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tiff" ContentType="image/tif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256" r:id="rId2"/>
    <p:sldId id="269" r:id="rId3"/>
    <p:sldId id="404" r:id="rId4"/>
    <p:sldId id="381" r:id="rId5"/>
    <p:sldId id="436" r:id="rId6"/>
    <p:sldId id="364" r:id="rId7"/>
    <p:sldId id="430" r:id="rId8"/>
    <p:sldId id="350" r:id="rId9"/>
    <p:sldId id="327" r:id="rId10"/>
    <p:sldId id="405" r:id="rId11"/>
    <p:sldId id="335" r:id="rId12"/>
    <p:sldId id="406" r:id="rId13"/>
    <p:sldId id="407" r:id="rId14"/>
    <p:sldId id="408" r:id="rId15"/>
    <p:sldId id="409" r:id="rId16"/>
    <p:sldId id="411" r:id="rId17"/>
    <p:sldId id="412" r:id="rId18"/>
    <p:sldId id="413" r:id="rId19"/>
    <p:sldId id="452" r:id="rId20"/>
    <p:sldId id="415" r:id="rId21"/>
    <p:sldId id="418" r:id="rId22"/>
    <p:sldId id="419" r:id="rId23"/>
    <p:sldId id="453" r:id="rId24"/>
    <p:sldId id="422" r:id="rId25"/>
    <p:sldId id="423" r:id="rId26"/>
    <p:sldId id="454" r:id="rId27"/>
    <p:sldId id="440" r:id="rId28"/>
    <p:sldId id="455" r:id="rId29"/>
    <p:sldId id="427" r:id="rId30"/>
    <p:sldId id="358" r:id="rId31"/>
    <p:sldId id="366" r:id="rId32"/>
    <p:sldId id="456" r:id="rId33"/>
    <p:sldId id="450" r:id="rId34"/>
    <p:sldId id="457" r:id="rId35"/>
    <p:sldId id="458" r:id="rId36"/>
    <p:sldId id="459" r:id="rId37"/>
    <p:sldId id="432" r:id="rId38"/>
    <p:sldId id="460" r:id="rId39"/>
    <p:sldId id="461" r:id="rId40"/>
    <p:sldId id="479" r:id="rId41"/>
    <p:sldId id="463" r:id="rId42"/>
    <p:sldId id="464" r:id="rId43"/>
    <p:sldId id="465" r:id="rId44"/>
    <p:sldId id="466" r:id="rId45"/>
    <p:sldId id="467" r:id="rId46"/>
    <p:sldId id="468" r:id="rId47"/>
    <p:sldId id="469" r:id="rId48"/>
    <p:sldId id="470" r:id="rId49"/>
    <p:sldId id="471" r:id="rId50"/>
    <p:sldId id="472" r:id="rId51"/>
    <p:sldId id="473" r:id="rId52"/>
    <p:sldId id="474" r:id="rId53"/>
    <p:sldId id="475" r:id="rId54"/>
    <p:sldId id="476" r:id="rId55"/>
    <p:sldId id="477" r:id="rId56"/>
    <p:sldId id="478" r:id="rId57"/>
    <p:sldId id="420" r:id="rId58"/>
    <p:sldId id="481" r:id="rId59"/>
    <p:sldId id="483" r:id="rId60"/>
    <p:sldId id="435" r:id="rId61"/>
    <p:sldId id="449" r:id="rId62"/>
    <p:sldId id="448" r:id="rId63"/>
    <p:sldId id="451" r:id="rId64"/>
    <p:sldId id="445" r:id="rId65"/>
    <p:sldId id="446" r:id="rId66"/>
    <p:sldId id="443" r:id="rId67"/>
    <p:sldId id="484" r:id="rId68"/>
  </p:sldIdLst>
  <p:sldSz cx="9144000" cy="5143500" type="screen16x9"/>
  <p:notesSz cx="7315200" cy="96012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3266" userDrawn="1">
          <p15:clr>
            <a:srgbClr val="A4A3A4"/>
          </p15:clr>
        </p15:guide>
        <p15:guide id="2" pos="228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Amol Narkhede" initials="QN" lastIdx="7" clrIdx="0">
    <p:extLst>
      <p:ext uri="{19B8F6BF-5375-455C-9EA6-DF929625EA0E}">
        <p15:presenceInfo xmlns:p15="http://schemas.microsoft.com/office/powerpoint/2012/main" xmlns="" userId="S::amolnarkhede@ieinet.onmicrosoft.com::96906c90-7af9-491d-bf9a-082953f7d6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16F39"/>
    <a:srgbClr val="09F3FF"/>
    <a:srgbClr val="E4EFDF"/>
    <a:srgbClr val="ABEFEC"/>
    <a:srgbClr val="48DCD5"/>
    <a:srgbClr val="9C2E90"/>
    <a:srgbClr val="644EA2"/>
    <a:srgbClr val="4AA3A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B0A4D2-35A7-CB81-07EC-057399DAAABA}" v="1" dt="2018-11-15T02:44:43.162"/>
    <p1510:client id="{B9A9B15B-41E1-4464-82F2-81CC0C8ACE44}" v="283" dt="2018-11-14T10:58:03.799"/>
    <p1510:client id="{0387263A-D4F0-41DA-8AC4-19D0BD764222}" v="7579" dt="2018-11-15T03:00:34.105"/>
    <p1510:client id="{C3BED1B1-AAF5-4258-81A3-5ECD9CC8BB22}" v="58" dt="2018-11-14T09:31:58.366"/>
    <p1510:client id="{DED881BC-98BA-D4E9-39C6-26F738F46525}" v="2" dt="2018-11-14T06:41:05.163"/>
    <p1510:client id="{5339FC49-879B-4195-BA64-21BCF6FAE7CA}" v="327" dt="2018-11-15T03:09:44.169"/>
    <p1510:client id="{3026343F-9DCD-458C-A996-80F4C591AF74}" v="1" dt="2018-11-14T07:24:59.313"/>
    <p1510:client id="{FBA63C0C-F9C1-439F-97AD-732BD9F62E06}" v="107" dt="2018-11-14T08:12:02.142"/>
    <p1510:client id="{390DCF1E-830E-BAEE-A42D-38B9B796FE8C}" v="20" dt="2018-11-15T03:06:49.614"/>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846" y="-96"/>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266"/>
        <p:guide pos="228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3142036" cy="518315"/>
          </a:xfrm>
          <a:prstGeom prst="rect">
            <a:avLst/>
          </a:prstGeom>
        </p:spPr>
        <p:txBody>
          <a:bodyPr vert="horz" lIns="96661" tIns="48331" rIns="96661" bIns="48331" rtlCol="0"/>
          <a:lstStyle>
            <a:lvl1pPr algn="l">
              <a:defRPr sz="1300"/>
            </a:lvl1pPr>
          </a:lstStyle>
          <a:p>
            <a:endParaRPr lang="zh-TW" altLang="en-US"/>
          </a:p>
        </p:txBody>
      </p:sp>
      <p:sp>
        <p:nvSpPr>
          <p:cNvPr id="3" name="日期版面配置區 2"/>
          <p:cNvSpPr>
            <a:spLocks noGrp="1"/>
          </p:cNvSpPr>
          <p:nvPr>
            <p:ph type="dt" sz="quarter" idx="1"/>
          </p:nvPr>
        </p:nvSpPr>
        <p:spPr>
          <a:xfrm>
            <a:off x="4107140" y="0"/>
            <a:ext cx="3142036" cy="518315"/>
          </a:xfrm>
          <a:prstGeom prst="rect">
            <a:avLst/>
          </a:prstGeom>
        </p:spPr>
        <p:txBody>
          <a:bodyPr vert="horz" lIns="96661" tIns="48331" rIns="96661" bIns="48331" rtlCol="0"/>
          <a:lstStyle>
            <a:lvl1pPr algn="r">
              <a:defRPr sz="1300"/>
            </a:lvl1pPr>
          </a:lstStyle>
          <a:p>
            <a:fld id="{C1E25C96-7668-48A6-906E-60409CB4F0E2}" type="datetimeFigureOut">
              <a:rPr lang="zh-TW" altLang="en-US" smtClean="0"/>
              <a:pPr/>
              <a:t>2018/11/15</a:t>
            </a:fld>
            <a:endParaRPr lang="zh-TW" altLang="en-US"/>
          </a:p>
        </p:txBody>
      </p:sp>
      <p:sp>
        <p:nvSpPr>
          <p:cNvPr id="4" name="頁尾版面配置區 3"/>
          <p:cNvSpPr>
            <a:spLocks noGrp="1"/>
          </p:cNvSpPr>
          <p:nvPr>
            <p:ph type="ftr" sz="quarter" idx="2"/>
          </p:nvPr>
        </p:nvSpPr>
        <p:spPr>
          <a:xfrm>
            <a:off x="1" y="9846182"/>
            <a:ext cx="3142036" cy="518315"/>
          </a:xfrm>
          <a:prstGeom prst="rect">
            <a:avLst/>
          </a:prstGeom>
        </p:spPr>
        <p:txBody>
          <a:bodyPr vert="horz" lIns="96661" tIns="48331" rIns="96661" bIns="48331" rtlCol="0" anchor="b"/>
          <a:lstStyle>
            <a:lvl1pPr algn="l">
              <a:defRPr sz="1300"/>
            </a:lvl1pPr>
          </a:lstStyle>
          <a:p>
            <a:endParaRPr lang="zh-TW" altLang="en-US"/>
          </a:p>
        </p:txBody>
      </p:sp>
      <p:sp>
        <p:nvSpPr>
          <p:cNvPr id="5" name="投影片編號版面配置區 4"/>
          <p:cNvSpPr>
            <a:spLocks noGrp="1"/>
          </p:cNvSpPr>
          <p:nvPr>
            <p:ph type="sldNum" sz="quarter" idx="3"/>
          </p:nvPr>
        </p:nvSpPr>
        <p:spPr>
          <a:xfrm>
            <a:off x="4107140" y="9846182"/>
            <a:ext cx="3142036" cy="518315"/>
          </a:xfrm>
          <a:prstGeom prst="rect">
            <a:avLst/>
          </a:prstGeom>
        </p:spPr>
        <p:txBody>
          <a:bodyPr vert="horz" lIns="96661" tIns="48331" rIns="96661" bIns="48331" rtlCol="0" anchor="b"/>
          <a:lstStyle>
            <a:lvl1pPr algn="r">
              <a:defRPr sz="1300"/>
            </a:lvl1pPr>
          </a:lstStyle>
          <a:p>
            <a:fld id="{D37E37DA-B174-4061-859C-D3EB947C68FF}" type="slidenum">
              <a:rPr lang="zh-TW" altLang="en-US" smtClean="0"/>
              <a:pPr/>
              <a:t>‹#›</a:t>
            </a:fld>
            <a:endParaRPr lang="zh-TW" altLang="en-US"/>
          </a:p>
        </p:txBody>
      </p:sp>
    </p:spTree>
    <p:extLst>
      <p:ext uri="{BB962C8B-B14F-4D97-AF65-F5344CB8AC3E}">
        <p14:creationId xmlns:p14="http://schemas.microsoft.com/office/powerpoint/2010/main" xmlns="" val="3944469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3142036" cy="520115"/>
          </a:xfrm>
          <a:prstGeom prst="rect">
            <a:avLst/>
          </a:prstGeom>
        </p:spPr>
        <p:txBody>
          <a:bodyPr vert="horz" lIns="96661" tIns="48331" rIns="96661" bIns="48331" rtlCol="0"/>
          <a:lstStyle>
            <a:lvl1pPr algn="l">
              <a:defRPr sz="1300"/>
            </a:lvl1pPr>
          </a:lstStyle>
          <a:p>
            <a:endParaRPr lang="zh-TW" altLang="en-US"/>
          </a:p>
        </p:txBody>
      </p:sp>
      <p:sp>
        <p:nvSpPr>
          <p:cNvPr id="3" name="日期版面配置區 2"/>
          <p:cNvSpPr>
            <a:spLocks noGrp="1"/>
          </p:cNvSpPr>
          <p:nvPr>
            <p:ph type="dt" idx="1"/>
          </p:nvPr>
        </p:nvSpPr>
        <p:spPr>
          <a:xfrm>
            <a:off x="4107140" y="0"/>
            <a:ext cx="3142036" cy="520115"/>
          </a:xfrm>
          <a:prstGeom prst="rect">
            <a:avLst/>
          </a:prstGeom>
        </p:spPr>
        <p:txBody>
          <a:bodyPr vert="horz" lIns="96661" tIns="48331" rIns="96661" bIns="48331" rtlCol="0"/>
          <a:lstStyle>
            <a:lvl1pPr algn="r">
              <a:defRPr sz="1300"/>
            </a:lvl1pPr>
          </a:lstStyle>
          <a:p>
            <a:fld id="{2851E037-5658-413F-8580-1B4AF7233E14}" type="datetimeFigureOut">
              <a:rPr lang="zh-TW" altLang="en-US" smtClean="0"/>
              <a:pPr/>
              <a:t>2018/11/15</a:t>
            </a:fld>
            <a:endParaRPr lang="zh-TW" altLang="en-US"/>
          </a:p>
        </p:txBody>
      </p:sp>
      <p:sp>
        <p:nvSpPr>
          <p:cNvPr id="4" name="投影片影像版面配置區 3"/>
          <p:cNvSpPr>
            <a:spLocks noGrp="1" noRot="1" noChangeAspect="1"/>
          </p:cNvSpPr>
          <p:nvPr>
            <p:ph type="sldImg" idx="2"/>
          </p:nvPr>
        </p:nvSpPr>
        <p:spPr>
          <a:xfrm>
            <a:off x="514350" y="1295400"/>
            <a:ext cx="6221413" cy="3498850"/>
          </a:xfrm>
          <a:prstGeom prst="rect">
            <a:avLst/>
          </a:prstGeom>
          <a:noFill/>
          <a:ln w="12700">
            <a:solidFill>
              <a:prstClr val="black"/>
            </a:solidFill>
          </a:ln>
        </p:spPr>
        <p:txBody>
          <a:bodyPr vert="horz" lIns="96661" tIns="48331" rIns="96661" bIns="48331" rtlCol="0" anchor="ctr"/>
          <a:lstStyle/>
          <a:p>
            <a:endParaRPr lang="zh-TW" altLang="en-US"/>
          </a:p>
        </p:txBody>
      </p:sp>
      <p:sp>
        <p:nvSpPr>
          <p:cNvPr id="5" name="備忘稿版面配置區 4"/>
          <p:cNvSpPr>
            <a:spLocks noGrp="1"/>
          </p:cNvSpPr>
          <p:nvPr>
            <p:ph type="body" sz="quarter" idx="3"/>
          </p:nvPr>
        </p:nvSpPr>
        <p:spPr>
          <a:xfrm>
            <a:off x="725086" y="4988781"/>
            <a:ext cx="5800683" cy="4081729"/>
          </a:xfrm>
          <a:prstGeom prst="rect">
            <a:avLst/>
          </a:prstGeom>
        </p:spPr>
        <p:txBody>
          <a:bodyPr vert="horz" lIns="96661" tIns="48331" rIns="96661" bIns="48331"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1" y="9846184"/>
            <a:ext cx="3142036" cy="520114"/>
          </a:xfrm>
          <a:prstGeom prst="rect">
            <a:avLst/>
          </a:prstGeom>
        </p:spPr>
        <p:txBody>
          <a:bodyPr vert="horz" lIns="96661" tIns="48331" rIns="96661" bIns="48331" rtlCol="0" anchor="b"/>
          <a:lstStyle>
            <a:lvl1pPr algn="l">
              <a:defRPr sz="1300"/>
            </a:lvl1pPr>
          </a:lstStyle>
          <a:p>
            <a:endParaRPr lang="zh-TW" altLang="en-US"/>
          </a:p>
        </p:txBody>
      </p:sp>
      <p:sp>
        <p:nvSpPr>
          <p:cNvPr id="7" name="投影片編號版面配置區 6"/>
          <p:cNvSpPr>
            <a:spLocks noGrp="1"/>
          </p:cNvSpPr>
          <p:nvPr>
            <p:ph type="sldNum" sz="quarter" idx="5"/>
          </p:nvPr>
        </p:nvSpPr>
        <p:spPr>
          <a:xfrm>
            <a:off x="4107140" y="9846184"/>
            <a:ext cx="3142036" cy="520114"/>
          </a:xfrm>
          <a:prstGeom prst="rect">
            <a:avLst/>
          </a:prstGeom>
        </p:spPr>
        <p:txBody>
          <a:bodyPr vert="horz" lIns="96661" tIns="48331" rIns="96661" bIns="48331" rtlCol="0" anchor="b"/>
          <a:lstStyle>
            <a:lvl1pPr algn="r">
              <a:defRPr sz="1300"/>
            </a:lvl1pPr>
          </a:lstStyle>
          <a:p>
            <a:fld id="{45CD77D7-CB0D-4B52-9C75-8F9A4515AC85}" type="slidenum">
              <a:rPr lang="zh-TW" altLang="en-US" smtClean="0"/>
              <a:pPr/>
              <a:t>‹#›</a:t>
            </a:fld>
            <a:endParaRPr lang="zh-TW" altLang="en-US"/>
          </a:p>
        </p:txBody>
      </p:sp>
    </p:spTree>
    <p:extLst>
      <p:ext uri="{BB962C8B-B14F-4D97-AF65-F5344CB8AC3E}">
        <p14:creationId xmlns:p14="http://schemas.microsoft.com/office/powerpoint/2010/main" xmlns="" val="4288489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latin typeface="新細明體"/>
                <a:ea typeface="新細明體"/>
              </a:rPr>
              <a:t>Co-presenter by Don  &amp; Amol</a:t>
            </a:r>
            <a:endParaRPr lang="zh-TW" altLang="en-US"/>
          </a:p>
        </p:txBody>
      </p:sp>
      <p:sp>
        <p:nvSpPr>
          <p:cNvPr id="4" name="投影片編號版面配置區 3"/>
          <p:cNvSpPr>
            <a:spLocks noGrp="1"/>
          </p:cNvSpPr>
          <p:nvPr>
            <p:ph type="sldNum" sz="quarter" idx="10"/>
          </p:nvPr>
        </p:nvSpPr>
        <p:spPr/>
        <p:txBody>
          <a:bodyPr/>
          <a:lstStyle/>
          <a:p>
            <a:fld id="{45CD77D7-CB0D-4B52-9C75-8F9A4515AC85}" type="slidenum">
              <a:rPr lang="zh-TW" altLang="en-US" smtClean="0"/>
              <a:pPr/>
              <a:t>1</a:t>
            </a:fld>
            <a:endParaRPr lang="zh-TW" altLang="en-US"/>
          </a:p>
        </p:txBody>
      </p:sp>
    </p:spTree>
    <p:extLst>
      <p:ext uri="{BB962C8B-B14F-4D97-AF65-F5344CB8AC3E}">
        <p14:creationId xmlns:p14="http://schemas.microsoft.com/office/powerpoint/2010/main" xmlns="" val="3586656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Accelerate Computer Vision with </a:t>
            </a:r>
            <a:r>
              <a:rPr lang="en-US" err="1"/>
              <a:t>OpenVINO</a:t>
            </a:r>
            <a:r>
              <a:rPr lang="en-US"/>
              <a:t>™ toolkit (Open Visual Inference &amp; Neural Network Optimization) -Formerly Intel® Computer Vision SDK</a:t>
            </a:r>
          </a:p>
          <a:p>
            <a:endParaRPr lang="en-US">
              <a:cs typeface="Calibri"/>
            </a:endParaRPr>
          </a:p>
          <a:p>
            <a:endParaRPr lang="en-US"/>
          </a:p>
          <a:p>
            <a:endParaRPr lang="en-US"/>
          </a:p>
          <a:p>
            <a:r>
              <a:rPr lang="en-US"/>
              <a:t>What it is</a:t>
            </a:r>
          </a:p>
          <a:p>
            <a:r>
              <a:rPr lang="en-US"/>
              <a:t>A toolkit to fast-track development </a:t>
            </a:r>
            <a:r>
              <a:rPr lang="en-US" err="1"/>
              <a:t>ofhigh</a:t>
            </a:r>
            <a:r>
              <a:rPr lang="en-US"/>
              <a:t> performance computer vision and deep learning into vision applications. It enables deep learning on hardware accelerators and easy heterogeneous </a:t>
            </a:r>
            <a:r>
              <a:rPr lang="en-US" err="1"/>
              <a:t>executionacross</a:t>
            </a:r>
            <a:r>
              <a:rPr lang="en-US"/>
              <a:t> Intel® platforms. Components include:</a:t>
            </a:r>
            <a:endParaRPr lang="en-US">
              <a:cs typeface="Calibri"/>
            </a:endParaRPr>
          </a:p>
          <a:p>
            <a:r>
              <a:rPr lang="en-US"/>
              <a:t>Intel® Deep Learning Deployment Toolkit (model optimizer, inference engine)</a:t>
            </a:r>
            <a:endParaRPr lang="en-US">
              <a:cs typeface="Calibri"/>
            </a:endParaRPr>
          </a:p>
          <a:p>
            <a:r>
              <a:rPr lang="en-US"/>
              <a:t>Optimized functions for OpenCV* and </a:t>
            </a:r>
            <a:r>
              <a:rPr lang="en-US" err="1"/>
              <a:t>OpenVX</a:t>
            </a:r>
            <a:r>
              <a:rPr lang="en-US"/>
              <a:t>*</a:t>
            </a:r>
          </a:p>
          <a:p>
            <a:endParaRPr lang="en-US">
              <a:cs typeface="Calibri"/>
            </a:endParaRPr>
          </a:p>
          <a:p>
            <a:r>
              <a:rPr lang="en-US"/>
              <a:t>Why important</a:t>
            </a:r>
            <a:endParaRPr lang="en-US">
              <a:cs typeface="Calibri"/>
            </a:endParaRPr>
          </a:p>
          <a:p>
            <a:r>
              <a:rPr lang="en-US"/>
              <a:t>Demand is growing for intelligent vision solutions. Deep learning </a:t>
            </a:r>
            <a:r>
              <a:rPr lang="en-US" err="1"/>
              <a:t>revenueis</a:t>
            </a:r>
            <a:r>
              <a:rPr lang="en-US"/>
              <a:t> estimated </a:t>
            </a:r>
            <a:r>
              <a:rPr lang="en-US" err="1"/>
              <a:t>togrow</a:t>
            </a:r>
            <a:r>
              <a:rPr lang="en-US"/>
              <a:t> from$655M in2016 to $35B by 2025¹. This requires developer tools to integrate computer vision, deep learning, and analytics processing capabilities into applications, so they can help turn data into insights that fuel artificial intelligence.</a:t>
            </a:r>
          </a:p>
          <a:p>
            <a:endParaRPr lang="en-US">
              <a:cs typeface="Calibri"/>
            </a:endParaRPr>
          </a:p>
          <a:p>
            <a:r>
              <a:rPr lang="en-US"/>
              <a:t>Users</a:t>
            </a:r>
            <a:endParaRPr lang="en-US">
              <a:cs typeface="Calibri"/>
            </a:endParaRPr>
          </a:p>
          <a:p>
            <a:r>
              <a:rPr lang="en-US"/>
              <a:t>Software developers, data scientists working on vision solutions for surveillance, robotics, healthcare, office automation, transportation, &amp; more.</a:t>
            </a:r>
          </a:p>
        </p:txBody>
      </p:sp>
      <p:sp>
        <p:nvSpPr>
          <p:cNvPr id="4" name="Slide Number Placeholder 3"/>
          <p:cNvSpPr>
            <a:spLocks noGrp="1"/>
          </p:cNvSpPr>
          <p:nvPr>
            <p:ph type="sldNum" sz="quarter" idx="5"/>
          </p:nvPr>
        </p:nvSpPr>
        <p:spPr/>
        <p:txBody>
          <a:bodyPr/>
          <a:lstStyle/>
          <a:p>
            <a:fld id="{45CD77D7-CB0D-4B52-9C75-8F9A4515AC85}" type="slidenum">
              <a:rPr lang="zh-TW" altLang="en-US" smtClean="0"/>
              <a:pPr/>
              <a:t>22</a:t>
            </a:fld>
            <a:endParaRPr lang="zh-TW" altLang="en-US"/>
          </a:p>
        </p:txBody>
      </p:sp>
    </p:spTree>
    <p:extLst>
      <p:ext uri="{BB962C8B-B14F-4D97-AF65-F5344CB8AC3E}">
        <p14:creationId xmlns:p14="http://schemas.microsoft.com/office/powerpoint/2010/main" xmlns="" val="3209832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icrosoft JhengHei" panose="020B0604030504040204" pitchFamily="34" charset="-120"/>
              <a:ea typeface="Microsoft JhengHei" panose="020B0604030504040204" pitchFamily="34" charset="-120"/>
              <a:cs typeface="Calibri"/>
            </a:endParaRPr>
          </a:p>
        </p:txBody>
      </p:sp>
      <p:sp>
        <p:nvSpPr>
          <p:cNvPr id="4" name="Slide Number Placeholder 3"/>
          <p:cNvSpPr>
            <a:spLocks noGrp="1"/>
          </p:cNvSpPr>
          <p:nvPr>
            <p:ph type="sldNum" sz="quarter" idx="5"/>
          </p:nvPr>
        </p:nvSpPr>
        <p:spPr/>
        <p:txBody>
          <a:bodyPr/>
          <a:lstStyle/>
          <a:p>
            <a:fld id="{45CD77D7-CB0D-4B52-9C75-8F9A4515AC85}" type="slidenum">
              <a:rPr lang="zh-TW" altLang="en-US" smtClean="0"/>
              <a:pPr/>
              <a:t>23</a:t>
            </a:fld>
            <a:endParaRPr lang="zh-TW" altLang="en-US"/>
          </a:p>
        </p:txBody>
      </p:sp>
    </p:spTree>
    <p:extLst>
      <p:ext uri="{BB962C8B-B14F-4D97-AF65-F5344CB8AC3E}">
        <p14:creationId xmlns:p14="http://schemas.microsoft.com/office/powerpoint/2010/main" xmlns="" val="3686534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Increase Deep Learning Workload Performance on Public Models using </a:t>
            </a:r>
            <a:r>
              <a:rPr lang="en-US" err="1"/>
              <a:t>OpenVINO</a:t>
            </a:r>
            <a:r>
              <a:rPr lang="en-US"/>
              <a:t>™ toolkit &amp; Intel® Architecture</a:t>
            </a:r>
          </a:p>
          <a:p>
            <a:r>
              <a:rPr lang="zh-TW" altLang="en-US"/>
              <a:t>使用 </a:t>
            </a:r>
            <a:r>
              <a:rPr lang="en-US" err="1"/>
              <a:t>OpenVINO</a:t>
            </a:r>
            <a:r>
              <a:rPr lang="en-US"/>
              <a:t>™ </a:t>
            </a:r>
            <a:r>
              <a:rPr lang="zh-TW" altLang="en-US"/>
              <a:t>工具包及 </a:t>
            </a:r>
            <a:r>
              <a:rPr lang="en-US"/>
              <a:t>Intel® </a:t>
            </a:r>
            <a:r>
              <a:rPr lang="zh-TW" altLang="en-US"/>
              <a:t>架構，可大幅度地提升深度學習工作負載效能</a:t>
            </a:r>
            <a:endParaRPr lang="en-US"/>
          </a:p>
          <a:p>
            <a:endParaRPr lang="en-US"/>
          </a:p>
          <a:p>
            <a:r>
              <a:rPr lang="en-US"/>
              <a:t>Comparison of Frames per Second (FPS)</a:t>
            </a:r>
          </a:p>
          <a:p>
            <a:r>
              <a:rPr lang="zh-TW" altLang="en-US"/>
              <a:t>每秒幀數（</a:t>
            </a:r>
            <a:r>
              <a:rPr lang="en-US" altLang="zh-TW"/>
              <a:t>FPS</a:t>
            </a:r>
            <a:r>
              <a:rPr lang="zh-TW" altLang="en-US"/>
              <a:t>）的比較表</a:t>
            </a:r>
            <a:endParaRPr lang="en-US"/>
          </a:p>
        </p:txBody>
      </p:sp>
      <p:sp>
        <p:nvSpPr>
          <p:cNvPr id="4" name="Slide Number Placeholder 3"/>
          <p:cNvSpPr>
            <a:spLocks noGrp="1"/>
          </p:cNvSpPr>
          <p:nvPr>
            <p:ph type="sldNum" sz="quarter" idx="5"/>
          </p:nvPr>
        </p:nvSpPr>
        <p:spPr/>
        <p:txBody>
          <a:bodyPr/>
          <a:lstStyle/>
          <a:p>
            <a:fld id="{45CD77D7-CB0D-4B52-9C75-8F9A4515AC85}" type="slidenum">
              <a:rPr lang="zh-TW" altLang="en-US" smtClean="0"/>
              <a:pPr/>
              <a:t>24</a:t>
            </a:fld>
            <a:endParaRPr lang="zh-TW" altLang="en-US"/>
          </a:p>
        </p:txBody>
      </p:sp>
    </p:spTree>
    <p:extLst>
      <p:ext uri="{BB962C8B-B14F-4D97-AF65-F5344CB8AC3E}">
        <p14:creationId xmlns:p14="http://schemas.microsoft.com/office/powerpoint/2010/main" xmlns="" val="4014104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Samples</a:t>
            </a:r>
          </a:p>
          <a:p>
            <a:r>
              <a:rPr lang="en-US"/>
              <a:t>Image Classification</a:t>
            </a:r>
            <a:endParaRPr lang="en-US">
              <a:cs typeface="Calibri"/>
            </a:endParaRPr>
          </a:p>
          <a:p>
            <a:r>
              <a:rPr lang="en-US"/>
              <a:t>Image Segmentation</a:t>
            </a:r>
            <a:endParaRPr lang="en-US">
              <a:cs typeface="Calibri"/>
            </a:endParaRPr>
          </a:p>
          <a:p>
            <a:r>
              <a:rPr lang="en-US"/>
              <a:t>Object Detection</a:t>
            </a:r>
            <a:endParaRPr lang="en-US">
              <a:cs typeface="Calibri"/>
            </a:endParaRPr>
          </a:p>
          <a:p>
            <a:r>
              <a:rPr lang="en-US"/>
              <a:t>Object Detection for Single Shot </a:t>
            </a:r>
            <a:r>
              <a:rPr lang="en-US" err="1"/>
              <a:t>Multibox</a:t>
            </a:r>
            <a:r>
              <a:rPr lang="en-US"/>
              <a:t> Detector (SSD)</a:t>
            </a:r>
            <a:endParaRPr lang="en-US">
              <a:cs typeface="Calibri"/>
            </a:endParaRPr>
          </a:p>
          <a:p>
            <a:r>
              <a:rPr lang="en-US"/>
              <a:t>Neural Style Transfer</a:t>
            </a:r>
            <a:endParaRPr lang="en-US">
              <a:cs typeface="Calibri"/>
            </a:endParaRPr>
          </a:p>
          <a:p>
            <a:r>
              <a:rPr lang="en-US"/>
              <a:t>Validation Application</a:t>
            </a:r>
            <a:endParaRPr lang="en-US">
              <a:cs typeface="Calibri"/>
            </a:endParaRPr>
          </a:p>
          <a:p>
            <a:endParaRPr lang="en-US">
              <a:cs typeface="Calibri"/>
            </a:endParaRPr>
          </a:p>
          <a:p>
            <a:endParaRPr lang="en-US">
              <a:cs typeface="Calibri"/>
            </a:endParaRPr>
          </a:p>
          <a:p>
            <a:r>
              <a:rPr lang="en-US"/>
              <a:t>Pre-Trained Models</a:t>
            </a:r>
            <a:endParaRPr lang="en-US">
              <a:cs typeface="Calibri"/>
            </a:endParaRPr>
          </a:p>
          <a:p>
            <a:r>
              <a:rPr lang="en-US"/>
              <a:t>Age –Gender</a:t>
            </a:r>
            <a:endParaRPr lang="en-US">
              <a:cs typeface="Calibri"/>
            </a:endParaRPr>
          </a:p>
          <a:p>
            <a:r>
              <a:rPr lang="en-US"/>
              <a:t>Security barrier</a:t>
            </a:r>
            <a:endParaRPr lang="en-US">
              <a:cs typeface="Calibri"/>
            </a:endParaRPr>
          </a:p>
          <a:p>
            <a:r>
              <a:rPr lang="en-US"/>
              <a:t>Crossroad</a:t>
            </a:r>
            <a:endParaRPr lang="en-US">
              <a:cs typeface="Calibri"/>
            </a:endParaRPr>
          </a:p>
          <a:p>
            <a:r>
              <a:rPr lang="en-US"/>
              <a:t></a:t>
            </a:r>
            <a:r>
              <a:rPr lang="en-US" err="1"/>
              <a:t>Headpose</a:t>
            </a:r>
            <a:endParaRPr lang="en-US" err="1">
              <a:cs typeface="Calibri"/>
            </a:endParaRPr>
          </a:p>
          <a:p>
            <a:r>
              <a:rPr lang="en-US"/>
              <a:t></a:t>
            </a:r>
            <a:r>
              <a:rPr lang="en-US" err="1"/>
              <a:t>MobilenetSSD</a:t>
            </a:r>
            <a:endParaRPr lang="en-US" err="1">
              <a:cs typeface="Calibri"/>
            </a:endParaRPr>
          </a:p>
          <a:p>
            <a:r>
              <a:rPr lang="en-US"/>
              <a:t>Face </a:t>
            </a:r>
            <a:r>
              <a:rPr lang="en-US" err="1"/>
              <a:t>mobilenetreduced</a:t>
            </a:r>
            <a:r>
              <a:rPr lang="en-US"/>
              <a:t> SSD with shared weights</a:t>
            </a:r>
            <a:endParaRPr lang="en-US">
              <a:cs typeface="Calibri"/>
            </a:endParaRPr>
          </a:p>
          <a:p>
            <a:r>
              <a:rPr lang="en-US"/>
              <a:t>Face detect with SQ Light SSD</a:t>
            </a:r>
            <a:endParaRPr lang="en-US">
              <a:cs typeface="Calibri"/>
            </a:endParaRPr>
          </a:p>
          <a:p>
            <a:r>
              <a:rPr lang="en-US"/>
              <a:t>Vehicle Attributes</a:t>
            </a:r>
            <a:endParaRPr lang="en-US">
              <a:cs typeface="Calibri"/>
            </a:endParaRPr>
          </a:p>
        </p:txBody>
      </p:sp>
      <p:sp>
        <p:nvSpPr>
          <p:cNvPr id="4" name="Slide Number Placeholder 3"/>
          <p:cNvSpPr>
            <a:spLocks noGrp="1"/>
          </p:cNvSpPr>
          <p:nvPr>
            <p:ph type="sldNum" sz="quarter" idx="5"/>
          </p:nvPr>
        </p:nvSpPr>
        <p:spPr/>
        <p:txBody>
          <a:bodyPr/>
          <a:lstStyle/>
          <a:p>
            <a:fld id="{45CD77D7-CB0D-4B52-9C75-8F9A4515AC85}" type="slidenum">
              <a:rPr lang="zh-TW" altLang="en-US" smtClean="0"/>
              <a:pPr/>
              <a:t>25</a:t>
            </a:fld>
            <a:endParaRPr lang="zh-TW" altLang="en-US"/>
          </a:p>
        </p:txBody>
      </p:sp>
    </p:spTree>
    <p:extLst>
      <p:ext uri="{BB962C8B-B14F-4D97-AF65-F5344CB8AC3E}">
        <p14:creationId xmlns:p14="http://schemas.microsoft.com/office/powerpoint/2010/main" xmlns="" val="4013966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5CD77D7-CB0D-4B52-9C75-8F9A4515AC85}" type="slidenum">
              <a:rPr lang="zh-TW" altLang="en-US" smtClean="0"/>
              <a:pPr/>
              <a:t>29</a:t>
            </a:fld>
            <a:endParaRPr lang="zh-TW" altLang="en-US"/>
          </a:p>
        </p:txBody>
      </p:sp>
    </p:spTree>
    <p:extLst>
      <p:ext uri="{BB962C8B-B14F-4D97-AF65-F5344CB8AC3E}">
        <p14:creationId xmlns:p14="http://schemas.microsoft.com/office/powerpoint/2010/main" xmlns="" val="2839325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solidFill>
                  <a:srgbClr val="FFFFFF"/>
                </a:solidFill>
              </a:rPr>
              <a:t>Amol slide</a:t>
            </a:r>
            <a:endParaRPr lang="zh-TW" altLang="en-US"/>
          </a:p>
        </p:txBody>
      </p:sp>
      <p:sp>
        <p:nvSpPr>
          <p:cNvPr id="4" name="Slide Number Placeholder 3"/>
          <p:cNvSpPr>
            <a:spLocks noGrp="1"/>
          </p:cNvSpPr>
          <p:nvPr>
            <p:ph type="sldNum" sz="quarter" idx="10"/>
          </p:nvPr>
        </p:nvSpPr>
        <p:spPr/>
        <p:txBody>
          <a:bodyPr/>
          <a:lstStyle/>
          <a:p>
            <a:fld id="{45CD77D7-CB0D-4B52-9C75-8F9A4515AC85}" type="slidenum">
              <a:rPr lang="zh-TW" altLang="en-US" smtClean="0"/>
              <a:pPr/>
              <a:t>30</a:t>
            </a:fld>
            <a:endParaRPr lang="zh-TW"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solidFill>
                  <a:srgbClr val="FFFFFF"/>
                </a:solidFill>
              </a:rPr>
              <a:t>Don Slide</a:t>
            </a:r>
            <a:endParaRPr lang="zh-TW" altLang="en-US"/>
          </a:p>
          <a:p>
            <a:endParaRPr lang="en-US"/>
          </a:p>
          <a:p>
            <a:r>
              <a:rPr lang="en-US"/>
              <a:t>Software stack… on this one</a:t>
            </a:r>
            <a:r>
              <a:rPr lang="en-US" baseline="0"/>
              <a:t> ….not previous…</a:t>
            </a:r>
            <a:endParaRPr lang="zh-TW"/>
          </a:p>
          <a:p>
            <a:r>
              <a:rPr lang="en-US" baseline="0" err="1"/>
              <a:t>Openvino</a:t>
            </a:r>
            <a:r>
              <a:rPr lang="en-US" baseline="0"/>
              <a:t> intel, </a:t>
            </a:r>
            <a:r>
              <a:rPr lang="en-US" baseline="0" err="1"/>
              <a:t>qts</a:t>
            </a:r>
            <a:r>
              <a:rPr lang="en-US" baseline="0"/>
              <a:t> container.</a:t>
            </a:r>
            <a:endParaRPr lang="en-US"/>
          </a:p>
        </p:txBody>
      </p:sp>
      <p:sp>
        <p:nvSpPr>
          <p:cNvPr id="4" name="Slide Number Placeholder 3"/>
          <p:cNvSpPr>
            <a:spLocks noGrp="1"/>
          </p:cNvSpPr>
          <p:nvPr>
            <p:ph type="sldNum" sz="quarter" idx="10"/>
          </p:nvPr>
        </p:nvSpPr>
        <p:spPr/>
        <p:txBody>
          <a:bodyPr/>
          <a:lstStyle/>
          <a:p>
            <a:fld id="{45CD77D7-CB0D-4B52-9C75-8F9A4515AC85}" type="slidenum">
              <a:rPr lang="zh-TW" altLang="en-US" smtClean="0"/>
              <a:pPr/>
              <a:t>31</a:t>
            </a:fld>
            <a:endParaRPr lang="zh-TW"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5CD77D7-CB0D-4B52-9C75-8F9A4515AC85}" type="slidenum">
              <a:rPr lang="zh-TW" altLang="en-US" smtClean="0"/>
              <a:pPr/>
              <a:t>33</a:t>
            </a:fld>
            <a:endParaRPr lang="zh-TW" altLang="en-US"/>
          </a:p>
        </p:txBody>
      </p:sp>
    </p:spTree>
    <p:extLst>
      <p:ext uri="{BB962C8B-B14F-4D97-AF65-F5344CB8AC3E}">
        <p14:creationId xmlns:p14="http://schemas.microsoft.com/office/powerpoint/2010/main" xmlns="" val="1082828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CD77D7-CB0D-4B52-9C75-8F9A4515AC85}" type="slidenum">
              <a:rPr lang="zh-TW" altLang="en-US" smtClean="0"/>
              <a:pPr/>
              <a:t>39</a:t>
            </a:fld>
            <a:endParaRPr lang="zh-TW" altLang="en-US"/>
          </a:p>
        </p:txBody>
      </p:sp>
    </p:spTree>
    <p:extLst>
      <p:ext uri="{BB962C8B-B14F-4D97-AF65-F5344CB8AC3E}">
        <p14:creationId xmlns:p14="http://schemas.microsoft.com/office/powerpoint/2010/main" xmlns="" val="1929640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5CD77D7-CB0D-4B52-9C75-8F9A4515AC85}" type="slidenum">
              <a:rPr lang="zh-TW" altLang="en-US" smtClean="0"/>
              <a:pPr/>
              <a:t>49</a:t>
            </a:fld>
            <a:endParaRPr lang="zh-TW" altLang="en-US"/>
          </a:p>
        </p:txBody>
      </p:sp>
    </p:spTree>
    <p:extLst>
      <p:ext uri="{BB962C8B-B14F-4D97-AF65-F5344CB8AC3E}">
        <p14:creationId xmlns:p14="http://schemas.microsoft.com/office/powerpoint/2010/main" xmlns="" val="2512382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5CD77D7-CB0D-4B52-9C75-8F9A4515AC85}" type="slidenum">
              <a:rPr lang="zh-TW" altLang="en-US" smtClean="0"/>
              <a:pPr/>
              <a:t>2</a:t>
            </a:fld>
            <a:endParaRPr lang="zh-TW" altLang="en-US"/>
          </a:p>
        </p:txBody>
      </p:sp>
    </p:spTree>
    <p:extLst>
      <p:ext uri="{BB962C8B-B14F-4D97-AF65-F5344CB8AC3E}">
        <p14:creationId xmlns:p14="http://schemas.microsoft.com/office/powerpoint/2010/main" xmlns="" val="1123035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Don : Let's see some real demo should we Amol ?</a:t>
            </a:r>
            <a:endParaRPr lang="en-US" altLang="zh-TW">
              <a:cs typeface="Calibri"/>
            </a:endParaRPr>
          </a:p>
        </p:txBody>
      </p:sp>
      <p:sp>
        <p:nvSpPr>
          <p:cNvPr id="4" name="投影片編號版面配置區 3"/>
          <p:cNvSpPr>
            <a:spLocks noGrp="1"/>
          </p:cNvSpPr>
          <p:nvPr>
            <p:ph type="sldNum" sz="quarter" idx="10"/>
          </p:nvPr>
        </p:nvSpPr>
        <p:spPr/>
        <p:txBody>
          <a:bodyPr/>
          <a:lstStyle/>
          <a:p>
            <a:fld id="{45CD77D7-CB0D-4B52-9C75-8F9A4515AC85}" type="slidenum">
              <a:rPr lang="zh-TW" altLang="en-US" smtClean="0"/>
              <a:pPr/>
              <a:t>53</a:t>
            </a:fld>
            <a:endParaRPr lang="zh-TW" altLang="en-US"/>
          </a:p>
        </p:txBody>
      </p:sp>
    </p:spTree>
    <p:extLst>
      <p:ext uri="{BB962C8B-B14F-4D97-AF65-F5344CB8AC3E}">
        <p14:creationId xmlns:p14="http://schemas.microsoft.com/office/powerpoint/2010/main" xmlns="" val="1090996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a:solidFill>
                  <a:srgbClr val="FFFFFF"/>
                </a:solidFill>
              </a:rPr>
              <a:t>Amol slide</a:t>
            </a:r>
            <a:endParaRPr lang="zh-TW" altLang="en-US"/>
          </a:p>
          <a:p>
            <a:endParaRPr lang="en">
              <a:cs typeface="Calibri"/>
            </a:endParaRPr>
          </a:p>
          <a:p>
            <a:r>
              <a:rPr lang="en">
                <a:cs typeface="Calibri"/>
              </a:rPr>
              <a:t>SSD Cache </a:t>
            </a:r>
            <a:r>
              <a:rPr lang="en" err="1">
                <a:cs typeface="Calibri"/>
              </a:rPr>
              <a:t>qtier</a:t>
            </a:r>
            <a:endParaRPr lang="en">
              <a:cs typeface="Calibri"/>
            </a:endParaRPr>
          </a:p>
          <a:p>
            <a:r>
              <a:rPr lang="en">
                <a:cs typeface="Calibri"/>
              </a:rPr>
              <a:t>Compute : Xeon W/ </a:t>
            </a:r>
          </a:p>
          <a:p>
            <a:r>
              <a:rPr lang="en" err="1">
                <a:cs typeface="Calibri"/>
              </a:rPr>
              <a:t>Algo</a:t>
            </a:r>
            <a:r>
              <a:rPr lang="en">
                <a:cs typeface="Calibri"/>
              </a:rPr>
              <a:t> : Acceleration, Transcoding, encode-decode, FPGA </a:t>
            </a:r>
            <a:r>
              <a:rPr lang="en" err="1">
                <a:cs typeface="Calibri"/>
              </a:rPr>
              <a:t>acce</a:t>
            </a:r>
            <a:r>
              <a:rPr lang="en">
                <a:cs typeface="Calibri"/>
              </a:rPr>
              <a:t> to support </a:t>
            </a:r>
          </a:p>
          <a:p>
            <a:r>
              <a:rPr lang="en">
                <a:cs typeface="Calibri"/>
              </a:rPr>
              <a:t>10G – connectivity. Need creation for New HW</a:t>
            </a:r>
          </a:p>
          <a:p>
            <a:endParaRPr lang="en"/>
          </a:p>
          <a:p>
            <a:endParaRPr lang="en"/>
          </a:p>
          <a:p>
            <a:pPr marL="0" lvl="0" indent="0">
              <a:spcBef>
                <a:spcPts val="0"/>
              </a:spcBef>
              <a:buNone/>
            </a:pPr>
            <a:r>
              <a:rPr lang="en"/>
              <a:t>Data:</a:t>
            </a:r>
            <a:endParaRPr lang="en">
              <a:cs typeface="Calibri"/>
            </a:endParaRPr>
          </a:p>
          <a:p>
            <a:pPr marL="457200" lvl="0" indent="-317500" rtl="0">
              <a:spcBef>
                <a:spcPts val="0"/>
              </a:spcBef>
              <a:spcAft>
                <a:spcPts val="0"/>
              </a:spcAft>
              <a:buSzPts val="1400"/>
              <a:buChar char="●"/>
            </a:pPr>
            <a:r>
              <a:rPr lang="en"/>
              <a:t>Labels Data </a:t>
            </a:r>
            <a:r>
              <a:rPr lang="en" u="sng"/>
              <a:t>was</a:t>
            </a:r>
            <a:r>
              <a:rPr lang="en"/>
              <a:t> hard to collect.</a:t>
            </a:r>
            <a:endParaRPr lang="en">
              <a:cs typeface="Calibri"/>
            </a:endParaRPr>
          </a:p>
          <a:p>
            <a:pPr marL="457200" lvl="0" indent="-317500" rtl="0">
              <a:spcBef>
                <a:spcPts val="0"/>
              </a:spcBef>
              <a:spcAft>
                <a:spcPts val="0"/>
              </a:spcAft>
              <a:buSzPts val="1400"/>
              <a:buChar char="●"/>
            </a:pPr>
            <a:r>
              <a:rPr lang="en"/>
              <a:t>Several entities (for ex, ImageNet, Kaggle) provide training data sets and request for best models.</a:t>
            </a:r>
            <a:endParaRPr lang="en">
              <a:cs typeface="Calibri"/>
            </a:endParaRPr>
          </a:p>
          <a:p>
            <a:pPr marL="914400" lvl="1" indent="-317500" rtl="0">
              <a:spcBef>
                <a:spcPts val="0"/>
              </a:spcBef>
              <a:spcAft>
                <a:spcPts val="0"/>
              </a:spcAft>
              <a:buSzPts val="1400"/>
              <a:buChar char="○"/>
            </a:pPr>
            <a:r>
              <a:rPr lang="en" u="sng"/>
              <a:t>130 GB</a:t>
            </a:r>
            <a:r>
              <a:rPr lang="en"/>
              <a:t> for 1k categories image classification training data</a:t>
            </a:r>
            <a:endParaRPr lang="en">
              <a:cs typeface="Calibri"/>
            </a:endParaRPr>
          </a:p>
          <a:p>
            <a:pPr marL="914400" lvl="1" indent="-317500" rtl="0">
              <a:spcBef>
                <a:spcPts val="0"/>
              </a:spcBef>
              <a:spcAft>
                <a:spcPts val="0"/>
              </a:spcAft>
              <a:buSzPts val="1400"/>
              <a:buChar char="○"/>
            </a:pPr>
            <a:r>
              <a:rPr lang="en" u="sng"/>
              <a:t>1.7 TB</a:t>
            </a:r>
            <a:r>
              <a:rPr lang="en"/>
              <a:t> for video theme classification training data.</a:t>
            </a:r>
            <a:endParaRPr lang="en">
              <a:cs typeface="Calibri"/>
            </a:endParaRPr>
          </a:p>
          <a:p>
            <a:pPr marL="457200" lvl="0" indent="-317500" rtl="0">
              <a:spcBef>
                <a:spcPts val="0"/>
              </a:spcBef>
              <a:spcAft>
                <a:spcPts val="0"/>
              </a:spcAft>
              <a:buSzPts val="1400"/>
              <a:buChar char="●"/>
            </a:pPr>
            <a:r>
              <a:rPr lang="en"/>
              <a:t>Google search, </a:t>
            </a:r>
            <a:r>
              <a:rPr lang="en" err="1"/>
              <a:t>flickr</a:t>
            </a:r>
            <a:r>
              <a:rPr lang="en"/>
              <a:t>, </a:t>
            </a:r>
            <a:r>
              <a:rPr lang="en" err="1"/>
              <a:t>Youtube</a:t>
            </a:r>
            <a:r>
              <a:rPr lang="en"/>
              <a:t> are also good ways to collect (crawl) training data sets.</a:t>
            </a:r>
            <a:endParaRPr lang="en">
              <a:cs typeface="Calibri"/>
            </a:endParaRPr>
          </a:p>
          <a:p>
            <a:pPr marL="457200" lvl="0" indent="-317500" rtl="0">
              <a:spcBef>
                <a:spcPts val="0"/>
              </a:spcBef>
              <a:buSzPts val="1400"/>
              <a:buChar char="●"/>
            </a:pPr>
            <a:r>
              <a:rPr lang="en"/>
              <a:t>Data scientist, labs &amp; startups already using NAS or similar solutions to store their (training, test, validation) data sets.</a:t>
            </a:r>
            <a:endParaRPr lang="en">
              <a:cs typeface="Calibri"/>
            </a:endParaRPr>
          </a:p>
          <a:p>
            <a:pPr marL="457200" lvl="0" indent="-317500" rtl="0">
              <a:spcBef>
                <a:spcPts val="0"/>
              </a:spcBef>
              <a:buSzPts val="1400"/>
              <a:buChar char="●"/>
            </a:pPr>
            <a:r>
              <a:rPr lang="en"/>
              <a:t>We may preload public training data sets if no license issue.</a:t>
            </a:r>
            <a:endParaRPr lang="en">
              <a:cs typeface="Calibri"/>
            </a:endParaRPr>
          </a:p>
          <a:p>
            <a:endParaRPr lang="en-US"/>
          </a:p>
          <a:p>
            <a:endParaRPr lang="en-US"/>
          </a:p>
          <a:p>
            <a:endParaRPr lang="en-US"/>
          </a:p>
          <a:p>
            <a:endParaRPr lang="en-US"/>
          </a:p>
          <a:p>
            <a:pPr marL="0" lvl="0" indent="0" rtl="0">
              <a:spcBef>
                <a:spcPts val="0"/>
              </a:spcBef>
              <a:buNone/>
            </a:pPr>
            <a:r>
              <a:rPr lang="en"/>
              <a:t>Computing:</a:t>
            </a:r>
            <a:endParaRPr lang="en">
              <a:cs typeface="Calibri"/>
            </a:endParaRPr>
          </a:p>
          <a:p>
            <a:pPr marL="457200" lvl="0" indent="-317500" rtl="0">
              <a:spcBef>
                <a:spcPts val="0"/>
              </a:spcBef>
              <a:buSzPts val="1400"/>
              <a:buChar char="●"/>
            </a:pPr>
            <a:r>
              <a:rPr lang="en"/>
              <a:t>The GPUs increase the speed of deep learning systems by about </a:t>
            </a:r>
            <a:r>
              <a:rPr lang="en" u="sng"/>
              <a:t>10 ~ 100 times</a:t>
            </a:r>
            <a:r>
              <a:rPr lang="en"/>
              <a:t>.</a:t>
            </a:r>
            <a:endParaRPr lang="en">
              <a:cs typeface="Calibri"/>
            </a:endParaRPr>
          </a:p>
          <a:p>
            <a:pPr marL="914400" lvl="1" indent="-317500" rtl="0">
              <a:spcBef>
                <a:spcPts val="0"/>
              </a:spcBef>
              <a:buSzPts val="1400"/>
              <a:buChar char="○"/>
            </a:pPr>
            <a:r>
              <a:rPr lang="en"/>
              <a:t>Example: MNIST CNN</a:t>
            </a:r>
            <a:endParaRPr lang="en">
              <a:cs typeface="Calibri"/>
            </a:endParaRPr>
          </a:p>
          <a:p>
            <a:pPr marL="914400" lvl="1" indent="-317500" rtl="0">
              <a:spcBef>
                <a:spcPts val="0"/>
              </a:spcBef>
              <a:buSzPts val="1400"/>
              <a:buChar char="○"/>
            </a:pPr>
            <a:r>
              <a:rPr lang="en"/>
              <a:t>1282 (i7) need </a:t>
            </a:r>
            <a:r>
              <a:rPr lang="en" u="sng"/>
              <a:t>148 sec </a:t>
            </a:r>
            <a:r>
              <a:rPr lang="en"/>
              <a:t>to training 60k examples for 1 round.</a:t>
            </a:r>
            <a:endParaRPr lang="en">
              <a:cs typeface="Calibri"/>
            </a:endParaRPr>
          </a:p>
          <a:p>
            <a:pPr marL="914400" lvl="1" indent="-317500" rtl="0">
              <a:spcBef>
                <a:spcPts val="0"/>
              </a:spcBef>
              <a:buSzPts val="1400"/>
              <a:buChar char="○"/>
            </a:pPr>
            <a:r>
              <a:rPr lang="en"/>
              <a:t>1050 </a:t>
            </a:r>
            <a:r>
              <a:rPr lang="en" err="1"/>
              <a:t>Ti</a:t>
            </a:r>
            <a:r>
              <a:rPr lang="en"/>
              <a:t> need only </a:t>
            </a:r>
            <a:r>
              <a:rPr lang="en" u="sng"/>
              <a:t>11 sec</a:t>
            </a:r>
            <a:r>
              <a:rPr lang="en"/>
              <a:t>.</a:t>
            </a:r>
            <a:endParaRPr lang="en">
              <a:cs typeface="Calibri"/>
            </a:endParaRPr>
          </a:p>
          <a:p>
            <a:pPr marL="457200" lvl="0" indent="-317500" rtl="0">
              <a:spcBef>
                <a:spcPts val="0"/>
              </a:spcBef>
              <a:buSzPts val="1400"/>
              <a:buChar char="●"/>
            </a:pPr>
            <a:r>
              <a:rPr lang="en"/>
              <a:t>NAS now support GPU card(s).</a:t>
            </a:r>
            <a:endParaRPr lang="en">
              <a:cs typeface="Calibri"/>
            </a:endParaRPr>
          </a:p>
          <a:p>
            <a:pPr marL="457200" lvl="0" indent="-317500" rtl="0">
              <a:spcBef>
                <a:spcPts val="0"/>
              </a:spcBef>
              <a:buSzPts val="1400"/>
              <a:buChar char="●"/>
            </a:pPr>
            <a:r>
              <a:rPr lang="en"/>
              <a:t>Existing customers purchase separate servers as GPU servers, and spend more money for high-speed switch / network.</a:t>
            </a:r>
            <a:endParaRPr lang="en">
              <a:cs typeface="Calibri"/>
            </a:endParaRPr>
          </a:p>
          <a:p>
            <a:pPr marL="914400" lvl="1" indent="-317500" rtl="0">
              <a:spcBef>
                <a:spcPts val="0"/>
              </a:spcBef>
              <a:buSzPts val="1400"/>
              <a:buChar char="○"/>
            </a:pPr>
            <a:r>
              <a:rPr lang="en"/>
              <a:t>Lan: 10Gb</a:t>
            </a:r>
            <a:endParaRPr lang="en">
              <a:cs typeface="Calibri"/>
            </a:endParaRPr>
          </a:p>
          <a:p>
            <a:pPr marL="914400" lvl="1" indent="-317500" rtl="0">
              <a:spcBef>
                <a:spcPts val="0"/>
              </a:spcBef>
              <a:buSzPts val="1400"/>
              <a:buChar char="○"/>
            </a:pPr>
            <a:r>
              <a:rPr lang="en"/>
              <a:t>PCIE: 16GB</a:t>
            </a:r>
            <a:endParaRPr lang="en">
              <a:cs typeface="Calibri"/>
            </a:endParaRPr>
          </a:p>
          <a:p>
            <a:pPr marL="457200" lvl="0" indent="-317500" rtl="0">
              <a:spcBef>
                <a:spcPts val="0"/>
              </a:spcBef>
              <a:buSzPts val="1400"/>
              <a:buChar char="●"/>
            </a:pPr>
            <a:r>
              <a:rPr lang="en"/>
              <a:t>We may proposed the </a:t>
            </a:r>
            <a:r>
              <a:rPr lang="en" u="sng"/>
              <a:t>Machine Learning training appliance</a:t>
            </a:r>
            <a:r>
              <a:rPr lang="en"/>
              <a:t> concept to market.</a:t>
            </a:r>
            <a:endParaRPr lang="en">
              <a:cs typeface="Calibri"/>
            </a:endParaRPr>
          </a:p>
          <a:p>
            <a:endParaRPr lang="en-US"/>
          </a:p>
          <a:p>
            <a:endParaRPr lang="en-US"/>
          </a:p>
          <a:p>
            <a:pPr marL="0" lvl="0" indent="0" rtl="0">
              <a:spcBef>
                <a:spcPts val="0"/>
              </a:spcBef>
              <a:buNone/>
            </a:pPr>
            <a:r>
              <a:rPr lang="en"/>
              <a:t>Algorithm:</a:t>
            </a:r>
            <a:endParaRPr lang="en">
              <a:cs typeface="Calibri"/>
            </a:endParaRPr>
          </a:p>
          <a:p>
            <a:pPr marL="457200" lvl="0" indent="-317500" rtl="0">
              <a:spcBef>
                <a:spcPts val="0"/>
              </a:spcBef>
              <a:buSzPts val="1400"/>
              <a:buChar char="●"/>
            </a:pPr>
            <a:r>
              <a:rPr lang="en"/>
              <a:t>Almost all Deep Learning models are open sourced</a:t>
            </a:r>
            <a:endParaRPr lang="en">
              <a:cs typeface="Calibri"/>
            </a:endParaRPr>
          </a:p>
          <a:p>
            <a:pPr marL="914400" lvl="1" indent="-317500" rtl="0">
              <a:spcBef>
                <a:spcPts val="0"/>
              </a:spcBef>
              <a:buSzPts val="1400"/>
              <a:buChar char="○"/>
            </a:pPr>
            <a:r>
              <a:rPr lang="en" err="1"/>
              <a:t>AlexNet</a:t>
            </a:r>
            <a:endParaRPr lang="en" err="1">
              <a:cs typeface="Calibri"/>
            </a:endParaRPr>
          </a:p>
          <a:p>
            <a:pPr marL="914400" lvl="1" indent="-317500" rtl="0">
              <a:spcBef>
                <a:spcPts val="0"/>
              </a:spcBef>
              <a:buSzPts val="1400"/>
              <a:buChar char="○"/>
            </a:pPr>
            <a:r>
              <a:rPr lang="en" err="1"/>
              <a:t>GoogLeNet</a:t>
            </a:r>
            <a:endParaRPr lang="en" err="1">
              <a:cs typeface="Calibri"/>
            </a:endParaRPr>
          </a:p>
          <a:p>
            <a:pPr marL="914400" lvl="1" indent="-317500" rtl="0">
              <a:spcBef>
                <a:spcPts val="0"/>
              </a:spcBef>
              <a:buSzPts val="1400"/>
              <a:buChar char="○"/>
            </a:pPr>
            <a:r>
              <a:rPr lang="en" err="1"/>
              <a:t>ResNet</a:t>
            </a:r>
            <a:endParaRPr lang="en" err="1">
              <a:cs typeface="Calibri"/>
            </a:endParaRPr>
          </a:p>
          <a:p>
            <a:pPr marL="457200" lvl="0" indent="-317500" rtl="0">
              <a:spcBef>
                <a:spcPts val="0"/>
              </a:spcBef>
              <a:buSzPts val="1400"/>
              <a:buChar char="●"/>
            </a:pPr>
            <a:r>
              <a:rPr lang="en"/>
              <a:t>Data scientists can fine-tune the models, and easily repeat the research result in their own environment</a:t>
            </a:r>
            <a:endParaRPr lang="en">
              <a:cs typeface="Calibri"/>
            </a:endParaRPr>
          </a:p>
          <a:p>
            <a:pPr marL="457200" lvl="0" indent="-317500" rtl="0">
              <a:spcBef>
                <a:spcPts val="0"/>
              </a:spcBef>
              <a:buSzPts val="1400"/>
              <a:buChar char="●"/>
            </a:pPr>
            <a:r>
              <a:rPr lang="en"/>
              <a:t>Application is the key when developing the models</a:t>
            </a:r>
            <a:endParaRPr lang="en">
              <a:cs typeface="Calibri"/>
            </a:endParaRPr>
          </a:p>
          <a:p>
            <a:pPr marL="457200" lvl="0" indent="-317500" rtl="0">
              <a:spcBef>
                <a:spcPts val="0"/>
              </a:spcBef>
              <a:buSzPts val="1400"/>
              <a:buChar char="●"/>
            </a:pPr>
            <a:r>
              <a:rPr lang="en"/>
              <a:t>A platform / tools for data scientist to quickly and easily discovery the data, fine-tune the models, try-errors, sharing &amp; education are required</a:t>
            </a:r>
            <a:endParaRPr lang="en">
              <a:cs typeface="Calibri"/>
            </a:endParaRPr>
          </a:p>
          <a:p>
            <a:pPr marL="914400" lvl="1" indent="-317500" rtl="0">
              <a:spcBef>
                <a:spcPts val="0"/>
              </a:spcBef>
              <a:buSzPts val="1400"/>
              <a:buChar char="○"/>
            </a:pPr>
            <a:r>
              <a:rPr lang="en" u="sng" err="1"/>
              <a:t>Jupyter</a:t>
            </a:r>
            <a:r>
              <a:rPr lang="en"/>
              <a:t> is the most famous one</a:t>
            </a:r>
            <a:endParaRPr lang="en">
              <a:cs typeface="Calibri"/>
            </a:endParaRPr>
          </a:p>
          <a:p>
            <a:endParaRPr lang="en-US"/>
          </a:p>
          <a:p>
            <a:endParaRPr lang="en-US"/>
          </a:p>
        </p:txBody>
      </p:sp>
      <p:sp>
        <p:nvSpPr>
          <p:cNvPr id="4" name="Slide Number Placeholder 3"/>
          <p:cNvSpPr>
            <a:spLocks noGrp="1"/>
          </p:cNvSpPr>
          <p:nvPr>
            <p:ph type="sldNum" sz="quarter" idx="10"/>
          </p:nvPr>
        </p:nvSpPr>
        <p:spPr/>
        <p:txBody>
          <a:bodyPr/>
          <a:lstStyle/>
          <a:p>
            <a:fld id="{45CD77D7-CB0D-4B52-9C75-8F9A4515AC85}" type="slidenum">
              <a:rPr lang="zh-TW" altLang="en-US" smtClean="0"/>
              <a:pPr/>
              <a:t>58</a:t>
            </a:fld>
            <a:endParaRPr lang="zh-TW"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 y="739775"/>
            <a:ext cx="6581775" cy="3703638"/>
          </a:xfrm>
        </p:spPr>
      </p:sp>
      <p:sp>
        <p:nvSpPr>
          <p:cNvPr id="3" name="Notes Placeholder 2"/>
          <p:cNvSpPr>
            <a:spLocks noGrp="1"/>
          </p:cNvSpPr>
          <p:nvPr>
            <p:ph type="body" idx="1"/>
          </p:nvPr>
        </p:nvSpPr>
        <p:spPr/>
        <p:txBody>
          <a:bodyPr>
            <a:normAutofit/>
          </a:bodyPr>
          <a:lstStyle/>
          <a:p>
            <a:r>
              <a:rPr lang="en-US">
                <a:solidFill>
                  <a:srgbClr val="FFFFFF"/>
                </a:solidFill>
              </a:rPr>
              <a:t>Amol slide</a:t>
            </a:r>
            <a:endParaRPr lang="zh-TW"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5CD77D7-CB0D-4B52-9C75-8F9A4515AC85}" type="slidenum">
              <a:rPr lang="zh-TW" altLang="en-US" smtClean="0"/>
              <a:pPr/>
              <a:t>64</a:t>
            </a:fld>
            <a:endParaRPr lang="zh-TW" altLang="en-US"/>
          </a:p>
        </p:txBody>
      </p:sp>
    </p:spTree>
    <p:extLst>
      <p:ext uri="{BB962C8B-B14F-4D97-AF65-F5344CB8AC3E}">
        <p14:creationId xmlns:p14="http://schemas.microsoft.com/office/powerpoint/2010/main" xmlns="" val="691007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5CD77D7-CB0D-4B52-9C75-8F9A4515AC85}" type="slidenum">
              <a:rPr lang="zh-TW" altLang="en-US" smtClean="0"/>
              <a:pPr/>
              <a:t>66</a:t>
            </a:fld>
            <a:endParaRPr lang="zh-TW" altLang="en-US"/>
          </a:p>
        </p:txBody>
      </p:sp>
    </p:spTree>
    <p:extLst>
      <p:ext uri="{BB962C8B-B14F-4D97-AF65-F5344CB8AC3E}">
        <p14:creationId xmlns:p14="http://schemas.microsoft.com/office/powerpoint/2010/main" xmlns="" val="3490830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a:cs typeface="Calibri"/>
              </a:rPr>
              <a:t>Don Slide</a:t>
            </a:r>
          </a:p>
          <a:p>
            <a:endParaRPr lang="en-US">
              <a:cs typeface="Calibri"/>
            </a:endParaRPr>
          </a:p>
          <a:p>
            <a:r>
              <a:rPr lang="en-US"/>
              <a:t>Consumer</a:t>
            </a:r>
            <a:endParaRPr lang="en-US">
              <a:cs typeface="Calibri"/>
            </a:endParaRPr>
          </a:p>
          <a:p>
            <a:pPr marL="664546" lvl="1" indent="-181240">
              <a:buFont typeface="Arial"/>
              <a:buChar char="•"/>
            </a:pPr>
            <a:r>
              <a:rPr lang="en-US"/>
              <a:t>Smart Assistants</a:t>
            </a:r>
            <a:endParaRPr lang="en-US">
              <a:cs typeface="Calibri"/>
            </a:endParaRPr>
          </a:p>
          <a:p>
            <a:pPr marL="664546" lvl="1" indent="-181240">
              <a:buFont typeface="Arial"/>
              <a:buChar char="•"/>
            </a:pPr>
            <a:r>
              <a:rPr lang="en-US"/>
              <a:t>Chatbots</a:t>
            </a:r>
            <a:endParaRPr lang="en-US">
              <a:cs typeface="Calibri"/>
            </a:endParaRPr>
          </a:p>
          <a:p>
            <a:pPr marL="664546" lvl="1" indent="-181240">
              <a:buFont typeface="Arial"/>
              <a:buChar char="•"/>
            </a:pPr>
            <a:r>
              <a:rPr lang="en-US"/>
              <a:t>Search</a:t>
            </a:r>
            <a:endParaRPr lang="en-US">
              <a:cs typeface="Calibri"/>
            </a:endParaRPr>
          </a:p>
          <a:p>
            <a:pPr marL="664546" lvl="1" indent="-181240">
              <a:buFont typeface="Arial"/>
              <a:buChar char="•"/>
            </a:pPr>
            <a:r>
              <a:rPr lang="en-US"/>
              <a:t>Personalization</a:t>
            </a:r>
            <a:endParaRPr lang="en-US">
              <a:cs typeface="Calibri"/>
            </a:endParaRPr>
          </a:p>
          <a:p>
            <a:pPr marL="664546" lvl="1" indent="-181240">
              <a:buFont typeface="Arial"/>
              <a:buChar char="•"/>
            </a:pPr>
            <a:r>
              <a:rPr lang="en-US"/>
              <a:t>Augmented</a:t>
            </a:r>
            <a:endParaRPr lang="en-US">
              <a:cs typeface="Calibri"/>
            </a:endParaRPr>
          </a:p>
          <a:p>
            <a:pPr marL="664546" lvl="1" indent="-181240">
              <a:buFont typeface="Arial"/>
              <a:buChar char="•"/>
            </a:pPr>
            <a:r>
              <a:rPr lang="en-US"/>
              <a:t>Reality</a:t>
            </a:r>
            <a:endParaRPr lang="en-US">
              <a:cs typeface="Calibri"/>
            </a:endParaRPr>
          </a:p>
          <a:p>
            <a:pPr marL="664546" lvl="1" indent="-181240">
              <a:buFont typeface="Arial"/>
              <a:buChar char="•"/>
            </a:pPr>
            <a:r>
              <a:rPr lang="en-US"/>
              <a:t>Robots</a:t>
            </a:r>
            <a:endParaRPr lang="en-US">
              <a:cs typeface="Calibri"/>
            </a:endParaRPr>
          </a:p>
          <a:p>
            <a:endParaRPr lang="en-US"/>
          </a:p>
          <a:p>
            <a:r>
              <a:rPr lang="en-US"/>
              <a:t>Health</a:t>
            </a:r>
            <a:endParaRPr lang="en-US">
              <a:cs typeface="Calibri"/>
            </a:endParaRPr>
          </a:p>
          <a:p>
            <a:pPr marL="664546" lvl="1" indent="-181240">
              <a:buFont typeface="Arial"/>
              <a:buChar char="•"/>
            </a:pPr>
            <a:r>
              <a:rPr lang="en-US"/>
              <a:t>Enhanced Diagnostics</a:t>
            </a:r>
            <a:endParaRPr lang="en-US">
              <a:cs typeface="Calibri"/>
            </a:endParaRPr>
          </a:p>
          <a:p>
            <a:pPr marL="664546" lvl="1" indent="-181240">
              <a:buFont typeface="Arial"/>
              <a:buChar char="•"/>
            </a:pPr>
            <a:r>
              <a:rPr lang="en-US"/>
              <a:t>Drug Discovery</a:t>
            </a:r>
            <a:endParaRPr lang="en-US">
              <a:cs typeface="Calibri"/>
            </a:endParaRPr>
          </a:p>
          <a:p>
            <a:pPr marL="664546" lvl="1" indent="-181240">
              <a:buFont typeface="Arial"/>
              <a:buChar char="•"/>
            </a:pPr>
            <a:r>
              <a:rPr lang="en-US"/>
              <a:t>Patient Care</a:t>
            </a:r>
            <a:endParaRPr lang="en-US">
              <a:cs typeface="Calibri"/>
            </a:endParaRPr>
          </a:p>
          <a:p>
            <a:pPr marL="664546" lvl="1" indent="-181240">
              <a:buFont typeface="Arial"/>
              <a:buChar char="•"/>
            </a:pPr>
            <a:r>
              <a:rPr lang="en-US"/>
              <a:t>Research</a:t>
            </a:r>
            <a:endParaRPr lang="en-US">
              <a:cs typeface="Calibri"/>
            </a:endParaRPr>
          </a:p>
          <a:p>
            <a:pPr marL="664546" lvl="1" indent="-181240">
              <a:buFont typeface="Arial"/>
              <a:buChar char="•"/>
            </a:pPr>
            <a:r>
              <a:rPr lang="en-US"/>
              <a:t>Sensory Aids</a:t>
            </a:r>
            <a:endParaRPr lang="en-US">
              <a:cs typeface="Calibri"/>
            </a:endParaRPr>
          </a:p>
          <a:p>
            <a:endParaRPr lang="en-US">
              <a:ea typeface="+mn-lt"/>
              <a:cs typeface="+mn-lt"/>
            </a:endParaRPr>
          </a:p>
          <a:p>
            <a:r>
              <a:rPr lang="en-US"/>
              <a:t>Finance</a:t>
            </a:r>
            <a:endParaRPr lang="en-US">
              <a:cs typeface="Calibri"/>
            </a:endParaRPr>
          </a:p>
          <a:p>
            <a:endParaRPr lang="en-US"/>
          </a:p>
          <a:p>
            <a:pPr marL="664546" lvl="1" indent="-181240">
              <a:buFont typeface="Arial"/>
              <a:buChar char="•"/>
            </a:pPr>
            <a:r>
              <a:rPr lang="en-US"/>
              <a:t>Algorithmic Trading</a:t>
            </a:r>
            <a:endParaRPr lang="en-US">
              <a:cs typeface="Calibri"/>
            </a:endParaRPr>
          </a:p>
          <a:p>
            <a:pPr marL="664546" lvl="1" indent="-181240">
              <a:buFont typeface="Arial"/>
              <a:buChar char="•"/>
            </a:pPr>
            <a:r>
              <a:rPr lang="en-US"/>
              <a:t>Fraud Detection</a:t>
            </a:r>
            <a:endParaRPr lang="en-US">
              <a:cs typeface="Calibri"/>
            </a:endParaRPr>
          </a:p>
          <a:p>
            <a:pPr marL="664546" lvl="1" indent="-181240">
              <a:buFont typeface="Arial"/>
              <a:buChar char="•"/>
            </a:pPr>
            <a:r>
              <a:rPr lang="en-US"/>
              <a:t>Research</a:t>
            </a:r>
            <a:endParaRPr lang="en-US">
              <a:cs typeface="Calibri"/>
            </a:endParaRPr>
          </a:p>
          <a:p>
            <a:pPr marL="664546" lvl="1" indent="-181240">
              <a:buFont typeface="Arial"/>
              <a:buChar char="•"/>
            </a:pPr>
            <a:r>
              <a:rPr lang="en-US"/>
              <a:t>Personal Finance</a:t>
            </a:r>
            <a:endParaRPr lang="en-US">
              <a:cs typeface="Calibri"/>
            </a:endParaRPr>
          </a:p>
          <a:p>
            <a:pPr marL="664546" lvl="1" indent="-181240">
              <a:buFont typeface="Arial"/>
              <a:buChar char="•"/>
            </a:pPr>
            <a:r>
              <a:rPr lang="en-US"/>
              <a:t>Risk Mitigation</a:t>
            </a:r>
            <a:endParaRPr lang="en-US">
              <a:cs typeface="Calibri"/>
            </a:endParaRPr>
          </a:p>
          <a:p>
            <a:pPr marL="664546" lvl="1" indent="-181240">
              <a:buFont typeface="Arial"/>
              <a:buChar char="•"/>
            </a:pPr>
            <a:endParaRPr lang="en-US">
              <a:cs typeface="Calibri"/>
            </a:endParaRPr>
          </a:p>
          <a:p>
            <a:r>
              <a:rPr lang="en-US"/>
              <a:t>Retail</a:t>
            </a:r>
            <a:endParaRPr lang="en-US">
              <a:cs typeface="Calibri"/>
            </a:endParaRPr>
          </a:p>
          <a:p>
            <a:endParaRPr lang="en-US"/>
          </a:p>
          <a:p>
            <a:pPr marL="664546" lvl="1" indent="-181240">
              <a:buFont typeface="Arial"/>
              <a:buChar char="•"/>
            </a:pPr>
            <a:r>
              <a:rPr lang="en-US"/>
              <a:t>Support</a:t>
            </a:r>
            <a:endParaRPr lang="en-US">
              <a:cs typeface="Calibri"/>
            </a:endParaRPr>
          </a:p>
          <a:p>
            <a:pPr marL="664546" lvl="1" indent="-181240">
              <a:buFont typeface="Arial"/>
              <a:buChar char="•"/>
            </a:pPr>
            <a:r>
              <a:rPr lang="en-US"/>
              <a:t>Experience</a:t>
            </a:r>
            <a:endParaRPr lang="en-US">
              <a:cs typeface="Calibri"/>
            </a:endParaRPr>
          </a:p>
          <a:p>
            <a:pPr marL="664546" lvl="1" indent="-181240">
              <a:buFont typeface="Arial"/>
              <a:buChar char="•"/>
            </a:pPr>
            <a:r>
              <a:rPr lang="en-US"/>
              <a:t>Marketing</a:t>
            </a:r>
            <a:endParaRPr lang="en-US">
              <a:cs typeface="Calibri"/>
            </a:endParaRPr>
          </a:p>
          <a:p>
            <a:pPr marL="664546" lvl="1" indent="-181240">
              <a:buFont typeface="Arial"/>
              <a:buChar char="•"/>
            </a:pPr>
            <a:r>
              <a:rPr lang="en-US"/>
              <a:t>Merchandising</a:t>
            </a:r>
            <a:endParaRPr lang="en-US">
              <a:cs typeface="Calibri"/>
            </a:endParaRPr>
          </a:p>
          <a:p>
            <a:pPr marL="664546" lvl="1" indent="-181240">
              <a:buFont typeface="Arial"/>
              <a:buChar char="•"/>
            </a:pPr>
            <a:r>
              <a:rPr lang="en-US"/>
              <a:t>Loyalty</a:t>
            </a:r>
            <a:endParaRPr lang="en-US">
              <a:cs typeface="Calibri"/>
            </a:endParaRPr>
          </a:p>
          <a:p>
            <a:pPr marL="664546" lvl="1" indent="-181240">
              <a:buFont typeface="Arial"/>
              <a:buChar char="•"/>
            </a:pPr>
            <a:r>
              <a:rPr lang="en-US"/>
              <a:t>Supply Chain</a:t>
            </a:r>
            <a:endParaRPr lang="en-US">
              <a:cs typeface="Calibri"/>
            </a:endParaRPr>
          </a:p>
          <a:p>
            <a:pPr marL="664546" lvl="1" indent="-181240">
              <a:buFont typeface="Arial"/>
              <a:buChar char="•"/>
            </a:pPr>
            <a:r>
              <a:rPr lang="en-US"/>
              <a:t>Security</a:t>
            </a:r>
            <a:endParaRPr lang="en-US">
              <a:cs typeface="Calibri"/>
            </a:endParaRPr>
          </a:p>
          <a:p>
            <a:endParaRPr lang="en-US"/>
          </a:p>
          <a:p>
            <a:r>
              <a:rPr lang="en-US"/>
              <a:t>Government</a:t>
            </a:r>
            <a:endParaRPr lang="en-US">
              <a:cs typeface="Calibri"/>
            </a:endParaRPr>
          </a:p>
          <a:p>
            <a:r>
              <a:rPr lang="en-US"/>
              <a:t> </a:t>
            </a:r>
            <a:endParaRPr lang="en-US">
              <a:cs typeface="Calibri"/>
            </a:endParaRPr>
          </a:p>
          <a:p>
            <a:pPr marL="664546" lvl="1" indent="-181240">
              <a:buFont typeface="Arial"/>
              <a:buChar char="•"/>
            </a:pPr>
            <a:r>
              <a:rPr lang="en-US"/>
              <a:t>Defense</a:t>
            </a:r>
            <a:endParaRPr lang="en-US">
              <a:cs typeface="Calibri"/>
            </a:endParaRPr>
          </a:p>
          <a:p>
            <a:pPr marL="664546" lvl="1" indent="-181240">
              <a:buFont typeface="Arial"/>
              <a:buChar char="•"/>
            </a:pPr>
            <a:r>
              <a:rPr lang="en-US"/>
              <a:t>Data Insights</a:t>
            </a:r>
            <a:endParaRPr lang="en-US">
              <a:cs typeface="Calibri"/>
            </a:endParaRPr>
          </a:p>
          <a:p>
            <a:pPr marL="664546" lvl="1" indent="-181240">
              <a:buFont typeface="Arial"/>
              <a:buChar char="•"/>
            </a:pPr>
            <a:r>
              <a:rPr lang="en-US"/>
              <a:t>Safety &amp; Security</a:t>
            </a:r>
            <a:endParaRPr lang="en-US">
              <a:cs typeface="Calibri"/>
            </a:endParaRPr>
          </a:p>
          <a:p>
            <a:pPr marL="664546" lvl="1" indent="-181240">
              <a:buFont typeface="Arial"/>
              <a:buChar char="•"/>
            </a:pPr>
            <a:r>
              <a:rPr lang="en-US"/>
              <a:t>Resident Engagement</a:t>
            </a:r>
            <a:endParaRPr lang="en-US">
              <a:cs typeface="Calibri"/>
            </a:endParaRPr>
          </a:p>
          <a:p>
            <a:pPr marL="664546" lvl="1" indent="-181240">
              <a:buFont typeface="Arial"/>
              <a:buChar char="•"/>
            </a:pPr>
            <a:r>
              <a:rPr lang="en-US"/>
              <a:t>Smarter Cities</a:t>
            </a:r>
            <a:endParaRPr lang="en-US">
              <a:cs typeface="Calibri"/>
            </a:endParaRPr>
          </a:p>
          <a:p>
            <a:endParaRPr lang="en-US"/>
          </a:p>
          <a:p>
            <a:r>
              <a:rPr lang="en-US"/>
              <a:t>Energy</a:t>
            </a:r>
            <a:endParaRPr lang="en-US">
              <a:cs typeface="Calibri"/>
            </a:endParaRPr>
          </a:p>
          <a:p>
            <a:r>
              <a:rPr lang="en-US"/>
              <a:t> </a:t>
            </a:r>
            <a:endParaRPr lang="en-US">
              <a:cs typeface="Calibri"/>
            </a:endParaRPr>
          </a:p>
          <a:p>
            <a:r>
              <a:rPr lang="en-US"/>
              <a:t> </a:t>
            </a:r>
            <a:endParaRPr lang="en-US">
              <a:cs typeface="Calibri"/>
            </a:endParaRPr>
          </a:p>
          <a:p>
            <a:pPr marL="664546" lvl="1" indent="-181240">
              <a:buFont typeface="Arial"/>
              <a:buChar char="•"/>
            </a:pPr>
            <a:r>
              <a:rPr lang="en-US"/>
              <a:t>Oil &amp; Gas Exploration</a:t>
            </a:r>
            <a:endParaRPr lang="en-US">
              <a:cs typeface="Calibri"/>
            </a:endParaRPr>
          </a:p>
          <a:p>
            <a:pPr marL="664546" lvl="1" indent="-181240">
              <a:buFont typeface="Arial"/>
              <a:buChar char="•"/>
            </a:pPr>
            <a:r>
              <a:rPr lang="en-US"/>
              <a:t>Smart Grid</a:t>
            </a:r>
            <a:endParaRPr lang="en-US">
              <a:cs typeface="Calibri"/>
            </a:endParaRPr>
          </a:p>
          <a:p>
            <a:pPr marL="664546" lvl="1" indent="-181240">
              <a:buFont typeface="Arial"/>
              <a:buChar char="•"/>
            </a:pPr>
            <a:r>
              <a:rPr lang="en-US"/>
              <a:t>Operational Improvement</a:t>
            </a:r>
            <a:endParaRPr lang="en-US">
              <a:cs typeface="Calibri"/>
            </a:endParaRPr>
          </a:p>
          <a:p>
            <a:pPr marL="664546" lvl="1" indent="-181240">
              <a:buFont typeface="Arial"/>
              <a:buChar char="•"/>
            </a:pPr>
            <a:r>
              <a:rPr lang="en-US"/>
              <a:t>Conservation</a:t>
            </a:r>
            <a:endParaRPr lang="en-US">
              <a:cs typeface="Calibri"/>
            </a:endParaRPr>
          </a:p>
          <a:p>
            <a:endParaRPr lang="en-US">
              <a:cs typeface="Calibri"/>
            </a:endParaRPr>
          </a:p>
          <a:p>
            <a:endParaRPr lang="en-US"/>
          </a:p>
          <a:p>
            <a:r>
              <a:rPr lang="en-US"/>
              <a:t>Transport</a:t>
            </a:r>
            <a:endParaRPr lang="en-US">
              <a:cs typeface="Calibri"/>
            </a:endParaRPr>
          </a:p>
          <a:p>
            <a:r>
              <a:rPr lang="en-US"/>
              <a:t> </a:t>
            </a:r>
            <a:endParaRPr lang="en-US">
              <a:cs typeface="Calibri"/>
            </a:endParaRPr>
          </a:p>
          <a:p>
            <a:pPr marL="664546" lvl="1" indent="-181240">
              <a:buFont typeface="Arial"/>
              <a:buChar char="•"/>
            </a:pPr>
            <a:r>
              <a:rPr lang="en-US"/>
              <a:t>Autonomous Cars</a:t>
            </a:r>
            <a:endParaRPr lang="en-US">
              <a:cs typeface="Calibri"/>
            </a:endParaRPr>
          </a:p>
          <a:p>
            <a:pPr marL="664546" lvl="1" indent="-181240">
              <a:buFont typeface="Arial"/>
              <a:buChar char="•"/>
            </a:pPr>
            <a:r>
              <a:rPr lang="en-US"/>
              <a:t>Automated Trucking</a:t>
            </a:r>
            <a:endParaRPr lang="en-US">
              <a:cs typeface="Calibri"/>
            </a:endParaRPr>
          </a:p>
          <a:p>
            <a:pPr marL="664546" lvl="1" indent="-181240">
              <a:buFont typeface="Arial"/>
              <a:buChar char="•"/>
            </a:pPr>
            <a:r>
              <a:rPr lang="en-US"/>
              <a:t>Aerospace</a:t>
            </a:r>
            <a:endParaRPr lang="en-US">
              <a:cs typeface="Calibri"/>
            </a:endParaRPr>
          </a:p>
          <a:p>
            <a:pPr marL="664546" lvl="1" indent="-181240">
              <a:buFont typeface="Arial"/>
              <a:buChar char="•"/>
            </a:pPr>
            <a:r>
              <a:rPr lang="en-US"/>
              <a:t>Shipping</a:t>
            </a:r>
            <a:endParaRPr lang="en-US">
              <a:cs typeface="Calibri"/>
            </a:endParaRPr>
          </a:p>
          <a:p>
            <a:pPr marL="664546" lvl="1" indent="-181240">
              <a:buFont typeface="Arial"/>
              <a:buChar char="•"/>
            </a:pPr>
            <a:r>
              <a:rPr lang="en-US"/>
              <a:t>Search &amp; Rescue</a:t>
            </a:r>
            <a:endParaRPr lang="en-US">
              <a:cs typeface="Calibri"/>
            </a:endParaRPr>
          </a:p>
          <a:p>
            <a:endParaRPr lang="en-US">
              <a:cs typeface="Calibri"/>
            </a:endParaRPr>
          </a:p>
          <a:p>
            <a:endParaRPr lang="en-US"/>
          </a:p>
          <a:p>
            <a:r>
              <a:rPr lang="en-US"/>
              <a:t>Industrial</a:t>
            </a:r>
            <a:endParaRPr lang="en-US">
              <a:cs typeface="Calibri"/>
            </a:endParaRPr>
          </a:p>
          <a:p>
            <a:pPr marL="664546" lvl="1" indent="-181240">
              <a:buFont typeface="Arial"/>
              <a:buChar char="•"/>
            </a:pPr>
            <a:r>
              <a:rPr lang="en-US"/>
              <a:t>Factory Automation</a:t>
            </a:r>
            <a:endParaRPr lang="en-US">
              <a:cs typeface="Calibri"/>
            </a:endParaRPr>
          </a:p>
          <a:p>
            <a:pPr marL="664546" lvl="1" indent="-181240">
              <a:buFont typeface="Arial"/>
              <a:buChar char="•"/>
            </a:pPr>
            <a:r>
              <a:rPr lang="en-US"/>
              <a:t>Predictive Maintenance</a:t>
            </a:r>
            <a:endParaRPr lang="en-US">
              <a:cs typeface="Calibri"/>
            </a:endParaRPr>
          </a:p>
          <a:p>
            <a:pPr marL="664546" lvl="1" indent="-181240">
              <a:buFont typeface="Arial"/>
              <a:buChar char="•"/>
            </a:pPr>
            <a:r>
              <a:rPr lang="en-US"/>
              <a:t>Precision Agriculture</a:t>
            </a:r>
            <a:endParaRPr lang="en-US">
              <a:cs typeface="Calibri"/>
            </a:endParaRPr>
          </a:p>
          <a:p>
            <a:pPr marL="664546" lvl="1" indent="-181240">
              <a:buFont typeface="Arial"/>
              <a:buChar char="•"/>
            </a:pPr>
            <a:r>
              <a:rPr lang="en-US"/>
              <a:t>Field Automation</a:t>
            </a:r>
            <a:endParaRPr lang="en-US">
              <a:cs typeface="Calibri"/>
            </a:endParaRPr>
          </a:p>
          <a:p>
            <a:endParaRPr lang="en-US">
              <a:cs typeface="Calibri"/>
            </a:endParaRPr>
          </a:p>
          <a:p>
            <a:endParaRPr lang="en-US">
              <a:cs typeface="Calibri"/>
            </a:endParaRPr>
          </a:p>
          <a:p>
            <a:endParaRPr lang="en-US"/>
          </a:p>
          <a:p>
            <a:r>
              <a:rPr lang="en-US"/>
              <a:t>Other</a:t>
            </a:r>
            <a:endParaRPr lang="en-US">
              <a:cs typeface="Calibri"/>
            </a:endParaRPr>
          </a:p>
          <a:p>
            <a:endParaRPr lang="en-US">
              <a:cs typeface="Calibri"/>
            </a:endParaRPr>
          </a:p>
          <a:p>
            <a:pPr marL="664546" lvl="1" indent="-181240">
              <a:buFont typeface="Arial"/>
              <a:buChar char="•"/>
            </a:pPr>
            <a:r>
              <a:rPr lang="en-US"/>
              <a:t>Advertising</a:t>
            </a:r>
            <a:endParaRPr lang="en-US">
              <a:cs typeface="Calibri"/>
            </a:endParaRPr>
          </a:p>
          <a:p>
            <a:pPr marL="664546" lvl="1" indent="-181240">
              <a:buFont typeface="Arial"/>
              <a:buChar char="•"/>
            </a:pPr>
            <a:r>
              <a:rPr lang="en-US"/>
              <a:t>Education</a:t>
            </a:r>
            <a:endParaRPr lang="en-US">
              <a:cs typeface="Calibri"/>
            </a:endParaRPr>
          </a:p>
          <a:p>
            <a:pPr marL="664546" lvl="1" indent="-181240">
              <a:buFont typeface="Arial"/>
              <a:buChar char="•"/>
            </a:pPr>
            <a:r>
              <a:rPr lang="en-US"/>
              <a:t>Gaming</a:t>
            </a:r>
            <a:endParaRPr lang="en-US">
              <a:cs typeface="Calibri"/>
            </a:endParaRPr>
          </a:p>
          <a:p>
            <a:pPr marL="664546" lvl="1" indent="-181240">
              <a:buFont typeface="Arial"/>
              <a:buChar char="•"/>
            </a:pPr>
            <a:r>
              <a:rPr lang="en-US"/>
              <a:t>Professional &amp; IT Services</a:t>
            </a:r>
            <a:endParaRPr lang="en-US">
              <a:cs typeface="Calibri"/>
            </a:endParaRPr>
          </a:p>
          <a:p>
            <a:pPr marL="664546" lvl="1" indent="-181240">
              <a:buFont typeface="Arial"/>
              <a:buChar char="•"/>
            </a:pPr>
            <a:r>
              <a:rPr lang="en-US"/>
              <a:t>Telco/Media</a:t>
            </a:r>
            <a:endParaRPr lang="en-US">
              <a:cs typeface="Calibri"/>
            </a:endParaRPr>
          </a:p>
          <a:p>
            <a:pPr marL="664546" lvl="1" indent="-181240">
              <a:buFont typeface="Arial"/>
              <a:buChar char="•"/>
            </a:pPr>
            <a:r>
              <a:rPr lang="en-US"/>
              <a:t>Sports</a:t>
            </a:r>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45CD77D7-CB0D-4B52-9C75-8F9A4515AC85}" type="slidenum">
              <a:rPr lang="zh-TW" altLang="en-US" smtClean="0"/>
              <a:pPr/>
              <a:t>5</a:t>
            </a:fld>
            <a:endParaRPr lang="zh-TW" altLang="en-US"/>
          </a:p>
        </p:txBody>
      </p:sp>
    </p:spTree>
    <p:extLst>
      <p:ext uri="{BB962C8B-B14F-4D97-AF65-F5344CB8AC3E}">
        <p14:creationId xmlns:p14="http://schemas.microsoft.com/office/powerpoint/2010/main" xmlns="" val="3610783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a:cs typeface="Calibri"/>
              </a:rPr>
              <a:t>Don Slide</a:t>
            </a:r>
          </a:p>
          <a:p>
            <a:endParaRPr lang="en-US">
              <a:cs typeface="Calibri"/>
            </a:endParaRPr>
          </a:p>
          <a:p>
            <a:r>
              <a:rPr lang="en-US"/>
              <a:t>Consumer</a:t>
            </a:r>
            <a:endParaRPr lang="en-US">
              <a:cs typeface="Calibri"/>
            </a:endParaRPr>
          </a:p>
          <a:p>
            <a:pPr marL="664546" lvl="1" indent="-181240">
              <a:buFont typeface="Arial"/>
              <a:buChar char="•"/>
            </a:pPr>
            <a:r>
              <a:rPr lang="en-US"/>
              <a:t>Smart Assistants</a:t>
            </a:r>
            <a:endParaRPr lang="en-US">
              <a:cs typeface="Calibri"/>
            </a:endParaRPr>
          </a:p>
          <a:p>
            <a:pPr marL="664546" lvl="1" indent="-181240">
              <a:buFont typeface="Arial"/>
              <a:buChar char="•"/>
            </a:pPr>
            <a:r>
              <a:rPr lang="en-US"/>
              <a:t>Chatbots</a:t>
            </a:r>
            <a:endParaRPr lang="en-US">
              <a:cs typeface="Calibri"/>
            </a:endParaRPr>
          </a:p>
          <a:p>
            <a:pPr marL="664546" lvl="1" indent="-181240">
              <a:buFont typeface="Arial"/>
              <a:buChar char="•"/>
            </a:pPr>
            <a:r>
              <a:rPr lang="en-US"/>
              <a:t>Search</a:t>
            </a:r>
            <a:endParaRPr lang="en-US">
              <a:cs typeface="Calibri"/>
            </a:endParaRPr>
          </a:p>
          <a:p>
            <a:pPr marL="664546" lvl="1" indent="-181240">
              <a:buFont typeface="Arial"/>
              <a:buChar char="•"/>
            </a:pPr>
            <a:r>
              <a:rPr lang="en-US"/>
              <a:t>Personalization</a:t>
            </a:r>
            <a:endParaRPr lang="en-US">
              <a:cs typeface="Calibri"/>
            </a:endParaRPr>
          </a:p>
          <a:p>
            <a:pPr marL="664546" lvl="1" indent="-181240">
              <a:buFont typeface="Arial"/>
              <a:buChar char="•"/>
            </a:pPr>
            <a:r>
              <a:rPr lang="en-US"/>
              <a:t>Augmented</a:t>
            </a:r>
            <a:endParaRPr lang="en-US">
              <a:cs typeface="Calibri"/>
            </a:endParaRPr>
          </a:p>
          <a:p>
            <a:pPr marL="664546" lvl="1" indent="-181240">
              <a:buFont typeface="Arial"/>
              <a:buChar char="•"/>
            </a:pPr>
            <a:r>
              <a:rPr lang="en-US"/>
              <a:t>Reality</a:t>
            </a:r>
            <a:endParaRPr lang="en-US">
              <a:cs typeface="Calibri"/>
            </a:endParaRPr>
          </a:p>
          <a:p>
            <a:pPr marL="664546" lvl="1" indent="-181240">
              <a:buFont typeface="Arial"/>
              <a:buChar char="•"/>
            </a:pPr>
            <a:r>
              <a:rPr lang="en-US"/>
              <a:t>Robots</a:t>
            </a:r>
            <a:endParaRPr lang="en-US">
              <a:cs typeface="Calibri"/>
            </a:endParaRPr>
          </a:p>
          <a:p>
            <a:endParaRPr lang="en-US"/>
          </a:p>
          <a:p>
            <a:r>
              <a:rPr lang="en-US"/>
              <a:t>Health</a:t>
            </a:r>
            <a:endParaRPr lang="en-US">
              <a:cs typeface="Calibri"/>
            </a:endParaRPr>
          </a:p>
          <a:p>
            <a:pPr marL="664546" lvl="1" indent="-181240">
              <a:buFont typeface="Arial"/>
              <a:buChar char="•"/>
            </a:pPr>
            <a:r>
              <a:rPr lang="en-US"/>
              <a:t>Enhanced Diagnostics</a:t>
            </a:r>
            <a:endParaRPr lang="en-US">
              <a:cs typeface="Calibri"/>
            </a:endParaRPr>
          </a:p>
          <a:p>
            <a:pPr marL="664546" lvl="1" indent="-181240">
              <a:buFont typeface="Arial"/>
              <a:buChar char="•"/>
            </a:pPr>
            <a:r>
              <a:rPr lang="en-US"/>
              <a:t>Drug Discovery</a:t>
            </a:r>
            <a:endParaRPr lang="en-US">
              <a:cs typeface="Calibri"/>
            </a:endParaRPr>
          </a:p>
          <a:p>
            <a:pPr marL="664546" lvl="1" indent="-181240">
              <a:buFont typeface="Arial"/>
              <a:buChar char="•"/>
            </a:pPr>
            <a:r>
              <a:rPr lang="en-US"/>
              <a:t>Patient Care</a:t>
            </a:r>
            <a:endParaRPr lang="en-US">
              <a:cs typeface="Calibri"/>
            </a:endParaRPr>
          </a:p>
          <a:p>
            <a:pPr marL="664546" lvl="1" indent="-181240">
              <a:buFont typeface="Arial"/>
              <a:buChar char="•"/>
            </a:pPr>
            <a:r>
              <a:rPr lang="en-US"/>
              <a:t>Research</a:t>
            </a:r>
            <a:endParaRPr lang="en-US">
              <a:cs typeface="Calibri"/>
            </a:endParaRPr>
          </a:p>
          <a:p>
            <a:pPr marL="664546" lvl="1" indent="-181240">
              <a:buFont typeface="Arial"/>
              <a:buChar char="•"/>
            </a:pPr>
            <a:r>
              <a:rPr lang="en-US"/>
              <a:t>Sensory Aids</a:t>
            </a:r>
            <a:endParaRPr lang="en-US">
              <a:cs typeface="Calibri"/>
            </a:endParaRPr>
          </a:p>
          <a:p>
            <a:endParaRPr lang="en-US">
              <a:ea typeface="+mn-lt"/>
              <a:cs typeface="+mn-lt"/>
            </a:endParaRPr>
          </a:p>
          <a:p>
            <a:r>
              <a:rPr lang="en-US"/>
              <a:t>Finance</a:t>
            </a:r>
            <a:endParaRPr lang="en-US">
              <a:cs typeface="Calibri"/>
            </a:endParaRPr>
          </a:p>
          <a:p>
            <a:endParaRPr lang="en-US"/>
          </a:p>
          <a:p>
            <a:pPr marL="664546" lvl="1" indent="-181240">
              <a:buFont typeface="Arial"/>
              <a:buChar char="•"/>
            </a:pPr>
            <a:r>
              <a:rPr lang="en-US"/>
              <a:t>Algorithmic Trading</a:t>
            </a:r>
            <a:endParaRPr lang="en-US">
              <a:cs typeface="Calibri"/>
            </a:endParaRPr>
          </a:p>
          <a:p>
            <a:pPr marL="664546" lvl="1" indent="-181240">
              <a:buFont typeface="Arial"/>
              <a:buChar char="•"/>
            </a:pPr>
            <a:r>
              <a:rPr lang="en-US"/>
              <a:t>Fraud Detection</a:t>
            </a:r>
            <a:endParaRPr lang="en-US">
              <a:cs typeface="Calibri"/>
            </a:endParaRPr>
          </a:p>
          <a:p>
            <a:pPr marL="664546" lvl="1" indent="-181240">
              <a:buFont typeface="Arial"/>
              <a:buChar char="•"/>
            </a:pPr>
            <a:r>
              <a:rPr lang="en-US"/>
              <a:t>Research</a:t>
            </a:r>
            <a:endParaRPr lang="en-US">
              <a:cs typeface="Calibri"/>
            </a:endParaRPr>
          </a:p>
          <a:p>
            <a:pPr marL="664546" lvl="1" indent="-181240">
              <a:buFont typeface="Arial"/>
              <a:buChar char="•"/>
            </a:pPr>
            <a:r>
              <a:rPr lang="en-US"/>
              <a:t>Personal Finance</a:t>
            </a:r>
            <a:endParaRPr lang="en-US">
              <a:cs typeface="Calibri"/>
            </a:endParaRPr>
          </a:p>
          <a:p>
            <a:pPr marL="664546" lvl="1" indent="-181240">
              <a:buFont typeface="Arial"/>
              <a:buChar char="•"/>
            </a:pPr>
            <a:r>
              <a:rPr lang="en-US"/>
              <a:t>Risk Mitigation</a:t>
            </a:r>
            <a:endParaRPr lang="en-US">
              <a:cs typeface="Calibri"/>
            </a:endParaRPr>
          </a:p>
          <a:p>
            <a:pPr marL="664546" lvl="1" indent="-181240">
              <a:buFont typeface="Arial"/>
              <a:buChar char="•"/>
            </a:pPr>
            <a:endParaRPr lang="en-US">
              <a:cs typeface="Calibri"/>
            </a:endParaRPr>
          </a:p>
          <a:p>
            <a:r>
              <a:rPr lang="en-US"/>
              <a:t>Retail</a:t>
            </a:r>
            <a:endParaRPr lang="en-US">
              <a:cs typeface="Calibri"/>
            </a:endParaRPr>
          </a:p>
          <a:p>
            <a:endParaRPr lang="en-US"/>
          </a:p>
          <a:p>
            <a:pPr marL="664546" lvl="1" indent="-181240">
              <a:buFont typeface="Arial"/>
              <a:buChar char="•"/>
            </a:pPr>
            <a:r>
              <a:rPr lang="en-US"/>
              <a:t>Support</a:t>
            </a:r>
            <a:endParaRPr lang="en-US">
              <a:cs typeface="Calibri"/>
            </a:endParaRPr>
          </a:p>
          <a:p>
            <a:pPr marL="664546" lvl="1" indent="-181240">
              <a:buFont typeface="Arial"/>
              <a:buChar char="•"/>
            </a:pPr>
            <a:r>
              <a:rPr lang="en-US"/>
              <a:t>Experience</a:t>
            </a:r>
            <a:endParaRPr lang="en-US">
              <a:cs typeface="Calibri"/>
            </a:endParaRPr>
          </a:p>
          <a:p>
            <a:pPr marL="664546" lvl="1" indent="-181240">
              <a:buFont typeface="Arial"/>
              <a:buChar char="•"/>
            </a:pPr>
            <a:r>
              <a:rPr lang="en-US"/>
              <a:t>Marketing</a:t>
            </a:r>
            <a:endParaRPr lang="en-US">
              <a:cs typeface="Calibri"/>
            </a:endParaRPr>
          </a:p>
          <a:p>
            <a:pPr marL="664546" lvl="1" indent="-181240">
              <a:buFont typeface="Arial"/>
              <a:buChar char="•"/>
            </a:pPr>
            <a:r>
              <a:rPr lang="en-US"/>
              <a:t>Merchandising</a:t>
            </a:r>
            <a:endParaRPr lang="en-US">
              <a:cs typeface="Calibri"/>
            </a:endParaRPr>
          </a:p>
          <a:p>
            <a:pPr marL="664546" lvl="1" indent="-181240">
              <a:buFont typeface="Arial"/>
              <a:buChar char="•"/>
            </a:pPr>
            <a:r>
              <a:rPr lang="en-US"/>
              <a:t>Loyalty</a:t>
            </a:r>
            <a:endParaRPr lang="en-US">
              <a:cs typeface="Calibri"/>
            </a:endParaRPr>
          </a:p>
          <a:p>
            <a:pPr marL="664546" lvl="1" indent="-181240">
              <a:buFont typeface="Arial"/>
              <a:buChar char="•"/>
            </a:pPr>
            <a:r>
              <a:rPr lang="en-US"/>
              <a:t>Supply Chain</a:t>
            </a:r>
            <a:endParaRPr lang="en-US">
              <a:cs typeface="Calibri"/>
            </a:endParaRPr>
          </a:p>
          <a:p>
            <a:pPr marL="664546" lvl="1" indent="-181240">
              <a:buFont typeface="Arial"/>
              <a:buChar char="•"/>
            </a:pPr>
            <a:r>
              <a:rPr lang="en-US"/>
              <a:t>Security</a:t>
            </a:r>
            <a:endParaRPr lang="en-US">
              <a:cs typeface="Calibri"/>
            </a:endParaRPr>
          </a:p>
          <a:p>
            <a:endParaRPr lang="en-US"/>
          </a:p>
          <a:p>
            <a:r>
              <a:rPr lang="en-US"/>
              <a:t>Government</a:t>
            </a:r>
            <a:endParaRPr lang="en-US">
              <a:cs typeface="Calibri"/>
            </a:endParaRPr>
          </a:p>
          <a:p>
            <a:r>
              <a:rPr lang="en-US"/>
              <a:t> </a:t>
            </a:r>
            <a:endParaRPr lang="en-US">
              <a:cs typeface="Calibri"/>
            </a:endParaRPr>
          </a:p>
          <a:p>
            <a:pPr marL="664546" lvl="1" indent="-181240">
              <a:buFont typeface="Arial"/>
              <a:buChar char="•"/>
            </a:pPr>
            <a:r>
              <a:rPr lang="en-US"/>
              <a:t>Defense</a:t>
            </a:r>
            <a:endParaRPr lang="en-US">
              <a:cs typeface="Calibri"/>
            </a:endParaRPr>
          </a:p>
          <a:p>
            <a:pPr marL="664546" lvl="1" indent="-181240">
              <a:buFont typeface="Arial"/>
              <a:buChar char="•"/>
            </a:pPr>
            <a:r>
              <a:rPr lang="en-US"/>
              <a:t>Data Insights</a:t>
            </a:r>
            <a:endParaRPr lang="en-US">
              <a:cs typeface="Calibri"/>
            </a:endParaRPr>
          </a:p>
          <a:p>
            <a:pPr marL="664546" lvl="1" indent="-181240">
              <a:buFont typeface="Arial"/>
              <a:buChar char="•"/>
            </a:pPr>
            <a:r>
              <a:rPr lang="en-US"/>
              <a:t>Safety &amp; Security</a:t>
            </a:r>
            <a:endParaRPr lang="en-US">
              <a:cs typeface="Calibri"/>
            </a:endParaRPr>
          </a:p>
          <a:p>
            <a:pPr marL="664546" lvl="1" indent="-181240">
              <a:buFont typeface="Arial"/>
              <a:buChar char="•"/>
            </a:pPr>
            <a:r>
              <a:rPr lang="en-US"/>
              <a:t>Resident Engagement</a:t>
            </a:r>
            <a:endParaRPr lang="en-US">
              <a:cs typeface="Calibri"/>
            </a:endParaRPr>
          </a:p>
          <a:p>
            <a:pPr marL="664546" lvl="1" indent="-181240">
              <a:buFont typeface="Arial"/>
              <a:buChar char="•"/>
            </a:pPr>
            <a:r>
              <a:rPr lang="en-US"/>
              <a:t>Smarter Cities</a:t>
            </a:r>
            <a:endParaRPr lang="en-US">
              <a:cs typeface="Calibri"/>
            </a:endParaRPr>
          </a:p>
          <a:p>
            <a:endParaRPr lang="en-US"/>
          </a:p>
          <a:p>
            <a:r>
              <a:rPr lang="en-US"/>
              <a:t>Energy</a:t>
            </a:r>
            <a:endParaRPr lang="en-US">
              <a:cs typeface="Calibri"/>
            </a:endParaRPr>
          </a:p>
          <a:p>
            <a:r>
              <a:rPr lang="en-US"/>
              <a:t> </a:t>
            </a:r>
            <a:endParaRPr lang="en-US">
              <a:cs typeface="Calibri"/>
            </a:endParaRPr>
          </a:p>
          <a:p>
            <a:r>
              <a:rPr lang="en-US"/>
              <a:t> </a:t>
            </a:r>
            <a:endParaRPr lang="en-US">
              <a:cs typeface="Calibri"/>
            </a:endParaRPr>
          </a:p>
          <a:p>
            <a:pPr marL="664546" lvl="1" indent="-181240">
              <a:buFont typeface="Arial"/>
              <a:buChar char="•"/>
            </a:pPr>
            <a:r>
              <a:rPr lang="en-US"/>
              <a:t>Oil &amp; Gas Exploration</a:t>
            </a:r>
            <a:endParaRPr lang="en-US">
              <a:cs typeface="Calibri"/>
            </a:endParaRPr>
          </a:p>
          <a:p>
            <a:pPr marL="664546" lvl="1" indent="-181240">
              <a:buFont typeface="Arial"/>
              <a:buChar char="•"/>
            </a:pPr>
            <a:r>
              <a:rPr lang="en-US"/>
              <a:t>Smart Grid</a:t>
            </a:r>
            <a:endParaRPr lang="en-US">
              <a:cs typeface="Calibri"/>
            </a:endParaRPr>
          </a:p>
          <a:p>
            <a:pPr marL="664546" lvl="1" indent="-181240">
              <a:buFont typeface="Arial"/>
              <a:buChar char="•"/>
            </a:pPr>
            <a:r>
              <a:rPr lang="en-US"/>
              <a:t>Operational Improvement</a:t>
            </a:r>
            <a:endParaRPr lang="en-US">
              <a:cs typeface="Calibri"/>
            </a:endParaRPr>
          </a:p>
          <a:p>
            <a:pPr marL="664546" lvl="1" indent="-181240">
              <a:buFont typeface="Arial"/>
              <a:buChar char="•"/>
            </a:pPr>
            <a:r>
              <a:rPr lang="en-US"/>
              <a:t>Conservation</a:t>
            </a:r>
            <a:endParaRPr lang="en-US">
              <a:cs typeface="Calibri"/>
            </a:endParaRPr>
          </a:p>
          <a:p>
            <a:endParaRPr lang="en-US">
              <a:cs typeface="Calibri"/>
            </a:endParaRPr>
          </a:p>
          <a:p>
            <a:endParaRPr lang="en-US"/>
          </a:p>
          <a:p>
            <a:r>
              <a:rPr lang="en-US"/>
              <a:t>Transport</a:t>
            </a:r>
            <a:endParaRPr lang="en-US">
              <a:cs typeface="Calibri"/>
            </a:endParaRPr>
          </a:p>
          <a:p>
            <a:r>
              <a:rPr lang="en-US"/>
              <a:t> </a:t>
            </a:r>
            <a:endParaRPr lang="en-US">
              <a:cs typeface="Calibri"/>
            </a:endParaRPr>
          </a:p>
          <a:p>
            <a:pPr marL="664546" lvl="1" indent="-181240">
              <a:buFont typeface="Arial"/>
              <a:buChar char="•"/>
            </a:pPr>
            <a:r>
              <a:rPr lang="en-US"/>
              <a:t>Autonomous Cars</a:t>
            </a:r>
            <a:endParaRPr lang="en-US">
              <a:cs typeface="Calibri"/>
            </a:endParaRPr>
          </a:p>
          <a:p>
            <a:pPr marL="664546" lvl="1" indent="-181240">
              <a:buFont typeface="Arial"/>
              <a:buChar char="•"/>
            </a:pPr>
            <a:r>
              <a:rPr lang="en-US"/>
              <a:t>Automated Trucking</a:t>
            </a:r>
            <a:endParaRPr lang="en-US">
              <a:cs typeface="Calibri"/>
            </a:endParaRPr>
          </a:p>
          <a:p>
            <a:pPr marL="664546" lvl="1" indent="-181240">
              <a:buFont typeface="Arial"/>
              <a:buChar char="•"/>
            </a:pPr>
            <a:r>
              <a:rPr lang="en-US"/>
              <a:t>Aerospace</a:t>
            </a:r>
            <a:endParaRPr lang="en-US">
              <a:cs typeface="Calibri"/>
            </a:endParaRPr>
          </a:p>
          <a:p>
            <a:pPr marL="664546" lvl="1" indent="-181240">
              <a:buFont typeface="Arial"/>
              <a:buChar char="•"/>
            </a:pPr>
            <a:r>
              <a:rPr lang="en-US"/>
              <a:t>Shipping</a:t>
            </a:r>
            <a:endParaRPr lang="en-US">
              <a:cs typeface="Calibri"/>
            </a:endParaRPr>
          </a:p>
          <a:p>
            <a:pPr marL="664546" lvl="1" indent="-181240">
              <a:buFont typeface="Arial"/>
              <a:buChar char="•"/>
            </a:pPr>
            <a:r>
              <a:rPr lang="en-US"/>
              <a:t>Search &amp; Rescue</a:t>
            </a:r>
            <a:endParaRPr lang="en-US">
              <a:cs typeface="Calibri"/>
            </a:endParaRPr>
          </a:p>
          <a:p>
            <a:endParaRPr lang="en-US">
              <a:cs typeface="Calibri"/>
            </a:endParaRPr>
          </a:p>
          <a:p>
            <a:endParaRPr lang="en-US"/>
          </a:p>
          <a:p>
            <a:r>
              <a:rPr lang="en-US"/>
              <a:t>Industrial</a:t>
            </a:r>
            <a:endParaRPr lang="en-US">
              <a:cs typeface="Calibri"/>
            </a:endParaRPr>
          </a:p>
          <a:p>
            <a:pPr marL="664546" lvl="1" indent="-181240">
              <a:buFont typeface="Arial"/>
              <a:buChar char="•"/>
            </a:pPr>
            <a:r>
              <a:rPr lang="en-US"/>
              <a:t>Factory Automation</a:t>
            </a:r>
            <a:endParaRPr lang="en-US">
              <a:cs typeface="Calibri"/>
            </a:endParaRPr>
          </a:p>
          <a:p>
            <a:pPr marL="664546" lvl="1" indent="-181240">
              <a:buFont typeface="Arial"/>
              <a:buChar char="•"/>
            </a:pPr>
            <a:r>
              <a:rPr lang="en-US"/>
              <a:t>Predictive Maintenance</a:t>
            </a:r>
            <a:endParaRPr lang="en-US">
              <a:cs typeface="Calibri"/>
            </a:endParaRPr>
          </a:p>
          <a:p>
            <a:pPr marL="664546" lvl="1" indent="-181240">
              <a:buFont typeface="Arial"/>
              <a:buChar char="•"/>
            </a:pPr>
            <a:r>
              <a:rPr lang="en-US"/>
              <a:t>Precision Agriculture</a:t>
            </a:r>
            <a:endParaRPr lang="en-US">
              <a:cs typeface="Calibri"/>
            </a:endParaRPr>
          </a:p>
          <a:p>
            <a:pPr marL="664546" lvl="1" indent="-181240">
              <a:buFont typeface="Arial"/>
              <a:buChar char="•"/>
            </a:pPr>
            <a:r>
              <a:rPr lang="en-US"/>
              <a:t>Field Automation</a:t>
            </a:r>
            <a:endParaRPr lang="en-US">
              <a:cs typeface="Calibri"/>
            </a:endParaRPr>
          </a:p>
          <a:p>
            <a:endParaRPr lang="en-US">
              <a:cs typeface="Calibri"/>
            </a:endParaRPr>
          </a:p>
          <a:p>
            <a:endParaRPr lang="en-US">
              <a:cs typeface="Calibri"/>
            </a:endParaRPr>
          </a:p>
          <a:p>
            <a:endParaRPr lang="en-US"/>
          </a:p>
          <a:p>
            <a:r>
              <a:rPr lang="en-US"/>
              <a:t>Other</a:t>
            </a:r>
            <a:endParaRPr lang="en-US">
              <a:cs typeface="Calibri"/>
            </a:endParaRPr>
          </a:p>
          <a:p>
            <a:endParaRPr lang="en-US">
              <a:cs typeface="Calibri"/>
            </a:endParaRPr>
          </a:p>
          <a:p>
            <a:pPr marL="664546" lvl="1" indent="-181240">
              <a:buFont typeface="Arial"/>
              <a:buChar char="•"/>
            </a:pPr>
            <a:r>
              <a:rPr lang="en-US"/>
              <a:t>Advertising</a:t>
            </a:r>
            <a:endParaRPr lang="en-US">
              <a:cs typeface="Calibri"/>
            </a:endParaRPr>
          </a:p>
          <a:p>
            <a:pPr marL="664546" lvl="1" indent="-181240">
              <a:buFont typeface="Arial"/>
              <a:buChar char="•"/>
            </a:pPr>
            <a:r>
              <a:rPr lang="en-US"/>
              <a:t>Education</a:t>
            </a:r>
            <a:endParaRPr lang="en-US">
              <a:cs typeface="Calibri"/>
            </a:endParaRPr>
          </a:p>
          <a:p>
            <a:pPr marL="664546" lvl="1" indent="-181240">
              <a:buFont typeface="Arial"/>
              <a:buChar char="•"/>
            </a:pPr>
            <a:r>
              <a:rPr lang="en-US"/>
              <a:t>Gaming</a:t>
            </a:r>
            <a:endParaRPr lang="en-US">
              <a:cs typeface="Calibri"/>
            </a:endParaRPr>
          </a:p>
          <a:p>
            <a:pPr marL="664546" lvl="1" indent="-181240">
              <a:buFont typeface="Arial"/>
              <a:buChar char="•"/>
            </a:pPr>
            <a:r>
              <a:rPr lang="en-US"/>
              <a:t>Professional &amp; IT Services</a:t>
            </a:r>
            <a:endParaRPr lang="en-US">
              <a:cs typeface="Calibri"/>
            </a:endParaRPr>
          </a:p>
          <a:p>
            <a:pPr marL="664546" lvl="1" indent="-181240">
              <a:buFont typeface="Arial"/>
              <a:buChar char="•"/>
            </a:pPr>
            <a:r>
              <a:rPr lang="en-US"/>
              <a:t>Telco/Media</a:t>
            </a:r>
            <a:endParaRPr lang="en-US">
              <a:cs typeface="Calibri"/>
            </a:endParaRPr>
          </a:p>
          <a:p>
            <a:pPr marL="664546" lvl="1" indent="-181240">
              <a:buFont typeface="Arial"/>
              <a:buChar char="•"/>
            </a:pPr>
            <a:r>
              <a:rPr lang="en-US"/>
              <a:t>Sports</a:t>
            </a:r>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45CD77D7-CB0D-4B52-9C75-8F9A4515AC85}" type="slidenum">
              <a:rPr lang="zh-TW" altLang="en-US" smtClean="0"/>
              <a:pPr/>
              <a:t>6</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Build</a:t>
            </a:r>
          </a:p>
          <a:p>
            <a:r>
              <a:rPr lang="en-US">
                <a:cs typeface="Calibri"/>
              </a:rPr>
              <a:t>Train</a:t>
            </a:r>
          </a:p>
          <a:p>
            <a:r>
              <a:rPr lang="en-US">
                <a:cs typeface="Calibri"/>
              </a:rPr>
              <a:t>Optimize</a:t>
            </a:r>
          </a:p>
          <a:p>
            <a:r>
              <a:rPr lang="en-US">
                <a:cs typeface="Calibri"/>
              </a:rPr>
              <a:t>Deploy</a:t>
            </a:r>
          </a:p>
          <a:p>
            <a:endParaRPr lang="en-US">
              <a:cs typeface="Calibri"/>
            </a:endParaRPr>
          </a:p>
        </p:txBody>
      </p:sp>
      <p:sp>
        <p:nvSpPr>
          <p:cNvPr id="4" name="Slide Number Placeholder 3"/>
          <p:cNvSpPr>
            <a:spLocks noGrp="1"/>
          </p:cNvSpPr>
          <p:nvPr>
            <p:ph type="sldNum" sz="quarter" idx="5"/>
          </p:nvPr>
        </p:nvSpPr>
        <p:spPr/>
        <p:txBody>
          <a:bodyPr/>
          <a:lstStyle/>
          <a:p>
            <a:fld id="{45CD77D7-CB0D-4B52-9C75-8F9A4515AC85}" type="slidenum">
              <a:rPr lang="zh-TW" altLang="en-US" smtClean="0"/>
              <a:pPr/>
              <a:t>7</a:t>
            </a:fld>
            <a:endParaRPr lang="zh-TW" altLang="en-US"/>
          </a:p>
        </p:txBody>
      </p:sp>
    </p:spTree>
    <p:extLst>
      <p:ext uri="{BB962C8B-B14F-4D97-AF65-F5344CB8AC3E}">
        <p14:creationId xmlns:p14="http://schemas.microsoft.com/office/powerpoint/2010/main" xmlns="" val="4240776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Amol slide</a:t>
            </a:r>
            <a:endParaRPr lang="en-US" altLang="zh-TW">
              <a:cs typeface="Calibri"/>
            </a:endParaRPr>
          </a:p>
        </p:txBody>
      </p:sp>
      <p:sp>
        <p:nvSpPr>
          <p:cNvPr id="4" name="投影片編號版面配置區 3"/>
          <p:cNvSpPr>
            <a:spLocks noGrp="1"/>
          </p:cNvSpPr>
          <p:nvPr>
            <p:ph type="sldNum" sz="quarter" idx="10"/>
          </p:nvPr>
        </p:nvSpPr>
        <p:spPr/>
        <p:txBody>
          <a:bodyPr/>
          <a:lstStyle/>
          <a:p>
            <a:fld id="{45CD77D7-CB0D-4B52-9C75-8F9A4515AC85}" type="slidenum">
              <a:rPr lang="zh-TW" altLang="en-US" smtClean="0"/>
              <a:pPr/>
              <a:t>8</a:t>
            </a:fld>
            <a:endParaRPr lang="zh-TW" altLang="en-US"/>
          </a:p>
        </p:txBody>
      </p:sp>
    </p:spTree>
    <p:extLst>
      <p:ext uri="{BB962C8B-B14F-4D97-AF65-F5344CB8AC3E}">
        <p14:creationId xmlns:p14="http://schemas.microsoft.com/office/powerpoint/2010/main" xmlns="" val="3163764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cs typeface="Calibri"/>
              </a:rPr>
              <a:t>Amol slide</a:t>
            </a:r>
          </a:p>
          <a:p>
            <a:endParaRPr lang="en-US">
              <a:cs typeface="Calibri"/>
            </a:endParaRPr>
          </a:p>
          <a:p>
            <a:r>
              <a:rPr lang="en-US">
                <a:cs typeface="Calibri"/>
              </a:rPr>
              <a:t>Where: cloud, </a:t>
            </a:r>
            <a:r>
              <a:rPr lang="en-US" err="1">
                <a:cs typeface="Calibri"/>
              </a:rPr>
              <a:t>hPC</a:t>
            </a:r>
            <a:r>
              <a:rPr lang="en-US">
                <a:cs typeface="Calibri"/>
              </a:rPr>
              <a:t>, dell </a:t>
            </a:r>
            <a:endParaRPr lang="en-US"/>
          </a:p>
          <a:p>
            <a:r>
              <a:rPr lang="en-US">
                <a:cs typeface="Calibri"/>
              </a:rPr>
              <a:t>Inference ?? Where IPC....Mobile phone...inference H/W projection, ML </a:t>
            </a:r>
            <a:r>
              <a:rPr lang="en-US" err="1">
                <a:cs typeface="Calibri"/>
              </a:rPr>
              <a:t>algo</a:t>
            </a:r>
            <a:r>
              <a:rPr lang="en-US">
                <a:cs typeface="Calibri"/>
              </a:rPr>
              <a:t> needs compute   -what kind of </a:t>
            </a:r>
            <a:r>
              <a:rPr lang="en-US" err="1">
                <a:cs typeface="Calibri"/>
              </a:rPr>
              <a:t>hw</a:t>
            </a:r>
            <a:r>
              <a:rPr lang="en-US">
                <a:cs typeface="Calibri"/>
              </a:rPr>
              <a:t> : FPGA/GPU/TPU</a:t>
            </a:r>
          </a:p>
          <a:p>
            <a:r>
              <a:rPr lang="en-US">
                <a:cs typeface="Calibri"/>
              </a:rPr>
              <a:t>Data : connectivity/</a:t>
            </a:r>
            <a:r>
              <a:rPr lang="en-US" err="1">
                <a:cs typeface="Calibri"/>
              </a:rPr>
              <a:t>lora</a:t>
            </a:r>
            <a:r>
              <a:rPr lang="en-US">
                <a:cs typeface="Calibri"/>
              </a:rPr>
              <a:t>/BLT/ HW??? Then Move to QNAP and IEI offering ….</a:t>
            </a:r>
          </a:p>
        </p:txBody>
      </p:sp>
      <p:sp>
        <p:nvSpPr>
          <p:cNvPr id="4" name="Slide Number Placeholder 3"/>
          <p:cNvSpPr>
            <a:spLocks noGrp="1"/>
          </p:cNvSpPr>
          <p:nvPr>
            <p:ph type="sldNum" sz="quarter" idx="10"/>
          </p:nvPr>
        </p:nvSpPr>
        <p:spPr/>
        <p:txBody>
          <a:bodyPr/>
          <a:lstStyle/>
          <a:p>
            <a:fld id="{45CD77D7-CB0D-4B52-9C75-8F9A4515AC85}" type="slidenum">
              <a:rPr lang="zh-TW" altLang="en-US" smtClean="0"/>
              <a:pPr/>
              <a:t>9</a:t>
            </a:fld>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solidFill>
                  <a:srgbClr val="FFFFFF"/>
                </a:solidFill>
              </a:rPr>
              <a:t>Amol slide</a:t>
            </a:r>
            <a:endParaRPr lang="zh-TW"/>
          </a:p>
        </p:txBody>
      </p:sp>
      <p:sp>
        <p:nvSpPr>
          <p:cNvPr id="4" name="投影片編號版面配置區 3"/>
          <p:cNvSpPr>
            <a:spLocks noGrp="1"/>
          </p:cNvSpPr>
          <p:nvPr>
            <p:ph type="sldNum" sz="quarter" idx="10"/>
          </p:nvPr>
        </p:nvSpPr>
        <p:spPr/>
        <p:txBody>
          <a:bodyPr/>
          <a:lstStyle/>
          <a:p>
            <a:fld id="{45CD77D7-CB0D-4B52-9C75-8F9A4515AC85}" type="slidenum">
              <a:rPr lang="zh-TW" altLang="en-US" smtClean="0"/>
              <a:pPr/>
              <a:t>11</a:t>
            </a:fld>
            <a:endParaRPr lang="zh-TW" altLang="en-US"/>
          </a:p>
        </p:txBody>
      </p:sp>
    </p:spTree>
    <p:extLst>
      <p:ext uri="{BB962C8B-B14F-4D97-AF65-F5344CB8AC3E}">
        <p14:creationId xmlns:p14="http://schemas.microsoft.com/office/powerpoint/2010/main" xmlns="" val="3646158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5CD77D7-CB0D-4B52-9C75-8F9A4515AC85}" type="slidenum">
              <a:rPr lang="zh-TW" altLang="en-US" smtClean="0"/>
              <a:pPr/>
              <a:t>17</a:t>
            </a:fld>
            <a:endParaRPr lang="zh-TW" altLang="en-US"/>
          </a:p>
        </p:txBody>
      </p:sp>
    </p:spTree>
    <p:extLst>
      <p:ext uri="{BB962C8B-B14F-4D97-AF65-F5344CB8AC3E}">
        <p14:creationId xmlns:p14="http://schemas.microsoft.com/office/powerpoint/2010/main" xmlns="" val="10724209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10" name="圖片 9"/>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1354" y="0"/>
            <a:ext cx="9141291" cy="5143500"/>
          </a:xfrm>
          <a:prstGeom prst="rect">
            <a:avLst/>
          </a:prstGeom>
        </p:spPr>
      </p:pic>
      <p:sp>
        <p:nvSpPr>
          <p:cNvPr id="2" name="標題 1"/>
          <p:cNvSpPr>
            <a:spLocks noGrp="1"/>
          </p:cNvSpPr>
          <p:nvPr>
            <p:ph type="ctrTitle"/>
          </p:nvPr>
        </p:nvSpPr>
        <p:spPr>
          <a:xfrm>
            <a:off x="2555776" y="1597820"/>
            <a:ext cx="6264696" cy="613890"/>
          </a:xfrm>
          <a:effectLst>
            <a:reflection blurRad="6350" stA="50000" endA="300" endPos="38500" dist="50800" dir="5400000" sy="-100000" algn="bl" rotWithShape="0"/>
          </a:effectLst>
        </p:spPr>
        <p:txBody>
          <a:bodyPr>
            <a:normAutofit/>
          </a:bodyPr>
          <a:lstStyle>
            <a:lvl1pPr>
              <a:lnSpc>
                <a:spcPct val="150000"/>
              </a:lnSpc>
              <a:defRPr sz="3600" b="0">
                <a:solidFill>
                  <a:srgbClr val="48DCD5"/>
                </a:solidFill>
                <a:latin typeface="Adobe 繁黑體 Std B" pitchFamily="34" charset="-120"/>
                <a:ea typeface="Adobe 繁黑體 Std B" pitchFamily="34" charset="-120"/>
              </a:defRPr>
            </a:lvl1pPr>
          </a:lstStyle>
          <a:p>
            <a:r>
              <a:rPr lang="zh-TW" altLang="en-US"/>
              <a:t>按一下以編輯母片標題樣式</a:t>
            </a:r>
          </a:p>
        </p:txBody>
      </p:sp>
      <p:sp>
        <p:nvSpPr>
          <p:cNvPr id="3" name="副標題 2"/>
          <p:cNvSpPr>
            <a:spLocks noGrp="1"/>
          </p:cNvSpPr>
          <p:nvPr>
            <p:ph type="subTitle" idx="1"/>
          </p:nvPr>
        </p:nvSpPr>
        <p:spPr>
          <a:xfrm>
            <a:off x="3059832" y="2355726"/>
            <a:ext cx="4968552" cy="665212"/>
          </a:xfrm>
        </p:spPr>
        <p:txBody>
          <a:bodyPr/>
          <a:lstStyle>
            <a:lvl1pPr marL="0" indent="0" algn="ctr">
              <a:buNone/>
              <a:defRPr sz="1800">
                <a:solidFill>
                  <a:schemeClr val="bg1"/>
                </a:solidFill>
                <a:latin typeface="Adobe 繁黑體 Std B" pitchFamily="34" charset="-120"/>
                <a:ea typeface="Adobe 繁黑體 Std B"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40970FA4-9E65-4971-979C-D8370CC7AC76}" type="datetimeFigureOut">
              <a:rPr lang="zh-TW" altLang="en-US" smtClean="0"/>
              <a:pPr/>
              <a:t>2018/11/15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521C82A-52C7-4F3A-A1A0-991261602C80}" type="slidenum">
              <a:rPr lang="zh-TW" altLang="en-US" smtClean="0"/>
              <a:pPr/>
              <a:t>‹#›</a:t>
            </a:fld>
            <a:endParaRPr lang="zh-TW" altLang="en-US"/>
          </a:p>
        </p:txBody>
      </p:sp>
    </p:spTree>
    <p:extLst>
      <p:ext uri="{BB962C8B-B14F-4D97-AF65-F5344CB8AC3E}">
        <p14:creationId xmlns:p14="http://schemas.microsoft.com/office/powerpoint/2010/main" xmlns="" val="717550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只有標題">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xmlns="" id="{DE89731C-BA6F-4D99-9503-85DA92321E0E}"/>
              </a:ext>
            </a:extLst>
          </p:cNvPr>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0" y="0"/>
            <a:ext cx="9144000" cy="5143498"/>
          </a:xfrm>
          <a:prstGeom prst="rect">
            <a:avLst/>
          </a:prstGeom>
        </p:spPr>
      </p:pic>
      <p:sp>
        <p:nvSpPr>
          <p:cNvPr id="2" name="矩形 1">
            <a:extLst>
              <a:ext uri="{FF2B5EF4-FFF2-40B4-BE49-F238E27FC236}">
                <a16:creationId xmlns:a16="http://schemas.microsoft.com/office/drawing/2014/main" xmlns="" id="{84AA9D43-C8E0-48C3-8892-61B3F55253C1}"/>
              </a:ext>
            </a:extLst>
          </p:cNvPr>
          <p:cNvSpPr/>
          <p:nvPr userDrawn="1"/>
        </p:nvSpPr>
        <p:spPr>
          <a:xfrm>
            <a:off x="0" y="0"/>
            <a:ext cx="9144000" cy="564356"/>
          </a:xfrm>
          <a:prstGeom prst="rect">
            <a:avLst/>
          </a:prstGeom>
          <a:solidFill>
            <a:srgbClr val="E4E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2941617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只有標題">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xmlns="" id="{DE89731C-BA6F-4D99-9503-85DA92321E0E}"/>
              </a:ext>
            </a:extLst>
          </p:cNvPr>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xmlns="" val="1875575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只有標題">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xmlns="" id="{DE89731C-BA6F-4D99-9503-85DA92321E0E}"/>
              </a:ext>
            </a:extLst>
          </p:cNvPr>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4231" y="0"/>
            <a:ext cx="9135537" cy="5143498"/>
          </a:xfrm>
          <a:prstGeom prst="rect">
            <a:avLst/>
          </a:prstGeom>
        </p:spPr>
      </p:pic>
    </p:spTree>
    <p:extLst>
      <p:ext uri="{BB962C8B-B14F-4D97-AF65-F5344CB8AC3E}">
        <p14:creationId xmlns:p14="http://schemas.microsoft.com/office/powerpoint/2010/main" xmlns="" val="2069000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只有標題">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84AA9D43-C8E0-48C3-8892-61B3F55253C1}"/>
              </a:ext>
            </a:extLst>
          </p:cNvPr>
          <p:cNvSpPr/>
          <p:nvPr userDrawn="1"/>
        </p:nvSpPr>
        <p:spPr>
          <a:xfrm>
            <a:off x="0" y="0"/>
            <a:ext cx="9144000" cy="5257800"/>
          </a:xfrm>
          <a:prstGeom prst="rect">
            <a:avLst/>
          </a:prstGeom>
          <a:solidFill>
            <a:srgbClr val="E4E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3158601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2_只有標題">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xmlns="" id="{322A3A93-FA0D-48CC-B967-1B517E78EE9F}"/>
              </a:ext>
            </a:extLst>
          </p:cNvPr>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xmlns="" id="{325D67A4-8705-4002-8D47-C8959A05101D}"/>
              </a:ext>
            </a:extLst>
          </p:cNvPr>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3" y="0"/>
            <a:ext cx="9143994" cy="1089477"/>
          </a:xfrm>
          <a:prstGeom prst="rect">
            <a:avLst/>
          </a:prstGeom>
        </p:spPr>
      </p:pic>
      <p:sp>
        <p:nvSpPr>
          <p:cNvPr id="2" name="標題 1"/>
          <p:cNvSpPr>
            <a:spLocks noGrp="1"/>
          </p:cNvSpPr>
          <p:nvPr>
            <p:ph type="title"/>
          </p:nvPr>
        </p:nvSpPr>
        <p:spPr>
          <a:xfrm>
            <a:off x="323528" y="297956"/>
            <a:ext cx="8229600" cy="493563"/>
          </a:xfrm>
        </p:spPr>
        <p:txBody>
          <a:bodyPr/>
          <a:lstStyle>
            <a:lvl1pPr>
              <a:defRPr sz="3600" b="1">
                <a:solidFill>
                  <a:schemeClr val="tx1">
                    <a:lumMod val="75000"/>
                    <a:lumOff val="25000"/>
                  </a:schemeClr>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zh-TW" altLang="en-US"/>
              <a:t>按一下以編輯母片標題樣式</a:t>
            </a:r>
          </a:p>
        </p:txBody>
      </p:sp>
      <p:pic>
        <p:nvPicPr>
          <p:cNvPr id="8" name="圖形 7">
            <a:extLst>
              <a:ext uri="{FF2B5EF4-FFF2-40B4-BE49-F238E27FC236}">
                <a16:creationId xmlns:a16="http://schemas.microsoft.com/office/drawing/2014/main" xmlns="" id="{2CFAC4A3-5229-469B-AD45-2ED511AE619F}"/>
              </a:ext>
            </a:extLst>
          </p:cNvPr>
          <p:cNvPicPr>
            <a:picLocks noChangeAspect="1"/>
          </p:cNvPicPr>
          <p:nvPr userDrawn="1"/>
        </p:nvPicPr>
        <p:blipFill>
          <a:blip r:embed="rId3" cstate="screen">
            <a:extLst>
              <a:ext uri="{28A0092B-C50C-407E-A947-70E740481C1C}">
                <a14:useLocalDpi xmlns:a14="http://schemas.microsoft.com/office/drawing/2010/main" xmlns=""/>
              </a:ext>
              <a:ext uri="{96DAC541-7B7A-43D3-8B79-37D633B846F1}">
                <asvg:svgBlip xmlns:asvg="http://schemas.microsoft.com/office/drawing/2016/SVG/main" xmlns="" r:embed="rId4"/>
              </a:ext>
            </a:extLst>
          </a:blip>
          <a:stretch>
            <a:fillRect/>
          </a:stretch>
        </p:blipFill>
        <p:spPr>
          <a:xfrm>
            <a:off x="0" y="4774474"/>
            <a:ext cx="1096967" cy="369026"/>
          </a:xfrm>
          <a:prstGeom prst="rect">
            <a:avLst/>
          </a:prstGeom>
        </p:spPr>
      </p:pic>
    </p:spTree>
    <p:extLst>
      <p:ext uri="{BB962C8B-B14F-4D97-AF65-F5344CB8AC3E}">
        <p14:creationId xmlns:p14="http://schemas.microsoft.com/office/powerpoint/2010/main" xmlns="" val="2493914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3_只有標題">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xmlns="" id="{322A3A93-FA0D-48CC-B967-1B517E78EE9F}"/>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xmlns="" id="{325D67A4-8705-4002-8D47-C8959A05101D}"/>
              </a:ext>
            </a:extLst>
          </p:cNvPr>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3" y="0"/>
            <a:ext cx="9143994" cy="1089477"/>
          </a:xfrm>
          <a:prstGeom prst="rect">
            <a:avLst/>
          </a:prstGeom>
        </p:spPr>
      </p:pic>
      <p:sp>
        <p:nvSpPr>
          <p:cNvPr id="2" name="標題 1"/>
          <p:cNvSpPr>
            <a:spLocks noGrp="1"/>
          </p:cNvSpPr>
          <p:nvPr>
            <p:ph type="title"/>
          </p:nvPr>
        </p:nvSpPr>
        <p:spPr>
          <a:xfrm>
            <a:off x="323528" y="297956"/>
            <a:ext cx="8229600" cy="493563"/>
          </a:xfrm>
        </p:spPr>
        <p:txBody>
          <a:bodyPr/>
          <a:lstStyle>
            <a:lvl1pPr>
              <a:defRPr sz="3600" b="1">
                <a:solidFill>
                  <a:schemeClr val="tx1">
                    <a:lumMod val="75000"/>
                    <a:lumOff val="25000"/>
                  </a:schemeClr>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zh-TW" altLang="en-US"/>
              <a:t>按一下以編輯母片標題樣式</a:t>
            </a:r>
          </a:p>
        </p:txBody>
      </p:sp>
      <p:pic>
        <p:nvPicPr>
          <p:cNvPr id="8" name="圖形 7">
            <a:extLst>
              <a:ext uri="{FF2B5EF4-FFF2-40B4-BE49-F238E27FC236}">
                <a16:creationId xmlns:a16="http://schemas.microsoft.com/office/drawing/2014/main" xmlns="" id="{2CFAC4A3-5229-469B-AD45-2ED511AE619F}"/>
              </a:ext>
            </a:extLst>
          </p:cNvPr>
          <p:cNvPicPr>
            <a:picLocks noChangeAspect="1"/>
          </p:cNvPicPr>
          <p:nvPr userDrawn="1"/>
        </p:nvPicPr>
        <p:blipFill>
          <a:blip r:embed="rId3" cstate="screen">
            <a:extLst>
              <a:ext uri="{28A0092B-C50C-407E-A947-70E740481C1C}">
                <a14:useLocalDpi xmlns:a14="http://schemas.microsoft.com/office/drawing/2010/main" xmlns=""/>
              </a:ext>
              <a:ext uri="{96DAC541-7B7A-43D3-8B79-37D633B846F1}">
                <asvg:svgBlip xmlns:asvg="http://schemas.microsoft.com/office/drawing/2016/SVG/main" xmlns="" r:embed="rId4"/>
              </a:ext>
            </a:extLst>
          </a:blip>
          <a:stretch>
            <a:fillRect/>
          </a:stretch>
        </p:blipFill>
        <p:spPr>
          <a:xfrm>
            <a:off x="0" y="4774474"/>
            <a:ext cx="1096967" cy="369026"/>
          </a:xfrm>
          <a:prstGeom prst="rect">
            <a:avLst/>
          </a:prstGeom>
        </p:spPr>
      </p:pic>
    </p:spTree>
    <p:extLst>
      <p:ext uri="{BB962C8B-B14F-4D97-AF65-F5344CB8AC3E}">
        <p14:creationId xmlns:p14="http://schemas.microsoft.com/office/powerpoint/2010/main" xmlns="" val="2197344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2_只有標題">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xmlns="" id="{322A3A93-FA0D-48CC-B967-1B517E78EE9F}"/>
              </a:ext>
            </a:extLst>
          </p:cNvPr>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xmlns="" id="{325D67A4-8705-4002-8D47-C8959A05101D}"/>
              </a:ext>
            </a:extLst>
          </p:cNvPr>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3" y="0"/>
            <a:ext cx="9143994" cy="1089477"/>
          </a:xfrm>
          <a:prstGeom prst="rect">
            <a:avLst/>
          </a:prstGeom>
        </p:spPr>
      </p:pic>
      <p:sp>
        <p:nvSpPr>
          <p:cNvPr id="2" name="標題 1"/>
          <p:cNvSpPr>
            <a:spLocks noGrp="1"/>
          </p:cNvSpPr>
          <p:nvPr>
            <p:ph type="title"/>
          </p:nvPr>
        </p:nvSpPr>
        <p:spPr>
          <a:xfrm>
            <a:off x="323528" y="297956"/>
            <a:ext cx="8229600" cy="493563"/>
          </a:xfrm>
        </p:spPr>
        <p:txBody>
          <a:bodyPr/>
          <a:lstStyle>
            <a:lvl1pPr>
              <a:defRPr sz="3600" b="1">
                <a:solidFill>
                  <a:schemeClr val="tx1">
                    <a:lumMod val="75000"/>
                    <a:lumOff val="25000"/>
                  </a:schemeClr>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zh-TW" altLang="en-US"/>
              <a:t>按一下以編輯母片標題樣式</a:t>
            </a:r>
          </a:p>
        </p:txBody>
      </p:sp>
      <p:pic>
        <p:nvPicPr>
          <p:cNvPr id="8" name="圖形 7">
            <a:extLst>
              <a:ext uri="{FF2B5EF4-FFF2-40B4-BE49-F238E27FC236}">
                <a16:creationId xmlns:a16="http://schemas.microsoft.com/office/drawing/2014/main" xmlns="" id="{2CFAC4A3-5229-469B-AD45-2ED511AE619F}"/>
              </a:ext>
            </a:extLst>
          </p:cNvPr>
          <p:cNvPicPr>
            <a:picLocks noChangeAspect="1"/>
          </p:cNvPicPr>
          <p:nvPr userDrawn="1"/>
        </p:nvPicPr>
        <p:blipFill>
          <a:blip r:embed="rId3" cstate="screen">
            <a:extLst>
              <a:ext uri="{28A0092B-C50C-407E-A947-70E740481C1C}">
                <a14:useLocalDpi xmlns:a14="http://schemas.microsoft.com/office/drawing/2010/main" xmlns=""/>
              </a:ext>
              <a:ext uri="{96DAC541-7B7A-43D3-8B79-37D633B846F1}">
                <asvg:svgBlip xmlns:asvg="http://schemas.microsoft.com/office/drawing/2016/SVG/main" xmlns="" r:embed="rId4"/>
              </a:ext>
            </a:extLst>
          </a:blip>
          <a:stretch>
            <a:fillRect/>
          </a:stretch>
        </p:blipFill>
        <p:spPr>
          <a:xfrm>
            <a:off x="0" y="4774474"/>
            <a:ext cx="1096967" cy="369026"/>
          </a:xfrm>
          <a:prstGeom prst="rect">
            <a:avLst/>
          </a:prstGeom>
        </p:spPr>
      </p:pic>
    </p:spTree>
    <p:extLst>
      <p:ext uri="{BB962C8B-B14F-4D97-AF65-F5344CB8AC3E}">
        <p14:creationId xmlns:p14="http://schemas.microsoft.com/office/powerpoint/2010/main" xmlns="" val="2493914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1_只有標題">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xmlns="" id="{4BE7F131-BC33-44B1-97CC-EAC8DF3A25E4}"/>
              </a:ext>
            </a:extLst>
          </p:cNvPr>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4229" y="0"/>
            <a:ext cx="9135541" cy="5143500"/>
          </a:xfrm>
          <a:prstGeom prst="rect">
            <a:avLst/>
          </a:prstGeom>
        </p:spPr>
      </p:pic>
      <p:pic>
        <p:nvPicPr>
          <p:cNvPr id="4" name="圖片 3">
            <a:extLst>
              <a:ext uri="{FF2B5EF4-FFF2-40B4-BE49-F238E27FC236}">
                <a16:creationId xmlns:a16="http://schemas.microsoft.com/office/drawing/2014/main" xmlns="" id="{325D67A4-8705-4002-8D47-C8959A05101D}"/>
              </a:ext>
            </a:extLst>
          </p:cNvPr>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3" y="0"/>
            <a:ext cx="9143994" cy="1089477"/>
          </a:xfrm>
          <a:prstGeom prst="rect">
            <a:avLst/>
          </a:prstGeom>
        </p:spPr>
      </p:pic>
      <p:sp>
        <p:nvSpPr>
          <p:cNvPr id="2" name="標題 1"/>
          <p:cNvSpPr>
            <a:spLocks noGrp="1"/>
          </p:cNvSpPr>
          <p:nvPr>
            <p:ph type="title"/>
          </p:nvPr>
        </p:nvSpPr>
        <p:spPr>
          <a:xfrm>
            <a:off x="323528" y="297956"/>
            <a:ext cx="8229600" cy="493563"/>
          </a:xfrm>
        </p:spPr>
        <p:txBody>
          <a:bodyPr/>
          <a:lstStyle>
            <a:lvl1pPr>
              <a:defRPr sz="3600" b="1">
                <a:solidFill>
                  <a:schemeClr val="tx1">
                    <a:lumMod val="75000"/>
                    <a:lumOff val="25000"/>
                  </a:schemeClr>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zh-TW" altLang="en-US"/>
              <a:t>按一下以編輯母片標題樣式</a:t>
            </a:r>
          </a:p>
        </p:txBody>
      </p:sp>
      <p:pic>
        <p:nvPicPr>
          <p:cNvPr id="8" name="圖形 7">
            <a:extLst>
              <a:ext uri="{FF2B5EF4-FFF2-40B4-BE49-F238E27FC236}">
                <a16:creationId xmlns:a16="http://schemas.microsoft.com/office/drawing/2014/main" xmlns="" id="{2CFAC4A3-5229-469B-AD45-2ED511AE619F}"/>
              </a:ext>
            </a:extLst>
          </p:cNvPr>
          <p:cNvPicPr>
            <a:picLocks noChangeAspect="1"/>
          </p:cNvPicPr>
          <p:nvPr userDrawn="1"/>
        </p:nvPicPr>
        <p:blipFill>
          <a:blip r:embed="rId4" cstate="screen">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0" y="4774474"/>
            <a:ext cx="1096967" cy="369026"/>
          </a:xfrm>
          <a:prstGeom prst="rect">
            <a:avLst/>
          </a:prstGeom>
        </p:spPr>
      </p:pic>
    </p:spTree>
    <p:extLst>
      <p:ext uri="{BB962C8B-B14F-4D97-AF65-F5344CB8AC3E}">
        <p14:creationId xmlns:p14="http://schemas.microsoft.com/office/powerpoint/2010/main" xmlns="" val="1568357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2_只有標題">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15459D27-51F0-4863-B43F-CB644D2E44A4}"/>
              </a:ext>
            </a:extLst>
          </p:cNvPr>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螢幕擷取畫面 的圖片&#10;&#10;描述是以非常高的可信度產生">
            <a:extLst>
              <a:ext uri="{FF2B5EF4-FFF2-40B4-BE49-F238E27FC236}">
                <a16:creationId xmlns:a16="http://schemas.microsoft.com/office/drawing/2014/main" xmlns="" id="{7A8F4692-5F72-492C-A96E-187605DD27F0}"/>
              </a:ext>
            </a:extLst>
          </p:cNvPr>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443620" y="612215"/>
            <a:ext cx="8294586" cy="4667088"/>
          </a:xfrm>
          <a:prstGeom prst="rect">
            <a:avLst/>
          </a:prstGeom>
        </p:spPr>
      </p:pic>
      <p:pic>
        <p:nvPicPr>
          <p:cNvPr id="4" name="圖片 3">
            <a:extLst>
              <a:ext uri="{FF2B5EF4-FFF2-40B4-BE49-F238E27FC236}">
                <a16:creationId xmlns:a16="http://schemas.microsoft.com/office/drawing/2014/main" xmlns="" id="{325D67A4-8705-4002-8D47-C8959A05101D}"/>
              </a:ext>
            </a:extLst>
          </p:cNvPr>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3" y="0"/>
            <a:ext cx="9143994" cy="1089477"/>
          </a:xfrm>
          <a:prstGeom prst="rect">
            <a:avLst/>
          </a:prstGeom>
        </p:spPr>
      </p:pic>
      <p:sp>
        <p:nvSpPr>
          <p:cNvPr id="2" name="標題 1"/>
          <p:cNvSpPr>
            <a:spLocks noGrp="1"/>
          </p:cNvSpPr>
          <p:nvPr>
            <p:ph type="title"/>
          </p:nvPr>
        </p:nvSpPr>
        <p:spPr>
          <a:xfrm>
            <a:off x="323528" y="297956"/>
            <a:ext cx="8229600" cy="493563"/>
          </a:xfrm>
        </p:spPr>
        <p:txBody>
          <a:bodyPr/>
          <a:lstStyle>
            <a:lvl1pPr>
              <a:defRPr sz="3600" b="1">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pic>
        <p:nvPicPr>
          <p:cNvPr id="8" name="圖形 7">
            <a:extLst>
              <a:ext uri="{FF2B5EF4-FFF2-40B4-BE49-F238E27FC236}">
                <a16:creationId xmlns:a16="http://schemas.microsoft.com/office/drawing/2014/main" xmlns="" id="{2CFAC4A3-5229-469B-AD45-2ED511AE619F}"/>
              </a:ext>
            </a:extLst>
          </p:cNvPr>
          <p:cNvPicPr>
            <a:picLocks noChangeAspect="1"/>
          </p:cNvPicPr>
          <p:nvPr userDrawn="1"/>
        </p:nvPicPr>
        <p:blipFill>
          <a:blip r:embed="rId4" cstate="screen">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0" y="4774474"/>
            <a:ext cx="1096967" cy="369026"/>
          </a:xfrm>
          <a:prstGeom prst="rect">
            <a:avLst/>
          </a:prstGeom>
        </p:spPr>
      </p:pic>
    </p:spTree>
    <p:extLst>
      <p:ext uri="{BB962C8B-B14F-4D97-AF65-F5344CB8AC3E}">
        <p14:creationId xmlns:p14="http://schemas.microsoft.com/office/powerpoint/2010/main" xmlns="" val="4053977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1_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zh-TW" altLang="en-US"/>
              <a:t>按一下以編輯母片標題樣式</a:t>
            </a:r>
          </a:p>
        </p:txBody>
      </p:sp>
    </p:spTree>
    <p:extLst>
      <p:ext uri="{BB962C8B-B14F-4D97-AF65-F5344CB8AC3E}">
        <p14:creationId xmlns:p14="http://schemas.microsoft.com/office/powerpoint/2010/main" xmlns="" val="1326383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0970FA4-9E65-4971-979C-D8370CC7AC76}" type="datetimeFigureOut">
              <a:rPr lang="zh-TW" altLang="en-US" smtClean="0"/>
              <a:pPr/>
              <a:t>2018/11/15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521C82A-52C7-4F3A-A1A0-991261602C80}" type="slidenum">
              <a:rPr lang="zh-TW" altLang="en-US" smtClean="0"/>
              <a:pPr/>
              <a:t>‹#›</a:t>
            </a:fld>
            <a:endParaRPr lang="zh-TW" altLang="en-US"/>
          </a:p>
        </p:txBody>
      </p:sp>
    </p:spTree>
    <p:extLst>
      <p:ext uri="{BB962C8B-B14F-4D97-AF65-F5344CB8AC3E}">
        <p14:creationId xmlns:p14="http://schemas.microsoft.com/office/powerpoint/2010/main" xmlns="" val="3643947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zh-TW" altLang="en-US"/>
              <a:t>按一下以編輯母片標題樣式</a:t>
            </a:r>
          </a:p>
        </p:txBody>
      </p:sp>
      <p:sp>
        <p:nvSpPr>
          <p:cNvPr id="3" name="內容版面配置區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40970FA4-9E65-4971-979C-D8370CC7AC76}" type="datetimeFigureOut">
              <a:rPr lang="zh-TW" altLang="en-US" smtClean="0"/>
              <a:pPr/>
              <a:t>2018/11/15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521C82A-52C7-4F3A-A1A0-991261602C80}" type="slidenum">
              <a:rPr lang="zh-TW" altLang="en-US" smtClean="0"/>
              <a:pPr/>
              <a:t>‹#›</a:t>
            </a:fld>
            <a:endParaRPr lang="zh-TW" altLang="en-US"/>
          </a:p>
        </p:txBody>
      </p:sp>
    </p:spTree>
    <p:extLst>
      <p:ext uri="{BB962C8B-B14F-4D97-AF65-F5344CB8AC3E}">
        <p14:creationId xmlns:p14="http://schemas.microsoft.com/office/powerpoint/2010/main" xmlns="" val="2266150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比對">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40970FA4-9E65-4971-979C-D8370CC7AC76}" type="datetimeFigureOut">
              <a:rPr lang="zh-TW" altLang="en-US" smtClean="0"/>
              <a:pPr/>
              <a:t>2018/11/15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C521C82A-52C7-4F3A-A1A0-991261602C80}" type="slidenum">
              <a:rPr lang="zh-TW" altLang="en-US" smtClean="0"/>
              <a:pPr/>
              <a:t>‹#›</a:t>
            </a:fld>
            <a:endParaRPr lang="zh-TW" altLang="en-US"/>
          </a:p>
        </p:txBody>
      </p:sp>
      <p:sp>
        <p:nvSpPr>
          <p:cNvPr id="10" name="標題版面配置區 1"/>
          <p:cNvSpPr>
            <a:spLocks noGrp="1"/>
          </p:cNvSpPr>
          <p:nvPr>
            <p:ph type="title"/>
          </p:nvPr>
        </p:nvSpPr>
        <p:spPr>
          <a:xfrm>
            <a:off x="323528" y="133971"/>
            <a:ext cx="8229600" cy="493563"/>
          </a:xfrm>
          <a:prstGeom prst="rect">
            <a:avLst/>
          </a:prstGeom>
        </p:spPr>
        <p:txBody>
          <a:bodyPr vert="horz" lIns="91440" tIns="45720" rIns="91440" bIns="45720" rtlCol="0" anchor="ctr">
            <a:normAutofit/>
          </a:bodyPr>
          <a:lstStyle>
            <a:lvl1pPr>
              <a:defRPr>
                <a:latin typeface="Arial" panose="020B0604020202020204" pitchFamily="34" charset="0"/>
                <a:cs typeface="Arial" panose="020B0604020202020204" pitchFamily="34" charset="0"/>
              </a:defRPr>
            </a:lvl1pPr>
          </a:lstStyle>
          <a:p>
            <a:r>
              <a:rPr lang="zh-TW" altLang="en-US"/>
              <a:t>按一下以編輯母片標題樣式</a:t>
            </a:r>
          </a:p>
        </p:txBody>
      </p:sp>
    </p:spTree>
    <p:extLst>
      <p:ext uri="{BB962C8B-B14F-4D97-AF65-F5344CB8AC3E}">
        <p14:creationId xmlns:p14="http://schemas.microsoft.com/office/powerpoint/2010/main" xmlns="" val="3933234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1_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zh-TW" altLang="en-US"/>
              <a:t>按一下以編輯母片標題樣式</a:t>
            </a:r>
          </a:p>
        </p:txBody>
      </p:sp>
    </p:spTree>
    <p:extLst>
      <p:ext uri="{BB962C8B-B14F-4D97-AF65-F5344CB8AC3E}">
        <p14:creationId xmlns:p14="http://schemas.microsoft.com/office/powerpoint/2010/main" xmlns="" val="1326383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40970FA4-9E65-4971-979C-D8370CC7AC76}" type="datetimeFigureOut">
              <a:rPr lang="zh-TW" altLang="en-US" smtClean="0"/>
              <a:pPr/>
              <a:t>2018/11/15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521C82A-52C7-4F3A-A1A0-991261602C80}" type="slidenum">
              <a:rPr lang="zh-TW" altLang="en-US" smtClean="0"/>
              <a:pPr/>
              <a:t>‹#›</a:t>
            </a:fld>
            <a:endParaRPr lang="zh-TW" altLang="en-US"/>
          </a:p>
        </p:txBody>
      </p:sp>
    </p:spTree>
    <p:extLst>
      <p:ext uri="{BB962C8B-B14F-4D97-AF65-F5344CB8AC3E}">
        <p14:creationId xmlns:p14="http://schemas.microsoft.com/office/powerpoint/2010/main" xmlns="" val="2266150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比對">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40970FA4-9E65-4971-979C-D8370CC7AC76}" type="datetimeFigureOut">
              <a:rPr lang="zh-TW" altLang="en-US" smtClean="0"/>
              <a:pPr/>
              <a:t>2018/11/15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C521C82A-52C7-4F3A-A1A0-991261602C80}" type="slidenum">
              <a:rPr lang="zh-TW" altLang="en-US" smtClean="0"/>
              <a:pPr/>
              <a:t>‹#›</a:t>
            </a:fld>
            <a:endParaRPr lang="zh-TW" altLang="en-US"/>
          </a:p>
        </p:txBody>
      </p:sp>
      <p:sp>
        <p:nvSpPr>
          <p:cNvPr id="10" name="標題版面配置區 1"/>
          <p:cNvSpPr>
            <a:spLocks noGrp="1"/>
          </p:cNvSpPr>
          <p:nvPr>
            <p:ph type="title"/>
          </p:nvPr>
        </p:nvSpPr>
        <p:spPr>
          <a:xfrm>
            <a:off x="323528" y="133971"/>
            <a:ext cx="8229600" cy="493563"/>
          </a:xfrm>
          <a:prstGeom prst="rect">
            <a:avLst/>
          </a:prstGeom>
        </p:spPr>
        <p:txBody>
          <a:bodyPr vert="horz" lIns="91440" tIns="45720" rIns="91440" bIns="45720" rtlCol="0" anchor="ctr">
            <a:normAutofit/>
          </a:bodyPr>
          <a:lstStyle/>
          <a:p>
            <a:r>
              <a:rPr lang="zh-TW" altLang="en-US"/>
              <a:t>按一下以編輯母片標題樣式</a:t>
            </a:r>
          </a:p>
        </p:txBody>
      </p:sp>
    </p:spTree>
    <p:extLst>
      <p:ext uri="{BB962C8B-B14F-4D97-AF65-F5344CB8AC3E}">
        <p14:creationId xmlns:p14="http://schemas.microsoft.com/office/powerpoint/2010/main" xmlns="" val="3933234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1_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xmlns="" val="1326383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0970FA4-9E65-4971-979C-D8370CC7AC76}" type="datetimeFigureOut">
              <a:rPr lang="zh-TW" altLang="en-US" smtClean="0"/>
              <a:pPr/>
              <a:t>2018/11/15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521C82A-52C7-4F3A-A1A0-991261602C80}" type="slidenum">
              <a:rPr lang="zh-TW" altLang="en-US" smtClean="0"/>
              <a:pPr/>
              <a:t>‹#›</a:t>
            </a:fld>
            <a:endParaRPr lang="zh-TW" altLang="en-US"/>
          </a:p>
        </p:txBody>
      </p:sp>
    </p:spTree>
    <p:extLst>
      <p:ext uri="{BB962C8B-B14F-4D97-AF65-F5344CB8AC3E}">
        <p14:creationId xmlns:p14="http://schemas.microsoft.com/office/powerpoint/2010/main" xmlns="" val="1471305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pic>
        <p:nvPicPr>
          <p:cNvPr id="8" name="圖片 7"/>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1354" y="0"/>
            <a:ext cx="9141291" cy="5143500"/>
          </a:xfrm>
          <a:prstGeom prst="rect">
            <a:avLst/>
          </a:prstGeom>
        </p:spPr>
      </p:pic>
      <p:sp>
        <p:nvSpPr>
          <p:cNvPr id="2" name="標題 1"/>
          <p:cNvSpPr>
            <a:spLocks noGrp="1"/>
          </p:cNvSpPr>
          <p:nvPr>
            <p:ph type="title"/>
          </p:nvPr>
        </p:nvSpPr>
        <p:spPr>
          <a:xfrm>
            <a:off x="3851919" y="3305176"/>
            <a:ext cx="5184577" cy="562718"/>
          </a:xfrm>
        </p:spPr>
        <p:txBody>
          <a:bodyPr anchor="t">
            <a:normAutofit/>
          </a:bodyPr>
          <a:lstStyle>
            <a:lvl1pPr algn="l">
              <a:defRPr sz="3200" b="1" cap="all">
                <a:solidFill>
                  <a:schemeClr val="accent1">
                    <a:lumMod val="75000"/>
                  </a:schemeClr>
                </a:solidFill>
              </a:defRPr>
            </a:lvl1pPr>
          </a:lstStyle>
          <a:p>
            <a:r>
              <a:rPr lang="zh-TW" altLang="en-US"/>
              <a:t>按一下以編輯母片標題樣式</a:t>
            </a:r>
          </a:p>
        </p:txBody>
      </p:sp>
      <p:sp>
        <p:nvSpPr>
          <p:cNvPr id="3" name="文字版面配置區 2"/>
          <p:cNvSpPr>
            <a:spLocks noGrp="1"/>
          </p:cNvSpPr>
          <p:nvPr>
            <p:ph type="body" idx="1"/>
          </p:nvPr>
        </p:nvSpPr>
        <p:spPr>
          <a:xfrm>
            <a:off x="3851919" y="2787774"/>
            <a:ext cx="4642793" cy="5040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40970FA4-9E65-4971-979C-D8370CC7AC76}" type="datetimeFigureOut">
              <a:rPr lang="zh-TW" altLang="en-US" smtClean="0"/>
              <a:pPr/>
              <a:t>2018/11/15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521C82A-52C7-4F3A-A1A0-991261602C80}" type="slidenum">
              <a:rPr lang="zh-TW" altLang="en-US" smtClean="0"/>
              <a:pPr/>
              <a:t>‹#›</a:t>
            </a:fld>
            <a:endParaRPr lang="zh-TW" altLang="en-US"/>
          </a:p>
        </p:txBody>
      </p:sp>
    </p:spTree>
    <p:extLst>
      <p:ext uri="{BB962C8B-B14F-4D97-AF65-F5344CB8AC3E}">
        <p14:creationId xmlns:p14="http://schemas.microsoft.com/office/powerpoint/2010/main" xmlns="" val="3254206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xmlns="" id="{DE89731C-BA6F-4D99-9503-85DA92321E0E}"/>
              </a:ext>
            </a:extLst>
          </p:cNvPr>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0" y="0"/>
            <a:ext cx="9143999" cy="5143499"/>
          </a:xfrm>
          <a:prstGeom prst="rect">
            <a:avLst/>
          </a:prstGeom>
        </p:spPr>
      </p:pic>
    </p:spTree>
    <p:extLst>
      <p:ext uri="{BB962C8B-B14F-4D97-AF65-F5344CB8AC3E}">
        <p14:creationId xmlns:p14="http://schemas.microsoft.com/office/powerpoint/2010/main" xmlns="" val="1484352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只有標題">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xmlns="" id="{DE89731C-BA6F-4D99-9503-85DA92321E0E}"/>
              </a:ext>
            </a:extLst>
          </p:cNvPr>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0" y="0"/>
            <a:ext cx="9143998" cy="5143498"/>
          </a:xfrm>
          <a:prstGeom prst="rect">
            <a:avLst/>
          </a:prstGeom>
        </p:spPr>
      </p:pic>
    </p:spTree>
    <p:extLst>
      <p:ext uri="{BB962C8B-B14F-4D97-AF65-F5344CB8AC3E}">
        <p14:creationId xmlns:p14="http://schemas.microsoft.com/office/powerpoint/2010/main" xmlns="" val="3717827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只有標題">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xmlns="" id="{DE89731C-BA6F-4D99-9503-85DA92321E0E}"/>
              </a:ext>
            </a:extLst>
          </p:cNvPr>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0" y="-1190"/>
            <a:ext cx="9144000" cy="5144690"/>
          </a:xfrm>
          <a:prstGeom prst="rect">
            <a:avLst/>
          </a:prstGeom>
        </p:spPr>
      </p:pic>
    </p:spTree>
    <p:extLst>
      <p:ext uri="{BB962C8B-B14F-4D97-AF65-F5344CB8AC3E}">
        <p14:creationId xmlns:p14="http://schemas.microsoft.com/office/powerpoint/2010/main" xmlns="" val="1089767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只有標題">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xmlns="" id="{DE89731C-BA6F-4D99-9503-85DA92321E0E}"/>
              </a:ext>
            </a:extLst>
          </p:cNvPr>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1" y="-2382"/>
            <a:ext cx="9144000" cy="5148263"/>
          </a:xfrm>
          <a:prstGeom prst="rect">
            <a:avLst/>
          </a:prstGeom>
        </p:spPr>
      </p:pic>
    </p:spTree>
    <p:extLst>
      <p:ext uri="{BB962C8B-B14F-4D97-AF65-F5344CB8AC3E}">
        <p14:creationId xmlns:p14="http://schemas.microsoft.com/office/powerpoint/2010/main" xmlns="" val="379945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只有標題">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xmlns="" id="{DE89731C-BA6F-4D99-9503-85DA92321E0E}"/>
              </a:ext>
            </a:extLst>
          </p:cNvPr>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0" y="0"/>
            <a:ext cx="9143998" cy="5143498"/>
          </a:xfrm>
          <a:prstGeom prst="rect">
            <a:avLst/>
          </a:prstGeom>
        </p:spPr>
      </p:pic>
      <p:pic>
        <p:nvPicPr>
          <p:cNvPr id="3" name="圖片 2">
            <a:extLst>
              <a:ext uri="{FF2B5EF4-FFF2-40B4-BE49-F238E27FC236}">
                <a16:creationId xmlns:a16="http://schemas.microsoft.com/office/drawing/2014/main" xmlns="" id="{17BDCDC2-9C1B-4C64-848B-47EC1ACBF088}"/>
              </a:ext>
            </a:extLst>
          </p:cNvPr>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4229" y="0"/>
            <a:ext cx="9135541" cy="5143500"/>
          </a:xfrm>
          <a:prstGeom prst="rect">
            <a:avLst/>
          </a:prstGeom>
        </p:spPr>
      </p:pic>
    </p:spTree>
    <p:extLst>
      <p:ext uri="{BB962C8B-B14F-4D97-AF65-F5344CB8AC3E}">
        <p14:creationId xmlns:p14="http://schemas.microsoft.com/office/powerpoint/2010/main" xmlns="" val="103854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只有標題">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xmlns="" id="{DE89731C-BA6F-4D99-9503-85DA92321E0E}"/>
              </a:ext>
            </a:extLst>
          </p:cNvPr>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1" y="0"/>
            <a:ext cx="9143996" cy="5143498"/>
          </a:xfrm>
          <a:prstGeom prst="rect">
            <a:avLst/>
          </a:prstGeom>
        </p:spPr>
      </p:pic>
      <p:pic>
        <p:nvPicPr>
          <p:cNvPr id="3" name="圖片 2">
            <a:extLst>
              <a:ext uri="{FF2B5EF4-FFF2-40B4-BE49-F238E27FC236}">
                <a16:creationId xmlns:a16="http://schemas.microsoft.com/office/drawing/2014/main" xmlns="" id="{D2D47B9F-195F-448E-B8B9-CD9866CA4FDD}"/>
              </a:ext>
            </a:extLst>
          </p:cNvPr>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4229" y="0"/>
            <a:ext cx="9135541" cy="5143500"/>
          </a:xfrm>
          <a:prstGeom prst="rect">
            <a:avLst/>
          </a:prstGeom>
        </p:spPr>
      </p:pic>
    </p:spTree>
    <p:extLst>
      <p:ext uri="{BB962C8B-B14F-4D97-AF65-F5344CB8AC3E}">
        <p14:creationId xmlns:p14="http://schemas.microsoft.com/office/powerpoint/2010/main" xmlns="" val="753972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圖片 6"/>
          <p:cNvPicPr>
            <a:picLocks noChangeAspect="1"/>
          </p:cNvPicPr>
          <p:nvPr/>
        </p:nvPicPr>
        <p:blipFill>
          <a:blip r:embed="rId28" cstate="print">
            <a:extLst>
              <a:ext uri="{28A0092B-C50C-407E-A947-70E740481C1C}">
                <a14:useLocalDpi xmlns:a14="http://schemas.microsoft.com/office/drawing/2010/main" xmlns=""/>
              </a:ext>
            </a:extLst>
          </a:blip>
          <a:stretch>
            <a:fillRect/>
          </a:stretch>
        </p:blipFill>
        <p:spPr>
          <a:xfrm>
            <a:off x="1354" y="0"/>
            <a:ext cx="9141291" cy="5143500"/>
          </a:xfrm>
          <a:prstGeom prst="rect">
            <a:avLst/>
          </a:prstGeom>
        </p:spPr>
      </p:pic>
      <p:sp>
        <p:nvSpPr>
          <p:cNvPr id="2" name="標題版面配置區 1"/>
          <p:cNvSpPr>
            <a:spLocks noGrp="1"/>
          </p:cNvSpPr>
          <p:nvPr>
            <p:ph type="title"/>
          </p:nvPr>
        </p:nvSpPr>
        <p:spPr>
          <a:xfrm>
            <a:off x="323528" y="133971"/>
            <a:ext cx="8229600" cy="493563"/>
          </a:xfrm>
          <a:prstGeom prst="rect">
            <a:avLst/>
          </a:prstGeom>
        </p:spPr>
        <p:txBody>
          <a:bodyPr vert="horz" lIns="91440" tIns="45720" rIns="91440" bIns="45720" rtlCol="0" anchor="ctr">
            <a:noAutofit/>
          </a:bodyPr>
          <a:lstStyle/>
          <a:p>
            <a:r>
              <a:rPr lang="zh-TW" altLang="en-US"/>
              <a:t>按一下以編輯母片標題樣式</a:t>
            </a:r>
          </a:p>
        </p:txBody>
      </p:sp>
      <p:sp>
        <p:nvSpPr>
          <p:cNvPr id="3" name="文字版面配置區 2"/>
          <p:cNvSpPr>
            <a:spLocks noGrp="1"/>
          </p:cNvSpPr>
          <p:nvPr>
            <p:ph type="body" idx="1"/>
          </p:nvPr>
        </p:nvSpPr>
        <p:spPr>
          <a:xfrm>
            <a:off x="323528" y="915566"/>
            <a:ext cx="8363272" cy="3679057"/>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0970FA4-9E65-4971-979C-D8370CC7AC76}" type="datetimeFigureOut">
              <a:rPr lang="zh-TW" altLang="en-US" smtClean="0"/>
              <a:pPr/>
              <a:t>2018/11/15</a:t>
            </a:fld>
            <a:endParaRPr lang="zh-TW" altLang="en-US"/>
          </a:p>
        </p:txBody>
      </p:sp>
      <p:sp>
        <p:nvSpPr>
          <p:cNvPr id="5" name="頁尾版面配置區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521C82A-52C7-4F3A-A1A0-991261602C80}" type="slidenum">
              <a:rPr lang="zh-TW" altLang="en-US" smtClean="0"/>
              <a:pPr/>
              <a:t>‹#›</a:t>
            </a:fld>
            <a:endParaRPr lang="zh-TW" altLang="en-US"/>
          </a:p>
        </p:txBody>
      </p:sp>
    </p:spTree>
    <p:extLst>
      <p:ext uri="{BB962C8B-B14F-4D97-AF65-F5344CB8AC3E}">
        <p14:creationId xmlns:p14="http://schemas.microsoft.com/office/powerpoint/2010/main" xmlns="" val="1797384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69" r:id="rId5"/>
    <p:sldLayoutId id="2147483673" r:id="rId6"/>
    <p:sldLayoutId id="2147483668" r:id="rId7"/>
    <p:sldLayoutId id="2147483670" r:id="rId8"/>
    <p:sldLayoutId id="2147483671" r:id="rId9"/>
    <p:sldLayoutId id="2147483672" r:id="rId10"/>
    <p:sldLayoutId id="2147483683" r:id="rId11"/>
    <p:sldLayoutId id="2147483679" r:id="rId12"/>
    <p:sldLayoutId id="2147483675" r:id="rId13"/>
    <p:sldLayoutId id="2147483678" r:id="rId14"/>
    <p:sldLayoutId id="2147483682" r:id="rId15"/>
    <p:sldLayoutId id="2147483667" r:id="rId16"/>
    <p:sldLayoutId id="2147483680" r:id="rId17"/>
    <p:sldLayoutId id="2147483681" r:id="rId18"/>
    <p:sldLayoutId id="2147483666" r:id="rId19"/>
    <p:sldLayoutId id="2147483659" r:id="rId20"/>
    <p:sldLayoutId id="2147483660" r:id="rId21"/>
    <p:sldLayoutId id="2147483662" r:id="rId22"/>
    <p:sldLayoutId id="2147483652" r:id="rId23"/>
    <p:sldLayoutId id="2147483653" r:id="rId24"/>
    <p:sldLayoutId id="2147483657" r:id="rId25"/>
    <p:sldLayoutId id="2147483655" r:id="rId26"/>
  </p:sldLayoutIdLst>
  <p:txStyles>
    <p:titleStyle>
      <a:lvl1pPr algn="l" defTabSz="914400" rtl="0" eaLnBrk="1" latinLnBrk="0" hangingPunct="1">
        <a:spcBef>
          <a:spcPct val="0"/>
        </a:spcBef>
        <a:buNone/>
        <a:defRPr sz="2800" kern="1200">
          <a:solidFill>
            <a:srgbClr val="48DCD5"/>
          </a:solidFill>
          <a:latin typeface="Adobe 繁黑體 Std B" pitchFamily="34" charset="-120"/>
          <a:ea typeface="Adobe 繁黑體 Std B" pitchFamily="34" charset="-120"/>
          <a:cs typeface="Arial Unicode MS" panose="020B0604020202020204" pitchFamily="34" charset="-12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accent1">
              <a:lumMod val="75000"/>
            </a:schemeClr>
          </a:solidFill>
          <a:latin typeface="Arial Unicode MS" panose="020B0604020202020204" pitchFamily="34" charset="-120"/>
          <a:ea typeface="Arial Unicode MS" panose="020B0604020202020204" pitchFamily="34" charset="-120"/>
          <a:cs typeface="Arial Unicode MS" panose="020B0604020202020204" pitchFamily="34" charset="-12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35.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6.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5.svg"/><Relationship Id="rId2"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35.sv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5.svg"/><Relationship Id="rId5" Type="http://schemas.openxmlformats.org/officeDocument/2006/relationships/image" Target="../media/image16.png"/><Relationship Id="rId4" Type="http://schemas.openxmlformats.org/officeDocument/2006/relationships/image" Target="../media/image64.sv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 Id="rId4" Type="http://schemas.openxmlformats.org/officeDocument/2006/relationships/image" Target="../media/image67.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95.svg"/><Relationship Id="rId3" Type="http://schemas.openxmlformats.org/officeDocument/2006/relationships/image" Target="../media/image85.svg"/><Relationship Id="rId7" Type="http://schemas.openxmlformats.org/officeDocument/2006/relationships/image" Target="../media/image89.svg"/><Relationship Id="rId12" Type="http://schemas.openxmlformats.org/officeDocument/2006/relationships/image" Target="../media/image84.png"/><Relationship Id="rId2" Type="http://schemas.openxmlformats.org/officeDocument/2006/relationships/image" Target="../media/image78.png"/><Relationship Id="rId1" Type="http://schemas.openxmlformats.org/officeDocument/2006/relationships/slideLayout" Target="../slideLayouts/slideLayout14.xml"/><Relationship Id="rId6" Type="http://schemas.openxmlformats.org/officeDocument/2006/relationships/image" Target="../media/image81.png"/><Relationship Id="rId11" Type="http://schemas.openxmlformats.org/officeDocument/2006/relationships/image" Target="../media/image93.svg"/><Relationship Id="rId5" Type="http://schemas.openxmlformats.org/officeDocument/2006/relationships/image" Target="../media/image80.png"/><Relationship Id="rId10" Type="http://schemas.openxmlformats.org/officeDocument/2006/relationships/image" Target="../media/image83.png"/><Relationship Id="rId4" Type="http://schemas.openxmlformats.org/officeDocument/2006/relationships/image" Target="../media/image79.png"/><Relationship Id="rId9" Type="http://schemas.openxmlformats.org/officeDocument/2006/relationships/image" Target="../media/image91.sv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35.sv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6.jpeg"/><Relationship Id="rId1" Type="http://schemas.openxmlformats.org/officeDocument/2006/relationships/slideLayout" Target="../slideLayouts/slideLayout14.xml"/><Relationship Id="rId6" Type="http://schemas.openxmlformats.org/officeDocument/2006/relationships/image" Target="../media/image99.svg"/><Relationship Id="rId5" Type="http://schemas.openxmlformats.org/officeDocument/2006/relationships/image" Target="../media/image87.png"/><Relationship Id="rId4" Type="http://schemas.openxmlformats.org/officeDocument/2006/relationships/image" Target="../media/image35.svg"/></Relationships>
</file>

<file path=ppt/slides/_rels/slide3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Layout" Target="../slideLayouts/slideLayout11.xml"/><Relationship Id="rId5" Type="http://schemas.openxmlformats.org/officeDocument/2006/relationships/image" Target="../media/image101.sv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87.png"/><Relationship Id="rId1" Type="http://schemas.openxmlformats.org/officeDocument/2006/relationships/slideLayout" Target="../slideLayouts/slideLayout14.xml"/><Relationship Id="rId5" Type="http://schemas.openxmlformats.org/officeDocument/2006/relationships/image" Target="../media/image90.jpeg"/><Relationship Id="rId4" Type="http://schemas.openxmlformats.org/officeDocument/2006/relationships/image" Target="../media/image89.jpe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1.jpeg"/><Relationship Id="rId1" Type="http://schemas.openxmlformats.org/officeDocument/2006/relationships/slideLayout" Target="../slideLayouts/slideLayout14.xml"/><Relationship Id="rId4" Type="http://schemas.openxmlformats.org/officeDocument/2006/relationships/image" Target="../media/image35.svg"/></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5.svg"/><Relationship Id="rId5" Type="http://schemas.openxmlformats.org/officeDocument/2006/relationships/image" Target="../media/image16.png"/><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4.xml"/><Relationship Id="rId5" Type="http://schemas.openxmlformats.org/officeDocument/2006/relationships/image" Target="../media/image97.png"/><Relationship Id="rId4" Type="http://schemas.openxmlformats.org/officeDocument/2006/relationships/image" Target="../media/image96.jpeg"/></Relationships>
</file>

<file path=ppt/slides/_rels/slide4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Layout" Target="../slideLayouts/slideLayout11.xml"/><Relationship Id="rId5" Type="http://schemas.openxmlformats.org/officeDocument/2006/relationships/image" Target="../media/image101.sv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0.png"/><Relationship Id="rId1" Type="http://schemas.openxmlformats.org/officeDocument/2006/relationships/slideLayout" Target="../slideLayouts/slideLayout14.xml"/><Relationship Id="rId4" Type="http://schemas.openxmlformats.org/officeDocument/2006/relationships/image" Target="../media/image35.svg"/></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4.xml"/><Relationship Id="rId5" Type="http://schemas.openxmlformats.org/officeDocument/2006/relationships/image" Target="../media/image35.svg"/><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4.xml"/><Relationship Id="rId5" Type="http://schemas.openxmlformats.org/officeDocument/2006/relationships/image" Target="../media/image35.sv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Layout" Target="../slideLayouts/slideLayout11.xml"/><Relationship Id="rId5" Type="http://schemas.openxmlformats.org/officeDocument/2006/relationships/image" Target="../media/image101.svg"/><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50.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88.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0.jpeg"/><Relationship Id="rId1" Type="http://schemas.openxmlformats.org/officeDocument/2006/relationships/slideLayout" Target="../slideLayouts/slideLayout14.xml"/><Relationship Id="rId6" Type="http://schemas.openxmlformats.org/officeDocument/2006/relationships/image" Target="../media/image99.svg"/><Relationship Id="rId5" Type="http://schemas.openxmlformats.org/officeDocument/2006/relationships/image" Target="../media/image87.png"/><Relationship Id="rId4" Type="http://schemas.openxmlformats.org/officeDocument/2006/relationships/image" Target="../media/image35.svg"/></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25.svg"/></Relationships>
</file>

<file path=ppt/slides/_rels/slide5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125.svg"/><Relationship Id="rId2" Type="http://schemas.openxmlformats.org/officeDocument/2006/relationships/image" Target="../media/image117.png"/><Relationship Id="rId1" Type="http://schemas.openxmlformats.org/officeDocument/2006/relationships/slideLayout" Target="../slideLayouts/slideLayout14.xml"/><Relationship Id="rId5" Type="http://schemas.openxmlformats.org/officeDocument/2006/relationships/image" Target="../media/image113.png"/><Relationship Id="rId4" Type="http://schemas.openxmlformats.org/officeDocument/2006/relationships/image" Target="../media/image118.png"/></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5.xml"/><Relationship Id="rId5" Type="http://schemas.openxmlformats.org/officeDocument/2006/relationships/image" Target="../media/image122.png"/><Relationship Id="rId4" Type="http://schemas.openxmlformats.org/officeDocument/2006/relationships/image" Target="../media/image12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35.svg"/><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8" Type="http://schemas.openxmlformats.org/officeDocument/2006/relationships/image" Target="../media/image128.jpeg"/><Relationship Id="rId13" Type="http://schemas.openxmlformats.org/officeDocument/2006/relationships/image" Target="../media/image144.svg"/><Relationship Id="rId3" Type="http://schemas.openxmlformats.org/officeDocument/2006/relationships/image" Target="../media/image124.png"/><Relationship Id="rId7" Type="http://schemas.openxmlformats.org/officeDocument/2006/relationships/image" Target="../media/image127.jpeg"/><Relationship Id="rId12" Type="http://schemas.openxmlformats.org/officeDocument/2006/relationships/image" Target="../media/image132.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microsoft.com/office/2007/relationships/hdphoto" Target="../media/hdphoto1.wdp"/><Relationship Id="rId11" Type="http://schemas.openxmlformats.org/officeDocument/2006/relationships/image" Target="../media/image131.png"/><Relationship Id="rId5" Type="http://schemas.openxmlformats.org/officeDocument/2006/relationships/image" Target="../media/image126.png"/><Relationship Id="rId15" Type="http://schemas.openxmlformats.org/officeDocument/2006/relationships/image" Target="../media/image134.png"/><Relationship Id="rId10" Type="http://schemas.openxmlformats.org/officeDocument/2006/relationships/image" Target="../media/image130.png"/><Relationship Id="rId4" Type="http://schemas.openxmlformats.org/officeDocument/2006/relationships/image" Target="../media/image125.png"/><Relationship Id="rId9" Type="http://schemas.openxmlformats.org/officeDocument/2006/relationships/image" Target="../media/image129.png"/><Relationship Id="rId14" Type="http://schemas.openxmlformats.org/officeDocument/2006/relationships/image" Target="../media/image133.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60.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48.svg"/><Relationship Id="rId7" Type="http://schemas.openxmlformats.org/officeDocument/2006/relationships/image" Target="../media/image139.png"/><Relationship Id="rId2" Type="http://schemas.openxmlformats.org/officeDocument/2006/relationships/image" Target="../media/image135.png"/><Relationship Id="rId1" Type="http://schemas.openxmlformats.org/officeDocument/2006/relationships/slideLayout" Target="../slideLayouts/slideLayout14.xml"/><Relationship Id="rId6" Type="http://schemas.openxmlformats.org/officeDocument/2006/relationships/image" Target="../media/image138.png"/><Relationship Id="rId5" Type="http://schemas.openxmlformats.org/officeDocument/2006/relationships/image" Target="../media/image137.jpeg"/><Relationship Id="rId4" Type="http://schemas.openxmlformats.org/officeDocument/2006/relationships/image" Target="../media/image136.png"/><Relationship Id="rId9" Type="http://schemas.openxmlformats.org/officeDocument/2006/relationships/image" Target="../media/image141.png"/></Relationships>
</file>

<file path=ppt/slides/_rels/slide61.xml.rels><?xml version="1.0" encoding="UTF-8" standalone="yes"?>
<Relationships xmlns="http://schemas.openxmlformats.org/package/2006/relationships"><Relationship Id="rId3" Type="http://schemas.openxmlformats.org/officeDocument/2006/relationships/image" Target="../media/image148.svg"/><Relationship Id="rId2" Type="http://schemas.openxmlformats.org/officeDocument/2006/relationships/image" Target="../media/image135.png"/><Relationship Id="rId1" Type="http://schemas.openxmlformats.org/officeDocument/2006/relationships/slideLayout" Target="../slideLayouts/slideLayout14.xml"/><Relationship Id="rId5" Type="http://schemas.openxmlformats.org/officeDocument/2006/relationships/image" Target="../media/image116.jpeg"/><Relationship Id="rId4" Type="http://schemas.openxmlformats.org/officeDocument/2006/relationships/image" Target="../media/image115.png"/></Relationships>
</file>

<file path=ppt/slides/_rels/slide62.xml.rels><?xml version="1.0" encoding="UTF-8" standalone="yes"?>
<Relationships xmlns="http://schemas.openxmlformats.org/package/2006/relationships"><Relationship Id="rId3" Type="http://schemas.openxmlformats.org/officeDocument/2006/relationships/image" Target="../media/image155.svg"/><Relationship Id="rId7" Type="http://schemas.openxmlformats.org/officeDocument/2006/relationships/image" Target="../media/image146.png"/><Relationship Id="rId2" Type="http://schemas.openxmlformats.org/officeDocument/2006/relationships/image" Target="../media/image142.png"/><Relationship Id="rId1" Type="http://schemas.openxmlformats.org/officeDocument/2006/relationships/slideLayout" Target="../slideLayouts/slideLayout14.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63.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jpeg"/><Relationship Id="rId1" Type="http://schemas.openxmlformats.org/officeDocument/2006/relationships/slideLayout" Target="../slideLayouts/slideLayout14.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png"/><Relationship Id="rId9" Type="http://schemas.openxmlformats.org/officeDocument/2006/relationships/image" Target="../media/image154.jpeg"/></Relationships>
</file>

<file path=ppt/slides/_rels/slide64.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png"/><Relationship Id="rId18" Type="http://schemas.openxmlformats.org/officeDocument/2006/relationships/image" Target="../media/image170.tiff"/><Relationship Id="rId26" Type="http://schemas.openxmlformats.org/officeDocument/2006/relationships/image" Target="../media/image177.png"/><Relationship Id="rId3" Type="http://schemas.openxmlformats.org/officeDocument/2006/relationships/image" Target="../media/image155.tiff"/><Relationship Id="rId21" Type="http://schemas.microsoft.com/office/2007/relationships/hdphoto" Target="../media/hdphoto2.wdp"/><Relationship Id="rId7" Type="http://schemas.openxmlformats.org/officeDocument/2006/relationships/image" Target="../media/image159.tiff"/><Relationship Id="rId12" Type="http://schemas.openxmlformats.org/officeDocument/2006/relationships/image" Target="../media/image164.png"/><Relationship Id="rId17" Type="http://schemas.openxmlformats.org/officeDocument/2006/relationships/image" Target="../media/image169.tiff"/><Relationship Id="rId25" Type="http://schemas.openxmlformats.org/officeDocument/2006/relationships/image" Target="../media/image176.png"/><Relationship Id="rId33" Type="http://schemas.openxmlformats.org/officeDocument/2006/relationships/image" Target="../media/image184.jpeg"/><Relationship Id="rId2" Type="http://schemas.openxmlformats.org/officeDocument/2006/relationships/notesSlide" Target="../notesSlides/notesSlide23.xml"/><Relationship Id="rId16" Type="http://schemas.openxmlformats.org/officeDocument/2006/relationships/image" Target="../media/image168.tiff"/><Relationship Id="rId20" Type="http://schemas.openxmlformats.org/officeDocument/2006/relationships/image" Target="../media/image172.png"/><Relationship Id="rId29" Type="http://schemas.openxmlformats.org/officeDocument/2006/relationships/image" Target="../media/image180.tiff"/><Relationship Id="rId1" Type="http://schemas.openxmlformats.org/officeDocument/2006/relationships/slideLayout" Target="../slideLayouts/slideLayout14.xml"/><Relationship Id="rId6" Type="http://schemas.openxmlformats.org/officeDocument/2006/relationships/image" Target="../media/image158.tiff"/><Relationship Id="rId11" Type="http://schemas.openxmlformats.org/officeDocument/2006/relationships/image" Target="../media/image163.png"/><Relationship Id="rId24" Type="http://schemas.openxmlformats.org/officeDocument/2006/relationships/image" Target="../media/image175.jpeg"/><Relationship Id="rId32" Type="http://schemas.openxmlformats.org/officeDocument/2006/relationships/image" Target="../media/image183.tiff"/><Relationship Id="rId5" Type="http://schemas.openxmlformats.org/officeDocument/2006/relationships/image" Target="../media/image157.tiff"/><Relationship Id="rId15" Type="http://schemas.openxmlformats.org/officeDocument/2006/relationships/image" Target="../media/image167.tiff"/><Relationship Id="rId23" Type="http://schemas.openxmlformats.org/officeDocument/2006/relationships/image" Target="../media/image174.tiff"/><Relationship Id="rId28" Type="http://schemas.openxmlformats.org/officeDocument/2006/relationships/image" Target="../media/image179.tiff"/><Relationship Id="rId10" Type="http://schemas.openxmlformats.org/officeDocument/2006/relationships/image" Target="../media/image162.png"/><Relationship Id="rId19" Type="http://schemas.openxmlformats.org/officeDocument/2006/relationships/image" Target="../media/image171.tiff"/><Relationship Id="rId31" Type="http://schemas.openxmlformats.org/officeDocument/2006/relationships/image" Target="../media/image182.tiff"/><Relationship Id="rId4" Type="http://schemas.openxmlformats.org/officeDocument/2006/relationships/image" Target="../media/image156.jpeg"/><Relationship Id="rId9" Type="http://schemas.openxmlformats.org/officeDocument/2006/relationships/image" Target="../media/image161.png"/><Relationship Id="rId14" Type="http://schemas.openxmlformats.org/officeDocument/2006/relationships/image" Target="../media/image166.png"/><Relationship Id="rId22" Type="http://schemas.openxmlformats.org/officeDocument/2006/relationships/image" Target="../media/image173.tiff"/><Relationship Id="rId27" Type="http://schemas.openxmlformats.org/officeDocument/2006/relationships/image" Target="../media/image178.png"/><Relationship Id="rId30" Type="http://schemas.openxmlformats.org/officeDocument/2006/relationships/image" Target="../media/image181.tiff"/></Relationships>
</file>

<file path=ppt/slides/_rels/slide6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14.xml"/><Relationship Id="rId6" Type="http://schemas.openxmlformats.org/officeDocument/2006/relationships/image" Target="../media/image35.svg"/><Relationship Id="rId5" Type="http://schemas.openxmlformats.org/officeDocument/2006/relationships/image" Target="../media/image16.png"/><Relationship Id="rId4" Type="http://schemas.openxmlformats.org/officeDocument/2006/relationships/image" Target="../media/image187.png"/></Relationships>
</file>

<file path=ppt/slides/_rels/slide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35.sv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32.sv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35.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50889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1535FC-3E20-470E-B4EC-E7014F6BA17A}"/>
              </a:ext>
            </a:extLst>
          </p:cNvPr>
          <p:cNvSpPr>
            <a:spLocks noGrp="1"/>
          </p:cNvSpPr>
          <p:nvPr>
            <p:ph type="title" idx="4294967295"/>
          </p:nvPr>
        </p:nvSpPr>
        <p:spPr>
          <a:xfrm>
            <a:off x="492893" y="2290762"/>
            <a:ext cx="3980687" cy="561975"/>
          </a:xfrm>
        </p:spPr>
        <p:txBody>
          <a:bodyPr>
            <a:noAutofit/>
          </a:bodyPr>
          <a:lstStyle/>
          <a:p>
            <a:r>
              <a:rPr lang="en-US" sz="5000" b="1" err="1">
                <a:solidFill>
                  <a:schemeClr val="tx1">
                    <a:lumMod val="75000"/>
                    <a:lumOff val="25000"/>
                  </a:schemeClr>
                </a:solidFill>
                <a:latin typeface="Arial" panose="020B0604020202020204" pitchFamily="34" charset="0"/>
                <a:ea typeface="Microsoft JhengHei" panose="020B0604030504040204" pitchFamily="34" charset="-120"/>
                <a:cs typeface="Arial" panose="020B0604020202020204" pitchFamily="34" charset="0"/>
              </a:rPr>
              <a:t>QuAI</a:t>
            </a:r>
            <a:r>
              <a:rPr lang="en-US" sz="5000" b="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 </a:t>
            </a:r>
            <a:r>
              <a:rPr lang="zh-TW" altLang="en-US" sz="5000" b="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新鮮事</a:t>
            </a:r>
            <a:endParaRPr lang="en-US" sz="5000" b="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xmlns="" val="4239631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xmlns="" id="{B2F7E7DD-BF35-441A-929A-8FF013E9C0CE}"/>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0" y="1050131"/>
            <a:ext cx="9144000" cy="4093369"/>
          </a:xfrm>
          <a:prstGeom prst="rect">
            <a:avLst/>
          </a:prstGeom>
        </p:spPr>
      </p:pic>
      <p:sp>
        <p:nvSpPr>
          <p:cNvPr id="2" name="Title 1"/>
          <p:cNvSpPr>
            <a:spLocks noGrp="1"/>
          </p:cNvSpPr>
          <p:nvPr>
            <p:ph type="title"/>
          </p:nvPr>
        </p:nvSpPr>
        <p:spPr>
          <a:xfrm>
            <a:off x="343898" y="297956"/>
            <a:ext cx="8229600" cy="493563"/>
          </a:xfrm>
        </p:spPr>
        <p:txBody>
          <a:bodyPr/>
          <a:lstStyle/>
          <a:p>
            <a:r>
              <a:rPr lang="en-US" altLang="zh-TW" err="1">
                <a:latin typeface="Microsoft JhengHei" panose="020B0604030504040204" pitchFamily="34" charset="-120"/>
                <a:ea typeface="Microsoft JhengHei" panose="020B0604030504040204" pitchFamily="34" charset="-120"/>
              </a:rPr>
              <a:t>QuAI</a:t>
            </a:r>
            <a:r>
              <a:rPr lang="en-US" altLang="zh-TW">
                <a:latin typeface="Microsoft JhengHei" panose="020B0604030504040204" pitchFamily="34" charset="-120"/>
                <a:ea typeface="Microsoft JhengHei" panose="020B0604030504040204" pitchFamily="34" charset="-120"/>
              </a:rPr>
              <a:t> </a:t>
            </a:r>
            <a:r>
              <a:rPr lang="en-US" altLang="zh-TW" err="1">
                <a:latin typeface="Microsoft JhengHei" panose="020B0604030504040204" pitchFamily="34" charset="-120"/>
                <a:ea typeface="Microsoft JhengHei" panose="020B0604030504040204" pitchFamily="34" charset="-120"/>
              </a:rPr>
              <a:t>關鍵要素</a:t>
            </a:r>
            <a:endParaRPr lang="en-US" altLang="zh-TW">
              <a:latin typeface="Microsoft JhengHei" panose="020B0604030504040204" pitchFamily="34" charset="-120"/>
              <a:ea typeface="Microsoft JhengHei" panose="020B0604030504040204" pitchFamily="34" charset="-120"/>
            </a:endParaRPr>
          </a:p>
        </p:txBody>
      </p:sp>
      <p:sp>
        <p:nvSpPr>
          <p:cNvPr id="3" name="Content Placeholder 2"/>
          <p:cNvSpPr>
            <a:spLocks noGrp="1"/>
          </p:cNvSpPr>
          <p:nvPr>
            <p:ph idx="4294967295"/>
          </p:nvPr>
        </p:nvSpPr>
        <p:spPr>
          <a:xfrm>
            <a:off x="1920875" y="4356594"/>
            <a:ext cx="5302250" cy="488950"/>
          </a:xfrm>
        </p:spPr>
        <p:txBody>
          <a:bodyPr vert="horz" lIns="91440" tIns="45720" rIns="91440" bIns="45720" rtlCol="0" anchor="t">
            <a:normAutofit/>
          </a:bodyPr>
          <a:lstStyle/>
          <a:p>
            <a:pPr marL="0" indent="0" algn="ctr">
              <a:buNone/>
            </a:pPr>
            <a:r>
              <a:rPr lang="en-US">
                <a:solidFill>
                  <a:schemeClr val="bg1"/>
                </a:solidFill>
              </a:rPr>
              <a:t>QTS supports graphics cards</a:t>
            </a:r>
            <a:endParaRPr lang="zh-TW" altLang="en-US"/>
          </a:p>
        </p:txBody>
      </p:sp>
      <p:pic>
        <p:nvPicPr>
          <p:cNvPr id="7" name="圖形 6">
            <a:extLst>
              <a:ext uri="{FF2B5EF4-FFF2-40B4-BE49-F238E27FC236}">
                <a16:creationId xmlns:a16="http://schemas.microsoft.com/office/drawing/2014/main" xmlns="" id="{2DF3E7EF-D247-45BA-92AF-74A2F3ADC700}"/>
              </a:ext>
            </a:extLst>
          </p:cNvPr>
          <p:cNvPicPr>
            <a:picLocks noChangeAspect="1"/>
          </p:cNvPicPr>
          <p:nvPr/>
        </p:nvPicPr>
        <p:blipFill>
          <a:blip r:embed="rId4" cstate="screen">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0" y="4774474"/>
            <a:ext cx="1096967" cy="36902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xmlns="" id="{E010C54E-C103-4BBF-8034-D0D9B87D7EAA}"/>
              </a:ext>
            </a:extLst>
          </p:cNvPr>
          <p:cNvSpPr/>
          <p:nvPr/>
        </p:nvSpPr>
        <p:spPr>
          <a:xfrm>
            <a:off x="643096" y="1371762"/>
            <a:ext cx="7994902" cy="3248285"/>
          </a:xfrm>
          <a:prstGeom prst="roundRect">
            <a:avLst>
              <a:gd name="adj" fmla="val 2440"/>
            </a:avLst>
          </a:prstGeom>
          <a:blipFill>
            <a:blip r:embed="rId2" cstate="screen">
              <a:extLst>
                <a:ext uri="{28A0092B-C50C-407E-A947-70E740481C1C}">
                  <a14:useLocalDpi xmlns:a14="http://schemas.microsoft.com/office/drawing/2010/main" xmlns=""/>
                </a:ext>
              </a:extLst>
            </a:blip>
            <a:stretch>
              <a:fillRect/>
            </a:stretch>
          </a:blipFill>
          <a:ln>
            <a:noFill/>
          </a:ln>
          <a:effectLst>
            <a:innerShdw blurRad="508000">
              <a:prstClr val="black">
                <a:alpha val="5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xmlns="" id="{54504CBE-7CB3-477D-BD8C-6C74572480B8}"/>
              </a:ext>
            </a:extLst>
          </p:cNvPr>
          <p:cNvSpPr>
            <a:spLocks noGrp="1"/>
          </p:cNvSpPr>
          <p:nvPr>
            <p:ph type="title"/>
          </p:nvPr>
        </p:nvSpPr>
        <p:spPr>
          <a:xfrm>
            <a:off x="506002" y="392026"/>
            <a:ext cx="6913091" cy="493563"/>
          </a:xfrm>
        </p:spPr>
        <p:txBody>
          <a:bodyPr/>
          <a:lstStyle/>
          <a:p>
            <a:pPr>
              <a:lnSpc>
                <a:spcPts val="3400"/>
              </a:lnSpc>
            </a:pPr>
            <a:r>
              <a:rPr lang="zh-TW" altLang="en-US">
                <a:latin typeface="Arial" panose="020B0604020202020204" pitchFamily="34" charset="0"/>
              </a:rPr>
              <a:t>支援主流的加速卡</a:t>
            </a:r>
            <a:endParaRPr lang="en-US">
              <a:latin typeface="Arial" panose="020B0604020202020204" pitchFamily="34" charset="0"/>
            </a:endParaRPr>
          </a:p>
        </p:txBody>
      </p:sp>
      <p:pic>
        <p:nvPicPr>
          <p:cNvPr id="5" name="圖片 4">
            <a:extLst>
              <a:ext uri="{FF2B5EF4-FFF2-40B4-BE49-F238E27FC236}">
                <a16:creationId xmlns:a16="http://schemas.microsoft.com/office/drawing/2014/main" xmlns="" id="{3911DB3F-63C4-43FD-B2CB-6E44947F4A4B}"/>
              </a:ext>
            </a:extLst>
          </p:cNvPr>
          <p:cNvPicPr>
            <a:picLocks noChangeAspect="1"/>
          </p:cNvPicPr>
          <p:nvPr/>
        </p:nvPicPr>
        <p:blipFill rotWithShape="1">
          <a:blip r:embed="rId3" cstate="screen">
            <a:clrChange>
              <a:clrFrom>
                <a:srgbClr val="000000"/>
              </a:clrFrom>
              <a:clrTo>
                <a:srgbClr val="000000">
                  <a:alpha val="0"/>
                </a:srgbClr>
              </a:clrTo>
            </a:clrChange>
            <a:extLst>
              <a:ext uri="{28A0092B-C50C-407E-A947-70E740481C1C}">
                <a14:useLocalDpi xmlns:a14="http://schemas.microsoft.com/office/drawing/2010/main" xmlns=""/>
              </a:ext>
            </a:extLst>
          </a:blip>
          <a:srcRect/>
          <a:stretch/>
        </p:blipFill>
        <p:spPr>
          <a:xfrm>
            <a:off x="506002" y="1569362"/>
            <a:ext cx="2368388" cy="1759461"/>
          </a:xfrm>
          <a:prstGeom prst="rect">
            <a:avLst/>
          </a:prstGeom>
        </p:spPr>
      </p:pic>
      <p:pic>
        <p:nvPicPr>
          <p:cNvPr id="6" name="圖片 5" descr="一張含有 美工圖案 的圖片&#10;&#10;描述是以高可信度產生">
            <a:extLst>
              <a:ext uri="{FF2B5EF4-FFF2-40B4-BE49-F238E27FC236}">
                <a16:creationId xmlns:a16="http://schemas.microsoft.com/office/drawing/2014/main" xmlns="" id="{F2631B65-9AB1-43C5-A275-80F75CD8B824}"/>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5946573" y="2095564"/>
            <a:ext cx="2475690" cy="591738"/>
          </a:xfrm>
          <a:prstGeom prst="rect">
            <a:avLst/>
          </a:prstGeom>
        </p:spPr>
      </p:pic>
      <p:pic>
        <p:nvPicPr>
          <p:cNvPr id="7" name="Picture 9">
            <a:extLst>
              <a:ext uri="{FF2B5EF4-FFF2-40B4-BE49-F238E27FC236}">
                <a16:creationId xmlns:a16="http://schemas.microsoft.com/office/drawing/2014/main" xmlns="" id="{083A624F-2C20-4EB9-85F7-B2DB8426FF10}"/>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1872783" y="3561285"/>
            <a:ext cx="5673700" cy="1787215"/>
          </a:xfrm>
          <a:prstGeom prst="rect">
            <a:avLst/>
          </a:prstGeom>
        </p:spPr>
      </p:pic>
      <p:pic>
        <p:nvPicPr>
          <p:cNvPr id="8" name="Picture 9">
            <a:extLst>
              <a:ext uri="{FF2B5EF4-FFF2-40B4-BE49-F238E27FC236}">
                <a16:creationId xmlns:a16="http://schemas.microsoft.com/office/drawing/2014/main" xmlns="" id="{045D6715-6740-4800-93F6-CDA1BC882393}"/>
              </a:ext>
            </a:extLst>
          </p:cNvPr>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3413317" y="1790682"/>
            <a:ext cx="1994329" cy="1316818"/>
          </a:xfrm>
          <a:prstGeom prst="rect">
            <a:avLst/>
          </a:prstGeom>
        </p:spPr>
      </p:pic>
    </p:spTree>
    <p:extLst>
      <p:ext uri="{BB962C8B-B14F-4D97-AF65-F5344CB8AC3E}">
        <p14:creationId xmlns:p14="http://schemas.microsoft.com/office/powerpoint/2010/main" xmlns="" val="1304284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xmlns="" id="{A247186F-2370-459B-B03B-6939951FE9E9}"/>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785419" y="4430949"/>
            <a:ext cx="2993774" cy="683431"/>
          </a:xfrm>
          <a:prstGeom prst="rect">
            <a:avLst/>
          </a:prstGeom>
        </p:spPr>
      </p:pic>
      <p:pic>
        <p:nvPicPr>
          <p:cNvPr id="7" name="Picture 24">
            <a:extLst>
              <a:ext uri="{FF2B5EF4-FFF2-40B4-BE49-F238E27FC236}">
                <a16:creationId xmlns:a16="http://schemas.microsoft.com/office/drawing/2014/main" xmlns="" id="{2ECBC9CE-7EA6-4C29-BD00-91AB477F3704}"/>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931567" y="983920"/>
            <a:ext cx="2811731" cy="3888606"/>
          </a:xfrm>
          <a:prstGeom prst="rect">
            <a:avLst/>
          </a:prstGeom>
        </p:spPr>
      </p:pic>
      <p:sp>
        <p:nvSpPr>
          <p:cNvPr id="9" name="Rectangle 6">
            <a:extLst>
              <a:ext uri="{FF2B5EF4-FFF2-40B4-BE49-F238E27FC236}">
                <a16:creationId xmlns:a16="http://schemas.microsoft.com/office/drawing/2014/main" xmlns="" id="{C57EA1BC-21CA-4EAB-A316-505C618B696D}"/>
              </a:ext>
            </a:extLst>
          </p:cNvPr>
          <p:cNvSpPr/>
          <p:nvPr/>
        </p:nvSpPr>
        <p:spPr>
          <a:xfrm>
            <a:off x="4062895" y="1952125"/>
            <a:ext cx="4609312" cy="646331"/>
          </a:xfrm>
          <a:prstGeom prst="rect">
            <a:avLst/>
          </a:prstGeom>
        </p:spPr>
        <p:txBody>
          <a:bodyPr wrap="square" anchor="t">
            <a:spAutoFit/>
          </a:bodyPr>
          <a:lstStyle/>
          <a:p>
            <a:pPr marL="127000" lvl="0">
              <a:buClr>
                <a:srgbClr val="F2855F"/>
              </a:buClr>
              <a:buSzPct val="100000"/>
            </a:pPr>
            <a:r>
              <a:rPr lang="en-US" sz="1800" b="1">
                <a:latin typeface="Microsoft JhengHei" panose="020B0604030504040204" pitchFamily="34" charset="-120"/>
                <a:ea typeface="Microsoft JhengHei" panose="020B0604030504040204" pitchFamily="34" charset="-120"/>
              </a:rPr>
              <a:t>8x DDR4-2666 ECC RDIMM</a:t>
            </a:r>
            <a:r>
              <a:rPr lang="en-US" altLang="zh-CN" sz="1800" b="1">
                <a:latin typeface="Microsoft JhengHei" panose="020B0604030504040204" pitchFamily="34" charset="-120"/>
                <a:ea typeface="Microsoft JhengHei" panose="020B0604030504040204" pitchFamily="34" charset="-120"/>
              </a:rPr>
              <a:t> </a:t>
            </a:r>
            <a:r>
              <a:rPr lang="zh-TW" altLang="en-US" b="1">
                <a:latin typeface="Microsoft JhengHei" panose="020B0604030504040204" pitchFamily="34" charset="-120"/>
                <a:ea typeface="Microsoft JhengHei" panose="020B0604030504040204" pitchFamily="34" charset="-120"/>
              </a:rPr>
              <a:t>插槽</a:t>
            </a:r>
            <a:r>
              <a:rPr lang="zh-CN" altLang="en-US" sz="1800" b="1">
                <a:latin typeface="Microsoft JhengHei" panose="020B0604030504040204" pitchFamily="34" charset="-120"/>
                <a:ea typeface="Microsoft JhengHei" panose="020B0604030504040204" pitchFamily="34" charset="-120"/>
              </a:rPr>
              <a:t>，</a:t>
            </a:r>
            <a:r>
              <a:rPr lang="zh-TW" altLang="en-US" sz="1800" b="1">
                <a:latin typeface="Microsoft JhengHei" panose="020B0604030504040204" pitchFamily="34" charset="-120"/>
                <a:ea typeface="Microsoft JhengHei" panose="020B0604030504040204" pitchFamily="34" charset="-120"/>
              </a:rPr>
              <a:t>最高</a:t>
            </a:r>
            <a:r>
              <a:rPr lang="zh-TW" altLang="en-US" b="1">
                <a:latin typeface="Microsoft JhengHei" panose="020B0604030504040204" pitchFamily="34" charset="-120"/>
                <a:ea typeface="Microsoft JhengHei" panose="020B0604030504040204" pitchFamily="34" charset="-120"/>
              </a:rPr>
              <a:t>可達</a:t>
            </a:r>
            <a:r>
              <a:rPr lang="en-US" altLang="zh-CN" sz="1800" b="1">
                <a:latin typeface="Microsoft JhengHei" panose="020B0604030504040204" pitchFamily="34" charset="-120"/>
                <a:ea typeface="Microsoft JhengHei" panose="020B0604030504040204" pitchFamily="34" charset="-120"/>
              </a:rPr>
              <a:t> 512GB</a:t>
            </a:r>
            <a:endParaRPr lang="en-US" sz="1800" b="1">
              <a:latin typeface="Microsoft JhengHei" panose="020B0604030504040204" pitchFamily="34" charset="-120"/>
              <a:ea typeface="Microsoft JhengHei" panose="020B0604030504040204" pitchFamily="34" charset="-120"/>
            </a:endParaRPr>
          </a:p>
        </p:txBody>
      </p:sp>
      <p:sp>
        <p:nvSpPr>
          <p:cNvPr id="10" name="Rectangle 7">
            <a:extLst>
              <a:ext uri="{FF2B5EF4-FFF2-40B4-BE49-F238E27FC236}">
                <a16:creationId xmlns:a16="http://schemas.microsoft.com/office/drawing/2014/main" xmlns="" id="{B7BA19D2-F626-4D8F-8731-BF0143474D40}"/>
              </a:ext>
            </a:extLst>
          </p:cNvPr>
          <p:cNvSpPr/>
          <p:nvPr/>
        </p:nvSpPr>
        <p:spPr>
          <a:xfrm>
            <a:off x="4062894" y="2955724"/>
            <a:ext cx="4361257" cy="369332"/>
          </a:xfrm>
          <a:prstGeom prst="rect">
            <a:avLst/>
          </a:prstGeom>
        </p:spPr>
        <p:txBody>
          <a:bodyPr wrap="square" anchor="t">
            <a:spAutoFit/>
          </a:bodyPr>
          <a:lstStyle/>
          <a:p>
            <a:pPr marL="127000" lvl="0">
              <a:buClr>
                <a:srgbClr val="F2855F"/>
              </a:buClr>
              <a:buSzPct val="100000"/>
            </a:pPr>
            <a:r>
              <a:rPr lang="en-US" sz="1800" b="1">
                <a:latin typeface="Microsoft JhengHei" panose="020B0604030504040204" pitchFamily="34" charset="-120"/>
                <a:ea typeface="Microsoft JhengHei" panose="020B0604030504040204" pitchFamily="34" charset="-120"/>
              </a:rPr>
              <a:t>8 x PCIe Slot</a:t>
            </a:r>
            <a:r>
              <a:rPr lang="zh-TW" altLang="en-US" sz="1800" b="1">
                <a:latin typeface="Microsoft JhengHei" panose="020B0604030504040204" pitchFamily="34" charset="-120"/>
                <a:ea typeface="Microsoft JhengHei" panose="020B0604030504040204" pitchFamily="34" charset="-120"/>
              </a:rPr>
              <a:t>，最多</a:t>
            </a:r>
            <a:r>
              <a:rPr lang="en-US" sz="1800" b="1">
                <a:latin typeface="Microsoft JhengHei" panose="020B0604030504040204" pitchFamily="34" charset="-120"/>
                <a:ea typeface="Microsoft JhengHei" panose="020B0604030504040204" pitchFamily="34" charset="-120"/>
              </a:rPr>
              <a:t> </a:t>
            </a:r>
            <a:r>
              <a:rPr lang="en-US" sz="1800" b="1">
                <a:solidFill>
                  <a:srgbClr val="C00000"/>
                </a:solidFill>
                <a:latin typeface="Microsoft JhengHei" panose="020B0604030504040204" pitchFamily="34" charset="-120"/>
                <a:ea typeface="Microsoft JhengHei" panose="020B0604030504040204" pitchFamily="34" charset="-120"/>
              </a:rPr>
              <a:t>4</a:t>
            </a:r>
            <a:r>
              <a:rPr lang="en-US" sz="1800" b="1">
                <a:latin typeface="Microsoft JhengHei" panose="020B0604030504040204" pitchFamily="34" charset="-120"/>
                <a:ea typeface="Microsoft JhengHei" panose="020B0604030504040204" pitchFamily="34" charset="-120"/>
              </a:rPr>
              <a:t> GPU </a:t>
            </a:r>
            <a:r>
              <a:rPr lang="zh-TW" altLang="en-US" sz="1800" b="1">
                <a:latin typeface="Microsoft JhengHei" panose="020B0604030504040204" pitchFamily="34" charset="-120"/>
                <a:ea typeface="Microsoft JhengHei" panose="020B0604030504040204" pitchFamily="34" charset="-120"/>
              </a:rPr>
              <a:t>卡</a:t>
            </a:r>
            <a:r>
              <a:rPr lang="en-US" sz="1800" b="1">
                <a:latin typeface="Microsoft JhengHei" panose="020B0604030504040204" pitchFamily="34" charset="-120"/>
                <a:ea typeface="Microsoft JhengHei" panose="020B0604030504040204" pitchFamily="34" charset="-120"/>
              </a:rPr>
              <a:t> </a:t>
            </a:r>
            <a:endParaRPr lang="zh-CN" altLang="en-US" sz="1800" b="1">
              <a:latin typeface="Microsoft JhengHei" panose="020B0604030504040204" pitchFamily="34" charset="-120"/>
              <a:ea typeface="Microsoft JhengHei" panose="020B0604030504040204" pitchFamily="34" charset="-120"/>
            </a:endParaRPr>
          </a:p>
        </p:txBody>
      </p:sp>
      <p:sp>
        <p:nvSpPr>
          <p:cNvPr id="11" name="Rectangle 20">
            <a:extLst>
              <a:ext uri="{FF2B5EF4-FFF2-40B4-BE49-F238E27FC236}">
                <a16:creationId xmlns:a16="http://schemas.microsoft.com/office/drawing/2014/main" xmlns="" id="{181C261B-4FE8-4151-A98E-8B17BC044414}"/>
              </a:ext>
            </a:extLst>
          </p:cNvPr>
          <p:cNvSpPr/>
          <p:nvPr/>
        </p:nvSpPr>
        <p:spPr>
          <a:xfrm>
            <a:off x="4062894" y="3721840"/>
            <a:ext cx="4784410" cy="369332"/>
          </a:xfrm>
          <a:prstGeom prst="rect">
            <a:avLst/>
          </a:prstGeom>
        </p:spPr>
        <p:txBody>
          <a:bodyPr wrap="square" anchor="t">
            <a:spAutoFit/>
          </a:bodyPr>
          <a:lstStyle/>
          <a:p>
            <a:pPr marL="127000" lvl="0">
              <a:buClr>
                <a:srgbClr val="F2855F"/>
              </a:buClr>
              <a:buSzPct val="100000"/>
            </a:pPr>
            <a:r>
              <a:rPr lang="en-US" altLang="zh-CN" sz="1800" b="1">
                <a:latin typeface="Microsoft JhengHei" panose="020B0604030504040204" pitchFamily="34" charset="-120"/>
                <a:ea typeface="Microsoft JhengHei" panose="020B0604030504040204" pitchFamily="34" charset="-120"/>
              </a:rPr>
              <a:t>8 x PCIe </a:t>
            </a:r>
            <a:r>
              <a:rPr lang="zh-TW" altLang="en-US" sz="1800" b="1">
                <a:latin typeface="Microsoft JhengHei" panose="020B0604030504040204" pitchFamily="34" charset="-120"/>
                <a:ea typeface="Microsoft JhengHei" panose="020B0604030504040204" pitchFamily="34" charset="-120"/>
              </a:rPr>
              <a:t>電源連接器</a:t>
            </a:r>
            <a:endParaRPr lang="zh-CN" altLang="en-US" sz="1800" b="1">
              <a:latin typeface="Microsoft JhengHei" panose="020B0604030504040204" pitchFamily="34" charset="-120"/>
              <a:ea typeface="Microsoft JhengHei" panose="020B0604030504040204" pitchFamily="34" charset="-120"/>
            </a:endParaRPr>
          </a:p>
        </p:txBody>
      </p:sp>
      <p:cxnSp>
        <p:nvCxnSpPr>
          <p:cNvPr id="13" name="Shape 193">
            <a:extLst>
              <a:ext uri="{FF2B5EF4-FFF2-40B4-BE49-F238E27FC236}">
                <a16:creationId xmlns:a16="http://schemas.microsoft.com/office/drawing/2014/main" xmlns="" id="{A42F09BF-2FBD-4C9A-9AA3-A613FCEB265A}"/>
              </a:ext>
            </a:extLst>
          </p:cNvPr>
          <p:cNvCxnSpPr>
            <a:cxnSpLocks/>
          </p:cNvCxnSpPr>
          <p:nvPr/>
        </p:nvCxnSpPr>
        <p:spPr>
          <a:xfrm rot="10800000" flipV="1">
            <a:off x="2706119" y="2137095"/>
            <a:ext cx="1530275" cy="322862"/>
          </a:xfrm>
          <a:prstGeom prst="bentConnector3">
            <a:avLst>
              <a:gd name="adj1" fmla="val 99901"/>
            </a:avLst>
          </a:prstGeom>
          <a:noFill/>
          <a:ln w="21590" cap="flat" cmpd="sng">
            <a:solidFill>
              <a:srgbClr val="09F3FF"/>
            </a:solidFill>
            <a:prstDash val="solid"/>
            <a:round/>
            <a:headEnd type="none" w="med" len="med"/>
            <a:tailEnd type="oval" w="med" len="med"/>
          </a:ln>
        </p:spPr>
      </p:cxnSp>
      <p:cxnSp>
        <p:nvCxnSpPr>
          <p:cNvPr id="14" name="Shape 193">
            <a:extLst>
              <a:ext uri="{FF2B5EF4-FFF2-40B4-BE49-F238E27FC236}">
                <a16:creationId xmlns:a16="http://schemas.microsoft.com/office/drawing/2014/main" xmlns="" id="{079FEFED-A711-4E28-AFF4-62EDA677B416}"/>
              </a:ext>
            </a:extLst>
          </p:cNvPr>
          <p:cNvCxnSpPr>
            <a:cxnSpLocks/>
          </p:cNvCxnSpPr>
          <p:nvPr/>
        </p:nvCxnSpPr>
        <p:spPr>
          <a:xfrm rot="10800000" flipV="1">
            <a:off x="1493045" y="3134686"/>
            <a:ext cx="2743351" cy="448655"/>
          </a:xfrm>
          <a:prstGeom prst="bentConnector3">
            <a:avLst>
              <a:gd name="adj1" fmla="val 99997"/>
            </a:avLst>
          </a:prstGeom>
          <a:noFill/>
          <a:ln w="21590" cap="flat" cmpd="sng">
            <a:solidFill>
              <a:srgbClr val="09F3FF"/>
            </a:solidFill>
            <a:prstDash val="solid"/>
            <a:round/>
            <a:headEnd type="none" w="med" len="med"/>
            <a:tailEnd type="oval" w="med" len="med"/>
          </a:ln>
        </p:spPr>
      </p:cxnSp>
      <p:cxnSp>
        <p:nvCxnSpPr>
          <p:cNvPr id="15" name="Shape 193">
            <a:extLst>
              <a:ext uri="{FF2B5EF4-FFF2-40B4-BE49-F238E27FC236}">
                <a16:creationId xmlns:a16="http://schemas.microsoft.com/office/drawing/2014/main" xmlns="" id="{D91F73C0-673B-4FF3-AAE2-2421923A3607}"/>
              </a:ext>
            </a:extLst>
          </p:cNvPr>
          <p:cNvCxnSpPr>
            <a:cxnSpLocks/>
          </p:cNvCxnSpPr>
          <p:nvPr/>
        </p:nvCxnSpPr>
        <p:spPr>
          <a:xfrm rot="10800000" flipV="1">
            <a:off x="2966817" y="3887957"/>
            <a:ext cx="1220938" cy="366835"/>
          </a:xfrm>
          <a:prstGeom prst="bentConnector3">
            <a:avLst>
              <a:gd name="adj1" fmla="val 100593"/>
            </a:avLst>
          </a:prstGeom>
          <a:noFill/>
          <a:ln w="21590" cap="flat" cmpd="sng">
            <a:solidFill>
              <a:srgbClr val="09F3FF"/>
            </a:solidFill>
            <a:prstDash val="solid"/>
            <a:round/>
            <a:headEnd type="none" w="med" len="med"/>
            <a:tailEnd type="oval" w="med" len="med"/>
          </a:ln>
        </p:spPr>
      </p:cxnSp>
      <p:cxnSp>
        <p:nvCxnSpPr>
          <p:cNvPr id="32" name="Shape 193">
            <a:extLst>
              <a:ext uri="{FF2B5EF4-FFF2-40B4-BE49-F238E27FC236}">
                <a16:creationId xmlns:a16="http://schemas.microsoft.com/office/drawing/2014/main" xmlns="" id="{6F2B90FC-167D-4736-9575-75E88446C19A}"/>
              </a:ext>
            </a:extLst>
          </p:cNvPr>
          <p:cNvCxnSpPr>
            <a:cxnSpLocks/>
          </p:cNvCxnSpPr>
          <p:nvPr/>
        </p:nvCxnSpPr>
        <p:spPr>
          <a:xfrm rot="10800000" flipV="1">
            <a:off x="2477520" y="1462366"/>
            <a:ext cx="1758875" cy="322862"/>
          </a:xfrm>
          <a:prstGeom prst="bentConnector3">
            <a:avLst>
              <a:gd name="adj1" fmla="val 99957"/>
            </a:avLst>
          </a:prstGeom>
          <a:noFill/>
          <a:ln w="21590" cap="flat" cmpd="sng">
            <a:solidFill>
              <a:srgbClr val="09F3FF"/>
            </a:solidFill>
            <a:prstDash val="solid"/>
            <a:round/>
            <a:headEnd type="none" w="med" len="med"/>
            <a:tailEnd type="oval" w="med" len="med"/>
          </a:ln>
        </p:spPr>
      </p:cxnSp>
      <p:sp>
        <p:nvSpPr>
          <p:cNvPr id="33" name="Rectangle 6">
            <a:extLst>
              <a:ext uri="{FF2B5EF4-FFF2-40B4-BE49-F238E27FC236}">
                <a16:creationId xmlns:a16="http://schemas.microsoft.com/office/drawing/2014/main" xmlns="" id="{685DDD23-4209-4E80-9F99-532D30C72E85}"/>
              </a:ext>
            </a:extLst>
          </p:cNvPr>
          <p:cNvSpPr/>
          <p:nvPr/>
        </p:nvSpPr>
        <p:spPr>
          <a:xfrm>
            <a:off x="4062894" y="1267867"/>
            <a:ext cx="4609312" cy="369332"/>
          </a:xfrm>
          <a:prstGeom prst="rect">
            <a:avLst/>
          </a:prstGeom>
        </p:spPr>
        <p:txBody>
          <a:bodyPr wrap="square" anchor="t">
            <a:spAutoFit/>
          </a:bodyPr>
          <a:lstStyle/>
          <a:p>
            <a:pPr marL="127000" lvl="0">
              <a:spcBef>
                <a:spcPts val="500"/>
              </a:spcBef>
              <a:buClr>
                <a:srgbClr val="F2855F"/>
              </a:buClr>
              <a:buSzPct val="100000"/>
            </a:pPr>
            <a:r>
              <a:rPr lang="en-US" altLang="zh-TW" b="1">
                <a:latin typeface="Microsoft JhengHei" panose="020B0604030504040204" pitchFamily="34" charset="-120"/>
                <a:ea typeface="Microsoft JhengHei" panose="020B0604030504040204" pitchFamily="34" charset="-120"/>
              </a:rPr>
              <a:t>Intel Xeon W </a:t>
            </a:r>
            <a:r>
              <a:rPr lang="zh-TW" altLang="en-US" b="1">
                <a:latin typeface="Microsoft JhengHei" panose="020B0604030504040204" pitchFamily="34" charset="-120"/>
                <a:ea typeface="Microsoft JhengHei" panose="020B0604030504040204" pitchFamily="34" charset="-120"/>
              </a:rPr>
              <a:t>多核心處理器</a:t>
            </a:r>
            <a:endParaRPr lang="zh-CN" altLang="en-US" b="1">
              <a:latin typeface="Microsoft JhengHei" panose="020B0604030504040204" pitchFamily="34" charset="-120"/>
              <a:ea typeface="Microsoft JhengHei" panose="020B0604030504040204" pitchFamily="34" charset="-120"/>
            </a:endParaRPr>
          </a:p>
        </p:txBody>
      </p:sp>
      <p:sp>
        <p:nvSpPr>
          <p:cNvPr id="38" name="矩形: 圓角 3">
            <a:extLst>
              <a:ext uri="{FF2B5EF4-FFF2-40B4-BE49-F238E27FC236}">
                <a16:creationId xmlns:a16="http://schemas.microsoft.com/office/drawing/2014/main" xmlns="" id="{F257DC3B-CBDA-4EAA-8CC7-CEB65EF08487}"/>
              </a:ext>
            </a:extLst>
          </p:cNvPr>
          <p:cNvSpPr/>
          <p:nvPr/>
        </p:nvSpPr>
        <p:spPr>
          <a:xfrm>
            <a:off x="4236394" y="4229670"/>
            <a:ext cx="4064644" cy="642856"/>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TextBox 38">
            <a:extLst>
              <a:ext uri="{FF2B5EF4-FFF2-40B4-BE49-F238E27FC236}">
                <a16:creationId xmlns:a16="http://schemas.microsoft.com/office/drawing/2014/main" xmlns="" id="{6021C103-CF2C-4065-8CF1-FA59235E6883}"/>
              </a:ext>
            </a:extLst>
          </p:cNvPr>
          <p:cNvSpPr txBox="1"/>
          <p:nvPr/>
        </p:nvSpPr>
        <p:spPr>
          <a:xfrm>
            <a:off x="4006897" y="4229670"/>
            <a:ext cx="3371850" cy="64633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E0FE"/>
                </a:solidFill>
              </a:rPr>
              <a:t>TS-2888X</a:t>
            </a:r>
            <a:r>
              <a:rPr lang="en-US">
                <a:solidFill>
                  <a:srgbClr val="00E0FE"/>
                </a:solidFill>
                <a:cs typeface="Calibri"/>
              </a:rPr>
              <a:t> AI ready NAS with Powerful Xeon-W Processor</a:t>
            </a:r>
          </a:p>
        </p:txBody>
      </p:sp>
      <p:pic>
        <p:nvPicPr>
          <p:cNvPr id="40" name="圖片 7">
            <a:extLst>
              <a:ext uri="{FF2B5EF4-FFF2-40B4-BE49-F238E27FC236}">
                <a16:creationId xmlns:a16="http://schemas.microsoft.com/office/drawing/2014/main" xmlns="" id="{79039B22-FE38-49EC-8BEF-FAEA31D61E1D}"/>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7170453" y="3737784"/>
            <a:ext cx="1130585" cy="1134742"/>
          </a:xfrm>
          <a:prstGeom prst="rect">
            <a:avLst/>
          </a:prstGeom>
        </p:spPr>
      </p:pic>
      <p:sp>
        <p:nvSpPr>
          <p:cNvPr id="18" name="Title 1">
            <a:extLst>
              <a:ext uri="{FF2B5EF4-FFF2-40B4-BE49-F238E27FC236}">
                <a16:creationId xmlns:a16="http://schemas.microsoft.com/office/drawing/2014/main" xmlns="" id="{4BE17164-3FEC-4BBF-96F2-F0B8D98B6210}"/>
              </a:ext>
            </a:extLst>
          </p:cNvPr>
          <p:cNvSpPr txBox="1">
            <a:spLocks/>
          </p:cNvSpPr>
          <p:nvPr/>
        </p:nvSpPr>
        <p:spPr>
          <a:xfrm>
            <a:off x="506002" y="392026"/>
            <a:ext cx="6913091" cy="493563"/>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kern="1200">
                <a:solidFill>
                  <a:schemeClr val="tx1">
                    <a:lumMod val="75000"/>
                    <a:lumOff val="25000"/>
                  </a:schemeClr>
                </a:solidFill>
                <a:latin typeface="微軟正黑體" panose="020B0604030504040204" pitchFamily="34" charset="-120"/>
                <a:ea typeface="微軟正黑體" panose="020B0604030504040204" pitchFamily="34" charset="-120"/>
                <a:cs typeface="Arial" panose="020B0604020202020204" pitchFamily="34" charset="0"/>
              </a:defRPr>
            </a:lvl1pPr>
          </a:lstStyle>
          <a:p>
            <a:pPr>
              <a:lnSpc>
                <a:spcPts val="3400"/>
              </a:lnSpc>
            </a:pPr>
            <a:r>
              <a:rPr lang="zh-TW" altLang="en-US">
                <a:latin typeface="Arial" panose="020B0604020202020204" pitchFamily="34" charset="0"/>
              </a:rPr>
              <a:t>支援主流的加速卡</a:t>
            </a:r>
            <a:endParaRPr lang="en-US">
              <a:latin typeface="Arial" panose="020B0604020202020204" pitchFamily="34" charset="0"/>
            </a:endParaRPr>
          </a:p>
        </p:txBody>
      </p:sp>
    </p:spTree>
    <p:extLst>
      <p:ext uri="{BB962C8B-B14F-4D97-AF65-F5344CB8AC3E}">
        <p14:creationId xmlns:p14="http://schemas.microsoft.com/office/powerpoint/2010/main" xmlns="" val="331326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82DA085E-5840-4618-ABA4-76CE71BB0EE7}"/>
              </a:ext>
            </a:extLst>
          </p:cNvPr>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a:xfrm>
            <a:off x="4097861" y="1295747"/>
            <a:ext cx="5024264" cy="2698249"/>
          </a:xfrm>
          <a:prstGeom prst="rect">
            <a:avLst/>
          </a:prstGeom>
        </p:spPr>
      </p:pic>
      <p:pic>
        <p:nvPicPr>
          <p:cNvPr id="14" name="Picture 13">
            <a:extLst>
              <a:ext uri="{FF2B5EF4-FFF2-40B4-BE49-F238E27FC236}">
                <a16:creationId xmlns:a16="http://schemas.microsoft.com/office/drawing/2014/main" xmlns="" id="{70A95048-AF8D-4592-B944-51DB2AEB47F0}"/>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0" y="850131"/>
            <a:ext cx="4975580" cy="2270108"/>
          </a:xfrm>
          <a:prstGeom prst="rect">
            <a:avLst/>
          </a:prstGeom>
        </p:spPr>
      </p:pic>
      <p:sp>
        <p:nvSpPr>
          <p:cNvPr id="2" name="Title 1">
            <a:extLst>
              <a:ext uri="{FF2B5EF4-FFF2-40B4-BE49-F238E27FC236}">
                <a16:creationId xmlns:a16="http://schemas.microsoft.com/office/drawing/2014/main" xmlns="" id="{31E4D36C-0CD8-413D-A2C1-8562F17C4E20}"/>
              </a:ext>
            </a:extLst>
          </p:cNvPr>
          <p:cNvSpPr>
            <a:spLocks noGrp="1"/>
          </p:cNvSpPr>
          <p:nvPr>
            <p:ph type="title"/>
          </p:nvPr>
        </p:nvSpPr>
        <p:spPr>
          <a:xfrm>
            <a:off x="502940" y="230124"/>
            <a:ext cx="8229600" cy="493563"/>
          </a:xfrm>
        </p:spPr>
        <p:txBody>
          <a:bodyPr/>
          <a:lstStyle/>
          <a:p>
            <a:r>
              <a:rPr lang="zh-TW" altLang="en-US">
                <a:latin typeface="Microsoft JhengHei" panose="020B0604030504040204" pitchFamily="34" charset="-120"/>
                <a:ea typeface="Microsoft JhengHei" panose="020B0604030504040204" pitchFamily="34" charset="-120"/>
              </a:rPr>
              <a:t>支援多張加速卡</a:t>
            </a:r>
            <a:endParaRPr lang="en-US" b="0">
              <a:latin typeface="Arial" panose="020B0604020202020204" pitchFamily="34" charset="0"/>
            </a:endParaRPr>
          </a:p>
        </p:txBody>
      </p:sp>
      <p:sp>
        <p:nvSpPr>
          <p:cNvPr id="10" name="Rectangle 9">
            <a:extLst>
              <a:ext uri="{FF2B5EF4-FFF2-40B4-BE49-F238E27FC236}">
                <a16:creationId xmlns:a16="http://schemas.microsoft.com/office/drawing/2014/main" xmlns="" id="{9ADAB4C7-A5FF-4324-A4F9-E3D523518525}"/>
              </a:ext>
            </a:extLst>
          </p:cNvPr>
          <p:cNvSpPr/>
          <p:nvPr/>
        </p:nvSpPr>
        <p:spPr>
          <a:xfrm>
            <a:off x="1448210" y="1376898"/>
            <a:ext cx="1755227" cy="1439917"/>
          </a:xfrm>
          <a:prstGeom prst="rect">
            <a:avLst/>
          </a:prstGeom>
          <a:noFill/>
          <a:ln>
            <a:solidFill>
              <a:srgbClr val="09F3FF"/>
            </a:solidFill>
          </a:ln>
          <a:effectLst>
            <a:glow rad="381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5" name="群組 4">
            <a:extLst>
              <a:ext uri="{FF2B5EF4-FFF2-40B4-BE49-F238E27FC236}">
                <a16:creationId xmlns:a16="http://schemas.microsoft.com/office/drawing/2014/main" xmlns="" id="{CFC970D2-56AF-4B17-A30B-68A795DC05E5}"/>
              </a:ext>
            </a:extLst>
          </p:cNvPr>
          <p:cNvGrpSpPr/>
          <p:nvPr/>
        </p:nvGrpSpPr>
        <p:grpSpPr>
          <a:xfrm>
            <a:off x="782759" y="2644872"/>
            <a:ext cx="5008083" cy="2498628"/>
            <a:chOff x="894693" y="2635749"/>
            <a:chExt cx="4635062" cy="2312521"/>
          </a:xfrm>
        </p:grpSpPr>
        <p:pic>
          <p:nvPicPr>
            <p:cNvPr id="6" name="Picture 6" descr="A screenshot of a cell phone&#10;&#10;Description generated with very high confidence">
              <a:extLst>
                <a:ext uri="{FF2B5EF4-FFF2-40B4-BE49-F238E27FC236}">
                  <a16:creationId xmlns:a16="http://schemas.microsoft.com/office/drawing/2014/main" xmlns="" id="{35E44CE3-FE9F-439C-A357-D68C988EF2F6}"/>
                </a:ext>
              </a:extLst>
            </p:cNvPr>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a:xfrm>
              <a:off x="894693" y="2635749"/>
              <a:ext cx="4635062" cy="2312521"/>
            </a:xfrm>
            <a:prstGeom prst="rect">
              <a:avLst/>
            </a:prstGeom>
            <a:effectLst>
              <a:outerShdw blurRad="317500" dist="38100" dir="8100000" sx="105000" sy="105000" algn="tr" rotWithShape="0">
                <a:prstClr val="black">
                  <a:alpha val="40000"/>
                </a:prstClr>
              </a:outerShdw>
            </a:effectLst>
          </p:spPr>
        </p:pic>
        <p:sp>
          <p:nvSpPr>
            <p:cNvPr id="11" name="Rectangle 10">
              <a:extLst>
                <a:ext uri="{FF2B5EF4-FFF2-40B4-BE49-F238E27FC236}">
                  <a16:creationId xmlns:a16="http://schemas.microsoft.com/office/drawing/2014/main" xmlns="" id="{EDB4425E-6719-42F9-AC59-5FE8CF9491C4}"/>
                </a:ext>
              </a:extLst>
            </p:cNvPr>
            <p:cNvSpPr/>
            <p:nvPr/>
          </p:nvSpPr>
          <p:spPr>
            <a:xfrm>
              <a:off x="1993024" y="3497317"/>
              <a:ext cx="1755227" cy="677917"/>
            </a:xfrm>
            <a:prstGeom prst="rect">
              <a:avLst/>
            </a:prstGeom>
            <a:noFill/>
            <a:ln>
              <a:solidFill>
                <a:srgbClr val="09F3FF"/>
              </a:solidFill>
            </a:ln>
            <a:effectLst>
              <a:glow rad="381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pic>
        <p:nvPicPr>
          <p:cNvPr id="8" name="Picture 8" descr="A screenshot of a cell phone&#10;&#10;Description generated with very high confidence">
            <a:extLst>
              <a:ext uri="{FF2B5EF4-FFF2-40B4-BE49-F238E27FC236}">
                <a16:creationId xmlns:a16="http://schemas.microsoft.com/office/drawing/2014/main" xmlns="" id="{30926F1C-C46E-4B12-B91A-79527EFAB697}"/>
              </a:ext>
            </a:extLst>
          </p:cNvPr>
          <p:cNvPicPr>
            <a:picLocks noChangeAspect="1"/>
          </p:cNvPicPr>
          <p:nvPr/>
        </p:nvPicPr>
        <p:blipFill rotWithShape="1">
          <a:blip r:embed="rId5" cstate="screen">
            <a:extLst>
              <a:ext uri="{28A0092B-C50C-407E-A947-70E740481C1C}">
                <a14:useLocalDpi xmlns:a14="http://schemas.microsoft.com/office/drawing/2010/main" xmlns=""/>
              </a:ext>
            </a:extLst>
          </a:blip>
          <a:srcRect/>
          <a:stretch/>
        </p:blipFill>
        <p:spPr>
          <a:xfrm>
            <a:off x="4084087" y="1285082"/>
            <a:ext cx="4975580" cy="2886368"/>
          </a:xfrm>
          <a:prstGeom prst="rect">
            <a:avLst/>
          </a:prstGeom>
          <a:effectLst>
            <a:outerShdw blurRad="317500" dist="38100" dir="8100000" sx="105000" sy="105000" algn="tr" rotWithShape="0">
              <a:prstClr val="black">
                <a:alpha val="40000"/>
              </a:prstClr>
            </a:outerShdw>
          </a:effectLst>
        </p:spPr>
      </p:pic>
      <p:sp>
        <p:nvSpPr>
          <p:cNvPr id="12" name="Rectangle 11">
            <a:extLst>
              <a:ext uri="{FF2B5EF4-FFF2-40B4-BE49-F238E27FC236}">
                <a16:creationId xmlns:a16="http://schemas.microsoft.com/office/drawing/2014/main" xmlns="" id="{7DBBC5C0-4E5B-4963-9ECB-48EBAB60A8E0}"/>
              </a:ext>
            </a:extLst>
          </p:cNvPr>
          <p:cNvSpPr/>
          <p:nvPr/>
        </p:nvSpPr>
        <p:spPr>
          <a:xfrm>
            <a:off x="5240471" y="2530540"/>
            <a:ext cx="2576347" cy="585952"/>
          </a:xfrm>
          <a:prstGeom prst="rect">
            <a:avLst/>
          </a:prstGeom>
          <a:noFill/>
          <a:ln>
            <a:solidFill>
              <a:srgbClr val="09F3FF"/>
            </a:solidFill>
          </a:ln>
          <a:effectLst>
            <a:glow rad="381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3" name="圖形 12">
            <a:extLst>
              <a:ext uri="{FF2B5EF4-FFF2-40B4-BE49-F238E27FC236}">
                <a16:creationId xmlns:a16="http://schemas.microsoft.com/office/drawing/2014/main" xmlns="" id="{ECAFA6A0-EC0D-4F8D-AC14-13C819BB7CBD}"/>
              </a:ext>
            </a:extLst>
          </p:cNvPr>
          <p:cNvPicPr>
            <a:picLocks noChangeAspect="1"/>
          </p:cNvPicPr>
          <p:nvPr/>
        </p:nvPicPr>
        <p:blipFill>
          <a:blip r:embed="rId6" cstate="screen">
            <a:extLst>
              <a:ext uri="{28A0092B-C50C-407E-A947-70E740481C1C}">
                <a14:useLocalDpi xmlns:a14="http://schemas.microsoft.com/office/drawing/2010/main" xmlns=""/>
              </a:ext>
              <a:ext uri="{96DAC541-7B7A-43D3-8B79-37D633B846F1}">
                <asvg:svgBlip xmlns:asvg="http://schemas.microsoft.com/office/drawing/2016/SVG/main" xmlns="" r:embed="rId7"/>
              </a:ext>
            </a:extLst>
          </a:blip>
          <a:stretch>
            <a:fillRect/>
          </a:stretch>
        </p:blipFill>
        <p:spPr>
          <a:xfrm>
            <a:off x="0" y="4774474"/>
            <a:ext cx="1096967" cy="369026"/>
          </a:xfrm>
          <a:prstGeom prst="rect">
            <a:avLst/>
          </a:prstGeom>
        </p:spPr>
      </p:pic>
    </p:spTree>
    <p:extLst>
      <p:ext uri="{BB962C8B-B14F-4D97-AF65-F5344CB8AC3E}">
        <p14:creationId xmlns:p14="http://schemas.microsoft.com/office/powerpoint/2010/main" xmlns="" val="1465878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B84683D9-15CC-4660-B681-45F7C0C86897}"/>
              </a:ext>
            </a:extLst>
          </p:cNvPr>
          <p:cNvSpPr/>
          <p:nvPr/>
        </p:nvSpPr>
        <p:spPr>
          <a:xfrm>
            <a:off x="0" y="3006726"/>
            <a:ext cx="4409768" cy="2136774"/>
          </a:xfrm>
          <a:prstGeom prst="rect">
            <a:avLst/>
          </a:prstGeom>
          <a:solidFill>
            <a:srgbClr val="E4E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xmlns="" id="{C91535FC-3E20-470E-B4EC-E7014F6BA17A}"/>
              </a:ext>
            </a:extLst>
          </p:cNvPr>
          <p:cNvSpPr>
            <a:spLocks noGrp="1"/>
          </p:cNvSpPr>
          <p:nvPr>
            <p:ph type="title" idx="4294967295"/>
          </p:nvPr>
        </p:nvSpPr>
        <p:spPr>
          <a:xfrm>
            <a:off x="363945" y="3153172"/>
            <a:ext cx="5276056" cy="1843881"/>
          </a:xfrm>
        </p:spPr>
        <p:txBody>
          <a:bodyPr>
            <a:noAutofit/>
          </a:bodyPr>
          <a:lstStyle/>
          <a:p>
            <a:r>
              <a:rPr lang="en-US" sz="4000" b="1" err="1">
                <a:solidFill>
                  <a:schemeClr val="tx1">
                    <a:lumMod val="75000"/>
                    <a:lumOff val="25000"/>
                  </a:schemeClr>
                </a:solidFill>
                <a:latin typeface="Arial" panose="020B0604020202020204" pitchFamily="34" charset="0"/>
                <a:ea typeface="Microsoft JhengHei" panose="020B0604030504040204" pitchFamily="34" charset="-120"/>
                <a:cs typeface="Arial" panose="020B0604020202020204" pitchFamily="34" charset="0"/>
              </a:rPr>
              <a:t>JupyterHub</a:t>
            </a:r>
            <a:r>
              <a:rPr lang="en-US" sz="4000" b="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 – </a:t>
            </a:r>
            <a:br>
              <a:rPr lang="en-US" sz="4000" b="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br>
            <a:r>
              <a:rPr lang="en-US" sz="4000" b="1" err="1">
                <a:solidFill>
                  <a:schemeClr val="tx1">
                    <a:lumMod val="75000"/>
                    <a:lumOff val="25000"/>
                  </a:schemeClr>
                </a:solidFill>
                <a:latin typeface="Arial" panose="020B0604020202020204" pitchFamily="34" charset="0"/>
                <a:ea typeface="Microsoft JhengHei" panose="020B0604030504040204" pitchFamily="34" charset="-120"/>
                <a:cs typeface="Arial" panose="020B0604020202020204" pitchFamily="34" charset="0"/>
              </a:rPr>
              <a:t>QuAI</a:t>
            </a:r>
            <a:r>
              <a:rPr lang="en-US" sz="4000" b="1">
                <a:solidFill>
                  <a:schemeClr val="tx1">
                    <a:lumMod val="75000"/>
                    <a:lumOff val="25000"/>
                  </a:schemeClr>
                </a:solidFill>
                <a:latin typeface="Arial" panose="020B0604020202020204" pitchFamily="34" charset="0"/>
                <a:ea typeface="Microsoft JhengHei" panose="020B0604030504040204" pitchFamily="34" charset="-120"/>
                <a:cs typeface="Arial" panose="020B0604020202020204" pitchFamily="34" charset="0"/>
              </a:rPr>
              <a:t> </a:t>
            </a:r>
            <a:r>
              <a:rPr lang="zh-TW" altLang="en-US" sz="4000" b="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家族新成員</a:t>
            </a:r>
            <a:endParaRPr lang="en-US" sz="4000" b="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5" name="圖片 4" descr="一張含有 向量圖形, 文字 的圖片&#10;&#10;描述是以高可信度產生">
            <a:extLst>
              <a:ext uri="{FF2B5EF4-FFF2-40B4-BE49-F238E27FC236}">
                <a16:creationId xmlns:a16="http://schemas.microsoft.com/office/drawing/2014/main" xmlns="" id="{4D62B4C1-EA30-43E5-87AC-89E4092409A5}"/>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489307" y="1032258"/>
            <a:ext cx="2145251" cy="2145251"/>
          </a:xfrm>
          <a:prstGeom prst="rect">
            <a:avLst/>
          </a:prstGeom>
        </p:spPr>
      </p:pic>
    </p:spTree>
    <p:extLst>
      <p:ext uri="{BB962C8B-B14F-4D97-AF65-F5344CB8AC3E}">
        <p14:creationId xmlns:p14="http://schemas.microsoft.com/office/powerpoint/2010/main" xmlns="" val="3751541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圓角 4">
            <a:extLst>
              <a:ext uri="{FF2B5EF4-FFF2-40B4-BE49-F238E27FC236}">
                <a16:creationId xmlns:a16="http://schemas.microsoft.com/office/drawing/2014/main" xmlns="" id="{60C4CF8B-B515-489C-8D06-EB9D280A797E}"/>
              </a:ext>
            </a:extLst>
          </p:cNvPr>
          <p:cNvSpPr/>
          <p:nvPr/>
        </p:nvSpPr>
        <p:spPr>
          <a:xfrm>
            <a:off x="634849" y="3103468"/>
            <a:ext cx="1839311" cy="521446"/>
          </a:xfrm>
          <a:prstGeom prst="roundRect">
            <a:avLst/>
          </a:prstGeom>
          <a:solidFill>
            <a:srgbClr val="09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圓角 16">
            <a:extLst>
              <a:ext uri="{FF2B5EF4-FFF2-40B4-BE49-F238E27FC236}">
                <a16:creationId xmlns:a16="http://schemas.microsoft.com/office/drawing/2014/main" xmlns="" id="{A5B2DFD1-91FB-4B82-BE77-86A89AF7958B}"/>
              </a:ext>
            </a:extLst>
          </p:cNvPr>
          <p:cNvSpPr/>
          <p:nvPr/>
        </p:nvSpPr>
        <p:spPr>
          <a:xfrm>
            <a:off x="3606624" y="3103468"/>
            <a:ext cx="1839311" cy="521446"/>
          </a:xfrm>
          <a:prstGeom prst="roundRect">
            <a:avLst/>
          </a:prstGeom>
          <a:solidFill>
            <a:srgbClr val="09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圓角 17">
            <a:extLst>
              <a:ext uri="{FF2B5EF4-FFF2-40B4-BE49-F238E27FC236}">
                <a16:creationId xmlns:a16="http://schemas.microsoft.com/office/drawing/2014/main" xmlns="" id="{32C0C6BD-772C-4C91-8795-0B43DE5A7D87}"/>
              </a:ext>
            </a:extLst>
          </p:cNvPr>
          <p:cNvSpPr/>
          <p:nvPr/>
        </p:nvSpPr>
        <p:spPr>
          <a:xfrm>
            <a:off x="6664623" y="3103468"/>
            <a:ext cx="1839311" cy="521446"/>
          </a:xfrm>
          <a:prstGeom prst="roundRect">
            <a:avLst/>
          </a:prstGeom>
          <a:solidFill>
            <a:srgbClr val="09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Picture 4" descr="A screenshot of a cell phone&#10;&#10;Description generated with very high confidence">
            <a:extLst>
              <a:ext uri="{FF2B5EF4-FFF2-40B4-BE49-F238E27FC236}">
                <a16:creationId xmlns:a16="http://schemas.microsoft.com/office/drawing/2014/main" xmlns="" id="{2149624F-07D8-4D06-9A2A-8747D44C0F57}"/>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165593" y="1109512"/>
            <a:ext cx="2745333" cy="2064010"/>
          </a:xfrm>
          <a:prstGeom prst="rect">
            <a:avLst/>
          </a:prstGeom>
          <a:effectLst>
            <a:outerShdw blurRad="50800" dist="38100" dir="2700000" algn="tl" rotWithShape="0">
              <a:prstClr val="black">
                <a:alpha val="40000"/>
              </a:prstClr>
            </a:outerShdw>
          </a:effectLst>
        </p:spPr>
      </p:pic>
      <p:pic>
        <p:nvPicPr>
          <p:cNvPr id="15" name="Picture 6" descr="A screenshot of a social media post&#10;&#10;Description generated with very high confidence">
            <a:extLst>
              <a:ext uri="{FF2B5EF4-FFF2-40B4-BE49-F238E27FC236}">
                <a16:creationId xmlns:a16="http://schemas.microsoft.com/office/drawing/2014/main" xmlns="" id="{7F71993A-46BA-415F-A4AE-FC74B0494371}"/>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5984442" y="1109512"/>
            <a:ext cx="3024871" cy="2061937"/>
          </a:xfrm>
          <a:prstGeom prst="rect">
            <a:avLst/>
          </a:prstGeom>
          <a:effectLst>
            <a:outerShdw blurRad="50800" dist="38100" dir="2700000" algn="tl" rotWithShape="0">
              <a:prstClr val="black">
                <a:alpha val="40000"/>
              </a:prstClr>
            </a:outerShdw>
          </a:effectLst>
        </p:spPr>
      </p:pic>
      <p:pic>
        <p:nvPicPr>
          <p:cNvPr id="16" name="Picture 8" descr="A picture containing screenshot&#10;&#10;Description generated with very high confidence">
            <a:extLst>
              <a:ext uri="{FF2B5EF4-FFF2-40B4-BE49-F238E27FC236}">
                <a16:creationId xmlns:a16="http://schemas.microsoft.com/office/drawing/2014/main" xmlns="" id="{8B0AADC7-8E94-4436-98EF-9AF0DDE41C71}"/>
              </a:ext>
            </a:extLst>
          </p:cNvPr>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a:xfrm>
            <a:off x="3040001" y="1092070"/>
            <a:ext cx="2829106" cy="206401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xmlns="" id="{BB65640A-FFE8-4C68-8279-4F435917E750}"/>
              </a:ext>
            </a:extLst>
          </p:cNvPr>
          <p:cNvSpPr>
            <a:spLocks noGrp="1"/>
          </p:cNvSpPr>
          <p:nvPr>
            <p:ph type="title"/>
          </p:nvPr>
        </p:nvSpPr>
        <p:spPr/>
        <p:txBody>
          <a:bodyPr/>
          <a:lstStyle/>
          <a:p>
            <a:r>
              <a:rPr lang="en-US" err="1">
                <a:latin typeface="Microsoft JhengHei" panose="020B0604030504040204" pitchFamily="34" charset="-120"/>
                <a:ea typeface="Microsoft JhengHei" panose="020B0604030504040204" pitchFamily="34" charset="-120"/>
              </a:rPr>
              <a:t>Jupyter</a:t>
            </a:r>
            <a:r>
              <a:rPr lang="en-US">
                <a:latin typeface="Microsoft JhengHei" panose="020B0604030504040204" pitchFamily="34" charset="-120"/>
                <a:ea typeface="Microsoft JhengHei" panose="020B0604030504040204" pitchFamily="34" charset="-120"/>
              </a:rPr>
              <a:t> Notebook </a:t>
            </a:r>
            <a:r>
              <a:rPr lang="zh-TW" altLang="en-US">
                <a:latin typeface="Microsoft JhengHei" panose="020B0604030504040204" pitchFamily="34" charset="-120"/>
                <a:ea typeface="Microsoft JhengHei" panose="020B0604030504040204" pitchFamily="34" charset="-120"/>
              </a:rPr>
              <a:t>總覽</a:t>
            </a:r>
            <a:endParaRPr lang="en-US">
              <a:latin typeface="Microsoft JhengHei" panose="020B0604030504040204" pitchFamily="34" charset="-120"/>
              <a:ea typeface="Microsoft JhengHei" panose="020B0604030504040204" pitchFamily="34" charset="-120"/>
            </a:endParaRPr>
          </a:p>
        </p:txBody>
      </p:sp>
      <p:sp>
        <p:nvSpPr>
          <p:cNvPr id="10" name="TextBox 9">
            <a:extLst>
              <a:ext uri="{FF2B5EF4-FFF2-40B4-BE49-F238E27FC236}">
                <a16:creationId xmlns:a16="http://schemas.microsoft.com/office/drawing/2014/main" xmlns="" id="{1ADB1305-0DB8-43C2-9888-26D8983F82F9}"/>
              </a:ext>
            </a:extLst>
          </p:cNvPr>
          <p:cNvSpPr txBox="1"/>
          <p:nvPr/>
        </p:nvSpPr>
        <p:spPr>
          <a:xfrm>
            <a:off x="782696" y="3219370"/>
            <a:ext cx="1556845"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a:latin typeface="Microsoft JhengHei" panose="020B0604030504040204" pitchFamily="34" charset="-120"/>
                <a:ea typeface="Microsoft JhengHei" panose="020B0604030504040204" pitchFamily="34" charset="-120"/>
                <a:cs typeface="Arial"/>
              </a:rPr>
              <a:t>即時撰寫程式</a:t>
            </a:r>
            <a:endParaRPr lang="en-US" sz="1400" b="1">
              <a:latin typeface="Microsoft JhengHei" panose="020B0604030504040204" pitchFamily="34" charset="-120"/>
              <a:ea typeface="Microsoft JhengHei" panose="020B0604030504040204" pitchFamily="34" charset="-120"/>
              <a:cs typeface="Arial"/>
            </a:endParaRPr>
          </a:p>
        </p:txBody>
      </p:sp>
      <p:sp>
        <p:nvSpPr>
          <p:cNvPr id="11" name="TextBox 10">
            <a:extLst>
              <a:ext uri="{FF2B5EF4-FFF2-40B4-BE49-F238E27FC236}">
                <a16:creationId xmlns:a16="http://schemas.microsoft.com/office/drawing/2014/main" xmlns="" id="{1C5A00C5-F9E0-4EE7-A2E8-E737DFCDE5FF}"/>
              </a:ext>
            </a:extLst>
          </p:cNvPr>
          <p:cNvSpPr txBox="1"/>
          <p:nvPr/>
        </p:nvSpPr>
        <p:spPr>
          <a:xfrm>
            <a:off x="4054713" y="3219370"/>
            <a:ext cx="1556845"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a:latin typeface="Microsoft JhengHei" panose="020B0604030504040204" pitchFamily="34" charset="-120"/>
                <a:ea typeface="Microsoft JhengHei" panose="020B0604030504040204" pitchFamily="34" charset="-120"/>
              </a:rPr>
              <a:t>視覺化</a:t>
            </a:r>
            <a:endParaRPr lang="en-US" b="1">
              <a:latin typeface="Microsoft JhengHei" panose="020B0604030504040204" pitchFamily="34" charset="-120"/>
              <a:ea typeface="Microsoft JhengHei" panose="020B0604030504040204" pitchFamily="34" charset="-120"/>
              <a:cs typeface="Arial"/>
            </a:endParaRPr>
          </a:p>
        </p:txBody>
      </p:sp>
      <p:sp>
        <p:nvSpPr>
          <p:cNvPr id="12" name="TextBox 11">
            <a:extLst>
              <a:ext uri="{FF2B5EF4-FFF2-40B4-BE49-F238E27FC236}">
                <a16:creationId xmlns:a16="http://schemas.microsoft.com/office/drawing/2014/main" xmlns="" id="{2ABEC133-7D53-4FB7-8C9E-95CE5A478818}"/>
              </a:ext>
            </a:extLst>
          </p:cNvPr>
          <p:cNvSpPr txBox="1"/>
          <p:nvPr/>
        </p:nvSpPr>
        <p:spPr>
          <a:xfrm>
            <a:off x="7167529" y="3219370"/>
            <a:ext cx="1839311"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a:latin typeface="Microsoft JhengHei" panose="020B0604030504040204" pitchFamily="34" charset="-120"/>
                <a:ea typeface="Microsoft JhengHei" panose="020B0604030504040204" pitchFamily="34" charset="-120"/>
              </a:rPr>
              <a:t>文件化</a:t>
            </a:r>
            <a:endParaRPr lang="en-US" b="1">
              <a:latin typeface="Microsoft JhengHei" panose="020B0604030504040204" pitchFamily="34" charset="-120"/>
              <a:ea typeface="Microsoft JhengHei" panose="020B0604030504040204" pitchFamily="34" charset="-120"/>
            </a:endParaRPr>
          </a:p>
        </p:txBody>
      </p:sp>
      <p:pic>
        <p:nvPicPr>
          <p:cNvPr id="13" name="Picture 13" descr="A close up of a logo&#10;&#10;Description generated with very high confidence">
            <a:extLst>
              <a:ext uri="{FF2B5EF4-FFF2-40B4-BE49-F238E27FC236}">
                <a16:creationId xmlns:a16="http://schemas.microsoft.com/office/drawing/2014/main" xmlns="" id="{BED70D6A-1D19-4887-A2D5-6B8551E94BD3}"/>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3811536" y="3702357"/>
            <a:ext cx="1229094" cy="1211864"/>
          </a:xfrm>
          <a:prstGeom prst="rect">
            <a:avLst/>
          </a:prstGeom>
        </p:spPr>
      </p:pic>
    </p:spTree>
    <p:extLst>
      <p:ext uri="{BB962C8B-B14F-4D97-AF65-F5344CB8AC3E}">
        <p14:creationId xmlns:p14="http://schemas.microsoft.com/office/powerpoint/2010/main" xmlns="" val="2306168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2EE94A-D7BA-4A61-95E7-161E1B054BC0}"/>
              </a:ext>
            </a:extLst>
          </p:cNvPr>
          <p:cNvSpPr>
            <a:spLocks noGrp="1"/>
          </p:cNvSpPr>
          <p:nvPr>
            <p:ph type="title"/>
          </p:nvPr>
        </p:nvSpPr>
        <p:spPr/>
        <p:txBody>
          <a:bodyPr/>
          <a:lstStyle/>
          <a:p>
            <a:r>
              <a:rPr lang="en-US" err="1">
                <a:latin typeface="Microsoft JhengHei" panose="020B0604030504040204" pitchFamily="34" charset="-120"/>
                <a:ea typeface="Microsoft JhengHei" panose="020B0604030504040204" pitchFamily="34" charset="-120"/>
              </a:rPr>
              <a:t>Jupyter</a:t>
            </a:r>
            <a:r>
              <a:rPr lang="en-US">
                <a:latin typeface="Microsoft JhengHei" panose="020B0604030504040204" pitchFamily="34" charset="-120"/>
                <a:ea typeface="Microsoft JhengHei" panose="020B0604030504040204" pitchFamily="34" charset="-120"/>
              </a:rPr>
              <a:t> Notebook</a:t>
            </a:r>
            <a:r>
              <a:rPr lang="en-US" altLang="zh-TW">
                <a:latin typeface="Microsoft JhengHei" panose="020B0604030504040204" pitchFamily="34" charset="-120"/>
                <a:ea typeface="Microsoft JhengHei" panose="020B0604030504040204" pitchFamily="34" charset="-120"/>
              </a:rPr>
              <a:t> </a:t>
            </a:r>
            <a:r>
              <a:rPr lang="zh-TW" altLang="en-US">
                <a:latin typeface="Microsoft JhengHei" panose="020B0604030504040204" pitchFamily="34" charset="-120"/>
                <a:ea typeface="Microsoft JhengHei" panose="020B0604030504040204" pitchFamily="34" charset="-120"/>
              </a:rPr>
              <a:t>用法</a:t>
            </a:r>
            <a:endParaRPr lang="en-US">
              <a:latin typeface="Microsoft JhengHei" panose="020B0604030504040204" pitchFamily="34" charset="-120"/>
              <a:ea typeface="Microsoft JhengHei" panose="020B0604030504040204" pitchFamily="34" charset="-120"/>
            </a:endParaRPr>
          </a:p>
        </p:txBody>
      </p:sp>
      <p:pic>
        <p:nvPicPr>
          <p:cNvPr id="4" name="Picture 4" descr="A screenshot of a map&#10;&#10;Description generated with very high confidence">
            <a:extLst>
              <a:ext uri="{FF2B5EF4-FFF2-40B4-BE49-F238E27FC236}">
                <a16:creationId xmlns:a16="http://schemas.microsoft.com/office/drawing/2014/main" xmlns="" id="{4615C05C-FAAC-45AB-BF31-562A39FF9160}"/>
              </a:ext>
            </a:extLst>
          </p:cNvPr>
          <p:cNvPicPr>
            <a:picLocks noGrp="1" noChangeAspect="1"/>
          </p:cNvPicPr>
          <p:nvPr>
            <p:ph idx="4294967295"/>
          </p:nvPr>
        </p:nvPicPr>
        <p:blipFill>
          <a:blip r:embed="rId3" cstate="screen">
            <a:extLst>
              <a:ext uri="{28A0092B-C50C-407E-A947-70E740481C1C}">
                <a14:useLocalDpi xmlns:a14="http://schemas.microsoft.com/office/drawing/2010/main" xmlns=""/>
              </a:ext>
            </a:extLst>
          </a:blip>
          <a:stretch>
            <a:fillRect/>
          </a:stretch>
        </p:blipFill>
        <p:spPr>
          <a:xfrm>
            <a:off x="416614" y="1080917"/>
            <a:ext cx="3175164" cy="2486728"/>
          </a:xfrm>
          <a:prstGeom prst="rect">
            <a:avLst/>
          </a:prstGeom>
          <a:effectLst>
            <a:reflection blurRad="38100" stA="16000" endPos="21000" dist="12700" dir="5400000" sy="-100000" algn="bl" rotWithShape="0"/>
          </a:effectLst>
        </p:spPr>
      </p:pic>
      <p:pic>
        <p:nvPicPr>
          <p:cNvPr id="10" name="Picture 13" descr="A close up of a logo&#10;&#10;Description generated with very high confidence">
            <a:extLst>
              <a:ext uri="{FF2B5EF4-FFF2-40B4-BE49-F238E27FC236}">
                <a16:creationId xmlns:a16="http://schemas.microsoft.com/office/drawing/2014/main" xmlns="" id="{D50117A9-1C49-4ACB-9475-2557532586E1}"/>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7427077" y="2109946"/>
            <a:ext cx="1478424" cy="1457699"/>
          </a:xfrm>
          <a:prstGeom prst="rect">
            <a:avLst/>
          </a:prstGeom>
        </p:spPr>
      </p:pic>
      <p:sp>
        <p:nvSpPr>
          <p:cNvPr id="3" name="矩形 2">
            <a:extLst>
              <a:ext uri="{FF2B5EF4-FFF2-40B4-BE49-F238E27FC236}">
                <a16:creationId xmlns:a16="http://schemas.microsoft.com/office/drawing/2014/main" xmlns="" id="{B9CCFF80-A705-46A4-BF34-CEF8632AC2AA}"/>
              </a:ext>
            </a:extLst>
          </p:cNvPr>
          <p:cNvSpPr/>
          <p:nvPr/>
        </p:nvSpPr>
        <p:spPr>
          <a:xfrm rot="16200000">
            <a:off x="1377177" y="2081515"/>
            <a:ext cx="2486728" cy="485532"/>
          </a:xfrm>
          <a:prstGeom prst="rect">
            <a:avLst/>
          </a:prstGeom>
          <a:gradFill>
            <a:gsLst>
              <a:gs pos="0">
                <a:schemeClr val="bg2">
                  <a:lumMod val="90000"/>
                  <a:alpha val="0"/>
                </a:schemeClr>
              </a:gs>
              <a:gs pos="100000">
                <a:schemeClr val="tx1">
                  <a:lumMod val="85000"/>
                  <a:lumOff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Picture 6" descr="A screenshot of a cell phone&#10;&#10;Description generated with very high confidence">
            <a:extLst>
              <a:ext uri="{FF2B5EF4-FFF2-40B4-BE49-F238E27FC236}">
                <a16:creationId xmlns:a16="http://schemas.microsoft.com/office/drawing/2014/main" xmlns="" id="{7D82F416-364F-464D-9794-F61FEAB31B0A}"/>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2750868" y="897403"/>
            <a:ext cx="4303116" cy="2678716"/>
          </a:xfrm>
          <a:prstGeom prst="rect">
            <a:avLst/>
          </a:prstGeom>
          <a:effectLst>
            <a:reflection blurRad="38100" stA="16000" endPos="21000" dist="12700" dir="5400000" sy="-100000" algn="bl" rotWithShape="0"/>
          </a:effectLst>
        </p:spPr>
      </p:pic>
      <p:sp>
        <p:nvSpPr>
          <p:cNvPr id="11" name="TextBox 7">
            <a:extLst>
              <a:ext uri="{FF2B5EF4-FFF2-40B4-BE49-F238E27FC236}">
                <a16:creationId xmlns:a16="http://schemas.microsoft.com/office/drawing/2014/main" xmlns="" id="{AA01B98C-0C7D-4106-8F37-E69E2A4D8006}"/>
              </a:ext>
            </a:extLst>
          </p:cNvPr>
          <p:cNvSpPr txBox="1"/>
          <p:nvPr/>
        </p:nvSpPr>
        <p:spPr>
          <a:xfrm>
            <a:off x="416614" y="3857043"/>
            <a:ext cx="5751346"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a:latin typeface="微軟正黑體" panose="020B0604030504040204" pitchFamily="34" charset="-120"/>
                <a:ea typeface="微軟正黑體" panose="020B0604030504040204" pitchFamily="34" charset="-120"/>
                <a:cs typeface="Arial"/>
              </a:rPr>
              <a:t>可用以進行</a:t>
            </a:r>
            <a:r>
              <a:rPr lang="en-US" altLang="zh-TW">
                <a:latin typeface="微軟正黑體" panose="020B0604030504040204" pitchFamily="34" charset="-120"/>
                <a:ea typeface="微軟正黑體" panose="020B0604030504040204" pitchFamily="34" charset="-120"/>
                <a:cs typeface="Arial"/>
              </a:rPr>
              <a:t> </a:t>
            </a:r>
            <a:r>
              <a:rPr lang="zh-TW" altLang="en-US">
                <a:latin typeface="微軟正黑體" panose="020B0604030504040204" pitchFamily="34" charset="-120"/>
                <a:ea typeface="微軟正黑體" panose="020B0604030504040204" pitchFamily="34" charset="-120"/>
                <a:cs typeface="Arial"/>
              </a:rPr>
              <a:t>資料清洗 和 轉換、數值模擬、統計建模、資料視覺化、</a:t>
            </a:r>
            <a:r>
              <a:rPr lang="zh-TW" altLang="en-US">
                <a:solidFill>
                  <a:srgbClr val="FF0000"/>
                </a:solidFill>
                <a:latin typeface="微軟正黑體" panose="020B0604030504040204" pitchFamily="34" charset="-120"/>
                <a:ea typeface="微軟正黑體" panose="020B0604030504040204" pitchFamily="34" charset="-120"/>
                <a:cs typeface="Arial"/>
              </a:rPr>
              <a:t>機器學習</a:t>
            </a:r>
            <a:r>
              <a:rPr lang="zh-TW" altLang="en-US">
                <a:latin typeface="微軟正黑體" panose="020B0604030504040204" pitchFamily="34" charset="-120"/>
                <a:ea typeface="微軟正黑體" panose="020B0604030504040204" pitchFamily="34" charset="-120"/>
                <a:cs typeface="Arial"/>
              </a:rPr>
              <a:t>等。</a:t>
            </a:r>
            <a:endParaRPr lang="en-US">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2882862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2D8F80-B4E9-41CC-BCA1-812C6E9C8594}"/>
              </a:ext>
            </a:extLst>
          </p:cNvPr>
          <p:cNvSpPr>
            <a:spLocks noGrp="1"/>
          </p:cNvSpPr>
          <p:nvPr>
            <p:ph type="title"/>
          </p:nvPr>
        </p:nvSpPr>
        <p:spPr/>
        <p:txBody>
          <a:bodyPr/>
          <a:lstStyle/>
          <a:p>
            <a:r>
              <a:rPr lang="en-US" err="1">
                <a:latin typeface="Arial" panose="020B0604020202020204" pitchFamily="34" charset="0"/>
              </a:rPr>
              <a:t>JupyterHub</a:t>
            </a:r>
            <a:r>
              <a:rPr lang="en-US" altLang="zh-TW">
                <a:latin typeface="Arial"/>
                <a:cs typeface="Arial"/>
              </a:rPr>
              <a:t> </a:t>
            </a:r>
            <a:r>
              <a:rPr lang="zh-TW" altLang="en-US">
                <a:latin typeface="Arial" panose="020B0604020202020204" pitchFamily="34" charset="0"/>
              </a:rPr>
              <a:t>如何進行管理</a:t>
            </a:r>
            <a:r>
              <a:rPr lang="en-US" altLang="zh-TW">
                <a:latin typeface="Arial" panose="020B0604020202020204" pitchFamily="34" charset="0"/>
              </a:rPr>
              <a:t>?</a:t>
            </a: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xmlns="" id="{8ED6EB79-F504-447A-9BF0-37022ACE5325}"/>
              </a:ext>
            </a:extLst>
          </p:cNvPr>
          <p:cNvSpPr>
            <a:spLocks noGrp="1"/>
          </p:cNvSpPr>
          <p:nvPr>
            <p:ph idx="4294967295"/>
          </p:nvPr>
        </p:nvSpPr>
        <p:spPr>
          <a:xfrm>
            <a:off x="256853" y="1465263"/>
            <a:ext cx="8362950" cy="3678237"/>
          </a:xfrm>
        </p:spPr>
        <p:txBody>
          <a:bodyPr vert="horz" lIns="91440" tIns="45720" rIns="91440" bIns="45720" rtlCol="0" anchor="t">
            <a:normAutofit/>
          </a:bodyPr>
          <a:lstStyle/>
          <a:p>
            <a:pPr marL="180975" indent="-180975">
              <a:lnSpc>
                <a:spcPts val="2400"/>
              </a:lnSpc>
            </a:pPr>
            <a:r>
              <a:rPr lang="zh-TW" altLang="en-US" b="1">
                <a:solidFill>
                  <a:srgbClr val="9C2E90"/>
                </a:solidFill>
                <a:latin typeface="Microsoft JhengHei" panose="020B0604030504040204" pitchFamily="34" charset="-120"/>
                <a:ea typeface="Microsoft JhengHei" panose="020B0604030504040204" pitchFamily="34" charset="-120"/>
                <a:cs typeface="Arial" panose="020B0604020202020204" pitchFamily="34" charset="0"/>
              </a:rPr>
              <a:t>如何管理：</a:t>
            </a:r>
            <a:endParaRPr lang="en-US" b="1">
              <a:solidFill>
                <a:srgbClr val="9C2E90"/>
              </a:solidFill>
              <a:latin typeface="Microsoft JhengHei" panose="020B0604030504040204" pitchFamily="34" charset="-120"/>
              <a:ea typeface="Microsoft JhengHei" panose="020B0604030504040204" pitchFamily="34" charset="-120"/>
              <a:cs typeface="Arial" panose="020B0604020202020204" pitchFamily="34" charset="0"/>
            </a:endParaRPr>
          </a:p>
          <a:p>
            <a:pPr marL="361950" lvl="1" indent="-180975">
              <a:lnSpc>
                <a:spcPts val="2400"/>
              </a:lnSpc>
              <a:buFont typeface="Arial" panose="020B0604020202020204" pitchFamily="34" charset="0"/>
              <a:buChar char="•"/>
            </a:pPr>
            <a:r>
              <a:rPr lang="zh-TW" altLang="en-US">
                <a:latin typeface="Microsoft JhengHei" panose="020B0604030504040204" pitchFamily="34" charset="-120"/>
                <a:ea typeface="Microsoft JhengHei" panose="020B0604030504040204" pitchFamily="34" charset="-120"/>
                <a:cs typeface="Arial" panose="020B0604020202020204" pitchFamily="34" charset="0"/>
              </a:rPr>
              <a:t>專案內的大量使用者</a:t>
            </a:r>
            <a:r>
              <a:rPr lang="en-US" altLang="zh-TW">
                <a:latin typeface="Microsoft JhengHei" panose="020B0604030504040204" pitchFamily="34" charset="-120"/>
                <a:ea typeface="Microsoft JhengHei" panose="020B0604030504040204" pitchFamily="34" charset="-120"/>
                <a:cs typeface="Arial" panose="020B0604020202020204" pitchFamily="34" charset="0"/>
              </a:rPr>
              <a:t>?</a:t>
            </a:r>
            <a:endParaRPr lang="en-US">
              <a:latin typeface="Microsoft JhengHei" panose="020B0604030504040204" pitchFamily="34" charset="-120"/>
              <a:ea typeface="Microsoft JhengHei" panose="020B0604030504040204" pitchFamily="34" charset="-120"/>
              <a:cs typeface="Arial" panose="020B0604020202020204" pitchFamily="34" charset="0"/>
            </a:endParaRPr>
          </a:p>
          <a:p>
            <a:pPr marL="361950" lvl="1" indent="-180975">
              <a:lnSpc>
                <a:spcPts val="2400"/>
              </a:lnSpc>
              <a:buFont typeface="Arial" panose="020B0604020202020204" pitchFamily="34" charset="0"/>
              <a:buChar char="•"/>
            </a:pPr>
            <a:r>
              <a:rPr lang="zh-TW" altLang="en-US">
                <a:latin typeface="Microsoft JhengHei" panose="020B0604030504040204" pitchFamily="34" charset="-120"/>
                <a:ea typeface="Microsoft JhengHei" panose="020B0604030504040204" pitchFamily="34" charset="-120"/>
                <a:cs typeface="Arial" panose="020B0604020202020204" pitchFamily="34" charset="0"/>
              </a:rPr>
              <a:t>由團隊成員建立的專案及資料</a:t>
            </a:r>
            <a:r>
              <a:rPr lang="en-US" altLang="zh-TW">
                <a:latin typeface="Microsoft JhengHei" panose="020B0604030504040204" pitchFamily="34" charset="-120"/>
                <a:ea typeface="Microsoft JhengHei" panose="020B0604030504040204" pitchFamily="34" charset="-120"/>
                <a:cs typeface="Arial" panose="020B0604020202020204" pitchFamily="34" charset="0"/>
              </a:rPr>
              <a:t>?</a:t>
            </a:r>
            <a:endParaRPr lang="en-US">
              <a:latin typeface="Microsoft JhengHei" panose="020B0604030504040204" pitchFamily="34" charset="-120"/>
              <a:ea typeface="Microsoft JhengHei" panose="020B0604030504040204" pitchFamily="34" charset="-120"/>
              <a:cs typeface="Arial" panose="020B0604020202020204" pitchFamily="34" charset="0"/>
            </a:endParaRPr>
          </a:p>
          <a:p>
            <a:pPr marL="361950" lvl="1" indent="-180975">
              <a:lnSpc>
                <a:spcPts val="2400"/>
              </a:lnSpc>
              <a:buFont typeface="Arial" panose="020B0604020202020204" pitchFamily="34" charset="0"/>
              <a:buChar char="•"/>
            </a:pPr>
            <a:r>
              <a:rPr lang="zh-TW" altLang="en-US">
                <a:latin typeface="Microsoft JhengHei" panose="020B0604030504040204" pitchFamily="34" charset="-120"/>
                <a:ea typeface="Microsoft JhengHei" panose="020B0604030504040204" pitchFamily="34" charset="-120"/>
                <a:cs typeface="Arial" panose="020B0604020202020204" pitchFamily="34" charset="0"/>
              </a:rPr>
              <a:t>權限及政策</a:t>
            </a:r>
            <a:r>
              <a:rPr lang="en-US">
                <a:latin typeface="Microsoft JhengHei" panose="020B0604030504040204" pitchFamily="34" charset="-120"/>
                <a:ea typeface="Microsoft JhengHei" panose="020B0604030504040204" pitchFamily="34" charset="-120"/>
                <a:cs typeface="Arial" panose="020B0604020202020204" pitchFamily="34" charset="0"/>
              </a:rPr>
              <a:t>?</a:t>
            </a:r>
          </a:p>
          <a:p>
            <a:pPr marL="180975" indent="-180975">
              <a:lnSpc>
                <a:spcPts val="2400"/>
              </a:lnSpc>
            </a:pPr>
            <a:r>
              <a:rPr lang="zh-TW" altLang="en-US" b="1">
                <a:solidFill>
                  <a:srgbClr val="9C2E90"/>
                </a:solidFill>
                <a:latin typeface="Microsoft JhengHei" panose="020B0604030504040204" pitchFamily="34" charset="-120"/>
                <a:ea typeface="Microsoft JhengHei" panose="020B0604030504040204" pitchFamily="34" charset="-120"/>
                <a:cs typeface="Arial" panose="020B0604020202020204" pitchFamily="34" charset="0"/>
              </a:rPr>
              <a:t>如何評估每一位成員內的工作完成度 </a:t>
            </a:r>
            <a:r>
              <a:rPr lang="en-US" b="1">
                <a:solidFill>
                  <a:srgbClr val="9C2E90"/>
                </a:solidFill>
                <a:latin typeface="Microsoft JhengHei" panose="020B0604030504040204" pitchFamily="34" charset="-120"/>
                <a:ea typeface="Microsoft JhengHei" panose="020B0604030504040204" pitchFamily="34" charset="-120"/>
                <a:cs typeface="Arial" panose="020B0604020202020204" pitchFamily="34" charset="0"/>
              </a:rPr>
              <a:t>?</a:t>
            </a:r>
          </a:p>
        </p:txBody>
      </p:sp>
      <p:pic>
        <p:nvPicPr>
          <p:cNvPr id="6" name="圖片 5" descr="一張含有 物件 的圖片&#10;&#10;描述是以高可信度產生">
            <a:extLst>
              <a:ext uri="{FF2B5EF4-FFF2-40B4-BE49-F238E27FC236}">
                <a16:creationId xmlns:a16="http://schemas.microsoft.com/office/drawing/2014/main" xmlns="" id="{680D135E-1934-4076-ADDA-A44B7C24AB5C}"/>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5287222" y="3096285"/>
            <a:ext cx="3693180" cy="1586099"/>
          </a:xfrm>
          <a:prstGeom prst="rect">
            <a:avLst/>
          </a:prstGeom>
        </p:spPr>
      </p:pic>
      <p:sp>
        <p:nvSpPr>
          <p:cNvPr id="7" name="矩形 6">
            <a:extLst>
              <a:ext uri="{FF2B5EF4-FFF2-40B4-BE49-F238E27FC236}">
                <a16:creationId xmlns:a16="http://schemas.microsoft.com/office/drawing/2014/main" xmlns="" id="{2B9A6C8D-62E1-4E7B-AEA6-1992BD0D9E81}"/>
              </a:ext>
            </a:extLst>
          </p:cNvPr>
          <p:cNvSpPr/>
          <p:nvPr/>
        </p:nvSpPr>
        <p:spPr>
          <a:xfrm>
            <a:off x="459555" y="4019216"/>
            <a:ext cx="4063933" cy="416589"/>
          </a:xfrm>
          <a:prstGeom prst="rect">
            <a:avLst/>
          </a:prstGeom>
        </p:spPr>
        <p:txBody>
          <a:bodyPr wrap="none">
            <a:spAutoFit/>
          </a:bodyPr>
          <a:lstStyle/>
          <a:p>
            <a:pPr>
              <a:lnSpc>
                <a:spcPts val="2400"/>
              </a:lnSpc>
            </a:pPr>
            <a:r>
              <a:rPr lang="zh-TW" altLang="en-US" sz="2500" b="1">
                <a:solidFill>
                  <a:srgbClr val="9C2E90"/>
                </a:solidFill>
                <a:latin typeface="Microsoft JhengHei" panose="020B0604030504040204" pitchFamily="34" charset="-120"/>
                <a:ea typeface="Microsoft JhengHei" panose="020B0604030504040204" pitchFamily="34" charset="-120"/>
                <a:cs typeface="Arial" panose="020B0604020202020204" pitchFamily="34" charset="0"/>
              </a:rPr>
              <a:t>答案就是：</a:t>
            </a:r>
            <a:r>
              <a:rPr lang="en-US" altLang="zh-TW" sz="3200" b="1" err="1">
                <a:solidFill>
                  <a:srgbClr val="E16F39"/>
                </a:solidFill>
                <a:latin typeface="Microsoft JhengHei" panose="020B0604030504040204" pitchFamily="34" charset="-120"/>
                <a:ea typeface="Microsoft JhengHei" panose="020B0604030504040204" pitchFamily="34" charset="-120"/>
                <a:cs typeface="Arial" panose="020B0604020202020204" pitchFamily="34" charset="0"/>
              </a:rPr>
              <a:t>JupyterHub</a:t>
            </a:r>
            <a:endParaRPr lang="en-US" altLang="zh-TW" sz="3200">
              <a:solidFill>
                <a:srgbClr val="E16F39"/>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xmlns="" val="2424188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30E043A-75DF-466C-86A2-6A1CBD048E2A}"/>
              </a:ext>
            </a:extLst>
          </p:cNvPr>
          <p:cNvSpPr>
            <a:spLocks noGrp="1"/>
          </p:cNvSpPr>
          <p:nvPr>
            <p:ph idx="4294967295"/>
          </p:nvPr>
        </p:nvSpPr>
        <p:spPr>
          <a:xfrm>
            <a:off x="180065" y="1892589"/>
            <a:ext cx="4273948" cy="3678238"/>
          </a:xfrm>
        </p:spPr>
        <p:txBody>
          <a:bodyPr vert="horz" lIns="91440" tIns="45720" rIns="91440" bIns="45720" rtlCol="0" anchor="t">
            <a:normAutofit/>
          </a:bodyPr>
          <a:lstStyle/>
          <a:p>
            <a:pPr marL="180975" indent="-180975">
              <a:lnSpc>
                <a:spcPts val="2600"/>
              </a:lnSpc>
              <a:spcAft>
                <a:spcPts val="100"/>
              </a:spcAft>
              <a:buClr>
                <a:srgbClr val="E16F39"/>
              </a:buClr>
            </a:pPr>
            <a:r>
              <a:rPr lang="en-US" altLang="zh-TW" err="1">
                <a:solidFill>
                  <a:schemeClr val="tx1">
                    <a:lumMod val="85000"/>
                    <a:lumOff val="15000"/>
                  </a:schemeClr>
                </a:solidFill>
                <a:latin typeface="Arial" panose="020B0604020202020204" pitchFamily="34" charset="0"/>
                <a:cs typeface="Arial" panose="020B0604020202020204" pitchFamily="34" charset="0"/>
              </a:rPr>
              <a:t>JupyterHub</a:t>
            </a:r>
            <a:r>
              <a:rPr lang="en-US" altLang="zh-TW">
                <a:solidFill>
                  <a:schemeClr val="tx1">
                    <a:lumMod val="85000"/>
                    <a:lumOff val="15000"/>
                  </a:schemeClr>
                </a:solidFill>
                <a:latin typeface="Arial" panose="020B0604020202020204" pitchFamily="34" charset="0"/>
                <a:cs typeface="Arial" panose="020B0604020202020204" pitchFamily="34" charset="0"/>
              </a:rPr>
              <a:t> </a:t>
            </a:r>
            <a:r>
              <a:rPr lang="zh-TW" altLang="en-US">
                <a:solidFill>
                  <a:schemeClr val="tx1">
                    <a:lumMod val="85000"/>
                    <a:lumOff val="15000"/>
                  </a:schemeClr>
                </a:solidFill>
                <a:latin typeface="Arial" panose="020B0604020202020204" pitchFamily="34" charset="0"/>
                <a:cs typeface="Arial" panose="020B0604020202020204" pitchFamily="34" charset="0"/>
              </a:rPr>
              <a:t>提供多位使用者的共用平台</a:t>
            </a:r>
          </a:p>
          <a:p>
            <a:pPr marL="180975" indent="-180975">
              <a:lnSpc>
                <a:spcPts val="2600"/>
              </a:lnSpc>
              <a:spcAft>
                <a:spcPts val="100"/>
              </a:spcAft>
              <a:buClr>
                <a:srgbClr val="E16F39"/>
              </a:buClr>
            </a:pPr>
            <a:r>
              <a:rPr lang="zh-TW" altLang="en-US">
                <a:solidFill>
                  <a:schemeClr val="tx1">
                    <a:lumMod val="85000"/>
                    <a:lumOff val="15000"/>
                  </a:schemeClr>
                </a:solidFill>
                <a:latin typeface="Arial" panose="020B0604020202020204" pitchFamily="34" charset="0"/>
                <a:cs typeface="Arial" panose="020B0604020202020204" pitchFamily="34" charset="0"/>
              </a:rPr>
              <a:t>每個使用者可以運行各自的 </a:t>
            </a:r>
            <a:r>
              <a:rPr lang="en-US" altLang="zh-TW" err="1">
                <a:solidFill>
                  <a:schemeClr val="tx1">
                    <a:lumMod val="85000"/>
                    <a:lumOff val="15000"/>
                  </a:schemeClr>
                </a:solidFill>
                <a:latin typeface="Arial" panose="020B0604020202020204" pitchFamily="34" charset="0"/>
                <a:cs typeface="Arial" panose="020B0604020202020204" pitchFamily="34" charset="0"/>
              </a:rPr>
              <a:t>Jupyter</a:t>
            </a:r>
            <a:r>
              <a:rPr lang="en-US" altLang="zh-TW">
                <a:solidFill>
                  <a:schemeClr val="tx1">
                    <a:lumMod val="85000"/>
                    <a:lumOff val="15000"/>
                  </a:schemeClr>
                </a:solidFill>
                <a:latin typeface="Arial" panose="020B0604020202020204" pitchFamily="34" charset="0"/>
                <a:cs typeface="Arial" panose="020B0604020202020204" pitchFamily="34" charset="0"/>
              </a:rPr>
              <a:t> Notebook </a:t>
            </a:r>
            <a:r>
              <a:rPr lang="zh-TW" altLang="en-US">
                <a:solidFill>
                  <a:schemeClr val="tx1">
                    <a:lumMod val="85000"/>
                    <a:lumOff val="15000"/>
                  </a:schemeClr>
                </a:solidFill>
                <a:latin typeface="Arial" panose="020B0604020202020204" pitchFamily="34" charset="0"/>
                <a:cs typeface="Arial" panose="020B0604020202020204" pitchFamily="34" charset="0"/>
              </a:rPr>
              <a:t>環境</a:t>
            </a:r>
            <a:endParaRPr lang="zh-TW" altLang="en-US">
              <a:solidFill>
                <a:schemeClr val="tx1">
                  <a:lumMod val="85000"/>
                  <a:lumOff val="15000"/>
                </a:schemeClr>
              </a:solidFill>
              <a:latin typeface="Arial Unicode MS"/>
              <a:cs typeface="Arial Unicode MS"/>
            </a:endParaRPr>
          </a:p>
          <a:p>
            <a:pPr marL="180975" indent="-180975">
              <a:lnSpc>
                <a:spcPts val="2600"/>
              </a:lnSpc>
              <a:spcAft>
                <a:spcPts val="100"/>
              </a:spcAft>
              <a:buClr>
                <a:srgbClr val="E16F39"/>
              </a:buClr>
            </a:pPr>
            <a:r>
              <a:rPr lang="zh-TW" altLang="en-US">
                <a:solidFill>
                  <a:schemeClr val="tx1">
                    <a:lumMod val="85000"/>
                    <a:lumOff val="15000"/>
                  </a:schemeClr>
                </a:solidFill>
                <a:latin typeface="Arial" panose="020B0604020202020204" pitchFamily="34" charset="0"/>
                <a:cs typeface="Arial" panose="020B0604020202020204" pitchFamily="34" charset="0"/>
              </a:rPr>
              <a:t>可用於：教室、研究小組、企業集團及其他任何類似環境的資料科學團隊</a:t>
            </a:r>
            <a:r>
              <a:rPr lang="zh-TW" altLang="en-US">
                <a:solidFill>
                  <a:schemeClr val="tx1">
                    <a:lumMod val="85000"/>
                    <a:lumOff val="15000"/>
                  </a:schemeClr>
                </a:solidFill>
                <a:latin typeface="Arial Unicode MS"/>
                <a:cs typeface="Arial Unicode MS"/>
              </a:rPr>
              <a:t/>
            </a:r>
            <a:br>
              <a:rPr lang="zh-TW" altLang="en-US">
                <a:solidFill>
                  <a:schemeClr val="tx1">
                    <a:lumMod val="85000"/>
                    <a:lumOff val="15000"/>
                  </a:schemeClr>
                </a:solidFill>
                <a:latin typeface="Arial Unicode MS"/>
                <a:cs typeface="Arial Unicode MS"/>
              </a:rPr>
            </a:br>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xmlns="" id="{37E5F90E-2F82-459E-8385-C602341505CB}"/>
              </a:ext>
            </a:extLst>
          </p:cNvPr>
          <p:cNvSpPr>
            <a:spLocks noGrp="1"/>
          </p:cNvSpPr>
          <p:nvPr>
            <p:ph type="title" idx="4294967295"/>
          </p:nvPr>
        </p:nvSpPr>
        <p:spPr>
          <a:xfrm>
            <a:off x="148282" y="1231150"/>
            <a:ext cx="8229600" cy="493713"/>
          </a:xfrm>
        </p:spPr>
        <p:txBody>
          <a:bodyPr/>
          <a:lstStyle/>
          <a:p>
            <a:r>
              <a:rPr lang="en-US" sz="3600" b="1" err="1">
                <a:solidFill>
                  <a:schemeClr val="tx1">
                    <a:lumMod val="85000"/>
                    <a:lumOff val="15000"/>
                  </a:schemeClr>
                </a:solidFill>
                <a:latin typeface="Arial" panose="020B0604020202020204" pitchFamily="34" charset="0"/>
                <a:cs typeface="Arial" panose="020B0604020202020204" pitchFamily="34" charset="0"/>
              </a:rPr>
              <a:t>JupyterHub</a:t>
            </a:r>
            <a:endParaRPr lang="en-US" sz="3600" b="1">
              <a:solidFill>
                <a:schemeClr val="tx1">
                  <a:lumMod val="85000"/>
                  <a:lumOff val="15000"/>
                </a:schemeClr>
              </a:solidFill>
              <a:latin typeface="Arial" panose="020B0604020202020204" pitchFamily="34" charset="0"/>
              <a:cs typeface="Arial" panose="020B0604020202020204" pitchFamily="34" charset="0"/>
            </a:endParaRPr>
          </a:p>
        </p:txBody>
      </p:sp>
      <p:pic>
        <p:nvPicPr>
          <p:cNvPr id="7" name="圖片 6" descr="一張含有 物件 的圖片&#10;&#10;描述是以高可信度產生">
            <a:extLst>
              <a:ext uri="{FF2B5EF4-FFF2-40B4-BE49-F238E27FC236}">
                <a16:creationId xmlns:a16="http://schemas.microsoft.com/office/drawing/2014/main" xmlns="" id="{5CA0BD75-9BD3-4F02-8C0C-A6A00D7D5AF6}"/>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960482" y="328694"/>
            <a:ext cx="2444437" cy="1049805"/>
          </a:xfrm>
          <a:prstGeom prst="rect">
            <a:avLst/>
          </a:prstGeom>
        </p:spPr>
      </p:pic>
    </p:spTree>
    <p:extLst>
      <p:ext uri="{BB962C8B-B14F-4D97-AF65-F5344CB8AC3E}">
        <p14:creationId xmlns:p14="http://schemas.microsoft.com/office/powerpoint/2010/main" xmlns="" val="3301595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2241233-33DC-4E38-8E31-BC22EDC9080D}"/>
              </a:ext>
            </a:extLst>
          </p:cNvPr>
          <p:cNvSpPr>
            <a:spLocks noGrp="1"/>
          </p:cNvSpPr>
          <p:nvPr>
            <p:ph type="title" idx="4294967295"/>
          </p:nvPr>
        </p:nvSpPr>
        <p:spPr>
          <a:xfrm>
            <a:off x="373802" y="1006244"/>
            <a:ext cx="8229600" cy="493713"/>
          </a:xfrm>
        </p:spPr>
        <p:txBody>
          <a:bodyPr/>
          <a:lstStyle/>
          <a:p>
            <a:r>
              <a:rPr lang="zh-TW" altLang="en-US" sz="4000" b="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簡報大綱</a:t>
            </a:r>
          </a:p>
        </p:txBody>
      </p:sp>
      <p:sp>
        <p:nvSpPr>
          <p:cNvPr id="3" name="內容版面配置區 2">
            <a:extLst>
              <a:ext uri="{FF2B5EF4-FFF2-40B4-BE49-F238E27FC236}">
                <a16:creationId xmlns:a16="http://schemas.microsoft.com/office/drawing/2014/main" xmlns="" id="{D4127B90-723E-4154-9250-2CDFBBC6D05C}"/>
              </a:ext>
            </a:extLst>
          </p:cNvPr>
          <p:cNvSpPr>
            <a:spLocks noGrp="1"/>
          </p:cNvSpPr>
          <p:nvPr>
            <p:ph idx="4294967295"/>
          </p:nvPr>
        </p:nvSpPr>
        <p:spPr>
          <a:xfrm>
            <a:off x="307127" y="1807084"/>
            <a:ext cx="8362950" cy="2562225"/>
          </a:xfrm>
        </p:spPr>
        <p:txBody>
          <a:bodyPr vert="horz" lIns="91440" tIns="45720" rIns="91440" bIns="45720" rtlCol="0" anchor="t">
            <a:normAutofit lnSpcReduction="10000"/>
          </a:bodyPr>
          <a:lstStyle/>
          <a:p>
            <a:pPr marL="175895" indent="-175895">
              <a:buClr>
                <a:srgbClr val="09F3FF"/>
              </a:buClr>
            </a:pPr>
            <a:r>
              <a:rPr lang="zh-TW" altLang="en-US"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a:rPr>
              <a:t>回顧</a:t>
            </a:r>
            <a:r>
              <a:rPr lang="en-US" altLang="zh-TW"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a:rPr>
              <a:t>:</a:t>
            </a:r>
            <a:r>
              <a:rPr lang="zh-TW" altLang="en-US"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a:rPr>
              <a:t> </a:t>
            </a:r>
            <a:r>
              <a:rPr lang="en-US" altLang="zh-TW"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a:rPr>
              <a:t>AI </a:t>
            </a:r>
            <a:r>
              <a:rPr lang="zh-TW" altLang="en-US"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a:rPr>
              <a:t>和</a:t>
            </a:r>
            <a:r>
              <a:rPr lang="en-US" altLang="zh-TW"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a:rPr>
              <a:t> </a:t>
            </a:r>
            <a:r>
              <a:rPr lang="en-US" altLang="zh-TW" sz="2000" err="1">
                <a:solidFill>
                  <a:schemeClr val="tx1">
                    <a:lumMod val="75000"/>
                    <a:lumOff val="25000"/>
                  </a:schemeClr>
                </a:solidFill>
                <a:latin typeface="Microsoft JhengHei" panose="020B0604030504040204" pitchFamily="34" charset="-120"/>
                <a:ea typeface="Microsoft JhengHei" panose="020B0604030504040204" pitchFamily="34" charset="-120"/>
                <a:cs typeface="Arial"/>
              </a:rPr>
              <a:t>QuAI</a:t>
            </a:r>
            <a:r>
              <a:rPr lang="en-US" altLang="zh-TW"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a:rPr>
              <a:t> </a:t>
            </a:r>
            <a:endParaRPr lang="en-US"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Unicode MS"/>
            </a:endParaRPr>
          </a:p>
          <a:p>
            <a:pPr marL="175895" indent="-175895">
              <a:buClr>
                <a:srgbClr val="09F3FF"/>
              </a:buClr>
            </a:pPr>
            <a:r>
              <a:rPr lang="en-US" altLang="zh-TW" sz="2000" err="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QuAI</a:t>
            </a:r>
            <a:r>
              <a:rPr lang="en-US" altLang="zh-TW"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 </a:t>
            </a:r>
            <a:r>
              <a:rPr lang="zh-TW" altLang="en-US"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新鮮事</a:t>
            </a:r>
            <a:endParaRPr lang="en-US"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Unicode MS"/>
            </a:endParaRPr>
          </a:p>
          <a:p>
            <a:pPr marL="175895" indent="-175895">
              <a:buClr>
                <a:srgbClr val="09F3FF"/>
              </a:buClr>
            </a:pPr>
            <a:r>
              <a:rPr lang="en-US" altLang="zh-TW" sz="2000" err="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JupyterHub</a:t>
            </a:r>
            <a:r>
              <a:rPr lang="en-US" altLang="zh-TW"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 – </a:t>
            </a:r>
            <a:r>
              <a:rPr lang="en-US" altLang="zh-TW" sz="2000" err="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QuAI</a:t>
            </a:r>
            <a:r>
              <a:rPr lang="en-US" altLang="zh-TW"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 </a:t>
            </a:r>
            <a:r>
              <a:rPr lang="zh-TW" altLang="en-US"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家族新成員</a:t>
            </a:r>
            <a:endParaRPr lang="en-US" altLang="zh-TW"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endParaRPr>
          </a:p>
          <a:p>
            <a:pPr marL="175895" indent="-175895">
              <a:buClr>
                <a:srgbClr val="09F3FF"/>
              </a:buClr>
            </a:pPr>
            <a:r>
              <a:rPr lang="en-US" altLang="zh-TW"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Intel </a:t>
            </a:r>
            <a:r>
              <a:rPr lang="en-US" altLang="zh-TW" sz="2000" err="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OpenVINO</a:t>
            </a:r>
            <a:r>
              <a:rPr lang="en-US"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a:t>
            </a:r>
            <a:r>
              <a:rPr lang="en-US" altLang="zh-TW"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 </a:t>
            </a:r>
            <a:r>
              <a:rPr lang="zh-TW" altLang="en-US"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與</a:t>
            </a:r>
            <a:r>
              <a:rPr lang="en-US" altLang="zh-TW"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 QNAP NAS </a:t>
            </a:r>
            <a:r>
              <a:rPr lang="zh-TW" altLang="en-US"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完美結合</a:t>
            </a:r>
            <a:endParaRPr lang="en-US" sz="2000">
              <a:solidFill>
                <a:schemeClr val="tx1">
                  <a:lumMod val="75000"/>
                  <a:lumOff val="25000"/>
                </a:schemeClr>
              </a:solidFill>
              <a:latin typeface="Microsoft JhengHei" panose="020B0604030504040204" pitchFamily="34" charset="-120"/>
              <a:ea typeface="Microsoft JhengHei" panose="020B0604030504040204" pitchFamily="34" charset="-120"/>
            </a:endParaRPr>
          </a:p>
          <a:p>
            <a:pPr marL="175895" indent="-175895">
              <a:buClr>
                <a:srgbClr val="09F3FF"/>
              </a:buClr>
            </a:pPr>
            <a:r>
              <a:rPr lang="zh-TW" altLang="en-US"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從訓練到推論，</a:t>
            </a:r>
            <a:r>
              <a:rPr lang="en-US" altLang="zh-TW"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QNAP </a:t>
            </a:r>
            <a:r>
              <a:rPr lang="zh-TW" altLang="en-US"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引領趨勢</a:t>
            </a:r>
            <a:endParaRPr lang="en-US"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endParaRPr>
          </a:p>
          <a:p>
            <a:pPr marL="175895" indent="-175895">
              <a:buClr>
                <a:srgbClr val="09F3FF"/>
              </a:buClr>
            </a:pPr>
            <a:r>
              <a:rPr lang="zh-TW" altLang="en-US"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最新案例介紹及展示</a:t>
            </a:r>
            <a:endParaRPr lang="en-US" altLang="zh-TW"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endParaRPr>
          </a:p>
          <a:p>
            <a:pPr marL="175895" indent="-175895">
              <a:buClr>
                <a:srgbClr val="09F3FF"/>
              </a:buClr>
            </a:pPr>
            <a:r>
              <a:rPr lang="zh-TW" altLang="en-US"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為何該使用</a:t>
            </a:r>
            <a:r>
              <a:rPr lang="en-US" altLang="zh-TW"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 QNAP NAS </a:t>
            </a:r>
            <a:r>
              <a:rPr lang="zh-TW" altLang="en-US"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來開發</a:t>
            </a:r>
            <a:r>
              <a:rPr lang="en-US" altLang="zh-TW" sz="20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 AI ?</a:t>
            </a:r>
          </a:p>
        </p:txBody>
      </p:sp>
    </p:spTree>
    <p:extLst>
      <p:ext uri="{BB962C8B-B14F-4D97-AF65-F5344CB8AC3E}">
        <p14:creationId xmlns:p14="http://schemas.microsoft.com/office/powerpoint/2010/main" xmlns="" val="2460053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FB44E5-F2C3-4E8C-93C9-C09606F2D84D}"/>
              </a:ext>
            </a:extLst>
          </p:cNvPr>
          <p:cNvSpPr>
            <a:spLocks noGrp="1"/>
          </p:cNvSpPr>
          <p:nvPr>
            <p:ph type="title"/>
          </p:nvPr>
        </p:nvSpPr>
        <p:spPr>
          <a:xfrm>
            <a:off x="614343" y="297956"/>
            <a:ext cx="8229600" cy="493563"/>
          </a:xfrm>
        </p:spPr>
        <p:txBody>
          <a:bodyPr/>
          <a:lstStyle/>
          <a:p>
            <a:r>
              <a:rPr lang="zh-TW" altLang="en-US">
                <a:latin typeface="Microsoft JhengHei" panose="020B0604030504040204" pitchFamily="34" charset="-120"/>
                <a:ea typeface="Microsoft JhengHei" panose="020B0604030504040204" pitchFamily="34" charset="-120"/>
              </a:rPr>
              <a:t>安裝與執行</a:t>
            </a:r>
            <a:endParaRPr lang="en-US" altLang="zh-TW">
              <a:latin typeface="Microsoft JhengHei" panose="020B0604030504040204" pitchFamily="34" charset="-120"/>
              <a:ea typeface="Microsoft JhengHei" panose="020B0604030504040204" pitchFamily="34" charset="-120"/>
            </a:endParaRPr>
          </a:p>
        </p:txBody>
      </p:sp>
      <p:pic>
        <p:nvPicPr>
          <p:cNvPr id="7" name="Picture 4" descr="A screenshot of a cell phone&#10;&#10;Description generated with very high confidence">
            <a:extLst>
              <a:ext uri="{FF2B5EF4-FFF2-40B4-BE49-F238E27FC236}">
                <a16:creationId xmlns:a16="http://schemas.microsoft.com/office/drawing/2014/main" xmlns="" id="{39624DB9-95D7-453D-A9A4-7C9264151CD6}"/>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4729143" y="875089"/>
            <a:ext cx="4215681" cy="3343825"/>
          </a:xfrm>
          <a:prstGeom prst="rect">
            <a:avLst/>
          </a:prstGeom>
          <a:effectLst>
            <a:outerShdw blurRad="177800" dist="215900" dir="3120000" sx="99000" sy="99000" algn="l" rotWithShape="0">
              <a:prstClr val="black">
                <a:alpha val="40000"/>
              </a:prstClr>
            </a:outerShdw>
          </a:effectLst>
        </p:spPr>
      </p:pic>
      <p:pic>
        <p:nvPicPr>
          <p:cNvPr id="8" name="Picture 6" descr="A screenshot of a cell phone&#10;&#10;Description generated with very high confidence">
            <a:extLst>
              <a:ext uri="{FF2B5EF4-FFF2-40B4-BE49-F238E27FC236}">
                <a16:creationId xmlns:a16="http://schemas.microsoft.com/office/drawing/2014/main" xmlns="" id="{C1982F7E-1E62-4706-BE79-CB9E777612EE}"/>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575454" y="1096601"/>
            <a:ext cx="4231936" cy="3748943"/>
          </a:xfrm>
          <a:prstGeom prst="rect">
            <a:avLst/>
          </a:prstGeom>
          <a:effectLst>
            <a:outerShdw blurRad="177800" dist="215900" dir="3120000" sx="99000" sy="99000" algn="l" rotWithShape="0">
              <a:prstClr val="black">
                <a:alpha val="40000"/>
              </a:prstClr>
            </a:outerShdw>
          </a:effectLst>
        </p:spPr>
      </p:pic>
      <p:sp>
        <p:nvSpPr>
          <p:cNvPr id="5" name="矩形: 圓角 4">
            <a:extLst>
              <a:ext uri="{FF2B5EF4-FFF2-40B4-BE49-F238E27FC236}">
                <a16:creationId xmlns:a16="http://schemas.microsoft.com/office/drawing/2014/main" xmlns="" id="{B5E4663F-CF08-4995-8764-8DEB20DA0FE5}"/>
              </a:ext>
            </a:extLst>
          </p:cNvPr>
          <p:cNvSpPr/>
          <p:nvPr/>
        </p:nvSpPr>
        <p:spPr>
          <a:xfrm>
            <a:off x="1964604" y="3865830"/>
            <a:ext cx="778598" cy="742384"/>
          </a:xfrm>
          <a:prstGeom prst="roundRect">
            <a:avLst>
              <a:gd name="adj" fmla="val 8528"/>
            </a:avLst>
          </a:prstGeom>
          <a:noFill/>
          <a:ln w="19050">
            <a:solidFill>
              <a:srgbClr val="09F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3047988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1535FC-3E20-470E-B4EC-E7014F6BA17A}"/>
              </a:ext>
            </a:extLst>
          </p:cNvPr>
          <p:cNvSpPr>
            <a:spLocks noGrp="1"/>
          </p:cNvSpPr>
          <p:nvPr>
            <p:ph type="title" idx="4294967295"/>
          </p:nvPr>
        </p:nvSpPr>
        <p:spPr>
          <a:xfrm>
            <a:off x="275988" y="1896480"/>
            <a:ext cx="5381625" cy="1660525"/>
          </a:xfrm>
        </p:spPr>
        <p:txBody>
          <a:bodyPr>
            <a:noAutofit/>
          </a:bodyPr>
          <a:lstStyle/>
          <a:p>
            <a:r>
              <a:rPr lang="en-US" sz="4200" b="1" err="1">
                <a:solidFill>
                  <a:schemeClr val="tx1">
                    <a:lumMod val="75000"/>
                    <a:lumOff val="25000"/>
                  </a:schemeClr>
                </a:solidFill>
                <a:latin typeface="Microsoft JhengHei" panose="020B0604030504040204" pitchFamily="34" charset="-120"/>
                <a:ea typeface="Microsoft JhengHei" panose="020B0604030504040204" pitchFamily="34" charset="-120"/>
                <a:cs typeface="Arial"/>
              </a:rPr>
              <a:t>OpenVINO</a:t>
            </a:r>
            <a:r>
              <a:rPr lang="en-US" sz="4200" b="1">
                <a:solidFill>
                  <a:schemeClr val="tx1">
                    <a:lumMod val="75000"/>
                    <a:lumOff val="25000"/>
                  </a:schemeClr>
                </a:solidFill>
                <a:latin typeface="Microsoft JhengHei" panose="020B0604030504040204" pitchFamily="34" charset="-120"/>
                <a:ea typeface="Microsoft JhengHei" panose="020B0604030504040204" pitchFamily="34" charset="-120"/>
                <a:cs typeface="Arial"/>
              </a:rPr>
              <a:t>™</a:t>
            </a:r>
            <a:br>
              <a:rPr lang="en-US" sz="4200" b="1">
                <a:solidFill>
                  <a:schemeClr val="tx1">
                    <a:lumMod val="75000"/>
                    <a:lumOff val="25000"/>
                  </a:schemeClr>
                </a:solidFill>
                <a:latin typeface="Microsoft JhengHei" panose="020B0604030504040204" pitchFamily="34" charset="-120"/>
                <a:ea typeface="Microsoft JhengHei" panose="020B0604030504040204" pitchFamily="34" charset="-120"/>
                <a:cs typeface="Arial"/>
              </a:rPr>
            </a:br>
            <a:r>
              <a:rPr lang="zh-TW" altLang="en-US" sz="4200" b="1">
                <a:solidFill>
                  <a:schemeClr val="tx1">
                    <a:lumMod val="75000"/>
                    <a:lumOff val="25000"/>
                  </a:schemeClr>
                </a:solidFill>
                <a:latin typeface="Microsoft JhengHei" panose="020B0604030504040204" pitchFamily="34" charset="-120"/>
                <a:ea typeface="Microsoft JhengHei" panose="020B0604030504040204" pitchFamily="34" charset="-120"/>
                <a:cs typeface="Arial"/>
              </a:rPr>
              <a:t>工作流程整合工具</a:t>
            </a:r>
            <a:r>
              <a:rPr lang="en-US" altLang="zh-TW" sz="4200" b="1">
                <a:solidFill>
                  <a:schemeClr val="tx1">
                    <a:lumMod val="75000"/>
                    <a:lumOff val="25000"/>
                  </a:schemeClr>
                </a:solidFill>
                <a:latin typeface="Microsoft JhengHei" panose="020B0604030504040204" pitchFamily="34" charset="-120"/>
                <a:ea typeface="Microsoft JhengHei" panose="020B0604030504040204" pitchFamily="34" charset="-120"/>
                <a:cs typeface="Arial"/>
              </a:rPr>
              <a:t/>
            </a:r>
            <a:br>
              <a:rPr lang="en-US" altLang="zh-TW" sz="4200" b="1">
                <a:solidFill>
                  <a:schemeClr val="tx1">
                    <a:lumMod val="75000"/>
                    <a:lumOff val="25000"/>
                  </a:schemeClr>
                </a:solidFill>
                <a:latin typeface="Microsoft JhengHei" panose="020B0604030504040204" pitchFamily="34" charset="-120"/>
                <a:ea typeface="Microsoft JhengHei" panose="020B0604030504040204" pitchFamily="34" charset="-120"/>
                <a:cs typeface="Arial"/>
              </a:rPr>
            </a:br>
            <a:r>
              <a:rPr lang="en-US" sz="2500" b="1">
                <a:solidFill>
                  <a:srgbClr val="E16F39"/>
                </a:solidFill>
                <a:latin typeface="Arial" panose="020B0604020202020204" pitchFamily="34" charset="0"/>
                <a:ea typeface="Microsoft JhengHei" panose="020B0604030504040204" pitchFamily="34" charset="-120"/>
                <a:cs typeface="Arial" panose="020B0604020202020204" pitchFamily="34" charset="0"/>
              </a:rPr>
              <a:t>(</a:t>
            </a:r>
            <a:r>
              <a:rPr lang="en-US" sz="2500" b="1" err="1">
                <a:solidFill>
                  <a:srgbClr val="E16F39"/>
                </a:solidFill>
                <a:latin typeface="Arial" panose="020B0604020202020204" pitchFamily="34" charset="0"/>
                <a:ea typeface="Microsoft JhengHei" panose="020B0604030504040204" pitchFamily="34" charset="-120"/>
                <a:cs typeface="Arial" panose="020B0604020202020204" pitchFamily="34" charset="0"/>
              </a:rPr>
              <a:t>OpenVINO</a:t>
            </a:r>
            <a:r>
              <a:rPr lang="en-US" sz="2500" b="1">
                <a:solidFill>
                  <a:srgbClr val="E16F39"/>
                </a:solidFill>
                <a:latin typeface="Arial" panose="020B0604020202020204" pitchFamily="34" charset="0"/>
                <a:ea typeface="Microsoft JhengHei" panose="020B0604030504040204" pitchFamily="34" charset="-120"/>
                <a:cs typeface="Arial" panose="020B0604020202020204" pitchFamily="34" charset="0"/>
              </a:rPr>
              <a:t>™ Workflow Consolidation Tool, OWCT)</a:t>
            </a:r>
          </a:p>
        </p:txBody>
      </p:sp>
    </p:spTree>
    <p:extLst>
      <p:ext uri="{BB962C8B-B14F-4D97-AF65-F5344CB8AC3E}">
        <p14:creationId xmlns:p14="http://schemas.microsoft.com/office/powerpoint/2010/main" xmlns="" val="3420355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8153C5-7AD0-42D1-952E-56F095203285}"/>
              </a:ext>
            </a:extLst>
          </p:cNvPr>
          <p:cNvSpPr>
            <a:spLocks noGrp="1"/>
          </p:cNvSpPr>
          <p:nvPr>
            <p:ph type="title"/>
          </p:nvPr>
        </p:nvSpPr>
        <p:spPr/>
        <p:txBody>
          <a:bodyPr/>
          <a:lstStyle/>
          <a:p>
            <a:r>
              <a:rPr lang="zh-TW" altLang="en-US">
                <a:latin typeface="Microsoft JhengHei" panose="020B0604030504040204" pitchFamily="34" charset="-120"/>
                <a:ea typeface="Microsoft JhengHei" panose="020B0604030504040204" pitchFamily="34" charset="-120"/>
              </a:rPr>
              <a:t>什麼是</a:t>
            </a:r>
            <a:r>
              <a:rPr lang="en-US" altLang="zh-TW">
                <a:latin typeface="Microsoft JhengHei" panose="020B0604030504040204" pitchFamily="34" charset="-120"/>
                <a:ea typeface="Microsoft JhengHei" panose="020B0604030504040204" pitchFamily="34" charset="-120"/>
              </a:rPr>
              <a:t> </a:t>
            </a:r>
            <a:r>
              <a:rPr lang="en-US">
                <a:latin typeface="Microsoft JhengHei" panose="020B0604030504040204" pitchFamily="34" charset="-120"/>
                <a:ea typeface="Microsoft JhengHei" panose="020B0604030504040204" pitchFamily="34" charset="-120"/>
              </a:rPr>
              <a:t>Intel </a:t>
            </a:r>
            <a:r>
              <a:rPr lang="en-US" err="1">
                <a:latin typeface="Microsoft JhengHei" panose="020B0604030504040204" pitchFamily="34" charset="-120"/>
                <a:ea typeface="Microsoft JhengHei" panose="020B0604030504040204" pitchFamily="34" charset="-120"/>
              </a:rPr>
              <a:t>OpenVINO</a:t>
            </a:r>
            <a:r>
              <a:rPr lang="en-US">
                <a:latin typeface="Microsoft JhengHei" panose="020B0604030504040204" pitchFamily="34" charset="-120"/>
                <a:ea typeface="Microsoft JhengHei" panose="020B0604030504040204" pitchFamily="34" charset="-120"/>
              </a:rPr>
              <a:t>?</a:t>
            </a:r>
          </a:p>
        </p:txBody>
      </p:sp>
      <p:sp>
        <p:nvSpPr>
          <p:cNvPr id="3" name="文字方塊 2">
            <a:extLst>
              <a:ext uri="{FF2B5EF4-FFF2-40B4-BE49-F238E27FC236}">
                <a16:creationId xmlns:a16="http://schemas.microsoft.com/office/drawing/2014/main" xmlns="" id="{6F0A3D1F-3814-4CEC-899E-B7133B91A0A4}"/>
              </a:ext>
            </a:extLst>
          </p:cNvPr>
          <p:cNvSpPr txBox="1"/>
          <p:nvPr/>
        </p:nvSpPr>
        <p:spPr>
          <a:xfrm>
            <a:off x="471237" y="1224185"/>
            <a:ext cx="8291762"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800" b="1">
                <a:latin typeface="Microsoft JhengHei" panose="020B0604030504040204" pitchFamily="34" charset="-120"/>
                <a:ea typeface="Microsoft JhengHei" panose="020B0604030504040204" pitchFamily="34" charset="-120"/>
              </a:rPr>
              <a:t>使用</a:t>
            </a:r>
            <a:r>
              <a:rPr lang="en-US" altLang="zh-TW" sz="2800" b="1">
                <a:latin typeface="Microsoft JhengHei" panose="020B0604030504040204" pitchFamily="34" charset="-120"/>
                <a:ea typeface="Microsoft JhengHei" panose="020B0604030504040204" pitchFamily="34" charset="-120"/>
              </a:rPr>
              <a:t>  </a:t>
            </a:r>
            <a:r>
              <a:rPr lang="en-US" altLang="zh-TW" sz="2800" b="1" err="1">
                <a:latin typeface="Microsoft JhengHei" panose="020B0604030504040204" pitchFamily="34" charset="-120"/>
                <a:ea typeface="Microsoft JhengHei" panose="020B0604030504040204" pitchFamily="34" charset="-120"/>
              </a:rPr>
              <a:t>OpenVINO</a:t>
            </a:r>
            <a:r>
              <a:rPr lang="en-US" altLang="zh-TW" sz="2800" b="1">
                <a:latin typeface="Microsoft JhengHei" panose="020B0604030504040204" pitchFamily="34" charset="-120"/>
                <a:ea typeface="Microsoft JhengHei" panose="020B0604030504040204" pitchFamily="34" charset="-120"/>
              </a:rPr>
              <a:t>™ </a:t>
            </a:r>
            <a:r>
              <a:rPr lang="zh-TW" altLang="en-US" sz="2800" b="1">
                <a:latin typeface="Microsoft JhengHei" panose="020B0604030504040204" pitchFamily="34" charset="-120"/>
                <a:ea typeface="Microsoft JhengHei" panose="020B0604030504040204" pitchFamily="34" charset="-120"/>
              </a:rPr>
              <a:t>工具包加速電腦視覺</a:t>
            </a:r>
          </a:p>
          <a:p>
            <a:r>
              <a:rPr lang="en-US" altLang="zh-TW" sz="1200">
                <a:latin typeface="Microsoft JhengHei" panose="020B0604030504040204" pitchFamily="34" charset="-120"/>
                <a:ea typeface="Microsoft JhengHei" panose="020B0604030504040204" pitchFamily="34" charset="-120"/>
              </a:rPr>
              <a:t> (Open Visual Inference &amp; Neural Network Optimization) – </a:t>
            </a:r>
            <a:r>
              <a:rPr lang="zh-TW" altLang="en-US" sz="1200">
                <a:latin typeface="Microsoft JhengHei" panose="020B0604030504040204" pitchFamily="34" charset="-120"/>
                <a:ea typeface="Microsoft JhengHei" panose="020B0604030504040204" pitchFamily="34" charset="-120"/>
              </a:rPr>
              <a:t>原</a:t>
            </a:r>
            <a:r>
              <a:rPr lang="en-US" altLang="zh-TW" sz="1200">
                <a:latin typeface="Microsoft JhengHei" panose="020B0604030504040204" pitchFamily="34" charset="-120"/>
                <a:ea typeface="Microsoft JhengHei" panose="020B0604030504040204" pitchFamily="34" charset="-120"/>
              </a:rPr>
              <a:t> Intel® Computer Vision SDK</a:t>
            </a:r>
            <a:endParaRPr lang="zh-TW" altLang="en-US" sz="1200">
              <a:latin typeface="Microsoft JhengHei" panose="020B0604030504040204" pitchFamily="34" charset="-120"/>
              <a:ea typeface="Microsoft JhengHei" panose="020B0604030504040204" pitchFamily="34" charset="-120"/>
            </a:endParaRPr>
          </a:p>
        </p:txBody>
      </p:sp>
      <p:sp>
        <p:nvSpPr>
          <p:cNvPr id="5" name="文字方塊 4">
            <a:extLst>
              <a:ext uri="{FF2B5EF4-FFF2-40B4-BE49-F238E27FC236}">
                <a16:creationId xmlns:a16="http://schemas.microsoft.com/office/drawing/2014/main" xmlns="" id="{98446179-7925-4841-90EE-DE5870EF3135}"/>
              </a:ext>
            </a:extLst>
          </p:cNvPr>
          <p:cNvSpPr txBox="1"/>
          <p:nvPr/>
        </p:nvSpPr>
        <p:spPr>
          <a:xfrm>
            <a:off x="471237" y="2024184"/>
            <a:ext cx="3649578" cy="166199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a:solidFill>
                  <a:srgbClr val="E16F39"/>
                </a:solidFill>
                <a:latin typeface="Microsoft JhengHei" panose="020B0604030504040204" pitchFamily="34" charset="-120"/>
                <a:ea typeface="Microsoft JhengHei" panose="020B0604030504040204" pitchFamily="34" charset="-120"/>
                <a:cs typeface="Calibri"/>
              </a:rPr>
              <a:t>它是什麼</a:t>
            </a:r>
            <a:r>
              <a:rPr lang="en-US" altLang="zh-TW" b="1">
                <a:solidFill>
                  <a:srgbClr val="E16F39"/>
                </a:solidFill>
                <a:latin typeface="Microsoft JhengHei" panose="020B0604030504040204" pitchFamily="34" charset="-120"/>
                <a:ea typeface="Microsoft JhengHei" panose="020B0604030504040204" pitchFamily="34" charset="-120"/>
                <a:cs typeface="Calibri"/>
              </a:rPr>
              <a:t>​</a:t>
            </a:r>
          </a:p>
          <a:p>
            <a:r>
              <a:rPr lang="zh-TW" altLang="en-US" sz="1200">
                <a:solidFill>
                  <a:srgbClr val="444444"/>
                </a:solidFill>
                <a:latin typeface="Microsoft JhengHei" panose="020B0604030504040204" pitchFamily="34" charset="-120"/>
                <a:ea typeface="Microsoft JhengHei" panose="020B0604030504040204" pitchFamily="34" charset="-120"/>
                <a:cs typeface="Calibri"/>
              </a:rPr>
              <a:t>用以開發高性能電腦視覺和深度學習視覺應用程式的快速開發工具包。它讓深度學習運算得以使用硬體加速器，並在英特爾</a:t>
            </a:r>
            <a:r>
              <a:rPr lang="en-US" altLang="zh-TW" sz="1200">
                <a:solidFill>
                  <a:srgbClr val="444444"/>
                </a:solidFill>
                <a:latin typeface="Microsoft JhengHei" panose="020B0604030504040204" pitchFamily="34" charset="-120"/>
                <a:ea typeface="Microsoft JhengHei" panose="020B0604030504040204" pitchFamily="34" charset="-120"/>
                <a:cs typeface="Calibri"/>
              </a:rPr>
              <a:t>®</a:t>
            </a:r>
            <a:r>
              <a:rPr lang="zh-TW" altLang="en-US" sz="1200">
                <a:solidFill>
                  <a:srgbClr val="444444"/>
                </a:solidFill>
                <a:latin typeface="Microsoft JhengHei" panose="020B0604030504040204" pitchFamily="34" charset="-120"/>
                <a:ea typeface="Microsoft JhengHei" panose="020B0604030504040204" pitchFamily="34" charset="-120"/>
                <a:cs typeface="Calibri"/>
              </a:rPr>
              <a:t>平台上輕鬆實現異構執行。並包含以下組件：</a:t>
            </a:r>
            <a:endParaRPr lang="en-US" altLang="zh-TW" sz="1200">
              <a:solidFill>
                <a:srgbClr val="444444"/>
              </a:solidFill>
              <a:latin typeface="Microsoft JhengHei" panose="020B0604030504040204" pitchFamily="34" charset="-120"/>
              <a:ea typeface="Microsoft JhengHei" panose="020B0604030504040204" pitchFamily="34" charset="-120"/>
              <a:cs typeface="Calibri"/>
            </a:endParaRPr>
          </a:p>
          <a:p>
            <a:pPr marL="171450" indent="-171450">
              <a:buClr>
                <a:srgbClr val="48DCD5"/>
              </a:buClr>
              <a:buFont typeface="Wingdings"/>
              <a:buChar char="§"/>
            </a:pPr>
            <a:r>
              <a:rPr lang="zh-TW" altLang="en-US" sz="1200">
                <a:solidFill>
                  <a:srgbClr val="444444"/>
                </a:solidFill>
                <a:latin typeface="Microsoft JhengHei" panose="020B0604030504040204" pitchFamily="34" charset="-120"/>
                <a:ea typeface="Microsoft JhengHei" panose="020B0604030504040204" pitchFamily="34" charset="-120"/>
                <a:cs typeface="Calibri"/>
              </a:rPr>
              <a:t>英特爾</a:t>
            </a:r>
            <a:r>
              <a:rPr lang="en-US" altLang="zh-TW" sz="1200">
                <a:solidFill>
                  <a:srgbClr val="444444"/>
                </a:solidFill>
                <a:latin typeface="Microsoft JhengHei" panose="020B0604030504040204" pitchFamily="34" charset="-120"/>
                <a:ea typeface="Microsoft JhengHei" panose="020B0604030504040204" pitchFamily="34" charset="-120"/>
                <a:cs typeface="Calibri"/>
              </a:rPr>
              <a:t>®</a:t>
            </a:r>
            <a:r>
              <a:rPr lang="zh-TW" altLang="en-US" sz="1200">
                <a:solidFill>
                  <a:srgbClr val="444444"/>
                </a:solidFill>
                <a:latin typeface="Microsoft JhengHei" panose="020B0604030504040204" pitchFamily="34" charset="-120"/>
                <a:ea typeface="Microsoft JhengHei" panose="020B0604030504040204" pitchFamily="34" charset="-120"/>
                <a:cs typeface="Calibri"/>
              </a:rPr>
              <a:t>深度學習部署工具包（模型優化器、推論引擎）</a:t>
            </a:r>
            <a:endParaRPr lang="en-US" altLang="zh-TW" sz="1200">
              <a:solidFill>
                <a:srgbClr val="444444"/>
              </a:solidFill>
              <a:latin typeface="Microsoft JhengHei" panose="020B0604030504040204" pitchFamily="34" charset="-120"/>
              <a:ea typeface="Microsoft JhengHei" panose="020B0604030504040204" pitchFamily="34" charset="-120"/>
              <a:cs typeface="Calibri"/>
            </a:endParaRPr>
          </a:p>
          <a:p>
            <a:pPr marL="171450" indent="-171450">
              <a:buClr>
                <a:srgbClr val="48DCD5"/>
              </a:buClr>
              <a:buFont typeface="Wingdings"/>
              <a:buChar char="§"/>
            </a:pPr>
            <a:r>
              <a:rPr lang="en-US" altLang="zh-TW" sz="1200">
                <a:solidFill>
                  <a:srgbClr val="444444"/>
                </a:solidFill>
                <a:latin typeface="Microsoft JhengHei" panose="020B0604030504040204" pitchFamily="34" charset="-120"/>
                <a:ea typeface="Microsoft JhengHei" panose="020B0604030504040204" pitchFamily="34" charset="-120"/>
                <a:cs typeface="Calibri"/>
              </a:rPr>
              <a:t>OpenCV *</a:t>
            </a:r>
            <a:r>
              <a:rPr lang="zh-TW" altLang="en-US" sz="1200">
                <a:solidFill>
                  <a:srgbClr val="444444"/>
                </a:solidFill>
                <a:latin typeface="Microsoft JhengHei" panose="020B0604030504040204" pitchFamily="34" charset="-120"/>
                <a:ea typeface="Microsoft JhengHei" panose="020B0604030504040204" pitchFamily="34" charset="-120"/>
                <a:cs typeface="Calibri"/>
              </a:rPr>
              <a:t>和</a:t>
            </a:r>
            <a:r>
              <a:rPr lang="en-US" altLang="zh-TW" sz="1200" err="1">
                <a:solidFill>
                  <a:srgbClr val="444444"/>
                </a:solidFill>
                <a:latin typeface="Microsoft JhengHei" panose="020B0604030504040204" pitchFamily="34" charset="-120"/>
                <a:ea typeface="Microsoft JhengHei" panose="020B0604030504040204" pitchFamily="34" charset="-120"/>
                <a:cs typeface="Calibri"/>
              </a:rPr>
              <a:t>OpenVX</a:t>
            </a:r>
            <a:r>
              <a:rPr lang="en-US" altLang="zh-TW" sz="1200">
                <a:solidFill>
                  <a:srgbClr val="444444"/>
                </a:solidFill>
                <a:latin typeface="Microsoft JhengHei" panose="020B0604030504040204" pitchFamily="34" charset="-120"/>
                <a:ea typeface="Microsoft JhengHei" panose="020B0604030504040204" pitchFamily="34" charset="-120"/>
                <a:cs typeface="Calibri"/>
              </a:rPr>
              <a:t> *</a:t>
            </a:r>
            <a:r>
              <a:rPr lang="zh-TW" altLang="en-US" sz="1200">
                <a:solidFill>
                  <a:srgbClr val="444444"/>
                </a:solidFill>
                <a:latin typeface="Microsoft JhengHei" panose="020B0604030504040204" pitchFamily="34" charset="-120"/>
                <a:ea typeface="Microsoft JhengHei" panose="020B0604030504040204" pitchFamily="34" charset="-120"/>
                <a:cs typeface="Calibri"/>
              </a:rPr>
              <a:t>的優化功能</a:t>
            </a:r>
            <a:endParaRPr lang="en-US" altLang="zh-TW" sz="1200">
              <a:solidFill>
                <a:srgbClr val="444444"/>
              </a:solidFill>
              <a:latin typeface="Microsoft JhengHei" panose="020B0604030504040204" pitchFamily="34" charset="-120"/>
              <a:ea typeface="Microsoft JhengHei" panose="020B0604030504040204" pitchFamily="34" charset="-120"/>
              <a:cs typeface="Calibri"/>
            </a:endParaRPr>
          </a:p>
        </p:txBody>
      </p:sp>
      <p:sp>
        <p:nvSpPr>
          <p:cNvPr id="6" name="文字方塊 5">
            <a:extLst>
              <a:ext uri="{FF2B5EF4-FFF2-40B4-BE49-F238E27FC236}">
                <a16:creationId xmlns:a16="http://schemas.microsoft.com/office/drawing/2014/main" xmlns="" id="{36812B7E-184C-4252-9398-06A5C920A46E}"/>
              </a:ext>
            </a:extLst>
          </p:cNvPr>
          <p:cNvSpPr txBox="1"/>
          <p:nvPr/>
        </p:nvSpPr>
        <p:spPr>
          <a:xfrm>
            <a:off x="4732422" y="1992229"/>
            <a:ext cx="4130842" cy="129266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a:solidFill>
                  <a:srgbClr val="E16F39"/>
                </a:solidFill>
                <a:latin typeface="Microsoft JhengHei" panose="020B0604030504040204" pitchFamily="34" charset="-120"/>
                <a:ea typeface="Microsoft JhengHei" panose="020B0604030504040204" pitchFamily="34" charset="-120"/>
                <a:cs typeface="Calibri"/>
              </a:rPr>
              <a:t>為何重要</a:t>
            </a:r>
            <a:r>
              <a:rPr lang="en-US" altLang="zh-TW" b="1">
                <a:solidFill>
                  <a:srgbClr val="E16F39"/>
                </a:solidFill>
                <a:latin typeface="Microsoft JhengHei" panose="020B0604030504040204" pitchFamily="34" charset="-120"/>
                <a:ea typeface="Microsoft JhengHei" panose="020B0604030504040204" pitchFamily="34" charset="-120"/>
                <a:cs typeface="Calibri"/>
              </a:rPr>
              <a:t>​</a:t>
            </a:r>
          </a:p>
          <a:p>
            <a:r>
              <a:rPr lang="zh-TW" altLang="en-US" sz="1200">
                <a:solidFill>
                  <a:srgbClr val="444444"/>
                </a:solidFill>
                <a:latin typeface="Microsoft JhengHei" panose="020B0604030504040204" pitchFamily="34" charset="-120"/>
                <a:ea typeface="Microsoft JhengHei" panose="020B0604030504040204" pitchFamily="34" charset="-120"/>
                <a:cs typeface="Calibri"/>
              </a:rPr>
              <a:t>智能視覺解決方案的需求正在增長。深度學習的整體營收預估將從</a:t>
            </a:r>
            <a:r>
              <a:rPr lang="en-US" altLang="zh-TW" sz="1200">
                <a:solidFill>
                  <a:srgbClr val="444444"/>
                </a:solidFill>
                <a:latin typeface="Microsoft JhengHei" panose="020B0604030504040204" pitchFamily="34" charset="-120"/>
                <a:ea typeface="Microsoft JhengHei" panose="020B0604030504040204" pitchFamily="34" charset="-120"/>
                <a:cs typeface="Calibri"/>
              </a:rPr>
              <a:t> 2016 </a:t>
            </a:r>
            <a:r>
              <a:rPr lang="zh-TW" altLang="en-US" sz="1200">
                <a:solidFill>
                  <a:srgbClr val="444444"/>
                </a:solidFill>
                <a:latin typeface="Microsoft JhengHei" panose="020B0604030504040204" pitchFamily="34" charset="-120"/>
                <a:ea typeface="Microsoft JhengHei" panose="020B0604030504040204" pitchFamily="34" charset="-120"/>
                <a:cs typeface="Calibri"/>
              </a:rPr>
              <a:t>年的</a:t>
            </a:r>
            <a:r>
              <a:rPr lang="en-US" altLang="zh-TW" sz="1200">
                <a:solidFill>
                  <a:srgbClr val="444444"/>
                </a:solidFill>
                <a:latin typeface="Microsoft JhengHei" panose="020B0604030504040204" pitchFamily="34" charset="-120"/>
                <a:ea typeface="Microsoft JhengHei" panose="020B0604030504040204" pitchFamily="34" charset="-120"/>
                <a:cs typeface="Calibri"/>
              </a:rPr>
              <a:t> 6.55</a:t>
            </a:r>
            <a:r>
              <a:rPr lang="zh-TW" altLang="en-US" sz="1200">
                <a:solidFill>
                  <a:srgbClr val="444444"/>
                </a:solidFill>
                <a:latin typeface="Microsoft JhengHei" panose="020B0604030504040204" pitchFamily="34" charset="-120"/>
                <a:ea typeface="Microsoft JhengHei" panose="020B0604030504040204" pitchFamily="34" charset="-120"/>
                <a:cs typeface="Calibri"/>
              </a:rPr>
              <a:t> 億美元成長到</a:t>
            </a:r>
            <a:r>
              <a:rPr lang="en-US" altLang="zh-TW" sz="1200">
                <a:solidFill>
                  <a:srgbClr val="444444"/>
                </a:solidFill>
                <a:latin typeface="Microsoft JhengHei" panose="020B0604030504040204" pitchFamily="34" charset="-120"/>
                <a:ea typeface="Microsoft JhengHei" panose="020B0604030504040204" pitchFamily="34" charset="-120"/>
                <a:cs typeface="Calibri"/>
              </a:rPr>
              <a:t> 2025 </a:t>
            </a:r>
            <a:r>
              <a:rPr lang="zh-TW" altLang="en-US" sz="1200">
                <a:solidFill>
                  <a:srgbClr val="444444"/>
                </a:solidFill>
                <a:latin typeface="Microsoft JhengHei" panose="020B0604030504040204" pitchFamily="34" charset="-120"/>
                <a:ea typeface="Microsoft JhengHei" panose="020B0604030504040204" pitchFamily="34" charset="-120"/>
                <a:cs typeface="Calibri"/>
              </a:rPr>
              <a:t>年的</a:t>
            </a:r>
            <a:r>
              <a:rPr lang="en-US" altLang="zh-TW" sz="1200">
                <a:solidFill>
                  <a:srgbClr val="444444"/>
                </a:solidFill>
                <a:latin typeface="Microsoft JhengHei" panose="020B0604030504040204" pitchFamily="34" charset="-120"/>
                <a:ea typeface="Microsoft JhengHei" panose="020B0604030504040204" pitchFamily="34" charset="-120"/>
                <a:cs typeface="Calibri"/>
              </a:rPr>
              <a:t> 35 </a:t>
            </a:r>
            <a:r>
              <a:rPr lang="zh-TW" altLang="en-US" sz="1200">
                <a:solidFill>
                  <a:srgbClr val="444444"/>
                </a:solidFill>
                <a:latin typeface="Microsoft JhengHei" panose="020B0604030504040204" pitchFamily="34" charset="-120"/>
                <a:ea typeface="Microsoft JhengHei" panose="020B0604030504040204" pitchFamily="34" charset="-120"/>
                <a:cs typeface="Calibri"/>
              </a:rPr>
              <a:t>億美元。這需要開發者工具，以將計算機視覺、深度學習和分析處理能力整合至應用程式當中，這樣他們就可以協助將資料轉換成能夠激發人工智慧的洞察力。</a:t>
            </a:r>
            <a:endParaRPr lang="en-US" altLang="zh-TW" sz="1200">
              <a:solidFill>
                <a:srgbClr val="444444"/>
              </a:solidFill>
              <a:latin typeface="Microsoft JhengHei" panose="020B0604030504040204" pitchFamily="34" charset="-120"/>
              <a:ea typeface="Microsoft JhengHei" panose="020B0604030504040204" pitchFamily="34" charset="-120"/>
              <a:cs typeface="Calibri"/>
            </a:endParaRPr>
          </a:p>
        </p:txBody>
      </p:sp>
      <p:sp>
        <p:nvSpPr>
          <p:cNvPr id="7" name="文字方塊 6">
            <a:extLst>
              <a:ext uri="{FF2B5EF4-FFF2-40B4-BE49-F238E27FC236}">
                <a16:creationId xmlns:a16="http://schemas.microsoft.com/office/drawing/2014/main" xmlns="" id="{AD3A4997-3996-420A-8B12-E822B47519A8}"/>
              </a:ext>
            </a:extLst>
          </p:cNvPr>
          <p:cNvSpPr txBox="1"/>
          <p:nvPr/>
        </p:nvSpPr>
        <p:spPr>
          <a:xfrm>
            <a:off x="471237" y="3821812"/>
            <a:ext cx="7158789" cy="55399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a:solidFill>
                  <a:srgbClr val="E16F39"/>
                </a:solidFill>
                <a:latin typeface="Microsoft JhengHei" panose="020B0604030504040204" pitchFamily="34" charset="-120"/>
                <a:ea typeface="Microsoft JhengHei" panose="020B0604030504040204" pitchFamily="34" charset="-120"/>
                <a:cs typeface="Calibri"/>
              </a:rPr>
              <a:t>使用對象</a:t>
            </a:r>
            <a:r>
              <a:rPr lang="en-US" altLang="zh-TW">
                <a:solidFill>
                  <a:srgbClr val="E16F39"/>
                </a:solidFill>
                <a:latin typeface="Microsoft JhengHei" panose="020B0604030504040204" pitchFamily="34" charset="-120"/>
                <a:ea typeface="Microsoft JhengHei" panose="020B0604030504040204" pitchFamily="34" charset="-120"/>
                <a:cs typeface="Calibri"/>
              </a:rPr>
              <a:t>​</a:t>
            </a:r>
          </a:p>
          <a:p>
            <a:r>
              <a:rPr lang="zh-TW" altLang="en-US" sz="1200">
                <a:solidFill>
                  <a:srgbClr val="444444"/>
                </a:solidFill>
                <a:latin typeface="Microsoft JhengHei" panose="020B0604030504040204" pitchFamily="34" charset="-120"/>
                <a:ea typeface="Microsoft JhengHei" panose="020B0604030504040204" pitchFamily="34" charset="-120"/>
                <a:cs typeface="Calibri"/>
              </a:rPr>
              <a:t>軟體開發者，或致力於監控、機器人、醫療、辦公室自動化、交通等視覺解決方案的資料科學家。</a:t>
            </a:r>
            <a:endParaRPr lang="en-US" altLang="zh-TW" sz="1200">
              <a:solidFill>
                <a:srgbClr val="444444"/>
              </a:solidFill>
              <a:latin typeface="Microsoft JhengHei" panose="020B0604030504040204" pitchFamily="34" charset="-120"/>
              <a:ea typeface="Microsoft JhengHei" panose="020B0604030504040204" pitchFamily="34" charset="-120"/>
              <a:cs typeface="Calibri"/>
            </a:endParaRPr>
          </a:p>
        </p:txBody>
      </p:sp>
    </p:spTree>
    <p:extLst>
      <p:ext uri="{BB962C8B-B14F-4D97-AF65-F5344CB8AC3E}">
        <p14:creationId xmlns:p14="http://schemas.microsoft.com/office/powerpoint/2010/main" xmlns="" val="1332274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8CFE1DBE-9BF8-4D19-8D68-F6A74960E126}"/>
              </a:ext>
            </a:extLst>
          </p:cNvPr>
          <p:cNvSpPr/>
          <p:nvPr/>
        </p:nvSpPr>
        <p:spPr>
          <a:xfrm>
            <a:off x="0" y="2688879"/>
            <a:ext cx="9144000" cy="319570"/>
          </a:xfrm>
          <a:prstGeom prst="rect">
            <a:avLst/>
          </a:prstGeom>
          <a:gradFill>
            <a:gsLst>
              <a:gs pos="0">
                <a:schemeClr val="bg2">
                  <a:lumMod val="90000"/>
                  <a:alpha val="0"/>
                </a:schemeClr>
              </a:gs>
              <a:gs pos="100000">
                <a:schemeClr val="tx1">
                  <a:lumMod val="85000"/>
                  <a:lumOff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xmlns="" id="{C107BE31-3A2F-4A77-879C-3958260F0E4E}"/>
              </a:ext>
            </a:extLst>
          </p:cNvPr>
          <p:cNvSpPr/>
          <p:nvPr/>
        </p:nvSpPr>
        <p:spPr>
          <a:xfrm>
            <a:off x="0" y="2912059"/>
            <a:ext cx="9144000" cy="2231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xmlns="" id="{B906A921-3958-444E-98E1-6A560C4166D8}"/>
              </a:ext>
            </a:extLst>
          </p:cNvPr>
          <p:cNvSpPr>
            <a:spLocks noGrp="1"/>
          </p:cNvSpPr>
          <p:nvPr>
            <p:ph type="title"/>
          </p:nvPr>
        </p:nvSpPr>
        <p:spPr/>
        <p:txBody>
          <a:bodyPr/>
          <a:lstStyle/>
          <a:p>
            <a:r>
              <a:rPr lang="en-US" err="1">
                <a:latin typeface="Microsoft JhengHei" panose="020B0604030504040204" pitchFamily="34" charset="-120"/>
                <a:ea typeface="Microsoft JhengHei" panose="020B0604030504040204" pitchFamily="34" charset="-120"/>
              </a:rPr>
              <a:t>OpenVINO</a:t>
            </a:r>
            <a:r>
              <a:rPr lang="en-US">
                <a:latin typeface="Microsoft JhengHei" panose="020B0604030504040204" pitchFamily="34" charset="-120"/>
                <a:ea typeface="Microsoft JhengHei" panose="020B0604030504040204" pitchFamily="34" charset="-120"/>
              </a:rPr>
              <a:t> </a:t>
            </a:r>
            <a:r>
              <a:rPr lang="zh-TW" altLang="en-US">
                <a:latin typeface="Microsoft JhengHei" panose="020B0604030504040204" pitchFamily="34" charset="-120"/>
                <a:ea typeface="Microsoft JhengHei" panose="020B0604030504040204" pitchFamily="34" charset="-120"/>
              </a:rPr>
              <a:t>如何運作</a:t>
            </a:r>
            <a:r>
              <a:rPr lang="en-US">
                <a:latin typeface="Microsoft JhengHei" panose="020B0604030504040204" pitchFamily="34" charset="-120"/>
                <a:ea typeface="Microsoft JhengHei" panose="020B0604030504040204" pitchFamily="34" charset="-120"/>
              </a:rPr>
              <a:t>?</a:t>
            </a:r>
          </a:p>
        </p:txBody>
      </p:sp>
      <p:pic>
        <p:nvPicPr>
          <p:cNvPr id="4" name="Picture 4" descr="A screenshot of a cell phone&#10;&#10;Description generated with very high confidence">
            <a:extLst>
              <a:ext uri="{FF2B5EF4-FFF2-40B4-BE49-F238E27FC236}">
                <a16:creationId xmlns:a16="http://schemas.microsoft.com/office/drawing/2014/main" xmlns="" id="{D66B0BAA-59AF-4DA9-8313-B144B39B5C45}"/>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522404" y="2939327"/>
            <a:ext cx="8359665" cy="2031325"/>
          </a:xfrm>
          <a:prstGeom prst="rect">
            <a:avLst/>
          </a:prstGeom>
        </p:spPr>
      </p:pic>
      <p:sp>
        <p:nvSpPr>
          <p:cNvPr id="3" name="文字方塊 2">
            <a:extLst>
              <a:ext uri="{FF2B5EF4-FFF2-40B4-BE49-F238E27FC236}">
                <a16:creationId xmlns:a16="http://schemas.microsoft.com/office/drawing/2014/main" xmlns="" id="{55740459-623A-449F-AB47-5455061F023A}"/>
              </a:ext>
            </a:extLst>
          </p:cNvPr>
          <p:cNvSpPr txBox="1"/>
          <p:nvPr/>
        </p:nvSpPr>
        <p:spPr>
          <a:xfrm>
            <a:off x="441169" y="1256121"/>
            <a:ext cx="4261067" cy="1508105"/>
          </a:xfrm>
          <a:prstGeom prst="rect">
            <a:avLst/>
          </a:prstGeom>
          <a:noFill/>
        </p:spPr>
        <p:txBody>
          <a:bodyPr wrap="square" rtlCol="0">
            <a:spAutoFit/>
          </a:bodyPr>
          <a:lstStyle/>
          <a:p>
            <a:r>
              <a:rPr lang="zh-TW" altLang="en-US" b="1">
                <a:latin typeface="Microsoft JhengHei" panose="020B0604030504040204" pitchFamily="34" charset="-120"/>
                <a:ea typeface="Microsoft JhengHei" panose="020B0604030504040204" pitchFamily="34" charset="-120"/>
                <a:cs typeface="Arial" panose="020B0604020202020204" pitchFamily="34" charset="0"/>
              </a:rPr>
              <a:t>模型優化器</a:t>
            </a:r>
            <a:endParaRPr lang="en-US" altLang="zh-TW" b="1">
              <a:latin typeface="Microsoft JhengHei" panose="020B0604030504040204" pitchFamily="34" charset="-120"/>
              <a:ea typeface="Microsoft JhengHei" panose="020B0604030504040204" pitchFamily="34" charset="-120"/>
              <a:cs typeface="Arial" panose="020B0604020202020204" pitchFamily="34" charset="0"/>
            </a:endParaRPr>
          </a:p>
          <a:p>
            <a:pPr marL="180975" indent="-180975">
              <a:buFont typeface="Arial" panose="020B0604020202020204" pitchFamily="34" charset="0"/>
              <a:buChar char="•"/>
            </a:pPr>
            <a:r>
              <a:rPr lang="zh-TW" altLang="en-US" sz="1400">
                <a:solidFill>
                  <a:srgbClr val="0070C0"/>
                </a:solidFill>
                <a:latin typeface="Microsoft JhengHei" panose="020B0604030504040204" pitchFamily="34" charset="-120"/>
                <a:ea typeface="Microsoft JhengHei" panose="020B0604030504040204" pitchFamily="34" charset="-120"/>
                <a:cs typeface="Arial" panose="020B0604020202020204" pitchFamily="34" charset="0"/>
              </a:rPr>
              <a:t>它是什麼：準備步驟 </a:t>
            </a:r>
            <a:r>
              <a:rPr lang="en-US" altLang="zh-TW" sz="1400">
                <a:solidFill>
                  <a:schemeClr val="tx1">
                    <a:lumMod val="85000"/>
                    <a:lumOff val="15000"/>
                  </a:schemeClr>
                </a:solidFill>
                <a:latin typeface="Microsoft JhengHei" panose="020B0604030504040204" pitchFamily="34" charset="-120"/>
                <a:ea typeface="Microsoft JhengHei" panose="020B0604030504040204" pitchFamily="34" charset="-120"/>
                <a:cs typeface="Arial" panose="020B0604020202020204" pitchFamily="34" charset="0"/>
              </a:rPr>
              <a:t>-&gt; </a:t>
            </a:r>
            <a:r>
              <a:rPr lang="zh-TW" altLang="en-US" sz="1400">
                <a:solidFill>
                  <a:schemeClr val="tx1">
                    <a:lumMod val="85000"/>
                    <a:lumOff val="15000"/>
                  </a:schemeClr>
                </a:solidFill>
                <a:latin typeface="Microsoft JhengHei" panose="020B0604030504040204" pitchFamily="34" charset="-120"/>
                <a:ea typeface="Microsoft JhengHei" panose="020B0604030504040204" pitchFamily="34" charset="-120"/>
                <a:cs typeface="Arial" panose="020B0604020202020204" pitchFamily="34" charset="0"/>
              </a:rPr>
              <a:t>匯入已經訓練好的模型</a:t>
            </a:r>
            <a:endParaRPr lang="en-US" altLang="zh-TW" sz="1400">
              <a:solidFill>
                <a:schemeClr val="tx1">
                  <a:lumMod val="85000"/>
                  <a:lumOff val="15000"/>
                </a:schemeClr>
              </a:solidFill>
              <a:latin typeface="Microsoft JhengHei" panose="020B0604030504040204" pitchFamily="34" charset="-120"/>
              <a:ea typeface="Microsoft JhengHei" panose="020B0604030504040204" pitchFamily="34" charset="-120"/>
              <a:cs typeface="Arial" panose="020B0604020202020204" pitchFamily="34" charset="0"/>
            </a:endParaRPr>
          </a:p>
          <a:p>
            <a:pPr marL="180975" indent="-180975">
              <a:buFont typeface="Arial" panose="020B0604020202020204" pitchFamily="34" charset="0"/>
              <a:buChar char="•"/>
            </a:pPr>
            <a:r>
              <a:rPr lang="zh-TW" altLang="en-US" sz="1400">
                <a:solidFill>
                  <a:srgbClr val="0070C0"/>
                </a:solidFill>
                <a:latin typeface="Microsoft JhengHei" panose="020B0604030504040204" pitchFamily="34" charset="-120"/>
                <a:ea typeface="Microsoft JhengHei" panose="020B0604030504040204" pitchFamily="34" charset="-120"/>
                <a:cs typeface="Arial" panose="020B0604020202020204" pitchFamily="34" charset="0"/>
              </a:rPr>
              <a:t>為何重要：</a:t>
            </a:r>
            <a:r>
              <a:rPr lang="zh-TW" altLang="en-US" sz="1400">
                <a:solidFill>
                  <a:schemeClr val="tx1">
                    <a:lumMod val="85000"/>
                    <a:lumOff val="15000"/>
                  </a:schemeClr>
                </a:solidFill>
                <a:latin typeface="Microsoft JhengHei" panose="020B0604030504040204" pitchFamily="34" charset="-120"/>
                <a:ea typeface="Microsoft JhengHei" panose="020B0604030504040204" pitchFamily="34" charset="-120"/>
                <a:cs typeface="Arial" panose="020B0604020202020204" pitchFamily="34" charset="0"/>
              </a:rPr>
              <a:t>通過嚴謹地拓樸調整以對效能</a:t>
            </a:r>
            <a:r>
              <a:rPr lang="en-US" altLang="zh-TW" sz="1400">
                <a:solidFill>
                  <a:schemeClr val="tx1">
                    <a:lumMod val="85000"/>
                    <a:lumOff val="15000"/>
                  </a:schemeClr>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1400">
                <a:solidFill>
                  <a:schemeClr val="tx1">
                    <a:lumMod val="85000"/>
                    <a:lumOff val="15000"/>
                  </a:schemeClr>
                </a:solidFill>
                <a:latin typeface="Microsoft JhengHei" panose="020B0604030504040204" pitchFamily="34" charset="-120"/>
                <a:ea typeface="Microsoft JhengHei" panose="020B0604030504040204" pitchFamily="34" charset="-120"/>
                <a:cs typeface="Arial" panose="020B0604020202020204" pitchFamily="34" charset="0"/>
              </a:rPr>
              <a:t>空間進行最佳化；最大的躍進是來自於將資料轉換成匹配硬體的類型。</a:t>
            </a:r>
          </a:p>
          <a:p>
            <a:endParaRPr lang="zh-TW" altLang="en-US">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5" name="文字方塊 4">
            <a:extLst>
              <a:ext uri="{FF2B5EF4-FFF2-40B4-BE49-F238E27FC236}">
                <a16:creationId xmlns:a16="http://schemas.microsoft.com/office/drawing/2014/main" xmlns="" id="{7B087AC6-7061-4A05-BB67-C6F2BAB6B49D}"/>
              </a:ext>
            </a:extLst>
          </p:cNvPr>
          <p:cNvSpPr txBox="1"/>
          <p:nvPr/>
        </p:nvSpPr>
        <p:spPr>
          <a:xfrm>
            <a:off x="4913903" y="1256121"/>
            <a:ext cx="4067754" cy="1231106"/>
          </a:xfrm>
          <a:prstGeom prst="rect">
            <a:avLst/>
          </a:prstGeom>
          <a:noFill/>
        </p:spPr>
        <p:txBody>
          <a:bodyPr wrap="square" rtlCol="0">
            <a:spAutoFit/>
          </a:bodyPr>
          <a:lstStyle/>
          <a:p>
            <a:r>
              <a:rPr lang="zh-TW" altLang="en-US" b="1">
                <a:latin typeface="Microsoft JhengHei" panose="020B0604030504040204" pitchFamily="34" charset="-120"/>
                <a:ea typeface="Microsoft JhengHei" panose="020B0604030504040204" pitchFamily="34" charset="-120"/>
                <a:cs typeface="Arial" panose="020B0604020202020204" pitchFamily="34" charset="0"/>
              </a:rPr>
              <a:t>推論引擎</a:t>
            </a:r>
            <a:endParaRPr lang="en-US" altLang="zh-TW" b="1">
              <a:latin typeface="Microsoft JhengHei" panose="020B0604030504040204" pitchFamily="34" charset="-120"/>
              <a:ea typeface="Microsoft JhengHei" panose="020B0604030504040204" pitchFamily="34" charset="-120"/>
              <a:cs typeface="Arial" panose="020B0604020202020204" pitchFamily="34" charset="0"/>
            </a:endParaRPr>
          </a:p>
          <a:p>
            <a:pPr marL="180975" indent="-180975">
              <a:buFont typeface="Arial" panose="020B0604020202020204" pitchFamily="34" charset="0"/>
              <a:buChar char="•"/>
            </a:pPr>
            <a:r>
              <a:rPr lang="zh-TW" altLang="en-US" sz="1400">
                <a:solidFill>
                  <a:srgbClr val="0070C0"/>
                </a:solidFill>
                <a:latin typeface="Microsoft JhengHei" panose="020B0604030504040204" pitchFamily="34" charset="-120"/>
                <a:ea typeface="Microsoft JhengHei" panose="020B0604030504040204" pitchFamily="34" charset="-120"/>
                <a:cs typeface="Arial" panose="020B0604020202020204" pitchFamily="34" charset="0"/>
              </a:rPr>
              <a:t>它是什麼：</a:t>
            </a:r>
            <a:r>
              <a:rPr lang="zh-TW" altLang="en-US" sz="1400">
                <a:solidFill>
                  <a:schemeClr val="tx1">
                    <a:lumMod val="85000"/>
                    <a:lumOff val="15000"/>
                  </a:schemeClr>
                </a:solidFill>
                <a:latin typeface="Microsoft JhengHei" panose="020B0604030504040204" pitchFamily="34" charset="-120"/>
                <a:ea typeface="Microsoft JhengHei" panose="020B0604030504040204" pitchFamily="34" charset="-120"/>
                <a:cs typeface="Arial" panose="020B0604020202020204" pitchFamily="34" charset="0"/>
              </a:rPr>
              <a:t>高階的推論 </a:t>
            </a:r>
            <a:r>
              <a:rPr lang="en-US" altLang="zh-TW" sz="1400">
                <a:solidFill>
                  <a:schemeClr val="tx1">
                    <a:lumMod val="85000"/>
                    <a:lumOff val="15000"/>
                  </a:schemeClr>
                </a:solidFill>
                <a:latin typeface="Microsoft JhengHei" panose="020B0604030504040204" pitchFamily="34" charset="-120"/>
                <a:ea typeface="Microsoft JhengHei" panose="020B0604030504040204" pitchFamily="34" charset="-120"/>
                <a:cs typeface="Arial" panose="020B0604020202020204" pitchFamily="34" charset="0"/>
              </a:rPr>
              <a:t>API</a:t>
            </a:r>
          </a:p>
          <a:p>
            <a:pPr marL="180975" indent="-180975">
              <a:buFont typeface="Arial" panose="020B0604020202020204" pitchFamily="34" charset="0"/>
              <a:buChar char="•"/>
            </a:pPr>
            <a:r>
              <a:rPr lang="zh-TW" altLang="en-US" sz="1400">
                <a:solidFill>
                  <a:srgbClr val="0070C0"/>
                </a:solidFill>
                <a:latin typeface="Microsoft JhengHei" panose="020B0604030504040204" pitchFamily="34" charset="-120"/>
                <a:ea typeface="Microsoft JhengHei" panose="020B0604030504040204" pitchFamily="34" charset="-120"/>
                <a:cs typeface="Arial" panose="020B0604020202020204" pitchFamily="34" charset="0"/>
              </a:rPr>
              <a:t>為何重要：</a:t>
            </a:r>
            <a:r>
              <a:rPr lang="zh-TW" altLang="en-US" sz="1400">
                <a:solidFill>
                  <a:schemeClr val="tx1">
                    <a:lumMod val="85000"/>
                    <a:lumOff val="15000"/>
                  </a:schemeClr>
                </a:solidFill>
                <a:latin typeface="Microsoft JhengHei" panose="020B0604030504040204" pitchFamily="34" charset="-120"/>
                <a:ea typeface="Microsoft JhengHei" panose="020B0604030504040204" pitchFamily="34" charset="-120"/>
                <a:cs typeface="Arial" panose="020B0604020202020204" pitchFamily="34" charset="0"/>
              </a:rPr>
              <a:t>可根據不同的硬體，動態地載入對應的套件。為不同類型的硬體提供最佳效能，且不需要使用者開發和維護不同的程式碼。</a:t>
            </a:r>
          </a:p>
        </p:txBody>
      </p:sp>
    </p:spTree>
    <p:extLst>
      <p:ext uri="{BB962C8B-B14F-4D97-AF65-F5344CB8AC3E}">
        <p14:creationId xmlns:p14="http://schemas.microsoft.com/office/powerpoint/2010/main" xmlns="" val="2979970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485B27-F55C-4FC5-A048-E28CE7E74F00}"/>
              </a:ext>
            </a:extLst>
          </p:cNvPr>
          <p:cNvSpPr>
            <a:spLocks noGrp="1"/>
          </p:cNvSpPr>
          <p:nvPr>
            <p:ph type="title"/>
          </p:nvPr>
        </p:nvSpPr>
        <p:spPr>
          <a:xfrm>
            <a:off x="466833" y="318655"/>
            <a:ext cx="3361781" cy="472864"/>
          </a:xfrm>
        </p:spPr>
        <p:txBody>
          <a:bodyPr/>
          <a:lstStyle/>
          <a:p>
            <a:r>
              <a:rPr lang="zh-TW" altLang="en-US">
                <a:latin typeface="Microsoft JhengHei" panose="020B0604030504040204" pitchFamily="34" charset="-120"/>
                <a:ea typeface="Microsoft JhengHei" panose="020B0604030504040204" pitchFamily="34" charset="-120"/>
              </a:rPr>
              <a:t>性能基準</a:t>
            </a:r>
            <a:endParaRPr lang="en-US">
              <a:latin typeface="Microsoft JhengHei" panose="020B0604030504040204" pitchFamily="34" charset="-120"/>
              <a:ea typeface="Microsoft JhengHei" panose="020B0604030504040204" pitchFamily="34" charset="-120"/>
            </a:endParaRPr>
          </a:p>
        </p:txBody>
      </p:sp>
      <p:pic>
        <p:nvPicPr>
          <p:cNvPr id="4" name="Picture 6">
            <a:extLst>
              <a:ext uri="{FF2B5EF4-FFF2-40B4-BE49-F238E27FC236}">
                <a16:creationId xmlns:a16="http://schemas.microsoft.com/office/drawing/2014/main" xmlns="" id="{69A24491-EC2B-485D-A046-B909511FB690}"/>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l="5415" t="19146" b="-4456"/>
          <a:stretch/>
        </p:blipFill>
        <p:spPr>
          <a:xfrm>
            <a:off x="548483" y="1886476"/>
            <a:ext cx="7822035" cy="3129434"/>
          </a:xfrm>
          <a:prstGeom prst="roundRect">
            <a:avLst>
              <a:gd name="adj" fmla="val 6963"/>
            </a:avLst>
          </a:prstGeom>
          <a:solidFill>
            <a:schemeClr val="bg1"/>
          </a:solidFill>
        </p:spPr>
      </p:pic>
      <p:pic>
        <p:nvPicPr>
          <p:cNvPr id="5" name="圖形 3">
            <a:extLst>
              <a:ext uri="{FF2B5EF4-FFF2-40B4-BE49-F238E27FC236}">
                <a16:creationId xmlns:a16="http://schemas.microsoft.com/office/drawing/2014/main" xmlns="" id="{41BF27A2-E41E-4C12-AF98-8C90DEAED168}"/>
              </a:ext>
            </a:extLst>
          </p:cNvPr>
          <p:cNvPicPr>
            <a:picLocks noChangeAspect="1"/>
          </p:cNvPicPr>
          <p:nvPr/>
        </p:nvPicPr>
        <p:blipFill>
          <a:blip r:embed="rId4" cstate="screen">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0" y="4774474"/>
            <a:ext cx="1096967" cy="369026"/>
          </a:xfrm>
          <a:prstGeom prst="rect">
            <a:avLst/>
          </a:prstGeom>
        </p:spPr>
      </p:pic>
      <p:sp>
        <p:nvSpPr>
          <p:cNvPr id="7" name="矩形 2">
            <a:extLst>
              <a:ext uri="{FF2B5EF4-FFF2-40B4-BE49-F238E27FC236}">
                <a16:creationId xmlns:a16="http://schemas.microsoft.com/office/drawing/2014/main" xmlns="" id="{F3E23776-3163-4939-9876-9002E90F9504}"/>
              </a:ext>
            </a:extLst>
          </p:cNvPr>
          <p:cNvSpPr/>
          <p:nvPr/>
        </p:nvSpPr>
        <p:spPr>
          <a:xfrm>
            <a:off x="548482" y="1178589"/>
            <a:ext cx="7728935" cy="707886"/>
          </a:xfrm>
          <a:prstGeom prst="rect">
            <a:avLst/>
          </a:prstGeom>
        </p:spPr>
        <p:txBody>
          <a:bodyPr wrap="square">
            <a:spAutoFit/>
          </a:bodyPr>
          <a:lstStyle/>
          <a:p>
            <a:r>
              <a:rPr lang="zh-TW" altLang="en-US" sz="2000">
                <a:solidFill>
                  <a:schemeClr val="tx1">
                    <a:lumMod val="75000"/>
                    <a:lumOff val="25000"/>
                  </a:schemeClr>
                </a:solidFill>
                <a:latin typeface="微軟正黑體" panose="020B0604030504040204" pitchFamily="34" charset="-120"/>
                <a:ea typeface="微軟正黑體" panose="020B0604030504040204" pitchFamily="34" charset="-120"/>
              </a:rPr>
              <a:t>用 </a:t>
            </a:r>
            <a:r>
              <a:rPr lang="en-US" altLang="zh-TW" sz="2000" b="1" err="1">
                <a:solidFill>
                  <a:schemeClr val="tx1">
                    <a:lumMod val="75000"/>
                    <a:lumOff val="25000"/>
                  </a:schemeClr>
                </a:solidFill>
                <a:latin typeface="微軟正黑體" panose="020B0604030504040204" pitchFamily="34" charset="-120"/>
                <a:ea typeface="微軟正黑體" panose="020B0604030504040204" pitchFamily="34" charset="-120"/>
              </a:rPr>
              <a:t>OpenVINO</a:t>
            </a:r>
            <a:r>
              <a:rPr lang="en-US" altLang="zh-TW" sz="2000" b="1">
                <a:solidFill>
                  <a:schemeClr val="tx1">
                    <a:lumMod val="75000"/>
                    <a:lumOff val="25000"/>
                  </a:schemeClr>
                </a:solidFill>
                <a:latin typeface="微軟正黑體" panose="020B0604030504040204" pitchFamily="34" charset="-120"/>
                <a:ea typeface="微軟正黑體" panose="020B0604030504040204" pitchFamily="34" charset="-120"/>
              </a:rPr>
              <a:t>™ </a:t>
            </a:r>
            <a:r>
              <a:rPr lang="zh-TW" altLang="en-US" sz="2000">
                <a:solidFill>
                  <a:schemeClr val="tx1">
                    <a:lumMod val="75000"/>
                    <a:lumOff val="25000"/>
                  </a:schemeClr>
                </a:solidFill>
                <a:latin typeface="微軟正黑體" panose="020B0604030504040204" pitchFamily="34" charset="-120"/>
                <a:ea typeface="微軟正黑體" panose="020B0604030504040204" pitchFamily="34" charset="-120"/>
              </a:rPr>
              <a:t>工具包及</a:t>
            </a:r>
            <a:r>
              <a:rPr lang="zh-TW" altLang="en-US" sz="2000" b="1">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2000" b="1">
                <a:solidFill>
                  <a:schemeClr val="tx1">
                    <a:lumMod val="75000"/>
                    <a:lumOff val="25000"/>
                  </a:schemeClr>
                </a:solidFill>
                <a:latin typeface="微軟正黑體" panose="020B0604030504040204" pitchFamily="34" charset="-120"/>
                <a:ea typeface="微軟正黑體" panose="020B0604030504040204" pitchFamily="34" charset="-120"/>
              </a:rPr>
              <a:t>Intel® </a:t>
            </a:r>
            <a:r>
              <a:rPr lang="zh-TW" altLang="en-US" sz="2000">
                <a:solidFill>
                  <a:schemeClr val="tx1">
                    <a:lumMod val="75000"/>
                    <a:lumOff val="25000"/>
                  </a:schemeClr>
                </a:solidFill>
                <a:latin typeface="微軟正黑體" panose="020B0604030504040204" pitchFamily="34" charset="-120"/>
                <a:ea typeface="微軟正黑體" panose="020B0604030504040204" pitchFamily="34" charset="-120"/>
              </a:rPr>
              <a:t>架構，可大幅度地提升深度學習工作負載效能。</a:t>
            </a:r>
          </a:p>
        </p:txBody>
      </p:sp>
      <p:sp>
        <p:nvSpPr>
          <p:cNvPr id="8" name="矩形 4">
            <a:extLst>
              <a:ext uri="{FF2B5EF4-FFF2-40B4-BE49-F238E27FC236}">
                <a16:creationId xmlns:a16="http://schemas.microsoft.com/office/drawing/2014/main" xmlns="" id="{CB9F43C4-777C-4F85-A01F-8D31E442E29B}"/>
              </a:ext>
            </a:extLst>
          </p:cNvPr>
          <p:cNvSpPr/>
          <p:nvPr/>
        </p:nvSpPr>
        <p:spPr>
          <a:xfrm>
            <a:off x="3187172" y="1869285"/>
            <a:ext cx="2595582" cy="338554"/>
          </a:xfrm>
          <a:prstGeom prst="rect">
            <a:avLst/>
          </a:prstGeom>
        </p:spPr>
        <p:txBody>
          <a:bodyPr wrap="none">
            <a:spAutoFit/>
          </a:bodyPr>
          <a:lstStyle/>
          <a:p>
            <a:r>
              <a:rPr lang="zh-TW" altLang="en-US" sz="1600" b="1">
                <a:solidFill>
                  <a:srgbClr val="005493"/>
                </a:solidFill>
                <a:latin typeface="微軟正黑體" panose="020B0604030504040204" pitchFamily="34" charset="-120"/>
                <a:ea typeface="微軟正黑體" panose="020B0604030504040204" pitchFamily="34" charset="-120"/>
              </a:rPr>
              <a:t>每秒幀數（</a:t>
            </a:r>
            <a:r>
              <a:rPr lang="en-US" altLang="zh-TW" sz="1600" b="1">
                <a:solidFill>
                  <a:srgbClr val="005493"/>
                </a:solidFill>
                <a:latin typeface="微軟正黑體" panose="020B0604030504040204" pitchFamily="34" charset="-120"/>
                <a:ea typeface="微軟正黑體" panose="020B0604030504040204" pitchFamily="34" charset="-120"/>
              </a:rPr>
              <a:t>FPS</a:t>
            </a:r>
            <a:r>
              <a:rPr lang="zh-TW" altLang="en-US" sz="1600" b="1">
                <a:solidFill>
                  <a:srgbClr val="005493"/>
                </a:solidFill>
                <a:latin typeface="微軟正黑體" panose="020B0604030504040204" pitchFamily="34" charset="-120"/>
                <a:ea typeface="微軟正黑體" panose="020B0604030504040204" pitchFamily="34" charset="-120"/>
              </a:rPr>
              <a:t>）的比較表</a:t>
            </a:r>
          </a:p>
        </p:txBody>
      </p:sp>
    </p:spTree>
    <p:extLst>
      <p:ext uri="{BB962C8B-B14F-4D97-AF65-F5344CB8AC3E}">
        <p14:creationId xmlns:p14="http://schemas.microsoft.com/office/powerpoint/2010/main" xmlns="" val="1605032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形 6">
            <a:extLst>
              <a:ext uri="{FF2B5EF4-FFF2-40B4-BE49-F238E27FC236}">
                <a16:creationId xmlns:a16="http://schemas.microsoft.com/office/drawing/2014/main" xmlns="" id="{0CC3D2B2-90EA-494B-9AE0-3AF637005E3B}"/>
              </a:ext>
            </a:extLst>
          </p:cNvPr>
          <p:cNvPicPr>
            <a:picLocks noChangeAspect="1"/>
          </p:cNvPicPr>
          <p:nvPr/>
        </p:nvPicPr>
        <p:blipFill>
          <a:blip r:embed="rId3" cstate="print">
            <a:extLst>
              <a:ext uri="{96DAC541-7B7A-43D3-8B79-37D633B846F1}">
                <asvg:svgBlip xmlns:asvg="http://schemas.microsoft.com/office/drawing/2016/SVG/main" xmlns="" r:embed="rId4"/>
              </a:ext>
            </a:extLst>
          </a:blip>
          <a:stretch>
            <a:fillRect/>
          </a:stretch>
        </p:blipFill>
        <p:spPr>
          <a:xfrm>
            <a:off x="128743" y="1213165"/>
            <a:ext cx="8886514" cy="3731967"/>
          </a:xfrm>
          <a:prstGeom prst="rect">
            <a:avLst/>
          </a:prstGeom>
        </p:spPr>
      </p:pic>
      <p:sp>
        <p:nvSpPr>
          <p:cNvPr id="2" name="Title 1">
            <a:extLst>
              <a:ext uri="{FF2B5EF4-FFF2-40B4-BE49-F238E27FC236}">
                <a16:creationId xmlns:a16="http://schemas.microsoft.com/office/drawing/2014/main" xmlns="" id="{2E2B021D-4D90-4DEF-91FD-3E62090CFE99}"/>
              </a:ext>
            </a:extLst>
          </p:cNvPr>
          <p:cNvSpPr>
            <a:spLocks noGrp="1"/>
          </p:cNvSpPr>
          <p:nvPr>
            <p:ph type="title"/>
          </p:nvPr>
        </p:nvSpPr>
        <p:spPr>
          <a:xfrm>
            <a:off x="394699" y="297956"/>
            <a:ext cx="3089628" cy="493563"/>
          </a:xfrm>
        </p:spPr>
        <p:txBody>
          <a:bodyPr/>
          <a:lstStyle/>
          <a:p>
            <a:r>
              <a:rPr lang="zh-TW" altLang="en-US"/>
              <a:t>工具包內容</a:t>
            </a:r>
            <a:endParaRPr lang="en-US"/>
          </a:p>
        </p:txBody>
      </p:sp>
      <p:sp>
        <p:nvSpPr>
          <p:cNvPr id="3" name="文字方塊 2">
            <a:extLst>
              <a:ext uri="{FF2B5EF4-FFF2-40B4-BE49-F238E27FC236}">
                <a16:creationId xmlns:a16="http://schemas.microsoft.com/office/drawing/2014/main" xmlns="" id="{A0D51EE4-BFEC-46A3-B419-73EC20290199}"/>
              </a:ext>
            </a:extLst>
          </p:cNvPr>
          <p:cNvSpPr txBox="1"/>
          <p:nvPr/>
        </p:nvSpPr>
        <p:spPr>
          <a:xfrm>
            <a:off x="394699" y="1594126"/>
            <a:ext cx="3589422" cy="241604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500" b="1">
                <a:latin typeface="微軟正黑體" panose="020B0604030504040204" pitchFamily="34" charset="-120"/>
                <a:ea typeface="微軟正黑體" panose="020B0604030504040204" pitchFamily="34" charset="-120"/>
                <a:cs typeface="Calibri"/>
              </a:rPr>
              <a:t>範例</a:t>
            </a:r>
            <a:r>
              <a:rPr lang="en-US" altLang="zh-TW" sz="2000" b="1">
                <a:latin typeface="微軟正黑體" panose="020B0604030504040204" pitchFamily="34" charset="-120"/>
                <a:ea typeface="微軟正黑體" panose="020B0604030504040204" pitchFamily="34" charset="-120"/>
                <a:cs typeface="Calibri"/>
              </a:rPr>
              <a:t>​</a:t>
            </a:r>
          </a:p>
          <a:p>
            <a:pPr marL="180975" indent="-180975">
              <a:buFont typeface="Arial"/>
              <a:buChar char="•"/>
            </a:pPr>
            <a:r>
              <a:rPr lang="en-US" altLang="zh-TW">
                <a:solidFill>
                  <a:srgbClr val="444444"/>
                </a:solidFill>
                <a:latin typeface="微軟正黑體" panose="020B0604030504040204" pitchFamily="34" charset="-120"/>
                <a:ea typeface="微軟正黑體" panose="020B0604030504040204" pitchFamily="34" charset="-120"/>
                <a:cs typeface="Calibri"/>
              </a:rPr>
              <a:t>Image Classification​</a:t>
            </a:r>
          </a:p>
          <a:p>
            <a:pPr marL="180975" indent="-180975">
              <a:buFont typeface="Arial"/>
              <a:buChar char="•"/>
            </a:pPr>
            <a:r>
              <a:rPr lang="en-US" altLang="zh-TW">
                <a:solidFill>
                  <a:srgbClr val="444444"/>
                </a:solidFill>
                <a:latin typeface="微軟正黑體" panose="020B0604030504040204" pitchFamily="34" charset="-120"/>
                <a:ea typeface="微軟正黑體" panose="020B0604030504040204" pitchFamily="34" charset="-120"/>
                <a:cs typeface="Calibri"/>
              </a:rPr>
              <a:t>Image Segmentation​</a:t>
            </a:r>
          </a:p>
          <a:p>
            <a:pPr marL="180975" indent="-180975">
              <a:buFont typeface="Arial"/>
              <a:buChar char="•"/>
            </a:pPr>
            <a:r>
              <a:rPr lang="en-US" altLang="zh-TW">
                <a:solidFill>
                  <a:srgbClr val="444444"/>
                </a:solidFill>
                <a:latin typeface="微軟正黑體" panose="020B0604030504040204" pitchFamily="34" charset="-120"/>
                <a:ea typeface="微軟正黑體" panose="020B0604030504040204" pitchFamily="34" charset="-120"/>
                <a:cs typeface="Calibri"/>
              </a:rPr>
              <a:t>Object Detection​</a:t>
            </a:r>
          </a:p>
          <a:p>
            <a:pPr marL="180975" indent="-180975">
              <a:buFont typeface="Arial"/>
              <a:buChar char="•"/>
            </a:pPr>
            <a:r>
              <a:rPr lang="en-US" altLang="zh-TW">
                <a:solidFill>
                  <a:srgbClr val="444444"/>
                </a:solidFill>
                <a:latin typeface="微軟正黑體" panose="020B0604030504040204" pitchFamily="34" charset="-120"/>
                <a:ea typeface="微軟正黑體" panose="020B0604030504040204" pitchFamily="34" charset="-120"/>
                <a:cs typeface="Calibri"/>
              </a:rPr>
              <a:t>Object Detection for Single Shot </a:t>
            </a:r>
            <a:r>
              <a:rPr lang="en-US" altLang="zh-TW" err="1">
                <a:solidFill>
                  <a:srgbClr val="444444"/>
                </a:solidFill>
                <a:latin typeface="微軟正黑體" panose="020B0604030504040204" pitchFamily="34" charset="-120"/>
                <a:ea typeface="微軟正黑體" panose="020B0604030504040204" pitchFamily="34" charset="-120"/>
                <a:cs typeface="Calibri"/>
              </a:rPr>
              <a:t>Multibox</a:t>
            </a:r>
            <a:r>
              <a:rPr lang="en-US" altLang="zh-TW">
                <a:solidFill>
                  <a:srgbClr val="444444"/>
                </a:solidFill>
                <a:latin typeface="微軟正黑體" panose="020B0604030504040204" pitchFamily="34" charset="-120"/>
                <a:ea typeface="微軟正黑體" panose="020B0604030504040204" pitchFamily="34" charset="-120"/>
                <a:cs typeface="Calibri"/>
              </a:rPr>
              <a:t> Detector (SSD)​</a:t>
            </a:r>
          </a:p>
          <a:p>
            <a:pPr marL="180975" indent="-180975">
              <a:buFont typeface="Arial"/>
              <a:buChar char="•"/>
            </a:pPr>
            <a:r>
              <a:rPr lang="en-US" altLang="zh-TW">
                <a:solidFill>
                  <a:srgbClr val="444444"/>
                </a:solidFill>
                <a:latin typeface="微軟正黑體" panose="020B0604030504040204" pitchFamily="34" charset="-120"/>
                <a:ea typeface="微軟正黑體" panose="020B0604030504040204" pitchFamily="34" charset="-120"/>
                <a:cs typeface="Calibri"/>
              </a:rPr>
              <a:t>Neural Style Transfer​</a:t>
            </a:r>
          </a:p>
          <a:p>
            <a:pPr marL="180975" indent="-180975">
              <a:buFont typeface="Arial"/>
              <a:buChar char="•"/>
            </a:pPr>
            <a:r>
              <a:rPr lang="en-US" altLang="zh-TW">
                <a:solidFill>
                  <a:srgbClr val="444444"/>
                </a:solidFill>
                <a:latin typeface="微軟正黑體" panose="020B0604030504040204" pitchFamily="34" charset="-120"/>
                <a:ea typeface="微軟正黑體" panose="020B0604030504040204" pitchFamily="34" charset="-120"/>
                <a:cs typeface="Calibri"/>
              </a:rPr>
              <a:t>Validation Application</a:t>
            </a:r>
          </a:p>
        </p:txBody>
      </p:sp>
      <p:sp>
        <p:nvSpPr>
          <p:cNvPr id="5" name="文字方塊 4">
            <a:extLst>
              <a:ext uri="{FF2B5EF4-FFF2-40B4-BE49-F238E27FC236}">
                <a16:creationId xmlns:a16="http://schemas.microsoft.com/office/drawing/2014/main" xmlns="" id="{FFF1DEB5-0652-47C8-B936-366F8DAF70EE}"/>
              </a:ext>
            </a:extLst>
          </p:cNvPr>
          <p:cNvSpPr txBox="1"/>
          <p:nvPr/>
        </p:nvSpPr>
        <p:spPr>
          <a:xfrm>
            <a:off x="4843008" y="1594126"/>
            <a:ext cx="4572000" cy="297004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500" b="1">
                <a:latin typeface="微軟正黑體" panose="020B0604030504040204" pitchFamily="34" charset="-120"/>
                <a:ea typeface="微軟正黑體" panose="020B0604030504040204" pitchFamily="34" charset="-120"/>
                <a:cs typeface="Calibri"/>
              </a:rPr>
              <a:t>預先訓練好的模型</a:t>
            </a:r>
            <a:r>
              <a:rPr lang="en-US" altLang="zh-TW" sz="2500" b="1">
                <a:latin typeface="微軟正黑體" panose="020B0604030504040204" pitchFamily="34" charset="-120"/>
                <a:ea typeface="微軟正黑體" panose="020B0604030504040204" pitchFamily="34" charset="-120"/>
                <a:cs typeface="Calibri"/>
              </a:rPr>
              <a:t>​</a:t>
            </a:r>
          </a:p>
          <a:p>
            <a:pPr marL="180975" indent="-180975">
              <a:buFont typeface="Arial"/>
              <a:buChar char="•"/>
              <a:tabLst>
                <a:tab pos="180975" algn="l"/>
              </a:tabLst>
            </a:pPr>
            <a:r>
              <a:rPr lang="en-US" altLang="zh-TW">
                <a:solidFill>
                  <a:srgbClr val="444444"/>
                </a:solidFill>
                <a:latin typeface="微軟正黑體" panose="020B0604030504040204" pitchFamily="34" charset="-120"/>
                <a:ea typeface="微軟正黑體" panose="020B0604030504040204" pitchFamily="34" charset="-120"/>
                <a:cs typeface="Calibri"/>
              </a:rPr>
              <a:t>Age - Gender​</a:t>
            </a:r>
          </a:p>
          <a:p>
            <a:pPr marL="180975" indent="-180975">
              <a:buFont typeface="Arial"/>
              <a:buChar char="•"/>
              <a:tabLst>
                <a:tab pos="180975" algn="l"/>
              </a:tabLst>
            </a:pPr>
            <a:r>
              <a:rPr lang="en-US" altLang="zh-TW">
                <a:solidFill>
                  <a:srgbClr val="444444"/>
                </a:solidFill>
                <a:latin typeface="微軟正黑體" panose="020B0604030504040204" pitchFamily="34" charset="-120"/>
                <a:ea typeface="微軟正黑體" panose="020B0604030504040204" pitchFamily="34" charset="-120"/>
                <a:cs typeface="Calibri"/>
              </a:rPr>
              <a:t>Security barrier​</a:t>
            </a:r>
          </a:p>
          <a:p>
            <a:pPr marL="180975" indent="-180975">
              <a:buFont typeface="Arial"/>
              <a:buChar char="•"/>
              <a:tabLst>
                <a:tab pos="180975" algn="l"/>
              </a:tabLst>
            </a:pPr>
            <a:r>
              <a:rPr lang="en-US" altLang="zh-TW">
                <a:solidFill>
                  <a:srgbClr val="444444"/>
                </a:solidFill>
                <a:latin typeface="微軟正黑體" panose="020B0604030504040204" pitchFamily="34" charset="-120"/>
                <a:ea typeface="微軟正黑體" panose="020B0604030504040204" pitchFamily="34" charset="-120"/>
                <a:cs typeface="Calibri"/>
              </a:rPr>
              <a:t>Crossroad​</a:t>
            </a:r>
          </a:p>
          <a:p>
            <a:pPr marL="180975" indent="-180975">
              <a:buFont typeface="Arial"/>
              <a:buChar char="•"/>
              <a:tabLst>
                <a:tab pos="180975" algn="l"/>
              </a:tabLst>
            </a:pPr>
            <a:r>
              <a:rPr lang="en-US" altLang="zh-TW" err="1">
                <a:solidFill>
                  <a:srgbClr val="444444"/>
                </a:solidFill>
                <a:latin typeface="微軟正黑體" panose="020B0604030504040204" pitchFamily="34" charset="-120"/>
                <a:ea typeface="微軟正黑體" panose="020B0604030504040204" pitchFamily="34" charset="-120"/>
                <a:cs typeface="Calibri"/>
              </a:rPr>
              <a:t>Headpose</a:t>
            </a:r>
            <a:r>
              <a:rPr lang="en-US" altLang="zh-TW">
                <a:solidFill>
                  <a:srgbClr val="444444"/>
                </a:solidFill>
                <a:latin typeface="微軟正黑體" panose="020B0604030504040204" pitchFamily="34" charset="-120"/>
                <a:ea typeface="微軟正黑體" panose="020B0604030504040204" pitchFamily="34" charset="-120"/>
                <a:cs typeface="Calibri"/>
              </a:rPr>
              <a:t>​</a:t>
            </a:r>
          </a:p>
          <a:p>
            <a:pPr marL="180975" indent="-180975">
              <a:buFont typeface="Arial"/>
              <a:buChar char="•"/>
              <a:tabLst>
                <a:tab pos="180975" algn="l"/>
              </a:tabLst>
            </a:pPr>
            <a:r>
              <a:rPr lang="en-US" altLang="zh-TW" err="1">
                <a:solidFill>
                  <a:srgbClr val="444444"/>
                </a:solidFill>
                <a:latin typeface="微軟正黑體" panose="020B0604030504040204" pitchFamily="34" charset="-120"/>
                <a:ea typeface="微軟正黑體" panose="020B0604030504040204" pitchFamily="34" charset="-120"/>
                <a:cs typeface="Calibri"/>
              </a:rPr>
              <a:t>MobilenetSSD</a:t>
            </a:r>
            <a:r>
              <a:rPr lang="en-US" altLang="zh-TW">
                <a:solidFill>
                  <a:srgbClr val="444444"/>
                </a:solidFill>
                <a:latin typeface="微軟正黑體" panose="020B0604030504040204" pitchFamily="34" charset="-120"/>
                <a:ea typeface="微軟正黑體" panose="020B0604030504040204" pitchFamily="34" charset="-120"/>
                <a:cs typeface="Calibri"/>
              </a:rPr>
              <a:t>​</a:t>
            </a:r>
          </a:p>
          <a:p>
            <a:pPr marL="180975" indent="-180975">
              <a:buFont typeface="Arial"/>
              <a:buChar char="•"/>
              <a:tabLst>
                <a:tab pos="180975" algn="l"/>
              </a:tabLst>
            </a:pPr>
            <a:r>
              <a:rPr lang="en-US" altLang="zh-TW">
                <a:solidFill>
                  <a:srgbClr val="444444"/>
                </a:solidFill>
                <a:latin typeface="微軟正黑體" panose="020B0604030504040204" pitchFamily="34" charset="-120"/>
                <a:ea typeface="微軟正黑體" panose="020B0604030504040204" pitchFamily="34" charset="-120"/>
                <a:cs typeface="Calibri"/>
              </a:rPr>
              <a:t>Face </a:t>
            </a:r>
            <a:r>
              <a:rPr lang="en-US" altLang="zh-TW" err="1">
                <a:solidFill>
                  <a:srgbClr val="444444"/>
                </a:solidFill>
                <a:latin typeface="微軟正黑體" panose="020B0604030504040204" pitchFamily="34" charset="-120"/>
                <a:ea typeface="微軟正黑體" panose="020B0604030504040204" pitchFamily="34" charset="-120"/>
                <a:cs typeface="Calibri"/>
              </a:rPr>
              <a:t>mobilenetreduced</a:t>
            </a:r>
            <a:r>
              <a:rPr lang="en-US" altLang="zh-TW">
                <a:solidFill>
                  <a:srgbClr val="444444"/>
                </a:solidFill>
                <a:latin typeface="微軟正黑體" panose="020B0604030504040204" pitchFamily="34" charset="-120"/>
                <a:ea typeface="微軟正黑體" panose="020B0604030504040204" pitchFamily="34" charset="-120"/>
                <a:cs typeface="Calibri"/>
              </a:rPr>
              <a:t> SSD with shared weights​</a:t>
            </a:r>
          </a:p>
          <a:p>
            <a:pPr marL="180975" indent="-180975">
              <a:buFont typeface="Arial"/>
              <a:buChar char="•"/>
              <a:tabLst>
                <a:tab pos="180975" algn="l"/>
              </a:tabLst>
            </a:pPr>
            <a:r>
              <a:rPr lang="en-US" altLang="zh-TW">
                <a:solidFill>
                  <a:srgbClr val="444444"/>
                </a:solidFill>
                <a:latin typeface="微軟正黑體" panose="020B0604030504040204" pitchFamily="34" charset="-120"/>
                <a:ea typeface="微軟正黑體" panose="020B0604030504040204" pitchFamily="34" charset="-120"/>
                <a:cs typeface="Calibri"/>
              </a:rPr>
              <a:t>Face detect with SQ Light SSD​</a:t>
            </a:r>
          </a:p>
          <a:p>
            <a:pPr marL="180975" indent="-180975">
              <a:buFont typeface="Arial"/>
              <a:buChar char="•"/>
              <a:tabLst>
                <a:tab pos="180975" algn="l"/>
              </a:tabLst>
            </a:pPr>
            <a:r>
              <a:rPr lang="en-US" altLang="zh-TW">
                <a:solidFill>
                  <a:srgbClr val="444444"/>
                </a:solidFill>
                <a:latin typeface="微軟正黑體" panose="020B0604030504040204" pitchFamily="34" charset="-120"/>
                <a:ea typeface="微軟正黑體" panose="020B0604030504040204" pitchFamily="34" charset="-120"/>
                <a:cs typeface="Calibri"/>
              </a:rPr>
              <a:t>Vehicle Attributes</a:t>
            </a:r>
          </a:p>
        </p:txBody>
      </p:sp>
      <p:pic>
        <p:nvPicPr>
          <p:cNvPr id="8" name="圖形 3">
            <a:extLst>
              <a:ext uri="{FF2B5EF4-FFF2-40B4-BE49-F238E27FC236}">
                <a16:creationId xmlns:a16="http://schemas.microsoft.com/office/drawing/2014/main" xmlns="" id="{929F37C0-1F0F-46B8-AF58-043577CC6D35}"/>
              </a:ext>
            </a:extLst>
          </p:cNvPr>
          <p:cNvPicPr>
            <a:picLocks noChangeAspect="1"/>
          </p:cNvPicPr>
          <p:nvPr/>
        </p:nvPicPr>
        <p:blipFill>
          <a:blip r:embed="rId5" cstate="screen">
            <a:extLst>
              <a:ext uri="{28A0092B-C50C-407E-A947-70E740481C1C}">
                <a14:useLocalDpi xmlns:a14="http://schemas.microsoft.com/office/drawing/2010/main" xmlns=""/>
              </a:ext>
              <a:ext uri="{96DAC541-7B7A-43D3-8B79-37D633B846F1}">
                <asvg:svgBlip xmlns:asvg="http://schemas.microsoft.com/office/drawing/2016/SVG/main" xmlns="" r:embed="rId6"/>
              </a:ext>
            </a:extLst>
          </a:blip>
          <a:stretch>
            <a:fillRect/>
          </a:stretch>
        </p:blipFill>
        <p:spPr>
          <a:xfrm>
            <a:off x="0" y="4774474"/>
            <a:ext cx="1096967" cy="369026"/>
          </a:xfrm>
          <a:prstGeom prst="rect">
            <a:avLst/>
          </a:prstGeom>
        </p:spPr>
      </p:pic>
    </p:spTree>
    <p:extLst>
      <p:ext uri="{BB962C8B-B14F-4D97-AF65-F5344CB8AC3E}">
        <p14:creationId xmlns:p14="http://schemas.microsoft.com/office/powerpoint/2010/main" xmlns="" val="365494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箭號: 圓形 31">
            <a:extLst>
              <a:ext uri="{FF2B5EF4-FFF2-40B4-BE49-F238E27FC236}">
                <a16:creationId xmlns:a16="http://schemas.microsoft.com/office/drawing/2014/main" xmlns="" id="{EEA69252-1BD2-4E87-B5A2-DECDF61A5E5E}"/>
              </a:ext>
            </a:extLst>
          </p:cNvPr>
          <p:cNvSpPr/>
          <p:nvPr/>
        </p:nvSpPr>
        <p:spPr>
          <a:xfrm flipV="1">
            <a:off x="2013565" y="1505223"/>
            <a:ext cx="3837239" cy="3629477"/>
          </a:xfrm>
          <a:prstGeom prst="circularArrow">
            <a:avLst>
              <a:gd name="adj1" fmla="val 2762"/>
              <a:gd name="adj2" fmla="val 475203"/>
              <a:gd name="adj3" fmla="val 19487721"/>
              <a:gd name="adj4" fmla="val 12575511"/>
              <a:gd name="adj5" fmla="val 3222"/>
            </a:avLst>
          </a:prstGeom>
          <a:solidFill>
            <a:srgbClr val="00E0FE"/>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箭號: 圓形 20">
            <a:extLst>
              <a:ext uri="{FF2B5EF4-FFF2-40B4-BE49-F238E27FC236}">
                <a16:creationId xmlns:a16="http://schemas.microsoft.com/office/drawing/2014/main" xmlns="" id="{6DB1EBEF-63E3-4C75-9168-91F72A1CA7AE}"/>
              </a:ext>
            </a:extLst>
          </p:cNvPr>
          <p:cNvSpPr/>
          <p:nvPr/>
        </p:nvSpPr>
        <p:spPr>
          <a:xfrm rot="420517">
            <a:off x="4956545" y="1506109"/>
            <a:ext cx="3410169" cy="3237562"/>
          </a:xfrm>
          <a:prstGeom prst="circularArrow">
            <a:avLst>
              <a:gd name="adj1" fmla="val 2762"/>
              <a:gd name="adj2" fmla="val 475203"/>
              <a:gd name="adj3" fmla="val 19487721"/>
              <a:gd name="adj4" fmla="val 12575511"/>
              <a:gd name="adj5" fmla="val 3222"/>
            </a:avLst>
          </a:prstGeom>
          <a:solidFill>
            <a:srgbClr val="00E0FE"/>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 name="Title 1">
            <a:extLst>
              <a:ext uri="{FF2B5EF4-FFF2-40B4-BE49-F238E27FC236}">
                <a16:creationId xmlns:a16="http://schemas.microsoft.com/office/drawing/2014/main" xmlns="" id="{6DE2C010-1C99-484D-92C8-A30EF103FC91}"/>
              </a:ext>
            </a:extLst>
          </p:cNvPr>
          <p:cNvSpPr>
            <a:spLocks noGrp="1"/>
          </p:cNvSpPr>
          <p:nvPr>
            <p:ph type="title"/>
          </p:nvPr>
        </p:nvSpPr>
        <p:spPr>
          <a:xfrm>
            <a:off x="323528" y="221790"/>
            <a:ext cx="8229600" cy="493563"/>
          </a:xfrm>
        </p:spPr>
        <p:txBody>
          <a:bodyPr/>
          <a:lstStyle/>
          <a:p>
            <a:r>
              <a:rPr lang="en-US">
                <a:latin typeface="Arial" panose="020B0604020202020204" pitchFamily="34" charset="0"/>
              </a:rPr>
              <a:t>QNAP OWCT - </a:t>
            </a:r>
            <a:r>
              <a:rPr lang="ja-JP" altLang="en-US">
                <a:latin typeface="Arial"/>
                <a:cs typeface="Arial"/>
              </a:rPr>
              <a:t>預覽</a:t>
            </a:r>
            <a:r>
              <a:rPr lang="en-US" altLang="ja-JP">
                <a:latin typeface="Arial"/>
                <a:cs typeface="Arial"/>
              </a:rPr>
              <a:t/>
            </a:r>
            <a:br>
              <a:rPr lang="en-US" altLang="ja-JP">
                <a:latin typeface="Arial"/>
                <a:cs typeface="Arial"/>
              </a:rPr>
            </a:br>
            <a:r>
              <a:rPr lang="en-US" altLang="ja-JP" sz="1800">
                <a:latin typeface="Arial"/>
                <a:cs typeface="Arial"/>
              </a:rPr>
              <a:t>(</a:t>
            </a:r>
            <a:r>
              <a:rPr lang="en-US" altLang="ja-JP" sz="1800" err="1">
                <a:latin typeface="Arial"/>
                <a:cs typeface="Arial"/>
              </a:rPr>
              <a:t>OpenVINO</a:t>
            </a:r>
            <a:r>
              <a:rPr lang="en-US" altLang="ja-JP" sz="1800">
                <a:latin typeface="Arial"/>
                <a:cs typeface="Arial"/>
              </a:rPr>
              <a:t>™ Workflow Consolidation Tool )</a:t>
            </a:r>
            <a:endParaRPr lang="ja-JP" altLang="en-US">
              <a:latin typeface="微軟正黑體"/>
              <a:cs typeface="Arial"/>
            </a:endParaRPr>
          </a:p>
        </p:txBody>
      </p:sp>
      <p:pic>
        <p:nvPicPr>
          <p:cNvPr id="8" name="Picture 8" descr="A screenshot of a cell phone screen with text&#10;&#10;Description generated with very high confidence">
            <a:extLst>
              <a:ext uri="{FF2B5EF4-FFF2-40B4-BE49-F238E27FC236}">
                <a16:creationId xmlns:a16="http://schemas.microsoft.com/office/drawing/2014/main" xmlns="" id="{3A48B2D3-FD3F-4B94-BC13-0654806944A1}"/>
              </a:ext>
            </a:extLst>
          </p:cNvPr>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a:xfrm>
            <a:off x="326758" y="1013060"/>
            <a:ext cx="4924727" cy="2809320"/>
          </a:xfrm>
          <a:prstGeom prst="rect">
            <a:avLst/>
          </a:prstGeom>
        </p:spPr>
      </p:pic>
      <p:sp>
        <p:nvSpPr>
          <p:cNvPr id="30" name="手繪多邊形: 圖案 29">
            <a:extLst>
              <a:ext uri="{FF2B5EF4-FFF2-40B4-BE49-F238E27FC236}">
                <a16:creationId xmlns:a16="http://schemas.microsoft.com/office/drawing/2014/main" xmlns="" id="{2BFBD21D-E5D6-4C09-8883-4EECFC4E2D9D}"/>
              </a:ext>
            </a:extLst>
          </p:cNvPr>
          <p:cNvSpPr/>
          <p:nvPr/>
        </p:nvSpPr>
        <p:spPr>
          <a:xfrm>
            <a:off x="7157348" y="2729151"/>
            <a:ext cx="1436412" cy="617789"/>
          </a:xfrm>
          <a:custGeom>
            <a:avLst/>
            <a:gdLst>
              <a:gd name="connsiteX0" fmla="*/ 0 w 741270"/>
              <a:gd name="connsiteY0" fmla="*/ 49165 h 491649"/>
              <a:gd name="connsiteX1" fmla="*/ 49165 w 741270"/>
              <a:gd name="connsiteY1" fmla="*/ 0 h 491649"/>
              <a:gd name="connsiteX2" fmla="*/ 692105 w 741270"/>
              <a:gd name="connsiteY2" fmla="*/ 0 h 491649"/>
              <a:gd name="connsiteX3" fmla="*/ 741270 w 741270"/>
              <a:gd name="connsiteY3" fmla="*/ 49165 h 491649"/>
              <a:gd name="connsiteX4" fmla="*/ 741270 w 741270"/>
              <a:gd name="connsiteY4" fmla="*/ 442484 h 491649"/>
              <a:gd name="connsiteX5" fmla="*/ 692105 w 741270"/>
              <a:gd name="connsiteY5" fmla="*/ 491649 h 491649"/>
              <a:gd name="connsiteX6" fmla="*/ 49165 w 741270"/>
              <a:gd name="connsiteY6" fmla="*/ 491649 h 491649"/>
              <a:gd name="connsiteX7" fmla="*/ 0 w 741270"/>
              <a:gd name="connsiteY7" fmla="*/ 442484 h 491649"/>
              <a:gd name="connsiteX8" fmla="*/ 0 w 741270"/>
              <a:gd name="connsiteY8" fmla="*/ 49165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270" h="491649">
                <a:moveTo>
                  <a:pt x="0" y="49165"/>
                </a:moveTo>
                <a:cubicBezTo>
                  <a:pt x="0" y="22012"/>
                  <a:pt x="22012" y="0"/>
                  <a:pt x="49165" y="0"/>
                </a:cubicBezTo>
                <a:lnTo>
                  <a:pt x="692105" y="0"/>
                </a:lnTo>
                <a:cubicBezTo>
                  <a:pt x="719258" y="0"/>
                  <a:pt x="741270" y="22012"/>
                  <a:pt x="741270" y="49165"/>
                </a:cubicBezTo>
                <a:lnTo>
                  <a:pt x="741270" y="442484"/>
                </a:lnTo>
                <a:cubicBezTo>
                  <a:pt x="741270" y="469637"/>
                  <a:pt x="719258" y="491649"/>
                  <a:pt x="692105" y="491649"/>
                </a:cubicBezTo>
                <a:lnTo>
                  <a:pt x="49165" y="491649"/>
                </a:lnTo>
                <a:cubicBezTo>
                  <a:pt x="22012" y="491649"/>
                  <a:pt x="0" y="469637"/>
                  <a:pt x="0" y="442484"/>
                </a:cubicBezTo>
                <a:lnTo>
                  <a:pt x="0" y="49165"/>
                </a:lnTo>
                <a:close/>
              </a:path>
            </a:pathLst>
          </a:custGeom>
          <a:solidFill>
            <a:schemeClr val="tx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4880" tIns="34720" rIns="44880" bIns="34720" numCol="1" spcCol="1270" anchor="ctr" anchorCtr="0">
            <a:noAutofit/>
          </a:bodyPr>
          <a:lstStyle/>
          <a:p>
            <a:pPr lvl="0" algn="ctr" defTabSz="711200">
              <a:lnSpc>
                <a:spcPts val="1400"/>
              </a:lnSpc>
              <a:spcBef>
                <a:spcPct val="0"/>
              </a:spcBef>
              <a:spcAft>
                <a:spcPct val="35000"/>
              </a:spcAft>
            </a:pPr>
            <a:r>
              <a:rPr lang="zh-TW" altLang="en-US" sz="1600" b="1">
                <a:solidFill>
                  <a:srgbClr val="09F3FF"/>
                </a:solidFill>
                <a:latin typeface="Microsoft JhengHei" panose="020B0604030504040204" pitchFamily="34" charset="-120"/>
                <a:ea typeface="Microsoft JhengHei" panose="020B0604030504040204" pitchFamily="34" charset="-120"/>
                <a:cs typeface="Arial" panose="020B0604020202020204" pitchFamily="34" charset="0"/>
              </a:rPr>
              <a:t>推論引擎</a:t>
            </a:r>
            <a:endParaRPr lang="en-US" sz="1600" b="1">
              <a:solidFill>
                <a:srgbClr val="09F3FF"/>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9" name="手繪多邊形: 圖案 28">
            <a:extLst>
              <a:ext uri="{FF2B5EF4-FFF2-40B4-BE49-F238E27FC236}">
                <a16:creationId xmlns:a16="http://schemas.microsoft.com/office/drawing/2014/main" xmlns="" id="{3F6C20D4-70CF-4890-8BEB-3240756ABD0C}"/>
              </a:ext>
            </a:extLst>
          </p:cNvPr>
          <p:cNvSpPr/>
          <p:nvPr/>
        </p:nvSpPr>
        <p:spPr>
          <a:xfrm>
            <a:off x="4768026" y="2165800"/>
            <a:ext cx="1436412" cy="675295"/>
          </a:xfrm>
          <a:custGeom>
            <a:avLst/>
            <a:gdLst>
              <a:gd name="connsiteX0" fmla="*/ 0 w 741270"/>
              <a:gd name="connsiteY0" fmla="*/ 49165 h 491649"/>
              <a:gd name="connsiteX1" fmla="*/ 49165 w 741270"/>
              <a:gd name="connsiteY1" fmla="*/ 0 h 491649"/>
              <a:gd name="connsiteX2" fmla="*/ 692105 w 741270"/>
              <a:gd name="connsiteY2" fmla="*/ 0 h 491649"/>
              <a:gd name="connsiteX3" fmla="*/ 741270 w 741270"/>
              <a:gd name="connsiteY3" fmla="*/ 49165 h 491649"/>
              <a:gd name="connsiteX4" fmla="*/ 741270 w 741270"/>
              <a:gd name="connsiteY4" fmla="*/ 442484 h 491649"/>
              <a:gd name="connsiteX5" fmla="*/ 692105 w 741270"/>
              <a:gd name="connsiteY5" fmla="*/ 491649 h 491649"/>
              <a:gd name="connsiteX6" fmla="*/ 49165 w 741270"/>
              <a:gd name="connsiteY6" fmla="*/ 491649 h 491649"/>
              <a:gd name="connsiteX7" fmla="*/ 0 w 741270"/>
              <a:gd name="connsiteY7" fmla="*/ 442484 h 491649"/>
              <a:gd name="connsiteX8" fmla="*/ 0 w 741270"/>
              <a:gd name="connsiteY8" fmla="*/ 49165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270" h="491649">
                <a:moveTo>
                  <a:pt x="0" y="49165"/>
                </a:moveTo>
                <a:cubicBezTo>
                  <a:pt x="0" y="22012"/>
                  <a:pt x="22012" y="0"/>
                  <a:pt x="49165" y="0"/>
                </a:cubicBezTo>
                <a:lnTo>
                  <a:pt x="692105" y="0"/>
                </a:lnTo>
                <a:cubicBezTo>
                  <a:pt x="719258" y="0"/>
                  <a:pt x="741270" y="22012"/>
                  <a:pt x="741270" y="49165"/>
                </a:cubicBezTo>
                <a:lnTo>
                  <a:pt x="741270" y="442484"/>
                </a:lnTo>
                <a:cubicBezTo>
                  <a:pt x="741270" y="469637"/>
                  <a:pt x="719258" y="491649"/>
                  <a:pt x="692105" y="491649"/>
                </a:cubicBezTo>
                <a:lnTo>
                  <a:pt x="49165" y="491649"/>
                </a:lnTo>
                <a:cubicBezTo>
                  <a:pt x="22012" y="491649"/>
                  <a:pt x="0" y="469637"/>
                  <a:pt x="0" y="442484"/>
                </a:cubicBezTo>
                <a:lnTo>
                  <a:pt x="0" y="49165"/>
                </a:lnTo>
                <a:close/>
              </a:path>
            </a:pathLst>
          </a:custGeom>
          <a:solidFill>
            <a:schemeClr val="tx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4880" tIns="34720" rIns="44880" bIns="34720" numCol="1" spcCol="1270" anchor="ctr" anchorCtr="0">
            <a:noAutofit/>
          </a:bodyPr>
          <a:lstStyle/>
          <a:p>
            <a:pPr lvl="0" algn="ctr" defTabSz="711200">
              <a:lnSpc>
                <a:spcPct val="90000"/>
              </a:lnSpc>
              <a:spcBef>
                <a:spcPct val="0"/>
              </a:spcBef>
              <a:spcAft>
                <a:spcPct val="35000"/>
              </a:spcAft>
            </a:pPr>
            <a:r>
              <a:rPr lang="en-US" sz="1600" b="1" err="1">
                <a:solidFill>
                  <a:srgbClr val="09F3FF"/>
                </a:solidFill>
                <a:latin typeface="Microsoft JhengHei" panose="020B0604030504040204" pitchFamily="34" charset="-120"/>
                <a:ea typeface="Microsoft JhengHei" panose="020B0604030504040204" pitchFamily="34" charset="-120"/>
                <a:cs typeface="Arial" panose="020B0604020202020204" pitchFamily="34" charset="0"/>
              </a:rPr>
              <a:t>OpenVINO</a:t>
            </a:r>
            <a:r>
              <a:rPr lang="en-US" sz="1600" b="1">
                <a:solidFill>
                  <a:srgbClr val="09F3FF"/>
                </a:solidFill>
                <a:latin typeface="Microsoft JhengHei" panose="020B0604030504040204" pitchFamily="34" charset="-120"/>
                <a:ea typeface="Microsoft JhengHei" panose="020B0604030504040204" pitchFamily="34" charset="-120"/>
                <a:cs typeface="Arial" panose="020B0604020202020204" pitchFamily="34" charset="0"/>
              </a:rPr>
              <a:t/>
            </a:r>
            <a:br>
              <a:rPr lang="en-US" sz="1600" b="1">
                <a:solidFill>
                  <a:srgbClr val="09F3FF"/>
                </a:solidFill>
                <a:latin typeface="Microsoft JhengHei" panose="020B0604030504040204" pitchFamily="34" charset="-120"/>
                <a:ea typeface="Microsoft JhengHei" panose="020B0604030504040204" pitchFamily="34" charset="-120"/>
                <a:cs typeface="Arial" panose="020B0604020202020204" pitchFamily="34" charset="0"/>
              </a:rPr>
            </a:br>
            <a:r>
              <a:rPr lang="en-US" sz="1600" b="1">
                <a:solidFill>
                  <a:srgbClr val="09F3FF"/>
                </a:solidFill>
                <a:latin typeface="Microsoft JhengHei" panose="020B0604030504040204" pitchFamily="34" charset="-120"/>
                <a:ea typeface="Microsoft JhengHei" panose="020B0604030504040204" pitchFamily="34" charset="-120"/>
                <a:cs typeface="Arial" panose="020B0604020202020204" pitchFamily="34" charset="0"/>
              </a:rPr>
              <a:t>(OWCT) </a:t>
            </a:r>
          </a:p>
        </p:txBody>
      </p:sp>
      <p:sp>
        <p:nvSpPr>
          <p:cNvPr id="28" name="手繪多邊形: 圖案 27">
            <a:extLst>
              <a:ext uri="{FF2B5EF4-FFF2-40B4-BE49-F238E27FC236}">
                <a16:creationId xmlns:a16="http://schemas.microsoft.com/office/drawing/2014/main" xmlns="" id="{1A23C909-73C5-480C-B90D-9B3336A41616}"/>
              </a:ext>
            </a:extLst>
          </p:cNvPr>
          <p:cNvSpPr/>
          <p:nvPr/>
        </p:nvSpPr>
        <p:spPr>
          <a:xfrm>
            <a:off x="2291888" y="2686687"/>
            <a:ext cx="741270" cy="325592"/>
          </a:xfrm>
          <a:custGeom>
            <a:avLst/>
            <a:gdLst>
              <a:gd name="connsiteX0" fmla="*/ 0 w 741270"/>
              <a:gd name="connsiteY0" fmla="*/ 49165 h 491649"/>
              <a:gd name="connsiteX1" fmla="*/ 49165 w 741270"/>
              <a:gd name="connsiteY1" fmla="*/ 0 h 491649"/>
              <a:gd name="connsiteX2" fmla="*/ 692105 w 741270"/>
              <a:gd name="connsiteY2" fmla="*/ 0 h 491649"/>
              <a:gd name="connsiteX3" fmla="*/ 741270 w 741270"/>
              <a:gd name="connsiteY3" fmla="*/ 49165 h 491649"/>
              <a:gd name="connsiteX4" fmla="*/ 741270 w 741270"/>
              <a:gd name="connsiteY4" fmla="*/ 442484 h 491649"/>
              <a:gd name="connsiteX5" fmla="*/ 692105 w 741270"/>
              <a:gd name="connsiteY5" fmla="*/ 491649 h 491649"/>
              <a:gd name="connsiteX6" fmla="*/ 49165 w 741270"/>
              <a:gd name="connsiteY6" fmla="*/ 491649 h 491649"/>
              <a:gd name="connsiteX7" fmla="*/ 0 w 741270"/>
              <a:gd name="connsiteY7" fmla="*/ 442484 h 491649"/>
              <a:gd name="connsiteX8" fmla="*/ 0 w 741270"/>
              <a:gd name="connsiteY8" fmla="*/ 49165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270" h="491649">
                <a:moveTo>
                  <a:pt x="0" y="49165"/>
                </a:moveTo>
                <a:cubicBezTo>
                  <a:pt x="0" y="22012"/>
                  <a:pt x="22012" y="0"/>
                  <a:pt x="49165" y="0"/>
                </a:cubicBezTo>
                <a:lnTo>
                  <a:pt x="692105" y="0"/>
                </a:lnTo>
                <a:cubicBezTo>
                  <a:pt x="719258" y="0"/>
                  <a:pt x="741270" y="22012"/>
                  <a:pt x="741270" y="49165"/>
                </a:cubicBezTo>
                <a:lnTo>
                  <a:pt x="741270" y="442484"/>
                </a:lnTo>
                <a:cubicBezTo>
                  <a:pt x="741270" y="469637"/>
                  <a:pt x="719258" y="491649"/>
                  <a:pt x="692105" y="491649"/>
                </a:cubicBezTo>
                <a:lnTo>
                  <a:pt x="49165" y="491649"/>
                </a:lnTo>
                <a:cubicBezTo>
                  <a:pt x="22012" y="491649"/>
                  <a:pt x="0" y="469637"/>
                  <a:pt x="0" y="442484"/>
                </a:cubicBezTo>
                <a:lnTo>
                  <a:pt x="0" y="49165"/>
                </a:lnTo>
                <a:close/>
              </a:path>
            </a:pathLst>
          </a:custGeom>
          <a:solidFill>
            <a:schemeClr val="tx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4880" tIns="34720" rIns="44880" bIns="34720" numCol="1" spcCol="1270" anchor="ctr" anchorCtr="0">
            <a:noAutofit/>
          </a:bodyPr>
          <a:lstStyle/>
          <a:p>
            <a:pPr marL="0" lvl="0" indent="0" algn="ctr" defTabSz="711200">
              <a:lnSpc>
                <a:spcPct val="90000"/>
              </a:lnSpc>
              <a:spcBef>
                <a:spcPct val="0"/>
              </a:spcBef>
              <a:spcAft>
                <a:spcPct val="35000"/>
              </a:spcAft>
              <a:buNone/>
            </a:pPr>
            <a:r>
              <a:rPr lang="en-US" sz="1600" b="1" kern="1200" err="1">
                <a:solidFill>
                  <a:srgbClr val="09F3FF"/>
                </a:solidFill>
                <a:latin typeface="Microsoft JhengHei" panose="020B0604030504040204" pitchFamily="34" charset="-120"/>
                <a:ea typeface="Microsoft JhengHei" panose="020B0604030504040204" pitchFamily="34" charset="-120"/>
                <a:cs typeface="Arial" panose="020B0604020202020204" pitchFamily="34" charset="0"/>
              </a:rPr>
              <a:t>QuAI</a:t>
            </a:r>
            <a:r>
              <a:rPr lang="en-US" sz="1600" b="1" kern="1200">
                <a:solidFill>
                  <a:srgbClr val="09F3FF"/>
                </a:solidFill>
                <a:latin typeface="Microsoft JhengHei" panose="020B0604030504040204" pitchFamily="34" charset="-120"/>
                <a:ea typeface="Microsoft JhengHei" panose="020B0604030504040204" pitchFamily="34" charset="-120"/>
                <a:cs typeface="Arial" panose="020B0604020202020204" pitchFamily="34" charset="0"/>
              </a:rPr>
              <a:t> </a:t>
            </a:r>
          </a:p>
        </p:txBody>
      </p:sp>
      <p:sp>
        <p:nvSpPr>
          <p:cNvPr id="24" name="TextBox 23">
            <a:extLst>
              <a:ext uri="{FF2B5EF4-FFF2-40B4-BE49-F238E27FC236}">
                <a16:creationId xmlns:a16="http://schemas.microsoft.com/office/drawing/2014/main" xmlns="" id="{3B4165EA-53C2-4B0A-A31B-D434F9D22E8D}"/>
              </a:ext>
            </a:extLst>
          </p:cNvPr>
          <p:cNvSpPr txBox="1"/>
          <p:nvPr/>
        </p:nvSpPr>
        <p:spPr>
          <a:xfrm>
            <a:off x="2807612" y="4364132"/>
            <a:ext cx="2352082"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200" b="1">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訓練好的模型 </a:t>
            </a:r>
            <a:r>
              <a:rPr lang="en-US" sz="1200" b="1">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 </a:t>
            </a:r>
            <a:br>
              <a:rPr lang="en-US" sz="1200" b="1">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br>
            <a:r>
              <a:rPr lang="zh-TW" altLang="en-US" sz="1200" b="1">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資料標記檔案等</a:t>
            </a:r>
            <a:endParaRPr lang="en-US" sz="1200" b="1">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5" name="TextBox 24">
            <a:extLst>
              <a:ext uri="{FF2B5EF4-FFF2-40B4-BE49-F238E27FC236}">
                <a16:creationId xmlns:a16="http://schemas.microsoft.com/office/drawing/2014/main" xmlns="" id="{02DED971-84F6-4305-AC85-8E9562AAEF91}"/>
              </a:ext>
            </a:extLst>
          </p:cNvPr>
          <p:cNvSpPr txBox="1"/>
          <p:nvPr/>
        </p:nvSpPr>
        <p:spPr>
          <a:xfrm>
            <a:off x="5746849" y="1702564"/>
            <a:ext cx="1843897"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tx1">
                    <a:lumMod val="85000"/>
                    <a:lumOff val="15000"/>
                  </a:schemeClr>
                </a:solidFill>
                <a:latin typeface="Arial" panose="020B0604020202020204" pitchFamily="34" charset="0"/>
                <a:cs typeface="Arial" panose="020B0604020202020204" pitchFamily="34" charset="0"/>
              </a:rPr>
              <a:t>Intermediate Representation format (IR)</a:t>
            </a:r>
          </a:p>
        </p:txBody>
      </p:sp>
      <p:grpSp>
        <p:nvGrpSpPr>
          <p:cNvPr id="7" name="群組 6">
            <a:extLst>
              <a:ext uri="{FF2B5EF4-FFF2-40B4-BE49-F238E27FC236}">
                <a16:creationId xmlns:a16="http://schemas.microsoft.com/office/drawing/2014/main" xmlns="" id="{320D81B8-8DD0-4407-BB54-4C3570FA06BD}"/>
              </a:ext>
            </a:extLst>
          </p:cNvPr>
          <p:cNvGrpSpPr/>
          <p:nvPr/>
        </p:nvGrpSpPr>
        <p:grpSpPr>
          <a:xfrm>
            <a:off x="1609076" y="3012279"/>
            <a:ext cx="2051506" cy="1302544"/>
            <a:chOff x="4096781" y="4088787"/>
            <a:chExt cx="1632380" cy="1036432"/>
          </a:xfrm>
        </p:grpSpPr>
        <p:pic>
          <p:nvPicPr>
            <p:cNvPr id="3" name="圖形 2">
              <a:extLst>
                <a:ext uri="{FF2B5EF4-FFF2-40B4-BE49-F238E27FC236}">
                  <a16:creationId xmlns:a16="http://schemas.microsoft.com/office/drawing/2014/main" xmlns="" id="{EB9C601F-18BF-44D9-ADED-434D15BE08F8}"/>
                </a:ext>
              </a:extLst>
            </p:cNvPr>
            <p:cNvPicPr>
              <a:picLocks noChangeAspect="1"/>
            </p:cNvPicPr>
            <p:nvPr/>
          </p:nvPicPr>
          <p:blipFill>
            <a:blip r:embed="rId3" cstate="print">
              <a:lum bright="11000"/>
              <a:extLst>
                <a:ext uri="{96DAC541-7B7A-43D3-8B79-37D633B846F1}">
                  <asvg:svgBlip xmlns:asvg="http://schemas.microsoft.com/office/drawing/2016/SVG/main" xmlns="" r:embed="rId4"/>
                </a:ext>
              </a:extLst>
            </a:blip>
            <a:stretch>
              <a:fillRect/>
            </a:stretch>
          </p:blipFill>
          <p:spPr>
            <a:xfrm>
              <a:off x="4096781" y="4088787"/>
              <a:ext cx="1632380" cy="1036432"/>
            </a:xfrm>
            <a:prstGeom prst="rect">
              <a:avLst/>
            </a:prstGeom>
          </p:spPr>
        </p:pic>
        <p:sp>
          <p:nvSpPr>
            <p:cNvPr id="5" name="矩形 4">
              <a:extLst>
                <a:ext uri="{FF2B5EF4-FFF2-40B4-BE49-F238E27FC236}">
                  <a16:creationId xmlns:a16="http://schemas.microsoft.com/office/drawing/2014/main" xmlns="" id="{2A86D9A1-60DB-4AE9-9610-9C586B1FFF81}"/>
                </a:ext>
              </a:extLst>
            </p:cNvPr>
            <p:cNvSpPr/>
            <p:nvPr/>
          </p:nvSpPr>
          <p:spPr>
            <a:xfrm>
              <a:off x="4240247" y="4333610"/>
              <a:ext cx="1345448" cy="644896"/>
            </a:xfrm>
            <a:prstGeom prst="rect">
              <a:avLst/>
            </a:prstGeom>
          </p:spPr>
          <p:txBody>
            <a:bodyPr wrap="square">
              <a:spAutoFit/>
            </a:bodyPr>
            <a:lstStyle/>
            <a:p>
              <a:pPr marL="85725" lvl="0" indent="-85725">
                <a:lnSpc>
                  <a:spcPts val="1400"/>
                </a:lnSpc>
                <a:buClr>
                  <a:schemeClr val="bg1"/>
                </a:buClr>
                <a:buFont typeface="Arial" panose="020B0604020202020204" pitchFamily="34" charset="0"/>
                <a:buChar char="•"/>
              </a:pPr>
              <a:r>
                <a:rPr lang="zh-TW" altLang="en-US" sz="1400">
                  <a:latin typeface="微軟正黑體" panose="020B0604030504040204" pitchFamily="34" charset="-120"/>
                  <a:ea typeface="微軟正黑體" panose="020B0604030504040204" pitchFamily="34" charset="-120"/>
                  <a:cs typeface="Arial" panose="020B0604020202020204" pitchFamily="34" charset="0"/>
                </a:rPr>
                <a:t>建構</a:t>
              </a:r>
              <a:r>
                <a:rPr lang="en-US" altLang="zh-TW" sz="1400">
                  <a:latin typeface="微軟正黑體" panose="020B0604030504040204" pitchFamily="34" charset="-120"/>
                  <a:ea typeface="微軟正黑體" panose="020B0604030504040204" pitchFamily="34" charset="-120"/>
                  <a:cs typeface="Arial" panose="020B0604020202020204" pitchFamily="34" charset="0"/>
                </a:rPr>
                <a:t> / </a:t>
              </a:r>
              <a:r>
                <a:rPr lang="zh-TW" altLang="en-US" sz="1400">
                  <a:latin typeface="微軟正黑體" panose="020B0604030504040204" pitchFamily="34" charset="-120"/>
                  <a:ea typeface="微軟正黑體" panose="020B0604030504040204" pitchFamily="34" charset="-120"/>
                  <a:cs typeface="Arial" panose="020B0604020202020204" pitchFamily="34" charset="0"/>
                </a:rPr>
                <a:t>訓練</a:t>
              </a:r>
              <a:endParaRPr lang="en-US" altLang="zh-TW" sz="1400">
                <a:latin typeface="微軟正黑體" panose="020B0604030504040204" pitchFamily="34" charset="-120"/>
                <a:ea typeface="微軟正黑體" panose="020B0604030504040204" pitchFamily="34" charset="-120"/>
                <a:cs typeface="Arial" panose="020B0604020202020204" pitchFamily="34" charset="0"/>
              </a:endParaRPr>
            </a:p>
            <a:p>
              <a:pPr marL="85725" lvl="0" indent="-85725">
                <a:lnSpc>
                  <a:spcPts val="1400"/>
                </a:lnSpc>
                <a:buClr>
                  <a:schemeClr val="bg1"/>
                </a:buClr>
                <a:buFont typeface="Arial" panose="020B0604020202020204" pitchFamily="34" charset="0"/>
                <a:buChar char="•"/>
              </a:pPr>
              <a:r>
                <a:rPr lang="en-US" altLang="zh-TW" sz="1400">
                  <a:latin typeface="微軟正黑體" panose="020B0604030504040204" pitchFamily="34" charset="-120"/>
                  <a:ea typeface="微軟正黑體" panose="020B0604030504040204" pitchFamily="34" charset="-120"/>
                  <a:cs typeface="Arial" panose="020B0604020202020204" pitchFamily="34" charset="0"/>
                </a:rPr>
                <a:t>Caffe</a:t>
              </a:r>
              <a:r>
                <a:rPr lang="zh-TW" altLang="en-US" sz="1400">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err="1">
                  <a:latin typeface="微軟正黑體" panose="020B0604030504040204" pitchFamily="34" charset="-120"/>
                  <a:ea typeface="微軟正黑體" panose="020B0604030504040204" pitchFamily="34" charset="-120"/>
                  <a:cs typeface="Arial" panose="020B0604020202020204" pitchFamily="34" charset="0"/>
                </a:rPr>
                <a:t>Tensorflow</a:t>
              </a:r>
              <a:r>
                <a:rPr lang="zh-TW" altLang="en-US" sz="1400">
                  <a:latin typeface="微軟正黑體" panose="020B0604030504040204" pitchFamily="34" charset="-120"/>
                  <a:ea typeface="微軟正黑體" panose="020B0604030504040204" pitchFamily="34" charset="-120"/>
                  <a:cs typeface="Arial" panose="020B0604020202020204" pitchFamily="34" charset="0"/>
                </a:rPr>
                <a:t>、</a:t>
              </a:r>
              <a:r>
                <a:rPr lang="en-US" altLang="zh-TW" sz="1400" err="1">
                  <a:latin typeface="微軟正黑體" panose="020B0604030504040204" pitchFamily="34" charset="-120"/>
                  <a:ea typeface="微軟正黑體" panose="020B0604030504040204" pitchFamily="34" charset="-120"/>
                  <a:cs typeface="Arial" panose="020B0604020202020204" pitchFamily="34" charset="0"/>
                </a:rPr>
                <a:t>MXNet</a:t>
              </a:r>
              <a:r>
                <a:rPr lang="en-US" altLang="zh-TW" sz="1400">
                  <a:latin typeface="微軟正黑體" panose="020B0604030504040204" pitchFamily="34" charset="-120"/>
                  <a:ea typeface="微軟正黑體" panose="020B0604030504040204" pitchFamily="34" charset="-120"/>
                  <a:cs typeface="Arial" panose="020B0604020202020204" pitchFamily="34" charset="0"/>
                </a:rPr>
                <a:t> </a:t>
              </a:r>
              <a:r>
                <a:rPr lang="zh-TW" altLang="en-US" sz="1400">
                  <a:latin typeface="微軟正黑體" panose="020B0604030504040204" pitchFamily="34" charset="-120"/>
                  <a:ea typeface="微軟正黑體" panose="020B0604030504040204" pitchFamily="34" charset="-120"/>
                  <a:cs typeface="Arial" panose="020B0604020202020204" pitchFamily="34" charset="0"/>
                </a:rPr>
                <a:t>等</a:t>
              </a:r>
            </a:p>
          </p:txBody>
        </p:sp>
      </p:grpSp>
      <p:grpSp>
        <p:nvGrpSpPr>
          <p:cNvPr id="12" name="群組 11">
            <a:extLst>
              <a:ext uri="{FF2B5EF4-FFF2-40B4-BE49-F238E27FC236}">
                <a16:creationId xmlns:a16="http://schemas.microsoft.com/office/drawing/2014/main" xmlns="" id="{E461BAB1-7BB9-4671-A45A-48D08EB44A67}"/>
              </a:ext>
            </a:extLst>
          </p:cNvPr>
          <p:cNvGrpSpPr/>
          <p:nvPr/>
        </p:nvGrpSpPr>
        <p:grpSpPr>
          <a:xfrm>
            <a:off x="4399137" y="2795018"/>
            <a:ext cx="2051505" cy="1302544"/>
            <a:chOff x="3757780" y="3089968"/>
            <a:chExt cx="1632380" cy="1036432"/>
          </a:xfrm>
        </p:grpSpPr>
        <p:pic>
          <p:nvPicPr>
            <p:cNvPr id="13" name="圖形 12">
              <a:extLst>
                <a:ext uri="{FF2B5EF4-FFF2-40B4-BE49-F238E27FC236}">
                  <a16:creationId xmlns:a16="http://schemas.microsoft.com/office/drawing/2014/main" xmlns="" id="{66B65E61-AED5-4FBE-BD57-4CE06AB8C59C}"/>
                </a:ext>
              </a:extLst>
            </p:cNvPr>
            <p:cNvPicPr>
              <a:picLocks noChangeAspect="1"/>
            </p:cNvPicPr>
            <p:nvPr/>
          </p:nvPicPr>
          <p:blipFill>
            <a:blip r:embed="rId3" cstate="print">
              <a:lum bright="11000"/>
              <a:extLst>
                <a:ext uri="{96DAC541-7B7A-43D3-8B79-37D633B846F1}">
                  <asvg:svgBlip xmlns:asvg="http://schemas.microsoft.com/office/drawing/2016/SVG/main" xmlns="" r:embed="rId4"/>
                </a:ext>
              </a:extLst>
            </a:blip>
            <a:stretch>
              <a:fillRect/>
            </a:stretch>
          </p:blipFill>
          <p:spPr>
            <a:xfrm>
              <a:off x="3757780" y="3089968"/>
              <a:ext cx="1632380" cy="1036432"/>
            </a:xfrm>
            <a:prstGeom prst="rect">
              <a:avLst/>
            </a:prstGeom>
          </p:spPr>
        </p:pic>
        <p:sp>
          <p:nvSpPr>
            <p:cNvPr id="14" name="矩形 13">
              <a:extLst>
                <a:ext uri="{FF2B5EF4-FFF2-40B4-BE49-F238E27FC236}">
                  <a16:creationId xmlns:a16="http://schemas.microsoft.com/office/drawing/2014/main" xmlns="" id="{0168587D-9215-4691-B855-159E0C8601CD}"/>
                </a:ext>
              </a:extLst>
            </p:cNvPr>
            <p:cNvSpPr/>
            <p:nvPr/>
          </p:nvSpPr>
          <p:spPr>
            <a:xfrm>
              <a:off x="3956230" y="3349540"/>
              <a:ext cx="1333446" cy="359183"/>
            </a:xfrm>
            <a:prstGeom prst="rect">
              <a:avLst/>
            </a:prstGeom>
          </p:spPr>
          <p:txBody>
            <a:bodyPr wrap="square">
              <a:spAutoFit/>
            </a:bodyPr>
            <a:lstStyle/>
            <a:p>
              <a:pPr marL="85725" lvl="0" indent="-85725">
                <a:lnSpc>
                  <a:spcPts val="1400"/>
                </a:lnSpc>
                <a:buClr>
                  <a:schemeClr val="bg1"/>
                </a:buClr>
                <a:buFont typeface="Arial" panose="020B0604020202020204" pitchFamily="34" charset="0"/>
                <a:buChar char="•"/>
              </a:pPr>
              <a:r>
                <a:rPr lang="zh-TW" altLang="en-US" sz="1400">
                  <a:latin typeface="微軟正黑體" panose="020B0604030504040204" pitchFamily="34" charset="-120"/>
                  <a:ea typeface="微軟正黑體" panose="020B0604030504040204" pitchFamily="34" charset="-120"/>
                  <a:cs typeface="Arial" panose="020B0604020202020204" pitchFamily="34" charset="0"/>
                </a:rPr>
                <a:t>優化深度學習模型</a:t>
              </a:r>
              <a:endParaRPr lang="en-US" altLang="zh-TW" sz="1400">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16" name="群組 15">
            <a:extLst>
              <a:ext uri="{FF2B5EF4-FFF2-40B4-BE49-F238E27FC236}">
                <a16:creationId xmlns:a16="http://schemas.microsoft.com/office/drawing/2014/main" xmlns="" id="{902A8BCD-C7DC-4C79-BE7B-38C110A0D1D0}"/>
              </a:ext>
            </a:extLst>
          </p:cNvPr>
          <p:cNvGrpSpPr/>
          <p:nvPr/>
        </p:nvGrpSpPr>
        <p:grpSpPr>
          <a:xfrm>
            <a:off x="6857342" y="3264923"/>
            <a:ext cx="2051505" cy="1302544"/>
            <a:chOff x="4096782" y="4088790"/>
            <a:chExt cx="1632380" cy="1036433"/>
          </a:xfrm>
        </p:grpSpPr>
        <p:pic>
          <p:nvPicPr>
            <p:cNvPr id="17" name="圖形 16">
              <a:extLst>
                <a:ext uri="{FF2B5EF4-FFF2-40B4-BE49-F238E27FC236}">
                  <a16:creationId xmlns:a16="http://schemas.microsoft.com/office/drawing/2014/main" xmlns="" id="{CD0FACF3-32D5-4E03-940D-1CDD12DC7686}"/>
                </a:ext>
              </a:extLst>
            </p:cNvPr>
            <p:cNvPicPr>
              <a:picLocks noChangeAspect="1"/>
            </p:cNvPicPr>
            <p:nvPr/>
          </p:nvPicPr>
          <p:blipFill>
            <a:blip r:embed="rId3" cstate="print">
              <a:lum bright="11000"/>
              <a:extLst>
                <a:ext uri="{96DAC541-7B7A-43D3-8B79-37D633B846F1}">
                  <asvg:svgBlip xmlns:asvg="http://schemas.microsoft.com/office/drawing/2016/SVG/main" xmlns="" r:embed="rId4"/>
                </a:ext>
              </a:extLst>
            </a:blip>
            <a:stretch>
              <a:fillRect/>
            </a:stretch>
          </p:blipFill>
          <p:spPr>
            <a:xfrm>
              <a:off x="4096782" y="4088790"/>
              <a:ext cx="1632380" cy="1036433"/>
            </a:xfrm>
            <a:prstGeom prst="rect">
              <a:avLst/>
            </a:prstGeom>
          </p:spPr>
        </p:pic>
        <p:sp>
          <p:nvSpPr>
            <p:cNvPr id="18" name="矩形 17">
              <a:extLst>
                <a:ext uri="{FF2B5EF4-FFF2-40B4-BE49-F238E27FC236}">
                  <a16:creationId xmlns:a16="http://schemas.microsoft.com/office/drawing/2014/main" xmlns="" id="{98B9799C-632C-4B01-A7AF-D6CF4C907081}"/>
                </a:ext>
              </a:extLst>
            </p:cNvPr>
            <p:cNvSpPr/>
            <p:nvPr/>
          </p:nvSpPr>
          <p:spPr>
            <a:xfrm>
              <a:off x="4240247" y="4344882"/>
              <a:ext cx="1333446" cy="502039"/>
            </a:xfrm>
            <a:prstGeom prst="rect">
              <a:avLst/>
            </a:prstGeom>
          </p:spPr>
          <p:txBody>
            <a:bodyPr wrap="square">
              <a:spAutoFit/>
            </a:bodyPr>
            <a:lstStyle/>
            <a:p>
              <a:pPr marL="85725" lvl="0" indent="-85725">
                <a:lnSpc>
                  <a:spcPts val="1400"/>
                </a:lnSpc>
                <a:buClr>
                  <a:schemeClr val="bg1"/>
                </a:buClr>
                <a:buFont typeface="Arial" panose="020B0604020202020204" pitchFamily="34" charset="0"/>
                <a:buChar char="•"/>
              </a:pPr>
              <a:r>
                <a:rPr lang="zh-TW" altLang="en-US" sz="1400">
                  <a:latin typeface="微軟正黑體" panose="020B0604030504040204" pitchFamily="34" charset="-120"/>
                  <a:ea typeface="微軟正黑體" panose="020B0604030504040204" pitchFamily="34" charset="-120"/>
                  <a:cs typeface="Arial" panose="020B0604020202020204" pitchFamily="34" charset="0"/>
                </a:rPr>
                <a:t>推論</a:t>
              </a:r>
              <a:endParaRPr lang="en-US" altLang="zh-TW" sz="1400">
                <a:latin typeface="微軟正黑體" panose="020B0604030504040204" pitchFamily="34" charset="-120"/>
                <a:ea typeface="微軟正黑體" panose="020B0604030504040204" pitchFamily="34" charset="-120"/>
                <a:cs typeface="Arial" panose="020B0604020202020204" pitchFamily="34" charset="0"/>
              </a:endParaRPr>
            </a:p>
            <a:p>
              <a:pPr marL="85725" lvl="0" indent="-85725">
                <a:lnSpc>
                  <a:spcPts val="1400"/>
                </a:lnSpc>
                <a:buClr>
                  <a:schemeClr val="bg1"/>
                </a:buClr>
                <a:buFont typeface="Arial" panose="020B0604020202020204" pitchFamily="34" charset="0"/>
                <a:buChar char="•"/>
              </a:pPr>
              <a:r>
                <a:rPr lang="en-US" altLang="zh-TW" sz="1400">
                  <a:latin typeface="微軟正黑體" panose="020B0604030504040204" pitchFamily="34" charset="-120"/>
                  <a:ea typeface="微軟正黑體" panose="020B0604030504040204" pitchFamily="34" charset="-120"/>
                  <a:cs typeface="Arial" panose="020B0604020202020204" pitchFamily="34" charset="0"/>
                </a:rPr>
                <a:t>CPU/IGD/Intel FPGA/Intel VPU </a:t>
              </a:r>
            </a:p>
          </p:txBody>
        </p:sp>
      </p:grpSp>
    </p:spTree>
    <p:extLst>
      <p:ext uri="{BB962C8B-B14F-4D97-AF65-F5344CB8AC3E}">
        <p14:creationId xmlns:p14="http://schemas.microsoft.com/office/powerpoint/2010/main" xmlns="" val="2311811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1535FC-3E20-470E-B4EC-E7014F6BA17A}"/>
              </a:ext>
            </a:extLst>
          </p:cNvPr>
          <p:cNvSpPr>
            <a:spLocks noGrp="1"/>
          </p:cNvSpPr>
          <p:nvPr>
            <p:ph type="title" idx="4294967295"/>
          </p:nvPr>
        </p:nvSpPr>
        <p:spPr>
          <a:xfrm>
            <a:off x="324785" y="2385552"/>
            <a:ext cx="4831260" cy="561975"/>
          </a:xfrm>
        </p:spPr>
        <p:txBody>
          <a:bodyPr>
            <a:noAutofit/>
          </a:bodyPr>
          <a:lstStyle/>
          <a:p>
            <a:r>
              <a:rPr lang="zh-TW" altLang="en-US" sz="4400" b="1">
                <a:solidFill>
                  <a:schemeClr val="tx1">
                    <a:lumMod val="75000"/>
                    <a:lumOff val="25000"/>
                  </a:schemeClr>
                </a:solidFill>
                <a:latin typeface="微軟正黑體" panose="020B0604030504040204" pitchFamily="34" charset="-120"/>
                <a:ea typeface="微軟正黑體" panose="020B0604030504040204" pitchFamily="34" charset="-120"/>
                <a:cs typeface="Arial" panose="020B0604020202020204" pitchFamily="34" charset="0"/>
              </a:rPr>
              <a:t>從訓練到推論</a:t>
            </a:r>
            <a:r>
              <a:rPr lang="zh-TW" altLang="en-US" sz="4400" b="1">
                <a:solidFill>
                  <a:schemeClr val="tx1">
                    <a:lumMod val="75000"/>
                    <a:lumOff val="25000"/>
                  </a:schemeClr>
                </a:solidFill>
                <a:latin typeface="微軟正黑體"/>
                <a:ea typeface="微軟正黑體"/>
                <a:cs typeface="Arial" panose="020B0604020202020204" pitchFamily="34" charset="0"/>
              </a:rPr>
              <a:t> </a:t>
            </a:r>
            <a:r>
              <a:rPr lang="en-US" altLang="zh-TW" sz="4400" b="1">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rPr>
              <a:t>QNAP</a:t>
            </a:r>
            <a:r>
              <a:rPr lang="zh-TW" altLang="en-US" sz="4400" b="1">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rPr>
              <a:t> </a:t>
            </a:r>
            <a:r>
              <a:rPr lang="zh-TW" altLang="en-US" sz="4400" b="1">
                <a:solidFill>
                  <a:schemeClr val="tx1">
                    <a:lumMod val="75000"/>
                    <a:lumOff val="25000"/>
                  </a:schemeClr>
                </a:solidFill>
                <a:latin typeface="微軟正黑體" panose="020B0604030504040204" pitchFamily="34" charset="-120"/>
                <a:ea typeface="微軟正黑體" panose="020B0604030504040204" pitchFamily="34" charset="-120"/>
                <a:cs typeface="Arial" panose="020B0604020202020204" pitchFamily="34" charset="0"/>
              </a:rPr>
              <a:t>引領趨勢</a:t>
            </a:r>
            <a:endParaRPr lang="en-US" sz="4400" b="1">
              <a:solidFill>
                <a:schemeClr val="tx1">
                  <a:lumMod val="75000"/>
                  <a:lumOff val="2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xmlns="" val="3707932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8153C5-7AD0-42D1-952E-56F095203285}"/>
              </a:ext>
            </a:extLst>
          </p:cNvPr>
          <p:cNvSpPr>
            <a:spLocks noGrp="1"/>
          </p:cNvSpPr>
          <p:nvPr>
            <p:ph type="title"/>
          </p:nvPr>
        </p:nvSpPr>
        <p:spPr>
          <a:xfrm>
            <a:off x="457200" y="297956"/>
            <a:ext cx="8229600" cy="493563"/>
          </a:xfrm>
        </p:spPr>
        <p:txBody>
          <a:bodyPr/>
          <a:lstStyle/>
          <a:p>
            <a:r>
              <a:rPr lang="zh-TW" altLang="en-US">
                <a:latin typeface="Microsoft JhengHei" panose="020B0604030504040204" pitchFamily="34" charset="-120"/>
                <a:ea typeface="Microsoft JhengHei" panose="020B0604030504040204" pitchFamily="34" charset="-120"/>
              </a:rPr>
              <a:t>從訓練到推論</a:t>
            </a:r>
            <a:endParaRPr lang="en-US">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xmlns="" val="1981441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圓角 10">
            <a:extLst>
              <a:ext uri="{FF2B5EF4-FFF2-40B4-BE49-F238E27FC236}">
                <a16:creationId xmlns:a16="http://schemas.microsoft.com/office/drawing/2014/main" xmlns="" id="{748CF1E6-77DC-4F6F-8852-18273849F678}"/>
              </a:ext>
            </a:extLst>
          </p:cNvPr>
          <p:cNvSpPr/>
          <p:nvPr/>
        </p:nvSpPr>
        <p:spPr>
          <a:xfrm>
            <a:off x="5449528" y="1371211"/>
            <a:ext cx="3694471" cy="584775"/>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xmlns="" id="{F2AC0267-D9F1-43E9-88A8-999F88200860}"/>
              </a:ext>
            </a:extLst>
          </p:cNvPr>
          <p:cNvSpPr>
            <a:spLocks noGrp="1"/>
          </p:cNvSpPr>
          <p:nvPr>
            <p:ph type="title"/>
          </p:nvPr>
        </p:nvSpPr>
        <p:spPr/>
        <p:txBody>
          <a:bodyPr/>
          <a:lstStyle/>
          <a:p>
            <a:r>
              <a:rPr lang="zh-TW" altLang="en-US"/>
              <a:t>超融合式</a:t>
            </a:r>
            <a:r>
              <a:rPr lang="en-US"/>
              <a:t> AI NAS -</a:t>
            </a:r>
            <a:r>
              <a:rPr lang="en-US" altLang="zh-TW"/>
              <a:t> </a:t>
            </a:r>
            <a:r>
              <a:rPr lang="zh-TW" altLang="en-US"/>
              <a:t>深度學習的基石</a:t>
            </a:r>
            <a:endParaRPr lang="en-US"/>
          </a:p>
        </p:txBody>
      </p:sp>
      <p:sp>
        <p:nvSpPr>
          <p:cNvPr id="10" name="Text Placeholder 2">
            <a:extLst>
              <a:ext uri="{FF2B5EF4-FFF2-40B4-BE49-F238E27FC236}">
                <a16:creationId xmlns:a16="http://schemas.microsoft.com/office/drawing/2014/main" xmlns="" id="{B435CA82-3184-441A-9DB9-1E2F0E53FDCB}"/>
              </a:ext>
            </a:extLst>
          </p:cNvPr>
          <p:cNvSpPr txBox="1">
            <a:spLocks/>
          </p:cNvSpPr>
          <p:nvPr/>
        </p:nvSpPr>
        <p:spPr>
          <a:xfrm>
            <a:off x="204436" y="1096538"/>
            <a:ext cx="8537645" cy="5866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accent1">
                    <a:lumMod val="75000"/>
                  </a:schemeClr>
                </a:solidFill>
                <a:latin typeface="Arial Unicode MS" panose="020B0604020202020204" pitchFamily="34" charset="-120"/>
                <a:ea typeface="Arial Unicode MS" panose="020B0604020202020204" pitchFamily="34" charset="-120"/>
                <a:cs typeface="Arial Unicode MS" panose="020B0604020202020204" pitchFamily="34" charset="-12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76200" indent="0">
              <a:buClr>
                <a:schemeClr val="bg1"/>
              </a:buClr>
              <a:buFont typeface="Arial" panose="020B0604020202020204" pitchFamily="34" charset="0"/>
              <a:buNone/>
            </a:pPr>
            <a:r>
              <a:rPr lang="zh-TW" altLang="en-US" b="1">
                <a:solidFill>
                  <a:schemeClr val="tx1"/>
                </a:solidFill>
                <a:latin typeface="Microsoft JhengHei" panose="020B0604030504040204" pitchFamily="34" charset="-120"/>
                <a:ea typeface="Microsoft JhengHei" panose="020B0604030504040204" pitchFamily="34" charset="-120"/>
              </a:rPr>
              <a:t>直接在儲存裝置上進行運算</a:t>
            </a:r>
            <a:endParaRPr lang="zh-CN" altLang="en-US" b="1">
              <a:solidFill>
                <a:schemeClr val="tx1"/>
              </a:solidFill>
              <a:latin typeface="Microsoft JhengHei" panose="020B0604030504040204" pitchFamily="34" charset="-120"/>
              <a:ea typeface="Microsoft JhengHei" panose="020B0604030504040204" pitchFamily="34" charset="-120"/>
            </a:endParaRPr>
          </a:p>
        </p:txBody>
      </p:sp>
      <p:sp>
        <p:nvSpPr>
          <p:cNvPr id="11" name="矩形 10">
            <a:extLst>
              <a:ext uri="{FF2B5EF4-FFF2-40B4-BE49-F238E27FC236}">
                <a16:creationId xmlns:a16="http://schemas.microsoft.com/office/drawing/2014/main" xmlns="" id="{50B76582-44AF-49AF-BCBD-86ED5978ACCF}"/>
              </a:ext>
            </a:extLst>
          </p:cNvPr>
          <p:cNvSpPr/>
          <p:nvPr/>
        </p:nvSpPr>
        <p:spPr>
          <a:xfrm>
            <a:off x="204437" y="1435850"/>
            <a:ext cx="5559331" cy="923330"/>
          </a:xfrm>
          <a:prstGeom prst="rect">
            <a:avLst/>
          </a:prstGeom>
        </p:spPr>
        <p:txBody>
          <a:bodyPr wrap="square" anchor="t">
            <a:spAutoFit/>
          </a:bodyPr>
          <a:lstStyle/>
          <a:p>
            <a:pPr marL="180975" indent="-104775">
              <a:buClr>
                <a:srgbClr val="09F3FF"/>
              </a:buClr>
              <a:buFont typeface="Arial" panose="020B0604020202020204" pitchFamily="34" charset="0"/>
              <a:buChar char="•"/>
            </a:pPr>
            <a:r>
              <a:rPr lang="zh-TW" altLang="en-US">
                <a:latin typeface="Microsoft JhengHei" panose="020B0604030504040204" pitchFamily="34" charset="-120"/>
                <a:ea typeface="Microsoft JhengHei" panose="020B0604030504040204" pitchFamily="34" charset="-120"/>
              </a:rPr>
              <a:t>降低因網路造成的效能瓶頸</a:t>
            </a:r>
            <a:endParaRPr lang="en-US" altLang="zh-TW">
              <a:latin typeface="Microsoft JhengHei" panose="020B0604030504040204" pitchFamily="34" charset="-120"/>
              <a:ea typeface="Microsoft JhengHei" panose="020B0604030504040204" pitchFamily="34" charset="-120"/>
            </a:endParaRPr>
          </a:p>
          <a:p>
            <a:pPr marL="180975" indent="-104775">
              <a:buClr>
                <a:srgbClr val="09F3FF"/>
              </a:buClr>
              <a:buFont typeface="Arial" panose="020B0604020202020204" pitchFamily="34" charset="0"/>
              <a:buChar char="•"/>
            </a:pPr>
            <a:r>
              <a:rPr lang="zh-TW" altLang="en-US">
                <a:latin typeface="Microsoft JhengHei" panose="020B0604030504040204" pitchFamily="34" charset="-120"/>
                <a:ea typeface="Microsoft JhengHei" panose="020B0604030504040204" pitchFamily="34" charset="-120"/>
              </a:rPr>
              <a:t>提供低延期、高速的資料工作流</a:t>
            </a:r>
            <a:endParaRPr lang="en-US" altLang="zh-TW">
              <a:latin typeface="Microsoft JhengHei" panose="020B0604030504040204" pitchFamily="34" charset="-120"/>
              <a:ea typeface="Microsoft JhengHei" panose="020B0604030504040204" pitchFamily="34" charset="-120"/>
            </a:endParaRPr>
          </a:p>
          <a:p>
            <a:pPr marL="361950" indent="-285750">
              <a:buClr>
                <a:schemeClr val="bg1"/>
              </a:buClr>
              <a:buFontTx/>
              <a:buChar char="-"/>
            </a:pPr>
            <a:endParaRPr lang="en-US" altLang="zh-TW">
              <a:latin typeface="Microsoft JhengHei" panose="020B0604030504040204" pitchFamily="34" charset="-120"/>
              <a:ea typeface="Microsoft JhengHei" panose="020B0604030504040204" pitchFamily="34" charset="-120"/>
            </a:endParaRPr>
          </a:p>
        </p:txBody>
      </p:sp>
      <p:sp>
        <p:nvSpPr>
          <p:cNvPr id="20" name="TextBox 13">
            <a:extLst>
              <a:ext uri="{FF2B5EF4-FFF2-40B4-BE49-F238E27FC236}">
                <a16:creationId xmlns:a16="http://schemas.microsoft.com/office/drawing/2014/main" xmlns="" id="{495847E5-10CB-4F9E-97BE-517C5F895ADF}"/>
              </a:ext>
            </a:extLst>
          </p:cNvPr>
          <p:cNvSpPr txBox="1"/>
          <p:nvPr/>
        </p:nvSpPr>
        <p:spPr>
          <a:xfrm>
            <a:off x="3869619" y="2144707"/>
            <a:ext cx="1176925" cy="307777"/>
          </a:xfrm>
          <a:prstGeom prst="rect">
            <a:avLst/>
          </a:prstGeom>
          <a:noFill/>
        </p:spPr>
        <p:txBody>
          <a:bodyPr wrap="square" rtlCol="0">
            <a:spAutoFit/>
          </a:bodyPr>
          <a:lstStyle/>
          <a:p>
            <a:pPr algn="ctr"/>
            <a:r>
              <a:rPr lang="zh-TW" altLang="en-US" sz="1400" b="1">
                <a:solidFill>
                  <a:srgbClr val="005493"/>
                </a:solidFill>
                <a:latin typeface="Arial" panose="020B0604020202020204" pitchFamily="34" charset="0"/>
                <a:ea typeface="微軟正黑體" panose="020B0604030504040204" pitchFamily="34" charset="-120"/>
                <a:cs typeface="Arial" panose="020B0604020202020204" pitchFamily="34" charset="0"/>
              </a:rPr>
              <a:t>前方</a:t>
            </a:r>
            <a:endParaRPr lang="en-US" sz="1400" b="1">
              <a:solidFill>
                <a:srgbClr val="005493"/>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1" name="TextBox 14">
            <a:extLst>
              <a:ext uri="{FF2B5EF4-FFF2-40B4-BE49-F238E27FC236}">
                <a16:creationId xmlns:a16="http://schemas.microsoft.com/office/drawing/2014/main" xmlns="" id="{FE3EF7C0-4983-4E81-957C-02252BC8D971}"/>
              </a:ext>
            </a:extLst>
          </p:cNvPr>
          <p:cNvSpPr txBox="1"/>
          <p:nvPr/>
        </p:nvSpPr>
        <p:spPr>
          <a:xfrm>
            <a:off x="430089" y="2144707"/>
            <a:ext cx="2853665" cy="307777"/>
          </a:xfrm>
          <a:prstGeom prst="rect">
            <a:avLst/>
          </a:prstGeom>
          <a:noFill/>
        </p:spPr>
        <p:txBody>
          <a:bodyPr wrap="square" rtlCol="0">
            <a:spAutoFit/>
          </a:bodyPr>
          <a:lstStyle/>
          <a:p>
            <a:pPr algn="ctr"/>
            <a:r>
              <a:rPr lang="zh-TW" altLang="en-US" sz="1400" b="1">
                <a:solidFill>
                  <a:srgbClr val="005493"/>
                </a:solidFill>
                <a:latin typeface="Arial" panose="020B0604020202020204" pitchFamily="34" charset="0"/>
                <a:ea typeface="微軟正黑體" panose="020B0604030504040204" pitchFamily="34" charset="-120"/>
                <a:cs typeface="Arial" panose="020B0604020202020204" pitchFamily="34" charset="0"/>
              </a:rPr>
              <a:t>運算區域 </a:t>
            </a:r>
            <a:r>
              <a:rPr lang="en-US" altLang="zh-CN" sz="1400" b="1">
                <a:solidFill>
                  <a:srgbClr val="005493"/>
                </a:solidFill>
                <a:latin typeface="Arial" panose="020B0604020202020204" pitchFamily="34" charset="0"/>
                <a:ea typeface="微軟正黑體" panose="020B0604030504040204" pitchFamily="34" charset="-120"/>
                <a:cs typeface="Arial" panose="020B0604020202020204" pitchFamily="34" charset="0"/>
              </a:rPr>
              <a:t>(</a:t>
            </a:r>
            <a:r>
              <a:rPr lang="zh-TW" altLang="en-US" sz="1400" b="1">
                <a:solidFill>
                  <a:srgbClr val="005493"/>
                </a:solidFill>
                <a:latin typeface="Arial" panose="020B0604020202020204" pitchFamily="34" charset="0"/>
                <a:ea typeface="微軟正黑體" panose="020B0604030504040204" pitchFamily="34" charset="-120"/>
                <a:cs typeface="Arial" panose="020B0604020202020204" pitchFamily="34" charset="0"/>
              </a:rPr>
              <a:t>左側</a:t>
            </a:r>
            <a:r>
              <a:rPr lang="en-US" altLang="zh-CN" sz="1400" b="1">
                <a:solidFill>
                  <a:srgbClr val="005493"/>
                </a:solidFill>
                <a:latin typeface="Arial" panose="020B0604020202020204" pitchFamily="34" charset="0"/>
                <a:ea typeface="微軟正黑體" panose="020B0604030504040204" pitchFamily="34" charset="-120"/>
                <a:cs typeface="Arial" panose="020B0604020202020204" pitchFamily="34" charset="0"/>
              </a:rPr>
              <a:t>)</a:t>
            </a:r>
            <a:endParaRPr lang="en-US" sz="1400" b="1">
              <a:solidFill>
                <a:srgbClr val="005493"/>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2" name="TextBox 16">
            <a:extLst>
              <a:ext uri="{FF2B5EF4-FFF2-40B4-BE49-F238E27FC236}">
                <a16:creationId xmlns:a16="http://schemas.microsoft.com/office/drawing/2014/main" xmlns="" id="{067FFA7C-E811-412A-A773-36B115C7B861}"/>
              </a:ext>
            </a:extLst>
          </p:cNvPr>
          <p:cNvSpPr txBox="1"/>
          <p:nvPr/>
        </p:nvSpPr>
        <p:spPr>
          <a:xfrm>
            <a:off x="5659789" y="2144707"/>
            <a:ext cx="2682145" cy="307777"/>
          </a:xfrm>
          <a:prstGeom prst="rect">
            <a:avLst/>
          </a:prstGeom>
          <a:noFill/>
        </p:spPr>
        <p:txBody>
          <a:bodyPr wrap="square" rtlCol="0">
            <a:spAutoFit/>
          </a:bodyPr>
          <a:lstStyle/>
          <a:p>
            <a:pPr algn="ctr"/>
            <a:r>
              <a:rPr lang="zh-TW" altLang="en-US" sz="1400" b="1">
                <a:solidFill>
                  <a:srgbClr val="005493"/>
                </a:solidFill>
                <a:latin typeface="Arial" panose="020B0604020202020204" pitchFamily="34" charset="0"/>
                <a:ea typeface="微軟正黑體" panose="020B0604030504040204" pitchFamily="34" charset="-120"/>
                <a:cs typeface="Arial" panose="020B0604020202020204" pitchFamily="34" charset="0"/>
              </a:rPr>
              <a:t>儲存區域</a:t>
            </a:r>
            <a:r>
              <a:rPr lang="en-US" altLang="zh-TW" sz="1400" b="1">
                <a:solidFill>
                  <a:srgbClr val="005493"/>
                </a:solidFill>
                <a:latin typeface="Arial" panose="020B0604020202020204" pitchFamily="34" charset="0"/>
                <a:ea typeface="微軟正黑體" panose="020B0604030504040204" pitchFamily="34" charset="-120"/>
                <a:cs typeface="Arial" panose="020B0604020202020204" pitchFamily="34" charset="0"/>
              </a:rPr>
              <a:t> (</a:t>
            </a:r>
            <a:r>
              <a:rPr lang="zh-TW" altLang="en-US" sz="1400" b="1">
                <a:solidFill>
                  <a:srgbClr val="005493"/>
                </a:solidFill>
                <a:latin typeface="Arial" panose="020B0604020202020204" pitchFamily="34" charset="0"/>
                <a:ea typeface="微軟正黑體" panose="020B0604030504040204" pitchFamily="34" charset="-120"/>
                <a:cs typeface="Arial" panose="020B0604020202020204" pitchFamily="34" charset="0"/>
              </a:rPr>
              <a:t>右側</a:t>
            </a:r>
            <a:r>
              <a:rPr lang="en-US" altLang="zh-TW" sz="1400" b="1">
                <a:solidFill>
                  <a:srgbClr val="005493"/>
                </a:solidFill>
                <a:latin typeface="Arial" panose="020B0604020202020204" pitchFamily="34" charset="0"/>
                <a:ea typeface="微軟正黑體" panose="020B0604030504040204" pitchFamily="34" charset="-120"/>
                <a:cs typeface="Arial" panose="020B0604020202020204" pitchFamily="34" charset="0"/>
              </a:rPr>
              <a:t>)</a:t>
            </a:r>
            <a:endParaRPr lang="en-US" sz="1400" b="1">
              <a:solidFill>
                <a:srgbClr val="005493"/>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3" name="圖片 13" descr="一張含有 監視器, 微波爐, 烤箱, 電子用品 的圖片&#10;&#10;描述是以高可信度產生">
            <a:extLst>
              <a:ext uri="{FF2B5EF4-FFF2-40B4-BE49-F238E27FC236}">
                <a16:creationId xmlns:a16="http://schemas.microsoft.com/office/drawing/2014/main" xmlns="" id="{7E8C5307-5E5C-49BF-A179-5B6DC862312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3625309" y="2449726"/>
            <a:ext cx="1665547" cy="2693774"/>
          </a:xfrm>
          <a:prstGeom prst="rect">
            <a:avLst/>
          </a:prstGeom>
        </p:spPr>
      </p:pic>
      <p:pic>
        <p:nvPicPr>
          <p:cNvPr id="24" name="圖片 17" descr="一張含有 電腦, 室內, 貨車 的圖片&#10;&#10;描述是以高可信度產生">
            <a:extLst>
              <a:ext uri="{FF2B5EF4-FFF2-40B4-BE49-F238E27FC236}">
                <a16:creationId xmlns:a16="http://schemas.microsoft.com/office/drawing/2014/main" xmlns="" id="{A402A4C5-27D1-438E-9561-5E731B208A13}"/>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6069130" y="2571750"/>
            <a:ext cx="1863464" cy="2571750"/>
          </a:xfrm>
          <a:prstGeom prst="rect">
            <a:avLst/>
          </a:prstGeom>
        </p:spPr>
      </p:pic>
      <p:pic>
        <p:nvPicPr>
          <p:cNvPr id="25" name="Picture 24">
            <a:extLst>
              <a:ext uri="{FF2B5EF4-FFF2-40B4-BE49-F238E27FC236}">
                <a16:creationId xmlns:a16="http://schemas.microsoft.com/office/drawing/2014/main" xmlns="" id="{71E633DC-CE3C-468D-BEC7-74C1B0088C31}"/>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956317" y="2489187"/>
            <a:ext cx="1890718" cy="2614851"/>
          </a:xfrm>
          <a:prstGeom prst="rect">
            <a:avLst/>
          </a:prstGeom>
        </p:spPr>
      </p:pic>
      <p:sp>
        <p:nvSpPr>
          <p:cNvPr id="26" name="TextBox 2">
            <a:extLst>
              <a:ext uri="{FF2B5EF4-FFF2-40B4-BE49-F238E27FC236}">
                <a16:creationId xmlns:a16="http://schemas.microsoft.com/office/drawing/2014/main" xmlns="" id="{BB863E67-D34D-4A5F-BFF9-2AD6F7E9A410}"/>
              </a:ext>
            </a:extLst>
          </p:cNvPr>
          <p:cNvSpPr txBox="1"/>
          <p:nvPr/>
        </p:nvSpPr>
        <p:spPr>
          <a:xfrm>
            <a:off x="5290856" y="1371211"/>
            <a:ext cx="2856753" cy="5847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00E0FE"/>
                </a:solidFill>
              </a:rPr>
              <a:t>TS-2888X</a:t>
            </a:r>
            <a:r>
              <a:rPr lang="en-US" sz="1600">
                <a:solidFill>
                  <a:srgbClr val="00E0FE"/>
                </a:solidFill>
                <a:cs typeface="Calibri"/>
              </a:rPr>
              <a:t> AI ready NAS with Powerful Xeon-W Processor</a:t>
            </a:r>
          </a:p>
        </p:txBody>
      </p:sp>
      <p:pic>
        <p:nvPicPr>
          <p:cNvPr id="27" name="圖片 12">
            <a:extLst>
              <a:ext uri="{FF2B5EF4-FFF2-40B4-BE49-F238E27FC236}">
                <a16:creationId xmlns:a16="http://schemas.microsoft.com/office/drawing/2014/main" xmlns="" id="{8BD787DF-7803-4442-A557-4E31D27256E3}"/>
              </a:ext>
            </a:extLst>
          </p:cNvPr>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8097729" y="963949"/>
            <a:ext cx="1046271" cy="1050118"/>
          </a:xfrm>
          <a:prstGeom prst="rect">
            <a:avLst/>
          </a:prstGeom>
        </p:spPr>
      </p:pic>
    </p:spTree>
    <p:extLst>
      <p:ext uri="{BB962C8B-B14F-4D97-AF65-F5344CB8AC3E}">
        <p14:creationId xmlns:p14="http://schemas.microsoft.com/office/powerpoint/2010/main" xmlns="" val="1540714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1535FC-3E20-470E-B4EC-E7014F6BA17A}"/>
              </a:ext>
            </a:extLst>
          </p:cNvPr>
          <p:cNvSpPr>
            <a:spLocks noGrp="1"/>
          </p:cNvSpPr>
          <p:nvPr>
            <p:ph type="title" idx="4294967295"/>
          </p:nvPr>
        </p:nvSpPr>
        <p:spPr>
          <a:xfrm>
            <a:off x="2219176" y="3895579"/>
            <a:ext cx="1637001" cy="561975"/>
          </a:xfrm>
        </p:spPr>
        <p:txBody>
          <a:bodyPr>
            <a:normAutofit/>
          </a:bodyPr>
          <a:lstStyle/>
          <a:p>
            <a:r>
              <a:rPr lang="en-US" altLang="zh-TW"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rPr>
              <a:t>[ </a:t>
            </a:r>
            <a:r>
              <a:rPr lang="zh-TW" altLang="en-US" sz="2600"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rPr>
              <a:t>回顧</a:t>
            </a:r>
            <a:r>
              <a:rPr lang="en-US"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rPr>
              <a:t> ] </a:t>
            </a:r>
          </a:p>
        </p:txBody>
      </p:sp>
      <p:grpSp>
        <p:nvGrpSpPr>
          <p:cNvPr id="8" name="群組 7">
            <a:extLst>
              <a:ext uri="{FF2B5EF4-FFF2-40B4-BE49-F238E27FC236}">
                <a16:creationId xmlns:a16="http://schemas.microsoft.com/office/drawing/2014/main" xmlns="" id="{6C0523BA-9786-4533-977C-580CB01F68FF}"/>
              </a:ext>
            </a:extLst>
          </p:cNvPr>
          <p:cNvGrpSpPr/>
          <p:nvPr/>
        </p:nvGrpSpPr>
        <p:grpSpPr>
          <a:xfrm>
            <a:off x="1537113" y="685946"/>
            <a:ext cx="2696572" cy="3330764"/>
            <a:chOff x="1537113" y="1328120"/>
            <a:chExt cx="2696572" cy="3330764"/>
          </a:xfrm>
        </p:grpSpPr>
        <p:sp>
          <p:nvSpPr>
            <p:cNvPr id="3" name="矩形 2">
              <a:extLst>
                <a:ext uri="{FF2B5EF4-FFF2-40B4-BE49-F238E27FC236}">
                  <a16:creationId xmlns:a16="http://schemas.microsoft.com/office/drawing/2014/main" xmlns="" id="{12F580C4-CC48-4D27-9CA6-16972AD03C59}"/>
                </a:ext>
              </a:extLst>
            </p:cNvPr>
            <p:cNvSpPr/>
            <p:nvPr/>
          </p:nvSpPr>
          <p:spPr>
            <a:xfrm>
              <a:off x="1537113" y="3304667"/>
              <a:ext cx="2696572" cy="1354217"/>
            </a:xfrm>
            <a:prstGeom prst="rect">
              <a:avLst/>
            </a:prstGeom>
          </p:spPr>
          <p:txBody>
            <a:bodyPr wrap="none">
              <a:spAutoFit/>
            </a:bodyPr>
            <a:lstStyle/>
            <a:p>
              <a:r>
                <a:rPr lang="en-US" altLang="zh-TW" sz="8200" b="1" err="1">
                  <a:latin typeface="Arial" panose="020B0604020202020204" pitchFamily="34" charset="0"/>
                  <a:cs typeface="Arial" panose="020B0604020202020204" pitchFamily="34" charset="0"/>
                </a:rPr>
                <a:t>QuAI</a:t>
              </a:r>
              <a:endParaRPr lang="zh-TW" altLang="en-US" sz="8200" b="1">
                <a:latin typeface="Arial" panose="020B0604020202020204" pitchFamily="34" charset="0"/>
                <a:cs typeface="Arial" panose="020B0604020202020204" pitchFamily="34" charset="0"/>
              </a:endParaRPr>
            </a:p>
          </p:txBody>
        </p:sp>
        <p:sp>
          <p:nvSpPr>
            <p:cNvPr id="6" name="矩形 5">
              <a:extLst>
                <a:ext uri="{FF2B5EF4-FFF2-40B4-BE49-F238E27FC236}">
                  <a16:creationId xmlns:a16="http://schemas.microsoft.com/office/drawing/2014/main" xmlns="" id="{E36F037E-40A3-4C96-98A1-D68A8DCB0B9E}"/>
                </a:ext>
              </a:extLst>
            </p:cNvPr>
            <p:cNvSpPr/>
            <p:nvPr/>
          </p:nvSpPr>
          <p:spPr>
            <a:xfrm>
              <a:off x="2196316" y="1328120"/>
              <a:ext cx="1236236" cy="1354217"/>
            </a:xfrm>
            <a:prstGeom prst="rect">
              <a:avLst/>
            </a:prstGeom>
          </p:spPr>
          <p:txBody>
            <a:bodyPr wrap="none">
              <a:spAutoFit/>
            </a:bodyPr>
            <a:lstStyle/>
            <a:p>
              <a:pPr algn="ctr"/>
              <a:r>
                <a:rPr lang="en-US" altLang="zh-TW" sz="8200" b="1">
                  <a:latin typeface="Arial" panose="020B0604020202020204" pitchFamily="34" charset="0"/>
                  <a:cs typeface="Arial" panose="020B0604020202020204" pitchFamily="34" charset="0"/>
                </a:rPr>
                <a:t>AI</a:t>
              </a:r>
              <a:endParaRPr lang="zh-TW" altLang="en-US" sz="8200" b="1">
                <a:latin typeface="Arial" panose="020B0604020202020204" pitchFamily="34" charset="0"/>
                <a:cs typeface="Arial" panose="020B0604020202020204" pitchFamily="34" charset="0"/>
              </a:endParaRPr>
            </a:p>
          </p:txBody>
        </p:sp>
        <p:pic>
          <p:nvPicPr>
            <p:cNvPr id="7" name="圖形 6">
              <a:extLst>
                <a:ext uri="{FF2B5EF4-FFF2-40B4-BE49-F238E27FC236}">
                  <a16:creationId xmlns:a16="http://schemas.microsoft.com/office/drawing/2014/main" xmlns="" id="{D99B0A20-4EFA-4FC1-A491-FB9BF61005C8}"/>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2376352" y="2615299"/>
              <a:ext cx="876164" cy="876164"/>
            </a:xfrm>
            <a:prstGeom prst="rect">
              <a:avLst/>
            </a:prstGeom>
          </p:spPr>
        </p:pic>
      </p:grpSp>
    </p:spTree>
    <p:extLst>
      <p:ext uri="{BB962C8B-B14F-4D97-AF65-F5344CB8AC3E}">
        <p14:creationId xmlns:p14="http://schemas.microsoft.com/office/powerpoint/2010/main" xmlns="" val="2789237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xmlns="" id="{2DDB8F77-042B-49E6-AAFF-59D9B9E5F09C}"/>
              </a:ext>
            </a:extLst>
          </p:cNvPr>
          <p:cNvSpPr>
            <a:spLocks noGrp="1"/>
          </p:cNvSpPr>
          <p:nvPr>
            <p:ph type="title"/>
          </p:nvPr>
        </p:nvSpPr>
        <p:spPr/>
        <p:txBody>
          <a:bodyPr/>
          <a:lstStyle/>
          <a:p>
            <a:r>
              <a:rPr lang="zh-TW" altLang="en-US">
                <a:latin typeface="Microsoft JhengHei" panose="020B0604030504040204" pitchFamily="34" charset="-120"/>
                <a:ea typeface="Microsoft JhengHei" panose="020B0604030504040204" pitchFamily="34" charset="-120"/>
              </a:rPr>
              <a:t>從訓練到推論 - 完整產品線</a:t>
            </a:r>
            <a:endParaRPr lang="en-US">
              <a:latin typeface="Microsoft JhengHei" panose="020B0604030504040204" pitchFamily="34" charset="-120"/>
              <a:ea typeface="Microsoft JhengHei" panose="020B0604030504040204" pitchFamily="34" charset="-120"/>
            </a:endParaRPr>
          </a:p>
        </p:txBody>
      </p:sp>
      <p:sp>
        <p:nvSpPr>
          <p:cNvPr id="31" name="Rectangle 13">
            <a:extLst>
              <a:ext uri="{FF2B5EF4-FFF2-40B4-BE49-F238E27FC236}">
                <a16:creationId xmlns:a16="http://schemas.microsoft.com/office/drawing/2014/main" xmlns="" id="{4B4BC505-4C9E-476B-889C-29B356132FCB}"/>
              </a:ext>
            </a:extLst>
          </p:cNvPr>
          <p:cNvSpPr>
            <a:spLocks noChangeArrowheads="1"/>
          </p:cNvSpPr>
          <p:nvPr/>
        </p:nvSpPr>
        <p:spPr bwMode="auto">
          <a:xfrm>
            <a:off x="1292225" y="0"/>
            <a:ext cx="6559550" cy="0"/>
          </a:xfrm>
          <a:prstGeom prst="rect">
            <a:avLst/>
          </a:prstGeom>
          <a:noFill/>
          <a:ln w="9525">
            <a:noFill/>
            <a:miter lim="800000"/>
            <a:headEnd/>
            <a:tailEnd/>
          </a:ln>
          <a:effectLst/>
        </p:spPr>
        <p:txBody>
          <a:bodyPr vert="horz" wrap="none" lIns="0" tIns="1171206"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212121"/>
                </a:solidFill>
                <a:effectLst/>
                <a:latin typeface="Open Sans" pitchFamily="34" charset="0"/>
                <a:cs typeface="Open Sans" pitchFamily="34" charset="0"/>
              </a:rPr>
              <a:t/>
            </a:r>
            <a:br>
              <a:rPr kumimoji="0" lang="en-US" sz="1200" b="0" i="0" u="none" strike="noStrike" cap="none" normalizeH="0" baseline="0">
                <a:ln>
                  <a:noFill/>
                </a:ln>
                <a:solidFill>
                  <a:srgbClr val="212121"/>
                </a:solidFill>
                <a:effectLst/>
                <a:latin typeface="Open Sans" pitchFamily="34" charset="0"/>
                <a:cs typeface="Open Sans" pitchFamily="34" charset="0"/>
              </a:rPr>
            </a:br>
            <a:endParaRPr kumimoji="0" lang="en-US"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34" name="內容版面配置區 3">
            <a:extLst>
              <a:ext uri="{FF2B5EF4-FFF2-40B4-BE49-F238E27FC236}">
                <a16:creationId xmlns:a16="http://schemas.microsoft.com/office/drawing/2014/main" xmlns="" id="{A3118A4C-F921-4B0B-955A-FA04CF81FFC6}"/>
              </a:ext>
            </a:extLst>
          </p:cNvPr>
          <p:cNvGraphicFramePr>
            <a:graphicFrameLocks/>
          </p:cNvGraphicFramePr>
          <p:nvPr>
            <p:extLst>
              <p:ext uri="{D42A27DB-BD31-4B8C-83A1-F6EECF244321}">
                <p14:modId xmlns:p14="http://schemas.microsoft.com/office/powerpoint/2010/main" xmlns="" val="4062788407"/>
              </p:ext>
            </p:extLst>
          </p:nvPr>
        </p:nvGraphicFramePr>
        <p:xfrm>
          <a:off x="101222" y="1272567"/>
          <a:ext cx="5059061" cy="3497515"/>
        </p:xfrm>
        <a:graphic>
          <a:graphicData uri="http://schemas.openxmlformats.org/drawingml/2006/table">
            <a:tbl>
              <a:tblPr firstRow="1" bandRow="1">
                <a:tableStyleId>{5C22544A-7EE6-4342-B048-85BDC9FD1C3A}</a:tableStyleId>
              </a:tblPr>
              <a:tblGrid>
                <a:gridCol w="943773">
                  <a:extLst>
                    <a:ext uri="{9D8B030D-6E8A-4147-A177-3AD203B41FA5}">
                      <a16:colId xmlns:a16="http://schemas.microsoft.com/office/drawing/2014/main" xmlns="" val="3976947838"/>
                    </a:ext>
                  </a:extLst>
                </a:gridCol>
                <a:gridCol w="3164268">
                  <a:extLst>
                    <a:ext uri="{9D8B030D-6E8A-4147-A177-3AD203B41FA5}">
                      <a16:colId xmlns:a16="http://schemas.microsoft.com/office/drawing/2014/main" xmlns="" val="3541254495"/>
                    </a:ext>
                  </a:extLst>
                </a:gridCol>
                <a:gridCol w="951020">
                  <a:extLst>
                    <a:ext uri="{9D8B030D-6E8A-4147-A177-3AD203B41FA5}">
                      <a16:colId xmlns:a16="http://schemas.microsoft.com/office/drawing/2014/main" xmlns="" val="1810604382"/>
                    </a:ext>
                  </a:extLst>
                </a:gridCol>
              </a:tblGrid>
              <a:tr h="380112">
                <a:tc>
                  <a:txBody>
                    <a:bodyPr/>
                    <a:lstStyle/>
                    <a:p>
                      <a:pPr>
                        <a:buNone/>
                      </a:pPr>
                      <a:endParaRPr lang="zh-TW" altLang="en-US" sz="1000">
                        <a:latin typeface="微軟正黑體" panose="020B0604030504040204" pitchFamily="34" charset="-120"/>
                        <a:ea typeface="微軟正黑體" panose="020B0604030504040204" pitchFamily="34" charset="-120"/>
                        <a:cs typeface="Arial" panose="020B0604020202020204" pitchFamily="34" charset="0"/>
                      </a:endParaRPr>
                    </a:p>
                  </a:txBody>
                  <a:tcPr>
                    <a:solidFill>
                      <a:schemeClr val="accent5">
                        <a:lumMod val="75000"/>
                      </a:schemeClr>
                    </a:solidFill>
                  </a:tcPr>
                </a:tc>
                <a:tc gridSpan="2">
                  <a:txBody>
                    <a:bodyPr/>
                    <a:lstStyle/>
                    <a:p>
                      <a:pPr algn="ctr"/>
                      <a:r>
                        <a:rPr lang="zh-TW" altLang="en-US" sz="1400">
                          <a:latin typeface="微軟正黑體" panose="020B0604030504040204" pitchFamily="34" charset="-120"/>
                          <a:ea typeface="微軟正黑體" panose="020B0604030504040204" pitchFamily="34" charset="-120"/>
                          <a:cs typeface="Arial"/>
                        </a:rPr>
                        <a:t>訓練機型</a:t>
                      </a:r>
                    </a:p>
                  </a:txBody>
                  <a:tcPr anchor="ctr">
                    <a:solidFill>
                      <a:schemeClr val="accent5">
                        <a:lumMod val="75000"/>
                      </a:schemeClr>
                    </a:solidFill>
                  </a:tcPr>
                </a:tc>
                <a:tc hMerge="1">
                  <a:txBody>
                    <a:bodyPr/>
                    <a:lstStyle/>
                    <a:p>
                      <a:endParaRPr lang="zh-TW" altLang="en-US"/>
                    </a:p>
                  </a:txBody>
                  <a:tcPr/>
                </a:tc>
                <a:extLst>
                  <a:ext uri="{0D108BD9-81ED-4DB2-BD59-A6C34878D82A}">
                    <a16:rowId xmlns:a16="http://schemas.microsoft.com/office/drawing/2014/main" xmlns="" val="1534239857"/>
                  </a:ext>
                </a:extLst>
              </a:tr>
              <a:tr h="1585939">
                <a:tc>
                  <a:txBody>
                    <a:bodyPr/>
                    <a:lstStyle/>
                    <a:p>
                      <a:pPr algn="ctr">
                        <a:buNone/>
                      </a:pPr>
                      <a:r>
                        <a:rPr lang="zh-TW" altLang="en-US" sz="1200" b="1">
                          <a:latin typeface="微軟正黑體"/>
                          <a:ea typeface="微軟正黑體"/>
                          <a:cs typeface="Arial"/>
                        </a:rPr>
                        <a:t>入門機型</a:t>
                      </a:r>
                      <a:endParaRPr lang="en-US" altLang="zh-TW" sz="1200" b="1">
                        <a:latin typeface="微軟正黑體"/>
                        <a:ea typeface="微軟正黑體"/>
                        <a:cs typeface="Arial"/>
                      </a:endParaRPr>
                    </a:p>
                  </a:txBody>
                  <a:tcPr anchor="ctr">
                    <a:solidFill>
                      <a:schemeClr val="accent5">
                        <a:lumMod val="60000"/>
                        <a:lumOff val="40000"/>
                      </a:schemeClr>
                    </a:solidFill>
                  </a:tcPr>
                </a:tc>
                <a:tc>
                  <a:txBody>
                    <a:bodyPr/>
                    <a:lstStyle/>
                    <a:p>
                      <a:pPr>
                        <a:buNone/>
                      </a:pPr>
                      <a:endParaRPr lang="en-US" altLang="zh-TW" sz="900">
                        <a:latin typeface="微軟正黑體" panose="020B0604030504040204" pitchFamily="34" charset="-120"/>
                        <a:ea typeface="微軟正黑體" panose="020B0604030504040204" pitchFamily="34" charset="-120"/>
                        <a:cs typeface="Arial" panose="020B0604020202020204" pitchFamily="34" charset="0"/>
                      </a:endParaRPr>
                    </a:p>
                  </a:txBody>
                  <a:tcPr>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a:latin typeface="微軟正黑體"/>
                          <a:ea typeface="微軟正黑體"/>
                          <a:cs typeface="Arial"/>
                        </a:rPr>
                        <a:t>單片加速卡</a:t>
                      </a:r>
                      <a:endParaRPr lang="en-US" altLang="zh-TW" sz="1200" b="1">
                        <a:latin typeface="微軟正黑體"/>
                        <a:ea typeface="微軟正黑體"/>
                        <a:cs typeface="Arial"/>
                      </a:endParaRPr>
                    </a:p>
                  </a:txBody>
                  <a:tcPr anchor="ctr">
                    <a:solidFill>
                      <a:schemeClr val="accent5">
                        <a:lumMod val="60000"/>
                        <a:lumOff val="40000"/>
                      </a:schemeClr>
                    </a:solidFill>
                  </a:tcPr>
                </a:tc>
                <a:extLst>
                  <a:ext uri="{0D108BD9-81ED-4DB2-BD59-A6C34878D82A}">
                    <a16:rowId xmlns:a16="http://schemas.microsoft.com/office/drawing/2014/main" xmlns="" val="2147673439"/>
                  </a:ext>
                </a:extLst>
              </a:tr>
              <a:tr h="15314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b="1">
                          <a:latin typeface="微軟正黑體"/>
                          <a:ea typeface="微軟正黑體"/>
                          <a:cs typeface="Arial"/>
                        </a:rPr>
                        <a:t>進階機型</a:t>
                      </a:r>
                      <a:endParaRPr lang="en-US" altLang="zh-TW" sz="1200" b="1">
                        <a:latin typeface="微軟正黑體"/>
                        <a:ea typeface="微軟正黑體"/>
                        <a:cs typeface="Arial"/>
                      </a:endParaRPr>
                    </a:p>
                  </a:txBody>
                  <a:tcPr anchor="c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900">
                        <a:latin typeface="微軟正黑體" panose="020B0604030504040204" pitchFamily="34" charset="-120"/>
                        <a:ea typeface="微軟正黑體" panose="020B0604030504040204" pitchFamily="34" charset="-120"/>
                        <a:cs typeface="Arial" panose="020B0604020202020204" pitchFamily="34" charset="0"/>
                      </a:endParaRPr>
                    </a:p>
                  </a:txBody>
                  <a:tcPr anchor="c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a:latin typeface="微軟正黑體"/>
                          <a:ea typeface="微軟正黑體"/>
                          <a:cs typeface="Arial"/>
                        </a:rPr>
                        <a:t>多片加速卡</a:t>
                      </a:r>
                      <a:endParaRPr lang="en-US" altLang="zh-TW" sz="1200" b="1">
                        <a:latin typeface="微軟正黑體"/>
                        <a:ea typeface="微軟正黑體"/>
                        <a:cs typeface="Arial"/>
                      </a:endParaRPr>
                    </a:p>
                  </a:txBody>
                  <a:tcPr anchor="ctr">
                    <a:solidFill>
                      <a:schemeClr val="accent5">
                        <a:lumMod val="20000"/>
                        <a:lumOff val="80000"/>
                      </a:schemeClr>
                    </a:solidFill>
                  </a:tcPr>
                </a:tc>
                <a:extLst>
                  <a:ext uri="{0D108BD9-81ED-4DB2-BD59-A6C34878D82A}">
                    <a16:rowId xmlns:a16="http://schemas.microsoft.com/office/drawing/2014/main" xmlns="" val="276860845"/>
                  </a:ext>
                </a:extLst>
              </a:tr>
            </a:tbl>
          </a:graphicData>
        </a:graphic>
      </p:graphicFrame>
      <p:graphicFrame>
        <p:nvGraphicFramePr>
          <p:cNvPr id="35" name="Table 24">
            <a:extLst>
              <a:ext uri="{FF2B5EF4-FFF2-40B4-BE49-F238E27FC236}">
                <a16:creationId xmlns:a16="http://schemas.microsoft.com/office/drawing/2014/main" xmlns="" id="{695A3736-B05B-4F98-B702-A29D3DCD0823}"/>
              </a:ext>
            </a:extLst>
          </p:cNvPr>
          <p:cNvGraphicFramePr>
            <a:graphicFrameLocks noGrp="1"/>
          </p:cNvGraphicFramePr>
          <p:nvPr>
            <p:extLst>
              <p:ext uri="{D42A27DB-BD31-4B8C-83A1-F6EECF244321}">
                <p14:modId xmlns:p14="http://schemas.microsoft.com/office/powerpoint/2010/main" xmlns="" val="2597951428"/>
              </p:ext>
            </p:extLst>
          </p:nvPr>
        </p:nvGraphicFramePr>
        <p:xfrm>
          <a:off x="5306179" y="1275766"/>
          <a:ext cx="3734440" cy="3250938"/>
        </p:xfrm>
        <a:graphic>
          <a:graphicData uri="http://schemas.openxmlformats.org/drawingml/2006/table">
            <a:tbl>
              <a:tblPr firstRow="1" bandRow="1">
                <a:tableStyleId>{5C22544A-7EE6-4342-B048-85BDC9FD1C3A}</a:tableStyleId>
              </a:tblPr>
              <a:tblGrid>
                <a:gridCol w="845242">
                  <a:extLst>
                    <a:ext uri="{9D8B030D-6E8A-4147-A177-3AD203B41FA5}">
                      <a16:colId xmlns:a16="http://schemas.microsoft.com/office/drawing/2014/main" xmlns="" val="20000"/>
                    </a:ext>
                  </a:extLst>
                </a:gridCol>
                <a:gridCol w="1959429">
                  <a:extLst>
                    <a:ext uri="{9D8B030D-6E8A-4147-A177-3AD203B41FA5}">
                      <a16:colId xmlns:a16="http://schemas.microsoft.com/office/drawing/2014/main" xmlns="" val="20001"/>
                    </a:ext>
                  </a:extLst>
                </a:gridCol>
                <a:gridCol w="929769">
                  <a:extLst>
                    <a:ext uri="{9D8B030D-6E8A-4147-A177-3AD203B41FA5}">
                      <a16:colId xmlns:a16="http://schemas.microsoft.com/office/drawing/2014/main" xmlns="" val="20002"/>
                    </a:ext>
                  </a:extLst>
                </a:gridCol>
              </a:tblGrid>
              <a:tr h="349472">
                <a:tc>
                  <a:txBody>
                    <a:bodyPr/>
                    <a:lstStyle/>
                    <a:p>
                      <a:pPr algn="ctr"/>
                      <a:endParaRPr lang="zh-TW" altLang="en-US" sz="1200">
                        <a:latin typeface="微軟正黑體" panose="020B0604030504040204" pitchFamily="34" charset="-120"/>
                        <a:ea typeface="微軟正黑體" panose="020B0604030504040204" pitchFamily="34" charset="-120"/>
                        <a:cs typeface="Arial" panose="020B0604020202020204" pitchFamily="34" charset="0"/>
                      </a:endParaRPr>
                    </a:p>
                  </a:txBody>
                  <a:tcPr anchor="ctr">
                    <a:solidFill>
                      <a:schemeClr val="accent3">
                        <a:lumMod val="75000"/>
                      </a:schemeClr>
                    </a:solidFill>
                  </a:tcPr>
                </a:tc>
                <a:tc gridSpan="2">
                  <a:txBody>
                    <a:bodyPr/>
                    <a:lstStyle/>
                    <a:p>
                      <a:pPr algn="ctr"/>
                      <a:r>
                        <a:rPr lang="zh-TW" altLang="en-US" sz="1400">
                          <a:latin typeface="微軟正黑體" panose="020B0604030504040204" pitchFamily="34" charset="-120"/>
                          <a:ea typeface="微軟正黑體" panose="020B0604030504040204" pitchFamily="34" charset="-120"/>
                          <a:cs typeface="Arial"/>
                        </a:rPr>
                        <a:t>推論機型</a:t>
                      </a:r>
                    </a:p>
                  </a:txBody>
                  <a:tcPr anchor="ctr">
                    <a:solidFill>
                      <a:schemeClr val="accent3">
                        <a:lumMod val="75000"/>
                      </a:schemeClr>
                    </a:solidFill>
                  </a:tcPr>
                </a:tc>
                <a:tc hMerge="1">
                  <a:txBody>
                    <a:bodyPr/>
                    <a:lstStyle/>
                    <a:p>
                      <a:endParaRPr lang="zh-TW" altLang="en-US"/>
                    </a:p>
                  </a:txBody>
                  <a:tcPr/>
                </a:tc>
                <a:extLst>
                  <a:ext uri="{0D108BD9-81ED-4DB2-BD59-A6C34878D82A}">
                    <a16:rowId xmlns:a16="http://schemas.microsoft.com/office/drawing/2014/main" xmlns="" val="10000"/>
                  </a:ext>
                </a:extLst>
              </a:tr>
              <a:tr h="1572768">
                <a:tc>
                  <a:txBody>
                    <a:bodyPr/>
                    <a:lstStyle/>
                    <a:p>
                      <a:pPr>
                        <a:buNone/>
                      </a:pPr>
                      <a:r>
                        <a:rPr lang="zh-TW" altLang="en-US" sz="1100" b="1">
                          <a:latin typeface="微軟正黑體"/>
                          <a:ea typeface="微軟正黑體"/>
                          <a:cs typeface="Arial"/>
                        </a:rPr>
                        <a:t>入門機型</a:t>
                      </a:r>
                    </a:p>
                  </a:txBody>
                  <a:tcPr anchor="ctr">
                    <a:solidFill>
                      <a:schemeClr val="accent3">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100" b="1">
                        <a:latin typeface="微軟正黑體"/>
                        <a:ea typeface="微軟正黑體"/>
                        <a:cs typeface="Arial"/>
                      </a:endParaRPr>
                    </a:p>
                  </a:txBody>
                  <a:tcPr anchor="ctr">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100" b="1">
                          <a:latin typeface="微軟正黑體"/>
                          <a:ea typeface="微軟正黑體"/>
                          <a:cs typeface="Arial"/>
                        </a:rPr>
                        <a:t>使用</a:t>
                      </a:r>
                      <a:r>
                        <a:rPr lang="en-US" altLang="zh-TW" sz="1100" b="1">
                          <a:latin typeface="微軟正黑體"/>
                          <a:ea typeface="微軟正黑體"/>
                          <a:cs typeface="Arial"/>
                        </a:rPr>
                        <a:t> CPU </a:t>
                      </a:r>
                      <a:r>
                        <a:rPr lang="zh-TW" altLang="en-US" sz="1100" b="1">
                          <a:latin typeface="微軟正黑體"/>
                          <a:ea typeface="微軟正黑體"/>
                          <a:cs typeface="Arial"/>
                        </a:rPr>
                        <a:t>或單片</a:t>
                      </a:r>
                      <a:endParaRPr lang="en-US" altLang="zh-TW" sz="1100" b="1">
                        <a:latin typeface="微軟正黑體"/>
                        <a:ea typeface="微軟正黑體"/>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100" b="1">
                          <a:latin typeface="微軟正黑體"/>
                          <a:ea typeface="微軟正黑體"/>
                          <a:cs typeface="Arial"/>
                        </a:rPr>
                        <a:t>加速卡</a:t>
                      </a:r>
                      <a:endParaRPr lang="en-US" altLang="zh-TW" sz="1100" b="1">
                        <a:latin typeface="微軟正黑體"/>
                        <a:ea typeface="微軟正黑體"/>
                        <a:cs typeface="Arial"/>
                      </a:endParaRPr>
                    </a:p>
                  </a:txBody>
                  <a:tcPr anchor="ctr">
                    <a:solidFill>
                      <a:schemeClr val="accent3">
                        <a:lumMod val="60000"/>
                        <a:lumOff val="40000"/>
                      </a:schemeClr>
                    </a:solidFill>
                  </a:tcPr>
                </a:tc>
                <a:extLst>
                  <a:ext uri="{0D108BD9-81ED-4DB2-BD59-A6C34878D82A}">
                    <a16:rowId xmlns:a16="http://schemas.microsoft.com/office/drawing/2014/main" xmlns="" val="10001"/>
                  </a:ext>
                </a:extLst>
              </a:tr>
              <a:tr h="1328698">
                <a:tc>
                  <a:txBody>
                    <a:bodyPr/>
                    <a:lstStyle/>
                    <a:p>
                      <a:pPr>
                        <a:buNone/>
                      </a:pPr>
                      <a:r>
                        <a:rPr lang="zh-TW" altLang="en-US" sz="1100" b="1">
                          <a:latin typeface="微軟正黑體"/>
                          <a:ea typeface="微軟正黑體"/>
                          <a:cs typeface="Arial"/>
                        </a:rPr>
                        <a:t>進階機型</a:t>
                      </a:r>
                      <a:endParaRPr lang="en-US" altLang="zh-TW" sz="1100" b="1">
                        <a:latin typeface="微軟正黑體"/>
                        <a:ea typeface="微軟正黑體"/>
                        <a:cs typeface="Arial"/>
                      </a:endParaRPr>
                    </a:p>
                  </a:txBody>
                  <a:tcPr anchor="ctr">
                    <a:solidFill>
                      <a:schemeClr val="accent3">
                        <a:lumMod val="20000"/>
                        <a:lumOff val="80000"/>
                      </a:schemeClr>
                    </a:solidFill>
                  </a:tcPr>
                </a:tc>
                <a:tc>
                  <a:txBody>
                    <a:bodyPr/>
                    <a:lstStyle/>
                    <a:p>
                      <a:pPr>
                        <a:buNone/>
                      </a:pPr>
                      <a:endParaRPr lang="en-US" altLang="zh-TW" sz="1100" b="1">
                        <a:latin typeface="微軟正黑體"/>
                        <a:ea typeface="微軟正黑體"/>
                        <a:cs typeface="Arial"/>
                      </a:endParaRPr>
                    </a:p>
                  </a:txBody>
                  <a:tcPr anchor="ctr">
                    <a:solidFill>
                      <a:schemeClr val="accent3">
                        <a:lumMod val="20000"/>
                        <a:lumOff val="80000"/>
                      </a:schemeClr>
                    </a:solidFill>
                  </a:tcPr>
                </a:tc>
                <a:tc>
                  <a:txBody>
                    <a:bodyPr/>
                    <a:lstStyle/>
                    <a:p>
                      <a:pPr>
                        <a:buNone/>
                      </a:pPr>
                      <a:r>
                        <a:rPr lang="zh-TW" altLang="en-US" sz="1100" b="1">
                          <a:latin typeface="微軟正黑體"/>
                          <a:ea typeface="微軟正黑體"/>
                          <a:cs typeface="Arial"/>
                        </a:rPr>
                        <a:t>單片加速卡</a:t>
                      </a:r>
                    </a:p>
                  </a:txBody>
                  <a:tcPr anchor="ctr">
                    <a:solidFill>
                      <a:schemeClr val="accent3">
                        <a:lumMod val="20000"/>
                        <a:lumOff val="80000"/>
                      </a:schemeClr>
                    </a:solidFill>
                  </a:tcPr>
                </a:tc>
                <a:extLst>
                  <a:ext uri="{0D108BD9-81ED-4DB2-BD59-A6C34878D82A}">
                    <a16:rowId xmlns:a16="http://schemas.microsoft.com/office/drawing/2014/main" xmlns="" val="10002"/>
                  </a:ext>
                </a:extLst>
              </a:tr>
            </a:tbl>
          </a:graphicData>
        </a:graphic>
      </p:graphicFrame>
      <p:grpSp>
        <p:nvGrpSpPr>
          <p:cNvPr id="36" name="群組 82">
            <a:extLst>
              <a:ext uri="{FF2B5EF4-FFF2-40B4-BE49-F238E27FC236}">
                <a16:creationId xmlns:a16="http://schemas.microsoft.com/office/drawing/2014/main" xmlns="" id="{EBB9FD24-83CA-49DF-BC52-D1DC861680F8}"/>
              </a:ext>
            </a:extLst>
          </p:cNvPr>
          <p:cNvGrpSpPr/>
          <p:nvPr/>
        </p:nvGrpSpPr>
        <p:grpSpPr>
          <a:xfrm>
            <a:off x="6184303" y="3204605"/>
            <a:ext cx="1811288" cy="691570"/>
            <a:chOff x="1212606" y="1867709"/>
            <a:chExt cx="1811288" cy="691570"/>
          </a:xfrm>
        </p:grpSpPr>
        <p:sp>
          <p:nvSpPr>
            <p:cNvPr id="37" name="Rectangle 17">
              <a:extLst>
                <a:ext uri="{FF2B5EF4-FFF2-40B4-BE49-F238E27FC236}">
                  <a16:creationId xmlns:a16="http://schemas.microsoft.com/office/drawing/2014/main" xmlns="" id="{94B61E3A-6E5D-4325-B8BB-13627FC4EE6D}"/>
                </a:ext>
              </a:extLst>
            </p:cNvPr>
            <p:cNvSpPr/>
            <p:nvPr/>
          </p:nvSpPr>
          <p:spPr>
            <a:xfrm>
              <a:off x="2036181" y="2328447"/>
              <a:ext cx="494046" cy="230832"/>
            </a:xfrm>
            <a:prstGeom prst="rect">
              <a:avLst/>
            </a:prstGeom>
          </p:spPr>
          <p:txBody>
            <a:bodyPr wrap="none">
              <a:spAutoFit/>
            </a:bodyPr>
            <a:lstStyle/>
            <a:p>
              <a:r>
                <a:rPr lang="en-US" altLang="zh-TW" sz="900"/>
                <a:t>TS-x77</a:t>
              </a:r>
            </a:p>
          </p:txBody>
        </p:sp>
        <p:pic>
          <p:nvPicPr>
            <p:cNvPr id="38" name="Picture 15" descr="http://simply.reviews/wp-content/uploads/2018/01/x-77-series.png">
              <a:extLst>
                <a:ext uri="{FF2B5EF4-FFF2-40B4-BE49-F238E27FC236}">
                  <a16:creationId xmlns:a16="http://schemas.microsoft.com/office/drawing/2014/main" xmlns="" id="{7ABF8154-694E-48E5-BBAB-0E6B044183D5}"/>
                </a:ext>
              </a:extLst>
            </p:cNvPr>
            <p:cNvPicPr>
              <a:picLocks noChangeAspect="1" noChangeArrowheads="1"/>
            </p:cNvPicPr>
            <p:nvPr/>
          </p:nvPicPr>
          <p:blipFill>
            <a:blip r:embed="rId3" cstate="screen">
              <a:extLst>
                <a:ext uri="{28A0092B-C50C-407E-A947-70E740481C1C}">
                  <a14:useLocalDpi xmlns:a14="http://schemas.microsoft.com/office/drawing/2010/main" xmlns=""/>
                </a:ext>
              </a:extLst>
            </a:blip>
            <a:stretch>
              <a:fillRect/>
            </a:stretch>
          </p:blipFill>
          <p:spPr bwMode="auto">
            <a:xfrm>
              <a:off x="1212606" y="1867709"/>
              <a:ext cx="1811288" cy="535733"/>
            </a:xfrm>
            <a:prstGeom prst="rect">
              <a:avLst/>
            </a:prstGeom>
            <a:noFill/>
          </p:spPr>
        </p:pic>
      </p:grpSp>
      <p:pic>
        <p:nvPicPr>
          <p:cNvPr id="39" name="Picture 2" descr="D:\工作進行中\20170911直播母版16比9\各場PPT元素\2018 Partner day\QNAP x IEI 邁向 AI 新世代\TS-1677X_font_.png">
            <a:extLst>
              <a:ext uri="{FF2B5EF4-FFF2-40B4-BE49-F238E27FC236}">
                <a16:creationId xmlns:a16="http://schemas.microsoft.com/office/drawing/2014/main" xmlns="" id="{7D48F0FA-15AA-4628-8544-594D2512E2CC}"/>
              </a:ext>
            </a:extLst>
          </p:cNvPr>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rot="10800000" flipH="1" flipV="1">
            <a:off x="1112154" y="2407571"/>
            <a:ext cx="649646" cy="613754"/>
          </a:xfrm>
          <a:prstGeom prst="rect">
            <a:avLst/>
          </a:prstGeom>
          <a:noFill/>
        </p:spPr>
      </p:pic>
      <p:sp>
        <p:nvSpPr>
          <p:cNvPr id="40" name="Rectangle 22">
            <a:extLst>
              <a:ext uri="{FF2B5EF4-FFF2-40B4-BE49-F238E27FC236}">
                <a16:creationId xmlns:a16="http://schemas.microsoft.com/office/drawing/2014/main" xmlns="" id="{BE115181-8D50-47E3-93EF-3D66960CF19F}"/>
              </a:ext>
            </a:extLst>
          </p:cNvPr>
          <p:cNvSpPr/>
          <p:nvPr/>
        </p:nvSpPr>
        <p:spPr>
          <a:xfrm>
            <a:off x="1078764" y="3025229"/>
            <a:ext cx="619080" cy="230832"/>
          </a:xfrm>
          <a:prstGeom prst="rect">
            <a:avLst/>
          </a:prstGeom>
        </p:spPr>
        <p:txBody>
          <a:bodyPr wrap="none">
            <a:spAutoFit/>
          </a:bodyPr>
          <a:lstStyle/>
          <a:p>
            <a:r>
              <a:rPr lang="en-US" altLang="zh-TW" sz="900"/>
              <a:t>TS-1677X</a:t>
            </a:r>
          </a:p>
        </p:txBody>
      </p:sp>
      <p:grpSp>
        <p:nvGrpSpPr>
          <p:cNvPr id="41" name="群組 71">
            <a:extLst>
              <a:ext uri="{FF2B5EF4-FFF2-40B4-BE49-F238E27FC236}">
                <a16:creationId xmlns:a16="http://schemas.microsoft.com/office/drawing/2014/main" xmlns="" id="{F59D4D3B-905E-45D4-A9FB-487CEA0894C5}"/>
              </a:ext>
            </a:extLst>
          </p:cNvPr>
          <p:cNvGrpSpPr/>
          <p:nvPr/>
        </p:nvGrpSpPr>
        <p:grpSpPr>
          <a:xfrm>
            <a:off x="1201149" y="3862870"/>
            <a:ext cx="666625" cy="751441"/>
            <a:chOff x="1332318" y="3422182"/>
            <a:chExt cx="666625" cy="751441"/>
          </a:xfrm>
        </p:grpSpPr>
        <p:pic>
          <p:nvPicPr>
            <p:cNvPr id="42" name="Picture 17" descr="TS-1685">
              <a:extLst>
                <a:ext uri="{FF2B5EF4-FFF2-40B4-BE49-F238E27FC236}">
                  <a16:creationId xmlns:a16="http://schemas.microsoft.com/office/drawing/2014/main" xmlns="" id="{985E7F31-4045-468A-B9D0-3694404D0CDE}"/>
                </a:ext>
              </a:extLst>
            </p:cNvPr>
            <p:cNvPicPr>
              <a:picLocks noChangeAspect="1" noChangeArrowheads="1"/>
            </p:cNvPicPr>
            <p:nvPr/>
          </p:nvPicPr>
          <p:blipFill>
            <a:blip r:embed="rId5" cstate="screen">
              <a:extLst>
                <a:ext uri="{28A0092B-C50C-407E-A947-70E740481C1C}">
                  <a14:useLocalDpi xmlns:a14="http://schemas.microsoft.com/office/drawing/2010/main" xmlns=""/>
                </a:ext>
              </a:extLst>
            </a:blip>
            <a:stretch>
              <a:fillRect/>
            </a:stretch>
          </p:blipFill>
          <p:spPr bwMode="auto">
            <a:xfrm>
              <a:off x="1332318" y="3422182"/>
              <a:ext cx="666625" cy="577964"/>
            </a:xfrm>
            <a:prstGeom prst="rect">
              <a:avLst/>
            </a:prstGeom>
            <a:noFill/>
          </p:spPr>
        </p:pic>
        <p:sp>
          <p:nvSpPr>
            <p:cNvPr id="43" name="Rectangle 22">
              <a:extLst>
                <a:ext uri="{FF2B5EF4-FFF2-40B4-BE49-F238E27FC236}">
                  <a16:creationId xmlns:a16="http://schemas.microsoft.com/office/drawing/2014/main" xmlns="" id="{11FE33E4-738A-43D1-9163-0FE315E01D19}"/>
                </a:ext>
              </a:extLst>
            </p:cNvPr>
            <p:cNvSpPr/>
            <p:nvPr/>
          </p:nvSpPr>
          <p:spPr>
            <a:xfrm>
              <a:off x="1357510" y="3942791"/>
              <a:ext cx="559769" cy="230832"/>
            </a:xfrm>
            <a:prstGeom prst="rect">
              <a:avLst/>
            </a:prstGeom>
          </p:spPr>
          <p:txBody>
            <a:bodyPr wrap="none">
              <a:spAutoFit/>
            </a:bodyPr>
            <a:lstStyle/>
            <a:p>
              <a:r>
                <a:rPr lang="en-US" altLang="zh-TW" sz="900"/>
                <a:t>TS-1685</a:t>
              </a:r>
            </a:p>
          </p:txBody>
        </p:sp>
      </p:grpSp>
      <p:grpSp>
        <p:nvGrpSpPr>
          <p:cNvPr id="47" name="群組 97">
            <a:extLst>
              <a:ext uri="{FF2B5EF4-FFF2-40B4-BE49-F238E27FC236}">
                <a16:creationId xmlns:a16="http://schemas.microsoft.com/office/drawing/2014/main" xmlns="" id="{1BF8BB5E-9E4F-4786-AFD4-4A76D090D358}"/>
              </a:ext>
            </a:extLst>
          </p:cNvPr>
          <p:cNvGrpSpPr/>
          <p:nvPr/>
        </p:nvGrpSpPr>
        <p:grpSpPr>
          <a:xfrm>
            <a:off x="2909834" y="1745291"/>
            <a:ext cx="1099120" cy="619129"/>
            <a:chOff x="3098763" y="1919107"/>
            <a:chExt cx="1099120" cy="619129"/>
          </a:xfrm>
        </p:grpSpPr>
        <p:sp>
          <p:nvSpPr>
            <p:cNvPr id="48" name="Rectangle 22">
              <a:extLst>
                <a:ext uri="{FF2B5EF4-FFF2-40B4-BE49-F238E27FC236}">
                  <a16:creationId xmlns:a16="http://schemas.microsoft.com/office/drawing/2014/main" xmlns="" id="{B3C83311-CB26-4215-8EC3-4AA70C4A8B1B}"/>
                </a:ext>
              </a:extLst>
            </p:cNvPr>
            <p:cNvSpPr/>
            <p:nvPr/>
          </p:nvSpPr>
          <p:spPr>
            <a:xfrm>
              <a:off x="3436162" y="2307404"/>
              <a:ext cx="559769" cy="230832"/>
            </a:xfrm>
            <a:prstGeom prst="rect">
              <a:avLst/>
            </a:prstGeom>
          </p:spPr>
          <p:txBody>
            <a:bodyPr wrap="none">
              <a:spAutoFit/>
            </a:bodyPr>
            <a:lstStyle/>
            <a:p>
              <a:r>
                <a:rPr lang="en-US" altLang="zh-TW" sz="900"/>
                <a:t>TVS-x82</a:t>
              </a:r>
            </a:p>
          </p:txBody>
        </p:sp>
        <p:pic>
          <p:nvPicPr>
            <p:cNvPr id="49" name="Picture 15" descr="http://simply.reviews/wp-content/uploads/2018/01/x-77-series.png">
              <a:extLst>
                <a:ext uri="{FF2B5EF4-FFF2-40B4-BE49-F238E27FC236}">
                  <a16:creationId xmlns:a16="http://schemas.microsoft.com/office/drawing/2014/main" xmlns="" id="{4ECFA27A-DE48-4D5D-ADD7-C238FE2BC253}"/>
                </a:ext>
              </a:extLst>
            </p:cNvPr>
            <p:cNvPicPr>
              <a:picLocks noChangeAspect="1" noChangeArrowheads="1"/>
            </p:cNvPicPr>
            <p:nvPr/>
          </p:nvPicPr>
          <p:blipFill>
            <a:blip r:embed="rId6" cstate="screen">
              <a:extLst>
                <a:ext uri="{28A0092B-C50C-407E-A947-70E740481C1C}">
                  <a14:useLocalDpi xmlns:a14="http://schemas.microsoft.com/office/drawing/2010/main" xmlns=""/>
                </a:ext>
              </a:extLst>
            </a:blip>
            <a:stretch>
              <a:fillRect/>
            </a:stretch>
          </p:blipFill>
          <p:spPr bwMode="auto">
            <a:xfrm>
              <a:off x="3098763" y="1919107"/>
              <a:ext cx="1099120" cy="435498"/>
            </a:xfrm>
            <a:prstGeom prst="rect">
              <a:avLst/>
            </a:prstGeom>
            <a:noFill/>
          </p:spPr>
        </p:pic>
      </p:grpSp>
      <p:sp>
        <p:nvSpPr>
          <p:cNvPr id="50" name="矩形 49">
            <a:extLst>
              <a:ext uri="{FF2B5EF4-FFF2-40B4-BE49-F238E27FC236}">
                <a16:creationId xmlns:a16="http://schemas.microsoft.com/office/drawing/2014/main" xmlns="" id="{F8C6A312-8460-4183-9BF7-4E98478F856C}"/>
              </a:ext>
            </a:extLst>
          </p:cNvPr>
          <p:cNvSpPr/>
          <p:nvPr/>
        </p:nvSpPr>
        <p:spPr>
          <a:xfrm>
            <a:off x="3111325" y="3861947"/>
            <a:ext cx="623889" cy="230832"/>
          </a:xfrm>
          <a:prstGeom prst="rect">
            <a:avLst/>
          </a:prstGeom>
        </p:spPr>
        <p:txBody>
          <a:bodyPr wrap="none">
            <a:spAutoFit/>
          </a:bodyPr>
          <a:lstStyle/>
          <a:p>
            <a:r>
              <a:rPr lang="en-US" altLang="zh-TW" sz="900">
                <a:latin typeface="Calibri" pitchFamily="34" charset="0"/>
                <a:cs typeface="Arial" panose="020B0604020202020204" pitchFamily="34" charset="0"/>
              </a:rPr>
              <a:t>TES-x85U</a:t>
            </a:r>
            <a:endParaRPr lang="zh-TW" altLang="en-US" sz="900">
              <a:latin typeface="Calibri" pitchFamily="34" charset="0"/>
            </a:endParaRPr>
          </a:p>
        </p:txBody>
      </p:sp>
      <p:grpSp>
        <p:nvGrpSpPr>
          <p:cNvPr id="51" name="群組 74">
            <a:extLst>
              <a:ext uri="{FF2B5EF4-FFF2-40B4-BE49-F238E27FC236}">
                <a16:creationId xmlns:a16="http://schemas.microsoft.com/office/drawing/2014/main" xmlns="" id="{F1697B8F-B262-4975-B130-62EBA03ACDA0}"/>
              </a:ext>
            </a:extLst>
          </p:cNvPr>
          <p:cNvGrpSpPr/>
          <p:nvPr/>
        </p:nvGrpSpPr>
        <p:grpSpPr>
          <a:xfrm>
            <a:off x="2917630" y="4044464"/>
            <a:ext cx="1068612" cy="671777"/>
            <a:chOff x="1404594" y="4706843"/>
            <a:chExt cx="1068612" cy="671777"/>
          </a:xfrm>
        </p:grpSpPr>
        <p:pic>
          <p:nvPicPr>
            <p:cNvPr id="52" name="圖片 51">
              <a:extLst>
                <a:ext uri="{FF2B5EF4-FFF2-40B4-BE49-F238E27FC236}">
                  <a16:creationId xmlns:a16="http://schemas.microsoft.com/office/drawing/2014/main" xmlns="" id="{1D59E3C2-54DA-4A90-AB63-12ED21593A43}"/>
                </a:ext>
              </a:extLst>
            </p:cNvPr>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1404594" y="4706843"/>
              <a:ext cx="1068612" cy="667882"/>
            </a:xfrm>
            <a:prstGeom prst="rect">
              <a:avLst/>
            </a:prstGeom>
          </p:spPr>
        </p:pic>
        <p:sp>
          <p:nvSpPr>
            <p:cNvPr id="53" name="矩形 52">
              <a:extLst>
                <a:ext uri="{FF2B5EF4-FFF2-40B4-BE49-F238E27FC236}">
                  <a16:creationId xmlns:a16="http://schemas.microsoft.com/office/drawing/2014/main" xmlns="" id="{DE9DF03D-5CCD-4577-A857-687CFC570815}"/>
                </a:ext>
              </a:extLst>
            </p:cNvPr>
            <p:cNvSpPr/>
            <p:nvPr/>
          </p:nvSpPr>
          <p:spPr>
            <a:xfrm>
              <a:off x="1470849" y="5147788"/>
              <a:ext cx="761747" cy="230832"/>
            </a:xfrm>
            <a:prstGeom prst="rect">
              <a:avLst/>
            </a:prstGeom>
          </p:spPr>
          <p:txBody>
            <a:bodyPr wrap="none">
              <a:spAutoFit/>
            </a:bodyPr>
            <a:lstStyle/>
            <a:p>
              <a:pPr lvl="0">
                <a:defRPr/>
              </a:pPr>
              <a:r>
                <a:rPr lang="en-US" altLang="zh-TW" sz="900">
                  <a:latin typeface="+mj-lt"/>
                  <a:cs typeface="Arial" panose="020B0604020202020204" pitchFamily="34" charset="0"/>
                </a:rPr>
                <a:t>TDS-16489U</a:t>
              </a:r>
            </a:p>
          </p:txBody>
        </p:sp>
      </p:grpSp>
      <p:grpSp>
        <p:nvGrpSpPr>
          <p:cNvPr id="54" name="群組 89">
            <a:extLst>
              <a:ext uri="{FF2B5EF4-FFF2-40B4-BE49-F238E27FC236}">
                <a16:creationId xmlns:a16="http://schemas.microsoft.com/office/drawing/2014/main" xmlns="" id="{56618ADA-E341-450A-BD9D-002837F16146}"/>
              </a:ext>
            </a:extLst>
          </p:cNvPr>
          <p:cNvGrpSpPr/>
          <p:nvPr/>
        </p:nvGrpSpPr>
        <p:grpSpPr>
          <a:xfrm>
            <a:off x="2907161" y="3425183"/>
            <a:ext cx="1082667" cy="502668"/>
            <a:chOff x="1854838" y="4278300"/>
            <a:chExt cx="1082667" cy="502668"/>
          </a:xfrm>
        </p:grpSpPr>
        <p:pic>
          <p:nvPicPr>
            <p:cNvPr id="55" name="圖片 54">
              <a:extLst>
                <a:ext uri="{FF2B5EF4-FFF2-40B4-BE49-F238E27FC236}">
                  <a16:creationId xmlns:a16="http://schemas.microsoft.com/office/drawing/2014/main" xmlns="" id="{0ECAE8D0-3E17-4849-BAC9-ADA4F3C028A3}"/>
                </a:ext>
              </a:extLst>
            </p:cNvPr>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1854838" y="4509541"/>
              <a:ext cx="1068612" cy="271427"/>
            </a:xfrm>
            <a:prstGeom prst="rect">
              <a:avLst/>
            </a:prstGeom>
          </p:spPr>
        </p:pic>
        <p:pic>
          <p:nvPicPr>
            <p:cNvPr id="76" name="圖片 75">
              <a:extLst>
                <a:ext uri="{FF2B5EF4-FFF2-40B4-BE49-F238E27FC236}">
                  <a16:creationId xmlns:a16="http://schemas.microsoft.com/office/drawing/2014/main" xmlns="" id="{DD527E59-9E24-4BD3-8613-B14DFB00231B}"/>
                </a:ext>
              </a:extLst>
            </p:cNvPr>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1868893" y="4278300"/>
              <a:ext cx="1068612" cy="257535"/>
            </a:xfrm>
            <a:prstGeom prst="rect">
              <a:avLst/>
            </a:prstGeom>
          </p:spPr>
        </p:pic>
      </p:grpSp>
      <p:grpSp>
        <p:nvGrpSpPr>
          <p:cNvPr id="77" name="群組 78">
            <a:extLst>
              <a:ext uri="{FF2B5EF4-FFF2-40B4-BE49-F238E27FC236}">
                <a16:creationId xmlns:a16="http://schemas.microsoft.com/office/drawing/2014/main" xmlns="" id="{304E6966-5275-44B3-95A9-6F8124CBE6EB}"/>
              </a:ext>
            </a:extLst>
          </p:cNvPr>
          <p:cNvGrpSpPr/>
          <p:nvPr/>
        </p:nvGrpSpPr>
        <p:grpSpPr>
          <a:xfrm>
            <a:off x="6151392" y="3712127"/>
            <a:ext cx="867545" cy="810877"/>
            <a:chOff x="8152730" y="3542611"/>
            <a:chExt cx="867545" cy="810877"/>
          </a:xfrm>
        </p:grpSpPr>
        <p:pic>
          <p:nvPicPr>
            <p:cNvPr id="78" name="Picture 3" descr="一張含有 建築物, 室外, 電腦 的圖片&#10;&#10;描述是以非常高的可信度產生">
              <a:extLst>
                <a:ext uri="{FF2B5EF4-FFF2-40B4-BE49-F238E27FC236}">
                  <a16:creationId xmlns:a16="http://schemas.microsoft.com/office/drawing/2014/main" xmlns="" id="{B1965477-01CF-45BC-8BA8-F6C7906A4DF8}"/>
                </a:ext>
              </a:extLst>
            </p:cNvPr>
            <p:cNvPicPr>
              <a:picLocks noChangeAspect="1" noChangeArrowheads="1"/>
            </p:cNvPicPr>
            <p:nvPr/>
          </p:nvPicPr>
          <p:blipFill>
            <a:blip r:embed="rId10" cstate="screen">
              <a:extLst>
                <a:ext uri="{28A0092B-C50C-407E-A947-70E740481C1C}">
                  <a14:useLocalDpi xmlns:a14="http://schemas.microsoft.com/office/drawing/2010/main" xmlns=""/>
                </a:ext>
              </a:extLst>
            </a:blip>
            <a:srcRect/>
            <a:stretch>
              <a:fillRect/>
            </a:stretch>
          </p:blipFill>
          <p:spPr bwMode="auto">
            <a:xfrm>
              <a:off x="8281106" y="3542611"/>
              <a:ext cx="562618" cy="7466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9" name="矩形 78">
              <a:extLst>
                <a:ext uri="{FF2B5EF4-FFF2-40B4-BE49-F238E27FC236}">
                  <a16:creationId xmlns:a16="http://schemas.microsoft.com/office/drawing/2014/main" xmlns="" id="{65E8FDE0-3CEF-4D2D-B733-CCF61DBA95A8}"/>
                </a:ext>
              </a:extLst>
            </p:cNvPr>
            <p:cNvSpPr/>
            <p:nvPr/>
          </p:nvSpPr>
          <p:spPr>
            <a:xfrm>
              <a:off x="8152730" y="4122656"/>
              <a:ext cx="867545" cy="230832"/>
            </a:xfrm>
            <a:prstGeom prst="rect">
              <a:avLst/>
            </a:prstGeom>
          </p:spPr>
          <p:txBody>
            <a:bodyPr wrap="none">
              <a:spAutoFit/>
            </a:bodyPr>
            <a:lstStyle/>
            <a:p>
              <a:pPr>
                <a:buNone/>
              </a:pPr>
              <a:r>
                <a:rPr lang="en-US" altLang="zh-TW" sz="900">
                  <a:latin typeface="+mj-lt"/>
                  <a:cs typeface="Arial" panose="020B0604020202020204" pitchFamily="34" charset="0"/>
                </a:rPr>
                <a:t>TANK-860/870</a:t>
              </a:r>
            </a:p>
          </p:txBody>
        </p:sp>
      </p:grpSp>
      <p:grpSp>
        <p:nvGrpSpPr>
          <p:cNvPr id="80" name="群組 95">
            <a:extLst>
              <a:ext uri="{FF2B5EF4-FFF2-40B4-BE49-F238E27FC236}">
                <a16:creationId xmlns:a16="http://schemas.microsoft.com/office/drawing/2014/main" xmlns="" id="{A943DCCB-7B30-466F-B41E-0D5D38FC1C0F}"/>
              </a:ext>
            </a:extLst>
          </p:cNvPr>
          <p:cNvGrpSpPr/>
          <p:nvPr/>
        </p:nvGrpSpPr>
        <p:grpSpPr>
          <a:xfrm>
            <a:off x="2048887" y="2355395"/>
            <a:ext cx="2175792" cy="854471"/>
            <a:chOff x="2091516" y="2529211"/>
            <a:chExt cx="2175792" cy="854471"/>
          </a:xfrm>
        </p:grpSpPr>
        <p:sp>
          <p:nvSpPr>
            <p:cNvPr id="81" name="Rectangle 22">
              <a:extLst>
                <a:ext uri="{FF2B5EF4-FFF2-40B4-BE49-F238E27FC236}">
                  <a16:creationId xmlns:a16="http://schemas.microsoft.com/office/drawing/2014/main" xmlns="" id="{EECFA3F1-1070-454D-A2A8-4D4682DA64F8}"/>
                </a:ext>
              </a:extLst>
            </p:cNvPr>
            <p:cNvSpPr/>
            <p:nvPr/>
          </p:nvSpPr>
          <p:spPr>
            <a:xfrm>
              <a:off x="2808111" y="3152850"/>
              <a:ext cx="627095" cy="230832"/>
            </a:xfrm>
            <a:prstGeom prst="rect">
              <a:avLst/>
            </a:prstGeom>
          </p:spPr>
          <p:txBody>
            <a:bodyPr wrap="none">
              <a:spAutoFit/>
            </a:bodyPr>
            <a:lstStyle/>
            <a:p>
              <a:r>
                <a:rPr lang="en-US" altLang="zh-TW" sz="900"/>
                <a:t>TS-x77XU</a:t>
              </a:r>
            </a:p>
          </p:txBody>
        </p:sp>
        <p:pic>
          <p:nvPicPr>
            <p:cNvPr id="82" name="Picture 2" descr="D:\工作進行中\20170911直播母版16比9\各場PPT元素\2018 Partner day\QNAP x IEI 邁向 AI 新世代\TS-1677X_font_.png">
              <a:extLst>
                <a:ext uri="{FF2B5EF4-FFF2-40B4-BE49-F238E27FC236}">
                  <a16:creationId xmlns:a16="http://schemas.microsoft.com/office/drawing/2014/main" xmlns="" id="{7FF1F690-3BFE-40A3-BE39-603FD4DF3CAA}"/>
                </a:ext>
              </a:extLst>
            </p:cNvPr>
            <p:cNvPicPr>
              <a:picLocks noChangeAspect="1" noChangeArrowheads="1"/>
            </p:cNvPicPr>
            <p:nvPr/>
          </p:nvPicPr>
          <p:blipFill>
            <a:blip r:embed="rId11" cstate="screen">
              <a:extLst>
                <a:ext uri="{28A0092B-C50C-407E-A947-70E740481C1C}">
                  <a14:useLocalDpi xmlns:a14="http://schemas.microsoft.com/office/drawing/2010/main" xmlns=""/>
                </a:ext>
              </a:extLst>
            </a:blip>
            <a:stretch>
              <a:fillRect/>
            </a:stretch>
          </p:blipFill>
          <p:spPr bwMode="auto">
            <a:xfrm rot="10800000" flipH="1" flipV="1">
              <a:off x="2091516" y="2529211"/>
              <a:ext cx="2175792" cy="756630"/>
            </a:xfrm>
            <a:prstGeom prst="rect">
              <a:avLst/>
            </a:prstGeom>
            <a:noFill/>
          </p:spPr>
        </p:pic>
      </p:grpSp>
      <p:sp>
        <p:nvSpPr>
          <p:cNvPr id="83" name="Rectangle 17">
            <a:extLst>
              <a:ext uri="{FF2B5EF4-FFF2-40B4-BE49-F238E27FC236}">
                <a16:creationId xmlns:a16="http://schemas.microsoft.com/office/drawing/2014/main" xmlns="" id="{1D494F34-43E3-4423-B591-8C9AAAB5EA45}"/>
              </a:ext>
            </a:extLst>
          </p:cNvPr>
          <p:cNvSpPr/>
          <p:nvPr/>
        </p:nvSpPr>
        <p:spPr>
          <a:xfrm>
            <a:off x="1849403" y="2186938"/>
            <a:ext cx="494046" cy="230832"/>
          </a:xfrm>
          <a:prstGeom prst="rect">
            <a:avLst/>
          </a:prstGeom>
        </p:spPr>
        <p:txBody>
          <a:bodyPr wrap="none">
            <a:spAutoFit/>
          </a:bodyPr>
          <a:lstStyle/>
          <a:p>
            <a:r>
              <a:rPr lang="en-US" altLang="zh-TW" sz="900"/>
              <a:t>TS-x77</a:t>
            </a:r>
          </a:p>
        </p:txBody>
      </p:sp>
      <p:pic>
        <p:nvPicPr>
          <p:cNvPr id="84" name="Picture 15" descr="http://simply.reviews/wp-content/uploads/2018/01/x-77-series.png">
            <a:extLst>
              <a:ext uri="{FF2B5EF4-FFF2-40B4-BE49-F238E27FC236}">
                <a16:creationId xmlns:a16="http://schemas.microsoft.com/office/drawing/2014/main" xmlns="" id="{BFEAC9DE-8497-46D2-B5CC-289F141FA373}"/>
              </a:ext>
            </a:extLst>
          </p:cNvPr>
          <p:cNvPicPr>
            <a:picLocks noChangeAspect="1" noChangeArrowheads="1"/>
          </p:cNvPicPr>
          <p:nvPr/>
        </p:nvPicPr>
        <p:blipFill>
          <a:blip r:embed="rId3" cstate="screen">
            <a:extLst>
              <a:ext uri="{28A0092B-C50C-407E-A947-70E740481C1C}">
                <a14:useLocalDpi xmlns:a14="http://schemas.microsoft.com/office/drawing/2010/main" xmlns=""/>
              </a:ext>
            </a:extLst>
          </a:blip>
          <a:stretch>
            <a:fillRect/>
          </a:stretch>
        </p:blipFill>
        <p:spPr bwMode="auto">
          <a:xfrm>
            <a:off x="1025828" y="1696940"/>
            <a:ext cx="1811288" cy="535733"/>
          </a:xfrm>
          <a:prstGeom prst="rect">
            <a:avLst/>
          </a:prstGeom>
          <a:noFill/>
        </p:spPr>
      </p:pic>
      <p:grpSp>
        <p:nvGrpSpPr>
          <p:cNvPr id="85" name="群組 98">
            <a:extLst>
              <a:ext uri="{FF2B5EF4-FFF2-40B4-BE49-F238E27FC236}">
                <a16:creationId xmlns:a16="http://schemas.microsoft.com/office/drawing/2014/main" xmlns="" id="{B3ADFE1B-93E1-4352-AFEF-444E5352F037}"/>
              </a:ext>
            </a:extLst>
          </p:cNvPr>
          <p:cNvGrpSpPr/>
          <p:nvPr/>
        </p:nvGrpSpPr>
        <p:grpSpPr>
          <a:xfrm>
            <a:off x="6917384" y="3901569"/>
            <a:ext cx="1099120" cy="611814"/>
            <a:chOff x="3098763" y="1926422"/>
            <a:chExt cx="1099120" cy="611814"/>
          </a:xfrm>
        </p:grpSpPr>
        <p:sp>
          <p:nvSpPr>
            <p:cNvPr id="86" name="Rectangle 22">
              <a:extLst>
                <a:ext uri="{FF2B5EF4-FFF2-40B4-BE49-F238E27FC236}">
                  <a16:creationId xmlns:a16="http://schemas.microsoft.com/office/drawing/2014/main" xmlns="" id="{FE448A19-E5ED-4128-9289-18487BF7D407}"/>
                </a:ext>
              </a:extLst>
            </p:cNvPr>
            <p:cNvSpPr/>
            <p:nvPr/>
          </p:nvSpPr>
          <p:spPr>
            <a:xfrm>
              <a:off x="3436162" y="2307404"/>
              <a:ext cx="559769" cy="230832"/>
            </a:xfrm>
            <a:prstGeom prst="rect">
              <a:avLst/>
            </a:prstGeom>
          </p:spPr>
          <p:txBody>
            <a:bodyPr wrap="none">
              <a:spAutoFit/>
            </a:bodyPr>
            <a:lstStyle/>
            <a:p>
              <a:r>
                <a:rPr lang="en-US" altLang="zh-TW" sz="900"/>
                <a:t>TVS-x82</a:t>
              </a:r>
            </a:p>
          </p:txBody>
        </p:sp>
        <p:pic>
          <p:nvPicPr>
            <p:cNvPr id="87" name="Picture 15" descr="http://simply.reviews/wp-content/uploads/2018/01/x-77-series.png">
              <a:extLst>
                <a:ext uri="{FF2B5EF4-FFF2-40B4-BE49-F238E27FC236}">
                  <a16:creationId xmlns:a16="http://schemas.microsoft.com/office/drawing/2014/main" xmlns="" id="{33FBDE90-9666-4A60-A006-4B4F6B4C3ACC}"/>
                </a:ext>
              </a:extLst>
            </p:cNvPr>
            <p:cNvPicPr>
              <a:picLocks noChangeAspect="1" noChangeArrowheads="1"/>
            </p:cNvPicPr>
            <p:nvPr/>
          </p:nvPicPr>
          <p:blipFill>
            <a:blip r:embed="rId6" cstate="screen">
              <a:extLst>
                <a:ext uri="{28A0092B-C50C-407E-A947-70E740481C1C}">
                  <a14:useLocalDpi xmlns:a14="http://schemas.microsoft.com/office/drawing/2010/main" xmlns=""/>
                </a:ext>
              </a:extLst>
            </a:blip>
            <a:stretch>
              <a:fillRect/>
            </a:stretch>
          </p:blipFill>
          <p:spPr bwMode="auto">
            <a:xfrm>
              <a:off x="3098763" y="1926422"/>
              <a:ext cx="1099120" cy="435498"/>
            </a:xfrm>
            <a:prstGeom prst="rect">
              <a:avLst/>
            </a:prstGeom>
            <a:noFill/>
          </p:spPr>
        </p:pic>
      </p:grpSp>
      <p:grpSp>
        <p:nvGrpSpPr>
          <p:cNvPr id="88" name="群組 82">
            <a:extLst>
              <a:ext uri="{FF2B5EF4-FFF2-40B4-BE49-F238E27FC236}">
                <a16:creationId xmlns:a16="http://schemas.microsoft.com/office/drawing/2014/main" xmlns="" id="{03E41502-1AD0-480E-9F2A-7EAD0153E0DD}"/>
              </a:ext>
            </a:extLst>
          </p:cNvPr>
          <p:cNvGrpSpPr/>
          <p:nvPr/>
        </p:nvGrpSpPr>
        <p:grpSpPr>
          <a:xfrm>
            <a:off x="6120820" y="1668438"/>
            <a:ext cx="1811288" cy="691570"/>
            <a:chOff x="1212606" y="1867709"/>
            <a:chExt cx="1811288" cy="691570"/>
          </a:xfrm>
        </p:grpSpPr>
        <p:sp>
          <p:nvSpPr>
            <p:cNvPr id="89" name="Rectangle 17">
              <a:extLst>
                <a:ext uri="{FF2B5EF4-FFF2-40B4-BE49-F238E27FC236}">
                  <a16:creationId xmlns:a16="http://schemas.microsoft.com/office/drawing/2014/main" xmlns="" id="{597FE825-BD01-462D-A613-23E58EBEE7FF}"/>
                </a:ext>
              </a:extLst>
            </p:cNvPr>
            <p:cNvSpPr/>
            <p:nvPr/>
          </p:nvSpPr>
          <p:spPr>
            <a:xfrm>
              <a:off x="2036181" y="2328447"/>
              <a:ext cx="494046" cy="230832"/>
            </a:xfrm>
            <a:prstGeom prst="rect">
              <a:avLst/>
            </a:prstGeom>
          </p:spPr>
          <p:txBody>
            <a:bodyPr wrap="none">
              <a:spAutoFit/>
            </a:bodyPr>
            <a:lstStyle/>
            <a:p>
              <a:r>
                <a:rPr lang="en-US" altLang="zh-TW" sz="900"/>
                <a:t>TS-x77</a:t>
              </a:r>
            </a:p>
          </p:txBody>
        </p:sp>
        <p:pic>
          <p:nvPicPr>
            <p:cNvPr id="90" name="Picture 15" descr="http://simply.reviews/wp-content/uploads/2018/01/x-77-series.png">
              <a:extLst>
                <a:ext uri="{FF2B5EF4-FFF2-40B4-BE49-F238E27FC236}">
                  <a16:creationId xmlns:a16="http://schemas.microsoft.com/office/drawing/2014/main" xmlns="" id="{41D0A49D-AFA1-4E0A-AFD8-97144DEFAED3}"/>
                </a:ext>
              </a:extLst>
            </p:cNvPr>
            <p:cNvPicPr>
              <a:picLocks noChangeAspect="1" noChangeArrowheads="1"/>
            </p:cNvPicPr>
            <p:nvPr/>
          </p:nvPicPr>
          <p:blipFill>
            <a:blip r:embed="rId3" cstate="screen">
              <a:extLst>
                <a:ext uri="{28A0092B-C50C-407E-A947-70E740481C1C}">
                  <a14:useLocalDpi xmlns:a14="http://schemas.microsoft.com/office/drawing/2010/main" xmlns=""/>
                </a:ext>
              </a:extLst>
            </a:blip>
            <a:stretch>
              <a:fillRect/>
            </a:stretch>
          </p:blipFill>
          <p:spPr bwMode="auto">
            <a:xfrm>
              <a:off x="1212606" y="1867709"/>
              <a:ext cx="1811288" cy="535733"/>
            </a:xfrm>
            <a:prstGeom prst="rect">
              <a:avLst/>
            </a:prstGeom>
            <a:noFill/>
          </p:spPr>
        </p:pic>
      </p:grpSp>
      <p:grpSp>
        <p:nvGrpSpPr>
          <p:cNvPr id="91" name="群組 98">
            <a:extLst>
              <a:ext uri="{FF2B5EF4-FFF2-40B4-BE49-F238E27FC236}">
                <a16:creationId xmlns:a16="http://schemas.microsoft.com/office/drawing/2014/main" xmlns="" id="{BFDBA75B-6127-4882-BEAF-B932ACBCB85F}"/>
              </a:ext>
            </a:extLst>
          </p:cNvPr>
          <p:cNvGrpSpPr/>
          <p:nvPr/>
        </p:nvGrpSpPr>
        <p:grpSpPr>
          <a:xfrm>
            <a:off x="6584311" y="2454256"/>
            <a:ext cx="1099120" cy="611814"/>
            <a:chOff x="3098763" y="1926422"/>
            <a:chExt cx="1099120" cy="611814"/>
          </a:xfrm>
        </p:grpSpPr>
        <p:sp>
          <p:nvSpPr>
            <p:cNvPr id="92" name="Rectangle 22">
              <a:extLst>
                <a:ext uri="{FF2B5EF4-FFF2-40B4-BE49-F238E27FC236}">
                  <a16:creationId xmlns:a16="http://schemas.microsoft.com/office/drawing/2014/main" xmlns="" id="{BFD47316-22C3-419F-8CFB-75C87F67B4DE}"/>
                </a:ext>
              </a:extLst>
            </p:cNvPr>
            <p:cNvSpPr/>
            <p:nvPr/>
          </p:nvSpPr>
          <p:spPr>
            <a:xfrm>
              <a:off x="3436162" y="2307404"/>
              <a:ext cx="559769" cy="230832"/>
            </a:xfrm>
            <a:prstGeom prst="rect">
              <a:avLst/>
            </a:prstGeom>
          </p:spPr>
          <p:txBody>
            <a:bodyPr wrap="none">
              <a:spAutoFit/>
            </a:bodyPr>
            <a:lstStyle/>
            <a:p>
              <a:r>
                <a:rPr lang="en-US" altLang="zh-TW" sz="900"/>
                <a:t>TVS-x82</a:t>
              </a:r>
            </a:p>
          </p:txBody>
        </p:sp>
        <p:pic>
          <p:nvPicPr>
            <p:cNvPr id="93" name="Picture 15" descr="http://simply.reviews/wp-content/uploads/2018/01/x-77-series.png">
              <a:extLst>
                <a:ext uri="{FF2B5EF4-FFF2-40B4-BE49-F238E27FC236}">
                  <a16:creationId xmlns:a16="http://schemas.microsoft.com/office/drawing/2014/main" xmlns="" id="{EA875702-FA8A-4D70-AA75-CC70EA36984E}"/>
                </a:ext>
              </a:extLst>
            </p:cNvPr>
            <p:cNvPicPr>
              <a:picLocks noChangeAspect="1" noChangeArrowheads="1"/>
            </p:cNvPicPr>
            <p:nvPr/>
          </p:nvPicPr>
          <p:blipFill>
            <a:blip r:embed="rId6" cstate="screen">
              <a:extLst>
                <a:ext uri="{28A0092B-C50C-407E-A947-70E740481C1C}">
                  <a14:useLocalDpi xmlns:a14="http://schemas.microsoft.com/office/drawing/2010/main" xmlns=""/>
                </a:ext>
              </a:extLst>
            </a:blip>
            <a:stretch>
              <a:fillRect/>
            </a:stretch>
          </p:blipFill>
          <p:spPr bwMode="auto">
            <a:xfrm>
              <a:off x="3098763" y="1926422"/>
              <a:ext cx="1099120" cy="435498"/>
            </a:xfrm>
            <a:prstGeom prst="rect">
              <a:avLst/>
            </a:prstGeom>
            <a:noFill/>
          </p:spPr>
        </p:pic>
      </p:grpSp>
      <p:pic>
        <p:nvPicPr>
          <p:cNvPr id="2" name="圖片 13" descr="一張含有 監視器, 微波爐, 烤箱, 電子用品 的圖片&#10;&#10;描述是以高可信度產生">
            <a:extLst>
              <a:ext uri="{FF2B5EF4-FFF2-40B4-BE49-F238E27FC236}">
                <a16:creationId xmlns:a16="http://schemas.microsoft.com/office/drawing/2014/main" xmlns="" id="{241949ED-199A-4FFA-83E0-8A243FDF1294}"/>
              </a:ext>
            </a:extLst>
          </p:cNvPr>
          <p:cNvPicPr>
            <a:picLocks noChangeAspect="1"/>
          </p:cNvPicPr>
          <p:nvPr/>
        </p:nvPicPr>
        <p:blipFill>
          <a:blip r:embed="rId12" cstate="screen">
            <a:extLst>
              <a:ext uri="{28A0092B-C50C-407E-A947-70E740481C1C}">
                <a14:useLocalDpi xmlns:a14="http://schemas.microsoft.com/office/drawing/2010/main" xmlns=""/>
              </a:ext>
            </a:extLst>
          </a:blip>
          <a:stretch>
            <a:fillRect/>
          </a:stretch>
        </p:blipFill>
        <p:spPr>
          <a:xfrm>
            <a:off x="2124495" y="3572514"/>
            <a:ext cx="561162" cy="909766"/>
          </a:xfrm>
          <a:prstGeom prst="rect">
            <a:avLst/>
          </a:prstGeom>
        </p:spPr>
      </p:pic>
      <p:sp>
        <p:nvSpPr>
          <p:cNvPr id="59" name="Rectangle 22">
            <a:extLst>
              <a:ext uri="{FF2B5EF4-FFF2-40B4-BE49-F238E27FC236}">
                <a16:creationId xmlns:a16="http://schemas.microsoft.com/office/drawing/2014/main" xmlns="" id="{93DA8CE2-03A4-48F8-BE33-3BCF3191089F}"/>
              </a:ext>
            </a:extLst>
          </p:cNvPr>
          <p:cNvSpPr/>
          <p:nvPr/>
        </p:nvSpPr>
        <p:spPr>
          <a:xfrm>
            <a:off x="2101143" y="4430809"/>
            <a:ext cx="619080" cy="230832"/>
          </a:xfrm>
          <a:prstGeom prst="rect">
            <a:avLst/>
          </a:prstGeom>
        </p:spPr>
        <p:txBody>
          <a:bodyPr wrap="none" anchor="t">
            <a:spAutoFit/>
          </a:bodyPr>
          <a:lstStyle/>
          <a:p>
            <a:r>
              <a:rPr lang="en-US" altLang="zh-TW" sz="900"/>
              <a:t>TS-2888X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AA8A8FE-C42C-4668-BC35-0C20B6022589}"/>
              </a:ext>
            </a:extLst>
          </p:cNvPr>
          <p:cNvSpPr>
            <a:spLocks noGrp="1"/>
          </p:cNvSpPr>
          <p:nvPr>
            <p:ph type="title"/>
          </p:nvPr>
        </p:nvSpPr>
        <p:spPr/>
        <p:txBody>
          <a:bodyPr/>
          <a:lstStyle/>
          <a:p>
            <a:r>
              <a:rPr lang="it-IT" altLang="zh-TW"/>
              <a:t>2018 IEI </a:t>
            </a:r>
            <a:r>
              <a:rPr lang="zh-TW" altLang="en-US"/>
              <a:t>人工智慧加速卡藍圖</a:t>
            </a:r>
          </a:p>
        </p:txBody>
      </p:sp>
      <p:sp>
        <p:nvSpPr>
          <p:cNvPr id="19" name="矩形 4">
            <a:extLst>
              <a:ext uri="{FF2B5EF4-FFF2-40B4-BE49-F238E27FC236}">
                <a16:creationId xmlns:a16="http://schemas.microsoft.com/office/drawing/2014/main" xmlns="" id="{14FF4AF1-985B-4CAB-9AEA-EF7B0C153A63}"/>
              </a:ext>
            </a:extLst>
          </p:cNvPr>
          <p:cNvSpPr/>
          <p:nvPr/>
        </p:nvSpPr>
        <p:spPr>
          <a:xfrm>
            <a:off x="943110" y="4604993"/>
            <a:ext cx="2283180" cy="261635"/>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75000"/>
              </a:lnSpc>
              <a:spcBef>
                <a:spcPct val="0"/>
              </a:spcBef>
            </a:pPr>
            <a:r>
              <a:rPr kumimoji="1" lang="en-US" altLang="zh-TW" sz="1400" b="1">
                <a:solidFill>
                  <a:schemeClr val="accent5">
                    <a:lumMod val="75000"/>
                  </a:schemeClr>
                </a:solidFill>
                <a:latin typeface="Arial" panose="020B0604020202020204" pitchFamily="34" charset="0"/>
                <a:cs typeface="Arial" panose="020B0604020202020204" pitchFamily="34" charset="0"/>
              </a:rPr>
              <a:t>Intel </a:t>
            </a:r>
            <a:r>
              <a:rPr kumimoji="1" lang="en-US" altLang="zh-TW" sz="1400" b="1" err="1">
                <a:solidFill>
                  <a:schemeClr val="accent5">
                    <a:lumMod val="75000"/>
                  </a:schemeClr>
                </a:solidFill>
                <a:latin typeface="Arial" panose="020B0604020202020204" pitchFamily="34" charset="0"/>
                <a:cs typeface="Arial" panose="020B0604020202020204" pitchFamily="34" charset="0"/>
              </a:rPr>
              <a:t>Kabylake</a:t>
            </a:r>
            <a:r>
              <a:rPr kumimoji="1" lang="en-US" altLang="zh-TW" sz="1400" b="1">
                <a:solidFill>
                  <a:schemeClr val="accent5">
                    <a:lumMod val="75000"/>
                  </a:schemeClr>
                </a:solidFill>
                <a:latin typeface="Arial" panose="020B0604020202020204" pitchFamily="34" charset="0"/>
                <a:cs typeface="Arial" panose="020B0604020202020204" pitchFamily="34" charset="0"/>
              </a:rPr>
              <a:t> ULT</a:t>
            </a:r>
          </a:p>
        </p:txBody>
      </p:sp>
      <p:grpSp>
        <p:nvGrpSpPr>
          <p:cNvPr id="36" name="群組 5">
            <a:extLst>
              <a:ext uri="{FF2B5EF4-FFF2-40B4-BE49-F238E27FC236}">
                <a16:creationId xmlns:a16="http://schemas.microsoft.com/office/drawing/2014/main" xmlns="" id="{91E6FC32-7B19-470A-B351-97A0B4897829}"/>
              </a:ext>
            </a:extLst>
          </p:cNvPr>
          <p:cNvGrpSpPr/>
          <p:nvPr/>
        </p:nvGrpSpPr>
        <p:grpSpPr>
          <a:xfrm>
            <a:off x="574781" y="2313477"/>
            <a:ext cx="2497572" cy="1417672"/>
            <a:chOff x="94910" y="2154740"/>
            <a:chExt cx="2423885" cy="1375844"/>
          </a:xfrm>
        </p:grpSpPr>
        <p:sp>
          <p:nvSpPr>
            <p:cNvPr id="37" name="矩形 6">
              <a:extLst>
                <a:ext uri="{FF2B5EF4-FFF2-40B4-BE49-F238E27FC236}">
                  <a16:creationId xmlns:a16="http://schemas.microsoft.com/office/drawing/2014/main" xmlns="" id="{B27E3805-9318-4FB6-A9B4-E895DA0EC05C}"/>
                </a:ext>
              </a:extLst>
            </p:cNvPr>
            <p:cNvSpPr/>
            <p:nvPr/>
          </p:nvSpPr>
          <p:spPr>
            <a:xfrm>
              <a:off x="94910" y="2154740"/>
              <a:ext cx="1595309" cy="300082"/>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5000"/>
                </a:lnSpc>
                <a:spcBef>
                  <a:spcPct val="0"/>
                </a:spcBef>
              </a:pPr>
              <a:r>
                <a:rPr kumimoji="1" lang="en-US" altLang="zh-TW" b="1">
                  <a:solidFill>
                    <a:schemeClr val="tx1">
                      <a:lumMod val="75000"/>
                      <a:lumOff val="25000"/>
                    </a:schemeClr>
                  </a:solidFill>
                  <a:latin typeface="Arial" panose="020B0604020202020204" pitchFamily="34" charset="0"/>
                  <a:cs typeface="Arial" panose="020B0604020202020204" pitchFamily="34" charset="0"/>
                </a:rPr>
                <a:t>Mustang-200</a:t>
              </a:r>
            </a:p>
          </p:txBody>
        </p:sp>
        <p:sp>
          <p:nvSpPr>
            <p:cNvPr id="38" name="矩形 7">
              <a:extLst>
                <a:ext uri="{FF2B5EF4-FFF2-40B4-BE49-F238E27FC236}">
                  <a16:creationId xmlns:a16="http://schemas.microsoft.com/office/drawing/2014/main" xmlns="" id="{40BAFEC7-86F8-423C-9EF6-B3F2CD85E234}"/>
                </a:ext>
              </a:extLst>
            </p:cNvPr>
            <p:cNvSpPr/>
            <p:nvPr/>
          </p:nvSpPr>
          <p:spPr>
            <a:xfrm>
              <a:off x="124491" y="2437977"/>
              <a:ext cx="2394304" cy="109260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indent="-180975">
                <a:spcBef>
                  <a:spcPct val="0"/>
                </a:spcBef>
                <a:buClr>
                  <a:schemeClr val="bg1"/>
                </a:buClr>
                <a:buSzPct val="60000"/>
                <a:buFont typeface="Wingdings" panose="05000000000000000000" pitchFamily="2" charset="2"/>
                <a:buChar char="l"/>
                <a:tabLst>
                  <a:tab pos="180975" algn="l"/>
                </a:tabLst>
              </a:pPr>
              <a:r>
                <a:rPr kumimoji="1" lang="en-US" altLang="zh-TW" sz="1300">
                  <a:cs typeface="Arial" panose="020B0604020202020204" pitchFamily="34" charset="0"/>
                </a:rPr>
                <a:t>Two Intel Core ULT</a:t>
              </a:r>
            </a:p>
            <a:p>
              <a:pPr marL="180975" indent="-180975">
                <a:spcBef>
                  <a:spcPct val="0"/>
                </a:spcBef>
                <a:buClr>
                  <a:schemeClr val="bg1"/>
                </a:buClr>
                <a:buSzPct val="60000"/>
                <a:buFont typeface="Wingdings" panose="05000000000000000000" pitchFamily="2" charset="2"/>
                <a:buChar char="l"/>
                <a:tabLst>
                  <a:tab pos="180975" algn="l"/>
                </a:tabLst>
              </a:pPr>
              <a:r>
                <a:rPr kumimoji="1" lang="en-US" altLang="zh-TW" sz="1300">
                  <a:cs typeface="Arial" panose="020B0604020202020204" pitchFamily="34" charset="0"/>
                </a:rPr>
                <a:t>4 DDR4 UDIMM </a:t>
              </a:r>
            </a:p>
            <a:p>
              <a:pPr marL="180975" indent="-180975">
                <a:spcBef>
                  <a:spcPct val="0"/>
                </a:spcBef>
                <a:buClr>
                  <a:schemeClr val="bg1"/>
                </a:buClr>
                <a:buSzPct val="60000"/>
                <a:buFont typeface="Wingdings" panose="05000000000000000000" pitchFamily="2" charset="2"/>
                <a:buChar char="l"/>
                <a:tabLst>
                  <a:tab pos="180975" algn="l"/>
                </a:tabLst>
              </a:pPr>
              <a:r>
                <a:rPr kumimoji="1" lang="en-US" altLang="zh-TW" sz="1300">
                  <a:cs typeface="Arial" panose="020B0604020202020204" pitchFamily="34" charset="0"/>
                </a:rPr>
                <a:t>2 </a:t>
              </a:r>
              <a:r>
                <a:rPr kumimoji="1" lang="en-US" altLang="zh-TW" sz="1300" err="1">
                  <a:cs typeface="Arial" panose="020B0604020202020204" pitchFamily="34" charset="0"/>
                </a:rPr>
                <a:t>NVMe</a:t>
              </a:r>
              <a:r>
                <a:rPr kumimoji="1" lang="en-US" altLang="zh-TW" sz="1300">
                  <a:cs typeface="Arial" panose="020B0604020202020204" pitchFamily="34" charset="0"/>
                </a:rPr>
                <a:t>, 2 eMMC</a:t>
              </a:r>
            </a:p>
            <a:p>
              <a:pPr marL="180975" indent="-180975">
                <a:spcBef>
                  <a:spcPct val="0"/>
                </a:spcBef>
                <a:buClr>
                  <a:schemeClr val="bg1"/>
                </a:buClr>
                <a:buSzPct val="60000"/>
                <a:buFont typeface="Wingdings" panose="05000000000000000000" pitchFamily="2" charset="2"/>
                <a:buChar char="l"/>
                <a:tabLst>
                  <a:tab pos="180975" algn="l"/>
                </a:tabLst>
              </a:pPr>
              <a:r>
                <a:rPr kumimoji="1" lang="en-US" altLang="zh-TW" sz="1300">
                  <a:cs typeface="Arial" panose="020B0604020202020204" pitchFamily="34" charset="0"/>
                </a:rPr>
                <a:t>10GbE based</a:t>
              </a:r>
            </a:p>
            <a:p>
              <a:pPr marL="180975" indent="-180975">
                <a:spcBef>
                  <a:spcPct val="0"/>
                </a:spcBef>
                <a:buClr>
                  <a:schemeClr val="bg1"/>
                </a:buClr>
                <a:buSzPct val="60000"/>
                <a:buFont typeface="Wingdings" panose="05000000000000000000" pitchFamily="2" charset="2"/>
                <a:buChar char="l"/>
                <a:tabLst>
                  <a:tab pos="180975" algn="l"/>
                </a:tabLst>
              </a:pPr>
              <a:r>
                <a:rPr kumimoji="1" lang="en-US" altLang="zh-TW" sz="1300">
                  <a:cs typeface="Arial" panose="020B0604020202020204" pitchFamily="34" charset="0"/>
                </a:rPr>
                <a:t>PCIe x4  interface</a:t>
              </a:r>
              <a:endParaRPr lang="zh-TW" altLang="en-US" sz="1300"/>
            </a:p>
          </p:txBody>
        </p:sp>
      </p:grpSp>
      <p:grpSp>
        <p:nvGrpSpPr>
          <p:cNvPr id="39" name="群組 8">
            <a:extLst>
              <a:ext uri="{FF2B5EF4-FFF2-40B4-BE49-F238E27FC236}">
                <a16:creationId xmlns:a16="http://schemas.microsoft.com/office/drawing/2014/main" xmlns="" id="{D196074B-EE98-4887-BD78-DC52A35EBFAC}"/>
              </a:ext>
            </a:extLst>
          </p:cNvPr>
          <p:cNvGrpSpPr/>
          <p:nvPr/>
        </p:nvGrpSpPr>
        <p:grpSpPr>
          <a:xfrm>
            <a:off x="3350043" y="2313477"/>
            <a:ext cx="2907298" cy="1005399"/>
            <a:chOff x="3062795" y="2154738"/>
            <a:chExt cx="2400596" cy="975735"/>
          </a:xfrm>
        </p:grpSpPr>
        <p:sp>
          <p:nvSpPr>
            <p:cNvPr id="40" name="矩形 9">
              <a:extLst>
                <a:ext uri="{FF2B5EF4-FFF2-40B4-BE49-F238E27FC236}">
                  <a16:creationId xmlns:a16="http://schemas.microsoft.com/office/drawing/2014/main" xmlns="" id="{557623AD-B71A-4E38-8EB8-5C9C291915BB}"/>
                </a:ext>
              </a:extLst>
            </p:cNvPr>
            <p:cNvSpPr/>
            <p:nvPr/>
          </p:nvSpPr>
          <p:spPr>
            <a:xfrm>
              <a:off x="3062795" y="2154738"/>
              <a:ext cx="1902858" cy="300082"/>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5000"/>
                </a:lnSpc>
                <a:spcBef>
                  <a:spcPct val="0"/>
                </a:spcBef>
              </a:pPr>
              <a:r>
                <a:rPr kumimoji="1" lang="en-US" altLang="zh-TW" b="1">
                  <a:solidFill>
                    <a:schemeClr val="tx1">
                      <a:lumMod val="75000"/>
                      <a:lumOff val="25000"/>
                    </a:schemeClr>
                  </a:solidFill>
                  <a:latin typeface="Arial" panose="020B0604020202020204" pitchFamily="34" charset="0"/>
                  <a:cs typeface="Arial" panose="020B0604020202020204" pitchFamily="34" charset="0"/>
                </a:rPr>
                <a:t>Mustang-F100-A10</a:t>
              </a:r>
            </a:p>
          </p:txBody>
        </p:sp>
        <p:sp>
          <p:nvSpPr>
            <p:cNvPr id="41" name="矩形 10">
              <a:extLst>
                <a:ext uri="{FF2B5EF4-FFF2-40B4-BE49-F238E27FC236}">
                  <a16:creationId xmlns:a16="http://schemas.microsoft.com/office/drawing/2014/main" xmlns="" id="{B800EE24-CED2-425E-AA02-3AA0A1AD5791}"/>
                </a:ext>
              </a:extLst>
            </p:cNvPr>
            <p:cNvSpPr/>
            <p:nvPr/>
          </p:nvSpPr>
          <p:spPr>
            <a:xfrm>
              <a:off x="3069087" y="2437976"/>
              <a:ext cx="2394304" cy="69249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indent="-180975">
                <a:spcBef>
                  <a:spcPct val="0"/>
                </a:spcBef>
                <a:buClr>
                  <a:schemeClr val="bg1"/>
                </a:buClr>
                <a:buSzPct val="60000"/>
                <a:buFont typeface="Wingdings" panose="05000000000000000000" pitchFamily="2" charset="2"/>
                <a:buChar char="l"/>
                <a:tabLst>
                  <a:tab pos="180975" algn="l"/>
                </a:tabLst>
              </a:pPr>
              <a:r>
                <a:rPr kumimoji="1" lang="pt-BR" altLang="zh-TW" sz="1300">
                  <a:cs typeface="Arial" panose="020B0604020202020204" pitchFamily="34" charset="0"/>
                </a:rPr>
                <a:t>Intel Arria 10 GX 1150 FPGA</a:t>
              </a:r>
            </a:p>
            <a:p>
              <a:pPr marL="180975" indent="-180975">
                <a:spcBef>
                  <a:spcPct val="0"/>
                </a:spcBef>
                <a:buClr>
                  <a:schemeClr val="bg1"/>
                </a:buClr>
                <a:buSzPct val="60000"/>
                <a:buFont typeface="Wingdings" panose="05000000000000000000" pitchFamily="2" charset="2"/>
                <a:buChar char="l"/>
                <a:tabLst>
                  <a:tab pos="180975" algn="l"/>
                </a:tabLst>
              </a:pPr>
              <a:r>
                <a:rPr kumimoji="1" lang="en-US" altLang="zh-TW" sz="1300">
                  <a:cs typeface="Arial" panose="020B0604020202020204" pitchFamily="34" charset="0"/>
                </a:rPr>
                <a:t>PCIe Gen3 x 8</a:t>
              </a:r>
            </a:p>
            <a:p>
              <a:pPr marL="180975" indent="-180975">
                <a:spcBef>
                  <a:spcPct val="0"/>
                </a:spcBef>
                <a:buClr>
                  <a:schemeClr val="bg1"/>
                </a:buClr>
                <a:buSzPct val="60000"/>
                <a:buFont typeface="Wingdings" panose="05000000000000000000" pitchFamily="2" charset="2"/>
                <a:buChar char="l"/>
                <a:tabLst>
                  <a:tab pos="180975" algn="l"/>
                </a:tabLst>
              </a:pPr>
              <a:r>
                <a:rPr kumimoji="1" lang="en-US" altLang="zh-TW" sz="1300">
                  <a:cs typeface="Arial" panose="020B0604020202020204" pitchFamily="34" charset="0"/>
                </a:rPr>
                <a:t>Low profile , half size, double slot</a:t>
              </a:r>
            </a:p>
          </p:txBody>
        </p:sp>
      </p:grpSp>
      <p:grpSp>
        <p:nvGrpSpPr>
          <p:cNvPr id="42" name="群組 12">
            <a:extLst>
              <a:ext uri="{FF2B5EF4-FFF2-40B4-BE49-F238E27FC236}">
                <a16:creationId xmlns:a16="http://schemas.microsoft.com/office/drawing/2014/main" xmlns="" id="{CD1CDF4C-DB00-407A-A98E-9A19F2FA483E}"/>
              </a:ext>
            </a:extLst>
          </p:cNvPr>
          <p:cNvGrpSpPr/>
          <p:nvPr/>
        </p:nvGrpSpPr>
        <p:grpSpPr>
          <a:xfrm>
            <a:off x="6026908" y="2313477"/>
            <a:ext cx="2787608" cy="1169160"/>
            <a:chOff x="6104873" y="2138399"/>
            <a:chExt cx="2192857" cy="1134664"/>
          </a:xfrm>
        </p:grpSpPr>
        <p:sp>
          <p:nvSpPr>
            <p:cNvPr id="43" name="矩形 13">
              <a:extLst>
                <a:ext uri="{FF2B5EF4-FFF2-40B4-BE49-F238E27FC236}">
                  <a16:creationId xmlns:a16="http://schemas.microsoft.com/office/drawing/2014/main" xmlns="" id="{1AACD261-CC04-4717-BAC0-B2D88E358BA4}"/>
                </a:ext>
              </a:extLst>
            </p:cNvPr>
            <p:cNvSpPr/>
            <p:nvPr/>
          </p:nvSpPr>
          <p:spPr>
            <a:xfrm>
              <a:off x="6104873" y="2138399"/>
              <a:ext cx="1864797" cy="300082"/>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75000"/>
                </a:lnSpc>
                <a:spcBef>
                  <a:spcPct val="0"/>
                </a:spcBef>
              </a:pPr>
              <a:r>
                <a:rPr kumimoji="1" lang="en-US" altLang="zh-TW" b="1">
                  <a:solidFill>
                    <a:schemeClr val="tx1">
                      <a:lumMod val="75000"/>
                      <a:lumOff val="25000"/>
                    </a:schemeClr>
                  </a:solidFill>
                  <a:latin typeface="Arial" panose="020B0604020202020204" pitchFamily="34" charset="0"/>
                  <a:cs typeface="Arial" panose="020B0604020202020204" pitchFamily="34" charset="0"/>
                </a:rPr>
                <a:t>Mustang-V100-MX8</a:t>
              </a:r>
            </a:p>
          </p:txBody>
        </p:sp>
        <p:sp>
          <p:nvSpPr>
            <p:cNvPr id="44" name="矩形 14">
              <a:extLst>
                <a:ext uri="{FF2B5EF4-FFF2-40B4-BE49-F238E27FC236}">
                  <a16:creationId xmlns:a16="http://schemas.microsoft.com/office/drawing/2014/main" xmlns="" id="{36EDE2CE-43E7-483B-97A4-DAC66C20D013}"/>
                </a:ext>
              </a:extLst>
            </p:cNvPr>
            <p:cNvSpPr/>
            <p:nvPr/>
          </p:nvSpPr>
          <p:spPr>
            <a:xfrm>
              <a:off x="6116861" y="2406845"/>
              <a:ext cx="2180869" cy="866218"/>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975" indent="-180975">
                <a:spcBef>
                  <a:spcPct val="0"/>
                </a:spcBef>
                <a:buClr>
                  <a:schemeClr val="bg1"/>
                </a:buClr>
                <a:buSzPct val="60000"/>
                <a:buFont typeface="Wingdings" panose="05000000000000000000" pitchFamily="2" charset="2"/>
                <a:buChar char="l"/>
                <a:tabLst>
                  <a:tab pos="180975" algn="l"/>
                </a:tabLst>
              </a:pPr>
              <a:r>
                <a:rPr kumimoji="1" lang="en-US" altLang="zh-TW" sz="1300">
                  <a:cs typeface="Arial" panose="020B0604020202020204" pitchFamily="34" charset="0"/>
                </a:rPr>
                <a:t>Intel </a:t>
              </a:r>
              <a:r>
                <a:rPr kumimoji="1" lang="en-US" altLang="zh-TW" sz="1300" err="1">
                  <a:cs typeface="Arial" panose="020B0604020202020204" pitchFamily="34" charset="0"/>
                </a:rPr>
                <a:t>Movidius</a:t>
              </a:r>
              <a:r>
                <a:rPr kumimoji="1" lang="en-US" altLang="zh-TW" sz="1300">
                  <a:cs typeface="Arial" panose="020B0604020202020204" pitchFamily="34" charset="0"/>
                </a:rPr>
                <a:t> solution   </a:t>
              </a:r>
            </a:p>
            <a:p>
              <a:pPr marL="180975" indent="-180975">
                <a:spcBef>
                  <a:spcPct val="0"/>
                </a:spcBef>
                <a:buClr>
                  <a:schemeClr val="bg1"/>
                </a:buClr>
                <a:buSzPct val="60000"/>
                <a:buFont typeface="Wingdings" panose="05000000000000000000" pitchFamily="2" charset="2"/>
                <a:buChar char="l"/>
                <a:tabLst>
                  <a:tab pos="180975" algn="l"/>
                </a:tabLst>
              </a:pPr>
              <a:r>
                <a:rPr kumimoji="1" lang="en-US" altLang="zh-TW" sz="1300">
                  <a:cs typeface="Arial" panose="020B0604020202020204" pitchFamily="34" charset="0"/>
                </a:rPr>
                <a:t>8 x Myriad X VPU</a:t>
              </a:r>
            </a:p>
            <a:p>
              <a:pPr marL="180975" indent="-180975">
                <a:spcBef>
                  <a:spcPct val="0"/>
                </a:spcBef>
                <a:buClr>
                  <a:schemeClr val="bg1"/>
                </a:buClr>
                <a:buSzPct val="60000"/>
                <a:buFont typeface="Wingdings" panose="05000000000000000000" pitchFamily="2" charset="2"/>
                <a:buChar char="l"/>
                <a:tabLst>
                  <a:tab pos="180975" algn="l"/>
                </a:tabLst>
              </a:pPr>
              <a:r>
                <a:rPr kumimoji="1" lang="en-US" altLang="zh-TW" sz="1300">
                  <a:cs typeface="Arial" panose="020B0604020202020204" pitchFamily="34" charset="0"/>
                </a:rPr>
                <a:t>PCIe Gen2 x4</a:t>
              </a:r>
            </a:p>
            <a:p>
              <a:pPr marL="180975" indent="-180975">
                <a:spcBef>
                  <a:spcPct val="0"/>
                </a:spcBef>
                <a:buClr>
                  <a:schemeClr val="bg1"/>
                </a:buClr>
                <a:buSzPct val="60000"/>
                <a:buFont typeface="Wingdings" panose="05000000000000000000" pitchFamily="2" charset="2"/>
                <a:buChar char="l"/>
                <a:tabLst>
                  <a:tab pos="180975" algn="l"/>
                </a:tabLst>
              </a:pPr>
              <a:r>
                <a:rPr kumimoji="1" lang="en-US" altLang="zh-TW" sz="1300">
                  <a:cs typeface="Arial" panose="020B0604020202020204" pitchFamily="34" charset="0"/>
                </a:rPr>
                <a:t>Low profile , half size, single slot </a:t>
              </a:r>
            </a:p>
          </p:txBody>
        </p:sp>
      </p:grpSp>
      <p:sp>
        <p:nvSpPr>
          <p:cNvPr id="45" name="矩形 15">
            <a:extLst>
              <a:ext uri="{FF2B5EF4-FFF2-40B4-BE49-F238E27FC236}">
                <a16:creationId xmlns:a16="http://schemas.microsoft.com/office/drawing/2014/main" xmlns="" id="{9EA638F7-38E7-480D-8F78-C205BFA16930}"/>
              </a:ext>
            </a:extLst>
          </p:cNvPr>
          <p:cNvSpPr/>
          <p:nvPr/>
        </p:nvSpPr>
        <p:spPr>
          <a:xfrm>
            <a:off x="7643110" y="4490312"/>
            <a:ext cx="1001281" cy="26163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75000"/>
              </a:lnSpc>
              <a:spcBef>
                <a:spcPct val="0"/>
              </a:spcBef>
            </a:pPr>
            <a:r>
              <a:rPr lang="en-US" altLang="zh-TW" sz="1400" b="1">
                <a:solidFill>
                  <a:schemeClr val="accent2">
                    <a:lumMod val="75000"/>
                  </a:schemeClr>
                </a:solidFill>
                <a:latin typeface="Arial" panose="020B0604020202020204" pitchFamily="34" charset="0"/>
                <a:cs typeface="Arial" panose="020B0604020202020204" pitchFamily="34" charset="0"/>
              </a:rPr>
              <a:t>Intel</a:t>
            </a:r>
            <a:r>
              <a:rPr kumimoji="1" lang="en-US" altLang="zh-TW" sz="1400" b="1">
                <a:solidFill>
                  <a:schemeClr val="accent2">
                    <a:lumMod val="75000"/>
                  </a:schemeClr>
                </a:solidFill>
                <a:latin typeface="Arial" panose="020B0604020202020204" pitchFamily="34" charset="0"/>
                <a:cs typeface="Arial" panose="020B0604020202020204" pitchFamily="34" charset="0"/>
              </a:rPr>
              <a:t> VPU</a:t>
            </a:r>
          </a:p>
        </p:txBody>
      </p:sp>
      <p:pic>
        <p:nvPicPr>
          <p:cNvPr id="46" name="Picture 9" descr="d:\Users\malcolmchen\Desktop\Log\Work Log\0914 work\Mustang-F100-A10_F.png">
            <a:extLst>
              <a:ext uri="{FF2B5EF4-FFF2-40B4-BE49-F238E27FC236}">
                <a16:creationId xmlns:a16="http://schemas.microsoft.com/office/drawing/2014/main" xmlns="" id="{76D91618-C50C-4223-952F-F2E6FDF2B882}"/>
              </a:ext>
            </a:extLst>
          </p:cNvPr>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753155" y="3629817"/>
            <a:ext cx="2344983" cy="1227757"/>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11" descr="d:\Users\malcolmchen\Desktop\Log\HDDL-R ID\Mustang-V100_F_1009.png">
            <a:extLst>
              <a:ext uri="{FF2B5EF4-FFF2-40B4-BE49-F238E27FC236}">
                <a16:creationId xmlns:a16="http://schemas.microsoft.com/office/drawing/2014/main" xmlns="" id="{E32D5C63-6F22-437A-813F-DAC25F186307}"/>
              </a:ext>
            </a:extLst>
          </p:cNvPr>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6589380" y="3679732"/>
            <a:ext cx="2225136" cy="1161494"/>
          </a:xfrm>
          <a:prstGeom prst="rect">
            <a:avLst/>
          </a:prstGeom>
          <a:noFill/>
          <a:extLst>
            <a:ext uri="{909E8E84-426E-40DD-AFC4-6F175D3DCCD1}">
              <a14:hiddenFill xmlns:a14="http://schemas.microsoft.com/office/drawing/2010/main" xmlns="">
                <a:solidFill>
                  <a:srgbClr val="FFFFFF"/>
                </a:solidFill>
              </a14:hiddenFill>
            </a:ext>
          </a:extLst>
        </p:spPr>
      </p:pic>
      <p:sp>
        <p:nvSpPr>
          <p:cNvPr id="48" name="矩形 11">
            <a:extLst>
              <a:ext uri="{FF2B5EF4-FFF2-40B4-BE49-F238E27FC236}">
                <a16:creationId xmlns:a16="http://schemas.microsoft.com/office/drawing/2014/main" xmlns="" id="{700E0238-2004-4F34-8D3A-3E07EEF35540}"/>
              </a:ext>
            </a:extLst>
          </p:cNvPr>
          <p:cNvSpPr/>
          <p:nvPr/>
        </p:nvSpPr>
        <p:spPr>
          <a:xfrm>
            <a:off x="4803692" y="4564105"/>
            <a:ext cx="1133420" cy="26163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75000"/>
              </a:lnSpc>
              <a:spcBef>
                <a:spcPct val="0"/>
              </a:spcBef>
            </a:pPr>
            <a:r>
              <a:rPr lang="en-US" altLang="zh-TW" sz="1400" b="1">
                <a:solidFill>
                  <a:schemeClr val="accent6">
                    <a:lumMod val="75000"/>
                  </a:schemeClr>
                </a:solidFill>
                <a:latin typeface="Arial" panose="020B0604020202020204" pitchFamily="34" charset="0"/>
                <a:cs typeface="Arial" panose="020B0604020202020204" pitchFamily="34" charset="0"/>
              </a:rPr>
              <a:t>Intel</a:t>
            </a:r>
            <a:r>
              <a:rPr kumimoji="1" lang="en-US" altLang="zh-TW" sz="1400" b="1">
                <a:solidFill>
                  <a:schemeClr val="accent6">
                    <a:lumMod val="75000"/>
                  </a:schemeClr>
                </a:solidFill>
                <a:latin typeface="Arial" panose="020B0604020202020204" pitchFamily="34" charset="0"/>
                <a:cs typeface="Arial" panose="020B0604020202020204" pitchFamily="34" charset="0"/>
              </a:rPr>
              <a:t> FPGA</a:t>
            </a:r>
          </a:p>
        </p:txBody>
      </p:sp>
    </p:spTree>
    <p:extLst>
      <p:ext uri="{BB962C8B-B14F-4D97-AF65-F5344CB8AC3E}">
        <p14:creationId xmlns:p14="http://schemas.microsoft.com/office/powerpoint/2010/main" xmlns="" val="1117152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形 18">
            <a:extLst>
              <a:ext uri="{FF2B5EF4-FFF2-40B4-BE49-F238E27FC236}">
                <a16:creationId xmlns:a16="http://schemas.microsoft.com/office/drawing/2014/main" xmlns="" id="{3E9C7A04-0171-4524-9FAF-7322AE4D6B46}"/>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6631540" y="2114797"/>
            <a:ext cx="2529921" cy="1817380"/>
          </a:xfrm>
          <a:prstGeom prst="rect">
            <a:avLst/>
          </a:prstGeom>
        </p:spPr>
      </p:pic>
      <p:sp>
        <p:nvSpPr>
          <p:cNvPr id="2" name="Title 1">
            <a:extLst>
              <a:ext uri="{FF2B5EF4-FFF2-40B4-BE49-F238E27FC236}">
                <a16:creationId xmlns:a16="http://schemas.microsoft.com/office/drawing/2014/main" xmlns="" id="{13C0C18C-50C8-423C-A794-C48F060C3C9B}"/>
              </a:ext>
            </a:extLst>
          </p:cNvPr>
          <p:cNvSpPr>
            <a:spLocks noGrp="1"/>
          </p:cNvSpPr>
          <p:nvPr>
            <p:ph type="title"/>
          </p:nvPr>
        </p:nvSpPr>
        <p:spPr>
          <a:xfrm>
            <a:off x="623646" y="297956"/>
            <a:ext cx="8229600" cy="493563"/>
          </a:xfrm>
        </p:spPr>
        <p:txBody>
          <a:bodyPr/>
          <a:lstStyle/>
          <a:p>
            <a:r>
              <a:rPr lang="zh-TW" altLang="en-US">
                <a:latin typeface="Arial" panose="020B0604020202020204" pitchFamily="34" charset="0"/>
              </a:rPr>
              <a:t>為工業應用做好準備</a:t>
            </a:r>
            <a:endParaRPr lang="en-US">
              <a:latin typeface="Arial" panose="020B0604020202020204" pitchFamily="34" charset="0"/>
            </a:endParaRPr>
          </a:p>
        </p:txBody>
      </p:sp>
      <p:sp>
        <p:nvSpPr>
          <p:cNvPr id="12" name="內容版面配置區 2">
            <a:extLst>
              <a:ext uri="{FF2B5EF4-FFF2-40B4-BE49-F238E27FC236}">
                <a16:creationId xmlns:a16="http://schemas.microsoft.com/office/drawing/2014/main" xmlns="" id="{B708FA8A-83AE-463C-B7B1-FFFCA66723C0}"/>
              </a:ext>
            </a:extLst>
          </p:cNvPr>
          <p:cNvSpPr>
            <a:spLocks noGrp="1"/>
          </p:cNvSpPr>
          <p:nvPr/>
        </p:nvSpPr>
        <p:spPr>
          <a:xfrm>
            <a:off x="3281205" y="4152467"/>
            <a:ext cx="3923928" cy="1386154"/>
          </a:xfrm>
          <a:prstGeom prst="rect">
            <a:avLst/>
          </a:prstGeom>
        </p:spPr>
        <p:txBody>
          <a:bodyPr/>
          <a:lst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800"/>
              </a:lnSpc>
              <a:buNone/>
            </a:pPr>
            <a:r>
              <a:rPr lang="en-US" altLang="zh-TW" sz="2000" b="1">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TANK-870AI</a:t>
            </a:r>
            <a:br>
              <a:rPr lang="en-US" altLang="zh-TW" sz="2000" b="1">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br>
            <a:r>
              <a:rPr lang="zh-TW" altLang="en-US" sz="160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已針對深度學習推論做好準備</a:t>
            </a:r>
            <a:br>
              <a:rPr lang="zh-TW" altLang="en-US" sz="160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br>
            <a:r>
              <a:rPr lang="zh-TW" altLang="en-US" sz="160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支援 </a:t>
            </a:r>
            <a:r>
              <a:rPr lang="en-US" altLang="zh-TW" sz="160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CPU VPU FPGA </a:t>
            </a:r>
            <a:r>
              <a:rPr lang="zh-TW" altLang="en-US" sz="160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加速</a:t>
            </a:r>
            <a:endParaRPr lang="en-US" altLang="zh-TW" sz="80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4" name="圖片 3" descr="一張含有 電子用品 的圖片&#10;&#10;描述是以高可信度產生">
            <a:extLst>
              <a:ext uri="{FF2B5EF4-FFF2-40B4-BE49-F238E27FC236}">
                <a16:creationId xmlns:a16="http://schemas.microsoft.com/office/drawing/2014/main" xmlns="" id="{7B4221F5-A62D-4884-BC87-CF7BB5CD904F}"/>
              </a:ext>
            </a:extLst>
          </p:cNvPr>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a:xfrm>
            <a:off x="-188776" y="791519"/>
            <a:ext cx="3469981" cy="5143500"/>
          </a:xfrm>
          <a:prstGeom prst="rect">
            <a:avLst/>
          </a:prstGeom>
        </p:spPr>
      </p:pic>
      <p:grpSp>
        <p:nvGrpSpPr>
          <p:cNvPr id="3" name="群組 2">
            <a:extLst>
              <a:ext uri="{FF2B5EF4-FFF2-40B4-BE49-F238E27FC236}">
                <a16:creationId xmlns:a16="http://schemas.microsoft.com/office/drawing/2014/main" xmlns="" id="{AB24A225-8FD3-4A2F-83BF-044107E5E394}"/>
              </a:ext>
            </a:extLst>
          </p:cNvPr>
          <p:cNvGrpSpPr/>
          <p:nvPr/>
        </p:nvGrpSpPr>
        <p:grpSpPr>
          <a:xfrm>
            <a:off x="3619697" y="1228569"/>
            <a:ext cx="2673351" cy="2688641"/>
            <a:chOff x="3627339" y="842023"/>
            <a:chExt cx="2673351" cy="2688641"/>
          </a:xfrm>
        </p:grpSpPr>
        <p:sp>
          <p:nvSpPr>
            <p:cNvPr id="16" name="矩形: 圓角 15">
              <a:extLst>
                <a:ext uri="{FF2B5EF4-FFF2-40B4-BE49-F238E27FC236}">
                  <a16:creationId xmlns:a16="http://schemas.microsoft.com/office/drawing/2014/main" xmlns="" id="{C1D8A9AA-1B66-4E86-B6CC-E04A195FA204}"/>
                </a:ext>
              </a:extLst>
            </p:cNvPr>
            <p:cNvSpPr/>
            <p:nvPr/>
          </p:nvSpPr>
          <p:spPr>
            <a:xfrm>
              <a:off x="3627340" y="842024"/>
              <a:ext cx="2673350" cy="2688640"/>
            </a:xfrm>
            <a:prstGeom prst="roundRect">
              <a:avLst>
                <a:gd name="adj" fmla="val 37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a:extLst>
                <a:ext uri="{FF2B5EF4-FFF2-40B4-BE49-F238E27FC236}">
                  <a16:creationId xmlns:a16="http://schemas.microsoft.com/office/drawing/2014/main" xmlns="" id="{8F71A5E9-01C8-4520-A7FA-710868EEF38B}"/>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3880702" y="842023"/>
              <a:ext cx="2083102" cy="1212431"/>
            </a:xfrm>
            <a:prstGeom prst="rect">
              <a:avLst/>
            </a:prstGeom>
          </p:spPr>
        </p:pic>
        <p:sp>
          <p:nvSpPr>
            <p:cNvPr id="7" name="文字方塊 6">
              <a:extLst>
                <a:ext uri="{FF2B5EF4-FFF2-40B4-BE49-F238E27FC236}">
                  <a16:creationId xmlns:a16="http://schemas.microsoft.com/office/drawing/2014/main" xmlns="" id="{69C9E90B-0667-4CFD-8BC6-29CCE1E68CAD}"/>
                </a:ext>
              </a:extLst>
            </p:cNvPr>
            <p:cNvSpPr txBox="1"/>
            <p:nvPr/>
          </p:nvSpPr>
          <p:spPr>
            <a:xfrm>
              <a:off x="3627339" y="1930131"/>
              <a:ext cx="2673350" cy="369332"/>
            </a:xfrm>
            <a:prstGeom prst="rect">
              <a:avLst/>
            </a:prstGeom>
            <a:solidFill>
              <a:srgbClr val="09F3FF"/>
            </a:solidFill>
          </p:spPr>
          <p:txBody>
            <a:bodyPr wrap="square" rtlCol="0">
              <a:spAutoFit/>
            </a:bodyPr>
            <a:lstStyle/>
            <a:p>
              <a:pPr algn="ctr"/>
              <a:r>
                <a:rPr lang="en-US" altLang="zh-TW"/>
                <a:t>IEI CPU acceleration card</a:t>
              </a:r>
              <a:endParaRPr lang="zh-TW" altLang="en-US"/>
            </a:p>
          </p:txBody>
        </p:sp>
        <p:pic>
          <p:nvPicPr>
            <p:cNvPr id="8" name="圖形 7">
              <a:extLst>
                <a:ext uri="{FF2B5EF4-FFF2-40B4-BE49-F238E27FC236}">
                  <a16:creationId xmlns:a16="http://schemas.microsoft.com/office/drawing/2014/main" xmlns="" id="{4818ABE5-653C-45A3-8268-7BC6F65CDE15}"/>
                </a:ext>
              </a:extLst>
            </p:cNvPr>
            <p:cNvPicPr>
              <a:picLocks noChangeAspect="1"/>
            </p:cNvPicPr>
            <p:nvPr/>
          </p:nvPicPr>
          <p:blipFill>
            <a:blip r:embed="rId6" cstate="print">
              <a:extLst>
                <a:ext uri="{96DAC541-7B7A-43D3-8B79-37D633B846F1}">
                  <asvg:svgBlip xmlns:asvg="http://schemas.microsoft.com/office/drawing/2016/SVG/main" xmlns="" r:embed="rId7"/>
                </a:ext>
              </a:extLst>
            </a:blip>
            <a:stretch>
              <a:fillRect/>
            </a:stretch>
          </p:blipFill>
          <p:spPr>
            <a:xfrm>
              <a:off x="3838570" y="2462150"/>
              <a:ext cx="1033312" cy="847639"/>
            </a:xfrm>
            <a:prstGeom prst="rect">
              <a:avLst/>
            </a:prstGeom>
          </p:spPr>
        </p:pic>
        <p:pic>
          <p:nvPicPr>
            <p:cNvPr id="9" name="圖形 8">
              <a:extLst>
                <a:ext uri="{FF2B5EF4-FFF2-40B4-BE49-F238E27FC236}">
                  <a16:creationId xmlns:a16="http://schemas.microsoft.com/office/drawing/2014/main" xmlns="" id="{C054189A-78A8-46F6-957A-EB1832CD79E0}"/>
                </a:ext>
              </a:extLst>
            </p:cNvPr>
            <p:cNvPicPr>
              <a:picLocks noChangeAspect="1"/>
            </p:cNvPicPr>
            <p:nvPr/>
          </p:nvPicPr>
          <p:blipFill>
            <a:blip r:embed="rId8" cstate="print">
              <a:extLst>
                <a:ext uri="{96DAC541-7B7A-43D3-8B79-37D633B846F1}">
                  <asvg:svgBlip xmlns:asvg="http://schemas.microsoft.com/office/drawing/2016/SVG/main" xmlns="" r:embed="rId9"/>
                </a:ext>
              </a:extLst>
            </a:blip>
            <a:stretch>
              <a:fillRect/>
            </a:stretch>
          </p:blipFill>
          <p:spPr>
            <a:xfrm>
              <a:off x="5281907" y="2423786"/>
              <a:ext cx="879930" cy="904148"/>
            </a:xfrm>
            <a:prstGeom prst="rect">
              <a:avLst/>
            </a:prstGeom>
          </p:spPr>
        </p:pic>
      </p:grpSp>
      <p:pic>
        <p:nvPicPr>
          <p:cNvPr id="15" name="圖形 14">
            <a:extLst>
              <a:ext uri="{FF2B5EF4-FFF2-40B4-BE49-F238E27FC236}">
                <a16:creationId xmlns:a16="http://schemas.microsoft.com/office/drawing/2014/main" xmlns="" id="{E27D78CF-4045-4EEF-B680-982316E65C93}"/>
              </a:ext>
            </a:extLst>
          </p:cNvPr>
          <p:cNvPicPr>
            <a:picLocks noChangeAspect="1"/>
          </p:cNvPicPr>
          <p:nvPr/>
        </p:nvPicPr>
        <p:blipFill>
          <a:blip r:embed="rId10" cstate="screen">
            <a:extLst>
              <a:ext uri="{28A0092B-C50C-407E-A947-70E740481C1C}">
                <a14:useLocalDpi xmlns:a14="http://schemas.microsoft.com/office/drawing/2010/main" xmlns=""/>
              </a:ext>
              <a:ext uri="{96DAC541-7B7A-43D3-8B79-37D633B846F1}">
                <asvg:svgBlip xmlns:asvg="http://schemas.microsoft.com/office/drawing/2016/SVG/main" xmlns="" r:embed="rId11"/>
              </a:ext>
            </a:extLst>
          </a:blip>
          <a:stretch>
            <a:fillRect/>
          </a:stretch>
        </p:blipFill>
        <p:spPr>
          <a:xfrm>
            <a:off x="2966562" y="2837257"/>
            <a:ext cx="695120" cy="695120"/>
          </a:xfrm>
          <a:prstGeom prst="rect">
            <a:avLst/>
          </a:prstGeom>
        </p:spPr>
      </p:pic>
      <p:pic>
        <p:nvPicPr>
          <p:cNvPr id="17" name="圖形 16">
            <a:extLst>
              <a:ext uri="{FF2B5EF4-FFF2-40B4-BE49-F238E27FC236}">
                <a16:creationId xmlns:a16="http://schemas.microsoft.com/office/drawing/2014/main" xmlns="" id="{9C17C663-E726-4AE0-A870-FEBEE97EB206}"/>
              </a:ext>
            </a:extLst>
          </p:cNvPr>
          <p:cNvPicPr>
            <a:picLocks noChangeAspect="1"/>
          </p:cNvPicPr>
          <p:nvPr/>
        </p:nvPicPr>
        <p:blipFill>
          <a:blip r:embed="rId12" cstate="screen">
            <a:extLst>
              <a:ext uri="{28A0092B-C50C-407E-A947-70E740481C1C}">
                <a14:useLocalDpi xmlns:a14="http://schemas.microsoft.com/office/drawing/2010/main" xmlns=""/>
              </a:ext>
              <a:ext uri="{96DAC541-7B7A-43D3-8B79-37D633B846F1}">
                <asvg:svgBlip xmlns:asvg="http://schemas.microsoft.com/office/drawing/2016/SVG/main" xmlns="" r:embed="rId13"/>
              </a:ext>
            </a:extLst>
          </a:blip>
          <a:stretch>
            <a:fillRect/>
          </a:stretch>
        </p:blipFill>
        <p:spPr>
          <a:xfrm>
            <a:off x="6202946" y="2768185"/>
            <a:ext cx="912440" cy="852411"/>
          </a:xfrm>
          <a:prstGeom prst="rect">
            <a:avLst/>
          </a:prstGeom>
        </p:spPr>
      </p:pic>
    </p:spTree>
    <p:extLst>
      <p:ext uri="{BB962C8B-B14F-4D97-AF65-F5344CB8AC3E}">
        <p14:creationId xmlns:p14="http://schemas.microsoft.com/office/powerpoint/2010/main" xmlns="" val="2173316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螢幕擷取畫面 的圖片&#10;&#10;描述是以非常高的可信度產生">
            <a:extLst>
              <a:ext uri="{FF2B5EF4-FFF2-40B4-BE49-F238E27FC236}">
                <a16:creationId xmlns:a16="http://schemas.microsoft.com/office/drawing/2014/main" xmlns="" id="{7C48883F-4C66-4663-B373-04AB67A00A34}"/>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t="28053"/>
          <a:stretch/>
        </p:blipFill>
        <p:spPr>
          <a:xfrm>
            <a:off x="-529918" y="986829"/>
            <a:ext cx="10203836" cy="4129512"/>
          </a:xfrm>
          <a:prstGeom prst="rect">
            <a:avLst/>
          </a:prstGeom>
        </p:spPr>
      </p:pic>
      <p:pic>
        <p:nvPicPr>
          <p:cNvPr id="15" name="圖形 14">
            <a:extLst>
              <a:ext uri="{FF2B5EF4-FFF2-40B4-BE49-F238E27FC236}">
                <a16:creationId xmlns:a16="http://schemas.microsoft.com/office/drawing/2014/main" xmlns="" id="{4A7A2248-0360-4CCB-A73A-F7F7D027A7D9}"/>
              </a:ext>
            </a:extLst>
          </p:cNvPr>
          <p:cNvPicPr>
            <a:picLocks noChangeAspect="1"/>
          </p:cNvPicPr>
          <p:nvPr/>
        </p:nvPicPr>
        <p:blipFill>
          <a:blip r:embed="rId4" cstate="screen">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0" y="4774474"/>
            <a:ext cx="1096967" cy="369026"/>
          </a:xfrm>
          <a:prstGeom prst="rect">
            <a:avLst/>
          </a:prstGeom>
        </p:spPr>
      </p:pic>
      <p:sp>
        <p:nvSpPr>
          <p:cNvPr id="7" name="Title 1">
            <a:extLst>
              <a:ext uri="{FF2B5EF4-FFF2-40B4-BE49-F238E27FC236}">
                <a16:creationId xmlns:a16="http://schemas.microsoft.com/office/drawing/2014/main" xmlns="" id="{356AF3C7-73AB-4E75-8BE9-257729FB56C5}"/>
              </a:ext>
            </a:extLst>
          </p:cNvPr>
          <p:cNvSpPr>
            <a:spLocks noGrp="1"/>
          </p:cNvSpPr>
          <p:nvPr>
            <p:ph type="title"/>
          </p:nvPr>
        </p:nvSpPr>
        <p:spPr>
          <a:xfrm>
            <a:off x="548483" y="297956"/>
            <a:ext cx="8229600" cy="493563"/>
          </a:xfrm>
        </p:spPr>
        <p:txBody>
          <a:bodyPr/>
          <a:lstStyle/>
          <a:p>
            <a:r>
              <a:rPr lang="zh-TW" altLang="en-US">
                <a:latin typeface="Arial" panose="020B0604020202020204" pitchFamily="34" charset="0"/>
              </a:rPr>
              <a:t>為工業應用做好準備</a:t>
            </a:r>
            <a:endParaRPr lang="en-US">
              <a:latin typeface="Arial" panose="020B0604020202020204" pitchFamily="34" charset="0"/>
            </a:endParaRPr>
          </a:p>
        </p:txBody>
      </p:sp>
    </p:spTree>
    <p:extLst>
      <p:ext uri="{BB962C8B-B14F-4D97-AF65-F5344CB8AC3E}">
        <p14:creationId xmlns:p14="http://schemas.microsoft.com/office/powerpoint/2010/main" xmlns="" val="1092183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3FEC70D0-EA19-448C-81B1-204D7FAC90B0}"/>
              </a:ext>
            </a:extLst>
          </p:cNvPr>
          <p:cNvSpPr/>
          <p:nvPr/>
        </p:nvSpPr>
        <p:spPr>
          <a:xfrm>
            <a:off x="1" y="1081924"/>
            <a:ext cx="9144000" cy="40615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50" name="Picture 2" descr="https://lh5.googleusercontent.com/6KBFIbmewBjsOPh8tpS26oq9j4UYj7j8KBOwpdYPz2e6hVhdeRBD86aOGqedyhUSnZuUHwyVlHArwBhfaYtgnsX27dLOamnXM-bJKedSzoMPNs7zXh9iDDpD5aSpuUe_BOxF0xVDgm0">
            <a:extLst>
              <a:ext uri="{FF2B5EF4-FFF2-40B4-BE49-F238E27FC236}">
                <a16:creationId xmlns:a16="http://schemas.microsoft.com/office/drawing/2014/main" xmlns="" id="{12A43CE7-F0C9-46ED-8EF7-3CDB9A06D165}"/>
              </a:ext>
            </a:extLst>
          </p:cNvPr>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0" y="1083368"/>
            <a:ext cx="5220269" cy="406362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標題 1">
            <a:extLst>
              <a:ext uri="{FF2B5EF4-FFF2-40B4-BE49-F238E27FC236}">
                <a16:creationId xmlns:a16="http://schemas.microsoft.com/office/drawing/2014/main" xmlns="" id="{CA1061B5-E38C-4A74-9148-AAC104A9EC62}"/>
              </a:ext>
            </a:extLst>
          </p:cNvPr>
          <p:cNvSpPr>
            <a:spLocks noGrp="1"/>
          </p:cNvSpPr>
          <p:nvPr>
            <p:ph type="title"/>
          </p:nvPr>
        </p:nvSpPr>
        <p:spPr/>
        <p:txBody>
          <a:bodyPr/>
          <a:lstStyle/>
          <a:p>
            <a:r>
              <a:rPr lang="zh-TW" altLang="en-US"/>
              <a:t>最新案例介紹及展示</a:t>
            </a:r>
          </a:p>
        </p:txBody>
      </p:sp>
      <p:pic>
        <p:nvPicPr>
          <p:cNvPr id="6" name="圖形 5">
            <a:extLst>
              <a:ext uri="{FF2B5EF4-FFF2-40B4-BE49-F238E27FC236}">
                <a16:creationId xmlns:a16="http://schemas.microsoft.com/office/drawing/2014/main" xmlns="" id="{6EA763C1-A6C5-4315-AE9C-1D139B7A2644}"/>
              </a:ext>
            </a:extLst>
          </p:cNvPr>
          <p:cNvPicPr>
            <a:picLocks noChangeAspect="1"/>
          </p:cNvPicPr>
          <p:nvPr/>
        </p:nvPicPr>
        <p:blipFill>
          <a:blip r:embed="rId3" cstate="screen">
            <a:extLst>
              <a:ext uri="{28A0092B-C50C-407E-A947-70E740481C1C}">
                <a14:useLocalDpi xmlns:a14="http://schemas.microsoft.com/office/drawing/2010/main" xmlns=""/>
              </a:ext>
              <a:ext uri="{96DAC541-7B7A-43D3-8B79-37D633B846F1}">
                <asvg:svgBlip xmlns:asvg="http://schemas.microsoft.com/office/drawing/2016/SVG/main" xmlns="" r:embed="rId4"/>
              </a:ext>
            </a:extLst>
          </a:blip>
          <a:stretch>
            <a:fillRect/>
          </a:stretch>
        </p:blipFill>
        <p:spPr>
          <a:xfrm>
            <a:off x="0" y="4774474"/>
            <a:ext cx="1096967" cy="369026"/>
          </a:xfrm>
          <a:prstGeom prst="rect">
            <a:avLst/>
          </a:prstGeom>
        </p:spPr>
      </p:pic>
      <p:sp>
        <p:nvSpPr>
          <p:cNvPr id="3" name="文字版面配置區 2">
            <a:extLst>
              <a:ext uri="{FF2B5EF4-FFF2-40B4-BE49-F238E27FC236}">
                <a16:creationId xmlns:a16="http://schemas.microsoft.com/office/drawing/2014/main" xmlns="" id="{87ED61BE-B36B-44F1-B501-660591746356}"/>
              </a:ext>
            </a:extLst>
          </p:cNvPr>
          <p:cNvSpPr>
            <a:spLocks noGrp="1"/>
          </p:cNvSpPr>
          <p:nvPr>
            <p:ph idx="4294967295"/>
          </p:nvPr>
        </p:nvSpPr>
        <p:spPr>
          <a:xfrm>
            <a:off x="5367737" y="2217268"/>
            <a:ext cx="3776263" cy="1522412"/>
          </a:xfrm>
        </p:spPr>
        <p:txBody>
          <a:bodyPr vert="horz" lIns="91440" tIns="45720" rIns="91440" bIns="45720" rtlCol="0" anchor="t">
            <a:normAutofit/>
          </a:bodyPr>
          <a:lstStyle/>
          <a:p>
            <a:pPr marL="180975" indent="-180975">
              <a:lnSpc>
                <a:spcPts val="2400"/>
              </a:lnSpc>
              <a:tabLst>
                <a:tab pos="180975" algn="l"/>
              </a:tabLst>
            </a:pPr>
            <a:r>
              <a:rPr lang="zh-TW" altLang="en-US">
                <a:solidFill>
                  <a:srgbClr val="09F3FF"/>
                </a:solidFill>
                <a:latin typeface="Arial" panose="020B0604020202020204" pitchFamily="34" charset="0"/>
                <a:cs typeface="Arial" panose="020B0604020202020204" pitchFamily="34" charset="0"/>
              </a:rPr>
              <a:t>水果檢測及尺寸量測</a:t>
            </a:r>
          </a:p>
          <a:p>
            <a:pPr marL="180975" indent="-180975">
              <a:lnSpc>
                <a:spcPts val="2400"/>
              </a:lnSpc>
              <a:tabLst>
                <a:tab pos="180975" algn="l"/>
              </a:tabLst>
            </a:pPr>
            <a:r>
              <a:rPr lang="zh-TW" altLang="en-US">
                <a:solidFill>
                  <a:srgbClr val="09F3FF"/>
                </a:solidFill>
                <a:latin typeface="Arial" panose="020B0604020202020204" pitchFamily="34" charset="0"/>
                <a:cs typeface="Arial" panose="020B0604020202020204" pitchFamily="34" charset="0"/>
              </a:rPr>
              <a:t>影像分類</a:t>
            </a:r>
          </a:p>
        </p:txBody>
      </p:sp>
      <p:pic>
        <p:nvPicPr>
          <p:cNvPr id="5" name="圖形 4">
            <a:extLst>
              <a:ext uri="{FF2B5EF4-FFF2-40B4-BE49-F238E27FC236}">
                <a16:creationId xmlns:a16="http://schemas.microsoft.com/office/drawing/2014/main" xmlns="" id="{FB174D49-ACED-4878-B2FA-AF9F09AF7567}"/>
              </a:ext>
            </a:extLst>
          </p:cNvPr>
          <p:cNvPicPr>
            <a:picLocks noChangeAspect="1"/>
          </p:cNvPicPr>
          <p:nvPr/>
        </p:nvPicPr>
        <p:blipFill rotWithShape="1">
          <a:blip r:embed="rId5" cstate="screen">
            <a:extLst>
              <a:ext uri="{28A0092B-C50C-407E-A947-70E740481C1C}">
                <a14:useLocalDpi xmlns:a14="http://schemas.microsoft.com/office/drawing/2010/main" xmlns=""/>
              </a:ext>
              <a:ext uri="{96DAC541-7B7A-43D3-8B79-37D633B846F1}">
                <asvg:svgBlip xmlns:asvg="http://schemas.microsoft.com/office/drawing/2016/SVG/main" xmlns="" r:embed="rId6"/>
              </a:ext>
            </a:extLst>
          </a:blip>
          <a:srcRect t="-4640" b="43646"/>
          <a:stretch/>
        </p:blipFill>
        <p:spPr>
          <a:xfrm>
            <a:off x="5520022" y="3257866"/>
            <a:ext cx="3623977" cy="1887379"/>
          </a:xfrm>
          <a:prstGeom prst="rect">
            <a:avLst/>
          </a:prstGeom>
        </p:spPr>
      </p:pic>
    </p:spTree>
    <p:extLst>
      <p:ext uri="{BB962C8B-B14F-4D97-AF65-F5344CB8AC3E}">
        <p14:creationId xmlns:p14="http://schemas.microsoft.com/office/powerpoint/2010/main" xmlns="" val="2920274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19D94D03-261E-4C97-8B8F-BCDAAC398F48}"/>
              </a:ext>
            </a:extLst>
          </p:cNvPr>
          <p:cNvSpPr>
            <a:spLocks noGrp="1"/>
          </p:cNvSpPr>
          <p:nvPr>
            <p:ph type="title" idx="4294967295"/>
          </p:nvPr>
        </p:nvSpPr>
        <p:spPr>
          <a:xfrm>
            <a:off x="433074" y="150813"/>
            <a:ext cx="3172126" cy="493712"/>
          </a:xfrm>
        </p:spPr>
        <p:txBody>
          <a:bodyPr/>
          <a:lstStyle/>
          <a:p>
            <a:r>
              <a:rPr lang="zh-TW" altLang="en-US" sz="3600" b="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從訓練到推論</a:t>
            </a:r>
          </a:p>
        </p:txBody>
      </p:sp>
      <p:pic>
        <p:nvPicPr>
          <p:cNvPr id="13" name="圖形 12">
            <a:extLst>
              <a:ext uri="{FF2B5EF4-FFF2-40B4-BE49-F238E27FC236}">
                <a16:creationId xmlns:a16="http://schemas.microsoft.com/office/drawing/2014/main" xmlns="" id="{D3C29021-645B-434C-A71A-5FCEA65BC5C0}"/>
              </a:ext>
            </a:extLst>
          </p:cNvPr>
          <p:cNvPicPr>
            <a:picLocks noChangeAspect="1"/>
          </p:cNvPicPr>
          <p:nvPr/>
        </p:nvPicPr>
        <p:blipFill>
          <a:blip r:embed="rId2"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2267846" y="1151795"/>
            <a:ext cx="366713" cy="585788"/>
          </a:xfrm>
          <a:prstGeom prst="rect">
            <a:avLst/>
          </a:prstGeom>
        </p:spPr>
      </p:pic>
      <p:pic>
        <p:nvPicPr>
          <p:cNvPr id="216" name="圖形 215">
            <a:extLst>
              <a:ext uri="{FF2B5EF4-FFF2-40B4-BE49-F238E27FC236}">
                <a16:creationId xmlns:a16="http://schemas.microsoft.com/office/drawing/2014/main" xmlns="" id="{08351CCB-49DF-4AF3-9E95-F7879FCD7C85}"/>
              </a:ext>
            </a:extLst>
          </p:cNvPr>
          <p:cNvPicPr>
            <a:picLocks noChangeAspect="1"/>
          </p:cNvPicPr>
          <p:nvPr/>
        </p:nvPicPr>
        <p:blipFill>
          <a:blip r:embed="rId2"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4388643" y="1151795"/>
            <a:ext cx="366713" cy="585788"/>
          </a:xfrm>
          <a:prstGeom prst="rect">
            <a:avLst/>
          </a:prstGeom>
        </p:spPr>
      </p:pic>
      <p:pic>
        <p:nvPicPr>
          <p:cNvPr id="217" name="圖形 216">
            <a:extLst>
              <a:ext uri="{FF2B5EF4-FFF2-40B4-BE49-F238E27FC236}">
                <a16:creationId xmlns:a16="http://schemas.microsoft.com/office/drawing/2014/main" xmlns="" id="{62048C63-902E-4EBF-AFC6-427E52B0C9C7}"/>
              </a:ext>
            </a:extLst>
          </p:cNvPr>
          <p:cNvPicPr>
            <a:picLocks noChangeAspect="1"/>
          </p:cNvPicPr>
          <p:nvPr/>
        </p:nvPicPr>
        <p:blipFill>
          <a:blip r:embed="rId2"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6509441" y="1151795"/>
            <a:ext cx="366713" cy="585788"/>
          </a:xfrm>
          <a:prstGeom prst="rect">
            <a:avLst/>
          </a:prstGeom>
        </p:spPr>
      </p:pic>
      <p:sp>
        <p:nvSpPr>
          <p:cNvPr id="10" name="矩形 9">
            <a:extLst>
              <a:ext uri="{FF2B5EF4-FFF2-40B4-BE49-F238E27FC236}">
                <a16:creationId xmlns:a16="http://schemas.microsoft.com/office/drawing/2014/main" xmlns="" id="{881F262B-FA34-4D37-B153-B649C3AAC8D6}"/>
              </a:ext>
            </a:extLst>
          </p:cNvPr>
          <p:cNvSpPr/>
          <p:nvPr/>
        </p:nvSpPr>
        <p:spPr>
          <a:xfrm>
            <a:off x="890372" y="2244209"/>
            <a:ext cx="955711" cy="553998"/>
          </a:xfrm>
          <a:prstGeom prst="rect">
            <a:avLst/>
          </a:prstGeom>
        </p:spPr>
        <p:txBody>
          <a:bodyPr wrap="none">
            <a:spAutoFit/>
          </a:bodyPr>
          <a:lstStyle/>
          <a:p>
            <a:r>
              <a:rPr lang="zh-TW" altLang="en-US" sz="3000" b="1">
                <a:latin typeface="Microsoft JhengHei" panose="020B0604030504040204" pitchFamily="34" charset="-120"/>
                <a:ea typeface="Microsoft JhengHei" panose="020B0604030504040204" pitchFamily="34" charset="-120"/>
                <a:cs typeface="Arial" panose="020B0604020202020204" pitchFamily="34" charset="0"/>
              </a:rPr>
              <a:t>建構</a:t>
            </a:r>
          </a:p>
        </p:txBody>
      </p:sp>
      <p:sp>
        <p:nvSpPr>
          <p:cNvPr id="11" name="矩形 10">
            <a:extLst>
              <a:ext uri="{FF2B5EF4-FFF2-40B4-BE49-F238E27FC236}">
                <a16:creationId xmlns:a16="http://schemas.microsoft.com/office/drawing/2014/main" xmlns="" id="{BB734AC3-4512-4BD9-A329-F8C3A6799D7D}"/>
              </a:ext>
            </a:extLst>
          </p:cNvPr>
          <p:cNvSpPr/>
          <p:nvPr/>
        </p:nvSpPr>
        <p:spPr>
          <a:xfrm>
            <a:off x="3047839" y="2244209"/>
            <a:ext cx="954107" cy="553998"/>
          </a:xfrm>
          <a:prstGeom prst="rect">
            <a:avLst/>
          </a:prstGeom>
        </p:spPr>
        <p:txBody>
          <a:bodyPr wrap="none">
            <a:spAutoFit/>
          </a:bodyPr>
          <a:lstStyle/>
          <a:p>
            <a:r>
              <a:rPr lang="zh-TW" altLang="en-US" sz="3000" b="1">
                <a:latin typeface="Microsoft JhengHei" panose="020B0604030504040204" pitchFamily="34" charset="-120"/>
                <a:ea typeface="Microsoft JhengHei" panose="020B0604030504040204" pitchFamily="34" charset="-120"/>
                <a:cs typeface="Arial" panose="020B0604020202020204" pitchFamily="34" charset="0"/>
              </a:rPr>
              <a:t>訓練</a:t>
            </a:r>
          </a:p>
        </p:txBody>
      </p:sp>
      <p:sp>
        <p:nvSpPr>
          <p:cNvPr id="12" name="矩形 11">
            <a:extLst>
              <a:ext uri="{FF2B5EF4-FFF2-40B4-BE49-F238E27FC236}">
                <a16:creationId xmlns:a16="http://schemas.microsoft.com/office/drawing/2014/main" xmlns="" id="{F07C5420-18F4-4FC8-9216-E612A92E8217}"/>
              </a:ext>
            </a:extLst>
          </p:cNvPr>
          <p:cNvSpPr/>
          <p:nvPr/>
        </p:nvSpPr>
        <p:spPr>
          <a:xfrm>
            <a:off x="5203702" y="2244209"/>
            <a:ext cx="954107" cy="553998"/>
          </a:xfrm>
          <a:prstGeom prst="rect">
            <a:avLst/>
          </a:prstGeom>
        </p:spPr>
        <p:txBody>
          <a:bodyPr wrap="none">
            <a:spAutoFit/>
          </a:bodyPr>
          <a:lstStyle/>
          <a:p>
            <a:r>
              <a:rPr lang="zh-TW" altLang="en-US" sz="3000" b="1">
                <a:latin typeface="Microsoft JhengHei" panose="020B0604030504040204" pitchFamily="34" charset="-120"/>
                <a:ea typeface="Microsoft JhengHei" panose="020B0604030504040204" pitchFamily="34" charset="-120"/>
                <a:cs typeface="Arial" panose="020B0604020202020204" pitchFamily="34" charset="0"/>
              </a:rPr>
              <a:t>調整</a:t>
            </a:r>
          </a:p>
        </p:txBody>
      </p:sp>
      <p:sp>
        <p:nvSpPr>
          <p:cNvPr id="14" name="矩形 13">
            <a:extLst>
              <a:ext uri="{FF2B5EF4-FFF2-40B4-BE49-F238E27FC236}">
                <a16:creationId xmlns:a16="http://schemas.microsoft.com/office/drawing/2014/main" xmlns="" id="{DD293AB6-868C-402D-9F0F-A4616B996541}"/>
              </a:ext>
            </a:extLst>
          </p:cNvPr>
          <p:cNvSpPr/>
          <p:nvPr/>
        </p:nvSpPr>
        <p:spPr>
          <a:xfrm>
            <a:off x="7359565" y="2244209"/>
            <a:ext cx="954107" cy="553998"/>
          </a:xfrm>
          <a:prstGeom prst="rect">
            <a:avLst/>
          </a:prstGeom>
        </p:spPr>
        <p:txBody>
          <a:bodyPr wrap="none">
            <a:spAutoFit/>
          </a:bodyPr>
          <a:lstStyle/>
          <a:p>
            <a:r>
              <a:rPr lang="zh-TW" altLang="en-US" sz="3000" b="1">
                <a:latin typeface="Microsoft JhengHei" panose="020B0604030504040204" pitchFamily="34" charset="-120"/>
                <a:ea typeface="Microsoft JhengHei" panose="020B0604030504040204" pitchFamily="34" charset="-120"/>
                <a:cs typeface="Arial" panose="020B0604020202020204" pitchFamily="34" charset="0"/>
              </a:rPr>
              <a:t>部署</a:t>
            </a:r>
          </a:p>
        </p:txBody>
      </p:sp>
    </p:spTree>
    <p:extLst>
      <p:ext uri="{BB962C8B-B14F-4D97-AF65-F5344CB8AC3E}">
        <p14:creationId xmlns:p14="http://schemas.microsoft.com/office/powerpoint/2010/main" xmlns="" val="2049533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圖形 222">
            <a:extLst>
              <a:ext uri="{FF2B5EF4-FFF2-40B4-BE49-F238E27FC236}">
                <a16:creationId xmlns:a16="http://schemas.microsoft.com/office/drawing/2014/main" xmlns="" id="{071E4A19-C2F3-41E8-914B-1834688E07D8}"/>
              </a:ext>
            </a:extLst>
          </p:cNvPr>
          <p:cNvPicPr>
            <a:picLocks noChangeAspect="1"/>
          </p:cNvPicPr>
          <p:nvPr/>
        </p:nvPicPr>
        <p:blipFill>
          <a:blip r:embed="rId2"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2267846" y="1151795"/>
            <a:ext cx="366713" cy="585788"/>
          </a:xfrm>
          <a:prstGeom prst="rect">
            <a:avLst/>
          </a:prstGeom>
        </p:spPr>
      </p:pic>
      <p:pic>
        <p:nvPicPr>
          <p:cNvPr id="224" name="圖形 223">
            <a:extLst>
              <a:ext uri="{FF2B5EF4-FFF2-40B4-BE49-F238E27FC236}">
                <a16:creationId xmlns:a16="http://schemas.microsoft.com/office/drawing/2014/main" xmlns="" id="{B30F9976-F1C8-454A-A85C-5C644DED475B}"/>
              </a:ext>
            </a:extLst>
          </p:cNvPr>
          <p:cNvPicPr>
            <a:picLocks noChangeAspect="1"/>
          </p:cNvPicPr>
          <p:nvPr/>
        </p:nvPicPr>
        <p:blipFill>
          <a:blip r:embed="rId4" cstate="screen">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4388643" y="1151795"/>
            <a:ext cx="366713" cy="585788"/>
          </a:xfrm>
          <a:prstGeom prst="rect">
            <a:avLst/>
          </a:prstGeom>
        </p:spPr>
      </p:pic>
      <p:pic>
        <p:nvPicPr>
          <p:cNvPr id="225" name="圖形 224">
            <a:extLst>
              <a:ext uri="{FF2B5EF4-FFF2-40B4-BE49-F238E27FC236}">
                <a16:creationId xmlns:a16="http://schemas.microsoft.com/office/drawing/2014/main" xmlns="" id="{EDF59031-2C59-4662-B868-3347AE42BD29}"/>
              </a:ext>
            </a:extLst>
          </p:cNvPr>
          <p:cNvPicPr>
            <a:picLocks noChangeAspect="1"/>
          </p:cNvPicPr>
          <p:nvPr/>
        </p:nvPicPr>
        <p:blipFill>
          <a:blip r:embed="rId4" cstate="screen">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6509441" y="1151795"/>
            <a:ext cx="366713" cy="585788"/>
          </a:xfrm>
          <a:prstGeom prst="rect">
            <a:avLst/>
          </a:prstGeom>
        </p:spPr>
      </p:pic>
      <p:sp>
        <p:nvSpPr>
          <p:cNvPr id="9" name="矩形 211">
            <a:extLst>
              <a:ext uri="{FF2B5EF4-FFF2-40B4-BE49-F238E27FC236}">
                <a16:creationId xmlns:a16="http://schemas.microsoft.com/office/drawing/2014/main" xmlns="" id="{3FDB06DC-7B28-4B6C-9A58-4833DE2FF62A}"/>
              </a:ext>
            </a:extLst>
          </p:cNvPr>
          <p:cNvSpPr/>
          <p:nvPr/>
        </p:nvSpPr>
        <p:spPr>
          <a:xfrm>
            <a:off x="892778" y="2244209"/>
            <a:ext cx="954107" cy="553998"/>
          </a:xfrm>
          <a:prstGeom prst="rect">
            <a:avLst/>
          </a:prstGeom>
        </p:spPr>
        <p:txBody>
          <a:bodyPr wrap="none">
            <a:spAutoFit/>
          </a:bodyPr>
          <a:lstStyle/>
          <a:p>
            <a:r>
              <a:rPr lang="zh-TW" altLang="en-US" sz="3000" b="1">
                <a:latin typeface="Microsoft JhengHei" panose="020B0604030504040204" pitchFamily="34" charset="-120"/>
                <a:ea typeface="Microsoft JhengHei" panose="020B0604030504040204" pitchFamily="34" charset="-120"/>
                <a:cs typeface="Arial" panose="020B0604020202020204" pitchFamily="34" charset="0"/>
              </a:rPr>
              <a:t>建構</a:t>
            </a:r>
          </a:p>
        </p:txBody>
      </p:sp>
      <p:sp>
        <p:nvSpPr>
          <p:cNvPr id="10" name="矩形 212">
            <a:extLst>
              <a:ext uri="{FF2B5EF4-FFF2-40B4-BE49-F238E27FC236}">
                <a16:creationId xmlns:a16="http://schemas.microsoft.com/office/drawing/2014/main" xmlns="" id="{EE5BB90F-130D-4C1A-A61B-2268E3FF1159}"/>
              </a:ext>
            </a:extLst>
          </p:cNvPr>
          <p:cNvSpPr/>
          <p:nvPr/>
        </p:nvSpPr>
        <p:spPr>
          <a:xfrm>
            <a:off x="3027181" y="2244209"/>
            <a:ext cx="954107" cy="553998"/>
          </a:xfrm>
          <a:prstGeom prst="rect">
            <a:avLst/>
          </a:prstGeom>
        </p:spPr>
        <p:txBody>
          <a:bodyPr wrap="none">
            <a:spAutoFit/>
          </a:bodyPr>
          <a:lstStyle/>
          <a:p>
            <a:r>
              <a:rPr lang="zh-TW" altLang="en-US" sz="3000" b="1">
                <a:solidFill>
                  <a:schemeClr val="bg2">
                    <a:lumMod val="75000"/>
                  </a:schemeClr>
                </a:solidFill>
                <a:latin typeface="Microsoft JhengHei" panose="020B0604030504040204" pitchFamily="34" charset="-120"/>
                <a:ea typeface="Microsoft JhengHei" panose="020B0604030504040204" pitchFamily="34" charset="-120"/>
                <a:cs typeface="Arial" panose="020B0604020202020204" pitchFamily="34" charset="0"/>
              </a:rPr>
              <a:t>訓練</a:t>
            </a:r>
          </a:p>
        </p:txBody>
      </p:sp>
      <p:sp>
        <p:nvSpPr>
          <p:cNvPr id="12" name="矩形 214">
            <a:extLst>
              <a:ext uri="{FF2B5EF4-FFF2-40B4-BE49-F238E27FC236}">
                <a16:creationId xmlns:a16="http://schemas.microsoft.com/office/drawing/2014/main" xmlns="" id="{0DD635E2-706E-4616-BD53-CFF960DB7ABE}"/>
              </a:ext>
            </a:extLst>
          </p:cNvPr>
          <p:cNvSpPr/>
          <p:nvPr/>
        </p:nvSpPr>
        <p:spPr>
          <a:xfrm>
            <a:off x="7265765" y="2244209"/>
            <a:ext cx="954107" cy="553998"/>
          </a:xfrm>
          <a:prstGeom prst="rect">
            <a:avLst/>
          </a:prstGeom>
        </p:spPr>
        <p:txBody>
          <a:bodyPr wrap="none" anchor="t">
            <a:spAutoFit/>
          </a:bodyPr>
          <a:lstStyle/>
          <a:p>
            <a:r>
              <a:rPr lang="zh-TW" altLang="en-US" sz="3000" b="1">
                <a:solidFill>
                  <a:schemeClr val="bg2">
                    <a:lumMod val="75000"/>
                  </a:schemeClr>
                </a:solidFill>
                <a:latin typeface="Microsoft JhengHei" panose="020B0604030504040204" pitchFamily="34" charset="-120"/>
                <a:ea typeface="Microsoft JhengHei" panose="020B0604030504040204" pitchFamily="34" charset="-120"/>
                <a:cs typeface="Arial" panose="020B0604020202020204" pitchFamily="34" charset="0"/>
              </a:rPr>
              <a:t>部署</a:t>
            </a:r>
          </a:p>
        </p:txBody>
      </p:sp>
      <p:sp>
        <p:nvSpPr>
          <p:cNvPr id="4" name="矩形 10">
            <a:extLst>
              <a:ext uri="{FF2B5EF4-FFF2-40B4-BE49-F238E27FC236}">
                <a16:creationId xmlns:a16="http://schemas.microsoft.com/office/drawing/2014/main" xmlns="" id="{7E6F9569-9063-4C37-A1A8-7D3F8B5D5629}"/>
              </a:ext>
            </a:extLst>
          </p:cNvPr>
          <p:cNvSpPr/>
          <p:nvPr/>
        </p:nvSpPr>
        <p:spPr>
          <a:xfrm>
            <a:off x="5203702" y="2244209"/>
            <a:ext cx="954107" cy="553998"/>
          </a:xfrm>
          <a:prstGeom prst="rect">
            <a:avLst/>
          </a:prstGeom>
        </p:spPr>
        <p:txBody>
          <a:bodyPr wrap="none">
            <a:spAutoFit/>
          </a:bodyPr>
          <a:lstStyle/>
          <a:p>
            <a:r>
              <a:rPr lang="zh-TW" altLang="en-US" sz="3000" b="1">
                <a:solidFill>
                  <a:schemeClr val="bg2">
                    <a:lumMod val="75000"/>
                  </a:schemeClr>
                </a:solidFill>
                <a:latin typeface="Microsoft JhengHei" panose="020B0604030504040204" pitchFamily="34" charset="-120"/>
                <a:ea typeface="Microsoft JhengHei" panose="020B0604030504040204" pitchFamily="34" charset="-120"/>
                <a:cs typeface="Arial" panose="020B0604020202020204" pitchFamily="34" charset="0"/>
              </a:rPr>
              <a:t>調整</a:t>
            </a:r>
          </a:p>
        </p:txBody>
      </p:sp>
    </p:spTree>
    <p:extLst>
      <p:ext uri="{BB962C8B-B14F-4D97-AF65-F5344CB8AC3E}">
        <p14:creationId xmlns:p14="http://schemas.microsoft.com/office/powerpoint/2010/main" xmlns="" val="2103917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形 7">
            <a:extLst>
              <a:ext uri="{FF2B5EF4-FFF2-40B4-BE49-F238E27FC236}">
                <a16:creationId xmlns:a16="http://schemas.microsoft.com/office/drawing/2014/main" xmlns="" id="{A5CEAB03-CFEF-4530-97C5-9A2E2E98CA81}"/>
              </a:ext>
            </a:extLst>
          </p:cNvPr>
          <p:cNvPicPr>
            <a:picLocks noChangeAspect="1"/>
          </p:cNvPicPr>
          <p:nvPr/>
        </p:nvPicPr>
        <p:blipFill rotWithShape="1">
          <a:blip r:embed="rId2" cstate="screen">
            <a:lum bright="56000"/>
            <a:extLst>
              <a:ext uri="{28A0092B-C50C-407E-A947-70E740481C1C}">
                <a14:useLocalDpi xmlns:a14="http://schemas.microsoft.com/office/drawing/2010/main" xmlns=""/>
              </a:ext>
              <a:ext uri="{96DAC541-7B7A-43D3-8B79-37D633B846F1}">
                <asvg:svgBlip xmlns:asvg="http://schemas.microsoft.com/office/drawing/2016/SVG/main" xmlns="" r:embed="rId3"/>
              </a:ext>
            </a:extLst>
          </a:blip>
          <a:srcRect t="-4640" b="43646"/>
          <a:stretch/>
        </p:blipFill>
        <p:spPr>
          <a:xfrm>
            <a:off x="5520022" y="3257866"/>
            <a:ext cx="3623977" cy="1887379"/>
          </a:xfrm>
          <a:prstGeom prst="rect">
            <a:avLst/>
          </a:prstGeom>
        </p:spPr>
      </p:pic>
      <p:sp>
        <p:nvSpPr>
          <p:cNvPr id="2" name="標題 1">
            <a:extLst>
              <a:ext uri="{FF2B5EF4-FFF2-40B4-BE49-F238E27FC236}">
                <a16:creationId xmlns:a16="http://schemas.microsoft.com/office/drawing/2014/main" xmlns="" id="{4B77D690-D799-48FE-B67E-588CEA78ACAE}"/>
              </a:ext>
            </a:extLst>
          </p:cNvPr>
          <p:cNvSpPr>
            <a:spLocks noGrp="1"/>
          </p:cNvSpPr>
          <p:nvPr>
            <p:ph type="title"/>
          </p:nvPr>
        </p:nvSpPr>
        <p:spPr>
          <a:xfrm>
            <a:off x="456966" y="325117"/>
            <a:ext cx="3451767" cy="493563"/>
          </a:xfrm>
        </p:spPr>
        <p:txBody>
          <a:bodyPr/>
          <a:lstStyle/>
          <a:p>
            <a:r>
              <a:rPr lang="zh-TW" altLang="en-US">
                <a:latin typeface="Microsoft JhengHei" panose="020B0604030504040204" pitchFamily="34" charset="-120"/>
                <a:ea typeface="Microsoft JhengHei" panose="020B0604030504040204" pitchFamily="34" charset="-120"/>
              </a:rPr>
              <a:t>建置資料集</a:t>
            </a:r>
            <a:r>
              <a:rPr lang="en-US" altLang="zh-TW">
                <a:latin typeface="Microsoft JhengHei" panose="020B0604030504040204" pitchFamily="34" charset="-120"/>
                <a:ea typeface="Microsoft JhengHei" panose="020B0604030504040204" pitchFamily="34" charset="-120"/>
              </a:rPr>
              <a:t> </a:t>
            </a:r>
            <a:endParaRPr lang="zh-TW" altLang="en-US">
              <a:latin typeface="Microsoft JhengHei" panose="020B0604030504040204" pitchFamily="34" charset="-120"/>
              <a:ea typeface="Microsoft JhengHei" panose="020B0604030504040204" pitchFamily="34" charset="-120"/>
            </a:endParaRPr>
          </a:p>
        </p:txBody>
      </p:sp>
      <p:sp>
        <p:nvSpPr>
          <p:cNvPr id="4" name="文字方塊 10">
            <a:extLst>
              <a:ext uri="{FF2B5EF4-FFF2-40B4-BE49-F238E27FC236}">
                <a16:creationId xmlns:a16="http://schemas.microsoft.com/office/drawing/2014/main" xmlns="" id="{2E589516-2C0A-4AEF-9C80-FFBE42CA74A0}"/>
              </a:ext>
            </a:extLst>
          </p:cNvPr>
          <p:cNvSpPr txBox="1"/>
          <p:nvPr/>
        </p:nvSpPr>
        <p:spPr>
          <a:xfrm>
            <a:off x="6118631" y="1924034"/>
            <a:ext cx="2568403" cy="135421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a:latin typeface="Microsoft JhengHei" panose="020B0604030504040204" pitchFamily="34" charset="-120"/>
                <a:ea typeface="Microsoft JhengHei" panose="020B0604030504040204" pitchFamily="34" charset="-120"/>
                <a:cs typeface="Arial"/>
              </a:rPr>
              <a:t>由於需要大量正確標記的資料，因此資料科學家們開始到市場上採購大量的水果，並盡量在腐爛前進行各種拍攝、量測的工作</a:t>
            </a:r>
            <a:r>
              <a:rPr lang="zh-TW" altLang="en-US">
                <a:latin typeface="Microsoft JhengHei" panose="020B0604030504040204" pitchFamily="34" charset="-120"/>
                <a:ea typeface="Microsoft JhengHei" panose="020B0604030504040204" pitchFamily="34" charset="-120"/>
                <a:cs typeface="Arial"/>
              </a:rPr>
              <a:t>。</a:t>
            </a:r>
            <a:endParaRPr lang="zh-TW">
              <a:latin typeface="Microsoft JhengHei" panose="020B0604030504040204" pitchFamily="34" charset="-120"/>
              <a:ea typeface="Microsoft JhengHei" panose="020B0604030504040204" pitchFamily="34" charset="-120"/>
            </a:endParaRPr>
          </a:p>
        </p:txBody>
      </p:sp>
      <p:pic>
        <p:nvPicPr>
          <p:cNvPr id="6" name="Picture 4" descr="https://lh6.googleusercontent.com/u4q0l9I_x96jTUkJ9UxhsWnV_1J3Lw1Mt6YC_KKVGUilCcwLdm9ycXaBg1mT1r0xVuPs_xU6S-r8-9cy7MlorTR1T2FnuieP0XHJOMbYISvJy_l8a1tGGpsfaHS7Tbb2xRBvdfU_0Mg">
            <a:extLst>
              <a:ext uri="{FF2B5EF4-FFF2-40B4-BE49-F238E27FC236}">
                <a16:creationId xmlns:a16="http://schemas.microsoft.com/office/drawing/2014/main" xmlns="" id="{66DD8A21-D566-4283-947D-4BBDA1524EC2}"/>
              </a:ext>
            </a:extLst>
          </p:cNvPr>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456966" y="975677"/>
            <a:ext cx="2676853" cy="3569137"/>
          </a:xfrm>
          <a:prstGeom prst="rect">
            <a:avLst/>
          </a:prstGeom>
          <a:noFill/>
          <a:effectLst>
            <a:outerShdw blurRad="190500" dist="127000" dir="2700000" algn="tl" rotWithShape="0">
              <a:prstClr val="black">
                <a:alpha val="30000"/>
              </a:prstClr>
            </a:outerShdw>
          </a:effectLst>
          <a:extLst>
            <a:ext uri="{909E8E84-426E-40DD-AFC4-6F175D3DCCD1}">
              <a14:hiddenFill xmlns:a14="http://schemas.microsoft.com/office/drawing/2010/main" xmlns="">
                <a:solidFill>
                  <a:srgbClr val="FFFFFF"/>
                </a:solidFill>
              </a14:hiddenFill>
            </a:ext>
          </a:extLst>
        </p:spPr>
      </p:pic>
      <p:pic>
        <p:nvPicPr>
          <p:cNvPr id="7" name="Picture 6" descr="https://lh3.googleusercontent.com/KsTHmDOWP-Yvxohy_a6fSOV8Rp_l17MqLmmT8IIJXjUWQ1AZwx8XmtcfCwFuqbfFZCzKh9_HX2J-VSp14o7Rpp7Zq1hTjdr7F34pHLJnWdm_0da_x7BtbEwO-uRGGLa8Ty9_eDt4x-s">
            <a:extLst>
              <a:ext uri="{FF2B5EF4-FFF2-40B4-BE49-F238E27FC236}">
                <a16:creationId xmlns:a16="http://schemas.microsoft.com/office/drawing/2014/main" xmlns="" id="{1D999C2C-8B32-4A5C-8A86-FF041E441C92}"/>
              </a:ext>
            </a:extLst>
          </p:cNvPr>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2823210" y="1258370"/>
            <a:ext cx="2825229" cy="3766973"/>
          </a:xfrm>
          <a:prstGeom prst="rect">
            <a:avLst/>
          </a:prstGeom>
          <a:noFill/>
          <a:effectLst>
            <a:outerShdw blurRad="190500" dist="127000" dir="2700000" algn="tl" rotWithShape="0">
              <a:prstClr val="black">
                <a:alpha val="30000"/>
              </a:prst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07735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B77D690-D799-48FE-B67E-588CEA78ACAE}"/>
              </a:ext>
            </a:extLst>
          </p:cNvPr>
          <p:cNvSpPr>
            <a:spLocks noGrp="1"/>
          </p:cNvSpPr>
          <p:nvPr>
            <p:ph type="title"/>
          </p:nvPr>
        </p:nvSpPr>
        <p:spPr>
          <a:xfrm>
            <a:off x="548483" y="297956"/>
            <a:ext cx="3143949" cy="493563"/>
          </a:xfrm>
        </p:spPr>
        <p:txBody>
          <a:bodyPr/>
          <a:lstStyle/>
          <a:p>
            <a:r>
              <a:rPr lang="zh-TW" altLang="en-US">
                <a:latin typeface="Microsoft JhengHei" panose="020B0604030504040204" pitchFamily="34" charset="-120"/>
                <a:ea typeface="Microsoft JhengHei" panose="020B0604030504040204" pitchFamily="34" charset="-120"/>
              </a:rPr>
              <a:t>標記資料工具</a:t>
            </a:r>
            <a:endParaRPr lang="zh-TW" altLang="en-US"/>
          </a:p>
        </p:txBody>
      </p:sp>
      <p:pic>
        <p:nvPicPr>
          <p:cNvPr id="3" name="圖片 3">
            <a:extLst>
              <a:ext uri="{FF2B5EF4-FFF2-40B4-BE49-F238E27FC236}">
                <a16:creationId xmlns:a16="http://schemas.microsoft.com/office/drawing/2014/main" xmlns="" id="{669F2D22-EB89-42C2-9642-97F9F4A1AB0C}"/>
              </a:ext>
            </a:extLst>
          </p:cNvPr>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a:xfrm>
            <a:off x="0" y="1089012"/>
            <a:ext cx="5265410" cy="4054488"/>
          </a:xfrm>
          <a:prstGeom prst="rect">
            <a:avLst/>
          </a:prstGeom>
        </p:spPr>
      </p:pic>
      <p:sp>
        <p:nvSpPr>
          <p:cNvPr id="4" name="文字方塊 10">
            <a:extLst>
              <a:ext uri="{FF2B5EF4-FFF2-40B4-BE49-F238E27FC236}">
                <a16:creationId xmlns:a16="http://schemas.microsoft.com/office/drawing/2014/main" xmlns="" id="{2E589516-2C0A-4AEF-9C80-FFBE42CA74A0}"/>
              </a:ext>
            </a:extLst>
          </p:cNvPr>
          <p:cNvSpPr txBox="1"/>
          <p:nvPr/>
        </p:nvSpPr>
        <p:spPr>
          <a:xfrm>
            <a:off x="446098" y="4361144"/>
            <a:ext cx="4651946" cy="338554"/>
          </a:xfrm>
          <a:prstGeom prst="rect">
            <a:avLst/>
          </a:prstGeom>
          <a:solidFill>
            <a:schemeClr val="tx1">
              <a:lumMod val="75000"/>
              <a:lumOff val="2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a:solidFill>
                  <a:srgbClr val="09F3FF"/>
                </a:solidFill>
                <a:latin typeface="Microsoft JhengHei UI"/>
                <a:ea typeface="Microsoft JhengHei UI"/>
                <a:cs typeface="Arial"/>
              </a:rPr>
              <a:t>使用順手的資料標記工具，一張一張圖進行標記。</a:t>
            </a:r>
          </a:p>
        </p:txBody>
      </p:sp>
      <p:sp>
        <p:nvSpPr>
          <p:cNvPr id="5" name="文字方塊 10">
            <a:extLst>
              <a:ext uri="{FF2B5EF4-FFF2-40B4-BE49-F238E27FC236}">
                <a16:creationId xmlns:a16="http://schemas.microsoft.com/office/drawing/2014/main" xmlns="" id="{57C4DC67-D09D-4601-912A-8EB629123E4D}"/>
              </a:ext>
            </a:extLst>
          </p:cNvPr>
          <p:cNvSpPr txBox="1"/>
          <p:nvPr/>
        </p:nvSpPr>
        <p:spPr>
          <a:xfrm>
            <a:off x="5412006" y="1219530"/>
            <a:ext cx="3653166" cy="169277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b="1">
                <a:latin typeface="Microsoft JhengHei" panose="020B0604030504040204" pitchFamily="34" charset="-120"/>
                <a:ea typeface="Microsoft JhengHei" panose="020B0604030504040204" pitchFamily="34" charset="-120"/>
                <a:cs typeface="Arial"/>
              </a:rPr>
              <a:t>常用的資料標記工具：</a:t>
            </a:r>
            <a:endParaRPr lang="en-US" altLang="zh-TW" sz="2400" b="1">
              <a:latin typeface="Microsoft JhengHei" panose="020B0604030504040204" pitchFamily="34" charset="-120"/>
              <a:ea typeface="Microsoft JhengHei" panose="020B0604030504040204" pitchFamily="34" charset="-120"/>
              <a:cs typeface="Arial"/>
            </a:endParaRPr>
          </a:p>
          <a:p>
            <a:pPr marL="85725" indent="-85725">
              <a:buClr>
                <a:srgbClr val="00E0FE"/>
              </a:buClr>
              <a:buFont typeface="Arial" panose="020B0604020202020204" pitchFamily="34" charset="0"/>
              <a:buChar char="•"/>
            </a:pPr>
            <a:r>
              <a:rPr lang="en-US" altLang="zh-TW" sz="1600">
                <a:latin typeface="Microsoft JhengHei" panose="020B0604030504040204" pitchFamily="34" charset="-120"/>
                <a:ea typeface="Microsoft JhengHei" panose="020B0604030504040204" pitchFamily="34" charset="-120"/>
                <a:cs typeface="Arial"/>
              </a:rPr>
              <a:t> </a:t>
            </a:r>
            <a:r>
              <a:rPr lang="en-US" altLang="zh-TW" sz="1600" err="1">
                <a:latin typeface="Microsoft JhengHei" panose="020B0604030504040204" pitchFamily="34" charset="-120"/>
                <a:ea typeface="Microsoft JhengHei" panose="020B0604030504040204" pitchFamily="34" charset="-120"/>
                <a:cs typeface="Arial"/>
              </a:rPr>
              <a:t>BBox</a:t>
            </a:r>
            <a:r>
              <a:rPr lang="en-US" altLang="zh-TW" sz="1600">
                <a:latin typeface="Microsoft JhengHei" panose="020B0604030504040204" pitchFamily="34" charset="-120"/>
                <a:ea typeface="Microsoft JhengHei" panose="020B0604030504040204" pitchFamily="34" charset="-120"/>
                <a:cs typeface="Arial"/>
              </a:rPr>
              <a:t>-Label-Tool</a:t>
            </a:r>
          </a:p>
          <a:p>
            <a:pPr marL="85725" indent="-85725">
              <a:buClr>
                <a:srgbClr val="00E0FE"/>
              </a:buClr>
              <a:buFont typeface="Arial" panose="020B0604020202020204" pitchFamily="34" charset="0"/>
              <a:buChar char="•"/>
            </a:pPr>
            <a:r>
              <a:rPr lang="en-US" altLang="zh-TW" sz="1600">
                <a:latin typeface="Microsoft JhengHei" panose="020B0604030504040204" pitchFamily="34" charset="-120"/>
                <a:ea typeface="Microsoft JhengHei" panose="020B0604030504040204" pitchFamily="34" charset="-120"/>
                <a:cs typeface="Arial"/>
              </a:rPr>
              <a:t> </a:t>
            </a:r>
            <a:r>
              <a:rPr lang="en-US" altLang="zh-TW" sz="1600" err="1">
                <a:latin typeface="Microsoft JhengHei" panose="020B0604030504040204" pitchFamily="34" charset="-120"/>
                <a:ea typeface="Microsoft JhengHei" panose="020B0604030504040204" pitchFamily="34" charset="-120"/>
                <a:cs typeface="Arial"/>
              </a:rPr>
              <a:t>Labelme</a:t>
            </a:r>
            <a:endParaRPr lang="en-US">
              <a:latin typeface="Microsoft JhengHei" panose="020B0604030504040204" pitchFamily="34" charset="-120"/>
              <a:ea typeface="Microsoft JhengHei" panose="020B0604030504040204" pitchFamily="34" charset="-120"/>
            </a:endParaRPr>
          </a:p>
          <a:p>
            <a:pPr marL="85725" indent="-85725">
              <a:buClr>
                <a:srgbClr val="00E0FE"/>
              </a:buClr>
              <a:buFont typeface="Arial" panose="020B0604020202020204" pitchFamily="34" charset="0"/>
              <a:buChar char="•"/>
            </a:pPr>
            <a:r>
              <a:rPr lang="en-US" altLang="zh-TW" sz="1600">
                <a:latin typeface="Microsoft JhengHei" panose="020B0604030504040204" pitchFamily="34" charset="-120"/>
                <a:ea typeface="Microsoft JhengHei" panose="020B0604030504040204" pitchFamily="34" charset="-120"/>
                <a:cs typeface="Arial"/>
              </a:rPr>
              <a:t> </a:t>
            </a:r>
            <a:r>
              <a:rPr lang="en-US" altLang="zh-TW" sz="1600" err="1">
                <a:latin typeface="Microsoft JhengHei" panose="020B0604030504040204" pitchFamily="34" charset="-120"/>
                <a:ea typeface="Microsoft JhengHei" panose="020B0604030504040204" pitchFamily="34" charset="-120"/>
                <a:cs typeface="Arial"/>
              </a:rPr>
              <a:t>LabelImg</a:t>
            </a:r>
            <a:endParaRPr lang="en-US" altLang="zh-TW" sz="1600">
              <a:latin typeface="Microsoft JhengHei" panose="020B0604030504040204" pitchFamily="34" charset="-120"/>
              <a:ea typeface="Microsoft JhengHei" panose="020B0604030504040204" pitchFamily="34" charset="-120"/>
              <a:cs typeface="Arial"/>
            </a:endParaRPr>
          </a:p>
          <a:p>
            <a:pPr marL="85725" indent="-85725">
              <a:buClr>
                <a:srgbClr val="00E0FE"/>
              </a:buClr>
              <a:buFont typeface="Arial" panose="020B0604020202020204" pitchFamily="34" charset="0"/>
              <a:buChar char="•"/>
            </a:pPr>
            <a:r>
              <a:rPr lang="en-US" altLang="zh-TW" sz="1600">
                <a:latin typeface="Microsoft JhengHei" panose="020B0604030504040204" pitchFamily="34" charset="-120"/>
                <a:ea typeface="Microsoft JhengHei" panose="020B0604030504040204" pitchFamily="34" charset="-120"/>
                <a:cs typeface="Arial"/>
              </a:rPr>
              <a:t> </a:t>
            </a:r>
            <a:r>
              <a:rPr lang="en-US" altLang="zh-TW" sz="1600" err="1">
                <a:latin typeface="Microsoft JhengHei" panose="020B0604030504040204" pitchFamily="34" charset="-120"/>
                <a:ea typeface="Microsoft JhengHei" panose="020B0604030504040204" pitchFamily="34" charset="-120"/>
                <a:cs typeface="Arial"/>
              </a:rPr>
              <a:t>VoTT</a:t>
            </a:r>
            <a:endParaRPr lang="en-US" altLang="zh-TW" sz="1600">
              <a:latin typeface="Microsoft JhengHei" panose="020B0604030504040204" pitchFamily="34" charset="-120"/>
              <a:ea typeface="Microsoft JhengHei" panose="020B0604030504040204" pitchFamily="34" charset="-120"/>
              <a:cs typeface="Arial"/>
            </a:endParaRPr>
          </a:p>
          <a:p>
            <a:pPr>
              <a:buClr>
                <a:srgbClr val="00E0FE"/>
              </a:buClr>
            </a:pPr>
            <a:r>
              <a:rPr lang="en-US" altLang="zh-TW" sz="1600">
                <a:latin typeface="Microsoft JhengHei" panose="020B0604030504040204" pitchFamily="34" charset="-120"/>
                <a:ea typeface="Microsoft JhengHei" panose="020B0604030504040204" pitchFamily="34" charset="-120"/>
                <a:cs typeface="Arial"/>
              </a:rPr>
              <a:t>(</a:t>
            </a:r>
            <a:r>
              <a:rPr lang="zh-TW" altLang="en-US" sz="1600">
                <a:latin typeface="Microsoft JhengHei" panose="020B0604030504040204" pitchFamily="34" charset="-120"/>
                <a:ea typeface="Microsoft JhengHei" panose="020B0604030504040204" pitchFamily="34" charset="-120"/>
                <a:cs typeface="Arial"/>
              </a:rPr>
              <a:t>多為開放原始碼工具，</a:t>
            </a:r>
            <a:r>
              <a:rPr lang="en-US" altLang="zh-TW" sz="1600">
                <a:latin typeface="Microsoft JhengHei" panose="020B0604030504040204" pitchFamily="34" charset="-120"/>
                <a:ea typeface="Microsoft JhengHei" panose="020B0604030504040204" pitchFamily="34" charset="-120"/>
                <a:cs typeface="Arial"/>
              </a:rPr>
              <a:t>MIT </a:t>
            </a:r>
            <a:r>
              <a:rPr lang="zh-TW" altLang="en-US" sz="1600">
                <a:latin typeface="Microsoft JhengHei" panose="020B0604030504040204" pitchFamily="34" charset="-120"/>
                <a:ea typeface="Microsoft JhengHei" panose="020B0604030504040204" pitchFamily="34" charset="-120"/>
                <a:cs typeface="Arial"/>
              </a:rPr>
              <a:t>授權</a:t>
            </a:r>
            <a:r>
              <a:rPr lang="en-US" altLang="zh-TW" sz="1600">
                <a:latin typeface="Microsoft JhengHei" panose="020B0604030504040204" pitchFamily="34" charset="-120"/>
                <a:ea typeface="Microsoft JhengHei" panose="020B0604030504040204" pitchFamily="34" charset="-120"/>
                <a:cs typeface="Arial"/>
              </a:rPr>
              <a:t>)</a:t>
            </a:r>
          </a:p>
        </p:txBody>
      </p:sp>
      <p:pic>
        <p:nvPicPr>
          <p:cNvPr id="6" name="圖形 5">
            <a:extLst>
              <a:ext uri="{FF2B5EF4-FFF2-40B4-BE49-F238E27FC236}">
                <a16:creationId xmlns:a16="http://schemas.microsoft.com/office/drawing/2014/main" xmlns="" id="{2587A855-4327-4E29-B8D2-EF92EC95B3C2}"/>
              </a:ext>
            </a:extLst>
          </p:cNvPr>
          <p:cNvPicPr>
            <a:picLocks noChangeAspect="1"/>
          </p:cNvPicPr>
          <p:nvPr/>
        </p:nvPicPr>
        <p:blipFill>
          <a:blip r:embed="rId3" cstate="screen">
            <a:extLst>
              <a:ext uri="{28A0092B-C50C-407E-A947-70E740481C1C}">
                <a14:useLocalDpi xmlns:a14="http://schemas.microsoft.com/office/drawing/2010/main" xmlns=""/>
              </a:ext>
              <a:ext uri="{96DAC541-7B7A-43D3-8B79-37D633B846F1}">
                <asvg:svgBlip xmlns:asvg="http://schemas.microsoft.com/office/drawing/2016/SVG/main" xmlns="" r:embed="rId4"/>
              </a:ext>
            </a:extLst>
          </a:blip>
          <a:stretch>
            <a:fillRect/>
          </a:stretch>
        </p:blipFill>
        <p:spPr>
          <a:xfrm>
            <a:off x="0" y="4774474"/>
            <a:ext cx="1096967" cy="369026"/>
          </a:xfrm>
          <a:prstGeom prst="rect">
            <a:avLst/>
          </a:prstGeom>
        </p:spPr>
      </p:pic>
      <p:sp>
        <p:nvSpPr>
          <p:cNvPr id="7" name="TextBox 6">
            <a:extLst>
              <a:ext uri="{FF2B5EF4-FFF2-40B4-BE49-F238E27FC236}">
                <a16:creationId xmlns:a16="http://schemas.microsoft.com/office/drawing/2014/main" xmlns="" id="{813BA2DA-9BDF-43D8-8C56-77E7FB7A0884}"/>
              </a:ext>
            </a:extLst>
          </p:cNvPr>
          <p:cNvSpPr txBox="1"/>
          <p:nvPr/>
        </p:nvSpPr>
        <p:spPr>
          <a:xfrm>
            <a:off x="5334000" y="3144564"/>
            <a:ext cx="4572000"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a:cs typeface="Calibri"/>
            </a:endParaRPr>
          </a:p>
        </p:txBody>
      </p:sp>
      <p:sp>
        <p:nvSpPr>
          <p:cNvPr id="9" name="文字方塊 10">
            <a:extLst>
              <a:ext uri="{FF2B5EF4-FFF2-40B4-BE49-F238E27FC236}">
                <a16:creationId xmlns:a16="http://schemas.microsoft.com/office/drawing/2014/main" xmlns="" id="{2D3EE212-A0B3-4613-A42E-F18A9FE40074}"/>
              </a:ext>
            </a:extLst>
          </p:cNvPr>
          <p:cNvSpPr txBox="1"/>
          <p:nvPr/>
        </p:nvSpPr>
        <p:spPr>
          <a:xfrm>
            <a:off x="5372592" y="2980012"/>
            <a:ext cx="3653166" cy="138499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b="1">
                <a:latin typeface="Microsoft JhengHei" panose="020B0604030504040204" pitchFamily="34" charset="-120"/>
                <a:ea typeface="Microsoft JhengHei" panose="020B0604030504040204" pitchFamily="34" charset="-120"/>
                <a:cs typeface="Arial"/>
              </a:rPr>
              <a:t>主要特點：</a:t>
            </a:r>
            <a:endParaRPr lang="en-US" altLang="zh-TW" sz="2400" b="1">
              <a:latin typeface="Microsoft JhengHei" panose="020B0604030504040204" pitchFamily="34" charset="-120"/>
              <a:ea typeface="Microsoft JhengHei" panose="020B0604030504040204" pitchFamily="34" charset="-120"/>
              <a:cs typeface="Arial"/>
            </a:endParaRPr>
          </a:p>
          <a:p>
            <a:pPr>
              <a:buClr>
                <a:srgbClr val="00E0FE"/>
              </a:buClr>
              <a:buFont typeface="Arial" panose="020B0604020202020204" pitchFamily="34" charset="0"/>
              <a:buChar char="•"/>
            </a:pPr>
            <a:r>
              <a:rPr lang="en-US" sz="1200">
                <a:latin typeface="Microsoft JhengHei" panose="020B0604030504040204" pitchFamily="34" charset="-120"/>
                <a:ea typeface="Microsoft JhengHei" panose="020B0604030504040204" pitchFamily="34" charset="-120"/>
                <a:cs typeface="Arial"/>
              </a:rPr>
              <a:t> </a:t>
            </a:r>
            <a:r>
              <a:rPr lang="zh-TW" altLang="en-US" sz="1200">
                <a:latin typeface="Microsoft JhengHei" panose="020B0604030504040204" pitchFamily="34" charset="-120"/>
                <a:ea typeface="Microsoft JhengHei" panose="020B0604030504040204" pitchFamily="34" charset="-120"/>
                <a:cs typeface="Arial"/>
              </a:rPr>
              <a:t>可用以標記多邊形、方形、圓形、直線和點。</a:t>
            </a:r>
            <a:endParaRPr lang="en-US" sz="1200">
              <a:latin typeface="Microsoft JhengHei" panose="020B0604030504040204" pitchFamily="34" charset="-120"/>
              <a:ea typeface="Microsoft JhengHei" panose="020B0604030504040204" pitchFamily="34" charset="-120"/>
              <a:cs typeface="Arial"/>
            </a:endParaRPr>
          </a:p>
          <a:p>
            <a:pPr>
              <a:buClr>
                <a:srgbClr val="00E0FE"/>
              </a:buClr>
              <a:buFont typeface="Arial" panose="020B0604020202020204" pitchFamily="34" charset="0"/>
              <a:buChar char="•"/>
            </a:pPr>
            <a:r>
              <a:rPr lang="en-US" sz="1200">
                <a:latin typeface="Microsoft JhengHei" panose="020B0604030504040204" pitchFamily="34" charset="-120"/>
                <a:ea typeface="Microsoft JhengHei" panose="020B0604030504040204" pitchFamily="34" charset="-120"/>
                <a:cs typeface="Arial"/>
              </a:rPr>
              <a:t> </a:t>
            </a:r>
            <a:r>
              <a:rPr lang="zh-TW" altLang="en-US" sz="1200">
                <a:latin typeface="Microsoft JhengHei" panose="020B0604030504040204" pitchFamily="34" charset="-120"/>
                <a:ea typeface="Microsoft JhengHei" panose="020B0604030504040204" pitchFamily="34" charset="-120"/>
                <a:cs typeface="Arial"/>
              </a:rPr>
              <a:t>影像標記用以進行分類或資料清洗。</a:t>
            </a:r>
            <a:endParaRPr lang="en-US" sz="1200">
              <a:latin typeface="Microsoft JhengHei" panose="020B0604030504040204" pitchFamily="34" charset="-120"/>
              <a:ea typeface="Microsoft JhengHei" panose="020B0604030504040204" pitchFamily="34" charset="-120"/>
              <a:cs typeface="Arial"/>
            </a:endParaRPr>
          </a:p>
          <a:p>
            <a:pPr>
              <a:buClr>
                <a:srgbClr val="00E0FE"/>
              </a:buClr>
              <a:buFont typeface="Arial" panose="020B0604020202020204" pitchFamily="34" charset="0"/>
              <a:buChar char="•"/>
            </a:pPr>
            <a:r>
              <a:rPr lang="en-US" sz="1200">
                <a:latin typeface="Microsoft JhengHei" panose="020B0604030504040204" pitchFamily="34" charset="-120"/>
                <a:ea typeface="Microsoft JhengHei" panose="020B0604030504040204" pitchFamily="34" charset="-120"/>
                <a:cs typeface="Arial"/>
              </a:rPr>
              <a:t> </a:t>
            </a:r>
            <a:r>
              <a:rPr lang="zh-TW" altLang="en-US" sz="1200">
                <a:latin typeface="Microsoft JhengHei" panose="020B0604030504040204" pitchFamily="34" charset="-120"/>
                <a:ea typeface="Microsoft JhengHei" panose="020B0604030504040204" pitchFamily="34" charset="-120"/>
                <a:cs typeface="Arial"/>
              </a:rPr>
              <a:t>影音標記。</a:t>
            </a:r>
            <a:endParaRPr lang="en-US" sz="1200">
              <a:latin typeface="Microsoft JhengHei" panose="020B0604030504040204" pitchFamily="34" charset="-120"/>
              <a:ea typeface="Microsoft JhengHei" panose="020B0604030504040204" pitchFamily="34" charset="-120"/>
              <a:cs typeface="Arial"/>
            </a:endParaRPr>
          </a:p>
          <a:p>
            <a:pPr>
              <a:buClr>
                <a:srgbClr val="00E0FE"/>
              </a:buClr>
              <a:buFont typeface="Arial" panose="020B0604020202020204" pitchFamily="34" charset="0"/>
              <a:buChar char="•"/>
            </a:pPr>
            <a:r>
              <a:rPr lang="en-US" sz="1200">
                <a:latin typeface="Microsoft JhengHei" panose="020B0604030504040204" pitchFamily="34" charset="-120"/>
                <a:ea typeface="Microsoft JhengHei" panose="020B0604030504040204" pitchFamily="34" charset="-120"/>
                <a:cs typeface="Arial"/>
              </a:rPr>
              <a:t> GUI </a:t>
            </a:r>
            <a:r>
              <a:rPr lang="zh-TW" altLang="en-US" sz="1200">
                <a:latin typeface="Microsoft JhengHei" panose="020B0604030504040204" pitchFamily="34" charset="-120"/>
                <a:ea typeface="Microsoft JhengHei" panose="020B0604030504040204" pitchFamily="34" charset="-120"/>
                <a:cs typeface="Arial"/>
              </a:rPr>
              <a:t>客製化</a:t>
            </a:r>
            <a:r>
              <a:rPr lang="en-US" altLang="zh-TW" sz="1200">
                <a:latin typeface="Microsoft JhengHei" panose="020B0604030504040204" pitchFamily="34" charset="-120"/>
                <a:ea typeface="Microsoft JhengHei" panose="020B0604030504040204" pitchFamily="34" charset="-120"/>
                <a:cs typeface="Arial"/>
              </a:rPr>
              <a:t> (</a:t>
            </a:r>
            <a:r>
              <a:rPr lang="zh-TW" altLang="en-US" sz="1200">
                <a:latin typeface="Microsoft JhengHei" panose="020B0604030504040204" pitchFamily="34" charset="-120"/>
                <a:ea typeface="Microsoft JhengHei" panose="020B0604030504040204" pitchFamily="34" charset="-120"/>
                <a:cs typeface="Arial"/>
              </a:rPr>
              <a:t>預定義標籤、自動存檔、檢核等</a:t>
            </a:r>
            <a:r>
              <a:rPr lang="en-US" altLang="zh-TW" sz="1200">
                <a:latin typeface="Microsoft JhengHei" panose="020B0604030504040204" pitchFamily="34" charset="-120"/>
                <a:ea typeface="Microsoft JhengHei" panose="020B0604030504040204" pitchFamily="34" charset="-120"/>
                <a:cs typeface="Arial"/>
              </a:rPr>
              <a:t>)</a:t>
            </a:r>
          </a:p>
          <a:p>
            <a:pPr>
              <a:buClr>
                <a:srgbClr val="00E0FE"/>
              </a:buClr>
              <a:buFont typeface="Arial" panose="020B0604020202020204" pitchFamily="34" charset="0"/>
              <a:buChar char="•"/>
            </a:pPr>
            <a:r>
              <a:rPr lang="zh-TW" altLang="en-US" sz="1200">
                <a:latin typeface="Microsoft JhengHei" panose="020B0604030504040204" pitchFamily="34" charset="-120"/>
                <a:ea typeface="Microsoft JhengHei" panose="020B0604030504040204" pitchFamily="34" charset="-120"/>
                <a:cs typeface="Arial"/>
              </a:rPr>
              <a:t> 匯出資料集用以進行語意或實例分割</a:t>
            </a:r>
            <a:r>
              <a:rPr lang="en-US" altLang="zh-TW" sz="1200">
                <a:latin typeface="Microsoft JhengHei" panose="020B0604030504040204" pitchFamily="34" charset="-120"/>
                <a:ea typeface="Microsoft JhengHei" panose="020B0604030504040204" pitchFamily="34" charset="-120"/>
                <a:cs typeface="Arial"/>
              </a:rPr>
              <a:t>)</a:t>
            </a:r>
            <a:endParaRPr lang="en-US" altLang="zh-TW" sz="1600">
              <a:latin typeface="Microsoft JhengHei" panose="020B0604030504040204" pitchFamily="34" charset="-120"/>
              <a:ea typeface="Microsoft JhengHei" panose="020B0604030504040204" pitchFamily="34" charset="-120"/>
              <a:cs typeface="Arial"/>
            </a:endParaRPr>
          </a:p>
        </p:txBody>
      </p:sp>
    </p:spTree>
    <p:extLst>
      <p:ext uri="{BB962C8B-B14F-4D97-AF65-F5344CB8AC3E}">
        <p14:creationId xmlns:p14="http://schemas.microsoft.com/office/powerpoint/2010/main" xmlns="" val="3787663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圓角 4">
            <a:extLst>
              <a:ext uri="{FF2B5EF4-FFF2-40B4-BE49-F238E27FC236}">
                <a16:creationId xmlns:a16="http://schemas.microsoft.com/office/drawing/2014/main" xmlns="" id="{EC3C3989-92AE-49FE-9B9F-FE64D20E05D9}"/>
              </a:ext>
            </a:extLst>
          </p:cNvPr>
          <p:cNvSpPr/>
          <p:nvPr/>
        </p:nvSpPr>
        <p:spPr>
          <a:xfrm>
            <a:off x="6200774" y="514350"/>
            <a:ext cx="2619693" cy="5022054"/>
          </a:xfrm>
          <a:prstGeom prst="roundRect">
            <a:avLst>
              <a:gd name="adj" fmla="val 3611"/>
            </a:avLst>
          </a:prstGeom>
          <a:solidFill>
            <a:schemeClr val="bg1"/>
          </a:solidFill>
          <a:ln w="12700">
            <a:solidFill>
              <a:srgbClr val="00E0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 name="群組 2">
            <a:extLst>
              <a:ext uri="{FF2B5EF4-FFF2-40B4-BE49-F238E27FC236}">
                <a16:creationId xmlns:a16="http://schemas.microsoft.com/office/drawing/2014/main" xmlns="" id="{B6EE1D95-C206-4921-A91F-E217EB8A0EDF}"/>
              </a:ext>
            </a:extLst>
          </p:cNvPr>
          <p:cNvGrpSpPr/>
          <p:nvPr/>
        </p:nvGrpSpPr>
        <p:grpSpPr>
          <a:xfrm>
            <a:off x="4850120" y="1730105"/>
            <a:ext cx="1289893" cy="2347180"/>
            <a:chOff x="3663107" y="1327213"/>
            <a:chExt cx="1289893" cy="2347180"/>
          </a:xfrm>
        </p:grpSpPr>
        <p:cxnSp>
          <p:nvCxnSpPr>
            <p:cNvPr id="15" name="Straight Connector 14">
              <a:extLst>
                <a:ext uri="{FF2B5EF4-FFF2-40B4-BE49-F238E27FC236}">
                  <a16:creationId xmlns:a16="http://schemas.microsoft.com/office/drawing/2014/main" xmlns="" id="{F13370E6-09CF-40C8-B10C-DDC17C5F098B}"/>
                </a:ext>
              </a:extLst>
            </p:cNvPr>
            <p:cNvCxnSpPr/>
            <p:nvPr/>
          </p:nvCxnSpPr>
          <p:spPr>
            <a:xfrm>
              <a:off x="3663108" y="2222481"/>
              <a:ext cx="550843" cy="0"/>
            </a:xfrm>
            <a:prstGeom prst="line">
              <a:avLst/>
            </a:prstGeom>
            <a:ln w="19050">
              <a:solidFill>
                <a:srgbClr val="00E0F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BB5F062-1BBE-4023-B8B1-8524D27AA1E8}"/>
                </a:ext>
              </a:extLst>
            </p:cNvPr>
            <p:cNvCxnSpPr/>
            <p:nvPr/>
          </p:nvCxnSpPr>
          <p:spPr>
            <a:xfrm>
              <a:off x="3663107" y="2490080"/>
              <a:ext cx="550843" cy="0"/>
            </a:xfrm>
            <a:prstGeom prst="line">
              <a:avLst/>
            </a:prstGeom>
            <a:ln w="19050">
              <a:solidFill>
                <a:srgbClr val="00E0F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30F59FB6-4F71-48E6-A373-CB00BAEF6445}"/>
                </a:ext>
              </a:extLst>
            </p:cNvPr>
            <p:cNvCxnSpPr>
              <a:cxnSpLocks/>
            </p:cNvCxnSpPr>
            <p:nvPr/>
          </p:nvCxnSpPr>
          <p:spPr>
            <a:xfrm>
              <a:off x="4213950" y="2490080"/>
              <a:ext cx="0" cy="1184313"/>
            </a:xfrm>
            <a:prstGeom prst="line">
              <a:avLst/>
            </a:prstGeom>
            <a:ln w="19050">
              <a:solidFill>
                <a:srgbClr val="00E0F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6B163F84-D2A1-4BA4-82FB-CC766AA11014}"/>
                </a:ext>
              </a:extLst>
            </p:cNvPr>
            <p:cNvCxnSpPr>
              <a:cxnSpLocks/>
            </p:cNvCxnSpPr>
            <p:nvPr/>
          </p:nvCxnSpPr>
          <p:spPr>
            <a:xfrm>
              <a:off x="4213950" y="1327213"/>
              <a:ext cx="0" cy="895268"/>
            </a:xfrm>
            <a:prstGeom prst="line">
              <a:avLst/>
            </a:prstGeom>
            <a:ln w="19050">
              <a:solidFill>
                <a:srgbClr val="00E0F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551E83B1-DF0D-4851-8C83-D2EE4C637819}"/>
                </a:ext>
              </a:extLst>
            </p:cNvPr>
            <p:cNvCxnSpPr>
              <a:cxnSpLocks/>
            </p:cNvCxnSpPr>
            <p:nvPr/>
          </p:nvCxnSpPr>
          <p:spPr>
            <a:xfrm>
              <a:off x="4213950" y="1333309"/>
              <a:ext cx="739050" cy="0"/>
            </a:xfrm>
            <a:prstGeom prst="line">
              <a:avLst/>
            </a:prstGeom>
            <a:ln w="19050">
              <a:solidFill>
                <a:srgbClr val="00E0FE"/>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731C966E-0838-4E05-9852-C52FA9AA7AC1}"/>
                </a:ext>
              </a:extLst>
            </p:cNvPr>
            <p:cNvCxnSpPr>
              <a:cxnSpLocks/>
            </p:cNvCxnSpPr>
            <p:nvPr/>
          </p:nvCxnSpPr>
          <p:spPr>
            <a:xfrm>
              <a:off x="3663107" y="2363533"/>
              <a:ext cx="1289893" cy="0"/>
            </a:xfrm>
            <a:prstGeom prst="line">
              <a:avLst/>
            </a:prstGeom>
            <a:ln w="19050">
              <a:solidFill>
                <a:srgbClr val="00E0F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806F5CD2-79EA-4F1C-852C-2CEA6476CC05}"/>
                </a:ext>
              </a:extLst>
            </p:cNvPr>
            <p:cNvCxnSpPr>
              <a:cxnSpLocks/>
            </p:cNvCxnSpPr>
            <p:nvPr/>
          </p:nvCxnSpPr>
          <p:spPr>
            <a:xfrm>
              <a:off x="4213950" y="3674393"/>
              <a:ext cx="739050" cy="0"/>
            </a:xfrm>
            <a:prstGeom prst="line">
              <a:avLst/>
            </a:prstGeom>
            <a:ln w="19050">
              <a:solidFill>
                <a:srgbClr val="00E0FE"/>
              </a:solidFill>
              <a:tailEnd type="triangle"/>
            </a:ln>
          </p:spPr>
          <p:style>
            <a:lnRef idx="1">
              <a:schemeClr val="accent1"/>
            </a:lnRef>
            <a:fillRef idx="0">
              <a:schemeClr val="accent1"/>
            </a:fillRef>
            <a:effectRef idx="0">
              <a:schemeClr val="accent1"/>
            </a:effectRef>
            <a:fontRef idx="minor">
              <a:schemeClr val="tx1"/>
            </a:fontRef>
          </p:style>
        </p:cxnSp>
      </p:grpSp>
      <p:pic>
        <p:nvPicPr>
          <p:cNvPr id="14" name="圖片 3">
            <a:extLst>
              <a:ext uri="{FF2B5EF4-FFF2-40B4-BE49-F238E27FC236}">
                <a16:creationId xmlns:a16="http://schemas.microsoft.com/office/drawing/2014/main" xmlns="" id="{BB4FF2E7-EDC0-4692-B67E-280D095D80DC}"/>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0" y="1089011"/>
            <a:ext cx="5086130" cy="4054489"/>
          </a:xfrm>
          <a:prstGeom prst="rect">
            <a:avLst/>
          </a:prstGeom>
        </p:spPr>
      </p:pic>
      <p:sp>
        <p:nvSpPr>
          <p:cNvPr id="2" name="標題 1">
            <a:extLst>
              <a:ext uri="{FF2B5EF4-FFF2-40B4-BE49-F238E27FC236}">
                <a16:creationId xmlns:a16="http://schemas.microsoft.com/office/drawing/2014/main" xmlns="" id="{EAA59D1D-6ADD-4617-80A0-8F0066E54976}"/>
              </a:ext>
            </a:extLst>
          </p:cNvPr>
          <p:cNvSpPr>
            <a:spLocks noGrp="1"/>
          </p:cNvSpPr>
          <p:nvPr>
            <p:ph type="title"/>
          </p:nvPr>
        </p:nvSpPr>
        <p:spPr/>
        <p:txBody>
          <a:bodyPr/>
          <a:lstStyle/>
          <a:p>
            <a:r>
              <a:rPr lang="zh-TW" altLang="en-US"/>
              <a:t>標記工具匯出的格式說明</a:t>
            </a:r>
          </a:p>
        </p:txBody>
      </p:sp>
      <p:pic>
        <p:nvPicPr>
          <p:cNvPr id="4" name="圖片 4" descr="一張含有 螢幕擷取畫面, 監視器, 螢幕, 室內 的圖片&#10;&#10;描述是以高可信度產生">
            <a:extLst>
              <a:ext uri="{FF2B5EF4-FFF2-40B4-BE49-F238E27FC236}">
                <a16:creationId xmlns:a16="http://schemas.microsoft.com/office/drawing/2014/main" xmlns="" id="{F70C5C55-4710-48DB-A5F0-6E6D8A4D05F3}"/>
              </a:ext>
            </a:extLst>
          </p:cNvPr>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a:xfrm>
            <a:off x="6273143" y="573313"/>
            <a:ext cx="2481024" cy="4478654"/>
          </a:xfrm>
          <a:prstGeom prst="rect">
            <a:avLst/>
          </a:prstGeom>
          <a:effectLst/>
        </p:spPr>
      </p:pic>
      <p:sp>
        <p:nvSpPr>
          <p:cNvPr id="31" name="文字方塊 10">
            <a:extLst>
              <a:ext uri="{FF2B5EF4-FFF2-40B4-BE49-F238E27FC236}">
                <a16:creationId xmlns:a16="http://schemas.microsoft.com/office/drawing/2014/main" xmlns="" id="{8FEC9E06-2B9E-42E7-BA26-694739B89B11}"/>
              </a:ext>
            </a:extLst>
          </p:cNvPr>
          <p:cNvSpPr txBox="1"/>
          <p:nvPr/>
        </p:nvSpPr>
        <p:spPr>
          <a:xfrm>
            <a:off x="1157729" y="4220970"/>
            <a:ext cx="3816748" cy="830997"/>
          </a:xfrm>
          <a:prstGeom prst="rect">
            <a:avLst/>
          </a:prstGeom>
          <a:solidFill>
            <a:schemeClr val="tx1">
              <a:lumMod val="75000"/>
              <a:lumOff val="2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a:solidFill>
                  <a:srgbClr val="09F3FF"/>
                </a:solidFill>
                <a:latin typeface="Microsoft JhengHei UI"/>
                <a:ea typeface="Microsoft JhengHei UI"/>
                <a:cs typeface="Arial"/>
              </a:rPr>
              <a:t>標記完成後會可匯出一個 </a:t>
            </a:r>
            <a:r>
              <a:rPr lang="en-US" altLang="zh-TW" sz="1600">
                <a:solidFill>
                  <a:srgbClr val="09F3FF"/>
                </a:solidFill>
                <a:latin typeface="Microsoft JhengHei UI"/>
                <a:ea typeface="Microsoft JhengHei UI"/>
                <a:cs typeface="Arial"/>
              </a:rPr>
              <a:t>json </a:t>
            </a:r>
            <a:r>
              <a:rPr lang="zh-TW" altLang="en-US" sz="1600">
                <a:solidFill>
                  <a:srgbClr val="09F3FF"/>
                </a:solidFill>
                <a:latin typeface="Microsoft JhengHei UI"/>
                <a:ea typeface="Microsoft JhengHei UI"/>
                <a:cs typeface="Arial"/>
              </a:rPr>
              <a:t>檔案格式。</a:t>
            </a:r>
          </a:p>
          <a:p>
            <a:r>
              <a:rPr lang="en-US" altLang="zh-TW" sz="1600">
                <a:solidFill>
                  <a:srgbClr val="09F3FF"/>
                </a:solidFill>
                <a:latin typeface="Microsoft JhengHei UI"/>
                <a:ea typeface="Microsoft JhengHei UI"/>
                <a:cs typeface="Arial"/>
              </a:rPr>
              <a:t>PS: </a:t>
            </a:r>
            <a:r>
              <a:rPr lang="zh-TW" altLang="en-US" sz="1600">
                <a:solidFill>
                  <a:srgbClr val="09F3FF"/>
                </a:solidFill>
                <a:latin typeface="Microsoft JhengHei UI"/>
                <a:ea typeface="Microsoft JhengHei UI"/>
                <a:cs typeface="Arial"/>
              </a:rPr>
              <a:t>各種工具產生的格式不一，有的是 </a:t>
            </a:r>
            <a:r>
              <a:rPr lang="en-US" altLang="zh-TW" sz="1600">
                <a:solidFill>
                  <a:srgbClr val="09F3FF"/>
                </a:solidFill>
                <a:latin typeface="Microsoft JhengHei UI"/>
                <a:ea typeface="Microsoft JhengHei UI"/>
                <a:cs typeface="Arial"/>
              </a:rPr>
              <a:t>CSV</a:t>
            </a:r>
            <a:r>
              <a:rPr lang="zh-TW" altLang="en-US" sz="1600">
                <a:solidFill>
                  <a:srgbClr val="09F3FF"/>
                </a:solidFill>
                <a:latin typeface="Microsoft JhengHei UI"/>
                <a:ea typeface="Microsoft JhengHei UI"/>
                <a:cs typeface="Arial"/>
              </a:rPr>
              <a:t>，有的是 </a:t>
            </a:r>
            <a:r>
              <a:rPr lang="en-US" altLang="zh-TW" sz="1600">
                <a:solidFill>
                  <a:srgbClr val="09F3FF"/>
                </a:solidFill>
                <a:latin typeface="Microsoft JhengHei UI"/>
                <a:ea typeface="Microsoft JhengHei UI"/>
                <a:cs typeface="Arial"/>
              </a:rPr>
              <a:t>json </a:t>
            </a:r>
            <a:r>
              <a:rPr lang="zh-TW" altLang="en-US" sz="1600">
                <a:solidFill>
                  <a:srgbClr val="09F3FF"/>
                </a:solidFill>
                <a:latin typeface="Microsoft JhengHei UI"/>
                <a:ea typeface="Microsoft JhengHei UI"/>
                <a:cs typeface="Arial"/>
              </a:rPr>
              <a:t>等。</a:t>
            </a:r>
          </a:p>
        </p:txBody>
      </p:sp>
      <p:pic>
        <p:nvPicPr>
          <p:cNvPr id="18" name="圖形 17">
            <a:extLst>
              <a:ext uri="{FF2B5EF4-FFF2-40B4-BE49-F238E27FC236}">
                <a16:creationId xmlns:a16="http://schemas.microsoft.com/office/drawing/2014/main" xmlns="" id="{810F088C-7F5F-41E7-AB41-20AE4270BADD}"/>
              </a:ext>
            </a:extLst>
          </p:cNvPr>
          <p:cNvPicPr>
            <a:picLocks noChangeAspect="1"/>
          </p:cNvPicPr>
          <p:nvPr/>
        </p:nvPicPr>
        <p:blipFill>
          <a:blip r:embed="rId5" cstate="screen">
            <a:extLst>
              <a:ext uri="{28A0092B-C50C-407E-A947-70E740481C1C}">
                <a14:useLocalDpi xmlns:a14="http://schemas.microsoft.com/office/drawing/2010/main" xmlns=""/>
              </a:ext>
              <a:ext uri="{96DAC541-7B7A-43D3-8B79-37D633B846F1}">
                <asvg:svgBlip xmlns:asvg="http://schemas.microsoft.com/office/drawing/2016/SVG/main" xmlns="" r:embed="rId6"/>
              </a:ext>
            </a:extLst>
          </a:blip>
          <a:stretch>
            <a:fillRect/>
          </a:stretch>
        </p:blipFill>
        <p:spPr>
          <a:xfrm>
            <a:off x="0" y="4774474"/>
            <a:ext cx="1096967" cy="369026"/>
          </a:xfrm>
          <a:prstGeom prst="rect">
            <a:avLst/>
          </a:prstGeom>
        </p:spPr>
      </p:pic>
    </p:spTree>
    <p:extLst>
      <p:ext uri="{BB962C8B-B14F-4D97-AF65-F5344CB8AC3E}">
        <p14:creationId xmlns:p14="http://schemas.microsoft.com/office/powerpoint/2010/main" xmlns="" val="2054338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12">
            <a:extLst>
              <a:ext uri="{FF2B5EF4-FFF2-40B4-BE49-F238E27FC236}">
                <a16:creationId xmlns:a16="http://schemas.microsoft.com/office/drawing/2014/main" xmlns="" id="{D38787A1-C2B7-4366-B7E6-339EC7F9E703}"/>
              </a:ext>
            </a:extLst>
          </p:cNvPr>
          <p:cNvSpPr/>
          <p:nvPr/>
        </p:nvSpPr>
        <p:spPr>
          <a:xfrm>
            <a:off x="4932040" y="1449634"/>
            <a:ext cx="3890257" cy="863234"/>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9530" tIns="49530" rIns="49530" bIns="49530" numCol="1" spcCol="1270" anchor="ctr" anchorCtr="0">
            <a:noAutofit/>
          </a:bodyPr>
          <a:lstStyle>
            <a:defPPr>
              <a:defRPr lang="zh-TW"/>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r>
              <a:rPr lang="zh-TW" altLang="en-US"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rPr>
              <a:t>機器學習：</a:t>
            </a:r>
          </a:p>
          <a:p>
            <a:pPr marL="0" lvl="1" defTabSz="577850">
              <a:lnSpc>
                <a:spcPct val="90000"/>
              </a:lnSpc>
              <a:spcBef>
                <a:spcPct val="0"/>
              </a:spcBef>
              <a:spcAft>
                <a:spcPct val="15000"/>
              </a:spcAft>
            </a:pPr>
            <a:r>
              <a:rPr lang="zh-TW" altLang="en-US" sz="14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機器學習是一門人工智慧的科學，旨在讓機器能透過經驗自動改進電腦演算法。</a:t>
            </a:r>
            <a:endParaRPr lang="zh-TW" altLang="en-US" sz="1100" kern="1200">
              <a:solidFill>
                <a:schemeClr val="tx1">
                  <a:lumMod val="75000"/>
                  <a:lumOff val="25000"/>
                </a:schemeClr>
              </a:solidFill>
              <a:latin typeface="Microsoft JhengHei" panose="020B0604030504040204" pitchFamily="34" charset="-120"/>
              <a:ea typeface="Microsoft JhengHei" panose="020B0604030504040204" pitchFamily="34" charset="-120"/>
            </a:endParaRPr>
          </a:p>
        </p:txBody>
      </p:sp>
      <p:grpSp>
        <p:nvGrpSpPr>
          <p:cNvPr id="10" name="群組 4">
            <a:extLst>
              <a:ext uri="{FF2B5EF4-FFF2-40B4-BE49-F238E27FC236}">
                <a16:creationId xmlns:a16="http://schemas.microsoft.com/office/drawing/2014/main" xmlns="" id="{7A4D2917-AA94-45A1-A105-F06F7F2B79CC}"/>
              </a:ext>
            </a:extLst>
          </p:cNvPr>
          <p:cNvGrpSpPr/>
          <p:nvPr/>
        </p:nvGrpSpPr>
        <p:grpSpPr>
          <a:xfrm>
            <a:off x="550128" y="1242692"/>
            <a:ext cx="3733840" cy="3733840"/>
            <a:chOff x="550128" y="1070158"/>
            <a:chExt cx="3733840" cy="3733840"/>
          </a:xfrm>
        </p:grpSpPr>
        <p:sp>
          <p:nvSpPr>
            <p:cNvPr id="20" name="橢圓 2">
              <a:extLst>
                <a:ext uri="{FF2B5EF4-FFF2-40B4-BE49-F238E27FC236}">
                  <a16:creationId xmlns:a16="http://schemas.microsoft.com/office/drawing/2014/main" xmlns="" id="{1CEE1B38-6B56-4787-A3AE-7E61F563BF52}"/>
                </a:ext>
              </a:extLst>
            </p:cNvPr>
            <p:cNvSpPr/>
            <p:nvPr/>
          </p:nvSpPr>
          <p:spPr>
            <a:xfrm>
              <a:off x="550128" y="1070158"/>
              <a:ext cx="3733840" cy="3733840"/>
            </a:xfrm>
            <a:prstGeom prst="ellipse">
              <a:avLst/>
            </a:prstGeom>
            <a:solidFill>
              <a:srgbClr val="21A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1" name="文字方塊 3">
              <a:extLst>
                <a:ext uri="{FF2B5EF4-FFF2-40B4-BE49-F238E27FC236}">
                  <a16:creationId xmlns:a16="http://schemas.microsoft.com/office/drawing/2014/main" xmlns="" id="{031D0B6C-69D6-4DF0-8C14-CF6A0BBD16E8}"/>
                </a:ext>
              </a:extLst>
            </p:cNvPr>
            <p:cNvSpPr txBox="1"/>
            <p:nvPr/>
          </p:nvSpPr>
          <p:spPr>
            <a:xfrm>
              <a:off x="1432852" y="1362298"/>
              <a:ext cx="1978968" cy="369332"/>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b="1">
                  <a:solidFill>
                    <a:schemeClr val="bg1"/>
                  </a:solidFill>
                  <a:latin typeface="Microsoft JhengHei" panose="020B0604030504040204" pitchFamily="34" charset="-120"/>
                  <a:ea typeface="Microsoft JhengHei" panose="020B0604030504040204" pitchFamily="34" charset="-120"/>
                </a:rPr>
                <a:t>人工智慧</a:t>
              </a:r>
            </a:p>
          </p:txBody>
        </p:sp>
      </p:grpSp>
      <p:grpSp>
        <p:nvGrpSpPr>
          <p:cNvPr id="11" name="群組 19">
            <a:extLst>
              <a:ext uri="{FF2B5EF4-FFF2-40B4-BE49-F238E27FC236}">
                <a16:creationId xmlns:a16="http://schemas.microsoft.com/office/drawing/2014/main" xmlns="" id="{92516219-7D99-4FA1-83AD-7A6144D703E6}"/>
              </a:ext>
            </a:extLst>
          </p:cNvPr>
          <p:cNvGrpSpPr/>
          <p:nvPr/>
        </p:nvGrpSpPr>
        <p:grpSpPr>
          <a:xfrm>
            <a:off x="974808" y="2092052"/>
            <a:ext cx="2884480" cy="2884480"/>
            <a:chOff x="974808" y="1919518"/>
            <a:chExt cx="3733840" cy="3733840"/>
          </a:xfrm>
        </p:grpSpPr>
        <p:sp>
          <p:nvSpPr>
            <p:cNvPr id="18" name="橢圓 20">
              <a:extLst>
                <a:ext uri="{FF2B5EF4-FFF2-40B4-BE49-F238E27FC236}">
                  <a16:creationId xmlns:a16="http://schemas.microsoft.com/office/drawing/2014/main" xmlns="" id="{F555921D-5FC8-4F9C-AF76-55EACA2C5CEF}"/>
                </a:ext>
              </a:extLst>
            </p:cNvPr>
            <p:cNvSpPr/>
            <p:nvPr/>
          </p:nvSpPr>
          <p:spPr>
            <a:xfrm>
              <a:off x="974808" y="1919518"/>
              <a:ext cx="3733840" cy="373384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9" name="文字方塊 21">
              <a:extLst>
                <a:ext uri="{FF2B5EF4-FFF2-40B4-BE49-F238E27FC236}">
                  <a16:creationId xmlns:a16="http://schemas.microsoft.com/office/drawing/2014/main" xmlns="" id="{410DD9DB-5FAD-466C-BECD-4B20038A7A45}"/>
                </a:ext>
              </a:extLst>
            </p:cNvPr>
            <p:cNvSpPr txBox="1"/>
            <p:nvPr/>
          </p:nvSpPr>
          <p:spPr>
            <a:xfrm>
              <a:off x="1857532" y="2205355"/>
              <a:ext cx="1978968" cy="47808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b="1" dirty="0">
                  <a:solidFill>
                    <a:schemeClr val="bg1"/>
                  </a:solidFill>
                  <a:latin typeface="Microsoft JhengHei" panose="020B0604030504040204" pitchFamily="34" charset="-120"/>
                  <a:ea typeface="Microsoft JhengHei" panose="020B0604030504040204" pitchFamily="34" charset="-120"/>
                </a:rPr>
                <a:t>機器學習</a:t>
              </a:r>
            </a:p>
          </p:txBody>
        </p:sp>
      </p:grpSp>
      <p:grpSp>
        <p:nvGrpSpPr>
          <p:cNvPr id="12" name="群組 22">
            <a:extLst>
              <a:ext uri="{FF2B5EF4-FFF2-40B4-BE49-F238E27FC236}">
                <a16:creationId xmlns:a16="http://schemas.microsoft.com/office/drawing/2014/main" xmlns="" id="{CB93ECF5-DA99-44F8-8A4C-5FBEDFAE1CAA}"/>
              </a:ext>
            </a:extLst>
          </p:cNvPr>
          <p:cNvGrpSpPr/>
          <p:nvPr/>
        </p:nvGrpSpPr>
        <p:grpSpPr>
          <a:xfrm>
            <a:off x="1380418" y="2903272"/>
            <a:ext cx="2073260" cy="2073260"/>
            <a:chOff x="1380418" y="2730738"/>
            <a:chExt cx="3733840" cy="3733840"/>
          </a:xfrm>
        </p:grpSpPr>
        <p:sp>
          <p:nvSpPr>
            <p:cNvPr id="16" name="橢圓 23">
              <a:extLst>
                <a:ext uri="{FF2B5EF4-FFF2-40B4-BE49-F238E27FC236}">
                  <a16:creationId xmlns:a16="http://schemas.microsoft.com/office/drawing/2014/main" xmlns="" id="{69AECC63-4FEB-4A7D-B5BF-58B31E747C4A}"/>
                </a:ext>
              </a:extLst>
            </p:cNvPr>
            <p:cNvSpPr/>
            <p:nvPr/>
          </p:nvSpPr>
          <p:spPr>
            <a:xfrm>
              <a:off x="1380418" y="2730738"/>
              <a:ext cx="3733840" cy="37338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7" name="文字方塊 24">
              <a:extLst>
                <a:ext uri="{FF2B5EF4-FFF2-40B4-BE49-F238E27FC236}">
                  <a16:creationId xmlns:a16="http://schemas.microsoft.com/office/drawing/2014/main" xmlns="" id="{AECE8501-4ACD-4C60-B2FC-B2AAE46F6885}"/>
                </a:ext>
              </a:extLst>
            </p:cNvPr>
            <p:cNvSpPr txBox="1"/>
            <p:nvPr/>
          </p:nvSpPr>
          <p:spPr>
            <a:xfrm>
              <a:off x="2263142" y="3059939"/>
              <a:ext cx="1978968" cy="665149"/>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b="1">
                  <a:solidFill>
                    <a:schemeClr val="bg1"/>
                  </a:solidFill>
                  <a:latin typeface="Microsoft JhengHei" panose="020B0604030504040204" pitchFamily="34" charset="-120"/>
                  <a:ea typeface="Microsoft JhengHei" panose="020B0604030504040204" pitchFamily="34" charset="-120"/>
                </a:rPr>
                <a:t>深度學習</a:t>
              </a:r>
            </a:p>
          </p:txBody>
        </p:sp>
      </p:grpSp>
      <p:grpSp>
        <p:nvGrpSpPr>
          <p:cNvPr id="13" name="群組 25">
            <a:extLst>
              <a:ext uri="{FF2B5EF4-FFF2-40B4-BE49-F238E27FC236}">
                <a16:creationId xmlns:a16="http://schemas.microsoft.com/office/drawing/2014/main" xmlns="" id="{1592AAF0-6239-430A-B3FB-4C9B125B628B}"/>
              </a:ext>
            </a:extLst>
          </p:cNvPr>
          <p:cNvGrpSpPr/>
          <p:nvPr/>
        </p:nvGrpSpPr>
        <p:grpSpPr>
          <a:xfrm>
            <a:off x="1760637" y="3663710"/>
            <a:ext cx="1312822" cy="1312822"/>
            <a:chOff x="1760637" y="3491176"/>
            <a:chExt cx="3733840" cy="3733840"/>
          </a:xfrm>
        </p:grpSpPr>
        <p:sp>
          <p:nvSpPr>
            <p:cNvPr id="14" name="橢圓 26">
              <a:extLst>
                <a:ext uri="{FF2B5EF4-FFF2-40B4-BE49-F238E27FC236}">
                  <a16:creationId xmlns:a16="http://schemas.microsoft.com/office/drawing/2014/main" xmlns="" id="{2C7DCED6-4AE1-4831-80EA-7BFCA576D7F4}"/>
                </a:ext>
              </a:extLst>
            </p:cNvPr>
            <p:cNvSpPr/>
            <p:nvPr/>
          </p:nvSpPr>
          <p:spPr>
            <a:xfrm>
              <a:off x="1760637" y="3491176"/>
              <a:ext cx="3733840" cy="37338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5" name="文字方塊 27">
              <a:extLst>
                <a:ext uri="{FF2B5EF4-FFF2-40B4-BE49-F238E27FC236}">
                  <a16:creationId xmlns:a16="http://schemas.microsoft.com/office/drawing/2014/main" xmlns="" id="{A8C739A7-62C7-4A02-9024-0D298F2000D6}"/>
                </a:ext>
              </a:extLst>
            </p:cNvPr>
            <p:cNvSpPr txBox="1"/>
            <p:nvPr/>
          </p:nvSpPr>
          <p:spPr>
            <a:xfrm>
              <a:off x="1865398" y="4357812"/>
              <a:ext cx="3549893" cy="2363466"/>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1600" b="1">
                  <a:solidFill>
                    <a:schemeClr val="bg1"/>
                  </a:solidFill>
                  <a:latin typeface="Microsoft JhengHei" panose="020B0604030504040204" pitchFamily="34" charset="-120"/>
                  <a:ea typeface="Microsoft JhengHei" panose="020B0604030504040204" pitchFamily="34" charset="-120"/>
                </a:rPr>
                <a:t>演算法</a:t>
              </a:r>
              <a:r>
                <a:rPr lang="en-US" altLang="zh-TW" sz="1600" b="1">
                  <a:solidFill>
                    <a:schemeClr val="bg1"/>
                  </a:solidFill>
                  <a:latin typeface="Microsoft JhengHei" panose="020B0604030504040204" pitchFamily="34" charset="-120"/>
                  <a:ea typeface="Microsoft JhengHei" panose="020B0604030504040204" pitchFamily="34" charset="-120"/>
                </a:rPr>
                <a:t>: CNN</a:t>
              </a:r>
              <a:r>
                <a:rPr lang="zh-TW" altLang="en-US" sz="1600" b="1">
                  <a:solidFill>
                    <a:schemeClr val="bg1"/>
                  </a:solidFill>
                  <a:latin typeface="Microsoft JhengHei" panose="020B0604030504040204" pitchFamily="34" charset="-120"/>
                  <a:ea typeface="Microsoft JhengHei" panose="020B0604030504040204" pitchFamily="34" charset="-120"/>
                </a:rPr>
                <a:t>、</a:t>
              </a:r>
              <a:endParaRPr lang="en-US" altLang="zh-TW" sz="1600" b="1">
                <a:solidFill>
                  <a:schemeClr val="bg1"/>
                </a:solidFill>
                <a:latin typeface="Microsoft JhengHei" panose="020B0604030504040204" pitchFamily="34" charset="-120"/>
                <a:ea typeface="Microsoft JhengHei" panose="020B0604030504040204" pitchFamily="34" charset="-120"/>
              </a:endParaRPr>
            </a:p>
            <a:p>
              <a:pPr algn="ctr"/>
              <a:r>
                <a:rPr lang="en-US" altLang="zh-TW" sz="1600" b="1">
                  <a:solidFill>
                    <a:schemeClr val="bg1"/>
                  </a:solidFill>
                  <a:latin typeface="Microsoft JhengHei" panose="020B0604030504040204" pitchFamily="34" charset="-120"/>
                  <a:ea typeface="Microsoft JhengHei" panose="020B0604030504040204" pitchFamily="34" charset="-120"/>
                </a:rPr>
                <a:t>RNN</a:t>
              </a:r>
              <a:r>
                <a:rPr lang="zh-TW" altLang="en-US" sz="1600" b="1">
                  <a:solidFill>
                    <a:schemeClr val="bg1"/>
                  </a:solidFill>
                  <a:latin typeface="Microsoft JhengHei" panose="020B0604030504040204" pitchFamily="34" charset="-120"/>
                  <a:ea typeface="Microsoft JhengHei" panose="020B0604030504040204" pitchFamily="34" charset="-120"/>
                </a:rPr>
                <a:t> 等</a:t>
              </a:r>
            </a:p>
          </p:txBody>
        </p:sp>
      </p:grpSp>
      <p:sp>
        <p:nvSpPr>
          <p:cNvPr id="2" name="標題 1">
            <a:extLst>
              <a:ext uri="{FF2B5EF4-FFF2-40B4-BE49-F238E27FC236}">
                <a16:creationId xmlns:a16="http://schemas.microsoft.com/office/drawing/2014/main" xmlns="" id="{46A7F87D-13E5-43EF-B0CD-638AB087F7C7}"/>
              </a:ext>
            </a:extLst>
          </p:cNvPr>
          <p:cNvSpPr>
            <a:spLocks noGrp="1"/>
          </p:cNvSpPr>
          <p:nvPr>
            <p:ph type="title"/>
          </p:nvPr>
        </p:nvSpPr>
        <p:spPr>
          <a:xfrm>
            <a:off x="323527" y="297956"/>
            <a:ext cx="7777604" cy="493563"/>
          </a:xfrm>
        </p:spPr>
        <p:txBody>
          <a:bodyPr/>
          <a:lstStyle/>
          <a:p>
            <a:r>
              <a:rPr lang="zh-TW" altLang="en-US">
                <a:latin typeface="Arial" panose="020B0604020202020204" pitchFamily="34" charset="0"/>
              </a:rPr>
              <a:t>人工智慧、機器學習、深度學習 </a:t>
            </a:r>
            <a:r>
              <a:rPr lang="en-US" altLang="zh-TW">
                <a:latin typeface="Arial" panose="020B0604020202020204" pitchFamily="34" charset="0"/>
              </a:rPr>
              <a:t>...</a:t>
            </a:r>
            <a:endParaRPr lang="zh-TW" altLang="en-US">
              <a:latin typeface="Arial" panose="020B0604020202020204" pitchFamily="34" charset="0"/>
            </a:endParaRPr>
          </a:p>
        </p:txBody>
      </p:sp>
      <p:sp>
        <p:nvSpPr>
          <p:cNvPr id="24" name="矩形 12">
            <a:extLst>
              <a:ext uri="{FF2B5EF4-FFF2-40B4-BE49-F238E27FC236}">
                <a16:creationId xmlns:a16="http://schemas.microsoft.com/office/drawing/2014/main" xmlns="" id="{635961F8-12BA-45CE-9B0A-3258818D2BDF}"/>
              </a:ext>
            </a:extLst>
          </p:cNvPr>
          <p:cNvSpPr/>
          <p:nvPr/>
        </p:nvSpPr>
        <p:spPr>
          <a:xfrm>
            <a:off x="4932040" y="2503534"/>
            <a:ext cx="3890257" cy="863234"/>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9530" tIns="49530" rIns="49530" bIns="49530" numCol="1" spcCol="1270" anchor="ctr" anchorCtr="0">
            <a:noAutofit/>
          </a:bodyPr>
          <a:lstStyle>
            <a:defPPr>
              <a:defRPr lang="zh-TW"/>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r>
              <a:rPr lang="zh-TW" altLang="en-US"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rPr>
              <a:t>深度學習：</a:t>
            </a:r>
            <a:endParaRPr lang="en-US" altLang="zh-TW"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endParaRPr>
          </a:p>
          <a:p>
            <a:pPr marL="0" lvl="1" defTabSz="577850">
              <a:lnSpc>
                <a:spcPct val="90000"/>
              </a:lnSpc>
              <a:spcBef>
                <a:spcPct val="0"/>
              </a:spcBef>
              <a:spcAft>
                <a:spcPct val="15000"/>
              </a:spcAft>
            </a:pPr>
            <a:r>
              <a:rPr lang="zh-TW" altLang="en-US" sz="14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機器學習的一個分支，透過更複雜、更多層的類神經網路來對資料進行更高層抽象的演算法。在電腦視覺、語音辨識、音訊辨識等領域取得極好的效果。</a:t>
            </a:r>
            <a:endParaRPr lang="en-US" altLang="zh-TW" sz="14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5" name="矩形 12">
            <a:extLst>
              <a:ext uri="{FF2B5EF4-FFF2-40B4-BE49-F238E27FC236}">
                <a16:creationId xmlns:a16="http://schemas.microsoft.com/office/drawing/2014/main" xmlns="" id="{25D28520-44CC-462A-9809-7C47733276B9}"/>
              </a:ext>
            </a:extLst>
          </p:cNvPr>
          <p:cNvSpPr/>
          <p:nvPr/>
        </p:nvSpPr>
        <p:spPr>
          <a:xfrm>
            <a:off x="4932040" y="3524804"/>
            <a:ext cx="3890257" cy="863234"/>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9530" tIns="49530" rIns="49530" bIns="49530" numCol="1" spcCol="1270" anchor="ctr" anchorCtr="0">
            <a:noAutofit/>
          </a:bodyPr>
          <a:lstStyle>
            <a:defPPr>
              <a:defRPr lang="zh-TW"/>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r>
              <a:rPr lang="zh-TW" altLang="en-US"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rPr>
              <a:t>卷積神經網路 </a:t>
            </a:r>
            <a:r>
              <a:rPr lang="en-US" altLang="zh-TW"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rPr>
              <a:t>(CNN)</a:t>
            </a:r>
            <a:r>
              <a:rPr lang="zh-TW" altLang="en-US"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zh-TW"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endParaRPr>
          </a:p>
          <a:p>
            <a:pPr marL="0" lvl="1" defTabSz="577850">
              <a:lnSpc>
                <a:spcPct val="90000"/>
              </a:lnSpc>
              <a:spcBef>
                <a:spcPct val="0"/>
              </a:spcBef>
              <a:spcAft>
                <a:spcPct val="15000"/>
              </a:spcAft>
            </a:pPr>
            <a:r>
              <a:rPr lang="zh-TW" altLang="en-US" sz="14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特別適合用在影像分類、影像辨識的一種深度學習框架。</a:t>
            </a:r>
            <a:endParaRPr lang="en-US" altLang="zh-TW" sz="1400">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xmlns="" val="2691081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a:extLst>
              <a:ext uri="{FF2B5EF4-FFF2-40B4-BE49-F238E27FC236}">
                <a16:creationId xmlns:a16="http://schemas.microsoft.com/office/drawing/2014/main" xmlns="" id="{FB0CBD9C-564D-4271-942A-63802725FCA5}"/>
              </a:ext>
            </a:extLst>
          </p:cNvPr>
          <p:cNvSpPr/>
          <p:nvPr/>
        </p:nvSpPr>
        <p:spPr>
          <a:xfrm>
            <a:off x="3757613" y="2862397"/>
            <a:ext cx="5206768" cy="1054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5" name="群組 34">
            <a:extLst>
              <a:ext uri="{FF2B5EF4-FFF2-40B4-BE49-F238E27FC236}">
                <a16:creationId xmlns:a16="http://schemas.microsoft.com/office/drawing/2014/main" xmlns="" id="{0EFC9C07-0B75-44D1-A3B4-5322BA553C64}"/>
              </a:ext>
            </a:extLst>
          </p:cNvPr>
          <p:cNvGrpSpPr/>
          <p:nvPr/>
        </p:nvGrpSpPr>
        <p:grpSpPr>
          <a:xfrm>
            <a:off x="7275333" y="2944663"/>
            <a:ext cx="1350169" cy="416248"/>
            <a:chOff x="1505940" y="3789134"/>
            <a:chExt cx="1350169" cy="416248"/>
          </a:xfrm>
        </p:grpSpPr>
        <p:sp>
          <p:nvSpPr>
            <p:cNvPr id="36" name="矩形: 圓角 35">
              <a:extLst>
                <a:ext uri="{FF2B5EF4-FFF2-40B4-BE49-F238E27FC236}">
                  <a16:creationId xmlns:a16="http://schemas.microsoft.com/office/drawing/2014/main" xmlns="" id="{0A5034E2-307B-4421-B879-0AA2466518B7}"/>
                </a:ext>
              </a:extLst>
            </p:cNvPr>
            <p:cNvSpPr/>
            <p:nvPr/>
          </p:nvSpPr>
          <p:spPr>
            <a:xfrm>
              <a:off x="1505940" y="3789134"/>
              <a:ext cx="1350169" cy="416248"/>
            </a:xfrm>
            <a:prstGeom prst="roundRect">
              <a:avLst/>
            </a:prstGeom>
            <a:solidFill>
              <a:srgbClr val="00E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rgbClr val="002060"/>
                </a:solidFill>
              </a:endParaRPr>
            </a:p>
          </p:txBody>
        </p:sp>
        <p:sp>
          <p:nvSpPr>
            <p:cNvPr id="37" name="TextBox 10">
              <a:extLst>
                <a:ext uri="{FF2B5EF4-FFF2-40B4-BE49-F238E27FC236}">
                  <a16:creationId xmlns:a16="http://schemas.microsoft.com/office/drawing/2014/main" xmlns="" id="{A03B663A-FC86-47EF-AC0E-A71FED5159B8}"/>
                </a:ext>
              </a:extLst>
            </p:cNvPr>
            <p:cNvSpPr txBox="1"/>
            <p:nvPr/>
          </p:nvSpPr>
          <p:spPr>
            <a:xfrm>
              <a:off x="1672271" y="3853804"/>
              <a:ext cx="1018343" cy="338554"/>
            </a:xfrm>
            <a:prstGeom prst="rect">
              <a:avLst/>
            </a:prstGeom>
            <a:noFill/>
          </p:spPr>
          <p:txBody>
            <a:bodyPr wrap="square" rtlCol="0">
              <a:spAutoFit/>
            </a:bodyPr>
            <a:lstStyle/>
            <a:p>
              <a:pPr algn="ctr"/>
              <a:r>
                <a:rPr lang="zh-TW" altLang="en-US" sz="160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rPr>
                <a:t>標記資料</a:t>
              </a:r>
              <a:endParaRPr lang="en-US" altLang="zh-TW" sz="160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18" name="群組 17">
            <a:extLst>
              <a:ext uri="{FF2B5EF4-FFF2-40B4-BE49-F238E27FC236}">
                <a16:creationId xmlns:a16="http://schemas.microsoft.com/office/drawing/2014/main" xmlns="" id="{B1F0ED57-7F80-41B6-A817-A024110791D8}"/>
              </a:ext>
            </a:extLst>
          </p:cNvPr>
          <p:cNvGrpSpPr/>
          <p:nvPr/>
        </p:nvGrpSpPr>
        <p:grpSpPr>
          <a:xfrm>
            <a:off x="4939816" y="2920030"/>
            <a:ext cx="1350169" cy="416248"/>
            <a:chOff x="1505940" y="3789134"/>
            <a:chExt cx="1350169" cy="416248"/>
          </a:xfrm>
        </p:grpSpPr>
        <p:sp>
          <p:nvSpPr>
            <p:cNvPr id="19" name="矩形: 圓角 18">
              <a:extLst>
                <a:ext uri="{FF2B5EF4-FFF2-40B4-BE49-F238E27FC236}">
                  <a16:creationId xmlns:a16="http://schemas.microsoft.com/office/drawing/2014/main" xmlns="" id="{7E4C1DFB-5F38-4A4C-AC1A-9E809D7A70E8}"/>
                </a:ext>
              </a:extLst>
            </p:cNvPr>
            <p:cNvSpPr/>
            <p:nvPr/>
          </p:nvSpPr>
          <p:spPr>
            <a:xfrm>
              <a:off x="1505940" y="3789134"/>
              <a:ext cx="1350169" cy="416248"/>
            </a:xfrm>
            <a:prstGeom prst="roundRect">
              <a:avLst/>
            </a:prstGeom>
            <a:solidFill>
              <a:srgbClr val="00E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rgbClr val="002060"/>
                </a:solidFill>
              </a:endParaRPr>
            </a:p>
          </p:txBody>
        </p:sp>
        <p:sp>
          <p:nvSpPr>
            <p:cNvPr id="20" name="TextBox 10">
              <a:extLst>
                <a:ext uri="{FF2B5EF4-FFF2-40B4-BE49-F238E27FC236}">
                  <a16:creationId xmlns:a16="http://schemas.microsoft.com/office/drawing/2014/main" xmlns="" id="{73E30CBE-6667-4FDC-9BA2-10401067314E}"/>
                </a:ext>
              </a:extLst>
            </p:cNvPr>
            <p:cNvSpPr txBox="1"/>
            <p:nvPr/>
          </p:nvSpPr>
          <p:spPr>
            <a:xfrm>
              <a:off x="1672271" y="3853804"/>
              <a:ext cx="1018343" cy="338554"/>
            </a:xfrm>
            <a:prstGeom prst="rect">
              <a:avLst/>
            </a:prstGeom>
            <a:noFill/>
          </p:spPr>
          <p:txBody>
            <a:bodyPr wrap="square" rtlCol="0">
              <a:spAutoFit/>
            </a:bodyPr>
            <a:lstStyle/>
            <a:p>
              <a:pPr algn="ctr"/>
              <a:r>
                <a:rPr lang="zh-TW" altLang="en-US" sz="160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rPr>
                <a:t>影像</a:t>
              </a:r>
              <a:endParaRPr lang="en-US" altLang="zh-TW" sz="160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39" name="群組 38">
            <a:extLst>
              <a:ext uri="{FF2B5EF4-FFF2-40B4-BE49-F238E27FC236}">
                <a16:creationId xmlns:a16="http://schemas.microsoft.com/office/drawing/2014/main" xmlns="" id="{F89885AE-B694-44EC-A06D-D5FDAD864318}"/>
              </a:ext>
            </a:extLst>
          </p:cNvPr>
          <p:cNvGrpSpPr/>
          <p:nvPr/>
        </p:nvGrpSpPr>
        <p:grpSpPr>
          <a:xfrm>
            <a:off x="239065" y="824919"/>
            <a:ext cx="3669828" cy="3381110"/>
            <a:chOff x="369706" y="824272"/>
            <a:chExt cx="3669828" cy="3381110"/>
          </a:xfrm>
        </p:grpSpPr>
        <p:grpSp>
          <p:nvGrpSpPr>
            <p:cNvPr id="16" name="群組 15">
              <a:extLst>
                <a:ext uri="{FF2B5EF4-FFF2-40B4-BE49-F238E27FC236}">
                  <a16:creationId xmlns:a16="http://schemas.microsoft.com/office/drawing/2014/main" xmlns="" id="{8D95B340-6653-4376-A241-754A7D28DA0D}"/>
                </a:ext>
              </a:extLst>
            </p:cNvPr>
            <p:cNvGrpSpPr/>
            <p:nvPr/>
          </p:nvGrpSpPr>
          <p:grpSpPr>
            <a:xfrm>
              <a:off x="1505940" y="3789134"/>
              <a:ext cx="1350169" cy="416248"/>
              <a:chOff x="1505940" y="3789134"/>
              <a:chExt cx="1350169" cy="416248"/>
            </a:xfrm>
          </p:grpSpPr>
          <p:sp>
            <p:nvSpPr>
              <p:cNvPr id="14" name="矩形: 圓角 13">
                <a:extLst>
                  <a:ext uri="{FF2B5EF4-FFF2-40B4-BE49-F238E27FC236}">
                    <a16:creationId xmlns:a16="http://schemas.microsoft.com/office/drawing/2014/main" xmlns="" id="{8E716890-1D79-4060-8058-6561692CCE1C}"/>
                  </a:ext>
                </a:extLst>
              </p:cNvPr>
              <p:cNvSpPr/>
              <p:nvPr/>
            </p:nvSpPr>
            <p:spPr>
              <a:xfrm>
                <a:off x="1505940" y="3789134"/>
                <a:ext cx="1350169" cy="416248"/>
              </a:xfrm>
              <a:prstGeom prst="roundRect">
                <a:avLst/>
              </a:prstGeom>
              <a:solidFill>
                <a:srgbClr val="00E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rgbClr val="002060"/>
                  </a:solidFill>
                </a:endParaRPr>
              </a:p>
            </p:txBody>
          </p:sp>
          <p:sp>
            <p:nvSpPr>
              <p:cNvPr id="15" name="TextBox 10">
                <a:extLst>
                  <a:ext uri="{FF2B5EF4-FFF2-40B4-BE49-F238E27FC236}">
                    <a16:creationId xmlns:a16="http://schemas.microsoft.com/office/drawing/2014/main" xmlns="" id="{E9DCF71D-B077-4282-8100-2F95E51D56BD}"/>
                  </a:ext>
                </a:extLst>
              </p:cNvPr>
              <p:cNvSpPr txBox="1"/>
              <p:nvPr/>
            </p:nvSpPr>
            <p:spPr>
              <a:xfrm>
                <a:off x="1797477" y="3853804"/>
                <a:ext cx="803671" cy="338554"/>
              </a:xfrm>
              <a:prstGeom prst="rect">
                <a:avLst/>
              </a:prstGeom>
              <a:noFill/>
            </p:spPr>
            <p:txBody>
              <a:bodyPr wrap="square" rtlCol="0">
                <a:spAutoFit/>
              </a:bodyPr>
              <a:lstStyle/>
              <a:p>
                <a:pPr algn="ctr"/>
                <a:r>
                  <a:rPr lang="zh-TW" altLang="en-US" sz="160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rPr>
                  <a:t>程式碼</a:t>
                </a:r>
                <a:endParaRPr lang="en-US" altLang="zh-TW" sz="160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sp>
          <p:nvSpPr>
            <p:cNvPr id="3" name="矩形: 圓角 2">
              <a:extLst>
                <a:ext uri="{FF2B5EF4-FFF2-40B4-BE49-F238E27FC236}">
                  <a16:creationId xmlns:a16="http://schemas.microsoft.com/office/drawing/2014/main" xmlns="" id="{FE4E56AD-D1B1-4EA2-A563-2987AC797D60}"/>
                </a:ext>
              </a:extLst>
            </p:cNvPr>
            <p:cNvSpPr/>
            <p:nvPr/>
          </p:nvSpPr>
          <p:spPr>
            <a:xfrm>
              <a:off x="369706" y="824272"/>
              <a:ext cx="3669828" cy="3050381"/>
            </a:xfrm>
            <a:prstGeom prst="roundRect">
              <a:avLst>
                <a:gd name="adj" fmla="val 4021"/>
              </a:avLst>
            </a:prstGeom>
            <a:solidFill>
              <a:schemeClr val="bg1"/>
            </a:solidFill>
            <a:ln w="12700">
              <a:solidFill>
                <a:srgbClr val="00E0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rgbClr val="002060"/>
                </a:solidFill>
              </a:endParaRPr>
            </a:p>
          </p:txBody>
        </p:sp>
      </p:grpSp>
      <p:sp>
        <p:nvSpPr>
          <p:cNvPr id="2" name="標題 1">
            <a:extLst>
              <a:ext uri="{FF2B5EF4-FFF2-40B4-BE49-F238E27FC236}">
                <a16:creationId xmlns:a16="http://schemas.microsoft.com/office/drawing/2014/main" xmlns="" id="{8A519D7D-A969-47B2-98E5-9076E48427A3}"/>
              </a:ext>
            </a:extLst>
          </p:cNvPr>
          <p:cNvSpPr>
            <a:spLocks noGrp="1"/>
          </p:cNvSpPr>
          <p:nvPr>
            <p:ph type="title"/>
          </p:nvPr>
        </p:nvSpPr>
        <p:spPr/>
        <p:txBody>
          <a:bodyPr/>
          <a:lstStyle/>
          <a:p>
            <a:r>
              <a:rPr lang="zh-TW" altLang="en-US">
                <a:latin typeface="Microsoft JhengHei UI"/>
                <a:ea typeface="Microsoft JhengHei UI"/>
              </a:rPr>
              <a:t>建立 </a:t>
            </a:r>
            <a:r>
              <a:rPr lang="en-US" altLang="zh-TW" err="1">
                <a:latin typeface="Microsoft JhengHei UI"/>
                <a:ea typeface="Microsoft JhengHei UI"/>
              </a:rPr>
              <a:t>tfrecords</a:t>
            </a:r>
            <a:r>
              <a:rPr lang="en-US" altLang="zh-TW">
                <a:latin typeface="Microsoft JhengHei UI"/>
                <a:ea typeface="Microsoft JhengHei UI"/>
              </a:rPr>
              <a:t> </a:t>
            </a:r>
            <a:r>
              <a:rPr lang="zh-TW" altLang="en-US">
                <a:latin typeface="Microsoft JhengHei UI"/>
                <a:ea typeface="Microsoft JhengHei UI"/>
              </a:rPr>
              <a:t>檔案</a:t>
            </a:r>
            <a:endParaRPr lang="en-US" altLang="en-US">
              <a:latin typeface="Microsoft JhengHei UI"/>
              <a:ea typeface="Microsoft JhengHei UI"/>
            </a:endParaRPr>
          </a:p>
        </p:txBody>
      </p:sp>
      <p:pic>
        <p:nvPicPr>
          <p:cNvPr id="4" name="圖片 4" descr="一張含有 瓶 的圖片&#10;&#10;描述是以非常高的可信度產生">
            <a:extLst>
              <a:ext uri="{FF2B5EF4-FFF2-40B4-BE49-F238E27FC236}">
                <a16:creationId xmlns:a16="http://schemas.microsoft.com/office/drawing/2014/main" xmlns="" id="{CE7E0AC1-733B-4FA2-AF5C-5DC7971A8FA0}"/>
              </a:ext>
            </a:extLst>
          </p:cNvPr>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a:xfrm>
            <a:off x="4156158" y="3418709"/>
            <a:ext cx="4679530" cy="432131"/>
          </a:xfrm>
          <a:prstGeom prst="rect">
            <a:avLst/>
          </a:prstGeom>
        </p:spPr>
      </p:pic>
      <p:pic>
        <p:nvPicPr>
          <p:cNvPr id="6" name="圖片 6" descr="一張含有 文字 的圖片&#10;&#10;描述是以高可信度產生">
            <a:extLst>
              <a:ext uri="{FF2B5EF4-FFF2-40B4-BE49-F238E27FC236}">
                <a16:creationId xmlns:a16="http://schemas.microsoft.com/office/drawing/2014/main" xmlns="" id="{5EE8D696-8CFF-412A-9859-9DA3A4F8849B}"/>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379638" y="958689"/>
            <a:ext cx="3259177" cy="2705454"/>
          </a:xfrm>
          <a:prstGeom prst="rect">
            <a:avLst/>
          </a:prstGeom>
        </p:spPr>
      </p:pic>
      <p:grpSp>
        <p:nvGrpSpPr>
          <p:cNvPr id="30" name="群組 29">
            <a:extLst>
              <a:ext uri="{FF2B5EF4-FFF2-40B4-BE49-F238E27FC236}">
                <a16:creationId xmlns:a16="http://schemas.microsoft.com/office/drawing/2014/main" xmlns="" id="{963F54D0-696D-45F8-9B94-EAD4C541D1C5}"/>
              </a:ext>
            </a:extLst>
          </p:cNvPr>
          <p:cNvGrpSpPr/>
          <p:nvPr/>
        </p:nvGrpSpPr>
        <p:grpSpPr>
          <a:xfrm>
            <a:off x="4120439" y="824272"/>
            <a:ext cx="2637549" cy="2192123"/>
            <a:chOff x="4120439" y="824272"/>
            <a:chExt cx="2637549" cy="2192123"/>
          </a:xfrm>
        </p:grpSpPr>
        <p:sp>
          <p:nvSpPr>
            <p:cNvPr id="17" name="矩形: 圓角 16">
              <a:extLst>
                <a:ext uri="{FF2B5EF4-FFF2-40B4-BE49-F238E27FC236}">
                  <a16:creationId xmlns:a16="http://schemas.microsoft.com/office/drawing/2014/main" xmlns="" id="{D8C5A9A2-FF48-41AD-AE1D-1986D43DD924}"/>
                </a:ext>
              </a:extLst>
            </p:cNvPr>
            <p:cNvSpPr/>
            <p:nvPr/>
          </p:nvSpPr>
          <p:spPr>
            <a:xfrm>
              <a:off x="4120439" y="824272"/>
              <a:ext cx="2637549" cy="2192123"/>
            </a:xfrm>
            <a:prstGeom prst="roundRect">
              <a:avLst>
                <a:gd name="adj" fmla="val 4021"/>
              </a:avLst>
            </a:prstGeom>
            <a:solidFill>
              <a:schemeClr val="bg1"/>
            </a:solidFill>
            <a:ln w="12700">
              <a:solidFill>
                <a:srgbClr val="00E0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3">
              <a:extLst>
                <a:ext uri="{FF2B5EF4-FFF2-40B4-BE49-F238E27FC236}">
                  <a16:creationId xmlns:a16="http://schemas.microsoft.com/office/drawing/2014/main" xmlns="" id="{A5E7C685-2F66-4D46-806E-849446B7F1B5}"/>
                </a:ext>
              </a:extLst>
            </p:cNvPr>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a:xfrm>
              <a:off x="4266447" y="1003565"/>
              <a:ext cx="2336779" cy="1792650"/>
            </a:xfrm>
            <a:prstGeom prst="rect">
              <a:avLst/>
            </a:prstGeom>
          </p:spPr>
        </p:pic>
      </p:grpSp>
      <p:sp>
        <p:nvSpPr>
          <p:cNvPr id="10" name="文字方塊 10">
            <a:extLst>
              <a:ext uri="{FF2B5EF4-FFF2-40B4-BE49-F238E27FC236}">
                <a16:creationId xmlns:a16="http://schemas.microsoft.com/office/drawing/2014/main" xmlns="" id="{D75844B9-2FA8-49B3-BA1B-CF9CD7103668}"/>
              </a:ext>
            </a:extLst>
          </p:cNvPr>
          <p:cNvSpPr txBox="1"/>
          <p:nvPr/>
        </p:nvSpPr>
        <p:spPr>
          <a:xfrm>
            <a:off x="179619" y="4193089"/>
            <a:ext cx="7426872"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a:latin typeface="Microsoft JhengHei" panose="020B0604030504040204" pitchFamily="34" charset="-120"/>
                <a:ea typeface="Microsoft JhengHei" panose="020B0604030504040204" pitchFamily="34" charset="-120"/>
                <a:cs typeface="Arial"/>
              </a:rPr>
              <a:t>此次訓練我們使用</a:t>
            </a:r>
            <a:r>
              <a:rPr lang="en-US" altLang="zh-TW" sz="1600">
                <a:latin typeface="Microsoft JhengHei" panose="020B0604030504040204" pitchFamily="34" charset="-120"/>
                <a:ea typeface="Microsoft JhengHei" panose="020B0604030504040204" pitchFamily="34" charset="-120"/>
                <a:cs typeface="Arial"/>
              </a:rPr>
              <a:t> </a:t>
            </a:r>
            <a:r>
              <a:rPr lang="en-US" altLang="zh-TW" sz="1600" err="1">
                <a:latin typeface="Microsoft JhengHei" panose="020B0604030504040204" pitchFamily="34" charset="-120"/>
                <a:ea typeface="Microsoft JhengHei" panose="020B0604030504040204" pitchFamily="34" charset="-120"/>
                <a:cs typeface="Arial"/>
              </a:rPr>
              <a:t>tensorflow</a:t>
            </a:r>
            <a:r>
              <a:rPr lang="zh-TW" altLang="en-US" sz="1600">
                <a:latin typeface="Microsoft JhengHei" panose="020B0604030504040204" pitchFamily="34" charset="-120"/>
                <a:ea typeface="Microsoft JhengHei" panose="020B0604030504040204" pitchFamily="34" charset="-120"/>
                <a:cs typeface="Arial"/>
              </a:rPr>
              <a:t>，由於</a:t>
            </a:r>
            <a:r>
              <a:rPr lang="en-US" altLang="zh-TW" sz="1600">
                <a:latin typeface="Microsoft JhengHei" panose="020B0604030504040204" pitchFamily="34" charset="-120"/>
                <a:ea typeface="Microsoft JhengHei" panose="020B0604030504040204" pitchFamily="34" charset="-120"/>
                <a:cs typeface="Arial"/>
              </a:rPr>
              <a:t> </a:t>
            </a:r>
            <a:r>
              <a:rPr lang="en-US" altLang="zh-TW" sz="1600" err="1">
                <a:latin typeface="Microsoft JhengHei" panose="020B0604030504040204" pitchFamily="34" charset="-120"/>
                <a:ea typeface="Microsoft JhengHei" panose="020B0604030504040204" pitchFamily="34" charset="-120"/>
                <a:cs typeface="Arial"/>
              </a:rPr>
              <a:t>tensorflow</a:t>
            </a:r>
            <a:r>
              <a:rPr lang="en-US" altLang="zh-TW" sz="1600">
                <a:latin typeface="Microsoft JhengHei" panose="020B0604030504040204" pitchFamily="34" charset="-120"/>
                <a:ea typeface="Microsoft JhengHei" panose="020B0604030504040204" pitchFamily="34" charset="-120"/>
                <a:cs typeface="Arial"/>
              </a:rPr>
              <a:t> </a:t>
            </a:r>
            <a:r>
              <a:rPr lang="zh-TW" altLang="en-US" sz="1600">
                <a:latin typeface="Microsoft JhengHei" panose="020B0604030504040204" pitchFamily="34" charset="-120"/>
                <a:ea typeface="Microsoft JhengHei" panose="020B0604030504040204" pitchFamily="34" charset="-120"/>
                <a:cs typeface="Arial"/>
              </a:rPr>
              <a:t>使用</a:t>
            </a:r>
            <a:r>
              <a:rPr lang="en-US" altLang="zh-TW" sz="1600">
                <a:latin typeface="Microsoft JhengHei" panose="020B0604030504040204" pitchFamily="34" charset="-120"/>
                <a:ea typeface="Microsoft JhengHei" panose="020B0604030504040204" pitchFamily="34" charset="-120"/>
                <a:cs typeface="Arial"/>
              </a:rPr>
              <a:t> </a:t>
            </a:r>
            <a:r>
              <a:rPr lang="en-US" altLang="zh-TW" sz="1600" err="1">
                <a:latin typeface="Microsoft JhengHei" panose="020B0604030504040204" pitchFamily="34" charset="-120"/>
                <a:ea typeface="Microsoft JhengHei" panose="020B0604030504040204" pitchFamily="34" charset="-120"/>
                <a:cs typeface="Arial"/>
              </a:rPr>
              <a:t>tfrecords</a:t>
            </a:r>
            <a:r>
              <a:rPr lang="en-US" altLang="zh-TW" sz="1600">
                <a:latin typeface="Microsoft JhengHei" panose="020B0604030504040204" pitchFamily="34" charset="-120"/>
                <a:ea typeface="Microsoft JhengHei" panose="020B0604030504040204" pitchFamily="34" charset="-120"/>
                <a:cs typeface="Arial"/>
              </a:rPr>
              <a:t> </a:t>
            </a:r>
            <a:r>
              <a:rPr lang="zh-TW" altLang="en-US" sz="1600">
                <a:latin typeface="Microsoft JhengHei" panose="020B0604030504040204" pitchFamily="34" charset="-120"/>
                <a:ea typeface="Microsoft JhengHei" panose="020B0604030504040204" pitchFamily="34" charset="-120"/>
                <a:cs typeface="Arial"/>
              </a:rPr>
              <a:t>做為資料來源。因此我們開發個小程式來執行此轉換工作。</a:t>
            </a:r>
            <a:endParaRPr lang="zh-TW" altLang="zh-TW" sz="1600">
              <a:latin typeface="Microsoft JhengHei" panose="020B0604030504040204" pitchFamily="34" charset="-120"/>
              <a:ea typeface="Microsoft JhengHei" panose="020B0604030504040204" pitchFamily="34" charset="-120"/>
            </a:endParaRPr>
          </a:p>
        </p:txBody>
      </p:sp>
      <p:grpSp>
        <p:nvGrpSpPr>
          <p:cNvPr id="38" name="群組 37">
            <a:extLst>
              <a:ext uri="{FF2B5EF4-FFF2-40B4-BE49-F238E27FC236}">
                <a16:creationId xmlns:a16="http://schemas.microsoft.com/office/drawing/2014/main" xmlns="" id="{55C526B3-42E4-4D36-9327-1D9981F4D5C3}"/>
              </a:ext>
            </a:extLst>
          </p:cNvPr>
          <p:cNvGrpSpPr/>
          <p:nvPr/>
        </p:nvGrpSpPr>
        <p:grpSpPr>
          <a:xfrm>
            <a:off x="7149022" y="830624"/>
            <a:ext cx="1602793" cy="2192123"/>
            <a:chOff x="7149022" y="830624"/>
            <a:chExt cx="1602793" cy="2192123"/>
          </a:xfrm>
        </p:grpSpPr>
        <p:sp>
          <p:nvSpPr>
            <p:cNvPr id="32" name="矩形: 圓角 31">
              <a:extLst>
                <a:ext uri="{FF2B5EF4-FFF2-40B4-BE49-F238E27FC236}">
                  <a16:creationId xmlns:a16="http://schemas.microsoft.com/office/drawing/2014/main" xmlns="" id="{2327A233-8A04-4D09-9EA0-902E4F89A0D4}"/>
                </a:ext>
              </a:extLst>
            </p:cNvPr>
            <p:cNvSpPr/>
            <p:nvPr/>
          </p:nvSpPr>
          <p:spPr>
            <a:xfrm>
              <a:off x="7149022" y="830624"/>
              <a:ext cx="1602793" cy="2192123"/>
            </a:xfrm>
            <a:prstGeom prst="roundRect">
              <a:avLst>
                <a:gd name="adj" fmla="val 4021"/>
              </a:avLst>
            </a:prstGeom>
            <a:solidFill>
              <a:schemeClr val="bg1"/>
            </a:solidFill>
            <a:ln w="12700">
              <a:solidFill>
                <a:srgbClr val="00E0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4" name="圖片 33" descr="一張含有 螢幕擷取畫面, 監視器, 螢幕, 室內 的圖片&#10;&#10;描述是以高可信度產生">
              <a:extLst>
                <a:ext uri="{FF2B5EF4-FFF2-40B4-BE49-F238E27FC236}">
                  <a16:creationId xmlns:a16="http://schemas.microsoft.com/office/drawing/2014/main" xmlns="" id="{D70906F3-2338-40FF-A02E-018CFCE77A54}"/>
                </a:ext>
              </a:extLst>
            </p:cNvPr>
            <p:cNvPicPr>
              <a:picLocks noChangeAspect="1"/>
            </p:cNvPicPr>
            <p:nvPr/>
          </p:nvPicPr>
          <p:blipFill rotWithShape="1">
            <a:blip r:embed="rId5" cstate="screen">
              <a:extLst>
                <a:ext uri="{28A0092B-C50C-407E-A947-70E740481C1C}">
                  <a14:useLocalDpi xmlns:a14="http://schemas.microsoft.com/office/drawing/2010/main" xmlns=""/>
                </a:ext>
              </a:extLst>
            </a:blip>
            <a:srcRect/>
            <a:stretch/>
          </p:blipFill>
          <p:spPr>
            <a:xfrm>
              <a:off x="7483728" y="878201"/>
              <a:ext cx="1045179" cy="2053081"/>
            </a:xfrm>
            <a:prstGeom prst="rect">
              <a:avLst/>
            </a:prstGeom>
          </p:spPr>
        </p:pic>
      </p:grpSp>
    </p:spTree>
    <p:extLst>
      <p:ext uri="{BB962C8B-B14F-4D97-AF65-F5344CB8AC3E}">
        <p14:creationId xmlns:p14="http://schemas.microsoft.com/office/powerpoint/2010/main" xmlns="" val="3503399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圖形 222">
            <a:extLst>
              <a:ext uri="{FF2B5EF4-FFF2-40B4-BE49-F238E27FC236}">
                <a16:creationId xmlns:a16="http://schemas.microsoft.com/office/drawing/2014/main" xmlns="" id="{57D77BBF-796F-4368-AA9C-768A4F7938D7}"/>
              </a:ext>
            </a:extLst>
          </p:cNvPr>
          <p:cNvPicPr>
            <a:picLocks noChangeAspect="1"/>
          </p:cNvPicPr>
          <p:nvPr/>
        </p:nvPicPr>
        <p:blipFill>
          <a:blip r:embed="rId2"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4392441" y="1151795"/>
            <a:ext cx="366713" cy="585788"/>
          </a:xfrm>
          <a:prstGeom prst="rect">
            <a:avLst/>
          </a:prstGeom>
        </p:spPr>
      </p:pic>
      <p:pic>
        <p:nvPicPr>
          <p:cNvPr id="224" name="圖形 223">
            <a:extLst>
              <a:ext uri="{FF2B5EF4-FFF2-40B4-BE49-F238E27FC236}">
                <a16:creationId xmlns:a16="http://schemas.microsoft.com/office/drawing/2014/main" xmlns="" id="{7DC4B307-131A-4847-A08D-2D2391AB00BD}"/>
              </a:ext>
            </a:extLst>
          </p:cNvPr>
          <p:cNvPicPr>
            <a:picLocks noChangeAspect="1"/>
          </p:cNvPicPr>
          <p:nvPr/>
        </p:nvPicPr>
        <p:blipFill>
          <a:blip r:embed="rId4" cstate="screen">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2267846" y="1151795"/>
            <a:ext cx="366713" cy="585788"/>
          </a:xfrm>
          <a:prstGeom prst="rect">
            <a:avLst/>
          </a:prstGeom>
        </p:spPr>
      </p:pic>
      <p:pic>
        <p:nvPicPr>
          <p:cNvPr id="225" name="圖形 224">
            <a:extLst>
              <a:ext uri="{FF2B5EF4-FFF2-40B4-BE49-F238E27FC236}">
                <a16:creationId xmlns:a16="http://schemas.microsoft.com/office/drawing/2014/main" xmlns="" id="{624A37AB-7BE8-4636-9AA1-89C386ECDB05}"/>
              </a:ext>
            </a:extLst>
          </p:cNvPr>
          <p:cNvPicPr>
            <a:picLocks noChangeAspect="1"/>
          </p:cNvPicPr>
          <p:nvPr/>
        </p:nvPicPr>
        <p:blipFill>
          <a:blip r:embed="rId4" cstate="screen">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6509441" y="1151795"/>
            <a:ext cx="366713" cy="585788"/>
          </a:xfrm>
          <a:prstGeom prst="rect">
            <a:avLst/>
          </a:prstGeom>
        </p:spPr>
      </p:pic>
      <p:sp>
        <p:nvSpPr>
          <p:cNvPr id="9" name="矩形 211">
            <a:extLst>
              <a:ext uri="{FF2B5EF4-FFF2-40B4-BE49-F238E27FC236}">
                <a16:creationId xmlns:a16="http://schemas.microsoft.com/office/drawing/2014/main" xmlns="" id="{F385A9D4-D51B-4367-AB8B-642C01086526}"/>
              </a:ext>
            </a:extLst>
          </p:cNvPr>
          <p:cNvSpPr/>
          <p:nvPr/>
        </p:nvSpPr>
        <p:spPr>
          <a:xfrm>
            <a:off x="892778" y="2244209"/>
            <a:ext cx="954107" cy="553998"/>
          </a:xfrm>
          <a:prstGeom prst="rect">
            <a:avLst/>
          </a:prstGeom>
        </p:spPr>
        <p:txBody>
          <a:bodyPr wrap="none">
            <a:spAutoFit/>
          </a:bodyPr>
          <a:lstStyle/>
          <a:p>
            <a:r>
              <a:rPr lang="zh-TW" altLang="en-US" sz="3000" b="1">
                <a:solidFill>
                  <a:schemeClr val="bg2">
                    <a:lumMod val="75000"/>
                  </a:schemeClr>
                </a:solidFill>
                <a:latin typeface="Microsoft JhengHei" panose="020B0604030504040204" pitchFamily="34" charset="-120"/>
                <a:ea typeface="Microsoft JhengHei" panose="020B0604030504040204" pitchFamily="34" charset="-120"/>
                <a:cs typeface="Arial" panose="020B0604020202020204" pitchFamily="34" charset="0"/>
              </a:rPr>
              <a:t>建構</a:t>
            </a:r>
          </a:p>
        </p:txBody>
      </p:sp>
      <p:sp>
        <p:nvSpPr>
          <p:cNvPr id="10" name="矩形 212">
            <a:extLst>
              <a:ext uri="{FF2B5EF4-FFF2-40B4-BE49-F238E27FC236}">
                <a16:creationId xmlns:a16="http://schemas.microsoft.com/office/drawing/2014/main" xmlns="" id="{366E60E0-EEE4-448D-99E4-D55630F75AE6}"/>
              </a:ext>
            </a:extLst>
          </p:cNvPr>
          <p:cNvSpPr/>
          <p:nvPr/>
        </p:nvSpPr>
        <p:spPr>
          <a:xfrm>
            <a:off x="3027181" y="2244209"/>
            <a:ext cx="954107" cy="553998"/>
          </a:xfrm>
          <a:prstGeom prst="rect">
            <a:avLst/>
          </a:prstGeom>
        </p:spPr>
        <p:txBody>
          <a:bodyPr wrap="none">
            <a:spAutoFit/>
          </a:bodyPr>
          <a:lstStyle/>
          <a:p>
            <a:r>
              <a:rPr lang="zh-TW" altLang="en-US" sz="3000" b="1">
                <a:latin typeface="Microsoft JhengHei" panose="020B0604030504040204" pitchFamily="34" charset="-120"/>
                <a:ea typeface="Microsoft JhengHei" panose="020B0604030504040204" pitchFamily="34" charset="-120"/>
                <a:cs typeface="Arial" panose="020B0604020202020204" pitchFamily="34" charset="0"/>
              </a:rPr>
              <a:t>訓練</a:t>
            </a:r>
          </a:p>
        </p:txBody>
      </p:sp>
      <p:sp>
        <p:nvSpPr>
          <p:cNvPr id="11" name="矩形 213">
            <a:extLst>
              <a:ext uri="{FF2B5EF4-FFF2-40B4-BE49-F238E27FC236}">
                <a16:creationId xmlns:a16="http://schemas.microsoft.com/office/drawing/2014/main" xmlns="" id="{3500E75B-3538-4446-A56B-8EABE80C4D51}"/>
              </a:ext>
            </a:extLst>
          </p:cNvPr>
          <p:cNvSpPr/>
          <p:nvPr/>
        </p:nvSpPr>
        <p:spPr>
          <a:xfrm>
            <a:off x="5161585" y="2244209"/>
            <a:ext cx="954107" cy="553998"/>
          </a:xfrm>
          <a:prstGeom prst="rect">
            <a:avLst/>
          </a:prstGeom>
        </p:spPr>
        <p:txBody>
          <a:bodyPr wrap="none">
            <a:spAutoFit/>
          </a:bodyPr>
          <a:lstStyle/>
          <a:p>
            <a:r>
              <a:rPr lang="zh-TW" altLang="en-US" sz="3000" b="1">
                <a:solidFill>
                  <a:schemeClr val="bg2">
                    <a:lumMod val="75000"/>
                  </a:schemeClr>
                </a:solidFill>
                <a:latin typeface="Microsoft JhengHei" panose="020B0604030504040204" pitchFamily="34" charset="-120"/>
                <a:ea typeface="Microsoft JhengHei" panose="020B0604030504040204" pitchFamily="34" charset="-120"/>
                <a:cs typeface="Arial" panose="020B0604020202020204" pitchFamily="34" charset="0"/>
              </a:rPr>
              <a:t>調整</a:t>
            </a:r>
          </a:p>
        </p:txBody>
      </p:sp>
      <p:sp>
        <p:nvSpPr>
          <p:cNvPr id="12" name="矩形 214">
            <a:extLst>
              <a:ext uri="{FF2B5EF4-FFF2-40B4-BE49-F238E27FC236}">
                <a16:creationId xmlns:a16="http://schemas.microsoft.com/office/drawing/2014/main" xmlns="" id="{E482AD39-F9B0-43FD-922E-FDF190F3458A}"/>
              </a:ext>
            </a:extLst>
          </p:cNvPr>
          <p:cNvSpPr/>
          <p:nvPr/>
        </p:nvSpPr>
        <p:spPr>
          <a:xfrm>
            <a:off x="7265765" y="2244209"/>
            <a:ext cx="954107" cy="553998"/>
          </a:xfrm>
          <a:prstGeom prst="rect">
            <a:avLst/>
          </a:prstGeom>
        </p:spPr>
        <p:txBody>
          <a:bodyPr wrap="none">
            <a:spAutoFit/>
          </a:bodyPr>
          <a:lstStyle/>
          <a:p>
            <a:r>
              <a:rPr lang="zh-TW" altLang="en-US" sz="3000" b="1">
                <a:solidFill>
                  <a:schemeClr val="bg2">
                    <a:lumMod val="75000"/>
                  </a:schemeClr>
                </a:solidFill>
                <a:latin typeface="Microsoft JhengHei" panose="020B0604030504040204" pitchFamily="34" charset="-120"/>
                <a:ea typeface="Microsoft JhengHei" panose="020B0604030504040204" pitchFamily="34" charset="-120"/>
                <a:cs typeface="Arial" panose="020B0604020202020204" pitchFamily="34" charset="0"/>
              </a:rPr>
              <a:t>佈署</a:t>
            </a:r>
          </a:p>
        </p:txBody>
      </p:sp>
    </p:spTree>
    <p:extLst>
      <p:ext uri="{BB962C8B-B14F-4D97-AF65-F5344CB8AC3E}">
        <p14:creationId xmlns:p14="http://schemas.microsoft.com/office/powerpoint/2010/main" xmlns="" val="741091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559EFE1E-77A9-4D83-B5C1-5755322C357E}"/>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400096" y="1101744"/>
            <a:ext cx="6571340" cy="3204903"/>
          </a:xfrm>
          <a:prstGeom prst="rect">
            <a:avLst/>
          </a:prstGeom>
          <a:effectLst>
            <a:outerShdw blurRad="50800" dist="38100" dir="10800000" algn="r" rotWithShape="0">
              <a:prstClr val="black">
                <a:alpha val="40000"/>
              </a:prstClr>
            </a:outerShdw>
          </a:effectLst>
        </p:spPr>
      </p:pic>
      <p:sp>
        <p:nvSpPr>
          <p:cNvPr id="2" name="標題 1">
            <a:extLst>
              <a:ext uri="{FF2B5EF4-FFF2-40B4-BE49-F238E27FC236}">
                <a16:creationId xmlns:a16="http://schemas.microsoft.com/office/drawing/2014/main" xmlns="" id="{8A519D7D-A969-47B2-98E5-9076E48427A3}"/>
              </a:ext>
            </a:extLst>
          </p:cNvPr>
          <p:cNvSpPr>
            <a:spLocks noGrp="1"/>
          </p:cNvSpPr>
          <p:nvPr>
            <p:ph type="title"/>
          </p:nvPr>
        </p:nvSpPr>
        <p:spPr>
          <a:xfrm>
            <a:off x="323527" y="304925"/>
            <a:ext cx="8064945" cy="493563"/>
          </a:xfrm>
        </p:spPr>
        <p:txBody>
          <a:bodyPr/>
          <a:lstStyle/>
          <a:p>
            <a:pPr>
              <a:lnSpc>
                <a:spcPts val="3600"/>
              </a:lnSpc>
            </a:pPr>
            <a:r>
              <a:rPr lang="zh-TW" altLang="en-US">
                <a:latin typeface="Microsoft JhengHei UI"/>
                <a:ea typeface="Microsoft JhengHei UI"/>
              </a:rPr>
              <a:t>建立一個 </a:t>
            </a:r>
            <a:r>
              <a:rPr lang="en-US" altLang="zh-TW">
                <a:latin typeface="Microsoft JhengHei UI"/>
                <a:ea typeface="Microsoft JhengHei UI"/>
              </a:rPr>
              <a:t>container </a:t>
            </a:r>
            <a:r>
              <a:rPr lang="zh-TW" altLang="en-US">
                <a:latin typeface="Microsoft JhengHei UI"/>
                <a:ea typeface="Microsoft JhengHei UI"/>
              </a:rPr>
              <a:t>並啟用 </a:t>
            </a:r>
            <a:r>
              <a:rPr lang="en-US" altLang="zh-TW">
                <a:latin typeface="Microsoft JhengHei UI"/>
                <a:ea typeface="Microsoft JhengHei UI"/>
              </a:rPr>
              <a:t>GPU </a:t>
            </a:r>
            <a:r>
              <a:rPr lang="zh-TW" altLang="en-US">
                <a:latin typeface="Microsoft JhengHei UI"/>
                <a:ea typeface="Microsoft JhengHei UI"/>
              </a:rPr>
              <a:t>支援</a:t>
            </a:r>
          </a:p>
        </p:txBody>
      </p:sp>
      <p:sp>
        <p:nvSpPr>
          <p:cNvPr id="4" name="文字方塊 10">
            <a:extLst>
              <a:ext uri="{FF2B5EF4-FFF2-40B4-BE49-F238E27FC236}">
                <a16:creationId xmlns:a16="http://schemas.microsoft.com/office/drawing/2014/main" xmlns="" id="{183AA175-CDC4-4D8D-A651-0F1DAB2B35E5}"/>
              </a:ext>
            </a:extLst>
          </p:cNvPr>
          <p:cNvSpPr txBox="1"/>
          <p:nvPr/>
        </p:nvSpPr>
        <p:spPr>
          <a:xfrm>
            <a:off x="323528" y="4392402"/>
            <a:ext cx="7426872"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a:latin typeface="微軟正黑體" panose="020B0604030504040204" pitchFamily="34" charset="-120"/>
                <a:ea typeface="微軟正黑體" panose="020B0604030504040204" pitchFamily="34" charset="-120"/>
                <a:cs typeface="Arial"/>
              </a:rPr>
              <a:t>透過 </a:t>
            </a:r>
            <a:r>
              <a:rPr lang="en-US" altLang="zh-TW" sz="1600">
                <a:latin typeface="微軟正黑體" panose="020B0604030504040204" pitchFamily="34" charset="-120"/>
                <a:ea typeface="微軟正黑體" panose="020B0604030504040204" pitchFamily="34" charset="-120"/>
                <a:cs typeface="Arial"/>
              </a:rPr>
              <a:t>Container Station </a:t>
            </a:r>
            <a:r>
              <a:rPr lang="zh-TW" altLang="en-US" sz="1600">
                <a:latin typeface="微軟正黑體" panose="020B0604030504040204" pitchFamily="34" charset="-120"/>
                <a:ea typeface="微軟正黑體" panose="020B0604030504040204" pitchFamily="34" charset="-120"/>
                <a:cs typeface="Arial"/>
              </a:rPr>
              <a:t>即可建立 </a:t>
            </a:r>
            <a:r>
              <a:rPr lang="en-US" altLang="zh-TW" sz="1600" err="1">
                <a:latin typeface="微軟正黑體" panose="020B0604030504040204" pitchFamily="34" charset="-120"/>
                <a:ea typeface="微軟正黑體" panose="020B0604030504040204" pitchFamily="34" charset="-120"/>
                <a:cs typeface="Arial"/>
              </a:rPr>
              <a:t>tensorflow</a:t>
            </a:r>
            <a:r>
              <a:rPr lang="en-US" altLang="zh-TW" sz="1600">
                <a:latin typeface="微軟正黑體" panose="020B0604030504040204" pitchFamily="34" charset="-120"/>
                <a:ea typeface="微軟正黑體" panose="020B0604030504040204" pitchFamily="34" charset="-120"/>
                <a:cs typeface="Arial"/>
              </a:rPr>
              <a:t> container </a:t>
            </a:r>
            <a:r>
              <a:rPr lang="zh-TW" altLang="en-US" sz="1600">
                <a:latin typeface="微軟正黑體" panose="020B0604030504040204" pitchFamily="34" charset="-120"/>
                <a:ea typeface="微軟正黑體" panose="020B0604030504040204" pitchFamily="34" charset="-120"/>
                <a:cs typeface="Arial"/>
              </a:rPr>
              <a:t>作為我們的訓練環境。</a:t>
            </a:r>
          </a:p>
        </p:txBody>
      </p:sp>
      <p:grpSp>
        <p:nvGrpSpPr>
          <p:cNvPr id="12" name="Group 11">
            <a:extLst>
              <a:ext uri="{FF2B5EF4-FFF2-40B4-BE49-F238E27FC236}">
                <a16:creationId xmlns:a16="http://schemas.microsoft.com/office/drawing/2014/main" xmlns="" id="{3F7EF5B7-ADF2-433A-AE44-879B99AEC12F}"/>
              </a:ext>
            </a:extLst>
          </p:cNvPr>
          <p:cNvGrpSpPr/>
          <p:nvPr/>
        </p:nvGrpSpPr>
        <p:grpSpPr>
          <a:xfrm>
            <a:off x="5319487" y="791519"/>
            <a:ext cx="3500985" cy="3021565"/>
            <a:chOff x="3110401" y="1215955"/>
            <a:chExt cx="3110400" cy="2684466"/>
          </a:xfrm>
          <a:effectLst>
            <a:outerShdw blurRad="50800" dist="63500" dir="8100000" algn="tr" rotWithShape="0">
              <a:prstClr val="black">
                <a:alpha val="40000"/>
              </a:prstClr>
            </a:outerShdw>
          </a:effectLst>
        </p:grpSpPr>
        <p:sp>
          <p:nvSpPr>
            <p:cNvPr id="11" name="Rectangle 10">
              <a:extLst>
                <a:ext uri="{FF2B5EF4-FFF2-40B4-BE49-F238E27FC236}">
                  <a16:creationId xmlns:a16="http://schemas.microsoft.com/office/drawing/2014/main" xmlns="" id="{6FB2E15C-6A26-4F77-987D-4E5BD668FE3D}"/>
                </a:ext>
              </a:extLst>
            </p:cNvPr>
            <p:cNvSpPr/>
            <p:nvPr/>
          </p:nvSpPr>
          <p:spPr>
            <a:xfrm>
              <a:off x="3110401" y="1215955"/>
              <a:ext cx="3110400" cy="2684466"/>
            </a:xfrm>
            <a:prstGeom prst="rect">
              <a:avLst/>
            </a:prstGeom>
            <a:solidFill>
              <a:schemeClr val="bg1"/>
            </a:solidFill>
            <a:ln>
              <a:solidFill>
                <a:srgbClr val="00E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82BEB0A0-44E3-4343-B82E-879C38320DCE}"/>
                </a:ext>
              </a:extLst>
            </p:cNvPr>
            <p:cNvGrpSpPr/>
            <p:nvPr/>
          </p:nvGrpSpPr>
          <p:grpSpPr>
            <a:xfrm>
              <a:off x="3110401" y="1275009"/>
              <a:ext cx="3110400" cy="2625412"/>
              <a:chOff x="4529100" y="825106"/>
              <a:chExt cx="4318473" cy="3645116"/>
            </a:xfrm>
          </p:grpSpPr>
          <p:sp>
            <p:nvSpPr>
              <p:cNvPr id="6" name="Rectangle 5">
                <a:extLst>
                  <a:ext uri="{FF2B5EF4-FFF2-40B4-BE49-F238E27FC236}">
                    <a16:creationId xmlns:a16="http://schemas.microsoft.com/office/drawing/2014/main" xmlns="" id="{9EC915DA-05C4-4C3B-9C51-12D93703185E}"/>
                  </a:ext>
                </a:extLst>
              </p:cNvPr>
              <p:cNvSpPr/>
              <p:nvPr/>
            </p:nvSpPr>
            <p:spPr>
              <a:xfrm>
                <a:off x="4725317" y="1643064"/>
                <a:ext cx="3961210" cy="421481"/>
              </a:xfrm>
              <a:prstGeom prst="rect">
                <a:avLst/>
              </a:prstGeom>
              <a:ln w="3175">
                <a:solidFill>
                  <a:srgbClr val="00E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Container Station (</a:t>
                </a:r>
                <a:r>
                  <a:rPr lang="en-US" sz="1400" err="1"/>
                  <a:t>gpu</a:t>
                </a:r>
                <a:r>
                  <a:rPr lang="en-US" sz="1400"/>
                  <a:t>-docker)</a:t>
                </a:r>
              </a:p>
            </p:txBody>
          </p:sp>
          <p:sp>
            <p:nvSpPr>
              <p:cNvPr id="7" name="Rectangle 6">
                <a:extLst>
                  <a:ext uri="{FF2B5EF4-FFF2-40B4-BE49-F238E27FC236}">
                    <a16:creationId xmlns:a16="http://schemas.microsoft.com/office/drawing/2014/main" xmlns="" id="{7ECBD5F0-55B1-4EA7-B4E8-6B1618109D57}"/>
                  </a:ext>
                </a:extLst>
              </p:cNvPr>
              <p:cNvSpPr/>
              <p:nvPr/>
            </p:nvSpPr>
            <p:spPr>
              <a:xfrm>
                <a:off x="4725317" y="825106"/>
                <a:ext cx="3961210" cy="698896"/>
              </a:xfrm>
              <a:prstGeom prst="rect">
                <a:avLst/>
              </a:prstGeom>
              <a:ln w="3175">
                <a:solidFill>
                  <a:srgbClr val="00E0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a:latin typeface="Microsoft JhengHei" panose="020B0604030504040204" pitchFamily="34" charset="-120"/>
                    <a:ea typeface="Microsoft JhengHei" panose="020B0604030504040204" pitchFamily="34" charset="-120"/>
                  </a:rPr>
                  <a:t>深度學習 和 機器學習</a:t>
                </a:r>
                <a:endParaRPr lang="en-US" altLang="zh-TW" sz="1400">
                  <a:latin typeface="Microsoft JhengHei" panose="020B0604030504040204" pitchFamily="34" charset="-120"/>
                  <a:ea typeface="Microsoft JhengHei" panose="020B0604030504040204" pitchFamily="34" charset="-120"/>
                </a:endParaRPr>
              </a:p>
              <a:p>
                <a:pPr algn="ctr"/>
                <a:r>
                  <a:rPr lang="zh-TW" altLang="en-US" sz="1400">
                    <a:latin typeface="Microsoft JhengHei" panose="020B0604030504040204" pitchFamily="34" charset="-120"/>
                    <a:ea typeface="Microsoft JhengHei" panose="020B0604030504040204" pitchFamily="34" charset="-120"/>
                  </a:rPr>
                  <a:t>應用程式</a:t>
                </a:r>
                <a:endParaRPr lang="en-US" sz="1400">
                  <a:latin typeface="Microsoft JhengHei" panose="020B0604030504040204" pitchFamily="34" charset="-120"/>
                  <a:ea typeface="Microsoft JhengHei" panose="020B0604030504040204" pitchFamily="34" charset="-120"/>
                </a:endParaRPr>
              </a:p>
            </p:txBody>
          </p:sp>
          <p:pic>
            <p:nvPicPr>
              <p:cNvPr id="5" name="Picture 2" descr="https://www.qnap.com/solution/container_station/_images/img4.png">
                <a:extLst>
                  <a:ext uri="{FF2B5EF4-FFF2-40B4-BE49-F238E27FC236}">
                    <a16:creationId xmlns:a16="http://schemas.microsoft.com/office/drawing/2014/main" xmlns="" id="{796B38A4-EEB0-480D-9D08-65801FD6D4EA}"/>
                  </a:ext>
                </a:extLst>
              </p:cNvPr>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4529100" y="2082404"/>
                <a:ext cx="4318473" cy="2387818"/>
              </a:xfrm>
              <a:prstGeom prst="rect">
                <a:avLst/>
              </a:prstGeom>
              <a:noFill/>
              <a:ln>
                <a:solidFill>
                  <a:srgbClr val="00E0FE"/>
                </a:solidFill>
              </a:ln>
              <a:extLst>
                <a:ext uri="{909E8E84-426E-40DD-AFC4-6F175D3DCCD1}">
                  <a14:hiddenFill xmlns:a14="http://schemas.microsoft.com/office/drawing/2010/main" xmlns="">
                    <a:solidFill>
                      <a:srgbClr val="FFFFFF"/>
                    </a:solidFill>
                  </a14:hiddenFill>
                </a:ext>
              </a:extLst>
            </p:spPr>
          </p:pic>
        </p:grpSp>
      </p:grpSp>
    </p:spTree>
    <p:extLst>
      <p:ext uri="{BB962C8B-B14F-4D97-AF65-F5344CB8AC3E}">
        <p14:creationId xmlns:p14="http://schemas.microsoft.com/office/powerpoint/2010/main" xmlns="" val="471445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FB7C324F-66D6-4BEE-BFB0-F9EE21AC65D6}"/>
              </a:ext>
            </a:extLst>
          </p:cNvPr>
          <p:cNvSpPr>
            <a:spLocks noGrp="1"/>
          </p:cNvSpPr>
          <p:nvPr>
            <p:ph type="title"/>
          </p:nvPr>
        </p:nvSpPr>
        <p:spPr>
          <a:xfrm>
            <a:off x="548483" y="297956"/>
            <a:ext cx="8229600" cy="493563"/>
          </a:xfrm>
        </p:spPr>
        <p:txBody>
          <a:bodyPr/>
          <a:lstStyle/>
          <a:p>
            <a:r>
              <a:rPr lang="zh-TW" altLang="en-US">
                <a:latin typeface="Microsoft JhengHei" panose="020B0604030504040204" pitchFamily="34" charset="-120"/>
                <a:ea typeface="Microsoft JhengHei" panose="020B0604030504040204" pitchFamily="34" charset="-120"/>
              </a:rPr>
              <a:t>我們選定的框架及模型架構</a:t>
            </a:r>
          </a:p>
        </p:txBody>
      </p:sp>
      <p:sp>
        <p:nvSpPr>
          <p:cNvPr id="3" name="內容版面配置區 2">
            <a:extLst>
              <a:ext uri="{FF2B5EF4-FFF2-40B4-BE49-F238E27FC236}">
                <a16:creationId xmlns:a16="http://schemas.microsoft.com/office/drawing/2014/main" xmlns="" id="{405FFBF1-EAC8-439E-B55E-77632E52BFA2}"/>
              </a:ext>
            </a:extLst>
          </p:cNvPr>
          <p:cNvSpPr>
            <a:spLocks noGrp="1"/>
          </p:cNvSpPr>
          <p:nvPr>
            <p:ph idx="4294967295"/>
          </p:nvPr>
        </p:nvSpPr>
        <p:spPr>
          <a:xfrm>
            <a:off x="457522" y="1225871"/>
            <a:ext cx="8362950" cy="1034255"/>
          </a:xfrm>
        </p:spPr>
        <p:txBody>
          <a:bodyPr vert="horz" lIns="91440" tIns="45720" rIns="91440" bIns="45720" rtlCol="0" anchor="t">
            <a:normAutofit/>
          </a:bodyPr>
          <a:lstStyle/>
          <a:p>
            <a:pPr marL="179388" indent="-179388">
              <a:buClr>
                <a:srgbClr val="09F3FF"/>
              </a:buClr>
            </a:pPr>
            <a:r>
              <a:rPr lang="zh-TW" altLang="en-US" sz="1600" b="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框架：</a:t>
            </a:r>
            <a:r>
              <a:rPr lang="en-US" altLang="zh-TW" sz="1600" b="1" err="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Tensorflow</a:t>
            </a:r>
            <a:endParaRPr lang="en-US" altLang="zh-TW" sz="1600" b="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endParaRPr>
          </a:p>
          <a:p>
            <a:pPr marL="179388" indent="-179388">
              <a:buClr>
                <a:srgbClr val="09F3FF"/>
              </a:buClr>
            </a:pPr>
            <a:r>
              <a:rPr lang="zh-TW" altLang="en-US" sz="1600" b="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模型架構：</a:t>
            </a:r>
            <a:r>
              <a:rPr lang="en-US" altLang="zh-TW" sz="1600" b="1" err="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MobileNet</a:t>
            </a:r>
            <a:r>
              <a:rPr lang="en-US" altLang="zh-TW" sz="1600" b="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-SSD</a:t>
            </a:r>
          </a:p>
          <a:p>
            <a:pPr marL="179388" indent="-179388">
              <a:buClr>
                <a:srgbClr val="09F3FF"/>
              </a:buClr>
            </a:pPr>
            <a:r>
              <a:rPr lang="zh-TW" altLang="en-US" sz="1600" b="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模型優化器、推論引擎：</a:t>
            </a:r>
            <a:r>
              <a:rPr lang="en-US" altLang="zh-TW" sz="1600" b="1" err="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OpenVINO</a:t>
            </a:r>
            <a:r>
              <a:rPr lang="en-US" altLang="zh-TW" sz="1600" b="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a:t>
            </a:r>
          </a:p>
        </p:txBody>
      </p:sp>
      <p:grpSp>
        <p:nvGrpSpPr>
          <p:cNvPr id="5" name="群組 4">
            <a:extLst>
              <a:ext uri="{FF2B5EF4-FFF2-40B4-BE49-F238E27FC236}">
                <a16:creationId xmlns:a16="http://schemas.microsoft.com/office/drawing/2014/main" xmlns="" id="{31EDE21F-100C-4AD1-9E7A-58A81C4382E6}"/>
              </a:ext>
            </a:extLst>
          </p:cNvPr>
          <p:cNvGrpSpPr/>
          <p:nvPr/>
        </p:nvGrpSpPr>
        <p:grpSpPr>
          <a:xfrm>
            <a:off x="0" y="2286000"/>
            <a:ext cx="7950994" cy="2857500"/>
            <a:chOff x="0" y="2286000"/>
            <a:chExt cx="7950994" cy="2857500"/>
          </a:xfrm>
          <a:effectLst>
            <a:outerShdw blurRad="215900" dist="152400" dir="18900000" algn="bl" rotWithShape="0">
              <a:prstClr val="black">
                <a:alpha val="24000"/>
              </a:prstClr>
            </a:outerShdw>
          </a:effectLst>
        </p:grpSpPr>
        <p:sp>
          <p:nvSpPr>
            <p:cNvPr id="4" name="矩形 3">
              <a:extLst>
                <a:ext uri="{FF2B5EF4-FFF2-40B4-BE49-F238E27FC236}">
                  <a16:creationId xmlns:a16="http://schemas.microsoft.com/office/drawing/2014/main" xmlns="" id="{B67DCEDC-1768-44E4-BE49-519381867BD4}"/>
                </a:ext>
              </a:extLst>
            </p:cNvPr>
            <p:cNvSpPr/>
            <p:nvPr/>
          </p:nvSpPr>
          <p:spPr>
            <a:xfrm>
              <a:off x="0" y="2286000"/>
              <a:ext cx="7950994" cy="2857500"/>
            </a:xfrm>
            <a:prstGeom prst="rect">
              <a:avLst/>
            </a:prstGeom>
            <a:solidFill>
              <a:srgbClr val="C2F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146" name="Picture 2" descr="ãmobilenet ssdãçåçæå°çµæ">
              <a:extLst>
                <a:ext uri="{FF2B5EF4-FFF2-40B4-BE49-F238E27FC236}">
                  <a16:creationId xmlns:a16="http://schemas.microsoft.com/office/drawing/2014/main" xmlns="" id="{F32E45A9-4B35-4E4D-889A-977FA7251CDA}"/>
                </a:ext>
              </a:extLst>
            </p:cNvPr>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323528" y="2337748"/>
              <a:ext cx="7356003" cy="2805752"/>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7" name="圖形 6">
            <a:extLst>
              <a:ext uri="{FF2B5EF4-FFF2-40B4-BE49-F238E27FC236}">
                <a16:creationId xmlns:a16="http://schemas.microsoft.com/office/drawing/2014/main" xmlns="" id="{2F25EC69-D17F-42C9-B04C-03802055751F}"/>
              </a:ext>
            </a:extLst>
          </p:cNvPr>
          <p:cNvPicPr>
            <a:picLocks noChangeAspect="1"/>
          </p:cNvPicPr>
          <p:nvPr/>
        </p:nvPicPr>
        <p:blipFill>
          <a:blip r:embed="rId3" cstate="screen">
            <a:extLst>
              <a:ext uri="{28A0092B-C50C-407E-A947-70E740481C1C}">
                <a14:useLocalDpi xmlns:a14="http://schemas.microsoft.com/office/drawing/2010/main" xmlns=""/>
              </a:ext>
              <a:ext uri="{96DAC541-7B7A-43D3-8B79-37D633B846F1}">
                <asvg:svgBlip xmlns:asvg="http://schemas.microsoft.com/office/drawing/2016/SVG/main" xmlns="" r:embed="rId4"/>
              </a:ext>
            </a:extLst>
          </a:blip>
          <a:stretch>
            <a:fillRect/>
          </a:stretch>
        </p:blipFill>
        <p:spPr>
          <a:xfrm>
            <a:off x="0" y="4774474"/>
            <a:ext cx="1096967" cy="369026"/>
          </a:xfrm>
          <a:prstGeom prst="rect">
            <a:avLst/>
          </a:prstGeom>
        </p:spPr>
      </p:pic>
    </p:spTree>
    <p:extLst>
      <p:ext uri="{BB962C8B-B14F-4D97-AF65-F5344CB8AC3E}">
        <p14:creationId xmlns:p14="http://schemas.microsoft.com/office/powerpoint/2010/main" xmlns="" val="2179269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C5642BE2-8007-43B8-98AD-C378A73CBD84}"/>
              </a:ext>
            </a:extLst>
          </p:cNvPr>
          <p:cNvSpPr/>
          <p:nvPr/>
        </p:nvSpPr>
        <p:spPr>
          <a:xfrm>
            <a:off x="0" y="1078706"/>
            <a:ext cx="9143999" cy="4064794"/>
          </a:xfrm>
          <a:prstGeom prst="rect">
            <a:avLst/>
          </a:prstGeom>
          <a:solidFill>
            <a:srgbClr val="300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xmlns="" id="{8A519D7D-A969-47B2-98E5-9076E48427A3}"/>
              </a:ext>
            </a:extLst>
          </p:cNvPr>
          <p:cNvSpPr>
            <a:spLocks noGrp="1"/>
          </p:cNvSpPr>
          <p:nvPr>
            <p:ph type="title"/>
          </p:nvPr>
        </p:nvSpPr>
        <p:spPr>
          <a:xfrm>
            <a:off x="724108" y="297956"/>
            <a:ext cx="2809992" cy="493563"/>
          </a:xfrm>
        </p:spPr>
        <p:txBody>
          <a:bodyPr/>
          <a:lstStyle/>
          <a:p>
            <a:r>
              <a:rPr lang="zh-TW" altLang="en-US">
                <a:latin typeface="Microsoft JhengHei UI"/>
                <a:ea typeface="Microsoft JhengHei UI"/>
              </a:rPr>
              <a:t>開始訓練</a:t>
            </a:r>
          </a:p>
        </p:txBody>
      </p:sp>
      <p:pic>
        <p:nvPicPr>
          <p:cNvPr id="6" name="圖片 6" descr="一張含有 螢幕擷取畫面 的圖片&#10;&#10;描述是以非常高的可信度產生">
            <a:extLst>
              <a:ext uri="{FF2B5EF4-FFF2-40B4-BE49-F238E27FC236}">
                <a16:creationId xmlns:a16="http://schemas.microsoft.com/office/drawing/2014/main" xmlns="" id="{34C0E889-A2AB-4300-9B22-0BC7C4F48369}"/>
              </a:ext>
            </a:extLst>
          </p:cNvPr>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a:xfrm>
            <a:off x="1221471" y="1157557"/>
            <a:ext cx="6665230" cy="1655657"/>
          </a:xfrm>
          <a:prstGeom prst="rect">
            <a:avLst/>
          </a:prstGeom>
        </p:spPr>
      </p:pic>
      <p:pic>
        <p:nvPicPr>
          <p:cNvPr id="4" name="圖片 6" descr="一張含有 螢幕擷取畫面 的圖片&#10;&#10;描述是以非常高的可信度產生">
            <a:extLst>
              <a:ext uri="{FF2B5EF4-FFF2-40B4-BE49-F238E27FC236}">
                <a16:creationId xmlns:a16="http://schemas.microsoft.com/office/drawing/2014/main" xmlns="" id="{B1210B5E-08C8-479E-BB4C-824DD8CEE7E8}"/>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1221470" y="2813214"/>
            <a:ext cx="5273050" cy="2330286"/>
          </a:xfrm>
          <a:prstGeom prst="rect">
            <a:avLst/>
          </a:prstGeom>
        </p:spPr>
      </p:pic>
      <p:pic>
        <p:nvPicPr>
          <p:cNvPr id="7" name="圖形 6">
            <a:extLst>
              <a:ext uri="{FF2B5EF4-FFF2-40B4-BE49-F238E27FC236}">
                <a16:creationId xmlns:a16="http://schemas.microsoft.com/office/drawing/2014/main" xmlns="" id="{B603B139-8354-4A8D-AEE3-2EBC1A325B64}"/>
              </a:ext>
            </a:extLst>
          </p:cNvPr>
          <p:cNvPicPr>
            <a:picLocks noChangeAspect="1"/>
          </p:cNvPicPr>
          <p:nvPr/>
        </p:nvPicPr>
        <p:blipFill>
          <a:blip r:embed="rId4" cstate="screen">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0" y="4774474"/>
            <a:ext cx="1096967" cy="369026"/>
          </a:xfrm>
          <a:prstGeom prst="rect">
            <a:avLst/>
          </a:prstGeom>
        </p:spPr>
      </p:pic>
    </p:spTree>
    <p:extLst>
      <p:ext uri="{BB962C8B-B14F-4D97-AF65-F5344CB8AC3E}">
        <p14:creationId xmlns:p14="http://schemas.microsoft.com/office/powerpoint/2010/main" xmlns="" val="1954139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8A519D7D-A969-47B2-98E5-9076E48427A3}"/>
              </a:ext>
            </a:extLst>
          </p:cNvPr>
          <p:cNvSpPr>
            <a:spLocks noGrp="1"/>
          </p:cNvSpPr>
          <p:nvPr>
            <p:ph type="title"/>
          </p:nvPr>
        </p:nvSpPr>
        <p:spPr>
          <a:xfrm>
            <a:off x="677771" y="233662"/>
            <a:ext cx="8229600" cy="493563"/>
          </a:xfrm>
        </p:spPr>
        <p:txBody>
          <a:bodyPr/>
          <a:lstStyle/>
          <a:p>
            <a:r>
              <a:rPr lang="zh-TW" altLang="en-US">
                <a:latin typeface="Arial"/>
                <a:cs typeface="Arial"/>
              </a:rPr>
              <a:t>監看整個訓練程序</a:t>
            </a:r>
          </a:p>
        </p:txBody>
      </p:sp>
      <p:pic>
        <p:nvPicPr>
          <p:cNvPr id="4" name="圖片 4" descr="一張含有 地圖 的圖片&#10;&#10;描述是以非常高的可信度產生">
            <a:extLst>
              <a:ext uri="{FF2B5EF4-FFF2-40B4-BE49-F238E27FC236}">
                <a16:creationId xmlns:a16="http://schemas.microsoft.com/office/drawing/2014/main" xmlns="" id="{3E1A000D-59FB-4570-8802-073EC5446C23}"/>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749610" y="864909"/>
            <a:ext cx="7377435" cy="3661930"/>
          </a:xfrm>
          <a:prstGeom prst="rect">
            <a:avLst/>
          </a:prstGeom>
          <a:effectLst>
            <a:outerShdw blurRad="50800" dist="38100" algn="l" rotWithShape="0">
              <a:prstClr val="black">
                <a:alpha val="40000"/>
              </a:prstClr>
            </a:outerShdw>
          </a:effectLst>
        </p:spPr>
      </p:pic>
      <p:sp>
        <p:nvSpPr>
          <p:cNvPr id="7" name="文字方塊 6">
            <a:extLst>
              <a:ext uri="{FF2B5EF4-FFF2-40B4-BE49-F238E27FC236}">
                <a16:creationId xmlns:a16="http://schemas.microsoft.com/office/drawing/2014/main" xmlns="" id="{95ACE6C9-3FA4-4B34-9332-A3C53C02AE7B}"/>
              </a:ext>
            </a:extLst>
          </p:cNvPr>
          <p:cNvSpPr txBox="1"/>
          <p:nvPr/>
        </p:nvSpPr>
        <p:spPr>
          <a:xfrm>
            <a:off x="966020" y="4620280"/>
            <a:ext cx="5936225"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ltLang="zh-TW" sz="1400" err="1">
                <a:latin typeface="Microsoft JhengHei UI"/>
                <a:ea typeface="Microsoft JhengHei UI"/>
                <a:cs typeface="Arial" panose="020B0604020202020204" pitchFamily="34" charset="0"/>
              </a:rPr>
              <a:t>mAP</a:t>
            </a:r>
            <a:r>
              <a:rPr lang="en-US" altLang="zh-TW" sz="1400">
                <a:latin typeface="Microsoft JhengHei UI"/>
                <a:ea typeface="Microsoft JhengHei UI"/>
                <a:cs typeface="Arial" panose="020B0604020202020204" pitchFamily="34" charset="0"/>
              </a:rPr>
              <a:t> </a:t>
            </a:r>
            <a:r>
              <a:rPr lang="zh-TW" altLang="en-US" sz="1400">
                <a:latin typeface="Microsoft JhengHei UI"/>
                <a:ea typeface="Microsoft JhengHei UI"/>
                <a:cs typeface="Arial" panose="020B0604020202020204" pitchFamily="34" charset="0"/>
              </a:rPr>
              <a:t>的數值先是快速提升之後趨緩，代表已經接近訓練完成。</a:t>
            </a:r>
          </a:p>
        </p:txBody>
      </p:sp>
    </p:spTree>
    <p:extLst>
      <p:ext uri="{BB962C8B-B14F-4D97-AF65-F5344CB8AC3E}">
        <p14:creationId xmlns:p14="http://schemas.microsoft.com/office/powerpoint/2010/main" xmlns="" val="18272035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D039D1D6-2861-4E99-B3AD-AC5A855693BE}"/>
              </a:ext>
            </a:extLst>
          </p:cNvPr>
          <p:cNvSpPr>
            <a:spLocks noGrp="1"/>
          </p:cNvSpPr>
          <p:nvPr>
            <p:ph type="title"/>
          </p:nvPr>
        </p:nvSpPr>
        <p:spPr>
          <a:xfrm>
            <a:off x="592432" y="259704"/>
            <a:ext cx="3395799" cy="493563"/>
          </a:xfrm>
        </p:spPr>
        <p:txBody>
          <a:bodyPr/>
          <a:lstStyle/>
          <a:p>
            <a:pPr>
              <a:lnSpc>
                <a:spcPts val="3400"/>
              </a:lnSpc>
            </a:pPr>
            <a:r>
              <a:rPr lang="zh-TW" altLang="en-US" spc="-150">
                <a:latin typeface="Microsoft JhengHei" panose="020B0604030504040204" pitchFamily="34" charset="-120"/>
                <a:ea typeface="Microsoft JhengHei" panose="020B0604030504040204" pitchFamily="34" charset="-120"/>
              </a:rPr>
              <a:t>檢查訓練的結果</a:t>
            </a:r>
          </a:p>
        </p:txBody>
      </p:sp>
      <p:pic>
        <p:nvPicPr>
          <p:cNvPr id="4" name="圖片 4">
            <a:extLst>
              <a:ext uri="{FF2B5EF4-FFF2-40B4-BE49-F238E27FC236}">
                <a16:creationId xmlns:a16="http://schemas.microsoft.com/office/drawing/2014/main" xmlns="" id="{4A8BB339-2B3B-4E2B-A5EA-99E02092164D}"/>
              </a:ext>
            </a:extLst>
          </p:cNvPr>
          <p:cNvPicPr>
            <a:picLocks noGrp="1" noChangeAspect="1"/>
          </p:cNvPicPr>
          <p:nvPr>
            <p:ph idx="4294967295"/>
          </p:nvPr>
        </p:nvPicPr>
        <p:blipFill>
          <a:blip r:embed="rId2" cstate="screen">
            <a:extLst>
              <a:ext uri="{28A0092B-C50C-407E-A947-70E740481C1C}">
                <a14:useLocalDpi xmlns:a14="http://schemas.microsoft.com/office/drawing/2010/main" xmlns=""/>
              </a:ext>
            </a:extLst>
          </a:blip>
          <a:stretch>
            <a:fillRect/>
          </a:stretch>
        </p:blipFill>
        <p:spPr>
          <a:xfrm>
            <a:off x="671052" y="830986"/>
            <a:ext cx="7440613" cy="3711575"/>
          </a:xfrm>
          <a:prstGeom prst="rect">
            <a:avLst/>
          </a:prstGeom>
          <a:effectLst>
            <a:outerShdw blurRad="50800" dist="38100" algn="l" rotWithShape="0">
              <a:prstClr val="black">
                <a:alpha val="40000"/>
              </a:prstClr>
            </a:outerShdw>
          </a:effectLst>
        </p:spPr>
      </p:pic>
      <p:sp>
        <p:nvSpPr>
          <p:cNvPr id="11" name="文字方塊 10">
            <a:extLst>
              <a:ext uri="{FF2B5EF4-FFF2-40B4-BE49-F238E27FC236}">
                <a16:creationId xmlns:a16="http://schemas.microsoft.com/office/drawing/2014/main" xmlns="" id="{2607CF0B-A128-4A8E-A586-4CEC55640640}"/>
              </a:ext>
            </a:extLst>
          </p:cNvPr>
          <p:cNvSpPr txBox="1"/>
          <p:nvPr/>
        </p:nvSpPr>
        <p:spPr>
          <a:xfrm>
            <a:off x="1100167" y="4620280"/>
            <a:ext cx="5942187"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altLang="en-US" sz="1400">
                <a:latin typeface="Microsoft JhengHei" panose="020B0604030504040204" pitchFamily="34" charset="-120"/>
                <a:ea typeface="Microsoft JhengHei" panose="020B0604030504040204" pitchFamily="34" charset="-120"/>
                <a:cs typeface="Arial"/>
              </a:rPr>
              <a:t>查看實際影像的預測結果，可以看到框的位置及分類都很正確。</a:t>
            </a:r>
          </a:p>
        </p:txBody>
      </p:sp>
    </p:spTree>
    <p:extLst>
      <p:ext uri="{BB962C8B-B14F-4D97-AF65-F5344CB8AC3E}">
        <p14:creationId xmlns:p14="http://schemas.microsoft.com/office/powerpoint/2010/main" xmlns="" val="36009184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6650B22D-DCC2-483E-A9E2-8D11ACE9319A}"/>
              </a:ext>
            </a:extLst>
          </p:cNvPr>
          <p:cNvSpPr/>
          <p:nvPr/>
        </p:nvSpPr>
        <p:spPr>
          <a:xfrm>
            <a:off x="0" y="1078706"/>
            <a:ext cx="9143999" cy="4064794"/>
          </a:xfrm>
          <a:prstGeom prst="rect">
            <a:avLst/>
          </a:prstGeom>
          <a:solidFill>
            <a:srgbClr val="300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xmlns="" id="{4750ED60-4A86-4C56-A151-1F44FD3F8857}"/>
              </a:ext>
            </a:extLst>
          </p:cNvPr>
          <p:cNvSpPr>
            <a:spLocks noGrp="1"/>
          </p:cNvSpPr>
          <p:nvPr>
            <p:ph type="title"/>
          </p:nvPr>
        </p:nvSpPr>
        <p:spPr>
          <a:xfrm>
            <a:off x="323528" y="297956"/>
            <a:ext cx="5018017" cy="493563"/>
          </a:xfrm>
        </p:spPr>
        <p:txBody>
          <a:bodyPr/>
          <a:lstStyle/>
          <a:p>
            <a:r>
              <a:rPr lang="zh-TW" altLang="en-US">
                <a:latin typeface="Microsoft JhengHei" panose="020B0604030504040204" pitchFamily="34" charset="-120"/>
                <a:ea typeface="Microsoft JhengHei" panose="020B0604030504040204" pitchFamily="34" charset="-120"/>
              </a:rPr>
              <a:t>儲存模型權重檔案</a:t>
            </a:r>
          </a:p>
        </p:txBody>
      </p:sp>
      <p:pic>
        <p:nvPicPr>
          <p:cNvPr id="4" name="圖片 4" descr="一張含有 螢幕擷取畫面, 監視器, 室內, 牆 的圖片&#10;&#10;描述是以非常高的可信度產生">
            <a:extLst>
              <a:ext uri="{FF2B5EF4-FFF2-40B4-BE49-F238E27FC236}">
                <a16:creationId xmlns:a16="http://schemas.microsoft.com/office/drawing/2014/main" xmlns="" id="{81B6B41C-B3F8-4228-B5F7-B83D3E6D4FD1}"/>
              </a:ext>
            </a:extLst>
          </p:cNvPr>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a:xfrm>
            <a:off x="523546" y="3269615"/>
            <a:ext cx="8304744" cy="604853"/>
          </a:xfrm>
          <a:prstGeom prst="rect">
            <a:avLst/>
          </a:prstGeom>
        </p:spPr>
      </p:pic>
      <p:pic>
        <p:nvPicPr>
          <p:cNvPr id="6" name="圖片 4" descr="一張含有 螢幕擷取畫面, 監視器, 室內, 牆 的圖片&#10;&#10;描述是以非常高的可信度產生">
            <a:extLst>
              <a:ext uri="{FF2B5EF4-FFF2-40B4-BE49-F238E27FC236}">
                <a16:creationId xmlns:a16="http://schemas.microsoft.com/office/drawing/2014/main" xmlns="" id="{BB2A52CA-311D-4BB0-9155-43F5F4805CE5}"/>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548639" y="1193006"/>
            <a:ext cx="8004489" cy="1325102"/>
          </a:xfrm>
          <a:prstGeom prst="rect">
            <a:avLst/>
          </a:prstGeom>
        </p:spPr>
      </p:pic>
      <p:grpSp>
        <p:nvGrpSpPr>
          <p:cNvPr id="10" name="群組 9">
            <a:extLst>
              <a:ext uri="{FF2B5EF4-FFF2-40B4-BE49-F238E27FC236}">
                <a16:creationId xmlns:a16="http://schemas.microsoft.com/office/drawing/2014/main" xmlns="" id="{F50E40BA-DB67-45EB-8078-CB3630FE4672}"/>
              </a:ext>
            </a:extLst>
          </p:cNvPr>
          <p:cNvGrpSpPr/>
          <p:nvPr/>
        </p:nvGrpSpPr>
        <p:grpSpPr>
          <a:xfrm>
            <a:off x="523545" y="2538057"/>
            <a:ext cx="8019690" cy="406116"/>
            <a:chOff x="523546" y="2538057"/>
            <a:chExt cx="7727485" cy="406116"/>
          </a:xfrm>
        </p:grpSpPr>
        <p:sp>
          <p:nvSpPr>
            <p:cNvPr id="3" name="矩形: 圓角 2">
              <a:extLst>
                <a:ext uri="{FF2B5EF4-FFF2-40B4-BE49-F238E27FC236}">
                  <a16:creationId xmlns:a16="http://schemas.microsoft.com/office/drawing/2014/main" xmlns="" id="{BD37EEAD-8798-4CD0-BFE6-BC3C66EB6E4D}"/>
                </a:ext>
              </a:extLst>
            </p:cNvPr>
            <p:cNvSpPr/>
            <p:nvPr/>
          </p:nvSpPr>
          <p:spPr>
            <a:xfrm>
              <a:off x="523547" y="2538057"/>
              <a:ext cx="7727484" cy="406116"/>
            </a:xfrm>
            <a:prstGeom prst="roundRect">
              <a:avLst/>
            </a:prstGeom>
            <a:solidFill>
              <a:srgbClr val="00E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2060"/>
                </a:solidFill>
              </a:endParaRPr>
            </a:p>
          </p:txBody>
        </p:sp>
        <p:sp>
          <p:nvSpPr>
            <p:cNvPr id="7" name="文字方塊 10">
              <a:extLst>
                <a:ext uri="{FF2B5EF4-FFF2-40B4-BE49-F238E27FC236}">
                  <a16:creationId xmlns:a16="http://schemas.microsoft.com/office/drawing/2014/main" xmlns="" id="{4CD1C5E3-29F6-448B-8A0F-F5A1BAE533AC}"/>
                </a:ext>
              </a:extLst>
            </p:cNvPr>
            <p:cNvSpPr txBox="1"/>
            <p:nvPr/>
          </p:nvSpPr>
          <p:spPr>
            <a:xfrm>
              <a:off x="523546" y="2585670"/>
              <a:ext cx="7727484"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b="1">
                  <a:solidFill>
                    <a:srgbClr val="002060"/>
                  </a:solidFill>
                  <a:latin typeface="Microsoft JhengHei" panose="020B0604030504040204" pitchFamily="34" charset="-120"/>
                  <a:ea typeface="Microsoft JhengHei" panose="020B0604030504040204" pitchFamily="34" charset="-120"/>
                  <a:cs typeface="Arial"/>
                </a:rPr>
                <a:t>訓練的過程中產生的檔案會被儲存下來，而被選定的版本將作為之後推論之用。</a:t>
              </a:r>
            </a:p>
          </p:txBody>
        </p:sp>
      </p:grpSp>
      <p:grpSp>
        <p:nvGrpSpPr>
          <p:cNvPr id="11" name="群組 10">
            <a:extLst>
              <a:ext uri="{FF2B5EF4-FFF2-40B4-BE49-F238E27FC236}">
                <a16:creationId xmlns:a16="http://schemas.microsoft.com/office/drawing/2014/main" xmlns="" id="{5A887C30-49FB-417E-8215-5DDA3090E45E}"/>
              </a:ext>
            </a:extLst>
          </p:cNvPr>
          <p:cNvGrpSpPr/>
          <p:nvPr/>
        </p:nvGrpSpPr>
        <p:grpSpPr>
          <a:xfrm>
            <a:off x="523546" y="3950494"/>
            <a:ext cx="8234692" cy="406116"/>
            <a:chOff x="523546" y="2538057"/>
            <a:chExt cx="7934653" cy="406116"/>
          </a:xfrm>
        </p:grpSpPr>
        <p:sp>
          <p:nvSpPr>
            <p:cNvPr id="12" name="矩形: 圓角 11">
              <a:extLst>
                <a:ext uri="{FF2B5EF4-FFF2-40B4-BE49-F238E27FC236}">
                  <a16:creationId xmlns:a16="http://schemas.microsoft.com/office/drawing/2014/main" xmlns="" id="{8CB160FC-CE0E-46A8-92FC-93C6599A0741}"/>
                </a:ext>
              </a:extLst>
            </p:cNvPr>
            <p:cNvSpPr/>
            <p:nvPr/>
          </p:nvSpPr>
          <p:spPr>
            <a:xfrm>
              <a:off x="523547" y="2538057"/>
              <a:ext cx="7727484" cy="406116"/>
            </a:xfrm>
            <a:prstGeom prst="roundRect">
              <a:avLst/>
            </a:prstGeom>
            <a:solidFill>
              <a:srgbClr val="00E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2060"/>
                </a:solidFill>
              </a:endParaRPr>
            </a:p>
          </p:txBody>
        </p:sp>
        <p:sp>
          <p:nvSpPr>
            <p:cNvPr id="13" name="文字方塊 10">
              <a:extLst>
                <a:ext uri="{FF2B5EF4-FFF2-40B4-BE49-F238E27FC236}">
                  <a16:creationId xmlns:a16="http://schemas.microsoft.com/office/drawing/2014/main" xmlns="" id="{FBEA42DA-BC0E-4A54-8D8A-937392E57819}"/>
                </a:ext>
              </a:extLst>
            </p:cNvPr>
            <p:cNvSpPr txBox="1"/>
            <p:nvPr/>
          </p:nvSpPr>
          <p:spPr>
            <a:xfrm>
              <a:off x="523546" y="2585670"/>
              <a:ext cx="7934653"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b="1">
                  <a:solidFill>
                    <a:srgbClr val="002060"/>
                  </a:solidFill>
                  <a:latin typeface="Microsoft JhengHei" panose="020B0604030504040204" pitchFamily="34" charset="-120"/>
                  <a:ea typeface="Microsoft JhengHei" panose="020B0604030504040204" pitchFamily="34" charset="-120"/>
                  <a:cs typeface="Arial"/>
                </a:rPr>
                <a:t>此時即可以進行推論，但尚未優化，所以執行效能較差。</a:t>
              </a:r>
            </a:p>
          </p:txBody>
        </p:sp>
      </p:grpSp>
      <p:pic>
        <p:nvPicPr>
          <p:cNvPr id="14" name="圖形 13">
            <a:extLst>
              <a:ext uri="{FF2B5EF4-FFF2-40B4-BE49-F238E27FC236}">
                <a16:creationId xmlns:a16="http://schemas.microsoft.com/office/drawing/2014/main" xmlns="" id="{258713F3-7875-48FD-A550-F0DAEB8C48AC}"/>
              </a:ext>
            </a:extLst>
          </p:cNvPr>
          <p:cNvPicPr>
            <a:picLocks noChangeAspect="1"/>
          </p:cNvPicPr>
          <p:nvPr/>
        </p:nvPicPr>
        <p:blipFill>
          <a:blip r:embed="rId4" cstate="screen">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0" y="4774474"/>
            <a:ext cx="1096967" cy="369026"/>
          </a:xfrm>
          <a:prstGeom prst="rect">
            <a:avLst/>
          </a:prstGeom>
        </p:spPr>
      </p:pic>
    </p:spTree>
    <p:extLst>
      <p:ext uri="{BB962C8B-B14F-4D97-AF65-F5344CB8AC3E}">
        <p14:creationId xmlns:p14="http://schemas.microsoft.com/office/powerpoint/2010/main" xmlns="" val="4272643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圖形 222">
            <a:extLst>
              <a:ext uri="{FF2B5EF4-FFF2-40B4-BE49-F238E27FC236}">
                <a16:creationId xmlns:a16="http://schemas.microsoft.com/office/drawing/2014/main" xmlns="" id="{F9BBF2CC-A020-4555-A35E-AC4D0B0229CB}"/>
              </a:ext>
            </a:extLst>
          </p:cNvPr>
          <p:cNvPicPr>
            <a:picLocks noChangeAspect="1"/>
          </p:cNvPicPr>
          <p:nvPr/>
        </p:nvPicPr>
        <p:blipFill>
          <a:blip r:embed="rId2"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6502297" y="1151795"/>
            <a:ext cx="366713" cy="585788"/>
          </a:xfrm>
          <a:prstGeom prst="rect">
            <a:avLst/>
          </a:prstGeom>
        </p:spPr>
      </p:pic>
      <p:pic>
        <p:nvPicPr>
          <p:cNvPr id="224" name="圖形 223">
            <a:extLst>
              <a:ext uri="{FF2B5EF4-FFF2-40B4-BE49-F238E27FC236}">
                <a16:creationId xmlns:a16="http://schemas.microsoft.com/office/drawing/2014/main" xmlns="" id="{2E3BD639-10A7-4742-9762-08F3BAD7FC60}"/>
              </a:ext>
            </a:extLst>
          </p:cNvPr>
          <p:cNvPicPr>
            <a:picLocks noChangeAspect="1"/>
          </p:cNvPicPr>
          <p:nvPr/>
        </p:nvPicPr>
        <p:blipFill>
          <a:blip r:embed="rId4" cstate="screen">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2267846" y="1151795"/>
            <a:ext cx="366713" cy="585788"/>
          </a:xfrm>
          <a:prstGeom prst="rect">
            <a:avLst/>
          </a:prstGeom>
        </p:spPr>
      </p:pic>
      <p:pic>
        <p:nvPicPr>
          <p:cNvPr id="226" name="圖形 225">
            <a:extLst>
              <a:ext uri="{FF2B5EF4-FFF2-40B4-BE49-F238E27FC236}">
                <a16:creationId xmlns:a16="http://schemas.microsoft.com/office/drawing/2014/main" xmlns="" id="{6B4884F5-BA39-44FD-A870-DDE040DF9451}"/>
              </a:ext>
            </a:extLst>
          </p:cNvPr>
          <p:cNvPicPr>
            <a:picLocks noChangeAspect="1"/>
          </p:cNvPicPr>
          <p:nvPr/>
        </p:nvPicPr>
        <p:blipFill>
          <a:blip r:embed="rId4" cstate="screen">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4413873" y="1151795"/>
            <a:ext cx="366713" cy="585788"/>
          </a:xfrm>
          <a:prstGeom prst="rect">
            <a:avLst/>
          </a:prstGeom>
        </p:spPr>
      </p:pic>
      <p:sp>
        <p:nvSpPr>
          <p:cNvPr id="9" name="矩形 211">
            <a:extLst>
              <a:ext uri="{FF2B5EF4-FFF2-40B4-BE49-F238E27FC236}">
                <a16:creationId xmlns:a16="http://schemas.microsoft.com/office/drawing/2014/main" xmlns="" id="{CA21C2F2-6534-4F08-A22E-DB5ED2C27F9C}"/>
              </a:ext>
            </a:extLst>
          </p:cNvPr>
          <p:cNvSpPr/>
          <p:nvPr/>
        </p:nvSpPr>
        <p:spPr>
          <a:xfrm>
            <a:off x="892778" y="2244209"/>
            <a:ext cx="954107" cy="553998"/>
          </a:xfrm>
          <a:prstGeom prst="rect">
            <a:avLst/>
          </a:prstGeom>
        </p:spPr>
        <p:txBody>
          <a:bodyPr wrap="none">
            <a:spAutoFit/>
          </a:bodyPr>
          <a:lstStyle/>
          <a:p>
            <a:r>
              <a:rPr lang="zh-TW" altLang="en-US" sz="3000" b="1">
                <a:solidFill>
                  <a:schemeClr val="bg2">
                    <a:lumMod val="75000"/>
                  </a:schemeClr>
                </a:solidFill>
                <a:latin typeface="Microsoft JhengHei" panose="020B0604030504040204" pitchFamily="34" charset="-120"/>
                <a:ea typeface="Microsoft JhengHei" panose="020B0604030504040204" pitchFamily="34" charset="-120"/>
                <a:cs typeface="Arial" panose="020B0604020202020204" pitchFamily="34" charset="0"/>
              </a:rPr>
              <a:t>建構</a:t>
            </a:r>
          </a:p>
        </p:txBody>
      </p:sp>
      <p:sp>
        <p:nvSpPr>
          <p:cNvPr id="10" name="矩形 212">
            <a:extLst>
              <a:ext uri="{FF2B5EF4-FFF2-40B4-BE49-F238E27FC236}">
                <a16:creationId xmlns:a16="http://schemas.microsoft.com/office/drawing/2014/main" xmlns="" id="{8FBCA2A7-F683-4101-A19A-8AAA1DA71CC0}"/>
              </a:ext>
            </a:extLst>
          </p:cNvPr>
          <p:cNvSpPr/>
          <p:nvPr/>
        </p:nvSpPr>
        <p:spPr>
          <a:xfrm>
            <a:off x="3027181" y="2244209"/>
            <a:ext cx="954107" cy="553998"/>
          </a:xfrm>
          <a:prstGeom prst="rect">
            <a:avLst/>
          </a:prstGeom>
        </p:spPr>
        <p:txBody>
          <a:bodyPr wrap="none">
            <a:spAutoFit/>
          </a:bodyPr>
          <a:lstStyle/>
          <a:p>
            <a:r>
              <a:rPr lang="zh-TW" altLang="en-US" sz="3000" b="1">
                <a:solidFill>
                  <a:schemeClr val="bg2">
                    <a:lumMod val="75000"/>
                  </a:schemeClr>
                </a:solidFill>
                <a:latin typeface="Microsoft JhengHei" panose="020B0604030504040204" pitchFamily="34" charset="-120"/>
                <a:ea typeface="Microsoft JhengHei" panose="020B0604030504040204" pitchFamily="34" charset="-120"/>
                <a:cs typeface="Arial" panose="020B0604020202020204" pitchFamily="34" charset="0"/>
              </a:rPr>
              <a:t>訓練</a:t>
            </a:r>
          </a:p>
        </p:txBody>
      </p:sp>
      <p:sp>
        <p:nvSpPr>
          <p:cNvPr id="11" name="矩形 213">
            <a:extLst>
              <a:ext uri="{FF2B5EF4-FFF2-40B4-BE49-F238E27FC236}">
                <a16:creationId xmlns:a16="http://schemas.microsoft.com/office/drawing/2014/main" xmlns="" id="{E62ED388-7A40-45EA-9E53-7716FBB25B89}"/>
              </a:ext>
            </a:extLst>
          </p:cNvPr>
          <p:cNvSpPr/>
          <p:nvPr/>
        </p:nvSpPr>
        <p:spPr>
          <a:xfrm>
            <a:off x="5161585" y="2244209"/>
            <a:ext cx="954107" cy="553998"/>
          </a:xfrm>
          <a:prstGeom prst="rect">
            <a:avLst/>
          </a:prstGeom>
        </p:spPr>
        <p:txBody>
          <a:bodyPr wrap="none">
            <a:spAutoFit/>
          </a:bodyPr>
          <a:lstStyle/>
          <a:p>
            <a:r>
              <a:rPr lang="zh-TW" altLang="en-US" sz="3000" b="1">
                <a:latin typeface="Microsoft JhengHei" panose="020B0604030504040204" pitchFamily="34" charset="-120"/>
                <a:ea typeface="Microsoft JhengHei" panose="020B0604030504040204" pitchFamily="34" charset="-120"/>
                <a:cs typeface="Arial" panose="020B0604020202020204" pitchFamily="34" charset="0"/>
              </a:rPr>
              <a:t>調整</a:t>
            </a:r>
          </a:p>
        </p:txBody>
      </p:sp>
      <p:sp>
        <p:nvSpPr>
          <p:cNvPr id="12" name="矩形 214">
            <a:extLst>
              <a:ext uri="{FF2B5EF4-FFF2-40B4-BE49-F238E27FC236}">
                <a16:creationId xmlns:a16="http://schemas.microsoft.com/office/drawing/2014/main" xmlns="" id="{6DB4C3AA-8BC5-4A94-BE55-8324A45B6012}"/>
              </a:ext>
            </a:extLst>
          </p:cNvPr>
          <p:cNvSpPr/>
          <p:nvPr/>
        </p:nvSpPr>
        <p:spPr>
          <a:xfrm>
            <a:off x="7265765" y="2244209"/>
            <a:ext cx="954107" cy="553998"/>
          </a:xfrm>
          <a:prstGeom prst="rect">
            <a:avLst/>
          </a:prstGeom>
        </p:spPr>
        <p:txBody>
          <a:bodyPr wrap="none" anchor="t">
            <a:spAutoFit/>
          </a:bodyPr>
          <a:lstStyle/>
          <a:p>
            <a:r>
              <a:rPr lang="zh-TW" altLang="en-US" sz="3000" b="1">
                <a:solidFill>
                  <a:schemeClr val="bg2">
                    <a:lumMod val="75000"/>
                  </a:schemeClr>
                </a:solidFill>
                <a:latin typeface="Microsoft JhengHei" panose="020B0604030504040204" pitchFamily="34" charset="-120"/>
                <a:ea typeface="Microsoft JhengHei" panose="020B0604030504040204" pitchFamily="34" charset="-120"/>
                <a:cs typeface="Arial" panose="020B0604020202020204" pitchFamily="34" charset="0"/>
              </a:rPr>
              <a:t>部署</a:t>
            </a:r>
          </a:p>
        </p:txBody>
      </p:sp>
    </p:spTree>
    <p:extLst>
      <p:ext uri="{BB962C8B-B14F-4D97-AF65-F5344CB8AC3E}">
        <p14:creationId xmlns:p14="http://schemas.microsoft.com/office/powerpoint/2010/main" xmlns="" val="29822994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0FA38E-DFAE-49E4-8268-5DB271DEECED}"/>
              </a:ext>
            </a:extLst>
          </p:cNvPr>
          <p:cNvSpPr>
            <a:spLocks noGrp="1"/>
          </p:cNvSpPr>
          <p:nvPr>
            <p:ph type="title"/>
          </p:nvPr>
        </p:nvSpPr>
        <p:spPr/>
        <p:txBody>
          <a:bodyPr/>
          <a:lstStyle/>
          <a:p>
            <a:r>
              <a:rPr lang="zh-TW" altLang="en-US"/>
              <a:t>使用 </a:t>
            </a:r>
            <a:r>
              <a:rPr lang="en-US" err="1"/>
              <a:t>OpenVINO</a:t>
            </a:r>
            <a:r>
              <a:rPr lang="en-US"/>
              <a:t>™ </a:t>
            </a:r>
            <a:r>
              <a:rPr lang="zh-TW" altLang="en-US"/>
              <a:t>模型優化器</a:t>
            </a:r>
            <a:endParaRPr lang="en-US"/>
          </a:p>
        </p:txBody>
      </p:sp>
      <p:sp>
        <p:nvSpPr>
          <p:cNvPr id="5" name="TextBox 4">
            <a:extLst>
              <a:ext uri="{FF2B5EF4-FFF2-40B4-BE49-F238E27FC236}">
                <a16:creationId xmlns:a16="http://schemas.microsoft.com/office/drawing/2014/main" xmlns="" id="{0B3BABD9-4690-4188-9665-793C0395B8DA}"/>
              </a:ext>
            </a:extLst>
          </p:cNvPr>
          <p:cNvSpPr txBox="1"/>
          <p:nvPr/>
        </p:nvSpPr>
        <p:spPr>
          <a:xfrm>
            <a:off x="869400" y="2521831"/>
            <a:ext cx="7405200" cy="2031325"/>
          </a:xfrm>
          <a:prstGeom prst="rect">
            <a:avLst/>
          </a:prstGeom>
          <a:noFill/>
        </p:spPr>
        <p:txBody>
          <a:bodyPr wrap="square" rtlCol="0">
            <a:spAutoFit/>
          </a:bodyPr>
          <a:lstStyle/>
          <a:p>
            <a:r>
              <a:rPr lang="en-US" sz="900">
                <a:latin typeface="Arial" panose="020B0604020202020204" pitchFamily="34" charset="0"/>
                <a:cs typeface="Arial" panose="020B0604020202020204" pitchFamily="34" charset="0"/>
              </a:rPr>
              <a:t>python3 mo_tf.py</a:t>
            </a:r>
          </a:p>
          <a:p>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input_model</a:t>
            </a:r>
            <a:r>
              <a:rPr lang="en-US" sz="900">
                <a:latin typeface="Arial" panose="020B0604020202020204" pitchFamily="34" charset="0"/>
                <a:cs typeface="Arial" panose="020B0604020202020204" pitchFamily="34" charset="0"/>
              </a:rPr>
              <a:t> </a:t>
            </a:r>
            <a:r>
              <a:rPr lang="en-US" sz="900" err="1">
                <a:solidFill>
                  <a:srgbClr val="FF0000"/>
                </a:solidFill>
                <a:latin typeface="Arial" panose="020B0604020202020204" pitchFamily="34" charset="0"/>
                <a:cs typeface="Arial" panose="020B0604020202020204" pitchFamily="34" charset="0"/>
              </a:rPr>
              <a:t>mobilenet</a:t>
            </a:r>
            <a:r>
              <a:rPr lang="en-US" sz="900">
                <a:solidFill>
                  <a:srgbClr val="FF0000"/>
                </a:solidFill>
                <a:latin typeface="Arial" panose="020B0604020202020204" pitchFamily="34" charset="0"/>
                <a:cs typeface="Arial" panose="020B0604020202020204" pitchFamily="34" charset="0"/>
              </a:rPr>
              <a:t>-</a:t>
            </a:r>
            <a:r>
              <a:rPr lang="en-US" sz="900" err="1">
                <a:solidFill>
                  <a:srgbClr val="FF0000"/>
                </a:solidFill>
                <a:latin typeface="Arial" panose="020B0604020202020204" pitchFamily="34" charset="0"/>
                <a:cs typeface="Arial" panose="020B0604020202020204" pitchFamily="34" charset="0"/>
              </a:rPr>
              <a:t>ssd</a:t>
            </a:r>
            <a:r>
              <a:rPr lang="en-US" sz="900">
                <a:solidFill>
                  <a:srgbClr val="FF0000"/>
                </a:solidFill>
                <a:latin typeface="Arial" panose="020B0604020202020204" pitchFamily="34" charset="0"/>
                <a:cs typeface="Arial" panose="020B0604020202020204" pitchFamily="34" charset="0"/>
              </a:rPr>
              <a:t>-fruit/</a:t>
            </a:r>
            <a:r>
              <a:rPr lang="en-US" sz="900" err="1">
                <a:solidFill>
                  <a:srgbClr val="FF0000"/>
                </a:solidFill>
                <a:latin typeface="Arial" panose="020B0604020202020204" pitchFamily="34" charset="0"/>
                <a:cs typeface="Arial" panose="020B0604020202020204" pitchFamily="34" charset="0"/>
              </a:rPr>
              <a:t>frozen_inference_graph.pb</a:t>
            </a:r>
            <a:endParaRPr lang="en-US" sz="900">
              <a:solidFill>
                <a:srgbClr val="FF0000"/>
              </a:solidFill>
              <a:latin typeface="Arial" panose="020B0604020202020204" pitchFamily="34" charset="0"/>
              <a:cs typeface="Arial" panose="020B0604020202020204" pitchFamily="34" charset="0"/>
            </a:endParaRPr>
          </a:p>
          <a:p>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model_name</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mobilenet</a:t>
            </a:r>
            <a:r>
              <a:rPr lang="en-US" sz="900">
                <a:latin typeface="Arial" panose="020B0604020202020204" pitchFamily="34" charset="0"/>
                <a:cs typeface="Arial" panose="020B0604020202020204" pitchFamily="34" charset="0"/>
              </a:rPr>
              <a:t>-</a:t>
            </a:r>
            <a:r>
              <a:rPr lang="en-US" sz="900" err="1">
                <a:latin typeface="Arial" panose="020B0604020202020204" pitchFamily="34" charset="0"/>
                <a:cs typeface="Arial" panose="020B0604020202020204" pitchFamily="34" charset="0"/>
              </a:rPr>
              <a:t>ssd</a:t>
            </a:r>
            <a:r>
              <a:rPr lang="en-US" sz="900">
                <a:latin typeface="Arial" panose="020B0604020202020204" pitchFamily="34" charset="0"/>
                <a:cs typeface="Arial" panose="020B0604020202020204" pitchFamily="34" charset="0"/>
              </a:rPr>
              <a:t>-fruit</a:t>
            </a:r>
          </a:p>
          <a:p>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tensorflow_use_custom_operations_config</a:t>
            </a:r>
            <a:r>
              <a:rPr lang="en-US" sz="900">
                <a:latin typeface="Arial" panose="020B0604020202020204" pitchFamily="34" charset="0"/>
                <a:cs typeface="Arial" panose="020B0604020202020204" pitchFamily="34" charset="0"/>
              </a:rPr>
              <a:t> extensions/front/</a:t>
            </a:r>
            <a:r>
              <a:rPr lang="en-US" sz="900" err="1">
                <a:latin typeface="Arial" panose="020B0604020202020204" pitchFamily="34" charset="0"/>
                <a:cs typeface="Arial" panose="020B0604020202020204" pitchFamily="34" charset="0"/>
              </a:rPr>
              <a:t>tf</a:t>
            </a:r>
            <a:r>
              <a:rPr lang="en-US" sz="900">
                <a:latin typeface="Arial" panose="020B0604020202020204" pitchFamily="34" charset="0"/>
                <a:cs typeface="Arial" panose="020B0604020202020204" pitchFamily="34" charset="0"/>
              </a:rPr>
              <a:t>/ssd_v2_support.json</a:t>
            </a:r>
          </a:p>
          <a:p>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tensorflow_object_detection_api_pipeline_config</a:t>
            </a:r>
            <a:r>
              <a:rPr lang="en-US" sz="900">
                <a:latin typeface="Arial" panose="020B0604020202020204" pitchFamily="34" charset="0"/>
                <a:cs typeface="Arial" panose="020B0604020202020204" pitchFamily="34" charset="0"/>
              </a:rPr>
              <a:t> </a:t>
            </a:r>
            <a:r>
              <a:rPr lang="en-US" sz="900" err="1">
                <a:solidFill>
                  <a:srgbClr val="FF0000"/>
                </a:solidFill>
                <a:latin typeface="Arial" panose="020B0604020202020204" pitchFamily="34" charset="0"/>
                <a:cs typeface="Arial" panose="020B0604020202020204" pitchFamily="34" charset="0"/>
              </a:rPr>
              <a:t>mobilenet</a:t>
            </a:r>
            <a:r>
              <a:rPr lang="en-US" sz="900">
                <a:solidFill>
                  <a:srgbClr val="FF0000"/>
                </a:solidFill>
                <a:latin typeface="Arial" panose="020B0604020202020204" pitchFamily="34" charset="0"/>
                <a:cs typeface="Arial" panose="020B0604020202020204" pitchFamily="34" charset="0"/>
              </a:rPr>
              <a:t>-</a:t>
            </a:r>
            <a:r>
              <a:rPr lang="en-US" sz="900" err="1">
                <a:solidFill>
                  <a:srgbClr val="FF0000"/>
                </a:solidFill>
                <a:latin typeface="Arial" panose="020B0604020202020204" pitchFamily="34" charset="0"/>
                <a:cs typeface="Arial" panose="020B0604020202020204" pitchFamily="34" charset="0"/>
              </a:rPr>
              <a:t>ssd</a:t>
            </a:r>
            <a:r>
              <a:rPr lang="en-US" sz="900">
                <a:solidFill>
                  <a:srgbClr val="FF0000"/>
                </a:solidFill>
                <a:latin typeface="Arial" panose="020B0604020202020204" pitchFamily="34" charset="0"/>
                <a:cs typeface="Arial" panose="020B0604020202020204" pitchFamily="34" charset="0"/>
              </a:rPr>
              <a:t>-fruit/</a:t>
            </a:r>
            <a:r>
              <a:rPr lang="en-US" sz="900" err="1">
                <a:solidFill>
                  <a:srgbClr val="FF0000"/>
                </a:solidFill>
                <a:latin typeface="Arial" panose="020B0604020202020204" pitchFamily="34" charset="0"/>
                <a:cs typeface="Arial" panose="020B0604020202020204" pitchFamily="34" charset="0"/>
              </a:rPr>
              <a:t>pipeline.config</a:t>
            </a:r>
            <a:endParaRPr lang="en-US" sz="900">
              <a:latin typeface="Arial" panose="020B0604020202020204" pitchFamily="34" charset="0"/>
              <a:cs typeface="Arial" panose="020B0604020202020204" pitchFamily="34" charset="0"/>
            </a:endParaRPr>
          </a:p>
          <a:p>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reverse_input_channels</a:t>
            </a:r>
            <a:r>
              <a:rPr lang="en-US" sz="900">
                <a:latin typeface="Arial" panose="020B0604020202020204" pitchFamily="34" charset="0"/>
                <a:cs typeface="Arial" panose="020B0604020202020204" pitchFamily="34" charset="0"/>
              </a:rPr>
              <a:t/>
            </a:r>
            <a:br>
              <a:rPr lang="en-US" sz="900">
                <a:latin typeface="Arial" panose="020B0604020202020204" pitchFamily="34" charset="0"/>
                <a:cs typeface="Arial" panose="020B0604020202020204" pitchFamily="34" charset="0"/>
              </a:rPr>
            </a:br>
            <a:r>
              <a:rPr lang="en-US" sz="900">
                <a:latin typeface="Arial" panose="020B0604020202020204" pitchFamily="34" charset="0"/>
                <a:cs typeface="Arial" panose="020B0604020202020204" pitchFamily="34" charset="0"/>
              </a:rPr>
              <a:t>  --output="</a:t>
            </a:r>
            <a:r>
              <a:rPr lang="en-US" sz="900" err="1">
                <a:latin typeface="Arial" panose="020B0604020202020204" pitchFamily="34" charset="0"/>
                <a:cs typeface="Arial" panose="020B0604020202020204" pitchFamily="34" charset="0"/>
              </a:rPr>
              <a:t>detection_boxes,detection_scores,num_detections</a:t>
            </a:r>
            <a:r>
              <a:rPr lang="en-US" sz="900">
                <a:latin typeface="Arial" panose="020B0604020202020204" pitchFamily="34" charset="0"/>
                <a:cs typeface="Arial" panose="020B0604020202020204" pitchFamily="34" charset="0"/>
              </a:rPr>
              <a:t>“</a:t>
            </a:r>
          </a:p>
          <a:p>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output_dir</a:t>
            </a:r>
            <a:r>
              <a:rPr lang="en-US" sz="900">
                <a:latin typeface="Arial" panose="020B0604020202020204" pitchFamily="34" charset="0"/>
                <a:cs typeface="Arial" panose="020B0604020202020204" pitchFamily="34" charset="0"/>
              </a:rPr>
              <a:t> </a:t>
            </a:r>
            <a:r>
              <a:rPr lang="en-US" sz="900" err="1">
                <a:solidFill>
                  <a:srgbClr val="FF0000"/>
                </a:solidFill>
                <a:latin typeface="Arial" panose="020B0604020202020204" pitchFamily="34" charset="0"/>
                <a:cs typeface="Arial" panose="020B0604020202020204" pitchFamily="34" charset="0"/>
              </a:rPr>
              <a:t>mobilenet</a:t>
            </a:r>
            <a:r>
              <a:rPr lang="en-US" sz="900">
                <a:solidFill>
                  <a:srgbClr val="FF0000"/>
                </a:solidFill>
                <a:latin typeface="Arial" panose="020B0604020202020204" pitchFamily="34" charset="0"/>
                <a:cs typeface="Arial" panose="020B0604020202020204" pitchFamily="34" charset="0"/>
              </a:rPr>
              <a:t>-</a:t>
            </a:r>
            <a:r>
              <a:rPr lang="en-US" sz="900" err="1">
                <a:solidFill>
                  <a:srgbClr val="FF0000"/>
                </a:solidFill>
                <a:latin typeface="Arial" panose="020B0604020202020204" pitchFamily="34" charset="0"/>
                <a:cs typeface="Arial" panose="020B0604020202020204" pitchFamily="34" charset="0"/>
              </a:rPr>
              <a:t>ssd</a:t>
            </a:r>
            <a:r>
              <a:rPr lang="en-US" sz="900">
                <a:solidFill>
                  <a:srgbClr val="FF0000"/>
                </a:solidFill>
                <a:latin typeface="Arial" panose="020B0604020202020204" pitchFamily="34" charset="0"/>
                <a:cs typeface="Arial" panose="020B0604020202020204" pitchFamily="34" charset="0"/>
              </a:rPr>
              <a:t>-fruit/FP16</a:t>
            </a:r>
            <a:br>
              <a:rPr lang="en-US" sz="900">
                <a:solidFill>
                  <a:srgbClr val="FF0000"/>
                </a:solidFill>
                <a:latin typeface="Arial" panose="020B0604020202020204" pitchFamily="34" charset="0"/>
                <a:cs typeface="Arial" panose="020B0604020202020204" pitchFamily="34" charset="0"/>
              </a:rPr>
            </a:br>
            <a:r>
              <a:rPr lang="en-US" sz="900">
                <a:solidFill>
                  <a:srgbClr val="FF0000"/>
                </a:solidFill>
                <a:latin typeface="Arial" panose="020B0604020202020204" pitchFamily="34" charset="0"/>
                <a:cs typeface="Arial" panose="020B0604020202020204" pitchFamily="34" charset="0"/>
              </a:rPr>
              <a:t>  </a:t>
            </a:r>
            <a:r>
              <a:rPr lang="en-US" sz="900">
                <a:latin typeface="Arial" panose="020B0604020202020204" pitchFamily="34" charset="0"/>
                <a:cs typeface="Arial" panose="020B0604020202020204" pitchFamily="34" charset="0"/>
              </a:rPr>
              <a:t>--</a:t>
            </a:r>
            <a:r>
              <a:rPr lang="en-US" sz="900" err="1">
                <a:latin typeface="Arial" panose="020B0604020202020204" pitchFamily="34" charset="0"/>
                <a:cs typeface="Arial" panose="020B0604020202020204" pitchFamily="34" charset="0"/>
              </a:rPr>
              <a:t>data_type</a:t>
            </a:r>
            <a:r>
              <a:rPr lang="en-US" sz="900">
                <a:latin typeface="Arial" panose="020B0604020202020204" pitchFamily="34" charset="0"/>
                <a:cs typeface="Arial" panose="020B0604020202020204" pitchFamily="34" charset="0"/>
              </a:rPr>
              <a:t> </a:t>
            </a:r>
            <a:r>
              <a:rPr lang="en-US" sz="900">
                <a:solidFill>
                  <a:srgbClr val="FF0000"/>
                </a:solidFill>
                <a:latin typeface="Arial" panose="020B0604020202020204" pitchFamily="34" charset="0"/>
                <a:cs typeface="Arial" panose="020B0604020202020204" pitchFamily="34" charset="0"/>
              </a:rPr>
              <a:t>FP16</a:t>
            </a:r>
          </a:p>
          <a:p>
            <a:endParaRPr lang="en-US" sz="900">
              <a:latin typeface="Arial" panose="020B0604020202020204" pitchFamily="34" charset="0"/>
              <a:cs typeface="Arial" panose="020B0604020202020204" pitchFamily="34" charset="0"/>
            </a:endParaRPr>
          </a:p>
          <a:p>
            <a:r>
              <a:rPr lang="en-US" sz="900">
                <a:latin typeface="Arial" panose="020B0604020202020204" pitchFamily="34" charset="0"/>
                <a:cs typeface="Arial" panose="020B0604020202020204" pitchFamily="34" charset="0"/>
              </a:rPr>
              <a:t>[ SUCCESS ] Generated IR model.</a:t>
            </a:r>
          </a:p>
          <a:p>
            <a:r>
              <a:rPr lang="en-US" sz="900">
                <a:latin typeface="Arial" panose="020B0604020202020204" pitchFamily="34" charset="0"/>
                <a:cs typeface="Arial" panose="020B0604020202020204" pitchFamily="34" charset="0"/>
              </a:rPr>
              <a:t>[ SUCCESS ] XML file: </a:t>
            </a:r>
            <a:r>
              <a:rPr lang="en-US" sz="900">
                <a:solidFill>
                  <a:srgbClr val="FF0000"/>
                </a:solidFill>
                <a:latin typeface="Arial" panose="020B0604020202020204" pitchFamily="34" charset="0"/>
                <a:cs typeface="Arial" panose="020B0604020202020204" pitchFamily="34" charset="0"/>
              </a:rPr>
              <a:t>/root/</a:t>
            </a:r>
            <a:r>
              <a:rPr lang="en-US" sz="900" err="1">
                <a:solidFill>
                  <a:srgbClr val="FF0000"/>
                </a:solidFill>
                <a:latin typeface="Arial" panose="020B0604020202020204" pitchFamily="34" charset="0"/>
                <a:cs typeface="Arial" panose="020B0604020202020204" pitchFamily="34" charset="0"/>
              </a:rPr>
              <a:t>mobilenet</a:t>
            </a:r>
            <a:r>
              <a:rPr lang="en-US" sz="900">
                <a:solidFill>
                  <a:srgbClr val="FF0000"/>
                </a:solidFill>
                <a:latin typeface="Arial" panose="020B0604020202020204" pitchFamily="34" charset="0"/>
                <a:cs typeface="Arial" panose="020B0604020202020204" pitchFamily="34" charset="0"/>
              </a:rPr>
              <a:t>-</a:t>
            </a:r>
            <a:r>
              <a:rPr lang="en-US" sz="900" err="1">
                <a:solidFill>
                  <a:srgbClr val="FF0000"/>
                </a:solidFill>
                <a:latin typeface="Arial" panose="020B0604020202020204" pitchFamily="34" charset="0"/>
                <a:cs typeface="Arial" panose="020B0604020202020204" pitchFamily="34" charset="0"/>
              </a:rPr>
              <a:t>ssd</a:t>
            </a:r>
            <a:r>
              <a:rPr lang="en-US" sz="900">
                <a:solidFill>
                  <a:srgbClr val="FF0000"/>
                </a:solidFill>
                <a:latin typeface="Arial" panose="020B0604020202020204" pitchFamily="34" charset="0"/>
                <a:cs typeface="Arial" panose="020B0604020202020204" pitchFamily="34" charset="0"/>
              </a:rPr>
              <a:t>-fruit/FP16/mobilenet-ssd-fruit.xml</a:t>
            </a:r>
          </a:p>
          <a:p>
            <a:r>
              <a:rPr lang="en-US" sz="900">
                <a:latin typeface="Arial" panose="020B0604020202020204" pitchFamily="34" charset="0"/>
                <a:cs typeface="Arial" panose="020B0604020202020204" pitchFamily="34" charset="0"/>
              </a:rPr>
              <a:t>[ SUCCESS ] BIN file: </a:t>
            </a:r>
            <a:r>
              <a:rPr lang="en-US" sz="900">
                <a:solidFill>
                  <a:srgbClr val="FF0000"/>
                </a:solidFill>
                <a:latin typeface="Arial" panose="020B0604020202020204" pitchFamily="34" charset="0"/>
                <a:cs typeface="Arial" panose="020B0604020202020204" pitchFamily="34" charset="0"/>
              </a:rPr>
              <a:t>/root/</a:t>
            </a:r>
            <a:r>
              <a:rPr lang="en-US" sz="900" err="1">
                <a:solidFill>
                  <a:srgbClr val="FF0000"/>
                </a:solidFill>
                <a:latin typeface="Arial" panose="020B0604020202020204" pitchFamily="34" charset="0"/>
                <a:cs typeface="Arial" panose="020B0604020202020204" pitchFamily="34" charset="0"/>
              </a:rPr>
              <a:t>mobilenet</a:t>
            </a:r>
            <a:r>
              <a:rPr lang="en-US" sz="900">
                <a:solidFill>
                  <a:srgbClr val="FF0000"/>
                </a:solidFill>
                <a:latin typeface="Arial" panose="020B0604020202020204" pitchFamily="34" charset="0"/>
                <a:cs typeface="Arial" panose="020B0604020202020204" pitchFamily="34" charset="0"/>
              </a:rPr>
              <a:t>-</a:t>
            </a:r>
            <a:r>
              <a:rPr lang="en-US" sz="900" err="1">
                <a:solidFill>
                  <a:srgbClr val="FF0000"/>
                </a:solidFill>
                <a:latin typeface="Arial" panose="020B0604020202020204" pitchFamily="34" charset="0"/>
                <a:cs typeface="Arial" panose="020B0604020202020204" pitchFamily="34" charset="0"/>
              </a:rPr>
              <a:t>ssd</a:t>
            </a:r>
            <a:r>
              <a:rPr lang="en-US" sz="900">
                <a:solidFill>
                  <a:srgbClr val="FF0000"/>
                </a:solidFill>
                <a:latin typeface="Arial" panose="020B0604020202020204" pitchFamily="34" charset="0"/>
                <a:cs typeface="Arial" panose="020B0604020202020204" pitchFamily="34" charset="0"/>
              </a:rPr>
              <a:t>-fruit/FP16/</a:t>
            </a:r>
            <a:r>
              <a:rPr lang="en-US" sz="900" err="1">
                <a:solidFill>
                  <a:srgbClr val="FF0000"/>
                </a:solidFill>
                <a:latin typeface="Arial" panose="020B0604020202020204" pitchFamily="34" charset="0"/>
                <a:cs typeface="Arial" panose="020B0604020202020204" pitchFamily="34" charset="0"/>
              </a:rPr>
              <a:t>mobilenet-ssd-fruit.bin</a:t>
            </a:r>
            <a:endParaRPr lang="en-US" sz="900">
              <a:solidFill>
                <a:srgbClr val="FF0000"/>
              </a:solidFill>
              <a:latin typeface="Arial" panose="020B0604020202020204" pitchFamily="34" charset="0"/>
              <a:cs typeface="Arial" panose="020B0604020202020204" pitchFamily="34" charset="0"/>
            </a:endParaRPr>
          </a:p>
          <a:p>
            <a:r>
              <a:rPr lang="en-US" sz="900">
                <a:latin typeface="Arial" panose="020B0604020202020204" pitchFamily="34" charset="0"/>
                <a:cs typeface="Arial" panose="020B0604020202020204" pitchFamily="34" charset="0"/>
              </a:rPr>
              <a:t>[ SUCCESS ] Total execution time: 19.97 seconds.</a:t>
            </a:r>
          </a:p>
        </p:txBody>
      </p:sp>
      <p:sp>
        <p:nvSpPr>
          <p:cNvPr id="6" name="文字方塊 10">
            <a:extLst>
              <a:ext uri="{FF2B5EF4-FFF2-40B4-BE49-F238E27FC236}">
                <a16:creationId xmlns:a16="http://schemas.microsoft.com/office/drawing/2014/main" xmlns="" id="{572262E0-C206-48DB-B7BC-D7194753F646}"/>
              </a:ext>
            </a:extLst>
          </p:cNvPr>
          <p:cNvSpPr txBox="1"/>
          <p:nvPr/>
        </p:nvSpPr>
        <p:spPr>
          <a:xfrm>
            <a:off x="1224477" y="4553156"/>
            <a:ext cx="7139282"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a:latin typeface="微軟正黑體" panose="020B0604030504040204" pitchFamily="34" charset="-120"/>
                <a:ea typeface="微軟正黑體" panose="020B0604030504040204" pitchFamily="34" charset="-120"/>
              </a:rPr>
              <a:t>透過模型優化器，將剛剛訓練好的模型權重檔</a:t>
            </a:r>
            <a:r>
              <a:rPr lang="en-US" altLang="zh-TW" sz="1600">
                <a:latin typeface="微軟正黑體" panose="020B0604030504040204" pitchFamily="34" charset="-120"/>
                <a:ea typeface="微軟正黑體" panose="020B0604030504040204" pitchFamily="34" charset="-120"/>
              </a:rPr>
              <a:t> (</a:t>
            </a:r>
            <a:r>
              <a:rPr lang="en-US" altLang="zh-TW" sz="1600" err="1">
                <a:latin typeface="微軟正黑體" panose="020B0604030504040204" pitchFamily="34" charset="-120"/>
                <a:ea typeface="微軟正黑體" panose="020B0604030504040204" pitchFamily="34" charset="-120"/>
              </a:rPr>
              <a:t>frozen_inference_graph.pb</a:t>
            </a:r>
            <a:r>
              <a:rPr lang="en-US" altLang="zh-TW" sz="1600">
                <a:latin typeface="微軟正黑體" panose="020B0604030504040204" pitchFamily="34" charset="-120"/>
                <a:ea typeface="微軟正黑體" panose="020B0604030504040204" pitchFamily="34" charset="-120"/>
              </a:rPr>
              <a:t>) </a:t>
            </a:r>
            <a:r>
              <a:rPr lang="zh-TW" altLang="en-US" sz="1600">
                <a:latin typeface="微軟正黑體" panose="020B0604030504040204" pitchFamily="34" charset="-120"/>
                <a:ea typeface="微軟正黑體" panose="020B0604030504040204" pitchFamily="34" charset="-120"/>
              </a:rPr>
              <a:t>進行優化，並產生對應的</a:t>
            </a:r>
            <a:r>
              <a:rPr lang="en-US" altLang="zh-TW" sz="1600">
                <a:latin typeface="微軟正黑體" panose="020B0604030504040204" pitchFamily="34" charset="-120"/>
                <a:ea typeface="微軟正黑體" panose="020B0604030504040204" pitchFamily="34" charset="-120"/>
              </a:rPr>
              <a:t> .xml </a:t>
            </a:r>
            <a:r>
              <a:rPr lang="zh-TW" altLang="en-US" sz="1600">
                <a:latin typeface="微軟正黑體" panose="020B0604030504040204" pitchFamily="34" charset="-120"/>
                <a:ea typeface="微軟正黑體" panose="020B0604030504040204" pitchFamily="34" charset="-120"/>
              </a:rPr>
              <a:t>以及</a:t>
            </a:r>
            <a:r>
              <a:rPr lang="en-US" altLang="zh-TW" sz="1600">
                <a:latin typeface="微軟正黑體" panose="020B0604030504040204" pitchFamily="34" charset="-120"/>
                <a:ea typeface="微軟正黑體" panose="020B0604030504040204" pitchFamily="34" charset="-120"/>
              </a:rPr>
              <a:t> .bin</a:t>
            </a:r>
            <a:r>
              <a:rPr lang="zh-TW" altLang="en-US" sz="1600">
                <a:latin typeface="微軟正黑體" panose="020B0604030504040204" pitchFamily="34" charset="-120"/>
                <a:ea typeface="微軟正黑體" panose="020B0604030504040204" pitchFamily="34" charset="-120"/>
              </a:rPr>
              <a:t>。</a:t>
            </a:r>
          </a:p>
        </p:txBody>
      </p:sp>
      <p:pic>
        <p:nvPicPr>
          <p:cNvPr id="8" name="圖片 7" descr="一張含有 物件 的圖片&#10;&#10;描述是以非常高的可信度產生">
            <a:extLst>
              <a:ext uri="{FF2B5EF4-FFF2-40B4-BE49-F238E27FC236}">
                <a16:creationId xmlns:a16="http://schemas.microsoft.com/office/drawing/2014/main" xmlns="" id="{E8288D48-5CC7-4401-B4F9-DDBCF1FC9569}"/>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891456" y="923569"/>
            <a:ext cx="7093744" cy="2126278"/>
          </a:xfrm>
          <a:prstGeom prst="rect">
            <a:avLst/>
          </a:prstGeom>
        </p:spPr>
      </p:pic>
    </p:spTree>
    <p:extLst>
      <p:ext uri="{BB962C8B-B14F-4D97-AF65-F5344CB8AC3E}">
        <p14:creationId xmlns:p14="http://schemas.microsoft.com/office/powerpoint/2010/main" xmlns="" val="1596890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latin typeface="Microsoft JhengHei" panose="020B0604030504040204" pitchFamily="34" charset="-120"/>
                <a:ea typeface="Microsoft JhengHei" panose="020B0604030504040204" pitchFamily="34" charset="-120"/>
              </a:rPr>
              <a:t>人工智慧將改變整體產業 </a:t>
            </a:r>
            <a:r>
              <a:rPr lang="en-US" altLang="zh-TW">
                <a:latin typeface="Microsoft JhengHei" panose="020B0604030504040204" pitchFamily="34" charset="-120"/>
                <a:ea typeface="Microsoft JhengHei" panose="020B0604030504040204" pitchFamily="34" charset="-120"/>
              </a:rPr>
              <a:t>…</a:t>
            </a:r>
            <a:endParaRPr lang="en-US">
              <a:latin typeface="Microsoft JhengHei" panose="020B0604030504040204" pitchFamily="34" charset="-120"/>
              <a:ea typeface="Microsoft JhengHei" panose="020B0604030504040204" pitchFamily="34" charset="-120"/>
            </a:endParaRPr>
          </a:p>
        </p:txBody>
      </p:sp>
      <p:grpSp>
        <p:nvGrpSpPr>
          <p:cNvPr id="32" name="群組 31">
            <a:extLst>
              <a:ext uri="{FF2B5EF4-FFF2-40B4-BE49-F238E27FC236}">
                <a16:creationId xmlns:a16="http://schemas.microsoft.com/office/drawing/2014/main" xmlns="" id="{BCF8122D-C618-4CBB-8777-1AB02F672903}"/>
              </a:ext>
            </a:extLst>
          </p:cNvPr>
          <p:cNvGrpSpPr/>
          <p:nvPr/>
        </p:nvGrpSpPr>
        <p:grpSpPr>
          <a:xfrm>
            <a:off x="272301" y="1189196"/>
            <a:ext cx="1616816" cy="3534284"/>
            <a:chOff x="480149" y="1221770"/>
            <a:chExt cx="1616816" cy="3534284"/>
          </a:xfrm>
        </p:grpSpPr>
        <p:grpSp>
          <p:nvGrpSpPr>
            <p:cNvPr id="31" name="群組 30">
              <a:extLst>
                <a:ext uri="{FF2B5EF4-FFF2-40B4-BE49-F238E27FC236}">
                  <a16:creationId xmlns:a16="http://schemas.microsoft.com/office/drawing/2014/main" xmlns="" id="{BF062E43-37B7-4A4F-B283-A2241059C6DE}"/>
                </a:ext>
              </a:extLst>
            </p:cNvPr>
            <p:cNvGrpSpPr/>
            <p:nvPr/>
          </p:nvGrpSpPr>
          <p:grpSpPr>
            <a:xfrm>
              <a:off x="480150" y="1221770"/>
              <a:ext cx="1616815" cy="3534284"/>
              <a:chOff x="480150" y="1221770"/>
              <a:chExt cx="1616815" cy="3534284"/>
            </a:xfrm>
            <a:effectLst>
              <a:outerShdw blurRad="50800" dist="38100" dir="2700000" algn="tl" rotWithShape="0">
                <a:prstClr val="black">
                  <a:alpha val="14000"/>
                </a:prstClr>
              </a:outerShdw>
            </a:effectLst>
          </p:grpSpPr>
          <p:sp>
            <p:nvSpPr>
              <p:cNvPr id="30" name="矩形: 圓角 29">
                <a:extLst>
                  <a:ext uri="{FF2B5EF4-FFF2-40B4-BE49-F238E27FC236}">
                    <a16:creationId xmlns:a16="http://schemas.microsoft.com/office/drawing/2014/main" xmlns="" id="{AC31DDD8-3FA0-4A88-A7B2-D7B659887C2F}"/>
                  </a:ext>
                </a:extLst>
              </p:cNvPr>
              <p:cNvSpPr/>
              <p:nvPr/>
            </p:nvSpPr>
            <p:spPr>
              <a:xfrm>
                <a:off x="480150" y="2727351"/>
                <a:ext cx="1616815" cy="2028703"/>
              </a:xfrm>
              <a:prstGeom prst="roundRect">
                <a:avLst>
                  <a:gd name="adj" fmla="val 285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25" name="矩形: 圓角 24">
                <a:extLst>
                  <a:ext uri="{FF2B5EF4-FFF2-40B4-BE49-F238E27FC236}">
                    <a16:creationId xmlns:a16="http://schemas.microsoft.com/office/drawing/2014/main" xmlns="" id="{7CD3ACF6-AC46-4D33-A9DE-D0812C140DD7}"/>
                  </a:ext>
                </a:extLst>
              </p:cNvPr>
              <p:cNvSpPr/>
              <p:nvPr/>
            </p:nvSpPr>
            <p:spPr>
              <a:xfrm>
                <a:off x="480150" y="1221770"/>
                <a:ext cx="1616815" cy="1734568"/>
              </a:xfrm>
              <a:prstGeom prst="roundRect">
                <a:avLst>
                  <a:gd name="adj" fmla="val 2852"/>
                </a:avLst>
              </a:prstGeom>
              <a:solidFill>
                <a:schemeClr val="bg2">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grpSp>
        <p:sp>
          <p:nvSpPr>
            <p:cNvPr id="26" name="矩形 25">
              <a:extLst>
                <a:ext uri="{FF2B5EF4-FFF2-40B4-BE49-F238E27FC236}">
                  <a16:creationId xmlns:a16="http://schemas.microsoft.com/office/drawing/2014/main" xmlns="" id="{4CC8D9DD-E526-4A72-B838-EDDF7151D410}"/>
                </a:ext>
              </a:extLst>
            </p:cNvPr>
            <p:cNvSpPr/>
            <p:nvPr/>
          </p:nvSpPr>
          <p:spPr>
            <a:xfrm>
              <a:off x="480149" y="2852986"/>
              <a:ext cx="1616815" cy="1446550"/>
            </a:xfrm>
            <a:prstGeom prst="rect">
              <a:avLst/>
            </a:prstGeom>
            <a:solidFill>
              <a:schemeClr val="bg1"/>
            </a:solidFill>
          </p:spPr>
          <p:txBody>
            <a:bodyPr wrap="square" anchor="t">
              <a:spAutoFit/>
            </a:bodyPr>
            <a:lstStyle/>
            <a:p>
              <a:r>
                <a:rPr lang="zh-TW" altLang="en-US" sz="1600" b="1">
                  <a:latin typeface="Microsoft JhengHei" panose="020B0604030504040204" pitchFamily="34" charset="-120"/>
                  <a:ea typeface="Microsoft JhengHei" panose="020B0604030504040204" pitchFamily="34" charset="-120"/>
                  <a:cs typeface="Arial"/>
                </a:rPr>
                <a:t>消費領域</a:t>
              </a:r>
              <a:endParaRPr lang="en-US" altLang="zh-TW" sz="1600" b="1">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智慧助理</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聊天機器人</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搜索</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個人化</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增強實境</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機器人</a:t>
              </a:r>
              <a:endParaRPr lang="en-US" altLang="zh-TW" sz="1200">
                <a:latin typeface="Microsoft JhengHei" panose="020B0604030504040204" pitchFamily="34" charset="-120"/>
                <a:ea typeface="Microsoft JhengHei" panose="020B0604030504040204" pitchFamily="34" charset="-120"/>
                <a:cs typeface="Arial"/>
              </a:endParaRPr>
            </a:p>
          </p:txBody>
        </p:sp>
        <p:pic>
          <p:nvPicPr>
            <p:cNvPr id="28" name="圖片 27" descr="一張含有 個人, 女性, 室外, 行動電話 的圖片&#10;&#10;描述是以高可信度產生">
              <a:extLst>
                <a:ext uri="{FF2B5EF4-FFF2-40B4-BE49-F238E27FC236}">
                  <a16:creationId xmlns:a16="http://schemas.microsoft.com/office/drawing/2014/main" xmlns="" id="{EB3396B2-3E79-4F36-A689-7B678A443057}"/>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529913" y="1280337"/>
              <a:ext cx="1517292" cy="1447014"/>
            </a:xfrm>
            <a:prstGeom prst="rect">
              <a:avLst/>
            </a:prstGeom>
          </p:spPr>
        </p:pic>
        <p:sp>
          <p:nvSpPr>
            <p:cNvPr id="29" name="矩形 28">
              <a:extLst>
                <a:ext uri="{FF2B5EF4-FFF2-40B4-BE49-F238E27FC236}">
                  <a16:creationId xmlns:a16="http://schemas.microsoft.com/office/drawing/2014/main" xmlns="" id="{64738F54-0A8D-4465-A227-EC9F6766ED3A}"/>
                </a:ext>
              </a:extLst>
            </p:cNvPr>
            <p:cNvSpPr/>
            <p:nvPr/>
          </p:nvSpPr>
          <p:spPr>
            <a:xfrm>
              <a:off x="480150" y="2311164"/>
              <a:ext cx="1616815" cy="416187"/>
            </a:xfrm>
            <a:prstGeom prst="rect">
              <a:avLst/>
            </a:prstGeom>
            <a:gradFill>
              <a:gsLst>
                <a:gs pos="0">
                  <a:schemeClr val="bg2">
                    <a:lumMod val="90000"/>
                    <a:alpha val="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grpSp>
      <p:grpSp>
        <p:nvGrpSpPr>
          <p:cNvPr id="33" name="群組 32">
            <a:extLst>
              <a:ext uri="{FF2B5EF4-FFF2-40B4-BE49-F238E27FC236}">
                <a16:creationId xmlns:a16="http://schemas.microsoft.com/office/drawing/2014/main" xmlns="" id="{ADEBB30B-1248-4D5F-9DAD-E102153EAC30}"/>
              </a:ext>
            </a:extLst>
          </p:cNvPr>
          <p:cNvGrpSpPr/>
          <p:nvPr/>
        </p:nvGrpSpPr>
        <p:grpSpPr>
          <a:xfrm>
            <a:off x="2011756" y="1189196"/>
            <a:ext cx="1616816" cy="3534284"/>
            <a:chOff x="480149" y="1221770"/>
            <a:chExt cx="1616816" cy="3534284"/>
          </a:xfrm>
        </p:grpSpPr>
        <p:grpSp>
          <p:nvGrpSpPr>
            <p:cNvPr id="34" name="群組 33">
              <a:extLst>
                <a:ext uri="{FF2B5EF4-FFF2-40B4-BE49-F238E27FC236}">
                  <a16:creationId xmlns:a16="http://schemas.microsoft.com/office/drawing/2014/main" xmlns="" id="{9C22B969-EB7A-4436-8CF1-657495CFC871}"/>
                </a:ext>
              </a:extLst>
            </p:cNvPr>
            <p:cNvGrpSpPr/>
            <p:nvPr/>
          </p:nvGrpSpPr>
          <p:grpSpPr>
            <a:xfrm>
              <a:off x="480150" y="1221770"/>
              <a:ext cx="1616815" cy="3534284"/>
              <a:chOff x="480150" y="1221770"/>
              <a:chExt cx="1616815" cy="3534284"/>
            </a:xfrm>
            <a:effectLst>
              <a:outerShdw blurRad="50800" dist="38100" dir="2700000" algn="tl" rotWithShape="0">
                <a:prstClr val="black">
                  <a:alpha val="14000"/>
                </a:prstClr>
              </a:outerShdw>
            </a:effectLst>
          </p:grpSpPr>
          <p:sp>
            <p:nvSpPr>
              <p:cNvPr id="38" name="矩形: 圓角 37">
                <a:extLst>
                  <a:ext uri="{FF2B5EF4-FFF2-40B4-BE49-F238E27FC236}">
                    <a16:creationId xmlns:a16="http://schemas.microsoft.com/office/drawing/2014/main" xmlns="" id="{7A807640-4844-4968-A57E-78378FF1F495}"/>
                  </a:ext>
                </a:extLst>
              </p:cNvPr>
              <p:cNvSpPr/>
              <p:nvPr/>
            </p:nvSpPr>
            <p:spPr>
              <a:xfrm>
                <a:off x="480150" y="2727351"/>
                <a:ext cx="1616815" cy="2028703"/>
              </a:xfrm>
              <a:prstGeom prst="roundRect">
                <a:avLst>
                  <a:gd name="adj" fmla="val 285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39" name="矩形: 圓角 38">
                <a:extLst>
                  <a:ext uri="{FF2B5EF4-FFF2-40B4-BE49-F238E27FC236}">
                    <a16:creationId xmlns:a16="http://schemas.microsoft.com/office/drawing/2014/main" xmlns="" id="{6FF38A05-EAF8-4FC9-AA33-4182703AF625}"/>
                  </a:ext>
                </a:extLst>
              </p:cNvPr>
              <p:cNvSpPr/>
              <p:nvPr/>
            </p:nvSpPr>
            <p:spPr>
              <a:xfrm>
                <a:off x="480150" y="1221770"/>
                <a:ext cx="1616815" cy="1734568"/>
              </a:xfrm>
              <a:prstGeom prst="roundRect">
                <a:avLst>
                  <a:gd name="adj" fmla="val 2852"/>
                </a:avLst>
              </a:prstGeom>
              <a:solidFill>
                <a:schemeClr val="bg2">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grpSp>
        <p:sp>
          <p:nvSpPr>
            <p:cNvPr id="35" name="矩形 34">
              <a:extLst>
                <a:ext uri="{FF2B5EF4-FFF2-40B4-BE49-F238E27FC236}">
                  <a16:creationId xmlns:a16="http://schemas.microsoft.com/office/drawing/2014/main" xmlns="" id="{D5FA0D55-E139-43B9-8367-2A675BC28992}"/>
                </a:ext>
              </a:extLst>
            </p:cNvPr>
            <p:cNvSpPr/>
            <p:nvPr/>
          </p:nvSpPr>
          <p:spPr>
            <a:xfrm>
              <a:off x="480149" y="2852986"/>
              <a:ext cx="1616815" cy="1261884"/>
            </a:xfrm>
            <a:prstGeom prst="rect">
              <a:avLst/>
            </a:prstGeom>
            <a:solidFill>
              <a:schemeClr val="bg1"/>
            </a:solidFill>
          </p:spPr>
          <p:txBody>
            <a:bodyPr wrap="square" anchor="t">
              <a:spAutoFit/>
            </a:bodyPr>
            <a:lstStyle/>
            <a:p>
              <a:r>
                <a:rPr lang="zh-TW" altLang="en-US" sz="1600" b="1">
                  <a:latin typeface="Microsoft JhengHei" panose="020B0604030504040204" pitchFamily="34" charset="-120"/>
                  <a:ea typeface="Microsoft JhengHei" panose="020B0604030504040204" pitchFamily="34" charset="-120"/>
                  <a:cs typeface="Arial"/>
                </a:rPr>
                <a:t>醫療領域</a:t>
              </a:r>
              <a:endParaRPr lang="en-US" altLang="zh-TW" sz="1200" b="1">
                <a:latin typeface="Microsoft JhengHei" panose="020B0604030504040204" pitchFamily="34" charset="-120"/>
                <a:ea typeface="Microsoft JhengHei" panose="020B0604030504040204" pitchFamily="34" charset="-120"/>
                <a:cs typeface="Arial"/>
              </a:endParaRPr>
            </a:p>
            <a:p>
              <a:pPr marL="90488" indent="-90488">
                <a:buFont typeface="Arial"/>
                <a:buChar char="•"/>
                <a:tabLst>
                  <a:tab pos="90488" algn="l"/>
                </a:tabLst>
              </a:pPr>
              <a:r>
                <a:rPr lang="zh-TW" altLang="en-US" sz="1200">
                  <a:latin typeface="Microsoft JhengHei" panose="020B0604030504040204" pitchFamily="34" charset="-120"/>
                  <a:ea typeface="Microsoft JhengHei" panose="020B0604030504040204" pitchFamily="34" charset="-120"/>
                  <a:cs typeface="Arial"/>
                </a:rPr>
                <a:t>增強診斷功能</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tabLst>
                  <a:tab pos="90488" algn="l"/>
                </a:tabLst>
              </a:pPr>
              <a:r>
                <a:rPr lang="zh-TW" altLang="en-US" sz="1200">
                  <a:latin typeface="Microsoft JhengHei" panose="020B0604030504040204" pitchFamily="34" charset="-120"/>
                  <a:ea typeface="Microsoft JhengHei" panose="020B0604030504040204" pitchFamily="34" charset="-120"/>
                  <a:cs typeface="Arial"/>
                </a:rPr>
                <a:t>藥物發現</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tabLst>
                  <a:tab pos="90488" algn="l"/>
                </a:tabLst>
              </a:pPr>
              <a:r>
                <a:rPr lang="zh-TW" altLang="en-US" sz="1200">
                  <a:latin typeface="Microsoft JhengHei" panose="020B0604030504040204" pitchFamily="34" charset="-120"/>
                  <a:ea typeface="Microsoft JhengHei" panose="020B0604030504040204" pitchFamily="34" charset="-120"/>
                  <a:cs typeface="Arial"/>
                </a:rPr>
                <a:t>病患照護</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tabLst>
                  <a:tab pos="90488" algn="l"/>
                </a:tabLst>
              </a:pPr>
              <a:r>
                <a:rPr lang="zh-TW" altLang="en-US" sz="1200">
                  <a:latin typeface="Microsoft JhengHei" panose="020B0604030504040204" pitchFamily="34" charset="-120"/>
                  <a:ea typeface="Microsoft JhengHei" panose="020B0604030504040204" pitchFamily="34" charset="-120"/>
                  <a:cs typeface="Arial"/>
                </a:rPr>
                <a:t>研究</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tabLst>
                  <a:tab pos="90488" algn="l"/>
                </a:tabLst>
              </a:pPr>
              <a:r>
                <a:rPr lang="zh-TW" altLang="en-US" sz="1200">
                  <a:latin typeface="Microsoft JhengHei" panose="020B0604030504040204" pitchFamily="34" charset="-120"/>
                  <a:ea typeface="Microsoft JhengHei" panose="020B0604030504040204" pitchFamily="34" charset="-120"/>
                  <a:cs typeface="Arial"/>
                </a:rPr>
                <a:t>感官輔助</a:t>
              </a:r>
              <a:endParaRPr lang="en-US" altLang="zh-TW" sz="1200">
                <a:latin typeface="Microsoft JhengHei" panose="020B0604030504040204" pitchFamily="34" charset="-120"/>
                <a:ea typeface="Microsoft JhengHei" panose="020B0604030504040204" pitchFamily="34" charset="-120"/>
                <a:cs typeface="Arial"/>
              </a:endParaRPr>
            </a:p>
          </p:txBody>
        </p:sp>
        <p:pic>
          <p:nvPicPr>
            <p:cNvPr id="36" name="圖片 35">
              <a:extLst>
                <a:ext uri="{FF2B5EF4-FFF2-40B4-BE49-F238E27FC236}">
                  <a16:creationId xmlns:a16="http://schemas.microsoft.com/office/drawing/2014/main" xmlns="" id="{8B42FC77-81BA-4B60-B509-C0885E3A8911}"/>
                </a:ext>
              </a:extLst>
            </p:cNvPr>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a:xfrm>
              <a:off x="529913" y="1280337"/>
              <a:ext cx="1517292" cy="1447013"/>
            </a:xfrm>
            <a:prstGeom prst="rect">
              <a:avLst/>
            </a:prstGeom>
          </p:spPr>
        </p:pic>
        <p:sp>
          <p:nvSpPr>
            <p:cNvPr id="37" name="矩形 36">
              <a:extLst>
                <a:ext uri="{FF2B5EF4-FFF2-40B4-BE49-F238E27FC236}">
                  <a16:creationId xmlns:a16="http://schemas.microsoft.com/office/drawing/2014/main" xmlns="" id="{B952B44B-6BFF-4F82-B19E-A43F7434D1A5}"/>
                </a:ext>
              </a:extLst>
            </p:cNvPr>
            <p:cNvSpPr/>
            <p:nvPr/>
          </p:nvSpPr>
          <p:spPr>
            <a:xfrm>
              <a:off x="480150" y="2311164"/>
              <a:ext cx="1616815" cy="416187"/>
            </a:xfrm>
            <a:prstGeom prst="rect">
              <a:avLst/>
            </a:prstGeom>
            <a:gradFill>
              <a:gsLst>
                <a:gs pos="0">
                  <a:schemeClr val="bg2">
                    <a:lumMod val="90000"/>
                    <a:alpha val="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grpSp>
      <p:grpSp>
        <p:nvGrpSpPr>
          <p:cNvPr id="40" name="群組 39">
            <a:extLst>
              <a:ext uri="{FF2B5EF4-FFF2-40B4-BE49-F238E27FC236}">
                <a16:creationId xmlns:a16="http://schemas.microsoft.com/office/drawing/2014/main" xmlns="" id="{517F9AF8-09E3-44F1-9CA1-4003EA1690D1}"/>
              </a:ext>
            </a:extLst>
          </p:cNvPr>
          <p:cNvGrpSpPr/>
          <p:nvPr/>
        </p:nvGrpSpPr>
        <p:grpSpPr>
          <a:xfrm>
            <a:off x="3751211" y="1189196"/>
            <a:ext cx="1616816" cy="3534284"/>
            <a:chOff x="480149" y="1221770"/>
            <a:chExt cx="1616816" cy="3534284"/>
          </a:xfrm>
        </p:grpSpPr>
        <p:grpSp>
          <p:nvGrpSpPr>
            <p:cNvPr id="41" name="群組 40">
              <a:extLst>
                <a:ext uri="{FF2B5EF4-FFF2-40B4-BE49-F238E27FC236}">
                  <a16:creationId xmlns:a16="http://schemas.microsoft.com/office/drawing/2014/main" xmlns="" id="{8A66A3F0-7510-421E-A471-D918CB6C0CF4}"/>
                </a:ext>
              </a:extLst>
            </p:cNvPr>
            <p:cNvGrpSpPr/>
            <p:nvPr/>
          </p:nvGrpSpPr>
          <p:grpSpPr>
            <a:xfrm>
              <a:off x="480150" y="1221770"/>
              <a:ext cx="1616815" cy="3534284"/>
              <a:chOff x="480150" y="1221770"/>
              <a:chExt cx="1616815" cy="3534284"/>
            </a:xfrm>
            <a:effectLst>
              <a:outerShdw blurRad="50800" dist="38100" dir="2700000" algn="tl" rotWithShape="0">
                <a:prstClr val="black">
                  <a:alpha val="14000"/>
                </a:prstClr>
              </a:outerShdw>
            </a:effectLst>
          </p:grpSpPr>
          <p:sp>
            <p:nvSpPr>
              <p:cNvPr id="45" name="矩形: 圓角 44">
                <a:extLst>
                  <a:ext uri="{FF2B5EF4-FFF2-40B4-BE49-F238E27FC236}">
                    <a16:creationId xmlns:a16="http://schemas.microsoft.com/office/drawing/2014/main" xmlns="" id="{CB4AB462-A816-494B-8AB9-343060E593F8}"/>
                  </a:ext>
                </a:extLst>
              </p:cNvPr>
              <p:cNvSpPr/>
              <p:nvPr/>
            </p:nvSpPr>
            <p:spPr>
              <a:xfrm>
                <a:off x="480150" y="2727351"/>
                <a:ext cx="1616815" cy="2028703"/>
              </a:xfrm>
              <a:prstGeom prst="roundRect">
                <a:avLst>
                  <a:gd name="adj" fmla="val 285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46" name="矩形: 圓角 45">
                <a:extLst>
                  <a:ext uri="{FF2B5EF4-FFF2-40B4-BE49-F238E27FC236}">
                    <a16:creationId xmlns:a16="http://schemas.microsoft.com/office/drawing/2014/main" xmlns="" id="{043E8100-E77C-4984-A753-510BFCE79CB6}"/>
                  </a:ext>
                </a:extLst>
              </p:cNvPr>
              <p:cNvSpPr/>
              <p:nvPr/>
            </p:nvSpPr>
            <p:spPr>
              <a:xfrm>
                <a:off x="480150" y="1221770"/>
                <a:ext cx="1616815" cy="1734568"/>
              </a:xfrm>
              <a:prstGeom prst="roundRect">
                <a:avLst>
                  <a:gd name="adj" fmla="val 2852"/>
                </a:avLst>
              </a:prstGeom>
              <a:solidFill>
                <a:schemeClr val="bg2">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grpSp>
        <p:sp>
          <p:nvSpPr>
            <p:cNvPr id="42" name="矩形 41">
              <a:extLst>
                <a:ext uri="{FF2B5EF4-FFF2-40B4-BE49-F238E27FC236}">
                  <a16:creationId xmlns:a16="http://schemas.microsoft.com/office/drawing/2014/main" xmlns="" id="{4FE12A83-63F9-4780-A0A9-97A72E64559C}"/>
                </a:ext>
              </a:extLst>
            </p:cNvPr>
            <p:cNvSpPr/>
            <p:nvPr/>
          </p:nvSpPr>
          <p:spPr>
            <a:xfrm>
              <a:off x="480149" y="2852986"/>
              <a:ext cx="1616815" cy="1261884"/>
            </a:xfrm>
            <a:prstGeom prst="rect">
              <a:avLst/>
            </a:prstGeom>
            <a:solidFill>
              <a:schemeClr val="bg1"/>
            </a:solidFill>
          </p:spPr>
          <p:txBody>
            <a:bodyPr wrap="square" anchor="t">
              <a:spAutoFit/>
            </a:bodyPr>
            <a:lstStyle/>
            <a:p>
              <a:r>
                <a:rPr lang="zh-TW" altLang="en-US" sz="1600" b="1">
                  <a:latin typeface="Microsoft JhengHei" panose="020B0604030504040204" pitchFamily="34" charset="-120"/>
                  <a:ea typeface="Microsoft JhengHei" panose="020B0604030504040204" pitchFamily="34" charset="-120"/>
                  <a:cs typeface="Arial"/>
                </a:rPr>
                <a:t>金融領域</a:t>
              </a:r>
              <a:endParaRPr lang="en-US" altLang="zh-TW" sz="1200" b="1">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交易算法</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詐欺偵測</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研究</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個人金融</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風險緩解</a:t>
              </a:r>
              <a:endParaRPr lang="en-US" altLang="zh-TW" sz="1200">
                <a:latin typeface="Microsoft JhengHei" panose="020B0604030504040204" pitchFamily="34" charset="-120"/>
                <a:ea typeface="Microsoft JhengHei" panose="020B0604030504040204" pitchFamily="34" charset="-120"/>
                <a:cs typeface="Arial"/>
              </a:endParaRPr>
            </a:p>
          </p:txBody>
        </p:sp>
        <p:pic>
          <p:nvPicPr>
            <p:cNvPr id="43" name="圖片 42">
              <a:extLst>
                <a:ext uri="{FF2B5EF4-FFF2-40B4-BE49-F238E27FC236}">
                  <a16:creationId xmlns:a16="http://schemas.microsoft.com/office/drawing/2014/main" xmlns="" id="{7C560CC2-C5FC-4D0D-80BB-6DDFB13B67AC}"/>
                </a:ext>
              </a:extLst>
            </p:cNvPr>
            <p:cNvPicPr>
              <a:picLocks noChangeAspect="1"/>
            </p:cNvPicPr>
            <p:nvPr/>
          </p:nvPicPr>
          <p:blipFill rotWithShape="1">
            <a:blip r:embed="rId5" cstate="screen">
              <a:extLst>
                <a:ext uri="{28A0092B-C50C-407E-A947-70E740481C1C}">
                  <a14:useLocalDpi xmlns:a14="http://schemas.microsoft.com/office/drawing/2010/main" xmlns=""/>
                </a:ext>
              </a:extLst>
            </a:blip>
            <a:srcRect/>
            <a:stretch/>
          </p:blipFill>
          <p:spPr>
            <a:xfrm>
              <a:off x="529913" y="1280337"/>
              <a:ext cx="1517292" cy="1447013"/>
            </a:xfrm>
            <a:prstGeom prst="rect">
              <a:avLst/>
            </a:prstGeom>
          </p:spPr>
        </p:pic>
        <p:sp>
          <p:nvSpPr>
            <p:cNvPr id="44" name="矩形 43">
              <a:extLst>
                <a:ext uri="{FF2B5EF4-FFF2-40B4-BE49-F238E27FC236}">
                  <a16:creationId xmlns:a16="http://schemas.microsoft.com/office/drawing/2014/main" xmlns="" id="{A7F8223D-C9EC-40A5-B404-5BE0D7D67A63}"/>
                </a:ext>
              </a:extLst>
            </p:cNvPr>
            <p:cNvSpPr/>
            <p:nvPr/>
          </p:nvSpPr>
          <p:spPr>
            <a:xfrm>
              <a:off x="480150" y="2311164"/>
              <a:ext cx="1616815" cy="416187"/>
            </a:xfrm>
            <a:prstGeom prst="rect">
              <a:avLst/>
            </a:prstGeom>
            <a:gradFill>
              <a:gsLst>
                <a:gs pos="0">
                  <a:schemeClr val="bg2">
                    <a:lumMod val="90000"/>
                    <a:alpha val="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grpSp>
      <p:grpSp>
        <p:nvGrpSpPr>
          <p:cNvPr id="47" name="群組 46">
            <a:extLst>
              <a:ext uri="{FF2B5EF4-FFF2-40B4-BE49-F238E27FC236}">
                <a16:creationId xmlns:a16="http://schemas.microsoft.com/office/drawing/2014/main" xmlns="" id="{E2B9D1BD-6D2F-41FF-8D6B-2D8D7F542687}"/>
              </a:ext>
            </a:extLst>
          </p:cNvPr>
          <p:cNvGrpSpPr/>
          <p:nvPr/>
        </p:nvGrpSpPr>
        <p:grpSpPr>
          <a:xfrm>
            <a:off x="5490666" y="1189196"/>
            <a:ext cx="1616816" cy="3534284"/>
            <a:chOff x="480149" y="1221770"/>
            <a:chExt cx="1616816" cy="3534284"/>
          </a:xfrm>
        </p:grpSpPr>
        <p:grpSp>
          <p:nvGrpSpPr>
            <p:cNvPr id="48" name="群組 47">
              <a:extLst>
                <a:ext uri="{FF2B5EF4-FFF2-40B4-BE49-F238E27FC236}">
                  <a16:creationId xmlns:a16="http://schemas.microsoft.com/office/drawing/2014/main" xmlns="" id="{A13C91DF-D825-4780-8F09-C0B66E15F378}"/>
                </a:ext>
              </a:extLst>
            </p:cNvPr>
            <p:cNvGrpSpPr/>
            <p:nvPr/>
          </p:nvGrpSpPr>
          <p:grpSpPr>
            <a:xfrm>
              <a:off x="480150" y="1221770"/>
              <a:ext cx="1616815" cy="3534284"/>
              <a:chOff x="480150" y="1221770"/>
              <a:chExt cx="1616815" cy="3534284"/>
            </a:xfrm>
            <a:effectLst>
              <a:outerShdw blurRad="50800" dist="38100" dir="2700000" algn="tl" rotWithShape="0">
                <a:prstClr val="black">
                  <a:alpha val="14000"/>
                </a:prstClr>
              </a:outerShdw>
            </a:effectLst>
          </p:grpSpPr>
          <p:sp>
            <p:nvSpPr>
              <p:cNvPr id="52" name="矩形: 圓角 51">
                <a:extLst>
                  <a:ext uri="{FF2B5EF4-FFF2-40B4-BE49-F238E27FC236}">
                    <a16:creationId xmlns:a16="http://schemas.microsoft.com/office/drawing/2014/main" xmlns="" id="{893FA8DD-DDC1-47D6-A118-DF4DFCEA0E9E}"/>
                  </a:ext>
                </a:extLst>
              </p:cNvPr>
              <p:cNvSpPr/>
              <p:nvPr/>
            </p:nvSpPr>
            <p:spPr>
              <a:xfrm>
                <a:off x="480150" y="2727351"/>
                <a:ext cx="1616815" cy="2028703"/>
              </a:xfrm>
              <a:prstGeom prst="roundRect">
                <a:avLst>
                  <a:gd name="adj" fmla="val 285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53" name="矩形: 圓角 52">
                <a:extLst>
                  <a:ext uri="{FF2B5EF4-FFF2-40B4-BE49-F238E27FC236}">
                    <a16:creationId xmlns:a16="http://schemas.microsoft.com/office/drawing/2014/main" xmlns="" id="{580E26C8-001C-4B7F-AAD6-22EB24F125A1}"/>
                  </a:ext>
                </a:extLst>
              </p:cNvPr>
              <p:cNvSpPr/>
              <p:nvPr/>
            </p:nvSpPr>
            <p:spPr>
              <a:xfrm>
                <a:off x="480150" y="1221770"/>
                <a:ext cx="1616815" cy="1734568"/>
              </a:xfrm>
              <a:prstGeom prst="roundRect">
                <a:avLst>
                  <a:gd name="adj" fmla="val 2852"/>
                </a:avLst>
              </a:prstGeom>
              <a:solidFill>
                <a:schemeClr val="bg2">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grpSp>
        <p:sp>
          <p:nvSpPr>
            <p:cNvPr id="49" name="矩形 48">
              <a:extLst>
                <a:ext uri="{FF2B5EF4-FFF2-40B4-BE49-F238E27FC236}">
                  <a16:creationId xmlns:a16="http://schemas.microsoft.com/office/drawing/2014/main" xmlns="" id="{5B00CEC7-E14B-400A-ADBE-6E1468F4B2F5}"/>
                </a:ext>
              </a:extLst>
            </p:cNvPr>
            <p:cNvSpPr/>
            <p:nvPr/>
          </p:nvSpPr>
          <p:spPr>
            <a:xfrm>
              <a:off x="480149" y="2852986"/>
              <a:ext cx="1616815" cy="1631216"/>
            </a:xfrm>
            <a:prstGeom prst="rect">
              <a:avLst/>
            </a:prstGeom>
            <a:solidFill>
              <a:schemeClr val="bg1"/>
            </a:solidFill>
          </p:spPr>
          <p:txBody>
            <a:bodyPr wrap="square" anchor="t">
              <a:spAutoFit/>
            </a:bodyPr>
            <a:lstStyle/>
            <a:p>
              <a:r>
                <a:rPr lang="zh-TW" altLang="en-US" sz="1600" b="1">
                  <a:latin typeface="Microsoft JhengHei" panose="020B0604030504040204" pitchFamily="34" charset="-120"/>
                  <a:ea typeface="Microsoft JhengHei" panose="020B0604030504040204" pitchFamily="34" charset="-120"/>
                  <a:cs typeface="Arial"/>
                </a:rPr>
                <a:t>零售領域</a:t>
              </a:r>
              <a:endParaRPr lang="en-US" altLang="zh-TW" sz="1600" b="1">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客服</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客戶體驗</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行銷</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商品銷售</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客戶忠誠度</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供應鏈</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安全</a:t>
              </a:r>
              <a:endParaRPr lang="en-US" altLang="zh-TW" sz="1200">
                <a:latin typeface="Microsoft JhengHei" panose="020B0604030504040204" pitchFamily="34" charset="-120"/>
                <a:ea typeface="Microsoft JhengHei" panose="020B0604030504040204" pitchFamily="34" charset="-120"/>
                <a:cs typeface="Arial"/>
              </a:endParaRPr>
            </a:p>
          </p:txBody>
        </p:sp>
        <p:pic>
          <p:nvPicPr>
            <p:cNvPr id="50" name="圖片 49">
              <a:extLst>
                <a:ext uri="{FF2B5EF4-FFF2-40B4-BE49-F238E27FC236}">
                  <a16:creationId xmlns:a16="http://schemas.microsoft.com/office/drawing/2014/main" xmlns="" id="{CCDABC0A-B494-436A-90E5-F50DD635C611}"/>
                </a:ext>
              </a:extLst>
            </p:cNvPr>
            <p:cNvPicPr>
              <a:picLocks noChangeAspect="1"/>
            </p:cNvPicPr>
            <p:nvPr/>
          </p:nvPicPr>
          <p:blipFill rotWithShape="1">
            <a:blip r:embed="rId6" cstate="screen">
              <a:extLst>
                <a:ext uri="{28A0092B-C50C-407E-A947-70E740481C1C}">
                  <a14:useLocalDpi xmlns:a14="http://schemas.microsoft.com/office/drawing/2010/main" xmlns=""/>
                </a:ext>
              </a:extLst>
            </a:blip>
            <a:srcRect/>
            <a:stretch/>
          </p:blipFill>
          <p:spPr>
            <a:xfrm>
              <a:off x="529913" y="1280337"/>
              <a:ext cx="1517292" cy="1447013"/>
            </a:xfrm>
            <a:prstGeom prst="rect">
              <a:avLst/>
            </a:prstGeom>
          </p:spPr>
        </p:pic>
        <p:sp>
          <p:nvSpPr>
            <p:cNvPr id="51" name="矩形 50">
              <a:extLst>
                <a:ext uri="{FF2B5EF4-FFF2-40B4-BE49-F238E27FC236}">
                  <a16:creationId xmlns:a16="http://schemas.microsoft.com/office/drawing/2014/main" xmlns="" id="{6FEA71DD-E797-4D15-B5C8-91A529C20AAA}"/>
                </a:ext>
              </a:extLst>
            </p:cNvPr>
            <p:cNvSpPr/>
            <p:nvPr/>
          </p:nvSpPr>
          <p:spPr>
            <a:xfrm>
              <a:off x="480150" y="2311164"/>
              <a:ext cx="1616815" cy="416187"/>
            </a:xfrm>
            <a:prstGeom prst="rect">
              <a:avLst/>
            </a:prstGeom>
            <a:gradFill>
              <a:gsLst>
                <a:gs pos="0">
                  <a:schemeClr val="bg2">
                    <a:lumMod val="90000"/>
                    <a:alpha val="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grpSp>
      <p:grpSp>
        <p:nvGrpSpPr>
          <p:cNvPr id="54" name="群組 53">
            <a:extLst>
              <a:ext uri="{FF2B5EF4-FFF2-40B4-BE49-F238E27FC236}">
                <a16:creationId xmlns:a16="http://schemas.microsoft.com/office/drawing/2014/main" xmlns="" id="{249A105C-ADFC-419E-8C73-83D03E110D09}"/>
              </a:ext>
            </a:extLst>
          </p:cNvPr>
          <p:cNvGrpSpPr/>
          <p:nvPr/>
        </p:nvGrpSpPr>
        <p:grpSpPr>
          <a:xfrm>
            <a:off x="7230121" y="1189196"/>
            <a:ext cx="1616816" cy="3534284"/>
            <a:chOff x="480149" y="1221770"/>
            <a:chExt cx="1616816" cy="3534284"/>
          </a:xfrm>
        </p:grpSpPr>
        <p:grpSp>
          <p:nvGrpSpPr>
            <p:cNvPr id="55" name="群組 54">
              <a:extLst>
                <a:ext uri="{FF2B5EF4-FFF2-40B4-BE49-F238E27FC236}">
                  <a16:creationId xmlns:a16="http://schemas.microsoft.com/office/drawing/2014/main" xmlns="" id="{8E1112BE-F3AE-4121-B777-A2B1107C9F93}"/>
                </a:ext>
              </a:extLst>
            </p:cNvPr>
            <p:cNvGrpSpPr/>
            <p:nvPr/>
          </p:nvGrpSpPr>
          <p:grpSpPr>
            <a:xfrm>
              <a:off x="480150" y="1221770"/>
              <a:ext cx="1616815" cy="3534284"/>
              <a:chOff x="480150" y="1221770"/>
              <a:chExt cx="1616815" cy="3534284"/>
            </a:xfrm>
            <a:effectLst>
              <a:outerShdw blurRad="50800" dist="38100" dir="2700000" algn="tl" rotWithShape="0">
                <a:prstClr val="black">
                  <a:alpha val="14000"/>
                </a:prstClr>
              </a:outerShdw>
            </a:effectLst>
          </p:grpSpPr>
          <p:sp>
            <p:nvSpPr>
              <p:cNvPr id="59" name="矩形: 圓角 58">
                <a:extLst>
                  <a:ext uri="{FF2B5EF4-FFF2-40B4-BE49-F238E27FC236}">
                    <a16:creationId xmlns:a16="http://schemas.microsoft.com/office/drawing/2014/main" xmlns="" id="{8F2AE40F-A977-4DF5-911E-FEF507B9463B}"/>
                  </a:ext>
                </a:extLst>
              </p:cNvPr>
              <p:cNvSpPr/>
              <p:nvPr/>
            </p:nvSpPr>
            <p:spPr>
              <a:xfrm>
                <a:off x="480150" y="2727351"/>
                <a:ext cx="1616815" cy="2028703"/>
              </a:xfrm>
              <a:prstGeom prst="roundRect">
                <a:avLst>
                  <a:gd name="adj" fmla="val 285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60" name="矩形: 圓角 59">
                <a:extLst>
                  <a:ext uri="{FF2B5EF4-FFF2-40B4-BE49-F238E27FC236}">
                    <a16:creationId xmlns:a16="http://schemas.microsoft.com/office/drawing/2014/main" xmlns="" id="{EF5BDBBA-D551-4EFA-BD39-74AEA6C2195B}"/>
                  </a:ext>
                </a:extLst>
              </p:cNvPr>
              <p:cNvSpPr/>
              <p:nvPr/>
            </p:nvSpPr>
            <p:spPr>
              <a:xfrm>
                <a:off x="480150" y="1221770"/>
                <a:ext cx="1616815" cy="1734568"/>
              </a:xfrm>
              <a:prstGeom prst="roundRect">
                <a:avLst>
                  <a:gd name="adj" fmla="val 2852"/>
                </a:avLst>
              </a:prstGeom>
              <a:solidFill>
                <a:schemeClr val="bg2">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grpSp>
        <p:sp>
          <p:nvSpPr>
            <p:cNvPr id="56" name="矩形 55">
              <a:extLst>
                <a:ext uri="{FF2B5EF4-FFF2-40B4-BE49-F238E27FC236}">
                  <a16:creationId xmlns:a16="http://schemas.microsoft.com/office/drawing/2014/main" xmlns="" id="{938FEA48-8617-4D6D-B25A-6D4937AA9E7C}"/>
                </a:ext>
              </a:extLst>
            </p:cNvPr>
            <p:cNvSpPr/>
            <p:nvPr/>
          </p:nvSpPr>
          <p:spPr>
            <a:xfrm>
              <a:off x="480149" y="2852986"/>
              <a:ext cx="1616815" cy="1446550"/>
            </a:xfrm>
            <a:prstGeom prst="rect">
              <a:avLst/>
            </a:prstGeom>
            <a:solidFill>
              <a:schemeClr val="bg1"/>
            </a:solidFill>
          </p:spPr>
          <p:txBody>
            <a:bodyPr wrap="square" anchor="t">
              <a:spAutoFit/>
            </a:bodyPr>
            <a:lstStyle/>
            <a:p>
              <a:r>
                <a:rPr lang="zh-TW" altLang="en-US" sz="1600" b="1">
                  <a:latin typeface="Microsoft JhengHei" panose="020B0604030504040204" pitchFamily="34" charset="-120"/>
                  <a:ea typeface="Microsoft JhengHei" panose="020B0604030504040204" pitchFamily="34" charset="-120"/>
                  <a:cs typeface="Arial"/>
                </a:rPr>
                <a:t>公部門領域</a:t>
              </a:r>
              <a:endParaRPr lang="en-US" altLang="zh-TW" sz="1600" b="1">
                <a:latin typeface="Microsoft JhengHei" panose="020B0604030504040204" pitchFamily="34" charset="-120"/>
                <a:ea typeface="Microsoft JhengHei" panose="020B0604030504040204" pitchFamily="34" charset="-120"/>
                <a:cs typeface="Arial"/>
              </a:endParaRPr>
            </a:p>
            <a:p>
              <a:pPr marL="90488" indent="-90488">
                <a:buFont typeface="Arial" panose="020B0604020202020204" pitchFamily="34" charset="0"/>
                <a:buChar char="•"/>
              </a:pPr>
              <a:r>
                <a:rPr lang="zh-TW" altLang="en-US" sz="1200">
                  <a:latin typeface="Microsoft JhengHei" panose="020B0604030504040204" pitchFamily="34" charset="-120"/>
                  <a:ea typeface="Microsoft JhengHei" panose="020B0604030504040204" pitchFamily="34" charset="-120"/>
                  <a:cs typeface="Arial"/>
                </a:rPr>
                <a:t>國防</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數據洞察</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安全保障</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居民參與</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智慧城市</a:t>
              </a:r>
              <a:endParaRPr lang="en-US" altLang="zh-TW" sz="1200">
                <a:latin typeface="Microsoft JhengHei" panose="020B0604030504040204" pitchFamily="34" charset="-120"/>
                <a:ea typeface="Microsoft JhengHei" panose="020B0604030504040204" pitchFamily="34" charset="-120"/>
                <a:cs typeface="Arial"/>
              </a:endParaRPr>
            </a:p>
            <a:p>
              <a:pPr marL="171450" indent="-171450">
                <a:buFont typeface="Arial"/>
                <a:buChar char="•"/>
              </a:pPr>
              <a:endParaRPr lang="en-US" altLang="zh-TW" sz="1200">
                <a:latin typeface="Microsoft JhengHei" panose="020B0604030504040204" pitchFamily="34" charset="-120"/>
                <a:ea typeface="Microsoft JhengHei" panose="020B0604030504040204" pitchFamily="34" charset="-120"/>
                <a:cs typeface="Arial"/>
              </a:endParaRPr>
            </a:p>
          </p:txBody>
        </p:sp>
        <p:pic>
          <p:nvPicPr>
            <p:cNvPr id="57" name="圖片 56">
              <a:extLst>
                <a:ext uri="{FF2B5EF4-FFF2-40B4-BE49-F238E27FC236}">
                  <a16:creationId xmlns:a16="http://schemas.microsoft.com/office/drawing/2014/main" xmlns="" id="{9D41B997-D662-4581-B93B-7F36961D074F}"/>
                </a:ext>
              </a:extLst>
            </p:cNvPr>
            <p:cNvPicPr>
              <a:picLocks noChangeAspect="1"/>
            </p:cNvPicPr>
            <p:nvPr/>
          </p:nvPicPr>
          <p:blipFill rotWithShape="1">
            <a:blip r:embed="rId7" cstate="screen">
              <a:extLst>
                <a:ext uri="{28A0092B-C50C-407E-A947-70E740481C1C}">
                  <a14:useLocalDpi xmlns:a14="http://schemas.microsoft.com/office/drawing/2010/main" xmlns=""/>
                </a:ext>
              </a:extLst>
            </a:blip>
            <a:srcRect/>
            <a:stretch/>
          </p:blipFill>
          <p:spPr>
            <a:xfrm>
              <a:off x="529913" y="1280338"/>
              <a:ext cx="1517292" cy="1447012"/>
            </a:xfrm>
            <a:prstGeom prst="rect">
              <a:avLst/>
            </a:prstGeom>
          </p:spPr>
        </p:pic>
        <p:sp>
          <p:nvSpPr>
            <p:cNvPr id="58" name="矩形 57">
              <a:extLst>
                <a:ext uri="{FF2B5EF4-FFF2-40B4-BE49-F238E27FC236}">
                  <a16:creationId xmlns:a16="http://schemas.microsoft.com/office/drawing/2014/main" xmlns="" id="{7FAB2687-BB36-4F1F-8E8B-830F10C65E69}"/>
                </a:ext>
              </a:extLst>
            </p:cNvPr>
            <p:cNvSpPr/>
            <p:nvPr/>
          </p:nvSpPr>
          <p:spPr>
            <a:xfrm>
              <a:off x="480150" y="2311164"/>
              <a:ext cx="1616815" cy="416187"/>
            </a:xfrm>
            <a:prstGeom prst="rect">
              <a:avLst/>
            </a:prstGeom>
            <a:gradFill>
              <a:gsLst>
                <a:gs pos="0">
                  <a:schemeClr val="bg2">
                    <a:lumMod val="90000"/>
                    <a:alpha val="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grpSp>
    </p:spTree>
    <p:extLst>
      <p:ext uri="{BB962C8B-B14F-4D97-AF65-F5344CB8AC3E}">
        <p14:creationId xmlns:p14="http://schemas.microsoft.com/office/powerpoint/2010/main" xmlns="" val="4235099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圖形 221">
            <a:extLst>
              <a:ext uri="{FF2B5EF4-FFF2-40B4-BE49-F238E27FC236}">
                <a16:creationId xmlns:a16="http://schemas.microsoft.com/office/drawing/2014/main" xmlns="" id="{7B6CAAEC-2170-438F-AF1A-CCE1288E46E9}"/>
              </a:ext>
            </a:extLst>
          </p:cNvPr>
          <p:cNvPicPr>
            <a:picLocks noChangeAspect="1"/>
          </p:cNvPicPr>
          <p:nvPr/>
        </p:nvPicPr>
        <p:blipFill>
          <a:blip r:embed="rId2"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2267846" y="1151795"/>
            <a:ext cx="366713" cy="585788"/>
          </a:xfrm>
          <a:prstGeom prst="rect">
            <a:avLst/>
          </a:prstGeom>
        </p:spPr>
      </p:pic>
      <p:pic>
        <p:nvPicPr>
          <p:cNvPr id="223" name="圖形 222">
            <a:extLst>
              <a:ext uri="{FF2B5EF4-FFF2-40B4-BE49-F238E27FC236}">
                <a16:creationId xmlns:a16="http://schemas.microsoft.com/office/drawing/2014/main" xmlns="" id="{0F70F95F-7650-40AE-B0D9-07821F768DCB}"/>
              </a:ext>
            </a:extLst>
          </p:cNvPr>
          <p:cNvPicPr>
            <a:picLocks noChangeAspect="1"/>
          </p:cNvPicPr>
          <p:nvPr/>
        </p:nvPicPr>
        <p:blipFill>
          <a:blip r:embed="rId2"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4413873" y="1151795"/>
            <a:ext cx="366713" cy="585788"/>
          </a:xfrm>
          <a:prstGeom prst="rect">
            <a:avLst/>
          </a:prstGeom>
        </p:spPr>
      </p:pic>
      <p:pic>
        <p:nvPicPr>
          <p:cNvPr id="224" name="圖形 223">
            <a:extLst>
              <a:ext uri="{FF2B5EF4-FFF2-40B4-BE49-F238E27FC236}">
                <a16:creationId xmlns:a16="http://schemas.microsoft.com/office/drawing/2014/main" xmlns="" id="{C03FDC02-B4CD-4C9D-AB2F-312F91E59320}"/>
              </a:ext>
            </a:extLst>
          </p:cNvPr>
          <p:cNvPicPr>
            <a:picLocks noChangeAspect="1"/>
          </p:cNvPicPr>
          <p:nvPr/>
        </p:nvPicPr>
        <p:blipFill>
          <a:blip r:embed="rId2"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tretch>
            <a:fillRect/>
          </a:stretch>
        </p:blipFill>
        <p:spPr>
          <a:xfrm>
            <a:off x="6518002" y="1151795"/>
            <a:ext cx="366713" cy="585788"/>
          </a:xfrm>
          <a:prstGeom prst="rect">
            <a:avLst/>
          </a:prstGeom>
        </p:spPr>
      </p:pic>
      <p:sp>
        <p:nvSpPr>
          <p:cNvPr id="9" name="矩形 211">
            <a:extLst>
              <a:ext uri="{FF2B5EF4-FFF2-40B4-BE49-F238E27FC236}">
                <a16:creationId xmlns:a16="http://schemas.microsoft.com/office/drawing/2014/main" xmlns="" id="{C747D4CD-02A8-48E0-99F7-86CB3FE3F918}"/>
              </a:ext>
            </a:extLst>
          </p:cNvPr>
          <p:cNvSpPr/>
          <p:nvPr/>
        </p:nvSpPr>
        <p:spPr>
          <a:xfrm>
            <a:off x="892778" y="2244209"/>
            <a:ext cx="954107" cy="553998"/>
          </a:xfrm>
          <a:prstGeom prst="rect">
            <a:avLst/>
          </a:prstGeom>
        </p:spPr>
        <p:txBody>
          <a:bodyPr wrap="none">
            <a:spAutoFit/>
          </a:bodyPr>
          <a:lstStyle/>
          <a:p>
            <a:r>
              <a:rPr lang="zh-TW" altLang="en-US" sz="3000" b="1">
                <a:solidFill>
                  <a:schemeClr val="bg2">
                    <a:lumMod val="75000"/>
                  </a:schemeClr>
                </a:solidFill>
                <a:latin typeface="Microsoft JhengHei" panose="020B0604030504040204" pitchFamily="34" charset="-120"/>
                <a:ea typeface="Microsoft JhengHei" panose="020B0604030504040204" pitchFamily="34" charset="-120"/>
                <a:cs typeface="Arial" panose="020B0604020202020204" pitchFamily="34" charset="0"/>
              </a:rPr>
              <a:t>建構</a:t>
            </a:r>
          </a:p>
        </p:txBody>
      </p:sp>
      <p:sp>
        <p:nvSpPr>
          <p:cNvPr id="10" name="矩形 212">
            <a:extLst>
              <a:ext uri="{FF2B5EF4-FFF2-40B4-BE49-F238E27FC236}">
                <a16:creationId xmlns:a16="http://schemas.microsoft.com/office/drawing/2014/main" xmlns="" id="{98242C39-2362-4A90-9A96-D6F92E8A0AA4}"/>
              </a:ext>
            </a:extLst>
          </p:cNvPr>
          <p:cNvSpPr/>
          <p:nvPr/>
        </p:nvSpPr>
        <p:spPr>
          <a:xfrm>
            <a:off x="3027181" y="2244209"/>
            <a:ext cx="954107" cy="553998"/>
          </a:xfrm>
          <a:prstGeom prst="rect">
            <a:avLst/>
          </a:prstGeom>
        </p:spPr>
        <p:txBody>
          <a:bodyPr wrap="none">
            <a:spAutoFit/>
          </a:bodyPr>
          <a:lstStyle/>
          <a:p>
            <a:r>
              <a:rPr lang="zh-TW" altLang="en-US" sz="3000" b="1">
                <a:solidFill>
                  <a:schemeClr val="bg2">
                    <a:lumMod val="75000"/>
                  </a:schemeClr>
                </a:solidFill>
                <a:latin typeface="Microsoft JhengHei" panose="020B0604030504040204" pitchFamily="34" charset="-120"/>
                <a:ea typeface="Microsoft JhengHei" panose="020B0604030504040204" pitchFamily="34" charset="-120"/>
                <a:cs typeface="Arial" panose="020B0604020202020204" pitchFamily="34" charset="0"/>
              </a:rPr>
              <a:t>訓練</a:t>
            </a:r>
          </a:p>
        </p:txBody>
      </p:sp>
      <p:sp>
        <p:nvSpPr>
          <p:cNvPr id="11" name="矩形 213">
            <a:extLst>
              <a:ext uri="{FF2B5EF4-FFF2-40B4-BE49-F238E27FC236}">
                <a16:creationId xmlns:a16="http://schemas.microsoft.com/office/drawing/2014/main" xmlns="" id="{5C7E3DBD-4BB2-4A23-AA79-D0D1A1B25051}"/>
              </a:ext>
            </a:extLst>
          </p:cNvPr>
          <p:cNvSpPr/>
          <p:nvPr/>
        </p:nvSpPr>
        <p:spPr>
          <a:xfrm>
            <a:off x="5161585" y="2244209"/>
            <a:ext cx="954107" cy="553998"/>
          </a:xfrm>
          <a:prstGeom prst="rect">
            <a:avLst/>
          </a:prstGeom>
        </p:spPr>
        <p:txBody>
          <a:bodyPr wrap="none">
            <a:spAutoFit/>
          </a:bodyPr>
          <a:lstStyle/>
          <a:p>
            <a:r>
              <a:rPr lang="zh-TW" altLang="en-US" sz="3000" b="1">
                <a:solidFill>
                  <a:schemeClr val="bg2">
                    <a:lumMod val="75000"/>
                  </a:schemeClr>
                </a:solidFill>
                <a:latin typeface="Microsoft JhengHei" panose="020B0604030504040204" pitchFamily="34" charset="-120"/>
                <a:ea typeface="Microsoft JhengHei" panose="020B0604030504040204" pitchFamily="34" charset="-120"/>
                <a:cs typeface="Arial" panose="020B0604020202020204" pitchFamily="34" charset="0"/>
              </a:rPr>
              <a:t>調整</a:t>
            </a:r>
          </a:p>
        </p:txBody>
      </p:sp>
      <p:sp>
        <p:nvSpPr>
          <p:cNvPr id="12" name="矩形 214">
            <a:extLst>
              <a:ext uri="{FF2B5EF4-FFF2-40B4-BE49-F238E27FC236}">
                <a16:creationId xmlns:a16="http://schemas.microsoft.com/office/drawing/2014/main" xmlns="" id="{2D3AFDC2-C75F-4B79-8E88-BB3039408637}"/>
              </a:ext>
            </a:extLst>
          </p:cNvPr>
          <p:cNvSpPr/>
          <p:nvPr/>
        </p:nvSpPr>
        <p:spPr>
          <a:xfrm>
            <a:off x="7265765" y="2244209"/>
            <a:ext cx="954107" cy="553998"/>
          </a:xfrm>
          <a:prstGeom prst="rect">
            <a:avLst/>
          </a:prstGeom>
        </p:spPr>
        <p:txBody>
          <a:bodyPr wrap="none" anchor="t">
            <a:spAutoFit/>
          </a:bodyPr>
          <a:lstStyle/>
          <a:p>
            <a:r>
              <a:rPr lang="zh-TW" altLang="en-US" sz="3000" b="1">
                <a:latin typeface="Microsoft JhengHei" panose="020B0604030504040204" pitchFamily="34" charset="-120"/>
                <a:ea typeface="Microsoft JhengHei" panose="020B0604030504040204" pitchFamily="34" charset="-120"/>
                <a:cs typeface="Arial" panose="020B0604020202020204" pitchFamily="34" charset="0"/>
              </a:rPr>
              <a:t>部署</a:t>
            </a:r>
          </a:p>
        </p:txBody>
      </p:sp>
    </p:spTree>
    <p:extLst>
      <p:ext uri="{BB962C8B-B14F-4D97-AF65-F5344CB8AC3E}">
        <p14:creationId xmlns:p14="http://schemas.microsoft.com/office/powerpoint/2010/main" xmlns="" val="3590805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B77D690-D799-48FE-B67E-588CEA78ACAE}"/>
              </a:ext>
            </a:extLst>
          </p:cNvPr>
          <p:cNvSpPr>
            <a:spLocks noGrp="1"/>
          </p:cNvSpPr>
          <p:nvPr>
            <p:ph type="title"/>
          </p:nvPr>
        </p:nvSpPr>
        <p:spPr>
          <a:xfrm>
            <a:off x="593819" y="193240"/>
            <a:ext cx="2365352" cy="493563"/>
          </a:xfrm>
        </p:spPr>
        <p:txBody>
          <a:bodyPr/>
          <a:lstStyle/>
          <a:p>
            <a:r>
              <a:rPr lang="zh-TW" altLang="en-US"/>
              <a:t>場域模擬</a:t>
            </a:r>
            <a:endParaRPr lang="zh-TW"/>
          </a:p>
        </p:txBody>
      </p:sp>
      <p:sp>
        <p:nvSpPr>
          <p:cNvPr id="3" name="文字方塊 10">
            <a:extLst>
              <a:ext uri="{FF2B5EF4-FFF2-40B4-BE49-F238E27FC236}">
                <a16:creationId xmlns:a16="http://schemas.microsoft.com/office/drawing/2014/main" xmlns="" id="{91ACB9EE-2A1B-477A-A362-677DF736F925}"/>
              </a:ext>
            </a:extLst>
          </p:cNvPr>
          <p:cNvSpPr txBox="1"/>
          <p:nvPr/>
        </p:nvSpPr>
        <p:spPr>
          <a:xfrm>
            <a:off x="2189775" y="4395701"/>
            <a:ext cx="7859154"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a:latin typeface="微軟正黑體" panose="020B0604030504040204" pitchFamily="34" charset="-120"/>
                <a:ea typeface="微軟正黑體" panose="020B0604030504040204" pitchFamily="34" charset="-120"/>
                <a:cs typeface="Arial"/>
              </a:rPr>
              <a:t>在 </a:t>
            </a:r>
            <a:r>
              <a:rPr lang="en-US" altLang="zh-TW" sz="1400">
                <a:latin typeface="微軟正黑體" panose="020B0604030504040204" pitchFamily="34" charset="-120"/>
                <a:ea typeface="微軟正黑體" panose="020B0604030504040204" pitchFamily="34" charset="-120"/>
                <a:cs typeface="Arial"/>
              </a:rPr>
              <a:t>Lab </a:t>
            </a:r>
            <a:r>
              <a:rPr lang="zh-TW" altLang="en-US" sz="1400">
                <a:latin typeface="微軟正黑體" panose="020B0604030504040204" pitchFamily="34" charset="-120"/>
                <a:ea typeface="微軟正黑體" panose="020B0604030504040204" pitchFamily="34" charset="-120"/>
                <a:cs typeface="Arial"/>
              </a:rPr>
              <a:t>內架設與場域類似的環境及設備，並測試其準確度。</a:t>
            </a:r>
          </a:p>
        </p:txBody>
      </p:sp>
      <p:grpSp>
        <p:nvGrpSpPr>
          <p:cNvPr id="5" name="群組 4">
            <a:extLst>
              <a:ext uri="{FF2B5EF4-FFF2-40B4-BE49-F238E27FC236}">
                <a16:creationId xmlns:a16="http://schemas.microsoft.com/office/drawing/2014/main" xmlns="" id="{A43BFDE7-10A5-4D66-A1FE-0C996FF19527}"/>
              </a:ext>
            </a:extLst>
          </p:cNvPr>
          <p:cNvGrpSpPr/>
          <p:nvPr/>
        </p:nvGrpSpPr>
        <p:grpSpPr>
          <a:xfrm>
            <a:off x="823010" y="897666"/>
            <a:ext cx="7497979" cy="3401046"/>
            <a:chOff x="752031" y="928692"/>
            <a:chExt cx="7868422" cy="3569077"/>
          </a:xfrm>
        </p:grpSpPr>
        <p:pic>
          <p:nvPicPr>
            <p:cNvPr id="3076" name="Picture 4" descr="https://lh5.googleusercontent.com/KbZSAicleBnzRyHq-l3N28ebFx1uNUgmRRTgY-elAdmq6WQ6894yU-rIKVwDqq03-UUkfJD2GNmdlcp74dbzodb278wKMn6YynBxJ_CgwnYqBlMPP5-UMycyAcKTZ62u47zrVkiDAs8">
              <a:extLst>
                <a:ext uri="{FF2B5EF4-FFF2-40B4-BE49-F238E27FC236}">
                  <a16:creationId xmlns:a16="http://schemas.microsoft.com/office/drawing/2014/main" xmlns="" id="{FBFF426D-F4F6-411B-AD1F-96688BBCDC51}"/>
                </a:ext>
              </a:extLst>
            </p:cNvPr>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3428841" y="928693"/>
              <a:ext cx="5191612" cy="356655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https://lh6.googleusercontent.com/u4q0l9I_x96jTUkJ9UxhsWnV_1J3Lw1Mt6YC_KKVGUilCcwLdm9ycXaBg1mT1r0xVuPs_xU6S-r8-9cy7MlorTR1T2FnuieP0XHJOMbYISvJy_l8a1tGGpsfaHS7Tbb2xRBvdfU_0Mg">
              <a:extLst>
                <a:ext uri="{FF2B5EF4-FFF2-40B4-BE49-F238E27FC236}">
                  <a16:creationId xmlns:a16="http://schemas.microsoft.com/office/drawing/2014/main" xmlns="" id="{F8862AFB-8129-4037-959E-C7A853396A85}"/>
                </a:ext>
              </a:extLst>
            </p:cNvPr>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752031" y="928692"/>
              <a:ext cx="2676809" cy="3569077"/>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2448923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2031BC-9931-4978-B84F-51D9428C73BD}"/>
              </a:ext>
            </a:extLst>
          </p:cNvPr>
          <p:cNvSpPr>
            <a:spLocks noGrp="1"/>
          </p:cNvSpPr>
          <p:nvPr>
            <p:ph type="title"/>
          </p:nvPr>
        </p:nvSpPr>
        <p:spPr/>
        <p:txBody>
          <a:bodyPr/>
          <a:lstStyle/>
          <a:p>
            <a:r>
              <a:rPr lang="zh-TW" altLang="en-US"/>
              <a:t>整合後的系統</a:t>
            </a:r>
            <a:endParaRPr lang="en-US"/>
          </a:p>
        </p:txBody>
      </p:sp>
      <p:sp>
        <p:nvSpPr>
          <p:cNvPr id="10" name="矩形 9">
            <a:extLst>
              <a:ext uri="{FF2B5EF4-FFF2-40B4-BE49-F238E27FC236}">
                <a16:creationId xmlns:a16="http://schemas.microsoft.com/office/drawing/2014/main" xmlns="" id="{E63E40D2-B66C-4125-B76E-A9499D26ED6E}"/>
              </a:ext>
            </a:extLst>
          </p:cNvPr>
          <p:cNvSpPr/>
          <p:nvPr/>
        </p:nvSpPr>
        <p:spPr>
          <a:xfrm>
            <a:off x="1" y="1081924"/>
            <a:ext cx="9144000" cy="40615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Picture 2" descr="https://lh5.googleusercontent.com/6KBFIbmewBjsOPh8tpS26oq9j4UYj7j8KBOwpdYPz2e6hVhdeRBD86aOGqedyhUSnZuUHwyVlHArwBhfaYtgnsX27dLOamnXM-bJKedSzoMPNs7zXh9iDDpD5aSpuUe_BOxF0xVDgm0">
            <a:extLst>
              <a:ext uri="{FF2B5EF4-FFF2-40B4-BE49-F238E27FC236}">
                <a16:creationId xmlns:a16="http://schemas.microsoft.com/office/drawing/2014/main" xmlns="" id="{C484CAA1-6570-4034-BB9C-868B70046B3C}"/>
              </a:ext>
            </a:extLst>
          </p:cNvPr>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0" y="1081924"/>
            <a:ext cx="5420089" cy="4065067"/>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文字版面配置區 2">
            <a:extLst>
              <a:ext uri="{FF2B5EF4-FFF2-40B4-BE49-F238E27FC236}">
                <a16:creationId xmlns:a16="http://schemas.microsoft.com/office/drawing/2014/main" xmlns="" id="{1E496F17-F341-452A-903E-4E566BC3C8BF}"/>
              </a:ext>
            </a:extLst>
          </p:cNvPr>
          <p:cNvSpPr txBox="1">
            <a:spLocks/>
          </p:cNvSpPr>
          <p:nvPr/>
        </p:nvSpPr>
        <p:spPr>
          <a:xfrm>
            <a:off x="5536742" y="2206255"/>
            <a:ext cx="3495257" cy="1522412"/>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accent1">
                    <a:lumMod val="75000"/>
                  </a:schemeClr>
                </a:solidFill>
                <a:latin typeface="Arial Unicode MS" panose="020B0604020202020204" pitchFamily="34" charset="-120"/>
                <a:ea typeface="Arial Unicode MS" panose="020B0604020202020204" pitchFamily="34" charset="-120"/>
                <a:cs typeface="Arial Unicode MS" panose="020B0604020202020204" pitchFamily="34" charset="-12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Unicode MS" panose="020B0604020202020204" pitchFamily="34" charset="-120"/>
                <a:ea typeface="Arial Unicode MS" panose="020B0604020202020204" pitchFamily="34" charset="-120"/>
                <a:cs typeface="Arial Unicode MS" panose="020B0604020202020204" pitchFamily="34" charset="-12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400"/>
              </a:lnSpc>
              <a:buNone/>
              <a:tabLst>
                <a:tab pos="180975" algn="l"/>
              </a:tabLst>
            </a:pPr>
            <a:r>
              <a:rPr lang="zh-TW" altLang="en-US">
                <a:solidFill>
                  <a:srgbClr val="09F3FF"/>
                </a:solidFill>
                <a:latin typeface="Arial" panose="020B0604020202020204" pitchFamily="34" charset="0"/>
                <a:cs typeface="Arial" panose="020B0604020202020204" pitchFamily="34" charset="0"/>
              </a:rPr>
              <a:t>這就是客戶</a:t>
            </a:r>
            <a:r>
              <a:rPr lang="en-US" altLang="zh-TW">
                <a:solidFill>
                  <a:srgbClr val="09F3FF"/>
                </a:solidFill>
                <a:latin typeface="Arial" panose="020B0604020202020204" pitchFamily="34" charset="0"/>
                <a:cs typeface="Arial" panose="020B0604020202020204" pitchFamily="34" charset="0"/>
              </a:rPr>
              <a:t>/</a:t>
            </a:r>
            <a:r>
              <a:rPr lang="zh-TW" altLang="en-US">
                <a:solidFill>
                  <a:srgbClr val="09F3FF"/>
                </a:solidFill>
                <a:latin typeface="Arial" panose="020B0604020202020204" pitchFamily="34" charset="0"/>
                <a:cs typeface="Arial" panose="020B0604020202020204" pitchFamily="34" charset="0"/>
              </a:rPr>
              <a:t>夥伴們在</a:t>
            </a:r>
            <a:endParaRPr lang="zh-TW"/>
          </a:p>
          <a:p>
            <a:pPr marL="0" indent="0">
              <a:lnSpc>
                <a:spcPts val="2400"/>
              </a:lnSpc>
              <a:buNone/>
              <a:tabLst>
                <a:tab pos="180975" algn="l"/>
              </a:tabLst>
            </a:pPr>
            <a:r>
              <a:rPr lang="zh-TW" altLang="en-US">
                <a:solidFill>
                  <a:srgbClr val="09F3FF"/>
                </a:solidFill>
                <a:latin typeface="Arial" panose="020B0604020202020204" pitchFamily="34" charset="0"/>
                <a:cs typeface="Arial" panose="020B0604020202020204" pitchFamily="34" charset="0"/>
              </a:rPr>
              <a:t>會場看到的最終成果</a:t>
            </a:r>
            <a:endParaRPr lang="zh-TW"/>
          </a:p>
        </p:txBody>
      </p:sp>
      <p:pic>
        <p:nvPicPr>
          <p:cNvPr id="13" name="圖形 12">
            <a:extLst>
              <a:ext uri="{FF2B5EF4-FFF2-40B4-BE49-F238E27FC236}">
                <a16:creationId xmlns:a16="http://schemas.microsoft.com/office/drawing/2014/main" xmlns="" id="{911B457F-1343-4CFF-9EF8-90944B019822}"/>
              </a:ext>
            </a:extLst>
          </p:cNvPr>
          <p:cNvPicPr>
            <a:picLocks noChangeAspect="1"/>
          </p:cNvPicPr>
          <p:nvPr/>
        </p:nvPicPr>
        <p:blipFill>
          <a:blip r:embed="rId3" cstate="screen">
            <a:extLst>
              <a:ext uri="{28A0092B-C50C-407E-A947-70E740481C1C}">
                <a14:useLocalDpi xmlns:a14="http://schemas.microsoft.com/office/drawing/2010/main" xmlns=""/>
              </a:ext>
              <a:ext uri="{96DAC541-7B7A-43D3-8B79-37D633B846F1}">
                <asvg:svgBlip xmlns:asvg="http://schemas.microsoft.com/office/drawing/2016/SVG/main" xmlns="" r:embed="rId4"/>
              </a:ext>
            </a:extLst>
          </a:blip>
          <a:stretch>
            <a:fillRect/>
          </a:stretch>
        </p:blipFill>
        <p:spPr>
          <a:xfrm>
            <a:off x="0" y="4774474"/>
            <a:ext cx="1096967" cy="369026"/>
          </a:xfrm>
          <a:prstGeom prst="rect">
            <a:avLst/>
          </a:prstGeom>
        </p:spPr>
      </p:pic>
      <p:pic>
        <p:nvPicPr>
          <p:cNvPr id="7" name="圖形 6">
            <a:extLst>
              <a:ext uri="{FF2B5EF4-FFF2-40B4-BE49-F238E27FC236}">
                <a16:creationId xmlns:a16="http://schemas.microsoft.com/office/drawing/2014/main" xmlns="" id="{C1EA2236-8D85-4EFB-82DC-DC31F4D55E50}"/>
              </a:ext>
            </a:extLst>
          </p:cNvPr>
          <p:cNvPicPr>
            <a:picLocks noChangeAspect="1"/>
          </p:cNvPicPr>
          <p:nvPr/>
        </p:nvPicPr>
        <p:blipFill rotWithShape="1">
          <a:blip r:embed="rId5" cstate="screen">
            <a:lum bright="-20000"/>
            <a:extLst>
              <a:ext uri="{28A0092B-C50C-407E-A947-70E740481C1C}">
                <a14:useLocalDpi xmlns:a14="http://schemas.microsoft.com/office/drawing/2010/main" xmlns=""/>
              </a:ext>
              <a:ext uri="{96DAC541-7B7A-43D3-8B79-37D633B846F1}">
                <asvg:svgBlip xmlns:asvg="http://schemas.microsoft.com/office/drawing/2016/SVG/main" xmlns="" r:embed="rId6"/>
              </a:ext>
            </a:extLst>
          </a:blip>
          <a:srcRect t="-4640" b="43646"/>
          <a:stretch/>
        </p:blipFill>
        <p:spPr>
          <a:xfrm>
            <a:off x="5520022" y="3257866"/>
            <a:ext cx="3623977" cy="1887379"/>
          </a:xfrm>
          <a:prstGeom prst="rect">
            <a:avLst/>
          </a:prstGeom>
        </p:spPr>
      </p:pic>
    </p:spTree>
    <p:extLst>
      <p:ext uri="{BB962C8B-B14F-4D97-AF65-F5344CB8AC3E}">
        <p14:creationId xmlns:p14="http://schemas.microsoft.com/office/powerpoint/2010/main" xmlns="" val="24660356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形 6">
            <a:extLst>
              <a:ext uri="{FF2B5EF4-FFF2-40B4-BE49-F238E27FC236}">
                <a16:creationId xmlns:a16="http://schemas.microsoft.com/office/drawing/2014/main" xmlns="" id="{7FB5EDFC-167B-4C55-BCBE-DD218441FEAD}"/>
              </a:ext>
            </a:extLst>
          </p:cNvPr>
          <p:cNvPicPr>
            <a:picLocks noChangeAspect="1"/>
          </p:cNvPicPr>
          <p:nvPr/>
        </p:nvPicPr>
        <p:blipFill>
          <a:blip r:embed="rId3" cstate="print">
            <a:extLst>
              <a:ext uri="{96DAC541-7B7A-43D3-8B79-37D633B846F1}">
                <asvg:svgBlip xmlns:asvg="http://schemas.microsoft.com/office/drawing/2016/SVG/main" xmlns="" r:embed="rId4"/>
              </a:ext>
            </a:extLst>
          </a:blip>
          <a:stretch>
            <a:fillRect/>
          </a:stretch>
        </p:blipFill>
        <p:spPr>
          <a:xfrm rot="3977539">
            <a:off x="-222892" y="3012763"/>
            <a:ext cx="2224639" cy="1700131"/>
          </a:xfrm>
          <a:prstGeom prst="rect">
            <a:avLst/>
          </a:prstGeom>
        </p:spPr>
      </p:pic>
      <p:pic>
        <p:nvPicPr>
          <p:cNvPr id="4" name="圖片 3">
            <a:extLst>
              <a:ext uri="{FF2B5EF4-FFF2-40B4-BE49-F238E27FC236}">
                <a16:creationId xmlns:a16="http://schemas.microsoft.com/office/drawing/2014/main" xmlns="" id="{0DD8100A-7DC2-42FA-B0E0-32B011DCBE1D}"/>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472360" y="1649721"/>
            <a:ext cx="4984592" cy="3028218"/>
          </a:xfrm>
          <a:prstGeom prst="rect">
            <a:avLst/>
          </a:prstGeom>
          <a:effectLst/>
        </p:spPr>
      </p:pic>
      <p:pic>
        <p:nvPicPr>
          <p:cNvPr id="5" name="圖形 4">
            <a:extLst>
              <a:ext uri="{FF2B5EF4-FFF2-40B4-BE49-F238E27FC236}">
                <a16:creationId xmlns:a16="http://schemas.microsoft.com/office/drawing/2014/main" xmlns="" id="{13934DA8-1362-41F6-8090-1CF92959CB11}"/>
              </a:ext>
            </a:extLst>
          </p:cNvPr>
          <p:cNvPicPr>
            <a:picLocks noChangeAspect="1"/>
          </p:cNvPicPr>
          <p:nvPr/>
        </p:nvPicPr>
        <p:blipFill>
          <a:blip r:embed="rId6" cstate="print">
            <a:extLst>
              <a:ext uri="{96DAC541-7B7A-43D3-8B79-37D633B846F1}">
                <asvg:svgBlip xmlns:asvg="http://schemas.microsoft.com/office/drawing/2016/SVG/main" xmlns="" r:embed="rId4"/>
              </a:ext>
            </a:extLst>
          </a:blip>
          <a:stretch>
            <a:fillRect/>
          </a:stretch>
        </p:blipFill>
        <p:spPr>
          <a:xfrm>
            <a:off x="2678906" y="465561"/>
            <a:ext cx="1575406" cy="1203969"/>
          </a:xfrm>
          <a:prstGeom prst="rect">
            <a:avLst/>
          </a:prstGeom>
        </p:spPr>
      </p:pic>
      <p:pic>
        <p:nvPicPr>
          <p:cNvPr id="6" name="圖形 5">
            <a:extLst>
              <a:ext uri="{FF2B5EF4-FFF2-40B4-BE49-F238E27FC236}">
                <a16:creationId xmlns:a16="http://schemas.microsoft.com/office/drawing/2014/main" xmlns="" id="{FE70843B-88D6-407B-B60C-9B7A11C780D9}"/>
              </a:ext>
            </a:extLst>
          </p:cNvPr>
          <p:cNvPicPr>
            <a:picLocks noChangeAspect="1"/>
          </p:cNvPicPr>
          <p:nvPr/>
        </p:nvPicPr>
        <p:blipFill>
          <a:blip r:embed="rId7" cstate="print">
            <a:extLst>
              <a:ext uri="{96DAC541-7B7A-43D3-8B79-37D633B846F1}">
                <asvg:svgBlip xmlns:asvg="http://schemas.microsoft.com/office/drawing/2016/SVG/main" xmlns="" r:embed="rId4"/>
              </a:ext>
            </a:extLst>
          </a:blip>
          <a:stretch>
            <a:fillRect/>
          </a:stretch>
        </p:blipFill>
        <p:spPr>
          <a:xfrm>
            <a:off x="3757612" y="3135173"/>
            <a:ext cx="2627917" cy="2008327"/>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圓角 21">
            <a:extLst>
              <a:ext uri="{FF2B5EF4-FFF2-40B4-BE49-F238E27FC236}">
                <a16:creationId xmlns:a16="http://schemas.microsoft.com/office/drawing/2014/main" xmlns="" id="{297CB5D8-22A1-410F-AD1A-61B6F2F6ABC7}"/>
              </a:ext>
            </a:extLst>
          </p:cNvPr>
          <p:cNvSpPr/>
          <p:nvPr/>
        </p:nvSpPr>
        <p:spPr>
          <a:xfrm>
            <a:off x="628146" y="1652153"/>
            <a:ext cx="8072437" cy="2857500"/>
          </a:xfrm>
          <a:prstGeom prst="roundRect">
            <a:avLst>
              <a:gd name="adj" fmla="val 21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群組 16">
            <a:extLst>
              <a:ext uri="{FF2B5EF4-FFF2-40B4-BE49-F238E27FC236}">
                <a16:creationId xmlns:a16="http://schemas.microsoft.com/office/drawing/2014/main" xmlns="" id="{43B8899A-F369-4CBF-A64E-19B5EA01A595}"/>
              </a:ext>
            </a:extLst>
          </p:cNvPr>
          <p:cNvGrpSpPr/>
          <p:nvPr/>
        </p:nvGrpSpPr>
        <p:grpSpPr>
          <a:xfrm>
            <a:off x="5468980" y="1159661"/>
            <a:ext cx="2015511" cy="750072"/>
            <a:chOff x="1782422" y="1058239"/>
            <a:chExt cx="2015511" cy="750072"/>
          </a:xfrm>
        </p:grpSpPr>
        <p:grpSp>
          <p:nvGrpSpPr>
            <p:cNvPr id="18" name="群組 17">
              <a:extLst>
                <a:ext uri="{FF2B5EF4-FFF2-40B4-BE49-F238E27FC236}">
                  <a16:creationId xmlns:a16="http://schemas.microsoft.com/office/drawing/2014/main" xmlns="" id="{027EA3DE-85E2-4417-8BD5-6E40ED76E7E7}"/>
                </a:ext>
              </a:extLst>
            </p:cNvPr>
            <p:cNvGrpSpPr/>
            <p:nvPr/>
          </p:nvGrpSpPr>
          <p:grpSpPr>
            <a:xfrm>
              <a:off x="1782422" y="1364400"/>
              <a:ext cx="2015511" cy="443911"/>
              <a:chOff x="1377290" y="3761471"/>
              <a:chExt cx="2015511" cy="443911"/>
            </a:xfrm>
          </p:grpSpPr>
          <p:sp>
            <p:nvSpPr>
              <p:cNvPr id="20" name="矩形: 圓角 19">
                <a:extLst>
                  <a:ext uri="{FF2B5EF4-FFF2-40B4-BE49-F238E27FC236}">
                    <a16:creationId xmlns:a16="http://schemas.microsoft.com/office/drawing/2014/main" xmlns="" id="{77B34088-9EB8-44A5-AC0E-02B6A4981FD2}"/>
                  </a:ext>
                </a:extLst>
              </p:cNvPr>
              <p:cNvSpPr/>
              <p:nvPr/>
            </p:nvSpPr>
            <p:spPr>
              <a:xfrm>
                <a:off x="1505941" y="3789134"/>
                <a:ext cx="1774648" cy="416248"/>
              </a:xfrm>
              <a:prstGeom prst="roundRect">
                <a:avLst/>
              </a:prstGeom>
              <a:solidFill>
                <a:srgbClr val="00E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1" name="TextBox 10">
                <a:extLst>
                  <a:ext uri="{FF2B5EF4-FFF2-40B4-BE49-F238E27FC236}">
                    <a16:creationId xmlns:a16="http://schemas.microsoft.com/office/drawing/2014/main" xmlns="" id="{AE4228D8-F2AD-419E-B769-DFFED40176AB}"/>
                  </a:ext>
                </a:extLst>
              </p:cNvPr>
              <p:cNvSpPr txBox="1"/>
              <p:nvPr/>
            </p:nvSpPr>
            <p:spPr>
              <a:xfrm>
                <a:off x="1377290" y="3761471"/>
                <a:ext cx="2015511" cy="307777"/>
              </a:xfrm>
              <a:prstGeom prst="rect">
                <a:avLst/>
              </a:prstGeom>
              <a:noFill/>
            </p:spPr>
            <p:txBody>
              <a:bodyPr wrap="square" rtlCol="0">
                <a:spAutoFit/>
              </a:bodyPr>
              <a:lstStyle/>
              <a:p>
                <a:pPr algn="ctr"/>
                <a:r>
                  <a:rPr lang="zh-TW" altLang="en-US" sz="1400">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多標籤</a:t>
                </a:r>
                <a:endParaRPr lang="en-US" sz="1400">
                  <a:solidFill>
                    <a:srgbClr val="002060"/>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19" name="矩形 18">
              <a:extLst>
                <a:ext uri="{FF2B5EF4-FFF2-40B4-BE49-F238E27FC236}">
                  <a16:creationId xmlns:a16="http://schemas.microsoft.com/office/drawing/2014/main" xmlns="" id="{296AEF65-8173-4023-B999-111485520CA7}"/>
                </a:ext>
              </a:extLst>
            </p:cNvPr>
            <p:cNvSpPr/>
            <p:nvPr/>
          </p:nvSpPr>
          <p:spPr>
            <a:xfrm>
              <a:off x="2185114" y="1058239"/>
              <a:ext cx="1107996" cy="369332"/>
            </a:xfrm>
            <a:prstGeom prst="rect">
              <a:avLst/>
            </a:prstGeom>
          </p:spPr>
          <p:txBody>
            <a:bodyPr wrap="none">
              <a:spAutoFit/>
            </a:bodyPr>
            <a:lstStyle/>
            <a:p>
              <a:r>
                <a:rPr lang="zh-TW" altLang="en-US" b="1">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影像分類</a:t>
              </a:r>
              <a:endParaRPr lang="en-US" altLang="zh-TW">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15" name="群組 14">
            <a:extLst>
              <a:ext uri="{FF2B5EF4-FFF2-40B4-BE49-F238E27FC236}">
                <a16:creationId xmlns:a16="http://schemas.microsoft.com/office/drawing/2014/main" xmlns="" id="{C0C7A5A0-9BC0-474D-AA18-B9BF3F708A16}"/>
              </a:ext>
            </a:extLst>
          </p:cNvPr>
          <p:cNvGrpSpPr/>
          <p:nvPr/>
        </p:nvGrpSpPr>
        <p:grpSpPr>
          <a:xfrm>
            <a:off x="1782422" y="1165165"/>
            <a:ext cx="2015511" cy="750072"/>
            <a:chOff x="1782422" y="1058239"/>
            <a:chExt cx="2015511" cy="750072"/>
          </a:xfrm>
        </p:grpSpPr>
        <p:grpSp>
          <p:nvGrpSpPr>
            <p:cNvPr id="11" name="群組 10">
              <a:extLst>
                <a:ext uri="{FF2B5EF4-FFF2-40B4-BE49-F238E27FC236}">
                  <a16:creationId xmlns:a16="http://schemas.microsoft.com/office/drawing/2014/main" xmlns="" id="{B522FD27-97A1-4D80-8B2D-4B7BB4E42570}"/>
                </a:ext>
              </a:extLst>
            </p:cNvPr>
            <p:cNvGrpSpPr/>
            <p:nvPr/>
          </p:nvGrpSpPr>
          <p:grpSpPr>
            <a:xfrm>
              <a:off x="1782422" y="1364400"/>
              <a:ext cx="2015511" cy="443911"/>
              <a:chOff x="1377290" y="3761471"/>
              <a:chExt cx="2015511" cy="443911"/>
            </a:xfrm>
          </p:grpSpPr>
          <p:sp>
            <p:nvSpPr>
              <p:cNvPr id="12" name="矩形: 圓角 11">
                <a:extLst>
                  <a:ext uri="{FF2B5EF4-FFF2-40B4-BE49-F238E27FC236}">
                    <a16:creationId xmlns:a16="http://schemas.microsoft.com/office/drawing/2014/main" xmlns="" id="{C8F81895-534B-4EC9-BD42-0D316493842E}"/>
                  </a:ext>
                </a:extLst>
              </p:cNvPr>
              <p:cNvSpPr/>
              <p:nvPr/>
            </p:nvSpPr>
            <p:spPr>
              <a:xfrm>
                <a:off x="1505941" y="3789134"/>
                <a:ext cx="1774648" cy="416248"/>
              </a:xfrm>
              <a:prstGeom prst="roundRect">
                <a:avLst/>
              </a:prstGeom>
              <a:solidFill>
                <a:srgbClr val="00E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3" name="TextBox 10">
                <a:extLst>
                  <a:ext uri="{FF2B5EF4-FFF2-40B4-BE49-F238E27FC236}">
                    <a16:creationId xmlns:a16="http://schemas.microsoft.com/office/drawing/2014/main" xmlns="" id="{301D786C-2605-4D0A-8E9A-9F507B8E514A}"/>
                  </a:ext>
                </a:extLst>
              </p:cNvPr>
              <p:cNvSpPr txBox="1"/>
              <p:nvPr/>
            </p:nvSpPr>
            <p:spPr>
              <a:xfrm>
                <a:off x="1377290" y="3761471"/>
                <a:ext cx="2015511" cy="307777"/>
              </a:xfrm>
              <a:prstGeom prst="rect">
                <a:avLst/>
              </a:prstGeom>
              <a:noFill/>
            </p:spPr>
            <p:txBody>
              <a:bodyPr wrap="square" rtlCol="0">
                <a:spAutoFit/>
              </a:bodyPr>
              <a:lstStyle/>
              <a:p>
                <a:pPr algn="ctr"/>
                <a:r>
                  <a:rPr lang="zh-TW" altLang="en-US" sz="1400">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單一標籤</a:t>
                </a:r>
                <a:endParaRPr lang="en-US" sz="1400">
                  <a:solidFill>
                    <a:srgbClr val="002060"/>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14" name="矩形 13">
              <a:extLst>
                <a:ext uri="{FF2B5EF4-FFF2-40B4-BE49-F238E27FC236}">
                  <a16:creationId xmlns:a16="http://schemas.microsoft.com/office/drawing/2014/main" xmlns="" id="{425769E9-62BB-4FCB-A95C-E12C58739D6D}"/>
                </a:ext>
              </a:extLst>
            </p:cNvPr>
            <p:cNvSpPr/>
            <p:nvPr/>
          </p:nvSpPr>
          <p:spPr>
            <a:xfrm>
              <a:off x="2236179" y="1058239"/>
              <a:ext cx="1107996" cy="369332"/>
            </a:xfrm>
            <a:prstGeom prst="rect">
              <a:avLst/>
            </a:prstGeom>
          </p:spPr>
          <p:txBody>
            <a:bodyPr wrap="none">
              <a:spAutoFit/>
            </a:bodyPr>
            <a:lstStyle/>
            <a:p>
              <a:pPr algn="ctr"/>
              <a:r>
                <a:rPr lang="zh-TW" altLang="en-US" b="1">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影像分類</a:t>
              </a:r>
              <a:endParaRPr lang="en-US" altLang="zh-TW">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2" name="標題 1">
            <a:extLst>
              <a:ext uri="{FF2B5EF4-FFF2-40B4-BE49-F238E27FC236}">
                <a16:creationId xmlns:a16="http://schemas.microsoft.com/office/drawing/2014/main" xmlns="" id="{4B77D690-D799-48FE-B67E-588CEA78ACAE}"/>
              </a:ext>
            </a:extLst>
          </p:cNvPr>
          <p:cNvSpPr>
            <a:spLocks noGrp="1"/>
          </p:cNvSpPr>
          <p:nvPr>
            <p:ph type="title"/>
          </p:nvPr>
        </p:nvSpPr>
        <p:spPr>
          <a:xfrm>
            <a:off x="323528" y="369396"/>
            <a:ext cx="6948810" cy="493563"/>
          </a:xfrm>
        </p:spPr>
        <p:txBody>
          <a:bodyPr/>
          <a:lstStyle/>
          <a:p>
            <a:pPr>
              <a:lnSpc>
                <a:spcPts val="3400"/>
              </a:lnSpc>
            </a:pPr>
            <a:r>
              <a:rPr lang="zh-TW" altLang="en-US"/>
              <a:t>我們如何訓練一個影像辨識模型</a:t>
            </a:r>
            <a:endParaRPr lang="zh-TW"/>
          </a:p>
        </p:txBody>
      </p:sp>
      <p:sp>
        <p:nvSpPr>
          <p:cNvPr id="4" name="文字方塊 10">
            <a:extLst>
              <a:ext uri="{FF2B5EF4-FFF2-40B4-BE49-F238E27FC236}">
                <a16:creationId xmlns:a16="http://schemas.microsoft.com/office/drawing/2014/main" xmlns="" id="{D76577B2-42D6-4A16-8666-9E6613CD5EAB}"/>
              </a:ext>
            </a:extLst>
          </p:cNvPr>
          <p:cNvSpPr txBox="1"/>
          <p:nvPr/>
        </p:nvSpPr>
        <p:spPr>
          <a:xfrm>
            <a:off x="1719098" y="4540106"/>
            <a:ext cx="5705803"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600">
                <a:latin typeface="微軟正黑體" panose="020B0604030504040204" pitchFamily="34" charset="-120"/>
                <a:ea typeface="微軟正黑體" panose="020B0604030504040204" pitchFamily="34" charset="-120"/>
                <a:cs typeface="Arial"/>
              </a:rPr>
              <a:t>業務需求：對使用者上傳的照片進行 </a:t>
            </a:r>
            <a:r>
              <a:rPr lang="en-US" altLang="zh-TW" sz="1600">
                <a:latin typeface="微軟正黑體" panose="020B0604030504040204" pitchFamily="34" charset="-120"/>
                <a:ea typeface="微軟正黑體" panose="020B0604030504040204" pitchFamily="34" charset="-120"/>
                <a:cs typeface="Arial"/>
              </a:rPr>
              <a:t>(</a:t>
            </a:r>
            <a:r>
              <a:rPr lang="zh-TW" altLang="en-US" sz="1600">
                <a:latin typeface="微軟正黑體" panose="020B0604030504040204" pitchFamily="34" charset="-120"/>
                <a:ea typeface="微軟正黑體" panose="020B0604030504040204" pitchFamily="34" charset="-120"/>
                <a:cs typeface="Arial"/>
              </a:rPr>
              <a:t>多重</a:t>
            </a:r>
            <a:r>
              <a:rPr lang="en-US" altLang="zh-TW" sz="1600">
                <a:latin typeface="微軟正黑體" panose="020B0604030504040204" pitchFamily="34" charset="-120"/>
                <a:ea typeface="微軟正黑體" panose="020B0604030504040204" pitchFamily="34" charset="-120"/>
                <a:cs typeface="Arial"/>
              </a:rPr>
              <a:t>) </a:t>
            </a:r>
            <a:r>
              <a:rPr lang="zh-TW" altLang="en-US" sz="1600">
                <a:latin typeface="微軟正黑體" panose="020B0604030504040204" pitchFamily="34" charset="-120"/>
                <a:ea typeface="微軟正黑體" panose="020B0604030504040204" pitchFamily="34" charset="-120"/>
                <a:cs typeface="Arial"/>
              </a:rPr>
              <a:t>標籤分類。</a:t>
            </a:r>
          </a:p>
        </p:txBody>
      </p:sp>
      <p:pic>
        <p:nvPicPr>
          <p:cNvPr id="2050" name="Picture 2" descr="https://lh3.googleusercontent.com/ihmTwqNzT9rqjeI4SpjnGQp-9pZz63ZctZF9p9UFx-0ErMGlQ1b5A_hOhNI7E0p5p9wleL2_lpH2_HfkmR7zqpU586hr0h2YoOv0w2xNoG35Y6hdYyBXlk_tG3iCpq1JFzGg0iX7jGw">
            <a:extLst>
              <a:ext uri="{FF2B5EF4-FFF2-40B4-BE49-F238E27FC236}">
                <a16:creationId xmlns:a16="http://schemas.microsoft.com/office/drawing/2014/main" xmlns="" id="{A8E4C5CD-376F-4886-BAD1-83FF95D5A282}"/>
              </a:ext>
            </a:extLst>
          </p:cNvPr>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935337" y="1780972"/>
            <a:ext cx="3462583" cy="2598425"/>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8" name="圖片 7" descr="一張含有 個人, 室內, 牆, 蛋糕 的圖片&#10;&#10;描述是以非常高的可信度產生">
            <a:extLst>
              <a:ext uri="{FF2B5EF4-FFF2-40B4-BE49-F238E27FC236}">
                <a16:creationId xmlns:a16="http://schemas.microsoft.com/office/drawing/2014/main" xmlns="" id="{14924BE5-F977-45FA-A065-5701C9488EBC}"/>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4585469" y="1755900"/>
            <a:ext cx="3857869" cy="2571912"/>
          </a:xfrm>
          <a:prstGeom prst="rect">
            <a:avLst/>
          </a:prstGeom>
          <a:effectLst/>
        </p:spPr>
      </p:pic>
      <p:sp>
        <p:nvSpPr>
          <p:cNvPr id="10" name="矩形 9">
            <a:extLst>
              <a:ext uri="{FF2B5EF4-FFF2-40B4-BE49-F238E27FC236}">
                <a16:creationId xmlns:a16="http://schemas.microsoft.com/office/drawing/2014/main" xmlns="" id="{446F7074-991B-4547-9D49-DB22737B982A}"/>
              </a:ext>
            </a:extLst>
          </p:cNvPr>
          <p:cNvSpPr/>
          <p:nvPr/>
        </p:nvSpPr>
        <p:spPr>
          <a:xfrm>
            <a:off x="4479635" y="2501384"/>
            <a:ext cx="184730" cy="369332"/>
          </a:xfrm>
          <a:prstGeom prst="rect">
            <a:avLst/>
          </a:prstGeom>
        </p:spPr>
        <p:txBody>
          <a:bodyPr wrap="none">
            <a:spAutoFit/>
          </a:bodyPr>
          <a:lstStyle/>
          <a:p>
            <a:pPr algn="ctr"/>
            <a:endParaRPr lang="en-US" altLang="zh-TW">
              <a:solidFill>
                <a:srgbClr val="00E0FE"/>
              </a:solidFill>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xmlns="" id="{8BCE0A6B-D6CD-4B9E-AE0A-8E5A42ADA0EE}"/>
              </a:ext>
            </a:extLst>
          </p:cNvPr>
          <p:cNvSpPr/>
          <p:nvPr/>
        </p:nvSpPr>
        <p:spPr>
          <a:xfrm>
            <a:off x="4851991" y="2187059"/>
            <a:ext cx="591860" cy="59186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xmlns="" id="{8B3A5BE9-D59F-4436-993C-9F259BC87340}"/>
              </a:ext>
            </a:extLst>
          </p:cNvPr>
          <p:cNvSpPr/>
          <p:nvPr/>
        </p:nvSpPr>
        <p:spPr>
          <a:xfrm>
            <a:off x="5370123" y="2556740"/>
            <a:ext cx="522553" cy="52255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xmlns="" id="{794F6085-B9C4-491A-9F96-F7F363C23355}"/>
              </a:ext>
            </a:extLst>
          </p:cNvPr>
          <p:cNvSpPr/>
          <p:nvPr/>
        </p:nvSpPr>
        <p:spPr>
          <a:xfrm>
            <a:off x="5954182" y="2670582"/>
            <a:ext cx="471488" cy="47148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xmlns="" id="{C0959093-6FC5-49A3-97F3-D0FE1BA48EC6}"/>
              </a:ext>
            </a:extLst>
          </p:cNvPr>
          <p:cNvSpPr/>
          <p:nvPr/>
        </p:nvSpPr>
        <p:spPr>
          <a:xfrm>
            <a:off x="6253296" y="2237174"/>
            <a:ext cx="471488" cy="47148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a:extLst>
              <a:ext uri="{FF2B5EF4-FFF2-40B4-BE49-F238E27FC236}">
                <a16:creationId xmlns:a16="http://schemas.microsoft.com/office/drawing/2014/main" xmlns="" id="{4039214D-AC94-47DB-ACEA-95DBFAF70BEC}"/>
              </a:ext>
            </a:extLst>
          </p:cNvPr>
          <p:cNvSpPr/>
          <p:nvPr/>
        </p:nvSpPr>
        <p:spPr>
          <a:xfrm>
            <a:off x="5549926" y="2085252"/>
            <a:ext cx="471488" cy="47148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xmlns="" id="{4E4C972A-9063-4D50-A6C7-79A5F44B6817}"/>
              </a:ext>
            </a:extLst>
          </p:cNvPr>
          <p:cNvSpPr/>
          <p:nvPr/>
        </p:nvSpPr>
        <p:spPr>
          <a:xfrm>
            <a:off x="7372279" y="2094856"/>
            <a:ext cx="632858" cy="63285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a:extLst>
              <a:ext uri="{FF2B5EF4-FFF2-40B4-BE49-F238E27FC236}">
                <a16:creationId xmlns:a16="http://schemas.microsoft.com/office/drawing/2014/main" xmlns="" id="{FBB09CC1-598D-4935-AE11-42850776FA18}"/>
              </a:ext>
            </a:extLst>
          </p:cNvPr>
          <p:cNvSpPr/>
          <p:nvPr/>
        </p:nvSpPr>
        <p:spPr>
          <a:xfrm>
            <a:off x="6613219" y="2483238"/>
            <a:ext cx="534686" cy="53468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18778571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形 9">
            <a:extLst>
              <a:ext uri="{FF2B5EF4-FFF2-40B4-BE49-F238E27FC236}">
                <a16:creationId xmlns:a16="http://schemas.microsoft.com/office/drawing/2014/main" xmlns="" id="{F6166188-4AD5-4E9E-8507-85CC648D415B}"/>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6647887" y="3183680"/>
            <a:ext cx="2343150" cy="1790700"/>
          </a:xfrm>
          <a:prstGeom prst="rect">
            <a:avLst/>
          </a:prstGeom>
        </p:spPr>
      </p:pic>
      <p:pic>
        <p:nvPicPr>
          <p:cNvPr id="3" name="圖形 2">
            <a:extLst>
              <a:ext uri="{FF2B5EF4-FFF2-40B4-BE49-F238E27FC236}">
                <a16:creationId xmlns:a16="http://schemas.microsoft.com/office/drawing/2014/main" xmlns="" id="{5B4A8A5B-BBB1-4CEF-AFD0-58AF72C0D8B6}"/>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7138425" y="1228403"/>
            <a:ext cx="2343150" cy="1790700"/>
          </a:xfrm>
          <a:prstGeom prst="rect">
            <a:avLst/>
          </a:prstGeom>
        </p:spPr>
      </p:pic>
      <p:sp>
        <p:nvSpPr>
          <p:cNvPr id="2" name="Title 1">
            <a:extLst>
              <a:ext uri="{FF2B5EF4-FFF2-40B4-BE49-F238E27FC236}">
                <a16:creationId xmlns:a16="http://schemas.microsoft.com/office/drawing/2014/main" xmlns="" id="{33007BA8-36A2-46E0-98CC-FACFF684D80A}"/>
              </a:ext>
            </a:extLst>
          </p:cNvPr>
          <p:cNvSpPr>
            <a:spLocks noGrp="1"/>
          </p:cNvSpPr>
          <p:nvPr>
            <p:ph type="title"/>
          </p:nvPr>
        </p:nvSpPr>
        <p:spPr/>
        <p:txBody>
          <a:bodyPr/>
          <a:lstStyle/>
          <a:p>
            <a:r>
              <a:rPr lang="zh-TW" altLang="en-US"/>
              <a:t>我們選定的框架及模型架構</a:t>
            </a:r>
            <a:endParaRPr lang="en-US"/>
          </a:p>
        </p:txBody>
      </p:sp>
      <p:sp>
        <p:nvSpPr>
          <p:cNvPr id="5" name="內容版面配置區 2">
            <a:extLst>
              <a:ext uri="{FF2B5EF4-FFF2-40B4-BE49-F238E27FC236}">
                <a16:creationId xmlns:a16="http://schemas.microsoft.com/office/drawing/2014/main" xmlns="" id="{6A2C31CE-B0C2-42AF-85DC-7F46ED9A74A0}"/>
              </a:ext>
            </a:extLst>
          </p:cNvPr>
          <p:cNvSpPr>
            <a:spLocks noGrp="1"/>
          </p:cNvSpPr>
          <p:nvPr>
            <p:ph idx="4294967295"/>
          </p:nvPr>
        </p:nvSpPr>
        <p:spPr>
          <a:xfrm>
            <a:off x="323528" y="1694185"/>
            <a:ext cx="5350670" cy="2248693"/>
          </a:xfrm>
        </p:spPr>
        <p:txBody>
          <a:bodyPr vert="horz" lIns="91440" tIns="45720" rIns="91440" bIns="45720" rtlCol="0" anchor="t">
            <a:normAutofit/>
          </a:bodyPr>
          <a:lstStyle/>
          <a:p>
            <a:pPr marL="179070" indent="-179070">
              <a:buClr>
                <a:srgbClr val="09F3FF"/>
              </a:buClr>
            </a:pPr>
            <a:r>
              <a:rPr lang="zh-TW" altLang="en-US">
                <a:solidFill>
                  <a:schemeClr val="tx1">
                    <a:lumMod val="85000"/>
                    <a:lumOff val="15000"/>
                  </a:schemeClr>
                </a:solidFill>
                <a:latin typeface="Microsoft JhengHei UI"/>
                <a:ea typeface="Microsoft JhengHei UI"/>
                <a:cs typeface="Arial" panose="020B0604020202020204" pitchFamily="34" charset="0"/>
              </a:rPr>
              <a:t>框架：</a:t>
            </a:r>
            <a:r>
              <a:rPr lang="en-US" altLang="zh-TW" err="1">
                <a:solidFill>
                  <a:schemeClr val="tx1">
                    <a:lumMod val="85000"/>
                    <a:lumOff val="15000"/>
                  </a:schemeClr>
                </a:solidFill>
                <a:latin typeface="Microsoft JhengHei UI"/>
                <a:ea typeface="Microsoft JhengHei UI"/>
                <a:cs typeface="Arial" panose="020B0604020202020204" pitchFamily="34" charset="0"/>
              </a:rPr>
              <a:t>Pytorch</a:t>
            </a:r>
            <a:endParaRPr lang="en-US" altLang="zh-TW">
              <a:solidFill>
                <a:schemeClr val="tx1">
                  <a:lumMod val="85000"/>
                  <a:lumOff val="15000"/>
                </a:schemeClr>
              </a:solidFill>
              <a:latin typeface="Microsoft JhengHei UI"/>
              <a:ea typeface="Microsoft JhengHei UI"/>
              <a:cs typeface="Arial" panose="020B0604020202020204" pitchFamily="34" charset="0"/>
            </a:endParaRPr>
          </a:p>
          <a:p>
            <a:pPr marL="179070" indent="-179070">
              <a:buClr>
                <a:srgbClr val="09F3FF"/>
              </a:buClr>
            </a:pPr>
            <a:r>
              <a:rPr lang="zh-TW" altLang="en-US">
                <a:solidFill>
                  <a:schemeClr val="tx1">
                    <a:lumMod val="85000"/>
                    <a:lumOff val="15000"/>
                  </a:schemeClr>
                </a:solidFill>
                <a:latin typeface="Microsoft JhengHei UI"/>
                <a:ea typeface="Microsoft JhengHei UI"/>
                <a:cs typeface="Arial" panose="020B0604020202020204" pitchFamily="34" charset="0"/>
              </a:rPr>
              <a:t>模型架構：</a:t>
            </a:r>
            <a:r>
              <a:rPr lang="en-US" altLang="zh-TW">
                <a:solidFill>
                  <a:schemeClr val="tx1">
                    <a:lumMod val="85000"/>
                    <a:lumOff val="15000"/>
                  </a:schemeClr>
                </a:solidFill>
                <a:latin typeface="Microsoft JhengHei UI"/>
                <a:ea typeface="Microsoft JhengHei UI"/>
                <a:cs typeface="Arial" panose="020B0604020202020204" pitchFamily="34" charset="0"/>
              </a:rPr>
              <a:t>ResNet50</a:t>
            </a:r>
          </a:p>
          <a:p>
            <a:pPr marL="179070" indent="-179070">
              <a:buClr>
                <a:srgbClr val="09F3FF"/>
              </a:buClr>
            </a:pPr>
            <a:r>
              <a:rPr lang="zh-TW" altLang="en-US">
                <a:solidFill>
                  <a:schemeClr val="tx1">
                    <a:lumMod val="85000"/>
                    <a:lumOff val="15000"/>
                  </a:schemeClr>
                </a:solidFill>
                <a:latin typeface="Microsoft JhengHei UI"/>
                <a:ea typeface="Microsoft JhengHei UI"/>
                <a:cs typeface="Arial" panose="020B0604020202020204" pitchFamily="34" charset="0"/>
              </a:rPr>
              <a:t>模型優化器、推論引擎：</a:t>
            </a:r>
            <a:br>
              <a:rPr lang="zh-TW" altLang="en-US">
                <a:solidFill>
                  <a:schemeClr val="tx1">
                    <a:lumMod val="85000"/>
                    <a:lumOff val="15000"/>
                  </a:schemeClr>
                </a:solidFill>
                <a:latin typeface="Microsoft JhengHei UI"/>
                <a:ea typeface="Microsoft JhengHei UI"/>
                <a:cs typeface="Arial" panose="020B0604020202020204" pitchFamily="34" charset="0"/>
              </a:rPr>
            </a:br>
            <a:r>
              <a:rPr lang="en-US" altLang="zh-TW" sz="3600" b="1" err="1">
                <a:solidFill>
                  <a:schemeClr val="tx1">
                    <a:lumMod val="85000"/>
                    <a:lumOff val="15000"/>
                  </a:schemeClr>
                </a:solidFill>
                <a:latin typeface="Microsoft JhengHei UI"/>
                <a:ea typeface="Microsoft JhengHei UI"/>
                <a:cs typeface="Arial" panose="020B0604020202020204" pitchFamily="34" charset="0"/>
              </a:rPr>
              <a:t>OpenVINO</a:t>
            </a:r>
            <a:r>
              <a:rPr lang="en-US" sz="3600" b="1">
                <a:solidFill>
                  <a:schemeClr val="tx1">
                    <a:lumMod val="85000"/>
                    <a:lumOff val="15000"/>
                  </a:schemeClr>
                </a:solidFill>
                <a:latin typeface="Microsoft JhengHei UI"/>
                <a:ea typeface="Microsoft JhengHei UI"/>
                <a:cs typeface="Arial" panose="020B0604020202020204" pitchFamily="34" charset="0"/>
              </a:rPr>
              <a:t>™</a:t>
            </a:r>
            <a:endParaRPr lang="en-US" altLang="zh-TW" sz="3600" b="1">
              <a:solidFill>
                <a:schemeClr val="tx1">
                  <a:lumMod val="85000"/>
                  <a:lumOff val="15000"/>
                </a:schemeClr>
              </a:solidFill>
              <a:latin typeface="Microsoft JhengHei UI"/>
              <a:ea typeface="Microsoft JhengHei UI"/>
              <a:cs typeface="Arial" panose="020B0604020202020204" pitchFamily="34" charset="0"/>
            </a:endParaRPr>
          </a:p>
        </p:txBody>
      </p:sp>
      <p:pic>
        <p:nvPicPr>
          <p:cNvPr id="8" name="Picture 7">
            <a:extLst>
              <a:ext uri="{FF2B5EF4-FFF2-40B4-BE49-F238E27FC236}">
                <a16:creationId xmlns:a16="http://schemas.microsoft.com/office/drawing/2014/main" xmlns="" id="{1247E872-B3E7-42BD-82D3-CFBC264C106C}"/>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5927516" y="842963"/>
            <a:ext cx="2062812" cy="4295994"/>
          </a:xfrm>
          <a:prstGeom prst="round2SameRect">
            <a:avLst>
              <a:gd name="adj1" fmla="val 6657"/>
              <a:gd name="adj2" fmla="val 0"/>
            </a:avLst>
          </a:prstGeom>
          <a:effectLst>
            <a:outerShdw blurRad="431800" dist="419100" dir="2700000" algn="tl" rotWithShape="0">
              <a:prstClr val="black">
                <a:alpha val="40000"/>
              </a:prstClr>
            </a:outerShdw>
          </a:effectLst>
        </p:spPr>
      </p:pic>
      <p:sp>
        <p:nvSpPr>
          <p:cNvPr id="9" name="Rectangle 8">
            <a:extLst>
              <a:ext uri="{FF2B5EF4-FFF2-40B4-BE49-F238E27FC236}">
                <a16:creationId xmlns:a16="http://schemas.microsoft.com/office/drawing/2014/main" xmlns="" id="{A6AB34BA-64A3-46C2-9632-193BE5684C76}"/>
              </a:ext>
            </a:extLst>
          </p:cNvPr>
          <p:cNvSpPr/>
          <p:nvPr/>
        </p:nvSpPr>
        <p:spPr>
          <a:xfrm>
            <a:off x="4470043" y="4845544"/>
            <a:ext cx="1330814" cy="261610"/>
          </a:xfrm>
          <a:prstGeom prst="rect">
            <a:avLst/>
          </a:prstGeom>
        </p:spPr>
        <p:txBody>
          <a:bodyPr wrap="none">
            <a:spAutoFit/>
          </a:bodyPr>
          <a:lstStyle/>
          <a:p>
            <a:r>
              <a:rPr lang="en-US" sz="1100"/>
              <a:t>arXiv:1512.03385v1</a:t>
            </a:r>
          </a:p>
        </p:txBody>
      </p:sp>
      <p:pic>
        <p:nvPicPr>
          <p:cNvPr id="7" name="圖形 6">
            <a:extLst>
              <a:ext uri="{FF2B5EF4-FFF2-40B4-BE49-F238E27FC236}">
                <a16:creationId xmlns:a16="http://schemas.microsoft.com/office/drawing/2014/main" xmlns="" id="{9C65F6D5-B5C0-4ECE-8A07-3BEE7C3F8DBE}"/>
              </a:ext>
            </a:extLst>
          </p:cNvPr>
          <p:cNvPicPr>
            <a:picLocks noChangeAspect="1"/>
          </p:cNvPicPr>
          <p:nvPr/>
        </p:nvPicPr>
        <p:blipFill>
          <a:blip r:embed="rId5" cstate="print">
            <a:extLst>
              <a:ext uri="{96DAC541-7B7A-43D3-8B79-37D633B846F1}">
                <asvg:svgBlip xmlns:asvg="http://schemas.microsoft.com/office/drawing/2016/SVG/main" xmlns="" r:embed="rId3"/>
              </a:ext>
            </a:extLst>
          </a:blip>
          <a:stretch>
            <a:fillRect/>
          </a:stretch>
        </p:blipFill>
        <p:spPr>
          <a:xfrm>
            <a:off x="4572000" y="1228403"/>
            <a:ext cx="1575406" cy="1203969"/>
          </a:xfrm>
          <a:prstGeom prst="rect">
            <a:avLst/>
          </a:prstGeom>
        </p:spPr>
      </p:pic>
    </p:spTree>
    <p:extLst>
      <p:ext uri="{BB962C8B-B14F-4D97-AF65-F5344CB8AC3E}">
        <p14:creationId xmlns:p14="http://schemas.microsoft.com/office/powerpoint/2010/main" xmlns="" val="1309620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DA4706-21CC-4C05-8B21-E40EC2E7DA62}"/>
              </a:ext>
            </a:extLst>
          </p:cNvPr>
          <p:cNvSpPr>
            <a:spLocks noGrp="1"/>
          </p:cNvSpPr>
          <p:nvPr>
            <p:ph type="title"/>
          </p:nvPr>
        </p:nvSpPr>
        <p:spPr>
          <a:xfrm>
            <a:off x="455958" y="304628"/>
            <a:ext cx="2276083" cy="493563"/>
          </a:xfrm>
        </p:spPr>
        <p:txBody>
          <a:bodyPr/>
          <a:lstStyle/>
          <a:p>
            <a:r>
              <a:rPr lang="zh-TW" altLang="en-US"/>
              <a:t>摘要說明</a:t>
            </a:r>
            <a:endParaRPr lang="en-US"/>
          </a:p>
        </p:txBody>
      </p:sp>
      <p:sp>
        <p:nvSpPr>
          <p:cNvPr id="3" name="Content Placeholder 2">
            <a:extLst>
              <a:ext uri="{FF2B5EF4-FFF2-40B4-BE49-F238E27FC236}">
                <a16:creationId xmlns:a16="http://schemas.microsoft.com/office/drawing/2014/main" xmlns="" id="{C5D17A33-8934-4E25-8BD2-0A9B35B279F0}"/>
              </a:ext>
            </a:extLst>
          </p:cNvPr>
          <p:cNvSpPr>
            <a:spLocks noGrp="1"/>
          </p:cNvSpPr>
          <p:nvPr>
            <p:ph idx="4294967295"/>
          </p:nvPr>
        </p:nvSpPr>
        <p:spPr>
          <a:xfrm>
            <a:off x="572622" y="1189038"/>
            <a:ext cx="8362950" cy="3678237"/>
          </a:xfrm>
        </p:spPr>
        <p:txBody>
          <a:bodyPr vert="horz" lIns="91440" tIns="45720" rIns="91440" bIns="45720" rtlCol="0" anchor="t">
            <a:normAutofit/>
          </a:bodyPr>
          <a:lstStyle/>
          <a:p>
            <a:pPr marL="179070" indent="-179070">
              <a:lnSpc>
                <a:spcPts val="1600"/>
              </a:lnSpc>
              <a:buClr>
                <a:srgbClr val="09F3FF"/>
              </a:buClr>
              <a:tabLst>
                <a:tab pos="85725" algn="l"/>
              </a:tabLst>
            </a:pPr>
            <a:r>
              <a:rPr lang="zh-TW" altLang="en-US" sz="1600">
                <a:solidFill>
                  <a:schemeClr val="tx1">
                    <a:lumMod val="85000"/>
                    <a:lumOff val="15000"/>
                  </a:schemeClr>
                </a:solidFill>
                <a:latin typeface="Microsoft JhengHei UI"/>
                <a:ea typeface="Microsoft JhengHei UI"/>
                <a:cs typeface="Arial" panose="020B0604020202020204" pitchFamily="34" charset="0"/>
              </a:rPr>
              <a:t>原始資料集 </a:t>
            </a:r>
            <a:r>
              <a:rPr lang="en-US" altLang="zh-TW" sz="1600">
                <a:solidFill>
                  <a:schemeClr val="tx1">
                    <a:lumMod val="85000"/>
                    <a:lumOff val="15000"/>
                  </a:schemeClr>
                </a:solidFill>
                <a:latin typeface="Microsoft JhengHei UI"/>
                <a:ea typeface="Microsoft JhengHei UI"/>
                <a:cs typeface="Arial" panose="020B0604020202020204" pitchFamily="34" charset="0"/>
              </a:rPr>
              <a:t>~= 2,000,000</a:t>
            </a:r>
          </a:p>
          <a:p>
            <a:pPr marL="179070" indent="-179070">
              <a:lnSpc>
                <a:spcPts val="1600"/>
              </a:lnSpc>
              <a:buClr>
                <a:srgbClr val="09F3FF"/>
              </a:buClr>
              <a:tabLst>
                <a:tab pos="85725" algn="l"/>
              </a:tabLst>
            </a:pPr>
            <a:r>
              <a:rPr lang="zh-TW" altLang="en-US" sz="1600">
                <a:solidFill>
                  <a:schemeClr val="tx1">
                    <a:lumMod val="85000"/>
                    <a:lumOff val="15000"/>
                  </a:schemeClr>
                </a:solidFill>
                <a:latin typeface="Microsoft JhengHei UI"/>
                <a:ea typeface="Microsoft JhengHei UI"/>
                <a:cs typeface="Arial" panose="020B0604020202020204" pitchFamily="34" charset="0"/>
              </a:rPr>
              <a:t>資料清洗及預處理</a:t>
            </a:r>
            <a:endParaRPr lang="en-US" altLang="zh-TW" sz="1600">
              <a:solidFill>
                <a:schemeClr val="tx1">
                  <a:lumMod val="85000"/>
                  <a:lumOff val="15000"/>
                </a:schemeClr>
              </a:solidFill>
              <a:latin typeface="Microsoft JhengHei UI"/>
              <a:ea typeface="Microsoft JhengHei UI"/>
              <a:cs typeface="Arial" panose="020B0604020202020204" pitchFamily="34" charset="0"/>
            </a:endParaRPr>
          </a:p>
          <a:p>
            <a:pPr marL="179070" indent="-179070">
              <a:lnSpc>
                <a:spcPts val="1600"/>
              </a:lnSpc>
              <a:buClr>
                <a:srgbClr val="09F3FF"/>
              </a:buClr>
              <a:tabLst>
                <a:tab pos="85725" algn="l"/>
              </a:tabLst>
            </a:pPr>
            <a:endParaRPr lang="en-US" sz="1600">
              <a:solidFill>
                <a:schemeClr val="tx1">
                  <a:lumMod val="85000"/>
                  <a:lumOff val="15000"/>
                </a:schemeClr>
              </a:solidFill>
              <a:latin typeface="Microsoft JhengHei UI"/>
              <a:ea typeface="Microsoft JhengHei UI"/>
              <a:cs typeface="Arial" panose="020B0604020202020204" pitchFamily="34" charset="0"/>
            </a:endParaRPr>
          </a:p>
          <a:p>
            <a:pPr marL="179070" indent="-179070">
              <a:lnSpc>
                <a:spcPts val="1600"/>
              </a:lnSpc>
              <a:buClr>
                <a:srgbClr val="09F3FF"/>
              </a:buClr>
              <a:tabLst>
                <a:tab pos="85725" algn="l"/>
              </a:tabLst>
            </a:pPr>
            <a:endParaRPr lang="en-US" sz="1600">
              <a:solidFill>
                <a:schemeClr val="tx1">
                  <a:lumMod val="85000"/>
                  <a:lumOff val="15000"/>
                </a:schemeClr>
              </a:solidFill>
              <a:latin typeface="Microsoft JhengHei UI"/>
              <a:ea typeface="Microsoft JhengHei UI"/>
              <a:cs typeface="Arial" panose="020B0604020202020204" pitchFamily="34" charset="0"/>
            </a:endParaRPr>
          </a:p>
          <a:p>
            <a:pPr>
              <a:lnSpc>
                <a:spcPts val="1600"/>
              </a:lnSpc>
              <a:buClr>
                <a:srgbClr val="09F3FF"/>
              </a:buClr>
              <a:tabLst>
                <a:tab pos="85725" algn="l"/>
              </a:tabLst>
            </a:pPr>
            <a:endParaRPr lang="en-US" sz="1600">
              <a:solidFill>
                <a:schemeClr val="tx1">
                  <a:lumMod val="85000"/>
                  <a:lumOff val="15000"/>
                </a:schemeClr>
              </a:solidFill>
              <a:latin typeface="Microsoft JhengHei UI"/>
              <a:ea typeface="Microsoft JhengHei UI"/>
              <a:cs typeface="Arial" panose="020B0604020202020204" pitchFamily="34" charset="0"/>
            </a:endParaRPr>
          </a:p>
          <a:p>
            <a:pPr>
              <a:lnSpc>
                <a:spcPts val="1600"/>
              </a:lnSpc>
              <a:buClr>
                <a:srgbClr val="09F3FF"/>
              </a:buClr>
              <a:tabLst>
                <a:tab pos="85725" algn="l"/>
              </a:tabLst>
            </a:pPr>
            <a:endParaRPr lang="en-US" sz="1600">
              <a:solidFill>
                <a:schemeClr val="tx1">
                  <a:lumMod val="85000"/>
                  <a:lumOff val="15000"/>
                </a:schemeClr>
              </a:solidFill>
              <a:latin typeface="Microsoft JhengHei UI"/>
              <a:ea typeface="Microsoft JhengHei UI"/>
              <a:cs typeface="Arial" panose="020B0604020202020204" pitchFamily="34" charset="0"/>
            </a:endParaRPr>
          </a:p>
          <a:p>
            <a:pPr>
              <a:lnSpc>
                <a:spcPts val="1600"/>
              </a:lnSpc>
              <a:buClr>
                <a:srgbClr val="09F3FF"/>
              </a:buClr>
              <a:tabLst>
                <a:tab pos="85725" algn="l"/>
              </a:tabLst>
            </a:pPr>
            <a:endParaRPr lang="en-US" sz="1600">
              <a:solidFill>
                <a:schemeClr val="tx1">
                  <a:lumMod val="85000"/>
                  <a:lumOff val="15000"/>
                </a:schemeClr>
              </a:solidFill>
              <a:latin typeface="Microsoft JhengHei UI"/>
              <a:ea typeface="Microsoft JhengHei UI"/>
              <a:cs typeface="Arial" panose="020B0604020202020204" pitchFamily="34" charset="0"/>
            </a:endParaRPr>
          </a:p>
          <a:p>
            <a:pPr>
              <a:lnSpc>
                <a:spcPts val="1600"/>
              </a:lnSpc>
              <a:buClr>
                <a:srgbClr val="09F3FF"/>
              </a:buClr>
              <a:tabLst>
                <a:tab pos="85725" algn="l"/>
              </a:tabLst>
            </a:pPr>
            <a:endParaRPr lang="en-US" sz="1600">
              <a:solidFill>
                <a:schemeClr val="tx1">
                  <a:lumMod val="85000"/>
                  <a:lumOff val="15000"/>
                </a:schemeClr>
              </a:solidFill>
              <a:latin typeface="Microsoft JhengHei UI"/>
              <a:ea typeface="Microsoft JhengHei UI"/>
              <a:cs typeface="Arial" panose="020B0604020202020204" pitchFamily="34" charset="0"/>
            </a:endParaRPr>
          </a:p>
          <a:p>
            <a:pPr>
              <a:lnSpc>
                <a:spcPts val="1600"/>
              </a:lnSpc>
              <a:buClr>
                <a:srgbClr val="09F3FF"/>
              </a:buClr>
              <a:tabLst>
                <a:tab pos="85725" algn="l"/>
              </a:tabLst>
            </a:pPr>
            <a:endParaRPr lang="en-US" sz="1600">
              <a:solidFill>
                <a:schemeClr val="tx1">
                  <a:lumMod val="85000"/>
                  <a:lumOff val="15000"/>
                </a:schemeClr>
              </a:solidFill>
              <a:latin typeface="Microsoft JhengHei UI"/>
              <a:ea typeface="Microsoft JhengHei UI"/>
              <a:cs typeface="Arial" panose="020B0604020202020204" pitchFamily="34" charset="0"/>
            </a:endParaRPr>
          </a:p>
          <a:p>
            <a:pPr marL="179070" indent="-179070">
              <a:lnSpc>
                <a:spcPts val="1600"/>
              </a:lnSpc>
              <a:buClr>
                <a:srgbClr val="09F3FF"/>
              </a:buClr>
              <a:tabLst>
                <a:tab pos="85725" algn="l"/>
              </a:tabLst>
            </a:pPr>
            <a:r>
              <a:rPr lang="zh-TW" altLang="en-US" sz="1600">
                <a:solidFill>
                  <a:schemeClr val="tx1">
                    <a:lumMod val="85000"/>
                    <a:lumOff val="15000"/>
                  </a:schemeClr>
                </a:solidFill>
                <a:latin typeface="Microsoft JhengHei UI"/>
                <a:ea typeface="Microsoft JhengHei UI"/>
                <a:cs typeface="Arial" panose="020B0604020202020204" pitchFamily="34" charset="0"/>
              </a:rPr>
              <a:t>最終的資料集 </a:t>
            </a:r>
            <a:r>
              <a:rPr lang="en-US" altLang="zh-TW" sz="1600">
                <a:solidFill>
                  <a:schemeClr val="tx1">
                    <a:lumMod val="85000"/>
                    <a:lumOff val="15000"/>
                  </a:schemeClr>
                </a:solidFill>
                <a:latin typeface="Microsoft JhengHei UI"/>
                <a:ea typeface="Microsoft JhengHei UI"/>
                <a:cs typeface="Arial" panose="020B0604020202020204" pitchFamily="34" charset="0"/>
              </a:rPr>
              <a:t>~= 100k </a:t>
            </a:r>
            <a:r>
              <a:rPr lang="zh-TW" altLang="en-US" sz="1600">
                <a:solidFill>
                  <a:schemeClr val="tx1">
                    <a:lumMod val="85000"/>
                    <a:lumOff val="15000"/>
                  </a:schemeClr>
                </a:solidFill>
                <a:latin typeface="Microsoft JhengHei UI"/>
                <a:ea typeface="Microsoft JhengHei UI"/>
                <a:cs typeface="Arial" panose="020B0604020202020204" pitchFamily="34" charset="0"/>
              </a:rPr>
              <a:t>影像 </a:t>
            </a:r>
          </a:p>
          <a:p>
            <a:pPr marL="179070" indent="-179070">
              <a:lnSpc>
                <a:spcPts val="1600"/>
              </a:lnSpc>
              <a:buClr>
                <a:srgbClr val="09F3FF"/>
              </a:buClr>
              <a:tabLst>
                <a:tab pos="85725" algn="l"/>
              </a:tabLst>
            </a:pPr>
            <a:r>
              <a:rPr lang="zh-TW" altLang="en-US" sz="1600">
                <a:solidFill>
                  <a:schemeClr val="tx1">
                    <a:lumMod val="85000"/>
                    <a:lumOff val="15000"/>
                  </a:schemeClr>
                </a:solidFill>
                <a:latin typeface="Microsoft JhengHei UI"/>
                <a:ea typeface="Microsoft JhengHei UI"/>
                <a:cs typeface="Arial" panose="020B0604020202020204" pitchFamily="34" charset="0"/>
              </a:rPr>
              <a:t>訓練好的模型：超過 </a:t>
            </a:r>
            <a:r>
              <a:rPr lang="en-US" altLang="zh-TW" sz="1600">
                <a:solidFill>
                  <a:schemeClr val="tx1">
                    <a:lumMod val="85000"/>
                    <a:lumOff val="15000"/>
                  </a:schemeClr>
                </a:solidFill>
                <a:latin typeface="Microsoft JhengHei UI"/>
                <a:ea typeface="Microsoft JhengHei UI"/>
                <a:cs typeface="Arial" panose="020B0604020202020204" pitchFamily="34" charset="0"/>
              </a:rPr>
              <a:t>300 </a:t>
            </a:r>
            <a:r>
              <a:rPr lang="zh-TW" altLang="en-US" sz="1600">
                <a:solidFill>
                  <a:schemeClr val="tx1">
                    <a:lumMod val="85000"/>
                    <a:lumOff val="15000"/>
                  </a:schemeClr>
                </a:solidFill>
                <a:latin typeface="Microsoft JhengHei UI"/>
                <a:ea typeface="Microsoft JhengHei UI"/>
                <a:cs typeface="Arial" panose="020B0604020202020204" pitchFamily="34" charset="0"/>
              </a:rPr>
              <a:t>個</a:t>
            </a:r>
          </a:p>
          <a:p>
            <a:pPr marL="179070" indent="-179070">
              <a:lnSpc>
                <a:spcPts val="1600"/>
              </a:lnSpc>
              <a:buClr>
                <a:srgbClr val="09F3FF"/>
              </a:buClr>
              <a:tabLst>
                <a:tab pos="85725" algn="l"/>
              </a:tabLst>
            </a:pPr>
            <a:r>
              <a:rPr lang="zh-TW" altLang="en-US" sz="1600">
                <a:solidFill>
                  <a:schemeClr val="tx1">
                    <a:lumMod val="85000"/>
                    <a:lumOff val="15000"/>
                  </a:schemeClr>
                </a:solidFill>
                <a:latin typeface="Microsoft JhengHei UI"/>
                <a:ea typeface="Microsoft JhengHei UI"/>
                <a:cs typeface="Arial" panose="020B0604020202020204" pitchFamily="34" charset="0"/>
              </a:rPr>
              <a:t>整體的 </a:t>
            </a:r>
            <a:r>
              <a:rPr lang="en-US" altLang="zh-TW" sz="1600">
                <a:solidFill>
                  <a:schemeClr val="tx1">
                    <a:lumMod val="85000"/>
                    <a:lumOff val="15000"/>
                  </a:schemeClr>
                </a:solidFill>
                <a:latin typeface="Microsoft JhengHei UI"/>
                <a:ea typeface="Microsoft JhengHei UI"/>
                <a:cs typeface="Arial" panose="020B0604020202020204" pitchFamily="34" charset="0"/>
              </a:rPr>
              <a:t>F1 score</a:t>
            </a:r>
            <a:r>
              <a:rPr lang="zh-TW" altLang="en-US" sz="1600">
                <a:solidFill>
                  <a:schemeClr val="tx1">
                    <a:lumMod val="85000"/>
                    <a:lumOff val="15000"/>
                  </a:schemeClr>
                </a:solidFill>
                <a:latin typeface="Microsoft JhengHei UI"/>
                <a:ea typeface="Microsoft JhengHei UI"/>
                <a:cs typeface="Arial" panose="020B0604020202020204" pitchFamily="34" charset="0"/>
              </a:rPr>
              <a:t>：</a:t>
            </a:r>
            <a:r>
              <a:rPr lang="en-US" altLang="zh-TW" sz="1600">
                <a:solidFill>
                  <a:schemeClr val="tx1">
                    <a:lumMod val="85000"/>
                    <a:lumOff val="15000"/>
                  </a:schemeClr>
                </a:solidFill>
                <a:latin typeface="Microsoft JhengHei UI"/>
                <a:ea typeface="Microsoft JhengHei UI"/>
                <a:cs typeface="Arial" panose="020B0604020202020204" pitchFamily="34" charset="0"/>
              </a:rPr>
              <a:t>&gt; 90%</a:t>
            </a:r>
          </a:p>
        </p:txBody>
      </p:sp>
      <p:pic>
        <p:nvPicPr>
          <p:cNvPr id="4101" name="Picture 5" descr="https://lh3.googleusercontent.com/v1ytaXNdB-hTPTxSidLVJ3FbWcbHoWOs9ymggktXqUFxZqTSJ-P-3Z4BlXF99x0ZOtVTSnwahSk9ycMqu_E9oRdAevKXGKO4yk5ApnkbySaYSFwN9gwmpat1D8F-Pv9icpZ1pbaJS5k">
            <a:extLst>
              <a:ext uri="{FF2B5EF4-FFF2-40B4-BE49-F238E27FC236}">
                <a16:creationId xmlns:a16="http://schemas.microsoft.com/office/drawing/2014/main" xmlns="" id="{7E61F0D1-6163-44A0-9506-72D85CB5E82B}"/>
              </a:ext>
            </a:extLst>
          </p:cNvPr>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611644" y="1734754"/>
            <a:ext cx="2510986" cy="1673991"/>
          </a:xfrm>
          <a:prstGeom prst="rect">
            <a:avLst/>
          </a:prstGeom>
          <a:noFill/>
          <a:extLst>
            <a:ext uri="{909E8E84-426E-40DD-AFC4-6F175D3DCCD1}">
              <a14:hiddenFill xmlns:a14="http://schemas.microsoft.com/office/drawing/2010/main" xmlns="">
                <a:solidFill>
                  <a:srgbClr val="FFFFFF"/>
                </a:solidFill>
              </a14:hiddenFill>
            </a:ext>
          </a:extLst>
        </p:spPr>
      </p:pic>
      <p:pic>
        <p:nvPicPr>
          <p:cNvPr id="4103" name="Picture 7" descr="https://lh6.googleusercontent.com/P_gM3K3U38VjlswS-DxtvP586FvmVh9-X_oYWWiNHtD9BBTRt48s4QC_G_orDj3mxPx2JJBTzpsfwP3BB8lddZqos90FOFOiACvhE9qYiMcWKxzv2bZ1277Q2ZlW86bfn3nKoqBfCx4">
            <a:extLst>
              <a:ext uri="{FF2B5EF4-FFF2-40B4-BE49-F238E27FC236}">
                <a16:creationId xmlns:a16="http://schemas.microsoft.com/office/drawing/2014/main" xmlns="" id="{A7317A52-4F0B-4D28-AAA3-BD28BD58DC1A}"/>
              </a:ext>
            </a:extLst>
          </p:cNvPr>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802260" y="1734754"/>
            <a:ext cx="1673991" cy="1673991"/>
          </a:xfrm>
          <a:prstGeom prst="rect">
            <a:avLst/>
          </a:prstGeom>
          <a:noFill/>
          <a:extLst>
            <a:ext uri="{909E8E84-426E-40DD-AFC4-6F175D3DCCD1}">
              <a14:hiddenFill xmlns:a14="http://schemas.microsoft.com/office/drawing/2010/main" xmlns="">
                <a:solidFill>
                  <a:srgbClr val="FFFFFF"/>
                </a:solidFill>
              </a14:hiddenFill>
            </a:ext>
          </a:extLst>
        </p:spPr>
      </p:pic>
      <p:pic>
        <p:nvPicPr>
          <p:cNvPr id="4105" name="Picture 9" descr="https://upload.wikimedia.org/wikipedia/commons/thumb/2/26/Precisionrecall.svg/350px-Precisionrecall.svg.png">
            <a:extLst>
              <a:ext uri="{FF2B5EF4-FFF2-40B4-BE49-F238E27FC236}">
                <a16:creationId xmlns:a16="http://schemas.microsoft.com/office/drawing/2014/main" xmlns="" id="{C64D233F-9F37-4513-9AE5-43378AB4E9FA}"/>
              </a:ext>
            </a:extLst>
          </p:cNvPr>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b="6446"/>
          <a:stretch/>
        </p:blipFill>
        <p:spPr bwMode="auto">
          <a:xfrm>
            <a:off x="6433399" y="1092994"/>
            <a:ext cx="2229028" cy="378940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a:extLst>
              <a:ext uri="{FF2B5EF4-FFF2-40B4-BE49-F238E27FC236}">
                <a16:creationId xmlns:a16="http://schemas.microsoft.com/office/drawing/2014/main" xmlns="" id="{010B14F4-74AB-4463-BB7E-B392DFCF57E1}"/>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1867137" y="4419838"/>
            <a:ext cx="3303239" cy="522332"/>
          </a:xfrm>
          <a:prstGeom prst="rect">
            <a:avLst/>
          </a:prstGeom>
        </p:spPr>
      </p:pic>
      <p:sp>
        <p:nvSpPr>
          <p:cNvPr id="11" name="Rectangle 10">
            <a:extLst>
              <a:ext uri="{FF2B5EF4-FFF2-40B4-BE49-F238E27FC236}">
                <a16:creationId xmlns:a16="http://schemas.microsoft.com/office/drawing/2014/main" xmlns="" id="{9B47DA27-C7C6-4483-9F63-90E892DAA64E}"/>
              </a:ext>
            </a:extLst>
          </p:cNvPr>
          <p:cNvSpPr/>
          <p:nvPr/>
        </p:nvSpPr>
        <p:spPr>
          <a:xfrm>
            <a:off x="6374261" y="4882401"/>
            <a:ext cx="2629887" cy="276999"/>
          </a:xfrm>
          <a:prstGeom prst="rect">
            <a:avLst/>
          </a:prstGeom>
        </p:spPr>
        <p:txBody>
          <a:bodyPr wrap="square">
            <a:spAutoFit/>
          </a:bodyPr>
          <a:lstStyle/>
          <a:p>
            <a:r>
              <a:rPr lang="en-US" sz="1200"/>
              <a:t>https://en.wikipedia.org/wiki/F1_score</a:t>
            </a:r>
          </a:p>
        </p:txBody>
      </p:sp>
      <p:grpSp>
        <p:nvGrpSpPr>
          <p:cNvPr id="13" name="群組 12">
            <a:extLst>
              <a:ext uri="{FF2B5EF4-FFF2-40B4-BE49-F238E27FC236}">
                <a16:creationId xmlns:a16="http://schemas.microsoft.com/office/drawing/2014/main" xmlns="" id="{4EC7980C-0A5C-4571-8619-6ADA09A6BDC7}"/>
              </a:ext>
            </a:extLst>
          </p:cNvPr>
          <p:cNvGrpSpPr/>
          <p:nvPr/>
        </p:nvGrpSpPr>
        <p:grpSpPr>
          <a:xfrm>
            <a:off x="2441179" y="3002629"/>
            <a:ext cx="1805140" cy="406116"/>
            <a:chOff x="523547" y="2538057"/>
            <a:chExt cx="5295837" cy="406116"/>
          </a:xfrm>
        </p:grpSpPr>
        <p:sp>
          <p:nvSpPr>
            <p:cNvPr id="14" name="矩形: 圓角 13">
              <a:extLst>
                <a:ext uri="{FF2B5EF4-FFF2-40B4-BE49-F238E27FC236}">
                  <a16:creationId xmlns:a16="http://schemas.microsoft.com/office/drawing/2014/main" xmlns="" id="{E6EAF0FF-BEE8-4179-8788-16D415E2C34F}"/>
                </a:ext>
              </a:extLst>
            </p:cNvPr>
            <p:cNvSpPr/>
            <p:nvPr/>
          </p:nvSpPr>
          <p:spPr>
            <a:xfrm>
              <a:off x="523547" y="2538057"/>
              <a:ext cx="2926757" cy="406116"/>
            </a:xfrm>
            <a:prstGeom prst="roundRect">
              <a:avLst/>
            </a:prstGeom>
            <a:solidFill>
              <a:srgbClr val="00E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2060"/>
                </a:solidFill>
              </a:endParaRPr>
            </a:p>
          </p:txBody>
        </p:sp>
        <p:sp>
          <p:nvSpPr>
            <p:cNvPr id="15" name="文字方塊 10">
              <a:extLst>
                <a:ext uri="{FF2B5EF4-FFF2-40B4-BE49-F238E27FC236}">
                  <a16:creationId xmlns:a16="http://schemas.microsoft.com/office/drawing/2014/main" xmlns="" id="{09C4B82F-CD72-43DA-8315-1A9549FA816C}"/>
                </a:ext>
              </a:extLst>
            </p:cNvPr>
            <p:cNvSpPr txBox="1"/>
            <p:nvPr/>
          </p:nvSpPr>
          <p:spPr>
            <a:xfrm>
              <a:off x="770807" y="2585670"/>
              <a:ext cx="5048577"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rgbClr val="002060"/>
                  </a:solidFill>
                  <a:latin typeface="Arial"/>
                  <a:ea typeface="新細明體"/>
                  <a:cs typeface="Arial"/>
                </a:rPr>
                <a:t>No Tag</a:t>
              </a:r>
            </a:p>
          </p:txBody>
        </p:sp>
      </p:grpSp>
      <p:grpSp>
        <p:nvGrpSpPr>
          <p:cNvPr id="16" name="群組 15">
            <a:extLst>
              <a:ext uri="{FF2B5EF4-FFF2-40B4-BE49-F238E27FC236}">
                <a16:creationId xmlns:a16="http://schemas.microsoft.com/office/drawing/2014/main" xmlns="" id="{8563A4A7-44A0-468F-B89E-E3B2B3210EDE}"/>
              </a:ext>
            </a:extLst>
          </p:cNvPr>
          <p:cNvGrpSpPr/>
          <p:nvPr/>
        </p:nvGrpSpPr>
        <p:grpSpPr>
          <a:xfrm>
            <a:off x="5014483" y="3002629"/>
            <a:ext cx="1836496" cy="406116"/>
            <a:chOff x="523547" y="2538057"/>
            <a:chExt cx="5387828" cy="406116"/>
          </a:xfrm>
        </p:grpSpPr>
        <p:sp>
          <p:nvSpPr>
            <p:cNvPr id="17" name="矩形: 圓角 16">
              <a:extLst>
                <a:ext uri="{FF2B5EF4-FFF2-40B4-BE49-F238E27FC236}">
                  <a16:creationId xmlns:a16="http://schemas.microsoft.com/office/drawing/2014/main" xmlns="" id="{3A22087B-3FC7-4DD9-AA88-6224501B925E}"/>
                </a:ext>
              </a:extLst>
            </p:cNvPr>
            <p:cNvSpPr/>
            <p:nvPr/>
          </p:nvSpPr>
          <p:spPr>
            <a:xfrm>
              <a:off x="523547" y="2538057"/>
              <a:ext cx="2926757" cy="406116"/>
            </a:xfrm>
            <a:prstGeom prst="roundRect">
              <a:avLst/>
            </a:prstGeom>
            <a:solidFill>
              <a:srgbClr val="00E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2060"/>
                </a:solidFill>
              </a:endParaRPr>
            </a:p>
          </p:txBody>
        </p:sp>
        <p:sp>
          <p:nvSpPr>
            <p:cNvPr id="18" name="文字方塊 10">
              <a:extLst>
                <a:ext uri="{FF2B5EF4-FFF2-40B4-BE49-F238E27FC236}">
                  <a16:creationId xmlns:a16="http://schemas.microsoft.com/office/drawing/2014/main" xmlns="" id="{754E6456-DA13-4E66-85F0-B54BF558089A}"/>
                </a:ext>
              </a:extLst>
            </p:cNvPr>
            <p:cNvSpPr txBox="1"/>
            <p:nvPr/>
          </p:nvSpPr>
          <p:spPr>
            <a:xfrm>
              <a:off x="862798" y="2585670"/>
              <a:ext cx="5048577" cy="3385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rgbClr val="002060"/>
                  </a:solidFill>
                  <a:latin typeface="Arial"/>
                  <a:ea typeface="新細明體"/>
                  <a:cs typeface="Arial"/>
                </a:rPr>
                <a:t>Lotus</a:t>
              </a:r>
            </a:p>
          </p:txBody>
        </p:sp>
      </p:grpSp>
    </p:spTree>
    <p:extLst>
      <p:ext uri="{BB962C8B-B14F-4D97-AF65-F5344CB8AC3E}">
        <p14:creationId xmlns:p14="http://schemas.microsoft.com/office/powerpoint/2010/main" xmlns="" val="12816586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1535FC-3E20-470E-B4EC-E7014F6BA17A}"/>
              </a:ext>
            </a:extLst>
          </p:cNvPr>
          <p:cNvSpPr>
            <a:spLocks noGrp="1"/>
          </p:cNvSpPr>
          <p:nvPr>
            <p:ph type="title" idx="4294967295"/>
          </p:nvPr>
        </p:nvSpPr>
        <p:spPr>
          <a:xfrm>
            <a:off x="611982" y="1321031"/>
            <a:ext cx="4452938" cy="1660525"/>
          </a:xfrm>
        </p:spPr>
        <p:txBody>
          <a:bodyPr>
            <a:normAutofit/>
          </a:bodyPr>
          <a:lstStyle/>
          <a:p>
            <a:r>
              <a:rPr lang="zh-TW" altLang="en-US" sz="4000" b="1">
                <a:solidFill>
                  <a:schemeClr val="tx1">
                    <a:lumMod val="85000"/>
                    <a:lumOff val="15000"/>
                  </a:schemeClr>
                </a:solidFill>
                <a:latin typeface="微軟正黑體" panose="020B0604030504040204" pitchFamily="34" charset="-120"/>
                <a:ea typeface="微軟正黑體" panose="020B0604030504040204" pitchFamily="34" charset="-120"/>
                <a:cs typeface="Arial"/>
              </a:rPr>
              <a:t>為何該使用 </a:t>
            </a:r>
            <a:r>
              <a:rPr lang="en-US" altLang="zh-TW" sz="4000" b="1">
                <a:solidFill>
                  <a:schemeClr val="tx1">
                    <a:lumMod val="85000"/>
                    <a:lumOff val="15000"/>
                  </a:schemeClr>
                </a:solidFill>
                <a:latin typeface="微軟正黑體" panose="020B0604030504040204" pitchFamily="34" charset="-120"/>
                <a:ea typeface="微軟正黑體" panose="020B0604030504040204" pitchFamily="34" charset="-120"/>
                <a:cs typeface="Arial"/>
              </a:rPr>
              <a:t>QNAP NAS </a:t>
            </a:r>
            <a:r>
              <a:rPr lang="zh-TW" altLang="en-US" sz="4000" b="1">
                <a:solidFill>
                  <a:schemeClr val="tx1">
                    <a:lumMod val="85000"/>
                    <a:lumOff val="15000"/>
                  </a:schemeClr>
                </a:solidFill>
                <a:latin typeface="微軟正黑體" panose="020B0604030504040204" pitchFamily="34" charset="-120"/>
                <a:ea typeface="微軟正黑體" panose="020B0604030504040204" pitchFamily="34" charset="-120"/>
                <a:cs typeface="Arial"/>
              </a:rPr>
              <a:t>來開發 </a:t>
            </a:r>
            <a:r>
              <a:rPr lang="en-US" altLang="zh-TW" sz="4000" b="1">
                <a:solidFill>
                  <a:schemeClr val="tx1">
                    <a:lumMod val="85000"/>
                    <a:lumOff val="15000"/>
                  </a:schemeClr>
                </a:solidFill>
                <a:latin typeface="微軟正黑體" panose="020B0604030504040204" pitchFamily="34" charset="-120"/>
                <a:ea typeface="微軟正黑體" panose="020B0604030504040204" pitchFamily="34" charset="-120"/>
                <a:cs typeface="Arial"/>
              </a:rPr>
              <a:t>AI </a:t>
            </a:r>
            <a:r>
              <a:rPr lang="en-US" sz="4000" b="1">
                <a:solidFill>
                  <a:schemeClr val="tx1">
                    <a:lumMod val="85000"/>
                    <a:lumOff val="15000"/>
                  </a:schemeClr>
                </a:solidFill>
                <a:latin typeface="微軟正黑體" panose="020B0604030504040204" pitchFamily="34" charset="-120"/>
                <a:ea typeface="微軟正黑體" panose="020B0604030504040204" pitchFamily="34" charset="-120"/>
                <a:cs typeface="Arial"/>
              </a:rPr>
              <a:t>?</a:t>
            </a:r>
            <a:endParaRPr lang="en-US" b="1">
              <a:solidFill>
                <a:schemeClr val="tx1">
                  <a:lumMod val="85000"/>
                  <a:lumOff val="1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22150542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483" y="297956"/>
            <a:ext cx="3868226" cy="493563"/>
          </a:xfrm>
        </p:spPr>
        <p:txBody>
          <a:bodyPr/>
          <a:lstStyle/>
          <a:p>
            <a:r>
              <a:rPr lang="zh-TW" altLang="en-US">
                <a:solidFill>
                  <a:schemeClr val="tx1">
                    <a:lumMod val="85000"/>
                    <a:lumOff val="15000"/>
                  </a:schemeClr>
                </a:solidFill>
              </a:rPr>
              <a:t>三大成功關鍵要素</a:t>
            </a:r>
            <a:endParaRPr lang="en-US">
              <a:solidFill>
                <a:schemeClr val="tx1">
                  <a:lumMod val="85000"/>
                  <a:lumOff val="15000"/>
                </a:schemeClr>
              </a:solidFill>
            </a:endParaRPr>
          </a:p>
        </p:txBody>
      </p:sp>
      <p:pic>
        <p:nvPicPr>
          <p:cNvPr id="4" name="圖片 3">
            <a:extLst>
              <a:ext uri="{FF2B5EF4-FFF2-40B4-BE49-F238E27FC236}">
                <a16:creationId xmlns:a16="http://schemas.microsoft.com/office/drawing/2014/main" xmlns="" id="{C62D2D00-4C24-4E2A-8928-391BE09BF145}"/>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1354" y="1078706"/>
            <a:ext cx="9141291" cy="4064794"/>
          </a:xfrm>
          <a:prstGeom prst="rect">
            <a:avLst/>
          </a:prstGeom>
        </p:spPr>
      </p:pic>
      <p:pic>
        <p:nvPicPr>
          <p:cNvPr id="6" name="圖形 5">
            <a:extLst>
              <a:ext uri="{FF2B5EF4-FFF2-40B4-BE49-F238E27FC236}">
                <a16:creationId xmlns:a16="http://schemas.microsoft.com/office/drawing/2014/main" xmlns="" id="{CC92891F-12F3-41F4-B36C-D990AD38F4FA}"/>
              </a:ext>
            </a:extLst>
          </p:cNvPr>
          <p:cNvPicPr>
            <a:picLocks noChangeAspect="1"/>
          </p:cNvPicPr>
          <p:nvPr/>
        </p:nvPicPr>
        <p:blipFill>
          <a:blip r:embed="rId4" cstate="screen">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0" y="4774474"/>
            <a:ext cx="1096967" cy="369026"/>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TW" altLang="en-US">
                <a:solidFill>
                  <a:schemeClr val="tx1">
                    <a:lumMod val="85000"/>
                    <a:lumOff val="15000"/>
                  </a:schemeClr>
                </a:solidFill>
              </a:rPr>
              <a:t>為何應使用 </a:t>
            </a:r>
            <a:r>
              <a:rPr lang="en-US" altLang="zh-TW">
                <a:solidFill>
                  <a:schemeClr val="tx1">
                    <a:lumMod val="85000"/>
                    <a:lumOff val="15000"/>
                  </a:schemeClr>
                </a:solidFill>
              </a:rPr>
              <a:t>QNAP NAS </a:t>
            </a:r>
            <a:r>
              <a:rPr lang="zh-TW" altLang="en-US">
                <a:solidFill>
                  <a:schemeClr val="tx1">
                    <a:lumMod val="85000"/>
                    <a:lumOff val="15000"/>
                  </a:schemeClr>
                </a:solidFill>
              </a:rPr>
              <a:t>來開發 </a:t>
            </a:r>
            <a:r>
              <a:rPr lang="en-US" altLang="zh-TW">
                <a:solidFill>
                  <a:schemeClr val="tx1">
                    <a:lumMod val="85000"/>
                    <a:lumOff val="15000"/>
                  </a:schemeClr>
                </a:solidFill>
              </a:rPr>
              <a:t>AI ?</a:t>
            </a:r>
            <a:endParaRPr lang="en-US">
              <a:solidFill>
                <a:schemeClr val="tx1">
                  <a:lumMod val="85000"/>
                  <a:lumOff val="15000"/>
                </a:schemeClr>
              </a:solidFill>
            </a:endParaRPr>
          </a:p>
        </p:txBody>
      </p:sp>
      <p:pic>
        <p:nvPicPr>
          <p:cNvPr id="50178" name="Picture 2" descr="Image result for TCO"/>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rot="21289398">
            <a:off x="573432" y="1596256"/>
            <a:ext cx="1302500" cy="152101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9" name="圖片 8">
            <a:extLst>
              <a:ext uri="{FF2B5EF4-FFF2-40B4-BE49-F238E27FC236}">
                <a16:creationId xmlns:a16="http://schemas.microsoft.com/office/drawing/2014/main" xmlns="" id="{E662E6F5-87E1-45BE-9E69-B562C06433B1}"/>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rot="405275">
            <a:off x="3682433" y="1567801"/>
            <a:ext cx="1190082" cy="166263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0" name="Rectangle 15">
            <a:extLst>
              <a:ext uri="{FF2B5EF4-FFF2-40B4-BE49-F238E27FC236}">
                <a16:creationId xmlns:a16="http://schemas.microsoft.com/office/drawing/2014/main" xmlns="" id="{278E6B76-8A06-47DD-8F19-45D7C6C33DCA}"/>
              </a:ext>
            </a:extLst>
          </p:cNvPr>
          <p:cNvSpPr/>
          <p:nvPr/>
        </p:nvSpPr>
        <p:spPr>
          <a:xfrm>
            <a:off x="603205" y="1220002"/>
            <a:ext cx="1857555" cy="307777"/>
          </a:xfrm>
          <a:prstGeom prst="rect">
            <a:avLst/>
          </a:prstGeom>
        </p:spPr>
        <p:txBody>
          <a:bodyPr wrap="square" anchor="t">
            <a:spAutoFit/>
          </a:bodyPr>
          <a:lstStyle/>
          <a:p>
            <a:pPr>
              <a:spcBef>
                <a:spcPts val="600"/>
              </a:spcBef>
              <a:buClr>
                <a:schemeClr val="accent5"/>
              </a:buClr>
              <a:buSzPts val="1600"/>
            </a:pPr>
            <a:r>
              <a:rPr lang="zh-TW" altLang="en-US" sz="1400" b="1">
                <a:solidFill>
                  <a:schemeClr val="accent5">
                    <a:lumMod val="75000"/>
                  </a:schemeClr>
                </a:solidFill>
                <a:latin typeface="Microsoft JhengHei" panose="020B0604030504040204" pitchFamily="34" charset="-120"/>
                <a:ea typeface="Microsoft JhengHei" panose="020B0604030504040204" pitchFamily="34" charset="-120"/>
                <a:cs typeface="Arial" panose="020B0604020202020204" pitchFamily="34" charset="0"/>
              </a:rPr>
              <a:t>低投資高收益</a:t>
            </a:r>
          </a:p>
        </p:txBody>
      </p:sp>
      <p:sp>
        <p:nvSpPr>
          <p:cNvPr id="11" name="Rectangle 15">
            <a:extLst>
              <a:ext uri="{FF2B5EF4-FFF2-40B4-BE49-F238E27FC236}">
                <a16:creationId xmlns:a16="http://schemas.microsoft.com/office/drawing/2014/main" xmlns="" id="{7E8CD648-77D0-4281-B4D1-B9F68B02418B}"/>
              </a:ext>
            </a:extLst>
          </p:cNvPr>
          <p:cNvSpPr/>
          <p:nvPr/>
        </p:nvSpPr>
        <p:spPr>
          <a:xfrm>
            <a:off x="3588786" y="1212816"/>
            <a:ext cx="1886779" cy="523220"/>
          </a:xfrm>
          <a:prstGeom prst="rect">
            <a:avLst/>
          </a:prstGeom>
        </p:spPr>
        <p:txBody>
          <a:bodyPr wrap="square" anchor="t">
            <a:spAutoFit/>
          </a:bodyPr>
          <a:lstStyle/>
          <a:p>
            <a:pPr algn="ctr">
              <a:spcBef>
                <a:spcPts val="600"/>
              </a:spcBef>
            </a:pPr>
            <a:r>
              <a:rPr lang="zh-TW" altLang="en-US" sz="1400" b="1">
                <a:solidFill>
                  <a:schemeClr val="accent5">
                    <a:lumMod val="75000"/>
                  </a:schemeClr>
                </a:solidFill>
                <a:latin typeface="Microsoft JhengHei" panose="020B0604030504040204" pitchFamily="34" charset="-120"/>
                <a:ea typeface="Microsoft JhengHei" panose="020B0604030504040204" pitchFamily="34" charset="-120"/>
                <a:cs typeface="Arial" panose="020B0604020202020204" pitchFamily="34" charset="0"/>
              </a:rPr>
              <a:t>快速、簡單，就在 </a:t>
            </a:r>
            <a:r>
              <a:rPr lang="en-US" altLang="zh-TW" sz="1400" b="1" err="1">
                <a:solidFill>
                  <a:schemeClr val="accent5">
                    <a:lumMod val="75000"/>
                  </a:schemeClr>
                </a:solidFill>
                <a:latin typeface="Microsoft JhengHei" panose="020B0604030504040204" pitchFamily="34" charset="-120"/>
                <a:ea typeface="Microsoft JhengHei" panose="020B0604030504040204" pitchFamily="34" charset="-120"/>
                <a:cs typeface="Arial" panose="020B0604020202020204" pitchFamily="34" charset="0"/>
              </a:rPr>
              <a:t>QuAI</a:t>
            </a:r>
            <a:endParaRPr lang="en-US" altLang="zh-TW" sz="1400" b="1">
              <a:solidFill>
                <a:schemeClr val="accent5">
                  <a:lumMod val="75000"/>
                </a:schemeClr>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13" name="圖片 12">
            <a:extLst>
              <a:ext uri="{FF2B5EF4-FFF2-40B4-BE49-F238E27FC236}">
                <a16:creationId xmlns:a16="http://schemas.microsoft.com/office/drawing/2014/main" xmlns="" id="{93457DBD-7D3D-406B-8A9D-F0C3C375647F}"/>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sharpenSoften amount="-9000"/>
                    </a14:imgEffect>
                    <a14:imgEffect>
                      <a14:brightnessContrast bright="56000"/>
                    </a14:imgEffect>
                  </a14:imgLayer>
                </a14:imgProps>
              </a:ext>
              <a:ext uri="{28A0092B-C50C-407E-A947-70E740481C1C}">
                <a14:useLocalDpi xmlns:a14="http://schemas.microsoft.com/office/drawing/2010/main" xmlns=""/>
              </a:ext>
            </a:extLst>
          </a:blip>
          <a:stretch>
            <a:fillRect/>
          </a:stretch>
        </p:blipFill>
        <p:spPr>
          <a:xfrm>
            <a:off x="0" y="3092206"/>
            <a:ext cx="9144000" cy="331346"/>
          </a:xfrm>
          <a:prstGeom prst="rect">
            <a:avLst/>
          </a:prstGeom>
        </p:spPr>
      </p:pic>
      <p:sp>
        <p:nvSpPr>
          <p:cNvPr id="4" name="矩形 3">
            <a:extLst>
              <a:ext uri="{FF2B5EF4-FFF2-40B4-BE49-F238E27FC236}">
                <a16:creationId xmlns:a16="http://schemas.microsoft.com/office/drawing/2014/main" xmlns="" id="{690459FD-9638-4BCB-A656-F159AE335747}"/>
              </a:ext>
            </a:extLst>
          </p:cNvPr>
          <p:cNvSpPr/>
          <p:nvPr/>
        </p:nvSpPr>
        <p:spPr>
          <a:xfrm>
            <a:off x="6364699" y="1194560"/>
            <a:ext cx="2339102" cy="307777"/>
          </a:xfrm>
          <a:prstGeom prst="rect">
            <a:avLst/>
          </a:prstGeom>
        </p:spPr>
        <p:txBody>
          <a:bodyPr wrap="none">
            <a:spAutoFit/>
          </a:bodyPr>
          <a:lstStyle/>
          <a:p>
            <a:r>
              <a:rPr lang="zh-TW" altLang="en-US" sz="1400" b="1">
                <a:solidFill>
                  <a:schemeClr val="accent5">
                    <a:lumMod val="75000"/>
                  </a:schemeClr>
                </a:solidFill>
                <a:latin typeface="Microsoft JhengHei" panose="020B0604030504040204" pitchFamily="34" charset="-120"/>
                <a:ea typeface="Microsoft JhengHei" panose="020B0604030504040204" pitchFamily="34" charset="-120"/>
                <a:cs typeface="Arial" panose="020B0604020202020204" pitchFamily="34" charset="0"/>
              </a:rPr>
              <a:t>管理龐大及大量資料的能力</a:t>
            </a:r>
          </a:p>
        </p:txBody>
      </p:sp>
      <p:grpSp>
        <p:nvGrpSpPr>
          <p:cNvPr id="12" name="群組 11">
            <a:extLst>
              <a:ext uri="{FF2B5EF4-FFF2-40B4-BE49-F238E27FC236}">
                <a16:creationId xmlns:a16="http://schemas.microsoft.com/office/drawing/2014/main" xmlns="" id="{033F7718-5A49-4895-8C25-1917F25B7C1F}"/>
              </a:ext>
            </a:extLst>
          </p:cNvPr>
          <p:cNvGrpSpPr/>
          <p:nvPr/>
        </p:nvGrpSpPr>
        <p:grpSpPr>
          <a:xfrm>
            <a:off x="6420828" y="1765611"/>
            <a:ext cx="2132300" cy="1110713"/>
            <a:chOff x="3590134" y="1674333"/>
            <a:chExt cx="5477350" cy="2853147"/>
          </a:xfrm>
        </p:grpSpPr>
        <p:pic>
          <p:nvPicPr>
            <p:cNvPr id="14" name="Picture 6" descr="Image result for Huge Data">
              <a:extLst>
                <a:ext uri="{FF2B5EF4-FFF2-40B4-BE49-F238E27FC236}">
                  <a16:creationId xmlns:a16="http://schemas.microsoft.com/office/drawing/2014/main" xmlns="" id="{3C95FD26-D847-475B-9677-A50778ED810D}"/>
                </a:ext>
              </a:extLst>
            </p:cNvPr>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6631606" y="1674333"/>
              <a:ext cx="2435878" cy="2853147"/>
            </a:xfrm>
            <a:prstGeom prst="roundRect">
              <a:avLst/>
            </a:prstGeom>
            <a:noFill/>
          </p:spPr>
        </p:pic>
        <p:pic>
          <p:nvPicPr>
            <p:cNvPr id="15" name="Picture 4" descr="Storage Overview">
              <a:extLst>
                <a:ext uri="{FF2B5EF4-FFF2-40B4-BE49-F238E27FC236}">
                  <a16:creationId xmlns:a16="http://schemas.microsoft.com/office/drawing/2014/main" xmlns="" id="{212C3564-1AC7-400C-AA80-D08807D01C94}"/>
                </a:ext>
              </a:extLst>
            </p:cNvPr>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3590134" y="2484849"/>
              <a:ext cx="3631342" cy="2042631"/>
            </a:xfrm>
            <a:prstGeom prst="roundRect">
              <a:avLst>
                <a:gd name="adj" fmla="val 2011"/>
              </a:avLst>
            </a:prstGeom>
            <a:solidFill>
              <a:srgbClr val="FFFFFF">
                <a:shade val="85000"/>
              </a:srgbClr>
            </a:solidFill>
            <a:ln>
              <a:noFill/>
            </a:ln>
            <a:effectLst>
              <a:reflection blurRad="12700" stA="38000" endPos="28000" dist="5000" dir="5400000" sy="-100000" algn="bl" rotWithShape="0"/>
            </a:effectLst>
          </p:spPr>
        </p:pic>
      </p:grpSp>
      <p:sp>
        <p:nvSpPr>
          <p:cNvPr id="5" name="矩形 4">
            <a:extLst>
              <a:ext uri="{FF2B5EF4-FFF2-40B4-BE49-F238E27FC236}">
                <a16:creationId xmlns:a16="http://schemas.microsoft.com/office/drawing/2014/main" xmlns="" id="{B9D511C5-7379-4BB0-9E02-83ABE7BE54F3}"/>
              </a:ext>
            </a:extLst>
          </p:cNvPr>
          <p:cNvSpPr/>
          <p:nvPr/>
        </p:nvSpPr>
        <p:spPr>
          <a:xfrm>
            <a:off x="484103" y="3361942"/>
            <a:ext cx="1087157" cy="307777"/>
          </a:xfrm>
          <a:prstGeom prst="rect">
            <a:avLst/>
          </a:prstGeom>
        </p:spPr>
        <p:txBody>
          <a:bodyPr wrap="none">
            <a:spAutoFit/>
          </a:bodyPr>
          <a:lstStyle/>
          <a:p>
            <a:pPr marL="342900" lvl="0" indent="-101600">
              <a:spcBef>
                <a:spcPts val="400"/>
              </a:spcBef>
              <a:buClr>
                <a:srgbClr val="002060"/>
              </a:buClr>
              <a:buSzPct val="100000"/>
              <a:defRPr/>
            </a:pPr>
            <a:r>
              <a:rPr lang="zh-TW" altLang="en-US" sz="1400" b="1" kern="0">
                <a:solidFill>
                  <a:schemeClr val="accent5">
                    <a:lumMod val="75000"/>
                  </a:schemeClr>
                </a:solidFill>
                <a:latin typeface="Microsoft JhengHei" panose="020B0604030504040204" pitchFamily="34" charset="-120"/>
                <a:ea typeface="Microsoft JhengHei" panose="020B0604030504040204" pitchFamily="34" charset="-120"/>
                <a:cs typeface="Arial"/>
                <a:sym typeface="Arial"/>
              </a:rPr>
              <a:t>高 </a:t>
            </a:r>
            <a:r>
              <a:rPr lang="en-US" altLang="zh-TW" sz="1400" b="1" kern="0">
                <a:solidFill>
                  <a:schemeClr val="accent5">
                    <a:lumMod val="75000"/>
                  </a:schemeClr>
                </a:solidFill>
                <a:latin typeface="Microsoft JhengHei" panose="020B0604030504040204" pitchFamily="34" charset="-120"/>
                <a:ea typeface="Microsoft JhengHei" panose="020B0604030504040204" pitchFamily="34" charset="-120"/>
                <a:cs typeface="Arial"/>
                <a:sym typeface="Arial"/>
              </a:rPr>
              <a:t>IOPS</a:t>
            </a:r>
          </a:p>
        </p:txBody>
      </p:sp>
      <p:grpSp>
        <p:nvGrpSpPr>
          <p:cNvPr id="6" name="群組 5">
            <a:extLst>
              <a:ext uri="{FF2B5EF4-FFF2-40B4-BE49-F238E27FC236}">
                <a16:creationId xmlns:a16="http://schemas.microsoft.com/office/drawing/2014/main" xmlns="" id="{A0F36297-DEAF-45C5-B31A-AF2388D1458C}"/>
              </a:ext>
            </a:extLst>
          </p:cNvPr>
          <p:cNvGrpSpPr/>
          <p:nvPr/>
        </p:nvGrpSpPr>
        <p:grpSpPr>
          <a:xfrm>
            <a:off x="369577" y="3695640"/>
            <a:ext cx="2236798" cy="1095594"/>
            <a:chOff x="2147823" y="3448033"/>
            <a:chExt cx="3788470" cy="1855609"/>
          </a:xfrm>
        </p:grpSpPr>
        <p:pic>
          <p:nvPicPr>
            <p:cNvPr id="17" name="Picture 2" descr="D:\工作進行中\20170911直播母版16比9\各場PPT元素\20171226\直播20171226_QuIA\高速-01.png">
              <a:extLst>
                <a:ext uri="{FF2B5EF4-FFF2-40B4-BE49-F238E27FC236}">
                  <a16:creationId xmlns:a16="http://schemas.microsoft.com/office/drawing/2014/main" xmlns="" id="{9D8FD90C-0E16-428B-88ED-DD3647ED42F2}"/>
                </a:ext>
              </a:extLst>
            </p:cNvPr>
            <p:cNvPicPr>
              <a:picLocks noChangeAspect="1" noChangeArrowheads="1"/>
            </p:cNvPicPr>
            <p:nvPr/>
          </p:nvPicPr>
          <p:blipFill>
            <a:blip r:embed="rId9" cstate="screen">
              <a:extLst>
                <a:ext uri="{28A0092B-C50C-407E-A947-70E740481C1C}">
                  <a14:useLocalDpi xmlns:a14="http://schemas.microsoft.com/office/drawing/2010/main" xmlns=""/>
                </a:ext>
              </a:extLst>
            </a:blip>
            <a:stretch>
              <a:fillRect/>
            </a:stretch>
          </p:blipFill>
          <p:spPr bwMode="auto">
            <a:xfrm>
              <a:off x="4875275" y="3972838"/>
              <a:ext cx="1061018" cy="848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0" name="群組 19">
              <a:extLst>
                <a:ext uri="{FF2B5EF4-FFF2-40B4-BE49-F238E27FC236}">
                  <a16:creationId xmlns:a16="http://schemas.microsoft.com/office/drawing/2014/main" xmlns="" id="{4B99686E-A39F-40D5-A6A5-353EF8A39B68}"/>
                </a:ext>
              </a:extLst>
            </p:cNvPr>
            <p:cNvGrpSpPr/>
            <p:nvPr/>
          </p:nvGrpSpPr>
          <p:grpSpPr>
            <a:xfrm>
              <a:off x="2147823" y="3448033"/>
              <a:ext cx="2968976" cy="1855609"/>
              <a:chOff x="3888305" y="2381527"/>
              <a:chExt cx="3174604" cy="1984127"/>
            </a:xfrm>
          </p:grpSpPr>
          <p:pic>
            <p:nvPicPr>
              <p:cNvPr id="25" name="Picture 2" descr="C:\Users\Coco Chiang\Desktop\暫存\新增資料夾\TS-1277_Front 拷貝.png">
                <a:extLst>
                  <a:ext uri="{FF2B5EF4-FFF2-40B4-BE49-F238E27FC236}">
                    <a16:creationId xmlns:a16="http://schemas.microsoft.com/office/drawing/2014/main" xmlns="" id="{E13AA939-02F1-4CBF-853A-290529B9AB86}"/>
                  </a:ext>
                </a:extLst>
              </p:cNvPr>
              <p:cNvPicPr>
                <a:picLocks noChangeAspect="1" noChangeArrowheads="1"/>
              </p:cNvPicPr>
              <p:nvPr/>
            </p:nvPicPr>
            <p:blipFill>
              <a:blip r:embed="rId10" cstate="screen">
                <a:extLst>
                  <a:ext uri="{28A0092B-C50C-407E-A947-70E740481C1C}">
                    <a14:useLocalDpi xmlns:a14="http://schemas.microsoft.com/office/drawing/2010/main" xmlns=""/>
                  </a:ext>
                </a:extLst>
              </a:blip>
              <a:srcRect/>
              <a:stretch>
                <a:fillRect/>
              </a:stretch>
            </p:blipFill>
            <p:spPr bwMode="auto">
              <a:xfrm>
                <a:off x="3888305" y="2381527"/>
                <a:ext cx="3174604" cy="1984127"/>
              </a:xfrm>
              <a:prstGeom prst="rect">
                <a:avLst/>
              </a:prstGeom>
              <a:noFill/>
            </p:spPr>
          </p:pic>
          <p:sp>
            <p:nvSpPr>
              <p:cNvPr id="26" name="矩形 25">
                <a:extLst>
                  <a:ext uri="{FF2B5EF4-FFF2-40B4-BE49-F238E27FC236}">
                    <a16:creationId xmlns:a16="http://schemas.microsoft.com/office/drawing/2014/main" xmlns="" id="{EFC49F54-FB2C-4B9F-A5F4-D21119B0640D}"/>
                  </a:ext>
                </a:extLst>
              </p:cNvPr>
              <p:cNvSpPr/>
              <p:nvPr/>
            </p:nvSpPr>
            <p:spPr>
              <a:xfrm>
                <a:off x="4106588" y="2688888"/>
                <a:ext cx="1201971" cy="348397"/>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xmlns="" id="{3FE526DC-97C0-4240-8043-82FB1F9BF320}"/>
                  </a:ext>
                </a:extLst>
              </p:cNvPr>
              <p:cNvSpPr/>
              <p:nvPr/>
            </p:nvSpPr>
            <p:spPr>
              <a:xfrm>
                <a:off x="4133353" y="3137913"/>
                <a:ext cx="1991670" cy="893506"/>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
        <p:nvSpPr>
          <p:cNvPr id="7" name="矩形 6">
            <a:extLst>
              <a:ext uri="{FF2B5EF4-FFF2-40B4-BE49-F238E27FC236}">
                <a16:creationId xmlns:a16="http://schemas.microsoft.com/office/drawing/2014/main" xmlns="" id="{C7132E89-87C4-4C0B-966C-00B3C6B00432}"/>
              </a:ext>
            </a:extLst>
          </p:cNvPr>
          <p:cNvSpPr/>
          <p:nvPr/>
        </p:nvSpPr>
        <p:spPr>
          <a:xfrm>
            <a:off x="3542160" y="3485545"/>
            <a:ext cx="1980029" cy="307777"/>
          </a:xfrm>
          <a:prstGeom prst="rect">
            <a:avLst/>
          </a:prstGeom>
        </p:spPr>
        <p:txBody>
          <a:bodyPr wrap="none">
            <a:spAutoFit/>
          </a:bodyPr>
          <a:lstStyle/>
          <a:p>
            <a:pPr>
              <a:buClr>
                <a:schemeClr val="accent5"/>
              </a:buClr>
            </a:pPr>
            <a:r>
              <a:rPr lang="zh-TW" altLang="en-US" sz="1400" b="1">
                <a:solidFill>
                  <a:schemeClr val="accent5">
                    <a:lumMod val="75000"/>
                  </a:schemeClr>
                </a:solidFill>
                <a:latin typeface="Microsoft JhengHei" panose="020B0604030504040204" pitchFamily="34" charset="-120"/>
                <a:ea typeface="Microsoft JhengHei" panose="020B0604030504040204" pitchFamily="34" charset="-120"/>
                <a:cs typeface="Arial" panose="020B0604020202020204" pitchFamily="34" charset="0"/>
              </a:rPr>
              <a:t>全方位的資料保護技術</a:t>
            </a:r>
          </a:p>
        </p:txBody>
      </p:sp>
      <p:grpSp>
        <p:nvGrpSpPr>
          <p:cNvPr id="8" name="群組 7">
            <a:extLst>
              <a:ext uri="{FF2B5EF4-FFF2-40B4-BE49-F238E27FC236}">
                <a16:creationId xmlns:a16="http://schemas.microsoft.com/office/drawing/2014/main" xmlns="" id="{395C5DC7-027D-46E2-8DBF-78B9124BA5E0}"/>
              </a:ext>
            </a:extLst>
          </p:cNvPr>
          <p:cNvGrpSpPr/>
          <p:nvPr/>
        </p:nvGrpSpPr>
        <p:grpSpPr>
          <a:xfrm>
            <a:off x="3296851" y="3583481"/>
            <a:ext cx="2360896" cy="1379145"/>
            <a:chOff x="2862245" y="3987334"/>
            <a:chExt cx="2556700" cy="1493526"/>
          </a:xfrm>
        </p:grpSpPr>
        <p:pic>
          <p:nvPicPr>
            <p:cNvPr id="32" name="圖片 31">
              <a:extLst>
                <a:ext uri="{FF2B5EF4-FFF2-40B4-BE49-F238E27FC236}">
                  <a16:creationId xmlns:a16="http://schemas.microsoft.com/office/drawing/2014/main" xmlns="" id="{8D5EB67E-F3D7-48EB-8405-5DB04CB02B59}"/>
                </a:ext>
              </a:extLst>
            </p:cNvPr>
            <p:cNvPicPr>
              <a:picLocks noChangeAspect="1"/>
            </p:cNvPicPr>
            <p:nvPr/>
          </p:nvPicPr>
          <p:blipFill rotWithShape="1">
            <a:blip r:embed="rId11" cstate="screen">
              <a:extLst>
                <a:ext uri="{28A0092B-C50C-407E-A947-70E740481C1C}">
                  <a14:useLocalDpi xmlns:a14="http://schemas.microsoft.com/office/drawing/2010/main" xmlns=""/>
                </a:ext>
              </a:extLst>
            </a:blip>
            <a:srcRect r="-6991"/>
            <a:stretch/>
          </p:blipFill>
          <p:spPr>
            <a:xfrm>
              <a:off x="2862245" y="3987334"/>
              <a:ext cx="2556700" cy="1493526"/>
            </a:xfrm>
            <a:prstGeom prst="rect">
              <a:avLst/>
            </a:prstGeom>
          </p:spPr>
        </p:pic>
        <p:pic>
          <p:nvPicPr>
            <p:cNvPr id="33" name="圖形 32">
              <a:extLst>
                <a:ext uri="{FF2B5EF4-FFF2-40B4-BE49-F238E27FC236}">
                  <a16:creationId xmlns:a16="http://schemas.microsoft.com/office/drawing/2014/main" xmlns="" id="{930CBC81-52E4-425C-ABFD-3D8BBDE474D3}"/>
                </a:ext>
              </a:extLst>
            </p:cNvPr>
            <p:cNvPicPr>
              <a:picLocks noChangeAspect="1"/>
            </p:cNvPicPr>
            <p:nvPr/>
          </p:nvPicPr>
          <p:blipFill>
            <a:blip r:embed="rId12" cstate="screen">
              <a:extLst>
                <a:ext uri="{28A0092B-C50C-407E-A947-70E740481C1C}">
                  <a14:useLocalDpi xmlns:a14="http://schemas.microsoft.com/office/drawing/2010/main" xmlns=""/>
                </a:ext>
                <a:ext uri="{96DAC541-7B7A-43D3-8B79-37D633B846F1}">
                  <asvg:svgBlip xmlns:asvg="http://schemas.microsoft.com/office/drawing/2016/SVG/main" xmlns="" r:embed="rId13"/>
                </a:ext>
              </a:extLst>
            </a:blip>
            <a:stretch>
              <a:fillRect/>
            </a:stretch>
          </p:blipFill>
          <p:spPr>
            <a:xfrm>
              <a:off x="4921568" y="4506109"/>
              <a:ext cx="497377" cy="616938"/>
            </a:xfrm>
            <a:prstGeom prst="rect">
              <a:avLst/>
            </a:prstGeom>
          </p:spPr>
        </p:pic>
      </p:grpSp>
      <p:pic>
        <p:nvPicPr>
          <p:cNvPr id="35" name="圖片 34">
            <a:extLst>
              <a:ext uri="{FF2B5EF4-FFF2-40B4-BE49-F238E27FC236}">
                <a16:creationId xmlns:a16="http://schemas.microsoft.com/office/drawing/2014/main" xmlns="" id="{B756D6AB-C4C8-4A55-8CD9-91A81867F434}"/>
              </a:ext>
            </a:extLst>
          </p:cNvPr>
          <p:cNvPicPr>
            <a:picLocks noChangeAspect="1"/>
          </p:cNvPicPr>
          <p:nvPr/>
        </p:nvPicPr>
        <p:blipFill rotWithShape="1">
          <a:blip r:embed="rId14" cstate="screen">
            <a:extLst>
              <a:ext uri="{28A0092B-C50C-407E-A947-70E740481C1C}">
                <a14:useLocalDpi xmlns:a14="http://schemas.microsoft.com/office/drawing/2010/main" xmlns=""/>
              </a:ext>
            </a:extLst>
          </a:blip>
          <a:srcRect l="-1" r="-6388"/>
          <a:stretch/>
        </p:blipFill>
        <p:spPr>
          <a:xfrm>
            <a:off x="6641832" y="3766837"/>
            <a:ext cx="1920995" cy="1017281"/>
          </a:xfrm>
          <a:prstGeom prst="rect">
            <a:avLst/>
          </a:prstGeom>
          <a:effectLst>
            <a:reflection blurRad="38100" stA="16000" endPos="19000" dir="5400000" sy="-100000" algn="bl" rotWithShape="0"/>
          </a:effectLst>
        </p:spPr>
      </p:pic>
      <p:pic>
        <p:nvPicPr>
          <p:cNvPr id="36" name="圖片 35">
            <a:extLst>
              <a:ext uri="{FF2B5EF4-FFF2-40B4-BE49-F238E27FC236}">
                <a16:creationId xmlns:a16="http://schemas.microsoft.com/office/drawing/2014/main" xmlns="" id="{25CD9251-1136-4B63-8288-BF36517AF068}"/>
              </a:ext>
            </a:extLst>
          </p:cNvPr>
          <p:cNvPicPr>
            <a:picLocks noChangeAspect="1"/>
          </p:cNvPicPr>
          <p:nvPr/>
        </p:nvPicPr>
        <p:blipFill rotWithShape="1">
          <a:blip r:embed="rId1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xmlns=""/>
              </a:ext>
            </a:extLst>
          </a:blip>
          <a:srcRect l="1" r="39508"/>
          <a:stretch/>
        </p:blipFill>
        <p:spPr>
          <a:xfrm>
            <a:off x="6868285" y="3390511"/>
            <a:ext cx="1280634" cy="31736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latin typeface="Microsoft JhengHei" panose="020B0604030504040204" pitchFamily="34" charset="-120"/>
                <a:ea typeface="Microsoft JhengHei" panose="020B0604030504040204" pitchFamily="34" charset="-120"/>
              </a:rPr>
              <a:t>人工智慧將改變整體產業 </a:t>
            </a:r>
            <a:r>
              <a:rPr lang="en-US" altLang="zh-TW">
                <a:latin typeface="Microsoft JhengHei" panose="020B0604030504040204" pitchFamily="34" charset="-120"/>
                <a:ea typeface="Microsoft JhengHei" panose="020B0604030504040204" pitchFamily="34" charset="-120"/>
              </a:rPr>
              <a:t>…</a:t>
            </a:r>
            <a:endParaRPr lang="en-US">
              <a:latin typeface="Arial" panose="020B0604020202020204" pitchFamily="34" charset="0"/>
            </a:endParaRPr>
          </a:p>
        </p:txBody>
      </p:sp>
      <p:grpSp>
        <p:nvGrpSpPr>
          <p:cNvPr id="9" name="群組 8">
            <a:extLst>
              <a:ext uri="{FF2B5EF4-FFF2-40B4-BE49-F238E27FC236}">
                <a16:creationId xmlns:a16="http://schemas.microsoft.com/office/drawing/2014/main" xmlns="" id="{46D133FD-5971-4DBA-99BE-3272CD54B4DF}"/>
              </a:ext>
            </a:extLst>
          </p:cNvPr>
          <p:cNvGrpSpPr/>
          <p:nvPr/>
        </p:nvGrpSpPr>
        <p:grpSpPr>
          <a:xfrm>
            <a:off x="739028" y="1189196"/>
            <a:ext cx="1616816" cy="3534284"/>
            <a:chOff x="480149" y="1221770"/>
            <a:chExt cx="1616816" cy="3534284"/>
          </a:xfrm>
        </p:grpSpPr>
        <p:grpSp>
          <p:nvGrpSpPr>
            <p:cNvPr id="10" name="群組 9">
              <a:extLst>
                <a:ext uri="{FF2B5EF4-FFF2-40B4-BE49-F238E27FC236}">
                  <a16:creationId xmlns:a16="http://schemas.microsoft.com/office/drawing/2014/main" xmlns="" id="{6B0CD90D-0676-450D-BD38-EB579F251FC5}"/>
                </a:ext>
              </a:extLst>
            </p:cNvPr>
            <p:cNvGrpSpPr/>
            <p:nvPr/>
          </p:nvGrpSpPr>
          <p:grpSpPr>
            <a:xfrm>
              <a:off x="480150" y="1221770"/>
              <a:ext cx="1616815" cy="3534284"/>
              <a:chOff x="480150" y="1221770"/>
              <a:chExt cx="1616815" cy="3534284"/>
            </a:xfrm>
            <a:effectLst>
              <a:outerShdw blurRad="50800" dist="38100" dir="2700000" algn="tl" rotWithShape="0">
                <a:prstClr val="black">
                  <a:alpha val="14000"/>
                </a:prstClr>
              </a:outerShdw>
            </a:effectLst>
          </p:grpSpPr>
          <p:sp>
            <p:nvSpPr>
              <p:cNvPr id="14" name="矩形: 圓角 13">
                <a:extLst>
                  <a:ext uri="{FF2B5EF4-FFF2-40B4-BE49-F238E27FC236}">
                    <a16:creationId xmlns:a16="http://schemas.microsoft.com/office/drawing/2014/main" xmlns="" id="{BE61D394-85F3-4994-816B-30CE0AF33D5C}"/>
                  </a:ext>
                </a:extLst>
              </p:cNvPr>
              <p:cNvSpPr/>
              <p:nvPr/>
            </p:nvSpPr>
            <p:spPr>
              <a:xfrm>
                <a:off x="480150" y="2727351"/>
                <a:ext cx="1616815" cy="2028703"/>
              </a:xfrm>
              <a:prstGeom prst="roundRect">
                <a:avLst>
                  <a:gd name="adj" fmla="val 285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15" name="矩形: 圓角 14">
                <a:extLst>
                  <a:ext uri="{FF2B5EF4-FFF2-40B4-BE49-F238E27FC236}">
                    <a16:creationId xmlns:a16="http://schemas.microsoft.com/office/drawing/2014/main" xmlns="" id="{9CEB6926-9C6C-40CE-8B1C-DDD358EA0612}"/>
                  </a:ext>
                </a:extLst>
              </p:cNvPr>
              <p:cNvSpPr/>
              <p:nvPr/>
            </p:nvSpPr>
            <p:spPr>
              <a:xfrm>
                <a:off x="480150" y="1221770"/>
                <a:ext cx="1616815" cy="1734568"/>
              </a:xfrm>
              <a:prstGeom prst="roundRect">
                <a:avLst>
                  <a:gd name="adj" fmla="val 2852"/>
                </a:avLst>
              </a:prstGeom>
              <a:solidFill>
                <a:schemeClr val="bg2">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grpSp>
        <p:sp>
          <p:nvSpPr>
            <p:cNvPr id="11" name="矩形 10">
              <a:extLst>
                <a:ext uri="{FF2B5EF4-FFF2-40B4-BE49-F238E27FC236}">
                  <a16:creationId xmlns:a16="http://schemas.microsoft.com/office/drawing/2014/main" xmlns="" id="{BCFC306C-DA21-4D9F-9EEF-7CE55EF528A3}"/>
                </a:ext>
              </a:extLst>
            </p:cNvPr>
            <p:cNvSpPr/>
            <p:nvPr/>
          </p:nvSpPr>
          <p:spPr>
            <a:xfrm>
              <a:off x="480149" y="2852986"/>
              <a:ext cx="1616815" cy="1077218"/>
            </a:xfrm>
            <a:prstGeom prst="rect">
              <a:avLst/>
            </a:prstGeom>
            <a:solidFill>
              <a:schemeClr val="bg1"/>
            </a:solidFill>
          </p:spPr>
          <p:txBody>
            <a:bodyPr wrap="square" anchor="t">
              <a:spAutoFit/>
            </a:bodyPr>
            <a:lstStyle/>
            <a:p>
              <a:r>
                <a:rPr lang="zh-TW" altLang="en-US" sz="1600" b="1">
                  <a:latin typeface="Microsoft JhengHei" panose="020B0604030504040204" pitchFamily="34" charset="-120"/>
                  <a:ea typeface="Microsoft JhengHei" panose="020B0604030504040204" pitchFamily="34" charset="-120"/>
                  <a:cs typeface="Arial"/>
                </a:rPr>
                <a:t>能源領域</a:t>
              </a:r>
              <a:endParaRPr lang="en-US" altLang="zh-TW" sz="1200" b="1">
                <a:latin typeface="Microsoft JhengHei" panose="020B0604030504040204" pitchFamily="34" charset="-120"/>
                <a:ea typeface="Microsoft JhengHei" panose="020B0604030504040204" pitchFamily="34" charset="-120"/>
                <a:cs typeface="Arial"/>
              </a:endParaRPr>
            </a:p>
            <a:p>
              <a:pPr marL="90488" indent="-90488">
                <a:buFont typeface="Arial" panose="020B0604020202020204" pitchFamily="34" charset="0"/>
                <a:buChar char="•"/>
              </a:pPr>
              <a:r>
                <a:rPr lang="zh-TW" altLang="en-US" sz="1200">
                  <a:latin typeface="Microsoft JhengHei" panose="020B0604030504040204" pitchFamily="34" charset="-120"/>
                  <a:ea typeface="Microsoft JhengHei" panose="020B0604030504040204" pitchFamily="34" charset="-120"/>
                  <a:cs typeface="Arial"/>
                </a:rPr>
                <a:t>石油與天然氣探勘</a:t>
              </a:r>
              <a:r>
                <a:rPr lang="en-US" altLang="zh-TW" sz="1200">
                  <a:latin typeface="Microsoft JhengHei" panose="020B0604030504040204" pitchFamily="34" charset="-120"/>
                  <a:ea typeface="Microsoft JhengHei" panose="020B0604030504040204" pitchFamily="34" charset="-120"/>
                  <a:cs typeface="Arial"/>
                </a:rPr>
                <a:t> </a:t>
              </a:r>
            </a:p>
            <a:p>
              <a:pPr marL="90488" indent="-90488">
                <a:buFont typeface="Arial" panose="020B0604020202020204" pitchFamily="34" charset="0"/>
                <a:buChar char="•"/>
              </a:pPr>
              <a:r>
                <a:rPr lang="zh-TW" altLang="en-US" sz="1200">
                  <a:latin typeface="Microsoft JhengHei" panose="020B0604030504040204" pitchFamily="34" charset="-120"/>
                  <a:ea typeface="Microsoft JhengHei" panose="020B0604030504040204" pitchFamily="34" charset="-120"/>
                  <a:cs typeface="Arial"/>
                </a:rPr>
                <a:t>智慧電網</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panose="020B0604020202020204" pitchFamily="34" charset="0"/>
                <a:buChar char="•"/>
              </a:pPr>
              <a:r>
                <a:rPr lang="zh-TW" altLang="en-US" sz="1200">
                  <a:latin typeface="Microsoft JhengHei" panose="020B0604030504040204" pitchFamily="34" charset="-120"/>
                  <a:ea typeface="Microsoft JhengHei" panose="020B0604030504040204" pitchFamily="34" charset="-120"/>
                  <a:cs typeface="Arial"/>
                </a:rPr>
                <a:t>運營改善</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panose="020B0604020202020204" pitchFamily="34" charset="0"/>
                <a:buChar char="•"/>
              </a:pPr>
              <a:r>
                <a:rPr lang="zh-TW" altLang="en-US" sz="1200">
                  <a:latin typeface="Microsoft JhengHei" panose="020B0604030504040204" pitchFamily="34" charset="-120"/>
                  <a:ea typeface="Microsoft JhengHei" panose="020B0604030504040204" pitchFamily="34" charset="-120"/>
                  <a:cs typeface="Arial"/>
                </a:rPr>
                <a:t>節能</a:t>
              </a:r>
              <a:endParaRPr lang="en-US" altLang="zh-TW" sz="1200">
                <a:latin typeface="Microsoft JhengHei" panose="020B0604030504040204" pitchFamily="34" charset="-120"/>
                <a:ea typeface="Microsoft JhengHei" panose="020B0604030504040204" pitchFamily="34" charset="-120"/>
                <a:cs typeface="Arial"/>
              </a:endParaRPr>
            </a:p>
          </p:txBody>
        </p:sp>
        <p:pic>
          <p:nvPicPr>
            <p:cNvPr id="12" name="圖片 11">
              <a:extLst>
                <a:ext uri="{FF2B5EF4-FFF2-40B4-BE49-F238E27FC236}">
                  <a16:creationId xmlns:a16="http://schemas.microsoft.com/office/drawing/2014/main" xmlns="" id="{4AF19E93-9CCB-4231-88F6-65003578250C}"/>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529913" y="1280337"/>
              <a:ext cx="1517292" cy="1447013"/>
            </a:xfrm>
            <a:prstGeom prst="rect">
              <a:avLst/>
            </a:prstGeom>
          </p:spPr>
        </p:pic>
        <p:sp>
          <p:nvSpPr>
            <p:cNvPr id="13" name="矩形 12">
              <a:extLst>
                <a:ext uri="{FF2B5EF4-FFF2-40B4-BE49-F238E27FC236}">
                  <a16:creationId xmlns:a16="http://schemas.microsoft.com/office/drawing/2014/main" xmlns="" id="{3817906F-F4FB-4965-AE87-57E2ACB4E89C}"/>
                </a:ext>
              </a:extLst>
            </p:cNvPr>
            <p:cNvSpPr/>
            <p:nvPr/>
          </p:nvSpPr>
          <p:spPr>
            <a:xfrm>
              <a:off x="480150" y="2311164"/>
              <a:ext cx="1616815" cy="416187"/>
            </a:xfrm>
            <a:prstGeom prst="rect">
              <a:avLst/>
            </a:prstGeom>
            <a:gradFill>
              <a:gsLst>
                <a:gs pos="0">
                  <a:schemeClr val="bg2">
                    <a:lumMod val="90000"/>
                    <a:alpha val="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grpSp>
      <p:grpSp>
        <p:nvGrpSpPr>
          <p:cNvPr id="16" name="群組 15">
            <a:extLst>
              <a:ext uri="{FF2B5EF4-FFF2-40B4-BE49-F238E27FC236}">
                <a16:creationId xmlns:a16="http://schemas.microsoft.com/office/drawing/2014/main" xmlns="" id="{6E020996-2A7F-4F75-B274-8338DB28FAA2}"/>
              </a:ext>
            </a:extLst>
          </p:cNvPr>
          <p:cNvGrpSpPr/>
          <p:nvPr/>
        </p:nvGrpSpPr>
        <p:grpSpPr>
          <a:xfrm>
            <a:off x="2717005" y="1189196"/>
            <a:ext cx="1616816" cy="3534284"/>
            <a:chOff x="480149" y="1221770"/>
            <a:chExt cx="1616816" cy="3534284"/>
          </a:xfrm>
        </p:grpSpPr>
        <p:grpSp>
          <p:nvGrpSpPr>
            <p:cNvPr id="17" name="群組 16">
              <a:extLst>
                <a:ext uri="{FF2B5EF4-FFF2-40B4-BE49-F238E27FC236}">
                  <a16:creationId xmlns:a16="http://schemas.microsoft.com/office/drawing/2014/main" xmlns="" id="{70DB8F30-F54F-4DE6-ACB6-84BA5B0408B1}"/>
                </a:ext>
              </a:extLst>
            </p:cNvPr>
            <p:cNvGrpSpPr/>
            <p:nvPr/>
          </p:nvGrpSpPr>
          <p:grpSpPr>
            <a:xfrm>
              <a:off x="480150" y="1221770"/>
              <a:ext cx="1616815" cy="3534284"/>
              <a:chOff x="480150" y="1221770"/>
              <a:chExt cx="1616815" cy="3534284"/>
            </a:xfrm>
            <a:effectLst>
              <a:outerShdw blurRad="50800" dist="38100" dir="2700000" algn="tl" rotWithShape="0">
                <a:prstClr val="black">
                  <a:alpha val="14000"/>
                </a:prstClr>
              </a:outerShdw>
            </a:effectLst>
          </p:grpSpPr>
          <p:sp>
            <p:nvSpPr>
              <p:cNvPr id="21" name="矩形: 圓角 20">
                <a:extLst>
                  <a:ext uri="{FF2B5EF4-FFF2-40B4-BE49-F238E27FC236}">
                    <a16:creationId xmlns:a16="http://schemas.microsoft.com/office/drawing/2014/main" xmlns="" id="{41D2C82A-CAB8-4C68-92C6-6B20E5822651}"/>
                  </a:ext>
                </a:extLst>
              </p:cNvPr>
              <p:cNvSpPr/>
              <p:nvPr/>
            </p:nvSpPr>
            <p:spPr>
              <a:xfrm>
                <a:off x="480150" y="2727351"/>
                <a:ext cx="1616815" cy="2028703"/>
              </a:xfrm>
              <a:prstGeom prst="roundRect">
                <a:avLst>
                  <a:gd name="adj" fmla="val 285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22" name="矩形: 圓角 21">
                <a:extLst>
                  <a:ext uri="{FF2B5EF4-FFF2-40B4-BE49-F238E27FC236}">
                    <a16:creationId xmlns:a16="http://schemas.microsoft.com/office/drawing/2014/main" xmlns="" id="{EFC3F6C2-97D3-4F81-A39B-7E48C303B095}"/>
                  </a:ext>
                </a:extLst>
              </p:cNvPr>
              <p:cNvSpPr/>
              <p:nvPr/>
            </p:nvSpPr>
            <p:spPr>
              <a:xfrm>
                <a:off x="480150" y="1221770"/>
                <a:ext cx="1616815" cy="1734568"/>
              </a:xfrm>
              <a:prstGeom prst="roundRect">
                <a:avLst>
                  <a:gd name="adj" fmla="val 2852"/>
                </a:avLst>
              </a:prstGeom>
              <a:solidFill>
                <a:schemeClr val="bg2">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grpSp>
        <p:sp>
          <p:nvSpPr>
            <p:cNvPr id="18" name="矩形 17">
              <a:extLst>
                <a:ext uri="{FF2B5EF4-FFF2-40B4-BE49-F238E27FC236}">
                  <a16:creationId xmlns:a16="http://schemas.microsoft.com/office/drawing/2014/main" xmlns="" id="{7752D811-5E14-40FB-92B1-317772232B0E}"/>
                </a:ext>
              </a:extLst>
            </p:cNvPr>
            <p:cNvSpPr/>
            <p:nvPr/>
          </p:nvSpPr>
          <p:spPr>
            <a:xfrm>
              <a:off x="480149" y="2852986"/>
              <a:ext cx="1616815" cy="1446550"/>
            </a:xfrm>
            <a:prstGeom prst="rect">
              <a:avLst/>
            </a:prstGeom>
            <a:solidFill>
              <a:schemeClr val="bg1"/>
            </a:solidFill>
          </p:spPr>
          <p:txBody>
            <a:bodyPr wrap="square" anchor="t">
              <a:spAutoFit/>
            </a:bodyPr>
            <a:lstStyle/>
            <a:p>
              <a:r>
                <a:rPr lang="zh-TW" altLang="en-US" sz="1600" b="1">
                  <a:latin typeface="Microsoft JhengHei" panose="020B0604030504040204" pitchFamily="34" charset="-120"/>
                  <a:ea typeface="Microsoft JhengHei" panose="020B0604030504040204" pitchFamily="34" charset="-120"/>
                  <a:cs typeface="Arial"/>
                </a:rPr>
                <a:t>運輸領域</a:t>
              </a:r>
              <a:endParaRPr lang="en-US" altLang="zh-TW" sz="1600" b="1">
                <a:latin typeface="Microsoft JhengHei" panose="020B0604030504040204" pitchFamily="34" charset="-120"/>
                <a:ea typeface="Microsoft JhengHei" panose="020B0604030504040204" pitchFamily="34" charset="-120"/>
                <a:cs typeface="Arial"/>
              </a:endParaRPr>
            </a:p>
            <a:p>
              <a:pPr marL="90488" indent="-90488">
                <a:buFont typeface="Arial" panose="020B0604020202020204" pitchFamily="34" charset="0"/>
                <a:buChar char="•"/>
              </a:pPr>
              <a:r>
                <a:rPr lang="zh-TW" altLang="en-US" sz="1200">
                  <a:latin typeface="Microsoft JhengHei" panose="020B0604030504040204" pitchFamily="34" charset="-120"/>
                  <a:ea typeface="Microsoft JhengHei" panose="020B0604030504040204" pitchFamily="34" charset="-120"/>
                  <a:cs typeface="Arial"/>
                </a:rPr>
                <a:t>自動車</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自動卡車</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航空</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運輸</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搜索與救援</a:t>
              </a:r>
              <a:endParaRPr lang="en-US" altLang="zh-TW" sz="1200">
                <a:latin typeface="Microsoft JhengHei" panose="020B0604030504040204" pitchFamily="34" charset="-120"/>
                <a:ea typeface="Microsoft JhengHei" panose="020B0604030504040204" pitchFamily="34" charset="-120"/>
                <a:cs typeface="Arial"/>
              </a:endParaRPr>
            </a:p>
            <a:p>
              <a:pPr marL="171450" indent="-171450">
                <a:buFont typeface="Arial"/>
                <a:buChar char="•"/>
              </a:pPr>
              <a:endParaRPr lang="en-US" altLang="zh-TW" sz="1200">
                <a:latin typeface="Microsoft JhengHei" panose="020B0604030504040204" pitchFamily="34" charset="-120"/>
                <a:ea typeface="Microsoft JhengHei" panose="020B0604030504040204" pitchFamily="34" charset="-120"/>
                <a:cs typeface="Arial"/>
              </a:endParaRPr>
            </a:p>
          </p:txBody>
        </p:sp>
        <p:pic>
          <p:nvPicPr>
            <p:cNvPr id="19" name="圖片 18">
              <a:extLst>
                <a:ext uri="{FF2B5EF4-FFF2-40B4-BE49-F238E27FC236}">
                  <a16:creationId xmlns:a16="http://schemas.microsoft.com/office/drawing/2014/main" xmlns="" id="{40AED4D1-8A34-4FCE-BA29-D6CD71CDA874}"/>
                </a:ext>
              </a:extLst>
            </p:cNvPr>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a:xfrm>
              <a:off x="529913" y="1280336"/>
              <a:ext cx="1517292" cy="1447013"/>
            </a:xfrm>
            <a:prstGeom prst="rect">
              <a:avLst/>
            </a:prstGeom>
          </p:spPr>
        </p:pic>
        <p:sp>
          <p:nvSpPr>
            <p:cNvPr id="20" name="矩形 19">
              <a:extLst>
                <a:ext uri="{FF2B5EF4-FFF2-40B4-BE49-F238E27FC236}">
                  <a16:creationId xmlns:a16="http://schemas.microsoft.com/office/drawing/2014/main" xmlns="" id="{7A7E720A-A6AB-4B5D-B80A-9AA87469838A}"/>
                </a:ext>
              </a:extLst>
            </p:cNvPr>
            <p:cNvSpPr/>
            <p:nvPr/>
          </p:nvSpPr>
          <p:spPr>
            <a:xfrm>
              <a:off x="480150" y="2311164"/>
              <a:ext cx="1616815" cy="416187"/>
            </a:xfrm>
            <a:prstGeom prst="rect">
              <a:avLst/>
            </a:prstGeom>
            <a:gradFill>
              <a:gsLst>
                <a:gs pos="0">
                  <a:schemeClr val="bg2">
                    <a:lumMod val="90000"/>
                    <a:alpha val="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grpSp>
      <p:grpSp>
        <p:nvGrpSpPr>
          <p:cNvPr id="23" name="群組 22">
            <a:extLst>
              <a:ext uri="{FF2B5EF4-FFF2-40B4-BE49-F238E27FC236}">
                <a16:creationId xmlns:a16="http://schemas.microsoft.com/office/drawing/2014/main" xmlns="" id="{E04DE0CD-E55C-40A1-B0AE-D74DF780F4A2}"/>
              </a:ext>
            </a:extLst>
          </p:cNvPr>
          <p:cNvGrpSpPr/>
          <p:nvPr/>
        </p:nvGrpSpPr>
        <p:grpSpPr>
          <a:xfrm>
            <a:off x="4694982" y="1189196"/>
            <a:ext cx="1616816" cy="3534284"/>
            <a:chOff x="480149" y="1221770"/>
            <a:chExt cx="1616816" cy="3534284"/>
          </a:xfrm>
        </p:grpSpPr>
        <p:grpSp>
          <p:nvGrpSpPr>
            <p:cNvPr id="24" name="群組 23">
              <a:extLst>
                <a:ext uri="{FF2B5EF4-FFF2-40B4-BE49-F238E27FC236}">
                  <a16:creationId xmlns:a16="http://schemas.microsoft.com/office/drawing/2014/main" xmlns="" id="{0648A4D1-7A90-4E20-9E4C-D8381C001F3E}"/>
                </a:ext>
              </a:extLst>
            </p:cNvPr>
            <p:cNvGrpSpPr/>
            <p:nvPr/>
          </p:nvGrpSpPr>
          <p:grpSpPr>
            <a:xfrm>
              <a:off x="480150" y="1221770"/>
              <a:ext cx="1616815" cy="3534284"/>
              <a:chOff x="480150" y="1221770"/>
              <a:chExt cx="1616815" cy="3534284"/>
            </a:xfrm>
            <a:effectLst>
              <a:outerShdw blurRad="50800" dist="38100" dir="2700000" algn="tl" rotWithShape="0">
                <a:prstClr val="black">
                  <a:alpha val="14000"/>
                </a:prstClr>
              </a:outerShdw>
            </a:effectLst>
          </p:grpSpPr>
          <p:sp>
            <p:nvSpPr>
              <p:cNvPr id="28" name="矩形: 圓角 27">
                <a:extLst>
                  <a:ext uri="{FF2B5EF4-FFF2-40B4-BE49-F238E27FC236}">
                    <a16:creationId xmlns:a16="http://schemas.microsoft.com/office/drawing/2014/main" xmlns="" id="{760EC880-06C9-4640-B7F5-F7D177A6120D}"/>
                  </a:ext>
                </a:extLst>
              </p:cNvPr>
              <p:cNvSpPr/>
              <p:nvPr/>
            </p:nvSpPr>
            <p:spPr>
              <a:xfrm>
                <a:off x="480150" y="2727351"/>
                <a:ext cx="1616815" cy="2028703"/>
              </a:xfrm>
              <a:prstGeom prst="roundRect">
                <a:avLst>
                  <a:gd name="adj" fmla="val 285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29" name="矩形: 圓角 28">
                <a:extLst>
                  <a:ext uri="{FF2B5EF4-FFF2-40B4-BE49-F238E27FC236}">
                    <a16:creationId xmlns:a16="http://schemas.microsoft.com/office/drawing/2014/main" xmlns="" id="{E1A121B1-FEF4-4102-B6D8-EA6B6F4D3C4B}"/>
                  </a:ext>
                </a:extLst>
              </p:cNvPr>
              <p:cNvSpPr/>
              <p:nvPr/>
            </p:nvSpPr>
            <p:spPr>
              <a:xfrm>
                <a:off x="480150" y="1221770"/>
                <a:ext cx="1616815" cy="1734568"/>
              </a:xfrm>
              <a:prstGeom prst="roundRect">
                <a:avLst>
                  <a:gd name="adj" fmla="val 2852"/>
                </a:avLst>
              </a:prstGeom>
              <a:solidFill>
                <a:schemeClr val="bg2">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grpSp>
        <p:sp>
          <p:nvSpPr>
            <p:cNvPr id="25" name="矩形 24">
              <a:extLst>
                <a:ext uri="{FF2B5EF4-FFF2-40B4-BE49-F238E27FC236}">
                  <a16:creationId xmlns:a16="http://schemas.microsoft.com/office/drawing/2014/main" xmlns="" id="{35BDF316-9146-431D-B189-0C2950D066E6}"/>
                </a:ext>
              </a:extLst>
            </p:cNvPr>
            <p:cNvSpPr/>
            <p:nvPr/>
          </p:nvSpPr>
          <p:spPr>
            <a:xfrm>
              <a:off x="480149" y="2852986"/>
              <a:ext cx="1616815" cy="1077218"/>
            </a:xfrm>
            <a:prstGeom prst="rect">
              <a:avLst/>
            </a:prstGeom>
            <a:solidFill>
              <a:schemeClr val="bg1"/>
            </a:solidFill>
          </p:spPr>
          <p:txBody>
            <a:bodyPr wrap="square" anchor="t">
              <a:spAutoFit/>
            </a:bodyPr>
            <a:lstStyle/>
            <a:p>
              <a:r>
                <a:rPr lang="zh-TW" altLang="en-US" sz="1600" b="1">
                  <a:latin typeface="Microsoft JhengHei" panose="020B0604030504040204" pitchFamily="34" charset="-120"/>
                  <a:ea typeface="Microsoft JhengHei" panose="020B0604030504040204" pitchFamily="34" charset="-120"/>
                  <a:cs typeface="Arial"/>
                </a:rPr>
                <a:t>工業領域</a:t>
              </a:r>
              <a:endParaRPr lang="en-US" altLang="zh-TW" sz="1600" b="1">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工廠自動化</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預測性維護</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精準農業</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現場自動化</a:t>
              </a:r>
              <a:endParaRPr lang="en-US" altLang="zh-TW" sz="1200">
                <a:latin typeface="Microsoft JhengHei" panose="020B0604030504040204" pitchFamily="34" charset="-120"/>
                <a:ea typeface="Microsoft JhengHei" panose="020B0604030504040204" pitchFamily="34" charset="-120"/>
                <a:cs typeface="Arial"/>
              </a:endParaRPr>
            </a:p>
          </p:txBody>
        </p:sp>
        <p:pic>
          <p:nvPicPr>
            <p:cNvPr id="26" name="圖片 25">
              <a:extLst>
                <a:ext uri="{FF2B5EF4-FFF2-40B4-BE49-F238E27FC236}">
                  <a16:creationId xmlns:a16="http://schemas.microsoft.com/office/drawing/2014/main" xmlns="" id="{3E0CB0E8-D504-4129-9DE3-A2A9BD0288F9}"/>
                </a:ext>
              </a:extLst>
            </p:cNvPr>
            <p:cNvPicPr>
              <a:picLocks noChangeAspect="1"/>
            </p:cNvPicPr>
            <p:nvPr/>
          </p:nvPicPr>
          <p:blipFill rotWithShape="1">
            <a:blip r:embed="rId5" cstate="screen">
              <a:extLst>
                <a:ext uri="{28A0092B-C50C-407E-A947-70E740481C1C}">
                  <a14:useLocalDpi xmlns:a14="http://schemas.microsoft.com/office/drawing/2010/main" xmlns=""/>
                </a:ext>
              </a:extLst>
            </a:blip>
            <a:srcRect/>
            <a:stretch/>
          </p:blipFill>
          <p:spPr>
            <a:xfrm>
              <a:off x="529913" y="1280336"/>
              <a:ext cx="1517292" cy="1447013"/>
            </a:xfrm>
            <a:prstGeom prst="rect">
              <a:avLst/>
            </a:prstGeom>
          </p:spPr>
        </p:pic>
        <p:sp>
          <p:nvSpPr>
            <p:cNvPr id="27" name="矩形 26">
              <a:extLst>
                <a:ext uri="{FF2B5EF4-FFF2-40B4-BE49-F238E27FC236}">
                  <a16:creationId xmlns:a16="http://schemas.microsoft.com/office/drawing/2014/main" xmlns="" id="{77BB47C8-AE35-4079-A268-94067289E27C}"/>
                </a:ext>
              </a:extLst>
            </p:cNvPr>
            <p:cNvSpPr/>
            <p:nvPr/>
          </p:nvSpPr>
          <p:spPr>
            <a:xfrm>
              <a:off x="480150" y="2311164"/>
              <a:ext cx="1616815" cy="416187"/>
            </a:xfrm>
            <a:prstGeom prst="rect">
              <a:avLst/>
            </a:prstGeom>
            <a:gradFill>
              <a:gsLst>
                <a:gs pos="0">
                  <a:schemeClr val="bg2">
                    <a:lumMod val="90000"/>
                    <a:alpha val="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grpSp>
      <p:grpSp>
        <p:nvGrpSpPr>
          <p:cNvPr id="30" name="群組 29">
            <a:extLst>
              <a:ext uri="{FF2B5EF4-FFF2-40B4-BE49-F238E27FC236}">
                <a16:creationId xmlns:a16="http://schemas.microsoft.com/office/drawing/2014/main" xmlns="" id="{74064261-9162-4C89-97DF-932558973B78}"/>
              </a:ext>
            </a:extLst>
          </p:cNvPr>
          <p:cNvGrpSpPr/>
          <p:nvPr/>
        </p:nvGrpSpPr>
        <p:grpSpPr>
          <a:xfrm>
            <a:off x="6672959" y="1189196"/>
            <a:ext cx="1616816" cy="3534284"/>
            <a:chOff x="480149" y="1221770"/>
            <a:chExt cx="1616816" cy="3534284"/>
          </a:xfrm>
        </p:grpSpPr>
        <p:grpSp>
          <p:nvGrpSpPr>
            <p:cNvPr id="31" name="群組 30">
              <a:extLst>
                <a:ext uri="{FF2B5EF4-FFF2-40B4-BE49-F238E27FC236}">
                  <a16:creationId xmlns:a16="http://schemas.microsoft.com/office/drawing/2014/main" xmlns="" id="{3831B83B-85C4-4D83-A4B1-E1D16E5F4E3A}"/>
                </a:ext>
              </a:extLst>
            </p:cNvPr>
            <p:cNvGrpSpPr/>
            <p:nvPr/>
          </p:nvGrpSpPr>
          <p:grpSpPr>
            <a:xfrm>
              <a:off x="480150" y="1221770"/>
              <a:ext cx="1616815" cy="3534284"/>
              <a:chOff x="480150" y="1221770"/>
              <a:chExt cx="1616815" cy="3534284"/>
            </a:xfrm>
            <a:effectLst>
              <a:outerShdw blurRad="50800" dist="38100" dir="2700000" algn="tl" rotWithShape="0">
                <a:prstClr val="black">
                  <a:alpha val="14000"/>
                </a:prstClr>
              </a:outerShdw>
            </a:effectLst>
          </p:grpSpPr>
          <p:sp>
            <p:nvSpPr>
              <p:cNvPr id="35" name="矩形: 圓角 34">
                <a:extLst>
                  <a:ext uri="{FF2B5EF4-FFF2-40B4-BE49-F238E27FC236}">
                    <a16:creationId xmlns:a16="http://schemas.microsoft.com/office/drawing/2014/main" xmlns="" id="{1EC30ECB-DA87-4020-81CB-18DD52C78456}"/>
                  </a:ext>
                </a:extLst>
              </p:cNvPr>
              <p:cNvSpPr/>
              <p:nvPr/>
            </p:nvSpPr>
            <p:spPr>
              <a:xfrm>
                <a:off x="480150" y="2727351"/>
                <a:ext cx="1616815" cy="2028703"/>
              </a:xfrm>
              <a:prstGeom prst="roundRect">
                <a:avLst>
                  <a:gd name="adj" fmla="val 285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36" name="矩形: 圓角 35">
                <a:extLst>
                  <a:ext uri="{FF2B5EF4-FFF2-40B4-BE49-F238E27FC236}">
                    <a16:creationId xmlns:a16="http://schemas.microsoft.com/office/drawing/2014/main" xmlns="" id="{9C482207-82BF-4166-8E82-FC43CED6DBC6}"/>
                  </a:ext>
                </a:extLst>
              </p:cNvPr>
              <p:cNvSpPr/>
              <p:nvPr/>
            </p:nvSpPr>
            <p:spPr>
              <a:xfrm>
                <a:off x="480150" y="1221770"/>
                <a:ext cx="1616815" cy="1734568"/>
              </a:xfrm>
              <a:prstGeom prst="roundRect">
                <a:avLst>
                  <a:gd name="adj" fmla="val 2852"/>
                </a:avLst>
              </a:prstGeom>
              <a:solidFill>
                <a:schemeClr val="bg2">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grpSp>
        <p:sp>
          <p:nvSpPr>
            <p:cNvPr id="32" name="矩形 31">
              <a:extLst>
                <a:ext uri="{FF2B5EF4-FFF2-40B4-BE49-F238E27FC236}">
                  <a16:creationId xmlns:a16="http://schemas.microsoft.com/office/drawing/2014/main" xmlns="" id="{F880F732-3A6B-47BC-B016-3C05E3874CB9}"/>
                </a:ext>
              </a:extLst>
            </p:cNvPr>
            <p:cNvSpPr/>
            <p:nvPr/>
          </p:nvSpPr>
          <p:spPr>
            <a:xfrm>
              <a:off x="480149" y="2852986"/>
              <a:ext cx="1616815" cy="1446550"/>
            </a:xfrm>
            <a:prstGeom prst="rect">
              <a:avLst/>
            </a:prstGeom>
            <a:solidFill>
              <a:schemeClr val="bg1"/>
            </a:solidFill>
          </p:spPr>
          <p:txBody>
            <a:bodyPr wrap="square" anchor="t">
              <a:spAutoFit/>
            </a:bodyPr>
            <a:lstStyle/>
            <a:p>
              <a:r>
                <a:rPr lang="zh-TW" altLang="en-US" sz="1600" b="1">
                  <a:latin typeface="Microsoft JhengHei" panose="020B0604030504040204" pitchFamily="34" charset="-120"/>
                  <a:ea typeface="Microsoft JhengHei" panose="020B0604030504040204" pitchFamily="34" charset="-120"/>
                  <a:cs typeface="Arial"/>
                </a:rPr>
                <a:t>其他</a:t>
              </a:r>
              <a:endParaRPr lang="en-US" altLang="zh-TW" sz="1600" b="1">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廣告</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教育</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賭博</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專業和</a:t>
              </a:r>
              <a:r>
                <a:rPr lang="en-US" altLang="zh-TW" sz="1200">
                  <a:latin typeface="Microsoft JhengHei" panose="020B0604030504040204" pitchFamily="34" charset="-120"/>
                  <a:ea typeface="Microsoft JhengHei" panose="020B0604030504040204" pitchFamily="34" charset="-120"/>
                  <a:cs typeface="Arial"/>
                </a:rPr>
                <a:t> IT </a:t>
              </a:r>
              <a:r>
                <a:rPr lang="zh-TW" altLang="en-US" sz="1200">
                  <a:latin typeface="Microsoft JhengHei" panose="020B0604030504040204" pitchFamily="34" charset="-120"/>
                  <a:ea typeface="Microsoft JhengHei" panose="020B0604030504040204" pitchFamily="34" charset="-120"/>
                  <a:cs typeface="Arial"/>
                </a:rPr>
                <a:t>服務</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電信</a:t>
              </a:r>
              <a:r>
                <a:rPr lang="en-US" altLang="zh-TW" sz="1200">
                  <a:latin typeface="Microsoft JhengHei" panose="020B0604030504040204" pitchFamily="34" charset="-120"/>
                  <a:ea typeface="Microsoft JhengHei" panose="020B0604030504040204" pitchFamily="34" charset="-120"/>
                  <a:cs typeface="Arial"/>
                </a:rPr>
                <a:t>/</a:t>
              </a:r>
              <a:r>
                <a:rPr lang="zh-TW" altLang="en-US" sz="1200">
                  <a:latin typeface="Microsoft JhengHei" panose="020B0604030504040204" pitchFamily="34" charset="-120"/>
                  <a:ea typeface="Microsoft JhengHei" panose="020B0604030504040204" pitchFamily="34" charset="-120"/>
                  <a:cs typeface="Arial"/>
                </a:rPr>
                <a:t>媒體</a:t>
              </a:r>
              <a:endParaRPr lang="en-US" altLang="zh-TW" sz="1200">
                <a:latin typeface="Microsoft JhengHei" panose="020B0604030504040204" pitchFamily="34" charset="-120"/>
                <a:ea typeface="Microsoft JhengHei" panose="020B0604030504040204" pitchFamily="34" charset="-120"/>
                <a:cs typeface="Arial"/>
              </a:endParaRPr>
            </a:p>
            <a:p>
              <a:pPr marL="90488" indent="-90488">
                <a:buFont typeface="Arial"/>
                <a:buChar char="•"/>
              </a:pPr>
              <a:r>
                <a:rPr lang="zh-TW" altLang="en-US" sz="1200">
                  <a:latin typeface="Microsoft JhengHei" panose="020B0604030504040204" pitchFamily="34" charset="-120"/>
                  <a:ea typeface="Microsoft JhengHei" panose="020B0604030504040204" pitchFamily="34" charset="-120"/>
                  <a:cs typeface="Arial"/>
                </a:rPr>
                <a:t>運動</a:t>
              </a:r>
              <a:endParaRPr lang="en-US" altLang="zh-TW" sz="1200">
                <a:latin typeface="Microsoft JhengHei" panose="020B0604030504040204" pitchFamily="34" charset="-120"/>
                <a:ea typeface="Microsoft JhengHei" panose="020B0604030504040204" pitchFamily="34" charset="-120"/>
                <a:cs typeface="Arial"/>
              </a:endParaRPr>
            </a:p>
          </p:txBody>
        </p:sp>
        <p:pic>
          <p:nvPicPr>
            <p:cNvPr id="33" name="圖片 32">
              <a:extLst>
                <a:ext uri="{FF2B5EF4-FFF2-40B4-BE49-F238E27FC236}">
                  <a16:creationId xmlns:a16="http://schemas.microsoft.com/office/drawing/2014/main" xmlns="" id="{18BF2163-51DB-4C44-A60C-C9A6EE1BD001}"/>
                </a:ext>
              </a:extLst>
            </p:cNvPr>
            <p:cNvPicPr>
              <a:picLocks noChangeAspect="1"/>
            </p:cNvPicPr>
            <p:nvPr/>
          </p:nvPicPr>
          <p:blipFill rotWithShape="1">
            <a:blip r:embed="rId6" cstate="screen">
              <a:extLst>
                <a:ext uri="{28A0092B-C50C-407E-A947-70E740481C1C}">
                  <a14:useLocalDpi xmlns:a14="http://schemas.microsoft.com/office/drawing/2010/main" xmlns=""/>
                </a:ext>
              </a:extLst>
            </a:blip>
            <a:srcRect/>
            <a:stretch/>
          </p:blipFill>
          <p:spPr>
            <a:xfrm>
              <a:off x="529913" y="1280337"/>
              <a:ext cx="1517292" cy="1447012"/>
            </a:xfrm>
            <a:prstGeom prst="rect">
              <a:avLst/>
            </a:prstGeom>
          </p:spPr>
        </p:pic>
        <p:sp>
          <p:nvSpPr>
            <p:cNvPr id="34" name="矩形 33">
              <a:extLst>
                <a:ext uri="{FF2B5EF4-FFF2-40B4-BE49-F238E27FC236}">
                  <a16:creationId xmlns:a16="http://schemas.microsoft.com/office/drawing/2014/main" xmlns="" id="{CE9C63C9-CBC6-40DF-BB6D-9A2C519F1161}"/>
                </a:ext>
              </a:extLst>
            </p:cNvPr>
            <p:cNvSpPr/>
            <p:nvPr/>
          </p:nvSpPr>
          <p:spPr>
            <a:xfrm>
              <a:off x="480150" y="2311164"/>
              <a:ext cx="1616815" cy="416187"/>
            </a:xfrm>
            <a:prstGeom prst="rect">
              <a:avLst/>
            </a:prstGeom>
            <a:gradFill>
              <a:gsLst>
                <a:gs pos="0">
                  <a:schemeClr val="bg2">
                    <a:lumMod val="90000"/>
                    <a:alpha val="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圖形 248">
            <a:extLst>
              <a:ext uri="{FF2B5EF4-FFF2-40B4-BE49-F238E27FC236}">
                <a16:creationId xmlns:a16="http://schemas.microsoft.com/office/drawing/2014/main" xmlns="" id="{CFEDD0DA-4C86-4A79-AD43-7D799F46C2BE}"/>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18105" y="1426303"/>
            <a:ext cx="4090069" cy="3492380"/>
          </a:xfrm>
          <a:prstGeom prst="rect">
            <a:avLst/>
          </a:prstGeom>
        </p:spPr>
      </p:pic>
      <p:pic>
        <p:nvPicPr>
          <p:cNvPr id="248" name="圖形 247">
            <a:extLst>
              <a:ext uri="{FF2B5EF4-FFF2-40B4-BE49-F238E27FC236}">
                <a16:creationId xmlns:a16="http://schemas.microsoft.com/office/drawing/2014/main" xmlns="" id="{A12F5B55-903E-42C0-BA1D-0CD99D89238E}"/>
              </a:ext>
            </a:extLst>
          </p:cNvPr>
          <p:cNvPicPr>
            <a:picLocks noChangeAspect="1"/>
          </p:cNvPicPr>
          <p:nvPr/>
        </p:nvPicPr>
        <p:blipFill>
          <a:blip r:embed="rId4" cstate="print">
            <a:extLst>
              <a:ext uri="{96DAC541-7B7A-43D3-8B79-37D633B846F1}">
                <asvg:svgBlip xmlns:asvg="http://schemas.microsoft.com/office/drawing/2016/SVG/main" xmlns="" r:embed="rId3"/>
              </a:ext>
            </a:extLst>
          </a:blip>
          <a:stretch>
            <a:fillRect/>
          </a:stretch>
        </p:blipFill>
        <p:spPr>
          <a:xfrm>
            <a:off x="5571606" y="2056491"/>
            <a:ext cx="3324225" cy="2838450"/>
          </a:xfrm>
          <a:prstGeom prst="rect">
            <a:avLst/>
          </a:prstGeom>
        </p:spPr>
      </p:pic>
      <p:sp>
        <p:nvSpPr>
          <p:cNvPr id="2" name="Title 1">
            <a:extLst>
              <a:ext uri="{FF2B5EF4-FFF2-40B4-BE49-F238E27FC236}">
                <a16:creationId xmlns:a16="http://schemas.microsoft.com/office/drawing/2014/main" xmlns="" id="{51B570FC-AC6A-47FC-A80A-E37C00506469}"/>
              </a:ext>
            </a:extLst>
          </p:cNvPr>
          <p:cNvSpPr>
            <a:spLocks noGrp="1"/>
          </p:cNvSpPr>
          <p:nvPr>
            <p:ph type="title"/>
          </p:nvPr>
        </p:nvSpPr>
        <p:spPr/>
        <p:txBody>
          <a:bodyPr/>
          <a:lstStyle/>
          <a:p>
            <a:r>
              <a:rPr lang="zh-TW" altLang="en-US"/>
              <a:t>多樣化的</a:t>
            </a:r>
            <a:r>
              <a:rPr lang="en-US" altLang="zh-TW"/>
              <a:t> AI </a:t>
            </a:r>
            <a:r>
              <a:rPr lang="zh-TW" altLang="en-US"/>
              <a:t>專案進行中</a:t>
            </a:r>
            <a:endParaRPr lang="en-US"/>
          </a:p>
        </p:txBody>
      </p:sp>
      <p:grpSp>
        <p:nvGrpSpPr>
          <p:cNvPr id="194" name="群組 193">
            <a:extLst>
              <a:ext uri="{FF2B5EF4-FFF2-40B4-BE49-F238E27FC236}">
                <a16:creationId xmlns:a16="http://schemas.microsoft.com/office/drawing/2014/main" xmlns="" id="{7BE7EA26-E15D-4CCF-866A-5D1BBA905C9B}"/>
              </a:ext>
            </a:extLst>
          </p:cNvPr>
          <p:cNvGrpSpPr/>
          <p:nvPr/>
        </p:nvGrpSpPr>
        <p:grpSpPr>
          <a:xfrm>
            <a:off x="959305" y="940184"/>
            <a:ext cx="2157276" cy="2040991"/>
            <a:chOff x="-12677" y="1609215"/>
            <a:chExt cx="2359491" cy="2232306"/>
          </a:xfrm>
        </p:grpSpPr>
        <p:grpSp>
          <p:nvGrpSpPr>
            <p:cNvPr id="195" name="群組 194">
              <a:extLst>
                <a:ext uri="{FF2B5EF4-FFF2-40B4-BE49-F238E27FC236}">
                  <a16:creationId xmlns:a16="http://schemas.microsoft.com/office/drawing/2014/main" xmlns="" id="{25EC66E7-ACC6-4D40-B99B-04F731464A8C}"/>
                </a:ext>
              </a:extLst>
            </p:cNvPr>
            <p:cNvGrpSpPr/>
            <p:nvPr/>
          </p:nvGrpSpPr>
          <p:grpSpPr>
            <a:xfrm>
              <a:off x="-12677" y="1609215"/>
              <a:ext cx="2359491" cy="2232306"/>
              <a:chOff x="480150" y="1221769"/>
              <a:chExt cx="1616815" cy="3185464"/>
            </a:xfrm>
            <a:effectLst>
              <a:outerShdw blurRad="50800" dist="38100" dir="2700000" algn="tl" rotWithShape="0">
                <a:prstClr val="black">
                  <a:alpha val="14000"/>
                </a:prstClr>
              </a:outerShdw>
            </a:effectLst>
          </p:grpSpPr>
          <p:sp>
            <p:nvSpPr>
              <p:cNvPr id="207" name="矩形: 圓角 206">
                <a:extLst>
                  <a:ext uri="{FF2B5EF4-FFF2-40B4-BE49-F238E27FC236}">
                    <a16:creationId xmlns:a16="http://schemas.microsoft.com/office/drawing/2014/main" xmlns="" id="{2765CF16-F0E1-46B5-9506-59424B20F526}"/>
                  </a:ext>
                </a:extLst>
              </p:cNvPr>
              <p:cNvSpPr/>
              <p:nvPr/>
            </p:nvSpPr>
            <p:spPr>
              <a:xfrm>
                <a:off x="480150" y="2727352"/>
                <a:ext cx="1616815" cy="1679881"/>
              </a:xfrm>
              <a:prstGeom prst="roundRect">
                <a:avLst>
                  <a:gd name="adj" fmla="val 285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08" name="矩形: 圓角 207">
                <a:extLst>
                  <a:ext uri="{FF2B5EF4-FFF2-40B4-BE49-F238E27FC236}">
                    <a16:creationId xmlns:a16="http://schemas.microsoft.com/office/drawing/2014/main" xmlns="" id="{BC7A7AD8-9F79-4787-BC8D-FC2723DA4DA1}"/>
                  </a:ext>
                </a:extLst>
              </p:cNvPr>
              <p:cNvSpPr/>
              <p:nvPr/>
            </p:nvSpPr>
            <p:spPr>
              <a:xfrm>
                <a:off x="480150" y="1221769"/>
                <a:ext cx="1616815" cy="2623252"/>
              </a:xfrm>
              <a:prstGeom prst="roundRect">
                <a:avLst>
                  <a:gd name="adj" fmla="val 2852"/>
                </a:avLst>
              </a:prstGeom>
              <a:solidFill>
                <a:schemeClr val="bg2">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sp>
          <p:nvSpPr>
            <p:cNvPr id="196" name="矩形 195">
              <a:extLst>
                <a:ext uri="{FF2B5EF4-FFF2-40B4-BE49-F238E27FC236}">
                  <a16:creationId xmlns:a16="http://schemas.microsoft.com/office/drawing/2014/main" xmlns="" id="{18F30F08-D10F-463B-8F49-0458C1E316BB}"/>
                </a:ext>
              </a:extLst>
            </p:cNvPr>
            <p:cNvSpPr/>
            <p:nvPr/>
          </p:nvSpPr>
          <p:spPr>
            <a:xfrm>
              <a:off x="-12677" y="3256745"/>
              <a:ext cx="2359490" cy="336627"/>
            </a:xfrm>
            <a:prstGeom prst="rect">
              <a:avLst/>
            </a:prstGeom>
            <a:solidFill>
              <a:schemeClr val="bg1"/>
            </a:solidFill>
          </p:spPr>
          <p:txBody>
            <a:bodyPr wrap="square" anchor="t">
              <a:spAutoFit/>
            </a:bodyPr>
            <a:lstStyle/>
            <a:p>
              <a:pPr algn="ctr"/>
              <a:r>
                <a:rPr lang="zh-TW" altLang="en-US" sz="1400" b="1">
                  <a:latin typeface="微軟正黑體" panose="020B0604030504040204" pitchFamily="34" charset="-120"/>
                  <a:ea typeface="微軟正黑體" panose="020B0604030504040204" pitchFamily="34" charset="-120"/>
                  <a:cs typeface="Arial" panose="020B0604020202020204" pitchFamily="34" charset="0"/>
                </a:rPr>
                <a:t>影像和影音自動分類</a:t>
              </a:r>
              <a:endParaRPr lang="en-US" altLang="zh-TW" sz="1400" b="1">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197" name="Group 17">
              <a:extLst>
                <a:ext uri="{FF2B5EF4-FFF2-40B4-BE49-F238E27FC236}">
                  <a16:creationId xmlns:a16="http://schemas.microsoft.com/office/drawing/2014/main" xmlns="" id="{DF66EDAF-CC38-4B33-8C8A-23504A121C56}"/>
                </a:ext>
              </a:extLst>
            </p:cNvPr>
            <p:cNvGrpSpPr/>
            <p:nvPr/>
          </p:nvGrpSpPr>
          <p:grpSpPr>
            <a:xfrm>
              <a:off x="59736" y="1723363"/>
              <a:ext cx="2214663" cy="1476442"/>
              <a:chOff x="417879" y="961485"/>
              <a:chExt cx="3857869" cy="2571912"/>
            </a:xfrm>
          </p:grpSpPr>
          <p:pic>
            <p:nvPicPr>
              <p:cNvPr id="199" name="圖片 7" descr="一張含有 個人, 室內, 牆, 蛋糕 的圖片&#10;&#10;描述是以非常高的可信度產生">
                <a:extLst>
                  <a:ext uri="{FF2B5EF4-FFF2-40B4-BE49-F238E27FC236}">
                    <a16:creationId xmlns:a16="http://schemas.microsoft.com/office/drawing/2014/main" xmlns="" id="{4E082D23-D8F9-4369-B64C-05B3CFC16066}"/>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417879" y="961485"/>
                <a:ext cx="3857869" cy="2571912"/>
              </a:xfrm>
              <a:prstGeom prst="rect">
                <a:avLst/>
              </a:prstGeom>
              <a:effectLst/>
            </p:spPr>
          </p:pic>
          <p:sp>
            <p:nvSpPr>
              <p:cNvPr id="200" name="矩形 22">
                <a:extLst>
                  <a:ext uri="{FF2B5EF4-FFF2-40B4-BE49-F238E27FC236}">
                    <a16:creationId xmlns:a16="http://schemas.microsoft.com/office/drawing/2014/main" xmlns="" id="{E961F96A-3572-4E21-BB66-76E948BB0064}"/>
                  </a:ext>
                </a:extLst>
              </p:cNvPr>
              <p:cNvSpPr/>
              <p:nvPr/>
            </p:nvSpPr>
            <p:spPr>
              <a:xfrm>
                <a:off x="684401" y="1392644"/>
                <a:ext cx="591860" cy="59186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01" name="矩形 24">
                <a:extLst>
                  <a:ext uri="{FF2B5EF4-FFF2-40B4-BE49-F238E27FC236}">
                    <a16:creationId xmlns:a16="http://schemas.microsoft.com/office/drawing/2014/main" xmlns="" id="{5C9CC1B6-7A08-49A4-9612-751DAB18C491}"/>
                  </a:ext>
                </a:extLst>
              </p:cNvPr>
              <p:cNvSpPr/>
              <p:nvPr/>
            </p:nvSpPr>
            <p:spPr>
              <a:xfrm>
                <a:off x="1202533" y="1762325"/>
                <a:ext cx="522553" cy="52255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02" name="矩形 25">
                <a:extLst>
                  <a:ext uri="{FF2B5EF4-FFF2-40B4-BE49-F238E27FC236}">
                    <a16:creationId xmlns:a16="http://schemas.microsoft.com/office/drawing/2014/main" xmlns="" id="{F3B5BE5E-97D1-4F5A-8D40-6311205BBECF}"/>
                  </a:ext>
                </a:extLst>
              </p:cNvPr>
              <p:cNvSpPr/>
              <p:nvPr/>
            </p:nvSpPr>
            <p:spPr>
              <a:xfrm>
                <a:off x="1786592" y="1876167"/>
                <a:ext cx="471488" cy="47148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03" name="矩形 26">
                <a:extLst>
                  <a:ext uri="{FF2B5EF4-FFF2-40B4-BE49-F238E27FC236}">
                    <a16:creationId xmlns:a16="http://schemas.microsoft.com/office/drawing/2014/main" xmlns="" id="{1BEA6818-9023-4867-B331-B62D3E2FADB9}"/>
                  </a:ext>
                </a:extLst>
              </p:cNvPr>
              <p:cNvSpPr/>
              <p:nvPr/>
            </p:nvSpPr>
            <p:spPr>
              <a:xfrm>
                <a:off x="2085706" y="1442759"/>
                <a:ext cx="471488" cy="47148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04" name="矩形 27">
                <a:extLst>
                  <a:ext uri="{FF2B5EF4-FFF2-40B4-BE49-F238E27FC236}">
                    <a16:creationId xmlns:a16="http://schemas.microsoft.com/office/drawing/2014/main" xmlns="" id="{3C13DCD8-F3AA-4782-BD5B-9963F6D92792}"/>
                  </a:ext>
                </a:extLst>
              </p:cNvPr>
              <p:cNvSpPr/>
              <p:nvPr/>
            </p:nvSpPr>
            <p:spPr>
              <a:xfrm>
                <a:off x="1382336" y="1290837"/>
                <a:ext cx="471488" cy="47148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05" name="矩形 28">
                <a:extLst>
                  <a:ext uri="{FF2B5EF4-FFF2-40B4-BE49-F238E27FC236}">
                    <a16:creationId xmlns:a16="http://schemas.microsoft.com/office/drawing/2014/main" xmlns="" id="{6E9D1C51-AE77-4535-AE26-A5584DF743EB}"/>
                  </a:ext>
                </a:extLst>
              </p:cNvPr>
              <p:cNvSpPr/>
              <p:nvPr/>
            </p:nvSpPr>
            <p:spPr>
              <a:xfrm>
                <a:off x="3204689" y="1300441"/>
                <a:ext cx="632858" cy="63285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06" name="矩形 29">
                <a:extLst>
                  <a:ext uri="{FF2B5EF4-FFF2-40B4-BE49-F238E27FC236}">
                    <a16:creationId xmlns:a16="http://schemas.microsoft.com/office/drawing/2014/main" xmlns="" id="{BE2E3C5F-6534-4B7A-B20F-F89CFCD71EE6}"/>
                  </a:ext>
                </a:extLst>
              </p:cNvPr>
              <p:cNvSpPr/>
              <p:nvPr/>
            </p:nvSpPr>
            <p:spPr>
              <a:xfrm>
                <a:off x="2445629" y="1688823"/>
                <a:ext cx="534686" cy="53468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sp>
          <p:nvSpPr>
            <p:cNvPr id="198" name="矩形 197">
              <a:extLst>
                <a:ext uri="{FF2B5EF4-FFF2-40B4-BE49-F238E27FC236}">
                  <a16:creationId xmlns:a16="http://schemas.microsoft.com/office/drawing/2014/main" xmlns="" id="{A34D8273-17EE-43BA-A15D-DD7491F52691}"/>
                </a:ext>
              </a:extLst>
            </p:cNvPr>
            <p:cNvSpPr/>
            <p:nvPr/>
          </p:nvSpPr>
          <p:spPr>
            <a:xfrm>
              <a:off x="-12677" y="2806332"/>
              <a:ext cx="2359491" cy="416187"/>
            </a:xfrm>
            <a:prstGeom prst="rect">
              <a:avLst/>
            </a:prstGeom>
            <a:gradFill>
              <a:gsLst>
                <a:gs pos="0">
                  <a:schemeClr val="bg2">
                    <a:lumMod val="90000"/>
                    <a:alpha val="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grpSp>
        <p:nvGrpSpPr>
          <p:cNvPr id="209" name="群組 208">
            <a:extLst>
              <a:ext uri="{FF2B5EF4-FFF2-40B4-BE49-F238E27FC236}">
                <a16:creationId xmlns:a16="http://schemas.microsoft.com/office/drawing/2014/main" xmlns="" id="{4E2D50C4-125E-409E-80D6-6E486AC20CAC}"/>
              </a:ext>
            </a:extLst>
          </p:cNvPr>
          <p:cNvGrpSpPr/>
          <p:nvPr/>
        </p:nvGrpSpPr>
        <p:grpSpPr>
          <a:xfrm>
            <a:off x="3625751" y="957725"/>
            <a:ext cx="2157276" cy="2040990"/>
            <a:chOff x="3046169" y="957725"/>
            <a:chExt cx="2157276" cy="2040990"/>
          </a:xfrm>
        </p:grpSpPr>
        <p:grpSp>
          <p:nvGrpSpPr>
            <p:cNvPr id="210" name="群組 209">
              <a:extLst>
                <a:ext uri="{FF2B5EF4-FFF2-40B4-BE49-F238E27FC236}">
                  <a16:creationId xmlns:a16="http://schemas.microsoft.com/office/drawing/2014/main" xmlns="" id="{BD33354C-8619-4B85-A758-65CEC49CA55F}"/>
                </a:ext>
              </a:extLst>
            </p:cNvPr>
            <p:cNvGrpSpPr/>
            <p:nvPr/>
          </p:nvGrpSpPr>
          <p:grpSpPr>
            <a:xfrm>
              <a:off x="3046169" y="957725"/>
              <a:ext cx="2157276" cy="2040990"/>
              <a:chOff x="-12677" y="1609215"/>
              <a:chExt cx="2359491" cy="2232306"/>
            </a:xfrm>
          </p:grpSpPr>
          <p:grpSp>
            <p:nvGrpSpPr>
              <p:cNvPr id="212" name="群組 211">
                <a:extLst>
                  <a:ext uri="{FF2B5EF4-FFF2-40B4-BE49-F238E27FC236}">
                    <a16:creationId xmlns:a16="http://schemas.microsoft.com/office/drawing/2014/main" xmlns="" id="{0F327355-11BD-486C-BC24-C988071512C8}"/>
                  </a:ext>
                </a:extLst>
              </p:cNvPr>
              <p:cNvGrpSpPr/>
              <p:nvPr/>
            </p:nvGrpSpPr>
            <p:grpSpPr>
              <a:xfrm>
                <a:off x="-12677" y="1609215"/>
                <a:ext cx="2359491" cy="2232306"/>
                <a:chOff x="480150" y="1221769"/>
                <a:chExt cx="1616815" cy="3185464"/>
              </a:xfrm>
              <a:effectLst>
                <a:outerShdw blurRad="50800" dist="38100" dir="2700000" algn="tl" rotWithShape="0">
                  <a:prstClr val="black">
                    <a:alpha val="14000"/>
                  </a:prstClr>
                </a:outerShdw>
              </a:effectLst>
            </p:grpSpPr>
            <p:sp>
              <p:nvSpPr>
                <p:cNvPr id="215" name="矩形: 圓角 214">
                  <a:extLst>
                    <a:ext uri="{FF2B5EF4-FFF2-40B4-BE49-F238E27FC236}">
                      <a16:creationId xmlns:a16="http://schemas.microsoft.com/office/drawing/2014/main" xmlns="" id="{77F6A7BC-283C-4904-B3C0-B78CC3351856}"/>
                    </a:ext>
                  </a:extLst>
                </p:cNvPr>
                <p:cNvSpPr/>
                <p:nvPr/>
              </p:nvSpPr>
              <p:spPr>
                <a:xfrm>
                  <a:off x="480150" y="2727352"/>
                  <a:ext cx="1616815" cy="1679881"/>
                </a:xfrm>
                <a:prstGeom prst="roundRect">
                  <a:avLst>
                    <a:gd name="adj" fmla="val 285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16" name="矩形: 圓角 215">
                  <a:extLst>
                    <a:ext uri="{FF2B5EF4-FFF2-40B4-BE49-F238E27FC236}">
                      <a16:creationId xmlns:a16="http://schemas.microsoft.com/office/drawing/2014/main" xmlns="" id="{2DB1C373-A41D-4D2C-97A0-55B365CAFC92}"/>
                    </a:ext>
                  </a:extLst>
                </p:cNvPr>
                <p:cNvSpPr/>
                <p:nvPr/>
              </p:nvSpPr>
              <p:spPr>
                <a:xfrm>
                  <a:off x="480150" y="1221769"/>
                  <a:ext cx="1616815" cy="2623252"/>
                </a:xfrm>
                <a:prstGeom prst="roundRect">
                  <a:avLst>
                    <a:gd name="adj" fmla="val 2852"/>
                  </a:avLst>
                </a:prstGeom>
                <a:solidFill>
                  <a:schemeClr val="bg2">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sp>
            <p:nvSpPr>
              <p:cNvPr id="213" name="矩形 212">
                <a:extLst>
                  <a:ext uri="{FF2B5EF4-FFF2-40B4-BE49-F238E27FC236}">
                    <a16:creationId xmlns:a16="http://schemas.microsoft.com/office/drawing/2014/main" xmlns="" id="{B30565E0-AD09-4000-B551-1913756F1279}"/>
                  </a:ext>
                </a:extLst>
              </p:cNvPr>
              <p:cNvSpPr/>
              <p:nvPr/>
            </p:nvSpPr>
            <p:spPr>
              <a:xfrm>
                <a:off x="-12677" y="3256745"/>
                <a:ext cx="2359490" cy="336627"/>
              </a:xfrm>
              <a:prstGeom prst="rect">
                <a:avLst/>
              </a:prstGeom>
              <a:solidFill>
                <a:schemeClr val="bg1"/>
              </a:solidFill>
            </p:spPr>
            <p:txBody>
              <a:bodyPr wrap="square" anchor="t">
                <a:spAutoFit/>
              </a:bodyPr>
              <a:lstStyle/>
              <a:p>
                <a:pPr algn="ctr"/>
                <a:r>
                  <a:rPr lang="en-US" altLang="zh-TW" sz="1400" b="1">
                    <a:latin typeface="微軟正黑體" panose="020B0604030504040204" pitchFamily="34" charset="-120"/>
                    <a:ea typeface="微軟正黑體" panose="020B0604030504040204" pitchFamily="34" charset="-120"/>
                    <a:cs typeface="Arial" panose="020B0604020202020204" pitchFamily="34" charset="0"/>
                  </a:rPr>
                  <a:t>AI </a:t>
                </a:r>
                <a:r>
                  <a:rPr lang="zh-TW" altLang="en-US" sz="1400" b="1">
                    <a:latin typeface="微軟正黑體" panose="020B0604030504040204" pitchFamily="34" charset="-120"/>
                    <a:ea typeface="微軟正黑體" panose="020B0604030504040204" pitchFamily="34" charset="-120"/>
                    <a:cs typeface="Arial" panose="020B0604020202020204" pitchFamily="34" charset="0"/>
                  </a:rPr>
                  <a:t>工廠自動缺陷檢測</a:t>
                </a:r>
                <a:endParaRPr lang="en-US" altLang="zh-TW" sz="1400" b="1">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14" name="矩形 213">
                <a:extLst>
                  <a:ext uri="{FF2B5EF4-FFF2-40B4-BE49-F238E27FC236}">
                    <a16:creationId xmlns:a16="http://schemas.microsoft.com/office/drawing/2014/main" xmlns="" id="{7278532B-16CB-4E8A-A741-C87367D039A5}"/>
                  </a:ext>
                </a:extLst>
              </p:cNvPr>
              <p:cNvSpPr/>
              <p:nvPr/>
            </p:nvSpPr>
            <p:spPr>
              <a:xfrm>
                <a:off x="-12677" y="2806332"/>
                <a:ext cx="2359491" cy="416187"/>
              </a:xfrm>
              <a:prstGeom prst="rect">
                <a:avLst/>
              </a:prstGeom>
              <a:gradFill>
                <a:gsLst>
                  <a:gs pos="0">
                    <a:schemeClr val="bg2">
                      <a:lumMod val="90000"/>
                      <a:alpha val="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pic>
          <p:nvPicPr>
            <p:cNvPr id="211" name="Picture 19" descr="A screen shot of a computer&#10;&#10;Description generated with high confidence">
              <a:extLst>
                <a:ext uri="{FF2B5EF4-FFF2-40B4-BE49-F238E27FC236}">
                  <a16:creationId xmlns:a16="http://schemas.microsoft.com/office/drawing/2014/main" xmlns="" id="{535925F2-649F-4918-A619-5B77CB5097D4}"/>
                </a:ext>
              </a:extLst>
            </p:cNvPr>
            <p:cNvPicPr>
              <a:picLocks noChangeAspect="1"/>
            </p:cNvPicPr>
            <p:nvPr/>
          </p:nvPicPr>
          <p:blipFill rotWithShape="1">
            <a:blip r:embed="rId6" cstate="screen">
              <a:extLst>
                <a:ext uri="{28A0092B-C50C-407E-A947-70E740481C1C}">
                  <a14:useLocalDpi xmlns:a14="http://schemas.microsoft.com/office/drawing/2010/main" xmlns=""/>
                </a:ext>
              </a:extLst>
            </a:blip>
            <a:srcRect/>
            <a:stretch/>
          </p:blipFill>
          <p:spPr>
            <a:xfrm>
              <a:off x="3113438" y="1031090"/>
              <a:ext cx="2036594" cy="1363366"/>
            </a:xfrm>
            <a:prstGeom prst="rect">
              <a:avLst/>
            </a:prstGeom>
          </p:spPr>
        </p:pic>
      </p:grpSp>
      <p:grpSp>
        <p:nvGrpSpPr>
          <p:cNvPr id="217" name="群組 216">
            <a:extLst>
              <a:ext uri="{FF2B5EF4-FFF2-40B4-BE49-F238E27FC236}">
                <a16:creationId xmlns:a16="http://schemas.microsoft.com/office/drawing/2014/main" xmlns="" id="{877BFA0B-C2B1-48BF-B6B8-FBA5251774E0}"/>
              </a:ext>
            </a:extLst>
          </p:cNvPr>
          <p:cNvGrpSpPr/>
          <p:nvPr/>
        </p:nvGrpSpPr>
        <p:grpSpPr>
          <a:xfrm>
            <a:off x="6328142" y="966904"/>
            <a:ext cx="2157276" cy="2040990"/>
            <a:chOff x="-12677" y="1609215"/>
            <a:chExt cx="2359491" cy="2232306"/>
          </a:xfrm>
        </p:grpSpPr>
        <p:grpSp>
          <p:nvGrpSpPr>
            <p:cNvPr id="218" name="群組 217">
              <a:extLst>
                <a:ext uri="{FF2B5EF4-FFF2-40B4-BE49-F238E27FC236}">
                  <a16:creationId xmlns:a16="http://schemas.microsoft.com/office/drawing/2014/main" xmlns="" id="{DE03F567-40BD-4A4B-9628-F8BB4133115E}"/>
                </a:ext>
              </a:extLst>
            </p:cNvPr>
            <p:cNvGrpSpPr/>
            <p:nvPr/>
          </p:nvGrpSpPr>
          <p:grpSpPr>
            <a:xfrm>
              <a:off x="-12677" y="1609215"/>
              <a:ext cx="2359491" cy="2232306"/>
              <a:chOff x="480150" y="1221769"/>
              <a:chExt cx="1616815" cy="3185464"/>
            </a:xfrm>
            <a:effectLst>
              <a:outerShdw blurRad="50800" dist="38100" dir="2700000" algn="tl" rotWithShape="0">
                <a:prstClr val="black">
                  <a:alpha val="14000"/>
                </a:prstClr>
              </a:outerShdw>
            </a:effectLst>
          </p:grpSpPr>
          <p:sp>
            <p:nvSpPr>
              <p:cNvPr id="221" name="矩形: 圓角 220">
                <a:extLst>
                  <a:ext uri="{FF2B5EF4-FFF2-40B4-BE49-F238E27FC236}">
                    <a16:creationId xmlns:a16="http://schemas.microsoft.com/office/drawing/2014/main" xmlns="" id="{8AAC2FCB-AD4F-4502-BC3F-F73AC7886439}"/>
                  </a:ext>
                </a:extLst>
              </p:cNvPr>
              <p:cNvSpPr/>
              <p:nvPr/>
            </p:nvSpPr>
            <p:spPr>
              <a:xfrm>
                <a:off x="480150" y="2727352"/>
                <a:ext cx="1616815" cy="1679881"/>
              </a:xfrm>
              <a:prstGeom prst="roundRect">
                <a:avLst>
                  <a:gd name="adj" fmla="val 285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22" name="矩形: 圓角 221">
                <a:extLst>
                  <a:ext uri="{FF2B5EF4-FFF2-40B4-BE49-F238E27FC236}">
                    <a16:creationId xmlns:a16="http://schemas.microsoft.com/office/drawing/2014/main" xmlns="" id="{C3234ABE-5CEF-4D35-BB15-3C74CD1A9273}"/>
                  </a:ext>
                </a:extLst>
              </p:cNvPr>
              <p:cNvSpPr/>
              <p:nvPr/>
            </p:nvSpPr>
            <p:spPr>
              <a:xfrm>
                <a:off x="480150" y="1221769"/>
                <a:ext cx="1616815" cy="2623252"/>
              </a:xfrm>
              <a:prstGeom prst="roundRect">
                <a:avLst>
                  <a:gd name="adj" fmla="val 2852"/>
                </a:avLst>
              </a:prstGeom>
              <a:solidFill>
                <a:schemeClr val="bg2">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sp>
          <p:nvSpPr>
            <p:cNvPr id="219" name="矩形 218">
              <a:extLst>
                <a:ext uri="{FF2B5EF4-FFF2-40B4-BE49-F238E27FC236}">
                  <a16:creationId xmlns:a16="http://schemas.microsoft.com/office/drawing/2014/main" xmlns="" id="{166D852B-974F-4F29-86CA-4D6D68F8F848}"/>
                </a:ext>
              </a:extLst>
            </p:cNvPr>
            <p:cNvSpPr/>
            <p:nvPr/>
          </p:nvSpPr>
          <p:spPr>
            <a:xfrm>
              <a:off x="-12677" y="3256745"/>
              <a:ext cx="2359490" cy="572265"/>
            </a:xfrm>
            <a:prstGeom prst="rect">
              <a:avLst/>
            </a:prstGeom>
            <a:solidFill>
              <a:schemeClr val="bg1"/>
            </a:solidFill>
          </p:spPr>
          <p:txBody>
            <a:bodyPr wrap="square" anchor="t">
              <a:spAutoFit/>
            </a:bodyPr>
            <a:lstStyle/>
            <a:p>
              <a:pPr algn="ctr"/>
              <a:r>
                <a:rPr lang="en-US" altLang="zh-TW" sz="1400" b="1" err="1">
                  <a:latin typeface="微軟正黑體" panose="020B0604030504040204" pitchFamily="34" charset="-120"/>
                  <a:ea typeface="微軟正黑體" panose="020B0604030504040204" pitchFamily="34" charset="-120"/>
                  <a:cs typeface="Arial" panose="020B0604020202020204" pitchFamily="34" charset="0"/>
                </a:rPr>
                <a:t>MediQPACS</a:t>
              </a:r>
              <a:r>
                <a:rPr lang="en-US" altLang="zh-TW" sz="1400" b="1">
                  <a:latin typeface="微軟正黑體" panose="020B0604030504040204" pitchFamily="34" charset="-120"/>
                  <a:ea typeface="微軟正黑體" panose="020B0604030504040204" pitchFamily="34" charset="-120"/>
                  <a:cs typeface="Arial" panose="020B0604020202020204" pitchFamily="34" charset="0"/>
                </a:rPr>
                <a:t> </a:t>
              </a:r>
              <a:r>
                <a:rPr lang="zh-TW" altLang="en-US" sz="1400" b="1">
                  <a:latin typeface="微軟正黑體" panose="020B0604030504040204" pitchFamily="34" charset="-120"/>
                  <a:ea typeface="微軟正黑體" panose="020B0604030504040204" pitchFamily="34" charset="-120"/>
                  <a:cs typeface="Arial" panose="020B0604020202020204" pitchFamily="34" charset="0"/>
                </a:rPr>
                <a:t>與</a:t>
              </a:r>
              <a:endParaRPr lang="en-US" altLang="zh-TW" sz="1400" b="1">
                <a:latin typeface="微軟正黑體" panose="020B0604030504040204" pitchFamily="34" charset="-120"/>
                <a:ea typeface="微軟正黑體" panose="020B0604030504040204" pitchFamily="34" charset="-120"/>
                <a:cs typeface="Arial" panose="020B0604020202020204" pitchFamily="34" charset="0"/>
              </a:endParaRPr>
            </a:p>
            <a:p>
              <a:pPr algn="ctr"/>
              <a:r>
                <a:rPr lang="zh-TW" altLang="en-US" sz="1400" b="1">
                  <a:latin typeface="微軟正黑體" panose="020B0604030504040204" pitchFamily="34" charset="-120"/>
                  <a:ea typeface="微軟正黑體" panose="020B0604030504040204" pitchFamily="34" charset="-120"/>
                  <a:cs typeface="Arial" panose="020B0604020202020204" pitchFamily="34" charset="0"/>
                </a:rPr>
                <a:t>醫療</a:t>
              </a:r>
              <a:r>
                <a:rPr lang="en-US" altLang="zh-TW" sz="1400" b="1">
                  <a:latin typeface="微軟正黑體" panose="020B0604030504040204" pitchFamily="34" charset="-120"/>
                  <a:ea typeface="微軟正黑體" panose="020B0604030504040204" pitchFamily="34" charset="-120"/>
                  <a:cs typeface="Arial" panose="020B0604020202020204" pitchFamily="34" charset="0"/>
                </a:rPr>
                <a:t> AI </a:t>
              </a:r>
              <a:r>
                <a:rPr lang="zh-TW" altLang="en-US" sz="1400" b="1">
                  <a:latin typeface="微軟正黑體" panose="020B0604030504040204" pitchFamily="34" charset="-120"/>
                  <a:ea typeface="微軟正黑體" panose="020B0604030504040204" pitchFamily="34" charset="-120"/>
                  <a:cs typeface="Arial" panose="020B0604020202020204" pitchFamily="34" charset="0"/>
                </a:rPr>
                <a:t>的整合</a:t>
              </a:r>
              <a:endParaRPr lang="en-US" altLang="zh-TW" sz="1400" b="1">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20" name="矩形 219">
              <a:extLst>
                <a:ext uri="{FF2B5EF4-FFF2-40B4-BE49-F238E27FC236}">
                  <a16:creationId xmlns:a16="http://schemas.microsoft.com/office/drawing/2014/main" xmlns="" id="{223D87A1-87BC-44AD-A60E-69954986B060}"/>
                </a:ext>
              </a:extLst>
            </p:cNvPr>
            <p:cNvSpPr/>
            <p:nvPr/>
          </p:nvSpPr>
          <p:spPr>
            <a:xfrm>
              <a:off x="-12677" y="2806332"/>
              <a:ext cx="2359491" cy="416187"/>
            </a:xfrm>
            <a:prstGeom prst="rect">
              <a:avLst/>
            </a:prstGeom>
            <a:gradFill>
              <a:gsLst>
                <a:gs pos="0">
                  <a:schemeClr val="bg2">
                    <a:lumMod val="90000"/>
                    <a:alpha val="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pic>
        <p:nvPicPr>
          <p:cNvPr id="223" name="Picture 23" descr="A person standing in front of a computer&#10;&#10;Description generated with high confidence">
            <a:extLst>
              <a:ext uri="{FF2B5EF4-FFF2-40B4-BE49-F238E27FC236}">
                <a16:creationId xmlns:a16="http://schemas.microsoft.com/office/drawing/2014/main" xmlns="" id="{EFE6DEF5-B62C-4874-B761-B9B0223E460E}"/>
              </a:ext>
            </a:extLst>
          </p:cNvPr>
          <p:cNvPicPr>
            <a:picLocks noChangeAspect="1"/>
          </p:cNvPicPr>
          <p:nvPr/>
        </p:nvPicPr>
        <p:blipFill rotWithShape="1">
          <a:blip r:embed="rId7" cstate="screen">
            <a:extLst>
              <a:ext uri="{28A0092B-C50C-407E-A947-70E740481C1C}">
                <a14:useLocalDpi xmlns:a14="http://schemas.microsoft.com/office/drawing/2010/main" xmlns=""/>
              </a:ext>
            </a:extLst>
          </a:blip>
          <a:srcRect/>
          <a:stretch/>
        </p:blipFill>
        <p:spPr>
          <a:xfrm>
            <a:off x="6395411" y="1047523"/>
            <a:ext cx="2036594" cy="1360757"/>
          </a:xfrm>
          <a:prstGeom prst="rect">
            <a:avLst/>
          </a:prstGeom>
        </p:spPr>
      </p:pic>
      <p:grpSp>
        <p:nvGrpSpPr>
          <p:cNvPr id="224" name="群組 223">
            <a:extLst>
              <a:ext uri="{FF2B5EF4-FFF2-40B4-BE49-F238E27FC236}">
                <a16:creationId xmlns:a16="http://schemas.microsoft.com/office/drawing/2014/main" xmlns="" id="{A651DE9D-21E7-47B5-B7E7-0F2487795568}"/>
              </a:ext>
            </a:extLst>
          </p:cNvPr>
          <p:cNvGrpSpPr/>
          <p:nvPr/>
        </p:nvGrpSpPr>
        <p:grpSpPr>
          <a:xfrm>
            <a:off x="2139151" y="3080833"/>
            <a:ext cx="2167204" cy="2040990"/>
            <a:chOff x="2139151" y="3080833"/>
            <a:chExt cx="2167204" cy="2040990"/>
          </a:xfrm>
        </p:grpSpPr>
        <p:grpSp>
          <p:nvGrpSpPr>
            <p:cNvPr id="225" name="群組 224">
              <a:extLst>
                <a:ext uri="{FF2B5EF4-FFF2-40B4-BE49-F238E27FC236}">
                  <a16:creationId xmlns:a16="http://schemas.microsoft.com/office/drawing/2014/main" xmlns="" id="{2FE97669-356F-4407-AE5C-C347F5138675}"/>
                </a:ext>
              </a:extLst>
            </p:cNvPr>
            <p:cNvGrpSpPr/>
            <p:nvPr/>
          </p:nvGrpSpPr>
          <p:grpSpPr>
            <a:xfrm>
              <a:off x="2139151" y="3080833"/>
              <a:ext cx="2157276" cy="2040990"/>
              <a:chOff x="-12677" y="1609215"/>
              <a:chExt cx="2359491" cy="2232306"/>
            </a:xfrm>
          </p:grpSpPr>
          <p:grpSp>
            <p:nvGrpSpPr>
              <p:cNvPr id="229" name="群組 228">
                <a:extLst>
                  <a:ext uri="{FF2B5EF4-FFF2-40B4-BE49-F238E27FC236}">
                    <a16:creationId xmlns:a16="http://schemas.microsoft.com/office/drawing/2014/main" xmlns="" id="{F01D6581-74D7-4D51-8B0A-F1E48A026989}"/>
                  </a:ext>
                </a:extLst>
              </p:cNvPr>
              <p:cNvGrpSpPr/>
              <p:nvPr/>
            </p:nvGrpSpPr>
            <p:grpSpPr>
              <a:xfrm>
                <a:off x="-12677" y="1609215"/>
                <a:ext cx="2359491" cy="2232306"/>
                <a:chOff x="480150" y="1221769"/>
                <a:chExt cx="1616815" cy="3185464"/>
              </a:xfrm>
              <a:effectLst>
                <a:outerShdw blurRad="50800" dist="38100" dir="2700000" algn="tl" rotWithShape="0">
                  <a:prstClr val="black">
                    <a:alpha val="14000"/>
                  </a:prstClr>
                </a:outerShdw>
              </a:effectLst>
            </p:grpSpPr>
            <p:sp>
              <p:nvSpPr>
                <p:cNvPr id="232" name="矩形: 圓角 231">
                  <a:extLst>
                    <a:ext uri="{FF2B5EF4-FFF2-40B4-BE49-F238E27FC236}">
                      <a16:creationId xmlns:a16="http://schemas.microsoft.com/office/drawing/2014/main" xmlns="" id="{C2D65974-EE42-4135-8D03-2BC5AEBE784B}"/>
                    </a:ext>
                  </a:extLst>
                </p:cNvPr>
                <p:cNvSpPr/>
                <p:nvPr/>
              </p:nvSpPr>
              <p:spPr>
                <a:xfrm>
                  <a:off x="480150" y="2727352"/>
                  <a:ext cx="1616815" cy="1679881"/>
                </a:xfrm>
                <a:prstGeom prst="roundRect">
                  <a:avLst>
                    <a:gd name="adj" fmla="val 285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33" name="矩形: 圓角 232">
                  <a:extLst>
                    <a:ext uri="{FF2B5EF4-FFF2-40B4-BE49-F238E27FC236}">
                      <a16:creationId xmlns:a16="http://schemas.microsoft.com/office/drawing/2014/main" xmlns="" id="{29544C03-1972-4832-A4C9-0462BB2E7A53}"/>
                    </a:ext>
                  </a:extLst>
                </p:cNvPr>
                <p:cNvSpPr/>
                <p:nvPr/>
              </p:nvSpPr>
              <p:spPr>
                <a:xfrm>
                  <a:off x="480150" y="1221769"/>
                  <a:ext cx="1616815" cy="2623252"/>
                </a:xfrm>
                <a:prstGeom prst="roundRect">
                  <a:avLst>
                    <a:gd name="adj" fmla="val 2852"/>
                  </a:avLst>
                </a:prstGeom>
                <a:solidFill>
                  <a:schemeClr val="bg2">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sp>
            <p:nvSpPr>
              <p:cNvPr id="230" name="矩形 229">
                <a:extLst>
                  <a:ext uri="{FF2B5EF4-FFF2-40B4-BE49-F238E27FC236}">
                    <a16:creationId xmlns:a16="http://schemas.microsoft.com/office/drawing/2014/main" xmlns="" id="{0EBDC3BC-E146-403C-ACFC-C5E4E308A548}"/>
                  </a:ext>
                </a:extLst>
              </p:cNvPr>
              <p:cNvSpPr/>
              <p:nvPr/>
            </p:nvSpPr>
            <p:spPr>
              <a:xfrm>
                <a:off x="-12677" y="3256745"/>
                <a:ext cx="2359490" cy="336627"/>
              </a:xfrm>
              <a:prstGeom prst="rect">
                <a:avLst/>
              </a:prstGeom>
              <a:solidFill>
                <a:schemeClr val="bg1"/>
              </a:solidFill>
            </p:spPr>
            <p:txBody>
              <a:bodyPr wrap="square" anchor="t">
                <a:spAutoFit/>
              </a:bodyPr>
              <a:lstStyle/>
              <a:p>
                <a:pPr algn="ctr"/>
                <a:r>
                  <a:rPr lang="zh-TW" altLang="en-US" sz="1400" b="1">
                    <a:latin typeface="微軟正黑體" panose="020B0604030504040204" pitchFamily="34" charset="-120"/>
                    <a:ea typeface="微軟正黑體" panose="020B0604030504040204" pitchFamily="34" charset="-120"/>
                    <a:cs typeface="Arial" panose="020B0604020202020204" pitchFamily="34" charset="0"/>
                  </a:rPr>
                  <a:t>智慧個人助理</a:t>
                </a:r>
                <a:endParaRPr lang="en-US" altLang="zh-TW" sz="1400" b="1">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31" name="矩形 230">
                <a:extLst>
                  <a:ext uri="{FF2B5EF4-FFF2-40B4-BE49-F238E27FC236}">
                    <a16:creationId xmlns:a16="http://schemas.microsoft.com/office/drawing/2014/main" xmlns="" id="{8C88EB7F-F910-46F7-AAAA-1B1A651D630E}"/>
                  </a:ext>
                </a:extLst>
              </p:cNvPr>
              <p:cNvSpPr/>
              <p:nvPr/>
            </p:nvSpPr>
            <p:spPr>
              <a:xfrm>
                <a:off x="-12677" y="2806332"/>
                <a:ext cx="2359491" cy="416187"/>
              </a:xfrm>
              <a:prstGeom prst="rect">
                <a:avLst/>
              </a:prstGeom>
              <a:gradFill>
                <a:gsLst>
                  <a:gs pos="0">
                    <a:schemeClr val="bg2">
                      <a:lumMod val="90000"/>
                      <a:alpha val="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sp>
          <p:nvSpPr>
            <p:cNvPr id="226" name="矩形 225">
              <a:extLst>
                <a:ext uri="{FF2B5EF4-FFF2-40B4-BE49-F238E27FC236}">
                  <a16:creationId xmlns:a16="http://schemas.microsoft.com/office/drawing/2014/main" xmlns="" id="{48D7C5A7-F027-4639-9CC4-44A3A189DEC0}"/>
                </a:ext>
              </a:extLst>
            </p:cNvPr>
            <p:cNvSpPr/>
            <p:nvPr/>
          </p:nvSpPr>
          <p:spPr>
            <a:xfrm>
              <a:off x="2222442" y="3166778"/>
              <a:ext cx="1988408" cy="1362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pic>
          <p:nvPicPr>
            <p:cNvPr id="227" name="圖片 226" descr="一張含有 監視器 的圖片&#10;&#10;描述是以高可信度產生">
              <a:extLst>
                <a:ext uri="{FF2B5EF4-FFF2-40B4-BE49-F238E27FC236}">
                  <a16:creationId xmlns:a16="http://schemas.microsoft.com/office/drawing/2014/main" xmlns="" id="{AF2F4987-BB66-413A-A1D5-0845BD686481}"/>
                </a:ext>
              </a:extLst>
            </p:cNvPr>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2682802" y="3166986"/>
              <a:ext cx="1069972" cy="1280756"/>
            </a:xfrm>
            <a:prstGeom prst="rect">
              <a:avLst/>
            </a:prstGeom>
          </p:spPr>
        </p:pic>
        <p:sp>
          <p:nvSpPr>
            <p:cNvPr id="228" name="矩形 227">
              <a:extLst>
                <a:ext uri="{FF2B5EF4-FFF2-40B4-BE49-F238E27FC236}">
                  <a16:creationId xmlns:a16="http://schemas.microsoft.com/office/drawing/2014/main" xmlns="" id="{D084F2B8-C748-4C6A-97DB-A2141B81D3F6}"/>
                </a:ext>
              </a:extLst>
            </p:cNvPr>
            <p:cNvSpPr/>
            <p:nvPr/>
          </p:nvSpPr>
          <p:spPr>
            <a:xfrm>
              <a:off x="2149079" y="4182894"/>
              <a:ext cx="2157276" cy="380519"/>
            </a:xfrm>
            <a:prstGeom prst="rect">
              <a:avLst/>
            </a:prstGeom>
            <a:gradFill>
              <a:gsLst>
                <a:gs pos="0">
                  <a:schemeClr val="bg2">
                    <a:lumMod val="90000"/>
                    <a:alpha val="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grpSp>
        <p:nvGrpSpPr>
          <p:cNvPr id="234" name="群組 233">
            <a:extLst>
              <a:ext uri="{FF2B5EF4-FFF2-40B4-BE49-F238E27FC236}">
                <a16:creationId xmlns:a16="http://schemas.microsoft.com/office/drawing/2014/main" xmlns="" id="{A42CF9F7-0A99-493C-8A9B-BE8146E2C6B3}"/>
              </a:ext>
            </a:extLst>
          </p:cNvPr>
          <p:cNvGrpSpPr/>
          <p:nvPr/>
        </p:nvGrpSpPr>
        <p:grpSpPr>
          <a:xfrm>
            <a:off x="4897170" y="3091914"/>
            <a:ext cx="2167204" cy="2040990"/>
            <a:chOff x="2139151" y="3080833"/>
            <a:chExt cx="2167204" cy="2040990"/>
          </a:xfrm>
        </p:grpSpPr>
        <p:grpSp>
          <p:nvGrpSpPr>
            <p:cNvPr id="235" name="群組 234">
              <a:extLst>
                <a:ext uri="{FF2B5EF4-FFF2-40B4-BE49-F238E27FC236}">
                  <a16:creationId xmlns:a16="http://schemas.microsoft.com/office/drawing/2014/main" xmlns="" id="{BF40DDD4-B9AC-41D2-A08B-FCA03E7C674F}"/>
                </a:ext>
              </a:extLst>
            </p:cNvPr>
            <p:cNvGrpSpPr/>
            <p:nvPr/>
          </p:nvGrpSpPr>
          <p:grpSpPr>
            <a:xfrm>
              <a:off x="2139151" y="3080833"/>
              <a:ext cx="2157276" cy="2040990"/>
              <a:chOff x="-12677" y="1609215"/>
              <a:chExt cx="2359491" cy="2232306"/>
            </a:xfrm>
          </p:grpSpPr>
          <p:grpSp>
            <p:nvGrpSpPr>
              <p:cNvPr id="238" name="群組 237">
                <a:extLst>
                  <a:ext uri="{FF2B5EF4-FFF2-40B4-BE49-F238E27FC236}">
                    <a16:creationId xmlns:a16="http://schemas.microsoft.com/office/drawing/2014/main" xmlns="" id="{2434CFEB-61D3-4991-8593-D41A55A7177A}"/>
                  </a:ext>
                </a:extLst>
              </p:cNvPr>
              <p:cNvGrpSpPr/>
              <p:nvPr/>
            </p:nvGrpSpPr>
            <p:grpSpPr>
              <a:xfrm>
                <a:off x="-12677" y="1609215"/>
                <a:ext cx="2359491" cy="2232306"/>
                <a:chOff x="480150" y="1221769"/>
                <a:chExt cx="1616815" cy="3185464"/>
              </a:xfrm>
              <a:effectLst>
                <a:outerShdw blurRad="50800" dist="38100" dir="2700000" algn="tl" rotWithShape="0">
                  <a:prstClr val="black">
                    <a:alpha val="14000"/>
                  </a:prstClr>
                </a:outerShdw>
              </a:effectLst>
            </p:grpSpPr>
            <p:sp>
              <p:nvSpPr>
                <p:cNvPr id="241" name="矩形: 圓角 240">
                  <a:extLst>
                    <a:ext uri="{FF2B5EF4-FFF2-40B4-BE49-F238E27FC236}">
                      <a16:creationId xmlns:a16="http://schemas.microsoft.com/office/drawing/2014/main" xmlns="" id="{4CA21823-EB9E-4A14-A525-4B97C110BE15}"/>
                    </a:ext>
                  </a:extLst>
                </p:cNvPr>
                <p:cNvSpPr/>
                <p:nvPr/>
              </p:nvSpPr>
              <p:spPr>
                <a:xfrm>
                  <a:off x="480150" y="2727352"/>
                  <a:ext cx="1616815" cy="1679881"/>
                </a:xfrm>
                <a:prstGeom prst="roundRect">
                  <a:avLst>
                    <a:gd name="adj" fmla="val 285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42" name="矩形: 圓角 241">
                  <a:extLst>
                    <a:ext uri="{FF2B5EF4-FFF2-40B4-BE49-F238E27FC236}">
                      <a16:creationId xmlns:a16="http://schemas.microsoft.com/office/drawing/2014/main" xmlns="" id="{0DA28AD1-4E72-4809-87E4-5E416884205E}"/>
                    </a:ext>
                  </a:extLst>
                </p:cNvPr>
                <p:cNvSpPr/>
                <p:nvPr/>
              </p:nvSpPr>
              <p:spPr>
                <a:xfrm>
                  <a:off x="480150" y="1221769"/>
                  <a:ext cx="1616815" cy="2623252"/>
                </a:xfrm>
                <a:prstGeom prst="roundRect">
                  <a:avLst>
                    <a:gd name="adj" fmla="val 2852"/>
                  </a:avLst>
                </a:prstGeom>
                <a:solidFill>
                  <a:schemeClr val="bg2">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sp>
            <p:nvSpPr>
              <p:cNvPr id="239" name="矩形 238">
                <a:extLst>
                  <a:ext uri="{FF2B5EF4-FFF2-40B4-BE49-F238E27FC236}">
                    <a16:creationId xmlns:a16="http://schemas.microsoft.com/office/drawing/2014/main" xmlns="" id="{427D2D4B-EF03-454A-BC71-9E40413980D1}"/>
                  </a:ext>
                </a:extLst>
              </p:cNvPr>
              <p:cNvSpPr/>
              <p:nvPr/>
            </p:nvSpPr>
            <p:spPr>
              <a:xfrm>
                <a:off x="-12677" y="3256745"/>
                <a:ext cx="2359490" cy="336627"/>
              </a:xfrm>
              <a:prstGeom prst="rect">
                <a:avLst/>
              </a:prstGeom>
              <a:solidFill>
                <a:schemeClr val="bg1"/>
              </a:solidFill>
            </p:spPr>
            <p:txBody>
              <a:bodyPr wrap="square" anchor="t">
                <a:spAutoFit/>
              </a:bodyPr>
              <a:lstStyle/>
              <a:p>
                <a:pPr algn="ctr"/>
                <a:r>
                  <a:rPr lang="zh-TW" altLang="en-US" sz="1400" b="1">
                    <a:latin typeface="微軟正黑體" panose="020B0604030504040204" pitchFamily="34" charset="-120"/>
                    <a:ea typeface="微軟正黑體" panose="020B0604030504040204" pitchFamily="34" charset="-120"/>
                    <a:cs typeface="Arial" panose="020B0604020202020204" pitchFamily="34" charset="0"/>
                  </a:rPr>
                  <a:t>監控解決方案</a:t>
                </a:r>
                <a:endParaRPr lang="en-US" altLang="zh-TW" sz="1400" b="1">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40" name="矩形 239">
                <a:extLst>
                  <a:ext uri="{FF2B5EF4-FFF2-40B4-BE49-F238E27FC236}">
                    <a16:creationId xmlns:a16="http://schemas.microsoft.com/office/drawing/2014/main" xmlns="" id="{1C7BF676-2887-47A5-86C7-4B3094BB0FEB}"/>
                  </a:ext>
                </a:extLst>
              </p:cNvPr>
              <p:cNvSpPr/>
              <p:nvPr/>
            </p:nvSpPr>
            <p:spPr>
              <a:xfrm>
                <a:off x="-12677" y="2806332"/>
                <a:ext cx="2359491" cy="416187"/>
              </a:xfrm>
              <a:prstGeom prst="rect">
                <a:avLst/>
              </a:prstGeom>
              <a:gradFill>
                <a:gsLst>
                  <a:gs pos="0">
                    <a:schemeClr val="bg2">
                      <a:lumMod val="90000"/>
                      <a:alpha val="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sp>
          <p:nvSpPr>
            <p:cNvPr id="236" name="矩形 235">
              <a:extLst>
                <a:ext uri="{FF2B5EF4-FFF2-40B4-BE49-F238E27FC236}">
                  <a16:creationId xmlns:a16="http://schemas.microsoft.com/office/drawing/2014/main" xmlns="" id="{C412E4D8-D9D9-4F06-975B-DE89F391305A}"/>
                </a:ext>
              </a:extLst>
            </p:cNvPr>
            <p:cNvSpPr/>
            <p:nvPr/>
          </p:nvSpPr>
          <p:spPr>
            <a:xfrm>
              <a:off x="2222442" y="3166778"/>
              <a:ext cx="1988408" cy="136287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37" name="矩形 236">
              <a:extLst>
                <a:ext uri="{FF2B5EF4-FFF2-40B4-BE49-F238E27FC236}">
                  <a16:creationId xmlns:a16="http://schemas.microsoft.com/office/drawing/2014/main" xmlns="" id="{316FFCA4-F29C-4805-8413-02AE4D55B2C0}"/>
                </a:ext>
              </a:extLst>
            </p:cNvPr>
            <p:cNvSpPr/>
            <p:nvPr/>
          </p:nvSpPr>
          <p:spPr>
            <a:xfrm>
              <a:off x="2149079" y="4182894"/>
              <a:ext cx="2157276" cy="380519"/>
            </a:xfrm>
            <a:prstGeom prst="rect">
              <a:avLst/>
            </a:prstGeom>
            <a:gradFill>
              <a:gsLst>
                <a:gs pos="0">
                  <a:schemeClr val="bg2">
                    <a:lumMod val="90000"/>
                    <a:alpha val="0"/>
                  </a:schemeClr>
                </a:gs>
                <a:gs pos="100000">
                  <a:schemeClr val="bg2">
                    <a:lumMod val="9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pic>
        <p:nvPicPr>
          <p:cNvPr id="243" name="Human_Detection_Live_Result_Face (1).png" descr="Human_Detection_Live_Result_Face (1).png">
            <a:extLst>
              <a:ext uri="{FF2B5EF4-FFF2-40B4-BE49-F238E27FC236}">
                <a16:creationId xmlns:a16="http://schemas.microsoft.com/office/drawing/2014/main" xmlns="" id="{A8EE6539-718A-4431-A8F7-EB30DE0163E7}"/>
              </a:ext>
            </a:extLst>
          </p:cNvPr>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4980461" y="3442955"/>
            <a:ext cx="1976643" cy="916780"/>
          </a:xfrm>
          <a:prstGeom prst="rect">
            <a:avLst/>
          </a:prstGeom>
          <a:ln w="12700">
            <a:miter lim="400000"/>
          </a:ln>
        </p:spPr>
      </p:pic>
    </p:spTree>
    <p:extLst>
      <p:ext uri="{BB962C8B-B14F-4D97-AF65-F5344CB8AC3E}">
        <p14:creationId xmlns:p14="http://schemas.microsoft.com/office/powerpoint/2010/main" xmlns="" val="3680901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圖形 33">
            <a:extLst>
              <a:ext uri="{FF2B5EF4-FFF2-40B4-BE49-F238E27FC236}">
                <a16:creationId xmlns:a16="http://schemas.microsoft.com/office/drawing/2014/main" xmlns="" id="{180C4888-0CE7-482A-8B72-4841DA4C6221}"/>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68746" y="1581542"/>
            <a:ext cx="4023329" cy="3435393"/>
          </a:xfrm>
          <a:prstGeom prst="rect">
            <a:avLst/>
          </a:prstGeom>
        </p:spPr>
      </p:pic>
      <p:pic>
        <p:nvPicPr>
          <p:cNvPr id="35" name="圖形 34">
            <a:extLst>
              <a:ext uri="{FF2B5EF4-FFF2-40B4-BE49-F238E27FC236}">
                <a16:creationId xmlns:a16="http://schemas.microsoft.com/office/drawing/2014/main" xmlns="" id="{2F71590B-6239-4C2E-BC66-0628D6A230DB}"/>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3856558" y="2119929"/>
            <a:ext cx="4195248" cy="3582189"/>
          </a:xfrm>
          <a:prstGeom prst="rect">
            <a:avLst/>
          </a:prstGeom>
        </p:spPr>
      </p:pic>
      <p:sp>
        <p:nvSpPr>
          <p:cNvPr id="2" name="Title 1">
            <a:extLst>
              <a:ext uri="{FF2B5EF4-FFF2-40B4-BE49-F238E27FC236}">
                <a16:creationId xmlns:a16="http://schemas.microsoft.com/office/drawing/2014/main" xmlns="" id="{304ACA83-E425-4785-8C1D-648526EFE229}"/>
              </a:ext>
            </a:extLst>
          </p:cNvPr>
          <p:cNvSpPr>
            <a:spLocks noGrp="1"/>
          </p:cNvSpPr>
          <p:nvPr>
            <p:ph type="title"/>
          </p:nvPr>
        </p:nvSpPr>
        <p:spPr>
          <a:xfrm>
            <a:off x="436189" y="297956"/>
            <a:ext cx="5456487" cy="493563"/>
          </a:xfrm>
        </p:spPr>
        <p:txBody>
          <a:bodyPr/>
          <a:lstStyle/>
          <a:p>
            <a:pPr>
              <a:lnSpc>
                <a:spcPts val="3600"/>
              </a:lnSpc>
            </a:pPr>
            <a:r>
              <a:rPr lang="zh-TW" altLang="en-US"/>
              <a:t>影像和影音自動分類</a:t>
            </a:r>
            <a:endParaRPr lang="en-US"/>
          </a:p>
        </p:txBody>
      </p:sp>
      <p:sp>
        <p:nvSpPr>
          <p:cNvPr id="5" name="矩形: 圓角 21">
            <a:extLst>
              <a:ext uri="{FF2B5EF4-FFF2-40B4-BE49-F238E27FC236}">
                <a16:creationId xmlns:a16="http://schemas.microsoft.com/office/drawing/2014/main" xmlns="" id="{BEBAB532-AA5A-4284-B251-81A1B1BF71A1}"/>
              </a:ext>
            </a:extLst>
          </p:cNvPr>
          <p:cNvSpPr/>
          <p:nvPr/>
        </p:nvSpPr>
        <p:spPr>
          <a:xfrm>
            <a:off x="628146" y="1652153"/>
            <a:ext cx="8072437" cy="2857500"/>
          </a:xfrm>
          <a:prstGeom prst="roundRect">
            <a:avLst>
              <a:gd name="adj" fmla="val 21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 name="群組 16">
            <a:extLst>
              <a:ext uri="{FF2B5EF4-FFF2-40B4-BE49-F238E27FC236}">
                <a16:creationId xmlns:a16="http://schemas.microsoft.com/office/drawing/2014/main" xmlns="" id="{FE90A8C0-6BEE-4798-AC1C-0396D8915E71}"/>
              </a:ext>
            </a:extLst>
          </p:cNvPr>
          <p:cNvGrpSpPr/>
          <p:nvPr/>
        </p:nvGrpSpPr>
        <p:grpSpPr>
          <a:xfrm>
            <a:off x="5468980" y="1167113"/>
            <a:ext cx="2015511" cy="749994"/>
            <a:chOff x="1782422" y="1058317"/>
            <a:chExt cx="2015511" cy="749994"/>
          </a:xfrm>
        </p:grpSpPr>
        <p:grpSp>
          <p:nvGrpSpPr>
            <p:cNvPr id="7" name="群組 17">
              <a:extLst>
                <a:ext uri="{FF2B5EF4-FFF2-40B4-BE49-F238E27FC236}">
                  <a16:creationId xmlns:a16="http://schemas.microsoft.com/office/drawing/2014/main" xmlns="" id="{80E3C2A8-64D5-42F6-8A0E-3112C47AD386}"/>
                </a:ext>
              </a:extLst>
            </p:cNvPr>
            <p:cNvGrpSpPr/>
            <p:nvPr/>
          </p:nvGrpSpPr>
          <p:grpSpPr>
            <a:xfrm>
              <a:off x="1782422" y="1364400"/>
              <a:ext cx="2015511" cy="443911"/>
              <a:chOff x="1377290" y="3761471"/>
              <a:chExt cx="2015511" cy="443911"/>
            </a:xfrm>
          </p:grpSpPr>
          <p:sp>
            <p:nvSpPr>
              <p:cNvPr id="9" name="矩形: 圓角 19">
                <a:extLst>
                  <a:ext uri="{FF2B5EF4-FFF2-40B4-BE49-F238E27FC236}">
                    <a16:creationId xmlns:a16="http://schemas.microsoft.com/office/drawing/2014/main" xmlns="" id="{D5C597DA-303F-431C-84E9-34BF5D819A60}"/>
                  </a:ext>
                </a:extLst>
              </p:cNvPr>
              <p:cNvSpPr/>
              <p:nvPr/>
            </p:nvSpPr>
            <p:spPr>
              <a:xfrm>
                <a:off x="1505941" y="3789134"/>
                <a:ext cx="1774648" cy="416248"/>
              </a:xfrm>
              <a:prstGeom prst="roundRect">
                <a:avLst/>
              </a:prstGeom>
              <a:solidFill>
                <a:srgbClr val="00E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10" name="TextBox 10">
                <a:extLst>
                  <a:ext uri="{FF2B5EF4-FFF2-40B4-BE49-F238E27FC236}">
                    <a16:creationId xmlns:a16="http://schemas.microsoft.com/office/drawing/2014/main" xmlns="" id="{6213EE8F-4429-46E9-96E8-526455EE97CD}"/>
                  </a:ext>
                </a:extLst>
              </p:cNvPr>
              <p:cNvSpPr txBox="1"/>
              <p:nvPr/>
            </p:nvSpPr>
            <p:spPr>
              <a:xfrm>
                <a:off x="1377290" y="3761471"/>
                <a:ext cx="2015511" cy="307777"/>
              </a:xfrm>
              <a:prstGeom prst="rect">
                <a:avLst/>
              </a:prstGeom>
              <a:noFill/>
            </p:spPr>
            <p:txBody>
              <a:bodyPr wrap="square" rtlCol="0">
                <a:spAutoFit/>
              </a:bodyPr>
              <a:lstStyle/>
              <a:p>
                <a:pPr algn="ctr"/>
                <a:r>
                  <a:rPr lang="zh-TW" altLang="en-US" sz="140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rPr>
                  <a:t>多標籤</a:t>
                </a:r>
                <a:endParaRPr lang="en-US" sz="140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sp>
          <p:nvSpPr>
            <p:cNvPr id="8" name="矩形 18">
              <a:extLst>
                <a:ext uri="{FF2B5EF4-FFF2-40B4-BE49-F238E27FC236}">
                  <a16:creationId xmlns:a16="http://schemas.microsoft.com/office/drawing/2014/main" xmlns="" id="{7A1B6066-845E-463D-9473-1EF16C62EB19}"/>
                </a:ext>
              </a:extLst>
            </p:cNvPr>
            <p:cNvSpPr/>
            <p:nvPr/>
          </p:nvSpPr>
          <p:spPr>
            <a:xfrm>
              <a:off x="2185114" y="1058317"/>
              <a:ext cx="1107996" cy="369332"/>
            </a:xfrm>
            <a:prstGeom prst="rect">
              <a:avLst/>
            </a:prstGeom>
          </p:spPr>
          <p:txBody>
            <a:bodyPr wrap="none">
              <a:spAutoFit/>
            </a:bodyPr>
            <a:lstStyle/>
            <a:p>
              <a:r>
                <a:rPr lang="zh-TW" altLang="en-US" b="1">
                  <a:solidFill>
                    <a:schemeClr val="tx1">
                      <a:lumMod val="85000"/>
                      <a:lumOff val="15000"/>
                    </a:schemeClr>
                  </a:solidFill>
                  <a:latin typeface="Microsoft JhengHei" panose="020B0604030504040204" pitchFamily="34" charset="-120"/>
                  <a:ea typeface="Microsoft JhengHei" panose="020B0604030504040204" pitchFamily="34" charset="-120"/>
                  <a:cs typeface="Arial" panose="020B0604020202020204" pitchFamily="34" charset="0"/>
                </a:rPr>
                <a:t>影像分類</a:t>
              </a:r>
              <a:endParaRPr lang="en-US" altLang="zh-TW">
                <a:solidFill>
                  <a:schemeClr val="tx1">
                    <a:lumMod val="85000"/>
                    <a:lumOff val="15000"/>
                  </a:schemeClr>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11" name="群組 14">
            <a:extLst>
              <a:ext uri="{FF2B5EF4-FFF2-40B4-BE49-F238E27FC236}">
                <a16:creationId xmlns:a16="http://schemas.microsoft.com/office/drawing/2014/main" xmlns="" id="{6827713F-4869-4FB7-BD74-C4D3BD6A960A}"/>
              </a:ext>
            </a:extLst>
          </p:cNvPr>
          <p:cNvGrpSpPr/>
          <p:nvPr/>
        </p:nvGrpSpPr>
        <p:grpSpPr>
          <a:xfrm>
            <a:off x="1782422" y="1172539"/>
            <a:ext cx="2015511" cy="750072"/>
            <a:chOff x="1782422" y="1058239"/>
            <a:chExt cx="2015511" cy="750072"/>
          </a:xfrm>
        </p:grpSpPr>
        <p:grpSp>
          <p:nvGrpSpPr>
            <p:cNvPr id="12" name="群組 10">
              <a:extLst>
                <a:ext uri="{FF2B5EF4-FFF2-40B4-BE49-F238E27FC236}">
                  <a16:creationId xmlns:a16="http://schemas.microsoft.com/office/drawing/2014/main" xmlns="" id="{E2E9AB1C-826F-4954-A10F-CA9BEAA36F0C}"/>
                </a:ext>
              </a:extLst>
            </p:cNvPr>
            <p:cNvGrpSpPr/>
            <p:nvPr/>
          </p:nvGrpSpPr>
          <p:grpSpPr>
            <a:xfrm>
              <a:off x="1782422" y="1364400"/>
              <a:ext cx="2015511" cy="443911"/>
              <a:chOff x="1377290" y="3761471"/>
              <a:chExt cx="2015511" cy="443911"/>
            </a:xfrm>
          </p:grpSpPr>
          <p:sp>
            <p:nvSpPr>
              <p:cNvPr id="14" name="矩形: 圓角 11">
                <a:extLst>
                  <a:ext uri="{FF2B5EF4-FFF2-40B4-BE49-F238E27FC236}">
                    <a16:creationId xmlns:a16="http://schemas.microsoft.com/office/drawing/2014/main" xmlns="" id="{F741BF17-F520-46C0-B50C-7BBFBB1E1FE1}"/>
                  </a:ext>
                </a:extLst>
              </p:cNvPr>
              <p:cNvSpPr/>
              <p:nvPr/>
            </p:nvSpPr>
            <p:spPr>
              <a:xfrm>
                <a:off x="1505941" y="3789134"/>
                <a:ext cx="1774648" cy="416248"/>
              </a:xfrm>
              <a:prstGeom prst="roundRect">
                <a:avLst/>
              </a:prstGeom>
              <a:solidFill>
                <a:srgbClr val="00E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15" name="TextBox 10">
                <a:extLst>
                  <a:ext uri="{FF2B5EF4-FFF2-40B4-BE49-F238E27FC236}">
                    <a16:creationId xmlns:a16="http://schemas.microsoft.com/office/drawing/2014/main" xmlns="" id="{0F7056D9-AD41-49AE-87DD-A81DDFF2EC71}"/>
                  </a:ext>
                </a:extLst>
              </p:cNvPr>
              <p:cNvSpPr txBox="1"/>
              <p:nvPr/>
            </p:nvSpPr>
            <p:spPr>
              <a:xfrm>
                <a:off x="1377290" y="3761471"/>
                <a:ext cx="2015511" cy="307777"/>
              </a:xfrm>
              <a:prstGeom prst="rect">
                <a:avLst/>
              </a:prstGeom>
              <a:noFill/>
            </p:spPr>
            <p:txBody>
              <a:bodyPr wrap="square" rtlCol="0">
                <a:spAutoFit/>
              </a:bodyPr>
              <a:lstStyle/>
              <a:p>
                <a:pPr algn="ctr"/>
                <a:r>
                  <a:rPr lang="zh-TW" altLang="en-US" sz="140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rPr>
                  <a:t>單一標籤</a:t>
                </a:r>
                <a:endParaRPr lang="en-US" sz="140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sp>
          <p:nvSpPr>
            <p:cNvPr id="13" name="矩形 13">
              <a:extLst>
                <a:ext uri="{FF2B5EF4-FFF2-40B4-BE49-F238E27FC236}">
                  <a16:creationId xmlns:a16="http://schemas.microsoft.com/office/drawing/2014/main" xmlns="" id="{A2685930-FDE3-43F0-94DD-825AAED9E4E0}"/>
                </a:ext>
              </a:extLst>
            </p:cNvPr>
            <p:cNvSpPr/>
            <p:nvPr/>
          </p:nvSpPr>
          <p:spPr>
            <a:xfrm>
              <a:off x="2244399" y="1058239"/>
              <a:ext cx="1107996" cy="369332"/>
            </a:xfrm>
            <a:prstGeom prst="rect">
              <a:avLst/>
            </a:prstGeom>
          </p:spPr>
          <p:txBody>
            <a:bodyPr wrap="none">
              <a:spAutoFit/>
            </a:bodyPr>
            <a:lstStyle/>
            <a:p>
              <a:r>
                <a:rPr lang="zh-TW" altLang="en-US" b="1">
                  <a:solidFill>
                    <a:schemeClr val="tx1">
                      <a:lumMod val="85000"/>
                      <a:lumOff val="15000"/>
                    </a:schemeClr>
                  </a:solidFill>
                  <a:latin typeface="Microsoft JhengHei" panose="020B0604030504040204" pitchFamily="34" charset="-120"/>
                  <a:ea typeface="Microsoft JhengHei" panose="020B0604030504040204" pitchFamily="34" charset="-120"/>
                  <a:cs typeface="Arial" panose="020B0604020202020204" pitchFamily="34" charset="0"/>
                </a:rPr>
                <a:t>影像分類</a:t>
              </a:r>
              <a:endParaRPr lang="en-US" altLang="zh-TW">
                <a:solidFill>
                  <a:schemeClr val="tx1">
                    <a:lumMod val="85000"/>
                    <a:lumOff val="15000"/>
                  </a:schemeClr>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pic>
        <p:nvPicPr>
          <p:cNvPr id="16" name="Picture 2" descr="https://lh3.googleusercontent.com/ihmTwqNzT9rqjeI4SpjnGQp-9pZz63ZctZF9p9UFx-0ErMGlQ1b5A_hOhNI7E0p5p9wleL2_lpH2_HfkmR7zqpU586hr0h2YoOv0w2xNoG35Y6hdYyBXlk_tG3iCpq1JFzGg0iX7jGw">
            <a:extLst>
              <a:ext uri="{FF2B5EF4-FFF2-40B4-BE49-F238E27FC236}">
                <a16:creationId xmlns:a16="http://schemas.microsoft.com/office/drawing/2014/main" xmlns="" id="{E90BB55D-807D-4CDA-9D10-B8064741A45C}"/>
              </a:ext>
            </a:extLst>
          </p:cNvPr>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a:stretch/>
        </p:blipFill>
        <p:spPr bwMode="auto">
          <a:xfrm>
            <a:off x="935337" y="1780972"/>
            <a:ext cx="3462583" cy="2598425"/>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17" name="圖片 7" descr="一張含有 個人, 室內, 牆, 蛋糕 的圖片&#10;&#10;描述是以非常高的可信度產生">
            <a:extLst>
              <a:ext uri="{FF2B5EF4-FFF2-40B4-BE49-F238E27FC236}">
                <a16:creationId xmlns:a16="http://schemas.microsoft.com/office/drawing/2014/main" xmlns="" id="{EE39E941-59C4-46FE-AEE3-A4AA3A3B4598}"/>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4585469" y="1755900"/>
            <a:ext cx="3857869" cy="2571912"/>
          </a:xfrm>
          <a:prstGeom prst="rect">
            <a:avLst/>
          </a:prstGeom>
          <a:effectLst/>
        </p:spPr>
      </p:pic>
      <p:sp>
        <p:nvSpPr>
          <p:cNvPr id="18" name="矩形 9">
            <a:extLst>
              <a:ext uri="{FF2B5EF4-FFF2-40B4-BE49-F238E27FC236}">
                <a16:creationId xmlns:a16="http://schemas.microsoft.com/office/drawing/2014/main" xmlns="" id="{74B6E72A-CC53-48F7-B8CF-11A54FFF8C96}"/>
              </a:ext>
            </a:extLst>
          </p:cNvPr>
          <p:cNvSpPr/>
          <p:nvPr/>
        </p:nvSpPr>
        <p:spPr>
          <a:xfrm>
            <a:off x="4479635" y="2501384"/>
            <a:ext cx="184730" cy="369332"/>
          </a:xfrm>
          <a:prstGeom prst="rect">
            <a:avLst/>
          </a:prstGeom>
        </p:spPr>
        <p:txBody>
          <a:bodyPr wrap="none">
            <a:spAutoFit/>
          </a:bodyPr>
          <a:lstStyle/>
          <a:p>
            <a:pPr algn="ctr"/>
            <a:endParaRPr lang="en-US" altLang="zh-TW">
              <a:solidFill>
                <a:srgbClr val="00E0FE"/>
              </a:solidFill>
              <a:latin typeface="Arial" panose="020B0604020202020204" pitchFamily="34" charset="0"/>
              <a:cs typeface="Arial" panose="020B0604020202020204" pitchFamily="34" charset="0"/>
            </a:endParaRPr>
          </a:p>
        </p:txBody>
      </p:sp>
      <p:sp>
        <p:nvSpPr>
          <p:cNvPr id="19" name="矩形 22">
            <a:extLst>
              <a:ext uri="{FF2B5EF4-FFF2-40B4-BE49-F238E27FC236}">
                <a16:creationId xmlns:a16="http://schemas.microsoft.com/office/drawing/2014/main" xmlns="" id="{71511EED-FE18-4089-B65D-654D0CA4FC2E}"/>
              </a:ext>
            </a:extLst>
          </p:cNvPr>
          <p:cNvSpPr/>
          <p:nvPr/>
        </p:nvSpPr>
        <p:spPr>
          <a:xfrm>
            <a:off x="4851991" y="2187059"/>
            <a:ext cx="591860" cy="59186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24">
            <a:extLst>
              <a:ext uri="{FF2B5EF4-FFF2-40B4-BE49-F238E27FC236}">
                <a16:creationId xmlns:a16="http://schemas.microsoft.com/office/drawing/2014/main" xmlns="" id="{55206CD4-B06C-4D87-B867-57FB1A038C3B}"/>
              </a:ext>
            </a:extLst>
          </p:cNvPr>
          <p:cNvSpPr/>
          <p:nvPr/>
        </p:nvSpPr>
        <p:spPr>
          <a:xfrm>
            <a:off x="5370123" y="2556740"/>
            <a:ext cx="522553" cy="52255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5">
            <a:extLst>
              <a:ext uri="{FF2B5EF4-FFF2-40B4-BE49-F238E27FC236}">
                <a16:creationId xmlns:a16="http://schemas.microsoft.com/office/drawing/2014/main" xmlns="" id="{17329652-557F-42F5-8009-DDCAE307DB36}"/>
              </a:ext>
            </a:extLst>
          </p:cNvPr>
          <p:cNvSpPr/>
          <p:nvPr/>
        </p:nvSpPr>
        <p:spPr>
          <a:xfrm>
            <a:off x="5954182" y="2670582"/>
            <a:ext cx="471488" cy="47148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6">
            <a:extLst>
              <a:ext uri="{FF2B5EF4-FFF2-40B4-BE49-F238E27FC236}">
                <a16:creationId xmlns:a16="http://schemas.microsoft.com/office/drawing/2014/main" xmlns="" id="{477807A4-866F-43A0-A017-92A21611858D}"/>
              </a:ext>
            </a:extLst>
          </p:cNvPr>
          <p:cNvSpPr/>
          <p:nvPr/>
        </p:nvSpPr>
        <p:spPr>
          <a:xfrm>
            <a:off x="6253296" y="2237174"/>
            <a:ext cx="471488" cy="47148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7">
            <a:extLst>
              <a:ext uri="{FF2B5EF4-FFF2-40B4-BE49-F238E27FC236}">
                <a16:creationId xmlns:a16="http://schemas.microsoft.com/office/drawing/2014/main" xmlns="" id="{12A82625-4ACB-4397-AF9F-16739FFC5705}"/>
              </a:ext>
            </a:extLst>
          </p:cNvPr>
          <p:cNvSpPr/>
          <p:nvPr/>
        </p:nvSpPr>
        <p:spPr>
          <a:xfrm>
            <a:off x="5549926" y="2085252"/>
            <a:ext cx="471488" cy="47148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8">
            <a:extLst>
              <a:ext uri="{FF2B5EF4-FFF2-40B4-BE49-F238E27FC236}">
                <a16:creationId xmlns:a16="http://schemas.microsoft.com/office/drawing/2014/main" xmlns="" id="{E8CCD540-80FA-4131-9215-3833D1E2DD11}"/>
              </a:ext>
            </a:extLst>
          </p:cNvPr>
          <p:cNvSpPr/>
          <p:nvPr/>
        </p:nvSpPr>
        <p:spPr>
          <a:xfrm>
            <a:off x="7372279" y="2094856"/>
            <a:ext cx="632858" cy="63285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9">
            <a:extLst>
              <a:ext uri="{FF2B5EF4-FFF2-40B4-BE49-F238E27FC236}">
                <a16:creationId xmlns:a16="http://schemas.microsoft.com/office/drawing/2014/main" xmlns="" id="{EF306DEC-3098-4458-9B2D-17B5B6A2C740}"/>
              </a:ext>
            </a:extLst>
          </p:cNvPr>
          <p:cNvSpPr/>
          <p:nvPr/>
        </p:nvSpPr>
        <p:spPr>
          <a:xfrm>
            <a:off x="6613219" y="2483238"/>
            <a:ext cx="534686" cy="53468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12177092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形 8">
            <a:extLst>
              <a:ext uri="{FF2B5EF4-FFF2-40B4-BE49-F238E27FC236}">
                <a16:creationId xmlns:a16="http://schemas.microsoft.com/office/drawing/2014/main" xmlns="" id="{F89E7C98-9DE7-4FF2-896E-17682FEC8665}"/>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2186450" y="3269700"/>
            <a:ext cx="2194484" cy="1873800"/>
          </a:xfrm>
          <a:prstGeom prst="rect">
            <a:avLst/>
          </a:prstGeom>
        </p:spPr>
      </p:pic>
      <p:pic>
        <p:nvPicPr>
          <p:cNvPr id="4" name="圖形 3">
            <a:extLst>
              <a:ext uri="{FF2B5EF4-FFF2-40B4-BE49-F238E27FC236}">
                <a16:creationId xmlns:a16="http://schemas.microsoft.com/office/drawing/2014/main" xmlns="" id="{F1AD4199-8EF4-4A4A-A69C-B66C303D7458}"/>
              </a:ext>
            </a:extLst>
          </p:cNvPr>
          <p:cNvPicPr>
            <a:picLocks noChangeAspect="1"/>
          </p:cNvPicPr>
          <p:nvPr/>
        </p:nvPicPr>
        <p:blipFill>
          <a:blip r:embed="rId4" cstate="print">
            <a:extLst>
              <a:ext uri="{96DAC541-7B7A-43D3-8B79-37D633B846F1}">
                <asvg:svgBlip xmlns:asvg="http://schemas.microsoft.com/office/drawing/2016/SVG/main" xmlns="" r:embed="rId3"/>
              </a:ext>
            </a:extLst>
          </a:blip>
          <a:stretch>
            <a:fillRect/>
          </a:stretch>
        </p:blipFill>
        <p:spPr>
          <a:xfrm>
            <a:off x="0" y="726141"/>
            <a:ext cx="3324225" cy="2838450"/>
          </a:xfrm>
          <a:prstGeom prst="rect">
            <a:avLst/>
          </a:prstGeom>
        </p:spPr>
      </p:pic>
      <p:sp>
        <p:nvSpPr>
          <p:cNvPr id="3" name="矩形: 圓角 2">
            <a:extLst>
              <a:ext uri="{FF2B5EF4-FFF2-40B4-BE49-F238E27FC236}">
                <a16:creationId xmlns:a16="http://schemas.microsoft.com/office/drawing/2014/main" xmlns="" id="{6BE5C509-1828-4228-8344-EED9A862C32B}"/>
              </a:ext>
            </a:extLst>
          </p:cNvPr>
          <p:cNvSpPr/>
          <p:nvPr/>
        </p:nvSpPr>
        <p:spPr>
          <a:xfrm>
            <a:off x="410135" y="1519518"/>
            <a:ext cx="5200089" cy="2897841"/>
          </a:xfrm>
          <a:prstGeom prst="roundRect">
            <a:avLst>
              <a:gd name="adj" fmla="val 5762"/>
            </a:avLst>
          </a:prstGeom>
          <a:solidFill>
            <a:schemeClr val="bg1"/>
          </a:solidFill>
          <a:ln>
            <a:solidFill>
              <a:srgbClr val="09F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xmlns="" id="{C4C49B91-331F-4DF7-ACC3-073A76AD2FB6}"/>
              </a:ext>
            </a:extLst>
          </p:cNvPr>
          <p:cNvSpPr>
            <a:spLocks noGrp="1"/>
          </p:cNvSpPr>
          <p:nvPr>
            <p:ph type="title"/>
          </p:nvPr>
        </p:nvSpPr>
        <p:spPr/>
        <p:txBody>
          <a:bodyPr/>
          <a:lstStyle/>
          <a:p>
            <a:r>
              <a:rPr lang="en-US" altLang="zh-TW"/>
              <a:t>AI</a:t>
            </a:r>
            <a:r>
              <a:rPr lang="zh-TW" altLang="en-US"/>
              <a:t> 工廠自動缺陷檢測</a:t>
            </a:r>
            <a:endParaRPr lang="en-US"/>
          </a:p>
        </p:txBody>
      </p:sp>
      <p:sp>
        <p:nvSpPr>
          <p:cNvPr id="6" name="Rectangle 5">
            <a:extLst>
              <a:ext uri="{FF2B5EF4-FFF2-40B4-BE49-F238E27FC236}">
                <a16:creationId xmlns:a16="http://schemas.microsoft.com/office/drawing/2014/main" xmlns="" id="{632F1FD5-CA6F-4060-B94B-25028C729475}"/>
              </a:ext>
            </a:extLst>
          </p:cNvPr>
          <p:cNvSpPr/>
          <p:nvPr/>
        </p:nvSpPr>
        <p:spPr>
          <a:xfrm>
            <a:off x="5610225" y="3857625"/>
            <a:ext cx="152400" cy="180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descr="A screenshot of a cell phone&#10;&#10;Description generated with very high confidence">
            <a:extLst>
              <a:ext uri="{FF2B5EF4-FFF2-40B4-BE49-F238E27FC236}">
                <a16:creationId xmlns:a16="http://schemas.microsoft.com/office/drawing/2014/main" xmlns="" id="{1CE80F3A-B76B-48E4-9ABC-5227377D1A41}"/>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579022" y="1706160"/>
            <a:ext cx="4628243" cy="2500439"/>
          </a:xfrm>
          <a:prstGeom prst="rect">
            <a:avLst/>
          </a:prstGeom>
        </p:spPr>
      </p:pic>
      <p:pic>
        <p:nvPicPr>
          <p:cNvPr id="10" name="圖形 9">
            <a:extLst>
              <a:ext uri="{FF2B5EF4-FFF2-40B4-BE49-F238E27FC236}">
                <a16:creationId xmlns:a16="http://schemas.microsoft.com/office/drawing/2014/main" xmlns="" id="{4AE96971-67DA-48EE-A7EE-27D3026EA81E}"/>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4278910" y="3191806"/>
            <a:ext cx="2194484" cy="1873800"/>
          </a:xfrm>
          <a:prstGeom prst="rect">
            <a:avLst/>
          </a:prstGeom>
        </p:spPr>
      </p:pic>
      <p:pic>
        <p:nvPicPr>
          <p:cNvPr id="7" name="Picture 7" descr="A close up of a tall building&#10;&#10;Description generated with high confidence">
            <a:extLst>
              <a:ext uri="{FF2B5EF4-FFF2-40B4-BE49-F238E27FC236}">
                <a16:creationId xmlns:a16="http://schemas.microsoft.com/office/drawing/2014/main" xmlns="" id="{B2618AA9-3A03-4F62-B84E-B5E28014546D}"/>
              </a:ext>
            </a:extLst>
          </p:cNvPr>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5325227" y="1104900"/>
            <a:ext cx="3818773" cy="2729289"/>
          </a:xfrm>
          <a:prstGeom prst="rect">
            <a:avLst/>
          </a:prstGeom>
        </p:spPr>
      </p:pic>
      <p:pic>
        <p:nvPicPr>
          <p:cNvPr id="8" name="Picture 4">
            <a:extLst>
              <a:ext uri="{FF2B5EF4-FFF2-40B4-BE49-F238E27FC236}">
                <a16:creationId xmlns:a16="http://schemas.microsoft.com/office/drawing/2014/main" xmlns="" id="{3CE80A6C-ED96-48A2-97CB-2645BF69861B}"/>
              </a:ext>
            </a:extLst>
          </p:cNvPr>
          <p:cNvPicPr>
            <a:picLocks noChangeAspect="1"/>
          </p:cNvPicPr>
          <p:nvPr/>
        </p:nvPicPr>
        <p:blipFill rotWithShape="1">
          <a:blip r:embed="rId7" cstate="screen">
            <a:extLst>
              <a:ext uri="{28A0092B-C50C-407E-A947-70E740481C1C}">
                <a14:useLocalDpi xmlns:a14="http://schemas.microsoft.com/office/drawing/2010/main" xmlns=""/>
              </a:ext>
            </a:extLst>
          </a:blip>
          <a:srcRect/>
          <a:stretch/>
        </p:blipFill>
        <p:spPr>
          <a:xfrm>
            <a:off x="5325227" y="3269700"/>
            <a:ext cx="3818773" cy="1873799"/>
          </a:xfrm>
          <a:prstGeom prst="rect">
            <a:avLst/>
          </a:prstGeom>
        </p:spPr>
      </p:pic>
    </p:spTree>
    <p:extLst>
      <p:ext uri="{BB962C8B-B14F-4D97-AF65-F5344CB8AC3E}">
        <p14:creationId xmlns:p14="http://schemas.microsoft.com/office/powerpoint/2010/main" xmlns="" val="30915110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xmlns="" id="{7A9F5360-2C85-466C-BEAC-C6468540CBED}"/>
              </a:ext>
            </a:extLst>
          </p:cNvPr>
          <p:cNvGrpSpPr/>
          <p:nvPr/>
        </p:nvGrpSpPr>
        <p:grpSpPr>
          <a:xfrm>
            <a:off x="113398" y="1923345"/>
            <a:ext cx="6783582" cy="2842563"/>
            <a:chOff x="-234989" y="-4407529"/>
            <a:chExt cx="8832223" cy="3701015"/>
          </a:xfrm>
        </p:grpSpPr>
        <p:sp>
          <p:nvSpPr>
            <p:cNvPr id="51" name="矩形 50">
              <a:extLst>
                <a:ext uri="{FF2B5EF4-FFF2-40B4-BE49-F238E27FC236}">
                  <a16:creationId xmlns:a16="http://schemas.microsoft.com/office/drawing/2014/main" xmlns="" id="{F35EE19B-6681-4CCE-B321-A72BCC4A9E9A}"/>
                </a:ext>
              </a:extLst>
            </p:cNvPr>
            <p:cNvSpPr/>
            <p:nvPr/>
          </p:nvSpPr>
          <p:spPr>
            <a:xfrm>
              <a:off x="4131331" y="-3874866"/>
              <a:ext cx="4286850" cy="3168352"/>
            </a:xfrm>
            <a:prstGeom prst="rect">
              <a:avLst/>
            </a:prstGeom>
            <a:solidFill>
              <a:schemeClr val="bg1"/>
            </a:solidFill>
            <a:ln>
              <a:solidFill>
                <a:srgbClr val="EFEF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2" name="內容版面配置區 3">
              <a:extLst>
                <a:ext uri="{FF2B5EF4-FFF2-40B4-BE49-F238E27FC236}">
                  <a16:creationId xmlns:a16="http://schemas.microsoft.com/office/drawing/2014/main" xmlns="" id="{07E92050-CDE9-4626-8FB5-E47AFE84B5EA}"/>
                </a:ext>
              </a:extLst>
            </p:cNvPr>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a:xfrm>
              <a:off x="-234989" y="-4162458"/>
              <a:ext cx="7177088" cy="3440113"/>
            </a:xfrm>
            <a:prstGeom prst="roundRect">
              <a:avLst>
                <a:gd name="adj" fmla="val 5725"/>
              </a:avLst>
            </a:prstGeom>
            <a:ln w="12700">
              <a:solidFill>
                <a:srgbClr val="09F3FF"/>
              </a:solidFill>
            </a:ln>
          </p:spPr>
        </p:pic>
        <p:pic>
          <p:nvPicPr>
            <p:cNvPr id="54" name="Picture 9" descr="C:\Users\user\Desktop\NAS醫療影像加值服務方案\5.png">
              <a:extLst>
                <a:ext uri="{FF2B5EF4-FFF2-40B4-BE49-F238E27FC236}">
                  <a16:creationId xmlns:a16="http://schemas.microsoft.com/office/drawing/2014/main" xmlns="" id="{81E0D0E3-8C41-4D2F-BB93-F0E0DB05508A}"/>
                </a:ext>
              </a:extLst>
            </p:cNvPr>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766779" y="-4407529"/>
              <a:ext cx="4651405" cy="532664"/>
            </a:xfrm>
            <a:prstGeom prst="rect">
              <a:avLst/>
            </a:prstGeom>
            <a:noFill/>
          </p:spPr>
        </p:pic>
        <p:pic>
          <p:nvPicPr>
            <p:cNvPr id="56" name="Picture 3">
              <a:extLst>
                <a:ext uri="{FF2B5EF4-FFF2-40B4-BE49-F238E27FC236}">
                  <a16:creationId xmlns:a16="http://schemas.microsoft.com/office/drawing/2014/main" xmlns="" id="{B6A6A993-9670-4EF1-8A41-DAB13AA1CDBA}"/>
                </a:ext>
              </a:extLst>
            </p:cNvPr>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7343285" y="-3304408"/>
              <a:ext cx="597743" cy="5760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7" name="內容版面配置區 2">
              <a:extLst>
                <a:ext uri="{FF2B5EF4-FFF2-40B4-BE49-F238E27FC236}">
                  <a16:creationId xmlns:a16="http://schemas.microsoft.com/office/drawing/2014/main" xmlns="" id="{D9578DE2-DD4C-42B9-A3C9-2A8CD0E0DBE2}"/>
                </a:ext>
              </a:extLst>
            </p:cNvPr>
            <p:cNvSpPr txBox="1">
              <a:spLocks/>
            </p:cNvSpPr>
            <p:nvPr/>
          </p:nvSpPr>
          <p:spPr>
            <a:xfrm>
              <a:off x="7046468" y="-2717886"/>
              <a:ext cx="1230855" cy="390527"/>
            </a:xfrm>
            <a:prstGeom prst="rect">
              <a:avLst/>
            </a:prstGeom>
          </p:spPr>
          <p:txBody>
            <a:bodyPr vert="horz" lIns="91440" tIns="45720" rIns="91440" bIns="45720" rtlCol="0">
              <a:noAutofit/>
            </a:bodyPr>
            <a:lstStyle/>
            <a:p>
              <a:pPr lvl="0" indent="-342900" algn="ctr">
                <a:lnSpc>
                  <a:spcPts val="1400"/>
                </a:lnSpc>
              </a:pPr>
              <a:r>
                <a:rPr lang="en-US" altLang="zh-TW" sz="1000" b="1">
                  <a:latin typeface="Arial" panose="020B0604020202020204" pitchFamily="34" charset="0"/>
                  <a:ea typeface="微軟正黑體" pitchFamily="34" charset="-120"/>
                  <a:cs typeface="Arial" panose="020B0604020202020204" pitchFamily="34" charset="0"/>
                </a:rPr>
                <a:t>Mobile </a:t>
              </a:r>
            </a:p>
            <a:p>
              <a:pPr lvl="0" indent="-342900" algn="ctr">
                <a:lnSpc>
                  <a:spcPts val="1400"/>
                </a:lnSpc>
              </a:pPr>
              <a:r>
                <a:rPr lang="en-US" altLang="zh-TW" sz="1000" b="1">
                  <a:latin typeface="Arial" panose="020B0604020202020204" pitchFamily="34" charset="0"/>
                  <a:ea typeface="微軟正黑體" pitchFamily="34" charset="-120"/>
                  <a:cs typeface="Arial" panose="020B0604020202020204" pitchFamily="34" charset="0"/>
                </a:rPr>
                <a:t>viewer</a:t>
              </a:r>
            </a:p>
          </p:txBody>
        </p:sp>
        <p:pic>
          <p:nvPicPr>
            <p:cNvPr id="59" name="Picture 3" descr="C:\Users\user\Desktop\NAS醫療影像加值服務方案\lQC_uWs9.jpg">
              <a:extLst>
                <a:ext uri="{FF2B5EF4-FFF2-40B4-BE49-F238E27FC236}">
                  <a16:creationId xmlns:a16="http://schemas.microsoft.com/office/drawing/2014/main" xmlns="" id="{099B733E-0C55-4526-8489-AAE0330A3685}"/>
                </a:ext>
              </a:extLst>
            </p:cNvPr>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4328060" y="-3436308"/>
              <a:ext cx="588070" cy="5880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0" name="矩形 59">
              <a:extLst>
                <a:ext uri="{FF2B5EF4-FFF2-40B4-BE49-F238E27FC236}">
                  <a16:creationId xmlns:a16="http://schemas.microsoft.com/office/drawing/2014/main" xmlns="" id="{DC1D30F1-D113-42DF-B6D4-5F0370614993}"/>
                </a:ext>
              </a:extLst>
            </p:cNvPr>
            <p:cNvSpPr/>
            <p:nvPr/>
          </p:nvSpPr>
          <p:spPr>
            <a:xfrm>
              <a:off x="4248284" y="-4239473"/>
              <a:ext cx="4348950" cy="607683"/>
            </a:xfrm>
            <a:prstGeom prst="rect">
              <a:avLst/>
            </a:prstGeom>
          </p:spPr>
          <p:txBody>
            <a:bodyPr wrap="square">
              <a:spAutoFit/>
            </a:bodyPr>
            <a:lstStyle/>
            <a:p>
              <a:pPr indent="-342900">
                <a:lnSpc>
                  <a:spcPts val="1400"/>
                </a:lnSpc>
                <a:spcBef>
                  <a:spcPct val="20000"/>
                </a:spcBef>
              </a:pPr>
              <a:r>
                <a:rPr lang="en-US" altLang="zh-TW" sz="1500" b="1">
                  <a:latin typeface="微軟正黑體" pitchFamily="34" charset="-120"/>
                  <a:ea typeface="微軟正黑體" pitchFamily="34" charset="-120"/>
                </a:rPr>
                <a:t>Remote viewing    </a:t>
              </a:r>
              <a:r>
                <a:rPr lang="en-US" altLang="zh-TW" sz="1000" b="1">
                  <a:latin typeface="微軟正黑體" pitchFamily="34" charset="-120"/>
                  <a:ea typeface="微軟正黑體" pitchFamily="34" charset="-120"/>
                </a:rPr>
                <a:t>e.g.: on-call Doctors</a:t>
              </a:r>
            </a:p>
            <a:p>
              <a:pPr lvl="0" indent="-342900">
                <a:lnSpc>
                  <a:spcPts val="1400"/>
                </a:lnSpc>
                <a:spcBef>
                  <a:spcPct val="20000"/>
                </a:spcBef>
              </a:pPr>
              <a:r>
                <a:rPr lang="en-US" altLang="zh-TW" sz="1000" b="1">
                  <a:latin typeface="微軟正黑體" pitchFamily="34" charset="-120"/>
                  <a:ea typeface="微軟正黑體" pitchFamily="34" charset="-120"/>
                </a:rPr>
                <a:t> </a:t>
              </a:r>
              <a:endParaRPr lang="zh-TW" altLang="en-US" sz="1000" b="1">
                <a:latin typeface="微軟正黑體" pitchFamily="34" charset="-120"/>
                <a:ea typeface="微軟正黑體" pitchFamily="34" charset="-120"/>
              </a:endParaRPr>
            </a:p>
          </p:txBody>
        </p:sp>
        <p:pic>
          <p:nvPicPr>
            <p:cNvPr id="62" name="內容版面配置區 3">
              <a:extLst>
                <a:ext uri="{FF2B5EF4-FFF2-40B4-BE49-F238E27FC236}">
                  <a16:creationId xmlns:a16="http://schemas.microsoft.com/office/drawing/2014/main" xmlns="" id="{61328485-6ED8-48B5-B705-607A8B160FE6}"/>
                </a:ext>
              </a:extLst>
            </p:cNvPr>
            <p:cNvPicPr>
              <a:picLocks noChangeAspect="1"/>
            </p:cNvPicPr>
            <p:nvPr/>
          </p:nvPicPr>
          <p:blipFill>
            <a:blip r:embed="rId6" cstate="screen">
              <a:extLst>
                <a:ext uri="{28A0092B-C50C-407E-A947-70E740481C1C}">
                  <a14:useLocalDpi xmlns:a14="http://schemas.microsoft.com/office/drawing/2010/main" xmlns=""/>
                </a:ext>
              </a:extLst>
            </a:blip>
            <a:srcRect/>
            <a:stretch>
              <a:fillRect/>
            </a:stretch>
          </p:blipFill>
          <p:spPr>
            <a:xfrm>
              <a:off x="6275041" y="-3793738"/>
              <a:ext cx="857256" cy="142876"/>
            </a:xfrm>
            <a:prstGeom prst="rect">
              <a:avLst/>
            </a:prstGeom>
          </p:spPr>
        </p:pic>
      </p:grpSp>
      <p:sp>
        <p:nvSpPr>
          <p:cNvPr id="2" name="Title 1">
            <a:extLst>
              <a:ext uri="{FF2B5EF4-FFF2-40B4-BE49-F238E27FC236}">
                <a16:creationId xmlns:a16="http://schemas.microsoft.com/office/drawing/2014/main" xmlns="" id="{6FED01AC-9235-4DB1-8B1D-74679C9266DC}"/>
              </a:ext>
            </a:extLst>
          </p:cNvPr>
          <p:cNvSpPr>
            <a:spLocks noGrp="1"/>
          </p:cNvSpPr>
          <p:nvPr>
            <p:ph type="title"/>
          </p:nvPr>
        </p:nvSpPr>
        <p:spPr>
          <a:xfrm>
            <a:off x="323528" y="348047"/>
            <a:ext cx="8229600" cy="493563"/>
          </a:xfrm>
        </p:spPr>
        <p:txBody>
          <a:bodyPr/>
          <a:lstStyle/>
          <a:p>
            <a:pPr>
              <a:lnSpc>
                <a:spcPts val="3600"/>
              </a:lnSpc>
            </a:pPr>
            <a:r>
              <a:rPr lang="en-US" err="1"/>
              <a:t>MediQPACS</a:t>
            </a:r>
            <a:r>
              <a:rPr lang="en-US"/>
              <a:t> </a:t>
            </a:r>
            <a:r>
              <a:rPr lang="zh-TW" altLang="en-US"/>
              <a:t>與醫療</a:t>
            </a:r>
            <a:r>
              <a:rPr lang="en-US" altLang="zh-TW"/>
              <a:t> AI </a:t>
            </a:r>
            <a:r>
              <a:rPr lang="zh-TW" altLang="en-US"/>
              <a:t>的整合</a:t>
            </a:r>
            <a:endParaRPr lang="en-US"/>
          </a:p>
        </p:txBody>
      </p:sp>
      <p:pic>
        <p:nvPicPr>
          <p:cNvPr id="33" name="圖片 13" descr="一張含有 監視器, 微波爐, 烤箱, 電子用品 的圖片&#10;&#10;描述是以高可信度產生">
            <a:extLst>
              <a:ext uri="{FF2B5EF4-FFF2-40B4-BE49-F238E27FC236}">
                <a16:creationId xmlns:a16="http://schemas.microsoft.com/office/drawing/2014/main" xmlns="" id="{F1BB0952-7ABE-48F4-80AA-39063BDBAF02}"/>
              </a:ext>
            </a:extLst>
          </p:cNvPr>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7351922" y="584790"/>
            <a:ext cx="1061770" cy="1717254"/>
          </a:xfrm>
          <a:prstGeom prst="rect">
            <a:avLst/>
          </a:prstGeom>
        </p:spPr>
      </p:pic>
      <p:cxnSp>
        <p:nvCxnSpPr>
          <p:cNvPr id="13" name="Connector: Elbow 12">
            <a:extLst>
              <a:ext uri="{FF2B5EF4-FFF2-40B4-BE49-F238E27FC236}">
                <a16:creationId xmlns:a16="http://schemas.microsoft.com/office/drawing/2014/main" xmlns="" id="{8B7C4335-856B-4BA7-96B9-9D1262D68FF6}"/>
              </a:ext>
            </a:extLst>
          </p:cNvPr>
          <p:cNvCxnSpPr>
            <a:cxnSpLocks/>
            <a:endCxn id="33" idx="1"/>
          </p:cNvCxnSpPr>
          <p:nvPr/>
        </p:nvCxnSpPr>
        <p:spPr>
          <a:xfrm flipV="1">
            <a:off x="3390900" y="1443417"/>
            <a:ext cx="3961022" cy="1752658"/>
          </a:xfrm>
          <a:prstGeom prst="bentConnector3">
            <a:avLst>
              <a:gd name="adj1" fmla="val -17"/>
            </a:avLst>
          </a:prstGeom>
          <a:ln w="19050">
            <a:solidFill>
              <a:srgbClr val="005493"/>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xmlns="" id="{8461FA28-37D7-4637-8A94-B7DED3290477}"/>
              </a:ext>
            </a:extLst>
          </p:cNvPr>
          <p:cNvSpPr txBox="1"/>
          <p:nvPr/>
        </p:nvSpPr>
        <p:spPr>
          <a:xfrm>
            <a:off x="4197365" y="1158321"/>
            <a:ext cx="2913595" cy="276999"/>
          </a:xfrm>
          <a:prstGeom prst="rect">
            <a:avLst/>
          </a:prstGeom>
          <a:noFill/>
        </p:spPr>
        <p:txBody>
          <a:bodyPr wrap="square" rtlCol="0">
            <a:spAutoFit/>
          </a:bodyPr>
          <a:lstStyle/>
          <a:p>
            <a:pPr algn="ctr"/>
            <a:r>
              <a:rPr lang="zh-TW" altLang="en-US" sz="1200">
                <a:latin typeface="Microsoft JhengHei" panose="020B0604030504040204" pitchFamily="34" charset="-120"/>
                <a:ea typeface="Microsoft JhengHei" panose="020B0604030504040204" pitchFamily="34" charset="-120"/>
                <a:cs typeface="Arial" panose="020B0604020202020204" pitchFamily="34" charset="0"/>
              </a:rPr>
              <a:t>經醫生標記過的</a:t>
            </a:r>
            <a:r>
              <a:rPr lang="en-US" altLang="zh-TW" sz="1200">
                <a:latin typeface="Microsoft JhengHei" panose="020B0604030504040204" pitchFamily="34" charset="-120"/>
                <a:ea typeface="Microsoft JhengHei" panose="020B0604030504040204" pitchFamily="34" charset="-120"/>
                <a:cs typeface="Arial" panose="020B0604020202020204" pitchFamily="34" charset="0"/>
              </a:rPr>
              <a:t> </a:t>
            </a:r>
            <a:r>
              <a:rPr lang="en-US" sz="1200">
                <a:latin typeface="Microsoft JhengHei" panose="020B0604030504040204" pitchFamily="34" charset="-120"/>
                <a:ea typeface="Microsoft JhengHei" panose="020B0604030504040204" pitchFamily="34" charset="-120"/>
                <a:cs typeface="Arial" panose="020B0604020202020204" pitchFamily="34" charset="0"/>
              </a:rPr>
              <a:t>DICOM </a:t>
            </a:r>
            <a:r>
              <a:rPr lang="zh-TW" altLang="en-US" sz="1200">
                <a:latin typeface="Microsoft JhengHei" panose="020B0604030504040204" pitchFamily="34" charset="-120"/>
                <a:ea typeface="Microsoft JhengHei" panose="020B0604030504040204" pitchFamily="34" charset="-120"/>
                <a:cs typeface="Arial" panose="020B0604020202020204" pitchFamily="34" charset="0"/>
              </a:rPr>
              <a:t>影像資料</a:t>
            </a:r>
            <a:endParaRPr lang="en-US" sz="1200">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1" name="TextBox 40">
            <a:extLst>
              <a:ext uri="{FF2B5EF4-FFF2-40B4-BE49-F238E27FC236}">
                <a16:creationId xmlns:a16="http://schemas.microsoft.com/office/drawing/2014/main" xmlns="" id="{262AAB64-DB2D-49B0-BB56-11D3E2982225}"/>
              </a:ext>
            </a:extLst>
          </p:cNvPr>
          <p:cNvSpPr txBox="1"/>
          <p:nvPr/>
        </p:nvSpPr>
        <p:spPr>
          <a:xfrm>
            <a:off x="4107393" y="1471715"/>
            <a:ext cx="2913595" cy="276999"/>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DICOM REST API</a:t>
            </a:r>
          </a:p>
        </p:txBody>
      </p:sp>
      <p:sp>
        <p:nvSpPr>
          <p:cNvPr id="43" name="Rectangle 42">
            <a:extLst>
              <a:ext uri="{FF2B5EF4-FFF2-40B4-BE49-F238E27FC236}">
                <a16:creationId xmlns:a16="http://schemas.microsoft.com/office/drawing/2014/main" xmlns="" id="{A348C1CE-7A81-450C-9CB4-F6D6BB2ED4FB}"/>
              </a:ext>
            </a:extLst>
          </p:cNvPr>
          <p:cNvSpPr/>
          <p:nvPr/>
        </p:nvSpPr>
        <p:spPr>
          <a:xfrm>
            <a:off x="5748269" y="4291004"/>
            <a:ext cx="862980" cy="34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a:solidFill>
                  <a:schemeClr val="tx1"/>
                </a:solidFill>
                <a:latin typeface="微軟正黑體" panose="020B0604030504040204" pitchFamily="34" charset="-120"/>
                <a:ea typeface="微軟正黑體" panose="020B0604030504040204" pitchFamily="34" charset="-120"/>
                <a:cs typeface="Arial" panose="020B0604020202020204" pitchFamily="34" charset="0"/>
              </a:rPr>
              <a:t>推論伺服器</a:t>
            </a:r>
            <a:endParaRPr lang="en-US" sz="1000" b="1">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cxnSp>
        <p:nvCxnSpPr>
          <p:cNvPr id="53" name="Connector: Elbow 52">
            <a:extLst>
              <a:ext uri="{FF2B5EF4-FFF2-40B4-BE49-F238E27FC236}">
                <a16:creationId xmlns:a16="http://schemas.microsoft.com/office/drawing/2014/main" xmlns="" id="{310DE370-D64D-42F3-93D5-B17BD344F578}"/>
              </a:ext>
            </a:extLst>
          </p:cNvPr>
          <p:cNvCxnSpPr>
            <a:cxnSpLocks/>
            <a:stCxn id="33" idx="3"/>
          </p:cNvCxnSpPr>
          <p:nvPr/>
        </p:nvCxnSpPr>
        <p:spPr>
          <a:xfrm flipH="1">
            <a:off x="8340135" y="1443417"/>
            <a:ext cx="73557" cy="2019537"/>
          </a:xfrm>
          <a:prstGeom prst="bentConnector3">
            <a:avLst>
              <a:gd name="adj1" fmla="val -310779"/>
            </a:avLst>
          </a:prstGeom>
          <a:ln w="19050">
            <a:solidFill>
              <a:srgbClr val="005493"/>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xmlns="" id="{02716079-DBAD-4F92-B58F-6FFB50B94440}"/>
              </a:ext>
            </a:extLst>
          </p:cNvPr>
          <p:cNvSpPr txBox="1"/>
          <p:nvPr/>
        </p:nvSpPr>
        <p:spPr>
          <a:xfrm rot="16200000">
            <a:off x="7951694" y="2380651"/>
            <a:ext cx="1719730" cy="276999"/>
          </a:xfrm>
          <a:prstGeom prst="rect">
            <a:avLst/>
          </a:prstGeom>
          <a:noFill/>
        </p:spPr>
        <p:txBody>
          <a:bodyPr wrap="square" rtlCol="0">
            <a:spAutoFit/>
          </a:bodyPr>
          <a:lstStyle/>
          <a:p>
            <a:pPr algn="ctr"/>
            <a:r>
              <a:rPr lang="zh-TW" altLang="en-US" sz="1200">
                <a:latin typeface="Microsoft JhengHei" panose="020B0604030504040204" pitchFamily="34" charset="-120"/>
                <a:ea typeface="Microsoft JhengHei" panose="020B0604030504040204" pitchFamily="34" charset="-120"/>
              </a:rPr>
              <a:t>深度學習模型更新</a:t>
            </a:r>
            <a:endParaRPr lang="en-US" sz="1200">
              <a:latin typeface="Microsoft JhengHei" panose="020B0604030504040204" pitchFamily="34" charset="-120"/>
              <a:ea typeface="Microsoft JhengHei" panose="020B0604030504040204" pitchFamily="34" charset="-120"/>
            </a:endParaRPr>
          </a:p>
        </p:txBody>
      </p:sp>
      <p:sp>
        <p:nvSpPr>
          <p:cNvPr id="61" name="Rectangle 60">
            <a:extLst>
              <a:ext uri="{FF2B5EF4-FFF2-40B4-BE49-F238E27FC236}">
                <a16:creationId xmlns:a16="http://schemas.microsoft.com/office/drawing/2014/main" xmlns="" id="{A2789FDF-293A-44C0-B539-5799C5F43242}"/>
              </a:ext>
            </a:extLst>
          </p:cNvPr>
          <p:cNvSpPr/>
          <p:nvPr/>
        </p:nvSpPr>
        <p:spPr>
          <a:xfrm>
            <a:off x="6835506" y="2369465"/>
            <a:ext cx="1812556" cy="38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latin typeface="Arial" panose="020B0604020202020204" pitchFamily="34" charset="0"/>
                <a:cs typeface="Arial" panose="020B0604020202020204" pitchFamily="34" charset="0"/>
              </a:rPr>
              <a:t>TS-2888X</a:t>
            </a:r>
          </a:p>
          <a:p>
            <a:pPr algn="ctr"/>
            <a:r>
              <a:rPr lang="en-US" sz="1100" b="1">
                <a:solidFill>
                  <a:schemeClr val="tx1"/>
                </a:solidFill>
              </a:rPr>
              <a:t>XEON-W AI ready NAS</a:t>
            </a:r>
          </a:p>
        </p:txBody>
      </p:sp>
      <p:sp>
        <p:nvSpPr>
          <p:cNvPr id="21" name="內容版面配置區 2">
            <a:extLst>
              <a:ext uri="{FF2B5EF4-FFF2-40B4-BE49-F238E27FC236}">
                <a16:creationId xmlns:a16="http://schemas.microsoft.com/office/drawing/2014/main" xmlns="" id="{573E4F5C-EB5E-4B3D-B889-51545307FFC4}"/>
              </a:ext>
            </a:extLst>
          </p:cNvPr>
          <p:cNvSpPr txBox="1">
            <a:spLocks/>
          </p:cNvSpPr>
          <p:nvPr/>
        </p:nvSpPr>
        <p:spPr>
          <a:xfrm>
            <a:off x="1158296" y="4785432"/>
            <a:ext cx="5915000" cy="390527"/>
          </a:xfrm>
          <a:prstGeom prst="rect">
            <a:avLst/>
          </a:prstGeom>
        </p:spPr>
        <p:txBody>
          <a:bodyPr vert="horz" lIns="91440" tIns="45720" rIns="91440" bIns="45720" rtlCol="0">
            <a:normAutofit/>
          </a:bodyPr>
          <a:lstStyle/>
          <a:p>
            <a:r>
              <a:rPr lang="en-US" altLang="zh-TW" sz="800">
                <a:latin typeface="Arial" panose="020B0604020202020204" pitchFamily="34" charset="0"/>
                <a:cs typeface="Arial" panose="020B0604020202020204" pitchFamily="34" charset="0"/>
              </a:rPr>
              <a:t>DICOM images are transferred from PACS server to NAS for smart management</a:t>
            </a:r>
            <a:endParaRPr lang="zh-TW" altLang="en-US" sz="800">
              <a:latin typeface="Arial" panose="020B0604020202020204" pitchFamily="34" charset="0"/>
              <a:cs typeface="Arial" panose="020B0604020202020204" pitchFamily="34" charset="0"/>
            </a:endParaRPr>
          </a:p>
        </p:txBody>
      </p:sp>
      <p:sp>
        <p:nvSpPr>
          <p:cNvPr id="27" name="內容版面配置區 2">
            <a:extLst>
              <a:ext uri="{FF2B5EF4-FFF2-40B4-BE49-F238E27FC236}">
                <a16:creationId xmlns:a16="http://schemas.microsoft.com/office/drawing/2014/main" xmlns="" id="{F80C22BE-5373-48BD-A6B1-A4895814CABA}"/>
              </a:ext>
            </a:extLst>
          </p:cNvPr>
          <p:cNvSpPr txBox="1">
            <a:spLocks/>
          </p:cNvSpPr>
          <p:nvPr/>
        </p:nvSpPr>
        <p:spPr>
          <a:xfrm>
            <a:off x="1121615" y="4929395"/>
            <a:ext cx="5915000" cy="390527"/>
          </a:xfrm>
          <a:prstGeom prst="rect">
            <a:avLst/>
          </a:prstGeom>
        </p:spPr>
        <p:txBody>
          <a:bodyPr vert="horz" lIns="91440" tIns="45720" rIns="91440" bIns="45720" rtlCol="0">
            <a:normAutofit/>
          </a:bodyPr>
          <a:lstStyle/>
          <a:p>
            <a:pPr lvl="0" indent="-342900">
              <a:spcBef>
                <a:spcPct val="20000"/>
              </a:spcBef>
            </a:pPr>
            <a:r>
              <a:rPr lang="zh-TW" altLang="en-US" sz="800" b="1">
                <a:solidFill>
                  <a:srgbClr val="7030A0"/>
                </a:solidFill>
                <a:latin typeface="微軟正黑體" pitchFamily="34" charset="-120"/>
                <a:ea typeface="微軟正黑體" pitchFamily="34" charset="-120"/>
              </a:rPr>
              <a:t>*</a:t>
            </a:r>
            <a:r>
              <a:rPr lang="en-US" altLang="zh-TW" sz="800" b="1">
                <a:solidFill>
                  <a:schemeClr val="tx1">
                    <a:lumMod val="75000"/>
                    <a:lumOff val="25000"/>
                  </a:schemeClr>
                </a:solidFill>
                <a:latin typeface="微軟正黑體" pitchFamily="34" charset="-120"/>
                <a:ea typeface="微軟正黑體" pitchFamily="34" charset="-120"/>
              </a:rPr>
              <a:t>Picture Archiving and Communication System (PACS)</a:t>
            </a:r>
          </a:p>
        </p:txBody>
      </p:sp>
      <p:sp>
        <p:nvSpPr>
          <p:cNvPr id="8" name="矩形 7">
            <a:extLst>
              <a:ext uri="{FF2B5EF4-FFF2-40B4-BE49-F238E27FC236}">
                <a16:creationId xmlns:a16="http://schemas.microsoft.com/office/drawing/2014/main" xmlns="" id="{126C4193-FAA5-447E-A2BA-FCB638D08624}"/>
              </a:ext>
            </a:extLst>
          </p:cNvPr>
          <p:cNvSpPr/>
          <p:nvPr/>
        </p:nvSpPr>
        <p:spPr>
          <a:xfrm>
            <a:off x="3036479" y="2332457"/>
            <a:ext cx="3710028" cy="243014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片 16">
            <a:extLst>
              <a:ext uri="{FF2B5EF4-FFF2-40B4-BE49-F238E27FC236}">
                <a16:creationId xmlns:a16="http://schemas.microsoft.com/office/drawing/2014/main" xmlns="" id="{B8D57DD0-E88A-4150-9B84-A5BE5C9850FC}"/>
              </a:ext>
            </a:extLst>
          </p:cNvPr>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348619" y="1270280"/>
            <a:ext cx="986110" cy="1015505"/>
          </a:xfrm>
          <a:prstGeom prst="rect">
            <a:avLst/>
          </a:prstGeom>
        </p:spPr>
      </p:pic>
      <p:grpSp>
        <p:nvGrpSpPr>
          <p:cNvPr id="22" name="群組 21">
            <a:extLst>
              <a:ext uri="{FF2B5EF4-FFF2-40B4-BE49-F238E27FC236}">
                <a16:creationId xmlns:a16="http://schemas.microsoft.com/office/drawing/2014/main" xmlns="" id="{23403004-B315-42E7-9F9D-5D3D6E67E7CA}"/>
              </a:ext>
            </a:extLst>
          </p:cNvPr>
          <p:cNvGrpSpPr/>
          <p:nvPr/>
        </p:nvGrpSpPr>
        <p:grpSpPr>
          <a:xfrm>
            <a:off x="5944425" y="2958836"/>
            <a:ext cx="976741" cy="1478266"/>
            <a:chOff x="5944425" y="2958836"/>
            <a:chExt cx="976741" cy="1478266"/>
          </a:xfrm>
        </p:grpSpPr>
        <p:pic>
          <p:nvPicPr>
            <p:cNvPr id="1026" name="Picture 2" descr="「quai qnap ai」的圖片搜尋結果">
              <a:extLst>
                <a:ext uri="{FF2B5EF4-FFF2-40B4-BE49-F238E27FC236}">
                  <a16:creationId xmlns:a16="http://schemas.microsoft.com/office/drawing/2014/main" xmlns="" id="{017258A9-19B4-4459-9483-1E1531156118}"/>
                </a:ext>
              </a:extLst>
            </p:cNvPr>
            <p:cNvPicPr>
              <a:picLocks noChangeAspect="1" noChangeArrowheads="1"/>
            </p:cNvPicPr>
            <p:nvPr/>
          </p:nvPicPr>
          <p:blipFill>
            <a:blip r:embed="rId9" cstate="screen">
              <a:extLst>
                <a:ext uri="{28A0092B-C50C-407E-A947-70E740481C1C}">
                  <a14:useLocalDpi xmlns:a14="http://schemas.microsoft.com/office/drawing/2010/main" xmlns=""/>
                </a:ext>
              </a:extLst>
            </a:blip>
            <a:srcRect/>
            <a:stretch>
              <a:fillRect/>
            </a:stretch>
          </p:blipFill>
          <p:spPr bwMode="auto">
            <a:xfrm>
              <a:off x="5944425" y="3745007"/>
              <a:ext cx="483642" cy="483642"/>
            </a:xfrm>
            <a:prstGeom prst="roundRect">
              <a:avLst/>
            </a:prstGeom>
            <a:noFill/>
            <a:extLst>
              <a:ext uri="{909E8E84-426E-40DD-AFC4-6F175D3DCCD1}">
                <a14:hiddenFill xmlns:a14="http://schemas.microsoft.com/office/drawing/2010/main" xmlns="">
                  <a:solidFill>
                    <a:srgbClr val="FFFFFF"/>
                  </a:solidFill>
                </a14:hiddenFill>
              </a:ext>
            </a:extLst>
          </p:spPr>
        </p:pic>
        <p:cxnSp>
          <p:nvCxnSpPr>
            <p:cNvPr id="50" name="Straight Connector 49">
              <a:extLst>
                <a:ext uri="{FF2B5EF4-FFF2-40B4-BE49-F238E27FC236}">
                  <a16:creationId xmlns:a16="http://schemas.microsoft.com/office/drawing/2014/main" xmlns="" id="{801B9063-2B97-4BD4-A9DC-3544BD76DA05}"/>
                </a:ext>
              </a:extLst>
            </p:cNvPr>
            <p:cNvCxnSpPr>
              <a:cxnSpLocks/>
            </p:cNvCxnSpPr>
            <p:nvPr/>
          </p:nvCxnSpPr>
          <p:spPr>
            <a:xfrm>
              <a:off x="6392982" y="4228649"/>
              <a:ext cx="528184" cy="208453"/>
            </a:xfrm>
            <a:prstGeom prst="line">
              <a:avLst/>
            </a:prstGeom>
            <a:ln>
              <a:solidFill>
                <a:srgbClr val="00E0F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D1AF0BF5-7CD3-4E9D-82F9-EA6B60A68274}"/>
                </a:ext>
              </a:extLst>
            </p:cNvPr>
            <p:cNvCxnSpPr>
              <a:cxnSpLocks/>
            </p:cNvCxnSpPr>
            <p:nvPr/>
          </p:nvCxnSpPr>
          <p:spPr>
            <a:xfrm flipV="1">
              <a:off x="6392982" y="2958836"/>
              <a:ext cx="528184" cy="786171"/>
            </a:xfrm>
            <a:prstGeom prst="line">
              <a:avLst/>
            </a:prstGeom>
            <a:ln>
              <a:solidFill>
                <a:srgbClr val="00E0FE"/>
              </a:solidFill>
            </a:ln>
          </p:spPr>
          <p:style>
            <a:lnRef idx="1">
              <a:schemeClr val="accent1"/>
            </a:lnRef>
            <a:fillRef idx="0">
              <a:schemeClr val="accent1"/>
            </a:fillRef>
            <a:effectRef idx="0">
              <a:schemeClr val="accent1"/>
            </a:effectRef>
            <a:fontRef idx="minor">
              <a:schemeClr val="tx1"/>
            </a:fontRef>
          </p:style>
        </p:cxnSp>
      </p:grpSp>
      <p:cxnSp>
        <p:nvCxnSpPr>
          <p:cNvPr id="6" name="Straight Connector 38">
            <a:extLst>
              <a:ext uri="{FF2B5EF4-FFF2-40B4-BE49-F238E27FC236}">
                <a16:creationId xmlns:a16="http://schemas.microsoft.com/office/drawing/2014/main" xmlns="" id="{D1AF0BF5-7CD3-4E9D-82F9-EA6B60A68274}"/>
              </a:ext>
            </a:extLst>
          </p:cNvPr>
          <p:cNvCxnSpPr>
            <a:cxnSpLocks/>
          </p:cNvCxnSpPr>
          <p:nvPr/>
        </p:nvCxnSpPr>
        <p:spPr>
          <a:xfrm flipV="1">
            <a:off x="6392982" y="2958836"/>
            <a:ext cx="528184" cy="786171"/>
          </a:xfrm>
          <a:prstGeom prst="line">
            <a:avLst/>
          </a:prstGeom>
          <a:ln>
            <a:solidFill>
              <a:srgbClr val="00E0FE"/>
            </a:solidFill>
          </a:ln>
        </p:spPr>
        <p:style>
          <a:lnRef idx="1">
            <a:schemeClr val="accent1"/>
          </a:lnRef>
          <a:fillRef idx="0">
            <a:schemeClr val="accent1"/>
          </a:fillRef>
          <a:effectRef idx="0">
            <a:schemeClr val="accent1"/>
          </a:effectRef>
          <a:fontRef idx="minor">
            <a:schemeClr val="tx1"/>
          </a:fontRef>
        </p:style>
      </p:cxnSp>
      <p:sp>
        <p:nvSpPr>
          <p:cNvPr id="10" name="矩形: 圓角 9">
            <a:extLst>
              <a:ext uri="{FF2B5EF4-FFF2-40B4-BE49-F238E27FC236}">
                <a16:creationId xmlns:a16="http://schemas.microsoft.com/office/drawing/2014/main" xmlns="" id="{BCC48AAB-B309-4DFA-9F2B-D73332DA647E}"/>
              </a:ext>
            </a:extLst>
          </p:cNvPr>
          <p:cNvSpPr/>
          <p:nvPr/>
        </p:nvSpPr>
        <p:spPr>
          <a:xfrm>
            <a:off x="6862577" y="2938994"/>
            <a:ext cx="1418969" cy="1523211"/>
          </a:xfrm>
          <a:prstGeom prst="roundRect">
            <a:avLst>
              <a:gd name="adj" fmla="val 8169"/>
            </a:avLst>
          </a:prstGeom>
          <a:solidFill>
            <a:schemeClr val="bg1"/>
          </a:solidFill>
          <a:ln>
            <a:solidFill>
              <a:srgbClr val="09F3FF"/>
            </a:solidFill>
          </a:ln>
          <a:effectLst>
            <a:reflection blurRad="6350" stA="29000" endPos="23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42" name="Rectangle 44">
            <a:extLst>
              <a:ext uri="{FF2B5EF4-FFF2-40B4-BE49-F238E27FC236}">
                <a16:creationId xmlns:a16="http://schemas.microsoft.com/office/drawing/2014/main" xmlns="" id="{51873102-84FB-414A-ACB3-4244690D6B7E}"/>
              </a:ext>
            </a:extLst>
          </p:cNvPr>
          <p:cNvSpPr/>
          <p:nvPr/>
        </p:nvSpPr>
        <p:spPr>
          <a:xfrm>
            <a:off x="6896982" y="3278727"/>
            <a:ext cx="1337643" cy="36772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100" b="1">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預先訓練的模型</a:t>
            </a:r>
            <a:endParaRPr lang="en-US" sz="1100" b="1">
              <a:solidFill>
                <a:srgbClr val="002060"/>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4" name="Rectangle 45">
            <a:extLst>
              <a:ext uri="{FF2B5EF4-FFF2-40B4-BE49-F238E27FC236}">
                <a16:creationId xmlns:a16="http://schemas.microsoft.com/office/drawing/2014/main" xmlns="" id="{9DCB3A75-2840-40A5-AB60-C063ABF423F5}"/>
              </a:ext>
            </a:extLst>
          </p:cNvPr>
          <p:cNvSpPr/>
          <p:nvPr/>
        </p:nvSpPr>
        <p:spPr>
          <a:xfrm>
            <a:off x="6896980" y="4058593"/>
            <a:ext cx="1337643" cy="37002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100" b="1">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硬體加速器</a:t>
            </a:r>
            <a:endParaRPr lang="en-US" sz="1100" b="1">
              <a:solidFill>
                <a:srgbClr val="002060"/>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9" name="Rectangle 46">
            <a:extLst>
              <a:ext uri="{FF2B5EF4-FFF2-40B4-BE49-F238E27FC236}">
                <a16:creationId xmlns:a16="http://schemas.microsoft.com/office/drawing/2014/main" xmlns="" id="{8043C63B-6A74-4654-BE17-F5233FFC082B}"/>
              </a:ext>
            </a:extLst>
          </p:cNvPr>
          <p:cNvSpPr/>
          <p:nvPr/>
        </p:nvSpPr>
        <p:spPr>
          <a:xfrm>
            <a:off x="6896981" y="3646449"/>
            <a:ext cx="1337643" cy="37002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err="1">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OpenVINO</a:t>
            </a:r>
            <a:endParaRPr lang="en-US" sz="1100" b="1">
              <a:solidFill>
                <a:srgbClr val="002060"/>
              </a:solidFill>
              <a:latin typeface="微軟正黑體" panose="020B0604030504040204" pitchFamily="34" charset="-120"/>
              <a:ea typeface="微軟正黑體" panose="020B0604030504040204" pitchFamily="34" charset="-120"/>
              <a:cs typeface="Arial" panose="020B0604020202020204" pitchFamily="34" charset="0"/>
            </a:endParaRPr>
          </a:p>
          <a:p>
            <a:pPr algn="ctr"/>
            <a:r>
              <a:rPr lang="zh-TW" altLang="en-US" sz="1100" b="1">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推論引擎</a:t>
            </a:r>
            <a:endParaRPr lang="en-US" sz="1100" b="1">
              <a:solidFill>
                <a:srgbClr val="002060"/>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5" name="Rectangle 47">
            <a:extLst>
              <a:ext uri="{FF2B5EF4-FFF2-40B4-BE49-F238E27FC236}">
                <a16:creationId xmlns:a16="http://schemas.microsoft.com/office/drawing/2014/main" xmlns="" id="{A06D9AA4-DB2D-4D07-97DC-292A01179B1F}"/>
              </a:ext>
            </a:extLst>
          </p:cNvPr>
          <p:cNvSpPr/>
          <p:nvPr/>
        </p:nvSpPr>
        <p:spPr>
          <a:xfrm>
            <a:off x="6896980" y="2967597"/>
            <a:ext cx="1337643" cy="34149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100" b="1">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推論</a:t>
            </a:r>
            <a:r>
              <a:rPr lang="en-US" sz="1100" b="1">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 API</a:t>
            </a:r>
          </a:p>
        </p:txBody>
      </p:sp>
      <p:cxnSp>
        <p:nvCxnSpPr>
          <p:cNvPr id="15" name="直線接點 14">
            <a:extLst>
              <a:ext uri="{FF2B5EF4-FFF2-40B4-BE49-F238E27FC236}">
                <a16:creationId xmlns:a16="http://schemas.microsoft.com/office/drawing/2014/main" xmlns="" id="{8820299C-BE00-4AAB-B81C-1ACC595A3CA0}"/>
              </a:ext>
            </a:extLst>
          </p:cNvPr>
          <p:cNvCxnSpPr/>
          <p:nvPr/>
        </p:nvCxnSpPr>
        <p:spPr>
          <a:xfrm>
            <a:off x="6896980" y="3278727"/>
            <a:ext cx="1337643" cy="0"/>
          </a:xfrm>
          <a:prstGeom prst="line">
            <a:avLst/>
          </a:prstGeom>
          <a:ln>
            <a:solidFill>
              <a:srgbClr val="09F3FF"/>
            </a:solidFill>
            <a:prstDash val="dash"/>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xmlns="" id="{C81B3A5D-1C5C-4EC1-8229-297D0E3E3556}"/>
              </a:ext>
            </a:extLst>
          </p:cNvPr>
          <p:cNvCxnSpPr/>
          <p:nvPr/>
        </p:nvCxnSpPr>
        <p:spPr>
          <a:xfrm>
            <a:off x="6896980" y="3590226"/>
            <a:ext cx="1337643" cy="0"/>
          </a:xfrm>
          <a:prstGeom prst="line">
            <a:avLst/>
          </a:prstGeom>
          <a:ln>
            <a:solidFill>
              <a:srgbClr val="09F3FF"/>
            </a:solidFill>
            <a:prstDash val="dash"/>
          </a:ln>
        </p:spPr>
        <p:style>
          <a:lnRef idx="1">
            <a:schemeClr val="accent1"/>
          </a:lnRef>
          <a:fillRef idx="0">
            <a:schemeClr val="accent1"/>
          </a:fillRef>
          <a:effectRef idx="0">
            <a:schemeClr val="accent1"/>
          </a:effectRef>
          <a:fontRef idx="minor">
            <a:schemeClr val="tx1"/>
          </a:fontRef>
        </p:style>
      </p:cxnSp>
      <p:cxnSp>
        <p:nvCxnSpPr>
          <p:cNvPr id="64" name="直線接點 63">
            <a:extLst>
              <a:ext uri="{FF2B5EF4-FFF2-40B4-BE49-F238E27FC236}">
                <a16:creationId xmlns:a16="http://schemas.microsoft.com/office/drawing/2014/main" xmlns="" id="{B528C7BC-58D1-4020-9646-AB741DF5C053}"/>
              </a:ext>
            </a:extLst>
          </p:cNvPr>
          <p:cNvCxnSpPr/>
          <p:nvPr/>
        </p:nvCxnSpPr>
        <p:spPr>
          <a:xfrm>
            <a:off x="6896980" y="4037378"/>
            <a:ext cx="1337643" cy="0"/>
          </a:xfrm>
          <a:prstGeom prst="line">
            <a:avLst/>
          </a:prstGeom>
          <a:ln>
            <a:solidFill>
              <a:srgbClr val="09F3FF"/>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805702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矩形: 圓角 109">
            <a:extLst>
              <a:ext uri="{FF2B5EF4-FFF2-40B4-BE49-F238E27FC236}">
                <a16:creationId xmlns:a16="http://schemas.microsoft.com/office/drawing/2014/main" xmlns="" id="{6C3977AD-ECD6-4E2C-B9CC-9F63AF44CD08}"/>
              </a:ext>
            </a:extLst>
          </p:cNvPr>
          <p:cNvSpPr/>
          <p:nvPr/>
        </p:nvSpPr>
        <p:spPr>
          <a:xfrm>
            <a:off x="1742084" y="2745962"/>
            <a:ext cx="4436989" cy="2268172"/>
          </a:xfrm>
          <a:prstGeom prst="roundRect">
            <a:avLst>
              <a:gd name="adj" fmla="val 4316"/>
            </a:avLst>
          </a:prstGeom>
          <a:solidFill>
            <a:schemeClr val="bg1"/>
          </a:solidFill>
          <a:ln w="38100">
            <a:solidFill>
              <a:srgbClr val="09F3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橢圓 3">
            <a:extLst>
              <a:ext uri="{FF2B5EF4-FFF2-40B4-BE49-F238E27FC236}">
                <a16:creationId xmlns:a16="http://schemas.microsoft.com/office/drawing/2014/main" xmlns="" id="{C8286A10-4394-4939-B874-8000BF439977}"/>
              </a:ext>
            </a:extLst>
          </p:cNvPr>
          <p:cNvSpPr/>
          <p:nvPr/>
        </p:nvSpPr>
        <p:spPr>
          <a:xfrm>
            <a:off x="6688123" y="1854484"/>
            <a:ext cx="269284" cy="269284"/>
          </a:xfrm>
          <a:prstGeom prst="ellipse">
            <a:avLst/>
          </a:prstGeom>
          <a:solidFill>
            <a:srgbClr val="00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8" name="矩形: 圓角 107">
            <a:extLst>
              <a:ext uri="{FF2B5EF4-FFF2-40B4-BE49-F238E27FC236}">
                <a16:creationId xmlns:a16="http://schemas.microsoft.com/office/drawing/2014/main" xmlns="" id="{D8D5CBBD-09D3-4AF5-B82D-C31979A93677}"/>
              </a:ext>
            </a:extLst>
          </p:cNvPr>
          <p:cNvSpPr/>
          <p:nvPr/>
        </p:nvSpPr>
        <p:spPr>
          <a:xfrm>
            <a:off x="189608" y="3447196"/>
            <a:ext cx="1336872" cy="1138149"/>
          </a:xfrm>
          <a:prstGeom prst="roundRect">
            <a:avLst>
              <a:gd name="adj" fmla="val 6917"/>
            </a:avLst>
          </a:prstGeom>
          <a:solidFill>
            <a:schemeClr val="bg1"/>
          </a:solidFill>
          <a:ln w="38100">
            <a:solidFill>
              <a:srgbClr val="09F3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矩形: 圓角 106">
            <a:extLst>
              <a:ext uri="{FF2B5EF4-FFF2-40B4-BE49-F238E27FC236}">
                <a16:creationId xmlns:a16="http://schemas.microsoft.com/office/drawing/2014/main" xmlns="" id="{5DB11CB2-F612-4C44-BE7A-C6E069B81785}"/>
              </a:ext>
            </a:extLst>
          </p:cNvPr>
          <p:cNvSpPr/>
          <p:nvPr/>
        </p:nvSpPr>
        <p:spPr>
          <a:xfrm>
            <a:off x="199643" y="1256380"/>
            <a:ext cx="1336872" cy="1138149"/>
          </a:xfrm>
          <a:prstGeom prst="roundRect">
            <a:avLst>
              <a:gd name="adj" fmla="val 6917"/>
            </a:avLst>
          </a:prstGeom>
          <a:solidFill>
            <a:schemeClr val="bg1"/>
          </a:solidFill>
          <a:ln w="38100">
            <a:solidFill>
              <a:srgbClr val="09F3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矩形: 圓角 105">
            <a:extLst>
              <a:ext uri="{FF2B5EF4-FFF2-40B4-BE49-F238E27FC236}">
                <a16:creationId xmlns:a16="http://schemas.microsoft.com/office/drawing/2014/main" xmlns="" id="{54555479-777F-488E-83B9-20FFEE0B773D}"/>
              </a:ext>
            </a:extLst>
          </p:cNvPr>
          <p:cNvSpPr/>
          <p:nvPr/>
        </p:nvSpPr>
        <p:spPr>
          <a:xfrm>
            <a:off x="6092420" y="3278435"/>
            <a:ext cx="2880824" cy="970958"/>
          </a:xfrm>
          <a:prstGeom prst="roundRect">
            <a:avLst>
              <a:gd name="adj" fmla="val 6917"/>
            </a:avLst>
          </a:prstGeom>
          <a:solidFill>
            <a:schemeClr val="bg1"/>
          </a:solidFill>
          <a:ln w="28575">
            <a:solidFill>
              <a:srgbClr val="00549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圓角 1">
            <a:extLst>
              <a:ext uri="{FF2B5EF4-FFF2-40B4-BE49-F238E27FC236}">
                <a16:creationId xmlns:a16="http://schemas.microsoft.com/office/drawing/2014/main" xmlns="" id="{E81E28D2-C86F-4447-9353-29BC8427415F}"/>
              </a:ext>
            </a:extLst>
          </p:cNvPr>
          <p:cNvSpPr/>
          <p:nvPr/>
        </p:nvSpPr>
        <p:spPr>
          <a:xfrm>
            <a:off x="3918689" y="1392359"/>
            <a:ext cx="1723831" cy="1042331"/>
          </a:xfrm>
          <a:prstGeom prst="roundRect">
            <a:avLst>
              <a:gd name="adj" fmla="val 6917"/>
            </a:avLst>
          </a:prstGeom>
          <a:solidFill>
            <a:srgbClr val="C2FFC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2" name="QNAP AI Open API"/>
          <p:cNvSpPr/>
          <p:nvPr/>
        </p:nvSpPr>
        <p:spPr>
          <a:xfrm>
            <a:off x="1724034" y="2588559"/>
            <a:ext cx="4481784" cy="329800"/>
          </a:xfrm>
          <a:prstGeom prst="rect">
            <a:avLst/>
          </a:prstGeom>
          <a:solidFill>
            <a:srgbClr val="00549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1800">
                <a:solidFill>
                  <a:schemeClr val="bg1"/>
                </a:solidFill>
                <a:latin typeface="Arial" panose="020B0604020202020204" pitchFamily="34" charset="0"/>
                <a:cs typeface="Arial" panose="020B0604020202020204" pitchFamily="34" charset="0"/>
              </a:rPr>
              <a:t>QNAP AI </a:t>
            </a:r>
            <a:r>
              <a:rPr lang="zh-TW" altLang="en-US" sz="180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開放</a:t>
            </a:r>
            <a:r>
              <a:rPr sz="1800">
                <a:solidFill>
                  <a:schemeClr val="bg1"/>
                </a:solidFill>
                <a:latin typeface="Arial" panose="020B0604020202020204" pitchFamily="34" charset="0"/>
                <a:cs typeface="Arial" panose="020B0604020202020204" pitchFamily="34" charset="0"/>
              </a:rPr>
              <a:t> API</a:t>
            </a:r>
            <a:endParaRPr lang="zh-TW" altLang="en-US" sz="1800">
              <a:solidFill>
                <a:schemeClr val="bg1"/>
              </a:solidFill>
              <a:latin typeface="Arial" panose="020B0604020202020204" pitchFamily="34" charset="0"/>
              <a:cs typeface="Arial" panose="020B0604020202020204" pitchFamily="34" charset="0"/>
            </a:endParaRPr>
          </a:p>
        </p:txBody>
      </p:sp>
      <p:grpSp>
        <p:nvGrpSpPr>
          <p:cNvPr id="254" name="群組"/>
          <p:cNvGrpSpPr/>
          <p:nvPr/>
        </p:nvGrpSpPr>
        <p:grpSpPr>
          <a:xfrm>
            <a:off x="2144569" y="1323754"/>
            <a:ext cx="832797" cy="1181609"/>
            <a:chOff x="895787" y="-3"/>
            <a:chExt cx="2220793" cy="3150956"/>
          </a:xfrm>
        </p:grpSpPr>
        <p:sp>
          <p:nvSpPr>
            <p:cNvPr id="244" name="矩形"/>
            <p:cNvSpPr/>
            <p:nvPr/>
          </p:nvSpPr>
          <p:spPr>
            <a:xfrm>
              <a:off x="895787" y="-3"/>
              <a:ext cx="2220793" cy="3150956"/>
            </a:xfrm>
            <a:prstGeom prst="rect">
              <a:avLst/>
            </a:prstGeom>
            <a:solidFill>
              <a:srgbClr val="8CFFF5"/>
            </a:solidFill>
            <a:ln w="12700" cap="flat">
              <a:noFill/>
              <a:miter lim="400000"/>
            </a:ln>
            <a:effectLst/>
          </p:spPr>
          <p:txBody>
            <a:bodyPr wrap="square" lIns="26789" tIns="26789" rIns="26789" bIns="26789" numCol="1" anchor="ctr">
              <a:no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defRPr sz="3000" b="0">
                  <a:solidFill>
                    <a:srgbClr val="FFFFFF"/>
                  </a:solidFill>
                  <a:latin typeface="+mn-lt"/>
                  <a:ea typeface="+mn-ea"/>
                  <a:cs typeface="+mn-cs"/>
                  <a:sym typeface="Helvetica Neue Medium"/>
                </a:defRPr>
              </a:pPr>
              <a:endParaRPr sz="800">
                <a:latin typeface="Arial" panose="020B0604020202020204" pitchFamily="34" charset="0"/>
                <a:cs typeface="Arial" panose="020B0604020202020204" pitchFamily="34" charset="0"/>
              </a:endParaRPr>
            </a:p>
          </p:txBody>
        </p:sp>
        <p:grpSp>
          <p:nvGrpSpPr>
            <p:cNvPr id="248" name="群組"/>
            <p:cNvGrpSpPr/>
            <p:nvPr/>
          </p:nvGrpSpPr>
          <p:grpSpPr>
            <a:xfrm>
              <a:off x="1036872" y="1476982"/>
              <a:ext cx="1984662" cy="1514662"/>
              <a:chOff x="-1" y="0"/>
              <a:chExt cx="1984660" cy="1514661"/>
            </a:xfrm>
          </p:grpSpPr>
          <p:pic>
            <p:nvPicPr>
              <p:cNvPr id="245" name="影像" descr="影像"/>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8200" y="109508"/>
                <a:ext cx="1976459" cy="1384742"/>
              </a:xfrm>
              <a:prstGeom prst="rect">
                <a:avLst/>
              </a:prstGeom>
              <a:ln w="12700" cap="flat">
                <a:noFill/>
                <a:miter lim="400000"/>
              </a:ln>
              <a:effectLst/>
            </p:spPr>
          </p:pic>
          <p:sp>
            <p:nvSpPr>
              <p:cNvPr id="246" name="3rd"/>
              <p:cNvSpPr txBox="1"/>
              <p:nvPr/>
            </p:nvSpPr>
            <p:spPr>
              <a:xfrm>
                <a:off x="-1" y="0"/>
                <a:ext cx="577829" cy="4792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800">
                    <a:latin typeface="Arial" panose="020B0604020202020204" pitchFamily="34" charset="0"/>
                    <a:cs typeface="Arial" panose="020B0604020202020204" pitchFamily="34" charset="0"/>
                  </a:rPr>
                  <a:t>3rd</a:t>
                </a:r>
              </a:p>
            </p:txBody>
          </p:sp>
          <p:sp>
            <p:nvSpPr>
              <p:cNvPr id="247" name="Models"/>
              <p:cNvSpPr txBox="1"/>
              <p:nvPr/>
            </p:nvSpPr>
            <p:spPr>
              <a:xfrm>
                <a:off x="94775" y="1009355"/>
                <a:ext cx="1198461" cy="5053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800">
                    <a:latin typeface="Arial" panose="020B0604020202020204" pitchFamily="34" charset="0"/>
                    <a:cs typeface="Arial" panose="020B0604020202020204" pitchFamily="34" charset="0"/>
                  </a:rPr>
                  <a:t>Models</a:t>
                </a:r>
              </a:p>
            </p:txBody>
          </p:sp>
        </p:grpSp>
        <p:grpSp>
          <p:nvGrpSpPr>
            <p:cNvPr id="253" name="群組"/>
            <p:cNvGrpSpPr/>
            <p:nvPr/>
          </p:nvGrpSpPr>
          <p:grpSpPr>
            <a:xfrm>
              <a:off x="1036876" y="90471"/>
              <a:ext cx="2007803" cy="1426890"/>
              <a:chOff x="3" y="0"/>
              <a:chExt cx="2007801" cy="1426889"/>
            </a:xfrm>
          </p:grpSpPr>
          <p:pic>
            <p:nvPicPr>
              <p:cNvPr id="249" name="inPK9jAwwNHzy6tsVfPw701GbwgMD2K8Oms58V5rjkdpysfVNGEelmrd3jYGMzZS5Akie7rE0iKjcA-7vCUgxyv7hbIIJ1L99VDnLOIx7L2qhx51QZaaQDTbqkcg4LGy4Da__js-5Tg.jpg" descr="inPK9jAwwNHzy6tsVfPw701GbwgMD2K8Oms58V5rjkdpysfVNGEelmrd3jYGMzZS5Akie7rE0iKjcA-7vCUgxyv7hbIIJ1L99VDnLOIx7L2qhx51QZaaQDTbqkcg4LGy4Da__js-5Tg.jpg"/>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a:xfrm>
                <a:off x="3" y="16240"/>
                <a:ext cx="1984660" cy="1410649"/>
              </a:xfrm>
              <a:prstGeom prst="rect">
                <a:avLst/>
              </a:prstGeom>
              <a:ln w="12700" cap="flat">
                <a:noFill/>
                <a:miter lim="400000"/>
              </a:ln>
              <a:effectLst/>
            </p:spPr>
          </p:pic>
          <p:sp>
            <p:nvSpPr>
              <p:cNvPr id="250" name="3rd"/>
              <p:cNvSpPr txBox="1"/>
              <p:nvPr/>
            </p:nvSpPr>
            <p:spPr>
              <a:xfrm>
                <a:off x="1316976" y="0"/>
                <a:ext cx="577828" cy="4792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800">
                    <a:solidFill>
                      <a:schemeClr val="bg1"/>
                    </a:solidFill>
                    <a:latin typeface="Arial" panose="020B0604020202020204" pitchFamily="34" charset="0"/>
                    <a:cs typeface="Arial" panose="020B0604020202020204" pitchFamily="34" charset="0"/>
                  </a:rPr>
                  <a:t>3rd</a:t>
                </a:r>
              </a:p>
            </p:txBody>
          </p:sp>
          <p:sp>
            <p:nvSpPr>
              <p:cNvPr id="251" name="APPs"/>
              <p:cNvSpPr txBox="1"/>
              <p:nvPr/>
            </p:nvSpPr>
            <p:spPr>
              <a:xfrm>
                <a:off x="1087767" y="921543"/>
                <a:ext cx="920037" cy="5053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800">
                    <a:solidFill>
                      <a:schemeClr val="bg1"/>
                    </a:solidFill>
                    <a:latin typeface="Arial" panose="020B0604020202020204" pitchFamily="34" charset="0"/>
                    <a:cs typeface="Arial" panose="020B0604020202020204" pitchFamily="34" charset="0"/>
                  </a:rPr>
                  <a:t>APPs</a:t>
                </a:r>
              </a:p>
            </p:txBody>
          </p:sp>
        </p:grpSp>
      </p:grpSp>
      <p:pic>
        <p:nvPicPr>
          <p:cNvPr id="164" name="影像" descr="影像"/>
          <p:cNvPicPr>
            <a:picLocks noChangeAspect="1"/>
          </p:cNvPicPr>
          <p:nvPr/>
        </p:nvPicPr>
        <p:blipFill rotWithShape="1">
          <a:blip r:embed="rId5" cstate="screen">
            <a:extLst>
              <a:ext uri="{28A0092B-C50C-407E-A947-70E740481C1C}">
                <a14:useLocalDpi xmlns:a14="http://schemas.microsoft.com/office/drawing/2010/main" xmlns=""/>
              </a:ext>
            </a:extLst>
          </a:blip>
          <a:srcRect b="-1"/>
          <a:stretch/>
        </p:blipFill>
        <p:spPr>
          <a:xfrm>
            <a:off x="959282" y="3618050"/>
            <a:ext cx="491420" cy="382252"/>
          </a:xfrm>
          <a:prstGeom prst="rect">
            <a:avLst/>
          </a:prstGeom>
          <a:ln w="12700">
            <a:miter lim="400000"/>
          </a:ln>
        </p:spPr>
      </p:pic>
      <p:pic>
        <p:nvPicPr>
          <p:cNvPr id="165" name="影像" descr="影像"/>
          <p:cNvPicPr>
            <a:picLocks noChangeAspect="1"/>
          </p:cNvPicPr>
          <p:nvPr/>
        </p:nvPicPr>
        <p:blipFill rotWithShape="1">
          <a:blip r:embed="rId6" cstate="screen">
            <a:extLst>
              <a:ext uri="{28A0092B-C50C-407E-A947-70E740481C1C}">
                <a14:useLocalDpi xmlns:a14="http://schemas.microsoft.com/office/drawing/2010/main" xmlns=""/>
              </a:ext>
            </a:extLst>
          </a:blip>
          <a:srcRect/>
          <a:stretch/>
        </p:blipFill>
        <p:spPr>
          <a:xfrm>
            <a:off x="916380" y="1505877"/>
            <a:ext cx="576577" cy="578823"/>
          </a:xfrm>
          <a:prstGeom prst="rect">
            <a:avLst/>
          </a:prstGeom>
          <a:ln w="12700">
            <a:miter lim="400000"/>
          </a:ln>
        </p:spPr>
      </p:pic>
      <p:sp>
        <p:nvSpPr>
          <p:cNvPr id="168" name="IEI Hardware"/>
          <p:cNvSpPr txBox="1"/>
          <p:nvPr/>
        </p:nvSpPr>
        <p:spPr>
          <a:xfrm>
            <a:off x="5873069" y="1180509"/>
            <a:ext cx="848640" cy="207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1000">
                <a:latin typeface="微軟正黑體" panose="020B0604030504040204" pitchFamily="34" charset="-120"/>
                <a:ea typeface="微軟正黑體" panose="020B0604030504040204" pitchFamily="34" charset="-120"/>
                <a:cs typeface="Arial" panose="020B0604020202020204" pitchFamily="34" charset="0"/>
              </a:rPr>
              <a:t>IEI </a:t>
            </a:r>
            <a:r>
              <a:rPr lang="zh-TW" altLang="en-US" sz="1000">
                <a:latin typeface="微軟正黑體" panose="020B0604030504040204" pitchFamily="34" charset="-120"/>
                <a:ea typeface="微軟正黑體" panose="020B0604030504040204" pitchFamily="34" charset="-120"/>
                <a:cs typeface="Arial" panose="020B0604020202020204" pitchFamily="34" charset="0"/>
              </a:rPr>
              <a:t>硬體</a:t>
            </a:r>
            <a:endParaRPr sz="1000">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170" name="影像" descr="影像"/>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4516570" y="3267255"/>
            <a:ext cx="711734" cy="652180"/>
          </a:xfrm>
          <a:prstGeom prst="rect">
            <a:avLst/>
          </a:prstGeom>
          <a:ln w="12700">
            <a:miter lim="400000"/>
          </a:ln>
        </p:spPr>
      </p:pic>
      <p:sp>
        <p:nvSpPr>
          <p:cNvPr id="172" name="QNAP NAS"/>
          <p:cNvSpPr txBox="1"/>
          <p:nvPr/>
        </p:nvSpPr>
        <p:spPr>
          <a:xfrm>
            <a:off x="4601219" y="4776496"/>
            <a:ext cx="730082" cy="207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1000">
                <a:latin typeface="Arial" panose="020B0604020202020204" pitchFamily="34" charset="0"/>
                <a:cs typeface="Arial" panose="020B0604020202020204" pitchFamily="34" charset="0"/>
              </a:rPr>
              <a:t>QNAP NAS</a:t>
            </a:r>
          </a:p>
        </p:txBody>
      </p:sp>
      <p:sp>
        <p:nvSpPr>
          <p:cNvPr id="174" name="線條"/>
          <p:cNvSpPr/>
          <p:nvPr/>
        </p:nvSpPr>
        <p:spPr>
          <a:xfrm flipH="1" flipV="1">
            <a:off x="5099816" y="3742222"/>
            <a:ext cx="992603" cy="1"/>
          </a:xfrm>
          <a:prstGeom prst="line">
            <a:avLst/>
          </a:prstGeom>
          <a:ln w="19050">
            <a:solidFill>
              <a:srgbClr val="005493"/>
            </a:solidFill>
            <a:prstDash val="sysDash"/>
            <a:miter lim="400000"/>
            <a:tailEnd type="triangle"/>
          </a:ln>
        </p:spPr>
        <p:txBody>
          <a:bodyPr lIns="26789" tIns="26789" rIns="26789" bIns="26789"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defRPr sz="3000" b="0">
                <a:solidFill>
                  <a:srgbClr val="FFFFFF"/>
                </a:solidFill>
                <a:latin typeface="+mn-lt"/>
                <a:ea typeface="+mn-ea"/>
                <a:cs typeface="+mn-cs"/>
                <a:sym typeface="Helvetica Neue Medium"/>
              </a:defRPr>
            </a:pPr>
            <a:endParaRPr sz="1125"/>
          </a:p>
        </p:txBody>
      </p:sp>
      <p:sp>
        <p:nvSpPr>
          <p:cNvPr id="176" name="線條"/>
          <p:cNvSpPr/>
          <p:nvPr/>
        </p:nvSpPr>
        <p:spPr>
          <a:xfrm flipV="1">
            <a:off x="4987977" y="2951316"/>
            <a:ext cx="0" cy="291029"/>
          </a:xfrm>
          <a:prstGeom prst="line">
            <a:avLst/>
          </a:prstGeom>
          <a:ln w="19050">
            <a:solidFill>
              <a:srgbClr val="005493"/>
            </a:solidFill>
            <a:prstDash val="sysDash"/>
            <a:miter lim="400000"/>
            <a:tailEnd type="triangle"/>
          </a:ln>
        </p:spPr>
        <p:txBody>
          <a:bodyPr lIns="26789" tIns="26789" rIns="26789" bIns="26789"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defRPr sz="3000" b="0">
                <a:solidFill>
                  <a:srgbClr val="FFFFFF"/>
                </a:solidFill>
                <a:latin typeface="+mn-lt"/>
                <a:ea typeface="+mn-ea"/>
                <a:cs typeface="+mn-cs"/>
                <a:sym typeface="Helvetica Neue Medium"/>
              </a:defRPr>
            </a:pPr>
            <a:endParaRPr sz="1125"/>
          </a:p>
        </p:txBody>
      </p:sp>
      <p:sp>
        <p:nvSpPr>
          <p:cNvPr id="177" name="video stream"/>
          <p:cNvSpPr txBox="1"/>
          <p:nvPr/>
        </p:nvSpPr>
        <p:spPr>
          <a:xfrm>
            <a:off x="4849035" y="3046307"/>
            <a:ext cx="965744" cy="177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zh-TW" altLang="en-US" sz="800" b="0">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影音串流</a:t>
            </a:r>
            <a:endParaRPr sz="800" b="0">
              <a:solidFill>
                <a:srgbClr val="002060"/>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78" name="OR"/>
          <p:cNvSpPr txBox="1"/>
          <p:nvPr/>
        </p:nvSpPr>
        <p:spPr>
          <a:xfrm>
            <a:off x="6630917" y="1885131"/>
            <a:ext cx="350453" cy="207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1000">
                <a:solidFill>
                  <a:schemeClr val="bg1"/>
                </a:solidFill>
                <a:latin typeface="Arial" panose="020B0604020202020204" pitchFamily="34" charset="0"/>
                <a:cs typeface="Arial" panose="020B0604020202020204" pitchFamily="34" charset="0"/>
              </a:rPr>
              <a:t>OR</a:t>
            </a:r>
          </a:p>
        </p:txBody>
      </p:sp>
      <p:sp>
        <p:nvSpPr>
          <p:cNvPr id="179" name="QNAP AI APPs"/>
          <p:cNvSpPr txBox="1"/>
          <p:nvPr/>
        </p:nvSpPr>
        <p:spPr>
          <a:xfrm>
            <a:off x="4292719" y="1182446"/>
            <a:ext cx="953696" cy="207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1000">
                <a:latin typeface="Arial" panose="020B0604020202020204" pitchFamily="34" charset="0"/>
                <a:cs typeface="Arial" panose="020B0604020202020204" pitchFamily="34" charset="0"/>
              </a:rPr>
              <a:t>QNAP AI APPs</a:t>
            </a:r>
          </a:p>
        </p:txBody>
      </p:sp>
      <p:sp>
        <p:nvSpPr>
          <p:cNvPr id="180" name="video stream"/>
          <p:cNvSpPr txBox="1"/>
          <p:nvPr/>
        </p:nvSpPr>
        <p:spPr>
          <a:xfrm>
            <a:off x="5175084" y="3526798"/>
            <a:ext cx="965744" cy="177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zh-TW" altLang="en-US" sz="800" b="0">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影音串流</a:t>
            </a:r>
            <a:endParaRPr sz="800" b="0">
              <a:solidFill>
                <a:srgbClr val="002060"/>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182" name="o7iPyRMOsItR91jGSAa3Dn9ogzrbKFYdFRGRklgZ_ZhSWwrRmM-JZzNtVsdz-RB14tXMAKgFUQnvlSZEqeHkhpzAy7PERYIetHhzwd0DAuRl4xaExSPJPDBIQu0GwzhaV6CguLYb85I.png" descr="o7iPyRMOsItR91jGSAa3Dn9ogzrbKFYdFRGRklgZ_ZhSWwrRmM-JZzNtVsdz-RB14tXMAKgFUQnvlSZEqeHkhpzAy7PERYIetHhzwd0DAuRl4xaExSPJPDBIQu0GwzhaV6CguLYb85I.png"/>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5971773" y="1490065"/>
            <a:ext cx="642938" cy="857250"/>
          </a:xfrm>
          <a:prstGeom prst="rect">
            <a:avLst/>
          </a:prstGeom>
          <a:ln w="12700">
            <a:miter lim="400000"/>
          </a:ln>
        </p:spPr>
      </p:pic>
      <p:sp>
        <p:nvSpPr>
          <p:cNvPr id="183" name="TANK-860/870"/>
          <p:cNvSpPr txBox="1"/>
          <p:nvPr/>
        </p:nvSpPr>
        <p:spPr>
          <a:xfrm>
            <a:off x="5956793" y="2085199"/>
            <a:ext cx="1421989" cy="336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defTabSz="171450">
              <a:lnSpc>
                <a:spcPts val="1050"/>
              </a:lnSpc>
              <a:defRPr sz="1200" b="0">
                <a:latin typeface="Times"/>
                <a:ea typeface="Times"/>
                <a:cs typeface="Times"/>
                <a:sym typeface="Times"/>
              </a:defRPr>
            </a:pPr>
            <a:endParaRPr sz="600">
              <a:latin typeface="Arial" panose="020B0604020202020204" pitchFamily="34" charset="0"/>
              <a:cs typeface="Arial" panose="020B0604020202020204" pitchFamily="34" charset="0"/>
            </a:endParaRPr>
          </a:p>
          <a:p>
            <a:pPr algn="l" defTabSz="171450">
              <a:lnSpc>
                <a:spcPts val="1050"/>
              </a:lnSpc>
              <a:defRPr sz="1200" b="0">
                <a:latin typeface="Arial"/>
                <a:ea typeface="Arial"/>
                <a:cs typeface="Arial"/>
                <a:sym typeface="Arial"/>
              </a:defRPr>
            </a:pPr>
            <a:r>
              <a:rPr sz="800">
                <a:latin typeface="Arial" panose="020B0604020202020204" pitchFamily="34" charset="0"/>
                <a:cs typeface="Arial" panose="020B0604020202020204" pitchFamily="34" charset="0"/>
              </a:rPr>
              <a:t>TANK-860/870</a:t>
            </a:r>
            <a:endParaRPr sz="800">
              <a:latin typeface="Arial" panose="020B0604020202020204" pitchFamily="34" charset="0"/>
              <a:ea typeface="Times"/>
              <a:cs typeface="Arial" panose="020B0604020202020204" pitchFamily="34" charset="0"/>
              <a:sym typeface="Times"/>
            </a:endParaRPr>
          </a:p>
        </p:txBody>
      </p:sp>
      <p:pic>
        <p:nvPicPr>
          <p:cNvPr id="184" name="7SdiBMm9SWpBfRTLMmQ6vEQhPurIKNYeTVGcHdVtbmLTHzysL9cFUFgqk07_OKjz-aRVb6Hz3X04JXvqkB8S5peqa66zTRPyMNwvX_IM4IEIUW40fCXiGBJoYu4wQXblPfCaWpA5QJ0.png" descr="7SdiBMm9SWpBfRTLMmQ6vEQhPurIKNYeTVGcHdVtbmLTHzysL9cFUFgqk07_OKjz-aRVb6Hz3X04JXvqkB8S5peqa66zTRPyMNwvX_IM4IEIUW40fCXiGBJoYu4wQXblPfCaWpA5QJ0.png"/>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7218922" y="1973762"/>
            <a:ext cx="1257300" cy="500063"/>
          </a:xfrm>
          <a:prstGeom prst="rect">
            <a:avLst/>
          </a:prstGeom>
          <a:ln w="12700">
            <a:miter lim="400000"/>
          </a:ln>
        </p:spPr>
      </p:pic>
      <p:sp>
        <p:nvSpPr>
          <p:cNvPr id="185" name="TVS-x82"/>
          <p:cNvSpPr txBox="1"/>
          <p:nvPr/>
        </p:nvSpPr>
        <p:spPr>
          <a:xfrm>
            <a:off x="7923219" y="2287363"/>
            <a:ext cx="565380" cy="324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defTabSz="171450">
              <a:lnSpc>
                <a:spcPts val="1050"/>
              </a:lnSpc>
              <a:defRPr sz="1200" b="0">
                <a:latin typeface="Times"/>
                <a:ea typeface="Times"/>
                <a:cs typeface="Times"/>
                <a:sym typeface="Times"/>
              </a:defRPr>
            </a:pPr>
            <a:endParaRPr sz="800">
              <a:latin typeface="Arial" panose="020B0604020202020204" pitchFamily="34" charset="0"/>
              <a:cs typeface="Arial" panose="020B0604020202020204" pitchFamily="34" charset="0"/>
            </a:endParaRPr>
          </a:p>
          <a:p>
            <a:pPr defTabSz="171450">
              <a:lnSpc>
                <a:spcPts val="1050"/>
              </a:lnSpc>
              <a:defRPr sz="1200" b="0">
                <a:latin typeface="Arial"/>
                <a:ea typeface="Arial"/>
                <a:cs typeface="Arial"/>
                <a:sym typeface="Arial"/>
              </a:defRPr>
            </a:pPr>
            <a:r>
              <a:rPr sz="800">
                <a:latin typeface="Arial" panose="020B0604020202020204" pitchFamily="34" charset="0"/>
                <a:cs typeface="Arial" panose="020B0604020202020204" pitchFamily="34" charset="0"/>
              </a:rPr>
              <a:t>TVS-x82</a:t>
            </a:r>
            <a:endParaRPr sz="800">
              <a:latin typeface="Arial" panose="020B0604020202020204" pitchFamily="34" charset="0"/>
              <a:ea typeface="Times"/>
              <a:cs typeface="Arial" panose="020B0604020202020204" pitchFamily="34" charset="0"/>
              <a:sym typeface="Times"/>
            </a:endParaRPr>
          </a:p>
        </p:txBody>
      </p:sp>
      <p:sp>
        <p:nvSpPr>
          <p:cNvPr id="186" name="QNAP NAS"/>
          <p:cNvSpPr txBox="1"/>
          <p:nvPr/>
        </p:nvSpPr>
        <p:spPr>
          <a:xfrm>
            <a:off x="7558178" y="1173184"/>
            <a:ext cx="730082" cy="207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1000">
                <a:latin typeface="Arial" panose="020B0604020202020204" pitchFamily="34" charset="0"/>
                <a:cs typeface="Arial" panose="020B0604020202020204" pitchFamily="34" charset="0"/>
              </a:rPr>
              <a:t>QNAP NAS</a:t>
            </a:r>
          </a:p>
        </p:txBody>
      </p:sp>
      <p:pic>
        <p:nvPicPr>
          <p:cNvPr id="187" name="H1QXoLGtoovBkj9ux2H-5FHuPswxkmWRO_UuxAhzBWYPJKWSaC9b_O0WOQJMJQC6v-ujUDFkW7yAgUTgaooGCo7rKASSvCdHtWgG4Joctpn9dg9y4U2pilzWWZjVBbc8c_jd_y8dX0g.png" descr="H1QXoLGtoovBkj9ux2H-5FHuPswxkmWRO_UuxAhzBWYPJKWSaC9b_O0WOQJMJQC6v-ujUDFkW7yAgUTgaooGCo7rKASSvCdHtWgG4Joctpn9dg9y4U2pilzWWZjVBbc8c_jd_y8dX0g.png"/>
          <p:cNvPicPr>
            <a:picLocks noChangeAspect="1"/>
          </p:cNvPicPr>
          <p:nvPr/>
        </p:nvPicPr>
        <p:blipFill>
          <a:blip r:embed="rId10" cstate="screen">
            <a:extLst>
              <a:ext uri="{28A0092B-C50C-407E-A947-70E740481C1C}">
                <a14:useLocalDpi xmlns:a14="http://schemas.microsoft.com/office/drawing/2010/main" xmlns=""/>
              </a:ext>
            </a:extLst>
          </a:blip>
          <a:stretch>
            <a:fillRect/>
          </a:stretch>
        </p:blipFill>
        <p:spPr>
          <a:xfrm>
            <a:off x="6952259" y="1369834"/>
            <a:ext cx="2076450" cy="614363"/>
          </a:xfrm>
          <a:prstGeom prst="rect">
            <a:avLst/>
          </a:prstGeom>
          <a:ln w="12700">
            <a:miter lim="400000"/>
          </a:ln>
        </p:spPr>
      </p:pic>
      <p:sp>
        <p:nvSpPr>
          <p:cNvPr id="188" name="TS-x77"/>
          <p:cNvSpPr txBox="1"/>
          <p:nvPr/>
        </p:nvSpPr>
        <p:spPr>
          <a:xfrm>
            <a:off x="8565453" y="1799465"/>
            <a:ext cx="754202" cy="324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defTabSz="171450">
              <a:lnSpc>
                <a:spcPts val="1050"/>
              </a:lnSpc>
              <a:defRPr sz="1200" b="0">
                <a:latin typeface="Times"/>
                <a:ea typeface="Times"/>
                <a:cs typeface="Times"/>
                <a:sym typeface="Times"/>
              </a:defRPr>
            </a:pPr>
            <a:endParaRPr sz="800">
              <a:latin typeface="Arial" panose="020B0604020202020204" pitchFamily="34" charset="0"/>
              <a:cs typeface="Arial" panose="020B0604020202020204" pitchFamily="34" charset="0"/>
            </a:endParaRPr>
          </a:p>
          <a:p>
            <a:pPr algn="l" defTabSz="171450">
              <a:lnSpc>
                <a:spcPts val="1050"/>
              </a:lnSpc>
              <a:defRPr sz="1200" b="0">
                <a:latin typeface="Arial"/>
                <a:ea typeface="Arial"/>
                <a:cs typeface="Arial"/>
                <a:sym typeface="Arial"/>
              </a:defRPr>
            </a:pPr>
            <a:r>
              <a:rPr sz="800">
                <a:latin typeface="Arial" panose="020B0604020202020204" pitchFamily="34" charset="0"/>
                <a:cs typeface="Arial" panose="020B0604020202020204" pitchFamily="34" charset="0"/>
              </a:rPr>
              <a:t>TS-x77</a:t>
            </a:r>
            <a:endParaRPr sz="800">
              <a:latin typeface="Arial" panose="020B0604020202020204" pitchFamily="34" charset="0"/>
              <a:ea typeface="Times"/>
              <a:cs typeface="Arial" panose="020B0604020202020204" pitchFamily="34" charset="0"/>
              <a:sym typeface="Times"/>
            </a:endParaRPr>
          </a:p>
        </p:txBody>
      </p:sp>
      <p:grpSp>
        <p:nvGrpSpPr>
          <p:cNvPr id="287" name="群組 286">
            <a:extLst>
              <a:ext uri="{FF2B5EF4-FFF2-40B4-BE49-F238E27FC236}">
                <a16:creationId xmlns:a16="http://schemas.microsoft.com/office/drawing/2014/main" xmlns="" id="{A30C4AB9-F4E8-41B5-94AB-3DF41E67733B}"/>
              </a:ext>
            </a:extLst>
          </p:cNvPr>
          <p:cNvGrpSpPr/>
          <p:nvPr/>
        </p:nvGrpSpPr>
        <p:grpSpPr>
          <a:xfrm>
            <a:off x="6574315" y="2813330"/>
            <a:ext cx="2003676" cy="456383"/>
            <a:chOff x="6546974" y="2835366"/>
            <a:chExt cx="1310959" cy="298600"/>
          </a:xfrm>
        </p:grpSpPr>
        <p:pic>
          <p:nvPicPr>
            <p:cNvPr id="189" name="Picture 4" descr="Picture 4"/>
            <p:cNvPicPr>
              <a:picLocks noChangeAspect="1"/>
            </p:cNvPicPr>
            <p:nvPr/>
          </p:nvPicPr>
          <p:blipFill>
            <a:blip r:embed="rId11" cstate="screen">
              <a:extLst>
                <a:ext uri="{28A0092B-C50C-407E-A947-70E740481C1C}">
                  <a14:useLocalDpi xmlns:a14="http://schemas.microsoft.com/office/drawing/2010/main" xmlns=""/>
                </a:ext>
              </a:extLst>
            </a:blip>
            <a:srcRect/>
            <a:stretch>
              <a:fillRect/>
            </a:stretch>
          </p:blipFill>
          <p:spPr>
            <a:xfrm>
              <a:off x="7232736" y="2922285"/>
              <a:ext cx="326161" cy="157895"/>
            </a:xfrm>
            <a:prstGeom prst="rect">
              <a:avLst/>
            </a:prstGeom>
            <a:ln w="12700">
              <a:miter lim="400000"/>
            </a:ln>
          </p:spPr>
        </p:pic>
        <p:pic>
          <p:nvPicPr>
            <p:cNvPr id="190" name="Picture 7" descr="Picture 7"/>
            <p:cNvPicPr>
              <a:picLocks noChangeAspect="1"/>
            </p:cNvPicPr>
            <p:nvPr/>
          </p:nvPicPr>
          <p:blipFill>
            <a:blip r:embed="rId12" cstate="screen">
              <a:extLst>
                <a:ext uri="{28A0092B-C50C-407E-A947-70E740481C1C}">
                  <a14:useLocalDpi xmlns:a14="http://schemas.microsoft.com/office/drawing/2010/main" xmlns=""/>
                </a:ext>
              </a:extLst>
            </a:blip>
            <a:stretch>
              <a:fillRect/>
            </a:stretch>
          </p:blipFill>
          <p:spPr>
            <a:xfrm>
              <a:off x="7552066" y="2871977"/>
              <a:ext cx="305867" cy="204395"/>
            </a:xfrm>
            <a:prstGeom prst="rect">
              <a:avLst/>
            </a:prstGeom>
            <a:ln w="12700">
              <a:miter lim="400000"/>
            </a:ln>
          </p:spPr>
        </p:pic>
        <p:pic>
          <p:nvPicPr>
            <p:cNvPr id="191" name="Picture 2" descr="Picture 2"/>
            <p:cNvPicPr>
              <a:picLocks noChangeAspect="1"/>
            </p:cNvPicPr>
            <p:nvPr/>
          </p:nvPicPr>
          <p:blipFill>
            <a:blip r:embed="rId13" cstate="screen">
              <a:extLst>
                <a:ext uri="{28A0092B-C50C-407E-A947-70E740481C1C}">
                  <a14:useLocalDpi xmlns:a14="http://schemas.microsoft.com/office/drawing/2010/main" xmlns=""/>
                </a:ext>
              </a:extLst>
            </a:blip>
            <a:stretch>
              <a:fillRect/>
            </a:stretch>
          </p:blipFill>
          <p:spPr>
            <a:xfrm>
              <a:off x="6546974" y="2861440"/>
              <a:ext cx="363851" cy="272526"/>
            </a:xfrm>
            <a:prstGeom prst="rect">
              <a:avLst/>
            </a:prstGeom>
            <a:ln w="12700">
              <a:miter lim="400000"/>
            </a:ln>
          </p:spPr>
        </p:pic>
        <p:pic>
          <p:nvPicPr>
            <p:cNvPr id="192" name="圖片 18" descr="圖片 18"/>
            <p:cNvPicPr>
              <a:picLocks noChangeAspect="1"/>
            </p:cNvPicPr>
            <p:nvPr/>
          </p:nvPicPr>
          <p:blipFill>
            <a:blip r:embed="rId14" cstate="screen">
              <a:extLst>
                <a:ext uri="{28A0092B-C50C-407E-A947-70E740481C1C}">
                  <a14:useLocalDpi xmlns:a14="http://schemas.microsoft.com/office/drawing/2010/main" xmlns=""/>
                </a:ext>
              </a:extLst>
            </a:blip>
            <a:stretch>
              <a:fillRect/>
            </a:stretch>
          </p:blipFill>
          <p:spPr>
            <a:xfrm>
              <a:off x="6856819" y="2835366"/>
              <a:ext cx="389943" cy="291370"/>
            </a:xfrm>
            <a:prstGeom prst="rect">
              <a:avLst/>
            </a:prstGeom>
            <a:ln w="12700">
              <a:miter lim="400000"/>
            </a:ln>
          </p:spPr>
        </p:pic>
      </p:grpSp>
      <p:sp>
        <p:nvSpPr>
          <p:cNvPr id="194" name="Multiple NVIDIA GPU Cards"/>
          <p:cNvSpPr txBox="1"/>
          <p:nvPr/>
        </p:nvSpPr>
        <p:spPr>
          <a:xfrm>
            <a:off x="6667787" y="2734039"/>
            <a:ext cx="1789053" cy="207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zh-TW" altLang="en-US" sz="1000">
                <a:latin typeface="微軟正黑體" panose="020B0604030504040204" pitchFamily="34" charset="-120"/>
                <a:ea typeface="微軟正黑體" panose="020B0604030504040204" pitchFamily="34" charset="-120"/>
                <a:cs typeface="Arial" panose="020B0604020202020204" pitchFamily="34" charset="0"/>
              </a:rPr>
              <a:t>支援多種硬體加速卡</a:t>
            </a:r>
            <a:endParaRPr sz="1000">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195" name="影像" descr="影像"/>
          <p:cNvPicPr>
            <a:picLocks noChangeAspect="1"/>
          </p:cNvPicPr>
          <p:nvPr/>
        </p:nvPicPr>
        <p:blipFill>
          <a:blip r:embed="rId15" cstate="screen">
            <a:extLst>
              <a:ext uri="{28A0092B-C50C-407E-A947-70E740481C1C}">
                <a14:useLocalDpi xmlns:a14="http://schemas.microsoft.com/office/drawing/2010/main" xmlns=""/>
              </a:ext>
            </a:extLst>
          </a:blip>
          <a:stretch>
            <a:fillRect/>
          </a:stretch>
        </p:blipFill>
        <p:spPr>
          <a:xfrm>
            <a:off x="2126346" y="3586086"/>
            <a:ext cx="689753" cy="380161"/>
          </a:xfrm>
          <a:prstGeom prst="rect">
            <a:avLst/>
          </a:prstGeom>
          <a:ln w="12700">
            <a:miter lim="400000"/>
          </a:ln>
        </p:spPr>
      </p:pic>
      <p:sp>
        <p:nvSpPr>
          <p:cNvPr id="196" name="IEIxQNAP…"/>
          <p:cNvSpPr txBox="1"/>
          <p:nvPr/>
        </p:nvSpPr>
        <p:spPr>
          <a:xfrm>
            <a:off x="2093675" y="3942340"/>
            <a:ext cx="724810" cy="300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defRPr sz="2700"/>
            </a:pPr>
            <a:r>
              <a:rPr sz="800" err="1">
                <a:latin typeface="Arial" panose="020B0604020202020204" pitchFamily="34" charset="0"/>
                <a:cs typeface="Arial" panose="020B0604020202020204" pitchFamily="34" charset="0"/>
              </a:rPr>
              <a:t>IEIxQNAP</a:t>
            </a:r>
            <a:r>
              <a:rPr sz="800">
                <a:latin typeface="Arial" panose="020B0604020202020204" pitchFamily="34" charset="0"/>
                <a:cs typeface="Arial" panose="020B0604020202020204" pitchFamily="34" charset="0"/>
              </a:rPr>
              <a:t> </a:t>
            </a:r>
          </a:p>
          <a:p>
            <a:pPr>
              <a:defRPr sz="2700"/>
            </a:pPr>
            <a:r>
              <a:rPr sz="800">
                <a:latin typeface="Arial" panose="020B0604020202020204" pitchFamily="34" charset="0"/>
                <a:cs typeface="Arial" panose="020B0604020202020204" pitchFamily="34" charset="0"/>
              </a:rPr>
              <a:t>Video Box</a:t>
            </a:r>
          </a:p>
        </p:txBody>
      </p:sp>
      <p:pic>
        <p:nvPicPr>
          <p:cNvPr id="197" name="影像" descr="影像"/>
          <p:cNvPicPr>
            <a:picLocks noChangeAspect="1"/>
          </p:cNvPicPr>
          <p:nvPr/>
        </p:nvPicPr>
        <p:blipFill>
          <a:blip r:embed="rId16" cstate="screen">
            <a:extLst>
              <a:ext uri="{28A0092B-C50C-407E-A947-70E740481C1C}">
                <a14:useLocalDpi xmlns:a14="http://schemas.microsoft.com/office/drawing/2010/main" xmlns=""/>
              </a:ext>
            </a:extLst>
          </a:blip>
          <a:stretch>
            <a:fillRect/>
          </a:stretch>
        </p:blipFill>
        <p:spPr>
          <a:xfrm>
            <a:off x="2896863" y="4230248"/>
            <a:ext cx="965744" cy="542626"/>
          </a:xfrm>
          <a:prstGeom prst="rect">
            <a:avLst/>
          </a:prstGeom>
          <a:ln w="12700">
            <a:miter lim="400000"/>
          </a:ln>
        </p:spPr>
      </p:pic>
      <p:sp>
        <p:nvSpPr>
          <p:cNvPr id="198" name="QNAP NAS"/>
          <p:cNvSpPr txBox="1"/>
          <p:nvPr/>
        </p:nvSpPr>
        <p:spPr>
          <a:xfrm>
            <a:off x="2972123" y="4776496"/>
            <a:ext cx="730082" cy="207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1000">
                <a:latin typeface="Arial" panose="020B0604020202020204" pitchFamily="34" charset="0"/>
                <a:cs typeface="Arial" panose="020B0604020202020204" pitchFamily="34" charset="0"/>
              </a:rPr>
              <a:t>QNAP NAS</a:t>
            </a:r>
          </a:p>
        </p:txBody>
      </p:sp>
      <p:sp>
        <p:nvSpPr>
          <p:cNvPr id="199" name="+"/>
          <p:cNvSpPr txBox="1"/>
          <p:nvPr/>
        </p:nvSpPr>
        <p:spPr>
          <a:xfrm>
            <a:off x="3293414" y="3998709"/>
            <a:ext cx="172641" cy="300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1600">
                <a:solidFill>
                  <a:srgbClr val="002060"/>
                </a:solidFill>
                <a:latin typeface="Arial" panose="020B0604020202020204" pitchFamily="34" charset="0"/>
                <a:cs typeface="Arial" panose="020B0604020202020204" pitchFamily="34" charset="0"/>
              </a:rPr>
              <a:t>+</a:t>
            </a:r>
          </a:p>
        </p:txBody>
      </p:sp>
      <p:pic>
        <p:nvPicPr>
          <p:cNvPr id="201" name="影像" descr="影像"/>
          <p:cNvPicPr>
            <a:picLocks noChangeAspect="1"/>
          </p:cNvPicPr>
          <p:nvPr/>
        </p:nvPicPr>
        <p:blipFill>
          <a:blip r:embed="rId17" cstate="screen">
            <a:extLst>
              <a:ext uri="{28A0092B-C50C-407E-A947-70E740481C1C}">
                <a14:useLocalDpi xmlns:a14="http://schemas.microsoft.com/office/drawing/2010/main" xmlns=""/>
              </a:ext>
            </a:extLst>
          </a:blip>
          <a:stretch>
            <a:fillRect/>
          </a:stretch>
        </p:blipFill>
        <p:spPr>
          <a:xfrm>
            <a:off x="272635" y="3593345"/>
            <a:ext cx="593773" cy="593773"/>
          </a:xfrm>
          <a:prstGeom prst="rect">
            <a:avLst/>
          </a:prstGeom>
          <a:ln w="12700">
            <a:miter lim="400000"/>
          </a:ln>
        </p:spPr>
      </p:pic>
      <p:grpSp>
        <p:nvGrpSpPr>
          <p:cNvPr id="204" name="群組"/>
          <p:cNvGrpSpPr/>
          <p:nvPr/>
        </p:nvGrpSpPr>
        <p:grpSpPr>
          <a:xfrm>
            <a:off x="966745" y="3967553"/>
            <a:ext cx="454719" cy="395356"/>
            <a:chOff x="0" y="0"/>
            <a:chExt cx="1212581" cy="1054279"/>
          </a:xfrm>
        </p:grpSpPr>
        <p:pic>
          <p:nvPicPr>
            <p:cNvPr id="202" name="影像" descr="影像"/>
            <p:cNvPicPr>
              <a:picLocks noChangeAspect="1"/>
            </p:cNvPicPr>
            <p:nvPr/>
          </p:nvPicPr>
          <p:blipFill>
            <a:blip r:embed="rId18" cstate="screen">
              <a:extLst>
                <a:ext uri="{28A0092B-C50C-407E-A947-70E740481C1C}">
                  <a14:useLocalDpi xmlns:a14="http://schemas.microsoft.com/office/drawing/2010/main" xmlns=""/>
                </a:ext>
              </a:extLst>
            </a:blip>
            <a:stretch>
              <a:fillRect/>
            </a:stretch>
          </p:blipFill>
          <p:spPr>
            <a:xfrm>
              <a:off x="138200" y="0"/>
              <a:ext cx="936180" cy="1009861"/>
            </a:xfrm>
            <a:prstGeom prst="rect">
              <a:avLst/>
            </a:prstGeom>
            <a:ln w="12700" cap="flat">
              <a:noFill/>
              <a:miter lim="400000"/>
            </a:ln>
            <a:effectLst/>
          </p:spPr>
        </p:pic>
        <p:sp>
          <p:nvSpPr>
            <p:cNvPr id="203" name="矩形"/>
            <p:cNvSpPr/>
            <p:nvPr/>
          </p:nvSpPr>
          <p:spPr>
            <a:xfrm>
              <a:off x="0" y="882114"/>
              <a:ext cx="1212581" cy="172165"/>
            </a:xfrm>
            <a:prstGeom prst="rect">
              <a:avLst/>
            </a:prstGeom>
            <a:solidFill>
              <a:srgbClr val="FFFFFF"/>
            </a:solidFill>
            <a:ln w="12700" cap="flat">
              <a:noFill/>
              <a:miter lim="400000"/>
            </a:ln>
            <a:effectLst/>
          </p:spPr>
          <p:txBody>
            <a:bodyPr wrap="square" lIns="26789" tIns="26789" rIns="26789" bIns="26789" numCol="1" anchor="ctr">
              <a:no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defRPr sz="3000" b="0">
                  <a:solidFill>
                    <a:srgbClr val="FFFFFF"/>
                  </a:solidFill>
                  <a:latin typeface="+mn-lt"/>
                  <a:ea typeface="+mn-ea"/>
                  <a:cs typeface="+mn-cs"/>
                  <a:sym typeface="Helvetica Neue Medium"/>
                </a:defRPr>
              </a:pPr>
              <a:endParaRPr sz="1125"/>
            </a:p>
          </p:txBody>
        </p:sp>
      </p:grpSp>
      <p:sp>
        <p:nvSpPr>
          <p:cNvPr id="205" name="線條"/>
          <p:cNvSpPr/>
          <p:nvPr/>
        </p:nvSpPr>
        <p:spPr>
          <a:xfrm flipV="1">
            <a:off x="3634350" y="3711505"/>
            <a:ext cx="872522" cy="530"/>
          </a:xfrm>
          <a:prstGeom prst="line">
            <a:avLst/>
          </a:prstGeom>
          <a:ln w="19050">
            <a:solidFill>
              <a:srgbClr val="005493"/>
            </a:solidFill>
            <a:prstDash val="sysDash"/>
            <a:miter lim="400000"/>
            <a:tailEnd type="triangle"/>
          </a:ln>
        </p:spPr>
        <p:txBody>
          <a:bodyPr lIns="26789" tIns="26789" rIns="26789" bIns="26789"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defRPr sz="3000" b="0">
                <a:solidFill>
                  <a:srgbClr val="FFFFFF"/>
                </a:solidFill>
                <a:latin typeface="+mn-lt"/>
                <a:ea typeface="+mn-ea"/>
                <a:cs typeface="+mn-cs"/>
                <a:sym typeface="Helvetica Neue Medium"/>
              </a:defRPr>
            </a:pPr>
            <a:endParaRPr sz="1125"/>
          </a:p>
        </p:txBody>
      </p:sp>
      <p:sp>
        <p:nvSpPr>
          <p:cNvPr id="206" name="QVR Pro"/>
          <p:cNvSpPr txBox="1"/>
          <p:nvPr/>
        </p:nvSpPr>
        <p:spPr>
          <a:xfrm>
            <a:off x="4584808" y="3897587"/>
            <a:ext cx="580020" cy="177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800"/>
              <a:t>QVR Pro</a:t>
            </a:r>
          </a:p>
        </p:txBody>
      </p:sp>
      <p:pic>
        <p:nvPicPr>
          <p:cNvPr id="207" name="影像" descr="影像"/>
          <p:cNvPicPr>
            <a:picLocks noChangeAspect="1"/>
          </p:cNvPicPr>
          <p:nvPr/>
        </p:nvPicPr>
        <p:blipFill>
          <a:blip r:embed="rId19" cstate="screen">
            <a:extLst>
              <a:ext uri="{28A0092B-C50C-407E-A947-70E740481C1C}">
                <a14:useLocalDpi xmlns:a14="http://schemas.microsoft.com/office/drawing/2010/main" xmlns=""/>
              </a:ext>
            </a:extLst>
          </a:blip>
          <a:stretch>
            <a:fillRect/>
          </a:stretch>
        </p:blipFill>
        <p:spPr>
          <a:xfrm>
            <a:off x="3111921" y="3369993"/>
            <a:ext cx="490410" cy="490410"/>
          </a:xfrm>
          <a:prstGeom prst="rect">
            <a:avLst/>
          </a:prstGeom>
          <a:ln w="12700">
            <a:miter lim="400000"/>
          </a:ln>
        </p:spPr>
      </p:pic>
      <p:sp>
        <p:nvSpPr>
          <p:cNvPr id="208" name="QUSBCam2"/>
          <p:cNvSpPr txBox="1"/>
          <p:nvPr/>
        </p:nvSpPr>
        <p:spPr>
          <a:xfrm>
            <a:off x="2993622" y="3877641"/>
            <a:ext cx="784732" cy="177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800">
                <a:solidFill>
                  <a:schemeClr val="tx1">
                    <a:lumMod val="95000"/>
                    <a:lumOff val="5000"/>
                  </a:schemeClr>
                </a:solidFill>
                <a:latin typeface="Arial" panose="020B0604020202020204" pitchFamily="34" charset="0"/>
                <a:cs typeface="Arial" panose="020B0604020202020204" pitchFamily="34" charset="0"/>
              </a:rPr>
              <a:t>QUSBCam2</a:t>
            </a:r>
          </a:p>
        </p:txBody>
      </p:sp>
      <p:sp>
        <p:nvSpPr>
          <p:cNvPr id="209" name="線條"/>
          <p:cNvSpPr/>
          <p:nvPr/>
        </p:nvSpPr>
        <p:spPr>
          <a:xfrm>
            <a:off x="2702241" y="3860403"/>
            <a:ext cx="475648" cy="6970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150" y="73"/>
                </a:lnTo>
                <a:lnTo>
                  <a:pt x="8212" y="21600"/>
                </a:lnTo>
                <a:lnTo>
                  <a:pt x="21600" y="21523"/>
                </a:lnTo>
              </a:path>
            </a:pathLst>
          </a:custGeom>
          <a:ln w="12700">
            <a:solidFill>
              <a:srgbClr val="000000"/>
            </a:solidFill>
            <a:prstDash val="solid"/>
            <a:miter lim="400000"/>
          </a:ln>
        </p:spPr>
        <p:txBody>
          <a:bodyPr lIns="26789" tIns="26789" rIns="26789" bIns="26789"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defRPr sz="3000" b="0">
                <a:solidFill>
                  <a:srgbClr val="FFFFFF"/>
                </a:solidFill>
                <a:latin typeface="+mn-lt"/>
                <a:ea typeface="+mn-ea"/>
                <a:cs typeface="+mn-cs"/>
                <a:sym typeface="Helvetica Neue Medium"/>
              </a:defRPr>
            </a:pPr>
            <a:endParaRPr sz="1125"/>
          </a:p>
        </p:txBody>
      </p:sp>
      <p:sp>
        <p:nvSpPr>
          <p:cNvPr id="211" name="HDMI"/>
          <p:cNvSpPr txBox="1"/>
          <p:nvPr/>
        </p:nvSpPr>
        <p:spPr>
          <a:xfrm>
            <a:off x="1378130" y="3640154"/>
            <a:ext cx="644941" cy="177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800">
                <a:latin typeface="Arial" panose="020B0604020202020204" pitchFamily="34" charset="0"/>
                <a:cs typeface="Arial" panose="020B0604020202020204" pitchFamily="34" charset="0"/>
              </a:rPr>
              <a:t>HDMI</a:t>
            </a:r>
          </a:p>
        </p:txBody>
      </p:sp>
      <p:sp>
        <p:nvSpPr>
          <p:cNvPr id="213" name="雙箭頭"/>
          <p:cNvSpPr/>
          <p:nvPr/>
        </p:nvSpPr>
        <p:spPr>
          <a:xfrm rot="16200000" flipH="1">
            <a:off x="5252321" y="2530784"/>
            <a:ext cx="322408" cy="216477"/>
          </a:xfrm>
          <a:prstGeom prst="leftRightArrow">
            <a:avLst>
              <a:gd name="adj1" fmla="val 32000"/>
              <a:gd name="adj2" fmla="val 39600"/>
            </a:avLst>
          </a:prstGeom>
          <a:solidFill>
            <a:srgbClr val="09F3FF"/>
          </a:solidFill>
          <a:ln w="12700">
            <a:noFill/>
            <a:miter lim="400000"/>
          </a:ln>
        </p:spPr>
        <p:txBody>
          <a:bodyPr lIns="26789" tIns="26789" rIns="26789" bIns="26789"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defRPr sz="3000" b="0">
                <a:solidFill>
                  <a:srgbClr val="FFFFFF"/>
                </a:solidFill>
                <a:latin typeface="+mn-lt"/>
                <a:ea typeface="+mn-ea"/>
                <a:cs typeface="+mn-cs"/>
                <a:sym typeface="Helvetica Neue Medium"/>
              </a:defRPr>
            </a:pPr>
            <a:endParaRPr sz="1125"/>
          </a:p>
        </p:txBody>
      </p:sp>
      <p:sp>
        <p:nvSpPr>
          <p:cNvPr id="214" name="雙箭頭"/>
          <p:cNvSpPr/>
          <p:nvPr/>
        </p:nvSpPr>
        <p:spPr>
          <a:xfrm rot="16200000" flipH="1">
            <a:off x="2392141" y="2549727"/>
            <a:ext cx="322408" cy="216477"/>
          </a:xfrm>
          <a:prstGeom prst="leftRightArrow">
            <a:avLst>
              <a:gd name="adj1" fmla="val 32000"/>
              <a:gd name="adj2" fmla="val 39600"/>
            </a:avLst>
          </a:prstGeom>
          <a:solidFill>
            <a:srgbClr val="09F3FF"/>
          </a:solidFill>
          <a:ln w="12700">
            <a:noFill/>
            <a:miter lim="400000"/>
          </a:ln>
        </p:spPr>
        <p:txBody>
          <a:bodyPr lIns="26789" tIns="26789" rIns="26789" bIns="26789"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defRPr sz="3000" b="0">
                <a:solidFill>
                  <a:srgbClr val="FFFFFF"/>
                </a:solidFill>
                <a:latin typeface="+mn-lt"/>
                <a:ea typeface="+mn-ea"/>
                <a:cs typeface="+mn-cs"/>
                <a:sym typeface="Helvetica Neue Medium"/>
              </a:defRPr>
            </a:pPr>
            <a:endParaRPr sz="1125"/>
          </a:p>
        </p:txBody>
      </p:sp>
      <p:sp>
        <p:nvSpPr>
          <p:cNvPr id="215" name="QNAP AI Marketplace"/>
          <p:cNvSpPr txBox="1"/>
          <p:nvPr/>
        </p:nvSpPr>
        <p:spPr>
          <a:xfrm>
            <a:off x="1872731" y="1145363"/>
            <a:ext cx="1391536" cy="207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1000">
                <a:latin typeface="微軟正黑體" panose="020B0604030504040204" pitchFamily="34" charset="-120"/>
                <a:ea typeface="微軟正黑體" panose="020B0604030504040204" pitchFamily="34" charset="-120"/>
                <a:cs typeface="Arial" panose="020B0604020202020204" pitchFamily="34" charset="0"/>
              </a:rPr>
              <a:t>QNAP AI </a:t>
            </a:r>
            <a:r>
              <a:rPr lang="zh-TW" altLang="en-US" sz="1000">
                <a:latin typeface="微軟正黑體" panose="020B0604030504040204" pitchFamily="34" charset="-120"/>
                <a:ea typeface="微軟正黑體" panose="020B0604030504040204" pitchFamily="34" charset="-120"/>
                <a:cs typeface="Arial" panose="020B0604020202020204" pitchFamily="34" charset="0"/>
              </a:rPr>
              <a:t>市集</a:t>
            </a:r>
            <a:endParaRPr sz="100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17" name="video conferencing"/>
          <p:cNvSpPr txBox="1"/>
          <p:nvPr/>
        </p:nvSpPr>
        <p:spPr>
          <a:xfrm>
            <a:off x="174777" y="4134603"/>
            <a:ext cx="812254" cy="300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800">
                <a:latin typeface="Arial" panose="020B0604020202020204" pitchFamily="34" charset="0"/>
                <a:cs typeface="Arial" panose="020B0604020202020204" pitchFamily="34" charset="0"/>
              </a:rPr>
              <a:t>video conferencing</a:t>
            </a:r>
          </a:p>
        </p:txBody>
      </p:sp>
      <p:sp>
        <p:nvSpPr>
          <p:cNvPr id="218" name="KVM"/>
          <p:cNvSpPr txBox="1"/>
          <p:nvPr/>
        </p:nvSpPr>
        <p:spPr>
          <a:xfrm>
            <a:off x="1030562" y="3808892"/>
            <a:ext cx="388938" cy="177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800">
                <a:latin typeface="Arial" panose="020B0604020202020204" pitchFamily="34" charset="0"/>
                <a:cs typeface="Arial" panose="020B0604020202020204" pitchFamily="34" charset="0"/>
              </a:rPr>
              <a:t>KVM</a:t>
            </a:r>
          </a:p>
        </p:txBody>
      </p:sp>
      <p:sp>
        <p:nvSpPr>
          <p:cNvPr id="219" name="HDMI"/>
          <p:cNvSpPr txBox="1"/>
          <p:nvPr/>
        </p:nvSpPr>
        <p:spPr>
          <a:xfrm>
            <a:off x="979614" y="4249392"/>
            <a:ext cx="513343" cy="177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800">
                <a:latin typeface="Arial" panose="020B0604020202020204" pitchFamily="34" charset="0"/>
                <a:cs typeface="Arial" panose="020B0604020202020204" pitchFamily="34" charset="0"/>
              </a:rPr>
              <a:t>HDMI</a:t>
            </a:r>
          </a:p>
        </p:txBody>
      </p:sp>
      <p:sp>
        <p:nvSpPr>
          <p:cNvPr id="226" name="線條"/>
          <p:cNvSpPr/>
          <p:nvPr/>
        </p:nvSpPr>
        <p:spPr>
          <a:xfrm>
            <a:off x="4679458" y="2962594"/>
            <a:ext cx="0" cy="291029"/>
          </a:xfrm>
          <a:prstGeom prst="line">
            <a:avLst/>
          </a:prstGeom>
          <a:ln w="19050">
            <a:solidFill>
              <a:srgbClr val="005493"/>
            </a:solidFill>
            <a:prstDash val="sysDash"/>
            <a:miter lim="400000"/>
            <a:tailEnd type="triangle"/>
          </a:ln>
        </p:spPr>
        <p:txBody>
          <a:bodyPr lIns="26789" tIns="26789" rIns="26789" bIns="26789"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defRPr sz="3000" b="0">
                <a:solidFill>
                  <a:srgbClr val="FFFFFF"/>
                </a:solidFill>
                <a:latin typeface="+mn-lt"/>
                <a:ea typeface="+mn-ea"/>
                <a:cs typeface="+mn-cs"/>
                <a:sym typeface="Helvetica Neue Medium"/>
              </a:defRPr>
            </a:pPr>
            <a:endParaRPr sz="1125"/>
          </a:p>
        </p:txBody>
      </p:sp>
      <p:sp>
        <p:nvSpPr>
          <p:cNvPr id="227" name="result…"/>
          <p:cNvSpPr txBox="1"/>
          <p:nvPr/>
        </p:nvSpPr>
        <p:spPr>
          <a:xfrm>
            <a:off x="3612029" y="2974326"/>
            <a:ext cx="994773" cy="300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r">
              <a:defRPr sz="2100" b="0"/>
            </a:pPr>
            <a:r>
              <a:rPr lang="zh-TW" altLang="en-US" sz="800">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結果</a:t>
            </a:r>
            <a:endParaRPr lang="en-US" sz="800">
              <a:solidFill>
                <a:srgbClr val="002060"/>
              </a:solidFill>
              <a:latin typeface="微軟正黑體" panose="020B0604030504040204" pitchFamily="34" charset="-120"/>
              <a:ea typeface="微軟正黑體" panose="020B0604030504040204" pitchFamily="34" charset="-120"/>
              <a:cs typeface="Arial" panose="020B0604020202020204" pitchFamily="34" charset="0"/>
            </a:endParaRPr>
          </a:p>
          <a:p>
            <a:pPr algn="r">
              <a:defRPr sz="2100" b="0"/>
            </a:pPr>
            <a:r>
              <a:rPr lang="en-US" sz="800">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800">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元資料</a:t>
            </a:r>
            <a:r>
              <a:rPr lang="en-US" sz="800">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800">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事件</a:t>
            </a:r>
            <a:r>
              <a:rPr lang="en-US" sz="800">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a:t>
            </a:r>
          </a:p>
        </p:txBody>
      </p:sp>
      <p:sp>
        <p:nvSpPr>
          <p:cNvPr id="228" name="video stream"/>
          <p:cNvSpPr txBox="1"/>
          <p:nvPr/>
        </p:nvSpPr>
        <p:spPr>
          <a:xfrm>
            <a:off x="3555118" y="3526798"/>
            <a:ext cx="965744" cy="177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zh-TW" altLang="en-US" sz="800" b="0">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影音串流</a:t>
            </a:r>
            <a:endParaRPr sz="800" b="0">
              <a:solidFill>
                <a:srgbClr val="002060"/>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29" name="線條"/>
          <p:cNvSpPr/>
          <p:nvPr/>
        </p:nvSpPr>
        <p:spPr>
          <a:xfrm flipH="1">
            <a:off x="1266697" y="2796317"/>
            <a:ext cx="473174" cy="0"/>
          </a:xfrm>
          <a:prstGeom prst="line">
            <a:avLst/>
          </a:prstGeom>
          <a:ln w="76200">
            <a:solidFill>
              <a:srgbClr val="005493"/>
            </a:solidFill>
            <a:miter lim="400000"/>
            <a:tailEnd type="triangle"/>
          </a:ln>
        </p:spPr>
        <p:txBody>
          <a:bodyPr lIns="26789" tIns="26789" rIns="26789" bIns="26789"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defRPr sz="3000" b="0">
                <a:solidFill>
                  <a:srgbClr val="FFFFFF"/>
                </a:solidFill>
                <a:latin typeface="+mn-lt"/>
                <a:ea typeface="+mn-ea"/>
                <a:cs typeface="+mn-cs"/>
                <a:sym typeface="Helvetica Neue Medium"/>
              </a:defRPr>
            </a:pPr>
            <a:endParaRPr sz="1125"/>
          </a:p>
        </p:txBody>
      </p:sp>
      <p:pic>
        <p:nvPicPr>
          <p:cNvPr id="230" name="影像" descr="影像"/>
          <p:cNvPicPr>
            <a:picLocks noChangeAspect="1"/>
          </p:cNvPicPr>
          <p:nvPr/>
        </p:nvPicPr>
        <p:blipFill>
          <a:blip r:embed="rId20" cstate="screen">
            <a:extLst>
              <a:ext uri="{BEBA8EAE-BF5A-486C-A8C5-ECC9F3942E4B}">
                <a14:imgProps xmlns:a14="http://schemas.microsoft.com/office/drawing/2010/main" xmlns="">
                  <a14:imgLayer r:embed="rId21">
                    <a14:imgEffect>
                      <a14:backgroundRemoval t="10000" b="90000" l="10000" r="90000"/>
                    </a14:imgEffect>
                  </a14:imgLayer>
                </a14:imgProps>
              </a:ext>
              <a:ext uri="{28A0092B-C50C-407E-A947-70E740481C1C}">
                <a14:useLocalDpi xmlns:a14="http://schemas.microsoft.com/office/drawing/2010/main" xmlns=""/>
              </a:ext>
            </a:extLst>
          </a:blip>
          <a:stretch>
            <a:fillRect/>
          </a:stretch>
        </p:blipFill>
        <p:spPr>
          <a:xfrm>
            <a:off x="229587" y="2281539"/>
            <a:ext cx="1181612" cy="1181612"/>
          </a:xfrm>
          <a:prstGeom prst="rect">
            <a:avLst/>
          </a:prstGeom>
          <a:ln w="12700">
            <a:miter lim="400000"/>
          </a:ln>
        </p:spPr>
      </p:pic>
      <p:pic>
        <p:nvPicPr>
          <p:cNvPr id="231" name="影像" descr="影像"/>
          <p:cNvPicPr>
            <a:picLocks noChangeAspect="1"/>
          </p:cNvPicPr>
          <p:nvPr/>
        </p:nvPicPr>
        <p:blipFill>
          <a:blip r:embed="rId22" cstate="screen">
            <a:extLst>
              <a:ext uri="{28A0092B-C50C-407E-A947-70E740481C1C}">
                <a14:useLocalDpi xmlns:a14="http://schemas.microsoft.com/office/drawing/2010/main" xmlns=""/>
              </a:ext>
            </a:extLst>
          </a:blip>
          <a:stretch>
            <a:fillRect/>
          </a:stretch>
        </p:blipFill>
        <p:spPr>
          <a:xfrm>
            <a:off x="347700" y="1646231"/>
            <a:ext cx="568680" cy="325508"/>
          </a:xfrm>
          <a:prstGeom prst="rect">
            <a:avLst/>
          </a:prstGeom>
          <a:ln w="12700">
            <a:miter lim="400000"/>
          </a:ln>
        </p:spPr>
      </p:pic>
      <p:pic>
        <p:nvPicPr>
          <p:cNvPr id="232" name="影像" descr="影像"/>
          <p:cNvPicPr>
            <a:picLocks noChangeAspect="1"/>
          </p:cNvPicPr>
          <p:nvPr/>
        </p:nvPicPr>
        <p:blipFill>
          <a:blip r:embed="rId23" cstate="screen">
            <a:extLst>
              <a:ext uri="{28A0092B-C50C-407E-A947-70E740481C1C}">
                <a14:useLocalDpi xmlns:a14="http://schemas.microsoft.com/office/drawing/2010/main" xmlns=""/>
              </a:ext>
            </a:extLst>
          </a:blip>
          <a:stretch>
            <a:fillRect/>
          </a:stretch>
        </p:blipFill>
        <p:spPr>
          <a:xfrm>
            <a:off x="683916" y="1294112"/>
            <a:ext cx="378577" cy="378577"/>
          </a:xfrm>
          <a:prstGeom prst="rect">
            <a:avLst/>
          </a:prstGeom>
          <a:ln w="12700">
            <a:miter lim="400000"/>
          </a:ln>
        </p:spPr>
      </p:pic>
      <p:sp>
        <p:nvSpPr>
          <p:cNvPr id="233" name="public cloud AI services"/>
          <p:cNvSpPr txBox="1"/>
          <p:nvPr/>
        </p:nvSpPr>
        <p:spPr>
          <a:xfrm>
            <a:off x="-77990" y="2046521"/>
            <a:ext cx="1812253" cy="207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zh-TW" altLang="en-US" sz="1000">
                <a:latin typeface="微軟正黑體" panose="020B0604030504040204" pitchFamily="34" charset="-120"/>
                <a:ea typeface="微軟正黑體" panose="020B0604030504040204" pitchFamily="34" charset="-120"/>
                <a:cs typeface="Arial" panose="020B0604020202020204" pitchFamily="34" charset="0"/>
              </a:rPr>
              <a:t>公有雲</a:t>
            </a:r>
            <a:r>
              <a:rPr lang="en-US" altLang="zh-TW" sz="1000">
                <a:latin typeface="微軟正黑體" panose="020B0604030504040204" pitchFamily="34" charset="-120"/>
                <a:ea typeface="微軟正黑體" panose="020B0604030504040204" pitchFamily="34" charset="-120"/>
                <a:cs typeface="Arial" panose="020B0604020202020204" pitchFamily="34" charset="0"/>
              </a:rPr>
              <a:t> </a:t>
            </a:r>
            <a:r>
              <a:rPr sz="1000">
                <a:latin typeface="微軟正黑體" panose="020B0604030504040204" pitchFamily="34" charset="-120"/>
                <a:ea typeface="微軟正黑體" panose="020B0604030504040204" pitchFamily="34" charset="-120"/>
                <a:cs typeface="Arial" panose="020B0604020202020204" pitchFamily="34" charset="0"/>
              </a:rPr>
              <a:t>AI </a:t>
            </a:r>
            <a:r>
              <a:rPr lang="zh-TW" altLang="en-US" sz="1000">
                <a:latin typeface="微軟正黑體" panose="020B0604030504040204" pitchFamily="34" charset="-120"/>
                <a:ea typeface="微軟正黑體" panose="020B0604030504040204" pitchFamily="34" charset="-120"/>
                <a:cs typeface="Arial" panose="020B0604020202020204" pitchFamily="34" charset="0"/>
              </a:rPr>
              <a:t>服務</a:t>
            </a:r>
            <a:endParaRPr sz="100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34" name="QNAP cloud AI services"/>
          <p:cNvSpPr txBox="1"/>
          <p:nvPr/>
        </p:nvSpPr>
        <p:spPr>
          <a:xfrm>
            <a:off x="123601" y="3202847"/>
            <a:ext cx="1616270" cy="207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1000">
                <a:latin typeface="微軟正黑體" panose="020B0604030504040204" pitchFamily="34" charset="-120"/>
                <a:ea typeface="微軟正黑體" panose="020B0604030504040204" pitchFamily="34" charset="-120"/>
                <a:cs typeface="Arial" panose="020B0604020202020204" pitchFamily="34" charset="0"/>
              </a:rPr>
              <a:t>QNAP </a:t>
            </a:r>
            <a:r>
              <a:rPr lang="zh-TW" altLang="en-US" sz="1000">
                <a:latin typeface="微軟正黑體" panose="020B0604030504040204" pitchFamily="34" charset="-120"/>
                <a:ea typeface="微軟正黑體" panose="020B0604030504040204" pitchFamily="34" charset="-120"/>
                <a:cs typeface="Arial" panose="020B0604020202020204" pitchFamily="34" charset="0"/>
              </a:rPr>
              <a:t>雲端</a:t>
            </a:r>
            <a:r>
              <a:rPr sz="1000">
                <a:latin typeface="微軟正黑體" panose="020B0604030504040204" pitchFamily="34" charset="-120"/>
                <a:ea typeface="微軟正黑體" panose="020B0604030504040204" pitchFamily="34" charset="-120"/>
                <a:cs typeface="Arial" panose="020B0604020202020204" pitchFamily="34" charset="0"/>
              </a:rPr>
              <a:t> AI </a:t>
            </a:r>
            <a:r>
              <a:rPr lang="zh-TW" altLang="en-US" sz="1000">
                <a:latin typeface="微軟正黑體" panose="020B0604030504040204" pitchFamily="34" charset="-120"/>
                <a:ea typeface="微軟正黑體" panose="020B0604030504040204" pitchFamily="34" charset="-120"/>
                <a:cs typeface="Arial" panose="020B0604020202020204" pitchFamily="34" charset="0"/>
              </a:rPr>
              <a:t>服務</a:t>
            </a:r>
            <a:endParaRPr sz="100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35" name="import"/>
          <p:cNvSpPr txBox="1"/>
          <p:nvPr/>
        </p:nvSpPr>
        <p:spPr>
          <a:xfrm>
            <a:off x="3261316" y="2249565"/>
            <a:ext cx="493196" cy="177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zh-TW" altLang="en-US" sz="800">
                <a:solidFill>
                  <a:srgbClr val="005493"/>
                </a:solidFill>
                <a:latin typeface="微軟正黑體" panose="020B0604030504040204" pitchFamily="34" charset="-120"/>
                <a:ea typeface="微軟正黑體" panose="020B0604030504040204" pitchFamily="34" charset="-120"/>
                <a:cs typeface="Arial" panose="020B0604020202020204" pitchFamily="34" charset="0"/>
              </a:rPr>
              <a:t>匯入</a:t>
            </a:r>
            <a:endParaRPr sz="800">
              <a:solidFill>
                <a:srgbClr val="005493"/>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36" name="gateway"/>
          <p:cNvSpPr txBox="1"/>
          <p:nvPr/>
        </p:nvSpPr>
        <p:spPr>
          <a:xfrm>
            <a:off x="1565408" y="1474091"/>
            <a:ext cx="493196" cy="177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800">
                <a:solidFill>
                  <a:srgbClr val="005493"/>
                </a:solidFill>
                <a:latin typeface="Arial" panose="020B0604020202020204" pitchFamily="34" charset="0"/>
                <a:cs typeface="Arial" panose="020B0604020202020204" pitchFamily="34" charset="0"/>
              </a:rPr>
              <a:t>gateway</a:t>
            </a:r>
          </a:p>
        </p:txBody>
      </p:sp>
      <p:pic>
        <p:nvPicPr>
          <p:cNvPr id="237" name="kNKfUExPPLaAVksYvi-gxK6-8vc1ZX5RhKrY3YL5kLhRWxkHSSoC00vi6fiy9YsOAXOBYNHzdhuSeysRPZ1nHejwcGEe2wnAIxq92ZEUCI-rzuV1gWIz9gDZvqlLrjVUK0SqOzX-ZBU.jpg" descr="kNKfUExPPLaAVksYvi-gxK6-8vc1ZX5RhKrY3YL5kLhRWxkHSSoC00vi6fiy9YsOAXOBYNHzdhuSeysRPZ1nHejwcGEe2wnAIxq92ZEUCI-rzuV1gWIz9gDZvqlLrjVUK0SqOzX-ZBU.jpg"/>
          <p:cNvPicPr>
            <a:picLocks noChangeAspect="1"/>
          </p:cNvPicPr>
          <p:nvPr/>
        </p:nvPicPr>
        <p:blipFill>
          <a:blip r:embed="rId24" cstate="screen">
            <a:extLst>
              <a:ext uri="{28A0092B-C50C-407E-A947-70E740481C1C}">
                <a14:useLocalDpi xmlns:a14="http://schemas.microsoft.com/office/drawing/2010/main" xmlns=""/>
              </a:ext>
            </a:extLst>
          </a:blip>
          <a:stretch>
            <a:fillRect/>
          </a:stretch>
        </p:blipFill>
        <p:spPr>
          <a:xfrm>
            <a:off x="4414490" y="1502147"/>
            <a:ext cx="1117730" cy="721398"/>
          </a:xfrm>
          <a:prstGeom prst="rect">
            <a:avLst/>
          </a:prstGeom>
          <a:ln w="12700">
            <a:miter lim="400000"/>
          </a:ln>
        </p:spPr>
      </p:pic>
      <p:sp>
        <p:nvSpPr>
          <p:cNvPr id="238" name="vertical"/>
          <p:cNvSpPr txBox="1"/>
          <p:nvPr/>
        </p:nvSpPr>
        <p:spPr>
          <a:xfrm>
            <a:off x="4766906" y="2259153"/>
            <a:ext cx="493196" cy="177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800" b="0">
                <a:latin typeface="Arial" panose="020B0604020202020204" pitchFamily="34" charset="0"/>
                <a:cs typeface="Arial" panose="020B0604020202020204" pitchFamily="34" charset="0"/>
              </a:rPr>
              <a:t>vertical</a:t>
            </a:r>
          </a:p>
        </p:txBody>
      </p:sp>
      <p:sp>
        <p:nvSpPr>
          <p:cNvPr id="239" name="horizontal"/>
          <p:cNvSpPr txBox="1"/>
          <p:nvPr/>
        </p:nvSpPr>
        <p:spPr>
          <a:xfrm>
            <a:off x="3885893" y="2252486"/>
            <a:ext cx="632443" cy="177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800" b="0">
                <a:latin typeface="Arial" panose="020B0604020202020204" pitchFamily="34" charset="0"/>
                <a:cs typeface="Arial" panose="020B0604020202020204" pitchFamily="34" charset="0"/>
              </a:rPr>
              <a:t>horizontal</a:t>
            </a:r>
          </a:p>
        </p:txBody>
      </p:sp>
      <p:pic>
        <p:nvPicPr>
          <p:cNvPr id="240" name="Human_Detection_256.png" descr="Human_Detection_256.png"/>
          <p:cNvPicPr>
            <a:picLocks noChangeAspect="1"/>
          </p:cNvPicPr>
          <p:nvPr/>
        </p:nvPicPr>
        <p:blipFill>
          <a:blip r:embed="rId25" cstate="screen">
            <a:extLst>
              <a:ext uri="{28A0092B-C50C-407E-A947-70E740481C1C}">
                <a14:useLocalDpi xmlns:a14="http://schemas.microsoft.com/office/drawing/2010/main" xmlns=""/>
              </a:ext>
            </a:extLst>
          </a:blip>
          <a:stretch>
            <a:fillRect/>
          </a:stretch>
        </p:blipFill>
        <p:spPr>
          <a:xfrm>
            <a:off x="4009107" y="1519146"/>
            <a:ext cx="304800" cy="304800"/>
          </a:xfrm>
          <a:prstGeom prst="rect">
            <a:avLst/>
          </a:prstGeom>
          <a:ln w="12700">
            <a:miter lim="400000"/>
          </a:ln>
        </p:spPr>
      </p:pic>
      <p:pic>
        <p:nvPicPr>
          <p:cNvPr id="241" name="Object_Detection_256.png" descr="Object_Detection_256.png"/>
          <p:cNvPicPr>
            <a:picLocks noChangeAspect="1"/>
          </p:cNvPicPr>
          <p:nvPr/>
        </p:nvPicPr>
        <p:blipFill>
          <a:blip r:embed="rId26" cstate="screen">
            <a:extLst>
              <a:ext uri="{28A0092B-C50C-407E-A947-70E740481C1C}">
                <a14:useLocalDpi xmlns:a14="http://schemas.microsoft.com/office/drawing/2010/main" xmlns=""/>
              </a:ext>
            </a:extLst>
          </a:blip>
          <a:stretch>
            <a:fillRect/>
          </a:stretch>
        </p:blipFill>
        <p:spPr>
          <a:xfrm>
            <a:off x="4009107" y="1925688"/>
            <a:ext cx="304800" cy="304800"/>
          </a:xfrm>
          <a:prstGeom prst="rect">
            <a:avLst/>
          </a:prstGeom>
          <a:ln w="12700">
            <a:miter lim="400000"/>
          </a:ln>
        </p:spPr>
      </p:pic>
      <p:pic>
        <p:nvPicPr>
          <p:cNvPr id="242" name="b9v5HW4kerCH6V2vYI7ub6pAa-h1U-GcCi9VfPEHgDrHpsEU5oOFo0gGHYb1kD_iklGKAKb7K8S6aNPXYR9PnfIlPJ1dcdGZIuvEh9lRCmZ3K0997mXNVjS7tnr_uAqW6arcdW4DQnQ.png" descr="b9v5HW4kerCH6V2vYI7ub6pAa-h1U-GcCi9VfPEHgDrHpsEU5oOFo0gGHYb1kD_iklGKAKb7K8S6aNPXYR9PnfIlPJ1dcdGZIuvEh9lRCmZ3K0997mXNVjS7tnr_uAqW6arcdW4DQnQ.png"/>
          <p:cNvPicPr>
            <a:picLocks noChangeAspect="1"/>
          </p:cNvPicPr>
          <p:nvPr/>
        </p:nvPicPr>
        <p:blipFill>
          <a:blip r:embed="rId27" cstate="screen">
            <a:extLst>
              <a:ext uri="{28A0092B-C50C-407E-A947-70E740481C1C}">
                <a14:useLocalDpi xmlns:a14="http://schemas.microsoft.com/office/drawing/2010/main" xmlns=""/>
              </a:ext>
            </a:extLst>
          </a:blip>
          <a:stretch>
            <a:fillRect/>
          </a:stretch>
        </p:blipFill>
        <p:spPr>
          <a:xfrm>
            <a:off x="3322933" y="1527477"/>
            <a:ext cx="482798" cy="482798"/>
          </a:xfrm>
          <a:prstGeom prst="rect">
            <a:avLst/>
          </a:prstGeom>
          <a:ln w="12700">
            <a:miter lim="400000"/>
          </a:ln>
        </p:spPr>
      </p:pic>
      <p:sp>
        <p:nvSpPr>
          <p:cNvPr id="243" name="QuAI"/>
          <p:cNvSpPr txBox="1"/>
          <p:nvPr/>
        </p:nvSpPr>
        <p:spPr>
          <a:xfrm>
            <a:off x="3415403" y="1984656"/>
            <a:ext cx="304164" cy="177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800" err="1">
                <a:latin typeface="Arial" panose="020B0604020202020204" pitchFamily="34" charset="0"/>
                <a:cs typeface="Arial" panose="020B0604020202020204" pitchFamily="34" charset="0"/>
              </a:rPr>
              <a:t>QuAI</a:t>
            </a:r>
            <a:endParaRPr sz="800">
              <a:latin typeface="Arial" panose="020B0604020202020204" pitchFamily="34" charset="0"/>
              <a:cs typeface="Arial" panose="020B0604020202020204" pitchFamily="34" charset="0"/>
            </a:endParaRPr>
          </a:p>
        </p:txBody>
      </p:sp>
      <p:sp>
        <p:nvSpPr>
          <p:cNvPr id="255" name="線條"/>
          <p:cNvSpPr/>
          <p:nvPr/>
        </p:nvSpPr>
        <p:spPr>
          <a:xfrm flipH="1">
            <a:off x="2944304" y="1904154"/>
            <a:ext cx="357754" cy="169944"/>
          </a:xfrm>
          <a:prstGeom prst="line">
            <a:avLst/>
          </a:prstGeom>
          <a:ln w="19050">
            <a:solidFill>
              <a:srgbClr val="005493"/>
            </a:solidFill>
            <a:prstDash val="sysDash"/>
            <a:miter lim="400000"/>
            <a:tailEnd type="triangle"/>
          </a:ln>
        </p:spPr>
        <p:txBody>
          <a:bodyPr lIns="26789" tIns="26789" rIns="26789" bIns="26789"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defRPr sz="3000" b="0">
                <a:solidFill>
                  <a:srgbClr val="FFFFFF"/>
                </a:solidFill>
                <a:latin typeface="+mn-lt"/>
                <a:ea typeface="+mn-ea"/>
                <a:cs typeface="+mn-cs"/>
                <a:sym typeface="Helvetica Neue Medium"/>
              </a:defRPr>
            </a:pPr>
            <a:endParaRPr sz="1125"/>
          </a:p>
        </p:txBody>
      </p:sp>
      <p:sp>
        <p:nvSpPr>
          <p:cNvPr id="256" name="train"/>
          <p:cNvSpPr txBox="1"/>
          <p:nvPr/>
        </p:nvSpPr>
        <p:spPr>
          <a:xfrm>
            <a:off x="2892077" y="1780718"/>
            <a:ext cx="493196" cy="177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zh-TW" altLang="en-US" sz="800">
                <a:solidFill>
                  <a:srgbClr val="005493"/>
                </a:solidFill>
                <a:latin typeface="微軟正黑體" panose="020B0604030504040204" pitchFamily="34" charset="-120"/>
                <a:ea typeface="微軟正黑體" panose="020B0604030504040204" pitchFamily="34" charset="-120"/>
                <a:cs typeface="Arial" panose="020B0604020202020204" pitchFamily="34" charset="0"/>
              </a:rPr>
              <a:t>訓練</a:t>
            </a:r>
            <a:endParaRPr sz="800">
              <a:solidFill>
                <a:srgbClr val="005493"/>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57" name="線條"/>
          <p:cNvSpPr/>
          <p:nvPr/>
        </p:nvSpPr>
        <p:spPr>
          <a:xfrm>
            <a:off x="3030274" y="1470701"/>
            <a:ext cx="891407" cy="7722"/>
          </a:xfrm>
          <a:prstGeom prst="line">
            <a:avLst/>
          </a:prstGeom>
          <a:ln w="19050">
            <a:solidFill>
              <a:srgbClr val="005493"/>
            </a:solidFill>
            <a:prstDash val="sysDash"/>
            <a:miter lim="400000"/>
            <a:headEnd type="triangle"/>
          </a:ln>
        </p:spPr>
        <p:txBody>
          <a:bodyPr lIns="26789" tIns="26789" rIns="26789" bIns="26789"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defRPr sz="3000" b="0">
                <a:solidFill>
                  <a:srgbClr val="FFFFFF"/>
                </a:solidFill>
                <a:latin typeface="+mn-lt"/>
                <a:ea typeface="+mn-ea"/>
                <a:cs typeface="+mn-cs"/>
                <a:sym typeface="Helvetica Neue Medium"/>
              </a:defRPr>
            </a:pPr>
            <a:endParaRPr sz="1125"/>
          </a:p>
        </p:txBody>
      </p:sp>
      <p:sp>
        <p:nvSpPr>
          <p:cNvPr id="258" name="線條"/>
          <p:cNvSpPr/>
          <p:nvPr/>
        </p:nvSpPr>
        <p:spPr>
          <a:xfrm>
            <a:off x="2982958" y="2211059"/>
            <a:ext cx="938712" cy="7722"/>
          </a:xfrm>
          <a:prstGeom prst="line">
            <a:avLst/>
          </a:prstGeom>
          <a:ln w="19050">
            <a:solidFill>
              <a:srgbClr val="005493"/>
            </a:solidFill>
            <a:prstDash val="sysDash"/>
            <a:miter lim="400000"/>
            <a:tailEnd type="triangle"/>
          </a:ln>
        </p:spPr>
        <p:txBody>
          <a:bodyPr lIns="26789" tIns="26789" rIns="26789" bIns="26789"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defRPr sz="3000" b="0">
                <a:solidFill>
                  <a:srgbClr val="FFFFFF"/>
                </a:solidFill>
                <a:latin typeface="+mn-lt"/>
                <a:ea typeface="+mn-ea"/>
                <a:cs typeface="+mn-cs"/>
                <a:sym typeface="Helvetica Neue Medium"/>
              </a:defRPr>
            </a:pPr>
            <a:endParaRPr sz="1125"/>
          </a:p>
        </p:txBody>
      </p:sp>
      <p:sp>
        <p:nvSpPr>
          <p:cNvPr id="259" name="publish"/>
          <p:cNvSpPr txBox="1"/>
          <p:nvPr/>
        </p:nvSpPr>
        <p:spPr>
          <a:xfrm>
            <a:off x="3274894" y="1289867"/>
            <a:ext cx="493196" cy="177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zh-TW" altLang="en-US" sz="800">
                <a:solidFill>
                  <a:srgbClr val="005493"/>
                </a:solidFill>
                <a:latin typeface="微軟正黑體" panose="020B0604030504040204" pitchFamily="34" charset="-120"/>
                <a:ea typeface="微軟正黑體" panose="020B0604030504040204" pitchFamily="34" charset="-120"/>
                <a:cs typeface="Arial" panose="020B0604020202020204" pitchFamily="34" charset="0"/>
              </a:rPr>
              <a:t>發佈</a:t>
            </a:r>
            <a:endParaRPr sz="800">
              <a:solidFill>
                <a:srgbClr val="005493"/>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60" name="線條"/>
          <p:cNvSpPr/>
          <p:nvPr/>
        </p:nvSpPr>
        <p:spPr>
          <a:xfrm flipH="1">
            <a:off x="1513832" y="1682843"/>
            <a:ext cx="690968" cy="1642"/>
          </a:xfrm>
          <a:prstGeom prst="line">
            <a:avLst/>
          </a:prstGeom>
          <a:ln w="19050">
            <a:solidFill>
              <a:srgbClr val="005493"/>
            </a:solidFill>
            <a:prstDash val="sysDash"/>
            <a:miter lim="400000"/>
            <a:tailEnd type="triangle"/>
          </a:ln>
        </p:spPr>
        <p:txBody>
          <a:bodyPr lIns="26789" tIns="26789" rIns="26789" bIns="26789"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defRPr sz="3000" b="0">
                <a:solidFill>
                  <a:srgbClr val="FFFFFF"/>
                </a:solidFill>
                <a:latin typeface="+mn-lt"/>
                <a:ea typeface="+mn-ea"/>
                <a:cs typeface="+mn-cs"/>
                <a:sym typeface="Helvetica Neue Medium"/>
              </a:defRPr>
            </a:pPr>
            <a:endParaRPr sz="1125"/>
          </a:p>
        </p:txBody>
      </p:sp>
      <p:sp>
        <p:nvSpPr>
          <p:cNvPr id="3" name="Title 2">
            <a:extLst>
              <a:ext uri="{FF2B5EF4-FFF2-40B4-BE49-F238E27FC236}">
                <a16:creationId xmlns:a16="http://schemas.microsoft.com/office/drawing/2014/main" xmlns="" id="{C67612B1-DF0E-403C-BC3F-975D9F1659AE}"/>
              </a:ext>
            </a:extLst>
          </p:cNvPr>
          <p:cNvSpPr>
            <a:spLocks noGrp="1"/>
          </p:cNvSpPr>
          <p:nvPr>
            <p:ph type="title"/>
          </p:nvPr>
        </p:nvSpPr>
        <p:spPr>
          <a:xfrm>
            <a:off x="160955" y="297956"/>
            <a:ext cx="8229600" cy="493563"/>
          </a:xfrm>
        </p:spPr>
        <p:txBody>
          <a:bodyPr/>
          <a:lstStyle/>
          <a:p>
            <a:r>
              <a:rPr lang="zh-TW" altLang="en-US">
                <a:latin typeface="Arial" panose="020B0604020202020204" pitchFamily="34" charset="0"/>
              </a:rPr>
              <a:t>智慧監控解決方案</a:t>
            </a:r>
            <a:r>
              <a:rPr lang="zh-TW" altLang="en-US">
                <a:latin typeface="微軟正黑體"/>
                <a:ea typeface="微軟正黑體"/>
              </a:rPr>
              <a:t> -</a:t>
            </a:r>
            <a:r>
              <a:rPr lang="en-US" altLang="zh-TW">
                <a:latin typeface="Arial"/>
                <a:ea typeface="微軟正黑體"/>
                <a:cs typeface="Arial"/>
              </a:rPr>
              <a:t> </a:t>
            </a:r>
            <a:r>
              <a:rPr lang="zh-TW" altLang="en-US">
                <a:latin typeface="Arial" panose="020B0604020202020204" pitchFamily="34" charset="0"/>
              </a:rPr>
              <a:t>未來藍圖</a:t>
            </a:r>
            <a:endParaRPr lang="en-US">
              <a:latin typeface="Arial" panose="020B0604020202020204" pitchFamily="34" charset="0"/>
            </a:endParaRPr>
          </a:p>
        </p:txBody>
      </p:sp>
      <p:sp>
        <p:nvSpPr>
          <p:cNvPr id="261" name="USB / LAN"/>
          <p:cNvSpPr txBox="1"/>
          <p:nvPr/>
        </p:nvSpPr>
        <p:spPr>
          <a:xfrm>
            <a:off x="2247620" y="4401610"/>
            <a:ext cx="613097" cy="177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defRPr sz="2100" b="0"/>
            </a:pPr>
            <a:r>
              <a:rPr sz="800">
                <a:solidFill>
                  <a:srgbClr val="002060"/>
                </a:solidFill>
                <a:latin typeface="Arial" panose="020B0604020202020204" pitchFamily="34" charset="0"/>
                <a:cs typeface="Arial" panose="020B0604020202020204" pitchFamily="34" charset="0"/>
              </a:rPr>
              <a:t>USB / LAN</a:t>
            </a:r>
          </a:p>
        </p:txBody>
      </p:sp>
      <p:sp>
        <p:nvSpPr>
          <p:cNvPr id="157" name="+">
            <a:extLst>
              <a:ext uri="{FF2B5EF4-FFF2-40B4-BE49-F238E27FC236}">
                <a16:creationId xmlns:a16="http://schemas.microsoft.com/office/drawing/2014/main" xmlns="" id="{E1A58354-597A-472C-94B4-72E626EDF25C}"/>
              </a:ext>
            </a:extLst>
          </p:cNvPr>
          <p:cNvSpPr txBox="1"/>
          <p:nvPr/>
        </p:nvSpPr>
        <p:spPr>
          <a:xfrm>
            <a:off x="4790198" y="3995867"/>
            <a:ext cx="172641" cy="300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1600">
                <a:solidFill>
                  <a:srgbClr val="002060"/>
                </a:solidFill>
                <a:latin typeface="Arial" panose="020B0604020202020204" pitchFamily="34" charset="0"/>
                <a:cs typeface="Arial" panose="020B0604020202020204" pitchFamily="34" charset="0"/>
              </a:rPr>
              <a:t>+</a:t>
            </a:r>
          </a:p>
        </p:txBody>
      </p:sp>
      <p:sp>
        <p:nvSpPr>
          <p:cNvPr id="159" name="+">
            <a:extLst>
              <a:ext uri="{FF2B5EF4-FFF2-40B4-BE49-F238E27FC236}">
                <a16:creationId xmlns:a16="http://schemas.microsoft.com/office/drawing/2014/main" xmlns="" id="{AA1BA4A9-93E6-410A-A2F9-8E5D15A171A9}"/>
              </a:ext>
            </a:extLst>
          </p:cNvPr>
          <p:cNvSpPr txBox="1"/>
          <p:nvPr/>
        </p:nvSpPr>
        <p:spPr>
          <a:xfrm>
            <a:off x="7551171" y="2489352"/>
            <a:ext cx="172641" cy="300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1600">
                <a:solidFill>
                  <a:srgbClr val="002060"/>
                </a:solidFill>
                <a:latin typeface="Arial" panose="020B0604020202020204" pitchFamily="34" charset="0"/>
                <a:cs typeface="Arial" panose="020B0604020202020204" pitchFamily="34" charset="0"/>
              </a:rPr>
              <a:t>+</a:t>
            </a:r>
          </a:p>
        </p:txBody>
      </p:sp>
      <p:sp>
        <p:nvSpPr>
          <p:cNvPr id="160" name="+">
            <a:extLst>
              <a:ext uri="{FF2B5EF4-FFF2-40B4-BE49-F238E27FC236}">
                <a16:creationId xmlns:a16="http://schemas.microsoft.com/office/drawing/2014/main" xmlns="" id="{7FCFE21E-82AB-4DEA-AD53-58A1747DFA0C}"/>
              </a:ext>
            </a:extLst>
          </p:cNvPr>
          <p:cNvSpPr txBox="1"/>
          <p:nvPr/>
        </p:nvSpPr>
        <p:spPr>
          <a:xfrm>
            <a:off x="5736542" y="1752154"/>
            <a:ext cx="172641" cy="300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1600">
                <a:solidFill>
                  <a:srgbClr val="002060"/>
                </a:solidFill>
                <a:latin typeface="Arial" panose="020B0604020202020204" pitchFamily="34" charset="0"/>
                <a:cs typeface="Arial" panose="020B0604020202020204" pitchFamily="34" charset="0"/>
              </a:rPr>
              <a:t>+</a:t>
            </a:r>
          </a:p>
        </p:txBody>
      </p:sp>
      <p:pic>
        <p:nvPicPr>
          <p:cNvPr id="162" name="影像" descr="影像">
            <a:extLst>
              <a:ext uri="{FF2B5EF4-FFF2-40B4-BE49-F238E27FC236}">
                <a16:creationId xmlns:a16="http://schemas.microsoft.com/office/drawing/2014/main" xmlns="" id="{F8403248-54C3-4406-B803-04BA1F2EC2B5}"/>
              </a:ext>
            </a:extLst>
          </p:cNvPr>
          <p:cNvPicPr>
            <a:picLocks noChangeAspect="1"/>
          </p:cNvPicPr>
          <p:nvPr/>
        </p:nvPicPr>
        <p:blipFill>
          <a:blip r:embed="rId28" cstate="screen">
            <a:extLst>
              <a:ext uri="{28A0092B-C50C-407E-A947-70E740481C1C}">
                <a14:useLocalDpi xmlns:a14="http://schemas.microsoft.com/office/drawing/2010/main" xmlns=""/>
              </a:ext>
            </a:extLst>
          </a:blip>
          <a:stretch>
            <a:fillRect/>
          </a:stretch>
        </p:blipFill>
        <p:spPr>
          <a:xfrm>
            <a:off x="6402684" y="3653326"/>
            <a:ext cx="420081" cy="272526"/>
          </a:xfrm>
          <a:prstGeom prst="rect">
            <a:avLst/>
          </a:prstGeom>
          <a:ln w="12700">
            <a:miter lim="400000"/>
          </a:ln>
        </p:spPr>
      </p:pic>
      <p:pic>
        <p:nvPicPr>
          <p:cNvPr id="167" name="影像" descr="影像">
            <a:extLst>
              <a:ext uri="{FF2B5EF4-FFF2-40B4-BE49-F238E27FC236}">
                <a16:creationId xmlns:a16="http://schemas.microsoft.com/office/drawing/2014/main" xmlns="" id="{90B07E7B-93FD-4D7C-9DD4-20562EC83EAB}"/>
              </a:ext>
            </a:extLst>
          </p:cNvPr>
          <p:cNvPicPr>
            <a:picLocks noChangeAspect="1"/>
          </p:cNvPicPr>
          <p:nvPr/>
        </p:nvPicPr>
        <p:blipFill>
          <a:blip r:embed="rId29" cstate="screen">
            <a:extLst>
              <a:ext uri="{28A0092B-C50C-407E-A947-70E740481C1C}">
                <a14:useLocalDpi xmlns:a14="http://schemas.microsoft.com/office/drawing/2010/main" xmlns=""/>
              </a:ext>
            </a:extLst>
          </a:blip>
          <a:stretch>
            <a:fillRect/>
          </a:stretch>
        </p:blipFill>
        <p:spPr>
          <a:xfrm>
            <a:off x="6319202" y="3467400"/>
            <a:ext cx="402689" cy="287635"/>
          </a:xfrm>
          <a:prstGeom prst="rect">
            <a:avLst/>
          </a:prstGeom>
          <a:ln w="12700">
            <a:miter lim="400000"/>
          </a:ln>
        </p:spPr>
      </p:pic>
      <p:pic>
        <p:nvPicPr>
          <p:cNvPr id="288" name="影像" descr="影像">
            <a:extLst>
              <a:ext uri="{FF2B5EF4-FFF2-40B4-BE49-F238E27FC236}">
                <a16:creationId xmlns:a16="http://schemas.microsoft.com/office/drawing/2014/main" xmlns="" id="{DA0384F0-1F2B-470F-B8D8-2B08678563EB}"/>
              </a:ext>
            </a:extLst>
          </p:cNvPr>
          <p:cNvPicPr>
            <a:picLocks noChangeAspect="1"/>
          </p:cNvPicPr>
          <p:nvPr/>
        </p:nvPicPr>
        <p:blipFill>
          <a:blip r:embed="rId30" cstate="screen">
            <a:extLst>
              <a:ext uri="{28A0092B-C50C-407E-A947-70E740481C1C}">
                <a14:useLocalDpi xmlns:a14="http://schemas.microsoft.com/office/drawing/2010/main" xmlns=""/>
              </a:ext>
            </a:extLst>
          </a:blip>
          <a:stretch>
            <a:fillRect/>
          </a:stretch>
        </p:blipFill>
        <p:spPr>
          <a:xfrm>
            <a:off x="7358857" y="3376574"/>
            <a:ext cx="500063" cy="500063"/>
          </a:xfrm>
          <a:prstGeom prst="rect">
            <a:avLst/>
          </a:prstGeom>
          <a:ln w="12700">
            <a:miter lim="400000"/>
          </a:ln>
        </p:spPr>
      </p:pic>
      <p:sp>
        <p:nvSpPr>
          <p:cNvPr id="289" name="video server">
            <a:extLst>
              <a:ext uri="{FF2B5EF4-FFF2-40B4-BE49-F238E27FC236}">
                <a16:creationId xmlns:a16="http://schemas.microsoft.com/office/drawing/2014/main" xmlns="" id="{6B7EC652-0231-404A-B235-5BC94C2C49A6}"/>
              </a:ext>
            </a:extLst>
          </p:cNvPr>
          <p:cNvSpPr txBox="1"/>
          <p:nvPr/>
        </p:nvSpPr>
        <p:spPr>
          <a:xfrm>
            <a:off x="7360907" y="3806419"/>
            <a:ext cx="473174" cy="300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800">
                <a:latin typeface="Arial" panose="020B0604020202020204" pitchFamily="34" charset="0"/>
                <a:cs typeface="Arial" panose="020B0604020202020204" pitchFamily="34" charset="0"/>
              </a:rPr>
              <a:t>video server</a:t>
            </a:r>
          </a:p>
        </p:txBody>
      </p:sp>
      <p:sp>
        <p:nvSpPr>
          <p:cNvPr id="290" name="IP camera">
            <a:extLst>
              <a:ext uri="{FF2B5EF4-FFF2-40B4-BE49-F238E27FC236}">
                <a16:creationId xmlns:a16="http://schemas.microsoft.com/office/drawing/2014/main" xmlns="" id="{6FAF4667-0823-415D-9746-B25C8C3F5CD4}"/>
              </a:ext>
            </a:extLst>
          </p:cNvPr>
          <p:cNvSpPr txBox="1"/>
          <p:nvPr/>
        </p:nvSpPr>
        <p:spPr>
          <a:xfrm>
            <a:off x="6434865" y="3884426"/>
            <a:ext cx="644941" cy="177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800">
                <a:latin typeface="Arial" panose="020B0604020202020204" pitchFamily="34" charset="0"/>
                <a:cs typeface="Arial" panose="020B0604020202020204" pitchFamily="34" charset="0"/>
              </a:rPr>
              <a:t>IP camera</a:t>
            </a:r>
          </a:p>
        </p:txBody>
      </p:sp>
      <p:pic>
        <p:nvPicPr>
          <p:cNvPr id="291" name="影像" descr="影像">
            <a:extLst>
              <a:ext uri="{FF2B5EF4-FFF2-40B4-BE49-F238E27FC236}">
                <a16:creationId xmlns:a16="http://schemas.microsoft.com/office/drawing/2014/main" xmlns="" id="{E9211BCA-7CC0-4BB2-8327-237080F4E2EB}"/>
              </a:ext>
            </a:extLst>
          </p:cNvPr>
          <p:cNvPicPr>
            <a:picLocks noChangeAspect="1"/>
          </p:cNvPicPr>
          <p:nvPr/>
        </p:nvPicPr>
        <p:blipFill>
          <a:blip r:embed="rId31" cstate="screen">
            <a:extLst>
              <a:ext uri="{28A0092B-C50C-407E-A947-70E740481C1C}">
                <a14:useLocalDpi xmlns:a14="http://schemas.microsoft.com/office/drawing/2010/main" xmlns=""/>
              </a:ext>
            </a:extLst>
          </a:blip>
          <a:stretch>
            <a:fillRect/>
          </a:stretch>
        </p:blipFill>
        <p:spPr>
          <a:xfrm>
            <a:off x="6827489" y="3482788"/>
            <a:ext cx="287635" cy="287635"/>
          </a:xfrm>
          <a:prstGeom prst="rect">
            <a:avLst/>
          </a:prstGeom>
          <a:ln w="12700">
            <a:miter lim="400000"/>
          </a:ln>
        </p:spPr>
      </p:pic>
      <p:pic>
        <p:nvPicPr>
          <p:cNvPr id="292" name="影像" descr="影像">
            <a:extLst>
              <a:ext uri="{FF2B5EF4-FFF2-40B4-BE49-F238E27FC236}">
                <a16:creationId xmlns:a16="http://schemas.microsoft.com/office/drawing/2014/main" xmlns="" id="{D5FAF57C-5056-4435-915D-02BE5593A675}"/>
              </a:ext>
            </a:extLst>
          </p:cNvPr>
          <p:cNvPicPr>
            <a:picLocks noChangeAspect="1"/>
          </p:cNvPicPr>
          <p:nvPr/>
        </p:nvPicPr>
        <p:blipFill>
          <a:blip r:embed="rId32" cstate="screen">
            <a:extLst>
              <a:ext uri="{28A0092B-C50C-407E-A947-70E740481C1C}">
                <a14:useLocalDpi xmlns:a14="http://schemas.microsoft.com/office/drawing/2010/main" xmlns=""/>
              </a:ext>
            </a:extLst>
          </a:blip>
          <a:stretch>
            <a:fillRect/>
          </a:stretch>
        </p:blipFill>
        <p:spPr>
          <a:xfrm>
            <a:off x="8536657" y="3543350"/>
            <a:ext cx="232985" cy="190710"/>
          </a:xfrm>
          <a:prstGeom prst="rect">
            <a:avLst/>
          </a:prstGeom>
          <a:ln w="12700">
            <a:miter lim="400000"/>
          </a:ln>
        </p:spPr>
      </p:pic>
      <p:pic>
        <p:nvPicPr>
          <p:cNvPr id="293" name="影像" descr="影像">
            <a:extLst>
              <a:ext uri="{FF2B5EF4-FFF2-40B4-BE49-F238E27FC236}">
                <a16:creationId xmlns:a16="http://schemas.microsoft.com/office/drawing/2014/main" xmlns="" id="{2E96EF95-2540-440A-9F36-0C6E8C1742FB}"/>
              </a:ext>
            </a:extLst>
          </p:cNvPr>
          <p:cNvPicPr>
            <a:picLocks noChangeAspect="1"/>
          </p:cNvPicPr>
          <p:nvPr/>
        </p:nvPicPr>
        <p:blipFill>
          <a:blip r:embed="rId33" cstate="screen">
            <a:extLst>
              <a:ext uri="{28A0092B-C50C-407E-A947-70E740481C1C}">
                <a14:useLocalDpi xmlns:a14="http://schemas.microsoft.com/office/drawing/2010/main" xmlns=""/>
              </a:ext>
            </a:extLst>
          </a:blip>
          <a:stretch>
            <a:fillRect/>
          </a:stretch>
        </p:blipFill>
        <p:spPr>
          <a:xfrm>
            <a:off x="8063001" y="3388008"/>
            <a:ext cx="446420" cy="446420"/>
          </a:xfrm>
          <a:prstGeom prst="rect">
            <a:avLst/>
          </a:prstGeom>
          <a:ln w="12700">
            <a:miter lim="400000"/>
          </a:ln>
        </p:spPr>
      </p:pic>
      <p:sp>
        <p:nvSpPr>
          <p:cNvPr id="294" name="RTSP/RTMP/… source">
            <a:extLst>
              <a:ext uri="{FF2B5EF4-FFF2-40B4-BE49-F238E27FC236}">
                <a16:creationId xmlns:a16="http://schemas.microsoft.com/office/drawing/2014/main" xmlns="" id="{7577310F-25B5-4891-ADBE-6D0F150F7173}"/>
              </a:ext>
            </a:extLst>
          </p:cNvPr>
          <p:cNvSpPr txBox="1"/>
          <p:nvPr/>
        </p:nvSpPr>
        <p:spPr>
          <a:xfrm>
            <a:off x="8076528" y="3822873"/>
            <a:ext cx="644941" cy="300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sz="800">
                <a:latin typeface="Arial" panose="020B0604020202020204" pitchFamily="34" charset="0"/>
                <a:cs typeface="Arial" panose="020B0604020202020204" pitchFamily="34" charset="0"/>
              </a:rPr>
              <a:t>RTSP/RTMP/… source</a:t>
            </a:r>
          </a:p>
        </p:txBody>
      </p:sp>
      <p:sp>
        <p:nvSpPr>
          <p:cNvPr id="305" name="線條">
            <a:extLst>
              <a:ext uri="{FF2B5EF4-FFF2-40B4-BE49-F238E27FC236}">
                <a16:creationId xmlns:a16="http://schemas.microsoft.com/office/drawing/2014/main" xmlns="" id="{14CD4EED-C321-4226-8F1D-23026F38B4D5}"/>
              </a:ext>
            </a:extLst>
          </p:cNvPr>
          <p:cNvSpPr/>
          <p:nvPr/>
        </p:nvSpPr>
        <p:spPr>
          <a:xfrm flipV="1">
            <a:off x="1550950" y="3876636"/>
            <a:ext cx="573836" cy="1"/>
          </a:xfrm>
          <a:prstGeom prst="line">
            <a:avLst/>
          </a:prstGeom>
          <a:ln w="76200">
            <a:solidFill>
              <a:srgbClr val="005493"/>
            </a:solidFill>
            <a:miter lim="400000"/>
            <a:tailEnd type="triangle"/>
          </a:ln>
        </p:spPr>
        <p:txBody>
          <a:bodyPr lIns="26789" tIns="26789" rIns="26789" bIns="26789" anchor="ct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defRPr sz="3000" b="0">
                <a:solidFill>
                  <a:srgbClr val="FFFFFF"/>
                </a:solidFill>
                <a:latin typeface="+mn-lt"/>
                <a:ea typeface="+mn-ea"/>
                <a:cs typeface="+mn-cs"/>
                <a:sym typeface="Helvetica Neue Medium"/>
              </a:defRPr>
            </a:pPr>
            <a:endParaRPr sz="1125"/>
          </a:p>
        </p:txBody>
      </p:sp>
      <p:pic>
        <p:nvPicPr>
          <p:cNvPr id="111" name="影像" descr="影像">
            <a:extLst>
              <a:ext uri="{FF2B5EF4-FFF2-40B4-BE49-F238E27FC236}">
                <a16:creationId xmlns:a16="http://schemas.microsoft.com/office/drawing/2014/main" xmlns="" id="{C4E2B93C-208F-48AB-97F2-7863348E62F9}"/>
              </a:ext>
            </a:extLst>
          </p:cNvPr>
          <p:cNvPicPr>
            <a:picLocks noChangeAspect="1"/>
          </p:cNvPicPr>
          <p:nvPr/>
        </p:nvPicPr>
        <p:blipFill>
          <a:blip r:embed="rId16" cstate="screen">
            <a:extLst>
              <a:ext uri="{28A0092B-C50C-407E-A947-70E740481C1C}">
                <a14:useLocalDpi xmlns:a14="http://schemas.microsoft.com/office/drawing/2010/main" xmlns=""/>
              </a:ext>
            </a:extLst>
          </a:blip>
          <a:stretch>
            <a:fillRect/>
          </a:stretch>
        </p:blipFill>
        <p:spPr>
          <a:xfrm>
            <a:off x="4389565" y="4226276"/>
            <a:ext cx="965744" cy="542626"/>
          </a:xfrm>
          <a:prstGeom prst="rect">
            <a:avLst/>
          </a:prstGeom>
          <a:ln w="12700">
            <a:miter lim="400000"/>
          </a:ln>
        </p:spPr>
      </p:pic>
      <p:sp>
        <p:nvSpPr>
          <p:cNvPr id="263" name="Uder NAS QTS Protection"/>
          <p:cNvSpPr txBox="1"/>
          <p:nvPr/>
        </p:nvSpPr>
        <p:spPr>
          <a:xfrm>
            <a:off x="5121940" y="4394905"/>
            <a:ext cx="792557" cy="300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857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714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571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429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2862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1435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00075"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685800" algn="ctr" defTabSz="308074"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r>
              <a:rPr lang="zh-TW" altLang="en-US" sz="800" b="0">
                <a:latin typeface="微軟正黑體" panose="020B0604030504040204" pitchFamily="34" charset="-120"/>
                <a:ea typeface="微軟正黑體" panose="020B0604030504040204" pitchFamily="34" charset="-120"/>
                <a:cs typeface="Arial" panose="020B0604020202020204" pitchFamily="34" charset="0"/>
              </a:rPr>
              <a:t>由</a:t>
            </a:r>
            <a:r>
              <a:rPr lang="en-US" altLang="zh-TW" sz="800" b="0">
                <a:latin typeface="微軟正黑體" panose="020B0604030504040204" pitchFamily="34" charset="-120"/>
                <a:ea typeface="微軟正黑體" panose="020B0604030504040204" pitchFamily="34" charset="-120"/>
                <a:cs typeface="Arial" panose="020B0604020202020204" pitchFamily="34" charset="0"/>
              </a:rPr>
              <a:t> </a:t>
            </a:r>
            <a:r>
              <a:rPr sz="800" b="0">
                <a:latin typeface="微軟正黑體" panose="020B0604030504040204" pitchFamily="34" charset="-120"/>
                <a:ea typeface="微軟正黑體" panose="020B0604030504040204" pitchFamily="34" charset="-120"/>
                <a:cs typeface="Arial" panose="020B0604020202020204" pitchFamily="34" charset="0"/>
              </a:rPr>
              <a:t>NAS QTS</a:t>
            </a:r>
            <a:endParaRPr lang="en-US" sz="800" b="0">
              <a:latin typeface="微軟正黑體" panose="020B0604030504040204" pitchFamily="34" charset="-120"/>
              <a:ea typeface="微軟正黑體" panose="020B0604030504040204" pitchFamily="34" charset="-120"/>
              <a:cs typeface="Arial" panose="020B0604020202020204" pitchFamily="34" charset="0"/>
            </a:endParaRPr>
          </a:p>
          <a:p>
            <a:pPr algn="l"/>
            <a:r>
              <a:rPr lang="zh-TW" altLang="en-US" sz="800" b="0">
                <a:latin typeface="微軟正黑體" panose="020B0604030504040204" pitchFamily="34" charset="-120"/>
                <a:ea typeface="微軟正黑體" panose="020B0604030504040204" pitchFamily="34" charset="-120"/>
                <a:cs typeface="Arial" panose="020B0604020202020204" pitchFamily="34" charset="0"/>
              </a:rPr>
              <a:t>妥善保護</a:t>
            </a:r>
            <a:endParaRPr sz="800" b="0">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xmlns="" val="5593722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93D5B2-2234-456A-9621-D69D6D17A697}"/>
              </a:ext>
            </a:extLst>
          </p:cNvPr>
          <p:cNvSpPr>
            <a:spLocks noGrp="1"/>
          </p:cNvSpPr>
          <p:nvPr>
            <p:ph type="title"/>
          </p:nvPr>
        </p:nvSpPr>
        <p:spPr/>
        <p:txBody>
          <a:bodyPr/>
          <a:lstStyle/>
          <a:p>
            <a:r>
              <a:rPr lang="zh-TW" altLang="en-US">
                <a:latin typeface="Arial" panose="020B0604020202020204" pitchFamily="34" charset="0"/>
              </a:rPr>
              <a:t>智慧監控解決方案</a:t>
            </a:r>
            <a:endParaRPr lang="en-US"/>
          </a:p>
        </p:txBody>
      </p:sp>
      <p:pic>
        <p:nvPicPr>
          <p:cNvPr id="4" name="Human_Detection_Live_Result_Face (1).png" descr="Human_Detection_Live_Result_Face (1).png">
            <a:extLst>
              <a:ext uri="{FF2B5EF4-FFF2-40B4-BE49-F238E27FC236}">
                <a16:creationId xmlns:a16="http://schemas.microsoft.com/office/drawing/2014/main" xmlns="" id="{07D2E0F6-21C2-4F08-B3B6-16811CB60361}"/>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422622" y="2236055"/>
            <a:ext cx="6263840" cy="2907446"/>
          </a:xfrm>
          <a:prstGeom prst="rect">
            <a:avLst/>
          </a:prstGeom>
          <a:ln w="12700">
            <a:miter lim="400000"/>
          </a:ln>
        </p:spPr>
      </p:pic>
      <p:pic>
        <p:nvPicPr>
          <p:cNvPr id="5" name="image (8).png" descr="image (8).png">
            <a:extLst>
              <a:ext uri="{FF2B5EF4-FFF2-40B4-BE49-F238E27FC236}">
                <a16:creationId xmlns:a16="http://schemas.microsoft.com/office/drawing/2014/main" xmlns="" id="{6462B8BB-FC08-44D1-97E6-D236A1F60B6F}"/>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6686462" y="2236055"/>
            <a:ext cx="1895476" cy="1494781"/>
          </a:xfrm>
          <a:prstGeom prst="rect">
            <a:avLst/>
          </a:prstGeom>
          <a:ln w="12700">
            <a:miter lim="400000"/>
          </a:ln>
        </p:spPr>
      </p:pic>
      <p:pic>
        <p:nvPicPr>
          <p:cNvPr id="6" name="image (9).png" descr="image (9).png">
            <a:extLst>
              <a:ext uri="{FF2B5EF4-FFF2-40B4-BE49-F238E27FC236}">
                <a16:creationId xmlns:a16="http://schemas.microsoft.com/office/drawing/2014/main" xmlns="" id="{40613EEA-13B4-4A8E-B526-D3E213BDB453}"/>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6695987" y="3775464"/>
            <a:ext cx="1895476" cy="1346201"/>
          </a:xfrm>
          <a:prstGeom prst="rect">
            <a:avLst/>
          </a:prstGeom>
          <a:ln w="12700">
            <a:miter lim="400000"/>
          </a:ln>
        </p:spPr>
      </p:pic>
      <p:sp>
        <p:nvSpPr>
          <p:cNvPr id="8" name="AI Model: Deep Learning Model…">
            <a:extLst>
              <a:ext uri="{FF2B5EF4-FFF2-40B4-BE49-F238E27FC236}">
                <a16:creationId xmlns:a16="http://schemas.microsoft.com/office/drawing/2014/main" xmlns="" id="{F6F23244-A16F-4361-9AC1-0A707A666633}"/>
              </a:ext>
            </a:extLst>
          </p:cNvPr>
          <p:cNvSpPr txBox="1">
            <a:spLocks noGrp="1"/>
          </p:cNvSpPr>
          <p:nvPr/>
        </p:nvSpPr>
        <p:spPr>
          <a:xfrm>
            <a:off x="323528" y="1303614"/>
            <a:ext cx="8620126" cy="1548868"/>
          </a:xfrm>
          <a:prstGeom prst="rect">
            <a:avLst/>
          </a:prstGeom>
          <a:ln w="12700">
            <a:miter lim="400000"/>
          </a:ln>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txBody>
          <a:bodyPr lIns="91440" tIns="91440" rIns="91440" bIns="91440" anchor="t">
            <a:normAutofit/>
          </a:bodyPr>
          <a:lstStyle>
            <a:lvl1pPr marL="445770" marR="0" indent="-445770" algn="l" defTabSz="1828800" latinLnBrk="0">
              <a:lnSpc>
                <a:spcPct val="114000"/>
              </a:lnSpc>
              <a:spcBef>
                <a:spcPts val="1600"/>
              </a:spcBef>
              <a:spcAft>
                <a:spcPts val="0"/>
              </a:spcAft>
              <a:buClrTx/>
              <a:buSzPct val="100000"/>
              <a:buFont typeface="Arial"/>
              <a:buChar char="•"/>
              <a:tabLst/>
              <a:defRPr sz="5200" b="0" i="0" u="none" strike="noStrike" cap="none" spc="0" baseline="0">
                <a:ln>
                  <a:noFill/>
                </a:ln>
                <a:solidFill>
                  <a:srgbClr val="000000"/>
                </a:solidFill>
                <a:uFillTx/>
                <a:latin typeface="Arial"/>
                <a:ea typeface="Arial"/>
                <a:cs typeface="Arial"/>
                <a:sym typeface="Arial"/>
              </a:defRPr>
            </a:lvl1pPr>
            <a:lvl2pPr marL="900112" marR="0" indent="-557212" algn="l" defTabSz="1828800" latinLnBrk="0">
              <a:lnSpc>
                <a:spcPct val="114000"/>
              </a:lnSpc>
              <a:spcBef>
                <a:spcPts val="1600"/>
              </a:spcBef>
              <a:spcAft>
                <a:spcPts val="0"/>
              </a:spcAft>
              <a:buClrTx/>
              <a:buSzPct val="100000"/>
              <a:buFont typeface="Arial"/>
              <a:buChar char="•"/>
              <a:tabLst/>
              <a:defRPr sz="5200" b="0" i="0" u="none" strike="noStrike" cap="none" spc="0" baseline="0">
                <a:ln>
                  <a:noFill/>
                </a:ln>
                <a:solidFill>
                  <a:srgbClr val="000000"/>
                </a:solidFill>
                <a:uFillTx/>
                <a:latin typeface="Arial"/>
                <a:ea typeface="Arial"/>
                <a:cs typeface="Arial"/>
                <a:sym typeface="Arial"/>
              </a:defRPr>
            </a:lvl2pPr>
            <a:lvl3pPr marL="1322614" marR="0" indent="-636814" algn="l" defTabSz="1828800" latinLnBrk="0">
              <a:lnSpc>
                <a:spcPct val="114000"/>
              </a:lnSpc>
              <a:spcBef>
                <a:spcPts val="1600"/>
              </a:spcBef>
              <a:spcAft>
                <a:spcPts val="0"/>
              </a:spcAft>
              <a:buClrTx/>
              <a:buSzPct val="100000"/>
              <a:buFont typeface="Arial"/>
              <a:buChar char="•"/>
              <a:tabLst/>
              <a:defRPr sz="5200" b="0" i="0" u="none" strike="noStrike" cap="none" spc="0" baseline="0">
                <a:ln>
                  <a:noFill/>
                </a:ln>
                <a:solidFill>
                  <a:srgbClr val="000000"/>
                </a:solidFill>
                <a:uFillTx/>
                <a:latin typeface="Arial"/>
                <a:ea typeface="Arial"/>
                <a:cs typeface="Arial"/>
                <a:sym typeface="Arial"/>
              </a:defRPr>
            </a:lvl3pPr>
            <a:lvl4pPr marL="1771650" marR="0" indent="-742950" algn="l" defTabSz="1828800" latinLnBrk="0">
              <a:lnSpc>
                <a:spcPct val="114000"/>
              </a:lnSpc>
              <a:spcBef>
                <a:spcPts val="1600"/>
              </a:spcBef>
              <a:spcAft>
                <a:spcPts val="0"/>
              </a:spcAft>
              <a:buClrTx/>
              <a:buSzPct val="100000"/>
              <a:buFont typeface="Arial"/>
              <a:buChar char="•"/>
              <a:tabLst/>
              <a:defRPr sz="5200" b="0" i="0" u="none" strike="noStrike" cap="none" spc="0" baseline="0">
                <a:ln>
                  <a:noFill/>
                </a:ln>
                <a:solidFill>
                  <a:srgbClr val="000000"/>
                </a:solidFill>
                <a:uFillTx/>
                <a:latin typeface="Arial"/>
                <a:ea typeface="Arial"/>
                <a:cs typeface="Arial"/>
                <a:sym typeface="Arial"/>
              </a:defRPr>
            </a:lvl4pPr>
            <a:lvl5pPr marL="2114550" marR="0" indent="-742950" algn="l" defTabSz="1828800" latinLnBrk="0">
              <a:lnSpc>
                <a:spcPct val="114000"/>
              </a:lnSpc>
              <a:spcBef>
                <a:spcPts val="1600"/>
              </a:spcBef>
              <a:spcAft>
                <a:spcPts val="0"/>
              </a:spcAft>
              <a:buClrTx/>
              <a:buSzPct val="100000"/>
              <a:buFont typeface="Arial"/>
              <a:buChar char="•"/>
              <a:tabLst/>
              <a:defRPr sz="5200" b="0" i="0" u="none" strike="noStrike" cap="none" spc="0" baseline="0">
                <a:ln>
                  <a:noFill/>
                </a:ln>
                <a:solidFill>
                  <a:srgbClr val="000000"/>
                </a:solidFill>
                <a:uFillTx/>
                <a:latin typeface="Arial"/>
                <a:ea typeface="Arial"/>
                <a:cs typeface="Arial"/>
                <a:sym typeface="Arial"/>
              </a:defRPr>
            </a:lvl5pPr>
            <a:lvl6pPr marL="2351314" marR="0" indent="-636814" algn="l" defTabSz="1828800" latinLnBrk="0">
              <a:lnSpc>
                <a:spcPct val="114000"/>
              </a:lnSpc>
              <a:spcBef>
                <a:spcPts val="1600"/>
              </a:spcBef>
              <a:spcAft>
                <a:spcPts val="0"/>
              </a:spcAft>
              <a:buClrTx/>
              <a:buSzPct val="100000"/>
              <a:buFont typeface="Arial"/>
              <a:buChar char="•"/>
              <a:tabLst/>
              <a:defRPr sz="5200" b="0" i="0" u="none" strike="noStrike" cap="none" spc="0" baseline="0">
                <a:ln>
                  <a:noFill/>
                </a:ln>
                <a:solidFill>
                  <a:srgbClr val="000000"/>
                </a:solidFill>
                <a:uFillTx/>
                <a:latin typeface="Arial"/>
                <a:ea typeface="Arial"/>
                <a:cs typeface="Arial"/>
                <a:sym typeface="Arial"/>
              </a:defRPr>
            </a:lvl6pPr>
            <a:lvl7pPr marL="2694214" marR="0" indent="-636814" algn="l" defTabSz="1828800" latinLnBrk="0">
              <a:lnSpc>
                <a:spcPct val="114000"/>
              </a:lnSpc>
              <a:spcBef>
                <a:spcPts val="1600"/>
              </a:spcBef>
              <a:spcAft>
                <a:spcPts val="0"/>
              </a:spcAft>
              <a:buClrTx/>
              <a:buSzPct val="100000"/>
              <a:buFont typeface="Arial"/>
              <a:buChar char="•"/>
              <a:tabLst/>
              <a:defRPr sz="5200" b="0" i="0" u="none" strike="noStrike" cap="none" spc="0" baseline="0">
                <a:ln>
                  <a:noFill/>
                </a:ln>
                <a:solidFill>
                  <a:srgbClr val="000000"/>
                </a:solidFill>
                <a:uFillTx/>
                <a:latin typeface="Arial"/>
                <a:ea typeface="Arial"/>
                <a:cs typeface="Arial"/>
                <a:sym typeface="Arial"/>
              </a:defRPr>
            </a:lvl7pPr>
            <a:lvl8pPr marL="3037114" marR="0" indent="-636814" algn="l" defTabSz="1828800" latinLnBrk="0">
              <a:lnSpc>
                <a:spcPct val="114000"/>
              </a:lnSpc>
              <a:spcBef>
                <a:spcPts val="1600"/>
              </a:spcBef>
              <a:spcAft>
                <a:spcPts val="0"/>
              </a:spcAft>
              <a:buClrTx/>
              <a:buSzPct val="100000"/>
              <a:buFont typeface="Arial"/>
              <a:buChar char="•"/>
              <a:tabLst/>
              <a:defRPr sz="5200" b="0" i="0" u="none" strike="noStrike" cap="none" spc="0" baseline="0">
                <a:ln>
                  <a:noFill/>
                </a:ln>
                <a:solidFill>
                  <a:srgbClr val="000000"/>
                </a:solidFill>
                <a:uFillTx/>
                <a:latin typeface="Arial"/>
                <a:ea typeface="Arial"/>
                <a:cs typeface="Arial"/>
                <a:sym typeface="Arial"/>
              </a:defRPr>
            </a:lvl8pPr>
            <a:lvl9pPr marL="3380014" marR="0" indent="-636814" algn="l" defTabSz="1828800" latinLnBrk="0">
              <a:lnSpc>
                <a:spcPct val="114000"/>
              </a:lnSpc>
              <a:spcBef>
                <a:spcPts val="1600"/>
              </a:spcBef>
              <a:spcAft>
                <a:spcPts val="0"/>
              </a:spcAft>
              <a:buClrTx/>
              <a:buSzPct val="100000"/>
              <a:buFont typeface="Arial"/>
              <a:buChar char="•"/>
              <a:tabLst/>
              <a:defRPr sz="5200" b="0" i="0" u="none" strike="noStrike" cap="none" spc="0" baseline="0">
                <a:ln>
                  <a:noFill/>
                </a:ln>
                <a:solidFill>
                  <a:srgbClr val="000000"/>
                </a:solidFill>
                <a:uFillTx/>
                <a:latin typeface="Arial"/>
                <a:ea typeface="Arial"/>
                <a:cs typeface="Arial"/>
                <a:sym typeface="Arial"/>
              </a:defRPr>
            </a:lvl9pPr>
          </a:lstStyle>
          <a:p>
            <a:pPr marL="175895" indent="-175895">
              <a:lnSpc>
                <a:spcPts val="1800"/>
              </a:lnSpc>
              <a:spcBef>
                <a:spcPts val="1000"/>
              </a:spcBef>
              <a:buClr>
                <a:srgbClr val="00E0FE"/>
              </a:buClr>
              <a:tabLst>
                <a:tab pos="268288" algn="l"/>
              </a:tabLst>
              <a:defRPr sz="4400"/>
            </a:pPr>
            <a:r>
              <a:rPr sz="1600" b="1" dirty="0">
                <a:latin typeface="Microsoft JhengHei" panose="020B0604030504040204" pitchFamily="34" charset="-120"/>
                <a:ea typeface="Microsoft JhengHei" panose="020B0604030504040204" pitchFamily="34" charset="-120"/>
              </a:rPr>
              <a:t>AI</a:t>
            </a:r>
            <a:r>
              <a:rPr lang="zh-TW" altLang="en-US" sz="1600" b="1" dirty="0">
                <a:latin typeface="Microsoft JhengHei" panose="020B0604030504040204" pitchFamily="34" charset="-120"/>
                <a:ea typeface="Microsoft JhengHei" panose="020B0604030504040204" pitchFamily="34" charset="-120"/>
              </a:rPr>
              <a:t> 模型：</a:t>
            </a:r>
            <a:r>
              <a:rPr lang="en-US" sz="1600" b="1">
                <a:latin typeface="Microsoft JhengHei" panose="020B0604030504040204" pitchFamily="34" charset="-120"/>
                <a:ea typeface="Microsoft JhengHei" panose="020B0604030504040204" pitchFamily="34" charset="-120"/>
              </a:rPr>
              <a:t> </a:t>
            </a:r>
            <a:r>
              <a:rPr lang="zh-TW" altLang="en-US" sz="1600" smtClean="0">
                <a:latin typeface="Microsoft JhengHei" panose="020B0604030504040204" pitchFamily="34" charset="-120"/>
                <a:ea typeface="Microsoft JhengHei" panose="020B0604030504040204" pitchFamily="34" charset="-120"/>
              </a:rPr>
              <a:t>深度</a:t>
            </a:r>
            <a:r>
              <a:rPr lang="zh-TW" altLang="en-US" sz="1600">
                <a:latin typeface="Microsoft JhengHei" panose="020B0604030504040204" pitchFamily="34" charset="-120"/>
                <a:ea typeface="Microsoft JhengHei" panose="020B0604030504040204" pitchFamily="34" charset="-120"/>
              </a:rPr>
              <a:t>學習模型</a:t>
            </a:r>
            <a:endParaRPr lang="en-US" sz="1600" dirty="0">
              <a:latin typeface="Microsoft JhengHei" panose="020B0604030504040204" pitchFamily="34" charset="-120"/>
              <a:ea typeface="Microsoft JhengHei" panose="020B0604030504040204" pitchFamily="34" charset="-120"/>
            </a:endParaRPr>
          </a:p>
          <a:p>
            <a:pPr marL="175895" indent="-175895">
              <a:lnSpc>
                <a:spcPts val="1800"/>
              </a:lnSpc>
              <a:spcBef>
                <a:spcPts val="1000"/>
              </a:spcBef>
              <a:buClr>
                <a:srgbClr val="00E0FE"/>
              </a:buClr>
              <a:tabLst>
                <a:tab pos="268288" algn="l"/>
              </a:tabLst>
              <a:defRPr sz="4400"/>
            </a:pPr>
            <a:r>
              <a:rPr lang="zh-TW" altLang="en-US" sz="1600" b="1" dirty="0">
                <a:latin typeface="Microsoft JhengHei" panose="020B0604030504040204" pitchFamily="34" charset="-120"/>
                <a:ea typeface="Microsoft JhengHei" panose="020B0604030504040204" pitchFamily="34" charset="-120"/>
              </a:rPr>
              <a:t>特點：</a:t>
            </a:r>
            <a:r>
              <a:rPr lang="zh-TW" altLang="en-US" sz="1600" dirty="0">
                <a:latin typeface="Microsoft JhengHei" panose="020B0604030504040204" pitchFamily="34" charset="-120"/>
                <a:ea typeface="Microsoft JhengHei" panose="020B0604030504040204" pitchFamily="34" charset="-120"/>
              </a:rPr>
              <a:t>人臉偵測、人臉辨識、性別</a:t>
            </a:r>
            <a:r>
              <a:rPr lang="en-US" altLang="zh-TW" sz="1600" dirty="0">
                <a:latin typeface="Microsoft JhengHei" panose="020B0604030504040204" pitchFamily="34" charset="-120"/>
                <a:ea typeface="Microsoft JhengHei" panose="020B0604030504040204" pitchFamily="34" charset="-120"/>
              </a:rPr>
              <a:t>/</a:t>
            </a:r>
            <a:r>
              <a:rPr lang="zh-TW" altLang="en-US" sz="1600" dirty="0">
                <a:latin typeface="Microsoft JhengHei" panose="020B0604030504040204" pitchFamily="34" charset="-120"/>
                <a:ea typeface="Microsoft JhengHei" panose="020B0604030504040204" pitchFamily="34" charset="-120"/>
              </a:rPr>
              <a:t>年齡偵測、情緒狀態預估、姿勢預估、行人屬性偵測</a:t>
            </a:r>
            <a:endParaRPr sz="1600" dirty="0">
              <a:latin typeface="Microsoft JhengHei" panose="020B0604030504040204" pitchFamily="34" charset="-120"/>
              <a:ea typeface="Microsoft JhengHei" panose="020B0604030504040204" pitchFamily="34" charset="-120"/>
            </a:endParaRPr>
          </a:p>
        </p:txBody>
      </p:sp>
      <p:pic>
        <p:nvPicPr>
          <p:cNvPr id="9" name="圖形 8">
            <a:extLst>
              <a:ext uri="{FF2B5EF4-FFF2-40B4-BE49-F238E27FC236}">
                <a16:creationId xmlns:a16="http://schemas.microsoft.com/office/drawing/2014/main" xmlns="" id="{1A299B1C-A5CD-49FF-A632-95AAC2BFE005}"/>
              </a:ext>
            </a:extLst>
          </p:cNvPr>
          <p:cNvPicPr>
            <a:picLocks noChangeAspect="1"/>
          </p:cNvPicPr>
          <p:nvPr/>
        </p:nvPicPr>
        <p:blipFill>
          <a:blip r:embed="rId5" cstate="screen">
            <a:extLst>
              <a:ext uri="{28A0092B-C50C-407E-A947-70E740481C1C}">
                <a14:useLocalDpi xmlns:a14="http://schemas.microsoft.com/office/drawing/2010/main" xmlns=""/>
              </a:ext>
              <a:ext uri="{96DAC541-7B7A-43D3-8B79-37D633B846F1}">
                <asvg:svgBlip xmlns:asvg="http://schemas.microsoft.com/office/drawing/2016/SVG/main" xmlns="" r:embed="rId6"/>
              </a:ext>
            </a:extLst>
          </a:blip>
          <a:stretch>
            <a:fillRect/>
          </a:stretch>
        </p:blipFill>
        <p:spPr>
          <a:xfrm>
            <a:off x="0" y="4774474"/>
            <a:ext cx="1096967" cy="369026"/>
          </a:xfrm>
          <a:prstGeom prst="rect">
            <a:avLst/>
          </a:prstGeom>
        </p:spPr>
      </p:pic>
    </p:spTree>
    <p:extLst>
      <p:ext uri="{BB962C8B-B14F-4D97-AF65-F5344CB8AC3E}">
        <p14:creationId xmlns:p14="http://schemas.microsoft.com/office/powerpoint/2010/main" xmlns="" val="8631538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5BEE70-078C-4798-8143-C49CC8D8B53A}"/>
              </a:ext>
            </a:extLst>
          </p:cNvPr>
          <p:cNvSpPr>
            <a:spLocks noGrp="1"/>
          </p:cNvSpPr>
          <p:nvPr>
            <p:ph type="title"/>
          </p:nvPr>
        </p:nvSpPr>
        <p:spPr>
          <a:xfrm>
            <a:off x="323528" y="367112"/>
            <a:ext cx="8229600" cy="493563"/>
          </a:xfrm>
        </p:spPr>
        <p:txBody>
          <a:bodyPr/>
          <a:lstStyle/>
          <a:p>
            <a:pPr>
              <a:lnSpc>
                <a:spcPts val="3400"/>
              </a:lnSpc>
            </a:pPr>
            <a:r>
              <a:rPr lang="zh-TW" altLang="en-US"/>
              <a:t>阿福寶</a:t>
            </a:r>
            <a:r>
              <a:rPr lang="en-US" altLang="zh-TW"/>
              <a:t> </a:t>
            </a:r>
            <a:r>
              <a:rPr lang="en-US"/>
              <a:t>- AI-Powered </a:t>
            </a:r>
            <a:r>
              <a:rPr lang="zh-TW" altLang="en-US"/>
              <a:t>智慧助理</a:t>
            </a:r>
            <a:endParaRPr lang="en-US"/>
          </a:p>
        </p:txBody>
      </p:sp>
      <p:pic>
        <p:nvPicPr>
          <p:cNvPr id="9" name="圖形 8">
            <a:extLst>
              <a:ext uri="{FF2B5EF4-FFF2-40B4-BE49-F238E27FC236}">
                <a16:creationId xmlns:a16="http://schemas.microsoft.com/office/drawing/2014/main" xmlns="" id="{67B1D2A5-076D-4F57-A0AC-DC66A1385070}"/>
              </a:ext>
            </a:extLst>
          </p:cNvPr>
          <p:cNvPicPr>
            <a:picLocks noChangeAspect="1"/>
          </p:cNvPicPr>
          <p:nvPr/>
        </p:nvPicPr>
        <p:blipFill>
          <a:blip r:embed="rId3" cstate="screen">
            <a:extLst>
              <a:ext uri="{28A0092B-C50C-407E-A947-70E740481C1C}">
                <a14:useLocalDpi xmlns:a14="http://schemas.microsoft.com/office/drawing/2010/main" xmlns=""/>
              </a:ext>
              <a:ext uri="{96DAC541-7B7A-43D3-8B79-37D633B846F1}">
                <asvg:svgBlip xmlns:asvg="http://schemas.microsoft.com/office/drawing/2016/SVG/main" xmlns="" r:embed="rId4"/>
              </a:ext>
            </a:extLst>
          </a:blip>
          <a:stretch>
            <a:fillRect/>
          </a:stretch>
        </p:blipFill>
        <p:spPr>
          <a:xfrm>
            <a:off x="0" y="4774474"/>
            <a:ext cx="1096967" cy="369026"/>
          </a:xfrm>
          <a:prstGeom prst="rect">
            <a:avLst/>
          </a:prstGeom>
        </p:spPr>
      </p:pic>
      <p:pic>
        <p:nvPicPr>
          <p:cNvPr id="11" name="圖片 10">
            <a:extLst>
              <a:ext uri="{FF2B5EF4-FFF2-40B4-BE49-F238E27FC236}">
                <a16:creationId xmlns:a16="http://schemas.microsoft.com/office/drawing/2014/main" xmlns="" id="{5FCD97AE-C885-4B7B-9BF7-387906D9D59A}"/>
              </a:ext>
            </a:extLst>
          </p:cNvPr>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1209240" y="791519"/>
            <a:ext cx="4798569" cy="4274250"/>
          </a:xfrm>
          <a:prstGeom prst="rect">
            <a:avLst/>
          </a:prstGeom>
        </p:spPr>
      </p:pic>
      <p:grpSp>
        <p:nvGrpSpPr>
          <p:cNvPr id="12" name="群組 11">
            <a:extLst>
              <a:ext uri="{FF2B5EF4-FFF2-40B4-BE49-F238E27FC236}">
                <a16:creationId xmlns:a16="http://schemas.microsoft.com/office/drawing/2014/main" xmlns="" id="{8E314547-E776-4A19-906B-358E013F6764}"/>
              </a:ext>
            </a:extLst>
          </p:cNvPr>
          <p:cNvGrpSpPr/>
          <p:nvPr/>
        </p:nvGrpSpPr>
        <p:grpSpPr>
          <a:xfrm>
            <a:off x="152977" y="2874600"/>
            <a:ext cx="2367643" cy="553998"/>
            <a:chOff x="1218593" y="2577033"/>
            <a:chExt cx="2367643" cy="553998"/>
          </a:xfrm>
        </p:grpSpPr>
        <p:sp>
          <p:nvSpPr>
            <p:cNvPr id="30" name="矩形: 圓角 29">
              <a:extLst>
                <a:ext uri="{FF2B5EF4-FFF2-40B4-BE49-F238E27FC236}">
                  <a16:creationId xmlns:a16="http://schemas.microsoft.com/office/drawing/2014/main" xmlns="" id="{5AF630B0-AA81-442C-A5E7-686E73B47C48}"/>
                </a:ext>
              </a:extLst>
            </p:cNvPr>
            <p:cNvSpPr/>
            <p:nvPr/>
          </p:nvSpPr>
          <p:spPr>
            <a:xfrm>
              <a:off x="1218593" y="2577033"/>
              <a:ext cx="1980621" cy="553998"/>
            </a:xfrm>
            <a:prstGeom prst="roundRect">
              <a:avLst>
                <a:gd name="adj" fmla="val 9501"/>
              </a:avLst>
            </a:prstGeom>
            <a:solidFill>
              <a:srgbClr val="C9F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850" b="1">
                <a:latin typeface="Microsoft JhengHei" panose="020B0604030504040204" pitchFamily="34" charset="-120"/>
                <a:ea typeface="Microsoft JhengHei" panose="020B0604030504040204" pitchFamily="34" charset="-120"/>
              </a:endParaRPr>
            </a:p>
          </p:txBody>
        </p:sp>
        <p:sp>
          <p:nvSpPr>
            <p:cNvPr id="31" name="矩形 30">
              <a:extLst>
                <a:ext uri="{FF2B5EF4-FFF2-40B4-BE49-F238E27FC236}">
                  <a16:creationId xmlns:a16="http://schemas.microsoft.com/office/drawing/2014/main" xmlns="" id="{11FD9125-95CE-4D4A-8D6B-C33782BAB362}"/>
                </a:ext>
              </a:extLst>
            </p:cNvPr>
            <p:cNvSpPr/>
            <p:nvPr/>
          </p:nvSpPr>
          <p:spPr>
            <a:xfrm>
              <a:off x="1218593" y="2623200"/>
              <a:ext cx="2367643" cy="484748"/>
            </a:xfrm>
            <a:prstGeom prst="rect">
              <a:avLst/>
            </a:prstGeom>
          </p:spPr>
          <p:txBody>
            <a:bodyPr wrap="square">
              <a:spAutoFit/>
            </a:bodyPr>
            <a:lstStyle/>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音樂：</a:t>
              </a:r>
              <a:r>
                <a:rPr lang="en-US" altLang="zh-TW" sz="850" b="1">
                  <a:latin typeface="Microsoft JhengHei" panose="020B0604030504040204" pitchFamily="34" charset="-120"/>
                  <a:ea typeface="Microsoft JhengHei" panose="020B0604030504040204" pitchFamily="34" charset="-120"/>
                  <a:cs typeface="Arial" panose="020B0604020202020204" pitchFamily="34" charset="0"/>
                </a:rPr>
                <a:t>KKBOX</a:t>
              </a:r>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a:t>
              </a:r>
              <a:r>
                <a:rPr lang="en-US" altLang="zh-TW" sz="850" b="1">
                  <a:latin typeface="Microsoft JhengHei" panose="020B0604030504040204" pitchFamily="34" charset="-120"/>
                  <a:ea typeface="Microsoft JhengHei" panose="020B0604030504040204" pitchFamily="34" charset="-120"/>
                  <a:cs typeface="Arial" panose="020B0604020202020204" pitchFamily="34" charset="0"/>
                </a:rPr>
                <a:t>Spotify</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視頻：</a:t>
              </a:r>
              <a:r>
                <a:rPr lang="en-US" altLang="zh-TW" sz="850" b="1" err="1">
                  <a:latin typeface="Microsoft JhengHei" panose="020B0604030504040204" pitchFamily="34" charset="-120"/>
                  <a:ea typeface="Microsoft JhengHei" panose="020B0604030504040204" pitchFamily="34" charset="-120"/>
                  <a:cs typeface="Arial" panose="020B0604020202020204" pitchFamily="34" charset="0"/>
                </a:rPr>
                <a:t>Youtube</a:t>
              </a:r>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a:t>
              </a:r>
              <a:r>
                <a:rPr lang="en-US" altLang="zh-TW" sz="850" b="1" err="1">
                  <a:latin typeface="Microsoft JhengHei" panose="020B0604030504040204" pitchFamily="34" charset="-120"/>
                  <a:ea typeface="Microsoft JhengHei" panose="020B0604030504040204" pitchFamily="34" charset="-120"/>
                  <a:cs typeface="Arial" panose="020B0604020202020204" pitchFamily="34" charset="0"/>
                </a:rPr>
                <a:t>LiTV</a:t>
              </a:r>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a:t>
              </a:r>
              <a:r>
                <a:rPr lang="en-US" altLang="zh-TW" sz="850" b="1">
                  <a:latin typeface="Microsoft JhengHei" panose="020B0604030504040204" pitchFamily="34" charset="-120"/>
                  <a:ea typeface="Microsoft JhengHei" panose="020B0604030504040204" pitchFamily="34" charset="-120"/>
                  <a:cs typeface="Arial" panose="020B0604020202020204" pitchFamily="34" charset="0"/>
                </a:rPr>
                <a:t>Netflix</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教育：</a:t>
              </a:r>
              <a:r>
                <a:rPr lang="en-US" altLang="zh-TW" sz="850" b="1" err="1">
                  <a:latin typeface="Microsoft JhengHei" panose="020B0604030504040204" pitchFamily="34" charset="-120"/>
                  <a:ea typeface="Microsoft JhengHei" panose="020B0604030504040204" pitchFamily="34" charset="-120"/>
                  <a:cs typeface="Arial" panose="020B0604020202020204" pitchFamily="34" charset="0"/>
                </a:rPr>
                <a:t>eNewton</a:t>
              </a:r>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，百科全書</a:t>
              </a:r>
            </a:p>
          </p:txBody>
        </p:sp>
      </p:grpSp>
      <p:grpSp>
        <p:nvGrpSpPr>
          <p:cNvPr id="13" name="群組 12">
            <a:extLst>
              <a:ext uri="{FF2B5EF4-FFF2-40B4-BE49-F238E27FC236}">
                <a16:creationId xmlns:a16="http://schemas.microsoft.com/office/drawing/2014/main" xmlns="" id="{0DB3A150-ABE7-49E0-B1E5-58CC93224B34}"/>
              </a:ext>
            </a:extLst>
          </p:cNvPr>
          <p:cNvGrpSpPr/>
          <p:nvPr/>
        </p:nvGrpSpPr>
        <p:grpSpPr>
          <a:xfrm>
            <a:off x="198266" y="1232451"/>
            <a:ext cx="2021947" cy="932696"/>
            <a:chOff x="1791711" y="1281355"/>
            <a:chExt cx="2021947" cy="932696"/>
          </a:xfrm>
          <a:solidFill>
            <a:schemeClr val="accent3">
              <a:lumMod val="40000"/>
              <a:lumOff val="60000"/>
            </a:schemeClr>
          </a:solidFill>
        </p:grpSpPr>
        <p:sp>
          <p:nvSpPr>
            <p:cNvPr id="28" name="矩形: 圓角 27">
              <a:extLst>
                <a:ext uri="{FF2B5EF4-FFF2-40B4-BE49-F238E27FC236}">
                  <a16:creationId xmlns:a16="http://schemas.microsoft.com/office/drawing/2014/main" xmlns="" id="{73FF7836-BE4A-4286-9052-05F58AF8F6A9}"/>
                </a:ext>
              </a:extLst>
            </p:cNvPr>
            <p:cNvSpPr/>
            <p:nvPr/>
          </p:nvSpPr>
          <p:spPr>
            <a:xfrm>
              <a:off x="1791711" y="1281355"/>
              <a:ext cx="1794526" cy="932696"/>
            </a:xfrm>
            <a:prstGeom prst="roundRect">
              <a:avLst>
                <a:gd name="adj" fmla="val 9501"/>
              </a:avLst>
            </a:prstGeom>
            <a:solidFill>
              <a:srgbClr val="C2FFC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850" b="1">
                <a:latin typeface="Microsoft JhengHei" panose="020B0604030504040204" pitchFamily="34" charset="-120"/>
                <a:ea typeface="Microsoft JhengHei" panose="020B0604030504040204" pitchFamily="34" charset="-120"/>
              </a:endParaRPr>
            </a:p>
          </p:txBody>
        </p:sp>
        <p:sp>
          <p:nvSpPr>
            <p:cNvPr id="29" name="矩形 28">
              <a:extLst>
                <a:ext uri="{FF2B5EF4-FFF2-40B4-BE49-F238E27FC236}">
                  <a16:creationId xmlns:a16="http://schemas.microsoft.com/office/drawing/2014/main" xmlns="" id="{1EB08659-8377-4EEC-ADD2-22B01D9F873B}"/>
                </a:ext>
              </a:extLst>
            </p:cNvPr>
            <p:cNvSpPr/>
            <p:nvPr/>
          </p:nvSpPr>
          <p:spPr>
            <a:xfrm>
              <a:off x="1791711" y="1307494"/>
              <a:ext cx="2021947" cy="877163"/>
            </a:xfrm>
            <a:prstGeom prst="rect">
              <a:avLst/>
            </a:prstGeom>
            <a:noFill/>
          </p:spPr>
          <p:txBody>
            <a:bodyPr wrap="square">
              <a:spAutoFit/>
            </a:bodyPr>
            <a:lstStyle/>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叫車</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處方訂購和交付</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預防保健</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網上購物</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訂購食品</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飯店或餐廳預訂</a:t>
              </a:r>
            </a:p>
          </p:txBody>
        </p:sp>
      </p:grpSp>
      <p:grpSp>
        <p:nvGrpSpPr>
          <p:cNvPr id="14" name="群組 13">
            <a:extLst>
              <a:ext uri="{FF2B5EF4-FFF2-40B4-BE49-F238E27FC236}">
                <a16:creationId xmlns:a16="http://schemas.microsoft.com/office/drawing/2014/main" xmlns="" id="{464A77A3-8A9F-4D90-9D81-E62A08F48638}"/>
              </a:ext>
            </a:extLst>
          </p:cNvPr>
          <p:cNvGrpSpPr/>
          <p:nvPr/>
        </p:nvGrpSpPr>
        <p:grpSpPr>
          <a:xfrm>
            <a:off x="5093293" y="3151599"/>
            <a:ext cx="1321458" cy="1704233"/>
            <a:chOff x="7822543" y="1980560"/>
            <a:chExt cx="1321458" cy="1704233"/>
          </a:xfrm>
        </p:grpSpPr>
        <p:sp>
          <p:nvSpPr>
            <p:cNvPr id="26" name="矩形: 圓角 25">
              <a:extLst>
                <a:ext uri="{FF2B5EF4-FFF2-40B4-BE49-F238E27FC236}">
                  <a16:creationId xmlns:a16="http://schemas.microsoft.com/office/drawing/2014/main" xmlns="" id="{A9CDC9DD-C8C3-4BBB-BA42-25B6F1145E23}"/>
                </a:ext>
              </a:extLst>
            </p:cNvPr>
            <p:cNvSpPr/>
            <p:nvPr/>
          </p:nvSpPr>
          <p:spPr>
            <a:xfrm>
              <a:off x="7822543" y="1980560"/>
              <a:ext cx="1244097" cy="1704233"/>
            </a:xfrm>
            <a:prstGeom prst="roundRect">
              <a:avLst>
                <a:gd name="adj" fmla="val 9501"/>
              </a:avLst>
            </a:prstGeom>
            <a:solidFill>
              <a:srgbClr val="C9FCFF"/>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850" b="1">
                <a:latin typeface="Microsoft JhengHei" panose="020B0604030504040204" pitchFamily="34" charset="-120"/>
                <a:ea typeface="Microsoft JhengHei" panose="020B0604030504040204" pitchFamily="34" charset="-120"/>
              </a:endParaRPr>
            </a:p>
          </p:txBody>
        </p:sp>
        <p:sp>
          <p:nvSpPr>
            <p:cNvPr id="27" name="矩形 26">
              <a:extLst>
                <a:ext uri="{FF2B5EF4-FFF2-40B4-BE49-F238E27FC236}">
                  <a16:creationId xmlns:a16="http://schemas.microsoft.com/office/drawing/2014/main" xmlns="" id="{0E73CB0D-699C-44E7-8179-554077E4B482}"/>
                </a:ext>
              </a:extLst>
            </p:cNvPr>
            <p:cNvSpPr/>
            <p:nvPr/>
          </p:nvSpPr>
          <p:spPr>
            <a:xfrm>
              <a:off x="7822545" y="2022800"/>
              <a:ext cx="1321456" cy="1661993"/>
            </a:xfrm>
            <a:prstGeom prst="rect">
              <a:avLst/>
            </a:prstGeom>
          </p:spPr>
          <p:txBody>
            <a:bodyPr wrap="square">
              <a:spAutoFit/>
            </a:bodyPr>
            <a:lstStyle/>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報警</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計時器</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日曆</a:t>
              </a:r>
              <a:r>
                <a:rPr lang="en-US" altLang="zh-TW" sz="850" b="1">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提醒</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拍照</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視頻錄製</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專輯</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新聞</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天氣</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股票</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語音控制電視</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即時翻譯</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緊急電話</a:t>
              </a:r>
            </a:p>
          </p:txBody>
        </p:sp>
      </p:grpSp>
      <p:grpSp>
        <p:nvGrpSpPr>
          <p:cNvPr id="15" name="群組 14">
            <a:extLst>
              <a:ext uri="{FF2B5EF4-FFF2-40B4-BE49-F238E27FC236}">
                <a16:creationId xmlns:a16="http://schemas.microsoft.com/office/drawing/2014/main" xmlns="" id="{F59E67BD-B1AE-46E5-A6C2-9FF079208E77}"/>
              </a:ext>
            </a:extLst>
          </p:cNvPr>
          <p:cNvGrpSpPr/>
          <p:nvPr/>
        </p:nvGrpSpPr>
        <p:grpSpPr>
          <a:xfrm>
            <a:off x="4718570" y="1026570"/>
            <a:ext cx="1774695" cy="588397"/>
            <a:chOff x="7369305" y="1290721"/>
            <a:chExt cx="1774695" cy="588397"/>
          </a:xfrm>
        </p:grpSpPr>
        <p:sp>
          <p:nvSpPr>
            <p:cNvPr id="24" name="矩形: 圓角 23">
              <a:extLst>
                <a:ext uri="{FF2B5EF4-FFF2-40B4-BE49-F238E27FC236}">
                  <a16:creationId xmlns:a16="http://schemas.microsoft.com/office/drawing/2014/main" xmlns="" id="{56B44527-A4D9-408C-9A7F-1AF62DD4B172}"/>
                </a:ext>
              </a:extLst>
            </p:cNvPr>
            <p:cNvSpPr/>
            <p:nvPr/>
          </p:nvSpPr>
          <p:spPr>
            <a:xfrm>
              <a:off x="7369305" y="1290721"/>
              <a:ext cx="1641020" cy="588397"/>
            </a:xfrm>
            <a:prstGeom prst="roundRect">
              <a:avLst>
                <a:gd name="adj" fmla="val 9501"/>
              </a:avLst>
            </a:prstGeom>
            <a:solidFill>
              <a:srgbClr val="C2FFC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850" b="1">
                <a:latin typeface="Microsoft JhengHei" panose="020B0604030504040204" pitchFamily="34" charset="-120"/>
                <a:ea typeface="Microsoft JhengHei" panose="020B0604030504040204" pitchFamily="34" charset="-120"/>
              </a:endParaRPr>
            </a:p>
          </p:txBody>
        </p:sp>
        <p:sp>
          <p:nvSpPr>
            <p:cNvPr id="25" name="矩形 24">
              <a:extLst>
                <a:ext uri="{FF2B5EF4-FFF2-40B4-BE49-F238E27FC236}">
                  <a16:creationId xmlns:a16="http://schemas.microsoft.com/office/drawing/2014/main" xmlns="" id="{3582062E-DB3C-4BE4-9C6D-C0C9211E509C}"/>
                </a:ext>
              </a:extLst>
            </p:cNvPr>
            <p:cNvSpPr/>
            <p:nvPr/>
          </p:nvSpPr>
          <p:spPr>
            <a:xfrm>
              <a:off x="7369305" y="1325120"/>
              <a:ext cx="1774695" cy="484748"/>
            </a:xfrm>
            <a:prstGeom prst="rect">
              <a:avLst/>
            </a:prstGeom>
          </p:spPr>
          <p:txBody>
            <a:bodyPr wrap="square">
              <a:spAutoFit/>
            </a:bodyPr>
            <a:lstStyle/>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控制智能家居設備</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家庭關懷</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家庭安全</a:t>
              </a:r>
            </a:p>
          </p:txBody>
        </p:sp>
      </p:grpSp>
      <p:grpSp>
        <p:nvGrpSpPr>
          <p:cNvPr id="16" name="群組 15">
            <a:extLst>
              <a:ext uri="{FF2B5EF4-FFF2-40B4-BE49-F238E27FC236}">
                <a16:creationId xmlns:a16="http://schemas.microsoft.com/office/drawing/2014/main" xmlns="" id="{9FDDC3E0-9239-4A60-BC90-17A217454E01}"/>
              </a:ext>
            </a:extLst>
          </p:cNvPr>
          <p:cNvGrpSpPr/>
          <p:nvPr/>
        </p:nvGrpSpPr>
        <p:grpSpPr>
          <a:xfrm>
            <a:off x="701371" y="3560177"/>
            <a:ext cx="2023494" cy="1203350"/>
            <a:chOff x="2030228" y="3385412"/>
            <a:chExt cx="2023494" cy="1203350"/>
          </a:xfrm>
        </p:grpSpPr>
        <p:sp>
          <p:nvSpPr>
            <p:cNvPr id="22" name="矩形: 圓角 21">
              <a:extLst>
                <a:ext uri="{FF2B5EF4-FFF2-40B4-BE49-F238E27FC236}">
                  <a16:creationId xmlns:a16="http://schemas.microsoft.com/office/drawing/2014/main" xmlns="" id="{12BD0FEF-9E54-42B5-A126-EC299C3DB93B}"/>
                </a:ext>
              </a:extLst>
            </p:cNvPr>
            <p:cNvSpPr/>
            <p:nvPr/>
          </p:nvSpPr>
          <p:spPr>
            <a:xfrm>
              <a:off x="2030228" y="3385412"/>
              <a:ext cx="1941383" cy="1203350"/>
            </a:xfrm>
            <a:prstGeom prst="roundRect">
              <a:avLst>
                <a:gd name="adj" fmla="val 9501"/>
              </a:avLst>
            </a:prstGeom>
            <a:solidFill>
              <a:srgbClr val="C2FFC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850" b="1">
                <a:latin typeface="Microsoft JhengHei" panose="020B0604030504040204" pitchFamily="34" charset="-120"/>
                <a:ea typeface="Microsoft JhengHei" panose="020B0604030504040204" pitchFamily="34" charset="-120"/>
              </a:endParaRPr>
            </a:p>
          </p:txBody>
        </p:sp>
        <p:sp>
          <p:nvSpPr>
            <p:cNvPr id="23" name="矩形 22">
              <a:extLst>
                <a:ext uri="{FF2B5EF4-FFF2-40B4-BE49-F238E27FC236}">
                  <a16:creationId xmlns:a16="http://schemas.microsoft.com/office/drawing/2014/main" xmlns="" id="{A4829770-E5E9-412B-AAC0-6592CB01D7C7}"/>
                </a:ext>
              </a:extLst>
            </p:cNvPr>
            <p:cNvSpPr/>
            <p:nvPr/>
          </p:nvSpPr>
          <p:spPr>
            <a:xfrm>
              <a:off x="2073101" y="3417700"/>
              <a:ext cx="1980621" cy="1138773"/>
            </a:xfrm>
            <a:prstGeom prst="rect">
              <a:avLst/>
            </a:prstGeom>
          </p:spPr>
          <p:txBody>
            <a:bodyPr wrap="square">
              <a:spAutoFit/>
            </a:bodyPr>
            <a:lstStyle/>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群組呼叫</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自動應答（可選）</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遠端遙控相機</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臉部追踪</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自動記錄兒童</a:t>
              </a: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公共模式</a:t>
              </a:r>
            </a:p>
            <a:p>
              <a:r>
                <a:rPr lang="en-US" altLang="zh-TW" sz="850" b="1" err="1">
                  <a:latin typeface="Microsoft JhengHei" panose="020B0604030504040204" pitchFamily="34" charset="-120"/>
                  <a:ea typeface="Microsoft JhengHei" panose="020B0604030504040204" pitchFamily="34" charset="-120"/>
                  <a:cs typeface="Arial" panose="020B0604020202020204" pitchFamily="34" charset="0"/>
                </a:rPr>
                <a:t>WiDi</a:t>
              </a:r>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850" b="1">
                  <a:latin typeface="Microsoft JhengHei" panose="020B0604030504040204" pitchFamily="34" charset="-120"/>
                  <a:ea typeface="Microsoft JhengHei" panose="020B0604030504040204" pitchFamily="34" charset="-120"/>
                  <a:cs typeface="Arial" panose="020B0604020202020204" pitchFamily="34" charset="0"/>
                </a:rPr>
                <a:t>/ DLAN / Miracast</a:t>
              </a:r>
              <a:endParaRPr lang="zh-TW" altLang="en-US" sz="850" b="1">
                <a:latin typeface="Microsoft JhengHei" panose="020B0604030504040204" pitchFamily="34" charset="-120"/>
                <a:ea typeface="Microsoft JhengHei" panose="020B0604030504040204" pitchFamily="34" charset="-120"/>
                <a:cs typeface="Arial" panose="020B0604020202020204" pitchFamily="34" charset="0"/>
              </a:endParaRPr>
            </a:p>
            <a:p>
              <a:r>
                <a:rPr lang="zh-TW" altLang="en-US" sz="850" b="1">
                  <a:latin typeface="Microsoft JhengHei" panose="020B0604030504040204" pitchFamily="34" charset="-120"/>
                  <a:ea typeface="Microsoft JhengHei" panose="020B0604030504040204" pitchFamily="34" charset="-120"/>
                  <a:cs typeface="Arial" panose="020B0604020202020204" pitchFamily="34" charset="0"/>
                </a:rPr>
                <a:t>視頻通話錄製</a:t>
              </a:r>
            </a:p>
          </p:txBody>
        </p:sp>
      </p:grpSp>
      <p:cxnSp>
        <p:nvCxnSpPr>
          <p:cNvPr id="17" name="接點: 肘形 9">
            <a:extLst>
              <a:ext uri="{FF2B5EF4-FFF2-40B4-BE49-F238E27FC236}">
                <a16:creationId xmlns:a16="http://schemas.microsoft.com/office/drawing/2014/main" xmlns="" id="{92988817-428E-475C-B50B-BD9EAE1A7B3D}"/>
              </a:ext>
            </a:extLst>
          </p:cNvPr>
          <p:cNvCxnSpPr/>
          <p:nvPr/>
        </p:nvCxnSpPr>
        <p:spPr>
          <a:xfrm>
            <a:off x="1755916" y="1678787"/>
            <a:ext cx="714722" cy="12700"/>
          </a:xfrm>
          <a:prstGeom prst="straightConnector1">
            <a:avLst/>
          </a:prstGeom>
          <a:ln>
            <a:solidFill>
              <a:srgbClr val="00B050"/>
            </a:solidFill>
            <a:tailEnd type="oval"/>
          </a:ln>
        </p:spPr>
        <p:style>
          <a:lnRef idx="1">
            <a:schemeClr val="accent1"/>
          </a:lnRef>
          <a:fillRef idx="0">
            <a:schemeClr val="accent1"/>
          </a:fillRef>
          <a:effectRef idx="0">
            <a:schemeClr val="accent1"/>
          </a:effectRef>
          <a:fontRef idx="minor">
            <a:schemeClr val="tx1"/>
          </a:fontRef>
        </p:style>
      </p:cxnSp>
      <p:cxnSp>
        <p:nvCxnSpPr>
          <p:cNvPr id="18" name="接點: 肘形 9">
            <a:extLst>
              <a:ext uri="{FF2B5EF4-FFF2-40B4-BE49-F238E27FC236}">
                <a16:creationId xmlns:a16="http://schemas.microsoft.com/office/drawing/2014/main" xmlns="" id="{F950F69D-5EF1-44B7-95C8-C84FC9AF3325}"/>
              </a:ext>
            </a:extLst>
          </p:cNvPr>
          <p:cNvCxnSpPr>
            <a:cxnSpLocks/>
          </p:cNvCxnSpPr>
          <p:nvPr/>
        </p:nvCxnSpPr>
        <p:spPr>
          <a:xfrm flipV="1">
            <a:off x="1926424" y="2788710"/>
            <a:ext cx="0" cy="362889"/>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cxnSp>
        <p:nvCxnSpPr>
          <p:cNvPr id="19" name="接點: 肘形 9">
            <a:extLst>
              <a:ext uri="{FF2B5EF4-FFF2-40B4-BE49-F238E27FC236}">
                <a16:creationId xmlns:a16="http://schemas.microsoft.com/office/drawing/2014/main" xmlns="" id="{17ACDADB-8ADB-4134-AA6D-588FC6707BA0}"/>
              </a:ext>
            </a:extLst>
          </p:cNvPr>
          <p:cNvCxnSpPr>
            <a:cxnSpLocks/>
          </p:cNvCxnSpPr>
          <p:nvPr/>
        </p:nvCxnSpPr>
        <p:spPr>
          <a:xfrm>
            <a:off x="2470638" y="3745726"/>
            <a:ext cx="379546" cy="0"/>
          </a:xfrm>
          <a:prstGeom prst="straightConnector1">
            <a:avLst/>
          </a:prstGeom>
          <a:ln>
            <a:solidFill>
              <a:srgbClr val="00B050"/>
            </a:solidFill>
            <a:tailEnd type="oval"/>
          </a:ln>
        </p:spPr>
        <p:style>
          <a:lnRef idx="1">
            <a:schemeClr val="accent1"/>
          </a:lnRef>
          <a:fillRef idx="0">
            <a:schemeClr val="accent1"/>
          </a:fillRef>
          <a:effectRef idx="0">
            <a:schemeClr val="accent1"/>
          </a:effectRef>
          <a:fontRef idx="minor">
            <a:schemeClr val="tx1"/>
          </a:fontRef>
        </p:style>
      </p:cxnSp>
      <p:cxnSp>
        <p:nvCxnSpPr>
          <p:cNvPr id="20" name="接點: 肘形 9">
            <a:extLst>
              <a:ext uri="{FF2B5EF4-FFF2-40B4-BE49-F238E27FC236}">
                <a16:creationId xmlns:a16="http://schemas.microsoft.com/office/drawing/2014/main" xmlns="" id="{73DE161E-0CE9-41F7-B345-14EEA4024E35}"/>
              </a:ext>
            </a:extLst>
          </p:cNvPr>
          <p:cNvCxnSpPr>
            <a:cxnSpLocks/>
          </p:cNvCxnSpPr>
          <p:nvPr/>
        </p:nvCxnSpPr>
        <p:spPr>
          <a:xfrm flipV="1">
            <a:off x="5416090" y="2797888"/>
            <a:ext cx="0" cy="353711"/>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cxnSp>
        <p:nvCxnSpPr>
          <p:cNvPr id="21" name="接點: 肘形 9">
            <a:extLst>
              <a:ext uri="{FF2B5EF4-FFF2-40B4-BE49-F238E27FC236}">
                <a16:creationId xmlns:a16="http://schemas.microsoft.com/office/drawing/2014/main" xmlns="" id="{80B349A7-AC75-489B-A83E-0DE0FF100C1A}"/>
              </a:ext>
            </a:extLst>
          </p:cNvPr>
          <p:cNvCxnSpPr>
            <a:cxnSpLocks/>
          </p:cNvCxnSpPr>
          <p:nvPr/>
        </p:nvCxnSpPr>
        <p:spPr>
          <a:xfrm flipH="1">
            <a:off x="4180274" y="1391404"/>
            <a:ext cx="516108" cy="0"/>
          </a:xfrm>
          <a:prstGeom prst="straightConnector1">
            <a:avLst/>
          </a:prstGeom>
          <a:ln>
            <a:solidFill>
              <a:srgbClr val="00B050"/>
            </a:solidFill>
            <a:tailEnd type="oval"/>
          </a:ln>
        </p:spPr>
        <p:style>
          <a:lnRef idx="1">
            <a:schemeClr val="accent1"/>
          </a:lnRef>
          <a:fillRef idx="0">
            <a:schemeClr val="accent1"/>
          </a:fillRef>
          <a:effectRef idx="0">
            <a:schemeClr val="accent1"/>
          </a:effectRef>
          <a:fontRef idx="minor">
            <a:schemeClr val="tx1"/>
          </a:fontRef>
        </p:style>
      </p:cxnSp>
      <p:pic>
        <p:nvPicPr>
          <p:cNvPr id="7" name="圖片 6">
            <a:extLst>
              <a:ext uri="{FF2B5EF4-FFF2-40B4-BE49-F238E27FC236}">
                <a16:creationId xmlns:a16="http://schemas.microsoft.com/office/drawing/2014/main" xmlns="" id="{C1CAE76A-566C-4ECD-9822-98020754AA3C}"/>
              </a:ext>
            </a:extLst>
          </p:cNvPr>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5795744" y="651702"/>
            <a:ext cx="3570803" cy="4274016"/>
          </a:xfrm>
          <a:prstGeom prst="rect">
            <a:avLst/>
          </a:prstGeom>
          <a:effectLst/>
        </p:spPr>
      </p:pic>
    </p:spTree>
    <p:extLst>
      <p:ext uri="{BB962C8B-B14F-4D97-AF65-F5344CB8AC3E}">
        <p14:creationId xmlns:p14="http://schemas.microsoft.com/office/powerpoint/2010/main" xmlns="" val="10835662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E5F15AB1-E912-4BD7-A20C-8AE3EC2D4533}"/>
              </a:ext>
            </a:extLst>
          </p:cNvPr>
          <p:cNvSpPr txBox="1">
            <a:spLocks/>
          </p:cNvSpPr>
          <p:nvPr/>
        </p:nvSpPr>
        <p:spPr>
          <a:xfrm>
            <a:off x="686609" y="960799"/>
            <a:ext cx="3480544" cy="16605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kern="1200">
                <a:solidFill>
                  <a:srgbClr val="48DCD5"/>
                </a:solidFill>
                <a:latin typeface="Adobe 繁黑體 Std B" pitchFamily="34" charset="-120"/>
                <a:ea typeface="Adobe 繁黑體 Std B" pitchFamily="34" charset="-120"/>
                <a:cs typeface="Arial Unicode MS" panose="020B0604020202020204" pitchFamily="34" charset="-120"/>
              </a:defRPr>
            </a:lvl1pPr>
          </a:lstStyle>
          <a:p>
            <a:r>
              <a:rPr lang="zh-TW" altLang="en-US" sz="5500" b="1" dirty="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QNAP</a:t>
            </a:r>
            <a:r>
              <a:rPr lang="en-US" altLang="zh-TW" sz="3600" b="1" dirty="0">
                <a:solidFill>
                  <a:schemeClr val="tx1">
                    <a:lumMod val="85000"/>
                    <a:lumOff val="15000"/>
                  </a:schemeClr>
                </a:solidFill>
                <a:latin typeface="微軟正黑體" panose="020B0604030504040204" pitchFamily="34" charset="-120"/>
                <a:ea typeface="微軟正黑體" panose="020B0604030504040204" pitchFamily="34" charset="-120"/>
              </a:rPr>
              <a:t/>
            </a:r>
            <a:br>
              <a:rPr lang="en-US" altLang="zh-TW" sz="3600" b="1" dirty="0">
                <a:solidFill>
                  <a:schemeClr val="tx1">
                    <a:lumMod val="85000"/>
                    <a:lumOff val="15000"/>
                  </a:schemeClr>
                </a:solidFill>
                <a:latin typeface="微軟正黑體" panose="020B0604030504040204" pitchFamily="34" charset="-120"/>
                <a:ea typeface="微軟正黑體" panose="020B0604030504040204" pitchFamily="34" charset="-120"/>
              </a:rPr>
            </a:br>
            <a:r>
              <a:rPr lang="zh-TW" altLang="en-US" sz="3400" b="1" dirty="0">
                <a:solidFill>
                  <a:schemeClr val="tx1">
                    <a:lumMod val="85000"/>
                    <a:lumOff val="15000"/>
                  </a:schemeClr>
                </a:solidFill>
                <a:latin typeface="微軟正黑體" panose="020B0604030504040204" pitchFamily="34" charset="-120"/>
                <a:ea typeface="微軟正黑體" panose="020B0604030504040204" pitchFamily="34" charset="-120"/>
              </a:rPr>
              <a:t>是您最好的選擇</a:t>
            </a:r>
            <a:endParaRPr lang="zh-TW" sz="3400" dirty="0">
              <a:solidFill>
                <a:schemeClr val="tx1">
                  <a:lumMod val="85000"/>
                  <a:lumOff val="15000"/>
                </a:schemeClr>
              </a:solidFill>
            </a:endParaRPr>
          </a:p>
        </p:txBody>
      </p:sp>
      <p:sp>
        <p:nvSpPr>
          <p:cNvPr id="9" name="矩形 8">
            <a:extLst>
              <a:ext uri="{FF2B5EF4-FFF2-40B4-BE49-F238E27FC236}">
                <a16:creationId xmlns:a16="http://schemas.microsoft.com/office/drawing/2014/main" xmlns="" id="{3A78ED2E-C38E-4CCF-AC9F-FE86551A0410}"/>
              </a:ext>
            </a:extLst>
          </p:cNvPr>
          <p:cNvSpPr/>
          <p:nvPr/>
        </p:nvSpPr>
        <p:spPr>
          <a:xfrm>
            <a:off x="743510" y="2515647"/>
            <a:ext cx="3074633" cy="415498"/>
          </a:xfrm>
          <a:prstGeom prst="rect">
            <a:avLst/>
          </a:prstGeom>
        </p:spPr>
        <p:txBody>
          <a:bodyPr wrap="square">
            <a:spAutoFit/>
          </a:bodyPr>
          <a:lstStyle/>
          <a:p>
            <a:pPr fontAlgn="base"/>
            <a:r>
              <a:rPr lang="en-US" altLang="zh-TW" sz="7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©2018</a:t>
            </a:r>
            <a:r>
              <a:rPr lang="zh-TW" altLang="en-US" sz="7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著作權為威聯通科技股份有限公司所有。威聯通科技並保留所有權利。威聯通科技股份有限公司所使用或注冊之商標或標章。檔案中所提及之產品及公司名稱可能為其他公司所有之商標 。​​</a:t>
            </a:r>
            <a:endParaRPr lang="zh-TW" altLang="zh-TW" sz="700" b="0" i="0" dirty="0">
              <a:solidFill>
                <a:schemeClr val="tx1">
                  <a:lumMod val="85000"/>
                  <a:lumOff val="15000"/>
                </a:schemeClr>
              </a:solidFill>
              <a:effectLst/>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xmlns="" val="1063550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B77D690-D799-48FE-B67E-588CEA78ACAE}"/>
              </a:ext>
            </a:extLst>
          </p:cNvPr>
          <p:cNvSpPr>
            <a:spLocks noGrp="1"/>
          </p:cNvSpPr>
          <p:nvPr>
            <p:ph type="title" idx="4294967295"/>
          </p:nvPr>
        </p:nvSpPr>
        <p:spPr>
          <a:xfrm>
            <a:off x="383381" y="178293"/>
            <a:ext cx="8743950" cy="493712"/>
          </a:xfrm>
        </p:spPr>
        <p:txBody>
          <a:bodyPr/>
          <a:lstStyle/>
          <a:p>
            <a:r>
              <a:rPr lang="zh-TW" altLang="en-US" sz="3600" b="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善用</a:t>
            </a:r>
            <a:r>
              <a:rPr lang="en-US" altLang="zh-TW" sz="3600" b="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3600" b="1" err="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QuAI</a:t>
            </a:r>
            <a:r>
              <a:rPr lang="en-US" altLang="zh-TW" sz="3600" b="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3600" b="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輕鬆駕馭 </a:t>
            </a:r>
            <a:r>
              <a:rPr lang="en-US" altLang="zh-TW" sz="3600" b="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AI</a:t>
            </a:r>
            <a:endParaRPr lang="zh-TW" altLang="en-US" sz="3600" b="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 name="矩形 2">
            <a:extLst>
              <a:ext uri="{FF2B5EF4-FFF2-40B4-BE49-F238E27FC236}">
                <a16:creationId xmlns:a16="http://schemas.microsoft.com/office/drawing/2014/main" xmlns="" id="{C000BEAC-2CE4-44BB-A0E2-E73CCFAA0268}"/>
              </a:ext>
            </a:extLst>
          </p:cNvPr>
          <p:cNvSpPr/>
          <p:nvPr/>
        </p:nvSpPr>
        <p:spPr>
          <a:xfrm>
            <a:off x="890372" y="2244209"/>
            <a:ext cx="955711" cy="553998"/>
          </a:xfrm>
          <a:prstGeom prst="rect">
            <a:avLst/>
          </a:prstGeom>
        </p:spPr>
        <p:txBody>
          <a:bodyPr wrap="none">
            <a:spAutoFit/>
          </a:bodyPr>
          <a:lstStyle/>
          <a:p>
            <a:r>
              <a:rPr lang="zh-TW" altLang="en-US" sz="3000" b="1">
                <a:latin typeface="Microsoft JhengHei" panose="020B0604030504040204" pitchFamily="34" charset="-120"/>
                <a:ea typeface="Microsoft JhengHei" panose="020B0604030504040204" pitchFamily="34" charset="-120"/>
                <a:cs typeface="Arial" panose="020B0604020202020204" pitchFamily="34" charset="0"/>
              </a:rPr>
              <a:t>建構</a:t>
            </a:r>
          </a:p>
        </p:txBody>
      </p:sp>
      <p:sp>
        <p:nvSpPr>
          <p:cNvPr id="214" name="矩形 213">
            <a:extLst>
              <a:ext uri="{FF2B5EF4-FFF2-40B4-BE49-F238E27FC236}">
                <a16:creationId xmlns:a16="http://schemas.microsoft.com/office/drawing/2014/main" xmlns="" id="{1EBE9BBD-3694-4676-80E1-B1CB2C100FDE}"/>
              </a:ext>
            </a:extLst>
          </p:cNvPr>
          <p:cNvSpPr/>
          <p:nvPr/>
        </p:nvSpPr>
        <p:spPr>
          <a:xfrm>
            <a:off x="3047839" y="2244209"/>
            <a:ext cx="954107" cy="553998"/>
          </a:xfrm>
          <a:prstGeom prst="rect">
            <a:avLst/>
          </a:prstGeom>
        </p:spPr>
        <p:txBody>
          <a:bodyPr wrap="none">
            <a:spAutoFit/>
          </a:bodyPr>
          <a:lstStyle/>
          <a:p>
            <a:r>
              <a:rPr lang="zh-TW" altLang="en-US" sz="3000" b="1">
                <a:latin typeface="Microsoft JhengHei" panose="020B0604030504040204" pitchFamily="34" charset="-120"/>
                <a:ea typeface="Microsoft JhengHei" panose="020B0604030504040204" pitchFamily="34" charset="-120"/>
                <a:cs typeface="Arial" panose="020B0604020202020204" pitchFamily="34" charset="0"/>
              </a:rPr>
              <a:t>訓練</a:t>
            </a:r>
          </a:p>
        </p:txBody>
      </p:sp>
      <p:sp>
        <p:nvSpPr>
          <p:cNvPr id="215" name="矩形 214">
            <a:extLst>
              <a:ext uri="{FF2B5EF4-FFF2-40B4-BE49-F238E27FC236}">
                <a16:creationId xmlns:a16="http://schemas.microsoft.com/office/drawing/2014/main" xmlns="" id="{EE05F4C3-3E71-4B24-B99F-F0298060DD12}"/>
              </a:ext>
            </a:extLst>
          </p:cNvPr>
          <p:cNvSpPr/>
          <p:nvPr/>
        </p:nvSpPr>
        <p:spPr>
          <a:xfrm>
            <a:off x="5203702" y="2244209"/>
            <a:ext cx="954107" cy="553998"/>
          </a:xfrm>
          <a:prstGeom prst="rect">
            <a:avLst/>
          </a:prstGeom>
        </p:spPr>
        <p:txBody>
          <a:bodyPr wrap="none">
            <a:spAutoFit/>
          </a:bodyPr>
          <a:lstStyle/>
          <a:p>
            <a:r>
              <a:rPr lang="zh-TW" altLang="en-US" sz="3000" b="1">
                <a:latin typeface="Microsoft JhengHei" panose="020B0604030504040204" pitchFamily="34" charset="-120"/>
                <a:ea typeface="Microsoft JhengHei" panose="020B0604030504040204" pitchFamily="34" charset="-120"/>
                <a:cs typeface="Arial" panose="020B0604020202020204" pitchFamily="34" charset="0"/>
              </a:rPr>
              <a:t>調整</a:t>
            </a:r>
          </a:p>
        </p:txBody>
      </p:sp>
      <p:sp>
        <p:nvSpPr>
          <p:cNvPr id="216" name="矩形 215">
            <a:extLst>
              <a:ext uri="{FF2B5EF4-FFF2-40B4-BE49-F238E27FC236}">
                <a16:creationId xmlns:a16="http://schemas.microsoft.com/office/drawing/2014/main" xmlns="" id="{92E31D70-8077-4466-94A2-CC8B068600D4}"/>
              </a:ext>
            </a:extLst>
          </p:cNvPr>
          <p:cNvSpPr/>
          <p:nvPr/>
        </p:nvSpPr>
        <p:spPr>
          <a:xfrm>
            <a:off x="7359565" y="2244209"/>
            <a:ext cx="954107" cy="553998"/>
          </a:xfrm>
          <a:prstGeom prst="rect">
            <a:avLst/>
          </a:prstGeom>
        </p:spPr>
        <p:txBody>
          <a:bodyPr wrap="none">
            <a:spAutoFit/>
          </a:bodyPr>
          <a:lstStyle/>
          <a:p>
            <a:r>
              <a:rPr lang="zh-TW" altLang="en-US" sz="3000" b="1">
                <a:latin typeface="Microsoft JhengHei" panose="020B0604030504040204" pitchFamily="34" charset="-120"/>
                <a:ea typeface="Microsoft JhengHei" panose="020B0604030504040204" pitchFamily="34" charset="-120"/>
                <a:cs typeface="Arial" panose="020B0604020202020204" pitchFamily="34" charset="0"/>
              </a:rPr>
              <a:t>部署</a:t>
            </a:r>
          </a:p>
        </p:txBody>
      </p:sp>
      <p:pic>
        <p:nvPicPr>
          <p:cNvPr id="7" name="圖形 6">
            <a:extLst>
              <a:ext uri="{FF2B5EF4-FFF2-40B4-BE49-F238E27FC236}">
                <a16:creationId xmlns:a16="http://schemas.microsoft.com/office/drawing/2014/main" xmlns="" id="{E18EA261-BC24-4B1A-8034-F2DFE7037370}"/>
              </a:ext>
            </a:extLst>
          </p:cNvPr>
          <p:cNvPicPr>
            <a:picLocks noChangeAspect="1"/>
          </p:cNvPicPr>
          <p:nvPr/>
        </p:nvPicPr>
        <p:blipFill>
          <a:blip r:embed="rId3" cstate="screen">
            <a:extLst>
              <a:ext uri="{28A0092B-C50C-407E-A947-70E740481C1C}">
                <a14:useLocalDpi xmlns:a14="http://schemas.microsoft.com/office/drawing/2010/main" xmlns=""/>
              </a:ext>
              <a:ext uri="{96DAC541-7B7A-43D3-8B79-37D633B846F1}">
                <asvg:svgBlip xmlns:asvg="http://schemas.microsoft.com/office/drawing/2016/SVG/main" xmlns="" r:embed="rId4"/>
              </a:ext>
            </a:extLst>
          </a:blip>
          <a:stretch>
            <a:fillRect/>
          </a:stretch>
        </p:blipFill>
        <p:spPr>
          <a:xfrm>
            <a:off x="2267846" y="1151795"/>
            <a:ext cx="366713" cy="585788"/>
          </a:xfrm>
          <a:prstGeom prst="rect">
            <a:avLst/>
          </a:prstGeom>
        </p:spPr>
      </p:pic>
      <p:pic>
        <p:nvPicPr>
          <p:cNvPr id="8" name="圖形 7">
            <a:extLst>
              <a:ext uri="{FF2B5EF4-FFF2-40B4-BE49-F238E27FC236}">
                <a16:creationId xmlns:a16="http://schemas.microsoft.com/office/drawing/2014/main" xmlns="" id="{D58C0F63-D25C-4D5F-8B2B-D291F97BB06C}"/>
              </a:ext>
            </a:extLst>
          </p:cNvPr>
          <p:cNvPicPr>
            <a:picLocks noChangeAspect="1"/>
          </p:cNvPicPr>
          <p:nvPr/>
        </p:nvPicPr>
        <p:blipFill>
          <a:blip r:embed="rId3" cstate="screen">
            <a:extLst>
              <a:ext uri="{28A0092B-C50C-407E-A947-70E740481C1C}">
                <a14:useLocalDpi xmlns:a14="http://schemas.microsoft.com/office/drawing/2010/main" xmlns=""/>
              </a:ext>
              <a:ext uri="{96DAC541-7B7A-43D3-8B79-37D633B846F1}">
                <asvg:svgBlip xmlns:asvg="http://schemas.microsoft.com/office/drawing/2016/SVG/main" xmlns="" r:embed="rId4"/>
              </a:ext>
            </a:extLst>
          </a:blip>
          <a:stretch>
            <a:fillRect/>
          </a:stretch>
        </p:blipFill>
        <p:spPr>
          <a:xfrm>
            <a:off x="4388643" y="1151795"/>
            <a:ext cx="366713" cy="585788"/>
          </a:xfrm>
          <a:prstGeom prst="rect">
            <a:avLst/>
          </a:prstGeom>
        </p:spPr>
      </p:pic>
      <p:pic>
        <p:nvPicPr>
          <p:cNvPr id="9" name="圖形 8">
            <a:extLst>
              <a:ext uri="{FF2B5EF4-FFF2-40B4-BE49-F238E27FC236}">
                <a16:creationId xmlns:a16="http://schemas.microsoft.com/office/drawing/2014/main" xmlns="" id="{0B22D0A9-0C03-42EB-8733-61D87A7E3440}"/>
              </a:ext>
            </a:extLst>
          </p:cNvPr>
          <p:cNvPicPr>
            <a:picLocks noChangeAspect="1"/>
          </p:cNvPicPr>
          <p:nvPr/>
        </p:nvPicPr>
        <p:blipFill>
          <a:blip r:embed="rId3" cstate="screen">
            <a:extLst>
              <a:ext uri="{28A0092B-C50C-407E-A947-70E740481C1C}">
                <a14:useLocalDpi xmlns:a14="http://schemas.microsoft.com/office/drawing/2010/main" xmlns=""/>
              </a:ext>
              <a:ext uri="{96DAC541-7B7A-43D3-8B79-37D633B846F1}">
                <asvg:svgBlip xmlns:asvg="http://schemas.microsoft.com/office/drawing/2016/SVG/main" xmlns="" r:embed="rId4"/>
              </a:ext>
            </a:extLst>
          </a:blip>
          <a:stretch>
            <a:fillRect/>
          </a:stretch>
        </p:blipFill>
        <p:spPr>
          <a:xfrm>
            <a:off x="6509441" y="1151795"/>
            <a:ext cx="366713" cy="585788"/>
          </a:xfrm>
          <a:prstGeom prst="rect">
            <a:avLst/>
          </a:prstGeom>
        </p:spPr>
      </p:pic>
    </p:spTree>
    <p:extLst>
      <p:ext uri="{BB962C8B-B14F-4D97-AF65-F5344CB8AC3E}">
        <p14:creationId xmlns:p14="http://schemas.microsoft.com/office/powerpoint/2010/main" xmlns="" val="2037680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a:extLst>
              <a:ext uri="{FF2B5EF4-FFF2-40B4-BE49-F238E27FC236}">
                <a16:creationId xmlns:a16="http://schemas.microsoft.com/office/drawing/2014/main" xmlns="" id="{223258E6-8215-4BFD-B78D-60140543C665}"/>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0" y="-16803"/>
            <a:ext cx="9144000" cy="1089477"/>
          </a:xfrm>
          <a:prstGeom prst="rect">
            <a:avLst/>
          </a:prstGeom>
        </p:spPr>
      </p:pic>
      <p:sp>
        <p:nvSpPr>
          <p:cNvPr id="15" name="矩形: 圓角 14">
            <a:extLst>
              <a:ext uri="{FF2B5EF4-FFF2-40B4-BE49-F238E27FC236}">
                <a16:creationId xmlns:a16="http://schemas.microsoft.com/office/drawing/2014/main" xmlns="" id="{16046DA7-46DA-486D-B150-6F36BD4590A0}"/>
              </a:ext>
            </a:extLst>
          </p:cNvPr>
          <p:cNvSpPr/>
          <p:nvPr/>
        </p:nvSpPr>
        <p:spPr>
          <a:xfrm>
            <a:off x="755576" y="4813253"/>
            <a:ext cx="7411791" cy="299904"/>
          </a:xfrm>
          <a:prstGeom prst="roundRect">
            <a:avLst>
              <a:gd name="adj" fmla="val 3828"/>
            </a:avLst>
          </a:prstGeom>
          <a:solidFill>
            <a:schemeClr val="accent6">
              <a:lumMod val="75000"/>
            </a:schemeClr>
          </a:solidFill>
        </p:spPr>
        <p:style>
          <a:lnRef idx="0">
            <a:schemeClr val="accent4"/>
          </a:lnRef>
          <a:fillRef idx="3">
            <a:schemeClr val="accent4"/>
          </a:fillRef>
          <a:effectRef idx="3">
            <a:schemeClr val="accent4"/>
          </a:effectRef>
          <a:fontRef idx="minor">
            <a:schemeClr val="lt1"/>
          </a:fontRef>
        </p:style>
        <p:txBody>
          <a:bodyPr rtlCol="0" anchor="t"/>
          <a:lstStyle/>
          <a:p>
            <a:pPr algn="ctr"/>
            <a:r>
              <a:rPr lang="en-US" altLang="zh-TW" sz="1300" b="1">
                <a:solidFill>
                  <a:schemeClr val="tx1"/>
                </a:solidFill>
                <a:latin typeface="Arial" panose="020B0604020202020204" pitchFamily="34" charset="0"/>
                <a:ea typeface="+mj-ea"/>
                <a:cs typeface="Arial" panose="020B0604020202020204" pitchFamily="34" charset="0"/>
              </a:rPr>
              <a:t>QTS</a:t>
            </a:r>
            <a:endParaRPr lang="zh-TW" sz="1300">
              <a:latin typeface="Arial" panose="020B0604020202020204" pitchFamily="34" charset="0"/>
              <a:cs typeface="Arial" panose="020B0604020202020204" pitchFamily="34" charset="0"/>
            </a:endParaRPr>
          </a:p>
        </p:txBody>
      </p:sp>
      <p:sp>
        <p:nvSpPr>
          <p:cNvPr id="5" name="矩形: 圓角 4">
            <a:extLst>
              <a:ext uri="{FF2B5EF4-FFF2-40B4-BE49-F238E27FC236}">
                <a16:creationId xmlns:a16="http://schemas.microsoft.com/office/drawing/2014/main" xmlns="" id="{EDD6E1C3-02B9-4F44-B22A-9F5ACAAD12EF}"/>
              </a:ext>
            </a:extLst>
          </p:cNvPr>
          <p:cNvSpPr/>
          <p:nvPr/>
        </p:nvSpPr>
        <p:spPr>
          <a:xfrm>
            <a:off x="750542" y="846119"/>
            <a:ext cx="7416824" cy="1752174"/>
          </a:xfrm>
          <a:prstGeom prst="roundRect">
            <a:avLst>
              <a:gd name="adj" fmla="val 3828"/>
            </a:avLst>
          </a:prstGeom>
          <a:solidFill>
            <a:srgbClr val="ABEFEC"/>
          </a:solidFill>
          <a:ln/>
        </p:spPr>
        <p:style>
          <a:lnRef idx="0">
            <a:schemeClr val="accent5"/>
          </a:lnRef>
          <a:fillRef idx="3">
            <a:schemeClr val="accent5"/>
          </a:fillRef>
          <a:effectRef idx="3">
            <a:schemeClr val="accent5"/>
          </a:effectRef>
          <a:fontRef idx="minor">
            <a:schemeClr val="lt1"/>
          </a:fontRef>
        </p:style>
        <p:txBody>
          <a:bodyPr rtlCol="0" anchor="t"/>
          <a:lstStyle/>
          <a:p>
            <a:pPr algn="ctr"/>
            <a:r>
              <a:rPr lang="zh-TW" altLang="en-US" sz="1600"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rPr>
              <a:t>深度學習模型</a:t>
            </a:r>
            <a:endParaRPr lang="en-US" altLang="zh-TW" sz="1600"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 name="標題 1">
            <a:extLst>
              <a:ext uri="{FF2B5EF4-FFF2-40B4-BE49-F238E27FC236}">
                <a16:creationId xmlns:a16="http://schemas.microsoft.com/office/drawing/2014/main" xmlns="" id="{F25E6244-64E4-4513-BF0D-8B8CDA2411E3}"/>
              </a:ext>
            </a:extLst>
          </p:cNvPr>
          <p:cNvSpPr>
            <a:spLocks noGrp="1"/>
          </p:cNvSpPr>
          <p:nvPr>
            <p:ph type="title" idx="4294967295"/>
          </p:nvPr>
        </p:nvSpPr>
        <p:spPr>
          <a:xfrm>
            <a:off x="-1202331" y="239065"/>
            <a:ext cx="8686800" cy="493713"/>
          </a:xfrm>
        </p:spPr>
        <p:txBody>
          <a:bodyPr/>
          <a:lstStyle/>
          <a:p>
            <a:pPr algn="ctr"/>
            <a:r>
              <a:rPr lang="en-US" altLang="zh-TW" sz="3600" b="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AI </a:t>
            </a:r>
            <a:r>
              <a:rPr lang="zh-TW" altLang="en-US" sz="3600" b="1">
                <a:solidFill>
                  <a:schemeClr val="tx1">
                    <a:lumMod val="75000"/>
                    <a:lumOff val="25000"/>
                  </a:schemeClr>
                </a:solidFill>
                <a:latin typeface="Microsoft JhengHei" panose="020B0604030504040204" pitchFamily="34" charset="-120"/>
                <a:ea typeface="Microsoft JhengHei" panose="020B0604030504040204" pitchFamily="34" charset="-120"/>
                <a:cs typeface="Arial" panose="020B0604020202020204" pitchFamily="34" charset="0"/>
              </a:rPr>
              <a:t>相關框架、模型及平台</a:t>
            </a:r>
          </a:p>
        </p:txBody>
      </p:sp>
      <p:sp>
        <p:nvSpPr>
          <p:cNvPr id="4" name="矩形: 圓角 3">
            <a:extLst>
              <a:ext uri="{FF2B5EF4-FFF2-40B4-BE49-F238E27FC236}">
                <a16:creationId xmlns:a16="http://schemas.microsoft.com/office/drawing/2014/main" xmlns="" id="{283487D6-1D4C-4843-B661-03E095BDBFA8}"/>
              </a:ext>
            </a:extLst>
          </p:cNvPr>
          <p:cNvSpPr/>
          <p:nvPr/>
        </p:nvSpPr>
        <p:spPr>
          <a:xfrm>
            <a:off x="849015" y="1232295"/>
            <a:ext cx="2200347" cy="709410"/>
          </a:xfrm>
          <a:prstGeom prst="roundRect">
            <a:avLst>
              <a:gd name="adj" fmla="val 5407"/>
            </a:avLst>
          </a:prstGeom>
          <a:solidFill>
            <a:srgbClr val="48DCD5"/>
          </a:solidFill>
        </p:spPr>
        <p:style>
          <a:lnRef idx="1">
            <a:schemeClr val="accent5"/>
          </a:lnRef>
          <a:fillRef idx="3">
            <a:schemeClr val="accent5"/>
          </a:fillRef>
          <a:effectRef idx="2">
            <a:schemeClr val="accent5"/>
          </a:effectRef>
          <a:fontRef idx="minor">
            <a:schemeClr val="lt1"/>
          </a:fontRef>
        </p:style>
        <p:txBody>
          <a:bodyPr rtlCol="0" anchor="t"/>
          <a:lstStyle/>
          <a:p>
            <a:pPr algn="ctr"/>
            <a:r>
              <a:rPr lang="zh-TW" altLang="en-US" sz="1200"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rPr>
              <a:t>影像分類</a:t>
            </a:r>
            <a:endParaRPr lang="en-US" altLang="zh-TW" sz="1200"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en-US" altLang="zh-TW" sz="1000" err="1">
                <a:solidFill>
                  <a:schemeClr val="tx1"/>
                </a:solidFill>
                <a:latin typeface="Arial" panose="020B0604020202020204" pitchFamily="34" charset="0"/>
                <a:ea typeface="+mj-ea"/>
                <a:cs typeface="Arial" panose="020B0604020202020204" pitchFamily="34" charset="0"/>
              </a:rPr>
              <a:t>AlexNet</a:t>
            </a:r>
            <a:r>
              <a:rPr lang="en-US" altLang="zh-TW" sz="1000">
                <a:solidFill>
                  <a:schemeClr val="tx1"/>
                </a:solidFill>
                <a:latin typeface="Arial" panose="020B0604020202020204" pitchFamily="34" charset="0"/>
                <a:ea typeface="+mj-ea"/>
                <a:cs typeface="Arial" panose="020B0604020202020204" pitchFamily="34" charset="0"/>
              </a:rPr>
              <a:t>, VGG16, </a:t>
            </a:r>
            <a:r>
              <a:rPr lang="en-US" altLang="zh-TW" sz="1000" err="1">
                <a:solidFill>
                  <a:schemeClr val="tx1"/>
                </a:solidFill>
                <a:latin typeface="Arial" panose="020B0604020202020204" pitchFamily="34" charset="0"/>
                <a:ea typeface="+mj-ea"/>
                <a:cs typeface="Arial" panose="020B0604020202020204" pitchFamily="34" charset="0"/>
              </a:rPr>
              <a:t>GoogLeNet</a:t>
            </a:r>
            <a:r>
              <a:rPr lang="en-US" altLang="zh-TW" sz="1000">
                <a:solidFill>
                  <a:schemeClr val="tx1"/>
                </a:solidFill>
                <a:latin typeface="Arial" panose="020B0604020202020204" pitchFamily="34" charset="0"/>
                <a:ea typeface="+mj-ea"/>
                <a:cs typeface="Arial" panose="020B0604020202020204" pitchFamily="34" charset="0"/>
              </a:rPr>
              <a:t>, </a:t>
            </a:r>
            <a:r>
              <a:rPr lang="en-US" altLang="zh-TW" sz="1000" err="1">
                <a:solidFill>
                  <a:schemeClr val="tx1"/>
                </a:solidFill>
                <a:latin typeface="Arial" panose="020B0604020202020204" pitchFamily="34" charset="0"/>
                <a:ea typeface="+mj-ea"/>
                <a:cs typeface="Arial" panose="020B0604020202020204" pitchFamily="34" charset="0"/>
              </a:rPr>
              <a:t>ResNet</a:t>
            </a:r>
            <a:r>
              <a:rPr lang="en-US" altLang="zh-TW" sz="1000">
                <a:solidFill>
                  <a:schemeClr val="tx1"/>
                </a:solidFill>
                <a:latin typeface="Arial" panose="020B0604020202020204" pitchFamily="34" charset="0"/>
                <a:ea typeface="+mj-ea"/>
                <a:cs typeface="Arial" panose="020B0604020202020204" pitchFamily="34" charset="0"/>
              </a:rPr>
              <a:t>, </a:t>
            </a:r>
            <a:r>
              <a:rPr lang="en-US" altLang="zh-TW" sz="1000" err="1">
                <a:solidFill>
                  <a:schemeClr val="tx1"/>
                </a:solidFill>
                <a:latin typeface="Arial" panose="020B0604020202020204" pitchFamily="34" charset="0"/>
                <a:ea typeface="+mj-ea"/>
                <a:cs typeface="Arial" panose="020B0604020202020204" pitchFamily="34" charset="0"/>
              </a:rPr>
              <a:t>MobileNet</a:t>
            </a:r>
            <a:r>
              <a:rPr lang="en-US" altLang="zh-TW" sz="1000">
                <a:solidFill>
                  <a:schemeClr val="tx1"/>
                </a:solidFill>
                <a:latin typeface="Arial" panose="020B0604020202020204" pitchFamily="34" charset="0"/>
                <a:ea typeface="+mj-ea"/>
                <a:cs typeface="Arial" panose="020B0604020202020204" pitchFamily="34" charset="0"/>
              </a:rPr>
              <a:t>, etc.</a:t>
            </a:r>
          </a:p>
        </p:txBody>
      </p:sp>
      <p:sp>
        <p:nvSpPr>
          <p:cNvPr id="6" name="矩形: 圓角 5">
            <a:extLst>
              <a:ext uri="{FF2B5EF4-FFF2-40B4-BE49-F238E27FC236}">
                <a16:creationId xmlns:a16="http://schemas.microsoft.com/office/drawing/2014/main" xmlns="" id="{792120F5-C050-4B22-99FD-F0C8437F3C94}"/>
              </a:ext>
            </a:extLst>
          </p:cNvPr>
          <p:cNvSpPr/>
          <p:nvPr/>
        </p:nvSpPr>
        <p:spPr>
          <a:xfrm>
            <a:off x="3396130" y="1232295"/>
            <a:ext cx="2200347" cy="709410"/>
          </a:xfrm>
          <a:prstGeom prst="roundRect">
            <a:avLst>
              <a:gd name="adj" fmla="val 5407"/>
            </a:avLst>
          </a:prstGeom>
          <a:solidFill>
            <a:srgbClr val="48DCD5"/>
          </a:solidFill>
        </p:spPr>
        <p:style>
          <a:lnRef idx="1">
            <a:schemeClr val="accent5"/>
          </a:lnRef>
          <a:fillRef idx="3">
            <a:schemeClr val="accent5"/>
          </a:fillRef>
          <a:effectRef idx="2">
            <a:schemeClr val="accent5"/>
          </a:effectRef>
          <a:fontRef idx="minor">
            <a:schemeClr val="lt1"/>
          </a:fontRef>
        </p:style>
        <p:txBody>
          <a:bodyPr rtlCol="0" anchor="t"/>
          <a:lstStyle/>
          <a:p>
            <a:pPr algn="ctr"/>
            <a:r>
              <a:rPr lang="zh-TW" altLang="en-US" sz="1200"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rPr>
              <a:t>物件偵測</a:t>
            </a:r>
            <a:endParaRPr lang="en-US" altLang="zh-TW" sz="1200"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en-US" altLang="zh-TW" sz="1000">
                <a:solidFill>
                  <a:schemeClr val="tx1"/>
                </a:solidFill>
                <a:latin typeface="Arial" panose="020B0604020202020204" pitchFamily="34" charset="0"/>
                <a:ea typeface="+mj-ea"/>
                <a:cs typeface="Arial" panose="020B0604020202020204" pitchFamily="34" charset="0"/>
              </a:rPr>
              <a:t>SSD, Yolo v1/v2/v3,</a:t>
            </a:r>
          </a:p>
          <a:p>
            <a:pPr algn="ctr"/>
            <a:r>
              <a:rPr lang="en-US" altLang="zh-TW" sz="1000">
                <a:solidFill>
                  <a:schemeClr val="tx1"/>
                </a:solidFill>
                <a:latin typeface="Arial" panose="020B0604020202020204" pitchFamily="34" charset="0"/>
                <a:ea typeface="+mj-ea"/>
                <a:cs typeface="Arial" panose="020B0604020202020204" pitchFamily="34" charset="0"/>
              </a:rPr>
              <a:t>R-FCN, RCNN,</a:t>
            </a:r>
          </a:p>
          <a:p>
            <a:pPr algn="ctr"/>
            <a:r>
              <a:rPr lang="en-US" altLang="zh-TW" sz="1000">
                <a:solidFill>
                  <a:schemeClr val="tx1"/>
                </a:solidFill>
                <a:latin typeface="Arial" panose="020B0604020202020204" pitchFamily="34" charset="0"/>
                <a:ea typeface="+mj-ea"/>
                <a:cs typeface="Arial" panose="020B0604020202020204" pitchFamily="34" charset="0"/>
              </a:rPr>
              <a:t>Faster RCNN, etc.</a:t>
            </a:r>
          </a:p>
        </p:txBody>
      </p:sp>
      <p:sp>
        <p:nvSpPr>
          <p:cNvPr id="7" name="矩形: 圓角 6">
            <a:extLst>
              <a:ext uri="{FF2B5EF4-FFF2-40B4-BE49-F238E27FC236}">
                <a16:creationId xmlns:a16="http://schemas.microsoft.com/office/drawing/2014/main" xmlns="" id="{19EB57B5-5611-4B05-AE0A-D339A97C4CDD}"/>
              </a:ext>
            </a:extLst>
          </p:cNvPr>
          <p:cNvSpPr/>
          <p:nvPr/>
        </p:nvSpPr>
        <p:spPr>
          <a:xfrm>
            <a:off x="5847159" y="1232295"/>
            <a:ext cx="2200347" cy="709410"/>
          </a:xfrm>
          <a:prstGeom prst="roundRect">
            <a:avLst>
              <a:gd name="adj" fmla="val 5407"/>
            </a:avLst>
          </a:prstGeom>
          <a:solidFill>
            <a:srgbClr val="48DCD5"/>
          </a:solidFill>
        </p:spPr>
        <p:style>
          <a:lnRef idx="1">
            <a:schemeClr val="accent5"/>
          </a:lnRef>
          <a:fillRef idx="3">
            <a:schemeClr val="accent5"/>
          </a:fillRef>
          <a:effectRef idx="2">
            <a:schemeClr val="accent5"/>
          </a:effectRef>
          <a:fontRef idx="minor">
            <a:schemeClr val="lt1"/>
          </a:fontRef>
        </p:style>
        <p:txBody>
          <a:bodyPr rtlCol="0" anchor="t"/>
          <a:lstStyle/>
          <a:p>
            <a:pPr algn="ctr"/>
            <a:r>
              <a:rPr lang="zh-TW" altLang="en-US" sz="1200"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rPr>
              <a:t>影像分割</a:t>
            </a:r>
            <a:endParaRPr lang="en-US" altLang="zh-TW" sz="1200"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en-US" altLang="zh-TW" sz="1000" err="1">
                <a:solidFill>
                  <a:schemeClr val="tx1"/>
                </a:solidFill>
                <a:latin typeface="Arial" panose="020B0604020202020204" pitchFamily="34" charset="0"/>
                <a:ea typeface="+mj-ea"/>
                <a:cs typeface="Arial" panose="020B0604020202020204" pitchFamily="34" charset="0"/>
              </a:rPr>
              <a:t>SegNet</a:t>
            </a:r>
            <a:r>
              <a:rPr lang="en-US" altLang="zh-TW" sz="1000">
                <a:solidFill>
                  <a:schemeClr val="tx1"/>
                </a:solidFill>
                <a:latin typeface="Arial" panose="020B0604020202020204" pitchFamily="34" charset="0"/>
                <a:ea typeface="+mj-ea"/>
                <a:cs typeface="Arial" panose="020B0604020202020204" pitchFamily="34" charset="0"/>
              </a:rPr>
              <a:t>, U-Net, FCN, </a:t>
            </a:r>
            <a:r>
              <a:rPr lang="en-US" altLang="zh-TW" sz="1000" err="1">
                <a:solidFill>
                  <a:schemeClr val="tx1"/>
                </a:solidFill>
                <a:latin typeface="Arial" panose="020B0604020202020204" pitchFamily="34" charset="0"/>
                <a:cs typeface="Arial" panose="020B0604020202020204" pitchFamily="34" charset="0"/>
              </a:rPr>
              <a:t>DeepLab</a:t>
            </a:r>
            <a:r>
              <a:rPr lang="en-US" altLang="zh-TW" sz="1000">
                <a:solidFill>
                  <a:schemeClr val="tx1"/>
                </a:solidFill>
                <a:latin typeface="Arial" panose="020B0604020202020204" pitchFamily="34" charset="0"/>
                <a:cs typeface="Arial" panose="020B0604020202020204" pitchFamily="34" charset="0"/>
              </a:rPr>
              <a:t> v1/v2, etc.</a:t>
            </a:r>
            <a:endParaRPr lang="en-US" altLang="zh-TW" sz="1000">
              <a:solidFill>
                <a:schemeClr val="tx1"/>
              </a:solidFill>
              <a:latin typeface="Arial" panose="020B0604020202020204" pitchFamily="34" charset="0"/>
              <a:ea typeface="+mj-ea"/>
              <a:cs typeface="Arial" panose="020B0604020202020204" pitchFamily="34" charset="0"/>
            </a:endParaRPr>
          </a:p>
        </p:txBody>
      </p:sp>
      <p:sp>
        <p:nvSpPr>
          <p:cNvPr id="8" name="矩形: 圓角 7">
            <a:extLst>
              <a:ext uri="{FF2B5EF4-FFF2-40B4-BE49-F238E27FC236}">
                <a16:creationId xmlns:a16="http://schemas.microsoft.com/office/drawing/2014/main" xmlns="" id="{1528B863-261D-41D9-AE3A-D4C191A520B1}"/>
              </a:ext>
            </a:extLst>
          </p:cNvPr>
          <p:cNvSpPr/>
          <p:nvPr/>
        </p:nvSpPr>
        <p:spPr>
          <a:xfrm>
            <a:off x="3396130" y="2060729"/>
            <a:ext cx="2200347" cy="424223"/>
          </a:xfrm>
          <a:prstGeom prst="roundRect">
            <a:avLst>
              <a:gd name="adj" fmla="val 5407"/>
            </a:avLst>
          </a:prstGeom>
          <a:solidFill>
            <a:srgbClr val="48DCD5"/>
          </a:solidFill>
        </p:spPr>
        <p:style>
          <a:lnRef idx="1">
            <a:schemeClr val="accent5"/>
          </a:lnRef>
          <a:fillRef idx="3">
            <a:schemeClr val="accent5"/>
          </a:fillRef>
          <a:effectRef idx="2">
            <a:schemeClr val="accent5"/>
          </a:effectRef>
          <a:fontRef idx="minor">
            <a:schemeClr val="lt1"/>
          </a:fontRef>
        </p:style>
        <p:txBody>
          <a:bodyPr rtlCol="0" anchor="t"/>
          <a:lstStyle/>
          <a:p>
            <a:pPr algn="ctr"/>
            <a:r>
              <a:rPr lang="zh-TW" altLang="en-US" sz="1200"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rPr>
              <a:t>影片分類</a:t>
            </a:r>
            <a:endParaRPr lang="en-US" altLang="zh-TW" sz="1200"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en-US" altLang="zh-TW" sz="1000">
                <a:solidFill>
                  <a:schemeClr val="tx1"/>
                </a:solidFill>
                <a:latin typeface="Arial" panose="020B0604020202020204" pitchFamily="34" charset="0"/>
                <a:ea typeface="+mj-ea"/>
                <a:cs typeface="Arial" panose="020B0604020202020204" pitchFamily="34" charset="0"/>
              </a:rPr>
              <a:t>RNN, LSTM, etc.</a:t>
            </a:r>
          </a:p>
        </p:txBody>
      </p:sp>
      <p:sp>
        <p:nvSpPr>
          <p:cNvPr id="9" name="矩形: 圓角 8">
            <a:extLst>
              <a:ext uri="{FF2B5EF4-FFF2-40B4-BE49-F238E27FC236}">
                <a16:creationId xmlns:a16="http://schemas.microsoft.com/office/drawing/2014/main" xmlns="" id="{F8942E36-CAFD-473F-A1CF-2E6970011E91}"/>
              </a:ext>
            </a:extLst>
          </p:cNvPr>
          <p:cNvSpPr/>
          <p:nvPr/>
        </p:nvSpPr>
        <p:spPr>
          <a:xfrm>
            <a:off x="856184" y="2060729"/>
            <a:ext cx="2200347" cy="424223"/>
          </a:xfrm>
          <a:prstGeom prst="roundRect">
            <a:avLst>
              <a:gd name="adj" fmla="val 5407"/>
            </a:avLst>
          </a:prstGeom>
          <a:solidFill>
            <a:srgbClr val="48DCD5"/>
          </a:solidFill>
        </p:spPr>
        <p:style>
          <a:lnRef idx="1">
            <a:schemeClr val="accent5"/>
          </a:lnRef>
          <a:fillRef idx="3">
            <a:schemeClr val="accent5"/>
          </a:fillRef>
          <a:effectRef idx="2">
            <a:schemeClr val="accent5"/>
          </a:effectRef>
          <a:fontRef idx="minor">
            <a:schemeClr val="lt1"/>
          </a:fontRef>
        </p:style>
        <p:txBody>
          <a:bodyPr rtlCol="0" anchor="t"/>
          <a:lstStyle/>
          <a:p>
            <a:pPr algn="ctr"/>
            <a:r>
              <a:rPr lang="zh-TW" altLang="en-US" sz="1200"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rPr>
              <a:t>人臉偵測</a:t>
            </a:r>
            <a:r>
              <a:rPr lang="en-US" altLang="zh-TW" sz="1200"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rPr>
              <a:t> / </a:t>
            </a:r>
            <a:r>
              <a:rPr lang="zh-TW" altLang="en-US" sz="1200"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rPr>
              <a:t>辨識</a:t>
            </a:r>
            <a:endParaRPr lang="en-US" altLang="zh-TW" sz="1200"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en-US" altLang="zh-TW" sz="1000">
                <a:solidFill>
                  <a:schemeClr val="tx1"/>
                </a:solidFill>
                <a:latin typeface="Arial" panose="020B0604020202020204" pitchFamily="34" charset="0"/>
                <a:ea typeface="+mj-ea"/>
                <a:cs typeface="Arial" panose="020B0604020202020204" pitchFamily="34" charset="0"/>
              </a:rPr>
              <a:t>MTCNN, </a:t>
            </a:r>
            <a:r>
              <a:rPr lang="en-US" altLang="zh-TW" sz="1000" err="1">
                <a:solidFill>
                  <a:schemeClr val="tx1"/>
                </a:solidFill>
                <a:latin typeface="Arial" panose="020B0604020202020204" pitchFamily="34" charset="0"/>
                <a:ea typeface="+mj-ea"/>
                <a:cs typeface="Arial" panose="020B0604020202020204" pitchFamily="34" charset="0"/>
              </a:rPr>
              <a:t>DeepFace</a:t>
            </a:r>
            <a:r>
              <a:rPr lang="en-US" altLang="zh-TW" sz="1000">
                <a:solidFill>
                  <a:schemeClr val="tx1"/>
                </a:solidFill>
                <a:latin typeface="Arial" panose="020B0604020202020204" pitchFamily="34" charset="0"/>
                <a:ea typeface="+mj-ea"/>
                <a:cs typeface="Arial" panose="020B0604020202020204" pitchFamily="34" charset="0"/>
              </a:rPr>
              <a:t>, </a:t>
            </a:r>
            <a:r>
              <a:rPr lang="en-US" altLang="zh-TW" sz="1000" err="1">
                <a:solidFill>
                  <a:schemeClr val="tx1"/>
                </a:solidFill>
                <a:latin typeface="Arial" panose="020B0604020202020204" pitchFamily="34" charset="0"/>
                <a:ea typeface="+mj-ea"/>
                <a:cs typeface="Arial" panose="020B0604020202020204" pitchFamily="34" charset="0"/>
              </a:rPr>
              <a:t>Facenet</a:t>
            </a:r>
            <a:r>
              <a:rPr lang="en-US" altLang="zh-TW" sz="1000">
                <a:solidFill>
                  <a:schemeClr val="tx1"/>
                </a:solidFill>
                <a:latin typeface="Arial" panose="020B0604020202020204" pitchFamily="34" charset="0"/>
                <a:ea typeface="+mj-ea"/>
                <a:cs typeface="Arial" panose="020B0604020202020204" pitchFamily="34" charset="0"/>
              </a:rPr>
              <a:t>, etc.</a:t>
            </a:r>
          </a:p>
        </p:txBody>
      </p:sp>
      <p:sp>
        <p:nvSpPr>
          <p:cNvPr id="10" name="矩形: 圓角 9">
            <a:extLst>
              <a:ext uri="{FF2B5EF4-FFF2-40B4-BE49-F238E27FC236}">
                <a16:creationId xmlns:a16="http://schemas.microsoft.com/office/drawing/2014/main" xmlns="" id="{56C4B6A9-1483-47D1-AF68-7EF026E2BF9C}"/>
              </a:ext>
            </a:extLst>
          </p:cNvPr>
          <p:cNvSpPr/>
          <p:nvPr/>
        </p:nvSpPr>
        <p:spPr>
          <a:xfrm>
            <a:off x="5847159" y="2060729"/>
            <a:ext cx="2200347" cy="424223"/>
          </a:xfrm>
          <a:prstGeom prst="roundRect">
            <a:avLst>
              <a:gd name="adj" fmla="val 5407"/>
            </a:avLst>
          </a:prstGeom>
          <a:solidFill>
            <a:srgbClr val="48DCD5"/>
          </a:solidFill>
        </p:spPr>
        <p:style>
          <a:lnRef idx="1">
            <a:schemeClr val="accent5"/>
          </a:lnRef>
          <a:fillRef idx="3">
            <a:schemeClr val="accent5"/>
          </a:fillRef>
          <a:effectRef idx="2">
            <a:schemeClr val="accent5"/>
          </a:effectRef>
          <a:fontRef idx="minor">
            <a:schemeClr val="lt1"/>
          </a:fontRef>
        </p:style>
        <p:txBody>
          <a:bodyPr rtlCol="0" anchor="t"/>
          <a:lstStyle/>
          <a:p>
            <a:pPr algn="ctr"/>
            <a:r>
              <a:rPr lang="zh-TW" altLang="en-US" sz="1200"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rPr>
              <a:t>語音辨識</a:t>
            </a:r>
            <a:endParaRPr lang="en-US" altLang="zh-TW" sz="1200"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en-US" altLang="zh-TW" sz="1000" err="1">
                <a:solidFill>
                  <a:schemeClr val="tx1"/>
                </a:solidFill>
                <a:latin typeface="Arial" panose="020B0604020202020204" pitchFamily="34" charset="0"/>
                <a:ea typeface="+mj-ea"/>
                <a:cs typeface="Arial" panose="020B0604020202020204" pitchFamily="34" charset="0"/>
              </a:rPr>
              <a:t>DeepVoice</a:t>
            </a:r>
            <a:r>
              <a:rPr lang="en-US" altLang="zh-TW" sz="1000">
                <a:solidFill>
                  <a:schemeClr val="tx1"/>
                </a:solidFill>
                <a:latin typeface="Arial" panose="020B0604020202020204" pitchFamily="34" charset="0"/>
                <a:ea typeface="+mj-ea"/>
                <a:cs typeface="Arial" panose="020B0604020202020204" pitchFamily="34" charset="0"/>
              </a:rPr>
              <a:t>, </a:t>
            </a:r>
            <a:r>
              <a:rPr lang="en-US" altLang="zh-TW" sz="1000" err="1">
                <a:solidFill>
                  <a:schemeClr val="tx1"/>
                </a:solidFill>
                <a:latin typeface="Arial" panose="020B0604020202020204" pitchFamily="34" charset="0"/>
                <a:ea typeface="+mj-ea"/>
                <a:cs typeface="Arial" panose="020B0604020202020204" pitchFamily="34" charset="0"/>
              </a:rPr>
              <a:t>WaveNet</a:t>
            </a:r>
            <a:r>
              <a:rPr lang="en-US" altLang="zh-TW" sz="1000">
                <a:solidFill>
                  <a:schemeClr val="tx1"/>
                </a:solidFill>
                <a:latin typeface="Arial" panose="020B0604020202020204" pitchFamily="34" charset="0"/>
                <a:ea typeface="+mj-ea"/>
                <a:cs typeface="Arial" panose="020B0604020202020204" pitchFamily="34" charset="0"/>
              </a:rPr>
              <a:t>, </a:t>
            </a:r>
            <a:r>
              <a:rPr lang="en-US" altLang="zh-TW" sz="1000" err="1">
                <a:solidFill>
                  <a:schemeClr val="tx1"/>
                </a:solidFill>
                <a:latin typeface="Arial" panose="020B0604020202020204" pitchFamily="34" charset="0"/>
                <a:ea typeface="+mj-ea"/>
                <a:cs typeface="Arial" panose="020B0604020202020204" pitchFamily="34" charset="0"/>
              </a:rPr>
              <a:t>etc</a:t>
            </a:r>
            <a:endParaRPr lang="en-US" altLang="zh-TW" sz="1000">
              <a:solidFill>
                <a:schemeClr val="tx1"/>
              </a:solidFill>
              <a:latin typeface="Arial" panose="020B0604020202020204" pitchFamily="34" charset="0"/>
              <a:ea typeface="+mj-ea"/>
              <a:cs typeface="Arial" panose="020B0604020202020204" pitchFamily="34" charset="0"/>
            </a:endParaRPr>
          </a:p>
        </p:txBody>
      </p:sp>
      <p:sp>
        <p:nvSpPr>
          <p:cNvPr id="12" name="矩形: 圓角 11">
            <a:extLst>
              <a:ext uri="{FF2B5EF4-FFF2-40B4-BE49-F238E27FC236}">
                <a16:creationId xmlns:a16="http://schemas.microsoft.com/office/drawing/2014/main" xmlns="" id="{1C9C9AB0-C90C-4E6C-A616-84E92E2A9572}"/>
              </a:ext>
            </a:extLst>
          </p:cNvPr>
          <p:cNvSpPr/>
          <p:nvPr/>
        </p:nvSpPr>
        <p:spPr>
          <a:xfrm>
            <a:off x="755576" y="3276091"/>
            <a:ext cx="3672408" cy="790788"/>
          </a:xfrm>
          <a:prstGeom prst="roundRect">
            <a:avLst>
              <a:gd name="adj" fmla="val 6003"/>
            </a:avLst>
          </a:prstGeom>
          <a:ln/>
        </p:spPr>
        <p:style>
          <a:lnRef idx="0">
            <a:schemeClr val="accent3"/>
          </a:lnRef>
          <a:fillRef idx="3">
            <a:schemeClr val="accent3"/>
          </a:fillRef>
          <a:effectRef idx="3">
            <a:schemeClr val="accent3"/>
          </a:effectRef>
          <a:fontRef idx="minor">
            <a:schemeClr val="lt1"/>
          </a:fontRef>
        </p:style>
        <p:txBody>
          <a:bodyPr rtlCol="0" anchor="t"/>
          <a:lstStyle/>
          <a:p>
            <a:pPr algn="ctr"/>
            <a:r>
              <a:rPr lang="zh-TW" altLang="en-US" sz="1600"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rPr>
              <a:t>訓練平台</a:t>
            </a:r>
            <a:endParaRPr lang="en-US" altLang="zh-TW" sz="1600"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en-US" altLang="zh-TW" sz="1000">
                <a:solidFill>
                  <a:schemeClr val="tx1"/>
                </a:solidFill>
                <a:latin typeface="Arial" panose="020B0604020202020204" pitchFamily="34" charset="0"/>
                <a:cs typeface="Arial" panose="020B0604020202020204" pitchFamily="34" charset="0"/>
              </a:rPr>
              <a:t>Intel® MKL</a:t>
            </a:r>
          </a:p>
          <a:p>
            <a:pPr algn="ctr"/>
            <a:r>
              <a:rPr lang="en-US" altLang="zh-TW" sz="1000">
                <a:solidFill>
                  <a:schemeClr val="tx1"/>
                </a:solidFill>
                <a:latin typeface="Arial" panose="020B0604020202020204" pitchFamily="34" charset="0"/>
                <a:ea typeface="+mj-ea"/>
                <a:cs typeface="Arial" panose="020B0604020202020204" pitchFamily="34" charset="0"/>
              </a:rPr>
              <a:t>NVIDIA® CUDA</a:t>
            </a:r>
          </a:p>
          <a:p>
            <a:pPr algn="ctr"/>
            <a:r>
              <a:rPr lang="en-US" altLang="zh-TW" sz="1000">
                <a:solidFill>
                  <a:schemeClr val="tx1"/>
                </a:solidFill>
                <a:latin typeface="Arial" panose="020B0604020202020204" pitchFamily="34" charset="0"/>
                <a:cs typeface="Arial" panose="020B0604020202020204" pitchFamily="34" charset="0"/>
              </a:rPr>
              <a:t>OpenCL</a:t>
            </a:r>
          </a:p>
        </p:txBody>
      </p:sp>
      <p:sp>
        <p:nvSpPr>
          <p:cNvPr id="13" name="矩形: 圓角 12">
            <a:extLst>
              <a:ext uri="{FF2B5EF4-FFF2-40B4-BE49-F238E27FC236}">
                <a16:creationId xmlns:a16="http://schemas.microsoft.com/office/drawing/2014/main" xmlns="" id="{071D6E99-1CA1-4DDE-B3B5-BCFB386AFB64}"/>
              </a:ext>
            </a:extLst>
          </p:cNvPr>
          <p:cNvSpPr/>
          <p:nvPr/>
        </p:nvSpPr>
        <p:spPr>
          <a:xfrm>
            <a:off x="4499992" y="3276091"/>
            <a:ext cx="3672408" cy="790788"/>
          </a:xfrm>
          <a:prstGeom prst="roundRect">
            <a:avLst>
              <a:gd name="adj" fmla="val 6003"/>
            </a:avLst>
          </a:prstGeom>
          <a:solidFill>
            <a:schemeClr val="accent6"/>
          </a:solidFill>
          <a:ln/>
        </p:spPr>
        <p:style>
          <a:lnRef idx="0">
            <a:schemeClr val="accent2"/>
          </a:lnRef>
          <a:fillRef idx="3">
            <a:schemeClr val="accent2"/>
          </a:fillRef>
          <a:effectRef idx="3">
            <a:schemeClr val="accent2"/>
          </a:effectRef>
          <a:fontRef idx="minor">
            <a:schemeClr val="lt1"/>
          </a:fontRef>
        </p:style>
        <p:txBody>
          <a:bodyPr rtlCol="0" anchor="t"/>
          <a:lstStyle/>
          <a:p>
            <a:pPr algn="ctr"/>
            <a:r>
              <a:rPr lang="zh-TW" altLang="en-US" sz="1600"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rPr>
              <a:t>推論平台</a:t>
            </a:r>
            <a:endParaRPr lang="en-US" altLang="zh-TW" sz="1600"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en-US" altLang="zh-TW" sz="1000" err="1">
                <a:solidFill>
                  <a:schemeClr val="tx1"/>
                </a:solidFill>
                <a:latin typeface="Arial" panose="020B0604020202020204" pitchFamily="34" charset="0"/>
                <a:cs typeface="Arial" panose="020B0604020202020204" pitchFamily="34" charset="0"/>
              </a:rPr>
              <a:t>CoreML</a:t>
            </a:r>
            <a:r>
              <a:rPr lang="en-US" altLang="zh-TW" sz="1000">
                <a:solidFill>
                  <a:schemeClr val="tx1"/>
                </a:solidFill>
                <a:latin typeface="Arial" panose="020B0604020202020204" pitchFamily="34" charset="0"/>
                <a:cs typeface="Arial" panose="020B0604020202020204" pitchFamily="34" charset="0"/>
              </a:rPr>
              <a:t> (iOS) , </a:t>
            </a:r>
            <a:r>
              <a:rPr lang="en-US" altLang="zh-TW" sz="1000" err="1">
                <a:solidFill>
                  <a:schemeClr val="tx1"/>
                </a:solidFill>
                <a:latin typeface="Arial" panose="020B0604020202020204" pitchFamily="34" charset="0"/>
                <a:cs typeface="Arial" panose="020B0604020202020204" pitchFamily="34" charset="0"/>
              </a:rPr>
              <a:t>OpenVINO</a:t>
            </a:r>
            <a:endParaRPr lang="en-US" altLang="zh-TW" sz="1000">
              <a:solidFill>
                <a:schemeClr val="tx1"/>
              </a:solidFill>
              <a:latin typeface="Arial" panose="020B0604020202020204" pitchFamily="34" charset="0"/>
              <a:cs typeface="Arial" panose="020B0604020202020204" pitchFamily="34" charset="0"/>
            </a:endParaRPr>
          </a:p>
          <a:p>
            <a:pPr algn="ctr"/>
            <a:r>
              <a:rPr lang="en-US" altLang="zh-TW" sz="1000" err="1">
                <a:solidFill>
                  <a:schemeClr val="tx1"/>
                </a:solidFill>
                <a:latin typeface="Arial" panose="020B0604020202020204" pitchFamily="34" charset="0"/>
                <a:cs typeface="Arial" panose="020B0604020202020204" pitchFamily="34" charset="0"/>
              </a:rPr>
              <a:t>Tensorflow</a:t>
            </a:r>
            <a:r>
              <a:rPr lang="en-US" altLang="zh-TW" sz="1000">
                <a:solidFill>
                  <a:schemeClr val="tx1"/>
                </a:solidFill>
                <a:latin typeface="Arial" panose="020B0604020202020204" pitchFamily="34" charset="0"/>
                <a:cs typeface="Arial" panose="020B0604020202020204" pitchFamily="34" charset="0"/>
              </a:rPr>
              <a:t> Lite (Android) </a:t>
            </a:r>
          </a:p>
          <a:p>
            <a:pPr algn="ctr"/>
            <a:r>
              <a:rPr lang="en-US" altLang="zh-TW" sz="1000" err="1">
                <a:solidFill>
                  <a:schemeClr val="tx1"/>
                </a:solidFill>
                <a:latin typeface="Arial" panose="020B0604020202020204" pitchFamily="34" charset="0"/>
                <a:ea typeface="+mj-ea"/>
                <a:cs typeface="Arial" panose="020B0604020202020204" pitchFamily="34" charset="0"/>
              </a:rPr>
              <a:t>TensorRT</a:t>
            </a:r>
            <a:endParaRPr lang="en-US" altLang="zh-TW" sz="1000">
              <a:solidFill>
                <a:schemeClr val="tx1"/>
              </a:solidFill>
              <a:latin typeface="Arial" panose="020B0604020202020204" pitchFamily="34" charset="0"/>
              <a:ea typeface="+mj-ea"/>
              <a:cs typeface="Arial" panose="020B0604020202020204" pitchFamily="34" charset="0"/>
            </a:endParaRPr>
          </a:p>
        </p:txBody>
      </p:sp>
      <p:sp>
        <p:nvSpPr>
          <p:cNvPr id="14" name="矩形: 圓角 13">
            <a:extLst>
              <a:ext uri="{FF2B5EF4-FFF2-40B4-BE49-F238E27FC236}">
                <a16:creationId xmlns:a16="http://schemas.microsoft.com/office/drawing/2014/main" xmlns="" id="{59D6580E-0C13-45AA-B7E2-A6ADED443F62}"/>
              </a:ext>
            </a:extLst>
          </p:cNvPr>
          <p:cNvSpPr/>
          <p:nvPr/>
        </p:nvSpPr>
        <p:spPr>
          <a:xfrm>
            <a:off x="755576" y="4119010"/>
            <a:ext cx="7411791" cy="299904"/>
          </a:xfrm>
          <a:prstGeom prst="roundRect">
            <a:avLst>
              <a:gd name="adj" fmla="val 3828"/>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rtlCol="0" anchor="t"/>
          <a:lstStyle/>
          <a:p>
            <a:pPr algn="ctr"/>
            <a:r>
              <a:rPr lang="en-US" altLang="zh-TW" sz="1200" b="1">
                <a:solidFill>
                  <a:schemeClr val="bg1"/>
                </a:solidFill>
                <a:latin typeface="Arial" panose="020B0604020202020204" pitchFamily="34" charset="0"/>
                <a:ea typeface="+mj-ea"/>
                <a:cs typeface="Arial" panose="020B0604020202020204" pitchFamily="34" charset="0"/>
              </a:rPr>
              <a:t>Container Station</a:t>
            </a:r>
            <a:endParaRPr lang="zh-TW" altLang="en-US">
              <a:solidFill>
                <a:schemeClr val="bg1"/>
              </a:solidFill>
              <a:latin typeface="Arial" panose="020B0604020202020204" pitchFamily="34" charset="0"/>
              <a:cs typeface="Arial" panose="020B0604020202020204" pitchFamily="34" charset="0"/>
            </a:endParaRPr>
          </a:p>
        </p:txBody>
      </p:sp>
      <p:sp>
        <p:nvSpPr>
          <p:cNvPr id="16" name="矩形: 圓角 15">
            <a:extLst>
              <a:ext uri="{FF2B5EF4-FFF2-40B4-BE49-F238E27FC236}">
                <a16:creationId xmlns:a16="http://schemas.microsoft.com/office/drawing/2014/main" xmlns="" id="{47696F97-3083-408F-979F-4CA6961FDE08}"/>
              </a:ext>
            </a:extLst>
          </p:cNvPr>
          <p:cNvSpPr/>
          <p:nvPr/>
        </p:nvSpPr>
        <p:spPr>
          <a:xfrm>
            <a:off x="4496304" y="4458230"/>
            <a:ext cx="3671064" cy="299904"/>
          </a:xfrm>
          <a:prstGeom prst="roundRect">
            <a:avLst>
              <a:gd name="adj" fmla="val 3828"/>
            </a:avLst>
          </a:prstGeom>
          <a:solidFill>
            <a:schemeClr val="tx1">
              <a:lumMod val="85000"/>
              <a:lumOff val="15000"/>
            </a:schemeClr>
          </a:solidFill>
          <a:ln/>
        </p:spPr>
        <p:style>
          <a:lnRef idx="0">
            <a:schemeClr val="dk1"/>
          </a:lnRef>
          <a:fillRef idx="3">
            <a:schemeClr val="dk1"/>
          </a:fillRef>
          <a:effectRef idx="3">
            <a:schemeClr val="dk1"/>
          </a:effectRef>
          <a:fontRef idx="minor">
            <a:schemeClr val="lt1"/>
          </a:fontRef>
        </p:style>
        <p:txBody>
          <a:bodyPr rtlCol="0" anchor="t"/>
          <a:lstStyle/>
          <a:p>
            <a:pPr algn="ctr"/>
            <a:r>
              <a:rPr lang="en-US" altLang="zh-TW" sz="1200" b="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IGD Driver (</a:t>
            </a:r>
            <a:r>
              <a:rPr lang="zh-TW" altLang="en-US" sz="1200" b="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用於</a:t>
            </a:r>
            <a:r>
              <a:rPr lang="en-US" altLang="zh-TW" sz="1200" b="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1200" b="1" err="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OpenVINO</a:t>
            </a:r>
            <a:r>
              <a:rPr lang="en-US" altLang="zh-TW" sz="1200" b="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 </a:t>
            </a:r>
            <a:r>
              <a:rPr lang="zh-TW" altLang="en-US" sz="1200" b="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並預載於</a:t>
            </a:r>
            <a:r>
              <a:rPr lang="en-US" altLang="zh-TW" sz="1200" b="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 QTS)</a:t>
            </a:r>
          </a:p>
        </p:txBody>
      </p:sp>
      <p:sp>
        <p:nvSpPr>
          <p:cNvPr id="17" name="矩形: 圓角 16">
            <a:extLst>
              <a:ext uri="{FF2B5EF4-FFF2-40B4-BE49-F238E27FC236}">
                <a16:creationId xmlns:a16="http://schemas.microsoft.com/office/drawing/2014/main" xmlns="" id="{8EB4DA93-8FF4-4533-AB8F-A53C62579BC2}"/>
              </a:ext>
            </a:extLst>
          </p:cNvPr>
          <p:cNvSpPr/>
          <p:nvPr/>
        </p:nvSpPr>
        <p:spPr>
          <a:xfrm>
            <a:off x="755576" y="4458229"/>
            <a:ext cx="3671064" cy="299904"/>
          </a:xfrm>
          <a:prstGeom prst="roundRect">
            <a:avLst>
              <a:gd name="adj" fmla="val 3828"/>
            </a:avLst>
          </a:prstGeom>
          <a:solidFill>
            <a:schemeClr val="tx1">
              <a:lumMod val="85000"/>
              <a:lumOff val="15000"/>
            </a:schemeClr>
          </a:solidFill>
          <a:ln/>
        </p:spPr>
        <p:style>
          <a:lnRef idx="0">
            <a:schemeClr val="dk1"/>
          </a:lnRef>
          <a:fillRef idx="3">
            <a:schemeClr val="dk1"/>
          </a:fillRef>
          <a:effectRef idx="3">
            <a:schemeClr val="dk1"/>
          </a:effectRef>
          <a:fontRef idx="minor">
            <a:schemeClr val="lt1"/>
          </a:fontRef>
        </p:style>
        <p:txBody>
          <a:bodyPr rtlCol="0" anchor="t"/>
          <a:lstStyle/>
          <a:p>
            <a:pPr algn="ctr"/>
            <a:r>
              <a:rPr lang="en-US" altLang="zh-TW" sz="1200" b="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NVIDIA Driver (</a:t>
            </a:r>
            <a:r>
              <a:rPr lang="zh-TW" altLang="en-US" sz="1200" b="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可於</a:t>
            </a:r>
            <a:r>
              <a:rPr lang="en-US" altLang="zh-TW" sz="1200" b="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 App Center </a:t>
            </a:r>
            <a:r>
              <a:rPr lang="zh-TW" altLang="en-US" sz="1200" b="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下載</a:t>
            </a:r>
            <a:r>
              <a:rPr lang="en-US" altLang="zh-TW" sz="1200" b="1">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p>
        </p:txBody>
      </p:sp>
      <p:sp>
        <p:nvSpPr>
          <p:cNvPr id="11" name="矩形: 圓角 10">
            <a:extLst>
              <a:ext uri="{FF2B5EF4-FFF2-40B4-BE49-F238E27FC236}">
                <a16:creationId xmlns:a16="http://schemas.microsoft.com/office/drawing/2014/main" xmlns="" id="{78A6BD14-E9D3-4479-890D-77245C40706B}"/>
              </a:ext>
            </a:extLst>
          </p:cNvPr>
          <p:cNvSpPr/>
          <p:nvPr/>
        </p:nvSpPr>
        <p:spPr>
          <a:xfrm>
            <a:off x="755576" y="2647941"/>
            <a:ext cx="7416824" cy="566606"/>
          </a:xfrm>
          <a:prstGeom prst="roundRect">
            <a:avLst>
              <a:gd name="adj" fmla="val 8119"/>
            </a:avLst>
          </a:prstGeom>
          <a:solidFill>
            <a:srgbClr val="FFC000"/>
          </a:solidFill>
          <a:ln/>
        </p:spPr>
        <p:style>
          <a:lnRef idx="0">
            <a:schemeClr val="accent6"/>
          </a:lnRef>
          <a:fillRef idx="3">
            <a:schemeClr val="accent6"/>
          </a:fillRef>
          <a:effectRef idx="3">
            <a:schemeClr val="accent6"/>
          </a:effectRef>
          <a:fontRef idx="minor">
            <a:schemeClr val="lt1"/>
          </a:fontRef>
        </p:style>
        <p:txBody>
          <a:bodyPr rtlCol="0" anchor="t"/>
          <a:lstStyle/>
          <a:p>
            <a:pPr algn="ctr"/>
            <a:r>
              <a:rPr lang="zh-TW" altLang="en-US" sz="1600"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rPr>
              <a:t>深度學習框架</a:t>
            </a:r>
            <a:endParaRPr lang="en-US" altLang="zh-TW" sz="1600" b="1">
              <a:solidFill>
                <a:schemeClr val="tx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en-US" altLang="zh-TW" sz="1000">
                <a:solidFill>
                  <a:schemeClr val="tx1"/>
                </a:solidFill>
                <a:latin typeface="Arial" panose="020B0604020202020204" pitchFamily="34" charset="0"/>
                <a:ea typeface="+mj-ea"/>
                <a:cs typeface="Arial" panose="020B0604020202020204" pitchFamily="34" charset="0"/>
              </a:rPr>
              <a:t>(Caffe, Caffe2, CNTK, </a:t>
            </a:r>
            <a:r>
              <a:rPr lang="en-US" altLang="zh-TW" sz="1000" err="1">
                <a:solidFill>
                  <a:schemeClr val="tx1"/>
                </a:solidFill>
                <a:latin typeface="Arial" panose="020B0604020202020204" pitchFamily="34" charset="0"/>
                <a:ea typeface="+mj-ea"/>
                <a:cs typeface="Arial" panose="020B0604020202020204" pitchFamily="34" charset="0"/>
              </a:rPr>
              <a:t>MXNet</a:t>
            </a:r>
            <a:r>
              <a:rPr lang="en-US" altLang="zh-TW" sz="1000">
                <a:solidFill>
                  <a:schemeClr val="tx1"/>
                </a:solidFill>
                <a:latin typeface="Arial" panose="020B0604020202020204" pitchFamily="34" charset="0"/>
                <a:ea typeface="+mj-ea"/>
                <a:cs typeface="Arial" panose="020B0604020202020204" pitchFamily="34" charset="0"/>
              </a:rPr>
              <a:t>, Neon, </a:t>
            </a:r>
            <a:r>
              <a:rPr lang="en-US" altLang="zh-TW" sz="1000" err="1">
                <a:solidFill>
                  <a:schemeClr val="tx1"/>
                </a:solidFill>
                <a:latin typeface="Arial" panose="020B0604020202020204" pitchFamily="34" charset="0"/>
                <a:ea typeface="+mj-ea"/>
                <a:cs typeface="Arial" panose="020B0604020202020204" pitchFamily="34" charset="0"/>
              </a:rPr>
              <a:t>PyTorch</a:t>
            </a:r>
            <a:r>
              <a:rPr lang="en-US" altLang="zh-TW" sz="1000">
                <a:solidFill>
                  <a:schemeClr val="tx1"/>
                </a:solidFill>
                <a:latin typeface="Arial" panose="020B0604020202020204" pitchFamily="34" charset="0"/>
                <a:ea typeface="+mj-ea"/>
                <a:cs typeface="Arial" panose="020B0604020202020204" pitchFamily="34" charset="0"/>
              </a:rPr>
              <a:t>, </a:t>
            </a:r>
            <a:r>
              <a:rPr lang="en-US" altLang="zh-TW" sz="1000" err="1">
                <a:solidFill>
                  <a:schemeClr val="tx1"/>
                </a:solidFill>
                <a:latin typeface="Arial" panose="020B0604020202020204" pitchFamily="34" charset="0"/>
                <a:ea typeface="+mj-ea"/>
                <a:cs typeface="Arial" panose="020B0604020202020204" pitchFamily="34" charset="0"/>
              </a:rPr>
              <a:t>Tensorflow</a:t>
            </a:r>
            <a:r>
              <a:rPr lang="en-US" altLang="zh-TW" sz="1000">
                <a:solidFill>
                  <a:schemeClr val="tx1"/>
                </a:solidFill>
                <a:latin typeface="Arial" panose="020B0604020202020204" pitchFamily="34" charset="0"/>
                <a:ea typeface="+mj-ea"/>
                <a:cs typeface="Arial" panose="020B0604020202020204" pitchFamily="34" charset="0"/>
              </a:rPr>
              <a:t> …)</a:t>
            </a:r>
          </a:p>
        </p:txBody>
      </p:sp>
    </p:spTree>
    <p:extLst>
      <p:ext uri="{BB962C8B-B14F-4D97-AF65-F5344CB8AC3E}">
        <p14:creationId xmlns:p14="http://schemas.microsoft.com/office/powerpoint/2010/main" xmlns="" val="1615031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75" y="297956"/>
            <a:ext cx="8229600" cy="493563"/>
          </a:xfrm>
        </p:spPr>
        <p:txBody>
          <a:bodyPr/>
          <a:lstStyle/>
          <a:p>
            <a:r>
              <a:rPr lang="en-US" altLang="zh-TW" err="1">
                <a:latin typeface="Arial" panose="020B0604020202020204" pitchFamily="34" charset="0"/>
              </a:rPr>
              <a:t>QuAI</a:t>
            </a:r>
            <a:r>
              <a:rPr lang="en-US" altLang="zh-TW">
                <a:latin typeface="Arial" panose="020B0604020202020204" pitchFamily="34" charset="0"/>
              </a:rPr>
              <a:t> </a:t>
            </a:r>
            <a:r>
              <a:rPr lang="en-US" altLang="zh-TW" err="1">
                <a:latin typeface="Arial"/>
                <a:cs typeface="Arial"/>
              </a:rPr>
              <a:t>如何應用</a:t>
            </a:r>
            <a:r>
              <a:rPr lang="en-US">
                <a:latin typeface="Arial" panose="020B0604020202020204" pitchFamily="34" charset="0"/>
              </a:rPr>
              <a:t>?</a:t>
            </a:r>
          </a:p>
        </p:txBody>
      </p:sp>
      <p:sp>
        <p:nvSpPr>
          <p:cNvPr id="76805" name="AutoShape 5" descr="Image result for Mobile Icon 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6815" name="AutoShape 15" descr="Image result for FPGA icon 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圖片 4">
            <a:extLst>
              <a:ext uri="{FF2B5EF4-FFF2-40B4-BE49-F238E27FC236}">
                <a16:creationId xmlns:a16="http://schemas.microsoft.com/office/drawing/2014/main" xmlns="" id="{AB140F8A-0BDF-4973-AD61-0FCE02821DBC}"/>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t="21528"/>
          <a:stretch/>
        </p:blipFill>
        <p:spPr>
          <a:xfrm>
            <a:off x="0" y="1107280"/>
            <a:ext cx="9144000" cy="4036219"/>
          </a:xfrm>
          <a:prstGeom prst="rect">
            <a:avLst/>
          </a:prstGeom>
        </p:spPr>
      </p:pic>
      <p:pic>
        <p:nvPicPr>
          <p:cNvPr id="9" name="圖形 8">
            <a:extLst>
              <a:ext uri="{FF2B5EF4-FFF2-40B4-BE49-F238E27FC236}">
                <a16:creationId xmlns:a16="http://schemas.microsoft.com/office/drawing/2014/main" xmlns="" id="{A5AEE7CB-D4CE-459E-B676-3F4FAAB42524}"/>
              </a:ext>
            </a:extLst>
          </p:cNvPr>
          <p:cNvPicPr>
            <a:picLocks noChangeAspect="1"/>
          </p:cNvPicPr>
          <p:nvPr/>
        </p:nvPicPr>
        <p:blipFill>
          <a:blip r:embed="rId4" cstate="screen">
            <a:extLst>
              <a:ext uri="{28A0092B-C50C-407E-A947-70E740481C1C}">
                <a14:useLocalDpi xmlns:a14="http://schemas.microsoft.com/office/drawing/2010/main" xmlns=""/>
              </a:ext>
              <a:ext uri="{96DAC541-7B7A-43D3-8B79-37D633B846F1}">
                <asvg:svgBlip xmlns:asvg="http://schemas.microsoft.com/office/drawing/2016/SVG/main" xmlns="" r:embed="rId5"/>
              </a:ext>
            </a:extLst>
          </a:blip>
          <a:stretch>
            <a:fillRect/>
          </a:stretch>
        </p:blipFill>
        <p:spPr>
          <a:xfrm>
            <a:off x="0" y="4774474"/>
            <a:ext cx="1096967" cy="369026"/>
          </a:xfrm>
          <a:prstGeom prst="rect">
            <a:avLst/>
          </a:prstGeom>
        </p:spPr>
      </p:pic>
    </p:spTree>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2542</Words>
  <Application>Microsoft Office PowerPoint</Application>
  <PresentationFormat>如螢幕大小 (16:9)</PresentationFormat>
  <Paragraphs>772</Paragraphs>
  <Slides>67</Slides>
  <Notes>24</Notes>
  <HiddenSlides>0</HiddenSlides>
  <MMClips>0</MMClips>
  <ScaleCrop>false</ScaleCrop>
  <HeadingPairs>
    <vt:vector size="4" baseType="variant">
      <vt:variant>
        <vt:lpstr>佈景主題</vt:lpstr>
      </vt:variant>
      <vt:variant>
        <vt:i4>1</vt:i4>
      </vt:variant>
      <vt:variant>
        <vt:lpstr>投影片標題</vt:lpstr>
      </vt:variant>
      <vt:variant>
        <vt:i4>67</vt:i4>
      </vt:variant>
    </vt:vector>
  </HeadingPairs>
  <TitlesOfParts>
    <vt:vector size="68" baseType="lpstr">
      <vt:lpstr>Office 佈景主題</vt:lpstr>
      <vt:lpstr>投影片 1</vt:lpstr>
      <vt:lpstr>簡報大綱</vt:lpstr>
      <vt:lpstr>[ 回顧 ] </vt:lpstr>
      <vt:lpstr>人工智慧、機器學習、深度學習 ...</vt:lpstr>
      <vt:lpstr>人工智慧將改變整體產業 …</vt:lpstr>
      <vt:lpstr>人工智慧將改變整體產業 …</vt:lpstr>
      <vt:lpstr>善用 QuAI，輕鬆駕馭 AI</vt:lpstr>
      <vt:lpstr>AI 相關框架、模型及平台</vt:lpstr>
      <vt:lpstr>QuAI 如何應用?</vt:lpstr>
      <vt:lpstr>QuAI 新鮮事</vt:lpstr>
      <vt:lpstr>QuAI 關鍵要素</vt:lpstr>
      <vt:lpstr>支援主流的加速卡</vt:lpstr>
      <vt:lpstr>投影片 13</vt:lpstr>
      <vt:lpstr>支援多張加速卡</vt:lpstr>
      <vt:lpstr>JupyterHub –  QuAI 家族新成員</vt:lpstr>
      <vt:lpstr>Jupyter Notebook 總覽</vt:lpstr>
      <vt:lpstr>Jupyter Notebook 用法</vt:lpstr>
      <vt:lpstr>JupyterHub 如何進行管理?</vt:lpstr>
      <vt:lpstr>JupyterHub</vt:lpstr>
      <vt:lpstr>安裝與執行</vt:lpstr>
      <vt:lpstr>OpenVINO™ 工作流程整合工具 (OpenVINO™ Workflow Consolidation Tool, OWCT)</vt:lpstr>
      <vt:lpstr>什麼是 Intel OpenVINO?</vt:lpstr>
      <vt:lpstr>OpenVINO 如何運作?</vt:lpstr>
      <vt:lpstr>性能基準</vt:lpstr>
      <vt:lpstr>工具包內容</vt:lpstr>
      <vt:lpstr>QNAP OWCT - 預覽 (OpenVINO™ Workflow Consolidation Tool )</vt:lpstr>
      <vt:lpstr>從訓練到推論 QNAP 引領趨勢</vt:lpstr>
      <vt:lpstr>從訓練到推論</vt:lpstr>
      <vt:lpstr>超融合式 AI NAS - 深度學習的基石</vt:lpstr>
      <vt:lpstr>從訓練到推論 - 完整產品線</vt:lpstr>
      <vt:lpstr>2018 IEI 人工智慧加速卡藍圖</vt:lpstr>
      <vt:lpstr>為工業應用做好準備</vt:lpstr>
      <vt:lpstr>為工業應用做好準備</vt:lpstr>
      <vt:lpstr>最新案例介紹及展示</vt:lpstr>
      <vt:lpstr>從訓練到推論</vt:lpstr>
      <vt:lpstr>投影片 36</vt:lpstr>
      <vt:lpstr>建置資料集 </vt:lpstr>
      <vt:lpstr>標記資料工具</vt:lpstr>
      <vt:lpstr>標記工具匯出的格式說明</vt:lpstr>
      <vt:lpstr>建立 tfrecords 檔案</vt:lpstr>
      <vt:lpstr>投影片 41</vt:lpstr>
      <vt:lpstr>建立一個 container 並啟用 GPU 支援</vt:lpstr>
      <vt:lpstr>我們選定的框架及模型架構</vt:lpstr>
      <vt:lpstr>開始訓練</vt:lpstr>
      <vt:lpstr>監看整個訓練程序</vt:lpstr>
      <vt:lpstr>檢查訓練的結果</vt:lpstr>
      <vt:lpstr>儲存模型權重檔案</vt:lpstr>
      <vt:lpstr>投影片 48</vt:lpstr>
      <vt:lpstr>使用 OpenVINO™ 模型優化器</vt:lpstr>
      <vt:lpstr>投影片 50</vt:lpstr>
      <vt:lpstr>場域模擬</vt:lpstr>
      <vt:lpstr>整合後的系統</vt:lpstr>
      <vt:lpstr>投影片 53</vt:lpstr>
      <vt:lpstr>我們如何訓練一個影像辨識模型</vt:lpstr>
      <vt:lpstr>我們選定的框架及模型架構</vt:lpstr>
      <vt:lpstr>摘要說明</vt:lpstr>
      <vt:lpstr>為何該使用 QNAP NAS 來開發 AI ?</vt:lpstr>
      <vt:lpstr>三大成功關鍵要素</vt:lpstr>
      <vt:lpstr>為何應使用 QNAP NAS 來開發 AI ?</vt:lpstr>
      <vt:lpstr>多樣化的 AI 專案進行中</vt:lpstr>
      <vt:lpstr>影像和影音自動分類</vt:lpstr>
      <vt:lpstr>AI 工廠自動缺陷檢測</vt:lpstr>
      <vt:lpstr>MediQPACS 與醫療 AI 的整合</vt:lpstr>
      <vt:lpstr>智慧監控解決方案 - 未來藍圖</vt:lpstr>
      <vt:lpstr>智慧監控解決方案</vt:lpstr>
      <vt:lpstr>阿福寶 - AI-Powered 智慧助理</vt:lpstr>
      <vt:lpstr>投影片 67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胡燕蓉</dc:creator>
  <cp:lastModifiedBy>Windows 使用者</cp:lastModifiedBy>
  <cp:revision>3</cp:revision>
  <cp:lastPrinted>2018-11-12T13:33:56Z</cp:lastPrinted>
  <dcterms:modified xsi:type="dcterms:W3CDTF">2018-11-15T06:17:52Z</dcterms:modified>
</cp:coreProperties>
</file>