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3"/>
  </p:notesMasterIdLst>
  <p:sldIdLst>
    <p:sldId id="256" r:id="rId2"/>
    <p:sldId id="257" r:id="rId3"/>
    <p:sldId id="259" r:id="rId4"/>
    <p:sldId id="260" r:id="rId5"/>
    <p:sldId id="262" r:id="rId6"/>
    <p:sldId id="261" r:id="rId7"/>
    <p:sldId id="310" r:id="rId8"/>
    <p:sldId id="263" r:id="rId9"/>
    <p:sldId id="309" r:id="rId10"/>
    <p:sldId id="308" r:id="rId11"/>
    <p:sldId id="325" r:id="rId12"/>
    <p:sldId id="264" r:id="rId13"/>
    <p:sldId id="326" r:id="rId14"/>
    <p:sldId id="297" r:id="rId15"/>
    <p:sldId id="306" r:id="rId16"/>
    <p:sldId id="265" r:id="rId17"/>
    <p:sldId id="327" r:id="rId18"/>
    <p:sldId id="266" r:id="rId19"/>
    <p:sldId id="299" r:id="rId20"/>
    <p:sldId id="314" r:id="rId21"/>
    <p:sldId id="315" r:id="rId22"/>
    <p:sldId id="318" r:id="rId23"/>
    <p:sldId id="300" r:id="rId24"/>
    <p:sldId id="302" r:id="rId25"/>
    <p:sldId id="303" r:id="rId26"/>
    <p:sldId id="319" r:id="rId27"/>
    <p:sldId id="304" r:id="rId28"/>
    <p:sldId id="329" r:id="rId29"/>
    <p:sldId id="330" r:id="rId30"/>
    <p:sldId id="331" r:id="rId31"/>
    <p:sldId id="332" r:id="rId32"/>
    <p:sldId id="333" r:id="rId33"/>
    <p:sldId id="334" r:id="rId34"/>
    <p:sldId id="295" r:id="rId35"/>
    <p:sldId id="287" r:id="rId36"/>
    <p:sldId id="294" r:id="rId37"/>
    <p:sldId id="328" r:id="rId38"/>
    <p:sldId id="288" r:id="rId39"/>
    <p:sldId id="320" r:id="rId40"/>
    <p:sldId id="335" r:id="rId41"/>
    <p:sldId id="322" r:id="rId4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FA8"/>
    <a:srgbClr val="3BC1CA"/>
    <a:srgbClr val="333F50"/>
    <a:srgbClr val="2F5597"/>
    <a:srgbClr val="B54184"/>
    <a:srgbClr val="E8D2D3"/>
    <a:srgbClr val="1489A4"/>
    <a:srgbClr val="B83E45"/>
    <a:srgbClr val="0D4E5B"/>
    <a:srgbClr val="1F67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63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E2C96-C40D-4E9F-9255-1D3D8012C7F7}" type="datetimeFigureOut">
              <a:rPr lang="en-US" altLang="zh-TW"/>
              <a:t>11/8/2018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DFC174-B16B-43D3-A55C-2AA266431279}" type="slidenum">
              <a:rPr lang="en-US" altLang="zh-TW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8872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FC174-B16B-43D3-A55C-2AA266431279}" type="slidenum">
              <a:rPr lang="en-US" altLang="zh-TW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42959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>
                <a:latin typeface="新細明體"/>
                <a:ea typeface="新細明體"/>
              </a:rPr>
              <a:t>1.  QNAP App Center 本身已經有 Containerized Apps。外部開發者可使用 NAS 開發以及提供 Containerized Apps。可以放在 Recommended App or App Center</a:t>
            </a:r>
          </a:p>
          <a:p>
            <a:r>
              <a:rPr lang="zh-TW" altLang="en-US">
                <a:latin typeface="新細明體"/>
                <a:ea typeface="新細明體"/>
              </a:rPr>
              <a:t>2. CS 有提供 QDK 打包工具</a:t>
            </a:r>
          </a:p>
          <a:p>
            <a:r>
              <a:rPr lang="zh-TW" altLang="en-US">
                <a:latin typeface="新細明體"/>
                <a:ea typeface="新細明體"/>
              </a:rPr>
              <a:t>3.   原本提供 NAS API 文件。二次開發文件。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FC174-B16B-43D3-A55C-2AA266431279}" type="slidenum">
              <a:rPr lang="en-US" altLang="zh-TW" smtClean="0"/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69347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>
                <a:latin typeface="Calibri"/>
                <a:cs typeface="Calibri"/>
              </a:rPr>
              <a:t>影片</a:t>
            </a:r>
            <a:r>
              <a:rPr lang="en-US">
                <a:cs typeface="Calibri"/>
              </a:rPr>
              <a:t>:</a:t>
            </a:r>
          </a:p>
          <a:p>
            <a:r>
              <a:rPr lang="en-US">
                <a:cs typeface="Calibri"/>
              </a:rPr>
              <a:t>1. </a:t>
            </a:r>
            <a:r>
              <a:rPr lang="zh-CN" altLang="en-US">
                <a:latin typeface="Calibri"/>
                <a:ea typeface="等线"/>
                <a:cs typeface="Calibri"/>
              </a:rPr>
              <a:t>如何將開發出的</a:t>
            </a:r>
            <a:r>
              <a:rPr lang="en-US">
                <a:latin typeface="Calibri"/>
                <a:ea typeface="等线"/>
                <a:cs typeface="Calibri"/>
              </a:rPr>
              <a:t> Docker Image </a:t>
            </a:r>
            <a:r>
              <a:rPr lang="zh-CN" altLang="en-US">
                <a:latin typeface="Calibri"/>
                <a:ea typeface="等线"/>
                <a:cs typeface="Calibri"/>
              </a:rPr>
              <a:t>上架到</a:t>
            </a:r>
            <a:r>
              <a:rPr lang="zh-CN" altLang="en-US">
                <a:latin typeface="等线"/>
                <a:ea typeface="等线"/>
                <a:cs typeface="Calibri"/>
              </a:rPr>
              <a:t>推薦清單。Recommended Apps 會在背景不段更新內容。所有 App 都放在 Preference &gt; Application Repository。可以在 qnap repository fork container 到自己的 repository。在自己的 github 開發新的 app (supershell)。分享可以很迅速</a:t>
            </a:r>
          </a:p>
          <a:p>
            <a:r>
              <a:rPr lang="zh-CN" altLang="en-US">
                <a:latin typeface="等线"/>
                <a:ea typeface="等线"/>
                <a:cs typeface="Calibri"/>
              </a:rPr>
              <a:t>2. 使用 Container Station system docker build qpkg.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DFC174-B16B-43D3-A55C-2AA266431279}" type="slidenum">
              <a:rPr lang="en-US" altLang="zh-TW"/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275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FC174-B16B-43D3-A55C-2AA266431279}" type="slidenum">
              <a:rPr lang="en-US" altLang="zh-TW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4324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Char char="•"/>
            </a:pPr>
            <a:r>
              <a:rPr lang="zh-TW"/>
              <a:t>Namespaces 做環境隔離 (ex, 網路, Process, mount, etc)</a:t>
            </a:r>
            <a:endParaRPr lang="en-US" altLang="zh-TW"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har char="•"/>
            </a:pPr>
            <a:r>
              <a:rPr lang="zh-TW"/>
              <a:t>cgroups 做資源限制 (ex, CPU, Memory)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DFC174-B16B-43D3-A55C-2AA266431279}" type="slidenum">
              <a:rPr lang="en-US" altLang="zh-TW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266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FC174-B16B-43D3-A55C-2AA266431279}" type="slidenum">
              <a:rPr lang="en-US" altLang="zh-TW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8118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FC174-B16B-43D3-A55C-2AA266431279}" type="slidenum">
              <a:rPr lang="en-US" altLang="zh-TW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8869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FC174-B16B-43D3-A55C-2AA266431279}" type="slidenum">
              <a:rPr lang="en-US" altLang="zh-TW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855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FC174-B16B-43D3-A55C-2AA266431279}" type="slidenum">
              <a:rPr lang="en-US" altLang="zh-TW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88132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FC174-B16B-43D3-A55C-2AA266431279}" type="slidenum">
              <a:rPr lang="en-US" altLang="zh-TW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73556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FC174-B16B-43D3-A55C-2AA266431279}" type="slidenum">
              <a:rPr lang="en-US" altLang="zh-TW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0631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24612C7C-1FC7-4172-A12B-BF46861373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28"/>
            <a:ext cx="12191998" cy="685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777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24612C7C-1FC7-4172-A12B-BF46861373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28"/>
            <a:ext cx="12191998" cy="685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968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24612C7C-1FC7-4172-A12B-BF46861373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28"/>
            <a:ext cx="12191998" cy="685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819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24612C7C-1FC7-4172-A12B-BF46861373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5" y="428"/>
            <a:ext cx="12189289" cy="6857142"/>
          </a:xfrm>
          <a:prstGeom prst="rect">
            <a:avLst/>
          </a:prstGeom>
        </p:spPr>
      </p:pic>
      <p:sp>
        <p:nvSpPr>
          <p:cNvPr id="3" name="標題 1">
            <a:extLst>
              <a:ext uri="{FF2B5EF4-FFF2-40B4-BE49-F238E27FC236}">
                <a16:creationId xmlns:a16="http://schemas.microsoft.com/office/drawing/2014/main" id="{95CA12F8-AF0E-4CAD-A8B9-8ADF543B7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669" y="74645"/>
            <a:ext cx="10464282" cy="808654"/>
          </a:xfrm>
          <a:prstGeom prst="rect">
            <a:avLst/>
          </a:prstGeom>
        </p:spPr>
        <p:txBody>
          <a:bodyPr anchor="ctr"/>
          <a:lstStyle>
            <a:lvl1pPr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2D648A3-32F4-4456-876F-EA9D469345A2}"/>
              </a:ext>
            </a:extLst>
          </p:cNvPr>
          <p:cNvSpPr/>
          <p:nvPr userDrawn="1"/>
        </p:nvSpPr>
        <p:spPr>
          <a:xfrm rot="5400000">
            <a:off x="3293326" y="-2475570"/>
            <a:ext cx="5605349" cy="12192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6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7217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24612C7C-1FC7-4172-A12B-BF46861373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5" y="761"/>
            <a:ext cx="12189289" cy="6856475"/>
          </a:xfrm>
          <a:prstGeom prst="rect">
            <a:avLst/>
          </a:prstGeom>
        </p:spPr>
      </p:pic>
      <p:sp>
        <p:nvSpPr>
          <p:cNvPr id="3" name="標題 1">
            <a:extLst>
              <a:ext uri="{FF2B5EF4-FFF2-40B4-BE49-F238E27FC236}">
                <a16:creationId xmlns:a16="http://schemas.microsoft.com/office/drawing/2014/main" id="{95CA12F8-AF0E-4CAD-A8B9-8ADF543B7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669" y="74645"/>
            <a:ext cx="10464282" cy="808654"/>
          </a:xfrm>
          <a:prstGeom prst="rect">
            <a:avLst/>
          </a:prstGeom>
        </p:spPr>
        <p:txBody>
          <a:bodyPr anchor="ctr"/>
          <a:lstStyle>
            <a:lvl1pPr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808066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24612C7C-1FC7-4172-A12B-BF46861373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6" y="428"/>
            <a:ext cx="12187766" cy="6857142"/>
          </a:xfrm>
          <a:prstGeom prst="rect">
            <a:avLst/>
          </a:prstGeom>
        </p:spPr>
      </p:pic>
      <p:sp>
        <p:nvSpPr>
          <p:cNvPr id="3" name="標題 1">
            <a:extLst>
              <a:ext uri="{FF2B5EF4-FFF2-40B4-BE49-F238E27FC236}">
                <a16:creationId xmlns:a16="http://schemas.microsoft.com/office/drawing/2014/main" id="{95CA12F8-AF0E-4CAD-A8B9-8ADF543B7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669" y="74645"/>
            <a:ext cx="10464282" cy="808654"/>
          </a:xfrm>
          <a:prstGeom prst="rect">
            <a:avLst/>
          </a:prstGeom>
        </p:spPr>
        <p:txBody>
          <a:bodyPr anchor="ctr"/>
          <a:lstStyle>
            <a:lvl1pPr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4205151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24612C7C-1FC7-4172-A12B-BF46861373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7" y="857"/>
            <a:ext cx="12187764" cy="6856284"/>
          </a:xfrm>
          <a:prstGeom prst="rect">
            <a:avLst/>
          </a:prstGeom>
        </p:spPr>
      </p:pic>
      <p:sp>
        <p:nvSpPr>
          <p:cNvPr id="3" name="標題 1">
            <a:extLst>
              <a:ext uri="{FF2B5EF4-FFF2-40B4-BE49-F238E27FC236}">
                <a16:creationId xmlns:a16="http://schemas.microsoft.com/office/drawing/2014/main" id="{95CA12F8-AF0E-4CAD-A8B9-8ADF543B7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669" y="74645"/>
            <a:ext cx="10464282" cy="808654"/>
          </a:xfrm>
          <a:prstGeom prst="rect">
            <a:avLst/>
          </a:prstGeom>
        </p:spPr>
        <p:txBody>
          <a:bodyPr anchor="ctr"/>
          <a:lstStyle>
            <a:lvl1pPr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4070080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24612C7C-1FC7-4172-A12B-BF46861373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6" y="1618"/>
            <a:ext cx="12187765" cy="6854761"/>
          </a:xfrm>
          <a:prstGeom prst="rect">
            <a:avLst/>
          </a:prstGeom>
        </p:spPr>
      </p:pic>
      <p:sp>
        <p:nvSpPr>
          <p:cNvPr id="3" name="標題 1">
            <a:extLst>
              <a:ext uri="{FF2B5EF4-FFF2-40B4-BE49-F238E27FC236}">
                <a16:creationId xmlns:a16="http://schemas.microsoft.com/office/drawing/2014/main" id="{95CA12F8-AF0E-4CAD-A8B9-8ADF543B7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669" y="74645"/>
            <a:ext cx="10464282" cy="808654"/>
          </a:xfrm>
          <a:prstGeom prst="rect">
            <a:avLst/>
          </a:prstGeom>
        </p:spPr>
        <p:txBody>
          <a:bodyPr anchor="ctr"/>
          <a:lstStyle>
            <a:lvl1pPr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3323404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52E9C1A-9FAB-4521-B388-DE683559B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53A5A30-E090-4DCE-8774-5A920B833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F70E031-00D3-4381-8666-0006226116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75EF9D-446A-4BA9-9A8F-8795C824CFA3}" type="datetimeFigureOut">
              <a:rPr lang="zh-TW" altLang="en-US" smtClean="0"/>
              <a:t>2018/11/8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7686845-D3B8-4BC7-B5F6-72BD109BA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0774C97-B2AB-459C-BCC7-E836727EE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3583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98344AFC-2B1C-4BA8-B49E-18D91395FD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75EF9D-446A-4BA9-9A8F-8795C824CFA3}" type="datetimeFigureOut">
              <a:rPr lang="zh-TW" altLang="en-US" smtClean="0"/>
              <a:t>2018/11/8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183960B8-EDDF-41F0-99CC-CD24D047C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785389A-CC91-42B4-A26E-3948C9C07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477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9297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20" r:id="rId4"/>
    <p:sldLayoutId id="2147483719" r:id="rId5"/>
    <p:sldLayoutId id="2147483721" r:id="rId6"/>
    <p:sldLayoutId id="2147483722" r:id="rId7"/>
    <p:sldLayoutId id="2147483710" r:id="rId8"/>
    <p:sldLayoutId id="2147483715" r:id="rId9"/>
    <p:sldLayoutId id="214748370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32.png"/><Relationship Id="rId7" Type="http://schemas.openxmlformats.org/officeDocument/2006/relationships/image" Target="../media/image4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png"/><Relationship Id="rId5" Type="http://schemas.openxmlformats.org/officeDocument/2006/relationships/image" Target="../media/image34.png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24.png"/><Relationship Id="rId7" Type="http://schemas.openxmlformats.org/officeDocument/2006/relationships/image" Target="../media/image4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png"/><Relationship Id="rId5" Type="http://schemas.openxmlformats.org/officeDocument/2006/relationships/image" Target="../media/image34.png"/><Relationship Id="rId10" Type="http://schemas.openxmlformats.org/officeDocument/2006/relationships/image" Target="../media/image30.png"/><Relationship Id="rId4" Type="http://schemas.openxmlformats.org/officeDocument/2006/relationships/image" Target="../media/image33.png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32.png"/><Relationship Id="rId7" Type="http://schemas.openxmlformats.org/officeDocument/2006/relationships/image" Target="../media/image4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png"/><Relationship Id="rId5" Type="http://schemas.openxmlformats.org/officeDocument/2006/relationships/image" Target="../media/image26.png"/><Relationship Id="rId10" Type="http://schemas.openxmlformats.org/officeDocument/2006/relationships/image" Target="../media/image30.png"/><Relationship Id="rId4" Type="http://schemas.openxmlformats.org/officeDocument/2006/relationships/image" Target="../media/image33.png"/><Relationship Id="rId9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emf"/><Relationship Id="rId7" Type="http://schemas.openxmlformats.org/officeDocument/2006/relationships/image" Target="../media/image68.svg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7.png"/><Relationship Id="rId5" Type="http://schemas.openxmlformats.org/officeDocument/2006/relationships/image" Target="../media/image66.svg"/><Relationship Id="rId4" Type="http://schemas.openxmlformats.org/officeDocument/2006/relationships/image" Target="../media/image65.png"/><Relationship Id="rId9" Type="http://schemas.openxmlformats.org/officeDocument/2006/relationships/image" Target="../media/image70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emf"/><Relationship Id="rId3" Type="http://schemas.openxmlformats.org/officeDocument/2006/relationships/image" Target="../media/image9.jpeg"/><Relationship Id="rId7" Type="http://schemas.openxmlformats.org/officeDocument/2006/relationships/image" Target="../media/image7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3.emf"/><Relationship Id="rId11" Type="http://schemas.openxmlformats.org/officeDocument/2006/relationships/image" Target="../media/image78.emf"/><Relationship Id="rId5" Type="http://schemas.openxmlformats.org/officeDocument/2006/relationships/image" Target="../media/image72.emf"/><Relationship Id="rId10" Type="http://schemas.openxmlformats.org/officeDocument/2006/relationships/image" Target="../media/image77.emf"/><Relationship Id="rId4" Type="http://schemas.openxmlformats.org/officeDocument/2006/relationships/image" Target="../media/image71.emf"/><Relationship Id="rId9" Type="http://schemas.openxmlformats.org/officeDocument/2006/relationships/image" Target="../media/image76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emf"/><Relationship Id="rId3" Type="http://schemas.openxmlformats.org/officeDocument/2006/relationships/image" Target="../media/image80.png"/><Relationship Id="rId7" Type="http://schemas.openxmlformats.org/officeDocument/2006/relationships/image" Target="../media/image84.emf"/><Relationship Id="rId12" Type="http://schemas.openxmlformats.org/officeDocument/2006/relationships/image" Target="../media/image89.emf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3.emf"/><Relationship Id="rId11" Type="http://schemas.openxmlformats.org/officeDocument/2006/relationships/image" Target="../media/image88.emf"/><Relationship Id="rId5" Type="http://schemas.openxmlformats.org/officeDocument/2006/relationships/image" Target="../media/image82.png"/><Relationship Id="rId10" Type="http://schemas.openxmlformats.org/officeDocument/2006/relationships/image" Target="../media/image87.emf"/><Relationship Id="rId4" Type="http://schemas.openxmlformats.org/officeDocument/2006/relationships/image" Target="../media/image81.png"/><Relationship Id="rId9" Type="http://schemas.openxmlformats.org/officeDocument/2006/relationships/image" Target="../media/image8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emf"/><Relationship Id="rId3" Type="http://schemas.openxmlformats.org/officeDocument/2006/relationships/image" Target="../media/image98.png"/><Relationship Id="rId7" Type="http://schemas.openxmlformats.org/officeDocument/2006/relationships/image" Target="../media/image101.emf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0.emf"/><Relationship Id="rId5" Type="http://schemas.openxmlformats.org/officeDocument/2006/relationships/image" Target="../media/image92.png"/><Relationship Id="rId4" Type="http://schemas.openxmlformats.org/officeDocument/2006/relationships/image" Target="../media/image9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4.png"/><Relationship Id="rId4" Type="http://schemas.openxmlformats.org/officeDocument/2006/relationships/image" Target="../media/image10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7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13" Type="http://schemas.openxmlformats.org/officeDocument/2006/relationships/image" Target="../media/image134.png"/><Relationship Id="rId3" Type="http://schemas.openxmlformats.org/officeDocument/2006/relationships/image" Target="../media/image9.jpeg"/><Relationship Id="rId7" Type="http://schemas.openxmlformats.org/officeDocument/2006/relationships/image" Target="../media/image128.png"/><Relationship Id="rId12" Type="http://schemas.openxmlformats.org/officeDocument/2006/relationships/image" Target="../media/image1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7.png"/><Relationship Id="rId11" Type="http://schemas.openxmlformats.org/officeDocument/2006/relationships/image" Target="../media/image132.png"/><Relationship Id="rId5" Type="http://schemas.openxmlformats.org/officeDocument/2006/relationships/image" Target="../media/image126.png"/><Relationship Id="rId10" Type="http://schemas.openxmlformats.org/officeDocument/2006/relationships/image" Target="../media/image131.png"/><Relationship Id="rId4" Type="http://schemas.openxmlformats.org/officeDocument/2006/relationships/image" Target="../media/image125.png"/><Relationship Id="rId9" Type="http://schemas.openxmlformats.org/officeDocument/2006/relationships/image" Target="../media/image130.png"/><Relationship Id="rId14" Type="http://schemas.openxmlformats.org/officeDocument/2006/relationships/image" Target="../media/image1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6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11" Type="http://schemas.openxmlformats.org/officeDocument/2006/relationships/image" Target="../media/image31.png"/><Relationship Id="rId5" Type="http://schemas.openxmlformats.org/officeDocument/2006/relationships/image" Target="../media/image34.png"/><Relationship Id="rId10" Type="http://schemas.openxmlformats.org/officeDocument/2006/relationships/image" Target="../media/image30.png"/><Relationship Id="rId4" Type="http://schemas.openxmlformats.org/officeDocument/2006/relationships/image" Target="../media/image33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emf"/><Relationship Id="rId7" Type="http://schemas.openxmlformats.org/officeDocument/2006/relationships/image" Target="../media/image4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2129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60C4D32-4625-4702-AEBF-B544FFBA6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TW" sz="3600">
                <a:solidFill>
                  <a:srgbClr val="262626"/>
                </a:solidFill>
                <a:latin typeface="微軟正黑體"/>
                <a:ea typeface="微軟正黑體"/>
              </a:rPr>
              <a:t>LXC</a:t>
            </a:r>
            <a:r>
              <a:rPr lang="zh-TW" sz="3600">
                <a:solidFill>
                  <a:srgbClr val="262626"/>
                </a:solidFill>
                <a:latin typeface="微軟正黑體"/>
                <a:ea typeface="微軟正黑體"/>
              </a:rPr>
              <a:t> 與 </a:t>
            </a:r>
            <a:r>
              <a:rPr lang="en-US" altLang="zh-TW" sz="3600">
                <a:solidFill>
                  <a:srgbClr val="262626"/>
                </a:solidFill>
                <a:latin typeface="微軟正黑體"/>
                <a:ea typeface="微軟正黑體"/>
              </a:rPr>
              <a:t>Docker </a:t>
            </a:r>
            <a:r>
              <a:rPr lang="en-US" altLang="zh-TW" sz="3600" err="1">
                <a:latin typeface="微軟正黑體"/>
                <a:ea typeface="微軟正黑體"/>
              </a:rPr>
              <a:t>容器</a:t>
            </a:r>
            <a:r>
              <a:rPr lang="zh-TW" sz="3600">
                <a:latin typeface="微軟正黑體"/>
                <a:ea typeface="微軟正黑體"/>
              </a:rPr>
              <a:t>的</a:t>
            </a:r>
            <a:r>
              <a:rPr lang="zh-TW" altLang="en-US" sz="3600">
                <a:latin typeface="微軟正黑體"/>
                <a:ea typeface="微軟正黑體"/>
              </a:rPr>
              <a:t>差異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BFA0930D-F080-44D9-87DD-76243120CE47}"/>
              </a:ext>
            </a:extLst>
          </p:cNvPr>
          <p:cNvSpPr txBox="1"/>
          <p:nvPr/>
        </p:nvSpPr>
        <p:spPr>
          <a:xfrm>
            <a:off x="1112490" y="1141305"/>
            <a:ext cx="1919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LXC </a:t>
            </a:r>
            <a:r>
              <a:rPr lang="zh-TW" altLang="en-US" sz="2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容器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60DFA3E9-F589-4548-9128-84D7A910F188}"/>
              </a:ext>
            </a:extLst>
          </p:cNvPr>
          <p:cNvSpPr txBox="1"/>
          <p:nvPr/>
        </p:nvSpPr>
        <p:spPr>
          <a:xfrm>
            <a:off x="6789391" y="1134610"/>
            <a:ext cx="2157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CN" altLang="en-US" sz="2400"/>
              <a:t>Docker 容器</a:t>
            </a: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E4CE502D-7B5E-48B6-A862-812267A59E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468" y="1220903"/>
            <a:ext cx="856897" cy="1010413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6FF80F3F-2DC4-4ED3-B23B-B5D507D1D0B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6763" y="1104161"/>
            <a:ext cx="1632628" cy="92817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C7BDF0FF-013A-44E7-B035-65B3CF0D73BB}"/>
              </a:ext>
            </a:extLst>
          </p:cNvPr>
          <p:cNvSpPr/>
          <p:nvPr/>
        </p:nvSpPr>
        <p:spPr>
          <a:xfrm>
            <a:off x="1158957" y="1609596"/>
            <a:ext cx="3745893" cy="64633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rgbClr val="262626"/>
                </a:solidFill>
                <a:latin typeface="Microsoft JhengHei"/>
                <a:ea typeface="Microsoft JhengHei"/>
              </a:rPr>
              <a:t>像虛擬機為完整輕量級作業系統</a:t>
            </a:r>
            <a:endParaRPr lang="zh-TW" altLang="en-US" dirty="0">
              <a:latin typeface="新細明體"/>
              <a:ea typeface="新細明體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zh-TW" b="1" dirty="0">
                <a:solidFill>
                  <a:srgbClr val="262626"/>
                </a:solidFill>
                <a:latin typeface="Microsoft JhengHei"/>
                <a:ea typeface="Microsoft JhengHei"/>
              </a:rPr>
              <a:t>兼容所有應用</a:t>
            </a:r>
            <a:r>
              <a:rPr lang="zh-CN" altLang="en-US" b="1" dirty="0">
                <a:solidFill>
                  <a:srgbClr val="262626"/>
                </a:solidFill>
                <a:latin typeface="Microsoft JhengHei"/>
                <a:ea typeface="Microsoft JhengHei"/>
              </a:rPr>
              <a:t>程</a:t>
            </a:r>
            <a:r>
              <a:rPr lang="zh-CN" altLang="zh-TW" b="1" dirty="0">
                <a:solidFill>
                  <a:srgbClr val="262626"/>
                </a:solidFill>
                <a:latin typeface="Microsoft JhengHei"/>
                <a:ea typeface="Microsoft JhengHei"/>
              </a:rPr>
              <a:t>序和工具</a:t>
            </a:r>
            <a:endParaRPr lang="zh-CN" altLang="en-US" b="1" dirty="0">
              <a:solidFill>
                <a:srgbClr val="262626"/>
              </a:solidFill>
              <a:latin typeface="Microsoft JhengHei"/>
              <a:ea typeface="Microsoft JhengHei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BBC79BC-BCF8-4CFB-998F-F61890C34AA4}"/>
              </a:ext>
            </a:extLst>
          </p:cNvPr>
          <p:cNvSpPr/>
          <p:nvPr/>
        </p:nvSpPr>
        <p:spPr>
          <a:xfrm>
            <a:off x="6789391" y="1609596"/>
            <a:ext cx="4742985" cy="92333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zh-TW" b="1">
                <a:solidFill>
                  <a:srgbClr val="262626"/>
                </a:solidFill>
                <a:latin typeface="Microsoft JhengHei"/>
                <a:ea typeface="Microsoft JhengHei"/>
              </a:rPr>
              <a:t>由數個資料層 (Layer) 組成。下載過程中會取得並輸出映像檔的各層資訊</a:t>
            </a:r>
            <a:endParaRPr lang="zh-CN" altLang="en-US" b="1">
              <a:solidFill>
                <a:srgbClr val="262626"/>
              </a:solidFill>
              <a:latin typeface="Microsoft JhengHei"/>
              <a:ea typeface="Microsoft JhengHe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zh-TW" b="1">
                <a:solidFill>
                  <a:srgbClr val="262626"/>
                </a:solidFill>
                <a:latin typeface="Microsoft JhengHei"/>
                <a:ea typeface="Microsoft JhengHei"/>
              </a:rPr>
              <a:t>支援</a:t>
            </a:r>
            <a:r>
              <a:rPr lang="zh-CN" altLang="en-US" b="1">
                <a:solidFill>
                  <a:srgbClr val="262626"/>
                </a:solidFill>
                <a:latin typeface="Microsoft JhengHei"/>
                <a:ea typeface="Microsoft JhengHei"/>
              </a:rPr>
              <a:t>多元環境規劃與部署</a:t>
            </a:r>
            <a:endParaRPr lang="zh-CN" altLang="zh-TW" b="1">
              <a:solidFill>
                <a:srgbClr val="262626"/>
              </a:solidFill>
              <a:latin typeface="Microsoft JhengHei"/>
              <a:ea typeface="Microsoft JhengHei"/>
            </a:endParaRPr>
          </a:p>
        </p:txBody>
      </p:sp>
      <p:grpSp>
        <p:nvGrpSpPr>
          <p:cNvPr id="34" name="群組 33">
            <a:extLst>
              <a:ext uri="{FF2B5EF4-FFF2-40B4-BE49-F238E27FC236}">
                <a16:creationId xmlns:a16="http://schemas.microsoft.com/office/drawing/2014/main" id="{D0ECBAD4-7B58-45E2-8CA2-0ED91131671E}"/>
              </a:ext>
            </a:extLst>
          </p:cNvPr>
          <p:cNvGrpSpPr/>
          <p:nvPr/>
        </p:nvGrpSpPr>
        <p:grpSpPr>
          <a:xfrm>
            <a:off x="945063" y="2469138"/>
            <a:ext cx="2979236" cy="2481327"/>
            <a:chOff x="1262346" y="3094283"/>
            <a:chExt cx="2979236" cy="2481327"/>
          </a:xfrm>
        </p:grpSpPr>
        <p:grpSp>
          <p:nvGrpSpPr>
            <p:cNvPr id="24" name="群組 23">
              <a:extLst>
                <a:ext uri="{FF2B5EF4-FFF2-40B4-BE49-F238E27FC236}">
                  <a16:creationId xmlns:a16="http://schemas.microsoft.com/office/drawing/2014/main" id="{D72D7D62-0BE7-4BF0-A087-59FFBA6BA717}"/>
                </a:ext>
              </a:extLst>
            </p:cNvPr>
            <p:cNvGrpSpPr/>
            <p:nvPr/>
          </p:nvGrpSpPr>
          <p:grpSpPr>
            <a:xfrm>
              <a:off x="1865971" y="3454222"/>
              <a:ext cx="1761293" cy="427359"/>
              <a:chOff x="1776761" y="4417786"/>
              <a:chExt cx="1300976" cy="427359"/>
            </a:xfrm>
          </p:grpSpPr>
          <p:cxnSp>
            <p:nvCxnSpPr>
              <p:cNvPr id="19" name="直線接點 18">
                <a:extLst>
                  <a:ext uri="{FF2B5EF4-FFF2-40B4-BE49-F238E27FC236}">
                    <a16:creationId xmlns:a16="http://schemas.microsoft.com/office/drawing/2014/main" id="{0AE1D5FC-6FDD-4BF6-BA40-92CE73480E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76761" y="4425220"/>
                <a:ext cx="1300976" cy="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線接點 22">
                <a:extLst>
                  <a:ext uri="{FF2B5EF4-FFF2-40B4-BE49-F238E27FC236}">
                    <a16:creationId xmlns:a16="http://schemas.microsoft.com/office/drawing/2014/main" id="{6C1F0776-9810-4648-B63A-E66F2A7127A6}"/>
                  </a:ext>
                </a:extLst>
              </p:cNvPr>
              <p:cNvCxnSpPr/>
              <p:nvPr/>
            </p:nvCxnSpPr>
            <p:spPr>
              <a:xfrm>
                <a:off x="1785622" y="4417786"/>
                <a:ext cx="0" cy="427359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線接點 25">
                <a:extLst>
                  <a:ext uri="{FF2B5EF4-FFF2-40B4-BE49-F238E27FC236}">
                    <a16:creationId xmlns:a16="http://schemas.microsoft.com/office/drawing/2014/main" id="{CD17BE72-D8DA-46B2-808C-8C409E9A0BA3}"/>
                  </a:ext>
                </a:extLst>
              </p:cNvPr>
              <p:cNvCxnSpPr/>
              <p:nvPr/>
            </p:nvCxnSpPr>
            <p:spPr>
              <a:xfrm>
                <a:off x="3068449" y="4417786"/>
                <a:ext cx="0" cy="427359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文字方塊 4">
              <a:extLst>
                <a:ext uri="{FF2B5EF4-FFF2-40B4-BE49-F238E27FC236}">
                  <a16:creationId xmlns:a16="http://schemas.microsoft.com/office/drawing/2014/main" id="{D6ADC79C-599D-446E-B604-57CAD6077402}"/>
                </a:ext>
              </a:extLst>
            </p:cNvPr>
            <p:cNvSpPr txBox="1"/>
            <p:nvPr/>
          </p:nvSpPr>
          <p:spPr>
            <a:xfrm>
              <a:off x="2188949" y="3094283"/>
              <a:ext cx="1060475" cy="4570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b="1">
                  <a:solidFill>
                    <a:srgbClr val="002060"/>
                  </a:solidFill>
                </a:rPr>
                <a:t>HOST</a:t>
              </a:r>
              <a:endParaRPr lang="zh-TW" altLang="en-US" b="1">
                <a:solidFill>
                  <a:srgbClr val="002060"/>
                </a:solidFill>
              </a:endParaRPr>
            </a:p>
          </p:txBody>
        </p:sp>
        <p:sp>
          <p:nvSpPr>
            <p:cNvPr id="6" name="矩形: 圓角 5">
              <a:extLst>
                <a:ext uri="{FF2B5EF4-FFF2-40B4-BE49-F238E27FC236}">
                  <a16:creationId xmlns:a16="http://schemas.microsoft.com/office/drawing/2014/main" id="{955BBC77-4958-434C-8242-2848740A188D}"/>
                </a:ext>
              </a:extLst>
            </p:cNvPr>
            <p:cNvSpPr/>
            <p:nvPr/>
          </p:nvSpPr>
          <p:spPr>
            <a:xfrm>
              <a:off x="1262346" y="3802083"/>
              <a:ext cx="1260413" cy="1773527"/>
            </a:xfrm>
            <a:prstGeom prst="roundRect">
              <a:avLst>
                <a:gd name="adj" fmla="val 12288"/>
              </a:avLst>
            </a:prstGeom>
            <a:solidFill>
              <a:srgbClr val="B6D1E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矩形: 圓角 19">
              <a:extLst>
                <a:ext uri="{FF2B5EF4-FFF2-40B4-BE49-F238E27FC236}">
                  <a16:creationId xmlns:a16="http://schemas.microsoft.com/office/drawing/2014/main" id="{BB70B450-CCC5-4EB7-BC85-F95E7D9C59EB}"/>
                </a:ext>
              </a:extLst>
            </p:cNvPr>
            <p:cNvSpPr/>
            <p:nvPr/>
          </p:nvSpPr>
          <p:spPr>
            <a:xfrm>
              <a:off x="2981169" y="3802083"/>
              <a:ext cx="1260413" cy="1773527"/>
            </a:xfrm>
            <a:prstGeom prst="roundRect">
              <a:avLst>
                <a:gd name="adj" fmla="val 12288"/>
              </a:avLst>
            </a:prstGeom>
            <a:solidFill>
              <a:srgbClr val="E8D2D3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9" name="文字方塊 28">
              <a:extLst>
                <a:ext uri="{FF2B5EF4-FFF2-40B4-BE49-F238E27FC236}">
                  <a16:creationId xmlns:a16="http://schemas.microsoft.com/office/drawing/2014/main" id="{AAD340AC-155D-4C3E-A434-7AF21637E706}"/>
                </a:ext>
              </a:extLst>
            </p:cNvPr>
            <p:cNvSpPr txBox="1"/>
            <p:nvPr/>
          </p:nvSpPr>
          <p:spPr>
            <a:xfrm>
              <a:off x="1501698" y="3843960"/>
              <a:ext cx="755569" cy="366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b="1">
                  <a:solidFill>
                    <a:srgbClr val="1F6797"/>
                  </a:solidFill>
                </a:rPr>
                <a:t>VM1</a:t>
              </a:r>
              <a:endParaRPr lang="zh-TW" altLang="en-US" b="1">
                <a:solidFill>
                  <a:srgbClr val="1F6797"/>
                </a:solidFill>
              </a:endParaRPr>
            </a:p>
          </p:txBody>
        </p:sp>
        <p:sp>
          <p:nvSpPr>
            <p:cNvPr id="30" name="文字方塊 29">
              <a:extLst>
                <a:ext uri="{FF2B5EF4-FFF2-40B4-BE49-F238E27FC236}">
                  <a16:creationId xmlns:a16="http://schemas.microsoft.com/office/drawing/2014/main" id="{133B8F94-4A26-4F44-9129-0BE9CF9A46BA}"/>
                </a:ext>
              </a:extLst>
            </p:cNvPr>
            <p:cNvSpPr txBox="1"/>
            <p:nvPr/>
          </p:nvSpPr>
          <p:spPr>
            <a:xfrm>
              <a:off x="3249424" y="3843960"/>
              <a:ext cx="755569" cy="366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b="1">
                  <a:solidFill>
                    <a:srgbClr val="B83E45"/>
                  </a:solidFill>
                </a:rPr>
                <a:t>VM2</a:t>
              </a:r>
              <a:endParaRPr lang="zh-TW" altLang="en-US" b="1">
                <a:solidFill>
                  <a:srgbClr val="B83E45"/>
                </a:solidFill>
              </a:endParaRPr>
            </a:p>
          </p:txBody>
        </p:sp>
        <p:sp>
          <p:nvSpPr>
            <p:cNvPr id="31" name="文字方塊 30">
              <a:extLst>
                <a:ext uri="{FF2B5EF4-FFF2-40B4-BE49-F238E27FC236}">
                  <a16:creationId xmlns:a16="http://schemas.microsoft.com/office/drawing/2014/main" id="{8CDB2EDD-DC61-4732-BCC1-596428A8FDE7}"/>
                </a:ext>
              </a:extLst>
            </p:cNvPr>
            <p:cNvSpPr txBox="1"/>
            <p:nvPr/>
          </p:nvSpPr>
          <p:spPr>
            <a:xfrm>
              <a:off x="1262346" y="4157228"/>
              <a:ext cx="126041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600">
                  <a:solidFill>
                    <a:srgbClr val="1F6797"/>
                  </a:solidFill>
                </a:rPr>
                <a:t>Debian 64</a:t>
              </a:r>
            </a:p>
            <a:p>
              <a:pPr algn="ctr"/>
              <a:r>
                <a:rPr lang="en-US" altLang="zh-TW" sz="1600">
                  <a:solidFill>
                    <a:srgbClr val="1F6797"/>
                  </a:solidFill>
                </a:rPr>
                <a:t>PHP</a:t>
              </a:r>
            </a:p>
            <a:p>
              <a:pPr algn="ctr"/>
              <a:r>
                <a:rPr lang="en-US" altLang="zh-TW" sz="1600" err="1">
                  <a:solidFill>
                    <a:srgbClr val="1F6797"/>
                  </a:solidFill>
                </a:rPr>
                <a:t>Mysql</a:t>
              </a:r>
              <a:endParaRPr lang="en-US" altLang="zh-TW" sz="1600">
                <a:solidFill>
                  <a:srgbClr val="1F6797"/>
                </a:solidFill>
              </a:endParaRPr>
            </a:p>
            <a:p>
              <a:pPr algn="ctr"/>
              <a:r>
                <a:rPr lang="en-US" altLang="zh-TW" sz="1600">
                  <a:solidFill>
                    <a:srgbClr val="1F6797"/>
                  </a:solidFill>
                </a:rPr>
                <a:t>Nginx</a:t>
              </a:r>
            </a:p>
            <a:p>
              <a:pPr algn="ctr"/>
              <a:r>
                <a:rPr lang="en-US" altLang="zh-TW" sz="1600" err="1">
                  <a:solidFill>
                    <a:srgbClr val="1F6797"/>
                  </a:solidFill>
                </a:rPr>
                <a:t>Wordpress</a:t>
              </a:r>
              <a:endParaRPr lang="zh-TW" altLang="en-US" sz="1600">
                <a:solidFill>
                  <a:srgbClr val="1F6797"/>
                </a:solidFill>
              </a:endParaRPr>
            </a:p>
          </p:txBody>
        </p:sp>
        <p:sp>
          <p:nvSpPr>
            <p:cNvPr id="33" name="文字方塊 32">
              <a:extLst>
                <a:ext uri="{FF2B5EF4-FFF2-40B4-BE49-F238E27FC236}">
                  <a16:creationId xmlns:a16="http://schemas.microsoft.com/office/drawing/2014/main" id="{279E7DD8-671B-4E61-A10E-F6DA2D84C367}"/>
                </a:ext>
              </a:extLst>
            </p:cNvPr>
            <p:cNvSpPr txBox="1"/>
            <p:nvPr/>
          </p:nvSpPr>
          <p:spPr>
            <a:xfrm>
              <a:off x="2981167" y="4157228"/>
              <a:ext cx="126041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600">
                  <a:solidFill>
                    <a:srgbClr val="B83E45"/>
                  </a:solidFill>
                </a:rPr>
                <a:t>Ubuntu 64</a:t>
              </a:r>
            </a:p>
            <a:p>
              <a:pPr algn="ctr"/>
              <a:r>
                <a:rPr lang="en-US" altLang="zh-TW" sz="1600">
                  <a:solidFill>
                    <a:srgbClr val="B83E45"/>
                  </a:solidFill>
                </a:rPr>
                <a:t>Ruby</a:t>
              </a:r>
            </a:p>
            <a:p>
              <a:pPr algn="ctr"/>
              <a:r>
                <a:rPr lang="en-US" altLang="zh-TW" sz="1600" err="1">
                  <a:solidFill>
                    <a:srgbClr val="B83E45"/>
                  </a:solidFill>
                </a:rPr>
                <a:t>Postgresql</a:t>
              </a:r>
              <a:endParaRPr lang="en-US" altLang="zh-TW" sz="1600">
                <a:solidFill>
                  <a:srgbClr val="B83E45"/>
                </a:solidFill>
              </a:endParaRPr>
            </a:p>
            <a:p>
              <a:pPr algn="ctr"/>
              <a:r>
                <a:rPr lang="en-US" altLang="zh-TW" sz="1600">
                  <a:solidFill>
                    <a:srgbClr val="B83E45"/>
                  </a:solidFill>
                </a:rPr>
                <a:t>Nginx</a:t>
              </a:r>
            </a:p>
            <a:p>
              <a:pPr algn="ctr"/>
              <a:r>
                <a:rPr lang="en-US" altLang="zh-TW" sz="1600" err="1">
                  <a:solidFill>
                    <a:srgbClr val="B83E45"/>
                  </a:solidFill>
                </a:rPr>
                <a:t>Wordpress</a:t>
              </a:r>
              <a:endParaRPr lang="zh-TW" altLang="en-US" sz="1600">
                <a:solidFill>
                  <a:srgbClr val="B83E45"/>
                </a:solidFill>
              </a:endParaRPr>
            </a:p>
          </p:txBody>
        </p:sp>
      </p:grpSp>
      <p:grpSp>
        <p:nvGrpSpPr>
          <p:cNvPr id="156" name="群組 155">
            <a:extLst>
              <a:ext uri="{FF2B5EF4-FFF2-40B4-BE49-F238E27FC236}">
                <a16:creationId xmlns:a16="http://schemas.microsoft.com/office/drawing/2014/main" id="{71E8CE81-46D9-4CA7-8764-1D4AA513EB05}"/>
              </a:ext>
            </a:extLst>
          </p:cNvPr>
          <p:cNvGrpSpPr/>
          <p:nvPr/>
        </p:nvGrpSpPr>
        <p:grpSpPr>
          <a:xfrm>
            <a:off x="5034130" y="2436892"/>
            <a:ext cx="6834366" cy="3857629"/>
            <a:chOff x="5034130" y="2436892"/>
            <a:chExt cx="6834366" cy="3857629"/>
          </a:xfrm>
        </p:grpSpPr>
        <p:sp>
          <p:nvSpPr>
            <p:cNvPr id="79" name="矩形 78">
              <a:extLst>
                <a:ext uri="{FF2B5EF4-FFF2-40B4-BE49-F238E27FC236}">
                  <a16:creationId xmlns:a16="http://schemas.microsoft.com/office/drawing/2014/main" id="{AD02EA05-F700-42BF-89AD-A6724AA625CB}"/>
                </a:ext>
              </a:extLst>
            </p:cNvPr>
            <p:cNvSpPr/>
            <p:nvPr/>
          </p:nvSpPr>
          <p:spPr>
            <a:xfrm>
              <a:off x="7736940" y="2970306"/>
              <a:ext cx="4131556" cy="4621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6" name="矩形 85">
              <a:extLst>
                <a:ext uri="{FF2B5EF4-FFF2-40B4-BE49-F238E27FC236}">
                  <a16:creationId xmlns:a16="http://schemas.microsoft.com/office/drawing/2014/main" id="{49D60241-BC9F-4008-9B95-127A8D691831}"/>
                </a:ext>
              </a:extLst>
            </p:cNvPr>
            <p:cNvSpPr/>
            <p:nvPr/>
          </p:nvSpPr>
          <p:spPr>
            <a:xfrm>
              <a:off x="7736940" y="3499742"/>
              <a:ext cx="4131556" cy="46213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1489A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3" name="矩形 92">
              <a:extLst>
                <a:ext uri="{FF2B5EF4-FFF2-40B4-BE49-F238E27FC236}">
                  <a16:creationId xmlns:a16="http://schemas.microsoft.com/office/drawing/2014/main" id="{FF58AC26-7734-40BF-981D-9C44AC493E25}"/>
                </a:ext>
              </a:extLst>
            </p:cNvPr>
            <p:cNvSpPr/>
            <p:nvPr/>
          </p:nvSpPr>
          <p:spPr>
            <a:xfrm>
              <a:off x="7736940" y="4029372"/>
              <a:ext cx="4131556" cy="46213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1489A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0" name="矩形 99">
              <a:extLst>
                <a:ext uri="{FF2B5EF4-FFF2-40B4-BE49-F238E27FC236}">
                  <a16:creationId xmlns:a16="http://schemas.microsoft.com/office/drawing/2014/main" id="{43DEB066-BB2B-4454-AC23-2BE856DF00A3}"/>
                </a:ext>
              </a:extLst>
            </p:cNvPr>
            <p:cNvSpPr/>
            <p:nvPr/>
          </p:nvSpPr>
          <p:spPr>
            <a:xfrm>
              <a:off x="7736940" y="4551595"/>
              <a:ext cx="4131556" cy="46213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1489A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36" name="群組 35">
              <a:extLst>
                <a:ext uri="{FF2B5EF4-FFF2-40B4-BE49-F238E27FC236}">
                  <a16:creationId xmlns:a16="http://schemas.microsoft.com/office/drawing/2014/main" id="{D894198D-DF46-44F6-A1F0-F8CA7C1639E1}"/>
                </a:ext>
              </a:extLst>
            </p:cNvPr>
            <p:cNvGrpSpPr/>
            <p:nvPr/>
          </p:nvGrpSpPr>
          <p:grpSpPr>
            <a:xfrm>
              <a:off x="5637756" y="2763596"/>
              <a:ext cx="1396128" cy="152895"/>
              <a:chOff x="1776761" y="3605561"/>
              <a:chExt cx="1300976" cy="427359"/>
            </a:xfrm>
          </p:grpSpPr>
          <p:cxnSp>
            <p:nvCxnSpPr>
              <p:cNvPr id="44" name="直線接點 43">
                <a:extLst>
                  <a:ext uri="{FF2B5EF4-FFF2-40B4-BE49-F238E27FC236}">
                    <a16:creationId xmlns:a16="http://schemas.microsoft.com/office/drawing/2014/main" id="{80BA9999-AE97-48C6-BEB6-989D15C4A7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76761" y="3612995"/>
                <a:ext cx="1300976" cy="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線接點 44">
                <a:extLst>
                  <a:ext uri="{FF2B5EF4-FFF2-40B4-BE49-F238E27FC236}">
                    <a16:creationId xmlns:a16="http://schemas.microsoft.com/office/drawing/2014/main" id="{29671DF6-0566-47AA-A8D4-7D004D0568FB}"/>
                  </a:ext>
                </a:extLst>
              </p:cNvPr>
              <p:cNvCxnSpPr/>
              <p:nvPr/>
            </p:nvCxnSpPr>
            <p:spPr>
              <a:xfrm>
                <a:off x="1785622" y="3605561"/>
                <a:ext cx="0" cy="427359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線接點 45">
                <a:extLst>
                  <a:ext uri="{FF2B5EF4-FFF2-40B4-BE49-F238E27FC236}">
                    <a16:creationId xmlns:a16="http://schemas.microsoft.com/office/drawing/2014/main" id="{EB453C7C-2192-4095-AEFF-501EBA6F5ABC}"/>
                  </a:ext>
                </a:extLst>
              </p:cNvPr>
              <p:cNvCxnSpPr/>
              <p:nvPr/>
            </p:nvCxnSpPr>
            <p:spPr>
              <a:xfrm>
                <a:off x="3062867" y="3605561"/>
                <a:ext cx="0" cy="427359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文字方塊 36">
              <a:extLst>
                <a:ext uri="{FF2B5EF4-FFF2-40B4-BE49-F238E27FC236}">
                  <a16:creationId xmlns:a16="http://schemas.microsoft.com/office/drawing/2014/main" id="{29100539-16F4-45FA-A49C-D0DC87477E6F}"/>
                </a:ext>
              </a:extLst>
            </p:cNvPr>
            <p:cNvSpPr txBox="1"/>
            <p:nvPr/>
          </p:nvSpPr>
          <p:spPr>
            <a:xfrm>
              <a:off x="5897986" y="2436892"/>
              <a:ext cx="8804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b="1">
                  <a:solidFill>
                    <a:srgbClr val="002060"/>
                  </a:solidFill>
                </a:rPr>
                <a:t>HOST</a:t>
              </a:r>
              <a:endParaRPr lang="zh-TW" altLang="en-US" b="1">
                <a:solidFill>
                  <a:srgbClr val="002060"/>
                </a:solidFill>
              </a:endParaRPr>
            </a:p>
          </p:txBody>
        </p:sp>
        <p:sp>
          <p:nvSpPr>
            <p:cNvPr id="38" name="矩形: 圓角 37">
              <a:extLst>
                <a:ext uri="{FF2B5EF4-FFF2-40B4-BE49-F238E27FC236}">
                  <a16:creationId xmlns:a16="http://schemas.microsoft.com/office/drawing/2014/main" id="{53B26D82-59B0-4738-A40D-0DF4CCDA3B9E}"/>
                </a:ext>
              </a:extLst>
            </p:cNvPr>
            <p:cNvSpPr/>
            <p:nvPr/>
          </p:nvSpPr>
          <p:spPr>
            <a:xfrm>
              <a:off x="5034130" y="2922373"/>
              <a:ext cx="1260413" cy="731898"/>
            </a:xfrm>
            <a:prstGeom prst="roundRect">
              <a:avLst>
                <a:gd name="adj" fmla="val 12288"/>
              </a:avLst>
            </a:prstGeom>
            <a:solidFill>
              <a:srgbClr val="B6D1E0">
                <a:alpha val="55000"/>
              </a:srgb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9" name="矩形: 圓角 38">
              <a:extLst>
                <a:ext uri="{FF2B5EF4-FFF2-40B4-BE49-F238E27FC236}">
                  <a16:creationId xmlns:a16="http://schemas.microsoft.com/office/drawing/2014/main" id="{512E4BBA-CB0B-493B-BF42-295254F70CEB}"/>
                </a:ext>
              </a:extLst>
            </p:cNvPr>
            <p:cNvSpPr/>
            <p:nvPr/>
          </p:nvSpPr>
          <p:spPr>
            <a:xfrm>
              <a:off x="6379808" y="2922373"/>
              <a:ext cx="1260413" cy="731898"/>
            </a:xfrm>
            <a:prstGeom prst="roundRect">
              <a:avLst>
                <a:gd name="adj" fmla="val 12288"/>
              </a:avLst>
            </a:prstGeom>
            <a:solidFill>
              <a:srgbClr val="E8D2D3">
                <a:alpha val="55000"/>
              </a:srgb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2" name="文字方塊 41">
              <a:extLst>
                <a:ext uri="{FF2B5EF4-FFF2-40B4-BE49-F238E27FC236}">
                  <a16:creationId xmlns:a16="http://schemas.microsoft.com/office/drawing/2014/main" id="{BA90E311-9A76-4D69-91F7-244D814222F3}"/>
                </a:ext>
              </a:extLst>
            </p:cNvPr>
            <p:cNvSpPr txBox="1"/>
            <p:nvPr/>
          </p:nvSpPr>
          <p:spPr>
            <a:xfrm>
              <a:off x="5034130" y="2928052"/>
              <a:ext cx="12604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600">
                  <a:solidFill>
                    <a:srgbClr val="1F6797"/>
                  </a:solidFill>
                </a:rPr>
                <a:t>Base Image</a:t>
              </a:r>
            </a:p>
            <a:p>
              <a:pPr algn="ctr"/>
              <a:r>
                <a:rPr lang="en-US" altLang="zh-TW" sz="1600">
                  <a:solidFill>
                    <a:srgbClr val="1F6797"/>
                  </a:solidFill>
                </a:rPr>
                <a:t>Ubuntu</a:t>
              </a:r>
              <a:endParaRPr lang="zh-TW" altLang="en-US" sz="1600">
                <a:solidFill>
                  <a:srgbClr val="1F6797"/>
                </a:solidFill>
              </a:endParaRPr>
            </a:p>
          </p:txBody>
        </p:sp>
        <p:sp>
          <p:nvSpPr>
            <p:cNvPr id="43" name="文字方塊 42">
              <a:extLst>
                <a:ext uri="{FF2B5EF4-FFF2-40B4-BE49-F238E27FC236}">
                  <a16:creationId xmlns:a16="http://schemas.microsoft.com/office/drawing/2014/main" id="{3747E77A-B708-452D-86CC-9F56D0CC0154}"/>
                </a:ext>
              </a:extLst>
            </p:cNvPr>
            <p:cNvSpPr txBox="1"/>
            <p:nvPr/>
          </p:nvSpPr>
          <p:spPr>
            <a:xfrm>
              <a:off x="6379806" y="2928052"/>
              <a:ext cx="12604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600">
                  <a:solidFill>
                    <a:srgbClr val="B83E45"/>
                  </a:solidFill>
                </a:rPr>
                <a:t>Base Image</a:t>
              </a:r>
            </a:p>
            <a:p>
              <a:pPr algn="ctr"/>
              <a:r>
                <a:rPr lang="en-US" altLang="zh-TW" sz="1600">
                  <a:solidFill>
                    <a:srgbClr val="B83E45"/>
                  </a:solidFill>
                </a:rPr>
                <a:t>Ubuntu</a:t>
              </a:r>
              <a:endParaRPr lang="zh-TW" altLang="en-US" sz="1600">
                <a:solidFill>
                  <a:srgbClr val="B83E45"/>
                </a:solidFill>
              </a:endParaRPr>
            </a:p>
          </p:txBody>
        </p:sp>
        <p:sp>
          <p:nvSpPr>
            <p:cNvPr id="47" name="矩形: 圓角 46">
              <a:extLst>
                <a:ext uri="{FF2B5EF4-FFF2-40B4-BE49-F238E27FC236}">
                  <a16:creationId xmlns:a16="http://schemas.microsoft.com/office/drawing/2014/main" id="{7A527135-E3CA-45C0-95F6-C36D52C2DA10}"/>
                </a:ext>
              </a:extLst>
            </p:cNvPr>
            <p:cNvSpPr/>
            <p:nvPr/>
          </p:nvSpPr>
          <p:spPr>
            <a:xfrm>
              <a:off x="5034130" y="3468954"/>
              <a:ext cx="1260413" cy="731898"/>
            </a:xfrm>
            <a:prstGeom prst="roundRect">
              <a:avLst>
                <a:gd name="adj" fmla="val 12288"/>
              </a:avLst>
            </a:prstGeom>
            <a:solidFill>
              <a:srgbClr val="B6D1E0">
                <a:alpha val="55000"/>
              </a:srgb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8" name="矩形: 圓角 47">
              <a:extLst>
                <a:ext uri="{FF2B5EF4-FFF2-40B4-BE49-F238E27FC236}">
                  <a16:creationId xmlns:a16="http://schemas.microsoft.com/office/drawing/2014/main" id="{5DD05B0C-9C68-4094-9B59-2D7CE37B1158}"/>
                </a:ext>
              </a:extLst>
            </p:cNvPr>
            <p:cNvSpPr/>
            <p:nvPr/>
          </p:nvSpPr>
          <p:spPr>
            <a:xfrm>
              <a:off x="6379808" y="3468954"/>
              <a:ext cx="1260413" cy="731898"/>
            </a:xfrm>
            <a:prstGeom prst="roundRect">
              <a:avLst>
                <a:gd name="adj" fmla="val 12288"/>
              </a:avLst>
            </a:prstGeom>
            <a:solidFill>
              <a:srgbClr val="E8D2D3">
                <a:alpha val="55000"/>
              </a:srgb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0" name="文字方塊 39">
              <a:extLst>
                <a:ext uri="{FF2B5EF4-FFF2-40B4-BE49-F238E27FC236}">
                  <a16:creationId xmlns:a16="http://schemas.microsoft.com/office/drawing/2014/main" id="{FACB87CD-7B60-4257-A97F-197293C7214A}"/>
                </a:ext>
              </a:extLst>
            </p:cNvPr>
            <p:cNvSpPr txBox="1"/>
            <p:nvPr/>
          </p:nvSpPr>
          <p:spPr>
            <a:xfrm>
              <a:off x="5290614" y="3443240"/>
              <a:ext cx="755569" cy="366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b="1">
                  <a:solidFill>
                    <a:srgbClr val="1F6797"/>
                  </a:solidFill>
                </a:rPr>
                <a:t>VM1</a:t>
              </a:r>
              <a:endParaRPr lang="zh-TW" altLang="en-US" b="1">
                <a:solidFill>
                  <a:srgbClr val="1F6797"/>
                </a:solidFill>
              </a:endParaRPr>
            </a:p>
          </p:txBody>
        </p:sp>
        <p:sp>
          <p:nvSpPr>
            <p:cNvPr id="41" name="文字方塊 40">
              <a:extLst>
                <a:ext uri="{FF2B5EF4-FFF2-40B4-BE49-F238E27FC236}">
                  <a16:creationId xmlns:a16="http://schemas.microsoft.com/office/drawing/2014/main" id="{A853E136-0ACB-4819-9DC1-C94C125A99F3}"/>
                </a:ext>
              </a:extLst>
            </p:cNvPr>
            <p:cNvSpPr txBox="1"/>
            <p:nvPr/>
          </p:nvSpPr>
          <p:spPr>
            <a:xfrm>
              <a:off x="6463718" y="3443240"/>
              <a:ext cx="10915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b="1">
                  <a:solidFill>
                    <a:srgbClr val="B83E45"/>
                  </a:solidFill>
                </a:rPr>
                <a:t>Layer 1</a:t>
              </a:r>
              <a:endParaRPr lang="zh-TW" altLang="en-US" b="1">
                <a:solidFill>
                  <a:srgbClr val="B83E45"/>
                </a:solidFill>
              </a:endParaRPr>
            </a:p>
          </p:txBody>
        </p:sp>
        <p:sp>
          <p:nvSpPr>
            <p:cNvPr id="49" name="文字方塊 48">
              <a:extLst>
                <a:ext uri="{FF2B5EF4-FFF2-40B4-BE49-F238E27FC236}">
                  <a16:creationId xmlns:a16="http://schemas.microsoft.com/office/drawing/2014/main" id="{E6904856-EE91-4685-8FE3-7AC4E6977D76}"/>
                </a:ext>
              </a:extLst>
            </p:cNvPr>
            <p:cNvSpPr txBox="1"/>
            <p:nvPr/>
          </p:nvSpPr>
          <p:spPr>
            <a:xfrm>
              <a:off x="5034130" y="3690384"/>
              <a:ext cx="12604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>
                  <a:solidFill>
                    <a:srgbClr val="1F6797"/>
                  </a:solidFill>
                </a:rPr>
                <a:t>PHP</a:t>
              </a:r>
              <a:endParaRPr lang="zh-TW" altLang="en-US" sz="1400">
                <a:solidFill>
                  <a:srgbClr val="1F6797"/>
                </a:solidFill>
              </a:endParaRPr>
            </a:p>
          </p:txBody>
        </p:sp>
        <p:sp>
          <p:nvSpPr>
            <p:cNvPr id="50" name="文字方塊 49">
              <a:extLst>
                <a:ext uri="{FF2B5EF4-FFF2-40B4-BE49-F238E27FC236}">
                  <a16:creationId xmlns:a16="http://schemas.microsoft.com/office/drawing/2014/main" id="{178AC468-5F37-4571-B8C7-3163C5A43128}"/>
                </a:ext>
              </a:extLst>
            </p:cNvPr>
            <p:cNvSpPr txBox="1"/>
            <p:nvPr/>
          </p:nvSpPr>
          <p:spPr>
            <a:xfrm>
              <a:off x="6274603" y="3690384"/>
              <a:ext cx="146233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100">
                  <a:solidFill>
                    <a:srgbClr val="B83E45"/>
                  </a:solidFill>
                </a:rPr>
                <a:t>Apt-gen install Nginx</a:t>
              </a:r>
              <a:endParaRPr lang="zh-TW" altLang="en-US" sz="1100">
                <a:solidFill>
                  <a:srgbClr val="B83E45"/>
                </a:solidFill>
              </a:endParaRPr>
            </a:p>
          </p:txBody>
        </p:sp>
        <p:sp>
          <p:nvSpPr>
            <p:cNvPr id="51" name="矩形: 圓角 50">
              <a:extLst>
                <a:ext uri="{FF2B5EF4-FFF2-40B4-BE49-F238E27FC236}">
                  <a16:creationId xmlns:a16="http://schemas.microsoft.com/office/drawing/2014/main" id="{0CA3DF7C-D758-4A2D-B48E-A0E7250580BA}"/>
                </a:ext>
              </a:extLst>
            </p:cNvPr>
            <p:cNvSpPr/>
            <p:nvPr/>
          </p:nvSpPr>
          <p:spPr>
            <a:xfrm>
              <a:off x="5034130" y="3987589"/>
              <a:ext cx="1260413" cy="731898"/>
            </a:xfrm>
            <a:prstGeom prst="roundRect">
              <a:avLst>
                <a:gd name="adj" fmla="val 12288"/>
              </a:avLst>
            </a:prstGeom>
            <a:solidFill>
              <a:srgbClr val="B6D1E0">
                <a:alpha val="55000"/>
              </a:srgb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2" name="矩形: 圓角 51">
              <a:extLst>
                <a:ext uri="{FF2B5EF4-FFF2-40B4-BE49-F238E27FC236}">
                  <a16:creationId xmlns:a16="http://schemas.microsoft.com/office/drawing/2014/main" id="{C919A4F7-8643-4A40-B1B0-30B3C84C688A}"/>
                </a:ext>
              </a:extLst>
            </p:cNvPr>
            <p:cNvSpPr/>
            <p:nvPr/>
          </p:nvSpPr>
          <p:spPr>
            <a:xfrm>
              <a:off x="6379808" y="3987589"/>
              <a:ext cx="1260413" cy="731898"/>
            </a:xfrm>
            <a:prstGeom prst="roundRect">
              <a:avLst>
                <a:gd name="adj" fmla="val 12288"/>
              </a:avLst>
            </a:prstGeom>
            <a:solidFill>
              <a:srgbClr val="E8D2D3">
                <a:alpha val="55000"/>
              </a:srgb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3" name="文字方塊 52">
              <a:extLst>
                <a:ext uri="{FF2B5EF4-FFF2-40B4-BE49-F238E27FC236}">
                  <a16:creationId xmlns:a16="http://schemas.microsoft.com/office/drawing/2014/main" id="{B09B9F5D-BF0C-4756-9624-F189954B26D8}"/>
                </a:ext>
              </a:extLst>
            </p:cNvPr>
            <p:cNvSpPr txBox="1"/>
            <p:nvPr/>
          </p:nvSpPr>
          <p:spPr>
            <a:xfrm>
              <a:off x="5290614" y="3961875"/>
              <a:ext cx="755569" cy="366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b="1">
                  <a:solidFill>
                    <a:srgbClr val="1F6797"/>
                  </a:solidFill>
                </a:rPr>
                <a:t>VM2</a:t>
              </a:r>
              <a:endParaRPr lang="zh-TW" altLang="en-US" b="1">
                <a:solidFill>
                  <a:srgbClr val="1F6797"/>
                </a:solidFill>
              </a:endParaRPr>
            </a:p>
          </p:txBody>
        </p:sp>
        <p:sp>
          <p:nvSpPr>
            <p:cNvPr id="54" name="文字方塊 53">
              <a:extLst>
                <a:ext uri="{FF2B5EF4-FFF2-40B4-BE49-F238E27FC236}">
                  <a16:creationId xmlns:a16="http://schemas.microsoft.com/office/drawing/2014/main" id="{D84FFF81-16CD-4A05-9346-F8AE1CFA227D}"/>
                </a:ext>
              </a:extLst>
            </p:cNvPr>
            <p:cNvSpPr txBox="1"/>
            <p:nvPr/>
          </p:nvSpPr>
          <p:spPr>
            <a:xfrm>
              <a:off x="6463718" y="3961875"/>
              <a:ext cx="10915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b="1">
                  <a:solidFill>
                    <a:srgbClr val="B83E45"/>
                  </a:solidFill>
                </a:rPr>
                <a:t>Layer 2</a:t>
              </a:r>
              <a:endParaRPr lang="zh-TW" altLang="en-US" b="1">
                <a:solidFill>
                  <a:srgbClr val="B83E45"/>
                </a:solidFill>
              </a:endParaRPr>
            </a:p>
          </p:txBody>
        </p:sp>
        <p:sp>
          <p:nvSpPr>
            <p:cNvPr id="55" name="文字方塊 54">
              <a:extLst>
                <a:ext uri="{FF2B5EF4-FFF2-40B4-BE49-F238E27FC236}">
                  <a16:creationId xmlns:a16="http://schemas.microsoft.com/office/drawing/2014/main" id="{57FFC272-2AAB-4924-91F8-E941EC6C7047}"/>
                </a:ext>
              </a:extLst>
            </p:cNvPr>
            <p:cNvSpPr txBox="1"/>
            <p:nvPr/>
          </p:nvSpPr>
          <p:spPr>
            <a:xfrm>
              <a:off x="5034130" y="4209019"/>
              <a:ext cx="12604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err="1">
                  <a:solidFill>
                    <a:srgbClr val="1F6797"/>
                  </a:solidFill>
                </a:rPr>
                <a:t>Mysql</a:t>
              </a:r>
              <a:endParaRPr lang="zh-TW" altLang="en-US" sz="1400">
                <a:solidFill>
                  <a:srgbClr val="1F6797"/>
                </a:solidFill>
              </a:endParaRPr>
            </a:p>
          </p:txBody>
        </p:sp>
        <p:sp>
          <p:nvSpPr>
            <p:cNvPr id="56" name="文字方塊 55">
              <a:extLst>
                <a:ext uri="{FF2B5EF4-FFF2-40B4-BE49-F238E27FC236}">
                  <a16:creationId xmlns:a16="http://schemas.microsoft.com/office/drawing/2014/main" id="{2A6ED043-E3B7-43C2-9514-580DE5AD5F3F}"/>
                </a:ext>
              </a:extLst>
            </p:cNvPr>
            <p:cNvSpPr txBox="1"/>
            <p:nvPr/>
          </p:nvSpPr>
          <p:spPr>
            <a:xfrm>
              <a:off x="6379806" y="4209019"/>
              <a:ext cx="12604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>
                  <a:solidFill>
                    <a:srgbClr val="B83E45"/>
                  </a:solidFill>
                </a:rPr>
                <a:t>Nginx Config</a:t>
              </a:r>
            </a:p>
          </p:txBody>
        </p:sp>
        <p:sp>
          <p:nvSpPr>
            <p:cNvPr id="57" name="矩形: 圓角 56">
              <a:extLst>
                <a:ext uri="{FF2B5EF4-FFF2-40B4-BE49-F238E27FC236}">
                  <a16:creationId xmlns:a16="http://schemas.microsoft.com/office/drawing/2014/main" id="{75234FE5-6BA5-48EA-9E2E-B92475ED85DC}"/>
                </a:ext>
              </a:extLst>
            </p:cNvPr>
            <p:cNvSpPr/>
            <p:nvPr/>
          </p:nvSpPr>
          <p:spPr>
            <a:xfrm>
              <a:off x="5034130" y="4493997"/>
              <a:ext cx="1260413" cy="731898"/>
            </a:xfrm>
            <a:prstGeom prst="roundRect">
              <a:avLst>
                <a:gd name="adj" fmla="val 12288"/>
              </a:avLst>
            </a:prstGeom>
            <a:solidFill>
              <a:srgbClr val="B6D1E0">
                <a:alpha val="55000"/>
              </a:srgb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8" name="矩形: 圓角 57">
              <a:extLst>
                <a:ext uri="{FF2B5EF4-FFF2-40B4-BE49-F238E27FC236}">
                  <a16:creationId xmlns:a16="http://schemas.microsoft.com/office/drawing/2014/main" id="{3D732682-4DC4-47DE-8FE7-4024A272C968}"/>
                </a:ext>
              </a:extLst>
            </p:cNvPr>
            <p:cNvSpPr/>
            <p:nvPr/>
          </p:nvSpPr>
          <p:spPr>
            <a:xfrm>
              <a:off x="6379808" y="4493997"/>
              <a:ext cx="1260413" cy="731898"/>
            </a:xfrm>
            <a:prstGeom prst="roundRect">
              <a:avLst>
                <a:gd name="adj" fmla="val 12288"/>
              </a:avLst>
            </a:prstGeom>
            <a:solidFill>
              <a:srgbClr val="E8D2D3">
                <a:alpha val="55000"/>
              </a:srgb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9" name="文字方塊 58">
              <a:extLst>
                <a:ext uri="{FF2B5EF4-FFF2-40B4-BE49-F238E27FC236}">
                  <a16:creationId xmlns:a16="http://schemas.microsoft.com/office/drawing/2014/main" id="{6D75845F-3661-438B-8CFB-E1016947025A}"/>
                </a:ext>
              </a:extLst>
            </p:cNvPr>
            <p:cNvSpPr txBox="1"/>
            <p:nvPr/>
          </p:nvSpPr>
          <p:spPr>
            <a:xfrm>
              <a:off x="5290614" y="4468283"/>
              <a:ext cx="755569" cy="366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b="1">
                  <a:solidFill>
                    <a:srgbClr val="1F6797"/>
                  </a:solidFill>
                </a:rPr>
                <a:t>VM3</a:t>
              </a:r>
              <a:endParaRPr lang="zh-TW" altLang="en-US" b="1">
                <a:solidFill>
                  <a:srgbClr val="1F6797"/>
                </a:solidFill>
              </a:endParaRPr>
            </a:p>
          </p:txBody>
        </p:sp>
        <p:sp>
          <p:nvSpPr>
            <p:cNvPr id="60" name="文字方塊 59">
              <a:extLst>
                <a:ext uri="{FF2B5EF4-FFF2-40B4-BE49-F238E27FC236}">
                  <a16:creationId xmlns:a16="http://schemas.microsoft.com/office/drawing/2014/main" id="{4F1B78EA-D04A-4C71-BEA0-6D404DC19DF8}"/>
                </a:ext>
              </a:extLst>
            </p:cNvPr>
            <p:cNvSpPr txBox="1"/>
            <p:nvPr/>
          </p:nvSpPr>
          <p:spPr>
            <a:xfrm>
              <a:off x="6463718" y="4468283"/>
              <a:ext cx="10915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b="1">
                  <a:solidFill>
                    <a:srgbClr val="B83E45"/>
                  </a:solidFill>
                </a:rPr>
                <a:t>Nginx</a:t>
              </a:r>
              <a:endParaRPr lang="zh-TW" altLang="en-US" b="1">
                <a:solidFill>
                  <a:srgbClr val="B83E45"/>
                </a:solidFill>
              </a:endParaRPr>
            </a:p>
          </p:txBody>
        </p:sp>
        <p:sp>
          <p:nvSpPr>
            <p:cNvPr id="61" name="文字方塊 60">
              <a:extLst>
                <a:ext uri="{FF2B5EF4-FFF2-40B4-BE49-F238E27FC236}">
                  <a16:creationId xmlns:a16="http://schemas.microsoft.com/office/drawing/2014/main" id="{6FB262EC-2967-4FF9-8F35-850C140CF461}"/>
                </a:ext>
              </a:extLst>
            </p:cNvPr>
            <p:cNvSpPr txBox="1"/>
            <p:nvPr/>
          </p:nvSpPr>
          <p:spPr>
            <a:xfrm>
              <a:off x="5034130" y="4715427"/>
              <a:ext cx="12604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err="1">
                  <a:solidFill>
                    <a:srgbClr val="1F6797"/>
                  </a:solidFill>
                </a:rPr>
                <a:t>Mysql</a:t>
              </a:r>
              <a:endParaRPr lang="zh-TW" altLang="en-US" sz="1400">
                <a:solidFill>
                  <a:srgbClr val="1F6797"/>
                </a:solidFill>
              </a:endParaRPr>
            </a:p>
          </p:txBody>
        </p:sp>
        <p:sp>
          <p:nvSpPr>
            <p:cNvPr id="62" name="文字方塊 61">
              <a:extLst>
                <a:ext uri="{FF2B5EF4-FFF2-40B4-BE49-F238E27FC236}">
                  <a16:creationId xmlns:a16="http://schemas.microsoft.com/office/drawing/2014/main" id="{19BF055E-1229-4642-B678-4FF490D4BCC5}"/>
                </a:ext>
              </a:extLst>
            </p:cNvPr>
            <p:cNvSpPr txBox="1"/>
            <p:nvPr/>
          </p:nvSpPr>
          <p:spPr>
            <a:xfrm>
              <a:off x="6379806" y="4715427"/>
              <a:ext cx="12604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>
                  <a:solidFill>
                    <a:srgbClr val="B83E45"/>
                  </a:solidFill>
                </a:rPr>
                <a:t>Layer 3 Nginx Container</a:t>
              </a:r>
            </a:p>
          </p:txBody>
        </p:sp>
        <p:sp>
          <p:nvSpPr>
            <p:cNvPr id="63" name="矩形: 圓角 62">
              <a:extLst>
                <a:ext uri="{FF2B5EF4-FFF2-40B4-BE49-F238E27FC236}">
                  <a16:creationId xmlns:a16="http://schemas.microsoft.com/office/drawing/2014/main" id="{DB926122-65E3-44F1-AFEE-375A6DBE8EA7}"/>
                </a:ext>
              </a:extLst>
            </p:cNvPr>
            <p:cNvSpPr/>
            <p:nvPr/>
          </p:nvSpPr>
          <p:spPr>
            <a:xfrm>
              <a:off x="5034130" y="5011256"/>
              <a:ext cx="1260413" cy="731898"/>
            </a:xfrm>
            <a:prstGeom prst="roundRect">
              <a:avLst>
                <a:gd name="adj" fmla="val 12288"/>
              </a:avLst>
            </a:prstGeom>
            <a:solidFill>
              <a:srgbClr val="B6D1E0">
                <a:alpha val="55000"/>
              </a:srgb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4" name="文字方塊 63">
              <a:extLst>
                <a:ext uri="{FF2B5EF4-FFF2-40B4-BE49-F238E27FC236}">
                  <a16:creationId xmlns:a16="http://schemas.microsoft.com/office/drawing/2014/main" id="{B80B7CB4-17C0-44C8-BCFA-E8696C124E4C}"/>
                </a:ext>
              </a:extLst>
            </p:cNvPr>
            <p:cNvSpPr txBox="1"/>
            <p:nvPr/>
          </p:nvSpPr>
          <p:spPr>
            <a:xfrm>
              <a:off x="5290614" y="4985542"/>
              <a:ext cx="755569" cy="366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b="1">
                  <a:solidFill>
                    <a:srgbClr val="1F6797"/>
                  </a:solidFill>
                </a:rPr>
                <a:t>VM4</a:t>
              </a:r>
              <a:endParaRPr lang="zh-TW" altLang="en-US" b="1">
                <a:solidFill>
                  <a:srgbClr val="1F6797"/>
                </a:solidFill>
              </a:endParaRPr>
            </a:p>
          </p:txBody>
        </p:sp>
        <p:sp>
          <p:nvSpPr>
            <p:cNvPr id="65" name="文字方塊 64">
              <a:extLst>
                <a:ext uri="{FF2B5EF4-FFF2-40B4-BE49-F238E27FC236}">
                  <a16:creationId xmlns:a16="http://schemas.microsoft.com/office/drawing/2014/main" id="{C446E554-AB41-410D-9FA1-69EDDDE5FDD9}"/>
                </a:ext>
              </a:extLst>
            </p:cNvPr>
            <p:cNvSpPr txBox="1"/>
            <p:nvPr/>
          </p:nvSpPr>
          <p:spPr>
            <a:xfrm>
              <a:off x="5034130" y="5232686"/>
              <a:ext cx="12604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err="1">
                  <a:solidFill>
                    <a:srgbClr val="1F6797"/>
                  </a:solidFill>
                </a:rPr>
                <a:t>Wordpress</a:t>
              </a:r>
              <a:endParaRPr lang="zh-TW" altLang="en-US" sz="1400">
                <a:solidFill>
                  <a:srgbClr val="1F6797"/>
                </a:solidFill>
              </a:endParaRPr>
            </a:p>
          </p:txBody>
        </p:sp>
        <p:sp>
          <p:nvSpPr>
            <p:cNvPr id="67" name="矩形: 圓角 66">
              <a:extLst>
                <a:ext uri="{FF2B5EF4-FFF2-40B4-BE49-F238E27FC236}">
                  <a16:creationId xmlns:a16="http://schemas.microsoft.com/office/drawing/2014/main" id="{CE8B9D21-B7B6-4F29-AD0D-74053F2DAC5A}"/>
                </a:ext>
              </a:extLst>
            </p:cNvPr>
            <p:cNvSpPr/>
            <p:nvPr/>
          </p:nvSpPr>
          <p:spPr>
            <a:xfrm>
              <a:off x="5034130" y="5535119"/>
              <a:ext cx="1260413" cy="731898"/>
            </a:xfrm>
            <a:prstGeom prst="roundRect">
              <a:avLst>
                <a:gd name="adj" fmla="val 12288"/>
              </a:avLst>
            </a:prstGeom>
            <a:solidFill>
              <a:srgbClr val="B6D1E0">
                <a:alpha val="55000"/>
              </a:srgb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8" name="文字方塊 67">
              <a:extLst>
                <a:ext uri="{FF2B5EF4-FFF2-40B4-BE49-F238E27FC236}">
                  <a16:creationId xmlns:a16="http://schemas.microsoft.com/office/drawing/2014/main" id="{B2F53090-7038-49F5-851F-BB4BE68F4A05}"/>
                </a:ext>
              </a:extLst>
            </p:cNvPr>
            <p:cNvSpPr txBox="1"/>
            <p:nvPr/>
          </p:nvSpPr>
          <p:spPr>
            <a:xfrm>
              <a:off x="5034130" y="5555857"/>
              <a:ext cx="126041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>
                  <a:solidFill>
                    <a:srgbClr val="1F6797"/>
                  </a:solidFill>
                </a:rPr>
                <a:t>Container</a:t>
              </a:r>
            </a:p>
            <a:p>
              <a:pPr algn="ctr"/>
              <a:r>
                <a:rPr lang="en-US" altLang="zh-TW" sz="1400">
                  <a:solidFill>
                    <a:srgbClr val="1F6797"/>
                  </a:solidFill>
                </a:rPr>
                <a:t>Storage</a:t>
              </a:r>
            </a:p>
            <a:p>
              <a:pPr algn="ctr"/>
              <a:r>
                <a:rPr lang="en-US" altLang="zh-TW" sz="1400">
                  <a:solidFill>
                    <a:srgbClr val="1F6797"/>
                  </a:solidFill>
                </a:rPr>
                <a:t>Volume</a:t>
              </a:r>
              <a:endParaRPr lang="zh-TW" altLang="en-US" sz="1400">
                <a:solidFill>
                  <a:srgbClr val="1F6797"/>
                </a:solidFill>
              </a:endParaRPr>
            </a:p>
          </p:txBody>
        </p:sp>
        <p:sp>
          <p:nvSpPr>
            <p:cNvPr id="69" name="矩形 68">
              <a:extLst>
                <a:ext uri="{FF2B5EF4-FFF2-40B4-BE49-F238E27FC236}">
                  <a16:creationId xmlns:a16="http://schemas.microsoft.com/office/drawing/2014/main" id="{DD96F72C-566A-404F-9D8E-CC939DEEA5B3}"/>
                </a:ext>
              </a:extLst>
            </p:cNvPr>
            <p:cNvSpPr/>
            <p:nvPr/>
          </p:nvSpPr>
          <p:spPr>
            <a:xfrm>
              <a:off x="8579916" y="3042757"/>
              <a:ext cx="574864" cy="31129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6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file1</a:t>
              </a:r>
              <a:endParaRPr lang="zh-TW" alt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0" name="矩形 69">
              <a:extLst>
                <a:ext uri="{FF2B5EF4-FFF2-40B4-BE49-F238E27FC236}">
                  <a16:creationId xmlns:a16="http://schemas.microsoft.com/office/drawing/2014/main" id="{6903F5E6-E72B-4906-B45E-3A43E76E05DC}"/>
                </a:ext>
              </a:extLst>
            </p:cNvPr>
            <p:cNvSpPr/>
            <p:nvPr/>
          </p:nvSpPr>
          <p:spPr>
            <a:xfrm>
              <a:off x="9246424" y="3042757"/>
              <a:ext cx="574864" cy="31129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6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file2</a:t>
              </a:r>
              <a:endParaRPr lang="zh-TW" alt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1" name="矩形 70">
              <a:extLst>
                <a:ext uri="{FF2B5EF4-FFF2-40B4-BE49-F238E27FC236}">
                  <a16:creationId xmlns:a16="http://schemas.microsoft.com/office/drawing/2014/main" id="{AD495A9E-B047-4563-80B5-6A5A928A7FF6}"/>
                </a:ext>
              </a:extLst>
            </p:cNvPr>
            <p:cNvSpPr/>
            <p:nvPr/>
          </p:nvSpPr>
          <p:spPr>
            <a:xfrm>
              <a:off x="9912931" y="3042757"/>
              <a:ext cx="574864" cy="31129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6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file3</a:t>
              </a:r>
              <a:endParaRPr lang="zh-TW" alt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2" name="矩形 71">
              <a:extLst>
                <a:ext uri="{FF2B5EF4-FFF2-40B4-BE49-F238E27FC236}">
                  <a16:creationId xmlns:a16="http://schemas.microsoft.com/office/drawing/2014/main" id="{82BD4A64-C534-4DA9-8114-4AEC9438C036}"/>
                </a:ext>
              </a:extLst>
            </p:cNvPr>
            <p:cNvSpPr/>
            <p:nvPr/>
          </p:nvSpPr>
          <p:spPr>
            <a:xfrm>
              <a:off x="10579438" y="3042757"/>
              <a:ext cx="574864" cy="31129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6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file4</a:t>
              </a:r>
              <a:endParaRPr lang="zh-TW" alt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3" name="矩形 72">
              <a:extLst>
                <a:ext uri="{FF2B5EF4-FFF2-40B4-BE49-F238E27FC236}">
                  <a16:creationId xmlns:a16="http://schemas.microsoft.com/office/drawing/2014/main" id="{BD18BFB1-60BC-434D-8FBB-1A71A351510D}"/>
                </a:ext>
              </a:extLst>
            </p:cNvPr>
            <p:cNvSpPr/>
            <p:nvPr/>
          </p:nvSpPr>
          <p:spPr>
            <a:xfrm>
              <a:off x="11245946" y="3042757"/>
              <a:ext cx="574864" cy="31129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6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file5</a:t>
              </a:r>
              <a:endParaRPr lang="zh-TW" alt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0" name="文字方塊 79">
              <a:extLst>
                <a:ext uri="{FF2B5EF4-FFF2-40B4-BE49-F238E27FC236}">
                  <a16:creationId xmlns:a16="http://schemas.microsoft.com/office/drawing/2014/main" id="{5EFB3E35-F5E8-4CD6-B72C-23D41FFDA4BC}"/>
                </a:ext>
              </a:extLst>
            </p:cNvPr>
            <p:cNvSpPr txBox="1"/>
            <p:nvPr/>
          </p:nvSpPr>
          <p:spPr>
            <a:xfrm>
              <a:off x="7693671" y="3047479"/>
              <a:ext cx="9295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/>
                <a:t>Container</a:t>
              </a:r>
              <a:endParaRPr lang="zh-TW" altLang="en-US" sz="1400"/>
            </a:p>
          </p:txBody>
        </p:sp>
        <p:sp>
          <p:nvSpPr>
            <p:cNvPr id="82" name="矩形 81">
              <a:extLst>
                <a:ext uri="{FF2B5EF4-FFF2-40B4-BE49-F238E27FC236}">
                  <a16:creationId xmlns:a16="http://schemas.microsoft.com/office/drawing/2014/main" id="{40FAAE8A-9A5F-4FEA-BD96-4F80DC104947}"/>
                </a:ext>
              </a:extLst>
            </p:cNvPr>
            <p:cNvSpPr/>
            <p:nvPr/>
          </p:nvSpPr>
          <p:spPr>
            <a:xfrm>
              <a:off x="9246424" y="3572193"/>
              <a:ext cx="574864" cy="31129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600">
                  <a:solidFill>
                    <a:schemeClr val="bg1"/>
                  </a:solidFill>
                </a:rPr>
                <a:t>file2</a:t>
              </a:r>
              <a:endParaRPr lang="zh-TW" altLang="en-US" sz="1600">
                <a:solidFill>
                  <a:schemeClr val="bg1"/>
                </a:solidFill>
              </a:endParaRPr>
            </a:p>
          </p:txBody>
        </p:sp>
        <p:sp>
          <p:nvSpPr>
            <p:cNvPr id="85" name="矩形 84">
              <a:extLst>
                <a:ext uri="{FF2B5EF4-FFF2-40B4-BE49-F238E27FC236}">
                  <a16:creationId xmlns:a16="http://schemas.microsoft.com/office/drawing/2014/main" id="{93888A86-21B8-413B-A07C-544F268C4430}"/>
                </a:ext>
              </a:extLst>
            </p:cNvPr>
            <p:cNvSpPr/>
            <p:nvPr/>
          </p:nvSpPr>
          <p:spPr>
            <a:xfrm>
              <a:off x="11245946" y="3572193"/>
              <a:ext cx="574864" cy="31129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600">
                  <a:solidFill>
                    <a:schemeClr val="bg1"/>
                  </a:solidFill>
                </a:rPr>
                <a:t>file5</a:t>
              </a:r>
              <a:endParaRPr lang="zh-TW" altLang="en-US" sz="1600">
                <a:solidFill>
                  <a:schemeClr val="bg1"/>
                </a:solidFill>
              </a:endParaRPr>
            </a:p>
          </p:txBody>
        </p:sp>
        <p:sp>
          <p:nvSpPr>
            <p:cNvPr id="87" name="文字方塊 86">
              <a:extLst>
                <a:ext uri="{FF2B5EF4-FFF2-40B4-BE49-F238E27FC236}">
                  <a16:creationId xmlns:a16="http://schemas.microsoft.com/office/drawing/2014/main" id="{DFAD7650-A83B-4103-B25B-641EAFB9F211}"/>
                </a:ext>
              </a:extLst>
            </p:cNvPr>
            <p:cNvSpPr txBox="1"/>
            <p:nvPr/>
          </p:nvSpPr>
          <p:spPr>
            <a:xfrm>
              <a:off x="7693671" y="3576915"/>
              <a:ext cx="9295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/>
                <a:t>Layer 1</a:t>
              </a:r>
              <a:endParaRPr lang="zh-TW" altLang="en-US" sz="1400"/>
            </a:p>
          </p:txBody>
        </p:sp>
        <p:sp>
          <p:nvSpPr>
            <p:cNvPr id="90" name="矩形 89">
              <a:extLst>
                <a:ext uri="{FF2B5EF4-FFF2-40B4-BE49-F238E27FC236}">
                  <a16:creationId xmlns:a16="http://schemas.microsoft.com/office/drawing/2014/main" id="{54F52CF6-3DDC-43DD-83D0-AFDEFCFB4B0B}"/>
                </a:ext>
              </a:extLst>
            </p:cNvPr>
            <p:cNvSpPr/>
            <p:nvPr/>
          </p:nvSpPr>
          <p:spPr>
            <a:xfrm>
              <a:off x="9912931" y="4101823"/>
              <a:ext cx="574864" cy="31129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600">
                  <a:solidFill>
                    <a:schemeClr val="bg1"/>
                  </a:solidFill>
                </a:rPr>
                <a:t>file3</a:t>
              </a:r>
              <a:endParaRPr lang="zh-TW" altLang="en-US" sz="1600">
                <a:solidFill>
                  <a:schemeClr val="bg1"/>
                </a:solidFill>
              </a:endParaRPr>
            </a:p>
          </p:txBody>
        </p:sp>
        <p:sp>
          <p:nvSpPr>
            <p:cNvPr id="92" name="矩形 91">
              <a:extLst>
                <a:ext uri="{FF2B5EF4-FFF2-40B4-BE49-F238E27FC236}">
                  <a16:creationId xmlns:a16="http://schemas.microsoft.com/office/drawing/2014/main" id="{D3B8B0D9-1EDF-44D1-9BE0-D6FBBC5FE012}"/>
                </a:ext>
              </a:extLst>
            </p:cNvPr>
            <p:cNvSpPr/>
            <p:nvPr/>
          </p:nvSpPr>
          <p:spPr>
            <a:xfrm>
              <a:off x="11245946" y="4101823"/>
              <a:ext cx="574864" cy="31129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600">
                  <a:solidFill>
                    <a:schemeClr val="bg1"/>
                  </a:solidFill>
                </a:rPr>
                <a:t>file5</a:t>
              </a:r>
              <a:endParaRPr lang="zh-TW" altLang="en-US" sz="1600">
                <a:solidFill>
                  <a:schemeClr val="bg1"/>
                </a:solidFill>
              </a:endParaRPr>
            </a:p>
          </p:txBody>
        </p:sp>
        <p:sp>
          <p:nvSpPr>
            <p:cNvPr id="94" name="文字方塊 93">
              <a:extLst>
                <a:ext uri="{FF2B5EF4-FFF2-40B4-BE49-F238E27FC236}">
                  <a16:creationId xmlns:a16="http://schemas.microsoft.com/office/drawing/2014/main" id="{52971D1C-A219-41CF-BF4B-46EFD0B87430}"/>
                </a:ext>
              </a:extLst>
            </p:cNvPr>
            <p:cNvSpPr txBox="1"/>
            <p:nvPr/>
          </p:nvSpPr>
          <p:spPr>
            <a:xfrm>
              <a:off x="7693671" y="4106545"/>
              <a:ext cx="9295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/>
                <a:t>Layer 2</a:t>
              </a:r>
              <a:endParaRPr lang="zh-TW" altLang="en-US" sz="1400"/>
            </a:p>
          </p:txBody>
        </p:sp>
        <p:sp>
          <p:nvSpPr>
            <p:cNvPr id="95" name="矩形 94">
              <a:extLst>
                <a:ext uri="{FF2B5EF4-FFF2-40B4-BE49-F238E27FC236}">
                  <a16:creationId xmlns:a16="http://schemas.microsoft.com/office/drawing/2014/main" id="{F3AA0CE9-A255-4957-B9BA-9C478AD4F75D}"/>
                </a:ext>
              </a:extLst>
            </p:cNvPr>
            <p:cNvSpPr/>
            <p:nvPr/>
          </p:nvSpPr>
          <p:spPr>
            <a:xfrm>
              <a:off x="8579916" y="4624046"/>
              <a:ext cx="574864" cy="31129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600">
                  <a:solidFill>
                    <a:schemeClr val="bg1"/>
                  </a:solidFill>
                </a:rPr>
                <a:t>file1</a:t>
              </a:r>
              <a:endParaRPr lang="zh-TW" altLang="en-US" sz="1600">
                <a:solidFill>
                  <a:schemeClr val="bg1"/>
                </a:solidFill>
              </a:endParaRPr>
            </a:p>
          </p:txBody>
        </p:sp>
        <p:sp>
          <p:nvSpPr>
            <p:cNvPr id="96" name="矩形 95">
              <a:extLst>
                <a:ext uri="{FF2B5EF4-FFF2-40B4-BE49-F238E27FC236}">
                  <a16:creationId xmlns:a16="http://schemas.microsoft.com/office/drawing/2014/main" id="{F6A8A462-EA3B-42E8-B7BF-729E6ABB6D2C}"/>
                </a:ext>
              </a:extLst>
            </p:cNvPr>
            <p:cNvSpPr/>
            <p:nvPr/>
          </p:nvSpPr>
          <p:spPr>
            <a:xfrm>
              <a:off x="9246424" y="4624046"/>
              <a:ext cx="574864" cy="31129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600">
                  <a:solidFill>
                    <a:schemeClr val="bg1"/>
                  </a:solidFill>
                </a:rPr>
                <a:t>file2</a:t>
              </a:r>
              <a:endParaRPr lang="zh-TW" altLang="en-US" sz="1600">
                <a:solidFill>
                  <a:schemeClr val="bg1"/>
                </a:solidFill>
              </a:endParaRPr>
            </a:p>
          </p:txBody>
        </p:sp>
        <p:sp>
          <p:nvSpPr>
            <p:cNvPr id="98" name="矩形 97">
              <a:extLst>
                <a:ext uri="{FF2B5EF4-FFF2-40B4-BE49-F238E27FC236}">
                  <a16:creationId xmlns:a16="http://schemas.microsoft.com/office/drawing/2014/main" id="{E9338F8C-6E68-4098-B7AB-DB43E5C36DA7}"/>
                </a:ext>
              </a:extLst>
            </p:cNvPr>
            <p:cNvSpPr/>
            <p:nvPr/>
          </p:nvSpPr>
          <p:spPr>
            <a:xfrm>
              <a:off x="10579438" y="4624046"/>
              <a:ext cx="574864" cy="31129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600">
                  <a:solidFill>
                    <a:schemeClr val="bg1"/>
                  </a:solidFill>
                </a:rPr>
                <a:t>file4</a:t>
              </a:r>
              <a:endParaRPr lang="zh-TW" altLang="en-US" sz="1600">
                <a:solidFill>
                  <a:schemeClr val="bg1"/>
                </a:solidFill>
              </a:endParaRPr>
            </a:p>
          </p:txBody>
        </p:sp>
        <p:sp>
          <p:nvSpPr>
            <p:cNvPr id="99" name="矩形 98">
              <a:extLst>
                <a:ext uri="{FF2B5EF4-FFF2-40B4-BE49-F238E27FC236}">
                  <a16:creationId xmlns:a16="http://schemas.microsoft.com/office/drawing/2014/main" id="{FC1BF333-6950-4143-A3D7-9E3643A03904}"/>
                </a:ext>
              </a:extLst>
            </p:cNvPr>
            <p:cNvSpPr/>
            <p:nvPr/>
          </p:nvSpPr>
          <p:spPr>
            <a:xfrm>
              <a:off x="11245946" y="4624046"/>
              <a:ext cx="574864" cy="31129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600">
                  <a:solidFill>
                    <a:schemeClr val="bg1"/>
                  </a:solidFill>
                </a:rPr>
                <a:t>file5</a:t>
              </a:r>
              <a:endParaRPr lang="zh-TW" altLang="en-US" sz="1600">
                <a:solidFill>
                  <a:schemeClr val="bg1"/>
                </a:solidFill>
              </a:endParaRPr>
            </a:p>
          </p:txBody>
        </p:sp>
        <p:sp>
          <p:nvSpPr>
            <p:cNvPr id="101" name="文字方塊 100">
              <a:extLst>
                <a:ext uri="{FF2B5EF4-FFF2-40B4-BE49-F238E27FC236}">
                  <a16:creationId xmlns:a16="http://schemas.microsoft.com/office/drawing/2014/main" id="{A1126FB9-E55C-49DA-8E40-F3BC94FF9E55}"/>
                </a:ext>
              </a:extLst>
            </p:cNvPr>
            <p:cNvSpPr txBox="1"/>
            <p:nvPr/>
          </p:nvSpPr>
          <p:spPr>
            <a:xfrm>
              <a:off x="7693671" y="4628768"/>
              <a:ext cx="9295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/>
                <a:t>Layer 3</a:t>
              </a:r>
              <a:endParaRPr lang="zh-TW" altLang="en-US" sz="1400"/>
            </a:p>
          </p:txBody>
        </p:sp>
        <p:grpSp>
          <p:nvGrpSpPr>
            <p:cNvPr id="110" name="群組 109">
              <a:extLst>
                <a:ext uri="{FF2B5EF4-FFF2-40B4-BE49-F238E27FC236}">
                  <a16:creationId xmlns:a16="http://schemas.microsoft.com/office/drawing/2014/main" id="{9422C3FA-1703-4F87-8978-31A13C304131}"/>
                </a:ext>
              </a:extLst>
            </p:cNvPr>
            <p:cNvGrpSpPr/>
            <p:nvPr/>
          </p:nvGrpSpPr>
          <p:grpSpPr>
            <a:xfrm>
              <a:off x="8865349" y="3304602"/>
              <a:ext cx="2669921" cy="1319444"/>
              <a:chOff x="8865349" y="3379034"/>
              <a:chExt cx="2669921" cy="1149206"/>
            </a:xfrm>
          </p:grpSpPr>
          <p:cxnSp>
            <p:nvCxnSpPr>
              <p:cNvPr id="104" name="直線單箭頭接點 103">
                <a:extLst>
                  <a:ext uri="{FF2B5EF4-FFF2-40B4-BE49-F238E27FC236}">
                    <a16:creationId xmlns:a16="http://schemas.microsoft.com/office/drawing/2014/main" id="{41CDA0C9-2B2F-42E4-8CA6-7062E0DFCB5A}"/>
                  </a:ext>
                </a:extLst>
              </p:cNvPr>
              <p:cNvCxnSpPr>
                <a:cxnSpLocks/>
                <a:stCxn id="98" idx="0"/>
              </p:cNvCxnSpPr>
              <p:nvPr/>
            </p:nvCxnSpPr>
            <p:spPr>
              <a:xfrm flipH="1" flipV="1">
                <a:off x="10862402" y="3383300"/>
                <a:ext cx="4468" cy="1144940"/>
              </a:xfrm>
              <a:prstGeom prst="straightConnector1">
                <a:avLst/>
              </a:prstGeom>
              <a:ln w="19050">
                <a:solidFill>
                  <a:srgbClr val="0D4E5B"/>
                </a:solidFill>
                <a:headEnd type="oval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直線單箭頭接點 104">
                <a:extLst>
                  <a:ext uri="{FF2B5EF4-FFF2-40B4-BE49-F238E27FC236}">
                    <a16:creationId xmlns:a16="http://schemas.microsoft.com/office/drawing/2014/main" id="{0557F3DA-67D4-4D48-9213-90D2CA89CB6B}"/>
                  </a:ext>
                </a:extLst>
              </p:cNvPr>
              <p:cNvCxnSpPr>
                <a:cxnSpLocks/>
                <a:stCxn id="90" idx="0"/>
              </p:cNvCxnSpPr>
              <p:nvPr/>
            </p:nvCxnSpPr>
            <p:spPr>
              <a:xfrm flipH="1" flipV="1">
                <a:off x="10189827" y="3383300"/>
                <a:ext cx="10536" cy="690094"/>
              </a:xfrm>
              <a:prstGeom prst="straightConnector1">
                <a:avLst/>
              </a:prstGeom>
              <a:ln w="19050">
                <a:solidFill>
                  <a:srgbClr val="0D4E5B"/>
                </a:solidFill>
                <a:headEnd type="oval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線單箭頭接點 106">
                <a:extLst>
                  <a:ext uri="{FF2B5EF4-FFF2-40B4-BE49-F238E27FC236}">
                    <a16:creationId xmlns:a16="http://schemas.microsoft.com/office/drawing/2014/main" id="{AADBFCF3-B7C8-4F1F-995D-3220FF137FF5}"/>
                  </a:ext>
                </a:extLst>
              </p:cNvPr>
              <p:cNvCxnSpPr>
                <a:cxnSpLocks/>
                <a:stCxn id="82" idx="0"/>
              </p:cNvCxnSpPr>
              <p:nvPr/>
            </p:nvCxnSpPr>
            <p:spPr>
              <a:xfrm flipH="1" flipV="1">
                <a:off x="9530962" y="3383299"/>
                <a:ext cx="2894" cy="218144"/>
              </a:xfrm>
              <a:prstGeom prst="straightConnector1">
                <a:avLst/>
              </a:prstGeom>
              <a:ln w="19050">
                <a:solidFill>
                  <a:srgbClr val="0D4E5B"/>
                </a:solidFill>
                <a:headEnd type="oval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直線單箭頭接點 108">
                <a:extLst>
                  <a:ext uri="{FF2B5EF4-FFF2-40B4-BE49-F238E27FC236}">
                    <a16:creationId xmlns:a16="http://schemas.microsoft.com/office/drawing/2014/main" id="{E62D95E0-7137-4355-A2B9-85161E1559A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1532376" y="3395822"/>
                <a:ext cx="2894" cy="218144"/>
              </a:xfrm>
              <a:prstGeom prst="straightConnector1">
                <a:avLst/>
              </a:prstGeom>
              <a:ln w="19050">
                <a:solidFill>
                  <a:srgbClr val="0D4E5B"/>
                </a:solidFill>
                <a:headEnd type="oval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直線單箭頭接點 116">
                <a:extLst>
                  <a:ext uri="{FF2B5EF4-FFF2-40B4-BE49-F238E27FC236}">
                    <a16:creationId xmlns:a16="http://schemas.microsoft.com/office/drawing/2014/main" id="{193F4D9B-F2E6-4BD5-8890-15DE2F9CFE1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865349" y="3379034"/>
                <a:ext cx="4468" cy="1144940"/>
              </a:xfrm>
              <a:prstGeom prst="straightConnector1">
                <a:avLst/>
              </a:prstGeom>
              <a:ln w="19050">
                <a:solidFill>
                  <a:srgbClr val="0D4E5B"/>
                </a:solidFill>
                <a:headEnd type="oval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436724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91C2EB2-2DAA-40CD-9F85-7CC1B9E99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latin typeface="微軟正黑體"/>
                <a:ea typeface="微軟正黑體"/>
              </a:rPr>
              <a:t>QNAP</a:t>
            </a:r>
            <a:r>
              <a:rPr lang="zh-TW" altLang="en-US">
                <a:latin typeface="微軟正黑體"/>
                <a:ea typeface="微軟正黑體"/>
              </a:rPr>
              <a:t> </a:t>
            </a:r>
            <a:r>
              <a:rPr lang="en-US" altLang="zh-TW">
                <a:latin typeface="微軟正黑體"/>
                <a:ea typeface="微軟正黑體"/>
              </a:rPr>
              <a:t>NAS</a:t>
            </a:r>
            <a:r>
              <a:rPr lang="zh-TW" altLang="en-US">
                <a:latin typeface="微軟正黑體"/>
                <a:ea typeface="微軟正黑體"/>
              </a:rPr>
              <a:t> 是</a:t>
            </a:r>
            <a:r>
              <a:rPr lang="zh-TW">
                <a:latin typeface="微軟正黑體"/>
                <a:ea typeface="微軟正黑體"/>
              </a:rPr>
              <a:t>創意開發的好夥伴</a:t>
            </a:r>
            <a:endParaRPr lang="en-US" altLang="zh-TW">
              <a:latin typeface="微軟正黑體"/>
              <a:ea typeface="微軟正黑體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F8ECD210-CAF1-4F95-9EF5-7C285D6BFF5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728" y="2514148"/>
            <a:ext cx="5184192" cy="1189916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02410005-BE37-437E-8220-3B438A6807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6843" y="2523463"/>
            <a:ext cx="5131795" cy="1183549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045DF923-07E1-4208-9D8A-E2EFC65A195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467" y="3790191"/>
            <a:ext cx="5156453" cy="1183548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5D7732FE-0C0D-440F-8982-CB47D2F13AB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6262" y="3798453"/>
            <a:ext cx="5184192" cy="1183549"/>
          </a:xfrm>
          <a:prstGeom prst="rect">
            <a:avLst/>
          </a:prstGeom>
        </p:spPr>
      </p:pic>
      <p:pic>
        <p:nvPicPr>
          <p:cNvPr id="11" name="圖片 6">
            <a:extLst>
              <a:ext uri="{FF2B5EF4-FFF2-40B4-BE49-F238E27FC236}">
                <a16:creationId xmlns:a16="http://schemas.microsoft.com/office/drawing/2014/main" id="{968564E4-A0B2-453D-B223-69EA0A085D6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9373" y="2643858"/>
            <a:ext cx="814002" cy="814002"/>
          </a:xfrm>
          <a:prstGeom prst="ellipse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1AE9191-2F25-49B1-A677-1554B941F870}"/>
              </a:ext>
            </a:extLst>
          </p:cNvPr>
          <p:cNvSpPr/>
          <p:nvPr/>
        </p:nvSpPr>
        <p:spPr>
          <a:xfrm>
            <a:off x="1194929" y="3075042"/>
            <a:ext cx="38691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800" b="1">
                <a:solidFill>
                  <a:schemeClr val="bg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 LXC 與 Docker 雙支援</a:t>
            </a:r>
            <a:endParaRPr lang="zh-TW" altLang="zh-TW" sz="2800" b="1">
              <a:solidFill>
                <a:schemeClr val="bg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F90803DA-D5B3-40A8-93E4-9477E94B835C}"/>
              </a:ext>
            </a:extLst>
          </p:cNvPr>
          <p:cNvSpPr/>
          <p:nvPr/>
        </p:nvSpPr>
        <p:spPr>
          <a:xfrm>
            <a:off x="1780410" y="4351924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效率和隱私保護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4A92759D-6736-47C2-B77C-D9438E62B7C6}"/>
              </a:ext>
            </a:extLst>
          </p:cNvPr>
          <p:cNvSpPr/>
          <p:nvPr/>
        </p:nvSpPr>
        <p:spPr>
          <a:xfrm>
            <a:off x="8312159" y="3078596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800" b="1">
                <a:solidFill>
                  <a:schemeClr val="bg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彈性網路設定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3756CC56-1B1C-4844-AC6E-F8B7E0BA7768}"/>
              </a:ext>
            </a:extLst>
          </p:cNvPr>
          <p:cNvSpPr/>
          <p:nvPr/>
        </p:nvSpPr>
        <p:spPr>
          <a:xfrm>
            <a:off x="7840075" y="4352229"/>
            <a:ext cx="32832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800" b="1">
                <a:solidFill>
                  <a:schemeClr val="bg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支援 </a:t>
            </a:r>
            <a:r>
              <a:rPr lang="en-US" altLang="zh-TW" sz="2800" b="1">
                <a:solidFill>
                  <a:schemeClr val="bg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GPU </a:t>
            </a:r>
            <a:r>
              <a:rPr lang="zh-TW" altLang="en-US" sz="2800" b="1">
                <a:solidFill>
                  <a:schemeClr val="bg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加速運算</a:t>
            </a:r>
          </a:p>
        </p:txBody>
      </p: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E90DB733-8BFC-45D5-9285-894770F1F58F}"/>
              </a:ext>
            </a:extLst>
          </p:cNvPr>
          <p:cNvGrpSpPr/>
          <p:nvPr/>
        </p:nvGrpSpPr>
        <p:grpSpPr>
          <a:xfrm>
            <a:off x="273465" y="2218023"/>
            <a:ext cx="1671217" cy="808653"/>
            <a:chOff x="273465" y="1980129"/>
            <a:chExt cx="1671217" cy="808653"/>
          </a:xfrm>
        </p:grpSpPr>
        <p:pic>
          <p:nvPicPr>
            <p:cNvPr id="17" name="圖片 16">
              <a:extLst>
                <a:ext uri="{FF2B5EF4-FFF2-40B4-BE49-F238E27FC236}">
                  <a16:creationId xmlns:a16="http://schemas.microsoft.com/office/drawing/2014/main" id="{D72A3488-0D47-4D7D-BBD9-F6A381C9400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273465" y="1980129"/>
              <a:ext cx="1671217" cy="808653"/>
            </a:xfrm>
            <a:prstGeom prst="rect">
              <a:avLst/>
            </a:prstGeom>
          </p:spPr>
        </p:pic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1894A844-D2DE-4417-9835-BF2ED3F51A6B}"/>
                </a:ext>
              </a:extLst>
            </p:cNvPr>
            <p:cNvSpPr/>
            <p:nvPr/>
          </p:nvSpPr>
          <p:spPr>
            <a:xfrm>
              <a:off x="357551" y="2084867"/>
              <a:ext cx="152328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400" b="1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獨家優勢</a:t>
              </a:r>
              <a:endParaRPr lang="zh-TW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19" name="矩形 18">
            <a:extLst>
              <a:ext uri="{FF2B5EF4-FFF2-40B4-BE49-F238E27FC236}">
                <a16:creationId xmlns:a16="http://schemas.microsoft.com/office/drawing/2014/main" id="{5CD5F149-BA7C-4E23-9380-E765A4DA4E53}"/>
              </a:ext>
            </a:extLst>
          </p:cNvPr>
          <p:cNvSpPr/>
          <p:nvPr/>
        </p:nvSpPr>
        <p:spPr>
          <a:xfrm>
            <a:off x="4304371" y="2589194"/>
            <a:ext cx="7208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400" b="1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01</a:t>
            </a:r>
            <a:endParaRPr lang="zh-TW" altLang="en-US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6086B83C-4A7B-4B9C-A773-4AEE20187417}"/>
              </a:ext>
            </a:extLst>
          </p:cNvPr>
          <p:cNvSpPr/>
          <p:nvPr/>
        </p:nvSpPr>
        <p:spPr>
          <a:xfrm>
            <a:off x="4304371" y="3871548"/>
            <a:ext cx="7208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400" b="1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02</a:t>
            </a:r>
            <a:endParaRPr lang="zh-TW" altLang="en-US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C56EFA2E-0E3F-41B7-B14B-5CD7E22448CD}"/>
              </a:ext>
            </a:extLst>
          </p:cNvPr>
          <p:cNvSpPr/>
          <p:nvPr/>
        </p:nvSpPr>
        <p:spPr>
          <a:xfrm>
            <a:off x="7457410" y="2589194"/>
            <a:ext cx="7208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400" b="1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03</a:t>
            </a:r>
            <a:endParaRPr lang="zh-TW" altLang="en-US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D5E2BED2-D45D-47E3-968E-CF39CF6D91F6}"/>
              </a:ext>
            </a:extLst>
          </p:cNvPr>
          <p:cNvSpPr/>
          <p:nvPr/>
        </p:nvSpPr>
        <p:spPr>
          <a:xfrm>
            <a:off x="7457410" y="3871548"/>
            <a:ext cx="7208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400" b="1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04</a:t>
            </a:r>
            <a:endParaRPr lang="zh-TW" altLang="en-US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" name="圖片 22">
            <a:extLst>
              <a:ext uri="{FF2B5EF4-FFF2-40B4-BE49-F238E27FC236}">
                <a16:creationId xmlns:a16="http://schemas.microsoft.com/office/drawing/2014/main" id="{E828873F-BC06-4002-A813-009277B4A66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2121" y="3897608"/>
            <a:ext cx="548506" cy="805881"/>
          </a:xfrm>
          <a:prstGeom prst="rect">
            <a:avLst/>
          </a:prstGeom>
        </p:spPr>
      </p:pic>
      <p:pic>
        <p:nvPicPr>
          <p:cNvPr id="24" name="圖片 23">
            <a:extLst>
              <a:ext uri="{FF2B5EF4-FFF2-40B4-BE49-F238E27FC236}">
                <a16:creationId xmlns:a16="http://schemas.microsoft.com/office/drawing/2014/main" id="{1095B61F-E892-41AE-9021-498773202F9B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3541" y="3985286"/>
            <a:ext cx="671697" cy="673764"/>
          </a:xfrm>
          <a:prstGeom prst="rect">
            <a:avLst/>
          </a:prstGeom>
        </p:spPr>
      </p:pic>
      <p:pic>
        <p:nvPicPr>
          <p:cNvPr id="25" name="圖片 24">
            <a:extLst>
              <a:ext uri="{FF2B5EF4-FFF2-40B4-BE49-F238E27FC236}">
                <a16:creationId xmlns:a16="http://schemas.microsoft.com/office/drawing/2014/main" id="{E41CC4B3-BF2A-49DE-BD84-5819556B009E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1947" y="2768509"/>
            <a:ext cx="787954" cy="56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182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0B0B8DD0-7451-4973-82CE-D5ECD41781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626" t="36044" r="12847" b="8838"/>
          <a:stretch/>
        </p:blipFill>
        <p:spPr>
          <a:xfrm>
            <a:off x="0" y="3053038"/>
            <a:ext cx="12192000" cy="3804962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5D051E54-7010-4949-AF27-528F5105A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>
                <a:latin typeface="微軟正黑體"/>
                <a:ea typeface="微軟正黑體"/>
              </a:rPr>
              <a:t>效率和隱私保護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BF2E4B1-2FE6-40B9-8422-1FACD62C23E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52669" y="1041555"/>
            <a:ext cx="9761220" cy="2715895"/>
          </a:xfrm>
          <a:prstGeom prst="rect">
            <a:avLst/>
          </a:prstGeom>
        </p:spPr>
        <p:txBody>
          <a:bodyPr anchor="t"/>
          <a:lstStyle/>
          <a:p>
            <a:pPr marL="0" indent="0">
              <a:buNone/>
            </a:pPr>
            <a:r>
              <a:rPr lang="zh-TW" altLang="en-US" sz="2400" b="1" dirty="0">
                <a:latin typeface="Microsoft JhengHei"/>
                <a:ea typeface="Microsoft JhengHei"/>
              </a:rPr>
              <a:t>享有隱私保護</a:t>
            </a:r>
            <a:endParaRPr lang="zh-TW" dirty="0"/>
          </a:p>
          <a:p>
            <a:pPr lvl="1"/>
            <a:r>
              <a:rPr lang="zh-TW" altLang="en-US" sz="2000" dirty="0">
                <a:latin typeface="Microsoft JhengHei"/>
                <a:ea typeface="Microsoft JhengHei"/>
              </a:rPr>
              <a:t> 開發機密與運算資料妥善保存</a:t>
            </a:r>
          </a:p>
          <a:p>
            <a:pPr lvl="1"/>
            <a:r>
              <a:rPr lang="zh-TW" altLang="en-US" sz="2000" dirty="0">
                <a:latin typeface="Microsoft JhengHei"/>
                <a:ea typeface="Microsoft JhengHei"/>
              </a:rPr>
              <a:t> 公有雲收費複雜，且有隱私權和資安規範等可能潛在問題</a:t>
            </a:r>
          </a:p>
          <a:p>
            <a:pPr marL="0" indent="0">
              <a:buNone/>
            </a:pPr>
            <a:r>
              <a:rPr lang="zh-TW" altLang="en-US" sz="2400" b="1" dirty="0">
                <a:latin typeface="Microsoft JhengHei"/>
                <a:ea typeface="Microsoft JhengHei"/>
              </a:rPr>
              <a:t>全盤掌握容器和 NAS 運作</a:t>
            </a:r>
          </a:p>
          <a:p>
            <a:pPr lvl="1"/>
            <a:r>
              <a:rPr lang="zh-TW" altLang="en-US" sz="2000" dirty="0">
                <a:latin typeface="Microsoft JhengHei"/>
                <a:ea typeface="Microsoft JhengHei"/>
              </a:rPr>
              <a:t> 軟硬體搭配應用，資源占比有效分配</a:t>
            </a:r>
          </a:p>
          <a:p>
            <a:pPr marL="0" indent="0">
              <a:buNone/>
            </a:pPr>
            <a:r>
              <a:rPr lang="zh-TW" altLang="en-US" sz="2400" b="1" dirty="0">
                <a:latin typeface="Microsoft JhengHei"/>
                <a:ea typeface="Microsoft JhengHei"/>
              </a:rPr>
              <a:t>最佳化儲存、管理、備份大量資料</a:t>
            </a:r>
          </a:p>
          <a:p>
            <a:pPr lvl="1"/>
            <a:r>
              <a:rPr lang="zh-TW" altLang="en-US" sz="2000" dirty="0">
                <a:latin typeface="Microsoft JhengHei"/>
                <a:ea typeface="Microsoft JhengHei"/>
              </a:rPr>
              <a:t> 搭配私有雲的各種儲存管理方案：Snapshot, Qtier…等</a:t>
            </a:r>
          </a:p>
        </p:txBody>
      </p: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478A35EB-FA8C-49C2-80E5-0A3C1FA703A8}"/>
              </a:ext>
            </a:extLst>
          </p:cNvPr>
          <p:cNvGrpSpPr/>
          <p:nvPr/>
        </p:nvGrpSpPr>
        <p:grpSpPr>
          <a:xfrm>
            <a:off x="10029428" y="3053038"/>
            <a:ext cx="1187523" cy="1187523"/>
            <a:chOff x="8420100" y="2590800"/>
            <a:chExt cx="1120140" cy="1120140"/>
          </a:xfrm>
        </p:grpSpPr>
        <p:sp>
          <p:nvSpPr>
            <p:cNvPr id="11" name="橢圓 10">
              <a:extLst>
                <a:ext uri="{FF2B5EF4-FFF2-40B4-BE49-F238E27FC236}">
                  <a16:creationId xmlns:a16="http://schemas.microsoft.com/office/drawing/2014/main" id="{04C6C5BF-AF7B-4139-9086-159EA9BE4A3F}"/>
                </a:ext>
              </a:extLst>
            </p:cNvPr>
            <p:cNvSpPr/>
            <p:nvPr/>
          </p:nvSpPr>
          <p:spPr>
            <a:xfrm>
              <a:off x="8420100" y="2590800"/>
              <a:ext cx="1120140" cy="11201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B20F3942-6DF7-4022-BC7E-B279B2B30F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78376" y="2707465"/>
              <a:ext cx="603589" cy="8868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4108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91C2EB2-2DAA-40CD-9F85-7CC1B9E99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latin typeface="微軟正黑體"/>
                <a:ea typeface="微軟正黑體"/>
              </a:rPr>
              <a:t>QNAP</a:t>
            </a:r>
            <a:r>
              <a:rPr lang="zh-TW" altLang="en-US">
                <a:latin typeface="微軟正黑體"/>
                <a:ea typeface="微軟正黑體"/>
              </a:rPr>
              <a:t> </a:t>
            </a:r>
            <a:r>
              <a:rPr lang="en-US" altLang="zh-TW">
                <a:latin typeface="微軟正黑體"/>
                <a:ea typeface="微軟正黑體"/>
              </a:rPr>
              <a:t>NAS</a:t>
            </a:r>
            <a:r>
              <a:rPr lang="zh-TW" altLang="en-US">
                <a:latin typeface="微軟正黑體"/>
                <a:ea typeface="微軟正黑體"/>
              </a:rPr>
              <a:t> 是</a:t>
            </a:r>
            <a:r>
              <a:rPr lang="zh-TW">
                <a:latin typeface="微軟正黑體"/>
                <a:ea typeface="微軟正黑體"/>
              </a:rPr>
              <a:t>創意開發的好夥伴</a:t>
            </a:r>
            <a:endParaRPr lang="en-US" altLang="zh-TW">
              <a:latin typeface="微軟正黑體"/>
              <a:ea typeface="微軟正黑體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F8ECD210-CAF1-4F95-9EF5-7C285D6BFF5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728" y="2514148"/>
            <a:ext cx="5184192" cy="1189916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02410005-BE37-437E-8220-3B438A6807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6843" y="2523463"/>
            <a:ext cx="5131795" cy="1183548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045DF923-07E1-4208-9D8A-E2EFC65A195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469" y="3790191"/>
            <a:ext cx="5156448" cy="1183548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5D7732FE-0C0D-440F-8982-CB47D2F13AB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6262" y="3798453"/>
            <a:ext cx="5184192" cy="1183549"/>
          </a:xfrm>
          <a:prstGeom prst="rect">
            <a:avLst/>
          </a:prstGeom>
        </p:spPr>
      </p:pic>
      <p:pic>
        <p:nvPicPr>
          <p:cNvPr id="11" name="圖片 6">
            <a:extLst>
              <a:ext uri="{FF2B5EF4-FFF2-40B4-BE49-F238E27FC236}">
                <a16:creationId xmlns:a16="http://schemas.microsoft.com/office/drawing/2014/main" id="{968564E4-A0B2-453D-B223-69EA0A085D6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9373" y="2643858"/>
            <a:ext cx="814002" cy="814002"/>
          </a:xfrm>
          <a:prstGeom prst="ellipse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1AE9191-2F25-49B1-A677-1554B941F870}"/>
              </a:ext>
            </a:extLst>
          </p:cNvPr>
          <p:cNvSpPr/>
          <p:nvPr/>
        </p:nvSpPr>
        <p:spPr>
          <a:xfrm>
            <a:off x="1194929" y="3075042"/>
            <a:ext cx="38691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800" b="1">
                <a:solidFill>
                  <a:schemeClr val="bg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 LXC 與 Docker 雙支援</a:t>
            </a:r>
            <a:endParaRPr lang="zh-TW" altLang="zh-TW" sz="2800" b="1">
              <a:solidFill>
                <a:schemeClr val="bg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F90803DA-D5B3-40A8-93E4-9477E94B835C}"/>
              </a:ext>
            </a:extLst>
          </p:cNvPr>
          <p:cNvSpPr/>
          <p:nvPr/>
        </p:nvSpPr>
        <p:spPr>
          <a:xfrm>
            <a:off x="1780410" y="4351924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800" b="1">
                <a:solidFill>
                  <a:schemeClr val="bg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效率和隱私保護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4A92759D-6736-47C2-B77C-D9438E62B7C6}"/>
              </a:ext>
            </a:extLst>
          </p:cNvPr>
          <p:cNvSpPr/>
          <p:nvPr/>
        </p:nvSpPr>
        <p:spPr>
          <a:xfrm>
            <a:off x="8312159" y="3078596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彈性網路設定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3756CC56-1B1C-4844-AC6E-F8B7E0BA7768}"/>
              </a:ext>
            </a:extLst>
          </p:cNvPr>
          <p:cNvSpPr/>
          <p:nvPr/>
        </p:nvSpPr>
        <p:spPr>
          <a:xfrm>
            <a:off x="7840075" y="4352229"/>
            <a:ext cx="32832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800" b="1">
                <a:solidFill>
                  <a:schemeClr val="bg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支援 </a:t>
            </a:r>
            <a:r>
              <a:rPr lang="en-US" altLang="zh-TW" sz="2800" b="1">
                <a:solidFill>
                  <a:schemeClr val="bg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GPU </a:t>
            </a:r>
            <a:r>
              <a:rPr lang="zh-TW" altLang="en-US" sz="2800" b="1">
                <a:solidFill>
                  <a:schemeClr val="bg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加速運算</a:t>
            </a:r>
          </a:p>
        </p:txBody>
      </p: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E90DB733-8BFC-45D5-9285-894770F1F58F}"/>
              </a:ext>
            </a:extLst>
          </p:cNvPr>
          <p:cNvGrpSpPr/>
          <p:nvPr/>
        </p:nvGrpSpPr>
        <p:grpSpPr>
          <a:xfrm>
            <a:off x="273465" y="2218023"/>
            <a:ext cx="1671217" cy="808653"/>
            <a:chOff x="273465" y="1980129"/>
            <a:chExt cx="1671217" cy="808653"/>
          </a:xfrm>
        </p:grpSpPr>
        <p:pic>
          <p:nvPicPr>
            <p:cNvPr id="17" name="圖片 16">
              <a:extLst>
                <a:ext uri="{FF2B5EF4-FFF2-40B4-BE49-F238E27FC236}">
                  <a16:creationId xmlns:a16="http://schemas.microsoft.com/office/drawing/2014/main" id="{D72A3488-0D47-4D7D-BBD9-F6A381C9400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273465" y="1980129"/>
              <a:ext cx="1671217" cy="808653"/>
            </a:xfrm>
            <a:prstGeom prst="rect">
              <a:avLst/>
            </a:prstGeom>
          </p:spPr>
        </p:pic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1894A844-D2DE-4417-9835-BF2ED3F51A6B}"/>
                </a:ext>
              </a:extLst>
            </p:cNvPr>
            <p:cNvSpPr/>
            <p:nvPr/>
          </p:nvSpPr>
          <p:spPr>
            <a:xfrm>
              <a:off x="357551" y="2084867"/>
              <a:ext cx="152328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400" b="1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獨家優勢</a:t>
              </a:r>
              <a:endParaRPr lang="zh-TW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19" name="矩形 18">
            <a:extLst>
              <a:ext uri="{FF2B5EF4-FFF2-40B4-BE49-F238E27FC236}">
                <a16:creationId xmlns:a16="http://schemas.microsoft.com/office/drawing/2014/main" id="{5CD5F149-BA7C-4E23-9380-E765A4DA4E53}"/>
              </a:ext>
            </a:extLst>
          </p:cNvPr>
          <p:cNvSpPr/>
          <p:nvPr/>
        </p:nvSpPr>
        <p:spPr>
          <a:xfrm>
            <a:off x="4304371" y="2589194"/>
            <a:ext cx="7208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400" b="1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01</a:t>
            </a:r>
            <a:endParaRPr lang="zh-TW" altLang="en-US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6086B83C-4A7B-4B9C-A773-4AEE20187417}"/>
              </a:ext>
            </a:extLst>
          </p:cNvPr>
          <p:cNvSpPr/>
          <p:nvPr/>
        </p:nvSpPr>
        <p:spPr>
          <a:xfrm>
            <a:off x="4304371" y="3871548"/>
            <a:ext cx="7208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400" b="1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02</a:t>
            </a:r>
            <a:endParaRPr lang="zh-TW" altLang="en-US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C56EFA2E-0E3F-41B7-B14B-5CD7E22448CD}"/>
              </a:ext>
            </a:extLst>
          </p:cNvPr>
          <p:cNvSpPr/>
          <p:nvPr/>
        </p:nvSpPr>
        <p:spPr>
          <a:xfrm>
            <a:off x="7457410" y="2589194"/>
            <a:ext cx="7208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400" b="1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03</a:t>
            </a:r>
            <a:endParaRPr lang="zh-TW" altLang="en-US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D5E2BED2-D45D-47E3-968E-CF39CF6D91F6}"/>
              </a:ext>
            </a:extLst>
          </p:cNvPr>
          <p:cNvSpPr/>
          <p:nvPr/>
        </p:nvSpPr>
        <p:spPr>
          <a:xfrm>
            <a:off x="7457410" y="3871548"/>
            <a:ext cx="7208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400" b="1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04</a:t>
            </a:r>
            <a:endParaRPr lang="zh-TW" altLang="en-US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" name="圖片 22">
            <a:extLst>
              <a:ext uri="{FF2B5EF4-FFF2-40B4-BE49-F238E27FC236}">
                <a16:creationId xmlns:a16="http://schemas.microsoft.com/office/drawing/2014/main" id="{E828873F-BC06-4002-A813-009277B4A66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2121" y="3897608"/>
            <a:ext cx="548506" cy="805881"/>
          </a:xfrm>
          <a:prstGeom prst="rect">
            <a:avLst/>
          </a:prstGeom>
        </p:spPr>
      </p:pic>
      <p:pic>
        <p:nvPicPr>
          <p:cNvPr id="24" name="圖片 23">
            <a:extLst>
              <a:ext uri="{FF2B5EF4-FFF2-40B4-BE49-F238E27FC236}">
                <a16:creationId xmlns:a16="http://schemas.microsoft.com/office/drawing/2014/main" id="{1095B61F-E892-41AE-9021-498773202F9B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3541" y="3985286"/>
            <a:ext cx="671697" cy="673764"/>
          </a:xfrm>
          <a:prstGeom prst="rect">
            <a:avLst/>
          </a:prstGeom>
        </p:spPr>
      </p:pic>
      <p:pic>
        <p:nvPicPr>
          <p:cNvPr id="25" name="圖片 24">
            <a:extLst>
              <a:ext uri="{FF2B5EF4-FFF2-40B4-BE49-F238E27FC236}">
                <a16:creationId xmlns:a16="http://schemas.microsoft.com/office/drawing/2014/main" id="{E41CC4B3-BF2A-49DE-BD84-5819556B009E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1947" y="2768509"/>
            <a:ext cx="787954" cy="56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199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圖片 40">
            <a:extLst>
              <a:ext uri="{FF2B5EF4-FFF2-40B4-BE49-F238E27FC236}">
                <a16:creationId xmlns:a16="http://schemas.microsoft.com/office/drawing/2014/main" id="{5FD2B65B-ADD3-4D0A-9897-0B6C9D10A8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466" y="1146611"/>
            <a:ext cx="6733826" cy="572487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9BD413B5-A431-484C-908B-5FD6CC7F3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zh-TW" altLang="en-US"/>
              <a:t>彈性網路設定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441ADCE-6201-4D87-AB37-40EB9B8CB79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581877" y="1924965"/>
            <a:ext cx="4404384" cy="33178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zh-TW" sz="2000" b="1">
                <a:solidFill>
                  <a:srgbClr val="2626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主機 (Host </a:t>
            </a:r>
            <a:r>
              <a:rPr lang="en-US" altLang="zh-TW" sz="2000" b="1">
                <a:solidFill>
                  <a:srgbClr val="2626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Network</a:t>
            </a:r>
            <a:r>
              <a:rPr lang="zh-TW" sz="2000" b="1">
                <a:solidFill>
                  <a:srgbClr val="2626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000" b="1">
              <a:solidFill>
                <a:srgbClr val="26262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90000"/>
              </a:lnSpc>
            </a:pPr>
            <a:r>
              <a:rPr lang="zh-TW" altLang="en-US" sz="2000">
                <a:solidFill>
                  <a:srgbClr val="2626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容器直接使用本地主機的網路，擁有完全的主機網路介面存取權限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zh-TW" sz="2000" b="1">
                <a:solidFill>
                  <a:srgbClr val="2626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橋接 (Bridged)</a:t>
            </a:r>
            <a:r>
              <a:rPr lang="zh-TW" altLang="en-US" sz="2000" b="1">
                <a:solidFill>
                  <a:srgbClr val="2626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endParaRPr lang="zh-TW" sz="2000" b="1">
              <a:solidFill>
                <a:srgbClr val="26262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90000"/>
              </a:lnSpc>
            </a:pPr>
            <a:r>
              <a:rPr lang="en-US" altLang="zh-TW" sz="2000" err="1">
                <a:solidFill>
                  <a:srgbClr val="2626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接到</a:t>
            </a:r>
            <a:r>
              <a:rPr lang="en-US" altLang="zh-TW" sz="2000">
                <a:solidFill>
                  <a:srgbClr val="2626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NAS </a:t>
            </a:r>
            <a:r>
              <a:rPr lang="en-US" altLang="zh-TW" sz="2000" err="1">
                <a:solidFill>
                  <a:srgbClr val="2626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上的虛擬交換器</a:t>
            </a:r>
            <a:endParaRPr lang="en-US" altLang="zh-TW" sz="2000">
              <a:solidFill>
                <a:srgbClr val="26262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90000"/>
              </a:lnSpc>
            </a:pPr>
            <a:r>
              <a:rPr lang="en-US" altLang="zh-TW" sz="2000">
                <a:solidFill>
                  <a:srgbClr val="2626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DHCP </a:t>
            </a:r>
            <a:r>
              <a:rPr lang="en-US" altLang="zh-TW" sz="2000" err="1">
                <a:solidFill>
                  <a:srgbClr val="2626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或固定</a:t>
            </a:r>
            <a:r>
              <a:rPr lang="en-US" altLang="zh-TW" sz="2000">
                <a:solidFill>
                  <a:srgbClr val="2626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IP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zh-TW" sz="2000" b="1">
                <a:solidFill>
                  <a:srgbClr val="2626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NAT 模式</a:t>
            </a:r>
          </a:p>
          <a:p>
            <a:pPr lvl="1">
              <a:lnSpc>
                <a:spcPct val="90000"/>
              </a:lnSpc>
            </a:pPr>
            <a:r>
              <a:rPr lang="zh-TW" altLang="en-US" sz="2000">
                <a:solidFill>
                  <a:srgbClr val="2626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可設定容器與主機 Port Forwarding</a:t>
            </a:r>
          </a:p>
          <a:p>
            <a:pPr lvl="1">
              <a:lnSpc>
                <a:spcPct val="90000"/>
              </a:lnSpc>
            </a:pPr>
            <a:endParaRPr lang="zh-TW" altLang="en-US" sz="1600">
              <a:solidFill>
                <a:srgbClr val="26262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E72EADDE-C8FD-490F-B10F-AD50C5CF11BB}"/>
              </a:ext>
            </a:extLst>
          </p:cNvPr>
          <p:cNvSpPr txBox="1"/>
          <p:nvPr/>
        </p:nvSpPr>
        <p:spPr>
          <a:xfrm>
            <a:off x="1332448" y="1192427"/>
            <a:ext cx="5498944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TW" altLang="en-US" sz="2800" b="1">
                <a:solidFill>
                  <a:srgbClr val="262626"/>
                </a:solidFill>
                <a:latin typeface="Microsoft JhengHei"/>
                <a:ea typeface="Microsoft JhengHei"/>
              </a:rPr>
              <a:t>基礎網路架構</a:t>
            </a:r>
          </a:p>
        </p:txBody>
      </p:sp>
      <p:sp>
        <p:nvSpPr>
          <p:cNvPr id="39" name="矩形: 圓角 38">
            <a:extLst>
              <a:ext uri="{FF2B5EF4-FFF2-40B4-BE49-F238E27FC236}">
                <a16:creationId xmlns:a16="http://schemas.microsoft.com/office/drawing/2014/main" id="{0027222F-B5BB-4216-9C03-5F8E670AF412}"/>
              </a:ext>
            </a:extLst>
          </p:cNvPr>
          <p:cNvSpPr/>
          <p:nvPr/>
        </p:nvSpPr>
        <p:spPr>
          <a:xfrm>
            <a:off x="698811" y="1904512"/>
            <a:ext cx="6739481" cy="4126523"/>
          </a:xfrm>
          <a:prstGeom prst="roundRect">
            <a:avLst>
              <a:gd name="adj" fmla="val 4593"/>
            </a:avLst>
          </a:prstGeom>
          <a:noFill/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: 圓角 21">
            <a:extLst>
              <a:ext uri="{FF2B5EF4-FFF2-40B4-BE49-F238E27FC236}">
                <a16:creationId xmlns:a16="http://schemas.microsoft.com/office/drawing/2014/main" id="{B9C2568D-EEC2-4867-8947-A07FDD1982B0}"/>
              </a:ext>
            </a:extLst>
          </p:cNvPr>
          <p:cNvSpPr/>
          <p:nvPr/>
        </p:nvSpPr>
        <p:spPr>
          <a:xfrm>
            <a:off x="977588" y="4060788"/>
            <a:ext cx="6151756" cy="64633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02FFC818-92FA-4558-B62F-0D3679D9EE1F}"/>
              </a:ext>
            </a:extLst>
          </p:cNvPr>
          <p:cNvSpPr/>
          <p:nvPr/>
        </p:nvSpPr>
        <p:spPr>
          <a:xfrm>
            <a:off x="3373241" y="2082645"/>
            <a:ext cx="1360448" cy="1315844"/>
          </a:xfrm>
          <a:prstGeom prst="roundRect">
            <a:avLst>
              <a:gd name="adj" fmla="val 12147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AC0D9D7E-F4CA-4DB2-9094-BAB983BD6DE4}"/>
              </a:ext>
            </a:extLst>
          </p:cNvPr>
          <p:cNvSpPr txBox="1"/>
          <p:nvPr/>
        </p:nvSpPr>
        <p:spPr>
          <a:xfrm>
            <a:off x="3362945" y="2630562"/>
            <a:ext cx="1360448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TW" b="1"/>
              <a:t>Container</a:t>
            </a:r>
            <a:endParaRPr lang="zh-TW" altLang="en-US" b="1">
              <a:latin typeface="新細明體"/>
              <a:ea typeface="新細明體"/>
            </a:endParaRPr>
          </a:p>
        </p:txBody>
      </p: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CAD7AE75-4449-43B2-8810-FF6BEF4F488B}"/>
              </a:ext>
            </a:extLst>
          </p:cNvPr>
          <p:cNvSpPr/>
          <p:nvPr/>
        </p:nvSpPr>
        <p:spPr>
          <a:xfrm>
            <a:off x="5768896" y="2082645"/>
            <a:ext cx="1360448" cy="1315844"/>
          </a:xfrm>
          <a:prstGeom prst="roundRect">
            <a:avLst>
              <a:gd name="adj" fmla="val 12147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9895044F-9033-4571-8208-7B5B6F3911B2}"/>
              </a:ext>
            </a:extLst>
          </p:cNvPr>
          <p:cNvSpPr txBox="1"/>
          <p:nvPr/>
        </p:nvSpPr>
        <p:spPr>
          <a:xfrm>
            <a:off x="5768897" y="2630562"/>
            <a:ext cx="1360448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TW" b="1"/>
              <a:t>Container</a:t>
            </a:r>
            <a:endParaRPr lang="zh-TW" altLang="en-US" b="1">
              <a:latin typeface="新細明體"/>
              <a:ea typeface="新細明體"/>
            </a:endParaRPr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A6849ABB-D4F1-4BD9-80D3-710231EFFC9C}"/>
              </a:ext>
            </a:extLst>
          </p:cNvPr>
          <p:cNvSpPr/>
          <p:nvPr/>
        </p:nvSpPr>
        <p:spPr>
          <a:xfrm>
            <a:off x="977588" y="2082645"/>
            <a:ext cx="1360448" cy="1315844"/>
          </a:xfrm>
          <a:prstGeom prst="roundRect">
            <a:avLst>
              <a:gd name="adj" fmla="val 12147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CF4C4E1-03F5-4AF2-8D10-FFDF00FEA21E}"/>
              </a:ext>
            </a:extLst>
          </p:cNvPr>
          <p:cNvSpPr/>
          <p:nvPr/>
        </p:nvSpPr>
        <p:spPr>
          <a:xfrm>
            <a:off x="977588" y="2082645"/>
            <a:ext cx="1360448" cy="34197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>
                <a:solidFill>
                  <a:schemeClr val="tx1"/>
                </a:solidFill>
                <a:cs typeface="Calibri"/>
              </a:rPr>
              <a:t>10.0.3.5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F295D79-BBDF-4E69-B3F8-5D796F741830}"/>
              </a:ext>
            </a:extLst>
          </p:cNvPr>
          <p:cNvSpPr/>
          <p:nvPr/>
        </p:nvSpPr>
        <p:spPr>
          <a:xfrm>
            <a:off x="3373242" y="2082645"/>
            <a:ext cx="1360448" cy="34197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>
                <a:solidFill>
                  <a:schemeClr val="tx1"/>
                </a:solidFill>
              </a:rPr>
              <a:t>10.0.3.7</a:t>
            </a:r>
            <a:endParaRPr lang="en-US" altLang="zh-TW" b="1">
              <a:solidFill>
                <a:schemeClr val="tx1"/>
              </a:solidFill>
              <a:cs typeface="Calibri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F240C40-8FA5-443D-B916-47FD34E1608D}"/>
              </a:ext>
            </a:extLst>
          </p:cNvPr>
          <p:cNvSpPr/>
          <p:nvPr/>
        </p:nvSpPr>
        <p:spPr>
          <a:xfrm>
            <a:off x="5768896" y="2082645"/>
            <a:ext cx="1360448" cy="34197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>
                <a:solidFill>
                  <a:schemeClr val="tx1"/>
                </a:solidFill>
              </a:rPr>
              <a:t>10.0.3.22</a:t>
            </a:r>
            <a:endParaRPr lang="en-US" altLang="zh-TW" b="1">
              <a:solidFill>
                <a:schemeClr val="tx1"/>
              </a:solidFill>
              <a:cs typeface="Calibri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BB6E99E2-F366-456F-85E9-72D7E8787584}"/>
              </a:ext>
            </a:extLst>
          </p:cNvPr>
          <p:cNvSpPr txBox="1"/>
          <p:nvPr/>
        </p:nvSpPr>
        <p:spPr>
          <a:xfrm>
            <a:off x="977589" y="2630562"/>
            <a:ext cx="1360448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TW" b="1"/>
              <a:t>Container</a:t>
            </a:r>
            <a:endParaRPr lang="zh-TW" altLang="en-US" b="1">
              <a:latin typeface="新細明體"/>
              <a:ea typeface="新細明體"/>
            </a:endParaRPr>
          </a:p>
        </p:txBody>
      </p: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9716D766-2A3E-4D1E-9CF8-04996260E942}"/>
              </a:ext>
            </a:extLst>
          </p:cNvPr>
          <p:cNvSpPr/>
          <p:nvPr/>
        </p:nvSpPr>
        <p:spPr>
          <a:xfrm>
            <a:off x="1252376" y="3241932"/>
            <a:ext cx="806883" cy="341971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err="1"/>
              <a:t>vethD</a:t>
            </a:r>
            <a:endParaRPr lang="zh-TW" altLang="en-US" b="1" err="1"/>
          </a:p>
        </p:txBody>
      </p:sp>
      <p:sp>
        <p:nvSpPr>
          <p:cNvPr id="17" name="矩形: 圓角 16">
            <a:extLst>
              <a:ext uri="{FF2B5EF4-FFF2-40B4-BE49-F238E27FC236}">
                <a16:creationId xmlns:a16="http://schemas.microsoft.com/office/drawing/2014/main" id="{F075FE1E-9B36-48C7-9254-01A99F00031E}"/>
              </a:ext>
            </a:extLst>
          </p:cNvPr>
          <p:cNvSpPr/>
          <p:nvPr/>
        </p:nvSpPr>
        <p:spPr>
          <a:xfrm>
            <a:off x="3650023" y="3241932"/>
            <a:ext cx="806883" cy="341971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err="1">
                <a:cs typeface="Calibri"/>
              </a:rPr>
              <a:t>vethE</a:t>
            </a:r>
          </a:p>
        </p:txBody>
      </p:sp>
      <p:sp>
        <p:nvSpPr>
          <p:cNvPr id="18" name="矩形: 圓角 17">
            <a:extLst>
              <a:ext uri="{FF2B5EF4-FFF2-40B4-BE49-F238E27FC236}">
                <a16:creationId xmlns:a16="http://schemas.microsoft.com/office/drawing/2014/main" id="{C6661A66-1B44-4F31-8A36-A777A071C5CF}"/>
              </a:ext>
            </a:extLst>
          </p:cNvPr>
          <p:cNvSpPr/>
          <p:nvPr/>
        </p:nvSpPr>
        <p:spPr>
          <a:xfrm>
            <a:off x="6049251" y="3241932"/>
            <a:ext cx="806883" cy="341971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err="1">
                <a:cs typeface="Calibri"/>
              </a:rPr>
              <a:t>vethF</a:t>
            </a:r>
          </a:p>
        </p:txBody>
      </p:sp>
      <p:sp>
        <p:nvSpPr>
          <p:cNvPr id="19" name="矩形: 圓角 18">
            <a:extLst>
              <a:ext uri="{FF2B5EF4-FFF2-40B4-BE49-F238E27FC236}">
                <a16:creationId xmlns:a16="http://schemas.microsoft.com/office/drawing/2014/main" id="{12FF3CEF-5455-4E22-8A89-0DDF6DE05FB3}"/>
              </a:ext>
            </a:extLst>
          </p:cNvPr>
          <p:cNvSpPr/>
          <p:nvPr/>
        </p:nvSpPr>
        <p:spPr>
          <a:xfrm>
            <a:off x="1252376" y="3889803"/>
            <a:ext cx="806883" cy="341971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err="1">
                <a:cs typeface="Calibri"/>
              </a:rPr>
              <a:t>vethA</a:t>
            </a:r>
          </a:p>
        </p:txBody>
      </p:sp>
      <p:sp>
        <p:nvSpPr>
          <p:cNvPr id="20" name="矩形: 圓角 19">
            <a:extLst>
              <a:ext uri="{FF2B5EF4-FFF2-40B4-BE49-F238E27FC236}">
                <a16:creationId xmlns:a16="http://schemas.microsoft.com/office/drawing/2014/main" id="{F4A2C41B-2CAE-408F-9F60-B848A53EA87C}"/>
              </a:ext>
            </a:extLst>
          </p:cNvPr>
          <p:cNvSpPr/>
          <p:nvPr/>
        </p:nvSpPr>
        <p:spPr>
          <a:xfrm>
            <a:off x="3650023" y="3889803"/>
            <a:ext cx="806883" cy="341971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err="1"/>
              <a:t>vethB</a:t>
            </a:r>
            <a:endParaRPr lang="zh-TW" altLang="en-US" b="1" err="1"/>
          </a:p>
        </p:txBody>
      </p:sp>
      <p:sp>
        <p:nvSpPr>
          <p:cNvPr id="21" name="矩形: 圓角 20">
            <a:extLst>
              <a:ext uri="{FF2B5EF4-FFF2-40B4-BE49-F238E27FC236}">
                <a16:creationId xmlns:a16="http://schemas.microsoft.com/office/drawing/2014/main" id="{B6A9A420-41CD-487A-A272-3910E07CAEE9}"/>
              </a:ext>
            </a:extLst>
          </p:cNvPr>
          <p:cNvSpPr/>
          <p:nvPr/>
        </p:nvSpPr>
        <p:spPr>
          <a:xfrm>
            <a:off x="6049251" y="3889803"/>
            <a:ext cx="806883" cy="341971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err="1"/>
              <a:t>vethC</a:t>
            </a:r>
            <a:endParaRPr lang="zh-TW" altLang="en-US" b="1" err="1"/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9521AD4D-06D4-4254-9D38-94A77CD7914A}"/>
              </a:ext>
            </a:extLst>
          </p:cNvPr>
          <p:cNvSpPr txBox="1"/>
          <p:nvPr/>
        </p:nvSpPr>
        <p:spPr>
          <a:xfrm>
            <a:off x="2377133" y="4286641"/>
            <a:ext cx="3352662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TW" b="1"/>
              <a:t>Virtual Switch 10.0.3.1/24</a:t>
            </a:r>
            <a:r>
              <a:rPr lang="zh-TW" altLang="en-US" b="1"/>
              <a:t> </a:t>
            </a:r>
            <a:endParaRPr lang="en-US" altLang="zh-TW" b="1">
              <a:cs typeface="Calibri"/>
            </a:endParaRPr>
          </a:p>
        </p:txBody>
      </p: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02B4C9C1-9CDF-459C-8FEF-C49B46089083}"/>
              </a:ext>
            </a:extLst>
          </p:cNvPr>
          <p:cNvCxnSpPr>
            <a:stCxn id="16" idx="2"/>
            <a:endCxn id="19" idx="0"/>
          </p:cNvCxnSpPr>
          <p:nvPr/>
        </p:nvCxnSpPr>
        <p:spPr>
          <a:xfrm>
            <a:off x="1655818" y="3583903"/>
            <a:ext cx="0" cy="30590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>
            <a:extLst>
              <a:ext uri="{FF2B5EF4-FFF2-40B4-BE49-F238E27FC236}">
                <a16:creationId xmlns:a16="http://schemas.microsoft.com/office/drawing/2014/main" id="{5C44DFDD-0808-45B2-BBD0-C87DD3ACF82E}"/>
              </a:ext>
            </a:extLst>
          </p:cNvPr>
          <p:cNvCxnSpPr/>
          <p:nvPr/>
        </p:nvCxnSpPr>
        <p:spPr>
          <a:xfrm>
            <a:off x="4042179" y="3583903"/>
            <a:ext cx="0" cy="30590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接點 25">
            <a:extLst>
              <a:ext uri="{FF2B5EF4-FFF2-40B4-BE49-F238E27FC236}">
                <a16:creationId xmlns:a16="http://schemas.microsoft.com/office/drawing/2014/main" id="{230B8F79-4492-4D7A-947B-7A11F1C3F367}"/>
              </a:ext>
            </a:extLst>
          </p:cNvPr>
          <p:cNvCxnSpPr/>
          <p:nvPr/>
        </p:nvCxnSpPr>
        <p:spPr>
          <a:xfrm>
            <a:off x="6443409" y="3583903"/>
            <a:ext cx="0" cy="30590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>
            <a:extLst>
              <a:ext uri="{FF2B5EF4-FFF2-40B4-BE49-F238E27FC236}">
                <a16:creationId xmlns:a16="http://schemas.microsoft.com/office/drawing/2014/main" id="{B6709B2C-AA20-47E1-9ADF-D3DDDB4D1BC9}"/>
              </a:ext>
            </a:extLst>
          </p:cNvPr>
          <p:cNvSpPr/>
          <p:nvPr/>
        </p:nvSpPr>
        <p:spPr>
          <a:xfrm>
            <a:off x="3373242" y="5117638"/>
            <a:ext cx="1360448" cy="34197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>
                <a:solidFill>
                  <a:schemeClr val="tx1"/>
                </a:solidFill>
              </a:rPr>
              <a:t>NAT</a:t>
            </a:r>
            <a:endParaRPr lang="zh-TW" altLang="en-US" b="1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AF1B7D8A-B7B2-4053-B591-D413DD7D3006}"/>
              </a:ext>
            </a:extLst>
          </p:cNvPr>
          <p:cNvSpPr/>
          <p:nvPr/>
        </p:nvSpPr>
        <p:spPr>
          <a:xfrm>
            <a:off x="5492527" y="5369418"/>
            <a:ext cx="1636817" cy="34197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>
                <a:solidFill>
                  <a:schemeClr val="tx1"/>
                </a:solidFill>
              </a:rPr>
              <a:t>QTS Firmware</a:t>
            </a:r>
            <a:endParaRPr lang="zh-TW" altLang="en-US" b="1"/>
          </a:p>
        </p:txBody>
      </p:sp>
      <p:cxnSp>
        <p:nvCxnSpPr>
          <p:cNvPr id="30" name="直線接點 29">
            <a:extLst>
              <a:ext uri="{FF2B5EF4-FFF2-40B4-BE49-F238E27FC236}">
                <a16:creationId xmlns:a16="http://schemas.microsoft.com/office/drawing/2014/main" id="{329FEAFC-2C57-45F9-A036-8B84032DBB86}"/>
              </a:ext>
            </a:extLst>
          </p:cNvPr>
          <p:cNvCxnSpPr>
            <a:cxnSpLocks/>
          </p:cNvCxnSpPr>
          <p:nvPr/>
        </p:nvCxnSpPr>
        <p:spPr>
          <a:xfrm>
            <a:off x="4042179" y="4707119"/>
            <a:ext cx="0" cy="410519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triangle" w="lg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: 圓角 36">
            <a:extLst>
              <a:ext uri="{FF2B5EF4-FFF2-40B4-BE49-F238E27FC236}">
                <a16:creationId xmlns:a16="http://schemas.microsoft.com/office/drawing/2014/main" id="{7825277A-1219-432A-B584-5E50B2A1CEC2}"/>
              </a:ext>
            </a:extLst>
          </p:cNvPr>
          <p:cNvSpPr/>
          <p:nvPr/>
        </p:nvSpPr>
        <p:spPr>
          <a:xfrm>
            <a:off x="3650023" y="5872133"/>
            <a:ext cx="806883" cy="341971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/>
              <a:t>eth0</a:t>
            </a:r>
            <a:endParaRPr lang="zh-TW" altLang="en-US" b="1"/>
          </a:p>
        </p:txBody>
      </p:sp>
      <p:cxnSp>
        <p:nvCxnSpPr>
          <p:cNvPr id="38" name="直線接點 37">
            <a:extLst>
              <a:ext uri="{FF2B5EF4-FFF2-40B4-BE49-F238E27FC236}">
                <a16:creationId xmlns:a16="http://schemas.microsoft.com/office/drawing/2014/main" id="{726BCB4D-D842-4868-BAA1-D424728995EB}"/>
              </a:ext>
            </a:extLst>
          </p:cNvPr>
          <p:cNvCxnSpPr>
            <a:cxnSpLocks/>
          </p:cNvCxnSpPr>
          <p:nvPr/>
        </p:nvCxnSpPr>
        <p:spPr>
          <a:xfrm>
            <a:off x="4042179" y="5459609"/>
            <a:ext cx="0" cy="410519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0978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D54AA93-910B-4BA8-AFC0-D746BCAC9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>
                <a:latin typeface="微軟正黑體"/>
                <a:ea typeface="微軟正黑體"/>
              </a:rPr>
              <a:t>網路與虛擬交換器</a:t>
            </a:r>
            <a:endParaRPr lang="zh-TW"/>
          </a:p>
        </p:txBody>
      </p:sp>
      <p:pic>
        <p:nvPicPr>
          <p:cNvPr id="8" name="圖片 8" descr="一張含有 螢幕擷取畫面 的圖片&#10;&#10;描述是以非常高的可信度產生">
            <a:extLst>
              <a:ext uri="{FF2B5EF4-FFF2-40B4-BE49-F238E27FC236}">
                <a16:creationId xmlns:a16="http://schemas.microsoft.com/office/drawing/2014/main" id="{65F9CAD5-D82C-406F-B3FC-E98520420F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916" y="1847548"/>
            <a:ext cx="10176848" cy="4438952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A67BA7DF-11C1-4EE0-9E36-7C3D4E7942F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669" y="1016917"/>
            <a:ext cx="5683830" cy="681773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F701962E-16D1-4AA4-8B0D-1674D6663666}"/>
              </a:ext>
            </a:extLst>
          </p:cNvPr>
          <p:cNvSpPr txBox="1"/>
          <p:nvPr/>
        </p:nvSpPr>
        <p:spPr>
          <a:xfrm>
            <a:off x="832741" y="1113444"/>
            <a:ext cx="5498944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TW" altLang="en-US" sz="2800" b="1">
                <a:solidFill>
                  <a:srgbClr val="262626"/>
                </a:solidFill>
                <a:latin typeface="Microsoft JhengHei"/>
                <a:ea typeface="Microsoft JhengHei"/>
              </a:rPr>
              <a:t>軟體容器網路配置一目了然</a:t>
            </a:r>
          </a:p>
        </p:txBody>
      </p:sp>
    </p:spTree>
    <p:extLst>
      <p:ext uri="{BB962C8B-B14F-4D97-AF65-F5344CB8AC3E}">
        <p14:creationId xmlns:p14="http://schemas.microsoft.com/office/powerpoint/2010/main" val="2917948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FF80B19-CEA1-461E-AE1C-2BF6726B0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>
                <a:latin typeface="微軟正黑體"/>
                <a:ea typeface="微軟正黑體"/>
              </a:rPr>
              <a:t>彈性網路設定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95514986-4301-47FB-8C9A-BED4A77F9B5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668" y="1119867"/>
            <a:ext cx="10799251" cy="872298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72196443-A3C4-440C-9D8D-E361AF07A8D6}"/>
              </a:ext>
            </a:extLst>
          </p:cNvPr>
          <p:cNvSpPr/>
          <p:nvPr/>
        </p:nvSpPr>
        <p:spPr>
          <a:xfrm>
            <a:off x="937648" y="1300806"/>
            <a:ext cx="1061427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600" b="1">
                <a:latin typeface="Microsoft JhengHei"/>
                <a:ea typeface="Microsoft JhengHei"/>
              </a:rPr>
              <a:t>支援容器設置透過虛擬交換器和虛擬機混合使用，建立客製化應用環境</a:t>
            </a:r>
          </a:p>
        </p:txBody>
      </p: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04A569C8-A267-4005-9A74-A3985FE3BE00}"/>
              </a:ext>
            </a:extLst>
          </p:cNvPr>
          <p:cNvGrpSpPr/>
          <p:nvPr/>
        </p:nvGrpSpPr>
        <p:grpSpPr>
          <a:xfrm>
            <a:off x="856540" y="2445275"/>
            <a:ext cx="10591505" cy="3566059"/>
            <a:chOff x="785786" y="1928808"/>
            <a:chExt cx="7643866" cy="2573617"/>
          </a:xfrm>
        </p:grpSpPr>
        <p:pic>
          <p:nvPicPr>
            <p:cNvPr id="8" name="圖片 7" descr="48.png">
              <a:extLst>
                <a:ext uri="{FF2B5EF4-FFF2-40B4-BE49-F238E27FC236}">
                  <a16:creationId xmlns:a16="http://schemas.microsoft.com/office/drawing/2014/main" id="{F652A04D-63D5-428B-AF57-D308AD842C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28728" y="1928808"/>
              <a:ext cx="6357982" cy="257361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Picture 2" descr="\\MARKETING\Marketing\MarketingMaterials\素材\_icons\00_4.2iconPNG\Container-Station-icon.png">
              <a:extLst>
                <a:ext uri="{FF2B5EF4-FFF2-40B4-BE49-F238E27FC236}">
                  <a16:creationId xmlns:a16="http://schemas.microsoft.com/office/drawing/2014/main" id="{1D26924B-3999-421E-A839-814CEFBCFF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786" y="2571750"/>
              <a:ext cx="1285884" cy="128588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Picture 3" descr="\\MARKETING\Marketing\MarketingMaterials\素材\_icons\00_4.2iconPNG\Virtualization Station.png">
              <a:extLst>
                <a:ext uri="{FF2B5EF4-FFF2-40B4-BE49-F238E27FC236}">
                  <a16:creationId xmlns:a16="http://schemas.microsoft.com/office/drawing/2014/main" id="{1C48B060-E38A-4091-AA31-661FD27300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3768" y="2571750"/>
              <a:ext cx="1285884" cy="128588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4890000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91C2EB2-2DAA-40CD-9F85-7CC1B9E99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latin typeface="微軟正黑體"/>
                <a:ea typeface="微軟正黑體"/>
              </a:rPr>
              <a:t>QNAP</a:t>
            </a:r>
            <a:r>
              <a:rPr lang="zh-TW" altLang="en-US">
                <a:latin typeface="微軟正黑體"/>
                <a:ea typeface="微軟正黑體"/>
              </a:rPr>
              <a:t> </a:t>
            </a:r>
            <a:r>
              <a:rPr lang="en-US" altLang="zh-TW">
                <a:latin typeface="微軟正黑體"/>
                <a:ea typeface="微軟正黑體"/>
              </a:rPr>
              <a:t>NAS</a:t>
            </a:r>
            <a:r>
              <a:rPr lang="zh-TW" altLang="en-US">
                <a:latin typeface="微軟正黑體"/>
                <a:ea typeface="微軟正黑體"/>
              </a:rPr>
              <a:t> 是</a:t>
            </a:r>
            <a:r>
              <a:rPr lang="zh-TW">
                <a:latin typeface="微軟正黑體"/>
                <a:ea typeface="微軟正黑體"/>
              </a:rPr>
              <a:t>創意開發的好夥伴</a:t>
            </a:r>
            <a:endParaRPr lang="en-US" altLang="zh-TW">
              <a:latin typeface="微軟正黑體"/>
              <a:ea typeface="微軟正黑體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F8ECD210-CAF1-4F95-9EF5-7C285D6BFF5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728" y="2514148"/>
            <a:ext cx="5184192" cy="1189916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02410005-BE37-437E-8220-3B438A6807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6845" y="2523463"/>
            <a:ext cx="5131791" cy="1183548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045DF923-07E1-4208-9D8A-E2EFC65A195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469" y="3790191"/>
            <a:ext cx="5156448" cy="1183548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5D7732FE-0C0D-440F-8982-CB47D2F13AB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6262" y="3798453"/>
            <a:ext cx="5184192" cy="1183548"/>
          </a:xfrm>
          <a:prstGeom prst="rect">
            <a:avLst/>
          </a:prstGeom>
        </p:spPr>
      </p:pic>
      <p:pic>
        <p:nvPicPr>
          <p:cNvPr id="11" name="圖片 6">
            <a:extLst>
              <a:ext uri="{FF2B5EF4-FFF2-40B4-BE49-F238E27FC236}">
                <a16:creationId xmlns:a16="http://schemas.microsoft.com/office/drawing/2014/main" id="{968564E4-A0B2-453D-B223-69EA0A085D6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9373" y="2643858"/>
            <a:ext cx="814002" cy="814002"/>
          </a:xfrm>
          <a:prstGeom prst="ellipse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1AE9191-2F25-49B1-A677-1554B941F870}"/>
              </a:ext>
            </a:extLst>
          </p:cNvPr>
          <p:cNvSpPr/>
          <p:nvPr/>
        </p:nvSpPr>
        <p:spPr>
          <a:xfrm>
            <a:off x="1194929" y="3075042"/>
            <a:ext cx="38691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800" b="1">
                <a:solidFill>
                  <a:schemeClr val="bg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 LXC 與 Docker 雙支援</a:t>
            </a:r>
            <a:endParaRPr lang="zh-TW" altLang="zh-TW" sz="2800" b="1">
              <a:solidFill>
                <a:schemeClr val="bg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F90803DA-D5B3-40A8-93E4-9477E94B835C}"/>
              </a:ext>
            </a:extLst>
          </p:cNvPr>
          <p:cNvSpPr/>
          <p:nvPr/>
        </p:nvSpPr>
        <p:spPr>
          <a:xfrm>
            <a:off x="1780410" y="4351924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800" b="1">
                <a:solidFill>
                  <a:schemeClr val="bg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效率和隱私保護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4A92759D-6736-47C2-B77C-D9438E62B7C6}"/>
              </a:ext>
            </a:extLst>
          </p:cNvPr>
          <p:cNvSpPr/>
          <p:nvPr/>
        </p:nvSpPr>
        <p:spPr>
          <a:xfrm>
            <a:off x="8312159" y="3078596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800" b="1">
                <a:solidFill>
                  <a:schemeClr val="bg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彈性網路設定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3756CC56-1B1C-4844-AC6E-F8B7E0BA7768}"/>
              </a:ext>
            </a:extLst>
          </p:cNvPr>
          <p:cNvSpPr/>
          <p:nvPr/>
        </p:nvSpPr>
        <p:spPr>
          <a:xfrm>
            <a:off x="7840075" y="4352229"/>
            <a:ext cx="32832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支援 </a:t>
            </a:r>
            <a:r>
              <a:rPr lang="en-US" altLang="zh-TW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GPU </a:t>
            </a:r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加速運算</a:t>
            </a:r>
          </a:p>
        </p:txBody>
      </p: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E90DB733-8BFC-45D5-9285-894770F1F58F}"/>
              </a:ext>
            </a:extLst>
          </p:cNvPr>
          <p:cNvGrpSpPr/>
          <p:nvPr/>
        </p:nvGrpSpPr>
        <p:grpSpPr>
          <a:xfrm>
            <a:off x="273465" y="2218023"/>
            <a:ext cx="1671217" cy="808653"/>
            <a:chOff x="273465" y="1980129"/>
            <a:chExt cx="1671217" cy="808653"/>
          </a:xfrm>
        </p:grpSpPr>
        <p:pic>
          <p:nvPicPr>
            <p:cNvPr id="17" name="圖片 16">
              <a:extLst>
                <a:ext uri="{FF2B5EF4-FFF2-40B4-BE49-F238E27FC236}">
                  <a16:creationId xmlns:a16="http://schemas.microsoft.com/office/drawing/2014/main" id="{D72A3488-0D47-4D7D-BBD9-F6A381C9400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273465" y="1980129"/>
              <a:ext cx="1671217" cy="808653"/>
            </a:xfrm>
            <a:prstGeom prst="rect">
              <a:avLst/>
            </a:prstGeom>
          </p:spPr>
        </p:pic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1894A844-D2DE-4417-9835-BF2ED3F51A6B}"/>
                </a:ext>
              </a:extLst>
            </p:cNvPr>
            <p:cNvSpPr/>
            <p:nvPr/>
          </p:nvSpPr>
          <p:spPr>
            <a:xfrm>
              <a:off x="357551" y="2084867"/>
              <a:ext cx="152328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400" b="1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獨家優勢</a:t>
              </a:r>
              <a:endParaRPr lang="zh-TW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19" name="矩形 18">
            <a:extLst>
              <a:ext uri="{FF2B5EF4-FFF2-40B4-BE49-F238E27FC236}">
                <a16:creationId xmlns:a16="http://schemas.microsoft.com/office/drawing/2014/main" id="{5CD5F149-BA7C-4E23-9380-E765A4DA4E53}"/>
              </a:ext>
            </a:extLst>
          </p:cNvPr>
          <p:cNvSpPr/>
          <p:nvPr/>
        </p:nvSpPr>
        <p:spPr>
          <a:xfrm>
            <a:off x="4304371" y="2589194"/>
            <a:ext cx="7208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400" b="1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01</a:t>
            </a:r>
            <a:endParaRPr lang="zh-TW" altLang="en-US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6086B83C-4A7B-4B9C-A773-4AEE20187417}"/>
              </a:ext>
            </a:extLst>
          </p:cNvPr>
          <p:cNvSpPr/>
          <p:nvPr/>
        </p:nvSpPr>
        <p:spPr>
          <a:xfrm>
            <a:off x="4304371" y="3871548"/>
            <a:ext cx="7208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400" b="1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02</a:t>
            </a:r>
            <a:endParaRPr lang="zh-TW" altLang="en-US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C56EFA2E-0E3F-41B7-B14B-5CD7E22448CD}"/>
              </a:ext>
            </a:extLst>
          </p:cNvPr>
          <p:cNvSpPr/>
          <p:nvPr/>
        </p:nvSpPr>
        <p:spPr>
          <a:xfrm>
            <a:off x="7457410" y="2589194"/>
            <a:ext cx="7208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400" b="1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03</a:t>
            </a:r>
            <a:endParaRPr lang="zh-TW" altLang="en-US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D5E2BED2-D45D-47E3-968E-CF39CF6D91F6}"/>
              </a:ext>
            </a:extLst>
          </p:cNvPr>
          <p:cNvSpPr/>
          <p:nvPr/>
        </p:nvSpPr>
        <p:spPr>
          <a:xfrm>
            <a:off x="7457410" y="3871548"/>
            <a:ext cx="7208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400" b="1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04</a:t>
            </a:r>
            <a:endParaRPr lang="zh-TW" altLang="en-US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" name="圖片 22">
            <a:extLst>
              <a:ext uri="{FF2B5EF4-FFF2-40B4-BE49-F238E27FC236}">
                <a16:creationId xmlns:a16="http://schemas.microsoft.com/office/drawing/2014/main" id="{E828873F-BC06-4002-A813-009277B4A66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2121" y="3897608"/>
            <a:ext cx="548506" cy="805881"/>
          </a:xfrm>
          <a:prstGeom prst="rect">
            <a:avLst/>
          </a:prstGeom>
        </p:spPr>
      </p:pic>
      <p:pic>
        <p:nvPicPr>
          <p:cNvPr id="24" name="圖片 23">
            <a:extLst>
              <a:ext uri="{FF2B5EF4-FFF2-40B4-BE49-F238E27FC236}">
                <a16:creationId xmlns:a16="http://schemas.microsoft.com/office/drawing/2014/main" id="{1095B61F-E892-41AE-9021-498773202F9B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3541" y="3985286"/>
            <a:ext cx="671697" cy="673764"/>
          </a:xfrm>
          <a:prstGeom prst="rect">
            <a:avLst/>
          </a:prstGeom>
        </p:spPr>
      </p:pic>
      <p:pic>
        <p:nvPicPr>
          <p:cNvPr id="25" name="圖片 24">
            <a:extLst>
              <a:ext uri="{FF2B5EF4-FFF2-40B4-BE49-F238E27FC236}">
                <a16:creationId xmlns:a16="http://schemas.microsoft.com/office/drawing/2014/main" id="{E41CC4B3-BF2A-49DE-BD84-5819556B009E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1947" y="2768509"/>
            <a:ext cx="787954" cy="56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3677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圖片 32" descr="QuAI Architectures.png">
            <a:extLst>
              <a:ext uri="{FF2B5EF4-FFF2-40B4-BE49-F238E27FC236}">
                <a16:creationId xmlns:a16="http://schemas.microsoft.com/office/drawing/2014/main" id="{A9359181-E5A2-47A6-B603-FC4D184CBBA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3698" y="1883888"/>
            <a:ext cx="7603514" cy="4386258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3574AC64-8D83-4352-9C22-ADA0D45C1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>
                <a:latin typeface="微軟正黑體"/>
                <a:ea typeface="微軟正黑體"/>
              </a:rPr>
              <a:t>支援 GPU 加速運算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00FF5C3-E821-41C5-95E4-C8FC87AF06E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00100" y="1121071"/>
            <a:ext cx="8072967" cy="907501"/>
          </a:xfrm>
          <a:prstGeom prst="rect">
            <a:avLst/>
          </a:prstGeom>
        </p:spPr>
        <p:txBody>
          <a:bodyPr anchor="t"/>
          <a:lstStyle/>
          <a:p>
            <a:pPr marL="0" indent="0">
              <a:buNone/>
            </a:pPr>
            <a:r>
              <a:rPr lang="zh-TW" sz="2400" b="1">
                <a:latin typeface="Microsoft JhengHei"/>
                <a:ea typeface="Microsoft JhengHei"/>
              </a:rPr>
              <a:t>結合 QNAP NAS 支援外接顯示卡 (NVIDIA</a:t>
            </a:r>
            <a:r>
              <a:rPr lang="zh-TW" sz="2400" b="1" baseline="30000">
                <a:latin typeface="Microsoft JhengHei"/>
                <a:ea typeface="Microsoft JhengHei"/>
              </a:rPr>
              <a:t>®</a:t>
            </a:r>
            <a:r>
              <a:rPr lang="zh-TW" sz="2400" b="1">
                <a:latin typeface="Microsoft JhengHei"/>
                <a:ea typeface="Microsoft JhengHei"/>
              </a:rPr>
              <a:t>)，利用 GPU 運算大幅提升人工智慧 (QuAI) 相關容器應用效能</a:t>
            </a:r>
            <a:endParaRPr lang="zh-TW" altLang="en-US" sz="2400" b="1">
              <a:latin typeface="Microsoft JhengHei"/>
              <a:ea typeface="Microsoft JhengHei"/>
            </a:endParaRPr>
          </a:p>
          <a:p>
            <a:pPr marL="0" indent="0">
              <a:buNone/>
            </a:pPr>
            <a:endParaRPr lang="zh-TW" altLang="en-US" sz="2400" b="1">
              <a:latin typeface="Microsoft JhengHei"/>
              <a:ea typeface="Microsoft JhengHei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A937E8E6-8967-44C3-BBBA-CE0B6836880D}"/>
              </a:ext>
            </a:extLst>
          </p:cNvPr>
          <p:cNvSpPr txBox="1"/>
          <p:nvPr/>
        </p:nvSpPr>
        <p:spPr>
          <a:xfrm>
            <a:off x="939470" y="5504660"/>
            <a:ext cx="6096000" cy="3231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TW" altLang="en-US" sz="1500" b="1" dirty="0">
                <a:latin typeface="微軟正黑體"/>
                <a:ea typeface="微軟正黑體"/>
              </a:rPr>
              <a:t>支援機種：</a:t>
            </a:r>
            <a:r>
              <a:rPr lang="en-US" altLang="zh-TW" sz="1500" b="1" dirty="0">
                <a:latin typeface="微軟正黑體"/>
                <a:ea typeface="微軟正黑體"/>
              </a:rPr>
              <a:t> TS-1277, TS-1677, TS-1677XU, TS-1685, TDS-16489U</a:t>
            </a:r>
            <a:endParaRPr lang="en-US" altLang="zh-TW" dirty="0"/>
          </a:p>
        </p:txBody>
      </p:sp>
      <p:sp>
        <p:nvSpPr>
          <p:cNvPr id="34" name="TextBox 12">
            <a:extLst>
              <a:ext uri="{FF2B5EF4-FFF2-40B4-BE49-F238E27FC236}">
                <a16:creationId xmlns:a16="http://schemas.microsoft.com/office/drawing/2014/main" id="{1C1D4569-2849-4B9C-A072-DF5608483C60}"/>
              </a:ext>
            </a:extLst>
          </p:cNvPr>
          <p:cNvSpPr txBox="1"/>
          <p:nvPr/>
        </p:nvSpPr>
        <p:spPr>
          <a:xfrm>
            <a:off x="8179303" y="2468856"/>
            <a:ext cx="2491594" cy="517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err="1">
                <a:solidFill>
                  <a:srgbClr val="FF0000"/>
                </a:solidFill>
              </a:rPr>
              <a:t>QuAI</a:t>
            </a:r>
            <a:r>
              <a:rPr lang="en-US" sz="1800" b="1" dirty="0">
                <a:solidFill>
                  <a:srgbClr val="FF0000"/>
                </a:solidFill>
              </a:rPr>
              <a:t> Containers</a:t>
            </a:r>
          </a:p>
        </p:txBody>
      </p:sp>
      <p:sp>
        <p:nvSpPr>
          <p:cNvPr id="35" name="TextBox 17">
            <a:extLst>
              <a:ext uri="{FF2B5EF4-FFF2-40B4-BE49-F238E27FC236}">
                <a16:creationId xmlns:a16="http://schemas.microsoft.com/office/drawing/2014/main" id="{096D8F9A-1BE2-4CA6-B633-C177FE18C475}"/>
              </a:ext>
            </a:extLst>
          </p:cNvPr>
          <p:cNvSpPr txBox="1"/>
          <p:nvPr/>
        </p:nvSpPr>
        <p:spPr>
          <a:xfrm>
            <a:off x="8464418" y="3384581"/>
            <a:ext cx="1729123" cy="427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GPU Card</a:t>
            </a:r>
          </a:p>
        </p:txBody>
      </p:sp>
      <p:sp>
        <p:nvSpPr>
          <p:cNvPr id="36" name="Rectangle 7">
            <a:extLst>
              <a:ext uri="{FF2B5EF4-FFF2-40B4-BE49-F238E27FC236}">
                <a16:creationId xmlns:a16="http://schemas.microsoft.com/office/drawing/2014/main" id="{D8EB871C-8267-455E-890E-BB4A95AA35E1}"/>
              </a:ext>
            </a:extLst>
          </p:cNvPr>
          <p:cNvSpPr/>
          <p:nvPr/>
        </p:nvSpPr>
        <p:spPr>
          <a:xfrm>
            <a:off x="2223837" y="2482497"/>
            <a:ext cx="1059283" cy="356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/>
              <a:t>CNTK</a:t>
            </a:r>
          </a:p>
        </p:txBody>
      </p:sp>
      <p:sp>
        <p:nvSpPr>
          <p:cNvPr id="37" name="Rectangle 8">
            <a:extLst>
              <a:ext uri="{FF2B5EF4-FFF2-40B4-BE49-F238E27FC236}">
                <a16:creationId xmlns:a16="http://schemas.microsoft.com/office/drawing/2014/main" id="{3F95DD78-3874-4F39-8E02-8835A47B0A2F}"/>
              </a:ext>
            </a:extLst>
          </p:cNvPr>
          <p:cNvSpPr/>
          <p:nvPr/>
        </p:nvSpPr>
        <p:spPr>
          <a:xfrm>
            <a:off x="3375776" y="2468856"/>
            <a:ext cx="1249170" cy="3838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err="1"/>
              <a:t>MXNet</a:t>
            </a:r>
            <a:endParaRPr lang="en-US" sz="1800" b="1"/>
          </a:p>
        </p:txBody>
      </p:sp>
      <p:sp>
        <p:nvSpPr>
          <p:cNvPr id="38" name="Rectangle 9">
            <a:extLst>
              <a:ext uri="{FF2B5EF4-FFF2-40B4-BE49-F238E27FC236}">
                <a16:creationId xmlns:a16="http://schemas.microsoft.com/office/drawing/2014/main" id="{C466112E-F48C-4FD9-AA74-F2BAA2C2BD16}"/>
              </a:ext>
            </a:extLst>
          </p:cNvPr>
          <p:cNvSpPr/>
          <p:nvPr/>
        </p:nvSpPr>
        <p:spPr>
          <a:xfrm>
            <a:off x="4650114" y="2401216"/>
            <a:ext cx="1875711" cy="519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err="1"/>
              <a:t>TensorFlow</a:t>
            </a:r>
            <a:endParaRPr lang="en-US" sz="1800" b="1"/>
          </a:p>
        </p:txBody>
      </p:sp>
      <p:sp>
        <p:nvSpPr>
          <p:cNvPr id="39" name="Rectangle 10">
            <a:extLst>
              <a:ext uri="{FF2B5EF4-FFF2-40B4-BE49-F238E27FC236}">
                <a16:creationId xmlns:a16="http://schemas.microsoft.com/office/drawing/2014/main" id="{51DF8645-0EBF-4A51-B030-309E3CAC8FD7}"/>
              </a:ext>
            </a:extLst>
          </p:cNvPr>
          <p:cNvSpPr/>
          <p:nvPr/>
        </p:nvSpPr>
        <p:spPr>
          <a:xfrm>
            <a:off x="6725917" y="2482497"/>
            <a:ext cx="1059283" cy="356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/>
              <a:t>Caffe</a:t>
            </a:r>
          </a:p>
        </p:txBody>
      </p:sp>
      <p:sp>
        <p:nvSpPr>
          <p:cNvPr id="40" name="Rectangle 3">
            <a:extLst>
              <a:ext uri="{FF2B5EF4-FFF2-40B4-BE49-F238E27FC236}">
                <a16:creationId xmlns:a16="http://schemas.microsoft.com/office/drawing/2014/main" id="{BB8CB9D6-2E8D-46F2-BF41-C23ACA8F2A04}"/>
              </a:ext>
            </a:extLst>
          </p:cNvPr>
          <p:cNvSpPr/>
          <p:nvPr/>
        </p:nvSpPr>
        <p:spPr>
          <a:xfrm>
            <a:off x="2164398" y="4074413"/>
            <a:ext cx="5097802" cy="6123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/>
              <a:t>QTS 4.3.5</a:t>
            </a:r>
          </a:p>
        </p:txBody>
      </p:sp>
      <p:sp>
        <p:nvSpPr>
          <p:cNvPr id="41" name="Rectangle 4">
            <a:extLst>
              <a:ext uri="{FF2B5EF4-FFF2-40B4-BE49-F238E27FC236}">
                <a16:creationId xmlns:a16="http://schemas.microsoft.com/office/drawing/2014/main" id="{D1E89611-D869-4F99-B952-E2CD0B41A792}"/>
              </a:ext>
            </a:extLst>
          </p:cNvPr>
          <p:cNvSpPr/>
          <p:nvPr/>
        </p:nvSpPr>
        <p:spPr>
          <a:xfrm>
            <a:off x="2164398" y="4822761"/>
            <a:ext cx="5097802" cy="5627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/>
              <a:t>QNAP NAS + GPU</a:t>
            </a:r>
          </a:p>
        </p:txBody>
      </p:sp>
      <p:sp>
        <p:nvSpPr>
          <p:cNvPr id="42" name="Rectangle 6">
            <a:extLst>
              <a:ext uri="{FF2B5EF4-FFF2-40B4-BE49-F238E27FC236}">
                <a16:creationId xmlns:a16="http://schemas.microsoft.com/office/drawing/2014/main" id="{16486501-D6DE-491B-931D-FB4EC9E2605C}"/>
              </a:ext>
            </a:extLst>
          </p:cNvPr>
          <p:cNvSpPr/>
          <p:nvPr/>
        </p:nvSpPr>
        <p:spPr>
          <a:xfrm>
            <a:off x="2164398" y="3384581"/>
            <a:ext cx="5161796" cy="5296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/>
              <a:t>Container Station</a:t>
            </a:r>
            <a:r>
              <a:rPr lang="zh-TW" altLang="en-US" sz="1800" b="1"/>
              <a:t> </a:t>
            </a:r>
            <a:r>
              <a:rPr lang="en-US" altLang="zh-TW" sz="1800" b="1"/>
              <a:t>1.9</a:t>
            </a:r>
            <a:endParaRPr lang="en-US" sz="1800" b="1"/>
          </a:p>
        </p:txBody>
      </p:sp>
      <p:pic>
        <p:nvPicPr>
          <p:cNvPr id="43" name="Picture 2" descr="https://www.qnap.com/solution/container_station/_images/ContainerStation.png">
            <a:extLst>
              <a:ext uri="{FF2B5EF4-FFF2-40B4-BE49-F238E27FC236}">
                <a16:creationId xmlns:a16="http://schemas.microsoft.com/office/drawing/2014/main" id="{96E54A34-FDAB-4EF9-8ED2-4D56CCD70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4068" y="3438321"/>
            <a:ext cx="446490" cy="4464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55636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E80B42A-9669-49CB-B6BB-24FBDD8E1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718" y="664009"/>
            <a:ext cx="6174780" cy="808654"/>
          </a:xfrm>
        </p:spPr>
        <p:txBody>
          <a:bodyPr>
            <a:normAutofit/>
          </a:bodyPr>
          <a:lstStyle/>
          <a:p>
            <a:r>
              <a:rPr lang="zh-TW" altLang="en-US">
                <a:latin typeface="微軟正黑體"/>
                <a:ea typeface="微軟正黑體"/>
              </a:rPr>
              <a:t>歡迎來到軟體容器工作站</a:t>
            </a:r>
            <a:r>
              <a:rPr lang="en-US" altLang="zh-TW">
                <a:latin typeface="微軟正黑體"/>
                <a:ea typeface="微軟正黑體"/>
              </a:rPr>
              <a:t>!</a:t>
            </a:r>
            <a:endParaRPr lang="zh-TW" altLang="en-US">
              <a:latin typeface="微軟正黑體"/>
              <a:ea typeface="微軟正黑體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49CBF47-BE24-4809-BA21-3C6FA59D1725}"/>
              </a:ext>
            </a:extLst>
          </p:cNvPr>
          <p:cNvSpPr/>
          <p:nvPr/>
        </p:nvSpPr>
        <p:spPr>
          <a:xfrm>
            <a:off x="4723656" y="3429000"/>
            <a:ext cx="403404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7200" b="1">
                <a:solidFill>
                  <a:srgbClr val="B54184">
                    <a:alpha val="80000"/>
                  </a:srgbClr>
                </a:solidFill>
              </a:rPr>
              <a:t>Welcome</a:t>
            </a:r>
            <a:endParaRPr lang="zh-TW" altLang="en-US" sz="7200" b="1">
              <a:solidFill>
                <a:srgbClr val="B54184">
                  <a:alpha val="80000"/>
                </a:srgbClr>
              </a:solidFill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398AAB8-80D1-4335-BDC8-E8164C6E1E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555" y="558252"/>
            <a:ext cx="578783" cy="91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140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3A9B8B1-6A80-4C8F-A83C-7237DB65B457}"/>
              </a:ext>
            </a:extLst>
          </p:cNvPr>
          <p:cNvSpPr/>
          <p:nvPr/>
        </p:nvSpPr>
        <p:spPr>
          <a:xfrm>
            <a:off x="3900063" y="1604440"/>
            <a:ext cx="8302234" cy="3565806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38E7A8D3-A601-475A-BDA6-5F034414424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85638" y="491505"/>
            <a:ext cx="1851102" cy="749997"/>
          </a:xfrm>
          <a:prstGeom prst="rect">
            <a:avLst/>
          </a:prstGeom>
        </p:spPr>
        <p:txBody>
          <a:bodyPr/>
          <a:lstStyle/>
          <a:p>
            <a:r>
              <a:rPr lang="zh-TW" altLang="en-US" sz="6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大綱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38401D1-2A1F-4DDF-8694-7F787AEDE82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038952" y="1811311"/>
            <a:ext cx="7058170" cy="3022692"/>
          </a:xfrm>
          <a:prstGeom prst="rect">
            <a:avLst/>
          </a:prstGeom>
        </p:spPr>
        <p:txBody>
          <a:bodyPr anchor="t">
            <a:noAutofit/>
          </a:bodyPr>
          <a:lstStyle/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何謂軟體容器</a:t>
            </a:r>
            <a:endParaRPr lang="zh-TW" sz="2400" dirty="0">
              <a:latin typeface="新細明體"/>
              <a:ea typeface="新細明體"/>
            </a:endParaRPr>
          </a:p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QNAP NAS 是容器開發的好夥伴</a:t>
            </a:r>
          </a:p>
          <a:p>
            <a:r>
              <a:rPr lang="zh-TW" altLang="en-US" sz="2400" b="1" dirty="0">
                <a:solidFill>
                  <a:srgbClr val="2626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r>
              <a:rPr lang="zh-TW" sz="2400" b="1" dirty="0">
                <a:solidFill>
                  <a:srgbClr val="2626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軟體容器工作站</a:t>
            </a:r>
            <a:r>
              <a:rPr 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基礎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概念</a:t>
            </a:r>
            <a:endParaRPr 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>
                <a:solidFill>
                  <a:srgbClr val="2626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r>
              <a:rPr lang="zh-TW" sz="2400" b="1" dirty="0">
                <a:solidFill>
                  <a:srgbClr val="2626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實際演示</a:t>
            </a:r>
            <a:endParaRPr 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>
                <a:solidFill>
                  <a:srgbClr val="2626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 知名容器介紹</a:t>
            </a:r>
          </a:p>
          <a:p>
            <a:r>
              <a:rPr lang="zh-TW" altLang="en-US" sz="2400" b="1" dirty="0">
                <a:solidFill>
                  <a:srgbClr val="2626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r>
              <a:rPr lang="zh-TW" sz="2400" b="1" dirty="0">
                <a:solidFill>
                  <a:srgbClr val="2626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常見問題解答</a:t>
            </a:r>
            <a:endParaRPr lang="zh-TW" altLang="en-US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>
                <a:solidFill>
                  <a:srgbClr val="2626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 打造 </a:t>
            </a:r>
            <a:r>
              <a:rPr lang="en-US" altLang="zh-TW" sz="2400" b="1" dirty="0">
                <a:solidFill>
                  <a:srgbClr val="2626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QNAP</a:t>
            </a:r>
            <a:r>
              <a:rPr lang="zh-TW" altLang="en-US" sz="2400" b="1" dirty="0">
                <a:solidFill>
                  <a:srgbClr val="2626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應用程式</a:t>
            </a:r>
            <a:r>
              <a:rPr 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創意開發的好夥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伴</a:t>
            </a:r>
          </a:p>
          <a:p>
            <a:endParaRPr lang="zh-TW" altLang="en-US" sz="2400" b="1" dirty="0">
              <a:solidFill>
                <a:srgbClr val="262626"/>
              </a:solidFill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975089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CAAF3C4-0A2F-41D1-9BA3-ADA8583E5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>
                <a:latin typeface="微軟正黑體"/>
                <a:ea typeface="微軟正黑體"/>
              </a:rPr>
              <a:t>軟體容器工作站基礎概念</a:t>
            </a:r>
            <a:endParaRPr lang="zh-TW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819685A5-F662-4BDB-89C3-F0240D6E6710}"/>
              </a:ext>
            </a:extLst>
          </p:cNvPr>
          <p:cNvSpPr txBox="1"/>
          <p:nvPr/>
        </p:nvSpPr>
        <p:spPr>
          <a:xfrm>
            <a:off x="752669" y="1096778"/>
            <a:ext cx="4354590" cy="58477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TW" altLang="en-US" sz="3200" b="1">
                <a:solidFill>
                  <a:srgbClr val="002060"/>
                </a:solidFill>
                <a:latin typeface="Microsoft JhengHei"/>
                <a:ea typeface="Microsoft JhengHei"/>
              </a:rPr>
              <a:t>容器技術三大主角</a:t>
            </a:r>
          </a:p>
        </p:txBody>
      </p: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5837F48A-85DB-4097-BB62-18764122B963}"/>
              </a:ext>
            </a:extLst>
          </p:cNvPr>
          <p:cNvGrpSpPr/>
          <p:nvPr/>
        </p:nvGrpSpPr>
        <p:grpSpPr>
          <a:xfrm>
            <a:off x="862477" y="1902103"/>
            <a:ext cx="7533363" cy="3963440"/>
            <a:chOff x="862477" y="1805458"/>
            <a:chExt cx="8253271" cy="4302957"/>
          </a:xfrm>
        </p:grpSpPr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37CEDAA5-D285-40B0-9286-4889A047D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2478" y="1805458"/>
              <a:ext cx="8253268" cy="1262175"/>
            </a:xfrm>
            <a:prstGeom prst="rect">
              <a:avLst/>
            </a:prstGeom>
          </p:spPr>
        </p:pic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79FBB515-D97E-4E1C-B9C7-A372568A85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2477" y="3327266"/>
              <a:ext cx="8253271" cy="1260286"/>
            </a:xfrm>
            <a:prstGeom prst="rect">
              <a:avLst/>
            </a:prstGeom>
          </p:spPr>
        </p:pic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6ABF9129-DDEA-40C6-9E48-51030B75F2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2477" y="4846240"/>
              <a:ext cx="8253268" cy="1262175"/>
            </a:xfrm>
            <a:prstGeom prst="rect">
              <a:avLst/>
            </a:prstGeom>
          </p:spPr>
        </p:pic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55119113-3E2D-4A12-AB6F-D4385B4CDE28}"/>
                </a:ext>
              </a:extLst>
            </p:cNvPr>
            <p:cNvSpPr/>
            <p:nvPr/>
          </p:nvSpPr>
          <p:spPr>
            <a:xfrm>
              <a:off x="1130408" y="2007916"/>
              <a:ext cx="1541514" cy="9021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bg1"/>
                  </a:solidFill>
                  <a:latin typeface="Microsoft JhengHei"/>
                  <a:ea typeface="Microsoft JhengHei"/>
                </a:rPr>
                <a:t>倉庫</a:t>
              </a:r>
              <a:endParaRPr lang="en-US" altLang="zh-CN" sz="2400" b="1">
                <a:solidFill>
                  <a:schemeClr val="bg1"/>
                </a:solidFill>
                <a:latin typeface="Microsoft JhengHei"/>
                <a:ea typeface="Microsoft JhengHei"/>
              </a:endParaRPr>
            </a:p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Microsoft JhengHei"/>
                  <a:ea typeface="Microsoft JhengHei"/>
                </a:rPr>
                <a:t>Registry</a:t>
              </a:r>
              <a:endParaRPr lang="zh-CN" altLang="en-US" sz="2400">
                <a:solidFill>
                  <a:schemeClr val="bg1"/>
                </a:solidFill>
                <a:latin typeface="Microsoft JhengHei"/>
                <a:ea typeface="Microsoft JhengHei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73C57EB8-AA9E-420D-9451-9050476B01DD}"/>
                </a:ext>
              </a:extLst>
            </p:cNvPr>
            <p:cNvSpPr/>
            <p:nvPr/>
          </p:nvSpPr>
          <p:spPr>
            <a:xfrm>
              <a:off x="3241920" y="2144157"/>
              <a:ext cx="1888256" cy="50121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24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儲存映像檔</a:t>
              </a: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EEABE0AA-425A-4F4D-9591-08F5D8B48A22}"/>
                </a:ext>
              </a:extLst>
            </p:cNvPr>
            <p:cNvSpPr/>
            <p:nvPr/>
          </p:nvSpPr>
          <p:spPr>
            <a:xfrm>
              <a:off x="1287200" y="3506583"/>
              <a:ext cx="1227929" cy="9021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bg1"/>
                  </a:solidFill>
                  <a:latin typeface="Microsoft JhengHei"/>
                  <a:ea typeface="Microsoft JhengHei"/>
                </a:rPr>
                <a:t>映像檔</a:t>
              </a:r>
              <a:endParaRPr lang="en-US" altLang="zh-CN" sz="2400" b="1">
                <a:solidFill>
                  <a:schemeClr val="bg1"/>
                </a:solidFill>
                <a:latin typeface="Microsoft JhengHei"/>
                <a:ea typeface="Microsoft JhengHei"/>
              </a:endParaRPr>
            </a:p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Microsoft JhengHei"/>
                  <a:ea typeface="Microsoft JhengHei"/>
                </a:rPr>
                <a:t>Image</a:t>
              </a: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A1D3EDBA-744D-45BA-BE5B-32C3F963E4B8}"/>
                </a:ext>
              </a:extLst>
            </p:cNvPr>
            <p:cNvSpPr/>
            <p:nvPr/>
          </p:nvSpPr>
          <p:spPr>
            <a:xfrm>
              <a:off x="3241920" y="3487459"/>
              <a:ext cx="5062995" cy="9021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24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專屬 </a:t>
              </a:r>
              <a:r>
                <a:rPr lang="en-US" altLang="zh-TW" sz="24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Docker </a:t>
              </a:r>
              <a:r>
                <a:rPr lang="zh-TW" altLang="en-US" sz="24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引擎的唯讀模板，包含檔案系統</a:t>
              </a: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79B3E55B-964D-42AB-9234-2075965F8AB4}"/>
                </a:ext>
              </a:extLst>
            </p:cNvPr>
            <p:cNvSpPr/>
            <p:nvPr/>
          </p:nvSpPr>
          <p:spPr>
            <a:xfrm>
              <a:off x="998308" y="5059054"/>
              <a:ext cx="1805714" cy="9021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b="1">
                  <a:solidFill>
                    <a:schemeClr val="bg1"/>
                  </a:solidFill>
                  <a:latin typeface="Microsoft JhengHei"/>
                  <a:ea typeface="Microsoft JhengHei"/>
                </a:rPr>
                <a:t>軟體容器</a:t>
              </a:r>
              <a:endParaRPr lang="en-US" altLang="zh-CN" sz="2400" b="1">
                <a:solidFill>
                  <a:schemeClr val="bg1"/>
                </a:solidFill>
                <a:latin typeface="Microsoft JhengHei"/>
                <a:ea typeface="Microsoft JhengHei"/>
              </a:endParaRPr>
            </a:p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Microsoft JhengHei"/>
                  <a:ea typeface="Microsoft JhengHei"/>
                </a:rPr>
                <a:t>Container</a:t>
              </a: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7DCF1CFE-68C7-4856-B025-6EB9997422B5}"/>
                </a:ext>
              </a:extLst>
            </p:cNvPr>
            <p:cNvSpPr/>
            <p:nvPr/>
          </p:nvSpPr>
          <p:spPr>
            <a:xfrm>
              <a:off x="3241920" y="5040365"/>
              <a:ext cx="5767634" cy="9021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24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映像檔的一個執行實例 </a:t>
              </a:r>
              <a:r>
                <a:rPr lang="en-US" altLang="zh-TW" sz="24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(Instance)</a:t>
              </a:r>
              <a:r>
                <a:rPr lang="zh-TW" altLang="en-US" sz="24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，帶有額外的可寫層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39210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圖片 129">
            <a:extLst>
              <a:ext uri="{FF2B5EF4-FFF2-40B4-BE49-F238E27FC236}">
                <a16:creationId xmlns:a16="http://schemas.microsoft.com/office/drawing/2014/main" id="{F21591F9-57FE-41A7-ACEB-88165997A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4899" y="3194940"/>
            <a:ext cx="3900649" cy="2608506"/>
          </a:xfrm>
          <a:prstGeom prst="rect">
            <a:avLst/>
          </a:prstGeom>
        </p:spPr>
      </p:pic>
      <p:pic>
        <p:nvPicPr>
          <p:cNvPr id="125" name="圖片 124">
            <a:extLst>
              <a:ext uri="{FF2B5EF4-FFF2-40B4-BE49-F238E27FC236}">
                <a16:creationId xmlns:a16="http://schemas.microsoft.com/office/drawing/2014/main" id="{5719AB87-6F2C-4112-95FD-4E03A7872D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617" y="1259642"/>
            <a:ext cx="2723972" cy="1735428"/>
          </a:xfrm>
          <a:prstGeom prst="rect">
            <a:avLst/>
          </a:prstGeom>
        </p:spPr>
      </p:pic>
      <p:pic>
        <p:nvPicPr>
          <p:cNvPr id="101" name="圖形 100">
            <a:extLst>
              <a:ext uri="{FF2B5EF4-FFF2-40B4-BE49-F238E27FC236}">
                <a16:creationId xmlns:a16="http://schemas.microsoft.com/office/drawing/2014/main" id="{3FACD527-345C-4A15-81B7-7052043D99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8713" y="1599013"/>
            <a:ext cx="2771775" cy="1152525"/>
          </a:xfrm>
          <a:prstGeom prst="rect">
            <a:avLst/>
          </a:prstGeom>
        </p:spPr>
      </p:pic>
      <p:pic>
        <p:nvPicPr>
          <p:cNvPr id="103" name="圖形 102">
            <a:extLst>
              <a:ext uri="{FF2B5EF4-FFF2-40B4-BE49-F238E27FC236}">
                <a16:creationId xmlns:a16="http://schemas.microsoft.com/office/drawing/2014/main" id="{6B94AA27-8C5D-4585-B327-80D174113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86733" y="4671372"/>
            <a:ext cx="2192870" cy="1126066"/>
          </a:xfrm>
          <a:prstGeom prst="rect">
            <a:avLst/>
          </a:prstGeom>
        </p:spPr>
      </p:pic>
      <p:sp>
        <p:nvSpPr>
          <p:cNvPr id="105" name="矩形 104">
            <a:extLst>
              <a:ext uri="{FF2B5EF4-FFF2-40B4-BE49-F238E27FC236}">
                <a16:creationId xmlns:a16="http://schemas.microsoft.com/office/drawing/2014/main" id="{528569AF-DF45-4BC1-9639-4014479B4516}"/>
              </a:ext>
            </a:extLst>
          </p:cNvPr>
          <p:cNvSpPr/>
          <p:nvPr/>
        </p:nvSpPr>
        <p:spPr>
          <a:xfrm>
            <a:off x="6425853" y="2300081"/>
            <a:ext cx="1015062" cy="4057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映像檔</a:t>
            </a:r>
            <a:endParaRPr lang="zh-TW" b="1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6" name="矩形 105">
            <a:extLst>
              <a:ext uri="{FF2B5EF4-FFF2-40B4-BE49-F238E27FC236}">
                <a16:creationId xmlns:a16="http://schemas.microsoft.com/office/drawing/2014/main" id="{40FC4FFC-6848-4D39-9036-0A46D9ED3CDF}"/>
              </a:ext>
            </a:extLst>
          </p:cNvPr>
          <p:cNvSpPr/>
          <p:nvPr/>
        </p:nvSpPr>
        <p:spPr>
          <a:xfrm>
            <a:off x="1043844" y="2751538"/>
            <a:ext cx="136748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16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倉庫</a:t>
            </a:r>
          </a:p>
        </p:txBody>
      </p:sp>
      <p:sp>
        <p:nvSpPr>
          <p:cNvPr id="109" name="文字方塊 9">
            <a:extLst>
              <a:ext uri="{FF2B5EF4-FFF2-40B4-BE49-F238E27FC236}">
                <a16:creationId xmlns:a16="http://schemas.microsoft.com/office/drawing/2014/main" id="{041A613F-4A15-4862-B100-11C0DF9EE6BB}"/>
              </a:ext>
            </a:extLst>
          </p:cNvPr>
          <p:cNvSpPr txBox="1"/>
          <p:nvPr/>
        </p:nvSpPr>
        <p:spPr>
          <a:xfrm>
            <a:off x="7511390" y="1992078"/>
            <a:ext cx="1574116" cy="30777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sz="1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建</a:t>
            </a:r>
            <a:r>
              <a:rPr lang="zh-TW" altLang="en-US" sz="1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立</a:t>
            </a:r>
          </a:p>
        </p:txBody>
      </p:sp>
      <p:sp>
        <p:nvSpPr>
          <p:cNvPr id="110" name="文字方塊 10">
            <a:extLst>
              <a:ext uri="{FF2B5EF4-FFF2-40B4-BE49-F238E27FC236}">
                <a16:creationId xmlns:a16="http://schemas.microsoft.com/office/drawing/2014/main" id="{BC4CEA51-7150-4F9B-B093-55672C8B0CF3}"/>
              </a:ext>
            </a:extLst>
          </p:cNvPr>
          <p:cNvSpPr txBox="1"/>
          <p:nvPr/>
        </p:nvSpPr>
        <p:spPr>
          <a:xfrm>
            <a:off x="7806576" y="2578542"/>
            <a:ext cx="1019432" cy="30777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1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Commit</a:t>
            </a:r>
            <a:endParaRPr lang="zh-TW" sz="14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11" name="直線單箭頭接點 110">
            <a:extLst>
              <a:ext uri="{FF2B5EF4-FFF2-40B4-BE49-F238E27FC236}">
                <a16:creationId xmlns:a16="http://schemas.microsoft.com/office/drawing/2014/main" id="{7C1BEE60-CA7C-43B0-9D6C-C4A4724AFA29}"/>
              </a:ext>
            </a:extLst>
          </p:cNvPr>
          <p:cNvCxnSpPr>
            <a:cxnSpLocks/>
          </p:cNvCxnSpPr>
          <p:nvPr/>
        </p:nvCxnSpPr>
        <p:spPr>
          <a:xfrm flipH="1">
            <a:off x="3367967" y="2469096"/>
            <a:ext cx="1340706" cy="18536"/>
          </a:xfrm>
          <a:prstGeom prst="straightConnector1">
            <a:avLst/>
          </a:prstGeom>
          <a:ln w="57150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線單箭頭接點 111">
            <a:extLst>
              <a:ext uri="{FF2B5EF4-FFF2-40B4-BE49-F238E27FC236}">
                <a16:creationId xmlns:a16="http://schemas.microsoft.com/office/drawing/2014/main" id="{93DDDF9C-ACDA-40BF-AE4D-72671B269EA3}"/>
              </a:ext>
            </a:extLst>
          </p:cNvPr>
          <p:cNvCxnSpPr>
            <a:cxnSpLocks/>
          </p:cNvCxnSpPr>
          <p:nvPr/>
        </p:nvCxnSpPr>
        <p:spPr>
          <a:xfrm flipV="1">
            <a:off x="3442106" y="2261534"/>
            <a:ext cx="1254210" cy="1235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文字方塊 14">
            <a:extLst>
              <a:ext uri="{FF2B5EF4-FFF2-40B4-BE49-F238E27FC236}">
                <a16:creationId xmlns:a16="http://schemas.microsoft.com/office/drawing/2014/main" id="{BD803D96-6858-4355-B7BB-D6956D0832A0}"/>
              </a:ext>
            </a:extLst>
          </p:cNvPr>
          <p:cNvSpPr txBox="1"/>
          <p:nvPr/>
        </p:nvSpPr>
        <p:spPr>
          <a:xfrm>
            <a:off x="3644936" y="1852150"/>
            <a:ext cx="721802" cy="30777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1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Pull</a:t>
            </a:r>
          </a:p>
        </p:txBody>
      </p:sp>
      <p:sp>
        <p:nvSpPr>
          <p:cNvPr id="114" name="文字方塊 15">
            <a:extLst>
              <a:ext uri="{FF2B5EF4-FFF2-40B4-BE49-F238E27FC236}">
                <a16:creationId xmlns:a16="http://schemas.microsoft.com/office/drawing/2014/main" id="{042C3694-D72F-468B-8393-34B98C7B76AE}"/>
              </a:ext>
            </a:extLst>
          </p:cNvPr>
          <p:cNvSpPr txBox="1"/>
          <p:nvPr/>
        </p:nvSpPr>
        <p:spPr>
          <a:xfrm>
            <a:off x="3644936" y="2531329"/>
            <a:ext cx="721802" cy="30777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1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Push</a:t>
            </a:r>
          </a:p>
        </p:txBody>
      </p:sp>
      <p:sp>
        <p:nvSpPr>
          <p:cNvPr id="115" name="矩形 114">
            <a:extLst>
              <a:ext uri="{FF2B5EF4-FFF2-40B4-BE49-F238E27FC236}">
                <a16:creationId xmlns:a16="http://schemas.microsoft.com/office/drawing/2014/main" id="{998F9636-67DD-46C7-BAF6-E56CC527F1B9}"/>
              </a:ext>
            </a:extLst>
          </p:cNvPr>
          <p:cNvSpPr/>
          <p:nvPr/>
        </p:nvSpPr>
        <p:spPr>
          <a:xfrm>
            <a:off x="1833408" y="4549437"/>
            <a:ext cx="3132556" cy="73879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Docker-compose</a:t>
            </a:r>
          </a:p>
          <a:p>
            <a:pPr algn="ctr"/>
            <a:r>
              <a:rPr lang="zh-TW" altLang="en-US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多容器架構敘述的工具</a:t>
            </a:r>
          </a:p>
        </p:txBody>
      </p:sp>
      <p:sp>
        <p:nvSpPr>
          <p:cNvPr id="116" name="文字方塊 18">
            <a:extLst>
              <a:ext uri="{FF2B5EF4-FFF2-40B4-BE49-F238E27FC236}">
                <a16:creationId xmlns:a16="http://schemas.microsoft.com/office/drawing/2014/main" id="{4E285AA6-A0B4-4EFD-8989-DC35A4DF2FE3}"/>
              </a:ext>
            </a:extLst>
          </p:cNvPr>
          <p:cNvSpPr txBox="1"/>
          <p:nvPr/>
        </p:nvSpPr>
        <p:spPr>
          <a:xfrm>
            <a:off x="5441649" y="4261241"/>
            <a:ext cx="2269292" cy="584775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sz="16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建立</a:t>
            </a:r>
          </a:p>
          <a:p>
            <a:pPr algn="ctr"/>
            <a:r>
              <a:rPr lang="zh-TW" altLang="en-US" sz="16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多容器</a:t>
            </a:r>
            <a:r>
              <a:rPr lang="zh-TW" sz="16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應用程</a:t>
            </a:r>
            <a:r>
              <a:rPr lang="zh-TW" altLang="en-US" sz="16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式</a:t>
            </a:r>
          </a:p>
        </p:txBody>
      </p:sp>
      <p:cxnSp>
        <p:nvCxnSpPr>
          <p:cNvPr id="117" name="直線單箭頭接點 116">
            <a:extLst>
              <a:ext uri="{FF2B5EF4-FFF2-40B4-BE49-F238E27FC236}">
                <a16:creationId xmlns:a16="http://schemas.microsoft.com/office/drawing/2014/main" id="{E5ED9559-1864-45A7-B310-3686534316B4}"/>
              </a:ext>
            </a:extLst>
          </p:cNvPr>
          <p:cNvCxnSpPr>
            <a:cxnSpLocks/>
          </p:cNvCxnSpPr>
          <p:nvPr/>
        </p:nvCxnSpPr>
        <p:spPr>
          <a:xfrm flipV="1">
            <a:off x="5586291" y="4846016"/>
            <a:ext cx="2026896" cy="613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8" name="圖形 117">
            <a:extLst>
              <a:ext uri="{FF2B5EF4-FFF2-40B4-BE49-F238E27FC236}">
                <a16:creationId xmlns:a16="http://schemas.microsoft.com/office/drawing/2014/main" id="{67553D96-6C10-4A55-A00F-B0DB8A33B0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349777" y="1827321"/>
            <a:ext cx="1066802" cy="1066796"/>
          </a:xfrm>
          <a:prstGeom prst="rect">
            <a:avLst/>
          </a:prstGeom>
        </p:spPr>
      </p:pic>
      <p:sp>
        <p:nvSpPr>
          <p:cNvPr id="119" name="矩形 118">
            <a:extLst>
              <a:ext uri="{FF2B5EF4-FFF2-40B4-BE49-F238E27FC236}">
                <a16:creationId xmlns:a16="http://schemas.microsoft.com/office/drawing/2014/main" id="{BBF4ABD1-FB2D-4252-8473-E2DE3BB0900A}"/>
              </a:ext>
            </a:extLst>
          </p:cNvPr>
          <p:cNvSpPr/>
          <p:nvPr/>
        </p:nvSpPr>
        <p:spPr>
          <a:xfrm>
            <a:off x="8300407" y="4040483"/>
            <a:ext cx="925800" cy="5639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容器 </a:t>
            </a:r>
            <a:endParaRPr lang="en-US" altLang="zh-TW" b="1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endParaRPr lang="zh-TW" altLang="en-US" b="1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0" name="矩形 119">
            <a:extLst>
              <a:ext uri="{FF2B5EF4-FFF2-40B4-BE49-F238E27FC236}">
                <a16:creationId xmlns:a16="http://schemas.microsoft.com/office/drawing/2014/main" id="{9042A24C-3B50-4AD4-B305-9A23EF7558A5}"/>
              </a:ext>
            </a:extLst>
          </p:cNvPr>
          <p:cNvSpPr/>
          <p:nvPr/>
        </p:nvSpPr>
        <p:spPr>
          <a:xfrm>
            <a:off x="8298448" y="4904574"/>
            <a:ext cx="925800" cy="5639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容器 </a:t>
            </a:r>
            <a:endParaRPr lang="en-US" altLang="zh-TW" b="1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endParaRPr lang="zh-TW" altLang="en-US" b="1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1" name="矩形 120">
            <a:extLst>
              <a:ext uri="{FF2B5EF4-FFF2-40B4-BE49-F238E27FC236}">
                <a16:creationId xmlns:a16="http://schemas.microsoft.com/office/drawing/2014/main" id="{EA35372E-61E7-4089-9C0F-FCFCC60157E9}"/>
              </a:ext>
            </a:extLst>
          </p:cNvPr>
          <p:cNvSpPr/>
          <p:nvPr/>
        </p:nvSpPr>
        <p:spPr>
          <a:xfrm>
            <a:off x="9151634" y="4890218"/>
            <a:ext cx="925800" cy="5926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容器 </a:t>
            </a:r>
            <a:endParaRPr lang="en-US" altLang="zh-TW" b="1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</a:t>
            </a:r>
            <a:endParaRPr lang="zh-TW" altLang="en-US" b="1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2" name="矩形 121">
            <a:extLst>
              <a:ext uri="{FF2B5EF4-FFF2-40B4-BE49-F238E27FC236}">
                <a16:creationId xmlns:a16="http://schemas.microsoft.com/office/drawing/2014/main" id="{075A8F17-6DB8-4494-907D-5D8C8ABCFC5F}"/>
              </a:ext>
            </a:extLst>
          </p:cNvPr>
          <p:cNvSpPr/>
          <p:nvPr/>
        </p:nvSpPr>
        <p:spPr>
          <a:xfrm>
            <a:off x="9216942" y="2062351"/>
            <a:ext cx="1285445" cy="55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容器 A</a:t>
            </a:r>
          </a:p>
        </p:txBody>
      </p:sp>
      <p:cxnSp>
        <p:nvCxnSpPr>
          <p:cNvPr id="127" name="直線單箭頭接點 126">
            <a:extLst>
              <a:ext uri="{FF2B5EF4-FFF2-40B4-BE49-F238E27FC236}">
                <a16:creationId xmlns:a16="http://schemas.microsoft.com/office/drawing/2014/main" id="{5011B44F-2201-4005-9A11-BA190E05B6BD}"/>
              </a:ext>
            </a:extLst>
          </p:cNvPr>
          <p:cNvCxnSpPr>
            <a:cxnSpLocks/>
          </p:cNvCxnSpPr>
          <p:nvPr/>
        </p:nvCxnSpPr>
        <p:spPr>
          <a:xfrm flipH="1">
            <a:off x="7637705" y="2536594"/>
            <a:ext cx="1340706" cy="18536"/>
          </a:xfrm>
          <a:prstGeom prst="straightConnector1">
            <a:avLst/>
          </a:prstGeom>
          <a:ln w="57150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線單箭頭接點 127">
            <a:extLst>
              <a:ext uri="{FF2B5EF4-FFF2-40B4-BE49-F238E27FC236}">
                <a16:creationId xmlns:a16="http://schemas.microsoft.com/office/drawing/2014/main" id="{5ED8D818-7D55-42EC-BC88-165200D6F9B8}"/>
              </a:ext>
            </a:extLst>
          </p:cNvPr>
          <p:cNvCxnSpPr>
            <a:cxnSpLocks/>
          </p:cNvCxnSpPr>
          <p:nvPr/>
        </p:nvCxnSpPr>
        <p:spPr>
          <a:xfrm flipV="1">
            <a:off x="7711844" y="2328269"/>
            <a:ext cx="1331692" cy="1311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標題 1">
            <a:extLst>
              <a:ext uri="{FF2B5EF4-FFF2-40B4-BE49-F238E27FC236}">
                <a16:creationId xmlns:a16="http://schemas.microsoft.com/office/drawing/2014/main" id="{677FBF13-1599-46EE-ACB2-0C3EB4CF6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>
                <a:latin typeface="微軟正黑體"/>
                <a:ea typeface="微軟正黑體"/>
              </a:rPr>
              <a:t>軟體容器入門操作</a:t>
            </a:r>
            <a:endParaRPr lang="zh-TW" altLang="en-US"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12988425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: 圓角 40">
            <a:extLst>
              <a:ext uri="{FF2B5EF4-FFF2-40B4-BE49-F238E27FC236}">
                <a16:creationId xmlns:a16="http://schemas.microsoft.com/office/drawing/2014/main" id="{1FEC522C-E089-4677-9CEE-B754046B5F49}"/>
              </a:ext>
            </a:extLst>
          </p:cNvPr>
          <p:cNvSpPr/>
          <p:nvPr/>
        </p:nvSpPr>
        <p:spPr>
          <a:xfrm>
            <a:off x="520613" y="1081972"/>
            <a:ext cx="7179995" cy="5046775"/>
          </a:xfrm>
          <a:prstGeom prst="roundRect">
            <a:avLst>
              <a:gd name="adj" fmla="val 3903"/>
            </a:avLst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3" name="矩形: 圓角 102">
            <a:extLst>
              <a:ext uri="{FF2B5EF4-FFF2-40B4-BE49-F238E27FC236}">
                <a16:creationId xmlns:a16="http://schemas.microsoft.com/office/drawing/2014/main" id="{B60AC4F2-8055-432C-BCF4-ED8463CCDE25}"/>
              </a:ext>
            </a:extLst>
          </p:cNvPr>
          <p:cNvSpPr/>
          <p:nvPr/>
        </p:nvSpPr>
        <p:spPr>
          <a:xfrm>
            <a:off x="6267007" y="4137376"/>
            <a:ext cx="1099660" cy="1373468"/>
          </a:xfrm>
          <a:prstGeom prst="roundRect">
            <a:avLst>
              <a:gd name="adj" fmla="val 4041"/>
            </a:avLst>
          </a:prstGeom>
          <a:solidFill>
            <a:schemeClr val="tx2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16" name="群組 115">
            <a:extLst>
              <a:ext uri="{FF2B5EF4-FFF2-40B4-BE49-F238E27FC236}">
                <a16:creationId xmlns:a16="http://schemas.microsoft.com/office/drawing/2014/main" id="{D19D82B1-0B2F-42DE-AF72-AAC63AED9231}"/>
              </a:ext>
            </a:extLst>
          </p:cNvPr>
          <p:cNvGrpSpPr/>
          <p:nvPr/>
        </p:nvGrpSpPr>
        <p:grpSpPr>
          <a:xfrm>
            <a:off x="3322134" y="1287787"/>
            <a:ext cx="4044533" cy="2734909"/>
            <a:chOff x="3322134" y="1287787"/>
            <a:chExt cx="4044533" cy="2734909"/>
          </a:xfrm>
        </p:grpSpPr>
        <p:sp>
          <p:nvSpPr>
            <p:cNvPr id="114" name="矩形: 圓角 113">
              <a:extLst>
                <a:ext uri="{FF2B5EF4-FFF2-40B4-BE49-F238E27FC236}">
                  <a16:creationId xmlns:a16="http://schemas.microsoft.com/office/drawing/2014/main" id="{95EA3481-E55B-49EF-9666-30989F508D8A}"/>
                </a:ext>
              </a:extLst>
            </p:cNvPr>
            <p:cNvSpPr/>
            <p:nvPr/>
          </p:nvSpPr>
          <p:spPr>
            <a:xfrm>
              <a:off x="3388109" y="1287787"/>
              <a:ext cx="3978558" cy="2734909"/>
            </a:xfrm>
            <a:prstGeom prst="roundRect">
              <a:avLst>
                <a:gd name="adj" fmla="val 4619"/>
              </a:avLst>
            </a:prstGeom>
            <a:solidFill>
              <a:schemeClr val="accent1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5" name="文字方塊 114">
              <a:extLst>
                <a:ext uri="{FF2B5EF4-FFF2-40B4-BE49-F238E27FC236}">
                  <a16:creationId xmlns:a16="http://schemas.microsoft.com/office/drawing/2014/main" id="{4C8271C4-D2B1-423F-AE4B-720FBADBE758}"/>
                </a:ext>
              </a:extLst>
            </p:cNvPr>
            <p:cNvSpPr txBox="1"/>
            <p:nvPr/>
          </p:nvSpPr>
          <p:spPr>
            <a:xfrm>
              <a:off x="3322134" y="1294468"/>
              <a:ext cx="10996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b="1">
                  <a:solidFill>
                    <a:schemeClr val="bg1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Container</a:t>
              </a:r>
            </a:p>
          </p:txBody>
        </p:sp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56D5CD6A-6A02-49BD-AC14-3C6902337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669" y="74645"/>
            <a:ext cx="10464282" cy="80865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zh-TW">
                <a:latin typeface="微軟正黑體"/>
                <a:ea typeface="微軟正黑體"/>
              </a:rPr>
              <a:t>軟體容器進階操作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C9AF734-B221-4C8A-82A4-A6817ED5587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910482" y="2161223"/>
            <a:ext cx="3755737" cy="2014537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en-US" sz="2400" b="1" err="1">
                <a:latin typeface="Microsoft JhengHei"/>
                <a:ea typeface="Microsoft JhengHei"/>
              </a:rPr>
              <a:t>Dockerfile</a:t>
            </a:r>
            <a:r>
              <a:rPr lang="en-US" sz="2400" b="1">
                <a:latin typeface="Microsoft JhengHei"/>
                <a:ea typeface="Microsoft JhengHei"/>
              </a:rPr>
              <a:t> </a:t>
            </a:r>
            <a:r>
              <a:rPr lang="zh-TW" altLang="en-US" sz="2400" b="1">
                <a:latin typeface="Microsoft JhengHei"/>
                <a:ea typeface="Microsoft JhengHei"/>
              </a:rPr>
              <a:t>建立映像檔</a:t>
            </a:r>
          </a:p>
          <a:p>
            <a:r>
              <a:rPr lang="zh-TW" altLang="en-US" sz="2400" b="1">
                <a:latin typeface="Microsoft JhengHei"/>
                <a:ea typeface="Microsoft JhengHei"/>
              </a:rPr>
              <a:t>儲存空間配置</a:t>
            </a:r>
            <a:endParaRPr lang="en-US" sz="2400" b="1">
              <a:latin typeface="Microsoft JhengHei"/>
              <a:ea typeface="Microsoft JhengHei"/>
            </a:endParaRPr>
          </a:p>
          <a:p>
            <a:r>
              <a:rPr lang="zh-TW" altLang="en-US" sz="2400" b="1">
                <a:latin typeface="Microsoft JhengHei"/>
                <a:ea typeface="Microsoft JhengHei"/>
              </a:rPr>
              <a:t>匯入匯出容器</a:t>
            </a:r>
            <a:endParaRPr lang="en-US" altLang="zh-TW" sz="2400" b="1">
              <a:latin typeface="Microsoft JhengHei"/>
              <a:ea typeface="Microsoft JhengHei"/>
            </a:endParaRPr>
          </a:p>
          <a:p>
            <a:r>
              <a:rPr lang="zh-TW" altLang="en-US" sz="2400" b="1">
                <a:latin typeface="Microsoft JhengHei"/>
                <a:ea typeface="Microsoft JhengHei"/>
              </a:rPr>
              <a:t>容器間的網路設定</a:t>
            </a:r>
            <a:endParaRPr lang="en-US" sz="2400" b="1">
              <a:latin typeface="Microsoft JhengHei"/>
              <a:ea typeface="Microsoft JhengHei"/>
            </a:endParaRPr>
          </a:p>
          <a:p>
            <a:endParaRPr lang="en-US" sz="2400" b="1">
              <a:latin typeface="Microsoft JhengHei"/>
              <a:ea typeface="Microsoft JhengHei"/>
            </a:endParaRPr>
          </a:p>
        </p:txBody>
      </p: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4DF97367-0CFF-4D28-8A58-A71AE859226A}"/>
              </a:ext>
            </a:extLst>
          </p:cNvPr>
          <p:cNvCxnSpPr>
            <a:cxnSpLocks/>
          </p:cNvCxnSpPr>
          <p:nvPr/>
        </p:nvCxnSpPr>
        <p:spPr>
          <a:xfrm>
            <a:off x="1754827" y="1448356"/>
            <a:ext cx="1632623" cy="0"/>
          </a:xfrm>
          <a:prstGeom prst="straightConnector1">
            <a:avLst/>
          </a:prstGeom>
          <a:ln w="19050">
            <a:solidFill>
              <a:schemeClr val="bg1"/>
            </a:solidFill>
            <a:headEnd type="triangle" w="lg" len="lg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矩形: 圓角 44">
            <a:extLst>
              <a:ext uri="{FF2B5EF4-FFF2-40B4-BE49-F238E27FC236}">
                <a16:creationId xmlns:a16="http://schemas.microsoft.com/office/drawing/2014/main" id="{F9167962-67E3-4007-BFD2-8242B579D263}"/>
              </a:ext>
            </a:extLst>
          </p:cNvPr>
          <p:cNvSpPr/>
          <p:nvPr/>
        </p:nvSpPr>
        <p:spPr>
          <a:xfrm>
            <a:off x="3387451" y="4401077"/>
            <a:ext cx="1855767" cy="469784"/>
          </a:xfrm>
          <a:prstGeom prst="roundRect">
            <a:avLst>
              <a:gd name="adj" fmla="val 12288"/>
            </a:avLst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" name="直線接點 3">
            <a:extLst>
              <a:ext uri="{FF2B5EF4-FFF2-40B4-BE49-F238E27FC236}">
                <a16:creationId xmlns:a16="http://schemas.microsoft.com/office/drawing/2014/main" id="{50C44EA8-BE42-48EB-BF4F-68675077B1C9}"/>
              </a:ext>
            </a:extLst>
          </p:cNvPr>
          <p:cNvCxnSpPr>
            <a:cxnSpLocks/>
            <a:stCxn id="45" idx="1"/>
            <a:endCxn id="45" idx="3"/>
          </p:cNvCxnSpPr>
          <p:nvPr/>
        </p:nvCxnSpPr>
        <p:spPr>
          <a:xfrm>
            <a:off x="3387451" y="4635969"/>
            <a:ext cx="1855767" cy="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67EA79C3-EAF9-4651-82C6-12E1F392EF0B}"/>
              </a:ext>
            </a:extLst>
          </p:cNvPr>
          <p:cNvSpPr txBox="1"/>
          <p:nvPr/>
        </p:nvSpPr>
        <p:spPr>
          <a:xfrm>
            <a:off x="3405663" y="4473703"/>
            <a:ext cx="1025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Tar files</a:t>
            </a:r>
          </a:p>
        </p:txBody>
      </p: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D102EE98-482C-4439-B68A-95BB52102B2A}"/>
              </a:ext>
            </a:extLst>
          </p:cNvPr>
          <p:cNvSpPr txBox="1"/>
          <p:nvPr/>
        </p:nvSpPr>
        <p:spPr>
          <a:xfrm>
            <a:off x="4273641" y="4365981"/>
            <a:ext cx="9718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filesystem</a:t>
            </a:r>
          </a:p>
        </p:txBody>
      </p:sp>
      <p:sp>
        <p:nvSpPr>
          <p:cNvPr id="48" name="文字方塊 47">
            <a:extLst>
              <a:ext uri="{FF2B5EF4-FFF2-40B4-BE49-F238E27FC236}">
                <a16:creationId xmlns:a16="http://schemas.microsoft.com/office/drawing/2014/main" id="{8EAF6410-2BA6-4E4D-A6CD-E558DE855CA3}"/>
              </a:ext>
            </a:extLst>
          </p:cNvPr>
          <p:cNvSpPr txBox="1"/>
          <p:nvPr/>
        </p:nvSpPr>
        <p:spPr>
          <a:xfrm>
            <a:off x="4304539" y="4625830"/>
            <a:ext cx="9100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Image(S)</a:t>
            </a:r>
          </a:p>
        </p:txBody>
      </p:sp>
      <p:sp>
        <p:nvSpPr>
          <p:cNvPr id="53" name="矩形: 圓角 52">
            <a:extLst>
              <a:ext uri="{FF2B5EF4-FFF2-40B4-BE49-F238E27FC236}">
                <a16:creationId xmlns:a16="http://schemas.microsoft.com/office/drawing/2014/main" id="{188A81BC-7F1D-48F5-AB06-728BE2179678}"/>
              </a:ext>
            </a:extLst>
          </p:cNvPr>
          <p:cNvSpPr/>
          <p:nvPr/>
        </p:nvSpPr>
        <p:spPr>
          <a:xfrm>
            <a:off x="3387451" y="4987852"/>
            <a:ext cx="1855767" cy="469784"/>
          </a:xfrm>
          <a:prstGeom prst="roundRect">
            <a:avLst>
              <a:gd name="adj" fmla="val 12288"/>
            </a:avLst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4" name="文字方塊 53">
            <a:extLst>
              <a:ext uri="{FF2B5EF4-FFF2-40B4-BE49-F238E27FC236}">
                <a16:creationId xmlns:a16="http://schemas.microsoft.com/office/drawing/2014/main" id="{C27C4EF6-6D4E-4680-88F7-7EF48AEB57AE}"/>
              </a:ext>
            </a:extLst>
          </p:cNvPr>
          <p:cNvSpPr txBox="1"/>
          <p:nvPr/>
        </p:nvSpPr>
        <p:spPr>
          <a:xfrm>
            <a:off x="3405663" y="5054113"/>
            <a:ext cx="1165911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TW" sz="1600" b="1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Dockerfile</a:t>
            </a:r>
          </a:p>
        </p:txBody>
      </p: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FD6B8CC1-D170-4A7A-AB67-8B797612E730}"/>
              </a:ext>
            </a:extLst>
          </p:cNvPr>
          <p:cNvSpPr/>
          <p:nvPr/>
        </p:nvSpPr>
        <p:spPr>
          <a:xfrm>
            <a:off x="3387450" y="5559513"/>
            <a:ext cx="4017531" cy="469784"/>
          </a:xfrm>
          <a:prstGeom prst="roundRect">
            <a:avLst>
              <a:gd name="adj" fmla="val 12288"/>
            </a:avLst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6" name="文字方塊 55">
            <a:extLst>
              <a:ext uri="{FF2B5EF4-FFF2-40B4-BE49-F238E27FC236}">
                <a16:creationId xmlns:a16="http://schemas.microsoft.com/office/drawing/2014/main" id="{03E12E2A-A47D-4CBF-A4BB-5187A13D438D}"/>
              </a:ext>
            </a:extLst>
          </p:cNvPr>
          <p:cNvSpPr txBox="1"/>
          <p:nvPr/>
        </p:nvSpPr>
        <p:spPr>
          <a:xfrm>
            <a:off x="3405663" y="5639696"/>
            <a:ext cx="11659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Registry</a:t>
            </a:r>
          </a:p>
        </p:txBody>
      </p:sp>
      <p:grpSp>
        <p:nvGrpSpPr>
          <p:cNvPr id="63" name="群組 62">
            <a:extLst>
              <a:ext uri="{FF2B5EF4-FFF2-40B4-BE49-F238E27FC236}">
                <a16:creationId xmlns:a16="http://schemas.microsoft.com/office/drawing/2014/main" id="{0EA5993F-C9E4-4D9B-8D96-FFD674EE6B47}"/>
              </a:ext>
            </a:extLst>
          </p:cNvPr>
          <p:cNvGrpSpPr/>
          <p:nvPr/>
        </p:nvGrpSpPr>
        <p:grpSpPr>
          <a:xfrm>
            <a:off x="6407369" y="5654215"/>
            <a:ext cx="894296" cy="276999"/>
            <a:chOff x="10029298" y="5719137"/>
            <a:chExt cx="894296" cy="276999"/>
          </a:xfrm>
        </p:grpSpPr>
        <p:sp>
          <p:nvSpPr>
            <p:cNvPr id="59" name="文字方塊 58">
              <a:extLst>
                <a:ext uri="{FF2B5EF4-FFF2-40B4-BE49-F238E27FC236}">
                  <a16:creationId xmlns:a16="http://schemas.microsoft.com/office/drawing/2014/main" id="{4FD6C2E4-7C78-4ADB-A7EE-C42442F32C8E}"/>
                </a:ext>
              </a:extLst>
            </p:cNvPr>
            <p:cNvSpPr txBox="1"/>
            <p:nvPr/>
          </p:nvSpPr>
          <p:spPr>
            <a:xfrm>
              <a:off x="10261709" y="5719137"/>
              <a:ext cx="6618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200" b="1">
                  <a:solidFill>
                    <a:schemeClr val="bg1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logout</a:t>
              </a:r>
            </a:p>
          </p:txBody>
        </p:sp>
        <p:pic>
          <p:nvPicPr>
            <p:cNvPr id="60" name="圖片 59">
              <a:extLst>
                <a:ext uri="{FF2B5EF4-FFF2-40B4-BE49-F238E27FC236}">
                  <a16:creationId xmlns:a16="http://schemas.microsoft.com/office/drawing/2014/main" id="{FB6E9B42-20CC-4CBA-8514-6B9C4DDF7B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29298" y="5789004"/>
              <a:ext cx="297367" cy="179585"/>
            </a:xfrm>
            <a:prstGeom prst="rect">
              <a:avLst/>
            </a:prstGeom>
          </p:spPr>
        </p:pic>
      </p:grpSp>
      <p:grpSp>
        <p:nvGrpSpPr>
          <p:cNvPr id="64" name="群組 63">
            <a:extLst>
              <a:ext uri="{FF2B5EF4-FFF2-40B4-BE49-F238E27FC236}">
                <a16:creationId xmlns:a16="http://schemas.microsoft.com/office/drawing/2014/main" id="{0DB72AEC-4897-42AA-B76A-CAA182F40619}"/>
              </a:ext>
            </a:extLst>
          </p:cNvPr>
          <p:cNvGrpSpPr/>
          <p:nvPr/>
        </p:nvGrpSpPr>
        <p:grpSpPr>
          <a:xfrm>
            <a:off x="5588697" y="5654215"/>
            <a:ext cx="841344" cy="276999"/>
            <a:chOff x="10022513" y="5579705"/>
            <a:chExt cx="905703" cy="276999"/>
          </a:xfrm>
        </p:grpSpPr>
        <p:sp>
          <p:nvSpPr>
            <p:cNvPr id="58" name="文字方塊 57">
              <a:extLst>
                <a:ext uri="{FF2B5EF4-FFF2-40B4-BE49-F238E27FC236}">
                  <a16:creationId xmlns:a16="http://schemas.microsoft.com/office/drawing/2014/main" id="{FFD6B143-029B-4656-B7CF-128E55AFF74F}"/>
                </a:ext>
              </a:extLst>
            </p:cNvPr>
            <p:cNvSpPr txBox="1"/>
            <p:nvPr/>
          </p:nvSpPr>
          <p:spPr>
            <a:xfrm>
              <a:off x="10266331" y="5579705"/>
              <a:ext cx="6618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200" b="1">
                  <a:solidFill>
                    <a:schemeClr val="bg1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login</a:t>
              </a:r>
            </a:p>
          </p:txBody>
        </p:sp>
        <p:pic>
          <p:nvPicPr>
            <p:cNvPr id="61" name="圖片 60">
              <a:extLst>
                <a:ext uri="{FF2B5EF4-FFF2-40B4-BE49-F238E27FC236}">
                  <a16:creationId xmlns:a16="http://schemas.microsoft.com/office/drawing/2014/main" id="{FC53B754-FC9D-4E8D-8E8E-16B2F86FA0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22513" y="5643526"/>
              <a:ext cx="298389" cy="179585"/>
            </a:xfrm>
            <a:prstGeom prst="rect">
              <a:avLst/>
            </a:prstGeom>
          </p:spPr>
        </p:pic>
      </p:grpSp>
      <p:grpSp>
        <p:nvGrpSpPr>
          <p:cNvPr id="65" name="群組 64">
            <a:extLst>
              <a:ext uri="{FF2B5EF4-FFF2-40B4-BE49-F238E27FC236}">
                <a16:creationId xmlns:a16="http://schemas.microsoft.com/office/drawing/2014/main" id="{EABC7D7C-C23F-4DAE-B15E-EE55BED2F7C4}"/>
              </a:ext>
            </a:extLst>
          </p:cNvPr>
          <p:cNvGrpSpPr/>
          <p:nvPr/>
        </p:nvGrpSpPr>
        <p:grpSpPr>
          <a:xfrm>
            <a:off x="4674890" y="5654215"/>
            <a:ext cx="912452" cy="276999"/>
            <a:chOff x="9131956" y="5579705"/>
            <a:chExt cx="912452" cy="276999"/>
          </a:xfrm>
        </p:grpSpPr>
        <p:sp>
          <p:nvSpPr>
            <p:cNvPr id="57" name="文字方塊 56">
              <a:extLst>
                <a:ext uri="{FF2B5EF4-FFF2-40B4-BE49-F238E27FC236}">
                  <a16:creationId xmlns:a16="http://schemas.microsoft.com/office/drawing/2014/main" id="{C512AE77-063D-4D7E-B2F4-07F6C92D2132}"/>
                </a:ext>
              </a:extLst>
            </p:cNvPr>
            <p:cNvSpPr txBox="1"/>
            <p:nvPr/>
          </p:nvSpPr>
          <p:spPr>
            <a:xfrm>
              <a:off x="9305768" y="5579705"/>
              <a:ext cx="7386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200" b="1">
                  <a:solidFill>
                    <a:schemeClr val="bg1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search</a:t>
              </a:r>
            </a:p>
          </p:txBody>
        </p:sp>
        <p:pic>
          <p:nvPicPr>
            <p:cNvPr id="62" name="圖片 61">
              <a:extLst>
                <a:ext uri="{FF2B5EF4-FFF2-40B4-BE49-F238E27FC236}">
                  <a16:creationId xmlns:a16="http://schemas.microsoft.com/office/drawing/2014/main" id="{303EC10A-230D-4538-B30B-E0CFB3CD6A3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31956" y="5597285"/>
              <a:ext cx="242197" cy="241839"/>
            </a:xfrm>
            <a:prstGeom prst="rect">
              <a:avLst/>
            </a:prstGeom>
          </p:spPr>
        </p:pic>
      </p:grpSp>
      <p:grpSp>
        <p:nvGrpSpPr>
          <p:cNvPr id="102" name="群組 101">
            <a:extLst>
              <a:ext uri="{FF2B5EF4-FFF2-40B4-BE49-F238E27FC236}">
                <a16:creationId xmlns:a16="http://schemas.microsoft.com/office/drawing/2014/main" id="{97333566-DAF3-40FA-A9BA-E006D2305069}"/>
              </a:ext>
            </a:extLst>
          </p:cNvPr>
          <p:cNvGrpSpPr/>
          <p:nvPr/>
        </p:nvGrpSpPr>
        <p:grpSpPr>
          <a:xfrm>
            <a:off x="1958267" y="2554406"/>
            <a:ext cx="1184969" cy="874594"/>
            <a:chOff x="2052383" y="2543561"/>
            <a:chExt cx="1184969" cy="874594"/>
          </a:xfrm>
        </p:grpSpPr>
        <p:grpSp>
          <p:nvGrpSpPr>
            <p:cNvPr id="100" name="群組 99">
              <a:extLst>
                <a:ext uri="{FF2B5EF4-FFF2-40B4-BE49-F238E27FC236}">
                  <a16:creationId xmlns:a16="http://schemas.microsoft.com/office/drawing/2014/main" id="{D384FAE4-5212-414E-848D-00EE8D0DFEDE}"/>
                </a:ext>
              </a:extLst>
            </p:cNvPr>
            <p:cNvGrpSpPr/>
            <p:nvPr/>
          </p:nvGrpSpPr>
          <p:grpSpPr>
            <a:xfrm>
              <a:off x="2087195" y="2543561"/>
              <a:ext cx="1101391" cy="874594"/>
              <a:chOff x="947563" y="2543561"/>
              <a:chExt cx="1101391" cy="874594"/>
            </a:xfrm>
          </p:grpSpPr>
          <p:sp>
            <p:nvSpPr>
              <p:cNvPr id="98" name="矩形: 圓角 97">
                <a:extLst>
                  <a:ext uri="{FF2B5EF4-FFF2-40B4-BE49-F238E27FC236}">
                    <a16:creationId xmlns:a16="http://schemas.microsoft.com/office/drawing/2014/main" id="{6DE8FABE-909B-4E12-BCE8-F8F93CFB2B0E}"/>
                  </a:ext>
                </a:extLst>
              </p:cNvPr>
              <p:cNvSpPr/>
              <p:nvPr/>
            </p:nvSpPr>
            <p:spPr>
              <a:xfrm>
                <a:off x="949294" y="2543561"/>
                <a:ext cx="1099660" cy="874594"/>
              </a:xfrm>
              <a:prstGeom prst="roundRect">
                <a:avLst>
                  <a:gd name="adj" fmla="val 12288"/>
                </a:avLst>
              </a:prstGeom>
              <a:solidFill>
                <a:srgbClr val="2E9FA8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9" name="文字方塊 98">
                <a:extLst>
                  <a:ext uri="{FF2B5EF4-FFF2-40B4-BE49-F238E27FC236}">
                    <a16:creationId xmlns:a16="http://schemas.microsoft.com/office/drawing/2014/main" id="{82313E9A-A008-4F38-89A3-DCC424112127}"/>
                  </a:ext>
                </a:extLst>
              </p:cNvPr>
              <p:cNvSpPr txBox="1"/>
              <p:nvPr/>
            </p:nvSpPr>
            <p:spPr>
              <a:xfrm>
                <a:off x="947563" y="3106463"/>
                <a:ext cx="109076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400" b="1" dirty="0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HOST</a:t>
                </a:r>
              </a:p>
            </p:txBody>
          </p:sp>
        </p:grpSp>
        <p:grpSp>
          <p:nvGrpSpPr>
            <p:cNvPr id="85" name="群組 84">
              <a:extLst>
                <a:ext uri="{FF2B5EF4-FFF2-40B4-BE49-F238E27FC236}">
                  <a16:creationId xmlns:a16="http://schemas.microsoft.com/office/drawing/2014/main" id="{C3601146-A3D2-45AB-BC2F-54DB7F04411E}"/>
                </a:ext>
              </a:extLst>
            </p:cNvPr>
            <p:cNvGrpSpPr/>
            <p:nvPr/>
          </p:nvGrpSpPr>
          <p:grpSpPr>
            <a:xfrm>
              <a:off x="2052383" y="2595514"/>
              <a:ext cx="1184969" cy="523220"/>
              <a:chOff x="1122407" y="1522136"/>
              <a:chExt cx="1260411" cy="523220"/>
            </a:xfrm>
          </p:grpSpPr>
          <p:sp>
            <p:nvSpPr>
              <p:cNvPr id="86" name="矩形: 圓角 85">
                <a:extLst>
                  <a:ext uri="{FF2B5EF4-FFF2-40B4-BE49-F238E27FC236}">
                    <a16:creationId xmlns:a16="http://schemas.microsoft.com/office/drawing/2014/main" id="{70583FD8-FC57-4ACB-B3F0-21A7FA94EF5F}"/>
                  </a:ext>
                </a:extLst>
              </p:cNvPr>
              <p:cNvSpPr/>
              <p:nvPr/>
            </p:nvSpPr>
            <p:spPr>
              <a:xfrm>
                <a:off x="1253688" y="1543219"/>
                <a:ext cx="980654" cy="502137"/>
              </a:xfrm>
              <a:prstGeom prst="roundRect">
                <a:avLst>
                  <a:gd name="adj" fmla="val 12288"/>
                </a:avLst>
              </a:prstGeom>
              <a:solidFill>
                <a:srgbClr val="E8D2D3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7" name="文字方塊 86">
                <a:extLst>
                  <a:ext uri="{FF2B5EF4-FFF2-40B4-BE49-F238E27FC236}">
                    <a16:creationId xmlns:a16="http://schemas.microsoft.com/office/drawing/2014/main" id="{181E829D-170D-485C-9BF9-E1EDBB189709}"/>
                  </a:ext>
                </a:extLst>
              </p:cNvPr>
              <p:cNvSpPr txBox="1"/>
              <p:nvPr/>
            </p:nvSpPr>
            <p:spPr>
              <a:xfrm>
                <a:off x="1122407" y="1522136"/>
                <a:ext cx="126041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400" b="1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files/</a:t>
                </a:r>
              </a:p>
              <a:p>
                <a:pPr algn="ctr"/>
                <a:r>
                  <a:rPr lang="en-US" altLang="zh-TW" sz="1400" b="1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folders</a:t>
                </a:r>
              </a:p>
            </p:txBody>
          </p:sp>
        </p:grpSp>
      </p:grpSp>
      <p:sp>
        <p:nvSpPr>
          <p:cNvPr id="104" name="文字方塊 103">
            <a:extLst>
              <a:ext uri="{FF2B5EF4-FFF2-40B4-BE49-F238E27FC236}">
                <a16:creationId xmlns:a16="http://schemas.microsoft.com/office/drawing/2014/main" id="{12FDF41F-6922-45D4-86E7-FF140F4F1325}"/>
              </a:ext>
            </a:extLst>
          </p:cNvPr>
          <p:cNvSpPr txBox="1"/>
          <p:nvPr/>
        </p:nvSpPr>
        <p:spPr>
          <a:xfrm>
            <a:off x="6275234" y="5199981"/>
            <a:ext cx="10996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Engine</a:t>
            </a:r>
          </a:p>
        </p:txBody>
      </p:sp>
      <p:sp>
        <p:nvSpPr>
          <p:cNvPr id="106" name="文字方塊 105">
            <a:extLst>
              <a:ext uri="{FF2B5EF4-FFF2-40B4-BE49-F238E27FC236}">
                <a16:creationId xmlns:a16="http://schemas.microsoft.com/office/drawing/2014/main" id="{25B855F3-0F0A-4D34-9EDA-A54231A13708}"/>
              </a:ext>
            </a:extLst>
          </p:cNvPr>
          <p:cNvSpPr txBox="1"/>
          <p:nvPr/>
        </p:nvSpPr>
        <p:spPr>
          <a:xfrm>
            <a:off x="6588519" y="4202495"/>
            <a:ext cx="7328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version</a:t>
            </a:r>
          </a:p>
        </p:txBody>
      </p:sp>
      <p:sp>
        <p:nvSpPr>
          <p:cNvPr id="109" name="文字方塊 108">
            <a:extLst>
              <a:ext uri="{FF2B5EF4-FFF2-40B4-BE49-F238E27FC236}">
                <a16:creationId xmlns:a16="http://schemas.microsoft.com/office/drawing/2014/main" id="{3F1DCB1D-8C54-4361-A88A-19B294B4F2A0}"/>
              </a:ext>
            </a:extLst>
          </p:cNvPr>
          <p:cNvSpPr txBox="1"/>
          <p:nvPr/>
        </p:nvSpPr>
        <p:spPr>
          <a:xfrm>
            <a:off x="6588519" y="4512727"/>
            <a:ext cx="6148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info</a:t>
            </a:r>
          </a:p>
        </p:txBody>
      </p:sp>
      <p:sp>
        <p:nvSpPr>
          <p:cNvPr id="112" name="文字方塊 111">
            <a:extLst>
              <a:ext uri="{FF2B5EF4-FFF2-40B4-BE49-F238E27FC236}">
                <a16:creationId xmlns:a16="http://schemas.microsoft.com/office/drawing/2014/main" id="{63D9F445-F4A3-412C-99D1-FA9C9025E3F4}"/>
              </a:ext>
            </a:extLst>
          </p:cNvPr>
          <p:cNvSpPr txBox="1"/>
          <p:nvPr/>
        </p:nvSpPr>
        <p:spPr>
          <a:xfrm>
            <a:off x="6588518" y="4822853"/>
            <a:ext cx="732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events</a:t>
            </a:r>
          </a:p>
        </p:txBody>
      </p:sp>
      <p:grpSp>
        <p:nvGrpSpPr>
          <p:cNvPr id="90" name="群組 89">
            <a:extLst>
              <a:ext uri="{FF2B5EF4-FFF2-40B4-BE49-F238E27FC236}">
                <a16:creationId xmlns:a16="http://schemas.microsoft.com/office/drawing/2014/main" id="{068440D6-A637-4AF1-8A91-6B1D376EB732}"/>
              </a:ext>
            </a:extLst>
          </p:cNvPr>
          <p:cNvGrpSpPr/>
          <p:nvPr/>
        </p:nvGrpSpPr>
        <p:grpSpPr>
          <a:xfrm>
            <a:off x="6518984" y="1499729"/>
            <a:ext cx="701828" cy="701825"/>
            <a:chOff x="8021817" y="1545643"/>
            <a:chExt cx="701828" cy="701825"/>
          </a:xfrm>
        </p:grpSpPr>
        <p:sp>
          <p:nvSpPr>
            <p:cNvPr id="88" name="橢圓 87">
              <a:extLst>
                <a:ext uri="{FF2B5EF4-FFF2-40B4-BE49-F238E27FC236}">
                  <a16:creationId xmlns:a16="http://schemas.microsoft.com/office/drawing/2014/main" id="{479FA4BB-4610-4371-8529-BE0E64BEFC78}"/>
                </a:ext>
              </a:extLst>
            </p:cNvPr>
            <p:cNvSpPr/>
            <p:nvPr/>
          </p:nvSpPr>
          <p:spPr>
            <a:xfrm>
              <a:off x="8021820" y="1545643"/>
              <a:ext cx="701825" cy="701825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6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89" name="文字方塊 88">
              <a:extLst>
                <a:ext uri="{FF2B5EF4-FFF2-40B4-BE49-F238E27FC236}">
                  <a16:creationId xmlns:a16="http://schemas.microsoft.com/office/drawing/2014/main" id="{FC1A1EDD-6DEA-4D9C-8CEF-965A404ADC13}"/>
                </a:ext>
              </a:extLst>
            </p:cNvPr>
            <p:cNvSpPr txBox="1"/>
            <p:nvPr/>
          </p:nvSpPr>
          <p:spPr>
            <a:xfrm>
              <a:off x="8021817" y="1741943"/>
              <a:ext cx="7018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b="1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Stop</a:t>
              </a:r>
            </a:p>
          </p:txBody>
        </p:sp>
      </p:grpSp>
      <p:grpSp>
        <p:nvGrpSpPr>
          <p:cNvPr id="91" name="群組 90">
            <a:extLst>
              <a:ext uri="{FF2B5EF4-FFF2-40B4-BE49-F238E27FC236}">
                <a16:creationId xmlns:a16="http://schemas.microsoft.com/office/drawing/2014/main" id="{CB8CBEAB-6679-4C07-B401-CC4EE51EB795}"/>
              </a:ext>
            </a:extLst>
          </p:cNvPr>
          <p:cNvGrpSpPr/>
          <p:nvPr/>
        </p:nvGrpSpPr>
        <p:grpSpPr>
          <a:xfrm>
            <a:off x="4353093" y="1772863"/>
            <a:ext cx="861501" cy="701825"/>
            <a:chOff x="7953118" y="1545643"/>
            <a:chExt cx="861501" cy="701825"/>
          </a:xfrm>
        </p:grpSpPr>
        <p:sp>
          <p:nvSpPr>
            <p:cNvPr id="92" name="橢圓 91">
              <a:extLst>
                <a:ext uri="{FF2B5EF4-FFF2-40B4-BE49-F238E27FC236}">
                  <a16:creationId xmlns:a16="http://schemas.microsoft.com/office/drawing/2014/main" id="{60134DF5-2E98-4CE4-9225-6E999881A9AB}"/>
                </a:ext>
              </a:extLst>
            </p:cNvPr>
            <p:cNvSpPr/>
            <p:nvPr/>
          </p:nvSpPr>
          <p:spPr>
            <a:xfrm>
              <a:off x="8021820" y="1545643"/>
              <a:ext cx="701825" cy="70182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6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93" name="文字方塊 92">
              <a:extLst>
                <a:ext uri="{FF2B5EF4-FFF2-40B4-BE49-F238E27FC236}">
                  <a16:creationId xmlns:a16="http://schemas.microsoft.com/office/drawing/2014/main" id="{19E37160-5F74-4F89-B5D5-CDE083F9E906}"/>
                </a:ext>
              </a:extLst>
            </p:cNvPr>
            <p:cNvSpPr txBox="1"/>
            <p:nvPr/>
          </p:nvSpPr>
          <p:spPr>
            <a:xfrm>
              <a:off x="7953118" y="1741943"/>
              <a:ext cx="8615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200" b="1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Running</a:t>
              </a:r>
            </a:p>
          </p:txBody>
        </p:sp>
      </p:grpSp>
      <p:grpSp>
        <p:nvGrpSpPr>
          <p:cNvPr id="95" name="群組 94">
            <a:extLst>
              <a:ext uri="{FF2B5EF4-FFF2-40B4-BE49-F238E27FC236}">
                <a16:creationId xmlns:a16="http://schemas.microsoft.com/office/drawing/2014/main" id="{040A300A-03F4-41A4-860C-DFF7C8C33DFB}"/>
              </a:ext>
            </a:extLst>
          </p:cNvPr>
          <p:cNvGrpSpPr/>
          <p:nvPr/>
        </p:nvGrpSpPr>
        <p:grpSpPr>
          <a:xfrm>
            <a:off x="3541481" y="2606359"/>
            <a:ext cx="1184969" cy="523220"/>
            <a:chOff x="1114369" y="1522136"/>
            <a:chExt cx="1260411" cy="523220"/>
          </a:xfrm>
        </p:grpSpPr>
        <p:sp>
          <p:nvSpPr>
            <p:cNvPr id="96" name="矩形: 圓角 95">
              <a:extLst>
                <a:ext uri="{FF2B5EF4-FFF2-40B4-BE49-F238E27FC236}">
                  <a16:creationId xmlns:a16="http://schemas.microsoft.com/office/drawing/2014/main" id="{204534EA-1001-4DF5-9183-7EEA04C86506}"/>
                </a:ext>
              </a:extLst>
            </p:cNvPr>
            <p:cNvSpPr/>
            <p:nvPr/>
          </p:nvSpPr>
          <p:spPr>
            <a:xfrm>
              <a:off x="1253688" y="1543219"/>
              <a:ext cx="980654" cy="502137"/>
            </a:xfrm>
            <a:prstGeom prst="roundRect">
              <a:avLst>
                <a:gd name="adj" fmla="val 12288"/>
              </a:avLst>
            </a:prstGeom>
            <a:solidFill>
              <a:srgbClr val="E8D2D3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7" name="文字方塊 96">
              <a:extLst>
                <a:ext uri="{FF2B5EF4-FFF2-40B4-BE49-F238E27FC236}">
                  <a16:creationId xmlns:a16="http://schemas.microsoft.com/office/drawing/2014/main" id="{B5A62FD5-54A5-4F55-A1E0-9C9C51244DDD}"/>
                </a:ext>
              </a:extLst>
            </p:cNvPr>
            <p:cNvSpPr txBox="1"/>
            <p:nvPr/>
          </p:nvSpPr>
          <p:spPr>
            <a:xfrm>
              <a:off x="1114369" y="1522136"/>
              <a:ext cx="12604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b="1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files/</a:t>
              </a:r>
            </a:p>
            <a:p>
              <a:pPr algn="ctr"/>
              <a:r>
                <a:rPr lang="en-US" altLang="zh-TW" sz="1400" b="1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folders</a:t>
              </a:r>
            </a:p>
          </p:txBody>
        </p:sp>
      </p:grpSp>
      <p:sp>
        <p:nvSpPr>
          <p:cNvPr id="118" name="文字方塊 117">
            <a:extLst>
              <a:ext uri="{FF2B5EF4-FFF2-40B4-BE49-F238E27FC236}">
                <a16:creationId xmlns:a16="http://schemas.microsoft.com/office/drawing/2014/main" id="{C5E78A7C-3099-437A-9C00-EFA27918C05F}"/>
              </a:ext>
            </a:extLst>
          </p:cNvPr>
          <p:cNvSpPr txBox="1"/>
          <p:nvPr/>
        </p:nvSpPr>
        <p:spPr>
          <a:xfrm>
            <a:off x="3750951" y="3336292"/>
            <a:ext cx="7328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logs</a:t>
            </a:r>
          </a:p>
        </p:txBody>
      </p:sp>
      <p:grpSp>
        <p:nvGrpSpPr>
          <p:cNvPr id="120" name="群組 119">
            <a:extLst>
              <a:ext uri="{FF2B5EF4-FFF2-40B4-BE49-F238E27FC236}">
                <a16:creationId xmlns:a16="http://schemas.microsoft.com/office/drawing/2014/main" id="{3B44FF52-CD95-41A8-B082-53765EF325DB}"/>
              </a:ext>
            </a:extLst>
          </p:cNvPr>
          <p:cNvGrpSpPr/>
          <p:nvPr/>
        </p:nvGrpSpPr>
        <p:grpSpPr>
          <a:xfrm>
            <a:off x="3524459" y="3667734"/>
            <a:ext cx="959298" cy="276999"/>
            <a:chOff x="10022513" y="5579705"/>
            <a:chExt cx="1032680" cy="276999"/>
          </a:xfrm>
        </p:grpSpPr>
        <p:sp>
          <p:nvSpPr>
            <p:cNvPr id="121" name="文字方塊 120">
              <a:extLst>
                <a:ext uri="{FF2B5EF4-FFF2-40B4-BE49-F238E27FC236}">
                  <a16:creationId xmlns:a16="http://schemas.microsoft.com/office/drawing/2014/main" id="{939DC6A4-0008-484B-BE5F-F8CF88B63851}"/>
                </a:ext>
              </a:extLst>
            </p:cNvPr>
            <p:cNvSpPr txBox="1"/>
            <p:nvPr/>
          </p:nvSpPr>
          <p:spPr>
            <a:xfrm>
              <a:off x="10266331" y="5579705"/>
              <a:ext cx="7888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200" b="1">
                  <a:solidFill>
                    <a:schemeClr val="bg1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attach</a:t>
              </a:r>
            </a:p>
          </p:txBody>
        </p:sp>
        <p:pic>
          <p:nvPicPr>
            <p:cNvPr id="122" name="圖片 121">
              <a:extLst>
                <a:ext uri="{FF2B5EF4-FFF2-40B4-BE49-F238E27FC236}">
                  <a16:creationId xmlns:a16="http://schemas.microsoft.com/office/drawing/2014/main" id="{EC777E86-3754-4E2A-94FD-FABB45C31F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22513" y="5643526"/>
              <a:ext cx="298389" cy="179585"/>
            </a:xfrm>
            <a:prstGeom prst="rect">
              <a:avLst/>
            </a:prstGeom>
          </p:spPr>
        </p:pic>
      </p:grpSp>
      <p:sp>
        <p:nvSpPr>
          <p:cNvPr id="124" name="文字方塊 123">
            <a:extLst>
              <a:ext uri="{FF2B5EF4-FFF2-40B4-BE49-F238E27FC236}">
                <a16:creationId xmlns:a16="http://schemas.microsoft.com/office/drawing/2014/main" id="{CFA60D51-1327-4D01-B4A6-EAA96344E0D9}"/>
              </a:ext>
            </a:extLst>
          </p:cNvPr>
          <p:cNvSpPr txBox="1"/>
          <p:nvPr/>
        </p:nvSpPr>
        <p:spPr>
          <a:xfrm>
            <a:off x="4828809" y="3336292"/>
            <a:ext cx="7328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inspect</a:t>
            </a:r>
          </a:p>
        </p:txBody>
      </p:sp>
      <p:sp>
        <p:nvSpPr>
          <p:cNvPr id="127" name="文字方塊 126">
            <a:extLst>
              <a:ext uri="{FF2B5EF4-FFF2-40B4-BE49-F238E27FC236}">
                <a16:creationId xmlns:a16="http://schemas.microsoft.com/office/drawing/2014/main" id="{0FBB7ADE-B4B9-4797-9277-B6572EABCCBC}"/>
              </a:ext>
            </a:extLst>
          </p:cNvPr>
          <p:cNvSpPr txBox="1"/>
          <p:nvPr/>
        </p:nvSpPr>
        <p:spPr>
          <a:xfrm>
            <a:off x="4828809" y="3667734"/>
            <a:ext cx="7328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port</a:t>
            </a:r>
          </a:p>
        </p:txBody>
      </p:sp>
      <p:sp>
        <p:nvSpPr>
          <p:cNvPr id="130" name="文字方塊 129">
            <a:extLst>
              <a:ext uri="{FF2B5EF4-FFF2-40B4-BE49-F238E27FC236}">
                <a16:creationId xmlns:a16="http://schemas.microsoft.com/office/drawing/2014/main" id="{BF354E47-58AE-43A7-84A1-837B234845AC}"/>
              </a:ext>
            </a:extLst>
          </p:cNvPr>
          <p:cNvSpPr txBox="1"/>
          <p:nvPr/>
        </p:nvSpPr>
        <p:spPr>
          <a:xfrm>
            <a:off x="5911626" y="3336292"/>
            <a:ext cx="7328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b="1" err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ps</a:t>
            </a:r>
            <a:endParaRPr lang="en-US" altLang="zh-TW" sz="1200" b="1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33" name="文字方塊 132">
            <a:extLst>
              <a:ext uri="{FF2B5EF4-FFF2-40B4-BE49-F238E27FC236}">
                <a16:creationId xmlns:a16="http://schemas.microsoft.com/office/drawing/2014/main" id="{B888B7E0-B726-4CF6-949F-43C835992E24}"/>
              </a:ext>
            </a:extLst>
          </p:cNvPr>
          <p:cNvSpPr txBox="1"/>
          <p:nvPr/>
        </p:nvSpPr>
        <p:spPr>
          <a:xfrm>
            <a:off x="5911626" y="3667734"/>
            <a:ext cx="7328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b="1" err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rm</a:t>
            </a:r>
            <a:endParaRPr lang="en-US" altLang="zh-TW" sz="1200" b="1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39" name="文字方塊 138">
            <a:extLst>
              <a:ext uri="{FF2B5EF4-FFF2-40B4-BE49-F238E27FC236}">
                <a16:creationId xmlns:a16="http://schemas.microsoft.com/office/drawing/2014/main" id="{7A3321BE-87B2-4D37-9D80-95B4C3DD517F}"/>
              </a:ext>
            </a:extLst>
          </p:cNvPr>
          <p:cNvSpPr txBox="1"/>
          <p:nvPr/>
        </p:nvSpPr>
        <p:spPr>
          <a:xfrm>
            <a:off x="6738016" y="3667734"/>
            <a:ext cx="7328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exec</a:t>
            </a:r>
          </a:p>
        </p:txBody>
      </p:sp>
      <p:cxnSp>
        <p:nvCxnSpPr>
          <p:cNvPr id="142" name="直線單箭頭接點 141">
            <a:extLst>
              <a:ext uri="{FF2B5EF4-FFF2-40B4-BE49-F238E27FC236}">
                <a16:creationId xmlns:a16="http://schemas.microsoft.com/office/drawing/2014/main" id="{2965A5F4-8072-40BA-8A98-3EEAC8A37DF1}"/>
              </a:ext>
            </a:extLst>
          </p:cNvPr>
          <p:cNvCxnSpPr>
            <a:cxnSpLocks/>
          </p:cNvCxnSpPr>
          <p:nvPr/>
        </p:nvCxnSpPr>
        <p:spPr>
          <a:xfrm>
            <a:off x="1754827" y="2092548"/>
            <a:ext cx="2645803" cy="0"/>
          </a:xfrm>
          <a:prstGeom prst="straightConnector1">
            <a:avLst/>
          </a:prstGeom>
          <a:ln w="19050">
            <a:solidFill>
              <a:schemeClr val="bg1"/>
            </a:solidFill>
            <a:headEnd type="oval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直線單箭頭接點 144">
            <a:extLst>
              <a:ext uri="{FF2B5EF4-FFF2-40B4-BE49-F238E27FC236}">
                <a16:creationId xmlns:a16="http://schemas.microsoft.com/office/drawing/2014/main" id="{432D74F7-CF44-4CBE-A403-1BBC68A6174F}"/>
              </a:ext>
            </a:extLst>
          </p:cNvPr>
          <p:cNvCxnSpPr>
            <a:cxnSpLocks/>
          </p:cNvCxnSpPr>
          <p:nvPr/>
        </p:nvCxnSpPr>
        <p:spPr>
          <a:xfrm>
            <a:off x="5182689" y="2155663"/>
            <a:ext cx="1448220" cy="3220"/>
          </a:xfrm>
          <a:prstGeom prst="straightConnector1">
            <a:avLst/>
          </a:prstGeom>
          <a:ln w="19050">
            <a:solidFill>
              <a:schemeClr val="bg1"/>
            </a:solidFill>
            <a:headEnd type="oval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直線單箭頭接點 149">
            <a:extLst>
              <a:ext uri="{FF2B5EF4-FFF2-40B4-BE49-F238E27FC236}">
                <a16:creationId xmlns:a16="http://schemas.microsoft.com/office/drawing/2014/main" id="{265C4BD8-BD0C-477C-AB00-2BDB6A2BB2BD}"/>
              </a:ext>
            </a:extLst>
          </p:cNvPr>
          <p:cNvCxnSpPr>
            <a:cxnSpLocks/>
          </p:cNvCxnSpPr>
          <p:nvPr/>
        </p:nvCxnSpPr>
        <p:spPr>
          <a:xfrm>
            <a:off x="1754827" y="1717493"/>
            <a:ext cx="4764157" cy="0"/>
          </a:xfrm>
          <a:prstGeom prst="straightConnector1">
            <a:avLst/>
          </a:prstGeom>
          <a:ln w="19050">
            <a:solidFill>
              <a:schemeClr val="bg1"/>
            </a:solidFill>
            <a:headEnd type="oval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直線單箭頭接點 151">
            <a:extLst>
              <a:ext uri="{FF2B5EF4-FFF2-40B4-BE49-F238E27FC236}">
                <a16:creationId xmlns:a16="http://schemas.microsoft.com/office/drawing/2014/main" id="{892C845F-6239-47F4-B252-BF3C1DA676B9}"/>
              </a:ext>
            </a:extLst>
          </p:cNvPr>
          <p:cNvCxnSpPr>
            <a:cxnSpLocks/>
          </p:cNvCxnSpPr>
          <p:nvPr/>
        </p:nvCxnSpPr>
        <p:spPr>
          <a:xfrm flipH="1">
            <a:off x="5110037" y="2008305"/>
            <a:ext cx="1342315" cy="0"/>
          </a:xfrm>
          <a:prstGeom prst="straightConnector1">
            <a:avLst/>
          </a:prstGeom>
          <a:ln w="19050">
            <a:solidFill>
              <a:schemeClr val="bg1"/>
            </a:solidFill>
            <a:headEnd type="oval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直線單箭頭接點 155">
            <a:extLst>
              <a:ext uri="{FF2B5EF4-FFF2-40B4-BE49-F238E27FC236}">
                <a16:creationId xmlns:a16="http://schemas.microsoft.com/office/drawing/2014/main" id="{C1D472E1-7AEF-4E32-B7CC-0358E3E09D5D}"/>
              </a:ext>
            </a:extLst>
          </p:cNvPr>
          <p:cNvCxnSpPr>
            <a:cxnSpLocks/>
          </p:cNvCxnSpPr>
          <p:nvPr/>
        </p:nvCxnSpPr>
        <p:spPr>
          <a:xfrm flipH="1">
            <a:off x="2983070" y="2859940"/>
            <a:ext cx="679982" cy="5407"/>
          </a:xfrm>
          <a:prstGeom prst="straightConnector1">
            <a:avLst/>
          </a:prstGeom>
          <a:ln w="19050">
            <a:solidFill>
              <a:schemeClr val="bg1"/>
            </a:solidFill>
            <a:headEnd type="oval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直線單箭頭接點 157">
            <a:extLst>
              <a:ext uri="{FF2B5EF4-FFF2-40B4-BE49-F238E27FC236}">
                <a16:creationId xmlns:a16="http://schemas.microsoft.com/office/drawing/2014/main" id="{30AABCB6-4B5A-44A9-BA06-B901BD8407B0}"/>
              </a:ext>
            </a:extLst>
          </p:cNvPr>
          <p:cNvCxnSpPr>
            <a:cxnSpLocks/>
          </p:cNvCxnSpPr>
          <p:nvPr/>
        </p:nvCxnSpPr>
        <p:spPr>
          <a:xfrm>
            <a:off x="1754827" y="3740659"/>
            <a:ext cx="1650836" cy="0"/>
          </a:xfrm>
          <a:prstGeom prst="straightConnector1">
            <a:avLst/>
          </a:prstGeom>
          <a:ln w="1905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直線單箭頭接點 159">
            <a:extLst>
              <a:ext uri="{FF2B5EF4-FFF2-40B4-BE49-F238E27FC236}">
                <a16:creationId xmlns:a16="http://schemas.microsoft.com/office/drawing/2014/main" id="{F802AED3-56D4-414F-93B4-738EEB21E7C0}"/>
              </a:ext>
            </a:extLst>
          </p:cNvPr>
          <p:cNvCxnSpPr>
            <a:cxnSpLocks/>
          </p:cNvCxnSpPr>
          <p:nvPr/>
        </p:nvCxnSpPr>
        <p:spPr>
          <a:xfrm>
            <a:off x="1754827" y="4409919"/>
            <a:ext cx="1632623" cy="0"/>
          </a:xfrm>
          <a:prstGeom prst="straightConnector1">
            <a:avLst/>
          </a:prstGeom>
          <a:ln w="19050">
            <a:solidFill>
              <a:schemeClr val="bg1"/>
            </a:solidFill>
            <a:headEnd type="triangle" w="lg" len="lg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直線單箭頭接點 160">
            <a:extLst>
              <a:ext uri="{FF2B5EF4-FFF2-40B4-BE49-F238E27FC236}">
                <a16:creationId xmlns:a16="http://schemas.microsoft.com/office/drawing/2014/main" id="{FC24A69A-9D17-4301-A099-462BB0F782A8}"/>
              </a:ext>
            </a:extLst>
          </p:cNvPr>
          <p:cNvCxnSpPr>
            <a:cxnSpLocks/>
          </p:cNvCxnSpPr>
          <p:nvPr/>
        </p:nvCxnSpPr>
        <p:spPr>
          <a:xfrm>
            <a:off x="1754827" y="4680354"/>
            <a:ext cx="1632623" cy="0"/>
          </a:xfrm>
          <a:prstGeom prst="straightConnector1">
            <a:avLst/>
          </a:prstGeom>
          <a:ln w="19050">
            <a:solidFill>
              <a:schemeClr val="bg1"/>
            </a:solidFill>
            <a:headEnd type="triangle" w="lg" len="lg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直線單箭頭接點 161">
            <a:extLst>
              <a:ext uri="{FF2B5EF4-FFF2-40B4-BE49-F238E27FC236}">
                <a16:creationId xmlns:a16="http://schemas.microsoft.com/office/drawing/2014/main" id="{1FFB6834-C3DC-4C35-9C9A-ED8BC713210C}"/>
              </a:ext>
            </a:extLst>
          </p:cNvPr>
          <p:cNvCxnSpPr>
            <a:cxnSpLocks/>
          </p:cNvCxnSpPr>
          <p:nvPr/>
        </p:nvCxnSpPr>
        <p:spPr>
          <a:xfrm>
            <a:off x="1749967" y="4782999"/>
            <a:ext cx="1632623" cy="0"/>
          </a:xfrm>
          <a:prstGeom prst="straightConnector1">
            <a:avLst/>
          </a:prstGeom>
          <a:ln w="19050">
            <a:solidFill>
              <a:schemeClr val="bg1"/>
            </a:solidFill>
            <a:headEnd type="oval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直線單箭頭接點 162">
            <a:extLst>
              <a:ext uri="{FF2B5EF4-FFF2-40B4-BE49-F238E27FC236}">
                <a16:creationId xmlns:a16="http://schemas.microsoft.com/office/drawing/2014/main" id="{76C250C9-D377-4A66-B847-7C99471273A5}"/>
              </a:ext>
            </a:extLst>
          </p:cNvPr>
          <p:cNvCxnSpPr>
            <a:cxnSpLocks/>
          </p:cNvCxnSpPr>
          <p:nvPr/>
        </p:nvCxnSpPr>
        <p:spPr>
          <a:xfrm>
            <a:off x="1754827" y="5267872"/>
            <a:ext cx="1632623" cy="0"/>
          </a:xfrm>
          <a:prstGeom prst="straightConnector1">
            <a:avLst/>
          </a:prstGeom>
          <a:ln w="19050">
            <a:solidFill>
              <a:schemeClr val="bg1"/>
            </a:solidFill>
            <a:headEnd type="triangle" w="lg" len="lg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直線單箭頭接點 164">
            <a:extLst>
              <a:ext uri="{FF2B5EF4-FFF2-40B4-BE49-F238E27FC236}">
                <a16:creationId xmlns:a16="http://schemas.microsoft.com/office/drawing/2014/main" id="{1E989A69-1DAB-407D-8922-1868B0A1F68E}"/>
              </a:ext>
            </a:extLst>
          </p:cNvPr>
          <p:cNvCxnSpPr>
            <a:cxnSpLocks/>
          </p:cNvCxnSpPr>
          <p:nvPr/>
        </p:nvCxnSpPr>
        <p:spPr>
          <a:xfrm>
            <a:off x="1754827" y="5701064"/>
            <a:ext cx="1632623" cy="0"/>
          </a:xfrm>
          <a:prstGeom prst="straightConnector1">
            <a:avLst/>
          </a:prstGeom>
          <a:ln w="19050">
            <a:solidFill>
              <a:schemeClr val="bg1"/>
            </a:solidFill>
            <a:headEnd type="triangle" w="lg" len="lg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直線單箭頭接點 165">
            <a:extLst>
              <a:ext uri="{FF2B5EF4-FFF2-40B4-BE49-F238E27FC236}">
                <a16:creationId xmlns:a16="http://schemas.microsoft.com/office/drawing/2014/main" id="{3122B1BC-C443-4587-A5C1-0CEAD7DDDA79}"/>
              </a:ext>
            </a:extLst>
          </p:cNvPr>
          <p:cNvCxnSpPr>
            <a:cxnSpLocks/>
          </p:cNvCxnSpPr>
          <p:nvPr/>
        </p:nvCxnSpPr>
        <p:spPr>
          <a:xfrm>
            <a:off x="1754827" y="5806522"/>
            <a:ext cx="1632623" cy="0"/>
          </a:xfrm>
          <a:prstGeom prst="straightConnector1">
            <a:avLst/>
          </a:prstGeom>
          <a:ln w="19050">
            <a:solidFill>
              <a:schemeClr val="bg1"/>
            </a:solidFill>
            <a:headEnd type="oval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直線單箭頭接點 167">
            <a:extLst>
              <a:ext uri="{FF2B5EF4-FFF2-40B4-BE49-F238E27FC236}">
                <a16:creationId xmlns:a16="http://schemas.microsoft.com/office/drawing/2014/main" id="{64C33091-A060-441F-B814-715E5F9776BB}"/>
              </a:ext>
            </a:extLst>
          </p:cNvPr>
          <p:cNvCxnSpPr>
            <a:cxnSpLocks/>
          </p:cNvCxnSpPr>
          <p:nvPr/>
        </p:nvCxnSpPr>
        <p:spPr>
          <a:xfrm>
            <a:off x="4345739" y="4021289"/>
            <a:ext cx="0" cy="379269"/>
          </a:xfrm>
          <a:prstGeom prst="straightConnector1">
            <a:avLst/>
          </a:prstGeom>
          <a:ln w="19050">
            <a:solidFill>
              <a:schemeClr val="bg1"/>
            </a:solidFill>
            <a:headEnd type="oval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文字方塊 174">
            <a:extLst>
              <a:ext uri="{FF2B5EF4-FFF2-40B4-BE49-F238E27FC236}">
                <a16:creationId xmlns:a16="http://schemas.microsoft.com/office/drawing/2014/main" id="{2ADDD5B9-6B7B-41DE-9AC0-F98C227F7F59}"/>
              </a:ext>
            </a:extLst>
          </p:cNvPr>
          <p:cNvSpPr txBox="1"/>
          <p:nvPr/>
        </p:nvSpPr>
        <p:spPr>
          <a:xfrm>
            <a:off x="2161277" y="1200198"/>
            <a:ext cx="8148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commit</a:t>
            </a:r>
          </a:p>
        </p:txBody>
      </p:sp>
      <p:sp>
        <p:nvSpPr>
          <p:cNvPr id="176" name="文字方塊 175">
            <a:extLst>
              <a:ext uri="{FF2B5EF4-FFF2-40B4-BE49-F238E27FC236}">
                <a16:creationId xmlns:a16="http://schemas.microsoft.com/office/drawing/2014/main" id="{12782FE5-45C6-4113-B1EE-9D4FA856F4C2}"/>
              </a:ext>
            </a:extLst>
          </p:cNvPr>
          <p:cNvSpPr txBox="1"/>
          <p:nvPr/>
        </p:nvSpPr>
        <p:spPr>
          <a:xfrm>
            <a:off x="2161277" y="1495526"/>
            <a:ext cx="8148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create</a:t>
            </a:r>
          </a:p>
        </p:txBody>
      </p:sp>
      <p:sp>
        <p:nvSpPr>
          <p:cNvPr id="177" name="文字方塊 176">
            <a:extLst>
              <a:ext uri="{FF2B5EF4-FFF2-40B4-BE49-F238E27FC236}">
                <a16:creationId xmlns:a16="http://schemas.microsoft.com/office/drawing/2014/main" id="{F5FF9DF2-44E0-42E8-863F-3A9991BDC669}"/>
              </a:ext>
            </a:extLst>
          </p:cNvPr>
          <p:cNvSpPr txBox="1"/>
          <p:nvPr/>
        </p:nvSpPr>
        <p:spPr>
          <a:xfrm>
            <a:off x="2161277" y="1865222"/>
            <a:ext cx="8148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run</a:t>
            </a:r>
          </a:p>
        </p:txBody>
      </p:sp>
      <p:sp>
        <p:nvSpPr>
          <p:cNvPr id="180" name="文字方塊 179">
            <a:extLst>
              <a:ext uri="{FF2B5EF4-FFF2-40B4-BE49-F238E27FC236}">
                <a16:creationId xmlns:a16="http://schemas.microsoft.com/office/drawing/2014/main" id="{3FF56B93-8512-47D5-83D9-8CCA8B80B34B}"/>
              </a:ext>
            </a:extLst>
          </p:cNvPr>
          <p:cNvSpPr txBox="1"/>
          <p:nvPr/>
        </p:nvSpPr>
        <p:spPr>
          <a:xfrm>
            <a:off x="2891976" y="2612803"/>
            <a:ext cx="6632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b="1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cp</a:t>
            </a:r>
            <a:endParaRPr lang="en-US" altLang="zh-TW" sz="1200" b="1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81" name="文字方塊 180">
            <a:extLst>
              <a:ext uri="{FF2B5EF4-FFF2-40B4-BE49-F238E27FC236}">
                <a16:creationId xmlns:a16="http://schemas.microsoft.com/office/drawing/2014/main" id="{07ECEC25-2F2C-41CE-867D-DF0024348B17}"/>
              </a:ext>
            </a:extLst>
          </p:cNvPr>
          <p:cNvSpPr txBox="1"/>
          <p:nvPr/>
        </p:nvSpPr>
        <p:spPr>
          <a:xfrm>
            <a:off x="2161277" y="3482348"/>
            <a:ext cx="8148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diff</a:t>
            </a:r>
          </a:p>
        </p:txBody>
      </p:sp>
      <p:sp>
        <p:nvSpPr>
          <p:cNvPr id="182" name="文字方塊 181">
            <a:extLst>
              <a:ext uri="{FF2B5EF4-FFF2-40B4-BE49-F238E27FC236}">
                <a16:creationId xmlns:a16="http://schemas.microsoft.com/office/drawing/2014/main" id="{40754104-5A61-4184-9EEE-1E13DFFCDC18}"/>
              </a:ext>
            </a:extLst>
          </p:cNvPr>
          <p:cNvSpPr txBox="1"/>
          <p:nvPr/>
        </p:nvSpPr>
        <p:spPr>
          <a:xfrm>
            <a:off x="2161277" y="4183853"/>
            <a:ext cx="8148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import</a:t>
            </a:r>
          </a:p>
        </p:txBody>
      </p:sp>
      <p:sp>
        <p:nvSpPr>
          <p:cNvPr id="183" name="文字方塊 182">
            <a:extLst>
              <a:ext uri="{FF2B5EF4-FFF2-40B4-BE49-F238E27FC236}">
                <a16:creationId xmlns:a16="http://schemas.microsoft.com/office/drawing/2014/main" id="{D6399162-3911-428E-9F8A-120859CC8D8A}"/>
              </a:ext>
            </a:extLst>
          </p:cNvPr>
          <p:cNvSpPr txBox="1"/>
          <p:nvPr/>
        </p:nvSpPr>
        <p:spPr>
          <a:xfrm>
            <a:off x="2161277" y="4461026"/>
            <a:ext cx="8148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load</a:t>
            </a:r>
          </a:p>
        </p:txBody>
      </p:sp>
      <p:sp>
        <p:nvSpPr>
          <p:cNvPr id="184" name="文字方塊 183">
            <a:extLst>
              <a:ext uri="{FF2B5EF4-FFF2-40B4-BE49-F238E27FC236}">
                <a16:creationId xmlns:a16="http://schemas.microsoft.com/office/drawing/2014/main" id="{99189C7C-1CC2-4131-8B3A-C7FEB034D7D5}"/>
              </a:ext>
            </a:extLst>
          </p:cNvPr>
          <p:cNvSpPr txBox="1"/>
          <p:nvPr/>
        </p:nvSpPr>
        <p:spPr>
          <a:xfrm>
            <a:off x="2161277" y="4733432"/>
            <a:ext cx="8148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save</a:t>
            </a:r>
          </a:p>
        </p:txBody>
      </p:sp>
      <p:sp>
        <p:nvSpPr>
          <p:cNvPr id="185" name="文字方塊 184">
            <a:extLst>
              <a:ext uri="{FF2B5EF4-FFF2-40B4-BE49-F238E27FC236}">
                <a16:creationId xmlns:a16="http://schemas.microsoft.com/office/drawing/2014/main" id="{C4469F9B-7F99-4043-BD8D-FC05EB6A2E15}"/>
              </a:ext>
            </a:extLst>
          </p:cNvPr>
          <p:cNvSpPr txBox="1"/>
          <p:nvPr/>
        </p:nvSpPr>
        <p:spPr>
          <a:xfrm>
            <a:off x="2161277" y="5063802"/>
            <a:ext cx="8148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build</a:t>
            </a:r>
          </a:p>
        </p:txBody>
      </p:sp>
      <p:sp>
        <p:nvSpPr>
          <p:cNvPr id="186" name="文字方塊 185">
            <a:extLst>
              <a:ext uri="{FF2B5EF4-FFF2-40B4-BE49-F238E27FC236}">
                <a16:creationId xmlns:a16="http://schemas.microsoft.com/office/drawing/2014/main" id="{FFBE99B1-901D-4CAC-B3E0-8070E3E33991}"/>
              </a:ext>
            </a:extLst>
          </p:cNvPr>
          <p:cNvSpPr txBox="1"/>
          <p:nvPr/>
        </p:nvSpPr>
        <p:spPr>
          <a:xfrm>
            <a:off x="2161277" y="5478771"/>
            <a:ext cx="8148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pull</a:t>
            </a:r>
          </a:p>
        </p:txBody>
      </p:sp>
      <p:sp>
        <p:nvSpPr>
          <p:cNvPr id="187" name="文字方塊 186">
            <a:extLst>
              <a:ext uri="{FF2B5EF4-FFF2-40B4-BE49-F238E27FC236}">
                <a16:creationId xmlns:a16="http://schemas.microsoft.com/office/drawing/2014/main" id="{6D09C58A-79DC-4CCC-A9E9-0B2786BC7844}"/>
              </a:ext>
            </a:extLst>
          </p:cNvPr>
          <p:cNvSpPr txBox="1"/>
          <p:nvPr/>
        </p:nvSpPr>
        <p:spPr>
          <a:xfrm>
            <a:off x="2161277" y="5751177"/>
            <a:ext cx="8148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push</a:t>
            </a:r>
          </a:p>
        </p:txBody>
      </p:sp>
      <p:sp>
        <p:nvSpPr>
          <p:cNvPr id="188" name="文字方塊 187">
            <a:extLst>
              <a:ext uri="{FF2B5EF4-FFF2-40B4-BE49-F238E27FC236}">
                <a16:creationId xmlns:a16="http://schemas.microsoft.com/office/drawing/2014/main" id="{702AC9A9-8052-40BA-8E52-419AA1BE4D81}"/>
              </a:ext>
            </a:extLst>
          </p:cNvPr>
          <p:cNvSpPr txBox="1"/>
          <p:nvPr/>
        </p:nvSpPr>
        <p:spPr>
          <a:xfrm>
            <a:off x="5461578" y="2144100"/>
            <a:ext cx="892035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TW" sz="12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Kill, stop</a:t>
            </a:r>
          </a:p>
        </p:txBody>
      </p:sp>
      <p:sp>
        <p:nvSpPr>
          <p:cNvPr id="190" name="文字方塊 189">
            <a:extLst>
              <a:ext uri="{FF2B5EF4-FFF2-40B4-BE49-F238E27FC236}">
                <a16:creationId xmlns:a16="http://schemas.microsoft.com/office/drawing/2014/main" id="{94EB8526-61C0-42FC-A79B-85B5EF96F202}"/>
              </a:ext>
            </a:extLst>
          </p:cNvPr>
          <p:cNvSpPr txBox="1"/>
          <p:nvPr/>
        </p:nvSpPr>
        <p:spPr>
          <a:xfrm>
            <a:off x="5461578" y="1762457"/>
            <a:ext cx="8148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start</a:t>
            </a:r>
          </a:p>
        </p:txBody>
      </p:sp>
      <p:sp>
        <p:nvSpPr>
          <p:cNvPr id="191" name="文字方塊 190">
            <a:extLst>
              <a:ext uri="{FF2B5EF4-FFF2-40B4-BE49-F238E27FC236}">
                <a16:creationId xmlns:a16="http://schemas.microsoft.com/office/drawing/2014/main" id="{F895D6EF-6CFF-48C0-BE4F-60F7B0DD420B}"/>
              </a:ext>
            </a:extLst>
          </p:cNvPr>
          <p:cNvSpPr txBox="1"/>
          <p:nvPr/>
        </p:nvSpPr>
        <p:spPr>
          <a:xfrm>
            <a:off x="4267494" y="4017359"/>
            <a:ext cx="8148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export</a:t>
            </a:r>
          </a:p>
        </p:txBody>
      </p:sp>
      <p:sp>
        <p:nvSpPr>
          <p:cNvPr id="195" name="橢圓 194">
            <a:extLst>
              <a:ext uri="{FF2B5EF4-FFF2-40B4-BE49-F238E27FC236}">
                <a16:creationId xmlns:a16="http://schemas.microsoft.com/office/drawing/2014/main" id="{55A25E93-29AC-44B9-A91E-01185FE1DE71}"/>
              </a:ext>
            </a:extLst>
          </p:cNvPr>
          <p:cNvSpPr/>
          <p:nvPr/>
        </p:nvSpPr>
        <p:spPr>
          <a:xfrm>
            <a:off x="4632252" y="3378174"/>
            <a:ext cx="211597" cy="2115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6" name="文字方塊 195">
            <a:extLst>
              <a:ext uri="{FF2B5EF4-FFF2-40B4-BE49-F238E27FC236}">
                <a16:creationId xmlns:a16="http://schemas.microsoft.com/office/drawing/2014/main" id="{D77A7739-AC35-4B8C-9180-C21CD35098C3}"/>
              </a:ext>
            </a:extLst>
          </p:cNvPr>
          <p:cNvSpPr txBox="1"/>
          <p:nvPr/>
        </p:nvSpPr>
        <p:spPr>
          <a:xfrm>
            <a:off x="4617669" y="3305081"/>
            <a:ext cx="272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err="1">
                <a:solidFill>
                  <a:srgbClr val="2F5597"/>
                </a:solidFill>
              </a:rPr>
              <a:t>i</a:t>
            </a:r>
            <a:endParaRPr lang="zh-TW" altLang="en-US" b="1">
              <a:solidFill>
                <a:srgbClr val="2F5597"/>
              </a:solidFill>
            </a:endParaRPr>
          </a:p>
        </p:txBody>
      </p:sp>
      <p:sp>
        <p:nvSpPr>
          <p:cNvPr id="198" name="文字方塊 197">
            <a:extLst>
              <a:ext uri="{FF2B5EF4-FFF2-40B4-BE49-F238E27FC236}">
                <a16:creationId xmlns:a16="http://schemas.microsoft.com/office/drawing/2014/main" id="{3288DD37-5052-4BB6-9850-0EEE34078784}"/>
              </a:ext>
            </a:extLst>
          </p:cNvPr>
          <p:cNvSpPr txBox="1"/>
          <p:nvPr/>
        </p:nvSpPr>
        <p:spPr>
          <a:xfrm>
            <a:off x="6500325" y="3634252"/>
            <a:ext cx="471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b="1">
                <a:solidFill>
                  <a:schemeClr val="bg1"/>
                </a:solidFill>
              </a:rPr>
              <a:t>&gt;_</a:t>
            </a:r>
            <a:endParaRPr lang="zh-TW" altLang="en-US" sz="1600" b="1">
              <a:solidFill>
                <a:schemeClr val="bg1"/>
              </a:solidFill>
            </a:endParaRPr>
          </a:p>
        </p:txBody>
      </p:sp>
      <p:grpSp>
        <p:nvGrpSpPr>
          <p:cNvPr id="208" name="群組 207">
            <a:extLst>
              <a:ext uri="{FF2B5EF4-FFF2-40B4-BE49-F238E27FC236}">
                <a16:creationId xmlns:a16="http://schemas.microsoft.com/office/drawing/2014/main" id="{3AABDBCC-8B00-4E57-A550-DEC524EC845A}"/>
              </a:ext>
            </a:extLst>
          </p:cNvPr>
          <p:cNvGrpSpPr/>
          <p:nvPr/>
        </p:nvGrpSpPr>
        <p:grpSpPr>
          <a:xfrm>
            <a:off x="4675428" y="3787496"/>
            <a:ext cx="148370" cy="92732"/>
            <a:chOff x="-2546717" y="634790"/>
            <a:chExt cx="343490" cy="143584"/>
          </a:xfrm>
        </p:grpSpPr>
        <p:cxnSp>
          <p:nvCxnSpPr>
            <p:cNvPr id="200" name="直線單箭頭接點 199">
              <a:extLst>
                <a:ext uri="{FF2B5EF4-FFF2-40B4-BE49-F238E27FC236}">
                  <a16:creationId xmlns:a16="http://schemas.microsoft.com/office/drawing/2014/main" id="{188AAE00-5CA0-493C-A76D-633CF5CE58D9}"/>
                </a:ext>
              </a:extLst>
            </p:cNvPr>
            <p:cNvCxnSpPr>
              <a:cxnSpLocks/>
            </p:cNvCxnSpPr>
            <p:nvPr/>
          </p:nvCxnSpPr>
          <p:spPr>
            <a:xfrm>
              <a:off x="-2539160" y="634790"/>
              <a:ext cx="335933" cy="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直線單箭頭接點 201">
              <a:extLst>
                <a:ext uri="{FF2B5EF4-FFF2-40B4-BE49-F238E27FC236}">
                  <a16:creationId xmlns:a16="http://schemas.microsoft.com/office/drawing/2014/main" id="{5C69891C-B231-4933-B0AD-E599E49153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2546717" y="778374"/>
              <a:ext cx="335933" cy="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1" name="群組 210">
            <a:extLst>
              <a:ext uri="{FF2B5EF4-FFF2-40B4-BE49-F238E27FC236}">
                <a16:creationId xmlns:a16="http://schemas.microsoft.com/office/drawing/2014/main" id="{E878D8DE-B3EE-4AEF-B338-910E3F6AC0A0}"/>
              </a:ext>
            </a:extLst>
          </p:cNvPr>
          <p:cNvGrpSpPr/>
          <p:nvPr/>
        </p:nvGrpSpPr>
        <p:grpSpPr>
          <a:xfrm>
            <a:off x="6387916" y="4470723"/>
            <a:ext cx="215080" cy="369332"/>
            <a:chOff x="6750539" y="6419399"/>
            <a:chExt cx="229704" cy="394444"/>
          </a:xfrm>
        </p:grpSpPr>
        <p:sp>
          <p:nvSpPr>
            <p:cNvPr id="210" name="橢圓 209">
              <a:extLst>
                <a:ext uri="{FF2B5EF4-FFF2-40B4-BE49-F238E27FC236}">
                  <a16:creationId xmlns:a16="http://schemas.microsoft.com/office/drawing/2014/main" id="{42471655-1C2E-4A5B-B2A5-40F10DDFDB60}"/>
                </a:ext>
              </a:extLst>
            </p:cNvPr>
            <p:cNvSpPr/>
            <p:nvPr/>
          </p:nvSpPr>
          <p:spPr>
            <a:xfrm>
              <a:off x="6761129" y="6508164"/>
              <a:ext cx="219114" cy="21911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9" name="文字方塊 208">
              <a:extLst>
                <a:ext uri="{FF2B5EF4-FFF2-40B4-BE49-F238E27FC236}">
                  <a16:creationId xmlns:a16="http://schemas.microsoft.com/office/drawing/2014/main" id="{7A56AE62-652E-4451-A47B-FB4323E6D92A}"/>
                </a:ext>
              </a:extLst>
            </p:cNvPr>
            <p:cNvSpPr txBox="1"/>
            <p:nvPr/>
          </p:nvSpPr>
          <p:spPr>
            <a:xfrm>
              <a:off x="6750539" y="6419399"/>
              <a:ext cx="200641" cy="394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err="1">
                  <a:solidFill>
                    <a:srgbClr val="333F50"/>
                  </a:solidFill>
                </a:rPr>
                <a:t>i</a:t>
              </a:r>
              <a:endParaRPr lang="zh-TW" altLang="en-US" b="1">
                <a:solidFill>
                  <a:srgbClr val="333F50"/>
                </a:solidFill>
              </a:endParaRPr>
            </a:p>
          </p:txBody>
        </p:sp>
      </p:grpSp>
      <p:pic>
        <p:nvPicPr>
          <p:cNvPr id="212" name="圖片 211">
            <a:extLst>
              <a:ext uri="{FF2B5EF4-FFF2-40B4-BE49-F238E27FC236}">
                <a16:creationId xmlns:a16="http://schemas.microsoft.com/office/drawing/2014/main" id="{17521D53-59A6-456B-87D0-009BF3D82EB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4382" y="4866121"/>
            <a:ext cx="179360" cy="214676"/>
          </a:xfrm>
          <a:prstGeom prst="rect">
            <a:avLst/>
          </a:prstGeom>
        </p:spPr>
      </p:pic>
      <p:pic>
        <p:nvPicPr>
          <p:cNvPr id="213" name="圖片 212">
            <a:extLst>
              <a:ext uri="{FF2B5EF4-FFF2-40B4-BE49-F238E27FC236}">
                <a16:creationId xmlns:a16="http://schemas.microsoft.com/office/drawing/2014/main" id="{EB338FDA-B665-4D87-8B03-5705250FCF6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9198" y="3735870"/>
            <a:ext cx="198845" cy="214226"/>
          </a:xfrm>
          <a:prstGeom prst="rect">
            <a:avLst/>
          </a:prstGeom>
        </p:spPr>
      </p:pic>
      <p:pic>
        <p:nvPicPr>
          <p:cNvPr id="214" name="圖片 213">
            <a:extLst>
              <a:ext uri="{FF2B5EF4-FFF2-40B4-BE49-F238E27FC236}">
                <a16:creationId xmlns:a16="http://schemas.microsoft.com/office/drawing/2014/main" id="{C377C05E-F218-4EBB-AD24-BC78120BE38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5451" y="4242742"/>
            <a:ext cx="217143" cy="216823"/>
          </a:xfrm>
          <a:prstGeom prst="rect">
            <a:avLst/>
          </a:prstGeom>
        </p:spPr>
      </p:pic>
      <p:grpSp>
        <p:nvGrpSpPr>
          <p:cNvPr id="108" name="群組 107">
            <a:extLst>
              <a:ext uri="{FF2B5EF4-FFF2-40B4-BE49-F238E27FC236}">
                <a16:creationId xmlns:a16="http://schemas.microsoft.com/office/drawing/2014/main" id="{3B833899-ABF0-4C0C-B73A-BE30A9D5DF89}"/>
              </a:ext>
            </a:extLst>
          </p:cNvPr>
          <p:cNvGrpSpPr/>
          <p:nvPr/>
        </p:nvGrpSpPr>
        <p:grpSpPr>
          <a:xfrm>
            <a:off x="724045" y="1242059"/>
            <a:ext cx="5209604" cy="4662259"/>
            <a:chOff x="724045" y="1242059"/>
            <a:chExt cx="5209604" cy="4662259"/>
          </a:xfrm>
        </p:grpSpPr>
        <p:sp>
          <p:nvSpPr>
            <p:cNvPr id="110" name="矩形: 圓角 109">
              <a:extLst>
                <a:ext uri="{FF2B5EF4-FFF2-40B4-BE49-F238E27FC236}">
                  <a16:creationId xmlns:a16="http://schemas.microsoft.com/office/drawing/2014/main" id="{21B43667-EF91-4FFD-A02B-4A6C65CDD9A1}"/>
                </a:ext>
              </a:extLst>
            </p:cNvPr>
            <p:cNvSpPr/>
            <p:nvPr/>
          </p:nvSpPr>
          <p:spPr>
            <a:xfrm>
              <a:off x="724045" y="1242059"/>
              <a:ext cx="1030790" cy="4662259"/>
            </a:xfrm>
            <a:prstGeom prst="roundRect">
              <a:avLst>
                <a:gd name="adj" fmla="val 12288"/>
              </a:avLst>
            </a:prstGeom>
            <a:solidFill>
              <a:schemeClr val="accent3">
                <a:lumMod val="75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111" name="文字方塊 3">
              <a:extLst>
                <a:ext uri="{FF2B5EF4-FFF2-40B4-BE49-F238E27FC236}">
                  <a16:creationId xmlns:a16="http://schemas.microsoft.com/office/drawing/2014/main" id="{E322B646-F092-4F1B-AC37-76CFA40E1A39}"/>
                </a:ext>
              </a:extLst>
            </p:cNvPr>
            <p:cNvSpPr txBox="1"/>
            <p:nvPr/>
          </p:nvSpPr>
          <p:spPr>
            <a:xfrm>
              <a:off x="742257" y="4362423"/>
              <a:ext cx="10125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TW" sz="1600" b="1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images</a:t>
              </a:r>
            </a:p>
          </p:txBody>
        </p:sp>
        <p:sp>
          <p:nvSpPr>
            <p:cNvPr id="113" name="文字方塊 4">
              <a:extLst>
                <a:ext uri="{FF2B5EF4-FFF2-40B4-BE49-F238E27FC236}">
                  <a16:creationId xmlns:a16="http://schemas.microsoft.com/office/drawing/2014/main" id="{6FA2C0D8-6522-40F7-9ABE-13499DF2C8FD}"/>
                </a:ext>
              </a:extLst>
            </p:cNvPr>
            <p:cNvSpPr txBox="1"/>
            <p:nvPr/>
          </p:nvSpPr>
          <p:spPr>
            <a:xfrm>
              <a:off x="1045257" y="1384339"/>
              <a:ext cx="7095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TW" sz="1200" b="1">
                  <a:solidFill>
                    <a:schemeClr val="bg1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images</a:t>
              </a:r>
            </a:p>
          </p:txBody>
        </p:sp>
        <p:sp>
          <p:nvSpPr>
            <p:cNvPr id="117" name="文字方塊 5">
              <a:extLst>
                <a:ext uri="{FF2B5EF4-FFF2-40B4-BE49-F238E27FC236}">
                  <a16:creationId xmlns:a16="http://schemas.microsoft.com/office/drawing/2014/main" id="{D5F4EE6C-72B9-4561-8738-41FC62659139}"/>
                </a:ext>
              </a:extLst>
            </p:cNvPr>
            <p:cNvSpPr txBox="1"/>
            <p:nvPr/>
          </p:nvSpPr>
          <p:spPr>
            <a:xfrm>
              <a:off x="1045253" y="1755137"/>
              <a:ext cx="7095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TW" sz="1200" b="1" err="1">
                  <a:solidFill>
                    <a:schemeClr val="bg1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rmi</a:t>
              </a:r>
              <a:endParaRPr lang="en-US" altLang="zh-TW" sz="12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119" name="文字方塊 6">
              <a:extLst>
                <a:ext uri="{FF2B5EF4-FFF2-40B4-BE49-F238E27FC236}">
                  <a16:creationId xmlns:a16="http://schemas.microsoft.com/office/drawing/2014/main" id="{45811817-DF1E-4786-B4AA-CCFDEC6B26C5}"/>
                </a:ext>
              </a:extLst>
            </p:cNvPr>
            <p:cNvSpPr txBox="1"/>
            <p:nvPr/>
          </p:nvSpPr>
          <p:spPr>
            <a:xfrm>
              <a:off x="1045257" y="2125935"/>
              <a:ext cx="7095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TW" sz="1200" b="1">
                  <a:solidFill>
                    <a:schemeClr val="bg1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tag</a:t>
              </a:r>
            </a:p>
          </p:txBody>
        </p:sp>
        <p:sp>
          <p:nvSpPr>
            <p:cNvPr id="123" name="文字方塊 7">
              <a:extLst>
                <a:ext uri="{FF2B5EF4-FFF2-40B4-BE49-F238E27FC236}">
                  <a16:creationId xmlns:a16="http://schemas.microsoft.com/office/drawing/2014/main" id="{F0331771-795D-4F6F-83D7-4990EC8FC724}"/>
                </a:ext>
              </a:extLst>
            </p:cNvPr>
            <p:cNvSpPr txBox="1"/>
            <p:nvPr/>
          </p:nvSpPr>
          <p:spPr>
            <a:xfrm>
              <a:off x="1045257" y="2496733"/>
              <a:ext cx="7095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TW" sz="1200" b="1">
                  <a:solidFill>
                    <a:schemeClr val="bg1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history</a:t>
              </a:r>
            </a:p>
          </p:txBody>
        </p:sp>
        <p:pic>
          <p:nvPicPr>
            <p:cNvPr id="125" name="圖片 124">
              <a:extLst>
                <a:ext uri="{FF2B5EF4-FFF2-40B4-BE49-F238E27FC236}">
                  <a16:creationId xmlns:a16="http://schemas.microsoft.com/office/drawing/2014/main" id="{82EF772F-E554-48F6-82C5-CBEF745622C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3926" y="1803044"/>
              <a:ext cx="198845" cy="214226"/>
            </a:xfrm>
            <a:prstGeom prst="rect">
              <a:avLst/>
            </a:prstGeom>
          </p:spPr>
        </p:pic>
        <p:pic>
          <p:nvPicPr>
            <p:cNvPr id="126" name="圖片 125">
              <a:extLst>
                <a:ext uri="{FF2B5EF4-FFF2-40B4-BE49-F238E27FC236}">
                  <a16:creationId xmlns:a16="http://schemas.microsoft.com/office/drawing/2014/main" id="{91B1686B-DA59-4AC4-95AC-66DC1B9A79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772738">
              <a:off x="881168" y="2162795"/>
              <a:ext cx="110057" cy="216000"/>
            </a:xfrm>
            <a:prstGeom prst="rect">
              <a:avLst/>
            </a:prstGeom>
          </p:spPr>
        </p:pic>
        <p:pic>
          <p:nvPicPr>
            <p:cNvPr id="128" name="圖片 127">
              <a:extLst>
                <a:ext uri="{FF2B5EF4-FFF2-40B4-BE49-F238E27FC236}">
                  <a16:creationId xmlns:a16="http://schemas.microsoft.com/office/drawing/2014/main" id="{6E35DD10-2D8D-4DD5-8996-17FDC8F32DE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47373" y="3363170"/>
              <a:ext cx="198845" cy="237998"/>
            </a:xfrm>
            <a:prstGeom prst="rect">
              <a:avLst/>
            </a:prstGeom>
          </p:spPr>
        </p:pic>
        <p:pic>
          <p:nvPicPr>
            <p:cNvPr id="129" name="圖片 128">
              <a:extLst>
                <a:ext uri="{FF2B5EF4-FFF2-40B4-BE49-F238E27FC236}">
                  <a16:creationId xmlns:a16="http://schemas.microsoft.com/office/drawing/2014/main" id="{FE2E591B-6EEA-4D08-89F7-AA980765E9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7050" y="1411649"/>
              <a:ext cx="236921" cy="222377"/>
            </a:xfrm>
            <a:prstGeom prst="rect">
              <a:avLst/>
            </a:prstGeom>
          </p:spPr>
        </p:pic>
        <p:pic>
          <p:nvPicPr>
            <p:cNvPr id="131" name="圖片 130">
              <a:extLst>
                <a:ext uri="{FF2B5EF4-FFF2-40B4-BE49-F238E27FC236}">
                  <a16:creationId xmlns:a16="http://schemas.microsoft.com/office/drawing/2014/main" id="{A69BF367-470E-4C7C-97BE-F31B727AC3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96728" y="3380867"/>
              <a:ext cx="236921" cy="2223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644536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橢圓 24">
            <a:extLst>
              <a:ext uri="{FF2B5EF4-FFF2-40B4-BE49-F238E27FC236}">
                <a16:creationId xmlns:a16="http://schemas.microsoft.com/office/drawing/2014/main" id="{B68C6F7F-0A2A-4650-9E95-BBCD335DE21B}"/>
              </a:ext>
            </a:extLst>
          </p:cNvPr>
          <p:cNvSpPr/>
          <p:nvPr/>
        </p:nvSpPr>
        <p:spPr>
          <a:xfrm>
            <a:off x="6351354" y="1212473"/>
            <a:ext cx="4675435" cy="4675435"/>
          </a:xfrm>
          <a:prstGeom prst="ellipse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F1465762-A68F-4252-A573-A18CD7946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>
                <a:latin typeface="微軟正黑體"/>
                <a:ea typeface="微軟正黑體"/>
              </a:rPr>
              <a:t>簡單四</a:t>
            </a:r>
            <a:r>
              <a:rPr lang="zh-TW">
                <a:latin typeface="微軟正黑體"/>
                <a:ea typeface="微軟正黑體"/>
              </a:rPr>
              <a:t>步驟</a:t>
            </a:r>
            <a:r>
              <a:rPr lang="zh-TW" altLang="en-US">
                <a:latin typeface="微軟正黑體"/>
                <a:ea typeface="微軟正黑體"/>
              </a:rPr>
              <a:t>，</a:t>
            </a:r>
            <a:r>
              <a:rPr lang="zh-TW">
                <a:latin typeface="微軟正黑體"/>
                <a:ea typeface="微軟正黑體"/>
              </a:rPr>
              <a:t>操作軟體容器工作站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A123E1A-1274-49BD-83A6-DC0CFA3343E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200" y="1241761"/>
            <a:ext cx="4868760" cy="942717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F243D86B-BF07-437E-876F-8AD1AD0201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200" y="2383045"/>
            <a:ext cx="4868760" cy="942717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D914B002-D9B4-4106-854B-D9B2B305F1D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200" y="3524329"/>
            <a:ext cx="4868760" cy="942717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5DA7CC5E-022F-4143-AD60-E31B71773DC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200" y="4665614"/>
            <a:ext cx="4868760" cy="942717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AD42CCDC-EE2E-431A-9130-C7ED3E7B78C6}"/>
              </a:ext>
            </a:extLst>
          </p:cNvPr>
          <p:cNvSpPr/>
          <p:nvPr/>
        </p:nvSpPr>
        <p:spPr>
          <a:xfrm>
            <a:off x="1303784" y="1500753"/>
            <a:ext cx="2339102" cy="424732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zh-TW" altLang="en-US" sz="2400" b="1">
                <a:solidFill>
                  <a:prstClr val="black"/>
                </a:solidFill>
                <a:latin typeface="Microsoft JhengHei"/>
                <a:ea typeface="Microsoft JhengHei"/>
              </a:rPr>
              <a:t>倉庫下載</a:t>
            </a:r>
            <a:r>
              <a:rPr lang="zh-CN" altLang="en-US" sz="2400" b="1">
                <a:solidFill>
                  <a:prstClr val="black"/>
                </a:solidFill>
                <a:latin typeface="Microsoft JhengHei"/>
                <a:ea typeface="Microsoft JhengHei"/>
              </a:rPr>
              <a:t>映像檔</a:t>
            </a:r>
            <a:endParaRPr lang="zh-TW" altLang="en-US" sz="2400" b="1">
              <a:solidFill>
                <a:prstClr val="black"/>
              </a:solidFill>
              <a:latin typeface="Microsoft JhengHei"/>
              <a:ea typeface="Microsoft JhengHei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9F9CF51B-F789-433C-8FC1-454AA5405844}"/>
              </a:ext>
            </a:extLst>
          </p:cNvPr>
          <p:cNvSpPr/>
          <p:nvPr/>
        </p:nvSpPr>
        <p:spPr>
          <a:xfrm>
            <a:off x="2597428" y="2642037"/>
            <a:ext cx="2339102" cy="424732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zh-TW" altLang="en-US" sz="2400" b="1">
                <a:solidFill>
                  <a:prstClr val="black"/>
                </a:solidFill>
                <a:latin typeface="Microsoft JhengHei"/>
                <a:ea typeface="Microsoft JhengHei"/>
              </a:rPr>
              <a:t>映像檔建立容器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41D8E34E-E207-4400-BFC6-0E568213B19C}"/>
              </a:ext>
            </a:extLst>
          </p:cNvPr>
          <p:cNvSpPr/>
          <p:nvPr/>
        </p:nvSpPr>
        <p:spPr>
          <a:xfrm>
            <a:off x="1889542" y="3790941"/>
            <a:ext cx="141577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zh-TW" altLang="en-US" sz="2400" b="1">
                <a:solidFill>
                  <a:prstClr val="black"/>
                </a:solidFill>
                <a:latin typeface="Microsoft JhengHei"/>
                <a:ea typeface="Microsoft JhengHei"/>
              </a:rPr>
              <a:t>建設架構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326BB134-5801-402C-8052-EE3A6BA3E4C3}"/>
              </a:ext>
            </a:extLst>
          </p:cNvPr>
          <p:cNvSpPr/>
          <p:nvPr/>
        </p:nvSpPr>
        <p:spPr>
          <a:xfrm>
            <a:off x="2597428" y="4924606"/>
            <a:ext cx="233910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zh-TW" altLang="en-US" sz="2400" b="1">
                <a:solidFill>
                  <a:prstClr val="black"/>
                </a:solidFill>
                <a:latin typeface="Microsoft JhengHei"/>
                <a:ea typeface="Microsoft JhengHei"/>
              </a:rPr>
              <a:t>容器總覽與管理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88A6872-D46E-4CF0-919E-D167C468B607}"/>
              </a:ext>
            </a:extLst>
          </p:cNvPr>
          <p:cNvSpPr/>
          <p:nvPr/>
        </p:nvSpPr>
        <p:spPr>
          <a:xfrm>
            <a:off x="7313880" y="2578758"/>
            <a:ext cx="3085171" cy="143530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8FD50746-EE74-488A-80C8-5EF38A1B4B8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21900">
            <a:off x="7770434" y="1842016"/>
            <a:ext cx="1446423" cy="1030191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F11FCB84-7EB4-40C6-A676-EC1AD757BAD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53502">
            <a:off x="9679763" y="2977867"/>
            <a:ext cx="931462" cy="1240115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C4FAF05F-2DFE-4C8A-B2EA-F23A0097E756}"/>
              </a:ext>
            </a:extLst>
          </p:cNvPr>
          <p:cNvSpPr/>
          <p:nvPr/>
        </p:nvSpPr>
        <p:spPr>
          <a:xfrm>
            <a:off x="7512339" y="2741642"/>
            <a:ext cx="611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</a:t>
            </a:r>
            <a:endParaRPr lang="zh-TW" altLang="en-US" sz="5400" b="1" cap="none" spc="5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grpSp>
        <p:nvGrpSpPr>
          <p:cNvPr id="23" name="群組 22">
            <a:extLst>
              <a:ext uri="{FF2B5EF4-FFF2-40B4-BE49-F238E27FC236}">
                <a16:creationId xmlns:a16="http://schemas.microsoft.com/office/drawing/2014/main" id="{5FB7068C-330D-4CAC-8FF7-A6D8DD9AF181}"/>
              </a:ext>
            </a:extLst>
          </p:cNvPr>
          <p:cNvGrpSpPr/>
          <p:nvPr/>
        </p:nvGrpSpPr>
        <p:grpSpPr>
          <a:xfrm>
            <a:off x="6978673" y="3720042"/>
            <a:ext cx="1410322" cy="735091"/>
            <a:chOff x="6626758" y="4401015"/>
            <a:chExt cx="1848169" cy="963306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EC6B70F7-4A03-4B8D-9AC6-F37610DFF5DB}"/>
                </a:ext>
              </a:extLst>
            </p:cNvPr>
            <p:cNvSpPr/>
            <p:nvPr/>
          </p:nvSpPr>
          <p:spPr>
            <a:xfrm>
              <a:off x="6626758" y="4401015"/>
              <a:ext cx="1848169" cy="96330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21" name="圖片 20">
              <a:extLst>
                <a:ext uri="{FF2B5EF4-FFF2-40B4-BE49-F238E27FC236}">
                  <a16:creationId xmlns:a16="http://schemas.microsoft.com/office/drawing/2014/main" id="{25D6A807-9600-4F3D-8A45-6CB95CE9496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06801" y="4525413"/>
              <a:ext cx="1273900" cy="685924"/>
            </a:xfrm>
            <a:prstGeom prst="rect">
              <a:avLst/>
            </a:prstGeom>
          </p:spPr>
        </p:pic>
      </p:grpSp>
      <p:pic>
        <p:nvPicPr>
          <p:cNvPr id="4" name="圖片 3">
            <a:extLst>
              <a:ext uri="{FF2B5EF4-FFF2-40B4-BE49-F238E27FC236}">
                <a16:creationId xmlns:a16="http://schemas.microsoft.com/office/drawing/2014/main" id="{8136EC5F-714B-4945-B8BB-7E179187B80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03923">
            <a:off x="6498103" y="2685247"/>
            <a:ext cx="1105622" cy="1103991"/>
          </a:xfrm>
          <a:prstGeom prst="rect">
            <a:avLst/>
          </a:prstGeom>
        </p:spPr>
      </p:pic>
      <p:pic>
        <p:nvPicPr>
          <p:cNvPr id="24" name="圖片 23">
            <a:extLst>
              <a:ext uri="{FF2B5EF4-FFF2-40B4-BE49-F238E27FC236}">
                <a16:creationId xmlns:a16="http://schemas.microsoft.com/office/drawing/2014/main" id="{9F087647-AD5B-42D5-813A-F40731CAFC44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7164" y="3793475"/>
            <a:ext cx="808092" cy="1323315"/>
          </a:xfrm>
          <a:prstGeom prst="rect">
            <a:avLst/>
          </a:prstGeom>
        </p:spPr>
      </p:pic>
      <p:pic>
        <p:nvPicPr>
          <p:cNvPr id="26" name="圖片 25">
            <a:extLst>
              <a:ext uri="{FF2B5EF4-FFF2-40B4-BE49-F238E27FC236}">
                <a16:creationId xmlns:a16="http://schemas.microsoft.com/office/drawing/2014/main" id="{D05184CD-4488-47A4-A819-C63599222F03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0001" y="1807640"/>
            <a:ext cx="566820" cy="655760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966B0ACF-E156-4709-B8B5-B43AD011DF2B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632" y="4298068"/>
            <a:ext cx="733083" cy="735091"/>
          </a:xfrm>
          <a:prstGeom prst="rect">
            <a:avLst/>
          </a:prstGeom>
        </p:spPr>
      </p:pic>
      <p:pic>
        <p:nvPicPr>
          <p:cNvPr id="28" name="圖片 27">
            <a:extLst>
              <a:ext uri="{FF2B5EF4-FFF2-40B4-BE49-F238E27FC236}">
                <a16:creationId xmlns:a16="http://schemas.microsoft.com/office/drawing/2014/main" id="{CE2C32C0-0512-4204-984F-2AA2D6F5BA15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6481" y="3520182"/>
            <a:ext cx="509610" cy="58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1845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14C985C-CDC6-4101-B5DE-4581FABF8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latin typeface="微軟正黑體"/>
                <a:ea typeface="微軟正黑體"/>
              </a:rPr>
              <a:t>多種下載</a:t>
            </a:r>
            <a:r>
              <a:rPr lang="zh-CN" altLang="en-US">
                <a:latin typeface="微軟正黑體"/>
                <a:ea typeface="微軟正黑體"/>
              </a:rPr>
              <a:t>映像檔選項</a:t>
            </a:r>
            <a:endParaRPr lang="zh-TW">
              <a:latin typeface="微軟正黑體"/>
              <a:ea typeface="微軟正黑體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DF04168-4321-4AC0-885F-5F8B4DCA0DF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216584" y="2595562"/>
            <a:ext cx="6624320" cy="2243138"/>
          </a:xfrm>
          <a:prstGeom prst="rect">
            <a:avLst/>
          </a:prstGeom>
        </p:spPr>
        <p:txBody>
          <a:bodyPr anchor="t"/>
          <a:lstStyle/>
          <a:p>
            <a:r>
              <a:rPr lang="zh-TW" altLang="en-US" sz="2400" b="1" dirty="0">
                <a:latin typeface="Microsoft JhengHei"/>
                <a:ea typeface="Microsoft JhengHei"/>
              </a:rPr>
              <a:t> QNAP 容器推薦清單一鍵安裝</a:t>
            </a:r>
            <a:endParaRPr lang="zh-TW" dirty="0">
              <a:latin typeface="新細明體"/>
              <a:ea typeface="新細明體"/>
            </a:endParaRPr>
          </a:p>
          <a:p>
            <a:r>
              <a:rPr lang="zh-TW" altLang="en-US" sz="2400" b="1" dirty="0">
                <a:latin typeface="Microsoft JhengHei"/>
                <a:ea typeface="Microsoft JhengHei"/>
              </a:rPr>
              <a:t> 匯入本機或 PC 中的映像檔</a:t>
            </a:r>
          </a:p>
          <a:p>
            <a:r>
              <a:rPr lang="zh-TW" altLang="en-US" sz="2400" b="1" dirty="0">
                <a:latin typeface="Microsoft JhengHei"/>
                <a:ea typeface="Microsoft JhengHei"/>
              </a:rPr>
              <a:t> Docker Hub </a:t>
            </a:r>
            <a:r>
              <a:rPr lang="zh-TW" sz="2400" b="1" dirty="0">
                <a:latin typeface="Microsoft JhengHei"/>
                <a:ea typeface="Microsoft JhengHei"/>
              </a:rPr>
              <a:t>直接搜尋，隨選下載</a:t>
            </a:r>
          </a:p>
          <a:p>
            <a:r>
              <a:rPr lang="zh-TW" altLang="en-US" sz="2400" b="1" dirty="0">
                <a:latin typeface="Microsoft JhengHei"/>
                <a:ea typeface="Microsoft JhengHei"/>
              </a:rPr>
              <a:t> </a:t>
            </a:r>
            <a:r>
              <a:rPr lang="zh-TW" sz="2400" b="1" dirty="0">
                <a:latin typeface="Microsoft JhengHei"/>
                <a:ea typeface="Microsoft JhengHei"/>
              </a:rPr>
              <a:t>自訂倉庫: </a:t>
            </a:r>
            <a:r>
              <a:rPr lang="zh-TW" altLang="en-US" sz="2400" b="1" dirty="0">
                <a:latin typeface="Microsoft JhengHei"/>
                <a:ea typeface="Microsoft JhengHei"/>
              </a:rPr>
              <a:t>由私有倉庫 Pull </a:t>
            </a:r>
            <a:r>
              <a:rPr lang="zh-TW" sz="2400" b="1" dirty="0">
                <a:latin typeface="Microsoft JhengHei"/>
                <a:ea typeface="Microsoft JhengHei"/>
              </a:rPr>
              <a:t>映像檔</a:t>
            </a:r>
          </a:p>
          <a:p>
            <a:endParaRPr lang="zh-TW" altLang="en-US" sz="2400" b="1" dirty="0">
              <a:latin typeface="Microsoft JhengHei"/>
              <a:ea typeface="Microsoft JhengHei"/>
            </a:endParaRPr>
          </a:p>
        </p:txBody>
      </p:sp>
      <p:pic>
        <p:nvPicPr>
          <p:cNvPr id="4" name="圖片 4">
            <a:extLst>
              <a:ext uri="{FF2B5EF4-FFF2-40B4-BE49-F238E27FC236}">
                <a16:creationId xmlns:a16="http://schemas.microsoft.com/office/drawing/2014/main" id="{9297E16E-6307-4B71-A930-A650F9DB582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5345" y="719600"/>
            <a:ext cx="858796" cy="877693"/>
          </a:xfrm>
          <a:prstGeom prst="rect">
            <a:avLst/>
          </a:prstGeom>
        </p:spPr>
      </p:pic>
      <p:pic>
        <p:nvPicPr>
          <p:cNvPr id="9" name="圖片 8" descr="icon2.png">
            <a:extLst>
              <a:ext uri="{FF2B5EF4-FFF2-40B4-BE49-F238E27FC236}">
                <a16:creationId xmlns:a16="http://schemas.microsoft.com/office/drawing/2014/main" id="{FFA55F4D-4E5B-4DDD-B16B-C50C41A5B35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144" y="1787525"/>
            <a:ext cx="3444056" cy="34440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0" name="群組 9">
            <a:extLst>
              <a:ext uri="{FF2B5EF4-FFF2-40B4-BE49-F238E27FC236}">
                <a16:creationId xmlns:a16="http://schemas.microsoft.com/office/drawing/2014/main" id="{5E431975-50A8-4B1F-A6AB-6A30BADA19E6}"/>
              </a:ext>
            </a:extLst>
          </p:cNvPr>
          <p:cNvGrpSpPr/>
          <p:nvPr/>
        </p:nvGrpSpPr>
        <p:grpSpPr>
          <a:xfrm>
            <a:off x="9700782" y="244784"/>
            <a:ext cx="2295615" cy="2576075"/>
            <a:chOff x="9700782" y="244784"/>
            <a:chExt cx="2295615" cy="2576075"/>
          </a:xfrm>
        </p:grpSpPr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F3BC57BC-CED2-47D2-AE8B-D60800598E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00782" y="244784"/>
              <a:ext cx="2295615" cy="2576075"/>
            </a:xfrm>
            <a:prstGeom prst="rect">
              <a:avLst/>
            </a:prstGeom>
          </p:spPr>
        </p:pic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7D9AA81A-246A-4AA6-8E5F-7E599AB8C620}"/>
                </a:ext>
              </a:extLst>
            </p:cNvPr>
            <p:cNvSpPr txBox="1"/>
            <p:nvPr/>
          </p:nvSpPr>
          <p:spPr>
            <a:xfrm>
              <a:off x="10083800" y="1183846"/>
              <a:ext cx="160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3600" b="1">
                  <a:solidFill>
                    <a:srgbClr val="3A5A74"/>
                  </a:solidFill>
                </a:rPr>
                <a:t>DEMO</a:t>
              </a:r>
              <a:endParaRPr lang="zh-TW" altLang="en-US" sz="3600" b="1">
                <a:solidFill>
                  <a:srgbClr val="3A5A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55981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7962EF1-2EF8-49F5-BCA6-EC7EA1670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>
                <a:latin typeface="微軟正黑體"/>
                <a:ea typeface="微軟正黑體"/>
              </a:rPr>
              <a:t>使用</a:t>
            </a:r>
            <a:r>
              <a:rPr lang="zh-CN">
                <a:latin typeface="微軟正黑體"/>
                <a:ea typeface="微軟正黑體"/>
              </a:rPr>
              <a:t>映像檔建立容器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9EAC891-775A-40F0-8CAC-E9666ED2367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47244" y="1114000"/>
            <a:ext cx="7839556" cy="1432354"/>
          </a:xfrm>
          <a:prstGeom prst="rect">
            <a:avLst/>
          </a:prstGeom>
        </p:spPr>
        <p:txBody>
          <a:bodyPr anchor="t"/>
          <a:lstStyle/>
          <a:p>
            <a:pPr>
              <a:spcBef>
                <a:spcPts val="0"/>
              </a:spcBef>
            </a:pPr>
            <a:r>
              <a:rPr lang="zh-TW" altLang="en-US" sz="2400" b="1" dirty="0">
                <a:latin typeface="Microsoft JhengHei"/>
                <a:ea typeface="Microsoft JhengHei"/>
              </a:rPr>
              <a:t> </a:t>
            </a:r>
            <a:r>
              <a:rPr lang="zh-TW" sz="2400" b="1" dirty="0">
                <a:latin typeface="Microsoft JhengHei"/>
                <a:ea typeface="Microsoft JhengHei"/>
              </a:rPr>
              <a:t>一鍵安裝精靈，快速設定參數建立容器</a:t>
            </a:r>
            <a:endParaRPr lang="en-US" sz="2400" b="1" dirty="0">
              <a:latin typeface="Microsoft JhengHei"/>
              <a:ea typeface="Microsoft JhengHei"/>
            </a:endParaRPr>
          </a:p>
          <a:p>
            <a:pPr>
              <a:spcBef>
                <a:spcPts val="0"/>
              </a:spcBef>
            </a:pPr>
            <a:r>
              <a:rPr lang="zh-TW" altLang="en-US" sz="2400" b="1" dirty="0">
                <a:latin typeface="Microsoft JhengHei"/>
                <a:ea typeface="Microsoft JhengHei"/>
              </a:rPr>
              <a:t> </a:t>
            </a:r>
            <a:r>
              <a:rPr lang="zh-TW" sz="2400" b="1" dirty="0">
                <a:latin typeface="Microsoft JhengHei"/>
                <a:ea typeface="Microsoft JhengHei"/>
              </a:rPr>
              <a:t>支援 </a:t>
            </a:r>
            <a:r>
              <a:rPr lang="en-US" altLang="zh-TW" sz="2400" b="1" dirty="0">
                <a:latin typeface="Microsoft JhengHei"/>
                <a:ea typeface="Microsoft JhengHei"/>
              </a:rPr>
              <a:t>Docker</a:t>
            </a:r>
            <a:r>
              <a:rPr lang="zh-TW" sz="2400" b="1" dirty="0">
                <a:latin typeface="Microsoft JhengHei"/>
                <a:ea typeface="Microsoft JhengHei"/>
              </a:rPr>
              <a:t> </a:t>
            </a:r>
            <a:r>
              <a:rPr lang="en-US" altLang="zh-TW" sz="2400" b="1" dirty="0">
                <a:latin typeface="Microsoft JhengHei"/>
                <a:ea typeface="Microsoft JhengHei"/>
              </a:rPr>
              <a:t>Compose</a:t>
            </a:r>
            <a:r>
              <a:rPr lang="zh-TW" sz="2400" b="1" dirty="0">
                <a:latin typeface="Microsoft JhengHei"/>
                <a:ea typeface="Microsoft JhengHei"/>
              </a:rPr>
              <a:t> </a:t>
            </a:r>
            <a:r>
              <a:rPr lang="en-US" altLang="zh-TW" sz="2400" b="1" dirty="0">
                <a:latin typeface="Microsoft JhengHei"/>
                <a:ea typeface="Microsoft JhengHei"/>
              </a:rPr>
              <a:t>YAML</a:t>
            </a:r>
            <a:r>
              <a:rPr lang="zh-TW" sz="2400" b="1" dirty="0">
                <a:latin typeface="Microsoft JhengHei"/>
                <a:ea typeface="Microsoft JhengHei"/>
              </a:rPr>
              <a:t> 格式建立應用程式</a:t>
            </a:r>
          </a:p>
          <a:p>
            <a:pPr>
              <a:spcBef>
                <a:spcPts val="0"/>
              </a:spcBef>
            </a:pPr>
            <a:r>
              <a:rPr lang="zh-TW" altLang="en-US" sz="2400" b="1" dirty="0">
                <a:latin typeface="Microsoft JhengHei"/>
                <a:ea typeface="Microsoft JhengHei"/>
              </a:rPr>
              <a:t> 由 </a:t>
            </a:r>
            <a:r>
              <a:rPr lang="en-US" altLang="zh-TW" sz="2400" b="1" dirty="0">
                <a:latin typeface="Microsoft JhengHei"/>
                <a:ea typeface="Microsoft JhengHei"/>
              </a:rPr>
              <a:t>PC</a:t>
            </a:r>
            <a:r>
              <a:rPr lang="zh-TW" altLang="en-US" sz="2400" b="1" dirty="0">
                <a:latin typeface="Microsoft JhengHei"/>
                <a:ea typeface="Microsoft JhengHei"/>
              </a:rPr>
              <a:t> 或 </a:t>
            </a:r>
            <a:r>
              <a:rPr lang="en-US" altLang="zh-TW" sz="2400" b="1" dirty="0">
                <a:latin typeface="Microsoft JhengHei"/>
                <a:ea typeface="Microsoft JhengHei"/>
              </a:rPr>
              <a:t>NAS</a:t>
            </a:r>
            <a:r>
              <a:rPr lang="zh-TW" altLang="en-US" sz="2400" b="1" dirty="0">
                <a:latin typeface="Microsoft JhengHei"/>
                <a:ea typeface="Microsoft JhengHei"/>
              </a:rPr>
              <a:t> 匯入容器</a:t>
            </a:r>
          </a:p>
          <a:p>
            <a:pPr>
              <a:spcBef>
                <a:spcPts val="0"/>
              </a:spcBef>
            </a:pPr>
            <a:endParaRPr lang="zh-TW" sz="2400" b="1" dirty="0">
              <a:latin typeface="Microsoft JhengHei"/>
              <a:ea typeface="Microsoft JhengHei"/>
            </a:endParaRPr>
          </a:p>
          <a:p>
            <a:endParaRPr lang="zh-TW" altLang="en-US" sz="2400" b="1" dirty="0">
              <a:latin typeface="Microsoft JhengHei"/>
              <a:ea typeface="Microsoft JhengHei"/>
            </a:endParaRPr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38C4885F-D352-49AC-BC48-ADC8CE073DB9}"/>
              </a:ext>
            </a:extLst>
          </p:cNvPr>
          <p:cNvGrpSpPr/>
          <p:nvPr/>
        </p:nvGrpSpPr>
        <p:grpSpPr>
          <a:xfrm>
            <a:off x="9700782" y="244784"/>
            <a:ext cx="2295615" cy="2576075"/>
            <a:chOff x="9700782" y="244784"/>
            <a:chExt cx="2295615" cy="2576075"/>
          </a:xfrm>
        </p:grpSpPr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3DC2CCF7-BE22-497D-9AD7-4A51FC3D51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00782" y="244784"/>
              <a:ext cx="2295615" cy="2576075"/>
            </a:xfrm>
            <a:prstGeom prst="rect">
              <a:avLst/>
            </a:prstGeom>
          </p:spPr>
        </p:pic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2B74CC2C-3AD8-4DC6-926A-A34E3451CA9A}"/>
                </a:ext>
              </a:extLst>
            </p:cNvPr>
            <p:cNvSpPr txBox="1"/>
            <p:nvPr/>
          </p:nvSpPr>
          <p:spPr>
            <a:xfrm>
              <a:off x="10083800" y="1183846"/>
              <a:ext cx="160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3600" b="1">
                  <a:solidFill>
                    <a:srgbClr val="3A5A74"/>
                  </a:solidFill>
                </a:rPr>
                <a:t>DEMO</a:t>
              </a:r>
              <a:endParaRPr lang="zh-TW" altLang="en-US" sz="3600" b="1">
                <a:solidFill>
                  <a:srgbClr val="3A5A74"/>
                </a:solidFill>
              </a:endParaRPr>
            </a:p>
          </p:txBody>
        </p:sp>
      </p:grpSp>
      <p:grpSp>
        <p:nvGrpSpPr>
          <p:cNvPr id="4" name="群組 3">
            <a:extLst>
              <a:ext uri="{FF2B5EF4-FFF2-40B4-BE49-F238E27FC236}">
                <a16:creationId xmlns:a16="http://schemas.microsoft.com/office/drawing/2014/main" id="{1A001E41-E959-4BE8-95B4-686568A8B595}"/>
              </a:ext>
            </a:extLst>
          </p:cNvPr>
          <p:cNvGrpSpPr/>
          <p:nvPr/>
        </p:nvGrpSpPr>
        <p:grpSpPr>
          <a:xfrm>
            <a:off x="847244" y="2413000"/>
            <a:ext cx="8977310" cy="3849486"/>
            <a:chOff x="1282672" y="2925752"/>
            <a:chExt cx="7929618" cy="3400234"/>
          </a:xfrm>
        </p:grpSpPr>
        <p:pic>
          <p:nvPicPr>
            <p:cNvPr id="10" name="圖片 9" descr="放大鏡.jpg">
              <a:extLst>
                <a:ext uri="{FF2B5EF4-FFF2-40B4-BE49-F238E27FC236}">
                  <a16:creationId xmlns:a16="http://schemas.microsoft.com/office/drawing/2014/main" id="{AD9F8F2C-8220-4002-8E62-3D905102BC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282672" y="2925752"/>
              <a:ext cx="6845348" cy="3000396"/>
            </a:xfrm>
            <a:prstGeom prst="roundRect">
              <a:avLst>
                <a:gd name="adj" fmla="val 2004"/>
              </a:avLst>
            </a:prstGeom>
          </p:spPr>
        </p:pic>
        <p:pic>
          <p:nvPicPr>
            <p:cNvPr id="11" name="Shape 265">
              <a:extLst>
                <a:ext uri="{FF2B5EF4-FFF2-40B4-BE49-F238E27FC236}">
                  <a16:creationId xmlns:a16="http://schemas.microsoft.com/office/drawing/2014/main" id="{DA513559-6E3A-49B4-BD18-2383FFB17B87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854440" y="4497388"/>
              <a:ext cx="780108" cy="7801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Picture 2" descr="C:\Users\Judy Chen\Desktop\Image 9.png">
              <a:extLst>
                <a:ext uri="{FF2B5EF4-FFF2-40B4-BE49-F238E27FC236}">
                  <a16:creationId xmlns:a16="http://schemas.microsoft.com/office/drawing/2014/main" id="{1BFE2248-5BEF-4376-B1F4-D881369438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3134" y="3640132"/>
              <a:ext cx="4429156" cy="2685854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8174027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BFF3869-7792-4B91-A944-AB681C976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>
                <a:solidFill>
                  <a:srgbClr val="262626"/>
                </a:solidFill>
                <a:latin typeface="微軟正黑體"/>
                <a:ea typeface="微軟正黑體"/>
              </a:rPr>
              <a:t>建設架構</a:t>
            </a:r>
            <a:endParaRPr lang="zh-TW" altLang="en-US">
              <a:solidFill>
                <a:srgbClr val="262626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D161D24-9C78-4D6F-99FE-A122AF96C20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52669" y="978539"/>
            <a:ext cx="6363017" cy="150558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zh-TW" altLang="en-US" sz="2400" b="1" dirty="0">
                <a:solidFill>
                  <a:srgbClr val="262626"/>
                </a:solidFill>
                <a:latin typeface="Microsoft JhengHei"/>
                <a:ea typeface="Microsoft JhengHei"/>
              </a:rPr>
              <a:t> 容器 URL 連結至操作 Web UI</a:t>
            </a:r>
            <a:endParaRPr lang="zh-TW" sz="2400" b="1" dirty="0">
              <a:solidFill>
                <a:srgbClr val="262626"/>
              </a:solidFill>
              <a:latin typeface="Microsoft JhengHei"/>
              <a:ea typeface="Microsoft JhengHei"/>
            </a:endParaRPr>
          </a:p>
          <a:p>
            <a:r>
              <a:rPr lang="zh-TW" altLang="en-US" sz="2400" b="1" dirty="0">
                <a:solidFill>
                  <a:srgbClr val="262626"/>
                </a:solidFill>
                <a:latin typeface="Microsoft JhengHei"/>
                <a:ea typeface="Microsoft JhengHei"/>
              </a:rPr>
              <a:t> 開啟容器終端機</a:t>
            </a:r>
          </a:p>
          <a:p>
            <a:r>
              <a:rPr lang="zh-TW" altLang="en-US" sz="2400" b="1" dirty="0">
                <a:solidFill>
                  <a:srgbClr val="262626"/>
                </a:solidFill>
                <a:latin typeface="Microsoft JhengHei"/>
                <a:ea typeface="Microsoft JhengHei"/>
              </a:rPr>
              <a:t> 圖像化顯示容器資源與網路使用</a:t>
            </a:r>
          </a:p>
        </p:txBody>
      </p:sp>
      <p:pic>
        <p:nvPicPr>
          <p:cNvPr id="4" name="圖片 4" descr="一張含有 螢幕擷取畫面 的圖片&#10;&#10;描述是以非常高的可信度產生">
            <a:extLst>
              <a:ext uri="{FF2B5EF4-FFF2-40B4-BE49-F238E27FC236}">
                <a16:creationId xmlns:a16="http://schemas.microsoft.com/office/drawing/2014/main" id="{860F8402-AE21-46D9-B0FC-0BA3C12FB1D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669" y="2325655"/>
            <a:ext cx="8357823" cy="4015136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7" name="群組 6">
            <a:extLst>
              <a:ext uri="{FF2B5EF4-FFF2-40B4-BE49-F238E27FC236}">
                <a16:creationId xmlns:a16="http://schemas.microsoft.com/office/drawing/2014/main" id="{B3005C85-DA14-44E3-8D7D-02E58EE7A3C2}"/>
              </a:ext>
            </a:extLst>
          </p:cNvPr>
          <p:cNvGrpSpPr/>
          <p:nvPr/>
        </p:nvGrpSpPr>
        <p:grpSpPr>
          <a:xfrm>
            <a:off x="9700782" y="244784"/>
            <a:ext cx="2295615" cy="2576075"/>
            <a:chOff x="9700782" y="244784"/>
            <a:chExt cx="2295615" cy="2576075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D02889D9-D927-44E2-808E-BD9555DBC9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00782" y="244784"/>
              <a:ext cx="2295615" cy="2576075"/>
            </a:xfrm>
            <a:prstGeom prst="rect">
              <a:avLst/>
            </a:prstGeom>
          </p:spPr>
        </p:pic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EAA7E8AC-DC30-49E1-BBE2-DF0DBDB74074}"/>
                </a:ext>
              </a:extLst>
            </p:cNvPr>
            <p:cNvSpPr txBox="1"/>
            <p:nvPr/>
          </p:nvSpPr>
          <p:spPr>
            <a:xfrm>
              <a:off x="10083800" y="1183846"/>
              <a:ext cx="160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3600" b="1">
                  <a:solidFill>
                    <a:srgbClr val="3A5A74"/>
                  </a:solidFill>
                </a:rPr>
                <a:t>DEMO</a:t>
              </a:r>
              <a:endParaRPr lang="zh-TW" altLang="en-US" sz="3600" b="1">
                <a:solidFill>
                  <a:srgbClr val="3A5A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87653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4CCD13A4-2FB3-4C3B-B777-2344ABFD155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762" y="4044131"/>
            <a:ext cx="7164849" cy="2166928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31E564C2-D671-402B-AC20-D1554A12373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276" y="2548911"/>
            <a:ext cx="7216335" cy="1510721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78454AAC-2F28-424D-B5D3-BC2D7B5A6B8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276" y="979588"/>
            <a:ext cx="7217347" cy="1531315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9F90D2CA-1664-4CFE-88B1-5BC72BB66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latin typeface="微軟正黑體"/>
                <a:ea typeface="微軟正黑體"/>
              </a:rPr>
              <a:t>容器總覽與管理</a:t>
            </a:r>
            <a:endParaRPr lang="zh-TW">
              <a:latin typeface="微軟正黑體"/>
              <a:ea typeface="微軟正黑體"/>
            </a:endParaRPr>
          </a:p>
        </p:txBody>
      </p:sp>
      <p:grpSp>
        <p:nvGrpSpPr>
          <p:cNvPr id="10" name="群組 9">
            <a:extLst>
              <a:ext uri="{FF2B5EF4-FFF2-40B4-BE49-F238E27FC236}">
                <a16:creationId xmlns:a16="http://schemas.microsoft.com/office/drawing/2014/main" id="{9434F0E6-07E1-4840-B5FD-3193D064107A}"/>
              </a:ext>
            </a:extLst>
          </p:cNvPr>
          <p:cNvGrpSpPr/>
          <p:nvPr/>
        </p:nvGrpSpPr>
        <p:grpSpPr>
          <a:xfrm>
            <a:off x="9700782" y="244784"/>
            <a:ext cx="2295615" cy="2576075"/>
            <a:chOff x="9700782" y="244784"/>
            <a:chExt cx="2295615" cy="2576075"/>
          </a:xfrm>
        </p:grpSpPr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A939E176-5CFA-4A95-A121-9B35D60880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00782" y="244784"/>
              <a:ext cx="2295615" cy="2576075"/>
            </a:xfrm>
            <a:prstGeom prst="rect">
              <a:avLst/>
            </a:prstGeom>
          </p:spPr>
        </p:pic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7D6FB872-03EF-461A-9166-C70DE96A3D81}"/>
                </a:ext>
              </a:extLst>
            </p:cNvPr>
            <p:cNvSpPr txBox="1"/>
            <p:nvPr/>
          </p:nvSpPr>
          <p:spPr>
            <a:xfrm>
              <a:off x="10083800" y="1183846"/>
              <a:ext cx="160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3600" b="1">
                  <a:solidFill>
                    <a:srgbClr val="3A5A74"/>
                  </a:solidFill>
                </a:rPr>
                <a:t>DEMO</a:t>
              </a:r>
              <a:endParaRPr lang="zh-TW" altLang="en-US" sz="3600" b="1">
                <a:solidFill>
                  <a:srgbClr val="3A5A74"/>
                </a:solidFill>
              </a:endParaRPr>
            </a:p>
          </p:txBody>
        </p:sp>
      </p:grpSp>
      <p:pic>
        <p:nvPicPr>
          <p:cNvPr id="4" name="圖片 3">
            <a:extLst>
              <a:ext uri="{FF2B5EF4-FFF2-40B4-BE49-F238E27FC236}">
                <a16:creationId xmlns:a16="http://schemas.microsoft.com/office/drawing/2014/main" id="{1DCF3E8F-B054-451A-B66A-8B2A13B2A7E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468" y="2749392"/>
            <a:ext cx="1053502" cy="894155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99FD80FA-0FA1-4713-BF0F-51AA5BCCC7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6294" y="4350683"/>
            <a:ext cx="1070776" cy="845883"/>
          </a:xfrm>
          <a:prstGeom prst="rect">
            <a:avLst/>
          </a:prstGeom>
          <a:effectLst/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9B6E86AF-64C1-413E-A1D8-703DD5ED25B9}"/>
              </a:ext>
            </a:extLst>
          </p:cNvPr>
          <p:cNvSpPr/>
          <p:nvPr/>
        </p:nvSpPr>
        <p:spPr>
          <a:xfrm>
            <a:off x="2326084" y="1139690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2400" b="1">
                <a:solidFill>
                  <a:schemeClr val="bg1"/>
                </a:solidFill>
                <a:latin typeface="Microsoft JhengHei"/>
                <a:ea typeface="Microsoft JhengHei"/>
              </a:rPr>
              <a:t>直覺圖像管理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4C60FEC3-D0BB-4722-B028-CBE38CA3223E}"/>
              </a:ext>
            </a:extLst>
          </p:cNvPr>
          <p:cNvSpPr/>
          <p:nvPr/>
        </p:nvSpPr>
        <p:spPr>
          <a:xfrm>
            <a:off x="2326084" y="2718379"/>
            <a:ext cx="3262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>
                <a:solidFill>
                  <a:schemeClr val="bg1"/>
                </a:solidFill>
                <a:latin typeface="Microsoft JhengHei"/>
                <a:ea typeface="Microsoft JhengHei"/>
              </a:rPr>
              <a:t>匯入匯出容器輕鬆轉移</a:t>
            </a:r>
            <a:endParaRPr lang="zh-TW" altLang="zh-TW" sz="2400" b="1">
              <a:solidFill>
                <a:schemeClr val="bg1"/>
              </a:solidFill>
              <a:latin typeface="Microsoft JhengHei"/>
              <a:ea typeface="Microsoft JhengHei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84447B02-118E-4913-B8AA-6BD327548B0A}"/>
              </a:ext>
            </a:extLst>
          </p:cNvPr>
          <p:cNvSpPr/>
          <p:nvPr/>
        </p:nvSpPr>
        <p:spPr>
          <a:xfrm>
            <a:off x="2326084" y="4234570"/>
            <a:ext cx="43657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>
                <a:solidFill>
                  <a:schemeClr val="bg1"/>
                </a:solidFill>
                <a:latin typeface="Microsoft JhengHei"/>
                <a:ea typeface="Microsoft JhengHei"/>
              </a:rPr>
              <a:t>lxcbr0 </a:t>
            </a:r>
            <a:r>
              <a:rPr lang="zh-TW" altLang="en-US" sz="2400" b="1">
                <a:solidFill>
                  <a:schemeClr val="bg1"/>
                </a:solidFill>
                <a:latin typeface="Microsoft JhengHei"/>
                <a:ea typeface="Microsoft JhengHei"/>
              </a:rPr>
              <a:t>和 </a:t>
            </a:r>
            <a:r>
              <a:rPr lang="en-US" altLang="zh-TW" sz="2400" b="1">
                <a:solidFill>
                  <a:schemeClr val="bg1"/>
                </a:solidFill>
                <a:latin typeface="Microsoft JhengHei"/>
                <a:ea typeface="Microsoft JhengHei"/>
              </a:rPr>
              <a:t>docker0 </a:t>
            </a:r>
            <a:r>
              <a:rPr lang="zh-TW" altLang="en-US" sz="2400" b="1">
                <a:solidFill>
                  <a:schemeClr val="bg1"/>
                </a:solidFill>
                <a:latin typeface="Microsoft JhengHei"/>
                <a:ea typeface="Microsoft JhengHei"/>
              </a:rPr>
              <a:t>的網段設定</a:t>
            </a:r>
            <a:endParaRPr lang="zh-TW" altLang="zh-TW" sz="2400" b="1">
              <a:solidFill>
                <a:schemeClr val="bg1"/>
              </a:solidFill>
              <a:latin typeface="Microsoft JhengHei"/>
              <a:ea typeface="Microsoft JhengHei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B14ECFD7-D00F-4D73-81CC-A239E83BA5CC}"/>
              </a:ext>
            </a:extLst>
          </p:cNvPr>
          <p:cNvSpPr/>
          <p:nvPr/>
        </p:nvSpPr>
        <p:spPr>
          <a:xfrm>
            <a:off x="1872573" y="1683339"/>
            <a:ext cx="5957415" cy="70788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zh-TW" altLang="zh-TW" sz="2000" b="1" dirty="0">
                <a:latin typeface="Microsoft JhengHei"/>
                <a:ea typeface="Microsoft JhengHei"/>
              </a:rPr>
              <a:t>總覽所有軟體容器</a:t>
            </a:r>
            <a:r>
              <a:rPr lang="zh-TW" altLang="en-US" sz="2000" b="1" dirty="0">
                <a:latin typeface="Microsoft JhengHei"/>
                <a:ea typeface="Microsoft JhengHei"/>
              </a:rPr>
              <a:t>、</a:t>
            </a:r>
            <a:r>
              <a:rPr lang="zh-TW" altLang="zh-TW" sz="2000" b="1" dirty="0">
                <a:latin typeface="Microsoft JhengHei"/>
                <a:ea typeface="Microsoft JhengHei"/>
              </a:rPr>
              <a:t>映像檔與儲存空間資訊</a:t>
            </a:r>
            <a:endParaRPr lang="zh-TW" dirty="0">
              <a:latin typeface="新細明體"/>
              <a:ea typeface="新細明體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zh-TW" altLang="en-US" sz="2000" b="1" dirty="0">
                <a:latin typeface="Microsoft JhengHei"/>
                <a:ea typeface="Microsoft JhengHei"/>
              </a:rPr>
              <a:t>NAS 使用與容器資源配置資訊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96BCDFA5-84F0-4F96-8CC7-6FCC530FB30D}"/>
              </a:ext>
            </a:extLst>
          </p:cNvPr>
          <p:cNvSpPr/>
          <p:nvPr/>
        </p:nvSpPr>
        <p:spPr>
          <a:xfrm>
            <a:off x="1872573" y="3242652"/>
            <a:ext cx="5699983" cy="40011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zh-TW" altLang="en-US" sz="2000" b="1" dirty="0">
                <a:latin typeface="Microsoft JhengHei"/>
                <a:ea typeface="Microsoft JhengHei"/>
              </a:rPr>
              <a:t>可匯出映像檔或容器至 </a:t>
            </a:r>
            <a:r>
              <a:rPr lang="en-US" altLang="zh-TW" sz="2000" b="1" dirty="0">
                <a:latin typeface="Microsoft JhengHei"/>
                <a:ea typeface="Microsoft JhengHei"/>
              </a:rPr>
              <a:t>NAS </a:t>
            </a:r>
            <a:r>
              <a:rPr lang="zh-TW" altLang="en-US" sz="2000" b="1" dirty="0">
                <a:latin typeface="Microsoft JhengHei"/>
                <a:ea typeface="Microsoft JhengHei"/>
              </a:rPr>
              <a:t>做備份</a:t>
            </a:r>
            <a:endParaRPr lang="zh-TW" dirty="0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429FE1B0-4070-4E6D-A388-114919BAAA6B}"/>
              </a:ext>
            </a:extLst>
          </p:cNvPr>
          <p:cNvSpPr/>
          <p:nvPr/>
        </p:nvSpPr>
        <p:spPr>
          <a:xfrm>
            <a:off x="1872573" y="4777981"/>
            <a:ext cx="6163361" cy="132343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zh-TW" altLang="en-US" sz="2000" b="1" dirty="0">
                <a:latin typeface="Microsoft JhengHei"/>
                <a:ea typeface="Microsoft JhengHei"/>
              </a:rPr>
              <a:t>橋接介面 </a:t>
            </a:r>
            <a:r>
              <a:rPr lang="en-US" altLang="zh-TW" sz="2000" b="1" dirty="0">
                <a:latin typeface="Microsoft JhengHei"/>
                <a:ea typeface="Microsoft JhengHei"/>
              </a:rPr>
              <a:t>lxcbr0 </a:t>
            </a:r>
            <a:r>
              <a:rPr lang="zh-TW" altLang="en-US" sz="2000" b="1" dirty="0">
                <a:latin typeface="Microsoft JhengHei"/>
                <a:ea typeface="Microsoft JhengHei"/>
              </a:rPr>
              <a:t>提供網路服務給工作站中的軟體容器</a:t>
            </a:r>
            <a:endParaRPr lang="zh-TW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zh-TW" altLang="en-US" sz="2000" b="1" dirty="0">
                <a:latin typeface="Microsoft JhengHei"/>
                <a:ea typeface="Microsoft JhengHei"/>
              </a:rPr>
              <a:t>橋接介面 </a:t>
            </a:r>
            <a:r>
              <a:rPr lang="en-US" altLang="zh-TW" sz="2000" b="1" dirty="0">
                <a:latin typeface="Microsoft JhengHei"/>
                <a:ea typeface="Microsoft JhengHei"/>
              </a:rPr>
              <a:t>docker0 </a:t>
            </a:r>
            <a:r>
              <a:rPr lang="zh-TW" altLang="en-US" sz="2000" b="1" dirty="0">
                <a:latin typeface="Microsoft JhengHei"/>
                <a:ea typeface="Microsoft JhengHei"/>
              </a:rPr>
              <a:t>提供網路服務給相依應用程式的軟體容器</a:t>
            </a:r>
          </a:p>
        </p:txBody>
      </p:sp>
      <p:pic>
        <p:nvPicPr>
          <p:cNvPr id="24" name="圖片 23">
            <a:extLst>
              <a:ext uri="{FF2B5EF4-FFF2-40B4-BE49-F238E27FC236}">
                <a16:creationId xmlns:a16="http://schemas.microsoft.com/office/drawing/2014/main" id="{7A2A9AD9-6CEC-44F3-B6A1-B11B123FE6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8393" y="1361324"/>
            <a:ext cx="1059267" cy="64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4857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0771D822-33F9-4525-8D4A-C3F1A9597EF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781" y="1396581"/>
            <a:ext cx="8635510" cy="1332675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352B72B5-71CE-4F4C-859F-F46873A740B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780" y="3003391"/>
            <a:ext cx="8635512" cy="1330680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FF4835C6-EDA4-41B0-86DC-F635A74888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780" y="4607208"/>
            <a:ext cx="8635509" cy="1332675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7602C653-EABE-4D64-B523-75EECF917716}"/>
              </a:ext>
            </a:extLst>
          </p:cNvPr>
          <p:cNvSpPr/>
          <p:nvPr/>
        </p:nvSpPr>
        <p:spPr>
          <a:xfrm>
            <a:off x="1512926" y="1610346"/>
            <a:ext cx="917293" cy="9525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>
                <a:solidFill>
                  <a:schemeClr val="bg1"/>
                </a:solidFill>
                <a:latin typeface="Microsoft JhengHei"/>
                <a:ea typeface="Microsoft JhengHei"/>
              </a:rPr>
              <a:t>AI</a:t>
            </a:r>
          </a:p>
          <a:p>
            <a:pPr algn="ctr"/>
            <a:r>
              <a:rPr lang="zh-CN" altLang="en-US" sz="2800" b="1">
                <a:solidFill>
                  <a:schemeClr val="bg1"/>
                </a:solidFill>
                <a:latin typeface="Microsoft JhengHei"/>
                <a:ea typeface="Microsoft JhengHei"/>
              </a:rPr>
              <a:t>容器</a:t>
            </a:r>
            <a:endParaRPr lang="zh-CN" altLang="en-US" sz="2800">
              <a:solidFill>
                <a:schemeClr val="bg1"/>
              </a:solidFill>
              <a:latin typeface="Microsoft JhengHei"/>
              <a:ea typeface="Microsoft JhengHei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D0A3625-EE35-4F60-8821-33979D192248}"/>
              </a:ext>
            </a:extLst>
          </p:cNvPr>
          <p:cNvSpPr/>
          <p:nvPr/>
        </p:nvSpPr>
        <p:spPr>
          <a:xfrm>
            <a:off x="3374425" y="1605910"/>
            <a:ext cx="58141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完整儲存方案搭配 </a:t>
            </a:r>
            <a:r>
              <a:rPr lang="en-US" altLang="zh-TW" sz="2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GPU </a:t>
            </a:r>
            <a:r>
              <a:rPr lang="zh-TW" altLang="en-US" sz="2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運算讓您的 </a:t>
            </a:r>
            <a:r>
              <a:rPr lang="en-US" altLang="zh-TW" sz="2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NAS </a:t>
            </a:r>
            <a:r>
              <a:rPr lang="zh-TW" altLang="en-US" sz="2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成為突破性的 </a:t>
            </a:r>
            <a:r>
              <a:rPr lang="en-US" altLang="zh-TW" sz="2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AI </a:t>
            </a:r>
            <a:r>
              <a:rPr lang="zh-TW" altLang="en-US" sz="2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運算平台 範例</a:t>
            </a:r>
            <a:r>
              <a:rPr lang="en-US" altLang="zh-TW" sz="2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: CAFFE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60F227F-80C3-48E1-A820-124950DF51BA}"/>
              </a:ext>
            </a:extLst>
          </p:cNvPr>
          <p:cNvSpPr/>
          <p:nvPr/>
        </p:nvSpPr>
        <p:spPr>
          <a:xfrm>
            <a:off x="1512926" y="3192724"/>
            <a:ext cx="917293" cy="9525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>
                <a:solidFill>
                  <a:schemeClr val="bg1"/>
                </a:solidFill>
                <a:latin typeface="Microsoft JhengHei"/>
                <a:ea typeface="Microsoft JhengHei"/>
              </a:rPr>
              <a:t>IOT</a:t>
            </a:r>
          </a:p>
          <a:p>
            <a:pPr algn="ctr"/>
            <a:r>
              <a:rPr lang="zh-CN" altLang="en-US" sz="2800" b="1">
                <a:solidFill>
                  <a:schemeClr val="bg1"/>
                </a:solidFill>
                <a:latin typeface="Microsoft JhengHei"/>
                <a:ea typeface="Microsoft JhengHei"/>
              </a:rPr>
              <a:t>容器</a:t>
            </a:r>
            <a:endParaRPr lang="en-US" altLang="zh-CN" sz="2800" b="1">
              <a:solidFill>
                <a:schemeClr val="bg1"/>
              </a:solidFill>
              <a:latin typeface="Microsoft JhengHei"/>
              <a:ea typeface="Microsoft JhengHei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50B34E6-30BA-4590-A5B3-8DE7B84FA86B}"/>
              </a:ext>
            </a:extLst>
          </p:cNvPr>
          <p:cNvSpPr/>
          <p:nvPr/>
        </p:nvSpPr>
        <p:spPr>
          <a:xfrm>
            <a:off x="3374424" y="3253232"/>
            <a:ext cx="5297482" cy="83099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zh-TW" altLang="en-US" sz="2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快速客製化您的物聯網應用管理 </a:t>
            </a:r>
          </a:p>
          <a:p>
            <a:r>
              <a:rPr lang="zh-TW" altLang="en-US" sz="2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範例</a:t>
            </a:r>
            <a:r>
              <a:rPr lang="en-US" altLang="zh-TW" sz="2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en-US" altLang="zh-TW" sz="2400" b="1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openHAB</a:t>
            </a:r>
            <a:r>
              <a:rPr lang="en-US" altLang="zh-TW" sz="2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E9E2572-A75C-47C5-A15C-0C356280E49A}"/>
              </a:ext>
            </a:extLst>
          </p:cNvPr>
          <p:cNvSpPr/>
          <p:nvPr/>
        </p:nvSpPr>
        <p:spPr>
          <a:xfrm>
            <a:off x="1160122" y="4831909"/>
            <a:ext cx="1622903" cy="9525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Microsoft JhengHei"/>
                <a:ea typeface="Microsoft JhengHei"/>
              </a:rPr>
              <a:t>知名常用</a:t>
            </a:r>
            <a:endParaRPr lang="en-US" altLang="zh-CN" sz="2800" b="1">
              <a:solidFill>
                <a:schemeClr val="bg1"/>
              </a:solidFill>
              <a:latin typeface="Microsoft JhengHei"/>
              <a:ea typeface="Microsoft JhengHei"/>
            </a:endParaRPr>
          </a:p>
          <a:p>
            <a:pPr algn="ctr"/>
            <a:r>
              <a:rPr lang="zh-CN" altLang="en-US" sz="2800" b="1">
                <a:solidFill>
                  <a:schemeClr val="bg1"/>
                </a:solidFill>
                <a:latin typeface="Microsoft JhengHei"/>
                <a:ea typeface="Microsoft JhengHei"/>
              </a:rPr>
              <a:t>容器</a:t>
            </a:r>
            <a:endParaRPr lang="en-US" altLang="zh-CN" sz="2800" b="1">
              <a:solidFill>
                <a:schemeClr val="bg1"/>
              </a:solidFill>
              <a:latin typeface="Microsoft JhengHei"/>
              <a:ea typeface="Microsoft JhengHei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2EF447F2-0C06-4109-BD91-E0005271F5CF}"/>
              </a:ext>
            </a:extLst>
          </p:cNvPr>
          <p:cNvSpPr/>
          <p:nvPr/>
        </p:nvSpPr>
        <p:spPr>
          <a:xfrm>
            <a:off x="3374424" y="4867189"/>
            <a:ext cx="5946786" cy="83099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altLang="zh-TW" sz="2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Docker </a:t>
            </a:r>
            <a:r>
              <a:rPr lang="zh-TW" altLang="en-US" sz="2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或 </a:t>
            </a:r>
            <a:r>
              <a:rPr lang="en-US" altLang="zh-TW" sz="2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LXC </a:t>
            </a:r>
            <a:r>
              <a:rPr lang="zh-TW" altLang="en-US" sz="2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隨選即用 </a:t>
            </a:r>
          </a:p>
          <a:p>
            <a:r>
              <a:rPr lang="zh-TW" altLang="en-US" sz="2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範例</a:t>
            </a:r>
            <a:r>
              <a:rPr lang="en-US" altLang="zh-TW" sz="2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en-US" altLang="zh-TW" sz="2400" b="1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Ubuntu 18.04 VNC </a:t>
            </a:r>
            <a:r>
              <a:rPr lang="en-US" altLang="zh-TW" sz="2400" b="1" err="1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桌面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3FF64843-568F-47B8-A682-7E1C83B4F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/>
              <a:t>知名容器一鍵安裝</a:t>
            </a:r>
          </a:p>
        </p:txBody>
      </p:sp>
      <p:pic>
        <p:nvPicPr>
          <p:cNvPr id="14" name="Shape 265">
            <a:extLst>
              <a:ext uri="{FF2B5EF4-FFF2-40B4-BE49-F238E27FC236}">
                <a16:creationId xmlns:a16="http://schemas.microsoft.com/office/drawing/2014/main" id="{F9900972-0065-4B43-86A5-D8B5F3ED2BF3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66492" y="233864"/>
            <a:ext cx="883179" cy="8831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52554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圖片 88">
            <a:extLst>
              <a:ext uri="{FF2B5EF4-FFF2-40B4-BE49-F238E27FC236}">
                <a16:creationId xmlns:a16="http://schemas.microsoft.com/office/drawing/2014/main" id="{D8BDF4E1-E300-4BFE-83CA-A523625F502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4534" y="2116039"/>
            <a:ext cx="4704796" cy="289062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F50C93D2-B344-4D52-8722-EE52C0314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/>
              <a:t>AI 容器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C99749E0-D252-4F60-833A-03770F9DD660}"/>
              </a:ext>
            </a:extLst>
          </p:cNvPr>
          <p:cNvSpPr txBox="1"/>
          <p:nvPr/>
        </p:nvSpPr>
        <p:spPr>
          <a:xfrm>
            <a:off x="622911" y="1299202"/>
            <a:ext cx="11131378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TW" altLang="en-US" sz="2400" b="1">
                <a:solidFill>
                  <a:srgbClr val="262626"/>
                </a:solidFill>
                <a:latin typeface="Microsoft JhengHei"/>
                <a:ea typeface="Microsoft JhengHei"/>
              </a:rPr>
              <a:t>提供四種知名機器學習系統容器 </a:t>
            </a:r>
            <a:r>
              <a:rPr lang="en-US" altLang="zh-TW" sz="2400" b="1">
                <a:solidFill>
                  <a:srgbClr val="262626"/>
                </a:solidFill>
                <a:latin typeface="Microsoft JhengHei"/>
                <a:ea typeface="Microsoft JhengHei"/>
              </a:rPr>
              <a:t>:</a:t>
            </a:r>
            <a:r>
              <a:rPr lang="zh-TW" altLang="en-US" sz="2400" b="1">
                <a:solidFill>
                  <a:srgbClr val="262626"/>
                </a:solidFill>
                <a:latin typeface="Microsoft JhengHei"/>
                <a:ea typeface="Microsoft JhengHei"/>
              </a:rPr>
              <a:t> </a:t>
            </a:r>
            <a:r>
              <a:rPr lang="en-US" altLang="zh-TW" sz="2400" b="1">
                <a:solidFill>
                  <a:srgbClr val="262626"/>
                </a:solidFill>
                <a:latin typeface="Microsoft JhengHei"/>
                <a:ea typeface="Microsoft JhengHei"/>
              </a:rPr>
              <a:t>CNTK, CAFFE, </a:t>
            </a:r>
            <a:r>
              <a:rPr lang="en-US" altLang="zh-TW" sz="2400" b="1" err="1">
                <a:solidFill>
                  <a:srgbClr val="262626"/>
                </a:solidFill>
                <a:latin typeface="Microsoft JhengHei"/>
                <a:ea typeface="Microsoft JhengHei"/>
              </a:rPr>
              <a:t>MXNet</a:t>
            </a:r>
            <a:r>
              <a:rPr lang="en-US" altLang="zh-TW" sz="2400" b="1">
                <a:solidFill>
                  <a:srgbClr val="262626"/>
                </a:solidFill>
                <a:latin typeface="Microsoft JhengHei"/>
                <a:ea typeface="Microsoft JhengHei"/>
              </a:rPr>
              <a:t>, TensorFlow </a:t>
            </a:r>
            <a:endParaRPr lang="zh-TW" altLang="en-US" b="1">
              <a:latin typeface="Microsoft JhengHei"/>
              <a:ea typeface="Microsoft JhengHei"/>
            </a:endParaRPr>
          </a:p>
        </p:txBody>
      </p:sp>
      <p:grpSp>
        <p:nvGrpSpPr>
          <p:cNvPr id="86" name="群組 85">
            <a:extLst>
              <a:ext uri="{FF2B5EF4-FFF2-40B4-BE49-F238E27FC236}">
                <a16:creationId xmlns:a16="http://schemas.microsoft.com/office/drawing/2014/main" id="{37ED9558-7D87-4451-8C79-0E12DA6B5304}"/>
              </a:ext>
            </a:extLst>
          </p:cNvPr>
          <p:cNvGrpSpPr/>
          <p:nvPr/>
        </p:nvGrpSpPr>
        <p:grpSpPr>
          <a:xfrm>
            <a:off x="752669" y="2116039"/>
            <a:ext cx="5740357" cy="3801541"/>
            <a:chOff x="6196148" y="1826108"/>
            <a:chExt cx="5357419" cy="3547941"/>
          </a:xfrm>
        </p:grpSpPr>
        <p:grpSp>
          <p:nvGrpSpPr>
            <p:cNvPr id="32" name="群組 31">
              <a:extLst>
                <a:ext uri="{FF2B5EF4-FFF2-40B4-BE49-F238E27FC236}">
                  <a16:creationId xmlns:a16="http://schemas.microsoft.com/office/drawing/2014/main" id="{C02F7C12-4120-44F3-9406-F31ADBDEAB7E}"/>
                </a:ext>
              </a:extLst>
            </p:cNvPr>
            <p:cNvGrpSpPr/>
            <p:nvPr/>
          </p:nvGrpSpPr>
          <p:grpSpPr>
            <a:xfrm>
              <a:off x="6196148" y="3307689"/>
              <a:ext cx="1260413" cy="584775"/>
              <a:chOff x="1114368" y="1525236"/>
              <a:chExt cx="1260413" cy="584775"/>
            </a:xfrm>
          </p:grpSpPr>
          <p:sp>
            <p:nvSpPr>
              <p:cNvPr id="33" name="矩形: 圓角 32">
                <a:extLst>
                  <a:ext uri="{FF2B5EF4-FFF2-40B4-BE49-F238E27FC236}">
                    <a16:creationId xmlns:a16="http://schemas.microsoft.com/office/drawing/2014/main" id="{B1111F3F-B8DF-49C3-8833-146783EAB9C3}"/>
                  </a:ext>
                </a:extLst>
              </p:cNvPr>
              <p:cNvSpPr/>
              <p:nvPr/>
            </p:nvSpPr>
            <p:spPr>
              <a:xfrm>
                <a:off x="1114368" y="1543219"/>
                <a:ext cx="1260413" cy="561559"/>
              </a:xfrm>
              <a:prstGeom prst="roundRect">
                <a:avLst>
                  <a:gd name="adj" fmla="val 12288"/>
                </a:avLst>
              </a:prstGeom>
              <a:solidFill>
                <a:srgbClr val="B6D1E0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45497F6D-7A4A-41FB-B2D3-80457DAF7B13}"/>
                  </a:ext>
                </a:extLst>
              </p:cNvPr>
              <p:cNvSpPr txBox="1"/>
              <p:nvPr/>
            </p:nvSpPr>
            <p:spPr>
              <a:xfrm>
                <a:off x="1114369" y="1525236"/>
                <a:ext cx="126041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600" b="1">
                    <a:solidFill>
                      <a:schemeClr val="bg2">
                        <a:lumMod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AI</a:t>
                </a:r>
              </a:p>
              <a:p>
                <a:pPr algn="ctr"/>
                <a:r>
                  <a:rPr lang="zh-TW" altLang="en-US" sz="1600" b="1">
                    <a:solidFill>
                      <a:schemeClr val="bg2">
                        <a:lumMod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容器</a:t>
                </a:r>
                <a:endParaRPr lang="en-US" altLang="zh-TW" sz="1600" b="1">
                  <a:solidFill>
                    <a:schemeClr val="bg2">
                      <a:lumMod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47" name="群組 46">
              <a:extLst>
                <a:ext uri="{FF2B5EF4-FFF2-40B4-BE49-F238E27FC236}">
                  <a16:creationId xmlns:a16="http://schemas.microsoft.com/office/drawing/2014/main" id="{1B8574F7-EDAF-4821-A8F2-8977068798DA}"/>
                </a:ext>
              </a:extLst>
            </p:cNvPr>
            <p:cNvGrpSpPr/>
            <p:nvPr/>
          </p:nvGrpSpPr>
          <p:grpSpPr>
            <a:xfrm>
              <a:off x="7926873" y="2233881"/>
              <a:ext cx="1895969" cy="561559"/>
              <a:chOff x="1114368" y="1543219"/>
              <a:chExt cx="1260413" cy="561559"/>
            </a:xfrm>
          </p:grpSpPr>
          <p:sp>
            <p:nvSpPr>
              <p:cNvPr id="48" name="矩形: 圓角 47">
                <a:extLst>
                  <a:ext uri="{FF2B5EF4-FFF2-40B4-BE49-F238E27FC236}">
                    <a16:creationId xmlns:a16="http://schemas.microsoft.com/office/drawing/2014/main" id="{2E173A6F-A3F9-42E1-8E1C-B604DB2721B3}"/>
                  </a:ext>
                </a:extLst>
              </p:cNvPr>
              <p:cNvSpPr/>
              <p:nvPr/>
            </p:nvSpPr>
            <p:spPr>
              <a:xfrm>
                <a:off x="1114368" y="1543219"/>
                <a:ext cx="1260413" cy="561559"/>
              </a:xfrm>
              <a:prstGeom prst="roundRect">
                <a:avLst>
                  <a:gd name="adj" fmla="val 12288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9" name="文字方塊 48">
                <a:extLst>
                  <a:ext uri="{FF2B5EF4-FFF2-40B4-BE49-F238E27FC236}">
                    <a16:creationId xmlns:a16="http://schemas.microsoft.com/office/drawing/2014/main" id="{05DE5BC9-CC55-4613-B495-6C4F50D0849C}"/>
                  </a:ext>
                </a:extLst>
              </p:cNvPr>
              <p:cNvSpPr txBox="1"/>
              <p:nvPr/>
            </p:nvSpPr>
            <p:spPr>
              <a:xfrm>
                <a:off x="1114369" y="1639853"/>
                <a:ext cx="12604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b="1">
                    <a:solidFill>
                      <a:schemeClr val="bg2">
                        <a:lumMod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機器學習</a:t>
                </a:r>
                <a:endParaRPr lang="en-US" altLang="zh-TW" b="1">
                  <a:solidFill>
                    <a:schemeClr val="bg2">
                      <a:lumMod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50" name="群組 49">
              <a:extLst>
                <a:ext uri="{FF2B5EF4-FFF2-40B4-BE49-F238E27FC236}">
                  <a16:creationId xmlns:a16="http://schemas.microsoft.com/office/drawing/2014/main" id="{EDDD4A31-6399-4B04-B92A-EAA2BA8B2C44}"/>
                </a:ext>
              </a:extLst>
            </p:cNvPr>
            <p:cNvGrpSpPr/>
            <p:nvPr/>
          </p:nvGrpSpPr>
          <p:grpSpPr>
            <a:xfrm>
              <a:off x="10293154" y="1826108"/>
              <a:ext cx="1260413" cy="561559"/>
              <a:chOff x="1114368" y="1543219"/>
              <a:chExt cx="1260413" cy="561559"/>
            </a:xfrm>
          </p:grpSpPr>
          <p:sp>
            <p:nvSpPr>
              <p:cNvPr id="51" name="矩形: 圓角 50">
                <a:extLst>
                  <a:ext uri="{FF2B5EF4-FFF2-40B4-BE49-F238E27FC236}">
                    <a16:creationId xmlns:a16="http://schemas.microsoft.com/office/drawing/2014/main" id="{D892A9B1-26F0-46E5-B496-AAB887ABD34B}"/>
                  </a:ext>
                </a:extLst>
              </p:cNvPr>
              <p:cNvSpPr/>
              <p:nvPr/>
            </p:nvSpPr>
            <p:spPr>
              <a:xfrm>
                <a:off x="1114368" y="1543219"/>
                <a:ext cx="1260413" cy="561559"/>
              </a:xfrm>
              <a:prstGeom prst="roundRect">
                <a:avLst>
                  <a:gd name="adj" fmla="val 12288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2" name="文字方塊 51">
                <a:extLst>
                  <a:ext uri="{FF2B5EF4-FFF2-40B4-BE49-F238E27FC236}">
                    <a16:creationId xmlns:a16="http://schemas.microsoft.com/office/drawing/2014/main" id="{EDD3C121-F31C-4E0D-AB2D-8159C17ECB27}"/>
                  </a:ext>
                </a:extLst>
              </p:cNvPr>
              <p:cNvSpPr txBox="1"/>
              <p:nvPr/>
            </p:nvSpPr>
            <p:spPr>
              <a:xfrm>
                <a:off x="1114369" y="1639853"/>
                <a:ext cx="12604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b="1">
                    <a:solidFill>
                      <a:schemeClr val="bg2">
                        <a:lumMod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深度學習</a:t>
                </a:r>
                <a:endParaRPr lang="en-US" altLang="zh-TW" b="1">
                  <a:solidFill>
                    <a:schemeClr val="bg2">
                      <a:lumMod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53" name="群組 52">
              <a:extLst>
                <a:ext uri="{FF2B5EF4-FFF2-40B4-BE49-F238E27FC236}">
                  <a16:creationId xmlns:a16="http://schemas.microsoft.com/office/drawing/2014/main" id="{56634937-F007-4B28-AA96-DE1DB4581E97}"/>
                </a:ext>
              </a:extLst>
            </p:cNvPr>
            <p:cNvGrpSpPr/>
            <p:nvPr/>
          </p:nvGrpSpPr>
          <p:grpSpPr>
            <a:xfrm>
              <a:off x="10293154" y="2572704"/>
              <a:ext cx="1260413" cy="561559"/>
              <a:chOff x="1114368" y="1543219"/>
              <a:chExt cx="1260413" cy="561559"/>
            </a:xfrm>
          </p:grpSpPr>
          <p:sp>
            <p:nvSpPr>
              <p:cNvPr id="54" name="矩形: 圓角 53">
                <a:extLst>
                  <a:ext uri="{FF2B5EF4-FFF2-40B4-BE49-F238E27FC236}">
                    <a16:creationId xmlns:a16="http://schemas.microsoft.com/office/drawing/2014/main" id="{EF800CC7-E123-4B04-8A90-E6BF4AB1C1EA}"/>
                  </a:ext>
                </a:extLst>
              </p:cNvPr>
              <p:cNvSpPr/>
              <p:nvPr/>
            </p:nvSpPr>
            <p:spPr>
              <a:xfrm>
                <a:off x="1114368" y="1543219"/>
                <a:ext cx="1260413" cy="561559"/>
              </a:xfrm>
              <a:prstGeom prst="roundRect">
                <a:avLst>
                  <a:gd name="adj" fmla="val 12288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5" name="文字方塊 54">
                <a:extLst>
                  <a:ext uri="{FF2B5EF4-FFF2-40B4-BE49-F238E27FC236}">
                    <a16:creationId xmlns:a16="http://schemas.microsoft.com/office/drawing/2014/main" id="{26C00636-8236-4E21-87AA-689FF2BB5B9E}"/>
                  </a:ext>
                </a:extLst>
              </p:cNvPr>
              <p:cNvSpPr txBox="1"/>
              <p:nvPr/>
            </p:nvSpPr>
            <p:spPr>
              <a:xfrm>
                <a:off x="1114369" y="1639853"/>
                <a:ext cx="12604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b="1">
                    <a:solidFill>
                      <a:schemeClr val="bg2">
                        <a:lumMod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預測分析</a:t>
                </a:r>
                <a:endParaRPr lang="en-US" altLang="zh-TW" b="1">
                  <a:solidFill>
                    <a:schemeClr val="bg2">
                      <a:lumMod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56" name="群組 55">
              <a:extLst>
                <a:ext uri="{FF2B5EF4-FFF2-40B4-BE49-F238E27FC236}">
                  <a16:creationId xmlns:a16="http://schemas.microsoft.com/office/drawing/2014/main" id="{70D5567B-9C34-4638-9906-669313C8DE31}"/>
                </a:ext>
              </a:extLst>
            </p:cNvPr>
            <p:cNvGrpSpPr/>
            <p:nvPr/>
          </p:nvGrpSpPr>
          <p:grpSpPr>
            <a:xfrm>
              <a:off x="7926873" y="3319298"/>
              <a:ext cx="1895969" cy="561559"/>
              <a:chOff x="1114368" y="1543219"/>
              <a:chExt cx="1260413" cy="561559"/>
            </a:xfrm>
          </p:grpSpPr>
          <p:sp>
            <p:nvSpPr>
              <p:cNvPr id="57" name="矩形: 圓角 56">
                <a:extLst>
                  <a:ext uri="{FF2B5EF4-FFF2-40B4-BE49-F238E27FC236}">
                    <a16:creationId xmlns:a16="http://schemas.microsoft.com/office/drawing/2014/main" id="{91B6EC99-85DA-47B9-9212-366A8CDF47D3}"/>
                  </a:ext>
                </a:extLst>
              </p:cNvPr>
              <p:cNvSpPr/>
              <p:nvPr/>
            </p:nvSpPr>
            <p:spPr>
              <a:xfrm>
                <a:off x="1114368" y="1543219"/>
                <a:ext cx="1260413" cy="561559"/>
              </a:xfrm>
              <a:prstGeom prst="roundRect">
                <a:avLst>
                  <a:gd name="adj" fmla="val 12288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8" name="文字方塊 57">
                <a:extLst>
                  <a:ext uri="{FF2B5EF4-FFF2-40B4-BE49-F238E27FC236}">
                    <a16:creationId xmlns:a16="http://schemas.microsoft.com/office/drawing/2014/main" id="{EEF3FA4B-79D7-4EDC-A185-F63F94E1CB23}"/>
                  </a:ext>
                </a:extLst>
              </p:cNvPr>
              <p:cNvSpPr txBox="1"/>
              <p:nvPr/>
            </p:nvSpPr>
            <p:spPr>
              <a:xfrm>
                <a:off x="1114369" y="1639853"/>
                <a:ext cx="12604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b="1">
                    <a:solidFill>
                      <a:schemeClr val="bg2">
                        <a:lumMod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自然語言處理</a:t>
                </a:r>
                <a:endParaRPr lang="en-US" altLang="zh-TW" b="1">
                  <a:solidFill>
                    <a:schemeClr val="bg2">
                      <a:lumMod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59" name="群組 58">
              <a:extLst>
                <a:ext uri="{FF2B5EF4-FFF2-40B4-BE49-F238E27FC236}">
                  <a16:creationId xmlns:a16="http://schemas.microsoft.com/office/drawing/2014/main" id="{31999687-CBBB-475B-A2A7-FE622F084736}"/>
                </a:ext>
              </a:extLst>
            </p:cNvPr>
            <p:cNvGrpSpPr/>
            <p:nvPr/>
          </p:nvGrpSpPr>
          <p:grpSpPr>
            <a:xfrm>
              <a:off x="7926873" y="4404715"/>
              <a:ext cx="1895969" cy="561559"/>
              <a:chOff x="1114368" y="1543219"/>
              <a:chExt cx="1260413" cy="561559"/>
            </a:xfrm>
          </p:grpSpPr>
          <p:sp>
            <p:nvSpPr>
              <p:cNvPr id="60" name="矩形: 圓角 59">
                <a:extLst>
                  <a:ext uri="{FF2B5EF4-FFF2-40B4-BE49-F238E27FC236}">
                    <a16:creationId xmlns:a16="http://schemas.microsoft.com/office/drawing/2014/main" id="{720E391D-B32D-4E81-81A0-CDFC23BB1776}"/>
                  </a:ext>
                </a:extLst>
              </p:cNvPr>
              <p:cNvSpPr/>
              <p:nvPr/>
            </p:nvSpPr>
            <p:spPr>
              <a:xfrm>
                <a:off x="1114368" y="1543219"/>
                <a:ext cx="1260413" cy="561559"/>
              </a:xfrm>
              <a:prstGeom prst="roundRect">
                <a:avLst>
                  <a:gd name="adj" fmla="val 12288"/>
                </a:avLst>
              </a:prstGeom>
              <a:solidFill>
                <a:srgbClr val="E8D2D3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1" name="文字方塊 60">
                <a:extLst>
                  <a:ext uri="{FF2B5EF4-FFF2-40B4-BE49-F238E27FC236}">
                    <a16:creationId xmlns:a16="http://schemas.microsoft.com/office/drawing/2014/main" id="{2EDB089A-078A-4C58-926C-AF8AD55D3650}"/>
                  </a:ext>
                </a:extLst>
              </p:cNvPr>
              <p:cNvSpPr txBox="1"/>
              <p:nvPr/>
            </p:nvSpPr>
            <p:spPr>
              <a:xfrm>
                <a:off x="1114369" y="1639853"/>
                <a:ext cx="12604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b="1">
                    <a:solidFill>
                      <a:schemeClr val="bg2">
                        <a:lumMod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電腦視覺</a:t>
                </a:r>
                <a:endParaRPr lang="en-US" altLang="zh-TW" b="1">
                  <a:solidFill>
                    <a:schemeClr val="bg2">
                      <a:lumMod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65" name="群組 64">
              <a:extLst>
                <a:ext uri="{FF2B5EF4-FFF2-40B4-BE49-F238E27FC236}">
                  <a16:creationId xmlns:a16="http://schemas.microsoft.com/office/drawing/2014/main" id="{F6C383CA-B4B9-48F0-AB86-EB5302A693A5}"/>
                </a:ext>
              </a:extLst>
            </p:cNvPr>
            <p:cNvGrpSpPr/>
            <p:nvPr/>
          </p:nvGrpSpPr>
          <p:grpSpPr>
            <a:xfrm>
              <a:off x="10293154" y="3319299"/>
              <a:ext cx="1260413" cy="561559"/>
              <a:chOff x="1114368" y="1543219"/>
              <a:chExt cx="1260413" cy="561559"/>
            </a:xfrm>
          </p:grpSpPr>
          <p:sp>
            <p:nvSpPr>
              <p:cNvPr id="66" name="矩形: 圓角 65">
                <a:extLst>
                  <a:ext uri="{FF2B5EF4-FFF2-40B4-BE49-F238E27FC236}">
                    <a16:creationId xmlns:a16="http://schemas.microsoft.com/office/drawing/2014/main" id="{EF33138E-C472-414B-9775-5CB098A27A49}"/>
                  </a:ext>
                </a:extLst>
              </p:cNvPr>
              <p:cNvSpPr/>
              <p:nvPr/>
            </p:nvSpPr>
            <p:spPr>
              <a:xfrm>
                <a:off x="1114368" y="1543219"/>
                <a:ext cx="1260413" cy="561559"/>
              </a:xfrm>
              <a:prstGeom prst="roundRect">
                <a:avLst>
                  <a:gd name="adj" fmla="val 12288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7" name="文字方塊 66">
                <a:extLst>
                  <a:ext uri="{FF2B5EF4-FFF2-40B4-BE49-F238E27FC236}">
                    <a16:creationId xmlns:a16="http://schemas.microsoft.com/office/drawing/2014/main" id="{A4E7E6AE-29B4-4C62-ABC3-1647BA70421E}"/>
                  </a:ext>
                </a:extLst>
              </p:cNvPr>
              <p:cNvSpPr txBox="1"/>
              <p:nvPr/>
            </p:nvSpPr>
            <p:spPr>
              <a:xfrm>
                <a:off x="1114369" y="1639853"/>
                <a:ext cx="12604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b="1">
                    <a:solidFill>
                      <a:schemeClr val="bg2">
                        <a:lumMod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翻譯</a:t>
                </a:r>
                <a:endParaRPr lang="en-US" altLang="zh-TW" b="1">
                  <a:solidFill>
                    <a:schemeClr val="bg2">
                      <a:lumMod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68" name="群組 67">
              <a:extLst>
                <a:ext uri="{FF2B5EF4-FFF2-40B4-BE49-F238E27FC236}">
                  <a16:creationId xmlns:a16="http://schemas.microsoft.com/office/drawing/2014/main" id="{BEB1329D-D93C-4F14-8B2C-5563CC9DE0BD}"/>
                </a:ext>
              </a:extLst>
            </p:cNvPr>
            <p:cNvGrpSpPr/>
            <p:nvPr/>
          </p:nvGrpSpPr>
          <p:grpSpPr>
            <a:xfrm>
              <a:off x="10293154" y="4065894"/>
              <a:ext cx="1260413" cy="561559"/>
              <a:chOff x="1114368" y="1543219"/>
              <a:chExt cx="1260413" cy="561559"/>
            </a:xfrm>
          </p:grpSpPr>
          <p:sp>
            <p:nvSpPr>
              <p:cNvPr id="69" name="矩形: 圓角 68">
                <a:extLst>
                  <a:ext uri="{FF2B5EF4-FFF2-40B4-BE49-F238E27FC236}">
                    <a16:creationId xmlns:a16="http://schemas.microsoft.com/office/drawing/2014/main" id="{5DCAB23A-3AA0-4D59-9A86-4307A9FA06E7}"/>
                  </a:ext>
                </a:extLst>
              </p:cNvPr>
              <p:cNvSpPr/>
              <p:nvPr/>
            </p:nvSpPr>
            <p:spPr>
              <a:xfrm>
                <a:off x="1114368" y="1543219"/>
                <a:ext cx="1260413" cy="561559"/>
              </a:xfrm>
              <a:prstGeom prst="roundRect">
                <a:avLst>
                  <a:gd name="adj" fmla="val 12288"/>
                </a:avLst>
              </a:prstGeom>
              <a:solidFill>
                <a:srgbClr val="E8D2D3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0" name="文字方塊 69">
                <a:extLst>
                  <a:ext uri="{FF2B5EF4-FFF2-40B4-BE49-F238E27FC236}">
                    <a16:creationId xmlns:a16="http://schemas.microsoft.com/office/drawing/2014/main" id="{916078C5-B754-437A-A752-DA939BC15203}"/>
                  </a:ext>
                </a:extLst>
              </p:cNvPr>
              <p:cNvSpPr txBox="1"/>
              <p:nvPr/>
            </p:nvSpPr>
            <p:spPr>
              <a:xfrm>
                <a:off x="1114369" y="1639853"/>
                <a:ext cx="12604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b="1">
                    <a:solidFill>
                      <a:schemeClr val="bg2">
                        <a:lumMod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影像辨識</a:t>
                </a:r>
                <a:endParaRPr lang="en-US" altLang="zh-TW" b="1">
                  <a:solidFill>
                    <a:schemeClr val="bg2">
                      <a:lumMod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71" name="群組 70">
              <a:extLst>
                <a:ext uri="{FF2B5EF4-FFF2-40B4-BE49-F238E27FC236}">
                  <a16:creationId xmlns:a16="http://schemas.microsoft.com/office/drawing/2014/main" id="{8E02F29D-1B29-421D-9DB8-2EC6F0EBEC1D}"/>
                </a:ext>
              </a:extLst>
            </p:cNvPr>
            <p:cNvGrpSpPr/>
            <p:nvPr/>
          </p:nvGrpSpPr>
          <p:grpSpPr>
            <a:xfrm>
              <a:off x="10293154" y="4812490"/>
              <a:ext cx="1260413" cy="561559"/>
              <a:chOff x="1114368" y="1543219"/>
              <a:chExt cx="1260413" cy="561559"/>
            </a:xfrm>
          </p:grpSpPr>
          <p:sp>
            <p:nvSpPr>
              <p:cNvPr id="72" name="矩形: 圓角 71">
                <a:extLst>
                  <a:ext uri="{FF2B5EF4-FFF2-40B4-BE49-F238E27FC236}">
                    <a16:creationId xmlns:a16="http://schemas.microsoft.com/office/drawing/2014/main" id="{91CBE2ED-DFBD-4ADC-8BC4-CED8DF95BEC5}"/>
                  </a:ext>
                </a:extLst>
              </p:cNvPr>
              <p:cNvSpPr/>
              <p:nvPr/>
            </p:nvSpPr>
            <p:spPr>
              <a:xfrm>
                <a:off x="1114368" y="1543219"/>
                <a:ext cx="1260413" cy="561559"/>
              </a:xfrm>
              <a:prstGeom prst="roundRect">
                <a:avLst>
                  <a:gd name="adj" fmla="val 12288"/>
                </a:avLst>
              </a:prstGeom>
              <a:solidFill>
                <a:srgbClr val="E8D2D3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3" name="文字方塊 72">
                <a:extLst>
                  <a:ext uri="{FF2B5EF4-FFF2-40B4-BE49-F238E27FC236}">
                    <a16:creationId xmlns:a16="http://schemas.microsoft.com/office/drawing/2014/main" id="{1FFF2E0C-E4BD-4B95-8161-4853A4363698}"/>
                  </a:ext>
                </a:extLst>
              </p:cNvPr>
              <p:cNvSpPr txBox="1"/>
              <p:nvPr/>
            </p:nvSpPr>
            <p:spPr>
              <a:xfrm>
                <a:off x="1114369" y="1639853"/>
                <a:ext cx="12604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b="1">
                    <a:solidFill>
                      <a:schemeClr val="bg2">
                        <a:lumMod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機器視覺</a:t>
                </a:r>
                <a:endParaRPr lang="en-US" altLang="zh-TW" b="1">
                  <a:solidFill>
                    <a:schemeClr val="bg2">
                      <a:lumMod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cxnSp>
          <p:nvCxnSpPr>
            <p:cNvPr id="23" name="直線單箭頭接點 22">
              <a:extLst>
                <a:ext uri="{FF2B5EF4-FFF2-40B4-BE49-F238E27FC236}">
                  <a16:creationId xmlns:a16="http://schemas.microsoft.com/office/drawing/2014/main" id="{69922603-F7CC-425E-AD26-25F0F7A3D3D7}"/>
                </a:ext>
              </a:extLst>
            </p:cNvPr>
            <p:cNvCxnSpPr>
              <a:cxnSpLocks/>
              <a:endCxn id="49" idx="1"/>
            </p:cNvCxnSpPr>
            <p:nvPr/>
          </p:nvCxnSpPr>
          <p:spPr>
            <a:xfrm flipV="1">
              <a:off x="7456560" y="2515181"/>
              <a:ext cx="470315" cy="1083032"/>
            </a:xfrm>
            <a:prstGeom prst="straightConnector1">
              <a:avLst/>
            </a:prstGeom>
            <a:ln w="19050">
              <a:solidFill>
                <a:srgbClr val="0D4E5B"/>
              </a:solidFill>
              <a:headEnd type="oval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線單箭頭接點 74">
              <a:extLst>
                <a:ext uri="{FF2B5EF4-FFF2-40B4-BE49-F238E27FC236}">
                  <a16:creationId xmlns:a16="http://schemas.microsoft.com/office/drawing/2014/main" id="{F9E366B9-9557-4307-B83C-EE2A79AF9A9B}"/>
                </a:ext>
              </a:extLst>
            </p:cNvPr>
            <p:cNvCxnSpPr>
              <a:cxnSpLocks/>
              <a:stCxn id="33" idx="3"/>
            </p:cNvCxnSpPr>
            <p:nvPr/>
          </p:nvCxnSpPr>
          <p:spPr>
            <a:xfrm>
              <a:off x="7456561" y="3606452"/>
              <a:ext cx="470314" cy="1078520"/>
            </a:xfrm>
            <a:prstGeom prst="straightConnector1">
              <a:avLst/>
            </a:prstGeom>
            <a:ln w="19050">
              <a:solidFill>
                <a:srgbClr val="0D4E5B"/>
              </a:solidFill>
              <a:headEnd type="oval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線單箭頭接點 76">
              <a:extLst>
                <a:ext uri="{FF2B5EF4-FFF2-40B4-BE49-F238E27FC236}">
                  <a16:creationId xmlns:a16="http://schemas.microsoft.com/office/drawing/2014/main" id="{A8C65036-8A7D-4EB1-9925-A3AC4C9A368D}"/>
                </a:ext>
              </a:extLst>
            </p:cNvPr>
            <p:cNvCxnSpPr>
              <a:cxnSpLocks/>
              <a:endCxn id="58" idx="1"/>
            </p:cNvCxnSpPr>
            <p:nvPr/>
          </p:nvCxnSpPr>
          <p:spPr>
            <a:xfrm>
              <a:off x="7456561" y="3598213"/>
              <a:ext cx="470314" cy="2385"/>
            </a:xfrm>
            <a:prstGeom prst="straightConnector1">
              <a:avLst/>
            </a:prstGeom>
            <a:ln w="19050">
              <a:solidFill>
                <a:srgbClr val="0D4E5B"/>
              </a:solidFill>
              <a:headEnd type="oval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線單箭頭接點 78">
              <a:extLst>
                <a:ext uri="{FF2B5EF4-FFF2-40B4-BE49-F238E27FC236}">
                  <a16:creationId xmlns:a16="http://schemas.microsoft.com/office/drawing/2014/main" id="{5A43DF09-ED58-4100-A8A9-6E5018F3C632}"/>
                </a:ext>
              </a:extLst>
            </p:cNvPr>
            <p:cNvCxnSpPr>
              <a:cxnSpLocks/>
            </p:cNvCxnSpPr>
            <p:nvPr/>
          </p:nvCxnSpPr>
          <p:spPr>
            <a:xfrm>
              <a:off x="9822839" y="3598213"/>
              <a:ext cx="470314" cy="2385"/>
            </a:xfrm>
            <a:prstGeom prst="straightConnector1">
              <a:avLst/>
            </a:prstGeom>
            <a:ln w="19050">
              <a:solidFill>
                <a:srgbClr val="0D4E5B"/>
              </a:solidFill>
              <a:headEnd type="oval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線單箭頭接點 79">
              <a:extLst>
                <a:ext uri="{FF2B5EF4-FFF2-40B4-BE49-F238E27FC236}">
                  <a16:creationId xmlns:a16="http://schemas.microsoft.com/office/drawing/2014/main" id="{01D84CF8-F8D4-4A25-86D2-0BE810694A77}"/>
                </a:ext>
              </a:extLst>
            </p:cNvPr>
            <p:cNvCxnSpPr>
              <a:cxnSpLocks/>
              <a:endCxn id="52" idx="1"/>
            </p:cNvCxnSpPr>
            <p:nvPr/>
          </p:nvCxnSpPr>
          <p:spPr>
            <a:xfrm flipV="1">
              <a:off x="9822839" y="2107408"/>
              <a:ext cx="470316" cy="380816"/>
            </a:xfrm>
            <a:prstGeom prst="straightConnector1">
              <a:avLst/>
            </a:prstGeom>
            <a:ln w="19050">
              <a:solidFill>
                <a:srgbClr val="0D4E5B"/>
              </a:solidFill>
              <a:headEnd type="oval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單箭頭接點 81">
              <a:extLst>
                <a:ext uri="{FF2B5EF4-FFF2-40B4-BE49-F238E27FC236}">
                  <a16:creationId xmlns:a16="http://schemas.microsoft.com/office/drawing/2014/main" id="{540EBD36-FEFE-476F-A6DD-60B0226C8685}"/>
                </a:ext>
              </a:extLst>
            </p:cNvPr>
            <p:cNvCxnSpPr>
              <a:cxnSpLocks/>
              <a:endCxn id="55" idx="1"/>
            </p:cNvCxnSpPr>
            <p:nvPr/>
          </p:nvCxnSpPr>
          <p:spPr>
            <a:xfrm>
              <a:off x="9822839" y="2480670"/>
              <a:ext cx="470316" cy="373334"/>
            </a:xfrm>
            <a:prstGeom prst="straightConnector1">
              <a:avLst/>
            </a:prstGeom>
            <a:ln w="19050">
              <a:solidFill>
                <a:srgbClr val="0D4E5B"/>
              </a:solidFill>
              <a:headEnd type="oval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線單箭頭接點 83">
              <a:extLst>
                <a:ext uri="{FF2B5EF4-FFF2-40B4-BE49-F238E27FC236}">
                  <a16:creationId xmlns:a16="http://schemas.microsoft.com/office/drawing/2014/main" id="{ED28C1A4-8934-4E43-86A3-FA2368E664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22839" y="4310941"/>
              <a:ext cx="470316" cy="380816"/>
            </a:xfrm>
            <a:prstGeom prst="straightConnector1">
              <a:avLst/>
            </a:prstGeom>
            <a:ln w="19050">
              <a:solidFill>
                <a:srgbClr val="0D4E5B"/>
              </a:solidFill>
              <a:headEnd type="oval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線單箭頭接點 84">
              <a:extLst>
                <a:ext uri="{FF2B5EF4-FFF2-40B4-BE49-F238E27FC236}">
                  <a16:creationId xmlns:a16="http://schemas.microsoft.com/office/drawing/2014/main" id="{4F49AE51-BAF6-4575-B0A7-7CEA465DB96A}"/>
                </a:ext>
              </a:extLst>
            </p:cNvPr>
            <p:cNvCxnSpPr>
              <a:cxnSpLocks/>
            </p:cNvCxnSpPr>
            <p:nvPr/>
          </p:nvCxnSpPr>
          <p:spPr>
            <a:xfrm>
              <a:off x="9822839" y="4684203"/>
              <a:ext cx="470316" cy="373334"/>
            </a:xfrm>
            <a:prstGeom prst="straightConnector1">
              <a:avLst/>
            </a:prstGeom>
            <a:ln w="19050">
              <a:solidFill>
                <a:srgbClr val="0D4E5B"/>
              </a:solidFill>
              <a:headEnd type="oval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矩形 86">
            <a:extLst>
              <a:ext uri="{FF2B5EF4-FFF2-40B4-BE49-F238E27FC236}">
                <a16:creationId xmlns:a16="http://schemas.microsoft.com/office/drawing/2014/main" id="{0FF42837-76C7-4F2C-97D5-0F2DD37D7A74}"/>
              </a:ext>
            </a:extLst>
          </p:cNvPr>
          <p:cNvSpPr/>
          <p:nvPr/>
        </p:nvSpPr>
        <p:spPr>
          <a:xfrm>
            <a:off x="7899895" y="3515442"/>
            <a:ext cx="345948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zh-TW" altLang="en-US" sz="2000" b="1">
                <a:solidFill>
                  <a:srgbClr val="262626"/>
                </a:solidFill>
                <a:latin typeface="Microsoft JhengHei"/>
                <a:ea typeface="Microsoft JhengHei"/>
              </a:rPr>
              <a:t>資料儲存和備份問題</a:t>
            </a:r>
            <a:r>
              <a:rPr lang="en-US" altLang="zh-TW" sz="2000" b="1">
                <a:solidFill>
                  <a:srgbClr val="262626"/>
                </a:solidFill>
                <a:latin typeface="Microsoft JhengHei"/>
                <a:ea typeface="Microsoft JhengHei"/>
              </a:rPr>
              <a:t> </a:t>
            </a:r>
          </a:p>
          <a:p>
            <a:pPr marL="342900" indent="-342900">
              <a:buFont typeface="Arial"/>
              <a:buChar char="•"/>
            </a:pPr>
            <a:r>
              <a:rPr lang="zh-TW" altLang="en-US" sz="2000" b="1">
                <a:solidFill>
                  <a:srgbClr val="262626"/>
                </a:solidFill>
                <a:latin typeface="Microsoft JhengHei"/>
                <a:ea typeface="Microsoft JhengHei"/>
              </a:rPr>
              <a:t>硬體擴充問題</a:t>
            </a:r>
            <a:r>
              <a:rPr lang="en-US" altLang="zh-TW" sz="2000" b="1">
                <a:solidFill>
                  <a:srgbClr val="262626"/>
                </a:solidFill>
                <a:latin typeface="Microsoft JhengHei"/>
                <a:ea typeface="Microsoft JhengHei"/>
              </a:rPr>
              <a:t> </a:t>
            </a:r>
          </a:p>
          <a:p>
            <a:pPr marL="342900" indent="-342900">
              <a:buFont typeface="Arial"/>
              <a:buChar char="•"/>
            </a:pPr>
            <a:r>
              <a:rPr lang="zh-TW" altLang="en-US" sz="2000" b="1">
                <a:solidFill>
                  <a:srgbClr val="262626"/>
                </a:solidFill>
                <a:latin typeface="Microsoft JhengHei"/>
                <a:ea typeface="Microsoft JhengHei"/>
              </a:rPr>
              <a:t>訓練和驗證模型問題</a:t>
            </a:r>
            <a:r>
              <a:rPr lang="en-US" altLang="zh-TW" sz="2000" b="1">
                <a:solidFill>
                  <a:srgbClr val="262626"/>
                </a:solidFill>
                <a:latin typeface="Microsoft JhengHei"/>
                <a:ea typeface="Microsoft JhengHei"/>
              </a:rPr>
              <a:t> </a:t>
            </a:r>
          </a:p>
          <a:p>
            <a:pPr marL="342900" indent="-342900">
              <a:buFont typeface="Arial"/>
              <a:buChar char="•"/>
            </a:pPr>
            <a:r>
              <a:rPr lang="zh-TW" altLang="en-US" sz="2000" b="1">
                <a:solidFill>
                  <a:srgbClr val="262626"/>
                </a:solidFill>
                <a:latin typeface="Microsoft JhengHei"/>
                <a:ea typeface="Microsoft JhengHei"/>
              </a:rPr>
              <a:t>安裝驅動程式和容器問題</a:t>
            </a:r>
            <a:endParaRPr lang="en-US" altLang="zh-TW" sz="2000" b="1">
              <a:latin typeface="Microsoft JhengHei"/>
              <a:ea typeface="Microsoft JhengHei"/>
              <a:cs typeface="Calibri"/>
            </a:endParaRPr>
          </a:p>
        </p:txBody>
      </p:sp>
      <p:sp>
        <p:nvSpPr>
          <p:cNvPr id="90" name="矩形 89">
            <a:extLst>
              <a:ext uri="{FF2B5EF4-FFF2-40B4-BE49-F238E27FC236}">
                <a16:creationId xmlns:a16="http://schemas.microsoft.com/office/drawing/2014/main" id="{14581898-8E1F-4711-AD85-B0A56BEF36B5}"/>
              </a:ext>
            </a:extLst>
          </p:cNvPr>
          <p:cNvSpPr/>
          <p:nvPr/>
        </p:nvSpPr>
        <p:spPr>
          <a:xfrm>
            <a:off x="8219912" y="2739146"/>
            <a:ext cx="31470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>
                <a:solidFill>
                  <a:schemeClr val="bg1"/>
                </a:solidFill>
                <a:latin typeface="Microsoft JhengHei"/>
                <a:ea typeface="Microsoft JhengHei"/>
              </a:rPr>
              <a:t>一台</a:t>
            </a:r>
            <a:r>
              <a:rPr lang="en-US" altLang="zh-TW" sz="2400" b="1">
                <a:solidFill>
                  <a:schemeClr val="bg1"/>
                </a:solidFill>
                <a:latin typeface="Microsoft JhengHei"/>
                <a:ea typeface="Microsoft JhengHei"/>
              </a:rPr>
              <a:t> NAS </a:t>
            </a:r>
            <a:r>
              <a:rPr lang="zh-TW" altLang="en-US" sz="2400" b="1">
                <a:solidFill>
                  <a:schemeClr val="bg1"/>
                </a:solidFill>
                <a:latin typeface="Microsoft JhengHei"/>
                <a:ea typeface="Microsoft JhengHei"/>
              </a:rPr>
              <a:t>就幫您解決</a:t>
            </a:r>
            <a:endParaRPr lang="zh-TW" altLang="en-US" sz="2400">
              <a:solidFill>
                <a:schemeClr val="bg1"/>
              </a:solidFill>
            </a:endParaRPr>
          </a:p>
        </p:txBody>
      </p:sp>
      <p:pic>
        <p:nvPicPr>
          <p:cNvPr id="94" name="圖片 93">
            <a:extLst>
              <a:ext uri="{FF2B5EF4-FFF2-40B4-BE49-F238E27FC236}">
                <a16:creationId xmlns:a16="http://schemas.microsoft.com/office/drawing/2014/main" id="{C52A2B3D-4BE8-4FCD-ACE9-3514E9D640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2622" y="2384020"/>
            <a:ext cx="875206" cy="90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7847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38350B3-9996-4A06-9A1E-120688761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latin typeface="微軟正黑體"/>
                <a:ea typeface="微軟正黑體"/>
              </a:rPr>
              <a:t>何謂軟體容器?</a:t>
            </a:r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485232C5-4AB8-4AFD-8BAA-81E80133015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9102" y="1174714"/>
            <a:ext cx="1655382" cy="1655382"/>
          </a:xfrm>
          <a:prstGeom prst="rect">
            <a:avLst/>
          </a:prstGeom>
          <a:effectLst>
            <a:outerShdw blurRad="317500" sx="104000" sy="104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01617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98E035E-9507-4651-BD14-200623924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/>
              <a:t>AI 容器 – CAFFE</a:t>
            </a:r>
          </a:p>
        </p:txBody>
      </p:sp>
      <p:pic>
        <p:nvPicPr>
          <p:cNvPr id="4" name="圖片 5" descr="一張含有 螢幕擷取畫面 的圖片&#10;&#10;描述是以非常高的可信度產生">
            <a:extLst>
              <a:ext uri="{FF2B5EF4-FFF2-40B4-BE49-F238E27FC236}">
                <a16:creationId xmlns:a16="http://schemas.microsoft.com/office/drawing/2014/main" id="{81EEC625-3DB8-4AD2-9E49-5DFD513ABA7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593" y="1229223"/>
            <a:ext cx="10018143" cy="4901780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3FB180CA-9190-4337-B6C8-87FFA36CF37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1372" y="1083825"/>
            <a:ext cx="5683830" cy="681773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66722EE4-AE77-4282-A0FA-FA5BDF594A66}"/>
              </a:ext>
            </a:extLst>
          </p:cNvPr>
          <p:cNvSpPr txBox="1"/>
          <p:nvPr/>
        </p:nvSpPr>
        <p:spPr>
          <a:xfrm>
            <a:off x="6341444" y="1180352"/>
            <a:ext cx="5498944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TW" altLang="en-US" sz="2800" b="1">
                <a:solidFill>
                  <a:srgbClr val="262626"/>
                </a:solidFill>
                <a:latin typeface="Microsoft JhengHei"/>
                <a:ea typeface="Microsoft JhengHei"/>
              </a:rPr>
              <a:t>使用 </a:t>
            </a:r>
            <a:r>
              <a:rPr lang="en-US" altLang="zh-TW" sz="2800" b="1">
                <a:solidFill>
                  <a:srgbClr val="262626"/>
                </a:solidFill>
                <a:latin typeface="Microsoft JhengHei"/>
                <a:ea typeface="Microsoft JhengHei"/>
              </a:rPr>
              <a:t>CAFFE </a:t>
            </a:r>
            <a:r>
              <a:rPr lang="zh-TW" altLang="en-US" sz="2800" b="1">
                <a:solidFill>
                  <a:srgbClr val="262626"/>
                </a:solidFill>
                <a:latin typeface="Microsoft JhengHei"/>
                <a:ea typeface="Microsoft JhengHei"/>
              </a:rPr>
              <a:t>做影像辨識</a:t>
            </a:r>
          </a:p>
        </p:txBody>
      </p:sp>
    </p:spTree>
    <p:extLst>
      <p:ext uri="{BB962C8B-B14F-4D97-AF65-F5344CB8AC3E}">
        <p14:creationId xmlns:p14="http://schemas.microsoft.com/office/powerpoint/2010/main" val="27073523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6BE06B4-B1D1-4235-969C-90A85F5AA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/>
              <a:t>I</a:t>
            </a:r>
            <a:r>
              <a:rPr lang="en-US" altLang="zh-TW"/>
              <a:t>o</a:t>
            </a:r>
            <a:r>
              <a:rPr lang="zh-TW"/>
              <a:t>T 容器 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C5E76841-339C-457D-BDF0-1D573FFC8F7C}"/>
              </a:ext>
            </a:extLst>
          </p:cNvPr>
          <p:cNvSpPr txBox="1"/>
          <p:nvPr/>
        </p:nvSpPr>
        <p:spPr>
          <a:xfrm>
            <a:off x="318918" y="1475477"/>
            <a:ext cx="5212087" cy="409342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zh-TW" sz="2000" b="1" dirty="0">
                <a:latin typeface="Microsoft JhengHei"/>
                <a:ea typeface="Microsoft JhengHei"/>
              </a:rPr>
              <a:t>開發者僅需將開發板 </a:t>
            </a:r>
            <a:r>
              <a:rPr lang="en-US" altLang="zh-TW" sz="2000" b="1" dirty="0">
                <a:latin typeface="Microsoft JhengHei"/>
                <a:ea typeface="Microsoft JhengHei"/>
              </a:rPr>
              <a:t>(</a:t>
            </a:r>
            <a:r>
              <a:rPr lang="zh-TW" altLang="zh-TW" sz="2000" b="1" dirty="0">
                <a:latin typeface="Microsoft JhengHei"/>
                <a:ea typeface="Microsoft JhengHei"/>
              </a:rPr>
              <a:t>如：</a:t>
            </a:r>
            <a:r>
              <a:rPr lang="en-US" altLang="zh-TW" sz="2000" b="1" dirty="0">
                <a:latin typeface="Microsoft JhengHei"/>
                <a:ea typeface="Microsoft JhengHei"/>
              </a:rPr>
              <a:t>Raspberry Pi) </a:t>
            </a:r>
            <a:r>
              <a:rPr lang="zh-TW" altLang="zh-TW" sz="2000" b="1" dirty="0">
                <a:latin typeface="Microsoft JhengHei"/>
                <a:ea typeface="Microsoft JhengHei"/>
              </a:rPr>
              <a:t>連接上溫度、或濕度感應器，即可快速開發出簡易的智慧家庭專案。</a:t>
            </a:r>
            <a:endParaRPr lang="en-US" altLang="zh-TW" sz="2000" b="1" dirty="0">
              <a:latin typeface="Microsoft JhengHei"/>
              <a:ea typeface="Microsoft JhengHe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zh-TW" altLang="zh-TW" sz="2000" b="1" dirty="0">
              <a:latin typeface="Microsoft JhengHei"/>
              <a:ea typeface="Microsoft JhengHe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000" b="1" dirty="0">
                <a:latin typeface="Microsoft JhengHei"/>
                <a:ea typeface="Microsoft JhengHei"/>
              </a:rPr>
              <a:t>透過網路</a:t>
            </a:r>
            <a:r>
              <a:rPr lang="zh-TW" sz="2000" b="1" dirty="0">
                <a:latin typeface="Microsoft JhengHei"/>
                <a:ea typeface="Microsoft JhengHei"/>
              </a:rPr>
              <a:t>連結智慧家電、感測器和行動裝置，有效整合居家環境的自動化和安全管理。包含：室內溫度和照明調控以及警報器的自動化等。</a:t>
            </a:r>
            <a:r>
              <a:rPr lang="en-US" altLang="zh-TW" sz="2000" b="1" dirty="0">
                <a:latin typeface="Microsoft JhengHei"/>
                <a:ea typeface="Microsoft JhengHei"/>
              </a:rPr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TW" sz="2000" b="1" dirty="0">
              <a:latin typeface="Microsoft JhengHei"/>
              <a:ea typeface="Microsoft JhengHe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sz="2000" b="1" dirty="0">
                <a:latin typeface="Microsoft JhengHei"/>
                <a:ea typeface="Microsoft JhengHei"/>
              </a:rPr>
              <a:t>在</a:t>
            </a:r>
            <a:r>
              <a:rPr lang="zh-TW" altLang="en-US" sz="2000" b="1" dirty="0">
                <a:latin typeface="Microsoft JhengHei"/>
                <a:ea typeface="Microsoft JhengHei"/>
              </a:rPr>
              <a:t>智慧醫療的應用中，個人的完整健康資訊將可被有效收集、存檔與分析，並在需要時給予合適的健康管理</a:t>
            </a:r>
            <a:r>
              <a:rPr lang="zh-TW" sz="2000" b="1" dirty="0">
                <a:latin typeface="Microsoft JhengHei"/>
                <a:ea typeface="Microsoft JhengHei"/>
              </a:rPr>
              <a:t>建議。</a:t>
            </a:r>
            <a:endParaRPr lang="en-US" altLang="zh-TW" sz="2000" b="1" dirty="0">
              <a:latin typeface="Microsoft JhengHei"/>
              <a:ea typeface="Microsoft JhengHe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zh-TW" sz="2000" b="1" dirty="0">
              <a:latin typeface="Microsoft JhengHei"/>
              <a:ea typeface="Microsoft JhengHei"/>
            </a:endParaRPr>
          </a:p>
        </p:txBody>
      </p:sp>
      <p:pic>
        <p:nvPicPr>
          <p:cNvPr id="4" name="圖片 4" descr="一張含有 螢幕擷取畫面 的圖片&#10;&#10;描述是以非常高的可信度產生">
            <a:extLst>
              <a:ext uri="{FF2B5EF4-FFF2-40B4-BE49-F238E27FC236}">
                <a16:creationId xmlns:a16="http://schemas.microsoft.com/office/drawing/2014/main" id="{B9ADB337-07E0-49BE-A6B8-E07AD3769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1005" y="1475806"/>
            <a:ext cx="6246523" cy="390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7442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1D74E34-0D9A-46CE-AAA5-389501378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/>
              <a:t>I</a:t>
            </a:r>
            <a:r>
              <a:rPr lang="en-US" altLang="zh-TW"/>
              <a:t>o</a:t>
            </a:r>
            <a:r>
              <a:rPr lang="zh-TW"/>
              <a:t>T 容器 - openH</a:t>
            </a:r>
            <a:r>
              <a:rPr lang="en-US" altLang="zh-TW"/>
              <a:t>AB</a:t>
            </a:r>
            <a:endParaRPr lang="zh-TW"/>
          </a:p>
        </p:txBody>
      </p:sp>
      <p:pic>
        <p:nvPicPr>
          <p:cNvPr id="7" name="圖片 7" descr="一張含有 螢幕擷取畫面 的圖片&#10;&#10;描述是以非常高的可信度產生">
            <a:extLst>
              <a:ext uri="{FF2B5EF4-FFF2-40B4-BE49-F238E27FC236}">
                <a16:creationId xmlns:a16="http://schemas.microsoft.com/office/drawing/2014/main" id="{EDCBF654-DD7F-4064-873B-9ABCFA2849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6" r="-120"/>
          <a:stretch/>
        </p:blipFill>
        <p:spPr>
          <a:xfrm>
            <a:off x="0" y="1180352"/>
            <a:ext cx="6230669" cy="3451776"/>
          </a:xfrm>
          <a:prstGeom prst="rect">
            <a:avLst/>
          </a:prstGeom>
        </p:spPr>
      </p:pic>
      <p:pic>
        <p:nvPicPr>
          <p:cNvPr id="9" name="圖片 9" descr="一張含有 螢幕擷取畫面 的圖片&#10;&#10;描述是以非常高的可信度產生">
            <a:extLst>
              <a:ext uri="{FF2B5EF4-FFF2-40B4-BE49-F238E27FC236}">
                <a16:creationId xmlns:a16="http://schemas.microsoft.com/office/drawing/2014/main" id="{233491EF-BC79-43E9-B7AC-EC846FA1E25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1066" y="2292042"/>
            <a:ext cx="8056604" cy="3935086"/>
          </a:xfrm>
          <a:prstGeom prst="rect">
            <a:avLst/>
          </a:prstGeom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D4E67011-735E-4C3A-9FD3-9FEAA045931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6264" y="1086207"/>
            <a:ext cx="5849202" cy="681773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2158166F-D8B2-4EFD-9A36-62082F5BFAEA}"/>
              </a:ext>
            </a:extLst>
          </p:cNvPr>
          <p:cNvSpPr txBox="1"/>
          <p:nvPr/>
        </p:nvSpPr>
        <p:spPr>
          <a:xfrm>
            <a:off x="6156558" y="1180352"/>
            <a:ext cx="5683830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TW" altLang="en-US" sz="2800" b="1">
                <a:solidFill>
                  <a:srgbClr val="262626"/>
                </a:solidFill>
                <a:latin typeface="Microsoft JhengHei"/>
                <a:ea typeface="Microsoft JhengHei"/>
              </a:rPr>
              <a:t>遠端操作和管理智慧家庭燈的應用</a:t>
            </a:r>
          </a:p>
        </p:txBody>
      </p:sp>
    </p:spTree>
    <p:extLst>
      <p:ext uri="{BB962C8B-B14F-4D97-AF65-F5344CB8AC3E}">
        <p14:creationId xmlns:p14="http://schemas.microsoft.com/office/powerpoint/2010/main" val="6224133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5" descr="一張含有 螢幕擷取畫面 的圖片&#10;&#10;描述是以非常高的可信度產生">
            <a:extLst>
              <a:ext uri="{FF2B5EF4-FFF2-40B4-BE49-F238E27FC236}">
                <a16:creationId xmlns:a16="http://schemas.microsoft.com/office/drawing/2014/main" id="{843CBC17-3D0E-434E-A4C2-95EF3BB2ED1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940" y="1018639"/>
            <a:ext cx="8447902" cy="4007235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AE30A3F8-D990-4877-93A9-652646FDE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U</a:t>
            </a:r>
            <a:r>
              <a:rPr lang="zh-TW"/>
              <a:t>buntu 18.04 </a:t>
            </a:r>
            <a:r>
              <a:rPr lang="en-US" altLang="zh-TW"/>
              <a:t>-</a:t>
            </a:r>
            <a:r>
              <a:rPr lang="zh-TW" altLang="en-US"/>
              <a:t> VNC 桌面</a:t>
            </a:r>
            <a:endParaRPr lang="en-US" altLang="zh-TW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89A59B1D-4003-470C-AA3C-F97CBC9E04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2926" y="1167365"/>
            <a:ext cx="7990945" cy="713316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1D23BB27-73AD-41C4-B031-426519B088F3}"/>
              </a:ext>
            </a:extLst>
          </p:cNvPr>
          <p:cNvSpPr txBox="1"/>
          <p:nvPr/>
        </p:nvSpPr>
        <p:spPr>
          <a:xfrm>
            <a:off x="3992136" y="1262413"/>
            <a:ext cx="7827396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TW" altLang="en-US" sz="2800" b="1">
                <a:solidFill>
                  <a:srgbClr val="262626"/>
                </a:solidFill>
                <a:latin typeface="Microsoft JhengHei"/>
                <a:ea typeface="Microsoft JhengHei"/>
              </a:rPr>
              <a:t>特別提供簡易 </a:t>
            </a:r>
            <a:r>
              <a:rPr lang="en-US" altLang="zh-TW" sz="2800" b="1">
                <a:solidFill>
                  <a:srgbClr val="262626"/>
                </a:solidFill>
                <a:latin typeface="Microsoft JhengHei"/>
                <a:ea typeface="Microsoft JhengHei"/>
              </a:rPr>
              <a:t>VNC </a:t>
            </a:r>
            <a:r>
              <a:rPr lang="zh-TW" altLang="en-US" sz="2800" b="1">
                <a:solidFill>
                  <a:srgbClr val="262626"/>
                </a:solidFill>
                <a:latin typeface="Microsoft JhengHei"/>
                <a:ea typeface="Microsoft JhengHei"/>
              </a:rPr>
              <a:t>桌面版本讓您多選擇操作</a:t>
            </a:r>
          </a:p>
        </p:txBody>
      </p:sp>
      <p:pic>
        <p:nvPicPr>
          <p:cNvPr id="4" name="圖片 5" descr="一張含有 螢幕擷取畫面, 監視器, 電腦 的圖片&#10;&#10;描述是以非常高的可信度產生">
            <a:extLst>
              <a:ext uri="{FF2B5EF4-FFF2-40B4-BE49-F238E27FC236}">
                <a16:creationId xmlns:a16="http://schemas.microsoft.com/office/drawing/2014/main" id="{A8CF6A0D-F569-48FB-87EE-44E44A85A1C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2926" y="2109767"/>
            <a:ext cx="7962736" cy="4072372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92825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9354B24D-78FC-41B7-B2F6-67496AF2CD8D}"/>
              </a:ext>
            </a:extLst>
          </p:cNvPr>
          <p:cNvSpPr/>
          <p:nvPr/>
        </p:nvSpPr>
        <p:spPr>
          <a:xfrm>
            <a:off x="9210908" y="2427017"/>
            <a:ext cx="270221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8000" b="1" cap="none" spc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Q</a:t>
            </a:r>
            <a:r>
              <a:rPr lang="zh-TW" altLang="en-US" sz="8000" b="1" cap="none" spc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altLang="zh-TW" sz="8000" b="1" cap="none" spc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&amp;</a:t>
            </a:r>
            <a:r>
              <a:rPr lang="zh-TW" altLang="en-US" sz="8000" b="1" cap="none" spc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altLang="zh-TW" sz="8000" b="1" cap="none" spc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</a:t>
            </a:r>
            <a:endParaRPr lang="zh-TW" altLang="en-US" sz="8000" b="1" cap="none" spc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1A7BB14B-7AC9-4A4C-B54E-9E35426591B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4769" y="1755150"/>
            <a:ext cx="578783" cy="91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703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D0E5D03-BBC1-42A0-8CA5-C673410BC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/>
              <a:t>常見問題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AB447DE-DE6D-4DCA-9E91-958D942012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1129" y="1090009"/>
            <a:ext cx="10478026" cy="2013861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4FAF74BD-97D7-4EA4-BF2F-4AC0A4BDBD8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1129" y="3211338"/>
            <a:ext cx="10364757" cy="2063271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23203BD1-6468-430D-B6DD-23183B7072DE}"/>
              </a:ext>
            </a:extLst>
          </p:cNvPr>
          <p:cNvSpPr/>
          <p:nvPr/>
        </p:nvSpPr>
        <p:spPr>
          <a:xfrm>
            <a:off x="2972003" y="3898104"/>
            <a:ext cx="7646872" cy="120032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zh-TW" altLang="zh-TW" sz="2400" b="1">
                <a:latin typeface="Microsoft JhengHei"/>
                <a:ea typeface="Microsoft JhengHei"/>
              </a:rPr>
              <a:t>由於部分系統資料的存取和軟體容器工作站的設定皆儲存在 container-station-data 共用資料夾中，在軟體容器工作站運作期間不可對此資料夾進行加密。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524BC76-6B58-42C3-9A43-1FECE363D0D2}"/>
              </a:ext>
            </a:extLst>
          </p:cNvPr>
          <p:cNvSpPr/>
          <p:nvPr/>
        </p:nvSpPr>
        <p:spPr>
          <a:xfrm>
            <a:off x="2910219" y="1913083"/>
            <a:ext cx="77092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TW" altLang="en-US" sz="2400" b="1">
                <a:latin typeface="Microsoft JhengHei"/>
                <a:ea typeface="Microsoft JhengHei"/>
              </a:rPr>
              <a:t>為什麼無法在 </a:t>
            </a:r>
            <a:r>
              <a:rPr lang="en-US" altLang="zh-TW" sz="2400" b="1">
                <a:latin typeface="Microsoft JhengHei"/>
                <a:ea typeface="Microsoft JhengHei"/>
              </a:rPr>
              <a:t>container-station-data </a:t>
            </a:r>
            <a:r>
              <a:rPr lang="zh-TW" altLang="en-US" sz="2400" b="1">
                <a:latin typeface="Microsoft JhengHei"/>
                <a:ea typeface="Microsoft JhengHei"/>
              </a:rPr>
              <a:t>資料夾已加密的情況下使用軟體容器工作站？</a:t>
            </a:r>
            <a:endParaRPr lang="zh-TW" altLang="zh-TW" sz="2400" b="1">
              <a:latin typeface="Microsoft JhengHei"/>
              <a:ea typeface="Microsoft JhengHei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F7B08C45-7F03-45CA-99D6-14EEE6292087}"/>
              </a:ext>
            </a:extLst>
          </p:cNvPr>
          <p:cNvSpPr txBox="1"/>
          <p:nvPr/>
        </p:nvSpPr>
        <p:spPr>
          <a:xfrm>
            <a:off x="1646665" y="1506395"/>
            <a:ext cx="728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200" b="1">
                <a:solidFill>
                  <a:schemeClr val="bg1"/>
                </a:solidFill>
              </a:rPr>
              <a:t>Q1</a:t>
            </a:r>
            <a:endParaRPr lang="zh-TW" altLang="en-US" sz="3200" b="1">
              <a:solidFill>
                <a:schemeClr val="bg1"/>
              </a:solidFill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DC7DE60B-8012-478F-8EB5-A2CFE28B1668}"/>
              </a:ext>
            </a:extLst>
          </p:cNvPr>
          <p:cNvSpPr txBox="1"/>
          <p:nvPr/>
        </p:nvSpPr>
        <p:spPr>
          <a:xfrm>
            <a:off x="1646665" y="3656034"/>
            <a:ext cx="728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altLang="zh-TW"/>
              <a:t>A1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34983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圖片 20">
            <a:extLst>
              <a:ext uri="{FF2B5EF4-FFF2-40B4-BE49-F238E27FC236}">
                <a16:creationId xmlns:a16="http://schemas.microsoft.com/office/drawing/2014/main" id="{4C05D492-5E87-4E60-94C7-7402C198AB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0771" y="2891438"/>
            <a:ext cx="1672683" cy="3221348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A28362AE-53E8-45B2-80F9-95943C8F859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39453" y="1263965"/>
            <a:ext cx="1453375" cy="1523653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9132016B-0D66-422C-905D-94BC587C89E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950" y="1010594"/>
            <a:ext cx="9262946" cy="1777024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9CDF6CC7-0776-4CDB-91F1-ECBCA14171E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950" y="2888816"/>
            <a:ext cx="9262946" cy="322397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7D78E03B-F54F-44C3-82E8-946B8AAD5426}"/>
              </a:ext>
            </a:extLst>
          </p:cNvPr>
          <p:cNvSpPr/>
          <p:nvPr/>
        </p:nvSpPr>
        <p:spPr>
          <a:xfrm>
            <a:off x="2572216" y="1697731"/>
            <a:ext cx="86979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TW" altLang="en-US" sz="2400" b="1">
                <a:latin typeface="Microsoft JhengHei"/>
                <a:ea typeface="Microsoft JhengHei"/>
              </a:rPr>
              <a:t>為什麼啟用 </a:t>
            </a:r>
            <a:r>
              <a:rPr lang="en-US" altLang="zh-TW" sz="2400" b="1">
                <a:latin typeface="Microsoft JhengHei"/>
                <a:ea typeface="Microsoft JhengHei"/>
              </a:rPr>
              <a:t>[</a:t>
            </a:r>
            <a:r>
              <a:rPr lang="zh-TW" altLang="en-US" sz="2400" b="1">
                <a:latin typeface="Microsoft JhengHei"/>
                <a:ea typeface="Microsoft JhengHei"/>
              </a:rPr>
              <a:t>系統</a:t>
            </a:r>
            <a:r>
              <a:rPr lang="en-US" altLang="zh-TW" sz="2400" b="1">
                <a:latin typeface="Microsoft JhengHei"/>
                <a:ea typeface="Microsoft JhengHei"/>
              </a:rPr>
              <a:t>]&gt;[</a:t>
            </a:r>
            <a:r>
              <a:rPr lang="zh-TW" altLang="en-US" sz="2400" b="1">
                <a:latin typeface="Microsoft JhengHei"/>
                <a:ea typeface="Microsoft JhengHei"/>
              </a:rPr>
              <a:t>安全設定</a:t>
            </a:r>
            <a:r>
              <a:rPr lang="en-US" altLang="zh-TW" sz="2400" b="1">
                <a:latin typeface="Microsoft JhengHei"/>
                <a:ea typeface="Microsoft JhengHei"/>
              </a:rPr>
              <a:t>]&gt;[</a:t>
            </a:r>
            <a:r>
              <a:rPr lang="zh-TW" altLang="en-US" sz="2400" b="1">
                <a:latin typeface="Microsoft JhengHei"/>
                <a:ea typeface="Microsoft JhengHei"/>
              </a:rPr>
              <a:t>安全等級</a:t>
            </a:r>
            <a:r>
              <a:rPr lang="en-US" altLang="zh-TW" sz="2400" b="1">
                <a:latin typeface="Microsoft JhengHei"/>
                <a:ea typeface="Microsoft JhengHei"/>
              </a:rPr>
              <a:t>]&gt;[</a:t>
            </a:r>
            <a:r>
              <a:rPr lang="zh-TW" altLang="en-US" sz="2400" b="1">
                <a:latin typeface="Microsoft JhengHei"/>
                <a:ea typeface="Microsoft JhengHei"/>
              </a:rPr>
              <a:t>只允許列表內的連線</a:t>
            </a:r>
            <a:r>
              <a:rPr lang="en-US" altLang="zh-TW" sz="2400" b="1">
                <a:latin typeface="Microsoft JhengHei"/>
                <a:ea typeface="Microsoft JhengHei"/>
              </a:rPr>
              <a:t>] </a:t>
            </a:r>
            <a:r>
              <a:rPr lang="zh-TW" altLang="en-US" sz="2400" b="1">
                <a:latin typeface="Microsoft JhengHei"/>
                <a:ea typeface="Microsoft JhengHei"/>
              </a:rPr>
              <a:t>後，</a:t>
            </a:r>
            <a:r>
              <a:rPr lang="en-US" altLang="zh-TW" sz="2400" b="1">
                <a:latin typeface="Microsoft JhengHei"/>
                <a:ea typeface="Microsoft JhengHei"/>
              </a:rPr>
              <a:t>Container Station </a:t>
            </a:r>
            <a:r>
              <a:rPr lang="zh-TW" altLang="en-US" sz="2400" b="1">
                <a:latin typeface="Microsoft JhengHei"/>
                <a:ea typeface="Microsoft JhengHei"/>
              </a:rPr>
              <a:t>和相依性應用程式無法正常執行？</a:t>
            </a:r>
            <a:endParaRPr lang="zh-TW" altLang="zh-TW" sz="2400" b="1">
              <a:latin typeface="Microsoft JhengHei"/>
              <a:ea typeface="Microsoft JhengHei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B78B2845-53D4-4E3F-B8D9-F40CD22790A4}"/>
              </a:ext>
            </a:extLst>
          </p:cNvPr>
          <p:cNvSpPr txBox="1"/>
          <p:nvPr/>
        </p:nvSpPr>
        <p:spPr>
          <a:xfrm>
            <a:off x="1460810" y="1303412"/>
            <a:ext cx="728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200" b="1">
                <a:solidFill>
                  <a:schemeClr val="bg1"/>
                </a:solidFill>
              </a:rPr>
              <a:t>Q2</a:t>
            </a:r>
            <a:endParaRPr lang="zh-TW" altLang="en-US" sz="3200" b="1">
              <a:solidFill>
                <a:schemeClr val="bg1"/>
              </a:solidFill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6542CC74-DED8-4512-AACD-05094E31C0B6}"/>
              </a:ext>
            </a:extLst>
          </p:cNvPr>
          <p:cNvSpPr txBox="1"/>
          <p:nvPr/>
        </p:nvSpPr>
        <p:spPr>
          <a:xfrm>
            <a:off x="1468244" y="3178837"/>
            <a:ext cx="728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altLang="zh-TW"/>
              <a:t>A2</a:t>
            </a:r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50C3FD0B-3283-4E48-84F6-664D98914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669" y="74645"/>
            <a:ext cx="10464282" cy="80865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/>
              <a:t>常見問題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2C894BA-8268-4574-A469-6B3E1947334A}"/>
              </a:ext>
            </a:extLst>
          </p:cNvPr>
          <p:cNvSpPr/>
          <p:nvPr/>
        </p:nvSpPr>
        <p:spPr>
          <a:xfrm>
            <a:off x="2572216" y="3600637"/>
            <a:ext cx="8820612" cy="224676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000" b="1" dirty="0">
                <a:latin typeface="Microsoft JhengHei"/>
                <a:ea typeface="Microsoft JhengHei"/>
              </a:rPr>
              <a:t>QTS </a:t>
            </a:r>
            <a:r>
              <a:rPr lang="zh-TW" altLang="en-US" sz="2000" b="1" dirty="0">
                <a:latin typeface="Microsoft JhengHei"/>
                <a:ea typeface="Microsoft JhengHei"/>
              </a:rPr>
              <a:t>是以 </a:t>
            </a:r>
            <a:r>
              <a:rPr lang="en-US" altLang="zh-TW" sz="2000" b="1" dirty="0">
                <a:latin typeface="Microsoft JhengHei"/>
                <a:ea typeface="Microsoft JhengHei"/>
              </a:rPr>
              <a:t>Layer 3 – IP </a:t>
            </a:r>
            <a:r>
              <a:rPr lang="zh-TW" altLang="en-US" sz="2000" b="1" dirty="0">
                <a:latin typeface="Microsoft JhengHei"/>
                <a:ea typeface="Microsoft JhengHei"/>
              </a:rPr>
              <a:t>層阻擋連線，因此可能導致部分應用程式，例如使用 </a:t>
            </a:r>
            <a:r>
              <a:rPr lang="en-US" altLang="zh-TW" sz="2000" b="1" dirty="0">
                <a:latin typeface="Microsoft JhengHei"/>
                <a:ea typeface="Microsoft JhengHei"/>
              </a:rPr>
              <a:t>Container Station </a:t>
            </a:r>
            <a:r>
              <a:rPr lang="zh-TW" altLang="en-US" sz="2000" b="1" dirty="0">
                <a:latin typeface="Microsoft JhengHei"/>
                <a:ea typeface="Microsoft JhengHei"/>
              </a:rPr>
              <a:t>的應用程式，其網段也被限制使用。欲解決此問題，請至 </a:t>
            </a:r>
            <a:r>
              <a:rPr lang="en-US" altLang="zh-TW" sz="2000" b="1" dirty="0">
                <a:latin typeface="Microsoft JhengHei"/>
                <a:ea typeface="Microsoft JhengHei"/>
              </a:rPr>
              <a:t>[</a:t>
            </a:r>
            <a:r>
              <a:rPr lang="zh-TW" altLang="en-US" sz="2000" b="1" dirty="0">
                <a:latin typeface="Microsoft JhengHei"/>
                <a:ea typeface="Microsoft JhengHei"/>
              </a:rPr>
              <a:t>網路與虛擬交換器</a:t>
            </a:r>
            <a:r>
              <a:rPr lang="en-US" altLang="zh-TW" sz="2000" b="1" dirty="0">
                <a:latin typeface="Microsoft JhengHei"/>
                <a:ea typeface="Microsoft JhengHei"/>
              </a:rPr>
              <a:t>] &gt; [</a:t>
            </a:r>
            <a:r>
              <a:rPr lang="zh-TW" altLang="en-US" sz="2000" b="1" dirty="0">
                <a:latin typeface="Microsoft JhengHei"/>
                <a:ea typeface="Microsoft JhengHei"/>
              </a:rPr>
              <a:t>虛擬交換器</a:t>
            </a:r>
            <a:r>
              <a:rPr lang="en-US" altLang="zh-TW" sz="2000" b="1" dirty="0">
                <a:latin typeface="Microsoft JhengHei"/>
                <a:ea typeface="Microsoft JhengHei"/>
              </a:rPr>
              <a:t>]</a:t>
            </a:r>
            <a:r>
              <a:rPr lang="zh-TW" altLang="en-US" sz="2000" b="1" dirty="0">
                <a:latin typeface="Microsoft JhengHei"/>
                <a:ea typeface="Microsoft JhengHei"/>
              </a:rPr>
              <a:t>，確認虛擬交換器所使用的網段，並將其加入 </a:t>
            </a:r>
            <a:r>
              <a:rPr lang="en-US" altLang="zh-TW" sz="2000" b="1" dirty="0">
                <a:latin typeface="Microsoft JhengHei"/>
                <a:ea typeface="Microsoft JhengHei"/>
              </a:rPr>
              <a:t>IP </a:t>
            </a:r>
            <a:r>
              <a:rPr lang="zh-TW" altLang="en-US" sz="2000" b="1" dirty="0">
                <a:latin typeface="Microsoft JhengHei"/>
                <a:ea typeface="Microsoft JhengHei"/>
              </a:rPr>
              <a:t>允許清單內即可。</a:t>
            </a:r>
            <a:endParaRPr lang="zh-TW" dirty="0">
              <a:latin typeface="新細明體"/>
              <a:ea typeface="新細明體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000" b="1" dirty="0">
                <a:latin typeface="Microsoft JhengHei"/>
                <a:ea typeface="Microsoft JhengHei"/>
              </a:rPr>
              <a:t>針對部分尚未支援 </a:t>
            </a:r>
            <a:r>
              <a:rPr lang="en-US" altLang="zh-TW" sz="2000" b="1" dirty="0">
                <a:latin typeface="Microsoft JhengHei"/>
                <a:ea typeface="Microsoft JhengHei"/>
              </a:rPr>
              <a:t>[</a:t>
            </a:r>
            <a:r>
              <a:rPr lang="zh-TW" altLang="en-US" sz="2000" b="1" dirty="0">
                <a:latin typeface="Microsoft JhengHei"/>
                <a:ea typeface="Microsoft JhengHei"/>
              </a:rPr>
              <a:t>網路與虛擬交換器</a:t>
            </a:r>
            <a:r>
              <a:rPr lang="en-US" altLang="zh-TW" sz="2000" b="1" dirty="0">
                <a:latin typeface="Microsoft JhengHei"/>
                <a:ea typeface="Microsoft JhengHei"/>
              </a:rPr>
              <a:t>] </a:t>
            </a:r>
            <a:r>
              <a:rPr lang="zh-TW" altLang="en-US" sz="2000" b="1" dirty="0">
                <a:latin typeface="Microsoft JhengHei"/>
                <a:ea typeface="Microsoft JhengHei"/>
              </a:rPr>
              <a:t>的</a:t>
            </a:r>
            <a:r>
              <a:rPr lang="en-US" altLang="zh-TW" sz="2000" b="1" dirty="0">
                <a:latin typeface="Microsoft JhengHei"/>
                <a:ea typeface="Microsoft JhengHei"/>
              </a:rPr>
              <a:t>NAS</a:t>
            </a:r>
            <a:r>
              <a:rPr lang="zh-TW" altLang="en-US" sz="2000" b="1" dirty="0">
                <a:latin typeface="Microsoft JhengHei"/>
                <a:ea typeface="Microsoft JhengHei"/>
              </a:rPr>
              <a:t>機種，可至 </a:t>
            </a:r>
            <a:r>
              <a:rPr lang="en-US" altLang="zh-TW" sz="2000" b="1" dirty="0">
                <a:latin typeface="Microsoft JhengHei"/>
                <a:ea typeface="Microsoft JhengHei"/>
              </a:rPr>
              <a:t>[Container Station] &gt; [</a:t>
            </a:r>
            <a:r>
              <a:rPr lang="zh-TW" altLang="en-US" sz="2000" b="1" dirty="0">
                <a:latin typeface="Microsoft JhengHei"/>
                <a:ea typeface="Microsoft JhengHei"/>
              </a:rPr>
              <a:t>屬性</a:t>
            </a:r>
            <a:r>
              <a:rPr lang="en-US" altLang="zh-TW" sz="2000" b="1" dirty="0">
                <a:latin typeface="Microsoft JhengHei"/>
                <a:ea typeface="Microsoft JhengHei"/>
              </a:rPr>
              <a:t>] &gt; [</a:t>
            </a:r>
            <a:r>
              <a:rPr lang="zh-TW" altLang="en-US" sz="2000" b="1" dirty="0">
                <a:latin typeface="Microsoft JhengHei"/>
                <a:ea typeface="Microsoft JhengHei"/>
              </a:rPr>
              <a:t>網段</a:t>
            </a:r>
            <a:r>
              <a:rPr lang="en-US" altLang="zh-TW" sz="2000" b="1" dirty="0">
                <a:latin typeface="Microsoft JhengHei"/>
                <a:ea typeface="Microsoft JhengHei"/>
              </a:rPr>
              <a:t>] </a:t>
            </a:r>
            <a:r>
              <a:rPr lang="zh-TW" altLang="en-US" sz="2000" b="1" dirty="0">
                <a:latin typeface="Microsoft JhengHei"/>
                <a:ea typeface="Microsoft JhengHei"/>
              </a:rPr>
              <a:t>，將顯示的網段加入 </a:t>
            </a:r>
            <a:r>
              <a:rPr lang="en-US" altLang="zh-TW" sz="2000" b="1" dirty="0">
                <a:latin typeface="Microsoft JhengHei"/>
                <a:ea typeface="Microsoft JhengHei"/>
              </a:rPr>
              <a:t>IP </a:t>
            </a:r>
            <a:r>
              <a:rPr lang="zh-TW" altLang="en-US" sz="2000" b="1" dirty="0">
                <a:latin typeface="Microsoft JhengHei"/>
                <a:ea typeface="Microsoft JhengHei"/>
              </a:rPr>
              <a:t>允許清單中。通常會需要加入的兩個網段分別為 </a:t>
            </a:r>
            <a:r>
              <a:rPr lang="en-US" altLang="zh-TW" sz="2000" b="1" dirty="0">
                <a:latin typeface="Microsoft JhengHei"/>
                <a:ea typeface="Microsoft JhengHei"/>
              </a:rPr>
              <a:t>10.0.3.0/24 </a:t>
            </a:r>
            <a:r>
              <a:rPr lang="zh-TW" altLang="en-US" sz="2000" b="1" dirty="0">
                <a:latin typeface="Microsoft JhengHei"/>
                <a:ea typeface="Microsoft JhengHei"/>
              </a:rPr>
              <a:t>與 </a:t>
            </a:r>
            <a:r>
              <a:rPr lang="en-US" altLang="zh-TW" sz="2000" b="1" dirty="0">
                <a:latin typeface="Microsoft JhengHei"/>
                <a:ea typeface="Microsoft JhengHei"/>
              </a:rPr>
              <a:t>10.0.5.0/24</a:t>
            </a:r>
          </a:p>
        </p:txBody>
      </p:sp>
    </p:spTree>
    <p:extLst>
      <p:ext uri="{BB962C8B-B14F-4D97-AF65-F5344CB8AC3E}">
        <p14:creationId xmlns:p14="http://schemas.microsoft.com/office/powerpoint/2010/main" val="20211616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9132016B-0D66-422C-905D-94BC587C89E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9734" y="1000297"/>
            <a:ext cx="10261783" cy="1972672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9CDF6CC7-0776-4CDB-91F1-ECBCA14171E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9734" y="2982718"/>
            <a:ext cx="10200000" cy="279841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7D78E03B-F54F-44C3-82E8-946B8AAD5426}"/>
              </a:ext>
            </a:extLst>
          </p:cNvPr>
          <p:cNvSpPr/>
          <p:nvPr/>
        </p:nvSpPr>
        <p:spPr>
          <a:xfrm>
            <a:off x="2788460" y="1991160"/>
            <a:ext cx="7709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TW" altLang="en-US" sz="2400" b="1">
                <a:latin typeface="Microsoft JhengHei"/>
                <a:ea typeface="Microsoft JhengHei"/>
              </a:rPr>
              <a:t>為什麼部分應用程式安裝前需要先安裝軟體容器工作站</a:t>
            </a:r>
            <a:r>
              <a:rPr lang="en-US" altLang="zh-TW" sz="2400" b="1">
                <a:latin typeface="Microsoft JhengHei"/>
                <a:ea typeface="Microsoft JhengHei"/>
              </a:rPr>
              <a:t>?</a:t>
            </a:r>
            <a:endParaRPr lang="zh-TW" altLang="zh-TW" sz="2400" b="1">
              <a:latin typeface="Microsoft JhengHei"/>
              <a:ea typeface="Microsoft JhengHei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B78B2845-53D4-4E3F-B8D9-F40CD22790A4}"/>
              </a:ext>
            </a:extLst>
          </p:cNvPr>
          <p:cNvSpPr txBox="1"/>
          <p:nvPr/>
        </p:nvSpPr>
        <p:spPr>
          <a:xfrm>
            <a:off x="1615269" y="1365196"/>
            <a:ext cx="728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200" b="1">
                <a:solidFill>
                  <a:schemeClr val="bg1"/>
                </a:solidFill>
              </a:rPr>
              <a:t>Q3</a:t>
            </a:r>
            <a:endParaRPr lang="zh-TW" altLang="en-US" sz="3200" b="1">
              <a:solidFill>
                <a:schemeClr val="bg1"/>
              </a:solidFill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6542CC74-DED8-4512-AACD-05094E31C0B6}"/>
              </a:ext>
            </a:extLst>
          </p:cNvPr>
          <p:cNvSpPr txBox="1"/>
          <p:nvPr/>
        </p:nvSpPr>
        <p:spPr>
          <a:xfrm>
            <a:off x="1615269" y="3305217"/>
            <a:ext cx="728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altLang="zh-TW"/>
              <a:t>A3</a:t>
            </a:r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50C3FD0B-3283-4E48-84F6-664D98914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669" y="74645"/>
            <a:ext cx="10464282" cy="80865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/>
              <a:t>常見問題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2C894BA-8268-4574-A469-6B3E1947334A}"/>
              </a:ext>
            </a:extLst>
          </p:cNvPr>
          <p:cNvSpPr/>
          <p:nvPr/>
        </p:nvSpPr>
        <p:spPr>
          <a:xfrm>
            <a:off x="2788459" y="3678781"/>
            <a:ext cx="8229598" cy="166968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spcAft>
                <a:spcPts val="300"/>
              </a:spcAft>
            </a:pPr>
            <a:r>
              <a:rPr lang="zh-TW" altLang="en-US" sz="2000" b="1">
                <a:latin typeface="Microsoft JhengHei"/>
                <a:ea typeface="Microsoft JhengHei"/>
              </a:rPr>
              <a:t>部分應用程式為容器型應用程式，軟體容器工作站提供兩個容器平台：</a:t>
            </a:r>
            <a:endParaRPr lang="zh-TW" sz="2000">
              <a:latin typeface="新細明體"/>
              <a:ea typeface="新細明體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zh-TW" sz="2000" b="1">
                <a:latin typeface="Microsoft JhengHei"/>
                <a:ea typeface="Microsoft JhengHei"/>
              </a:rPr>
              <a:t>User docker </a:t>
            </a:r>
            <a:r>
              <a:rPr lang="zh-TW" altLang="en-US" sz="2000" b="1">
                <a:latin typeface="Microsoft JhengHei"/>
                <a:ea typeface="Microsoft JhengHei"/>
              </a:rPr>
              <a:t>平台提供軟體容器工作站中的容器使用，橋接介面為 </a:t>
            </a:r>
            <a:r>
              <a:rPr lang="en-US" altLang="zh-TW" sz="2000" b="1">
                <a:latin typeface="Microsoft JhengHei"/>
                <a:ea typeface="Microsoft JhengHei"/>
              </a:rPr>
              <a:t>lxcbr0 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2000" b="1">
                <a:latin typeface="Microsoft JhengHei"/>
                <a:ea typeface="Microsoft JhengHei"/>
              </a:rPr>
              <a:t>System docker </a:t>
            </a:r>
            <a:r>
              <a:rPr lang="zh-TW" altLang="en-US" sz="2000" b="1">
                <a:latin typeface="Microsoft JhengHei"/>
                <a:ea typeface="Microsoft JhengHei"/>
              </a:rPr>
              <a:t>平台提供  </a:t>
            </a:r>
            <a:r>
              <a:rPr lang="en-US" altLang="zh-TW" sz="2000" b="1">
                <a:latin typeface="Microsoft JhengHei"/>
                <a:ea typeface="Microsoft JhengHei"/>
              </a:rPr>
              <a:t>App Center </a:t>
            </a:r>
            <a:r>
              <a:rPr lang="zh-TW" altLang="en-US" sz="2000" b="1">
                <a:latin typeface="Microsoft JhengHei"/>
                <a:ea typeface="Microsoft JhengHei"/>
              </a:rPr>
              <a:t>中的容器型應用程式使用，橋接介面為 </a:t>
            </a:r>
            <a:r>
              <a:rPr lang="en-US" altLang="zh-TW" sz="2000" b="1">
                <a:latin typeface="Microsoft JhengHei"/>
                <a:ea typeface="Microsoft JhengHei"/>
              </a:rPr>
              <a:t>docker0</a:t>
            </a:r>
          </a:p>
        </p:txBody>
      </p:sp>
    </p:spTree>
    <p:extLst>
      <p:ext uri="{BB962C8B-B14F-4D97-AF65-F5344CB8AC3E}">
        <p14:creationId xmlns:p14="http://schemas.microsoft.com/office/powerpoint/2010/main" val="18717144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78DFE1D-6EC8-4DB3-B268-B3E0F812F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latin typeface="微軟正黑體"/>
                <a:ea typeface="微軟正黑體"/>
              </a:rPr>
              <a:t>Container Station 支援機種</a:t>
            </a:r>
            <a:endParaRPr lang="zh-TW" altLang="en-US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74D68825-8A19-46CE-AFC6-ED42048D8D8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555" y="3663601"/>
            <a:ext cx="11907374" cy="1310482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D97E9B3A-9C08-4EBF-BDD8-AE5102916BE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555" y="1883917"/>
            <a:ext cx="11907374" cy="1310482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2EE81C6F-7DB4-4576-8231-D391D8DB5E6B}"/>
              </a:ext>
            </a:extLst>
          </p:cNvPr>
          <p:cNvSpPr/>
          <p:nvPr/>
        </p:nvSpPr>
        <p:spPr>
          <a:xfrm>
            <a:off x="510499" y="2299592"/>
            <a:ext cx="1563041" cy="5080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zh-TW" sz="2800" b="1">
                <a:solidFill>
                  <a:schemeClr val="bg1"/>
                </a:solidFill>
                <a:latin typeface="Microsoft JhengHei"/>
                <a:ea typeface="Microsoft JhengHei"/>
              </a:rPr>
              <a:t>x86 機種</a:t>
            </a:r>
            <a:endParaRPr lang="zh-TW" altLang="en-US" sz="2800" b="1">
              <a:solidFill>
                <a:schemeClr val="bg1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E82D9DE-A7E9-4B3C-A9F9-C9A59776F0B7}"/>
              </a:ext>
            </a:extLst>
          </p:cNvPr>
          <p:cNvSpPr/>
          <p:nvPr/>
        </p:nvSpPr>
        <p:spPr>
          <a:xfrm>
            <a:off x="357435" y="4064821"/>
            <a:ext cx="1791846" cy="5080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2800" b="1">
                <a:solidFill>
                  <a:schemeClr val="bg1"/>
                </a:solidFill>
                <a:latin typeface="Microsoft JhengHei"/>
                <a:ea typeface="Microsoft JhengHei"/>
              </a:rPr>
              <a:t>ARM </a:t>
            </a:r>
            <a:r>
              <a:rPr lang="zh-TW" altLang="zh-TW" sz="2800" b="1">
                <a:solidFill>
                  <a:schemeClr val="bg1"/>
                </a:solidFill>
                <a:latin typeface="Microsoft JhengHei"/>
                <a:ea typeface="Microsoft JhengHei"/>
              </a:rPr>
              <a:t>機種</a:t>
            </a:r>
            <a:endParaRPr lang="zh-TW" altLang="en-US" sz="2800" b="1">
              <a:solidFill>
                <a:schemeClr val="bg1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A66B837-3F77-4FF5-B1F4-5100FF3D8181}"/>
              </a:ext>
            </a:extLst>
          </p:cNvPr>
          <p:cNvSpPr/>
          <p:nvPr/>
        </p:nvSpPr>
        <p:spPr>
          <a:xfrm>
            <a:off x="2792436" y="2086094"/>
            <a:ext cx="9023655" cy="92333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zh-TW" altLang="zh-TW" b="1" dirty="0">
                <a:latin typeface="Microsoft JhengHei"/>
                <a:ea typeface="Microsoft JhengHei"/>
              </a:rPr>
              <a:t>TS-x51、TS-x51+、TS-x51A、TS-x53、TS-x53A、TS-x53B、TBS-453A、 TS-x55、TS/TVS-x63、TVS-x70、TVS-x71、TS-x73、TS/SS-x79、TS/TVS-x80、TVS-x82、TVS-x77、TS-1685</a:t>
            </a:r>
            <a:r>
              <a:rPr lang="zh-TW" b="1" dirty="0">
                <a:latin typeface="Microsoft JhengHei"/>
                <a:ea typeface="Microsoft JhengHei"/>
              </a:rPr>
              <a:t>、</a:t>
            </a:r>
            <a:r>
              <a:rPr lang="zh-TW" altLang="zh-TW" b="1" dirty="0">
                <a:latin typeface="Microsoft JhengHei"/>
                <a:ea typeface="Microsoft JhengHei"/>
              </a:rPr>
              <a:t>TDS-16489U、HS-453DX</a:t>
            </a:r>
            <a:endParaRPr lang="zh-TW" altLang="en-US" b="1" dirty="0">
              <a:latin typeface="Microsoft JhengHei"/>
              <a:ea typeface="Microsoft JhengHei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08E3D11-0939-4C6B-AEE7-870768E6217E}"/>
              </a:ext>
            </a:extLst>
          </p:cNvPr>
          <p:cNvSpPr/>
          <p:nvPr/>
        </p:nvSpPr>
        <p:spPr>
          <a:xfrm>
            <a:off x="2792436" y="4139533"/>
            <a:ext cx="5731056" cy="369332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r>
              <a:rPr lang="zh-TW" altLang="zh-TW" b="1" dirty="0">
                <a:latin typeface="Microsoft JhengHei"/>
                <a:ea typeface="Microsoft JhengHei"/>
              </a:rPr>
              <a:t>TS-x31P、TS-x31X、TS-1635、TS-x31+、TS</a:t>
            </a:r>
            <a:r>
              <a:rPr lang="en-US" altLang="zh-TW" b="1" dirty="0">
                <a:latin typeface="Microsoft JhengHei"/>
                <a:ea typeface="Microsoft JhengHei"/>
              </a:rPr>
              <a:t>-x32X</a:t>
            </a:r>
            <a:endParaRPr lang="zh-TW" altLang="zh-TW" b="1" dirty="0">
              <a:latin typeface="Microsoft JhengHei"/>
              <a:ea typeface="Microsoft JhengHei"/>
            </a:endParaRPr>
          </a:p>
        </p:txBody>
      </p:sp>
    </p:spTree>
    <p:extLst>
      <p:ext uri="{BB962C8B-B14F-4D97-AF65-F5344CB8AC3E}">
        <p14:creationId xmlns:p14="http://schemas.microsoft.com/office/powerpoint/2010/main" val="3513117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AFEE2D-42C5-488C-B174-6D55C6096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zh-TW" altLang="en-US" sz="4100">
                <a:solidFill>
                  <a:srgbClr val="262626"/>
                </a:solidFill>
                <a:latin typeface="微軟正黑體"/>
                <a:ea typeface="微軟正黑體"/>
              </a:rPr>
              <a:t>加入 QNAP 應用軟體開發</a:t>
            </a:r>
            <a:endParaRPr lang="zh-TW" altLang="en-US" sz="4100">
              <a:solidFill>
                <a:srgbClr val="262626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CA97CF2-331C-49BB-8C3C-2B42EB10B49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96046" y="1011532"/>
            <a:ext cx="10023993" cy="1590419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zh-TW" altLang="en-US" b="1" dirty="0">
                <a:solidFill>
                  <a:srgbClr val="262626"/>
                </a:solidFill>
                <a:latin typeface="Microsoft JhengHei"/>
                <a:ea typeface="Microsoft JhengHei"/>
              </a:rPr>
              <a:t>利用軟體容器，打造 QNAP 應用程式</a:t>
            </a:r>
            <a:endParaRPr lang="zh-TW" b="1" dirty="0">
              <a:latin typeface="Microsoft JhengHei"/>
              <a:ea typeface="Microsoft JhengHei"/>
            </a:endParaRPr>
          </a:p>
          <a:p>
            <a:r>
              <a:rPr lang="zh-TW" altLang="en-US" sz="2200" b="1" dirty="0">
                <a:solidFill>
                  <a:srgbClr val="262626"/>
                </a:solidFill>
                <a:latin typeface="Microsoft JhengHei"/>
                <a:ea typeface="Microsoft JhengHei"/>
              </a:rPr>
              <a:t> 創意產品提供於容器推薦清單</a:t>
            </a:r>
          </a:p>
          <a:p>
            <a:r>
              <a:rPr lang="zh-TW" altLang="en-US" sz="2200" b="1" dirty="0">
                <a:solidFill>
                  <a:srgbClr val="262626"/>
                </a:solidFill>
                <a:latin typeface="Microsoft JhengHei"/>
                <a:ea typeface="Microsoft JhengHei"/>
              </a:rPr>
              <a:t> 自行打造容器型應用程式並放於 App Center</a:t>
            </a:r>
          </a:p>
          <a:p>
            <a:pPr marL="0" indent="0">
              <a:buNone/>
            </a:pPr>
            <a:endParaRPr lang="zh-TW" altLang="en-US" b="1" dirty="0">
              <a:solidFill>
                <a:srgbClr val="262626"/>
              </a:solidFill>
              <a:latin typeface="Microsoft JhengHei"/>
              <a:ea typeface="Microsoft JhengHei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776465A-97E2-47B3-BDA3-77EBBF898C9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547" y="3928236"/>
            <a:ext cx="1080000" cy="108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3B82BEFB-3D0A-4EB6-B065-54508331AC8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1509" y="3928236"/>
            <a:ext cx="1080000" cy="108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A21BB78B-22D9-4773-A0AC-70F2812D524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1439" y="2730184"/>
            <a:ext cx="1080000" cy="108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E9D0C19B-107E-4F42-A2A7-7EDEF8E73CD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1439" y="3928236"/>
            <a:ext cx="1080000" cy="108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0DE6771A-24E1-46BF-9A9A-6F73FA8F095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547" y="2730184"/>
            <a:ext cx="1080000" cy="108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E3F2F3C3-D126-4BEA-B22F-435134F155C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1509" y="2730184"/>
            <a:ext cx="1080000" cy="108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22" name="群組 21">
            <a:extLst>
              <a:ext uri="{FF2B5EF4-FFF2-40B4-BE49-F238E27FC236}">
                <a16:creationId xmlns:a16="http://schemas.microsoft.com/office/drawing/2014/main" id="{EC5A6E55-E17B-4E2E-8741-D0DB20108AB2}"/>
              </a:ext>
            </a:extLst>
          </p:cNvPr>
          <p:cNvGrpSpPr/>
          <p:nvPr/>
        </p:nvGrpSpPr>
        <p:grpSpPr>
          <a:xfrm>
            <a:off x="5651501" y="2682861"/>
            <a:ext cx="6540500" cy="4175139"/>
            <a:chOff x="3643305" y="1714494"/>
            <a:chExt cx="4500595" cy="2872962"/>
          </a:xfrm>
        </p:grpSpPr>
        <p:pic>
          <p:nvPicPr>
            <p:cNvPr id="19" name="Picture 17">
              <a:extLst>
                <a:ext uri="{FF2B5EF4-FFF2-40B4-BE49-F238E27FC236}">
                  <a16:creationId xmlns:a16="http://schemas.microsoft.com/office/drawing/2014/main" id="{B749D37E-C668-459E-AA0B-001F59B2FF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643305" y="1714494"/>
              <a:ext cx="4499992" cy="1447865"/>
            </a:xfrm>
            <a:prstGeom prst="rect">
              <a:avLst/>
            </a:prstGeom>
          </p:spPr>
        </p:pic>
        <p:pic>
          <p:nvPicPr>
            <p:cNvPr id="20" name="Picture 18">
              <a:extLst>
                <a:ext uri="{FF2B5EF4-FFF2-40B4-BE49-F238E27FC236}">
                  <a16:creationId xmlns:a16="http://schemas.microsoft.com/office/drawing/2014/main" id="{A9AD8CB1-DADA-4B8E-99F0-3F462745D7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643305" y="3143254"/>
              <a:ext cx="4499992" cy="730436"/>
            </a:xfrm>
            <a:prstGeom prst="rect">
              <a:avLst/>
            </a:prstGeom>
          </p:spPr>
        </p:pic>
        <p:pic>
          <p:nvPicPr>
            <p:cNvPr id="21" name="Picture 19">
              <a:extLst>
                <a:ext uri="{FF2B5EF4-FFF2-40B4-BE49-F238E27FC236}">
                  <a16:creationId xmlns:a16="http://schemas.microsoft.com/office/drawing/2014/main" id="{F29ABD27-3C25-49AB-8619-33DEFADA87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643306" y="3857634"/>
              <a:ext cx="4500594" cy="729822"/>
            </a:xfrm>
            <a:prstGeom prst="rect">
              <a:avLst/>
            </a:prstGeom>
          </p:spPr>
        </p:pic>
      </p:grpSp>
      <p:pic>
        <p:nvPicPr>
          <p:cNvPr id="23" name="Picture 3">
            <a:extLst>
              <a:ext uri="{FF2B5EF4-FFF2-40B4-BE49-F238E27FC236}">
                <a16:creationId xmlns:a16="http://schemas.microsoft.com/office/drawing/2014/main" id="{330C44AC-31FA-47D7-9614-269E5EAFB41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4963" y="5126288"/>
            <a:ext cx="2092952" cy="1456123"/>
          </a:xfrm>
          <a:prstGeom prst="rect">
            <a:avLst/>
          </a:prstGeom>
        </p:spPr>
      </p:pic>
      <p:pic>
        <p:nvPicPr>
          <p:cNvPr id="24" name="Picture 5">
            <a:extLst>
              <a:ext uri="{FF2B5EF4-FFF2-40B4-BE49-F238E27FC236}">
                <a16:creationId xmlns:a16="http://schemas.microsoft.com/office/drawing/2014/main" id="{46113557-942B-411D-BF35-33B034D8B797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1509" y="5966305"/>
            <a:ext cx="778305" cy="71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304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61F1A3B-E4ED-4031-A4AB-CB0AE3B374D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44579" y="1264352"/>
            <a:ext cx="7121521" cy="12222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sz="2400" b="1">
                <a:solidFill>
                  <a:srgbClr val="2626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軟體容器技術共用底層，使容器化服務可</a:t>
            </a:r>
            <a:r>
              <a:rPr lang="zh-TW" altLang="en-US" sz="2400" b="1">
                <a:solidFill>
                  <a:srgbClr val="2626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免除重建基礎建設工程，</a:t>
            </a:r>
            <a:r>
              <a:rPr lang="zh-TW" sz="2400" b="1">
                <a:solidFill>
                  <a:srgbClr val="2626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迅速移植到不同平台，大幅減低資源佔用，</a:t>
            </a:r>
            <a:r>
              <a:rPr lang="zh-TW" altLang="en-US" sz="2400" b="1">
                <a:solidFill>
                  <a:srgbClr val="2626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讓開發、測試和正式環境無縫接軌</a:t>
            </a:r>
            <a:endParaRPr lang="zh-TW" altLang="en-US" sz="2400">
              <a:solidFill>
                <a:srgbClr val="26262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A8F4C282-5B16-4CB8-88AD-99058E62D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579" y="337056"/>
            <a:ext cx="6925506" cy="80865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zh-TW" altLang="en-US" sz="4100" b="1">
                <a:solidFill>
                  <a:srgbClr val="262626"/>
                </a:solidFill>
                <a:latin typeface="微軟正黑體"/>
                <a:ea typeface="微軟正黑體"/>
              </a:rPr>
              <a:t>應用程式層級的</a:t>
            </a:r>
            <a:r>
              <a:rPr lang="zh-TW" sz="4100" b="1">
                <a:solidFill>
                  <a:srgbClr val="262626"/>
                </a:solidFill>
                <a:latin typeface="微軟正黑體"/>
                <a:ea typeface="微軟正黑體"/>
              </a:rPr>
              <a:t>虛擬化技術</a:t>
            </a:r>
            <a:endParaRPr lang="zh-TW" sz="4100">
              <a:solidFill>
                <a:srgbClr val="262626"/>
              </a:solidFill>
            </a:endParaRPr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6BA4182F-833B-403B-8EE3-D14F56913B70}"/>
              </a:ext>
            </a:extLst>
          </p:cNvPr>
          <p:cNvGrpSpPr/>
          <p:nvPr/>
        </p:nvGrpSpPr>
        <p:grpSpPr>
          <a:xfrm>
            <a:off x="1039537" y="2526472"/>
            <a:ext cx="7478592" cy="3925307"/>
            <a:chOff x="2395789" y="2868960"/>
            <a:chExt cx="6616901" cy="3521516"/>
          </a:xfrm>
        </p:grpSpPr>
        <p:sp>
          <p:nvSpPr>
            <p:cNvPr id="28" name="矩形: 圓角 27">
              <a:extLst>
                <a:ext uri="{FF2B5EF4-FFF2-40B4-BE49-F238E27FC236}">
                  <a16:creationId xmlns:a16="http://schemas.microsoft.com/office/drawing/2014/main" id="{B5DD4A29-D8F8-491C-93AE-4764CD4C8A13}"/>
                </a:ext>
              </a:extLst>
            </p:cNvPr>
            <p:cNvSpPr/>
            <p:nvPr/>
          </p:nvSpPr>
          <p:spPr>
            <a:xfrm>
              <a:off x="2395789" y="2868960"/>
              <a:ext cx="2408664" cy="3521515"/>
            </a:xfrm>
            <a:prstGeom prst="roundRect">
              <a:avLst>
                <a:gd name="adj" fmla="val 478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400" b="1">
                <a:solidFill>
                  <a:schemeClr val="bg1"/>
                </a:solidFill>
                <a:latin typeface="Ariel"/>
              </a:endParaRPr>
            </a:p>
          </p:txBody>
        </p:sp>
        <p:grpSp>
          <p:nvGrpSpPr>
            <p:cNvPr id="9" name="群組 8">
              <a:extLst>
                <a:ext uri="{FF2B5EF4-FFF2-40B4-BE49-F238E27FC236}">
                  <a16:creationId xmlns:a16="http://schemas.microsoft.com/office/drawing/2014/main" id="{2B886870-93DE-4934-B3E9-F2D7AE8EE058}"/>
                </a:ext>
              </a:extLst>
            </p:cNvPr>
            <p:cNvGrpSpPr/>
            <p:nvPr/>
          </p:nvGrpSpPr>
          <p:grpSpPr>
            <a:xfrm>
              <a:off x="2508643" y="2988026"/>
              <a:ext cx="2182952" cy="416194"/>
              <a:chOff x="3448945" y="2200626"/>
              <a:chExt cx="1963113" cy="416194"/>
            </a:xfrm>
          </p:grpSpPr>
          <p:sp>
            <p:nvSpPr>
              <p:cNvPr id="4" name="矩形: 圓角 3">
                <a:extLst>
                  <a:ext uri="{FF2B5EF4-FFF2-40B4-BE49-F238E27FC236}">
                    <a16:creationId xmlns:a16="http://schemas.microsoft.com/office/drawing/2014/main" id="{0A7D853A-A632-483A-B287-5C4F4B268541}"/>
                  </a:ext>
                </a:extLst>
              </p:cNvPr>
              <p:cNvSpPr/>
              <p:nvPr/>
            </p:nvSpPr>
            <p:spPr>
              <a:xfrm>
                <a:off x="3448945" y="2200626"/>
                <a:ext cx="959503" cy="416194"/>
              </a:xfrm>
              <a:prstGeom prst="roundRect">
                <a:avLst/>
              </a:prstGeom>
              <a:solidFill>
                <a:srgbClr val="28A7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600" b="1">
                    <a:latin typeface="Ariel"/>
                  </a:rPr>
                  <a:t>APP</a:t>
                </a:r>
                <a:r>
                  <a:rPr lang="zh-TW" altLang="en-US" sz="1600" b="1">
                    <a:latin typeface="Ariel"/>
                  </a:rPr>
                  <a:t> </a:t>
                </a:r>
                <a:r>
                  <a:rPr lang="en-US" altLang="zh-TW" sz="1600" b="1">
                    <a:latin typeface="Ariel"/>
                  </a:rPr>
                  <a:t>1</a:t>
                </a:r>
                <a:endParaRPr lang="zh-TW" altLang="en-US" sz="1600" b="1">
                  <a:latin typeface="Ariel"/>
                </a:endParaRPr>
              </a:p>
            </p:txBody>
          </p:sp>
          <p:sp>
            <p:nvSpPr>
              <p:cNvPr id="19" name="矩形: 圓角 18">
                <a:extLst>
                  <a:ext uri="{FF2B5EF4-FFF2-40B4-BE49-F238E27FC236}">
                    <a16:creationId xmlns:a16="http://schemas.microsoft.com/office/drawing/2014/main" id="{9E259600-9AD8-4191-BE09-C334970EE85B}"/>
                  </a:ext>
                </a:extLst>
              </p:cNvPr>
              <p:cNvSpPr/>
              <p:nvPr/>
            </p:nvSpPr>
            <p:spPr>
              <a:xfrm>
                <a:off x="4452555" y="2200626"/>
                <a:ext cx="959503" cy="416194"/>
              </a:xfrm>
              <a:prstGeom prst="roundRect">
                <a:avLst/>
              </a:prstGeom>
              <a:solidFill>
                <a:srgbClr val="28A7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600" b="1">
                    <a:latin typeface="Ariel"/>
                  </a:rPr>
                  <a:t>APP</a:t>
                </a:r>
                <a:r>
                  <a:rPr lang="zh-TW" altLang="en-US" sz="1600" b="1">
                    <a:latin typeface="Ariel"/>
                  </a:rPr>
                  <a:t> </a:t>
                </a:r>
                <a:r>
                  <a:rPr lang="en-US" altLang="zh-TW" sz="1600" b="1">
                    <a:latin typeface="Ariel"/>
                  </a:rPr>
                  <a:t>2</a:t>
                </a:r>
                <a:endParaRPr lang="zh-TW" altLang="en-US" sz="1600" b="1">
                  <a:latin typeface="Ariel"/>
                </a:endParaRPr>
              </a:p>
            </p:txBody>
          </p:sp>
        </p:grpSp>
        <p:grpSp>
          <p:nvGrpSpPr>
            <p:cNvPr id="7" name="群組 6">
              <a:extLst>
                <a:ext uri="{FF2B5EF4-FFF2-40B4-BE49-F238E27FC236}">
                  <a16:creationId xmlns:a16="http://schemas.microsoft.com/office/drawing/2014/main" id="{FB492012-2EC4-4EC4-8CD0-444CC36A2BEE}"/>
                </a:ext>
              </a:extLst>
            </p:cNvPr>
            <p:cNvGrpSpPr/>
            <p:nvPr/>
          </p:nvGrpSpPr>
          <p:grpSpPr>
            <a:xfrm>
              <a:off x="2508643" y="3484995"/>
              <a:ext cx="2182952" cy="416194"/>
              <a:chOff x="3448945" y="2697595"/>
              <a:chExt cx="1963113" cy="416194"/>
            </a:xfrm>
          </p:grpSpPr>
          <p:sp>
            <p:nvSpPr>
              <p:cNvPr id="20" name="矩形: 圓角 19">
                <a:extLst>
                  <a:ext uri="{FF2B5EF4-FFF2-40B4-BE49-F238E27FC236}">
                    <a16:creationId xmlns:a16="http://schemas.microsoft.com/office/drawing/2014/main" id="{CE6C19F1-0F66-4661-A26C-92C51DE6171E}"/>
                  </a:ext>
                </a:extLst>
              </p:cNvPr>
              <p:cNvSpPr/>
              <p:nvPr/>
            </p:nvSpPr>
            <p:spPr>
              <a:xfrm>
                <a:off x="3448945" y="2697595"/>
                <a:ext cx="959503" cy="416194"/>
              </a:xfrm>
              <a:prstGeom prst="roundRect">
                <a:avLst/>
              </a:prstGeom>
              <a:solidFill>
                <a:srgbClr val="C9CA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6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el"/>
                  </a:rPr>
                  <a:t>bins/libs</a:t>
                </a:r>
                <a:endParaRPr lang="zh-TW" altLang="en-US" sz="1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el"/>
                </a:endParaRPr>
              </a:p>
            </p:txBody>
          </p:sp>
          <p:sp>
            <p:nvSpPr>
              <p:cNvPr id="21" name="矩形: 圓角 20">
                <a:extLst>
                  <a:ext uri="{FF2B5EF4-FFF2-40B4-BE49-F238E27FC236}">
                    <a16:creationId xmlns:a16="http://schemas.microsoft.com/office/drawing/2014/main" id="{88CED776-3A12-4327-8EB4-BF162C22E231}"/>
                  </a:ext>
                </a:extLst>
              </p:cNvPr>
              <p:cNvSpPr/>
              <p:nvPr/>
            </p:nvSpPr>
            <p:spPr>
              <a:xfrm>
                <a:off x="4452555" y="2697595"/>
                <a:ext cx="959503" cy="416194"/>
              </a:xfrm>
              <a:prstGeom prst="roundRect">
                <a:avLst/>
              </a:prstGeom>
              <a:solidFill>
                <a:srgbClr val="C9CA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6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el"/>
                  </a:rPr>
                  <a:t>bins/libs</a:t>
                </a:r>
                <a:endParaRPr lang="zh-TW" altLang="en-US" sz="1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el"/>
                </a:endParaRPr>
              </a:p>
            </p:txBody>
          </p:sp>
        </p:grpSp>
        <p:grpSp>
          <p:nvGrpSpPr>
            <p:cNvPr id="6" name="群組 5">
              <a:extLst>
                <a:ext uri="{FF2B5EF4-FFF2-40B4-BE49-F238E27FC236}">
                  <a16:creationId xmlns:a16="http://schemas.microsoft.com/office/drawing/2014/main" id="{15D7DB91-A478-4614-A6D9-8442F8CDFA56}"/>
                </a:ext>
              </a:extLst>
            </p:cNvPr>
            <p:cNvGrpSpPr/>
            <p:nvPr/>
          </p:nvGrpSpPr>
          <p:grpSpPr>
            <a:xfrm>
              <a:off x="2508643" y="3981964"/>
              <a:ext cx="2182952" cy="416194"/>
              <a:chOff x="3448945" y="3194564"/>
              <a:chExt cx="1963113" cy="416194"/>
            </a:xfrm>
          </p:grpSpPr>
          <p:sp>
            <p:nvSpPr>
              <p:cNvPr id="22" name="矩形: 圓角 21">
                <a:extLst>
                  <a:ext uri="{FF2B5EF4-FFF2-40B4-BE49-F238E27FC236}">
                    <a16:creationId xmlns:a16="http://schemas.microsoft.com/office/drawing/2014/main" id="{7540BD7E-26A7-4999-BA7C-6882AD15E9F9}"/>
                  </a:ext>
                </a:extLst>
              </p:cNvPr>
              <p:cNvSpPr/>
              <p:nvPr/>
            </p:nvSpPr>
            <p:spPr>
              <a:xfrm>
                <a:off x="3448945" y="3194564"/>
                <a:ext cx="959503" cy="416194"/>
              </a:xfrm>
              <a:prstGeom prst="roundRect">
                <a:avLst/>
              </a:prstGeom>
              <a:solidFill>
                <a:srgbClr val="88888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600" b="1">
                    <a:solidFill>
                      <a:schemeClr val="bg1"/>
                    </a:solidFill>
                    <a:latin typeface="Ariel"/>
                  </a:rPr>
                  <a:t>Guest OS</a:t>
                </a:r>
                <a:endParaRPr lang="zh-TW" altLang="en-US" sz="1600" b="1">
                  <a:solidFill>
                    <a:schemeClr val="bg1"/>
                  </a:solidFill>
                  <a:latin typeface="Ariel"/>
                </a:endParaRPr>
              </a:p>
            </p:txBody>
          </p:sp>
          <p:sp>
            <p:nvSpPr>
              <p:cNvPr id="24" name="矩形: 圓角 23">
                <a:extLst>
                  <a:ext uri="{FF2B5EF4-FFF2-40B4-BE49-F238E27FC236}">
                    <a16:creationId xmlns:a16="http://schemas.microsoft.com/office/drawing/2014/main" id="{00D63FD2-6697-49E4-91FD-EE508FBE2BB2}"/>
                  </a:ext>
                </a:extLst>
              </p:cNvPr>
              <p:cNvSpPr/>
              <p:nvPr/>
            </p:nvSpPr>
            <p:spPr>
              <a:xfrm>
                <a:off x="4452555" y="3194564"/>
                <a:ext cx="959503" cy="416194"/>
              </a:xfrm>
              <a:prstGeom prst="roundRect">
                <a:avLst/>
              </a:prstGeom>
              <a:solidFill>
                <a:srgbClr val="88888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600" b="1">
                    <a:solidFill>
                      <a:schemeClr val="bg1"/>
                    </a:solidFill>
                    <a:latin typeface="Ariel"/>
                  </a:rPr>
                  <a:t>Guest OS</a:t>
                </a:r>
                <a:endParaRPr lang="zh-TW" altLang="en-US" sz="1600" b="1">
                  <a:solidFill>
                    <a:schemeClr val="bg1"/>
                  </a:solidFill>
                  <a:latin typeface="Ariel"/>
                </a:endParaRPr>
              </a:p>
            </p:txBody>
          </p:sp>
        </p:grpSp>
        <p:sp>
          <p:nvSpPr>
            <p:cNvPr id="25" name="矩形: 圓角 24">
              <a:extLst>
                <a:ext uri="{FF2B5EF4-FFF2-40B4-BE49-F238E27FC236}">
                  <a16:creationId xmlns:a16="http://schemas.microsoft.com/office/drawing/2014/main" id="{77653D8E-AC1F-4EEA-8DBB-5DBBD904C2A7}"/>
                </a:ext>
              </a:extLst>
            </p:cNvPr>
            <p:cNvSpPr/>
            <p:nvPr/>
          </p:nvSpPr>
          <p:spPr>
            <a:xfrm>
              <a:off x="2508644" y="4478933"/>
              <a:ext cx="2182954" cy="416194"/>
            </a:xfrm>
            <a:prstGeom prst="roundRect">
              <a:avLst/>
            </a:prstGeom>
            <a:solidFill>
              <a:srgbClr val="C9CA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el"/>
                </a:rPr>
                <a:t>Hypervisor</a:t>
              </a:r>
              <a:endParaRPr lang="zh-TW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el"/>
              </a:endParaRPr>
            </a:p>
          </p:txBody>
        </p:sp>
        <p:sp>
          <p:nvSpPr>
            <p:cNvPr id="26" name="矩形: 圓角 25">
              <a:extLst>
                <a:ext uri="{FF2B5EF4-FFF2-40B4-BE49-F238E27FC236}">
                  <a16:creationId xmlns:a16="http://schemas.microsoft.com/office/drawing/2014/main" id="{EF293BE6-624B-4D13-B8D2-F452614FD2A0}"/>
                </a:ext>
              </a:extLst>
            </p:cNvPr>
            <p:cNvSpPr/>
            <p:nvPr/>
          </p:nvSpPr>
          <p:spPr>
            <a:xfrm>
              <a:off x="2508644" y="4975902"/>
              <a:ext cx="2182954" cy="416194"/>
            </a:xfrm>
            <a:prstGeom prst="roundRect">
              <a:avLst/>
            </a:prstGeom>
            <a:solidFill>
              <a:srgbClr val="7271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600" b="1">
                  <a:solidFill>
                    <a:schemeClr val="bg1"/>
                  </a:solidFill>
                  <a:latin typeface="Ariel"/>
                </a:rPr>
                <a:t>Host Operating System</a:t>
              </a:r>
              <a:endParaRPr lang="zh-TW" altLang="en-US" sz="1600" b="1">
                <a:solidFill>
                  <a:schemeClr val="bg1"/>
                </a:solidFill>
                <a:latin typeface="Ariel"/>
              </a:endParaRPr>
            </a:p>
          </p:txBody>
        </p:sp>
        <p:sp>
          <p:nvSpPr>
            <p:cNvPr id="27" name="矩形: 圓角 26">
              <a:extLst>
                <a:ext uri="{FF2B5EF4-FFF2-40B4-BE49-F238E27FC236}">
                  <a16:creationId xmlns:a16="http://schemas.microsoft.com/office/drawing/2014/main" id="{5956ECDF-B24E-4B96-AE4B-645CA9981581}"/>
                </a:ext>
              </a:extLst>
            </p:cNvPr>
            <p:cNvSpPr/>
            <p:nvPr/>
          </p:nvSpPr>
          <p:spPr>
            <a:xfrm>
              <a:off x="2508644" y="5472871"/>
              <a:ext cx="2182954" cy="416194"/>
            </a:xfrm>
            <a:prstGeom prst="roundRect">
              <a:avLst/>
            </a:prstGeom>
            <a:solidFill>
              <a:srgbClr val="1270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600" b="1">
                  <a:solidFill>
                    <a:schemeClr val="bg1"/>
                  </a:solidFill>
                  <a:latin typeface="Ariel"/>
                </a:rPr>
                <a:t>infrastructure</a:t>
              </a:r>
              <a:endParaRPr lang="zh-TW" altLang="en-US" sz="1600" b="1">
                <a:solidFill>
                  <a:schemeClr val="bg1"/>
                </a:solidFill>
                <a:latin typeface="Ariel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A638CC49-F152-4FB8-BC3E-8BA2AE7676EF}"/>
                </a:ext>
              </a:extLst>
            </p:cNvPr>
            <p:cNvSpPr/>
            <p:nvPr/>
          </p:nvSpPr>
          <p:spPr>
            <a:xfrm>
              <a:off x="2696669" y="5955104"/>
              <a:ext cx="180690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TW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el"/>
                </a:rPr>
                <a:t>Virtual Machines</a:t>
              </a:r>
              <a:endParaRPr lang="zh-TW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Ariel"/>
              </a:endParaRPr>
            </a:p>
          </p:txBody>
        </p:sp>
        <p:sp>
          <p:nvSpPr>
            <p:cNvPr id="43" name="矩形: 圓角 42">
              <a:extLst>
                <a:ext uri="{FF2B5EF4-FFF2-40B4-BE49-F238E27FC236}">
                  <a16:creationId xmlns:a16="http://schemas.microsoft.com/office/drawing/2014/main" id="{BB1ADA7F-987A-4DCE-B59F-694838788103}"/>
                </a:ext>
              </a:extLst>
            </p:cNvPr>
            <p:cNvSpPr/>
            <p:nvPr/>
          </p:nvSpPr>
          <p:spPr>
            <a:xfrm>
              <a:off x="5304061" y="3352180"/>
              <a:ext cx="3345368" cy="3038296"/>
            </a:xfrm>
            <a:prstGeom prst="roundRect">
              <a:avLst>
                <a:gd name="adj" fmla="val 412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400" b="1">
                <a:solidFill>
                  <a:schemeClr val="bg1"/>
                </a:solidFill>
                <a:latin typeface="Ariel"/>
              </a:endParaRPr>
            </a:p>
          </p:txBody>
        </p:sp>
        <p:sp>
          <p:nvSpPr>
            <p:cNvPr id="54" name="矩形: 圓角 53">
              <a:extLst>
                <a:ext uri="{FF2B5EF4-FFF2-40B4-BE49-F238E27FC236}">
                  <a16:creationId xmlns:a16="http://schemas.microsoft.com/office/drawing/2014/main" id="{308B90D8-BB75-40DF-A9F4-F9927E4A45C2}"/>
                </a:ext>
              </a:extLst>
            </p:cNvPr>
            <p:cNvSpPr/>
            <p:nvPr/>
          </p:nvSpPr>
          <p:spPr>
            <a:xfrm>
              <a:off x="5431863" y="4975902"/>
              <a:ext cx="3089764" cy="416194"/>
            </a:xfrm>
            <a:prstGeom prst="roundRect">
              <a:avLst/>
            </a:prstGeom>
            <a:solidFill>
              <a:srgbClr val="7271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600" b="1">
                  <a:solidFill>
                    <a:schemeClr val="bg1"/>
                  </a:solidFill>
                  <a:latin typeface="Ariel"/>
                </a:rPr>
                <a:t>Host Operating System</a:t>
              </a:r>
              <a:endParaRPr lang="zh-TW" altLang="en-US" sz="1600" b="1">
                <a:solidFill>
                  <a:schemeClr val="bg1"/>
                </a:solidFill>
                <a:latin typeface="Ariel"/>
              </a:endParaRPr>
            </a:p>
          </p:txBody>
        </p:sp>
        <p:sp>
          <p:nvSpPr>
            <p:cNvPr id="55" name="矩形: 圓角 54">
              <a:extLst>
                <a:ext uri="{FF2B5EF4-FFF2-40B4-BE49-F238E27FC236}">
                  <a16:creationId xmlns:a16="http://schemas.microsoft.com/office/drawing/2014/main" id="{B8880137-7B1B-47CD-B6EE-033655E1902A}"/>
                </a:ext>
              </a:extLst>
            </p:cNvPr>
            <p:cNvSpPr/>
            <p:nvPr/>
          </p:nvSpPr>
          <p:spPr>
            <a:xfrm>
              <a:off x="5431863" y="5472871"/>
              <a:ext cx="3089764" cy="416194"/>
            </a:xfrm>
            <a:prstGeom prst="roundRect">
              <a:avLst/>
            </a:prstGeom>
            <a:solidFill>
              <a:srgbClr val="1270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600" b="1">
                  <a:solidFill>
                    <a:schemeClr val="bg1"/>
                  </a:solidFill>
                  <a:latin typeface="Ariel"/>
                </a:rPr>
                <a:t>infrastructure</a:t>
              </a:r>
              <a:endParaRPr lang="zh-TW" altLang="en-US" sz="1600" b="1">
                <a:solidFill>
                  <a:schemeClr val="bg1"/>
                </a:solidFill>
                <a:latin typeface="Ariel"/>
              </a:endParaRPr>
            </a:p>
          </p:txBody>
        </p: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BD309D2A-ADE8-49E1-8403-03424F11EA66}"/>
                </a:ext>
              </a:extLst>
            </p:cNvPr>
            <p:cNvSpPr/>
            <p:nvPr/>
          </p:nvSpPr>
          <p:spPr>
            <a:xfrm>
              <a:off x="6227204" y="5955104"/>
              <a:ext cx="149908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el"/>
                </a:rPr>
                <a:t>Containers</a:t>
              </a:r>
              <a:endParaRPr lang="zh-TW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Ariel"/>
              </a:endParaRPr>
            </a:p>
          </p:txBody>
        </p:sp>
        <p:sp>
          <p:nvSpPr>
            <p:cNvPr id="39" name="矩形: 圓角 38">
              <a:extLst>
                <a:ext uri="{FF2B5EF4-FFF2-40B4-BE49-F238E27FC236}">
                  <a16:creationId xmlns:a16="http://schemas.microsoft.com/office/drawing/2014/main" id="{E39FB784-C065-4C6F-AC9D-626D3C6AF3FF}"/>
                </a:ext>
              </a:extLst>
            </p:cNvPr>
            <p:cNvSpPr/>
            <p:nvPr/>
          </p:nvSpPr>
          <p:spPr>
            <a:xfrm>
              <a:off x="5431864" y="4483144"/>
              <a:ext cx="3089763" cy="416194"/>
            </a:xfrm>
            <a:prstGeom prst="roundRect">
              <a:avLst/>
            </a:prstGeom>
            <a:solidFill>
              <a:srgbClr val="28A7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600" b="1">
                  <a:solidFill>
                    <a:schemeClr val="bg1"/>
                  </a:solidFill>
                  <a:latin typeface="Ariel"/>
                </a:rPr>
                <a:t>Container Engine</a:t>
              </a:r>
              <a:endParaRPr lang="zh-TW" altLang="en-US" sz="1600" b="1">
                <a:solidFill>
                  <a:schemeClr val="bg1"/>
                </a:solidFill>
                <a:latin typeface="Ariel"/>
              </a:endParaRPr>
            </a:p>
          </p:txBody>
        </p:sp>
        <p:grpSp>
          <p:nvGrpSpPr>
            <p:cNvPr id="11" name="群組 10">
              <a:extLst>
                <a:ext uri="{FF2B5EF4-FFF2-40B4-BE49-F238E27FC236}">
                  <a16:creationId xmlns:a16="http://schemas.microsoft.com/office/drawing/2014/main" id="{25E99AC8-C6AE-4DE1-ACDE-45127EBD52CB}"/>
                </a:ext>
              </a:extLst>
            </p:cNvPr>
            <p:cNvGrpSpPr/>
            <p:nvPr/>
          </p:nvGrpSpPr>
          <p:grpSpPr>
            <a:xfrm>
              <a:off x="5431864" y="3484995"/>
              <a:ext cx="3089762" cy="416194"/>
              <a:chOff x="6506222" y="2697595"/>
              <a:chExt cx="3089762" cy="416194"/>
            </a:xfrm>
          </p:grpSpPr>
          <p:sp>
            <p:nvSpPr>
              <p:cNvPr id="45" name="矩形: 圓角 44">
                <a:extLst>
                  <a:ext uri="{FF2B5EF4-FFF2-40B4-BE49-F238E27FC236}">
                    <a16:creationId xmlns:a16="http://schemas.microsoft.com/office/drawing/2014/main" id="{2BBBD4DA-0D93-42F8-8E61-534383E24462}"/>
                  </a:ext>
                </a:extLst>
              </p:cNvPr>
              <p:cNvSpPr/>
              <p:nvPr/>
            </p:nvSpPr>
            <p:spPr>
              <a:xfrm>
                <a:off x="6506222" y="2697595"/>
                <a:ext cx="1001388" cy="416194"/>
              </a:xfrm>
              <a:prstGeom prst="roundRect">
                <a:avLst/>
              </a:prstGeom>
              <a:solidFill>
                <a:srgbClr val="28A7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600" b="1">
                    <a:latin typeface="Ariel"/>
                  </a:rPr>
                  <a:t>APP</a:t>
                </a:r>
                <a:r>
                  <a:rPr lang="zh-TW" altLang="en-US" sz="1600" b="1">
                    <a:latin typeface="Ariel"/>
                  </a:rPr>
                  <a:t> </a:t>
                </a:r>
                <a:r>
                  <a:rPr lang="en-US" altLang="zh-TW" sz="1600" b="1">
                    <a:latin typeface="Ariel"/>
                  </a:rPr>
                  <a:t>1</a:t>
                </a:r>
                <a:endParaRPr lang="zh-TW" altLang="en-US" sz="1600" b="1">
                  <a:latin typeface="Ariel"/>
                </a:endParaRPr>
              </a:p>
            </p:txBody>
          </p:sp>
          <p:sp>
            <p:nvSpPr>
              <p:cNvPr id="46" name="矩形: 圓角 45">
                <a:extLst>
                  <a:ext uri="{FF2B5EF4-FFF2-40B4-BE49-F238E27FC236}">
                    <a16:creationId xmlns:a16="http://schemas.microsoft.com/office/drawing/2014/main" id="{904B3F72-4F39-4DE7-9473-FE49CDDAA424}"/>
                  </a:ext>
                </a:extLst>
              </p:cNvPr>
              <p:cNvSpPr/>
              <p:nvPr/>
            </p:nvSpPr>
            <p:spPr>
              <a:xfrm>
                <a:off x="7550409" y="2697595"/>
                <a:ext cx="1001388" cy="416194"/>
              </a:xfrm>
              <a:prstGeom prst="roundRect">
                <a:avLst/>
              </a:prstGeom>
              <a:solidFill>
                <a:srgbClr val="28A7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600" b="1">
                    <a:latin typeface="Ariel"/>
                  </a:rPr>
                  <a:t>APP</a:t>
                </a:r>
                <a:r>
                  <a:rPr lang="zh-TW" altLang="en-US" sz="1600" b="1">
                    <a:latin typeface="Ariel"/>
                  </a:rPr>
                  <a:t> </a:t>
                </a:r>
                <a:r>
                  <a:rPr lang="en-US" altLang="zh-TW" sz="1600" b="1">
                    <a:latin typeface="Ariel"/>
                  </a:rPr>
                  <a:t>1</a:t>
                </a:r>
                <a:endParaRPr lang="zh-TW" altLang="en-US" sz="1600" b="1">
                  <a:latin typeface="Ariel"/>
                </a:endParaRPr>
              </a:p>
            </p:txBody>
          </p:sp>
          <p:sp>
            <p:nvSpPr>
              <p:cNvPr id="57" name="矩形: 圓角 56">
                <a:extLst>
                  <a:ext uri="{FF2B5EF4-FFF2-40B4-BE49-F238E27FC236}">
                    <a16:creationId xmlns:a16="http://schemas.microsoft.com/office/drawing/2014/main" id="{F1C3A62E-309B-4E33-82F1-A9E735A2D0F4}"/>
                  </a:ext>
                </a:extLst>
              </p:cNvPr>
              <p:cNvSpPr/>
              <p:nvPr/>
            </p:nvSpPr>
            <p:spPr>
              <a:xfrm>
                <a:off x="8594596" y="2697595"/>
                <a:ext cx="1001388" cy="416194"/>
              </a:xfrm>
              <a:prstGeom prst="roundRect">
                <a:avLst/>
              </a:prstGeom>
              <a:solidFill>
                <a:srgbClr val="28A7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600" b="1">
                    <a:latin typeface="Ariel"/>
                  </a:rPr>
                  <a:t>APP</a:t>
                </a:r>
                <a:r>
                  <a:rPr lang="zh-TW" altLang="en-US" sz="1600" b="1">
                    <a:latin typeface="Ariel"/>
                  </a:rPr>
                  <a:t> </a:t>
                </a:r>
                <a:r>
                  <a:rPr lang="en-US" altLang="zh-TW" sz="1600" b="1">
                    <a:latin typeface="Ariel"/>
                  </a:rPr>
                  <a:t>1</a:t>
                </a:r>
                <a:endParaRPr lang="zh-TW" altLang="en-US" sz="1600" b="1">
                  <a:latin typeface="Ariel"/>
                </a:endParaRPr>
              </a:p>
            </p:txBody>
          </p:sp>
        </p:grpSp>
        <p:grpSp>
          <p:nvGrpSpPr>
            <p:cNvPr id="59" name="群組 58">
              <a:extLst>
                <a:ext uri="{FF2B5EF4-FFF2-40B4-BE49-F238E27FC236}">
                  <a16:creationId xmlns:a16="http://schemas.microsoft.com/office/drawing/2014/main" id="{651E9B12-4D5B-481F-8389-911490A88CD0}"/>
                </a:ext>
              </a:extLst>
            </p:cNvPr>
            <p:cNvGrpSpPr/>
            <p:nvPr/>
          </p:nvGrpSpPr>
          <p:grpSpPr>
            <a:xfrm>
              <a:off x="5431864" y="3981964"/>
              <a:ext cx="3089762" cy="416194"/>
              <a:chOff x="6506222" y="3194564"/>
              <a:chExt cx="3089762" cy="416194"/>
            </a:xfrm>
          </p:grpSpPr>
          <p:sp>
            <p:nvSpPr>
              <p:cNvPr id="48" name="矩形: 圓角 47">
                <a:extLst>
                  <a:ext uri="{FF2B5EF4-FFF2-40B4-BE49-F238E27FC236}">
                    <a16:creationId xmlns:a16="http://schemas.microsoft.com/office/drawing/2014/main" id="{C3299EDF-3DB3-401D-9E5C-58E5BB9C2711}"/>
                  </a:ext>
                </a:extLst>
              </p:cNvPr>
              <p:cNvSpPr/>
              <p:nvPr/>
            </p:nvSpPr>
            <p:spPr>
              <a:xfrm>
                <a:off x="6506222" y="3194564"/>
                <a:ext cx="1001388" cy="416194"/>
              </a:xfrm>
              <a:prstGeom prst="roundRect">
                <a:avLst/>
              </a:prstGeom>
              <a:solidFill>
                <a:srgbClr val="C9CA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6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el"/>
                  </a:rPr>
                  <a:t>bins/libs</a:t>
                </a:r>
                <a:endParaRPr lang="zh-TW" altLang="en-US" sz="1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el"/>
                </a:endParaRPr>
              </a:p>
            </p:txBody>
          </p:sp>
          <p:sp>
            <p:nvSpPr>
              <p:cNvPr id="49" name="矩形: 圓角 48">
                <a:extLst>
                  <a:ext uri="{FF2B5EF4-FFF2-40B4-BE49-F238E27FC236}">
                    <a16:creationId xmlns:a16="http://schemas.microsoft.com/office/drawing/2014/main" id="{78399460-6190-4FC7-B934-1189C7E6BDE8}"/>
                  </a:ext>
                </a:extLst>
              </p:cNvPr>
              <p:cNvSpPr/>
              <p:nvPr/>
            </p:nvSpPr>
            <p:spPr>
              <a:xfrm>
                <a:off x="7550409" y="3194564"/>
                <a:ext cx="1001388" cy="416194"/>
              </a:xfrm>
              <a:prstGeom prst="roundRect">
                <a:avLst/>
              </a:prstGeom>
              <a:solidFill>
                <a:srgbClr val="C9CA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6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el"/>
                  </a:rPr>
                  <a:t>bins/libs</a:t>
                </a:r>
                <a:endParaRPr lang="zh-TW" altLang="en-US" sz="1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el"/>
                </a:endParaRPr>
              </a:p>
            </p:txBody>
          </p:sp>
          <p:sp>
            <p:nvSpPr>
              <p:cNvPr id="58" name="矩形: 圓角 57">
                <a:extLst>
                  <a:ext uri="{FF2B5EF4-FFF2-40B4-BE49-F238E27FC236}">
                    <a16:creationId xmlns:a16="http://schemas.microsoft.com/office/drawing/2014/main" id="{9DD5B307-8F46-4ED8-9FB5-4D00CEAFC306}"/>
                  </a:ext>
                </a:extLst>
              </p:cNvPr>
              <p:cNvSpPr/>
              <p:nvPr/>
            </p:nvSpPr>
            <p:spPr>
              <a:xfrm>
                <a:off x="8594596" y="3194564"/>
                <a:ext cx="1001388" cy="416194"/>
              </a:xfrm>
              <a:prstGeom prst="roundRect">
                <a:avLst/>
              </a:prstGeom>
              <a:solidFill>
                <a:srgbClr val="C9CA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6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el"/>
                  </a:rPr>
                  <a:t>bins/libs</a:t>
                </a:r>
                <a:endParaRPr lang="zh-TW" altLang="en-US" sz="1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el"/>
                </a:endParaRPr>
              </a:p>
            </p:txBody>
          </p:sp>
        </p:grpSp>
        <p:pic>
          <p:nvPicPr>
            <p:cNvPr id="64" name="圖片 63">
              <a:extLst>
                <a:ext uri="{FF2B5EF4-FFF2-40B4-BE49-F238E27FC236}">
                  <a16:creationId xmlns:a16="http://schemas.microsoft.com/office/drawing/2014/main" id="{D9ECF1D3-76BC-4090-9666-C7D1BADD6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86168" y="5054311"/>
              <a:ext cx="726522" cy="72652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5" name="箭號: 向右 64">
              <a:extLst>
                <a:ext uri="{FF2B5EF4-FFF2-40B4-BE49-F238E27FC236}">
                  <a16:creationId xmlns:a16="http://schemas.microsoft.com/office/drawing/2014/main" id="{3E1650C8-0AF0-406C-9DF0-59D9354CB5AB}"/>
                </a:ext>
              </a:extLst>
            </p:cNvPr>
            <p:cNvSpPr/>
            <p:nvPr/>
          </p:nvSpPr>
          <p:spPr>
            <a:xfrm>
              <a:off x="4755718" y="4486367"/>
              <a:ext cx="617077" cy="365128"/>
            </a:xfrm>
            <a:prstGeom prst="rightArrow">
              <a:avLst>
                <a:gd name="adj1" fmla="val 50000"/>
                <a:gd name="adj2" fmla="val 74322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69" name="圖片 68">
            <a:extLst>
              <a:ext uri="{FF2B5EF4-FFF2-40B4-BE49-F238E27FC236}">
                <a16:creationId xmlns:a16="http://schemas.microsoft.com/office/drawing/2014/main" id="{D41AC92E-2315-4EF3-A620-EDCC74A6AD5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716" y="231299"/>
            <a:ext cx="578783" cy="91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6231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: 圓角 8">
            <a:extLst>
              <a:ext uri="{FF2B5EF4-FFF2-40B4-BE49-F238E27FC236}">
                <a16:creationId xmlns:a16="http://schemas.microsoft.com/office/drawing/2014/main" id="{B3944463-FA21-44CB-9F20-54983B8681C0}"/>
              </a:ext>
            </a:extLst>
          </p:cNvPr>
          <p:cNvSpPr/>
          <p:nvPr/>
        </p:nvSpPr>
        <p:spPr>
          <a:xfrm>
            <a:off x="1008024" y="2648951"/>
            <a:ext cx="3516912" cy="2123771"/>
          </a:xfrm>
          <a:prstGeom prst="roundRect">
            <a:avLst>
              <a:gd name="adj" fmla="val 11238"/>
            </a:avLst>
          </a:prstGeom>
          <a:solidFill>
            <a:srgbClr val="B6D1E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1" name="圖片 20">
            <a:extLst>
              <a:ext uri="{FF2B5EF4-FFF2-40B4-BE49-F238E27FC236}">
                <a16:creationId xmlns:a16="http://schemas.microsoft.com/office/drawing/2014/main" id="{8B7ECC19-36B8-4B6F-99E8-8BC3DCD04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024" y="1400348"/>
            <a:ext cx="2835989" cy="1384203"/>
          </a:xfrm>
          <a:prstGeom prst="rect">
            <a:avLst/>
          </a:prstGeom>
        </p:spPr>
      </p:pic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D8D2BA13-98C5-4AD9-B404-6BDD1B92FB4A}"/>
              </a:ext>
            </a:extLst>
          </p:cNvPr>
          <p:cNvSpPr/>
          <p:nvPr/>
        </p:nvSpPr>
        <p:spPr>
          <a:xfrm>
            <a:off x="4788710" y="2648951"/>
            <a:ext cx="3516912" cy="2894618"/>
          </a:xfrm>
          <a:prstGeom prst="roundRect">
            <a:avLst>
              <a:gd name="adj" fmla="val 8692"/>
            </a:avLst>
          </a:prstGeom>
          <a:solidFill>
            <a:srgbClr val="E8D2D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2FCD3F49-8629-4939-99EB-893021456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024" y="291097"/>
            <a:ext cx="6782961" cy="808654"/>
          </a:xfrm>
        </p:spPr>
        <p:txBody>
          <a:bodyPr/>
          <a:lstStyle/>
          <a:p>
            <a:r>
              <a:rPr lang="zh-TW" altLang="en-US"/>
              <a:t>完整 </a:t>
            </a:r>
            <a:r>
              <a:rPr lang="en-US" altLang="zh-TW"/>
              <a:t>NAS</a:t>
            </a:r>
            <a:r>
              <a:rPr lang="zh-TW" altLang="en-US"/>
              <a:t> </a:t>
            </a:r>
            <a:r>
              <a:rPr lang="en-US" altLang="zh-TW"/>
              <a:t>App</a:t>
            </a:r>
            <a:r>
              <a:rPr lang="zh-TW" altLang="en-US"/>
              <a:t> 開發支援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F0D8F5E9-7119-464C-9823-936E12195840}"/>
              </a:ext>
            </a:extLst>
          </p:cNvPr>
          <p:cNvSpPr txBox="1"/>
          <p:nvPr/>
        </p:nvSpPr>
        <p:spPr>
          <a:xfrm>
            <a:off x="1271566" y="1692728"/>
            <a:ext cx="2505540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TW" altLang="en-US" sz="2800" b="1">
                <a:solidFill>
                  <a:schemeClr val="bg1"/>
                </a:solidFill>
                <a:latin typeface="Microsoft JhengHei"/>
                <a:ea typeface="Microsoft JhengHei"/>
              </a:rPr>
              <a:t>相關功能支援 </a:t>
            </a:r>
            <a:endParaRPr lang="en-US" altLang="zh-TW" sz="2800" b="1">
              <a:solidFill>
                <a:schemeClr val="bg1"/>
              </a:solidFill>
              <a:latin typeface="Microsoft JhengHei"/>
              <a:ea typeface="Microsoft JhengHei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7A8FB3D7-BF62-4C11-8726-4F45427496E9}"/>
              </a:ext>
            </a:extLst>
          </p:cNvPr>
          <p:cNvSpPr txBox="1"/>
          <p:nvPr/>
        </p:nvSpPr>
        <p:spPr>
          <a:xfrm>
            <a:off x="1216740" y="2806854"/>
            <a:ext cx="319970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sz="2800" b="1">
                <a:solidFill>
                  <a:srgbClr val="1F679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zh-TW" altLang="en-US"/>
              <a:t>檔案管理</a:t>
            </a:r>
            <a:endParaRPr lang="en-US" altLang="zh-TW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zh-TW" altLang="en-US"/>
              <a:t>帳號與用戶管理</a:t>
            </a:r>
            <a:endParaRPr lang="en-US" altLang="zh-TW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zh-TW" altLang="en-US"/>
              <a:t>儲存管理</a:t>
            </a:r>
            <a:endParaRPr lang="en-US" altLang="zh-TW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zh-TW" altLang="en-US"/>
              <a:t>系統設定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88AAEA0A-8391-47CC-A143-3D98785FC107}"/>
              </a:ext>
            </a:extLst>
          </p:cNvPr>
          <p:cNvSpPr txBox="1"/>
          <p:nvPr/>
        </p:nvSpPr>
        <p:spPr>
          <a:xfrm>
            <a:off x="5197586" y="2758621"/>
            <a:ext cx="2906193" cy="267765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TW"/>
            </a:defPPr>
            <a:lvl1pPr algn="ctr">
              <a:defRPr sz="2800" b="1">
                <a:solidFill>
                  <a:srgbClr val="B83E4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zh-TW"/>
              <a:t>API </a:t>
            </a:r>
            <a:r>
              <a:rPr lang="zh-TW" altLang="en-US"/>
              <a:t>文件</a:t>
            </a:r>
            <a:endParaRPr lang="en-US" altLang="zh-TW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zh-TW" altLang="en-US"/>
              <a:t>開發指南</a:t>
            </a:r>
            <a:endParaRPr lang="en-US" altLang="zh-TW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zh-TW" altLang="en-US"/>
              <a:t>編譯工具</a:t>
            </a:r>
            <a:r>
              <a:rPr lang="en-US" altLang="zh-TW"/>
              <a:t>(Toolchains)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zh-TW" altLang="en-US"/>
              <a:t>常見問題</a:t>
            </a:r>
            <a:endParaRPr lang="en-US" altLang="zh-TW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zh-TW" altLang="en-US"/>
              <a:t>支援服務</a:t>
            </a:r>
          </a:p>
        </p:txBody>
      </p:sp>
      <p:pic>
        <p:nvPicPr>
          <p:cNvPr id="22" name="圖片 21">
            <a:extLst>
              <a:ext uri="{FF2B5EF4-FFF2-40B4-BE49-F238E27FC236}">
                <a16:creationId xmlns:a16="http://schemas.microsoft.com/office/drawing/2014/main" id="{5D1D8E06-334D-4304-A79A-34CBB885ED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710" y="1400348"/>
            <a:ext cx="2835989" cy="1384203"/>
          </a:xfrm>
          <a:prstGeom prst="rect">
            <a:avLst/>
          </a:prstGeom>
        </p:spPr>
      </p:pic>
      <p:sp>
        <p:nvSpPr>
          <p:cNvPr id="23" name="文字方塊 22">
            <a:extLst>
              <a:ext uri="{FF2B5EF4-FFF2-40B4-BE49-F238E27FC236}">
                <a16:creationId xmlns:a16="http://schemas.microsoft.com/office/drawing/2014/main" id="{3AD28163-24CD-4AB1-AA6A-7A77D4231DD4}"/>
              </a:ext>
            </a:extLst>
          </p:cNvPr>
          <p:cNvSpPr txBox="1"/>
          <p:nvPr/>
        </p:nvSpPr>
        <p:spPr>
          <a:xfrm>
            <a:off x="5090352" y="1692728"/>
            <a:ext cx="2467440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TW" altLang="en-US" sz="2800" b="1">
                <a:solidFill>
                  <a:schemeClr val="bg1"/>
                </a:solidFill>
                <a:latin typeface="Microsoft JhengHei"/>
                <a:ea typeface="Microsoft JhengHei"/>
              </a:rPr>
              <a:t>參考文件資源 </a:t>
            </a:r>
            <a:endParaRPr lang="en-US" altLang="zh-TW" sz="2800" b="1">
              <a:solidFill>
                <a:schemeClr val="bg1"/>
              </a:solidFill>
              <a:latin typeface="Microsoft JhengHei"/>
              <a:ea typeface="Microsoft JhengHei"/>
            </a:endParaRPr>
          </a:p>
        </p:txBody>
      </p:sp>
      <p:pic>
        <p:nvPicPr>
          <p:cNvPr id="24" name="圖片 23">
            <a:extLst>
              <a:ext uri="{FF2B5EF4-FFF2-40B4-BE49-F238E27FC236}">
                <a16:creationId xmlns:a16="http://schemas.microsoft.com/office/drawing/2014/main" id="{0EC808A2-4F28-4029-9B95-8029D4434AB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716" y="185340"/>
            <a:ext cx="578783" cy="914411"/>
          </a:xfrm>
          <a:prstGeom prst="rect">
            <a:avLst/>
          </a:prstGeom>
        </p:spPr>
      </p:pic>
      <p:pic>
        <p:nvPicPr>
          <p:cNvPr id="28" name="圖片 27">
            <a:extLst>
              <a:ext uri="{FF2B5EF4-FFF2-40B4-BE49-F238E27FC236}">
                <a16:creationId xmlns:a16="http://schemas.microsoft.com/office/drawing/2014/main" id="{E0AEE5FE-5D7A-4CB2-847D-2453C76CD78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0379" y="3898669"/>
            <a:ext cx="2575580" cy="216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96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9057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群組 12">
            <a:extLst>
              <a:ext uri="{FF2B5EF4-FFF2-40B4-BE49-F238E27FC236}">
                <a16:creationId xmlns:a16="http://schemas.microsoft.com/office/drawing/2014/main" id="{886FF596-51B2-4B37-A11F-CCD678806A6F}"/>
              </a:ext>
            </a:extLst>
          </p:cNvPr>
          <p:cNvGrpSpPr/>
          <p:nvPr/>
        </p:nvGrpSpPr>
        <p:grpSpPr>
          <a:xfrm>
            <a:off x="7864537" y="4372140"/>
            <a:ext cx="2436579" cy="1161327"/>
            <a:chOff x="8037629" y="2661424"/>
            <a:chExt cx="2651634" cy="1263827"/>
          </a:xfrm>
        </p:grpSpPr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772B3376-C636-4BC2-AFB7-ED2DAD5559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037629" y="2661424"/>
              <a:ext cx="2006180" cy="1263827"/>
            </a:xfrm>
            <a:prstGeom prst="rect">
              <a:avLst/>
            </a:prstGeom>
          </p:spPr>
        </p:pic>
        <p:pic>
          <p:nvPicPr>
            <p:cNvPr id="15" name="圖片 14">
              <a:extLst>
                <a:ext uri="{FF2B5EF4-FFF2-40B4-BE49-F238E27FC236}">
                  <a16:creationId xmlns:a16="http://schemas.microsoft.com/office/drawing/2014/main" id="{391FAD9B-BA62-4C09-A7AB-2179F7CA9E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043809" y="2679944"/>
              <a:ext cx="645454" cy="483218"/>
            </a:xfrm>
            <a:prstGeom prst="rect">
              <a:avLst/>
            </a:prstGeom>
          </p:spPr>
        </p:pic>
        <p:pic>
          <p:nvPicPr>
            <p:cNvPr id="17" name="圖片 16">
              <a:extLst>
                <a:ext uri="{FF2B5EF4-FFF2-40B4-BE49-F238E27FC236}">
                  <a16:creationId xmlns:a16="http://schemas.microsoft.com/office/drawing/2014/main" id="{D9134A93-9B2B-4334-8E3A-DB13B98C83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043809" y="3324177"/>
              <a:ext cx="645454" cy="560883"/>
            </a:xfrm>
            <a:prstGeom prst="rect">
              <a:avLst/>
            </a:prstGeom>
          </p:spPr>
        </p:pic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95684243-F22B-4FD2-AF10-4C2DA3481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b="1">
                <a:latin typeface="微軟正黑體"/>
                <a:ea typeface="微軟正黑體"/>
              </a:rPr>
              <a:t>軟體容器應用盛行</a:t>
            </a:r>
            <a:endParaRPr lang="zh-TW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100244B-E42A-4E45-B135-192CED76590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01351" y="1223991"/>
            <a:ext cx="10247871" cy="1603375"/>
          </a:xfrm>
          <a:prstGeom prst="rect">
            <a:avLst/>
          </a:prstGeom>
        </p:spPr>
        <p:txBody>
          <a:bodyPr anchor="t"/>
          <a:lstStyle/>
          <a:p>
            <a:pPr marL="0" indent="0">
              <a:buNone/>
            </a:pPr>
            <a:r>
              <a:rPr 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全球開發和維運人員幾乎都使用軟體容器技術</a:t>
            </a:r>
            <a:endParaRPr lang="zh-TW" dirty="0"/>
          </a:p>
          <a:p>
            <a:pPr lvl="1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重啟一個軟體容器僅需幾秒鐘</a:t>
            </a:r>
          </a:p>
          <a:p>
            <a:pPr lvl="1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可快速建立，運送軟體容器於各平台</a:t>
            </a:r>
            <a:endParaRPr lang="zh-TW" dirty="0"/>
          </a:p>
          <a:p>
            <a:pPr lvl="1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大幅提升應用層面和效率，且降低成本</a:t>
            </a:r>
          </a:p>
          <a:p>
            <a:pPr marL="0" indent="0">
              <a:buNone/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 QNAP NAS </a:t>
            </a:r>
            <a:r>
              <a:rPr lang="en-US" altLang="zh-TW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就能與大企業享有相同的容器開發平台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en-US" dirty="0">
              <a:cs typeface="Calibri"/>
            </a:endParaRPr>
          </a:p>
        </p:txBody>
      </p:sp>
      <p:pic>
        <p:nvPicPr>
          <p:cNvPr id="6" name="圖片 6">
            <a:extLst>
              <a:ext uri="{FF2B5EF4-FFF2-40B4-BE49-F238E27FC236}">
                <a16:creationId xmlns:a16="http://schemas.microsoft.com/office/drawing/2014/main" id="{A74056E7-FA33-4C81-A3EF-4F59E9EAD29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2112" y="3754985"/>
            <a:ext cx="2870489" cy="617155"/>
          </a:xfrm>
          <a:prstGeom prst="rect">
            <a:avLst/>
          </a:prstGeom>
        </p:spPr>
      </p:pic>
      <p:pic>
        <p:nvPicPr>
          <p:cNvPr id="8" name="圖片 8" descr="一張含有 美工圖案 的圖片&#10;&#10;描述是以非常高的可信度產生">
            <a:extLst>
              <a:ext uri="{FF2B5EF4-FFF2-40B4-BE49-F238E27FC236}">
                <a16:creationId xmlns:a16="http://schemas.microsoft.com/office/drawing/2014/main" id="{2F5F9477-2C60-482B-A346-7CDDD8CB607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66478" y="3628568"/>
            <a:ext cx="869988" cy="869988"/>
          </a:xfrm>
          <a:prstGeom prst="ellipse">
            <a:avLst/>
          </a:prstGeom>
        </p:spPr>
      </p:pic>
      <p:pic>
        <p:nvPicPr>
          <p:cNvPr id="10" name="圖片 10" descr="一張含有 停止 的圖片&#10;&#10;描述是以高可信度產生">
            <a:extLst>
              <a:ext uri="{FF2B5EF4-FFF2-40B4-BE49-F238E27FC236}">
                <a16:creationId xmlns:a16="http://schemas.microsoft.com/office/drawing/2014/main" id="{5436986B-8C73-46F8-893E-2CF64676DA6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3225" y="4605731"/>
            <a:ext cx="796494" cy="784183"/>
          </a:xfrm>
          <a:prstGeom prst="rect">
            <a:avLst/>
          </a:prstGeom>
        </p:spPr>
      </p:pic>
      <p:pic>
        <p:nvPicPr>
          <p:cNvPr id="12" name="圖片 12">
            <a:extLst>
              <a:ext uri="{FF2B5EF4-FFF2-40B4-BE49-F238E27FC236}">
                <a16:creationId xmlns:a16="http://schemas.microsoft.com/office/drawing/2014/main" id="{739ED896-CED5-428B-9C46-4A9741EF899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466" y="4536801"/>
            <a:ext cx="1682578" cy="828288"/>
          </a:xfrm>
          <a:prstGeom prst="rect">
            <a:avLst/>
          </a:prstGeom>
        </p:spPr>
      </p:pic>
      <p:pic>
        <p:nvPicPr>
          <p:cNvPr id="14" name="圖片 14">
            <a:extLst>
              <a:ext uri="{FF2B5EF4-FFF2-40B4-BE49-F238E27FC236}">
                <a16:creationId xmlns:a16="http://schemas.microsoft.com/office/drawing/2014/main" id="{084B1341-B063-4CC7-9BF2-77135DA79D8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466" y="3686657"/>
            <a:ext cx="1830981" cy="721900"/>
          </a:xfrm>
          <a:prstGeom prst="rect">
            <a:avLst/>
          </a:prstGeom>
        </p:spPr>
      </p:pic>
      <p:pic>
        <p:nvPicPr>
          <p:cNvPr id="16" name="圖片 16">
            <a:extLst>
              <a:ext uri="{FF2B5EF4-FFF2-40B4-BE49-F238E27FC236}">
                <a16:creationId xmlns:a16="http://schemas.microsoft.com/office/drawing/2014/main" id="{43F1603D-2379-4977-82AC-06409ED4365B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6305" y="4561627"/>
            <a:ext cx="2822102" cy="828287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324AD9F6-E712-4873-8752-1152E3A17002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1284" y="3579801"/>
            <a:ext cx="2344199" cy="792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086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圖片 23">
            <a:extLst>
              <a:ext uri="{FF2B5EF4-FFF2-40B4-BE49-F238E27FC236}">
                <a16:creationId xmlns:a16="http://schemas.microsoft.com/office/drawing/2014/main" id="{4BA18896-394B-4888-BC4C-2290B1817CC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727" y="2514148"/>
            <a:ext cx="5184194" cy="1189916"/>
          </a:xfrm>
          <a:prstGeom prst="rect">
            <a:avLst/>
          </a:prstGeom>
        </p:spPr>
      </p:pic>
      <p:pic>
        <p:nvPicPr>
          <p:cNvPr id="26" name="圖片 25">
            <a:extLst>
              <a:ext uri="{FF2B5EF4-FFF2-40B4-BE49-F238E27FC236}">
                <a16:creationId xmlns:a16="http://schemas.microsoft.com/office/drawing/2014/main" id="{8C193854-5708-46D2-A4EA-90C556FADC1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6842" y="2523463"/>
            <a:ext cx="5131797" cy="1183549"/>
          </a:xfrm>
          <a:prstGeom prst="rect">
            <a:avLst/>
          </a:prstGeom>
        </p:spPr>
      </p:pic>
      <p:pic>
        <p:nvPicPr>
          <p:cNvPr id="28" name="圖片 27">
            <a:extLst>
              <a:ext uri="{FF2B5EF4-FFF2-40B4-BE49-F238E27FC236}">
                <a16:creationId xmlns:a16="http://schemas.microsoft.com/office/drawing/2014/main" id="{606815C7-DE3C-47E7-9077-2C6761B15AC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466" y="3790191"/>
            <a:ext cx="5156455" cy="1183549"/>
          </a:xfrm>
          <a:prstGeom prst="rect">
            <a:avLst/>
          </a:prstGeom>
        </p:spPr>
      </p:pic>
      <p:pic>
        <p:nvPicPr>
          <p:cNvPr id="30" name="圖片 29">
            <a:extLst>
              <a:ext uri="{FF2B5EF4-FFF2-40B4-BE49-F238E27FC236}">
                <a16:creationId xmlns:a16="http://schemas.microsoft.com/office/drawing/2014/main" id="{AE9E9DBD-E698-46A8-8939-3154257E2B9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6261" y="3798453"/>
            <a:ext cx="5184194" cy="1183549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291C2EB2-2DAA-40CD-9F85-7CC1B9E99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latin typeface="微軟正黑體"/>
                <a:ea typeface="微軟正黑體"/>
              </a:rPr>
              <a:t>QNAP</a:t>
            </a:r>
            <a:r>
              <a:rPr lang="zh-TW" altLang="en-US">
                <a:latin typeface="微軟正黑體"/>
                <a:ea typeface="微軟正黑體"/>
              </a:rPr>
              <a:t> </a:t>
            </a:r>
            <a:r>
              <a:rPr lang="en-US" altLang="zh-TW">
                <a:latin typeface="微軟正黑體"/>
                <a:ea typeface="微軟正黑體"/>
              </a:rPr>
              <a:t>NAS</a:t>
            </a:r>
            <a:r>
              <a:rPr lang="zh-TW" altLang="en-US">
                <a:latin typeface="微軟正黑體"/>
                <a:ea typeface="微軟正黑體"/>
              </a:rPr>
              <a:t> 是</a:t>
            </a:r>
            <a:r>
              <a:rPr lang="zh-TW">
                <a:latin typeface="微軟正黑體"/>
                <a:ea typeface="微軟正黑體"/>
              </a:rPr>
              <a:t>創意開發的好夥伴</a:t>
            </a:r>
            <a:endParaRPr lang="en-US" altLang="zh-TW">
              <a:latin typeface="微軟正黑體"/>
              <a:ea typeface="微軟正黑體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A668B67D-DE6B-428A-85CE-3A0A9EC56F88}"/>
              </a:ext>
            </a:extLst>
          </p:cNvPr>
          <p:cNvSpPr/>
          <p:nvPr/>
        </p:nvSpPr>
        <p:spPr>
          <a:xfrm>
            <a:off x="1194929" y="3075042"/>
            <a:ext cx="38691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 LXC 與 Docker 雙支援</a:t>
            </a:r>
            <a:endParaRPr lang="zh-TW" altLang="zh-TW" sz="28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1C2D7FC5-8ACF-4CF3-90B7-52843E95C50B}"/>
              </a:ext>
            </a:extLst>
          </p:cNvPr>
          <p:cNvSpPr/>
          <p:nvPr/>
        </p:nvSpPr>
        <p:spPr>
          <a:xfrm>
            <a:off x="1780410" y="4351924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效率和隱私保護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05A0051A-C88B-45A3-9E6F-A15B02F530C8}"/>
              </a:ext>
            </a:extLst>
          </p:cNvPr>
          <p:cNvSpPr/>
          <p:nvPr/>
        </p:nvSpPr>
        <p:spPr>
          <a:xfrm>
            <a:off x="8312159" y="3078596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彈性網路設定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4200ABC5-C93A-41EA-9006-99517FD9B633}"/>
              </a:ext>
            </a:extLst>
          </p:cNvPr>
          <p:cNvSpPr/>
          <p:nvPr/>
        </p:nvSpPr>
        <p:spPr>
          <a:xfrm>
            <a:off x="7840075" y="4352229"/>
            <a:ext cx="32832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支援 </a:t>
            </a:r>
            <a:r>
              <a:rPr lang="en-US" altLang="zh-TW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GPU </a:t>
            </a:r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加速運算</a:t>
            </a:r>
          </a:p>
        </p:txBody>
      </p:sp>
      <p:grpSp>
        <p:nvGrpSpPr>
          <p:cNvPr id="35" name="群組 34">
            <a:extLst>
              <a:ext uri="{FF2B5EF4-FFF2-40B4-BE49-F238E27FC236}">
                <a16:creationId xmlns:a16="http://schemas.microsoft.com/office/drawing/2014/main" id="{18E124EC-167F-4440-B3D8-6069BD849287}"/>
              </a:ext>
            </a:extLst>
          </p:cNvPr>
          <p:cNvGrpSpPr/>
          <p:nvPr/>
        </p:nvGrpSpPr>
        <p:grpSpPr>
          <a:xfrm>
            <a:off x="273465" y="2218023"/>
            <a:ext cx="1671217" cy="808654"/>
            <a:chOff x="273465" y="1980129"/>
            <a:chExt cx="1671217" cy="808654"/>
          </a:xfrm>
        </p:grpSpPr>
        <p:pic>
          <p:nvPicPr>
            <p:cNvPr id="34" name="圖片 33">
              <a:extLst>
                <a:ext uri="{FF2B5EF4-FFF2-40B4-BE49-F238E27FC236}">
                  <a16:creationId xmlns:a16="http://schemas.microsoft.com/office/drawing/2014/main" id="{98B83AD8-20AB-4D24-8256-C3808013399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273465" y="1980129"/>
              <a:ext cx="1671217" cy="808654"/>
            </a:xfrm>
            <a:prstGeom prst="rect">
              <a:avLst/>
            </a:prstGeom>
          </p:spPr>
        </p:pic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6AB054DC-0E01-4F02-831F-19F603A918BF}"/>
                </a:ext>
              </a:extLst>
            </p:cNvPr>
            <p:cNvSpPr/>
            <p:nvPr/>
          </p:nvSpPr>
          <p:spPr>
            <a:xfrm>
              <a:off x="357551" y="2084867"/>
              <a:ext cx="152328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400" b="1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獨家優勢</a:t>
              </a:r>
              <a:endParaRPr lang="zh-TW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36" name="矩形 35">
            <a:extLst>
              <a:ext uri="{FF2B5EF4-FFF2-40B4-BE49-F238E27FC236}">
                <a16:creationId xmlns:a16="http://schemas.microsoft.com/office/drawing/2014/main" id="{757E0801-A4A0-4D68-8F7F-72C3C0C51F9C}"/>
              </a:ext>
            </a:extLst>
          </p:cNvPr>
          <p:cNvSpPr/>
          <p:nvPr/>
        </p:nvSpPr>
        <p:spPr>
          <a:xfrm>
            <a:off x="4304371" y="2589194"/>
            <a:ext cx="7208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400" b="1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01</a:t>
            </a:r>
            <a:endParaRPr lang="zh-TW" altLang="en-US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D584DEB1-0A1B-4B6F-96F4-362AFCFA7A31}"/>
              </a:ext>
            </a:extLst>
          </p:cNvPr>
          <p:cNvSpPr/>
          <p:nvPr/>
        </p:nvSpPr>
        <p:spPr>
          <a:xfrm>
            <a:off x="4304371" y="3871548"/>
            <a:ext cx="7208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400" b="1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02</a:t>
            </a:r>
            <a:endParaRPr lang="zh-TW" altLang="en-US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1E2214A7-5535-4E95-A0CB-70F95E41A857}"/>
              </a:ext>
            </a:extLst>
          </p:cNvPr>
          <p:cNvSpPr/>
          <p:nvPr/>
        </p:nvSpPr>
        <p:spPr>
          <a:xfrm>
            <a:off x="7457410" y="2589194"/>
            <a:ext cx="7208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400" b="1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03</a:t>
            </a:r>
            <a:endParaRPr lang="zh-TW" altLang="en-US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9AC6C184-E5B0-4154-9D2E-D4563035D670}"/>
              </a:ext>
            </a:extLst>
          </p:cNvPr>
          <p:cNvSpPr/>
          <p:nvPr/>
        </p:nvSpPr>
        <p:spPr>
          <a:xfrm>
            <a:off x="7457410" y="3871548"/>
            <a:ext cx="7208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400" b="1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04</a:t>
            </a:r>
            <a:endParaRPr lang="zh-TW" altLang="en-US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1" name="圖片 40">
            <a:extLst>
              <a:ext uri="{FF2B5EF4-FFF2-40B4-BE49-F238E27FC236}">
                <a16:creationId xmlns:a16="http://schemas.microsoft.com/office/drawing/2014/main" id="{4ED0E3A1-A7E9-402E-B739-83AE492AAD5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2121" y="3897608"/>
            <a:ext cx="548506" cy="805881"/>
          </a:xfrm>
          <a:prstGeom prst="rect">
            <a:avLst/>
          </a:prstGeom>
        </p:spPr>
      </p:pic>
      <p:pic>
        <p:nvPicPr>
          <p:cNvPr id="43" name="圖片 42">
            <a:extLst>
              <a:ext uri="{FF2B5EF4-FFF2-40B4-BE49-F238E27FC236}">
                <a16:creationId xmlns:a16="http://schemas.microsoft.com/office/drawing/2014/main" id="{3068B61E-BD1D-4374-B6BB-F0CA36411BE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3541" y="3985286"/>
            <a:ext cx="671697" cy="673764"/>
          </a:xfrm>
          <a:prstGeom prst="rect">
            <a:avLst/>
          </a:prstGeom>
        </p:spPr>
      </p:pic>
      <p:pic>
        <p:nvPicPr>
          <p:cNvPr id="45" name="圖片 44">
            <a:extLst>
              <a:ext uri="{FF2B5EF4-FFF2-40B4-BE49-F238E27FC236}">
                <a16:creationId xmlns:a16="http://schemas.microsoft.com/office/drawing/2014/main" id="{1CBE47C7-9E6F-406F-B576-F7E548DAFB9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1947" y="2768509"/>
            <a:ext cx="787954" cy="5647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1D217391-028B-4C9B-A381-9F5B3C173E15}"/>
              </a:ext>
            </a:extLst>
          </p:cNvPr>
          <p:cNvSpPr/>
          <p:nvPr/>
        </p:nvSpPr>
        <p:spPr>
          <a:xfrm>
            <a:off x="3426847" y="1899487"/>
            <a:ext cx="6054863" cy="523220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r>
              <a:rPr lang="zh-TW" altLang="en-US" sz="28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您需要的，QNAP NAS 都準備好了</a:t>
            </a:r>
            <a:r>
              <a:rPr lang="en-US" altLang="zh-TW" sz="28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TW" altLang="en-US" sz="2800" b="1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8" name="圖片 47" descr="icon8_150721.png">
            <a:extLst>
              <a:ext uri="{FF2B5EF4-FFF2-40B4-BE49-F238E27FC236}">
                <a16:creationId xmlns:a16="http://schemas.microsoft.com/office/drawing/2014/main" id="{C89C66DD-8F1E-4517-9C7C-0FEA429AF60A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8034" y="2647751"/>
            <a:ext cx="806650" cy="80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484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91C2EB2-2DAA-40CD-9F85-7CC1B9E99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latin typeface="微軟正黑體"/>
                <a:ea typeface="微軟正黑體"/>
              </a:rPr>
              <a:t>QNAP</a:t>
            </a:r>
            <a:r>
              <a:rPr lang="zh-TW" altLang="en-US">
                <a:latin typeface="微軟正黑體"/>
                <a:ea typeface="微軟正黑體"/>
              </a:rPr>
              <a:t> </a:t>
            </a:r>
            <a:r>
              <a:rPr lang="en-US" altLang="zh-TW">
                <a:latin typeface="微軟正黑體"/>
                <a:ea typeface="微軟正黑體"/>
              </a:rPr>
              <a:t>NAS</a:t>
            </a:r>
            <a:r>
              <a:rPr lang="zh-TW" altLang="en-US">
                <a:latin typeface="微軟正黑體"/>
                <a:ea typeface="微軟正黑體"/>
              </a:rPr>
              <a:t> 是</a:t>
            </a:r>
            <a:r>
              <a:rPr lang="zh-TW">
                <a:latin typeface="微軟正黑體"/>
                <a:ea typeface="微軟正黑體"/>
              </a:rPr>
              <a:t>創意開發的好夥伴</a:t>
            </a:r>
            <a:endParaRPr lang="en-US" altLang="zh-TW">
              <a:latin typeface="微軟正黑體"/>
              <a:ea typeface="微軟正黑體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F8ECD210-CAF1-4F95-9EF5-7C285D6BFF5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727" y="2514148"/>
            <a:ext cx="5184194" cy="1189916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02410005-BE37-437E-8220-3B438A6807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6843" y="2523463"/>
            <a:ext cx="5131795" cy="1183549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045DF923-07E1-4208-9D8A-E2EFC65A195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467" y="3790191"/>
            <a:ext cx="5156453" cy="1183549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5D7732FE-0C0D-440F-8982-CB47D2F13AB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6262" y="3798453"/>
            <a:ext cx="5184192" cy="1183549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1AE9191-2F25-49B1-A677-1554B941F870}"/>
              </a:ext>
            </a:extLst>
          </p:cNvPr>
          <p:cNvSpPr/>
          <p:nvPr/>
        </p:nvSpPr>
        <p:spPr>
          <a:xfrm>
            <a:off x="1194929" y="3075042"/>
            <a:ext cx="38691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 LXC 與 Docker 雙支援</a:t>
            </a:r>
            <a:endParaRPr lang="zh-TW" altLang="zh-TW" sz="28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F90803DA-D5B3-40A8-93E4-9477E94B835C}"/>
              </a:ext>
            </a:extLst>
          </p:cNvPr>
          <p:cNvSpPr/>
          <p:nvPr/>
        </p:nvSpPr>
        <p:spPr>
          <a:xfrm>
            <a:off x="1780410" y="4351924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800" b="1">
                <a:solidFill>
                  <a:schemeClr val="bg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效率和隱私保護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4A92759D-6736-47C2-B77C-D9438E62B7C6}"/>
              </a:ext>
            </a:extLst>
          </p:cNvPr>
          <p:cNvSpPr/>
          <p:nvPr/>
        </p:nvSpPr>
        <p:spPr>
          <a:xfrm>
            <a:off x="8312159" y="3078596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800" b="1">
                <a:solidFill>
                  <a:schemeClr val="bg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彈性網路設定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3756CC56-1B1C-4844-AC6E-F8B7E0BA7768}"/>
              </a:ext>
            </a:extLst>
          </p:cNvPr>
          <p:cNvSpPr/>
          <p:nvPr/>
        </p:nvSpPr>
        <p:spPr>
          <a:xfrm>
            <a:off x="7840075" y="4352229"/>
            <a:ext cx="32832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800" b="1">
                <a:solidFill>
                  <a:schemeClr val="bg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支援 </a:t>
            </a:r>
            <a:r>
              <a:rPr lang="en-US" altLang="zh-TW" sz="2800" b="1">
                <a:solidFill>
                  <a:schemeClr val="bg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GPU </a:t>
            </a:r>
            <a:r>
              <a:rPr lang="zh-TW" altLang="en-US" sz="2800" b="1">
                <a:solidFill>
                  <a:schemeClr val="bg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加速運算</a:t>
            </a:r>
          </a:p>
        </p:txBody>
      </p: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E90DB733-8BFC-45D5-9285-894770F1F58F}"/>
              </a:ext>
            </a:extLst>
          </p:cNvPr>
          <p:cNvGrpSpPr/>
          <p:nvPr/>
        </p:nvGrpSpPr>
        <p:grpSpPr>
          <a:xfrm>
            <a:off x="273465" y="2218023"/>
            <a:ext cx="1671217" cy="808654"/>
            <a:chOff x="273465" y="1980129"/>
            <a:chExt cx="1671217" cy="808654"/>
          </a:xfrm>
        </p:grpSpPr>
        <p:pic>
          <p:nvPicPr>
            <p:cNvPr id="17" name="圖片 16">
              <a:extLst>
                <a:ext uri="{FF2B5EF4-FFF2-40B4-BE49-F238E27FC236}">
                  <a16:creationId xmlns:a16="http://schemas.microsoft.com/office/drawing/2014/main" id="{D72A3488-0D47-4D7D-BBD9-F6A381C9400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273465" y="1980129"/>
              <a:ext cx="1671217" cy="808654"/>
            </a:xfrm>
            <a:prstGeom prst="rect">
              <a:avLst/>
            </a:prstGeom>
          </p:spPr>
        </p:pic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1894A844-D2DE-4417-9835-BF2ED3F51A6B}"/>
                </a:ext>
              </a:extLst>
            </p:cNvPr>
            <p:cNvSpPr/>
            <p:nvPr/>
          </p:nvSpPr>
          <p:spPr>
            <a:xfrm>
              <a:off x="357551" y="2084867"/>
              <a:ext cx="152328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400" b="1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獨家優勢</a:t>
              </a:r>
              <a:endParaRPr lang="zh-TW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19" name="矩形 18">
            <a:extLst>
              <a:ext uri="{FF2B5EF4-FFF2-40B4-BE49-F238E27FC236}">
                <a16:creationId xmlns:a16="http://schemas.microsoft.com/office/drawing/2014/main" id="{5CD5F149-BA7C-4E23-9380-E765A4DA4E53}"/>
              </a:ext>
            </a:extLst>
          </p:cNvPr>
          <p:cNvSpPr/>
          <p:nvPr/>
        </p:nvSpPr>
        <p:spPr>
          <a:xfrm>
            <a:off x="4304371" y="2589194"/>
            <a:ext cx="7208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400" b="1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01</a:t>
            </a:r>
            <a:endParaRPr lang="zh-TW" altLang="en-US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6086B83C-4A7B-4B9C-A773-4AEE20187417}"/>
              </a:ext>
            </a:extLst>
          </p:cNvPr>
          <p:cNvSpPr/>
          <p:nvPr/>
        </p:nvSpPr>
        <p:spPr>
          <a:xfrm>
            <a:off x="4304371" y="3871548"/>
            <a:ext cx="7208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400" b="1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02</a:t>
            </a:r>
            <a:endParaRPr lang="zh-TW" altLang="en-US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C56EFA2E-0E3F-41B7-B14B-5CD7E22448CD}"/>
              </a:ext>
            </a:extLst>
          </p:cNvPr>
          <p:cNvSpPr/>
          <p:nvPr/>
        </p:nvSpPr>
        <p:spPr>
          <a:xfrm>
            <a:off x="7457410" y="2589194"/>
            <a:ext cx="7208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400" b="1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03</a:t>
            </a:r>
            <a:endParaRPr lang="zh-TW" altLang="en-US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D5E2BED2-D45D-47E3-968E-CF39CF6D91F6}"/>
              </a:ext>
            </a:extLst>
          </p:cNvPr>
          <p:cNvSpPr/>
          <p:nvPr/>
        </p:nvSpPr>
        <p:spPr>
          <a:xfrm>
            <a:off x="7457410" y="3871548"/>
            <a:ext cx="7208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400" b="1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04</a:t>
            </a:r>
            <a:endParaRPr lang="zh-TW" altLang="en-US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" name="圖片 22">
            <a:extLst>
              <a:ext uri="{FF2B5EF4-FFF2-40B4-BE49-F238E27FC236}">
                <a16:creationId xmlns:a16="http://schemas.microsoft.com/office/drawing/2014/main" id="{E828873F-BC06-4002-A813-009277B4A66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2121" y="3897608"/>
            <a:ext cx="548506" cy="805881"/>
          </a:xfrm>
          <a:prstGeom prst="rect">
            <a:avLst/>
          </a:prstGeom>
        </p:spPr>
      </p:pic>
      <p:pic>
        <p:nvPicPr>
          <p:cNvPr id="24" name="圖片 23">
            <a:extLst>
              <a:ext uri="{FF2B5EF4-FFF2-40B4-BE49-F238E27FC236}">
                <a16:creationId xmlns:a16="http://schemas.microsoft.com/office/drawing/2014/main" id="{1095B61F-E892-41AE-9021-498773202F9B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3541" y="3985286"/>
            <a:ext cx="671697" cy="673764"/>
          </a:xfrm>
          <a:prstGeom prst="rect">
            <a:avLst/>
          </a:prstGeom>
        </p:spPr>
      </p:pic>
      <p:pic>
        <p:nvPicPr>
          <p:cNvPr id="25" name="圖片 24">
            <a:extLst>
              <a:ext uri="{FF2B5EF4-FFF2-40B4-BE49-F238E27FC236}">
                <a16:creationId xmlns:a16="http://schemas.microsoft.com/office/drawing/2014/main" id="{E41CC4B3-BF2A-49DE-BD84-5819556B009E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1947" y="2768509"/>
            <a:ext cx="787954" cy="564700"/>
          </a:xfrm>
          <a:prstGeom prst="rect">
            <a:avLst/>
          </a:prstGeom>
        </p:spPr>
      </p:pic>
      <p:pic>
        <p:nvPicPr>
          <p:cNvPr id="27" name="圖片 26" descr="icon8_150721.png">
            <a:extLst>
              <a:ext uri="{FF2B5EF4-FFF2-40B4-BE49-F238E27FC236}">
                <a16:creationId xmlns:a16="http://schemas.microsoft.com/office/drawing/2014/main" id="{EFD380CA-2BB6-41F6-BC80-A8B8E41F7651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8034" y="2647751"/>
            <a:ext cx="806650" cy="80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274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圖片 20">
            <a:extLst>
              <a:ext uri="{FF2B5EF4-FFF2-40B4-BE49-F238E27FC236}">
                <a16:creationId xmlns:a16="http://schemas.microsoft.com/office/drawing/2014/main" id="{1366863F-8A9B-45DD-8195-CF023C071D5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0112" y="4887671"/>
            <a:ext cx="5683830" cy="685135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2CFA17D1-303F-4EC2-BDCC-05AFB386D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zh-TW"/>
              <a:t>LXC </a:t>
            </a:r>
            <a:r>
              <a:rPr lang="zh-TW" altLang="en-US"/>
              <a:t>與 </a:t>
            </a:r>
            <a:r>
              <a:rPr lang="en-US" altLang="zh-TW"/>
              <a:t>Docker </a:t>
            </a:r>
            <a:r>
              <a:rPr lang="zh-TW" altLang="en-US"/>
              <a:t>雙支援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B33E49A-F556-4B20-8960-E35A31E3C3D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52669" y="1035191"/>
            <a:ext cx="9526908" cy="1431902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zh-TW" altLang="en-US" sz="2400" b="1" dirty="0">
                <a:latin typeface="Microsoft JhengHei"/>
                <a:ea typeface="Microsoft JhengHei"/>
              </a:rPr>
              <a:t> 同個平台一次搞定</a:t>
            </a:r>
            <a:endParaRPr lang="zh-TW" dirty="0">
              <a:latin typeface="新細明體"/>
              <a:ea typeface="新細明體"/>
            </a:endParaRPr>
          </a:p>
          <a:p>
            <a:r>
              <a:rPr lang="zh-TW" altLang="en-US" sz="2400" b="1" dirty="0">
                <a:latin typeface="Microsoft JhengHei"/>
                <a:ea typeface="Microsoft JhengHei"/>
              </a:rPr>
              <a:t> 一鍵安裝 LXC: Debian, Fedora, Ubuntu</a:t>
            </a:r>
          </a:p>
          <a:p>
            <a:r>
              <a:rPr lang="zh-TW" altLang="en-US" sz="2400" b="1" dirty="0">
                <a:latin typeface="Microsoft JhengHei"/>
                <a:ea typeface="Microsoft JhengHei"/>
              </a:rPr>
              <a:t> 內建 Docker Hub</a:t>
            </a:r>
          </a:p>
          <a:p>
            <a:endParaRPr lang="zh-TW" altLang="en-US" sz="2400" b="1" dirty="0">
              <a:latin typeface="Microsoft JhengHei"/>
              <a:ea typeface="Microsoft JhengHei"/>
            </a:endParaRPr>
          </a:p>
        </p:txBody>
      </p:sp>
      <p:pic>
        <p:nvPicPr>
          <p:cNvPr id="3" name="圖片 3">
            <a:extLst>
              <a:ext uri="{FF2B5EF4-FFF2-40B4-BE49-F238E27FC236}">
                <a16:creationId xmlns:a16="http://schemas.microsoft.com/office/drawing/2014/main" id="{1D35F5B3-F288-46A4-BFF8-85DF978DD6F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624" b="38468"/>
          <a:stretch/>
        </p:blipFill>
        <p:spPr>
          <a:xfrm>
            <a:off x="3197914" y="5404449"/>
            <a:ext cx="5657334" cy="1013582"/>
          </a:xfrm>
          <a:prstGeom prst="rect">
            <a:avLst/>
          </a:prstGeom>
          <a:effectLst>
            <a:reflection stA="38000" endPos="50000" dir="5400000" sy="-100000" algn="bl" rotWithShape="0"/>
          </a:effectLst>
        </p:spPr>
      </p:pic>
      <p:pic>
        <p:nvPicPr>
          <p:cNvPr id="10" name="圖片 10">
            <a:extLst>
              <a:ext uri="{FF2B5EF4-FFF2-40B4-BE49-F238E27FC236}">
                <a16:creationId xmlns:a16="http://schemas.microsoft.com/office/drawing/2014/main" id="{0EA166FB-EF73-4583-A376-F9D733EAD95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4510" y="4042446"/>
            <a:ext cx="2042984" cy="1029851"/>
          </a:xfrm>
          <a:prstGeom prst="rect">
            <a:avLst/>
          </a:prstGeom>
        </p:spPr>
      </p:pic>
      <p:pic>
        <p:nvPicPr>
          <p:cNvPr id="23" name="圖片 7">
            <a:extLst>
              <a:ext uri="{FF2B5EF4-FFF2-40B4-BE49-F238E27FC236}">
                <a16:creationId xmlns:a16="http://schemas.microsoft.com/office/drawing/2014/main" id="{43085C5F-D3BA-4295-8B58-B4FC20FF3F7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133" y="4023754"/>
            <a:ext cx="1072206" cy="1072206"/>
          </a:xfrm>
          <a:prstGeom prst="rect">
            <a:avLst/>
          </a:prstGeom>
        </p:spPr>
      </p:pic>
      <p:pic>
        <p:nvPicPr>
          <p:cNvPr id="28" name="圖片 12">
            <a:extLst>
              <a:ext uri="{FF2B5EF4-FFF2-40B4-BE49-F238E27FC236}">
                <a16:creationId xmlns:a16="http://schemas.microsoft.com/office/drawing/2014/main" id="{094C1A44-F0FD-4DE6-97FC-AB07647F580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7324" y="2543115"/>
            <a:ext cx="1698373" cy="1320704"/>
          </a:xfrm>
          <a:prstGeom prst="rect">
            <a:avLst/>
          </a:prstGeom>
        </p:spPr>
      </p:pic>
      <p:grpSp>
        <p:nvGrpSpPr>
          <p:cNvPr id="13" name="群組 12">
            <a:extLst>
              <a:ext uri="{FF2B5EF4-FFF2-40B4-BE49-F238E27FC236}">
                <a16:creationId xmlns:a16="http://schemas.microsoft.com/office/drawing/2014/main" id="{06A42B17-18B4-4F40-B8A9-870495C4AE49}"/>
              </a:ext>
            </a:extLst>
          </p:cNvPr>
          <p:cNvGrpSpPr/>
          <p:nvPr/>
        </p:nvGrpSpPr>
        <p:grpSpPr>
          <a:xfrm>
            <a:off x="6108357" y="257724"/>
            <a:ext cx="2136361" cy="747954"/>
            <a:chOff x="14626" y="1948885"/>
            <a:chExt cx="2136361" cy="747954"/>
          </a:xfrm>
        </p:grpSpPr>
        <p:pic>
          <p:nvPicPr>
            <p:cNvPr id="15" name="圖片 14">
              <a:extLst>
                <a:ext uri="{FF2B5EF4-FFF2-40B4-BE49-F238E27FC236}">
                  <a16:creationId xmlns:a16="http://schemas.microsoft.com/office/drawing/2014/main" id="{6CA814B6-7927-44E4-AA29-C085A31B442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626" y="1948885"/>
              <a:ext cx="2136361" cy="747954"/>
            </a:xfrm>
            <a:prstGeom prst="rect">
              <a:avLst/>
            </a:prstGeom>
          </p:spPr>
        </p:pic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065E13A-C42A-4298-880E-DD00A00CAB9F}"/>
                </a:ext>
              </a:extLst>
            </p:cNvPr>
            <p:cNvSpPr/>
            <p:nvPr/>
          </p:nvSpPr>
          <p:spPr>
            <a:xfrm>
              <a:off x="379852" y="2068322"/>
              <a:ext cx="171141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800" b="1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獨家優勢</a:t>
              </a:r>
              <a:endParaRPr lang="zh-TW" altLang="en-US" sz="200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群組 21">
            <a:extLst>
              <a:ext uri="{FF2B5EF4-FFF2-40B4-BE49-F238E27FC236}">
                <a16:creationId xmlns:a16="http://schemas.microsoft.com/office/drawing/2014/main" id="{08A7C705-C1DC-4255-B82A-3795D6B51E4F}"/>
              </a:ext>
            </a:extLst>
          </p:cNvPr>
          <p:cNvGrpSpPr/>
          <p:nvPr/>
        </p:nvGrpSpPr>
        <p:grpSpPr>
          <a:xfrm>
            <a:off x="3148594" y="2547750"/>
            <a:ext cx="2586193" cy="2325968"/>
            <a:chOff x="3361431" y="2937945"/>
            <a:chExt cx="2247420" cy="2021285"/>
          </a:xfrm>
        </p:grpSpPr>
        <p:pic>
          <p:nvPicPr>
            <p:cNvPr id="19" name="圖片 18">
              <a:extLst>
                <a:ext uri="{FF2B5EF4-FFF2-40B4-BE49-F238E27FC236}">
                  <a16:creationId xmlns:a16="http://schemas.microsoft.com/office/drawing/2014/main" id="{31718146-1AC3-4EBF-B168-BF85941A6E5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572991">
              <a:off x="3564565" y="3897257"/>
              <a:ext cx="1038367" cy="923600"/>
            </a:xfrm>
            <a:prstGeom prst="rect">
              <a:avLst/>
            </a:prstGeom>
          </p:spPr>
        </p:pic>
        <p:pic>
          <p:nvPicPr>
            <p:cNvPr id="24" name="圖片 23">
              <a:extLst>
                <a:ext uri="{FF2B5EF4-FFF2-40B4-BE49-F238E27FC236}">
                  <a16:creationId xmlns:a16="http://schemas.microsoft.com/office/drawing/2014/main" id="{894B28D4-058F-42F3-84FE-AE485BE79C5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826192">
              <a:off x="4570484" y="4035630"/>
              <a:ext cx="1038367" cy="923600"/>
            </a:xfrm>
            <a:prstGeom prst="rect">
              <a:avLst/>
            </a:prstGeom>
          </p:spPr>
        </p:pic>
        <p:pic>
          <p:nvPicPr>
            <p:cNvPr id="25" name="圖片 24">
              <a:extLst>
                <a:ext uri="{FF2B5EF4-FFF2-40B4-BE49-F238E27FC236}">
                  <a16:creationId xmlns:a16="http://schemas.microsoft.com/office/drawing/2014/main" id="{C657A58E-6B77-453C-973C-3D09AE8087F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572991">
              <a:off x="3361431" y="2937945"/>
              <a:ext cx="1038367" cy="923600"/>
            </a:xfrm>
            <a:prstGeom prst="rect">
              <a:avLst/>
            </a:prstGeom>
          </p:spPr>
        </p:pic>
        <p:pic>
          <p:nvPicPr>
            <p:cNvPr id="29" name="圖片 28">
              <a:extLst>
                <a:ext uri="{FF2B5EF4-FFF2-40B4-BE49-F238E27FC236}">
                  <a16:creationId xmlns:a16="http://schemas.microsoft.com/office/drawing/2014/main" id="{149883FC-64B0-451E-8FE0-EAF94D94FD3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826192">
              <a:off x="4472810" y="3123851"/>
              <a:ext cx="1038367" cy="923600"/>
            </a:xfrm>
            <a:prstGeom prst="rect">
              <a:avLst/>
            </a:prstGeom>
          </p:spPr>
        </p:pic>
      </p:grpSp>
      <p:sp>
        <p:nvSpPr>
          <p:cNvPr id="30" name="矩形 29">
            <a:extLst>
              <a:ext uri="{FF2B5EF4-FFF2-40B4-BE49-F238E27FC236}">
                <a16:creationId xmlns:a16="http://schemas.microsoft.com/office/drawing/2014/main" id="{45CB8283-1DDE-4219-918E-50010C191B5E}"/>
              </a:ext>
            </a:extLst>
          </p:cNvPr>
          <p:cNvSpPr/>
          <p:nvPr/>
        </p:nvSpPr>
        <p:spPr>
          <a:xfrm>
            <a:off x="4872476" y="5028720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軟體容器工作站</a:t>
            </a:r>
          </a:p>
        </p:txBody>
      </p:sp>
    </p:spTree>
    <p:extLst>
      <p:ext uri="{BB962C8B-B14F-4D97-AF65-F5344CB8AC3E}">
        <p14:creationId xmlns:p14="http://schemas.microsoft.com/office/powerpoint/2010/main" val="3654186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: 圓角 23">
            <a:extLst>
              <a:ext uri="{FF2B5EF4-FFF2-40B4-BE49-F238E27FC236}">
                <a16:creationId xmlns:a16="http://schemas.microsoft.com/office/drawing/2014/main" id="{E202FF36-56AA-4F58-88D3-254AD3FCE52A}"/>
              </a:ext>
            </a:extLst>
          </p:cNvPr>
          <p:cNvSpPr/>
          <p:nvPr/>
        </p:nvSpPr>
        <p:spPr>
          <a:xfrm>
            <a:off x="652559" y="4569214"/>
            <a:ext cx="3581841" cy="1081557"/>
          </a:xfrm>
          <a:prstGeom prst="roundRect">
            <a:avLst>
              <a:gd name="adj" fmla="val 6973"/>
            </a:avLst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D60C4D32-4625-4702-AEBF-B544FFBA6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TW" sz="3600">
                <a:solidFill>
                  <a:srgbClr val="262626"/>
                </a:solidFill>
                <a:latin typeface="微軟正黑體"/>
                <a:ea typeface="微軟正黑體"/>
              </a:rPr>
              <a:t>LXC</a:t>
            </a:r>
            <a:r>
              <a:rPr lang="zh-TW" sz="3600">
                <a:solidFill>
                  <a:srgbClr val="262626"/>
                </a:solidFill>
                <a:latin typeface="微軟正黑體"/>
                <a:ea typeface="微軟正黑體"/>
              </a:rPr>
              <a:t> 與 </a:t>
            </a:r>
            <a:r>
              <a:rPr lang="en-US" altLang="zh-TW" sz="3600">
                <a:solidFill>
                  <a:srgbClr val="262626"/>
                </a:solidFill>
                <a:latin typeface="微軟正黑體"/>
                <a:ea typeface="微軟正黑體"/>
              </a:rPr>
              <a:t>Docker </a:t>
            </a:r>
            <a:r>
              <a:rPr lang="en-US" altLang="zh-TW" sz="3600" err="1">
                <a:latin typeface="微軟正黑體"/>
                <a:ea typeface="微軟正黑體"/>
              </a:rPr>
              <a:t>容器</a:t>
            </a:r>
            <a:r>
              <a:rPr lang="zh-TW" sz="3600">
                <a:latin typeface="微軟正黑體"/>
                <a:ea typeface="微軟正黑體"/>
              </a:rPr>
              <a:t>的</a:t>
            </a:r>
            <a:r>
              <a:rPr lang="zh-TW" altLang="en-US" sz="3600">
                <a:latin typeface="微軟正黑體"/>
                <a:ea typeface="微軟正黑體"/>
              </a:rPr>
              <a:t>差異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6DFA0C42-7C3F-4F6C-BDC8-123BB11189DC}"/>
              </a:ext>
            </a:extLst>
          </p:cNvPr>
          <p:cNvSpPr txBox="1"/>
          <p:nvPr/>
        </p:nvSpPr>
        <p:spPr>
          <a:xfrm>
            <a:off x="1402262" y="2046724"/>
            <a:ext cx="2191907" cy="379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/>
              <a:t>Linux Containers</a:t>
            </a:r>
            <a:endParaRPr lang="zh-TW" altLang="en-US" b="1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89C3B6EE-C751-4DFC-B8A2-B0554B033145}"/>
              </a:ext>
            </a:extLst>
          </p:cNvPr>
          <p:cNvSpPr txBox="1"/>
          <p:nvPr/>
        </p:nvSpPr>
        <p:spPr>
          <a:xfrm>
            <a:off x="8021333" y="2046724"/>
            <a:ext cx="2573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/>
              <a:t>Docker 1.10 and later</a:t>
            </a:r>
            <a:endParaRPr lang="zh-TW" altLang="en-US" b="1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9F8715ED-7419-4E44-B406-060FB7F63E4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7624" y="1104485"/>
            <a:ext cx="856897" cy="1010413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658D22E9-C1FF-4960-8536-F202FD28A5E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1748" y="1118554"/>
            <a:ext cx="1632628" cy="928170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871EF536-FF62-4F34-BB99-9252EAA1375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559" y="2442568"/>
            <a:ext cx="1076805" cy="811489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52598EFE-C563-474E-9474-A9800C41E3C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77" y="2442568"/>
            <a:ext cx="1076805" cy="811489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79E60444-F48E-4ACD-B179-4824E8C97B8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7595" y="2442568"/>
            <a:ext cx="1076805" cy="811489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4AC53B00-5152-4795-A9BA-A0C555ECF5C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6790" y="2442568"/>
            <a:ext cx="1076805" cy="811489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83F1222A-E404-4A0A-B8BC-6993E4F2E1F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9308" y="2442568"/>
            <a:ext cx="1076805" cy="811489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E28FD675-C786-4AD7-BF25-363B552EFA2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1826" y="2442568"/>
            <a:ext cx="1076805" cy="811489"/>
          </a:xfrm>
          <a:prstGeom prst="rect">
            <a:avLst/>
          </a:prstGeom>
        </p:spPr>
      </p:pic>
      <p:sp>
        <p:nvSpPr>
          <p:cNvPr id="19" name="矩形: 圓角 18">
            <a:extLst>
              <a:ext uri="{FF2B5EF4-FFF2-40B4-BE49-F238E27FC236}">
                <a16:creationId xmlns:a16="http://schemas.microsoft.com/office/drawing/2014/main" id="{3137F6E2-71A2-48DB-BC59-18D0EB0CF595}"/>
              </a:ext>
            </a:extLst>
          </p:cNvPr>
          <p:cNvSpPr/>
          <p:nvPr/>
        </p:nvSpPr>
        <p:spPr>
          <a:xfrm>
            <a:off x="652559" y="3711973"/>
            <a:ext cx="3581841" cy="379142"/>
          </a:xfrm>
          <a:prstGeom prst="roundRect">
            <a:avLst/>
          </a:prstGeom>
          <a:solidFill>
            <a:srgbClr val="1489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liblxc</a:t>
            </a:r>
            <a:endParaRPr lang="zh-TW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群組 26">
            <a:extLst>
              <a:ext uri="{FF2B5EF4-FFF2-40B4-BE49-F238E27FC236}">
                <a16:creationId xmlns:a16="http://schemas.microsoft.com/office/drawing/2014/main" id="{1922C92E-405E-4F89-9DB1-B99693DC2A59}"/>
              </a:ext>
            </a:extLst>
          </p:cNvPr>
          <p:cNvGrpSpPr/>
          <p:nvPr/>
        </p:nvGrpSpPr>
        <p:grpSpPr>
          <a:xfrm>
            <a:off x="7476790" y="3472923"/>
            <a:ext cx="3581841" cy="857241"/>
            <a:chOff x="7222896" y="3568390"/>
            <a:chExt cx="3581841" cy="857241"/>
          </a:xfrm>
          <a:solidFill>
            <a:srgbClr val="1489A4"/>
          </a:solidFill>
        </p:grpSpPr>
        <p:sp>
          <p:nvSpPr>
            <p:cNvPr id="20" name="矩形: 圓角 19">
              <a:extLst>
                <a:ext uri="{FF2B5EF4-FFF2-40B4-BE49-F238E27FC236}">
                  <a16:creationId xmlns:a16="http://schemas.microsoft.com/office/drawing/2014/main" id="{51502823-0BED-4243-ABED-DC77FEF63FF6}"/>
                </a:ext>
              </a:extLst>
            </p:cNvPr>
            <p:cNvSpPr/>
            <p:nvPr/>
          </p:nvSpPr>
          <p:spPr>
            <a:xfrm>
              <a:off x="7222896" y="3568390"/>
              <a:ext cx="3581841" cy="37914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Containerd</a:t>
              </a:r>
              <a:endParaRPr lang="zh-TW" alt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矩形: 圓角 20">
              <a:extLst>
                <a:ext uri="{FF2B5EF4-FFF2-40B4-BE49-F238E27FC236}">
                  <a16:creationId xmlns:a16="http://schemas.microsoft.com/office/drawing/2014/main" id="{E21440E2-6E85-4BB9-A657-E516F7C7B697}"/>
                </a:ext>
              </a:extLst>
            </p:cNvPr>
            <p:cNvSpPr/>
            <p:nvPr/>
          </p:nvSpPr>
          <p:spPr>
            <a:xfrm>
              <a:off x="7222896" y="4046489"/>
              <a:ext cx="3581841" cy="37914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b="1">
                  <a:latin typeface="Arial" panose="020B0604020202020204" pitchFamily="34" charset="0"/>
                  <a:cs typeface="Arial" panose="020B0604020202020204" pitchFamily="34" charset="0"/>
                </a:rPr>
                <a:t>Docker Engine</a:t>
              </a:r>
              <a:endParaRPr lang="zh-TW" altLang="en-US" sz="20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矩形: 圓角 21">
            <a:extLst>
              <a:ext uri="{FF2B5EF4-FFF2-40B4-BE49-F238E27FC236}">
                <a16:creationId xmlns:a16="http://schemas.microsoft.com/office/drawing/2014/main" id="{53DC086B-6054-44CE-9151-2FAAC37C3AFC}"/>
              </a:ext>
            </a:extLst>
          </p:cNvPr>
          <p:cNvSpPr/>
          <p:nvPr/>
        </p:nvSpPr>
        <p:spPr>
          <a:xfrm>
            <a:off x="762924" y="4793530"/>
            <a:ext cx="1910577" cy="379142"/>
          </a:xfrm>
          <a:prstGeom prst="round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>
                <a:latin typeface="Arial" panose="020B0604020202020204" pitchFamily="34" charset="0"/>
                <a:cs typeface="Arial" panose="020B0604020202020204" pitchFamily="34" charset="0"/>
              </a:rPr>
              <a:t>namespaces</a:t>
            </a:r>
            <a:endParaRPr lang="zh-TW" altLang="en-US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矩形: 圓角 22">
            <a:extLst>
              <a:ext uri="{FF2B5EF4-FFF2-40B4-BE49-F238E27FC236}">
                <a16:creationId xmlns:a16="http://schemas.microsoft.com/office/drawing/2014/main" id="{EADEF1D4-78D6-47B3-A9DC-C9B384438AE6}"/>
              </a:ext>
            </a:extLst>
          </p:cNvPr>
          <p:cNvSpPr/>
          <p:nvPr/>
        </p:nvSpPr>
        <p:spPr>
          <a:xfrm>
            <a:off x="2821996" y="4793530"/>
            <a:ext cx="1323788" cy="379142"/>
          </a:xfrm>
          <a:prstGeom prst="roundRect">
            <a:avLst/>
          </a:prstGeom>
          <a:solidFill>
            <a:srgbClr val="B6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err="1">
                <a:latin typeface="Arial" panose="020B0604020202020204" pitchFamily="34" charset="0"/>
                <a:cs typeface="Arial" panose="020B0604020202020204" pitchFamily="34" charset="0"/>
              </a:rPr>
              <a:t>cgroups</a:t>
            </a:r>
            <a:endParaRPr lang="zh-TW" altLang="en-US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48D2BAF4-60DA-4085-9B55-B5172C3F94DD}"/>
              </a:ext>
            </a:extLst>
          </p:cNvPr>
          <p:cNvSpPr/>
          <p:nvPr/>
        </p:nvSpPr>
        <p:spPr>
          <a:xfrm>
            <a:off x="1541145" y="5281439"/>
            <a:ext cx="16946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2000" b="1" dirty="0">
                <a:solidFill>
                  <a:srgbClr val="528A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Linux kernel</a:t>
            </a:r>
            <a:endParaRPr lang="zh-TW" altLang="en-US" sz="2000" b="1" dirty="0">
              <a:solidFill>
                <a:srgbClr val="528AA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矩形: 圓角 27">
            <a:extLst>
              <a:ext uri="{FF2B5EF4-FFF2-40B4-BE49-F238E27FC236}">
                <a16:creationId xmlns:a16="http://schemas.microsoft.com/office/drawing/2014/main" id="{76AAEB3F-72BA-4DB5-A997-E515E20EDACA}"/>
              </a:ext>
            </a:extLst>
          </p:cNvPr>
          <p:cNvSpPr/>
          <p:nvPr/>
        </p:nvSpPr>
        <p:spPr>
          <a:xfrm>
            <a:off x="7476790" y="4569214"/>
            <a:ext cx="3581841" cy="1081557"/>
          </a:xfrm>
          <a:prstGeom prst="roundRect">
            <a:avLst>
              <a:gd name="adj" fmla="val 6973"/>
            </a:avLst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矩形: 圓角 28">
            <a:extLst>
              <a:ext uri="{FF2B5EF4-FFF2-40B4-BE49-F238E27FC236}">
                <a16:creationId xmlns:a16="http://schemas.microsoft.com/office/drawing/2014/main" id="{7D8B28BF-0E95-4240-A62E-F145478075D9}"/>
              </a:ext>
            </a:extLst>
          </p:cNvPr>
          <p:cNvSpPr/>
          <p:nvPr/>
        </p:nvSpPr>
        <p:spPr>
          <a:xfrm>
            <a:off x="7587155" y="4793530"/>
            <a:ext cx="1910577" cy="379142"/>
          </a:xfrm>
          <a:prstGeom prst="round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latin typeface="Arial" panose="020B0604020202020204" pitchFamily="34" charset="0"/>
                <a:cs typeface="Arial" panose="020B0604020202020204" pitchFamily="34" charset="0"/>
              </a:rPr>
              <a:t>namespaces</a:t>
            </a:r>
            <a:endParaRPr lang="zh-TW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矩形: 圓角 29">
            <a:extLst>
              <a:ext uri="{FF2B5EF4-FFF2-40B4-BE49-F238E27FC236}">
                <a16:creationId xmlns:a16="http://schemas.microsoft.com/office/drawing/2014/main" id="{00E73CEC-3221-4934-B89B-4D1FD56E5EA6}"/>
              </a:ext>
            </a:extLst>
          </p:cNvPr>
          <p:cNvSpPr/>
          <p:nvPr/>
        </p:nvSpPr>
        <p:spPr>
          <a:xfrm>
            <a:off x="9646227" y="4793530"/>
            <a:ext cx="1323788" cy="379142"/>
          </a:xfrm>
          <a:prstGeom prst="roundRect">
            <a:avLst/>
          </a:prstGeom>
          <a:solidFill>
            <a:srgbClr val="B6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err="1">
                <a:latin typeface="Arial" panose="020B0604020202020204" pitchFamily="34" charset="0"/>
                <a:cs typeface="Arial" panose="020B0604020202020204" pitchFamily="34" charset="0"/>
              </a:rPr>
              <a:t>cgroups</a:t>
            </a:r>
            <a:endParaRPr lang="zh-TW" altLang="en-US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6819012E-78CA-4F77-BC74-E654F8B1C3B1}"/>
              </a:ext>
            </a:extLst>
          </p:cNvPr>
          <p:cNvSpPr/>
          <p:nvPr/>
        </p:nvSpPr>
        <p:spPr>
          <a:xfrm>
            <a:off x="8365376" y="5281439"/>
            <a:ext cx="16946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2000" b="1">
                <a:solidFill>
                  <a:srgbClr val="528A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Linux kernel</a:t>
            </a:r>
            <a:endParaRPr lang="zh-TW" altLang="en-US" sz="2000" b="1">
              <a:solidFill>
                <a:srgbClr val="528AA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A689F7C8-8D7D-48F3-9C69-901C63D0FAE0}"/>
              </a:ext>
            </a:extLst>
          </p:cNvPr>
          <p:cNvSpPr/>
          <p:nvPr/>
        </p:nvSpPr>
        <p:spPr>
          <a:xfrm>
            <a:off x="5247197" y="4848382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>
                <a:solidFill>
                  <a:srgbClr val="002060"/>
                </a:solidFill>
                <a:latin typeface="Microsoft JhengHei"/>
                <a:ea typeface="Microsoft JhengHei"/>
              </a:rPr>
              <a:t>相同處</a:t>
            </a:r>
          </a:p>
        </p:txBody>
      </p:sp>
      <p:sp>
        <p:nvSpPr>
          <p:cNvPr id="33" name="箭號: 向右 32">
            <a:extLst>
              <a:ext uri="{FF2B5EF4-FFF2-40B4-BE49-F238E27FC236}">
                <a16:creationId xmlns:a16="http://schemas.microsoft.com/office/drawing/2014/main" id="{5FB8BB9D-577F-42F9-88D9-6D31D7854743}"/>
              </a:ext>
            </a:extLst>
          </p:cNvPr>
          <p:cNvSpPr/>
          <p:nvPr/>
        </p:nvSpPr>
        <p:spPr>
          <a:xfrm>
            <a:off x="6555371" y="4946143"/>
            <a:ext cx="564781" cy="327698"/>
          </a:xfrm>
          <a:prstGeom prst="rightArrow">
            <a:avLst>
              <a:gd name="adj1" fmla="val 50000"/>
              <a:gd name="adj2" fmla="val 76775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箭號: 向右 33">
            <a:extLst>
              <a:ext uri="{FF2B5EF4-FFF2-40B4-BE49-F238E27FC236}">
                <a16:creationId xmlns:a16="http://schemas.microsoft.com/office/drawing/2014/main" id="{8F825332-7CF3-4CA3-99F4-5DFA86F1384A}"/>
              </a:ext>
            </a:extLst>
          </p:cNvPr>
          <p:cNvSpPr/>
          <p:nvPr/>
        </p:nvSpPr>
        <p:spPr>
          <a:xfrm rot="10800000">
            <a:off x="4651786" y="4946143"/>
            <a:ext cx="564781" cy="327698"/>
          </a:xfrm>
          <a:prstGeom prst="rightArrow">
            <a:avLst>
              <a:gd name="adj1" fmla="val 50000"/>
              <a:gd name="adj2" fmla="val 76775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2A1D317E-9C06-4F1D-9849-48B95CE0E8BE}"/>
              </a:ext>
            </a:extLst>
          </p:cNvPr>
          <p:cNvSpPr/>
          <p:nvPr/>
        </p:nvSpPr>
        <p:spPr>
          <a:xfrm>
            <a:off x="5247197" y="3614212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>
                <a:solidFill>
                  <a:srgbClr val="1489A4"/>
                </a:solidFill>
                <a:latin typeface="Microsoft JhengHei"/>
                <a:ea typeface="Microsoft JhengHei"/>
              </a:rPr>
              <a:t>差異處</a:t>
            </a:r>
          </a:p>
        </p:txBody>
      </p:sp>
      <p:sp>
        <p:nvSpPr>
          <p:cNvPr id="36" name="箭號: 向右 35">
            <a:extLst>
              <a:ext uri="{FF2B5EF4-FFF2-40B4-BE49-F238E27FC236}">
                <a16:creationId xmlns:a16="http://schemas.microsoft.com/office/drawing/2014/main" id="{36CD19E5-9E9B-4442-BEED-35720723C065}"/>
              </a:ext>
            </a:extLst>
          </p:cNvPr>
          <p:cNvSpPr/>
          <p:nvPr/>
        </p:nvSpPr>
        <p:spPr>
          <a:xfrm>
            <a:off x="6555371" y="3711973"/>
            <a:ext cx="564781" cy="327698"/>
          </a:xfrm>
          <a:prstGeom prst="rightArrow">
            <a:avLst>
              <a:gd name="adj1" fmla="val 50000"/>
              <a:gd name="adj2" fmla="val 76775"/>
            </a:avLst>
          </a:prstGeom>
          <a:solidFill>
            <a:srgbClr val="1489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箭號: 向右 36">
            <a:extLst>
              <a:ext uri="{FF2B5EF4-FFF2-40B4-BE49-F238E27FC236}">
                <a16:creationId xmlns:a16="http://schemas.microsoft.com/office/drawing/2014/main" id="{09277C9C-50B4-4D16-9820-123CBAFCB5FE}"/>
              </a:ext>
            </a:extLst>
          </p:cNvPr>
          <p:cNvSpPr/>
          <p:nvPr/>
        </p:nvSpPr>
        <p:spPr>
          <a:xfrm rot="10800000">
            <a:off x="4651786" y="3711973"/>
            <a:ext cx="564781" cy="327698"/>
          </a:xfrm>
          <a:prstGeom prst="rightArrow">
            <a:avLst>
              <a:gd name="adj1" fmla="val 50000"/>
              <a:gd name="adj2" fmla="val 76775"/>
            </a:avLst>
          </a:prstGeom>
          <a:solidFill>
            <a:srgbClr val="1489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93554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1460</Words>
  <Application>Microsoft Office PowerPoint</Application>
  <PresentationFormat>寬螢幕</PresentationFormat>
  <Paragraphs>433</Paragraphs>
  <Slides>41</Slides>
  <Notes>11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41</vt:i4>
      </vt:variant>
    </vt:vector>
  </HeadingPairs>
  <TitlesOfParts>
    <vt:vector size="50" baseType="lpstr">
      <vt:lpstr>Ariel</vt:lpstr>
      <vt:lpstr>等线</vt:lpstr>
      <vt:lpstr>Microsoft JhengHei</vt:lpstr>
      <vt:lpstr>Microsoft JhengHei</vt:lpstr>
      <vt:lpstr>新細明體</vt:lpstr>
      <vt:lpstr>Arial</vt:lpstr>
      <vt:lpstr>Calibri</vt:lpstr>
      <vt:lpstr>Calibri Light</vt:lpstr>
      <vt:lpstr>Office 佈景主題</vt:lpstr>
      <vt:lpstr>PowerPoint 簡報</vt:lpstr>
      <vt:lpstr>大綱</vt:lpstr>
      <vt:lpstr>何謂軟體容器?</vt:lpstr>
      <vt:lpstr>應用程式層級的虛擬化技術</vt:lpstr>
      <vt:lpstr>軟體容器應用盛行</vt:lpstr>
      <vt:lpstr>QNAP NAS 是創意開發的好夥伴</vt:lpstr>
      <vt:lpstr>QNAP NAS 是創意開發的好夥伴</vt:lpstr>
      <vt:lpstr>LXC 與 Docker 雙支援</vt:lpstr>
      <vt:lpstr>LXC 與 Docker 容器的差異</vt:lpstr>
      <vt:lpstr>LXC 與 Docker 容器的差異</vt:lpstr>
      <vt:lpstr>QNAP NAS 是創意開發的好夥伴</vt:lpstr>
      <vt:lpstr>效率和隱私保護</vt:lpstr>
      <vt:lpstr>QNAP NAS 是創意開發的好夥伴</vt:lpstr>
      <vt:lpstr>彈性網路設定</vt:lpstr>
      <vt:lpstr>網路與虛擬交換器</vt:lpstr>
      <vt:lpstr>彈性網路設定</vt:lpstr>
      <vt:lpstr>QNAP NAS 是創意開發的好夥伴</vt:lpstr>
      <vt:lpstr>支援 GPU 加速運算</vt:lpstr>
      <vt:lpstr>歡迎來到軟體容器工作站!</vt:lpstr>
      <vt:lpstr>軟體容器工作站基礎概念</vt:lpstr>
      <vt:lpstr>軟體容器入門操作</vt:lpstr>
      <vt:lpstr>軟體容器進階操作</vt:lpstr>
      <vt:lpstr>簡單四步驟，操作軟體容器工作站</vt:lpstr>
      <vt:lpstr>多種下載映像檔選項</vt:lpstr>
      <vt:lpstr>使用映像檔建立容器</vt:lpstr>
      <vt:lpstr>建設架構</vt:lpstr>
      <vt:lpstr>容器總覽與管理</vt:lpstr>
      <vt:lpstr>知名容器一鍵安裝</vt:lpstr>
      <vt:lpstr>AI 容器</vt:lpstr>
      <vt:lpstr>AI 容器 – CAFFE</vt:lpstr>
      <vt:lpstr>IoT 容器 </vt:lpstr>
      <vt:lpstr>IoT 容器 - openHAB</vt:lpstr>
      <vt:lpstr>Ubuntu 18.04 - VNC 桌面</vt:lpstr>
      <vt:lpstr>PowerPoint 簡報</vt:lpstr>
      <vt:lpstr>常見問題</vt:lpstr>
      <vt:lpstr>常見問題</vt:lpstr>
      <vt:lpstr>常見問題</vt:lpstr>
      <vt:lpstr>Container Station 支援機種</vt:lpstr>
      <vt:lpstr>加入 QNAP 應用軟體開發</vt:lpstr>
      <vt:lpstr>完整 NAS App 開發支援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Yvonne Tsai</dc:creator>
  <cp:lastModifiedBy>QNAP_Yvonne Tsai</cp:lastModifiedBy>
  <cp:revision>3</cp:revision>
  <dcterms:created xsi:type="dcterms:W3CDTF">2012-07-30T21:28:29Z</dcterms:created>
  <dcterms:modified xsi:type="dcterms:W3CDTF">2018-11-08T06:28:40Z</dcterms:modified>
</cp:coreProperties>
</file>