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43"/>
  </p:notesMasterIdLst>
  <p:sldIdLst>
    <p:sldId id="256" r:id="rId2"/>
    <p:sldId id="257" r:id="rId3"/>
    <p:sldId id="259" r:id="rId4"/>
    <p:sldId id="260" r:id="rId5"/>
    <p:sldId id="262" r:id="rId6"/>
    <p:sldId id="261" r:id="rId7"/>
    <p:sldId id="310" r:id="rId8"/>
    <p:sldId id="263" r:id="rId9"/>
    <p:sldId id="309" r:id="rId10"/>
    <p:sldId id="308" r:id="rId11"/>
    <p:sldId id="325" r:id="rId12"/>
    <p:sldId id="264" r:id="rId13"/>
    <p:sldId id="326" r:id="rId14"/>
    <p:sldId id="297" r:id="rId15"/>
    <p:sldId id="306" r:id="rId16"/>
    <p:sldId id="265" r:id="rId17"/>
    <p:sldId id="327" r:id="rId18"/>
    <p:sldId id="266" r:id="rId19"/>
    <p:sldId id="299" r:id="rId20"/>
    <p:sldId id="314" r:id="rId21"/>
    <p:sldId id="315" r:id="rId22"/>
    <p:sldId id="318" r:id="rId23"/>
    <p:sldId id="300" r:id="rId24"/>
    <p:sldId id="302" r:id="rId25"/>
    <p:sldId id="303" r:id="rId26"/>
    <p:sldId id="319" r:id="rId27"/>
    <p:sldId id="304" r:id="rId28"/>
    <p:sldId id="329" r:id="rId29"/>
    <p:sldId id="330" r:id="rId30"/>
    <p:sldId id="331" r:id="rId31"/>
    <p:sldId id="332" r:id="rId32"/>
    <p:sldId id="333" r:id="rId33"/>
    <p:sldId id="334" r:id="rId34"/>
    <p:sldId id="295" r:id="rId35"/>
    <p:sldId id="287" r:id="rId36"/>
    <p:sldId id="294" r:id="rId37"/>
    <p:sldId id="328" r:id="rId38"/>
    <p:sldId id="288" r:id="rId39"/>
    <p:sldId id="320" r:id="rId40"/>
    <p:sldId id="335" r:id="rId41"/>
    <p:sldId id="322" r:id="rId4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50"/>
    <a:srgbClr val="2F5597"/>
    <a:srgbClr val="B54184"/>
    <a:srgbClr val="E8D2D3"/>
    <a:srgbClr val="1489A4"/>
    <a:srgbClr val="B83E45"/>
    <a:srgbClr val="0D4E5B"/>
    <a:srgbClr val="1F6797"/>
    <a:srgbClr val="002060"/>
    <a:srgbClr val="B6D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C3FFB-FA78-5776-92DA-032266DD092E}" v="2" dt="2018-11-08T02:58:56.040"/>
    <p1510:client id="{2F9AF374-F9CD-4957-8B45-13205A4FC042}" v="130" dt="2018-11-08T04:09:07.118"/>
    <p1510:client id="{910D48BB-1C4E-4398-BA99-0F071704F682}" v="363" dt="2018-11-08T08:10:52.050"/>
    <p1510:client id="{E560B7B9-8782-4BE4-BB59-AAD72DCAF993}" v="247" dt="2018-11-08T06:33:50.182"/>
    <p1510:client id="{F7C37315-7DE9-47E6-86BE-FB9DEBB7F172}" v="279" dt="2018-11-08T06:48:17.941"/>
    <p1510:client id="{6A400C8D-5E0F-7CAE-45D1-00C03E454F8F}" v="92" dt="2018-11-08T05:25:07.542"/>
    <p1510:client id="{EA8F62BC-6C05-83A5-0485-C71C0A18038E}" v="17" dt="2018-11-08T04:05:35.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34"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E2C96-C40D-4E9F-9255-1D3D8012C7F7}" type="datetimeFigureOut">
              <a:rPr lang="en-US" altLang="zh-TW"/>
              <a:pPr/>
              <a:t>11/8/2018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FC174-B16B-43D3-A55C-2AA266431279}" type="slidenum">
              <a:rPr lang="en-US" altLang="zh-TW"/>
              <a:pPr/>
              <a:t>‹#›</a:t>
            </a:fld>
            <a:endParaRPr lang="zh-TW" altLang="en-US"/>
          </a:p>
        </p:txBody>
      </p:sp>
    </p:spTree>
    <p:extLst>
      <p:ext uri="{BB962C8B-B14F-4D97-AF65-F5344CB8AC3E}">
        <p14:creationId xmlns:p14="http://schemas.microsoft.com/office/powerpoint/2010/main" val="368887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DDFC174-B16B-43D3-A55C-2AA266431279}" type="slidenum">
              <a:rPr lang="en-US" altLang="zh-TW" smtClean="0"/>
              <a:pPr/>
              <a:t>4</a:t>
            </a:fld>
            <a:endParaRPr lang="zh-TW" altLang="en-US"/>
          </a:p>
        </p:txBody>
      </p:sp>
    </p:spTree>
    <p:extLst>
      <p:ext uri="{BB962C8B-B14F-4D97-AF65-F5344CB8AC3E}">
        <p14:creationId xmlns:p14="http://schemas.microsoft.com/office/powerpoint/2010/main" val="369429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DDFC174-B16B-43D3-A55C-2AA266431279}" type="slidenum">
              <a:rPr lang="en-US" altLang="zh-TW" smtClean="0"/>
              <a:pPr/>
              <a:t>29</a:t>
            </a:fld>
            <a:endParaRPr lang="zh-TW" altLang="en-US"/>
          </a:p>
        </p:txBody>
      </p:sp>
    </p:spTree>
    <p:extLst>
      <p:ext uri="{BB962C8B-B14F-4D97-AF65-F5344CB8AC3E}">
        <p14:creationId xmlns:p14="http://schemas.microsoft.com/office/powerpoint/2010/main" val="3530631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latin typeface="新細明體"/>
                <a:ea typeface="新細明體"/>
              </a:rPr>
              <a:t>1.  QNAP App Center 本身已經有 Containerized Apps。外部開發者可使用 NAS 開發以及提供 Containerized Apps。可以放在 Recommended App or App Center</a:t>
            </a:r>
          </a:p>
          <a:p>
            <a:r>
              <a:rPr lang="zh-TW" altLang="en-US">
                <a:latin typeface="新細明體"/>
                <a:ea typeface="新細明體"/>
              </a:rPr>
              <a:t>2. CS 有提供 QDK 打包工具</a:t>
            </a:r>
          </a:p>
          <a:p>
            <a:r>
              <a:rPr lang="zh-TW" altLang="en-US">
                <a:latin typeface="新細明體"/>
                <a:ea typeface="新細明體"/>
              </a:rPr>
              <a:t>3.   原本提供 NAS API 文件。二次開發文件。</a:t>
            </a:r>
          </a:p>
        </p:txBody>
      </p:sp>
      <p:sp>
        <p:nvSpPr>
          <p:cNvPr id="4" name="投影片編號版面配置區 3"/>
          <p:cNvSpPr>
            <a:spLocks noGrp="1"/>
          </p:cNvSpPr>
          <p:nvPr>
            <p:ph type="sldNum" sz="quarter" idx="10"/>
          </p:nvPr>
        </p:nvSpPr>
        <p:spPr/>
        <p:txBody>
          <a:bodyPr/>
          <a:lstStyle/>
          <a:p>
            <a:fld id="{1DDFC174-B16B-43D3-A55C-2AA266431279}" type="slidenum">
              <a:rPr lang="en-US" altLang="zh-TW" smtClean="0"/>
              <a:pPr/>
              <a:t>39</a:t>
            </a:fld>
            <a:endParaRPr lang="zh-TW" altLang="en-US"/>
          </a:p>
        </p:txBody>
      </p:sp>
    </p:spTree>
    <p:extLst>
      <p:ext uri="{BB962C8B-B14F-4D97-AF65-F5344CB8AC3E}">
        <p14:creationId xmlns:p14="http://schemas.microsoft.com/office/powerpoint/2010/main" val="183693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CN" altLang="en-US">
              <a:latin typeface="等线"/>
              <a:ea typeface="等线"/>
              <a:cs typeface="Calibri"/>
            </a:endParaRPr>
          </a:p>
        </p:txBody>
      </p:sp>
      <p:sp>
        <p:nvSpPr>
          <p:cNvPr id="4" name="投影片編號版面配置區 3"/>
          <p:cNvSpPr>
            <a:spLocks noGrp="1"/>
          </p:cNvSpPr>
          <p:nvPr>
            <p:ph type="sldNum" sz="quarter" idx="5"/>
          </p:nvPr>
        </p:nvSpPr>
        <p:spPr/>
        <p:txBody>
          <a:bodyPr/>
          <a:lstStyle/>
          <a:p>
            <a:fld id="{1DDFC174-B16B-43D3-A55C-2AA266431279}" type="slidenum">
              <a:rPr lang="en-US" altLang="zh-TW"/>
              <a:pPr/>
              <a:t>41</a:t>
            </a:fld>
            <a:endParaRPr lang="zh-TW" altLang="en-US"/>
          </a:p>
        </p:txBody>
      </p:sp>
    </p:spTree>
    <p:extLst>
      <p:ext uri="{BB962C8B-B14F-4D97-AF65-F5344CB8AC3E}">
        <p14:creationId xmlns:p14="http://schemas.microsoft.com/office/powerpoint/2010/main" val="21027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DDFC174-B16B-43D3-A55C-2AA266431279}" type="slidenum">
              <a:rPr lang="en-US" altLang="zh-TW" smtClean="0"/>
              <a:pPr/>
              <a:t>6</a:t>
            </a:fld>
            <a:endParaRPr lang="zh-TW" altLang="en-US"/>
          </a:p>
        </p:txBody>
      </p:sp>
    </p:spTree>
    <p:extLst>
      <p:ext uri="{BB962C8B-B14F-4D97-AF65-F5344CB8AC3E}">
        <p14:creationId xmlns:p14="http://schemas.microsoft.com/office/powerpoint/2010/main" val="228432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lnSpc>
                <a:spcPct val="90000"/>
              </a:lnSpc>
              <a:spcBef>
                <a:spcPts val="1000"/>
              </a:spcBef>
              <a:buChar char="•"/>
            </a:pPr>
            <a:r>
              <a:rPr lang="zh-TW"/>
              <a:t>Namespaces 做環境隔離 (ex, 網路, Process, mount, etc)</a:t>
            </a:r>
            <a:endParaRPr lang="en-US" altLang="zh-TW"/>
          </a:p>
          <a:p>
            <a:pPr marL="228600" indent="-228600">
              <a:lnSpc>
                <a:spcPct val="90000"/>
              </a:lnSpc>
              <a:spcBef>
                <a:spcPts val="1000"/>
              </a:spcBef>
              <a:buChar char="•"/>
            </a:pPr>
            <a:r>
              <a:rPr lang="zh-TW"/>
              <a:t>cgroups 做資源限制 (ex, CPU, Memory)</a:t>
            </a:r>
          </a:p>
        </p:txBody>
      </p:sp>
      <p:sp>
        <p:nvSpPr>
          <p:cNvPr id="4" name="投影片編號版面配置區 3"/>
          <p:cNvSpPr>
            <a:spLocks noGrp="1"/>
          </p:cNvSpPr>
          <p:nvPr>
            <p:ph type="sldNum" sz="quarter" idx="5"/>
          </p:nvPr>
        </p:nvSpPr>
        <p:spPr/>
        <p:txBody>
          <a:bodyPr/>
          <a:lstStyle/>
          <a:p>
            <a:fld id="{1DDFC174-B16B-43D3-A55C-2AA266431279}" type="slidenum">
              <a:rPr lang="en-US" altLang="zh-TW"/>
              <a:pPr/>
              <a:t>9</a:t>
            </a:fld>
            <a:endParaRPr lang="zh-TW" altLang="en-US"/>
          </a:p>
        </p:txBody>
      </p:sp>
    </p:spTree>
    <p:extLst>
      <p:ext uri="{BB962C8B-B14F-4D97-AF65-F5344CB8AC3E}">
        <p14:creationId xmlns:p14="http://schemas.microsoft.com/office/powerpoint/2010/main" val="26226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DDFC174-B16B-43D3-A55C-2AA266431279}" type="slidenum">
              <a:rPr lang="en-US" altLang="zh-TW" smtClean="0"/>
              <a:pPr/>
              <a:t>10</a:t>
            </a:fld>
            <a:endParaRPr lang="zh-TW" altLang="en-US"/>
          </a:p>
        </p:txBody>
      </p:sp>
    </p:spTree>
    <p:extLst>
      <p:ext uri="{BB962C8B-B14F-4D97-AF65-F5344CB8AC3E}">
        <p14:creationId xmlns:p14="http://schemas.microsoft.com/office/powerpoint/2010/main" val="238811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DDFC174-B16B-43D3-A55C-2AA266431279}" type="slidenum">
              <a:rPr lang="en-US" altLang="zh-TW" smtClean="0"/>
              <a:pPr/>
              <a:t>12</a:t>
            </a:fld>
            <a:endParaRPr lang="zh-TW" altLang="en-US"/>
          </a:p>
        </p:txBody>
      </p:sp>
    </p:spTree>
    <p:extLst>
      <p:ext uri="{BB962C8B-B14F-4D97-AF65-F5344CB8AC3E}">
        <p14:creationId xmlns:p14="http://schemas.microsoft.com/office/powerpoint/2010/main" val="68886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DDFC174-B16B-43D3-A55C-2AA266431279}" type="slidenum">
              <a:rPr lang="en-US" altLang="zh-TW" smtClean="0"/>
              <a:pPr/>
              <a:t>19</a:t>
            </a:fld>
            <a:endParaRPr lang="zh-TW" altLang="en-US"/>
          </a:p>
        </p:txBody>
      </p:sp>
    </p:spTree>
    <p:extLst>
      <p:ext uri="{BB962C8B-B14F-4D97-AF65-F5344CB8AC3E}">
        <p14:creationId xmlns:p14="http://schemas.microsoft.com/office/powerpoint/2010/main" val="15685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DDFC174-B16B-43D3-A55C-2AA266431279}" type="slidenum">
              <a:rPr lang="en-US" altLang="zh-TW" smtClean="0"/>
              <a:pPr/>
              <a:t>20</a:t>
            </a:fld>
            <a:endParaRPr lang="zh-TW" altLang="en-US"/>
          </a:p>
        </p:txBody>
      </p:sp>
    </p:spTree>
    <p:extLst>
      <p:ext uri="{BB962C8B-B14F-4D97-AF65-F5344CB8AC3E}">
        <p14:creationId xmlns:p14="http://schemas.microsoft.com/office/powerpoint/2010/main" val="223881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DDFC174-B16B-43D3-A55C-2AA266431279}" type="slidenum">
              <a:rPr lang="en-US" altLang="zh-TW" smtClean="0"/>
              <a:pPr/>
              <a:t>22</a:t>
            </a:fld>
            <a:endParaRPr lang="zh-TW" altLang="en-US"/>
          </a:p>
        </p:txBody>
      </p:sp>
    </p:spTree>
    <p:extLst>
      <p:ext uri="{BB962C8B-B14F-4D97-AF65-F5344CB8AC3E}">
        <p14:creationId xmlns:p14="http://schemas.microsoft.com/office/powerpoint/2010/main" val="141735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DDFC174-B16B-43D3-A55C-2AA266431279}" type="slidenum">
              <a:rPr lang="en-US" altLang="zh-TW" smtClean="0"/>
              <a:pPr/>
              <a:t>25</a:t>
            </a:fld>
            <a:endParaRPr lang="zh-TW" altLang="en-US"/>
          </a:p>
        </p:txBody>
      </p:sp>
    </p:spTree>
    <p:extLst>
      <p:ext uri="{BB962C8B-B14F-4D97-AF65-F5344CB8AC3E}">
        <p14:creationId xmlns:p14="http://schemas.microsoft.com/office/powerpoint/2010/main" val="3628681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4612C7C-1FC7-4172-A12B-BF46861373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428"/>
            <a:ext cx="12191996" cy="6857141"/>
          </a:xfrm>
          <a:prstGeom prst="rect">
            <a:avLst/>
          </a:prstGeom>
        </p:spPr>
      </p:pic>
    </p:spTree>
    <p:extLst>
      <p:ext uri="{BB962C8B-B14F-4D97-AF65-F5344CB8AC3E}">
        <p14:creationId xmlns:p14="http://schemas.microsoft.com/office/powerpoint/2010/main" val="97977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4612C7C-1FC7-4172-A12B-BF46861373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428"/>
            <a:ext cx="12191996" cy="6857141"/>
          </a:xfrm>
          <a:prstGeom prst="rect">
            <a:avLst/>
          </a:prstGeom>
        </p:spPr>
      </p:pic>
    </p:spTree>
    <p:extLst>
      <p:ext uri="{BB962C8B-B14F-4D97-AF65-F5344CB8AC3E}">
        <p14:creationId xmlns:p14="http://schemas.microsoft.com/office/powerpoint/2010/main" val="373596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4612C7C-1FC7-4172-A12B-BF46861373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28"/>
            <a:ext cx="12191998" cy="6857142"/>
          </a:xfrm>
          <a:prstGeom prst="rect">
            <a:avLst/>
          </a:prstGeom>
        </p:spPr>
      </p:pic>
    </p:spTree>
    <p:extLst>
      <p:ext uri="{BB962C8B-B14F-4D97-AF65-F5344CB8AC3E}">
        <p14:creationId xmlns:p14="http://schemas.microsoft.com/office/powerpoint/2010/main" val="112181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4612C7C-1FC7-4172-A12B-BF46861373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5" y="428"/>
            <a:ext cx="12189289" cy="6857142"/>
          </a:xfrm>
          <a:prstGeom prst="rect">
            <a:avLst/>
          </a:prstGeom>
        </p:spPr>
      </p:pic>
      <p:sp>
        <p:nvSpPr>
          <p:cNvPr id="3" name="標題 1">
            <a:extLst>
              <a:ext uri="{FF2B5EF4-FFF2-40B4-BE49-F238E27FC236}">
                <a16:creationId xmlns:a16="http://schemas.microsoft.com/office/drawing/2014/main" id="{95CA12F8-AF0E-4CAD-A8B9-8ADF543B75C3}"/>
              </a:ext>
            </a:extLst>
          </p:cNvPr>
          <p:cNvSpPr>
            <a:spLocks noGrp="1"/>
          </p:cNvSpPr>
          <p:nvPr>
            <p:ph type="title"/>
          </p:nvPr>
        </p:nvSpPr>
        <p:spPr>
          <a:xfrm>
            <a:off x="752669" y="74645"/>
            <a:ext cx="10464282" cy="808654"/>
          </a:xfrm>
          <a:prstGeom prst="rect">
            <a:avLst/>
          </a:prstGeom>
        </p:spPr>
        <p:txBody>
          <a:bodyPr anchor="ctr"/>
          <a:lstStyle>
            <a:lvl1pPr>
              <a:defRPr lang="zh-TW" altLang="en-US" sz="3800" b="1" dirty="0">
                <a:solidFill>
                  <a:schemeClr val="tx1">
                    <a:lumMod val="85000"/>
                    <a:lumOff val="15000"/>
                  </a:schemeClr>
                </a:solidFill>
                <a:latin typeface="+mj-lt"/>
                <a:ea typeface="Arial Unicode MS" panose="020B0604020202020204" pitchFamily="34" charset="-120"/>
                <a:cs typeface="Arial" panose="020B0604020202020204" pitchFamily="34" charset="0"/>
              </a:defRPr>
            </a:lvl1pPr>
          </a:lstStyle>
          <a:p>
            <a:endParaRPr lang="zh-TW" altLang="en-US" dirty="0"/>
          </a:p>
        </p:txBody>
      </p:sp>
      <p:sp>
        <p:nvSpPr>
          <p:cNvPr id="4" name="矩形 3">
            <a:extLst>
              <a:ext uri="{FF2B5EF4-FFF2-40B4-BE49-F238E27FC236}">
                <a16:creationId xmlns:a16="http://schemas.microsoft.com/office/drawing/2014/main" id="{72D648A3-32F4-4456-876F-EA9D469345A2}"/>
              </a:ext>
            </a:extLst>
          </p:cNvPr>
          <p:cNvSpPr/>
          <p:nvPr userDrawn="1"/>
        </p:nvSpPr>
        <p:spPr>
          <a:xfrm rot="5400000">
            <a:off x="3293326" y="-2475570"/>
            <a:ext cx="5605349" cy="12192000"/>
          </a:xfrm>
          <a:prstGeom prst="rect">
            <a:avLst/>
          </a:prstGeom>
          <a:gradFill flip="none" rotWithShape="1">
            <a:gsLst>
              <a:gs pos="0">
                <a:schemeClr val="bg1">
                  <a:alpha val="0"/>
                </a:schemeClr>
              </a:gs>
              <a:gs pos="100000">
                <a:schemeClr val="bg1">
                  <a:alpha val="6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3721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4612C7C-1FC7-4172-A12B-BF46861373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5" y="761"/>
            <a:ext cx="12189289" cy="6856475"/>
          </a:xfrm>
          <a:prstGeom prst="rect">
            <a:avLst/>
          </a:prstGeom>
        </p:spPr>
      </p:pic>
      <p:sp>
        <p:nvSpPr>
          <p:cNvPr id="3" name="標題 1">
            <a:extLst>
              <a:ext uri="{FF2B5EF4-FFF2-40B4-BE49-F238E27FC236}">
                <a16:creationId xmlns:a16="http://schemas.microsoft.com/office/drawing/2014/main" id="{95CA12F8-AF0E-4CAD-A8B9-8ADF543B75C3}"/>
              </a:ext>
            </a:extLst>
          </p:cNvPr>
          <p:cNvSpPr>
            <a:spLocks noGrp="1"/>
          </p:cNvSpPr>
          <p:nvPr>
            <p:ph type="title"/>
          </p:nvPr>
        </p:nvSpPr>
        <p:spPr>
          <a:xfrm>
            <a:off x="752669" y="74645"/>
            <a:ext cx="10464282" cy="808654"/>
          </a:xfrm>
          <a:prstGeom prst="rect">
            <a:avLst/>
          </a:prstGeom>
        </p:spPr>
        <p:txBody>
          <a:bodyPr anchor="ctr"/>
          <a:lstStyle>
            <a:lvl1pPr>
              <a:defRPr sz="3800" b="1">
                <a:solidFill>
                  <a:schemeClr val="tx1">
                    <a:lumMod val="85000"/>
                    <a:lumOff val="15000"/>
                  </a:schemeClr>
                </a:solidFill>
                <a:latin typeface="Arial Unicode MS" panose="020B0604020202020204" pitchFamily="34" charset="-120"/>
                <a:ea typeface="Arial Unicode MS" panose="020B0604020202020204" pitchFamily="34" charset="-120"/>
              </a:defRPr>
            </a:lvl1pPr>
          </a:lstStyle>
          <a:p>
            <a:r>
              <a:rPr lang="zh-TW" altLang="en-US" dirty="0"/>
              <a:t>按一下以編輯母片標題樣式</a:t>
            </a:r>
          </a:p>
        </p:txBody>
      </p:sp>
    </p:spTree>
    <p:extLst>
      <p:ext uri="{BB962C8B-B14F-4D97-AF65-F5344CB8AC3E}">
        <p14:creationId xmlns:p14="http://schemas.microsoft.com/office/powerpoint/2010/main" val="280806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4612C7C-1FC7-4172-A12B-BF46861373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16" y="428"/>
            <a:ext cx="12187766" cy="6857142"/>
          </a:xfrm>
          <a:prstGeom prst="rect">
            <a:avLst/>
          </a:prstGeom>
        </p:spPr>
      </p:pic>
      <p:sp>
        <p:nvSpPr>
          <p:cNvPr id="3" name="標題 1">
            <a:extLst>
              <a:ext uri="{FF2B5EF4-FFF2-40B4-BE49-F238E27FC236}">
                <a16:creationId xmlns:a16="http://schemas.microsoft.com/office/drawing/2014/main" id="{95CA12F8-AF0E-4CAD-A8B9-8ADF543B75C3}"/>
              </a:ext>
            </a:extLst>
          </p:cNvPr>
          <p:cNvSpPr>
            <a:spLocks noGrp="1"/>
          </p:cNvSpPr>
          <p:nvPr>
            <p:ph type="title"/>
          </p:nvPr>
        </p:nvSpPr>
        <p:spPr>
          <a:xfrm>
            <a:off x="752669" y="74645"/>
            <a:ext cx="10464282" cy="808654"/>
          </a:xfrm>
          <a:prstGeom prst="rect">
            <a:avLst/>
          </a:prstGeom>
        </p:spPr>
        <p:txBody>
          <a:bodyPr anchor="ctr"/>
          <a:lstStyle>
            <a:lvl1pPr>
              <a:defRPr sz="3800" b="1">
                <a:solidFill>
                  <a:schemeClr val="tx1">
                    <a:lumMod val="85000"/>
                    <a:lumOff val="15000"/>
                  </a:schemeClr>
                </a:solidFill>
                <a:latin typeface="Arial Unicode MS" panose="020B0604020202020204" pitchFamily="34" charset="-120"/>
                <a:ea typeface="Arial Unicode MS" panose="020B0604020202020204" pitchFamily="34" charset="-120"/>
              </a:defRPr>
            </a:lvl1pPr>
          </a:lstStyle>
          <a:p>
            <a:r>
              <a:rPr lang="zh-TW" altLang="en-US" dirty="0"/>
              <a:t>按一下以編輯母片標題樣式</a:t>
            </a:r>
          </a:p>
        </p:txBody>
      </p:sp>
    </p:spTree>
    <p:extLst>
      <p:ext uri="{BB962C8B-B14F-4D97-AF65-F5344CB8AC3E}">
        <p14:creationId xmlns:p14="http://schemas.microsoft.com/office/powerpoint/2010/main" val="420515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4612C7C-1FC7-4172-A12B-BF46861373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17" y="857"/>
            <a:ext cx="12187764" cy="6856284"/>
          </a:xfrm>
          <a:prstGeom prst="rect">
            <a:avLst/>
          </a:prstGeom>
        </p:spPr>
      </p:pic>
    </p:spTree>
    <p:extLst>
      <p:ext uri="{BB962C8B-B14F-4D97-AF65-F5344CB8AC3E}">
        <p14:creationId xmlns:p14="http://schemas.microsoft.com/office/powerpoint/2010/main" val="407008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4612C7C-1FC7-4172-A12B-BF46861373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16" y="1618"/>
            <a:ext cx="12187765" cy="6854761"/>
          </a:xfrm>
          <a:prstGeom prst="rect">
            <a:avLst/>
          </a:prstGeom>
        </p:spPr>
      </p:pic>
      <p:sp>
        <p:nvSpPr>
          <p:cNvPr id="3" name="標題 1">
            <a:extLst>
              <a:ext uri="{FF2B5EF4-FFF2-40B4-BE49-F238E27FC236}">
                <a16:creationId xmlns:a16="http://schemas.microsoft.com/office/drawing/2014/main" id="{95CA12F8-AF0E-4CAD-A8B9-8ADF543B75C3}"/>
              </a:ext>
            </a:extLst>
          </p:cNvPr>
          <p:cNvSpPr>
            <a:spLocks noGrp="1"/>
          </p:cNvSpPr>
          <p:nvPr>
            <p:ph type="title"/>
          </p:nvPr>
        </p:nvSpPr>
        <p:spPr>
          <a:xfrm>
            <a:off x="752669" y="74645"/>
            <a:ext cx="10464282" cy="808654"/>
          </a:xfrm>
          <a:prstGeom prst="rect">
            <a:avLst/>
          </a:prstGeom>
        </p:spPr>
        <p:txBody>
          <a:bodyPr anchor="ctr"/>
          <a:lstStyle>
            <a:lvl1pPr>
              <a:defRPr sz="3800" b="1">
                <a:solidFill>
                  <a:schemeClr val="tx1">
                    <a:lumMod val="85000"/>
                    <a:lumOff val="15000"/>
                  </a:schemeClr>
                </a:solidFill>
                <a:latin typeface="Arial Unicode MS" panose="020B0604020202020204" pitchFamily="34" charset="-120"/>
                <a:ea typeface="Arial Unicode MS" panose="020B0604020202020204" pitchFamily="34" charset="-120"/>
              </a:defRPr>
            </a:lvl1pPr>
          </a:lstStyle>
          <a:p>
            <a:r>
              <a:rPr lang="zh-TW" altLang="en-US" dirty="0"/>
              <a:t>按一下以編輯母片標題樣式</a:t>
            </a:r>
          </a:p>
        </p:txBody>
      </p:sp>
    </p:spTree>
    <p:extLst>
      <p:ext uri="{BB962C8B-B14F-4D97-AF65-F5344CB8AC3E}">
        <p14:creationId xmlns:p14="http://schemas.microsoft.com/office/powerpoint/2010/main" val="332340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2E9C1A-9FAB-4521-B388-DE683559B178}"/>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53A5A30-E090-4DCE-8774-5A920B8336C4}"/>
              </a:ext>
            </a:extLst>
          </p:cNvPr>
          <p:cNvSpPr>
            <a:spLocks noGrp="1"/>
          </p:cNvSpPr>
          <p:nvPr>
            <p:ph idx="1"/>
          </p:nvPr>
        </p:nvSpPr>
        <p:spPr>
          <a:xfrm>
            <a:off x="838200" y="1825625"/>
            <a:ext cx="10515600" cy="4351338"/>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F70E031-00D3-4381-8666-0006226116D9}"/>
              </a:ext>
            </a:extLst>
          </p:cNvPr>
          <p:cNvSpPr>
            <a:spLocks noGrp="1"/>
          </p:cNvSpPr>
          <p:nvPr>
            <p:ph type="dt" sz="half" idx="10"/>
          </p:nvPr>
        </p:nvSpPr>
        <p:spPr>
          <a:xfrm>
            <a:off x="838200" y="6356350"/>
            <a:ext cx="2743200" cy="365125"/>
          </a:xfrm>
          <a:prstGeom prst="rect">
            <a:avLst/>
          </a:prstGeom>
        </p:spPr>
        <p:txBody>
          <a:bodyPr/>
          <a:lstStyle/>
          <a:p>
            <a:fld id="{9275EF9D-446A-4BA9-9A8F-8795C824CFA3}" type="datetimeFigureOut">
              <a:rPr lang="zh-TW" altLang="en-US" smtClean="0"/>
              <a:pPr/>
              <a:t>2018/11/8</a:t>
            </a:fld>
            <a:endParaRPr lang="zh-TW" altLang="en-US"/>
          </a:p>
        </p:txBody>
      </p:sp>
      <p:sp>
        <p:nvSpPr>
          <p:cNvPr id="5" name="頁尾版面配置區 4">
            <a:extLst>
              <a:ext uri="{FF2B5EF4-FFF2-40B4-BE49-F238E27FC236}">
                <a16:creationId xmlns:a16="http://schemas.microsoft.com/office/drawing/2014/main" id="{D7686845-D3B8-4BC7-B5F6-72BD109BA31E}"/>
              </a:ext>
            </a:extLst>
          </p:cNvPr>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6" name="投影片編號版面配置區 5">
            <a:extLst>
              <a:ext uri="{FF2B5EF4-FFF2-40B4-BE49-F238E27FC236}">
                <a16:creationId xmlns:a16="http://schemas.microsoft.com/office/drawing/2014/main" id="{A0774C97-B2AB-459C-BCC7-E836727EEBFB}"/>
              </a:ext>
            </a:extLst>
          </p:cNvPr>
          <p:cNvSpPr>
            <a:spLocks noGrp="1"/>
          </p:cNvSpPr>
          <p:nvPr>
            <p:ph type="sldNum" sz="quarter" idx="12"/>
          </p:nvPr>
        </p:nvSpPr>
        <p:spPr>
          <a:xfrm>
            <a:off x="8610600" y="6356350"/>
            <a:ext cx="2743200" cy="365125"/>
          </a:xfrm>
          <a:prstGeom prst="rect">
            <a:avLst/>
          </a:prstGeom>
        </p:spPr>
        <p:txBody>
          <a:bodyPr/>
          <a:lstStyle/>
          <a:p>
            <a:fld id="{5B0A2E34-17E6-46B6-A0CD-23734D57E7FF}" type="slidenum">
              <a:rPr lang="zh-TW" altLang="en-US" smtClean="0"/>
              <a:pPr/>
              <a:t>‹#›</a:t>
            </a:fld>
            <a:endParaRPr lang="zh-TW" altLang="en-US"/>
          </a:p>
        </p:txBody>
      </p:sp>
    </p:spTree>
    <p:extLst>
      <p:ext uri="{BB962C8B-B14F-4D97-AF65-F5344CB8AC3E}">
        <p14:creationId xmlns:p14="http://schemas.microsoft.com/office/powerpoint/2010/main" val="100358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8344AFC-2B1C-4BA8-B49E-18D91395FD56}"/>
              </a:ext>
            </a:extLst>
          </p:cNvPr>
          <p:cNvSpPr>
            <a:spLocks noGrp="1"/>
          </p:cNvSpPr>
          <p:nvPr>
            <p:ph type="dt" sz="half" idx="10"/>
          </p:nvPr>
        </p:nvSpPr>
        <p:spPr>
          <a:xfrm>
            <a:off x="838200" y="6356350"/>
            <a:ext cx="2743200" cy="365125"/>
          </a:xfrm>
          <a:prstGeom prst="rect">
            <a:avLst/>
          </a:prstGeom>
        </p:spPr>
        <p:txBody>
          <a:bodyPr/>
          <a:lstStyle/>
          <a:p>
            <a:fld id="{9275EF9D-446A-4BA9-9A8F-8795C824CFA3}" type="datetimeFigureOut">
              <a:rPr lang="zh-TW" altLang="en-US" smtClean="0"/>
              <a:pPr/>
              <a:t>2018/11/8</a:t>
            </a:fld>
            <a:endParaRPr lang="zh-TW" altLang="en-US"/>
          </a:p>
        </p:txBody>
      </p:sp>
      <p:sp>
        <p:nvSpPr>
          <p:cNvPr id="3" name="頁尾版面配置區 2">
            <a:extLst>
              <a:ext uri="{FF2B5EF4-FFF2-40B4-BE49-F238E27FC236}">
                <a16:creationId xmlns:a16="http://schemas.microsoft.com/office/drawing/2014/main" id="{183960B8-EDDF-41F0-99CC-CD24D047C4CE}"/>
              </a:ext>
            </a:extLst>
          </p:cNvPr>
          <p:cNvSpPr>
            <a:spLocks noGrp="1"/>
          </p:cNvSpPr>
          <p:nvPr>
            <p:ph type="ftr" sz="quarter" idx="11"/>
          </p:nvPr>
        </p:nvSpPr>
        <p:spPr>
          <a:xfrm>
            <a:off x="4038600" y="6356350"/>
            <a:ext cx="4114800" cy="365125"/>
          </a:xfrm>
          <a:prstGeom prst="rect">
            <a:avLst/>
          </a:prstGeom>
        </p:spPr>
        <p:txBody>
          <a:bodyPr/>
          <a:lstStyle/>
          <a:p>
            <a:endParaRPr lang="zh-TW" altLang="en-US"/>
          </a:p>
        </p:txBody>
      </p:sp>
      <p:sp>
        <p:nvSpPr>
          <p:cNvPr id="4" name="投影片編號版面配置區 3">
            <a:extLst>
              <a:ext uri="{FF2B5EF4-FFF2-40B4-BE49-F238E27FC236}">
                <a16:creationId xmlns:a16="http://schemas.microsoft.com/office/drawing/2014/main" id="{C785389A-CC91-42B4-A26E-3948C9C07C86}"/>
              </a:ext>
            </a:extLst>
          </p:cNvPr>
          <p:cNvSpPr>
            <a:spLocks noGrp="1"/>
          </p:cNvSpPr>
          <p:nvPr>
            <p:ph type="sldNum" sz="quarter" idx="12"/>
          </p:nvPr>
        </p:nvSpPr>
        <p:spPr>
          <a:xfrm>
            <a:off x="8610600" y="6356350"/>
            <a:ext cx="2743200" cy="365125"/>
          </a:xfrm>
          <a:prstGeom prst="rect">
            <a:avLst/>
          </a:prstGeom>
        </p:spPr>
        <p:txBody>
          <a:bodyPr/>
          <a:lstStyle/>
          <a:p>
            <a:fld id="{5B0A2E34-17E6-46B6-A0CD-23734D57E7FF}" type="slidenum">
              <a:rPr lang="zh-TW" altLang="en-US" smtClean="0"/>
              <a:pPr/>
              <a:t>‹#›</a:t>
            </a:fld>
            <a:endParaRPr lang="zh-TW" altLang="en-US"/>
          </a:p>
        </p:txBody>
      </p:sp>
    </p:spTree>
    <p:extLst>
      <p:ext uri="{BB962C8B-B14F-4D97-AF65-F5344CB8AC3E}">
        <p14:creationId xmlns:p14="http://schemas.microsoft.com/office/powerpoint/2010/main" val="38447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2976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18" r:id="rId3"/>
    <p:sldLayoutId id="2147483720" r:id="rId4"/>
    <p:sldLayoutId id="2147483719" r:id="rId5"/>
    <p:sldLayoutId id="2147483721" r:id="rId6"/>
    <p:sldLayoutId id="2147483722" r:id="rId7"/>
    <p:sldLayoutId id="2147483731" r:id="rId8"/>
    <p:sldLayoutId id="2147483732" r:id="rId9"/>
    <p:sldLayoutId id="214748373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46.png"/><Relationship Id="rId10"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4.png"/><Relationship Id="rId7"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2.png"/><Relationship Id="rId7"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emf"/><Relationship Id="rId7" Type="http://schemas.openxmlformats.org/officeDocument/2006/relationships/image" Target="../media/image69.svg"/><Relationship Id="rId2" Type="http://schemas.openxmlformats.org/officeDocument/2006/relationships/image" Target="../media/image64.emf"/><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22.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9.jpeg"/><Relationship Id="rId7" Type="http://schemas.openxmlformats.org/officeDocument/2006/relationships/image" Target="../media/image75.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4.emf"/><Relationship Id="rId11" Type="http://schemas.openxmlformats.org/officeDocument/2006/relationships/image" Target="../media/image79.emf"/><Relationship Id="rId5" Type="http://schemas.openxmlformats.org/officeDocument/2006/relationships/image" Target="../media/image73.emf"/><Relationship Id="rId10" Type="http://schemas.openxmlformats.org/officeDocument/2006/relationships/image" Target="../media/image78.emf"/><Relationship Id="rId4" Type="http://schemas.openxmlformats.org/officeDocument/2006/relationships/image" Target="../media/image72.emf"/><Relationship Id="rId9" Type="http://schemas.openxmlformats.org/officeDocument/2006/relationships/image" Target="../media/image77.emf"/></Relationships>
</file>

<file path=ppt/slides/_rels/slide23.x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image" Target="../media/image81.png"/><Relationship Id="rId7" Type="http://schemas.openxmlformats.org/officeDocument/2006/relationships/image" Target="../media/image85.emf"/><Relationship Id="rId12" Type="http://schemas.openxmlformats.org/officeDocument/2006/relationships/image" Target="../media/image90.emf"/><Relationship Id="rId2" Type="http://schemas.openxmlformats.org/officeDocument/2006/relationships/image" Target="../media/image80.png"/><Relationship Id="rId1" Type="http://schemas.openxmlformats.org/officeDocument/2006/relationships/slideLayout" Target="../slideLayouts/slideLayout3.xml"/><Relationship Id="rId6" Type="http://schemas.openxmlformats.org/officeDocument/2006/relationships/image" Target="../media/image84.emf"/><Relationship Id="rId11" Type="http://schemas.openxmlformats.org/officeDocument/2006/relationships/image" Target="../media/image89.emf"/><Relationship Id="rId5" Type="http://schemas.openxmlformats.org/officeDocument/2006/relationships/image" Target="../media/image83.png"/><Relationship Id="rId10" Type="http://schemas.openxmlformats.org/officeDocument/2006/relationships/image" Target="../media/image88.emf"/><Relationship Id="rId4" Type="http://schemas.openxmlformats.org/officeDocument/2006/relationships/image" Target="../media/image82.png"/><Relationship Id="rId9" Type="http://schemas.openxmlformats.org/officeDocument/2006/relationships/image" Target="../media/image87.emf"/></Relationships>
</file>

<file path=ppt/slides/_rels/slide2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3.xml"/><Relationship Id="rId4" Type="http://schemas.openxmlformats.org/officeDocument/2006/relationships/image" Target="../media/image93.pn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99.png"/></Relationships>
</file>

<file path=ppt/slides/_rels/slide27.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image" Target="../media/image101.png"/><Relationship Id="rId7" Type="http://schemas.openxmlformats.org/officeDocument/2006/relationships/image" Target="../media/image104.emf"/><Relationship Id="rId2" Type="http://schemas.openxmlformats.org/officeDocument/2006/relationships/image" Target="../media/image100.png"/><Relationship Id="rId1" Type="http://schemas.openxmlformats.org/officeDocument/2006/relationships/slideLayout" Target="../slideLayouts/slideLayout3.xml"/><Relationship Id="rId6" Type="http://schemas.openxmlformats.org/officeDocument/2006/relationships/image" Target="../media/image103.emf"/><Relationship Id="rId5" Type="http://schemas.openxmlformats.org/officeDocument/2006/relationships/image" Target="../media/image93.png"/><Relationship Id="rId4" Type="http://schemas.openxmlformats.org/officeDocument/2006/relationships/image" Target="../media/image102.png"/></Relationships>
</file>

<file path=ppt/slides/_rels/slide2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xml"/><Relationship Id="rId5" Type="http://schemas.openxmlformats.org/officeDocument/2006/relationships/image" Target="../media/image98.png"/><Relationship Id="rId4" Type="http://schemas.openxmlformats.org/officeDocument/2006/relationships/image" Target="../media/image108.png"/></Relationships>
</file>

<file path=ppt/slides/_rels/slide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0.emf"/></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slideLayout" Target="../slideLayouts/slideLayout3.xml"/><Relationship Id="rId4" Type="http://schemas.openxmlformats.org/officeDocument/2006/relationships/image" Target="../media/image116.png"/></Relationships>
</file>

<file path=ppt/slides/_rels/slide3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3.xml"/><Relationship Id="rId4" Type="http://schemas.openxmlformats.org/officeDocument/2006/relationships/image" Target="../media/image119.png"/></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xml"/><Relationship Id="rId5" Type="http://schemas.openxmlformats.org/officeDocument/2006/relationships/image" Target="../media/image125.png"/><Relationship Id="rId4" Type="http://schemas.openxmlformats.org/officeDocument/2006/relationships/image" Target="../media/image124.png"/></Relationships>
</file>

<file path=ppt/slides/_rels/slide3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9.jpe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8.emf"/><Relationship Id="rId1" Type="http://schemas.openxmlformats.org/officeDocument/2006/relationships/slideLayout" Target="../slideLayouts/slideLayout5.xml"/><Relationship Id="rId4" Type="http://schemas.openxmlformats.org/officeDocument/2006/relationships/image" Target="../media/image139.pn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extLst/>
          </a:blip>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12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extLst/>
          </a:blip>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0C4D32-4625-4702-AEBF-B544FFBA6983}"/>
              </a:ext>
            </a:extLst>
          </p:cNvPr>
          <p:cNvSpPr>
            <a:spLocks noGrp="1"/>
          </p:cNvSpPr>
          <p:nvPr>
            <p:ph type="title"/>
          </p:nvPr>
        </p:nvSpPr>
        <p:spPr>
          <a:xfrm>
            <a:off x="752668" y="74645"/>
            <a:ext cx="11439331" cy="808654"/>
          </a:xfrm>
        </p:spPr>
        <p:txBody>
          <a:bodyPr vert="horz" lIns="91440" tIns="45720" rIns="91440" bIns="45720" rtlCol="0" anchor="ctr">
            <a:noAutofit/>
          </a:bodyPr>
          <a:lstStyle/>
          <a:p>
            <a:r>
              <a:rPr lang="en-US" altLang="zh-TW"/>
              <a:t>Differences between LXC and Docker containers</a:t>
            </a:r>
            <a:endParaRPr lang="zh-TW" altLang="en-US"/>
          </a:p>
        </p:txBody>
      </p:sp>
      <p:sp>
        <p:nvSpPr>
          <p:cNvPr id="11" name="文字方塊 10">
            <a:extLst>
              <a:ext uri="{FF2B5EF4-FFF2-40B4-BE49-F238E27FC236}">
                <a16:creationId xmlns:a16="http://schemas.microsoft.com/office/drawing/2014/main" id="{BFA0930D-F080-44D9-87DD-76243120CE47}"/>
              </a:ext>
            </a:extLst>
          </p:cNvPr>
          <p:cNvSpPr txBox="1"/>
          <p:nvPr/>
        </p:nvSpPr>
        <p:spPr>
          <a:xfrm>
            <a:off x="1112490" y="1141305"/>
            <a:ext cx="2727990" cy="461665"/>
          </a:xfrm>
          <a:prstGeom prst="rect">
            <a:avLst/>
          </a:prstGeom>
          <a:noFill/>
        </p:spPr>
        <p:txBody>
          <a:bodyPr wrap="square" rtlCol="0">
            <a:spAutoFit/>
          </a:bodyPr>
          <a:lstStyle/>
          <a:p>
            <a:r>
              <a:rPr lang="en-US" altLang="zh-TW" sz="2400" b="1">
                <a:latin typeface="+mj-lt"/>
                <a:ea typeface="Arial Unicode MS" panose="020B0604020202020204" pitchFamily="34" charset="-120"/>
              </a:rPr>
              <a:t>LXC Containers</a:t>
            </a:r>
            <a:endParaRPr lang="zh-TW" altLang="en-US" sz="2400" b="1">
              <a:latin typeface="+mj-lt"/>
              <a:ea typeface="Arial Unicode MS" panose="020B0604020202020204" pitchFamily="34" charset="-120"/>
            </a:endParaRPr>
          </a:p>
        </p:txBody>
      </p:sp>
      <p:sp>
        <p:nvSpPr>
          <p:cNvPr id="12" name="文字方塊 11">
            <a:extLst>
              <a:ext uri="{FF2B5EF4-FFF2-40B4-BE49-F238E27FC236}">
                <a16:creationId xmlns:a16="http://schemas.microsoft.com/office/drawing/2014/main" id="{60DFA3E9-F589-4548-9128-84D7A910F188}"/>
              </a:ext>
            </a:extLst>
          </p:cNvPr>
          <p:cNvSpPr txBox="1"/>
          <p:nvPr/>
        </p:nvSpPr>
        <p:spPr>
          <a:xfrm>
            <a:off x="6789391" y="1134610"/>
            <a:ext cx="2989310" cy="461665"/>
          </a:xfrm>
          <a:prstGeom prst="rect">
            <a:avLst/>
          </a:prstGeom>
          <a:noFill/>
        </p:spPr>
        <p:txBody>
          <a:bodyPr wrap="square" rtlCol="0">
            <a:spAutoFit/>
          </a:bodyPr>
          <a:lstStyle>
            <a:defPPr>
              <a:defRPr lang="zh-TW"/>
            </a:defPPr>
            <a:lvl1pPr>
              <a:defRPr b="1">
                <a:latin typeface="微軟正黑體" panose="020B0604030504040204" pitchFamily="34" charset="-120"/>
                <a:ea typeface="微軟正黑體" panose="020B0604030504040204" pitchFamily="34" charset="-120"/>
              </a:defRPr>
            </a:lvl1pPr>
          </a:lstStyle>
          <a:p>
            <a:r>
              <a:rPr lang="zh-CN" altLang="en-US" sz="2400">
                <a:latin typeface="+mj-lt"/>
                <a:ea typeface="Arial Unicode MS" panose="020B0604020202020204" pitchFamily="34" charset="-120"/>
              </a:rPr>
              <a:t>Docker </a:t>
            </a:r>
            <a:r>
              <a:rPr lang="en-US" altLang="zh-CN" sz="2400">
                <a:latin typeface="+mj-lt"/>
                <a:ea typeface="Arial Unicode MS" panose="020B0604020202020204" pitchFamily="34" charset="-120"/>
              </a:rPr>
              <a:t>Containers</a:t>
            </a:r>
            <a:endParaRPr lang="zh-CN" altLang="en-US" sz="2400">
              <a:latin typeface="+mj-lt"/>
              <a:ea typeface="Arial Unicode MS" panose="020B0604020202020204" pitchFamily="34" charset="-120"/>
            </a:endParaRPr>
          </a:p>
        </p:txBody>
      </p:sp>
      <p:pic>
        <p:nvPicPr>
          <p:cNvPr id="15" name="圖片 14">
            <a:extLst>
              <a:ext uri="{FF2B5EF4-FFF2-40B4-BE49-F238E27FC236}">
                <a16:creationId xmlns:a16="http://schemas.microsoft.com/office/drawing/2014/main" id="{E4CE502D-7B5E-48B6-A862-812267A59E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468" y="1220903"/>
            <a:ext cx="856897" cy="1010413"/>
          </a:xfrm>
          <a:prstGeom prst="rect">
            <a:avLst/>
          </a:prstGeom>
        </p:spPr>
      </p:pic>
      <p:pic>
        <p:nvPicPr>
          <p:cNvPr id="16" name="圖片 15">
            <a:extLst>
              <a:ext uri="{FF2B5EF4-FFF2-40B4-BE49-F238E27FC236}">
                <a16:creationId xmlns:a16="http://schemas.microsoft.com/office/drawing/2014/main" id="{6FF80F3F-2DC4-4ED3-B23B-B5D507D1D0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4862" y="1104161"/>
            <a:ext cx="1632628" cy="928170"/>
          </a:xfrm>
          <a:prstGeom prst="rect">
            <a:avLst/>
          </a:prstGeom>
        </p:spPr>
      </p:pic>
      <p:sp>
        <p:nvSpPr>
          <p:cNvPr id="3" name="矩形 2">
            <a:extLst>
              <a:ext uri="{FF2B5EF4-FFF2-40B4-BE49-F238E27FC236}">
                <a16:creationId xmlns:a16="http://schemas.microsoft.com/office/drawing/2014/main" id="{C7BDF0FF-013A-44E7-B035-65B3CF0D73BB}"/>
              </a:ext>
            </a:extLst>
          </p:cNvPr>
          <p:cNvSpPr/>
          <p:nvPr/>
        </p:nvSpPr>
        <p:spPr>
          <a:xfrm>
            <a:off x="1158958" y="1602970"/>
            <a:ext cx="3621198" cy="954107"/>
          </a:xfrm>
          <a:prstGeom prst="rect">
            <a:avLst/>
          </a:prstGeom>
        </p:spPr>
        <p:txBody>
          <a:bodyPr wrap="square" anchor="t">
            <a:spAutoFit/>
          </a:bodyPr>
          <a:lstStyle/>
          <a:p>
            <a:pPr marL="285750" indent="-285750">
              <a:buFont typeface="Arial" panose="020B0604020202020204" pitchFamily="34" charset="0"/>
              <a:buChar char="•"/>
            </a:pPr>
            <a:r>
              <a:rPr lang="en-US" altLang="zh-CN" sz="1400" b="1" dirty="0">
                <a:solidFill>
                  <a:srgbClr val="262626"/>
                </a:solidFill>
                <a:latin typeface="+mj-lt"/>
                <a:ea typeface="Microsoft JhengHei"/>
              </a:rPr>
              <a:t>OS-level virtualization.</a:t>
            </a:r>
          </a:p>
          <a:p>
            <a:pPr marL="285750" indent="-285750">
              <a:buFont typeface="Arial" panose="020B0604020202020204" pitchFamily="34" charset="0"/>
              <a:buChar char="•"/>
            </a:pPr>
            <a:r>
              <a:rPr lang="en-US" altLang="zh-TW" sz="1400" b="1" dirty="0">
                <a:solidFill>
                  <a:srgbClr val="262626"/>
                </a:solidFill>
                <a:latin typeface="+mj-lt"/>
                <a:ea typeface="Microsoft JhengHei"/>
              </a:rPr>
              <a:t>Compatible with all Linux applications and tools.</a:t>
            </a:r>
            <a:endParaRPr lang="en-US" altLang="zh-TW" sz="1400" b="1" dirty="0">
              <a:solidFill>
                <a:srgbClr val="262626"/>
              </a:solidFill>
              <a:latin typeface="+mj-lt"/>
              <a:ea typeface="Microsoft JhengHei"/>
              <a:cs typeface="Arial"/>
            </a:endParaRPr>
          </a:p>
          <a:p>
            <a:pPr marL="285750" indent="-285750"/>
            <a:endParaRPr lang="zh-TW" altLang="en-US" sz="1400" dirty="0">
              <a:latin typeface="+mj-lt"/>
              <a:ea typeface="新細明體"/>
            </a:endParaRPr>
          </a:p>
        </p:txBody>
      </p:sp>
      <p:sp>
        <p:nvSpPr>
          <p:cNvPr id="4" name="矩形 3">
            <a:extLst>
              <a:ext uri="{FF2B5EF4-FFF2-40B4-BE49-F238E27FC236}">
                <a16:creationId xmlns:a16="http://schemas.microsoft.com/office/drawing/2014/main" id="{7BBC79BC-BCF8-4CFB-998F-F61890C34AA4}"/>
              </a:ext>
            </a:extLst>
          </p:cNvPr>
          <p:cNvSpPr/>
          <p:nvPr/>
        </p:nvSpPr>
        <p:spPr>
          <a:xfrm>
            <a:off x="6876586" y="1568598"/>
            <a:ext cx="5166732" cy="954107"/>
          </a:xfrm>
          <a:prstGeom prst="rect">
            <a:avLst/>
          </a:prstGeom>
        </p:spPr>
        <p:txBody>
          <a:bodyPr wrap="square" anchor="t">
            <a:spAutoFit/>
          </a:bodyPr>
          <a:lstStyle/>
          <a:p>
            <a:pPr marL="285750" indent="-285750">
              <a:buFont typeface="Arial" panose="020B0604020202020204" pitchFamily="34" charset="0"/>
              <a:buChar char="•"/>
            </a:pPr>
            <a:r>
              <a:rPr lang="en-US" altLang="zh-CN" sz="1400" b="1" dirty="0">
                <a:solidFill>
                  <a:srgbClr val="262626"/>
                </a:solidFill>
                <a:latin typeface="+mj-lt"/>
                <a:ea typeface="Microsoft JhengHei"/>
              </a:rPr>
              <a:t>Each container is an image with a readable/writable layer on top of multiple read-only layers.</a:t>
            </a:r>
          </a:p>
          <a:p>
            <a:pPr marL="285750" indent="-285750">
              <a:buFont typeface="Arial" panose="020B0604020202020204" pitchFamily="34" charset="0"/>
              <a:buChar char="•"/>
            </a:pPr>
            <a:r>
              <a:rPr lang="en-US" altLang="zh-CN" sz="1400" b="1" dirty="0">
                <a:solidFill>
                  <a:srgbClr val="262626"/>
                </a:solidFill>
                <a:latin typeface="+mj-lt"/>
                <a:ea typeface="Microsoft JhengHei"/>
              </a:rPr>
              <a:t>Different layer carries different files.</a:t>
            </a:r>
          </a:p>
          <a:p>
            <a:pPr marL="285750" indent="-285750">
              <a:buFont typeface="Arial" panose="020B0604020202020204" pitchFamily="34" charset="0"/>
              <a:buChar char="•"/>
            </a:pPr>
            <a:r>
              <a:rPr lang="en-US" altLang="zh-CN" sz="1400" b="1" dirty="0">
                <a:solidFill>
                  <a:srgbClr val="262626"/>
                </a:solidFill>
                <a:latin typeface="+mj-lt"/>
                <a:ea typeface="Microsoft JhengHei"/>
              </a:rPr>
              <a:t>Support deployments in different environments.</a:t>
            </a:r>
            <a:endParaRPr lang="zh-CN" altLang="zh-TW" sz="1400" b="1" dirty="0">
              <a:solidFill>
                <a:srgbClr val="262626"/>
              </a:solidFill>
              <a:latin typeface="+mj-lt"/>
              <a:ea typeface="Microsoft JhengHei"/>
            </a:endParaRPr>
          </a:p>
        </p:txBody>
      </p:sp>
      <p:grpSp>
        <p:nvGrpSpPr>
          <p:cNvPr id="34" name="群組 33">
            <a:extLst>
              <a:ext uri="{FF2B5EF4-FFF2-40B4-BE49-F238E27FC236}">
                <a16:creationId xmlns:a16="http://schemas.microsoft.com/office/drawing/2014/main" id="{D0ECBAD4-7B58-45E2-8CA2-0ED91131671E}"/>
              </a:ext>
            </a:extLst>
          </p:cNvPr>
          <p:cNvGrpSpPr/>
          <p:nvPr/>
        </p:nvGrpSpPr>
        <p:grpSpPr>
          <a:xfrm>
            <a:off x="933912" y="3115909"/>
            <a:ext cx="2979236" cy="2481327"/>
            <a:chOff x="1262346" y="3094283"/>
            <a:chExt cx="2979236" cy="2481327"/>
          </a:xfrm>
        </p:grpSpPr>
        <p:grpSp>
          <p:nvGrpSpPr>
            <p:cNvPr id="24" name="群組 23">
              <a:extLst>
                <a:ext uri="{FF2B5EF4-FFF2-40B4-BE49-F238E27FC236}">
                  <a16:creationId xmlns:a16="http://schemas.microsoft.com/office/drawing/2014/main" id="{D72D7D62-0BE7-4BF0-A087-59FFBA6BA717}"/>
                </a:ext>
              </a:extLst>
            </p:cNvPr>
            <p:cNvGrpSpPr/>
            <p:nvPr/>
          </p:nvGrpSpPr>
          <p:grpSpPr>
            <a:xfrm>
              <a:off x="1865971" y="3454222"/>
              <a:ext cx="1761293" cy="427359"/>
              <a:chOff x="1776761" y="4417786"/>
              <a:chExt cx="1300976" cy="427359"/>
            </a:xfrm>
          </p:grpSpPr>
          <p:cxnSp>
            <p:nvCxnSpPr>
              <p:cNvPr id="19" name="直線接點 18">
                <a:extLst>
                  <a:ext uri="{FF2B5EF4-FFF2-40B4-BE49-F238E27FC236}">
                    <a16:creationId xmlns:a16="http://schemas.microsoft.com/office/drawing/2014/main" id="{0AE1D5FC-6FDD-4BF6-BA40-92CE73480E5B}"/>
                  </a:ext>
                </a:extLst>
              </p:cNvPr>
              <p:cNvCxnSpPr>
                <a:cxnSpLocks/>
              </p:cNvCxnSpPr>
              <p:nvPr/>
            </p:nvCxnSpPr>
            <p:spPr>
              <a:xfrm>
                <a:off x="1776761" y="4425220"/>
                <a:ext cx="130097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6C1F0776-9810-4648-B63A-E66F2A7127A6}"/>
                  </a:ext>
                </a:extLst>
              </p:cNvPr>
              <p:cNvCxnSpPr/>
              <p:nvPr/>
            </p:nvCxnSpPr>
            <p:spPr>
              <a:xfrm>
                <a:off x="1785622" y="4417786"/>
                <a:ext cx="0" cy="42735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CD17BE72-D8DA-46B2-808C-8C409E9A0BA3}"/>
                  </a:ext>
                </a:extLst>
              </p:cNvPr>
              <p:cNvCxnSpPr/>
              <p:nvPr/>
            </p:nvCxnSpPr>
            <p:spPr>
              <a:xfrm>
                <a:off x="3068449" y="4417786"/>
                <a:ext cx="0" cy="42735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 name="文字方塊 4">
              <a:extLst>
                <a:ext uri="{FF2B5EF4-FFF2-40B4-BE49-F238E27FC236}">
                  <a16:creationId xmlns:a16="http://schemas.microsoft.com/office/drawing/2014/main" id="{D6ADC79C-599D-446E-B604-57CAD6077402}"/>
                </a:ext>
              </a:extLst>
            </p:cNvPr>
            <p:cNvSpPr txBox="1"/>
            <p:nvPr/>
          </p:nvSpPr>
          <p:spPr>
            <a:xfrm>
              <a:off x="2188949" y="3094283"/>
              <a:ext cx="1060475" cy="457065"/>
            </a:xfrm>
            <a:prstGeom prst="rect">
              <a:avLst/>
            </a:prstGeom>
            <a:noFill/>
          </p:spPr>
          <p:txBody>
            <a:bodyPr wrap="square" rtlCol="0">
              <a:spAutoFit/>
            </a:bodyPr>
            <a:lstStyle/>
            <a:p>
              <a:pPr algn="ctr"/>
              <a:r>
                <a:rPr lang="en-US" altLang="zh-TW" b="1">
                  <a:solidFill>
                    <a:srgbClr val="002060"/>
                  </a:solidFill>
                </a:rPr>
                <a:t>HOST</a:t>
              </a:r>
              <a:endParaRPr lang="zh-TW" altLang="en-US" b="1">
                <a:solidFill>
                  <a:srgbClr val="002060"/>
                </a:solidFill>
              </a:endParaRPr>
            </a:p>
          </p:txBody>
        </p:sp>
        <p:sp>
          <p:nvSpPr>
            <p:cNvPr id="6" name="矩形: 圓角 5">
              <a:extLst>
                <a:ext uri="{FF2B5EF4-FFF2-40B4-BE49-F238E27FC236}">
                  <a16:creationId xmlns:a16="http://schemas.microsoft.com/office/drawing/2014/main" id="{955BBC77-4958-434C-8242-2848740A188D}"/>
                </a:ext>
              </a:extLst>
            </p:cNvPr>
            <p:cNvSpPr/>
            <p:nvPr/>
          </p:nvSpPr>
          <p:spPr>
            <a:xfrm>
              <a:off x="1262346" y="3802083"/>
              <a:ext cx="1260413" cy="1773527"/>
            </a:xfrm>
            <a:prstGeom prst="roundRect">
              <a:avLst>
                <a:gd name="adj" fmla="val 12288"/>
              </a:avLst>
            </a:prstGeom>
            <a:solidFill>
              <a:srgbClr val="B6D1E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BB70B450-CCC5-4EB7-BC85-F95E7D9C59EB}"/>
                </a:ext>
              </a:extLst>
            </p:cNvPr>
            <p:cNvSpPr/>
            <p:nvPr/>
          </p:nvSpPr>
          <p:spPr>
            <a:xfrm>
              <a:off x="2981169" y="3802083"/>
              <a:ext cx="1260413" cy="1773527"/>
            </a:xfrm>
            <a:prstGeom prst="roundRect">
              <a:avLst>
                <a:gd name="adj" fmla="val 12288"/>
              </a:avLst>
            </a:prstGeom>
            <a:solidFill>
              <a:srgbClr val="E8D2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a:extLst>
                <a:ext uri="{FF2B5EF4-FFF2-40B4-BE49-F238E27FC236}">
                  <a16:creationId xmlns:a16="http://schemas.microsoft.com/office/drawing/2014/main" id="{AAD340AC-155D-4C3E-A434-7AF21637E706}"/>
                </a:ext>
              </a:extLst>
            </p:cNvPr>
            <p:cNvSpPr txBox="1"/>
            <p:nvPr/>
          </p:nvSpPr>
          <p:spPr>
            <a:xfrm>
              <a:off x="1501698" y="3843960"/>
              <a:ext cx="755569" cy="366792"/>
            </a:xfrm>
            <a:prstGeom prst="rect">
              <a:avLst/>
            </a:prstGeom>
            <a:noFill/>
          </p:spPr>
          <p:txBody>
            <a:bodyPr wrap="square" rtlCol="0">
              <a:spAutoFit/>
            </a:bodyPr>
            <a:lstStyle/>
            <a:p>
              <a:pPr algn="ctr"/>
              <a:r>
                <a:rPr lang="en-US" altLang="zh-TW" b="1">
                  <a:solidFill>
                    <a:srgbClr val="1F6797"/>
                  </a:solidFill>
                </a:rPr>
                <a:t>VM1</a:t>
              </a:r>
              <a:endParaRPr lang="zh-TW" altLang="en-US" b="1">
                <a:solidFill>
                  <a:srgbClr val="1F6797"/>
                </a:solidFill>
              </a:endParaRPr>
            </a:p>
          </p:txBody>
        </p:sp>
        <p:sp>
          <p:nvSpPr>
            <p:cNvPr id="30" name="文字方塊 29">
              <a:extLst>
                <a:ext uri="{FF2B5EF4-FFF2-40B4-BE49-F238E27FC236}">
                  <a16:creationId xmlns:a16="http://schemas.microsoft.com/office/drawing/2014/main" id="{133B8F94-4A26-4F44-9129-0BE9CF9A46BA}"/>
                </a:ext>
              </a:extLst>
            </p:cNvPr>
            <p:cNvSpPr txBox="1"/>
            <p:nvPr/>
          </p:nvSpPr>
          <p:spPr>
            <a:xfrm>
              <a:off x="3249424" y="3843960"/>
              <a:ext cx="755569" cy="366792"/>
            </a:xfrm>
            <a:prstGeom prst="rect">
              <a:avLst/>
            </a:prstGeom>
            <a:noFill/>
          </p:spPr>
          <p:txBody>
            <a:bodyPr wrap="square" rtlCol="0">
              <a:spAutoFit/>
            </a:bodyPr>
            <a:lstStyle/>
            <a:p>
              <a:pPr algn="ctr"/>
              <a:r>
                <a:rPr lang="en-US" altLang="zh-TW" b="1">
                  <a:solidFill>
                    <a:srgbClr val="B83E45"/>
                  </a:solidFill>
                </a:rPr>
                <a:t>VM2</a:t>
              </a:r>
              <a:endParaRPr lang="zh-TW" altLang="en-US" b="1">
                <a:solidFill>
                  <a:srgbClr val="B83E45"/>
                </a:solidFill>
              </a:endParaRPr>
            </a:p>
          </p:txBody>
        </p:sp>
        <p:sp>
          <p:nvSpPr>
            <p:cNvPr id="31" name="文字方塊 30">
              <a:extLst>
                <a:ext uri="{FF2B5EF4-FFF2-40B4-BE49-F238E27FC236}">
                  <a16:creationId xmlns:a16="http://schemas.microsoft.com/office/drawing/2014/main" id="{8CDB2EDD-DC61-4732-BCC1-596428A8FDE7}"/>
                </a:ext>
              </a:extLst>
            </p:cNvPr>
            <p:cNvSpPr txBox="1"/>
            <p:nvPr/>
          </p:nvSpPr>
          <p:spPr>
            <a:xfrm>
              <a:off x="1262346" y="4157228"/>
              <a:ext cx="1260411" cy="1323439"/>
            </a:xfrm>
            <a:prstGeom prst="rect">
              <a:avLst/>
            </a:prstGeom>
            <a:noFill/>
          </p:spPr>
          <p:txBody>
            <a:bodyPr wrap="square" rtlCol="0">
              <a:spAutoFit/>
            </a:bodyPr>
            <a:lstStyle/>
            <a:p>
              <a:pPr algn="ctr"/>
              <a:r>
                <a:rPr lang="en-US" altLang="zh-TW" sz="1600">
                  <a:solidFill>
                    <a:srgbClr val="1F6797"/>
                  </a:solidFill>
                </a:rPr>
                <a:t>Debian 64</a:t>
              </a:r>
            </a:p>
            <a:p>
              <a:pPr algn="ctr"/>
              <a:r>
                <a:rPr lang="en-US" altLang="zh-TW" sz="1600">
                  <a:solidFill>
                    <a:srgbClr val="1F6797"/>
                  </a:solidFill>
                </a:rPr>
                <a:t>PHP</a:t>
              </a:r>
            </a:p>
            <a:p>
              <a:pPr algn="ctr"/>
              <a:r>
                <a:rPr lang="en-US" altLang="zh-TW" sz="1600" err="1">
                  <a:solidFill>
                    <a:srgbClr val="1F6797"/>
                  </a:solidFill>
                </a:rPr>
                <a:t>Mysql</a:t>
              </a:r>
              <a:endParaRPr lang="en-US" altLang="zh-TW" sz="1600">
                <a:solidFill>
                  <a:srgbClr val="1F6797"/>
                </a:solidFill>
              </a:endParaRPr>
            </a:p>
            <a:p>
              <a:pPr algn="ctr"/>
              <a:r>
                <a:rPr lang="en-US" altLang="zh-TW" sz="1600">
                  <a:solidFill>
                    <a:srgbClr val="1F6797"/>
                  </a:solidFill>
                </a:rPr>
                <a:t>Nginx</a:t>
              </a:r>
            </a:p>
            <a:p>
              <a:pPr algn="ctr"/>
              <a:r>
                <a:rPr lang="en-US" altLang="zh-TW" sz="1600" err="1">
                  <a:solidFill>
                    <a:srgbClr val="1F6797"/>
                  </a:solidFill>
                </a:rPr>
                <a:t>Wordpress</a:t>
              </a:r>
              <a:endParaRPr lang="zh-TW" altLang="en-US" sz="1600">
                <a:solidFill>
                  <a:srgbClr val="1F6797"/>
                </a:solidFill>
              </a:endParaRPr>
            </a:p>
          </p:txBody>
        </p:sp>
        <p:sp>
          <p:nvSpPr>
            <p:cNvPr id="33" name="文字方塊 32">
              <a:extLst>
                <a:ext uri="{FF2B5EF4-FFF2-40B4-BE49-F238E27FC236}">
                  <a16:creationId xmlns:a16="http://schemas.microsoft.com/office/drawing/2014/main" id="{279E7DD8-671B-4E61-A10E-F6DA2D84C367}"/>
                </a:ext>
              </a:extLst>
            </p:cNvPr>
            <p:cNvSpPr txBox="1"/>
            <p:nvPr/>
          </p:nvSpPr>
          <p:spPr>
            <a:xfrm>
              <a:off x="2981167" y="4157228"/>
              <a:ext cx="1260411" cy="1323439"/>
            </a:xfrm>
            <a:prstGeom prst="rect">
              <a:avLst/>
            </a:prstGeom>
            <a:noFill/>
          </p:spPr>
          <p:txBody>
            <a:bodyPr wrap="square" rtlCol="0">
              <a:spAutoFit/>
            </a:bodyPr>
            <a:lstStyle/>
            <a:p>
              <a:pPr algn="ctr"/>
              <a:r>
                <a:rPr lang="en-US" altLang="zh-TW" sz="1600">
                  <a:solidFill>
                    <a:srgbClr val="B83E45"/>
                  </a:solidFill>
                </a:rPr>
                <a:t>Ubuntu 64</a:t>
              </a:r>
            </a:p>
            <a:p>
              <a:pPr algn="ctr"/>
              <a:r>
                <a:rPr lang="en-US" altLang="zh-TW" sz="1600">
                  <a:solidFill>
                    <a:srgbClr val="B83E45"/>
                  </a:solidFill>
                </a:rPr>
                <a:t>Ruby</a:t>
              </a:r>
            </a:p>
            <a:p>
              <a:pPr algn="ctr"/>
              <a:r>
                <a:rPr lang="en-US" altLang="zh-TW" sz="1600" err="1">
                  <a:solidFill>
                    <a:srgbClr val="B83E45"/>
                  </a:solidFill>
                </a:rPr>
                <a:t>Postgresql</a:t>
              </a:r>
              <a:endParaRPr lang="en-US" altLang="zh-TW" sz="1600">
                <a:solidFill>
                  <a:srgbClr val="B83E45"/>
                </a:solidFill>
              </a:endParaRPr>
            </a:p>
            <a:p>
              <a:pPr algn="ctr"/>
              <a:r>
                <a:rPr lang="en-US" altLang="zh-TW" sz="1600">
                  <a:solidFill>
                    <a:srgbClr val="B83E45"/>
                  </a:solidFill>
                </a:rPr>
                <a:t>Nginx</a:t>
              </a:r>
            </a:p>
            <a:p>
              <a:pPr algn="ctr"/>
              <a:r>
                <a:rPr lang="en-US" altLang="zh-TW" sz="1600" err="1">
                  <a:solidFill>
                    <a:srgbClr val="B83E45"/>
                  </a:solidFill>
                </a:rPr>
                <a:t>Wordpress</a:t>
              </a:r>
              <a:endParaRPr lang="zh-TW" altLang="en-US" sz="1600">
                <a:solidFill>
                  <a:srgbClr val="B83E45"/>
                </a:solidFill>
              </a:endParaRPr>
            </a:p>
          </p:txBody>
        </p:sp>
      </p:grpSp>
      <p:grpSp>
        <p:nvGrpSpPr>
          <p:cNvPr id="7" name="群組 6">
            <a:extLst>
              <a:ext uri="{FF2B5EF4-FFF2-40B4-BE49-F238E27FC236}">
                <a16:creationId xmlns:a16="http://schemas.microsoft.com/office/drawing/2014/main" id="{6C8CE2FE-95CB-41C8-9FF5-ED4A14D816B3}"/>
              </a:ext>
            </a:extLst>
          </p:cNvPr>
          <p:cNvGrpSpPr/>
          <p:nvPr/>
        </p:nvGrpSpPr>
        <p:grpSpPr>
          <a:xfrm>
            <a:off x="5034130" y="2436892"/>
            <a:ext cx="6834366" cy="3830125"/>
            <a:chOff x="5034130" y="2436892"/>
            <a:chExt cx="6834366" cy="3830125"/>
          </a:xfrm>
        </p:grpSpPr>
        <p:sp>
          <p:nvSpPr>
            <p:cNvPr id="79" name="矩形 78">
              <a:extLst>
                <a:ext uri="{FF2B5EF4-FFF2-40B4-BE49-F238E27FC236}">
                  <a16:creationId xmlns:a16="http://schemas.microsoft.com/office/drawing/2014/main" id="{AD02EA05-F700-42BF-89AD-A6724AA625CB}"/>
                </a:ext>
              </a:extLst>
            </p:cNvPr>
            <p:cNvSpPr/>
            <p:nvPr/>
          </p:nvSpPr>
          <p:spPr>
            <a:xfrm>
              <a:off x="7736940" y="2970306"/>
              <a:ext cx="4131556" cy="462133"/>
            </a:xfrm>
            <a:prstGeom prst="rect">
              <a:avLst/>
            </a:prstGeom>
            <a:solidFill>
              <a:schemeClr val="bg1"/>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1600">
                <a:latin typeface="+mj-lt"/>
              </a:endParaRPr>
            </a:p>
          </p:txBody>
        </p:sp>
        <p:sp>
          <p:nvSpPr>
            <p:cNvPr id="86" name="矩形 85">
              <a:extLst>
                <a:ext uri="{FF2B5EF4-FFF2-40B4-BE49-F238E27FC236}">
                  <a16:creationId xmlns:a16="http://schemas.microsoft.com/office/drawing/2014/main" id="{49D60241-BC9F-4008-9B95-127A8D691831}"/>
                </a:ext>
              </a:extLst>
            </p:cNvPr>
            <p:cNvSpPr/>
            <p:nvPr/>
          </p:nvSpPr>
          <p:spPr>
            <a:xfrm>
              <a:off x="7736940" y="3499742"/>
              <a:ext cx="4131556" cy="462133"/>
            </a:xfrm>
            <a:prstGeom prst="rect">
              <a:avLst/>
            </a:prstGeom>
            <a:solidFill>
              <a:schemeClr val="bg1"/>
            </a:solidFill>
            <a:ln>
              <a:solidFill>
                <a:srgbClr val="1489A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1600">
                <a:latin typeface="+mj-lt"/>
              </a:endParaRPr>
            </a:p>
          </p:txBody>
        </p:sp>
        <p:sp>
          <p:nvSpPr>
            <p:cNvPr id="93" name="矩形 92">
              <a:extLst>
                <a:ext uri="{FF2B5EF4-FFF2-40B4-BE49-F238E27FC236}">
                  <a16:creationId xmlns:a16="http://schemas.microsoft.com/office/drawing/2014/main" id="{FF58AC26-7734-40BF-981D-9C44AC493E25}"/>
                </a:ext>
              </a:extLst>
            </p:cNvPr>
            <p:cNvSpPr/>
            <p:nvPr/>
          </p:nvSpPr>
          <p:spPr>
            <a:xfrm>
              <a:off x="7736940" y="4029372"/>
              <a:ext cx="4131556" cy="462133"/>
            </a:xfrm>
            <a:prstGeom prst="rect">
              <a:avLst/>
            </a:prstGeom>
            <a:solidFill>
              <a:schemeClr val="bg1"/>
            </a:solidFill>
            <a:ln>
              <a:solidFill>
                <a:srgbClr val="1489A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1600">
                <a:latin typeface="+mj-lt"/>
              </a:endParaRPr>
            </a:p>
          </p:txBody>
        </p:sp>
        <p:sp>
          <p:nvSpPr>
            <p:cNvPr id="100" name="矩形 99">
              <a:extLst>
                <a:ext uri="{FF2B5EF4-FFF2-40B4-BE49-F238E27FC236}">
                  <a16:creationId xmlns:a16="http://schemas.microsoft.com/office/drawing/2014/main" id="{43DEB066-BB2B-4454-AC23-2BE856DF00A3}"/>
                </a:ext>
              </a:extLst>
            </p:cNvPr>
            <p:cNvSpPr/>
            <p:nvPr/>
          </p:nvSpPr>
          <p:spPr>
            <a:xfrm>
              <a:off x="7736940" y="4551595"/>
              <a:ext cx="4131556" cy="462133"/>
            </a:xfrm>
            <a:prstGeom prst="rect">
              <a:avLst/>
            </a:prstGeom>
            <a:solidFill>
              <a:schemeClr val="bg1"/>
            </a:solidFill>
            <a:ln>
              <a:solidFill>
                <a:srgbClr val="1489A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1600">
                <a:latin typeface="+mj-lt"/>
              </a:endParaRPr>
            </a:p>
          </p:txBody>
        </p:sp>
        <p:grpSp>
          <p:nvGrpSpPr>
            <p:cNvPr id="36" name="群組 35">
              <a:extLst>
                <a:ext uri="{FF2B5EF4-FFF2-40B4-BE49-F238E27FC236}">
                  <a16:creationId xmlns:a16="http://schemas.microsoft.com/office/drawing/2014/main" id="{D894198D-DF46-44F6-A1F0-F8CA7C1639E1}"/>
                </a:ext>
              </a:extLst>
            </p:cNvPr>
            <p:cNvGrpSpPr/>
            <p:nvPr/>
          </p:nvGrpSpPr>
          <p:grpSpPr>
            <a:xfrm>
              <a:off x="5637756" y="2758773"/>
              <a:ext cx="1396128" cy="156810"/>
              <a:chOff x="1776761" y="3605561"/>
              <a:chExt cx="1300976" cy="427359"/>
            </a:xfrm>
          </p:grpSpPr>
          <p:cxnSp>
            <p:nvCxnSpPr>
              <p:cNvPr id="44" name="直線接點 43">
                <a:extLst>
                  <a:ext uri="{FF2B5EF4-FFF2-40B4-BE49-F238E27FC236}">
                    <a16:creationId xmlns:a16="http://schemas.microsoft.com/office/drawing/2014/main" id="{80BA9999-AE97-48C6-BEB6-989D15C4A7A5}"/>
                  </a:ext>
                </a:extLst>
              </p:cNvPr>
              <p:cNvCxnSpPr>
                <a:cxnSpLocks/>
              </p:cNvCxnSpPr>
              <p:nvPr/>
            </p:nvCxnSpPr>
            <p:spPr>
              <a:xfrm>
                <a:off x="1776761" y="3612995"/>
                <a:ext cx="130097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直線接點 44">
                <a:extLst>
                  <a:ext uri="{FF2B5EF4-FFF2-40B4-BE49-F238E27FC236}">
                    <a16:creationId xmlns:a16="http://schemas.microsoft.com/office/drawing/2014/main" id="{29671DF6-0566-47AA-A8D4-7D004D0568FB}"/>
                  </a:ext>
                </a:extLst>
              </p:cNvPr>
              <p:cNvCxnSpPr/>
              <p:nvPr/>
            </p:nvCxnSpPr>
            <p:spPr>
              <a:xfrm>
                <a:off x="1785622" y="3605561"/>
                <a:ext cx="0" cy="42735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id="{EB453C7C-2192-4095-AEFF-501EBA6F5ABC}"/>
                  </a:ext>
                </a:extLst>
              </p:cNvPr>
              <p:cNvCxnSpPr/>
              <p:nvPr/>
            </p:nvCxnSpPr>
            <p:spPr>
              <a:xfrm>
                <a:off x="3062867" y="3605561"/>
                <a:ext cx="0" cy="42735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7" name="文字方塊 36">
              <a:extLst>
                <a:ext uri="{FF2B5EF4-FFF2-40B4-BE49-F238E27FC236}">
                  <a16:creationId xmlns:a16="http://schemas.microsoft.com/office/drawing/2014/main" id="{29100539-16F4-45FA-A49C-D0DC87477E6F}"/>
                </a:ext>
              </a:extLst>
            </p:cNvPr>
            <p:cNvSpPr txBox="1"/>
            <p:nvPr/>
          </p:nvSpPr>
          <p:spPr>
            <a:xfrm>
              <a:off x="5897986" y="2436892"/>
              <a:ext cx="880474" cy="338554"/>
            </a:xfrm>
            <a:prstGeom prst="rect">
              <a:avLst/>
            </a:prstGeom>
            <a:noFill/>
          </p:spPr>
          <p:txBody>
            <a:bodyPr wrap="square" rtlCol="0">
              <a:spAutoFit/>
            </a:bodyPr>
            <a:lstStyle/>
            <a:p>
              <a:pPr algn="ctr"/>
              <a:r>
                <a:rPr lang="en-US" altLang="zh-TW" sz="1600" b="1">
                  <a:solidFill>
                    <a:srgbClr val="002060"/>
                  </a:solidFill>
                  <a:latin typeface="+mj-lt"/>
                </a:rPr>
                <a:t>HOST</a:t>
              </a:r>
              <a:endParaRPr lang="zh-TW" altLang="en-US" sz="1600" b="1">
                <a:solidFill>
                  <a:srgbClr val="002060"/>
                </a:solidFill>
                <a:latin typeface="+mj-lt"/>
              </a:endParaRPr>
            </a:p>
          </p:txBody>
        </p:sp>
        <p:sp>
          <p:nvSpPr>
            <p:cNvPr id="38" name="矩形: 圓角 37">
              <a:extLst>
                <a:ext uri="{FF2B5EF4-FFF2-40B4-BE49-F238E27FC236}">
                  <a16:creationId xmlns:a16="http://schemas.microsoft.com/office/drawing/2014/main" id="{53B26D82-59B0-4738-A40D-0DF4CCDA3B9E}"/>
                </a:ext>
              </a:extLst>
            </p:cNvPr>
            <p:cNvSpPr/>
            <p:nvPr/>
          </p:nvSpPr>
          <p:spPr>
            <a:xfrm>
              <a:off x="5034130" y="2922373"/>
              <a:ext cx="1260413" cy="731898"/>
            </a:xfrm>
            <a:prstGeom prst="roundRect">
              <a:avLst>
                <a:gd name="adj" fmla="val 12288"/>
              </a:avLst>
            </a:prstGeom>
            <a:solidFill>
              <a:srgbClr val="B6D1E0">
                <a:alpha val="5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39" name="矩形: 圓角 38">
              <a:extLst>
                <a:ext uri="{FF2B5EF4-FFF2-40B4-BE49-F238E27FC236}">
                  <a16:creationId xmlns:a16="http://schemas.microsoft.com/office/drawing/2014/main" id="{512E4BBA-CB0B-493B-BF42-295254F70CEB}"/>
                </a:ext>
              </a:extLst>
            </p:cNvPr>
            <p:cNvSpPr/>
            <p:nvPr/>
          </p:nvSpPr>
          <p:spPr>
            <a:xfrm>
              <a:off x="6379808" y="2922373"/>
              <a:ext cx="1260413" cy="731898"/>
            </a:xfrm>
            <a:prstGeom prst="roundRect">
              <a:avLst>
                <a:gd name="adj" fmla="val 12288"/>
              </a:avLst>
            </a:prstGeom>
            <a:solidFill>
              <a:srgbClr val="E8D2D3">
                <a:alpha val="5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42" name="文字方塊 41">
              <a:extLst>
                <a:ext uri="{FF2B5EF4-FFF2-40B4-BE49-F238E27FC236}">
                  <a16:creationId xmlns:a16="http://schemas.microsoft.com/office/drawing/2014/main" id="{BA90E311-9A76-4D69-91F7-244D814222F3}"/>
                </a:ext>
              </a:extLst>
            </p:cNvPr>
            <p:cNvSpPr txBox="1"/>
            <p:nvPr/>
          </p:nvSpPr>
          <p:spPr>
            <a:xfrm>
              <a:off x="5034130" y="2928052"/>
              <a:ext cx="1260411" cy="523220"/>
            </a:xfrm>
            <a:prstGeom prst="rect">
              <a:avLst/>
            </a:prstGeom>
            <a:noFill/>
          </p:spPr>
          <p:txBody>
            <a:bodyPr wrap="square" rtlCol="0">
              <a:spAutoFit/>
            </a:bodyPr>
            <a:lstStyle/>
            <a:p>
              <a:pPr algn="ctr"/>
              <a:r>
                <a:rPr lang="en-US" altLang="zh-TW" sz="1400">
                  <a:solidFill>
                    <a:srgbClr val="1F6797"/>
                  </a:solidFill>
                  <a:latin typeface="+mj-lt"/>
                </a:rPr>
                <a:t>Base Image</a:t>
              </a:r>
            </a:p>
            <a:p>
              <a:pPr algn="ctr"/>
              <a:r>
                <a:rPr lang="en-US" altLang="zh-TW" sz="1400">
                  <a:solidFill>
                    <a:srgbClr val="1F6797"/>
                  </a:solidFill>
                  <a:latin typeface="+mj-lt"/>
                </a:rPr>
                <a:t>Ubuntu</a:t>
              </a:r>
              <a:endParaRPr lang="zh-TW" altLang="en-US" sz="1400">
                <a:solidFill>
                  <a:srgbClr val="1F6797"/>
                </a:solidFill>
                <a:latin typeface="+mj-lt"/>
              </a:endParaRPr>
            </a:p>
          </p:txBody>
        </p:sp>
        <p:sp>
          <p:nvSpPr>
            <p:cNvPr id="43" name="文字方塊 42">
              <a:extLst>
                <a:ext uri="{FF2B5EF4-FFF2-40B4-BE49-F238E27FC236}">
                  <a16:creationId xmlns:a16="http://schemas.microsoft.com/office/drawing/2014/main" id="{3747E77A-B708-452D-86CC-9F56D0CC0154}"/>
                </a:ext>
              </a:extLst>
            </p:cNvPr>
            <p:cNvSpPr txBox="1"/>
            <p:nvPr/>
          </p:nvSpPr>
          <p:spPr>
            <a:xfrm>
              <a:off x="6379806" y="2928052"/>
              <a:ext cx="1260411" cy="523220"/>
            </a:xfrm>
            <a:prstGeom prst="rect">
              <a:avLst/>
            </a:prstGeom>
            <a:noFill/>
          </p:spPr>
          <p:txBody>
            <a:bodyPr wrap="square" rtlCol="0">
              <a:spAutoFit/>
            </a:bodyPr>
            <a:lstStyle/>
            <a:p>
              <a:pPr algn="ctr"/>
              <a:r>
                <a:rPr lang="en-US" altLang="zh-TW" sz="1400">
                  <a:solidFill>
                    <a:srgbClr val="B83E45"/>
                  </a:solidFill>
                  <a:latin typeface="+mj-lt"/>
                </a:rPr>
                <a:t>Base Image</a:t>
              </a:r>
            </a:p>
            <a:p>
              <a:pPr algn="ctr"/>
              <a:r>
                <a:rPr lang="en-US" altLang="zh-TW" sz="1400">
                  <a:solidFill>
                    <a:srgbClr val="B83E45"/>
                  </a:solidFill>
                  <a:latin typeface="+mj-lt"/>
                </a:rPr>
                <a:t>Ubuntu</a:t>
              </a:r>
              <a:endParaRPr lang="zh-TW" altLang="en-US" sz="1400">
                <a:solidFill>
                  <a:srgbClr val="B83E45"/>
                </a:solidFill>
                <a:latin typeface="+mj-lt"/>
              </a:endParaRPr>
            </a:p>
          </p:txBody>
        </p:sp>
        <p:sp>
          <p:nvSpPr>
            <p:cNvPr id="47" name="矩形: 圓角 46">
              <a:extLst>
                <a:ext uri="{FF2B5EF4-FFF2-40B4-BE49-F238E27FC236}">
                  <a16:creationId xmlns:a16="http://schemas.microsoft.com/office/drawing/2014/main" id="{7A527135-E3CA-45C0-95F6-C36D52C2DA10}"/>
                </a:ext>
              </a:extLst>
            </p:cNvPr>
            <p:cNvSpPr/>
            <p:nvPr/>
          </p:nvSpPr>
          <p:spPr>
            <a:xfrm>
              <a:off x="5034130" y="3468954"/>
              <a:ext cx="1260413" cy="731898"/>
            </a:xfrm>
            <a:prstGeom prst="roundRect">
              <a:avLst>
                <a:gd name="adj" fmla="val 12288"/>
              </a:avLst>
            </a:prstGeom>
            <a:solidFill>
              <a:srgbClr val="B6D1E0">
                <a:alpha val="5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48" name="矩形: 圓角 47">
              <a:extLst>
                <a:ext uri="{FF2B5EF4-FFF2-40B4-BE49-F238E27FC236}">
                  <a16:creationId xmlns:a16="http://schemas.microsoft.com/office/drawing/2014/main" id="{5DD05B0C-9C68-4094-9B59-2D7CE37B1158}"/>
                </a:ext>
              </a:extLst>
            </p:cNvPr>
            <p:cNvSpPr/>
            <p:nvPr/>
          </p:nvSpPr>
          <p:spPr>
            <a:xfrm>
              <a:off x="6379808" y="3468954"/>
              <a:ext cx="1260413" cy="731898"/>
            </a:xfrm>
            <a:prstGeom prst="roundRect">
              <a:avLst>
                <a:gd name="adj" fmla="val 12288"/>
              </a:avLst>
            </a:prstGeom>
            <a:solidFill>
              <a:srgbClr val="E8D2D3">
                <a:alpha val="5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40" name="文字方塊 39">
              <a:extLst>
                <a:ext uri="{FF2B5EF4-FFF2-40B4-BE49-F238E27FC236}">
                  <a16:creationId xmlns:a16="http://schemas.microsoft.com/office/drawing/2014/main" id="{FACB87CD-7B60-4257-A97F-197293C7214A}"/>
                </a:ext>
              </a:extLst>
            </p:cNvPr>
            <p:cNvSpPr txBox="1"/>
            <p:nvPr/>
          </p:nvSpPr>
          <p:spPr>
            <a:xfrm>
              <a:off x="5290614" y="3443240"/>
              <a:ext cx="755569" cy="338554"/>
            </a:xfrm>
            <a:prstGeom prst="rect">
              <a:avLst/>
            </a:prstGeom>
            <a:noFill/>
          </p:spPr>
          <p:txBody>
            <a:bodyPr wrap="square" rtlCol="0">
              <a:spAutoFit/>
            </a:bodyPr>
            <a:lstStyle/>
            <a:p>
              <a:pPr algn="ctr"/>
              <a:r>
                <a:rPr lang="en-US" altLang="zh-TW" sz="1600" b="1">
                  <a:solidFill>
                    <a:srgbClr val="1F6797"/>
                  </a:solidFill>
                  <a:latin typeface="+mj-lt"/>
                </a:rPr>
                <a:t>VM1</a:t>
              </a:r>
              <a:endParaRPr lang="zh-TW" altLang="en-US" sz="1600" b="1">
                <a:solidFill>
                  <a:srgbClr val="1F6797"/>
                </a:solidFill>
                <a:latin typeface="+mj-lt"/>
              </a:endParaRPr>
            </a:p>
          </p:txBody>
        </p:sp>
        <p:sp>
          <p:nvSpPr>
            <p:cNvPr id="41" name="文字方塊 40">
              <a:extLst>
                <a:ext uri="{FF2B5EF4-FFF2-40B4-BE49-F238E27FC236}">
                  <a16:creationId xmlns:a16="http://schemas.microsoft.com/office/drawing/2014/main" id="{A853E136-0ACB-4819-9DC1-C94C125A99F3}"/>
                </a:ext>
              </a:extLst>
            </p:cNvPr>
            <p:cNvSpPr txBox="1"/>
            <p:nvPr/>
          </p:nvSpPr>
          <p:spPr>
            <a:xfrm>
              <a:off x="6463718" y="3443240"/>
              <a:ext cx="1091599" cy="338554"/>
            </a:xfrm>
            <a:prstGeom prst="rect">
              <a:avLst/>
            </a:prstGeom>
            <a:noFill/>
          </p:spPr>
          <p:txBody>
            <a:bodyPr wrap="square" rtlCol="0">
              <a:spAutoFit/>
            </a:bodyPr>
            <a:lstStyle/>
            <a:p>
              <a:pPr algn="ctr"/>
              <a:r>
                <a:rPr lang="en-US" altLang="zh-TW" sz="1600" b="1">
                  <a:solidFill>
                    <a:srgbClr val="B83E45"/>
                  </a:solidFill>
                  <a:latin typeface="+mj-lt"/>
                </a:rPr>
                <a:t>Layer 1</a:t>
              </a:r>
              <a:endParaRPr lang="zh-TW" altLang="en-US" sz="1600" b="1">
                <a:solidFill>
                  <a:srgbClr val="B83E45"/>
                </a:solidFill>
                <a:latin typeface="+mj-lt"/>
              </a:endParaRPr>
            </a:p>
          </p:txBody>
        </p:sp>
        <p:sp>
          <p:nvSpPr>
            <p:cNvPr id="49" name="文字方塊 48">
              <a:extLst>
                <a:ext uri="{FF2B5EF4-FFF2-40B4-BE49-F238E27FC236}">
                  <a16:creationId xmlns:a16="http://schemas.microsoft.com/office/drawing/2014/main" id="{E6904856-EE91-4685-8FE3-7AC4E6977D76}"/>
                </a:ext>
              </a:extLst>
            </p:cNvPr>
            <p:cNvSpPr txBox="1"/>
            <p:nvPr/>
          </p:nvSpPr>
          <p:spPr>
            <a:xfrm>
              <a:off x="5034130" y="3690384"/>
              <a:ext cx="1260411" cy="276999"/>
            </a:xfrm>
            <a:prstGeom prst="rect">
              <a:avLst/>
            </a:prstGeom>
            <a:noFill/>
          </p:spPr>
          <p:txBody>
            <a:bodyPr wrap="square" rtlCol="0">
              <a:spAutoFit/>
            </a:bodyPr>
            <a:lstStyle/>
            <a:p>
              <a:pPr algn="ctr"/>
              <a:r>
                <a:rPr lang="en-US" altLang="zh-TW" sz="1200">
                  <a:solidFill>
                    <a:srgbClr val="1F6797"/>
                  </a:solidFill>
                  <a:latin typeface="+mj-lt"/>
                </a:rPr>
                <a:t>PHP</a:t>
              </a:r>
              <a:endParaRPr lang="zh-TW" altLang="en-US" sz="1200">
                <a:solidFill>
                  <a:srgbClr val="1F6797"/>
                </a:solidFill>
                <a:latin typeface="+mj-lt"/>
              </a:endParaRPr>
            </a:p>
          </p:txBody>
        </p:sp>
        <p:sp>
          <p:nvSpPr>
            <p:cNvPr id="50" name="文字方塊 49">
              <a:extLst>
                <a:ext uri="{FF2B5EF4-FFF2-40B4-BE49-F238E27FC236}">
                  <a16:creationId xmlns:a16="http://schemas.microsoft.com/office/drawing/2014/main" id="{178AC468-5F37-4571-B8C7-3163C5A43128}"/>
                </a:ext>
              </a:extLst>
            </p:cNvPr>
            <p:cNvSpPr txBox="1"/>
            <p:nvPr/>
          </p:nvSpPr>
          <p:spPr>
            <a:xfrm>
              <a:off x="6274603" y="3690384"/>
              <a:ext cx="1462337" cy="253916"/>
            </a:xfrm>
            <a:prstGeom prst="rect">
              <a:avLst/>
            </a:prstGeom>
            <a:noFill/>
          </p:spPr>
          <p:txBody>
            <a:bodyPr wrap="square" rtlCol="0">
              <a:spAutoFit/>
            </a:bodyPr>
            <a:lstStyle/>
            <a:p>
              <a:pPr algn="ctr"/>
              <a:r>
                <a:rPr lang="en-US" altLang="zh-TW" sz="1050">
                  <a:solidFill>
                    <a:srgbClr val="B83E45"/>
                  </a:solidFill>
                  <a:latin typeface="+mj-lt"/>
                </a:rPr>
                <a:t>Apt-gen install Nginx</a:t>
              </a:r>
              <a:endParaRPr lang="zh-TW" altLang="en-US" sz="1050">
                <a:solidFill>
                  <a:srgbClr val="B83E45"/>
                </a:solidFill>
                <a:latin typeface="+mj-lt"/>
              </a:endParaRPr>
            </a:p>
          </p:txBody>
        </p:sp>
        <p:sp>
          <p:nvSpPr>
            <p:cNvPr id="51" name="矩形: 圓角 50">
              <a:extLst>
                <a:ext uri="{FF2B5EF4-FFF2-40B4-BE49-F238E27FC236}">
                  <a16:creationId xmlns:a16="http://schemas.microsoft.com/office/drawing/2014/main" id="{0CA3DF7C-D758-4A2D-B48E-A0E7250580BA}"/>
                </a:ext>
              </a:extLst>
            </p:cNvPr>
            <p:cNvSpPr/>
            <p:nvPr/>
          </p:nvSpPr>
          <p:spPr>
            <a:xfrm>
              <a:off x="5034130" y="3987589"/>
              <a:ext cx="1260413" cy="731898"/>
            </a:xfrm>
            <a:prstGeom prst="roundRect">
              <a:avLst>
                <a:gd name="adj" fmla="val 12288"/>
              </a:avLst>
            </a:prstGeom>
            <a:solidFill>
              <a:srgbClr val="B6D1E0">
                <a:alpha val="5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52" name="矩形: 圓角 51">
              <a:extLst>
                <a:ext uri="{FF2B5EF4-FFF2-40B4-BE49-F238E27FC236}">
                  <a16:creationId xmlns:a16="http://schemas.microsoft.com/office/drawing/2014/main" id="{C919A4F7-8643-4A40-B1B0-30B3C84C688A}"/>
                </a:ext>
              </a:extLst>
            </p:cNvPr>
            <p:cNvSpPr/>
            <p:nvPr/>
          </p:nvSpPr>
          <p:spPr>
            <a:xfrm>
              <a:off x="6379808" y="3987589"/>
              <a:ext cx="1260413" cy="731898"/>
            </a:xfrm>
            <a:prstGeom prst="roundRect">
              <a:avLst>
                <a:gd name="adj" fmla="val 12288"/>
              </a:avLst>
            </a:prstGeom>
            <a:solidFill>
              <a:srgbClr val="E8D2D3">
                <a:alpha val="5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53" name="文字方塊 52">
              <a:extLst>
                <a:ext uri="{FF2B5EF4-FFF2-40B4-BE49-F238E27FC236}">
                  <a16:creationId xmlns:a16="http://schemas.microsoft.com/office/drawing/2014/main" id="{B09B9F5D-BF0C-4756-9624-F189954B26D8}"/>
                </a:ext>
              </a:extLst>
            </p:cNvPr>
            <p:cNvSpPr txBox="1"/>
            <p:nvPr/>
          </p:nvSpPr>
          <p:spPr>
            <a:xfrm>
              <a:off x="5290614" y="3961875"/>
              <a:ext cx="755569" cy="338554"/>
            </a:xfrm>
            <a:prstGeom prst="rect">
              <a:avLst/>
            </a:prstGeom>
            <a:noFill/>
          </p:spPr>
          <p:txBody>
            <a:bodyPr wrap="square" rtlCol="0">
              <a:spAutoFit/>
            </a:bodyPr>
            <a:lstStyle/>
            <a:p>
              <a:pPr algn="ctr"/>
              <a:r>
                <a:rPr lang="en-US" altLang="zh-TW" sz="1600" b="1">
                  <a:solidFill>
                    <a:srgbClr val="1F6797"/>
                  </a:solidFill>
                  <a:latin typeface="+mj-lt"/>
                </a:rPr>
                <a:t>VM2</a:t>
              </a:r>
              <a:endParaRPr lang="zh-TW" altLang="en-US" sz="1600" b="1">
                <a:solidFill>
                  <a:srgbClr val="1F6797"/>
                </a:solidFill>
                <a:latin typeface="+mj-lt"/>
              </a:endParaRPr>
            </a:p>
          </p:txBody>
        </p:sp>
        <p:sp>
          <p:nvSpPr>
            <p:cNvPr id="54" name="文字方塊 53">
              <a:extLst>
                <a:ext uri="{FF2B5EF4-FFF2-40B4-BE49-F238E27FC236}">
                  <a16:creationId xmlns:a16="http://schemas.microsoft.com/office/drawing/2014/main" id="{D84FFF81-16CD-4A05-9346-F8AE1CFA227D}"/>
                </a:ext>
              </a:extLst>
            </p:cNvPr>
            <p:cNvSpPr txBox="1"/>
            <p:nvPr/>
          </p:nvSpPr>
          <p:spPr>
            <a:xfrm>
              <a:off x="6463718" y="3961875"/>
              <a:ext cx="1091599" cy="338554"/>
            </a:xfrm>
            <a:prstGeom prst="rect">
              <a:avLst/>
            </a:prstGeom>
            <a:noFill/>
          </p:spPr>
          <p:txBody>
            <a:bodyPr wrap="square" rtlCol="0">
              <a:spAutoFit/>
            </a:bodyPr>
            <a:lstStyle/>
            <a:p>
              <a:pPr algn="ctr"/>
              <a:r>
                <a:rPr lang="en-US" altLang="zh-TW" sz="1600" b="1">
                  <a:solidFill>
                    <a:srgbClr val="B83E45"/>
                  </a:solidFill>
                  <a:latin typeface="+mj-lt"/>
                </a:rPr>
                <a:t>Layer 2</a:t>
              </a:r>
              <a:endParaRPr lang="zh-TW" altLang="en-US" sz="1600" b="1">
                <a:solidFill>
                  <a:srgbClr val="B83E45"/>
                </a:solidFill>
                <a:latin typeface="+mj-lt"/>
              </a:endParaRPr>
            </a:p>
          </p:txBody>
        </p:sp>
        <p:sp>
          <p:nvSpPr>
            <p:cNvPr id="55" name="文字方塊 54">
              <a:extLst>
                <a:ext uri="{FF2B5EF4-FFF2-40B4-BE49-F238E27FC236}">
                  <a16:creationId xmlns:a16="http://schemas.microsoft.com/office/drawing/2014/main" id="{57FFC272-2AAB-4924-91F8-E941EC6C7047}"/>
                </a:ext>
              </a:extLst>
            </p:cNvPr>
            <p:cNvSpPr txBox="1"/>
            <p:nvPr/>
          </p:nvSpPr>
          <p:spPr>
            <a:xfrm>
              <a:off x="5034130" y="4209019"/>
              <a:ext cx="1260411" cy="276999"/>
            </a:xfrm>
            <a:prstGeom prst="rect">
              <a:avLst/>
            </a:prstGeom>
            <a:noFill/>
          </p:spPr>
          <p:txBody>
            <a:bodyPr wrap="square" rtlCol="0">
              <a:spAutoFit/>
            </a:bodyPr>
            <a:lstStyle/>
            <a:p>
              <a:pPr algn="ctr"/>
              <a:r>
                <a:rPr lang="en-US" altLang="zh-TW" sz="1200" err="1">
                  <a:solidFill>
                    <a:srgbClr val="1F6797"/>
                  </a:solidFill>
                  <a:latin typeface="+mj-lt"/>
                </a:rPr>
                <a:t>Mysql</a:t>
              </a:r>
              <a:endParaRPr lang="zh-TW" altLang="en-US" sz="1200">
                <a:solidFill>
                  <a:srgbClr val="1F6797"/>
                </a:solidFill>
                <a:latin typeface="+mj-lt"/>
              </a:endParaRPr>
            </a:p>
          </p:txBody>
        </p:sp>
        <p:sp>
          <p:nvSpPr>
            <p:cNvPr id="56" name="文字方塊 55">
              <a:extLst>
                <a:ext uri="{FF2B5EF4-FFF2-40B4-BE49-F238E27FC236}">
                  <a16:creationId xmlns:a16="http://schemas.microsoft.com/office/drawing/2014/main" id="{2A6ED043-E3B7-43C2-9514-580DE5AD5F3F}"/>
                </a:ext>
              </a:extLst>
            </p:cNvPr>
            <p:cNvSpPr txBox="1"/>
            <p:nvPr/>
          </p:nvSpPr>
          <p:spPr>
            <a:xfrm>
              <a:off x="6379806" y="4209019"/>
              <a:ext cx="1260411" cy="276999"/>
            </a:xfrm>
            <a:prstGeom prst="rect">
              <a:avLst/>
            </a:prstGeom>
            <a:noFill/>
          </p:spPr>
          <p:txBody>
            <a:bodyPr wrap="square" rtlCol="0">
              <a:spAutoFit/>
            </a:bodyPr>
            <a:lstStyle/>
            <a:p>
              <a:pPr algn="ctr"/>
              <a:r>
                <a:rPr lang="en-US" altLang="zh-TW" sz="1200">
                  <a:solidFill>
                    <a:srgbClr val="B83E45"/>
                  </a:solidFill>
                  <a:latin typeface="+mj-lt"/>
                </a:rPr>
                <a:t>Nginx Config</a:t>
              </a:r>
            </a:p>
          </p:txBody>
        </p:sp>
        <p:sp>
          <p:nvSpPr>
            <p:cNvPr id="57" name="矩形: 圓角 56">
              <a:extLst>
                <a:ext uri="{FF2B5EF4-FFF2-40B4-BE49-F238E27FC236}">
                  <a16:creationId xmlns:a16="http://schemas.microsoft.com/office/drawing/2014/main" id="{75234FE5-6BA5-48EA-9E2E-B92475ED85DC}"/>
                </a:ext>
              </a:extLst>
            </p:cNvPr>
            <p:cNvSpPr/>
            <p:nvPr/>
          </p:nvSpPr>
          <p:spPr>
            <a:xfrm>
              <a:off x="5034130" y="4493997"/>
              <a:ext cx="1260413" cy="731898"/>
            </a:xfrm>
            <a:prstGeom prst="roundRect">
              <a:avLst>
                <a:gd name="adj" fmla="val 12288"/>
              </a:avLst>
            </a:prstGeom>
            <a:solidFill>
              <a:srgbClr val="B6D1E0">
                <a:alpha val="5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58" name="矩形: 圓角 57">
              <a:extLst>
                <a:ext uri="{FF2B5EF4-FFF2-40B4-BE49-F238E27FC236}">
                  <a16:creationId xmlns:a16="http://schemas.microsoft.com/office/drawing/2014/main" id="{3D732682-4DC4-47DE-8FE7-4024A272C968}"/>
                </a:ext>
              </a:extLst>
            </p:cNvPr>
            <p:cNvSpPr/>
            <p:nvPr/>
          </p:nvSpPr>
          <p:spPr>
            <a:xfrm>
              <a:off x="6379808" y="4493997"/>
              <a:ext cx="1260413" cy="731898"/>
            </a:xfrm>
            <a:prstGeom prst="roundRect">
              <a:avLst>
                <a:gd name="adj" fmla="val 12288"/>
              </a:avLst>
            </a:prstGeom>
            <a:solidFill>
              <a:srgbClr val="E8D2D3">
                <a:alpha val="5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59" name="文字方塊 58">
              <a:extLst>
                <a:ext uri="{FF2B5EF4-FFF2-40B4-BE49-F238E27FC236}">
                  <a16:creationId xmlns:a16="http://schemas.microsoft.com/office/drawing/2014/main" id="{6D75845F-3661-438B-8CFB-E1016947025A}"/>
                </a:ext>
              </a:extLst>
            </p:cNvPr>
            <p:cNvSpPr txBox="1"/>
            <p:nvPr/>
          </p:nvSpPr>
          <p:spPr>
            <a:xfrm>
              <a:off x="5290614" y="4468283"/>
              <a:ext cx="755569" cy="338554"/>
            </a:xfrm>
            <a:prstGeom prst="rect">
              <a:avLst/>
            </a:prstGeom>
            <a:noFill/>
          </p:spPr>
          <p:txBody>
            <a:bodyPr wrap="square" rtlCol="0">
              <a:spAutoFit/>
            </a:bodyPr>
            <a:lstStyle/>
            <a:p>
              <a:pPr algn="ctr"/>
              <a:r>
                <a:rPr lang="en-US" altLang="zh-TW" sz="1600" b="1">
                  <a:solidFill>
                    <a:srgbClr val="1F6797"/>
                  </a:solidFill>
                  <a:latin typeface="+mj-lt"/>
                </a:rPr>
                <a:t>VM3</a:t>
              </a:r>
              <a:endParaRPr lang="zh-TW" altLang="en-US" sz="1600" b="1">
                <a:solidFill>
                  <a:srgbClr val="1F6797"/>
                </a:solidFill>
                <a:latin typeface="+mj-lt"/>
              </a:endParaRPr>
            </a:p>
          </p:txBody>
        </p:sp>
        <p:sp>
          <p:nvSpPr>
            <p:cNvPr id="60" name="文字方塊 59">
              <a:extLst>
                <a:ext uri="{FF2B5EF4-FFF2-40B4-BE49-F238E27FC236}">
                  <a16:creationId xmlns:a16="http://schemas.microsoft.com/office/drawing/2014/main" id="{4F1B78EA-D04A-4C71-BEA0-6D404DC19DF8}"/>
                </a:ext>
              </a:extLst>
            </p:cNvPr>
            <p:cNvSpPr txBox="1"/>
            <p:nvPr/>
          </p:nvSpPr>
          <p:spPr>
            <a:xfrm>
              <a:off x="6463718" y="4468283"/>
              <a:ext cx="1091599" cy="338554"/>
            </a:xfrm>
            <a:prstGeom prst="rect">
              <a:avLst/>
            </a:prstGeom>
            <a:noFill/>
          </p:spPr>
          <p:txBody>
            <a:bodyPr wrap="square" rtlCol="0">
              <a:spAutoFit/>
            </a:bodyPr>
            <a:lstStyle/>
            <a:p>
              <a:pPr algn="ctr"/>
              <a:r>
                <a:rPr lang="en-US" altLang="zh-TW" sz="1600" b="1">
                  <a:solidFill>
                    <a:srgbClr val="B83E45"/>
                  </a:solidFill>
                  <a:latin typeface="+mj-lt"/>
                </a:rPr>
                <a:t>Nginx</a:t>
              </a:r>
              <a:endParaRPr lang="zh-TW" altLang="en-US" sz="1600" b="1">
                <a:solidFill>
                  <a:srgbClr val="B83E45"/>
                </a:solidFill>
                <a:latin typeface="+mj-lt"/>
              </a:endParaRPr>
            </a:p>
          </p:txBody>
        </p:sp>
        <p:sp>
          <p:nvSpPr>
            <p:cNvPr id="61" name="文字方塊 60">
              <a:extLst>
                <a:ext uri="{FF2B5EF4-FFF2-40B4-BE49-F238E27FC236}">
                  <a16:creationId xmlns:a16="http://schemas.microsoft.com/office/drawing/2014/main" id="{6FB262EC-2967-4FF9-8F35-850C140CF461}"/>
                </a:ext>
              </a:extLst>
            </p:cNvPr>
            <p:cNvSpPr txBox="1"/>
            <p:nvPr/>
          </p:nvSpPr>
          <p:spPr>
            <a:xfrm>
              <a:off x="5034130" y="4715427"/>
              <a:ext cx="1260411" cy="276999"/>
            </a:xfrm>
            <a:prstGeom prst="rect">
              <a:avLst/>
            </a:prstGeom>
            <a:noFill/>
          </p:spPr>
          <p:txBody>
            <a:bodyPr wrap="square" rtlCol="0">
              <a:spAutoFit/>
            </a:bodyPr>
            <a:lstStyle/>
            <a:p>
              <a:pPr algn="ctr"/>
              <a:r>
                <a:rPr lang="en-US" altLang="zh-TW" sz="1200" err="1">
                  <a:solidFill>
                    <a:srgbClr val="1F6797"/>
                  </a:solidFill>
                  <a:latin typeface="+mj-lt"/>
                </a:rPr>
                <a:t>Mysql</a:t>
              </a:r>
              <a:endParaRPr lang="zh-TW" altLang="en-US" sz="1200">
                <a:solidFill>
                  <a:srgbClr val="1F6797"/>
                </a:solidFill>
                <a:latin typeface="+mj-lt"/>
              </a:endParaRPr>
            </a:p>
          </p:txBody>
        </p:sp>
        <p:sp>
          <p:nvSpPr>
            <p:cNvPr id="62" name="文字方塊 61">
              <a:extLst>
                <a:ext uri="{FF2B5EF4-FFF2-40B4-BE49-F238E27FC236}">
                  <a16:creationId xmlns:a16="http://schemas.microsoft.com/office/drawing/2014/main" id="{19BF055E-1229-4642-B678-4FF490D4BCC5}"/>
                </a:ext>
              </a:extLst>
            </p:cNvPr>
            <p:cNvSpPr txBox="1"/>
            <p:nvPr/>
          </p:nvSpPr>
          <p:spPr>
            <a:xfrm>
              <a:off x="6379806" y="4715427"/>
              <a:ext cx="1260411" cy="461665"/>
            </a:xfrm>
            <a:prstGeom prst="rect">
              <a:avLst/>
            </a:prstGeom>
            <a:noFill/>
          </p:spPr>
          <p:txBody>
            <a:bodyPr wrap="square" rtlCol="0">
              <a:spAutoFit/>
            </a:bodyPr>
            <a:lstStyle/>
            <a:p>
              <a:pPr algn="ctr"/>
              <a:r>
                <a:rPr lang="en-US" altLang="zh-TW" sz="1200">
                  <a:solidFill>
                    <a:srgbClr val="B83E45"/>
                  </a:solidFill>
                  <a:latin typeface="+mj-lt"/>
                </a:rPr>
                <a:t>Layer 3 Nginx Container</a:t>
              </a:r>
            </a:p>
          </p:txBody>
        </p:sp>
        <p:sp>
          <p:nvSpPr>
            <p:cNvPr id="63" name="矩形: 圓角 62">
              <a:extLst>
                <a:ext uri="{FF2B5EF4-FFF2-40B4-BE49-F238E27FC236}">
                  <a16:creationId xmlns:a16="http://schemas.microsoft.com/office/drawing/2014/main" id="{DB926122-65E3-44F1-AFEE-375A6DBE8EA7}"/>
                </a:ext>
              </a:extLst>
            </p:cNvPr>
            <p:cNvSpPr/>
            <p:nvPr/>
          </p:nvSpPr>
          <p:spPr>
            <a:xfrm>
              <a:off x="5034130" y="5011256"/>
              <a:ext cx="1260413" cy="731898"/>
            </a:xfrm>
            <a:prstGeom prst="roundRect">
              <a:avLst>
                <a:gd name="adj" fmla="val 12288"/>
              </a:avLst>
            </a:prstGeom>
            <a:solidFill>
              <a:srgbClr val="B6D1E0">
                <a:alpha val="5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64" name="文字方塊 63">
              <a:extLst>
                <a:ext uri="{FF2B5EF4-FFF2-40B4-BE49-F238E27FC236}">
                  <a16:creationId xmlns:a16="http://schemas.microsoft.com/office/drawing/2014/main" id="{B80B7CB4-17C0-44C8-BCFA-E8696C124E4C}"/>
                </a:ext>
              </a:extLst>
            </p:cNvPr>
            <p:cNvSpPr txBox="1"/>
            <p:nvPr/>
          </p:nvSpPr>
          <p:spPr>
            <a:xfrm>
              <a:off x="5290614" y="4985542"/>
              <a:ext cx="755569" cy="338554"/>
            </a:xfrm>
            <a:prstGeom prst="rect">
              <a:avLst/>
            </a:prstGeom>
            <a:noFill/>
          </p:spPr>
          <p:txBody>
            <a:bodyPr wrap="square" rtlCol="0">
              <a:spAutoFit/>
            </a:bodyPr>
            <a:lstStyle/>
            <a:p>
              <a:pPr algn="ctr"/>
              <a:r>
                <a:rPr lang="en-US" altLang="zh-TW" sz="1600" b="1">
                  <a:solidFill>
                    <a:srgbClr val="1F6797"/>
                  </a:solidFill>
                  <a:latin typeface="+mj-lt"/>
                </a:rPr>
                <a:t>VM4</a:t>
              </a:r>
              <a:endParaRPr lang="zh-TW" altLang="en-US" sz="1600" b="1">
                <a:solidFill>
                  <a:srgbClr val="1F6797"/>
                </a:solidFill>
                <a:latin typeface="+mj-lt"/>
              </a:endParaRPr>
            </a:p>
          </p:txBody>
        </p:sp>
        <p:sp>
          <p:nvSpPr>
            <p:cNvPr id="65" name="文字方塊 64">
              <a:extLst>
                <a:ext uri="{FF2B5EF4-FFF2-40B4-BE49-F238E27FC236}">
                  <a16:creationId xmlns:a16="http://schemas.microsoft.com/office/drawing/2014/main" id="{C446E554-AB41-410D-9FA1-69EDDDE5FDD9}"/>
                </a:ext>
              </a:extLst>
            </p:cNvPr>
            <p:cNvSpPr txBox="1"/>
            <p:nvPr/>
          </p:nvSpPr>
          <p:spPr>
            <a:xfrm>
              <a:off x="5034130" y="5232686"/>
              <a:ext cx="1260411" cy="276999"/>
            </a:xfrm>
            <a:prstGeom prst="rect">
              <a:avLst/>
            </a:prstGeom>
            <a:noFill/>
          </p:spPr>
          <p:txBody>
            <a:bodyPr wrap="square" rtlCol="0">
              <a:spAutoFit/>
            </a:bodyPr>
            <a:lstStyle/>
            <a:p>
              <a:pPr algn="ctr"/>
              <a:r>
                <a:rPr lang="en-US" altLang="zh-TW" sz="1200" err="1">
                  <a:solidFill>
                    <a:srgbClr val="1F6797"/>
                  </a:solidFill>
                  <a:latin typeface="+mj-lt"/>
                </a:rPr>
                <a:t>Wordpress</a:t>
              </a:r>
              <a:endParaRPr lang="zh-TW" altLang="en-US" sz="1200">
                <a:solidFill>
                  <a:srgbClr val="1F6797"/>
                </a:solidFill>
                <a:latin typeface="+mj-lt"/>
              </a:endParaRPr>
            </a:p>
          </p:txBody>
        </p:sp>
        <p:sp>
          <p:nvSpPr>
            <p:cNvPr id="67" name="矩形: 圓角 66">
              <a:extLst>
                <a:ext uri="{FF2B5EF4-FFF2-40B4-BE49-F238E27FC236}">
                  <a16:creationId xmlns:a16="http://schemas.microsoft.com/office/drawing/2014/main" id="{CE8B9D21-B7B6-4F29-AD0D-74053F2DAC5A}"/>
                </a:ext>
              </a:extLst>
            </p:cNvPr>
            <p:cNvSpPr/>
            <p:nvPr/>
          </p:nvSpPr>
          <p:spPr>
            <a:xfrm>
              <a:off x="5034130" y="5535119"/>
              <a:ext cx="1260413" cy="731898"/>
            </a:xfrm>
            <a:prstGeom prst="roundRect">
              <a:avLst>
                <a:gd name="adj" fmla="val 12288"/>
              </a:avLst>
            </a:prstGeom>
            <a:solidFill>
              <a:srgbClr val="B6D1E0">
                <a:alpha val="5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68" name="文字方塊 67">
              <a:extLst>
                <a:ext uri="{FF2B5EF4-FFF2-40B4-BE49-F238E27FC236}">
                  <a16:creationId xmlns:a16="http://schemas.microsoft.com/office/drawing/2014/main" id="{B2F53090-7038-49F5-851F-BB4BE68F4A05}"/>
                </a:ext>
              </a:extLst>
            </p:cNvPr>
            <p:cNvSpPr txBox="1"/>
            <p:nvPr/>
          </p:nvSpPr>
          <p:spPr>
            <a:xfrm>
              <a:off x="5034130" y="5555857"/>
              <a:ext cx="1260411" cy="646331"/>
            </a:xfrm>
            <a:prstGeom prst="rect">
              <a:avLst/>
            </a:prstGeom>
            <a:noFill/>
          </p:spPr>
          <p:txBody>
            <a:bodyPr wrap="square" rtlCol="0">
              <a:spAutoFit/>
            </a:bodyPr>
            <a:lstStyle/>
            <a:p>
              <a:pPr algn="ctr"/>
              <a:r>
                <a:rPr lang="en-US" altLang="zh-TW" sz="1200">
                  <a:solidFill>
                    <a:srgbClr val="1F6797"/>
                  </a:solidFill>
                  <a:latin typeface="+mj-lt"/>
                </a:rPr>
                <a:t>Container</a:t>
              </a:r>
            </a:p>
            <a:p>
              <a:pPr algn="ctr"/>
              <a:r>
                <a:rPr lang="en-US" altLang="zh-TW" sz="1200">
                  <a:solidFill>
                    <a:srgbClr val="1F6797"/>
                  </a:solidFill>
                  <a:latin typeface="+mj-lt"/>
                </a:rPr>
                <a:t>Storage</a:t>
              </a:r>
            </a:p>
            <a:p>
              <a:pPr algn="ctr"/>
              <a:r>
                <a:rPr lang="en-US" altLang="zh-TW" sz="1200">
                  <a:solidFill>
                    <a:srgbClr val="1F6797"/>
                  </a:solidFill>
                  <a:latin typeface="+mj-lt"/>
                </a:rPr>
                <a:t>Volume</a:t>
              </a:r>
              <a:endParaRPr lang="zh-TW" altLang="en-US" sz="1200">
                <a:solidFill>
                  <a:srgbClr val="1F6797"/>
                </a:solidFill>
                <a:latin typeface="+mj-lt"/>
              </a:endParaRPr>
            </a:p>
          </p:txBody>
        </p:sp>
        <p:sp>
          <p:nvSpPr>
            <p:cNvPr id="69" name="矩形 68">
              <a:extLst>
                <a:ext uri="{FF2B5EF4-FFF2-40B4-BE49-F238E27FC236}">
                  <a16:creationId xmlns:a16="http://schemas.microsoft.com/office/drawing/2014/main" id="{DD96F72C-566A-404F-9D8E-CC939DEEA5B3}"/>
                </a:ext>
              </a:extLst>
            </p:cNvPr>
            <p:cNvSpPr/>
            <p:nvPr/>
          </p:nvSpPr>
          <p:spPr>
            <a:xfrm>
              <a:off x="8579916" y="3042757"/>
              <a:ext cx="574864" cy="311291"/>
            </a:xfrm>
            <a:prstGeom prst="rect">
              <a:avLst/>
            </a:prstGeom>
            <a:solidFill>
              <a:schemeClr val="bg1"/>
            </a:solid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tx1">
                      <a:lumMod val="75000"/>
                      <a:lumOff val="25000"/>
                    </a:schemeClr>
                  </a:solidFill>
                  <a:latin typeface="+mj-lt"/>
                </a:rPr>
                <a:t>file1</a:t>
              </a:r>
              <a:endParaRPr lang="zh-TW" altLang="en-US" sz="1400">
                <a:solidFill>
                  <a:schemeClr val="tx1">
                    <a:lumMod val="75000"/>
                    <a:lumOff val="25000"/>
                  </a:schemeClr>
                </a:solidFill>
                <a:latin typeface="+mj-lt"/>
              </a:endParaRPr>
            </a:p>
          </p:txBody>
        </p:sp>
        <p:sp>
          <p:nvSpPr>
            <p:cNvPr id="70" name="矩形 69">
              <a:extLst>
                <a:ext uri="{FF2B5EF4-FFF2-40B4-BE49-F238E27FC236}">
                  <a16:creationId xmlns:a16="http://schemas.microsoft.com/office/drawing/2014/main" id="{6903F5E6-E72B-4906-B45E-3A43E76E05DC}"/>
                </a:ext>
              </a:extLst>
            </p:cNvPr>
            <p:cNvSpPr/>
            <p:nvPr/>
          </p:nvSpPr>
          <p:spPr>
            <a:xfrm>
              <a:off x="9246424" y="3042757"/>
              <a:ext cx="574864" cy="311291"/>
            </a:xfrm>
            <a:prstGeom prst="rect">
              <a:avLst/>
            </a:prstGeom>
            <a:solidFill>
              <a:schemeClr val="bg1"/>
            </a:solid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tx1">
                      <a:lumMod val="75000"/>
                      <a:lumOff val="25000"/>
                    </a:schemeClr>
                  </a:solidFill>
                  <a:latin typeface="+mj-lt"/>
                </a:rPr>
                <a:t>file2</a:t>
              </a:r>
              <a:endParaRPr lang="zh-TW" altLang="en-US" sz="1400">
                <a:solidFill>
                  <a:schemeClr val="tx1">
                    <a:lumMod val="75000"/>
                    <a:lumOff val="25000"/>
                  </a:schemeClr>
                </a:solidFill>
                <a:latin typeface="+mj-lt"/>
              </a:endParaRPr>
            </a:p>
          </p:txBody>
        </p:sp>
        <p:sp>
          <p:nvSpPr>
            <p:cNvPr id="71" name="矩形 70">
              <a:extLst>
                <a:ext uri="{FF2B5EF4-FFF2-40B4-BE49-F238E27FC236}">
                  <a16:creationId xmlns:a16="http://schemas.microsoft.com/office/drawing/2014/main" id="{AD495A9E-B047-4563-80B5-6A5A928A7FF6}"/>
                </a:ext>
              </a:extLst>
            </p:cNvPr>
            <p:cNvSpPr/>
            <p:nvPr/>
          </p:nvSpPr>
          <p:spPr>
            <a:xfrm>
              <a:off x="9912931" y="3042757"/>
              <a:ext cx="574864" cy="311291"/>
            </a:xfrm>
            <a:prstGeom prst="rect">
              <a:avLst/>
            </a:prstGeom>
            <a:solidFill>
              <a:schemeClr val="bg1"/>
            </a:solid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tx1">
                      <a:lumMod val="75000"/>
                      <a:lumOff val="25000"/>
                    </a:schemeClr>
                  </a:solidFill>
                  <a:latin typeface="+mj-lt"/>
                </a:rPr>
                <a:t>file3</a:t>
              </a:r>
              <a:endParaRPr lang="zh-TW" altLang="en-US" sz="1400">
                <a:solidFill>
                  <a:schemeClr val="tx1">
                    <a:lumMod val="75000"/>
                    <a:lumOff val="25000"/>
                  </a:schemeClr>
                </a:solidFill>
                <a:latin typeface="+mj-lt"/>
              </a:endParaRPr>
            </a:p>
          </p:txBody>
        </p:sp>
        <p:sp>
          <p:nvSpPr>
            <p:cNvPr id="72" name="矩形 71">
              <a:extLst>
                <a:ext uri="{FF2B5EF4-FFF2-40B4-BE49-F238E27FC236}">
                  <a16:creationId xmlns:a16="http://schemas.microsoft.com/office/drawing/2014/main" id="{82BD4A64-C534-4DA9-8114-4AEC9438C036}"/>
                </a:ext>
              </a:extLst>
            </p:cNvPr>
            <p:cNvSpPr/>
            <p:nvPr/>
          </p:nvSpPr>
          <p:spPr>
            <a:xfrm>
              <a:off x="10579438" y="3042757"/>
              <a:ext cx="574864" cy="311291"/>
            </a:xfrm>
            <a:prstGeom prst="rect">
              <a:avLst/>
            </a:prstGeom>
            <a:solidFill>
              <a:schemeClr val="bg1"/>
            </a:solid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tx1">
                      <a:lumMod val="75000"/>
                      <a:lumOff val="25000"/>
                    </a:schemeClr>
                  </a:solidFill>
                  <a:latin typeface="+mj-lt"/>
                </a:rPr>
                <a:t>file4</a:t>
              </a:r>
              <a:endParaRPr lang="zh-TW" altLang="en-US" sz="1400">
                <a:solidFill>
                  <a:schemeClr val="tx1">
                    <a:lumMod val="75000"/>
                    <a:lumOff val="25000"/>
                  </a:schemeClr>
                </a:solidFill>
                <a:latin typeface="+mj-lt"/>
              </a:endParaRPr>
            </a:p>
          </p:txBody>
        </p:sp>
        <p:sp>
          <p:nvSpPr>
            <p:cNvPr id="73" name="矩形 72">
              <a:extLst>
                <a:ext uri="{FF2B5EF4-FFF2-40B4-BE49-F238E27FC236}">
                  <a16:creationId xmlns:a16="http://schemas.microsoft.com/office/drawing/2014/main" id="{BD18BFB1-60BC-434D-8FBB-1A71A351510D}"/>
                </a:ext>
              </a:extLst>
            </p:cNvPr>
            <p:cNvSpPr/>
            <p:nvPr/>
          </p:nvSpPr>
          <p:spPr>
            <a:xfrm>
              <a:off x="11245946" y="3042757"/>
              <a:ext cx="574864" cy="311291"/>
            </a:xfrm>
            <a:prstGeom prst="rect">
              <a:avLst/>
            </a:prstGeom>
            <a:solidFill>
              <a:schemeClr val="bg1"/>
            </a:solidFill>
            <a:ln w="190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tx1">
                      <a:lumMod val="75000"/>
                      <a:lumOff val="25000"/>
                    </a:schemeClr>
                  </a:solidFill>
                  <a:latin typeface="+mj-lt"/>
                </a:rPr>
                <a:t>file5</a:t>
              </a:r>
              <a:endParaRPr lang="zh-TW" altLang="en-US" sz="1400">
                <a:solidFill>
                  <a:schemeClr val="tx1">
                    <a:lumMod val="75000"/>
                    <a:lumOff val="25000"/>
                  </a:schemeClr>
                </a:solidFill>
                <a:latin typeface="+mj-lt"/>
              </a:endParaRPr>
            </a:p>
          </p:txBody>
        </p:sp>
        <p:sp>
          <p:nvSpPr>
            <p:cNvPr id="80" name="文字方塊 79">
              <a:extLst>
                <a:ext uri="{FF2B5EF4-FFF2-40B4-BE49-F238E27FC236}">
                  <a16:creationId xmlns:a16="http://schemas.microsoft.com/office/drawing/2014/main" id="{5EFB3E35-F5E8-4CD6-B72C-23D41FFDA4BC}"/>
                </a:ext>
              </a:extLst>
            </p:cNvPr>
            <p:cNvSpPr txBox="1"/>
            <p:nvPr/>
          </p:nvSpPr>
          <p:spPr>
            <a:xfrm>
              <a:off x="7693671" y="3047479"/>
              <a:ext cx="929515" cy="276999"/>
            </a:xfrm>
            <a:prstGeom prst="rect">
              <a:avLst/>
            </a:prstGeom>
            <a:noFill/>
          </p:spPr>
          <p:txBody>
            <a:bodyPr wrap="square" rtlCol="0">
              <a:spAutoFit/>
            </a:bodyPr>
            <a:lstStyle/>
            <a:p>
              <a:r>
                <a:rPr lang="en-US" altLang="zh-TW" sz="1200">
                  <a:latin typeface="+mj-lt"/>
                </a:rPr>
                <a:t>Container</a:t>
              </a:r>
              <a:endParaRPr lang="zh-TW" altLang="en-US" sz="1200">
                <a:latin typeface="+mj-lt"/>
              </a:endParaRPr>
            </a:p>
          </p:txBody>
        </p:sp>
        <p:sp>
          <p:nvSpPr>
            <p:cNvPr id="82" name="矩形 81">
              <a:extLst>
                <a:ext uri="{FF2B5EF4-FFF2-40B4-BE49-F238E27FC236}">
                  <a16:creationId xmlns:a16="http://schemas.microsoft.com/office/drawing/2014/main" id="{40FAAE8A-9A5F-4FEA-BD96-4F80DC104947}"/>
                </a:ext>
              </a:extLst>
            </p:cNvPr>
            <p:cNvSpPr/>
            <p:nvPr/>
          </p:nvSpPr>
          <p:spPr>
            <a:xfrm>
              <a:off x="9246424" y="3572193"/>
              <a:ext cx="574864" cy="311291"/>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bg1"/>
                  </a:solidFill>
                  <a:latin typeface="+mj-lt"/>
                </a:rPr>
                <a:t>file2</a:t>
              </a:r>
              <a:endParaRPr lang="zh-TW" altLang="en-US" sz="1400">
                <a:solidFill>
                  <a:schemeClr val="bg1"/>
                </a:solidFill>
                <a:latin typeface="+mj-lt"/>
              </a:endParaRPr>
            </a:p>
          </p:txBody>
        </p:sp>
        <p:sp>
          <p:nvSpPr>
            <p:cNvPr id="85" name="矩形 84">
              <a:extLst>
                <a:ext uri="{FF2B5EF4-FFF2-40B4-BE49-F238E27FC236}">
                  <a16:creationId xmlns:a16="http://schemas.microsoft.com/office/drawing/2014/main" id="{93888A86-21B8-413B-A07C-544F268C4430}"/>
                </a:ext>
              </a:extLst>
            </p:cNvPr>
            <p:cNvSpPr/>
            <p:nvPr/>
          </p:nvSpPr>
          <p:spPr>
            <a:xfrm>
              <a:off x="11245946" y="3572193"/>
              <a:ext cx="574864" cy="311291"/>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bg1"/>
                  </a:solidFill>
                  <a:latin typeface="+mj-lt"/>
                </a:rPr>
                <a:t>file5</a:t>
              </a:r>
              <a:endParaRPr lang="zh-TW" altLang="en-US" sz="1400">
                <a:solidFill>
                  <a:schemeClr val="bg1"/>
                </a:solidFill>
                <a:latin typeface="+mj-lt"/>
              </a:endParaRPr>
            </a:p>
          </p:txBody>
        </p:sp>
        <p:sp>
          <p:nvSpPr>
            <p:cNvPr id="87" name="文字方塊 86">
              <a:extLst>
                <a:ext uri="{FF2B5EF4-FFF2-40B4-BE49-F238E27FC236}">
                  <a16:creationId xmlns:a16="http://schemas.microsoft.com/office/drawing/2014/main" id="{DFAD7650-A83B-4103-B25B-641EAFB9F211}"/>
                </a:ext>
              </a:extLst>
            </p:cNvPr>
            <p:cNvSpPr txBox="1"/>
            <p:nvPr/>
          </p:nvSpPr>
          <p:spPr>
            <a:xfrm>
              <a:off x="7693671" y="3576915"/>
              <a:ext cx="929515" cy="276999"/>
            </a:xfrm>
            <a:prstGeom prst="rect">
              <a:avLst/>
            </a:prstGeom>
            <a:noFill/>
          </p:spPr>
          <p:txBody>
            <a:bodyPr wrap="square" rtlCol="0">
              <a:spAutoFit/>
            </a:bodyPr>
            <a:lstStyle/>
            <a:p>
              <a:r>
                <a:rPr lang="en-US" altLang="zh-TW" sz="1200">
                  <a:latin typeface="+mj-lt"/>
                </a:rPr>
                <a:t>Layer 1</a:t>
              </a:r>
              <a:endParaRPr lang="zh-TW" altLang="en-US" sz="1200">
                <a:latin typeface="+mj-lt"/>
              </a:endParaRPr>
            </a:p>
          </p:txBody>
        </p:sp>
        <p:sp>
          <p:nvSpPr>
            <p:cNvPr id="90" name="矩形 89">
              <a:extLst>
                <a:ext uri="{FF2B5EF4-FFF2-40B4-BE49-F238E27FC236}">
                  <a16:creationId xmlns:a16="http://schemas.microsoft.com/office/drawing/2014/main" id="{54F52CF6-3DDC-43DD-83D0-AFDEFCFB4B0B}"/>
                </a:ext>
              </a:extLst>
            </p:cNvPr>
            <p:cNvSpPr/>
            <p:nvPr/>
          </p:nvSpPr>
          <p:spPr>
            <a:xfrm>
              <a:off x="9912931" y="4101823"/>
              <a:ext cx="574864" cy="311291"/>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bg1"/>
                  </a:solidFill>
                  <a:latin typeface="+mj-lt"/>
                </a:rPr>
                <a:t>file3</a:t>
              </a:r>
              <a:endParaRPr lang="zh-TW" altLang="en-US" sz="1400">
                <a:solidFill>
                  <a:schemeClr val="bg1"/>
                </a:solidFill>
                <a:latin typeface="+mj-lt"/>
              </a:endParaRPr>
            </a:p>
          </p:txBody>
        </p:sp>
        <p:sp>
          <p:nvSpPr>
            <p:cNvPr id="92" name="矩形 91">
              <a:extLst>
                <a:ext uri="{FF2B5EF4-FFF2-40B4-BE49-F238E27FC236}">
                  <a16:creationId xmlns:a16="http://schemas.microsoft.com/office/drawing/2014/main" id="{D3B8B0D9-1EDF-44D1-9BE0-D6FBBC5FE012}"/>
                </a:ext>
              </a:extLst>
            </p:cNvPr>
            <p:cNvSpPr/>
            <p:nvPr/>
          </p:nvSpPr>
          <p:spPr>
            <a:xfrm>
              <a:off x="11245946" y="4101823"/>
              <a:ext cx="574864" cy="311291"/>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bg1"/>
                  </a:solidFill>
                  <a:latin typeface="+mj-lt"/>
                </a:rPr>
                <a:t>file5</a:t>
              </a:r>
              <a:endParaRPr lang="zh-TW" altLang="en-US" sz="1400">
                <a:solidFill>
                  <a:schemeClr val="bg1"/>
                </a:solidFill>
                <a:latin typeface="+mj-lt"/>
              </a:endParaRPr>
            </a:p>
          </p:txBody>
        </p:sp>
        <p:sp>
          <p:nvSpPr>
            <p:cNvPr id="94" name="文字方塊 93">
              <a:extLst>
                <a:ext uri="{FF2B5EF4-FFF2-40B4-BE49-F238E27FC236}">
                  <a16:creationId xmlns:a16="http://schemas.microsoft.com/office/drawing/2014/main" id="{52971D1C-A219-41CF-BF4B-46EFD0B87430}"/>
                </a:ext>
              </a:extLst>
            </p:cNvPr>
            <p:cNvSpPr txBox="1"/>
            <p:nvPr/>
          </p:nvSpPr>
          <p:spPr>
            <a:xfrm>
              <a:off x="7693671" y="4106545"/>
              <a:ext cx="929515" cy="276999"/>
            </a:xfrm>
            <a:prstGeom prst="rect">
              <a:avLst/>
            </a:prstGeom>
            <a:noFill/>
          </p:spPr>
          <p:txBody>
            <a:bodyPr wrap="square" rtlCol="0">
              <a:spAutoFit/>
            </a:bodyPr>
            <a:lstStyle/>
            <a:p>
              <a:r>
                <a:rPr lang="en-US" altLang="zh-TW" sz="1200">
                  <a:latin typeface="+mj-lt"/>
                </a:rPr>
                <a:t>Layer 2</a:t>
              </a:r>
              <a:endParaRPr lang="zh-TW" altLang="en-US" sz="1200">
                <a:latin typeface="+mj-lt"/>
              </a:endParaRPr>
            </a:p>
          </p:txBody>
        </p:sp>
        <p:sp>
          <p:nvSpPr>
            <p:cNvPr id="95" name="矩形 94">
              <a:extLst>
                <a:ext uri="{FF2B5EF4-FFF2-40B4-BE49-F238E27FC236}">
                  <a16:creationId xmlns:a16="http://schemas.microsoft.com/office/drawing/2014/main" id="{F3AA0CE9-A255-4957-B9BA-9C478AD4F75D}"/>
                </a:ext>
              </a:extLst>
            </p:cNvPr>
            <p:cNvSpPr/>
            <p:nvPr/>
          </p:nvSpPr>
          <p:spPr>
            <a:xfrm>
              <a:off x="8579916" y="4624046"/>
              <a:ext cx="574864" cy="311291"/>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bg1"/>
                  </a:solidFill>
                  <a:latin typeface="+mj-lt"/>
                </a:rPr>
                <a:t>file1</a:t>
              </a:r>
              <a:endParaRPr lang="zh-TW" altLang="en-US" sz="1400">
                <a:solidFill>
                  <a:schemeClr val="bg1"/>
                </a:solidFill>
                <a:latin typeface="+mj-lt"/>
              </a:endParaRPr>
            </a:p>
          </p:txBody>
        </p:sp>
        <p:sp>
          <p:nvSpPr>
            <p:cNvPr id="96" name="矩形 95">
              <a:extLst>
                <a:ext uri="{FF2B5EF4-FFF2-40B4-BE49-F238E27FC236}">
                  <a16:creationId xmlns:a16="http://schemas.microsoft.com/office/drawing/2014/main" id="{F6A8A462-EA3B-42E8-B7BF-729E6ABB6D2C}"/>
                </a:ext>
              </a:extLst>
            </p:cNvPr>
            <p:cNvSpPr/>
            <p:nvPr/>
          </p:nvSpPr>
          <p:spPr>
            <a:xfrm>
              <a:off x="9246424" y="4624046"/>
              <a:ext cx="574864" cy="311291"/>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bg1"/>
                  </a:solidFill>
                  <a:latin typeface="+mj-lt"/>
                </a:rPr>
                <a:t>file2</a:t>
              </a:r>
              <a:endParaRPr lang="zh-TW" altLang="en-US" sz="1400">
                <a:solidFill>
                  <a:schemeClr val="bg1"/>
                </a:solidFill>
                <a:latin typeface="+mj-lt"/>
              </a:endParaRPr>
            </a:p>
          </p:txBody>
        </p:sp>
        <p:sp>
          <p:nvSpPr>
            <p:cNvPr id="98" name="矩形 97">
              <a:extLst>
                <a:ext uri="{FF2B5EF4-FFF2-40B4-BE49-F238E27FC236}">
                  <a16:creationId xmlns:a16="http://schemas.microsoft.com/office/drawing/2014/main" id="{E9338F8C-6E68-4098-B7AB-DB43E5C36DA7}"/>
                </a:ext>
              </a:extLst>
            </p:cNvPr>
            <p:cNvSpPr/>
            <p:nvPr/>
          </p:nvSpPr>
          <p:spPr>
            <a:xfrm>
              <a:off x="10579438" y="4624046"/>
              <a:ext cx="574864" cy="311291"/>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bg1"/>
                  </a:solidFill>
                  <a:latin typeface="+mj-lt"/>
                </a:rPr>
                <a:t>file4</a:t>
              </a:r>
              <a:endParaRPr lang="zh-TW" altLang="en-US" sz="1400">
                <a:solidFill>
                  <a:schemeClr val="bg1"/>
                </a:solidFill>
                <a:latin typeface="+mj-lt"/>
              </a:endParaRPr>
            </a:p>
          </p:txBody>
        </p:sp>
        <p:sp>
          <p:nvSpPr>
            <p:cNvPr id="99" name="矩形 98">
              <a:extLst>
                <a:ext uri="{FF2B5EF4-FFF2-40B4-BE49-F238E27FC236}">
                  <a16:creationId xmlns:a16="http://schemas.microsoft.com/office/drawing/2014/main" id="{FC1BF333-6950-4143-A3D7-9E3643A03904}"/>
                </a:ext>
              </a:extLst>
            </p:cNvPr>
            <p:cNvSpPr/>
            <p:nvPr/>
          </p:nvSpPr>
          <p:spPr>
            <a:xfrm>
              <a:off x="11245946" y="4624046"/>
              <a:ext cx="574864" cy="311291"/>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bg1"/>
                  </a:solidFill>
                  <a:latin typeface="+mj-lt"/>
                </a:rPr>
                <a:t>file5</a:t>
              </a:r>
              <a:endParaRPr lang="zh-TW" altLang="en-US" sz="1400">
                <a:solidFill>
                  <a:schemeClr val="bg1"/>
                </a:solidFill>
                <a:latin typeface="+mj-lt"/>
              </a:endParaRPr>
            </a:p>
          </p:txBody>
        </p:sp>
        <p:sp>
          <p:nvSpPr>
            <p:cNvPr id="101" name="文字方塊 100">
              <a:extLst>
                <a:ext uri="{FF2B5EF4-FFF2-40B4-BE49-F238E27FC236}">
                  <a16:creationId xmlns:a16="http://schemas.microsoft.com/office/drawing/2014/main" id="{A1126FB9-E55C-49DA-8E40-F3BC94FF9E55}"/>
                </a:ext>
              </a:extLst>
            </p:cNvPr>
            <p:cNvSpPr txBox="1"/>
            <p:nvPr/>
          </p:nvSpPr>
          <p:spPr>
            <a:xfrm>
              <a:off x="7693671" y="4628768"/>
              <a:ext cx="929515" cy="276999"/>
            </a:xfrm>
            <a:prstGeom prst="rect">
              <a:avLst/>
            </a:prstGeom>
            <a:noFill/>
          </p:spPr>
          <p:txBody>
            <a:bodyPr wrap="square" rtlCol="0">
              <a:spAutoFit/>
            </a:bodyPr>
            <a:lstStyle/>
            <a:p>
              <a:r>
                <a:rPr lang="en-US" altLang="zh-TW" sz="1200">
                  <a:latin typeface="+mj-lt"/>
                </a:rPr>
                <a:t>Layer 3</a:t>
              </a:r>
              <a:endParaRPr lang="zh-TW" altLang="en-US" sz="1200">
                <a:latin typeface="+mj-lt"/>
              </a:endParaRPr>
            </a:p>
          </p:txBody>
        </p:sp>
        <p:grpSp>
          <p:nvGrpSpPr>
            <p:cNvPr id="110" name="群組 109">
              <a:extLst>
                <a:ext uri="{FF2B5EF4-FFF2-40B4-BE49-F238E27FC236}">
                  <a16:creationId xmlns:a16="http://schemas.microsoft.com/office/drawing/2014/main" id="{9422C3FA-1703-4F87-8978-31A13C304131}"/>
                </a:ext>
              </a:extLst>
            </p:cNvPr>
            <p:cNvGrpSpPr/>
            <p:nvPr/>
          </p:nvGrpSpPr>
          <p:grpSpPr>
            <a:xfrm>
              <a:off x="8865349" y="3304602"/>
              <a:ext cx="2669921" cy="1319444"/>
              <a:chOff x="8865349" y="3379034"/>
              <a:chExt cx="2669921" cy="1149206"/>
            </a:xfrm>
          </p:grpSpPr>
          <p:cxnSp>
            <p:nvCxnSpPr>
              <p:cNvPr id="104" name="直線單箭頭接點 103">
                <a:extLst>
                  <a:ext uri="{FF2B5EF4-FFF2-40B4-BE49-F238E27FC236}">
                    <a16:creationId xmlns:a16="http://schemas.microsoft.com/office/drawing/2014/main" id="{41CDA0C9-2B2F-42E4-8CA6-7062E0DFCB5A}"/>
                  </a:ext>
                </a:extLst>
              </p:cNvPr>
              <p:cNvCxnSpPr>
                <a:cxnSpLocks/>
                <a:stCxn id="98" idx="0"/>
              </p:cNvCxnSpPr>
              <p:nvPr/>
            </p:nvCxnSpPr>
            <p:spPr>
              <a:xfrm flipH="1" flipV="1">
                <a:off x="10862402" y="3383300"/>
                <a:ext cx="4468" cy="1144940"/>
              </a:xfrm>
              <a:prstGeom prst="straightConnector1">
                <a:avLst/>
              </a:prstGeom>
              <a:ln w="19050">
                <a:solidFill>
                  <a:srgbClr val="0D4E5B"/>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直線單箭頭接點 104">
                <a:extLst>
                  <a:ext uri="{FF2B5EF4-FFF2-40B4-BE49-F238E27FC236}">
                    <a16:creationId xmlns:a16="http://schemas.microsoft.com/office/drawing/2014/main" id="{0557F3DA-67D4-4D48-9213-90D2CA89CB6B}"/>
                  </a:ext>
                </a:extLst>
              </p:cNvPr>
              <p:cNvCxnSpPr>
                <a:cxnSpLocks/>
                <a:stCxn id="90" idx="0"/>
              </p:cNvCxnSpPr>
              <p:nvPr/>
            </p:nvCxnSpPr>
            <p:spPr>
              <a:xfrm flipH="1" flipV="1">
                <a:off x="10189827" y="3383300"/>
                <a:ext cx="10536" cy="690094"/>
              </a:xfrm>
              <a:prstGeom prst="straightConnector1">
                <a:avLst/>
              </a:prstGeom>
              <a:ln w="19050">
                <a:solidFill>
                  <a:srgbClr val="0D4E5B"/>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直線單箭頭接點 106">
                <a:extLst>
                  <a:ext uri="{FF2B5EF4-FFF2-40B4-BE49-F238E27FC236}">
                    <a16:creationId xmlns:a16="http://schemas.microsoft.com/office/drawing/2014/main" id="{AADBFCF3-B7C8-4F1F-995D-3220FF137FF5}"/>
                  </a:ext>
                </a:extLst>
              </p:cNvPr>
              <p:cNvCxnSpPr>
                <a:cxnSpLocks/>
                <a:stCxn id="82" idx="0"/>
              </p:cNvCxnSpPr>
              <p:nvPr/>
            </p:nvCxnSpPr>
            <p:spPr>
              <a:xfrm flipH="1" flipV="1">
                <a:off x="9530962" y="3383299"/>
                <a:ext cx="2894" cy="218144"/>
              </a:xfrm>
              <a:prstGeom prst="straightConnector1">
                <a:avLst/>
              </a:prstGeom>
              <a:ln w="19050">
                <a:solidFill>
                  <a:srgbClr val="0D4E5B"/>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直線單箭頭接點 108">
                <a:extLst>
                  <a:ext uri="{FF2B5EF4-FFF2-40B4-BE49-F238E27FC236}">
                    <a16:creationId xmlns:a16="http://schemas.microsoft.com/office/drawing/2014/main" id="{E62D95E0-7137-4355-A2B9-85161E1559A9}"/>
                  </a:ext>
                </a:extLst>
              </p:cNvPr>
              <p:cNvCxnSpPr>
                <a:cxnSpLocks/>
              </p:cNvCxnSpPr>
              <p:nvPr/>
            </p:nvCxnSpPr>
            <p:spPr>
              <a:xfrm flipH="1" flipV="1">
                <a:off x="11532376" y="3395822"/>
                <a:ext cx="2894" cy="218144"/>
              </a:xfrm>
              <a:prstGeom prst="straightConnector1">
                <a:avLst/>
              </a:prstGeom>
              <a:ln w="19050">
                <a:solidFill>
                  <a:srgbClr val="0D4E5B"/>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直線單箭頭接點 116">
                <a:extLst>
                  <a:ext uri="{FF2B5EF4-FFF2-40B4-BE49-F238E27FC236}">
                    <a16:creationId xmlns:a16="http://schemas.microsoft.com/office/drawing/2014/main" id="{193F4D9B-F2E6-4BD5-8890-15DE2F9CFE18}"/>
                  </a:ext>
                </a:extLst>
              </p:cNvPr>
              <p:cNvCxnSpPr>
                <a:cxnSpLocks/>
              </p:cNvCxnSpPr>
              <p:nvPr/>
            </p:nvCxnSpPr>
            <p:spPr>
              <a:xfrm flipH="1" flipV="1">
                <a:off x="8865349" y="3379034"/>
                <a:ext cx="4468" cy="1144940"/>
              </a:xfrm>
              <a:prstGeom prst="straightConnector1">
                <a:avLst/>
              </a:prstGeom>
              <a:ln w="19050">
                <a:solidFill>
                  <a:srgbClr val="0D4E5B"/>
                </a:solidFill>
                <a:headEnd type="oval"/>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3672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1C2EB2-2DAA-40CD-9F85-7CC1B9E99664}"/>
              </a:ext>
            </a:extLst>
          </p:cNvPr>
          <p:cNvSpPr>
            <a:spLocks noGrp="1"/>
          </p:cNvSpPr>
          <p:nvPr>
            <p:ph type="title"/>
          </p:nvPr>
        </p:nvSpPr>
        <p:spPr>
          <a:xfrm>
            <a:off x="752669" y="164205"/>
            <a:ext cx="10845651" cy="808654"/>
          </a:xfrm>
        </p:spPr>
        <p:txBody>
          <a:bodyPr/>
          <a:lstStyle/>
          <a:p>
            <a:r>
              <a:rPr lang="en-US" altLang="zh-TW" dirty="0"/>
              <a:t>QNAP</a:t>
            </a:r>
            <a:r>
              <a:rPr lang="zh-TW" altLang="en-US" dirty="0"/>
              <a:t> </a:t>
            </a:r>
            <a:r>
              <a:rPr lang="en-US" altLang="zh-TW" dirty="0"/>
              <a:t>NAS</a:t>
            </a:r>
            <a:r>
              <a:rPr lang="zh-TW" altLang="en-US" dirty="0"/>
              <a:t> </a:t>
            </a:r>
            <a:r>
              <a:rPr lang="en-US" altLang="zh-TW" dirty="0"/>
              <a:t>is your best companion for innovative developments</a:t>
            </a:r>
          </a:p>
        </p:txBody>
      </p:sp>
      <p:pic>
        <p:nvPicPr>
          <p:cNvPr id="8" name="圖片 7">
            <a:extLst>
              <a:ext uri="{FF2B5EF4-FFF2-40B4-BE49-F238E27FC236}">
                <a16:creationId xmlns:a16="http://schemas.microsoft.com/office/drawing/2014/main" id="{02410005-BE37-437E-8220-3B438A6807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56843" y="2523463"/>
            <a:ext cx="5131795" cy="1183549"/>
          </a:xfrm>
          <a:prstGeom prst="rect">
            <a:avLst/>
          </a:prstGeom>
        </p:spPr>
      </p:pic>
      <p:pic>
        <p:nvPicPr>
          <p:cNvPr id="9" name="圖片 8">
            <a:extLst>
              <a:ext uri="{FF2B5EF4-FFF2-40B4-BE49-F238E27FC236}">
                <a16:creationId xmlns:a16="http://schemas.microsoft.com/office/drawing/2014/main" id="{045DF923-07E1-4208-9D8A-E2EFC65A19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467" y="3790191"/>
            <a:ext cx="5156453" cy="1183548"/>
          </a:xfrm>
          <a:prstGeom prst="rect">
            <a:avLst/>
          </a:prstGeom>
        </p:spPr>
      </p:pic>
      <p:pic>
        <p:nvPicPr>
          <p:cNvPr id="10" name="圖片 9">
            <a:extLst>
              <a:ext uri="{FF2B5EF4-FFF2-40B4-BE49-F238E27FC236}">
                <a16:creationId xmlns:a16="http://schemas.microsoft.com/office/drawing/2014/main" id="{5D7732FE-0C0D-440F-8982-CB47D2F13A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6262" y="3798453"/>
            <a:ext cx="5184192" cy="1183549"/>
          </a:xfrm>
          <a:prstGeom prst="rect">
            <a:avLst/>
          </a:prstGeom>
        </p:spPr>
      </p:pic>
      <p:sp>
        <p:nvSpPr>
          <p:cNvPr id="13" name="矩形 12">
            <a:extLst>
              <a:ext uri="{FF2B5EF4-FFF2-40B4-BE49-F238E27FC236}">
                <a16:creationId xmlns:a16="http://schemas.microsoft.com/office/drawing/2014/main" id="{F90803DA-D5B3-40A8-93E4-9477E94B835C}"/>
              </a:ext>
            </a:extLst>
          </p:cNvPr>
          <p:cNvSpPr/>
          <p:nvPr/>
        </p:nvSpPr>
        <p:spPr>
          <a:xfrm>
            <a:off x="1176078" y="4351924"/>
            <a:ext cx="3906839" cy="430887"/>
          </a:xfrm>
          <a:prstGeom prst="rect">
            <a:avLst/>
          </a:prstGeom>
        </p:spPr>
        <p:txBody>
          <a:bodyPr wrap="none">
            <a:spAutoFit/>
          </a:bodyPr>
          <a:lstStyle/>
          <a:p>
            <a:pPr algn="ctr"/>
            <a:r>
              <a:rPr lang="en-US" altLang="zh-TW" sz="2200" b="1" dirty="0">
                <a:latin typeface="+mj-lt"/>
                <a:ea typeface="Arial Unicode MS" panose="020B0604020202020204" pitchFamily="34" charset="-120"/>
              </a:rPr>
              <a:t>Efficient, Privacy-protective</a:t>
            </a:r>
            <a:endParaRPr lang="zh-TW" altLang="en-US" sz="2200" b="1" dirty="0">
              <a:latin typeface="+mj-lt"/>
              <a:ea typeface="Arial Unicode MS" panose="020B0604020202020204" pitchFamily="34" charset="-120"/>
            </a:endParaRPr>
          </a:p>
        </p:txBody>
      </p:sp>
      <p:sp>
        <p:nvSpPr>
          <p:cNvPr id="14" name="矩形 13">
            <a:extLst>
              <a:ext uri="{FF2B5EF4-FFF2-40B4-BE49-F238E27FC236}">
                <a16:creationId xmlns:a16="http://schemas.microsoft.com/office/drawing/2014/main" id="{4A92759D-6736-47C2-B77C-D9438E62B7C6}"/>
              </a:ext>
            </a:extLst>
          </p:cNvPr>
          <p:cNvSpPr/>
          <p:nvPr/>
        </p:nvSpPr>
        <p:spPr>
          <a:xfrm>
            <a:off x="7594052" y="3100111"/>
            <a:ext cx="3624711" cy="430887"/>
          </a:xfrm>
          <a:prstGeom prst="rect">
            <a:avLst/>
          </a:prstGeom>
        </p:spPr>
        <p:txBody>
          <a:bodyPr wrap="none">
            <a:spAutoFit/>
          </a:bodyPr>
          <a:lstStyle/>
          <a:p>
            <a:pPr algn="ctr"/>
            <a:r>
              <a:rPr lang="en-US" altLang="zh-TW" sz="2200" b="1" dirty="0">
                <a:solidFill>
                  <a:schemeClr val="bg1">
                    <a:lumMod val="75000"/>
                  </a:schemeClr>
                </a:solidFill>
                <a:latin typeface="+mj-lt"/>
                <a:ea typeface="Arial Unicode MS" panose="020B0604020202020204" pitchFamily="34" charset="-120"/>
              </a:rPr>
              <a:t>Flexible Network Settings</a:t>
            </a:r>
            <a:endParaRPr lang="zh-TW" altLang="en-US" sz="2200" b="1" dirty="0">
              <a:solidFill>
                <a:schemeClr val="bg1">
                  <a:lumMod val="75000"/>
                </a:schemeClr>
              </a:solidFill>
              <a:latin typeface="+mj-lt"/>
              <a:ea typeface="Arial Unicode MS" panose="020B0604020202020204" pitchFamily="34" charset="-120"/>
            </a:endParaRPr>
          </a:p>
        </p:txBody>
      </p:sp>
      <p:sp>
        <p:nvSpPr>
          <p:cNvPr id="15" name="矩形 14">
            <a:extLst>
              <a:ext uri="{FF2B5EF4-FFF2-40B4-BE49-F238E27FC236}">
                <a16:creationId xmlns:a16="http://schemas.microsoft.com/office/drawing/2014/main" id="{3756CC56-1B1C-4844-AC6E-F8B7E0BA7768}"/>
              </a:ext>
            </a:extLst>
          </p:cNvPr>
          <p:cNvSpPr/>
          <p:nvPr/>
        </p:nvSpPr>
        <p:spPr>
          <a:xfrm>
            <a:off x="7662142" y="4352229"/>
            <a:ext cx="3639138" cy="430887"/>
          </a:xfrm>
          <a:prstGeom prst="rect">
            <a:avLst/>
          </a:prstGeom>
        </p:spPr>
        <p:txBody>
          <a:bodyPr wrap="none">
            <a:spAutoFit/>
          </a:bodyPr>
          <a:lstStyle/>
          <a:p>
            <a:pPr algn="ctr"/>
            <a:r>
              <a:rPr lang="en-US" altLang="zh-TW" sz="2200" b="1" dirty="0">
                <a:solidFill>
                  <a:schemeClr val="bg1">
                    <a:lumMod val="75000"/>
                  </a:schemeClr>
                </a:solidFill>
                <a:latin typeface="+mj-lt"/>
                <a:ea typeface="Arial Unicode MS" panose="020B0604020202020204" pitchFamily="34" charset="-120"/>
              </a:rPr>
              <a:t>Supports GPU computing</a:t>
            </a:r>
            <a:endParaRPr lang="zh-TW" altLang="en-US" sz="2200" b="1" dirty="0">
              <a:solidFill>
                <a:schemeClr val="bg1">
                  <a:lumMod val="75000"/>
                </a:schemeClr>
              </a:solidFill>
              <a:latin typeface="+mj-lt"/>
              <a:ea typeface="Arial Unicode MS" panose="020B0604020202020204" pitchFamily="34" charset="-120"/>
            </a:endParaRPr>
          </a:p>
        </p:txBody>
      </p:sp>
      <p:sp>
        <p:nvSpPr>
          <p:cNvPr id="20" name="矩形 19">
            <a:extLst>
              <a:ext uri="{FF2B5EF4-FFF2-40B4-BE49-F238E27FC236}">
                <a16:creationId xmlns:a16="http://schemas.microsoft.com/office/drawing/2014/main" id="{6086B83C-4A7B-4B9C-A773-4AEE20187417}"/>
              </a:ext>
            </a:extLst>
          </p:cNvPr>
          <p:cNvSpPr/>
          <p:nvPr/>
        </p:nvSpPr>
        <p:spPr>
          <a:xfrm>
            <a:off x="4304371" y="3871548"/>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02</a:t>
            </a:r>
            <a:endParaRPr lang="zh-TW" altLang="en-US">
              <a:solidFill>
                <a:schemeClr val="bg1"/>
              </a:solidFill>
              <a:latin typeface="Calibri" panose="020F0502020204030204" pitchFamily="34" charset="0"/>
              <a:cs typeface="Calibri" panose="020F0502020204030204" pitchFamily="34" charset="0"/>
            </a:endParaRPr>
          </a:p>
        </p:txBody>
      </p:sp>
      <p:sp>
        <p:nvSpPr>
          <p:cNvPr id="21" name="矩形 20">
            <a:extLst>
              <a:ext uri="{FF2B5EF4-FFF2-40B4-BE49-F238E27FC236}">
                <a16:creationId xmlns:a16="http://schemas.microsoft.com/office/drawing/2014/main" id="{C56EFA2E-0E3F-41B7-B14B-5CD7E22448CD}"/>
              </a:ext>
            </a:extLst>
          </p:cNvPr>
          <p:cNvSpPr/>
          <p:nvPr/>
        </p:nvSpPr>
        <p:spPr>
          <a:xfrm>
            <a:off x="7457410" y="2589194"/>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03</a:t>
            </a:r>
            <a:endParaRPr lang="zh-TW" altLang="en-US">
              <a:solidFill>
                <a:schemeClr val="bg1"/>
              </a:solidFill>
              <a:latin typeface="Calibri" panose="020F0502020204030204" pitchFamily="34" charset="0"/>
              <a:cs typeface="Calibri" panose="020F0502020204030204" pitchFamily="34" charset="0"/>
            </a:endParaRPr>
          </a:p>
        </p:txBody>
      </p:sp>
      <p:sp>
        <p:nvSpPr>
          <p:cNvPr id="22" name="矩形 21">
            <a:extLst>
              <a:ext uri="{FF2B5EF4-FFF2-40B4-BE49-F238E27FC236}">
                <a16:creationId xmlns:a16="http://schemas.microsoft.com/office/drawing/2014/main" id="{D5E2BED2-D45D-47E3-968E-CF39CF6D91F6}"/>
              </a:ext>
            </a:extLst>
          </p:cNvPr>
          <p:cNvSpPr/>
          <p:nvPr/>
        </p:nvSpPr>
        <p:spPr>
          <a:xfrm>
            <a:off x="7457410" y="3871548"/>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04</a:t>
            </a:r>
            <a:endParaRPr lang="zh-TW" altLang="en-US">
              <a:solidFill>
                <a:schemeClr val="bg1"/>
              </a:solidFill>
              <a:latin typeface="Calibri" panose="020F0502020204030204" pitchFamily="34" charset="0"/>
              <a:cs typeface="Calibri" panose="020F0502020204030204" pitchFamily="34" charset="0"/>
            </a:endParaRPr>
          </a:p>
        </p:txBody>
      </p:sp>
      <p:pic>
        <p:nvPicPr>
          <p:cNvPr id="23" name="圖片 22">
            <a:extLst>
              <a:ext uri="{FF2B5EF4-FFF2-40B4-BE49-F238E27FC236}">
                <a16:creationId xmlns:a16="http://schemas.microsoft.com/office/drawing/2014/main" id="{E828873F-BC06-4002-A813-009277B4A6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2121" y="3897608"/>
            <a:ext cx="548506" cy="805881"/>
          </a:xfrm>
          <a:prstGeom prst="rect">
            <a:avLst/>
          </a:prstGeom>
        </p:spPr>
      </p:pic>
      <p:pic>
        <p:nvPicPr>
          <p:cNvPr id="24" name="圖片 23">
            <a:extLst>
              <a:ext uri="{FF2B5EF4-FFF2-40B4-BE49-F238E27FC236}">
                <a16:creationId xmlns:a16="http://schemas.microsoft.com/office/drawing/2014/main" id="{1095B61F-E892-41AE-9021-498773202F9B}"/>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6543541" y="3985286"/>
            <a:ext cx="671697" cy="673764"/>
          </a:xfrm>
          <a:prstGeom prst="rect">
            <a:avLst/>
          </a:prstGeom>
        </p:spPr>
      </p:pic>
      <p:pic>
        <p:nvPicPr>
          <p:cNvPr id="25" name="圖片 24">
            <a:extLst>
              <a:ext uri="{FF2B5EF4-FFF2-40B4-BE49-F238E27FC236}">
                <a16:creationId xmlns:a16="http://schemas.microsoft.com/office/drawing/2014/main" id="{E41CC4B3-BF2A-49DE-BD84-5819556B009E}"/>
              </a:ext>
            </a:extLst>
          </p:cNvPr>
          <p:cNvPicPr>
            <a:picLocks noChangeAspect="1"/>
          </p:cNvPicPr>
          <p:nvPr/>
        </p:nvPicPr>
        <p:blipFill>
          <a:blip r:embed="rId7" cstate="screen">
            <a:lum bright="70000" contrast="-70000"/>
            <a:extLst>
              <a:ext uri="{28A0092B-C50C-407E-A947-70E740481C1C}">
                <a14:useLocalDpi xmlns:a14="http://schemas.microsoft.com/office/drawing/2010/main"/>
              </a:ext>
            </a:extLst>
          </a:blip>
          <a:stretch>
            <a:fillRect/>
          </a:stretch>
        </p:blipFill>
        <p:spPr>
          <a:xfrm>
            <a:off x="6491947" y="2768509"/>
            <a:ext cx="787954" cy="564700"/>
          </a:xfrm>
          <a:prstGeom prst="rect">
            <a:avLst/>
          </a:prstGeom>
        </p:spPr>
      </p:pic>
      <p:pic>
        <p:nvPicPr>
          <p:cNvPr id="26" name="圖片 25">
            <a:extLst>
              <a:ext uri="{FF2B5EF4-FFF2-40B4-BE49-F238E27FC236}">
                <a16:creationId xmlns:a16="http://schemas.microsoft.com/office/drawing/2014/main" id="{F8ECD210-CAF1-4F95-9EF5-7C285D6BFF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8728" y="2514148"/>
            <a:ext cx="5184192" cy="1189916"/>
          </a:xfrm>
          <a:prstGeom prst="rect">
            <a:avLst/>
          </a:prstGeom>
        </p:spPr>
      </p:pic>
      <p:pic>
        <p:nvPicPr>
          <p:cNvPr id="27" name="圖片 6">
            <a:extLst>
              <a:ext uri="{FF2B5EF4-FFF2-40B4-BE49-F238E27FC236}">
                <a16:creationId xmlns:a16="http://schemas.microsoft.com/office/drawing/2014/main" id="{968564E4-A0B2-453D-B223-69EA0A085D6B}"/>
              </a:ext>
            </a:extLst>
          </p:cNvPr>
          <p:cNvPicPr>
            <a:picLocks noChangeAspect="1"/>
          </p:cNvPicPr>
          <p:nvPr/>
        </p:nvPicPr>
        <p:blipFill rotWithShape="1">
          <a:blip r:embed="rId9" cstate="screen">
            <a:lum bright="70000" contrast="-70000"/>
            <a:extLst>
              <a:ext uri="{28A0092B-C50C-407E-A947-70E740481C1C}">
                <a14:useLocalDpi xmlns:a14="http://schemas.microsoft.com/office/drawing/2010/main"/>
              </a:ext>
            </a:extLst>
          </a:blip>
          <a:srcRect/>
          <a:stretch/>
        </p:blipFill>
        <p:spPr>
          <a:xfrm>
            <a:off x="5299373" y="2643858"/>
            <a:ext cx="814002" cy="814002"/>
          </a:xfrm>
          <a:prstGeom prst="ellipse">
            <a:avLst/>
          </a:prstGeom>
        </p:spPr>
      </p:pic>
      <p:sp>
        <p:nvSpPr>
          <p:cNvPr id="28" name="矩形 27">
            <a:extLst>
              <a:ext uri="{FF2B5EF4-FFF2-40B4-BE49-F238E27FC236}">
                <a16:creationId xmlns:a16="http://schemas.microsoft.com/office/drawing/2014/main" id="{71AE9191-2F25-49B1-A677-1554B941F870}"/>
              </a:ext>
            </a:extLst>
          </p:cNvPr>
          <p:cNvSpPr/>
          <p:nvPr/>
        </p:nvSpPr>
        <p:spPr>
          <a:xfrm>
            <a:off x="1130397" y="3075042"/>
            <a:ext cx="3998210" cy="430887"/>
          </a:xfrm>
          <a:prstGeom prst="rect">
            <a:avLst/>
          </a:prstGeom>
        </p:spPr>
        <p:txBody>
          <a:bodyPr wrap="none">
            <a:spAutoFit/>
          </a:bodyPr>
          <a:lstStyle/>
          <a:p>
            <a:pPr algn="ctr"/>
            <a:r>
              <a:rPr lang="zh-TW" altLang="en-US" sz="2200" b="1" dirty="0">
                <a:solidFill>
                  <a:schemeClr val="bg1">
                    <a:lumMod val="75000"/>
                  </a:schemeClr>
                </a:solidFill>
                <a:latin typeface="+mj-lt"/>
                <a:ea typeface="Arial Unicode MS" panose="020B0604020202020204" pitchFamily="34" charset="-120"/>
              </a:rPr>
              <a:t> LX</a:t>
            </a:r>
            <a:r>
              <a:rPr lang="en-US" altLang="zh-TW" sz="2200" b="1" dirty="0">
                <a:solidFill>
                  <a:schemeClr val="bg1">
                    <a:lumMod val="75000"/>
                  </a:schemeClr>
                </a:solidFill>
                <a:latin typeface="+mj-lt"/>
                <a:ea typeface="Arial Unicode MS" panose="020B0604020202020204" pitchFamily="34" charset="-120"/>
              </a:rPr>
              <a:t>C &amp; Docker Duel Support</a:t>
            </a:r>
            <a:endParaRPr lang="zh-TW" altLang="zh-TW" sz="2200" b="1" dirty="0">
              <a:solidFill>
                <a:schemeClr val="bg1">
                  <a:lumMod val="75000"/>
                </a:schemeClr>
              </a:solidFill>
              <a:latin typeface="+mj-lt"/>
              <a:ea typeface="Arial Unicode MS" panose="020B0604020202020204" pitchFamily="34" charset="-120"/>
            </a:endParaRPr>
          </a:p>
        </p:txBody>
      </p:sp>
      <p:grpSp>
        <p:nvGrpSpPr>
          <p:cNvPr id="29" name="群組 28">
            <a:extLst>
              <a:ext uri="{FF2B5EF4-FFF2-40B4-BE49-F238E27FC236}">
                <a16:creationId xmlns:a16="http://schemas.microsoft.com/office/drawing/2014/main" id="{E90DB733-8BFC-45D5-9285-894770F1F58F}"/>
              </a:ext>
            </a:extLst>
          </p:cNvPr>
          <p:cNvGrpSpPr/>
          <p:nvPr/>
        </p:nvGrpSpPr>
        <p:grpSpPr>
          <a:xfrm>
            <a:off x="273465" y="2218023"/>
            <a:ext cx="1671217" cy="808653"/>
            <a:chOff x="273465" y="1980129"/>
            <a:chExt cx="1671217" cy="808653"/>
          </a:xfrm>
        </p:grpSpPr>
        <p:pic>
          <p:nvPicPr>
            <p:cNvPr id="30" name="圖片 29">
              <a:extLst>
                <a:ext uri="{FF2B5EF4-FFF2-40B4-BE49-F238E27FC236}">
                  <a16:creationId xmlns:a16="http://schemas.microsoft.com/office/drawing/2014/main" id="{D72A3488-0D47-4D7D-BBD9-F6A381C9400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73465" y="1980129"/>
              <a:ext cx="1671217" cy="808653"/>
            </a:xfrm>
            <a:prstGeom prst="rect">
              <a:avLst/>
            </a:prstGeom>
          </p:spPr>
        </p:pic>
        <p:sp>
          <p:nvSpPr>
            <p:cNvPr id="31" name="矩形 30">
              <a:extLst>
                <a:ext uri="{FF2B5EF4-FFF2-40B4-BE49-F238E27FC236}">
                  <a16:creationId xmlns:a16="http://schemas.microsoft.com/office/drawing/2014/main" id="{1894A844-D2DE-4417-9835-BF2ED3F51A6B}"/>
                </a:ext>
              </a:extLst>
            </p:cNvPr>
            <p:cNvSpPr/>
            <p:nvPr/>
          </p:nvSpPr>
          <p:spPr>
            <a:xfrm>
              <a:off x="357551" y="2084867"/>
              <a:ext cx="1523288" cy="430887"/>
            </a:xfrm>
            <a:prstGeom prst="rect">
              <a:avLst/>
            </a:prstGeom>
          </p:spPr>
          <p:txBody>
            <a:bodyPr wrap="square">
              <a:spAutoFit/>
            </a:bodyPr>
            <a:lstStyle/>
            <a:p>
              <a:pPr algn="ctr"/>
              <a:r>
                <a:rPr lang="en-US" altLang="zh-TW" sz="2200" b="1" dirty="0">
                  <a:solidFill>
                    <a:schemeClr val="bg1"/>
                  </a:solidFill>
                  <a:latin typeface="+mj-lt"/>
                  <a:ea typeface="Arial Unicode MS" panose="020B0604020202020204" pitchFamily="34" charset="-120"/>
                </a:rPr>
                <a:t>Exclusive</a:t>
              </a:r>
              <a:endParaRPr lang="zh-TW" altLang="en-US" sz="2200" dirty="0">
                <a:solidFill>
                  <a:schemeClr val="bg1"/>
                </a:solidFill>
                <a:latin typeface="+mj-lt"/>
              </a:endParaRPr>
            </a:p>
          </p:txBody>
        </p:sp>
      </p:grpSp>
      <p:sp>
        <p:nvSpPr>
          <p:cNvPr id="32" name="矩形 31">
            <a:extLst>
              <a:ext uri="{FF2B5EF4-FFF2-40B4-BE49-F238E27FC236}">
                <a16:creationId xmlns:a16="http://schemas.microsoft.com/office/drawing/2014/main" id="{5CD5F149-BA7C-4E23-9380-E765A4DA4E53}"/>
              </a:ext>
            </a:extLst>
          </p:cNvPr>
          <p:cNvSpPr/>
          <p:nvPr/>
        </p:nvSpPr>
        <p:spPr>
          <a:xfrm>
            <a:off x="4304371" y="2589194"/>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01</a:t>
            </a:r>
            <a:endParaRPr lang="zh-TW" altLang="en-US">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118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0B0B8DD0-7451-4973-82CE-D5ECD41781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626" t="36044" r="12847" b="8838"/>
          <a:stretch/>
        </p:blipFill>
        <p:spPr>
          <a:xfrm>
            <a:off x="0" y="3192888"/>
            <a:ext cx="12192000" cy="3804962"/>
          </a:xfrm>
          <a:prstGeom prst="rect">
            <a:avLst/>
          </a:prstGeom>
        </p:spPr>
      </p:pic>
      <p:sp>
        <p:nvSpPr>
          <p:cNvPr id="2" name="標題 1">
            <a:extLst>
              <a:ext uri="{FF2B5EF4-FFF2-40B4-BE49-F238E27FC236}">
                <a16:creationId xmlns:a16="http://schemas.microsoft.com/office/drawing/2014/main" id="{5D051E54-7010-4949-AF27-528F5105A715}"/>
              </a:ext>
            </a:extLst>
          </p:cNvPr>
          <p:cNvSpPr>
            <a:spLocks noGrp="1"/>
          </p:cNvSpPr>
          <p:nvPr>
            <p:ph type="title"/>
          </p:nvPr>
        </p:nvSpPr>
        <p:spPr/>
        <p:txBody>
          <a:bodyPr/>
          <a:lstStyle/>
          <a:p>
            <a:r>
              <a:rPr lang="en-US" altLang="zh-TW"/>
              <a:t>Efficient and privacy-protective</a:t>
            </a:r>
            <a:endParaRPr lang="zh-TW" altLang="en-US"/>
          </a:p>
        </p:txBody>
      </p:sp>
      <p:sp>
        <p:nvSpPr>
          <p:cNvPr id="3" name="內容版面配置區 2">
            <a:extLst>
              <a:ext uri="{FF2B5EF4-FFF2-40B4-BE49-F238E27FC236}">
                <a16:creationId xmlns:a16="http://schemas.microsoft.com/office/drawing/2014/main" id="{5BF2E4B1-2FE6-40B9-8422-1FACD62C23E3}"/>
              </a:ext>
            </a:extLst>
          </p:cNvPr>
          <p:cNvSpPr>
            <a:spLocks noGrp="1"/>
          </p:cNvSpPr>
          <p:nvPr>
            <p:ph idx="4294967295"/>
          </p:nvPr>
        </p:nvSpPr>
        <p:spPr>
          <a:xfrm>
            <a:off x="752669" y="1041555"/>
            <a:ext cx="11113016" cy="2715895"/>
          </a:xfrm>
          <a:prstGeom prst="rect">
            <a:avLst/>
          </a:prstGeom>
        </p:spPr>
        <p:txBody>
          <a:bodyPr anchor="t"/>
          <a:lstStyle/>
          <a:p>
            <a:pPr marL="0" indent="0">
              <a:buNone/>
            </a:pPr>
            <a:r>
              <a:rPr lang="en-US" altLang="zh-TW" sz="2000" b="1">
                <a:latin typeface="+mj-lt"/>
                <a:ea typeface="Microsoft JhengHei"/>
              </a:rPr>
              <a:t>Well protected privacy in a private cloud</a:t>
            </a:r>
            <a:endParaRPr lang="zh-TW" sz="2400">
              <a:latin typeface="+mj-lt"/>
            </a:endParaRPr>
          </a:p>
          <a:p>
            <a:pPr lvl="1"/>
            <a:r>
              <a:rPr lang="zh-TW" altLang="en-US" sz="1800">
                <a:latin typeface="+mj-lt"/>
                <a:ea typeface="Microsoft JhengHei"/>
              </a:rPr>
              <a:t> </a:t>
            </a:r>
            <a:r>
              <a:rPr lang="en-US" altLang="zh-TW" sz="1800">
                <a:latin typeface="+mj-lt"/>
                <a:ea typeface="Microsoft JhengHei"/>
              </a:rPr>
              <a:t>Confidential development process and data are well preserved and protected in private cloud.</a:t>
            </a:r>
            <a:endParaRPr lang="zh-TW" altLang="en-US" sz="1800">
              <a:latin typeface="+mj-lt"/>
              <a:ea typeface="Microsoft JhengHei"/>
            </a:endParaRPr>
          </a:p>
          <a:p>
            <a:pPr lvl="1"/>
            <a:r>
              <a:rPr lang="zh-TW" altLang="en-US" sz="1800">
                <a:latin typeface="+mj-lt"/>
                <a:ea typeface="Microsoft JhengHei"/>
              </a:rPr>
              <a:t> </a:t>
            </a:r>
            <a:r>
              <a:rPr lang="en-US" altLang="zh-TW" sz="1800">
                <a:latin typeface="+mj-lt"/>
                <a:ea typeface="Microsoft JhengHei"/>
              </a:rPr>
              <a:t>Avoid complex payment issues and privacy regulations from public clouds.</a:t>
            </a:r>
            <a:endParaRPr lang="zh-TW" altLang="en-US" sz="1800">
              <a:latin typeface="+mj-lt"/>
              <a:ea typeface="Microsoft JhengHei"/>
            </a:endParaRPr>
          </a:p>
          <a:p>
            <a:pPr marL="0" indent="0">
              <a:buNone/>
            </a:pPr>
            <a:r>
              <a:rPr lang="en-US" altLang="zh-TW" sz="2000" b="1">
                <a:latin typeface="+mj-lt"/>
                <a:ea typeface="Microsoft JhengHei"/>
              </a:rPr>
              <a:t>Comprehensive control over containers and operation</a:t>
            </a:r>
            <a:endParaRPr lang="zh-TW" altLang="en-US" sz="2000" b="1">
              <a:latin typeface="+mj-lt"/>
              <a:ea typeface="Microsoft JhengHei"/>
            </a:endParaRPr>
          </a:p>
          <a:p>
            <a:pPr lvl="1"/>
            <a:r>
              <a:rPr lang="zh-TW" altLang="en-US" sz="1800">
                <a:latin typeface="+mj-lt"/>
                <a:ea typeface="Microsoft JhengHei"/>
              </a:rPr>
              <a:t> </a:t>
            </a:r>
            <a:r>
              <a:rPr lang="en-US" altLang="zh-TW" sz="1800">
                <a:latin typeface="+mj-lt"/>
                <a:ea typeface="Microsoft JhengHei"/>
              </a:rPr>
              <a:t>Efficiently allocate resources between hardware and software</a:t>
            </a:r>
            <a:endParaRPr lang="zh-TW" altLang="en-US" sz="1800">
              <a:latin typeface="+mj-lt"/>
              <a:ea typeface="Microsoft JhengHei"/>
            </a:endParaRPr>
          </a:p>
          <a:p>
            <a:pPr marL="0" indent="0">
              <a:buNone/>
            </a:pPr>
            <a:r>
              <a:rPr lang="en-US" altLang="zh-TW" sz="2000" b="1">
                <a:latin typeface="+mj-lt"/>
                <a:ea typeface="Microsoft JhengHei"/>
              </a:rPr>
              <a:t>Optimized storage efficiency and flexible data management </a:t>
            </a:r>
            <a:endParaRPr lang="zh-TW" altLang="en-US" sz="2000" b="1">
              <a:latin typeface="+mj-lt"/>
              <a:ea typeface="Microsoft JhengHei"/>
            </a:endParaRPr>
          </a:p>
          <a:p>
            <a:pPr lvl="1"/>
            <a:r>
              <a:rPr lang="en-US" altLang="zh-TW" sz="1800">
                <a:latin typeface="+mj-lt"/>
                <a:ea typeface="Microsoft JhengHei"/>
              </a:rPr>
              <a:t> Snapshots, </a:t>
            </a:r>
            <a:r>
              <a:rPr lang="en-US" altLang="zh-TW" sz="1800" err="1">
                <a:latin typeface="+mj-lt"/>
                <a:ea typeface="Microsoft JhengHei"/>
              </a:rPr>
              <a:t>Qtier</a:t>
            </a:r>
            <a:r>
              <a:rPr lang="en-US" altLang="zh-TW" sz="1800">
                <a:latin typeface="+mj-lt"/>
                <a:ea typeface="Microsoft JhengHei"/>
              </a:rPr>
              <a:t>, etc.</a:t>
            </a:r>
            <a:endParaRPr lang="zh-TW" altLang="en-US" sz="1800">
              <a:latin typeface="+mj-lt"/>
              <a:ea typeface="Microsoft JhengHei"/>
            </a:endParaRPr>
          </a:p>
        </p:txBody>
      </p:sp>
      <p:grpSp>
        <p:nvGrpSpPr>
          <p:cNvPr id="12" name="群組 11">
            <a:extLst>
              <a:ext uri="{FF2B5EF4-FFF2-40B4-BE49-F238E27FC236}">
                <a16:creationId xmlns:a16="http://schemas.microsoft.com/office/drawing/2014/main" id="{478A35EB-FA8C-49C2-80E5-0A3C1FA703A8}"/>
              </a:ext>
            </a:extLst>
          </p:cNvPr>
          <p:cNvGrpSpPr/>
          <p:nvPr/>
        </p:nvGrpSpPr>
        <p:grpSpPr>
          <a:xfrm>
            <a:off x="10029428" y="3053038"/>
            <a:ext cx="1187523" cy="1187523"/>
            <a:chOff x="8420100" y="2590800"/>
            <a:chExt cx="1120140" cy="1120140"/>
          </a:xfrm>
        </p:grpSpPr>
        <p:sp>
          <p:nvSpPr>
            <p:cNvPr id="11" name="橢圓 10">
              <a:extLst>
                <a:ext uri="{FF2B5EF4-FFF2-40B4-BE49-F238E27FC236}">
                  <a16:creationId xmlns:a16="http://schemas.microsoft.com/office/drawing/2014/main" id="{04C6C5BF-AF7B-4139-9086-159EA9BE4A3F}"/>
                </a:ext>
              </a:extLst>
            </p:cNvPr>
            <p:cNvSpPr/>
            <p:nvPr/>
          </p:nvSpPr>
          <p:spPr>
            <a:xfrm>
              <a:off x="8420100" y="2590800"/>
              <a:ext cx="1120140" cy="1120140"/>
            </a:xfrm>
            <a:prstGeom prst="ellipse">
              <a:avLst/>
            </a:prstGeom>
            <a:solidFill>
              <a:schemeClr val="bg1"/>
            </a:solidFill>
            <a:ln w="285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B20F3942-6DF7-4022-BC7E-B279B2B30F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78376" y="2707465"/>
              <a:ext cx="603589" cy="886810"/>
            </a:xfrm>
            <a:prstGeom prst="rect">
              <a:avLst/>
            </a:prstGeom>
          </p:spPr>
        </p:pic>
      </p:grpSp>
    </p:spTree>
    <p:extLst>
      <p:ext uri="{BB962C8B-B14F-4D97-AF65-F5344CB8AC3E}">
        <p14:creationId xmlns:p14="http://schemas.microsoft.com/office/powerpoint/2010/main" val="289410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1C2EB2-2DAA-40CD-9F85-7CC1B9E99664}"/>
              </a:ext>
            </a:extLst>
          </p:cNvPr>
          <p:cNvSpPr>
            <a:spLocks noGrp="1"/>
          </p:cNvSpPr>
          <p:nvPr>
            <p:ph type="title"/>
          </p:nvPr>
        </p:nvSpPr>
        <p:spPr>
          <a:xfrm>
            <a:off x="806457" y="203737"/>
            <a:ext cx="10870692" cy="808654"/>
          </a:xfrm>
        </p:spPr>
        <p:txBody>
          <a:bodyPr/>
          <a:lstStyle/>
          <a:p>
            <a:r>
              <a:rPr lang="en-US" altLang="zh-TW"/>
              <a:t>QNAP</a:t>
            </a:r>
            <a:r>
              <a:rPr lang="zh-TW" altLang="en-US"/>
              <a:t> </a:t>
            </a:r>
            <a:r>
              <a:rPr lang="en-US" altLang="zh-TW"/>
              <a:t>NAS</a:t>
            </a:r>
            <a:r>
              <a:rPr lang="zh-TW" altLang="en-US"/>
              <a:t> </a:t>
            </a:r>
            <a:r>
              <a:rPr lang="en-US" altLang="zh-TW"/>
              <a:t>is your best companion for innovative developments</a:t>
            </a:r>
          </a:p>
        </p:txBody>
      </p:sp>
      <p:pic>
        <p:nvPicPr>
          <p:cNvPr id="7" name="圖片 6">
            <a:extLst>
              <a:ext uri="{FF2B5EF4-FFF2-40B4-BE49-F238E27FC236}">
                <a16:creationId xmlns:a16="http://schemas.microsoft.com/office/drawing/2014/main" id="{F8ECD210-CAF1-4F95-9EF5-7C285D6BFF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728" y="2514148"/>
            <a:ext cx="5184192" cy="1189916"/>
          </a:xfrm>
          <a:prstGeom prst="rect">
            <a:avLst/>
          </a:prstGeom>
        </p:spPr>
      </p:pic>
      <p:pic>
        <p:nvPicPr>
          <p:cNvPr id="8" name="圖片 7">
            <a:extLst>
              <a:ext uri="{FF2B5EF4-FFF2-40B4-BE49-F238E27FC236}">
                <a16:creationId xmlns:a16="http://schemas.microsoft.com/office/drawing/2014/main" id="{02410005-BE37-437E-8220-3B438A6807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6843" y="2523463"/>
            <a:ext cx="5131795" cy="1183548"/>
          </a:xfrm>
          <a:prstGeom prst="rect">
            <a:avLst/>
          </a:prstGeom>
        </p:spPr>
      </p:pic>
      <p:pic>
        <p:nvPicPr>
          <p:cNvPr id="9" name="圖片 8">
            <a:extLst>
              <a:ext uri="{FF2B5EF4-FFF2-40B4-BE49-F238E27FC236}">
                <a16:creationId xmlns:a16="http://schemas.microsoft.com/office/drawing/2014/main" id="{045DF923-07E1-4208-9D8A-E2EFC65A19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469" y="3790191"/>
            <a:ext cx="5156448" cy="1183548"/>
          </a:xfrm>
          <a:prstGeom prst="rect">
            <a:avLst/>
          </a:prstGeom>
        </p:spPr>
      </p:pic>
      <p:pic>
        <p:nvPicPr>
          <p:cNvPr id="10" name="圖片 9">
            <a:extLst>
              <a:ext uri="{FF2B5EF4-FFF2-40B4-BE49-F238E27FC236}">
                <a16:creationId xmlns:a16="http://schemas.microsoft.com/office/drawing/2014/main" id="{5D7732FE-0C0D-440F-8982-CB47D2F13A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6262" y="3798453"/>
            <a:ext cx="5184192" cy="1183549"/>
          </a:xfrm>
          <a:prstGeom prst="rect">
            <a:avLst/>
          </a:prstGeom>
        </p:spPr>
      </p:pic>
      <p:pic>
        <p:nvPicPr>
          <p:cNvPr id="11" name="圖片 6">
            <a:extLst>
              <a:ext uri="{FF2B5EF4-FFF2-40B4-BE49-F238E27FC236}">
                <a16:creationId xmlns:a16="http://schemas.microsoft.com/office/drawing/2014/main" id="{968564E4-A0B2-453D-B223-69EA0A085D6B}"/>
              </a:ext>
            </a:extLst>
          </p:cNvPr>
          <p:cNvPicPr>
            <a:picLocks noChangeAspect="1"/>
          </p:cNvPicPr>
          <p:nvPr/>
        </p:nvPicPr>
        <p:blipFill rotWithShape="1">
          <a:blip r:embed="rId6" cstate="screen">
            <a:lum bright="70000" contrast="-70000"/>
            <a:extLst>
              <a:ext uri="{28A0092B-C50C-407E-A947-70E740481C1C}">
                <a14:useLocalDpi xmlns:a14="http://schemas.microsoft.com/office/drawing/2010/main"/>
              </a:ext>
            </a:extLst>
          </a:blip>
          <a:srcRect/>
          <a:stretch/>
        </p:blipFill>
        <p:spPr>
          <a:xfrm>
            <a:off x="5299373" y="2643858"/>
            <a:ext cx="814002" cy="814002"/>
          </a:xfrm>
          <a:prstGeom prst="ellipse">
            <a:avLst/>
          </a:prstGeom>
        </p:spPr>
      </p:pic>
      <p:sp>
        <p:nvSpPr>
          <p:cNvPr id="12" name="矩形 11">
            <a:extLst>
              <a:ext uri="{FF2B5EF4-FFF2-40B4-BE49-F238E27FC236}">
                <a16:creationId xmlns:a16="http://schemas.microsoft.com/office/drawing/2014/main" id="{71AE9191-2F25-49B1-A677-1554B941F870}"/>
              </a:ext>
            </a:extLst>
          </p:cNvPr>
          <p:cNvSpPr/>
          <p:nvPr/>
        </p:nvSpPr>
        <p:spPr>
          <a:xfrm>
            <a:off x="981612" y="3078437"/>
            <a:ext cx="4155305" cy="430887"/>
          </a:xfrm>
          <a:prstGeom prst="rect">
            <a:avLst/>
          </a:prstGeom>
        </p:spPr>
        <p:txBody>
          <a:bodyPr wrap="none">
            <a:spAutoFit/>
          </a:bodyPr>
          <a:lstStyle/>
          <a:p>
            <a:pPr algn="ctr"/>
            <a:r>
              <a:rPr lang="zh-TW" altLang="en-US" sz="2200" b="1">
                <a:solidFill>
                  <a:schemeClr val="bg1">
                    <a:lumMod val="75000"/>
                  </a:schemeClr>
                </a:solidFill>
                <a:latin typeface="+mj-lt"/>
                <a:ea typeface="Arial Unicode MS" panose="020B0604020202020204" pitchFamily="34" charset="-120"/>
              </a:rPr>
              <a:t>   LXC </a:t>
            </a:r>
            <a:r>
              <a:rPr lang="en-US" altLang="zh-TW" sz="2200" b="1">
                <a:solidFill>
                  <a:schemeClr val="bg1">
                    <a:lumMod val="75000"/>
                  </a:schemeClr>
                </a:solidFill>
                <a:latin typeface="+mj-lt"/>
                <a:ea typeface="Arial Unicode MS" panose="020B0604020202020204" pitchFamily="34" charset="-120"/>
              </a:rPr>
              <a:t>&amp;</a:t>
            </a:r>
            <a:r>
              <a:rPr lang="zh-TW" altLang="en-US" sz="2200" b="1">
                <a:solidFill>
                  <a:schemeClr val="bg1">
                    <a:lumMod val="75000"/>
                  </a:schemeClr>
                </a:solidFill>
                <a:latin typeface="+mj-lt"/>
                <a:ea typeface="Arial Unicode MS" panose="020B0604020202020204" pitchFamily="34" charset="-120"/>
              </a:rPr>
              <a:t> Docker </a:t>
            </a:r>
            <a:r>
              <a:rPr lang="en-US" altLang="zh-TW" sz="2200" b="1">
                <a:solidFill>
                  <a:schemeClr val="bg1">
                    <a:lumMod val="75000"/>
                  </a:schemeClr>
                </a:solidFill>
                <a:latin typeface="+mj-lt"/>
                <a:ea typeface="Arial Unicode MS" panose="020B0604020202020204" pitchFamily="34" charset="-120"/>
              </a:rPr>
              <a:t>Dual Support</a:t>
            </a:r>
            <a:endParaRPr lang="zh-TW" altLang="zh-TW" sz="2200" b="1">
              <a:solidFill>
                <a:schemeClr val="bg1">
                  <a:lumMod val="75000"/>
                </a:schemeClr>
              </a:solidFill>
              <a:latin typeface="+mj-lt"/>
              <a:ea typeface="Arial Unicode MS" panose="020B0604020202020204" pitchFamily="34" charset="-120"/>
            </a:endParaRPr>
          </a:p>
        </p:txBody>
      </p:sp>
      <p:sp>
        <p:nvSpPr>
          <p:cNvPr id="13" name="矩形 12">
            <a:extLst>
              <a:ext uri="{FF2B5EF4-FFF2-40B4-BE49-F238E27FC236}">
                <a16:creationId xmlns:a16="http://schemas.microsoft.com/office/drawing/2014/main" id="{F90803DA-D5B3-40A8-93E4-9477E94B835C}"/>
              </a:ext>
            </a:extLst>
          </p:cNvPr>
          <p:cNvSpPr/>
          <p:nvPr/>
        </p:nvSpPr>
        <p:spPr>
          <a:xfrm>
            <a:off x="1176078" y="4351924"/>
            <a:ext cx="3906839" cy="430887"/>
          </a:xfrm>
          <a:prstGeom prst="rect">
            <a:avLst/>
          </a:prstGeom>
        </p:spPr>
        <p:txBody>
          <a:bodyPr wrap="none">
            <a:spAutoFit/>
          </a:bodyPr>
          <a:lstStyle/>
          <a:p>
            <a:pPr algn="ctr"/>
            <a:r>
              <a:rPr lang="en-US" altLang="zh-TW" sz="2200" b="1">
                <a:solidFill>
                  <a:schemeClr val="bg1">
                    <a:lumMod val="75000"/>
                  </a:schemeClr>
                </a:solidFill>
                <a:latin typeface="+mj-lt"/>
                <a:ea typeface="Arial Unicode MS" panose="020B0604020202020204" pitchFamily="34" charset="-120"/>
              </a:rPr>
              <a:t>Efficient, Privacy-protective</a:t>
            </a:r>
            <a:endParaRPr lang="zh-TW" altLang="en-US" sz="2200" b="1">
              <a:solidFill>
                <a:schemeClr val="bg1">
                  <a:lumMod val="75000"/>
                </a:schemeClr>
              </a:solidFill>
              <a:latin typeface="+mj-lt"/>
              <a:ea typeface="Arial Unicode MS" panose="020B0604020202020204" pitchFamily="34" charset="-120"/>
            </a:endParaRPr>
          </a:p>
        </p:txBody>
      </p:sp>
      <p:sp>
        <p:nvSpPr>
          <p:cNvPr id="14" name="矩形 13">
            <a:extLst>
              <a:ext uri="{FF2B5EF4-FFF2-40B4-BE49-F238E27FC236}">
                <a16:creationId xmlns:a16="http://schemas.microsoft.com/office/drawing/2014/main" id="{4A92759D-6736-47C2-B77C-D9438E62B7C6}"/>
              </a:ext>
            </a:extLst>
          </p:cNvPr>
          <p:cNvSpPr/>
          <p:nvPr/>
        </p:nvSpPr>
        <p:spPr>
          <a:xfrm>
            <a:off x="7604813" y="3100112"/>
            <a:ext cx="3624710" cy="430887"/>
          </a:xfrm>
          <a:prstGeom prst="rect">
            <a:avLst/>
          </a:prstGeom>
        </p:spPr>
        <p:txBody>
          <a:bodyPr wrap="none">
            <a:spAutoFit/>
          </a:bodyPr>
          <a:lstStyle/>
          <a:p>
            <a:pPr algn="ctr"/>
            <a:r>
              <a:rPr lang="en-US" altLang="zh-TW" sz="2200" b="1">
                <a:latin typeface="+mj-lt"/>
                <a:ea typeface="Arial Unicode MS" panose="020B0604020202020204" pitchFamily="34" charset="-120"/>
              </a:rPr>
              <a:t>Flexible Network Settings</a:t>
            </a:r>
            <a:endParaRPr lang="zh-TW" altLang="en-US" sz="2200" b="1">
              <a:latin typeface="+mj-lt"/>
              <a:ea typeface="Arial Unicode MS" panose="020B0604020202020204" pitchFamily="34" charset="-120"/>
            </a:endParaRPr>
          </a:p>
        </p:txBody>
      </p:sp>
      <p:sp>
        <p:nvSpPr>
          <p:cNvPr id="15" name="矩形 14">
            <a:extLst>
              <a:ext uri="{FF2B5EF4-FFF2-40B4-BE49-F238E27FC236}">
                <a16:creationId xmlns:a16="http://schemas.microsoft.com/office/drawing/2014/main" id="{3756CC56-1B1C-4844-AC6E-F8B7E0BA7768}"/>
              </a:ext>
            </a:extLst>
          </p:cNvPr>
          <p:cNvSpPr/>
          <p:nvPr/>
        </p:nvSpPr>
        <p:spPr>
          <a:xfrm>
            <a:off x="7662142" y="4352229"/>
            <a:ext cx="3639138" cy="430887"/>
          </a:xfrm>
          <a:prstGeom prst="rect">
            <a:avLst/>
          </a:prstGeom>
        </p:spPr>
        <p:txBody>
          <a:bodyPr wrap="none">
            <a:spAutoFit/>
          </a:bodyPr>
          <a:lstStyle/>
          <a:p>
            <a:pPr algn="ctr"/>
            <a:r>
              <a:rPr lang="en-US" altLang="zh-TW" sz="2200" b="1">
                <a:solidFill>
                  <a:schemeClr val="bg1">
                    <a:lumMod val="75000"/>
                  </a:schemeClr>
                </a:solidFill>
                <a:latin typeface="+mj-lt"/>
                <a:ea typeface="Arial Unicode MS" panose="020B0604020202020204" pitchFamily="34" charset="-120"/>
              </a:rPr>
              <a:t>Supports GPU computing</a:t>
            </a:r>
            <a:endParaRPr lang="zh-TW" altLang="en-US" sz="2200" b="1">
              <a:solidFill>
                <a:schemeClr val="bg1">
                  <a:lumMod val="75000"/>
                </a:schemeClr>
              </a:solidFill>
              <a:latin typeface="+mj-lt"/>
              <a:ea typeface="Arial Unicode MS" panose="020B0604020202020204" pitchFamily="34" charset="-120"/>
            </a:endParaRPr>
          </a:p>
        </p:txBody>
      </p:sp>
      <p:grpSp>
        <p:nvGrpSpPr>
          <p:cNvPr id="16" name="群組 15">
            <a:extLst>
              <a:ext uri="{FF2B5EF4-FFF2-40B4-BE49-F238E27FC236}">
                <a16:creationId xmlns:a16="http://schemas.microsoft.com/office/drawing/2014/main" id="{E90DB733-8BFC-45D5-9285-894770F1F58F}"/>
              </a:ext>
            </a:extLst>
          </p:cNvPr>
          <p:cNvGrpSpPr/>
          <p:nvPr/>
        </p:nvGrpSpPr>
        <p:grpSpPr>
          <a:xfrm>
            <a:off x="273465" y="2218023"/>
            <a:ext cx="1671217" cy="808653"/>
            <a:chOff x="273465" y="1980129"/>
            <a:chExt cx="1671217" cy="808653"/>
          </a:xfrm>
        </p:grpSpPr>
        <p:pic>
          <p:nvPicPr>
            <p:cNvPr id="17" name="圖片 16">
              <a:extLst>
                <a:ext uri="{FF2B5EF4-FFF2-40B4-BE49-F238E27FC236}">
                  <a16:creationId xmlns:a16="http://schemas.microsoft.com/office/drawing/2014/main" id="{D72A3488-0D47-4D7D-BBD9-F6A381C940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273465" y="1980129"/>
              <a:ext cx="1671217" cy="808653"/>
            </a:xfrm>
            <a:prstGeom prst="rect">
              <a:avLst/>
            </a:prstGeom>
          </p:spPr>
        </p:pic>
        <p:sp>
          <p:nvSpPr>
            <p:cNvPr id="18" name="矩形 17">
              <a:extLst>
                <a:ext uri="{FF2B5EF4-FFF2-40B4-BE49-F238E27FC236}">
                  <a16:creationId xmlns:a16="http://schemas.microsoft.com/office/drawing/2014/main" id="{1894A844-D2DE-4417-9835-BF2ED3F51A6B}"/>
                </a:ext>
              </a:extLst>
            </p:cNvPr>
            <p:cNvSpPr/>
            <p:nvPr/>
          </p:nvSpPr>
          <p:spPr>
            <a:xfrm>
              <a:off x="357551" y="2084867"/>
              <a:ext cx="1523288" cy="430887"/>
            </a:xfrm>
            <a:prstGeom prst="rect">
              <a:avLst/>
            </a:prstGeom>
          </p:spPr>
          <p:txBody>
            <a:bodyPr wrap="square">
              <a:spAutoFit/>
            </a:bodyPr>
            <a:lstStyle/>
            <a:p>
              <a:pPr algn="ctr"/>
              <a:r>
                <a:rPr lang="en-US" altLang="zh-TW" sz="2200" b="1" dirty="0">
                  <a:solidFill>
                    <a:schemeClr val="bg1"/>
                  </a:solidFill>
                  <a:latin typeface="+mj-lt"/>
                  <a:ea typeface="Arial Unicode MS" panose="020B0604020202020204" pitchFamily="34" charset="-120"/>
                </a:rPr>
                <a:t>Exclusive</a:t>
              </a:r>
              <a:endParaRPr lang="zh-TW" altLang="en-US" sz="2200" dirty="0">
                <a:solidFill>
                  <a:schemeClr val="bg1"/>
                </a:solidFill>
                <a:latin typeface="+mj-lt"/>
              </a:endParaRPr>
            </a:p>
          </p:txBody>
        </p:sp>
      </p:grpSp>
      <p:sp>
        <p:nvSpPr>
          <p:cNvPr id="19" name="矩形 18">
            <a:extLst>
              <a:ext uri="{FF2B5EF4-FFF2-40B4-BE49-F238E27FC236}">
                <a16:creationId xmlns:a16="http://schemas.microsoft.com/office/drawing/2014/main" id="{5CD5F149-BA7C-4E23-9380-E765A4DA4E53}"/>
              </a:ext>
            </a:extLst>
          </p:cNvPr>
          <p:cNvSpPr/>
          <p:nvPr/>
        </p:nvSpPr>
        <p:spPr>
          <a:xfrm>
            <a:off x="4304371" y="2589194"/>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01</a:t>
            </a:r>
            <a:endParaRPr lang="zh-TW" altLang="en-US">
              <a:solidFill>
                <a:schemeClr val="bg1"/>
              </a:solidFill>
              <a:latin typeface="Calibri" panose="020F0502020204030204" pitchFamily="34" charset="0"/>
              <a:cs typeface="Calibri" panose="020F0502020204030204" pitchFamily="34" charset="0"/>
            </a:endParaRPr>
          </a:p>
        </p:txBody>
      </p:sp>
      <p:sp>
        <p:nvSpPr>
          <p:cNvPr id="20" name="矩形 19">
            <a:extLst>
              <a:ext uri="{FF2B5EF4-FFF2-40B4-BE49-F238E27FC236}">
                <a16:creationId xmlns:a16="http://schemas.microsoft.com/office/drawing/2014/main" id="{6086B83C-4A7B-4B9C-A773-4AEE20187417}"/>
              </a:ext>
            </a:extLst>
          </p:cNvPr>
          <p:cNvSpPr/>
          <p:nvPr/>
        </p:nvSpPr>
        <p:spPr>
          <a:xfrm>
            <a:off x="4304371" y="3871548"/>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02</a:t>
            </a:r>
            <a:endParaRPr lang="zh-TW" altLang="en-US">
              <a:solidFill>
                <a:schemeClr val="bg1"/>
              </a:solidFill>
              <a:latin typeface="Calibri" panose="020F0502020204030204" pitchFamily="34" charset="0"/>
              <a:cs typeface="Calibri" panose="020F0502020204030204" pitchFamily="34" charset="0"/>
            </a:endParaRPr>
          </a:p>
        </p:txBody>
      </p:sp>
      <p:sp>
        <p:nvSpPr>
          <p:cNvPr id="21" name="矩形 20">
            <a:extLst>
              <a:ext uri="{FF2B5EF4-FFF2-40B4-BE49-F238E27FC236}">
                <a16:creationId xmlns:a16="http://schemas.microsoft.com/office/drawing/2014/main" id="{C56EFA2E-0E3F-41B7-B14B-5CD7E22448CD}"/>
              </a:ext>
            </a:extLst>
          </p:cNvPr>
          <p:cNvSpPr/>
          <p:nvPr/>
        </p:nvSpPr>
        <p:spPr>
          <a:xfrm>
            <a:off x="7457410" y="2589194"/>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03</a:t>
            </a:r>
            <a:endParaRPr lang="zh-TW" altLang="en-US">
              <a:solidFill>
                <a:schemeClr val="bg1"/>
              </a:solidFill>
              <a:latin typeface="Calibri" panose="020F0502020204030204" pitchFamily="34" charset="0"/>
              <a:cs typeface="Calibri" panose="020F0502020204030204" pitchFamily="34" charset="0"/>
            </a:endParaRPr>
          </a:p>
        </p:txBody>
      </p:sp>
      <p:sp>
        <p:nvSpPr>
          <p:cNvPr id="22" name="矩形 21">
            <a:extLst>
              <a:ext uri="{FF2B5EF4-FFF2-40B4-BE49-F238E27FC236}">
                <a16:creationId xmlns:a16="http://schemas.microsoft.com/office/drawing/2014/main" id="{D5E2BED2-D45D-47E3-968E-CF39CF6D91F6}"/>
              </a:ext>
            </a:extLst>
          </p:cNvPr>
          <p:cNvSpPr/>
          <p:nvPr/>
        </p:nvSpPr>
        <p:spPr>
          <a:xfrm>
            <a:off x="7457410" y="3871548"/>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04</a:t>
            </a:r>
            <a:endParaRPr lang="zh-TW" altLang="en-US">
              <a:solidFill>
                <a:schemeClr val="bg1"/>
              </a:solidFill>
              <a:latin typeface="Calibri" panose="020F0502020204030204" pitchFamily="34" charset="0"/>
              <a:cs typeface="Calibri" panose="020F0502020204030204" pitchFamily="34" charset="0"/>
            </a:endParaRPr>
          </a:p>
        </p:txBody>
      </p:sp>
      <p:pic>
        <p:nvPicPr>
          <p:cNvPr id="23" name="圖片 22">
            <a:extLst>
              <a:ext uri="{FF2B5EF4-FFF2-40B4-BE49-F238E27FC236}">
                <a16:creationId xmlns:a16="http://schemas.microsoft.com/office/drawing/2014/main" id="{E828873F-BC06-4002-A813-009277B4A66F}"/>
              </a:ext>
            </a:extLst>
          </p:cNvPr>
          <p:cNvPicPr>
            <a:picLocks noChangeAspect="1"/>
          </p:cNvPicPr>
          <p:nvPr/>
        </p:nvPicPr>
        <p:blipFill>
          <a:blip r:embed="rId8" cstate="screen">
            <a:lum bright="70000" contrast="-70000"/>
            <a:extLst>
              <a:ext uri="{28A0092B-C50C-407E-A947-70E740481C1C}">
                <a14:useLocalDpi xmlns:a14="http://schemas.microsoft.com/office/drawing/2010/main"/>
              </a:ext>
            </a:extLst>
          </a:blip>
          <a:stretch>
            <a:fillRect/>
          </a:stretch>
        </p:blipFill>
        <p:spPr>
          <a:xfrm>
            <a:off x="5432121" y="3897608"/>
            <a:ext cx="548506" cy="805881"/>
          </a:xfrm>
          <a:prstGeom prst="rect">
            <a:avLst/>
          </a:prstGeom>
        </p:spPr>
      </p:pic>
      <p:pic>
        <p:nvPicPr>
          <p:cNvPr id="24" name="圖片 23">
            <a:extLst>
              <a:ext uri="{FF2B5EF4-FFF2-40B4-BE49-F238E27FC236}">
                <a16:creationId xmlns:a16="http://schemas.microsoft.com/office/drawing/2014/main" id="{1095B61F-E892-41AE-9021-498773202F9B}"/>
              </a:ext>
            </a:extLst>
          </p:cNvPr>
          <p:cNvPicPr>
            <a:picLocks noChangeAspect="1"/>
          </p:cNvPicPr>
          <p:nvPr/>
        </p:nvPicPr>
        <p:blipFill>
          <a:blip r:embed="rId9" cstate="screen">
            <a:lum bright="70000" contrast="-70000"/>
            <a:extLst>
              <a:ext uri="{28A0092B-C50C-407E-A947-70E740481C1C}">
                <a14:useLocalDpi xmlns:a14="http://schemas.microsoft.com/office/drawing/2010/main"/>
              </a:ext>
            </a:extLst>
          </a:blip>
          <a:stretch>
            <a:fillRect/>
          </a:stretch>
        </p:blipFill>
        <p:spPr>
          <a:xfrm>
            <a:off x="6543541" y="3985286"/>
            <a:ext cx="671697" cy="673764"/>
          </a:xfrm>
          <a:prstGeom prst="rect">
            <a:avLst/>
          </a:prstGeom>
        </p:spPr>
      </p:pic>
      <p:pic>
        <p:nvPicPr>
          <p:cNvPr id="25" name="圖片 24">
            <a:extLst>
              <a:ext uri="{FF2B5EF4-FFF2-40B4-BE49-F238E27FC236}">
                <a16:creationId xmlns:a16="http://schemas.microsoft.com/office/drawing/2014/main" id="{E41CC4B3-BF2A-49DE-BD84-5819556B00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91947" y="2768509"/>
            <a:ext cx="787954" cy="564700"/>
          </a:xfrm>
          <a:prstGeom prst="rect">
            <a:avLst/>
          </a:prstGeom>
        </p:spPr>
      </p:pic>
    </p:spTree>
    <p:extLst>
      <p:ext uri="{BB962C8B-B14F-4D97-AF65-F5344CB8AC3E}">
        <p14:creationId xmlns:p14="http://schemas.microsoft.com/office/powerpoint/2010/main" val="186119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extLst/>
          </a:blip>
          <a:stretch/>
        </a:blipFill>
        <a:effectLst/>
      </p:bgPr>
    </p:bg>
    <p:spTree>
      <p:nvGrpSpPr>
        <p:cNvPr id="1" name=""/>
        <p:cNvGrpSpPr/>
        <p:nvPr/>
      </p:nvGrpSpPr>
      <p:grpSpPr>
        <a:xfrm>
          <a:off x="0" y="0"/>
          <a:ext cx="0" cy="0"/>
          <a:chOff x="0" y="0"/>
          <a:chExt cx="0" cy="0"/>
        </a:xfrm>
      </p:grpSpPr>
      <p:pic>
        <p:nvPicPr>
          <p:cNvPr id="41" name="圖片 40">
            <a:extLst>
              <a:ext uri="{FF2B5EF4-FFF2-40B4-BE49-F238E27FC236}">
                <a16:creationId xmlns:a16="http://schemas.microsoft.com/office/drawing/2014/main" id="{5FD2B65B-ADD3-4D0A-9897-0B6C9D10A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466" y="1146611"/>
            <a:ext cx="6733826" cy="572487"/>
          </a:xfrm>
          <a:prstGeom prst="rect">
            <a:avLst/>
          </a:prstGeom>
        </p:spPr>
      </p:pic>
      <p:sp>
        <p:nvSpPr>
          <p:cNvPr id="2" name="標題 1">
            <a:extLst>
              <a:ext uri="{FF2B5EF4-FFF2-40B4-BE49-F238E27FC236}">
                <a16:creationId xmlns:a16="http://schemas.microsoft.com/office/drawing/2014/main" id="{9BD413B5-A431-484C-908B-5FD6CC7F3AE4}"/>
              </a:ext>
            </a:extLst>
          </p:cNvPr>
          <p:cNvSpPr>
            <a:spLocks noGrp="1"/>
          </p:cNvSpPr>
          <p:nvPr>
            <p:ph type="title"/>
          </p:nvPr>
        </p:nvSpPr>
        <p:spPr/>
        <p:txBody>
          <a:bodyPr>
            <a:normAutofit/>
          </a:bodyPr>
          <a:lstStyle/>
          <a:p>
            <a:r>
              <a:rPr lang="en-US" altLang="zh-TW"/>
              <a:t>Flexible network settings</a:t>
            </a:r>
            <a:endParaRPr lang="zh-TW" altLang="en-US"/>
          </a:p>
        </p:txBody>
      </p:sp>
      <p:sp>
        <p:nvSpPr>
          <p:cNvPr id="3" name="內容版面配置區 2">
            <a:extLst>
              <a:ext uri="{FF2B5EF4-FFF2-40B4-BE49-F238E27FC236}">
                <a16:creationId xmlns:a16="http://schemas.microsoft.com/office/drawing/2014/main" id="{1441ADCE-6201-4D87-AB37-40EB9B8CB797}"/>
              </a:ext>
            </a:extLst>
          </p:cNvPr>
          <p:cNvSpPr>
            <a:spLocks noGrp="1"/>
          </p:cNvSpPr>
          <p:nvPr>
            <p:ph idx="4294967295"/>
          </p:nvPr>
        </p:nvSpPr>
        <p:spPr>
          <a:xfrm>
            <a:off x="7581877" y="1924965"/>
            <a:ext cx="4404384" cy="3317875"/>
          </a:xfrm>
          <a:prstGeom prst="rect">
            <a:avLst/>
          </a:prstGeom>
        </p:spPr>
        <p:txBody>
          <a:bodyPr vert="horz" lIns="91440" tIns="45720" rIns="91440" bIns="45720" rtlCol="0" anchor="t">
            <a:noAutofit/>
          </a:bodyPr>
          <a:lstStyle/>
          <a:p>
            <a:pPr marL="0" indent="0">
              <a:lnSpc>
                <a:spcPct val="90000"/>
              </a:lnSpc>
              <a:buNone/>
            </a:pPr>
            <a:r>
              <a:rPr lang="zh-TW" sz="1800" b="1">
                <a:solidFill>
                  <a:srgbClr val="262626"/>
                </a:solidFill>
                <a:latin typeface="+mj-lt"/>
                <a:ea typeface="Arial Unicode MS" panose="020B0604020202020204" pitchFamily="34" charset="-120"/>
              </a:rPr>
              <a:t>Host </a:t>
            </a:r>
            <a:r>
              <a:rPr lang="en-US" altLang="zh-TW" sz="1800" b="1">
                <a:solidFill>
                  <a:srgbClr val="262626"/>
                </a:solidFill>
                <a:latin typeface="+mj-lt"/>
                <a:ea typeface="Arial Unicode MS" panose="020B0604020202020204" pitchFamily="34" charset="-120"/>
              </a:rPr>
              <a:t>Network</a:t>
            </a:r>
            <a:endParaRPr lang="zh-TW" altLang="en-US" sz="1800" b="1">
              <a:solidFill>
                <a:srgbClr val="262626"/>
              </a:solidFill>
              <a:latin typeface="+mj-lt"/>
              <a:ea typeface="Arial Unicode MS" panose="020B0604020202020204" pitchFamily="34" charset="-120"/>
            </a:endParaRPr>
          </a:p>
          <a:p>
            <a:pPr lvl="1"/>
            <a:r>
              <a:rPr lang="en-US" altLang="zh-TW" sz="1800">
                <a:latin typeface="+mj-lt"/>
              </a:rPr>
              <a:t>The container directly uses the local host's network and has full host network interface access.</a:t>
            </a:r>
            <a:endParaRPr lang="zh-TW" altLang="en-US" sz="1800">
              <a:latin typeface="+mj-lt"/>
              <a:ea typeface="Arial Unicode MS" panose="020B0604020202020204" pitchFamily="34" charset="-120"/>
            </a:endParaRPr>
          </a:p>
          <a:p>
            <a:pPr marL="0" indent="0">
              <a:lnSpc>
                <a:spcPct val="90000"/>
              </a:lnSpc>
              <a:buNone/>
            </a:pPr>
            <a:r>
              <a:rPr lang="zh-TW" sz="1800" b="1">
                <a:solidFill>
                  <a:srgbClr val="262626"/>
                </a:solidFill>
                <a:latin typeface="+mj-lt"/>
                <a:ea typeface="Arial Unicode MS" panose="020B0604020202020204" pitchFamily="34" charset="-120"/>
              </a:rPr>
              <a:t>Bridged</a:t>
            </a:r>
            <a:r>
              <a:rPr lang="en-US" altLang="zh-TW" sz="1800" b="1">
                <a:solidFill>
                  <a:srgbClr val="262626"/>
                </a:solidFill>
                <a:latin typeface="+mj-lt"/>
                <a:ea typeface="Arial Unicode MS" panose="020B0604020202020204" pitchFamily="34" charset="-120"/>
              </a:rPr>
              <a:t> Network</a:t>
            </a:r>
            <a:endParaRPr lang="zh-TW" sz="1800" b="1">
              <a:solidFill>
                <a:srgbClr val="262626"/>
              </a:solidFill>
              <a:latin typeface="+mj-lt"/>
              <a:ea typeface="Arial Unicode MS" panose="020B0604020202020204" pitchFamily="34" charset="-120"/>
            </a:endParaRPr>
          </a:p>
          <a:p>
            <a:pPr lvl="1">
              <a:lnSpc>
                <a:spcPct val="90000"/>
              </a:lnSpc>
            </a:pPr>
            <a:r>
              <a:rPr lang="en-US" altLang="zh-TW" sz="1800">
                <a:solidFill>
                  <a:srgbClr val="262626"/>
                </a:solidFill>
                <a:latin typeface="+mj-lt"/>
                <a:ea typeface="Arial Unicode MS" panose="020B0604020202020204" pitchFamily="34" charset="-120"/>
              </a:rPr>
              <a:t>Connect to the virtual switch on NAS</a:t>
            </a:r>
            <a:endParaRPr lang="en-US" altLang="zh-TW" sz="1800">
              <a:solidFill>
                <a:srgbClr val="262626"/>
              </a:solidFill>
              <a:latin typeface="+mj-lt"/>
              <a:ea typeface="Arial Unicode MS" panose="020B0604020202020204" pitchFamily="34" charset="-120"/>
              <a:cs typeface="Arial"/>
            </a:endParaRPr>
          </a:p>
          <a:p>
            <a:pPr lvl="1"/>
            <a:r>
              <a:rPr lang="en-US" altLang="zh-TW" sz="1800">
                <a:solidFill>
                  <a:srgbClr val="262626"/>
                </a:solidFill>
                <a:latin typeface="+mj-lt"/>
                <a:ea typeface="Arial Unicode MS" panose="020B0604020202020204" pitchFamily="34" charset="-120"/>
              </a:rPr>
              <a:t>Able to use DHCP or static IP</a:t>
            </a:r>
            <a:endParaRPr lang="en-US" altLang="zh-TW" sz="1800">
              <a:solidFill>
                <a:srgbClr val="262626"/>
              </a:solidFill>
              <a:latin typeface="+mj-lt"/>
              <a:ea typeface="Arial Unicode MS" panose="020B0604020202020204" pitchFamily="34" charset="-120"/>
              <a:cs typeface="Arial"/>
            </a:endParaRPr>
          </a:p>
          <a:p>
            <a:pPr marL="0" indent="0">
              <a:lnSpc>
                <a:spcPct val="90000"/>
              </a:lnSpc>
              <a:buNone/>
            </a:pPr>
            <a:r>
              <a:rPr lang="zh-TW" sz="1800" b="1">
                <a:solidFill>
                  <a:srgbClr val="262626"/>
                </a:solidFill>
                <a:latin typeface="+mj-lt"/>
                <a:ea typeface="Arial Unicode MS" panose="020B0604020202020204" pitchFamily="34" charset="-120"/>
              </a:rPr>
              <a:t>NAT </a:t>
            </a:r>
            <a:r>
              <a:rPr lang="en-US" altLang="zh-TW" sz="1800" b="1">
                <a:solidFill>
                  <a:srgbClr val="262626"/>
                </a:solidFill>
                <a:latin typeface="+mj-lt"/>
                <a:ea typeface="Arial Unicode MS" panose="020B0604020202020204" pitchFamily="34" charset="-120"/>
              </a:rPr>
              <a:t>mode Network</a:t>
            </a:r>
            <a:endParaRPr lang="zh-TW" sz="1800" b="1">
              <a:solidFill>
                <a:srgbClr val="262626"/>
              </a:solidFill>
              <a:latin typeface="+mj-lt"/>
              <a:ea typeface="Arial Unicode MS" panose="020B0604020202020204" pitchFamily="34" charset="-120"/>
            </a:endParaRPr>
          </a:p>
          <a:p>
            <a:pPr lvl="1"/>
            <a:r>
              <a:rPr lang="en-US" altLang="zh-TW" sz="1800">
                <a:solidFill>
                  <a:srgbClr val="262626"/>
                </a:solidFill>
                <a:latin typeface="+mj-lt"/>
                <a:ea typeface="Arial Unicode MS" panose="020B0604020202020204" pitchFamily="34" charset="-120"/>
              </a:rPr>
              <a:t>Able to set p</a:t>
            </a:r>
            <a:r>
              <a:rPr lang="zh-TW" altLang="en-US" sz="1800">
                <a:solidFill>
                  <a:srgbClr val="262626"/>
                </a:solidFill>
                <a:latin typeface="+mj-lt"/>
                <a:ea typeface="Arial Unicode MS" panose="020B0604020202020204" pitchFamily="34" charset="-120"/>
              </a:rPr>
              <a:t>ort </a:t>
            </a:r>
            <a:r>
              <a:rPr lang="en-US" altLang="zh-TW" sz="1800">
                <a:solidFill>
                  <a:srgbClr val="262626"/>
                </a:solidFill>
                <a:latin typeface="+mj-lt"/>
                <a:ea typeface="Arial Unicode MS" panose="020B0604020202020204" pitchFamily="34" charset="-120"/>
              </a:rPr>
              <a:t>f</a:t>
            </a:r>
            <a:r>
              <a:rPr lang="zh-TW" altLang="en-US" sz="1800">
                <a:solidFill>
                  <a:srgbClr val="262626"/>
                </a:solidFill>
                <a:latin typeface="+mj-lt"/>
                <a:ea typeface="Arial Unicode MS" panose="020B0604020202020204" pitchFamily="34" charset="-120"/>
              </a:rPr>
              <a:t>orwarding </a:t>
            </a:r>
            <a:r>
              <a:rPr lang="en-US" altLang="zh-TW" sz="1800">
                <a:solidFill>
                  <a:srgbClr val="262626"/>
                </a:solidFill>
                <a:latin typeface="+mj-lt"/>
                <a:ea typeface="Arial Unicode MS" panose="020B0604020202020204" pitchFamily="34" charset="-120"/>
              </a:rPr>
              <a:t>between container and host.</a:t>
            </a:r>
            <a:endParaRPr lang="zh-TW" altLang="en-US" sz="1800">
              <a:solidFill>
                <a:srgbClr val="262626"/>
              </a:solidFill>
              <a:latin typeface="+mj-lt"/>
              <a:ea typeface="Arial Unicode MS" panose="020B0604020202020204" pitchFamily="34" charset="-120"/>
            </a:endParaRPr>
          </a:p>
          <a:p>
            <a:pPr lvl="1">
              <a:lnSpc>
                <a:spcPct val="90000"/>
              </a:lnSpc>
            </a:pPr>
            <a:endParaRPr lang="zh-TW" altLang="en-US" sz="1400">
              <a:solidFill>
                <a:srgbClr val="262626"/>
              </a:solidFill>
              <a:latin typeface="+mj-lt"/>
              <a:ea typeface="Arial Unicode MS" panose="020B0604020202020204" pitchFamily="34" charset="-120"/>
            </a:endParaRPr>
          </a:p>
        </p:txBody>
      </p:sp>
      <p:sp>
        <p:nvSpPr>
          <p:cNvPr id="11" name="文字方塊 10">
            <a:extLst>
              <a:ext uri="{FF2B5EF4-FFF2-40B4-BE49-F238E27FC236}">
                <a16:creationId xmlns:a16="http://schemas.microsoft.com/office/drawing/2014/main" id="{E72EADDE-C8FD-490F-B10F-AD50C5CF11BB}"/>
              </a:ext>
            </a:extLst>
          </p:cNvPr>
          <p:cNvSpPr txBox="1"/>
          <p:nvPr/>
        </p:nvSpPr>
        <p:spPr>
          <a:xfrm>
            <a:off x="1332448" y="1223204"/>
            <a:ext cx="5498944"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ltLang="zh-TW" sz="2400" b="1">
                <a:solidFill>
                  <a:srgbClr val="262626"/>
                </a:solidFill>
                <a:latin typeface="+mj-lt"/>
                <a:ea typeface="Microsoft JhengHei"/>
              </a:rPr>
              <a:t>Basic Network Concept</a:t>
            </a:r>
            <a:endParaRPr lang="zh-TW" altLang="en-US" sz="2400" b="1">
              <a:solidFill>
                <a:srgbClr val="262626"/>
              </a:solidFill>
              <a:latin typeface="+mj-lt"/>
              <a:ea typeface="Microsoft JhengHei"/>
            </a:endParaRPr>
          </a:p>
        </p:txBody>
      </p:sp>
      <p:sp>
        <p:nvSpPr>
          <p:cNvPr id="39" name="矩形: 圓角 38">
            <a:extLst>
              <a:ext uri="{FF2B5EF4-FFF2-40B4-BE49-F238E27FC236}">
                <a16:creationId xmlns:a16="http://schemas.microsoft.com/office/drawing/2014/main" id="{0027222F-B5BB-4216-9C03-5F8E670AF412}"/>
              </a:ext>
            </a:extLst>
          </p:cNvPr>
          <p:cNvSpPr/>
          <p:nvPr/>
        </p:nvSpPr>
        <p:spPr>
          <a:xfrm>
            <a:off x="698811" y="1904512"/>
            <a:ext cx="6739481" cy="4126523"/>
          </a:xfrm>
          <a:prstGeom prst="roundRect">
            <a:avLst>
              <a:gd name="adj" fmla="val 4593"/>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22" name="矩形: 圓角 21">
            <a:extLst>
              <a:ext uri="{FF2B5EF4-FFF2-40B4-BE49-F238E27FC236}">
                <a16:creationId xmlns:a16="http://schemas.microsoft.com/office/drawing/2014/main" id="{B9C2568D-EEC2-4867-8947-A07FDD1982B0}"/>
              </a:ext>
            </a:extLst>
          </p:cNvPr>
          <p:cNvSpPr/>
          <p:nvPr/>
        </p:nvSpPr>
        <p:spPr>
          <a:xfrm>
            <a:off x="977588" y="4060788"/>
            <a:ext cx="6151756" cy="646331"/>
          </a:xfrm>
          <a:prstGeom prst="roundRect">
            <a:avLst>
              <a:gd name="adj" fmla="val 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12" name="矩形: 圓角 11">
            <a:extLst>
              <a:ext uri="{FF2B5EF4-FFF2-40B4-BE49-F238E27FC236}">
                <a16:creationId xmlns:a16="http://schemas.microsoft.com/office/drawing/2014/main" id="{02FFC818-92FA-4558-B62F-0D3679D9EE1F}"/>
              </a:ext>
            </a:extLst>
          </p:cNvPr>
          <p:cNvSpPr/>
          <p:nvPr/>
        </p:nvSpPr>
        <p:spPr>
          <a:xfrm>
            <a:off x="3373241" y="2082645"/>
            <a:ext cx="1360448" cy="1315844"/>
          </a:xfrm>
          <a:prstGeom prst="roundRect">
            <a:avLst>
              <a:gd name="adj" fmla="val 1214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13" name="文字方塊 12">
            <a:extLst>
              <a:ext uri="{FF2B5EF4-FFF2-40B4-BE49-F238E27FC236}">
                <a16:creationId xmlns:a16="http://schemas.microsoft.com/office/drawing/2014/main" id="{AC0D9D7E-F4CA-4DB2-9094-BAB983BD6DE4}"/>
              </a:ext>
            </a:extLst>
          </p:cNvPr>
          <p:cNvSpPr txBox="1"/>
          <p:nvPr/>
        </p:nvSpPr>
        <p:spPr>
          <a:xfrm>
            <a:off x="3362945" y="2630562"/>
            <a:ext cx="1360448" cy="338554"/>
          </a:xfrm>
          <a:prstGeom prst="rect">
            <a:avLst/>
          </a:prstGeom>
          <a:noFill/>
        </p:spPr>
        <p:txBody>
          <a:bodyPr wrap="square" rtlCol="0" anchor="t">
            <a:spAutoFit/>
          </a:bodyPr>
          <a:lstStyle/>
          <a:p>
            <a:pPr algn="ctr"/>
            <a:r>
              <a:rPr lang="en-US" altLang="zh-TW" sz="1600" b="1">
                <a:latin typeface="+mj-lt"/>
              </a:rPr>
              <a:t>Container</a:t>
            </a:r>
            <a:endParaRPr lang="zh-TW" altLang="en-US" sz="1600" b="1">
              <a:latin typeface="+mj-lt"/>
              <a:ea typeface="新細明體"/>
            </a:endParaRPr>
          </a:p>
        </p:txBody>
      </p:sp>
      <p:sp>
        <p:nvSpPr>
          <p:cNvPr id="14" name="矩形: 圓角 13">
            <a:extLst>
              <a:ext uri="{FF2B5EF4-FFF2-40B4-BE49-F238E27FC236}">
                <a16:creationId xmlns:a16="http://schemas.microsoft.com/office/drawing/2014/main" id="{CAD7AE75-4449-43B2-8810-FF6BEF4F488B}"/>
              </a:ext>
            </a:extLst>
          </p:cNvPr>
          <p:cNvSpPr/>
          <p:nvPr/>
        </p:nvSpPr>
        <p:spPr>
          <a:xfrm>
            <a:off x="5768896" y="2082645"/>
            <a:ext cx="1360448" cy="1315844"/>
          </a:xfrm>
          <a:prstGeom prst="roundRect">
            <a:avLst>
              <a:gd name="adj" fmla="val 1214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15" name="文字方塊 14">
            <a:extLst>
              <a:ext uri="{FF2B5EF4-FFF2-40B4-BE49-F238E27FC236}">
                <a16:creationId xmlns:a16="http://schemas.microsoft.com/office/drawing/2014/main" id="{9895044F-9033-4571-8208-7B5B6F3911B2}"/>
              </a:ext>
            </a:extLst>
          </p:cNvPr>
          <p:cNvSpPr txBox="1"/>
          <p:nvPr/>
        </p:nvSpPr>
        <p:spPr>
          <a:xfrm>
            <a:off x="5768897" y="2630562"/>
            <a:ext cx="1360448" cy="338554"/>
          </a:xfrm>
          <a:prstGeom prst="rect">
            <a:avLst/>
          </a:prstGeom>
          <a:noFill/>
        </p:spPr>
        <p:txBody>
          <a:bodyPr wrap="square" rtlCol="0" anchor="t">
            <a:spAutoFit/>
          </a:bodyPr>
          <a:lstStyle/>
          <a:p>
            <a:pPr algn="ctr"/>
            <a:r>
              <a:rPr lang="en-US" altLang="zh-TW" sz="1600" b="1">
                <a:latin typeface="+mj-lt"/>
              </a:rPr>
              <a:t>Container</a:t>
            </a:r>
            <a:endParaRPr lang="zh-TW" altLang="en-US" sz="1600" b="1">
              <a:latin typeface="+mj-lt"/>
              <a:ea typeface="新細明體"/>
            </a:endParaRPr>
          </a:p>
        </p:txBody>
      </p:sp>
      <p:sp>
        <p:nvSpPr>
          <p:cNvPr id="6" name="矩形: 圓角 5">
            <a:extLst>
              <a:ext uri="{FF2B5EF4-FFF2-40B4-BE49-F238E27FC236}">
                <a16:creationId xmlns:a16="http://schemas.microsoft.com/office/drawing/2014/main" id="{A6849ABB-D4F1-4BD9-80D3-710231EFFC9C}"/>
              </a:ext>
            </a:extLst>
          </p:cNvPr>
          <p:cNvSpPr/>
          <p:nvPr/>
        </p:nvSpPr>
        <p:spPr>
          <a:xfrm>
            <a:off x="977588" y="2082645"/>
            <a:ext cx="1360448" cy="1315844"/>
          </a:xfrm>
          <a:prstGeom prst="roundRect">
            <a:avLst>
              <a:gd name="adj" fmla="val 1214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mj-lt"/>
            </a:endParaRPr>
          </a:p>
        </p:txBody>
      </p:sp>
      <p:sp>
        <p:nvSpPr>
          <p:cNvPr id="4" name="矩形 3">
            <a:extLst>
              <a:ext uri="{FF2B5EF4-FFF2-40B4-BE49-F238E27FC236}">
                <a16:creationId xmlns:a16="http://schemas.microsoft.com/office/drawing/2014/main" id="{ECF4C4E1-03F5-4AF2-8D10-FFDF00FEA21E}"/>
              </a:ext>
            </a:extLst>
          </p:cNvPr>
          <p:cNvSpPr/>
          <p:nvPr/>
        </p:nvSpPr>
        <p:spPr>
          <a:xfrm>
            <a:off x="977588" y="2082645"/>
            <a:ext cx="1360448" cy="341971"/>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a:solidFill>
                  <a:schemeClr val="tx1"/>
                </a:solidFill>
                <a:latin typeface="+mj-lt"/>
                <a:cs typeface="Calibri"/>
              </a:rPr>
              <a:t>10.0.3.5</a:t>
            </a:r>
          </a:p>
        </p:txBody>
      </p:sp>
      <p:sp>
        <p:nvSpPr>
          <p:cNvPr id="7" name="矩形 6">
            <a:extLst>
              <a:ext uri="{FF2B5EF4-FFF2-40B4-BE49-F238E27FC236}">
                <a16:creationId xmlns:a16="http://schemas.microsoft.com/office/drawing/2014/main" id="{6F295D79-BBDF-4E69-B3F8-5D796F741830}"/>
              </a:ext>
            </a:extLst>
          </p:cNvPr>
          <p:cNvSpPr/>
          <p:nvPr/>
        </p:nvSpPr>
        <p:spPr>
          <a:xfrm>
            <a:off x="3373242" y="2082645"/>
            <a:ext cx="1360448" cy="341971"/>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a:solidFill>
                  <a:schemeClr val="tx1"/>
                </a:solidFill>
                <a:latin typeface="+mj-lt"/>
              </a:rPr>
              <a:t>10.0.3.7</a:t>
            </a:r>
            <a:endParaRPr lang="en-US" altLang="zh-TW" sz="1600" b="1">
              <a:solidFill>
                <a:schemeClr val="tx1"/>
              </a:solidFill>
              <a:latin typeface="+mj-lt"/>
              <a:cs typeface="Calibri"/>
            </a:endParaRPr>
          </a:p>
        </p:txBody>
      </p:sp>
      <p:sp>
        <p:nvSpPr>
          <p:cNvPr id="8" name="矩形 7">
            <a:extLst>
              <a:ext uri="{FF2B5EF4-FFF2-40B4-BE49-F238E27FC236}">
                <a16:creationId xmlns:a16="http://schemas.microsoft.com/office/drawing/2014/main" id="{AF240C40-8FA5-443D-B916-47FD34E1608D}"/>
              </a:ext>
            </a:extLst>
          </p:cNvPr>
          <p:cNvSpPr/>
          <p:nvPr/>
        </p:nvSpPr>
        <p:spPr>
          <a:xfrm>
            <a:off x="5768896" y="2082645"/>
            <a:ext cx="1360448" cy="341971"/>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a:solidFill>
                  <a:schemeClr val="tx1"/>
                </a:solidFill>
                <a:latin typeface="+mj-lt"/>
              </a:rPr>
              <a:t>10.0.3.22</a:t>
            </a:r>
            <a:endParaRPr lang="en-US" altLang="zh-TW" sz="1600" b="1">
              <a:solidFill>
                <a:schemeClr val="tx1"/>
              </a:solidFill>
              <a:latin typeface="+mj-lt"/>
              <a:cs typeface="Calibri"/>
            </a:endParaRPr>
          </a:p>
        </p:txBody>
      </p:sp>
      <p:sp>
        <p:nvSpPr>
          <p:cNvPr id="9" name="文字方塊 8">
            <a:extLst>
              <a:ext uri="{FF2B5EF4-FFF2-40B4-BE49-F238E27FC236}">
                <a16:creationId xmlns:a16="http://schemas.microsoft.com/office/drawing/2014/main" id="{BB6E99E2-F366-456F-85E9-72D7E8787584}"/>
              </a:ext>
            </a:extLst>
          </p:cNvPr>
          <p:cNvSpPr txBox="1"/>
          <p:nvPr/>
        </p:nvSpPr>
        <p:spPr>
          <a:xfrm>
            <a:off x="977589" y="2630562"/>
            <a:ext cx="1360448" cy="338554"/>
          </a:xfrm>
          <a:prstGeom prst="rect">
            <a:avLst/>
          </a:prstGeom>
          <a:noFill/>
        </p:spPr>
        <p:txBody>
          <a:bodyPr wrap="square" rtlCol="0" anchor="t">
            <a:spAutoFit/>
          </a:bodyPr>
          <a:lstStyle/>
          <a:p>
            <a:pPr algn="ctr"/>
            <a:r>
              <a:rPr lang="en-US" altLang="zh-TW" sz="1600" b="1">
                <a:latin typeface="+mj-lt"/>
              </a:rPr>
              <a:t>Container</a:t>
            </a:r>
            <a:endParaRPr lang="zh-TW" altLang="en-US" sz="1600" b="1">
              <a:latin typeface="+mj-lt"/>
              <a:ea typeface="新細明體"/>
            </a:endParaRPr>
          </a:p>
        </p:txBody>
      </p:sp>
      <p:sp>
        <p:nvSpPr>
          <p:cNvPr id="16" name="矩形: 圓角 15">
            <a:extLst>
              <a:ext uri="{FF2B5EF4-FFF2-40B4-BE49-F238E27FC236}">
                <a16:creationId xmlns:a16="http://schemas.microsoft.com/office/drawing/2014/main" id="{9716D766-2A3E-4D1E-9CF8-04996260E942}"/>
              </a:ext>
            </a:extLst>
          </p:cNvPr>
          <p:cNvSpPr/>
          <p:nvPr/>
        </p:nvSpPr>
        <p:spPr>
          <a:xfrm>
            <a:off x="1252376" y="3241932"/>
            <a:ext cx="806883" cy="341971"/>
          </a:xfrm>
          <a:prstGeom prst="round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err="1">
                <a:latin typeface="+mj-lt"/>
              </a:rPr>
              <a:t>vethD</a:t>
            </a:r>
            <a:endParaRPr lang="zh-TW" altLang="en-US" sz="1600" b="1" err="1">
              <a:latin typeface="+mj-lt"/>
            </a:endParaRPr>
          </a:p>
        </p:txBody>
      </p:sp>
      <p:sp>
        <p:nvSpPr>
          <p:cNvPr id="17" name="矩形: 圓角 16">
            <a:extLst>
              <a:ext uri="{FF2B5EF4-FFF2-40B4-BE49-F238E27FC236}">
                <a16:creationId xmlns:a16="http://schemas.microsoft.com/office/drawing/2014/main" id="{F075FE1E-9B36-48C7-9254-01A99F00031E}"/>
              </a:ext>
            </a:extLst>
          </p:cNvPr>
          <p:cNvSpPr/>
          <p:nvPr/>
        </p:nvSpPr>
        <p:spPr>
          <a:xfrm>
            <a:off x="3650023" y="3241932"/>
            <a:ext cx="806883" cy="341971"/>
          </a:xfrm>
          <a:prstGeom prst="round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err="1">
                <a:latin typeface="+mj-lt"/>
                <a:cs typeface="Calibri"/>
              </a:rPr>
              <a:t>vethE</a:t>
            </a:r>
          </a:p>
        </p:txBody>
      </p:sp>
      <p:sp>
        <p:nvSpPr>
          <p:cNvPr id="18" name="矩形: 圓角 17">
            <a:extLst>
              <a:ext uri="{FF2B5EF4-FFF2-40B4-BE49-F238E27FC236}">
                <a16:creationId xmlns:a16="http://schemas.microsoft.com/office/drawing/2014/main" id="{C6661A66-1B44-4F31-8A36-A777A071C5CF}"/>
              </a:ext>
            </a:extLst>
          </p:cNvPr>
          <p:cNvSpPr/>
          <p:nvPr/>
        </p:nvSpPr>
        <p:spPr>
          <a:xfrm>
            <a:off x="6049251" y="3241932"/>
            <a:ext cx="806883" cy="341971"/>
          </a:xfrm>
          <a:prstGeom prst="round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err="1">
                <a:latin typeface="+mj-lt"/>
                <a:cs typeface="Calibri"/>
              </a:rPr>
              <a:t>vethF</a:t>
            </a:r>
          </a:p>
        </p:txBody>
      </p:sp>
      <p:sp>
        <p:nvSpPr>
          <p:cNvPr id="19" name="矩形: 圓角 18">
            <a:extLst>
              <a:ext uri="{FF2B5EF4-FFF2-40B4-BE49-F238E27FC236}">
                <a16:creationId xmlns:a16="http://schemas.microsoft.com/office/drawing/2014/main" id="{12FF3CEF-5455-4E22-8A89-0DDF6DE05FB3}"/>
              </a:ext>
            </a:extLst>
          </p:cNvPr>
          <p:cNvSpPr/>
          <p:nvPr/>
        </p:nvSpPr>
        <p:spPr>
          <a:xfrm>
            <a:off x="1252376" y="3889803"/>
            <a:ext cx="806883" cy="341971"/>
          </a:xfrm>
          <a:prstGeom prst="round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err="1">
                <a:latin typeface="+mj-lt"/>
                <a:cs typeface="Calibri"/>
              </a:rPr>
              <a:t>vethA</a:t>
            </a:r>
          </a:p>
        </p:txBody>
      </p:sp>
      <p:sp>
        <p:nvSpPr>
          <p:cNvPr id="20" name="矩形: 圓角 19">
            <a:extLst>
              <a:ext uri="{FF2B5EF4-FFF2-40B4-BE49-F238E27FC236}">
                <a16:creationId xmlns:a16="http://schemas.microsoft.com/office/drawing/2014/main" id="{F4A2C41B-2CAE-408F-9F60-B848A53EA87C}"/>
              </a:ext>
            </a:extLst>
          </p:cNvPr>
          <p:cNvSpPr/>
          <p:nvPr/>
        </p:nvSpPr>
        <p:spPr>
          <a:xfrm>
            <a:off x="3650023" y="3889803"/>
            <a:ext cx="806883" cy="341971"/>
          </a:xfrm>
          <a:prstGeom prst="round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err="1">
                <a:latin typeface="+mj-lt"/>
              </a:rPr>
              <a:t>vethB</a:t>
            </a:r>
            <a:endParaRPr lang="zh-TW" altLang="en-US" sz="1600" b="1" err="1">
              <a:latin typeface="+mj-lt"/>
            </a:endParaRPr>
          </a:p>
        </p:txBody>
      </p:sp>
      <p:sp>
        <p:nvSpPr>
          <p:cNvPr id="21" name="矩形: 圓角 20">
            <a:extLst>
              <a:ext uri="{FF2B5EF4-FFF2-40B4-BE49-F238E27FC236}">
                <a16:creationId xmlns:a16="http://schemas.microsoft.com/office/drawing/2014/main" id="{B6A9A420-41CD-487A-A272-3910E07CAEE9}"/>
              </a:ext>
            </a:extLst>
          </p:cNvPr>
          <p:cNvSpPr/>
          <p:nvPr/>
        </p:nvSpPr>
        <p:spPr>
          <a:xfrm>
            <a:off x="6049251" y="3889803"/>
            <a:ext cx="806883" cy="341971"/>
          </a:xfrm>
          <a:prstGeom prst="round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err="1">
                <a:latin typeface="+mj-lt"/>
              </a:rPr>
              <a:t>vethC</a:t>
            </a:r>
            <a:endParaRPr lang="zh-TW" altLang="en-US" sz="1600" b="1" err="1">
              <a:latin typeface="+mj-lt"/>
            </a:endParaRPr>
          </a:p>
        </p:txBody>
      </p:sp>
      <p:sp>
        <p:nvSpPr>
          <p:cNvPr id="23" name="文字方塊 22">
            <a:extLst>
              <a:ext uri="{FF2B5EF4-FFF2-40B4-BE49-F238E27FC236}">
                <a16:creationId xmlns:a16="http://schemas.microsoft.com/office/drawing/2014/main" id="{9521AD4D-06D4-4254-9D38-94A77CD7914A}"/>
              </a:ext>
            </a:extLst>
          </p:cNvPr>
          <p:cNvSpPr txBox="1"/>
          <p:nvPr/>
        </p:nvSpPr>
        <p:spPr>
          <a:xfrm>
            <a:off x="2377133" y="4286641"/>
            <a:ext cx="3352662" cy="338554"/>
          </a:xfrm>
          <a:prstGeom prst="rect">
            <a:avLst/>
          </a:prstGeom>
          <a:noFill/>
        </p:spPr>
        <p:txBody>
          <a:bodyPr wrap="square" rtlCol="0" anchor="t">
            <a:spAutoFit/>
          </a:bodyPr>
          <a:lstStyle/>
          <a:p>
            <a:pPr algn="ctr"/>
            <a:r>
              <a:rPr lang="en-US" altLang="zh-TW" sz="1600" b="1">
                <a:latin typeface="+mj-lt"/>
              </a:rPr>
              <a:t>Virtual Switch 10.0.3.1/24</a:t>
            </a:r>
            <a:r>
              <a:rPr lang="zh-TW" altLang="en-US" sz="1600" b="1">
                <a:latin typeface="+mj-lt"/>
              </a:rPr>
              <a:t> </a:t>
            </a:r>
            <a:endParaRPr lang="en-US" altLang="zh-TW" sz="1600" b="1">
              <a:latin typeface="+mj-lt"/>
              <a:cs typeface="Calibri"/>
            </a:endParaRPr>
          </a:p>
        </p:txBody>
      </p:sp>
      <p:cxnSp>
        <p:nvCxnSpPr>
          <p:cNvPr id="24" name="直線接點 23">
            <a:extLst>
              <a:ext uri="{FF2B5EF4-FFF2-40B4-BE49-F238E27FC236}">
                <a16:creationId xmlns:a16="http://schemas.microsoft.com/office/drawing/2014/main" id="{02B4C9C1-9CDF-459C-8FEF-C49B46089083}"/>
              </a:ext>
            </a:extLst>
          </p:cNvPr>
          <p:cNvCxnSpPr>
            <a:stCxn id="16" idx="2"/>
            <a:endCxn id="19" idx="0"/>
          </p:cNvCxnSpPr>
          <p:nvPr/>
        </p:nvCxnSpPr>
        <p:spPr>
          <a:xfrm>
            <a:off x="1655818" y="3583903"/>
            <a:ext cx="0" cy="3059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5C44DFDD-0808-45B2-BBD0-C87DD3ACF82E}"/>
              </a:ext>
            </a:extLst>
          </p:cNvPr>
          <p:cNvCxnSpPr/>
          <p:nvPr/>
        </p:nvCxnSpPr>
        <p:spPr>
          <a:xfrm>
            <a:off x="4042179" y="3583903"/>
            <a:ext cx="0" cy="3059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230B8F79-4492-4D7A-947B-7A11F1C3F367}"/>
              </a:ext>
            </a:extLst>
          </p:cNvPr>
          <p:cNvCxnSpPr/>
          <p:nvPr/>
        </p:nvCxnSpPr>
        <p:spPr>
          <a:xfrm>
            <a:off x="6443409" y="3583903"/>
            <a:ext cx="0" cy="3059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B6709B2C-AA20-47E1-9ADF-D3DDDB4D1BC9}"/>
              </a:ext>
            </a:extLst>
          </p:cNvPr>
          <p:cNvSpPr/>
          <p:nvPr/>
        </p:nvSpPr>
        <p:spPr>
          <a:xfrm>
            <a:off x="3373242" y="5117638"/>
            <a:ext cx="1360448" cy="341971"/>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a:solidFill>
                  <a:schemeClr val="tx1"/>
                </a:solidFill>
                <a:latin typeface="+mj-lt"/>
              </a:rPr>
              <a:t>NAT</a:t>
            </a:r>
            <a:endParaRPr lang="zh-TW" altLang="en-US" sz="1600" b="1">
              <a:latin typeface="+mj-lt"/>
            </a:endParaRPr>
          </a:p>
        </p:txBody>
      </p:sp>
      <p:sp>
        <p:nvSpPr>
          <p:cNvPr id="29" name="矩形 28">
            <a:extLst>
              <a:ext uri="{FF2B5EF4-FFF2-40B4-BE49-F238E27FC236}">
                <a16:creationId xmlns:a16="http://schemas.microsoft.com/office/drawing/2014/main" id="{AF1B7D8A-B7B2-4053-B591-D413DD7D3006}"/>
              </a:ext>
            </a:extLst>
          </p:cNvPr>
          <p:cNvSpPr/>
          <p:nvPr/>
        </p:nvSpPr>
        <p:spPr>
          <a:xfrm>
            <a:off x="5492527" y="5369418"/>
            <a:ext cx="1636817" cy="341971"/>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a:solidFill>
                  <a:schemeClr val="tx1"/>
                </a:solidFill>
                <a:latin typeface="+mj-lt"/>
              </a:rPr>
              <a:t>QTS Firmware</a:t>
            </a:r>
            <a:endParaRPr lang="zh-TW" altLang="en-US" sz="1600" b="1">
              <a:latin typeface="+mj-lt"/>
            </a:endParaRPr>
          </a:p>
        </p:txBody>
      </p:sp>
      <p:cxnSp>
        <p:nvCxnSpPr>
          <p:cNvPr id="30" name="直線接點 29">
            <a:extLst>
              <a:ext uri="{FF2B5EF4-FFF2-40B4-BE49-F238E27FC236}">
                <a16:creationId xmlns:a16="http://schemas.microsoft.com/office/drawing/2014/main" id="{329FEAFC-2C57-45F9-A036-8B84032DBB86}"/>
              </a:ext>
            </a:extLst>
          </p:cNvPr>
          <p:cNvCxnSpPr>
            <a:cxnSpLocks/>
          </p:cNvCxnSpPr>
          <p:nvPr/>
        </p:nvCxnSpPr>
        <p:spPr>
          <a:xfrm>
            <a:off x="4042179" y="4707119"/>
            <a:ext cx="0" cy="410519"/>
          </a:xfrm>
          <a:prstGeom prst="line">
            <a:avLst/>
          </a:prstGeom>
          <a:ln w="28575">
            <a:solidFill>
              <a:schemeClr val="tx1">
                <a:lumMod val="65000"/>
                <a:lumOff val="35000"/>
              </a:schemeClr>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37" name="矩形: 圓角 36">
            <a:extLst>
              <a:ext uri="{FF2B5EF4-FFF2-40B4-BE49-F238E27FC236}">
                <a16:creationId xmlns:a16="http://schemas.microsoft.com/office/drawing/2014/main" id="{7825277A-1219-432A-B584-5E50B2A1CEC2}"/>
              </a:ext>
            </a:extLst>
          </p:cNvPr>
          <p:cNvSpPr/>
          <p:nvPr/>
        </p:nvSpPr>
        <p:spPr>
          <a:xfrm>
            <a:off x="3650023" y="5872133"/>
            <a:ext cx="806883" cy="341971"/>
          </a:xfrm>
          <a:prstGeom prst="round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a:latin typeface="+mj-lt"/>
              </a:rPr>
              <a:t>eth0</a:t>
            </a:r>
            <a:endParaRPr lang="zh-TW" altLang="en-US" sz="1600" b="1">
              <a:latin typeface="+mj-lt"/>
            </a:endParaRPr>
          </a:p>
        </p:txBody>
      </p:sp>
      <p:cxnSp>
        <p:nvCxnSpPr>
          <p:cNvPr id="38" name="直線接點 37">
            <a:extLst>
              <a:ext uri="{FF2B5EF4-FFF2-40B4-BE49-F238E27FC236}">
                <a16:creationId xmlns:a16="http://schemas.microsoft.com/office/drawing/2014/main" id="{726BCB4D-D842-4868-BAA1-D424728995EB}"/>
              </a:ext>
            </a:extLst>
          </p:cNvPr>
          <p:cNvCxnSpPr>
            <a:cxnSpLocks/>
          </p:cNvCxnSpPr>
          <p:nvPr/>
        </p:nvCxnSpPr>
        <p:spPr>
          <a:xfrm>
            <a:off x="4042179" y="5459609"/>
            <a:ext cx="0" cy="410519"/>
          </a:xfrm>
          <a:prstGeom prst="line">
            <a:avLst/>
          </a:prstGeom>
          <a:ln w="28575">
            <a:solidFill>
              <a:schemeClr val="tx1">
                <a:lumMod val="65000"/>
                <a:lumOff val="35000"/>
              </a:schemeClr>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978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54AA93-910B-4BA8-AFC0-D746BCAC94CD}"/>
              </a:ext>
            </a:extLst>
          </p:cNvPr>
          <p:cNvSpPr>
            <a:spLocks noGrp="1"/>
          </p:cNvSpPr>
          <p:nvPr>
            <p:ph type="title"/>
          </p:nvPr>
        </p:nvSpPr>
        <p:spPr/>
        <p:txBody>
          <a:bodyPr/>
          <a:lstStyle/>
          <a:p>
            <a:r>
              <a:rPr lang="en-US" altLang="zh-TW"/>
              <a:t>Network &amp; Virtual Switch</a:t>
            </a:r>
            <a:endParaRPr lang="zh-TW" altLang="en-US"/>
          </a:p>
        </p:txBody>
      </p:sp>
      <p:pic>
        <p:nvPicPr>
          <p:cNvPr id="5" name="圖片 4">
            <a:extLst>
              <a:ext uri="{FF2B5EF4-FFF2-40B4-BE49-F238E27FC236}">
                <a16:creationId xmlns:a16="http://schemas.microsoft.com/office/drawing/2014/main" id="{A67BA7DF-11C1-4EE0-9E36-7C3D4E7942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2740" y="1009483"/>
            <a:ext cx="6910554" cy="658287"/>
          </a:xfrm>
          <a:prstGeom prst="rect">
            <a:avLst/>
          </a:prstGeom>
        </p:spPr>
      </p:pic>
      <p:sp>
        <p:nvSpPr>
          <p:cNvPr id="6" name="文字方塊 5">
            <a:extLst>
              <a:ext uri="{FF2B5EF4-FFF2-40B4-BE49-F238E27FC236}">
                <a16:creationId xmlns:a16="http://schemas.microsoft.com/office/drawing/2014/main" id="{F701962E-16D1-4AA4-8B0D-1674D6663666}"/>
              </a:ext>
            </a:extLst>
          </p:cNvPr>
          <p:cNvSpPr txBox="1"/>
          <p:nvPr/>
        </p:nvSpPr>
        <p:spPr>
          <a:xfrm>
            <a:off x="606" y="1107793"/>
            <a:ext cx="7913461"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ltLang="zh-TW" sz="2400" b="1">
                <a:solidFill>
                  <a:srgbClr val="262626"/>
                </a:solidFill>
                <a:latin typeface="+mj-lt"/>
                <a:ea typeface="Microsoft JhengHei"/>
              </a:rPr>
              <a:t>Clear overview of container networking</a:t>
            </a:r>
            <a:endParaRPr lang="en-US" altLang="zh-TW" sz="2400" b="1">
              <a:solidFill>
                <a:srgbClr val="262626"/>
              </a:solidFill>
              <a:latin typeface="+mj-lt"/>
              <a:ea typeface="Microsoft JhengHei"/>
              <a:cs typeface="Arial"/>
            </a:endParaRPr>
          </a:p>
        </p:txBody>
      </p:sp>
      <p:pic>
        <p:nvPicPr>
          <p:cNvPr id="3" name="圖片 3" descr="一張含有 螢幕擷取畫面 的圖片&#10;&#10;描述是以非常高的可信度產生">
            <a:extLst>
              <a:ext uri="{FF2B5EF4-FFF2-40B4-BE49-F238E27FC236}">
                <a16:creationId xmlns:a16="http://schemas.microsoft.com/office/drawing/2014/main" id="{E87BF579-A53E-4824-A69C-E9FD55441E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33"/>
          <a:stretch/>
        </p:blipFill>
        <p:spPr>
          <a:xfrm>
            <a:off x="832740" y="1793954"/>
            <a:ext cx="9857562" cy="4535762"/>
          </a:xfrm>
          <a:prstGeom prst="rect">
            <a:avLst/>
          </a:prstGeom>
          <a:ln w="190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794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F80B19-CEA1-461E-AE1C-2BF6726B0144}"/>
              </a:ext>
            </a:extLst>
          </p:cNvPr>
          <p:cNvSpPr>
            <a:spLocks noGrp="1"/>
          </p:cNvSpPr>
          <p:nvPr>
            <p:ph type="title"/>
          </p:nvPr>
        </p:nvSpPr>
        <p:spPr/>
        <p:txBody>
          <a:bodyPr/>
          <a:lstStyle/>
          <a:p>
            <a:r>
              <a:rPr lang="en-US" altLang="zh-TW"/>
              <a:t>Flexible network settings</a:t>
            </a:r>
            <a:endParaRPr lang="zh-TW" altLang="en-US"/>
          </a:p>
        </p:txBody>
      </p:sp>
      <p:pic>
        <p:nvPicPr>
          <p:cNvPr id="6" name="圖片 5">
            <a:extLst>
              <a:ext uri="{FF2B5EF4-FFF2-40B4-BE49-F238E27FC236}">
                <a16:creationId xmlns:a16="http://schemas.microsoft.com/office/drawing/2014/main" id="{95514986-4301-47FB-8C9A-BED4A77F9B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668" y="1119867"/>
            <a:ext cx="10695377" cy="863908"/>
          </a:xfrm>
          <a:prstGeom prst="rect">
            <a:avLst/>
          </a:prstGeom>
        </p:spPr>
      </p:pic>
      <p:sp>
        <p:nvSpPr>
          <p:cNvPr id="7" name="矩形 6">
            <a:extLst>
              <a:ext uri="{FF2B5EF4-FFF2-40B4-BE49-F238E27FC236}">
                <a16:creationId xmlns:a16="http://schemas.microsoft.com/office/drawing/2014/main" id="{72196443-A3C4-440C-9D8D-E361AF07A8D6}"/>
              </a:ext>
            </a:extLst>
          </p:cNvPr>
          <p:cNvSpPr/>
          <p:nvPr/>
        </p:nvSpPr>
        <p:spPr>
          <a:xfrm>
            <a:off x="959164" y="1343836"/>
            <a:ext cx="10318436" cy="400110"/>
          </a:xfrm>
          <a:prstGeom prst="rect">
            <a:avLst/>
          </a:prstGeom>
        </p:spPr>
        <p:txBody>
          <a:bodyPr wrap="square" anchor="t">
            <a:spAutoFit/>
          </a:bodyPr>
          <a:lstStyle/>
          <a:p>
            <a:r>
              <a:rPr lang="en-US" altLang="zh-TW" sz="2000" b="1">
                <a:latin typeface="+mj-lt"/>
                <a:ea typeface="Microsoft JhengHei"/>
              </a:rPr>
              <a:t>Using virtual switches to customize network environments for containers and VMs. </a:t>
            </a:r>
            <a:endParaRPr lang="zh-TW" altLang="zh-TW" sz="2000" b="1">
              <a:latin typeface="+mj-lt"/>
              <a:ea typeface="Microsoft JhengHei"/>
            </a:endParaRPr>
          </a:p>
        </p:txBody>
      </p:sp>
      <p:grpSp>
        <p:nvGrpSpPr>
          <p:cNvPr id="11" name="群組 10">
            <a:extLst>
              <a:ext uri="{FF2B5EF4-FFF2-40B4-BE49-F238E27FC236}">
                <a16:creationId xmlns:a16="http://schemas.microsoft.com/office/drawing/2014/main" id="{04A569C8-A267-4005-9A74-A3985FE3BE00}"/>
              </a:ext>
            </a:extLst>
          </p:cNvPr>
          <p:cNvGrpSpPr/>
          <p:nvPr/>
        </p:nvGrpSpPr>
        <p:grpSpPr>
          <a:xfrm>
            <a:off x="856540" y="2445275"/>
            <a:ext cx="10591504" cy="3566059"/>
            <a:chOff x="785786" y="1928808"/>
            <a:chExt cx="7643866" cy="2573617"/>
          </a:xfrm>
        </p:grpSpPr>
        <p:pic>
          <p:nvPicPr>
            <p:cNvPr id="8" name="圖片 7" descr="48.png">
              <a:extLst>
                <a:ext uri="{FF2B5EF4-FFF2-40B4-BE49-F238E27FC236}">
                  <a16:creationId xmlns:a16="http://schemas.microsoft.com/office/drawing/2014/main" id="{F652A04D-63D5-428B-AF57-D308AD842C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8728" y="1928808"/>
              <a:ext cx="6357982" cy="2573617"/>
            </a:xfrm>
            <a:prstGeom prst="rect">
              <a:avLst/>
            </a:prstGeom>
            <a:effectLst>
              <a:outerShdw blurRad="50800" dist="38100" dir="2700000" algn="tl" rotWithShape="0">
                <a:prstClr val="black">
                  <a:alpha val="40000"/>
                </a:prstClr>
              </a:outerShdw>
            </a:effectLst>
          </p:spPr>
        </p:pic>
        <p:pic>
          <p:nvPicPr>
            <p:cNvPr id="9" name="Picture 2" descr="\\MARKETING\Marketing\MarketingMaterials\素材\_icons\00_4.2iconPNG\Container-Station-icon.png">
              <a:extLst>
                <a:ext uri="{FF2B5EF4-FFF2-40B4-BE49-F238E27FC236}">
                  <a16:creationId xmlns:a16="http://schemas.microsoft.com/office/drawing/2014/main" id="{1D26924B-3999-421E-A839-814CEFBCFF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5786" y="2571750"/>
              <a:ext cx="1285884" cy="1285884"/>
            </a:xfrm>
            <a:prstGeom prst="rect">
              <a:avLst/>
            </a:prstGeom>
            <a:noFill/>
            <a:effectLst>
              <a:outerShdw blurRad="50800" dist="38100" dir="2700000" algn="tl" rotWithShape="0">
                <a:prstClr val="black">
                  <a:alpha val="40000"/>
                </a:prstClr>
              </a:outerShdw>
            </a:effectLst>
          </p:spPr>
        </p:pic>
        <p:pic>
          <p:nvPicPr>
            <p:cNvPr id="10" name="Picture 3" descr="\\MARKETING\Marketing\MarketingMaterials\素材\_icons\00_4.2iconPNG\Virtualization Station.png">
              <a:extLst>
                <a:ext uri="{FF2B5EF4-FFF2-40B4-BE49-F238E27FC236}">
                  <a16:creationId xmlns:a16="http://schemas.microsoft.com/office/drawing/2014/main" id="{1C48B060-E38A-4091-AA31-661FD27300B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43768" y="2571750"/>
              <a:ext cx="1285884" cy="1285884"/>
            </a:xfrm>
            <a:prstGeom prst="rect">
              <a:avLst/>
            </a:prstGeom>
            <a:noFill/>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48900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1C2EB2-2DAA-40CD-9F85-7CC1B9E99664}"/>
              </a:ext>
            </a:extLst>
          </p:cNvPr>
          <p:cNvSpPr>
            <a:spLocks noGrp="1"/>
          </p:cNvSpPr>
          <p:nvPr>
            <p:ph type="title"/>
          </p:nvPr>
        </p:nvSpPr>
        <p:spPr>
          <a:xfrm>
            <a:off x="946306" y="182221"/>
            <a:ext cx="10946364" cy="808654"/>
          </a:xfrm>
        </p:spPr>
        <p:txBody>
          <a:bodyPr/>
          <a:lstStyle/>
          <a:p>
            <a:r>
              <a:rPr lang="en-US" altLang="zh-TW"/>
              <a:t>QNAP</a:t>
            </a:r>
            <a:r>
              <a:rPr lang="zh-TW" altLang="en-US"/>
              <a:t> </a:t>
            </a:r>
            <a:r>
              <a:rPr lang="en-US" altLang="zh-TW"/>
              <a:t>NAS</a:t>
            </a:r>
            <a:r>
              <a:rPr lang="zh-TW" altLang="en-US"/>
              <a:t> </a:t>
            </a:r>
            <a:r>
              <a:rPr lang="en-US" altLang="zh-TW"/>
              <a:t>is your best companion for innovative developments</a:t>
            </a:r>
          </a:p>
        </p:txBody>
      </p:sp>
      <p:pic>
        <p:nvPicPr>
          <p:cNvPr id="7" name="圖片 6">
            <a:extLst>
              <a:ext uri="{FF2B5EF4-FFF2-40B4-BE49-F238E27FC236}">
                <a16:creationId xmlns:a16="http://schemas.microsoft.com/office/drawing/2014/main" id="{F8ECD210-CAF1-4F95-9EF5-7C285D6BFF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728" y="2514148"/>
            <a:ext cx="5184192" cy="1189916"/>
          </a:xfrm>
          <a:prstGeom prst="rect">
            <a:avLst/>
          </a:prstGeom>
        </p:spPr>
      </p:pic>
      <p:pic>
        <p:nvPicPr>
          <p:cNvPr id="8" name="圖片 7">
            <a:extLst>
              <a:ext uri="{FF2B5EF4-FFF2-40B4-BE49-F238E27FC236}">
                <a16:creationId xmlns:a16="http://schemas.microsoft.com/office/drawing/2014/main" id="{02410005-BE37-437E-8220-3B438A6807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6845" y="2523463"/>
            <a:ext cx="5131791" cy="1183548"/>
          </a:xfrm>
          <a:prstGeom prst="rect">
            <a:avLst/>
          </a:prstGeom>
        </p:spPr>
      </p:pic>
      <p:pic>
        <p:nvPicPr>
          <p:cNvPr id="9" name="圖片 8">
            <a:extLst>
              <a:ext uri="{FF2B5EF4-FFF2-40B4-BE49-F238E27FC236}">
                <a16:creationId xmlns:a16="http://schemas.microsoft.com/office/drawing/2014/main" id="{045DF923-07E1-4208-9D8A-E2EFC65A19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469" y="3790191"/>
            <a:ext cx="5156448" cy="1183548"/>
          </a:xfrm>
          <a:prstGeom prst="rect">
            <a:avLst/>
          </a:prstGeom>
        </p:spPr>
      </p:pic>
      <p:pic>
        <p:nvPicPr>
          <p:cNvPr id="10" name="圖片 9">
            <a:extLst>
              <a:ext uri="{FF2B5EF4-FFF2-40B4-BE49-F238E27FC236}">
                <a16:creationId xmlns:a16="http://schemas.microsoft.com/office/drawing/2014/main" id="{5D7732FE-0C0D-440F-8982-CB47D2F13A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6262" y="3798453"/>
            <a:ext cx="5184192" cy="1183548"/>
          </a:xfrm>
          <a:prstGeom prst="rect">
            <a:avLst/>
          </a:prstGeom>
        </p:spPr>
      </p:pic>
      <p:pic>
        <p:nvPicPr>
          <p:cNvPr id="11" name="圖片 6">
            <a:extLst>
              <a:ext uri="{FF2B5EF4-FFF2-40B4-BE49-F238E27FC236}">
                <a16:creationId xmlns:a16="http://schemas.microsoft.com/office/drawing/2014/main" id="{968564E4-A0B2-453D-B223-69EA0A085D6B}"/>
              </a:ext>
            </a:extLst>
          </p:cNvPr>
          <p:cNvPicPr>
            <a:picLocks noChangeAspect="1"/>
          </p:cNvPicPr>
          <p:nvPr/>
        </p:nvPicPr>
        <p:blipFill rotWithShape="1">
          <a:blip r:embed="rId6" cstate="screen">
            <a:lum bright="70000" contrast="-70000"/>
            <a:extLst>
              <a:ext uri="{28A0092B-C50C-407E-A947-70E740481C1C}">
                <a14:useLocalDpi xmlns:a14="http://schemas.microsoft.com/office/drawing/2010/main"/>
              </a:ext>
            </a:extLst>
          </a:blip>
          <a:srcRect/>
          <a:stretch/>
        </p:blipFill>
        <p:spPr>
          <a:xfrm>
            <a:off x="5299373" y="2643858"/>
            <a:ext cx="814002" cy="814002"/>
          </a:xfrm>
          <a:prstGeom prst="ellipse">
            <a:avLst/>
          </a:prstGeom>
        </p:spPr>
      </p:pic>
      <p:sp>
        <p:nvSpPr>
          <p:cNvPr id="12" name="矩形 11">
            <a:extLst>
              <a:ext uri="{FF2B5EF4-FFF2-40B4-BE49-F238E27FC236}">
                <a16:creationId xmlns:a16="http://schemas.microsoft.com/office/drawing/2014/main" id="{71AE9191-2F25-49B1-A677-1554B941F870}"/>
              </a:ext>
            </a:extLst>
          </p:cNvPr>
          <p:cNvSpPr/>
          <p:nvPr/>
        </p:nvSpPr>
        <p:spPr>
          <a:xfrm>
            <a:off x="1169667" y="3075042"/>
            <a:ext cx="3919663" cy="430887"/>
          </a:xfrm>
          <a:prstGeom prst="rect">
            <a:avLst/>
          </a:prstGeom>
        </p:spPr>
        <p:txBody>
          <a:bodyPr wrap="none">
            <a:spAutoFit/>
          </a:bodyPr>
          <a:lstStyle/>
          <a:p>
            <a:pPr algn="ctr"/>
            <a:r>
              <a:rPr lang="zh-TW" altLang="en-US" sz="2200" b="1" dirty="0">
                <a:solidFill>
                  <a:schemeClr val="bg1">
                    <a:lumMod val="75000"/>
                  </a:schemeClr>
                </a:solidFill>
                <a:latin typeface="+mj-lt"/>
                <a:ea typeface="Arial Unicode MS" panose="020B0604020202020204" pitchFamily="34" charset="-120"/>
              </a:rPr>
              <a:t>LXC </a:t>
            </a:r>
            <a:r>
              <a:rPr lang="en-US" altLang="zh-TW" sz="2200" b="1" dirty="0">
                <a:solidFill>
                  <a:schemeClr val="bg1">
                    <a:lumMod val="75000"/>
                  </a:schemeClr>
                </a:solidFill>
                <a:latin typeface="+mj-lt"/>
                <a:ea typeface="Arial Unicode MS" panose="020B0604020202020204" pitchFamily="34" charset="-120"/>
              </a:rPr>
              <a:t>&amp;</a:t>
            </a:r>
            <a:r>
              <a:rPr lang="zh-TW" altLang="en-US" sz="2200" b="1" dirty="0">
                <a:solidFill>
                  <a:schemeClr val="bg1">
                    <a:lumMod val="75000"/>
                  </a:schemeClr>
                </a:solidFill>
                <a:latin typeface="+mj-lt"/>
                <a:ea typeface="Arial Unicode MS" panose="020B0604020202020204" pitchFamily="34" charset="-120"/>
              </a:rPr>
              <a:t> Docker </a:t>
            </a:r>
            <a:r>
              <a:rPr lang="en-US" altLang="zh-TW" sz="2200" b="1" dirty="0">
                <a:solidFill>
                  <a:schemeClr val="bg1">
                    <a:lumMod val="75000"/>
                  </a:schemeClr>
                </a:solidFill>
                <a:latin typeface="+mj-lt"/>
                <a:ea typeface="Arial Unicode MS" panose="020B0604020202020204" pitchFamily="34" charset="-120"/>
              </a:rPr>
              <a:t>Dual Support</a:t>
            </a:r>
            <a:endParaRPr lang="zh-TW" altLang="zh-TW" sz="2200" b="1" dirty="0">
              <a:solidFill>
                <a:schemeClr val="bg1">
                  <a:lumMod val="75000"/>
                </a:schemeClr>
              </a:solidFill>
              <a:latin typeface="+mj-lt"/>
              <a:ea typeface="Arial Unicode MS" panose="020B0604020202020204" pitchFamily="34" charset="-120"/>
            </a:endParaRPr>
          </a:p>
        </p:txBody>
      </p:sp>
      <p:sp>
        <p:nvSpPr>
          <p:cNvPr id="13" name="矩形 12">
            <a:extLst>
              <a:ext uri="{FF2B5EF4-FFF2-40B4-BE49-F238E27FC236}">
                <a16:creationId xmlns:a16="http://schemas.microsoft.com/office/drawing/2014/main" id="{F90803DA-D5B3-40A8-93E4-9477E94B835C}"/>
              </a:ext>
            </a:extLst>
          </p:cNvPr>
          <p:cNvSpPr/>
          <p:nvPr/>
        </p:nvSpPr>
        <p:spPr>
          <a:xfrm>
            <a:off x="1176078" y="4351924"/>
            <a:ext cx="3906839" cy="430887"/>
          </a:xfrm>
          <a:prstGeom prst="rect">
            <a:avLst/>
          </a:prstGeom>
        </p:spPr>
        <p:txBody>
          <a:bodyPr wrap="none">
            <a:spAutoFit/>
          </a:bodyPr>
          <a:lstStyle/>
          <a:p>
            <a:pPr algn="ctr"/>
            <a:r>
              <a:rPr lang="en-US" altLang="zh-TW" sz="2200" b="1" dirty="0">
                <a:solidFill>
                  <a:schemeClr val="bg1">
                    <a:lumMod val="75000"/>
                  </a:schemeClr>
                </a:solidFill>
                <a:latin typeface="+mj-lt"/>
                <a:ea typeface="Arial Unicode MS" panose="020B0604020202020204" pitchFamily="34" charset="-120"/>
              </a:rPr>
              <a:t>Efficient, Privacy-protective</a:t>
            </a:r>
            <a:endParaRPr lang="zh-TW" altLang="en-US" sz="2200" b="1" dirty="0">
              <a:solidFill>
                <a:schemeClr val="bg1">
                  <a:lumMod val="75000"/>
                </a:schemeClr>
              </a:solidFill>
              <a:latin typeface="+mj-lt"/>
              <a:ea typeface="Arial Unicode MS" panose="020B0604020202020204" pitchFamily="34" charset="-120"/>
            </a:endParaRPr>
          </a:p>
        </p:txBody>
      </p:sp>
      <p:sp>
        <p:nvSpPr>
          <p:cNvPr id="14" name="矩形 13">
            <a:extLst>
              <a:ext uri="{FF2B5EF4-FFF2-40B4-BE49-F238E27FC236}">
                <a16:creationId xmlns:a16="http://schemas.microsoft.com/office/drawing/2014/main" id="{4A92759D-6736-47C2-B77C-D9438E62B7C6}"/>
              </a:ext>
            </a:extLst>
          </p:cNvPr>
          <p:cNvSpPr/>
          <p:nvPr/>
        </p:nvSpPr>
        <p:spPr>
          <a:xfrm>
            <a:off x="7669357" y="3078596"/>
            <a:ext cx="3624710" cy="430887"/>
          </a:xfrm>
          <a:prstGeom prst="rect">
            <a:avLst/>
          </a:prstGeom>
        </p:spPr>
        <p:txBody>
          <a:bodyPr wrap="none">
            <a:spAutoFit/>
          </a:bodyPr>
          <a:lstStyle/>
          <a:p>
            <a:pPr algn="ctr"/>
            <a:r>
              <a:rPr lang="en-US" altLang="zh-TW" sz="2200" b="1" dirty="0">
                <a:solidFill>
                  <a:schemeClr val="bg1">
                    <a:lumMod val="75000"/>
                  </a:schemeClr>
                </a:solidFill>
                <a:latin typeface="+mj-lt"/>
                <a:ea typeface="Arial Unicode MS" panose="020B0604020202020204" pitchFamily="34" charset="-120"/>
              </a:rPr>
              <a:t>Flexible Network Settings</a:t>
            </a:r>
            <a:endParaRPr lang="zh-TW" altLang="en-US" sz="2200" b="1" dirty="0">
              <a:solidFill>
                <a:schemeClr val="bg1">
                  <a:lumMod val="75000"/>
                </a:schemeClr>
              </a:solidFill>
              <a:latin typeface="+mj-lt"/>
              <a:ea typeface="Arial Unicode MS" panose="020B0604020202020204" pitchFamily="34" charset="-120"/>
            </a:endParaRPr>
          </a:p>
        </p:txBody>
      </p:sp>
      <p:sp>
        <p:nvSpPr>
          <p:cNvPr id="15" name="矩形 14">
            <a:extLst>
              <a:ext uri="{FF2B5EF4-FFF2-40B4-BE49-F238E27FC236}">
                <a16:creationId xmlns:a16="http://schemas.microsoft.com/office/drawing/2014/main" id="{3756CC56-1B1C-4844-AC6E-F8B7E0BA7768}"/>
              </a:ext>
            </a:extLst>
          </p:cNvPr>
          <p:cNvSpPr/>
          <p:nvPr/>
        </p:nvSpPr>
        <p:spPr>
          <a:xfrm>
            <a:off x="7638898" y="4352229"/>
            <a:ext cx="3685625" cy="430887"/>
          </a:xfrm>
          <a:prstGeom prst="rect">
            <a:avLst/>
          </a:prstGeom>
        </p:spPr>
        <p:txBody>
          <a:bodyPr wrap="none" anchor="t">
            <a:spAutoFit/>
          </a:bodyPr>
          <a:lstStyle/>
          <a:p>
            <a:pPr algn="ctr"/>
            <a:r>
              <a:rPr lang="en-US" altLang="zh-TW" sz="2200" b="1" dirty="0">
                <a:latin typeface="+mj-lt"/>
                <a:ea typeface="Arial Unicode MS" panose="020B0604020202020204" pitchFamily="34" charset="-120"/>
              </a:rPr>
              <a:t>Supports GPU Computing</a:t>
            </a:r>
            <a:endParaRPr lang="zh-TW" altLang="en-US" sz="2200" b="1" dirty="0">
              <a:latin typeface="+mj-lt"/>
              <a:ea typeface="Arial Unicode MS" panose="020B0604020202020204" pitchFamily="34" charset="-120"/>
            </a:endParaRPr>
          </a:p>
        </p:txBody>
      </p:sp>
      <p:grpSp>
        <p:nvGrpSpPr>
          <p:cNvPr id="16" name="群組 15">
            <a:extLst>
              <a:ext uri="{FF2B5EF4-FFF2-40B4-BE49-F238E27FC236}">
                <a16:creationId xmlns:a16="http://schemas.microsoft.com/office/drawing/2014/main" id="{E90DB733-8BFC-45D5-9285-894770F1F58F}"/>
              </a:ext>
            </a:extLst>
          </p:cNvPr>
          <p:cNvGrpSpPr/>
          <p:nvPr/>
        </p:nvGrpSpPr>
        <p:grpSpPr>
          <a:xfrm>
            <a:off x="273465" y="2218023"/>
            <a:ext cx="1671217" cy="808653"/>
            <a:chOff x="273465" y="1980129"/>
            <a:chExt cx="1671217" cy="808653"/>
          </a:xfrm>
        </p:grpSpPr>
        <p:pic>
          <p:nvPicPr>
            <p:cNvPr id="17" name="圖片 16">
              <a:extLst>
                <a:ext uri="{FF2B5EF4-FFF2-40B4-BE49-F238E27FC236}">
                  <a16:creationId xmlns:a16="http://schemas.microsoft.com/office/drawing/2014/main" id="{D72A3488-0D47-4D7D-BBD9-F6A381C940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273465" y="1980129"/>
              <a:ext cx="1671217" cy="808653"/>
            </a:xfrm>
            <a:prstGeom prst="rect">
              <a:avLst/>
            </a:prstGeom>
          </p:spPr>
        </p:pic>
        <p:sp>
          <p:nvSpPr>
            <p:cNvPr id="18" name="矩形 17">
              <a:extLst>
                <a:ext uri="{FF2B5EF4-FFF2-40B4-BE49-F238E27FC236}">
                  <a16:creationId xmlns:a16="http://schemas.microsoft.com/office/drawing/2014/main" id="{1894A844-D2DE-4417-9835-BF2ED3F51A6B}"/>
                </a:ext>
              </a:extLst>
            </p:cNvPr>
            <p:cNvSpPr/>
            <p:nvPr/>
          </p:nvSpPr>
          <p:spPr>
            <a:xfrm>
              <a:off x="357551" y="2084867"/>
              <a:ext cx="1523288" cy="430887"/>
            </a:xfrm>
            <a:prstGeom prst="rect">
              <a:avLst/>
            </a:prstGeom>
          </p:spPr>
          <p:txBody>
            <a:bodyPr wrap="square">
              <a:spAutoFit/>
            </a:bodyPr>
            <a:lstStyle/>
            <a:p>
              <a:pPr algn="ctr"/>
              <a:r>
                <a:rPr lang="en-US" altLang="zh-TW" sz="2200" b="1" dirty="0">
                  <a:solidFill>
                    <a:schemeClr val="bg1"/>
                  </a:solidFill>
                  <a:latin typeface="+mj-lt"/>
                  <a:ea typeface="Arial Unicode MS" panose="020B0604020202020204" pitchFamily="34" charset="-120"/>
                </a:rPr>
                <a:t>Exclusive</a:t>
              </a:r>
              <a:endParaRPr lang="zh-TW" altLang="en-US" sz="2200" dirty="0">
                <a:solidFill>
                  <a:schemeClr val="bg1"/>
                </a:solidFill>
                <a:latin typeface="+mj-lt"/>
              </a:endParaRPr>
            </a:p>
          </p:txBody>
        </p:sp>
      </p:grpSp>
      <p:sp>
        <p:nvSpPr>
          <p:cNvPr id="19" name="矩形 18">
            <a:extLst>
              <a:ext uri="{FF2B5EF4-FFF2-40B4-BE49-F238E27FC236}">
                <a16:creationId xmlns:a16="http://schemas.microsoft.com/office/drawing/2014/main" id="{5CD5F149-BA7C-4E23-9380-E765A4DA4E53}"/>
              </a:ext>
            </a:extLst>
          </p:cNvPr>
          <p:cNvSpPr/>
          <p:nvPr/>
        </p:nvSpPr>
        <p:spPr>
          <a:xfrm>
            <a:off x="4304371" y="2589194"/>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01</a:t>
            </a:r>
            <a:endParaRPr lang="zh-TW" altLang="en-US">
              <a:solidFill>
                <a:schemeClr val="bg1"/>
              </a:solidFill>
              <a:latin typeface="Calibri" panose="020F0502020204030204" pitchFamily="34" charset="0"/>
              <a:cs typeface="Calibri" panose="020F0502020204030204" pitchFamily="34" charset="0"/>
            </a:endParaRPr>
          </a:p>
        </p:txBody>
      </p:sp>
      <p:sp>
        <p:nvSpPr>
          <p:cNvPr id="20" name="矩形 19">
            <a:extLst>
              <a:ext uri="{FF2B5EF4-FFF2-40B4-BE49-F238E27FC236}">
                <a16:creationId xmlns:a16="http://schemas.microsoft.com/office/drawing/2014/main" id="{6086B83C-4A7B-4B9C-A773-4AEE20187417}"/>
              </a:ext>
            </a:extLst>
          </p:cNvPr>
          <p:cNvSpPr/>
          <p:nvPr/>
        </p:nvSpPr>
        <p:spPr>
          <a:xfrm>
            <a:off x="4304371" y="3871548"/>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02</a:t>
            </a:r>
            <a:endParaRPr lang="zh-TW" altLang="en-US">
              <a:solidFill>
                <a:schemeClr val="bg1"/>
              </a:solidFill>
              <a:latin typeface="Calibri" panose="020F0502020204030204" pitchFamily="34" charset="0"/>
              <a:cs typeface="Calibri" panose="020F0502020204030204" pitchFamily="34" charset="0"/>
            </a:endParaRPr>
          </a:p>
        </p:txBody>
      </p:sp>
      <p:sp>
        <p:nvSpPr>
          <p:cNvPr id="21" name="矩形 20">
            <a:extLst>
              <a:ext uri="{FF2B5EF4-FFF2-40B4-BE49-F238E27FC236}">
                <a16:creationId xmlns:a16="http://schemas.microsoft.com/office/drawing/2014/main" id="{C56EFA2E-0E3F-41B7-B14B-5CD7E22448CD}"/>
              </a:ext>
            </a:extLst>
          </p:cNvPr>
          <p:cNvSpPr/>
          <p:nvPr/>
        </p:nvSpPr>
        <p:spPr>
          <a:xfrm>
            <a:off x="7457410" y="2589194"/>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03</a:t>
            </a:r>
            <a:endParaRPr lang="zh-TW" altLang="en-US">
              <a:solidFill>
                <a:schemeClr val="bg1"/>
              </a:solidFill>
              <a:latin typeface="Calibri" panose="020F0502020204030204" pitchFamily="34" charset="0"/>
              <a:cs typeface="Calibri" panose="020F0502020204030204" pitchFamily="34" charset="0"/>
            </a:endParaRPr>
          </a:p>
        </p:txBody>
      </p:sp>
      <p:sp>
        <p:nvSpPr>
          <p:cNvPr id="22" name="矩形 21">
            <a:extLst>
              <a:ext uri="{FF2B5EF4-FFF2-40B4-BE49-F238E27FC236}">
                <a16:creationId xmlns:a16="http://schemas.microsoft.com/office/drawing/2014/main" id="{D5E2BED2-D45D-47E3-968E-CF39CF6D91F6}"/>
              </a:ext>
            </a:extLst>
          </p:cNvPr>
          <p:cNvSpPr/>
          <p:nvPr/>
        </p:nvSpPr>
        <p:spPr>
          <a:xfrm>
            <a:off x="7457410" y="3871548"/>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04</a:t>
            </a:r>
            <a:endParaRPr lang="zh-TW" altLang="en-US">
              <a:solidFill>
                <a:schemeClr val="bg1"/>
              </a:solidFill>
              <a:latin typeface="Calibri" panose="020F0502020204030204" pitchFamily="34" charset="0"/>
              <a:cs typeface="Calibri" panose="020F0502020204030204" pitchFamily="34" charset="0"/>
            </a:endParaRPr>
          </a:p>
        </p:txBody>
      </p:sp>
      <p:pic>
        <p:nvPicPr>
          <p:cNvPr id="23" name="圖片 22">
            <a:extLst>
              <a:ext uri="{FF2B5EF4-FFF2-40B4-BE49-F238E27FC236}">
                <a16:creationId xmlns:a16="http://schemas.microsoft.com/office/drawing/2014/main" id="{E828873F-BC06-4002-A813-009277B4A66F}"/>
              </a:ext>
            </a:extLst>
          </p:cNvPr>
          <p:cNvPicPr>
            <a:picLocks noChangeAspect="1"/>
          </p:cNvPicPr>
          <p:nvPr/>
        </p:nvPicPr>
        <p:blipFill>
          <a:blip r:embed="rId8" cstate="screen">
            <a:lum bright="70000" contrast="-70000"/>
            <a:extLst>
              <a:ext uri="{28A0092B-C50C-407E-A947-70E740481C1C}">
                <a14:useLocalDpi xmlns:a14="http://schemas.microsoft.com/office/drawing/2010/main"/>
              </a:ext>
            </a:extLst>
          </a:blip>
          <a:stretch>
            <a:fillRect/>
          </a:stretch>
        </p:blipFill>
        <p:spPr>
          <a:xfrm>
            <a:off x="5432121" y="3897608"/>
            <a:ext cx="548506" cy="805881"/>
          </a:xfrm>
          <a:prstGeom prst="rect">
            <a:avLst/>
          </a:prstGeom>
        </p:spPr>
      </p:pic>
      <p:pic>
        <p:nvPicPr>
          <p:cNvPr id="24" name="圖片 23">
            <a:extLst>
              <a:ext uri="{FF2B5EF4-FFF2-40B4-BE49-F238E27FC236}">
                <a16:creationId xmlns:a16="http://schemas.microsoft.com/office/drawing/2014/main" id="{1095B61F-E892-41AE-9021-498773202F9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43541" y="3985286"/>
            <a:ext cx="671697" cy="673764"/>
          </a:xfrm>
          <a:prstGeom prst="rect">
            <a:avLst/>
          </a:prstGeom>
        </p:spPr>
      </p:pic>
      <p:pic>
        <p:nvPicPr>
          <p:cNvPr id="25" name="圖片 24">
            <a:extLst>
              <a:ext uri="{FF2B5EF4-FFF2-40B4-BE49-F238E27FC236}">
                <a16:creationId xmlns:a16="http://schemas.microsoft.com/office/drawing/2014/main" id="{E41CC4B3-BF2A-49DE-BD84-5819556B009E}"/>
              </a:ext>
            </a:extLst>
          </p:cNvPr>
          <p:cNvPicPr>
            <a:picLocks noChangeAspect="1"/>
          </p:cNvPicPr>
          <p:nvPr/>
        </p:nvPicPr>
        <p:blipFill>
          <a:blip r:embed="rId10" cstate="screen">
            <a:lum bright="70000" contrast="-70000"/>
            <a:extLst>
              <a:ext uri="{28A0092B-C50C-407E-A947-70E740481C1C}">
                <a14:useLocalDpi xmlns:a14="http://schemas.microsoft.com/office/drawing/2010/main"/>
              </a:ext>
            </a:extLst>
          </a:blip>
          <a:stretch>
            <a:fillRect/>
          </a:stretch>
        </p:blipFill>
        <p:spPr>
          <a:xfrm>
            <a:off x="6491947" y="2768509"/>
            <a:ext cx="787954" cy="564700"/>
          </a:xfrm>
          <a:prstGeom prst="rect">
            <a:avLst/>
          </a:prstGeom>
        </p:spPr>
      </p:pic>
    </p:spTree>
    <p:extLst>
      <p:ext uri="{BB962C8B-B14F-4D97-AF65-F5344CB8AC3E}">
        <p14:creationId xmlns:p14="http://schemas.microsoft.com/office/powerpoint/2010/main" val="169436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群組 18">
            <a:extLst>
              <a:ext uri="{FF2B5EF4-FFF2-40B4-BE49-F238E27FC236}">
                <a16:creationId xmlns:a16="http://schemas.microsoft.com/office/drawing/2014/main" id="{AE2D110D-7A82-4357-89D0-3A30E6F49D2A}"/>
              </a:ext>
            </a:extLst>
          </p:cNvPr>
          <p:cNvGrpSpPr/>
          <p:nvPr/>
        </p:nvGrpSpPr>
        <p:grpSpPr>
          <a:xfrm>
            <a:off x="1518584" y="2028572"/>
            <a:ext cx="8932452" cy="4386258"/>
            <a:chOff x="1140664" y="2732729"/>
            <a:chExt cx="6378216" cy="3132007"/>
          </a:xfrm>
        </p:grpSpPr>
        <p:pic>
          <p:nvPicPr>
            <p:cNvPr id="8" name="圖片 7" descr="QuAI Architectures.png">
              <a:extLst>
                <a:ext uri="{FF2B5EF4-FFF2-40B4-BE49-F238E27FC236}">
                  <a16:creationId xmlns:a16="http://schemas.microsoft.com/office/drawing/2014/main" id="{8F539E6F-321C-438B-BC91-BAB769F6FC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0664" y="2732729"/>
              <a:ext cx="5429288" cy="3132007"/>
            </a:xfrm>
            <a:prstGeom prst="rect">
              <a:avLst/>
            </a:prstGeom>
          </p:spPr>
        </p:pic>
        <p:sp>
          <p:nvSpPr>
            <p:cNvPr id="9" name="TextBox 12">
              <a:extLst>
                <a:ext uri="{FF2B5EF4-FFF2-40B4-BE49-F238E27FC236}">
                  <a16:creationId xmlns:a16="http://schemas.microsoft.com/office/drawing/2014/main" id="{CB035884-5DC5-40BD-9525-5C85B8B4C293}"/>
                </a:ext>
              </a:extLst>
            </p:cNvPr>
            <p:cNvSpPr txBox="1"/>
            <p:nvPr/>
          </p:nvSpPr>
          <p:spPr>
            <a:xfrm>
              <a:off x="5648086" y="3077777"/>
              <a:ext cx="1779122" cy="263721"/>
            </a:xfrm>
            <a:prstGeom prst="rect">
              <a:avLst/>
            </a:prstGeom>
            <a:noFill/>
          </p:spPr>
          <p:txBody>
            <a:bodyPr wrap="square" rtlCol="0">
              <a:spAutoFit/>
            </a:bodyPr>
            <a:lstStyle/>
            <a:p>
              <a:r>
                <a:rPr lang="en-US" sz="1800" b="1" err="1">
                  <a:solidFill>
                    <a:srgbClr val="FF0000"/>
                  </a:solidFill>
                  <a:latin typeface="+mj-lt"/>
                </a:rPr>
                <a:t>QuAI</a:t>
              </a:r>
              <a:r>
                <a:rPr lang="en-US" sz="1800" b="1">
                  <a:solidFill>
                    <a:srgbClr val="FF0000"/>
                  </a:solidFill>
                  <a:latin typeface="+mj-lt"/>
                </a:rPr>
                <a:t> Containers</a:t>
              </a:r>
            </a:p>
          </p:txBody>
        </p:sp>
        <p:sp>
          <p:nvSpPr>
            <p:cNvPr id="10" name="TextBox 17">
              <a:extLst>
                <a:ext uri="{FF2B5EF4-FFF2-40B4-BE49-F238E27FC236}">
                  <a16:creationId xmlns:a16="http://schemas.microsoft.com/office/drawing/2014/main" id="{824D085F-6A94-4A63-BF85-79188EEB0F4D}"/>
                </a:ext>
              </a:extLst>
            </p:cNvPr>
            <p:cNvSpPr txBox="1"/>
            <p:nvPr/>
          </p:nvSpPr>
          <p:spPr>
            <a:xfrm>
              <a:off x="6284200" y="4018613"/>
              <a:ext cx="1234680" cy="263721"/>
            </a:xfrm>
            <a:prstGeom prst="rect">
              <a:avLst/>
            </a:prstGeom>
            <a:noFill/>
          </p:spPr>
          <p:txBody>
            <a:bodyPr wrap="square" rtlCol="0">
              <a:spAutoFit/>
            </a:bodyPr>
            <a:lstStyle/>
            <a:p>
              <a:r>
                <a:rPr lang="en-US" sz="1800" b="1">
                  <a:solidFill>
                    <a:schemeClr val="tx1">
                      <a:lumMod val="85000"/>
                      <a:lumOff val="15000"/>
                    </a:schemeClr>
                  </a:solidFill>
                  <a:latin typeface="+mj-lt"/>
                </a:rPr>
                <a:t>GPU Card</a:t>
              </a:r>
            </a:p>
          </p:txBody>
        </p:sp>
        <p:sp>
          <p:nvSpPr>
            <p:cNvPr id="11" name="Rectangle 7">
              <a:extLst>
                <a:ext uri="{FF2B5EF4-FFF2-40B4-BE49-F238E27FC236}">
                  <a16:creationId xmlns:a16="http://schemas.microsoft.com/office/drawing/2014/main" id="{9B5F7D7B-3878-4CA6-84DB-5C45F36DEC63}"/>
                </a:ext>
              </a:extLst>
            </p:cNvPr>
            <p:cNvSpPr/>
            <p:nvPr/>
          </p:nvSpPr>
          <p:spPr>
            <a:xfrm>
              <a:off x="1354978" y="3160166"/>
              <a:ext cx="756381" cy="25459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a:latin typeface="+mj-lt"/>
                </a:rPr>
                <a:t>CNTK</a:t>
              </a:r>
            </a:p>
          </p:txBody>
        </p:sp>
        <p:sp>
          <p:nvSpPr>
            <p:cNvPr id="12" name="Rectangle 8">
              <a:extLst>
                <a:ext uri="{FF2B5EF4-FFF2-40B4-BE49-F238E27FC236}">
                  <a16:creationId xmlns:a16="http://schemas.microsoft.com/office/drawing/2014/main" id="{E880AEEF-6F8F-42B9-9503-4714555F6680}"/>
                </a:ext>
              </a:extLst>
            </p:cNvPr>
            <p:cNvSpPr/>
            <p:nvPr/>
          </p:nvSpPr>
          <p:spPr>
            <a:xfrm>
              <a:off x="2177520" y="3150425"/>
              <a:ext cx="891970" cy="274072"/>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err="1">
                  <a:latin typeface="+mj-lt"/>
                </a:rPr>
                <a:t>MXNet</a:t>
              </a:r>
              <a:endParaRPr lang="en-US" sz="1800" b="1">
                <a:latin typeface="+mj-lt"/>
              </a:endParaRPr>
            </a:p>
          </p:txBody>
        </p:sp>
        <p:sp>
          <p:nvSpPr>
            <p:cNvPr id="13" name="Rectangle 9">
              <a:extLst>
                <a:ext uri="{FF2B5EF4-FFF2-40B4-BE49-F238E27FC236}">
                  <a16:creationId xmlns:a16="http://schemas.microsoft.com/office/drawing/2014/main" id="{12BDEE5D-552D-4A38-A8E8-57DF60B0B7B0}"/>
                </a:ext>
              </a:extLst>
            </p:cNvPr>
            <p:cNvSpPr/>
            <p:nvPr/>
          </p:nvSpPr>
          <p:spPr>
            <a:xfrm>
              <a:off x="3087461" y="3102127"/>
              <a:ext cx="1339351" cy="37066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err="1">
                  <a:latin typeface="+mj-lt"/>
                </a:rPr>
                <a:t>TensorFlow</a:t>
              </a:r>
              <a:endParaRPr lang="en-US" sz="1800" b="1">
                <a:latin typeface="+mj-lt"/>
              </a:endParaRPr>
            </a:p>
          </p:txBody>
        </p:sp>
        <p:sp>
          <p:nvSpPr>
            <p:cNvPr id="14" name="Rectangle 10">
              <a:extLst>
                <a:ext uri="{FF2B5EF4-FFF2-40B4-BE49-F238E27FC236}">
                  <a16:creationId xmlns:a16="http://schemas.microsoft.com/office/drawing/2014/main" id="{ACFDAC40-A6FF-4F42-9EDC-C5083CC1B955}"/>
                </a:ext>
              </a:extLst>
            </p:cNvPr>
            <p:cNvSpPr/>
            <p:nvPr/>
          </p:nvSpPr>
          <p:spPr>
            <a:xfrm>
              <a:off x="4569688" y="3160166"/>
              <a:ext cx="756381" cy="25459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err="1">
                  <a:latin typeface="+mj-lt"/>
                </a:rPr>
                <a:t>Caffe</a:t>
              </a:r>
              <a:endParaRPr lang="en-US" sz="1800" b="1">
                <a:latin typeface="+mj-lt"/>
              </a:endParaRPr>
            </a:p>
          </p:txBody>
        </p:sp>
        <p:sp>
          <p:nvSpPr>
            <p:cNvPr id="15" name="Rectangle 3">
              <a:extLst>
                <a:ext uri="{FF2B5EF4-FFF2-40B4-BE49-F238E27FC236}">
                  <a16:creationId xmlns:a16="http://schemas.microsoft.com/office/drawing/2014/main" id="{ACDB2B77-332D-4C2E-A5A7-9D8F3994CBBD}"/>
                </a:ext>
              </a:extLst>
            </p:cNvPr>
            <p:cNvSpPr/>
            <p:nvPr/>
          </p:nvSpPr>
          <p:spPr>
            <a:xfrm>
              <a:off x="1312536" y="4296873"/>
              <a:ext cx="3640085" cy="437283"/>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a:latin typeface="+mj-lt"/>
                </a:rPr>
                <a:t>QTS 4.3.5</a:t>
              </a:r>
            </a:p>
          </p:txBody>
        </p:sp>
        <p:sp>
          <p:nvSpPr>
            <p:cNvPr id="16" name="Rectangle 4">
              <a:extLst>
                <a:ext uri="{FF2B5EF4-FFF2-40B4-BE49-F238E27FC236}">
                  <a16:creationId xmlns:a16="http://schemas.microsoft.com/office/drawing/2014/main" id="{AD4BB5F6-F6D0-4362-90F7-F01024230657}"/>
                </a:ext>
              </a:extLst>
            </p:cNvPr>
            <p:cNvSpPr/>
            <p:nvPr/>
          </p:nvSpPr>
          <p:spPr>
            <a:xfrm>
              <a:off x="1312536" y="4831231"/>
              <a:ext cx="3640085" cy="401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latin typeface="+mj-lt"/>
                </a:rPr>
                <a:t>QNAP NAS + GPU</a:t>
              </a:r>
            </a:p>
          </p:txBody>
        </p:sp>
        <p:sp>
          <p:nvSpPr>
            <p:cNvPr id="17" name="Rectangle 6">
              <a:extLst>
                <a:ext uri="{FF2B5EF4-FFF2-40B4-BE49-F238E27FC236}">
                  <a16:creationId xmlns:a16="http://schemas.microsoft.com/office/drawing/2014/main" id="{2B0125E0-6972-4E53-9BF5-B774B558C570}"/>
                </a:ext>
              </a:extLst>
            </p:cNvPr>
            <p:cNvSpPr/>
            <p:nvPr/>
          </p:nvSpPr>
          <p:spPr>
            <a:xfrm>
              <a:off x="1312536" y="3804299"/>
              <a:ext cx="3685780" cy="378191"/>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a:latin typeface="+mj-lt"/>
                </a:rPr>
                <a:t>Container Station</a:t>
              </a:r>
              <a:r>
                <a:rPr lang="zh-TW" altLang="en-US" sz="1800" b="1">
                  <a:latin typeface="+mj-lt"/>
                </a:rPr>
                <a:t> </a:t>
              </a:r>
              <a:r>
                <a:rPr lang="en-US" altLang="zh-TW" sz="1800" b="1">
                  <a:latin typeface="+mj-lt"/>
                </a:rPr>
                <a:t>1.9</a:t>
              </a:r>
              <a:endParaRPr lang="en-US" sz="1800" b="1">
                <a:latin typeface="+mj-lt"/>
              </a:endParaRPr>
            </a:p>
          </p:txBody>
        </p:sp>
        <p:pic>
          <p:nvPicPr>
            <p:cNvPr id="18" name="Picture 2" descr="https://www.qnap.com/solution/container_station/_images/ContainerStation.png">
              <a:extLst>
                <a:ext uri="{FF2B5EF4-FFF2-40B4-BE49-F238E27FC236}">
                  <a16:creationId xmlns:a16="http://schemas.microsoft.com/office/drawing/2014/main" id="{4323730C-EE8C-4116-A99E-D8683867DEA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2168" y="3842672"/>
              <a:ext cx="318816" cy="318817"/>
            </a:xfrm>
            <a:prstGeom prst="rect">
              <a:avLst/>
            </a:prstGeom>
            <a:noFill/>
          </p:spPr>
        </p:pic>
      </p:grpSp>
      <p:sp>
        <p:nvSpPr>
          <p:cNvPr id="2" name="標題 1">
            <a:extLst>
              <a:ext uri="{FF2B5EF4-FFF2-40B4-BE49-F238E27FC236}">
                <a16:creationId xmlns:a16="http://schemas.microsoft.com/office/drawing/2014/main" id="{3574AC64-8D83-4352-9C22-ADA0D45C1836}"/>
              </a:ext>
            </a:extLst>
          </p:cNvPr>
          <p:cNvSpPr>
            <a:spLocks noGrp="1"/>
          </p:cNvSpPr>
          <p:nvPr>
            <p:ph type="title"/>
          </p:nvPr>
        </p:nvSpPr>
        <p:spPr/>
        <p:txBody>
          <a:bodyPr/>
          <a:lstStyle/>
          <a:p>
            <a:r>
              <a:rPr lang="en-US" altLang="zh-TW"/>
              <a:t>GPU-acceleration</a:t>
            </a:r>
            <a:endParaRPr lang="zh-TW" altLang="en-US"/>
          </a:p>
        </p:txBody>
      </p:sp>
      <p:sp>
        <p:nvSpPr>
          <p:cNvPr id="3" name="內容版面配置區 2">
            <a:extLst>
              <a:ext uri="{FF2B5EF4-FFF2-40B4-BE49-F238E27FC236}">
                <a16:creationId xmlns:a16="http://schemas.microsoft.com/office/drawing/2014/main" id="{500FF5C3-E821-41C5-95E4-C8FC87AF06EB}"/>
              </a:ext>
            </a:extLst>
          </p:cNvPr>
          <p:cNvSpPr>
            <a:spLocks noGrp="1"/>
          </p:cNvSpPr>
          <p:nvPr>
            <p:ph idx="4294967295"/>
          </p:nvPr>
        </p:nvSpPr>
        <p:spPr>
          <a:xfrm>
            <a:off x="800100" y="1121071"/>
            <a:ext cx="10958008" cy="907501"/>
          </a:xfrm>
          <a:prstGeom prst="rect">
            <a:avLst/>
          </a:prstGeom>
        </p:spPr>
        <p:txBody>
          <a:bodyPr anchor="t"/>
          <a:lstStyle/>
          <a:p>
            <a:pPr marL="0" indent="0">
              <a:buNone/>
            </a:pPr>
            <a:r>
              <a:rPr lang="en-US" altLang="zh-TW" sz="2000" b="1">
                <a:latin typeface="+mj-lt"/>
                <a:ea typeface="Microsoft JhengHei"/>
              </a:rPr>
              <a:t>QNAP NAS supports graphic cards to empower performance of </a:t>
            </a:r>
            <a:r>
              <a:rPr lang="en-US" altLang="zh-TW" sz="2000" b="1" err="1">
                <a:latin typeface="+mj-lt"/>
                <a:ea typeface="Microsoft JhengHei"/>
              </a:rPr>
              <a:t>QuAI</a:t>
            </a:r>
            <a:r>
              <a:rPr lang="en-US" altLang="zh-TW" sz="2000" b="1">
                <a:latin typeface="+mj-lt"/>
                <a:ea typeface="Microsoft JhengHei"/>
              </a:rPr>
              <a:t>-related containerized applications.</a:t>
            </a:r>
            <a:endParaRPr lang="zh-TW" altLang="en-US" sz="2000" b="1">
              <a:latin typeface="+mj-lt"/>
              <a:ea typeface="Microsoft JhengHei"/>
            </a:endParaRPr>
          </a:p>
        </p:txBody>
      </p:sp>
      <p:sp>
        <p:nvSpPr>
          <p:cNvPr id="4" name="文字方塊 3">
            <a:extLst>
              <a:ext uri="{FF2B5EF4-FFF2-40B4-BE49-F238E27FC236}">
                <a16:creationId xmlns:a16="http://schemas.microsoft.com/office/drawing/2014/main" id="{A937E8E6-8967-44C3-BBBA-CE0B6836880D}"/>
              </a:ext>
            </a:extLst>
          </p:cNvPr>
          <p:cNvSpPr txBox="1"/>
          <p:nvPr/>
        </p:nvSpPr>
        <p:spPr>
          <a:xfrm>
            <a:off x="2288975" y="5803999"/>
            <a:ext cx="6096000" cy="3231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sz="1500" b="1">
                <a:latin typeface="Arial Unicode MS" panose="020B0604020202020204" pitchFamily="34" charset="-120"/>
                <a:ea typeface="Arial Unicode MS" panose="020B0604020202020204" pitchFamily="34" charset="-120"/>
              </a:rPr>
              <a:t>Support models：</a:t>
            </a:r>
            <a:r>
              <a:rPr lang="en-US" altLang="zh-TW" sz="1500" b="1">
                <a:latin typeface="Arial Unicode MS" panose="020B0604020202020204" pitchFamily="34" charset="-120"/>
                <a:ea typeface="Arial Unicode MS" panose="020B0604020202020204" pitchFamily="34" charset="-120"/>
              </a:rPr>
              <a:t> TS-x77, TS-1685, TDS-16489U</a:t>
            </a:r>
            <a:endParaRPr lang="en-US" altLang="zh-TW"/>
          </a:p>
        </p:txBody>
      </p:sp>
    </p:spTree>
    <p:extLst>
      <p:ext uri="{BB962C8B-B14F-4D97-AF65-F5344CB8AC3E}">
        <p14:creationId xmlns:p14="http://schemas.microsoft.com/office/powerpoint/2010/main" val="192556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80B42A-9669-49CB-B6BB-24FBDD8E1D8A}"/>
              </a:ext>
            </a:extLst>
          </p:cNvPr>
          <p:cNvSpPr>
            <a:spLocks noGrp="1"/>
          </p:cNvSpPr>
          <p:nvPr>
            <p:ph type="title"/>
          </p:nvPr>
        </p:nvSpPr>
        <p:spPr>
          <a:xfrm>
            <a:off x="1727718" y="427341"/>
            <a:ext cx="7857346" cy="808654"/>
          </a:xfrm>
        </p:spPr>
        <p:txBody>
          <a:bodyPr>
            <a:normAutofit/>
          </a:bodyPr>
          <a:lstStyle/>
          <a:p>
            <a:r>
              <a:rPr lang="en-US" altLang="zh-TW" sz="3600">
                <a:latin typeface="+mj-lt"/>
              </a:rPr>
              <a:t>Welcome to Container Station!</a:t>
            </a:r>
            <a:endParaRPr lang="zh-TW" altLang="en-US" sz="3600">
              <a:latin typeface="+mj-lt"/>
            </a:endParaRPr>
          </a:p>
        </p:txBody>
      </p:sp>
      <p:sp>
        <p:nvSpPr>
          <p:cNvPr id="5" name="矩形 4">
            <a:extLst>
              <a:ext uri="{FF2B5EF4-FFF2-40B4-BE49-F238E27FC236}">
                <a16:creationId xmlns:a16="http://schemas.microsoft.com/office/drawing/2014/main" id="{E49CBF47-BE24-4809-BA21-3C6FA59D1725}"/>
              </a:ext>
            </a:extLst>
          </p:cNvPr>
          <p:cNvSpPr/>
          <p:nvPr/>
        </p:nvSpPr>
        <p:spPr>
          <a:xfrm>
            <a:off x="4723656" y="3429000"/>
            <a:ext cx="4034043" cy="1107996"/>
          </a:xfrm>
          <a:prstGeom prst="rect">
            <a:avLst/>
          </a:prstGeom>
          <a:noFill/>
        </p:spPr>
        <p:txBody>
          <a:bodyPr wrap="square" lIns="91440" tIns="45720" rIns="91440" bIns="45720">
            <a:spAutoFit/>
          </a:bodyPr>
          <a:lstStyle/>
          <a:p>
            <a:pPr algn="ctr"/>
            <a:r>
              <a:rPr lang="en-US" altLang="zh-TW" sz="6600" b="1">
                <a:solidFill>
                  <a:srgbClr val="B54184">
                    <a:alpha val="80000"/>
                  </a:srgbClr>
                </a:solidFill>
                <a:latin typeface="+mj-lt"/>
              </a:rPr>
              <a:t>Welcome</a:t>
            </a:r>
            <a:endParaRPr lang="zh-TW" altLang="en-US" sz="6600" b="1">
              <a:solidFill>
                <a:srgbClr val="B54184">
                  <a:alpha val="80000"/>
                </a:srgbClr>
              </a:solidFill>
              <a:latin typeface="+mj-lt"/>
            </a:endParaRPr>
          </a:p>
        </p:txBody>
      </p:sp>
      <p:pic>
        <p:nvPicPr>
          <p:cNvPr id="4" name="圖片 3">
            <a:extLst>
              <a:ext uri="{FF2B5EF4-FFF2-40B4-BE49-F238E27FC236}">
                <a16:creationId xmlns:a16="http://schemas.microsoft.com/office/drawing/2014/main" id="{4398AAB8-80D1-4335-BDC8-E8164C6E1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555" y="343099"/>
            <a:ext cx="578783" cy="914411"/>
          </a:xfrm>
          <a:prstGeom prst="rect">
            <a:avLst/>
          </a:prstGeom>
        </p:spPr>
      </p:pic>
    </p:spTree>
    <p:extLst>
      <p:ext uri="{BB962C8B-B14F-4D97-AF65-F5344CB8AC3E}">
        <p14:creationId xmlns:p14="http://schemas.microsoft.com/office/powerpoint/2010/main" val="136514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3A9B8B1-6A80-4C8F-A83C-7237DB65B457}"/>
              </a:ext>
            </a:extLst>
          </p:cNvPr>
          <p:cNvSpPr/>
          <p:nvPr/>
        </p:nvSpPr>
        <p:spPr>
          <a:xfrm>
            <a:off x="3889766" y="1660259"/>
            <a:ext cx="8302234" cy="3231409"/>
          </a:xfrm>
          <a:prstGeom prst="rect">
            <a:avLst/>
          </a:prstGeom>
          <a:gradFill flip="none" rotWithShape="1">
            <a:gsLst>
              <a:gs pos="0">
                <a:schemeClr val="bg1">
                  <a:alpha val="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38E7A8D3-A601-475A-BDA6-5F034414424A}"/>
              </a:ext>
            </a:extLst>
          </p:cNvPr>
          <p:cNvSpPr>
            <a:spLocks noGrp="1"/>
          </p:cNvSpPr>
          <p:nvPr>
            <p:ph type="title" idx="4294967295"/>
          </p:nvPr>
        </p:nvSpPr>
        <p:spPr>
          <a:xfrm>
            <a:off x="2047537" y="538822"/>
            <a:ext cx="2375604" cy="734867"/>
          </a:xfrm>
          <a:prstGeom prst="rect">
            <a:avLst/>
          </a:prstGeom>
        </p:spPr>
        <p:txBody>
          <a:bodyPr/>
          <a:lstStyle/>
          <a:p>
            <a:r>
              <a:rPr lang="en-US" altLang="zh-TW" b="1">
                <a:solidFill>
                  <a:schemeClr val="bg1"/>
                </a:solidFill>
                <a:effectLst>
                  <a:outerShdw blurRad="50800" dist="38100" dir="2700000" algn="tl" rotWithShape="0">
                    <a:prstClr val="black">
                      <a:alpha val="40000"/>
                    </a:prstClr>
                  </a:outerShdw>
                </a:effectLst>
                <a:latin typeface="Arial" panose="020B0604020202020204" pitchFamily="34" charset="0"/>
                <a:ea typeface="Arial Unicode MS" panose="020B0604020202020204" pitchFamily="34" charset="-120"/>
                <a:cs typeface="Arial" panose="020B0604020202020204" pitchFamily="34" charset="0"/>
              </a:rPr>
              <a:t>Agenda</a:t>
            </a:r>
            <a:endParaRPr lang="zh-TW" altLang="en-US" b="1">
              <a:solidFill>
                <a:schemeClr val="bg1"/>
              </a:solidFill>
              <a:effectLst>
                <a:outerShdw blurRad="50800" dist="38100" dir="2700000" algn="tl" rotWithShape="0">
                  <a:prstClr val="black">
                    <a:alpha val="40000"/>
                  </a:prstClr>
                </a:outerShdw>
              </a:effectLst>
              <a:latin typeface="Arial" panose="020B0604020202020204" pitchFamily="34" charset="0"/>
              <a:ea typeface="Arial Unicode MS" panose="020B0604020202020204" pitchFamily="34" charset="-120"/>
              <a:cs typeface="Arial" panose="020B0604020202020204" pitchFamily="34" charset="0"/>
            </a:endParaRPr>
          </a:p>
        </p:txBody>
      </p:sp>
      <p:sp>
        <p:nvSpPr>
          <p:cNvPr id="3" name="內容版面配置區 2">
            <a:extLst>
              <a:ext uri="{FF2B5EF4-FFF2-40B4-BE49-F238E27FC236}">
                <a16:creationId xmlns:a16="http://schemas.microsoft.com/office/drawing/2014/main" id="{038401D1-2A1F-4DDF-8694-7F787AEDE826}"/>
              </a:ext>
            </a:extLst>
          </p:cNvPr>
          <p:cNvSpPr>
            <a:spLocks noGrp="1"/>
          </p:cNvSpPr>
          <p:nvPr>
            <p:ph idx="4294967295"/>
          </p:nvPr>
        </p:nvSpPr>
        <p:spPr>
          <a:xfrm>
            <a:off x="3982288" y="1758922"/>
            <a:ext cx="8117189" cy="3022692"/>
          </a:xfrm>
          <a:prstGeom prst="rect">
            <a:avLst/>
          </a:prstGeom>
        </p:spPr>
        <p:txBody>
          <a:bodyPr anchor="t">
            <a:noAutofit/>
          </a:bodyPr>
          <a:lstStyle/>
          <a:p>
            <a:r>
              <a:rPr lang="en-US" altLang="zh-TW" sz="2000" b="1">
                <a:ea typeface="Arial Unicode MS" pitchFamily="34" charset="-120"/>
                <a:cs typeface="Arial" panose="020B0604020202020204" pitchFamily="34" charset="0"/>
              </a:rPr>
              <a:t>What is container technology?</a:t>
            </a:r>
          </a:p>
          <a:p>
            <a:r>
              <a:rPr lang="zh-TW" altLang="en-US" sz="2000" b="1">
                <a:ea typeface="Arial Unicode MS" pitchFamily="34" charset="-120"/>
                <a:cs typeface="Arial" panose="020B0604020202020204" pitchFamily="34" charset="0"/>
              </a:rPr>
              <a:t>QNAP NAS </a:t>
            </a:r>
            <a:r>
              <a:rPr lang="en-US" altLang="zh-TW" sz="2000" b="1">
                <a:ea typeface="Arial Unicode MS" pitchFamily="34" charset="-120"/>
                <a:cs typeface="Arial" panose="020B0604020202020204" pitchFamily="34" charset="0"/>
              </a:rPr>
              <a:t>is your best companion for containerized application development</a:t>
            </a:r>
          </a:p>
          <a:p>
            <a:r>
              <a:rPr lang="en-US" altLang="zh-TW" sz="2000" b="1">
                <a:solidFill>
                  <a:srgbClr val="262626"/>
                </a:solidFill>
                <a:ea typeface="Arial Unicode MS" pitchFamily="34" charset="-120"/>
                <a:cs typeface="Arial" panose="020B0604020202020204" pitchFamily="34" charset="0"/>
              </a:rPr>
              <a:t>Basic concepts for Container Station</a:t>
            </a:r>
            <a:endParaRPr lang="en-US" altLang="zh-TW" sz="2000" b="1">
              <a:ea typeface="Arial Unicode MS" pitchFamily="34" charset="-120"/>
              <a:cs typeface="Arial" panose="020B0604020202020204" pitchFamily="34" charset="0"/>
            </a:endParaRPr>
          </a:p>
          <a:p>
            <a:r>
              <a:rPr lang="en-US" altLang="zh-TW" sz="2000" b="1">
                <a:solidFill>
                  <a:srgbClr val="262626"/>
                </a:solidFill>
                <a:ea typeface="Arial Unicode MS" pitchFamily="34" charset="-120"/>
                <a:cs typeface="Arial" panose="020B0604020202020204" pitchFamily="34" charset="0"/>
              </a:rPr>
              <a:t>Live Demo</a:t>
            </a:r>
          </a:p>
          <a:p>
            <a:r>
              <a:rPr lang="en-US" altLang="zh-TW" sz="2000" b="1">
                <a:solidFill>
                  <a:srgbClr val="262626"/>
                </a:solidFill>
                <a:ea typeface="Arial Unicode MS" pitchFamily="34" charset="-120"/>
                <a:cs typeface="Arial" panose="020B0604020202020204" pitchFamily="34" charset="0"/>
              </a:rPr>
              <a:t>Well-known containers</a:t>
            </a:r>
            <a:endParaRPr lang="en-US" altLang="zh-TW" sz="2000" b="1">
              <a:ea typeface="Arial Unicode MS" pitchFamily="34" charset="-120"/>
              <a:cs typeface="Arial" panose="020B0604020202020204" pitchFamily="34" charset="0"/>
            </a:endParaRPr>
          </a:p>
          <a:p>
            <a:r>
              <a:rPr lang="en-US" altLang="zh-TW" sz="2000" b="1">
                <a:solidFill>
                  <a:srgbClr val="262626"/>
                </a:solidFill>
                <a:ea typeface="Arial Unicode MS" pitchFamily="34" charset="-120"/>
                <a:cs typeface="Arial" panose="020B0604020202020204" pitchFamily="34" charset="0"/>
              </a:rPr>
              <a:t>FAQ</a:t>
            </a:r>
            <a:endParaRPr lang="en-US" altLang="zh-TW" sz="2000" b="1">
              <a:solidFill>
                <a:schemeClr val="bg1"/>
              </a:solidFill>
              <a:ea typeface="Arial Unicode MS" pitchFamily="34" charset="-120"/>
              <a:cs typeface="Arial" panose="020B0604020202020204" pitchFamily="34" charset="0"/>
            </a:endParaRPr>
          </a:p>
          <a:p>
            <a:r>
              <a:rPr lang="en-US" altLang="zh-TW" sz="2000" b="1">
                <a:ea typeface="Arial Unicode MS" pitchFamily="34" charset="-120"/>
                <a:cs typeface="Arial" panose="020B0604020202020204" pitchFamily="34" charset="0"/>
              </a:rPr>
              <a:t>Joining</a:t>
            </a:r>
            <a:r>
              <a:rPr lang="en-US" altLang="zh-TW" sz="2000" b="1">
                <a:solidFill>
                  <a:srgbClr val="262626"/>
                </a:solidFill>
                <a:ea typeface="Arial Unicode MS" pitchFamily="34" charset="-120"/>
                <a:cs typeface="Arial" panose="020B0604020202020204" pitchFamily="34" charset="0"/>
              </a:rPr>
              <a:t> development of QNAP's applications</a:t>
            </a:r>
          </a:p>
        </p:txBody>
      </p:sp>
    </p:spTree>
    <p:extLst>
      <p:ext uri="{BB962C8B-B14F-4D97-AF65-F5344CB8AC3E}">
        <p14:creationId xmlns:p14="http://schemas.microsoft.com/office/powerpoint/2010/main" val="29750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AAF3C4-0A2F-41D1-9BA3-ADA8583E5191}"/>
              </a:ext>
            </a:extLst>
          </p:cNvPr>
          <p:cNvSpPr>
            <a:spLocks noGrp="1"/>
          </p:cNvSpPr>
          <p:nvPr>
            <p:ph type="title"/>
          </p:nvPr>
        </p:nvSpPr>
        <p:spPr>
          <a:xfrm>
            <a:off x="752668" y="48977"/>
            <a:ext cx="10464282" cy="808654"/>
          </a:xfrm>
        </p:spPr>
        <p:txBody>
          <a:bodyPr>
            <a:normAutofit/>
          </a:bodyPr>
          <a:lstStyle/>
          <a:p>
            <a:r>
              <a:rPr lang="en-US" altLang="zh-TW"/>
              <a:t>Basic concepts of Container Station</a:t>
            </a:r>
            <a:endParaRPr lang="zh-TW"/>
          </a:p>
        </p:txBody>
      </p:sp>
      <p:sp>
        <p:nvSpPr>
          <p:cNvPr id="5" name="文字方塊 4">
            <a:extLst>
              <a:ext uri="{FF2B5EF4-FFF2-40B4-BE49-F238E27FC236}">
                <a16:creationId xmlns:a16="http://schemas.microsoft.com/office/drawing/2014/main" id="{819685A5-F662-4BDB-89C3-F0240D6E6710}"/>
              </a:ext>
            </a:extLst>
          </p:cNvPr>
          <p:cNvSpPr txBox="1"/>
          <p:nvPr/>
        </p:nvSpPr>
        <p:spPr>
          <a:xfrm>
            <a:off x="752668" y="1096778"/>
            <a:ext cx="10628923" cy="58477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altLang="zh-TW" sz="3200" b="1">
                <a:solidFill>
                  <a:srgbClr val="002060"/>
                </a:solidFill>
                <a:latin typeface="+mj-lt"/>
                <a:ea typeface="Microsoft JhengHei"/>
              </a:rPr>
              <a:t>Three main roles of </a:t>
            </a:r>
            <a:r>
              <a:rPr lang="en-US" altLang="zh-TW" sz="3200" b="1" err="1">
                <a:solidFill>
                  <a:srgbClr val="002060"/>
                </a:solidFill>
                <a:latin typeface="+mj-lt"/>
                <a:ea typeface="Microsoft JhengHei"/>
              </a:rPr>
              <a:t>Docker</a:t>
            </a:r>
            <a:r>
              <a:rPr lang="en-US" altLang="zh-TW" sz="3200" b="1">
                <a:solidFill>
                  <a:srgbClr val="002060"/>
                </a:solidFill>
                <a:latin typeface="+mj-lt"/>
                <a:ea typeface="Microsoft JhengHei"/>
              </a:rPr>
              <a:t> container technology</a:t>
            </a:r>
            <a:endParaRPr lang="zh-TW" altLang="en-US" sz="3200" b="1">
              <a:solidFill>
                <a:srgbClr val="002060"/>
              </a:solidFill>
              <a:latin typeface="+mj-lt"/>
              <a:ea typeface="Microsoft JhengHei"/>
            </a:endParaRPr>
          </a:p>
        </p:txBody>
      </p:sp>
      <p:grpSp>
        <p:nvGrpSpPr>
          <p:cNvPr id="20" name="群組 19">
            <a:extLst>
              <a:ext uri="{FF2B5EF4-FFF2-40B4-BE49-F238E27FC236}">
                <a16:creationId xmlns:a16="http://schemas.microsoft.com/office/drawing/2014/main" id="{5837F48A-85DB-4097-BB62-18764122B963}"/>
              </a:ext>
            </a:extLst>
          </p:cNvPr>
          <p:cNvGrpSpPr/>
          <p:nvPr/>
        </p:nvGrpSpPr>
        <p:grpSpPr>
          <a:xfrm>
            <a:off x="862477" y="1902102"/>
            <a:ext cx="7539245" cy="3963439"/>
            <a:chOff x="862477" y="1805458"/>
            <a:chExt cx="8259715" cy="4302957"/>
          </a:xfrm>
        </p:grpSpPr>
        <p:pic>
          <p:nvPicPr>
            <p:cNvPr id="7" name="圖片 6">
              <a:extLst>
                <a:ext uri="{FF2B5EF4-FFF2-40B4-BE49-F238E27FC236}">
                  <a16:creationId xmlns:a16="http://schemas.microsoft.com/office/drawing/2014/main" id="{37CEDAA5-D285-40B0-9286-4889A047D1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478" y="1805458"/>
              <a:ext cx="8253268" cy="1262175"/>
            </a:xfrm>
            <a:prstGeom prst="rect">
              <a:avLst/>
            </a:prstGeom>
          </p:spPr>
        </p:pic>
        <p:pic>
          <p:nvPicPr>
            <p:cNvPr id="9" name="圖片 8">
              <a:extLst>
                <a:ext uri="{FF2B5EF4-FFF2-40B4-BE49-F238E27FC236}">
                  <a16:creationId xmlns:a16="http://schemas.microsoft.com/office/drawing/2014/main" id="{79FBB515-D97E-4E1C-B9C7-A372568A85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477" y="3327266"/>
              <a:ext cx="8253271" cy="1260286"/>
            </a:xfrm>
            <a:prstGeom prst="rect">
              <a:avLst/>
            </a:prstGeom>
          </p:spPr>
        </p:pic>
        <p:pic>
          <p:nvPicPr>
            <p:cNvPr id="11" name="圖片 10">
              <a:extLst>
                <a:ext uri="{FF2B5EF4-FFF2-40B4-BE49-F238E27FC236}">
                  <a16:creationId xmlns:a16="http://schemas.microsoft.com/office/drawing/2014/main" id="{6ABF9129-DDEA-40C6-9E48-51030B75F2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477" y="4846240"/>
              <a:ext cx="8253268" cy="1262175"/>
            </a:xfrm>
            <a:prstGeom prst="rect">
              <a:avLst/>
            </a:prstGeom>
          </p:spPr>
        </p:pic>
        <p:sp>
          <p:nvSpPr>
            <p:cNvPr id="12" name="矩形 11">
              <a:extLst>
                <a:ext uri="{FF2B5EF4-FFF2-40B4-BE49-F238E27FC236}">
                  <a16:creationId xmlns:a16="http://schemas.microsoft.com/office/drawing/2014/main" id="{55119113-3E2D-4A12-AB6F-D4385B4CDE28}"/>
                </a:ext>
              </a:extLst>
            </p:cNvPr>
            <p:cNvSpPr/>
            <p:nvPr/>
          </p:nvSpPr>
          <p:spPr>
            <a:xfrm>
              <a:off x="1201120" y="2136386"/>
              <a:ext cx="1541515" cy="501212"/>
            </a:xfrm>
            <a:prstGeom prst="rect">
              <a:avLst/>
            </a:prstGeom>
          </p:spPr>
          <p:txBody>
            <a:bodyPr wrap="none">
              <a:spAutoFit/>
            </a:bodyPr>
            <a:lstStyle/>
            <a:p>
              <a:pPr algn="ctr"/>
              <a:r>
                <a:rPr lang="en-US" altLang="zh-CN" sz="2400" b="1">
                  <a:solidFill>
                    <a:schemeClr val="bg1"/>
                  </a:solidFill>
                  <a:latin typeface="+mj-lt"/>
                  <a:ea typeface="Microsoft JhengHei"/>
                </a:rPr>
                <a:t>Registry</a:t>
              </a:r>
              <a:endParaRPr lang="zh-CN" altLang="en-US" sz="2400">
                <a:solidFill>
                  <a:schemeClr val="bg1"/>
                </a:solidFill>
                <a:latin typeface="+mj-lt"/>
                <a:ea typeface="Microsoft JhengHei"/>
              </a:endParaRPr>
            </a:p>
          </p:txBody>
        </p:sp>
        <p:sp>
          <p:nvSpPr>
            <p:cNvPr id="15" name="矩形 14">
              <a:extLst>
                <a:ext uri="{FF2B5EF4-FFF2-40B4-BE49-F238E27FC236}">
                  <a16:creationId xmlns:a16="http://schemas.microsoft.com/office/drawing/2014/main" id="{73C57EB8-AA9E-420D-9451-9050476B01DD}"/>
                </a:ext>
              </a:extLst>
            </p:cNvPr>
            <p:cNvSpPr/>
            <p:nvPr/>
          </p:nvSpPr>
          <p:spPr>
            <a:xfrm>
              <a:off x="3241920" y="2144156"/>
              <a:ext cx="2320278" cy="501212"/>
            </a:xfrm>
            <a:prstGeom prst="rect">
              <a:avLst/>
            </a:prstGeom>
          </p:spPr>
          <p:txBody>
            <a:bodyPr wrap="none">
              <a:spAutoFit/>
            </a:bodyPr>
            <a:lstStyle/>
            <a:p>
              <a:r>
                <a:rPr lang="en-US" altLang="zh-TW" sz="2400" b="1">
                  <a:latin typeface="+mj-lt"/>
                  <a:ea typeface="Arial Unicode MS" panose="020B0604020202020204" pitchFamily="34" charset="-120"/>
                </a:rPr>
                <a:t>Store images</a:t>
              </a:r>
              <a:endParaRPr lang="zh-TW" altLang="en-US" sz="2400" b="1">
                <a:latin typeface="+mj-lt"/>
                <a:ea typeface="Arial Unicode MS" panose="020B0604020202020204" pitchFamily="34" charset="-120"/>
              </a:endParaRPr>
            </a:p>
          </p:txBody>
        </p:sp>
        <p:sp>
          <p:nvSpPr>
            <p:cNvPr id="16" name="矩形 15">
              <a:extLst>
                <a:ext uri="{FF2B5EF4-FFF2-40B4-BE49-F238E27FC236}">
                  <a16:creationId xmlns:a16="http://schemas.microsoft.com/office/drawing/2014/main" id="{EEABE0AA-425A-4F4D-9591-08F5D8B48A22}"/>
                </a:ext>
              </a:extLst>
            </p:cNvPr>
            <p:cNvSpPr/>
            <p:nvPr/>
          </p:nvSpPr>
          <p:spPr>
            <a:xfrm>
              <a:off x="1383380" y="3658412"/>
              <a:ext cx="1176998" cy="501212"/>
            </a:xfrm>
            <a:prstGeom prst="rect">
              <a:avLst/>
            </a:prstGeom>
          </p:spPr>
          <p:txBody>
            <a:bodyPr wrap="none">
              <a:spAutoFit/>
            </a:bodyPr>
            <a:lstStyle/>
            <a:p>
              <a:pPr algn="ctr"/>
              <a:r>
                <a:rPr lang="en-US" altLang="zh-CN" sz="2400" b="1">
                  <a:solidFill>
                    <a:schemeClr val="bg1"/>
                  </a:solidFill>
                  <a:latin typeface="+mj-lt"/>
                  <a:ea typeface="Microsoft JhengHei"/>
                </a:rPr>
                <a:t>Image</a:t>
              </a:r>
            </a:p>
          </p:txBody>
        </p:sp>
        <p:sp>
          <p:nvSpPr>
            <p:cNvPr id="17" name="矩形 16">
              <a:extLst>
                <a:ext uri="{FF2B5EF4-FFF2-40B4-BE49-F238E27FC236}">
                  <a16:creationId xmlns:a16="http://schemas.microsoft.com/office/drawing/2014/main" id="{A1D3EDBA-744D-45BA-BE5B-32C3F963E4B8}"/>
                </a:ext>
              </a:extLst>
            </p:cNvPr>
            <p:cNvSpPr/>
            <p:nvPr/>
          </p:nvSpPr>
          <p:spPr>
            <a:xfrm>
              <a:off x="3241920" y="3487459"/>
              <a:ext cx="5880272" cy="902182"/>
            </a:xfrm>
            <a:prstGeom prst="rect">
              <a:avLst/>
            </a:prstGeom>
          </p:spPr>
          <p:txBody>
            <a:bodyPr wrap="square">
              <a:spAutoFit/>
            </a:bodyPr>
            <a:lstStyle/>
            <a:p>
              <a:r>
                <a:rPr lang="en-US" altLang="zh-TW" sz="2400" b="1">
                  <a:latin typeface="+mj-lt"/>
                  <a:ea typeface="Arial Unicode MS" panose="020B0604020202020204" pitchFamily="34" charset="-120"/>
                </a:rPr>
                <a:t>Read-only layers for </a:t>
              </a:r>
              <a:r>
                <a:rPr lang="en-US" altLang="zh-TW" sz="2400" b="1" err="1">
                  <a:latin typeface="+mj-lt"/>
                  <a:ea typeface="Arial Unicode MS" panose="020B0604020202020204" pitchFamily="34" charset="-120"/>
                </a:rPr>
                <a:t>Docker</a:t>
              </a:r>
              <a:r>
                <a:rPr lang="en-US" altLang="zh-TW" sz="2400" b="1">
                  <a:latin typeface="+mj-lt"/>
                  <a:ea typeface="Arial Unicode MS" panose="020B0604020202020204" pitchFamily="34" charset="-120"/>
                </a:rPr>
                <a:t> engine that include file system</a:t>
              </a:r>
              <a:endParaRPr lang="zh-TW" altLang="en-US" sz="2400" b="1">
                <a:latin typeface="+mj-lt"/>
                <a:ea typeface="Arial Unicode MS" panose="020B0604020202020204" pitchFamily="34" charset="-120"/>
              </a:endParaRPr>
            </a:p>
          </p:txBody>
        </p:sp>
        <p:sp>
          <p:nvSpPr>
            <p:cNvPr id="18" name="矩形 17">
              <a:extLst>
                <a:ext uri="{FF2B5EF4-FFF2-40B4-BE49-F238E27FC236}">
                  <a16:creationId xmlns:a16="http://schemas.microsoft.com/office/drawing/2014/main" id="{79B3E55B-964D-42AB-9234-2075965F8AB4}"/>
                </a:ext>
              </a:extLst>
            </p:cNvPr>
            <p:cNvSpPr/>
            <p:nvPr/>
          </p:nvSpPr>
          <p:spPr>
            <a:xfrm>
              <a:off x="1033665" y="5175846"/>
              <a:ext cx="1805714" cy="501212"/>
            </a:xfrm>
            <a:prstGeom prst="rect">
              <a:avLst/>
            </a:prstGeom>
          </p:spPr>
          <p:txBody>
            <a:bodyPr wrap="none">
              <a:spAutoFit/>
            </a:bodyPr>
            <a:lstStyle/>
            <a:p>
              <a:pPr algn="ctr"/>
              <a:r>
                <a:rPr lang="en-US" altLang="zh-CN" sz="2400" b="1">
                  <a:solidFill>
                    <a:schemeClr val="bg1"/>
                  </a:solidFill>
                  <a:latin typeface="+mj-lt"/>
                  <a:ea typeface="Microsoft JhengHei"/>
                </a:rPr>
                <a:t>Container</a:t>
              </a:r>
            </a:p>
          </p:txBody>
        </p:sp>
        <p:sp>
          <p:nvSpPr>
            <p:cNvPr id="19" name="矩形 18">
              <a:extLst>
                <a:ext uri="{FF2B5EF4-FFF2-40B4-BE49-F238E27FC236}">
                  <a16:creationId xmlns:a16="http://schemas.microsoft.com/office/drawing/2014/main" id="{7DCF1CFE-68C7-4856-B025-6EB9997422B5}"/>
                </a:ext>
              </a:extLst>
            </p:cNvPr>
            <p:cNvSpPr/>
            <p:nvPr/>
          </p:nvSpPr>
          <p:spPr>
            <a:xfrm>
              <a:off x="3241920" y="5040365"/>
              <a:ext cx="5767634" cy="902182"/>
            </a:xfrm>
            <a:prstGeom prst="rect">
              <a:avLst/>
            </a:prstGeom>
          </p:spPr>
          <p:txBody>
            <a:bodyPr wrap="square">
              <a:spAutoFit/>
            </a:bodyPr>
            <a:lstStyle/>
            <a:p>
              <a:r>
                <a:rPr lang="en-US" altLang="zh-TW" sz="2400" b="1">
                  <a:latin typeface="+mj-lt"/>
                  <a:ea typeface="Arial Unicode MS" panose="020B0604020202020204" pitchFamily="34" charset="-120"/>
                </a:rPr>
                <a:t>Instance of an image with a writable layer.</a:t>
              </a:r>
              <a:endParaRPr lang="zh-TW" altLang="en-US" sz="2400" b="1">
                <a:latin typeface="+mj-lt"/>
                <a:ea typeface="Arial Unicode MS" panose="020B0604020202020204" pitchFamily="34" charset="-120"/>
              </a:endParaRPr>
            </a:p>
          </p:txBody>
        </p:sp>
      </p:grpSp>
    </p:spTree>
    <p:extLst>
      <p:ext uri="{BB962C8B-B14F-4D97-AF65-F5344CB8AC3E}">
        <p14:creationId xmlns:p14="http://schemas.microsoft.com/office/powerpoint/2010/main" val="312392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圖片 129">
            <a:extLst>
              <a:ext uri="{FF2B5EF4-FFF2-40B4-BE49-F238E27FC236}">
                <a16:creationId xmlns:a16="http://schemas.microsoft.com/office/drawing/2014/main" id="{F21591F9-57FE-41A7-ACEB-88165997A094}"/>
              </a:ext>
            </a:extLst>
          </p:cNvPr>
          <p:cNvPicPr>
            <a:picLocks noChangeAspect="1"/>
          </p:cNvPicPr>
          <p:nvPr/>
        </p:nvPicPr>
        <p:blipFill>
          <a:blip r:embed="rId2" cstate="print"/>
          <a:stretch>
            <a:fillRect/>
          </a:stretch>
        </p:blipFill>
        <p:spPr>
          <a:xfrm>
            <a:off x="7264899" y="3194940"/>
            <a:ext cx="3900649" cy="2608506"/>
          </a:xfrm>
          <a:prstGeom prst="rect">
            <a:avLst/>
          </a:prstGeom>
        </p:spPr>
      </p:pic>
      <p:pic>
        <p:nvPicPr>
          <p:cNvPr id="125" name="圖片 124">
            <a:extLst>
              <a:ext uri="{FF2B5EF4-FFF2-40B4-BE49-F238E27FC236}">
                <a16:creationId xmlns:a16="http://schemas.microsoft.com/office/drawing/2014/main" id="{5719AB87-6F2C-4112-95FD-4E03A7872D9E}"/>
              </a:ext>
            </a:extLst>
          </p:cNvPr>
          <p:cNvPicPr>
            <a:picLocks noChangeAspect="1"/>
          </p:cNvPicPr>
          <p:nvPr/>
        </p:nvPicPr>
        <p:blipFill>
          <a:blip r:embed="rId3" cstate="print"/>
          <a:stretch>
            <a:fillRect/>
          </a:stretch>
        </p:blipFill>
        <p:spPr>
          <a:xfrm>
            <a:off x="4714617" y="1259642"/>
            <a:ext cx="2723972" cy="1735428"/>
          </a:xfrm>
          <a:prstGeom prst="rect">
            <a:avLst/>
          </a:prstGeom>
        </p:spPr>
      </p:pic>
      <p:pic>
        <p:nvPicPr>
          <p:cNvPr id="101" name="圖形 100">
            <a:extLst>
              <a:ext uri="{FF2B5EF4-FFF2-40B4-BE49-F238E27FC236}">
                <a16:creationId xmlns:a16="http://schemas.microsoft.com/office/drawing/2014/main" id="{3FACD527-345C-4A15-81B7-7052043D9945}"/>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58713" y="1599013"/>
            <a:ext cx="2771775" cy="1152525"/>
          </a:xfrm>
          <a:prstGeom prst="rect">
            <a:avLst/>
          </a:prstGeom>
        </p:spPr>
      </p:pic>
      <p:pic>
        <p:nvPicPr>
          <p:cNvPr id="103" name="圖形 102">
            <a:extLst>
              <a:ext uri="{FF2B5EF4-FFF2-40B4-BE49-F238E27FC236}">
                <a16:creationId xmlns:a16="http://schemas.microsoft.com/office/drawing/2014/main" id="{6B94AA27-8C5D-4585-B327-80D1741135DB}"/>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3486733" y="4671372"/>
            <a:ext cx="2192870" cy="1126066"/>
          </a:xfrm>
          <a:prstGeom prst="rect">
            <a:avLst/>
          </a:prstGeom>
        </p:spPr>
      </p:pic>
      <p:sp>
        <p:nvSpPr>
          <p:cNvPr id="105" name="矩形 104">
            <a:extLst>
              <a:ext uri="{FF2B5EF4-FFF2-40B4-BE49-F238E27FC236}">
                <a16:creationId xmlns:a16="http://schemas.microsoft.com/office/drawing/2014/main" id="{528569AF-DF45-4BC1-9639-4014479B4516}"/>
              </a:ext>
            </a:extLst>
          </p:cNvPr>
          <p:cNvSpPr/>
          <p:nvPr/>
        </p:nvSpPr>
        <p:spPr>
          <a:xfrm>
            <a:off x="6425853" y="2300081"/>
            <a:ext cx="1015062" cy="405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a:solidFill>
                  <a:schemeClr val="tx1"/>
                </a:solidFill>
                <a:latin typeface="+mj-lt"/>
                <a:ea typeface="Arial Unicode MS" panose="020B0604020202020204" pitchFamily="34" charset="-120"/>
              </a:rPr>
              <a:t>Image</a:t>
            </a:r>
            <a:endParaRPr lang="zh-TW" b="1">
              <a:solidFill>
                <a:schemeClr val="tx1"/>
              </a:solidFill>
              <a:latin typeface="+mj-lt"/>
              <a:ea typeface="Arial Unicode MS" panose="020B0604020202020204" pitchFamily="34" charset="-120"/>
            </a:endParaRPr>
          </a:p>
        </p:txBody>
      </p:sp>
      <p:sp>
        <p:nvSpPr>
          <p:cNvPr id="106" name="矩形 105">
            <a:extLst>
              <a:ext uri="{FF2B5EF4-FFF2-40B4-BE49-F238E27FC236}">
                <a16:creationId xmlns:a16="http://schemas.microsoft.com/office/drawing/2014/main" id="{40FC4FFC-6848-4D39-9036-0A46D9ED3CDF}"/>
              </a:ext>
            </a:extLst>
          </p:cNvPr>
          <p:cNvSpPr/>
          <p:nvPr/>
        </p:nvSpPr>
        <p:spPr>
          <a:xfrm>
            <a:off x="1043844" y="2751538"/>
            <a:ext cx="13674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1600" b="1">
                <a:solidFill>
                  <a:schemeClr val="tx1"/>
                </a:solidFill>
                <a:latin typeface="+mj-lt"/>
                <a:ea typeface="Arial Unicode MS" panose="020B0604020202020204" pitchFamily="34" charset="-120"/>
              </a:rPr>
              <a:t>Registry</a:t>
            </a:r>
            <a:endParaRPr lang="zh-TW" altLang="en-US" sz="1600" b="1">
              <a:solidFill>
                <a:schemeClr val="tx1"/>
              </a:solidFill>
              <a:latin typeface="+mj-lt"/>
              <a:ea typeface="Arial Unicode MS" panose="020B0604020202020204" pitchFamily="34" charset="-120"/>
            </a:endParaRPr>
          </a:p>
        </p:txBody>
      </p:sp>
      <p:sp>
        <p:nvSpPr>
          <p:cNvPr id="109" name="文字方塊 9">
            <a:extLst>
              <a:ext uri="{FF2B5EF4-FFF2-40B4-BE49-F238E27FC236}">
                <a16:creationId xmlns:a16="http://schemas.microsoft.com/office/drawing/2014/main" id="{041A613F-4A15-4862-B100-11C0DF9EE6BB}"/>
              </a:ext>
            </a:extLst>
          </p:cNvPr>
          <p:cNvSpPr txBox="1"/>
          <p:nvPr/>
        </p:nvSpPr>
        <p:spPr>
          <a:xfrm>
            <a:off x="7511390" y="1992078"/>
            <a:ext cx="1574116"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400" b="1">
                <a:latin typeface="+mj-lt"/>
                <a:ea typeface="Arial Unicode MS" panose="020B0604020202020204" pitchFamily="34" charset="-120"/>
              </a:rPr>
              <a:t>Create</a:t>
            </a:r>
            <a:endParaRPr lang="zh-TW" altLang="en-US" sz="1400" b="1">
              <a:latin typeface="+mj-lt"/>
              <a:ea typeface="Arial Unicode MS" panose="020B0604020202020204" pitchFamily="34" charset="-120"/>
            </a:endParaRPr>
          </a:p>
        </p:txBody>
      </p:sp>
      <p:sp>
        <p:nvSpPr>
          <p:cNvPr id="110" name="文字方塊 10">
            <a:extLst>
              <a:ext uri="{FF2B5EF4-FFF2-40B4-BE49-F238E27FC236}">
                <a16:creationId xmlns:a16="http://schemas.microsoft.com/office/drawing/2014/main" id="{BC4CEA51-7150-4F9B-B093-55672C8B0CF3}"/>
              </a:ext>
            </a:extLst>
          </p:cNvPr>
          <p:cNvSpPr txBox="1"/>
          <p:nvPr/>
        </p:nvSpPr>
        <p:spPr>
          <a:xfrm>
            <a:off x="7806576" y="2578542"/>
            <a:ext cx="101943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400" b="1">
                <a:latin typeface="+mj-lt"/>
                <a:ea typeface="Arial Unicode MS" panose="020B0604020202020204" pitchFamily="34" charset="-120"/>
              </a:rPr>
              <a:t>Commit</a:t>
            </a:r>
            <a:endParaRPr lang="zh-TW" sz="1400" b="1">
              <a:latin typeface="+mj-lt"/>
              <a:ea typeface="Arial Unicode MS" panose="020B0604020202020204" pitchFamily="34" charset="-120"/>
            </a:endParaRPr>
          </a:p>
        </p:txBody>
      </p:sp>
      <p:cxnSp>
        <p:nvCxnSpPr>
          <p:cNvPr id="111" name="直線單箭頭接點 110">
            <a:extLst>
              <a:ext uri="{FF2B5EF4-FFF2-40B4-BE49-F238E27FC236}">
                <a16:creationId xmlns:a16="http://schemas.microsoft.com/office/drawing/2014/main" id="{7C1BEE60-CA7C-43B0-9D6C-C4A4724AFA29}"/>
              </a:ext>
            </a:extLst>
          </p:cNvPr>
          <p:cNvCxnSpPr>
            <a:cxnSpLocks/>
          </p:cNvCxnSpPr>
          <p:nvPr/>
        </p:nvCxnSpPr>
        <p:spPr>
          <a:xfrm flipH="1">
            <a:off x="3367967" y="2469096"/>
            <a:ext cx="1340706" cy="18536"/>
          </a:xfrm>
          <a:prstGeom prst="straightConnector1">
            <a:avLst/>
          </a:prstGeom>
          <a:ln w="571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2" name="直線單箭頭接點 111">
            <a:extLst>
              <a:ext uri="{FF2B5EF4-FFF2-40B4-BE49-F238E27FC236}">
                <a16:creationId xmlns:a16="http://schemas.microsoft.com/office/drawing/2014/main" id="{93DDDF9C-ACDA-40BF-AE4D-72671B269EA3}"/>
              </a:ext>
            </a:extLst>
          </p:cNvPr>
          <p:cNvCxnSpPr>
            <a:cxnSpLocks/>
          </p:cNvCxnSpPr>
          <p:nvPr/>
        </p:nvCxnSpPr>
        <p:spPr>
          <a:xfrm flipV="1">
            <a:off x="3442106" y="2261534"/>
            <a:ext cx="1254210" cy="123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3" name="文字方塊 14">
            <a:extLst>
              <a:ext uri="{FF2B5EF4-FFF2-40B4-BE49-F238E27FC236}">
                <a16:creationId xmlns:a16="http://schemas.microsoft.com/office/drawing/2014/main" id="{BD803D96-6858-4355-B7BB-D6956D0832A0}"/>
              </a:ext>
            </a:extLst>
          </p:cNvPr>
          <p:cNvSpPr txBox="1"/>
          <p:nvPr/>
        </p:nvSpPr>
        <p:spPr>
          <a:xfrm>
            <a:off x="3644936" y="1852150"/>
            <a:ext cx="72180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1400" b="1">
                <a:latin typeface="+mj-lt"/>
                <a:ea typeface="Arial Unicode MS" panose="020B0604020202020204" pitchFamily="34" charset="-120"/>
              </a:rPr>
              <a:t>Pull</a:t>
            </a:r>
          </a:p>
        </p:txBody>
      </p:sp>
      <p:sp>
        <p:nvSpPr>
          <p:cNvPr id="114" name="文字方塊 15">
            <a:extLst>
              <a:ext uri="{FF2B5EF4-FFF2-40B4-BE49-F238E27FC236}">
                <a16:creationId xmlns:a16="http://schemas.microsoft.com/office/drawing/2014/main" id="{042C3694-D72F-468B-8393-34B98C7B76AE}"/>
              </a:ext>
            </a:extLst>
          </p:cNvPr>
          <p:cNvSpPr txBox="1"/>
          <p:nvPr/>
        </p:nvSpPr>
        <p:spPr>
          <a:xfrm>
            <a:off x="3644936" y="2531329"/>
            <a:ext cx="72180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1400" b="1">
                <a:latin typeface="+mj-lt"/>
                <a:ea typeface="Arial Unicode MS" panose="020B0604020202020204" pitchFamily="34" charset="-120"/>
              </a:rPr>
              <a:t>Push</a:t>
            </a:r>
          </a:p>
        </p:txBody>
      </p:sp>
      <p:sp>
        <p:nvSpPr>
          <p:cNvPr id="115" name="矩形 114">
            <a:extLst>
              <a:ext uri="{FF2B5EF4-FFF2-40B4-BE49-F238E27FC236}">
                <a16:creationId xmlns:a16="http://schemas.microsoft.com/office/drawing/2014/main" id="{998F9636-67DD-46C7-BAF6-E56CC527F1B9}"/>
              </a:ext>
            </a:extLst>
          </p:cNvPr>
          <p:cNvSpPr/>
          <p:nvPr/>
        </p:nvSpPr>
        <p:spPr>
          <a:xfrm>
            <a:off x="642730" y="4248616"/>
            <a:ext cx="4323234" cy="103961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sz="2000" b="1">
                <a:solidFill>
                  <a:schemeClr val="tx1"/>
                </a:solidFill>
                <a:latin typeface="+mj-lt"/>
                <a:ea typeface="Arial Unicode MS" panose="020B0604020202020204" pitchFamily="34" charset="-120"/>
              </a:rPr>
              <a:t>Docker-compose</a:t>
            </a:r>
            <a:r>
              <a:rPr lang="zh-TW" altLang="en-US" sz="2000" b="1">
                <a:solidFill>
                  <a:schemeClr val="tx1"/>
                </a:solidFill>
                <a:latin typeface="+mj-lt"/>
                <a:ea typeface="Arial Unicode MS" panose="020B0604020202020204" pitchFamily="34" charset="-120"/>
                <a:cs typeface="Arial"/>
              </a:rPr>
              <a:t>:</a:t>
            </a:r>
          </a:p>
          <a:p>
            <a:pPr algn="ctr"/>
            <a:r>
              <a:rPr lang="en-US" altLang="zh-TW" sz="2000" b="1">
                <a:solidFill>
                  <a:schemeClr val="tx1"/>
                </a:solidFill>
                <a:latin typeface="+mj-lt"/>
                <a:ea typeface="Arial Unicode MS" panose="020B0604020202020204" pitchFamily="34" charset="-120"/>
              </a:rPr>
              <a:t>A tool for defining and running multiple container applications</a:t>
            </a:r>
            <a:endParaRPr lang="zh-TW" altLang="en-US" sz="2000" b="1">
              <a:solidFill>
                <a:schemeClr val="tx1"/>
              </a:solidFill>
              <a:latin typeface="+mj-lt"/>
              <a:ea typeface="Arial Unicode MS" panose="020B0604020202020204" pitchFamily="34" charset="-120"/>
            </a:endParaRPr>
          </a:p>
        </p:txBody>
      </p:sp>
      <p:sp>
        <p:nvSpPr>
          <p:cNvPr id="116" name="文字方塊 18">
            <a:extLst>
              <a:ext uri="{FF2B5EF4-FFF2-40B4-BE49-F238E27FC236}">
                <a16:creationId xmlns:a16="http://schemas.microsoft.com/office/drawing/2014/main" id="{4E285AA6-A0B4-4EFD-8989-DC35A4DF2FE3}"/>
              </a:ext>
            </a:extLst>
          </p:cNvPr>
          <p:cNvSpPr txBox="1"/>
          <p:nvPr/>
        </p:nvSpPr>
        <p:spPr>
          <a:xfrm>
            <a:off x="5441649" y="4261241"/>
            <a:ext cx="2269292"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b="1">
                <a:latin typeface="+mj-lt"/>
                <a:ea typeface="Arial Unicode MS" panose="020B0604020202020204" pitchFamily="34" charset="-120"/>
              </a:rPr>
              <a:t>Create multiple containers</a:t>
            </a:r>
            <a:endParaRPr lang="zh-TW" altLang="en-US" sz="1600" b="1">
              <a:latin typeface="+mj-lt"/>
              <a:ea typeface="Arial Unicode MS" panose="020B0604020202020204" pitchFamily="34" charset="-120"/>
            </a:endParaRPr>
          </a:p>
        </p:txBody>
      </p:sp>
      <p:cxnSp>
        <p:nvCxnSpPr>
          <p:cNvPr id="117" name="直線單箭頭接點 116">
            <a:extLst>
              <a:ext uri="{FF2B5EF4-FFF2-40B4-BE49-F238E27FC236}">
                <a16:creationId xmlns:a16="http://schemas.microsoft.com/office/drawing/2014/main" id="{E5ED9559-1864-45A7-B310-3686534316B4}"/>
              </a:ext>
            </a:extLst>
          </p:cNvPr>
          <p:cNvCxnSpPr>
            <a:cxnSpLocks/>
          </p:cNvCxnSpPr>
          <p:nvPr/>
        </p:nvCxnSpPr>
        <p:spPr>
          <a:xfrm flipV="1">
            <a:off x="5586291" y="4846016"/>
            <a:ext cx="2026896" cy="61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8" name="圖形 117">
            <a:extLst>
              <a:ext uri="{FF2B5EF4-FFF2-40B4-BE49-F238E27FC236}">
                <a16:creationId xmlns:a16="http://schemas.microsoft.com/office/drawing/2014/main" id="{67553D96-6C10-4A55-A00F-B0DB8A33B06B}"/>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9349777" y="1827321"/>
            <a:ext cx="1667628" cy="1066796"/>
          </a:xfrm>
          <a:prstGeom prst="rect">
            <a:avLst/>
          </a:prstGeom>
        </p:spPr>
      </p:pic>
      <p:sp>
        <p:nvSpPr>
          <p:cNvPr id="119" name="矩形 118">
            <a:extLst>
              <a:ext uri="{FF2B5EF4-FFF2-40B4-BE49-F238E27FC236}">
                <a16:creationId xmlns:a16="http://schemas.microsoft.com/office/drawing/2014/main" id="{BBF4ABD1-FB2D-4252-8473-E2DE3BB0900A}"/>
              </a:ext>
            </a:extLst>
          </p:cNvPr>
          <p:cNvSpPr/>
          <p:nvPr/>
        </p:nvSpPr>
        <p:spPr>
          <a:xfrm>
            <a:off x="8333861" y="3873214"/>
            <a:ext cx="925800" cy="563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b="1">
                <a:solidFill>
                  <a:schemeClr val="tx1"/>
                </a:solidFill>
                <a:latin typeface="+mj-lt"/>
                <a:ea typeface="Arial Unicode MS" panose="020B0604020202020204" pitchFamily="34" charset="-120"/>
              </a:rPr>
              <a:t> </a:t>
            </a:r>
            <a:endParaRPr lang="en-US" altLang="zh-TW" b="1">
              <a:solidFill>
                <a:schemeClr val="tx1"/>
              </a:solidFill>
              <a:latin typeface="+mj-lt"/>
              <a:ea typeface="Arial Unicode MS" panose="020B0604020202020204" pitchFamily="34" charset="-120"/>
            </a:endParaRPr>
          </a:p>
          <a:p>
            <a:pPr algn="ctr"/>
            <a:r>
              <a:rPr lang="en-US" altLang="zh-TW" b="1">
                <a:solidFill>
                  <a:schemeClr val="tx1"/>
                </a:solidFill>
                <a:latin typeface="+mj-lt"/>
                <a:ea typeface="Arial Unicode MS" panose="020B0604020202020204" pitchFamily="34" charset="-120"/>
              </a:rPr>
              <a:t>B</a:t>
            </a:r>
            <a:endParaRPr lang="zh-TW" altLang="en-US" b="1">
              <a:solidFill>
                <a:schemeClr val="tx1"/>
              </a:solidFill>
              <a:latin typeface="+mj-lt"/>
              <a:ea typeface="Arial Unicode MS" panose="020B0604020202020204" pitchFamily="34" charset="-120"/>
            </a:endParaRPr>
          </a:p>
        </p:txBody>
      </p:sp>
      <p:sp>
        <p:nvSpPr>
          <p:cNvPr id="120" name="矩形 119">
            <a:extLst>
              <a:ext uri="{FF2B5EF4-FFF2-40B4-BE49-F238E27FC236}">
                <a16:creationId xmlns:a16="http://schemas.microsoft.com/office/drawing/2014/main" id="{9042A24C-3B50-4AD4-B305-9A23EF7558A5}"/>
              </a:ext>
            </a:extLst>
          </p:cNvPr>
          <p:cNvSpPr/>
          <p:nvPr/>
        </p:nvSpPr>
        <p:spPr>
          <a:xfrm>
            <a:off x="8331902" y="4681549"/>
            <a:ext cx="925800" cy="563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b="1">
                <a:solidFill>
                  <a:schemeClr val="tx1"/>
                </a:solidFill>
                <a:latin typeface="+mj-lt"/>
                <a:ea typeface="Arial Unicode MS" panose="020B0604020202020204" pitchFamily="34" charset="-120"/>
              </a:rPr>
              <a:t> </a:t>
            </a:r>
            <a:endParaRPr lang="en-US" altLang="zh-TW" b="1">
              <a:solidFill>
                <a:schemeClr val="tx1"/>
              </a:solidFill>
              <a:latin typeface="+mj-lt"/>
              <a:ea typeface="Arial Unicode MS" panose="020B0604020202020204" pitchFamily="34" charset="-120"/>
            </a:endParaRPr>
          </a:p>
          <a:p>
            <a:pPr algn="ctr"/>
            <a:r>
              <a:rPr lang="en-US" altLang="zh-TW" b="1">
                <a:solidFill>
                  <a:schemeClr val="tx1"/>
                </a:solidFill>
                <a:latin typeface="+mj-lt"/>
                <a:ea typeface="Arial Unicode MS" panose="020B0604020202020204" pitchFamily="34" charset="-120"/>
              </a:rPr>
              <a:t>C</a:t>
            </a:r>
            <a:endParaRPr lang="zh-TW" altLang="en-US" b="1">
              <a:solidFill>
                <a:schemeClr val="tx1"/>
              </a:solidFill>
              <a:latin typeface="+mj-lt"/>
              <a:ea typeface="Arial Unicode MS" panose="020B0604020202020204" pitchFamily="34" charset="-120"/>
            </a:endParaRPr>
          </a:p>
        </p:txBody>
      </p:sp>
      <p:sp>
        <p:nvSpPr>
          <p:cNvPr id="121" name="矩形 120">
            <a:extLst>
              <a:ext uri="{FF2B5EF4-FFF2-40B4-BE49-F238E27FC236}">
                <a16:creationId xmlns:a16="http://schemas.microsoft.com/office/drawing/2014/main" id="{EA35372E-61E7-4089-9C0F-FCFCC60157E9}"/>
              </a:ext>
            </a:extLst>
          </p:cNvPr>
          <p:cNvSpPr/>
          <p:nvPr/>
        </p:nvSpPr>
        <p:spPr>
          <a:xfrm>
            <a:off x="9196239" y="4745253"/>
            <a:ext cx="925800" cy="592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TW" altLang="en-US" b="1">
                <a:solidFill>
                  <a:schemeClr val="bg1"/>
                </a:solidFill>
                <a:latin typeface="+mj-lt"/>
                <a:ea typeface="Arial Unicode MS" panose="020B0604020202020204" pitchFamily="34" charset="-120"/>
              </a:rPr>
              <a:t> </a:t>
            </a:r>
            <a:endParaRPr lang="en-US" altLang="zh-TW" b="1">
              <a:solidFill>
                <a:schemeClr val="bg1"/>
              </a:solidFill>
              <a:latin typeface="+mj-lt"/>
              <a:ea typeface="Arial Unicode MS" panose="020B0604020202020204" pitchFamily="34" charset="-120"/>
            </a:endParaRPr>
          </a:p>
          <a:p>
            <a:pPr algn="ctr"/>
            <a:r>
              <a:rPr lang="en-US" altLang="zh-TW" b="1">
                <a:solidFill>
                  <a:schemeClr val="bg1"/>
                </a:solidFill>
                <a:latin typeface="+mj-lt"/>
                <a:ea typeface="Arial Unicode MS" panose="020B0604020202020204" pitchFamily="34" charset="-120"/>
              </a:rPr>
              <a:t>D</a:t>
            </a:r>
            <a:endParaRPr lang="zh-TW" altLang="en-US" b="1">
              <a:solidFill>
                <a:schemeClr val="bg1"/>
              </a:solidFill>
              <a:latin typeface="+mj-lt"/>
              <a:ea typeface="Arial Unicode MS" panose="020B0604020202020204" pitchFamily="34" charset="-120"/>
            </a:endParaRPr>
          </a:p>
        </p:txBody>
      </p:sp>
      <p:sp>
        <p:nvSpPr>
          <p:cNvPr id="122" name="矩形 121">
            <a:extLst>
              <a:ext uri="{FF2B5EF4-FFF2-40B4-BE49-F238E27FC236}">
                <a16:creationId xmlns:a16="http://schemas.microsoft.com/office/drawing/2014/main" id="{075A8F17-6DB8-4494-907D-5D8C8ABCFC5F}"/>
              </a:ext>
            </a:extLst>
          </p:cNvPr>
          <p:cNvSpPr/>
          <p:nvPr/>
        </p:nvSpPr>
        <p:spPr>
          <a:xfrm>
            <a:off x="9506874" y="2095804"/>
            <a:ext cx="1285445" cy="55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b="1">
                <a:solidFill>
                  <a:schemeClr val="bg1"/>
                </a:solidFill>
                <a:latin typeface="+mj-lt"/>
                <a:ea typeface="Arial Unicode MS" panose="020B0604020202020204" pitchFamily="34" charset="-120"/>
              </a:rPr>
              <a:t>Container</a:t>
            </a:r>
            <a:endParaRPr lang="zh-TW" altLang="en-US" b="1">
              <a:solidFill>
                <a:schemeClr val="bg1"/>
              </a:solidFill>
              <a:latin typeface="+mj-lt"/>
              <a:ea typeface="Arial Unicode MS" panose="020B0604020202020204" pitchFamily="34" charset="-120"/>
            </a:endParaRPr>
          </a:p>
        </p:txBody>
      </p:sp>
      <p:cxnSp>
        <p:nvCxnSpPr>
          <p:cNvPr id="127" name="直線單箭頭接點 126">
            <a:extLst>
              <a:ext uri="{FF2B5EF4-FFF2-40B4-BE49-F238E27FC236}">
                <a16:creationId xmlns:a16="http://schemas.microsoft.com/office/drawing/2014/main" id="{5011B44F-2201-4005-9A11-BA190E05B6BD}"/>
              </a:ext>
            </a:extLst>
          </p:cNvPr>
          <p:cNvCxnSpPr>
            <a:cxnSpLocks/>
          </p:cNvCxnSpPr>
          <p:nvPr/>
        </p:nvCxnSpPr>
        <p:spPr>
          <a:xfrm flipH="1">
            <a:off x="7637705" y="2536594"/>
            <a:ext cx="1340706" cy="18536"/>
          </a:xfrm>
          <a:prstGeom prst="straightConnector1">
            <a:avLst/>
          </a:prstGeom>
          <a:ln w="5715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127">
            <a:extLst>
              <a:ext uri="{FF2B5EF4-FFF2-40B4-BE49-F238E27FC236}">
                <a16:creationId xmlns:a16="http://schemas.microsoft.com/office/drawing/2014/main" id="{5ED8D818-7D55-42EC-BC88-165200D6F9B8}"/>
              </a:ext>
            </a:extLst>
          </p:cNvPr>
          <p:cNvCxnSpPr>
            <a:cxnSpLocks/>
          </p:cNvCxnSpPr>
          <p:nvPr/>
        </p:nvCxnSpPr>
        <p:spPr>
          <a:xfrm flipV="1">
            <a:off x="7711844" y="2328269"/>
            <a:ext cx="1331692" cy="131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677FBF13-1599-46EE-ACB2-0C3EB4CF6FA8}"/>
              </a:ext>
            </a:extLst>
          </p:cNvPr>
          <p:cNvSpPr>
            <a:spLocks noGrp="1"/>
          </p:cNvSpPr>
          <p:nvPr>
            <p:ph type="title"/>
          </p:nvPr>
        </p:nvSpPr>
        <p:spPr/>
        <p:txBody>
          <a:bodyPr>
            <a:normAutofit/>
          </a:bodyPr>
          <a:lstStyle/>
          <a:p>
            <a:r>
              <a:rPr lang="en-US" altLang="zh-TW">
                <a:latin typeface="+mj-lt"/>
              </a:rPr>
              <a:t>Basic concepts of containers</a:t>
            </a:r>
            <a:endParaRPr lang="zh-TW" altLang="en-US">
              <a:latin typeface="+mj-lt"/>
            </a:endParaRPr>
          </a:p>
        </p:txBody>
      </p:sp>
    </p:spTree>
    <p:extLst>
      <p:ext uri="{BB962C8B-B14F-4D97-AF65-F5344CB8AC3E}">
        <p14:creationId xmlns:p14="http://schemas.microsoft.com/office/powerpoint/2010/main" val="1298842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print">
            <a:extLst/>
          </a:blip>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D5CD6A-6A02-49BD-AC14-3C6902337EBB}"/>
              </a:ext>
            </a:extLst>
          </p:cNvPr>
          <p:cNvSpPr>
            <a:spLocks noGrp="1"/>
          </p:cNvSpPr>
          <p:nvPr>
            <p:ph type="title"/>
          </p:nvPr>
        </p:nvSpPr>
        <p:spPr>
          <a:xfrm>
            <a:off x="752669" y="74645"/>
            <a:ext cx="10464282" cy="808654"/>
          </a:xfrm>
        </p:spPr>
        <p:txBody>
          <a:bodyPr>
            <a:normAutofit/>
          </a:bodyPr>
          <a:lstStyle/>
          <a:p>
            <a:pPr>
              <a:lnSpc>
                <a:spcPct val="90000"/>
              </a:lnSpc>
            </a:pPr>
            <a:r>
              <a:rPr lang="en-US" altLang="zh-TW"/>
              <a:t>Advanced operation of containers</a:t>
            </a:r>
            <a:endParaRPr lang="zh-TW" altLang="en-US"/>
          </a:p>
        </p:txBody>
      </p:sp>
      <p:sp>
        <p:nvSpPr>
          <p:cNvPr id="9" name="Content Placeholder 8">
            <a:extLst>
              <a:ext uri="{FF2B5EF4-FFF2-40B4-BE49-F238E27FC236}">
                <a16:creationId xmlns:a16="http://schemas.microsoft.com/office/drawing/2014/main" id="{2C9AF734-B221-4C8A-82A4-A6817ED55879}"/>
              </a:ext>
            </a:extLst>
          </p:cNvPr>
          <p:cNvSpPr>
            <a:spLocks noGrp="1"/>
          </p:cNvSpPr>
          <p:nvPr>
            <p:ph idx="4294967295"/>
          </p:nvPr>
        </p:nvSpPr>
        <p:spPr>
          <a:xfrm>
            <a:off x="7737004" y="2421276"/>
            <a:ext cx="4733980" cy="2146601"/>
          </a:xfrm>
          <a:prstGeom prst="rect">
            <a:avLst/>
          </a:prstGeom>
        </p:spPr>
        <p:txBody>
          <a:bodyPr anchor="t">
            <a:normAutofit/>
          </a:bodyPr>
          <a:lstStyle/>
          <a:p>
            <a:r>
              <a:rPr lang="en-US" sz="2000" b="1">
                <a:latin typeface="+mj-lt"/>
                <a:ea typeface="Microsoft JhengHei"/>
              </a:rPr>
              <a:t>Use </a:t>
            </a:r>
            <a:r>
              <a:rPr lang="en-US" sz="2000" b="1" err="1">
                <a:latin typeface="+mj-lt"/>
                <a:ea typeface="Microsoft JhengHei"/>
              </a:rPr>
              <a:t>Dockerfile</a:t>
            </a:r>
            <a:r>
              <a:rPr lang="en-US" sz="2000" b="1">
                <a:latin typeface="+mj-lt"/>
                <a:ea typeface="Microsoft JhengHei"/>
              </a:rPr>
              <a:t> to create image</a:t>
            </a:r>
            <a:endParaRPr lang="zh-TW" altLang="en-US" sz="2000" b="1">
              <a:latin typeface="Microsoft JhengHei"/>
              <a:ea typeface="Microsoft JhengHei"/>
            </a:endParaRPr>
          </a:p>
          <a:p>
            <a:r>
              <a:rPr lang="en-US" altLang="zh-TW" sz="2000" b="1">
                <a:latin typeface="+mj-lt"/>
                <a:ea typeface="Microsoft JhengHei"/>
              </a:rPr>
              <a:t>File storage allocation</a:t>
            </a:r>
            <a:endParaRPr lang="en-US" sz="2000" b="1">
              <a:latin typeface="+mj-lt"/>
              <a:ea typeface="Microsoft JhengHei"/>
              <a:cs typeface="Arial"/>
            </a:endParaRPr>
          </a:p>
          <a:p>
            <a:r>
              <a:rPr lang="en-US" altLang="zh-TW" sz="2000" b="1">
                <a:latin typeface="+mj-lt"/>
                <a:ea typeface="Microsoft JhengHei"/>
              </a:rPr>
              <a:t>Export / Import container</a:t>
            </a:r>
            <a:endParaRPr lang="en-US" altLang="zh-TW" sz="2000" b="1">
              <a:latin typeface="+mj-lt"/>
              <a:ea typeface="Microsoft JhengHei"/>
              <a:cs typeface="Arial"/>
            </a:endParaRPr>
          </a:p>
          <a:p>
            <a:r>
              <a:rPr lang="en-US" sz="2000" b="1">
                <a:latin typeface="+mj-lt"/>
                <a:ea typeface="Microsoft JhengHei"/>
              </a:rPr>
              <a:t>Set network between containers</a:t>
            </a:r>
            <a:endParaRPr lang="en-US" sz="2000" b="1">
              <a:latin typeface="+mj-lt"/>
              <a:ea typeface="Microsoft JhengHei"/>
              <a:cs typeface="Arial"/>
            </a:endParaRPr>
          </a:p>
          <a:p>
            <a:endParaRPr lang="en-US" sz="2400" b="1">
              <a:latin typeface="+mj-lt"/>
              <a:ea typeface="Microsoft JhengHei"/>
            </a:endParaRPr>
          </a:p>
        </p:txBody>
      </p:sp>
      <p:sp>
        <p:nvSpPr>
          <p:cNvPr id="153" name="矩形: 圓角 152">
            <a:extLst>
              <a:ext uri="{FF2B5EF4-FFF2-40B4-BE49-F238E27FC236}">
                <a16:creationId xmlns:a16="http://schemas.microsoft.com/office/drawing/2014/main" id="{5D38CF44-8E9E-4145-8900-CA74DA72EA71}"/>
              </a:ext>
            </a:extLst>
          </p:cNvPr>
          <p:cNvSpPr/>
          <p:nvPr/>
        </p:nvSpPr>
        <p:spPr>
          <a:xfrm>
            <a:off x="520613" y="1081972"/>
            <a:ext cx="7179995" cy="5046775"/>
          </a:xfrm>
          <a:prstGeom prst="roundRect">
            <a:avLst>
              <a:gd name="adj" fmla="val 3903"/>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矩形: 圓角 153">
            <a:extLst>
              <a:ext uri="{FF2B5EF4-FFF2-40B4-BE49-F238E27FC236}">
                <a16:creationId xmlns:a16="http://schemas.microsoft.com/office/drawing/2014/main" id="{B06835C7-E4E4-48B5-97A2-0C2F68C131AB}"/>
              </a:ext>
            </a:extLst>
          </p:cNvPr>
          <p:cNvSpPr/>
          <p:nvPr/>
        </p:nvSpPr>
        <p:spPr>
          <a:xfrm>
            <a:off x="6267007" y="4137376"/>
            <a:ext cx="1099660" cy="1373468"/>
          </a:xfrm>
          <a:prstGeom prst="roundRect">
            <a:avLst>
              <a:gd name="adj" fmla="val 4041"/>
            </a:avLst>
          </a:prstGeom>
          <a:solidFill>
            <a:schemeClr val="tx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55" name="群組 154">
            <a:extLst>
              <a:ext uri="{FF2B5EF4-FFF2-40B4-BE49-F238E27FC236}">
                <a16:creationId xmlns:a16="http://schemas.microsoft.com/office/drawing/2014/main" id="{FA997ED4-1FD5-46C2-888A-8B36551F6783}"/>
              </a:ext>
            </a:extLst>
          </p:cNvPr>
          <p:cNvGrpSpPr/>
          <p:nvPr/>
        </p:nvGrpSpPr>
        <p:grpSpPr>
          <a:xfrm>
            <a:off x="3322134" y="1287787"/>
            <a:ext cx="4044533" cy="2734909"/>
            <a:chOff x="3322134" y="1287787"/>
            <a:chExt cx="4044533" cy="2734909"/>
          </a:xfrm>
        </p:grpSpPr>
        <p:sp>
          <p:nvSpPr>
            <p:cNvPr id="157" name="矩形: 圓角 156">
              <a:extLst>
                <a:ext uri="{FF2B5EF4-FFF2-40B4-BE49-F238E27FC236}">
                  <a16:creationId xmlns:a16="http://schemas.microsoft.com/office/drawing/2014/main" id="{7B33542F-EA7D-4EED-AA9D-37D8DF9D7183}"/>
                </a:ext>
              </a:extLst>
            </p:cNvPr>
            <p:cNvSpPr/>
            <p:nvPr/>
          </p:nvSpPr>
          <p:spPr>
            <a:xfrm>
              <a:off x="3388109" y="1287787"/>
              <a:ext cx="3978558" cy="2734909"/>
            </a:xfrm>
            <a:prstGeom prst="roundRect">
              <a:avLst>
                <a:gd name="adj" fmla="val 4619"/>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文字方塊 158">
              <a:extLst>
                <a:ext uri="{FF2B5EF4-FFF2-40B4-BE49-F238E27FC236}">
                  <a16:creationId xmlns:a16="http://schemas.microsoft.com/office/drawing/2014/main" id="{453E0CC8-273A-446A-BE89-E33EF1AE7C75}"/>
                </a:ext>
              </a:extLst>
            </p:cNvPr>
            <p:cNvSpPr txBox="1"/>
            <p:nvPr/>
          </p:nvSpPr>
          <p:spPr>
            <a:xfrm>
              <a:off x="3322134" y="1294468"/>
              <a:ext cx="1099661" cy="307777"/>
            </a:xfrm>
            <a:prstGeom prst="rect">
              <a:avLst/>
            </a:prstGeom>
            <a:noFill/>
          </p:spPr>
          <p:txBody>
            <a:bodyPr wrap="square" rtlCol="0">
              <a:spAutoFit/>
            </a:bodyPr>
            <a:lstStyle/>
            <a:p>
              <a:pPr algn="ctr"/>
              <a:r>
                <a:rPr lang="en-US" altLang="zh-TW" sz="1400" b="1">
                  <a:solidFill>
                    <a:schemeClr val="bg1"/>
                  </a:solidFill>
                  <a:latin typeface="Arial" panose="020B0604020202020204" pitchFamily="34" charset="0"/>
                  <a:ea typeface="微軟正黑體" panose="020B0604030504040204" pitchFamily="34" charset="-120"/>
                  <a:cs typeface="Arial" panose="020B0604020202020204" pitchFamily="34" charset="0"/>
                </a:rPr>
                <a:t>Container</a:t>
              </a:r>
            </a:p>
          </p:txBody>
        </p:sp>
      </p:grpSp>
      <p:cxnSp>
        <p:nvCxnSpPr>
          <p:cNvPr id="164" name="直線單箭頭接點 163">
            <a:extLst>
              <a:ext uri="{FF2B5EF4-FFF2-40B4-BE49-F238E27FC236}">
                <a16:creationId xmlns:a16="http://schemas.microsoft.com/office/drawing/2014/main" id="{662E571C-92C9-4041-AB56-907946A51CEE}"/>
              </a:ext>
            </a:extLst>
          </p:cNvPr>
          <p:cNvCxnSpPr>
            <a:cxnSpLocks/>
          </p:cNvCxnSpPr>
          <p:nvPr/>
        </p:nvCxnSpPr>
        <p:spPr>
          <a:xfrm>
            <a:off x="1754827" y="1448356"/>
            <a:ext cx="1632623" cy="0"/>
          </a:xfrm>
          <a:prstGeom prst="straightConnector1">
            <a:avLst/>
          </a:prstGeom>
          <a:ln w="19050">
            <a:solidFill>
              <a:schemeClr val="bg1"/>
            </a:solidFill>
            <a:headEnd type="triangle" w="lg" len="lg"/>
            <a:tailEnd type="oval" w="med" len="med"/>
          </a:ln>
        </p:spPr>
        <p:style>
          <a:lnRef idx="1">
            <a:schemeClr val="accent1"/>
          </a:lnRef>
          <a:fillRef idx="0">
            <a:schemeClr val="accent1"/>
          </a:fillRef>
          <a:effectRef idx="0">
            <a:schemeClr val="accent1"/>
          </a:effectRef>
          <a:fontRef idx="minor">
            <a:schemeClr val="tx1"/>
          </a:fontRef>
        </p:style>
      </p:cxnSp>
      <p:sp>
        <p:nvSpPr>
          <p:cNvPr id="167" name="矩形: 圓角 166">
            <a:extLst>
              <a:ext uri="{FF2B5EF4-FFF2-40B4-BE49-F238E27FC236}">
                <a16:creationId xmlns:a16="http://schemas.microsoft.com/office/drawing/2014/main" id="{6F2992F7-CA82-4D9E-937D-1EC4EEA82455}"/>
              </a:ext>
            </a:extLst>
          </p:cNvPr>
          <p:cNvSpPr/>
          <p:nvPr/>
        </p:nvSpPr>
        <p:spPr>
          <a:xfrm>
            <a:off x="3387451" y="4401077"/>
            <a:ext cx="1855767" cy="469784"/>
          </a:xfrm>
          <a:prstGeom prst="roundRect">
            <a:avLst>
              <a:gd name="adj" fmla="val 12288"/>
            </a:avLst>
          </a:prstGeom>
          <a:solidFill>
            <a:schemeClr val="accent3">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9" name="直線接點 168">
            <a:extLst>
              <a:ext uri="{FF2B5EF4-FFF2-40B4-BE49-F238E27FC236}">
                <a16:creationId xmlns:a16="http://schemas.microsoft.com/office/drawing/2014/main" id="{23054926-8D6E-45A1-B376-B6DBDA246000}"/>
              </a:ext>
            </a:extLst>
          </p:cNvPr>
          <p:cNvCxnSpPr>
            <a:cxnSpLocks/>
            <a:stCxn id="167" idx="1"/>
            <a:endCxn id="167" idx="3"/>
          </p:cNvCxnSpPr>
          <p:nvPr/>
        </p:nvCxnSpPr>
        <p:spPr>
          <a:xfrm>
            <a:off x="3387451" y="4635969"/>
            <a:ext cx="1855767" cy="0"/>
          </a:xfrm>
          <a:prstGeom prst="line">
            <a:avLst/>
          </a:prstGeom>
          <a:ln w="28575">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0" name="文字方塊 169">
            <a:extLst>
              <a:ext uri="{FF2B5EF4-FFF2-40B4-BE49-F238E27FC236}">
                <a16:creationId xmlns:a16="http://schemas.microsoft.com/office/drawing/2014/main" id="{5A466BB3-0761-401D-B8BA-0ADDAACE5CBC}"/>
              </a:ext>
            </a:extLst>
          </p:cNvPr>
          <p:cNvSpPr txBox="1"/>
          <p:nvPr/>
        </p:nvSpPr>
        <p:spPr>
          <a:xfrm>
            <a:off x="3405663" y="4473703"/>
            <a:ext cx="1025375" cy="338554"/>
          </a:xfrm>
          <a:prstGeom prst="rect">
            <a:avLst/>
          </a:prstGeom>
          <a:noFill/>
        </p:spPr>
        <p:txBody>
          <a:bodyPr wrap="square" rtlCol="0">
            <a:spAutoFit/>
          </a:bodyPr>
          <a:lstStyle/>
          <a:p>
            <a:r>
              <a:rPr lang="en-US" altLang="zh-TW" sz="16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Tar files</a:t>
            </a:r>
          </a:p>
        </p:txBody>
      </p:sp>
      <p:sp>
        <p:nvSpPr>
          <p:cNvPr id="171" name="文字方塊 170">
            <a:extLst>
              <a:ext uri="{FF2B5EF4-FFF2-40B4-BE49-F238E27FC236}">
                <a16:creationId xmlns:a16="http://schemas.microsoft.com/office/drawing/2014/main" id="{04989AEF-0C13-4261-9B1F-87DBE13131AB}"/>
              </a:ext>
            </a:extLst>
          </p:cNvPr>
          <p:cNvSpPr txBox="1"/>
          <p:nvPr/>
        </p:nvSpPr>
        <p:spPr>
          <a:xfrm>
            <a:off x="4273641" y="4365981"/>
            <a:ext cx="971850" cy="276999"/>
          </a:xfrm>
          <a:prstGeom prst="rect">
            <a:avLst/>
          </a:prstGeom>
          <a:noFill/>
        </p:spPr>
        <p:txBody>
          <a:bodyPr wrap="square" rtlCol="0">
            <a:spAutoFit/>
          </a:bodyPr>
          <a:lstStyle/>
          <a:p>
            <a:pPr algn="ctr"/>
            <a:r>
              <a:rPr lang="en-US" altLang="zh-TW" sz="1200" b="1">
                <a:solidFill>
                  <a:schemeClr val="accent1">
                    <a:lumMod val="75000"/>
                  </a:schemeClr>
                </a:solidFill>
                <a:latin typeface="Arial" panose="020B0604020202020204" pitchFamily="34" charset="0"/>
                <a:ea typeface="微軟正黑體" panose="020B0604030504040204" pitchFamily="34" charset="-120"/>
                <a:cs typeface="Arial" panose="020B0604020202020204" pitchFamily="34" charset="0"/>
              </a:rPr>
              <a:t>filesystem</a:t>
            </a:r>
          </a:p>
        </p:txBody>
      </p:sp>
      <p:sp>
        <p:nvSpPr>
          <p:cNvPr id="172" name="文字方塊 171">
            <a:extLst>
              <a:ext uri="{FF2B5EF4-FFF2-40B4-BE49-F238E27FC236}">
                <a16:creationId xmlns:a16="http://schemas.microsoft.com/office/drawing/2014/main" id="{51DBB7C6-CA7F-4167-9655-BEA9864D6D92}"/>
              </a:ext>
            </a:extLst>
          </p:cNvPr>
          <p:cNvSpPr txBox="1"/>
          <p:nvPr/>
        </p:nvSpPr>
        <p:spPr>
          <a:xfrm>
            <a:off x="4304539" y="4625830"/>
            <a:ext cx="910055" cy="276999"/>
          </a:xfrm>
          <a:prstGeom prst="rect">
            <a:avLst/>
          </a:prstGeom>
          <a:noFill/>
        </p:spPr>
        <p:txBody>
          <a:bodyPr wrap="square" rtlCol="0">
            <a:spAutoFit/>
          </a:bodyPr>
          <a:lstStyle/>
          <a:p>
            <a:pPr algn="ctr"/>
            <a:r>
              <a:rPr lang="en-US" altLang="zh-TW" sz="1200" b="1">
                <a:solidFill>
                  <a:schemeClr val="accent1">
                    <a:lumMod val="75000"/>
                  </a:schemeClr>
                </a:solidFill>
                <a:latin typeface="Arial" panose="020B0604020202020204" pitchFamily="34" charset="0"/>
                <a:ea typeface="微軟正黑體" panose="020B0604030504040204" pitchFamily="34" charset="-120"/>
                <a:cs typeface="Arial" panose="020B0604020202020204" pitchFamily="34" charset="0"/>
              </a:rPr>
              <a:t>Image(S)</a:t>
            </a:r>
          </a:p>
        </p:txBody>
      </p:sp>
      <p:sp>
        <p:nvSpPr>
          <p:cNvPr id="173" name="矩形: 圓角 172">
            <a:extLst>
              <a:ext uri="{FF2B5EF4-FFF2-40B4-BE49-F238E27FC236}">
                <a16:creationId xmlns:a16="http://schemas.microsoft.com/office/drawing/2014/main" id="{B4325555-85B3-4CF2-AD6A-F424844AC8D9}"/>
              </a:ext>
            </a:extLst>
          </p:cNvPr>
          <p:cNvSpPr/>
          <p:nvPr/>
        </p:nvSpPr>
        <p:spPr>
          <a:xfrm>
            <a:off x="3387451" y="4987852"/>
            <a:ext cx="1855767" cy="469784"/>
          </a:xfrm>
          <a:prstGeom prst="roundRect">
            <a:avLst>
              <a:gd name="adj" fmla="val 12288"/>
            </a:avLst>
          </a:prstGeom>
          <a:solidFill>
            <a:schemeClr val="accent3">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文字方塊 173">
            <a:extLst>
              <a:ext uri="{FF2B5EF4-FFF2-40B4-BE49-F238E27FC236}">
                <a16:creationId xmlns:a16="http://schemas.microsoft.com/office/drawing/2014/main" id="{A56229DD-801D-4FFB-9E50-9854AB5A4830}"/>
              </a:ext>
            </a:extLst>
          </p:cNvPr>
          <p:cNvSpPr txBox="1"/>
          <p:nvPr/>
        </p:nvSpPr>
        <p:spPr>
          <a:xfrm>
            <a:off x="3405663" y="5054113"/>
            <a:ext cx="1165911" cy="338554"/>
          </a:xfrm>
          <a:prstGeom prst="rect">
            <a:avLst/>
          </a:prstGeom>
          <a:noFill/>
        </p:spPr>
        <p:txBody>
          <a:bodyPr wrap="square" rtlCol="0" anchor="t">
            <a:spAutoFit/>
          </a:bodyPr>
          <a:lstStyle/>
          <a:p>
            <a:r>
              <a:rPr lang="en-US" altLang="zh-TW" sz="1600" b="1" err="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Dockerfile</a:t>
            </a:r>
          </a:p>
        </p:txBody>
      </p:sp>
      <p:sp>
        <p:nvSpPr>
          <p:cNvPr id="178" name="矩形: 圓角 177">
            <a:extLst>
              <a:ext uri="{FF2B5EF4-FFF2-40B4-BE49-F238E27FC236}">
                <a16:creationId xmlns:a16="http://schemas.microsoft.com/office/drawing/2014/main" id="{5613644E-58E4-4BA7-9F4C-1653F6D08D0F}"/>
              </a:ext>
            </a:extLst>
          </p:cNvPr>
          <p:cNvSpPr/>
          <p:nvPr/>
        </p:nvSpPr>
        <p:spPr>
          <a:xfrm>
            <a:off x="3387450" y="5559513"/>
            <a:ext cx="4017531" cy="469784"/>
          </a:xfrm>
          <a:prstGeom prst="roundRect">
            <a:avLst>
              <a:gd name="adj" fmla="val 12288"/>
            </a:avLst>
          </a:prstGeom>
          <a:solidFill>
            <a:schemeClr val="accent3">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文字方塊 178">
            <a:extLst>
              <a:ext uri="{FF2B5EF4-FFF2-40B4-BE49-F238E27FC236}">
                <a16:creationId xmlns:a16="http://schemas.microsoft.com/office/drawing/2014/main" id="{165980C5-C074-4504-A21B-369E6599324F}"/>
              </a:ext>
            </a:extLst>
          </p:cNvPr>
          <p:cNvSpPr txBox="1"/>
          <p:nvPr/>
        </p:nvSpPr>
        <p:spPr>
          <a:xfrm>
            <a:off x="3405663" y="5639696"/>
            <a:ext cx="1165911" cy="338554"/>
          </a:xfrm>
          <a:prstGeom prst="rect">
            <a:avLst/>
          </a:prstGeom>
          <a:noFill/>
        </p:spPr>
        <p:txBody>
          <a:bodyPr wrap="square" rtlCol="0">
            <a:spAutoFit/>
          </a:bodyPr>
          <a:lstStyle/>
          <a:p>
            <a:r>
              <a:rPr lang="en-US" altLang="zh-TW" sz="16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Registry</a:t>
            </a:r>
          </a:p>
        </p:txBody>
      </p:sp>
      <p:grpSp>
        <p:nvGrpSpPr>
          <p:cNvPr id="189" name="群組 188">
            <a:extLst>
              <a:ext uri="{FF2B5EF4-FFF2-40B4-BE49-F238E27FC236}">
                <a16:creationId xmlns:a16="http://schemas.microsoft.com/office/drawing/2014/main" id="{4EA38A3D-586E-465A-A251-36BBE088CA3E}"/>
              </a:ext>
            </a:extLst>
          </p:cNvPr>
          <p:cNvGrpSpPr/>
          <p:nvPr/>
        </p:nvGrpSpPr>
        <p:grpSpPr>
          <a:xfrm>
            <a:off x="6407369" y="5654215"/>
            <a:ext cx="894296" cy="276999"/>
            <a:chOff x="10029298" y="5719137"/>
            <a:chExt cx="894296" cy="276999"/>
          </a:xfrm>
        </p:grpSpPr>
        <p:sp>
          <p:nvSpPr>
            <p:cNvPr id="193" name="文字方塊 192">
              <a:extLst>
                <a:ext uri="{FF2B5EF4-FFF2-40B4-BE49-F238E27FC236}">
                  <a16:creationId xmlns:a16="http://schemas.microsoft.com/office/drawing/2014/main" id="{5231B131-E4B6-4406-9CC5-AF39CB65B2C5}"/>
                </a:ext>
              </a:extLst>
            </p:cNvPr>
            <p:cNvSpPr txBox="1"/>
            <p:nvPr/>
          </p:nvSpPr>
          <p:spPr>
            <a:xfrm>
              <a:off x="10261709" y="5719137"/>
              <a:ext cx="661885"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logout</a:t>
              </a:r>
            </a:p>
          </p:txBody>
        </p:sp>
        <p:pic>
          <p:nvPicPr>
            <p:cNvPr id="194" name="圖片 193">
              <a:extLst>
                <a:ext uri="{FF2B5EF4-FFF2-40B4-BE49-F238E27FC236}">
                  <a16:creationId xmlns:a16="http://schemas.microsoft.com/office/drawing/2014/main" id="{59EE6537-D18A-48CC-8203-870CF34FA3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29298" y="5789004"/>
              <a:ext cx="297367" cy="179585"/>
            </a:xfrm>
            <a:prstGeom prst="rect">
              <a:avLst/>
            </a:prstGeom>
          </p:spPr>
        </p:pic>
      </p:grpSp>
      <p:grpSp>
        <p:nvGrpSpPr>
          <p:cNvPr id="197" name="群組 196">
            <a:extLst>
              <a:ext uri="{FF2B5EF4-FFF2-40B4-BE49-F238E27FC236}">
                <a16:creationId xmlns:a16="http://schemas.microsoft.com/office/drawing/2014/main" id="{212E45FD-6822-4AD5-9786-81169B633F32}"/>
              </a:ext>
            </a:extLst>
          </p:cNvPr>
          <p:cNvGrpSpPr/>
          <p:nvPr/>
        </p:nvGrpSpPr>
        <p:grpSpPr>
          <a:xfrm>
            <a:off x="5588697" y="5654215"/>
            <a:ext cx="841344" cy="276999"/>
            <a:chOff x="10022513" y="5579705"/>
            <a:chExt cx="905703" cy="276999"/>
          </a:xfrm>
        </p:grpSpPr>
        <p:sp>
          <p:nvSpPr>
            <p:cNvPr id="199" name="文字方塊 198">
              <a:extLst>
                <a:ext uri="{FF2B5EF4-FFF2-40B4-BE49-F238E27FC236}">
                  <a16:creationId xmlns:a16="http://schemas.microsoft.com/office/drawing/2014/main" id="{A485C9AD-AFBB-4A5A-BA04-30BC39ACD16D}"/>
                </a:ext>
              </a:extLst>
            </p:cNvPr>
            <p:cNvSpPr txBox="1"/>
            <p:nvPr/>
          </p:nvSpPr>
          <p:spPr>
            <a:xfrm>
              <a:off x="10266331" y="5579705"/>
              <a:ext cx="661885"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login</a:t>
              </a:r>
            </a:p>
          </p:txBody>
        </p:sp>
        <p:pic>
          <p:nvPicPr>
            <p:cNvPr id="201" name="圖片 200">
              <a:extLst>
                <a:ext uri="{FF2B5EF4-FFF2-40B4-BE49-F238E27FC236}">
                  <a16:creationId xmlns:a16="http://schemas.microsoft.com/office/drawing/2014/main" id="{6DEC2E81-BE9A-4FEC-A921-28F4937436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22513" y="5643526"/>
              <a:ext cx="298389" cy="179585"/>
            </a:xfrm>
            <a:prstGeom prst="rect">
              <a:avLst/>
            </a:prstGeom>
          </p:spPr>
        </p:pic>
      </p:grpSp>
      <p:grpSp>
        <p:nvGrpSpPr>
          <p:cNvPr id="203" name="群組 202">
            <a:extLst>
              <a:ext uri="{FF2B5EF4-FFF2-40B4-BE49-F238E27FC236}">
                <a16:creationId xmlns:a16="http://schemas.microsoft.com/office/drawing/2014/main" id="{4E2AF6ED-9A89-4395-9154-CB352A2F1AE4}"/>
              </a:ext>
            </a:extLst>
          </p:cNvPr>
          <p:cNvGrpSpPr/>
          <p:nvPr/>
        </p:nvGrpSpPr>
        <p:grpSpPr>
          <a:xfrm>
            <a:off x="4674890" y="5654215"/>
            <a:ext cx="912452" cy="276999"/>
            <a:chOff x="9131956" y="5579705"/>
            <a:chExt cx="912452" cy="276999"/>
          </a:xfrm>
        </p:grpSpPr>
        <p:sp>
          <p:nvSpPr>
            <p:cNvPr id="204" name="文字方塊 203">
              <a:extLst>
                <a:ext uri="{FF2B5EF4-FFF2-40B4-BE49-F238E27FC236}">
                  <a16:creationId xmlns:a16="http://schemas.microsoft.com/office/drawing/2014/main" id="{70A18AF6-CAB4-4AF5-A6D9-28BDC74B7787}"/>
                </a:ext>
              </a:extLst>
            </p:cNvPr>
            <p:cNvSpPr txBox="1"/>
            <p:nvPr/>
          </p:nvSpPr>
          <p:spPr>
            <a:xfrm>
              <a:off x="9305768" y="5579705"/>
              <a:ext cx="738640"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search</a:t>
              </a:r>
            </a:p>
          </p:txBody>
        </p:sp>
        <p:pic>
          <p:nvPicPr>
            <p:cNvPr id="205" name="圖片 204">
              <a:extLst>
                <a:ext uri="{FF2B5EF4-FFF2-40B4-BE49-F238E27FC236}">
                  <a16:creationId xmlns:a16="http://schemas.microsoft.com/office/drawing/2014/main" id="{56AF5F66-FB2E-4833-9631-C7D89EAE13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31956" y="5597285"/>
              <a:ext cx="242197" cy="241839"/>
            </a:xfrm>
            <a:prstGeom prst="rect">
              <a:avLst/>
            </a:prstGeom>
          </p:spPr>
        </p:pic>
      </p:grpSp>
      <p:grpSp>
        <p:nvGrpSpPr>
          <p:cNvPr id="206" name="群組 205">
            <a:extLst>
              <a:ext uri="{FF2B5EF4-FFF2-40B4-BE49-F238E27FC236}">
                <a16:creationId xmlns:a16="http://schemas.microsoft.com/office/drawing/2014/main" id="{286C8544-EC54-4FDF-8B9B-01AAC581F7DE}"/>
              </a:ext>
            </a:extLst>
          </p:cNvPr>
          <p:cNvGrpSpPr/>
          <p:nvPr/>
        </p:nvGrpSpPr>
        <p:grpSpPr>
          <a:xfrm>
            <a:off x="1958267" y="2554406"/>
            <a:ext cx="1184969" cy="874594"/>
            <a:chOff x="2052383" y="2543561"/>
            <a:chExt cx="1184969" cy="874594"/>
          </a:xfrm>
        </p:grpSpPr>
        <p:grpSp>
          <p:nvGrpSpPr>
            <p:cNvPr id="207" name="群組 206">
              <a:extLst>
                <a:ext uri="{FF2B5EF4-FFF2-40B4-BE49-F238E27FC236}">
                  <a16:creationId xmlns:a16="http://schemas.microsoft.com/office/drawing/2014/main" id="{64294DB2-5733-48B5-9134-7AF1437E55CE}"/>
                </a:ext>
              </a:extLst>
            </p:cNvPr>
            <p:cNvGrpSpPr/>
            <p:nvPr/>
          </p:nvGrpSpPr>
          <p:grpSpPr>
            <a:xfrm>
              <a:off x="2087195" y="2543561"/>
              <a:ext cx="1101391" cy="874594"/>
              <a:chOff x="947563" y="2543561"/>
              <a:chExt cx="1101391" cy="874594"/>
            </a:xfrm>
          </p:grpSpPr>
          <p:sp>
            <p:nvSpPr>
              <p:cNvPr id="218" name="矩形: 圓角 217">
                <a:extLst>
                  <a:ext uri="{FF2B5EF4-FFF2-40B4-BE49-F238E27FC236}">
                    <a16:creationId xmlns:a16="http://schemas.microsoft.com/office/drawing/2014/main" id="{896D053F-DEC9-44DA-A441-D732234DA47F}"/>
                  </a:ext>
                </a:extLst>
              </p:cNvPr>
              <p:cNvSpPr/>
              <p:nvPr/>
            </p:nvSpPr>
            <p:spPr>
              <a:xfrm>
                <a:off x="949294" y="2543561"/>
                <a:ext cx="1099660" cy="874594"/>
              </a:xfrm>
              <a:prstGeom prst="roundRect">
                <a:avLst>
                  <a:gd name="adj" fmla="val 12288"/>
                </a:avLst>
              </a:prstGeom>
              <a:solidFill>
                <a:srgbClr val="2E9FA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 name="文字方塊 218">
                <a:extLst>
                  <a:ext uri="{FF2B5EF4-FFF2-40B4-BE49-F238E27FC236}">
                    <a16:creationId xmlns:a16="http://schemas.microsoft.com/office/drawing/2014/main" id="{50EA2AD1-63A1-46AE-92D7-AAF1E7094408}"/>
                  </a:ext>
                </a:extLst>
              </p:cNvPr>
              <p:cNvSpPr txBox="1"/>
              <p:nvPr/>
            </p:nvSpPr>
            <p:spPr>
              <a:xfrm>
                <a:off x="947563" y="3106463"/>
                <a:ext cx="1090763" cy="307777"/>
              </a:xfrm>
              <a:prstGeom prst="rect">
                <a:avLst/>
              </a:prstGeom>
              <a:noFill/>
            </p:spPr>
            <p:txBody>
              <a:bodyPr wrap="square" rtlCol="0">
                <a:spAutoFit/>
              </a:bodyPr>
              <a:lstStyle/>
              <a:p>
                <a:pPr algn="ctr"/>
                <a:r>
                  <a:rPr lang="en-US" altLang="zh-TW" sz="14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HOST</a:t>
                </a:r>
              </a:p>
            </p:txBody>
          </p:sp>
        </p:grpSp>
        <p:grpSp>
          <p:nvGrpSpPr>
            <p:cNvPr id="215" name="群組 214">
              <a:extLst>
                <a:ext uri="{FF2B5EF4-FFF2-40B4-BE49-F238E27FC236}">
                  <a16:creationId xmlns:a16="http://schemas.microsoft.com/office/drawing/2014/main" id="{8C51044B-ECA0-4CF9-90FC-1E564D70E5AE}"/>
                </a:ext>
              </a:extLst>
            </p:cNvPr>
            <p:cNvGrpSpPr/>
            <p:nvPr/>
          </p:nvGrpSpPr>
          <p:grpSpPr>
            <a:xfrm>
              <a:off x="2052383" y="2595514"/>
              <a:ext cx="1184969" cy="523220"/>
              <a:chOff x="1122407" y="1522136"/>
              <a:chExt cx="1260411" cy="523220"/>
            </a:xfrm>
          </p:grpSpPr>
          <p:sp>
            <p:nvSpPr>
              <p:cNvPr id="216" name="矩形: 圓角 215">
                <a:extLst>
                  <a:ext uri="{FF2B5EF4-FFF2-40B4-BE49-F238E27FC236}">
                    <a16:creationId xmlns:a16="http://schemas.microsoft.com/office/drawing/2014/main" id="{90E89B43-FEE8-43F1-AAE2-402521B04650}"/>
                  </a:ext>
                </a:extLst>
              </p:cNvPr>
              <p:cNvSpPr/>
              <p:nvPr/>
            </p:nvSpPr>
            <p:spPr>
              <a:xfrm>
                <a:off x="1253688" y="1543219"/>
                <a:ext cx="980654" cy="502137"/>
              </a:xfrm>
              <a:prstGeom prst="roundRect">
                <a:avLst>
                  <a:gd name="adj" fmla="val 12288"/>
                </a:avLst>
              </a:prstGeom>
              <a:solidFill>
                <a:srgbClr val="E8D2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7" name="文字方塊 216">
                <a:extLst>
                  <a:ext uri="{FF2B5EF4-FFF2-40B4-BE49-F238E27FC236}">
                    <a16:creationId xmlns:a16="http://schemas.microsoft.com/office/drawing/2014/main" id="{41D2D719-1591-442E-BD6A-0746788C07F8}"/>
                  </a:ext>
                </a:extLst>
              </p:cNvPr>
              <p:cNvSpPr txBox="1"/>
              <p:nvPr/>
            </p:nvSpPr>
            <p:spPr>
              <a:xfrm>
                <a:off x="1122407" y="1522136"/>
                <a:ext cx="1260411" cy="523220"/>
              </a:xfrm>
              <a:prstGeom prst="rect">
                <a:avLst/>
              </a:prstGeom>
              <a:noFill/>
            </p:spPr>
            <p:txBody>
              <a:bodyPr wrap="square" rtlCol="0">
                <a:spAutoFit/>
              </a:bodyPr>
              <a:lstStyle/>
              <a:p>
                <a:pPr algn="ctr"/>
                <a:r>
                  <a:rPr lang="en-US" altLang="zh-TW" sz="14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files/</a:t>
                </a:r>
              </a:p>
              <a:p>
                <a:pPr algn="ctr"/>
                <a:r>
                  <a:rPr lang="en-US" altLang="zh-TW" sz="14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folders</a:t>
                </a:r>
              </a:p>
            </p:txBody>
          </p:sp>
        </p:grpSp>
      </p:grpSp>
      <p:sp>
        <p:nvSpPr>
          <p:cNvPr id="220" name="文字方塊 219">
            <a:extLst>
              <a:ext uri="{FF2B5EF4-FFF2-40B4-BE49-F238E27FC236}">
                <a16:creationId xmlns:a16="http://schemas.microsoft.com/office/drawing/2014/main" id="{F1919BE3-5D3D-4D7D-B2F9-0C13E790AE4A}"/>
              </a:ext>
            </a:extLst>
          </p:cNvPr>
          <p:cNvSpPr txBox="1"/>
          <p:nvPr/>
        </p:nvSpPr>
        <p:spPr>
          <a:xfrm>
            <a:off x="6275234" y="5199981"/>
            <a:ext cx="1099661" cy="307777"/>
          </a:xfrm>
          <a:prstGeom prst="rect">
            <a:avLst/>
          </a:prstGeom>
          <a:noFill/>
        </p:spPr>
        <p:txBody>
          <a:bodyPr wrap="square" rtlCol="0">
            <a:spAutoFit/>
          </a:bodyPr>
          <a:lstStyle/>
          <a:p>
            <a:pPr algn="ctr"/>
            <a:r>
              <a:rPr lang="en-US" altLang="zh-TW" sz="1400" b="1">
                <a:solidFill>
                  <a:schemeClr val="bg1"/>
                </a:solidFill>
                <a:latin typeface="Arial" panose="020B0604020202020204" pitchFamily="34" charset="0"/>
                <a:ea typeface="微軟正黑體" panose="020B0604030504040204" pitchFamily="34" charset="-120"/>
                <a:cs typeface="Arial" panose="020B0604020202020204" pitchFamily="34" charset="0"/>
              </a:rPr>
              <a:t>Engine</a:t>
            </a:r>
          </a:p>
        </p:txBody>
      </p:sp>
      <p:sp>
        <p:nvSpPr>
          <p:cNvPr id="221" name="文字方塊 220">
            <a:extLst>
              <a:ext uri="{FF2B5EF4-FFF2-40B4-BE49-F238E27FC236}">
                <a16:creationId xmlns:a16="http://schemas.microsoft.com/office/drawing/2014/main" id="{E3CFAF4B-8BDE-4DC3-9237-911C715BDB36}"/>
              </a:ext>
            </a:extLst>
          </p:cNvPr>
          <p:cNvSpPr txBox="1"/>
          <p:nvPr/>
        </p:nvSpPr>
        <p:spPr>
          <a:xfrm>
            <a:off x="6588519" y="4202495"/>
            <a:ext cx="732806"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version</a:t>
            </a:r>
          </a:p>
        </p:txBody>
      </p:sp>
      <p:sp>
        <p:nvSpPr>
          <p:cNvPr id="222" name="文字方塊 221">
            <a:extLst>
              <a:ext uri="{FF2B5EF4-FFF2-40B4-BE49-F238E27FC236}">
                <a16:creationId xmlns:a16="http://schemas.microsoft.com/office/drawing/2014/main" id="{4051D1FB-5FAB-40F8-91B0-EFE9A22E9180}"/>
              </a:ext>
            </a:extLst>
          </p:cNvPr>
          <p:cNvSpPr txBox="1"/>
          <p:nvPr/>
        </p:nvSpPr>
        <p:spPr>
          <a:xfrm>
            <a:off x="6588519" y="4512727"/>
            <a:ext cx="614852"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info</a:t>
            </a:r>
          </a:p>
        </p:txBody>
      </p:sp>
      <p:sp>
        <p:nvSpPr>
          <p:cNvPr id="223" name="文字方塊 222">
            <a:extLst>
              <a:ext uri="{FF2B5EF4-FFF2-40B4-BE49-F238E27FC236}">
                <a16:creationId xmlns:a16="http://schemas.microsoft.com/office/drawing/2014/main" id="{2AD774C9-2ECF-4B64-B274-1DF5DAEAD7AF}"/>
              </a:ext>
            </a:extLst>
          </p:cNvPr>
          <p:cNvSpPr txBox="1"/>
          <p:nvPr/>
        </p:nvSpPr>
        <p:spPr>
          <a:xfrm>
            <a:off x="6588518" y="4822853"/>
            <a:ext cx="732807"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events</a:t>
            </a:r>
          </a:p>
        </p:txBody>
      </p:sp>
      <p:grpSp>
        <p:nvGrpSpPr>
          <p:cNvPr id="224" name="群組 223">
            <a:extLst>
              <a:ext uri="{FF2B5EF4-FFF2-40B4-BE49-F238E27FC236}">
                <a16:creationId xmlns:a16="http://schemas.microsoft.com/office/drawing/2014/main" id="{6EFED592-CBBA-4ACE-ABD0-EDA89101BC5E}"/>
              </a:ext>
            </a:extLst>
          </p:cNvPr>
          <p:cNvGrpSpPr/>
          <p:nvPr/>
        </p:nvGrpSpPr>
        <p:grpSpPr>
          <a:xfrm>
            <a:off x="6518984" y="1499729"/>
            <a:ext cx="701828" cy="701825"/>
            <a:chOff x="8021817" y="1545643"/>
            <a:chExt cx="701828" cy="701825"/>
          </a:xfrm>
        </p:grpSpPr>
        <p:sp>
          <p:nvSpPr>
            <p:cNvPr id="225" name="橢圓 224">
              <a:extLst>
                <a:ext uri="{FF2B5EF4-FFF2-40B4-BE49-F238E27FC236}">
                  <a16:creationId xmlns:a16="http://schemas.microsoft.com/office/drawing/2014/main" id="{6273683A-6194-4DD3-8C12-1069B3A11AEC}"/>
                </a:ext>
              </a:extLst>
            </p:cNvPr>
            <p:cNvSpPr/>
            <p:nvPr/>
          </p:nvSpPr>
          <p:spPr>
            <a:xfrm>
              <a:off x="8021820" y="1545643"/>
              <a:ext cx="701825" cy="701825"/>
            </a:xfrm>
            <a:prstGeom prst="ellipse">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26" name="文字方塊 225">
              <a:extLst>
                <a:ext uri="{FF2B5EF4-FFF2-40B4-BE49-F238E27FC236}">
                  <a16:creationId xmlns:a16="http://schemas.microsoft.com/office/drawing/2014/main" id="{81A588AC-F848-4530-8CB0-D5B35EF8C8F1}"/>
                </a:ext>
              </a:extLst>
            </p:cNvPr>
            <p:cNvSpPr txBox="1"/>
            <p:nvPr/>
          </p:nvSpPr>
          <p:spPr>
            <a:xfrm>
              <a:off x="8021817" y="1741943"/>
              <a:ext cx="701824" cy="307777"/>
            </a:xfrm>
            <a:prstGeom prst="rect">
              <a:avLst/>
            </a:prstGeom>
            <a:noFill/>
          </p:spPr>
          <p:txBody>
            <a:bodyPr wrap="square" rtlCol="0">
              <a:spAutoFit/>
            </a:bodyPr>
            <a:lstStyle/>
            <a:p>
              <a:pPr algn="ctr"/>
              <a:r>
                <a:rPr lang="en-US" altLang="zh-TW" sz="14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Stop</a:t>
              </a:r>
            </a:p>
          </p:txBody>
        </p:sp>
      </p:grpSp>
      <p:grpSp>
        <p:nvGrpSpPr>
          <p:cNvPr id="227" name="群組 226">
            <a:extLst>
              <a:ext uri="{FF2B5EF4-FFF2-40B4-BE49-F238E27FC236}">
                <a16:creationId xmlns:a16="http://schemas.microsoft.com/office/drawing/2014/main" id="{9C2B9982-0393-432F-A925-3C136D1735DA}"/>
              </a:ext>
            </a:extLst>
          </p:cNvPr>
          <p:cNvGrpSpPr/>
          <p:nvPr/>
        </p:nvGrpSpPr>
        <p:grpSpPr>
          <a:xfrm>
            <a:off x="4353093" y="1772863"/>
            <a:ext cx="861501" cy="701825"/>
            <a:chOff x="7953118" y="1545643"/>
            <a:chExt cx="861501" cy="701825"/>
          </a:xfrm>
        </p:grpSpPr>
        <p:sp>
          <p:nvSpPr>
            <p:cNvPr id="228" name="橢圓 227">
              <a:extLst>
                <a:ext uri="{FF2B5EF4-FFF2-40B4-BE49-F238E27FC236}">
                  <a16:creationId xmlns:a16="http://schemas.microsoft.com/office/drawing/2014/main" id="{6497E2A0-7BEE-49FD-84C9-FE7F1AAC192A}"/>
                </a:ext>
              </a:extLst>
            </p:cNvPr>
            <p:cNvSpPr/>
            <p:nvPr/>
          </p:nvSpPr>
          <p:spPr>
            <a:xfrm>
              <a:off x="8021820" y="1545643"/>
              <a:ext cx="701825" cy="701825"/>
            </a:xfrm>
            <a:prstGeom prst="ellipse">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29" name="文字方塊 228">
              <a:extLst>
                <a:ext uri="{FF2B5EF4-FFF2-40B4-BE49-F238E27FC236}">
                  <a16:creationId xmlns:a16="http://schemas.microsoft.com/office/drawing/2014/main" id="{BCF0FBD1-2B4B-4954-9702-A8E91916B162}"/>
                </a:ext>
              </a:extLst>
            </p:cNvPr>
            <p:cNvSpPr txBox="1"/>
            <p:nvPr/>
          </p:nvSpPr>
          <p:spPr>
            <a:xfrm>
              <a:off x="7953118" y="1741943"/>
              <a:ext cx="86150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Running</a:t>
              </a:r>
            </a:p>
          </p:txBody>
        </p:sp>
      </p:grpSp>
      <p:grpSp>
        <p:nvGrpSpPr>
          <p:cNvPr id="230" name="群組 229">
            <a:extLst>
              <a:ext uri="{FF2B5EF4-FFF2-40B4-BE49-F238E27FC236}">
                <a16:creationId xmlns:a16="http://schemas.microsoft.com/office/drawing/2014/main" id="{8DFD0EF2-3BD7-467D-82E2-F5EE460512AD}"/>
              </a:ext>
            </a:extLst>
          </p:cNvPr>
          <p:cNvGrpSpPr/>
          <p:nvPr/>
        </p:nvGrpSpPr>
        <p:grpSpPr>
          <a:xfrm>
            <a:off x="3541481" y="2606359"/>
            <a:ext cx="1184969" cy="523220"/>
            <a:chOff x="1114369" y="1522136"/>
            <a:chExt cx="1260411" cy="523220"/>
          </a:xfrm>
        </p:grpSpPr>
        <p:sp>
          <p:nvSpPr>
            <p:cNvPr id="231" name="矩形: 圓角 230">
              <a:extLst>
                <a:ext uri="{FF2B5EF4-FFF2-40B4-BE49-F238E27FC236}">
                  <a16:creationId xmlns:a16="http://schemas.microsoft.com/office/drawing/2014/main" id="{2022A03A-09B9-4C0D-B9BD-E729B5FCE890}"/>
                </a:ext>
              </a:extLst>
            </p:cNvPr>
            <p:cNvSpPr/>
            <p:nvPr/>
          </p:nvSpPr>
          <p:spPr>
            <a:xfrm>
              <a:off x="1253688" y="1543219"/>
              <a:ext cx="980654" cy="502137"/>
            </a:xfrm>
            <a:prstGeom prst="roundRect">
              <a:avLst>
                <a:gd name="adj" fmla="val 12288"/>
              </a:avLst>
            </a:prstGeom>
            <a:solidFill>
              <a:srgbClr val="E8D2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 name="文字方塊 231">
              <a:extLst>
                <a:ext uri="{FF2B5EF4-FFF2-40B4-BE49-F238E27FC236}">
                  <a16:creationId xmlns:a16="http://schemas.microsoft.com/office/drawing/2014/main" id="{D7FC7C1A-B732-40DD-903C-1B87B68111D7}"/>
                </a:ext>
              </a:extLst>
            </p:cNvPr>
            <p:cNvSpPr txBox="1"/>
            <p:nvPr/>
          </p:nvSpPr>
          <p:spPr>
            <a:xfrm>
              <a:off x="1114369" y="1522136"/>
              <a:ext cx="1260411" cy="523220"/>
            </a:xfrm>
            <a:prstGeom prst="rect">
              <a:avLst/>
            </a:prstGeom>
            <a:noFill/>
          </p:spPr>
          <p:txBody>
            <a:bodyPr wrap="square" rtlCol="0">
              <a:spAutoFit/>
            </a:bodyPr>
            <a:lstStyle/>
            <a:p>
              <a:pPr algn="ctr"/>
              <a:r>
                <a:rPr lang="en-US" altLang="zh-TW" sz="14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files/</a:t>
              </a:r>
            </a:p>
            <a:p>
              <a:pPr algn="ctr"/>
              <a:r>
                <a:rPr lang="en-US" altLang="zh-TW" sz="14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folders</a:t>
              </a:r>
            </a:p>
          </p:txBody>
        </p:sp>
      </p:grpSp>
      <p:sp>
        <p:nvSpPr>
          <p:cNvPr id="233" name="文字方塊 232">
            <a:extLst>
              <a:ext uri="{FF2B5EF4-FFF2-40B4-BE49-F238E27FC236}">
                <a16:creationId xmlns:a16="http://schemas.microsoft.com/office/drawing/2014/main" id="{818095FB-D42C-460C-BCD7-EE1ABBD76740}"/>
              </a:ext>
            </a:extLst>
          </p:cNvPr>
          <p:cNvSpPr txBox="1"/>
          <p:nvPr/>
        </p:nvSpPr>
        <p:spPr>
          <a:xfrm>
            <a:off x="3750951" y="3336292"/>
            <a:ext cx="732806"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logs</a:t>
            </a:r>
          </a:p>
        </p:txBody>
      </p:sp>
      <p:grpSp>
        <p:nvGrpSpPr>
          <p:cNvPr id="234" name="群組 233">
            <a:extLst>
              <a:ext uri="{FF2B5EF4-FFF2-40B4-BE49-F238E27FC236}">
                <a16:creationId xmlns:a16="http://schemas.microsoft.com/office/drawing/2014/main" id="{3B9D9726-7A16-4E5D-A702-DF2495215294}"/>
              </a:ext>
            </a:extLst>
          </p:cNvPr>
          <p:cNvGrpSpPr/>
          <p:nvPr/>
        </p:nvGrpSpPr>
        <p:grpSpPr>
          <a:xfrm>
            <a:off x="3524459" y="3667734"/>
            <a:ext cx="959298" cy="276999"/>
            <a:chOff x="10022513" y="5579705"/>
            <a:chExt cx="1032680" cy="276999"/>
          </a:xfrm>
        </p:grpSpPr>
        <p:sp>
          <p:nvSpPr>
            <p:cNvPr id="235" name="文字方塊 234">
              <a:extLst>
                <a:ext uri="{FF2B5EF4-FFF2-40B4-BE49-F238E27FC236}">
                  <a16:creationId xmlns:a16="http://schemas.microsoft.com/office/drawing/2014/main" id="{9BB08E42-ADFE-46B2-9E12-1618010D74FC}"/>
                </a:ext>
              </a:extLst>
            </p:cNvPr>
            <p:cNvSpPr txBox="1"/>
            <p:nvPr/>
          </p:nvSpPr>
          <p:spPr>
            <a:xfrm>
              <a:off x="10266331" y="5579705"/>
              <a:ext cx="788862"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attach</a:t>
              </a:r>
            </a:p>
          </p:txBody>
        </p:sp>
        <p:pic>
          <p:nvPicPr>
            <p:cNvPr id="236" name="圖片 235">
              <a:extLst>
                <a:ext uri="{FF2B5EF4-FFF2-40B4-BE49-F238E27FC236}">
                  <a16:creationId xmlns:a16="http://schemas.microsoft.com/office/drawing/2014/main" id="{706DC76D-C476-4D3C-B2AF-D30AC26E5F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22513" y="5643526"/>
              <a:ext cx="298389" cy="179585"/>
            </a:xfrm>
            <a:prstGeom prst="rect">
              <a:avLst/>
            </a:prstGeom>
          </p:spPr>
        </p:pic>
      </p:grpSp>
      <p:sp>
        <p:nvSpPr>
          <p:cNvPr id="237" name="文字方塊 236">
            <a:extLst>
              <a:ext uri="{FF2B5EF4-FFF2-40B4-BE49-F238E27FC236}">
                <a16:creationId xmlns:a16="http://schemas.microsoft.com/office/drawing/2014/main" id="{39075138-7DCF-41FF-ABD8-910E5E5E5E43}"/>
              </a:ext>
            </a:extLst>
          </p:cNvPr>
          <p:cNvSpPr txBox="1"/>
          <p:nvPr/>
        </p:nvSpPr>
        <p:spPr>
          <a:xfrm>
            <a:off x="4828809" y="3336292"/>
            <a:ext cx="732806"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inspect</a:t>
            </a:r>
          </a:p>
        </p:txBody>
      </p:sp>
      <p:sp>
        <p:nvSpPr>
          <p:cNvPr id="238" name="文字方塊 237">
            <a:extLst>
              <a:ext uri="{FF2B5EF4-FFF2-40B4-BE49-F238E27FC236}">
                <a16:creationId xmlns:a16="http://schemas.microsoft.com/office/drawing/2014/main" id="{F4817DA4-F218-48B1-82C6-AF31E5EF2E48}"/>
              </a:ext>
            </a:extLst>
          </p:cNvPr>
          <p:cNvSpPr txBox="1"/>
          <p:nvPr/>
        </p:nvSpPr>
        <p:spPr>
          <a:xfrm>
            <a:off x="4828809" y="3667734"/>
            <a:ext cx="732806"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port</a:t>
            </a:r>
          </a:p>
        </p:txBody>
      </p:sp>
      <p:sp>
        <p:nvSpPr>
          <p:cNvPr id="239" name="文字方塊 238">
            <a:extLst>
              <a:ext uri="{FF2B5EF4-FFF2-40B4-BE49-F238E27FC236}">
                <a16:creationId xmlns:a16="http://schemas.microsoft.com/office/drawing/2014/main" id="{024466B3-0FA5-4B6A-8CD2-593D55496155}"/>
              </a:ext>
            </a:extLst>
          </p:cNvPr>
          <p:cNvSpPr txBox="1"/>
          <p:nvPr/>
        </p:nvSpPr>
        <p:spPr>
          <a:xfrm>
            <a:off x="5911626" y="3336292"/>
            <a:ext cx="732806" cy="276999"/>
          </a:xfrm>
          <a:prstGeom prst="rect">
            <a:avLst/>
          </a:prstGeom>
          <a:noFill/>
        </p:spPr>
        <p:txBody>
          <a:bodyPr wrap="square" rtlCol="0">
            <a:spAutoFit/>
          </a:bodyPr>
          <a:lstStyle/>
          <a:p>
            <a:r>
              <a:rPr lang="en-US" altLang="zh-TW" sz="1200" b="1" err="1">
                <a:solidFill>
                  <a:schemeClr val="bg1"/>
                </a:solidFill>
                <a:latin typeface="Arial" panose="020B0604020202020204" pitchFamily="34" charset="0"/>
                <a:ea typeface="微軟正黑體" panose="020B0604030504040204" pitchFamily="34" charset="-120"/>
                <a:cs typeface="Arial" panose="020B0604020202020204" pitchFamily="34" charset="0"/>
              </a:rPr>
              <a:t>ps</a:t>
            </a:r>
            <a:endPar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40" name="文字方塊 239">
            <a:extLst>
              <a:ext uri="{FF2B5EF4-FFF2-40B4-BE49-F238E27FC236}">
                <a16:creationId xmlns:a16="http://schemas.microsoft.com/office/drawing/2014/main" id="{9344C8E1-2DE9-4DBE-861E-DAD0E143854D}"/>
              </a:ext>
            </a:extLst>
          </p:cNvPr>
          <p:cNvSpPr txBox="1"/>
          <p:nvPr/>
        </p:nvSpPr>
        <p:spPr>
          <a:xfrm>
            <a:off x="5911626" y="3667734"/>
            <a:ext cx="732806" cy="276999"/>
          </a:xfrm>
          <a:prstGeom prst="rect">
            <a:avLst/>
          </a:prstGeom>
          <a:noFill/>
        </p:spPr>
        <p:txBody>
          <a:bodyPr wrap="square" rtlCol="0">
            <a:spAutoFit/>
          </a:bodyPr>
          <a:lstStyle/>
          <a:p>
            <a:r>
              <a:rPr lang="en-US" altLang="zh-TW" sz="1200" b="1" err="1">
                <a:solidFill>
                  <a:schemeClr val="bg1"/>
                </a:solidFill>
                <a:latin typeface="Arial" panose="020B0604020202020204" pitchFamily="34" charset="0"/>
                <a:ea typeface="微軟正黑體" panose="020B0604030504040204" pitchFamily="34" charset="-120"/>
                <a:cs typeface="Arial" panose="020B0604020202020204" pitchFamily="34" charset="0"/>
              </a:rPr>
              <a:t>rm</a:t>
            </a:r>
            <a:endPar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41" name="文字方塊 240">
            <a:extLst>
              <a:ext uri="{FF2B5EF4-FFF2-40B4-BE49-F238E27FC236}">
                <a16:creationId xmlns:a16="http://schemas.microsoft.com/office/drawing/2014/main" id="{2873E59D-342D-40FF-AD7D-A8DBEFD9DC6F}"/>
              </a:ext>
            </a:extLst>
          </p:cNvPr>
          <p:cNvSpPr txBox="1"/>
          <p:nvPr/>
        </p:nvSpPr>
        <p:spPr>
          <a:xfrm>
            <a:off x="6738016" y="3667734"/>
            <a:ext cx="732806" cy="276999"/>
          </a:xfrm>
          <a:prstGeom prst="rect">
            <a:avLst/>
          </a:prstGeom>
          <a:noFill/>
        </p:spPr>
        <p:txBody>
          <a:bodyPr wrap="square" rtlCol="0">
            <a:spAutoFit/>
          </a:body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exec</a:t>
            </a:r>
          </a:p>
        </p:txBody>
      </p:sp>
      <p:cxnSp>
        <p:nvCxnSpPr>
          <p:cNvPr id="242" name="直線單箭頭接點 241">
            <a:extLst>
              <a:ext uri="{FF2B5EF4-FFF2-40B4-BE49-F238E27FC236}">
                <a16:creationId xmlns:a16="http://schemas.microsoft.com/office/drawing/2014/main" id="{51868FB8-473B-46A3-98C3-F046997DB208}"/>
              </a:ext>
            </a:extLst>
          </p:cNvPr>
          <p:cNvCxnSpPr>
            <a:cxnSpLocks/>
          </p:cNvCxnSpPr>
          <p:nvPr/>
        </p:nvCxnSpPr>
        <p:spPr>
          <a:xfrm>
            <a:off x="1754827" y="2092548"/>
            <a:ext cx="2645803" cy="0"/>
          </a:xfrm>
          <a:prstGeom prst="straightConnector1">
            <a:avLst/>
          </a:prstGeom>
          <a:ln w="19050">
            <a:solidFill>
              <a:schemeClr val="bg1"/>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3" name="直線單箭頭接點 242">
            <a:extLst>
              <a:ext uri="{FF2B5EF4-FFF2-40B4-BE49-F238E27FC236}">
                <a16:creationId xmlns:a16="http://schemas.microsoft.com/office/drawing/2014/main" id="{3540C5D1-F17D-45D2-9C2A-4E45C4A94F0C}"/>
              </a:ext>
            </a:extLst>
          </p:cNvPr>
          <p:cNvCxnSpPr>
            <a:cxnSpLocks/>
          </p:cNvCxnSpPr>
          <p:nvPr/>
        </p:nvCxnSpPr>
        <p:spPr>
          <a:xfrm>
            <a:off x="5182689" y="2155663"/>
            <a:ext cx="1448220" cy="3220"/>
          </a:xfrm>
          <a:prstGeom prst="straightConnector1">
            <a:avLst/>
          </a:prstGeom>
          <a:ln w="19050">
            <a:solidFill>
              <a:schemeClr val="bg1"/>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4" name="直線單箭頭接點 243">
            <a:extLst>
              <a:ext uri="{FF2B5EF4-FFF2-40B4-BE49-F238E27FC236}">
                <a16:creationId xmlns:a16="http://schemas.microsoft.com/office/drawing/2014/main" id="{CF943F59-4134-45D7-BA35-4EE69C58E2FB}"/>
              </a:ext>
            </a:extLst>
          </p:cNvPr>
          <p:cNvCxnSpPr>
            <a:cxnSpLocks/>
          </p:cNvCxnSpPr>
          <p:nvPr/>
        </p:nvCxnSpPr>
        <p:spPr>
          <a:xfrm>
            <a:off x="1754827" y="1717493"/>
            <a:ext cx="4764157" cy="0"/>
          </a:xfrm>
          <a:prstGeom prst="straightConnector1">
            <a:avLst/>
          </a:prstGeom>
          <a:ln w="19050">
            <a:solidFill>
              <a:schemeClr val="bg1"/>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5" name="直線單箭頭接點 244">
            <a:extLst>
              <a:ext uri="{FF2B5EF4-FFF2-40B4-BE49-F238E27FC236}">
                <a16:creationId xmlns:a16="http://schemas.microsoft.com/office/drawing/2014/main" id="{6E0E502D-1142-49E3-B5BB-AA084CCD997A}"/>
              </a:ext>
            </a:extLst>
          </p:cNvPr>
          <p:cNvCxnSpPr>
            <a:cxnSpLocks/>
          </p:cNvCxnSpPr>
          <p:nvPr/>
        </p:nvCxnSpPr>
        <p:spPr>
          <a:xfrm flipH="1">
            <a:off x="5110037" y="2008305"/>
            <a:ext cx="1342315" cy="0"/>
          </a:xfrm>
          <a:prstGeom prst="straightConnector1">
            <a:avLst/>
          </a:prstGeom>
          <a:ln w="19050">
            <a:solidFill>
              <a:schemeClr val="bg1"/>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6" name="直線單箭頭接點 245">
            <a:extLst>
              <a:ext uri="{FF2B5EF4-FFF2-40B4-BE49-F238E27FC236}">
                <a16:creationId xmlns:a16="http://schemas.microsoft.com/office/drawing/2014/main" id="{1915283C-B08B-406B-9D38-AFE9DCA27243}"/>
              </a:ext>
            </a:extLst>
          </p:cNvPr>
          <p:cNvCxnSpPr>
            <a:cxnSpLocks/>
          </p:cNvCxnSpPr>
          <p:nvPr/>
        </p:nvCxnSpPr>
        <p:spPr>
          <a:xfrm flipH="1">
            <a:off x="2983070" y="2859940"/>
            <a:ext cx="679982" cy="5407"/>
          </a:xfrm>
          <a:prstGeom prst="straightConnector1">
            <a:avLst/>
          </a:prstGeom>
          <a:ln w="19050">
            <a:solidFill>
              <a:schemeClr val="bg1"/>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7" name="直線單箭頭接點 246">
            <a:extLst>
              <a:ext uri="{FF2B5EF4-FFF2-40B4-BE49-F238E27FC236}">
                <a16:creationId xmlns:a16="http://schemas.microsoft.com/office/drawing/2014/main" id="{BDA56005-B85F-4C36-AF64-CF22E287F7C1}"/>
              </a:ext>
            </a:extLst>
          </p:cNvPr>
          <p:cNvCxnSpPr>
            <a:cxnSpLocks/>
          </p:cNvCxnSpPr>
          <p:nvPr/>
        </p:nvCxnSpPr>
        <p:spPr>
          <a:xfrm>
            <a:off x="1754827" y="3740659"/>
            <a:ext cx="1650836" cy="0"/>
          </a:xfrm>
          <a:prstGeom prst="straightConnector1">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8" name="直線單箭頭接點 247">
            <a:extLst>
              <a:ext uri="{FF2B5EF4-FFF2-40B4-BE49-F238E27FC236}">
                <a16:creationId xmlns:a16="http://schemas.microsoft.com/office/drawing/2014/main" id="{0FAC1346-BEC9-4F3B-96B3-E06FB71B08A3}"/>
              </a:ext>
            </a:extLst>
          </p:cNvPr>
          <p:cNvCxnSpPr>
            <a:cxnSpLocks/>
          </p:cNvCxnSpPr>
          <p:nvPr/>
        </p:nvCxnSpPr>
        <p:spPr>
          <a:xfrm>
            <a:off x="1754827" y="4409919"/>
            <a:ext cx="1632623" cy="0"/>
          </a:xfrm>
          <a:prstGeom prst="straightConnector1">
            <a:avLst/>
          </a:prstGeom>
          <a:ln w="19050">
            <a:solidFill>
              <a:schemeClr val="bg1"/>
            </a:solidFill>
            <a:headEnd type="triangl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249" name="直線單箭頭接點 248">
            <a:extLst>
              <a:ext uri="{FF2B5EF4-FFF2-40B4-BE49-F238E27FC236}">
                <a16:creationId xmlns:a16="http://schemas.microsoft.com/office/drawing/2014/main" id="{BB5B7D37-E9D5-45FF-956C-037D222288B3}"/>
              </a:ext>
            </a:extLst>
          </p:cNvPr>
          <p:cNvCxnSpPr>
            <a:cxnSpLocks/>
          </p:cNvCxnSpPr>
          <p:nvPr/>
        </p:nvCxnSpPr>
        <p:spPr>
          <a:xfrm>
            <a:off x="1754827" y="4680354"/>
            <a:ext cx="1632623" cy="0"/>
          </a:xfrm>
          <a:prstGeom prst="straightConnector1">
            <a:avLst/>
          </a:prstGeom>
          <a:ln w="19050">
            <a:solidFill>
              <a:schemeClr val="bg1"/>
            </a:solidFill>
            <a:headEnd type="triangl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250" name="直線單箭頭接點 249">
            <a:extLst>
              <a:ext uri="{FF2B5EF4-FFF2-40B4-BE49-F238E27FC236}">
                <a16:creationId xmlns:a16="http://schemas.microsoft.com/office/drawing/2014/main" id="{FBE8EC8B-96E7-49B0-A2E2-89E12A863724}"/>
              </a:ext>
            </a:extLst>
          </p:cNvPr>
          <p:cNvCxnSpPr>
            <a:cxnSpLocks/>
          </p:cNvCxnSpPr>
          <p:nvPr/>
        </p:nvCxnSpPr>
        <p:spPr>
          <a:xfrm>
            <a:off x="1749967" y="4782999"/>
            <a:ext cx="1632623" cy="0"/>
          </a:xfrm>
          <a:prstGeom prst="straightConnector1">
            <a:avLst/>
          </a:prstGeom>
          <a:ln w="19050">
            <a:solidFill>
              <a:schemeClr val="bg1"/>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1" name="直線單箭頭接點 250">
            <a:extLst>
              <a:ext uri="{FF2B5EF4-FFF2-40B4-BE49-F238E27FC236}">
                <a16:creationId xmlns:a16="http://schemas.microsoft.com/office/drawing/2014/main" id="{99FC9E6E-08DA-441F-9DF3-4E56A2DD3054}"/>
              </a:ext>
            </a:extLst>
          </p:cNvPr>
          <p:cNvCxnSpPr>
            <a:cxnSpLocks/>
          </p:cNvCxnSpPr>
          <p:nvPr/>
        </p:nvCxnSpPr>
        <p:spPr>
          <a:xfrm>
            <a:off x="1754827" y="5267872"/>
            <a:ext cx="1632623" cy="0"/>
          </a:xfrm>
          <a:prstGeom prst="straightConnector1">
            <a:avLst/>
          </a:prstGeom>
          <a:ln w="19050">
            <a:solidFill>
              <a:schemeClr val="bg1"/>
            </a:solidFill>
            <a:headEnd type="triangl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252" name="直線單箭頭接點 251">
            <a:extLst>
              <a:ext uri="{FF2B5EF4-FFF2-40B4-BE49-F238E27FC236}">
                <a16:creationId xmlns:a16="http://schemas.microsoft.com/office/drawing/2014/main" id="{03978811-1E29-483B-97B1-3850943927B8}"/>
              </a:ext>
            </a:extLst>
          </p:cNvPr>
          <p:cNvCxnSpPr>
            <a:cxnSpLocks/>
          </p:cNvCxnSpPr>
          <p:nvPr/>
        </p:nvCxnSpPr>
        <p:spPr>
          <a:xfrm>
            <a:off x="1754827" y="5701064"/>
            <a:ext cx="1632623" cy="0"/>
          </a:xfrm>
          <a:prstGeom prst="straightConnector1">
            <a:avLst/>
          </a:prstGeom>
          <a:ln w="19050">
            <a:solidFill>
              <a:schemeClr val="bg1"/>
            </a:solidFill>
            <a:headEnd type="triangl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253" name="直線單箭頭接點 252">
            <a:extLst>
              <a:ext uri="{FF2B5EF4-FFF2-40B4-BE49-F238E27FC236}">
                <a16:creationId xmlns:a16="http://schemas.microsoft.com/office/drawing/2014/main" id="{E431EF41-F33B-4277-9A02-F8219015028F}"/>
              </a:ext>
            </a:extLst>
          </p:cNvPr>
          <p:cNvCxnSpPr>
            <a:cxnSpLocks/>
          </p:cNvCxnSpPr>
          <p:nvPr/>
        </p:nvCxnSpPr>
        <p:spPr>
          <a:xfrm>
            <a:off x="1754827" y="5806522"/>
            <a:ext cx="1632623" cy="0"/>
          </a:xfrm>
          <a:prstGeom prst="straightConnector1">
            <a:avLst/>
          </a:prstGeom>
          <a:ln w="19050">
            <a:solidFill>
              <a:schemeClr val="bg1"/>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4" name="直線單箭頭接點 253">
            <a:extLst>
              <a:ext uri="{FF2B5EF4-FFF2-40B4-BE49-F238E27FC236}">
                <a16:creationId xmlns:a16="http://schemas.microsoft.com/office/drawing/2014/main" id="{8E477D1F-5F08-4A34-9725-12C0C2916CA1}"/>
              </a:ext>
            </a:extLst>
          </p:cNvPr>
          <p:cNvCxnSpPr>
            <a:cxnSpLocks/>
          </p:cNvCxnSpPr>
          <p:nvPr/>
        </p:nvCxnSpPr>
        <p:spPr>
          <a:xfrm>
            <a:off x="4345739" y="4021289"/>
            <a:ext cx="0" cy="379269"/>
          </a:xfrm>
          <a:prstGeom prst="straightConnector1">
            <a:avLst/>
          </a:prstGeom>
          <a:ln w="19050">
            <a:solidFill>
              <a:schemeClr val="bg1"/>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55" name="文字方塊 254">
            <a:extLst>
              <a:ext uri="{FF2B5EF4-FFF2-40B4-BE49-F238E27FC236}">
                <a16:creationId xmlns:a16="http://schemas.microsoft.com/office/drawing/2014/main" id="{261D6E91-4070-4594-BBB5-88A291F4CCA6}"/>
              </a:ext>
            </a:extLst>
          </p:cNvPr>
          <p:cNvSpPr txBox="1"/>
          <p:nvPr/>
        </p:nvSpPr>
        <p:spPr>
          <a:xfrm>
            <a:off x="2161277" y="1200198"/>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commit</a:t>
            </a:r>
          </a:p>
        </p:txBody>
      </p:sp>
      <p:sp>
        <p:nvSpPr>
          <p:cNvPr id="256" name="文字方塊 255">
            <a:extLst>
              <a:ext uri="{FF2B5EF4-FFF2-40B4-BE49-F238E27FC236}">
                <a16:creationId xmlns:a16="http://schemas.microsoft.com/office/drawing/2014/main" id="{7F636D8E-5681-4DBD-9467-A1EB20AFF49E}"/>
              </a:ext>
            </a:extLst>
          </p:cNvPr>
          <p:cNvSpPr txBox="1"/>
          <p:nvPr/>
        </p:nvSpPr>
        <p:spPr>
          <a:xfrm>
            <a:off x="2161277" y="1495526"/>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create</a:t>
            </a:r>
          </a:p>
        </p:txBody>
      </p:sp>
      <p:sp>
        <p:nvSpPr>
          <p:cNvPr id="257" name="文字方塊 256">
            <a:extLst>
              <a:ext uri="{FF2B5EF4-FFF2-40B4-BE49-F238E27FC236}">
                <a16:creationId xmlns:a16="http://schemas.microsoft.com/office/drawing/2014/main" id="{7ABA73EF-CF37-46B2-A68F-5EB902D92EB5}"/>
              </a:ext>
            </a:extLst>
          </p:cNvPr>
          <p:cNvSpPr txBox="1"/>
          <p:nvPr/>
        </p:nvSpPr>
        <p:spPr>
          <a:xfrm>
            <a:off x="2161277" y="1865222"/>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run</a:t>
            </a:r>
          </a:p>
        </p:txBody>
      </p:sp>
      <p:sp>
        <p:nvSpPr>
          <p:cNvPr id="258" name="文字方塊 257">
            <a:extLst>
              <a:ext uri="{FF2B5EF4-FFF2-40B4-BE49-F238E27FC236}">
                <a16:creationId xmlns:a16="http://schemas.microsoft.com/office/drawing/2014/main" id="{5B2F1805-57F4-410C-A604-77FFDAD4E009}"/>
              </a:ext>
            </a:extLst>
          </p:cNvPr>
          <p:cNvSpPr txBox="1"/>
          <p:nvPr/>
        </p:nvSpPr>
        <p:spPr>
          <a:xfrm>
            <a:off x="2891976" y="2612803"/>
            <a:ext cx="663222" cy="276999"/>
          </a:xfrm>
          <a:prstGeom prst="rect">
            <a:avLst/>
          </a:prstGeom>
          <a:noFill/>
        </p:spPr>
        <p:txBody>
          <a:bodyPr wrap="square" rtlCol="0">
            <a:spAutoFit/>
          </a:bodyPr>
          <a:lstStyle/>
          <a:p>
            <a:pPr algn="ctr"/>
            <a:r>
              <a:rPr lang="en-US" altLang="zh-TW" sz="1200" b="1" err="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cp</a:t>
            </a:r>
            <a:endPar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59" name="文字方塊 258">
            <a:extLst>
              <a:ext uri="{FF2B5EF4-FFF2-40B4-BE49-F238E27FC236}">
                <a16:creationId xmlns:a16="http://schemas.microsoft.com/office/drawing/2014/main" id="{F7EA15FC-5150-4B7E-9798-991384AFE53E}"/>
              </a:ext>
            </a:extLst>
          </p:cNvPr>
          <p:cNvSpPr txBox="1"/>
          <p:nvPr/>
        </p:nvSpPr>
        <p:spPr>
          <a:xfrm>
            <a:off x="2161277" y="3482348"/>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diff</a:t>
            </a:r>
          </a:p>
        </p:txBody>
      </p:sp>
      <p:sp>
        <p:nvSpPr>
          <p:cNvPr id="260" name="文字方塊 259">
            <a:extLst>
              <a:ext uri="{FF2B5EF4-FFF2-40B4-BE49-F238E27FC236}">
                <a16:creationId xmlns:a16="http://schemas.microsoft.com/office/drawing/2014/main" id="{2EC3B92D-182F-4564-BB03-B5D7D374B305}"/>
              </a:ext>
            </a:extLst>
          </p:cNvPr>
          <p:cNvSpPr txBox="1"/>
          <p:nvPr/>
        </p:nvSpPr>
        <p:spPr>
          <a:xfrm>
            <a:off x="2161277" y="4183853"/>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import</a:t>
            </a:r>
          </a:p>
        </p:txBody>
      </p:sp>
      <p:sp>
        <p:nvSpPr>
          <p:cNvPr id="261" name="文字方塊 260">
            <a:extLst>
              <a:ext uri="{FF2B5EF4-FFF2-40B4-BE49-F238E27FC236}">
                <a16:creationId xmlns:a16="http://schemas.microsoft.com/office/drawing/2014/main" id="{6607BFAF-2DEC-42D5-BEF6-23D6EBCFA76E}"/>
              </a:ext>
            </a:extLst>
          </p:cNvPr>
          <p:cNvSpPr txBox="1"/>
          <p:nvPr/>
        </p:nvSpPr>
        <p:spPr>
          <a:xfrm>
            <a:off x="2161277" y="4461026"/>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load</a:t>
            </a:r>
          </a:p>
        </p:txBody>
      </p:sp>
      <p:sp>
        <p:nvSpPr>
          <p:cNvPr id="262" name="文字方塊 261">
            <a:extLst>
              <a:ext uri="{FF2B5EF4-FFF2-40B4-BE49-F238E27FC236}">
                <a16:creationId xmlns:a16="http://schemas.microsoft.com/office/drawing/2014/main" id="{09DA1010-8EAD-437D-92AE-537CC9D4AF5D}"/>
              </a:ext>
            </a:extLst>
          </p:cNvPr>
          <p:cNvSpPr txBox="1"/>
          <p:nvPr/>
        </p:nvSpPr>
        <p:spPr>
          <a:xfrm>
            <a:off x="2161277" y="4733432"/>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save</a:t>
            </a:r>
          </a:p>
        </p:txBody>
      </p:sp>
      <p:sp>
        <p:nvSpPr>
          <p:cNvPr id="263" name="文字方塊 262">
            <a:extLst>
              <a:ext uri="{FF2B5EF4-FFF2-40B4-BE49-F238E27FC236}">
                <a16:creationId xmlns:a16="http://schemas.microsoft.com/office/drawing/2014/main" id="{7EF3EDB0-5737-4F39-991F-A48CEDC93BBC}"/>
              </a:ext>
            </a:extLst>
          </p:cNvPr>
          <p:cNvSpPr txBox="1"/>
          <p:nvPr/>
        </p:nvSpPr>
        <p:spPr>
          <a:xfrm>
            <a:off x="2161277" y="5063802"/>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build</a:t>
            </a:r>
          </a:p>
        </p:txBody>
      </p:sp>
      <p:sp>
        <p:nvSpPr>
          <p:cNvPr id="264" name="文字方塊 263">
            <a:extLst>
              <a:ext uri="{FF2B5EF4-FFF2-40B4-BE49-F238E27FC236}">
                <a16:creationId xmlns:a16="http://schemas.microsoft.com/office/drawing/2014/main" id="{55514BC2-4DB8-46A6-AA4C-9CA449B26E47}"/>
              </a:ext>
            </a:extLst>
          </p:cNvPr>
          <p:cNvSpPr txBox="1"/>
          <p:nvPr/>
        </p:nvSpPr>
        <p:spPr>
          <a:xfrm>
            <a:off x="2161277" y="5478771"/>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pull</a:t>
            </a:r>
          </a:p>
        </p:txBody>
      </p:sp>
      <p:sp>
        <p:nvSpPr>
          <p:cNvPr id="265" name="文字方塊 264">
            <a:extLst>
              <a:ext uri="{FF2B5EF4-FFF2-40B4-BE49-F238E27FC236}">
                <a16:creationId xmlns:a16="http://schemas.microsoft.com/office/drawing/2014/main" id="{CF9D4C33-F341-4C63-AF26-FE1D2F0785E1}"/>
              </a:ext>
            </a:extLst>
          </p:cNvPr>
          <p:cNvSpPr txBox="1"/>
          <p:nvPr/>
        </p:nvSpPr>
        <p:spPr>
          <a:xfrm>
            <a:off x="2161277" y="5751177"/>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push</a:t>
            </a:r>
          </a:p>
        </p:txBody>
      </p:sp>
      <p:sp>
        <p:nvSpPr>
          <p:cNvPr id="266" name="文字方塊 265">
            <a:extLst>
              <a:ext uri="{FF2B5EF4-FFF2-40B4-BE49-F238E27FC236}">
                <a16:creationId xmlns:a16="http://schemas.microsoft.com/office/drawing/2014/main" id="{FD20A6DE-A775-47B6-AF2E-FD9D133824A9}"/>
              </a:ext>
            </a:extLst>
          </p:cNvPr>
          <p:cNvSpPr txBox="1"/>
          <p:nvPr/>
        </p:nvSpPr>
        <p:spPr>
          <a:xfrm>
            <a:off x="5461578" y="2144100"/>
            <a:ext cx="892035" cy="276999"/>
          </a:xfrm>
          <a:prstGeom prst="rect">
            <a:avLst/>
          </a:prstGeom>
          <a:noFill/>
        </p:spPr>
        <p:txBody>
          <a:bodyPr wrap="square" rtlCol="0" anchor="t">
            <a:spAutoFit/>
          </a:bodyPr>
          <a:lstStyle/>
          <a:p>
            <a:pPr algn="ctr"/>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Kill, stop</a:t>
            </a:r>
          </a:p>
        </p:txBody>
      </p:sp>
      <p:sp>
        <p:nvSpPr>
          <p:cNvPr id="267" name="文字方塊 266">
            <a:extLst>
              <a:ext uri="{FF2B5EF4-FFF2-40B4-BE49-F238E27FC236}">
                <a16:creationId xmlns:a16="http://schemas.microsoft.com/office/drawing/2014/main" id="{FC16D2F1-14B1-4F2E-A9D5-901ABD22A79A}"/>
              </a:ext>
            </a:extLst>
          </p:cNvPr>
          <p:cNvSpPr txBox="1"/>
          <p:nvPr/>
        </p:nvSpPr>
        <p:spPr>
          <a:xfrm>
            <a:off x="5461578" y="1762457"/>
            <a:ext cx="814871" cy="276999"/>
          </a:xfrm>
          <a:prstGeom prst="rect">
            <a:avLst/>
          </a:prstGeom>
          <a:noFill/>
        </p:spPr>
        <p:txBody>
          <a:bodyPr wrap="square" rtlCol="0">
            <a:spAutoFit/>
          </a:bodyPr>
          <a:lstStyle/>
          <a:p>
            <a:pPr algn="ctr"/>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start</a:t>
            </a:r>
          </a:p>
        </p:txBody>
      </p:sp>
      <p:sp>
        <p:nvSpPr>
          <p:cNvPr id="268" name="文字方塊 267">
            <a:extLst>
              <a:ext uri="{FF2B5EF4-FFF2-40B4-BE49-F238E27FC236}">
                <a16:creationId xmlns:a16="http://schemas.microsoft.com/office/drawing/2014/main" id="{E983B966-4364-41A7-95CE-2C991925BB6D}"/>
              </a:ext>
            </a:extLst>
          </p:cNvPr>
          <p:cNvSpPr txBox="1"/>
          <p:nvPr/>
        </p:nvSpPr>
        <p:spPr>
          <a:xfrm>
            <a:off x="4267494" y="4017359"/>
            <a:ext cx="814871" cy="276999"/>
          </a:xfrm>
          <a:prstGeom prst="rect">
            <a:avLst/>
          </a:prstGeom>
          <a:noFill/>
        </p:spPr>
        <p:txBody>
          <a:bodyPr wrap="square" rtlCol="0">
            <a:spAutoFit/>
          </a:bodyPr>
          <a:lstStyle/>
          <a:p>
            <a:pPr algn="ctr"/>
            <a:r>
              <a:rPr lang="en-US" altLang="zh-TW" sz="12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export</a:t>
            </a:r>
          </a:p>
        </p:txBody>
      </p:sp>
      <p:sp>
        <p:nvSpPr>
          <p:cNvPr id="269" name="橢圓 268">
            <a:extLst>
              <a:ext uri="{FF2B5EF4-FFF2-40B4-BE49-F238E27FC236}">
                <a16:creationId xmlns:a16="http://schemas.microsoft.com/office/drawing/2014/main" id="{8D693DB1-ABE3-494D-91F4-E181AE7B656A}"/>
              </a:ext>
            </a:extLst>
          </p:cNvPr>
          <p:cNvSpPr/>
          <p:nvPr/>
        </p:nvSpPr>
        <p:spPr>
          <a:xfrm>
            <a:off x="4632252" y="3378174"/>
            <a:ext cx="211597" cy="2115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0" name="文字方塊 269">
            <a:extLst>
              <a:ext uri="{FF2B5EF4-FFF2-40B4-BE49-F238E27FC236}">
                <a16:creationId xmlns:a16="http://schemas.microsoft.com/office/drawing/2014/main" id="{06989B7D-2394-48C9-9DC8-E94159D72875}"/>
              </a:ext>
            </a:extLst>
          </p:cNvPr>
          <p:cNvSpPr txBox="1"/>
          <p:nvPr/>
        </p:nvSpPr>
        <p:spPr>
          <a:xfrm>
            <a:off x="4617669" y="3305081"/>
            <a:ext cx="272053" cy="369332"/>
          </a:xfrm>
          <a:prstGeom prst="rect">
            <a:avLst/>
          </a:prstGeom>
          <a:noFill/>
        </p:spPr>
        <p:txBody>
          <a:bodyPr wrap="square" rtlCol="0">
            <a:spAutoFit/>
          </a:bodyPr>
          <a:lstStyle/>
          <a:p>
            <a:r>
              <a:rPr lang="en-US" altLang="zh-TW" b="1" err="1">
                <a:solidFill>
                  <a:srgbClr val="2F5597"/>
                </a:solidFill>
              </a:rPr>
              <a:t>i</a:t>
            </a:r>
            <a:endParaRPr lang="zh-TW" altLang="en-US" b="1">
              <a:solidFill>
                <a:srgbClr val="2F5597"/>
              </a:solidFill>
            </a:endParaRPr>
          </a:p>
        </p:txBody>
      </p:sp>
      <p:sp>
        <p:nvSpPr>
          <p:cNvPr id="271" name="文字方塊 270">
            <a:extLst>
              <a:ext uri="{FF2B5EF4-FFF2-40B4-BE49-F238E27FC236}">
                <a16:creationId xmlns:a16="http://schemas.microsoft.com/office/drawing/2014/main" id="{E12C9112-D12B-4369-B604-FE40E6004752}"/>
              </a:ext>
            </a:extLst>
          </p:cNvPr>
          <p:cNvSpPr txBox="1"/>
          <p:nvPr/>
        </p:nvSpPr>
        <p:spPr>
          <a:xfrm>
            <a:off x="6500325" y="3634252"/>
            <a:ext cx="471447" cy="338554"/>
          </a:xfrm>
          <a:prstGeom prst="rect">
            <a:avLst/>
          </a:prstGeom>
          <a:noFill/>
        </p:spPr>
        <p:txBody>
          <a:bodyPr wrap="square" rtlCol="0">
            <a:spAutoFit/>
          </a:bodyPr>
          <a:lstStyle/>
          <a:p>
            <a:r>
              <a:rPr lang="en-US" altLang="zh-TW" sz="1600" b="1">
                <a:solidFill>
                  <a:schemeClr val="bg1"/>
                </a:solidFill>
              </a:rPr>
              <a:t>&gt;_</a:t>
            </a:r>
            <a:endParaRPr lang="zh-TW" altLang="en-US" sz="1600" b="1">
              <a:solidFill>
                <a:schemeClr val="bg1"/>
              </a:solidFill>
            </a:endParaRPr>
          </a:p>
        </p:txBody>
      </p:sp>
      <p:grpSp>
        <p:nvGrpSpPr>
          <p:cNvPr id="272" name="群組 271">
            <a:extLst>
              <a:ext uri="{FF2B5EF4-FFF2-40B4-BE49-F238E27FC236}">
                <a16:creationId xmlns:a16="http://schemas.microsoft.com/office/drawing/2014/main" id="{BBF5C7B2-0BEC-4DD3-9366-FDB19F6FA8B3}"/>
              </a:ext>
            </a:extLst>
          </p:cNvPr>
          <p:cNvGrpSpPr/>
          <p:nvPr/>
        </p:nvGrpSpPr>
        <p:grpSpPr>
          <a:xfrm>
            <a:off x="4632188" y="3753436"/>
            <a:ext cx="148370" cy="143584"/>
            <a:chOff x="-2546717" y="634790"/>
            <a:chExt cx="343490" cy="143584"/>
          </a:xfrm>
        </p:grpSpPr>
        <p:cxnSp>
          <p:nvCxnSpPr>
            <p:cNvPr id="273" name="直線單箭頭接點 272">
              <a:extLst>
                <a:ext uri="{FF2B5EF4-FFF2-40B4-BE49-F238E27FC236}">
                  <a16:creationId xmlns:a16="http://schemas.microsoft.com/office/drawing/2014/main" id="{3B880353-8B74-4AD2-9EA1-6EFEAF853741}"/>
                </a:ext>
              </a:extLst>
            </p:cNvPr>
            <p:cNvCxnSpPr>
              <a:cxnSpLocks/>
            </p:cNvCxnSpPr>
            <p:nvPr/>
          </p:nvCxnSpPr>
          <p:spPr>
            <a:xfrm>
              <a:off x="-2539160" y="634790"/>
              <a:ext cx="33593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直線單箭頭接點 273">
              <a:extLst>
                <a:ext uri="{FF2B5EF4-FFF2-40B4-BE49-F238E27FC236}">
                  <a16:creationId xmlns:a16="http://schemas.microsoft.com/office/drawing/2014/main" id="{FBAAB3DA-2AEA-4FB3-98BE-11CA7BADBCE7}"/>
                </a:ext>
              </a:extLst>
            </p:cNvPr>
            <p:cNvCxnSpPr>
              <a:cxnSpLocks/>
            </p:cNvCxnSpPr>
            <p:nvPr/>
          </p:nvCxnSpPr>
          <p:spPr>
            <a:xfrm flipH="1">
              <a:off x="-2546717" y="778374"/>
              <a:ext cx="33593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5" name="群組 274">
            <a:extLst>
              <a:ext uri="{FF2B5EF4-FFF2-40B4-BE49-F238E27FC236}">
                <a16:creationId xmlns:a16="http://schemas.microsoft.com/office/drawing/2014/main" id="{0DDBDBE3-855D-46A7-81E0-357BD7BC5288}"/>
              </a:ext>
            </a:extLst>
          </p:cNvPr>
          <p:cNvGrpSpPr/>
          <p:nvPr/>
        </p:nvGrpSpPr>
        <p:grpSpPr>
          <a:xfrm>
            <a:off x="6387916" y="4470723"/>
            <a:ext cx="215080" cy="369332"/>
            <a:chOff x="6750539" y="6419399"/>
            <a:chExt cx="229704" cy="394444"/>
          </a:xfrm>
        </p:grpSpPr>
        <p:sp>
          <p:nvSpPr>
            <p:cNvPr id="276" name="橢圓 275">
              <a:extLst>
                <a:ext uri="{FF2B5EF4-FFF2-40B4-BE49-F238E27FC236}">
                  <a16:creationId xmlns:a16="http://schemas.microsoft.com/office/drawing/2014/main" id="{207B8FB3-A9F0-494D-8F3B-8ED573B487B4}"/>
                </a:ext>
              </a:extLst>
            </p:cNvPr>
            <p:cNvSpPr/>
            <p:nvPr/>
          </p:nvSpPr>
          <p:spPr>
            <a:xfrm>
              <a:off x="6761129" y="6508164"/>
              <a:ext cx="219114" cy="2191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7" name="文字方塊 276">
              <a:extLst>
                <a:ext uri="{FF2B5EF4-FFF2-40B4-BE49-F238E27FC236}">
                  <a16:creationId xmlns:a16="http://schemas.microsoft.com/office/drawing/2014/main" id="{3C112648-94E6-4EE5-B21C-6EED4976E1EC}"/>
                </a:ext>
              </a:extLst>
            </p:cNvPr>
            <p:cNvSpPr txBox="1"/>
            <p:nvPr/>
          </p:nvSpPr>
          <p:spPr>
            <a:xfrm>
              <a:off x="6750539" y="6419399"/>
              <a:ext cx="200641" cy="394444"/>
            </a:xfrm>
            <a:prstGeom prst="rect">
              <a:avLst/>
            </a:prstGeom>
            <a:noFill/>
          </p:spPr>
          <p:txBody>
            <a:bodyPr wrap="square" rtlCol="0">
              <a:spAutoFit/>
            </a:bodyPr>
            <a:lstStyle/>
            <a:p>
              <a:r>
                <a:rPr lang="en-US" altLang="zh-TW" b="1" err="1">
                  <a:solidFill>
                    <a:srgbClr val="333F50"/>
                  </a:solidFill>
                </a:rPr>
                <a:t>i</a:t>
              </a:r>
              <a:endParaRPr lang="zh-TW" altLang="en-US" b="1">
                <a:solidFill>
                  <a:srgbClr val="333F50"/>
                </a:solidFill>
              </a:endParaRPr>
            </a:p>
          </p:txBody>
        </p:sp>
      </p:grpSp>
      <p:pic>
        <p:nvPicPr>
          <p:cNvPr id="278" name="圖片 277">
            <a:extLst>
              <a:ext uri="{FF2B5EF4-FFF2-40B4-BE49-F238E27FC236}">
                <a16:creationId xmlns:a16="http://schemas.microsoft.com/office/drawing/2014/main" id="{733D7CC8-29B7-460E-947E-5B3463F9DE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14382" y="4866121"/>
            <a:ext cx="179360" cy="214676"/>
          </a:xfrm>
          <a:prstGeom prst="rect">
            <a:avLst/>
          </a:prstGeom>
        </p:spPr>
      </p:pic>
      <p:pic>
        <p:nvPicPr>
          <p:cNvPr id="279" name="圖片 278">
            <a:extLst>
              <a:ext uri="{FF2B5EF4-FFF2-40B4-BE49-F238E27FC236}">
                <a16:creationId xmlns:a16="http://schemas.microsoft.com/office/drawing/2014/main" id="{A8227D86-619E-4B95-9519-5C7D39A6663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99198" y="3735870"/>
            <a:ext cx="198845" cy="214226"/>
          </a:xfrm>
          <a:prstGeom prst="rect">
            <a:avLst/>
          </a:prstGeom>
        </p:spPr>
      </p:pic>
      <p:pic>
        <p:nvPicPr>
          <p:cNvPr id="280" name="圖片 279">
            <a:extLst>
              <a:ext uri="{FF2B5EF4-FFF2-40B4-BE49-F238E27FC236}">
                <a16:creationId xmlns:a16="http://schemas.microsoft.com/office/drawing/2014/main" id="{21FDC8BB-9AF6-4379-9553-DFF1DECF36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95451" y="4242742"/>
            <a:ext cx="217143" cy="216823"/>
          </a:xfrm>
          <a:prstGeom prst="rect">
            <a:avLst/>
          </a:prstGeom>
        </p:spPr>
      </p:pic>
      <p:grpSp>
        <p:nvGrpSpPr>
          <p:cNvPr id="281" name="群組 280">
            <a:extLst>
              <a:ext uri="{FF2B5EF4-FFF2-40B4-BE49-F238E27FC236}">
                <a16:creationId xmlns:a16="http://schemas.microsoft.com/office/drawing/2014/main" id="{37863D0A-F4AF-4EA7-ACC3-54404FA6B50F}"/>
              </a:ext>
            </a:extLst>
          </p:cNvPr>
          <p:cNvGrpSpPr/>
          <p:nvPr/>
        </p:nvGrpSpPr>
        <p:grpSpPr>
          <a:xfrm>
            <a:off x="724045" y="1242059"/>
            <a:ext cx="5209604" cy="4662259"/>
            <a:chOff x="724045" y="1242059"/>
            <a:chExt cx="5209604" cy="4662259"/>
          </a:xfrm>
        </p:grpSpPr>
        <p:sp>
          <p:nvSpPr>
            <p:cNvPr id="282" name="矩形: 圓角 281">
              <a:extLst>
                <a:ext uri="{FF2B5EF4-FFF2-40B4-BE49-F238E27FC236}">
                  <a16:creationId xmlns:a16="http://schemas.microsoft.com/office/drawing/2014/main" id="{5A5A453D-8A9E-4BDB-9DC4-CDF200103418}"/>
                </a:ext>
              </a:extLst>
            </p:cNvPr>
            <p:cNvSpPr/>
            <p:nvPr/>
          </p:nvSpPr>
          <p:spPr>
            <a:xfrm>
              <a:off x="724045" y="1242059"/>
              <a:ext cx="1030790" cy="4662259"/>
            </a:xfrm>
            <a:prstGeom prst="roundRect">
              <a:avLst>
                <a:gd name="adj" fmla="val 12288"/>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83" name="文字方塊 3">
              <a:extLst>
                <a:ext uri="{FF2B5EF4-FFF2-40B4-BE49-F238E27FC236}">
                  <a16:creationId xmlns:a16="http://schemas.microsoft.com/office/drawing/2014/main" id="{89FCFBB9-213D-4C10-A145-077338DBDC0B}"/>
                </a:ext>
              </a:extLst>
            </p:cNvPr>
            <p:cNvSpPr txBox="1"/>
            <p:nvPr/>
          </p:nvSpPr>
          <p:spPr>
            <a:xfrm>
              <a:off x="742257" y="4362423"/>
              <a:ext cx="1012578" cy="338554"/>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b="1">
                  <a:solidFill>
                    <a:schemeClr val="bg2">
                      <a:lumMod val="25000"/>
                    </a:schemeClr>
                  </a:solidFill>
                  <a:latin typeface="Arial" panose="020B0604020202020204" pitchFamily="34" charset="0"/>
                  <a:ea typeface="微軟正黑體" panose="020B0604030504040204" pitchFamily="34" charset="-120"/>
                  <a:cs typeface="Arial" panose="020B0604020202020204" pitchFamily="34" charset="0"/>
                </a:rPr>
                <a:t>images</a:t>
              </a:r>
            </a:p>
          </p:txBody>
        </p:sp>
        <p:sp>
          <p:nvSpPr>
            <p:cNvPr id="284" name="文字方塊 4">
              <a:extLst>
                <a:ext uri="{FF2B5EF4-FFF2-40B4-BE49-F238E27FC236}">
                  <a16:creationId xmlns:a16="http://schemas.microsoft.com/office/drawing/2014/main" id="{C6BDED8E-C713-4E42-BF01-D8CEAC443B04}"/>
                </a:ext>
              </a:extLst>
            </p:cNvPr>
            <p:cNvSpPr txBox="1"/>
            <p:nvPr/>
          </p:nvSpPr>
          <p:spPr>
            <a:xfrm>
              <a:off x="1045257" y="1384339"/>
              <a:ext cx="709575" cy="27699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images</a:t>
              </a:r>
            </a:p>
          </p:txBody>
        </p:sp>
        <p:sp>
          <p:nvSpPr>
            <p:cNvPr id="285" name="文字方塊 5">
              <a:extLst>
                <a:ext uri="{FF2B5EF4-FFF2-40B4-BE49-F238E27FC236}">
                  <a16:creationId xmlns:a16="http://schemas.microsoft.com/office/drawing/2014/main" id="{A1885A66-7285-4B4E-97A8-86FA28F60E3D}"/>
                </a:ext>
              </a:extLst>
            </p:cNvPr>
            <p:cNvSpPr txBox="1"/>
            <p:nvPr/>
          </p:nvSpPr>
          <p:spPr>
            <a:xfrm>
              <a:off x="1045253" y="1755137"/>
              <a:ext cx="709574" cy="27699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err="1">
                  <a:solidFill>
                    <a:schemeClr val="bg1"/>
                  </a:solidFill>
                  <a:latin typeface="Arial" panose="020B0604020202020204" pitchFamily="34" charset="0"/>
                  <a:ea typeface="微軟正黑體" panose="020B0604030504040204" pitchFamily="34" charset="-120"/>
                  <a:cs typeface="Arial" panose="020B0604020202020204" pitchFamily="34" charset="0"/>
                </a:rPr>
                <a:t>rmi</a:t>
              </a:r>
              <a:endPar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86" name="文字方塊 6">
              <a:extLst>
                <a:ext uri="{FF2B5EF4-FFF2-40B4-BE49-F238E27FC236}">
                  <a16:creationId xmlns:a16="http://schemas.microsoft.com/office/drawing/2014/main" id="{519A21CF-6BB4-4751-8A15-7DDAFD6F06CD}"/>
                </a:ext>
              </a:extLst>
            </p:cNvPr>
            <p:cNvSpPr txBox="1"/>
            <p:nvPr/>
          </p:nvSpPr>
          <p:spPr>
            <a:xfrm>
              <a:off x="1045257" y="2125935"/>
              <a:ext cx="709575" cy="27699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tag</a:t>
              </a:r>
            </a:p>
          </p:txBody>
        </p:sp>
        <p:sp>
          <p:nvSpPr>
            <p:cNvPr id="287" name="文字方塊 7">
              <a:extLst>
                <a:ext uri="{FF2B5EF4-FFF2-40B4-BE49-F238E27FC236}">
                  <a16:creationId xmlns:a16="http://schemas.microsoft.com/office/drawing/2014/main" id="{D10D56B7-04FB-4F34-B285-68F48EA1C7EF}"/>
                </a:ext>
              </a:extLst>
            </p:cNvPr>
            <p:cNvSpPr txBox="1"/>
            <p:nvPr/>
          </p:nvSpPr>
          <p:spPr>
            <a:xfrm>
              <a:off x="1045257" y="2496733"/>
              <a:ext cx="709575" cy="276999"/>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200" b="1">
                  <a:solidFill>
                    <a:schemeClr val="bg1"/>
                  </a:solidFill>
                  <a:latin typeface="Arial" panose="020B0604020202020204" pitchFamily="34" charset="0"/>
                  <a:ea typeface="微軟正黑體" panose="020B0604030504040204" pitchFamily="34" charset="-120"/>
                  <a:cs typeface="Arial" panose="020B0604020202020204" pitchFamily="34" charset="0"/>
                </a:rPr>
                <a:t>history</a:t>
              </a:r>
            </a:p>
          </p:txBody>
        </p:sp>
        <p:pic>
          <p:nvPicPr>
            <p:cNvPr id="288" name="圖片 287">
              <a:extLst>
                <a:ext uri="{FF2B5EF4-FFF2-40B4-BE49-F238E27FC236}">
                  <a16:creationId xmlns:a16="http://schemas.microsoft.com/office/drawing/2014/main" id="{675D93E0-790C-4A02-9443-C1650D3FC7D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3926" y="1803044"/>
              <a:ext cx="198845" cy="214226"/>
            </a:xfrm>
            <a:prstGeom prst="rect">
              <a:avLst/>
            </a:prstGeom>
          </p:spPr>
        </p:pic>
        <p:pic>
          <p:nvPicPr>
            <p:cNvPr id="289" name="圖片 288">
              <a:extLst>
                <a:ext uri="{FF2B5EF4-FFF2-40B4-BE49-F238E27FC236}">
                  <a16:creationId xmlns:a16="http://schemas.microsoft.com/office/drawing/2014/main" id="{45CBBFBF-9850-429A-9C6C-6AA1AFD1B97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8772738">
              <a:off x="881168" y="2162795"/>
              <a:ext cx="110057" cy="216000"/>
            </a:xfrm>
            <a:prstGeom prst="rect">
              <a:avLst/>
            </a:prstGeom>
          </p:spPr>
        </p:pic>
        <p:pic>
          <p:nvPicPr>
            <p:cNvPr id="290" name="圖片 289">
              <a:extLst>
                <a:ext uri="{FF2B5EF4-FFF2-40B4-BE49-F238E27FC236}">
                  <a16:creationId xmlns:a16="http://schemas.microsoft.com/office/drawing/2014/main" id="{71164139-85B7-4882-8F94-BFA7FAA38F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47373" y="3363170"/>
              <a:ext cx="198845" cy="237998"/>
            </a:xfrm>
            <a:prstGeom prst="rect">
              <a:avLst/>
            </a:prstGeom>
          </p:spPr>
        </p:pic>
        <p:pic>
          <p:nvPicPr>
            <p:cNvPr id="291" name="圖片 290">
              <a:extLst>
                <a:ext uri="{FF2B5EF4-FFF2-40B4-BE49-F238E27FC236}">
                  <a16:creationId xmlns:a16="http://schemas.microsoft.com/office/drawing/2014/main" id="{7C4F3F33-AC8C-4012-86EA-E57D3EE7029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7050" y="1411649"/>
              <a:ext cx="236921" cy="222377"/>
            </a:xfrm>
            <a:prstGeom prst="rect">
              <a:avLst/>
            </a:prstGeom>
          </p:spPr>
        </p:pic>
        <p:pic>
          <p:nvPicPr>
            <p:cNvPr id="292" name="圖片 291">
              <a:extLst>
                <a:ext uri="{FF2B5EF4-FFF2-40B4-BE49-F238E27FC236}">
                  <a16:creationId xmlns:a16="http://schemas.microsoft.com/office/drawing/2014/main" id="{453AF5A9-C376-4C94-BE36-1EB860729E2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96728" y="3380867"/>
              <a:ext cx="236921" cy="222377"/>
            </a:xfrm>
            <a:prstGeom prst="rect">
              <a:avLst/>
            </a:prstGeom>
          </p:spPr>
        </p:pic>
      </p:grpSp>
    </p:spTree>
    <p:extLst>
      <p:ext uri="{BB962C8B-B14F-4D97-AF65-F5344CB8AC3E}">
        <p14:creationId xmlns:p14="http://schemas.microsoft.com/office/powerpoint/2010/main" val="396445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BA123E1A-1274-49BD-83A6-DC0CFA3343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7199" y="1145632"/>
            <a:ext cx="5608156" cy="1085883"/>
          </a:xfrm>
          <a:prstGeom prst="rect">
            <a:avLst/>
          </a:prstGeom>
        </p:spPr>
      </p:pic>
      <p:pic>
        <p:nvPicPr>
          <p:cNvPr id="27" name="圖片 26">
            <a:extLst>
              <a:ext uri="{FF2B5EF4-FFF2-40B4-BE49-F238E27FC236}">
                <a16:creationId xmlns:a16="http://schemas.microsoft.com/office/drawing/2014/main" id="{DDF7CA2B-2261-430F-BCD1-7FB4730C29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199" y="2378866"/>
            <a:ext cx="5608156" cy="1085883"/>
          </a:xfrm>
          <a:prstGeom prst="rect">
            <a:avLst/>
          </a:prstGeom>
        </p:spPr>
      </p:pic>
      <p:pic>
        <p:nvPicPr>
          <p:cNvPr id="29" name="圖片 28">
            <a:extLst>
              <a:ext uri="{FF2B5EF4-FFF2-40B4-BE49-F238E27FC236}">
                <a16:creationId xmlns:a16="http://schemas.microsoft.com/office/drawing/2014/main" id="{E9E7A5F0-E1F2-4037-92CD-B14BB6FCE8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199" y="3612100"/>
            <a:ext cx="5608156" cy="1085883"/>
          </a:xfrm>
          <a:prstGeom prst="rect">
            <a:avLst/>
          </a:prstGeom>
        </p:spPr>
      </p:pic>
      <p:pic>
        <p:nvPicPr>
          <p:cNvPr id="30" name="圖片 29">
            <a:extLst>
              <a:ext uri="{FF2B5EF4-FFF2-40B4-BE49-F238E27FC236}">
                <a16:creationId xmlns:a16="http://schemas.microsoft.com/office/drawing/2014/main" id="{4D328144-A796-4C4F-B185-85DCA7A5E5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199" y="4845334"/>
            <a:ext cx="5608156" cy="1085883"/>
          </a:xfrm>
          <a:prstGeom prst="rect">
            <a:avLst/>
          </a:prstGeom>
        </p:spPr>
      </p:pic>
      <p:sp>
        <p:nvSpPr>
          <p:cNvPr id="2" name="標題 1">
            <a:extLst>
              <a:ext uri="{FF2B5EF4-FFF2-40B4-BE49-F238E27FC236}">
                <a16:creationId xmlns:a16="http://schemas.microsoft.com/office/drawing/2014/main" id="{F1465762-A68F-4252-A573-A18CD794644F}"/>
              </a:ext>
            </a:extLst>
          </p:cNvPr>
          <p:cNvSpPr>
            <a:spLocks noGrp="1"/>
          </p:cNvSpPr>
          <p:nvPr>
            <p:ph type="title"/>
          </p:nvPr>
        </p:nvSpPr>
        <p:spPr/>
        <p:txBody>
          <a:bodyPr>
            <a:normAutofit/>
          </a:bodyPr>
          <a:lstStyle/>
          <a:p>
            <a:r>
              <a:rPr lang="en-US" altLang="zh-TW"/>
              <a:t>Operate Container Station in four steps</a:t>
            </a:r>
            <a:endParaRPr lang="zh-TW" altLang="en-US"/>
          </a:p>
        </p:txBody>
      </p:sp>
      <p:sp>
        <p:nvSpPr>
          <p:cNvPr id="15" name="矩形 14">
            <a:extLst>
              <a:ext uri="{FF2B5EF4-FFF2-40B4-BE49-F238E27FC236}">
                <a16:creationId xmlns:a16="http://schemas.microsoft.com/office/drawing/2014/main" id="{AD42CCDC-EE2E-431A-9130-C7ED3E7B78C6}"/>
              </a:ext>
            </a:extLst>
          </p:cNvPr>
          <p:cNvSpPr/>
          <p:nvPr/>
        </p:nvSpPr>
        <p:spPr>
          <a:xfrm>
            <a:off x="1142728" y="1503638"/>
            <a:ext cx="3416320" cy="397032"/>
          </a:xfrm>
          <a:prstGeom prst="rect">
            <a:avLst/>
          </a:prstGeom>
        </p:spPr>
        <p:txBody>
          <a:bodyPr wrap="none" anchor="t">
            <a:spAutoFit/>
          </a:bodyPr>
          <a:lstStyle/>
          <a:p>
            <a:pPr lvl="0">
              <a:lnSpc>
                <a:spcPct val="90000"/>
              </a:lnSpc>
              <a:spcBef>
                <a:spcPts val="1000"/>
              </a:spcBef>
            </a:pPr>
            <a:r>
              <a:rPr lang="en-US" altLang="zh-TW" sz="2200" b="1">
                <a:solidFill>
                  <a:prstClr val="black"/>
                </a:solidFill>
                <a:latin typeface="+mj-lt"/>
                <a:ea typeface="Microsoft JhengHei"/>
              </a:rPr>
              <a:t>Pull image from registry</a:t>
            </a:r>
            <a:endParaRPr lang="zh-TW" altLang="en-US" sz="2200" b="1">
              <a:solidFill>
                <a:prstClr val="black"/>
              </a:solidFill>
              <a:latin typeface="+mj-lt"/>
              <a:ea typeface="Microsoft JhengHei"/>
            </a:endParaRPr>
          </a:p>
        </p:txBody>
      </p:sp>
      <p:sp>
        <p:nvSpPr>
          <p:cNvPr id="16" name="矩形 15">
            <a:extLst>
              <a:ext uri="{FF2B5EF4-FFF2-40B4-BE49-F238E27FC236}">
                <a16:creationId xmlns:a16="http://schemas.microsoft.com/office/drawing/2014/main" id="{9F9CF51B-F789-433C-8FC1-454AA5405844}"/>
              </a:ext>
            </a:extLst>
          </p:cNvPr>
          <p:cNvSpPr/>
          <p:nvPr/>
        </p:nvSpPr>
        <p:spPr>
          <a:xfrm>
            <a:off x="2844418" y="2565935"/>
            <a:ext cx="3467172" cy="701731"/>
          </a:xfrm>
          <a:prstGeom prst="rect">
            <a:avLst/>
          </a:prstGeom>
        </p:spPr>
        <p:txBody>
          <a:bodyPr wrap="square" anchor="t">
            <a:spAutoFit/>
          </a:bodyPr>
          <a:lstStyle/>
          <a:p>
            <a:pPr>
              <a:lnSpc>
                <a:spcPct val="90000"/>
              </a:lnSpc>
              <a:spcBef>
                <a:spcPts val="1000"/>
              </a:spcBef>
            </a:pPr>
            <a:r>
              <a:rPr lang="en-US" altLang="zh-TW" sz="2200" b="1">
                <a:solidFill>
                  <a:prstClr val="black"/>
                </a:solidFill>
                <a:latin typeface="+mj-lt"/>
                <a:ea typeface="Microsoft JhengHei"/>
              </a:rPr>
              <a:t>Use image to create container</a:t>
            </a:r>
            <a:endParaRPr lang="zh-TW" altLang="en-US" sz="2200" b="1">
              <a:solidFill>
                <a:prstClr val="black"/>
              </a:solidFill>
              <a:latin typeface="+mj-lt"/>
              <a:ea typeface="Microsoft JhengHei"/>
            </a:endParaRPr>
          </a:p>
        </p:txBody>
      </p:sp>
      <p:sp>
        <p:nvSpPr>
          <p:cNvPr id="17" name="矩形 16">
            <a:extLst>
              <a:ext uri="{FF2B5EF4-FFF2-40B4-BE49-F238E27FC236}">
                <a16:creationId xmlns:a16="http://schemas.microsoft.com/office/drawing/2014/main" id="{41D8E34E-E207-4400-BFC6-0E568213B19C}"/>
              </a:ext>
            </a:extLst>
          </p:cNvPr>
          <p:cNvSpPr/>
          <p:nvPr/>
        </p:nvSpPr>
        <p:spPr>
          <a:xfrm>
            <a:off x="1737185" y="3940801"/>
            <a:ext cx="2021707" cy="397032"/>
          </a:xfrm>
          <a:prstGeom prst="rect">
            <a:avLst/>
          </a:prstGeom>
        </p:spPr>
        <p:txBody>
          <a:bodyPr wrap="none">
            <a:spAutoFit/>
          </a:bodyPr>
          <a:lstStyle/>
          <a:p>
            <a:pPr lvl="0">
              <a:lnSpc>
                <a:spcPct val="90000"/>
              </a:lnSpc>
              <a:spcBef>
                <a:spcPts val="1000"/>
              </a:spcBef>
            </a:pPr>
            <a:r>
              <a:rPr lang="en-US" altLang="zh-TW" sz="2200" b="1">
                <a:solidFill>
                  <a:prstClr val="black"/>
                </a:solidFill>
                <a:latin typeface="+mj-lt"/>
                <a:ea typeface="Microsoft JhengHei"/>
              </a:rPr>
              <a:t>Infrastructure</a:t>
            </a:r>
            <a:endParaRPr lang="zh-TW" altLang="en-US" sz="2200" b="1">
              <a:solidFill>
                <a:prstClr val="black"/>
              </a:solidFill>
              <a:latin typeface="+mj-lt"/>
              <a:ea typeface="Microsoft JhengHei"/>
            </a:endParaRPr>
          </a:p>
        </p:txBody>
      </p:sp>
      <p:sp>
        <p:nvSpPr>
          <p:cNvPr id="18" name="矩形 17">
            <a:extLst>
              <a:ext uri="{FF2B5EF4-FFF2-40B4-BE49-F238E27FC236}">
                <a16:creationId xmlns:a16="http://schemas.microsoft.com/office/drawing/2014/main" id="{326BB134-5801-402C-8052-EE3A6BA3E4C3}"/>
              </a:ext>
            </a:extLst>
          </p:cNvPr>
          <p:cNvSpPr/>
          <p:nvPr/>
        </p:nvSpPr>
        <p:spPr>
          <a:xfrm>
            <a:off x="3033129" y="5037409"/>
            <a:ext cx="2951681" cy="701731"/>
          </a:xfrm>
          <a:prstGeom prst="rect">
            <a:avLst/>
          </a:prstGeom>
        </p:spPr>
        <p:txBody>
          <a:bodyPr wrap="square">
            <a:spAutoFit/>
          </a:bodyPr>
          <a:lstStyle/>
          <a:p>
            <a:pPr lvl="0">
              <a:lnSpc>
                <a:spcPct val="90000"/>
              </a:lnSpc>
              <a:spcBef>
                <a:spcPts val="1000"/>
              </a:spcBef>
            </a:pPr>
            <a:r>
              <a:rPr lang="en-US" altLang="zh-TW" sz="2200" b="1">
                <a:solidFill>
                  <a:prstClr val="black"/>
                </a:solidFill>
                <a:latin typeface="+mj-lt"/>
                <a:ea typeface="Microsoft JhengHei"/>
              </a:rPr>
              <a:t>Container overview and management</a:t>
            </a:r>
            <a:endParaRPr lang="zh-TW" altLang="en-US" sz="2200" b="1">
              <a:solidFill>
                <a:prstClr val="black"/>
              </a:solidFill>
              <a:latin typeface="+mj-lt"/>
              <a:ea typeface="Microsoft JhengHei"/>
            </a:endParaRPr>
          </a:p>
        </p:txBody>
      </p:sp>
      <p:sp>
        <p:nvSpPr>
          <p:cNvPr id="31" name="橢圓 30">
            <a:extLst>
              <a:ext uri="{FF2B5EF4-FFF2-40B4-BE49-F238E27FC236}">
                <a16:creationId xmlns:a16="http://schemas.microsoft.com/office/drawing/2014/main" id="{7D47DEF4-D735-46EA-904A-2933C3448BF1}"/>
              </a:ext>
            </a:extLst>
          </p:cNvPr>
          <p:cNvSpPr/>
          <p:nvPr/>
        </p:nvSpPr>
        <p:spPr>
          <a:xfrm>
            <a:off x="6821153" y="1063705"/>
            <a:ext cx="4675435" cy="467543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6E9B2FA4-3B28-4605-8FFD-E6815FE0B797}"/>
              </a:ext>
            </a:extLst>
          </p:cNvPr>
          <p:cNvSpPr/>
          <p:nvPr/>
        </p:nvSpPr>
        <p:spPr>
          <a:xfrm>
            <a:off x="7783679" y="2429990"/>
            <a:ext cx="3085171" cy="1435302"/>
          </a:xfrm>
          <a:prstGeom prst="rect">
            <a:avLst/>
          </a:prstGeom>
          <a:solidFill>
            <a:schemeClr val="bg1"/>
          </a:solidFill>
          <a:ln w="381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3" name="圖片 32">
            <a:extLst>
              <a:ext uri="{FF2B5EF4-FFF2-40B4-BE49-F238E27FC236}">
                <a16:creationId xmlns:a16="http://schemas.microsoft.com/office/drawing/2014/main" id="{966CBF82-F443-462E-BA01-D9B6EF88EB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21900">
            <a:off x="8240233" y="1693248"/>
            <a:ext cx="1446423" cy="1030191"/>
          </a:xfrm>
          <a:prstGeom prst="rect">
            <a:avLst/>
          </a:prstGeom>
        </p:spPr>
      </p:pic>
      <p:pic>
        <p:nvPicPr>
          <p:cNvPr id="34" name="圖片 33">
            <a:extLst>
              <a:ext uri="{FF2B5EF4-FFF2-40B4-BE49-F238E27FC236}">
                <a16:creationId xmlns:a16="http://schemas.microsoft.com/office/drawing/2014/main" id="{8EEC4B6C-805F-42BE-B2BC-DAB4FC746D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53502">
            <a:off x="10149562" y="2829099"/>
            <a:ext cx="931462" cy="1240115"/>
          </a:xfrm>
          <a:prstGeom prst="rect">
            <a:avLst/>
          </a:prstGeom>
        </p:spPr>
      </p:pic>
      <p:sp>
        <p:nvSpPr>
          <p:cNvPr id="35" name="矩形 34">
            <a:extLst>
              <a:ext uri="{FF2B5EF4-FFF2-40B4-BE49-F238E27FC236}">
                <a16:creationId xmlns:a16="http://schemas.microsoft.com/office/drawing/2014/main" id="{A8771D83-F927-436A-BD1C-EECF1867C659}"/>
              </a:ext>
            </a:extLst>
          </p:cNvPr>
          <p:cNvSpPr/>
          <p:nvPr/>
        </p:nvSpPr>
        <p:spPr>
          <a:xfrm>
            <a:off x="7982138" y="2592874"/>
            <a:ext cx="611065" cy="923330"/>
          </a:xfrm>
          <a:prstGeom prst="rect">
            <a:avLst/>
          </a:prstGeom>
          <a:noFill/>
        </p:spPr>
        <p:txBody>
          <a:bodyPr wrap="none" lIns="91440" tIns="45720" rIns="91440" bIns="45720">
            <a:spAutoFit/>
          </a:bodyPr>
          <a:lstStyle/>
          <a:p>
            <a:pPr algn="ctr"/>
            <a:r>
              <a:rPr lang="en-US" altLang="zh-TW" sz="5400" b="1" cap="none" spc="50">
                <a:ln w="9525" cmpd="sng">
                  <a:solidFill>
                    <a:schemeClr val="accent1"/>
                  </a:solidFill>
                  <a:prstDash val="solid"/>
                </a:ln>
                <a:solidFill>
                  <a:srgbClr val="70AD47">
                    <a:tint val="1000"/>
                  </a:srgbClr>
                </a:solidFill>
                <a:effectLst>
                  <a:glow rad="38100">
                    <a:schemeClr val="accent1">
                      <a:alpha val="40000"/>
                    </a:schemeClr>
                  </a:glow>
                </a:effectLst>
              </a:rPr>
              <a:t>A</a:t>
            </a:r>
            <a:endParaRPr lang="zh-TW" altLang="en-US"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6" name="群組 35">
            <a:extLst>
              <a:ext uri="{FF2B5EF4-FFF2-40B4-BE49-F238E27FC236}">
                <a16:creationId xmlns:a16="http://schemas.microsoft.com/office/drawing/2014/main" id="{91B1BE06-DEC9-424C-9153-9F399714ACED}"/>
              </a:ext>
            </a:extLst>
          </p:cNvPr>
          <p:cNvGrpSpPr/>
          <p:nvPr/>
        </p:nvGrpSpPr>
        <p:grpSpPr>
          <a:xfrm>
            <a:off x="7448472" y="3571274"/>
            <a:ext cx="1410322" cy="735091"/>
            <a:chOff x="6626758" y="4401015"/>
            <a:chExt cx="1848169" cy="963306"/>
          </a:xfrm>
        </p:grpSpPr>
        <p:sp>
          <p:nvSpPr>
            <p:cNvPr id="37" name="矩形 36">
              <a:extLst>
                <a:ext uri="{FF2B5EF4-FFF2-40B4-BE49-F238E27FC236}">
                  <a16:creationId xmlns:a16="http://schemas.microsoft.com/office/drawing/2014/main" id="{BA4ED44E-36E4-4084-A83B-7078FDE646D4}"/>
                </a:ext>
              </a:extLst>
            </p:cNvPr>
            <p:cNvSpPr/>
            <p:nvPr/>
          </p:nvSpPr>
          <p:spPr>
            <a:xfrm>
              <a:off x="6626758" y="4401015"/>
              <a:ext cx="1848169" cy="963306"/>
            </a:xfrm>
            <a:prstGeom prst="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8" name="圖片 37">
              <a:extLst>
                <a:ext uri="{FF2B5EF4-FFF2-40B4-BE49-F238E27FC236}">
                  <a16:creationId xmlns:a16="http://schemas.microsoft.com/office/drawing/2014/main" id="{383CB370-F888-4028-864A-42E82616FE9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06801" y="4525413"/>
              <a:ext cx="1273900" cy="685924"/>
            </a:xfrm>
            <a:prstGeom prst="rect">
              <a:avLst/>
            </a:prstGeom>
          </p:spPr>
        </p:pic>
      </p:grpSp>
      <p:pic>
        <p:nvPicPr>
          <p:cNvPr id="39" name="圖片 38">
            <a:extLst>
              <a:ext uri="{FF2B5EF4-FFF2-40B4-BE49-F238E27FC236}">
                <a16:creationId xmlns:a16="http://schemas.microsoft.com/office/drawing/2014/main" id="{AEAA4600-1587-40B1-A3FA-43C21A1EE5A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03923">
            <a:off x="6967902" y="2536479"/>
            <a:ext cx="1105622" cy="1103991"/>
          </a:xfrm>
          <a:prstGeom prst="rect">
            <a:avLst/>
          </a:prstGeom>
        </p:spPr>
      </p:pic>
      <p:pic>
        <p:nvPicPr>
          <p:cNvPr id="40" name="圖片 39">
            <a:extLst>
              <a:ext uri="{FF2B5EF4-FFF2-40B4-BE49-F238E27FC236}">
                <a16:creationId xmlns:a16="http://schemas.microsoft.com/office/drawing/2014/main" id="{614487A6-2DAF-4310-8496-310186CDDDD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66963" y="3644707"/>
            <a:ext cx="808092" cy="1323315"/>
          </a:xfrm>
          <a:prstGeom prst="rect">
            <a:avLst/>
          </a:prstGeom>
        </p:spPr>
      </p:pic>
      <p:pic>
        <p:nvPicPr>
          <p:cNvPr id="41" name="圖片 40">
            <a:extLst>
              <a:ext uri="{FF2B5EF4-FFF2-40B4-BE49-F238E27FC236}">
                <a16:creationId xmlns:a16="http://schemas.microsoft.com/office/drawing/2014/main" id="{659173DF-B464-4740-9B4C-61CEB272788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59800" y="1658872"/>
            <a:ext cx="566820" cy="655760"/>
          </a:xfrm>
          <a:prstGeom prst="rect">
            <a:avLst/>
          </a:prstGeom>
        </p:spPr>
      </p:pic>
      <p:pic>
        <p:nvPicPr>
          <p:cNvPr id="42" name="圖片 41">
            <a:extLst>
              <a:ext uri="{FF2B5EF4-FFF2-40B4-BE49-F238E27FC236}">
                <a16:creationId xmlns:a16="http://schemas.microsoft.com/office/drawing/2014/main" id="{A8D1173C-6A35-4D00-B947-2994C49B033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682431" y="4149300"/>
            <a:ext cx="733083" cy="735091"/>
          </a:xfrm>
          <a:prstGeom prst="rect">
            <a:avLst/>
          </a:prstGeom>
        </p:spPr>
      </p:pic>
      <p:pic>
        <p:nvPicPr>
          <p:cNvPr id="43" name="圖片 42">
            <a:extLst>
              <a:ext uri="{FF2B5EF4-FFF2-40B4-BE49-F238E27FC236}">
                <a16:creationId xmlns:a16="http://schemas.microsoft.com/office/drawing/2014/main" id="{D78B642D-2D55-43B1-8406-5A75B7BFDF6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66280" y="3371414"/>
            <a:ext cx="509610" cy="589573"/>
          </a:xfrm>
          <a:prstGeom prst="rect">
            <a:avLst/>
          </a:prstGeom>
        </p:spPr>
      </p:pic>
    </p:spTree>
    <p:extLst>
      <p:ext uri="{BB962C8B-B14F-4D97-AF65-F5344CB8AC3E}">
        <p14:creationId xmlns:p14="http://schemas.microsoft.com/office/powerpoint/2010/main" val="200718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4C985C-CDC6-4101-B5DE-4581FABF82AF}"/>
              </a:ext>
            </a:extLst>
          </p:cNvPr>
          <p:cNvSpPr>
            <a:spLocks noGrp="1"/>
          </p:cNvSpPr>
          <p:nvPr>
            <p:ph type="title"/>
          </p:nvPr>
        </p:nvSpPr>
        <p:spPr/>
        <p:txBody>
          <a:bodyPr/>
          <a:lstStyle/>
          <a:p>
            <a:r>
              <a:rPr lang="en-US" altLang="zh-TW"/>
              <a:t>Multiple options for pulling image</a:t>
            </a:r>
            <a:endParaRPr lang="zh-TW" altLang="en-US"/>
          </a:p>
        </p:txBody>
      </p:sp>
      <p:sp>
        <p:nvSpPr>
          <p:cNvPr id="3" name="內容版面配置區 2">
            <a:extLst>
              <a:ext uri="{FF2B5EF4-FFF2-40B4-BE49-F238E27FC236}">
                <a16:creationId xmlns:a16="http://schemas.microsoft.com/office/drawing/2014/main" id="{CDF04168-4321-4AC0-885F-5F8B4DCA0DFB}"/>
              </a:ext>
            </a:extLst>
          </p:cNvPr>
          <p:cNvSpPr>
            <a:spLocks noGrp="1"/>
          </p:cNvSpPr>
          <p:nvPr>
            <p:ph idx="4294967295"/>
          </p:nvPr>
        </p:nvSpPr>
        <p:spPr>
          <a:xfrm>
            <a:off x="4045657" y="2769239"/>
            <a:ext cx="7638343" cy="2243138"/>
          </a:xfrm>
          <a:prstGeom prst="rect">
            <a:avLst/>
          </a:prstGeom>
        </p:spPr>
        <p:txBody>
          <a:bodyPr anchor="t"/>
          <a:lstStyle/>
          <a:p>
            <a:r>
              <a:rPr lang="zh-TW" altLang="en-US" sz="2400" b="1" dirty="0">
                <a:latin typeface="+mj-lt"/>
                <a:ea typeface="Microsoft JhengHei"/>
              </a:rPr>
              <a:t> </a:t>
            </a:r>
            <a:r>
              <a:rPr lang="en-US" altLang="zh-TW" sz="2400" b="1" dirty="0">
                <a:latin typeface="+mj-lt"/>
                <a:ea typeface="Microsoft JhengHei"/>
              </a:rPr>
              <a:t>Pull image and create container </a:t>
            </a:r>
            <a:br>
              <a:rPr lang="en-US" altLang="zh-TW" sz="2400" b="1" dirty="0">
                <a:latin typeface="+mj-lt"/>
                <a:ea typeface="Microsoft JhengHei"/>
              </a:rPr>
            </a:br>
            <a:r>
              <a:rPr lang="en-US" altLang="zh-TW" sz="2400" b="1" dirty="0">
                <a:latin typeface="+mj-lt"/>
                <a:ea typeface="Microsoft JhengHei"/>
              </a:rPr>
              <a:t> via recommended applications</a:t>
            </a:r>
            <a:endParaRPr lang="zh-TW" dirty="0">
              <a:latin typeface="+mj-lt"/>
              <a:ea typeface="新細明體"/>
            </a:endParaRPr>
          </a:p>
          <a:p>
            <a:r>
              <a:rPr lang="zh-TW" altLang="en-US" sz="2400" b="1" dirty="0">
                <a:latin typeface="+mj-lt"/>
                <a:ea typeface="Microsoft JhengHei"/>
              </a:rPr>
              <a:t> </a:t>
            </a:r>
            <a:r>
              <a:rPr lang="en-US" altLang="zh-TW" sz="2400" b="1" dirty="0">
                <a:latin typeface="+mj-lt"/>
                <a:ea typeface="Microsoft JhengHei"/>
              </a:rPr>
              <a:t>Import images from PC or local host</a:t>
            </a:r>
            <a:endParaRPr lang="zh-TW" altLang="en-US" sz="2400" b="1" dirty="0">
              <a:latin typeface="+mj-lt"/>
              <a:ea typeface="Microsoft JhengHei"/>
            </a:endParaRPr>
          </a:p>
          <a:p>
            <a:r>
              <a:rPr lang="zh-TW" altLang="en-US" sz="2400" b="1" dirty="0">
                <a:latin typeface="+mj-lt"/>
                <a:ea typeface="Microsoft JhengHei"/>
              </a:rPr>
              <a:t> </a:t>
            </a:r>
            <a:r>
              <a:rPr lang="en-US" altLang="zh-TW" sz="2400" b="1" dirty="0">
                <a:latin typeface="+mj-lt"/>
                <a:ea typeface="Microsoft JhengHei"/>
              </a:rPr>
              <a:t>Search and pull image from built-in </a:t>
            </a:r>
            <a:r>
              <a:rPr lang="zh-TW" altLang="en-US" sz="2400" b="1" dirty="0">
                <a:latin typeface="+mj-lt"/>
                <a:ea typeface="Microsoft JhengHei"/>
              </a:rPr>
              <a:t>Docker Hub</a:t>
            </a:r>
            <a:endParaRPr lang="zh-TW" sz="2400" b="1" dirty="0">
              <a:latin typeface="+mj-lt"/>
              <a:ea typeface="Microsoft JhengHei"/>
            </a:endParaRPr>
          </a:p>
          <a:p>
            <a:r>
              <a:rPr lang="zh-TW" altLang="en-US" sz="2400" b="1" dirty="0">
                <a:latin typeface="+mj-lt"/>
                <a:ea typeface="Microsoft JhengHei"/>
              </a:rPr>
              <a:t> </a:t>
            </a:r>
            <a:r>
              <a:rPr lang="en-US" altLang="zh-TW" sz="2400" b="1" dirty="0">
                <a:latin typeface="+mj-lt"/>
                <a:ea typeface="Microsoft JhengHei"/>
              </a:rPr>
              <a:t>Pull image from private registry</a:t>
            </a:r>
            <a:endParaRPr lang="zh-TW" sz="2400" b="1" dirty="0">
              <a:latin typeface="+mj-lt"/>
              <a:ea typeface="Microsoft JhengHei"/>
            </a:endParaRPr>
          </a:p>
          <a:p>
            <a:endParaRPr lang="zh-TW" altLang="en-US" sz="2400" b="1" dirty="0">
              <a:latin typeface="+mj-lt"/>
              <a:ea typeface="Microsoft JhengHei"/>
            </a:endParaRPr>
          </a:p>
        </p:txBody>
      </p:sp>
      <p:pic>
        <p:nvPicPr>
          <p:cNvPr id="4" name="圖片 4">
            <a:extLst>
              <a:ext uri="{FF2B5EF4-FFF2-40B4-BE49-F238E27FC236}">
                <a16:creationId xmlns:a16="http://schemas.microsoft.com/office/drawing/2014/main" id="{9297E16E-6307-4B71-A930-A650F9DB58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5345" y="719600"/>
            <a:ext cx="858796" cy="877693"/>
          </a:xfrm>
          <a:prstGeom prst="rect">
            <a:avLst/>
          </a:prstGeom>
        </p:spPr>
      </p:pic>
      <p:pic>
        <p:nvPicPr>
          <p:cNvPr id="9" name="圖片 8" descr="icon2.png">
            <a:extLst>
              <a:ext uri="{FF2B5EF4-FFF2-40B4-BE49-F238E27FC236}">
                <a16:creationId xmlns:a16="http://schemas.microsoft.com/office/drawing/2014/main" id="{FFA55F4D-4E5B-4DDD-B16B-C50C41A5B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144" y="1787525"/>
            <a:ext cx="3444056" cy="3444056"/>
          </a:xfrm>
          <a:prstGeom prst="rect">
            <a:avLst/>
          </a:prstGeom>
          <a:effectLst>
            <a:outerShdw blurRad="50800" dist="38100" dir="2700000" algn="tl" rotWithShape="0">
              <a:prstClr val="black">
                <a:alpha val="40000"/>
              </a:prstClr>
            </a:outerShdw>
          </a:effectLst>
        </p:spPr>
      </p:pic>
      <p:grpSp>
        <p:nvGrpSpPr>
          <p:cNvPr id="10" name="群組 9">
            <a:extLst>
              <a:ext uri="{FF2B5EF4-FFF2-40B4-BE49-F238E27FC236}">
                <a16:creationId xmlns:a16="http://schemas.microsoft.com/office/drawing/2014/main" id="{5E431975-50A8-4B1F-A6AB-6A30BADA19E6}"/>
              </a:ext>
            </a:extLst>
          </p:cNvPr>
          <p:cNvGrpSpPr/>
          <p:nvPr/>
        </p:nvGrpSpPr>
        <p:grpSpPr>
          <a:xfrm>
            <a:off x="9700782" y="244784"/>
            <a:ext cx="2295615" cy="2576075"/>
            <a:chOff x="9700782" y="244784"/>
            <a:chExt cx="2295615" cy="2576075"/>
          </a:xfrm>
        </p:grpSpPr>
        <p:pic>
          <p:nvPicPr>
            <p:cNvPr id="6" name="圖片 5">
              <a:extLst>
                <a:ext uri="{FF2B5EF4-FFF2-40B4-BE49-F238E27FC236}">
                  <a16:creationId xmlns:a16="http://schemas.microsoft.com/office/drawing/2014/main" id="{F3BC57BC-CED2-47D2-AE8B-D60800598E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00782" y="244784"/>
              <a:ext cx="2295615" cy="2576075"/>
            </a:xfrm>
            <a:prstGeom prst="rect">
              <a:avLst/>
            </a:prstGeom>
          </p:spPr>
        </p:pic>
        <p:sp>
          <p:nvSpPr>
            <p:cNvPr id="7" name="文字方塊 6">
              <a:extLst>
                <a:ext uri="{FF2B5EF4-FFF2-40B4-BE49-F238E27FC236}">
                  <a16:creationId xmlns:a16="http://schemas.microsoft.com/office/drawing/2014/main" id="{7D9AA81A-246A-4AA6-8E5F-7E599AB8C620}"/>
                </a:ext>
              </a:extLst>
            </p:cNvPr>
            <p:cNvSpPr txBox="1"/>
            <p:nvPr/>
          </p:nvSpPr>
          <p:spPr>
            <a:xfrm>
              <a:off x="10083800" y="1183846"/>
              <a:ext cx="1600200" cy="646331"/>
            </a:xfrm>
            <a:prstGeom prst="rect">
              <a:avLst/>
            </a:prstGeom>
            <a:noFill/>
          </p:spPr>
          <p:txBody>
            <a:bodyPr wrap="square" rtlCol="0">
              <a:spAutoFit/>
            </a:bodyPr>
            <a:lstStyle/>
            <a:p>
              <a:pPr algn="ctr"/>
              <a:r>
                <a:rPr lang="en-US" altLang="zh-TW" sz="3600" b="1">
                  <a:solidFill>
                    <a:srgbClr val="3A5A74"/>
                  </a:solidFill>
                </a:rPr>
                <a:t>DEMO</a:t>
              </a:r>
              <a:endParaRPr lang="zh-TW" altLang="en-US" sz="3600" b="1">
                <a:solidFill>
                  <a:srgbClr val="3A5A74"/>
                </a:solidFill>
              </a:endParaRPr>
            </a:p>
          </p:txBody>
        </p:sp>
      </p:grpSp>
    </p:spTree>
    <p:extLst>
      <p:ext uri="{BB962C8B-B14F-4D97-AF65-F5344CB8AC3E}">
        <p14:creationId xmlns:p14="http://schemas.microsoft.com/office/powerpoint/2010/main" val="2545598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962EF1-2EF8-49F5-BCA6-EC7EA1670084}"/>
              </a:ext>
            </a:extLst>
          </p:cNvPr>
          <p:cNvSpPr>
            <a:spLocks noGrp="1"/>
          </p:cNvSpPr>
          <p:nvPr>
            <p:ph type="title"/>
          </p:nvPr>
        </p:nvSpPr>
        <p:spPr/>
        <p:txBody>
          <a:bodyPr/>
          <a:lstStyle/>
          <a:p>
            <a:r>
              <a:rPr lang="en-US" altLang="zh-CN"/>
              <a:t>User image to create container</a:t>
            </a:r>
            <a:endParaRPr lang="zh-CN" altLang="en-US"/>
          </a:p>
        </p:txBody>
      </p:sp>
      <p:sp>
        <p:nvSpPr>
          <p:cNvPr id="3" name="內容版面配置區 2">
            <a:extLst>
              <a:ext uri="{FF2B5EF4-FFF2-40B4-BE49-F238E27FC236}">
                <a16:creationId xmlns:a16="http://schemas.microsoft.com/office/drawing/2014/main" id="{D9EAC891-775A-40F0-8CAC-E9666ED2367F}"/>
              </a:ext>
            </a:extLst>
          </p:cNvPr>
          <p:cNvSpPr>
            <a:spLocks noGrp="1"/>
          </p:cNvSpPr>
          <p:nvPr>
            <p:ph idx="4294967295"/>
          </p:nvPr>
        </p:nvSpPr>
        <p:spPr>
          <a:xfrm>
            <a:off x="879517" y="1038697"/>
            <a:ext cx="7839556" cy="1432354"/>
          </a:xfrm>
          <a:prstGeom prst="rect">
            <a:avLst/>
          </a:prstGeom>
        </p:spPr>
        <p:txBody>
          <a:bodyPr anchor="t"/>
          <a:lstStyle/>
          <a:p>
            <a:pPr>
              <a:spcBef>
                <a:spcPts val="0"/>
              </a:spcBef>
            </a:pPr>
            <a:r>
              <a:rPr lang="zh-TW" altLang="en-US" sz="2000" b="1" dirty="0">
                <a:latin typeface="+mj-lt"/>
                <a:ea typeface="Microsoft JhengHei"/>
              </a:rPr>
              <a:t> </a:t>
            </a:r>
            <a:r>
              <a:rPr lang="en-US" altLang="zh-TW" sz="2000" b="1" dirty="0">
                <a:latin typeface="+mj-lt"/>
                <a:ea typeface="Microsoft JhengHei"/>
              </a:rPr>
              <a:t>One-click installation wizard for quick parameter setup</a:t>
            </a:r>
            <a:endParaRPr lang="en-US" sz="2000" b="1" dirty="0">
              <a:latin typeface="+mj-lt"/>
              <a:ea typeface="Microsoft JhengHei"/>
            </a:endParaRPr>
          </a:p>
          <a:p>
            <a:pPr>
              <a:spcBef>
                <a:spcPts val="0"/>
              </a:spcBef>
            </a:pPr>
            <a:r>
              <a:rPr lang="zh-TW" altLang="en-US" sz="2000" b="1" dirty="0">
                <a:latin typeface="+mj-lt"/>
                <a:ea typeface="Microsoft JhengHei"/>
              </a:rPr>
              <a:t> </a:t>
            </a:r>
            <a:r>
              <a:rPr lang="en-US" altLang="zh-TW" sz="2000" b="1" dirty="0">
                <a:latin typeface="+mj-lt"/>
                <a:ea typeface="Microsoft JhengHei"/>
              </a:rPr>
              <a:t>Support</a:t>
            </a:r>
            <a:r>
              <a:rPr lang="zh-TW" sz="2000" b="1" dirty="0">
                <a:latin typeface="+mj-lt"/>
                <a:ea typeface="Microsoft JhengHei"/>
              </a:rPr>
              <a:t> </a:t>
            </a:r>
            <a:r>
              <a:rPr lang="en-US" altLang="zh-TW" sz="2000" b="1" dirty="0">
                <a:latin typeface="+mj-lt"/>
                <a:ea typeface="Microsoft JhengHei"/>
              </a:rPr>
              <a:t>Docker</a:t>
            </a:r>
            <a:r>
              <a:rPr lang="zh-TW" sz="2000" b="1" dirty="0">
                <a:latin typeface="+mj-lt"/>
                <a:ea typeface="Microsoft JhengHei"/>
              </a:rPr>
              <a:t> </a:t>
            </a:r>
            <a:r>
              <a:rPr lang="en-US" altLang="zh-TW" sz="2000" b="1" dirty="0">
                <a:latin typeface="+mj-lt"/>
                <a:ea typeface="Microsoft JhengHei"/>
              </a:rPr>
              <a:t>Compose</a:t>
            </a:r>
            <a:r>
              <a:rPr lang="zh-TW" sz="2000" b="1" dirty="0">
                <a:latin typeface="+mj-lt"/>
                <a:ea typeface="Microsoft JhengHei"/>
              </a:rPr>
              <a:t> </a:t>
            </a:r>
            <a:r>
              <a:rPr lang="en-US" altLang="zh-TW" sz="2000" b="1" dirty="0">
                <a:latin typeface="+mj-lt"/>
                <a:ea typeface="Microsoft JhengHei"/>
              </a:rPr>
              <a:t>YAML</a:t>
            </a:r>
            <a:r>
              <a:rPr lang="zh-TW" sz="2000" b="1" dirty="0">
                <a:latin typeface="+mj-lt"/>
                <a:ea typeface="Microsoft JhengHei"/>
              </a:rPr>
              <a:t> </a:t>
            </a:r>
            <a:r>
              <a:rPr lang="en-US" altLang="zh-TW" sz="2000" b="1" dirty="0">
                <a:latin typeface="+mj-lt"/>
                <a:ea typeface="Microsoft JhengHei"/>
              </a:rPr>
              <a:t>format to create  </a:t>
            </a:r>
            <a:endParaRPr lang="en-US" altLang="zh-TW" sz="2000" b="1" dirty="0">
              <a:latin typeface="+mj-lt"/>
              <a:ea typeface="Microsoft JhengHei"/>
              <a:cs typeface="Arial"/>
            </a:endParaRPr>
          </a:p>
          <a:p>
            <a:pPr marL="0" indent="0">
              <a:spcBef>
                <a:spcPts val="0"/>
              </a:spcBef>
              <a:buNone/>
            </a:pPr>
            <a:r>
              <a:rPr lang="en-US" altLang="zh-TW" sz="2000" b="1" dirty="0">
                <a:latin typeface="+mj-lt"/>
                <a:ea typeface="Microsoft JhengHei"/>
              </a:rPr>
              <a:t>    applications</a:t>
            </a:r>
            <a:endParaRPr lang="zh-TW" sz="2000" b="1" dirty="0">
              <a:latin typeface="+mj-lt"/>
              <a:ea typeface="Microsoft JhengHei"/>
            </a:endParaRPr>
          </a:p>
          <a:p>
            <a:pPr>
              <a:spcBef>
                <a:spcPts val="0"/>
              </a:spcBef>
            </a:pPr>
            <a:r>
              <a:rPr lang="zh-TW" altLang="en-US" sz="2000" b="1" dirty="0">
                <a:latin typeface="+mj-lt"/>
                <a:ea typeface="Microsoft JhengHei"/>
              </a:rPr>
              <a:t> </a:t>
            </a:r>
            <a:r>
              <a:rPr lang="en-US" altLang="zh-TW" sz="2000" b="1" dirty="0">
                <a:latin typeface="+mj-lt"/>
                <a:ea typeface="Microsoft JhengHei"/>
              </a:rPr>
              <a:t>Import image from PC or NAS</a:t>
            </a:r>
            <a:endParaRPr lang="zh-TW" altLang="en-US" sz="2000" b="1" dirty="0">
              <a:latin typeface="+mj-lt"/>
              <a:ea typeface="Microsoft JhengHei"/>
            </a:endParaRPr>
          </a:p>
          <a:p>
            <a:pPr>
              <a:spcBef>
                <a:spcPts val="0"/>
              </a:spcBef>
            </a:pPr>
            <a:endParaRPr lang="zh-TW" sz="2000" b="1" dirty="0">
              <a:latin typeface="+mj-lt"/>
              <a:ea typeface="Microsoft JhengHei"/>
            </a:endParaRPr>
          </a:p>
          <a:p>
            <a:endParaRPr lang="zh-TW" altLang="en-US" sz="2000" b="1" dirty="0">
              <a:latin typeface="+mj-lt"/>
              <a:ea typeface="Microsoft JhengHei"/>
            </a:endParaRPr>
          </a:p>
        </p:txBody>
      </p:sp>
      <p:grpSp>
        <p:nvGrpSpPr>
          <p:cNvPr id="6" name="群組 5">
            <a:extLst>
              <a:ext uri="{FF2B5EF4-FFF2-40B4-BE49-F238E27FC236}">
                <a16:creationId xmlns:a16="http://schemas.microsoft.com/office/drawing/2014/main" id="{38C4885F-D352-49AC-BC48-ADC8CE073DB9}"/>
              </a:ext>
            </a:extLst>
          </p:cNvPr>
          <p:cNvGrpSpPr/>
          <p:nvPr/>
        </p:nvGrpSpPr>
        <p:grpSpPr>
          <a:xfrm>
            <a:off x="9700782" y="244784"/>
            <a:ext cx="2295615" cy="2576075"/>
            <a:chOff x="9700782" y="244784"/>
            <a:chExt cx="2295615" cy="2576075"/>
          </a:xfrm>
        </p:grpSpPr>
        <p:pic>
          <p:nvPicPr>
            <p:cNvPr id="7" name="圖片 6">
              <a:extLst>
                <a:ext uri="{FF2B5EF4-FFF2-40B4-BE49-F238E27FC236}">
                  <a16:creationId xmlns:a16="http://schemas.microsoft.com/office/drawing/2014/main" id="{3DC2CCF7-BE22-497D-9AD7-4A51FC3D51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0782" y="244784"/>
              <a:ext cx="2295615" cy="2576075"/>
            </a:xfrm>
            <a:prstGeom prst="rect">
              <a:avLst/>
            </a:prstGeom>
          </p:spPr>
        </p:pic>
        <p:sp>
          <p:nvSpPr>
            <p:cNvPr id="8" name="文字方塊 7">
              <a:extLst>
                <a:ext uri="{FF2B5EF4-FFF2-40B4-BE49-F238E27FC236}">
                  <a16:creationId xmlns:a16="http://schemas.microsoft.com/office/drawing/2014/main" id="{2B74CC2C-3AD8-4DC6-926A-A34E3451CA9A}"/>
                </a:ext>
              </a:extLst>
            </p:cNvPr>
            <p:cNvSpPr txBox="1"/>
            <p:nvPr/>
          </p:nvSpPr>
          <p:spPr>
            <a:xfrm>
              <a:off x="10083800" y="1183846"/>
              <a:ext cx="1600200" cy="646331"/>
            </a:xfrm>
            <a:prstGeom prst="rect">
              <a:avLst/>
            </a:prstGeom>
            <a:noFill/>
          </p:spPr>
          <p:txBody>
            <a:bodyPr wrap="square" rtlCol="0">
              <a:spAutoFit/>
            </a:bodyPr>
            <a:lstStyle/>
            <a:p>
              <a:pPr algn="ctr"/>
              <a:r>
                <a:rPr lang="en-US" altLang="zh-TW" sz="3600" b="1">
                  <a:solidFill>
                    <a:srgbClr val="3A5A74"/>
                  </a:solidFill>
                </a:rPr>
                <a:t>DEMO</a:t>
              </a:r>
              <a:endParaRPr lang="zh-TW" altLang="en-US" sz="3600" b="1">
                <a:solidFill>
                  <a:srgbClr val="3A5A74"/>
                </a:solidFill>
              </a:endParaRPr>
            </a:p>
          </p:txBody>
        </p:sp>
      </p:grpSp>
      <p:pic>
        <p:nvPicPr>
          <p:cNvPr id="5" name="圖片 8" descr="一張含有 螢幕擷取畫面 的圖片&#10;&#10;描述是以非常高的可信度產生">
            <a:extLst>
              <a:ext uri="{FF2B5EF4-FFF2-40B4-BE49-F238E27FC236}">
                <a16:creationId xmlns:a16="http://schemas.microsoft.com/office/drawing/2014/main" id="{EB912C4E-56C5-429A-BEE4-3B54CAFAF7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697" y="2299807"/>
            <a:ext cx="7346091" cy="3638223"/>
          </a:xfrm>
          <a:prstGeom prst="rect">
            <a:avLst/>
          </a:prstGeom>
          <a:ln w="19050">
            <a:solidFill>
              <a:schemeClr val="bg1"/>
            </a:solidFill>
          </a:ln>
        </p:spPr>
      </p:pic>
      <p:pic>
        <p:nvPicPr>
          <p:cNvPr id="13" name="圖片 13" descr="一張含有 螢幕擷取畫面 的圖片&#10;&#10;描述是以非常高的可信度產生">
            <a:extLst>
              <a:ext uri="{FF2B5EF4-FFF2-40B4-BE49-F238E27FC236}">
                <a16:creationId xmlns:a16="http://schemas.microsoft.com/office/drawing/2014/main" id="{5B9ED525-FBA0-4B34-BFE9-88399EB052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2943" y="2769239"/>
            <a:ext cx="6398741" cy="3883015"/>
          </a:xfrm>
          <a:prstGeom prst="rect">
            <a:avLst/>
          </a:prstGeom>
          <a:ln w="28575">
            <a:solidFill>
              <a:schemeClr val="bg1"/>
            </a:solidFill>
          </a:ln>
          <a:effectLst>
            <a:outerShdw blurRad="50800" dist="38100" dir="2700000" algn="tl" rotWithShape="0">
              <a:prstClr val="black">
                <a:alpha val="40000"/>
              </a:prstClr>
            </a:outerShdw>
          </a:effectLst>
        </p:spPr>
      </p:pic>
      <p:grpSp>
        <p:nvGrpSpPr>
          <p:cNvPr id="23" name="群組 22">
            <a:extLst>
              <a:ext uri="{FF2B5EF4-FFF2-40B4-BE49-F238E27FC236}">
                <a16:creationId xmlns:a16="http://schemas.microsoft.com/office/drawing/2014/main" id="{F477A3D4-B1D3-4913-9233-C1011ABE3640}"/>
              </a:ext>
            </a:extLst>
          </p:cNvPr>
          <p:cNvGrpSpPr/>
          <p:nvPr/>
        </p:nvGrpSpPr>
        <p:grpSpPr>
          <a:xfrm>
            <a:off x="1714348" y="3732161"/>
            <a:ext cx="1128865" cy="1128865"/>
            <a:chOff x="4442815" y="4098474"/>
            <a:chExt cx="1620000" cy="1620000"/>
          </a:xfrm>
        </p:grpSpPr>
        <p:pic>
          <p:nvPicPr>
            <p:cNvPr id="22" name="圖片 8" descr="一張含有 螢幕擷取畫面 的圖片&#10;&#10;描述是以非常高的可信度產生">
              <a:extLst>
                <a:ext uri="{FF2B5EF4-FFF2-40B4-BE49-F238E27FC236}">
                  <a16:creationId xmlns:a16="http://schemas.microsoft.com/office/drawing/2014/main" id="{5305AF5C-FF9F-4FB3-9A5C-70F89BFD9C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96815" y="4152474"/>
              <a:ext cx="1512000" cy="1512000"/>
            </a:xfrm>
            <a:prstGeom prst="ellipse">
              <a:avLst/>
            </a:prstGeom>
            <a:ln w="19050">
              <a:solidFill>
                <a:schemeClr val="bg1"/>
              </a:solidFill>
            </a:ln>
          </p:spPr>
        </p:pic>
        <p:pic>
          <p:nvPicPr>
            <p:cNvPr id="21" name="圖片 20">
              <a:extLst>
                <a:ext uri="{FF2B5EF4-FFF2-40B4-BE49-F238E27FC236}">
                  <a16:creationId xmlns:a16="http://schemas.microsoft.com/office/drawing/2014/main" id="{78360001-2142-4ABF-A9E0-262525C23C0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42815" y="4098474"/>
              <a:ext cx="1620000" cy="1620000"/>
            </a:xfrm>
            <a:prstGeom prst="rect">
              <a:avLst/>
            </a:prstGeom>
          </p:spPr>
        </p:pic>
      </p:grpSp>
      <p:pic>
        <p:nvPicPr>
          <p:cNvPr id="24" name="Shape 265">
            <a:extLst>
              <a:ext uri="{FF2B5EF4-FFF2-40B4-BE49-F238E27FC236}">
                <a16:creationId xmlns:a16="http://schemas.microsoft.com/office/drawing/2014/main" id="{F68A90AA-07F7-4B46-8333-2742D1A0EB4B}"/>
              </a:ext>
            </a:extLst>
          </p:cNvPr>
          <p:cNvPicPr preferRelativeResize="0"/>
          <p:nvPr/>
        </p:nvPicPr>
        <p:blipFill>
          <a:blip r:embed="rId8" cstate="print">
            <a:alphaModFix/>
          </a:blip>
          <a:stretch>
            <a:fillRect/>
          </a:stretch>
        </p:blipFill>
        <p:spPr>
          <a:xfrm>
            <a:off x="2278780" y="4269151"/>
            <a:ext cx="883179" cy="883189"/>
          </a:xfrm>
          <a:prstGeom prst="rect">
            <a:avLst/>
          </a:prstGeom>
          <a:noFill/>
          <a:ln>
            <a:noFill/>
          </a:ln>
        </p:spPr>
      </p:pic>
    </p:spTree>
    <p:extLst>
      <p:ext uri="{BB962C8B-B14F-4D97-AF65-F5344CB8AC3E}">
        <p14:creationId xmlns:p14="http://schemas.microsoft.com/office/powerpoint/2010/main" val="817402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extLst/>
          </a:blip>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FF3869-7792-4B91-A944-AB681C976E84}"/>
              </a:ext>
            </a:extLst>
          </p:cNvPr>
          <p:cNvSpPr>
            <a:spLocks noGrp="1"/>
          </p:cNvSpPr>
          <p:nvPr>
            <p:ph type="title"/>
          </p:nvPr>
        </p:nvSpPr>
        <p:spPr/>
        <p:txBody>
          <a:bodyPr>
            <a:normAutofit/>
          </a:bodyPr>
          <a:lstStyle/>
          <a:p>
            <a:r>
              <a:rPr lang="en-US" altLang="zh-TW"/>
              <a:t>Build personal infrastructure</a:t>
            </a:r>
            <a:endParaRPr lang="zh-TW" altLang="en-US"/>
          </a:p>
        </p:txBody>
      </p:sp>
      <p:sp>
        <p:nvSpPr>
          <p:cNvPr id="3" name="內容版面配置區 2">
            <a:extLst>
              <a:ext uri="{FF2B5EF4-FFF2-40B4-BE49-F238E27FC236}">
                <a16:creationId xmlns:a16="http://schemas.microsoft.com/office/drawing/2014/main" id="{9D161D24-9C78-4D6F-99FE-A122AF96C206}"/>
              </a:ext>
            </a:extLst>
          </p:cNvPr>
          <p:cNvSpPr>
            <a:spLocks noGrp="1"/>
          </p:cNvSpPr>
          <p:nvPr>
            <p:ph idx="4294967295"/>
          </p:nvPr>
        </p:nvSpPr>
        <p:spPr>
          <a:xfrm>
            <a:off x="299588" y="953053"/>
            <a:ext cx="11381230" cy="1526175"/>
          </a:xfrm>
          <a:prstGeom prst="rect">
            <a:avLst/>
          </a:prstGeom>
        </p:spPr>
        <p:txBody>
          <a:bodyPr anchor="t">
            <a:normAutofit/>
          </a:bodyPr>
          <a:lstStyle/>
          <a:p>
            <a:r>
              <a:rPr lang="zh-TW" altLang="en-US" sz="2000" b="1" dirty="0">
                <a:solidFill>
                  <a:srgbClr val="262626"/>
                </a:solidFill>
                <a:latin typeface="+mj-lt"/>
                <a:ea typeface="Microsoft JhengHei"/>
              </a:rPr>
              <a:t> </a:t>
            </a:r>
            <a:r>
              <a:rPr lang="en-US" altLang="zh-TW" sz="2000" b="1" dirty="0">
                <a:solidFill>
                  <a:srgbClr val="262626"/>
                </a:solidFill>
                <a:latin typeface="+mj-lt"/>
                <a:ea typeface="Microsoft JhengHei"/>
              </a:rPr>
              <a:t>Connect to container via URL and operate through Web UI</a:t>
            </a:r>
            <a:endParaRPr lang="zh-TW" sz="2000" b="1" dirty="0">
              <a:solidFill>
                <a:srgbClr val="262626"/>
              </a:solidFill>
              <a:latin typeface="Microsoft JhengHei"/>
              <a:ea typeface="Microsoft JhengHei"/>
            </a:endParaRPr>
          </a:p>
          <a:p>
            <a:r>
              <a:rPr lang="zh-TW" altLang="en-US" sz="2000" b="1" dirty="0">
                <a:solidFill>
                  <a:srgbClr val="262626"/>
                </a:solidFill>
                <a:latin typeface="+mj-lt"/>
                <a:ea typeface="Microsoft JhengHei"/>
              </a:rPr>
              <a:t> </a:t>
            </a:r>
            <a:r>
              <a:rPr lang="en-US" altLang="zh-TW" sz="2000" b="1" dirty="0">
                <a:solidFill>
                  <a:srgbClr val="262626"/>
                </a:solidFill>
                <a:latin typeface="+mj-lt"/>
                <a:ea typeface="Microsoft JhengHei"/>
              </a:rPr>
              <a:t>Open container terminal</a:t>
            </a:r>
            <a:endParaRPr lang="zh-TW" altLang="en-US" sz="2000" b="1" dirty="0">
              <a:solidFill>
                <a:srgbClr val="262626"/>
              </a:solidFill>
              <a:latin typeface="Microsoft JhengHei"/>
              <a:ea typeface="Microsoft JhengHei"/>
            </a:endParaRPr>
          </a:p>
          <a:p>
            <a:r>
              <a:rPr lang="zh-TW" altLang="en-US" sz="2000" b="1" dirty="0">
                <a:solidFill>
                  <a:srgbClr val="262626"/>
                </a:solidFill>
                <a:latin typeface="+mj-lt"/>
                <a:ea typeface="Microsoft JhengHei"/>
              </a:rPr>
              <a:t> </a:t>
            </a:r>
            <a:r>
              <a:rPr lang="en-US" altLang="zh-TW" sz="2000" b="1" dirty="0">
                <a:solidFill>
                  <a:srgbClr val="262626"/>
                </a:solidFill>
                <a:latin typeface="+mj-lt"/>
                <a:ea typeface="Microsoft JhengHei"/>
              </a:rPr>
              <a:t>Intuitive and visualized management for customized network settings</a:t>
            </a:r>
            <a:endParaRPr lang="en-US" altLang="zh-TW" sz="2400" b="1" dirty="0">
              <a:solidFill>
                <a:srgbClr val="262626"/>
              </a:solidFill>
              <a:latin typeface="+mj-lt"/>
              <a:ea typeface="Microsoft JhengHei"/>
              <a:cs typeface="Arial"/>
            </a:endParaRPr>
          </a:p>
        </p:txBody>
      </p:sp>
      <p:grpSp>
        <p:nvGrpSpPr>
          <p:cNvPr id="7" name="群組 6">
            <a:extLst>
              <a:ext uri="{FF2B5EF4-FFF2-40B4-BE49-F238E27FC236}">
                <a16:creationId xmlns:a16="http://schemas.microsoft.com/office/drawing/2014/main" id="{B3005C85-DA14-44E3-8D7D-02E58EE7A3C2}"/>
              </a:ext>
            </a:extLst>
          </p:cNvPr>
          <p:cNvGrpSpPr/>
          <p:nvPr/>
        </p:nvGrpSpPr>
        <p:grpSpPr>
          <a:xfrm>
            <a:off x="9700782" y="244784"/>
            <a:ext cx="2295615" cy="2576075"/>
            <a:chOff x="9700782" y="244784"/>
            <a:chExt cx="2295615" cy="2576075"/>
          </a:xfrm>
        </p:grpSpPr>
        <p:pic>
          <p:nvPicPr>
            <p:cNvPr id="8" name="圖片 7">
              <a:extLst>
                <a:ext uri="{FF2B5EF4-FFF2-40B4-BE49-F238E27FC236}">
                  <a16:creationId xmlns:a16="http://schemas.microsoft.com/office/drawing/2014/main" id="{D02889D9-D927-44E2-808E-BD9555DBC9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0782" y="244784"/>
              <a:ext cx="2295615" cy="2576075"/>
            </a:xfrm>
            <a:prstGeom prst="rect">
              <a:avLst/>
            </a:prstGeom>
          </p:spPr>
        </p:pic>
        <p:sp>
          <p:nvSpPr>
            <p:cNvPr id="9" name="文字方塊 8">
              <a:extLst>
                <a:ext uri="{FF2B5EF4-FFF2-40B4-BE49-F238E27FC236}">
                  <a16:creationId xmlns:a16="http://schemas.microsoft.com/office/drawing/2014/main" id="{EAA7E8AC-DC30-49E1-BBE2-DF0DBDB74074}"/>
                </a:ext>
              </a:extLst>
            </p:cNvPr>
            <p:cNvSpPr txBox="1"/>
            <p:nvPr/>
          </p:nvSpPr>
          <p:spPr>
            <a:xfrm>
              <a:off x="10083800" y="1183846"/>
              <a:ext cx="1600200" cy="646331"/>
            </a:xfrm>
            <a:prstGeom prst="rect">
              <a:avLst/>
            </a:prstGeom>
            <a:noFill/>
          </p:spPr>
          <p:txBody>
            <a:bodyPr wrap="square" rtlCol="0">
              <a:spAutoFit/>
            </a:bodyPr>
            <a:lstStyle/>
            <a:p>
              <a:pPr algn="ctr"/>
              <a:r>
                <a:rPr lang="en-US" altLang="zh-TW" sz="3600" b="1">
                  <a:solidFill>
                    <a:srgbClr val="3A5A74"/>
                  </a:solidFill>
                </a:rPr>
                <a:t>DEMO</a:t>
              </a:r>
              <a:endParaRPr lang="zh-TW" altLang="en-US" sz="3600" b="1">
                <a:solidFill>
                  <a:srgbClr val="3A5A74"/>
                </a:solidFill>
              </a:endParaRPr>
            </a:p>
          </p:txBody>
        </p:sp>
      </p:grpSp>
      <p:pic>
        <p:nvPicPr>
          <p:cNvPr id="5" name="圖片 5" descr="一張含有 螢幕擷取畫面 的圖片&#10;&#10;描述是以非常高的可信度產生">
            <a:extLst>
              <a:ext uri="{FF2B5EF4-FFF2-40B4-BE49-F238E27FC236}">
                <a16:creationId xmlns:a16="http://schemas.microsoft.com/office/drawing/2014/main" id="{D44CFC74-6701-4CF5-BE67-843C376BE2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644" y="2296992"/>
            <a:ext cx="8372054" cy="4020052"/>
          </a:xfrm>
          <a:prstGeom prst="rect">
            <a:avLst/>
          </a:prstGeom>
          <a:ln w="28575">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8765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4CCD13A4-2FB3-4C3B-B777-2344ABFD15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762" y="4044131"/>
            <a:ext cx="7164849" cy="2166928"/>
          </a:xfrm>
          <a:prstGeom prst="rect">
            <a:avLst/>
          </a:prstGeom>
        </p:spPr>
      </p:pic>
      <p:pic>
        <p:nvPicPr>
          <p:cNvPr id="15" name="圖片 14">
            <a:extLst>
              <a:ext uri="{FF2B5EF4-FFF2-40B4-BE49-F238E27FC236}">
                <a16:creationId xmlns:a16="http://schemas.microsoft.com/office/drawing/2014/main" id="{31E564C2-D671-402B-AC20-D1554A123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276" y="2548911"/>
            <a:ext cx="7216335" cy="1510721"/>
          </a:xfrm>
          <a:prstGeom prst="rect">
            <a:avLst/>
          </a:prstGeom>
        </p:spPr>
      </p:pic>
      <p:pic>
        <p:nvPicPr>
          <p:cNvPr id="17" name="圖片 16">
            <a:extLst>
              <a:ext uri="{FF2B5EF4-FFF2-40B4-BE49-F238E27FC236}">
                <a16:creationId xmlns:a16="http://schemas.microsoft.com/office/drawing/2014/main" id="{78454AAC-2F28-424D-B5D3-BC2D7B5A6B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7276" y="979588"/>
            <a:ext cx="7217347" cy="1531315"/>
          </a:xfrm>
          <a:prstGeom prst="rect">
            <a:avLst/>
          </a:prstGeom>
        </p:spPr>
      </p:pic>
      <p:sp>
        <p:nvSpPr>
          <p:cNvPr id="2" name="標題 1">
            <a:extLst>
              <a:ext uri="{FF2B5EF4-FFF2-40B4-BE49-F238E27FC236}">
                <a16:creationId xmlns:a16="http://schemas.microsoft.com/office/drawing/2014/main" id="{9F90D2CA-1664-4CFE-88B1-5BC72BB66E3D}"/>
              </a:ext>
            </a:extLst>
          </p:cNvPr>
          <p:cNvSpPr>
            <a:spLocks noGrp="1"/>
          </p:cNvSpPr>
          <p:nvPr>
            <p:ph type="title"/>
          </p:nvPr>
        </p:nvSpPr>
        <p:spPr/>
        <p:txBody>
          <a:bodyPr/>
          <a:lstStyle/>
          <a:p>
            <a:r>
              <a:rPr lang="en-US" altLang="zh-CN"/>
              <a:t>Container overview</a:t>
            </a:r>
            <a:endParaRPr lang="zh-TW" altLang="en-US"/>
          </a:p>
        </p:txBody>
      </p:sp>
      <p:grpSp>
        <p:nvGrpSpPr>
          <p:cNvPr id="10" name="群組 9">
            <a:extLst>
              <a:ext uri="{FF2B5EF4-FFF2-40B4-BE49-F238E27FC236}">
                <a16:creationId xmlns:a16="http://schemas.microsoft.com/office/drawing/2014/main" id="{9434F0E6-07E1-4840-B5FD-3193D064107A}"/>
              </a:ext>
            </a:extLst>
          </p:cNvPr>
          <p:cNvGrpSpPr/>
          <p:nvPr/>
        </p:nvGrpSpPr>
        <p:grpSpPr>
          <a:xfrm>
            <a:off x="9700782" y="244784"/>
            <a:ext cx="2295615" cy="2576075"/>
            <a:chOff x="9700782" y="244784"/>
            <a:chExt cx="2295615" cy="2576075"/>
          </a:xfrm>
        </p:grpSpPr>
        <p:pic>
          <p:nvPicPr>
            <p:cNvPr id="11" name="圖片 10">
              <a:extLst>
                <a:ext uri="{FF2B5EF4-FFF2-40B4-BE49-F238E27FC236}">
                  <a16:creationId xmlns:a16="http://schemas.microsoft.com/office/drawing/2014/main" id="{A939E176-5CFA-4A95-A121-9B35D60880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0782" y="244784"/>
              <a:ext cx="2295615" cy="2576075"/>
            </a:xfrm>
            <a:prstGeom prst="rect">
              <a:avLst/>
            </a:prstGeom>
          </p:spPr>
        </p:pic>
        <p:sp>
          <p:nvSpPr>
            <p:cNvPr id="12" name="文字方塊 11">
              <a:extLst>
                <a:ext uri="{FF2B5EF4-FFF2-40B4-BE49-F238E27FC236}">
                  <a16:creationId xmlns:a16="http://schemas.microsoft.com/office/drawing/2014/main" id="{7D6FB872-03EF-461A-9166-C70DE96A3D81}"/>
                </a:ext>
              </a:extLst>
            </p:cNvPr>
            <p:cNvSpPr txBox="1"/>
            <p:nvPr/>
          </p:nvSpPr>
          <p:spPr>
            <a:xfrm>
              <a:off x="10083800" y="1183846"/>
              <a:ext cx="1600200" cy="646331"/>
            </a:xfrm>
            <a:prstGeom prst="rect">
              <a:avLst/>
            </a:prstGeom>
            <a:noFill/>
          </p:spPr>
          <p:txBody>
            <a:bodyPr wrap="square" rtlCol="0">
              <a:spAutoFit/>
            </a:bodyPr>
            <a:lstStyle/>
            <a:p>
              <a:pPr algn="ctr"/>
              <a:r>
                <a:rPr lang="en-US" altLang="zh-TW" sz="3600" b="1">
                  <a:solidFill>
                    <a:srgbClr val="3A5A74"/>
                  </a:solidFill>
                </a:rPr>
                <a:t>DEMO</a:t>
              </a:r>
              <a:endParaRPr lang="zh-TW" altLang="en-US" sz="3600" b="1">
                <a:solidFill>
                  <a:srgbClr val="3A5A74"/>
                </a:solidFill>
              </a:endParaRPr>
            </a:p>
          </p:txBody>
        </p:sp>
      </p:grpSp>
      <p:pic>
        <p:nvPicPr>
          <p:cNvPr id="4" name="圖片 3">
            <a:extLst>
              <a:ext uri="{FF2B5EF4-FFF2-40B4-BE49-F238E27FC236}">
                <a16:creationId xmlns:a16="http://schemas.microsoft.com/office/drawing/2014/main" id="{1DCF3E8F-B054-451A-B66A-8B2A13B2A7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7468" y="2749392"/>
            <a:ext cx="1053502" cy="894155"/>
          </a:xfrm>
          <a:prstGeom prst="rect">
            <a:avLst/>
          </a:prstGeom>
        </p:spPr>
      </p:pic>
      <p:pic>
        <p:nvPicPr>
          <p:cNvPr id="5" name="圖片 4">
            <a:extLst>
              <a:ext uri="{FF2B5EF4-FFF2-40B4-BE49-F238E27FC236}">
                <a16:creationId xmlns:a16="http://schemas.microsoft.com/office/drawing/2014/main" id="{99FD80FA-0FA1-4713-BF0F-51AA5BCCC7A1}"/>
              </a:ext>
            </a:extLst>
          </p:cNvPr>
          <p:cNvPicPr>
            <a:picLocks noChangeAspect="1"/>
          </p:cNvPicPr>
          <p:nvPr/>
        </p:nvPicPr>
        <p:blipFill>
          <a:blip r:embed="rId7" cstate="print"/>
          <a:stretch>
            <a:fillRect/>
          </a:stretch>
        </p:blipFill>
        <p:spPr>
          <a:xfrm>
            <a:off x="1096294" y="4350683"/>
            <a:ext cx="1070776" cy="845883"/>
          </a:xfrm>
          <a:prstGeom prst="rect">
            <a:avLst/>
          </a:prstGeom>
          <a:effectLst/>
        </p:spPr>
      </p:pic>
      <p:sp>
        <p:nvSpPr>
          <p:cNvPr id="18" name="矩形 17">
            <a:extLst>
              <a:ext uri="{FF2B5EF4-FFF2-40B4-BE49-F238E27FC236}">
                <a16:creationId xmlns:a16="http://schemas.microsoft.com/office/drawing/2014/main" id="{9B6E86AF-64C1-413E-A1D8-703DD5ED25B9}"/>
              </a:ext>
            </a:extLst>
          </p:cNvPr>
          <p:cNvSpPr/>
          <p:nvPr/>
        </p:nvSpPr>
        <p:spPr>
          <a:xfrm>
            <a:off x="2355820" y="1139690"/>
            <a:ext cx="5210081" cy="461665"/>
          </a:xfrm>
          <a:prstGeom prst="rect">
            <a:avLst/>
          </a:prstGeom>
        </p:spPr>
        <p:txBody>
          <a:bodyPr wrap="none" anchor="t">
            <a:spAutoFit/>
          </a:bodyPr>
          <a:lstStyle/>
          <a:p>
            <a:r>
              <a:rPr lang="en-US" altLang="zh-TW" sz="2400" b="1">
                <a:solidFill>
                  <a:schemeClr val="bg1"/>
                </a:solidFill>
                <a:latin typeface="+mj-lt"/>
                <a:ea typeface="Microsoft JhengHei"/>
              </a:rPr>
              <a:t>Intuitive &amp; visualized management</a:t>
            </a:r>
            <a:endParaRPr lang="zh-TW" altLang="zh-TW" sz="2400" b="1">
              <a:solidFill>
                <a:schemeClr val="bg1"/>
              </a:solidFill>
              <a:latin typeface="+mj-lt"/>
              <a:ea typeface="Microsoft JhengHei"/>
            </a:endParaRPr>
          </a:p>
        </p:txBody>
      </p:sp>
      <p:sp>
        <p:nvSpPr>
          <p:cNvPr id="19" name="矩形 18">
            <a:extLst>
              <a:ext uri="{FF2B5EF4-FFF2-40B4-BE49-F238E27FC236}">
                <a16:creationId xmlns:a16="http://schemas.microsoft.com/office/drawing/2014/main" id="{4C60FEC3-D0BB-4722-B028-CBE38CA3223E}"/>
              </a:ext>
            </a:extLst>
          </p:cNvPr>
          <p:cNvSpPr/>
          <p:nvPr/>
        </p:nvSpPr>
        <p:spPr>
          <a:xfrm>
            <a:off x="2355820" y="2718379"/>
            <a:ext cx="2854308" cy="461665"/>
          </a:xfrm>
          <a:prstGeom prst="rect">
            <a:avLst/>
          </a:prstGeom>
        </p:spPr>
        <p:txBody>
          <a:bodyPr wrap="none" anchor="t">
            <a:spAutoFit/>
          </a:bodyPr>
          <a:lstStyle/>
          <a:p>
            <a:r>
              <a:rPr lang="en-US" altLang="zh-TW" sz="2400" b="1">
                <a:solidFill>
                  <a:schemeClr val="bg1"/>
                </a:solidFill>
                <a:latin typeface="+mj-lt"/>
                <a:ea typeface="Microsoft JhengHei"/>
              </a:rPr>
              <a:t>Export containers</a:t>
            </a:r>
            <a:endParaRPr lang="zh-TW" altLang="zh-TW" sz="2400" b="1">
              <a:solidFill>
                <a:schemeClr val="bg1"/>
              </a:solidFill>
              <a:latin typeface="+mj-lt"/>
              <a:ea typeface="Microsoft JhengHei"/>
            </a:endParaRPr>
          </a:p>
        </p:txBody>
      </p:sp>
      <p:sp>
        <p:nvSpPr>
          <p:cNvPr id="20" name="矩形 19">
            <a:extLst>
              <a:ext uri="{FF2B5EF4-FFF2-40B4-BE49-F238E27FC236}">
                <a16:creationId xmlns:a16="http://schemas.microsoft.com/office/drawing/2014/main" id="{84447B02-118E-4913-B8AA-6BD327548B0A}"/>
              </a:ext>
            </a:extLst>
          </p:cNvPr>
          <p:cNvSpPr/>
          <p:nvPr/>
        </p:nvSpPr>
        <p:spPr>
          <a:xfrm>
            <a:off x="2355820" y="4234570"/>
            <a:ext cx="5480924" cy="461665"/>
          </a:xfrm>
          <a:prstGeom prst="rect">
            <a:avLst/>
          </a:prstGeom>
        </p:spPr>
        <p:txBody>
          <a:bodyPr wrap="none">
            <a:spAutoFit/>
          </a:bodyPr>
          <a:lstStyle/>
          <a:p>
            <a:r>
              <a:rPr lang="en-US" altLang="zh-TW" sz="2400" b="1">
                <a:solidFill>
                  <a:schemeClr val="bg1"/>
                </a:solidFill>
                <a:latin typeface="+mj-lt"/>
                <a:ea typeface="Microsoft JhengHei"/>
              </a:rPr>
              <a:t>Network settings of virtual switches</a:t>
            </a:r>
            <a:endParaRPr lang="zh-TW" altLang="zh-TW" sz="2400" b="1">
              <a:solidFill>
                <a:schemeClr val="bg1"/>
              </a:solidFill>
              <a:latin typeface="+mj-lt"/>
              <a:ea typeface="Microsoft JhengHei"/>
            </a:endParaRPr>
          </a:p>
        </p:txBody>
      </p:sp>
      <p:sp>
        <p:nvSpPr>
          <p:cNvPr id="21" name="矩形 20">
            <a:extLst>
              <a:ext uri="{FF2B5EF4-FFF2-40B4-BE49-F238E27FC236}">
                <a16:creationId xmlns:a16="http://schemas.microsoft.com/office/drawing/2014/main" id="{B14ECFD7-D00F-4D73-81CC-A239E83BA5CC}"/>
              </a:ext>
            </a:extLst>
          </p:cNvPr>
          <p:cNvSpPr/>
          <p:nvPr/>
        </p:nvSpPr>
        <p:spPr>
          <a:xfrm>
            <a:off x="1873035" y="1689954"/>
            <a:ext cx="6842893" cy="646331"/>
          </a:xfrm>
          <a:prstGeom prst="rect">
            <a:avLst/>
          </a:prstGeom>
        </p:spPr>
        <p:txBody>
          <a:bodyPr wrap="square" anchor="t">
            <a:spAutoFit/>
          </a:bodyPr>
          <a:lstStyle/>
          <a:p>
            <a:pPr marL="742950" lvl="1" indent="-285750">
              <a:buFont typeface="Arial" panose="020B0604020202020204" pitchFamily="34" charset="0"/>
              <a:buChar char="•"/>
            </a:pPr>
            <a:r>
              <a:rPr lang="en-US" altLang="zh-TW" b="1" dirty="0">
                <a:latin typeface="+mj-lt"/>
                <a:ea typeface="Microsoft JhengHei"/>
              </a:rPr>
              <a:t>Overview of all containers, images and volumes</a:t>
            </a:r>
          </a:p>
          <a:p>
            <a:pPr marL="742950" lvl="1" indent="-285750">
              <a:buFont typeface="Arial" panose="020B0604020202020204" pitchFamily="34" charset="0"/>
              <a:buChar char="•"/>
            </a:pPr>
            <a:r>
              <a:rPr lang="zh-TW" altLang="en-US" b="1" dirty="0">
                <a:latin typeface="+mj-lt"/>
                <a:ea typeface="Microsoft JhengHei"/>
              </a:rPr>
              <a:t>NAS </a:t>
            </a:r>
            <a:r>
              <a:rPr lang="en-US" altLang="zh-TW" b="1" dirty="0">
                <a:latin typeface="+mj-lt"/>
                <a:ea typeface="Microsoft JhengHei"/>
              </a:rPr>
              <a:t>resource allocation display</a:t>
            </a:r>
            <a:endParaRPr lang="zh-TW" altLang="en-US" b="1" dirty="0">
              <a:latin typeface="+mj-lt"/>
              <a:ea typeface="Microsoft JhengHei"/>
            </a:endParaRPr>
          </a:p>
        </p:txBody>
      </p:sp>
      <p:sp>
        <p:nvSpPr>
          <p:cNvPr id="22" name="矩形 21">
            <a:extLst>
              <a:ext uri="{FF2B5EF4-FFF2-40B4-BE49-F238E27FC236}">
                <a16:creationId xmlns:a16="http://schemas.microsoft.com/office/drawing/2014/main" id="{96BCDFA5-84F0-4F96-8CC7-6FCC530FB30D}"/>
              </a:ext>
            </a:extLst>
          </p:cNvPr>
          <p:cNvSpPr/>
          <p:nvPr/>
        </p:nvSpPr>
        <p:spPr>
          <a:xfrm>
            <a:off x="1872574" y="3242652"/>
            <a:ext cx="5425018" cy="646331"/>
          </a:xfrm>
          <a:prstGeom prst="rect">
            <a:avLst/>
          </a:prstGeom>
        </p:spPr>
        <p:txBody>
          <a:bodyPr wrap="square" anchor="t">
            <a:spAutoFit/>
          </a:bodyPr>
          <a:lstStyle/>
          <a:p>
            <a:pPr marL="742950" lvl="1" indent="-285750">
              <a:buFont typeface="Arial" panose="020B0604020202020204" pitchFamily="34" charset="0"/>
              <a:buChar char="•"/>
            </a:pPr>
            <a:r>
              <a:rPr lang="en-US" altLang="zh-TW" b="1">
                <a:latin typeface="+mj-lt"/>
                <a:ea typeface="Microsoft JhengHei"/>
              </a:rPr>
              <a:t>Export containers or images to NAS for backup</a:t>
            </a:r>
            <a:endParaRPr lang="zh-TW" sz="1600">
              <a:latin typeface="+mj-lt"/>
            </a:endParaRPr>
          </a:p>
        </p:txBody>
      </p:sp>
      <p:sp>
        <p:nvSpPr>
          <p:cNvPr id="23" name="矩形 22">
            <a:extLst>
              <a:ext uri="{FF2B5EF4-FFF2-40B4-BE49-F238E27FC236}">
                <a16:creationId xmlns:a16="http://schemas.microsoft.com/office/drawing/2014/main" id="{429FE1B0-4070-4E6D-A388-114919BAAA6B}"/>
              </a:ext>
            </a:extLst>
          </p:cNvPr>
          <p:cNvSpPr/>
          <p:nvPr/>
        </p:nvSpPr>
        <p:spPr>
          <a:xfrm>
            <a:off x="1872573" y="4777981"/>
            <a:ext cx="6134003" cy="1200329"/>
          </a:xfrm>
          <a:prstGeom prst="rect">
            <a:avLst/>
          </a:prstGeom>
        </p:spPr>
        <p:txBody>
          <a:bodyPr wrap="square" anchor="t">
            <a:spAutoFit/>
          </a:bodyPr>
          <a:lstStyle/>
          <a:p>
            <a:pPr marL="742950" lvl="1" indent="-285750">
              <a:buFont typeface="Arial" panose="020B0604020202020204" pitchFamily="34" charset="0"/>
              <a:buChar char="•"/>
            </a:pPr>
            <a:r>
              <a:rPr lang="en-US" altLang="zh-TW" b="1">
                <a:latin typeface="+mj-lt"/>
                <a:ea typeface="Microsoft JhengHei"/>
              </a:rPr>
              <a:t>Provide network connections for containers built in Container Station</a:t>
            </a:r>
          </a:p>
          <a:p>
            <a:pPr marL="742950" lvl="1" indent="-285750">
              <a:buFont typeface="Arial" panose="020B0604020202020204" pitchFamily="34" charset="0"/>
              <a:buChar char="•"/>
            </a:pPr>
            <a:r>
              <a:rPr lang="en-US" altLang="zh-TW" b="1">
                <a:latin typeface="+mj-lt"/>
                <a:ea typeface="Microsoft JhengHei"/>
              </a:rPr>
              <a:t>Provide network connections for containerized applications from App Center</a:t>
            </a:r>
            <a:endParaRPr lang="zh-TW" sz="1600">
              <a:latin typeface="+mj-lt"/>
            </a:endParaRPr>
          </a:p>
        </p:txBody>
      </p:sp>
      <p:pic>
        <p:nvPicPr>
          <p:cNvPr id="24" name="圖片 23">
            <a:extLst>
              <a:ext uri="{FF2B5EF4-FFF2-40B4-BE49-F238E27FC236}">
                <a16:creationId xmlns:a16="http://schemas.microsoft.com/office/drawing/2014/main" id="{7A2A9AD9-6CEC-44F3-B6A1-B11B123FE61D}"/>
              </a:ext>
            </a:extLst>
          </p:cNvPr>
          <p:cNvPicPr>
            <a:picLocks noChangeAspect="1"/>
          </p:cNvPicPr>
          <p:nvPr/>
        </p:nvPicPr>
        <p:blipFill>
          <a:blip r:embed="rId8" cstate="print"/>
          <a:stretch>
            <a:fillRect/>
          </a:stretch>
        </p:blipFill>
        <p:spPr>
          <a:xfrm>
            <a:off x="1048393" y="1361324"/>
            <a:ext cx="1059267" cy="649914"/>
          </a:xfrm>
          <a:prstGeom prst="rect">
            <a:avLst/>
          </a:prstGeom>
        </p:spPr>
      </p:pic>
    </p:spTree>
    <p:extLst>
      <p:ext uri="{BB962C8B-B14F-4D97-AF65-F5344CB8AC3E}">
        <p14:creationId xmlns:p14="http://schemas.microsoft.com/office/powerpoint/2010/main" val="791485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771D822-33F9-4525-8D4A-C3F1A9597E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4781" y="1396581"/>
            <a:ext cx="8635510" cy="1332675"/>
          </a:xfrm>
          <a:prstGeom prst="rect">
            <a:avLst/>
          </a:prstGeom>
        </p:spPr>
      </p:pic>
      <p:pic>
        <p:nvPicPr>
          <p:cNvPr id="6" name="圖片 5">
            <a:extLst>
              <a:ext uri="{FF2B5EF4-FFF2-40B4-BE49-F238E27FC236}">
                <a16:creationId xmlns:a16="http://schemas.microsoft.com/office/drawing/2014/main" id="{352B72B5-71CE-4F4C-859F-F46873A740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780" y="3003391"/>
            <a:ext cx="8635512" cy="1330680"/>
          </a:xfrm>
          <a:prstGeom prst="rect">
            <a:avLst/>
          </a:prstGeom>
        </p:spPr>
      </p:pic>
      <p:pic>
        <p:nvPicPr>
          <p:cNvPr id="7" name="圖片 6">
            <a:extLst>
              <a:ext uri="{FF2B5EF4-FFF2-40B4-BE49-F238E27FC236}">
                <a16:creationId xmlns:a16="http://schemas.microsoft.com/office/drawing/2014/main" id="{FF4835C6-EDA4-41B0-86DC-F635A74888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780" y="4607208"/>
            <a:ext cx="8635509" cy="1332675"/>
          </a:xfrm>
          <a:prstGeom prst="rect">
            <a:avLst/>
          </a:prstGeom>
        </p:spPr>
      </p:pic>
      <p:sp>
        <p:nvSpPr>
          <p:cNvPr id="8" name="矩形 7">
            <a:extLst>
              <a:ext uri="{FF2B5EF4-FFF2-40B4-BE49-F238E27FC236}">
                <a16:creationId xmlns:a16="http://schemas.microsoft.com/office/drawing/2014/main" id="{7602C653-EABE-4D64-B523-75EECF917716}"/>
              </a:ext>
            </a:extLst>
          </p:cNvPr>
          <p:cNvSpPr/>
          <p:nvPr/>
        </p:nvSpPr>
        <p:spPr>
          <a:xfrm>
            <a:off x="1075335" y="1610346"/>
            <a:ext cx="1792478" cy="830997"/>
          </a:xfrm>
          <a:prstGeom prst="rect">
            <a:avLst/>
          </a:prstGeom>
        </p:spPr>
        <p:txBody>
          <a:bodyPr wrap="none" anchor="t">
            <a:spAutoFit/>
          </a:bodyPr>
          <a:lstStyle/>
          <a:p>
            <a:pPr algn="ctr"/>
            <a:r>
              <a:rPr lang="en-US" altLang="zh-CN" sz="2400" b="1">
                <a:solidFill>
                  <a:schemeClr val="bg1"/>
                </a:solidFill>
                <a:latin typeface="+mj-lt"/>
                <a:ea typeface="Microsoft JhengHei"/>
              </a:rPr>
              <a:t>AI</a:t>
            </a:r>
            <a:endParaRPr lang="en-US" altLang="zh-CN" sz="2400">
              <a:solidFill>
                <a:schemeClr val="bg1"/>
              </a:solidFill>
              <a:latin typeface="+mj-lt"/>
              <a:ea typeface="Microsoft JhengHei"/>
            </a:endParaRPr>
          </a:p>
          <a:p>
            <a:pPr algn="ctr"/>
            <a:r>
              <a:rPr lang="en-US" altLang="zh-CN" sz="2400" b="1">
                <a:solidFill>
                  <a:schemeClr val="bg1"/>
                </a:solidFill>
                <a:latin typeface="+mj-lt"/>
                <a:ea typeface="Microsoft JhengHei"/>
              </a:rPr>
              <a:t>Containers</a:t>
            </a:r>
            <a:endParaRPr lang="en-US" altLang="zh-CN" sz="2400" b="1">
              <a:solidFill>
                <a:schemeClr val="bg1"/>
              </a:solidFill>
              <a:latin typeface="+mj-lt"/>
              <a:ea typeface="Microsoft JhengHei"/>
              <a:cs typeface="Arial"/>
            </a:endParaRPr>
          </a:p>
        </p:txBody>
      </p:sp>
      <p:sp>
        <p:nvSpPr>
          <p:cNvPr id="9" name="矩形 8">
            <a:extLst>
              <a:ext uri="{FF2B5EF4-FFF2-40B4-BE49-F238E27FC236}">
                <a16:creationId xmlns:a16="http://schemas.microsoft.com/office/drawing/2014/main" id="{1D0A3625-EE35-4F60-8821-33979D192248}"/>
              </a:ext>
            </a:extLst>
          </p:cNvPr>
          <p:cNvSpPr/>
          <p:nvPr/>
        </p:nvSpPr>
        <p:spPr>
          <a:xfrm>
            <a:off x="3426719" y="1525446"/>
            <a:ext cx="5946786" cy="1015663"/>
          </a:xfrm>
          <a:prstGeom prst="rect">
            <a:avLst/>
          </a:prstGeom>
        </p:spPr>
        <p:txBody>
          <a:bodyPr wrap="square" anchor="t">
            <a:spAutoFit/>
          </a:bodyPr>
          <a:lstStyle/>
          <a:p>
            <a:r>
              <a:rPr lang="en-US" altLang="zh-TW" sz="2000" b="1">
                <a:latin typeface="+mj-lt"/>
              </a:rPr>
              <a:t>Complete storage solution with GPU computing makes your NAS a powerful AI computing platform. Ex: CAFFE</a:t>
            </a:r>
            <a:endParaRPr lang="en-US" altLang="zh-TW" sz="2000" b="1">
              <a:latin typeface="+mj-lt"/>
              <a:ea typeface="Arial Unicode MS" panose="020B0604020202020204" pitchFamily="34" charset="-120"/>
            </a:endParaRPr>
          </a:p>
        </p:txBody>
      </p:sp>
      <p:sp>
        <p:nvSpPr>
          <p:cNvPr id="10" name="矩形 9">
            <a:extLst>
              <a:ext uri="{FF2B5EF4-FFF2-40B4-BE49-F238E27FC236}">
                <a16:creationId xmlns:a16="http://schemas.microsoft.com/office/drawing/2014/main" id="{B60F227F-80C3-48E1-A820-124950DF51BA}"/>
              </a:ext>
            </a:extLst>
          </p:cNvPr>
          <p:cNvSpPr/>
          <p:nvPr/>
        </p:nvSpPr>
        <p:spPr>
          <a:xfrm>
            <a:off x="1075336" y="3253232"/>
            <a:ext cx="1792478" cy="830997"/>
          </a:xfrm>
          <a:prstGeom prst="rect">
            <a:avLst/>
          </a:prstGeom>
        </p:spPr>
        <p:txBody>
          <a:bodyPr wrap="none" anchor="t">
            <a:spAutoFit/>
          </a:bodyPr>
          <a:lstStyle/>
          <a:p>
            <a:pPr algn="ctr"/>
            <a:r>
              <a:rPr lang="en-US" altLang="zh-CN" sz="2400" b="1">
                <a:solidFill>
                  <a:schemeClr val="bg1"/>
                </a:solidFill>
                <a:latin typeface="+mj-lt"/>
                <a:ea typeface="Microsoft JhengHei"/>
              </a:rPr>
              <a:t>IOT</a:t>
            </a:r>
          </a:p>
          <a:p>
            <a:pPr algn="ctr"/>
            <a:r>
              <a:rPr lang="en-US" altLang="zh-CN" sz="2400" b="1">
                <a:solidFill>
                  <a:schemeClr val="bg1"/>
                </a:solidFill>
                <a:latin typeface="+mj-lt"/>
                <a:ea typeface="Microsoft JhengHei"/>
              </a:rPr>
              <a:t>Containers</a:t>
            </a:r>
            <a:endParaRPr lang="en-US" altLang="zh-CN" sz="2400" b="1">
              <a:solidFill>
                <a:schemeClr val="bg1"/>
              </a:solidFill>
              <a:latin typeface="+mj-lt"/>
              <a:ea typeface="Microsoft JhengHei"/>
              <a:cs typeface="Arial"/>
            </a:endParaRPr>
          </a:p>
        </p:txBody>
      </p:sp>
      <p:sp>
        <p:nvSpPr>
          <p:cNvPr id="11" name="矩形 10">
            <a:extLst>
              <a:ext uri="{FF2B5EF4-FFF2-40B4-BE49-F238E27FC236}">
                <a16:creationId xmlns:a16="http://schemas.microsoft.com/office/drawing/2014/main" id="{250B34E6-30BA-4590-A5B3-8DE7B84FA86B}"/>
              </a:ext>
            </a:extLst>
          </p:cNvPr>
          <p:cNvSpPr/>
          <p:nvPr/>
        </p:nvSpPr>
        <p:spPr>
          <a:xfrm>
            <a:off x="3426718" y="3314787"/>
            <a:ext cx="5297482" cy="707886"/>
          </a:xfrm>
          <a:prstGeom prst="rect">
            <a:avLst/>
          </a:prstGeom>
        </p:spPr>
        <p:txBody>
          <a:bodyPr wrap="square">
            <a:spAutoFit/>
          </a:bodyPr>
          <a:lstStyle/>
          <a:p>
            <a:r>
              <a:rPr lang="en-US" altLang="zh-TW" sz="2000" b="1">
                <a:latin typeface="+mj-lt"/>
              </a:rPr>
              <a:t>Quickly customize your </a:t>
            </a:r>
            <a:r>
              <a:rPr lang="en-US" altLang="zh-TW" sz="2000" b="1" err="1">
                <a:latin typeface="+mj-lt"/>
              </a:rPr>
              <a:t>IoT</a:t>
            </a:r>
            <a:r>
              <a:rPr lang="en-US" altLang="zh-TW" sz="2000" b="1">
                <a:latin typeface="+mj-lt"/>
              </a:rPr>
              <a:t> application management. Ex</a:t>
            </a:r>
            <a:r>
              <a:rPr lang="en-US" altLang="zh-TW" sz="2000" b="1">
                <a:latin typeface="+mj-lt"/>
                <a:ea typeface="Arial Unicode MS" panose="020B0604020202020204" pitchFamily="34" charset="-120"/>
              </a:rPr>
              <a:t>, </a:t>
            </a:r>
            <a:r>
              <a:rPr lang="en-US" altLang="zh-TW" sz="2000" b="1" err="1">
                <a:latin typeface="+mj-lt"/>
                <a:ea typeface="Arial Unicode MS" panose="020B0604020202020204" pitchFamily="34" charset="-120"/>
              </a:rPr>
              <a:t>openHab</a:t>
            </a:r>
            <a:r>
              <a:rPr lang="en-US" altLang="zh-TW" sz="2000" b="1">
                <a:latin typeface="+mj-lt"/>
                <a:ea typeface="Arial Unicode MS" panose="020B0604020202020204" pitchFamily="34" charset="-120"/>
              </a:rPr>
              <a:t> </a:t>
            </a:r>
          </a:p>
        </p:txBody>
      </p:sp>
      <p:sp>
        <p:nvSpPr>
          <p:cNvPr id="12" name="矩形 11">
            <a:extLst>
              <a:ext uri="{FF2B5EF4-FFF2-40B4-BE49-F238E27FC236}">
                <a16:creationId xmlns:a16="http://schemas.microsoft.com/office/drawing/2014/main" id="{AE9E2572-A75C-47C5-A15C-0C356280E49A}"/>
              </a:ext>
            </a:extLst>
          </p:cNvPr>
          <p:cNvSpPr/>
          <p:nvPr/>
        </p:nvSpPr>
        <p:spPr>
          <a:xfrm>
            <a:off x="1002783" y="4869474"/>
            <a:ext cx="1937582" cy="830997"/>
          </a:xfrm>
          <a:prstGeom prst="rect">
            <a:avLst/>
          </a:prstGeom>
        </p:spPr>
        <p:txBody>
          <a:bodyPr wrap="none" anchor="t">
            <a:spAutoFit/>
          </a:bodyPr>
          <a:lstStyle/>
          <a:p>
            <a:pPr algn="ctr"/>
            <a:r>
              <a:rPr lang="en-US" altLang="zh-CN" sz="2400" b="1">
                <a:solidFill>
                  <a:schemeClr val="bg1"/>
                </a:solidFill>
                <a:latin typeface="+mj-lt"/>
                <a:ea typeface="Microsoft JhengHei"/>
              </a:rPr>
              <a:t>Well-Known</a:t>
            </a:r>
          </a:p>
          <a:p>
            <a:pPr algn="ctr"/>
            <a:r>
              <a:rPr lang="en-US" altLang="zh-CN" sz="2400" b="1">
                <a:solidFill>
                  <a:schemeClr val="bg1"/>
                </a:solidFill>
                <a:latin typeface="+mj-lt"/>
                <a:ea typeface="Microsoft JhengHei"/>
              </a:rPr>
              <a:t>Containers</a:t>
            </a:r>
            <a:endParaRPr lang="en-US" altLang="zh-CN" sz="2400" b="1">
              <a:solidFill>
                <a:schemeClr val="bg1"/>
              </a:solidFill>
              <a:latin typeface="+mj-lt"/>
              <a:ea typeface="Microsoft JhengHei"/>
              <a:cs typeface="Arial"/>
            </a:endParaRPr>
          </a:p>
        </p:txBody>
      </p:sp>
      <p:sp>
        <p:nvSpPr>
          <p:cNvPr id="13" name="矩形 12">
            <a:extLst>
              <a:ext uri="{FF2B5EF4-FFF2-40B4-BE49-F238E27FC236}">
                <a16:creationId xmlns:a16="http://schemas.microsoft.com/office/drawing/2014/main" id="{2EF447F2-0C06-4109-BD91-E0005271F5CF}"/>
              </a:ext>
            </a:extLst>
          </p:cNvPr>
          <p:cNvSpPr/>
          <p:nvPr/>
        </p:nvSpPr>
        <p:spPr>
          <a:xfrm>
            <a:off x="3426718" y="4931029"/>
            <a:ext cx="5946786" cy="707886"/>
          </a:xfrm>
          <a:prstGeom prst="rect">
            <a:avLst/>
          </a:prstGeom>
        </p:spPr>
        <p:txBody>
          <a:bodyPr wrap="square" anchor="t">
            <a:spAutoFit/>
          </a:bodyPr>
          <a:lstStyle/>
          <a:p>
            <a:r>
              <a:rPr lang="en-US" altLang="zh-TW" sz="2000" b="1">
                <a:latin typeface="+mj-lt"/>
                <a:ea typeface="Arial Unicode MS" panose="020B0604020202020204" pitchFamily="34" charset="-120"/>
              </a:rPr>
              <a:t>Selections of Docker or</a:t>
            </a:r>
            <a:r>
              <a:rPr lang="zh-TW" altLang="en-US" sz="2000" b="1">
                <a:latin typeface="+mj-lt"/>
                <a:ea typeface="Arial Unicode MS" panose="020B0604020202020204" pitchFamily="34" charset="-120"/>
              </a:rPr>
              <a:t> </a:t>
            </a:r>
            <a:r>
              <a:rPr lang="en-US" altLang="zh-TW" sz="2000" b="1">
                <a:latin typeface="+mj-lt"/>
                <a:ea typeface="Arial Unicode MS" panose="020B0604020202020204" pitchFamily="34" charset="-120"/>
              </a:rPr>
              <a:t>LXC containers</a:t>
            </a:r>
            <a:endParaRPr lang="zh-TW" altLang="en-US" sz="2000" b="1">
              <a:latin typeface="+mj-lt"/>
              <a:ea typeface="Arial Unicode MS" panose="020B0604020202020204" pitchFamily="34" charset="-120"/>
            </a:endParaRPr>
          </a:p>
          <a:p>
            <a:r>
              <a:rPr lang="en-US" altLang="zh-TW" sz="2000" b="1">
                <a:latin typeface="+mj-lt"/>
                <a:ea typeface="Arial Unicode MS" panose="020B0604020202020204" pitchFamily="34" charset="-120"/>
              </a:rPr>
              <a:t>Ex, </a:t>
            </a:r>
            <a:r>
              <a:rPr lang="en-US" altLang="zh-TW" sz="2000" b="1">
                <a:latin typeface="+mj-lt"/>
                <a:ea typeface="Arial Unicode MS" panose="020B0604020202020204" pitchFamily="34" charset="-120"/>
                <a:cs typeface="Arial" panose="020B0604020202020204" pitchFamily="34" charset="0"/>
              </a:rPr>
              <a:t>Ubuntu 18.04 with VNC desktop</a:t>
            </a:r>
          </a:p>
        </p:txBody>
      </p:sp>
      <p:sp>
        <p:nvSpPr>
          <p:cNvPr id="2" name="標題 1">
            <a:extLst>
              <a:ext uri="{FF2B5EF4-FFF2-40B4-BE49-F238E27FC236}">
                <a16:creationId xmlns:a16="http://schemas.microsoft.com/office/drawing/2014/main" id="{3FF64843-568F-47B8-A682-7E1C83B4F8D4}"/>
              </a:ext>
            </a:extLst>
          </p:cNvPr>
          <p:cNvSpPr>
            <a:spLocks noGrp="1"/>
          </p:cNvSpPr>
          <p:nvPr>
            <p:ph type="title"/>
          </p:nvPr>
        </p:nvSpPr>
        <p:spPr>
          <a:xfrm>
            <a:off x="752668" y="74645"/>
            <a:ext cx="11252865" cy="808654"/>
          </a:xfrm>
        </p:spPr>
        <p:txBody>
          <a:bodyPr/>
          <a:lstStyle/>
          <a:p>
            <a:r>
              <a:rPr lang="en-US" altLang="zh-TW"/>
              <a:t>One-click installation of popular containers</a:t>
            </a:r>
            <a:endParaRPr lang="zh-TW"/>
          </a:p>
        </p:txBody>
      </p:sp>
      <p:pic>
        <p:nvPicPr>
          <p:cNvPr id="14" name="Shape 265">
            <a:extLst>
              <a:ext uri="{FF2B5EF4-FFF2-40B4-BE49-F238E27FC236}">
                <a16:creationId xmlns:a16="http://schemas.microsoft.com/office/drawing/2014/main" id="{F9900972-0065-4B43-86A5-D8B5F3ED2BF3}"/>
              </a:ext>
            </a:extLst>
          </p:cNvPr>
          <p:cNvPicPr preferRelativeResize="0"/>
          <p:nvPr/>
        </p:nvPicPr>
        <p:blipFill>
          <a:blip r:embed="rId5" cstate="print">
            <a:alphaModFix/>
          </a:blip>
          <a:stretch>
            <a:fillRect/>
          </a:stretch>
        </p:blipFill>
        <p:spPr>
          <a:xfrm>
            <a:off x="10716903" y="478972"/>
            <a:ext cx="883179" cy="883189"/>
          </a:xfrm>
          <a:prstGeom prst="rect">
            <a:avLst/>
          </a:prstGeom>
          <a:noFill/>
          <a:ln>
            <a:noFill/>
          </a:ln>
        </p:spPr>
      </p:pic>
    </p:spTree>
    <p:extLst>
      <p:ext uri="{BB962C8B-B14F-4D97-AF65-F5344CB8AC3E}">
        <p14:creationId xmlns:p14="http://schemas.microsoft.com/office/powerpoint/2010/main" val="1655255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圖片 88">
            <a:extLst>
              <a:ext uri="{FF2B5EF4-FFF2-40B4-BE49-F238E27FC236}">
                <a16:creationId xmlns:a16="http://schemas.microsoft.com/office/drawing/2014/main" id="{D8BDF4E1-E300-4BFE-83CA-A523625F5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3352" y="2113652"/>
            <a:ext cx="4868576" cy="2991246"/>
          </a:xfrm>
          <a:prstGeom prst="rect">
            <a:avLst/>
          </a:prstGeom>
        </p:spPr>
      </p:pic>
      <p:sp>
        <p:nvSpPr>
          <p:cNvPr id="2" name="標題 1">
            <a:extLst>
              <a:ext uri="{FF2B5EF4-FFF2-40B4-BE49-F238E27FC236}">
                <a16:creationId xmlns:a16="http://schemas.microsoft.com/office/drawing/2014/main" id="{F50C93D2-B344-4D52-8722-EE52C03145CB}"/>
              </a:ext>
            </a:extLst>
          </p:cNvPr>
          <p:cNvSpPr>
            <a:spLocks noGrp="1"/>
          </p:cNvSpPr>
          <p:nvPr>
            <p:ph type="title"/>
          </p:nvPr>
        </p:nvSpPr>
        <p:spPr/>
        <p:txBody>
          <a:bodyPr/>
          <a:lstStyle/>
          <a:p>
            <a:r>
              <a:rPr lang="en-US" altLang="zh-TW">
                <a:latin typeface="+mj-lt"/>
              </a:rPr>
              <a:t>AI </a:t>
            </a:r>
            <a:r>
              <a:rPr lang="en-US" altLang="zh-TW">
                <a:latin typeface="Arial"/>
                <a:cs typeface="Arial"/>
              </a:rPr>
              <a:t>containers</a:t>
            </a:r>
            <a:endParaRPr lang="zh-TW" altLang="en-US">
              <a:latin typeface="Arial Unicode MS"/>
              <a:cs typeface="Arial Unicode MS"/>
            </a:endParaRPr>
          </a:p>
        </p:txBody>
      </p:sp>
      <p:sp>
        <p:nvSpPr>
          <p:cNvPr id="3" name="文字方塊 2">
            <a:extLst>
              <a:ext uri="{FF2B5EF4-FFF2-40B4-BE49-F238E27FC236}">
                <a16:creationId xmlns:a16="http://schemas.microsoft.com/office/drawing/2014/main" id="{C99749E0-D252-4F60-833A-03770F9DD660}"/>
              </a:ext>
            </a:extLst>
          </p:cNvPr>
          <p:cNvSpPr txBox="1"/>
          <p:nvPr/>
        </p:nvSpPr>
        <p:spPr>
          <a:xfrm>
            <a:off x="622911" y="1066392"/>
            <a:ext cx="11131378"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2400" b="1" dirty="0"/>
              <a:t>Provide four well-known machine learning system containers </a:t>
            </a:r>
            <a:r>
              <a:rPr lang="en-US" altLang="zh-TW" sz="2400" b="1" dirty="0">
                <a:solidFill>
                  <a:srgbClr val="262626"/>
                </a:solidFill>
                <a:ea typeface="Microsoft JhengHei"/>
              </a:rPr>
              <a:t>:</a:t>
            </a:r>
            <a:r>
              <a:rPr lang="zh-TW" altLang="en-US" sz="2400" b="1" dirty="0">
                <a:solidFill>
                  <a:srgbClr val="262626"/>
                </a:solidFill>
                <a:ea typeface="Microsoft JhengHei"/>
              </a:rPr>
              <a:t> </a:t>
            </a:r>
            <a:r>
              <a:rPr lang="en-US" altLang="zh-TW" sz="2400" b="1" dirty="0">
                <a:solidFill>
                  <a:srgbClr val="262626"/>
                </a:solidFill>
                <a:ea typeface="Microsoft JhengHei"/>
              </a:rPr>
              <a:t>CNTK, CAFFE, </a:t>
            </a:r>
            <a:r>
              <a:rPr lang="en-US" altLang="zh-TW" sz="2400" b="1" dirty="0" err="1">
                <a:solidFill>
                  <a:srgbClr val="262626"/>
                </a:solidFill>
                <a:ea typeface="Microsoft JhengHei"/>
              </a:rPr>
              <a:t>MXNet</a:t>
            </a:r>
            <a:r>
              <a:rPr lang="en-US" altLang="zh-TW" sz="2400" b="1" dirty="0">
                <a:solidFill>
                  <a:srgbClr val="262626"/>
                </a:solidFill>
                <a:ea typeface="Microsoft JhengHei"/>
              </a:rPr>
              <a:t>, TensorFlow </a:t>
            </a:r>
            <a:endParaRPr lang="zh-TW" altLang="en-US" sz="2400" b="1" dirty="0">
              <a:ea typeface="Microsoft JhengHei"/>
            </a:endParaRPr>
          </a:p>
        </p:txBody>
      </p:sp>
      <p:grpSp>
        <p:nvGrpSpPr>
          <p:cNvPr id="86" name="群組 85">
            <a:extLst>
              <a:ext uri="{FF2B5EF4-FFF2-40B4-BE49-F238E27FC236}">
                <a16:creationId xmlns:a16="http://schemas.microsoft.com/office/drawing/2014/main" id="{37ED9558-7D87-4451-8C79-0E12DA6B5304}"/>
              </a:ext>
            </a:extLst>
          </p:cNvPr>
          <p:cNvGrpSpPr/>
          <p:nvPr/>
        </p:nvGrpSpPr>
        <p:grpSpPr>
          <a:xfrm>
            <a:off x="752669" y="2116038"/>
            <a:ext cx="5870065" cy="3801541"/>
            <a:chOff x="6196148" y="1826108"/>
            <a:chExt cx="5478474" cy="3547941"/>
          </a:xfrm>
        </p:grpSpPr>
        <p:grpSp>
          <p:nvGrpSpPr>
            <p:cNvPr id="32" name="群組 31">
              <a:extLst>
                <a:ext uri="{FF2B5EF4-FFF2-40B4-BE49-F238E27FC236}">
                  <a16:creationId xmlns:a16="http://schemas.microsoft.com/office/drawing/2014/main" id="{C02F7C12-4120-44F3-9406-F31ADBDEAB7E}"/>
                </a:ext>
              </a:extLst>
            </p:cNvPr>
            <p:cNvGrpSpPr/>
            <p:nvPr/>
          </p:nvGrpSpPr>
          <p:grpSpPr>
            <a:xfrm>
              <a:off x="6196148" y="3325672"/>
              <a:ext cx="1260413" cy="561559"/>
              <a:chOff x="1114368" y="1543219"/>
              <a:chExt cx="1260413" cy="561559"/>
            </a:xfrm>
          </p:grpSpPr>
          <p:sp>
            <p:nvSpPr>
              <p:cNvPr id="33" name="矩形: 圓角 32">
                <a:extLst>
                  <a:ext uri="{FF2B5EF4-FFF2-40B4-BE49-F238E27FC236}">
                    <a16:creationId xmlns:a16="http://schemas.microsoft.com/office/drawing/2014/main" id="{B1111F3F-B8DF-49C3-8833-146783EAB9C3}"/>
                  </a:ext>
                </a:extLst>
              </p:cNvPr>
              <p:cNvSpPr/>
              <p:nvPr/>
            </p:nvSpPr>
            <p:spPr>
              <a:xfrm>
                <a:off x="1114368" y="1543219"/>
                <a:ext cx="1260413" cy="561559"/>
              </a:xfrm>
              <a:prstGeom prst="roundRect">
                <a:avLst>
                  <a:gd name="adj" fmla="val 12288"/>
                </a:avLst>
              </a:prstGeom>
              <a:solidFill>
                <a:srgbClr val="B6D1E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a:extLst>
                  <a:ext uri="{FF2B5EF4-FFF2-40B4-BE49-F238E27FC236}">
                    <a16:creationId xmlns:a16="http://schemas.microsoft.com/office/drawing/2014/main" id="{45497F6D-7A4A-41FB-B2D3-80457DAF7B13}"/>
                  </a:ext>
                </a:extLst>
              </p:cNvPr>
              <p:cNvSpPr txBox="1"/>
              <p:nvPr/>
            </p:nvSpPr>
            <p:spPr>
              <a:xfrm>
                <a:off x="1114369" y="1595394"/>
                <a:ext cx="1260411" cy="488316"/>
              </a:xfrm>
              <a:prstGeom prst="rect">
                <a:avLst/>
              </a:prstGeom>
              <a:noFill/>
            </p:spPr>
            <p:txBody>
              <a:bodyPr wrap="square" rtlCol="0">
                <a:spAutoFit/>
              </a:bodyPr>
              <a:lstStyle/>
              <a:p>
                <a:pPr algn="ctr"/>
                <a:r>
                  <a:rPr lang="en-US" altLang="zh-TW" sz="1400" b="1" dirty="0">
                    <a:solidFill>
                      <a:schemeClr val="bg2">
                        <a:lumMod val="25000"/>
                      </a:schemeClr>
                    </a:solidFill>
                    <a:ea typeface="Arial Unicode MS" panose="020B0604020202020204" pitchFamily="34" charset="-120"/>
                  </a:rPr>
                  <a:t>AI</a:t>
                </a:r>
              </a:p>
              <a:p>
                <a:pPr algn="ctr"/>
                <a:r>
                  <a:rPr lang="en-US" altLang="zh-TW" sz="1400" b="1" dirty="0">
                    <a:solidFill>
                      <a:schemeClr val="bg2">
                        <a:lumMod val="25000"/>
                      </a:schemeClr>
                    </a:solidFill>
                    <a:ea typeface="Arial Unicode MS" panose="020B0604020202020204" pitchFamily="34" charset="-120"/>
                  </a:rPr>
                  <a:t>Container</a:t>
                </a:r>
              </a:p>
            </p:txBody>
          </p:sp>
        </p:grpSp>
        <p:grpSp>
          <p:nvGrpSpPr>
            <p:cNvPr id="47" name="群組 46">
              <a:extLst>
                <a:ext uri="{FF2B5EF4-FFF2-40B4-BE49-F238E27FC236}">
                  <a16:creationId xmlns:a16="http://schemas.microsoft.com/office/drawing/2014/main" id="{1B8574F7-EDAF-4821-A8F2-8977068798DA}"/>
                </a:ext>
              </a:extLst>
            </p:cNvPr>
            <p:cNvGrpSpPr/>
            <p:nvPr/>
          </p:nvGrpSpPr>
          <p:grpSpPr>
            <a:xfrm>
              <a:off x="7926873" y="2233881"/>
              <a:ext cx="1895969" cy="561559"/>
              <a:chOff x="1114368" y="1543219"/>
              <a:chExt cx="1260413" cy="561559"/>
            </a:xfrm>
          </p:grpSpPr>
          <p:sp>
            <p:nvSpPr>
              <p:cNvPr id="48" name="矩形: 圓角 47">
                <a:extLst>
                  <a:ext uri="{FF2B5EF4-FFF2-40B4-BE49-F238E27FC236}">
                    <a16:creationId xmlns:a16="http://schemas.microsoft.com/office/drawing/2014/main" id="{2E173A6F-A3F9-42E1-8E1C-B604DB2721B3}"/>
                  </a:ext>
                </a:extLst>
              </p:cNvPr>
              <p:cNvSpPr/>
              <p:nvPr/>
            </p:nvSpPr>
            <p:spPr>
              <a:xfrm>
                <a:off x="1114368" y="1543219"/>
                <a:ext cx="1260413" cy="561559"/>
              </a:xfrm>
              <a:prstGeom prst="roundRect">
                <a:avLst>
                  <a:gd name="adj" fmla="val 12288"/>
                </a:avLst>
              </a:prstGeom>
              <a:solidFill>
                <a:schemeClr val="accent3">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文字方塊 48">
                <a:extLst>
                  <a:ext uri="{FF2B5EF4-FFF2-40B4-BE49-F238E27FC236}">
                    <a16:creationId xmlns:a16="http://schemas.microsoft.com/office/drawing/2014/main" id="{05DE5BC9-CC55-4613-B495-6C4F50D0849C}"/>
                  </a:ext>
                </a:extLst>
              </p:cNvPr>
              <p:cNvSpPr txBox="1"/>
              <p:nvPr/>
            </p:nvSpPr>
            <p:spPr>
              <a:xfrm>
                <a:off x="1114369" y="1670907"/>
                <a:ext cx="1260411" cy="287245"/>
              </a:xfrm>
              <a:prstGeom prst="rect">
                <a:avLst/>
              </a:prstGeom>
              <a:noFill/>
            </p:spPr>
            <p:txBody>
              <a:bodyPr wrap="square" rtlCol="0">
                <a:spAutoFit/>
              </a:bodyPr>
              <a:lstStyle/>
              <a:p>
                <a:pPr algn="ctr"/>
                <a:r>
                  <a:rPr lang="en-US" altLang="zh-TW" sz="1400" b="1">
                    <a:solidFill>
                      <a:schemeClr val="bg2">
                        <a:lumMod val="25000"/>
                      </a:schemeClr>
                    </a:solidFill>
                    <a:ea typeface="Arial Unicode MS" panose="020B0604020202020204" pitchFamily="34" charset="-120"/>
                  </a:rPr>
                  <a:t>Machine Learning</a:t>
                </a:r>
              </a:p>
            </p:txBody>
          </p:sp>
        </p:grpSp>
        <p:grpSp>
          <p:nvGrpSpPr>
            <p:cNvPr id="50" name="群組 49">
              <a:extLst>
                <a:ext uri="{FF2B5EF4-FFF2-40B4-BE49-F238E27FC236}">
                  <a16:creationId xmlns:a16="http://schemas.microsoft.com/office/drawing/2014/main" id="{EDDD4A31-6399-4B04-B92A-EAA2BA8B2C44}"/>
                </a:ext>
              </a:extLst>
            </p:cNvPr>
            <p:cNvGrpSpPr/>
            <p:nvPr/>
          </p:nvGrpSpPr>
          <p:grpSpPr>
            <a:xfrm>
              <a:off x="10293154" y="1826108"/>
              <a:ext cx="1282667" cy="561559"/>
              <a:chOff x="1114368" y="1543219"/>
              <a:chExt cx="1282667" cy="561559"/>
            </a:xfrm>
          </p:grpSpPr>
          <p:sp>
            <p:nvSpPr>
              <p:cNvPr id="51" name="矩形: 圓角 50">
                <a:extLst>
                  <a:ext uri="{FF2B5EF4-FFF2-40B4-BE49-F238E27FC236}">
                    <a16:creationId xmlns:a16="http://schemas.microsoft.com/office/drawing/2014/main" id="{D892A9B1-26F0-46E5-B496-AAB887ABD34B}"/>
                  </a:ext>
                </a:extLst>
              </p:cNvPr>
              <p:cNvSpPr/>
              <p:nvPr/>
            </p:nvSpPr>
            <p:spPr>
              <a:xfrm>
                <a:off x="1114368" y="1543219"/>
                <a:ext cx="1260413" cy="561559"/>
              </a:xfrm>
              <a:prstGeom prst="roundRect">
                <a:avLst>
                  <a:gd name="adj" fmla="val 12288"/>
                </a:avLst>
              </a:prstGeom>
              <a:solidFill>
                <a:schemeClr val="accent3">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51">
                <a:extLst>
                  <a:ext uri="{FF2B5EF4-FFF2-40B4-BE49-F238E27FC236}">
                    <a16:creationId xmlns:a16="http://schemas.microsoft.com/office/drawing/2014/main" id="{EDD3C121-F31C-4E0D-AB2D-8159C17ECB27}"/>
                  </a:ext>
                </a:extLst>
              </p:cNvPr>
              <p:cNvSpPr txBox="1"/>
              <p:nvPr/>
            </p:nvSpPr>
            <p:spPr>
              <a:xfrm>
                <a:off x="1136624" y="1597153"/>
                <a:ext cx="1260411" cy="488316"/>
              </a:xfrm>
              <a:prstGeom prst="rect">
                <a:avLst/>
              </a:prstGeom>
              <a:noFill/>
            </p:spPr>
            <p:txBody>
              <a:bodyPr wrap="square" rtlCol="0">
                <a:spAutoFit/>
              </a:bodyPr>
              <a:lstStyle/>
              <a:p>
                <a:pPr algn="ctr"/>
                <a:r>
                  <a:rPr lang="en-US" altLang="zh-TW" sz="1400" b="1">
                    <a:solidFill>
                      <a:schemeClr val="bg2">
                        <a:lumMod val="25000"/>
                      </a:schemeClr>
                    </a:solidFill>
                    <a:ea typeface="Arial Unicode MS" panose="020B0604020202020204" pitchFamily="34" charset="-120"/>
                  </a:rPr>
                  <a:t>Deep learning</a:t>
                </a:r>
              </a:p>
            </p:txBody>
          </p:sp>
        </p:grpSp>
        <p:grpSp>
          <p:nvGrpSpPr>
            <p:cNvPr id="53" name="群組 52">
              <a:extLst>
                <a:ext uri="{FF2B5EF4-FFF2-40B4-BE49-F238E27FC236}">
                  <a16:creationId xmlns:a16="http://schemas.microsoft.com/office/drawing/2014/main" id="{56634937-F007-4B28-AA96-DE1DB4581E97}"/>
                </a:ext>
              </a:extLst>
            </p:cNvPr>
            <p:cNvGrpSpPr/>
            <p:nvPr/>
          </p:nvGrpSpPr>
          <p:grpSpPr>
            <a:xfrm>
              <a:off x="10292678" y="2572704"/>
              <a:ext cx="1260889" cy="561559"/>
              <a:chOff x="1113892" y="1543219"/>
              <a:chExt cx="1260889" cy="561559"/>
            </a:xfrm>
          </p:grpSpPr>
          <p:sp>
            <p:nvSpPr>
              <p:cNvPr id="54" name="矩形: 圓角 53">
                <a:extLst>
                  <a:ext uri="{FF2B5EF4-FFF2-40B4-BE49-F238E27FC236}">
                    <a16:creationId xmlns:a16="http://schemas.microsoft.com/office/drawing/2014/main" id="{EF800CC7-E123-4B04-8A90-E6BF4AB1C1EA}"/>
                  </a:ext>
                </a:extLst>
              </p:cNvPr>
              <p:cNvSpPr/>
              <p:nvPr/>
            </p:nvSpPr>
            <p:spPr>
              <a:xfrm>
                <a:off x="1114368" y="1543219"/>
                <a:ext cx="1260413" cy="561559"/>
              </a:xfrm>
              <a:prstGeom prst="roundRect">
                <a:avLst>
                  <a:gd name="adj" fmla="val 12288"/>
                </a:avLst>
              </a:prstGeom>
              <a:solidFill>
                <a:schemeClr val="accent3">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文字方塊 54">
                <a:extLst>
                  <a:ext uri="{FF2B5EF4-FFF2-40B4-BE49-F238E27FC236}">
                    <a16:creationId xmlns:a16="http://schemas.microsoft.com/office/drawing/2014/main" id="{26C00636-8236-4E21-87AA-689FF2BB5B9E}"/>
                  </a:ext>
                </a:extLst>
              </p:cNvPr>
              <p:cNvSpPr txBox="1"/>
              <p:nvPr/>
            </p:nvSpPr>
            <p:spPr>
              <a:xfrm>
                <a:off x="1113892" y="1595599"/>
                <a:ext cx="1260411" cy="488316"/>
              </a:xfrm>
              <a:prstGeom prst="rect">
                <a:avLst/>
              </a:prstGeom>
              <a:noFill/>
            </p:spPr>
            <p:txBody>
              <a:bodyPr wrap="square" rtlCol="0">
                <a:spAutoFit/>
              </a:bodyPr>
              <a:lstStyle/>
              <a:p>
                <a:pPr algn="ctr"/>
                <a:r>
                  <a:rPr lang="en-US" altLang="zh-TW" sz="1400" b="1">
                    <a:solidFill>
                      <a:schemeClr val="bg2">
                        <a:lumMod val="25000"/>
                      </a:schemeClr>
                    </a:solidFill>
                    <a:ea typeface="Arial Unicode MS" panose="020B0604020202020204" pitchFamily="34" charset="-120"/>
                  </a:rPr>
                  <a:t>Predictive Analysis</a:t>
                </a:r>
              </a:p>
            </p:txBody>
          </p:sp>
        </p:grpSp>
        <p:grpSp>
          <p:nvGrpSpPr>
            <p:cNvPr id="56" name="群組 55">
              <a:extLst>
                <a:ext uri="{FF2B5EF4-FFF2-40B4-BE49-F238E27FC236}">
                  <a16:creationId xmlns:a16="http://schemas.microsoft.com/office/drawing/2014/main" id="{70D5567B-9C34-4638-9906-669313C8DE31}"/>
                </a:ext>
              </a:extLst>
            </p:cNvPr>
            <p:cNvGrpSpPr/>
            <p:nvPr/>
          </p:nvGrpSpPr>
          <p:grpSpPr>
            <a:xfrm>
              <a:off x="7926873" y="3319298"/>
              <a:ext cx="1895969" cy="561559"/>
              <a:chOff x="1114368" y="1543219"/>
              <a:chExt cx="1260413" cy="561559"/>
            </a:xfrm>
          </p:grpSpPr>
          <p:sp>
            <p:nvSpPr>
              <p:cNvPr id="57" name="矩形: 圓角 56">
                <a:extLst>
                  <a:ext uri="{FF2B5EF4-FFF2-40B4-BE49-F238E27FC236}">
                    <a16:creationId xmlns:a16="http://schemas.microsoft.com/office/drawing/2014/main" id="{91B6EC99-85DA-47B9-9212-366A8CDF47D3}"/>
                  </a:ext>
                </a:extLst>
              </p:cNvPr>
              <p:cNvSpPr/>
              <p:nvPr/>
            </p:nvSpPr>
            <p:spPr>
              <a:xfrm>
                <a:off x="1114368" y="1543219"/>
                <a:ext cx="1260413" cy="561559"/>
              </a:xfrm>
              <a:prstGeom prst="roundRect">
                <a:avLst>
                  <a:gd name="adj" fmla="val 12288"/>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文字方塊 57">
                <a:extLst>
                  <a:ext uri="{FF2B5EF4-FFF2-40B4-BE49-F238E27FC236}">
                    <a16:creationId xmlns:a16="http://schemas.microsoft.com/office/drawing/2014/main" id="{EEF3FA4B-79D7-4EDC-A185-F63F94E1CB23}"/>
                  </a:ext>
                </a:extLst>
              </p:cNvPr>
              <p:cNvSpPr txBox="1"/>
              <p:nvPr/>
            </p:nvSpPr>
            <p:spPr>
              <a:xfrm>
                <a:off x="1114369" y="1702305"/>
                <a:ext cx="1260411" cy="287245"/>
              </a:xfrm>
              <a:prstGeom prst="rect">
                <a:avLst/>
              </a:prstGeom>
              <a:noFill/>
            </p:spPr>
            <p:txBody>
              <a:bodyPr wrap="square" rtlCol="0">
                <a:spAutoFit/>
              </a:bodyPr>
              <a:lstStyle/>
              <a:p>
                <a:pPr algn="ctr"/>
                <a:r>
                  <a:rPr lang="en-US" altLang="zh-TW" sz="1400" b="1">
                    <a:solidFill>
                      <a:schemeClr val="bg2">
                        <a:lumMod val="25000"/>
                      </a:schemeClr>
                    </a:solidFill>
                    <a:ea typeface="Arial Unicode MS" panose="020B0604020202020204" pitchFamily="34" charset="-120"/>
                  </a:rPr>
                  <a:t>Language</a:t>
                </a:r>
              </a:p>
            </p:txBody>
          </p:sp>
        </p:grpSp>
        <p:grpSp>
          <p:nvGrpSpPr>
            <p:cNvPr id="59" name="群組 58">
              <a:extLst>
                <a:ext uri="{FF2B5EF4-FFF2-40B4-BE49-F238E27FC236}">
                  <a16:creationId xmlns:a16="http://schemas.microsoft.com/office/drawing/2014/main" id="{31999687-CBBB-475B-A2A7-FE622F084736}"/>
                </a:ext>
              </a:extLst>
            </p:cNvPr>
            <p:cNvGrpSpPr/>
            <p:nvPr/>
          </p:nvGrpSpPr>
          <p:grpSpPr>
            <a:xfrm>
              <a:off x="7926873" y="4404715"/>
              <a:ext cx="1895969" cy="561559"/>
              <a:chOff x="1114368" y="1543219"/>
              <a:chExt cx="1260413" cy="561559"/>
            </a:xfrm>
          </p:grpSpPr>
          <p:sp>
            <p:nvSpPr>
              <p:cNvPr id="60" name="矩形: 圓角 59">
                <a:extLst>
                  <a:ext uri="{FF2B5EF4-FFF2-40B4-BE49-F238E27FC236}">
                    <a16:creationId xmlns:a16="http://schemas.microsoft.com/office/drawing/2014/main" id="{720E391D-B32D-4E81-81A0-CDFC23BB1776}"/>
                  </a:ext>
                </a:extLst>
              </p:cNvPr>
              <p:cNvSpPr/>
              <p:nvPr/>
            </p:nvSpPr>
            <p:spPr>
              <a:xfrm>
                <a:off x="1114368" y="1543219"/>
                <a:ext cx="1260413" cy="561559"/>
              </a:xfrm>
              <a:prstGeom prst="roundRect">
                <a:avLst>
                  <a:gd name="adj" fmla="val 12288"/>
                </a:avLst>
              </a:prstGeom>
              <a:solidFill>
                <a:srgbClr val="E8D2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a:extLst>
                  <a:ext uri="{FF2B5EF4-FFF2-40B4-BE49-F238E27FC236}">
                    <a16:creationId xmlns:a16="http://schemas.microsoft.com/office/drawing/2014/main" id="{2EDB089A-078A-4C58-926C-AF8AD55D3650}"/>
                  </a:ext>
                </a:extLst>
              </p:cNvPr>
              <p:cNvSpPr txBox="1"/>
              <p:nvPr/>
            </p:nvSpPr>
            <p:spPr>
              <a:xfrm>
                <a:off x="1114369" y="1709986"/>
                <a:ext cx="1260411" cy="287245"/>
              </a:xfrm>
              <a:prstGeom prst="rect">
                <a:avLst/>
              </a:prstGeom>
              <a:noFill/>
            </p:spPr>
            <p:txBody>
              <a:bodyPr wrap="square" rtlCol="0">
                <a:spAutoFit/>
              </a:bodyPr>
              <a:lstStyle/>
              <a:p>
                <a:pPr algn="ctr"/>
                <a:r>
                  <a:rPr lang="en-US" altLang="zh-TW" sz="1400" b="1">
                    <a:solidFill>
                      <a:schemeClr val="bg2">
                        <a:lumMod val="25000"/>
                      </a:schemeClr>
                    </a:solidFill>
                    <a:ea typeface="Arial Unicode MS" panose="020B0604020202020204" pitchFamily="34" charset="-120"/>
                  </a:rPr>
                  <a:t>Vision Learning</a:t>
                </a:r>
              </a:p>
            </p:txBody>
          </p:sp>
        </p:grpSp>
        <p:grpSp>
          <p:nvGrpSpPr>
            <p:cNvPr id="65" name="群組 64">
              <a:extLst>
                <a:ext uri="{FF2B5EF4-FFF2-40B4-BE49-F238E27FC236}">
                  <a16:creationId xmlns:a16="http://schemas.microsoft.com/office/drawing/2014/main" id="{F6C383CA-B4B9-48F0-AB86-EB5302A693A5}"/>
                </a:ext>
              </a:extLst>
            </p:cNvPr>
            <p:cNvGrpSpPr/>
            <p:nvPr/>
          </p:nvGrpSpPr>
          <p:grpSpPr>
            <a:xfrm>
              <a:off x="10271227" y="3319299"/>
              <a:ext cx="1403395" cy="561559"/>
              <a:chOff x="1092441" y="1543219"/>
              <a:chExt cx="1403395" cy="561559"/>
            </a:xfrm>
          </p:grpSpPr>
          <p:sp>
            <p:nvSpPr>
              <p:cNvPr id="66" name="矩形: 圓角 65">
                <a:extLst>
                  <a:ext uri="{FF2B5EF4-FFF2-40B4-BE49-F238E27FC236}">
                    <a16:creationId xmlns:a16="http://schemas.microsoft.com/office/drawing/2014/main" id="{EF33138E-C472-414B-9775-5CB098A27A49}"/>
                  </a:ext>
                </a:extLst>
              </p:cNvPr>
              <p:cNvSpPr/>
              <p:nvPr/>
            </p:nvSpPr>
            <p:spPr>
              <a:xfrm>
                <a:off x="1114368" y="1543219"/>
                <a:ext cx="1260413" cy="561559"/>
              </a:xfrm>
              <a:prstGeom prst="roundRect">
                <a:avLst>
                  <a:gd name="adj" fmla="val 12288"/>
                </a:avLst>
              </a:prstGeom>
              <a:solidFill>
                <a:schemeClr val="accent4">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文字方塊 66">
                <a:extLst>
                  <a:ext uri="{FF2B5EF4-FFF2-40B4-BE49-F238E27FC236}">
                    <a16:creationId xmlns:a16="http://schemas.microsoft.com/office/drawing/2014/main" id="{A4E7E6AE-29B4-4C62-ABC3-1647BA70421E}"/>
                  </a:ext>
                </a:extLst>
              </p:cNvPr>
              <p:cNvSpPr txBox="1"/>
              <p:nvPr/>
            </p:nvSpPr>
            <p:spPr>
              <a:xfrm>
                <a:off x="1092441" y="1702285"/>
                <a:ext cx="1403395" cy="287245"/>
              </a:xfrm>
              <a:prstGeom prst="rect">
                <a:avLst/>
              </a:prstGeom>
              <a:noFill/>
            </p:spPr>
            <p:txBody>
              <a:bodyPr wrap="square" rtlCol="0">
                <a:spAutoFit/>
              </a:bodyPr>
              <a:lstStyle/>
              <a:p>
                <a:pPr algn="ctr"/>
                <a:r>
                  <a:rPr lang="en-US" altLang="zh-TW" sz="1400" b="1">
                    <a:solidFill>
                      <a:schemeClr val="bg2">
                        <a:lumMod val="25000"/>
                      </a:schemeClr>
                    </a:solidFill>
                    <a:ea typeface="Arial Unicode MS" panose="020B0604020202020204" pitchFamily="34" charset="-120"/>
                  </a:rPr>
                  <a:t>Translation</a:t>
                </a:r>
              </a:p>
            </p:txBody>
          </p:sp>
        </p:grpSp>
        <p:grpSp>
          <p:nvGrpSpPr>
            <p:cNvPr id="68" name="群組 67">
              <a:extLst>
                <a:ext uri="{FF2B5EF4-FFF2-40B4-BE49-F238E27FC236}">
                  <a16:creationId xmlns:a16="http://schemas.microsoft.com/office/drawing/2014/main" id="{BEB1329D-D93C-4F14-8B2C-5563CC9DE0BD}"/>
                </a:ext>
              </a:extLst>
            </p:cNvPr>
            <p:cNvGrpSpPr/>
            <p:nvPr/>
          </p:nvGrpSpPr>
          <p:grpSpPr>
            <a:xfrm>
              <a:off x="10293154" y="4065894"/>
              <a:ext cx="1282667" cy="561559"/>
              <a:chOff x="1114368" y="1543219"/>
              <a:chExt cx="1282667" cy="561559"/>
            </a:xfrm>
          </p:grpSpPr>
          <p:sp>
            <p:nvSpPr>
              <p:cNvPr id="69" name="矩形: 圓角 68">
                <a:extLst>
                  <a:ext uri="{FF2B5EF4-FFF2-40B4-BE49-F238E27FC236}">
                    <a16:creationId xmlns:a16="http://schemas.microsoft.com/office/drawing/2014/main" id="{5DCAB23A-3AA0-4D59-9A86-4307A9FA06E7}"/>
                  </a:ext>
                </a:extLst>
              </p:cNvPr>
              <p:cNvSpPr/>
              <p:nvPr/>
            </p:nvSpPr>
            <p:spPr>
              <a:xfrm>
                <a:off x="1114368" y="1543219"/>
                <a:ext cx="1260413" cy="561559"/>
              </a:xfrm>
              <a:prstGeom prst="roundRect">
                <a:avLst>
                  <a:gd name="adj" fmla="val 12288"/>
                </a:avLst>
              </a:prstGeom>
              <a:solidFill>
                <a:srgbClr val="E8D2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文字方塊 69">
                <a:extLst>
                  <a:ext uri="{FF2B5EF4-FFF2-40B4-BE49-F238E27FC236}">
                    <a16:creationId xmlns:a16="http://schemas.microsoft.com/office/drawing/2014/main" id="{916078C5-B754-437A-A752-DA939BC15203}"/>
                  </a:ext>
                </a:extLst>
              </p:cNvPr>
              <p:cNvSpPr txBox="1"/>
              <p:nvPr/>
            </p:nvSpPr>
            <p:spPr>
              <a:xfrm>
                <a:off x="1136624" y="1604590"/>
                <a:ext cx="1260411" cy="488316"/>
              </a:xfrm>
              <a:prstGeom prst="rect">
                <a:avLst/>
              </a:prstGeom>
              <a:noFill/>
            </p:spPr>
            <p:txBody>
              <a:bodyPr wrap="square" rtlCol="0">
                <a:spAutoFit/>
              </a:bodyPr>
              <a:lstStyle/>
              <a:p>
                <a:pPr algn="ctr"/>
                <a:r>
                  <a:rPr lang="en-US" altLang="zh-TW" sz="1400" b="1">
                    <a:solidFill>
                      <a:schemeClr val="bg2">
                        <a:lumMod val="25000"/>
                      </a:schemeClr>
                    </a:solidFill>
                    <a:ea typeface="Arial Unicode MS" panose="020B0604020202020204" pitchFamily="34" charset="-120"/>
                  </a:rPr>
                  <a:t>Image recognition</a:t>
                </a:r>
              </a:p>
            </p:txBody>
          </p:sp>
        </p:grpSp>
        <p:grpSp>
          <p:nvGrpSpPr>
            <p:cNvPr id="71" name="群組 70">
              <a:extLst>
                <a:ext uri="{FF2B5EF4-FFF2-40B4-BE49-F238E27FC236}">
                  <a16:creationId xmlns:a16="http://schemas.microsoft.com/office/drawing/2014/main" id="{8E02F29D-1B29-421D-9DB8-2EC6F0EBEC1D}"/>
                </a:ext>
              </a:extLst>
            </p:cNvPr>
            <p:cNvGrpSpPr/>
            <p:nvPr/>
          </p:nvGrpSpPr>
          <p:grpSpPr>
            <a:xfrm>
              <a:off x="10293154" y="4812490"/>
              <a:ext cx="1282667" cy="561559"/>
              <a:chOff x="1114368" y="1543219"/>
              <a:chExt cx="1282667" cy="561559"/>
            </a:xfrm>
          </p:grpSpPr>
          <p:sp>
            <p:nvSpPr>
              <p:cNvPr id="72" name="矩形: 圓角 71">
                <a:extLst>
                  <a:ext uri="{FF2B5EF4-FFF2-40B4-BE49-F238E27FC236}">
                    <a16:creationId xmlns:a16="http://schemas.microsoft.com/office/drawing/2014/main" id="{91CBE2ED-DFBD-4ADC-8BC4-CED8DF95BEC5}"/>
                  </a:ext>
                </a:extLst>
              </p:cNvPr>
              <p:cNvSpPr/>
              <p:nvPr/>
            </p:nvSpPr>
            <p:spPr>
              <a:xfrm>
                <a:off x="1114368" y="1543219"/>
                <a:ext cx="1260413" cy="561559"/>
              </a:xfrm>
              <a:prstGeom prst="roundRect">
                <a:avLst>
                  <a:gd name="adj" fmla="val 12288"/>
                </a:avLst>
              </a:prstGeom>
              <a:solidFill>
                <a:srgbClr val="E8D2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文字方塊 72">
                <a:extLst>
                  <a:ext uri="{FF2B5EF4-FFF2-40B4-BE49-F238E27FC236}">
                    <a16:creationId xmlns:a16="http://schemas.microsoft.com/office/drawing/2014/main" id="{1FFF2E0C-E4BD-4B95-8161-4853A4363698}"/>
                  </a:ext>
                </a:extLst>
              </p:cNvPr>
              <p:cNvSpPr txBox="1"/>
              <p:nvPr/>
            </p:nvSpPr>
            <p:spPr>
              <a:xfrm>
                <a:off x="1136624" y="1586081"/>
                <a:ext cx="1260411" cy="488316"/>
              </a:xfrm>
              <a:prstGeom prst="rect">
                <a:avLst/>
              </a:prstGeom>
              <a:noFill/>
            </p:spPr>
            <p:txBody>
              <a:bodyPr wrap="square" rtlCol="0">
                <a:spAutoFit/>
              </a:bodyPr>
              <a:lstStyle/>
              <a:p>
                <a:pPr algn="ctr"/>
                <a:r>
                  <a:rPr lang="en-US" altLang="zh-TW" sz="1400" b="1">
                    <a:solidFill>
                      <a:schemeClr val="bg2">
                        <a:lumMod val="25000"/>
                      </a:schemeClr>
                    </a:solidFill>
                    <a:ea typeface="Arial Unicode MS" panose="020B0604020202020204" pitchFamily="34" charset="-120"/>
                  </a:rPr>
                  <a:t>Machine vision</a:t>
                </a:r>
              </a:p>
            </p:txBody>
          </p:sp>
        </p:grpSp>
        <p:cxnSp>
          <p:nvCxnSpPr>
            <p:cNvPr id="23" name="直線單箭頭接點 22">
              <a:extLst>
                <a:ext uri="{FF2B5EF4-FFF2-40B4-BE49-F238E27FC236}">
                  <a16:creationId xmlns:a16="http://schemas.microsoft.com/office/drawing/2014/main" id="{69922603-F7CC-425E-AD26-25F0F7A3D3D7}"/>
                </a:ext>
              </a:extLst>
            </p:cNvPr>
            <p:cNvCxnSpPr>
              <a:cxnSpLocks/>
              <a:endCxn id="49" idx="1"/>
            </p:cNvCxnSpPr>
            <p:nvPr/>
          </p:nvCxnSpPr>
          <p:spPr>
            <a:xfrm flipV="1">
              <a:off x="7456560" y="2505191"/>
              <a:ext cx="470315" cy="1124078"/>
            </a:xfrm>
            <a:prstGeom prst="straightConnector1">
              <a:avLst/>
            </a:prstGeom>
            <a:ln w="19050">
              <a:solidFill>
                <a:srgbClr val="0D4E5B"/>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75" name="直線單箭頭接點 74">
              <a:extLst>
                <a:ext uri="{FF2B5EF4-FFF2-40B4-BE49-F238E27FC236}">
                  <a16:creationId xmlns:a16="http://schemas.microsoft.com/office/drawing/2014/main" id="{F9E366B9-9557-4307-B83C-EE2A79AF9A9B}"/>
                </a:ext>
              </a:extLst>
            </p:cNvPr>
            <p:cNvCxnSpPr>
              <a:cxnSpLocks/>
              <a:stCxn id="33" idx="3"/>
            </p:cNvCxnSpPr>
            <p:nvPr/>
          </p:nvCxnSpPr>
          <p:spPr>
            <a:xfrm>
              <a:off x="7456561" y="3606452"/>
              <a:ext cx="470314" cy="1078520"/>
            </a:xfrm>
            <a:prstGeom prst="straightConnector1">
              <a:avLst/>
            </a:prstGeom>
            <a:ln w="19050">
              <a:solidFill>
                <a:srgbClr val="0D4E5B"/>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77" name="直線單箭頭接點 76">
              <a:extLst>
                <a:ext uri="{FF2B5EF4-FFF2-40B4-BE49-F238E27FC236}">
                  <a16:creationId xmlns:a16="http://schemas.microsoft.com/office/drawing/2014/main" id="{A8C65036-8A7D-4EB1-9925-A3AC4C9A368D}"/>
                </a:ext>
              </a:extLst>
            </p:cNvPr>
            <p:cNvCxnSpPr>
              <a:cxnSpLocks/>
              <a:stCxn id="33" idx="3"/>
              <a:endCxn id="58" idx="1"/>
            </p:cNvCxnSpPr>
            <p:nvPr/>
          </p:nvCxnSpPr>
          <p:spPr>
            <a:xfrm>
              <a:off x="7456561" y="3606452"/>
              <a:ext cx="470314" cy="15554"/>
            </a:xfrm>
            <a:prstGeom prst="straightConnector1">
              <a:avLst/>
            </a:prstGeom>
            <a:ln w="19050">
              <a:solidFill>
                <a:srgbClr val="0D4E5B"/>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79" name="直線單箭頭接點 78">
              <a:extLst>
                <a:ext uri="{FF2B5EF4-FFF2-40B4-BE49-F238E27FC236}">
                  <a16:creationId xmlns:a16="http://schemas.microsoft.com/office/drawing/2014/main" id="{5A43DF09-ED58-4100-A8A9-6E5018F3C632}"/>
                </a:ext>
              </a:extLst>
            </p:cNvPr>
            <p:cNvCxnSpPr>
              <a:cxnSpLocks/>
            </p:cNvCxnSpPr>
            <p:nvPr/>
          </p:nvCxnSpPr>
          <p:spPr>
            <a:xfrm>
              <a:off x="9822839" y="3598213"/>
              <a:ext cx="470314" cy="2385"/>
            </a:xfrm>
            <a:prstGeom prst="straightConnector1">
              <a:avLst/>
            </a:prstGeom>
            <a:ln w="19050">
              <a:solidFill>
                <a:srgbClr val="0D4E5B"/>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01D84CF8-F8D4-4A25-86D2-0BE810694A77}"/>
                </a:ext>
              </a:extLst>
            </p:cNvPr>
            <p:cNvCxnSpPr>
              <a:cxnSpLocks/>
              <a:endCxn id="52" idx="1"/>
            </p:cNvCxnSpPr>
            <p:nvPr/>
          </p:nvCxnSpPr>
          <p:spPr>
            <a:xfrm flipV="1">
              <a:off x="9845094" y="2124200"/>
              <a:ext cx="470316" cy="321324"/>
            </a:xfrm>
            <a:prstGeom prst="straightConnector1">
              <a:avLst/>
            </a:prstGeom>
            <a:ln w="19050">
              <a:solidFill>
                <a:srgbClr val="0D4E5B"/>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2" name="直線單箭頭接點 81">
              <a:extLst>
                <a:ext uri="{FF2B5EF4-FFF2-40B4-BE49-F238E27FC236}">
                  <a16:creationId xmlns:a16="http://schemas.microsoft.com/office/drawing/2014/main" id="{540EBD36-FEFE-476F-A6DD-60B0226C8685}"/>
                </a:ext>
              </a:extLst>
            </p:cNvPr>
            <p:cNvCxnSpPr>
              <a:cxnSpLocks/>
              <a:stCxn id="49" idx="3"/>
              <a:endCxn id="55" idx="1"/>
            </p:cNvCxnSpPr>
            <p:nvPr/>
          </p:nvCxnSpPr>
          <p:spPr>
            <a:xfrm>
              <a:off x="9822841" y="2505192"/>
              <a:ext cx="469837" cy="364049"/>
            </a:xfrm>
            <a:prstGeom prst="straightConnector1">
              <a:avLst/>
            </a:prstGeom>
            <a:ln w="19050">
              <a:solidFill>
                <a:srgbClr val="0D4E5B"/>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4" name="直線單箭頭接點 83">
              <a:extLst>
                <a:ext uri="{FF2B5EF4-FFF2-40B4-BE49-F238E27FC236}">
                  <a16:creationId xmlns:a16="http://schemas.microsoft.com/office/drawing/2014/main" id="{ED28C1A4-8934-4E43-86A3-FA2368E6648C}"/>
                </a:ext>
              </a:extLst>
            </p:cNvPr>
            <p:cNvCxnSpPr>
              <a:cxnSpLocks/>
            </p:cNvCxnSpPr>
            <p:nvPr/>
          </p:nvCxnSpPr>
          <p:spPr>
            <a:xfrm flipV="1">
              <a:off x="9822839" y="4310941"/>
              <a:ext cx="470316" cy="380816"/>
            </a:xfrm>
            <a:prstGeom prst="straightConnector1">
              <a:avLst/>
            </a:prstGeom>
            <a:ln w="19050">
              <a:solidFill>
                <a:srgbClr val="0D4E5B"/>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5" name="直線單箭頭接點 84">
              <a:extLst>
                <a:ext uri="{FF2B5EF4-FFF2-40B4-BE49-F238E27FC236}">
                  <a16:creationId xmlns:a16="http://schemas.microsoft.com/office/drawing/2014/main" id="{4F49AE51-BAF6-4575-B0A7-7CEA465DB96A}"/>
                </a:ext>
              </a:extLst>
            </p:cNvPr>
            <p:cNvCxnSpPr>
              <a:cxnSpLocks/>
            </p:cNvCxnSpPr>
            <p:nvPr/>
          </p:nvCxnSpPr>
          <p:spPr>
            <a:xfrm>
              <a:off x="9822839" y="4684203"/>
              <a:ext cx="470316" cy="373334"/>
            </a:xfrm>
            <a:prstGeom prst="straightConnector1">
              <a:avLst/>
            </a:prstGeom>
            <a:ln w="19050">
              <a:solidFill>
                <a:srgbClr val="0D4E5B"/>
              </a:solidFill>
              <a:headEnd type="oval"/>
              <a:tailEnd type="oval" w="med" len="med"/>
            </a:ln>
          </p:spPr>
          <p:style>
            <a:lnRef idx="1">
              <a:schemeClr val="accent1"/>
            </a:lnRef>
            <a:fillRef idx="0">
              <a:schemeClr val="accent1"/>
            </a:fillRef>
            <a:effectRef idx="0">
              <a:schemeClr val="accent1"/>
            </a:effectRef>
            <a:fontRef idx="minor">
              <a:schemeClr val="tx1"/>
            </a:fontRef>
          </p:style>
        </p:cxnSp>
      </p:grpSp>
      <p:sp>
        <p:nvSpPr>
          <p:cNvPr id="87" name="矩形 86">
            <a:extLst>
              <a:ext uri="{FF2B5EF4-FFF2-40B4-BE49-F238E27FC236}">
                <a16:creationId xmlns:a16="http://schemas.microsoft.com/office/drawing/2014/main" id="{0FF42837-76C7-4F2C-97D5-0F2DD37D7A74}"/>
              </a:ext>
            </a:extLst>
          </p:cNvPr>
          <p:cNvSpPr/>
          <p:nvPr/>
        </p:nvSpPr>
        <p:spPr>
          <a:xfrm>
            <a:off x="8203614" y="3511688"/>
            <a:ext cx="3459481" cy="1477328"/>
          </a:xfrm>
          <a:prstGeom prst="rect">
            <a:avLst/>
          </a:prstGeom>
        </p:spPr>
        <p:txBody>
          <a:bodyPr wrap="square" anchor="t">
            <a:spAutoFit/>
          </a:bodyPr>
          <a:lstStyle/>
          <a:p>
            <a:pPr marL="342900" indent="-342900">
              <a:buFont typeface="Arial"/>
              <a:buChar char="•"/>
            </a:pPr>
            <a:r>
              <a:rPr lang="en-US" altLang="zh-TW" b="1" dirty="0">
                <a:solidFill>
                  <a:srgbClr val="262626"/>
                </a:solidFill>
                <a:ea typeface="Microsoft JhengHei"/>
              </a:rPr>
              <a:t>Data storage and backup </a:t>
            </a:r>
          </a:p>
          <a:p>
            <a:pPr marL="342900" indent="-342900">
              <a:buFont typeface="Arial"/>
              <a:buChar char="•"/>
            </a:pPr>
            <a:r>
              <a:rPr lang="en-US" altLang="zh-TW" b="1" dirty="0">
                <a:solidFill>
                  <a:srgbClr val="262626"/>
                </a:solidFill>
                <a:ea typeface="Microsoft JhengHei"/>
              </a:rPr>
              <a:t>GPU acceleration support</a:t>
            </a:r>
            <a:endParaRPr lang="en-US" altLang="zh-TW" b="1" dirty="0">
              <a:solidFill>
                <a:srgbClr val="262626"/>
              </a:solidFill>
              <a:ea typeface="Microsoft JhengHei"/>
              <a:cs typeface="Arial"/>
            </a:endParaRPr>
          </a:p>
          <a:p>
            <a:pPr marL="342900" indent="-342900">
              <a:buFont typeface="Arial"/>
              <a:buChar char="•"/>
            </a:pPr>
            <a:r>
              <a:rPr lang="en-US" altLang="zh-TW" b="1" dirty="0">
                <a:solidFill>
                  <a:srgbClr val="262626"/>
                </a:solidFill>
                <a:ea typeface="Microsoft JhengHei"/>
              </a:rPr>
              <a:t>Model training  </a:t>
            </a:r>
            <a:endParaRPr lang="en-US" altLang="zh-TW" b="1" dirty="0">
              <a:solidFill>
                <a:srgbClr val="262626"/>
              </a:solidFill>
              <a:ea typeface="Microsoft JhengHei"/>
              <a:cs typeface="Arial"/>
            </a:endParaRPr>
          </a:p>
          <a:p>
            <a:pPr marL="342900" indent="-342900">
              <a:buFont typeface="Arial"/>
              <a:buChar char="•"/>
            </a:pPr>
            <a:r>
              <a:rPr lang="en-US" altLang="zh-TW" b="1" dirty="0">
                <a:solidFill>
                  <a:srgbClr val="262626"/>
                </a:solidFill>
                <a:ea typeface="Microsoft JhengHei"/>
              </a:rPr>
              <a:t>Driver installation and container deployment</a:t>
            </a:r>
            <a:endParaRPr lang="en-US" altLang="zh-TW" b="1" dirty="0">
              <a:solidFill>
                <a:srgbClr val="262626"/>
              </a:solidFill>
              <a:ea typeface="Microsoft JhengHei"/>
              <a:cs typeface="Arial"/>
            </a:endParaRPr>
          </a:p>
        </p:txBody>
      </p:sp>
      <p:sp>
        <p:nvSpPr>
          <p:cNvPr id="90" name="矩形 89">
            <a:extLst>
              <a:ext uri="{FF2B5EF4-FFF2-40B4-BE49-F238E27FC236}">
                <a16:creationId xmlns:a16="http://schemas.microsoft.com/office/drawing/2014/main" id="{14581898-8E1F-4711-AD85-B0A56BEF36B5}"/>
              </a:ext>
            </a:extLst>
          </p:cNvPr>
          <p:cNvSpPr/>
          <p:nvPr/>
        </p:nvSpPr>
        <p:spPr>
          <a:xfrm>
            <a:off x="8524764" y="2576872"/>
            <a:ext cx="2717688" cy="769441"/>
          </a:xfrm>
          <a:prstGeom prst="rect">
            <a:avLst/>
          </a:prstGeom>
        </p:spPr>
        <p:txBody>
          <a:bodyPr wrap="square" anchor="t">
            <a:spAutoFit/>
          </a:bodyPr>
          <a:lstStyle/>
          <a:p>
            <a:r>
              <a:rPr lang="en-US" altLang="zh-TW" sz="2200" b="1" dirty="0">
                <a:solidFill>
                  <a:schemeClr val="bg1"/>
                </a:solidFill>
                <a:latin typeface="+mj-lt"/>
              </a:rPr>
              <a:t>One NAS to fulfill all you need</a:t>
            </a:r>
            <a:endParaRPr lang="zh-TW" altLang="en-US" sz="2200" b="1" dirty="0">
              <a:solidFill>
                <a:schemeClr val="bg1"/>
              </a:solidFill>
              <a:latin typeface="+mj-lt"/>
            </a:endParaRPr>
          </a:p>
        </p:txBody>
      </p:sp>
      <p:pic>
        <p:nvPicPr>
          <p:cNvPr id="94" name="圖片 93">
            <a:extLst>
              <a:ext uri="{FF2B5EF4-FFF2-40B4-BE49-F238E27FC236}">
                <a16:creationId xmlns:a16="http://schemas.microsoft.com/office/drawing/2014/main" id="{C52A2B3D-4BE8-4FCD-ACE9-3514E9D64025}"/>
              </a:ext>
            </a:extLst>
          </p:cNvPr>
          <p:cNvPicPr>
            <a:picLocks noChangeAspect="1"/>
          </p:cNvPicPr>
          <p:nvPr/>
        </p:nvPicPr>
        <p:blipFill>
          <a:blip r:embed="rId4" cstate="print"/>
          <a:stretch>
            <a:fillRect/>
          </a:stretch>
        </p:blipFill>
        <p:spPr>
          <a:xfrm>
            <a:off x="6964564" y="2348378"/>
            <a:ext cx="963277" cy="9905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784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8350B3-9996-4A06-9A1E-120688761A20}"/>
              </a:ext>
            </a:extLst>
          </p:cNvPr>
          <p:cNvSpPr>
            <a:spLocks noGrp="1"/>
          </p:cNvSpPr>
          <p:nvPr>
            <p:ph type="title"/>
          </p:nvPr>
        </p:nvSpPr>
        <p:spPr/>
        <p:txBody>
          <a:bodyPr/>
          <a:lstStyle/>
          <a:p>
            <a:r>
              <a:rPr lang="en-US" altLang="zh-TW" dirty="0">
                <a:solidFill>
                  <a:schemeClr val="tx1">
                    <a:lumMod val="85000"/>
                    <a:lumOff val="15000"/>
                  </a:schemeClr>
                </a:solidFill>
                <a:latin typeface="Arial "/>
              </a:rPr>
              <a:t>What is container technology</a:t>
            </a:r>
            <a:r>
              <a:rPr lang="zh-TW" altLang="en-US" dirty="0">
                <a:solidFill>
                  <a:schemeClr val="tx1">
                    <a:lumMod val="85000"/>
                    <a:lumOff val="15000"/>
                  </a:schemeClr>
                </a:solidFill>
                <a:latin typeface="Arial "/>
              </a:rPr>
              <a:t>?</a:t>
            </a:r>
          </a:p>
        </p:txBody>
      </p:sp>
      <p:pic>
        <p:nvPicPr>
          <p:cNvPr id="7" name="圖片 6">
            <a:extLst>
              <a:ext uri="{FF2B5EF4-FFF2-40B4-BE49-F238E27FC236}">
                <a16:creationId xmlns:a16="http://schemas.microsoft.com/office/drawing/2014/main" id="{485232C5-4AB8-4AFD-8BAA-81E8013301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9102" y="1174714"/>
            <a:ext cx="1655382" cy="1655382"/>
          </a:xfrm>
          <a:prstGeom prst="rect">
            <a:avLst/>
          </a:prstGeom>
          <a:effectLst>
            <a:outerShdw blurRad="317500" sx="104000" sy="104000" algn="ctr" rotWithShape="0">
              <a:prstClr val="black">
                <a:alpha val="40000"/>
              </a:prstClr>
            </a:outerShdw>
          </a:effectLst>
        </p:spPr>
      </p:pic>
    </p:spTree>
    <p:extLst>
      <p:ext uri="{BB962C8B-B14F-4D97-AF65-F5344CB8AC3E}">
        <p14:creationId xmlns:p14="http://schemas.microsoft.com/office/powerpoint/2010/main" val="1140161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8E035E-9507-4651-BD14-2006239247FD}"/>
              </a:ext>
            </a:extLst>
          </p:cNvPr>
          <p:cNvSpPr>
            <a:spLocks noGrp="1"/>
          </p:cNvSpPr>
          <p:nvPr>
            <p:ph type="title"/>
          </p:nvPr>
        </p:nvSpPr>
        <p:spPr/>
        <p:txBody>
          <a:bodyPr/>
          <a:lstStyle/>
          <a:p>
            <a:r>
              <a:rPr lang="en-US" altLang="zh-TW"/>
              <a:t>AI container</a:t>
            </a:r>
            <a:r>
              <a:rPr lang="zh-TW" altLang="en-US"/>
              <a:t> </a:t>
            </a:r>
            <a:r>
              <a:rPr lang="en-US" altLang="zh-TW"/>
              <a:t>– CAFFE</a:t>
            </a:r>
          </a:p>
        </p:txBody>
      </p:sp>
      <p:pic>
        <p:nvPicPr>
          <p:cNvPr id="4" name="圖片 5" descr="一張含有 螢幕擷取畫面 的圖片&#10;&#10;描述是以非常高的可信度產生">
            <a:extLst>
              <a:ext uri="{FF2B5EF4-FFF2-40B4-BE49-F238E27FC236}">
                <a16:creationId xmlns:a16="http://schemas.microsoft.com/office/drawing/2014/main" id="{81EEC625-3DB8-4AD2-9E49-5DFD513ABA7C}"/>
              </a:ext>
            </a:extLst>
          </p:cNvPr>
          <p:cNvPicPr>
            <a:picLocks noChangeAspect="1"/>
          </p:cNvPicPr>
          <p:nvPr/>
        </p:nvPicPr>
        <p:blipFill>
          <a:blip r:embed="rId2" cstate="print"/>
          <a:stretch>
            <a:fillRect/>
          </a:stretch>
        </p:blipFill>
        <p:spPr>
          <a:xfrm>
            <a:off x="262134" y="1085061"/>
            <a:ext cx="10625683" cy="5190103"/>
          </a:xfrm>
          <a:prstGeom prst="rect">
            <a:avLst/>
          </a:prstGeom>
          <a:ln w="19050">
            <a:solidFill>
              <a:schemeClr val="bg1"/>
            </a:solidFill>
          </a:ln>
          <a:effectLst>
            <a:outerShdw blurRad="50800" dist="38100" dir="2700000" algn="tl" rotWithShape="0">
              <a:prstClr val="black">
                <a:alpha val="40000"/>
              </a:prstClr>
            </a:outerShdw>
          </a:effectLst>
        </p:spPr>
      </p:pic>
      <p:pic>
        <p:nvPicPr>
          <p:cNvPr id="8" name="圖片 7">
            <a:extLst>
              <a:ext uri="{FF2B5EF4-FFF2-40B4-BE49-F238E27FC236}">
                <a16:creationId xmlns:a16="http://schemas.microsoft.com/office/drawing/2014/main" id="{3FB180CA-9190-4337-B6C8-87FFA36CF3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6036" y="984434"/>
            <a:ext cx="5683830" cy="681773"/>
          </a:xfrm>
          <a:prstGeom prst="rect">
            <a:avLst/>
          </a:prstGeom>
        </p:spPr>
      </p:pic>
      <p:sp>
        <p:nvSpPr>
          <p:cNvPr id="9" name="文字方塊 8">
            <a:extLst>
              <a:ext uri="{FF2B5EF4-FFF2-40B4-BE49-F238E27FC236}">
                <a16:creationId xmlns:a16="http://schemas.microsoft.com/office/drawing/2014/main" id="{66722EE4-AE77-4282-A0FA-FA5BDF594A66}"/>
              </a:ext>
            </a:extLst>
          </p:cNvPr>
          <p:cNvSpPr txBox="1"/>
          <p:nvPr/>
        </p:nvSpPr>
        <p:spPr>
          <a:xfrm>
            <a:off x="6326108" y="1094487"/>
            <a:ext cx="5498944"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ltLang="zh-TW" sz="2400" b="1" dirty="0"/>
              <a:t>Use</a:t>
            </a:r>
            <a:r>
              <a:rPr lang="zh-TW" altLang="en-US" sz="2400" b="1" dirty="0"/>
              <a:t> </a:t>
            </a:r>
            <a:r>
              <a:rPr lang="en-US" altLang="zh-TW" sz="2400" b="1" dirty="0"/>
              <a:t>CAFFE for image recognition</a:t>
            </a:r>
            <a:endParaRPr lang="zh-TW" altLang="en-US" sz="2400" b="1" dirty="0"/>
          </a:p>
        </p:txBody>
      </p:sp>
    </p:spTree>
    <p:extLst>
      <p:ext uri="{BB962C8B-B14F-4D97-AF65-F5344CB8AC3E}">
        <p14:creationId xmlns:p14="http://schemas.microsoft.com/office/powerpoint/2010/main" val="2707352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BE06B4-B1D1-4235-969C-90A85F5AA030}"/>
              </a:ext>
            </a:extLst>
          </p:cNvPr>
          <p:cNvSpPr>
            <a:spLocks noGrp="1"/>
          </p:cNvSpPr>
          <p:nvPr>
            <p:ph type="title"/>
          </p:nvPr>
        </p:nvSpPr>
        <p:spPr/>
        <p:txBody>
          <a:bodyPr/>
          <a:lstStyle/>
          <a:p>
            <a:r>
              <a:rPr lang="zh-TW"/>
              <a:t>IOT </a:t>
            </a:r>
            <a:r>
              <a:rPr lang="zh-TW" altLang="en-US"/>
              <a:t>c</a:t>
            </a:r>
            <a:r>
              <a:rPr lang="en-US" altLang="zh-TW"/>
              <a:t>ontainers</a:t>
            </a:r>
            <a:r>
              <a:rPr lang="zh-TW"/>
              <a:t> </a:t>
            </a:r>
          </a:p>
        </p:txBody>
      </p:sp>
      <p:sp>
        <p:nvSpPr>
          <p:cNvPr id="3" name="文字方塊 2">
            <a:extLst>
              <a:ext uri="{FF2B5EF4-FFF2-40B4-BE49-F238E27FC236}">
                <a16:creationId xmlns:a16="http://schemas.microsoft.com/office/drawing/2014/main" id="{C5E76841-339C-457D-BDF0-1D573FFC8F7C}"/>
              </a:ext>
            </a:extLst>
          </p:cNvPr>
          <p:cNvSpPr txBox="1"/>
          <p:nvPr/>
        </p:nvSpPr>
        <p:spPr>
          <a:xfrm>
            <a:off x="256214" y="1251057"/>
            <a:ext cx="6243246" cy="470898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altLang="zh-TW" sz="2000" b="1" dirty="0"/>
              <a:t>Developers can quickly start a smart home project by connecting a development board (e.g. Raspberry Pi) to a temperature or humidity sensor.</a:t>
            </a:r>
            <a:endParaRPr lang="zh-TW" altLang="zh-TW" sz="2000" b="1" dirty="0">
              <a:latin typeface="Microsoft JhengHei"/>
              <a:ea typeface="Microsoft JhengHei"/>
            </a:endParaRPr>
          </a:p>
          <a:p>
            <a:pPr marL="342900" indent="-342900">
              <a:buFont typeface="Arial" panose="020B0604020202020204" pitchFamily="34" charset="0"/>
              <a:buChar char="•"/>
            </a:pPr>
            <a:endParaRPr lang="en-US" altLang="zh-TW" sz="2000" b="1" dirty="0">
              <a:cs typeface="Arial"/>
            </a:endParaRPr>
          </a:p>
          <a:p>
            <a:pPr marL="342900" indent="-342900">
              <a:buFont typeface="Arial" panose="020B0604020202020204" pitchFamily="34" charset="0"/>
              <a:buChar char="•"/>
            </a:pPr>
            <a:r>
              <a:rPr lang="en-US" altLang="zh-TW" sz="2000" b="1" dirty="0"/>
              <a:t>Integrate smart appliances, sensors and mobile devices over the Internet to effectively integrate automation and security management in your home environment, including indoor temperature and lighting control.</a:t>
            </a:r>
            <a:endParaRPr lang="en-US" altLang="zh-TW" sz="2000" b="1" dirty="0">
              <a:latin typeface="Microsoft JhengHei"/>
              <a:ea typeface="Microsoft JhengHei"/>
            </a:endParaRPr>
          </a:p>
          <a:p>
            <a:pPr marL="342900" indent="-342900">
              <a:buFont typeface="Arial" panose="020B0604020202020204" pitchFamily="34" charset="0"/>
              <a:buChar char="•"/>
            </a:pPr>
            <a:endParaRPr lang="en-US" altLang="zh-TW" sz="2000" b="1" dirty="0">
              <a:cs typeface="Arial"/>
            </a:endParaRPr>
          </a:p>
          <a:p>
            <a:pPr marL="342900" indent="-342900">
              <a:buFont typeface="Arial" panose="020B0604020202020204" pitchFamily="34" charset="0"/>
              <a:buChar char="•"/>
            </a:pPr>
            <a:r>
              <a:rPr lang="en-US" altLang="zh-TW" sz="2000" b="1" dirty="0"/>
              <a:t>Personal health information can be effectively collected and analyzed. Therefore, appropriate health management advice can be given when needed.</a:t>
            </a:r>
            <a:endParaRPr lang="zh-TW" sz="2000" b="1" dirty="0">
              <a:latin typeface="Microsoft JhengHei"/>
              <a:ea typeface="Microsoft JhengHei"/>
            </a:endParaRPr>
          </a:p>
        </p:txBody>
      </p:sp>
      <p:pic>
        <p:nvPicPr>
          <p:cNvPr id="4" name="圖片 4" descr="一張含有 螢幕擷取畫面 的圖片&#10;&#10;描述是以非常高的可信度產生">
            <a:extLst>
              <a:ext uri="{FF2B5EF4-FFF2-40B4-BE49-F238E27FC236}">
                <a16:creationId xmlns:a16="http://schemas.microsoft.com/office/drawing/2014/main" id="{B9ADB337-07E0-49BE-A6B8-E07AD3769761}"/>
              </a:ext>
            </a:extLst>
          </p:cNvPr>
          <p:cNvPicPr>
            <a:picLocks noChangeAspect="1"/>
          </p:cNvPicPr>
          <p:nvPr/>
        </p:nvPicPr>
        <p:blipFill>
          <a:blip r:embed="rId2" cstate="print"/>
          <a:stretch>
            <a:fillRect/>
          </a:stretch>
        </p:blipFill>
        <p:spPr>
          <a:xfrm>
            <a:off x="6512378" y="1251057"/>
            <a:ext cx="5419900" cy="3393454"/>
          </a:xfrm>
          <a:prstGeom prst="rect">
            <a:avLst/>
          </a:prstGeom>
        </p:spPr>
      </p:pic>
    </p:spTree>
    <p:extLst>
      <p:ext uri="{BB962C8B-B14F-4D97-AF65-F5344CB8AC3E}">
        <p14:creationId xmlns:p14="http://schemas.microsoft.com/office/powerpoint/2010/main" val="3259744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D74E34-0D9A-46CE-AAA5-389501378FD3}"/>
              </a:ext>
            </a:extLst>
          </p:cNvPr>
          <p:cNvSpPr>
            <a:spLocks noGrp="1"/>
          </p:cNvSpPr>
          <p:nvPr>
            <p:ph type="title"/>
          </p:nvPr>
        </p:nvSpPr>
        <p:spPr/>
        <p:txBody>
          <a:bodyPr/>
          <a:lstStyle/>
          <a:p>
            <a:r>
              <a:rPr lang="en-US" altLang="zh-TW"/>
              <a:t>IOT container</a:t>
            </a:r>
            <a:r>
              <a:rPr lang="zh-TW" altLang="en-US"/>
              <a:t> </a:t>
            </a:r>
            <a:r>
              <a:rPr lang="en-US" altLang="zh-TW"/>
              <a:t>- openHAB</a:t>
            </a:r>
          </a:p>
        </p:txBody>
      </p:sp>
      <p:pic>
        <p:nvPicPr>
          <p:cNvPr id="3" name="圖片 3" descr="一張含有 螢幕擷取畫面 的圖片&#10;&#10;描述是以非常高的可信度產生">
            <a:extLst>
              <a:ext uri="{FF2B5EF4-FFF2-40B4-BE49-F238E27FC236}">
                <a16:creationId xmlns:a16="http://schemas.microsoft.com/office/drawing/2014/main" id="{34E0CA02-D486-4FA4-9240-943A427481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103" y="999096"/>
            <a:ext cx="7171037" cy="3397591"/>
          </a:xfrm>
          <a:prstGeom prst="rect">
            <a:avLst/>
          </a:prstGeom>
        </p:spPr>
      </p:pic>
      <p:pic>
        <p:nvPicPr>
          <p:cNvPr id="9" name="圖片 9" descr="一張含有 螢幕擷取畫面 的圖片&#10;&#10;描述是以非常高的可信度產生">
            <a:extLst>
              <a:ext uri="{FF2B5EF4-FFF2-40B4-BE49-F238E27FC236}">
                <a16:creationId xmlns:a16="http://schemas.microsoft.com/office/drawing/2014/main" id="{233491EF-BC79-43E9-B7AC-EC846FA1E2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5121" y="2189070"/>
            <a:ext cx="8262549" cy="4038058"/>
          </a:xfrm>
          <a:prstGeom prst="rect">
            <a:avLst/>
          </a:prstGeom>
          <a:ln w="28575">
            <a:solidFill>
              <a:srgbClr val="C00000"/>
            </a:solidFill>
          </a:ln>
          <a:effectLst>
            <a:outerShdw blurRad="50800" dist="38100" dir="2700000" algn="tl" rotWithShape="0">
              <a:prstClr val="black">
                <a:alpha val="40000"/>
              </a:prstClr>
            </a:outerShdw>
          </a:effectLst>
        </p:spPr>
      </p:pic>
      <p:pic>
        <p:nvPicPr>
          <p:cNvPr id="10" name="圖片 9">
            <a:extLst>
              <a:ext uri="{FF2B5EF4-FFF2-40B4-BE49-F238E27FC236}">
                <a16:creationId xmlns:a16="http://schemas.microsoft.com/office/drawing/2014/main" id="{D4E67011-735E-4C3A-9FD3-9FEAA04593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6264" y="1109715"/>
            <a:ext cx="5647516" cy="658265"/>
          </a:xfrm>
          <a:prstGeom prst="rect">
            <a:avLst/>
          </a:prstGeom>
        </p:spPr>
      </p:pic>
      <p:sp>
        <p:nvSpPr>
          <p:cNvPr id="12" name="文字方塊 11">
            <a:extLst>
              <a:ext uri="{FF2B5EF4-FFF2-40B4-BE49-F238E27FC236}">
                <a16:creationId xmlns:a16="http://schemas.microsoft.com/office/drawing/2014/main" id="{2158166F-D8B2-4EFD-9A36-62082F5BFAEA}"/>
              </a:ext>
            </a:extLst>
          </p:cNvPr>
          <p:cNvSpPr txBox="1"/>
          <p:nvPr/>
        </p:nvSpPr>
        <p:spPr>
          <a:xfrm>
            <a:off x="6066264" y="1208014"/>
            <a:ext cx="564751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ltLang="zh-TW" sz="2400" b="1" dirty="0">
                <a:solidFill>
                  <a:srgbClr val="262626"/>
                </a:solidFill>
                <a:ea typeface="Microsoft JhengHei"/>
              </a:rPr>
              <a:t>Remote operation for smart home</a:t>
            </a:r>
            <a:endParaRPr lang="zh-TW" altLang="en-US" sz="2400" b="1" dirty="0">
              <a:solidFill>
                <a:srgbClr val="262626"/>
              </a:solidFill>
              <a:ea typeface="Microsoft JhengHei"/>
            </a:endParaRPr>
          </a:p>
        </p:txBody>
      </p:sp>
    </p:spTree>
    <p:extLst>
      <p:ext uri="{BB962C8B-B14F-4D97-AF65-F5344CB8AC3E}">
        <p14:creationId xmlns:p14="http://schemas.microsoft.com/office/powerpoint/2010/main" val="622413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5" descr="一張含有 螢幕擷取畫面 的圖片&#10;&#10;描述是以非常高的可信度產生">
            <a:extLst>
              <a:ext uri="{FF2B5EF4-FFF2-40B4-BE49-F238E27FC236}">
                <a16:creationId xmlns:a16="http://schemas.microsoft.com/office/drawing/2014/main" id="{8EF0B240-8BF8-4143-8936-6635820C10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27" y="1018639"/>
            <a:ext cx="8447902" cy="4007235"/>
          </a:xfrm>
          <a:prstGeom prst="rect">
            <a:avLst/>
          </a:prstGeom>
        </p:spPr>
      </p:pic>
      <p:sp>
        <p:nvSpPr>
          <p:cNvPr id="2" name="標題 1">
            <a:extLst>
              <a:ext uri="{FF2B5EF4-FFF2-40B4-BE49-F238E27FC236}">
                <a16:creationId xmlns:a16="http://schemas.microsoft.com/office/drawing/2014/main" id="{AE30A3F8-D990-4877-93A9-652646FDE2EA}"/>
              </a:ext>
            </a:extLst>
          </p:cNvPr>
          <p:cNvSpPr>
            <a:spLocks noGrp="1"/>
          </p:cNvSpPr>
          <p:nvPr>
            <p:ph type="title"/>
          </p:nvPr>
        </p:nvSpPr>
        <p:spPr/>
        <p:txBody>
          <a:bodyPr/>
          <a:lstStyle/>
          <a:p>
            <a:r>
              <a:rPr lang="en-US" altLang="zh-TW"/>
              <a:t>Ubuntu 18.04 with a VNC desktop</a:t>
            </a:r>
          </a:p>
        </p:txBody>
      </p:sp>
      <p:pic>
        <p:nvPicPr>
          <p:cNvPr id="10" name="圖片 9">
            <a:extLst>
              <a:ext uri="{FF2B5EF4-FFF2-40B4-BE49-F238E27FC236}">
                <a16:creationId xmlns:a16="http://schemas.microsoft.com/office/drawing/2014/main" id="{89A59B1D-4003-470C-AA3C-F97CBC9E04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8655" y="1504363"/>
            <a:ext cx="7990945" cy="645459"/>
          </a:xfrm>
          <a:prstGeom prst="rect">
            <a:avLst/>
          </a:prstGeom>
        </p:spPr>
      </p:pic>
      <p:sp>
        <p:nvSpPr>
          <p:cNvPr id="9" name="文字方塊 8">
            <a:extLst>
              <a:ext uri="{FF2B5EF4-FFF2-40B4-BE49-F238E27FC236}">
                <a16:creationId xmlns:a16="http://schemas.microsoft.com/office/drawing/2014/main" id="{1D23BB27-73AD-41C4-B031-426519B088F3}"/>
              </a:ext>
            </a:extLst>
          </p:cNvPr>
          <p:cNvSpPr txBox="1"/>
          <p:nvPr/>
        </p:nvSpPr>
        <p:spPr>
          <a:xfrm>
            <a:off x="4197499" y="1613967"/>
            <a:ext cx="7722786" cy="400110"/>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ltLang="zh-TW" sz="2000" b="1" dirty="0">
                <a:solidFill>
                  <a:srgbClr val="262626"/>
                </a:solidFill>
                <a:ea typeface="Microsoft JhengHei"/>
              </a:rPr>
              <a:t>Multi-operation between the terminal or a simple VNC desktop</a:t>
            </a:r>
            <a:endParaRPr lang="zh-TW" altLang="en-US" sz="2000" b="1" dirty="0">
              <a:solidFill>
                <a:srgbClr val="262626"/>
              </a:solidFill>
              <a:ea typeface="Microsoft JhengHei"/>
            </a:endParaRPr>
          </a:p>
        </p:txBody>
      </p:sp>
      <p:pic>
        <p:nvPicPr>
          <p:cNvPr id="5" name="圖片 5" descr="一張含有 螢幕擷取畫面 的圖片&#10;&#10;描述是以非常高的可信度產生">
            <a:extLst>
              <a:ext uri="{FF2B5EF4-FFF2-40B4-BE49-F238E27FC236}">
                <a16:creationId xmlns:a16="http://schemas.microsoft.com/office/drawing/2014/main" id="{9F20A559-ABD4-4CCE-9DE8-88617106C3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8471" y="2279304"/>
            <a:ext cx="8021895" cy="3926302"/>
          </a:xfrm>
          <a:prstGeom prst="rect">
            <a:avLst/>
          </a:prstGeom>
        </p:spPr>
      </p:pic>
    </p:spTree>
    <p:extLst>
      <p:ext uri="{BB962C8B-B14F-4D97-AF65-F5344CB8AC3E}">
        <p14:creationId xmlns:p14="http://schemas.microsoft.com/office/powerpoint/2010/main" val="3399282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354B24D-78FC-41B7-B2F6-67496AF2CD8D}"/>
              </a:ext>
            </a:extLst>
          </p:cNvPr>
          <p:cNvSpPr/>
          <p:nvPr/>
        </p:nvSpPr>
        <p:spPr>
          <a:xfrm>
            <a:off x="9032038" y="2427017"/>
            <a:ext cx="3000032" cy="1323439"/>
          </a:xfrm>
          <a:prstGeom prst="rect">
            <a:avLst/>
          </a:prstGeom>
          <a:noFill/>
        </p:spPr>
        <p:txBody>
          <a:bodyPr wrap="square" lIns="91440" tIns="45720" rIns="91440" bIns="45720">
            <a:spAutoFit/>
          </a:bodyPr>
          <a:lstStyle/>
          <a:p>
            <a:pPr algn="ctr"/>
            <a:r>
              <a:rPr lang="en-US" altLang="zh-TW" sz="8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a:t>
            </a:r>
            <a:r>
              <a:rPr lang="zh-TW" altLang="en-US" sz="8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altLang="zh-TW" sz="8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&amp;</a:t>
            </a:r>
            <a:r>
              <a:rPr lang="zh-TW" altLang="en-US" sz="8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altLang="zh-TW" sz="8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endParaRPr lang="zh-TW" altLang="en-US" sz="8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圖片 5">
            <a:extLst>
              <a:ext uri="{FF2B5EF4-FFF2-40B4-BE49-F238E27FC236}">
                <a16:creationId xmlns:a16="http://schemas.microsoft.com/office/drawing/2014/main" id="{1A7BB14B-7AC9-4A4C-B54E-9E35426591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63429" y="1727441"/>
            <a:ext cx="578783" cy="914411"/>
          </a:xfrm>
          <a:prstGeom prst="rect">
            <a:avLst/>
          </a:prstGeom>
        </p:spPr>
      </p:pic>
    </p:spTree>
    <p:extLst>
      <p:ext uri="{BB962C8B-B14F-4D97-AF65-F5344CB8AC3E}">
        <p14:creationId xmlns:p14="http://schemas.microsoft.com/office/powerpoint/2010/main" val="326170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0E5D03-BBC1-42A0-8CA5-C673410BCCF4}"/>
              </a:ext>
            </a:extLst>
          </p:cNvPr>
          <p:cNvSpPr>
            <a:spLocks noGrp="1"/>
          </p:cNvSpPr>
          <p:nvPr>
            <p:ph type="title"/>
          </p:nvPr>
        </p:nvSpPr>
        <p:spPr/>
        <p:txBody>
          <a:bodyPr vert="horz" lIns="91440" tIns="45720" rIns="91440" bIns="45720" rtlCol="0" anchor="ctr">
            <a:noAutofit/>
          </a:bodyPr>
          <a:lstStyle/>
          <a:p>
            <a:r>
              <a:rPr lang="en-US" altLang="zh-TW"/>
              <a:t>FAQ</a:t>
            </a:r>
            <a:endParaRPr lang="zh-TW" altLang="en-US"/>
          </a:p>
        </p:txBody>
      </p:sp>
      <p:pic>
        <p:nvPicPr>
          <p:cNvPr id="5" name="圖片 4">
            <a:extLst>
              <a:ext uri="{FF2B5EF4-FFF2-40B4-BE49-F238E27FC236}">
                <a16:creationId xmlns:a16="http://schemas.microsoft.com/office/drawing/2014/main" id="{0AB447DE-DE6D-4DCA-9E91-958D942012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129" y="1090009"/>
            <a:ext cx="10478026" cy="2013861"/>
          </a:xfrm>
          <a:prstGeom prst="rect">
            <a:avLst/>
          </a:prstGeom>
        </p:spPr>
      </p:pic>
      <p:pic>
        <p:nvPicPr>
          <p:cNvPr id="7" name="圖片 6">
            <a:extLst>
              <a:ext uri="{FF2B5EF4-FFF2-40B4-BE49-F238E27FC236}">
                <a16:creationId xmlns:a16="http://schemas.microsoft.com/office/drawing/2014/main" id="{4FAF74BD-97D7-4EA4-BF2F-4AC0A4BDBD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129" y="3211338"/>
            <a:ext cx="10364757" cy="2063271"/>
          </a:xfrm>
          <a:prstGeom prst="rect">
            <a:avLst/>
          </a:prstGeom>
        </p:spPr>
      </p:pic>
      <p:sp>
        <p:nvSpPr>
          <p:cNvPr id="8" name="矩形 7">
            <a:extLst>
              <a:ext uri="{FF2B5EF4-FFF2-40B4-BE49-F238E27FC236}">
                <a16:creationId xmlns:a16="http://schemas.microsoft.com/office/drawing/2014/main" id="{23203BD1-6468-430D-B6DD-23183B7072DE}"/>
              </a:ext>
            </a:extLst>
          </p:cNvPr>
          <p:cNvSpPr/>
          <p:nvPr/>
        </p:nvSpPr>
        <p:spPr>
          <a:xfrm>
            <a:off x="2858734" y="4007894"/>
            <a:ext cx="8358218" cy="1015663"/>
          </a:xfrm>
          <a:prstGeom prst="rect">
            <a:avLst/>
          </a:prstGeom>
        </p:spPr>
        <p:txBody>
          <a:bodyPr wrap="square" anchor="t">
            <a:spAutoFit/>
          </a:bodyPr>
          <a:lstStyle/>
          <a:p>
            <a:r>
              <a:rPr lang="en-US" altLang="zh-TW" sz="2000" b="1"/>
              <a:t>As some system data access and Container Station settings are stored in the “container-station-data” shared folder, this folder cannot be encrypted while Container Station is running.</a:t>
            </a:r>
            <a:endParaRPr lang="zh-TW" altLang="zh-TW" sz="2000" b="1">
              <a:ea typeface="Microsoft JhengHei"/>
            </a:endParaRPr>
          </a:p>
        </p:txBody>
      </p:sp>
      <p:sp>
        <p:nvSpPr>
          <p:cNvPr id="9" name="矩形 8">
            <a:extLst>
              <a:ext uri="{FF2B5EF4-FFF2-40B4-BE49-F238E27FC236}">
                <a16:creationId xmlns:a16="http://schemas.microsoft.com/office/drawing/2014/main" id="{5524BC76-6B58-42C3-9A43-1FECE363D0D2}"/>
              </a:ext>
            </a:extLst>
          </p:cNvPr>
          <p:cNvSpPr/>
          <p:nvPr/>
        </p:nvSpPr>
        <p:spPr>
          <a:xfrm>
            <a:off x="2858734" y="1913083"/>
            <a:ext cx="8738936" cy="707886"/>
          </a:xfrm>
          <a:prstGeom prst="rect">
            <a:avLst/>
          </a:prstGeom>
        </p:spPr>
        <p:txBody>
          <a:bodyPr wrap="square" anchor="t">
            <a:spAutoFit/>
          </a:bodyPr>
          <a:lstStyle/>
          <a:p>
            <a:r>
              <a:rPr lang="en-US" altLang="zh-TW" sz="2000" b="1"/>
              <a:t>Why can't I use Container Station when the “container-station-data” folder is encrypted ?</a:t>
            </a:r>
            <a:endParaRPr lang="zh-TW" altLang="zh-TW" sz="2000" b="1">
              <a:ea typeface="Microsoft JhengHei"/>
            </a:endParaRPr>
          </a:p>
        </p:txBody>
      </p:sp>
      <p:sp>
        <p:nvSpPr>
          <p:cNvPr id="10" name="文字方塊 9">
            <a:extLst>
              <a:ext uri="{FF2B5EF4-FFF2-40B4-BE49-F238E27FC236}">
                <a16:creationId xmlns:a16="http://schemas.microsoft.com/office/drawing/2014/main" id="{F7B08C45-7F03-45CA-99D6-14EEE6292087}"/>
              </a:ext>
            </a:extLst>
          </p:cNvPr>
          <p:cNvSpPr txBox="1"/>
          <p:nvPr/>
        </p:nvSpPr>
        <p:spPr>
          <a:xfrm>
            <a:off x="1646665" y="1506395"/>
            <a:ext cx="728546" cy="584775"/>
          </a:xfrm>
          <a:prstGeom prst="rect">
            <a:avLst/>
          </a:prstGeom>
          <a:noFill/>
        </p:spPr>
        <p:txBody>
          <a:bodyPr wrap="square" rtlCol="0">
            <a:spAutoFit/>
          </a:bodyPr>
          <a:lstStyle/>
          <a:p>
            <a:pPr algn="ctr"/>
            <a:r>
              <a:rPr lang="en-US" altLang="zh-TW" sz="3200" b="1">
                <a:solidFill>
                  <a:schemeClr val="bg1"/>
                </a:solidFill>
              </a:rPr>
              <a:t>Q1</a:t>
            </a:r>
            <a:endParaRPr lang="zh-TW" altLang="en-US" sz="3200" b="1">
              <a:solidFill>
                <a:schemeClr val="bg1"/>
              </a:solidFill>
            </a:endParaRPr>
          </a:p>
        </p:txBody>
      </p:sp>
      <p:sp>
        <p:nvSpPr>
          <p:cNvPr id="11" name="文字方塊 10">
            <a:extLst>
              <a:ext uri="{FF2B5EF4-FFF2-40B4-BE49-F238E27FC236}">
                <a16:creationId xmlns:a16="http://schemas.microsoft.com/office/drawing/2014/main" id="{DC7DE60B-8012-478F-8EB5-A2CFE28B1668}"/>
              </a:ext>
            </a:extLst>
          </p:cNvPr>
          <p:cNvSpPr txBox="1"/>
          <p:nvPr/>
        </p:nvSpPr>
        <p:spPr>
          <a:xfrm>
            <a:off x="1646665" y="3656034"/>
            <a:ext cx="728546" cy="584775"/>
          </a:xfrm>
          <a:prstGeom prst="rect">
            <a:avLst/>
          </a:prstGeom>
          <a:noFill/>
        </p:spPr>
        <p:txBody>
          <a:bodyPr wrap="square" rtlCol="0">
            <a:spAutoFit/>
          </a:bodyPr>
          <a:lstStyle>
            <a:defPPr>
              <a:defRPr lang="zh-TW"/>
            </a:defPPr>
            <a:lvl1pPr algn="ctr">
              <a:defRPr sz="3200" b="1">
                <a:solidFill>
                  <a:schemeClr val="bg1"/>
                </a:solidFill>
              </a:defRPr>
            </a:lvl1pPr>
          </a:lstStyle>
          <a:p>
            <a:r>
              <a:rPr lang="en-US" altLang="zh-TW"/>
              <a:t>A1</a:t>
            </a:r>
            <a:endParaRPr lang="zh-TW" altLang="en-US"/>
          </a:p>
        </p:txBody>
      </p:sp>
    </p:spTree>
    <p:extLst>
      <p:ext uri="{BB962C8B-B14F-4D97-AF65-F5344CB8AC3E}">
        <p14:creationId xmlns:p14="http://schemas.microsoft.com/office/powerpoint/2010/main" val="265349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4C05D492-5E87-4E60-94C7-7402C198AB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90771" y="2891438"/>
            <a:ext cx="1672683" cy="3221348"/>
          </a:xfrm>
          <a:prstGeom prst="rect">
            <a:avLst/>
          </a:prstGeom>
        </p:spPr>
      </p:pic>
      <p:pic>
        <p:nvPicPr>
          <p:cNvPr id="11" name="圖片 10">
            <a:extLst>
              <a:ext uri="{FF2B5EF4-FFF2-40B4-BE49-F238E27FC236}">
                <a16:creationId xmlns:a16="http://schemas.microsoft.com/office/drawing/2014/main" id="{A28362AE-53E8-45B2-80F9-95943C8F85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39453" y="1263965"/>
            <a:ext cx="1453375" cy="1523653"/>
          </a:xfrm>
          <a:prstGeom prst="rect">
            <a:avLst/>
          </a:prstGeom>
        </p:spPr>
      </p:pic>
      <p:pic>
        <p:nvPicPr>
          <p:cNvPr id="4" name="圖片 3">
            <a:extLst>
              <a:ext uri="{FF2B5EF4-FFF2-40B4-BE49-F238E27FC236}">
                <a16:creationId xmlns:a16="http://schemas.microsoft.com/office/drawing/2014/main" id="{9132016B-0D66-422C-905D-94BC587C89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7950" y="1010594"/>
            <a:ext cx="9262946" cy="1777024"/>
          </a:xfrm>
          <a:prstGeom prst="rect">
            <a:avLst/>
          </a:prstGeom>
        </p:spPr>
      </p:pic>
      <p:pic>
        <p:nvPicPr>
          <p:cNvPr id="5" name="圖片 4">
            <a:extLst>
              <a:ext uri="{FF2B5EF4-FFF2-40B4-BE49-F238E27FC236}">
                <a16:creationId xmlns:a16="http://schemas.microsoft.com/office/drawing/2014/main" id="{9CDF6CC7-0776-4CDB-91F1-ECBCA14171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7950" y="2888816"/>
            <a:ext cx="9262946" cy="3223970"/>
          </a:xfrm>
          <a:prstGeom prst="rect">
            <a:avLst/>
          </a:prstGeom>
        </p:spPr>
      </p:pic>
      <p:sp>
        <p:nvSpPr>
          <p:cNvPr id="7" name="矩形 6">
            <a:extLst>
              <a:ext uri="{FF2B5EF4-FFF2-40B4-BE49-F238E27FC236}">
                <a16:creationId xmlns:a16="http://schemas.microsoft.com/office/drawing/2014/main" id="{7D78E03B-F54F-44C3-82E8-946B8AAD5426}"/>
              </a:ext>
            </a:extLst>
          </p:cNvPr>
          <p:cNvSpPr/>
          <p:nvPr/>
        </p:nvSpPr>
        <p:spPr>
          <a:xfrm>
            <a:off x="2572216" y="1697731"/>
            <a:ext cx="8820612" cy="1015663"/>
          </a:xfrm>
          <a:prstGeom prst="rect">
            <a:avLst/>
          </a:prstGeom>
        </p:spPr>
        <p:txBody>
          <a:bodyPr wrap="square" anchor="t">
            <a:spAutoFit/>
          </a:bodyPr>
          <a:lstStyle/>
          <a:p>
            <a:r>
              <a:rPr lang="en-US" altLang="zh-TW" sz="2000" b="1"/>
              <a:t>What's the reason that some QTS apps won't function properly after I enable “System” &gt; “Security” &gt; “Allow/Deny List” &gt; “Allow connections from the list only”?</a:t>
            </a:r>
            <a:endParaRPr lang="zh-TW" altLang="zh-TW" sz="2000" b="1">
              <a:latin typeface="Microsoft JhengHei"/>
              <a:ea typeface="Microsoft JhengHei"/>
            </a:endParaRPr>
          </a:p>
        </p:txBody>
      </p:sp>
      <p:sp>
        <p:nvSpPr>
          <p:cNvPr id="8" name="文字方塊 7">
            <a:extLst>
              <a:ext uri="{FF2B5EF4-FFF2-40B4-BE49-F238E27FC236}">
                <a16:creationId xmlns:a16="http://schemas.microsoft.com/office/drawing/2014/main" id="{B78B2845-53D4-4E3F-B8D9-F40CD22790A4}"/>
              </a:ext>
            </a:extLst>
          </p:cNvPr>
          <p:cNvSpPr txBox="1"/>
          <p:nvPr/>
        </p:nvSpPr>
        <p:spPr>
          <a:xfrm>
            <a:off x="1460810" y="1303412"/>
            <a:ext cx="728546" cy="584775"/>
          </a:xfrm>
          <a:prstGeom prst="rect">
            <a:avLst/>
          </a:prstGeom>
          <a:noFill/>
        </p:spPr>
        <p:txBody>
          <a:bodyPr wrap="square" rtlCol="0">
            <a:spAutoFit/>
          </a:bodyPr>
          <a:lstStyle/>
          <a:p>
            <a:pPr algn="ctr"/>
            <a:r>
              <a:rPr lang="en-US" altLang="zh-TW" sz="3200" b="1">
                <a:solidFill>
                  <a:schemeClr val="bg1"/>
                </a:solidFill>
              </a:rPr>
              <a:t>Q2</a:t>
            </a:r>
            <a:endParaRPr lang="zh-TW" altLang="en-US" sz="3200" b="1">
              <a:solidFill>
                <a:schemeClr val="bg1"/>
              </a:solidFill>
            </a:endParaRPr>
          </a:p>
        </p:txBody>
      </p:sp>
      <p:sp>
        <p:nvSpPr>
          <p:cNvPr id="9" name="文字方塊 8">
            <a:extLst>
              <a:ext uri="{FF2B5EF4-FFF2-40B4-BE49-F238E27FC236}">
                <a16:creationId xmlns:a16="http://schemas.microsoft.com/office/drawing/2014/main" id="{6542CC74-DED8-4512-AACD-05094E31C0B6}"/>
              </a:ext>
            </a:extLst>
          </p:cNvPr>
          <p:cNvSpPr txBox="1"/>
          <p:nvPr/>
        </p:nvSpPr>
        <p:spPr>
          <a:xfrm>
            <a:off x="1468244" y="3178837"/>
            <a:ext cx="728546" cy="584775"/>
          </a:xfrm>
          <a:prstGeom prst="rect">
            <a:avLst/>
          </a:prstGeom>
          <a:noFill/>
        </p:spPr>
        <p:txBody>
          <a:bodyPr wrap="square" rtlCol="0">
            <a:spAutoFit/>
          </a:bodyPr>
          <a:lstStyle>
            <a:defPPr>
              <a:defRPr lang="zh-TW"/>
            </a:defPPr>
            <a:lvl1pPr algn="ctr">
              <a:defRPr sz="3200" b="1">
                <a:solidFill>
                  <a:schemeClr val="bg1"/>
                </a:solidFill>
              </a:defRPr>
            </a:lvl1pPr>
          </a:lstStyle>
          <a:p>
            <a:r>
              <a:rPr lang="en-US" altLang="zh-TW"/>
              <a:t>A2</a:t>
            </a:r>
            <a:endParaRPr lang="zh-TW" altLang="en-US"/>
          </a:p>
        </p:txBody>
      </p:sp>
      <p:sp>
        <p:nvSpPr>
          <p:cNvPr id="2" name="標題 1">
            <a:extLst>
              <a:ext uri="{FF2B5EF4-FFF2-40B4-BE49-F238E27FC236}">
                <a16:creationId xmlns:a16="http://schemas.microsoft.com/office/drawing/2014/main" id="{50C3FD0B-3283-4E48-84F6-664D98914593}"/>
              </a:ext>
            </a:extLst>
          </p:cNvPr>
          <p:cNvSpPr>
            <a:spLocks noGrp="1"/>
          </p:cNvSpPr>
          <p:nvPr>
            <p:ph type="title"/>
          </p:nvPr>
        </p:nvSpPr>
        <p:spPr>
          <a:xfrm>
            <a:off x="752669" y="74645"/>
            <a:ext cx="10464282" cy="808654"/>
          </a:xfrm>
        </p:spPr>
        <p:txBody>
          <a:bodyPr vert="horz" lIns="91440" tIns="45720" rIns="91440" bIns="45720" rtlCol="0" anchor="ctr">
            <a:noAutofit/>
          </a:bodyPr>
          <a:lstStyle/>
          <a:p>
            <a:r>
              <a:rPr lang="en-US" altLang="zh-TW"/>
              <a:t>FAQ</a:t>
            </a:r>
          </a:p>
        </p:txBody>
      </p:sp>
      <p:sp>
        <p:nvSpPr>
          <p:cNvPr id="6" name="矩形 5">
            <a:extLst>
              <a:ext uri="{FF2B5EF4-FFF2-40B4-BE49-F238E27FC236}">
                <a16:creationId xmlns:a16="http://schemas.microsoft.com/office/drawing/2014/main" id="{B2C894BA-8268-4574-A469-6B3E1947334A}"/>
              </a:ext>
            </a:extLst>
          </p:cNvPr>
          <p:cNvSpPr/>
          <p:nvPr/>
        </p:nvSpPr>
        <p:spPr>
          <a:xfrm>
            <a:off x="2572216" y="2914913"/>
            <a:ext cx="8838017" cy="3016210"/>
          </a:xfrm>
          <a:prstGeom prst="rect">
            <a:avLst/>
          </a:prstGeom>
        </p:spPr>
        <p:txBody>
          <a:bodyPr wrap="square" anchor="t">
            <a:spAutoFit/>
          </a:bodyPr>
          <a:lstStyle/>
          <a:p>
            <a:pPr marL="342900" indent="-342900" fontAlgn="base">
              <a:buSzPct val="70000"/>
              <a:buFont typeface="Arial" panose="020B0604020202020204" pitchFamily="34" charset="0"/>
              <a:buChar char="•"/>
            </a:pPr>
            <a:r>
              <a:rPr lang="en-US" altLang="zh-TW" sz="1900" b="1" dirty="0"/>
              <a:t>QTS blocks connections at IP layer 3. This might limit the network connections of apps that run on their own network segment within QTS, such as apps that use Container Station.</a:t>
            </a:r>
          </a:p>
          <a:p>
            <a:pPr marL="342900" indent="-342900" fontAlgn="base">
              <a:buSzPct val="70000"/>
              <a:buFont typeface="Arial" panose="020B0604020202020204" pitchFamily="34" charset="0"/>
              <a:buChar char="•"/>
            </a:pPr>
            <a:r>
              <a:rPr lang="en-US" altLang="zh-TW" sz="1900" b="1" dirty="0"/>
              <a:t>To fix these issues, go to “Network &amp; Virtual Switch” &gt; “Virtual Switch” and check which network segments are used by each virtual switch. Then add these network segments to your IP allowed list.</a:t>
            </a:r>
            <a:endParaRPr lang="en-US" altLang="zh-TW" sz="1900" b="1" dirty="0">
              <a:cs typeface="Arial"/>
            </a:endParaRPr>
          </a:p>
          <a:p>
            <a:pPr marL="342900" indent="-342900" fontAlgn="base">
              <a:buSzPct val="70000"/>
              <a:buFont typeface="Arial" panose="020B0604020202020204" pitchFamily="34" charset="0"/>
              <a:buChar char="•"/>
            </a:pPr>
            <a:r>
              <a:rPr lang="en-US" altLang="zh-TW" sz="1900" b="1" dirty="0"/>
              <a:t>For NAS models that do not support “Network &amp; Virtual Switch”, go to “App Center” &gt; “Container Station” &gt; “Preferences” &gt; “Network”, and then add the network segments shown here to your IP allowed list. You will usually need to add 10.0.3.0/24 and 10.0.5.0/24.</a:t>
            </a:r>
            <a:endParaRPr lang="en-US" altLang="zh-TW" sz="1900" b="1" dirty="0">
              <a:cs typeface="Arial"/>
            </a:endParaRPr>
          </a:p>
        </p:txBody>
      </p:sp>
    </p:spTree>
    <p:extLst>
      <p:ext uri="{BB962C8B-B14F-4D97-AF65-F5344CB8AC3E}">
        <p14:creationId xmlns:p14="http://schemas.microsoft.com/office/powerpoint/2010/main" val="2021161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132016B-0D66-422C-905D-94BC587C89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9734" y="1000297"/>
            <a:ext cx="10261783" cy="1972672"/>
          </a:xfrm>
          <a:prstGeom prst="rect">
            <a:avLst/>
          </a:prstGeom>
        </p:spPr>
      </p:pic>
      <p:pic>
        <p:nvPicPr>
          <p:cNvPr id="5" name="圖片 4">
            <a:extLst>
              <a:ext uri="{FF2B5EF4-FFF2-40B4-BE49-F238E27FC236}">
                <a16:creationId xmlns:a16="http://schemas.microsoft.com/office/drawing/2014/main" id="{9CDF6CC7-0776-4CDB-91F1-ECBCA14171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9734" y="2982718"/>
            <a:ext cx="10200000" cy="2798410"/>
          </a:xfrm>
          <a:prstGeom prst="rect">
            <a:avLst/>
          </a:prstGeom>
        </p:spPr>
      </p:pic>
      <p:sp>
        <p:nvSpPr>
          <p:cNvPr id="7" name="矩形 6">
            <a:extLst>
              <a:ext uri="{FF2B5EF4-FFF2-40B4-BE49-F238E27FC236}">
                <a16:creationId xmlns:a16="http://schemas.microsoft.com/office/drawing/2014/main" id="{7D78E03B-F54F-44C3-82E8-946B8AAD5426}"/>
              </a:ext>
            </a:extLst>
          </p:cNvPr>
          <p:cNvSpPr/>
          <p:nvPr/>
        </p:nvSpPr>
        <p:spPr>
          <a:xfrm>
            <a:off x="2819350" y="1949971"/>
            <a:ext cx="8232916" cy="400110"/>
          </a:xfrm>
          <a:prstGeom prst="rect">
            <a:avLst/>
          </a:prstGeom>
        </p:spPr>
        <p:txBody>
          <a:bodyPr wrap="square" anchor="t">
            <a:spAutoFit/>
          </a:bodyPr>
          <a:lstStyle/>
          <a:p>
            <a:r>
              <a:rPr lang="en-US" altLang="zh-TW" sz="2000" b="1">
                <a:ea typeface="Microsoft JhengHei"/>
              </a:rPr>
              <a:t>Why is Container Station required for </a:t>
            </a:r>
            <a:r>
              <a:rPr lang="en-US" sz="2000" b="1">
                <a:ea typeface="Microsoft JhengHei"/>
              </a:rPr>
              <a:t>some applications</a:t>
            </a:r>
            <a:r>
              <a:rPr lang="en-US" altLang="zh-TW" sz="2000" b="1">
                <a:ea typeface="Microsoft JhengHei"/>
              </a:rPr>
              <a:t>?</a:t>
            </a:r>
            <a:endParaRPr lang="zh-TW" altLang="zh-TW" sz="2000" b="1">
              <a:ea typeface="Microsoft JhengHei"/>
            </a:endParaRPr>
          </a:p>
        </p:txBody>
      </p:sp>
      <p:sp>
        <p:nvSpPr>
          <p:cNvPr id="8" name="文字方塊 7">
            <a:extLst>
              <a:ext uri="{FF2B5EF4-FFF2-40B4-BE49-F238E27FC236}">
                <a16:creationId xmlns:a16="http://schemas.microsoft.com/office/drawing/2014/main" id="{B78B2845-53D4-4E3F-B8D9-F40CD22790A4}"/>
              </a:ext>
            </a:extLst>
          </p:cNvPr>
          <p:cNvSpPr txBox="1"/>
          <p:nvPr/>
        </p:nvSpPr>
        <p:spPr>
          <a:xfrm>
            <a:off x="1615269" y="1365196"/>
            <a:ext cx="728546" cy="584775"/>
          </a:xfrm>
          <a:prstGeom prst="rect">
            <a:avLst/>
          </a:prstGeom>
          <a:noFill/>
        </p:spPr>
        <p:txBody>
          <a:bodyPr wrap="square" rtlCol="0">
            <a:spAutoFit/>
          </a:bodyPr>
          <a:lstStyle/>
          <a:p>
            <a:pPr algn="ctr"/>
            <a:r>
              <a:rPr lang="en-US" altLang="zh-TW" sz="3200" b="1" dirty="0">
                <a:solidFill>
                  <a:schemeClr val="bg1"/>
                </a:solidFill>
              </a:rPr>
              <a:t>Q3</a:t>
            </a:r>
            <a:endParaRPr lang="zh-TW" altLang="en-US" sz="3200" b="1" dirty="0">
              <a:solidFill>
                <a:schemeClr val="bg1"/>
              </a:solidFill>
            </a:endParaRPr>
          </a:p>
        </p:txBody>
      </p:sp>
      <p:sp>
        <p:nvSpPr>
          <p:cNvPr id="9" name="文字方塊 8">
            <a:extLst>
              <a:ext uri="{FF2B5EF4-FFF2-40B4-BE49-F238E27FC236}">
                <a16:creationId xmlns:a16="http://schemas.microsoft.com/office/drawing/2014/main" id="{6542CC74-DED8-4512-AACD-05094E31C0B6}"/>
              </a:ext>
            </a:extLst>
          </p:cNvPr>
          <p:cNvSpPr txBox="1"/>
          <p:nvPr/>
        </p:nvSpPr>
        <p:spPr>
          <a:xfrm>
            <a:off x="1615269" y="3305217"/>
            <a:ext cx="728546" cy="584775"/>
          </a:xfrm>
          <a:prstGeom prst="rect">
            <a:avLst/>
          </a:prstGeom>
          <a:noFill/>
        </p:spPr>
        <p:txBody>
          <a:bodyPr wrap="square" rtlCol="0">
            <a:spAutoFit/>
          </a:bodyPr>
          <a:lstStyle>
            <a:defPPr>
              <a:defRPr lang="zh-TW"/>
            </a:defPPr>
            <a:lvl1pPr algn="ctr">
              <a:defRPr sz="3200" b="1">
                <a:solidFill>
                  <a:schemeClr val="bg1"/>
                </a:solidFill>
              </a:defRPr>
            </a:lvl1pPr>
          </a:lstStyle>
          <a:p>
            <a:r>
              <a:rPr lang="en-US" altLang="zh-TW"/>
              <a:t>A3</a:t>
            </a:r>
            <a:endParaRPr lang="zh-TW" altLang="en-US"/>
          </a:p>
        </p:txBody>
      </p:sp>
      <p:sp>
        <p:nvSpPr>
          <p:cNvPr id="2" name="標題 1">
            <a:extLst>
              <a:ext uri="{FF2B5EF4-FFF2-40B4-BE49-F238E27FC236}">
                <a16:creationId xmlns:a16="http://schemas.microsoft.com/office/drawing/2014/main" id="{50C3FD0B-3283-4E48-84F6-664D98914593}"/>
              </a:ext>
            </a:extLst>
          </p:cNvPr>
          <p:cNvSpPr>
            <a:spLocks noGrp="1"/>
          </p:cNvSpPr>
          <p:nvPr>
            <p:ph type="title"/>
          </p:nvPr>
        </p:nvSpPr>
        <p:spPr>
          <a:xfrm>
            <a:off x="752669" y="74645"/>
            <a:ext cx="10464282" cy="808654"/>
          </a:xfrm>
        </p:spPr>
        <p:txBody>
          <a:bodyPr vert="horz" lIns="91440" tIns="45720" rIns="91440" bIns="45720" rtlCol="0" anchor="ctr">
            <a:noAutofit/>
          </a:bodyPr>
          <a:lstStyle/>
          <a:p>
            <a:r>
              <a:rPr lang="zh-TW" altLang="en-US"/>
              <a:t>FAQ</a:t>
            </a:r>
          </a:p>
        </p:txBody>
      </p:sp>
      <p:sp>
        <p:nvSpPr>
          <p:cNvPr id="6" name="矩形 5">
            <a:extLst>
              <a:ext uri="{FF2B5EF4-FFF2-40B4-BE49-F238E27FC236}">
                <a16:creationId xmlns:a16="http://schemas.microsoft.com/office/drawing/2014/main" id="{B2C894BA-8268-4574-A469-6B3E1947334A}"/>
              </a:ext>
            </a:extLst>
          </p:cNvPr>
          <p:cNvSpPr/>
          <p:nvPr/>
        </p:nvSpPr>
        <p:spPr>
          <a:xfrm>
            <a:off x="2788459" y="3678781"/>
            <a:ext cx="7486184" cy="1938992"/>
          </a:xfrm>
          <a:prstGeom prst="rect">
            <a:avLst/>
          </a:prstGeom>
        </p:spPr>
        <p:txBody>
          <a:bodyPr wrap="square" anchor="t">
            <a:spAutoFit/>
          </a:bodyPr>
          <a:lstStyle/>
          <a:p>
            <a:r>
              <a:rPr lang="en-US" altLang="zh-TW" sz="2000" b="1">
                <a:ea typeface="Microsoft JhengHei"/>
              </a:rPr>
              <a:t>These applications are containerized applications.</a:t>
            </a:r>
          </a:p>
          <a:p>
            <a:r>
              <a:rPr lang="en-US" altLang="zh-TW" sz="2000" b="1">
                <a:ea typeface="Microsoft JhengHei"/>
              </a:rPr>
              <a:t>Container Station provides two platforms for:</a:t>
            </a:r>
            <a:endParaRPr lang="zh-TW" sz="2000" b="1">
              <a:ea typeface="新細明體"/>
            </a:endParaRPr>
          </a:p>
          <a:p>
            <a:pPr marL="457200" indent="-457200">
              <a:buFont typeface="+mj-lt"/>
              <a:buAutoNum type="arabicPeriod"/>
            </a:pPr>
            <a:r>
              <a:rPr lang="en-US" altLang="zh-TW" sz="2000" b="1">
                <a:ea typeface="Microsoft JhengHei"/>
              </a:rPr>
              <a:t>Containers running in Container Station that use lxcbr0 bridge for network connection.</a:t>
            </a:r>
          </a:p>
          <a:p>
            <a:pPr marL="457200" indent="-457200">
              <a:buFont typeface="+mj-lt"/>
              <a:buAutoNum type="arabicPeriod"/>
            </a:pPr>
            <a:r>
              <a:rPr lang="en-US" altLang="zh-TW" sz="2000" b="1">
                <a:ea typeface="Microsoft JhengHei"/>
              </a:rPr>
              <a:t>Containerized applications running on system </a:t>
            </a:r>
            <a:r>
              <a:rPr lang="en-US" altLang="zh-TW" sz="2000" b="1" err="1">
                <a:ea typeface="Microsoft JhengHei"/>
              </a:rPr>
              <a:t>docker</a:t>
            </a:r>
            <a:r>
              <a:rPr lang="en-US" altLang="zh-TW" sz="2000" b="1">
                <a:ea typeface="Microsoft JhengHei"/>
              </a:rPr>
              <a:t> that use</a:t>
            </a:r>
            <a:r>
              <a:rPr lang="zh-TW" altLang="en-US" sz="2000" b="1">
                <a:ea typeface="Microsoft JhengHei"/>
              </a:rPr>
              <a:t> </a:t>
            </a:r>
            <a:r>
              <a:rPr lang="en-US" altLang="zh-TW" sz="2000" b="1">
                <a:ea typeface="Microsoft JhengHei"/>
              </a:rPr>
              <a:t>docker0 bridge for network connection.</a:t>
            </a:r>
          </a:p>
        </p:txBody>
      </p:sp>
    </p:spTree>
    <p:extLst>
      <p:ext uri="{BB962C8B-B14F-4D97-AF65-F5344CB8AC3E}">
        <p14:creationId xmlns:p14="http://schemas.microsoft.com/office/powerpoint/2010/main" val="1871714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8DFE1D-6EC8-4DB3-B268-B3E0F812FD9A}"/>
              </a:ext>
            </a:extLst>
          </p:cNvPr>
          <p:cNvSpPr>
            <a:spLocks noGrp="1"/>
          </p:cNvSpPr>
          <p:nvPr>
            <p:ph type="title"/>
          </p:nvPr>
        </p:nvSpPr>
        <p:spPr/>
        <p:txBody>
          <a:bodyPr/>
          <a:lstStyle/>
          <a:p>
            <a:r>
              <a:rPr lang="en-US" altLang="zh-TW" dirty="0"/>
              <a:t>Supported NAS models</a:t>
            </a:r>
            <a:endParaRPr lang="zh-TW" altLang="en-US" dirty="0"/>
          </a:p>
        </p:txBody>
      </p:sp>
      <p:grpSp>
        <p:nvGrpSpPr>
          <p:cNvPr id="12" name="群組 11">
            <a:extLst>
              <a:ext uri="{FF2B5EF4-FFF2-40B4-BE49-F238E27FC236}">
                <a16:creationId xmlns:a16="http://schemas.microsoft.com/office/drawing/2014/main" id="{156A25F4-D991-4F2D-BD29-67E5A7F95B57}"/>
              </a:ext>
            </a:extLst>
          </p:cNvPr>
          <p:cNvGrpSpPr/>
          <p:nvPr/>
        </p:nvGrpSpPr>
        <p:grpSpPr>
          <a:xfrm>
            <a:off x="128555" y="1883917"/>
            <a:ext cx="11907374" cy="3090167"/>
            <a:chOff x="128555" y="1505080"/>
            <a:chExt cx="12263103" cy="3182484"/>
          </a:xfrm>
        </p:grpSpPr>
        <p:pic>
          <p:nvPicPr>
            <p:cNvPr id="11" name="圖片 10">
              <a:extLst>
                <a:ext uri="{FF2B5EF4-FFF2-40B4-BE49-F238E27FC236}">
                  <a16:creationId xmlns:a16="http://schemas.microsoft.com/office/drawing/2014/main" id="{74D68825-8A19-46CE-AFC6-ED42048D8D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555" y="3337932"/>
              <a:ext cx="12263103" cy="1349632"/>
            </a:xfrm>
            <a:prstGeom prst="rect">
              <a:avLst/>
            </a:prstGeom>
          </p:spPr>
        </p:pic>
        <p:pic>
          <p:nvPicPr>
            <p:cNvPr id="5" name="圖片 4">
              <a:extLst>
                <a:ext uri="{FF2B5EF4-FFF2-40B4-BE49-F238E27FC236}">
                  <a16:creationId xmlns:a16="http://schemas.microsoft.com/office/drawing/2014/main" id="{D97E9B3A-9C08-4EBF-BDD8-AE5102916B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555" y="1505080"/>
              <a:ext cx="12263103" cy="1349632"/>
            </a:xfrm>
            <a:prstGeom prst="rect">
              <a:avLst/>
            </a:prstGeom>
          </p:spPr>
        </p:pic>
        <p:sp>
          <p:nvSpPr>
            <p:cNvPr id="7" name="矩形 6">
              <a:extLst>
                <a:ext uri="{FF2B5EF4-FFF2-40B4-BE49-F238E27FC236}">
                  <a16:creationId xmlns:a16="http://schemas.microsoft.com/office/drawing/2014/main" id="{2EE81C6F-7DB4-4576-8231-D391D8DB5E6B}"/>
                </a:ext>
              </a:extLst>
            </p:cNvPr>
            <p:cNvSpPr/>
            <p:nvPr/>
          </p:nvSpPr>
          <p:spPr>
            <a:xfrm>
              <a:off x="656980" y="1713297"/>
              <a:ext cx="1259961" cy="982611"/>
            </a:xfrm>
            <a:prstGeom prst="rect">
              <a:avLst/>
            </a:prstGeom>
          </p:spPr>
          <p:txBody>
            <a:bodyPr wrap="none">
              <a:spAutoFit/>
            </a:bodyPr>
            <a:lstStyle/>
            <a:p>
              <a:pPr algn="ctr"/>
              <a:r>
                <a:rPr lang="zh-TW" altLang="zh-TW" sz="2800" b="1">
                  <a:solidFill>
                    <a:schemeClr val="bg1"/>
                  </a:solidFill>
                  <a:ea typeface="Microsoft JhengHei"/>
                </a:rPr>
                <a:t>x86 </a:t>
              </a:r>
              <a:endParaRPr lang="en-US" altLang="zh-TW" sz="2800" b="1">
                <a:solidFill>
                  <a:schemeClr val="bg1"/>
                </a:solidFill>
                <a:ea typeface="Microsoft JhengHei"/>
              </a:endParaRPr>
            </a:p>
            <a:p>
              <a:pPr algn="ctr"/>
              <a:r>
                <a:rPr lang="en-US" altLang="zh-TW" sz="2800" b="1">
                  <a:solidFill>
                    <a:schemeClr val="bg1"/>
                  </a:solidFill>
                  <a:ea typeface="Microsoft JhengHei"/>
                </a:rPr>
                <a:t>Model</a:t>
              </a:r>
              <a:endParaRPr lang="zh-TW" altLang="en-US" sz="2800" b="1">
                <a:solidFill>
                  <a:schemeClr val="bg1"/>
                </a:solidFill>
              </a:endParaRPr>
            </a:p>
          </p:txBody>
        </p:sp>
        <p:sp>
          <p:nvSpPr>
            <p:cNvPr id="8" name="矩形 7">
              <a:extLst>
                <a:ext uri="{FF2B5EF4-FFF2-40B4-BE49-F238E27FC236}">
                  <a16:creationId xmlns:a16="http://schemas.microsoft.com/office/drawing/2014/main" id="{1E82D9DE-A7E9-4B3C-A9F9-C9A59776F0B7}"/>
                </a:ext>
              </a:extLst>
            </p:cNvPr>
            <p:cNvSpPr/>
            <p:nvPr/>
          </p:nvSpPr>
          <p:spPr>
            <a:xfrm>
              <a:off x="656979" y="3589429"/>
              <a:ext cx="1259961" cy="982611"/>
            </a:xfrm>
            <a:prstGeom prst="rect">
              <a:avLst/>
            </a:prstGeom>
          </p:spPr>
          <p:txBody>
            <a:bodyPr wrap="none">
              <a:spAutoFit/>
            </a:bodyPr>
            <a:lstStyle/>
            <a:p>
              <a:pPr algn="ctr"/>
              <a:r>
                <a:rPr lang="en-US" altLang="zh-TW" sz="2800" b="1">
                  <a:solidFill>
                    <a:schemeClr val="bg1"/>
                  </a:solidFill>
                  <a:ea typeface="Microsoft JhengHei"/>
                </a:rPr>
                <a:t>ARM </a:t>
              </a:r>
            </a:p>
            <a:p>
              <a:pPr algn="ctr"/>
              <a:r>
                <a:rPr lang="en-US" altLang="zh-TW" sz="2800" b="1">
                  <a:solidFill>
                    <a:schemeClr val="bg1"/>
                  </a:solidFill>
                  <a:ea typeface="Microsoft JhengHei"/>
                </a:rPr>
                <a:t>Model</a:t>
              </a:r>
              <a:endParaRPr lang="zh-TW" altLang="en-US" sz="2800" b="1">
                <a:solidFill>
                  <a:schemeClr val="bg1"/>
                </a:solidFill>
              </a:endParaRPr>
            </a:p>
          </p:txBody>
        </p:sp>
        <p:sp>
          <p:nvSpPr>
            <p:cNvPr id="9" name="矩形 8">
              <a:extLst>
                <a:ext uri="{FF2B5EF4-FFF2-40B4-BE49-F238E27FC236}">
                  <a16:creationId xmlns:a16="http://schemas.microsoft.com/office/drawing/2014/main" id="{EA66B837-3F77-4FF5-B1F4-5100FF3D8181}"/>
                </a:ext>
              </a:extLst>
            </p:cNvPr>
            <p:cNvSpPr/>
            <p:nvPr/>
          </p:nvSpPr>
          <p:spPr>
            <a:xfrm>
              <a:off x="2899314" y="1713297"/>
              <a:ext cx="9293234" cy="950914"/>
            </a:xfrm>
            <a:prstGeom prst="rect">
              <a:avLst/>
            </a:prstGeom>
          </p:spPr>
          <p:txBody>
            <a:bodyPr wrap="square">
              <a:spAutoFit/>
            </a:bodyPr>
            <a:lstStyle/>
            <a:p>
              <a:r>
                <a:rPr lang="zh-TW" altLang="zh-TW" b="1" dirty="0">
                  <a:ea typeface="Microsoft JhengHei"/>
                </a:rPr>
                <a:t>TS-x51、TS-x51+、TS-x51A、TS-x53、TS-x53A、TS-x53B、TBS-453A、 TS-x55、TS/TVS-x63、TVS-x70、TVS-x71、TS-x73、TS/SS-x79、TS/TVS-x80、TVS-x82、TVS-x77 、TS-1685</a:t>
              </a:r>
              <a:r>
                <a:rPr lang="en-US" altLang="zh-TW" b="1" dirty="0">
                  <a:ea typeface="Microsoft JhengHei"/>
                </a:rPr>
                <a:t> and </a:t>
              </a:r>
              <a:r>
                <a:rPr lang="zh-TW" altLang="zh-TW" b="1" dirty="0">
                  <a:ea typeface="Microsoft JhengHei"/>
                </a:rPr>
                <a:t>TDS-16489U</a:t>
              </a:r>
              <a:r>
                <a:rPr lang="zh-TW" altLang="en-US" b="1" dirty="0">
                  <a:ea typeface="Microsoft JhengHei"/>
                </a:rPr>
                <a:t> </a:t>
              </a:r>
              <a:r>
                <a:rPr lang="zh-TW" altLang="zh-TW" b="1" dirty="0">
                  <a:ea typeface="Microsoft JhengHei"/>
                </a:rPr>
                <a:t>、HS-453DX</a:t>
              </a:r>
              <a:endParaRPr lang="zh-TW" altLang="en-US" b="1" dirty="0">
                <a:ea typeface="Microsoft JhengHei"/>
              </a:endParaRPr>
            </a:p>
          </p:txBody>
        </p:sp>
        <p:sp>
          <p:nvSpPr>
            <p:cNvPr id="10" name="矩形 9">
              <a:extLst>
                <a:ext uri="{FF2B5EF4-FFF2-40B4-BE49-F238E27FC236}">
                  <a16:creationId xmlns:a16="http://schemas.microsoft.com/office/drawing/2014/main" id="{908E3D11-0939-4C6B-AEE7-870768E6217E}"/>
                </a:ext>
              </a:extLst>
            </p:cNvPr>
            <p:cNvSpPr/>
            <p:nvPr/>
          </p:nvSpPr>
          <p:spPr>
            <a:xfrm>
              <a:off x="2899314" y="3828082"/>
              <a:ext cx="5875855" cy="380366"/>
            </a:xfrm>
            <a:prstGeom prst="rect">
              <a:avLst/>
            </a:prstGeom>
          </p:spPr>
          <p:txBody>
            <a:bodyPr wrap="none">
              <a:spAutoFit/>
            </a:bodyPr>
            <a:lstStyle/>
            <a:p>
              <a:r>
                <a:rPr lang="zh-TW" altLang="zh-TW" b="1">
                  <a:ea typeface="Microsoft JhengHei"/>
                </a:rPr>
                <a:t>TS-x31P、TS-x31X、TS-1635、TS-x31+ 、TS</a:t>
              </a:r>
              <a:r>
                <a:rPr lang="en-US" altLang="zh-TW" b="1">
                  <a:ea typeface="Microsoft JhengHei"/>
                </a:rPr>
                <a:t>-X32X</a:t>
              </a:r>
              <a:endParaRPr lang="zh-TW" altLang="zh-TW" b="1">
                <a:ea typeface="Microsoft JhengHei"/>
              </a:endParaRPr>
            </a:p>
          </p:txBody>
        </p:sp>
      </p:grpSp>
    </p:spTree>
    <p:extLst>
      <p:ext uri="{BB962C8B-B14F-4D97-AF65-F5344CB8AC3E}">
        <p14:creationId xmlns:p14="http://schemas.microsoft.com/office/powerpoint/2010/main" val="351311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cstate="print">
            <a:extLst/>
          </a:blip>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AFEE2D-42C5-488C-B174-6D55C6096D17}"/>
              </a:ext>
            </a:extLst>
          </p:cNvPr>
          <p:cNvSpPr>
            <a:spLocks noGrp="1"/>
          </p:cNvSpPr>
          <p:nvPr>
            <p:ph type="title"/>
          </p:nvPr>
        </p:nvSpPr>
        <p:spPr/>
        <p:txBody>
          <a:bodyPr>
            <a:normAutofit/>
          </a:bodyPr>
          <a:lstStyle/>
          <a:p>
            <a:r>
              <a:rPr lang="en-US" altLang="zh-TW" sz="4000">
                <a:solidFill>
                  <a:srgbClr val="262626"/>
                </a:solidFill>
              </a:rPr>
              <a:t>Join the development</a:t>
            </a:r>
            <a:endParaRPr lang="zh-TW" altLang="en-US" sz="4000">
              <a:solidFill>
                <a:srgbClr val="262626"/>
              </a:solidFill>
            </a:endParaRPr>
          </a:p>
        </p:txBody>
      </p:sp>
      <p:sp>
        <p:nvSpPr>
          <p:cNvPr id="3" name="內容版面配置區 2">
            <a:extLst>
              <a:ext uri="{FF2B5EF4-FFF2-40B4-BE49-F238E27FC236}">
                <a16:creationId xmlns:a16="http://schemas.microsoft.com/office/drawing/2014/main" id="{DCA97CF2-331C-49BB-8C3C-2B42EB10B496}"/>
              </a:ext>
            </a:extLst>
          </p:cNvPr>
          <p:cNvSpPr>
            <a:spLocks noGrp="1"/>
          </p:cNvSpPr>
          <p:nvPr>
            <p:ph idx="4294967295"/>
          </p:nvPr>
        </p:nvSpPr>
        <p:spPr>
          <a:xfrm>
            <a:off x="696046" y="1011532"/>
            <a:ext cx="11234185" cy="1590419"/>
          </a:xfrm>
          <a:prstGeom prst="rect">
            <a:avLst/>
          </a:prstGeom>
        </p:spPr>
        <p:txBody>
          <a:bodyPr anchor="t">
            <a:normAutofit/>
          </a:bodyPr>
          <a:lstStyle/>
          <a:p>
            <a:pPr marL="0" indent="0">
              <a:buNone/>
            </a:pPr>
            <a:r>
              <a:rPr lang="en-US" altLang="zh-TW" sz="2000" b="1" dirty="0">
                <a:solidFill>
                  <a:srgbClr val="262626"/>
                </a:solidFill>
                <a:latin typeface="+mj-lt"/>
                <a:ea typeface="Microsoft JhengHei"/>
              </a:rPr>
              <a:t>Build applications</a:t>
            </a:r>
            <a:r>
              <a:rPr lang="en-US" altLang="zh-TW" sz="2000" b="1" dirty="0">
                <a:solidFill>
                  <a:srgbClr val="262626"/>
                </a:solidFill>
                <a:latin typeface="+mj-lt"/>
                <a:ea typeface="Microsoft JhengHei"/>
                <a:cs typeface="Arial"/>
              </a:rPr>
              <a:t> on a QNAP NAS:</a:t>
            </a:r>
            <a:endParaRPr lang="zh-TW" sz="2000" b="1" dirty="0">
              <a:latin typeface="Microsoft JhengHei"/>
              <a:ea typeface="Microsoft JhengHei"/>
            </a:endParaRPr>
          </a:p>
          <a:p>
            <a:r>
              <a:rPr lang="zh-TW" altLang="en-US" sz="2000" b="1" dirty="0">
                <a:solidFill>
                  <a:srgbClr val="262626"/>
                </a:solidFill>
                <a:latin typeface="+mj-lt"/>
                <a:ea typeface="Microsoft JhengHei"/>
              </a:rPr>
              <a:t> </a:t>
            </a:r>
            <a:r>
              <a:rPr lang="en-US" altLang="zh-TW" sz="2000" b="1" dirty="0">
                <a:solidFill>
                  <a:srgbClr val="262626"/>
                </a:solidFill>
                <a:latin typeface="+mj-lt"/>
                <a:ea typeface="Microsoft JhengHei"/>
              </a:rPr>
              <a:t>Download </a:t>
            </a:r>
            <a:r>
              <a:rPr lang="en-US" sz="2000" b="1" dirty="0">
                <a:solidFill>
                  <a:srgbClr val="262626"/>
                </a:solidFill>
                <a:latin typeface="+mj-lt"/>
                <a:ea typeface="Microsoft JhengHei"/>
              </a:rPr>
              <a:t>self-developed</a:t>
            </a:r>
            <a:r>
              <a:rPr lang="en-US" altLang="zh-TW" sz="2000" b="1" dirty="0">
                <a:solidFill>
                  <a:srgbClr val="262626"/>
                </a:solidFill>
                <a:latin typeface="+mj-lt"/>
                <a:ea typeface="Microsoft JhengHei"/>
              </a:rPr>
              <a:t> apps from recommended app list</a:t>
            </a:r>
            <a:endParaRPr lang="zh-TW" altLang="en-US" sz="2000" b="1" dirty="0">
              <a:solidFill>
                <a:srgbClr val="262626"/>
              </a:solidFill>
              <a:latin typeface="+mj-lt"/>
              <a:ea typeface="Microsoft JhengHei"/>
            </a:endParaRPr>
          </a:p>
          <a:p>
            <a:r>
              <a:rPr lang="zh-TW" altLang="en-US" sz="2000" b="1" dirty="0">
                <a:solidFill>
                  <a:srgbClr val="262626"/>
                </a:solidFill>
                <a:latin typeface="+mj-lt"/>
                <a:ea typeface="Microsoft JhengHei"/>
              </a:rPr>
              <a:t> Share</a:t>
            </a:r>
            <a:r>
              <a:rPr lang="en-US" altLang="zh-TW" sz="2000" b="1" dirty="0">
                <a:solidFill>
                  <a:srgbClr val="262626"/>
                </a:solidFill>
                <a:latin typeface="+mj-lt"/>
                <a:ea typeface="Microsoft JhengHei"/>
              </a:rPr>
              <a:t> </a:t>
            </a:r>
            <a:r>
              <a:rPr lang="en-US" sz="2000" b="1" dirty="0">
                <a:solidFill>
                  <a:srgbClr val="262626"/>
                </a:solidFill>
                <a:latin typeface="+mj-lt"/>
                <a:ea typeface="Microsoft JhengHei"/>
              </a:rPr>
              <a:t>self-developed</a:t>
            </a:r>
            <a:r>
              <a:rPr lang="en-US" altLang="zh-TW" sz="2000" b="1" dirty="0">
                <a:solidFill>
                  <a:srgbClr val="262626"/>
                </a:solidFill>
                <a:latin typeface="+mj-lt"/>
                <a:ea typeface="Microsoft JhengHei"/>
              </a:rPr>
              <a:t> containerized apps via App Center</a:t>
            </a:r>
            <a:endParaRPr lang="zh-TW" altLang="en-US" sz="2000" b="1" dirty="0">
              <a:solidFill>
                <a:srgbClr val="262626"/>
              </a:solidFill>
              <a:latin typeface="+mj-lt"/>
              <a:ea typeface="Microsoft JhengHei"/>
            </a:endParaRPr>
          </a:p>
          <a:p>
            <a:pPr marL="0" indent="0">
              <a:buNone/>
            </a:pPr>
            <a:endParaRPr lang="zh-TW" altLang="en-US" sz="2000" b="1" dirty="0">
              <a:solidFill>
                <a:srgbClr val="262626"/>
              </a:solidFill>
              <a:latin typeface="+mj-lt"/>
              <a:ea typeface="Microsoft JhengHei"/>
            </a:endParaRPr>
          </a:p>
        </p:txBody>
      </p:sp>
      <p:grpSp>
        <p:nvGrpSpPr>
          <p:cNvPr id="4" name="群組 3">
            <a:extLst>
              <a:ext uri="{FF2B5EF4-FFF2-40B4-BE49-F238E27FC236}">
                <a16:creationId xmlns:a16="http://schemas.microsoft.com/office/drawing/2014/main" id="{2B23695C-437E-4DFC-86C5-245E128D498F}"/>
              </a:ext>
            </a:extLst>
          </p:cNvPr>
          <p:cNvGrpSpPr/>
          <p:nvPr/>
        </p:nvGrpSpPr>
        <p:grpSpPr>
          <a:xfrm>
            <a:off x="601694" y="2428682"/>
            <a:ext cx="3869218" cy="4185039"/>
            <a:chOff x="1161547" y="2730184"/>
            <a:chExt cx="3679962" cy="3980336"/>
          </a:xfrm>
        </p:grpSpPr>
        <p:pic>
          <p:nvPicPr>
            <p:cNvPr id="5" name="圖片 4">
              <a:extLst>
                <a:ext uri="{FF2B5EF4-FFF2-40B4-BE49-F238E27FC236}">
                  <a16:creationId xmlns:a16="http://schemas.microsoft.com/office/drawing/2014/main" id="{F776465A-97E2-47B3-BDA3-77EBBF898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1547" y="3928236"/>
              <a:ext cx="1080000" cy="1080000"/>
            </a:xfrm>
            <a:prstGeom prst="rect">
              <a:avLst/>
            </a:prstGeom>
            <a:effectLst>
              <a:outerShdw blurRad="63500" sx="102000" sy="102000" algn="ctr" rotWithShape="0">
                <a:prstClr val="black">
                  <a:alpha val="40000"/>
                </a:prstClr>
              </a:outerShdw>
            </a:effectLst>
          </p:spPr>
        </p:pic>
        <p:pic>
          <p:nvPicPr>
            <p:cNvPr id="8" name="圖片 7">
              <a:extLst>
                <a:ext uri="{FF2B5EF4-FFF2-40B4-BE49-F238E27FC236}">
                  <a16:creationId xmlns:a16="http://schemas.microsoft.com/office/drawing/2014/main" id="{3B82BEFB-3D0A-4EB6-B065-54508331AC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61509" y="3928236"/>
              <a:ext cx="1080000" cy="1080000"/>
            </a:xfrm>
            <a:prstGeom prst="rect">
              <a:avLst/>
            </a:prstGeom>
            <a:effectLst>
              <a:outerShdw blurRad="63500" sx="102000" sy="102000" algn="ctr" rotWithShape="0">
                <a:prstClr val="black">
                  <a:alpha val="40000"/>
                </a:prstClr>
              </a:outerShdw>
            </a:effectLst>
          </p:spPr>
        </p:pic>
        <p:pic>
          <p:nvPicPr>
            <p:cNvPr id="12" name="圖片 11">
              <a:extLst>
                <a:ext uri="{FF2B5EF4-FFF2-40B4-BE49-F238E27FC236}">
                  <a16:creationId xmlns:a16="http://schemas.microsoft.com/office/drawing/2014/main" id="{A21BB78B-22D9-4773-A0AC-70F2812D52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71439" y="2730184"/>
              <a:ext cx="1080000" cy="1080000"/>
            </a:xfrm>
            <a:prstGeom prst="rect">
              <a:avLst/>
            </a:prstGeom>
            <a:effectLst>
              <a:outerShdw blurRad="63500" sx="102000" sy="102000" algn="ctr" rotWithShape="0">
                <a:prstClr val="black">
                  <a:alpha val="40000"/>
                </a:prstClr>
              </a:outerShdw>
            </a:effectLst>
          </p:spPr>
        </p:pic>
        <p:pic>
          <p:nvPicPr>
            <p:cNvPr id="14" name="圖片 13">
              <a:extLst>
                <a:ext uri="{FF2B5EF4-FFF2-40B4-BE49-F238E27FC236}">
                  <a16:creationId xmlns:a16="http://schemas.microsoft.com/office/drawing/2014/main" id="{E9D0C19B-107E-4F42-A2A7-7EDEF8E73C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71439" y="3928236"/>
              <a:ext cx="1080000" cy="1080000"/>
            </a:xfrm>
            <a:prstGeom prst="rect">
              <a:avLst/>
            </a:prstGeom>
            <a:effectLst>
              <a:outerShdw blurRad="63500" sx="102000" sy="102000" algn="ctr" rotWithShape="0">
                <a:prstClr val="black">
                  <a:alpha val="40000"/>
                </a:prstClr>
              </a:outerShdw>
            </a:effectLst>
          </p:spPr>
        </p:pic>
        <p:pic>
          <p:nvPicPr>
            <p:cNvPr id="16" name="圖片 15">
              <a:extLst>
                <a:ext uri="{FF2B5EF4-FFF2-40B4-BE49-F238E27FC236}">
                  <a16:creationId xmlns:a16="http://schemas.microsoft.com/office/drawing/2014/main" id="{0DE6771A-24E1-46BF-9A9A-6F73FA8F09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61547" y="2730184"/>
              <a:ext cx="1080000" cy="1080000"/>
            </a:xfrm>
            <a:prstGeom prst="rect">
              <a:avLst/>
            </a:prstGeom>
            <a:effectLst>
              <a:outerShdw blurRad="63500" sx="102000" sy="102000" algn="ctr" rotWithShape="0">
                <a:prstClr val="black">
                  <a:alpha val="40000"/>
                </a:prstClr>
              </a:outerShdw>
            </a:effectLst>
          </p:spPr>
        </p:pic>
        <p:pic>
          <p:nvPicPr>
            <p:cNvPr id="18" name="圖片 17">
              <a:extLst>
                <a:ext uri="{FF2B5EF4-FFF2-40B4-BE49-F238E27FC236}">
                  <a16:creationId xmlns:a16="http://schemas.microsoft.com/office/drawing/2014/main" id="{E3F2F3C3-D126-4BEA-B22F-435134F155C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61509" y="2730184"/>
              <a:ext cx="1080000" cy="1080000"/>
            </a:xfrm>
            <a:prstGeom prst="rect">
              <a:avLst/>
            </a:prstGeom>
            <a:effectLst>
              <a:outerShdw blurRad="63500" sx="102000" sy="102000" algn="ctr" rotWithShape="0">
                <a:prstClr val="black">
                  <a:alpha val="40000"/>
                </a:prstClr>
              </a:outerShdw>
            </a:effectLst>
          </p:spPr>
        </p:pic>
        <p:pic>
          <p:nvPicPr>
            <p:cNvPr id="23" name="Picture 3">
              <a:extLst>
                <a:ext uri="{FF2B5EF4-FFF2-40B4-BE49-F238E27FC236}">
                  <a16:creationId xmlns:a16="http://schemas.microsoft.com/office/drawing/2014/main" id="{330C44AC-31FA-47D7-9614-269E5EAFB41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964963" y="5158018"/>
              <a:ext cx="2092952" cy="1456123"/>
            </a:xfrm>
            <a:prstGeom prst="rect">
              <a:avLst/>
            </a:prstGeom>
          </p:spPr>
        </p:pic>
        <p:pic>
          <p:nvPicPr>
            <p:cNvPr id="24" name="Picture 5">
              <a:extLst>
                <a:ext uri="{FF2B5EF4-FFF2-40B4-BE49-F238E27FC236}">
                  <a16:creationId xmlns:a16="http://schemas.microsoft.com/office/drawing/2014/main" id="{46113557-942B-411D-BF35-33B034D8B79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761509" y="5998036"/>
              <a:ext cx="778305" cy="712484"/>
            </a:xfrm>
            <a:prstGeom prst="rect">
              <a:avLst/>
            </a:prstGeom>
          </p:spPr>
        </p:pic>
      </p:grpSp>
      <p:pic>
        <p:nvPicPr>
          <p:cNvPr id="29" name="圖片 29" descr="一張含有 螢幕擷取畫面 的圖片&#10;&#10;描述是以非常高的可信度產生">
            <a:extLst>
              <a:ext uri="{FF2B5EF4-FFF2-40B4-BE49-F238E27FC236}">
                <a16:creationId xmlns:a16="http://schemas.microsoft.com/office/drawing/2014/main" id="{0A2B0BD0-A492-4B7A-B34C-661ACFA9086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721" t="978" r="526"/>
          <a:stretch/>
        </p:blipFill>
        <p:spPr>
          <a:xfrm>
            <a:off x="4857645" y="2428684"/>
            <a:ext cx="7374673" cy="4009519"/>
          </a:xfrm>
          <a:prstGeom prst="rect">
            <a:avLst/>
          </a:prstGeom>
        </p:spPr>
      </p:pic>
    </p:spTree>
    <p:extLst>
      <p:ext uri="{BB962C8B-B14F-4D97-AF65-F5344CB8AC3E}">
        <p14:creationId xmlns:p14="http://schemas.microsoft.com/office/powerpoint/2010/main" val="161530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extLst/>
          </a:blip>
          <a:stretch/>
        </a:blipFill>
        <a:effectLst/>
      </p:bgPr>
    </p:bg>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61F1A3B-E4ED-4031-A4AB-CB0AE3B374D5}"/>
              </a:ext>
            </a:extLst>
          </p:cNvPr>
          <p:cNvSpPr>
            <a:spLocks noGrp="1"/>
          </p:cNvSpPr>
          <p:nvPr>
            <p:ph idx="4294967295"/>
          </p:nvPr>
        </p:nvSpPr>
        <p:spPr>
          <a:xfrm>
            <a:off x="1037338" y="991893"/>
            <a:ext cx="7314113" cy="1222263"/>
          </a:xfrm>
          <a:prstGeom prst="rect">
            <a:avLst/>
          </a:prstGeom>
        </p:spPr>
        <p:txBody>
          <a:bodyPr anchor="t">
            <a:noAutofit/>
          </a:bodyPr>
          <a:lstStyle/>
          <a:p>
            <a:pPr marL="0" indent="0">
              <a:buNone/>
            </a:pPr>
            <a:r>
              <a:rPr lang="en-US" altLang="zh-TW" sz="2000" b="1">
                <a:solidFill>
                  <a:srgbClr val="262626"/>
                </a:solidFill>
                <a:latin typeface="Arial" panose="020B0604020202020204" pitchFamily="34" charset="0"/>
                <a:ea typeface="Arial Unicode MS" panose="020B0604020202020204" pitchFamily="34" charset="-120"/>
                <a:cs typeface="Arial" panose="020B0604020202020204" pitchFamily="34" charset="0"/>
              </a:rPr>
              <a:t>Container-based virtualization is an application-level virtualization technology that multiple virtual environments share the same kernel of the host operating system to reduce resource consumption and achieve rapid migration across different platforms.</a:t>
            </a:r>
          </a:p>
        </p:txBody>
      </p:sp>
      <p:sp>
        <p:nvSpPr>
          <p:cNvPr id="2" name="標題 1">
            <a:extLst>
              <a:ext uri="{FF2B5EF4-FFF2-40B4-BE49-F238E27FC236}">
                <a16:creationId xmlns:a16="http://schemas.microsoft.com/office/drawing/2014/main" id="{A8F4C282-5B16-4CB8-88AD-99058E62D4D2}"/>
              </a:ext>
            </a:extLst>
          </p:cNvPr>
          <p:cNvSpPr>
            <a:spLocks noGrp="1"/>
          </p:cNvSpPr>
          <p:nvPr>
            <p:ph type="title"/>
          </p:nvPr>
        </p:nvSpPr>
        <p:spPr>
          <a:xfrm>
            <a:off x="1098367" y="186449"/>
            <a:ext cx="6925506" cy="808654"/>
          </a:xfrm>
        </p:spPr>
        <p:txBody>
          <a:bodyPr>
            <a:normAutofit/>
          </a:bodyPr>
          <a:lstStyle/>
          <a:p>
            <a:pPr>
              <a:lnSpc>
                <a:spcPct val="90000"/>
              </a:lnSpc>
            </a:pPr>
            <a:r>
              <a:rPr lang="en-US" altLang="zh-TW" sz="3800" b="1" dirty="0">
                <a:solidFill>
                  <a:schemeClr val="tx1">
                    <a:lumMod val="85000"/>
                    <a:lumOff val="15000"/>
                  </a:schemeClr>
                </a:solidFill>
                <a:latin typeface="Arial" panose="020B0604020202020204" pitchFamily="34" charset="0"/>
                <a:cs typeface="Arial" panose="020B0604020202020204" pitchFamily="34" charset="0"/>
              </a:rPr>
              <a:t>Container 101</a:t>
            </a:r>
            <a:endParaRPr lang="zh-TW" sz="3800"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8" name="群組 7">
            <a:extLst>
              <a:ext uri="{FF2B5EF4-FFF2-40B4-BE49-F238E27FC236}">
                <a16:creationId xmlns:a16="http://schemas.microsoft.com/office/drawing/2014/main" id="{6BA4182F-833B-403B-8EE3-D14F56913B70}"/>
              </a:ext>
            </a:extLst>
          </p:cNvPr>
          <p:cNvGrpSpPr/>
          <p:nvPr/>
        </p:nvGrpSpPr>
        <p:grpSpPr>
          <a:xfrm>
            <a:off x="1039537" y="2526472"/>
            <a:ext cx="7478592" cy="3925307"/>
            <a:chOff x="2395789" y="2868960"/>
            <a:chExt cx="6616901" cy="3521516"/>
          </a:xfrm>
        </p:grpSpPr>
        <p:sp>
          <p:nvSpPr>
            <p:cNvPr id="28" name="矩形: 圓角 27">
              <a:extLst>
                <a:ext uri="{FF2B5EF4-FFF2-40B4-BE49-F238E27FC236}">
                  <a16:creationId xmlns:a16="http://schemas.microsoft.com/office/drawing/2014/main" id="{B5DD4A29-D8F8-491C-93AE-4764CD4C8A13}"/>
                </a:ext>
              </a:extLst>
            </p:cNvPr>
            <p:cNvSpPr/>
            <p:nvPr/>
          </p:nvSpPr>
          <p:spPr>
            <a:xfrm>
              <a:off x="2395789" y="2868960"/>
              <a:ext cx="2408664" cy="3521515"/>
            </a:xfrm>
            <a:prstGeom prst="roundRect">
              <a:avLst>
                <a:gd name="adj" fmla="val 47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a:solidFill>
                  <a:schemeClr val="bg1"/>
                </a:solidFill>
                <a:latin typeface="Ariel"/>
              </a:endParaRPr>
            </a:p>
          </p:txBody>
        </p:sp>
        <p:grpSp>
          <p:nvGrpSpPr>
            <p:cNvPr id="9" name="群組 8">
              <a:extLst>
                <a:ext uri="{FF2B5EF4-FFF2-40B4-BE49-F238E27FC236}">
                  <a16:creationId xmlns:a16="http://schemas.microsoft.com/office/drawing/2014/main" id="{2B886870-93DE-4934-B3E9-F2D7AE8EE058}"/>
                </a:ext>
              </a:extLst>
            </p:cNvPr>
            <p:cNvGrpSpPr/>
            <p:nvPr/>
          </p:nvGrpSpPr>
          <p:grpSpPr>
            <a:xfrm>
              <a:off x="2508643" y="2988026"/>
              <a:ext cx="2182952" cy="416194"/>
              <a:chOff x="3448945" y="2200626"/>
              <a:chExt cx="1963113" cy="416194"/>
            </a:xfrm>
          </p:grpSpPr>
          <p:sp>
            <p:nvSpPr>
              <p:cNvPr id="4" name="矩形: 圓角 3">
                <a:extLst>
                  <a:ext uri="{FF2B5EF4-FFF2-40B4-BE49-F238E27FC236}">
                    <a16:creationId xmlns:a16="http://schemas.microsoft.com/office/drawing/2014/main" id="{0A7D853A-A632-483A-B287-5C4F4B268541}"/>
                  </a:ext>
                </a:extLst>
              </p:cNvPr>
              <p:cNvSpPr/>
              <p:nvPr/>
            </p:nvSpPr>
            <p:spPr>
              <a:xfrm>
                <a:off x="3448945" y="2200626"/>
                <a:ext cx="959503" cy="416194"/>
              </a:xfrm>
              <a:prstGeom prst="roundRect">
                <a:avLst/>
              </a:prstGeom>
              <a:solidFill>
                <a:srgbClr val="28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latin typeface="Arial" panose="020B0604020202020204" pitchFamily="34" charset="0"/>
                    <a:cs typeface="Arial" panose="020B0604020202020204" pitchFamily="34" charset="0"/>
                  </a:rPr>
                  <a:t>APP</a:t>
                </a:r>
                <a:r>
                  <a:rPr lang="zh-TW" altLang="en-US" sz="1400" b="1">
                    <a:latin typeface="Arial" panose="020B0604020202020204" pitchFamily="34" charset="0"/>
                    <a:cs typeface="Arial" panose="020B0604020202020204" pitchFamily="34" charset="0"/>
                  </a:rPr>
                  <a:t> </a:t>
                </a:r>
                <a:r>
                  <a:rPr lang="en-US" altLang="zh-TW" sz="1400" b="1">
                    <a:latin typeface="Arial" panose="020B0604020202020204" pitchFamily="34" charset="0"/>
                    <a:cs typeface="Arial" panose="020B0604020202020204" pitchFamily="34" charset="0"/>
                  </a:rPr>
                  <a:t>1</a:t>
                </a:r>
                <a:endParaRPr lang="zh-TW" altLang="en-US" sz="1400" b="1">
                  <a:latin typeface="Arial" panose="020B0604020202020204" pitchFamily="34" charset="0"/>
                  <a:cs typeface="Arial" panose="020B0604020202020204" pitchFamily="34" charset="0"/>
                </a:endParaRPr>
              </a:p>
            </p:txBody>
          </p:sp>
          <p:sp>
            <p:nvSpPr>
              <p:cNvPr id="19" name="矩形: 圓角 18">
                <a:extLst>
                  <a:ext uri="{FF2B5EF4-FFF2-40B4-BE49-F238E27FC236}">
                    <a16:creationId xmlns:a16="http://schemas.microsoft.com/office/drawing/2014/main" id="{9E259600-9AD8-4191-BE09-C334970EE85B}"/>
                  </a:ext>
                </a:extLst>
              </p:cNvPr>
              <p:cNvSpPr/>
              <p:nvPr/>
            </p:nvSpPr>
            <p:spPr>
              <a:xfrm>
                <a:off x="4452555" y="2200626"/>
                <a:ext cx="959503" cy="416194"/>
              </a:xfrm>
              <a:prstGeom prst="roundRect">
                <a:avLst/>
              </a:prstGeom>
              <a:solidFill>
                <a:srgbClr val="28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latin typeface="Arial" panose="020B0604020202020204" pitchFamily="34" charset="0"/>
                    <a:cs typeface="Arial" panose="020B0604020202020204" pitchFamily="34" charset="0"/>
                  </a:rPr>
                  <a:t>APP</a:t>
                </a:r>
                <a:r>
                  <a:rPr lang="zh-TW" altLang="en-US" sz="1400" b="1">
                    <a:latin typeface="Arial" panose="020B0604020202020204" pitchFamily="34" charset="0"/>
                    <a:cs typeface="Arial" panose="020B0604020202020204" pitchFamily="34" charset="0"/>
                  </a:rPr>
                  <a:t> </a:t>
                </a:r>
                <a:r>
                  <a:rPr lang="en-US" altLang="zh-TW" sz="1400" b="1">
                    <a:latin typeface="Arial" panose="020B0604020202020204" pitchFamily="34" charset="0"/>
                    <a:cs typeface="Arial" panose="020B0604020202020204" pitchFamily="34" charset="0"/>
                  </a:rPr>
                  <a:t>2</a:t>
                </a:r>
                <a:endParaRPr lang="zh-TW" altLang="en-US" sz="1400" b="1">
                  <a:latin typeface="Arial" panose="020B0604020202020204" pitchFamily="34" charset="0"/>
                  <a:cs typeface="Arial" panose="020B0604020202020204" pitchFamily="34" charset="0"/>
                </a:endParaRPr>
              </a:p>
            </p:txBody>
          </p:sp>
        </p:grpSp>
        <p:grpSp>
          <p:nvGrpSpPr>
            <p:cNvPr id="7" name="群組 6">
              <a:extLst>
                <a:ext uri="{FF2B5EF4-FFF2-40B4-BE49-F238E27FC236}">
                  <a16:creationId xmlns:a16="http://schemas.microsoft.com/office/drawing/2014/main" id="{FB492012-2EC4-4EC4-8CD0-444CC36A2BEE}"/>
                </a:ext>
              </a:extLst>
            </p:cNvPr>
            <p:cNvGrpSpPr/>
            <p:nvPr/>
          </p:nvGrpSpPr>
          <p:grpSpPr>
            <a:xfrm>
              <a:off x="2508643" y="3484995"/>
              <a:ext cx="2182952" cy="416194"/>
              <a:chOff x="3448945" y="2697595"/>
              <a:chExt cx="1963113" cy="416194"/>
            </a:xfrm>
          </p:grpSpPr>
          <p:sp>
            <p:nvSpPr>
              <p:cNvPr id="20" name="矩形: 圓角 19">
                <a:extLst>
                  <a:ext uri="{FF2B5EF4-FFF2-40B4-BE49-F238E27FC236}">
                    <a16:creationId xmlns:a16="http://schemas.microsoft.com/office/drawing/2014/main" id="{CE6C19F1-0F66-4661-A26C-92C51DE6171E}"/>
                  </a:ext>
                </a:extLst>
              </p:cNvPr>
              <p:cNvSpPr/>
              <p:nvPr/>
            </p:nvSpPr>
            <p:spPr>
              <a:xfrm>
                <a:off x="3448945" y="2697595"/>
                <a:ext cx="959503" cy="416194"/>
              </a:xfrm>
              <a:prstGeom prst="roundRect">
                <a:avLst/>
              </a:prstGeom>
              <a:solidFill>
                <a:srgbClr val="C9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tx1">
                        <a:lumMod val="75000"/>
                        <a:lumOff val="25000"/>
                      </a:schemeClr>
                    </a:solidFill>
                    <a:latin typeface="Arial" panose="020B0604020202020204" pitchFamily="34" charset="0"/>
                    <a:cs typeface="Arial" panose="020B0604020202020204" pitchFamily="34" charset="0"/>
                  </a:rPr>
                  <a:t>bins/libs</a:t>
                </a:r>
                <a:endParaRPr lang="zh-TW" altLang="en-US" sz="1400" b="1">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圓角 20">
                <a:extLst>
                  <a:ext uri="{FF2B5EF4-FFF2-40B4-BE49-F238E27FC236}">
                    <a16:creationId xmlns:a16="http://schemas.microsoft.com/office/drawing/2014/main" id="{88CED776-3A12-4327-8EB4-BF162C22E231}"/>
                  </a:ext>
                </a:extLst>
              </p:cNvPr>
              <p:cNvSpPr/>
              <p:nvPr/>
            </p:nvSpPr>
            <p:spPr>
              <a:xfrm>
                <a:off x="4452555" y="2697595"/>
                <a:ext cx="959503" cy="416194"/>
              </a:xfrm>
              <a:prstGeom prst="roundRect">
                <a:avLst/>
              </a:prstGeom>
              <a:solidFill>
                <a:srgbClr val="C9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tx1">
                        <a:lumMod val="75000"/>
                        <a:lumOff val="25000"/>
                      </a:schemeClr>
                    </a:solidFill>
                    <a:latin typeface="Arial" panose="020B0604020202020204" pitchFamily="34" charset="0"/>
                    <a:cs typeface="Arial" panose="020B0604020202020204" pitchFamily="34" charset="0"/>
                  </a:rPr>
                  <a:t>bins/libs</a:t>
                </a:r>
                <a:endParaRPr lang="zh-TW" altLang="en-US" sz="1400" b="1">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6" name="群組 5">
              <a:extLst>
                <a:ext uri="{FF2B5EF4-FFF2-40B4-BE49-F238E27FC236}">
                  <a16:creationId xmlns:a16="http://schemas.microsoft.com/office/drawing/2014/main" id="{15D7DB91-A478-4614-A6D9-8442F8CDFA56}"/>
                </a:ext>
              </a:extLst>
            </p:cNvPr>
            <p:cNvGrpSpPr/>
            <p:nvPr/>
          </p:nvGrpSpPr>
          <p:grpSpPr>
            <a:xfrm>
              <a:off x="2508643" y="3981964"/>
              <a:ext cx="2182952" cy="416194"/>
              <a:chOff x="3448945" y="3194564"/>
              <a:chExt cx="1963113" cy="416194"/>
            </a:xfrm>
          </p:grpSpPr>
          <p:sp>
            <p:nvSpPr>
              <p:cNvPr id="22" name="矩形: 圓角 21">
                <a:extLst>
                  <a:ext uri="{FF2B5EF4-FFF2-40B4-BE49-F238E27FC236}">
                    <a16:creationId xmlns:a16="http://schemas.microsoft.com/office/drawing/2014/main" id="{7540BD7E-26A7-4999-BA7C-6882AD15E9F9}"/>
                  </a:ext>
                </a:extLst>
              </p:cNvPr>
              <p:cNvSpPr/>
              <p:nvPr/>
            </p:nvSpPr>
            <p:spPr>
              <a:xfrm>
                <a:off x="3448945" y="3194564"/>
                <a:ext cx="959503" cy="416194"/>
              </a:xfrm>
              <a:prstGeom prst="round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bg1"/>
                    </a:solidFill>
                    <a:latin typeface="Arial" panose="020B0604020202020204" pitchFamily="34" charset="0"/>
                    <a:cs typeface="Arial" panose="020B0604020202020204" pitchFamily="34" charset="0"/>
                  </a:rPr>
                  <a:t>Guest OS</a:t>
                </a:r>
                <a:endParaRPr lang="zh-TW" altLang="en-US" sz="1400" b="1">
                  <a:solidFill>
                    <a:schemeClr val="bg1"/>
                  </a:solidFill>
                  <a:latin typeface="Arial" panose="020B0604020202020204" pitchFamily="34" charset="0"/>
                  <a:cs typeface="Arial" panose="020B0604020202020204" pitchFamily="34" charset="0"/>
                </a:endParaRPr>
              </a:p>
            </p:txBody>
          </p:sp>
          <p:sp>
            <p:nvSpPr>
              <p:cNvPr id="24" name="矩形: 圓角 23">
                <a:extLst>
                  <a:ext uri="{FF2B5EF4-FFF2-40B4-BE49-F238E27FC236}">
                    <a16:creationId xmlns:a16="http://schemas.microsoft.com/office/drawing/2014/main" id="{00D63FD2-6697-49E4-91FD-EE508FBE2BB2}"/>
                  </a:ext>
                </a:extLst>
              </p:cNvPr>
              <p:cNvSpPr/>
              <p:nvPr/>
            </p:nvSpPr>
            <p:spPr>
              <a:xfrm>
                <a:off x="4452555" y="3194564"/>
                <a:ext cx="959503" cy="416194"/>
              </a:xfrm>
              <a:prstGeom prst="round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bg1"/>
                    </a:solidFill>
                    <a:latin typeface="Arial" panose="020B0604020202020204" pitchFamily="34" charset="0"/>
                    <a:cs typeface="Arial" panose="020B0604020202020204" pitchFamily="34" charset="0"/>
                  </a:rPr>
                  <a:t>Guest OS</a:t>
                </a:r>
                <a:endParaRPr lang="zh-TW" altLang="en-US" sz="1400" b="1">
                  <a:solidFill>
                    <a:schemeClr val="bg1"/>
                  </a:solidFill>
                  <a:latin typeface="Arial" panose="020B0604020202020204" pitchFamily="34" charset="0"/>
                  <a:cs typeface="Arial" panose="020B0604020202020204" pitchFamily="34" charset="0"/>
                </a:endParaRPr>
              </a:p>
            </p:txBody>
          </p:sp>
        </p:grpSp>
        <p:sp>
          <p:nvSpPr>
            <p:cNvPr id="25" name="矩形: 圓角 24">
              <a:extLst>
                <a:ext uri="{FF2B5EF4-FFF2-40B4-BE49-F238E27FC236}">
                  <a16:creationId xmlns:a16="http://schemas.microsoft.com/office/drawing/2014/main" id="{77653D8E-AC1F-4EEA-8DBB-5DBBD904C2A7}"/>
                </a:ext>
              </a:extLst>
            </p:cNvPr>
            <p:cNvSpPr/>
            <p:nvPr/>
          </p:nvSpPr>
          <p:spPr>
            <a:xfrm>
              <a:off x="2508644" y="4478933"/>
              <a:ext cx="2182954" cy="416194"/>
            </a:xfrm>
            <a:prstGeom prst="roundRect">
              <a:avLst/>
            </a:prstGeom>
            <a:solidFill>
              <a:srgbClr val="C9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tx1">
                      <a:lumMod val="75000"/>
                      <a:lumOff val="25000"/>
                    </a:schemeClr>
                  </a:solidFill>
                  <a:latin typeface="Arial" panose="020B0604020202020204" pitchFamily="34" charset="0"/>
                  <a:cs typeface="Arial" panose="020B0604020202020204" pitchFamily="34" charset="0"/>
                </a:rPr>
                <a:t>Hypervisor</a:t>
              </a:r>
              <a:endParaRPr lang="zh-TW" altLang="en-US" sz="1400" b="1">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矩形: 圓角 25">
              <a:extLst>
                <a:ext uri="{FF2B5EF4-FFF2-40B4-BE49-F238E27FC236}">
                  <a16:creationId xmlns:a16="http://schemas.microsoft.com/office/drawing/2014/main" id="{EF293BE6-624B-4D13-B8D2-F452614FD2A0}"/>
                </a:ext>
              </a:extLst>
            </p:cNvPr>
            <p:cNvSpPr/>
            <p:nvPr/>
          </p:nvSpPr>
          <p:spPr>
            <a:xfrm>
              <a:off x="2508644" y="4975902"/>
              <a:ext cx="2182954" cy="416194"/>
            </a:xfrm>
            <a:prstGeom prst="roundRect">
              <a:avLst/>
            </a:prstGeom>
            <a:solidFill>
              <a:srgbClr val="72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bg1"/>
                  </a:solidFill>
                  <a:latin typeface="Arial" panose="020B0604020202020204" pitchFamily="34" charset="0"/>
                  <a:cs typeface="Arial" panose="020B0604020202020204" pitchFamily="34" charset="0"/>
                </a:rPr>
                <a:t>Host Operating System</a:t>
              </a:r>
              <a:endParaRPr lang="zh-TW" altLang="en-US" sz="1400" b="1">
                <a:solidFill>
                  <a:schemeClr val="bg1"/>
                </a:solidFill>
                <a:latin typeface="Arial" panose="020B0604020202020204" pitchFamily="34" charset="0"/>
                <a:cs typeface="Arial" panose="020B0604020202020204" pitchFamily="34" charset="0"/>
              </a:endParaRPr>
            </a:p>
          </p:txBody>
        </p:sp>
        <p:sp>
          <p:nvSpPr>
            <p:cNvPr id="27" name="矩形: 圓角 26">
              <a:extLst>
                <a:ext uri="{FF2B5EF4-FFF2-40B4-BE49-F238E27FC236}">
                  <a16:creationId xmlns:a16="http://schemas.microsoft.com/office/drawing/2014/main" id="{5956ECDF-B24E-4B96-AE4B-645CA9981581}"/>
                </a:ext>
              </a:extLst>
            </p:cNvPr>
            <p:cNvSpPr/>
            <p:nvPr/>
          </p:nvSpPr>
          <p:spPr>
            <a:xfrm>
              <a:off x="2508644" y="5472871"/>
              <a:ext cx="2182954" cy="416194"/>
            </a:xfrm>
            <a:prstGeom prst="roundRect">
              <a:avLst/>
            </a:prstGeom>
            <a:solidFill>
              <a:srgbClr val="127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bg1"/>
                  </a:solidFill>
                  <a:latin typeface="Arial" panose="020B0604020202020204" pitchFamily="34" charset="0"/>
                  <a:cs typeface="Arial" panose="020B0604020202020204" pitchFamily="34" charset="0"/>
                </a:rPr>
                <a:t>infrastructure</a:t>
              </a:r>
              <a:endParaRPr lang="zh-TW" altLang="en-US" sz="1400" b="1">
                <a:solidFill>
                  <a:schemeClr val="bg1"/>
                </a:solidFill>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A638CC49-F152-4FB8-BC3E-8BA2AE7676EF}"/>
                </a:ext>
              </a:extLst>
            </p:cNvPr>
            <p:cNvSpPr/>
            <p:nvPr/>
          </p:nvSpPr>
          <p:spPr>
            <a:xfrm>
              <a:off x="2798156" y="5955104"/>
              <a:ext cx="1603931" cy="303727"/>
            </a:xfrm>
            <a:prstGeom prst="rect">
              <a:avLst/>
            </a:prstGeom>
          </p:spPr>
          <p:txBody>
            <a:bodyPr wrap="none">
              <a:spAutoFit/>
            </a:bodyPr>
            <a:lstStyle/>
            <a:p>
              <a:pPr algn="ctr"/>
              <a:r>
                <a:rPr lang="en-US" altLang="zh-TW" sz="1600" b="1">
                  <a:solidFill>
                    <a:schemeClr val="tx1">
                      <a:lumMod val="75000"/>
                      <a:lumOff val="25000"/>
                    </a:schemeClr>
                  </a:solidFill>
                  <a:latin typeface="Arial" panose="020B0604020202020204" pitchFamily="34" charset="0"/>
                  <a:cs typeface="Arial" panose="020B0604020202020204" pitchFamily="34" charset="0"/>
                </a:rPr>
                <a:t>Virtual Machines</a:t>
              </a:r>
              <a:endParaRPr lang="zh-TW" altLang="en-US" sz="1600" b="1">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矩形: 圓角 42">
              <a:extLst>
                <a:ext uri="{FF2B5EF4-FFF2-40B4-BE49-F238E27FC236}">
                  <a16:creationId xmlns:a16="http://schemas.microsoft.com/office/drawing/2014/main" id="{BB1ADA7F-987A-4DCE-B59F-694838788103}"/>
                </a:ext>
              </a:extLst>
            </p:cNvPr>
            <p:cNvSpPr/>
            <p:nvPr/>
          </p:nvSpPr>
          <p:spPr>
            <a:xfrm>
              <a:off x="5304061" y="3352180"/>
              <a:ext cx="3345368" cy="3038296"/>
            </a:xfrm>
            <a:prstGeom prst="roundRect">
              <a:avLst>
                <a:gd name="adj" fmla="val 4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b="1">
                <a:solidFill>
                  <a:schemeClr val="bg1"/>
                </a:solidFill>
                <a:latin typeface="Ariel"/>
              </a:endParaRPr>
            </a:p>
          </p:txBody>
        </p:sp>
        <p:sp>
          <p:nvSpPr>
            <p:cNvPr id="54" name="矩形: 圓角 53">
              <a:extLst>
                <a:ext uri="{FF2B5EF4-FFF2-40B4-BE49-F238E27FC236}">
                  <a16:creationId xmlns:a16="http://schemas.microsoft.com/office/drawing/2014/main" id="{308B90D8-BB75-40DF-A9F4-F9927E4A45C2}"/>
                </a:ext>
              </a:extLst>
            </p:cNvPr>
            <p:cNvSpPr/>
            <p:nvPr/>
          </p:nvSpPr>
          <p:spPr>
            <a:xfrm>
              <a:off x="5431863" y="4975902"/>
              <a:ext cx="3089764" cy="416194"/>
            </a:xfrm>
            <a:prstGeom prst="roundRect">
              <a:avLst/>
            </a:prstGeom>
            <a:solidFill>
              <a:srgbClr val="72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bg1"/>
                  </a:solidFill>
                  <a:latin typeface="Arial" panose="020B0604020202020204" pitchFamily="34" charset="0"/>
                  <a:cs typeface="Arial" panose="020B0604020202020204" pitchFamily="34" charset="0"/>
                </a:rPr>
                <a:t>Host Operating System</a:t>
              </a:r>
              <a:endParaRPr lang="zh-TW" altLang="en-US" sz="1400" b="1">
                <a:solidFill>
                  <a:schemeClr val="bg1"/>
                </a:solidFill>
                <a:latin typeface="Arial" panose="020B0604020202020204" pitchFamily="34" charset="0"/>
                <a:cs typeface="Arial" panose="020B0604020202020204" pitchFamily="34" charset="0"/>
              </a:endParaRPr>
            </a:p>
          </p:txBody>
        </p:sp>
        <p:sp>
          <p:nvSpPr>
            <p:cNvPr id="55" name="矩形: 圓角 54">
              <a:extLst>
                <a:ext uri="{FF2B5EF4-FFF2-40B4-BE49-F238E27FC236}">
                  <a16:creationId xmlns:a16="http://schemas.microsoft.com/office/drawing/2014/main" id="{B8880137-7B1B-47CD-B6EE-033655E1902A}"/>
                </a:ext>
              </a:extLst>
            </p:cNvPr>
            <p:cNvSpPr/>
            <p:nvPr/>
          </p:nvSpPr>
          <p:spPr>
            <a:xfrm>
              <a:off x="5431863" y="5472871"/>
              <a:ext cx="3089764" cy="416194"/>
            </a:xfrm>
            <a:prstGeom prst="roundRect">
              <a:avLst/>
            </a:prstGeom>
            <a:solidFill>
              <a:srgbClr val="127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bg1"/>
                  </a:solidFill>
                  <a:latin typeface="Arial" panose="020B0604020202020204" pitchFamily="34" charset="0"/>
                  <a:cs typeface="Arial" panose="020B0604020202020204" pitchFamily="34" charset="0"/>
                </a:rPr>
                <a:t>infrastructure</a:t>
              </a:r>
              <a:endParaRPr lang="zh-TW" altLang="en-US" sz="1400" b="1">
                <a:solidFill>
                  <a:schemeClr val="bg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BD309D2A-ADE8-49E1-8403-03424F11EA66}"/>
                </a:ext>
              </a:extLst>
            </p:cNvPr>
            <p:cNvSpPr/>
            <p:nvPr/>
          </p:nvSpPr>
          <p:spPr>
            <a:xfrm>
              <a:off x="6227204" y="5955104"/>
              <a:ext cx="1499083" cy="303727"/>
            </a:xfrm>
            <a:prstGeom prst="rect">
              <a:avLst/>
            </a:prstGeom>
          </p:spPr>
          <p:txBody>
            <a:bodyPr wrap="square">
              <a:spAutoFit/>
            </a:bodyPr>
            <a:lstStyle/>
            <a:p>
              <a:pPr algn="ctr"/>
              <a:r>
                <a:rPr lang="en-US" altLang="zh-TW" sz="1600" b="1">
                  <a:solidFill>
                    <a:schemeClr val="tx1">
                      <a:lumMod val="75000"/>
                      <a:lumOff val="25000"/>
                    </a:schemeClr>
                  </a:solidFill>
                  <a:latin typeface="Arial" panose="020B0604020202020204" pitchFamily="34" charset="0"/>
                  <a:cs typeface="Arial" panose="020B0604020202020204" pitchFamily="34" charset="0"/>
                </a:rPr>
                <a:t>Containers</a:t>
              </a:r>
              <a:endParaRPr lang="zh-TW" altLang="en-US" sz="1600" b="1">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矩形: 圓角 38">
              <a:extLst>
                <a:ext uri="{FF2B5EF4-FFF2-40B4-BE49-F238E27FC236}">
                  <a16:creationId xmlns:a16="http://schemas.microsoft.com/office/drawing/2014/main" id="{E39FB784-C065-4C6F-AC9D-626D3C6AF3FF}"/>
                </a:ext>
              </a:extLst>
            </p:cNvPr>
            <p:cNvSpPr/>
            <p:nvPr/>
          </p:nvSpPr>
          <p:spPr>
            <a:xfrm>
              <a:off x="5431864" y="4483144"/>
              <a:ext cx="3089763" cy="416194"/>
            </a:xfrm>
            <a:prstGeom prst="roundRect">
              <a:avLst/>
            </a:prstGeom>
            <a:solidFill>
              <a:srgbClr val="28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bg1"/>
                  </a:solidFill>
                  <a:latin typeface="Arial" panose="020B0604020202020204" pitchFamily="34" charset="0"/>
                  <a:cs typeface="Arial" panose="020B0604020202020204" pitchFamily="34" charset="0"/>
                </a:rPr>
                <a:t>Container Engine</a:t>
              </a:r>
              <a:endParaRPr lang="zh-TW" altLang="en-US" sz="1400" b="1">
                <a:solidFill>
                  <a:schemeClr val="bg1"/>
                </a:solidFill>
                <a:latin typeface="Arial" panose="020B0604020202020204" pitchFamily="34" charset="0"/>
                <a:cs typeface="Arial" panose="020B0604020202020204" pitchFamily="34" charset="0"/>
              </a:endParaRPr>
            </a:p>
          </p:txBody>
        </p:sp>
        <p:grpSp>
          <p:nvGrpSpPr>
            <p:cNvPr id="11" name="群組 10">
              <a:extLst>
                <a:ext uri="{FF2B5EF4-FFF2-40B4-BE49-F238E27FC236}">
                  <a16:creationId xmlns:a16="http://schemas.microsoft.com/office/drawing/2014/main" id="{25E99AC8-C6AE-4DE1-ACDE-45127EBD52CB}"/>
                </a:ext>
              </a:extLst>
            </p:cNvPr>
            <p:cNvGrpSpPr/>
            <p:nvPr/>
          </p:nvGrpSpPr>
          <p:grpSpPr>
            <a:xfrm>
              <a:off x="5431864" y="3484995"/>
              <a:ext cx="3089762" cy="416194"/>
              <a:chOff x="6506222" y="2697595"/>
              <a:chExt cx="3089762" cy="416194"/>
            </a:xfrm>
          </p:grpSpPr>
          <p:sp>
            <p:nvSpPr>
              <p:cNvPr id="45" name="矩形: 圓角 44">
                <a:extLst>
                  <a:ext uri="{FF2B5EF4-FFF2-40B4-BE49-F238E27FC236}">
                    <a16:creationId xmlns:a16="http://schemas.microsoft.com/office/drawing/2014/main" id="{2BBBD4DA-0D93-42F8-8E61-534383E24462}"/>
                  </a:ext>
                </a:extLst>
              </p:cNvPr>
              <p:cNvSpPr/>
              <p:nvPr/>
            </p:nvSpPr>
            <p:spPr>
              <a:xfrm>
                <a:off x="6506222" y="2697595"/>
                <a:ext cx="1001388" cy="416194"/>
              </a:xfrm>
              <a:prstGeom prst="roundRect">
                <a:avLst/>
              </a:prstGeom>
              <a:solidFill>
                <a:srgbClr val="28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latin typeface="Arial" panose="020B0604020202020204" pitchFamily="34" charset="0"/>
                    <a:cs typeface="Arial" panose="020B0604020202020204" pitchFamily="34" charset="0"/>
                  </a:rPr>
                  <a:t>APP</a:t>
                </a:r>
                <a:r>
                  <a:rPr lang="zh-TW" altLang="en-US" sz="1400" b="1">
                    <a:latin typeface="Arial" panose="020B0604020202020204" pitchFamily="34" charset="0"/>
                    <a:cs typeface="Arial" panose="020B0604020202020204" pitchFamily="34" charset="0"/>
                  </a:rPr>
                  <a:t> </a:t>
                </a:r>
                <a:r>
                  <a:rPr lang="en-US" altLang="zh-TW" sz="1400" b="1">
                    <a:latin typeface="Arial" panose="020B0604020202020204" pitchFamily="34" charset="0"/>
                    <a:cs typeface="Arial" panose="020B0604020202020204" pitchFamily="34" charset="0"/>
                  </a:rPr>
                  <a:t>1</a:t>
                </a:r>
                <a:endParaRPr lang="zh-TW" altLang="en-US" sz="1400" b="1">
                  <a:latin typeface="Arial" panose="020B0604020202020204" pitchFamily="34" charset="0"/>
                  <a:cs typeface="Arial" panose="020B0604020202020204" pitchFamily="34" charset="0"/>
                </a:endParaRPr>
              </a:p>
            </p:txBody>
          </p:sp>
          <p:sp>
            <p:nvSpPr>
              <p:cNvPr id="46" name="矩形: 圓角 45">
                <a:extLst>
                  <a:ext uri="{FF2B5EF4-FFF2-40B4-BE49-F238E27FC236}">
                    <a16:creationId xmlns:a16="http://schemas.microsoft.com/office/drawing/2014/main" id="{904B3F72-4F39-4DE7-9473-FE49CDDAA424}"/>
                  </a:ext>
                </a:extLst>
              </p:cNvPr>
              <p:cNvSpPr/>
              <p:nvPr/>
            </p:nvSpPr>
            <p:spPr>
              <a:xfrm>
                <a:off x="7550409" y="2697595"/>
                <a:ext cx="1001388" cy="416194"/>
              </a:xfrm>
              <a:prstGeom prst="roundRect">
                <a:avLst/>
              </a:prstGeom>
              <a:solidFill>
                <a:srgbClr val="28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latin typeface="Arial" panose="020B0604020202020204" pitchFamily="34" charset="0"/>
                    <a:cs typeface="Arial" panose="020B0604020202020204" pitchFamily="34" charset="0"/>
                  </a:rPr>
                  <a:t>APP</a:t>
                </a:r>
                <a:r>
                  <a:rPr lang="zh-TW" altLang="en-US" sz="1400" b="1">
                    <a:latin typeface="Arial" panose="020B0604020202020204" pitchFamily="34" charset="0"/>
                    <a:cs typeface="Arial" panose="020B0604020202020204" pitchFamily="34" charset="0"/>
                  </a:rPr>
                  <a:t> </a:t>
                </a:r>
                <a:r>
                  <a:rPr lang="en-US" altLang="zh-TW" sz="1400" b="1">
                    <a:latin typeface="Arial" panose="020B0604020202020204" pitchFamily="34" charset="0"/>
                    <a:cs typeface="Arial" panose="020B0604020202020204" pitchFamily="34" charset="0"/>
                  </a:rPr>
                  <a:t>1</a:t>
                </a:r>
                <a:endParaRPr lang="zh-TW" altLang="en-US" sz="1400" b="1">
                  <a:latin typeface="Arial" panose="020B0604020202020204" pitchFamily="34" charset="0"/>
                  <a:cs typeface="Arial" panose="020B0604020202020204" pitchFamily="34" charset="0"/>
                </a:endParaRPr>
              </a:p>
            </p:txBody>
          </p:sp>
          <p:sp>
            <p:nvSpPr>
              <p:cNvPr id="57" name="矩形: 圓角 56">
                <a:extLst>
                  <a:ext uri="{FF2B5EF4-FFF2-40B4-BE49-F238E27FC236}">
                    <a16:creationId xmlns:a16="http://schemas.microsoft.com/office/drawing/2014/main" id="{F1C3A62E-309B-4E33-82F1-A9E735A2D0F4}"/>
                  </a:ext>
                </a:extLst>
              </p:cNvPr>
              <p:cNvSpPr/>
              <p:nvPr/>
            </p:nvSpPr>
            <p:spPr>
              <a:xfrm>
                <a:off x="8594596" y="2697595"/>
                <a:ext cx="1001388" cy="416194"/>
              </a:xfrm>
              <a:prstGeom prst="roundRect">
                <a:avLst/>
              </a:prstGeom>
              <a:solidFill>
                <a:srgbClr val="28A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latin typeface="Arial" panose="020B0604020202020204" pitchFamily="34" charset="0"/>
                    <a:cs typeface="Arial" panose="020B0604020202020204" pitchFamily="34" charset="0"/>
                  </a:rPr>
                  <a:t>APP</a:t>
                </a:r>
                <a:r>
                  <a:rPr lang="zh-TW" altLang="en-US" sz="1400" b="1">
                    <a:latin typeface="Arial" panose="020B0604020202020204" pitchFamily="34" charset="0"/>
                    <a:cs typeface="Arial" panose="020B0604020202020204" pitchFamily="34" charset="0"/>
                  </a:rPr>
                  <a:t> </a:t>
                </a:r>
                <a:r>
                  <a:rPr lang="en-US" altLang="zh-TW" sz="1400" b="1">
                    <a:latin typeface="Arial" panose="020B0604020202020204" pitchFamily="34" charset="0"/>
                    <a:cs typeface="Arial" panose="020B0604020202020204" pitchFamily="34" charset="0"/>
                  </a:rPr>
                  <a:t>1</a:t>
                </a:r>
                <a:endParaRPr lang="zh-TW" altLang="en-US" sz="1400" b="1">
                  <a:latin typeface="Arial" panose="020B0604020202020204" pitchFamily="34" charset="0"/>
                  <a:cs typeface="Arial" panose="020B0604020202020204" pitchFamily="34" charset="0"/>
                </a:endParaRPr>
              </a:p>
            </p:txBody>
          </p:sp>
        </p:grpSp>
        <p:grpSp>
          <p:nvGrpSpPr>
            <p:cNvPr id="59" name="群組 58">
              <a:extLst>
                <a:ext uri="{FF2B5EF4-FFF2-40B4-BE49-F238E27FC236}">
                  <a16:creationId xmlns:a16="http://schemas.microsoft.com/office/drawing/2014/main" id="{651E9B12-4D5B-481F-8389-911490A88CD0}"/>
                </a:ext>
              </a:extLst>
            </p:cNvPr>
            <p:cNvGrpSpPr/>
            <p:nvPr/>
          </p:nvGrpSpPr>
          <p:grpSpPr>
            <a:xfrm>
              <a:off x="5431864" y="3981964"/>
              <a:ext cx="3089762" cy="416194"/>
              <a:chOff x="6506222" y="3194564"/>
              <a:chExt cx="3089762" cy="416194"/>
            </a:xfrm>
          </p:grpSpPr>
          <p:sp>
            <p:nvSpPr>
              <p:cNvPr id="48" name="矩形: 圓角 47">
                <a:extLst>
                  <a:ext uri="{FF2B5EF4-FFF2-40B4-BE49-F238E27FC236}">
                    <a16:creationId xmlns:a16="http://schemas.microsoft.com/office/drawing/2014/main" id="{C3299EDF-3DB3-401D-9E5C-58E5BB9C2711}"/>
                  </a:ext>
                </a:extLst>
              </p:cNvPr>
              <p:cNvSpPr/>
              <p:nvPr/>
            </p:nvSpPr>
            <p:spPr>
              <a:xfrm>
                <a:off x="6506222" y="3194564"/>
                <a:ext cx="1001388" cy="416194"/>
              </a:xfrm>
              <a:prstGeom prst="roundRect">
                <a:avLst/>
              </a:prstGeom>
              <a:solidFill>
                <a:srgbClr val="C9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tx1">
                        <a:lumMod val="75000"/>
                        <a:lumOff val="25000"/>
                      </a:schemeClr>
                    </a:solidFill>
                    <a:latin typeface="Arial" panose="020B0604020202020204" pitchFamily="34" charset="0"/>
                    <a:cs typeface="Arial" panose="020B0604020202020204" pitchFamily="34" charset="0"/>
                  </a:rPr>
                  <a:t>bins/libs</a:t>
                </a:r>
                <a:endParaRPr lang="zh-TW" altLang="en-US" sz="1400" b="1">
                  <a:solidFill>
                    <a:schemeClr val="tx1">
                      <a:lumMod val="75000"/>
                      <a:lumOff val="25000"/>
                    </a:schemeClr>
                  </a:solidFill>
                  <a:latin typeface="Arial" panose="020B0604020202020204" pitchFamily="34" charset="0"/>
                  <a:cs typeface="Arial" panose="020B0604020202020204" pitchFamily="34" charset="0"/>
                </a:endParaRPr>
              </a:p>
            </p:txBody>
          </p:sp>
          <p:sp>
            <p:nvSpPr>
              <p:cNvPr id="49" name="矩形: 圓角 48">
                <a:extLst>
                  <a:ext uri="{FF2B5EF4-FFF2-40B4-BE49-F238E27FC236}">
                    <a16:creationId xmlns:a16="http://schemas.microsoft.com/office/drawing/2014/main" id="{78399460-6190-4FC7-B934-1189C7E6BDE8}"/>
                  </a:ext>
                </a:extLst>
              </p:cNvPr>
              <p:cNvSpPr/>
              <p:nvPr/>
            </p:nvSpPr>
            <p:spPr>
              <a:xfrm>
                <a:off x="7550409" y="3194564"/>
                <a:ext cx="1001388" cy="416194"/>
              </a:xfrm>
              <a:prstGeom prst="roundRect">
                <a:avLst/>
              </a:prstGeom>
              <a:solidFill>
                <a:srgbClr val="C9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tx1">
                        <a:lumMod val="75000"/>
                        <a:lumOff val="25000"/>
                      </a:schemeClr>
                    </a:solidFill>
                    <a:latin typeface="Arial" panose="020B0604020202020204" pitchFamily="34" charset="0"/>
                    <a:cs typeface="Arial" panose="020B0604020202020204" pitchFamily="34" charset="0"/>
                  </a:rPr>
                  <a:t>bins/libs</a:t>
                </a:r>
                <a:endParaRPr lang="zh-TW" altLang="en-US" sz="1400" b="1">
                  <a:solidFill>
                    <a:schemeClr val="tx1">
                      <a:lumMod val="75000"/>
                      <a:lumOff val="25000"/>
                    </a:schemeClr>
                  </a:solidFill>
                  <a:latin typeface="Arial" panose="020B0604020202020204" pitchFamily="34" charset="0"/>
                  <a:cs typeface="Arial" panose="020B0604020202020204" pitchFamily="34" charset="0"/>
                </a:endParaRPr>
              </a:p>
            </p:txBody>
          </p:sp>
          <p:sp>
            <p:nvSpPr>
              <p:cNvPr id="58" name="矩形: 圓角 57">
                <a:extLst>
                  <a:ext uri="{FF2B5EF4-FFF2-40B4-BE49-F238E27FC236}">
                    <a16:creationId xmlns:a16="http://schemas.microsoft.com/office/drawing/2014/main" id="{9DD5B307-8F46-4ED8-9FB5-4D00CEAFC306}"/>
                  </a:ext>
                </a:extLst>
              </p:cNvPr>
              <p:cNvSpPr/>
              <p:nvPr/>
            </p:nvSpPr>
            <p:spPr>
              <a:xfrm>
                <a:off x="8594596" y="3194564"/>
                <a:ext cx="1001388" cy="416194"/>
              </a:xfrm>
              <a:prstGeom prst="roundRect">
                <a:avLst/>
              </a:prstGeom>
              <a:solidFill>
                <a:srgbClr val="C9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a:solidFill>
                      <a:schemeClr val="tx1">
                        <a:lumMod val="75000"/>
                        <a:lumOff val="25000"/>
                      </a:schemeClr>
                    </a:solidFill>
                    <a:latin typeface="Arial" panose="020B0604020202020204" pitchFamily="34" charset="0"/>
                    <a:cs typeface="Arial" panose="020B0604020202020204" pitchFamily="34" charset="0"/>
                  </a:rPr>
                  <a:t>bins/libs</a:t>
                </a:r>
                <a:endParaRPr lang="zh-TW" altLang="en-US" sz="1400" b="1">
                  <a:solidFill>
                    <a:schemeClr val="tx1">
                      <a:lumMod val="75000"/>
                      <a:lumOff val="25000"/>
                    </a:schemeClr>
                  </a:solidFill>
                  <a:latin typeface="Arial" panose="020B0604020202020204" pitchFamily="34" charset="0"/>
                  <a:cs typeface="Arial" panose="020B0604020202020204" pitchFamily="34" charset="0"/>
                </a:endParaRPr>
              </a:p>
            </p:txBody>
          </p:sp>
        </p:grpSp>
        <p:pic>
          <p:nvPicPr>
            <p:cNvPr id="64" name="圖片 63">
              <a:extLst>
                <a:ext uri="{FF2B5EF4-FFF2-40B4-BE49-F238E27FC236}">
                  <a16:creationId xmlns:a16="http://schemas.microsoft.com/office/drawing/2014/main" id="{D9ECF1D3-76BC-4090-9666-C7D1BADD69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86168" y="5054311"/>
              <a:ext cx="726522" cy="726522"/>
            </a:xfrm>
            <a:prstGeom prst="rect">
              <a:avLst/>
            </a:prstGeom>
            <a:effectLst>
              <a:outerShdw blurRad="63500" sx="102000" sy="102000" algn="ctr" rotWithShape="0">
                <a:prstClr val="black">
                  <a:alpha val="40000"/>
                </a:prstClr>
              </a:outerShdw>
            </a:effectLst>
          </p:spPr>
        </p:pic>
        <p:sp>
          <p:nvSpPr>
            <p:cNvPr id="65" name="箭號: 向右 64">
              <a:extLst>
                <a:ext uri="{FF2B5EF4-FFF2-40B4-BE49-F238E27FC236}">
                  <a16:creationId xmlns:a16="http://schemas.microsoft.com/office/drawing/2014/main" id="{3E1650C8-0AF0-406C-9DF0-59D9354CB5AB}"/>
                </a:ext>
              </a:extLst>
            </p:cNvPr>
            <p:cNvSpPr/>
            <p:nvPr/>
          </p:nvSpPr>
          <p:spPr>
            <a:xfrm>
              <a:off x="4755718" y="4486367"/>
              <a:ext cx="617077" cy="365128"/>
            </a:xfrm>
            <a:prstGeom prst="rightArrow">
              <a:avLst>
                <a:gd name="adj1" fmla="val 50000"/>
                <a:gd name="adj2" fmla="val 74322"/>
              </a:avLst>
            </a:prstGeom>
            <a:solidFill>
              <a:schemeClr val="tx1">
                <a:lumMod val="85000"/>
                <a:lumOff val="1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69" name="圖片 68">
            <a:extLst>
              <a:ext uri="{FF2B5EF4-FFF2-40B4-BE49-F238E27FC236}">
                <a16:creationId xmlns:a16="http://schemas.microsoft.com/office/drawing/2014/main" id="{D41AC92E-2315-4EF3-A620-EDCC74A6AD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716" y="231299"/>
            <a:ext cx="578783" cy="914411"/>
          </a:xfrm>
          <a:prstGeom prst="rect">
            <a:avLst/>
          </a:prstGeom>
        </p:spPr>
      </p:pic>
    </p:spTree>
    <p:extLst>
      <p:ext uri="{BB962C8B-B14F-4D97-AF65-F5344CB8AC3E}">
        <p14:creationId xmlns:p14="http://schemas.microsoft.com/office/powerpoint/2010/main" val="3750623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圓角 8">
            <a:extLst>
              <a:ext uri="{FF2B5EF4-FFF2-40B4-BE49-F238E27FC236}">
                <a16:creationId xmlns:a16="http://schemas.microsoft.com/office/drawing/2014/main" id="{B3944463-FA21-44CB-9F20-54983B8681C0}"/>
              </a:ext>
            </a:extLst>
          </p:cNvPr>
          <p:cNvSpPr/>
          <p:nvPr/>
        </p:nvSpPr>
        <p:spPr>
          <a:xfrm>
            <a:off x="1008024" y="2648951"/>
            <a:ext cx="3516912" cy="2123771"/>
          </a:xfrm>
          <a:prstGeom prst="roundRect">
            <a:avLst>
              <a:gd name="adj" fmla="val 11238"/>
            </a:avLst>
          </a:prstGeom>
          <a:solidFill>
            <a:srgbClr val="B6D1E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 name="圖片 20">
            <a:extLst>
              <a:ext uri="{FF2B5EF4-FFF2-40B4-BE49-F238E27FC236}">
                <a16:creationId xmlns:a16="http://schemas.microsoft.com/office/drawing/2014/main" id="{8B7ECC19-36B8-4B6F-99E8-8BC3DCD04CD0}"/>
              </a:ext>
            </a:extLst>
          </p:cNvPr>
          <p:cNvPicPr>
            <a:picLocks noChangeAspect="1"/>
          </p:cNvPicPr>
          <p:nvPr/>
        </p:nvPicPr>
        <p:blipFill>
          <a:blip r:embed="rId2" cstate="print"/>
          <a:stretch>
            <a:fillRect/>
          </a:stretch>
        </p:blipFill>
        <p:spPr>
          <a:xfrm>
            <a:off x="1008024" y="1400348"/>
            <a:ext cx="2835989" cy="1384203"/>
          </a:xfrm>
          <a:prstGeom prst="rect">
            <a:avLst/>
          </a:prstGeom>
        </p:spPr>
      </p:pic>
      <p:sp>
        <p:nvSpPr>
          <p:cNvPr id="12" name="矩形: 圓角 11">
            <a:extLst>
              <a:ext uri="{FF2B5EF4-FFF2-40B4-BE49-F238E27FC236}">
                <a16:creationId xmlns:a16="http://schemas.microsoft.com/office/drawing/2014/main" id="{D8D2BA13-98C5-4AD9-B404-6BDD1B92FB4A}"/>
              </a:ext>
            </a:extLst>
          </p:cNvPr>
          <p:cNvSpPr/>
          <p:nvPr/>
        </p:nvSpPr>
        <p:spPr>
          <a:xfrm>
            <a:off x="4886036" y="2648951"/>
            <a:ext cx="3419586" cy="2549085"/>
          </a:xfrm>
          <a:prstGeom prst="roundRect">
            <a:avLst>
              <a:gd name="adj" fmla="val 8692"/>
            </a:avLst>
          </a:prstGeom>
          <a:solidFill>
            <a:srgbClr val="E8D2D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2FCD3F49-8629-4939-99EB-893021456D59}"/>
              </a:ext>
            </a:extLst>
          </p:cNvPr>
          <p:cNvSpPr>
            <a:spLocks noGrp="1"/>
          </p:cNvSpPr>
          <p:nvPr>
            <p:ph type="title"/>
          </p:nvPr>
        </p:nvSpPr>
        <p:spPr>
          <a:xfrm>
            <a:off x="921499" y="132829"/>
            <a:ext cx="11183976" cy="808654"/>
          </a:xfrm>
        </p:spPr>
        <p:txBody>
          <a:bodyPr/>
          <a:lstStyle/>
          <a:p>
            <a:r>
              <a:rPr lang="en-US" altLang="zh-TW" dirty="0">
                <a:latin typeface="Arial "/>
              </a:rPr>
              <a:t>Comprehensive development support</a:t>
            </a:r>
            <a:endParaRPr lang="zh-TW" altLang="en-US" dirty="0">
              <a:latin typeface="Arial "/>
            </a:endParaRPr>
          </a:p>
        </p:txBody>
      </p:sp>
      <p:sp>
        <p:nvSpPr>
          <p:cNvPr id="4" name="文字方塊 3">
            <a:extLst>
              <a:ext uri="{FF2B5EF4-FFF2-40B4-BE49-F238E27FC236}">
                <a16:creationId xmlns:a16="http://schemas.microsoft.com/office/drawing/2014/main" id="{F0D8F5E9-7119-464C-9823-936E12195840}"/>
              </a:ext>
            </a:extLst>
          </p:cNvPr>
          <p:cNvSpPr txBox="1"/>
          <p:nvPr/>
        </p:nvSpPr>
        <p:spPr>
          <a:xfrm>
            <a:off x="1271566" y="1692728"/>
            <a:ext cx="2505540" cy="523220"/>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altLang="zh-TW" sz="2800" b="1">
                <a:solidFill>
                  <a:schemeClr val="bg1"/>
                </a:solidFill>
                <a:ea typeface="Microsoft JhengHei"/>
              </a:rPr>
              <a:t>QTS QDK</a:t>
            </a:r>
            <a:r>
              <a:rPr lang="zh-TW" altLang="en-US" sz="2800" b="1">
                <a:solidFill>
                  <a:schemeClr val="bg1"/>
                </a:solidFill>
                <a:ea typeface="Microsoft JhengHei"/>
              </a:rPr>
              <a:t> </a:t>
            </a:r>
            <a:endParaRPr lang="en-US" altLang="zh-TW" sz="2800" b="1">
              <a:solidFill>
                <a:schemeClr val="bg1"/>
              </a:solidFill>
              <a:ea typeface="Microsoft JhengHei"/>
            </a:endParaRPr>
          </a:p>
        </p:txBody>
      </p:sp>
      <p:sp>
        <p:nvSpPr>
          <p:cNvPr id="6" name="文字方塊 5">
            <a:extLst>
              <a:ext uri="{FF2B5EF4-FFF2-40B4-BE49-F238E27FC236}">
                <a16:creationId xmlns:a16="http://schemas.microsoft.com/office/drawing/2014/main" id="{7A8FB3D7-BF62-4C11-8726-4F45427496E9}"/>
              </a:ext>
            </a:extLst>
          </p:cNvPr>
          <p:cNvSpPr txBox="1"/>
          <p:nvPr/>
        </p:nvSpPr>
        <p:spPr>
          <a:xfrm>
            <a:off x="1166628" y="2741340"/>
            <a:ext cx="3199703" cy="1938992"/>
          </a:xfrm>
          <a:prstGeom prst="rect">
            <a:avLst/>
          </a:prstGeom>
          <a:noFill/>
        </p:spPr>
        <p:txBody>
          <a:bodyPr wrap="square" rtlCol="0">
            <a:spAutoFit/>
          </a:bodyPr>
          <a:lstStyle>
            <a:defPPr>
              <a:defRPr lang="zh-TW"/>
            </a:defPPr>
            <a:lvl1pPr algn="ctr">
              <a:defRPr sz="2800" b="1">
                <a:solidFill>
                  <a:srgbClr val="1F6797"/>
                </a:solidFill>
                <a:latin typeface="微軟正黑體" panose="020B0604030504040204" pitchFamily="34" charset="-120"/>
                <a:ea typeface="微軟正黑體" panose="020B0604030504040204" pitchFamily="34" charset="-120"/>
              </a:defRPr>
            </a:lvl1pPr>
          </a:lstStyle>
          <a:p>
            <a:pPr marL="457200" indent="-457200" algn="l">
              <a:buFont typeface="Arial" panose="020B0604020202020204" pitchFamily="34" charset="0"/>
              <a:buChar char="•"/>
            </a:pPr>
            <a:r>
              <a:rPr lang="en-US" altLang="zh-TW" sz="2400">
                <a:latin typeface="+mn-lt"/>
                <a:ea typeface="Arial Unicode MS" panose="020B0604020202020204" pitchFamily="34" charset="-120"/>
              </a:rPr>
              <a:t>File Management</a:t>
            </a:r>
          </a:p>
          <a:p>
            <a:pPr marL="457200" indent="-457200" algn="l">
              <a:buFont typeface="Arial" panose="020B0604020202020204" pitchFamily="34" charset="0"/>
              <a:buChar char="•"/>
            </a:pPr>
            <a:r>
              <a:rPr lang="en-US" altLang="zh-TW" sz="2400">
                <a:latin typeface="+mn-lt"/>
                <a:ea typeface="Arial Unicode MS" panose="020B0604020202020204" pitchFamily="34" charset="-120"/>
              </a:rPr>
              <a:t>Account and User right management</a:t>
            </a:r>
          </a:p>
          <a:p>
            <a:pPr marL="457200" indent="-457200" algn="l">
              <a:buFont typeface="Arial" panose="020B0604020202020204" pitchFamily="34" charset="0"/>
              <a:buChar char="•"/>
            </a:pPr>
            <a:r>
              <a:rPr lang="en-US" altLang="zh-TW" sz="2400">
                <a:latin typeface="+mn-lt"/>
                <a:ea typeface="Arial Unicode MS" panose="020B0604020202020204" pitchFamily="34" charset="-120"/>
              </a:rPr>
              <a:t>System setup</a:t>
            </a:r>
            <a:endParaRPr lang="zh-TW" altLang="en-US" sz="2400">
              <a:latin typeface="+mn-lt"/>
              <a:ea typeface="Arial Unicode MS" panose="020B0604020202020204" pitchFamily="34" charset="-120"/>
            </a:endParaRPr>
          </a:p>
        </p:txBody>
      </p:sp>
      <p:sp>
        <p:nvSpPr>
          <p:cNvPr id="7" name="文字方塊 6">
            <a:extLst>
              <a:ext uri="{FF2B5EF4-FFF2-40B4-BE49-F238E27FC236}">
                <a16:creationId xmlns:a16="http://schemas.microsoft.com/office/drawing/2014/main" id="{88AAEA0A-8391-47CC-A143-3D98785FC107}"/>
              </a:ext>
            </a:extLst>
          </p:cNvPr>
          <p:cNvSpPr txBox="1"/>
          <p:nvPr/>
        </p:nvSpPr>
        <p:spPr>
          <a:xfrm>
            <a:off x="5197585" y="2758028"/>
            <a:ext cx="2906193" cy="2308324"/>
          </a:xfrm>
          <a:prstGeom prst="rect">
            <a:avLst/>
          </a:prstGeom>
          <a:noFill/>
        </p:spPr>
        <p:txBody>
          <a:bodyPr wrap="square" rtlCol="0">
            <a:spAutoFit/>
          </a:bodyPr>
          <a:lstStyle>
            <a:defPPr>
              <a:defRPr lang="zh-TW"/>
            </a:defPPr>
            <a:lvl1pPr algn="ctr">
              <a:defRPr sz="2800" b="1">
                <a:solidFill>
                  <a:srgbClr val="B83E45"/>
                </a:solidFill>
                <a:latin typeface="微軟正黑體" panose="020B0604030504040204" pitchFamily="34" charset="-120"/>
                <a:ea typeface="微軟正黑體" panose="020B0604030504040204" pitchFamily="34" charset="-120"/>
              </a:defRPr>
            </a:lvl1pPr>
          </a:lstStyle>
          <a:p>
            <a:pPr marL="457200" indent="-457200" algn="l">
              <a:buFont typeface="Arial" panose="020B0604020202020204" pitchFamily="34" charset="0"/>
              <a:buChar char="•"/>
            </a:pPr>
            <a:r>
              <a:rPr lang="en-US" altLang="zh-TW" sz="2400">
                <a:latin typeface="+mn-lt"/>
                <a:ea typeface="Arial Unicode MS" panose="020B0604020202020204" pitchFamily="34" charset="-120"/>
              </a:rPr>
              <a:t>SDK/API</a:t>
            </a:r>
          </a:p>
          <a:p>
            <a:pPr marL="457200" indent="-457200" algn="l">
              <a:buFont typeface="Arial" panose="020B0604020202020204" pitchFamily="34" charset="0"/>
              <a:buChar char="•"/>
            </a:pPr>
            <a:r>
              <a:rPr lang="en-US" altLang="zh-TW" sz="2400">
                <a:latin typeface="+mn-lt"/>
                <a:ea typeface="Arial Unicode MS" panose="020B0604020202020204" pitchFamily="34" charset="-120"/>
              </a:rPr>
              <a:t>Guidelines</a:t>
            </a:r>
          </a:p>
          <a:p>
            <a:pPr marL="457200" indent="-457200" algn="l">
              <a:buFont typeface="Arial" panose="020B0604020202020204" pitchFamily="34" charset="0"/>
              <a:buChar char="•"/>
            </a:pPr>
            <a:r>
              <a:rPr lang="en-US" altLang="zh-TW" sz="2400" err="1">
                <a:latin typeface="+mn-lt"/>
                <a:ea typeface="Arial Unicode MS" panose="020B0604020202020204" pitchFamily="34" charset="-120"/>
              </a:rPr>
              <a:t>Toolchains</a:t>
            </a:r>
            <a:r>
              <a:rPr lang="en-US" altLang="zh-TW" sz="2400">
                <a:latin typeface="+mn-lt"/>
                <a:ea typeface="Arial Unicode MS" panose="020B0604020202020204" pitchFamily="34" charset="-120"/>
              </a:rPr>
              <a:t> for x86/ARM</a:t>
            </a:r>
          </a:p>
          <a:p>
            <a:pPr marL="457200" indent="-457200" algn="l">
              <a:buFont typeface="Arial" panose="020B0604020202020204" pitchFamily="34" charset="0"/>
              <a:buChar char="•"/>
            </a:pPr>
            <a:r>
              <a:rPr lang="en-US" altLang="zh-TW" sz="2400">
                <a:latin typeface="+mn-lt"/>
                <a:ea typeface="Arial Unicode MS" panose="020B0604020202020204" pitchFamily="34" charset="-120"/>
              </a:rPr>
              <a:t>FAQ</a:t>
            </a:r>
          </a:p>
          <a:p>
            <a:pPr marL="457200" indent="-457200" algn="l">
              <a:buFont typeface="Arial" panose="020B0604020202020204" pitchFamily="34" charset="0"/>
              <a:buChar char="•"/>
            </a:pPr>
            <a:r>
              <a:rPr lang="en-US" altLang="zh-TW" sz="2400">
                <a:latin typeface="+mn-lt"/>
                <a:ea typeface="Arial Unicode MS" panose="020B0604020202020204" pitchFamily="34" charset="-120"/>
              </a:rPr>
              <a:t>Support</a:t>
            </a:r>
            <a:endParaRPr lang="zh-TW" altLang="en-US" sz="2400">
              <a:latin typeface="+mn-lt"/>
              <a:ea typeface="Arial Unicode MS" panose="020B0604020202020204" pitchFamily="34" charset="-120"/>
            </a:endParaRPr>
          </a:p>
        </p:txBody>
      </p:sp>
      <p:pic>
        <p:nvPicPr>
          <p:cNvPr id="22" name="圖片 21">
            <a:extLst>
              <a:ext uri="{FF2B5EF4-FFF2-40B4-BE49-F238E27FC236}">
                <a16:creationId xmlns:a16="http://schemas.microsoft.com/office/drawing/2014/main" id="{5D1D8E06-334D-4304-A79A-34CBB885EDC1}"/>
              </a:ext>
            </a:extLst>
          </p:cNvPr>
          <p:cNvPicPr>
            <a:picLocks noChangeAspect="1"/>
          </p:cNvPicPr>
          <p:nvPr/>
        </p:nvPicPr>
        <p:blipFill>
          <a:blip r:embed="rId2" cstate="print"/>
          <a:stretch>
            <a:fillRect/>
          </a:stretch>
        </p:blipFill>
        <p:spPr>
          <a:xfrm>
            <a:off x="4788710" y="1400348"/>
            <a:ext cx="3315069" cy="1384203"/>
          </a:xfrm>
          <a:prstGeom prst="rect">
            <a:avLst/>
          </a:prstGeom>
        </p:spPr>
      </p:pic>
      <p:sp>
        <p:nvSpPr>
          <p:cNvPr id="23" name="文字方塊 22">
            <a:extLst>
              <a:ext uri="{FF2B5EF4-FFF2-40B4-BE49-F238E27FC236}">
                <a16:creationId xmlns:a16="http://schemas.microsoft.com/office/drawing/2014/main" id="{3AD28163-24CD-4AB1-AA6A-7A77D4231DD4}"/>
              </a:ext>
            </a:extLst>
          </p:cNvPr>
          <p:cNvSpPr txBox="1"/>
          <p:nvPr/>
        </p:nvSpPr>
        <p:spPr>
          <a:xfrm>
            <a:off x="5090351" y="1477285"/>
            <a:ext cx="3013427" cy="95410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altLang="zh-TW" sz="2800" b="1" dirty="0">
                <a:solidFill>
                  <a:schemeClr val="bg1"/>
                </a:solidFill>
                <a:ea typeface="Microsoft JhengHei"/>
              </a:rPr>
              <a:t>Doc / Support Resource</a:t>
            </a:r>
            <a:r>
              <a:rPr lang="zh-TW" altLang="en-US" sz="2800" b="1" dirty="0">
                <a:solidFill>
                  <a:schemeClr val="bg1"/>
                </a:solidFill>
                <a:ea typeface="Microsoft JhengHei"/>
              </a:rPr>
              <a:t> </a:t>
            </a:r>
            <a:endParaRPr lang="en-US" altLang="zh-TW" sz="2800" b="1" dirty="0">
              <a:solidFill>
                <a:schemeClr val="bg1"/>
              </a:solidFill>
              <a:ea typeface="Microsoft JhengHei"/>
            </a:endParaRPr>
          </a:p>
        </p:txBody>
      </p:sp>
      <p:pic>
        <p:nvPicPr>
          <p:cNvPr id="24" name="圖片 23">
            <a:extLst>
              <a:ext uri="{FF2B5EF4-FFF2-40B4-BE49-F238E27FC236}">
                <a16:creationId xmlns:a16="http://schemas.microsoft.com/office/drawing/2014/main" id="{0EC808A2-4F28-4029-9B95-8029D4434A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716" y="185340"/>
            <a:ext cx="578783" cy="914411"/>
          </a:xfrm>
          <a:prstGeom prst="rect">
            <a:avLst/>
          </a:prstGeom>
        </p:spPr>
      </p:pic>
      <p:pic>
        <p:nvPicPr>
          <p:cNvPr id="28" name="圖片 27">
            <a:extLst>
              <a:ext uri="{FF2B5EF4-FFF2-40B4-BE49-F238E27FC236}">
                <a16:creationId xmlns:a16="http://schemas.microsoft.com/office/drawing/2014/main" id="{E0AEE5FE-5D7A-4CB2-847D-2453C76CD7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0379" y="3855638"/>
            <a:ext cx="2575580" cy="2169622"/>
          </a:xfrm>
          <a:prstGeom prst="rect">
            <a:avLst/>
          </a:prstGeom>
        </p:spPr>
      </p:pic>
    </p:spTree>
    <p:extLst>
      <p:ext uri="{BB962C8B-B14F-4D97-AF65-F5344CB8AC3E}">
        <p14:creationId xmlns:p14="http://schemas.microsoft.com/office/powerpoint/2010/main" val="40579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cstate="print">
            <a:extLst/>
          </a:blip>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05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a:extLst>
              <a:ext uri="{FF2B5EF4-FFF2-40B4-BE49-F238E27FC236}">
                <a16:creationId xmlns:a16="http://schemas.microsoft.com/office/drawing/2014/main" id="{886FF596-51B2-4B37-A11F-CCD678806A6F}"/>
              </a:ext>
            </a:extLst>
          </p:cNvPr>
          <p:cNvGrpSpPr/>
          <p:nvPr/>
        </p:nvGrpSpPr>
        <p:grpSpPr>
          <a:xfrm>
            <a:off x="7910854" y="4356602"/>
            <a:ext cx="2436579" cy="1161327"/>
            <a:chOff x="8037629" y="2661424"/>
            <a:chExt cx="2651634" cy="1263827"/>
          </a:xfrm>
        </p:grpSpPr>
        <p:pic>
          <p:nvPicPr>
            <p:cNvPr id="7" name="圖片 6">
              <a:extLst>
                <a:ext uri="{FF2B5EF4-FFF2-40B4-BE49-F238E27FC236}">
                  <a16:creationId xmlns:a16="http://schemas.microsoft.com/office/drawing/2014/main" id="{772B3376-C636-4BC2-AFB7-ED2DAD5559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7629" y="2661424"/>
              <a:ext cx="2006180" cy="1263827"/>
            </a:xfrm>
            <a:prstGeom prst="rect">
              <a:avLst/>
            </a:prstGeom>
          </p:spPr>
        </p:pic>
        <p:pic>
          <p:nvPicPr>
            <p:cNvPr id="15" name="圖片 14">
              <a:extLst>
                <a:ext uri="{FF2B5EF4-FFF2-40B4-BE49-F238E27FC236}">
                  <a16:creationId xmlns:a16="http://schemas.microsoft.com/office/drawing/2014/main" id="{391FAD9B-BA62-4C09-A7AB-2179F7CA9E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43809" y="2679944"/>
              <a:ext cx="645454" cy="483218"/>
            </a:xfrm>
            <a:prstGeom prst="rect">
              <a:avLst/>
            </a:prstGeom>
          </p:spPr>
        </p:pic>
        <p:pic>
          <p:nvPicPr>
            <p:cNvPr id="17" name="圖片 16">
              <a:extLst>
                <a:ext uri="{FF2B5EF4-FFF2-40B4-BE49-F238E27FC236}">
                  <a16:creationId xmlns:a16="http://schemas.microsoft.com/office/drawing/2014/main" id="{D9134A93-9B2B-4334-8E3A-DB13B98C83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43809" y="3324177"/>
              <a:ext cx="645454" cy="560883"/>
            </a:xfrm>
            <a:prstGeom prst="rect">
              <a:avLst/>
            </a:prstGeom>
          </p:spPr>
        </p:pic>
      </p:grpSp>
      <p:sp>
        <p:nvSpPr>
          <p:cNvPr id="2" name="標題 1">
            <a:extLst>
              <a:ext uri="{FF2B5EF4-FFF2-40B4-BE49-F238E27FC236}">
                <a16:creationId xmlns:a16="http://schemas.microsoft.com/office/drawing/2014/main" id="{95684243-F22B-4FD2-AF10-4C2DA3481789}"/>
              </a:ext>
            </a:extLst>
          </p:cNvPr>
          <p:cNvSpPr>
            <a:spLocks noGrp="1"/>
          </p:cNvSpPr>
          <p:nvPr>
            <p:ph type="title"/>
          </p:nvPr>
        </p:nvSpPr>
        <p:spPr/>
        <p:txBody>
          <a:bodyPr/>
          <a:lstStyle/>
          <a:p>
            <a:r>
              <a:rPr lang="en-US" altLang="zh-TW" dirty="0"/>
              <a:t>Containers becoming prominent</a:t>
            </a:r>
            <a:endParaRPr lang="zh-TW" dirty="0"/>
          </a:p>
        </p:txBody>
      </p:sp>
      <p:sp>
        <p:nvSpPr>
          <p:cNvPr id="3" name="內容版面配置區 2">
            <a:extLst>
              <a:ext uri="{FF2B5EF4-FFF2-40B4-BE49-F238E27FC236}">
                <a16:creationId xmlns:a16="http://schemas.microsoft.com/office/drawing/2014/main" id="{4100244B-E42A-4E45-B135-192CED76590E}"/>
              </a:ext>
            </a:extLst>
          </p:cNvPr>
          <p:cNvSpPr>
            <a:spLocks noGrp="1"/>
          </p:cNvSpPr>
          <p:nvPr>
            <p:ph idx="4294967295"/>
          </p:nvPr>
        </p:nvSpPr>
        <p:spPr>
          <a:xfrm>
            <a:off x="657411" y="1186938"/>
            <a:ext cx="11058185" cy="2782035"/>
          </a:xfrm>
          <a:prstGeom prst="rect">
            <a:avLst/>
          </a:prstGeom>
        </p:spPr>
        <p:txBody>
          <a:bodyPr anchor="t"/>
          <a:lstStyle/>
          <a:p>
            <a:pPr marL="0" indent="0">
              <a:buNone/>
            </a:pPr>
            <a:r>
              <a:rPr lang="en-US" altLang="zh-TW" sz="2400" b="1">
                <a:latin typeface="Arial" panose="020B0604020202020204" pitchFamily="34" charset="0"/>
                <a:ea typeface="Arial Unicode MS" panose="020B0604020202020204" pitchFamily="34" charset="-120"/>
                <a:cs typeface="Arial" panose="020B0604020202020204" pitchFamily="34" charset="0"/>
              </a:rPr>
              <a:t>Container is a popular technology used among software developers and DevOps.</a:t>
            </a:r>
            <a:endParaRPr lang="zh-TW" sz="2400">
              <a:latin typeface="Arial" panose="020B0604020202020204" pitchFamily="34" charset="0"/>
              <a:cs typeface="Arial" panose="020B0604020202020204" pitchFamily="34" charset="0"/>
            </a:endParaRPr>
          </a:p>
          <a:p>
            <a:pPr lvl="1"/>
            <a:r>
              <a:rPr lang="zh-TW" altLang="en-US" sz="2000" b="1">
                <a:latin typeface="Arial" panose="020B0604020202020204" pitchFamily="34" charset="0"/>
                <a:ea typeface="Arial Unicode MS" panose="020B0604020202020204" pitchFamily="34" charset="-120"/>
                <a:cs typeface="Arial" panose="020B0604020202020204" pitchFamily="34" charset="0"/>
              </a:rPr>
              <a:t> </a:t>
            </a:r>
            <a:r>
              <a:rPr lang="en-US" altLang="zh-TW" sz="2000" b="1">
                <a:latin typeface="Arial" panose="020B0604020202020204" pitchFamily="34" charset="0"/>
                <a:ea typeface="Arial Unicode MS" panose="020B0604020202020204" pitchFamily="34" charset="-120"/>
                <a:cs typeface="Arial" panose="020B0604020202020204" pitchFamily="34" charset="0"/>
              </a:rPr>
              <a:t>It only takes a few seconds to restart one container.</a:t>
            </a:r>
            <a:endParaRPr lang="zh-TW" altLang="en-US" sz="2000" b="1">
              <a:latin typeface="Arial" panose="020B0604020202020204" pitchFamily="34" charset="0"/>
              <a:ea typeface="Arial Unicode MS" panose="020B0604020202020204" pitchFamily="34" charset="-120"/>
              <a:cs typeface="Arial" panose="020B0604020202020204" pitchFamily="34" charset="0"/>
            </a:endParaRPr>
          </a:p>
          <a:p>
            <a:pPr lvl="1"/>
            <a:r>
              <a:rPr lang="zh-TW" altLang="en-US" sz="2000" b="1">
                <a:latin typeface="Arial" panose="020B0604020202020204" pitchFamily="34" charset="0"/>
                <a:ea typeface="Arial Unicode MS" panose="020B0604020202020204" pitchFamily="34" charset="-120"/>
                <a:cs typeface="Arial" panose="020B0604020202020204" pitchFamily="34" charset="0"/>
              </a:rPr>
              <a:t> </a:t>
            </a:r>
            <a:r>
              <a:rPr lang="en-US" altLang="zh-TW" sz="2000" b="1">
                <a:latin typeface="Arial" panose="020B0604020202020204" pitchFamily="34" charset="0"/>
                <a:ea typeface="Arial Unicode MS" panose="020B0604020202020204" pitchFamily="34" charset="-120"/>
                <a:cs typeface="Arial" panose="020B0604020202020204" pitchFamily="34" charset="0"/>
              </a:rPr>
              <a:t>Container can be instantly launched, deployed, and migrated to different platforms.</a:t>
            </a:r>
            <a:endParaRPr lang="zh-TW" sz="2000">
              <a:latin typeface="Arial" panose="020B0604020202020204" pitchFamily="34" charset="0"/>
              <a:cs typeface="Arial" panose="020B0604020202020204" pitchFamily="34" charset="0"/>
            </a:endParaRPr>
          </a:p>
          <a:p>
            <a:pPr lvl="1"/>
            <a:r>
              <a:rPr lang="zh-TW" altLang="en-US" sz="2000" b="1">
                <a:latin typeface="Arial" panose="020B0604020202020204" pitchFamily="34" charset="0"/>
                <a:ea typeface="Arial Unicode MS" panose="020B0604020202020204" pitchFamily="34" charset="-120"/>
                <a:cs typeface="Arial" panose="020B0604020202020204" pitchFamily="34" charset="0"/>
              </a:rPr>
              <a:t> </a:t>
            </a:r>
            <a:r>
              <a:rPr lang="en-US" altLang="zh-TW" sz="2000" b="1">
                <a:latin typeface="Arial" panose="020B0604020202020204" pitchFamily="34" charset="0"/>
                <a:ea typeface="Arial Unicode MS" panose="020B0604020202020204" pitchFamily="34" charset="-120"/>
                <a:cs typeface="Arial" panose="020B0604020202020204" pitchFamily="34" charset="0"/>
              </a:rPr>
              <a:t>Container technology improves efficiency and reduce cost.</a:t>
            </a:r>
            <a:endParaRPr lang="zh-TW" altLang="en-US" sz="2000" b="1">
              <a:latin typeface="Arial" panose="020B0604020202020204" pitchFamily="34" charset="0"/>
              <a:ea typeface="Arial Unicode MS" panose="020B0604020202020204" pitchFamily="34" charset="-120"/>
              <a:cs typeface="Arial" panose="020B0604020202020204" pitchFamily="34" charset="0"/>
            </a:endParaRPr>
          </a:p>
          <a:p>
            <a:pPr marL="0" indent="0">
              <a:buNone/>
            </a:pPr>
            <a:r>
              <a:rPr lang="en-US" altLang="zh-TW" sz="2400" b="1">
                <a:latin typeface="Arial" panose="020B0604020202020204" pitchFamily="34" charset="0"/>
                <a:ea typeface="Arial Unicode MS" panose="020B0604020202020204" pitchFamily="34" charset="-120"/>
                <a:cs typeface="Arial" panose="020B0604020202020204" pitchFamily="34" charset="0"/>
              </a:rPr>
              <a:t> Enjoy the same container service platform as with big enterprises.</a:t>
            </a:r>
          </a:p>
        </p:txBody>
      </p:sp>
      <p:pic>
        <p:nvPicPr>
          <p:cNvPr id="6" name="圖片 6">
            <a:extLst>
              <a:ext uri="{FF2B5EF4-FFF2-40B4-BE49-F238E27FC236}">
                <a16:creationId xmlns:a16="http://schemas.microsoft.com/office/drawing/2014/main" id="{A74056E7-FA33-4C81-A3EF-4F59E9EAD2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8429" y="3739447"/>
            <a:ext cx="2870489" cy="617155"/>
          </a:xfrm>
          <a:prstGeom prst="rect">
            <a:avLst/>
          </a:prstGeom>
        </p:spPr>
      </p:pic>
      <p:pic>
        <p:nvPicPr>
          <p:cNvPr id="8" name="圖片 8" descr="一張含有 美工圖案 的圖片&#10;&#10;描述是以非常高的可信度產生">
            <a:extLst>
              <a:ext uri="{FF2B5EF4-FFF2-40B4-BE49-F238E27FC236}">
                <a16:creationId xmlns:a16="http://schemas.microsoft.com/office/drawing/2014/main" id="{2F5F9477-2C60-482B-A346-7CDDD8CB60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12795" y="3613030"/>
            <a:ext cx="869988" cy="869988"/>
          </a:xfrm>
          <a:prstGeom prst="ellipse">
            <a:avLst/>
          </a:prstGeom>
        </p:spPr>
      </p:pic>
      <p:pic>
        <p:nvPicPr>
          <p:cNvPr id="10" name="圖片 10" descr="一張含有 停止 的圖片&#10;&#10;描述是以高可信度產生">
            <a:extLst>
              <a:ext uri="{FF2B5EF4-FFF2-40B4-BE49-F238E27FC236}">
                <a16:creationId xmlns:a16="http://schemas.microsoft.com/office/drawing/2014/main" id="{5436986B-8C73-46F8-893E-2CF64676DA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9542" y="4590193"/>
            <a:ext cx="796494" cy="784183"/>
          </a:xfrm>
          <a:prstGeom prst="rect">
            <a:avLst/>
          </a:prstGeom>
        </p:spPr>
      </p:pic>
      <p:pic>
        <p:nvPicPr>
          <p:cNvPr id="12" name="圖片 12">
            <a:extLst>
              <a:ext uri="{FF2B5EF4-FFF2-40B4-BE49-F238E27FC236}">
                <a16:creationId xmlns:a16="http://schemas.microsoft.com/office/drawing/2014/main" id="{739ED896-CED5-428B-9C46-4A9741EF899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01783" y="4521263"/>
            <a:ext cx="1682578" cy="828288"/>
          </a:xfrm>
          <a:prstGeom prst="rect">
            <a:avLst/>
          </a:prstGeom>
        </p:spPr>
      </p:pic>
      <p:pic>
        <p:nvPicPr>
          <p:cNvPr id="14" name="圖片 14">
            <a:extLst>
              <a:ext uri="{FF2B5EF4-FFF2-40B4-BE49-F238E27FC236}">
                <a16:creationId xmlns:a16="http://schemas.microsoft.com/office/drawing/2014/main" id="{084B1341-B063-4CC7-9BF2-77135DA79D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01783" y="3671119"/>
            <a:ext cx="1830981" cy="721900"/>
          </a:xfrm>
          <a:prstGeom prst="rect">
            <a:avLst/>
          </a:prstGeom>
        </p:spPr>
      </p:pic>
      <p:pic>
        <p:nvPicPr>
          <p:cNvPr id="16" name="圖片 16">
            <a:extLst>
              <a:ext uri="{FF2B5EF4-FFF2-40B4-BE49-F238E27FC236}">
                <a16:creationId xmlns:a16="http://schemas.microsoft.com/office/drawing/2014/main" id="{43F1603D-2379-4977-82AC-06409ED4365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62622" y="4546089"/>
            <a:ext cx="2822102" cy="828287"/>
          </a:xfrm>
          <a:prstGeom prst="rect">
            <a:avLst/>
          </a:prstGeom>
        </p:spPr>
      </p:pic>
      <p:pic>
        <p:nvPicPr>
          <p:cNvPr id="11" name="圖片 10">
            <a:extLst>
              <a:ext uri="{FF2B5EF4-FFF2-40B4-BE49-F238E27FC236}">
                <a16:creationId xmlns:a16="http://schemas.microsoft.com/office/drawing/2014/main" id="{324AD9F6-E712-4873-8752-1152E3A170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47601" y="3564263"/>
            <a:ext cx="2344199" cy="792339"/>
          </a:xfrm>
          <a:prstGeom prst="rect">
            <a:avLst/>
          </a:prstGeom>
        </p:spPr>
      </p:pic>
    </p:spTree>
    <p:extLst>
      <p:ext uri="{BB962C8B-B14F-4D97-AF65-F5344CB8AC3E}">
        <p14:creationId xmlns:p14="http://schemas.microsoft.com/office/powerpoint/2010/main" val="93708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4BA18896-394B-4888-BC4C-2290B1817C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727" y="2514148"/>
            <a:ext cx="5184194" cy="1189916"/>
          </a:xfrm>
          <a:prstGeom prst="rect">
            <a:avLst/>
          </a:prstGeom>
        </p:spPr>
      </p:pic>
      <p:pic>
        <p:nvPicPr>
          <p:cNvPr id="26" name="圖片 25">
            <a:extLst>
              <a:ext uri="{FF2B5EF4-FFF2-40B4-BE49-F238E27FC236}">
                <a16:creationId xmlns:a16="http://schemas.microsoft.com/office/drawing/2014/main" id="{8C193854-5708-46D2-A4EA-90C556FADC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6842" y="2523463"/>
            <a:ext cx="5131797" cy="1183549"/>
          </a:xfrm>
          <a:prstGeom prst="rect">
            <a:avLst/>
          </a:prstGeom>
        </p:spPr>
      </p:pic>
      <p:pic>
        <p:nvPicPr>
          <p:cNvPr id="28" name="圖片 27">
            <a:extLst>
              <a:ext uri="{FF2B5EF4-FFF2-40B4-BE49-F238E27FC236}">
                <a16:creationId xmlns:a16="http://schemas.microsoft.com/office/drawing/2014/main" id="{606815C7-DE3C-47E7-9077-2C6761B15A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6466" y="3790191"/>
            <a:ext cx="5156455" cy="1183549"/>
          </a:xfrm>
          <a:prstGeom prst="rect">
            <a:avLst/>
          </a:prstGeom>
        </p:spPr>
      </p:pic>
      <p:pic>
        <p:nvPicPr>
          <p:cNvPr id="30" name="圖片 29">
            <a:extLst>
              <a:ext uri="{FF2B5EF4-FFF2-40B4-BE49-F238E27FC236}">
                <a16:creationId xmlns:a16="http://schemas.microsoft.com/office/drawing/2014/main" id="{AE9E9DBD-E698-46A8-8939-3154257E2B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56261" y="3798453"/>
            <a:ext cx="5184194" cy="1183549"/>
          </a:xfrm>
          <a:prstGeom prst="rect">
            <a:avLst/>
          </a:prstGeom>
        </p:spPr>
      </p:pic>
      <p:sp>
        <p:nvSpPr>
          <p:cNvPr id="19" name="矩形 18">
            <a:extLst>
              <a:ext uri="{FF2B5EF4-FFF2-40B4-BE49-F238E27FC236}">
                <a16:creationId xmlns:a16="http://schemas.microsoft.com/office/drawing/2014/main" id="{A668B67D-DE6B-428A-85CE-3A0A9EC56F88}"/>
              </a:ext>
            </a:extLst>
          </p:cNvPr>
          <p:cNvSpPr/>
          <p:nvPr/>
        </p:nvSpPr>
        <p:spPr>
          <a:xfrm>
            <a:off x="1130393" y="3075042"/>
            <a:ext cx="3998210" cy="430887"/>
          </a:xfrm>
          <a:prstGeom prst="rect">
            <a:avLst/>
          </a:prstGeom>
        </p:spPr>
        <p:txBody>
          <a:bodyPr wrap="none">
            <a:spAutoFit/>
          </a:bodyPr>
          <a:lstStyle/>
          <a:p>
            <a:pPr algn="ctr"/>
            <a:r>
              <a:rPr lang="zh-TW" altLang="en-US" sz="2200" b="1">
                <a:ea typeface="Arial Unicode MS" panose="020B0604020202020204" pitchFamily="34" charset="-120"/>
                <a:cs typeface="Arial" panose="020B0604020202020204" pitchFamily="34" charset="0"/>
              </a:rPr>
              <a:t> LXC </a:t>
            </a:r>
            <a:r>
              <a:rPr lang="en-US" altLang="zh-TW" sz="2200" b="1">
                <a:ea typeface="Arial Unicode MS" panose="020B0604020202020204" pitchFamily="34" charset="-120"/>
                <a:cs typeface="Arial" panose="020B0604020202020204" pitchFamily="34" charset="0"/>
              </a:rPr>
              <a:t>&amp;</a:t>
            </a:r>
            <a:r>
              <a:rPr lang="zh-TW" altLang="en-US" sz="2200" b="1">
                <a:ea typeface="Arial Unicode MS" panose="020B0604020202020204" pitchFamily="34" charset="-120"/>
                <a:cs typeface="Arial" panose="020B0604020202020204" pitchFamily="34" charset="0"/>
              </a:rPr>
              <a:t> Docker </a:t>
            </a:r>
            <a:r>
              <a:rPr lang="en-US" altLang="zh-TW" sz="2200" b="1">
                <a:ea typeface="Arial Unicode MS" panose="020B0604020202020204" pitchFamily="34" charset="-120"/>
                <a:cs typeface="Arial" panose="020B0604020202020204" pitchFamily="34" charset="0"/>
              </a:rPr>
              <a:t>Dual Support</a:t>
            </a:r>
            <a:endParaRPr lang="zh-TW" altLang="zh-TW" sz="2200" b="1">
              <a:ea typeface="Arial Unicode MS" panose="020B0604020202020204" pitchFamily="34" charset="-120"/>
              <a:cs typeface="Arial" panose="020B0604020202020204" pitchFamily="34" charset="0"/>
            </a:endParaRPr>
          </a:p>
        </p:txBody>
      </p:sp>
      <p:sp>
        <p:nvSpPr>
          <p:cNvPr id="20" name="矩形 19">
            <a:extLst>
              <a:ext uri="{FF2B5EF4-FFF2-40B4-BE49-F238E27FC236}">
                <a16:creationId xmlns:a16="http://schemas.microsoft.com/office/drawing/2014/main" id="{1C2D7FC5-8ACF-4CF3-90B7-52843E95C50B}"/>
              </a:ext>
            </a:extLst>
          </p:cNvPr>
          <p:cNvSpPr/>
          <p:nvPr/>
        </p:nvSpPr>
        <p:spPr>
          <a:xfrm>
            <a:off x="1176087" y="4351924"/>
            <a:ext cx="3906839" cy="430887"/>
          </a:xfrm>
          <a:prstGeom prst="rect">
            <a:avLst/>
          </a:prstGeom>
        </p:spPr>
        <p:txBody>
          <a:bodyPr wrap="none">
            <a:spAutoFit/>
          </a:bodyPr>
          <a:lstStyle/>
          <a:p>
            <a:pPr algn="ctr"/>
            <a:r>
              <a:rPr lang="en-US" altLang="zh-TW" sz="2200" b="1">
                <a:ea typeface="Arial Unicode MS" panose="020B0604020202020204" pitchFamily="34" charset="-120"/>
                <a:cs typeface="Arial" panose="020B0604020202020204" pitchFamily="34" charset="0"/>
              </a:rPr>
              <a:t>Efficient, Privacy-protective</a:t>
            </a:r>
            <a:endParaRPr lang="zh-TW" altLang="en-US" sz="2200" b="1">
              <a:ea typeface="Arial Unicode MS" panose="020B0604020202020204" pitchFamily="34" charset="-120"/>
              <a:cs typeface="Arial" panose="020B0604020202020204" pitchFamily="34" charset="0"/>
            </a:endParaRPr>
          </a:p>
        </p:txBody>
      </p:sp>
      <p:sp>
        <p:nvSpPr>
          <p:cNvPr id="21" name="矩形 20">
            <a:extLst>
              <a:ext uri="{FF2B5EF4-FFF2-40B4-BE49-F238E27FC236}">
                <a16:creationId xmlns:a16="http://schemas.microsoft.com/office/drawing/2014/main" id="{05A0051A-C88B-45A3-9E6F-A15B02F530C8}"/>
              </a:ext>
            </a:extLst>
          </p:cNvPr>
          <p:cNvSpPr/>
          <p:nvPr/>
        </p:nvSpPr>
        <p:spPr>
          <a:xfrm>
            <a:off x="7615569" y="3132384"/>
            <a:ext cx="3624710" cy="430887"/>
          </a:xfrm>
          <a:prstGeom prst="rect">
            <a:avLst/>
          </a:prstGeom>
        </p:spPr>
        <p:txBody>
          <a:bodyPr wrap="none">
            <a:spAutoFit/>
          </a:bodyPr>
          <a:lstStyle/>
          <a:p>
            <a:pPr algn="ctr"/>
            <a:r>
              <a:rPr lang="en-US" altLang="zh-TW" sz="2200" b="1">
                <a:ea typeface="Arial Unicode MS" panose="020B0604020202020204" pitchFamily="34" charset="-120"/>
                <a:cs typeface="Arial" panose="020B0604020202020204" pitchFamily="34" charset="0"/>
              </a:rPr>
              <a:t>Flexible Network Settings</a:t>
            </a:r>
            <a:endParaRPr lang="zh-TW" altLang="en-US" sz="2200" b="1">
              <a:ea typeface="Arial Unicode MS" panose="020B0604020202020204" pitchFamily="34" charset="-120"/>
              <a:cs typeface="Arial" panose="020B0604020202020204" pitchFamily="34" charset="0"/>
            </a:endParaRPr>
          </a:p>
        </p:txBody>
      </p:sp>
      <p:sp>
        <p:nvSpPr>
          <p:cNvPr id="22" name="矩形 21">
            <a:extLst>
              <a:ext uri="{FF2B5EF4-FFF2-40B4-BE49-F238E27FC236}">
                <a16:creationId xmlns:a16="http://schemas.microsoft.com/office/drawing/2014/main" id="{4200ABC5-C93A-41EA-9006-99517FD9B633}"/>
              </a:ext>
            </a:extLst>
          </p:cNvPr>
          <p:cNvSpPr/>
          <p:nvPr/>
        </p:nvSpPr>
        <p:spPr>
          <a:xfrm>
            <a:off x="7638903" y="4352229"/>
            <a:ext cx="3685625" cy="430887"/>
          </a:xfrm>
          <a:prstGeom prst="rect">
            <a:avLst/>
          </a:prstGeom>
        </p:spPr>
        <p:txBody>
          <a:bodyPr wrap="none" anchor="t">
            <a:spAutoFit/>
          </a:bodyPr>
          <a:lstStyle/>
          <a:p>
            <a:pPr algn="ctr"/>
            <a:r>
              <a:rPr lang="en-US" altLang="zh-TW" sz="2200" b="1">
                <a:ea typeface="Arial Unicode MS" panose="020B0604020202020204" pitchFamily="34" charset="-120"/>
                <a:cs typeface="Arial" panose="020B0604020202020204" pitchFamily="34" charset="0"/>
              </a:rPr>
              <a:t>Supports GPU Computing</a:t>
            </a:r>
            <a:endParaRPr lang="zh-TW" altLang="en-US" sz="2200" b="1">
              <a:ea typeface="Arial Unicode MS" panose="020B0604020202020204" pitchFamily="34" charset="-120"/>
              <a:cs typeface="Arial" panose="020B0604020202020204" pitchFamily="34" charset="0"/>
            </a:endParaRPr>
          </a:p>
        </p:txBody>
      </p:sp>
      <p:grpSp>
        <p:nvGrpSpPr>
          <p:cNvPr id="35" name="群組 34">
            <a:extLst>
              <a:ext uri="{FF2B5EF4-FFF2-40B4-BE49-F238E27FC236}">
                <a16:creationId xmlns:a16="http://schemas.microsoft.com/office/drawing/2014/main" id="{18E124EC-167F-4440-B3D8-6069BD849287}"/>
              </a:ext>
            </a:extLst>
          </p:cNvPr>
          <p:cNvGrpSpPr/>
          <p:nvPr/>
        </p:nvGrpSpPr>
        <p:grpSpPr>
          <a:xfrm>
            <a:off x="273465" y="2218023"/>
            <a:ext cx="1671217" cy="808654"/>
            <a:chOff x="273465" y="1980129"/>
            <a:chExt cx="1671217" cy="808654"/>
          </a:xfrm>
        </p:grpSpPr>
        <p:pic>
          <p:nvPicPr>
            <p:cNvPr id="34" name="圖片 33">
              <a:extLst>
                <a:ext uri="{FF2B5EF4-FFF2-40B4-BE49-F238E27FC236}">
                  <a16:creationId xmlns:a16="http://schemas.microsoft.com/office/drawing/2014/main" id="{98B83AD8-20AB-4D24-8256-C380801339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273465" y="1980129"/>
              <a:ext cx="1671217" cy="808654"/>
            </a:xfrm>
            <a:prstGeom prst="rect">
              <a:avLst/>
            </a:prstGeom>
          </p:spPr>
        </p:pic>
        <p:sp>
          <p:nvSpPr>
            <p:cNvPr id="32" name="矩形 31">
              <a:extLst>
                <a:ext uri="{FF2B5EF4-FFF2-40B4-BE49-F238E27FC236}">
                  <a16:creationId xmlns:a16="http://schemas.microsoft.com/office/drawing/2014/main" id="{6AB054DC-0E01-4F02-831F-19F603A918BF}"/>
                </a:ext>
              </a:extLst>
            </p:cNvPr>
            <p:cNvSpPr/>
            <p:nvPr/>
          </p:nvSpPr>
          <p:spPr>
            <a:xfrm>
              <a:off x="357551" y="2084867"/>
              <a:ext cx="1523288" cy="400110"/>
            </a:xfrm>
            <a:prstGeom prst="rect">
              <a:avLst/>
            </a:prstGeom>
          </p:spPr>
          <p:txBody>
            <a:bodyPr wrap="square">
              <a:spAutoFit/>
            </a:bodyPr>
            <a:lstStyle/>
            <a:p>
              <a:pPr algn="ctr"/>
              <a:r>
                <a:rPr lang="en-US" altLang="zh-TW" sz="2000" b="1">
                  <a:solidFill>
                    <a:schemeClr val="bg1"/>
                  </a:solidFill>
                  <a:latin typeface="Arial" panose="020B0604020202020204" pitchFamily="34" charset="0"/>
                  <a:ea typeface="Arial Unicode MS" panose="020B0604020202020204" pitchFamily="34" charset="-120"/>
                  <a:cs typeface="Arial" panose="020B0604020202020204" pitchFamily="34" charset="0"/>
                </a:rPr>
                <a:t>Exclusive</a:t>
              </a:r>
              <a:endParaRPr lang="zh-TW" altLang="en-US" sz="1600">
                <a:solidFill>
                  <a:schemeClr val="bg1"/>
                </a:solidFill>
                <a:latin typeface="Arial" panose="020B0604020202020204" pitchFamily="34" charset="0"/>
                <a:cs typeface="Arial" panose="020B0604020202020204" pitchFamily="34" charset="0"/>
              </a:endParaRPr>
            </a:p>
          </p:txBody>
        </p:sp>
      </p:grpSp>
      <p:sp>
        <p:nvSpPr>
          <p:cNvPr id="36" name="矩形 35">
            <a:extLst>
              <a:ext uri="{FF2B5EF4-FFF2-40B4-BE49-F238E27FC236}">
                <a16:creationId xmlns:a16="http://schemas.microsoft.com/office/drawing/2014/main" id="{757E0801-A4A0-4D68-8F7F-72C3C0C51F9C}"/>
              </a:ext>
            </a:extLst>
          </p:cNvPr>
          <p:cNvSpPr/>
          <p:nvPr/>
        </p:nvSpPr>
        <p:spPr>
          <a:xfrm>
            <a:off x="4304371" y="2589194"/>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01</a:t>
            </a:r>
            <a:endParaRPr lang="zh-TW" altLang="en-US">
              <a:solidFill>
                <a:schemeClr val="bg1"/>
              </a:solidFill>
              <a:latin typeface="Calibri" panose="020F0502020204030204" pitchFamily="34" charset="0"/>
              <a:cs typeface="Calibri" panose="020F0502020204030204" pitchFamily="34" charset="0"/>
            </a:endParaRPr>
          </a:p>
        </p:txBody>
      </p:sp>
      <p:sp>
        <p:nvSpPr>
          <p:cNvPr id="37" name="矩形 36">
            <a:extLst>
              <a:ext uri="{FF2B5EF4-FFF2-40B4-BE49-F238E27FC236}">
                <a16:creationId xmlns:a16="http://schemas.microsoft.com/office/drawing/2014/main" id="{D584DEB1-0A1B-4B6F-96F4-362AFCFA7A31}"/>
              </a:ext>
            </a:extLst>
          </p:cNvPr>
          <p:cNvSpPr/>
          <p:nvPr/>
        </p:nvSpPr>
        <p:spPr>
          <a:xfrm>
            <a:off x="4304371" y="3871548"/>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02</a:t>
            </a:r>
            <a:endParaRPr lang="zh-TW" altLang="en-US">
              <a:solidFill>
                <a:schemeClr val="bg1"/>
              </a:solidFill>
              <a:latin typeface="Calibri" panose="020F0502020204030204" pitchFamily="34" charset="0"/>
              <a:cs typeface="Calibri" panose="020F0502020204030204" pitchFamily="34" charset="0"/>
            </a:endParaRPr>
          </a:p>
        </p:txBody>
      </p:sp>
      <p:sp>
        <p:nvSpPr>
          <p:cNvPr id="38" name="矩形 37">
            <a:extLst>
              <a:ext uri="{FF2B5EF4-FFF2-40B4-BE49-F238E27FC236}">
                <a16:creationId xmlns:a16="http://schemas.microsoft.com/office/drawing/2014/main" id="{1E2214A7-5535-4E95-A0CB-70F95E41A857}"/>
              </a:ext>
            </a:extLst>
          </p:cNvPr>
          <p:cNvSpPr/>
          <p:nvPr/>
        </p:nvSpPr>
        <p:spPr>
          <a:xfrm>
            <a:off x="7457410" y="2589194"/>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03</a:t>
            </a:r>
            <a:endParaRPr lang="zh-TW" altLang="en-US">
              <a:solidFill>
                <a:schemeClr val="bg1"/>
              </a:solidFill>
              <a:latin typeface="Calibri" panose="020F0502020204030204" pitchFamily="34" charset="0"/>
              <a:cs typeface="Calibri" panose="020F0502020204030204" pitchFamily="34" charset="0"/>
            </a:endParaRPr>
          </a:p>
        </p:txBody>
      </p:sp>
      <p:sp>
        <p:nvSpPr>
          <p:cNvPr id="39" name="矩形 38">
            <a:extLst>
              <a:ext uri="{FF2B5EF4-FFF2-40B4-BE49-F238E27FC236}">
                <a16:creationId xmlns:a16="http://schemas.microsoft.com/office/drawing/2014/main" id="{9AC6C184-E5B0-4154-9D2E-D4563035D670}"/>
              </a:ext>
            </a:extLst>
          </p:cNvPr>
          <p:cNvSpPr/>
          <p:nvPr/>
        </p:nvSpPr>
        <p:spPr>
          <a:xfrm>
            <a:off x="7457410" y="3871548"/>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04</a:t>
            </a:r>
            <a:endParaRPr lang="zh-TW" altLang="en-US">
              <a:solidFill>
                <a:schemeClr val="bg1"/>
              </a:solidFill>
              <a:latin typeface="Calibri" panose="020F0502020204030204" pitchFamily="34" charset="0"/>
              <a:cs typeface="Calibri" panose="020F0502020204030204" pitchFamily="34" charset="0"/>
            </a:endParaRPr>
          </a:p>
        </p:txBody>
      </p:sp>
      <p:pic>
        <p:nvPicPr>
          <p:cNvPr id="41" name="圖片 40">
            <a:extLst>
              <a:ext uri="{FF2B5EF4-FFF2-40B4-BE49-F238E27FC236}">
                <a16:creationId xmlns:a16="http://schemas.microsoft.com/office/drawing/2014/main" id="{4ED0E3A1-A7E9-402E-B739-83AE492AAD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32121" y="3897608"/>
            <a:ext cx="548506" cy="805881"/>
          </a:xfrm>
          <a:prstGeom prst="rect">
            <a:avLst/>
          </a:prstGeom>
        </p:spPr>
      </p:pic>
      <p:pic>
        <p:nvPicPr>
          <p:cNvPr id="43" name="圖片 42">
            <a:extLst>
              <a:ext uri="{FF2B5EF4-FFF2-40B4-BE49-F238E27FC236}">
                <a16:creationId xmlns:a16="http://schemas.microsoft.com/office/drawing/2014/main" id="{3068B61E-BD1D-4374-B6BB-F0CA36411BE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43541" y="3985286"/>
            <a:ext cx="671697" cy="673764"/>
          </a:xfrm>
          <a:prstGeom prst="rect">
            <a:avLst/>
          </a:prstGeom>
        </p:spPr>
      </p:pic>
      <p:pic>
        <p:nvPicPr>
          <p:cNvPr id="45" name="圖片 44">
            <a:extLst>
              <a:ext uri="{FF2B5EF4-FFF2-40B4-BE49-F238E27FC236}">
                <a16:creationId xmlns:a16="http://schemas.microsoft.com/office/drawing/2014/main" id="{1CBE47C7-9E6F-406F-B576-F7E548DAFB9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91947" y="2768509"/>
            <a:ext cx="787954" cy="564700"/>
          </a:xfrm>
          <a:prstGeom prst="rect">
            <a:avLst/>
          </a:prstGeom>
        </p:spPr>
      </p:pic>
      <p:sp>
        <p:nvSpPr>
          <p:cNvPr id="7" name="矩形 6">
            <a:extLst>
              <a:ext uri="{FF2B5EF4-FFF2-40B4-BE49-F238E27FC236}">
                <a16:creationId xmlns:a16="http://schemas.microsoft.com/office/drawing/2014/main" id="{1D217391-028B-4C9B-A381-9F5B3C173E15}"/>
              </a:ext>
            </a:extLst>
          </p:cNvPr>
          <p:cNvSpPr/>
          <p:nvPr/>
        </p:nvSpPr>
        <p:spPr>
          <a:xfrm>
            <a:off x="3426847" y="1834941"/>
            <a:ext cx="5968237" cy="523220"/>
          </a:xfrm>
          <a:prstGeom prst="rect">
            <a:avLst/>
          </a:prstGeom>
        </p:spPr>
        <p:txBody>
          <a:bodyPr wrap="none" anchor="t">
            <a:spAutoFit/>
          </a:bodyPr>
          <a:lstStyle/>
          <a:p>
            <a:r>
              <a:rPr lang="zh-TW" altLang="en-US" sz="2800" b="1">
                <a:solidFill>
                  <a:srgbClr val="FF0000"/>
                </a:solidFill>
                <a:ea typeface="Arial Unicode MS" panose="020B0604020202020204" pitchFamily="34" charset="-120"/>
                <a:cs typeface="Arial" panose="020B0604020202020204" pitchFamily="34" charset="0"/>
              </a:rPr>
              <a:t>QNAP NAS </a:t>
            </a:r>
            <a:r>
              <a:rPr lang="en-US" altLang="zh-TW" sz="2800" b="1">
                <a:solidFill>
                  <a:srgbClr val="FF0000"/>
                </a:solidFill>
                <a:ea typeface="Arial Unicode MS" panose="020B0604020202020204" pitchFamily="34" charset="-120"/>
                <a:cs typeface="Arial" panose="020B0604020202020204" pitchFamily="34" charset="0"/>
              </a:rPr>
              <a:t>provides all you need!</a:t>
            </a:r>
            <a:endParaRPr lang="zh-TW" altLang="en-US" sz="2800" b="1">
              <a:solidFill>
                <a:srgbClr val="FF0000"/>
              </a:solidFill>
              <a:ea typeface="Arial Unicode MS" panose="020B0604020202020204" pitchFamily="34" charset="-120"/>
              <a:cs typeface="Arial" panose="020B0604020202020204" pitchFamily="34" charset="0"/>
            </a:endParaRPr>
          </a:p>
        </p:txBody>
      </p:sp>
      <p:pic>
        <p:nvPicPr>
          <p:cNvPr id="48" name="圖片 47" descr="icon8_150721.png">
            <a:extLst>
              <a:ext uri="{FF2B5EF4-FFF2-40B4-BE49-F238E27FC236}">
                <a16:creationId xmlns:a16="http://schemas.microsoft.com/office/drawing/2014/main" id="{C89C66DD-8F1E-4517-9C7C-0FEA429AF60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98034" y="2647751"/>
            <a:ext cx="806650" cy="806650"/>
          </a:xfrm>
          <a:prstGeom prst="rect">
            <a:avLst/>
          </a:prstGeom>
        </p:spPr>
      </p:pic>
      <p:sp>
        <p:nvSpPr>
          <p:cNvPr id="8" name="標題 7">
            <a:extLst>
              <a:ext uri="{FF2B5EF4-FFF2-40B4-BE49-F238E27FC236}">
                <a16:creationId xmlns:a16="http://schemas.microsoft.com/office/drawing/2014/main" id="{7F2F1D86-A410-4363-A473-FD6150C235A5}"/>
              </a:ext>
            </a:extLst>
          </p:cNvPr>
          <p:cNvSpPr>
            <a:spLocks noGrp="1"/>
          </p:cNvSpPr>
          <p:nvPr>
            <p:ph type="title"/>
          </p:nvPr>
        </p:nvSpPr>
        <p:spPr>
          <a:xfrm>
            <a:off x="752669" y="104381"/>
            <a:ext cx="11197527" cy="808654"/>
          </a:xfrm>
        </p:spPr>
        <p:txBody>
          <a:bodyPr/>
          <a:lstStyle/>
          <a:p>
            <a:r>
              <a:rPr lang="en-US" altLang="zh-TW" dirty="0"/>
              <a:t>QNAP NAS is your best companion </a:t>
            </a:r>
            <a:br>
              <a:rPr lang="en-US" altLang="zh-TW" dirty="0"/>
            </a:br>
            <a:r>
              <a:rPr lang="en-US" altLang="zh-TW" dirty="0"/>
              <a:t>for innovative developments</a:t>
            </a:r>
            <a:endParaRPr lang="zh-TW" altLang="en-US" dirty="0"/>
          </a:p>
        </p:txBody>
      </p:sp>
    </p:spTree>
    <p:extLst>
      <p:ext uri="{BB962C8B-B14F-4D97-AF65-F5344CB8AC3E}">
        <p14:creationId xmlns:p14="http://schemas.microsoft.com/office/powerpoint/2010/main" val="128848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F8ECD210-CAF1-4F95-9EF5-7C285D6BFF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727" y="2514148"/>
            <a:ext cx="5184194" cy="1189916"/>
          </a:xfrm>
          <a:prstGeom prst="rect">
            <a:avLst/>
          </a:prstGeom>
        </p:spPr>
      </p:pic>
      <p:pic>
        <p:nvPicPr>
          <p:cNvPr id="8" name="圖片 7">
            <a:extLst>
              <a:ext uri="{FF2B5EF4-FFF2-40B4-BE49-F238E27FC236}">
                <a16:creationId xmlns:a16="http://schemas.microsoft.com/office/drawing/2014/main" id="{02410005-BE37-437E-8220-3B438A6807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6843" y="2523463"/>
            <a:ext cx="5131795" cy="1183549"/>
          </a:xfrm>
          <a:prstGeom prst="rect">
            <a:avLst/>
          </a:prstGeom>
        </p:spPr>
      </p:pic>
      <p:pic>
        <p:nvPicPr>
          <p:cNvPr id="9" name="圖片 8">
            <a:extLst>
              <a:ext uri="{FF2B5EF4-FFF2-40B4-BE49-F238E27FC236}">
                <a16:creationId xmlns:a16="http://schemas.microsoft.com/office/drawing/2014/main" id="{045DF923-07E1-4208-9D8A-E2EFC65A19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467" y="3790191"/>
            <a:ext cx="5156453" cy="1183549"/>
          </a:xfrm>
          <a:prstGeom prst="rect">
            <a:avLst/>
          </a:prstGeom>
        </p:spPr>
      </p:pic>
      <p:pic>
        <p:nvPicPr>
          <p:cNvPr id="10" name="圖片 9">
            <a:extLst>
              <a:ext uri="{FF2B5EF4-FFF2-40B4-BE49-F238E27FC236}">
                <a16:creationId xmlns:a16="http://schemas.microsoft.com/office/drawing/2014/main" id="{5D7732FE-0C0D-440F-8982-CB47D2F13A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6262" y="3798453"/>
            <a:ext cx="5184192" cy="1183549"/>
          </a:xfrm>
          <a:prstGeom prst="rect">
            <a:avLst/>
          </a:prstGeom>
        </p:spPr>
      </p:pic>
      <p:sp>
        <p:nvSpPr>
          <p:cNvPr id="12" name="矩形 11">
            <a:extLst>
              <a:ext uri="{FF2B5EF4-FFF2-40B4-BE49-F238E27FC236}">
                <a16:creationId xmlns:a16="http://schemas.microsoft.com/office/drawing/2014/main" id="{71AE9191-2F25-49B1-A677-1554B941F870}"/>
              </a:ext>
            </a:extLst>
          </p:cNvPr>
          <p:cNvSpPr/>
          <p:nvPr/>
        </p:nvSpPr>
        <p:spPr>
          <a:xfrm>
            <a:off x="1091118" y="3075042"/>
            <a:ext cx="4076757" cy="430887"/>
          </a:xfrm>
          <a:prstGeom prst="rect">
            <a:avLst/>
          </a:prstGeom>
        </p:spPr>
        <p:txBody>
          <a:bodyPr wrap="none">
            <a:spAutoFit/>
          </a:bodyPr>
          <a:lstStyle/>
          <a:p>
            <a:pPr algn="ctr"/>
            <a:r>
              <a:rPr lang="zh-TW" altLang="en-US" sz="2200" b="1">
                <a:latin typeface="Arial" panose="020B0604020202020204" pitchFamily="34" charset="0"/>
                <a:ea typeface="Arial Unicode MS" panose="020B0604020202020204" pitchFamily="34" charset="-120"/>
                <a:cs typeface="Arial" panose="020B0604020202020204" pitchFamily="34" charset="0"/>
              </a:rPr>
              <a:t>  LXC </a:t>
            </a:r>
            <a:r>
              <a:rPr lang="en-US" altLang="zh-TW" sz="2200" b="1">
                <a:latin typeface="Arial" panose="020B0604020202020204" pitchFamily="34" charset="0"/>
                <a:ea typeface="Arial Unicode MS" panose="020B0604020202020204" pitchFamily="34" charset="-120"/>
                <a:cs typeface="Arial" panose="020B0604020202020204" pitchFamily="34" charset="0"/>
              </a:rPr>
              <a:t>&amp;</a:t>
            </a:r>
            <a:r>
              <a:rPr lang="zh-TW" altLang="en-US" sz="2200" b="1">
                <a:latin typeface="Arial" panose="020B0604020202020204" pitchFamily="34" charset="0"/>
                <a:ea typeface="Arial Unicode MS" panose="020B0604020202020204" pitchFamily="34" charset="-120"/>
                <a:cs typeface="Arial" panose="020B0604020202020204" pitchFamily="34" charset="0"/>
              </a:rPr>
              <a:t> Docker </a:t>
            </a:r>
            <a:r>
              <a:rPr lang="en-US" altLang="zh-TW" sz="2200" b="1">
                <a:latin typeface="Arial" panose="020B0604020202020204" pitchFamily="34" charset="0"/>
                <a:ea typeface="Arial Unicode MS" panose="020B0604020202020204" pitchFamily="34" charset="-120"/>
                <a:cs typeface="Arial" panose="020B0604020202020204" pitchFamily="34" charset="0"/>
              </a:rPr>
              <a:t>Dual Support</a:t>
            </a:r>
            <a:endParaRPr lang="zh-TW" altLang="zh-TW" sz="2200" b="1">
              <a:latin typeface="Arial" panose="020B0604020202020204" pitchFamily="34" charset="0"/>
              <a:ea typeface="Arial Unicode MS" panose="020B0604020202020204" pitchFamily="34" charset="-120"/>
              <a:cs typeface="Arial" panose="020B0604020202020204" pitchFamily="34" charset="0"/>
            </a:endParaRPr>
          </a:p>
        </p:txBody>
      </p:sp>
      <p:sp>
        <p:nvSpPr>
          <p:cNvPr id="13" name="矩形 12">
            <a:extLst>
              <a:ext uri="{FF2B5EF4-FFF2-40B4-BE49-F238E27FC236}">
                <a16:creationId xmlns:a16="http://schemas.microsoft.com/office/drawing/2014/main" id="{F90803DA-D5B3-40A8-93E4-9477E94B835C}"/>
              </a:ext>
            </a:extLst>
          </p:cNvPr>
          <p:cNvSpPr/>
          <p:nvPr/>
        </p:nvSpPr>
        <p:spPr>
          <a:xfrm>
            <a:off x="1176079" y="4351924"/>
            <a:ext cx="3906839" cy="430887"/>
          </a:xfrm>
          <a:prstGeom prst="rect">
            <a:avLst/>
          </a:prstGeom>
        </p:spPr>
        <p:txBody>
          <a:bodyPr wrap="none">
            <a:spAutoFit/>
          </a:bodyPr>
          <a:lstStyle/>
          <a:p>
            <a:pPr algn="ctr"/>
            <a:r>
              <a:rPr lang="en-US" altLang="zh-TW" sz="2200" b="1">
                <a:solidFill>
                  <a:schemeClr val="bg1">
                    <a:lumMod val="75000"/>
                  </a:schemeClr>
                </a:solidFill>
                <a:latin typeface="Arial" panose="020B0604020202020204" pitchFamily="34" charset="0"/>
                <a:ea typeface="Arial Unicode MS" panose="020B0604020202020204" pitchFamily="34" charset="-120"/>
                <a:cs typeface="Arial" panose="020B0604020202020204" pitchFamily="34" charset="0"/>
              </a:rPr>
              <a:t>Efficient, Privacy-protective</a:t>
            </a:r>
            <a:endParaRPr lang="zh-TW" altLang="en-US" sz="2200" b="1">
              <a:solidFill>
                <a:schemeClr val="bg1">
                  <a:lumMod val="75000"/>
                </a:schemeClr>
              </a:solidFill>
              <a:latin typeface="Arial" panose="020B0604020202020204" pitchFamily="34" charset="0"/>
              <a:ea typeface="Arial Unicode MS" panose="020B0604020202020204" pitchFamily="34" charset="-120"/>
              <a:cs typeface="Arial" panose="020B0604020202020204" pitchFamily="34" charset="0"/>
            </a:endParaRPr>
          </a:p>
        </p:txBody>
      </p:sp>
      <p:sp>
        <p:nvSpPr>
          <p:cNvPr id="14" name="矩形 13">
            <a:extLst>
              <a:ext uri="{FF2B5EF4-FFF2-40B4-BE49-F238E27FC236}">
                <a16:creationId xmlns:a16="http://schemas.microsoft.com/office/drawing/2014/main" id="{4A92759D-6736-47C2-B77C-D9438E62B7C6}"/>
              </a:ext>
            </a:extLst>
          </p:cNvPr>
          <p:cNvSpPr/>
          <p:nvPr/>
        </p:nvSpPr>
        <p:spPr>
          <a:xfrm>
            <a:off x="7669355" y="3078596"/>
            <a:ext cx="3624710" cy="430887"/>
          </a:xfrm>
          <a:prstGeom prst="rect">
            <a:avLst/>
          </a:prstGeom>
        </p:spPr>
        <p:txBody>
          <a:bodyPr wrap="none">
            <a:spAutoFit/>
          </a:bodyPr>
          <a:lstStyle/>
          <a:p>
            <a:pPr algn="ctr"/>
            <a:r>
              <a:rPr lang="en-US" altLang="zh-TW" sz="2200" b="1">
                <a:solidFill>
                  <a:schemeClr val="bg1">
                    <a:lumMod val="75000"/>
                  </a:schemeClr>
                </a:solidFill>
                <a:latin typeface="Arial" panose="020B0604020202020204" pitchFamily="34" charset="0"/>
                <a:ea typeface="Arial Unicode MS" panose="020B0604020202020204" pitchFamily="34" charset="-120"/>
                <a:cs typeface="Arial" panose="020B0604020202020204" pitchFamily="34" charset="0"/>
              </a:rPr>
              <a:t>Flexible Network Settings</a:t>
            </a:r>
            <a:endParaRPr lang="zh-TW" altLang="en-US" sz="2200" b="1">
              <a:solidFill>
                <a:schemeClr val="bg1">
                  <a:lumMod val="75000"/>
                </a:schemeClr>
              </a:solidFill>
              <a:latin typeface="Arial" panose="020B0604020202020204" pitchFamily="34" charset="0"/>
              <a:ea typeface="Arial Unicode MS" panose="020B0604020202020204" pitchFamily="34" charset="-120"/>
              <a:cs typeface="Arial" panose="020B0604020202020204" pitchFamily="34" charset="0"/>
            </a:endParaRPr>
          </a:p>
        </p:txBody>
      </p:sp>
      <p:sp>
        <p:nvSpPr>
          <p:cNvPr id="15" name="矩形 14">
            <a:extLst>
              <a:ext uri="{FF2B5EF4-FFF2-40B4-BE49-F238E27FC236}">
                <a16:creationId xmlns:a16="http://schemas.microsoft.com/office/drawing/2014/main" id="{3756CC56-1B1C-4844-AC6E-F8B7E0BA7768}"/>
              </a:ext>
            </a:extLst>
          </p:cNvPr>
          <p:cNvSpPr/>
          <p:nvPr/>
        </p:nvSpPr>
        <p:spPr>
          <a:xfrm>
            <a:off x="7662142" y="4352229"/>
            <a:ext cx="3639138" cy="430887"/>
          </a:xfrm>
          <a:prstGeom prst="rect">
            <a:avLst/>
          </a:prstGeom>
        </p:spPr>
        <p:txBody>
          <a:bodyPr wrap="none">
            <a:spAutoFit/>
          </a:bodyPr>
          <a:lstStyle/>
          <a:p>
            <a:pPr algn="ctr"/>
            <a:r>
              <a:rPr lang="en-US" altLang="zh-TW" sz="2200" b="1">
                <a:solidFill>
                  <a:schemeClr val="bg1">
                    <a:lumMod val="75000"/>
                  </a:schemeClr>
                </a:solidFill>
                <a:latin typeface="Arial" panose="020B0604020202020204" pitchFamily="34" charset="0"/>
                <a:ea typeface="Arial Unicode MS" panose="020B0604020202020204" pitchFamily="34" charset="-120"/>
                <a:cs typeface="Arial" panose="020B0604020202020204" pitchFamily="34" charset="0"/>
              </a:rPr>
              <a:t>Supports GPU computing</a:t>
            </a:r>
            <a:endParaRPr lang="zh-TW" altLang="en-US" sz="2200" b="1">
              <a:solidFill>
                <a:schemeClr val="bg1">
                  <a:lumMod val="75000"/>
                </a:schemeClr>
              </a:solidFill>
              <a:latin typeface="Arial" panose="020B0604020202020204" pitchFamily="34" charset="0"/>
              <a:ea typeface="Arial Unicode MS" panose="020B0604020202020204" pitchFamily="34" charset="-120"/>
              <a:cs typeface="Arial" panose="020B0604020202020204" pitchFamily="34" charset="0"/>
            </a:endParaRPr>
          </a:p>
        </p:txBody>
      </p:sp>
      <p:grpSp>
        <p:nvGrpSpPr>
          <p:cNvPr id="16" name="群組 15">
            <a:extLst>
              <a:ext uri="{FF2B5EF4-FFF2-40B4-BE49-F238E27FC236}">
                <a16:creationId xmlns:a16="http://schemas.microsoft.com/office/drawing/2014/main" id="{E90DB733-8BFC-45D5-9285-894770F1F58F}"/>
              </a:ext>
            </a:extLst>
          </p:cNvPr>
          <p:cNvGrpSpPr/>
          <p:nvPr/>
        </p:nvGrpSpPr>
        <p:grpSpPr>
          <a:xfrm>
            <a:off x="273465" y="2218023"/>
            <a:ext cx="1671217" cy="808654"/>
            <a:chOff x="273465" y="1980129"/>
            <a:chExt cx="1671217" cy="808654"/>
          </a:xfrm>
        </p:grpSpPr>
        <p:pic>
          <p:nvPicPr>
            <p:cNvPr id="17" name="圖片 16">
              <a:extLst>
                <a:ext uri="{FF2B5EF4-FFF2-40B4-BE49-F238E27FC236}">
                  <a16:creationId xmlns:a16="http://schemas.microsoft.com/office/drawing/2014/main" id="{D72A3488-0D47-4D7D-BBD9-F6A381C940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73465" y="1980129"/>
              <a:ext cx="1671217" cy="808654"/>
            </a:xfrm>
            <a:prstGeom prst="rect">
              <a:avLst/>
            </a:prstGeom>
          </p:spPr>
        </p:pic>
        <p:sp>
          <p:nvSpPr>
            <p:cNvPr id="18" name="矩形 17">
              <a:extLst>
                <a:ext uri="{FF2B5EF4-FFF2-40B4-BE49-F238E27FC236}">
                  <a16:creationId xmlns:a16="http://schemas.microsoft.com/office/drawing/2014/main" id="{1894A844-D2DE-4417-9835-BF2ED3F51A6B}"/>
                </a:ext>
              </a:extLst>
            </p:cNvPr>
            <p:cNvSpPr/>
            <p:nvPr/>
          </p:nvSpPr>
          <p:spPr>
            <a:xfrm>
              <a:off x="357551" y="2084867"/>
              <a:ext cx="1523288" cy="400110"/>
            </a:xfrm>
            <a:prstGeom prst="rect">
              <a:avLst/>
            </a:prstGeom>
          </p:spPr>
          <p:txBody>
            <a:bodyPr wrap="square">
              <a:spAutoFit/>
            </a:bodyPr>
            <a:lstStyle/>
            <a:p>
              <a:pPr algn="ctr"/>
              <a:r>
                <a:rPr lang="en-US" altLang="zh-TW" sz="2000" b="1">
                  <a:solidFill>
                    <a:schemeClr val="bg1"/>
                  </a:solidFill>
                  <a:latin typeface="Arial" panose="020B0604020202020204" pitchFamily="34" charset="0"/>
                  <a:ea typeface="Arial Unicode MS" panose="020B0604020202020204" pitchFamily="34" charset="-120"/>
                  <a:cs typeface="Arial" panose="020B0604020202020204" pitchFamily="34" charset="0"/>
                </a:rPr>
                <a:t>Exclusive</a:t>
              </a:r>
              <a:endParaRPr lang="zh-TW" altLang="en-US" sz="2000">
                <a:solidFill>
                  <a:schemeClr val="bg1"/>
                </a:solidFill>
                <a:latin typeface="Arial" panose="020B0604020202020204" pitchFamily="34" charset="0"/>
                <a:cs typeface="Arial" panose="020B0604020202020204" pitchFamily="34" charset="0"/>
              </a:endParaRPr>
            </a:p>
          </p:txBody>
        </p:sp>
      </p:grpSp>
      <p:sp>
        <p:nvSpPr>
          <p:cNvPr id="19" name="矩形 18">
            <a:extLst>
              <a:ext uri="{FF2B5EF4-FFF2-40B4-BE49-F238E27FC236}">
                <a16:creationId xmlns:a16="http://schemas.microsoft.com/office/drawing/2014/main" id="{5CD5F149-BA7C-4E23-9380-E765A4DA4E53}"/>
              </a:ext>
            </a:extLst>
          </p:cNvPr>
          <p:cNvSpPr/>
          <p:nvPr/>
        </p:nvSpPr>
        <p:spPr>
          <a:xfrm>
            <a:off x="4304371" y="2589194"/>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01</a:t>
            </a:r>
            <a:endParaRPr lang="zh-TW" altLang="en-US">
              <a:solidFill>
                <a:schemeClr val="bg1"/>
              </a:solidFill>
              <a:latin typeface="Calibri" panose="020F0502020204030204" pitchFamily="34" charset="0"/>
              <a:cs typeface="Calibri" panose="020F0502020204030204" pitchFamily="34" charset="0"/>
            </a:endParaRPr>
          </a:p>
        </p:txBody>
      </p:sp>
      <p:sp>
        <p:nvSpPr>
          <p:cNvPr id="20" name="矩形 19">
            <a:extLst>
              <a:ext uri="{FF2B5EF4-FFF2-40B4-BE49-F238E27FC236}">
                <a16:creationId xmlns:a16="http://schemas.microsoft.com/office/drawing/2014/main" id="{6086B83C-4A7B-4B9C-A773-4AEE20187417}"/>
              </a:ext>
            </a:extLst>
          </p:cNvPr>
          <p:cNvSpPr/>
          <p:nvPr/>
        </p:nvSpPr>
        <p:spPr>
          <a:xfrm>
            <a:off x="4304371" y="3871548"/>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02</a:t>
            </a:r>
            <a:endParaRPr lang="zh-TW" altLang="en-US">
              <a:solidFill>
                <a:schemeClr val="bg1"/>
              </a:solidFill>
              <a:latin typeface="Calibri" panose="020F0502020204030204" pitchFamily="34" charset="0"/>
              <a:cs typeface="Calibri" panose="020F0502020204030204" pitchFamily="34" charset="0"/>
            </a:endParaRPr>
          </a:p>
        </p:txBody>
      </p:sp>
      <p:sp>
        <p:nvSpPr>
          <p:cNvPr id="21" name="矩形 20">
            <a:extLst>
              <a:ext uri="{FF2B5EF4-FFF2-40B4-BE49-F238E27FC236}">
                <a16:creationId xmlns:a16="http://schemas.microsoft.com/office/drawing/2014/main" id="{C56EFA2E-0E3F-41B7-B14B-5CD7E22448CD}"/>
              </a:ext>
            </a:extLst>
          </p:cNvPr>
          <p:cNvSpPr/>
          <p:nvPr/>
        </p:nvSpPr>
        <p:spPr>
          <a:xfrm>
            <a:off x="7457410" y="2589194"/>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03</a:t>
            </a:r>
            <a:endParaRPr lang="zh-TW" altLang="en-US">
              <a:solidFill>
                <a:schemeClr val="bg1"/>
              </a:solidFill>
              <a:latin typeface="Calibri" panose="020F0502020204030204" pitchFamily="34" charset="0"/>
              <a:cs typeface="Calibri" panose="020F0502020204030204" pitchFamily="34" charset="0"/>
            </a:endParaRPr>
          </a:p>
        </p:txBody>
      </p:sp>
      <p:sp>
        <p:nvSpPr>
          <p:cNvPr id="22" name="矩形 21">
            <a:extLst>
              <a:ext uri="{FF2B5EF4-FFF2-40B4-BE49-F238E27FC236}">
                <a16:creationId xmlns:a16="http://schemas.microsoft.com/office/drawing/2014/main" id="{D5E2BED2-D45D-47E3-968E-CF39CF6D91F6}"/>
              </a:ext>
            </a:extLst>
          </p:cNvPr>
          <p:cNvSpPr/>
          <p:nvPr/>
        </p:nvSpPr>
        <p:spPr>
          <a:xfrm>
            <a:off x="7457410" y="3871548"/>
            <a:ext cx="720828" cy="461665"/>
          </a:xfrm>
          <a:prstGeom prst="rect">
            <a:avLst/>
          </a:prstGeom>
        </p:spPr>
        <p:txBody>
          <a:bodyPr wrap="square">
            <a:spAutoFit/>
          </a:bodyPr>
          <a:lstStyle/>
          <a:p>
            <a:pPr algn="ctr"/>
            <a:r>
              <a:rPr lang="en-US" altLang="zh-TW" sz="2400" b="1">
                <a:solidFill>
                  <a:schemeClr val="bg1"/>
                </a:solidFill>
                <a:latin typeface="Calibri" panose="020F0502020204030204" pitchFamily="34" charset="0"/>
                <a:ea typeface="Arial Unicode MS" panose="020B0604020202020204" pitchFamily="34" charset="-120"/>
                <a:cs typeface="Calibri" panose="020F0502020204030204" pitchFamily="34" charset="0"/>
              </a:rPr>
              <a:t>04</a:t>
            </a:r>
            <a:endParaRPr lang="zh-TW" altLang="en-US">
              <a:solidFill>
                <a:schemeClr val="bg1"/>
              </a:solidFill>
              <a:latin typeface="Calibri" panose="020F0502020204030204" pitchFamily="34" charset="0"/>
              <a:cs typeface="Calibri" panose="020F0502020204030204" pitchFamily="34" charset="0"/>
            </a:endParaRPr>
          </a:p>
        </p:txBody>
      </p:sp>
      <p:pic>
        <p:nvPicPr>
          <p:cNvPr id="23" name="圖片 22">
            <a:extLst>
              <a:ext uri="{FF2B5EF4-FFF2-40B4-BE49-F238E27FC236}">
                <a16:creationId xmlns:a16="http://schemas.microsoft.com/office/drawing/2014/main" id="{E828873F-BC06-4002-A813-009277B4A66F}"/>
              </a:ext>
            </a:extLst>
          </p:cNvPr>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 uri="{28A0092B-C50C-407E-A947-70E740481C1C}">
                <a14:useLocalDpi xmlns:a14="http://schemas.microsoft.com/office/drawing/2010/main"/>
              </a:ext>
            </a:extLst>
          </a:blip>
          <a:stretch>
            <a:fillRect/>
          </a:stretch>
        </p:blipFill>
        <p:spPr>
          <a:xfrm>
            <a:off x="5432121" y="3897608"/>
            <a:ext cx="548506" cy="805881"/>
          </a:xfrm>
          <a:prstGeom prst="rect">
            <a:avLst/>
          </a:prstGeom>
        </p:spPr>
      </p:pic>
      <p:pic>
        <p:nvPicPr>
          <p:cNvPr id="24" name="圖片 23">
            <a:extLst>
              <a:ext uri="{FF2B5EF4-FFF2-40B4-BE49-F238E27FC236}">
                <a16:creationId xmlns:a16="http://schemas.microsoft.com/office/drawing/2014/main" id="{1095B61F-E892-41AE-9021-498773202F9B}"/>
              </a:ext>
            </a:extLst>
          </p:cNvPr>
          <p:cNvPicPr>
            <a:picLocks noChangeAspect="1"/>
          </p:cNvPicPr>
          <p:nvPr/>
        </p:nvPicPr>
        <p:blipFill>
          <a:blip r:embed="rId9" cstate="screen">
            <a:lum bright="70000" contrast="-70000"/>
            <a:extLst>
              <a:ext uri="{28A0092B-C50C-407E-A947-70E740481C1C}">
                <a14:useLocalDpi xmlns:a14="http://schemas.microsoft.com/office/drawing/2010/main"/>
              </a:ext>
            </a:extLst>
          </a:blip>
          <a:stretch>
            <a:fillRect/>
          </a:stretch>
        </p:blipFill>
        <p:spPr>
          <a:xfrm>
            <a:off x="6543541" y="3985286"/>
            <a:ext cx="671697" cy="673764"/>
          </a:xfrm>
          <a:prstGeom prst="rect">
            <a:avLst/>
          </a:prstGeom>
        </p:spPr>
      </p:pic>
      <p:pic>
        <p:nvPicPr>
          <p:cNvPr id="25" name="圖片 24">
            <a:extLst>
              <a:ext uri="{FF2B5EF4-FFF2-40B4-BE49-F238E27FC236}">
                <a16:creationId xmlns:a16="http://schemas.microsoft.com/office/drawing/2014/main" id="{E41CC4B3-BF2A-49DE-BD84-5819556B009E}"/>
              </a:ext>
            </a:extLst>
          </p:cNvPr>
          <p:cNvPicPr>
            <a:picLocks noChangeAspect="1"/>
          </p:cNvPicPr>
          <p:nvPr/>
        </p:nvPicPr>
        <p:blipFill>
          <a:blip r:embed="rId10" cstate="screen">
            <a:lum bright="70000" contrast="-70000"/>
            <a:extLst>
              <a:ext uri="{28A0092B-C50C-407E-A947-70E740481C1C}">
                <a14:useLocalDpi xmlns:a14="http://schemas.microsoft.com/office/drawing/2010/main"/>
              </a:ext>
            </a:extLst>
          </a:blip>
          <a:stretch>
            <a:fillRect/>
          </a:stretch>
        </p:blipFill>
        <p:spPr>
          <a:xfrm>
            <a:off x="6491947" y="2768509"/>
            <a:ext cx="787954" cy="564700"/>
          </a:xfrm>
          <a:prstGeom prst="rect">
            <a:avLst/>
          </a:prstGeom>
        </p:spPr>
      </p:pic>
      <p:pic>
        <p:nvPicPr>
          <p:cNvPr id="27" name="圖片 26" descr="icon8_150721.png">
            <a:extLst>
              <a:ext uri="{FF2B5EF4-FFF2-40B4-BE49-F238E27FC236}">
                <a16:creationId xmlns:a16="http://schemas.microsoft.com/office/drawing/2014/main" id="{EFD380CA-2BB6-41F6-BC80-A8B8E41F765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98034" y="2647751"/>
            <a:ext cx="806650" cy="806650"/>
          </a:xfrm>
          <a:prstGeom prst="rect">
            <a:avLst/>
          </a:prstGeom>
        </p:spPr>
      </p:pic>
      <p:sp>
        <p:nvSpPr>
          <p:cNvPr id="4" name="標題 3">
            <a:extLst>
              <a:ext uri="{FF2B5EF4-FFF2-40B4-BE49-F238E27FC236}">
                <a16:creationId xmlns:a16="http://schemas.microsoft.com/office/drawing/2014/main" id="{E0A40EB8-67F4-4C25-8BA0-05892931EDDB}"/>
              </a:ext>
            </a:extLst>
          </p:cNvPr>
          <p:cNvSpPr>
            <a:spLocks noGrp="1"/>
          </p:cNvSpPr>
          <p:nvPr>
            <p:ph type="title"/>
          </p:nvPr>
        </p:nvSpPr>
        <p:spPr>
          <a:xfrm>
            <a:off x="752669" y="96947"/>
            <a:ext cx="10464282" cy="808654"/>
          </a:xfrm>
        </p:spPr>
        <p:txBody>
          <a:bodyPr/>
          <a:lstStyle/>
          <a:p>
            <a:r>
              <a:rPr lang="en-US" altLang="zh-TW"/>
              <a:t>QNAP NAS is your best companion </a:t>
            </a:r>
            <a:br>
              <a:rPr lang="en-US" altLang="zh-TW"/>
            </a:br>
            <a:r>
              <a:rPr lang="en-US" altLang="zh-TW"/>
              <a:t>for innovative developments</a:t>
            </a:r>
            <a:endParaRPr lang="zh-TW" altLang="en-US"/>
          </a:p>
        </p:txBody>
      </p:sp>
    </p:spTree>
    <p:extLst>
      <p:ext uri="{BB962C8B-B14F-4D97-AF65-F5344CB8AC3E}">
        <p14:creationId xmlns:p14="http://schemas.microsoft.com/office/powerpoint/2010/main" val="393827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extLst/>
          </a:blip>
          <a:stretch/>
        </a:blipFill>
        <a:effectLst/>
      </p:bgPr>
    </p:bg>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1366863F-8A9B-45DD-8195-CF023C071D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112" y="4887671"/>
            <a:ext cx="5683830" cy="685135"/>
          </a:xfrm>
          <a:prstGeom prst="rect">
            <a:avLst/>
          </a:prstGeom>
        </p:spPr>
      </p:pic>
      <p:sp>
        <p:nvSpPr>
          <p:cNvPr id="2" name="標題 1">
            <a:extLst>
              <a:ext uri="{FF2B5EF4-FFF2-40B4-BE49-F238E27FC236}">
                <a16:creationId xmlns:a16="http://schemas.microsoft.com/office/drawing/2014/main" id="{2CFA17D1-303F-4EC2-BDCC-05AFB386D3BB}"/>
              </a:ext>
            </a:extLst>
          </p:cNvPr>
          <p:cNvSpPr>
            <a:spLocks noGrp="1"/>
          </p:cNvSpPr>
          <p:nvPr>
            <p:ph type="title"/>
          </p:nvPr>
        </p:nvSpPr>
        <p:spPr/>
        <p:txBody>
          <a:bodyPr>
            <a:normAutofit/>
          </a:bodyPr>
          <a:lstStyle/>
          <a:p>
            <a:pPr>
              <a:lnSpc>
                <a:spcPct val="90000"/>
              </a:lnSpc>
            </a:pPr>
            <a:r>
              <a:rPr lang="en-US" altLang="zh-TW"/>
              <a:t>LXC &amp;</a:t>
            </a:r>
            <a:r>
              <a:rPr lang="zh-TW" altLang="en-US"/>
              <a:t> </a:t>
            </a:r>
            <a:r>
              <a:rPr lang="en-US" altLang="zh-TW"/>
              <a:t>Docker dual support</a:t>
            </a:r>
            <a:endParaRPr lang="zh-TW" altLang="en-US"/>
          </a:p>
        </p:txBody>
      </p:sp>
      <p:sp>
        <p:nvSpPr>
          <p:cNvPr id="9" name="Content Placeholder 8">
            <a:extLst>
              <a:ext uri="{FF2B5EF4-FFF2-40B4-BE49-F238E27FC236}">
                <a16:creationId xmlns:a16="http://schemas.microsoft.com/office/drawing/2014/main" id="{8B33E49A-F556-4B20-8960-E35A31E3C3D7}"/>
              </a:ext>
            </a:extLst>
          </p:cNvPr>
          <p:cNvSpPr>
            <a:spLocks noGrp="1"/>
          </p:cNvSpPr>
          <p:nvPr>
            <p:ph idx="4294967295"/>
          </p:nvPr>
        </p:nvSpPr>
        <p:spPr>
          <a:xfrm>
            <a:off x="752668" y="1035191"/>
            <a:ext cx="10962409" cy="1431902"/>
          </a:xfrm>
          <a:prstGeom prst="rect">
            <a:avLst/>
          </a:prstGeom>
        </p:spPr>
        <p:txBody>
          <a:bodyPr anchor="t">
            <a:normAutofit fontScale="92500"/>
          </a:bodyPr>
          <a:lstStyle/>
          <a:p>
            <a:r>
              <a:rPr lang="zh-TW" altLang="en-US" sz="2400" b="1" dirty="0">
                <a:latin typeface="+mj-lt"/>
                <a:ea typeface="Microsoft JhengHei"/>
              </a:rPr>
              <a:t> </a:t>
            </a:r>
            <a:r>
              <a:rPr lang="en-US" altLang="zh-TW" sz="2400" b="1" dirty="0">
                <a:latin typeface="+mj-lt"/>
                <a:ea typeface="Microsoft JhengHei"/>
              </a:rPr>
              <a:t>Get all you need in one platform</a:t>
            </a:r>
            <a:endParaRPr lang="zh-TW" dirty="0">
              <a:latin typeface="+mj-lt"/>
              <a:ea typeface="新細明體"/>
            </a:endParaRPr>
          </a:p>
          <a:p>
            <a:r>
              <a:rPr lang="zh-TW" altLang="en-US" sz="2400" b="1" dirty="0">
                <a:latin typeface="+mj-lt"/>
                <a:ea typeface="Microsoft JhengHei"/>
              </a:rPr>
              <a:t> </a:t>
            </a:r>
            <a:r>
              <a:rPr lang="en-US" altLang="zh-TW" sz="2400" b="1" dirty="0">
                <a:latin typeface="+mj-lt"/>
                <a:ea typeface="Microsoft JhengHei"/>
              </a:rPr>
              <a:t>One-click installation wizard</a:t>
            </a:r>
            <a:r>
              <a:rPr lang="zh-TW" altLang="en-US" sz="2400" b="1" dirty="0">
                <a:latin typeface="+mj-lt"/>
                <a:ea typeface="Microsoft JhengHei"/>
              </a:rPr>
              <a:t> </a:t>
            </a:r>
            <a:r>
              <a:rPr lang="en-US" altLang="zh-TW" sz="2400" b="1" dirty="0">
                <a:latin typeface="+mj-lt"/>
                <a:ea typeface="Microsoft JhengHei"/>
              </a:rPr>
              <a:t>for LXC containers: </a:t>
            </a:r>
            <a:r>
              <a:rPr lang="zh-TW" altLang="en-US" sz="2400" b="1" dirty="0">
                <a:latin typeface="+mj-lt"/>
                <a:ea typeface="Microsoft JhengHei"/>
              </a:rPr>
              <a:t>Debian, Fedora </a:t>
            </a:r>
            <a:r>
              <a:rPr lang="en-US" altLang="zh-TW" sz="2400" b="1" dirty="0">
                <a:latin typeface="+mj-lt"/>
                <a:ea typeface="Microsoft JhengHei"/>
              </a:rPr>
              <a:t>and Ubuntu</a:t>
            </a:r>
            <a:endParaRPr lang="zh-TW" altLang="en-US" sz="2400" b="1" dirty="0">
              <a:latin typeface="+mj-lt"/>
              <a:ea typeface="Microsoft JhengHei"/>
            </a:endParaRPr>
          </a:p>
          <a:p>
            <a:r>
              <a:rPr lang="zh-TW" altLang="en-US" sz="2400" b="1" dirty="0">
                <a:latin typeface="+mj-lt"/>
                <a:ea typeface="Microsoft JhengHei"/>
              </a:rPr>
              <a:t> </a:t>
            </a:r>
            <a:r>
              <a:rPr lang="en-US" altLang="zh-TW" sz="2400" b="1" dirty="0">
                <a:latin typeface="+mj-lt"/>
                <a:ea typeface="Microsoft JhengHei"/>
              </a:rPr>
              <a:t>Built-in</a:t>
            </a:r>
            <a:r>
              <a:rPr lang="zh-TW" altLang="en-US" sz="2400" b="1" dirty="0">
                <a:latin typeface="+mj-lt"/>
                <a:ea typeface="Microsoft JhengHei"/>
              </a:rPr>
              <a:t> Docker Hub</a:t>
            </a:r>
          </a:p>
        </p:txBody>
      </p:sp>
      <p:pic>
        <p:nvPicPr>
          <p:cNvPr id="3" name="圖片 3">
            <a:extLst>
              <a:ext uri="{FF2B5EF4-FFF2-40B4-BE49-F238E27FC236}">
                <a16:creationId xmlns:a16="http://schemas.microsoft.com/office/drawing/2014/main" id="{1D35F5B3-F288-46A4-BFF8-85DF978DD6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2624" b="38468"/>
          <a:stretch/>
        </p:blipFill>
        <p:spPr>
          <a:xfrm>
            <a:off x="3197914" y="5404449"/>
            <a:ext cx="5657334" cy="1013582"/>
          </a:xfrm>
          <a:prstGeom prst="rect">
            <a:avLst/>
          </a:prstGeom>
          <a:effectLst>
            <a:reflection stA="38000" endPos="50000" dir="5400000" sy="-100000" algn="bl" rotWithShape="0"/>
          </a:effectLst>
        </p:spPr>
      </p:pic>
      <p:pic>
        <p:nvPicPr>
          <p:cNvPr id="10" name="圖片 10">
            <a:extLst>
              <a:ext uri="{FF2B5EF4-FFF2-40B4-BE49-F238E27FC236}">
                <a16:creationId xmlns:a16="http://schemas.microsoft.com/office/drawing/2014/main" id="{0EA166FB-EF73-4583-A376-F9D733EAD9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4510" y="4042446"/>
            <a:ext cx="2042984" cy="1029851"/>
          </a:xfrm>
          <a:prstGeom prst="rect">
            <a:avLst/>
          </a:prstGeom>
        </p:spPr>
      </p:pic>
      <p:pic>
        <p:nvPicPr>
          <p:cNvPr id="23" name="圖片 7">
            <a:extLst>
              <a:ext uri="{FF2B5EF4-FFF2-40B4-BE49-F238E27FC236}">
                <a16:creationId xmlns:a16="http://schemas.microsoft.com/office/drawing/2014/main" id="{43085C5F-D3BA-4295-8B58-B4FC20FF3F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24133" y="4023754"/>
            <a:ext cx="1072206" cy="1072206"/>
          </a:xfrm>
          <a:prstGeom prst="rect">
            <a:avLst/>
          </a:prstGeom>
        </p:spPr>
      </p:pic>
      <p:pic>
        <p:nvPicPr>
          <p:cNvPr id="28" name="圖片 12">
            <a:extLst>
              <a:ext uri="{FF2B5EF4-FFF2-40B4-BE49-F238E27FC236}">
                <a16:creationId xmlns:a16="http://schemas.microsoft.com/office/drawing/2014/main" id="{094C1A44-F0FD-4DE6-97FC-AB07647F580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07324" y="2543115"/>
            <a:ext cx="1698373" cy="1320704"/>
          </a:xfrm>
          <a:prstGeom prst="rect">
            <a:avLst/>
          </a:prstGeom>
        </p:spPr>
      </p:pic>
      <p:grpSp>
        <p:nvGrpSpPr>
          <p:cNvPr id="13" name="群組 12">
            <a:extLst>
              <a:ext uri="{FF2B5EF4-FFF2-40B4-BE49-F238E27FC236}">
                <a16:creationId xmlns:a16="http://schemas.microsoft.com/office/drawing/2014/main" id="{06A42B17-18B4-4F40-B8A9-870495C4AE49}"/>
              </a:ext>
            </a:extLst>
          </p:cNvPr>
          <p:cNvGrpSpPr/>
          <p:nvPr/>
        </p:nvGrpSpPr>
        <p:grpSpPr>
          <a:xfrm>
            <a:off x="7786549" y="483635"/>
            <a:ext cx="2508520" cy="747954"/>
            <a:chOff x="-4063" y="1948885"/>
            <a:chExt cx="2178957" cy="747954"/>
          </a:xfrm>
        </p:grpSpPr>
        <p:pic>
          <p:nvPicPr>
            <p:cNvPr id="15" name="圖片 14">
              <a:extLst>
                <a:ext uri="{FF2B5EF4-FFF2-40B4-BE49-F238E27FC236}">
                  <a16:creationId xmlns:a16="http://schemas.microsoft.com/office/drawing/2014/main" id="{6CA814B6-7927-44E4-AA29-C085A31B442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63" y="1948885"/>
              <a:ext cx="2136361" cy="747954"/>
            </a:xfrm>
            <a:prstGeom prst="rect">
              <a:avLst/>
            </a:prstGeom>
          </p:spPr>
        </p:pic>
        <p:sp>
          <p:nvSpPr>
            <p:cNvPr id="16" name="矩形 15">
              <a:extLst>
                <a:ext uri="{FF2B5EF4-FFF2-40B4-BE49-F238E27FC236}">
                  <a16:creationId xmlns:a16="http://schemas.microsoft.com/office/drawing/2014/main" id="{B065E13A-C42A-4298-880E-DD00A00CAB9F}"/>
                </a:ext>
              </a:extLst>
            </p:cNvPr>
            <p:cNvSpPr/>
            <p:nvPr/>
          </p:nvSpPr>
          <p:spPr>
            <a:xfrm>
              <a:off x="192966" y="2068323"/>
              <a:ext cx="1981928" cy="523220"/>
            </a:xfrm>
            <a:prstGeom prst="rect">
              <a:avLst/>
            </a:prstGeom>
          </p:spPr>
          <p:txBody>
            <a:bodyPr wrap="square">
              <a:spAutoFit/>
            </a:bodyPr>
            <a:lstStyle/>
            <a:p>
              <a:pPr algn="ctr"/>
              <a:r>
                <a:rPr lang="en-US" altLang="zh-TW" sz="2800" b="1">
                  <a:solidFill>
                    <a:schemeClr val="bg1"/>
                  </a:solidFill>
                  <a:latin typeface="+mj-lt"/>
                  <a:ea typeface="Arial Unicode MS" panose="020B0604020202020204" pitchFamily="34" charset="-120"/>
                </a:rPr>
                <a:t>Exclusive</a:t>
              </a:r>
              <a:endParaRPr lang="zh-TW" altLang="en-US" sz="2000">
                <a:solidFill>
                  <a:schemeClr val="bg1"/>
                </a:solidFill>
                <a:latin typeface="+mj-lt"/>
              </a:endParaRPr>
            </a:p>
          </p:txBody>
        </p:sp>
      </p:grpSp>
      <p:grpSp>
        <p:nvGrpSpPr>
          <p:cNvPr id="22" name="群組 21">
            <a:extLst>
              <a:ext uri="{FF2B5EF4-FFF2-40B4-BE49-F238E27FC236}">
                <a16:creationId xmlns:a16="http://schemas.microsoft.com/office/drawing/2014/main" id="{08A7C705-C1DC-4255-B82A-3795D6B51E4F}"/>
              </a:ext>
            </a:extLst>
          </p:cNvPr>
          <p:cNvGrpSpPr/>
          <p:nvPr/>
        </p:nvGrpSpPr>
        <p:grpSpPr>
          <a:xfrm>
            <a:off x="3148594" y="2547750"/>
            <a:ext cx="2586193" cy="2325968"/>
            <a:chOff x="3361431" y="2937945"/>
            <a:chExt cx="2247420" cy="2021285"/>
          </a:xfrm>
        </p:grpSpPr>
        <p:pic>
          <p:nvPicPr>
            <p:cNvPr id="19" name="圖片 18">
              <a:extLst>
                <a:ext uri="{FF2B5EF4-FFF2-40B4-BE49-F238E27FC236}">
                  <a16:creationId xmlns:a16="http://schemas.microsoft.com/office/drawing/2014/main" id="{31718146-1AC3-4EBF-B168-BF85941A6E5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0572991">
              <a:off x="3564565" y="3897257"/>
              <a:ext cx="1038367" cy="923600"/>
            </a:xfrm>
            <a:prstGeom prst="rect">
              <a:avLst/>
            </a:prstGeom>
          </p:spPr>
        </p:pic>
        <p:pic>
          <p:nvPicPr>
            <p:cNvPr id="24" name="圖片 23">
              <a:extLst>
                <a:ext uri="{FF2B5EF4-FFF2-40B4-BE49-F238E27FC236}">
                  <a16:creationId xmlns:a16="http://schemas.microsoft.com/office/drawing/2014/main" id="{894B28D4-058F-42F3-84FE-AE485BE79C5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826192">
              <a:off x="4570484" y="4035630"/>
              <a:ext cx="1038367" cy="923600"/>
            </a:xfrm>
            <a:prstGeom prst="rect">
              <a:avLst/>
            </a:prstGeom>
          </p:spPr>
        </p:pic>
        <p:pic>
          <p:nvPicPr>
            <p:cNvPr id="25" name="圖片 24">
              <a:extLst>
                <a:ext uri="{FF2B5EF4-FFF2-40B4-BE49-F238E27FC236}">
                  <a16:creationId xmlns:a16="http://schemas.microsoft.com/office/drawing/2014/main" id="{C657A58E-6B77-453C-973C-3D09AE8087F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20572991">
              <a:off x="3361431" y="2937945"/>
              <a:ext cx="1038367" cy="923600"/>
            </a:xfrm>
            <a:prstGeom prst="rect">
              <a:avLst/>
            </a:prstGeom>
          </p:spPr>
        </p:pic>
        <p:pic>
          <p:nvPicPr>
            <p:cNvPr id="29" name="圖片 28">
              <a:extLst>
                <a:ext uri="{FF2B5EF4-FFF2-40B4-BE49-F238E27FC236}">
                  <a16:creationId xmlns:a16="http://schemas.microsoft.com/office/drawing/2014/main" id="{149883FC-64B0-451E-8FE0-EAF94D94FD3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826192">
              <a:off x="4472810" y="3123851"/>
              <a:ext cx="1038367" cy="923600"/>
            </a:xfrm>
            <a:prstGeom prst="rect">
              <a:avLst/>
            </a:prstGeom>
          </p:spPr>
        </p:pic>
      </p:grpSp>
      <p:sp>
        <p:nvSpPr>
          <p:cNvPr id="30" name="矩形 29">
            <a:extLst>
              <a:ext uri="{FF2B5EF4-FFF2-40B4-BE49-F238E27FC236}">
                <a16:creationId xmlns:a16="http://schemas.microsoft.com/office/drawing/2014/main" id="{45CB8283-1DDE-4219-918E-50010C191B5E}"/>
              </a:ext>
            </a:extLst>
          </p:cNvPr>
          <p:cNvSpPr/>
          <p:nvPr/>
        </p:nvSpPr>
        <p:spPr>
          <a:xfrm>
            <a:off x="4759466" y="5028720"/>
            <a:ext cx="2565125" cy="461665"/>
          </a:xfrm>
          <a:prstGeom prst="rect">
            <a:avLst/>
          </a:prstGeom>
        </p:spPr>
        <p:txBody>
          <a:bodyPr wrap="none">
            <a:spAutoFit/>
          </a:bodyPr>
          <a:lstStyle/>
          <a:p>
            <a:pPr algn="ctr"/>
            <a:r>
              <a:rPr lang="en-US" altLang="zh-TW" sz="2400" b="1">
                <a:latin typeface="Arial Unicode MS" panose="020B0604020202020204" pitchFamily="34" charset="-120"/>
                <a:ea typeface="Arial Unicode MS" panose="020B0604020202020204" pitchFamily="34" charset="-120"/>
              </a:rPr>
              <a:t>Container Station</a:t>
            </a:r>
            <a:endParaRPr lang="zh-TW" altLang="en-US" sz="2400" b="1">
              <a:latin typeface="Arial Unicode MS" panose="020B0604020202020204" pitchFamily="34" charset="-120"/>
              <a:ea typeface="Arial Unicode MS" panose="020B0604020202020204" pitchFamily="34" charset="-120"/>
            </a:endParaRPr>
          </a:p>
        </p:txBody>
      </p:sp>
    </p:spTree>
    <p:extLst>
      <p:ext uri="{BB962C8B-B14F-4D97-AF65-F5344CB8AC3E}">
        <p14:creationId xmlns:p14="http://schemas.microsoft.com/office/powerpoint/2010/main" val="365418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extLst/>
          </a:blip>
          <a:stretch/>
        </a:blipFill>
        <a:effectLst/>
      </p:bgPr>
    </p:bg>
    <p:spTree>
      <p:nvGrpSpPr>
        <p:cNvPr id="1" name=""/>
        <p:cNvGrpSpPr/>
        <p:nvPr/>
      </p:nvGrpSpPr>
      <p:grpSpPr>
        <a:xfrm>
          <a:off x="0" y="0"/>
          <a:ext cx="0" cy="0"/>
          <a:chOff x="0" y="0"/>
          <a:chExt cx="0" cy="0"/>
        </a:xfrm>
      </p:grpSpPr>
      <p:sp>
        <p:nvSpPr>
          <p:cNvPr id="24" name="矩形: 圓角 23">
            <a:extLst>
              <a:ext uri="{FF2B5EF4-FFF2-40B4-BE49-F238E27FC236}">
                <a16:creationId xmlns:a16="http://schemas.microsoft.com/office/drawing/2014/main" id="{E202FF36-56AA-4F58-88D3-254AD3FCE52A}"/>
              </a:ext>
            </a:extLst>
          </p:cNvPr>
          <p:cNvSpPr/>
          <p:nvPr/>
        </p:nvSpPr>
        <p:spPr>
          <a:xfrm>
            <a:off x="652559" y="4569214"/>
            <a:ext cx="3581841" cy="1081557"/>
          </a:xfrm>
          <a:prstGeom prst="roundRect">
            <a:avLst>
              <a:gd name="adj" fmla="val 6973"/>
            </a:avLst>
          </a:prstGeom>
          <a:solidFill>
            <a:schemeClr val="bg1"/>
          </a:solidFill>
          <a:ln w="28575">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D60C4D32-4625-4702-AEBF-B544FFBA6983}"/>
              </a:ext>
            </a:extLst>
          </p:cNvPr>
          <p:cNvSpPr>
            <a:spLocks noGrp="1"/>
          </p:cNvSpPr>
          <p:nvPr>
            <p:ph type="title"/>
          </p:nvPr>
        </p:nvSpPr>
        <p:spPr>
          <a:xfrm>
            <a:off x="752668" y="74645"/>
            <a:ext cx="11045321" cy="808654"/>
          </a:xfrm>
        </p:spPr>
        <p:txBody>
          <a:bodyPr vert="horz" lIns="91440" tIns="45720" rIns="91440" bIns="45720" rtlCol="0" anchor="ctr">
            <a:noAutofit/>
          </a:bodyPr>
          <a:lstStyle/>
          <a:p>
            <a:r>
              <a:rPr lang="en-US" altLang="zh-TW"/>
              <a:t>Structure of LXC and Docker containers</a:t>
            </a:r>
            <a:endParaRPr lang="zh-TW" altLang="en-US"/>
          </a:p>
        </p:txBody>
      </p:sp>
      <p:sp>
        <p:nvSpPr>
          <p:cNvPr id="5" name="文字方塊 4">
            <a:extLst>
              <a:ext uri="{FF2B5EF4-FFF2-40B4-BE49-F238E27FC236}">
                <a16:creationId xmlns:a16="http://schemas.microsoft.com/office/drawing/2014/main" id="{6DFA0C42-7C3F-4F6C-BDC8-123BB11189DC}"/>
              </a:ext>
            </a:extLst>
          </p:cNvPr>
          <p:cNvSpPr txBox="1"/>
          <p:nvPr/>
        </p:nvSpPr>
        <p:spPr>
          <a:xfrm>
            <a:off x="1402262" y="2046724"/>
            <a:ext cx="2191907" cy="379142"/>
          </a:xfrm>
          <a:prstGeom prst="rect">
            <a:avLst/>
          </a:prstGeom>
          <a:noFill/>
        </p:spPr>
        <p:txBody>
          <a:bodyPr wrap="square" rtlCol="0">
            <a:spAutoFit/>
          </a:bodyPr>
          <a:lstStyle/>
          <a:p>
            <a:pPr algn="ctr"/>
            <a:r>
              <a:rPr lang="en-US" altLang="zh-TW" b="1"/>
              <a:t>Linux Containers</a:t>
            </a:r>
            <a:endParaRPr lang="zh-TW" altLang="en-US" b="1"/>
          </a:p>
        </p:txBody>
      </p:sp>
      <p:sp>
        <p:nvSpPr>
          <p:cNvPr id="7" name="文字方塊 6">
            <a:extLst>
              <a:ext uri="{FF2B5EF4-FFF2-40B4-BE49-F238E27FC236}">
                <a16:creationId xmlns:a16="http://schemas.microsoft.com/office/drawing/2014/main" id="{89C3B6EE-C751-4DFC-B8A2-B0554B033145}"/>
              </a:ext>
            </a:extLst>
          </p:cNvPr>
          <p:cNvSpPr txBox="1"/>
          <p:nvPr/>
        </p:nvSpPr>
        <p:spPr>
          <a:xfrm>
            <a:off x="7705031" y="2032347"/>
            <a:ext cx="3349836" cy="369332"/>
          </a:xfrm>
          <a:prstGeom prst="rect">
            <a:avLst/>
          </a:prstGeom>
          <a:noFill/>
        </p:spPr>
        <p:txBody>
          <a:bodyPr wrap="square" rtlCol="0" anchor="t">
            <a:spAutoFit/>
          </a:bodyPr>
          <a:lstStyle/>
          <a:p>
            <a:pPr algn="ctr"/>
            <a:r>
              <a:rPr lang="en-US" altLang="zh-TW" b="1"/>
              <a:t>Docker 1.10 (and later</a:t>
            </a:r>
            <a:r>
              <a:rPr lang="en-US" altLang="zh-TW" b="1">
                <a:cs typeface="Arial"/>
              </a:rPr>
              <a:t>)</a:t>
            </a:r>
            <a:endParaRPr lang="zh-TW" altLang="en-US" b="1"/>
          </a:p>
        </p:txBody>
      </p:sp>
      <p:pic>
        <p:nvPicPr>
          <p:cNvPr id="8" name="圖片 7">
            <a:extLst>
              <a:ext uri="{FF2B5EF4-FFF2-40B4-BE49-F238E27FC236}">
                <a16:creationId xmlns:a16="http://schemas.microsoft.com/office/drawing/2014/main" id="{9F8715ED-7419-4E44-B406-060FB7F63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7624" y="1104485"/>
            <a:ext cx="856897" cy="1010413"/>
          </a:xfrm>
          <a:prstGeom prst="rect">
            <a:avLst/>
          </a:prstGeom>
        </p:spPr>
      </p:pic>
      <p:pic>
        <p:nvPicPr>
          <p:cNvPr id="10" name="圖片 9">
            <a:extLst>
              <a:ext uri="{FF2B5EF4-FFF2-40B4-BE49-F238E27FC236}">
                <a16:creationId xmlns:a16="http://schemas.microsoft.com/office/drawing/2014/main" id="{658D22E9-C1FF-4960-8536-F202FD28A5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1748" y="1118554"/>
            <a:ext cx="1632628" cy="928170"/>
          </a:xfrm>
          <a:prstGeom prst="rect">
            <a:avLst/>
          </a:prstGeom>
        </p:spPr>
      </p:pic>
      <p:pic>
        <p:nvPicPr>
          <p:cNvPr id="12" name="圖片 11">
            <a:extLst>
              <a:ext uri="{FF2B5EF4-FFF2-40B4-BE49-F238E27FC236}">
                <a16:creationId xmlns:a16="http://schemas.microsoft.com/office/drawing/2014/main" id="{871EF536-FF62-4F34-BB99-9252EAA137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559" y="2442568"/>
            <a:ext cx="1076805" cy="811489"/>
          </a:xfrm>
          <a:prstGeom prst="rect">
            <a:avLst/>
          </a:prstGeom>
        </p:spPr>
      </p:pic>
      <p:pic>
        <p:nvPicPr>
          <p:cNvPr id="14" name="圖片 13">
            <a:extLst>
              <a:ext uri="{FF2B5EF4-FFF2-40B4-BE49-F238E27FC236}">
                <a16:creationId xmlns:a16="http://schemas.microsoft.com/office/drawing/2014/main" id="{52598EFE-C563-474E-9474-A9800C41E3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5077" y="2442568"/>
            <a:ext cx="1076805" cy="811489"/>
          </a:xfrm>
          <a:prstGeom prst="rect">
            <a:avLst/>
          </a:prstGeom>
        </p:spPr>
      </p:pic>
      <p:pic>
        <p:nvPicPr>
          <p:cNvPr id="15" name="圖片 14">
            <a:extLst>
              <a:ext uri="{FF2B5EF4-FFF2-40B4-BE49-F238E27FC236}">
                <a16:creationId xmlns:a16="http://schemas.microsoft.com/office/drawing/2014/main" id="{79E60444-F48E-4ACD-B179-4824E8C97B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57595" y="2442568"/>
            <a:ext cx="1076805" cy="811489"/>
          </a:xfrm>
          <a:prstGeom prst="rect">
            <a:avLst/>
          </a:prstGeom>
        </p:spPr>
      </p:pic>
      <p:pic>
        <p:nvPicPr>
          <p:cNvPr id="16" name="圖片 15">
            <a:extLst>
              <a:ext uri="{FF2B5EF4-FFF2-40B4-BE49-F238E27FC236}">
                <a16:creationId xmlns:a16="http://schemas.microsoft.com/office/drawing/2014/main" id="{4AC53B00-5152-4795-A9BA-A0C555ECF5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76790" y="2442568"/>
            <a:ext cx="1076805" cy="811489"/>
          </a:xfrm>
          <a:prstGeom prst="rect">
            <a:avLst/>
          </a:prstGeom>
        </p:spPr>
      </p:pic>
      <p:pic>
        <p:nvPicPr>
          <p:cNvPr id="17" name="圖片 16">
            <a:extLst>
              <a:ext uri="{FF2B5EF4-FFF2-40B4-BE49-F238E27FC236}">
                <a16:creationId xmlns:a16="http://schemas.microsoft.com/office/drawing/2014/main" id="{83F1222A-E404-4A0A-B8BC-6993E4F2E1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29308" y="2442568"/>
            <a:ext cx="1076805" cy="811489"/>
          </a:xfrm>
          <a:prstGeom prst="rect">
            <a:avLst/>
          </a:prstGeom>
        </p:spPr>
      </p:pic>
      <p:pic>
        <p:nvPicPr>
          <p:cNvPr id="18" name="圖片 17">
            <a:extLst>
              <a:ext uri="{FF2B5EF4-FFF2-40B4-BE49-F238E27FC236}">
                <a16:creationId xmlns:a16="http://schemas.microsoft.com/office/drawing/2014/main" id="{E28FD675-C786-4AD7-BF25-363B552EFA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81826" y="2442568"/>
            <a:ext cx="1076805" cy="811489"/>
          </a:xfrm>
          <a:prstGeom prst="rect">
            <a:avLst/>
          </a:prstGeom>
        </p:spPr>
      </p:pic>
      <p:sp>
        <p:nvSpPr>
          <p:cNvPr id="19" name="矩形: 圓角 18">
            <a:extLst>
              <a:ext uri="{FF2B5EF4-FFF2-40B4-BE49-F238E27FC236}">
                <a16:creationId xmlns:a16="http://schemas.microsoft.com/office/drawing/2014/main" id="{3137F6E2-71A2-48DB-BC59-18D0EB0CF595}"/>
              </a:ext>
            </a:extLst>
          </p:cNvPr>
          <p:cNvSpPr/>
          <p:nvPr/>
        </p:nvSpPr>
        <p:spPr>
          <a:xfrm>
            <a:off x="652559" y="3711973"/>
            <a:ext cx="3581841" cy="379142"/>
          </a:xfrm>
          <a:prstGeom prst="roundRect">
            <a:avLst/>
          </a:prstGeom>
          <a:solidFill>
            <a:srgbClr val="148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err="1"/>
              <a:t>liblxc</a:t>
            </a:r>
            <a:endParaRPr lang="zh-TW" altLang="en-US" b="1"/>
          </a:p>
        </p:txBody>
      </p:sp>
      <p:grpSp>
        <p:nvGrpSpPr>
          <p:cNvPr id="27" name="群組 26">
            <a:extLst>
              <a:ext uri="{FF2B5EF4-FFF2-40B4-BE49-F238E27FC236}">
                <a16:creationId xmlns:a16="http://schemas.microsoft.com/office/drawing/2014/main" id="{1922C92E-405E-4F89-9DB1-B99693DC2A59}"/>
              </a:ext>
            </a:extLst>
          </p:cNvPr>
          <p:cNvGrpSpPr/>
          <p:nvPr/>
        </p:nvGrpSpPr>
        <p:grpSpPr>
          <a:xfrm>
            <a:off x="7476790" y="3472923"/>
            <a:ext cx="3581841" cy="857241"/>
            <a:chOff x="7222896" y="3568390"/>
            <a:chExt cx="3581841" cy="857241"/>
          </a:xfrm>
          <a:solidFill>
            <a:srgbClr val="1489A4"/>
          </a:solidFill>
        </p:grpSpPr>
        <p:sp>
          <p:nvSpPr>
            <p:cNvPr id="20" name="矩形: 圓角 19">
              <a:extLst>
                <a:ext uri="{FF2B5EF4-FFF2-40B4-BE49-F238E27FC236}">
                  <a16:creationId xmlns:a16="http://schemas.microsoft.com/office/drawing/2014/main" id="{51502823-0BED-4243-ABED-DC77FEF63FF6}"/>
                </a:ext>
              </a:extLst>
            </p:cNvPr>
            <p:cNvSpPr/>
            <p:nvPr/>
          </p:nvSpPr>
          <p:spPr>
            <a:xfrm>
              <a:off x="7222896" y="3568390"/>
              <a:ext cx="3581841" cy="3791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err="1"/>
                <a:t>Containerd</a:t>
              </a:r>
              <a:endParaRPr lang="zh-TW" altLang="en-US" b="1"/>
            </a:p>
          </p:txBody>
        </p:sp>
        <p:sp>
          <p:nvSpPr>
            <p:cNvPr id="21" name="矩形: 圓角 20">
              <a:extLst>
                <a:ext uri="{FF2B5EF4-FFF2-40B4-BE49-F238E27FC236}">
                  <a16:creationId xmlns:a16="http://schemas.microsoft.com/office/drawing/2014/main" id="{E21440E2-6E85-4BB9-A657-E516F7C7B697}"/>
                </a:ext>
              </a:extLst>
            </p:cNvPr>
            <p:cNvSpPr/>
            <p:nvPr/>
          </p:nvSpPr>
          <p:spPr>
            <a:xfrm>
              <a:off x="7222896" y="4046489"/>
              <a:ext cx="3581841" cy="3791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t>Docker Engine</a:t>
              </a:r>
              <a:endParaRPr lang="zh-TW" altLang="en-US" b="1"/>
            </a:p>
          </p:txBody>
        </p:sp>
      </p:grpSp>
      <p:sp>
        <p:nvSpPr>
          <p:cNvPr id="22" name="矩形: 圓角 21">
            <a:extLst>
              <a:ext uri="{FF2B5EF4-FFF2-40B4-BE49-F238E27FC236}">
                <a16:creationId xmlns:a16="http://schemas.microsoft.com/office/drawing/2014/main" id="{53DC086B-6054-44CE-9151-2FAAC37C3AFC}"/>
              </a:ext>
            </a:extLst>
          </p:cNvPr>
          <p:cNvSpPr/>
          <p:nvPr/>
        </p:nvSpPr>
        <p:spPr>
          <a:xfrm>
            <a:off x="762924" y="4793530"/>
            <a:ext cx="1910577" cy="379142"/>
          </a:xfrm>
          <a:prstGeom prst="round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t>namespaces</a:t>
            </a:r>
            <a:endParaRPr lang="zh-TW" altLang="en-US" b="1"/>
          </a:p>
        </p:txBody>
      </p:sp>
      <p:sp>
        <p:nvSpPr>
          <p:cNvPr id="23" name="矩形: 圓角 22">
            <a:extLst>
              <a:ext uri="{FF2B5EF4-FFF2-40B4-BE49-F238E27FC236}">
                <a16:creationId xmlns:a16="http://schemas.microsoft.com/office/drawing/2014/main" id="{EADEF1D4-78D6-47B3-A9DC-C9B384438AE6}"/>
              </a:ext>
            </a:extLst>
          </p:cNvPr>
          <p:cNvSpPr/>
          <p:nvPr/>
        </p:nvSpPr>
        <p:spPr>
          <a:xfrm>
            <a:off x="2821996" y="4793530"/>
            <a:ext cx="1323788" cy="379142"/>
          </a:xfrm>
          <a:prstGeom prst="roundRect">
            <a:avLst/>
          </a:prstGeom>
          <a:solidFill>
            <a:srgbClr val="B6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err="1"/>
              <a:t>cgroups</a:t>
            </a:r>
            <a:endParaRPr lang="zh-TW" altLang="en-US" b="1"/>
          </a:p>
        </p:txBody>
      </p:sp>
      <p:sp>
        <p:nvSpPr>
          <p:cNvPr id="26" name="矩形 25">
            <a:extLst>
              <a:ext uri="{FF2B5EF4-FFF2-40B4-BE49-F238E27FC236}">
                <a16:creationId xmlns:a16="http://schemas.microsoft.com/office/drawing/2014/main" id="{48D2BAF4-60DA-4085-9B55-B5172C3F94DD}"/>
              </a:ext>
            </a:extLst>
          </p:cNvPr>
          <p:cNvSpPr/>
          <p:nvPr/>
        </p:nvSpPr>
        <p:spPr>
          <a:xfrm>
            <a:off x="1718212" y="5281439"/>
            <a:ext cx="1340560" cy="369332"/>
          </a:xfrm>
          <a:prstGeom prst="rect">
            <a:avLst/>
          </a:prstGeom>
        </p:spPr>
        <p:txBody>
          <a:bodyPr wrap="none">
            <a:spAutoFit/>
          </a:bodyPr>
          <a:lstStyle/>
          <a:p>
            <a:pPr algn="ctr"/>
            <a:r>
              <a:rPr lang="en-US" altLang="zh-TW" b="1">
                <a:solidFill>
                  <a:srgbClr val="528AAF"/>
                </a:solidFill>
              </a:rPr>
              <a:t>Linux kernel</a:t>
            </a:r>
            <a:endParaRPr lang="zh-TW" altLang="en-US" b="1">
              <a:solidFill>
                <a:srgbClr val="528AAF"/>
              </a:solidFill>
            </a:endParaRPr>
          </a:p>
        </p:txBody>
      </p:sp>
      <p:sp>
        <p:nvSpPr>
          <p:cNvPr id="28" name="矩形: 圓角 27">
            <a:extLst>
              <a:ext uri="{FF2B5EF4-FFF2-40B4-BE49-F238E27FC236}">
                <a16:creationId xmlns:a16="http://schemas.microsoft.com/office/drawing/2014/main" id="{76AAEB3F-72BA-4DB5-A997-E515E20EDACA}"/>
              </a:ext>
            </a:extLst>
          </p:cNvPr>
          <p:cNvSpPr/>
          <p:nvPr/>
        </p:nvSpPr>
        <p:spPr>
          <a:xfrm>
            <a:off x="7476790" y="4569214"/>
            <a:ext cx="3581841" cy="1081557"/>
          </a:xfrm>
          <a:prstGeom prst="roundRect">
            <a:avLst>
              <a:gd name="adj" fmla="val 6973"/>
            </a:avLst>
          </a:prstGeom>
          <a:solidFill>
            <a:schemeClr val="bg1"/>
          </a:solidFill>
          <a:ln w="28575">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9" name="矩形: 圓角 28">
            <a:extLst>
              <a:ext uri="{FF2B5EF4-FFF2-40B4-BE49-F238E27FC236}">
                <a16:creationId xmlns:a16="http://schemas.microsoft.com/office/drawing/2014/main" id="{7D8B28BF-0E95-4240-A62E-F145478075D9}"/>
              </a:ext>
            </a:extLst>
          </p:cNvPr>
          <p:cNvSpPr/>
          <p:nvPr/>
        </p:nvSpPr>
        <p:spPr>
          <a:xfrm>
            <a:off x="7587155" y="4793530"/>
            <a:ext cx="1910577" cy="379142"/>
          </a:xfrm>
          <a:prstGeom prst="round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a:t>namespaces</a:t>
            </a:r>
            <a:endParaRPr lang="zh-TW" altLang="en-US" b="1"/>
          </a:p>
        </p:txBody>
      </p:sp>
      <p:sp>
        <p:nvSpPr>
          <p:cNvPr id="30" name="矩形: 圓角 29">
            <a:extLst>
              <a:ext uri="{FF2B5EF4-FFF2-40B4-BE49-F238E27FC236}">
                <a16:creationId xmlns:a16="http://schemas.microsoft.com/office/drawing/2014/main" id="{00E73CEC-3221-4934-B89B-4D1FD56E5EA6}"/>
              </a:ext>
            </a:extLst>
          </p:cNvPr>
          <p:cNvSpPr/>
          <p:nvPr/>
        </p:nvSpPr>
        <p:spPr>
          <a:xfrm>
            <a:off x="9646227" y="4793530"/>
            <a:ext cx="1323788" cy="379142"/>
          </a:xfrm>
          <a:prstGeom prst="roundRect">
            <a:avLst/>
          </a:prstGeom>
          <a:solidFill>
            <a:srgbClr val="B6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err="1"/>
              <a:t>cgroups</a:t>
            </a:r>
            <a:endParaRPr lang="zh-TW" altLang="en-US" b="1"/>
          </a:p>
        </p:txBody>
      </p:sp>
      <p:sp>
        <p:nvSpPr>
          <p:cNvPr id="31" name="矩形 30">
            <a:extLst>
              <a:ext uri="{FF2B5EF4-FFF2-40B4-BE49-F238E27FC236}">
                <a16:creationId xmlns:a16="http://schemas.microsoft.com/office/drawing/2014/main" id="{6819012E-78CA-4F77-BC74-E654F8B1C3B1}"/>
              </a:ext>
            </a:extLst>
          </p:cNvPr>
          <p:cNvSpPr/>
          <p:nvPr/>
        </p:nvSpPr>
        <p:spPr>
          <a:xfrm>
            <a:off x="8542443" y="5281439"/>
            <a:ext cx="1340560" cy="369332"/>
          </a:xfrm>
          <a:prstGeom prst="rect">
            <a:avLst/>
          </a:prstGeom>
        </p:spPr>
        <p:txBody>
          <a:bodyPr wrap="none">
            <a:spAutoFit/>
          </a:bodyPr>
          <a:lstStyle/>
          <a:p>
            <a:pPr algn="ctr"/>
            <a:r>
              <a:rPr lang="en-US" altLang="zh-TW" b="1">
                <a:solidFill>
                  <a:srgbClr val="528AAF"/>
                </a:solidFill>
              </a:rPr>
              <a:t>Linux kernel</a:t>
            </a:r>
            <a:endParaRPr lang="zh-TW" altLang="en-US" b="1">
              <a:solidFill>
                <a:srgbClr val="528AAF"/>
              </a:solidFill>
            </a:endParaRPr>
          </a:p>
        </p:txBody>
      </p:sp>
      <p:sp>
        <p:nvSpPr>
          <p:cNvPr id="32" name="矩形 31">
            <a:extLst>
              <a:ext uri="{FF2B5EF4-FFF2-40B4-BE49-F238E27FC236}">
                <a16:creationId xmlns:a16="http://schemas.microsoft.com/office/drawing/2014/main" id="{A689F7C8-8D7D-48F3-9C69-901C63D0FAE0}"/>
              </a:ext>
            </a:extLst>
          </p:cNvPr>
          <p:cNvSpPr/>
          <p:nvPr/>
        </p:nvSpPr>
        <p:spPr>
          <a:xfrm>
            <a:off x="5369860" y="4870685"/>
            <a:ext cx="1007007" cy="461665"/>
          </a:xfrm>
          <a:prstGeom prst="rect">
            <a:avLst/>
          </a:prstGeom>
        </p:spPr>
        <p:txBody>
          <a:bodyPr wrap="none">
            <a:spAutoFit/>
          </a:bodyPr>
          <a:lstStyle/>
          <a:p>
            <a:r>
              <a:rPr lang="en-US" altLang="zh-TW" sz="2400" b="1">
                <a:solidFill>
                  <a:srgbClr val="002060"/>
                </a:solidFill>
                <a:latin typeface="+mj-lt"/>
                <a:ea typeface="Microsoft JhengHei"/>
              </a:rPr>
              <a:t>Same</a:t>
            </a:r>
            <a:endParaRPr lang="zh-TW" altLang="en-US" sz="2400" b="1">
              <a:solidFill>
                <a:srgbClr val="002060"/>
              </a:solidFill>
              <a:latin typeface="+mj-lt"/>
              <a:ea typeface="Microsoft JhengHei"/>
            </a:endParaRPr>
          </a:p>
        </p:txBody>
      </p:sp>
      <p:sp>
        <p:nvSpPr>
          <p:cNvPr id="33" name="箭號: 向右 32">
            <a:extLst>
              <a:ext uri="{FF2B5EF4-FFF2-40B4-BE49-F238E27FC236}">
                <a16:creationId xmlns:a16="http://schemas.microsoft.com/office/drawing/2014/main" id="{5FB8BB9D-577F-42F9-88D9-6D31D7854743}"/>
              </a:ext>
            </a:extLst>
          </p:cNvPr>
          <p:cNvSpPr/>
          <p:nvPr/>
        </p:nvSpPr>
        <p:spPr>
          <a:xfrm>
            <a:off x="6555371" y="4946143"/>
            <a:ext cx="564781" cy="327698"/>
          </a:xfrm>
          <a:prstGeom prst="rightArrow">
            <a:avLst>
              <a:gd name="adj1" fmla="val 50000"/>
              <a:gd name="adj2" fmla="val 767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箭號: 向右 33">
            <a:extLst>
              <a:ext uri="{FF2B5EF4-FFF2-40B4-BE49-F238E27FC236}">
                <a16:creationId xmlns:a16="http://schemas.microsoft.com/office/drawing/2014/main" id="{8F825332-7CF3-4CA3-99F4-5DFA86F1384A}"/>
              </a:ext>
            </a:extLst>
          </p:cNvPr>
          <p:cNvSpPr/>
          <p:nvPr/>
        </p:nvSpPr>
        <p:spPr>
          <a:xfrm rot="10800000">
            <a:off x="4651786" y="4946143"/>
            <a:ext cx="564781" cy="327698"/>
          </a:xfrm>
          <a:prstGeom prst="rightArrow">
            <a:avLst>
              <a:gd name="adj1" fmla="val 50000"/>
              <a:gd name="adj2" fmla="val 7677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2A1D317E-9C06-4F1D-9849-48B95CE0E8BE}"/>
              </a:ext>
            </a:extLst>
          </p:cNvPr>
          <p:cNvSpPr/>
          <p:nvPr/>
        </p:nvSpPr>
        <p:spPr>
          <a:xfrm>
            <a:off x="5046476" y="3736876"/>
            <a:ext cx="1585242" cy="400110"/>
          </a:xfrm>
          <a:prstGeom prst="rect">
            <a:avLst/>
          </a:prstGeom>
        </p:spPr>
        <p:txBody>
          <a:bodyPr wrap="none">
            <a:spAutoFit/>
          </a:bodyPr>
          <a:lstStyle/>
          <a:p>
            <a:r>
              <a:rPr lang="en-US" altLang="zh-TW" sz="2000" b="1">
                <a:solidFill>
                  <a:srgbClr val="1489A4"/>
                </a:solidFill>
                <a:latin typeface="+mj-lt"/>
                <a:ea typeface="Microsoft JhengHei"/>
              </a:rPr>
              <a:t>Differences</a:t>
            </a:r>
            <a:endParaRPr lang="zh-TW" altLang="en-US" sz="2000" b="1">
              <a:solidFill>
                <a:srgbClr val="1489A4"/>
              </a:solidFill>
              <a:latin typeface="+mj-lt"/>
              <a:ea typeface="Microsoft JhengHei"/>
            </a:endParaRPr>
          </a:p>
        </p:txBody>
      </p:sp>
      <p:sp>
        <p:nvSpPr>
          <p:cNvPr id="36" name="箭號: 向右 35">
            <a:extLst>
              <a:ext uri="{FF2B5EF4-FFF2-40B4-BE49-F238E27FC236}">
                <a16:creationId xmlns:a16="http://schemas.microsoft.com/office/drawing/2014/main" id="{36CD19E5-9E9B-4442-BEED-35720723C065}"/>
              </a:ext>
            </a:extLst>
          </p:cNvPr>
          <p:cNvSpPr/>
          <p:nvPr/>
        </p:nvSpPr>
        <p:spPr>
          <a:xfrm>
            <a:off x="6778396" y="3756578"/>
            <a:ext cx="564781" cy="327698"/>
          </a:xfrm>
          <a:prstGeom prst="rightArrow">
            <a:avLst>
              <a:gd name="adj1" fmla="val 50000"/>
              <a:gd name="adj2" fmla="val 76775"/>
            </a:avLst>
          </a:prstGeom>
          <a:solidFill>
            <a:srgbClr val="148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箭號: 向右 36">
            <a:extLst>
              <a:ext uri="{FF2B5EF4-FFF2-40B4-BE49-F238E27FC236}">
                <a16:creationId xmlns:a16="http://schemas.microsoft.com/office/drawing/2014/main" id="{09277C9C-50B4-4D16-9820-123CBAFCB5FE}"/>
              </a:ext>
            </a:extLst>
          </p:cNvPr>
          <p:cNvSpPr/>
          <p:nvPr/>
        </p:nvSpPr>
        <p:spPr>
          <a:xfrm rot="10800000">
            <a:off x="4373006" y="3756578"/>
            <a:ext cx="564781" cy="327698"/>
          </a:xfrm>
          <a:prstGeom prst="rightArrow">
            <a:avLst>
              <a:gd name="adj1" fmla="val 50000"/>
              <a:gd name="adj2" fmla="val 76775"/>
            </a:avLst>
          </a:prstGeom>
          <a:solidFill>
            <a:srgbClr val="148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5935547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2">
      <a:majorFont>
        <a:latin typeface="Arial"/>
        <a:ea typeface="Arial Unicode MS"/>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1446</Words>
  <Application>Microsoft Office PowerPoint</Application>
  <PresentationFormat>寬螢幕</PresentationFormat>
  <Paragraphs>431</Paragraphs>
  <Slides>41</Slides>
  <Notes>12</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41</vt:i4>
      </vt:variant>
    </vt:vector>
  </HeadingPairs>
  <TitlesOfParts>
    <vt:vector size="51" baseType="lpstr">
      <vt:lpstr>Arial </vt:lpstr>
      <vt:lpstr>Arial Unicode MS</vt:lpstr>
      <vt:lpstr>Ariel</vt:lpstr>
      <vt:lpstr>等线</vt:lpstr>
      <vt:lpstr>Microsoft JhengHei</vt:lpstr>
      <vt:lpstr>Microsoft JhengHei</vt:lpstr>
      <vt:lpstr>新細明體</vt:lpstr>
      <vt:lpstr>Arial</vt:lpstr>
      <vt:lpstr>Calibri</vt:lpstr>
      <vt:lpstr>Office 佈景主題</vt:lpstr>
      <vt:lpstr>PowerPoint 簡報</vt:lpstr>
      <vt:lpstr>Agenda</vt:lpstr>
      <vt:lpstr>What is container technology?</vt:lpstr>
      <vt:lpstr>Container 101</vt:lpstr>
      <vt:lpstr>Containers becoming prominent</vt:lpstr>
      <vt:lpstr>QNAP NAS is your best companion  for innovative developments</vt:lpstr>
      <vt:lpstr>QNAP NAS is your best companion  for innovative developments</vt:lpstr>
      <vt:lpstr>LXC &amp; Docker dual support</vt:lpstr>
      <vt:lpstr>Structure of LXC and Docker containers</vt:lpstr>
      <vt:lpstr>Differences between LXC and Docker containers</vt:lpstr>
      <vt:lpstr>QNAP NAS is your best companion for innovative developments</vt:lpstr>
      <vt:lpstr>Efficient and privacy-protective</vt:lpstr>
      <vt:lpstr>QNAP NAS is your best companion for innovative developments</vt:lpstr>
      <vt:lpstr>Flexible network settings</vt:lpstr>
      <vt:lpstr>Network &amp; Virtual Switch</vt:lpstr>
      <vt:lpstr>Flexible network settings</vt:lpstr>
      <vt:lpstr>QNAP NAS is your best companion for innovative developments</vt:lpstr>
      <vt:lpstr>GPU-acceleration</vt:lpstr>
      <vt:lpstr>Welcome to Container Station!</vt:lpstr>
      <vt:lpstr>Basic concepts of Container Station</vt:lpstr>
      <vt:lpstr>Basic concepts of containers</vt:lpstr>
      <vt:lpstr>Advanced operation of containers</vt:lpstr>
      <vt:lpstr>Operate Container Station in four steps</vt:lpstr>
      <vt:lpstr>Multiple options for pulling image</vt:lpstr>
      <vt:lpstr>User image to create container</vt:lpstr>
      <vt:lpstr>Build personal infrastructure</vt:lpstr>
      <vt:lpstr>Container overview</vt:lpstr>
      <vt:lpstr>One-click installation of popular containers</vt:lpstr>
      <vt:lpstr>AI containers</vt:lpstr>
      <vt:lpstr>AI container – CAFFE</vt:lpstr>
      <vt:lpstr>IOT containers </vt:lpstr>
      <vt:lpstr>IOT container - openHAB</vt:lpstr>
      <vt:lpstr>Ubuntu 18.04 with a VNC desktop</vt:lpstr>
      <vt:lpstr>PowerPoint 簡報</vt:lpstr>
      <vt:lpstr>FAQ</vt:lpstr>
      <vt:lpstr>FAQ</vt:lpstr>
      <vt:lpstr>FAQ</vt:lpstr>
      <vt:lpstr>Supported NAS models</vt:lpstr>
      <vt:lpstr>Join the development</vt:lpstr>
      <vt:lpstr>Comprehensive development support</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Yvonne Tsai</dc:creator>
  <cp:lastModifiedBy>亞彣 蔡</cp:lastModifiedBy>
  <cp:revision>5</cp:revision>
  <dcterms:created xsi:type="dcterms:W3CDTF">2012-07-30T21:28:29Z</dcterms:created>
  <dcterms:modified xsi:type="dcterms:W3CDTF">2018-11-08T08:29:24Z</dcterms:modified>
</cp:coreProperties>
</file>