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66" r:id="rId2"/>
    <p:sldId id="464" r:id="rId3"/>
    <p:sldId id="443" r:id="rId4"/>
    <p:sldId id="467" r:id="rId5"/>
    <p:sldId id="468" r:id="rId6"/>
    <p:sldId id="475" r:id="rId7"/>
    <p:sldId id="474" r:id="rId8"/>
    <p:sldId id="469" r:id="rId9"/>
    <p:sldId id="470" r:id="rId10"/>
    <p:sldId id="471" r:id="rId11"/>
    <p:sldId id="450" r:id="rId12"/>
    <p:sldId id="449" r:id="rId13"/>
    <p:sldId id="448" r:id="rId14"/>
    <p:sldId id="454" r:id="rId15"/>
    <p:sldId id="452" r:id="rId16"/>
    <p:sldId id="465" r:id="rId17"/>
    <p:sldId id="476" r:id="rId18"/>
    <p:sldId id="483" r:id="rId19"/>
    <p:sldId id="486" r:id="rId20"/>
    <p:sldId id="484" r:id="rId21"/>
    <p:sldId id="485" r:id="rId22"/>
    <p:sldId id="478" r:id="rId23"/>
    <p:sldId id="479" r:id="rId24"/>
    <p:sldId id="480" r:id="rId25"/>
    <p:sldId id="481" r:id="rId26"/>
    <p:sldId id="482" r:id="rId27"/>
    <p:sldId id="437" r:id="rId28"/>
    <p:sldId id="440" r:id="rId29"/>
    <p:sldId id="442" r:id="rId30"/>
    <p:sldId id="472" r:id="rId31"/>
    <p:sldId id="473" r:id="rId32"/>
    <p:sldId id="439" r:id="rId33"/>
    <p:sldId id="463" r:id="rId34"/>
    <p:sldId id="441" r:id="rId35"/>
    <p:sldId id="352" r:id="rId36"/>
    <p:sldId id="360" r:id="rId37"/>
    <p:sldId id="429" r:id="rId38"/>
    <p:sldId id="356" r:id="rId39"/>
    <p:sldId id="357" r:id="rId40"/>
    <p:sldId id="418" r:id="rId41"/>
    <p:sldId id="433" r:id="rId42"/>
    <p:sldId id="348" r:id="rId43"/>
    <p:sldId id="355" r:id="rId44"/>
    <p:sldId id="287" r:id="rId45"/>
    <p:sldId id="419" r:id="rId46"/>
    <p:sldId id="434" r:id="rId47"/>
    <p:sldId id="435" r:id="rId48"/>
    <p:sldId id="279" r:id="rId49"/>
    <p:sldId id="420" r:id="rId50"/>
    <p:sldId id="299" r:id="rId51"/>
    <p:sldId id="347" r:id="rId52"/>
    <p:sldId id="462" r:id="rId53"/>
    <p:sldId id="460" r:id="rId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D9F5A69-C7C7-46D5-A657-6DC5C717084B}">
          <p14:sldIdLst>
            <p14:sldId id="266"/>
            <p14:sldId id="464"/>
            <p14:sldId id="443"/>
            <p14:sldId id="467"/>
            <p14:sldId id="468"/>
            <p14:sldId id="475"/>
            <p14:sldId id="474"/>
            <p14:sldId id="469"/>
            <p14:sldId id="470"/>
            <p14:sldId id="471"/>
            <p14:sldId id="450"/>
            <p14:sldId id="449"/>
            <p14:sldId id="448"/>
            <p14:sldId id="454"/>
            <p14:sldId id="452"/>
            <p14:sldId id="465"/>
            <p14:sldId id="476"/>
            <p14:sldId id="483"/>
            <p14:sldId id="486"/>
            <p14:sldId id="484"/>
            <p14:sldId id="485"/>
            <p14:sldId id="478"/>
            <p14:sldId id="479"/>
            <p14:sldId id="480"/>
            <p14:sldId id="481"/>
            <p14:sldId id="482"/>
            <p14:sldId id="437"/>
            <p14:sldId id="440"/>
            <p14:sldId id="442"/>
            <p14:sldId id="472"/>
            <p14:sldId id="473"/>
            <p14:sldId id="439"/>
            <p14:sldId id="463"/>
            <p14:sldId id="441"/>
            <p14:sldId id="352"/>
            <p14:sldId id="360"/>
            <p14:sldId id="429"/>
            <p14:sldId id="356"/>
            <p14:sldId id="357"/>
            <p14:sldId id="418"/>
            <p14:sldId id="433"/>
            <p14:sldId id="348"/>
            <p14:sldId id="355"/>
            <p14:sldId id="287"/>
            <p14:sldId id="419"/>
            <p14:sldId id="434"/>
            <p14:sldId id="435"/>
            <p14:sldId id="279"/>
            <p14:sldId id="420"/>
            <p14:sldId id="299"/>
            <p14:sldId id="347"/>
            <p14:sldId id="462"/>
            <p14:sldId id="4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00A8"/>
    <a:srgbClr val="E2CB9E"/>
    <a:srgbClr val="8E621F"/>
    <a:srgbClr val="4BC0E4"/>
    <a:srgbClr val="099DCA"/>
    <a:srgbClr val="081744"/>
    <a:srgbClr val="0D75C2"/>
    <a:srgbClr val="FFFF01"/>
    <a:srgbClr val="ACA087"/>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52B28-5D3E-888B-B358-7419343A3D41}" v="690" dt="2018-11-05T10:54:33.211"/>
    <p1510:client id="{82AA1273-6411-26B2-7D81-52BF3EDA4AE7}" v="19" dt="2018-11-05T10:55:51.196"/>
    <p1510:client id="{CCA4D738-605D-7648-AD16-FD2F48CD197E}" v="2984" dt="2018-11-06T08:50:55.903"/>
    <p1510:client id="{DEFBE7AA-C38B-42B8-AFC4-F254D85AC9AC}" v="224" dt="2018-11-06T07:16:35.651"/>
    <p1510:client id="{4F6D1D3C-CBB3-9797-5ECA-46AF148FC3CC}" v="672" dt="2018-11-05T12:21:18.405"/>
    <p1510:client id="{D6492C71-7F77-96D2-6910-591F43F5099B}" v="4" dt="2018-11-05T12:20:16.932"/>
    <p1510:client id="{8F72B3E3-DBC3-228D-5358-595F326BDAB8}" v="86" dt="2018-11-05T12:27:49.153"/>
    <p1510:client id="{180B664A-C63B-5021-E4FC-715772BF90EA}" v="21" dt="2018-11-06T01:36:35.422"/>
    <p1510:client id="{07074BE7-33C3-0807-79CB-476401AE57D3}" v="1" dt="2018-11-06T01:19:59.590"/>
    <p1510:client id="{A6716848-6D11-00AA-6637-482C534ABB32}" v="24" dt="2018-11-06T02:13:49.636"/>
    <p1510:client id="{FF4F0072-2BF1-448C-82CE-AB06EC943C5B}" v="779" dt="2018-11-06T10:40:59.990"/>
    <p1510:client id="{B6D18D40-5617-ED38-5B4F-A736874A59D1}" v="4" dt="2018-11-06T07:27:21.829"/>
  </p1510:revLst>
</p1510:revInfo>
</file>

<file path=ppt/tableStyles.xml><?xml version="1.0" encoding="utf-8"?>
<a:tblStyleLst xmlns:a="http://schemas.openxmlformats.org/drawingml/2006/main" def="{5C22544A-7EE6-4342-B048-85BDC9FD1C3A}">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786"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27D1B7DD-F4BF-48C3-B7F3-D4C64505BD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CC9353DD-C4B3-4DEB-89E0-F0FF37293E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E173FD-923F-47C5-A25C-3273F68F3493}" type="datetimeFigureOut">
              <a:rPr lang="zh-TW" altLang="en-US" smtClean="0"/>
              <a:t>2018/11/7</a:t>
            </a:fld>
            <a:endParaRPr lang="zh-TW" altLang="en-US"/>
          </a:p>
        </p:txBody>
      </p:sp>
      <p:sp>
        <p:nvSpPr>
          <p:cNvPr id="4" name="頁尾版面配置區 3">
            <a:extLst>
              <a:ext uri="{FF2B5EF4-FFF2-40B4-BE49-F238E27FC236}">
                <a16:creationId xmlns:a16="http://schemas.microsoft.com/office/drawing/2014/main" id="{4A76121C-3EF2-40DF-945F-74855111A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21C432B3-503B-4CA5-8807-1A61CF237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4AA53A-4CE7-4EA9-9CE1-FD17FB3BEBC0}" type="slidenum">
              <a:rPr lang="zh-TW" altLang="en-US" smtClean="0"/>
              <a:t>‹#›</a:t>
            </a:fld>
            <a:endParaRPr lang="zh-TW" altLang="en-US"/>
          </a:p>
        </p:txBody>
      </p:sp>
    </p:spTree>
    <p:extLst>
      <p:ext uri="{BB962C8B-B14F-4D97-AF65-F5344CB8AC3E}">
        <p14:creationId xmlns:p14="http://schemas.microsoft.com/office/powerpoint/2010/main" val="204072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68894-CE52-4C63-8C32-03CB5B3330FF}" type="datetimeFigureOut">
              <a:rPr lang="zh-TW" altLang="en-US" smtClean="0"/>
              <a:t>2018/11/7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F5F86-B0F1-43BF-B309-396ECD5630CA}" type="slidenum">
              <a:rPr lang="zh-TW" altLang="en-US" smtClean="0"/>
              <a:t>‹#›</a:t>
            </a:fld>
            <a:endParaRPr lang="zh-TW" altLang="en-US"/>
          </a:p>
        </p:txBody>
      </p:sp>
    </p:spTree>
    <p:extLst>
      <p:ext uri="{BB962C8B-B14F-4D97-AF65-F5344CB8AC3E}">
        <p14:creationId xmlns:p14="http://schemas.microsoft.com/office/powerpoint/2010/main" val="370482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latin typeface="游ゴシック"/>
              <a:ea typeface="游ゴシック"/>
            </a:endParaRPr>
          </a:p>
        </p:txBody>
      </p:sp>
      <p:sp>
        <p:nvSpPr>
          <p:cNvPr id="4" name="Slide Number Placeholder 3"/>
          <p:cNvSpPr>
            <a:spLocks noGrp="1"/>
          </p:cNvSpPr>
          <p:nvPr>
            <p:ph type="sldNum" sz="quarter" idx="5"/>
          </p:nvPr>
        </p:nvSpPr>
        <p:spPr/>
        <p:txBody>
          <a:bodyPr/>
          <a:lstStyle/>
          <a:p>
            <a:fld id="{C26F5F86-B0F1-43BF-B309-396ECD5630CA}" type="slidenum">
              <a:rPr lang="zh-TW" altLang="en-US" smtClean="0"/>
              <a:t>1</a:t>
            </a:fld>
            <a:endParaRPr lang="zh-TW" altLang="en-US"/>
          </a:p>
        </p:txBody>
      </p:sp>
    </p:spTree>
    <p:extLst>
      <p:ext uri="{BB962C8B-B14F-4D97-AF65-F5344CB8AC3E}">
        <p14:creationId xmlns:p14="http://schemas.microsoft.com/office/powerpoint/2010/main" val="202240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For example, with CacheMount, you can see all data in different storage within File Station. It can help you to manage all your data. And you can also access the cloud service through network protocol on your PC. You don't have to install lots of utility of Cloud providers on PC.</a:t>
            </a: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13</a:t>
            </a:fld>
            <a:endParaRPr lang="zh-TW" altLang="en-US"/>
          </a:p>
        </p:txBody>
      </p:sp>
    </p:spTree>
    <p:extLst>
      <p:ext uri="{BB962C8B-B14F-4D97-AF65-F5344CB8AC3E}">
        <p14:creationId xmlns:p14="http://schemas.microsoft.com/office/powerpoint/2010/main" val="97375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為什麼</a:t>
            </a:r>
            <a:r>
              <a:rPr lang="en-US">
                <a:latin typeface="Calibri"/>
                <a:cs typeface="Calibri"/>
              </a:rPr>
              <a:t> QNAP </a:t>
            </a:r>
            <a:r>
              <a:rPr lang="zh-TW" altLang="en-US">
                <a:latin typeface="Calibri"/>
                <a:cs typeface="Calibri"/>
              </a:rPr>
              <a:t>需要將</a:t>
            </a:r>
            <a:r>
              <a:rPr lang="en-US">
                <a:latin typeface="Calibri"/>
                <a:cs typeface="Calibri"/>
              </a:rPr>
              <a:t> Remote Mount </a:t>
            </a:r>
            <a:r>
              <a:rPr lang="zh-CN" altLang="en-US">
                <a:latin typeface="Calibri"/>
                <a:cs typeface="Calibri"/>
              </a:rPr>
              <a:t>重新打造為</a:t>
            </a:r>
            <a:r>
              <a:rPr lang="en-US">
                <a:latin typeface="Calibri"/>
                <a:cs typeface="Calibri"/>
              </a:rPr>
              <a:t> </a:t>
            </a:r>
            <a:r>
              <a:rPr lang="en-US" err="1">
                <a:latin typeface="Calibri"/>
                <a:cs typeface="Calibri"/>
              </a:rPr>
              <a:t>CacheMount</a:t>
            </a:r>
            <a:r>
              <a:rPr lang="en-US">
                <a:latin typeface="Calibri"/>
                <a:cs typeface="Calibri"/>
              </a:rPr>
              <a:t>? </a:t>
            </a:r>
            <a:r>
              <a:rPr lang="zh-TW" altLang="en-US">
                <a:latin typeface="Calibri"/>
                <a:cs typeface="Calibri"/>
              </a:rPr>
              <a:t>因為要透過</a:t>
            </a:r>
            <a:r>
              <a:rPr lang="en-US">
                <a:latin typeface="Calibri"/>
                <a:cs typeface="Calibri"/>
              </a:rPr>
              <a:t> NAS </a:t>
            </a:r>
            <a:r>
              <a:rPr lang="zh-TW" altLang="en-US">
                <a:latin typeface="Calibri"/>
                <a:cs typeface="Calibri"/>
              </a:rPr>
              <a:t>作為邊緣快取</a:t>
            </a:r>
            <a:r>
              <a:rPr lang="zh-TW" altLang="en-US">
                <a:latin typeface="新細明體"/>
                <a:ea typeface="新細明體"/>
                <a:cs typeface="Calibri"/>
              </a:rPr>
              <a:t>磁碟區加快從雲端空間存取檔案的效能。邊緣快取磁碟區的建立和一般磁碟區無異，但其專門用來存放準備寫入雲端或從雲端讀取的檔案。透過此暫存空間存取雲端</a:t>
            </a:r>
            <a:r>
              <a:rPr lang="zh-TW" altLang="en-US">
                <a:latin typeface="新細明體"/>
                <a:ea typeface="新細明體"/>
              </a:rPr>
              <a:t>將能</a:t>
            </a:r>
            <a:r>
              <a:rPr lang="zh-CN"/>
              <a:t>衝雲破霧</a:t>
            </a:r>
            <a:r>
              <a:rPr lang="zh-CN" altLang="en-US"/>
              <a:t>的效果</a:t>
            </a:r>
            <a:r>
              <a:rPr lang="zh-CN"/>
              <a:t>，</a:t>
            </a:r>
            <a:r>
              <a:rPr lang="zh-CN" altLang="en-US"/>
              <a:t>享受如本地儲存般的讀寫效能。</a:t>
            </a:r>
            <a:br>
              <a:rPr lang="zh-CN" altLang="en-US">
                <a:latin typeface="等线"/>
                <a:ea typeface="等线"/>
              </a:rPr>
            </a:br>
            <a:br>
              <a:rPr lang="zh-CN" altLang="en-US">
                <a:latin typeface="等线"/>
                <a:ea typeface="等线"/>
              </a:rPr>
            </a:br>
            <a:r>
              <a:rPr lang="zh-CN" altLang="en-US">
                <a:latin typeface="等线"/>
                <a:ea typeface="等线"/>
              </a:rPr>
              <a:t>更進一步，這類的磁碟區不僅可以再一般HDD儲存池上建立，更可以啟用 SSD 快取或是在 Qtier 自動儲存分層儲存池上建立。達到</a:t>
            </a:r>
            <a:r>
              <a:rPr lang="zh-CN"/>
              <a:t>騰雲駕霧，依照使用者配</a:t>
            </a:r>
            <a:r>
              <a:rPr lang="zh-CN" altLang="en-US"/>
              <a:t>置</a:t>
            </a:r>
            <a:r>
              <a:rPr lang="zh-CN"/>
              <a:t>有 </a:t>
            </a:r>
            <a:r>
              <a:rPr lang="en-US" altLang="zh-CN"/>
              <a:t>S</a:t>
            </a:r>
            <a:r>
              <a:rPr lang="zh-CN"/>
              <a:t>SD 、 </a:t>
            </a:r>
            <a:r>
              <a:rPr lang="en-US" altLang="zh-CN"/>
              <a:t>HDD</a:t>
            </a:r>
            <a:r>
              <a:rPr lang="zh-CN"/>
              <a:t> 到 </a:t>
            </a:r>
            <a:r>
              <a:rPr lang="en-US" altLang="zh-CN"/>
              <a:t>Cloud</a:t>
            </a:r>
            <a:r>
              <a:rPr lang="en-US" altLang="zh-CN">
                <a:latin typeface="Calibri"/>
                <a:cs typeface="Calibri"/>
              </a:rPr>
              <a:t> </a:t>
            </a:r>
            <a:r>
              <a:rPr lang="en-US" altLang="zh-CN" err="1">
                <a:latin typeface="Calibri"/>
                <a:cs typeface="Calibri"/>
              </a:rPr>
              <a:t>三層，</a:t>
            </a:r>
            <a:r>
              <a:rPr lang="en-US" altLang="zh-CN" err="1">
                <a:latin typeface="Calibri"/>
                <a:ea typeface="等线"/>
                <a:cs typeface="Calibri"/>
              </a:rPr>
              <a:t>甚至</a:t>
            </a:r>
            <a:r>
              <a:rPr lang="en-US" altLang="zh-CN">
                <a:latin typeface="Calibri"/>
                <a:ea typeface="等线"/>
                <a:cs typeface="Calibri"/>
              </a:rPr>
              <a:t> SSD，SAS </a:t>
            </a:r>
            <a:r>
              <a:rPr lang="en-US" altLang="zh-CN" err="1">
                <a:latin typeface="Calibri"/>
                <a:ea typeface="等线"/>
                <a:cs typeface="Calibri"/>
              </a:rPr>
              <a:t>HDD，HDD，Cloud</a:t>
            </a:r>
            <a:r>
              <a:rPr lang="en-US" altLang="zh-CN">
                <a:latin typeface="Calibri"/>
                <a:ea typeface="等线"/>
                <a:cs typeface="Calibri"/>
              </a:rPr>
              <a:t> </a:t>
            </a:r>
            <a:r>
              <a:rPr lang="en-US" altLang="zh-CN" err="1">
                <a:latin typeface="Calibri"/>
                <a:ea typeface="等线"/>
                <a:cs typeface="Calibri"/>
              </a:rPr>
              <a:t>四層的分層配置</a:t>
            </a:r>
            <a:r>
              <a:rPr lang="en-US" altLang="zh-CN">
                <a:latin typeface="Calibri"/>
                <a:ea typeface="等线"/>
                <a:cs typeface="Calibri"/>
              </a:rPr>
              <a:t>。 </a:t>
            </a:r>
            <a:endParaRPr lang="zh-CN" altLang="en-US">
              <a:latin typeface="Calibri"/>
              <a:ea typeface="等线"/>
              <a:cs typeface="Calibri"/>
            </a:endParaRPr>
          </a:p>
          <a:p>
            <a:endParaRPr lang="zh-CN" altLang="en-US"/>
          </a:p>
          <a:p>
            <a:endParaRPr lang="zh-TW" altLang="en-US">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14</a:t>
            </a:fld>
            <a:endParaRPr lang="zh-TW" altLang="en-US"/>
          </a:p>
        </p:txBody>
      </p:sp>
    </p:spTree>
    <p:extLst>
      <p:ext uri="{BB962C8B-B14F-4D97-AF65-F5344CB8AC3E}">
        <p14:creationId xmlns:p14="http://schemas.microsoft.com/office/powerpoint/2010/main" val="365132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a:t>除了 C</a:t>
            </a:r>
            <a:r>
              <a:rPr lang="zh-CN" altLang="en-US">
                <a:latin typeface="等线"/>
                <a:ea typeface="等线"/>
              </a:rPr>
              <a:t>acheMount ，QNAP 也正在積極規畫進一步利用 NAS 邊緣運算優勢加入企業雲端儲存生態系。並將提出 VJBOD Cloud 雲端虛擬擴充櫃的新架構。VJBOD Cloud 不同於 CacheMount 將採用區塊層級方式讓 NAS 運用雲端空間，也就是說使用者將可以用連接的物件儲存空間 Bucket 直接建立儲存池和磁碟區。</a:t>
            </a:r>
            <a:br>
              <a:rPr lang="zh-CN" altLang="en-US">
                <a:latin typeface="等线"/>
                <a:ea typeface="等线"/>
              </a:rPr>
            </a:br>
            <a:br>
              <a:rPr lang="zh-CN" altLang="en-US">
                <a:latin typeface="等线"/>
                <a:ea typeface="等线"/>
              </a:rPr>
            </a:br>
            <a:r>
              <a:rPr lang="zh-CN" altLang="en-US">
                <a:latin typeface="等线"/>
                <a:ea typeface="等线"/>
              </a:rPr>
              <a:t>使用區塊層級的優勢，在於寫入多個小檔到雲端時，首先雲端伺服器可以區塊處理資料而不用一個檔案一個檔案溝通讀寫需求，而在編輯單一大檔時，效益更明顯是如下圖所示，在一個大檔僅有變動的區塊需要做上傳，有效的節省了頻寬和雲端傳輸費用。這個優勢使相比 CacheMount VJBOD Cloud 更適合做 NAS 擴充給虛擬機鏡像檔或備份情境使用，</a:t>
            </a:r>
            <a:r>
              <a:rPr lang="zh-CN"/>
              <a:t>以公有雲解放私有雲的儲存空間</a:t>
            </a:r>
            <a:r>
              <a:rPr lang="zh-CN" altLang="en-US">
                <a:latin typeface="等线"/>
                <a:ea typeface="等线"/>
              </a:rPr>
              <a:t>。而缺點就是區塊層級的 Volume 或 LUN 中的檔案在雲端暫時還無法被其他應用直接識別。</a:t>
            </a:r>
            <a:endParaRPr lang="zh-CN"/>
          </a:p>
          <a:p>
            <a:endParaRPr lang="zh-CN" altLang="en-US">
              <a:latin typeface="等线"/>
              <a:ea typeface="等线"/>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15</a:t>
            </a:fld>
            <a:endParaRPr lang="zh-TW" altLang="en-US"/>
          </a:p>
        </p:txBody>
      </p:sp>
    </p:spTree>
    <p:extLst>
      <p:ext uri="{BB962C8B-B14F-4D97-AF65-F5344CB8AC3E}">
        <p14:creationId xmlns:p14="http://schemas.microsoft.com/office/powerpoint/2010/main" val="2625370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latin typeface="新細明體"/>
                <a:ea typeface="新細明體"/>
                <a:cs typeface="Calibri"/>
              </a:rPr>
              <a:t>QNAP </a:t>
            </a:r>
            <a:r>
              <a:rPr lang="en-US" altLang="zh-TW" err="1">
                <a:latin typeface="新細明體"/>
                <a:ea typeface="新細明體"/>
                <a:cs typeface="Calibri"/>
              </a:rPr>
              <a:t>之所以推出VJBOD</a:t>
            </a:r>
            <a:r>
              <a:rPr lang="en-US" altLang="zh-TW">
                <a:latin typeface="新細明體"/>
                <a:ea typeface="新細明體"/>
                <a:cs typeface="Calibri"/>
              </a:rPr>
              <a:t> Cloud ，</a:t>
            </a:r>
            <a:r>
              <a:rPr lang="en-US" altLang="zh-TW" err="1">
                <a:latin typeface="新細明體"/>
                <a:ea typeface="新細明體"/>
                <a:cs typeface="Calibri"/>
              </a:rPr>
              <a:t>最重要的原因是為了解決用戶重要資料庫上雲的需求。我們知道在企業情境中，應用程式的檔案都是以</a:t>
            </a:r>
            <a:r>
              <a:rPr lang="en-US" altLang="zh-TW">
                <a:latin typeface="新細明體"/>
                <a:ea typeface="新細明體"/>
                <a:cs typeface="Calibri"/>
              </a:rPr>
              <a:t> iSCSI LUN </a:t>
            </a:r>
            <a:r>
              <a:rPr lang="en-US" altLang="zh-TW" err="1">
                <a:latin typeface="新細明體"/>
                <a:ea typeface="新細明體"/>
                <a:cs typeface="Calibri"/>
              </a:rPr>
              <a:t>的形式存放在</a:t>
            </a:r>
            <a:r>
              <a:rPr lang="en-US" altLang="zh-TW">
                <a:latin typeface="新細明體"/>
                <a:ea typeface="新細明體"/>
                <a:cs typeface="Calibri"/>
              </a:rPr>
              <a:t> NAS </a:t>
            </a:r>
            <a:r>
              <a:rPr lang="en-US" altLang="zh-TW" err="1">
                <a:latin typeface="新細明體"/>
                <a:ea typeface="新細明體"/>
                <a:cs typeface="Calibri"/>
              </a:rPr>
              <a:t>中，但這種區塊裝置在</a:t>
            </a:r>
            <a:r>
              <a:rPr lang="en-US" altLang="zh-TW">
                <a:latin typeface="新細明體"/>
                <a:ea typeface="新細明體"/>
                <a:cs typeface="Calibri"/>
              </a:rPr>
              <a:t> NAS </a:t>
            </a:r>
            <a:r>
              <a:rPr lang="en-US" altLang="zh-TW" err="1">
                <a:latin typeface="新細明體"/>
                <a:ea typeface="新細明體"/>
                <a:cs typeface="Calibri"/>
              </a:rPr>
              <a:t>中資料無法被識別，除了透過</a:t>
            </a:r>
            <a:r>
              <a:rPr lang="en-US" altLang="zh-TW">
                <a:latin typeface="新細明體"/>
                <a:ea typeface="新細明體"/>
                <a:cs typeface="Calibri"/>
              </a:rPr>
              <a:t> LUN </a:t>
            </a:r>
            <a:r>
              <a:rPr lang="en-US" altLang="zh-TW" err="1">
                <a:latin typeface="新細明體"/>
                <a:ea typeface="新細明體"/>
                <a:cs typeface="Calibri"/>
              </a:rPr>
              <a:t>匯出匯入，也就難以用一般的備份軟體持續備份、甚至以同步方式傳到雲端。當本地</a:t>
            </a:r>
            <a:r>
              <a:rPr lang="en-US" altLang="zh-TW">
                <a:latin typeface="新細明體"/>
                <a:ea typeface="新細明體"/>
                <a:cs typeface="Calibri"/>
              </a:rPr>
              <a:t> NAS </a:t>
            </a:r>
            <a:r>
              <a:rPr lang="en-US" altLang="zh-TW" err="1">
                <a:latin typeface="新細明體"/>
                <a:ea typeface="新細明體"/>
                <a:cs typeface="Calibri"/>
              </a:rPr>
              <a:t>遭遇到</a:t>
            </a:r>
            <a:r>
              <a:rPr lang="en-US" altLang="zh-TW">
                <a:latin typeface="新細明體"/>
                <a:ea typeface="新細明體"/>
                <a:cs typeface="Calibri"/>
              </a:rPr>
              <a:t> RAID </a:t>
            </a:r>
            <a:r>
              <a:rPr lang="en-US" altLang="zh-TW" err="1">
                <a:latin typeface="新細明體"/>
                <a:ea typeface="新細明體"/>
                <a:cs typeface="Calibri"/>
              </a:rPr>
              <a:t>失效或是機器損壞時，重要的資料庫資料就有毀損的風險</a:t>
            </a:r>
            <a:r>
              <a:rPr lang="en-US" altLang="zh-TW">
                <a:latin typeface="新細明體"/>
                <a:ea typeface="新細明體"/>
                <a:cs typeface="Calibri"/>
              </a:rPr>
              <a:t>。</a:t>
            </a:r>
            <a:br>
              <a:rPr lang="en-US" altLang="zh-TW">
                <a:latin typeface="新細明體"/>
                <a:ea typeface="新細明體"/>
                <a:cs typeface="Calibri"/>
              </a:rPr>
            </a:br>
            <a:br>
              <a:rPr lang="en-US" altLang="zh-TW">
                <a:latin typeface="新細明體"/>
                <a:ea typeface="新細明體"/>
                <a:cs typeface="Calibri"/>
              </a:rPr>
            </a:br>
            <a:r>
              <a:rPr lang="en-US" altLang="zh-TW" err="1">
                <a:latin typeface="新細明體"/>
                <a:ea typeface="新細明體"/>
                <a:cs typeface="Calibri"/>
              </a:rPr>
              <a:t>而現在透過</a:t>
            </a:r>
            <a:r>
              <a:rPr lang="en-US" altLang="zh-TW">
                <a:latin typeface="新細明體"/>
                <a:ea typeface="新細明體"/>
                <a:cs typeface="Calibri"/>
              </a:rPr>
              <a:t> VJBOD Cloud </a:t>
            </a:r>
            <a:r>
              <a:rPr lang="en-US" altLang="zh-TW" err="1">
                <a:latin typeface="新細明體"/>
                <a:ea typeface="新細明體"/>
                <a:cs typeface="Calibri"/>
              </a:rPr>
              <a:t>雲端虛擬擴充櫃，使用者將可以輕鬆在雲端建立一個</a:t>
            </a:r>
            <a:r>
              <a:rPr lang="en-US" altLang="zh-TW">
                <a:latin typeface="新細明體"/>
                <a:ea typeface="新細明體"/>
                <a:cs typeface="Calibri"/>
              </a:rPr>
              <a:t> Cloud  LUN </a:t>
            </a:r>
            <a:r>
              <a:rPr lang="en-US" altLang="zh-TW" err="1">
                <a:latin typeface="新細明體"/>
                <a:ea typeface="新細明體"/>
                <a:cs typeface="Calibri"/>
              </a:rPr>
              <a:t>並透過</a:t>
            </a:r>
            <a:r>
              <a:rPr lang="en-US" altLang="zh-TW">
                <a:latin typeface="新細明體"/>
                <a:ea typeface="新細明體"/>
                <a:cs typeface="Calibri"/>
              </a:rPr>
              <a:t> NAS </a:t>
            </a:r>
            <a:r>
              <a:rPr lang="en-US" altLang="zh-TW" err="1">
                <a:latin typeface="新細明體"/>
                <a:ea typeface="新細明體"/>
                <a:cs typeface="Calibri"/>
              </a:rPr>
              <a:t>分享給本地的企業應用程式或是</a:t>
            </a:r>
            <a:r>
              <a:rPr lang="en-US" altLang="zh-TW">
                <a:latin typeface="新細明體"/>
                <a:ea typeface="新細明體"/>
                <a:cs typeface="Calibri"/>
              </a:rPr>
              <a:t> Hypervisor ，當 NAS </a:t>
            </a:r>
            <a:r>
              <a:rPr lang="en-US" altLang="zh-TW" err="1">
                <a:latin typeface="新細明體"/>
                <a:ea typeface="新細明體"/>
                <a:cs typeface="Calibri"/>
              </a:rPr>
              <a:t>上的</a:t>
            </a:r>
            <a:r>
              <a:rPr lang="en-US" altLang="zh-TW">
                <a:latin typeface="新細明體"/>
                <a:ea typeface="新細明體"/>
                <a:cs typeface="Calibri"/>
              </a:rPr>
              <a:t> RAID </a:t>
            </a:r>
            <a:r>
              <a:rPr lang="en-US" altLang="zh-TW" err="1">
                <a:latin typeface="新細明體"/>
                <a:ea typeface="新細明體"/>
                <a:cs typeface="Calibri"/>
              </a:rPr>
              <a:t>或是</a:t>
            </a:r>
            <a:r>
              <a:rPr lang="en-US" altLang="zh-TW">
                <a:latin typeface="新細明體"/>
                <a:ea typeface="新細明體"/>
                <a:cs typeface="Calibri"/>
              </a:rPr>
              <a:t> NAS </a:t>
            </a:r>
            <a:r>
              <a:rPr lang="en-US" altLang="zh-TW" err="1">
                <a:latin typeface="新細明體"/>
                <a:ea typeface="新細明體"/>
                <a:cs typeface="Calibri"/>
              </a:rPr>
              <a:t>自身有任何損壞時，不需要擔心從損壞到復原中間的營運損失，只要您有另外一台</a:t>
            </a:r>
            <a:r>
              <a:rPr lang="en-US" altLang="zh-TW">
                <a:latin typeface="新細明體"/>
                <a:ea typeface="新細明體"/>
                <a:cs typeface="Calibri"/>
              </a:rPr>
              <a:t> </a:t>
            </a:r>
            <a:r>
              <a:rPr lang="en-US" altLang="zh-TW" err="1">
                <a:latin typeface="新細明體"/>
                <a:ea typeface="新細明體"/>
                <a:cs typeface="Calibri"/>
              </a:rPr>
              <a:t>NAS，直接透過</a:t>
            </a:r>
            <a:r>
              <a:rPr lang="en-US" altLang="zh-TW">
                <a:latin typeface="新細明體"/>
                <a:ea typeface="新細明體"/>
                <a:cs typeface="Calibri"/>
              </a:rPr>
              <a:t> VJBOD Cloud </a:t>
            </a:r>
            <a:r>
              <a:rPr lang="en-US" altLang="zh-TW" err="1">
                <a:latin typeface="新細明體"/>
                <a:ea typeface="新細明體"/>
                <a:cs typeface="Calibri"/>
              </a:rPr>
              <a:t>即可重新連上</a:t>
            </a:r>
            <a:r>
              <a:rPr lang="en-US" altLang="zh-TW">
                <a:latin typeface="新細明體"/>
                <a:ea typeface="新細明體"/>
                <a:cs typeface="Calibri"/>
              </a:rPr>
              <a:t>  Cloud LUN ，</a:t>
            </a:r>
            <a:r>
              <a:rPr lang="en-US" altLang="zh-TW" err="1">
                <a:latin typeface="新細明體"/>
                <a:ea typeface="新細明體"/>
                <a:cs typeface="Calibri"/>
              </a:rPr>
              <a:t>並且再次提供給本地應用程式伺服器，透過雲端達具完全保護，持續可用的資料庫儲存架構</a:t>
            </a:r>
            <a:r>
              <a:rPr lang="en-US" altLang="zh-TW">
                <a:latin typeface="新細明體"/>
                <a:ea typeface="新細明體"/>
                <a:cs typeface="Calibri"/>
              </a:rPr>
              <a:t>。</a:t>
            </a: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16</a:t>
            </a:fld>
            <a:endParaRPr lang="zh-TW" altLang="en-US"/>
          </a:p>
        </p:txBody>
      </p:sp>
    </p:spTree>
    <p:extLst>
      <p:ext uri="{BB962C8B-B14F-4D97-AF65-F5344CB8AC3E}">
        <p14:creationId xmlns:p14="http://schemas.microsoft.com/office/powerpoint/2010/main" val="102053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18</a:t>
            </a:fld>
            <a:endParaRPr lang="zh-TW" altLang="en-US"/>
          </a:p>
        </p:txBody>
      </p:sp>
    </p:spTree>
    <p:extLst>
      <p:ext uri="{BB962C8B-B14F-4D97-AF65-F5344CB8AC3E}">
        <p14:creationId xmlns:p14="http://schemas.microsoft.com/office/powerpoint/2010/main" val="931686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26</a:t>
            </a:fld>
            <a:endParaRPr lang="zh-TW" altLang="en-US"/>
          </a:p>
        </p:txBody>
      </p:sp>
    </p:spTree>
    <p:extLst>
      <p:ext uri="{BB962C8B-B14F-4D97-AF65-F5344CB8AC3E}">
        <p14:creationId xmlns:p14="http://schemas.microsoft.com/office/powerpoint/2010/main" val="474094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28</a:t>
            </a:fld>
            <a:endParaRPr lang="zh-TW" altLang="en-US"/>
          </a:p>
        </p:txBody>
      </p:sp>
    </p:spTree>
    <p:extLst>
      <p:ext uri="{BB962C8B-B14F-4D97-AF65-F5344CB8AC3E}">
        <p14:creationId xmlns:p14="http://schemas.microsoft.com/office/powerpoint/2010/main" val="4081379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38</a:t>
            </a:fld>
            <a:endParaRPr lang="zh-TW" altLang="en-US"/>
          </a:p>
        </p:txBody>
      </p:sp>
    </p:spTree>
    <p:extLst>
      <p:ext uri="{BB962C8B-B14F-4D97-AF65-F5344CB8AC3E}">
        <p14:creationId xmlns:p14="http://schemas.microsoft.com/office/powerpoint/2010/main" val="405353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40</a:t>
            </a:fld>
            <a:endParaRPr lang="zh-TW" altLang="en-US"/>
          </a:p>
        </p:txBody>
      </p:sp>
    </p:spTree>
    <p:extLst>
      <p:ext uri="{BB962C8B-B14F-4D97-AF65-F5344CB8AC3E}">
        <p14:creationId xmlns:p14="http://schemas.microsoft.com/office/powerpoint/2010/main" val="20665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4804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4</a:t>
            </a:fld>
            <a:endParaRPr lang="zh-TW" altLang="en-US"/>
          </a:p>
        </p:txBody>
      </p:sp>
    </p:spTree>
    <p:extLst>
      <p:ext uri="{BB962C8B-B14F-4D97-AF65-F5344CB8AC3E}">
        <p14:creationId xmlns:p14="http://schemas.microsoft.com/office/powerpoint/2010/main" val="18612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786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86302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44396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003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07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3504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118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7</a:t>
            </a:fld>
            <a:endParaRPr lang="zh-TW" altLang="en-US"/>
          </a:p>
        </p:txBody>
      </p:sp>
    </p:spTree>
    <p:extLst>
      <p:ext uri="{BB962C8B-B14F-4D97-AF65-F5344CB8AC3E}">
        <p14:creationId xmlns:p14="http://schemas.microsoft.com/office/powerpoint/2010/main" val="156992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216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66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095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TBS-453DX</a:t>
            </a:r>
            <a:r>
              <a:rPr lang="zh-TW"/>
              <a:t>搭配SSD</a:t>
            </a:r>
            <a:r>
              <a:rPr lang="zh-TW" altLang="en-US"/>
              <a:t>讓</a:t>
            </a:r>
            <a:r>
              <a:rPr lang="zh-TW"/>
              <a:t>效能更優化，</a:t>
            </a:r>
            <a:r>
              <a:rPr lang="zh-TW" altLang="en-US">
                <a:latin typeface="Calibri"/>
                <a:cs typeface="Calibri"/>
              </a:rPr>
              <a:t>但總體能配置的容量可能少於一般傳統</a:t>
            </a:r>
            <a:r>
              <a:rPr lang="en-US">
                <a:cs typeface="Calibri"/>
              </a:rPr>
              <a:t>HDD</a:t>
            </a:r>
            <a:r>
              <a:rPr lang="zh-TW" altLang="en-US">
                <a:latin typeface="Calibri"/>
                <a:cs typeface="Calibri"/>
              </a:rPr>
              <a:t>配置的</a:t>
            </a:r>
            <a:r>
              <a:rPr lang="en-US">
                <a:cs typeface="Calibri"/>
              </a:rPr>
              <a:t>NAS</a:t>
            </a:r>
            <a:r>
              <a:rPr lang="zh-TW" altLang="en-US">
                <a:cs typeface="Calibri"/>
              </a:rPr>
              <a:t>，</a:t>
            </a:r>
            <a:r>
              <a:rPr lang="zh-TW" altLang="en-US">
                <a:latin typeface="新細明體"/>
                <a:ea typeface="新細明體"/>
              </a:rPr>
              <a:t>這時候就可以透過無邊無際無限大的雲端空間來補除空間稍少的問題</a:t>
            </a:r>
            <a:endParaRPr lang="zh-TW" altLang="en-US"/>
          </a:p>
          <a:p>
            <a:r>
              <a:rPr lang="zh-TW" altLang="en-US">
                <a:latin typeface="新細明體"/>
                <a:ea typeface="新細明體"/>
                <a:cs typeface="Calibri"/>
              </a:rPr>
              <a:t>因此QNAP即將推出兩個與雲端更緊密結合的服務，分別是文件型Gateway的CacheMount以及區塊型Gateway的VJBOD Cloud</a:t>
            </a:r>
          </a:p>
          <a:p>
            <a:r>
              <a:rPr lang="zh-TW" altLang="en-US">
                <a:latin typeface="新細明體"/>
                <a:ea typeface="新細明體"/>
              </a:rPr>
              <a:t>TBS-453DXcan have better performance with SSD. However, the total storage mighr less the other NAS with HDD. Therefore, you can expand the storage with the unlimited cloud storage.</a:t>
            </a:r>
          </a:p>
          <a:p>
            <a:r>
              <a:rPr lang="zh-TW" b="1"/>
              <a:t>QNAP is going to rele</a:t>
            </a:r>
            <a:r>
              <a:rPr lang="en-US" altLang="zh-TW" b="1"/>
              <a:t>ase the services to embrace cloud services :</a:t>
            </a:r>
            <a:r>
              <a:rPr lang="en-US" altLang="zh-TW" b="1">
                <a:cs typeface="Calibri"/>
              </a:rPr>
              <a:t> File-</a:t>
            </a:r>
            <a:r>
              <a:rPr lang="en-US" altLang="zh-TW" b="1" err="1">
                <a:cs typeface="Calibri"/>
              </a:rPr>
              <a:t>lavel</a:t>
            </a:r>
            <a:r>
              <a:rPr lang="en-US" altLang="zh-TW" b="1">
                <a:cs typeface="Calibri"/>
              </a:rPr>
              <a:t> gateway CacheMount and Block-</a:t>
            </a:r>
            <a:r>
              <a:rPr lang="en-US" altLang="zh-TW" b="1" err="1">
                <a:cs typeface="Calibri"/>
              </a:rPr>
              <a:t>lavel</a:t>
            </a:r>
            <a:r>
              <a:rPr lang="en-US" altLang="zh-TW" b="1">
                <a:cs typeface="Calibri"/>
              </a:rPr>
              <a:t> gateway VJBOD Cloud.</a:t>
            </a:r>
            <a:endParaRPr lang="zh-TW">
              <a:latin typeface="新細明體"/>
              <a:ea typeface="新細明體"/>
            </a:endParaRPr>
          </a:p>
          <a:p>
            <a:endParaRPr lang="zh-TW" altLang="en-US">
              <a:latin typeface="新細明體"/>
              <a:ea typeface="新細明體"/>
            </a:endParaRPr>
          </a:p>
        </p:txBody>
      </p:sp>
      <p:sp>
        <p:nvSpPr>
          <p:cNvPr id="4" name="投影片編號版面配置區 3"/>
          <p:cNvSpPr>
            <a:spLocks noGrp="1"/>
          </p:cNvSpPr>
          <p:nvPr>
            <p:ph type="sldNum" sz="quarter" idx="5"/>
          </p:nvPr>
        </p:nvSpPr>
        <p:spPr/>
        <p:txBody>
          <a:bodyPr/>
          <a:lstStyle/>
          <a:p>
            <a:fld id="{AEF594D0-86F4-4239-AFF9-7FF5FBDEDC71}" type="slidenum">
              <a:rPr lang="en-US" altLang="zh-TW"/>
              <a:t>11</a:t>
            </a:fld>
            <a:endParaRPr lang="zh-TW" altLang="en-US"/>
          </a:p>
        </p:txBody>
      </p:sp>
    </p:spTree>
    <p:extLst>
      <p:ext uri="{BB962C8B-B14F-4D97-AF65-F5344CB8AC3E}">
        <p14:creationId xmlns:p14="http://schemas.microsoft.com/office/powerpoint/2010/main" val="233858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latin typeface="新細明體"/>
              <a:ea typeface="新細明體"/>
              <a:cs typeface="Calibri"/>
            </a:endParaRPr>
          </a:p>
          <a:p>
            <a:r>
              <a:rPr lang="zh-TW" altLang="en-US">
                <a:latin typeface="新細明體"/>
                <a:ea typeface="新細明體"/>
                <a:cs typeface="Calibri"/>
              </a:rPr>
              <a:t>We redesign the remote mount function to a new APP CacheMount. It will support to mount more than 20 cloud providers. In addition, with enabling cache function, you will have a better cloud access experience  like in local. And you will enjoy the QTS applications with your data  in Cloud. Also it cloud be a gateway for you to access cloud service on your PC.</a:t>
            </a: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12</a:t>
            </a:fld>
            <a:endParaRPr lang="zh-TW" altLang="en-US"/>
          </a:p>
        </p:txBody>
      </p:sp>
    </p:spTree>
    <p:extLst>
      <p:ext uri="{BB962C8B-B14F-4D97-AF65-F5344CB8AC3E}">
        <p14:creationId xmlns:p14="http://schemas.microsoft.com/office/powerpoint/2010/main" val="2180631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0" y="0"/>
            <a:ext cx="9140299" cy="5143500"/>
          </a:xfrm>
          <a:prstGeom prst="rect">
            <a:avLst/>
          </a:prstGeom>
        </p:spPr>
      </p:pic>
    </p:spTree>
    <p:extLst>
      <p:ext uri="{BB962C8B-B14F-4D97-AF65-F5344CB8AC3E}">
        <p14:creationId xmlns:p14="http://schemas.microsoft.com/office/powerpoint/2010/main" val="227833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1338"/>
            <a:ext cx="9135538" cy="5140821"/>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79047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1338"/>
            <a:ext cx="9135538" cy="514082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75927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0" y="1338"/>
            <a:ext cx="9135538" cy="514082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49824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1" y="1338"/>
            <a:ext cx="9135536" cy="5140819"/>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17370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 y="3716"/>
            <a:ext cx="9127086" cy="513606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106881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1461100-966E-48AE-A1CA-A18912E9B7BF}" type="datetimeFigureOut">
              <a:rPr lang="zh-TW" altLang="en-US" smtClean="0"/>
              <a:t>2018/11/7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FABEF51-7B07-49CF-BE6F-EA381E9C16B3}" type="slidenum">
              <a:rPr lang="zh-TW" altLang="en-US" smtClean="0"/>
              <a:t>‹#›</a:t>
            </a:fld>
            <a:endParaRPr lang="zh-TW" altLang="en-US"/>
          </a:p>
        </p:txBody>
      </p:sp>
    </p:spTree>
    <p:extLst>
      <p:ext uri="{BB962C8B-B14F-4D97-AF65-F5344CB8AC3E}">
        <p14:creationId xmlns:p14="http://schemas.microsoft.com/office/powerpoint/2010/main" val="406614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84F544-0B72-431A-B631-4FA3E5F2A33E}" type="datetimeFigureOut">
              <a:rPr lang="zh-TW" altLang="en-US" smtClean="0"/>
              <a:t>2018/11/7</a:t>
            </a:fld>
            <a:endParaRPr lang="zh-TW"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C03733-EA9C-4FC2-8676-01C971E7FF87}" type="slidenum">
              <a:rPr lang="zh-TW" altLang="en-US" smtClean="0"/>
              <a:t>‹#›</a:t>
            </a:fld>
            <a:endParaRPr lang="zh-TW" altLang="en-US"/>
          </a:p>
        </p:txBody>
      </p:sp>
    </p:spTree>
    <p:extLst>
      <p:ext uri="{BB962C8B-B14F-4D97-AF65-F5344CB8AC3E}">
        <p14:creationId xmlns:p14="http://schemas.microsoft.com/office/powerpoint/2010/main" val="209573226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83" r:id="rId3"/>
    <p:sldLayoutId id="2147483684" r:id="rId4"/>
    <p:sldLayoutId id="2147483685" r:id="rId5"/>
    <p:sldLayoutId id="2147483681" r:id="rId6"/>
    <p:sldLayoutId id="2147483682"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png"/><Relationship Id="rId3" Type="http://schemas.openxmlformats.org/officeDocument/2006/relationships/image" Target="../media/image40.png"/><Relationship Id="rId21" Type="http://schemas.openxmlformats.org/officeDocument/2006/relationships/image" Target="../media/image58.png"/><Relationship Id="rId34" Type="http://schemas.openxmlformats.org/officeDocument/2006/relationships/image" Target="../media/image71.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70.png"/><Relationship Id="rId38" Type="http://schemas.openxmlformats.org/officeDocument/2006/relationships/image" Target="../media/image75.png"/><Relationship Id="rId2" Type="http://schemas.openxmlformats.org/officeDocument/2006/relationships/notesSlide" Target="../notesSlides/notesSlide9.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png"/><Relationship Id="rId40" Type="http://schemas.openxmlformats.org/officeDocument/2006/relationships/image" Target="../media/image77.sv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35"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tiff"/><Relationship Id="rId7" Type="http://schemas.openxmlformats.org/officeDocument/2006/relationships/image" Target="../media/image95.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tiff"/><Relationship Id="rId5" Type="http://schemas.openxmlformats.org/officeDocument/2006/relationships/image" Target="../media/image93.tiff"/><Relationship Id="rId10" Type="http://schemas.openxmlformats.org/officeDocument/2006/relationships/image" Target="../media/image98.jpeg"/><Relationship Id="rId4" Type="http://schemas.openxmlformats.org/officeDocument/2006/relationships/image" Target="../media/image92.tiff"/><Relationship Id="rId9" Type="http://schemas.openxmlformats.org/officeDocument/2006/relationships/image" Target="../media/image97.jpeg"/></Relationships>
</file>

<file path=ppt/slides/_rels/slide1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0.jpeg"/><Relationship Id="rId21" Type="http://schemas.openxmlformats.org/officeDocument/2006/relationships/image" Target="../media/image118.png"/><Relationship Id="rId7" Type="http://schemas.openxmlformats.org/officeDocument/2006/relationships/image" Target="../media/image104.jpe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emf"/><Relationship Id="rId2" Type="http://schemas.openxmlformats.org/officeDocument/2006/relationships/image" Target="../media/image99.png"/><Relationship Id="rId16" Type="http://schemas.openxmlformats.org/officeDocument/2006/relationships/image" Target="../media/image113.jpeg"/><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3.emf"/><Relationship Id="rId11" Type="http://schemas.openxmlformats.org/officeDocument/2006/relationships/image" Target="../media/image108.jpe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jpe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jpeg"/><Relationship Id="rId14" Type="http://schemas.openxmlformats.org/officeDocument/2006/relationships/image" Target="../media/image111.jpeg"/><Relationship Id="rId22"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4.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image" Target="../media/image133.png"/><Relationship Id="rId16"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02.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pn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jpe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29.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84.png"/></Relationships>
</file>

<file path=ppt/slides/_rels/slide31.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image" Target="../media/image191.tiff"/><Relationship Id="rId1" Type="http://schemas.openxmlformats.org/officeDocument/2006/relationships/slideLayout" Target="../slideLayouts/slideLayout2.xml"/><Relationship Id="rId5" Type="http://schemas.openxmlformats.org/officeDocument/2006/relationships/image" Target="../media/image194.tiff"/><Relationship Id="rId4" Type="http://schemas.openxmlformats.org/officeDocument/2006/relationships/image" Target="../media/image193.png"/></Relationships>
</file>

<file path=ppt/slides/_rels/slide3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3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11.svg"/><Relationship Id="rId3" Type="http://schemas.openxmlformats.org/officeDocument/2006/relationships/image" Target="../media/image206.png"/><Relationship Id="rId7" Type="http://schemas.openxmlformats.org/officeDocument/2006/relationships/image" Target="../media/image210.png"/><Relationship Id="rId12" Type="http://schemas.openxmlformats.org/officeDocument/2006/relationships/image" Target="../media/image215.sv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209.svg"/><Relationship Id="rId11" Type="http://schemas.openxmlformats.org/officeDocument/2006/relationships/image" Target="../media/image214.png"/><Relationship Id="rId5" Type="http://schemas.openxmlformats.org/officeDocument/2006/relationships/image" Target="../media/image208.png"/><Relationship Id="rId10" Type="http://schemas.openxmlformats.org/officeDocument/2006/relationships/image" Target="../media/image213.svg"/><Relationship Id="rId4" Type="http://schemas.openxmlformats.org/officeDocument/2006/relationships/image" Target="../media/image207.svg"/><Relationship Id="rId9" Type="http://schemas.openxmlformats.org/officeDocument/2006/relationships/image" Target="../media/image212.png"/></Relationships>
</file>

<file path=ppt/slides/_rels/slide3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05.png"/><Relationship Id="rId4" Type="http://schemas.openxmlformats.org/officeDocument/2006/relationships/image" Target="../media/image217.png"/></Relationships>
</file>

<file path=ppt/slides/_rels/slide39.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image" Target="../media/image218.png"/><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jpeg"/><Relationship Id="rId9" Type="http://schemas.openxmlformats.org/officeDocument/2006/relationships/image" Target="../media/image2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sv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s>
</file>

<file path=ppt/slides/_rels/slide41.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42.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48.jpeg"/><Relationship Id="rId5" Type="http://schemas.openxmlformats.org/officeDocument/2006/relationships/image" Target="../media/image247.png"/><Relationship Id="rId4" Type="http://schemas.openxmlformats.org/officeDocument/2006/relationships/image" Target="../media/image246.png"/></Relationships>
</file>

<file path=ppt/slides/_rels/slide43.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05.png"/><Relationship Id="rId7" Type="http://schemas.openxmlformats.org/officeDocument/2006/relationships/image" Target="../media/image253.png"/><Relationship Id="rId12" Type="http://schemas.openxmlformats.org/officeDocument/2006/relationships/image" Target="../media/image2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2.png"/><Relationship Id="rId11" Type="http://schemas.openxmlformats.org/officeDocument/2006/relationships/image" Target="../media/image257.png"/><Relationship Id="rId5" Type="http://schemas.openxmlformats.org/officeDocument/2006/relationships/image" Target="../media/image251.png"/><Relationship Id="rId10" Type="http://schemas.openxmlformats.org/officeDocument/2006/relationships/image" Target="../media/image256.png"/><Relationship Id="rId4" Type="http://schemas.openxmlformats.org/officeDocument/2006/relationships/image" Target="../media/image250.png"/><Relationship Id="rId9" Type="http://schemas.openxmlformats.org/officeDocument/2006/relationships/image" Target="../media/image255.png"/></Relationships>
</file>

<file path=ppt/slides/_rels/slide44.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64.png"/><Relationship Id="rId7" Type="http://schemas.openxmlformats.org/officeDocument/2006/relationships/image" Target="../media/image2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259.png"/><Relationship Id="rId9" Type="http://schemas.openxmlformats.org/officeDocument/2006/relationships/image" Target="../media/image264.png"/></Relationships>
</file>

<file path=ppt/slides/_rels/slide45.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4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40.png"/><Relationship Id="rId4" Type="http://schemas.openxmlformats.org/officeDocument/2006/relationships/image" Target="../media/image272.png"/></Relationships>
</file>

<file path=ppt/slides/_rels/slide48.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18" Type="http://schemas.openxmlformats.org/officeDocument/2006/relationships/image" Target="../media/image289.svg"/><Relationship Id="rId3" Type="http://schemas.openxmlformats.org/officeDocument/2006/relationships/image" Target="../media/image274.png"/><Relationship Id="rId7" Type="http://schemas.openxmlformats.org/officeDocument/2006/relationships/image" Target="../media/image278.png"/><Relationship Id="rId12" Type="http://schemas.openxmlformats.org/officeDocument/2006/relationships/image" Target="../media/image283.png"/><Relationship Id="rId17" Type="http://schemas.openxmlformats.org/officeDocument/2006/relationships/image" Target="../media/image288.png"/><Relationship Id="rId2" Type="http://schemas.openxmlformats.org/officeDocument/2006/relationships/notesSlide" Target="../notesSlides/notesSlide25.xml"/><Relationship Id="rId16" Type="http://schemas.openxmlformats.org/officeDocument/2006/relationships/image" Target="../media/image287.png"/><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82.png"/><Relationship Id="rId5" Type="http://schemas.openxmlformats.org/officeDocument/2006/relationships/image" Target="../media/image276.png"/><Relationship Id="rId15" Type="http://schemas.openxmlformats.org/officeDocument/2006/relationships/image" Target="../media/image28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 Id="rId14" Type="http://schemas.openxmlformats.org/officeDocument/2006/relationships/image" Target="../media/image285.png"/></Relationships>
</file>

<file path=ppt/slides/_rels/slide49.xml.rels><?xml version="1.0" encoding="UTF-8" standalone="yes"?>
<Relationships xmlns="http://schemas.openxmlformats.org/package/2006/relationships"><Relationship Id="rId3" Type="http://schemas.openxmlformats.org/officeDocument/2006/relationships/image" Target="../media/image291.tiff"/><Relationship Id="rId2" Type="http://schemas.openxmlformats.org/officeDocument/2006/relationships/image" Target="../media/image29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5" Type="http://schemas.openxmlformats.org/officeDocument/2006/relationships/image" Target="../media/image295.png"/><Relationship Id="rId4" Type="http://schemas.openxmlformats.org/officeDocument/2006/relationships/image" Target="../media/image294.png"/></Relationships>
</file>

<file path=ppt/slides/_rels/slide5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52.xml.rels><?xml version="1.0" encoding="UTF-8" standalone="yes"?>
<Relationships xmlns="http://schemas.openxmlformats.org/package/2006/relationships"><Relationship Id="rId8" Type="http://schemas.openxmlformats.org/officeDocument/2006/relationships/image" Target="../media/image305.png"/><Relationship Id="rId3" Type="http://schemas.openxmlformats.org/officeDocument/2006/relationships/image" Target="../media/image300.png"/><Relationship Id="rId7" Type="http://schemas.openxmlformats.org/officeDocument/2006/relationships/image" Target="../media/image304.emf"/><Relationship Id="rId2"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image" Target="../media/image303.png"/><Relationship Id="rId11" Type="http://schemas.openxmlformats.org/officeDocument/2006/relationships/image" Target="../media/image308.png"/><Relationship Id="rId5" Type="http://schemas.openxmlformats.org/officeDocument/2006/relationships/image" Target="../media/image302.png"/><Relationship Id="rId10" Type="http://schemas.openxmlformats.org/officeDocument/2006/relationships/image" Target="../media/image307.png"/><Relationship Id="rId4" Type="http://schemas.openxmlformats.org/officeDocument/2006/relationships/image" Target="../media/image301.png"/><Relationship Id="rId9" Type="http://schemas.openxmlformats.org/officeDocument/2006/relationships/image" Target="../media/image3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CC384DD-B461-48F8-B6CB-1414DC1DE1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1" y="0"/>
            <a:ext cx="9140297" cy="5143499"/>
          </a:xfrm>
          <a:prstGeom prst="rect">
            <a:avLst/>
          </a:prstGeom>
        </p:spPr>
      </p:pic>
    </p:spTree>
    <p:extLst>
      <p:ext uri="{BB962C8B-B14F-4D97-AF65-F5344CB8AC3E}">
        <p14:creationId xmlns:p14="http://schemas.microsoft.com/office/powerpoint/2010/main" val="2480533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9" name="Shape 242"/>
          <p:cNvPicPr preferRelativeResize="0"/>
          <p:nvPr/>
        </p:nvPicPr>
        <p:blipFill>
          <a:blip r:embed="rId3">
            <a:extLst>
              <a:ext uri="{28A0092B-C50C-407E-A947-70E740481C1C}">
                <a14:useLocalDpi xmlns:a14="http://schemas.microsoft.com/office/drawing/2010/main"/>
              </a:ext>
            </a:extLst>
          </a:blip>
          <a:stretch>
            <a:fillRect/>
          </a:stretch>
        </p:blipFill>
        <p:spPr>
          <a:xfrm>
            <a:off x="6520922" y="1435693"/>
            <a:ext cx="2623078" cy="3705859"/>
          </a:xfrm>
          <a:prstGeom prst="rect">
            <a:avLst/>
          </a:prstGeom>
          <a:noFill/>
          <a:ln>
            <a:noFill/>
          </a:ln>
        </p:spPr>
      </p:pic>
      <p:sp>
        <p:nvSpPr>
          <p:cNvPr id="13" name="圓角矩形 15">
            <a:extLst>
              <a:ext uri="{FF2B5EF4-FFF2-40B4-BE49-F238E27FC236}">
                <a16:creationId xmlns:a16="http://schemas.microsoft.com/office/drawing/2014/main" id="{004DCAA7-3780-4A1C-A9AE-15D44D4C778C}"/>
              </a:ext>
            </a:extLst>
          </p:cNvPr>
          <p:cNvSpPr/>
          <p:nvPr/>
        </p:nvSpPr>
        <p:spPr>
          <a:xfrm>
            <a:off x="498505" y="2011260"/>
            <a:ext cx="5906353"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22" name="Shape 322"/>
          <p:cNvSpPr txBox="1">
            <a:spLocks noGrp="1"/>
          </p:cNvSpPr>
          <p:nvPr>
            <p:ph type="title"/>
          </p:nvPr>
        </p:nvSpPr>
        <p:spPr>
          <a:xfrm>
            <a:off x="498505" y="143774"/>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buSzPts val="3200"/>
            </a:pPr>
            <a:r>
              <a:rPr lang="en-US" altLang="zh-TW" sz="3400">
                <a:solidFill>
                  <a:srgbClr val="E2CB9E"/>
                </a:solidFill>
                <a:latin typeface="Arial" panose="020B0604020202020204" pitchFamily="34" charset="0"/>
                <a:cs typeface="Arial" panose="020B0604020202020204" pitchFamily="34" charset="0"/>
              </a:rPr>
              <a:t>Choosing SSD is hard, </a:t>
            </a:r>
            <a:br>
              <a:rPr lang="en-US" altLang="zh-TW" sz="3400">
                <a:solidFill>
                  <a:srgbClr val="E2CB9E"/>
                </a:solidFill>
                <a:latin typeface="Arial" panose="020B0604020202020204" pitchFamily="34" charset="0"/>
                <a:cs typeface="Arial" panose="020B0604020202020204" pitchFamily="34" charset="0"/>
              </a:rPr>
            </a:br>
            <a:r>
              <a:rPr lang="en-US" altLang="zh-TW" sz="3400">
                <a:solidFill>
                  <a:srgbClr val="E2CB9E"/>
                </a:solidFill>
                <a:latin typeface="Arial" panose="020B0604020202020204" pitchFamily="34" charset="0"/>
                <a:cs typeface="Arial" panose="020B0604020202020204" pitchFamily="34" charset="0"/>
              </a:rPr>
              <a:t>choosing QNAP is simple</a:t>
            </a:r>
            <a:endParaRPr lang="zh-TW" altLang="en-US" sz="3400" u="none" strike="noStrike" cap="none">
              <a:solidFill>
                <a:srgbClr val="E2CB9E"/>
              </a:solidFill>
              <a:latin typeface="Arial" panose="020B0604020202020204" pitchFamily="34" charset="0"/>
              <a:ea typeface="Microsoft JhengHei" panose="020B0604030504040204" pitchFamily="34" charset="-120"/>
              <a:cs typeface="Arial" panose="020B0604020202020204" pitchFamily="34" charset="0"/>
              <a:sym typeface="Arial"/>
            </a:endParaRPr>
          </a:p>
        </p:txBody>
      </p:sp>
      <p:sp>
        <p:nvSpPr>
          <p:cNvPr id="11" name="內容版面配置區 1">
            <a:extLst>
              <a:ext uri="{FF2B5EF4-FFF2-40B4-BE49-F238E27FC236}">
                <a16:creationId xmlns:a16="http://schemas.microsoft.com/office/drawing/2014/main" id="{137EB46C-0AD5-4805-91BC-2B2DC4CA5948}"/>
              </a:ext>
            </a:extLst>
          </p:cNvPr>
          <p:cNvSpPr txBox="1">
            <a:spLocks/>
          </p:cNvSpPr>
          <p:nvPr/>
        </p:nvSpPr>
        <p:spPr>
          <a:xfrm>
            <a:off x="498505" y="1008847"/>
            <a:ext cx="6661260" cy="918186"/>
          </a:xfrm>
          <a:prstGeom prst="rect">
            <a:avLst/>
          </a:prstGeom>
        </p:spPr>
        <p:txBody>
          <a:bodyPr anchor="t">
            <a:normAutofit fontScale="85000" lnSpcReduction="10000"/>
          </a:bodyPr>
          <a:lstStyle/>
          <a:p>
            <a:pPr>
              <a:buClr>
                <a:schemeClr val="tx1">
                  <a:lumMod val="75000"/>
                  <a:lumOff val="25000"/>
                </a:schemeClr>
              </a:buClr>
            </a:pPr>
            <a:r>
              <a:rPr kumimoji="1" lang="en-US" altLang="zh-TW" sz="1600" b="1">
                <a:solidFill>
                  <a:schemeClr val="bg1"/>
                </a:solidFill>
                <a:latin typeface="Arial" panose="020B0604020202020204" pitchFamily="34" charset="0"/>
                <a:cs typeface="Arial" panose="020B0604020202020204" pitchFamily="34" charset="0"/>
              </a:rPr>
              <a:t>SSD consisted performance can only be observed after</a:t>
            </a:r>
            <a:r>
              <a:rPr kumimoji="1" lang="zh-TW" altLang="en-US" sz="1600" b="1">
                <a:solidFill>
                  <a:schemeClr val="bg1"/>
                </a:solidFill>
                <a:latin typeface="Arial" panose="020B0604020202020204" pitchFamily="34" charset="0"/>
                <a:cs typeface="Arial" panose="020B0604020202020204" pitchFamily="34" charset="0"/>
              </a:rPr>
              <a:t> </a:t>
            </a:r>
            <a:r>
              <a:rPr kumimoji="1" lang="en-US" altLang="zh-TW" sz="1600" b="1">
                <a:solidFill>
                  <a:schemeClr val="bg1"/>
                </a:solidFill>
                <a:latin typeface="Arial" panose="020B0604020202020204" pitchFamily="34" charset="0"/>
                <a:cs typeface="Arial" panose="020B0604020202020204" pitchFamily="34" charset="0"/>
              </a:rPr>
              <a:t>long time of usage. </a:t>
            </a:r>
            <a:endParaRPr kumimoji="1" lang="zh-TW" altLang="en-US" sz="1600" b="1">
              <a:solidFill>
                <a:schemeClr val="bg1"/>
              </a:solidFill>
              <a:latin typeface="Arial" panose="020B0604020202020204" pitchFamily="34" charset="0"/>
              <a:cs typeface="Arial" panose="020B0604020202020204" pitchFamily="34" charset="0"/>
            </a:endParaRPr>
          </a:p>
          <a:p>
            <a:r>
              <a:rPr kumimoji="1" lang="en-US" altLang="zh-TW" sz="1600" b="1">
                <a:solidFill>
                  <a:schemeClr val="bg1"/>
                </a:solidFill>
                <a:latin typeface="Arial" panose="020B0604020202020204" pitchFamily="34" charset="0"/>
                <a:cs typeface="Arial" panose="020B0604020202020204" pitchFamily="34" charset="0"/>
              </a:rPr>
              <a:t>QNAP has provided the unique SSD Profiling Tool to help user measure the performance difference with different</a:t>
            </a:r>
            <a:r>
              <a:rPr kumimoji="1" lang="zh-TW" altLang="en-US" sz="1600" b="1">
                <a:solidFill>
                  <a:schemeClr val="bg1"/>
                </a:solidFill>
                <a:latin typeface="Arial" panose="020B0604020202020204" pitchFamily="34" charset="0"/>
                <a:cs typeface="Arial" panose="020B0604020202020204" pitchFamily="34" charset="0"/>
              </a:rPr>
              <a:t> </a:t>
            </a:r>
            <a:r>
              <a:rPr kumimoji="1" lang="en-US" altLang="zh-TW" sz="1600" b="1">
                <a:solidFill>
                  <a:schemeClr val="bg1"/>
                </a:solidFill>
                <a:latin typeface="Arial" panose="020B0604020202020204" pitchFamily="34" charset="0"/>
                <a:cs typeface="Arial" panose="020B0604020202020204" pitchFamily="34" charset="0"/>
              </a:rPr>
              <a:t>over-provisioning amounts. </a:t>
            </a:r>
          </a:p>
          <a:p>
            <a:r>
              <a:rPr kumimoji="1" lang="en-US" altLang="zh-TW" sz="1600" b="1">
                <a:solidFill>
                  <a:schemeClr val="bg1"/>
                </a:solidFill>
                <a:latin typeface="Arial" panose="020B0604020202020204" pitchFamily="34" charset="0"/>
                <a:cs typeface="Arial" panose="020B0604020202020204" pitchFamily="34" charset="0"/>
              </a:rPr>
              <a:t>Not just IT manager, home user can also evaluate the capability of SSD. </a:t>
            </a:r>
          </a:p>
        </p:txBody>
      </p:sp>
      <p:sp>
        <p:nvSpPr>
          <p:cNvPr id="20" name="Shape 141">
            <a:extLst>
              <a:ext uri="{FF2B5EF4-FFF2-40B4-BE49-F238E27FC236}">
                <a16:creationId xmlns:a16="http://schemas.microsoft.com/office/drawing/2014/main" id="{583B6497-BFD1-234E-BDDB-F29AD4D3088E}"/>
              </a:ext>
            </a:extLst>
          </p:cNvPr>
          <p:cNvSpPr txBox="1"/>
          <p:nvPr/>
        </p:nvSpPr>
        <p:spPr>
          <a:xfrm>
            <a:off x="3640592" y="4678043"/>
            <a:ext cx="2764266" cy="2461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資料級</a:t>
            </a:r>
            <a:r>
              <a:rPr kumimoji="0" lang="en-US" altLang="zh-TW"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SSD</a:t>
            </a:r>
            <a:r>
              <a:rPr kumimoji="0" lang="zh-TW" altLang="en-US"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 以 </a:t>
            </a:r>
            <a:r>
              <a:rPr kumimoji="0" lang="en-US" altLang="zh-TW"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Intel S4500 </a:t>
            </a:r>
            <a:r>
              <a:rPr kumimoji="0" lang="zh-TW" altLang="en-US"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為例，持續隨機寫入 </a:t>
            </a:r>
            <a:r>
              <a:rPr kumimoji="0" lang="en-US" altLang="zh-TW"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IOPS</a:t>
            </a:r>
            <a:r>
              <a:rPr kumimoji="0" lang="zh-TW" altLang="en-US"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 為 </a:t>
            </a:r>
            <a:r>
              <a:rPr kumimoji="0" lang="en-US" altLang="zh-TW"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Microsoft JhengHei"/>
              </a:rPr>
              <a:t>30,000</a:t>
            </a:r>
            <a:endParaRPr kumimoji="0" lang="en-US" altLang="zh-TW"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700" b="1" i="0" u="none" strike="noStrike" kern="0" cap="none" spc="0" normalizeH="0" baseline="0" noProof="0">
              <a:ln>
                <a:noFill/>
              </a:ln>
              <a:solidFill>
                <a:srgbClr val="604878">
                  <a:lumMod val="50000"/>
                </a:srgbClr>
              </a:solidFill>
              <a:effectLst/>
              <a:uLnTx/>
              <a:uFillTx/>
              <a:latin typeface="Arial" panose="020B0604020202020204" pitchFamily="34" charset="0"/>
              <a:ea typeface="Microsoft JhengHei"/>
              <a:cs typeface="Arial" panose="020B0604020202020204" pitchFamily="34" charset="0"/>
              <a:sym typeface="Arial"/>
            </a:endParaRPr>
          </a:p>
        </p:txBody>
      </p:sp>
      <p:pic>
        <p:nvPicPr>
          <p:cNvPr id="10" name="Picture 3">
            <a:extLst>
              <a:ext uri="{FF2B5EF4-FFF2-40B4-BE49-F238E27FC236}">
                <a16:creationId xmlns:a16="http://schemas.microsoft.com/office/drawing/2014/main" id="{539EBE77-B089-F049-922D-791C5A940A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846" y="2154182"/>
            <a:ext cx="5376450" cy="2372687"/>
          </a:xfrm>
          <a:prstGeom prst="rect">
            <a:avLst/>
          </a:prstGeom>
          <a:noFill/>
          <a:ln w="9525">
            <a:noFill/>
            <a:miter lim="800000"/>
            <a:headEnd/>
            <a:tailEnd/>
          </a:ln>
        </p:spPr>
      </p:pic>
      <p:sp>
        <p:nvSpPr>
          <p:cNvPr id="2" name="語音泡泡: 圓角矩形 1">
            <a:extLst>
              <a:ext uri="{FF2B5EF4-FFF2-40B4-BE49-F238E27FC236}">
                <a16:creationId xmlns:a16="http://schemas.microsoft.com/office/drawing/2014/main" id="{0FE03BB9-9883-465A-8BE7-A0109F913745}"/>
              </a:ext>
            </a:extLst>
          </p:cNvPr>
          <p:cNvSpPr/>
          <p:nvPr/>
        </p:nvSpPr>
        <p:spPr>
          <a:xfrm>
            <a:off x="5547815" y="2571751"/>
            <a:ext cx="1765408" cy="956196"/>
          </a:xfrm>
          <a:prstGeom prst="wedgeRoundRectCallout">
            <a:avLst>
              <a:gd name="adj1" fmla="val 64077"/>
              <a:gd name="adj2" fmla="val 8823"/>
              <a:gd name="adj3" fmla="val 16667"/>
            </a:avLst>
          </a:prstGeom>
          <a:solidFill>
            <a:schemeClr val="bg2">
              <a:lumMod val="2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17" name="Shape 179">
            <a:extLst>
              <a:ext uri="{FF2B5EF4-FFF2-40B4-BE49-F238E27FC236}">
                <a16:creationId xmlns:a16="http://schemas.microsoft.com/office/drawing/2014/main" id="{BD6333FF-263F-4AD5-A38B-D59A91D0D78A}"/>
              </a:ext>
            </a:extLst>
          </p:cNvPr>
          <p:cNvSpPr/>
          <p:nvPr/>
        </p:nvSpPr>
        <p:spPr>
          <a:xfrm>
            <a:off x="5659903" y="2563500"/>
            <a:ext cx="1840472" cy="956197"/>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r>
              <a:rPr kumimoji="1" lang="en-US" altLang="zh-TW" sz="1400" b="1">
                <a:solidFill>
                  <a:schemeClr val="bg1"/>
                </a:solidFill>
                <a:latin typeface="Arial" panose="020B0604020202020204" pitchFamily="34" charset="0"/>
                <a:ea typeface="微軟正黑體" pitchFamily="34" charset="-120"/>
                <a:cs typeface="Arial" panose="020B0604020202020204" pitchFamily="34" charset="0"/>
              </a:rPr>
              <a:t>Using SSD Profiling Tool to identify the best OP amount.</a:t>
            </a:r>
          </a:p>
        </p:txBody>
      </p:sp>
    </p:spTree>
    <p:extLst>
      <p:ext uri="{BB962C8B-B14F-4D97-AF65-F5344CB8AC3E}">
        <p14:creationId xmlns:p14="http://schemas.microsoft.com/office/powerpoint/2010/main" val="290273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形 16">
            <a:extLst>
              <a:ext uri="{FF2B5EF4-FFF2-40B4-BE49-F238E27FC236}">
                <a16:creationId xmlns:a16="http://schemas.microsoft.com/office/drawing/2014/main" id="{331A2F32-580F-4A70-9B52-B01B7B1D2FA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5183" y="1622312"/>
            <a:ext cx="1716311" cy="1031418"/>
          </a:xfrm>
          <a:prstGeom prst="rect">
            <a:avLst/>
          </a:prstGeom>
        </p:spPr>
      </p:pic>
      <p:sp>
        <p:nvSpPr>
          <p:cNvPr id="2" name="標題 1"/>
          <p:cNvSpPr>
            <a:spLocks noGrp="1"/>
          </p:cNvSpPr>
          <p:nvPr>
            <p:ph type="title"/>
          </p:nvPr>
        </p:nvSpPr>
        <p:spPr>
          <a:xfrm>
            <a:off x="327910" y="145791"/>
            <a:ext cx="8223978" cy="832328"/>
          </a:xfrm>
          <a:effectLst>
            <a:outerShdw blurRad="50800" dist="38100" dir="2700000" algn="tl" rotWithShape="0">
              <a:prstClr val="black">
                <a:alpha val="40000"/>
              </a:prstClr>
            </a:outerShdw>
          </a:effectLst>
        </p:spPr>
        <p:txBody>
          <a:bodyPr>
            <a:normAutofit fontScale="90000"/>
          </a:bodyPr>
          <a:lstStyle/>
          <a:p>
            <a:r>
              <a:rPr lang="zh-TW" altLang="en-US">
                <a:solidFill>
                  <a:srgbClr val="E2CB9E"/>
                </a:solidFill>
                <a:latin typeface="Arial" panose="020B0604020202020204" pitchFamily="34" charset="0"/>
                <a:ea typeface="Microsoft JhengHei" panose="020B0604030504040204" pitchFamily="34" charset="-120"/>
                <a:cs typeface="Arial" panose="020B0604020202020204" pitchFamily="34" charset="0"/>
              </a:rPr>
              <a:t>Creat</a:t>
            </a:r>
            <a:r>
              <a:rPr lang="en-US" altLang="zh-TW">
                <a:solidFill>
                  <a:srgbClr val="E2CB9E"/>
                </a:solidFill>
                <a:latin typeface="Arial" panose="020B0604020202020204" pitchFamily="34" charset="0"/>
                <a:ea typeface="Microsoft JhengHei" panose="020B0604030504040204" pitchFamily="34" charset="-120"/>
                <a:cs typeface="Arial" panose="020B0604020202020204" pitchFamily="34" charset="0"/>
              </a:rPr>
              <a:t>e</a:t>
            </a:r>
            <a:r>
              <a:rPr lang="zh-TW" altLang="en-US">
                <a:solidFill>
                  <a:srgbClr val="E2CB9E"/>
                </a:solidFill>
                <a:latin typeface="Arial" panose="020B0604020202020204" pitchFamily="34" charset="0"/>
                <a:ea typeface="Microsoft JhengHei" panose="020B0604030504040204" pitchFamily="34" charset="-120"/>
                <a:cs typeface="Arial" panose="020B0604020202020204" pitchFamily="34" charset="0"/>
              </a:rPr>
              <a:t> </a:t>
            </a:r>
            <a:r>
              <a:rPr lang="en-US" altLang="en-US">
                <a:solidFill>
                  <a:srgbClr val="E2CB9E"/>
                </a:solidFill>
                <a:latin typeface="Arial" panose="020B0604020202020204" pitchFamily="34" charset="0"/>
                <a:ea typeface="Microsoft JhengHei" panose="020B0604030504040204" pitchFamily="34" charset="-120"/>
                <a:cs typeface="Arial" panose="020B0604020202020204" pitchFamily="34" charset="0"/>
              </a:rPr>
              <a:t>a tighter hybrid cloud system</a:t>
            </a:r>
            <a:endParaRPr lang="zh-TW" altLang="en-US" sz="4200">
              <a:solidFill>
                <a:srgbClr val="E2CB9E"/>
              </a:solidFill>
              <a:latin typeface="Arial" panose="020B0604020202020204" pitchFamily="34" charset="0"/>
              <a:ea typeface="Microsoft JhengHei"/>
              <a:cs typeface="Arial" panose="020B0604020202020204" pitchFamily="34" charset="0"/>
            </a:endParaRPr>
          </a:p>
        </p:txBody>
      </p:sp>
      <p:sp>
        <p:nvSpPr>
          <p:cNvPr id="3" name="內容版面配置區 2"/>
          <p:cNvSpPr>
            <a:spLocks noGrp="1"/>
          </p:cNvSpPr>
          <p:nvPr>
            <p:ph idx="4294967295"/>
          </p:nvPr>
        </p:nvSpPr>
        <p:spPr>
          <a:xfrm>
            <a:off x="382123" y="977382"/>
            <a:ext cx="8229600" cy="665163"/>
          </a:xfrm>
        </p:spPr>
        <p:txBody>
          <a:bodyPr vert="horz" lIns="91440" tIns="45720" rIns="91440" bIns="45720" rtlCol="0" anchor="t">
            <a:normAutofit fontScale="92500" lnSpcReduction="10000"/>
          </a:bodyPr>
          <a:lstStyle/>
          <a:p>
            <a:pPr>
              <a:buNone/>
            </a:pPr>
            <a:r>
              <a:rPr lang="zh-TW">
                <a:solidFill>
                  <a:schemeClr val="bg1"/>
                </a:solidFill>
                <a:latin typeface="Arial" panose="020B0604020202020204" pitchFamily="34" charset="0"/>
                <a:ea typeface="Microsoft JhengHei" panose="020B0604030504040204" pitchFamily="34" charset="-120"/>
                <a:cs typeface="Arial" panose="020B0604020202020204" pitchFamily="34" charset="0"/>
              </a:rPr>
              <a:t>Light storage in NAS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zh-TW">
                <a:solidFill>
                  <a:schemeClr val="bg1"/>
                </a:solidFill>
                <a:latin typeface="Arial" panose="020B0604020202020204" pitchFamily="34" charset="0"/>
                <a:ea typeface="Microsoft JhengHei" panose="020B0604030504040204" pitchFamily="34" charset="-120"/>
                <a:cs typeface="Arial" panose="020B0604020202020204" pitchFamily="34" charset="0"/>
              </a:rPr>
              <a:t>Unlimited storage in Cloud</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endParaRPr lang="zh-TW" altLang="en-US">
              <a:solidFill>
                <a:schemeClr val="bg1"/>
              </a:solidFill>
              <a:latin typeface="Arial" panose="020B0604020202020204" pitchFamily="34" charset="0"/>
              <a:ea typeface="新細明體"/>
              <a:cs typeface="Arial" panose="020B0604020202020204" pitchFamily="34" charset="0"/>
            </a:endParaRPr>
          </a:p>
          <a:p>
            <a:pPr>
              <a:buNone/>
            </a:pP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zh-TW">
                <a:solidFill>
                  <a:schemeClr val="bg1"/>
                </a:solidFill>
                <a:latin typeface="Arial" panose="020B0604020202020204" pitchFamily="34" charset="0"/>
                <a:ea typeface="Microsoft JhengHei" panose="020B0604030504040204" pitchFamily="34" charset="-120"/>
                <a:cs typeface="Arial" panose="020B0604020202020204" pitchFamily="34" charset="0"/>
              </a:rPr>
              <a:t>Everything is Possible</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endParaRPr lang="zh-TW">
              <a:solidFill>
                <a:schemeClr val="bg1"/>
              </a:solidFill>
              <a:latin typeface="Arial" panose="020B0604020202020204" pitchFamily="34" charset="0"/>
              <a:ea typeface="新細明體"/>
              <a:cs typeface="Arial" panose="020B0604020202020204" pitchFamily="34" charset="0"/>
            </a:endParaRPr>
          </a:p>
        </p:txBody>
      </p:sp>
      <p:grpSp>
        <p:nvGrpSpPr>
          <p:cNvPr id="47" name="群組 46">
            <a:extLst>
              <a:ext uri="{FF2B5EF4-FFF2-40B4-BE49-F238E27FC236}">
                <a16:creationId xmlns:a16="http://schemas.microsoft.com/office/drawing/2014/main" id="{C0860799-F6DA-452F-892F-7DBF0053343C}"/>
              </a:ext>
            </a:extLst>
          </p:cNvPr>
          <p:cNvGrpSpPr/>
          <p:nvPr/>
        </p:nvGrpSpPr>
        <p:grpSpPr>
          <a:xfrm>
            <a:off x="1223401" y="3583440"/>
            <a:ext cx="3044854" cy="965260"/>
            <a:chOff x="687675" y="3583440"/>
            <a:chExt cx="3044854" cy="965260"/>
          </a:xfrm>
        </p:grpSpPr>
        <p:sp>
          <p:nvSpPr>
            <p:cNvPr id="45" name="矩形: 圓角 44">
              <a:extLst>
                <a:ext uri="{FF2B5EF4-FFF2-40B4-BE49-F238E27FC236}">
                  <a16:creationId xmlns:a16="http://schemas.microsoft.com/office/drawing/2014/main" id="{D1CE039F-F22B-4AA8-9659-D47307585AAE}"/>
                </a:ext>
              </a:extLst>
            </p:cNvPr>
            <p:cNvSpPr/>
            <p:nvPr/>
          </p:nvSpPr>
          <p:spPr>
            <a:xfrm>
              <a:off x="687675" y="3583440"/>
              <a:ext cx="3044854" cy="965260"/>
            </a:xfrm>
            <a:prstGeom prst="roundRect">
              <a:avLst>
                <a:gd name="adj" fmla="val 9122"/>
              </a:avLst>
            </a:prstGeom>
            <a:solidFill>
              <a:srgbClr val="099DCA"/>
            </a:solidFill>
            <a:ln w="6350">
              <a:solidFill>
                <a:srgbClr val="4BC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 name="文字方塊 3"/>
            <p:cNvSpPr txBox="1"/>
            <p:nvPr/>
          </p:nvSpPr>
          <p:spPr>
            <a:xfrm>
              <a:off x="1260172" y="3629289"/>
              <a:ext cx="2082621" cy="369332"/>
            </a:xfrm>
            <a:prstGeom prst="rect">
              <a:avLst/>
            </a:prstGeom>
            <a:noFill/>
          </p:spPr>
          <p:txBody>
            <a:bodyPr wrap="none" rtlCol="0">
              <a:spAutoFit/>
            </a:bodyPr>
            <a:lstStyle/>
            <a:p>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File-level</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Gateway</a:t>
              </a:r>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6" name="文字方塊 5"/>
            <p:cNvSpPr txBox="1"/>
            <p:nvPr/>
          </p:nvSpPr>
          <p:spPr>
            <a:xfrm>
              <a:off x="1034946" y="3910597"/>
              <a:ext cx="2507418" cy="584775"/>
            </a:xfrm>
            <a:prstGeom prst="rect">
              <a:avLst/>
            </a:prstGeom>
            <a:noFill/>
          </p:spPr>
          <p:txBody>
            <a:bodyPr wrap="none" rtlCol="0">
              <a:spAutoFit/>
            </a:bodyPr>
            <a:lstStyle/>
            <a:p>
              <a:r>
                <a:rPr lang="en-US" altLang="zh-TW" sz="3200" err="1">
                  <a:solidFill>
                    <a:schemeClr val="bg1"/>
                  </a:solidFill>
                  <a:latin typeface="Arial" panose="020B0604020202020204" pitchFamily="34" charset="0"/>
                  <a:ea typeface="Microsoft JhengHei" panose="020B0604030504040204" pitchFamily="34" charset="-120"/>
                  <a:cs typeface="Arial" panose="020B0604020202020204" pitchFamily="34" charset="0"/>
                </a:rPr>
                <a:t>CacheMount</a:t>
              </a:r>
              <a:endParaRPr lang="zh-TW" altLang="en-US" sz="32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grpSp>
      <p:grpSp>
        <p:nvGrpSpPr>
          <p:cNvPr id="48" name="群組 47">
            <a:extLst>
              <a:ext uri="{FF2B5EF4-FFF2-40B4-BE49-F238E27FC236}">
                <a16:creationId xmlns:a16="http://schemas.microsoft.com/office/drawing/2014/main" id="{6C9A195E-56C2-4952-9C75-DAD030A57AE8}"/>
              </a:ext>
            </a:extLst>
          </p:cNvPr>
          <p:cNvGrpSpPr/>
          <p:nvPr/>
        </p:nvGrpSpPr>
        <p:grpSpPr>
          <a:xfrm>
            <a:off x="4615526" y="3583440"/>
            <a:ext cx="3044854" cy="965260"/>
            <a:chOff x="4800797" y="3543684"/>
            <a:chExt cx="3044854" cy="965260"/>
          </a:xfrm>
        </p:grpSpPr>
        <p:sp>
          <p:nvSpPr>
            <p:cNvPr id="46" name="矩形: 圓角 45">
              <a:extLst>
                <a:ext uri="{FF2B5EF4-FFF2-40B4-BE49-F238E27FC236}">
                  <a16:creationId xmlns:a16="http://schemas.microsoft.com/office/drawing/2014/main" id="{F6965BED-92E3-49EE-8DB3-CA32EB169D3C}"/>
                </a:ext>
              </a:extLst>
            </p:cNvPr>
            <p:cNvSpPr/>
            <p:nvPr/>
          </p:nvSpPr>
          <p:spPr>
            <a:xfrm>
              <a:off x="4800797" y="3543684"/>
              <a:ext cx="3044854" cy="965260"/>
            </a:xfrm>
            <a:prstGeom prst="roundRect">
              <a:avLst>
                <a:gd name="adj" fmla="val 9122"/>
              </a:avLst>
            </a:prstGeom>
            <a:solidFill>
              <a:srgbClr val="099DCA"/>
            </a:solidFill>
            <a:ln w="6350">
              <a:solidFill>
                <a:srgbClr val="4BC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文字方塊 4"/>
            <p:cNvSpPr txBox="1"/>
            <p:nvPr/>
          </p:nvSpPr>
          <p:spPr>
            <a:xfrm>
              <a:off x="5208764" y="3602865"/>
              <a:ext cx="2274982" cy="369332"/>
            </a:xfrm>
            <a:prstGeom prst="rect">
              <a:avLst/>
            </a:prstGeom>
            <a:noFill/>
          </p:spPr>
          <p:txBody>
            <a:bodyPr wrap="none" rtlCol="0">
              <a:spAutoFit/>
            </a:bodyPr>
            <a:lstStyle/>
            <a:p>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Block-level</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Gateway</a:t>
              </a:r>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 name="文字方塊 6"/>
            <p:cNvSpPr txBox="1"/>
            <p:nvPr/>
          </p:nvSpPr>
          <p:spPr>
            <a:xfrm>
              <a:off x="4973539" y="3883292"/>
              <a:ext cx="2745432" cy="584775"/>
            </a:xfrm>
            <a:prstGeom prst="rect">
              <a:avLst/>
            </a:prstGeom>
            <a:noFill/>
          </p:spPr>
          <p:txBody>
            <a:bodyPr wrap="none" rtlCol="0">
              <a:spAutoFit/>
            </a:bodyPr>
            <a:lstStyle/>
            <a:p>
              <a:r>
                <a:rPr lang="en-US" altLang="zh-TW" sz="3200">
                  <a:solidFill>
                    <a:schemeClr val="bg1"/>
                  </a:solidFill>
                  <a:latin typeface="Arial" panose="020B0604020202020204" pitchFamily="34" charset="0"/>
                  <a:ea typeface="Microsoft JhengHei" panose="020B0604030504040204" pitchFamily="34" charset="-120"/>
                  <a:cs typeface="Arial" panose="020B0604020202020204" pitchFamily="34" charset="0"/>
                </a:rPr>
                <a:t>VJBOD Cloud</a:t>
              </a:r>
              <a:endParaRPr lang="zh-TW" altLang="en-US" sz="32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grpSp>
      <p:sp>
        <p:nvSpPr>
          <p:cNvPr id="26" name="內容版面配置區 2">
            <a:extLst>
              <a:ext uri="{FF2B5EF4-FFF2-40B4-BE49-F238E27FC236}">
                <a16:creationId xmlns:a16="http://schemas.microsoft.com/office/drawing/2014/main" id="{AE877288-19E3-42A5-8E22-45FC09A694BF}"/>
              </a:ext>
            </a:extLst>
          </p:cNvPr>
          <p:cNvSpPr txBox="1">
            <a:spLocks/>
          </p:cNvSpPr>
          <p:nvPr/>
        </p:nvSpPr>
        <p:spPr>
          <a:xfrm>
            <a:off x="591331" y="3141024"/>
            <a:ext cx="7811184" cy="66480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zh-TW" sz="1600" b="1">
                <a:solidFill>
                  <a:srgbClr val="4BC0E4"/>
                </a:solidFill>
                <a:latin typeface="Arial" panose="020B0604020202020204" pitchFamily="34" charset="0"/>
                <a:ea typeface="Microsoft JhengHei" panose="020B0604030504040204" pitchFamily="34" charset="-120"/>
                <a:cs typeface="Arial" panose="020B0604020202020204" pitchFamily="34" charset="0"/>
              </a:rPr>
              <a:t>QNAP</a:t>
            </a:r>
            <a:r>
              <a:rPr lang="zh-TW" altLang="en-US" sz="1600" b="1">
                <a:solidFill>
                  <a:srgbClr val="4BC0E4"/>
                </a:solidFill>
                <a:latin typeface="Arial" panose="020B0604020202020204" pitchFamily="34" charset="0"/>
                <a:ea typeface="Microsoft JhengHei" panose="020B0604030504040204" pitchFamily="34" charset="-120"/>
                <a:cs typeface="Arial" panose="020B0604020202020204" pitchFamily="34" charset="0"/>
              </a:rPr>
              <a:t> is going to rele</a:t>
            </a:r>
            <a:r>
              <a:rPr lang="en-US" altLang="zh-TW" sz="1600" b="1" err="1">
                <a:solidFill>
                  <a:srgbClr val="4BC0E4"/>
                </a:solidFill>
                <a:latin typeface="Arial" panose="020B0604020202020204" pitchFamily="34" charset="0"/>
                <a:ea typeface="Microsoft JhengHei" panose="020B0604030504040204" pitchFamily="34" charset="-120"/>
                <a:cs typeface="Arial" panose="020B0604020202020204" pitchFamily="34" charset="0"/>
              </a:rPr>
              <a:t>as</a:t>
            </a:r>
            <a:r>
              <a:rPr lang="en-US" altLang="en-US" sz="1600" b="1" err="1">
                <a:solidFill>
                  <a:srgbClr val="4BC0E4"/>
                </a:solidFill>
                <a:latin typeface="Arial" panose="020B0604020202020204" pitchFamily="34" charset="0"/>
                <a:ea typeface="Microsoft JhengHei" panose="020B0604030504040204" pitchFamily="34" charset="-120"/>
                <a:cs typeface="Arial" panose="020B0604020202020204" pitchFamily="34" charset="0"/>
              </a:rPr>
              <a:t>e</a:t>
            </a:r>
            <a:r>
              <a:rPr lang="en-US" altLang="en-US" sz="1600" b="1">
                <a:solidFill>
                  <a:srgbClr val="4BC0E4"/>
                </a:solidFill>
                <a:latin typeface="Arial" panose="020B0604020202020204" pitchFamily="34" charset="0"/>
                <a:ea typeface="Microsoft JhengHei" panose="020B0604030504040204" pitchFamily="34" charset="-120"/>
                <a:cs typeface="Arial" panose="020B0604020202020204" pitchFamily="34" charset="0"/>
              </a:rPr>
              <a:t> the following services to enable a closer integration</a:t>
            </a:r>
            <a:endParaRPr lang="zh-TW" sz="1600" b="1">
              <a:solidFill>
                <a:srgbClr val="4BC0E4"/>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7" name="文字方塊 26">
            <a:extLst>
              <a:ext uri="{FF2B5EF4-FFF2-40B4-BE49-F238E27FC236}">
                <a16:creationId xmlns:a16="http://schemas.microsoft.com/office/drawing/2014/main" id="{A7011BFA-5E99-464A-96E8-D72AB1B5B0A1}"/>
              </a:ext>
            </a:extLst>
          </p:cNvPr>
          <p:cNvSpPr txBox="1"/>
          <p:nvPr/>
        </p:nvSpPr>
        <p:spPr>
          <a:xfrm>
            <a:off x="2437638" y="1931261"/>
            <a:ext cx="150686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chemeClr val="bg1"/>
                </a:solidFill>
                <a:latin typeface="Arial" panose="020B0604020202020204" pitchFamily="34" charset="0"/>
                <a:ea typeface="Microsoft JhengHei" panose="020B0604030504040204" pitchFamily="34" charset="-120"/>
                <a:cs typeface="Arial" panose="020B0604020202020204" pitchFamily="34" charset="0"/>
              </a:rPr>
              <a:t>Ca</a:t>
            </a:r>
            <a:r>
              <a:rPr lang="en-US" altLang="en-US" sz="1200">
                <a:solidFill>
                  <a:schemeClr val="bg1"/>
                </a:solidFill>
                <a:latin typeface="Arial" panose="020B0604020202020204" pitchFamily="34" charset="0"/>
                <a:ea typeface="Microsoft JhengHei"/>
                <a:cs typeface="Arial" panose="020B0604020202020204" pitchFamily="34" charset="0"/>
              </a:rPr>
              <a:t>pacity</a:t>
            </a:r>
            <a:endParaRPr lang="zh-TW">
              <a:solidFill>
                <a:schemeClr val="bg1"/>
              </a:solidFill>
              <a:latin typeface="Arial" panose="020B0604020202020204" pitchFamily="34" charset="0"/>
              <a:cs typeface="Arial" panose="020B0604020202020204" pitchFamily="34" charset="0"/>
            </a:endParaRPr>
          </a:p>
        </p:txBody>
      </p:sp>
      <p:pic>
        <p:nvPicPr>
          <p:cNvPr id="13" name="圖形 24">
            <a:extLst>
              <a:ext uri="{FF2B5EF4-FFF2-40B4-BE49-F238E27FC236}">
                <a16:creationId xmlns:a16="http://schemas.microsoft.com/office/drawing/2014/main" id="{EE62631C-8EBE-4548-BF79-23CD7A31F1B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65771" y="2245881"/>
            <a:ext cx="676396" cy="715894"/>
          </a:xfrm>
          <a:prstGeom prst="rect">
            <a:avLst/>
          </a:prstGeom>
        </p:spPr>
      </p:pic>
      <p:pic>
        <p:nvPicPr>
          <p:cNvPr id="19" name="圖形 30">
            <a:extLst>
              <a:ext uri="{FF2B5EF4-FFF2-40B4-BE49-F238E27FC236}">
                <a16:creationId xmlns:a16="http://schemas.microsoft.com/office/drawing/2014/main" id="{8B40316B-E72A-4F31-9332-10DEC370F9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03624" y="2091993"/>
            <a:ext cx="676396" cy="715894"/>
          </a:xfrm>
          <a:prstGeom prst="rect">
            <a:avLst/>
          </a:prstGeom>
        </p:spPr>
      </p:pic>
      <p:pic>
        <p:nvPicPr>
          <p:cNvPr id="20" name="圖形 32">
            <a:extLst>
              <a:ext uri="{FF2B5EF4-FFF2-40B4-BE49-F238E27FC236}">
                <a16:creationId xmlns:a16="http://schemas.microsoft.com/office/drawing/2014/main" id="{384A6475-9929-4B7E-8D99-164208B1895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603624" y="1448783"/>
            <a:ext cx="676396" cy="715894"/>
          </a:xfrm>
          <a:prstGeom prst="rect">
            <a:avLst/>
          </a:prstGeom>
        </p:spPr>
      </p:pic>
      <p:pic>
        <p:nvPicPr>
          <p:cNvPr id="28" name="圖形 27">
            <a:extLst>
              <a:ext uri="{FF2B5EF4-FFF2-40B4-BE49-F238E27FC236}">
                <a16:creationId xmlns:a16="http://schemas.microsoft.com/office/drawing/2014/main" id="{814490DF-843C-4050-88E5-E9D4B90957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09632" y="2159477"/>
            <a:ext cx="656324" cy="671240"/>
          </a:xfrm>
          <a:prstGeom prst="rect">
            <a:avLst/>
          </a:prstGeom>
          <a:effectLst>
            <a:outerShdw blurRad="50800" dist="38100" dir="2700000" algn="tl" rotWithShape="0">
              <a:prstClr val="black">
                <a:alpha val="40000"/>
              </a:prstClr>
            </a:outerShdw>
          </a:effectLst>
        </p:spPr>
      </p:pic>
      <p:grpSp>
        <p:nvGrpSpPr>
          <p:cNvPr id="40" name="群組 39">
            <a:extLst>
              <a:ext uri="{FF2B5EF4-FFF2-40B4-BE49-F238E27FC236}">
                <a16:creationId xmlns:a16="http://schemas.microsoft.com/office/drawing/2014/main" id="{6DC29BD8-B037-4B68-A480-52992163662F}"/>
              </a:ext>
            </a:extLst>
          </p:cNvPr>
          <p:cNvGrpSpPr/>
          <p:nvPr/>
        </p:nvGrpSpPr>
        <p:grpSpPr>
          <a:xfrm>
            <a:off x="6887706" y="805267"/>
            <a:ext cx="676396" cy="2002620"/>
            <a:chOff x="6996637" y="985474"/>
            <a:chExt cx="676396" cy="2002620"/>
          </a:xfrm>
        </p:grpSpPr>
        <p:pic>
          <p:nvPicPr>
            <p:cNvPr id="31" name="圖形 30">
              <a:extLst>
                <a:ext uri="{FF2B5EF4-FFF2-40B4-BE49-F238E27FC236}">
                  <a16:creationId xmlns:a16="http://schemas.microsoft.com/office/drawing/2014/main" id="{8B40316B-E72A-4F31-9332-10DEC370F95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996637" y="2272200"/>
              <a:ext cx="676396" cy="715894"/>
            </a:xfrm>
            <a:prstGeom prst="rect">
              <a:avLst/>
            </a:prstGeom>
          </p:spPr>
        </p:pic>
        <p:pic>
          <p:nvPicPr>
            <p:cNvPr id="33" name="圖形 32">
              <a:extLst>
                <a:ext uri="{FF2B5EF4-FFF2-40B4-BE49-F238E27FC236}">
                  <a16:creationId xmlns:a16="http://schemas.microsoft.com/office/drawing/2014/main" id="{384A6475-9929-4B7E-8D99-164208B1895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996637" y="1628990"/>
              <a:ext cx="676396" cy="715894"/>
            </a:xfrm>
            <a:prstGeom prst="rect">
              <a:avLst/>
            </a:prstGeom>
          </p:spPr>
        </p:pic>
        <p:pic>
          <p:nvPicPr>
            <p:cNvPr id="34" name="圖形 33">
              <a:extLst>
                <a:ext uri="{FF2B5EF4-FFF2-40B4-BE49-F238E27FC236}">
                  <a16:creationId xmlns:a16="http://schemas.microsoft.com/office/drawing/2014/main" id="{4D898D05-5136-4B93-82DD-8BD069B35A9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96637" y="985474"/>
              <a:ext cx="676396" cy="715894"/>
            </a:xfrm>
            <a:prstGeom prst="rect">
              <a:avLst/>
            </a:prstGeom>
          </p:spPr>
        </p:pic>
      </p:grpSp>
      <p:pic>
        <p:nvPicPr>
          <p:cNvPr id="21" name="圖形 33">
            <a:extLst>
              <a:ext uri="{FF2B5EF4-FFF2-40B4-BE49-F238E27FC236}">
                <a16:creationId xmlns:a16="http://schemas.microsoft.com/office/drawing/2014/main" id="{4D898D05-5136-4B93-82DD-8BD069B35A94}"/>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603624" y="805267"/>
            <a:ext cx="676396" cy="715894"/>
          </a:xfrm>
          <a:prstGeom prst="rect">
            <a:avLst/>
          </a:prstGeom>
        </p:spPr>
      </p:pic>
      <p:sp>
        <p:nvSpPr>
          <p:cNvPr id="9" name="文字方塊 8">
            <a:extLst>
              <a:ext uri="{FF2B5EF4-FFF2-40B4-BE49-F238E27FC236}">
                <a16:creationId xmlns:a16="http://schemas.microsoft.com/office/drawing/2014/main" id="{3F4FD395-5D36-48A8-8ACE-6F39603C236E}"/>
              </a:ext>
            </a:extLst>
          </p:cNvPr>
          <p:cNvSpPr txBox="1"/>
          <p:nvPr/>
        </p:nvSpPr>
        <p:spPr>
          <a:xfrm>
            <a:off x="1459561" y="4751862"/>
            <a:ext cx="2729640"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rgbClr val="FFFFFF"/>
                </a:solidFill>
                <a:latin typeface="Arial" panose="020B0604020202020204" pitchFamily="34" charset="0"/>
                <a:cs typeface="Arial" panose="020B0604020202020204" pitchFamily="34" charset="0"/>
              </a:rPr>
              <a:t>*</a:t>
            </a:r>
            <a:r>
              <a:rPr lang="en-US" altLang="zh-TW" sz="1400">
                <a:solidFill>
                  <a:srgbClr val="FFFFFF"/>
                </a:solidFill>
                <a:latin typeface="Arial" panose="020B0604020202020204" pitchFamily="34" charset="0"/>
                <a:ea typeface="Microsoft JhengHei"/>
                <a:cs typeface="Arial" panose="020B0604020202020204" pitchFamily="34" charset="0"/>
              </a:rPr>
              <a:t>Will</a:t>
            </a:r>
            <a:r>
              <a:rPr lang="zh-TW" sz="1400">
                <a:solidFill>
                  <a:srgbClr val="FFFFFF"/>
                </a:solidFill>
                <a:latin typeface="Arial" panose="020B0604020202020204" pitchFamily="34" charset="0"/>
                <a:ea typeface="Microsoft JhengHei"/>
                <a:cs typeface="Arial" panose="020B0604020202020204" pitchFamily="34" charset="0"/>
              </a:rPr>
              <a:t> </a:t>
            </a:r>
            <a:r>
              <a:rPr lang="en-US" altLang="zh-TW" sz="1400">
                <a:solidFill>
                  <a:srgbClr val="FFFFFF"/>
                </a:solidFill>
                <a:latin typeface="Arial" panose="020B0604020202020204" pitchFamily="34" charset="0"/>
                <a:ea typeface="Microsoft JhengHei"/>
                <a:cs typeface="Arial" panose="020B0604020202020204" pitchFamily="34" charset="0"/>
              </a:rPr>
              <a:t>be released</a:t>
            </a:r>
            <a:r>
              <a:rPr lang="zh-TW" sz="1400">
                <a:solidFill>
                  <a:srgbClr val="FFFFFF"/>
                </a:solidFill>
                <a:latin typeface="Arial" panose="020B0604020202020204" pitchFamily="34" charset="0"/>
                <a:ea typeface="Microsoft JhengHei"/>
                <a:cs typeface="Arial" panose="020B0604020202020204" pitchFamily="34" charset="0"/>
              </a:rPr>
              <a:t> </a:t>
            </a:r>
            <a:r>
              <a:rPr lang="en-US" altLang="zh-TW" sz="1400">
                <a:solidFill>
                  <a:srgbClr val="FFFFFF"/>
                </a:solidFill>
                <a:latin typeface="Arial" panose="020B0604020202020204" pitchFamily="34" charset="0"/>
                <a:ea typeface="Microsoft JhengHei"/>
                <a:cs typeface="Arial" panose="020B0604020202020204" pitchFamily="34" charset="0"/>
              </a:rPr>
              <a:t>in</a:t>
            </a:r>
            <a:r>
              <a:rPr lang="zh-TW" sz="1400">
                <a:solidFill>
                  <a:srgbClr val="FFFFFF"/>
                </a:solidFill>
                <a:latin typeface="Arial" panose="020B0604020202020204" pitchFamily="34" charset="0"/>
                <a:ea typeface="Microsoft JhengHei"/>
                <a:cs typeface="Arial" panose="020B0604020202020204" pitchFamily="34" charset="0"/>
              </a:rPr>
              <a:t> QTS 4.4.1</a:t>
            </a:r>
            <a:endParaRPr lang="zh-TW" sz="1400">
              <a:latin typeface="Arial" panose="020B0604020202020204" pitchFamily="34" charset="0"/>
              <a:ea typeface="Microsoft JhengHei"/>
              <a:cs typeface="Arial" panose="020B0604020202020204" pitchFamily="34" charset="0"/>
            </a:endParaRPr>
          </a:p>
        </p:txBody>
      </p:sp>
      <p:pic>
        <p:nvPicPr>
          <p:cNvPr id="10" name="Picture 3" descr="一張含有 螢幕擷取畫面, 室內 的圖片&#10;&#10;描述是以非常高的可信度產生">
            <a:extLst>
              <a:ext uri="{FF2B5EF4-FFF2-40B4-BE49-F238E27FC236}">
                <a16:creationId xmlns:a16="http://schemas.microsoft.com/office/drawing/2014/main" id="{0E662E8C-9F3E-4A43-AC9C-F5BD19CBC11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23053" y="2531089"/>
            <a:ext cx="2319954" cy="440111"/>
          </a:xfrm>
          <a:prstGeom prst="rect">
            <a:avLst/>
          </a:prstGeom>
        </p:spPr>
      </p:pic>
      <p:sp>
        <p:nvSpPr>
          <p:cNvPr id="42" name="文字方塊 41">
            <a:extLst>
              <a:ext uri="{FF2B5EF4-FFF2-40B4-BE49-F238E27FC236}">
                <a16:creationId xmlns:a16="http://schemas.microsoft.com/office/drawing/2014/main" id="{EEFF6AD2-3202-44B0-8563-CCC966542132}"/>
              </a:ext>
            </a:extLst>
          </p:cNvPr>
          <p:cNvSpPr txBox="1"/>
          <p:nvPr/>
        </p:nvSpPr>
        <p:spPr>
          <a:xfrm>
            <a:off x="6752060" y="2832782"/>
            <a:ext cx="1704074"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chemeClr val="bg1"/>
                </a:solidFill>
                <a:latin typeface="Arial" panose="020B0604020202020204" pitchFamily="34" charset="0"/>
                <a:ea typeface="Microsoft JhengHei" panose="020B0604030504040204" pitchFamily="34" charset="-120"/>
                <a:cs typeface="Arial" panose="020B0604020202020204" pitchFamily="34" charset="0"/>
              </a:rPr>
              <a:t>Unlimited  Expansion</a:t>
            </a:r>
          </a:p>
        </p:txBody>
      </p:sp>
      <p:pic>
        <p:nvPicPr>
          <p:cNvPr id="44" name="圖片 43">
            <a:extLst>
              <a:ext uri="{FF2B5EF4-FFF2-40B4-BE49-F238E27FC236}">
                <a16:creationId xmlns:a16="http://schemas.microsoft.com/office/drawing/2014/main" id="{36B1D5FA-E3C0-4E9E-AF3D-3698F22E0CAB}"/>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332075" y="2509738"/>
            <a:ext cx="2415019" cy="533795"/>
          </a:xfrm>
          <a:prstGeom prst="rect">
            <a:avLst/>
          </a:prstGeom>
        </p:spPr>
      </p:pic>
      <p:sp>
        <p:nvSpPr>
          <p:cNvPr id="49" name="矩形: 圓角 48">
            <a:extLst>
              <a:ext uri="{FF2B5EF4-FFF2-40B4-BE49-F238E27FC236}">
                <a16:creationId xmlns:a16="http://schemas.microsoft.com/office/drawing/2014/main" id="{8522B581-1253-40C0-A63A-5787C3E12131}"/>
              </a:ext>
            </a:extLst>
          </p:cNvPr>
          <p:cNvSpPr/>
          <p:nvPr/>
        </p:nvSpPr>
        <p:spPr>
          <a:xfrm>
            <a:off x="4734234" y="2340758"/>
            <a:ext cx="824163" cy="267705"/>
          </a:xfrm>
          <a:prstGeom prst="roundRect">
            <a:avLst/>
          </a:prstGeom>
          <a:solidFill>
            <a:srgbClr val="00B0F0"/>
          </a:solidFill>
          <a:ln w="635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TW" altLang="en-US" sz="900">
              <a:solidFill>
                <a:schemeClr val="bg1"/>
              </a:solidFill>
              <a:latin typeface="Microsoft JhengHei" panose="020B0604030504040204" pitchFamily="34" charset="-120"/>
              <a:ea typeface="Microsoft JhengHei" panose="020B0604030504040204" pitchFamily="34" charset="-120"/>
              <a:cs typeface="Calibri"/>
            </a:endParaRPr>
          </a:p>
        </p:txBody>
      </p:sp>
      <p:sp>
        <p:nvSpPr>
          <p:cNvPr id="50" name="矩形: 圓角 49">
            <a:extLst>
              <a:ext uri="{FF2B5EF4-FFF2-40B4-BE49-F238E27FC236}">
                <a16:creationId xmlns:a16="http://schemas.microsoft.com/office/drawing/2014/main" id="{4CC90071-0D1B-40FF-A224-9681594213A2}"/>
              </a:ext>
            </a:extLst>
          </p:cNvPr>
          <p:cNvSpPr/>
          <p:nvPr/>
        </p:nvSpPr>
        <p:spPr>
          <a:xfrm>
            <a:off x="5561404" y="2340757"/>
            <a:ext cx="861762" cy="267002"/>
          </a:xfrm>
          <a:prstGeom prst="roundRect">
            <a:avLst/>
          </a:prstGeom>
          <a:solidFill>
            <a:srgbClr val="00B0F0"/>
          </a:solidFill>
          <a:ln w="6350"/>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TW">
              <a:solidFill>
                <a:schemeClr val="bg1"/>
              </a:solidFill>
              <a:latin typeface="Microsoft JhengHei" panose="020B0604030504040204" pitchFamily="34" charset="-120"/>
              <a:ea typeface="Microsoft JhengHei" panose="020B0604030504040204" pitchFamily="34" charset="-120"/>
            </a:endParaRPr>
          </a:p>
        </p:txBody>
      </p:sp>
      <p:sp>
        <p:nvSpPr>
          <p:cNvPr id="51" name="文字方塊 4">
            <a:extLst>
              <a:ext uri="{FF2B5EF4-FFF2-40B4-BE49-F238E27FC236}">
                <a16:creationId xmlns:a16="http://schemas.microsoft.com/office/drawing/2014/main" id="{8976C337-525D-4550-834A-FAD719901D4C}"/>
              </a:ext>
            </a:extLst>
          </p:cNvPr>
          <p:cNvSpPr txBox="1"/>
          <p:nvPr/>
        </p:nvSpPr>
        <p:spPr>
          <a:xfrm>
            <a:off x="4694712" y="2340806"/>
            <a:ext cx="925644" cy="2308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sz="900" b="1">
                <a:solidFill>
                  <a:schemeClr val="bg1"/>
                </a:solidFill>
                <a:latin typeface="Microsoft JhengHei"/>
                <a:ea typeface="Microsoft JhengHei"/>
              </a:rPr>
              <a:t>CacheMount</a:t>
            </a:r>
          </a:p>
        </p:txBody>
      </p:sp>
      <p:sp>
        <p:nvSpPr>
          <p:cNvPr id="52" name="文字方塊 5">
            <a:extLst>
              <a:ext uri="{FF2B5EF4-FFF2-40B4-BE49-F238E27FC236}">
                <a16:creationId xmlns:a16="http://schemas.microsoft.com/office/drawing/2014/main" id="{0B7B9E7B-E9B2-4898-B4E9-BA9FE2A0E292}"/>
              </a:ext>
            </a:extLst>
          </p:cNvPr>
          <p:cNvSpPr txBox="1"/>
          <p:nvPr/>
        </p:nvSpPr>
        <p:spPr>
          <a:xfrm>
            <a:off x="5528539" y="2350174"/>
            <a:ext cx="925644" cy="2308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sz="900" b="1">
                <a:solidFill>
                  <a:schemeClr val="bg1"/>
                </a:solidFill>
                <a:latin typeface="Microsoft JhengHei"/>
                <a:ea typeface="Microsoft JhengHei"/>
              </a:rPr>
              <a:t>V</a:t>
            </a:r>
            <a:r>
              <a:rPr lang="en-US" altLang="zh-TW" sz="900" b="1">
                <a:solidFill>
                  <a:schemeClr val="bg1"/>
                </a:solidFill>
                <a:latin typeface="Microsoft JhengHei"/>
                <a:ea typeface="Microsoft JhengHei"/>
              </a:rPr>
              <a:t>J</a:t>
            </a:r>
            <a:r>
              <a:rPr lang="en-US" altLang="en-US" sz="900" b="1">
                <a:solidFill>
                  <a:schemeClr val="bg1"/>
                </a:solidFill>
                <a:latin typeface="Microsoft JhengHei"/>
                <a:ea typeface="Microsoft JhengHei"/>
              </a:rPr>
              <a:t>BOD Cloud</a:t>
            </a:r>
            <a:endParaRPr lang="zh-TW" b="1">
              <a:solidFill>
                <a:schemeClr val="bg1"/>
              </a:solidFill>
            </a:endParaRPr>
          </a:p>
        </p:txBody>
      </p:sp>
    </p:spTree>
    <p:extLst>
      <p:ext uri="{BB962C8B-B14F-4D97-AF65-F5344CB8AC3E}">
        <p14:creationId xmlns:p14="http://schemas.microsoft.com/office/powerpoint/2010/main" val="56087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AF620EA3-E36D-45DC-B655-75307507D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0920" y="3793981"/>
            <a:ext cx="2639192" cy="330312"/>
          </a:xfrm>
          <a:prstGeom prst="rect">
            <a:avLst/>
          </a:prstGeom>
        </p:spPr>
      </p:pic>
      <p:pic>
        <p:nvPicPr>
          <p:cNvPr id="1053" name="Picture 29" descr="Image result for cloud"/>
          <p:cNvPicPr>
            <a:picLocks noChangeAspect="1" noChangeArrowheads="1"/>
          </p:cNvPicPr>
          <p:nvPr/>
        </p:nvPicPr>
        <p:blipFill>
          <a:blip r:embed="rId4" cstate="print"/>
          <a:srcRect/>
          <a:stretch>
            <a:fillRect/>
          </a:stretch>
        </p:blipFill>
        <p:spPr bwMode="auto">
          <a:xfrm>
            <a:off x="-828600" y="734025"/>
            <a:ext cx="4659982" cy="4659984"/>
          </a:xfrm>
          <a:prstGeom prst="rect">
            <a:avLst/>
          </a:prstGeom>
        </p:spPr>
      </p:pic>
      <p:sp>
        <p:nvSpPr>
          <p:cNvPr id="2" name="標題 1"/>
          <p:cNvSpPr>
            <a:spLocks noGrp="1"/>
          </p:cNvSpPr>
          <p:nvPr>
            <p:ph type="title"/>
          </p:nvPr>
        </p:nvSpPr>
        <p:spPr>
          <a:xfrm>
            <a:off x="179018" y="325072"/>
            <a:ext cx="9644023" cy="813592"/>
          </a:xfrm>
          <a:effectLst>
            <a:outerShdw blurRad="50800" dist="38100" dir="2700000" algn="tl" rotWithShape="0">
              <a:prstClr val="black">
                <a:alpha val="40000"/>
              </a:prstClr>
            </a:outerShdw>
          </a:effectLst>
        </p:spPr>
        <p:txBody>
          <a:bodyPr vert="horz" lIns="91440" tIns="45720" rIns="91440" bIns="45720" rtlCol="0" anchor="ctr">
            <a:noAutofit/>
          </a:bodyPr>
          <a:lstStyle/>
          <a:p>
            <a:r>
              <a:rPr lang="en-US" sz="3200" err="1">
                <a:solidFill>
                  <a:srgbClr val="E2CB9E"/>
                </a:solidFill>
                <a:latin typeface="Arial" panose="020B0604020202020204" pitchFamily="34" charset="0"/>
                <a:ea typeface="Microsoft JhengHei" panose="020B0604030504040204" pitchFamily="34" charset="-120"/>
                <a:cs typeface="Arial" panose="020B0604020202020204" pitchFamily="34" charset="0"/>
              </a:rPr>
              <a:t>CacheMount</a:t>
            </a:r>
            <a:r>
              <a:rPr 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a:t>
            </a:r>
            <a:br>
              <a:rPr 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br>
            <a:r>
              <a:rPr lang="en-US" altLang="zh-TW" sz="3200">
                <a:solidFill>
                  <a:srgbClr val="E2CB9E"/>
                </a:solidFill>
                <a:latin typeface="Arial" panose="020B0604020202020204" pitchFamily="34" charset="0"/>
                <a:ea typeface="Microsoft JhengHei" panose="020B0604030504040204" pitchFamily="34" charset="-120"/>
                <a:cs typeface="Arial" panose="020B0604020202020204" pitchFamily="34" charset="0"/>
              </a:rPr>
              <a:t>e</a:t>
            </a:r>
            <a:r>
              <a:rPr lang="zh-TW" alt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nable </a:t>
            </a:r>
            <a:r>
              <a:rPr lang="en-US" altLang="zh-TW" sz="3200">
                <a:solidFill>
                  <a:srgbClr val="E2CB9E"/>
                </a:solidFill>
                <a:latin typeface="Arial" panose="020B0604020202020204" pitchFamily="34" charset="0"/>
                <a:ea typeface="Microsoft JhengHei" panose="020B0604030504040204" pitchFamily="34" charset="-120"/>
                <a:cs typeface="Arial" panose="020B0604020202020204" pitchFamily="34" charset="0"/>
              </a:rPr>
              <a:t>c</a:t>
            </a:r>
            <a:r>
              <a:rPr lang="zh-TW" alt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ache </a:t>
            </a:r>
            <a:r>
              <a:rPr lang="en-US" altLang="zh-TW" sz="3200">
                <a:solidFill>
                  <a:srgbClr val="E2CB9E"/>
                </a:solidFill>
                <a:latin typeface="Arial" panose="020B0604020202020204" pitchFamily="34" charset="0"/>
                <a:ea typeface="Microsoft JhengHei" panose="020B0604030504040204" pitchFamily="34" charset="-120"/>
                <a:cs typeface="Arial" panose="020B0604020202020204" pitchFamily="34" charset="0"/>
              </a:rPr>
              <a:t>t</a:t>
            </a:r>
            <a:r>
              <a:rPr lang="zh-TW" alt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o </a:t>
            </a:r>
            <a:r>
              <a:rPr lang="en-US" altLang="zh-TW" sz="3200">
                <a:solidFill>
                  <a:srgbClr val="E2CB9E"/>
                </a:solidFill>
                <a:latin typeface="Arial" panose="020B0604020202020204" pitchFamily="34" charset="0"/>
                <a:ea typeface="Microsoft JhengHei" panose="020B0604030504040204" pitchFamily="34" charset="-120"/>
                <a:cs typeface="Arial" panose="020B0604020202020204" pitchFamily="34" charset="0"/>
              </a:rPr>
              <a:t>e</a:t>
            </a:r>
            <a:r>
              <a:rPr lang="zh-TW" alt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nhance </a:t>
            </a:r>
            <a:r>
              <a:rPr lang="en-US" altLang="zh-TW" sz="3200">
                <a:solidFill>
                  <a:srgbClr val="E2CB9E"/>
                </a:solidFill>
                <a:latin typeface="Arial" panose="020B0604020202020204" pitchFamily="34" charset="0"/>
                <a:ea typeface="Microsoft JhengHei" panose="020B0604030504040204" pitchFamily="34" charset="-120"/>
                <a:cs typeface="Arial" panose="020B0604020202020204" pitchFamily="34" charset="0"/>
              </a:rPr>
              <a:t>c</a:t>
            </a:r>
            <a:r>
              <a:rPr lang="zh-TW" alt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loud </a:t>
            </a:r>
            <a:r>
              <a:rPr lang="en-US" altLang="zh-TW" sz="3200">
                <a:solidFill>
                  <a:srgbClr val="E2CB9E"/>
                </a:solidFill>
                <a:latin typeface="Arial" panose="020B0604020202020204" pitchFamily="34" charset="0"/>
                <a:ea typeface="Microsoft JhengHei" panose="020B0604030504040204" pitchFamily="34" charset="-120"/>
                <a:cs typeface="Arial" panose="020B0604020202020204" pitchFamily="34" charset="0"/>
              </a:rPr>
              <a:t>e</a:t>
            </a:r>
            <a:r>
              <a:rPr lang="zh-TW" alt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rPr>
              <a:t>xperience</a:t>
            </a:r>
            <a:endParaRPr lang="en-US" sz="3200">
              <a:solidFill>
                <a:srgbClr val="E2CB9E"/>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1027" name="Picture 3" descr="https://lh4.googleusercontent.com/K9V2IiA9lNjQ1bEivo1ZgqjOHErvSxm5mVIOkLfvS4AV_fruAS_ZGl8d77W240EC3k6e504hgmF0cHbqKzwGjNf5PitpvqSoTAJTXYJRjml246jnOQT5Pi8XFvCM9bHK5-as3-f__KM"/>
          <p:cNvPicPr>
            <a:picLocks noChangeAspect="1" noChangeArrowheads="1"/>
          </p:cNvPicPr>
          <p:nvPr/>
        </p:nvPicPr>
        <p:blipFill>
          <a:blip r:embed="rId5" cstate="print"/>
          <a:srcRect/>
          <a:stretch>
            <a:fillRect/>
          </a:stretch>
        </p:blipFill>
        <p:spPr bwMode="auto">
          <a:xfrm>
            <a:off x="1835696" y="3830367"/>
            <a:ext cx="427038" cy="427038"/>
          </a:xfrm>
          <a:prstGeom prst="rect">
            <a:avLst/>
          </a:prstGeom>
          <a:noFill/>
        </p:spPr>
      </p:pic>
      <p:pic>
        <p:nvPicPr>
          <p:cNvPr id="1028" name="Picture 4" descr="https://lh6.googleusercontent.com/SA4uCyR_L2jYMxGHC8JcQTlO_Fi9fvJ01WwSys_hjF9oiyvEopa8yurvBgrShk7u3W0l2n2QRfE8VniYiUpT9MM2LO5_H_HvyxoJmc3E-O73Jp3siIe-6VnvGCawf8RH_MkgmPsSCCc"/>
          <p:cNvPicPr>
            <a:picLocks noChangeAspect="1" noChangeArrowheads="1"/>
          </p:cNvPicPr>
          <p:nvPr/>
        </p:nvPicPr>
        <p:blipFill>
          <a:blip r:embed="rId6" cstate="print"/>
          <a:srcRect/>
          <a:stretch>
            <a:fillRect/>
          </a:stretch>
        </p:blipFill>
        <p:spPr bwMode="auto">
          <a:xfrm>
            <a:off x="1331640" y="3830367"/>
            <a:ext cx="427038" cy="427038"/>
          </a:xfrm>
          <a:prstGeom prst="rect">
            <a:avLst/>
          </a:prstGeom>
          <a:noFill/>
        </p:spPr>
      </p:pic>
      <p:pic>
        <p:nvPicPr>
          <p:cNvPr id="1029" name="Picture 5" descr="https://lh5.googleusercontent.com/b23u0ELh4hL_awB9Ww8vAh7Zb4GFaTyM9JSXkjRp0Op_jSl8QgyYQgVBe80qtGNDzwNoQ_JvJG05J8wcqXnnj88_y22ro12VeuppteRlA4uAOloCT_8w_iXv6JburYdSsGUPeN8tvh0"/>
          <p:cNvPicPr>
            <a:picLocks noChangeAspect="1" noChangeArrowheads="1"/>
          </p:cNvPicPr>
          <p:nvPr/>
        </p:nvPicPr>
        <p:blipFill>
          <a:blip r:embed="rId7" cstate="print"/>
          <a:srcRect/>
          <a:stretch>
            <a:fillRect/>
          </a:stretch>
        </p:blipFill>
        <p:spPr bwMode="auto">
          <a:xfrm>
            <a:off x="827584" y="3830367"/>
            <a:ext cx="427038" cy="427038"/>
          </a:xfrm>
          <a:prstGeom prst="rect">
            <a:avLst/>
          </a:prstGeom>
          <a:noFill/>
        </p:spPr>
      </p:pic>
      <p:pic>
        <p:nvPicPr>
          <p:cNvPr id="1030" name="Picture 6" descr="https://lh4.googleusercontent.com/JLwINZBR99tkGPRx3FA7rWHaz4lrB4beEXvVDTvYNOP5IjDY41yBYtDUGLBFNzd38AYzYdEORsJ-Hu3sSmrbpf6Ffqy12-Oo0oN_j-ZoxY98DIhex5SxovJCSE67G7Vulk2lJvUhbwo"/>
          <p:cNvPicPr>
            <a:picLocks noChangeAspect="1" noChangeArrowheads="1"/>
          </p:cNvPicPr>
          <p:nvPr/>
        </p:nvPicPr>
        <p:blipFill>
          <a:blip r:embed="rId8" cstate="print"/>
          <a:srcRect/>
          <a:stretch>
            <a:fillRect/>
          </a:stretch>
        </p:blipFill>
        <p:spPr bwMode="auto">
          <a:xfrm>
            <a:off x="2339752" y="3326311"/>
            <a:ext cx="427038" cy="427038"/>
          </a:xfrm>
          <a:prstGeom prst="rect">
            <a:avLst/>
          </a:prstGeom>
          <a:noFill/>
        </p:spPr>
      </p:pic>
      <p:pic>
        <p:nvPicPr>
          <p:cNvPr id="1031" name="Picture 7" descr="https://lh4.googleusercontent.com/H0XP8Jf23xF4_It_H1HIamwPlS0OZnb3ZwylCZIXa5x1H1pjl1FKTmmTa11CmKxi-TwaH1XwEv7df8G1O0IuSBfh7FZdZEG3Xi9ZVf7j1NH65lhVqI8w79kvWfz-rfCtXFel6RoBJoI"/>
          <p:cNvPicPr>
            <a:picLocks noChangeAspect="1" noChangeArrowheads="1"/>
          </p:cNvPicPr>
          <p:nvPr/>
        </p:nvPicPr>
        <p:blipFill>
          <a:blip r:embed="rId9" cstate="print"/>
          <a:srcRect/>
          <a:stretch>
            <a:fillRect/>
          </a:stretch>
        </p:blipFill>
        <p:spPr bwMode="auto">
          <a:xfrm>
            <a:off x="1835696" y="3326311"/>
            <a:ext cx="427038" cy="427038"/>
          </a:xfrm>
          <a:prstGeom prst="rect">
            <a:avLst/>
          </a:prstGeom>
          <a:noFill/>
        </p:spPr>
      </p:pic>
      <p:pic>
        <p:nvPicPr>
          <p:cNvPr id="1032" name="Picture 8" descr="https://lh3.googleusercontent.com/hnn68hOWXAfi-2buhync8Ho5N6Mh1Cia1p0BYKEFmgSCSweBZZvfugkqQyrghaN8zyIsBFAl27eld7JprW8x9O13h7UnOZtO0T-xd_Tym8bWTlhrMjby8MzOdHSSIAxcK-61egURb-U"/>
          <p:cNvPicPr>
            <a:picLocks noChangeAspect="1" noChangeArrowheads="1"/>
          </p:cNvPicPr>
          <p:nvPr/>
        </p:nvPicPr>
        <p:blipFill>
          <a:blip r:embed="rId10" cstate="print"/>
          <a:srcRect/>
          <a:stretch>
            <a:fillRect/>
          </a:stretch>
        </p:blipFill>
        <p:spPr bwMode="auto">
          <a:xfrm>
            <a:off x="1331640" y="3326311"/>
            <a:ext cx="427038" cy="427038"/>
          </a:xfrm>
          <a:prstGeom prst="rect">
            <a:avLst/>
          </a:prstGeom>
          <a:noFill/>
        </p:spPr>
      </p:pic>
      <p:pic>
        <p:nvPicPr>
          <p:cNvPr id="1033" name="Picture 9" descr="https://lh3.googleusercontent.com/P4OJxLNf-0l3nfs9F8p39ujclzvA-Sa4M3YFDfLyGXNdBF1S3hW2XVX-Pa8PtbpzLQ3_u9J04ppaJpMsBi50EFF2NsGeZerLXGD3JSyvXDdNG-CPz4isgqbQJzagwjjPyqb3c8hNW_s"/>
          <p:cNvPicPr>
            <a:picLocks noChangeAspect="1" noChangeArrowheads="1"/>
          </p:cNvPicPr>
          <p:nvPr/>
        </p:nvPicPr>
        <p:blipFill>
          <a:blip r:embed="rId11" cstate="print"/>
          <a:srcRect/>
          <a:stretch>
            <a:fillRect/>
          </a:stretch>
        </p:blipFill>
        <p:spPr bwMode="auto">
          <a:xfrm>
            <a:off x="827584" y="3326311"/>
            <a:ext cx="427038" cy="427038"/>
          </a:xfrm>
          <a:prstGeom prst="rect">
            <a:avLst/>
          </a:prstGeom>
          <a:noFill/>
        </p:spPr>
      </p:pic>
      <p:pic>
        <p:nvPicPr>
          <p:cNvPr id="1034" name="Picture 10" descr="https://lh5.googleusercontent.com/yDLc8xkAuuVx7crlIE2KNk0ewYBuVYjSKxQ5-0kgPW8S4En-3J4DTgJmPELmxQwN8JbJhTMB-lKlBnEcEA2ejrh6oEbgoTK2g0aeYzDlI4TflzYSmKvfwz4Q5HPlbLA48sdewMmt2yE"/>
          <p:cNvPicPr>
            <a:picLocks noChangeAspect="1" noChangeArrowheads="1"/>
          </p:cNvPicPr>
          <p:nvPr/>
        </p:nvPicPr>
        <p:blipFill>
          <a:blip r:embed="rId12" cstate="print"/>
          <a:srcRect/>
          <a:stretch>
            <a:fillRect/>
          </a:stretch>
        </p:blipFill>
        <p:spPr bwMode="auto">
          <a:xfrm>
            <a:off x="323528" y="3326311"/>
            <a:ext cx="427038" cy="427038"/>
          </a:xfrm>
          <a:prstGeom prst="rect">
            <a:avLst/>
          </a:prstGeom>
          <a:noFill/>
        </p:spPr>
      </p:pic>
      <p:pic>
        <p:nvPicPr>
          <p:cNvPr id="1035" name="Picture 11" descr="https://lh4.googleusercontent.com/mK6k9HxxlQ3iieT8IW0gEWxdyKJgYfYBWwdBvN0lRLu8_cGB7X1lN2KOXLFP9TXD-UMxtXANPXor198AJF-FyeUM35snyzMMvdZbcQ_OmxIfdMdUejC5Cy8R8FjD2RfZBKEHA0hMPus"/>
          <p:cNvPicPr>
            <a:picLocks noChangeAspect="1" noChangeArrowheads="1"/>
          </p:cNvPicPr>
          <p:nvPr/>
        </p:nvPicPr>
        <p:blipFill>
          <a:blip r:embed="rId13" cstate="print"/>
          <a:srcRect/>
          <a:stretch>
            <a:fillRect/>
          </a:stretch>
        </p:blipFill>
        <p:spPr bwMode="auto">
          <a:xfrm>
            <a:off x="2339752" y="2822255"/>
            <a:ext cx="427038" cy="427038"/>
          </a:xfrm>
          <a:prstGeom prst="rect">
            <a:avLst/>
          </a:prstGeom>
          <a:noFill/>
        </p:spPr>
      </p:pic>
      <p:pic>
        <p:nvPicPr>
          <p:cNvPr id="1036" name="Picture 12" descr="https://lh6.googleusercontent.com/2xwQyO-ybTkAAlCBIc-utXfwa8yEQQSBOAN-mgL1KmFDhzHTcwDZurEnS8G2FhqCXXCnpOPtRB_CV8CWFBHxHvni3DZq0v5Sk5cCLBPtfAkLh-dgfn7WvbsGNgqzb29qmdTvvAUQc_E"/>
          <p:cNvPicPr>
            <a:picLocks noChangeAspect="1" noChangeArrowheads="1"/>
          </p:cNvPicPr>
          <p:nvPr/>
        </p:nvPicPr>
        <p:blipFill>
          <a:blip r:embed="rId14" cstate="print"/>
          <a:srcRect/>
          <a:stretch>
            <a:fillRect/>
          </a:stretch>
        </p:blipFill>
        <p:spPr bwMode="auto">
          <a:xfrm>
            <a:off x="1835696" y="2822255"/>
            <a:ext cx="427038" cy="427038"/>
          </a:xfrm>
          <a:prstGeom prst="rect">
            <a:avLst/>
          </a:prstGeom>
          <a:noFill/>
        </p:spPr>
      </p:pic>
      <p:pic>
        <p:nvPicPr>
          <p:cNvPr id="1037" name="Picture 13" descr="https://lh5.googleusercontent.com/Un2FspDsSs-A7u1QrWpTV3KlHwhMgCy3UIZ2tLWbfcIB6mPl-7BdzEpD06UtzBsVPLwneo2U0bzBA89nvv9YudgnqGutPfpcvjkJs1D25xY_alzqWo-znyDdLeS9QE5Up-7UQO0qZIE"/>
          <p:cNvPicPr>
            <a:picLocks noChangeAspect="1" noChangeArrowheads="1"/>
          </p:cNvPicPr>
          <p:nvPr/>
        </p:nvPicPr>
        <p:blipFill>
          <a:blip r:embed="rId15" cstate="print"/>
          <a:srcRect/>
          <a:stretch>
            <a:fillRect/>
          </a:stretch>
        </p:blipFill>
        <p:spPr bwMode="auto">
          <a:xfrm>
            <a:off x="1835696" y="2318199"/>
            <a:ext cx="427038" cy="427038"/>
          </a:xfrm>
          <a:prstGeom prst="rect">
            <a:avLst/>
          </a:prstGeom>
          <a:noFill/>
        </p:spPr>
      </p:pic>
      <p:pic>
        <p:nvPicPr>
          <p:cNvPr id="1038" name="Picture 14" descr="https://lh5.googleusercontent.com/c-VuMbfcURQcWQtCVz--q6LxBcxY3slbhaPIm-dpbfmvPNMaYWQ0ipmkTPMv3hgaGWf0TANE0FBtUZDit-HSbunIQrWF1jmbyek1KF3PBDz6g-NiamNTqP8O87dLx0eyXxwaNQ9vD-Y"/>
          <p:cNvPicPr>
            <a:picLocks noChangeAspect="1" noChangeArrowheads="1"/>
          </p:cNvPicPr>
          <p:nvPr/>
        </p:nvPicPr>
        <p:blipFill>
          <a:blip r:embed="rId16" cstate="print"/>
          <a:srcRect/>
          <a:stretch>
            <a:fillRect/>
          </a:stretch>
        </p:blipFill>
        <p:spPr bwMode="auto">
          <a:xfrm>
            <a:off x="1331640" y="2822255"/>
            <a:ext cx="427038" cy="427038"/>
          </a:xfrm>
          <a:prstGeom prst="rect">
            <a:avLst/>
          </a:prstGeom>
          <a:noFill/>
        </p:spPr>
      </p:pic>
      <p:pic>
        <p:nvPicPr>
          <p:cNvPr id="1039" name="Picture 15" descr="https://lh4.googleusercontent.com/jAQgNPnfGRQtJiItDhMyoQENWRIQueXO-SLCN41rfXwPvMZuHJtzjbth4T8SNT5oRKkLFgmEAadaVDCJB13v1Az3VFJT2I3_g54luBgTg4dwUO_hTpbJCci5nMf47m0hNNun4ZJmKe8"/>
          <p:cNvPicPr>
            <a:picLocks noChangeAspect="1" noChangeArrowheads="1"/>
          </p:cNvPicPr>
          <p:nvPr/>
        </p:nvPicPr>
        <p:blipFill>
          <a:blip r:embed="rId17" cstate="print"/>
          <a:srcRect/>
          <a:stretch>
            <a:fillRect/>
          </a:stretch>
        </p:blipFill>
        <p:spPr bwMode="auto">
          <a:xfrm>
            <a:off x="827584" y="2822255"/>
            <a:ext cx="427038" cy="427038"/>
          </a:xfrm>
          <a:prstGeom prst="rect">
            <a:avLst/>
          </a:prstGeom>
          <a:noFill/>
        </p:spPr>
      </p:pic>
      <p:pic>
        <p:nvPicPr>
          <p:cNvPr id="1040" name="Picture 16" descr="https://lh3.googleusercontent.com/6NBXHIDeSHzKas-KeL_-8NU77BUwwUodC8lXj_BGNUvuNeIFJ8y0d_XVUE3GGZkgdaAi7g31BOFz7W1nsfAWuDXt_ZNuak58YvwKvtxkNI4xEIRA9sr0IOjH5_EX8BEtt9F1XtuwGe4"/>
          <p:cNvPicPr>
            <a:picLocks noChangeAspect="1" noChangeArrowheads="1"/>
          </p:cNvPicPr>
          <p:nvPr/>
        </p:nvPicPr>
        <p:blipFill>
          <a:blip r:embed="rId18" cstate="print"/>
          <a:srcRect/>
          <a:stretch>
            <a:fillRect/>
          </a:stretch>
        </p:blipFill>
        <p:spPr bwMode="auto">
          <a:xfrm>
            <a:off x="323528" y="2822255"/>
            <a:ext cx="427038" cy="427038"/>
          </a:xfrm>
          <a:prstGeom prst="rect">
            <a:avLst/>
          </a:prstGeom>
          <a:noFill/>
        </p:spPr>
      </p:pic>
      <p:pic>
        <p:nvPicPr>
          <p:cNvPr id="1041" name="Picture 17" descr="https://lh5.googleusercontent.com/C8QzIakFcFWiw6MJ3mPEyu4TKurUeb60BiG6wDhqfyOBNvUzPhk8fpG1lpEDSsKBCcuqpuH6rj2PFlRi0SPcQAvS-8RgaQm8Xqw9Gqs6GtdCOCGwoRa_L_cpxFOIQmIEnwV5SWCLxcM"/>
          <p:cNvPicPr>
            <a:picLocks noChangeAspect="1" noChangeArrowheads="1"/>
          </p:cNvPicPr>
          <p:nvPr/>
        </p:nvPicPr>
        <p:blipFill>
          <a:blip r:embed="rId19" cstate="print"/>
          <a:srcRect/>
          <a:stretch>
            <a:fillRect/>
          </a:stretch>
        </p:blipFill>
        <p:spPr bwMode="auto">
          <a:xfrm>
            <a:off x="1331640" y="2318199"/>
            <a:ext cx="427038" cy="427038"/>
          </a:xfrm>
          <a:prstGeom prst="rect">
            <a:avLst/>
          </a:prstGeom>
          <a:noFill/>
        </p:spPr>
      </p:pic>
      <p:pic>
        <p:nvPicPr>
          <p:cNvPr id="1042" name="Picture 18" descr="https://lh6.googleusercontent.com/1Fw3w_v3U-JCXnaUH8XlVuQyMkyy_8VgeJh6BG0241g0x8Qug7joSVqEqrkf7KpGjCj2Gqadcur-sVBW0hsMJcZlMz6ZadniH0IO-8I6aEw5qfIPXR9HtNX2-SkhY3vz4vyaUqDOMlo"/>
          <p:cNvPicPr>
            <a:picLocks noChangeAspect="1" noChangeArrowheads="1"/>
          </p:cNvPicPr>
          <p:nvPr/>
        </p:nvPicPr>
        <p:blipFill>
          <a:blip r:embed="rId20" cstate="print"/>
          <a:srcRect/>
          <a:stretch>
            <a:fillRect/>
          </a:stretch>
        </p:blipFill>
        <p:spPr bwMode="auto">
          <a:xfrm>
            <a:off x="827584" y="2318199"/>
            <a:ext cx="427038" cy="427038"/>
          </a:xfrm>
          <a:prstGeom prst="rect">
            <a:avLst/>
          </a:prstGeom>
          <a:noFill/>
        </p:spPr>
      </p:pic>
      <p:pic>
        <p:nvPicPr>
          <p:cNvPr id="1026" name="Picture 2" descr="https://lh3.googleusercontent.com/tt_AoumHnwvy4yDK_XqLGyDQRXd4qwpAD7lhoInKWc-stRPWnIZWWSYYLae7i3UfSpefEhRxYlb5d03ZVA71X7QTHmkwEUknw0I9qEGn5XeMBDgWDCSXJFpOO_4jxFHFhk5qQNgB238"/>
          <p:cNvPicPr>
            <a:picLocks noChangeAspect="1" noChangeArrowheads="1"/>
          </p:cNvPicPr>
          <p:nvPr/>
        </p:nvPicPr>
        <p:blipFill>
          <a:blip r:embed="rId21" cstate="print"/>
          <a:srcRect/>
          <a:stretch>
            <a:fillRect/>
          </a:stretch>
        </p:blipFill>
        <p:spPr bwMode="auto">
          <a:xfrm>
            <a:off x="323528" y="2318199"/>
            <a:ext cx="427038" cy="427037"/>
          </a:xfrm>
          <a:prstGeom prst="rect">
            <a:avLst/>
          </a:prstGeom>
          <a:noFill/>
        </p:spPr>
      </p:pic>
      <p:pic>
        <p:nvPicPr>
          <p:cNvPr id="1044" name="Picture 20" descr="Image result for è¯çºé²"/>
          <p:cNvPicPr>
            <a:picLocks noChangeAspect="1" noChangeArrowheads="1"/>
          </p:cNvPicPr>
          <p:nvPr/>
        </p:nvPicPr>
        <p:blipFill>
          <a:blip r:embed="rId22" cstate="screen">
            <a:extLst>
              <a:ext uri="{28A0092B-C50C-407E-A947-70E740481C1C}">
                <a14:useLocalDpi xmlns:a14="http://schemas.microsoft.com/office/drawing/2010/main"/>
              </a:ext>
            </a:extLst>
          </a:blip>
          <a:srcRect l="32299" t="2107" r="32593" b="45223"/>
          <a:stretch>
            <a:fillRect/>
          </a:stretch>
        </p:blipFill>
        <p:spPr bwMode="auto">
          <a:xfrm>
            <a:off x="2339752" y="3830367"/>
            <a:ext cx="428400" cy="428400"/>
          </a:xfrm>
          <a:prstGeom prst="rect">
            <a:avLst/>
          </a:prstGeom>
          <a:noFill/>
        </p:spPr>
      </p:pic>
      <p:pic>
        <p:nvPicPr>
          <p:cNvPr id="1047" name="Picture 23" descr="C:\Users\Josh Chen\Desktop\sharefile.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39752" y="2318199"/>
            <a:ext cx="428399" cy="428400"/>
          </a:xfrm>
          <a:prstGeom prst="rect">
            <a:avLst/>
          </a:prstGeom>
          <a:noFill/>
        </p:spPr>
      </p:pic>
      <p:pic>
        <p:nvPicPr>
          <p:cNvPr id="1049" name="Picture 25" descr="C:\Users\Josh Chen\Desktop\OneDrive.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23528" y="3830367"/>
            <a:ext cx="428400" cy="428400"/>
          </a:xfrm>
          <a:prstGeom prst="rect">
            <a:avLst/>
          </a:prstGeom>
          <a:noFill/>
        </p:spPr>
      </p:pic>
      <p:pic>
        <p:nvPicPr>
          <p:cNvPr id="1056" name="Picture 32" descr="https://lh3.googleusercontent.com/chs6pQD-X6UyRXZuYeM1tFXKbRIqJOvUzy6RQLIvrX8Dvyiy5chgMIFTjd9aPhRcl_f1ny-nrhNbO8w2Cejq6cKOdkRPZUqfXrUhK67YmCJEnFkegcgX4VYwuaia4YYecN0UOlWdUw4"/>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660232" y="2025199"/>
            <a:ext cx="365083" cy="360000"/>
          </a:xfrm>
          <a:prstGeom prst="rect">
            <a:avLst/>
          </a:prstGeom>
          <a:noFill/>
        </p:spPr>
      </p:pic>
      <p:pic>
        <p:nvPicPr>
          <p:cNvPr id="1057" name="Picture 33" descr="https://lh6.googleusercontent.com/bW29_yvH75Vn6wbRJPiIKI51BuVkrFJXccrFSRBTGM9aeuVVeN1GG1LoMondYE0t6QE37fHHQ-QmFcV6MukgRZV8tokyUyjujehFQshYuGs7dOyEAfgkq91VAB0CyFoiTIdn-Na8fvY"/>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660232" y="2745279"/>
            <a:ext cx="360000" cy="360000"/>
          </a:xfrm>
          <a:prstGeom prst="rect">
            <a:avLst/>
          </a:prstGeom>
          <a:noFill/>
        </p:spPr>
      </p:pic>
      <p:pic>
        <p:nvPicPr>
          <p:cNvPr id="1058" name="Picture 34" descr="https://lh4.googleusercontent.com/qlHbpHWDPOvb8tmQ36uLXbml7Ar_n2UsUW1uI_ODoNwzzJ2k0WFDMA38k7_-PSZY4oN4SQHXipZ5okkgdCMDStEbT89-NPaVpkX0d-b8URdNscrujmN518AyGjEBMz_yiaFOMKZtS8U"/>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228184" y="2745279"/>
            <a:ext cx="360000" cy="360000"/>
          </a:xfrm>
          <a:prstGeom prst="rect">
            <a:avLst/>
          </a:prstGeom>
          <a:noFill/>
        </p:spPr>
      </p:pic>
      <p:pic>
        <p:nvPicPr>
          <p:cNvPr id="1059" name="Picture 35" descr="https://lh4.googleusercontent.com/ETlYkxMtNwBhq_pF5u1Y0xJwnaq7RXkdBxqpC3lVyjcob8rGPOWaXiTlFupURIDJ0HJjjiUV9J85QzE7q_rLvINO7Ow9ShVw_x_KIq7Mfm-4ukuNjXC_AnFPBN4-2jjw7GL0pN0LihM"/>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092280" y="3465359"/>
            <a:ext cx="360000" cy="360000"/>
          </a:xfrm>
          <a:prstGeom prst="rect">
            <a:avLst/>
          </a:prstGeom>
          <a:noFill/>
        </p:spPr>
      </p:pic>
      <p:pic>
        <p:nvPicPr>
          <p:cNvPr id="1060" name="Picture 36" descr="https://lh5.googleusercontent.com/jaEJsTRg1m6hO4L2NtcnAuQJysnZF61QuFMbhNiaatTRFEyK7edX0aREqsr7DEDVD48cbhhuxxwpie9GdlDEuzl1xp6oB-ioM-J8vOJtHSgVkYD3MEn-UfSN4PjLQrysmfjISjlnt7M"/>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660232" y="3465359"/>
            <a:ext cx="360000" cy="360000"/>
          </a:xfrm>
          <a:prstGeom prst="rect">
            <a:avLst/>
          </a:prstGeom>
          <a:noFill/>
        </p:spPr>
      </p:pic>
      <p:pic>
        <p:nvPicPr>
          <p:cNvPr id="1061" name="Picture 37" descr="https://lh3.googleusercontent.com/-NG0S4Pwe25TCICHnKWyvCv5tMwZQO4HmP1zJ8VIaAY2muB5NPdEhMsO7o3dAh04YrJwLxVE18ona_WuHYZ-pY4HnfTbOIjEhgKUWAxuOT-lfh14fMdFHPjdg1b6fdTOQIgUIO9wjn0"/>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228184" y="3465359"/>
            <a:ext cx="360000" cy="360000"/>
          </a:xfrm>
          <a:prstGeom prst="rect">
            <a:avLst/>
          </a:prstGeom>
          <a:noFill/>
        </p:spPr>
      </p:pic>
      <p:pic>
        <p:nvPicPr>
          <p:cNvPr id="1055" name="Picture 31" descr="https://lh3.googleusercontent.com/PKs9J0_BhmHhYRsOjqADk-jh5FRH0EFAhwUKfw9OnvSTt1t6dJsJyy_Xhtmo5wRrpUS1PMqenxZXMddGgdBRpCrwQVqfgxyTvMo4UO4cMq_yxor4ok7drZMM2nfAi4TEDRP-Hpsk9a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092280" y="2025199"/>
            <a:ext cx="360000" cy="360000"/>
          </a:xfrm>
          <a:prstGeom prst="rect">
            <a:avLst/>
          </a:prstGeom>
          <a:noFill/>
        </p:spPr>
      </p:pic>
      <p:pic>
        <p:nvPicPr>
          <p:cNvPr id="1062" name="Picture 38" descr="C:\Users\Josh Chen\Desktop\FS.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228184" y="2025199"/>
            <a:ext cx="359999" cy="360000"/>
          </a:xfrm>
          <a:prstGeom prst="rect">
            <a:avLst/>
          </a:prstGeom>
          <a:noFill/>
        </p:spPr>
      </p:pic>
      <p:pic>
        <p:nvPicPr>
          <p:cNvPr id="1065" name="Picture 41" descr="http://designcenter.qnap.com.tw:8080/cgi-bin/filemanager/utilRequest.cgi?func=get_thumb&amp;size=800&amp;sid=98howkd2&amp;path=%2FDesignCenter%2FPM%E3%80%81RD%20%E8%AB%8B%E9%80%B2%E5%85%A5%2FWEB%2FStations%2FA_CacheMount%2Fv2%2Fv2_181023%2Fslice%2FAPP%20icon&amp;name=smb.png&amp;radno=2018/09/19%2015:39:572307"/>
          <p:cNvPicPr>
            <a:picLocks noChangeAspect="1" noChangeArrowheads="1"/>
          </p:cNvPicPr>
          <p:nvPr/>
        </p:nvPicPr>
        <p:blipFill>
          <a:blip r:embed="rId33" cstate="print"/>
          <a:srcRect/>
          <a:stretch>
            <a:fillRect/>
          </a:stretch>
        </p:blipFill>
        <p:spPr bwMode="auto">
          <a:xfrm>
            <a:off x="6228184" y="4190449"/>
            <a:ext cx="360000" cy="360000"/>
          </a:xfrm>
          <a:prstGeom prst="rect">
            <a:avLst/>
          </a:prstGeom>
          <a:noFill/>
        </p:spPr>
      </p:pic>
      <p:cxnSp>
        <p:nvCxnSpPr>
          <p:cNvPr id="44" name="直線接點 43"/>
          <p:cNvCxnSpPr/>
          <p:nvPr/>
        </p:nvCxnSpPr>
        <p:spPr>
          <a:xfrm>
            <a:off x="2866029" y="3429370"/>
            <a:ext cx="864096" cy="0"/>
          </a:xfrm>
          <a:prstGeom prst="line">
            <a:avLst/>
          </a:prstGeom>
          <a:ln w="19050">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圖說文字 47"/>
          <p:cNvSpPr/>
          <p:nvPr/>
        </p:nvSpPr>
        <p:spPr>
          <a:xfrm>
            <a:off x="6084168" y="1886153"/>
            <a:ext cx="1512168" cy="648072"/>
          </a:xfrm>
          <a:prstGeom prst="wedgeRoundRectCallout">
            <a:avLst>
              <a:gd name="adj1" fmla="val -76263"/>
              <a:gd name="adj2" fmla="val -993"/>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49" name="圓角矩形圖說文字 48"/>
          <p:cNvSpPr/>
          <p:nvPr/>
        </p:nvSpPr>
        <p:spPr>
          <a:xfrm>
            <a:off x="6084168" y="2606233"/>
            <a:ext cx="1512168" cy="648072"/>
          </a:xfrm>
          <a:prstGeom prst="wedgeRoundRectCallout">
            <a:avLst>
              <a:gd name="adj1" fmla="val -74583"/>
              <a:gd name="adj2" fmla="val -9615"/>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50" name="圓角矩形圖說文字 49"/>
          <p:cNvSpPr/>
          <p:nvPr/>
        </p:nvSpPr>
        <p:spPr>
          <a:xfrm>
            <a:off x="6084168" y="3326313"/>
            <a:ext cx="1512168" cy="648072"/>
          </a:xfrm>
          <a:prstGeom prst="wedgeRoundRectCallout">
            <a:avLst>
              <a:gd name="adj1" fmla="val -76599"/>
              <a:gd name="adj2" fmla="val -17454"/>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51" name="圓角矩形圖說文字 50"/>
          <p:cNvSpPr/>
          <p:nvPr/>
        </p:nvSpPr>
        <p:spPr>
          <a:xfrm>
            <a:off x="6084168" y="4046393"/>
            <a:ext cx="1021134" cy="648072"/>
          </a:xfrm>
          <a:prstGeom prst="wedgeRoundRectCallout">
            <a:avLst>
              <a:gd name="adj1" fmla="val -100423"/>
              <a:gd name="adj2" fmla="val -31564"/>
              <a:gd name="adj3" fmla="val 16667"/>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52" name="文字方塊 51"/>
          <p:cNvSpPr txBox="1"/>
          <p:nvPr/>
        </p:nvSpPr>
        <p:spPr>
          <a:xfrm>
            <a:off x="7668344" y="2074442"/>
            <a:ext cx="1369286" cy="276999"/>
          </a:xfrm>
          <a:prstGeom prst="rect">
            <a:avLst/>
          </a:prstGeom>
          <a:noFill/>
        </p:spPr>
        <p:txBody>
          <a:bodyPr wrap="none" rtlCol="0" anchor="t">
            <a:spAutoFit/>
          </a:bodyPr>
          <a:lstStyle/>
          <a:p>
            <a:r>
              <a:rPr lang="zh-TW" altLang="en-US" sz="1200">
                <a:solidFill>
                  <a:srgbClr val="FFFFFF"/>
                </a:solidFill>
                <a:latin typeface="Arial" panose="020B0604020202020204" pitchFamily="34" charset="0"/>
                <a:ea typeface="Microsoft JhengHei" panose="020B0604030504040204" pitchFamily="34" charset="-120"/>
                <a:cs typeface="Arial" panose="020B0604020202020204" pitchFamily="34" charset="0"/>
              </a:rPr>
              <a:t>File Management</a:t>
            </a:r>
            <a:endParaRPr lang="zh-TW" sz="1200">
              <a:latin typeface="Arial" panose="020B0604020202020204" pitchFamily="34" charset="0"/>
              <a:cs typeface="Arial" panose="020B0604020202020204" pitchFamily="34" charset="0"/>
            </a:endParaRPr>
          </a:p>
        </p:txBody>
      </p:sp>
      <p:sp>
        <p:nvSpPr>
          <p:cNvPr id="53" name="文字方塊 52"/>
          <p:cNvSpPr txBox="1"/>
          <p:nvPr/>
        </p:nvSpPr>
        <p:spPr>
          <a:xfrm>
            <a:off x="7668344" y="2778647"/>
            <a:ext cx="974369" cy="276999"/>
          </a:xfrm>
          <a:prstGeom prst="rect">
            <a:avLst/>
          </a:prstGeom>
          <a:noFill/>
        </p:spPr>
        <p:txBody>
          <a:bodyPr wrap="none" rtlCol="0" anchor="t">
            <a:spAutoFit/>
          </a:bodyPr>
          <a:lstStyle/>
          <a:p>
            <a:r>
              <a:rPr lang="zh-TW" altLang="en-US" sz="1200">
                <a:solidFill>
                  <a:srgbClr val="FFFFFF"/>
                </a:solidFill>
                <a:latin typeface="Arial" panose="020B0604020202020204" pitchFamily="34" charset="0"/>
                <a:ea typeface="Microsoft JhengHei" panose="020B0604030504040204" pitchFamily="34" charset="-120"/>
                <a:cs typeface="Arial" panose="020B0604020202020204" pitchFamily="34" charset="0"/>
              </a:rPr>
              <a:t>Ed</a:t>
            </a:r>
            <a:r>
              <a:rPr lang="zh-TW" altLang="en-US" sz="1200">
                <a:solidFill>
                  <a:srgbClr val="FFFFFF"/>
                </a:solidFill>
                <a:latin typeface="Arial" panose="020B0604020202020204" pitchFamily="34" charset="0"/>
                <a:ea typeface="Microsoft JhengHei"/>
                <a:cs typeface="Arial" panose="020B0604020202020204" pitchFamily="34" charset="0"/>
              </a:rPr>
              <a:t>iting Tool</a:t>
            </a:r>
            <a:endParaRPr lang="zh-TW" altLang="en-US" sz="1200">
              <a:latin typeface="Arial" panose="020B0604020202020204" pitchFamily="34" charset="0"/>
              <a:cs typeface="Arial" panose="020B0604020202020204" pitchFamily="34" charset="0"/>
            </a:endParaRPr>
          </a:p>
        </p:txBody>
      </p:sp>
      <p:sp>
        <p:nvSpPr>
          <p:cNvPr id="54" name="文字方塊 53"/>
          <p:cNvSpPr txBox="1"/>
          <p:nvPr/>
        </p:nvSpPr>
        <p:spPr>
          <a:xfrm>
            <a:off x="7668344" y="3436508"/>
            <a:ext cx="968535" cy="461665"/>
          </a:xfrm>
          <a:prstGeom prst="rect">
            <a:avLst/>
          </a:prstGeom>
          <a:noFill/>
        </p:spPr>
        <p:txBody>
          <a:bodyPr wrap="none" rtlCol="0" anchor="t">
            <a:spAutoFit/>
          </a:bodyPr>
          <a:lstStyle/>
          <a:p>
            <a:r>
              <a:rPr lang="zh-TW" altLang="en-US" sz="1200">
                <a:solidFill>
                  <a:srgbClr val="FFFFFF"/>
                </a:solidFill>
                <a:latin typeface="Arial" panose="020B0604020202020204" pitchFamily="34" charset="0"/>
                <a:ea typeface="Microsoft JhengHei" panose="020B0604030504040204" pitchFamily="34" charset="-120"/>
                <a:cs typeface="Arial" panose="020B0604020202020204" pitchFamily="34" charset="0"/>
              </a:rPr>
              <a:t>M</a:t>
            </a:r>
            <a:r>
              <a:rPr lang="en-US" altLang="en-US" sz="1200">
                <a:solidFill>
                  <a:srgbClr val="FFFFFF"/>
                </a:solidFill>
                <a:latin typeface="Arial" panose="020B0604020202020204" pitchFamily="34" charset="0"/>
                <a:ea typeface="Microsoft JhengHei"/>
                <a:cs typeface="Arial" panose="020B0604020202020204" pitchFamily="34" charset="0"/>
              </a:rPr>
              <a:t>ultimedia </a:t>
            </a:r>
            <a:endParaRPr lang="zh-TW" altLang="en-US" sz="1200">
              <a:solidFill>
                <a:srgbClr val="000000"/>
              </a:solidFill>
              <a:latin typeface="Arial" panose="020B0604020202020204" pitchFamily="34" charset="0"/>
              <a:ea typeface="新細明體"/>
              <a:cs typeface="Arial" panose="020B0604020202020204" pitchFamily="34" charset="0"/>
            </a:endParaRPr>
          </a:p>
          <a:p>
            <a:r>
              <a:rPr lang="en-US" altLang="en-US" sz="1200">
                <a:solidFill>
                  <a:srgbClr val="FFFFFF"/>
                </a:solidFill>
                <a:latin typeface="Arial" panose="020B0604020202020204" pitchFamily="34" charset="0"/>
                <a:ea typeface="Microsoft JhengHei"/>
                <a:cs typeface="Arial" panose="020B0604020202020204" pitchFamily="34" charset="0"/>
              </a:rPr>
              <a:t>Application</a:t>
            </a:r>
            <a:endParaRPr lang="zh-TW" sz="1200">
              <a:latin typeface="Arial" panose="020B0604020202020204" pitchFamily="34" charset="0"/>
              <a:ea typeface="新細明體"/>
              <a:cs typeface="Arial" panose="020B0604020202020204" pitchFamily="34" charset="0"/>
            </a:endParaRPr>
          </a:p>
        </p:txBody>
      </p:sp>
      <p:sp>
        <p:nvSpPr>
          <p:cNvPr id="55" name="文字方塊 54"/>
          <p:cNvSpPr txBox="1"/>
          <p:nvPr/>
        </p:nvSpPr>
        <p:spPr>
          <a:xfrm>
            <a:off x="7185248" y="4161226"/>
            <a:ext cx="1353256" cy="461665"/>
          </a:xfrm>
          <a:prstGeom prst="rect">
            <a:avLst/>
          </a:prstGeom>
          <a:noFill/>
        </p:spPr>
        <p:txBody>
          <a:bodyPr wrap="none" rtlCol="0" anchor="t">
            <a:spAutoFit/>
          </a:bodyPr>
          <a:lstStyle/>
          <a:p>
            <a:r>
              <a:rPr lang="zh-TW" altLang="en-US" sz="1200">
                <a:solidFill>
                  <a:srgbClr val="FFFFFF"/>
                </a:solidFill>
                <a:latin typeface="Arial" panose="020B0604020202020204" pitchFamily="34" charset="0"/>
                <a:ea typeface="Microsoft JhengHei" panose="020B0604030504040204" pitchFamily="34" charset="-120"/>
                <a:cs typeface="Arial" panose="020B0604020202020204" pitchFamily="34" charset="0"/>
              </a:rPr>
              <a:t>Acc</a:t>
            </a:r>
            <a:r>
              <a:rPr lang="zh-TW" altLang="en-US" sz="1200">
                <a:solidFill>
                  <a:srgbClr val="FFFFFF"/>
                </a:solidFill>
                <a:latin typeface="Arial" panose="020B0604020202020204" pitchFamily="34" charset="0"/>
                <a:ea typeface="Microsoft JhengHei"/>
                <a:cs typeface="Arial" panose="020B0604020202020204" pitchFamily="34" charset="0"/>
              </a:rPr>
              <a:t>ess </a:t>
            </a:r>
            <a:r>
              <a:rPr lang="en-US" altLang="zh-TW" sz="1200">
                <a:solidFill>
                  <a:srgbClr val="FFFFFF"/>
                </a:solidFill>
                <a:latin typeface="Arial" panose="020B0604020202020204" pitchFamily="34" charset="0"/>
                <a:ea typeface="Microsoft JhengHei"/>
                <a:cs typeface="Arial" panose="020B0604020202020204" pitchFamily="34" charset="0"/>
              </a:rPr>
              <a:t>with</a:t>
            </a:r>
            <a:r>
              <a:rPr lang="zh-TW" altLang="en-US" sz="1200">
                <a:solidFill>
                  <a:srgbClr val="FFFFFF"/>
                </a:solidFill>
                <a:latin typeface="Arial" panose="020B0604020202020204" pitchFamily="34" charset="0"/>
                <a:ea typeface="Microsoft JhengHei"/>
                <a:cs typeface="Arial" panose="020B0604020202020204" pitchFamily="34" charset="0"/>
              </a:rPr>
              <a:t> </a:t>
            </a:r>
            <a:endParaRPr lang="zh-TW" altLang="en-US" sz="1200">
              <a:solidFill>
                <a:srgbClr val="000000"/>
              </a:solidFill>
              <a:latin typeface="Arial" panose="020B0604020202020204" pitchFamily="34" charset="0"/>
              <a:ea typeface="新細明體"/>
              <a:cs typeface="Arial" panose="020B0604020202020204" pitchFamily="34" charset="0"/>
            </a:endParaRPr>
          </a:p>
          <a:p>
            <a:r>
              <a:rPr lang="zh-TW" altLang="en-US" sz="1200">
                <a:solidFill>
                  <a:srgbClr val="FFFFFF"/>
                </a:solidFill>
                <a:latin typeface="Arial" panose="020B0604020202020204" pitchFamily="34" charset="0"/>
                <a:ea typeface="Microsoft JhengHei"/>
                <a:cs typeface="Arial" panose="020B0604020202020204" pitchFamily="34" charset="0"/>
              </a:rPr>
              <a:t>Network P</a:t>
            </a:r>
            <a:r>
              <a:rPr lang="en-US" altLang="zh-TW" sz="1200" err="1">
                <a:solidFill>
                  <a:srgbClr val="FFFFFF"/>
                </a:solidFill>
                <a:latin typeface="Arial" panose="020B0604020202020204" pitchFamily="34" charset="0"/>
                <a:ea typeface="Microsoft JhengHei"/>
                <a:cs typeface="Arial" panose="020B0604020202020204" pitchFamily="34" charset="0"/>
              </a:rPr>
              <a:t>ro</a:t>
            </a:r>
            <a:r>
              <a:rPr lang="zh-TW" altLang="en-US" sz="1200">
                <a:solidFill>
                  <a:srgbClr val="FFFFFF"/>
                </a:solidFill>
                <a:latin typeface="Arial" panose="020B0604020202020204" pitchFamily="34" charset="0"/>
                <a:ea typeface="Microsoft JhengHei"/>
                <a:cs typeface="Arial" panose="020B0604020202020204" pitchFamily="34" charset="0"/>
              </a:rPr>
              <a:t>tocol</a:t>
            </a:r>
            <a:endParaRPr lang="zh-TW" altLang="en-US" sz="1200">
              <a:latin typeface="Arial" panose="020B0604020202020204" pitchFamily="34" charset="0"/>
              <a:ea typeface="新細明體"/>
              <a:cs typeface="Arial" panose="020B0604020202020204" pitchFamily="34" charset="0"/>
            </a:endParaRPr>
          </a:p>
        </p:txBody>
      </p:sp>
      <p:pic>
        <p:nvPicPr>
          <p:cNvPr id="1066" name="Picture 42" descr="C:\Users\Josh Chen\Desktop\SW5-431P-450_files\TextEditor_80.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092280" y="2750249"/>
            <a:ext cx="360000" cy="360000"/>
          </a:xfrm>
          <a:prstGeom prst="rect">
            <a:avLst/>
          </a:prstGeom>
          <a:noFill/>
        </p:spPr>
      </p:pic>
      <p:pic>
        <p:nvPicPr>
          <p:cNvPr id="3" name="圖片 3">
            <a:extLst>
              <a:ext uri="{FF2B5EF4-FFF2-40B4-BE49-F238E27FC236}">
                <a16:creationId xmlns:a16="http://schemas.microsoft.com/office/drawing/2014/main" id="{E7007638-DD8B-4614-A655-57D08D4753B1}"/>
              </a:ext>
            </a:extLst>
          </p:cNvPr>
          <p:cNvPicPr>
            <a:picLocks noChangeAspect="1"/>
          </p:cNvPicPr>
          <p:nvPr/>
        </p:nvPicPr>
        <p:blipFill>
          <a:blip r:embed="rId35"/>
          <a:stretch>
            <a:fillRect/>
          </a:stretch>
        </p:blipFill>
        <p:spPr>
          <a:xfrm>
            <a:off x="6659562" y="4186367"/>
            <a:ext cx="349251" cy="365125"/>
          </a:xfrm>
          <a:prstGeom prst="rect">
            <a:avLst/>
          </a:prstGeom>
        </p:spPr>
      </p:pic>
      <p:pic>
        <p:nvPicPr>
          <p:cNvPr id="12" name="圖片 11">
            <a:extLst>
              <a:ext uri="{FF2B5EF4-FFF2-40B4-BE49-F238E27FC236}">
                <a16:creationId xmlns:a16="http://schemas.microsoft.com/office/drawing/2014/main" id="{7D69ED5E-C9DA-4E2B-B5CE-9015270BF012}"/>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558" y="1447800"/>
            <a:ext cx="3568498" cy="540170"/>
          </a:xfrm>
          <a:prstGeom prst="rect">
            <a:avLst/>
          </a:prstGeom>
        </p:spPr>
      </p:pic>
      <p:sp>
        <p:nvSpPr>
          <p:cNvPr id="6" name="文字方塊 5">
            <a:extLst>
              <a:ext uri="{FF2B5EF4-FFF2-40B4-BE49-F238E27FC236}">
                <a16:creationId xmlns:a16="http://schemas.microsoft.com/office/drawing/2014/main" id="{4EA61F71-95C2-43B6-A1C1-63548E33899A}"/>
              </a:ext>
            </a:extLst>
          </p:cNvPr>
          <p:cNvSpPr txBox="1"/>
          <p:nvPr/>
        </p:nvSpPr>
        <p:spPr>
          <a:xfrm>
            <a:off x="75361" y="1496347"/>
            <a:ext cx="3500202"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solidFill>
                  <a:srgbClr val="FFFFFF"/>
                </a:solidFill>
                <a:latin typeface="Arial" panose="020B0604020202020204" pitchFamily="34" charset="0"/>
                <a:ea typeface="Microsoft JhengHei" panose="020B0604030504040204" pitchFamily="34" charset="-120"/>
                <a:cs typeface="Arial" panose="020B0604020202020204" pitchFamily="34" charset="0"/>
              </a:rPr>
              <a:t>Mount space of 20 cloud providers</a:t>
            </a:r>
            <a:r>
              <a:rPr lang="zh-TW" sz="1400" b="1">
                <a:solidFill>
                  <a:srgbClr val="FFFFFF"/>
                </a:solidFill>
                <a:latin typeface="Arial" panose="020B0604020202020204" pitchFamily="34" charset="0"/>
                <a:ea typeface="Microsoft JhengHei" panose="020B0604030504040204" pitchFamily="34" charset="-120"/>
                <a:cs typeface="Arial" panose="020B0604020202020204" pitchFamily="34" charset="0"/>
              </a:rPr>
              <a:t>​​</a:t>
            </a:r>
            <a:endParaRPr lang="zh-TW" altLang="en-US" sz="1400" b="1">
              <a:solidFill>
                <a:srgbClr val="FFFFFF"/>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63" name="圖片 62">
            <a:extLst>
              <a:ext uri="{FF2B5EF4-FFF2-40B4-BE49-F238E27FC236}">
                <a16:creationId xmlns:a16="http://schemas.microsoft.com/office/drawing/2014/main" id="{60D892CA-94BA-4A52-BA9A-6CC77451C4B0}"/>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5001030" y="1447800"/>
            <a:ext cx="4093153" cy="530801"/>
          </a:xfrm>
          <a:prstGeom prst="rect">
            <a:avLst/>
          </a:prstGeom>
        </p:spPr>
      </p:pic>
      <p:sp>
        <p:nvSpPr>
          <p:cNvPr id="5" name="文字方塊 4">
            <a:extLst>
              <a:ext uri="{FF2B5EF4-FFF2-40B4-BE49-F238E27FC236}">
                <a16:creationId xmlns:a16="http://schemas.microsoft.com/office/drawing/2014/main" id="{B1EE3A37-55F2-4885-86EC-E5CE18CF91C8}"/>
              </a:ext>
            </a:extLst>
          </p:cNvPr>
          <p:cNvSpPr txBox="1"/>
          <p:nvPr/>
        </p:nvSpPr>
        <p:spPr>
          <a:xfrm>
            <a:off x="5059224" y="1509712"/>
            <a:ext cx="3998785" cy="3184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Enjoy</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QTS</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applications</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with</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your</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cloud</a:t>
            </a:r>
            <a:r>
              <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Microsoft JhengHei" panose="020B0604030504040204" pitchFamily="34" charset="-120"/>
                <a:cs typeface="Arial" panose="020B0604020202020204" pitchFamily="34" charset="0"/>
              </a:rPr>
              <a:t>data</a:t>
            </a:r>
            <a:endParaRPr lang="zh-TW" altLang="en-US" sz="1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56" name="圖片 55">
            <a:extLst>
              <a:ext uri="{FF2B5EF4-FFF2-40B4-BE49-F238E27FC236}">
                <a16:creationId xmlns:a16="http://schemas.microsoft.com/office/drawing/2014/main" id="{00519CC4-FEF0-41D8-8E33-FD190587ACE4}"/>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3554018" y="3326311"/>
            <a:ext cx="2131401" cy="648067"/>
          </a:xfrm>
          <a:prstGeom prst="rect">
            <a:avLst/>
          </a:prstGeom>
        </p:spPr>
      </p:pic>
      <p:pic>
        <p:nvPicPr>
          <p:cNvPr id="13" name="圖形 12">
            <a:extLst>
              <a:ext uri="{FF2B5EF4-FFF2-40B4-BE49-F238E27FC236}">
                <a16:creationId xmlns:a16="http://schemas.microsoft.com/office/drawing/2014/main" id="{9FB27DD6-BBC1-45CD-ACA5-7D8A5D056292}"/>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902345" y="1898173"/>
            <a:ext cx="1398318" cy="1309408"/>
          </a:xfrm>
          <a:prstGeom prst="rect">
            <a:avLst/>
          </a:prstGeom>
        </p:spPr>
      </p:pic>
      <p:sp>
        <p:nvSpPr>
          <p:cNvPr id="4" name="文字方塊 3">
            <a:extLst>
              <a:ext uri="{FF2B5EF4-FFF2-40B4-BE49-F238E27FC236}">
                <a16:creationId xmlns:a16="http://schemas.microsoft.com/office/drawing/2014/main" id="{F01F73A1-6376-4872-A093-7DAD9E6D3C0D}"/>
              </a:ext>
            </a:extLst>
          </p:cNvPr>
          <p:cNvSpPr txBox="1"/>
          <p:nvPr/>
        </p:nvSpPr>
        <p:spPr>
          <a:xfrm>
            <a:off x="1254622" y="4807517"/>
            <a:ext cx="4330700" cy="21544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800">
                <a:solidFill>
                  <a:srgbClr val="FFFFFF"/>
                </a:solidFill>
                <a:latin typeface="Arial" panose="020B0604020202020204" pitchFamily="34" charset="0"/>
                <a:ea typeface="Microsoft JhengHei"/>
                <a:cs typeface="Arial" panose="020B0604020202020204" pitchFamily="34" charset="0"/>
              </a:rPr>
              <a:t>*D</a:t>
            </a:r>
            <a:r>
              <a:rPr lang="zh-TW" altLang="en-US" sz="800">
                <a:solidFill>
                  <a:srgbClr val="FFFFFF"/>
                </a:solidFill>
                <a:latin typeface="Arial" panose="020B0604020202020204" pitchFamily="34" charset="0"/>
                <a:ea typeface="Microsoft JhengHei"/>
                <a:cs typeface="Arial" panose="020B0604020202020204" pitchFamily="34" charset="0"/>
              </a:rPr>
              <a:t>etail</a:t>
            </a:r>
            <a:r>
              <a:rPr lang="en-US" altLang="zh-TW" sz="800">
                <a:solidFill>
                  <a:srgbClr val="FFFFFF"/>
                </a:solidFill>
                <a:latin typeface="Arial" panose="020B0604020202020204" pitchFamily="34" charset="0"/>
                <a:ea typeface="Microsoft JhengHei"/>
                <a:cs typeface="Arial" panose="020B0604020202020204" pitchFamily="34" charset="0"/>
              </a:rPr>
              <a:t>s</a:t>
            </a:r>
            <a:r>
              <a:rPr lang="zh-TW" altLang="en-US" sz="800">
                <a:solidFill>
                  <a:srgbClr val="FFFFFF"/>
                </a:solidFill>
                <a:latin typeface="Arial" panose="020B0604020202020204" pitchFamily="34" charset="0"/>
                <a:ea typeface="Microsoft JhengHei"/>
                <a:cs typeface="Arial" panose="020B0604020202020204" pitchFamily="34" charset="0"/>
              </a:rPr>
              <a:t> of </a:t>
            </a:r>
            <a:r>
              <a:rPr lang="en-US" altLang="zh-TW" sz="800">
                <a:solidFill>
                  <a:srgbClr val="FFFFFF"/>
                </a:solidFill>
                <a:latin typeface="Arial" panose="020B0604020202020204" pitchFamily="34" charset="0"/>
                <a:ea typeface="Microsoft JhengHei"/>
                <a:cs typeface="Arial" panose="020B0604020202020204" pitchFamily="34" charset="0"/>
              </a:rPr>
              <a:t>the </a:t>
            </a:r>
            <a:r>
              <a:rPr lang="zh-TW" altLang="en-US" sz="800">
                <a:solidFill>
                  <a:srgbClr val="FFFFFF"/>
                </a:solidFill>
                <a:latin typeface="Arial" panose="020B0604020202020204" pitchFamily="34" charset="0"/>
                <a:ea typeface="Microsoft JhengHei"/>
                <a:cs typeface="Arial" panose="020B0604020202020204" pitchFamily="34" charset="0"/>
              </a:rPr>
              <a:t>service</a:t>
            </a:r>
            <a:r>
              <a:rPr lang="en-US" altLang="zh-TW" sz="800">
                <a:solidFill>
                  <a:srgbClr val="FFFFFF"/>
                </a:solidFill>
                <a:latin typeface="Arial" panose="020B0604020202020204" pitchFamily="34" charset="0"/>
                <a:ea typeface="Microsoft JhengHei"/>
                <a:cs typeface="Arial" panose="020B0604020202020204" pitchFamily="34" charset="0"/>
              </a:rPr>
              <a:t>s</a:t>
            </a:r>
            <a:r>
              <a:rPr lang="zh-TW" altLang="en-US" sz="800">
                <a:solidFill>
                  <a:srgbClr val="FFFFFF"/>
                </a:solidFill>
                <a:latin typeface="Arial" panose="020B0604020202020204" pitchFamily="34" charset="0"/>
                <a:ea typeface="Microsoft JhengHei"/>
                <a:cs typeface="Arial" panose="020B0604020202020204" pitchFamily="34" charset="0"/>
              </a:rPr>
              <a:t> </a:t>
            </a:r>
            <a:r>
              <a:rPr lang="en-US" altLang="zh-TW" sz="800">
                <a:solidFill>
                  <a:srgbClr val="FFFFFF"/>
                </a:solidFill>
                <a:latin typeface="Arial" panose="020B0604020202020204" pitchFamily="34" charset="0"/>
                <a:ea typeface="Microsoft JhengHei"/>
                <a:cs typeface="Arial" panose="020B0604020202020204" pitchFamily="34" charset="0"/>
              </a:rPr>
              <a:t>will be announced</a:t>
            </a:r>
            <a:r>
              <a:rPr lang="zh-TW" altLang="en-US" sz="800">
                <a:solidFill>
                  <a:srgbClr val="FFFFFF"/>
                </a:solidFill>
                <a:latin typeface="Arial" panose="020B0604020202020204" pitchFamily="34" charset="0"/>
                <a:ea typeface="Microsoft JhengHei"/>
                <a:cs typeface="Arial" panose="020B0604020202020204" pitchFamily="34" charset="0"/>
              </a:rPr>
              <a:t> </a:t>
            </a:r>
            <a:r>
              <a:rPr lang="en-US" altLang="zh-TW" sz="800">
                <a:solidFill>
                  <a:srgbClr val="FFFFFF"/>
                </a:solidFill>
                <a:latin typeface="Arial" panose="020B0604020202020204" pitchFamily="34" charset="0"/>
                <a:ea typeface="Microsoft JhengHei"/>
                <a:cs typeface="Arial" panose="020B0604020202020204" pitchFamily="34" charset="0"/>
              </a:rPr>
              <a:t>later.</a:t>
            </a:r>
            <a:endParaRPr lang="zh-TW" altLang="en-US" sz="800">
              <a:solidFill>
                <a:srgbClr val="FFFFFF"/>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102232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4" descr="一張含有 螢幕擷取畫面 的圖片&#10;&#10;描述是以非常高的可信度產生">
            <a:extLst>
              <a:ext uri="{FF2B5EF4-FFF2-40B4-BE49-F238E27FC236}">
                <a16:creationId xmlns:a16="http://schemas.microsoft.com/office/drawing/2014/main" id="{003F7A2F-5696-42CA-B54F-EB805D2A55F4}"/>
              </a:ext>
            </a:extLst>
          </p:cNvPr>
          <p:cNvPicPr>
            <a:picLocks noChangeAspect="1"/>
          </p:cNvPicPr>
          <p:nvPr/>
        </p:nvPicPr>
        <p:blipFill>
          <a:blip r:embed="rId3"/>
          <a:stretch>
            <a:fillRect/>
          </a:stretch>
        </p:blipFill>
        <p:spPr>
          <a:xfrm>
            <a:off x="5945641" y="1582048"/>
            <a:ext cx="2743200" cy="3303037"/>
          </a:xfrm>
          <a:prstGeom prst="rect">
            <a:avLst/>
          </a:prstGeom>
          <a:effectLst>
            <a:reflection blurRad="88900" stA="42000" endPos="65000" dist="50800" dir="5400000" sy="-100000" algn="bl" rotWithShape="0"/>
          </a:effectLst>
        </p:spPr>
      </p:pic>
      <p:pic>
        <p:nvPicPr>
          <p:cNvPr id="10" name="圖片 10" descr="一張含有 螢幕擷取畫面 的圖片&#10;&#10;描述是以非常高的可信度產生">
            <a:extLst>
              <a:ext uri="{FF2B5EF4-FFF2-40B4-BE49-F238E27FC236}">
                <a16:creationId xmlns:a16="http://schemas.microsoft.com/office/drawing/2014/main" id="{3BFF396B-918B-4F64-A0C8-13E0C6720F91}"/>
              </a:ext>
            </a:extLst>
          </p:cNvPr>
          <p:cNvPicPr>
            <a:picLocks noChangeAspect="1"/>
          </p:cNvPicPr>
          <p:nvPr/>
        </p:nvPicPr>
        <p:blipFill>
          <a:blip r:embed="rId4"/>
          <a:stretch>
            <a:fillRect/>
          </a:stretch>
        </p:blipFill>
        <p:spPr>
          <a:xfrm>
            <a:off x="1557338" y="1567000"/>
            <a:ext cx="2743200" cy="3318085"/>
          </a:xfrm>
          <a:prstGeom prst="rect">
            <a:avLst/>
          </a:prstGeom>
          <a:effectLst>
            <a:reflection blurRad="88900" stA="42000" endPos="65000" dist="50800" dir="5400000" sy="-100000" algn="bl" rotWithShape="0"/>
          </a:effectLst>
        </p:spPr>
      </p:pic>
      <p:sp>
        <p:nvSpPr>
          <p:cNvPr id="2" name="標題 1"/>
          <p:cNvSpPr>
            <a:spLocks noGrp="1"/>
          </p:cNvSpPr>
          <p:nvPr>
            <p:ph type="title"/>
          </p:nvPr>
        </p:nvSpPr>
        <p:spPr>
          <a:xfrm>
            <a:off x="258061" y="229623"/>
            <a:ext cx="7886700" cy="822960"/>
          </a:xfrm>
          <a:effectLst>
            <a:outerShdw blurRad="50800" dist="38100" dir="2700000" algn="tl" rotWithShape="0">
              <a:prstClr val="black">
                <a:alpha val="40000"/>
              </a:prstClr>
            </a:outerShdw>
          </a:effectLst>
        </p:spPr>
        <p:txBody>
          <a:bodyPr vert="horz" lIns="91440" tIns="45720" rIns="91440" bIns="45720" rtlCol="0" anchor="ctr">
            <a:noAutofit/>
          </a:bodyPr>
          <a:lstStyle/>
          <a:p>
            <a:r>
              <a:rPr lang="en-US" altLang="zh-TW" sz="3600" err="1">
                <a:solidFill>
                  <a:srgbClr val="E2CB9E"/>
                </a:solidFill>
                <a:latin typeface="Arial" panose="020B0604020202020204" pitchFamily="34" charset="0"/>
                <a:ea typeface="Microsoft JhengHei" panose="020B0604030504040204" pitchFamily="34" charset="-120"/>
                <a:cs typeface="Arial" panose="020B0604020202020204" pitchFamily="34" charset="0"/>
              </a:rPr>
              <a:t>CacheMount</a:t>
            </a:r>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a:t>
            </a:r>
            <a:b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br>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manage</a:t>
            </a:r>
            <a:r>
              <a:rPr lang="zh-TW" altLang="en-US" sz="3600">
                <a:solidFill>
                  <a:srgbClr val="E2CB9E"/>
                </a:solidFill>
                <a:latin typeface="Arial" panose="020B0604020202020204" pitchFamily="34" charset="0"/>
                <a:ea typeface="Microsoft JhengHei" panose="020B0604030504040204" pitchFamily="34" charset="-120"/>
                <a:cs typeface="Arial" panose="020B0604020202020204" pitchFamily="34" charset="0"/>
              </a:rPr>
              <a:t> </a:t>
            </a:r>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a</a:t>
            </a:r>
            <a:r>
              <a:rPr lang="zh-TW" altLang="en-US" sz="3600">
                <a:solidFill>
                  <a:srgbClr val="E2CB9E"/>
                </a:solidFill>
                <a:latin typeface="Arial" panose="020B0604020202020204" pitchFamily="34" charset="0"/>
                <a:ea typeface="Microsoft JhengHei" panose="020B0604030504040204" pitchFamily="34" charset="-120"/>
                <a:cs typeface="Arial" panose="020B0604020202020204" pitchFamily="34" charset="0"/>
              </a:rPr>
              <a:t>ll </a:t>
            </a:r>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s</a:t>
            </a:r>
            <a:r>
              <a:rPr lang="zh-TW" altLang="en-US" sz="3600">
                <a:solidFill>
                  <a:srgbClr val="E2CB9E"/>
                </a:solidFill>
                <a:latin typeface="Arial" panose="020B0604020202020204" pitchFamily="34" charset="0"/>
                <a:ea typeface="Microsoft JhengHei" panose="020B0604030504040204" pitchFamily="34" charset="-120"/>
                <a:cs typeface="Arial" panose="020B0604020202020204" pitchFamily="34" charset="0"/>
              </a:rPr>
              <a:t>torage </a:t>
            </a:r>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t</a:t>
            </a:r>
            <a:r>
              <a:rPr lang="zh-TW" altLang="en-US" sz="3600">
                <a:solidFill>
                  <a:srgbClr val="E2CB9E"/>
                </a:solidFill>
                <a:latin typeface="Arial" panose="020B0604020202020204" pitchFamily="34" charset="0"/>
                <a:ea typeface="Microsoft JhengHei" panose="020B0604030504040204" pitchFamily="34" charset="-120"/>
                <a:cs typeface="Arial" panose="020B0604020202020204" pitchFamily="34" charset="0"/>
              </a:rPr>
              <a:t>ogether</a:t>
            </a:r>
            <a:endParaRPr lang="en-US" sz="3600">
              <a:solidFill>
                <a:srgbClr val="E2CB9E"/>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119D01CB-9B30-4CF3-87CA-2C8F6A48A8C3}"/>
              </a:ext>
            </a:extLst>
          </p:cNvPr>
          <p:cNvSpPr txBox="1"/>
          <p:nvPr/>
        </p:nvSpPr>
        <p:spPr>
          <a:xfrm>
            <a:off x="4300538" y="3591010"/>
            <a:ext cx="1522107"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100">
                <a:solidFill>
                  <a:schemeClr val="bg1"/>
                </a:solidFill>
                <a:latin typeface="Arial" panose="020B0604020202020204" pitchFamily="34" charset="0"/>
                <a:ea typeface="Microsoft JhengHei" panose="020B0604030504040204" pitchFamily="34" charset="-120"/>
                <a:cs typeface="Arial" panose="020B0604020202020204" pitchFamily="34" charset="0"/>
              </a:rPr>
              <a:t>Mo</a:t>
            </a:r>
            <a:r>
              <a:rPr lang="zh-TW" altLang="en-US" sz="1100">
                <a:solidFill>
                  <a:schemeClr val="bg1"/>
                </a:solidFill>
                <a:latin typeface="Arial" panose="020B0604020202020204" pitchFamily="34" charset="0"/>
                <a:ea typeface="Microsoft JhengHei"/>
                <a:cs typeface="Arial" panose="020B0604020202020204" pitchFamily="34" charset="0"/>
              </a:rPr>
              <a:t>unt </a:t>
            </a:r>
            <a:r>
              <a:rPr lang="en-US" altLang="zh-TW" sz="1100">
                <a:solidFill>
                  <a:schemeClr val="bg1"/>
                </a:solidFill>
                <a:latin typeface="Arial" panose="020B0604020202020204" pitchFamily="34" charset="0"/>
                <a:ea typeface="Microsoft JhengHei"/>
                <a:cs typeface="Arial" panose="020B0604020202020204" pitchFamily="34" charset="0"/>
              </a:rPr>
              <a:t>on</a:t>
            </a:r>
            <a:r>
              <a:rPr lang="zh-TW" altLang="en-US" sz="1100">
                <a:solidFill>
                  <a:schemeClr val="bg1"/>
                </a:solidFill>
                <a:latin typeface="Arial" panose="020B0604020202020204" pitchFamily="34" charset="0"/>
                <a:ea typeface="Microsoft JhengHei"/>
                <a:cs typeface="Arial" panose="020B0604020202020204" pitchFamily="34" charset="0"/>
              </a:rPr>
              <a:t> PC by n</a:t>
            </a:r>
            <a:r>
              <a:rPr lang="en-US" altLang="zh-TW" sz="1100" err="1">
                <a:solidFill>
                  <a:schemeClr val="bg1"/>
                </a:solidFill>
                <a:latin typeface="Arial" panose="020B0604020202020204" pitchFamily="34" charset="0"/>
                <a:ea typeface="Microsoft JhengHei"/>
                <a:cs typeface="Arial" panose="020B0604020202020204" pitchFamily="34" charset="0"/>
              </a:rPr>
              <a:t>etwork</a:t>
            </a:r>
            <a:r>
              <a:rPr lang="en-US" altLang="zh-TW" sz="1100">
                <a:solidFill>
                  <a:schemeClr val="bg1"/>
                </a:solidFill>
                <a:latin typeface="Arial" panose="020B0604020202020204" pitchFamily="34" charset="0"/>
                <a:ea typeface="Microsoft JhengHei"/>
                <a:cs typeface="Arial" panose="020B0604020202020204" pitchFamily="34" charset="0"/>
              </a:rPr>
              <a:t> protocol</a:t>
            </a:r>
            <a:endParaRPr lang="en-US" altLang="en-US" sz="1100">
              <a:solidFill>
                <a:schemeClr val="bg1"/>
              </a:solidFill>
              <a:latin typeface="Arial" panose="020B0604020202020204" pitchFamily="34" charset="0"/>
              <a:ea typeface="Microsoft JhengHei"/>
              <a:cs typeface="Arial" panose="020B0604020202020204" pitchFamily="34" charset="0"/>
            </a:endParaRPr>
          </a:p>
        </p:txBody>
      </p:sp>
      <p:sp>
        <p:nvSpPr>
          <p:cNvPr id="12" name="文字方塊 11">
            <a:extLst>
              <a:ext uri="{FF2B5EF4-FFF2-40B4-BE49-F238E27FC236}">
                <a16:creationId xmlns:a16="http://schemas.microsoft.com/office/drawing/2014/main" id="{45EC3493-0576-466F-823C-695AF70789AD}"/>
              </a:ext>
            </a:extLst>
          </p:cNvPr>
          <p:cNvSpPr txBox="1"/>
          <p:nvPr/>
        </p:nvSpPr>
        <p:spPr>
          <a:xfrm>
            <a:off x="76672" y="3794347"/>
            <a:ext cx="1160040" cy="2651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a:solidFill>
                  <a:schemeClr val="bg1"/>
                </a:solidFill>
                <a:latin typeface="Arial" panose="020B0604020202020204" pitchFamily="34" charset="0"/>
                <a:ea typeface="Microsoft JhengHei" panose="020B0604030504040204" pitchFamily="34" charset="-120"/>
                <a:cs typeface="Arial" panose="020B0604020202020204" pitchFamily="34" charset="0"/>
              </a:rPr>
              <a:t>Clo</a:t>
            </a:r>
            <a:r>
              <a:rPr lang="zh-TW" altLang="en-US" sz="1100">
                <a:solidFill>
                  <a:schemeClr val="bg1"/>
                </a:solidFill>
                <a:latin typeface="Arial" panose="020B0604020202020204" pitchFamily="34" charset="0"/>
                <a:ea typeface="Microsoft JhengHei"/>
                <a:cs typeface="Arial" panose="020B0604020202020204" pitchFamily="34" charset="0"/>
              </a:rPr>
              <a:t>ud Sto</a:t>
            </a:r>
            <a:r>
              <a:rPr lang="en-US" altLang="zh-TW" sz="1100">
                <a:solidFill>
                  <a:schemeClr val="bg1"/>
                </a:solidFill>
                <a:latin typeface="Arial" panose="020B0604020202020204" pitchFamily="34" charset="0"/>
                <a:ea typeface="Microsoft JhengHei"/>
                <a:cs typeface="Arial" panose="020B0604020202020204" pitchFamily="34" charset="0"/>
              </a:rPr>
              <a:t>rage</a:t>
            </a:r>
            <a:endParaRPr lang="zh-TW" altLang="en-US">
              <a:solidFill>
                <a:schemeClr val="bg1"/>
              </a:solidFill>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05E15B2B-70DC-43A0-98C7-058AACA40256}"/>
              </a:ext>
            </a:extLst>
          </p:cNvPr>
          <p:cNvSpPr txBox="1"/>
          <p:nvPr/>
        </p:nvSpPr>
        <p:spPr>
          <a:xfrm>
            <a:off x="76671" y="3375483"/>
            <a:ext cx="1160040" cy="2651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a:solidFill>
                  <a:schemeClr val="bg1"/>
                </a:solidFill>
                <a:latin typeface="Arial" panose="020B0604020202020204" pitchFamily="34" charset="0"/>
                <a:ea typeface="Microsoft JhengHei" panose="020B0604030504040204" pitchFamily="34" charset="-120"/>
                <a:cs typeface="Arial" panose="020B0604020202020204" pitchFamily="34" charset="0"/>
              </a:rPr>
              <a:t>Remote NAS</a:t>
            </a:r>
          </a:p>
        </p:txBody>
      </p:sp>
      <p:sp>
        <p:nvSpPr>
          <p:cNvPr id="16" name="文字方塊 15">
            <a:extLst>
              <a:ext uri="{FF2B5EF4-FFF2-40B4-BE49-F238E27FC236}">
                <a16:creationId xmlns:a16="http://schemas.microsoft.com/office/drawing/2014/main" id="{DFF84AC1-549A-4565-AEB9-98FE60CB6DAA}"/>
              </a:ext>
            </a:extLst>
          </p:cNvPr>
          <p:cNvSpPr txBox="1"/>
          <p:nvPr/>
        </p:nvSpPr>
        <p:spPr>
          <a:xfrm>
            <a:off x="76670" y="2157939"/>
            <a:ext cx="1160040" cy="26515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a:solidFill>
                  <a:schemeClr val="bg1"/>
                </a:solidFill>
                <a:latin typeface="Arial" panose="020B0604020202020204" pitchFamily="34" charset="0"/>
                <a:ea typeface="Microsoft JhengHei" panose="020B0604030504040204" pitchFamily="34" charset="-120"/>
                <a:cs typeface="Arial" panose="020B0604020202020204" pitchFamily="34" charset="0"/>
              </a:rPr>
              <a:t>Lo</a:t>
            </a:r>
            <a:r>
              <a:rPr lang="zh-TW" altLang="en-US" sz="1100">
                <a:solidFill>
                  <a:schemeClr val="bg1"/>
                </a:solidFill>
                <a:latin typeface="Arial" panose="020B0604020202020204" pitchFamily="34" charset="0"/>
                <a:ea typeface="Microsoft JhengHei"/>
                <a:cs typeface="Arial" panose="020B0604020202020204" pitchFamily="34" charset="0"/>
              </a:rPr>
              <a:t>cal St</a:t>
            </a:r>
            <a:r>
              <a:rPr lang="en-US" altLang="zh-TW" sz="1100">
                <a:solidFill>
                  <a:schemeClr val="bg1"/>
                </a:solidFill>
                <a:latin typeface="Arial" panose="020B0604020202020204" pitchFamily="34" charset="0"/>
                <a:ea typeface="Microsoft JhengHei"/>
                <a:cs typeface="Arial" panose="020B0604020202020204" pitchFamily="34" charset="0"/>
              </a:rPr>
              <a:t>o</a:t>
            </a:r>
            <a:r>
              <a:rPr lang="en-US" altLang="en-US" sz="1100">
                <a:solidFill>
                  <a:schemeClr val="bg1"/>
                </a:solidFill>
                <a:latin typeface="Arial" panose="020B0604020202020204" pitchFamily="34" charset="0"/>
                <a:ea typeface="Microsoft JhengHei"/>
                <a:cs typeface="Arial" panose="020B0604020202020204" pitchFamily="34" charset="0"/>
              </a:rPr>
              <a:t>rage</a:t>
            </a:r>
            <a:endParaRPr lang="zh-TW">
              <a:latin typeface="Arial" panose="020B0604020202020204" pitchFamily="34" charset="0"/>
              <a:cs typeface="Arial" panose="020B0604020202020204" pitchFamily="34" charset="0"/>
            </a:endParaRPr>
          </a:p>
        </p:txBody>
      </p:sp>
      <p:cxnSp>
        <p:nvCxnSpPr>
          <p:cNvPr id="17" name="直線單箭頭接點 16">
            <a:extLst>
              <a:ext uri="{FF2B5EF4-FFF2-40B4-BE49-F238E27FC236}">
                <a16:creationId xmlns:a16="http://schemas.microsoft.com/office/drawing/2014/main" id="{849C51A8-3A6F-445D-BAE5-7FCF0D4CF438}"/>
              </a:ext>
            </a:extLst>
          </p:cNvPr>
          <p:cNvCxnSpPr>
            <a:cxnSpLocks/>
          </p:cNvCxnSpPr>
          <p:nvPr/>
        </p:nvCxnSpPr>
        <p:spPr>
          <a:xfrm flipV="1">
            <a:off x="1214700" y="3511082"/>
            <a:ext cx="506187" cy="1419"/>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5D80DE6-FB2A-401C-8C60-15F67619CEF6}"/>
              </a:ext>
            </a:extLst>
          </p:cNvPr>
          <p:cNvCxnSpPr>
            <a:cxnSpLocks/>
          </p:cNvCxnSpPr>
          <p:nvPr/>
        </p:nvCxnSpPr>
        <p:spPr>
          <a:xfrm>
            <a:off x="1189852" y="3927814"/>
            <a:ext cx="438743" cy="2130"/>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82BDC63C-D83A-4210-B2E1-449A1B6EADB3}"/>
              </a:ext>
            </a:extLst>
          </p:cNvPr>
          <p:cNvCxnSpPr>
            <a:cxnSpLocks/>
          </p:cNvCxnSpPr>
          <p:nvPr/>
        </p:nvCxnSpPr>
        <p:spPr>
          <a:xfrm flipV="1">
            <a:off x="1189852" y="2289989"/>
            <a:ext cx="506187" cy="1419"/>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40067C46-4D8F-4A18-BA01-A08D3A99EB45}"/>
              </a:ext>
            </a:extLst>
          </p:cNvPr>
          <p:cNvCxnSpPr>
            <a:cxnSpLocks/>
          </p:cNvCxnSpPr>
          <p:nvPr/>
        </p:nvCxnSpPr>
        <p:spPr>
          <a:xfrm>
            <a:off x="5732289" y="3715957"/>
            <a:ext cx="333417" cy="0"/>
          </a:xfrm>
          <a:prstGeom prst="straightConnector1">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99A94BD3-5CE6-485B-9653-2071666D9322}"/>
              </a:ext>
            </a:extLst>
          </p:cNvPr>
          <p:cNvSpPr txBox="1"/>
          <p:nvPr/>
        </p:nvSpPr>
        <p:spPr>
          <a:xfrm>
            <a:off x="1560443" y="1263419"/>
            <a:ext cx="1791884"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panose="020B0604030504040204" pitchFamily="34" charset="-120"/>
                <a:cs typeface="Arial" panose="020B0604020202020204" pitchFamily="34" charset="0"/>
              </a:rPr>
              <a:t>Fil</a:t>
            </a:r>
            <a:r>
              <a:rPr lang="en-US" altLang="en-US" sz="1400">
                <a:solidFill>
                  <a:schemeClr val="bg1"/>
                </a:solidFill>
                <a:latin typeface="Arial" panose="020B0604020202020204" pitchFamily="34" charset="0"/>
                <a:ea typeface="Microsoft JhengHei" panose="020B0604030504040204" pitchFamily="34" charset="-120"/>
                <a:cs typeface="Arial" panose="020B0604020202020204" pitchFamily="34" charset="0"/>
              </a:rPr>
              <a:t>e Station</a:t>
            </a:r>
            <a:endParaRPr lang="zh-TW" sz="14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181A10EC-455F-4989-A5DD-660FFE9854CB}"/>
              </a:ext>
            </a:extLst>
          </p:cNvPr>
          <p:cNvSpPr txBox="1"/>
          <p:nvPr/>
        </p:nvSpPr>
        <p:spPr>
          <a:xfrm>
            <a:off x="5848467" y="1242120"/>
            <a:ext cx="2707703" cy="30777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panose="020B0604030504040204" pitchFamily="34" charset="-120"/>
                <a:cs typeface="Arial" panose="020B0604020202020204" pitchFamily="34" charset="0"/>
              </a:rPr>
              <a:t>P</a:t>
            </a:r>
            <a:r>
              <a:rPr lang="en-US" altLang="zh-TW" sz="1400">
                <a:solidFill>
                  <a:schemeClr val="bg1"/>
                </a:solidFill>
                <a:latin typeface="Arial" panose="020B0604020202020204" pitchFamily="34" charset="0"/>
                <a:ea typeface="Microsoft JhengHei" panose="020B0604030504040204" pitchFamily="34" charset="-120"/>
                <a:cs typeface="Arial" panose="020B0604020202020204" pitchFamily="34" charset="0"/>
              </a:rPr>
              <a:t>C</a:t>
            </a:r>
            <a:r>
              <a:rPr lang="en-US" altLang="zh-TW" sz="1200">
                <a:solidFill>
                  <a:schemeClr val="bg1"/>
                </a:solidFill>
                <a:latin typeface="Arial" panose="020B0604020202020204" pitchFamily="34" charset="0"/>
                <a:ea typeface="Microsoft JhengHei" panose="020B0604030504040204" pitchFamily="34" charset="-120"/>
                <a:cs typeface="Arial" panose="020B0604020202020204" pitchFamily="34" charset="0"/>
              </a:rPr>
              <a:t> (mounting through Samba)</a:t>
            </a:r>
            <a:endParaRPr lang="en-US" altLang="en-US" sz="12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5" name="文字方塊 1">
            <a:extLst>
              <a:ext uri="{FF2B5EF4-FFF2-40B4-BE49-F238E27FC236}">
                <a16:creationId xmlns:a16="http://schemas.microsoft.com/office/drawing/2014/main" id="{82B33630-6AA9-4D04-B8ED-4286B6AAF5B9}"/>
              </a:ext>
            </a:extLst>
          </p:cNvPr>
          <p:cNvSpPr txBox="1"/>
          <p:nvPr/>
        </p:nvSpPr>
        <p:spPr>
          <a:xfrm>
            <a:off x="1186977" y="4909413"/>
            <a:ext cx="4330700" cy="215444"/>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800">
                <a:solidFill>
                  <a:srgbClr val="FFFFFF"/>
                </a:solidFill>
                <a:latin typeface="Arial" panose="020B0604020202020204" pitchFamily="34" charset="0"/>
                <a:ea typeface="Microsoft JhengHei"/>
                <a:cs typeface="Arial" panose="020B0604020202020204" pitchFamily="34" charset="0"/>
              </a:rPr>
              <a:t>*D</a:t>
            </a:r>
            <a:r>
              <a:rPr lang="zh-TW" altLang="en-US" sz="800">
                <a:solidFill>
                  <a:srgbClr val="FFFFFF"/>
                </a:solidFill>
                <a:latin typeface="Arial" panose="020B0604020202020204" pitchFamily="34" charset="0"/>
                <a:ea typeface="Microsoft JhengHei"/>
                <a:cs typeface="Arial" panose="020B0604020202020204" pitchFamily="34" charset="0"/>
              </a:rPr>
              <a:t>etail</a:t>
            </a:r>
            <a:r>
              <a:rPr lang="en-US" altLang="zh-TW" sz="800">
                <a:solidFill>
                  <a:srgbClr val="FFFFFF"/>
                </a:solidFill>
                <a:latin typeface="Arial" panose="020B0604020202020204" pitchFamily="34" charset="0"/>
                <a:ea typeface="Microsoft JhengHei"/>
                <a:cs typeface="Arial" panose="020B0604020202020204" pitchFamily="34" charset="0"/>
              </a:rPr>
              <a:t>s</a:t>
            </a:r>
            <a:r>
              <a:rPr lang="zh-TW" altLang="en-US" sz="800">
                <a:solidFill>
                  <a:srgbClr val="FFFFFF"/>
                </a:solidFill>
                <a:latin typeface="Arial" panose="020B0604020202020204" pitchFamily="34" charset="0"/>
                <a:ea typeface="Microsoft JhengHei"/>
                <a:cs typeface="Arial" panose="020B0604020202020204" pitchFamily="34" charset="0"/>
              </a:rPr>
              <a:t> of </a:t>
            </a:r>
            <a:r>
              <a:rPr lang="en-US" altLang="zh-TW" sz="800">
                <a:solidFill>
                  <a:srgbClr val="FFFFFF"/>
                </a:solidFill>
                <a:latin typeface="Arial" panose="020B0604020202020204" pitchFamily="34" charset="0"/>
                <a:ea typeface="Microsoft JhengHei"/>
                <a:cs typeface="Arial" panose="020B0604020202020204" pitchFamily="34" charset="0"/>
              </a:rPr>
              <a:t>the </a:t>
            </a:r>
            <a:r>
              <a:rPr lang="zh-TW" altLang="en-US" sz="800">
                <a:solidFill>
                  <a:srgbClr val="FFFFFF"/>
                </a:solidFill>
                <a:latin typeface="Arial" panose="020B0604020202020204" pitchFamily="34" charset="0"/>
                <a:ea typeface="Microsoft JhengHei"/>
                <a:cs typeface="Arial" panose="020B0604020202020204" pitchFamily="34" charset="0"/>
              </a:rPr>
              <a:t>service</a:t>
            </a:r>
            <a:r>
              <a:rPr lang="en-US" altLang="zh-TW" sz="800">
                <a:solidFill>
                  <a:srgbClr val="FFFFFF"/>
                </a:solidFill>
                <a:latin typeface="Arial" panose="020B0604020202020204" pitchFamily="34" charset="0"/>
                <a:ea typeface="Microsoft JhengHei"/>
                <a:cs typeface="Arial" panose="020B0604020202020204" pitchFamily="34" charset="0"/>
              </a:rPr>
              <a:t>s</a:t>
            </a:r>
            <a:r>
              <a:rPr lang="zh-TW" altLang="en-US" sz="800">
                <a:solidFill>
                  <a:srgbClr val="FFFFFF"/>
                </a:solidFill>
                <a:latin typeface="Arial" panose="020B0604020202020204" pitchFamily="34" charset="0"/>
                <a:ea typeface="Microsoft JhengHei"/>
                <a:cs typeface="Arial" panose="020B0604020202020204" pitchFamily="34" charset="0"/>
              </a:rPr>
              <a:t> </a:t>
            </a:r>
            <a:r>
              <a:rPr lang="en-US" altLang="zh-TW" sz="800">
                <a:solidFill>
                  <a:srgbClr val="FFFFFF"/>
                </a:solidFill>
                <a:latin typeface="Arial" panose="020B0604020202020204" pitchFamily="34" charset="0"/>
                <a:ea typeface="Microsoft JhengHei"/>
                <a:cs typeface="Arial" panose="020B0604020202020204" pitchFamily="34" charset="0"/>
              </a:rPr>
              <a:t>will be announced</a:t>
            </a:r>
            <a:r>
              <a:rPr lang="zh-TW" altLang="en-US" sz="800">
                <a:solidFill>
                  <a:srgbClr val="FFFFFF"/>
                </a:solidFill>
                <a:latin typeface="Arial" panose="020B0604020202020204" pitchFamily="34" charset="0"/>
                <a:ea typeface="Microsoft JhengHei"/>
                <a:cs typeface="Arial" panose="020B0604020202020204" pitchFamily="34" charset="0"/>
              </a:rPr>
              <a:t> </a:t>
            </a:r>
            <a:r>
              <a:rPr lang="en-US" altLang="zh-TW" sz="800">
                <a:solidFill>
                  <a:srgbClr val="FFFFFF"/>
                </a:solidFill>
                <a:latin typeface="Arial" panose="020B0604020202020204" pitchFamily="34" charset="0"/>
                <a:ea typeface="Microsoft JhengHei"/>
                <a:cs typeface="Arial" panose="020B0604020202020204" pitchFamily="34" charset="0"/>
              </a:rPr>
              <a:t>later.</a:t>
            </a:r>
            <a:endParaRPr lang="zh-TW" altLang="en-US" sz="800">
              <a:solidFill>
                <a:srgbClr val="FFFFFF"/>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1651809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圓角 24">
            <a:extLst>
              <a:ext uri="{FF2B5EF4-FFF2-40B4-BE49-F238E27FC236}">
                <a16:creationId xmlns:a16="http://schemas.microsoft.com/office/drawing/2014/main" id="{9C55442F-E03D-41ED-8154-81E35AC2C8F8}"/>
              </a:ext>
            </a:extLst>
          </p:cNvPr>
          <p:cNvSpPr/>
          <p:nvPr/>
        </p:nvSpPr>
        <p:spPr>
          <a:xfrm>
            <a:off x="4840163" y="3225311"/>
            <a:ext cx="2255228" cy="61399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Qtier Stor</a:t>
            </a:r>
            <a:r>
              <a:rPr lang="zh-TW" altLang="en-US" sz="1400" b="1">
                <a:latin typeface="微軟正黑體"/>
                <a:ea typeface="微軟正黑體"/>
              </a:rPr>
              <a:t>age Poo</a:t>
            </a:r>
            <a:r>
              <a:rPr lang="en-US" altLang="en-US" sz="1400" b="1">
                <a:latin typeface="微軟正黑體"/>
                <a:ea typeface="微軟正黑體"/>
              </a:rPr>
              <a:t>l</a:t>
            </a:r>
            <a:endParaRPr lang="zh-TW"/>
          </a:p>
        </p:txBody>
      </p:sp>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361217" y="231765"/>
            <a:ext cx="8421565" cy="822960"/>
          </a:xfrm>
          <a:effectLst>
            <a:outerShdw blurRad="50800" dist="38100" dir="2700000" algn="tl" rotWithShape="0">
              <a:prstClr val="black">
                <a:alpha val="40000"/>
              </a:prstClr>
            </a:outerShdw>
          </a:effectLst>
        </p:spPr>
        <p:txBody>
          <a:bodyPr>
            <a:noAutofit/>
          </a:bodyPr>
          <a:lstStyle/>
          <a:p>
            <a:pPr algn="ctr"/>
            <a:r>
              <a:rPr lang="zh-CN" altLang="en-US" sz="3600">
                <a:solidFill>
                  <a:srgbClr val="E2CB9E"/>
                </a:solidFill>
                <a:latin typeface="Arial" panose="020B0604020202020204" pitchFamily="34" charset="0"/>
                <a:cs typeface="Arial" panose="020B0604020202020204" pitchFamily="34" charset="0"/>
              </a:rPr>
              <a:t>The </a:t>
            </a:r>
            <a:r>
              <a:rPr lang="en-US" altLang="zh-CN" sz="3600">
                <a:solidFill>
                  <a:srgbClr val="E2CB9E"/>
                </a:solidFill>
                <a:latin typeface="Arial" panose="020B0604020202020204" pitchFamily="34" charset="0"/>
                <a:cs typeface="Arial" panose="020B0604020202020204" pitchFamily="34" charset="0"/>
              </a:rPr>
              <a:t>c</a:t>
            </a:r>
            <a:r>
              <a:rPr lang="zh-CN" altLang="en-US" sz="3600">
                <a:solidFill>
                  <a:srgbClr val="E2CB9E"/>
                </a:solidFill>
                <a:latin typeface="Arial" panose="020B0604020202020204" pitchFamily="34" charset="0"/>
                <a:cs typeface="Arial" panose="020B0604020202020204" pitchFamily="34" charset="0"/>
              </a:rPr>
              <a:t>ore of CacheMount </a:t>
            </a:r>
            <a:br>
              <a:rPr lang="zh-CN" altLang="en-US" sz="3600">
                <a:solidFill>
                  <a:srgbClr val="E2CB9E"/>
                </a:solidFill>
                <a:latin typeface="Arial" panose="020B0604020202020204" pitchFamily="34" charset="0"/>
                <a:cs typeface="Arial" panose="020B0604020202020204" pitchFamily="34" charset="0"/>
              </a:rPr>
            </a:br>
            <a:r>
              <a:rPr lang="zh-CN" altLang="en-US" sz="3600">
                <a:solidFill>
                  <a:srgbClr val="E2CB9E"/>
                </a:solidFill>
                <a:latin typeface="Arial" panose="020B0604020202020204" pitchFamily="34" charset="0"/>
                <a:cs typeface="Arial" panose="020B0604020202020204" pitchFamily="34" charset="0"/>
              </a:rPr>
              <a:t>EdgeCache </a:t>
            </a:r>
            <a:r>
              <a:rPr lang="en-US" altLang="zh-CN" sz="3600">
                <a:solidFill>
                  <a:srgbClr val="E2CB9E"/>
                </a:solidFill>
                <a:latin typeface="Arial" panose="020B0604020202020204" pitchFamily="34" charset="0"/>
                <a:cs typeface="Arial" panose="020B0604020202020204" pitchFamily="34" charset="0"/>
              </a:rPr>
              <a:t>v</a:t>
            </a:r>
            <a:r>
              <a:rPr lang="zh-CN" altLang="en-US" sz="3600">
                <a:solidFill>
                  <a:srgbClr val="E2CB9E"/>
                </a:solidFill>
                <a:latin typeface="Arial" panose="020B0604020202020204" pitchFamily="34" charset="0"/>
                <a:cs typeface="Arial" panose="020B0604020202020204" pitchFamily="34" charset="0"/>
              </a:rPr>
              <a:t>olume</a:t>
            </a:r>
            <a:endParaRPr lang="en-US" sz="3600">
              <a:solidFill>
                <a:srgbClr val="E2CB9E"/>
              </a:solidFill>
              <a:latin typeface="Arial" panose="020B0604020202020204" pitchFamily="34" charset="0"/>
              <a:cs typeface="Arial" panose="020B0604020202020204" pitchFamily="34" charset="0"/>
            </a:endParaRPr>
          </a:p>
        </p:txBody>
      </p:sp>
      <p:sp>
        <p:nvSpPr>
          <p:cNvPr id="4" name="Rectangle 12">
            <a:extLst>
              <a:ext uri="{FF2B5EF4-FFF2-40B4-BE49-F238E27FC236}">
                <a16:creationId xmlns:a16="http://schemas.microsoft.com/office/drawing/2014/main" id="{DEF79F5E-5567-4E8A-8EB6-53295DD08CCD}"/>
              </a:ext>
            </a:extLst>
          </p:cNvPr>
          <p:cNvSpPr/>
          <p:nvPr/>
        </p:nvSpPr>
        <p:spPr>
          <a:xfrm>
            <a:off x="474386" y="1278341"/>
            <a:ext cx="4107400" cy="3416320"/>
          </a:xfrm>
          <a:prstGeom prst="rect">
            <a:avLst/>
          </a:prstGeom>
        </p:spPr>
        <p:txBody>
          <a:bodyPr wrap="square" anchor="t">
            <a:spAutoFit/>
          </a:bodyPr>
          <a:lstStyle/>
          <a:p>
            <a:r>
              <a:rPr lang="zh-CN" altLang="en-US">
                <a:solidFill>
                  <a:schemeClr val="bg1"/>
                </a:solidFill>
                <a:latin typeface="微軟正黑體"/>
                <a:ea typeface="微軟正黑體"/>
                <a:cs typeface="Arial" panose="020B0604020202020204" pitchFamily="34" charset="0"/>
              </a:rPr>
              <a:t>Any transfer</a:t>
            </a:r>
            <a:r>
              <a:rPr lang="en-US" altLang="zh-CN">
                <a:solidFill>
                  <a:schemeClr val="bg1"/>
                </a:solidFill>
                <a:latin typeface="微軟正黑體"/>
                <a:ea typeface="微軟正黑體"/>
                <a:cs typeface="Arial" panose="020B0604020202020204" pitchFamily="34" charset="0"/>
              </a:rPr>
              <a:t>s</a:t>
            </a:r>
            <a:r>
              <a:rPr lang="zh-CN" altLang="en-US">
                <a:solidFill>
                  <a:schemeClr val="bg1"/>
                </a:solidFill>
                <a:latin typeface="微軟正黑體"/>
                <a:ea typeface="微軟正黑體"/>
                <a:cs typeface="Arial" panose="020B0604020202020204" pitchFamily="34" charset="0"/>
              </a:rPr>
              <a:t> between cloud and local client go through EdgeCache.</a:t>
            </a:r>
          </a:p>
          <a:p>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  </a:t>
            </a:r>
            <a:endParaRPr lang="zh-CN">
              <a:solidFill>
                <a:schemeClr val="bg1"/>
              </a:solidFill>
              <a:latin typeface="Arial" panose="020B0604020202020204" pitchFamily="34" charset="0"/>
              <a:cs typeface="Arial" panose="020B0604020202020204" pitchFamily="34" charset="0"/>
            </a:endParaRPr>
          </a:p>
          <a:p>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CN" altLang="en-US" b="1">
                <a:solidFill>
                  <a:srgbClr val="E2CB9E"/>
                </a:solidFill>
                <a:latin typeface="Arial"/>
                <a:ea typeface="微軟正黑體" panose="020B0604030504040204" pitchFamily="34" charset="-120"/>
                <a:cs typeface="Arial"/>
              </a:rPr>
              <a:t>Optimized Cloud Storage Experience</a:t>
            </a:r>
            <a:r>
              <a:rPr lang="zh-CN" altLang="en-US">
                <a:solidFill>
                  <a:schemeClr val="bg1"/>
                </a:solidFill>
                <a:latin typeface="Arial"/>
                <a:ea typeface="微軟正黑體" panose="020B0604030504040204" pitchFamily="34" charset="-120"/>
                <a:cs typeface="Arial"/>
              </a:rPr>
              <a:t>: Cache the cloud read and write operation</a:t>
            </a:r>
            <a:r>
              <a:rPr lang="en-US" altLang="zh-CN">
                <a:solidFill>
                  <a:schemeClr val="bg1"/>
                </a:solidFill>
                <a:latin typeface="Arial"/>
                <a:ea typeface="微軟正黑體" panose="020B0604030504040204" pitchFamily="34" charset="-120"/>
                <a:cs typeface="Arial"/>
              </a:rPr>
              <a:t>s</a:t>
            </a:r>
            <a:r>
              <a:rPr lang="zh-CN" altLang="en-US">
                <a:solidFill>
                  <a:schemeClr val="bg1"/>
                </a:solidFill>
                <a:latin typeface="Arial"/>
                <a:ea typeface="微軟正黑體" panose="020B0604030504040204" pitchFamily="34" charset="-120"/>
                <a:cs typeface="Arial"/>
              </a:rPr>
              <a:t> </a:t>
            </a:r>
            <a:r>
              <a:rPr lang="zh-CN" altLang="en-US">
                <a:solidFill>
                  <a:schemeClr val="bg1"/>
                </a:solidFill>
                <a:latin typeface="Arial"/>
                <a:ea typeface="微軟正黑體" panose="020B0604030504040204" pitchFamily="34" charset="-120"/>
                <a:cs typeface="Arial" panose="020B0604020202020204" pitchFamily="34" charset="0"/>
              </a:rPr>
              <a:t>and experien</a:t>
            </a:r>
            <a:r>
              <a:rPr lang="en-US" altLang="zh-CN" err="1">
                <a:solidFill>
                  <a:schemeClr val="bg1"/>
                </a:solidFill>
                <a:latin typeface="Arial"/>
                <a:ea typeface="微軟正黑體" panose="020B0604030504040204" pitchFamily="34" charset="-120"/>
                <a:cs typeface="Arial" panose="020B0604020202020204" pitchFamily="34" charset="0"/>
              </a:rPr>
              <a:t>ce</a:t>
            </a:r>
            <a:r>
              <a:rPr lang="zh-CN" altLang="en-US">
                <a:solidFill>
                  <a:schemeClr val="bg1"/>
                </a:solidFill>
                <a:latin typeface="Arial"/>
                <a:ea typeface="微軟正黑體" panose="020B0604030504040204" pitchFamily="34" charset="-120"/>
                <a:cs typeface="Arial" panose="020B0604020202020204" pitchFamily="34" charset="0"/>
              </a:rPr>
              <a:t> the high speed local transfer</a:t>
            </a:r>
            <a:r>
              <a:rPr lang="en-US" altLang="zh-CN">
                <a:solidFill>
                  <a:schemeClr val="bg1"/>
                </a:solidFill>
                <a:latin typeface="Arial"/>
                <a:ea typeface="微軟正黑體" panose="020B0604030504040204" pitchFamily="34" charset="-120"/>
                <a:cs typeface="Arial" panose="020B0604020202020204" pitchFamily="34" charset="0"/>
              </a:rPr>
              <a:t>r</a:t>
            </a:r>
            <a:r>
              <a:rPr lang="zh-CN" altLang="en-US">
                <a:solidFill>
                  <a:schemeClr val="bg1"/>
                </a:solidFill>
                <a:latin typeface="Arial"/>
                <a:ea typeface="微軟正黑體" panose="020B0604030504040204" pitchFamily="34" charset="-120"/>
                <a:cs typeface="Arial" panose="020B0604020202020204" pitchFamily="34" charset="0"/>
              </a:rPr>
              <a:t>ing. </a:t>
            </a:r>
          </a:p>
          <a:p>
            <a:endPar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CN" altLang="en-US">
                <a:solidFill>
                  <a:srgbClr val="E2CB9E"/>
                </a:solidFill>
                <a:latin typeface="Arial" panose="020B0604020202020204" pitchFamily="34" charset="0"/>
                <a:ea typeface="微軟正黑體" panose="020B0604030504040204" pitchFamily="34" charset="-120"/>
                <a:cs typeface="Arial" panose="020B0604020202020204" pitchFamily="34" charset="0"/>
              </a:rPr>
              <a:t> </a:t>
            </a:r>
            <a:r>
              <a:rPr lang="en-US" altLang="zh-CN" b="1">
                <a:solidFill>
                  <a:srgbClr val="E2CB9E"/>
                </a:solidFill>
                <a:latin typeface="微軟正黑體"/>
                <a:ea typeface="微軟正黑體"/>
                <a:cs typeface="Arial" panose="020B0604020202020204" pitchFamily="34" charset="0"/>
              </a:rPr>
              <a:t>Versatile</a:t>
            </a:r>
            <a:r>
              <a:rPr lang="zh-CN" b="1">
                <a:solidFill>
                  <a:srgbClr val="E2CB9E"/>
                </a:solidFill>
                <a:latin typeface="微軟正黑體"/>
                <a:ea typeface="微軟正黑體"/>
                <a:cs typeface="Arial" panose="020B0604020202020204" pitchFamily="34" charset="0"/>
              </a:rPr>
              <a:t> </a:t>
            </a:r>
            <a:r>
              <a:rPr lang="en-US" altLang="zh-CN" b="1">
                <a:solidFill>
                  <a:srgbClr val="E2CB9E"/>
                </a:solidFill>
                <a:latin typeface="微軟正黑體"/>
                <a:ea typeface="微軟正黑體"/>
                <a:cs typeface="Arial" panose="020B0604020202020204" pitchFamily="34" charset="0"/>
              </a:rPr>
              <a:t>Configuration:</a:t>
            </a:r>
            <a:r>
              <a:rPr lang="zh-CN" b="1">
                <a:solidFill>
                  <a:srgbClr val="E2CB9E"/>
                </a:solidFill>
                <a:latin typeface="微軟正黑體"/>
                <a:ea typeface="微軟正黑體"/>
                <a:cs typeface="Arial" panose="020B0604020202020204" pitchFamily="34" charset="0"/>
              </a:rPr>
              <a:t> </a:t>
            </a:r>
            <a:endParaRPr lang="zh-CN" b="1">
              <a:solidFill>
                <a:srgbClr val="FFFFFF"/>
              </a:solidFill>
              <a:latin typeface="等线"/>
              <a:ea typeface="等线"/>
              <a:cs typeface="Arial" panose="020B0604020202020204" pitchFamily="34" charset="0"/>
            </a:endParaRPr>
          </a:p>
          <a:p>
            <a:r>
              <a:rPr lang="zh-CN" altLang="en-US">
                <a:solidFill>
                  <a:schemeClr val="bg1"/>
                </a:solidFill>
                <a:latin typeface="微軟正黑體"/>
                <a:ea typeface="微軟正黑體"/>
                <a:cs typeface="Arial" panose="020B0604020202020204" pitchFamily="34" charset="0"/>
              </a:rPr>
              <a:t>Using SSD Static Volume, </a:t>
            </a:r>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SSD Cache or even Qtier to build 3</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 or even 4</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tier EdgeCache </a:t>
            </a:r>
            <a:r>
              <a:rPr lang="en-US" altLang="en-US" err="1">
                <a:solidFill>
                  <a:schemeClr val="bg1"/>
                </a:solidFill>
                <a:latin typeface="Arial" panose="020B0604020202020204" pitchFamily="34" charset="0"/>
                <a:ea typeface="微軟正黑體" panose="020B0604030504040204" pitchFamily="34" charset="-120"/>
                <a:cs typeface="Arial" panose="020B0604020202020204" pitchFamily="34" charset="0"/>
              </a:rPr>
              <a:t>solu</a:t>
            </a:r>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t</a:t>
            </a:r>
            <a:r>
              <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rPr>
              <a:t>ions</a:t>
            </a:r>
            <a:r>
              <a:rPr lang="zh-CN" altLang="en-US">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zh-CN" altLang="en-US">
              <a:solidFill>
                <a:schemeClr val="bg1"/>
              </a:solidFill>
              <a:latin typeface="微軟正黑體"/>
              <a:ea typeface="微軟正黑體"/>
            </a:endParaRPr>
          </a:p>
        </p:txBody>
      </p:sp>
      <p:sp>
        <p:nvSpPr>
          <p:cNvPr id="17" name="矩形: 圓角 16">
            <a:extLst>
              <a:ext uri="{FF2B5EF4-FFF2-40B4-BE49-F238E27FC236}">
                <a16:creationId xmlns:a16="http://schemas.microsoft.com/office/drawing/2014/main" id="{B4A2D8A7-56F8-465E-A192-F41500F2E24B}"/>
              </a:ext>
            </a:extLst>
          </p:cNvPr>
          <p:cNvSpPr/>
          <p:nvPr/>
        </p:nvSpPr>
        <p:spPr>
          <a:xfrm>
            <a:off x="7199433" y="3181347"/>
            <a:ext cx="1727690" cy="14492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Cloud Storage Spave</a:t>
            </a:r>
          </a:p>
        </p:txBody>
      </p:sp>
      <p:sp>
        <p:nvSpPr>
          <p:cNvPr id="18" name="矩形: 圓角 17">
            <a:extLst>
              <a:ext uri="{FF2B5EF4-FFF2-40B4-BE49-F238E27FC236}">
                <a16:creationId xmlns:a16="http://schemas.microsoft.com/office/drawing/2014/main" id="{6BCB2C59-3EE8-4048-94C0-621462D5A5BB}"/>
              </a:ext>
            </a:extLst>
          </p:cNvPr>
          <p:cNvSpPr/>
          <p:nvPr/>
        </p:nvSpPr>
        <p:spPr>
          <a:xfrm>
            <a:off x="4803528" y="1899137"/>
            <a:ext cx="4123591" cy="48944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SSD Cache</a:t>
            </a:r>
          </a:p>
        </p:txBody>
      </p:sp>
      <p:sp>
        <p:nvSpPr>
          <p:cNvPr id="19" name="矩形: 圓角 18">
            <a:extLst>
              <a:ext uri="{FF2B5EF4-FFF2-40B4-BE49-F238E27FC236}">
                <a16:creationId xmlns:a16="http://schemas.microsoft.com/office/drawing/2014/main" id="{6A86A2F8-F1C9-4508-8438-6133C1522179}"/>
              </a:ext>
            </a:extLst>
          </p:cNvPr>
          <p:cNvSpPr/>
          <p:nvPr/>
        </p:nvSpPr>
        <p:spPr>
          <a:xfrm>
            <a:off x="4803527" y="1298329"/>
            <a:ext cx="4064977" cy="467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Ap</a:t>
            </a:r>
            <a:r>
              <a:rPr lang="en-US" altLang="en-US" sz="1400" b="1">
                <a:latin typeface="微軟正黑體"/>
                <a:ea typeface="微軟正黑體"/>
              </a:rPr>
              <a:t>plication/Service IO</a:t>
            </a:r>
            <a:endParaRPr lang="zh-TW"/>
          </a:p>
        </p:txBody>
      </p:sp>
      <p:sp>
        <p:nvSpPr>
          <p:cNvPr id="22" name="矩形: 圓角 21">
            <a:extLst>
              <a:ext uri="{FF2B5EF4-FFF2-40B4-BE49-F238E27FC236}">
                <a16:creationId xmlns:a16="http://schemas.microsoft.com/office/drawing/2014/main" id="{7A340B73-528E-4980-B389-D87A27C15647}"/>
              </a:ext>
            </a:extLst>
          </p:cNvPr>
          <p:cNvSpPr/>
          <p:nvPr/>
        </p:nvSpPr>
        <p:spPr>
          <a:xfrm>
            <a:off x="4847489" y="2514598"/>
            <a:ext cx="1126882" cy="5407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TW" sz="1400" b="1">
                <a:latin typeface="微軟正黑體" panose="020B0604030504040204" pitchFamily="34" charset="-120"/>
                <a:ea typeface="微軟正黑體" panose="020B0604030504040204" pitchFamily="34" charset="-120"/>
                <a:cs typeface="Arial"/>
              </a:rPr>
              <a:t>Volume</a:t>
            </a:r>
            <a:endParaRPr lang="zh-TW" altLang="en-US"/>
          </a:p>
        </p:txBody>
      </p:sp>
      <p:sp>
        <p:nvSpPr>
          <p:cNvPr id="23" name="矩形: 圓角 22">
            <a:extLst>
              <a:ext uri="{FF2B5EF4-FFF2-40B4-BE49-F238E27FC236}">
                <a16:creationId xmlns:a16="http://schemas.microsoft.com/office/drawing/2014/main" id="{E318C62D-BAB0-46FD-98C1-36224ED505A8}"/>
              </a:ext>
            </a:extLst>
          </p:cNvPr>
          <p:cNvSpPr/>
          <p:nvPr/>
        </p:nvSpPr>
        <p:spPr>
          <a:xfrm>
            <a:off x="6056432" y="2514599"/>
            <a:ext cx="2870689" cy="54072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zh-TW" altLang="en-US" sz="1400" b="1">
                <a:latin typeface="微軟正黑體" panose="020B0604030504040204" pitchFamily="34" charset="-120"/>
                <a:ea typeface="微軟正黑體" panose="020B0604030504040204" pitchFamily="34" charset="-120"/>
                <a:cs typeface="Arial"/>
              </a:rPr>
              <a:t>       </a:t>
            </a:r>
            <a:r>
              <a:rPr lang="en-US" altLang="zh-TW" sz="1400" b="1" err="1">
                <a:latin typeface="微軟正黑體" panose="020B0604030504040204" pitchFamily="34" charset="-120"/>
                <a:ea typeface="微軟正黑體" panose="020B0604030504040204" pitchFamily="34" charset="-120"/>
                <a:cs typeface="Arial"/>
              </a:rPr>
              <a:t>EdgeCache</a:t>
            </a:r>
            <a:r>
              <a:rPr lang="en-US" altLang="zh-TW" sz="1400" b="1">
                <a:latin typeface="微軟正黑體"/>
                <a:ea typeface="微軟正黑體"/>
              </a:rPr>
              <a:t> Volume</a:t>
            </a:r>
            <a:r>
              <a:rPr lang="zh-TW" altLang="en-US" sz="1400" b="1">
                <a:latin typeface="微軟正黑體"/>
                <a:ea typeface="微軟正黑體"/>
              </a:rPr>
              <a:t>     </a:t>
            </a:r>
            <a:endParaRPr lang="zh-TW" altLang="en-US"/>
          </a:p>
        </p:txBody>
      </p:sp>
      <p:sp>
        <p:nvSpPr>
          <p:cNvPr id="24" name="箭號: 向下 23">
            <a:extLst>
              <a:ext uri="{FF2B5EF4-FFF2-40B4-BE49-F238E27FC236}">
                <a16:creationId xmlns:a16="http://schemas.microsoft.com/office/drawing/2014/main" id="{5E7C9C5B-783D-4069-899C-291C3032EB9F}"/>
              </a:ext>
            </a:extLst>
          </p:cNvPr>
          <p:cNvSpPr/>
          <p:nvPr/>
        </p:nvSpPr>
        <p:spPr>
          <a:xfrm rot="-5400000">
            <a:off x="6094508" y="3208164"/>
            <a:ext cx="213535" cy="2692908"/>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p>
        </p:txBody>
      </p:sp>
      <p:sp>
        <p:nvSpPr>
          <p:cNvPr id="26" name="矩形: 圓角 25">
            <a:extLst>
              <a:ext uri="{FF2B5EF4-FFF2-40B4-BE49-F238E27FC236}">
                <a16:creationId xmlns:a16="http://schemas.microsoft.com/office/drawing/2014/main" id="{3E064AD3-F0EC-44DB-9E37-50A96F474D4E}"/>
              </a:ext>
            </a:extLst>
          </p:cNvPr>
          <p:cNvSpPr/>
          <p:nvPr/>
        </p:nvSpPr>
        <p:spPr>
          <a:xfrm>
            <a:off x="4854821" y="3921369"/>
            <a:ext cx="643304" cy="66528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SSD</a:t>
            </a:r>
          </a:p>
        </p:txBody>
      </p:sp>
      <p:sp>
        <p:nvSpPr>
          <p:cNvPr id="27" name="矩形: 圓角 26">
            <a:extLst>
              <a:ext uri="{FF2B5EF4-FFF2-40B4-BE49-F238E27FC236}">
                <a16:creationId xmlns:a16="http://schemas.microsoft.com/office/drawing/2014/main" id="{252C96ED-E7C7-47F6-BAD6-CA8D16E8D016}"/>
              </a:ext>
            </a:extLst>
          </p:cNvPr>
          <p:cNvSpPr/>
          <p:nvPr/>
        </p:nvSpPr>
        <p:spPr>
          <a:xfrm>
            <a:off x="5572856" y="3906714"/>
            <a:ext cx="745881" cy="6726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SAS</a:t>
            </a:r>
            <a:br>
              <a:rPr lang="zh-TW" altLang="en-US" sz="1400" b="1">
                <a:latin typeface="微軟正黑體" panose="020B0604030504040204" pitchFamily="34" charset="-120"/>
                <a:ea typeface="微軟正黑體" panose="020B0604030504040204" pitchFamily="34" charset="-120"/>
                <a:cs typeface="Arial"/>
              </a:rPr>
            </a:br>
            <a:r>
              <a:rPr lang="zh-TW" altLang="en-US" sz="1400" b="1">
                <a:latin typeface="微軟正黑體" panose="020B0604030504040204" pitchFamily="34" charset="-120"/>
                <a:ea typeface="微軟正黑體" panose="020B0604030504040204" pitchFamily="34" charset="-120"/>
                <a:cs typeface="Arial"/>
              </a:rPr>
              <a:t>HDD</a:t>
            </a:r>
          </a:p>
        </p:txBody>
      </p:sp>
      <p:sp>
        <p:nvSpPr>
          <p:cNvPr id="28" name="矩形: 圓角 27">
            <a:extLst>
              <a:ext uri="{FF2B5EF4-FFF2-40B4-BE49-F238E27FC236}">
                <a16:creationId xmlns:a16="http://schemas.microsoft.com/office/drawing/2014/main" id="{17615279-F22F-4B28-8691-27461BEBF9BA}"/>
              </a:ext>
            </a:extLst>
          </p:cNvPr>
          <p:cNvSpPr/>
          <p:nvPr/>
        </p:nvSpPr>
        <p:spPr>
          <a:xfrm>
            <a:off x="6386145" y="3914041"/>
            <a:ext cx="723901" cy="67261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TW" altLang="en-US" sz="1400" b="1">
                <a:latin typeface="微軟正黑體" panose="020B0604030504040204" pitchFamily="34" charset="-120"/>
                <a:ea typeface="微軟正黑體" panose="020B0604030504040204" pitchFamily="34" charset="-120"/>
                <a:cs typeface="Arial"/>
              </a:rPr>
              <a:t>HDD</a:t>
            </a:r>
          </a:p>
        </p:txBody>
      </p:sp>
      <p:sp>
        <p:nvSpPr>
          <p:cNvPr id="29" name="箭號: 向下 28">
            <a:extLst>
              <a:ext uri="{FF2B5EF4-FFF2-40B4-BE49-F238E27FC236}">
                <a16:creationId xmlns:a16="http://schemas.microsoft.com/office/drawing/2014/main" id="{D3E356F1-4B90-49BB-B776-1497067C536B}"/>
              </a:ext>
            </a:extLst>
          </p:cNvPr>
          <p:cNvSpPr/>
          <p:nvPr/>
        </p:nvSpPr>
        <p:spPr>
          <a:xfrm rot="5400000">
            <a:off x="5497717" y="2585465"/>
            <a:ext cx="206209" cy="1364544"/>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p>
        </p:txBody>
      </p:sp>
      <p:sp>
        <p:nvSpPr>
          <p:cNvPr id="30" name="箭號: 向下 29">
            <a:extLst>
              <a:ext uri="{FF2B5EF4-FFF2-40B4-BE49-F238E27FC236}">
                <a16:creationId xmlns:a16="http://schemas.microsoft.com/office/drawing/2014/main" id="{4CAD8AA6-2BAA-4391-966F-E2A8CD85BB42}"/>
              </a:ext>
            </a:extLst>
          </p:cNvPr>
          <p:cNvSpPr/>
          <p:nvPr/>
        </p:nvSpPr>
        <p:spPr>
          <a:xfrm>
            <a:off x="4778025" y="3387554"/>
            <a:ext cx="206209" cy="1191772"/>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p>
        </p:txBody>
      </p:sp>
      <p:sp>
        <p:nvSpPr>
          <p:cNvPr id="20" name="箭號: 向下 19">
            <a:extLst>
              <a:ext uri="{FF2B5EF4-FFF2-40B4-BE49-F238E27FC236}">
                <a16:creationId xmlns:a16="http://schemas.microsoft.com/office/drawing/2014/main" id="{C3C85C32-C4CE-4C89-9E4F-891A66011D81}"/>
              </a:ext>
            </a:extLst>
          </p:cNvPr>
          <p:cNvSpPr/>
          <p:nvPr/>
        </p:nvSpPr>
        <p:spPr>
          <a:xfrm>
            <a:off x="6255901" y="1757759"/>
            <a:ext cx="206209" cy="1542581"/>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p>
        </p:txBody>
      </p:sp>
      <p:sp>
        <p:nvSpPr>
          <p:cNvPr id="21" name="箭號: 向下 20">
            <a:extLst>
              <a:ext uri="{FF2B5EF4-FFF2-40B4-BE49-F238E27FC236}">
                <a16:creationId xmlns:a16="http://schemas.microsoft.com/office/drawing/2014/main" id="{3C93B2BB-41AC-484A-813C-43609F2713CC}"/>
              </a:ext>
            </a:extLst>
          </p:cNvPr>
          <p:cNvSpPr/>
          <p:nvPr/>
        </p:nvSpPr>
        <p:spPr>
          <a:xfrm>
            <a:off x="8153468" y="1615085"/>
            <a:ext cx="191556" cy="1755758"/>
          </a:xfrm>
          <a:prstGeom prst="downArrow">
            <a:avLst/>
          </a:prstGeom>
          <a:gradFill>
            <a:gsLst>
              <a:gs pos="0">
                <a:schemeClr val="accent1">
                  <a:lumMod val="5000"/>
                  <a:lumOff val="95000"/>
                  <a:alpha val="0"/>
                </a:schemeClr>
              </a:gs>
              <a:gs pos="31000">
                <a:srgbClr val="4BC0E4"/>
              </a:gs>
              <a:gs pos="100000">
                <a:srgbClr val="4BC0E4"/>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86062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DD92EFAA-05FD-4A70-9CD0-42CE5131C542}"/>
              </a:ext>
            </a:extLst>
          </p:cNvPr>
          <p:cNvSpPr/>
          <p:nvPr/>
        </p:nvSpPr>
        <p:spPr>
          <a:xfrm>
            <a:off x="1982665" y="3506663"/>
            <a:ext cx="943707" cy="90707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276222" y="280937"/>
            <a:ext cx="8421565" cy="822960"/>
          </a:xfrm>
          <a:effectLst>
            <a:outerShdw blurRad="50800" dist="38100" dir="2700000" algn="tl" rotWithShape="0">
              <a:prstClr val="black">
                <a:alpha val="40000"/>
              </a:prstClr>
            </a:outerShdw>
          </a:effectLst>
        </p:spPr>
        <p:txBody>
          <a:bodyPr>
            <a:noAutofit/>
          </a:bodyPr>
          <a:lstStyle/>
          <a:p>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VJBOD Cloud </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p</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ublic </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c</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loud </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frees</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the </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p</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rivate </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c</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loud from it</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s</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 </a:t>
            </a: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l</a:t>
            </a:r>
            <a:r>
              <a:rPr lang="zh-CN" altLang="en-US" sz="3200">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imit</a:t>
            </a:r>
            <a:r>
              <a:rPr lang="en-US" altLang="zh-CN" sz="3200" err="1">
                <a:solidFill>
                  <a:srgbClr val="E2CB9E"/>
                </a:solidFill>
                <a:effectLst>
                  <a:outerShdw blurRad="38100" dist="38100" dir="2700000" algn="tl">
                    <a:srgbClr val="000000">
                      <a:alpha val="43137"/>
                    </a:srgbClr>
                  </a:outerShdw>
                </a:effectLst>
                <a:latin typeface="Arial" panose="020B0604020202020204" pitchFamily="34" charset="0"/>
                <a:ea typeface="微軟正黑體"/>
                <a:cs typeface="Arial" panose="020B0604020202020204" pitchFamily="34" charset="0"/>
              </a:rPr>
              <a:t>ations</a:t>
            </a:r>
            <a:endParaRPr lang="zh-CN" altLang="en-US" sz="3200">
              <a:solidFill>
                <a:srgbClr val="E2CB9E"/>
              </a:solidFill>
              <a:latin typeface="Arial" panose="020B0604020202020204" pitchFamily="34" charset="0"/>
              <a:cs typeface="Arial" panose="020B0604020202020204" pitchFamily="34" charset="0"/>
            </a:endParaRPr>
          </a:p>
        </p:txBody>
      </p:sp>
      <p:sp>
        <p:nvSpPr>
          <p:cNvPr id="4" name="矩形: 圓角 3">
            <a:extLst>
              <a:ext uri="{FF2B5EF4-FFF2-40B4-BE49-F238E27FC236}">
                <a16:creationId xmlns:a16="http://schemas.microsoft.com/office/drawing/2014/main" id="{70B5AC86-9B44-4A7E-90C7-C7720AB4CC2F}"/>
              </a:ext>
            </a:extLst>
          </p:cNvPr>
          <p:cNvSpPr/>
          <p:nvPr/>
        </p:nvSpPr>
        <p:spPr>
          <a:xfrm>
            <a:off x="1982665" y="2546837"/>
            <a:ext cx="936381" cy="8557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矩形: 圓角 13">
            <a:extLst>
              <a:ext uri="{FF2B5EF4-FFF2-40B4-BE49-F238E27FC236}">
                <a16:creationId xmlns:a16="http://schemas.microsoft.com/office/drawing/2014/main" id="{B9FAA9DF-E206-4DF7-9CAF-FD42D7E1A592}"/>
              </a:ext>
            </a:extLst>
          </p:cNvPr>
          <p:cNvSpPr/>
          <p:nvPr/>
        </p:nvSpPr>
        <p:spPr>
          <a:xfrm>
            <a:off x="1982666" y="3506665"/>
            <a:ext cx="430823" cy="4234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 name="Rectangle 12">
            <a:extLst>
              <a:ext uri="{FF2B5EF4-FFF2-40B4-BE49-F238E27FC236}">
                <a16:creationId xmlns:a16="http://schemas.microsoft.com/office/drawing/2014/main" id="{F84D67BF-C121-4ACE-A261-73262BE147B0}"/>
              </a:ext>
            </a:extLst>
          </p:cNvPr>
          <p:cNvSpPr/>
          <p:nvPr/>
        </p:nvSpPr>
        <p:spPr>
          <a:xfrm>
            <a:off x="217607" y="1171292"/>
            <a:ext cx="8723360" cy="830997"/>
          </a:xfrm>
          <a:prstGeom prst="rect">
            <a:avLst/>
          </a:prstGeom>
        </p:spPr>
        <p:txBody>
          <a:bodyPr wrap="square" anchor="t">
            <a:spAutoFit/>
          </a:bodyPr>
          <a:lstStyle/>
          <a:p>
            <a:r>
              <a:rPr lang="en-US" altLang="zh-CN" sz="1600">
                <a:solidFill>
                  <a:schemeClr val="bg1"/>
                </a:solidFill>
                <a:latin typeface="微軟正黑體"/>
                <a:ea typeface="微軟正黑體"/>
                <a:cs typeface="Arial" panose="020B0604020202020204" pitchFamily="34" charset="0"/>
              </a:rPr>
              <a:t>Using</a:t>
            </a:r>
            <a:r>
              <a:rPr lang="zh-CN"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 t</a:t>
            </a:r>
            <a:r>
              <a:rPr lang="zh-CN" altLang="en-US" sz="1600">
                <a:solidFill>
                  <a:schemeClr val="bg1"/>
                </a:solidFill>
                <a:latin typeface="Arial"/>
                <a:ea typeface="微軟正黑體" panose="020B0604030504040204" pitchFamily="34" charset="-120"/>
                <a:cs typeface="Arial"/>
              </a:rPr>
              <a:t>he </a:t>
            </a:r>
            <a:r>
              <a:rPr lang="en-US" altLang="zh-CN" sz="1600">
                <a:solidFill>
                  <a:schemeClr val="bg1"/>
                </a:solidFill>
                <a:latin typeface="Arial"/>
                <a:ea typeface="微軟正黑體" panose="020B0604030504040204" pitchFamily="34" charset="-120"/>
                <a:cs typeface="Arial"/>
              </a:rPr>
              <a:t>public c</a:t>
            </a:r>
            <a:r>
              <a:rPr lang="zh-CN" altLang="en-US" sz="1600">
                <a:solidFill>
                  <a:schemeClr val="bg1"/>
                </a:solidFill>
                <a:latin typeface="Arial"/>
                <a:ea typeface="微軟正黑體" panose="020B0604030504040204" pitchFamily="34" charset="-120"/>
                <a:cs typeface="Arial"/>
              </a:rPr>
              <a:t>lou</a:t>
            </a:r>
            <a:r>
              <a:rPr lang="en-US" altLang="zh-CN" sz="1600">
                <a:solidFill>
                  <a:schemeClr val="bg1"/>
                </a:solidFill>
                <a:latin typeface="Arial"/>
                <a:ea typeface="微軟正黑體" panose="020B0604030504040204" pitchFamily="34" charset="-120"/>
                <a:cs typeface="Arial"/>
              </a:rPr>
              <a:t>d</a:t>
            </a:r>
            <a:r>
              <a:rPr lang="zh-CN" altLang="en-US" sz="1600">
                <a:solidFill>
                  <a:schemeClr val="bg1"/>
                </a:solidFill>
                <a:latin typeface="Arial"/>
                <a:ea typeface="微軟正黑體" panose="020B0604030504040204" pitchFamily="34" charset="-120"/>
                <a:cs typeface="Arial"/>
              </a:rPr>
              <a:t> </a:t>
            </a:r>
            <a:r>
              <a:rPr lang="en-US" altLang="zh-CN" sz="1600">
                <a:solidFill>
                  <a:schemeClr val="bg1"/>
                </a:solidFill>
                <a:latin typeface="Arial"/>
                <a:ea typeface="微軟正黑體" panose="020B0604030504040204" pitchFamily="34" charset="-120"/>
                <a:cs typeface="Arial"/>
              </a:rPr>
              <a:t>s</a:t>
            </a:r>
            <a:r>
              <a:rPr lang="en-US" altLang="en-US" sz="1600">
                <a:solidFill>
                  <a:schemeClr val="bg1"/>
                </a:solidFill>
                <a:latin typeface="Arial"/>
                <a:ea typeface="微軟正黑體" panose="020B0604030504040204" pitchFamily="34" charset="-120"/>
                <a:cs typeface="Arial"/>
              </a:rPr>
              <a:t>torage space just like a volume (or iSCSI LUN) on the NAS. </a:t>
            </a:r>
            <a:endParaRPr lang="zh-CN" altLang="en-US" sz="1600">
              <a:solidFill>
                <a:schemeClr val="bg1"/>
              </a:solidFill>
              <a:latin typeface="微軟正黑體"/>
              <a:ea typeface="微軟正黑體"/>
              <a:cs typeface="Arial"/>
            </a:endParaRPr>
          </a:p>
          <a:p>
            <a:r>
              <a:rPr lang="en-US" altLang="en-US" sz="1600">
                <a:solidFill>
                  <a:schemeClr val="bg1"/>
                </a:solidFill>
                <a:latin typeface="Arial"/>
                <a:ea typeface="微軟正黑體" panose="020B0604030504040204" pitchFamily="34" charset="-120"/>
                <a:cs typeface="Arial"/>
              </a:rPr>
              <a:t>Compared to file-level </a:t>
            </a:r>
            <a:r>
              <a:rPr lang="en-US" altLang="en-US" sz="1600" err="1">
                <a:solidFill>
                  <a:schemeClr val="bg1"/>
                </a:solidFill>
                <a:latin typeface="Arial"/>
                <a:ea typeface="微軟正黑體" panose="020B0604030504040204" pitchFamily="34" charset="-120"/>
                <a:cs typeface="Arial"/>
              </a:rPr>
              <a:t>CacheMount</a:t>
            </a:r>
            <a:r>
              <a:rPr lang="en-US" altLang="en-US" sz="1600">
                <a:solidFill>
                  <a:schemeClr val="bg1"/>
                </a:solidFill>
                <a:latin typeface="Arial"/>
                <a:ea typeface="微軟正黑體" panose="020B0604030504040204" pitchFamily="34" charset="-120"/>
                <a:cs typeface="Arial"/>
              </a:rPr>
              <a:t>, the block-level VJBOD Cloud increase the efficiency</a:t>
            </a:r>
            <a:r>
              <a:rPr lang="en-US" altLang="zh-CN" sz="1600">
                <a:solidFill>
                  <a:schemeClr val="bg1"/>
                </a:solidFill>
                <a:latin typeface="Arial"/>
                <a:ea typeface="微軟正黑體" panose="020B0604030504040204" pitchFamily="34" charset="-120"/>
                <a:cs typeface="Arial"/>
              </a:rPr>
              <a:t> of transferring random data and large files to the cloud to provide business-level</a:t>
            </a:r>
            <a:r>
              <a:rPr lang="en-US" altLang="zh-CN" sz="1600">
                <a:solidFill>
                  <a:schemeClr val="bg1"/>
                </a:solidFill>
                <a:latin typeface="Arial"/>
                <a:ea typeface="微軟正黑體"/>
                <a:cs typeface="Arial" panose="020B0604020202020204" pitchFamily="34" charset="0"/>
              </a:rPr>
              <a:t> gateway solution.</a:t>
            </a:r>
          </a:p>
        </p:txBody>
      </p:sp>
      <p:sp>
        <p:nvSpPr>
          <p:cNvPr id="3" name="文字方塊 2">
            <a:extLst>
              <a:ext uri="{FF2B5EF4-FFF2-40B4-BE49-F238E27FC236}">
                <a16:creationId xmlns:a16="http://schemas.microsoft.com/office/drawing/2014/main" id="{5F85458F-0400-462C-9E9B-3364A1823497}"/>
              </a:ext>
            </a:extLst>
          </p:cNvPr>
          <p:cNvSpPr txBox="1"/>
          <p:nvPr/>
        </p:nvSpPr>
        <p:spPr>
          <a:xfrm>
            <a:off x="2515339" y="4700566"/>
            <a:ext cx="765169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solidFill>
                  <a:schemeClr val="bg1"/>
                </a:solidFill>
                <a:latin typeface="Arial" panose="020B0604020202020204" pitchFamily="34" charset="0"/>
                <a:ea typeface="Microsoft JhengHei"/>
                <a:cs typeface="Arial" panose="020B0604020202020204" pitchFamily="34" charset="0"/>
              </a:rPr>
              <a:t>With Block-level solution， the uploaded data cannot be recongized by the cloud or its application</a:t>
            </a:r>
            <a:r>
              <a:rPr lang="en-US" altLang="zh-TW" sz="1100">
                <a:solidFill>
                  <a:schemeClr val="bg1"/>
                </a:solidFill>
                <a:latin typeface="Arial" panose="020B0604020202020204" pitchFamily="34" charset="0"/>
                <a:ea typeface="Microsoft JhengHei"/>
                <a:cs typeface="Arial" panose="020B0604020202020204" pitchFamily="34" charset="0"/>
              </a:rPr>
              <a:t>s</a:t>
            </a:r>
            <a:endParaRPr lang="zh-TW" altLang="en-US" sz="1100">
              <a:solidFill>
                <a:schemeClr val="bg1"/>
              </a:solidFill>
              <a:latin typeface="Arial" panose="020B0604020202020204" pitchFamily="34" charset="0"/>
              <a:ea typeface="Microsoft JhengHei"/>
              <a:cs typeface="Arial" panose="020B0604020202020204" pitchFamily="34" charset="0"/>
            </a:endParaRPr>
          </a:p>
        </p:txBody>
      </p:sp>
      <p:sp>
        <p:nvSpPr>
          <p:cNvPr id="8" name="矩形: 圓角 7">
            <a:extLst>
              <a:ext uri="{FF2B5EF4-FFF2-40B4-BE49-F238E27FC236}">
                <a16:creationId xmlns:a16="http://schemas.microsoft.com/office/drawing/2014/main" id="{1359286C-B7CE-498D-BB7D-878AD34502C7}"/>
              </a:ext>
            </a:extLst>
          </p:cNvPr>
          <p:cNvSpPr/>
          <p:nvPr/>
        </p:nvSpPr>
        <p:spPr>
          <a:xfrm>
            <a:off x="1982665" y="2546837"/>
            <a:ext cx="474785" cy="4454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 name="矩形: 圓角 8">
            <a:extLst>
              <a:ext uri="{FF2B5EF4-FFF2-40B4-BE49-F238E27FC236}">
                <a16:creationId xmlns:a16="http://schemas.microsoft.com/office/drawing/2014/main" id="{EA75805A-0773-4234-AF53-E5630CA1083C}"/>
              </a:ext>
            </a:extLst>
          </p:cNvPr>
          <p:cNvSpPr/>
          <p:nvPr/>
        </p:nvSpPr>
        <p:spPr>
          <a:xfrm>
            <a:off x="2502876" y="3506664"/>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0" name="矩形: 圓角 9">
            <a:extLst>
              <a:ext uri="{FF2B5EF4-FFF2-40B4-BE49-F238E27FC236}">
                <a16:creationId xmlns:a16="http://schemas.microsoft.com/office/drawing/2014/main" id="{21265713-733F-436A-8C8C-993A9AC37203}"/>
              </a:ext>
            </a:extLst>
          </p:cNvPr>
          <p:cNvSpPr/>
          <p:nvPr/>
        </p:nvSpPr>
        <p:spPr>
          <a:xfrm>
            <a:off x="1982664" y="3990240"/>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 name="矩形: 圓角 10">
            <a:extLst>
              <a:ext uri="{FF2B5EF4-FFF2-40B4-BE49-F238E27FC236}">
                <a16:creationId xmlns:a16="http://schemas.microsoft.com/office/drawing/2014/main" id="{EDE3DFFE-34EB-4C86-A992-3E6F10792326}"/>
              </a:ext>
            </a:extLst>
          </p:cNvPr>
          <p:cNvSpPr/>
          <p:nvPr/>
        </p:nvSpPr>
        <p:spPr>
          <a:xfrm>
            <a:off x="2502875" y="3990240"/>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Rectangle 12">
            <a:extLst>
              <a:ext uri="{FF2B5EF4-FFF2-40B4-BE49-F238E27FC236}">
                <a16:creationId xmlns:a16="http://schemas.microsoft.com/office/drawing/2014/main" id="{C2129B6B-3BD3-4E50-8DCB-0A672E626EE3}"/>
              </a:ext>
            </a:extLst>
          </p:cNvPr>
          <p:cNvSpPr/>
          <p:nvPr/>
        </p:nvSpPr>
        <p:spPr>
          <a:xfrm>
            <a:off x="4645347" y="2659585"/>
            <a:ext cx="3960862" cy="523220"/>
          </a:xfrm>
          <a:prstGeom prst="rect">
            <a:avLst/>
          </a:prstGeom>
        </p:spPr>
        <p:txBody>
          <a:bodyPr wrap="square" anchor="t">
            <a:spAutoFit/>
          </a:bodyPr>
          <a:lstStyle/>
          <a:p>
            <a:r>
              <a:rPr lang="zh-CN" altLang="en-US" sz="1400">
                <a:solidFill>
                  <a:schemeClr val="bg1"/>
                </a:solidFill>
                <a:latin typeface="微軟正黑體"/>
                <a:ea typeface="微軟正黑體"/>
                <a:cs typeface="Arial" panose="020B0604020202020204" pitchFamily="34" charset="0"/>
              </a:rPr>
              <a:t>In </a:t>
            </a:r>
            <a:r>
              <a:rPr lang="en-US" altLang="zh-CN" sz="1400">
                <a:solidFill>
                  <a:schemeClr val="bg1"/>
                </a:solidFill>
                <a:latin typeface="微軟正黑體"/>
                <a:ea typeface="微軟正黑體"/>
                <a:cs typeface="Arial" panose="020B0604020202020204" pitchFamily="34" charset="0"/>
              </a:rPr>
              <a:t>f</a:t>
            </a:r>
            <a:r>
              <a:rPr lang="zh-CN" altLang="en-US" sz="1400">
                <a:solidFill>
                  <a:schemeClr val="bg1"/>
                </a:solidFill>
                <a:latin typeface="微軟正黑體"/>
                <a:ea typeface="微軟正黑體"/>
                <a:cs typeface="Arial" panose="020B0604020202020204" pitchFamily="34" charset="0"/>
              </a:rPr>
              <a:t>i</a:t>
            </a:r>
            <a:r>
              <a:rPr lang="zh-CN" altLang="en-US" sz="1400">
                <a:solidFill>
                  <a:schemeClr val="bg1"/>
                </a:solidFill>
                <a:latin typeface="微軟正黑體"/>
                <a:ea typeface="微軟正黑體"/>
              </a:rPr>
              <a:t>le-level, a modified file need to be re-upload </a:t>
            </a:r>
            <a:r>
              <a:rPr lang="en-US" altLang="zh-CN" sz="1400">
                <a:solidFill>
                  <a:schemeClr val="bg1"/>
                </a:solidFill>
                <a:latin typeface="微軟正黑體"/>
                <a:ea typeface="微軟正黑體"/>
              </a:rPr>
              <a:t>in full</a:t>
            </a:r>
            <a:r>
              <a:rPr lang="zh-CN" altLang="en-US" sz="1400">
                <a:solidFill>
                  <a:schemeClr val="bg1"/>
                </a:solidFill>
                <a:latin typeface="微軟正黑體"/>
                <a:ea typeface="微軟正黑體"/>
              </a:rPr>
              <a:t>. </a:t>
            </a:r>
            <a:endParaRPr lang="zh-CN" altLang="en-US" sz="1400">
              <a:solidFill>
                <a:schemeClr val="bg1"/>
              </a:solidFill>
            </a:endParaRPr>
          </a:p>
        </p:txBody>
      </p:sp>
      <p:sp>
        <p:nvSpPr>
          <p:cNvPr id="13" name="Rectangle 12">
            <a:extLst>
              <a:ext uri="{FF2B5EF4-FFF2-40B4-BE49-F238E27FC236}">
                <a16:creationId xmlns:a16="http://schemas.microsoft.com/office/drawing/2014/main" id="{2F089D68-F5B7-4643-8256-EF32C8280560}"/>
              </a:ext>
            </a:extLst>
          </p:cNvPr>
          <p:cNvSpPr/>
          <p:nvPr/>
        </p:nvSpPr>
        <p:spPr>
          <a:xfrm>
            <a:off x="4645346" y="3546142"/>
            <a:ext cx="3872940" cy="523220"/>
          </a:xfrm>
          <a:prstGeom prst="rect">
            <a:avLst/>
          </a:prstGeom>
        </p:spPr>
        <p:txBody>
          <a:bodyPr wrap="square" anchor="t">
            <a:spAutoFit/>
          </a:bodyPr>
          <a:lstStyle/>
          <a:p>
            <a:r>
              <a:rPr lang="zh-CN" altLang="en-US" sz="1400">
                <a:solidFill>
                  <a:schemeClr val="bg1"/>
                </a:solidFill>
                <a:latin typeface="微軟正黑體"/>
                <a:ea typeface="微軟正黑體"/>
                <a:cs typeface="Arial" panose="020B0604020202020204" pitchFamily="34" charset="0"/>
              </a:rPr>
              <a:t>In </a:t>
            </a:r>
            <a:r>
              <a:rPr lang="en-US" altLang="zh-CN" sz="1400">
                <a:solidFill>
                  <a:schemeClr val="bg1"/>
                </a:solidFill>
                <a:latin typeface="微軟正黑體"/>
                <a:ea typeface="微軟正黑體"/>
                <a:cs typeface="Arial" panose="020B0604020202020204" pitchFamily="34" charset="0"/>
              </a:rPr>
              <a:t>b</a:t>
            </a:r>
            <a:r>
              <a:rPr lang="zh-CN" altLang="en-US" sz="1400">
                <a:solidFill>
                  <a:schemeClr val="bg1"/>
                </a:solidFill>
                <a:latin typeface="微軟正黑體"/>
                <a:ea typeface="微軟正黑體"/>
                <a:cs typeface="Arial" panose="020B0604020202020204" pitchFamily="34" charset="0"/>
              </a:rPr>
              <a:t>lock-level, only the modified block need</a:t>
            </a:r>
            <a:r>
              <a:rPr lang="en-US" altLang="zh-CN" sz="1400">
                <a:solidFill>
                  <a:schemeClr val="bg1"/>
                </a:solidFill>
                <a:latin typeface="微軟正黑體"/>
                <a:ea typeface="微軟正黑體"/>
                <a:cs typeface="Arial" panose="020B0604020202020204" pitchFamily="34" charset="0"/>
              </a:rPr>
              <a:t>s</a:t>
            </a:r>
            <a:r>
              <a:rPr lang="zh-CN" altLang="en-US" sz="1400">
                <a:solidFill>
                  <a:schemeClr val="bg1"/>
                </a:solidFill>
                <a:latin typeface="微軟正黑體"/>
                <a:ea typeface="微軟正黑體"/>
                <a:cs typeface="Arial" panose="020B0604020202020204" pitchFamily="34" charset="0"/>
              </a:rPr>
              <a:t> to be uploaded to the cloud.</a:t>
            </a:r>
          </a:p>
        </p:txBody>
      </p:sp>
      <p:sp>
        <p:nvSpPr>
          <p:cNvPr id="15" name="Rectangle 12">
            <a:extLst>
              <a:ext uri="{FF2B5EF4-FFF2-40B4-BE49-F238E27FC236}">
                <a16:creationId xmlns:a16="http://schemas.microsoft.com/office/drawing/2014/main" id="{643C55B8-CC8E-47CB-BFB3-F5D2DCA32680}"/>
              </a:ext>
            </a:extLst>
          </p:cNvPr>
          <p:cNvSpPr/>
          <p:nvPr/>
        </p:nvSpPr>
        <p:spPr>
          <a:xfrm>
            <a:off x="767207" y="3206969"/>
            <a:ext cx="2129131" cy="276999"/>
          </a:xfrm>
          <a:prstGeom prst="rect">
            <a:avLst/>
          </a:prstGeom>
        </p:spPr>
        <p:txBody>
          <a:bodyPr wrap="square" anchor="t">
            <a:spAutoFit/>
          </a:bodyPr>
          <a:lstStyle/>
          <a:p>
            <a:r>
              <a:rPr lang="zh-CN" altLang="en-US" sz="1200">
                <a:solidFill>
                  <a:schemeClr val="bg1"/>
                </a:solidFill>
                <a:latin typeface="Arial" panose="020B0604020202020204" pitchFamily="34" charset="0"/>
                <a:ea typeface="微軟正黑體"/>
                <a:cs typeface="Arial" panose="020B0604020202020204" pitchFamily="34" charset="0"/>
              </a:rPr>
              <a:t>Modified Data</a:t>
            </a:r>
            <a:endParaRPr lang="zh-TW" altLang="en-US" sz="1200"/>
          </a:p>
        </p:txBody>
      </p:sp>
      <p:sp>
        <p:nvSpPr>
          <p:cNvPr id="17" name="矩形: 圓角 16">
            <a:extLst>
              <a:ext uri="{FF2B5EF4-FFF2-40B4-BE49-F238E27FC236}">
                <a16:creationId xmlns:a16="http://schemas.microsoft.com/office/drawing/2014/main" id="{32D14377-9B11-45BA-B1EE-38ACE3F63F74}"/>
              </a:ext>
            </a:extLst>
          </p:cNvPr>
          <p:cNvSpPr/>
          <p:nvPr/>
        </p:nvSpPr>
        <p:spPr>
          <a:xfrm>
            <a:off x="341435" y="3206260"/>
            <a:ext cx="430823" cy="4234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8" name="矩形: 圓角 17">
            <a:extLst>
              <a:ext uri="{FF2B5EF4-FFF2-40B4-BE49-F238E27FC236}">
                <a16:creationId xmlns:a16="http://schemas.microsoft.com/office/drawing/2014/main" id="{834B88DC-2080-403D-83CB-932E6FD06401}"/>
              </a:ext>
            </a:extLst>
          </p:cNvPr>
          <p:cNvSpPr/>
          <p:nvPr/>
        </p:nvSpPr>
        <p:spPr>
          <a:xfrm>
            <a:off x="341432" y="2576144"/>
            <a:ext cx="416170" cy="42349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圓角 19">
            <a:extLst>
              <a:ext uri="{FF2B5EF4-FFF2-40B4-BE49-F238E27FC236}">
                <a16:creationId xmlns:a16="http://schemas.microsoft.com/office/drawing/2014/main" id="{A60662BB-D4DD-412A-9D9E-2A35F612D9CE}"/>
              </a:ext>
            </a:extLst>
          </p:cNvPr>
          <p:cNvSpPr/>
          <p:nvPr/>
        </p:nvSpPr>
        <p:spPr>
          <a:xfrm>
            <a:off x="3528645" y="2546836"/>
            <a:ext cx="936381" cy="85578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矩形: 圓角 20">
            <a:extLst>
              <a:ext uri="{FF2B5EF4-FFF2-40B4-BE49-F238E27FC236}">
                <a16:creationId xmlns:a16="http://schemas.microsoft.com/office/drawing/2014/main" id="{D0F6E927-E011-4181-B877-8C089D286ACA}"/>
              </a:ext>
            </a:extLst>
          </p:cNvPr>
          <p:cNvSpPr/>
          <p:nvPr/>
        </p:nvSpPr>
        <p:spPr>
          <a:xfrm>
            <a:off x="3528645" y="2546837"/>
            <a:ext cx="474785" cy="44547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3" name="矩形: 圓角 22">
            <a:extLst>
              <a:ext uri="{FF2B5EF4-FFF2-40B4-BE49-F238E27FC236}">
                <a16:creationId xmlns:a16="http://schemas.microsoft.com/office/drawing/2014/main" id="{3F152104-7A8E-479D-AB3C-A3ED0BF2A7BD}"/>
              </a:ext>
            </a:extLst>
          </p:cNvPr>
          <p:cNvSpPr/>
          <p:nvPr/>
        </p:nvSpPr>
        <p:spPr>
          <a:xfrm>
            <a:off x="3543298" y="3521317"/>
            <a:ext cx="943707" cy="90707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 name="矩形: 圓角 23">
            <a:extLst>
              <a:ext uri="{FF2B5EF4-FFF2-40B4-BE49-F238E27FC236}">
                <a16:creationId xmlns:a16="http://schemas.microsoft.com/office/drawing/2014/main" id="{58C18519-E875-4B76-B923-C7143A16F1FE}"/>
              </a:ext>
            </a:extLst>
          </p:cNvPr>
          <p:cNvSpPr/>
          <p:nvPr/>
        </p:nvSpPr>
        <p:spPr>
          <a:xfrm>
            <a:off x="4063509" y="3521318"/>
            <a:ext cx="416170" cy="4234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5" name="矩形: 圓角 24">
            <a:extLst>
              <a:ext uri="{FF2B5EF4-FFF2-40B4-BE49-F238E27FC236}">
                <a16:creationId xmlns:a16="http://schemas.microsoft.com/office/drawing/2014/main" id="{103C73AE-281B-426E-9A92-BC073321002B}"/>
              </a:ext>
            </a:extLst>
          </p:cNvPr>
          <p:cNvSpPr/>
          <p:nvPr/>
        </p:nvSpPr>
        <p:spPr>
          <a:xfrm>
            <a:off x="3543297" y="4004894"/>
            <a:ext cx="416170" cy="4234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6" name="矩形: 圓角 25">
            <a:extLst>
              <a:ext uri="{FF2B5EF4-FFF2-40B4-BE49-F238E27FC236}">
                <a16:creationId xmlns:a16="http://schemas.microsoft.com/office/drawing/2014/main" id="{2262DCE2-DC36-4078-B1BA-4F27AB07754A}"/>
              </a:ext>
            </a:extLst>
          </p:cNvPr>
          <p:cNvSpPr/>
          <p:nvPr/>
        </p:nvSpPr>
        <p:spPr>
          <a:xfrm>
            <a:off x="4063508" y="4004894"/>
            <a:ext cx="416170" cy="4234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55D530CD-6F72-4F1A-9430-A2125BC648FD}"/>
              </a:ext>
            </a:extLst>
          </p:cNvPr>
          <p:cNvSpPr/>
          <p:nvPr/>
        </p:nvSpPr>
        <p:spPr>
          <a:xfrm>
            <a:off x="3550627" y="3506665"/>
            <a:ext cx="430823" cy="4234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箭號: 向下 4">
            <a:extLst>
              <a:ext uri="{FF2B5EF4-FFF2-40B4-BE49-F238E27FC236}">
                <a16:creationId xmlns:a16="http://schemas.microsoft.com/office/drawing/2014/main" id="{7F8E9994-6EA8-48B0-B870-60D29B43B88C}"/>
              </a:ext>
            </a:extLst>
          </p:cNvPr>
          <p:cNvSpPr/>
          <p:nvPr/>
        </p:nvSpPr>
        <p:spPr>
          <a:xfrm rot="16200000">
            <a:off x="2889943" y="3214553"/>
            <a:ext cx="213535" cy="10077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8" name="箭號: 向下 27">
            <a:extLst>
              <a:ext uri="{FF2B5EF4-FFF2-40B4-BE49-F238E27FC236}">
                <a16:creationId xmlns:a16="http://schemas.microsoft.com/office/drawing/2014/main" id="{0025648C-CD07-4C31-811C-FD3480ECEBAF}"/>
              </a:ext>
            </a:extLst>
          </p:cNvPr>
          <p:cNvSpPr/>
          <p:nvPr/>
        </p:nvSpPr>
        <p:spPr>
          <a:xfrm rot="16200000">
            <a:off x="3109749" y="2701667"/>
            <a:ext cx="191556" cy="5900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 name="Rectangle 12">
            <a:extLst>
              <a:ext uri="{FF2B5EF4-FFF2-40B4-BE49-F238E27FC236}">
                <a16:creationId xmlns:a16="http://schemas.microsoft.com/office/drawing/2014/main" id="{A4C66BCF-B227-4071-9DD5-499AF9CDA37B}"/>
              </a:ext>
            </a:extLst>
          </p:cNvPr>
          <p:cNvSpPr/>
          <p:nvPr/>
        </p:nvSpPr>
        <p:spPr>
          <a:xfrm>
            <a:off x="759880" y="2657447"/>
            <a:ext cx="2195074" cy="276999"/>
          </a:xfrm>
          <a:prstGeom prst="rect">
            <a:avLst/>
          </a:prstGeom>
        </p:spPr>
        <p:txBody>
          <a:bodyPr wrap="square" anchor="t">
            <a:spAutoFit/>
          </a:bodyPr>
          <a:lstStyle/>
          <a:p>
            <a:r>
              <a:rPr lang="zh-CN" altLang="en-US" sz="1200">
                <a:solidFill>
                  <a:schemeClr val="bg1"/>
                </a:solidFill>
                <a:latin typeface="微軟正黑體"/>
                <a:ea typeface="微軟正黑體"/>
                <a:cs typeface="Arial" panose="020B0604020202020204" pitchFamily="34" charset="0"/>
              </a:rPr>
              <a:t>Oringial Data</a:t>
            </a:r>
          </a:p>
        </p:txBody>
      </p:sp>
      <p:sp>
        <p:nvSpPr>
          <p:cNvPr id="30" name="Rectangle 12">
            <a:extLst>
              <a:ext uri="{FF2B5EF4-FFF2-40B4-BE49-F238E27FC236}">
                <a16:creationId xmlns:a16="http://schemas.microsoft.com/office/drawing/2014/main" id="{1A61C113-FDE4-41F8-911C-446499C4F040}"/>
              </a:ext>
            </a:extLst>
          </p:cNvPr>
          <p:cNvSpPr/>
          <p:nvPr/>
        </p:nvSpPr>
        <p:spPr>
          <a:xfrm>
            <a:off x="2049421" y="4767601"/>
            <a:ext cx="934842" cy="376658"/>
          </a:xfrm>
          <a:prstGeom prst="rect">
            <a:avLst/>
          </a:prstGeom>
        </p:spPr>
        <p:txBody>
          <a:bodyPr wrap="square" anchor="t">
            <a:spAutoFit/>
          </a:bodyPr>
          <a:lstStyle/>
          <a:p>
            <a:endParaRPr lang="zh-CN" altLang="en-US">
              <a:solidFill>
                <a:schemeClr val="bg1"/>
              </a:solidFill>
              <a:latin typeface="Arial" panose="020B0604020202020204" pitchFamily="34" charset="0"/>
              <a:ea typeface="微軟正黑體"/>
              <a:cs typeface="Arial" panose="020B0604020202020204" pitchFamily="34" charset="0"/>
            </a:endParaRPr>
          </a:p>
        </p:txBody>
      </p:sp>
      <p:pic>
        <p:nvPicPr>
          <p:cNvPr id="6" name="圖片 15" descr="一張含有 圍欄 的圖片&#10;&#10;描述是以非常高的可信度產生">
            <a:extLst>
              <a:ext uri="{FF2B5EF4-FFF2-40B4-BE49-F238E27FC236}">
                <a16:creationId xmlns:a16="http://schemas.microsoft.com/office/drawing/2014/main" id="{D463B11D-B574-4FAD-8A86-E1A6DB011243}"/>
              </a:ext>
            </a:extLst>
          </p:cNvPr>
          <p:cNvPicPr>
            <a:picLocks noChangeAspect="1"/>
          </p:cNvPicPr>
          <p:nvPr/>
        </p:nvPicPr>
        <p:blipFill>
          <a:blip r:embed="rId3"/>
          <a:stretch>
            <a:fillRect/>
          </a:stretch>
        </p:blipFill>
        <p:spPr>
          <a:xfrm>
            <a:off x="1615220" y="4086591"/>
            <a:ext cx="638175" cy="619125"/>
          </a:xfrm>
          <a:prstGeom prst="rect">
            <a:avLst/>
          </a:prstGeom>
        </p:spPr>
      </p:pic>
      <p:pic>
        <p:nvPicPr>
          <p:cNvPr id="27" name="圖片 30">
            <a:extLst>
              <a:ext uri="{FF2B5EF4-FFF2-40B4-BE49-F238E27FC236}">
                <a16:creationId xmlns:a16="http://schemas.microsoft.com/office/drawing/2014/main" id="{7492700B-5ABF-4F6B-8B8B-4E3985EBC79F}"/>
              </a:ext>
            </a:extLst>
          </p:cNvPr>
          <p:cNvPicPr>
            <a:picLocks noChangeAspect="1"/>
          </p:cNvPicPr>
          <p:nvPr/>
        </p:nvPicPr>
        <p:blipFill>
          <a:blip r:embed="rId4"/>
          <a:stretch>
            <a:fillRect/>
          </a:stretch>
        </p:blipFill>
        <p:spPr>
          <a:xfrm>
            <a:off x="3193439" y="4126889"/>
            <a:ext cx="676275" cy="523875"/>
          </a:xfrm>
          <a:prstGeom prst="rect">
            <a:avLst/>
          </a:prstGeom>
        </p:spPr>
      </p:pic>
    </p:spTree>
    <p:extLst>
      <p:ext uri="{BB962C8B-B14F-4D97-AF65-F5344CB8AC3E}">
        <p14:creationId xmlns:p14="http://schemas.microsoft.com/office/powerpoint/2010/main" val="2071612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線單箭頭接點 37">
            <a:extLst>
              <a:ext uri="{FF2B5EF4-FFF2-40B4-BE49-F238E27FC236}">
                <a16:creationId xmlns:a16="http://schemas.microsoft.com/office/drawing/2014/main" id="{AC08713C-94D9-4E90-ADC5-80BD810B597F}"/>
              </a:ext>
            </a:extLst>
          </p:cNvPr>
          <p:cNvCxnSpPr/>
          <p:nvPr/>
        </p:nvCxnSpPr>
        <p:spPr>
          <a:xfrm>
            <a:off x="2422280" y="3667856"/>
            <a:ext cx="13189" cy="672611"/>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90FDF601-F8AB-4812-A61B-912E343996E5}"/>
              </a:ext>
            </a:extLst>
          </p:cNvPr>
          <p:cNvCxnSpPr>
            <a:cxnSpLocks/>
          </p:cNvCxnSpPr>
          <p:nvPr/>
        </p:nvCxnSpPr>
        <p:spPr>
          <a:xfrm flipV="1">
            <a:off x="1923630" y="3636849"/>
            <a:ext cx="504093" cy="1466"/>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7069325-8440-4D84-BEB1-F5367F9F838D}"/>
              </a:ext>
            </a:extLst>
          </p:cNvPr>
          <p:cNvCxnSpPr>
            <a:cxnSpLocks/>
          </p:cNvCxnSpPr>
          <p:nvPr/>
        </p:nvCxnSpPr>
        <p:spPr>
          <a:xfrm flipH="1" flipV="1">
            <a:off x="2422281" y="4348196"/>
            <a:ext cx="4199790" cy="1466"/>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B4DAF36-85D1-488F-BEFE-F297B2314FB3}"/>
              </a:ext>
            </a:extLst>
          </p:cNvPr>
          <p:cNvSpPr txBox="1">
            <a:spLocks/>
          </p:cNvSpPr>
          <p:nvPr/>
        </p:nvSpPr>
        <p:spPr>
          <a:xfrm>
            <a:off x="1118549" y="165787"/>
            <a:ext cx="6838950" cy="82296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CN" altLang="en-US" sz="3200">
                <a:solidFill>
                  <a:srgbClr val="E2CB9E"/>
                </a:solidFill>
                <a:latin typeface="Arial" panose="020B0604020202020204" pitchFamily="34" charset="0"/>
                <a:cs typeface="Arial" panose="020B0604020202020204" pitchFamily="34" charset="0"/>
              </a:rPr>
              <a:t>Using VJBOD Cloud to </a:t>
            </a:r>
            <a:r>
              <a:rPr lang="en-US" altLang="zh-CN" sz="3200">
                <a:solidFill>
                  <a:srgbClr val="E2CB9E"/>
                </a:solidFill>
                <a:latin typeface="Arial" panose="020B0604020202020204" pitchFamily="34" charset="0"/>
                <a:cs typeface="Arial" panose="020B0604020202020204" pitchFamily="34" charset="0"/>
              </a:rPr>
              <a:t>c</a:t>
            </a:r>
            <a:r>
              <a:rPr lang="zh-CN" altLang="en-US" sz="3200">
                <a:solidFill>
                  <a:srgbClr val="E2CB9E"/>
                </a:solidFill>
                <a:latin typeface="Arial" panose="020B0604020202020204" pitchFamily="34" charset="0"/>
                <a:cs typeface="Arial" panose="020B0604020202020204" pitchFamily="34" charset="0"/>
              </a:rPr>
              <a:t>reate </a:t>
            </a:r>
            <a:r>
              <a:rPr lang="en-US" altLang="zh-CN" sz="3200">
                <a:solidFill>
                  <a:srgbClr val="E2CB9E"/>
                </a:solidFill>
                <a:latin typeface="Arial" panose="020B0604020202020204" pitchFamily="34" charset="0"/>
                <a:cs typeface="Arial" panose="020B0604020202020204" pitchFamily="34" charset="0"/>
              </a:rPr>
              <a:t>a</a:t>
            </a:r>
            <a:r>
              <a:rPr lang="zh-CN" altLang="en-US" sz="3200">
                <a:solidFill>
                  <a:srgbClr val="E2CB9E"/>
                </a:solidFill>
                <a:latin typeface="Arial" panose="020B0604020202020204" pitchFamily="34" charset="0"/>
                <a:cs typeface="Arial" panose="020B0604020202020204" pitchFamily="34" charset="0"/>
              </a:rPr>
              <a:t> </a:t>
            </a:r>
            <a:r>
              <a:rPr lang="en-US" altLang="zh-CN" sz="3200">
                <a:solidFill>
                  <a:srgbClr val="E2CB9E"/>
                </a:solidFill>
                <a:latin typeface="Arial" panose="020B0604020202020204" pitchFamily="34" charset="0"/>
                <a:cs typeface="Arial" panose="020B0604020202020204" pitchFamily="34" charset="0"/>
              </a:rPr>
              <a:t>r</a:t>
            </a:r>
            <a:r>
              <a:rPr lang="zh-CN" altLang="en-US" sz="3200">
                <a:solidFill>
                  <a:srgbClr val="E2CB9E"/>
                </a:solidFill>
                <a:latin typeface="Arial" panose="020B0604020202020204" pitchFamily="34" charset="0"/>
                <a:cs typeface="Arial" panose="020B0604020202020204" pitchFamily="34" charset="0"/>
              </a:rPr>
              <a:t>eliable </a:t>
            </a:r>
            <a:r>
              <a:rPr lang="en-US" altLang="zh-CN" sz="3200">
                <a:solidFill>
                  <a:srgbClr val="E2CB9E"/>
                </a:solidFill>
                <a:latin typeface="Arial" panose="020B0604020202020204" pitchFamily="34" charset="0"/>
                <a:cs typeface="Arial" panose="020B0604020202020204" pitchFamily="34" charset="0"/>
              </a:rPr>
              <a:t>d</a:t>
            </a:r>
            <a:r>
              <a:rPr lang="zh-CN" altLang="en-US" sz="3200">
                <a:solidFill>
                  <a:srgbClr val="E2CB9E"/>
                </a:solidFill>
                <a:latin typeface="Arial" panose="020B0604020202020204" pitchFamily="34" charset="0"/>
                <a:cs typeface="Arial" panose="020B0604020202020204" pitchFamily="34" charset="0"/>
              </a:rPr>
              <a:t>ata</a:t>
            </a:r>
            <a:r>
              <a:rPr lang="en-US" altLang="zh-CN" sz="3200">
                <a:solidFill>
                  <a:srgbClr val="E2CB9E"/>
                </a:solidFill>
                <a:latin typeface="Arial" panose="020B0604020202020204" pitchFamily="34" charset="0"/>
                <a:cs typeface="Arial" panose="020B0604020202020204" pitchFamily="34" charset="0"/>
              </a:rPr>
              <a:t>b</a:t>
            </a:r>
            <a:r>
              <a:rPr lang="zh-CN" altLang="en-US" sz="3200">
                <a:solidFill>
                  <a:srgbClr val="E2CB9E"/>
                </a:solidFill>
                <a:latin typeface="Arial" panose="020B0604020202020204" pitchFamily="34" charset="0"/>
                <a:cs typeface="Arial" panose="020B0604020202020204" pitchFamily="34" charset="0"/>
              </a:rPr>
              <a:t>ase</a:t>
            </a:r>
          </a:p>
        </p:txBody>
      </p:sp>
      <p:sp>
        <p:nvSpPr>
          <p:cNvPr id="6" name="Rectangle 12">
            <a:extLst>
              <a:ext uri="{FF2B5EF4-FFF2-40B4-BE49-F238E27FC236}">
                <a16:creationId xmlns:a16="http://schemas.microsoft.com/office/drawing/2014/main" id="{1BCE1674-7EEB-4682-8535-A146463D2FA1}"/>
              </a:ext>
            </a:extLst>
          </p:cNvPr>
          <p:cNvSpPr/>
          <p:nvPr/>
        </p:nvSpPr>
        <p:spPr>
          <a:xfrm>
            <a:off x="349575" y="1049660"/>
            <a:ext cx="8349687" cy="1569660"/>
          </a:xfrm>
          <a:prstGeom prst="rect">
            <a:avLst/>
          </a:prstGeom>
        </p:spPr>
        <p:txBody>
          <a:bodyPr wrap="square" anchor="t">
            <a:spAutoFit/>
          </a:bodyPr>
          <a:lstStyle/>
          <a:p>
            <a:r>
              <a:rPr lang="en-US" altLang="zh-CN" sz="1600">
                <a:solidFill>
                  <a:schemeClr val="bg1"/>
                </a:solidFill>
                <a:latin typeface="微軟正黑體"/>
                <a:ea typeface="微軟正黑體"/>
                <a:cs typeface="Arial" panose="020B0604020202020204" pitchFamily="34" charset="0"/>
              </a:rPr>
              <a:t>Even the best RAID protection cannot stand again physical shock</a:t>
            </a:r>
            <a:r>
              <a:rPr lang="en-US" altLang="zh-CN" sz="1600">
                <a:solidFill>
                  <a:schemeClr val="bg1"/>
                </a:solidFill>
                <a:latin typeface="微軟正黑體"/>
                <a:ea typeface="微軟正黑體"/>
              </a:rPr>
              <a:t>!</a:t>
            </a:r>
            <a:endParaRPr lang="zh-TW" sz="1600">
              <a:solidFill>
                <a:schemeClr val="bg1"/>
              </a:solidFill>
            </a:endParaRPr>
          </a:p>
          <a:p>
            <a:r>
              <a:rPr lang="en-US" altLang="zh-CN" sz="1600">
                <a:solidFill>
                  <a:schemeClr val="bg1"/>
                </a:solidFill>
                <a:latin typeface="微軟正黑體"/>
                <a:ea typeface="微軟正黑體"/>
                <a:cs typeface="Arial" panose="020B0604020202020204" pitchFamily="34" charset="0"/>
              </a:rPr>
              <a:t>For files, they can be upload to cloud, how about iSCSI LUN?</a:t>
            </a:r>
            <a:endParaRPr lang="en-US" sz="1600">
              <a:solidFill>
                <a:schemeClr val="bg1"/>
              </a:solidFill>
            </a:endParaRPr>
          </a:p>
          <a:p>
            <a:endParaRPr lang="en-US" altLang="zh-CN" sz="1600">
              <a:latin typeface="微軟正黑體"/>
              <a:ea typeface="微軟正黑體"/>
              <a:cs typeface="Arial" panose="020B0604020202020204" pitchFamily="34" charset="0"/>
            </a:endParaRPr>
          </a:p>
          <a:p>
            <a:r>
              <a:rPr lang="en-US" altLang="en-US" sz="1600">
                <a:solidFill>
                  <a:schemeClr val="bg1"/>
                </a:solidFill>
                <a:latin typeface="微軟正黑體"/>
                <a:ea typeface="微軟正黑體"/>
                <a:cs typeface="Arial" panose="020B0604020202020204" pitchFamily="34" charset="0"/>
              </a:rPr>
              <a:t>With VJBOD Cloud, an iSCSI LUN can be created at Cloud and shared via NAS. Using the edge solution to accelerate performance while allowing new device to connect &amp; share the LUN </a:t>
            </a:r>
            <a:r>
              <a:rPr lang="en-US" altLang="en-US" sz="1600">
                <a:solidFill>
                  <a:schemeClr val="bg1"/>
                </a:solidFill>
                <a:latin typeface="微軟正黑體"/>
                <a:ea typeface="微軟正黑體"/>
                <a:cs typeface="Arial"/>
              </a:rPr>
              <a:t>at any time</a:t>
            </a:r>
            <a:r>
              <a:rPr lang="en-US" altLang="en-US" sz="1600">
                <a:solidFill>
                  <a:schemeClr val="bg1"/>
                </a:solidFill>
                <a:latin typeface="Arial"/>
                <a:ea typeface="微軟正黑體"/>
                <a:cs typeface="Arial"/>
              </a:rPr>
              <a:t>!</a:t>
            </a:r>
          </a:p>
        </p:txBody>
      </p:sp>
      <p:sp>
        <p:nvSpPr>
          <p:cNvPr id="16" name="文字方塊 15">
            <a:extLst>
              <a:ext uri="{FF2B5EF4-FFF2-40B4-BE49-F238E27FC236}">
                <a16:creationId xmlns:a16="http://schemas.microsoft.com/office/drawing/2014/main" id="{889B71D1-9839-4467-9D15-BA14E6A671F5}"/>
              </a:ext>
            </a:extLst>
          </p:cNvPr>
          <p:cNvSpPr txBox="1"/>
          <p:nvPr/>
        </p:nvSpPr>
        <p:spPr>
          <a:xfrm>
            <a:off x="2750997" y="3667183"/>
            <a:ext cx="3563266"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a:solidFill>
                  <a:srgbClr val="E2CB9E"/>
                </a:solidFill>
                <a:latin typeface="Arial" panose="020B0604020202020204" pitchFamily="34" charset="0"/>
                <a:ea typeface="Microsoft JhengHei"/>
                <a:cs typeface="Arial" panose="020B0604020202020204" pitchFamily="34" charset="0"/>
              </a:rPr>
              <a:t>Using Different NAS to share the LUN when needed</a:t>
            </a:r>
          </a:p>
        </p:txBody>
      </p:sp>
      <p:pic>
        <p:nvPicPr>
          <p:cNvPr id="21" name="圖片 35">
            <a:extLst>
              <a:ext uri="{FF2B5EF4-FFF2-40B4-BE49-F238E27FC236}">
                <a16:creationId xmlns:a16="http://schemas.microsoft.com/office/drawing/2014/main" id="{0F7DC877-1A01-44D9-A70E-9F4BD7626F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850" y="2641583"/>
            <a:ext cx="1909363" cy="1182361"/>
          </a:xfrm>
          <a:prstGeom prst="rect">
            <a:avLst/>
          </a:prstGeom>
        </p:spPr>
      </p:pic>
      <p:pic>
        <p:nvPicPr>
          <p:cNvPr id="11" name="圖片 11">
            <a:extLst>
              <a:ext uri="{FF2B5EF4-FFF2-40B4-BE49-F238E27FC236}">
                <a16:creationId xmlns:a16="http://schemas.microsoft.com/office/drawing/2014/main" id="{516F4772-D981-4C9A-81D3-C039E378D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2708" y="2526323"/>
            <a:ext cx="1145931" cy="1145931"/>
          </a:xfrm>
          <a:prstGeom prst="rect">
            <a:avLst/>
          </a:prstGeom>
        </p:spPr>
      </p:pic>
      <p:pic>
        <p:nvPicPr>
          <p:cNvPr id="22" name="圖片 35" descr="一張含有 電子用品, 投影機 的圖片&#10;&#10;描述是以非常高的可信度產生">
            <a:extLst>
              <a:ext uri="{FF2B5EF4-FFF2-40B4-BE49-F238E27FC236}">
                <a16:creationId xmlns:a16="http://schemas.microsoft.com/office/drawing/2014/main" id="{645D43D5-F580-4047-AEB1-F2E04DC913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5140" y="3762601"/>
            <a:ext cx="1909363" cy="1182361"/>
          </a:xfrm>
          <a:prstGeom prst="rect">
            <a:avLst/>
          </a:prstGeom>
        </p:spPr>
      </p:pic>
      <p:pic>
        <p:nvPicPr>
          <p:cNvPr id="19" name="圖片 11">
            <a:extLst>
              <a:ext uri="{FF2B5EF4-FFF2-40B4-BE49-F238E27FC236}">
                <a16:creationId xmlns:a16="http://schemas.microsoft.com/office/drawing/2014/main" id="{4580BBD6-0286-4356-BCAE-87E834590A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0631" y="3779226"/>
            <a:ext cx="1145931" cy="1145931"/>
          </a:xfrm>
          <a:prstGeom prst="rect">
            <a:avLst/>
          </a:prstGeom>
        </p:spPr>
      </p:pic>
      <p:pic>
        <p:nvPicPr>
          <p:cNvPr id="33" name="圖片 33">
            <a:extLst>
              <a:ext uri="{FF2B5EF4-FFF2-40B4-BE49-F238E27FC236}">
                <a16:creationId xmlns:a16="http://schemas.microsoft.com/office/drawing/2014/main" id="{2A521C30-A59B-471B-A298-DFA501B74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9322" y="2621573"/>
            <a:ext cx="1116625" cy="1109298"/>
          </a:xfrm>
          <a:prstGeom prst="rect">
            <a:avLst/>
          </a:prstGeom>
        </p:spPr>
      </p:pic>
      <p:pic>
        <p:nvPicPr>
          <p:cNvPr id="35" name="圖片 35">
            <a:extLst>
              <a:ext uri="{FF2B5EF4-FFF2-40B4-BE49-F238E27FC236}">
                <a16:creationId xmlns:a16="http://schemas.microsoft.com/office/drawing/2014/main" id="{B961AA89-9913-47EC-BEBA-11410AFAEB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100" y="2328496"/>
            <a:ext cx="2076451" cy="2069124"/>
          </a:xfrm>
          <a:prstGeom prst="rect">
            <a:avLst/>
          </a:prstGeom>
        </p:spPr>
      </p:pic>
      <p:pic>
        <p:nvPicPr>
          <p:cNvPr id="2" name="圖片 2" descr="一張含有 物件 的圖片&#10;&#10;描述是以高可信度產生">
            <a:extLst>
              <a:ext uri="{FF2B5EF4-FFF2-40B4-BE49-F238E27FC236}">
                <a16:creationId xmlns:a16="http://schemas.microsoft.com/office/drawing/2014/main" id="{E2F989E8-3E3D-4ACA-9549-4C05A8FB53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4996" y="3119804"/>
            <a:ext cx="1138604" cy="1131278"/>
          </a:xfrm>
          <a:prstGeom prst="rect">
            <a:avLst/>
          </a:prstGeom>
        </p:spPr>
      </p:pic>
      <p:sp>
        <p:nvSpPr>
          <p:cNvPr id="20" name="文字方塊 19">
            <a:extLst>
              <a:ext uri="{FF2B5EF4-FFF2-40B4-BE49-F238E27FC236}">
                <a16:creationId xmlns:a16="http://schemas.microsoft.com/office/drawing/2014/main" id="{70F73F8B-B191-47C1-8774-AD8F995459CE}"/>
              </a:ext>
            </a:extLst>
          </p:cNvPr>
          <p:cNvSpPr txBox="1"/>
          <p:nvPr/>
        </p:nvSpPr>
        <p:spPr>
          <a:xfrm>
            <a:off x="-40562" y="4304623"/>
            <a:ext cx="2134518"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a:solidFill>
                  <a:srgbClr val="E2CB9E"/>
                </a:solidFill>
                <a:latin typeface="Arial" panose="020B0604020202020204" pitchFamily="34" charset="0"/>
                <a:ea typeface="Microsoft JhengHei"/>
                <a:cs typeface="Arial" panose="020B0604020202020204" pitchFamily="34" charset="0"/>
              </a:rPr>
              <a:t>Cloud LUN as Object </a:t>
            </a:r>
          </a:p>
        </p:txBody>
      </p:sp>
      <p:cxnSp>
        <p:nvCxnSpPr>
          <p:cNvPr id="26" name="直線單箭頭接點 25">
            <a:extLst>
              <a:ext uri="{FF2B5EF4-FFF2-40B4-BE49-F238E27FC236}">
                <a16:creationId xmlns:a16="http://schemas.microsoft.com/office/drawing/2014/main" id="{65276684-5436-4456-9E4E-D883899D9565}"/>
              </a:ext>
            </a:extLst>
          </p:cNvPr>
          <p:cNvCxnSpPr>
            <a:cxnSpLocks/>
          </p:cNvCxnSpPr>
          <p:nvPr/>
        </p:nvCxnSpPr>
        <p:spPr>
          <a:xfrm>
            <a:off x="6576645" y="3528645"/>
            <a:ext cx="13189" cy="819148"/>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78A68743-DAD5-4BBE-81B1-FA4AC8842DAF}"/>
              </a:ext>
            </a:extLst>
          </p:cNvPr>
          <p:cNvCxnSpPr>
            <a:cxnSpLocks/>
          </p:cNvCxnSpPr>
          <p:nvPr/>
        </p:nvCxnSpPr>
        <p:spPr>
          <a:xfrm flipV="1">
            <a:off x="6583553" y="3519618"/>
            <a:ext cx="504093" cy="1466"/>
          </a:xfrm>
          <a:prstGeom prst="straightConnector1">
            <a:avLst/>
          </a:prstGeom>
          <a:ln w="57150">
            <a:prstDash val="solid"/>
          </a:ln>
        </p:spPr>
        <p:style>
          <a:lnRef idx="1">
            <a:schemeClr val="accent1"/>
          </a:lnRef>
          <a:fillRef idx="0">
            <a:schemeClr val="accent1"/>
          </a:fillRef>
          <a:effectRef idx="0">
            <a:schemeClr val="accent1"/>
          </a:effectRef>
          <a:fontRef idx="minor">
            <a:schemeClr val="tx1"/>
          </a:fontRef>
        </p:style>
      </p:cxnSp>
      <p:pic>
        <p:nvPicPr>
          <p:cNvPr id="5" name="圖片 6" descr="一張含有 監視器, 牆, 坐 的圖片&#10;&#10;描述是以高可信度產生">
            <a:extLst>
              <a:ext uri="{FF2B5EF4-FFF2-40B4-BE49-F238E27FC236}">
                <a16:creationId xmlns:a16="http://schemas.microsoft.com/office/drawing/2014/main" id="{70122383-B4D1-43D7-A62D-E4A5E083B65E}"/>
              </a:ext>
            </a:extLst>
          </p:cNvPr>
          <p:cNvPicPr>
            <a:picLocks noChangeAspect="1"/>
          </p:cNvPicPr>
          <p:nvPr/>
        </p:nvPicPr>
        <p:blipFill>
          <a:blip r:embed="rId8"/>
          <a:stretch>
            <a:fillRect/>
          </a:stretch>
        </p:blipFill>
        <p:spPr>
          <a:xfrm>
            <a:off x="7038242" y="2444261"/>
            <a:ext cx="1844920" cy="1844920"/>
          </a:xfrm>
          <a:prstGeom prst="rect">
            <a:avLst/>
          </a:prstGeom>
        </p:spPr>
      </p:pic>
      <p:pic>
        <p:nvPicPr>
          <p:cNvPr id="23" name="圖片 13" descr="一張含有 室外, 房間, 景色 的圖片&#10;&#10;描述是以高可信度產生">
            <a:extLst>
              <a:ext uri="{FF2B5EF4-FFF2-40B4-BE49-F238E27FC236}">
                <a16:creationId xmlns:a16="http://schemas.microsoft.com/office/drawing/2014/main" id="{AD64961F-90AE-4AD9-A9E6-25154CAC5C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7321" y="3162507"/>
            <a:ext cx="735624" cy="730815"/>
          </a:xfrm>
          <a:prstGeom prst="rect">
            <a:avLst/>
          </a:prstGeom>
        </p:spPr>
      </p:pic>
      <p:sp>
        <p:nvSpPr>
          <p:cNvPr id="29" name="文字方塊 28">
            <a:extLst>
              <a:ext uri="{FF2B5EF4-FFF2-40B4-BE49-F238E27FC236}">
                <a16:creationId xmlns:a16="http://schemas.microsoft.com/office/drawing/2014/main" id="{91009AAE-1DF9-4258-A66E-C43C2F8B3DCA}"/>
              </a:ext>
            </a:extLst>
          </p:cNvPr>
          <p:cNvSpPr txBox="1"/>
          <p:nvPr/>
        </p:nvSpPr>
        <p:spPr>
          <a:xfrm>
            <a:off x="5755036" y="4436509"/>
            <a:ext cx="3218901"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a:solidFill>
                  <a:srgbClr val="E2CB9E"/>
                </a:solidFill>
                <a:latin typeface="Microsoft JhengHei"/>
                <a:ea typeface="Microsoft JhengHei"/>
              </a:rPr>
              <a:t>Having a reliable database backup solution for y</a:t>
            </a:r>
            <a:r>
              <a:rPr lang="en-US" altLang="en-US" sz="1100">
                <a:solidFill>
                  <a:srgbClr val="E2CB9E"/>
                </a:solidFill>
                <a:latin typeface="Microsoft JhengHei"/>
                <a:ea typeface="Microsoft JhengHei"/>
              </a:rPr>
              <a:t>our</a:t>
            </a:r>
            <a:r>
              <a:rPr lang="zh-TW" altLang="en-US" sz="1100">
                <a:solidFill>
                  <a:srgbClr val="E2CB9E"/>
                </a:solidFill>
                <a:latin typeface="Microsoft JhengHei"/>
                <a:ea typeface="Microsoft JhengHei"/>
              </a:rPr>
              <a:t> </a:t>
            </a:r>
            <a:r>
              <a:rPr lang="en-US" altLang="en-US" sz="1100">
                <a:solidFill>
                  <a:srgbClr val="E2CB9E"/>
                </a:solidFill>
                <a:latin typeface="Microsoft JhengHei"/>
                <a:ea typeface="Microsoft JhengHei"/>
              </a:rPr>
              <a:t>a</a:t>
            </a:r>
            <a:r>
              <a:rPr lang="zh-TW" sz="1100">
                <a:solidFill>
                  <a:srgbClr val="E2CB9E"/>
                </a:solidFill>
                <a:latin typeface="Microsoft JhengHei"/>
                <a:ea typeface="Microsoft JhengHei"/>
              </a:rPr>
              <a:t>pplication</a:t>
            </a:r>
          </a:p>
        </p:txBody>
      </p:sp>
      <p:sp>
        <p:nvSpPr>
          <p:cNvPr id="25" name="文字方塊 24">
            <a:extLst>
              <a:ext uri="{FF2B5EF4-FFF2-40B4-BE49-F238E27FC236}">
                <a16:creationId xmlns:a16="http://schemas.microsoft.com/office/drawing/2014/main" id="{CD17C60F-B73C-4F46-8C6C-7783BB695287}"/>
              </a:ext>
            </a:extLst>
          </p:cNvPr>
          <p:cNvSpPr txBox="1"/>
          <p:nvPr/>
        </p:nvSpPr>
        <p:spPr>
          <a:xfrm>
            <a:off x="516286" y="4861470"/>
            <a:ext cx="4852804"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050">
                <a:solidFill>
                  <a:schemeClr val="bg1"/>
                </a:solidFill>
                <a:latin typeface="Microsoft JhengHei"/>
                <a:ea typeface="Microsoft JhengHei"/>
              </a:rPr>
              <a:t>One Cloud LUN can only be connected by one NAS at a time</a:t>
            </a:r>
          </a:p>
        </p:txBody>
      </p:sp>
    </p:spTree>
    <p:extLst>
      <p:ext uri="{BB962C8B-B14F-4D97-AF65-F5344CB8AC3E}">
        <p14:creationId xmlns:p14="http://schemas.microsoft.com/office/powerpoint/2010/main" val="1600548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37">
            <a:extLst>
              <a:ext uri="{FF2B5EF4-FFF2-40B4-BE49-F238E27FC236}">
                <a16:creationId xmlns:a16="http://schemas.microsoft.com/office/drawing/2014/main" id="{D5EF1193-0767-104F-A7EE-2EDD35317C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57217" y="3464534"/>
            <a:ext cx="7776731" cy="1310026"/>
          </a:xfrm>
          <a:prstGeom prst="rect">
            <a:avLst/>
          </a:prstGeom>
        </p:spPr>
      </p:pic>
      <p:sp>
        <p:nvSpPr>
          <p:cNvPr id="3" name="TextBox 2">
            <a:extLst>
              <a:ext uri="{FF2B5EF4-FFF2-40B4-BE49-F238E27FC236}">
                <a16:creationId xmlns:a16="http://schemas.microsoft.com/office/drawing/2014/main" id="{B8BAB1D6-1CA5-DB4D-BCF4-545C9DCC5474}"/>
              </a:ext>
            </a:extLst>
          </p:cNvPr>
          <p:cNvSpPr txBox="1"/>
          <p:nvPr/>
        </p:nvSpPr>
        <p:spPr>
          <a:xfrm>
            <a:off x="6028862" y="3025102"/>
            <a:ext cx="2970005" cy="923330"/>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itchFamily="34" charset="-120"/>
                <a:cs typeface="Arial" panose="020B0604020202020204" pitchFamily="34" charset="0"/>
              </a:rPr>
              <a:t>Your existing wiring infrastructure may already support &gt; </a:t>
            </a:r>
            <a:r>
              <a:rPr lang="en-US" altLang="zh-TW" b="1">
                <a:solidFill>
                  <a:srgbClr val="FF0000"/>
                </a:solidFill>
                <a:latin typeface="Arial" panose="020B0604020202020204" pitchFamily="34" charset="0"/>
                <a:ea typeface="微軟正黑體" pitchFamily="34" charset="-120"/>
                <a:cs typeface="Arial" panose="020B0604020202020204" pitchFamily="34" charset="0"/>
              </a:rPr>
              <a:t>1Gbps</a:t>
            </a:r>
            <a:r>
              <a:rPr lang="en-US" altLang="zh-TW" b="1">
                <a:solidFill>
                  <a:schemeClr val="bg1"/>
                </a:solidFill>
                <a:latin typeface="Arial" panose="020B0604020202020204" pitchFamily="34" charset="0"/>
                <a:ea typeface="微軟正黑體" pitchFamily="34" charset="-120"/>
                <a:cs typeface="Arial" panose="020B0604020202020204" pitchFamily="34" charset="0"/>
              </a:rPr>
              <a:t>!</a:t>
            </a:r>
          </a:p>
        </p:txBody>
      </p:sp>
      <p:graphicFrame>
        <p:nvGraphicFramePr>
          <p:cNvPr id="4" name="Table 3">
            <a:extLst>
              <a:ext uri="{FF2B5EF4-FFF2-40B4-BE49-F238E27FC236}">
                <a16:creationId xmlns:a16="http://schemas.microsoft.com/office/drawing/2014/main" id="{9C95B76D-C373-DB42-BC18-A5E7BCC2ECB0}"/>
              </a:ext>
            </a:extLst>
          </p:cNvPr>
          <p:cNvGraphicFramePr>
            <a:graphicFrameLocks noGrp="1"/>
          </p:cNvGraphicFramePr>
          <p:nvPr>
            <p:extLst>
              <p:ext uri="{D42A27DB-BD31-4B8C-83A1-F6EECF244321}">
                <p14:modId xmlns:p14="http://schemas.microsoft.com/office/powerpoint/2010/main" val="3011067505"/>
              </p:ext>
            </p:extLst>
          </p:nvPr>
        </p:nvGraphicFramePr>
        <p:xfrm>
          <a:off x="145133" y="1678734"/>
          <a:ext cx="5748138" cy="1854200"/>
        </p:xfrm>
        <a:graphic>
          <a:graphicData uri="http://schemas.openxmlformats.org/drawingml/2006/table">
            <a:tbl>
              <a:tblPr firstRow="1" bandRow="1">
                <a:tableStyleId>{E8034E78-7F5D-4C2E-B375-FC64B27BC917}</a:tableStyleId>
              </a:tblPr>
              <a:tblGrid>
                <a:gridCol w="966018">
                  <a:extLst>
                    <a:ext uri="{9D8B030D-6E8A-4147-A177-3AD203B41FA5}">
                      <a16:colId xmlns:a16="http://schemas.microsoft.com/office/drawing/2014/main" val="20000"/>
                    </a:ext>
                  </a:extLst>
                </a:gridCol>
                <a:gridCol w="1187245">
                  <a:extLst>
                    <a:ext uri="{9D8B030D-6E8A-4147-A177-3AD203B41FA5}">
                      <a16:colId xmlns:a16="http://schemas.microsoft.com/office/drawing/2014/main" val="20001"/>
                    </a:ext>
                  </a:extLst>
                </a:gridCol>
                <a:gridCol w="2013155">
                  <a:extLst>
                    <a:ext uri="{9D8B030D-6E8A-4147-A177-3AD203B41FA5}">
                      <a16:colId xmlns:a16="http://schemas.microsoft.com/office/drawing/2014/main" val="20002"/>
                    </a:ext>
                  </a:extLst>
                </a:gridCol>
                <a:gridCol w="1581720">
                  <a:extLst>
                    <a:ext uri="{9D8B030D-6E8A-4147-A177-3AD203B41FA5}">
                      <a16:colId xmlns:a16="http://schemas.microsoft.com/office/drawing/2014/main" val="20003"/>
                    </a:ext>
                  </a:extLst>
                </a:gridCol>
              </a:tblGrid>
              <a:tr h="370840">
                <a:tc>
                  <a:txBody>
                    <a:bodyPr/>
                    <a:lstStyle/>
                    <a:p>
                      <a:endParaRPr lang="en-US">
                        <a:latin typeface="微軟正黑體" panose="020B0604030504040204" pitchFamily="34" charset="-120"/>
                        <a:ea typeface="微軟正黑體" panose="020B0604030504040204" pitchFamily="34" charset="-120"/>
                      </a:endParaRPr>
                    </a:p>
                  </a:txBody>
                  <a:tcPr anchor="ctr"/>
                </a:tc>
                <a:tc>
                  <a:txBody>
                    <a:bodyPr/>
                    <a:lstStyle/>
                    <a:p>
                      <a:pPr algn="ctr"/>
                      <a:r>
                        <a:rPr lang="en-US">
                          <a:latin typeface="微軟正黑體"/>
                          <a:ea typeface="微軟正黑體"/>
                        </a:rPr>
                        <a:t>CAT 5e</a:t>
                      </a:r>
                    </a:p>
                  </a:txBody>
                  <a:tcPr anchor="ctr"/>
                </a:tc>
                <a:tc>
                  <a:txBody>
                    <a:bodyPr/>
                    <a:lstStyle/>
                    <a:p>
                      <a:pPr algn="ctr"/>
                      <a:r>
                        <a:rPr lang="en-US">
                          <a:latin typeface="微軟正黑體"/>
                          <a:ea typeface="微軟正黑體"/>
                        </a:rPr>
                        <a:t>CAT 6</a:t>
                      </a:r>
                    </a:p>
                  </a:txBody>
                  <a:tcPr anchor="ctr"/>
                </a:tc>
                <a:tc>
                  <a:txBody>
                    <a:bodyPr/>
                    <a:lstStyle/>
                    <a:p>
                      <a:pPr algn="ctr"/>
                      <a:r>
                        <a:rPr lang="en-US">
                          <a:latin typeface="微軟正黑體"/>
                          <a:ea typeface="微軟正黑體"/>
                        </a:rPr>
                        <a:t>CAT 6A &amp; CAT 7</a:t>
                      </a:r>
                    </a:p>
                  </a:txBody>
                  <a:tcPr anchor="ctr"/>
                </a:tc>
                <a:extLst>
                  <a:ext uri="{0D108BD9-81ED-4DB2-BD59-A6C34878D82A}">
                    <a16:rowId xmlns:a16="http://schemas.microsoft.com/office/drawing/2014/main" val="10000"/>
                  </a:ext>
                </a:extLst>
              </a:tr>
              <a:tr h="370840">
                <a:tc>
                  <a:txBody>
                    <a:bodyPr/>
                    <a:lstStyle/>
                    <a:p>
                      <a:pPr algn="ctr"/>
                      <a:r>
                        <a:rPr lang="en-US" b="1">
                          <a:solidFill>
                            <a:schemeClr val="tx1"/>
                          </a:solidFill>
                          <a:latin typeface="微軟正黑體"/>
                          <a:ea typeface="微軟正黑體"/>
                        </a:rPr>
                        <a:t>1G</a:t>
                      </a:r>
                    </a:p>
                  </a:txBody>
                  <a:tcPr anchor="ctr"/>
                </a:tc>
                <a:tc>
                  <a:txBody>
                    <a:bodyPr/>
                    <a:lstStyle/>
                    <a:p>
                      <a:pPr algn="ctr"/>
                      <a:r>
                        <a:rPr lang="en-US" b="1">
                          <a:solidFill>
                            <a:schemeClr val="tx1"/>
                          </a:solidFill>
                          <a:latin typeface="微軟正黑體"/>
                          <a:ea typeface="微軟正黑體"/>
                        </a:rPr>
                        <a:t>Yes</a:t>
                      </a:r>
                    </a:p>
                  </a:txBody>
                  <a:tcPr anchor="ctr"/>
                </a:tc>
                <a:tc>
                  <a:txBody>
                    <a:bodyPr/>
                    <a:lstStyle/>
                    <a:p>
                      <a:pPr lvl="0" algn="ctr" defTabSz="914400" eaLnBrk="1" fontAlgn="auto" latinLnBrk="0" hangingPunct="1">
                        <a:buClrTx/>
                        <a:buSzTx/>
                        <a:buNone/>
                        <a:tabLst/>
                        <a:defRPr/>
                      </a:pPr>
                      <a:r>
                        <a:rPr lang="en-US" b="1">
                          <a:solidFill>
                            <a:schemeClr val="tx1"/>
                          </a:solidFill>
                          <a:latin typeface="微軟正黑體"/>
                          <a:ea typeface="微軟正黑體"/>
                        </a:rPr>
                        <a:t>Yes</a:t>
                      </a:r>
                      <a:endParaRPr lang="en-US" b="1">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lvl="0" algn="ctr" defTabSz="914400" eaLnBrk="1" fontAlgn="auto" latinLnBrk="0" hangingPunct="1">
                        <a:buClrTx/>
                        <a:buSzTx/>
                        <a:buNone/>
                        <a:tabLst/>
                        <a:defRPr/>
                      </a:pPr>
                      <a:r>
                        <a:rPr lang="en-US" sz="1350" b="1" i="0" u="none" strike="noStrike" noProof="0">
                          <a:solidFill>
                            <a:schemeClr val="tx1"/>
                          </a:solidFill>
                          <a:latin typeface="微軟正黑體"/>
                        </a:rPr>
                        <a:t>Yes</a:t>
                      </a:r>
                      <a:endParaRPr lang="en-US" b="1">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1"/>
                  </a:ext>
                </a:extLst>
              </a:tr>
              <a:tr h="370840">
                <a:tc>
                  <a:txBody>
                    <a:bodyPr/>
                    <a:lstStyle/>
                    <a:p>
                      <a:pPr algn="ctr"/>
                      <a:r>
                        <a:rPr lang="en-US" b="1">
                          <a:solidFill>
                            <a:schemeClr val="tx1"/>
                          </a:solidFill>
                          <a:latin typeface="微軟正黑體"/>
                          <a:ea typeface="微軟正黑體"/>
                        </a:rPr>
                        <a:t>2.5G</a:t>
                      </a:r>
                    </a:p>
                  </a:txBody>
                  <a:tcPr anchor="ctr"/>
                </a:tc>
                <a:tc>
                  <a:txBody>
                    <a:bodyPr/>
                    <a:lstStyle/>
                    <a:p>
                      <a:pPr lvl="0" algn="ctr">
                        <a:buNone/>
                      </a:pPr>
                      <a:r>
                        <a:rPr lang="en-US" sz="1350" b="1" i="0" u="none" strike="noStrike" noProof="0">
                          <a:solidFill>
                            <a:schemeClr val="tx1"/>
                          </a:solidFill>
                          <a:latin typeface="微軟正黑體"/>
                        </a:rPr>
                        <a:t>Yes</a:t>
                      </a:r>
                      <a:endParaRPr lang="en-US" sz="1350" b="0" i="0" u="none" strike="noStrike" noProof="0">
                        <a:latin typeface="微軟正黑體"/>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微軟正黑體"/>
                          <a:ea typeface="微軟正黑體"/>
                        </a:rPr>
                        <a:t>Yes</a:t>
                      </a:r>
                    </a:p>
                  </a:txBody>
                  <a:tcPr anchor="ctr"/>
                </a:tc>
                <a:tc>
                  <a:txBody>
                    <a:bodyPr/>
                    <a:lstStyle/>
                    <a:p>
                      <a:pPr lvl="0" algn="ctr" defTabSz="914400" eaLnBrk="1" fontAlgn="auto" latinLnBrk="0" hangingPunct="1">
                        <a:buClrTx/>
                        <a:buSzTx/>
                        <a:buNone/>
                        <a:tabLst/>
                        <a:defRPr/>
                      </a:pPr>
                      <a:r>
                        <a:rPr lang="en-US" sz="1350" b="1" i="0" u="none" strike="noStrike" noProof="0">
                          <a:solidFill>
                            <a:schemeClr val="tx1"/>
                          </a:solidFill>
                          <a:latin typeface="微軟正黑體"/>
                        </a:rPr>
                        <a:t>Yes</a:t>
                      </a:r>
                      <a:endParaRPr lang="en-US"/>
                    </a:p>
                  </a:txBody>
                  <a:tcPr anchor="ctr"/>
                </a:tc>
                <a:extLst>
                  <a:ext uri="{0D108BD9-81ED-4DB2-BD59-A6C34878D82A}">
                    <a16:rowId xmlns:a16="http://schemas.microsoft.com/office/drawing/2014/main" val="10002"/>
                  </a:ext>
                </a:extLst>
              </a:tr>
              <a:tr h="370840">
                <a:tc>
                  <a:txBody>
                    <a:bodyPr/>
                    <a:lstStyle/>
                    <a:p>
                      <a:pPr algn="ctr"/>
                      <a:r>
                        <a:rPr lang="en-US" b="1">
                          <a:solidFill>
                            <a:schemeClr val="tx1"/>
                          </a:solidFill>
                          <a:latin typeface="微軟正黑體"/>
                          <a:ea typeface="微軟正黑體"/>
                        </a:rPr>
                        <a:t>5G</a:t>
                      </a:r>
                    </a:p>
                  </a:txBody>
                  <a:tcPr anchor="ctr"/>
                </a:tc>
                <a:tc>
                  <a:txBody>
                    <a:bodyPr/>
                    <a:lstStyle/>
                    <a:p>
                      <a:pPr lvl="0" algn="ctr">
                        <a:buNone/>
                      </a:pPr>
                      <a:r>
                        <a:rPr lang="en-US" sz="1350" b="1" i="0" u="none" strike="noStrike" noProof="0">
                          <a:solidFill>
                            <a:schemeClr val="tx1"/>
                          </a:solidFill>
                          <a:latin typeface="微軟正黑體"/>
                        </a:rPr>
                        <a:t>Yes</a:t>
                      </a:r>
                      <a:endParaRPr lang="en-US" sz="1350" b="0" i="0" u="none" strike="noStrike" noProof="0">
                        <a:latin typeface="微軟正黑體"/>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微軟正黑體"/>
                          <a:ea typeface="微軟正黑體"/>
                        </a:rPr>
                        <a:t>Yes</a:t>
                      </a:r>
                    </a:p>
                  </a:txBody>
                  <a:tcPr anchor="ctr"/>
                </a:tc>
                <a:tc>
                  <a:txBody>
                    <a:bodyPr/>
                    <a:lstStyle/>
                    <a:p>
                      <a:pPr lvl="0" algn="ctr" defTabSz="914400" eaLnBrk="1" fontAlgn="auto" latinLnBrk="0" hangingPunct="1">
                        <a:buClrTx/>
                        <a:buSzTx/>
                        <a:buNone/>
                        <a:tabLst/>
                        <a:defRPr/>
                      </a:pPr>
                      <a:r>
                        <a:rPr lang="en-US" sz="1350" b="1" i="0" u="none" strike="noStrike" noProof="0">
                          <a:solidFill>
                            <a:schemeClr val="tx1"/>
                          </a:solidFill>
                          <a:latin typeface="微軟正黑體"/>
                        </a:rPr>
                        <a:t>Yes</a:t>
                      </a:r>
                      <a:endParaRPr lang="en-US"/>
                    </a:p>
                  </a:txBody>
                  <a:tcPr anchor="ctr"/>
                </a:tc>
                <a:extLst>
                  <a:ext uri="{0D108BD9-81ED-4DB2-BD59-A6C34878D82A}">
                    <a16:rowId xmlns:a16="http://schemas.microsoft.com/office/drawing/2014/main" val="10003"/>
                  </a:ext>
                </a:extLst>
              </a:tr>
              <a:tr h="370840">
                <a:tc>
                  <a:txBody>
                    <a:bodyPr/>
                    <a:lstStyle/>
                    <a:p>
                      <a:pPr algn="ctr"/>
                      <a:r>
                        <a:rPr lang="en-US" b="1">
                          <a:solidFill>
                            <a:schemeClr val="tx1"/>
                          </a:solidFill>
                          <a:latin typeface="微軟正黑體"/>
                          <a:ea typeface="微軟正黑體"/>
                        </a:rPr>
                        <a:t>10G</a:t>
                      </a:r>
                    </a:p>
                  </a:txBody>
                  <a:tcPr anchor="ctr"/>
                </a:tc>
                <a:tc>
                  <a:txBody>
                    <a:bodyPr/>
                    <a:lstStyle/>
                    <a:p>
                      <a:pPr algn="ctr"/>
                      <a:r>
                        <a:rPr lang="en-US" b="1">
                          <a:solidFill>
                            <a:schemeClr val="tx1"/>
                          </a:solidFill>
                          <a:latin typeface="微軟正黑體"/>
                          <a:ea typeface="微軟正黑體"/>
                        </a:rPr>
                        <a:t>X</a:t>
                      </a:r>
                    </a:p>
                  </a:txBody>
                  <a:tcPr anchor="ctr"/>
                </a:tc>
                <a:tc>
                  <a:txBody>
                    <a:bodyPr/>
                    <a:lstStyle/>
                    <a:p>
                      <a:pPr algn="ctr"/>
                      <a:endParaRPr lang="en-US" b="1">
                        <a:solidFill>
                          <a:schemeClr val="tx1"/>
                        </a:solidFill>
                        <a:latin typeface="微軟正黑體" pitchFamily="34" charset="-120"/>
                        <a:ea typeface="微軟正黑體" pitchFamily="34" charset="-120"/>
                      </a:endParaRPr>
                    </a:p>
                  </a:txBody>
                  <a:tcPr anchor="ctr"/>
                </a:tc>
                <a:tc>
                  <a:txBody>
                    <a:bodyPr/>
                    <a:lstStyle/>
                    <a:p>
                      <a:pPr lvl="0" algn="ctr" defTabSz="914400" eaLnBrk="1" fontAlgn="auto" latinLnBrk="0" hangingPunct="1">
                        <a:buClrTx/>
                        <a:buSzTx/>
                        <a:buNone/>
                        <a:tabLst/>
                        <a:defRPr/>
                      </a:pPr>
                      <a:r>
                        <a:rPr lang="en-US" sz="1350" b="1" i="0" u="none" strike="noStrike" noProof="0">
                          <a:solidFill>
                            <a:schemeClr val="tx1"/>
                          </a:solidFill>
                          <a:latin typeface="微軟正黑體"/>
                        </a:rPr>
                        <a:t>Yes</a:t>
                      </a:r>
                      <a:endParaRPr lang="en-US"/>
                    </a:p>
                  </a:txBody>
                  <a:tcPr anchor="ctr"/>
                </a:tc>
                <a:extLst>
                  <a:ext uri="{0D108BD9-81ED-4DB2-BD59-A6C34878D82A}">
                    <a16:rowId xmlns:a16="http://schemas.microsoft.com/office/drawing/2014/main" val="10004"/>
                  </a:ext>
                </a:extLst>
              </a:tr>
            </a:tbl>
          </a:graphicData>
        </a:graphic>
      </p:graphicFrame>
      <p:grpSp>
        <p:nvGrpSpPr>
          <p:cNvPr id="5" name="群組 8">
            <a:extLst>
              <a:ext uri="{FF2B5EF4-FFF2-40B4-BE49-F238E27FC236}">
                <a16:creationId xmlns:a16="http://schemas.microsoft.com/office/drawing/2014/main" id="{80502BEB-5831-D941-8E5B-BEC872A79A39}"/>
              </a:ext>
            </a:extLst>
          </p:cNvPr>
          <p:cNvGrpSpPr/>
          <p:nvPr/>
        </p:nvGrpSpPr>
        <p:grpSpPr>
          <a:xfrm>
            <a:off x="145133" y="1109227"/>
            <a:ext cx="5839590" cy="544972"/>
            <a:chOff x="-136069" y="1317219"/>
            <a:chExt cx="4379694" cy="613092"/>
          </a:xfrm>
        </p:grpSpPr>
        <p:sp>
          <p:nvSpPr>
            <p:cNvPr id="6" name="Shape 264">
              <a:extLst>
                <a:ext uri="{FF2B5EF4-FFF2-40B4-BE49-F238E27FC236}">
                  <a16:creationId xmlns:a16="http://schemas.microsoft.com/office/drawing/2014/main" id="{02C11583-2C2D-7346-8915-08CFF70ECD92}"/>
                </a:ext>
              </a:extLst>
            </p:cNvPr>
            <p:cNvSpPr/>
            <p:nvPr/>
          </p:nvSpPr>
          <p:spPr>
            <a:xfrm>
              <a:off x="-136069" y="1317219"/>
              <a:ext cx="4311105" cy="536387"/>
            </a:xfrm>
            <a:prstGeom prst="chevron">
              <a:avLst>
                <a:gd name="adj" fmla="val 33915"/>
              </a:avLst>
            </a:prstGeom>
            <a:gradFill flip="none" rotWithShape="1">
              <a:gsLst>
                <a:gs pos="57000">
                  <a:schemeClr val="bg1">
                    <a:lumMod val="95000"/>
                  </a:schemeClr>
                </a:gs>
                <a:gs pos="0">
                  <a:schemeClr val="accent3">
                    <a:lumMod val="67000"/>
                  </a:schemeClr>
                </a:gs>
                <a:gs pos="54000">
                  <a:schemeClr val="accent3">
                    <a:lumMod val="97000"/>
                    <a:lumOff val="3000"/>
                  </a:schemeClr>
                </a:gs>
                <a:gs pos="100000">
                  <a:schemeClr val="accent3">
                    <a:lumMod val="60000"/>
                    <a:lumOff val="40000"/>
                  </a:schemeClr>
                </a:gs>
              </a:gsLst>
              <a:lin ang="5400000" scaled="0"/>
              <a:tileRect/>
            </a:gradFill>
            <a:ln>
              <a:solidFill>
                <a:schemeClr val="bg2"/>
              </a:solidFill>
            </a:ln>
            <a:effectLst>
              <a:outerShdw blurRad="50800" dist="38100" dir="5400000" algn="t" rotWithShape="0">
                <a:prstClr val="black">
                  <a:alpha val="40000"/>
                </a:prstClr>
              </a:outerShdw>
            </a:effectLst>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anose="020B0604020202020204" pitchFamily="34" charset="0"/>
                <a:ea typeface="Arial"/>
                <a:cs typeface="Arial" panose="020B0604020202020204" pitchFamily="34" charset="0"/>
                <a:sym typeface="Arial"/>
              </a:endParaRPr>
            </a:p>
          </p:txBody>
        </p:sp>
        <p:sp>
          <p:nvSpPr>
            <p:cNvPr id="7" name="文字版面配置區 2">
              <a:extLst>
                <a:ext uri="{FF2B5EF4-FFF2-40B4-BE49-F238E27FC236}">
                  <a16:creationId xmlns:a16="http://schemas.microsoft.com/office/drawing/2014/main" id="{24C2CE64-F63E-7D46-9EC2-E9FB7F6E84EF}"/>
                </a:ext>
              </a:extLst>
            </p:cNvPr>
            <p:cNvSpPr txBox="1">
              <a:spLocks/>
            </p:cNvSpPr>
            <p:nvPr/>
          </p:nvSpPr>
          <p:spPr>
            <a:xfrm>
              <a:off x="-112766" y="1330232"/>
              <a:ext cx="4356391" cy="600079"/>
            </a:xfrm>
            <a:prstGeom prst="rect">
              <a:avLst/>
            </a:prstGeom>
            <a:noFill/>
            <a:ln>
              <a:noFill/>
            </a:ln>
          </p:spPr>
          <p:txBody>
            <a:bodyPr wrap="square" lIns="91425" tIns="91425" rIns="91425" bIns="91425" anchor="t" anchorCtr="0"/>
            <a:lstStyle/>
            <a:p>
              <a:pPr lvl="0" indent="114300">
                <a:lnSpc>
                  <a:spcPct val="115000"/>
                </a:lnSpc>
                <a:buClr>
                  <a:schemeClr val="dk2"/>
                </a:buClr>
                <a:buSzPct val="100000"/>
              </a:pPr>
              <a:r>
                <a:rPr lang="en-US" altLang="zh-TW" sz="2000" b="1">
                  <a:latin typeface="Arial" panose="020B0604020202020204" pitchFamily="34" charset="0"/>
                  <a:ea typeface="微軟正黑體" panose="020B0604030504040204" pitchFamily="34" charset="-120"/>
                  <a:cs typeface="Arial" panose="020B0604020202020204" pitchFamily="34" charset="0"/>
                </a:rPr>
                <a:t>1 x 10GbE port: save cost with </a:t>
              </a:r>
              <a:r>
                <a:rPr lang="en-US" altLang="zh-TW" sz="2000" b="1">
                  <a:solidFill>
                    <a:srgbClr val="FF0000"/>
                  </a:solidFill>
                  <a:latin typeface="Arial" panose="020B0604020202020204" pitchFamily="34" charset="0"/>
                  <a:ea typeface="微軟正黑體" panose="020B0604030504040204" pitchFamily="34" charset="-120"/>
                  <a:cs typeface="Arial" panose="020B0604020202020204" pitchFamily="34" charset="0"/>
                </a:rPr>
                <a:t>NBASE-T</a:t>
              </a:r>
              <a:endParaRPr lang="en-US" altLang="zh-TW" sz="2000" b="1" kern="0">
                <a:latin typeface="Arial" panose="020B0604020202020204" pitchFamily="34" charset="0"/>
                <a:ea typeface="微軟正黑體" panose="020B0604030504040204" pitchFamily="34" charset="-120"/>
                <a:cs typeface="Arial" panose="020B0604020202020204" pitchFamily="34" charset="0"/>
                <a:sym typeface="Verdana"/>
              </a:endParaRPr>
            </a:p>
          </p:txBody>
        </p:sp>
      </p:grpSp>
      <p:sp>
        <p:nvSpPr>
          <p:cNvPr id="8" name="矩形 14">
            <a:extLst>
              <a:ext uri="{FF2B5EF4-FFF2-40B4-BE49-F238E27FC236}">
                <a16:creationId xmlns:a16="http://schemas.microsoft.com/office/drawing/2014/main" id="{0B46CFEF-0969-794D-9215-CC9575164484}"/>
              </a:ext>
            </a:extLst>
          </p:cNvPr>
          <p:cNvSpPr/>
          <p:nvPr/>
        </p:nvSpPr>
        <p:spPr>
          <a:xfrm>
            <a:off x="2431149" y="3209768"/>
            <a:ext cx="2068488" cy="276999"/>
          </a:xfrm>
          <a:prstGeom prst="rect">
            <a:avLst/>
          </a:prstGeom>
        </p:spPr>
        <p:txBody>
          <a:bodyPr wrap="square" anchor="ctr">
            <a:spAutoFit/>
          </a:bodyPr>
          <a:lstStyle/>
          <a:p>
            <a:pPr algn="ctr"/>
            <a:r>
              <a:rPr lang="en-US" altLang="zh-TW" sz="1200" b="1">
                <a:solidFill>
                  <a:srgbClr val="C00000"/>
                </a:solidFill>
                <a:latin typeface="Arial" panose="020B0604020202020204" pitchFamily="34" charset="0"/>
                <a:ea typeface="微軟正黑體" pitchFamily="34" charset="-120"/>
                <a:cs typeface="Arial" panose="020B0604020202020204" pitchFamily="34" charset="0"/>
              </a:rPr>
              <a:t>Max </a:t>
            </a:r>
            <a:r>
              <a:rPr lang="en-US" altLang="zh-TW" sz="1200" b="1">
                <a:solidFill>
                  <a:srgbClr val="C00000"/>
                </a:solidFill>
                <a:latin typeface="Arial" panose="020B0604020202020204" pitchFamily="34" charset="0"/>
                <a:cs typeface="Arial" panose="020B0604020202020204" pitchFamily="34" charset="0"/>
              </a:rPr>
              <a:t>55 </a:t>
            </a:r>
            <a:r>
              <a:rPr lang="en-US" altLang="zh-TW" sz="1200" b="1">
                <a:solidFill>
                  <a:srgbClr val="C00000"/>
                </a:solidFill>
                <a:latin typeface="Arial" panose="020B0604020202020204" pitchFamily="34" charset="0"/>
                <a:ea typeface="微軟正黑體" pitchFamily="34" charset="-120"/>
                <a:cs typeface="Arial" panose="020B0604020202020204" pitchFamily="34" charset="0"/>
              </a:rPr>
              <a:t>meters / 180 feet</a:t>
            </a:r>
            <a:endParaRPr lang="en-US" sz="1200" b="1">
              <a:solidFill>
                <a:srgbClr val="C00000"/>
              </a:solidFill>
              <a:latin typeface="Arial" panose="020B0604020202020204" pitchFamily="34" charset="0"/>
              <a:ea typeface="微軟正黑體" pitchFamily="34" charset="-120"/>
              <a:cs typeface="Arial" panose="020B0604020202020204" pitchFamily="34" charset="0"/>
            </a:endParaRPr>
          </a:p>
        </p:txBody>
      </p:sp>
      <p:pic>
        <p:nvPicPr>
          <p:cNvPr id="9" name="Picture 2" descr="C:\Users\Han Tsai\Desktop\PPT_x73X\speed_fire.png">
            <a:extLst>
              <a:ext uri="{FF2B5EF4-FFF2-40B4-BE49-F238E27FC236}">
                <a16:creationId xmlns:a16="http://schemas.microsoft.com/office/drawing/2014/main" id="{54D81999-F0B5-664A-BC7E-56A53AC733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162004" y="871629"/>
            <a:ext cx="1682354" cy="2126150"/>
          </a:xfrm>
          <a:prstGeom prst="rect">
            <a:avLst/>
          </a:prstGeom>
          <a:noFill/>
        </p:spPr>
      </p:pic>
      <p:cxnSp>
        <p:nvCxnSpPr>
          <p:cNvPr id="12" name="Straight Connector 11">
            <a:extLst>
              <a:ext uri="{FF2B5EF4-FFF2-40B4-BE49-F238E27FC236}">
                <a16:creationId xmlns:a16="http://schemas.microsoft.com/office/drawing/2014/main" id="{0F6C86F9-EA6E-C14F-A21F-0C33790E1A9B}"/>
              </a:ext>
            </a:extLst>
          </p:cNvPr>
          <p:cNvCxnSpPr>
            <a:cxnSpLocks/>
          </p:cNvCxnSpPr>
          <p:nvPr/>
        </p:nvCxnSpPr>
        <p:spPr>
          <a:xfrm flipH="1" flipV="1">
            <a:off x="2614200" y="3464534"/>
            <a:ext cx="2" cy="565765"/>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DB26BDD-EBAF-1E4C-BF95-607A1D5983EB}"/>
              </a:ext>
            </a:extLst>
          </p:cNvPr>
          <p:cNvSpPr>
            <a:spLocks noGrp="1"/>
          </p:cNvSpPr>
          <p:nvPr>
            <p:ph type="title"/>
          </p:nvPr>
        </p:nvSpPr>
        <p:spPr>
          <a:xfrm>
            <a:off x="1625568" y="156060"/>
            <a:ext cx="5748138" cy="822960"/>
          </a:xfrm>
          <a:effectLst>
            <a:outerShdw blurRad="50800" dist="38100" dir="2700000" algn="tl" rotWithShape="0">
              <a:prstClr val="black">
                <a:alpha val="40000"/>
              </a:prstClr>
            </a:outerShdw>
          </a:effectLst>
        </p:spPr>
        <p:txBody>
          <a:bodyPr>
            <a:noAutofit/>
          </a:bodyPr>
          <a:lstStyle/>
          <a:p>
            <a:pPr algn="ctr"/>
            <a:r>
              <a:rPr lang="en-US" altLang="zh-CN" sz="34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Multi-Gig 10GBASE-T brings out SSD potential</a:t>
            </a:r>
            <a:endParaRPr lang="en-US" sz="34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575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C243A-E386-D74A-95E8-6CA14659D5B9}"/>
              </a:ext>
            </a:extLst>
          </p:cNvPr>
          <p:cNvSpPr>
            <a:spLocks noGrp="1"/>
          </p:cNvSpPr>
          <p:nvPr>
            <p:ph type="title"/>
          </p:nvPr>
        </p:nvSpPr>
        <p:spPr>
          <a:xfrm>
            <a:off x="103909" y="133058"/>
            <a:ext cx="8763559" cy="822960"/>
          </a:xfrm>
          <a:effectLst>
            <a:outerShdw blurRad="50800" dist="38100" dir="2700000" algn="tl" rotWithShape="0">
              <a:prstClr val="black">
                <a:alpha val="40000"/>
              </a:prstClr>
            </a:outerShdw>
          </a:effectLst>
        </p:spPr>
        <p:txBody>
          <a:bodyPr>
            <a:normAutofit fontScale="90000"/>
          </a:bodyPr>
          <a:lstStyle/>
          <a:p>
            <a:pPr algn="ctr"/>
            <a:r>
              <a:rPr lang="en-US" altLang="zh-TW">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on </a:t>
            </a:r>
            <a:r>
              <a:rPr lang="en-US" altLang="zh-TW" sz="4000" err="1">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Aquantia’s</a:t>
            </a:r>
            <a:r>
              <a:rPr lang="en-US" altLang="zh-TW">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40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AQC107 10G </a:t>
            </a:r>
            <a:r>
              <a:rPr lang="en-US" altLang="zh-TW">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a:t>
            </a:r>
            <a:endParaRPr lang="en-US">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Shape 528">
            <a:extLst>
              <a:ext uri="{FF2B5EF4-FFF2-40B4-BE49-F238E27FC236}">
                <a16:creationId xmlns:a16="http://schemas.microsoft.com/office/drawing/2014/main" id="{9398465D-352E-7F4F-8897-D2D7C8E6B3C4}"/>
              </a:ext>
            </a:extLst>
          </p:cNvPr>
          <p:cNvSpPr/>
          <p:nvPr/>
        </p:nvSpPr>
        <p:spPr>
          <a:xfrm>
            <a:off x="276532" y="862781"/>
            <a:ext cx="8590936" cy="3546987"/>
          </a:xfrm>
          <a:prstGeom prst="roundRect">
            <a:avLst>
              <a:gd name="adj" fmla="val 4004"/>
            </a:avLst>
          </a:prstGeom>
          <a:gradFill>
            <a:gsLst>
              <a:gs pos="57000">
                <a:schemeClr val="bg1">
                  <a:lumMod val="95000"/>
                </a:schemeClr>
              </a:gs>
              <a:gs pos="0">
                <a:srgbClr val="383838"/>
              </a:gs>
              <a:gs pos="54000">
                <a:schemeClr val="accent3">
                  <a:lumMod val="97000"/>
                  <a:lumOff val="3000"/>
                </a:schemeClr>
              </a:gs>
              <a:gs pos="100000">
                <a:schemeClr val="accent3">
                  <a:lumMod val="60000"/>
                  <a:lumOff val="40000"/>
                </a:schemeClr>
              </a:gs>
            </a:gsLst>
            <a:lin ang="5400000" scaled="0"/>
          </a:gradFill>
          <a:ln>
            <a:solidFill>
              <a:schemeClr val="bg1">
                <a:lumMod val="65000"/>
              </a:schemeClr>
            </a:solidFill>
          </a:ln>
          <a:effectLst>
            <a:outerShdw blurRad="152400" dist="279400" dir="5400000" sx="90000" sy="-19000" rotWithShape="0">
              <a:prstClr val="black">
                <a:alpha val="15000"/>
              </a:prst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7" name="Shape 529">
            <a:extLst>
              <a:ext uri="{FF2B5EF4-FFF2-40B4-BE49-F238E27FC236}">
                <a16:creationId xmlns:a16="http://schemas.microsoft.com/office/drawing/2014/main" id="{D5859B17-72CF-614B-88FB-32257A2AE59B}"/>
              </a:ext>
            </a:extLst>
          </p:cNvPr>
          <p:cNvSpPr/>
          <p:nvPr/>
        </p:nvSpPr>
        <p:spPr>
          <a:xfrm>
            <a:off x="832466" y="1637071"/>
            <a:ext cx="7479069" cy="2450183"/>
          </a:xfrm>
          <a:prstGeom prst="roundRect">
            <a:avLst>
              <a:gd name="adj" fmla="val 4004"/>
            </a:avLst>
          </a:prstGeom>
          <a:solidFill>
            <a:schemeClr val="lt1"/>
          </a:solidFill>
          <a:ln>
            <a:noFill/>
          </a:ln>
          <a:effectLst>
            <a:innerShdw blurRad="165100">
              <a:prstClr val="black"/>
            </a:inn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8" name="Shape 531">
            <a:extLst>
              <a:ext uri="{FF2B5EF4-FFF2-40B4-BE49-F238E27FC236}">
                <a16:creationId xmlns:a16="http://schemas.microsoft.com/office/drawing/2014/main" id="{BF8AD85B-1C1E-D94A-AF32-45C63A91112E}"/>
              </a:ext>
            </a:extLst>
          </p:cNvPr>
          <p:cNvSpPr/>
          <p:nvPr/>
        </p:nvSpPr>
        <p:spPr>
          <a:xfrm>
            <a:off x="1776845" y="946157"/>
            <a:ext cx="4893340" cy="633467"/>
          </a:xfrm>
          <a:prstGeom prst="rect">
            <a:avLst/>
          </a:prstGeom>
          <a:noFill/>
          <a:ln>
            <a:noFill/>
          </a:ln>
        </p:spPr>
        <p:txBody>
          <a:bodyPr wrap="square" lIns="91425" tIns="45700" rIns="91425" bIns="45700" anchor="ctr" anchorCtr="0">
            <a:noAutofit/>
          </a:bodyPr>
          <a:lstStyle/>
          <a:p>
            <a:pPr lvl="0" algn="ctr">
              <a:buClr>
                <a:srgbClr val="2C2C2C"/>
              </a:buClr>
              <a:buSzPct val="25000"/>
            </a:pPr>
            <a:r>
              <a:rPr lang="pt-BR" sz="2500" b="1" err="1">
                <a:solidFill>
                  <a:srgbClr val="FFF000"/>
                </a:solidFill>
                <a:latin typeface="Arial" panose="020B0604020202020204" pitchFamily="34" charset="0"/>
                <a:cs typeface="Arial" panose="020B0604020202020204" pitchFamily="34" charset="0"/>
              </a:rPr>
              <a:t>Multi-Gig</a:t>
            </a:r>
            <a:r>
              <a:rPr lang="pt-BR" sz="2500" b="1">
                <a:solidFill>
                  <a:srgbClr val="FFF000"/>
                </a:solidFill>
                <a:latin typeface="Arial" panose="020B0604020202020204" pitchFamily="34" charset="0"/>
                <a:cs typeface="Arial" panose="020B0604020202020204" pitchFamily="34" charset="0"/>
              </a:rPr>
              <a:t> </a:t>
            </a:r>
            <a:r>
              <a:rPr lang="en-US" altLang="zh-TW" sz="2500" b="1">
                <a:solidFill>
                  <a:srgbClr val="FFF000"/>
                </a:solidFill>
                <a:latin typeface="Arial" panose="020B0604020202020204" pitchFamily="34" charset="0"/>
                <a:ea typeface="微軟正黑體" pitchFamily="34" charset="-120"/>
                <a:cs typeface="Arial" panose="020B0604020202020204" pitchFamily="34" charset="0"/>
              </a:rPr>
              <a:t>IC</a:t>
            </a:r>
          </a:p>
          <a:p>
            <a:pPr lvl="0" algn="ctr">
              <a:buClr>
                <a:srgbClr val="2C2C2C"/>
              </a:buClr>
              <a:buSzPct val="25000"/>
            </a:pPr>
            <a:r>
              <a:rPr lang="en-US" altLang="zh-TW" sz="2500" b="1">
                <a:solidFill>
                  <a:schemeClr val="lt1"/>
                </a:solidFill>
                <a:latin typeface="Arial" panose="020B0604020202020204" pitchFamily="34" charset="0"/>
                <a:ea typeface="微軟正黑體" pitchFamily="34" charset="-120"/>
                <a:cs typeface="Arial" panose="020B0604020202020204" pitchFamily="34" charset="0"/>
              </a:rPr>
              <a:t>Used by many industry leaders</a:t>
            </a:r>
            <a:endParaRPr lang="zh-TW" altLang="en-US" sz="2500" b="1">
              <a:solidFill>
                <a:schemeClr val="lt1"/>
              </a:solidFill>
              <a:latin typeface="Arial" panose="020B0604020202020204" pitchFamily="34" charset="0"/>
              <a:ea typeface="微軟正黑體" pitchFamily="34" charset="-120"/>
              <a:cs typeface="Arial" panose="020B0604020202020204" pitchFamily="34" charset="0"/>
            </a:endParaRPr>
          </a:p>
        </p:txBody>
      </p:sp>
      <p:pic>
        <p:nvPicPr>
          <p:cNvPr id="9" name="Picture 8">
            <a:extLst>
              <a:ext uri="{FF2B5EF4-FFF2-40B4-BE49-F238E27FC236}">
                <a16:creationId xmlns:a16="http://schemas.microsoft.com/office/drawing/2014/main" id="{2BF5E5B6-F5CF-B44D-AB37-F319CBC314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921336" y="1754871"/>
            <a:ext cx="1071570" cy="1285884"/>
          </a:xfrm>
          <a:prstGeom prst="rect">
            <a:avLst/>
          </a:prstGeom>
        </p:spPr>
      </p:pic>
      <p:pic>
        <p:nvPicPr>
          <p:cNvPr id="15" name="Picture 4">
            <a:extLst>
              <a:ext uri="{FF2B5EF4-FFF2-40B4-BE49-F238E27FC236}">
                <a16:creationId xmlns:a16="http://schemas.microsoft.com/office/drawing/2014/main" id="{3CD08ACF-0AC6-F147-B2E0-4B6D335A8E6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17181" y="1800701"/>
            <a:ext cx="1214446" cy="870058"/>
          </a:xfrm>
          <a:prstGeom prst="rect">
            <a:avLst/>
          </a:prstGeom>
        </p:spPr>
      </p:pic>
      <p:pic>
        <p:nvPicPr>
          <p:cNvPr id="16" name="Picture 15">
            <a:extLst>
              <a:ext uri="{FF2B5EF4-FFF2-40B4-BE49-F238E27FC236}">
                <a16:creationId xmlns:a16="http://schemas.microsoft.com/office/drawing/2014/main" id="{04FE6B98-AFCB-B243-8E10-98C2299EBB0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62602" y="2845531"/>
            <a:ext cx="1203318" cy="1071570"/>
          </a:xfrm>
          <a:prstGeom prst="rect">
            <a:avLst/>
          </a:prstGeom>
        </p:spPr>
      </p:pic>
      <p:pic>
        <p:nvPicPr>
          <p:cNvPr id="17" name="Picture 16">
            <a:extLst>
              <a:ext uri="{FF2B5EF4-FFF2-40B4-BE49-F238E27FC236}">
                <a16:creationId xmlns:a16="http://schemas.microsoft.com/office/drawing/2014/main" id="{B4D35482-7F38-834B-B0A9-EF67E96EA3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8557" y="2820263"/>
            <a:ext cx="1346526" cy="1122105"/>
          </a:xfrm>
          <a:prstGeom prst="rect">
            <a:avLst/>
          </a:prstGeom>
        </p:spPr>
      </p:pic>
      <p:pic>
        <p:nvPicPr>
          <p:cNvPr id="18" name="Picture 17">
            <a:extLst>
              <a:ext uri="{FF2B5EF4-FFF2-40B4-BE49-F238E27FC236}">
                <a16:creationId xmlns:a16="http://schemas.microsoft.com/office/drawing/2014/main" id="{357ED94B-C3ED-6849-8C19-FFA1857EE4E6}"/>
              </a:ext>
            </a:extLst>
          </p:cNvPr>
          <p:cNvPicPr>
            <a:picLocks noChangeAspect="1"/>
          </p:cNvPicPr>
          <p:nvPr/>
        </p:nvPicPr>
        <p:blipFill>
          <a:blip r:embed="rId7"/>
          <a:stretch>
            <a:fillRect/>
          </a:stretch>
        </p:blipFill>
        <p:spPr>
          <a:xfrm>
            <a:off x="3001271" y="1321157"/>
            <a:ext cx="2631254" cy="1644534"/>
          </a:xfrm>
          <a:prstGeom prst="rect">
            <a:avLst/>
          </a:prstGeom>
        </p:spPr>
      </p:pic>
      <p:pic>
        <p:nvPicPr>
          <p:cNvPr id="53" name="Picture 52">
            <a:extLst>
              <a:ext uri="{FF2B5EF4-FFF2-40B4-BE49-F238E27FC236}">
                <a16:creationId xmlns:a16="http://schemas.microsoft.com/office/drawing/2014/main" id="{04016CC3-29E0-FF4B-91BE-41703F4AFB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04814" y="3162982"/>
            <a:ext cx="1294726" cy="692245"/>
          </a:xfrm>
          <a:prstGeom prst="rect">
            <a:avLst/>
          </a:prstGeom>
        </p:spPr>
      </p:pic>
      <p:pic>
        <p:nvPicPr>
          <p:cNvPr id="55" name="Picture 54">
            <a:extLst>
              <a:ext uri="{FF2B5EF4-FFF2-40B4-BE49-F238E27FC236}">
                <a16:creationId xmlns:a16="http://schemas.microsoft.com/office/drawing/2014/main" id="{C0BD5104-0342-424C-9429-CFC93F52E3C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94437" y="2916004"/>
            <a:ext cx="898382" cy="1071502"/>
          </a:xfrm>
          <a:prstGeom prst="rect">
            <a:avLst/>
          </a:prstGeom>
        </p:spPr>
      </p:pic>
      <p:pic>
        <p:nvPicPr>
          <p:cNvPr id="59" name="Picture 58">
            <a:extLst>
              <a:ext uri="{FF2B5EF4-FFF2-40B4-BE49-F238E27FC236}">
                <a16:creationId xmlns:a16="http://schemas.microsoft.com/office/drawing/2014/main" id="{0236294A-A04C-7449-AE8C-2820770862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68747" y="2013798"/>
            <a:ext cx="1272133" cy="949974"/>
          </a:xfrm>
          <a:prstGeom prst="rect">
            <a:avLst/>
          </a:prstGeom>
        </p:spPr>
      </p:pic>
    </p:spTree>
    <p:extLst>
      <p:ext uri="{BB962C8B-B14F-4D97-AF65-F5344CB8AC3E}">
        <p14:creationId xmlns:p14="http://schemas.microsoft.com/office/powerpoint/2010/main" val="2800974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 Same Side Corner Rectangle 1455">
            <a:extLst/>
          </p:cNvPr>
          <p:cNvSpPr/>
          <p:nvPr/>
        </p:nvSpPr>
        <p:spPr>
          <a:xfrm>
            <a:off x="4663804" y="2667472"/>
            <a:ext cx="4090133" cy="1662757"/>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3" name="矩形: 圓角 92">
            <a:extLst>
              <a:ext uri="{FF2B5EF4-FFF2-40B4-BE49-F238E27FC236}">
                <a16:creationId xmlns:a16="http://schemas.microsoft.com/office/drawing/2014/main" id="{BF379312-CEF5-4C7F-AD61-A7B1B611C40C}"/>
              </a:ext>
            </a:extLst>
          </p:cNvPr>
          <p:cNvSpPr/>
          <p:nvPr/>
        </p:nvSpPr>
        <p:spPr>
          <a:xfrm>
            <a:off x="5386346" y="4118449"/>
            <a:ext cx="3221292" cy="6187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圓角 134">
            <a:extLst>
              <a:ext uri="{FF2B5EF4-FFF2-40B4-BE49-F238E27FC236}">
                <a16:creationId xmlns:a16="http://schemas.microsoft.com/office/drawing/2014/main" id="{C558DA46-3608-4BE9-8C65-664A82081FE8}"/>
              </a:ext>
            </a:extLst>
          </p:cNvPr>
          <p:cNvSpPr/>
          <p:nvPr/>
        </p:nvSpPr>
        <p:spPr>
          <a:xfrm>
            <a:off x="5359823" y="3035897"/>
            <a:ext cx="3247815" cy="430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矩形: 圓角 137">
            <a:extLst>
              <a:ext uri="{FF2B5EF4-FFF2-40B4-BE49-F238E27FC236}">
                <a16:creationId xmlns:a16="http://schemas.microsoft.com/office/drawing/2014/main" id="{113FA07A-F06A-42C6-9727-4AB21E9F7FAE}"/>
              </a:ext>
            </a:extLst>
          </p:cNvPr>
          <p:cNvSpPr/>
          <p:nvPr/>
        </p:nvSpPr>
        <p:spPr>
          <a:xfrm>
            <a:off x="5386346" y="3534412"/>
            <a:ext cx="3221291" cy="491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450986" y="35846"/>
            <a:ext cx="8268754" cy="822960"/>
          </a:xfrm>
          <a:effectLst>
            <a:outerShdw blurRad="50800" dist="38100" dir="2700000" algn="tl" rotWithShape="0">
              <a:prstClr val="black">
                <a:alpha val="40000"/>
              </a:prstClr>
            </a:outerShdw>
          </a:effectLst>
        </p:spPr>
        <p:txBody>
          <a:bodyPr>
            <a:normAutofit/>
          </a:bodyPr>
          <a:lstStyle/>
          <a:p>
            <a:pPr algn="ctr"/>
            <a:r>
              <a:rPr lang="en-US" altLang="zh-TW" sz="3200" err="1">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Aquantia</a:t>
            </a:r>
            <a:r>
              <a:rPr lang="en-US" altLang="zh-TW"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 glance</a:t>
            </a:r>
            <a:endParaRPr lang="zh-TW" altLang="en-US"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3" name="Round Same Side Corner Rectangle 1455">
            <a:extLst/>
          </p:cNvPr>
          <p:cNvSpPr/>
          <p:nvPr/>
        </p:nvSpPr>
        <p:spPr>
          <a:xfrm>
            <a:off x="422896" y="2712972"/>
            <a:ext cx="4090133" cy="1662757"/>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4" name="Round Same Side Corner Rectangle 73"/>
          <p:cNvSpPr/>
          <p:nvPr/>
        </p:nvSpPr>
        <p:spPr>
          <a:xfrm>
            <a:off x="424260" y="876718"/>
            <a:ext cx="4090133" cy="1645754"/>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5" name="Round Same Side Corner Rectangle 74"/>
          <p:cNvSpPr/>
          <p:nvPr/>
        </p:nvSpPr>
        <p:spPr>
          <a:xfrm>
            <a:off x="4658411" y="876718"/>
            <a:ext cx="4090133" cy="1662757"/>
          </a:xfrm>
          <a:prstGeom prst="round2SameRect">
            <a:avLst>
              <a:gd name="adj1" fmla="val 0"/>
              <a:gd name="adj2" fmla="val 0"/>
            </a:avLst>
          </a:prstGeom>
          <a:gradFill flip="none" rotWithShape="1">
            <a:gsLst>
              <a:gs pos="0">
                <a:schemeClr val="accent4">
                  <a:lumMod val="20000"/>
                  <a:lumOff val="80000"/>
                  <a:alpha val="80000"/>
                </a:schemeClr>
              </a:gs>
              <a:gs pos="100000">
                <a:schemeClr val="bg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6" name="TextBox 75"/>
          <p:cNvSpPr txBox="1"/>
          <p:nvPr/>
        </p:nvSpPr>
        <p:spPr>
          <a:xfrm>
            <a:off x="424260" y="751505"/>
            <a:ext cx="4090133"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500">
                <a:solidFill>
                  <a:schemeClr val="bg1"/>
                </a:solidFill>
              </a:rPr>
              <a:t>A Global Company</a:t>
            </a:r>
          </a:p>
        </p:txBody>
      </p:sp>
      <p:sp>
        <p:nvSpPr>
          <p:cNvPr id="77" name="TextBox 76"/>
          <p:cNvSpPr txBox="1"/>
          <p:nvPr/>
        </p:nvSpPr>
        <p:spPr>
          <a:xfrm>
            <a:off x="4658412" y="751505"/>
            <a:ext cx="4090132"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500">
                <a:solidFill>
                  <a:schemeClr val="bg1"/>
                </a:solidFill>
              </a:rPr>
              <a:t>A Leader in Multi-Gig Ethernet ICs</a:t>
            </a:r>
          </a:p>
        </p:txBody>
      </p:sp>
      <p:sp>
        <p:nvSpPr>
          <p:cNvPr id="78" name="TextBox 77"/>
          <p:cNvSpPr txBox="1"/>
          <p:nvPr/>
        </p:nvSpPr>
        <p:spPr>
          <a:xfrm>
            <a:off x="568280" y="1237939"/>
            <a:ext cx="1434099" cy="248145"/>
          </a:xfrm>
          <a:prstGeom prst="rect">
            <a:avLst/>
          </a:prstGeom>
          <a:noFill/>
        </p:spPr>
        <p:txBody>
          <a:bodyPr wrap="square" rtlCol="0">
            <a:spAutoFit/>
          </a:bodyPr>
          <a:lstStyle/>
          <a:p>
            <a:pPr>
              <a:lnSpc>
                <a:spcPct val="90000"/>
              </a:lnSpc>
              <a:spcBef>
                <a:spcPts val="750"/>
              </a:spcBef>
              <a:buClr>
                <a:schemeClr val="accent1"/>
              </a:buClr>
              <a:tabLst>
                <a:tab pos="1583531" algn="l"/>
                <a:tab pos="2489597" algn="l"/>
              </a:tabLst>
            </a:pPr>
            <a:r>
              <a:rPr lang="en-US" sz="1125" b="1">
                <a:solidFill>
                  <a:schemeClr val="bg1"/>
                </a:solidFill>
                <a:effectLst>
                  <a:outerShdw blurRad="38100" dist="38100" dir="2700000" algn="tl">
                    <a:srgbClr val="000000">
                      <a:alpha val="43137"/>
                    </a:srgbClr>
                  </a:outerShdw>
                </a:effectLst>
                <a:latin typeface="Arial" charset="0"/>
              </a:rPr>
              <a:t>HQ: </a:t>
            </a:r>
            <a:r>
              <a:rPr lang="en-US" sz="1125">
                <a:solidFill>
                  <a:schemeClr val="bg1"/>
                </a:solidFill>
                <a:effectLst>
                  <a:outerShdw blurRad="38100" dist="38100" dir="2700000" algn="tl">
                    <a:srgbClr val="000000">
                      <a:alpha val="43137"/>
                    </a:srgbClr>
                  </a:outerShdw>
                </a:effectLst>
                <a:latin typeface="Arial" charset="0"/>
              </a:rPr>
              <a:t>San Jose, CA</a:t>
            </a:r>
          </a:p>
        </p:txBody>
      </p:sp>
      <p:sp>
        <p:nvSpPr>
          <p:cNvPr id="79" name="TextBox 78"/>
          <p:cNvSpPr txBox="1"/>
          <p:nvPr/>
        </p:nvSpPr>
        <p:spPr>
          <a:xfrm>
            <a:off x="2855048" y="1237940"/>
            <a:ext cx="1697786" cy="1314144"/>
          </a:xfrm>
          <a:prstGeom prst="rect">
            <a:avLst/>
          </a:prstGeom>
          <a:noFill/>
        </p:spPr>
        <p:txBody>
          <a:bodyPr wrap="square" rtlCol="0">
            <a:noAutofit/>
          </a:bodyPr>
          <a:lstStyle/>
          <a:p>
            <a:pPr>
              <a:lnSpc>
                <a:spcPts val="1515"/>
              </a:lnSpc>
              <a:buClr>
                <a:schemeClr val="accent1"/>
              </a:buClr>
              <a:tabLst>
                <a:tab pos="1583531" algn="l"/>
                <a:tab pos="2489597" algn="l"/>
              </a:tabLst>
            </a:pPr>
            <a:r>
              <a:rPr lang="en-US" sz="1125" b="1">
                <a:solidFill>
                  <a:schemeClr val="bg1"/>
                </a:solidFill>
                <a:effectLst>
                  <a:outerShdw blurRad="38100" dist="38100" dir="2700000" algn="tl">
                    <a:srgbClr val="000000">
                      <a:alpha val="43137"/>
                    </a:srgbClr>
                  </a:outerShdw>
                </a:effectLst>
                <a:latin typeface="Arial" charset="0"/>
              </a:rPr>
              <a:t>Global Operations:</a:t>
            </a:r>
          </a:p>
          <a:p>
            <a:pPr>
              <a:lnSpc>
                <a:spcPts val="1515"/>
              </a:lnSpc>
              <a:buClr>
                <a:schemeClr val="accent1"/>
              </a:buClr>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Canada</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India</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Netherlands</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Russia</a:t>
            </a:r>
          </a:p>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Taiwan</a:t>
            </a:r>
          </a:p>
        </p:txBody>
      </p:sp>
      <p:pic>
        <p:nvPicPr>
          <p:cNvPr id="80" name="Picture 7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flipH="1" flipV="1">
            <a:off x="4344055" y="1281583"/>
            <a:ext cx="2030774" cy="1176124"/>
          </a:xfrm>
          <a:prstGeom prst="rect">
            <a:avLst/>
          </a:prstGeom>
        </p:spPr>
      </p:pic>
      <p:sp>
        <p:nvSpPr>
          <p:cNvPr id="81" name="Rectangle 80"/>
          <p:cNvSpPr/>
          <p:nvPr/>
        </p:nvSpPr>
        <p:spPr>
          <a:xfrm>
            <a:off x="5824294" y="1460452"/>
            <a:ext cx="3068269" cy="1044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34290" tIns="34290" rIns="34290" rtlCol="0" anchor="t" anchorCtr="0"/>
          <a:lstStyle/>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250+</a:t>
            </a:r>
            <a:r>
              <a:rPr lang="en-US" sz="1125">
                <a:solidFill>
                  <a:schemeClr val="bg1"/>
                </a:solidFill>
                <a:effectLst>
                  <a:outerShdw blurRad="38100" dist="38100" dir="2700000" algn="tl">
                    <a:srgbClr val="000000">
                      <a:alpha val="43137"/>
                    </a:srgbClr>
                  </a:outerShdw>
                </a:effectLst>
              </a:rPr>
              <a:t> </a:t>
            </a:r>
            <a:r>
              <a:rPr lang="en-US" sz="1125">
                <a:solidFill>
                  <a:schemeClr val="bg1"/>
                </a:solidFill>
                <a:effectLst>
                  <a:outerShdw blurRad="38100" dist="38100" dir="2700000" algn="tl">
                    <a:srgbClr val="000000">
                      <a:alpha val="43137"/>
                    </a:srgbClr>
                  </a:outerShdw>
                </a:effectLst>
                <a:latin typeface="Arial" charset="0"/>
              </a:rPr>
              <a:t>employees</a:t>
            </a:r>
          </a:p>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170+ </a:t>
            </a:r>
            <a:r>
              <a:rPr lang="en-US" sz="1125">
                <a:solidFill>
                  <a:schemeClr val="bg1"/>
                </a:solidFill>
                <a:effectLst>
                  <a:outerShdw blurRad="38100" dist="38100" dir="2700000" algn="tl">
                    <a:srgbClr val="000000">
                      <a:alpha val="43137"/>
                    </a:srgbClr>
                  </a:outerShdw>
                </a:effectLst>
                <a:latin typeface="Arial" charset="0"/>
              </a:rPr>
              <a:t>design wins across our core markets</a:t>
            </a:r>
          </a:p>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10+ Million </a:t>
            </a:r>
            <a:r>
              <a:rPr lang="en-US" sz="1125">
                <a:solidFill>
                  <a:schemeClr val="bg1"/>
                </a:solidFill>
                <a:effectLst>
                  <a:outerShdw blurRad="38100" dist="38100" dir="2700000" algn="tl">
                    <a:srgbClr val="000000">
                      <a:alpha val="43137"/>
                    </a:srgbClr>
                  </a:outerShdw>
                </a:effectLst>
                <a:latin typeface="Arial" charset="0"/>
              </a:rPr>
              <a:t>of ports shipped to Tier-1 OEMs</a:t>
            </a:r>
          </a:p>
          <a:p>
            <a:pPr marL="42863">
              <a:lnSpc>
                <a:spcPct val="90000"/>
              </a:lnSpc>
              <a:spcBef>
                <a:spcPts val="525"/>
              </a:spcBef>
              <a:buClr>
                <a:srgbClr val="08BCE5"/>
              </a:buClr>
              <a:buSzPct val="80000"/>
            </a:pPr>
            <a:r>
              <a:rPr lang="en-US" sz="1125" b="1">
                <a:solidFill>
                  <a:schemeClr val="bg1"/>
                </a:solidFill>
                <a:effectLst>
                  <a:outerShdw blurRad="38100" dist="38100" dir="2700000" algn="tl">
                    <a:srgbClr val="000000">
                      <a:alpha val="43137"/>
                    </a:srgbClr>
                  </a:outerShdw>
                </a:effectLst>
                <a:latin typeface="Arial" charset="0"/>
              </a:rPr>
              <a:t>Successful IPO </a:t>
            </a:r>
            <a:r>
              <a:rPr lang="en-US" sz="1125">
                <a:solidFill>
                  <a:schemeClr val="bg1"/>
                </a:solidFill>
                <a:effectLst>
                  <a:outerShdw blurRad="38100" dist="38100" dir="2700000" algn="tl">
                    <a:srgbClr val="000000">
                      <a:alpha val="43137"/>
                    </a:srgbClr>
                  </a:outerShdw>
                </a:effectLst>
                <a:latin typeface="Arial" charset="0"/>
              </a:rPr>
              <a:t>on November 3, 2017</a:t>
            </a:r>
          </a:p>
        </p:txBody>
      </p:sp>
      <p:pic>
        <p:nvPicPr>
          <p:cNvPr id="82" name="Picture 81">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51" y="1476375"/>
            <a:ext cx="1649930" cy="982835"/>
          </a:xfrm>
          <a:prstGeom prst="rect">
            <a:avLst/>
          </a:prstGeom>
        </p:spPr>
      </p:pic>
      <p:sp>
        <p:nvSpPr>
          <p:cNvPr id="84" name="TextBox 83">
            <a:extLst/>
          </p:cNvPr>
          <p:cNvSpPr txBox="1"/>
          <p:nvPr/>
        </p:nvSpPr>
        <p:spPr>
          <a:xfrm>
            <a:off x="4663806" y="2572976"/>
            <a:ext cx="4090133"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500">
                <a:solidFill>
                  <a:schemeClr val="bg1"/>
                </a:solidFill>
              </a:rPr>
              <a:t>Announced Customers and Partners</a:t>
            </a:r>
          </a:p>
        </p:txBody>
      </p:sp>
      <p:sp>
        <p:nvSpPr>
          <p:cNvPr id="87" name="Rectangle 86">
            <a:extLst/>
          </p:cNvPr>
          <p:cNvSpPr/>
          <p:nvPr/>
        </p:nvSpPr>
        <p:spPr>
          <a:xfrm>
            <a:off x="4632666" y="3558767"/>
            <a:ext cx="678674" cy="246221"/>
          </a:xfrm>
          <a:prstGeom prst="rect">
            <a:avLst/>
          </a:prstGeom>
        </p:spPr>
        <p:txBody>
          <a:bodyPr wrap="square">
            <a:spAutoFit/>
          </a:bodyPr>
          <a:lstStyle/>
          <a:p>
            <a:pPr algn="ctr"/>
            <a:r>
              <a:rPr lang="en-US" sz="1000">
                <a:solidFill>
                  <a:schemeClr val="bg1"/>
                </a:solidFill>
                <a:effectLst>
                  <a:outerShdw blurRad="38100" dist="38100" dir="2700000" algn="tl">
                    <a:srgbClr val="000000">
                      <a:alpha val="43137"/>
                    </a:srgbClr>
                  </a:outerShdw>
                </a:effectLst>
              </a:rPr>
              <a:t>Partners</a:t>
            </a:r>
          </a:p>
        </p:txBody>
      </p:sp>
      <p:sp>
        <p:nvSpPr>
          <p:cNvPr id="88" name="Rectangle 87">
            <a:extLst/>
          </p:cNvPr>
          <p:cNvSpPr/>
          <p:nvPr/>
        </p:nvSpPr>
        <p:spPr>
          <a:xfrm>
            <a:off x="4596768" y="4178141"/>
            <a:ext cx="909887" cy="246221"/>
          </a:xfrm>
          <a:prstGeom prst="rect">
            <a:avLst/>
          </a:prstGeom>
        </p:spPr>
        <p:txBody>
          <a:bodyPr wrap="square">
            <a:spAutoFit/>
          </a:bodyPr>
          <a:lstStyle/>
          <a:p>
            <a:pPr algn="ctr"/>
            <a:r>
              <a:rPr lang="en-US" sz="1000">
                <a:solidFill>
                  <a:schemeClr val="bg1"/>
                </a:solidFill>
                <a:effectLst>
                  <a:outerShdw blurRad="38100" dist="38100" dir="2700000" algn="tl">
                    <a:srgbClr val="000000">
                      <a:alpha val="43137"/>
                    </a:srgbClr>
                  </a:outerShdw>
                </a:effectLst>
              </a:rPr>
              <a:t>Distributors</a:t>
            </a:r>
          </a:p>
        </p:txBody>
      </p:sp>
      <p:sp>
        <p:nvSpPr>
          <p:cNvPr id="89" name="Rectangle 88">
            <a:extLst/>
          </p:cNvPr>
          <p:cNvSpPr/>
          <p:nvPr/>
        </p:nvSpPr>
        <p:spPr>
          <a:xfrm>
            <a:off x="4631070" y="3079454"/>
            <a:ext cx="773784" cy="246221"/>
          </a:xfrm>
          <a:prstGeom prst="rect">
            <a:avLst/>
          </a:prstGeom>
        </p:spPr>
        <p:txBody>
          <a:bodyPr wrap="square">
            <a:spAutoFit/>
          </a:bodyPr>
          <a:lstStyle/>
          <a:p>
            <a:pPr algn="ctr"/>
            <a:r>
              <a:rPr lang="en-US" sz="1000">
                <a:solidFill>
                  <a:schemeClr val="bg1"/>
                </a:solidFill>
                <a:effectLst>
                  <a:outerShdw blurRad="38100" dist="38100" dir="2700000" algn="tl">
                    <a:srgbClr val="000000">
                      <a:alpha val="43137"/>
                    </a:srgbClr>
                  </a:outerShdw>
                </a:effectLst>
              </a:rPr>
              <a:t>Customers</a:t>
            </a:r>
          </a:p>
        </p:txBody>
      </p:sp>
      <p:pic>
        <p:nvPicPr>
          <p:cNvPr id="90" name="Picture 6" descr="https://upload.wikimedia.org/wikipedia/commons/thumb/6/64/Cisco_logo.svg/1280px-Cisco_logo.svg.png">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3880" y="3083550"/>
            <a:ext cx="459567" cy="258508"/>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90">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6748" y="3054821"/>
            <a:ext cx="348538" cy="347631"/>
          </a:xfrm>
          <a:prstGeom prst="rect">
            <a:avLst/>
          </a:prstGeom>
        </p:spPr>
      </p:pic>
      <p:pic>
        <p:nvPicPr>
          <p:cNvPr id="92" name="Picture 12" descr="\\Msad\root\EU\LN\users\bhavanin\Downloads\Netgear.emf">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17771" y="3126305"/>
            <a:ext cx="695539" cy="155786"/>
          </a:xfrm>
          <a:prstGeom prst="rect">
            <a:avLst/>
          </a:prstGeom>
          <a:noFill/>
          <a:extLst>
            <a:ext uri="{909E8E84-426E-40dd-AFC4-6F175D3DCCD1}">
              <a14:hiddenFill xmlns="" xmlns:a14="http://schemas.microsoft.com/office/drawing/2010/main">
                <a:solidFill>
                  <a:srgbClr val="FFFFFF"/>
                </a:solidFill>
              </a14:hiddenFill>
            </a:ext>
          </a:extLst>
        </p:spPr>
      </p:pic>
      <p:pic>
        <p:nvPicPr>
          <p:cNvPr id="94" name="Picture 93">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5745" y="3320128"/>
            <a:ext cx="580930" cy="109333"/>
          </a:xfrm>
          <a:prstGeom prst="rect">
            <a:avLst/>
          </a:prstGeom>
        </p:spPr>
      </p:pic>
      <p:pic>
        <p:nvPicPr>
          <p:cNvPr id="95" name="Picture 94">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82073" y="3121578"/>
            <a:ext cx="490906" cy="110165"/>
          </a:xfrm>
          <a:prstGeom prst="rect">
            <a:avLst/>
          </a:prstGeom>
        </p:spPr>
      </p:pic>
      <p:pic>
        <p:nvPicPr>
          <p:cNvPr id="96" name="Picture 95">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1497" y="3836293"/>
            <a:ext cx="1051849" cy="151116"/>
          </a:xfrm>
          <a:prstGeom prst="rect">
            <a:avLst/>
          </a:prstGeom>
        </p:spPr>
      </p:pic>
      <p:pic>
        <p:nvPicPr>
          <p:cNvPr id="97" name="Picture 96">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59046" y="3855462"/>
            <a:ext cx="743918" cy="142391"/>
          </a:xfrm>
          <a:prstGeom prst="rect">
            <a:avLst/>
          </a:prstGeom>
        </p:spPr>
      </p:pic>
      <p:pic>
        <p:nvPicPr>
          <p:cNvPr id="98" name="Picture 97">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57947" y="3593670"/>
            <a:ext cx="1001878" cy="154462"/>
          </a:xfrm>
          <a:prstGeom prst="rect">
            <a:avLst/>
          </a:prstGeom>
        </p:spPr>
      </p:pic>
      <p:pic>
        <p:nvPicPr>
          <p:cNvPr id="99" name="Picture 98">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76704" y="4476036"/>
            <a:ext cx="692038" cy="224900"/>
          </a:xfrm>
          <a:prstGeom prst="rect">
            <a:avLst/>
          </a:prstGeom>
        </p:spPr>
      </p:pic>
      <p:pic>
        <p:nvPicPr>
          <p:cNvPr id="100" name="Picture 99">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52950" y="4219130"/>
            <a:ext cx="481746" cy="384375"/>
          </a:xfrm>
          <a:prstGeom prst="rect">
            <a:avLst/>
          </a:prstGeom>
        </p:spPr>
      </p:pic>
      <p:pic>
        <p:nvPicPr>
          <p:cNvPr id="101" name="Picture 100">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30432" y="4194343"/>
            <a:ext cx="830653" cy="197383"/>
          </a:xfrm>
          <a:prstGeom prst="rect">
            <a:avLst/>
          </a:prstGeom>
        </p:spPr>
      </p:pic>
      <p:pic>
        <p:nvPicPr>
          <p:cNvPr id="102" name="Picture 101">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78557" y="4269147"/>
            <a:ext cx="459011" cy="363850"/>
          </a:xfrm>
          <a:prstGeom prst="rect">
            <a:avLst/>
          </a:prstGeom>
        </p:spPr>
      </p:pic>
      <p:pic>
        <p:nvPicPr>
          <p:cNvPr id="103" name="Picture 247" descr="image002">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506612" y="4168462"/>
            <a:ext cx="777730" cy="22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454886" y="4464948"/>
            <a:ext cx="516366" cy="228223"/>
          </a:xfrm>
          <a:prstGeom prst="rect">
            <a:avLst/>
          </a:prstGeom>
        </p:spPr>
      </p:pic>
      <p:pic>
        <p:nvPicPr>
          <p:cNvPr id="105" name="Picture 104">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768742" y="4462804"/>
            <a:ext cx="492899" cy="235284"/>
          </a:xfrm>
          <a:prstGeom prst="rect">
            <a:avLst/>
          </a:prstGeom>
        </p:spPr>
      </p:pic>
      <p:pic>
        <p:nvPicPr>
          <p:cNvPr id="106" name="Picture 105">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439399" y="3586817"/>
            <a:ext cx="1037535" cy="176648"/>
          </a:xfrm>
          <a:prstGeom prst="rect">
            <a:avLst/>
          </a:prstGeom>
        </p:spPr>
      </p:pic>
      <p:pic>
        <p:nvPicPr>
          <p:cNvPr id="107" name="Picture 106">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578877" y="3593670"/>
            <a:ext cx="743918" cy="155716"/>
          </a:xfrm>
          <a:prstGeom prst="rect">
            <a:avLst/>
          </a:prstGeom>
        </p:spPr>
      </p:pic>
      <p:sp>
        <p:nvSpPr>
          <p:cNvPr id="108" name="TextBox 107">
            <a:extLst/>
          </p:cNvPr>
          <p:cNvSpPr txBox="1"/>
          <p:nvPr/>
        </p:nvSpPr>
        <p:spPr>
          <a:xfrm>
            <a:off x="424370" y="2589314"/>
            <a:ext cx="4091199" cy="411480"/>
          </a:xfrm>
          <a:prstGeom prst="round2SameRect">
            <a:avLst>
              <a:gd name="adj1" fmla="val 27662"/>
              <a:gd name="adj2" fmla="val 0"/>
            </a:avLst>
          </a:prstGeom>
          <a:solidFill>
            <a:srgbClr val="456FC3"/>
          </a:solidFill>
        </p:spPr>
        <p:txBody>
          <a:bodyPr wrap="square" rtlCol="0" anchor="ctr" anchorCtr="0">
            <a:noAutofit/>
          </a:bodyPr>
          <a:lstStyle/>
          <a:p>
            <a:pPr algn="ctr"/>
            <a:r>
              <a:rPr lang="en-US" sz="1650">
                <a:solidFill>
                  <a:schemeClr val="bg1"/>
                </a:solidFill>
              </a:rPr>
              <a:t>Diversified Markets</a:t>
            </a:r>
          </a:p>
        </p:txBody>
      </p:sp>
      <p:cxnSp>
        <p:nvCxnSpPr>
          <p:cNvPr id="109" name="Straight Connector 108">
            <a:extLst/>
          </p:cNvPr>
          <p:cNvCxnSpPr/>
          <p:nvPr/>
        </p:nvCxnSpPr>
        <p:spPr>
          <a:xfrm>
            <a:off x="424260" y="4516589"/>
            <a:ext cx="3927416"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110" name="Group 109">
            <a:extLst/>
          </p:cNvPr>
          <p:cNvGrpSpPr/>
          <p:nvPr/>
        </p:nvGrpSpPr>
        <p:grpSpPr>
          <a:xfrm>
            <a:off x="490288" y="3983355"/>
            <a:ext cx="3948246" cy="377190"/>
            <a:chOff x="652129" y="5606610"/>
            <a:chExt cx="5264328" cy="502920"/>
          </a:xfrm>
        </p:grpSpPr>
        <p:grpSp>
          <p:nvGrpSpPr>
            <p:cNvPr id="111" name="Group 110">
              <a:extLst/>
            </p:cNvPr>
            <p:cNvGrpSpPr/>
            <p:nvPr/>
          </p:nvGrpSpPr>
          <p:grpSpPr>
            <a:xfrm>
              <a:off x="652129" y="5606610"/>
              <a:ext cx="2734063" cy="502920"/>
              <a:chOff x="1109329" y="5992527"/>
              <a:chExt cx="2734063" cy="502920"/>
            </a:xfrm>
          </p:grpSpPr>
          <p:grpSp>
            <p:nvGrpSpPr>
              <p:cNvPr id="113" name="Group 112">
                <a:extLst/>
              </p:cNvPr>
              <p:cNvGrpSpPr/>
              <p:nvPr/>
            </p:nvGrpSpPr>
            <p:grpSpPr>
              <a:xfrm>
                <a:off x="1109329" y="5992527"/>
                <a:ext cx="502920" cy="502920"/>
                <a:chOff x="3011848" y="971167"/>
                <a:chExt cx="1919598" cy="1919598"/>
              </a:xfrm>
            </p:grpSpPr>
            <p:sp>
              <p:nvSpPr>
                <p:cNvPr id="115" name="Oval 114">
                  <a:extLst/>
                </p:cNvPr>
                <p:cNvSpPr/>
                <p:nvPr/>
              </p:nvSpPr>
              <p:spPr>
                <a:xfrm>
                  <a:off x="3011848" y="971167"/>
                  <a:ext cx="1919598" cy="1919598"/>
                </a:xfrm>
                <a:prstGeom prst="ellipse">
                  <a:avLst/>
                </a:prstGeom>
                <a:solidFill>
                  <a:schemeClr val="accent4"/>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125">
                    <a:solidFill>
                      <a:schemeClr val="bg1"/>
                    </a:solidFill>
                    <a:effectLst>
                      <a:outerShdw blurRad="38100" dist="38100" dir="2700000" algn="tl">
                        <a:srgbClr val="000000">
                          <a:alpha val="43137"/>
                        </a:srgbClr>
                      </a:outerShdw>
                    </a:effectLst>
                  </a:endParaRPr>
                </a:p>
              </p:txBody>
            </p:sp>
            <p:pic>
              <p:nvPicPr>
                <p:cNvPr id="116" name="Picture 115">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76192" y="1256669"/>
                  <a:ext cx="1397585" cy="1254736"/>
                </a:xfrm>
                <a:prstGeom prst="rect">
                  <a:avLst/>
                </a:prstGeom>
              </p:spPr>
            </p:pic>
          </p:grpSp>
          <p:sp>
            <p:nvSpPr>
              <p:cNvPr id="114" name="TextBox 113">
                <a:extLst/>
              </p:cNvPr>
              <p:cNvSpPr txBox="1"/>
              <p:nvPr/>
            </p:nvSpPr>
            <p:spPr>
              <a:xfrm>
                <a:off x="1579678" y="6086414"/>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Data Center</a:t>
                </a:r>
              </a:p>
            </p:txBody>
          </p:sp>
        </p:grpSp>
        <p:cxnSp>
          <p:nvCxnSpPr>
            <p:cNvPr id="112" name="Straight Arrow Connector 111">
              <a:extLst/>
            </p:cNvPr>
            <p:cNvCxnSpPr>
              <a:cxnSpLocks/>
            </p:cNvCxnSpPr>
            <p:nvPr/>
          </p:nvCxnSpPr>
          <p:spPr>
            <a:xfrm>
              <a:off x="2513012" y="5858070"/>
              <a:ext cx="3403445" cy="0"/>
            </a:xfrm>
            <a:prstGeom prst="straightConnector1">
              <a:avLst/>
            </a:prstGeom>
            <a:ln w="57150">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17" name="Group 116">
            <a:extLst/>
          </p:cNvPr>
          <p:cNvGrpSpPr/>
          <p:nvPr/>
        </p:nvGrpSpPr>
        <p:grpSpPr>
          <a:xfrm>
            <a:off x="1248966" y="3678555"/>
            <a:ext cx="3189568" cy="377190"/>
            <a:chOff x="1663700" y="5202083"/>
            <a:chExt cx="4252757" cy="502920"/>
          </a:xfrm>
        </p:grpSpPr>
        <p:sp>
          <p:nvSpPr>
            <p:cNvPr id="118" name="TextBox 117">
              <a:extLst/>
            </p:cNvPr>
            <p:cNvSpPr txBox="1"/>
            <p:nvPr/>
          </p:nvSpPr>
          <p:spPr>
            <a:xfrm>
              <a:off x="2126844" y="5295970"/>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Enterprise</a:t>
              </a:r>
            </a:p>
          </p:txBody>
        </p:sp>
        <p:grpSp>
          <p:nvGrpSpPr>
            <p:cNvPr id="119" name="Group 118">
              <a:extLst/>
            </p:cNvPr>
            <p:cNvGrpSpPr/>
            <p:nvPr/>
          </p:nvGrpSpPr>
          <p:grpSpPr>
            <a:xfrm>
              <a:off x="1663700" y="5202083"/>
              <a:ext cx="502920" cy="502920"/>
              <a:chOff x="7509294" y="981738"/>
              <a:chExt cx="1919598" cy="1919598"/>
            </a:xfrm>
          </p:grpSpPr>
          <p:sp>
            <p:nvSpPr>
              <p:cNvPr id="121" name="Oval 120">
                <a:extLst/>
              </p:cNvPr>
              <p:cNvSpPr/>
              <p:nvPr/>
            </p:nvSpPr>
            <p:spPr>
              <a:xfrm>
                <a:off x="7509294" y="981738"/>
                <a:ext cx="1919598" cy="1919598"/>
              </a:xfrm>
              <a:prstGeom prst="ellipse">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ffectLst>
                    <a:outerShdw blurRad="38100" dist="38100" dir="2700000" algn="tl">
                      <a:srgbClr val="000000">
                        <a:alpha val="43137"/>
                      </a:srgbClr>
                    </a:outerShdw>
                  </a:effectLst>
                </a:endParaRPr>
              </a:p>
            </p:txBody>
          </p:sp>
          <p:pic>
            <p:nvPicPr>
              <p:cNvPr id="122" name="Picture 121">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839817" y="1300838"/>
                <a:ext cx="1289104" cy="1157345"/>
              </a:xfrm>
              <a:prstGeom prst="rect">
                <a:avLst/>
              </a:prstGeom>
            </p:spPr>
          </p:pic>
        </p:grpSp>
        <p:cxnSp>
          <p:nvCxnSpPr>
            <p:cNvPr id="120" name="Straight Arrow Connector 119">
              <a:extLst/>
            </p:cNvPr>
            <p:cNvCxnSpPr>
              <a:cxnSpLocks/>
            </p:cNvCxnSpPr>
            <p:nvPr/>
          </p:nvCxnSpPr>
          <p:spPr>
            <a:xfrm>
              <a:off x="3301402" y="5453543"/>
              <a:ext cx="2615055" cy="0"/>
            </a:xfrm>
            <a:prstGeom prst="straightConnector1">
              <a:avLst/>
            </a:prstGeom>
            <a:ln w="571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23" name="Group 122">
            <a:extLst/>
          </p:cNvPr>
          <p:cNvGrpSpPr/>
          <p:nvPr/>
        </p:nvGrpSpPr>
        <p:grpSpPr>
          <a:xfrm>
            <a:off x="2001441" y="3373755"/>
            <a:ext cx="2437093" cy="377190"/>
            <a:chOff x="2667000" y="4808383"/>
            <a:chExt cx="3249457" cy="502920"/>
          </a:xfrm>
        </p:grpSpPr>
        <p:grpSp>
          <p:nvGrpSpPr>
            <p:cNvPr id="124" name="Group 123">
              <a:extLst/>
            </p:cNvPr>
            <p:cNvGrpSpPr/>
            <p:nvPr/>
          </p:nvGrpSpPr>
          <p:grpSpPr>
            <a:xfrm>
              <a:off x="2667000" y="4808383"/>
              <a:ext cx="502920" cy="502920"/>
              <a:chOff x="4665983" y="-2226139"/>
              <a:chExt cx="1919598" cy="1919598"/>
            </a:xfrm>
          </p:grpSpPr>
          <p:sp>
            <p:nvSpPr>
              <p:cNvPr id="127" name="Oval 126">
                <a:extLst/>
              </p:cNvPr>
              <p:cNvSpPr/>
              <p:nvPr/>
            </p:nvSpPr>
            <p:spPr>
              <a:xfrm>
                <a:off x="4665983" y="-2226139"/>
                <a:ext cx="1919598" cy="1919598"/>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ffectLst>
                    <a:outerShdw blurRad="38100" dist="38100" dir="2700000" algn="tl">
                      <a:srgbClr val="000000">
                        <a:alpha val="43137"/>
                      </a:srgbClr>
                    </a:outerShdw>
                  </a:effectLst>
                </a:endParaRPr>
              </a:p>
            </p:txBody>
          </p:sp>
          <p:pic>
            <p:nvPicPr>
              <p:cNvPr id="128" name="Picture 127">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910106" y="-1863793"/>
                <a:ext cx="1358927" cy="1220030"/>
              </a:xfrm>
              <a:prstGeom prst="rect">
                <a:avLst/>
              </a:prstGeom>
            </p:spPr>
          </p:pic>
        </p:grpSp>
        <p:sp>
          <p:nvSpPr>
            <p:cNvPr id="125" name="TextBox 124">
              <a:extLst/>
            </p:cNvPr>
            <p:cNvSpPr txBox="1"/>
            <p:nvPr/>
          </p:nvSpPr>
          <p:spPr>
            <a:xfrm>
              <a:off x="3134367" y="4902270"/>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Access</a:t>
              </a:r>
            </a:p>
          </p:txBody>
        </p:sp>
        <p:cxnSp>
          <p:nvCxnSpPr>
            <p:cNvPr id="126" name="Straight Arrow Connector 125">
              <a:extLst/>
            </p:cNvPr>
            <p:cNvCxnSpPr>
              <a:cxnSpLocks/>
            </p:cNvCxnSpPr>
            <p:nvPr/>
          </p:nvCxnSpPr>
          <p:spPr>
            <a:xfrm>
              <a:off x="4129195" y="5055662"/>
              <a:ext cx="1787262" cy="8362"/>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29" name="Group 128">
            <a:extLst/>
          </p:cNvPr>
          <p:cNvGrpSpPr/>
          <p:nvPr/>
        </p:nvGrpSpPr>
        <p:grpSpPr>
          <a:xfrm>
            <a:off x="2755857" y="3068955"/>
            <a:ext cx="2054706" cy="377190"/>
            <a:chOff x="3672888" y="4419600"/>
            <a:chExt cx="2739608" cy="502920"/>
          </a:xfrm>
        </p:grpSpPr>
        <p:grpSp>
          <p:nvGrpSpPr>
            <p:cNvPr id="130" name="Group 129">
              <a:extLst/>
            </p:cNvPr>
            <p:cNvGrpSpPr/>
            <p:nvPr/>
          </p:nvGrpSpPr>
          <p:grpSpPr>
            <a:xfrm>
              <a:off x="3672888" y="4419600"/>
              <a:ext cx="502920" cy="502920"/>
              <a:chOff x="4665983" y="-2226139"/>
              <a:chExt cx="1919598" cy="1919598"/>
            </a:xfrm>
          </p:grpSpPr>
          <p:sp>
            <p:nvSpPr>
              <p:cNvPr id="133" name="Oval 132">
                <a:extLst/>
              </p:cNvPr>
              <p:cNvSpPr/>
              <p:nvPr/>
            </p:nvSpPr>
            <p:spPr>
              <a:xfrm>
                <a:off x="4665983" y="-2226139"/>
                <a:ext cx="1919598" cy="1919598"/>
              </a:xfrm>
              <a:prstGeom prst="ellipse">
                <a:avLst/>
              </a:prstGeom>
              <a:solidFill>
                <a:schemeClr val="accent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ffectLst>
                    <a:outerShdw blurRad="38100" dist="38100" dir="2700000" algn="tl">
                      <a:srgbClr val="000000">
                        <a:alpha val="43137"/>
                      </a:srgbClr>
                    </a:outerShdw>
                  </a:effectLst>
                </a:endParaRPr>
              </a:p>
            </p:txBody>
          </p:sp>
          <p:pic>
            <p:nvPicPr>
              <p:cNvPr id="134" name="Picture 133">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980257" y="-1871128"/>
                <a:ext cx="1348668" cy="1210819"/>
              </a:xfrm>
              <a:prstGeom prst="rect">
                <a:avLst/>
              </a:prstGeom>
            </p:spPr>
          </p:pic>
        </p:grpSp>
        <p:sp>
          <p:nvSpPr>
            <p:cNvPr id="131" name="TextBox 130">
              <a:extLst/>
            </p:cNvPr>
            <p:cNvSpPr txBox="1"/>
            <p:nvPr/>
          </p:nvSpPr>
          <p:spPr>
            <a:xfrm>
              <a:off x="4148782" y="4513487"/>
              <a:ext cx="2263714" cy="315147"/>
            </a:xfrm>
            <a:prstGeom prst="rect">
              <a:avLst/>
            </a:prstGeom>
            <a:noFill/>
          </p:spPr>
          <p:txBody>
            <a:bodyPr wrap="square" rtlCol="0">
              <a:noAutofit/>
            </a:bodyPr>
            <a:lstStyle/>
            <a:p>
              <a:pPr marL="0" lvl="1">
                <a:lnSpc>
                  <a:spcPts val="1515"/>
                </a:lnSpc>
                <a:buClr>
                  <a:schemeClr val="accent1"/>
                </a:buClr>
                <a:buSzPct val="80000"/>
                <a:tabLst>
                  <a:tab pos="1583531" algn="l"/>
                  <a:tab pos="2489597" algn="l"/>
                </a:tabLst>
              </a:pPr>
              <a:r>
                <a:rPr lang="en-US" sz="1125">
                  <a:solidFill>
                    <a:schemeClr val="bg1"/>
                  </a:solidFill>
                  <a:effectLst>
                    <a:outerShdw blurRad="38100" dist="38100" dir="2700000" algn="tl">
                      <a:srgbClr val="000000">
                        <a:alpha val="43137"/>
                      </a:srgbClr>
                    </a:outerShdw>
                  </a:effectLst>
                  <a:latin typeface="Arial" charset="0"/>
                </a:rPr>
                <a:t>Auto</a:t>
              </a:r>
            </a:p>
          </p:txBody>
        </p:sp>
        <p:cxnSp>
          <p:nvCxnSpPr>
            <p:cNvPr id="132" name="Straight Arrow Connector 131">
              <a:extLst/>
            </p:cNvPr>
            <p:cNvCxnSpPr>
              <a:cxnSpLocks/>
            </p:cNvCxnSpPr>
            <p:nvPr/>
          </p:nvCxnSpPr>
          <p:spPr>
            <a:xfrm>
              <a:off x="4784257" y="4670645"/>
              <a:ext cx="1132200" cy="830"/>
            </a:xfrm>
            <a:prstGeom prst="straightConnector1">
              <a:avLst/>
            </a:prstGeom>
            <a:ln w="5715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sp>
        <p:nvSpPr>
          <p:cNvPr id="137" name="TextBox 136">
            <a:extLst/>
          </p:cNvPr>
          <p:cNvSpPr txBox="1"/>
          <p:nvPr/>
        </p:nvSpPr>
        <p:spPr>
          <a:xfrm>
            <a:off x="1828801" y="4685972"/>
            <a:ext cx="679871" cy="253916"/>
          </a:xfrm>
          <a:prstGeom prst="rect">
            <a:avLst/>
          </a:prstGeom>
          <a:noFill/>
        </p:spPr>
        <p:txBody>
          <a:bodyPr wrap="square" rtlCol="0">
            <a:spAutoFit/>
          </a:bodyPr>
          <a:lstStyle/>
          <a:p>
            <a:pPr algn="ctr"/>
            <a:r>
              <a:rPr lang="en-US" sz="1050"/>
              <a:t>2017</a:t>
            </a:r>
          </a:p>
        </p:txBody>
      </p:sp>
      <p:sp>
        <p:nvSpPr>
          <p:cNvPr id="139" name="Oval 138">
            <a:extLst/>
          </p:cNvPr>
          <p:cNvSpPr/>
          <p:nvPr/>
        </p:nvSpPr>
        <p:spPr>
          <a:xfrm flipH="1">
            <a:off x="600118" y="4440556"/>
            <a:ext cx="152069" cy="152069"/>
          </a:xfrm>
          <a:prstGeom prst="ellipse">
            <a:avLst/>
          </a:prstGeom>
          <a:solidFill>
            <a:schemeClr val="accent4"/>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0" name="Oval 139">
            <a:extLst/>
          </p:cNvPr>
          <p:cNvSpPr/>
          <p:nvPr/>
        </p:nvSpPr>
        <p:spPr>
          <a:xfrm flipH="1">
            <a:off x="1361527" y="4440556"/>
            <a:ext cx="152069" cy="152069"/>
          </a:xfrm>
          <a:prstGeom prst="ellipse">
            <a:avLst/>
          </a:prstGeom>
          <a:solidFill>
            <a:schemeClr val="accent1"/>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1" name="Oval 140">
            <a:extLst/>
          </p:cNvPr>
          <p:cNvSpPr/>
          <p:nvPr/>
        </p:nvSpPr>
        <p:spPr>
          <a:xfrm flipH="1">
            <a:off x="2114002" y="4440556"/>
            <a:ext cx="152069" cy="152069"/>
          </a:xfrm>
          <a:prstGeom prst="ellipse">
            <a:avLst/>
          </a:prstGeom>
          <a:solidFill>
            <a:schemeClr val="accent2"/>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2" name="Oval 141">
            <a:extLst/>
          </p:cNvPr>
          <p:cNvSpPr/>
          <p:nvPr/>
        </p:nvSpPr>
        <p:spPr>
          <a:xfrm flipH="1">
            <a:off x="2868418" y="4440556"/>
            <a:ext cx="152069" cy="152069"/>
          </a:xfrm>
          <a:prstGeom prst="ellipse">
            <a:avLst/>
          </a:prstGeom>
          <a:solidFill>
            <a:schemeClr val="accent6"/>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72" name="Picture 13" descr="\\Msad\root\EU\LN\users\bhavanin\Downloads\Lenovo.emf"/>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446228" y="3326147"/>
            <a:ext cx="1085358" cy="95435"/>
          </a:xfrm>
          <a:prstGeom prst="rect">
            <a:avLst/>
          </a:prstGeom>
          <a:noFill/>
          <a:extLst>
            <a:ext uri="{909E8E84-426E-40dd-AFC4-6F175D3DCCD1}">
              <a14:hiddenFill xmlns="" xmlns:a14="http://schemas.microsoft.com/office/drawing/2010/main">
                <a:solidFill>
                  <a:srgbClr val="FFFFFF"/>
                </a:solidFill>
              </a14:hiddenFill>
            </a:ext>
          </a:extLst>
        </p:spPr>
      </p:pic>
      <p:pic>
        <p:nvPicPr>
          <p:cNvPr id="136" name="Picture 13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098474" y="3101478"/>
            <a:ext cx="667433" cy="145060"/>
          </a:xfrm>
          <a:prstGeom prst="rect">
            <a:avLst/>
          </a:prstGeom>
        </p:spPr>
      </p:pic>
    </p:spTree>
    <p:extLst>
      <p:ext uri="{BB962C8B-B14F-4D97-AF65-F5344CB8AC3E}">
        <p14:creationId xmlns:p14="http://schemas.microsoft.com/office/powerpoint/2010/main" val="112914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B6E8-8007-BC45-8290-8664B62C6388}"/>
              </a:ext>
            </a:extLst>
          </p:cNvPr>
          <p:cNvSpPr>
            <a:spLocks noGrp="1"/>
          </p:cNvSpPr>
          <p:nvPr>
            <p:ph type="title"/>
          </p:nvPr>
        </p:nvSpPr>
        <p:spPr>
          <a:xfrm>
            <a:off x="312124" y="878498"/>
            <a:ext cx="7886700" cy="822960"/>
          </a:xfrm>
          <a:effectLst>
            <a:outerShdw blurRad="50800" dist="38100" dir="2700000" algn="tl" rotWithShape="0">
              <a:prstClr val="black">
                <a:alpha val="40000"/>
              </a:prstClr>
            </a:outerShdw>
          </a:effectLst>
        </p:spPr>
        <p:txBody>
          <a:bodyPr>
            <a:noAutofit/>
          </a:bodyPr>
          <a:lstStyle/>
          <a:p>
            <a:pPr>
              <a:lnSpc>
                <a:spcPts val="3600"/>
              </a:lnSpc>
            </a:pPr>
            <a:r>
              <a:rPr lang="en-US" altLang="zh-CN" sz="3600">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Maker x Backup x Sharing </a:t>
            </a:r>
            <a:br>
              <a:rPr lang="en-US" altLang="zh-CN" sz="3600">
                <a:latin typeface="Arial" panose="020B0604020202020204" pitchFamily="34" charset="0"/>
                <a:cs typeface="Arial" panose="020B0604020202020204" pitchFamily="34" charset="0"/>
              </a:rPr>
            </a:br>
            <a:r>
              <a:rPr lang="en-US" altLang="zh-CN" sz="3600">
                <a:effectLst>
                  <a:outerShdw blurRad="38100" dist="38100" dir="2700000" algn="tl">
                    <a:srgbClr val="000000">
                      <a:alpha val="43137"/>
                    </a:srgbClr>
                  </a:outerShdw>
                </a:effectLst>
                <a:latin typeface="Arial" panose="020B0604020202020204" pitchFamily="34" charset="0"/>
                <a:cs typeface="Arial" panose="020B0604020202020204" pitchFamily="34" charset="0"/>
              </a:rPr>
              <a:t>x Work x Entertainment</a:t>
            </a:r>
            <a:br>
              <a:rPr lang="en-US" altLang="zh-CN" sz="3600">
                <a:latin typeface="Arial" panose="020B0604020202020204" pitchFamily="34" charset="0"/>
                <a:cs typeface="Arial" panose="020B0604020202020204" pitchFamily="34" charset="0"/>
              </a:rPr>
            </a:br>
            <a:r>
              <a:rPr lang="en-US" altLang="zh-CN" sz="3600">
                <a:effectLst>
                  <a:outerShdw blurRad="38100" dist="38100" dir="2700000" algn="tl">
                    <a:srgbClr val="000000">
                      <a:alpha val="43137"/>
                    </a:srgbClr>
                  </a:outerShdw>
                </a:effectLst>
                <a:latin typeface="Arial" panose="020B0604020202020204" pitchFamily="34" charset="0"/>
                <a:cs typeface="Arial" panose="020B0604020202020204" pitchFamily="34" charset="0"/>
              </a:rPr>
              <a:t>everywhere</a:t>
            </a:r>
            <a:br>
              <a:rPr lang="en-US" altLang="zh-CN" sz="3600">
                <a:latin typeface="Arial" panose="020B0604020202020204" pitchFamily="34" charset="0"/>
                <a:cs typeface="Arial" panose="020B0604020202020204" pitchFamily="34" charset="0"/>
              </a:rPr>
            </a:br>
            <a:endParaRPr lang="en-US" sz="3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63C917F-AE2E-8C41-A9D2-53C4EEB75411}"/>
              </a:ext>
            </a:extLst>
          </p:cNvPr>
          <p:cNvSpPr/>
          <p:nvPr/>
        </p:nvSpPr>
        <p:spPr>
          <a:xfrm>
            <a:off x="304537" y="3310452"/>
            <a:ext cx="4663479" cy="1138773"/>
          </a:xfrm>
          <a:prstGeom prst="rect">
            <a:avLst/>
          </a:prstGeom>
        </p:spPr>
        <p:txBody>
          <a:bodyPr wrap="square">
            <a:spAutoFit/>
          </a:bodyPr>
          <a:lstStyle/>
          <a:p>
            <a:r>
              <a:rPr lang="en-US" sz="3200" b="1">
                <a:solidFill>
                  <a:srgbClr val="FFC000"/>
                </a:solidFill>
                <a:latin typeface="Arial" panose="020B0604020202020204" pitchFamily="34" charset="0"/>
                <a:ea typeface="Microsoft JhengHei" panose="020B0604030504040204" pitchFamily="34" charset="-120"/>
                <a:cs typeface="Arial" panose="020B0604020202020204" pitchFamily="34" charset="0"/>
              </a:rPr>
              <a:t>B5</a:t>
            </a:r>
            <a:r>
              <a:rPr lang="en-US" b="1">
                <a:solidFill>
                  <a:srgbClr val="FFC000"/>
                </a:solidFill>
                <a:latin typeface="Arial" panose="020B0604020202020204" pitchFamily="34" charset="0"/>
                <a:ea typeface="Microsoft JhengHei" panose="020B0604030504040204" pitchFamily="34" charset="-120"/>
                <a:cs typeface="Arial" panose="020B0604020202020204" pitchFamily="34" charset="0"/>
              </a:rPr>
              <a:t> </a:t>
            </a:r>
            <a:r>
              <a:rPr lang="en-US" altLang="zh-CN" b="1">
                <a:solidFill>
                  <a:srgbClr val="FFC000"/>
                </a:solidFill>
                <a:latin typeface="Arial" panose="020B0604020202020204" pitchFamily="34" charset="0"/>
                <a:ea typeface="Microsoft JhengHei" panose="020B0604030504040204" pitchFamily="34" charset="-120"/>
                <a:cs typeface="Arial" panose="020B0604020202020204" pitchFamily="34" charset="0"/>
              </a:rPr>
              <a:t>size</a:t>
            </a:r>
          </a:p>
          <a:p>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25 x 230 x 165 mm</a:t>
            </a:r>
          </a:p>
          <a:p>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0.98 x 9.06 x 6.50 inch (H x W x D)</a:t>
            </a:r>
          </a:p>
        </p:txBody>
      </p:sp>
      <p:sp>
        <p:nvSpPr>
          <p:cNvPr id="6" name="Rectangle 5">
            <a:extLst>
              <a:ext uri="{FF2B5EF4-FFF2-40B4-BE49-F238E27FC236}">
                <a16:creationId xmlns:a16="http://schemas.microsoft.com/office/drawing/2014/main" id="{6771B521-10C8-DD4B-AAB2-1AC1F03AE67A}"/>
              </a:ext>
            </a:extLst>
          </p:cNvPr>
          <p:cNvSpPr/>
          <p:nvPr/>
        </p:nvSpPr>
        <p:spPr>
          <a:xfrm>
            <a:off x="321174" y="2384384"/>
            <a:ext cx="3285109" cy="861774"/>
          </a:xfrm>
          <a:prstGeom prst="rect">
            <a:avLst/>
          </a:prstGeom>
        </p:spPr>
        <p:txBody>
          <a:bodyPr wrap="square">
            <a:spAutoFit/>
          </a:bodyPr>
          <a:lstStyle/>
          <a:p>
            <a:r>
              <a:rPr lang="en-US" sz="3200" b="1">
                <a:solidFill>
                  <a:srgbClr val="FFC000"/>
                </a:solidFill>
                <a:latin typeface="Arial" panose="020B0604020202020204" pitchFamily="34" charset="0"/>
                <a:ea typeface="Microsoft JhengHei" panose="020B0604030504040204" pitchFamily="34" charset="-120"/>
                <a:cs typeface="Arial" panose="020B0604020202020204" pitchFamily="34" charset="0"/>
              </a:rPr>
              <a:t>724</a:t>
            </a:r>
            <a:r>
              <a:rPr lang="en-US" b="1">
                <a:solidFill>
                  <a:srgbClr val="FFC000"/>
                </a:solidFill>
                <a:latin typeface="Arial" panose="020B0604020202020204" pitchFamily="34" charset="0"/>
                <a:ea typeface="Microsoft JhengHei" panose="020B0604030504040204" pitchFamily="34" charset="-120"/>
                <a:cs typeface="Arial" panose="020B0604020202020204" pitchFamily="34" charset="0"/>
              </a:rPr>
              <a:t>g </a:t>
            </a:r>
            <a:r>
              <a:rPr lang="en-US" sz="3200" b="1">
                <a:solidFill>
                  <a:srgbClr val="FFC000"/>
                </a:solidFill>
                <a:latin typeface="Arial" panose="020B0604020202020204" pitchFamily="34" charset="0"/>
                <a:ea typeface="Microsoft JhengHei" panose="020B0604030504040204" pitchFamily="34" charset="-120"/>
                <a:cs typeface="Arial" panose="020B0604020202020204" pitchFamily="34" charset="0"/>
              </a:rPr>
              <a:t>/ 1.60</a:t>
            </a:r>
            <a:r>
              <a:rPr lang="en-US" b="1">
                <a:solidFill>
                  <a:srgbClr val="FFC000"/>
                </a:solidFill>
                <a:latin typeface="Arial" panose="020B0604020202020204" pitchFamily="34" charset="0"/>
                <a:ea typeface="Microsoft JhengHei" panose="020B0604030504040204" pitchFamily="34" charset="-120"/>
                <a:cs typeface="Arial" panose="020B0604020202020204" pitchFamily="34" charset="0"/>
              </a:rPr>
              <a:t>lbs</a:t>
            </a:r>
          </a:p>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Light weight for portability</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 name="Rectangle 6">
            <a:extLst>
              <a:ext uri="{FF2B5EF4-FFF2-40B4-BE49-F238E27FC236}">
                <a16:creationId xmlns:a16="http://schemas.microsoft.com/office/drawing/2014/main" id="{5AB2E195-0A28-1F46-BAE6-C8D2F86D8221}"/>
              </a:ext>
            </a:extLst>
          </p:cNvPr>
          <p:cNvSpPr/>
          <p:nvPr/>
        </p:nvSpPr>
        <p:spPr>
          <a:xfrm>
            <a:off x="304890" y="1925267"/>
            <a:ext cx="3967753" cy="430887"/>
          </a:xfrm>
          <a:prstGeom prst="rect">
            <a:avLst/>
          </a:prstGeom>
        </p:spPr>
        <p:txBody>
          <a:bodyPr wrap="none" anchor="t">
            <a:spAutoFit/>
          </a:bodyPr>
          <a:lstStyle/>
          <a:p>
            <a:r>
              <a:rPr lang="en-US" altLang="zh-CN" sz="2200">
                <a:solidFill>
                  <a:schemeClr val="bg1"/>
                </a:solidFill>
                <a:latin typeface="Arial" panose="020B0604020202020204" pitchFamily="34" charset="0"/>
                <a:ea typeface="Microsoft JhengHei" panose="020B0604030504040204" pitchFamily="34" charset="-120"/>
                <a:cs typeface="Arial" panose="020B0604020202020204" pitchFamily="34" charset="0"/>
              </a:rPr>
              <a:t>Thin &amp; light; use it everywhere</a:t>
            </a:r>
            <a:endParaRPr lang="en-US" sz="22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67102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90" y="91440"/>
            <a:ext cx="8868048" cy="822960"/>
          </a:xfrm>
          <a:effectLst>
            <a:outerShdw blurRad="50800" dist="38100" dir="2700000" algn="tl" rotWithShape="0">
              <a:prstClr val="black">
                <a:alpha val="40000"/>
              </a:prstClr>
            </a:outerShdw>
          </a:effectLst>
        </p:spPr>
        <p:txBody>
          <a:bodyPr>
            <a:normAutofit/>
          </a:bodyPr>
          <a:lstStyle/>
          <a:p>
            <a:r>
              <a:rPr lang="en-US" altLang="zh-TW" sz="3200" err="1">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Aquantia</a:t>
            </a:r>
            <a:r>
              <a:rPr lang="en-US" altLang="zh-TW"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drives the infrastructure upgrade</a:t>
            </a:r>
            <a:endParaRPr lang="zh-TW" altLang="en-US"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804" name="Group 803">
            <a:extLst>
              <a:ext uri="{FF2B5EF4-FFF2-40B4-BE49-F238E27FC236}">
                <a16:creationId xmlns:a16="http://schemas.microsoft.com/office/drawing/2014/main" id="{11FBD813-AF85-2D4D-96DB-F56D0F68EA2C}"/>
              </a:ext>
            </a:extLst>
          </p:cNvPr>
          <p:cNvGrpSpPr/>
          <p:nvPr/>
        </p:nvGrpSpPr>
        <p:grpSpPr>
          <a:xfrm>
            <a:off x="972146" y="782320"/>
            <a:ext cx="7432920" cy="3919220"/>
            <a:chOff x="1529239" y="914401"/>
            <a:chExt cx="9130346" cy="5313562"/>
          </a:xfrm>
        </p:grpSpPr>
        <p:grpSp>
          <p:nvGrpSpPr>
            <p:cNvPr id="805" name="Group 804">
              <a:extLst>
                <a:ext uri="{FF2B5EF4-FFF2-40B4-BE49-F238E27FC236}">
                  <a16:creationId xmlns:a16="http://schemas.microsoft.com/office/drawing/2014/main" id="{0EE669E5-90C7-B844-B954-F600CCC1C253}"/>
                </a:ext>
              </a:extLst>
            </p:cNvPr>
            <p:cNvGrpSpPr/>
            <p:nvPr/>
          </p:nvGrpSpPr>
          <p:grpSpPr>
            <a:xfrm>
              <a:off x="1529239" y="914401"/>
              <a:ext cx="9130346" cy="5313562"/>
              <a:chOff x="1446214" y="990600"/>
              <a:chExt cx="9296398" cy="5410199"/>
            </a:xfrm>
          </p:grpSpPr>
          <p:sp>
            <p:nvSpPr>
              <p:cNvPr id="844" name="Rectangle 843">
                <a:extLst>
                  <a:ext uri="{FF2B5EF4-FFF2-40B4-BE49-F238E27FC236}">
                    <a16:creationId xmlns:a16="http://schemas.microsoft.com/office/drawing/2014/main" id="{976B67E2-0064-D149-B1C7-E811F3931DCB}"/>
                  </a:ext>
                </a:extLst>
              </p:cNvPr>
              <p:cNvSpPr/>
              <p:nvPr/>
            </p:nvSpPr>
            <p:spPr>
              <a:xfrm rot="16200000">
                <a:off x="3389313" y="-952499"/>
                <a:ext cx="5410199" cy="9296398"/>
              </a:xfrm>
              <a:prstGeom prst="rect">
                <a:avLst/>
              </a:prstGeom>
              <a:solidFill>
                <a:srgbClr val="00B0F0">
                  <a:alpha val="40000"/>
                </a:srgbClr>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nvGrpSpPr>
              <p:cNvPr id="845" name="Group 844">
                <a:extLst>
                  <a:ext uri="{FF2B5EF4-FFF2-40B4-BE49-F238E27FC236}">
                    <a16:creationId xmlns:a16="http://schemas.microsoft.com/office/drawing/2014/main" id="{C9AEA37D-56FC-204F-9CC8-D9B639739805}"/>
                  </a:ext>
                </a:extLst>
              </p:cNvPr>
              <p:cNvGrpSpPr/>
              <p:nvPr/>
            </p:nvGrpSpPr>
            <p:grpSpPr>
              <a:xfrm>
                <a:off x="1618148" y="1141561"/>
                <a:ext cx="8952528" cy="5108278"/>
                <a:chOff x="1620082" y="1140122"/>
                <a:chExt cx="8952528" cy="5108278"/>
              </a:xfrm>
            </p:grpSpPr>
            <p:grpSp>
              <p:nvGrpSpPr>
                <p:cNvPr id="846" name="Group 845">
                  <a:extLst>
                    <a:ext uri="{FF2B5EF4-FFF2-40B4-BE49-F238E27FC236}">
                      <a16:creationId xmlns:a16="http://schemas.microsoft.com/office/drawing/2014/main" id="{4DB22D31-B769-3142-90BF-5F90E6A18CBD}"/>
                    </a:ext>
                  </a:extLst>
                </p:cNvPr>
                <p:cNvGrpSpPr/>
                <p:nvPr/>
              </p:nvGrpSpPr>
              <p:grpSpPr>
                <a:xfrm>
                  <a:off x="6176652" y="1140122"/>
                  <a:ext cx="4395958" cy="2488524"/>
                  <a:chOff x="1615375" y="1152143"/>
                  <a:chExt cx="4395958" cy="2488524"/>
                </a:xfrm>
              </p:grpSpPr>
              <p:sp>
                <p:nvSpPr>
                  <p:cNvPr id="858" name="Rectangle 857">
                    <a:extLst>
                      <a:ext uri="{FF2B5EF4-FFF2-40B4-BE49-F238E27FC236}">
                        <a16:creationId xmlns:a16="http://schemas.microsoft.com/office/drawing/2014/main" id="{2DDFBC3D-2532-0F4D-8DB7-B300EC72115F}"/>
                      </a:ext>
                    </a:extLst>
                  </p:cNvPr>
                  <p:cNvSpPr/>
                  <p:nvPr/>
                </p:nvSpPr>
                <p:spPr>
                  <a:xfrm>
                    <a:off x="1615376" y="1152143"/>
                    <a:ext cx="4395957" cy="558123"/>
                  </a:xfrm>
                  <a:prstGeom prst="rect">
                    <a:avLst/>
                  </a:prstGeom>
                  <a:solidFill>
                    <a:srgbClr val="2AAF61"/>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Enterprise Infrastructure</a:t>
                    </a:r>
                  </a:p>
                  <a:p>
                    <a:pPr algn="ctr"/>
                    <a:r>
                      <a:rPr lang="en-US" sz="1200"/>
                      <a:t>2.5/5/10GbE</a:t>
                    </a:r>
                    <a:endParaRPr lang="en-US" sz="1200">
                      <a:solidFill>
                        <a:schemeClr val="lt1"/>
                      </a:solidFill>
                    </a:endParaRPr>
                  </a:p>
                </p:txBody>
              </p:sp>
              <p:sp>
                <p:nvSpPr>
                  <p:cNvPr id="859" name="Rectangle 858">
                    <a:extLst>
                      <a:ext uri="{FF2B5EF4-FFF2-40B4-BE49-F238E27FC236}">
                        <a16:creationId xmlns:a16="http://schemas.microsoft.com/office/drawing/2014/main" id="{26619782-A248-9344-A073-E268E4D94BC5}"/>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47" name="Group 846">
                  <a:extLst>
                    <a:ext uri="{FF2B5EF4-FFF2-40B4-BE49-F238E27FC236}">
                      <a16:creationId xmlns:a16="http://schemas.microsoft.com/office/drawing/2014/main" id="{97FC0DD4-EB1D-644B-87A9-EBCAE9866AD3}"/>
                    </a:ext>
                  </a:extLst>
                </p:cNvPr>
                <p:cNvGrpSpPr/>
                <p:nvPr/>
              </p:nvGrpSpPr>
              <p:grpSpPr>
                <a:xfrm>
                  <a:off x="1620478" y="3759876"/>
                  <a:ext cx="4395958" cy="2488524"/>
                  <a:chOff x="1615375" y="1152143"/>
                  <a:chExt cx="4395958" cy="2488524"/>
                </a:xfrm>
              </p:grpSpPr>
              <p:sp>
                <p:nvSpPr>
                  <p:cNvPr id="856" name="Rectangle 855">
                    <a:extLst>
                      <a:ext uri="{FF2B5EF4-FFF2-40B4-BE49-F238E27FC236}">
                        <a16:creationId xmlns:a16="http://schemas.microsoft.com/office/drawing/2014/main" id="{58F08A8C-2D26-4845-99A5-1AF5E7B9FAB6}"/>
                      </a:ext>
                    </a:extLst>
                  </p:cNvPr>
                  <p:cNvSpPr/>
                  <p:nvPr/>
                </p:nvSpPr>
                <p:spPr>
                  <a:xfrm>
                    <a:off x="1615376" y="1152143"/>
                    <a:ext cx="4395957" cy="558123"/>
                  </a:xfrm>
                  <a:prstGeom prst="rect">
                    <a:avLst/>
                  </a:prstGeom>
                  <a:solidFill>
                    <a:srgbClr val="EBB92A"/>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Access</a:t>
                    </a:r>
                  </a:p>
                  <a:p>
                    <a:pPr algn="ctr"/>
                    <a:r>
                      <a:rPr lang="en-US" sz="1200"/>
                      <a:t>2.5/5/10GbE</a:t>
                    </a:r>
                    <a:endParaRPr lang="en-US" sz="1200">
                      <a:solidFill>
                        <a:schemeClr val="lt1"/>
                      </a:solidFill>
                    </a:endParaRPr>
                  </a:p>
                </p:txBody>
              </p:sp>
              <p:sp>
                <p:nvSpPr>
                  <p:cNvPr id="857" name="Rectangle 856">
                    <a:extLst>
                      <a:ext uri="{FF2B5EF4-FFF2-40B4-BE49-F238E27FC236}">
                        <a16:creationId xmlns:a16="http://schemas.microsoft.com/office/drawing/2014/main" id="{ACF29AEE-454A-BE4C-B792-77E6A889BA3E}"/>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48" name="Group 847">
                  <a:extLst>
                    <a:ext uri="{FF2B5EF4-FFF2-40B4-BE49-F238E27FC236}">
                      <a16:creationId xmlns:a16="http://schemas.microsoft.com/office/drawing/2014/main" id="{3D3E9E4F-398F-C94C-8426-B6C937850B02}"/>
                    </a:ext>
                  </a:extLst>
                </p:cNvPr>
                <p:cNvGrpSpPr/>
                <p:nvPr/>
              </p:nvGrpSpPr>
              <p:grpSpPr>
                <a:xfrm>
                  <a:off x="6176652" y="3759876"/>
                  <a:ext cx="4395958" cy="2488524"/>
                  <a:chOff x="1615375" y="1152143"/>
                  <a:chExt cx="4395958" cy="2488524"/>
                </a:xfrm>
              </p:grpSpPr>
              <p:sp>
                <p:nvSpPr>
                  <p:cNvPr id="854" name="Rectangle 853">
                    <a:extLst>
                      <a:ext uri="{FF2B5EF4-FFF2-40B4-BE49-F238E27FC236}">
                        <a16:creationId xmlns:a16="http://schemas.microsoft.com/office/drawing/2014/main" id="{373195A2-ED83-014C-8F26-7439229A2C67}"/>
                      </a:ext>
                    </a:extLst>
                  </p:cNvPr>
                  <p:cNvSpPr/>
                  <p:nvPr/>
                </p:nvSpPr>
                <p:spPr>
                  <a:xfrm>
                    <a:off x="1615376" y="1152143"/>
                    <a:ext cx="4395957" cy="558123"/>
                  </a:xfrm>
                  <a:prstGeom prst="rect">
                    <a:avLst/>
                  </a:prstGeom>
                  <a:solidFill>
                    <a:srgbClr val="706AC2"/>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Automotive</a:t>
                    </a:r>
                  </a:p>
                  <a:p>
                    <a:pPr algn="ctr"/>
                    <a:r>
                      <a:rPr lang="en-US" sz="1200"/>
                      <a:t>2.5/5/10GbE</a:t>
                    </a:r>
                    <a:endParaRPr lang="en-US" sz="1200">
                      <a:solidFill>
                        <a:schemeClr val="lt1"/>
                      </a:solidFill>
                    </a:endParaRPr>
                  </a:p>
                </p:txBody>
              </p:sp>
              <p:sp>
                <p:nvSpPr>
                  <p:cNvPr id="855" name="Rectangle 854">
                    <a:extLst>
                      <a:ext uri="{FF2B5EF4-FFF2-40B4-BE49-F238E27FC236}">
                        <a16:creationId xmlns:a16="http://schemas.microsoft.com/office/drawing/2014/main" id="{78CFD212-D339-F541-B3CA-7E3AD0D1E575}"/>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49" name="Group 848">
                  <a:extLst>
                    <a:ext uri="{FF2B5EF4-FFF2-40B4-BE49-F238E27FC236}">
                      <a16:creationId xmlns:a16="http://schemas.microsoft.com/office/drawing/2014/main" id="{CE79CCAC-5E53-B74C-9378-48DCCFF34ADD}"/>
                    </a:ext>
                  </a:extLst>
                </p:cNvPr>
                <p:cNvGrpSpPr/>
                <p:nvPr/>
              </p:nvGrpSpPr>
              <p:grpSpPr>
                <a:xfrm>
                  <a:off x="1620082" y="1140122"/>
                  <a:ext cx="4396751" cy="2488524"/>
                  <a:chOff x="1615375" y="1140122"/>
                  <a:chExt cx="4396751" cy="2488524"/>
                </a:xfrm>
              </p:grpSpPr>
              <p:grpSp>
                <p:nvGrpSpPr>
                  <p:cNvPr id="850" name="Group 849">
                    <a:extLst>
                      <a:ext uri="{FF2B5EF4-FFF2-40B4-BE49-F238E27FC236}">
                        <a16:creationId xmlns:a16="http://schemas.microsoft.com/office/drawing/2014/main" id="{838D7F86-4931-AC46-885F-49DAC88CAC3B}"/>
                      </a:ext>
                    </a:extLst>
                  </p:cNvPr>
                  <p:cNvGrpSpPr/>
                  <p:nvPr/>
                </p:nvGrpSpPr>
                <p:grpSpPr>
                  <a:xfrm>
                    <a:off x="1615375" y="1140122"/>
                    <a:ext cx="4395957" cy="2488524"/>
                    <a:chOff x="1615375" y="1152143"/>
                    <a:chExt cx="4395957" cy="2488524"/>
                  </a:xfrm>
                </p:grpSpPr>
                <p:sp>
                  <p:nvSpPr>
                    <p:cNvPr id="852" name="Rectangle 851">
                      <a:extLst>
                        <a:ext uri="{FF2B5EF4-FFF2-40B4-BE49-F238E27FC236}">
                          <a16:creationId xmlns:a16="http://schemas.microsoft.com/office/drawing/2014/main" id="{558C29B9-26D9-9848-B10C-245CBB061B00}"/>
                        </a:ext>
                      </a:extLst>
                    </p:cNvPr>
                    <p:cNvSpPr/>
                    <p:nvPr/>
                  </p:nvSpPr>
                  <p:spPr>
                    <a:xfrm>
                      <a:off x="1615378" y="1152143"/>
                      <a:ext cx="2218401" cy="558123"/>
                    </a:xfrm>
                    <a:prstGeom prst="rect">
                      <a:avLst/>
                    </a:prstGeom>
                    <a:solidFill>
                      <a:srgbClr val="1358F0"/>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Data Center – Corporate</a:t>
                      </a:r>
                    </a:p>
                    <a:p>
                      <a:pPr algn="ctr"/>
                      <a:r>
                        <a:rPr lang="en-US" sz="1200"/>
                        <a:t>10GbE</a:t>
                      </a:r>
                      <a:endParaRPr lang="en-US" sz="1200">
                        <a:solidFill>
                          <a:schemeClr val="lt1"/>
                        </a:solidFill>
                      </a:endParaRPr>
                    </a:p>
                  </p:txBody>
                </p:sp>
                <p:sp>
                  <p:nvSpPr>
                    <p:cNvPr id="853" name="Rectangle 852">
                      <a:extLst>
                        <a:ext uri="{FF2B5EF4-FFF2-40B4-BE49-F238E27FC236}">
                          <a16:creationId xmlns:a16="http://schemas.microsoft.com/office/drawing/2014/main" id="{D85D91C2-2B79-4143-8E33-A44360AD351A}"/>
                        </a:ext>
                      </a:extLst>
                    </p:cNvPr>
                    <p:cNvSpPr/>
                    <p:nvPr/>
                  </p:nvSpPr>
                  <p:spPr>
                    <a:xfrm>
                      <a:off x="1615375" y="1710267"/>
                      <a:ext cx="4395957" cy="1930400"/>
                    </a:xfrm>
                    <a:prstGeom prst="rect">
                      <a:avLst/>
                    </a:prstGeom>
                    <a:solidFill>
                      <a:srgbClr val="E6E7E8"/>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sp>
                <p:nvSpPr>
                  <p:cNvPr id="851" name="Rectangle 850">
                    <a:extLst>
                      <a:ext uri="{FF2B5EF4-FFF2-40B4-BE49-F238E27FC236}">
                        <a16:creationId xmlns:a16="http://schemas.microsoft.com/office/drawing/2014/main" id="{1B3F50BA-987C-7247-9B1C-FA48EA2A5ABB}"/>
                      </a:ext>
                    </a:extLst>
                  </p:cNvPr>
                  <p:cNvSpPr/>
                  <p:nvPr/>
                </p:nvSpPr>
                <p:spPr>
                  <a:xfrm>
                    <a:off x="3731420" y="1140122"/>
                    <a:ext cx="2280706" cy="558123"/>
                  </a:xfrm>
                  <a:prstGeom prst="rect">
                    <a:avLst/>
                  </a:prstGeom>
                  <a:solidFill>
                    <a:srgbClr val="1358F0"/>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solidFill>
                          <a:schemeClr val="lt1"/>
                        </a:solidFill>
                      </a:rPr>
                      <a:t>Data Center – </a:t>
                    </a:r>
                    <a:r>
                      <a:rPr lang="en-US" sz="1200" b="1" err="1">
                        <a:solidFill>
                          <a:schemeClr val="lt1"/>
                        </a:solidFill>
                      </a:rPr>
                      <a:t>Hyperscale</a:t>
                    </a:r>
                    <a:endParaRPr lang="en-US" sz="1200" b="1">
                      <a:solidFill>
                        <a:schemeClr val="lt1"/>
                      </a:solidFill>
                    </a:endParaRPr>
                  </a:p>
                  <a:p>
                    <a:pPr algn="ctr"/>
                    <a:r>
                      <a:rPr lang="en-US" sz="1200"/>
                      <a:t>25/100GbE</a:t>
                    </a:r>
                    <a:endParaRPr lang="en-US" sz="1200">
                      <a:solidFill>
                        <a:schemeClr val="lt1"/>
                      </a:solidFill>
                    </a:endParaRPr>
                  </a:p>
                </p:txBody>
              </p:sp>
            </p:grpSp>
          </p:grpSp>
        </p:grpSp>
        <p:pic>
          <p:nvPicPr>
            <p:cNvPr id="806" name="Picture 805">
              <a:extLst>
                <a:ext uri="{FF2B5EF4-FFF2-40B4-BE49-F238E27FC236}">
                  <a16:creationId xmlns:a16="http://schemas.microsoft.com/office/drawing/2014/main" id="{439A9824-232B-844F-9E76-B892FA5620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1531" y="2147017"/>
              <a:ext cx="1587500" cy="863600"/>
            </a:xfrm>
            <a:prstGeom prst="rect">
              <a:avLst/>
            </a:prstGeom>
          </p:spPr>
        </p:pic>
        <p:pic>
          <p:nvPicPr>
            <p:cNvPr id="807" name="Picture 806">
              <a:extLst>
                <a:ext uri="{FF2B5EF4-FFF2-40B4-BE49-F238E27FC236}">
                  <a16:creationId xmlns:a16="http://schemas.microsoft.com/office/drawing/2014/main" id="{CE1956F2-187E-C447-8E60-655C3477B8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7377" y="1810467"/>
              <a:ext cx="1663700" cy="1536700"/>
            </a:xfrm>
            <a:prstGeom prst="rect">
              <a:avLst/>
            </a:prstGeom>
          </p:spPr>
        </p:pic>
        <p:grpSp>
          <p:nvGrpSpPr>
            <p:cNvPr id="808" name="Group 807">
              <a:extLst>
                <a:ext uri="{FF2B5EF4-FFF2-40B4-BE49-F238E27FC236}">
                  <a16:creationId xmlns:a16="http://schemas.microsoft.com/office/drawing/2014/main" id="{1FF4331D-950D-5A4B-96D0-504527DC1FF5}"/>
                </a:ext>
              </a:extLst>
            </p:cNvPr>
            <p:cNvGrpSpPr/>
            <p:nvPr/>
          </p:nvGrpSpPr>
          <p:grpSpPr>
            <a:xfrm>
              <a:off x="1897275" y="4466004"/>
              <a:ext cx="3884202" cy="1331472"/>
              <a:chOff x="1875217" y="4622679"/>
              <a:chExt cx="3884202" cy="1331472"/>
            </a:xfrm>
          </p:grpSpPr>
          <p:pic>
            <p:nvPicPr>
              <p:cNvPr id="830" name="Picture 829">
                <a:extLst>
                  <a:ext uri="{FF2B5EF4-FFF2-40B4-BE49-F238E27FC236}">
                    <a16:creationId xmlns:a16="http://schemas.microsoft.com/office/drawing/2014/main" id="{31BBD990-AFEF-3448-9A6B-7288467698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5217" y="4836550"/>
                <a:ext cx="1181100" cy="1117600"/>
              </a:xfrm>
              <a:prstGeom prst="rect">
                <a:avLst/>
              </a:prstGeom>
            </p:spPr>
          </p:pic>
          <p:pic>
            <p:nvPicPr>
              <p:cNvPr id="831" name="Picture 830">
                <a:extLst>
                  <a:ext uri="{FF2B5EF4-FFF2-40B4-BE49-F238E27FC236}">
                    <a16:creationId xmlns:a16="http://schemas.microsoft.com/office/drawing/2014/main" id="{D1E27D71-F4FF-2745-9C8A-CC6E1847F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7519" y="4773051"/>
                <a:ext cx="1231900" cy="1181100"/>
              </a:xfrm>
              <a:prstGeom prst="rect">
                <a:avLst/>
              </a:prstGeom>
            </p:spPr>
          </p:pic>
          <p:pic>
            <p:nvPicPr>
              <p:cNvPr id="832" name="Picture 831">
                <a:extLst>
                  <a:ext uri="{FF2B5EF4-FFF2-40B4-BE49-F238E27FC236}">
                    <a16:creationId xmlns:a16="http://schemas.microsoft.com/office/drawing/2014/main" id="{C98E19F6-EF28-CA47-8C70-155D95B5E5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8748" y="4622679"/>
                <a:ext cx="635000" cy="482600"/>
              </a:xfrm>
              <a:prstGeom prst="rect">
                <a:avLst/>
              </a:prstGeom>
            </p:spPr>
          </p:pic>
          <p:pic>
            <p:nvPicPr>
              <p:cNvPr id="833" name="Picture 832">
                <a:extLst>
                  <a:ext uri="{FF2B5EF4-FFF2-40B4-BE49-F238E27FC236}">
                    <a16:creationId xmlns:a16="http://schemas.microsoft.com/office/drawing/2014/main" id="{B013DF39-82AD-4C4A-BDCA-DA7A0D7555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3562" y="5241667"/>
                <a:ext cx="393700" cy="279400"/>
              </a:xfrm>
              <a:prstGeom prst="rect">
                <a:avLst/>
              </a:prstGeom>
            </p:spPr>
          </p:pic>
          <p:grpSp>
            <p:nvGrpSpPr>
              <p:cNvPr id="834" name="Group 833">
                <a:extLst>
                  <a:ext uri="{FF2B5EF4-FFF2-40B4-BE49-F238E27FC236}">
                    <a16:creationId xmlns:a16="http://schemas.microsoft.com/office/drawing/2014/main" id="{C095A8D8-44CD-3B44-9362-3CB456652D30}"/>
                  </a:ext>
                </a:extLst>
              </p:cNvPr>
              <p:cNvGrpSpPr/>
              <p:nvPr/>
            </p:nvGrpSpPr>
            <p:grpSpPr>
              <a:xfrm>
                <a:off x="2616328" y="4689733"/>
                <a:ext cx="431800" cy="838200"/>
                <a:chOff x="2616328" y="4689733"/>
                <a:chExt cx="431800" cy="838200"/>
              </a:xfrm>
            </p:grpSpPr>
            <p:pic>
              <p:nvPicPr>
                <p:cNvPr id="842" name="Picture 841">
                  <a:extLst>
                    <a:ext uri="{FF2B5EF4-FFF2-40B4-BE49-F238E27FC236}">
                      <a16:creationId xmlns:a16="http://schemas.microsoft.com/office/drawing/2014/main" id="{5AEDA6D2-DEF5-7446-872A-78ED87019C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6328" y="4715819"/>
                  <a:ext cx="431800" cy="787400"/>
                </a:xfrm>
                <a:prstGeom prst="rect">
                  <a:avLst/>
                </a:prstGeom>
              </p:spPr>
            </p:pic>
            <p:pic>
              <p:nvPicPr>
                <p:cNvPr id="843" name="Picture 842">
                  <a:extLst>
                    <a:ext uri="{FF2B5EF4-FFF2-40B4-BE49-F238E27FC236}">
                      <a16:creationId xmlns:a16="http://schemas.microsoft.com/office/drawing/2014/main" id="{13493201-DD49-F844-A833-E02A3C271F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2597" y="4689733"/>
                  <a:ext cx="203200" cy="838200"/>
                </a:xfrm>
                <a:prstGeom prst="rect">
                  <a:avLst/>
                </a:prstGeom>
              </p:spPr>
            </p:pic>
          </p:grpSp>
          <p:sp>
            <p:nvSpPr>
              <p:cNvPr id="835" name="Oval 834">
                <a:extLst>
                  <a:ext uri="{FF2B5EF4-FFF2-40B4-BE49-F238E27FC236}">
                    <a16:creationId xmlns:a16="http://schemas.microsoft.com/office/drawing/2014/main" id="{2E712826-61D1-424B-99B3-40ABDB5ADADC}"/>
                  </a:ext>
                </a:extLst>
              </p:cNvPr>
              <p:cNvSpPr/>
              <p:nvPr/>
            </p:nvSpPr>
            <p:spPr>
              <a:xfrm>
                <a:off x="4316127" y="4870329"/>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36" name="Oval 835">
                <a:extLst>
                  <a:ext uri="{FF2B5EF4-FFF2-40B4-BE49-F238E27FC236}">
                    <a16:creationId xmlns:a16="http://schemas.microsoft.com/office/drawing/2014/main" id="{CBCB05AB-42A6-264A-8BD5-742863CE19F0}"/>
                  </a:ext>
                </a:extLst>
              </p:cNvPr>
              <p:cNvSpPr/>
              <p:nvPr/>
            </p:nvSpPr>
            <p:spPr>
              <a:xfrm>
                <a:off x="4312952" y="5368804"/>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37" name="Oval 836">
                <a:extLst>
                  <a:ext uri="{FF2B5EF4-FFF2-40B4-BE49-F238E27FC236}">
                    <a16:creationId xmlns:a16="http://schemas.microsoft.com/office/drawing/2014/main" id="{13D89049-CCA0-F84B-95F7-C82927FAB51C}"/>
                  </a:ext>
                </a:extLst>
              </p:cNvPr>
              <p:cNvSpPr/>
              <p:nvPr/>
            </p:nvSpPr>
            <p:spPr>
              <a:xfrm>
                <a:off x="3623923" y="5089404"/>
                <a:ext cx="154327" cy="154327"/>
              </a:xfrm>
              <a:prstGeom prst="ellipse">
                <a:avLst/>
              </a:prstGeom>
              <a:solidFill>
                <a:srgbClr val="00B3D6"/>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838" name="Straight Connector 837">
                <a:extLst>
                  <a:ext uri="{FF2B5EF4-FFF2-40B4-BE49-F238E27FC236}">
                    <a16:creationId xmlns:a16="http://schemas.microsoft.com/office/drawing/2014/main" id="{D8940585-B09F-E546-9368-CEC5B0CC8D33}"/>
                  </a:ext>
                </a:extLst>
              </p:cNvPr>
              <p:cNvCxnSpPr>
                <a:endCxn id="842" idx="2"/>
              </p:cNvCxnSpPr>
              <p:nvPr/>
            </p:nvCxnSpPr>
            <p:spPr>
              <a:xfrm flipV="1">
                <a:off x="3078649" y="5166568"/>
                <a:ext cx="545274" cy="2597"/>
              </a:xfrm>
              <a:prstGeom prst="line">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sp>
            <p:nvSpPr>
              <p:cNvPr id="839" name="Oval 838">
                <a:extLst>
                  <a:ext uri="{FF2B5EF4-FFF2-40B4-BE49-F238E27FC236}">
                    <a16:creationId xmlns:a16="http://schemas.microsoft.com/office/drawing/2014/main" id="{A0979B2A-4998-0E4B-9062-0B91D05DB665}"/>
                  </a:ext>
                </a:extLst>
              </p:cNvPr>
              <p:cNvSpPr/>
              <p:nvPr/>
            </p:nvSpPr>
            <p:spPr>
              <a:xfrm>
                <a:off x="2976277" y="5117979"/>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840" name="Elbow Connector 839">
                <a:extLst>
                  <a:ext uri="{FF2B5EF4-FFF2-40B4-BE49-F238E27FC236}">
                    <a16:creationId xmlns:a16="http://schemas.microsoft.com/office/drawing/2014/main" id="{55E91957-83A0-EB44-AB0F-00F72AA01006}"/>
                  </a:ext>
                </a:extLst>
              </p:cNvPr>
              <p:cNvCxnSpPr>
                <a:stCxn id="841" idx="2"/>
                <a:endCxn id="842" idx="0"/>
              </p:cNvCxnSpPr>
              <p:nvPr/>
            </p:nvCxnSpPr>
            <p:spPr>
              <a:xfrm rot="10800000" flipV="1">
                <a:off x="3701087" y="4921514"/>
                <a:ext cx="615040" cy="16788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41" name="Elbow Connector 840">
                <a:extLst>
                  <a:ext uri="{FF2B5EF4-FFF2-40B4-BE49-F238E27FC236}">
                    <a16:creationId xmlns:a16="http://schemas.microsoft.com/office/drawing/2014/main" id="{CF007313-CBC2-714B-A62B-A50EC6F34FC0}"/>
                  </a:ext>
                </a:extLst>
              </p:cNvPr>
              <p:cNvCxnSpPr>
                <a:stCxn id="843" idx="2"/>
                <a:endCxn id="842" idx="4"/>
              </p:cNvCxnSpPr>
              <p:nvPr/>
            </p:nvCxnSpPr>
            <p:spPr>
              <a:xfrm rot="10800000">
                <a:off x="3701088" y="5243732"/>
                <a:ext cx="611865" cy="17625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grpSp>
        <p:pic>
          <p:nvPicPr>
            <p:cNvPr id="809" name="Picture 808">
              <a:extLst>
                <a:ext uri="{FF2B5EF4-FFF2-40B4-BE49-F238E27FC236}">
                  <a16:creationId xmlns:a16="http://schemas.microsoft.com/office/drawing/2014/main" id="{217C540D-CB2B-C448-BD74-A06A3362F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1867" y="2099340"/>
              <a:ext cx="1181100" cy="1117600"/>
            </a:xfrm>
            <a:prstGeom prst="rect">
              <a:avLst/>
            </a:prstGeom>
          </p:spPr>
        </p:pic>
        <p:grpSp>
          <p:nvGrpSpPr>
            <p:cNvPr id="810" name="Group 809">
              <a:extLst>
                <a:ext uri="{FF2B5EF4-FFF2-40B4-BE49-F238E27FC236}">
                  <a16:creationId xmlns:a16="http://schemas.microsoft.com/office/drawing/2014/main" id="{3BBA1265-DE18-C642-A0D7-716F0EC038ED}"/>
                </a:ext>
              </a:extLst>
            </p:cNvPr>
            <p:cNvGrpSpPr/>
            <p:nvPr/>
          </p:nvGrpSpPr>
          <p:grpSpPr>
            <a:xfrm>
              <a:off x="6996262" y="1896268"/>
              <a:ext cx="2696326" cy="901700"/>
              <a:chOff x="7015997" y="2008101"/>
              <a:chExt cx="2696326" cy="901700"/>
            </a:xfrm>
          </p:grpSpPr>
          <p:pic>
            <p:nvPicPr>
              <p:cNvPr id="818" name="Picture 817">
                <a:extLst>
                  <a:ext uri="{FF2B5EF4-FFF2-40B4-BE49-F238E27FC236}">
                    <a16:creationId xmlns:a16="http://schemas.microsoft.com/office/drawing/2014/main" id="{0E6A3A4A-6D5F-514F-8035-8BFCD04D08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7323" y="2008101"/>
                <a:ext cx="635000" cy="482600"/>
              </a:xfrm>
              <a:prstGeom prst="rect">
                <a:avLst/>
              </a:prstGeom>
            </p:spPr>
          </p:pic>
          <p:pic>
            <p:nvPicPr>
              <p:cNvPr id="819" name="Picture 818">
                <a:extLst>
                  <a:ext uri="{FF2B5EF4-FFF2-40B4-BE49-F238E27FC236}">
                    <a16:creationId xmlns:a16="http://schemas.microsoft.com/office/drawing/2014/main" id="{ED3057D7-DAAC-D440-B893-4DB3BFB597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8083" y="2619525"/>
                <a:ext cx="393700" cy="279400"/>
              </a:xfrm>
              <a:prstGeom prst="rect">
                <a:avLst/>
              </a:prstGeom>
            </p:spPr>
          </p:pic>
          <p:grpSp>
            <p:nvGrpSpPr>
              <p:cNvPr id="820" name="Group 819">
                <a:extLst>
                  <a:ext uri="{FF2B5EF4-FFF2-40B4-BE49-F238E27FC236}">
                    <a16:creationId xmlns:a16="http://schemas.microsoft.com/office/drawing/2014/main" id="{D63BD455-74EE-CF4B-9D34-72B57E9AD460}"/>
                  </a:ext>
                </a:extLst>
              </p:cNvPr>
              <p:cNvGrpSpPr/>
              <p:nvPr/>
            </p:nvGrpSpPr>
            <p:grpSpPr>
              <a:xfrm>
                <a:off x="7015997" y="2071601"/>
                <a:ext cx="431800" cy="838200"/>
                <a:chOff x="2616328" y="4689733"/>
                <a:chExt cx="431800" cy="838200"/>
              </a:xfrm>
            </p:grpSpPr>
            <p:pic>
              <p:nvPicPr>
                <p:cNvPr id="828" name="Picture 827">
                  <a:extLst>
                    <a:ext uri="{FF2B5EF4-FFF2-40B4-BE49-F238E27FC236}">
                      <a16:creationId xmlns:a16="http://schemas.microsoft.com/office/drawing/2014/main" id="{8654DCC8-8E7C-334E-A623-D50BF1E3A4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16328" y="4715819"/>
                  <a:ext cx="431800" cy="787400"/>
                </a:xfrm>
                <a:prstGeom prst="rect">
                  <a:avLst/>
                </a:prstGeom>
              </p:spPr>
            </p:pic>
            <p:pic>
              <p:nvPicPr>
                <p:cNvPr id="829" name="Picture 828">
                  <a:extLst>
                    <a:ext uri="{FF2B5EF4-FFF2-40B4-BE49-F238E27FC236}">
                      <a16:creationId xmlns:a16="http://schemas.microsoft.com/office/drawing/2014/main" id="{25BDEC38-35F1-F04F-801F-D103085485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2597" y="4689733"/>
                  <a:ext cx="203200" cy="838200"/>
                </a:xfrm>
                <a:prstGeom prst="rect">
                  <a:avLst/>
                </a:prstGeom>
              </p:spPr>
            </p:pic>
          </p:grpSp>
          <p:sp>
            <p:nvSpPr>
              <p:cNvPr id="821" name="Oval 820">
                <a:extLst>
                  <a:ext uri="{FF2B5EF4-FFF2-40B4-BE49-F238E27FC236}">
                    <a16:creationId xmlns:a16="http://schemas.microsoft.com/office/drawing/2014/main" id="{8986846A-DAC1-B143-A9C6-978B6D0C5B9A}"/>
                  </a:ext>
                </a:extLst>
              </p:cNvPr>
              <p:cNvSpPr/>
              <p:nvPr/>
            </p:nvSpPr>
            <p:spPr>
              <a:xfrm>
                <a:off x="9040156" y="2252197"/>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22" name="Oval 821">
                <a:extLst>
                  <a:ext uri="{FF2B5EF4-FFF2-40B4-BE49-F238E27FC236}">
                    <a16:creationId xmlns:a16="http://schemas.microsoft.com/office/drawing/2014/main" id="{A04960C4-C1AA-B747-8F04-D6C1A13A0416}"/>
                  </a:ext>
                </a:extLst>
              </p:cNvPr>
              <p:cNvSpPr/>
              <p:nvPr/>
            </p:nvSpPr>
            <p:spPr>
              <a:xfrm>
                <a:off x="9040156" y="2750672"/>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23" name="Oval 822">
                <a:extLst>
                  <a:ext uri="{FF2B5EF4-FFF2-40B4-BE49-F238E27FC236}">
                    <a16:creationId xmlns:a16="http://schemas.microsoft.com/office/drawing/2014/main" id="{2FBE69DE-97A2-AE4A-9AB5-FD25C80A3192}"/>
                  </a:ext>
                </a:extLst>
              </p:cNvPr>
              <p:cNvSpPr/>
              <p:nvPr/>
            </p:nvSpPr>
            <p:spPr>
              <a:xfrm>
                <a:off x="8208213" y="2471272"/>
                <a:ext cx="154327" cy="154327"/>
              </a:xfrm>
              <a:prstGeom prst="ellipse">
                <a:avLst/>
              </a:prstGeom>
              <a:solidFill>
                <a:srgbClr val="00B3D6"/>
              </a:solidFill>
              <a:ln w="38100" cap="sq">
                <a:no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cxnSp>
            <p:nvCxnSpPr>
              <p:cNvPr id="824" name="Straight Connector 823">
                <a:extLst>
                  <a:ext uri="{FF2B5EF4-FFF2-40B4-BE49-F238E27FC236}">
                    <a16:creationId xmlns:a16="http://schemas.microsoft.com/office/drawing/2014/main" id="{6EC36A1D-DEEC-FB45-9FF4-5998019B8502}"/>
                  </a:ext>
                </a:extLst>
              </p:cNvPr>
              <p:cNvCxnSpPr>
                <a:cxnSpLocks/>
              </p:cNvCxnSpPr>
              <p:nvPr/>
            </p:nvCxnSpPr>
            <p:spPr>
              <a:xfrm flipV="1">
                <a:off x="7478318" y="2548436"/>
                <a:ext cx="729895" cy="2598"/>
              </a:xfrm>
              <a:prstGeom prst="line">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25" name="Elbow Connector 824">
                <a:extLst>
                  <a:ext uri="{FF2B5EF4-FFF2-40B4-BE49-F238E27FC236}">
                    <a16:creationId xmlns:a16="http://schemas.microsoft.com/office/drawing/2014/main" id="{1119D97E-5B9B-4147-9800-D7C224EC29F2}"/>
                  </a:ext>
                </a:extLst>
              </p:cNvPr>
              <p:cNvCxnSpPr>
                <a:cxnSpLocks/>
              </p:cNvCxnSpPr>
              <p:nvPr/>
            </p:nvCxnSpPr>
            <p:spPr>
              <a:xfrm rot="10800000" flipV="1">
                <a:off x="8285378" y="2303382"/>
                <a:ext cx="754779" cy="16788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26" name="Elbow Connector 825">
                <a:extLst>
                  <a:ext uri="{FF2B5EF4-FFF2-40B4-BE49-F238E27FC236}">
                    <a16:creationId xmlns:a16="http://schemas.microsoft.com/office/drawing/2014/main" id="{8E2B9FF0-81D3-0B4E-BEA5-AB6A6474BC2D}"/>
                  </a:ext>
                </a:extLst>
              </p:cNvPr>
              <p:cNvCxnSpPr>
                <a:cxnSpLocks/>
              </p:cNvCxnSpPr>
              <p:nvPr/>
            </p:nvCxnSpPr>
            <p:spPr>
              <a:xfrm rot="10800000">
                <a:off x="8285378" y="2625600"/>
                <a:ext cx="754779" cy="176259"/>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sp>
            <p:nvSpPr>
              <p:cNvPr id="827" name="Oval 826">
                <a:extLst>
                  <a:ext uri="{FF2B5EF4-FFF2-40B4-BE49-F238E27FC236}">
                    <a16:creationId xmlns:a16="http://schemas.microsoft.com/office/drawing/2014/main" id="{44905989-0AE1-8646-AB33-031B5921F3CB}"/>
                  </a:ext>
                </a:extLst>
              </p:cNvPr>
              <p:cNvSpPr/>
              <p:nvPr/>
            </p:nvSpPr>
            <p:spPr>
              <a:xfrm>
                <a:off x="7375946" y="2499847"/>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nvGrpSpPr>
            <p:cNvPr id="811" name="Group 810">
              <a:extLst>
                <a:ext uri="{FF2B5EF4-FFF2-40B4-BE49-F238E27FC236}">
                  <a16:creationId xmlns:a16="http://schemas.microsoft.com/office/drawing/2014/main" id="{EED9C624-C76A-3A41-A46D-E51B7847A5BC}"/>
                </a:ext>
              </a:extLst>
            </p:cNvPr>
            <p:cNvGrpSpPr/>
            <p:nvPr/>
          </p:nvGrpSpPr>
          <p:grpSpPr>
            <a:xfrm>
              <a:off x="6756606" y="4635500"/>
              <a:ext cx="3162300" cy="1003300"/>
              <a:chOff x="6765865" y="4789709"/>
              <a:chExt cx="3162300" cy="1003300"/>
            </a:xfrm>
          </p:grpSpPr>
          <p:pic>
            <p:nvPicPr>
              <p:cNvPr id="812" name="Picture 811">
                <a:extLst>
                  <a:ext uri="{FF2B5EF4-FFF2-40B4-BE49-F238E27FC236}">
                    <a16:creationId xmlns:a16="http://schemas.microsoft.com/office/drawing/2014/main" id="{85ED53CF-55E7-A04E-9C84-EEBDCE14455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65865" y="4789709"/>
                <a:ext cx="3162300" cy="1003300"/>
              </a:xfrm>
              <a:prstGeom prst="rect">
                <a:avLst/>
              </a:prstGeom>
            </p:spPr>
          </p:pic>
          <p:cxnSp>
            <p:nvCxnSpPr>
              <p:cNvPr id="813" name="Elbow Connector 812">
                <a:extLst>
                  <a:ext uri="{FF2B5EF4-FFF2-40B4-BE49-F238E27FC236}">
                    <a16:creationId xmlns:a16="http://schemas.microsoft.com/office/drawing/2014/main" id="{CCBD6EDD-10BB-7C49-9258-5F0E8FF510D2}"/>
                  </a:ext>
                </a:extLst>
              </p:cNvPr>
              <p:cNvCxnSpPr/>
              <p:nvPr/>
            </p:nvCxnSpPr>
            <p:spPr>
              <a:xfrm>
                <a:off x="6892839" y="5287655"/>
                <a:ext cx="1807834" cy="189092"/>
              </a:xfrm>
              <a:prstGeom prst="bentConnector3">
                <a:avLst>
                  <a:gd name="adj1" fmla="val 67465"/>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cxnSp>
            <p:nvCxnSpPr>
              <p:cNvPr id="814" name="Elbow Connector 813">
                <a:extLst>
                  <a:ext uri="{FF2B5EF4-FFF2-40B4-BE49-F238E27FC236}">
                    <a16:creationId xmlns:a16="http://schemas.microsoft.com/office/drawing/2014/main" id="{79151AAF-E5B8-4C45-A767-81344116485D}"/>
                  </a:ext>
                </a:extLst>
              </p:cNvPr>
              <p:cNvCxnSpPr/>
              <p:nvPr/>
            </p:nvCxnSpPr>
            <p:spPr>
              <a:xfrm rot="10800000" flipV="1">
                <a:off x="8751860" y="5005459"/>
                <a:ext cx="161953" cy="420102"/>
              </a:xfrm>
              <a:prstGeom prst="bentConnector2">
                <a:avLst/>
              </a:prstGeom>
              <a:ln>
                <a:solidFill>
                  <a:srgbClr val="00B3D6"/>
                </a:solidFill>
              </a:ln>
              <a:effectLst/>
            </p:spPr>
            <p:style>
              <a:lnRef idx="2">
                <a:schemeClr val="accent1"/>
              </a:lnRef>
              <a:fillRef idx="0">
                <a:schemeClr val="accent1"/>
              </a:fillRef>
              <a:effectRef idx="1">
                <a:schemeClr val="accent1"/>
              </a:effectRef>
              <a:fontRef idx="minor">
                <a:schemeClr val="tx1"/>
              </a:fontRef>
            </p:style>
          </p:cxnSp>
          <p:sp>
            <p:nvSpPr>
              <p:cNvPr id="815" name="Oval 814">
                <a:extLst>
                  <a:ext uri="{FF2B5EF4-FFF2-40B4-BE49-F238E27FC236}">
                    <a16:creationId xmlns:a16="http://schemas.microsoft.com/office/drawing/2014/main" id="{5AE43376-7741-F34B-849D-346A5FAF4AA7}"/>
                  </a:ext>
                </a:extLst>
              </p:cNvPr>
              <p:cNvSpPr/>
              <p:nvPr/>
            </p:nvSpPr>
            <p:spPr>
              <a:xfrm>
                <a:off x="6790467" y="5236469"/>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16" name="Oval 815">
                <a:extLst>
                  <a:ext uri="{FF2B5EF4-FFF2-40B4-BE49-F238E27FC236}">
                    <a16:creationId xmlns:a16="http://schemas.microsoft.com/office/drawing/2014/main" id="{C50E969C-0E79-0241-A72B-229EC2C385C5}"/>
                  </a:ext>
                </a:extLst>
              </p:cNvPr>
              <p:cNvSpPr/>
              <p:nvPr/>
            </p:nvSpPr>
            <p:spPr>
              <a:xfrm>
                <a:off x="8700673" y="5425561"/>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817" name="Oval 816">
                <a:extLst>
                  <a:ext uri="{FF2B5EF4-FFF2-40B4-BE49-F238E27FC236}">
                    <a16:creationId xmlns:a16="http://schemas.microsoft.com/office/drawing/2014/main" id="{5559E541-2114-E045-9072-E86A044CEFDA}"/>
                  </a:ext>
                </a:extLst>
              </p:cNvPr>
              <p:cNvSpPr/>
              <p:nvPr/>
            </p:nvSpPr>
            <p:spPr>
              <a:xfrm>
                <a:off x="8913812" y="4954273"/>
                <a:ext cx="102372" cy="102372"/>
              </a:xfrm>
              <a:prstGeom prst="ellipse">
                <a:avLst/>
              </a:prstGeom>
              <a:solidFill>
                <a:srgbClr val="1358F0"/>
              </a:solidFill>
              <a:ln w="57150" cap="sq">
                <a:solidFill>
                  <a:srgbClr val="1358F0">
                    <a:alpha val="50000"/>
                  </a:srgbClr>
                </a:solidFill>
                <a:miter lim="800000"/>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grpSp>
      </p:grpSp>
    </p:spTree>
    <p:extLst>
      <p:ext uri="{BB962C8B-B14F-4D97-AF65-F5344CB8AC3E}">
        <p14:creationId xmlns:p14="http://schemas.microsoft.com/office/powerpoint/2010/main" val="1972908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圓角 75">
            <a:extLst>
              <a:ext uri="{FF2B5EF4-FFF2-40B4-BE49-F238E27FC236}">
                <a16:creationId xmlns:a16="http://schemas.microsoft.com/office/drawing/2014/main" id="{EF2A3D09-11C4-4999-8356-D1FD10CBBC4C}"/>
              </a:ext>
            </a:extLst>
          </p:cNvPr>
          <p:cNvSpPr/>
          <p:nvPr/>
        </p:nvSpPr>
        <p:spPr>
          <a:xfrm>
            <a:off x="3226532" y="3806590"/>
            <a:ext cx="760927" cy="17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213839D5-A5F2-4435-BD65-C73F2549ED68}"/>
              </a:ext>
            </a:extLst>
          </p:cNvPr>
          <p:cNvSpPr/>
          <p:nvPr/>
        </p:nvSpPr>
        <p:spPr>
          <a:xfrm>
            <a:off x="5964192" y="1284980"/>
            <a:ext cx="760927" cy="170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a:xfrm>
            <a:off x="275953" y="91440"/>
            <a:ext cx="8506306" cy="822960"/>
          </a:xfrm>
        </p:spPr>
        <p:txBody>
          <a:bodyPr>
            <a:normAutofit/>
          </a:bodyPr>
          <a:lstStyle/>
          <a:p>
            <a:r>
              <a:rPr lang="en-US" altLang="zh-TW"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Applications</a:t>
            </a:r>
            <a:endParaRPr lang="zh-TW" altLang="en-US"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93" name="Curved Connector 2">
            <a:extLst>
              <a:ext uri="{FF2B5EF4-FFF2-40B4-BE49-F238E27FC236}">
                <a16:creationId xmlns:a16="http://schemas.microsoft.com/office/drawing/2014/main" id="{EEF364AB-A22E-48D9-BB1C-366268F09953}"/>
              </a:ext>
            </a:extLst>
          </p:cNvPr>
          <p:cNvCxnSpPr>
            <a:endCxn id="128" idx="1"/>
          </p:cNvCxnSpPr>
          <p:nvPr/>
        </p:nvCxnSpPr>
        <p:spPr>
          <a:xfrm rot="16200000" flipV="1">
            <a:off x="4033800" y="1689603"/>
            <a:ext cx="544507" cy="321408"/>
          </a:xfrm>
          <a:prstGeom prst="curvedConnector4">
            <a:avLst>
              <a:gd name="adj1" fmla="val 38342"/>
              <a:gd name="adj2" fmla="val 171125"/>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cxnSp>
        <p:nvCxnSpPr>
          <p:cNvPr id="94" name="Curved Connector 3">
            <a:extLst>
              <a:ext uri="{FF2B5EF4-FFF2-40B4-BE49-F238E27FC236}">
                <a16:creationId xmlns:a16="http://schemas.microsoft.com/office/drawing/2014/main" id="{3D518E25-E6BC-4451-8AFA-18722D084B60}"/>
              </a:ext>
            </a:extLst>
          </p:cNvPr>
          <p:cNvCxnSpPr/>
          <p:nvPr/>
        </p:nvCxnSpPr>
        <p:spPr>
          <a:xfrm rot="16200000" flipH="1">
            <a:off x="4992691" y="3030666"/>
            <a:ext cx="379656" cy="279811"/>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cxnSp>
        <p:nvCxnSpPr>
          <p:cNvPr id="95" name="Curved Connector 5">
            <a:extLst>
              <a:ext uri="{FF2B5EF4-FFF2-40B4-BE49-F238E27FC236}">
                <a16:creationId xmlns:a16="http://schemas.microsoft.com/office/drawing/2014/main" id="{2FA0B83C-C136-4CD2-A656-44A602744EAB}"/>
              </a:ext>
            </a:extLst>
          </p:cNvPr>
          <p:cNvCxnSpPr/>
          <p:nvPr/>
        </p:nvCxnSpPr>
        <p:spPr>
          <a:xfrm rot="5400000">
            <a:off x="3845501" y="3126572"/>
            <a:ext cx="539247" cy="314576"/>
          </a:xfrm>
          <a:prstGeom prst="curvedConnector3">
            <a:avLst>
              <a:gd name="adj1" fmla="val 50000"/>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96" name="Group 6">
            <a:extLst>
              <a:ext uri="{FF2B5EF4-FFF2-40B4-BE49-F238E27FC236}">
                <a16:creationId xmlns:a16="http://schemas.microsoft.com/office/drawing/2014/main" id="{C3036D3A-E17B-4D5E-8A52-AE8A75FEC9AB}"/>
              </a:ext>
            </a:extLst>
          </p:cNvPr>
          <p:cNvGrpSpPr/>
          <p:nvPr/>
        </p:nvGrpSpPr>
        <p:grpSpPr>
          <a:xfrm>
            <a:off x="4488913" y="4055304"/>
            <a:ext cx="192321" cy="170192"/>
            <a:chOff x="3690027" y="5503023"/>
            <a:chExt cx="688771" cy="609835"/>
          </a:xfrm>
        </p:grpSpPr>
        <p:sp>
          <p:nvSpPr>
            <p:cNvPr id="97" name="Rounded Rectangle 7">
              <a:extLst>
                <a:ext uri="{FF2B5EF4-FFF2-40B4-BE49-F238E27FC236}">
                  <a16:creationId xmlns:a16="http://schemas.microsoft.com/office/drawing/2014/main" id="{2F23613E-02D7-406D-8399-444D646DE876}"/>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99" name="Picture 8">
              <a:extLst>
                <a:ext uri="{FF2B5EF4-FFF2-40B4-BE49-F238E27FC236}">
                  <a16:creationId xmlns:a16="http://schemas.microsoft.com/office/drawing/2014/main" id="{67EEB09A-CEA4-41F4-BC0F-4EAFB2293E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100" name="TextBox 9">
            <a:extLst>
              <a:ext uri="{FF2B5EF4-FFF2-40B4-BE49-F238E27FC236}">
                <a16:creationId xmlns:a16="http://schemas.microsoft.com/office/drawing/2014/main" id="{64ED0583-6C2B-4CC0-A4D6-A61D4EEFAF81}"/>
              </a:ext>
            </a:extLst>
          </p:cNvPr>
          <p:cNvSpPr txBox="1"/>
          <p:nvPr/>
        </p:nvSpPr>
        <p:spPr>
          <a:xfrm>
            <a:off x="3054474" y="4357808"/>
            <a:ext cx="1107444"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sp>
        <p:nvSpPr>
          <p:cNvPr id="107" name="TextBox 14">
            <a:extLst>
              <a:ext uri="{FF2B5EF4-FFF2-40B4-BE49-F238E27FC236}">
                <a16:creationId xmlns:a16="http://schemas.microsoft.com/office/drawing/2014/main" id="{B21E75D8-D8D0-4F0B-A2D2-6942B5FA6D23}"/>
              </a:ext>
            </a:extLst>
          </p:cNvPr>
          <p:cNvSpPr txBox="1"/>
          <p:nvPr/>
        </p:nvSpPr>
        <p:spPr>
          <a:xfrm>
            <a:off x="4909616" y="4562838"/>
            <a:ext cx="1211016"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sp>
        <p:nvSpPr>
          <p:cNvPr id="108" name="TextBox 17">
            <a:extLst>
              <a:ext uri="{FF2B5EF4-FFF2-40B4-BE49-F238E27FC236}">
                <a16:creationId xmlns:a16="http://schemas.microsoft.com/office/drawing/2014/main" id="{14969DA9-8398-4CB1-B486-0A051F5E354F}"/>
              </a:ext>
            </a:extLst>
          </p:cNvPr>
          <p:cNvSpPr txBox="1"/>
          <p:nvPr/>
        </p:nvSpPr>
        <p:spPr>
          <a:xfrm>
            <a:off x="3290823" y="3565137"/>
            <a:ext cx="665749" cy="253916"/>
          </a:xfrm>
          <a:prstGeom prst="rect">
            <a:avLst/>
          </a:prstGeom>
          <a:noFill/>
        </p:spPr>
        <p:txBody>
          <a:bodyPr wrap="square" rtlCol="0">
            <a:spAutoFit/>
          </a:bodyPr>
          <a:lstStyle/>
          <a:p>
            <a:pPr algn="ctr" defTabSz="342797">
              <a:defRPr/>
            </a:pPr>
            <a:r>
              <a:rPr lang="en-US" sz="1000">
                <a:solidFill>
                  <a:schemeClr val="bg1"/>
                </a:solidFill>
                <a:latin typeface="Arial"/>
              </a:rPr>
              <a:t>NAS</a:t>
            </a:r>
          </a:p>
        </p:txBody>
      </p:sp>
      <p:sp>
        <p:nvSpPr>
          <p:cNvPr id="110" name="TextBox 18">
            <a:extLst>
              <a:ext uri="{FF2B5EF4-FFF2-40B4-BE49-F238E27FC236}">
                <a16:creationId xmlns:a16="http://schemas.microsoft.com/office/drawing/2014/main" id="{C084875C-1AC4-45DB-A3E5-9AB6E56ABE27}"/>
              </a:ext>
            </a:extLst>
          </p:cNvPr>
          <p:cNvSpPr txBox="1"/>
          <p:nvPr/>
        </p:nvSpPr>
        <p:spPr>
          <a:xfrm>
            <a:off x="5803660" y="3614748"/>
            <a:ext cx="801857" cy="415498"/>
          </a:xfrm>
          <a:prstGeom prst="rect">
            <a:avLst/>
          </a:prstGeom>
          <a:noFill/>
        </p:spPr>
        <p:txBody>
          <a:bodyPr wrap="square" rtlCol="0">
            <a:spAutoFit/>
          </a:bodyPr>
          <a:lstStyle/>
          <a:p>
            <a:pPr algn="ctr" defTabSz="342797">
              <a:defRPr/>
            </a:pPr>
            <a:r>
              <a:rPr lang="en-US" sz="1000">
                <a:solidFill>
                  <a:schemeClr val="bg1"/>
                </a:solidFill>
                <a:latin typeface="Arial"/>
              </a:rPr>
              <a:t>iMac </a:t>
            </a:r>
          </a:p>
          <a:p>
            <a:pPr algn="ctr" defTabSz="342797">
              <a:defRPr/>
            </a:pPr>
            <a:r>
              <a:rPr lang="en-US" sz="1000">
                <a:solidFill>
                  <a:schemeClr val="bg1"/>
                </a:solidFill>
                <a:latin typeface="Arial"/>
              </a:rPr>
              <a:t>Pro</a:t>
            </a:r>
          </a:p>
        </p:txBody>
      </p:sp>
      <p:cxnSp>
        <p:nvCxnSpPr>
          <p:cNvPr id="111" name="Curved Connector 19">
            <a:extLst>
              <a:ext uri="{FF2B5EF4-FFF2-40B4-BE49-F238E27FC236}">
                <a16:creationId xmlns:a16="http://schemas.microsoft.com/office/drawing/2014/main" id="{20999CD2-EDF3-4F26-BB09-0D5344980E8F}"/>
              </a:ext>
            </a:extLst>
          </p:cNvPr>
          <p:cNvCxnSpPr>
            <a:stCxn id="144" idx="3"/>
          </p:cNvCxnSpPr>
          <p:nvPr/>
        </p:nvCxnSpPr>
        <p:spPr>
          <a:xfrm>
            <a:off x="5290761" y="2832052"/>
            <a:ext cx="1441182" cy="481065"/>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112" name="Group 20">
            <a:extLst>
              <a:ext uri="{FF2B5EF4-FFF2-40B4-BE49-F238E27FC236}">
                <a16:creationId xmlns:a16="http://schemas.microsoft.com/office/drawing/2014/main" id="{0251E521-6DB5-4DF9-B5CC-A1C45972CE1D}"/>
              </a:ext>
            </a:extLst>
          </p:cNvPr>
          <p:cNvGrpSpPr/>
          <p:nvPr/>
        </p:nvGrpSpPr>
        <p:grpSpPr>
          <a:xfrm>
            <a:off x="6590938" y="3360400"/>
            <a:ext cx="1699151" cy="1042003"/>
            <a:chOff x="8069360" y="3033667"/>
            <a:chExt cx="2265535" cy="1389700"/>
          </a:xfrm>
        </p:grpSpPr>
        <p:sp>
          <p:nvSpPr>
            <p:cNvPr id="113" name="TextBox 22">
              <a:extLst>
                <a:ext uri="{FF2B5EF4-FFF2-40B4-BE49-F238E27FC236}">
                  <a16:creationId xmlns:a16="http://schemas.microsoft.com/office/drawing/2014/main" id="{BAE11A32-8CD7-49C0-B754-9A85BFB8220B}"/>
                </a:ext>
              </a:extLst>
            </p:cNvPr>
            <p:cNvSpPr txBox="1"/>
            <p:nvPr/>
          </p:nvSpPr>
          <p:spPr>
            <a:xfrm>
              <a:off x="8069360" y="3033667"/>
              <a:ext cx="1069143" cy="554142"/>
            </a:xfrm>
            <a:prstGeom prst="rect">
              <a:avLst/>
            </a:prstGeom>
            <a:noFill/>
          </p:spPr>
          <p:txBody>
            <a:bodyPr wrap="square" rtlCol="0">
              <a:spAutoFit/>
            </a:bodyPr>
            <a:lstStyle/>
            <a:p>
              <a:pPr algn="ctr" defTabSz="342797">
                <a:defRPr/>
              </a:pPr>
              <a:r>
                <a:rPr lang="en-US" sz="1000">
                  <a:solidFill>
                    <a:schemeClr val="bg1"/>
                  </a:solidFill>
                  <a:latin typeface="Arial"/>
                </a:rPr>
                <a:t>Gaming PC</a:t>
              </a:r>
            </a:p>
          </p:txBody>
        </p:sp>
        <p:sp>
          <p:nvSpPr>
            <p:cNvPr id="114" name="TextBox 24">
              <a:extLst>
                <a:ext uri="{FF2B5EF4-FFF2-40B4-BE49-F238E27FC236}">
                  <a16:creationId xmlns:a16="http://schemas.microsoft.com/office/drawing/2014/main" id="{0A57B6B5-C14A-4334-955F-BACF91C1B468}"/>
                </a:ext>
              </a:extLst>
            </p:cNvPr>
            <p:cNvSpPr txBox="1"/>
            <p:nvPr/>
          </p:nvSpPr>
          <p:spPr>
            <a:xfrm>
              <a:off x="8655615" y="4084724"/>
              <a:ext cx="1679280" cy="338643"/>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grpSp>
      <p:grpSp>
        <p:nvGrpSpPr>
          <p:cNvPr id="115" name="Group 27">
            <a:extLst>
              <a:ext uri="{FF2B5EF4-FFF2-40B4-BE49-F238E27FC236}">
                <a16:creationId xmlns:a16="http://schemas.microsoft.com/office/drawing/2014/main" id="{30DEC3FF-5E24-46B2-9294-CEE65B25DD46}"/>
              </a:ext>
            </a:extLst>
          </p:cNvPr>
          <p:cNvGrpSpPr/>
          <p:nvPr/>
        </p:nvGrpSpPr>
        <p:grpSpPr>
          <a:xfrm>
            <a:off x="637388" y="1280755"/>
            <a:ext cx="2840794" cy="1868994"/>
            <a:chOff x="897237" y="2642911"/>
            <a:chExt cx="3787725" cy="2492641"/>
          </a:xfrm>
        </p:grpSpPr>
        <p:pic>
          <p:nvPicPr>
            <p:cNvPr id="116" name="Picture 29">
              <a:extLst>
                <a:ext uri="{FF2B5EF4-FFF2-40B4-BE49-F238E27FC236}">
                  <a16:creationId xmlns:a16="http://schemas.microsoft.com/office/drawing/2014/main" id="{B300366F-EC75-4187-9A87-9E428252DF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504" y="2951873"/>
              <a:ext cx="1094796" cy="1094511"/>
            </a:xfrm>
            <a:prstGeom prst="rect">
              <a:avLst/>
            </a:prstGeom>
          </p:spPr>
        </p:pic>
        <p:cxnSp>
          <p:nvCxnSpPr>
            <p:cNvPr id="117" name="Curved Connector 30">
              <a:extLst>
                <a:ext uri="{FF2B5EF4-FFF2-40B4-BE49-F238E27FC236}">
                  <a16:creationId xmlns:a16="http://schemas.microsoft.com/office/drawing/2014/main" id="{89AC4271-C0CE-4F8A-B2CC-9684A3697BD3}"/>
                </a:ext>
              </a:extLst>
            </p:cNvPr>
            <p:cNvCxnSpPr>
              <a:stCxn id="116" idx="3"/>
            </p:cNvCxnSpPr>
            <p:nvPr/>
          </p:nvCxnSpPr>
          <p:spPr>
            <a:xfrm>
              <a:off x="2178298" y="3499128"/>
              <a:ext cx="1109453" cy="490296"/>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118" name="TextBox 32">
              <a:extLst>
                <a:ext uri="{FF2B5EF4-FFF2-40B4-BE49-F238E27FC236}">
                  <a16:creationId xmlns:a16="http://schemas.microsoft.com/office/drawing/2014/main" id="{BBEAFE51-25E0-4501-97DB-FF85AA886BF9}"/>
                </a:ext>
              </a:extLst>
            </p:cNvPr>
            <p:cNvSpPr txBox="1"/>
            <p:nvPr/>
          </p:nvSpPr>
          <p:spPr>
            <a:xfrm>
              <a:off x="3027803" y="4796909"/>
              <a:ext cx="1391523" cy="338643"/>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sp>
          <p:nvSpPr>
            <p:cNvPr id="119" name="TextBox 33">
              <a:extLst>
                <a:ext uri="{FF2B5EF4-FFF2-40B4-BE49-F238E27FC236}">
                  <a16:creationId xmlns:a16="http://schemas.microsoft.com/office/drawing/2014/main" id="{29E47731-572E-44EC-8E0A-B692414808FE}"/>
                </a:ext>
              </a:extLst>
            </p:cNvPr>
            <p:cNvSpPr txBox="1"/>
            <p:nvPr/>
          </p:nvSpPr>
          <p:spPr>
            <a:xfrm>
              <a:off x="897237" y="2642911"/>
              <a:ext cx="1545385" cy="338643"/>
            </a:xfrm>
            <a:prstGeom prst="rect">
              <a:avLst/>
            </a:prstGeom>
            <a:noFill/>
          </p:spPr>
          <p:txBody>
            <a:bodyPr wrap="square" rtlCol="0">
              <a:spAutoFit/>
            </a:bodyPr>
            <a:lstStyle/>
            <a:p>
              <a:pPr algn="ctr" defTabSz="342797">
                <a:defRPr/>
              </a:pPr>
              <a:r>
                <a:rPr lang="en-US" sz="1000">
                  <a:solidFill>
                    <a:schemeClr val="bg1"/>
                  </a:solidFill>
                  <a:latin typeface="Arial"/>
                </a:rPr>
                <a:t>Internet / Cloud</a:t>
              </a:r>
            </a:p>
          </p:txBody>
        </p:sp>
        <p:sp>
          <p:nvSpPr>
            <p:cNvPr id="120" name="TextBox 34">
              <a:extLst>
                <a:ext uri="{FF2B5EF4-FFF2-40B4-BE49-F238E27FC236}">
                  <a16:creationId xmlns:a16="http://schemas.microsoft.com/office/drawing/2014/main" id="{FB452E6F-BFD6-48C9-9EE1-54B7E5F0680B}"/>
                </a:ext>
              </a:extLst>
            </p:cNvPr>
            <p:cNvSpPr txBox="1"/>
            <p:nvPr/>
          </p:nvSpPr>
          <p:spPr>
            <a:xfrm>
              <a:off x="2387148" y="4047567"/>
              <a:ext cx="1008688" cy="554142"/>
            </a:xfrm>
            <a:prstGeom prst="rect">
              <a:avLst/>
            </a:prstGeom>
            <a:noFill/>
          </p:spPr>
          <p:txBody>
            <a:bodyPr wrap="square" rtlCol="0">
              <a:spAutoFit/>
            </a:bodyPr>
            <a:lstStyle/>
            <a:p>
              <a:pPr algn="ctr" defTabSz="342797">
                <a:defRPr/>
              </a:pPr>
              <a:r>
                <a:rPr lang="en-US" sz="1000">
                  <a:solidFill>
                    <a:schemeClr val="bg1"/>
                  </a:solidFill>
                  <a:latin typeface="Arial"/>
                </a:rPr>
                <a:t>Carrier Gateway</a:t>
              </a:r>
            </a:p>
          </p:txBody>
        </p:sp>
        <p:pic>
          <p:nvPicPr>
            <p:cNvPr id="121" name="Picture 35" descr="service_wifi_l5.png">
              <a:extLst>
                <a:ext uri="{FF2B5EF4-FFF2-40B4-BE49-F238E27FC236}">
                  <a16:creationId xmlns:a16="http://schemas.microsoft.com/office/drawing/2014/main" id="{34358FF4-C5F4-4547-829E-89190D443E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9359" y="2825790"/>
              <a:ext cx="622239" cy="622077"/>
            </a:xfrm>
            <a:prstGeom prst="rect">
              <a:avLst/>
            </a:prstGeom>
          </p:spPr>
        </p:pic>
        <p:sp>
          <p:nvSpPr>
            <p:cNvPr id="122" name="TextBox 36">
              <a:extLst>
                <a:ext uri="{FF2B5EF4-FFF2-40B4-BE49-F238E27FC236}">
                  <a16:creationId xmlns:a16="http://schemas.microsoft.com/office/drawing/2014/main" id="{718768B1-3A3B-4EDC-9D8C-9A9EFF465246}"/>
                </a:ext>
              </a:extLst>
            </p:cNvPr>
            <p:cNvSpPr txBox="1"/>
            <p:nvPr/>
          </p:nvSpPr>
          <p:spPr>
            <a:xfrm>
              <a:off x="3777530" y="3260705"/>
              <a:ext cx="907432" cy="328380"/>
            </a:xfrm>
            <a:prstGeom prst="rect">
              <a:avLst/>
            </a:prstGeom>
            <a:noFill/>
          </p:spPr>
          <p:txBody>
            <a:bodyPr wrap="square" rtlCol="0">
              <a:spAutoFit/>
            </a:bodyPr>
            <a:lstStyle/>
            <a:p>
              <a:r>
                <a:rPr lang="en-US" sz="1000">
                  <a:solidFill>
                    <a:schemeClr val="bg1"/>
                  </a:solidFill>
                </a:rPr>
                <a:t>802.11ax</a:t>
              </a:r>
            </a:p>
          </p:txBody>
        </p:sp>
      </p:grpSp>
      <p:sp>
        <p:nvSpPr>
          <p:cNvPr id="123" name="TextBox 40">
            <a:extLst>
              <a:ext uri="{FF2B5EF4-FFF2-40B4-BE49-F238E27FC236}">
                <a16:creationId xmlns:a16="http://schemas.microsoft.com/office/drawing/2014/main" id="{B12EB168-1A86-4188-844D-15A41585CC47}"/>
              </a:ext>
            </a:extLst>
          </p:cNvPr>
          <p:cNvSpPr txBox="1"/>
          <p:nvPr/>
        </p:nvSpPr>
        <p:spPr>
          <a:xfrm>
            <a:off x="3587320" y="1188627"/>
            <a:ext cx="370516" cy="253916"/>
          </a:xfrm>
          <a:prstGeom prst="rect">
            <a:avLst/>
          </a:prstGeom>
          <a:noFill/>
        </p:spPr>
        <p:txBody>
          <a:bodyPr wrap="square" rtlCol="0">
            <a:spAutoFit/>
          </a:bodyPr>
          <a:lstStyle/>
          <a:p>
            <a:pPr algn="ctr" defTabSz="342797">
              <a:defRPr/>
            </a:pPr>
            <a:r>
              <a:rPr lang="en-US" sz="1000">
                <a:solidFill>
                  <a:schemeClr val="bg1"/>
                </a:solidFill>
                <a:latin typeface="Arial"/>
              </a:rPr>
              <a:t>PC</a:t>
            </a:r>
          </a:p>
        </p:txBody>
      </p:sp>
      <p:pic>
        <p:nvPicPr>
          <p:cNvPr id="124" name="Picture 41">
            <a:extLst>
              <a:ext uri="{FF2B5EF4-FFF2-40B4-BE49-F238E27FC236}">
                <a16:creationId xmlns:a16="http://schemas.microsoft.com/office/drawing/2014/main" id="{C1B6F2A0-DB77-4022-89A6-6CBA2A68E7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5301" y="738352"/>
            <a:ext cx="348538" cy="347540"/>
          </a:xfrm>
          <a:prstGeom prst="rect">
            <a:avLst/>
          </a:prstGeom>
        </p:spPr>
      </p:pic>
      <p:grpSp>
        <p:nvGrpSpPr>
          <p:cNvPr id="125" name="Group 42">
            <a:extLst>
              <a:ext uri="{FF2B5EF4-FFF2-40B4-BE49-F238E27FC236}">
                <a16:creationId xmlns:a16="http://schemas.microsoft.com/office/drawing/2014/main" id="{1CF1E40A-81DF-4C82-897B-76245B922E9F}"/>
              </a:ext>
            </a:extLst>
          </p:cNvPr>
          <p:cNvGrpSpPr/>
          <p:nvPr/>
        </p:nvGrpSpPr>
        <p:grpSpPr>
          <a:xfrm>
            <a:off x="5277027" y="1208121"/>
            <a:ext cx="192321" cy="170192"/>
            <a:chOff x="3690027" y="5503023"/>
            <a:chExt cx="688771" cy="609835"/>
          </a:xfrm>
        </p:grpSpPr>
        <p:sp>
          <p:nvSpPr>
            <p:cNvPr id="126" name="Rounded Rectangle 43">
              <a:extLst>
                <a:ext uri="{FF2B5EF4-FFF2-40B4-BE49-F238E27FC236}">
                  <a16:creationId xmlns:a16="http://schemas.microsoft.com/office/drawing/2014/main" id="{76151BB8-DBBE-425F-9D33-2CEB1CE267E0}"/>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27" name="Picture 44">
              <a:extLst>
                <a:ext uri="{FF2B5EF4-FFF2-40B4-BE49-F238E27FC236}">
                  <a16:creationId xmlns:a16="http://schemas.microsoft.com/office/drawing/2014/main" id="{6B8B51CD-5A91-4207-9762-2833B36742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128" name="TextBox 45">
            <a:extLst>
              <a:ext uri="{FF2B5EF4-FFF2-40B4-BE49-F238E27FC236}">
                <a16:creationId xmlns:a16="http://schemas.microsoft.com/office/drawing/2014/main" id="{BAB01211-BFE4-453C-A675-73292BAA0E99}"/>
              </a:ext>
            </a:extLst>
          </p:cNvPr>
          <p:cNvSpPr txBox="1"/>
          <p:nvPr/>
        </p:nvSpPr>
        <p:spPr>
          <a:xfrm>
            <a:off x="4145349" y="1451095"/>
            <a:ext cx="1001090" cy="253916"/>
          </a:xfrm>
          <a:prstGeom prst="rect">
            <a:avLst/>
          </a:prstGeom>
          <a:noFill/>
        </p:spPr>
        <p:txBody>
          <a:bodyPr wrap="square" rtlCol="0">
            <a:spAutoFit/>
          </a:bodyPr>
          <a:lstStyle/>
          <a:p>
            <a:pPr algn="ctr" defTabSz="342797">
              <a:defRPr/>
            </a:pPr>
            <a:r>
              <a:rPr lang="en-US" sz="1050">
                <a:solidFill>
                  <a:srgbClr val="FF0000"/>
                </a:solidFill>
                <a:latin typeface="Arial"/>
              </a:rPr>
              <a:t>5G Enabled</a:t>
            </a:r>
          </a:p>
        </p:txBody>
      </p:sp>
      <p:grpSp>
        <p:nvGrpSpPr>
          <p:cNvPr id="129" name="Group 47">
            <a:extLst>
              <a:ext uri="{FF2B5EF4-FFF2-40B4-BE49-F238E27FC236}">
                <a16:creationId xmlns:a16="http://schemas.microsoft.com/office/drawing/2014/main" id="{F396C00F-8F29-41B0-A0EA-EAFBFBAFDE2F}"/>
              </a:ext>
            </a:extLst>
          </p:cNvPr>
          <p:cNvGrpSpPr/>
          <p:nvPr/>
        </p:nvGrpSpPr>
        <p:grpSpPr>
          <a:xfrm>
            <a:off x="1722420" y="3771469"/>
            <a:ext cx="192321" cy="170192"/>
            <a:chOff x="3690027" y="5503023"/>
            <a:chExt cx="688771" cy="609835"/>
          </a:xfrm>
        </p:grpSpPr>
        <p:sp>
          <p:nvSpPr>
            <p:cNvPr id="130" name="Rounded Rectangle 48">
              <a:extLst>
                <a:ext uri="{FF2B5EF4-FFF2-40B4-BE49-F238E27FC236}">
                  <a16:creationId xmlns:a16="http://schemas.microsoft.com/office/drawing/2014/main" id="{D8E0086F-D25B-44ED-990D-B8CA0F7525DF}"/>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31" name="Picture 49">
              <a:extLst>
                <a:ext uri="{FF2B5EF4-FFF2-40B4-BE49-F238E27FC236}">
                  <a16:creationId xmlns:a16="http://schemas.microsoft.com/office/drawing/2014/main" id="{3CA97567-ADC7-4279-B02B-8FD14295653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132" name="TextBox 50">
            <a:extLst>
              <a:ext uri="{FF2B5EF4-FFF2-40B4-BE49-F238E27FC236}">
                <a16:creationId xmlns:a16="http://schemas.microsoft.com/office/drawing/2014/main" id="{7DE28CA5-B0F1-4292-B1C9-8A82B32EABD0}"/>
              </a:ext>
            </a:extLst>
          </p:cNvPr>
          <p:cNvSpPr txBox="1"/>
          <p:nvPr/>
        </p:nvSpPr>
        <p:spPr>
          <a:xfrm>
            <a:off x="497343" y="4122152"/>
            <a:ext cx="1356422" cy="415498"/>
          </a:xfrm>
          <a:prstGeom prst="rect">
            <a:avLst/>
          </a:prstGeom>
          <a:noFill/>
        </p:spPr>
        <p:txBody>
          <a:bodyPr wrap="square" rtlCol="0">
            <a:spAutoFit/>
          </a:bodyPr>
          <a:lstStyle/>
          <a:p>
            <a:pPr algn="ctr" defTabSz="342797">
              <a:defRPr/>
            </a:pPr>
            <a:r>
              <a:rPr lang="en-US" sz="1050">
                <a:solidFill>
                  <a:srgbClr val="FF0000"/>
                </a:solidFill>
                <a:latin typeface="Arial"/>
              </a:rPr>
              <a:t>10G/5G/2.5G Enabled</a:t>
            </a:r>
          </a:p>
        </p:txBody>
      </p:sp>
      <p:pic>
        <p:nvPicPr>
          <p:cNvPr id="133" name="Picture 51" descr="service_wifi_l5.png">
            <a:extLst>
              <a:ext uri="{FF2B5EF4-FFF2-40B4-BE49-F238E27FC236}">
                <a16:creationId xmlns:a16="http://schemas.microsoft.com/office/drawing/2014/main" id="{88FAA46B-99EA-4113-A3D9-608EDF29CE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191" y="2814245"/>
            <a:ext cx="411126" cy="410912"/>
          </a:xfrm>
          <a:prstGeom prst="rect">
            <a:avLst/>
          </a:prstGeom>
        </p:spPr>
      </p:pic>
      <p:sp>
        <p:nvSpPr>
          <p:cNvPr id="134" name="TextBox 52">
            <a:extLst>
              <a:ext uri="{FF2B5EF4-FFF2-40B4-BE49-F238E27FC236}">
                <a16:creationId xmlns:a16="http://schemas.microsoft.com/office/drawing/2014/main" id="{6A8C20DA-FF0D-4F64-BA18-A598013A1842}"/>
              </a:ext>
            </a:extLst>
          </p:cNvPr>
          <p:cNvSpPr txBox="1"/>
          <p:nvPr/>
        </p:nvSpPr>
        <p:spPr>
          <a:xfrm>
            <a:off x="1334578" y="2814245"/>
            <a:ext cx="824472" cy="253916"/>
          </a:xfrm>
          <a:prstGeom prst="rect">
            <a:avLst/>
          </a:prstGeom>
          <a:noFill/>
        </p:spPr>
        <p:txBody>
          <a:bodyPr wrap="square" rtlCol="0">
            <a:spAutoFit/>
          </a:bodyPr>
          <a:lstStyle/>
          <a:p>
            <a:pPr algn="ctr" defTabSz="342797">
              <a:defRPr/>
            </a:pPr>
            <a:r>
              <a:rPr lang="en-US" sz="1000">
                <a:solidFill>
                  <a:schemeClr val="bg1"/>
                </a:solidFill>
                <a:latin typeface="Arial"/>
              </a:rPr>
              <a:t>802.11ax</a:t>
            </a:r>
          </a:p>
        </p:txBody>
      </p:sp>
      <p:sp>
        <p:nvSpPr>
          <p:cNvPr id="135" name="TextBox 53">
            <a:extLst>
              <a:ext uri="{FF2B5EF4-FFF2-40B4-BE49-F238E27FC236}">
                <a16:creationId xmlns:a16="http://schemas.microsoft.com/office/drawing/2014/main" id="{7A0C61CA-19D1-4B52-B4DA-9F3AB15B2EBE}"/>
              </a:ext>
            </a:extLst>
          </p:cNvPr>
          <p:cNvSpPr txBox="1"/>
          <p:nvPr/>
        </p:nvSpPr>
        <p:spPr>
          <a:xfrm>
            <a:off x="611500" y="3966448"/>
            <a:ext cx="1128107" cy="253916"/>
          </a:xfrm>
          <a:prstGeom prst="rect">
            <a:avLst/>
          </a:prstGeom>
          <a:noFill/>
        </p:spPr>
        <p:txBody>
          <a:bodyPr wrap="square" rtlCol="0">
            <a:spAutoFit/>
          </a:bodyPr>
          <a:lstStyle/>
          <a:p>
            <a:pPr algn="ctr" defTabSz="342797">
              <a:defRPr/>
            </a:pPr>
            <a:r>
              <a:rPr lang="en-US" sz="1000">
                <a:solidFill>
                  <a:schemeClr val="bg1"/>
                </a:solidFill>
                <a:latin typeface="Arial"/>
              </a:rPr>
              <a:t>Retail Router</a:t>
            </a:r>
          </a:p>
        </p:txBody>
      </p:sp>
      <p:pic>
        <p:nvPicPr>
          <p:cNvPr id="136" name="Picture 54">
            <a:extLst>
              <a:ext uri="{FF2B5EF4-FFF2-40B4-BE49-F238E27FC236}">
                <a16:creationId xmlns:a16="http://schemas.microsoft.com/office/drawing/2014/main" id="{6EA00711-7A47-44F2-BC87-1AB7539FC5A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10470" y="2232253"/>
            <a:ext cx="2266497" cy="437232"/>
          </a:xfrm>
          <a:prstGeom prst="rect">
            <a:avLst/>
          </a:prstGeom>
        </p:spPr>
      </p:pic>
      <p:sp>
        <p:nvSpPr>
          <p:cNvPr id="137" name="TextBox 68">
            <a:extLst>
              <a:ext uri="{FF2B5EF4-FFF2-40B4-BE49-F238E27FC236}">
                <a16:creationId xmlns:a16="http://schemas.microsoft.com/office/drawing/2014/main" id="{AB8FC4FB-1668-43CD-9787-555FEFF6E022}"/>
              </a:ext>
            </a:extLst>
          </p:cNvPr>
          <p:cNvSpPr txBox="1"/>
          <p:nvPr/>
        </p:nvSpPr>
        <p:spPr>
          <a:xfrm>
            <a:off x="3657092" y="2056938"/>
            <a:ext cx="798022" cy="253916"/>
          </a:xfrm>
          <a:prstGeom prst="rect">
            <a:avLst/>
          </a:prstGeom>
          <a:noFill/>
        </p:spPr>
        <p:txBody>
          <a:bodyPr wrap="square" rtlCol="0">
            <a:spAutoFit/>
          </a:bodyPr>
          <a:lstStyle/>
          <a:p>
            <a:pPr algn="ctr" defTabSz="342797">
              <a:defRPr/>
            </a:pPr>
            <a:r>
              <a:rPr lang="en-US" sz="1000">
                <a:solidFill>
                  <a:schemeClr val="bg1"/>
                </a:solidFill>
                <a:latin typeface="Arial"/>
              </a:rPr>
              <a:t>Switch</a:t>
            </a:r>
          </a:p>
        </p:txBody>
      </p:sp>
      <p:sp>
        <p:nvSpPr>
          <p:cNvPr id="138" name="TextBox 70">
            <a:extLst>
              <a:ext uri="{FF2B5EF4-FFF2-40B4-BE49-F238E27FC236}">
                <a16:creationId xmlns:a16="http://schemas.microsoft.com/office/drawing/2014/main" id="{C0E77C14-70BE-4375-831A-7D0C5E49468D}"/>
              </a:ext>
            </a:extLst>
          </p:cNvPr>
          <p:cNvSpPr txBox="1"/>
          <p:nvPr/>
        </p:nvSpPr>
        <p:spPr>
          <a:xfrm>
            <a:off x="5971016" y="794068"/>
            <a:ext cx="798022" cy="415498"/>
          </a:xfrm>
          <a:prstGeom prst="rect">
            <a:avLst/>
          </a:prstGeom>
          <a:noFill/>
        </p:spPr>
        <p:txBody>
          <a:bodyPr wrap="square" rtlCol="0">
            <a:spAutoFit/>
          </a:bodyPr>
          <a:lstStyle/>
          <a:p>
            <a:pPr algn="ctr" defTabSz="342797">
              <a:defRPr/>
            </a:pPr>
            <a:r>
              <a:rPr lang="en-US" sz="1000">
                <a:solidFill>
                  <a:schemeClr val="bg1"/>
                </a:solidFill>
                <a:latin typeface="Arial"/>
              </a:rPr>
              <a:t>TB/USB Dongle</a:t>
            </a:r>
          </a:p>
        </p:txBody>
      </p:sp>
      <p:grpSp>
        <p:nvGrpSpPr>
          <p:cNvPr id="139" name="Group 72">
            <a:extLst>
              <a:ext uri="{FF2B5EF4-FFF2-40B4-BE49-F238E27FC236}">
                <a16:creationId xmlns:a16="http://schemas.microsoft.com/office/drawing/2014/main" id="{E4EEBF91-6E80-4657-9437-03D4E7B67E47}"/>
              </a:ext>
            </a:extLst>
          </p:cNvPr>
          <p:cNvGrpSpPr/>
          <p:nvPr/>
        </p:nvGrpSpPr>
        <p:grpSpPr>
          <a:xfrm>
            <a:off x="8157515" y="4008310"/>
            <a:ext cx="192321" cy="170192"/>
            <a:chOff x="3690027" y="5503023"/>
            <a:chExt cx="688771" cy="609835"/>
          </a:xfrm>
        </p:grpSpPr>
        <p:sp>
          <p:nvSpPr>
            <p:cNvPr id="140" name="Rounded Rectangle 73">
              <a:extLst>
                <a:ext uri="{FF2B5EF4-FFF2-40B4-BE49-F238E27FC236}">
                  <a16:creationId xmlns:a16="http://schemas.microsoft.com/office/drawing/2014/main" id="{6C0C5C18-5392-4B64-A1E7-BCA61795E732}"/>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41" name="Picture 74">
              <a:extLst>
                <a:ext uri="{FF2B5EF4-FFF2-40B4-BE49-F238E27FC236}">
                  <a16:creationId xmlns:a16="http://schemas.microsoft.com/office/drawing/2014/main" id="{2AC08281-00F6-4607-8079-F78DC0ED83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sp>
        <p:nvSpPr>
          <p:cNvPr id="142" name="TextBox 75">
            <a:extLst>
              <a:ext uri="{FF2B5EF4-FFF2-40B4-BE49-F238E27FC236}">
                <a16:creationId xmlns:a16="http://schemas.microsoft.com/office/drawing/2014/main" id="{59D4E3C1-AA1C-4C7F-9D46-2D0BCDB9AEBE}"/>
              </a:ext>
            </a:extLst>
          </p:cNvPr>
          <p:cNvSpPr txBox="1"/>
          <p:nvPr/>
        </p:nvSpPr>
        <p:spPr>
          <a:xfrm>
            <a:off x="5920217" y="1916343"/>
            <a:ext cx="1211016"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cxnSp>
        <p:nvCxnSpPr>
          <p:cNvPr id="143" name="Curved Connector 76">
            <a:extLst>
              <a:ext uri="{FF2B5EF4-FFF2-40B4-BE49-F238E27FC236}">
                <a16:creationId xmlns:a16="http://schemas.microsoft.com/office/drawing/2014/main" id="{E8138C87-5D52-4DDB-8B79-48904981B7AC}"/>
              </a:ext>
            </a:extLst>
          </p:cNvPr>
          <p:cNvCxnSpPr/>
          <p:nvPr/>
        </p:nvCxnSpPr>
        <p:spPr>
          <a:xfrm flipV="1">
            <a:off x="5231504" y="1823117"/>
            <a:ext cx="766821" cy="311953"/>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144" name="TextBox 80">
            <a:extLst>
              <a:ext uri="{FF2B5EF4-FFF2-40B4-BE49-F238E27FC236}">
                <a16:creationId xmlns:a16="http://schemas.microsoft.com/office/drawing/2014/main" id="{479F7129-5919-453D-BB83-99BD14D1203B}"/>
              </a:ext>
            </a:extLst>
          </p:cNvPr>
          <p:cNvSpPr txBox="1"/>
          <p:nvPr/>
        </p:nvSpPr>
        <p:spPr>
          <a:xfrm>
            <a:off x="4202494" y="2624303"/>
            <a:ext cx="1088267" cy="415498"/>
          </a:xfrm>
          <a:prstGeom prst="rect">
            <a:avLst/>
          </a:prstGeom>
          <a:noFill/>
        </p:spPr>
        <p:txBody>
          <a:bodyPr wrap="square" rtlCol="0">
            <a:spAutoFit/>
          </a:bodyPr>
          <a:lstStyle/>
          <a:p>
            <a:pPr algn="ctr" defTabSz="342797">
              <a:defRPr/>
            </a:pPr>
            <a:r>
              <a:rPr lang="en-US" sz="1050">
                <a:solidFill>
                  <a:srgbClr val="FF0000"/>
                </a:solidFill>
                <a:latin typeface="Arial"/>
              </a:rPr>
              <a:t>10G/5G/2.5G Enabled</a:t>
            </a:r>
          </a:p>
        </p:txBody>
      </p:sp>
      <p:cxnSp>
        <p:nvCxnSpPr>
          <p:cNvPr id="145" name="Curved Connector 82">
            <a:extLst>
              <a:ext uri="{FF2B5EF4-FFF2-40B4-BE49-F238E27FC236}">
                <a16:creationId xmlns:a16="http://schemas.microsoft.com/office/drawing/2014/main" id="{5C077336-15BD-4C64-9170-AAFD91C387DF}"/>
              </a:ext>
            </a:extLst>
          </p:cNvPr>
          <p:cNvCxnSpPr/>
          <p:nvPr/>
        </p:nvCxnSpPr>
        <p:spPr>
          <a:xfrm flipV="1">
            <a:off x="6685938" y="1312276"/>
            <a:ext cx="668445" cy="188816"/>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146" name="Group 84">
            <a:extLst>
              <a:ext uri="{FF2B5EF4-FFF2-40B4-BE49-F238E27FC236}">
                <a16:creationId xmlns:a16="http://schemas.microsoft.com/office/drawing/2014/main" id="{65CB511B-10DF-461D-916C-47D98496FB9B}"/>
              </a:ext>
            </a:extLst>
          </p:cNvPr>
          <p:cNvGrpSpPr/>
          <p:nvPr/>
        </p:nvGrpSpPr>
        <p:grpSpPr>
          <a:xfrm>
            <a:off x="6706413" y="1660536"/>
            <a:ext cx="192321" cy="170192"/>
            <a:chOff x="3690027" y="5503023"/>
            <a:chExt cx="688771" cy="609835"/>
          </a:xfrm>
        </p:grpSpPr>
        <p:sp>
          <p:nvSpPr>
            <p:cNvPr id="147" name="Rounded Rectangle 85">
              <a:extLst>
                <a:ext uri="{FF2B5EF4-FFF2-40B4-BE49-F238E27FC236}">
                  <a16:creationId xmlns:a16="http://schemas.microsoft.com/office/drawing/2014/main" id="{97214470-9367-41B5-B213-D42940FD0E39}"/>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48" name="Picture 86">
              <a:extLst>
                <a:ext uri="{FF2B5EF4-FFF2-40B4-BE49-F238E27FC236}">
                  <a16:creationId xmlns:a16="http://schemas.microsoft.com/office/drawing/2014/main" id="{94FB3364-E9D7-4138-A6FE-4D5EA7F567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cxnSp>
        <p:nvCxnSpPr>
          <p:cNvPr id="149" name="Curved Connector 87">
            <a:extLst>
              <a:ext uri="{FF2B5EF4-FFF2-40B4-BE49-F238E27FC236}">
                <a16:creationId xmlns:a16="http://schemas.microsoft.com/office/drawing/2014/main" id="{A148CC0D-68F6-4CA5-89CC-21A7DD636F7F}"/>
              </a:ext>
            </a:extLst>
          </p:cNvPr>
          <p:cNvCxnSpPr>
            <a:stCxn id="136" idx="1"/>
          </p:cNvCxnSpPr>
          <p:nvPr/>
        </p:nvCxnSpPr>
        <p:spPr>
          <a:xfrm rot="10800000">
            <a:off x="3234942" y="2372849"/>
            <a:ext cx="575529" cy="78021"/>
          </a:xfrm>
          <a:prstGeom prst="curvedConnector3">
            <a:avLst>
              <a:gd name="adj1" fmla="val 50000"/>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sp>
        <p:nvSpPr>
          <p:cNvPr id="150" name="TextBox 97">
            <a:extLst>
              <a:ext uri="{FF2B5EF4-FFF2-40B4-BE49-F238E27FC236}">
                <a16:creationId xmlns:a16="http://schemas.microsoft.com/office/drawing/2014/main" id="{D9EE7CFD-C686-4DE3-BCEC-94CC83554BEA}"/>
              </a:ext>
            </a:extLst>
          </p:cNvPr>
          <p:cNvSpPr txBox="1"/>
          <p:nvPr/>
        </p:nvSpPr>
        <p:spPr>
          <a:xfrm>
            <a:off x="7547979" y="1666150"/>
            <a:ext cx="801857" cy="253916"/>
          </a:xfrm>
          <a:prstGeom prst="rect">
            <a:avLst/>
          </a:prstGeom>
          <a:noFill/>
        </p:spPr>
        <p:txBody>
          <a:bodyPr wrap="square" rtlCol="0">
            <a:spAutoFit/>
          </a:bodyPr>
          <a:lstStyle/>
          <a:p>
            <a:pPr algn="ctr" defTabSz="342797">
              <a:defRPr/>
            </a:pPr>
            <a:r>
              <a:rPr lang="en-US" sz="1000">
                <a:solidFill>
                  <a:schemeClr val="bg1"/>
                </a:solidFill>
                <a:latin typeface="Arial"/>
              </a:rPr>
              <a:t>Laptop</a:t>
            </a:r>
          </a:p>
        </p:txBody>
      </p:sp>
      <p:sp>
        <p:nvSpPr>
          <p:cNvPr id="151" name="TextBox 100">
            <a:extLst>
              <a:ext uri="{FF2B5EF4-FFF2-40B4-BE49-F238E27FC236}">
                <a16:creationId xmlns:a16="http://schemas.microsoft.com/office/drawing/2014/main" id="{6884DD38-2705-484E-B0EC-AAE33BF37D58}"/>
              </a:ext>
            </a:extLst>
          </p:cNvPr>
          <p:cNvSpPr txBox="1"/>
          <p:nvPr/>
        </p:nvSpPr>
        <p:spPr>
          <a:xfrm>
            <a:off x="6854568" y="2113702"/>
            <a:ext cx="798022" cy="253916"/>
          </a:xfrm>
          <a:prstGeom prst="rect">
            <a:avLst/>
          </a:prstGeom>
          <a:noFill/>
        </p:spPr>
        <p:txBody>
          <a:bodyPr wrap="square" rtlCol="0">
            <a:spAutoFit/>
          </a:bodyPr>
          <a:lstStyle/>
          <a:p>
            <a:pPr algn="ctr" defTabSz="342797">
              <a:defRPr/>
            </a:pPr>
            <a:r>
              <a:rPr lang="en-US" sz="1000">
                <a:solidFill>
                  <a:schemeClr val="bg1"/>
                </a:solidFill>
                <a:latin typeface="Arial"/>
              </a:rPr>
              <a:t>TB Dock</a:t>
            </a:r>
          </a:p>
        </p:txBody>
      </p:sp>
      <p:sp>
        <p:nvSpPr>
          <p:cNvPr id="152" name="TextBox 101">
            <a:extLst>
              <a:ext uri="{FF2B5EF4-FFF2-40B4-BE49-F238E27FC236}">
                <a16:creationId xmlns:a16="http://schemas.microsoft.com/office/drawing/2014/main" id="{00138956-30B9-4464-8FBE-A646BB16CF96}"/>
              </a:ext>
            </a:extLst>
          </p:cNvPr>
          <p:cNvSpPr txBox="1"/>
          <p:nvPr/>
        </p:nvSpPr>
        <p:spPr>
          <a:xfrm>
            <a:off x="6507583" y="2746188"/>
            <a:ext cx="1211016" cy="253916"/>
          </a:xfrm>
          <a:prstGeom prst="rect">
            <a:avLst/>
          </a:prstGeom>
          <a:noFill/>
        </p:spPr>
        <p:txBody>
          <a:bodyPr wrap="square" rtlCol="0">
            <a:spAutoFit/>
          </a:bodyPr>
          <a:lstStyle/>
          <a:p>
            <a:pPr algn="ctr" defTabSz="342797">
              <a:defRPr/>
            </a:pPr>
            <a:r>
              <a:rPr lang="en-US" sz="1050">
                <a:solidFill>
                  <a:srgbClr val="FF0000"/>
                </a:solidFill>
                <a:latin typeface="Arial"/>
              </a:rPr>
              <a:t>10G Enabled</a:t>
            </a:r>
          </a:p>
        </p:txBody>
      </p:sp>
      <p:grpSp>
        <p:nvGrpSpPr>
          <p:cNvPr id="153" name="Group 102">
            <a:extLst>
              <a:ext uri="{FF2B5EF4-FFF2-40B4-BE49-F238E27FC236}">
                <a16:creationId xmlns:a16="http://schemas.microsoft.com/office/drawing/2014/main" id="{41D3BFCD-EB0F-4718-83BF-8E21E255A05A}"/>
              </a:ext>
            </a:extLst>
          </p:cNvPr>
          <p:cNvGrpSpPr/>
          <p:nvPr/>
        </p:nvGrpSpPr>
        <p:grpSpPr>
          <a:xfrm>
            <a:off x="7626325" y="2639284"/>
            <a:ext cx="192321" cy="170192"/>
            <a:chOff x="3690027" y="5503023"/>
            <a:chExt cx="688771" cy="609835"/>
          </a:xfrm>
        </p:grpSpPr>
        <p:sp>
          <p:nvSpPr>
            <p:cNvPr id="154" name="Rounded Rectangle 103">
              <a:extLst>
                <a:ext uri="{FF2B5EF4-FFF2-40B4-BE49-F238E27FC236}">
                  <a16:creationId xmlns:a16="http://schemas.microsoft.com/office/drawing/2014/main" id="{9E1641C7-897E-4416-BEBD-A37C551C21D4}"/>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55" name="Picture 104">
              <a:extLst>
                <a:ext uri="{FF2B5EF4-FFF2-40B4-BE49-F238E27FC236}">
                  <a16:creationId xmlns:a16="http://schemas.microsoft.com/office/drawing/2014/main" id="{C6FA483F-D889-415E-9B16-EF919CA99E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cxnSp>
        <p:nvCxnSpPr>
          <p:cNvPr id="156" name="Curved Connector 105">
            <a:extLst>
              <a:ext uri="{FF2B5EF4-FFF2-40B4-BE49-F238E27FC236}">
                <a16:creationId xmlns:a16="http://schemas.microsoft.com/office/drawing/2014/main" id="{9CBA1004-C21B-443C-94EF-60768DE1B099}"/>
              </a:ext>
            </a:extLst>
          </p:cNvPr>
          <p:cNvCxnSpPr/>
          <p:nvPr/>
        </p:nvCxnSpPr>
        <p:spPr>
          <a:xfrm flipV="1">
            <a:off x="7561629" y="2021087"/>
            <a:ext cx="387279" cy="330758"/>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cxnSp>
        <p:nvCxnSpPr>
          <p:cNvPr id="157" name="Curved Connector 108">
            <a:extLst>
              <a:ext uri="{FF2B5EF4-FFF2-40B4-BE49-F238E27FC236}">
                <a16:creationId xmlns:a16="http://schemas.microsoft.com/office/drawing/2014/main" id="{61584F0C-12CA-4C8D-8600-07BA925B212D}"/>
              </a:ext>
            </a:extLst>
          </p:cNvPr>
          <p:cNvCxnSpPr/>
          <p:nvPr/>
        </p:nvCxnSpPr>
        <p:spPr>
          <a:xfrm flipV="1">
            <a:off x="5824056" y="2575985"/>
            <a:ext cx="771246" cy="49639"/>
          </a:xfrm>
          <a:prstGeom prst="curvedConnector3">
            <a:avLst/>
          </a:prstGeom>
          <a:ln>
            <a:solidFill>
              <a:schemeClr val="bg1"/>
            </a:solidFill>
            <a:headEnd type="arrow"/>
            <a:tailEnd type="arrow"/>
          </a:ln>
        </p:spPr>
        <p:style>
          <a:lnRef idx="2">
            <a:schemeClr val="dk1"/>
          </a:lnRef>
          <a:fillRef idx="0">
            <a:schemeClr val="dk1"/>
          </a:fillRef>
          <a:effectRef idx="1">
            <a:schemeClr val="dk1"/>
          </a:effectRef>
          <a:fontRef idx="minor">
            <a:schemeClr val="tx1"/>
          </a:fontRef>
        </p:style>
      </p:cxnSp>
      <p:grpSp>
        <p:nvGrpSpPr>
          <p:cNvPr id="158" name="Group 77">
            <a:extLst>
              <a:ext uri="{FF2B5EF4-FFF2-40B4-BE49-F238E27FC236}">
                <a16:creationId xmlns:a16="http://schemas.microsoft.com/office/drawing/2014/main" id="{A1B6DC2D-49F8-47F5-9B9F-1C387EFC7B89}"/>
              </a:ext>
            </a:extLst>
          </p:cNvPr>
          <p:cNvGrpSpPr/>
          <p:nvPr/>
        </p:nvGrpSpPr>
        <p:grpSpPr>
          <a:xfrm>
            <a:off x="2157818" y="1708012"/>
            <a:ext cx="192321" cy="170192"/>
            <a:chOff x="3690027" y="5503023"/>
            <a:chExt cx="688771" cy="609835"/>
          </a:xfrm>
        </p:grpSpPr>
        <p:sp>
          <p:nvSpPr>
            <p:cNvPr id="159" name="Rounded Rectangle 78">
              <a:extLst>
                <a:ext uri="{FF2B5EF4-FFF2-40B4-BE49-F238E27FC236}">
                  <a16:creationId xmlns:a16="http://schemas.microsoft.com/office/drawing/2014/main" id="{5AE78300-268E-4C88-8648-689CC53E49A5}"/>
                </a:ext>
              </a:extLst>
            </p:cNvPr>
            <p:cNvSpPr/>
            <p:nvPr/>
          </p:nvSpPr>
          <p:spPr>
            <a:xfrm>
              <a:off x="3690027" y="5503023"/>
              <a:ext cx="688771" cy="609835"/>
            </a:xfrm>
            <a:prstGeom prst="roundRect">
              <a:avLst>
                <a:gd name="adj" fmla="val 1773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b="1">
                <a:solidFill>
                  <a:prstClr val="white"/>
                </a:solidFill>
                <a:latin typeface="Arial"/>
              </a:endParaRPr>
            </a:p>
          </p:txBody>
        </p:sp>
        <p:pic>
          <p:nvPicPr>
            <p:cNvPr id="160" name="Picture 79">
              <a:extLst>
                <a:ext uri="{FF2B5EF4-FFF2-40B4-BE49-F238E27FC236}">
                  <a16:creationId xmlns:a16="http://schemas.microsoft.com/office/drawing/2014/main" id="{DCEA3FD0-398F-4EFD-A1A3-63DACFF98F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36655" y="5606027"/>
              <a:ext cx="615738" cy="403825"/>
            </a:xfrm>
            <a:prstGeom prst="rect">
              <a:avLst/>
            </a:prstGeom>
          </p:spPr>
        </p:pic>
      </p:grpSp>
      <p:pic>
        <p:nvPicPr>
          <p:cNvPr id="161" name="Picture 4">
            <a:extLst>
              <a:ext uri="{FF2B5EF4-FFF2-40B4-BE49-F238E27FC236}">
                <a16:creationId xmlns:a16="http://schemas.microsoft.com/office/drawing/2014/main" id="{45A7A8BF-3297-42A7-9092-3C5BCC70C6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89692" y="1294732"/>
            <a:ext cx="688851" cy="152909"/>
          </a:xfrm>
          <a:prstGeom prst="rect">
            <a:avLst/>
          </a:prstGeom>
        </p:spPr>
      </p:pic>
      <p:pic>
        <p:nvPicPr>
          <p:cNvPr id="162" name="Picture 59">
            <a:extLst>
              <a:ext uri="{FF2B5EF4-FFF2-40B4-BE49-F238E27FC236}">
                <a16:creationId xmlns:a16="http://schemas.microsoft.com/office/drawing/2014/main" id="{3A3DA848-8C2D-4175-A0D6-1BB36F0E25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3931" y="2228792"/>
            <a:ext cx="1023437" cy="606231"/>
          </a:xfrm>
          <a:prstGeom prst="rect">
            <a:avLst/>
          </a:prstGeom>
        </p:spPr>
      </p:pic>
      <p:pic>
        <p:nvPicPr>
          <p:cNvPr id="163" name="Picture 61">
            <a:extLst>
              <a:ext uri="{FF2B5EF4-FFF2-40B4-BE49-F238E27FC236}">
                <a16:creationId xmlns:a16="http://schemas.microsoft.com/office/drawing/2014/main" id="{A293E3BD-E383-4A0F-93D7-6DDA7082F3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200000">
            <a:off x="6145237" y="1314110"/>
            <a:ext cx="374015" cy="670215"/>
          </a:xfrm>
          <a:prstGeom prst="rect">
            <a:avLst/>
          </a:prstGeom>
        </p:spPr>
      </p:pic>
      <p:pic>
        <p:nvPicPr>
          <p:cNvPr id="164" name="Picture 62">
            <a:extLst>
              <a:ext uri="{FF2B5EF4-FFF2-40B4-BE49-F238E27FC236}">
                <a16:creationId xmlns:a16="http://schemas.microsoft.com/office/drawing/2014/main" id="{F1F2316D-8FFB-4C22-B345-9AC8A408044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295153" y="762971"/>
            <a:ext cx="1211756" cy="890373"/>
          </a:xfrm>
          <a:prstGeom prst="rect">
            <a:avLst/>
          </a:prstGeom>
        </p:spPr>
      </p:pic>
      <p:pic>
        <p:nvPicPr>
          <p:cNvPr id="165" name="Picture 64">
            <a:extLst>
              <a:ext uri="{FF2B5EF4-FFF2-40B4-BE49-F238E27FC236}">
                <a16:creationId xmlns:a16="http://schemas.microsoft.com/office/drawing/2014/main" id="{BB070D3E-155F-4360-8592-CE26C1A1A3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24720" y="3267699"/>
            <a:ext cx="1627975" cy="1266206"/>
          </a:xfrm>
          <a:prstGeom prst="rect">
            <a:avLst/>
          </a:prstGeom>
        </p:spPr>
      </p:pic>
      <p:pic>
        <p:nvPicPr>
          <p:cNvPr id="166" name="Picture 65">
            <a:extLst>
              <a:ext uri="{FF2B5EF4-FFF2-40B4-BE49-F238E27FC236}">
                <a16:creationId xmlns:a16="http://schemas.microsoft.com/office/drawing/2014/main" id="{397F40BD-0455-469E-BF91-085D783E2CA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20792" y="3682053"/>
            <a:ext cx="315536" cy="391971"/>
          </a:xfrm>
          <a:prstGeom prst="rect">
            <a:avLst/>
          </a:prstGeom>
        </p:spPr>
      </p:pic>
      <p:pic>
        <p:nvPicPr>
          <p:cNvPr id="167" name="Picture 90">
            <a:extLst>
              <a:ext uri="{FF2B5EF4-FFF2-40B4-BE49-F238E27FC236}">
                <a16:creationId xmlns:a16="http://schemas.microsoft.com/office/drawing/2014/main" id="{EE4E9B36-3349-41ED-9521-8971536631A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20843" y="3360399"/>
            <a:ext cx="1208008" cy="823209"/>
          </a:xfrm>
          <a:prstGeom prst="rect">
            <a:avLst/>
          </a:prstGeom>
        </p:spPr>
      </p:pic>
      <p:pic>
        <p:nvPicPr>
          <p:cNvPr id="168" name="Picture 91">
            <a:extLst>
              <a:ext uri="{FF2B5EF4-FFF2-40B4-BE49-F238E27FC236}">
                <a16:creationId xmlns:a16="http://schemas.microsoft.com/office/drawing/2014/main" id="{2916DDC6-B599-45CB-917D-8F8A0F561BD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69476" y="1938285"/>
            <a:ext cx="497438" cy="844275"/>
          </a:xfrm>
          <a:prstGeom prst="rect">
            <a:avLst/>
          </a:prstGeom>
        </p:spPr>
      </p:pic>
      <p:pic>
        <p:nvPicPr>
          <p:cNvPr id="169" name="Picture 81">
            <a:extLst>
              <a:ext uri="{FF2B5EF4-FFF2-40B4-BE49-F238E27FC236}">
                <a16:creationId xmlns:a16="http://schemas.microsoft.com/office/drawing/2014/main" id="{3751150A-B327-49DD-BA07-5D061FEBFF2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885348" y="820856"/>
            <a:ext cx="1391679" cy="652228"/>
          </a:xfrm>
          <a:prstGeom prst="rect">
            <a:avLst/>
          </a:prstGeom>
        </p:spPr>
      </p:pic>
      <p:pic>
        <p:nvPicPr>
          <p:cNvPr id="170" name="Picture 11">
            <a:extLst>
              <a:ext uri="{FF2B5EF4-FFF2-40B4-BE49-F238E27FC236}">
                <a16:creationId xmlns:a16="http://schemas.microsoft.com/office/drawing/2014/main" id="{8E89EB41-21D0-4F89-97D5-F0DA8330D97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2693" y="3252409"/>
            <a:ext cx="1455705" cy="660789"/>
          </a:xfrm>
          <a:prstGeom prst="rect">
            <a:avLst/>
          </a:prstGeom>
        </p:spPr>
      </p:pic>
      <p:pic>
        <p:nvPicPr>
          <p:cNvPr id="171" name="Picture 89">
            <a:extLst>
              <a:ext uri="{FF2B5EF4-FFF2-40B4-BE49-F238E27FC236}">
                <a16:creationId xmlns:a16="http://schemas.microsoft.com/office/drawing/2014/main" id="{A6767638-90B5-4882-BDB7-676002ADE66E}"/>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775713" y="3974545"/>
            <a:ext cx="1687055" cy="320467"/>
          </a:xfrm>
          <a:prstGeom prst="rect">
            <a:avLst/>
          </a:prstGeom>
        </p:spPr>
      </p:pic>
      <p:pic>
        <p:nvPicPr>
          <p:cNvPr id="172" name="Picture 4">
            <a:extLst>
              <a:ext uri="{FF2B5EF4-FFF2-40B4-BE49-F238E27FC236}">
                <a16:creationId xmlns:a16="http://schemas.microsoft.com/office/drawing/2014/main" id="{7F03B2E8-6576-4189-9D7A-BB15477372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74814" y="3814056"/>
            <a:ext cx="688851" cy="152909"/>
          </a:xfrm>
          <a:prstGeom prst="rect">
            <a:avLst/>
          </a:prstGeom>
        </p:spPr>
      </p:pic>
    </p:spTree>
    <p:extLst>
      <p:ext uri="{BB962C8B-B14F-4D97-AF65-F5344CB8AC3E}">
        <p14:creationId xmlns:p14="http://schemas.microsoft.com/office/powerpoint/2010/main" val="777795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9481-CC49-A84E-A75A-910C2F8ECC1F}"/>
              </a:ext>
            </a:extLst>
          </p:cNvPr>
          <p:cNvSpPr>
            <a:spLocks noGrp="1"/>
          </p:cNvSpPr>
          <p:nvPr>
            <p:ph type="title"/>
          </p:nvPr>
        </p:nvSpPr>
        <p:spPr>
          <a:xfrm>
            <a:off x="275953" y="91440"/>
            <a:ext cx="8679204" cy="822960"/>
          </a:xfrm>
          <a:effectLst>
            <a:outerShdw blurRad="50800" dist="38100" dir="2700000" algn="tl" rotWithShape="0">
              <a:prstClr val="black">
                <a:alpha val="40000"/>
              </a:prstClr>
            </a:outerShdw>
          </a:effectLst>
        </p:spPr>
        <p:txBody>
          <a:bodyPr>
            <a:normAutofit/>
          </a:bodyPr>
          <a:lstStyle/>
          <a:p>
            <a:r>
              <a:rPr lang="en-US" sz="3600">
                <a:solidFill>
                  <a:srgbClr val="E2CB9E"/>
                </a:solidFill>
                <a:latin typeface="Arial" panose="020B0604020202020204" pitchFamily="34" charset="0"/>
                <a:cs typeface="Arial" panose="020B0604020202020204" pitchFamily="34" charset="0"/>
              </a:rPr>
              <a:t>Install a 10GbE </a:t>
            </a:r>
            <a:r>
              <a:rPr lang="en-US" altLang="zh-CN" sz="3600">
                <a:solidFill>
                  <a:srgbClr val="E2CB9E"/>
                </a:solidFill>
                <a:latin typeface="Arial" panose="020B0604020202020204" pitchFamily="34" charset="0"/>
                <a:cs typeface="Arial" panose="020B0604020202020204" pitchFamily="34" charset="0"/>
              </a:rPr>
              <a:t>adapter to PC</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Shape 407">
            <a:extLst>
              <a:ext uri="{FF2B5EF4-FFF2-40B4-BE49-F238E27FC236}">
                <a16:creationId xmlns:a16="http://schemas.microsoft.com/office/drawing/2014/main" id="{3910E9D3-7C72-6A42-9655-3C85518EAD5C}"/>
              </a:ext>
            </a:extLst>
          </p:cNvPr>
          <p:cNvGrpSpPr/>
          <p:nvPr/>
        </p:nvGrpSpPr>
        <p:grpSpPr>
          <a:xfrm>
            <a:off x="5997594" y="3394138"/>
            <a:ext cx="2829175" cy="1679755"/>
            <a:chOff x="668450" y="4766673"/>
            <a:chExt cx="2963938" cy="1760227"/>
          </a:xfrm>
        </p:grpSpPr>
        <p:pic>
          <p:nvPicPr>
            <p:cNvPr id="4" name="Shape 408">
              <a:extLst>
                <a:ext uri="{FF2B5EF4-FFF2-40B4-BE49-F238E27FC236}">
                  <a16:creationId xmlns:a16="http://schemas.microsoft.com/office/drawing/2014/main" id="{69F36258-286E-5242-A68B-FCC4B478CE09}"/>
                </a:ext>
              </a:extLst>
            </p:cNvPr>
            <p:cNvPicPr preferRelativeResize="0"/>
            <p:nvPr/>
          </p:nvPicPr>
          <p:blipFill>
            <a:blip r:embed="rId2" cstate="print">
              <a:alphaModFix/>
            </a:blip>
            <a:stretch>
              <a:fillRect/>
            </a:stretch>
          </p:blipFill>
          <p:spPr>
            <a:xfrm>
              <a:off x="2414775" y="4766673"/>
              <a:ext cx="1217613" cy="1225271"/>
            </a:xfrm>
            <a:prstGeom prst="rect">
              <a:avLst/>
            </a:prstGeom>
            <a:noFill/>
            <a:ln>
              <a:noFill/>
            </a:ln>
          </p:spPr>
        </p:pic>
        <p:pic>
          <p:nvPicPr>
            <p:cNvPr id="5" name="Shape 409">
              <a:extLst>
                <a:ext uri="{FF2B5EF4-FFF2-40B4-BE49-F238E27FC236}">
                  <a16:creationId xmlns:a16="http://schemas.microsoft.com/office/drawing/2014/main" id="{913F3336-A93E-024B-9459-D90428C3F3BC}"/>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8450" y="5064353"/>
              <a:ext cx="2051125" cy="1462547"/>
            </a:xfrm>
            <a:prstGeom prst="rect">
              <a:avLst/>
            </a:prstGeom>
            <a:noFill/>
            <a:ln>
              <a:noFill/>
            </a:ln>
          </p:spPr>
        </p:pic>
        <p:pic>
          <p:nvPicPr>
            <p:cNvPr id="6" name="Shape 410">
              <a:extLst>
                <a:ext uri="{FF2B5EF4-FFF2-40B4-BE49-F238E27FC236}">
                  <a16:creationId xmlns:a16="http://schemas.microsoft.com/office/drawing/2014/main" id="{F8D05B56-FF62-9C40-BFD7-0B5BF2A8AA9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3635" y="5114856"/>
              <a:ext cx="1497519" cy="922994"/>
            </a:xfrm>
            <a:prstGeom prst="rect">
              <a:avLst/>
            </a:prstGeom>
            <a:noFill/>
            <a:ln>
              <a:noFill/>
            </a:ln>
          </p:spPr>
        </p:pic>
      </p:grpSp>
      <p:grpSp>
        <p:nvGrpSpPr>
          <p:cNvPr id="7" name="Shape 411">
            <a:extLst>
              <a:ext uri="{FF2B5EF4-FFF2-40B4-BE49-F238E27FC236}">
                <a16:creationId xmlns:a16="http://schemas.microsoft.com/office/drawing/2014/main" id="{55D32875-430D-E742-87B7-29EA14FEAE74}"/>
              </a:ext>
            </a:extLst>
          </p:cNvPr>
          <p:cNvGrpSpPr/>
          <p:nvPr/>
        </p:nvGrpSpPr>
        <p:grpSpPr>
          <a:xfrm>
            <a:off x="5978020" y="1090647"/>
            <a:ext cx="2809082" cy="1646222"/>
            <a:chOff x="781450" y="2678441"/>
            <a:chExt cx="2942888" cy="1725087"/>
          </a:xfrm>
        </p:grpSpPr>
        <p:pic>
          <p:nvPicPr>
            <p:cNvPr id="8" name="Shape 412">
              <a:extLst>
                <a:ext uri="{FF2B5EF4-FFF2-40B4-BE49-F238E27FC236}">
                  <a16:creationId xmlns:a16="http://schemas.microsoft.com/office/drawing/2014/main" id="{D9F6519D-AA73-7E4F-811D-A455BABA65F1}"/>
                </a:ext>
              </a:extLst>
            </p:cNvPr>
            <p:cNvPicPr preferRelativeResize="0"/>
            <p:nvPr/>
          </p:nvPicPr>
          <p:blipFill>
            <a:blip r:embed="rId5" cstate="print">
              <a:alphaModFix/>
            </a:blip>
            <a:stretch>
              <a:fillRect/>
            </a:stretch>
          </p:blipFill>
          <p:spPr>
            <a:xfrm>
              <a:off x="2506725" y="2678441"/>
              <a:ext cx="1217613" cy="1225271"/>
            </a:xfrm>
            <a:prstGeom prst="rect">
              <a:avLst/>
            </a:prstGeom>
            <a:noFill/>
            <a:ln>
              <a:noFill/>
            </a:ln>
          </p:spPr>
        </p:pic>
        <p:pic>
          <p:nvPicPr>
            <p:cNvPr id="9" name="Shape 413">
              <a:extLst>
                <a:ext uri="{FF2B5EF4-FFF2-40B4-BE49-F238E27FC236}">
                  <a16:creationId xmlns:a16="http://schemas.microsoft.com/office/drawing/2014/main" id="{882D1BF5-9467-4E4E-BD64-F4EC492617E6}"/>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81450" y="3031928"/>
              <a:ext cx="1923605" cy="1371600"/>
            </a:xfrm>
            <a:prstGeom prst="rect">
              <a:avLst/>
            </a:prstGeom>
            <a:noFill/>
            <a:ln>
              <a:noFill/>
            </a:ln>
          </p:spPr>
        </p:pic>
        <p:pic>
          <p:nvPicPr>
            <p:cNvPr id="10" name="Shape 414">
              <a:extLst>
                <a:ext uri="{FF2B5EF4-FFF2-40B4-BE49-F238E27FC236}">
                  <a16:creationId xmlns:a16="http://schemas.microsoft.com/office/drawing/2014/main" id="{EE652F9C-DD2E-5A4B-B301-3449F401E50F}"/>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38519" y="3078517"/>
              <a:ext cx="1367700" cy="871418"/>
            </a:xfrm>
            <a:prstGeom prst="rect">
              <a:avLst/>
            </a:prstGeom>
            <a:noFill/>
            <a:ln>
              <a:noFill/>
            </a:ln>
          </p:spPr>
        </p:pic>
      </p:grpSp>
      <p:sp>
        <p:nvSpPr>
          <p:cNvPr id="11" name="Shape 415">
            <a:extLst>
              <a:ext uri="{FF2B5EF4-FFF2-40B4-BE49-F238E27FC236}">
                <a16:creationId xmlns:a16="http://schemas.microsoft.com/office/drawing/2014/main" id="{A51B518D-5A11-AB4F-9838-E15861FBF9FB}"/>
              </a:ext>
            </a:extLst>
          </p:cNvPr>
          <p:cNvSpPr txBox="1"/>
          <p:nvPr/>
        </p:nvSpPr>
        <p:spPr>
          <a:xfrm>
            <a:off x="5772799" y="3121838"/>
            <a:ext cx="3182357" cy="280117"/>
          </a:xfrm>
          <a:prstGeom prst="rect">
            <a:avLst/>
          </a:prstGeom>
          <a:noFill/>
          <a:ln>
            <a:noFill/>
          </a:ln>
        </p:spPr>
        <p:txBody>
          <a:bodyPr spcFirstLastPara="1" wrap="square" lIns="68578" tIns="34280" rIns="68578" bIns="34280" anchor="t" anchorCtr="0">
            <a:noAutofit/>
          </a:bodyPr>
          <a:lstStyle/>
          <a:p>
            <a:pPr marL="177800" lvl="1" indent="-177800">
              <a:lnSpc>
                <a:spcPct val="90000"/>
              </a:lnSpc>
              <a:buClr>
                <a:srgbClr val="E2CB9E"/>
              </a:buClr>
              <a:buSzPct val="100000"/>
              <a:buFont typeface="Wingdings" panose="05000000000000000000" pitchFamily="2" charset="2"/>
              <a:buChar char="l"/>
            </a:pPr>
            <a:r>
              <a:rPr lang="en-US" altLang="zh-TW" sz="1400" b="1">
                <a:solidFill>
                  <a:schemeClr val="bg1"/>
                </a:solidFill>
                <a:latin typeface="Arial" panose="020B0604020202020204" pitchFamily="34" charset="0"/>
                <a:ea typeface="微軟正黑體" pitchFamily="34" charset="-120"/>
                <a:cs typeface="Arial" panose="020B0604020202020204" pitchFamily="34" charset="0"/>
                <a:sym typeface="Corbel"/>
              </a:rPr>
              <a:t>Linux 3.2, 3.10, 3.12, 4.2 &amp; 4.4</a:t>
            </a:r>
            <a:endParaRPr sz="14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2" name="Shape 416">
            <a:extLst>
              <a:ext uri="{FF2B5EF4-FFF2-40B4-BE49-F238E27FC236}">
                <a16:creationId xmlns:a16="http://schemas.microsoft.com/office/drawing/2014/main" id="{F74BDB7D-E314-2C46-808B-205A8A529D32}"/>
              </a:ext>
            </a:extLst>
          </p:cNvPr>
          <p:cNvSpPr txBox="1"/>
          <p:nvPr/>
        </p:nvSpPr>
        <p:spPr>
          <a:xfrm>
            <a:off x="5762996" y="859859"/>
            <a:ext cx="3381004" cy="363480"/>
          </a:xfrm>
          <a:prstGeom prst="rect">
            <a:avLst/>
          </a:prstGeom>
          <a:noFill/>
          <a:ln>
            <a:noFill/>
          </a:ln>
        </p:spPr>
        <p:txBody>
          <a:bodyPr spcFirstLastPara="1" wrap="square" lIns="68578" tIns="34280" rIns="68578" bIns="34280" anchor="t" anchorCtr="0">
            <a:noAutofit/>
          </a:bodyPr>
          <a:lstStyle/>
          <a:p>
            <a:pPr marL="177800" lvl="1" indent="-177800">
              <a:lnSpc>
                <a:spcPct val="90000"/>
              </a:lnSpc>
              <a:buClr>
                <a:srgbClr val="E2CB9E"/>
              </a:buClr>
              <a:buSzPct val="100000"/>
              <a:buFont typeface="Wingdings" panose="05000000000000000000" pitchFamily="2" charset="2"/>
              <a:buChar char="l"/>
            </a:pPr>
            <a:r>
              <a:rPr lang="en-US" altLang="zh-TW" sz="1400" b="1">
                <a:solidFill>
                  <a:schemeClr val="bg1"/>
                </a:solidFill>
                <a:latin typeface="Arial" panose="020B0604020202020204" pitchFamily="34" charset="0"/>
                <a:ea typeface="微軟正黑體" pitchFamily="34" charset="-120"/>
                <a:cs typeface="Arial" panose="020B0604020202020204" pitchFamily="34" charset="0"/>
                <a:sym typeface="Corbel"/>
              </a:rPr>
              <a:t>Windows</a:t>
            </a:r>
            <a:r>
              <a:rPr lang="en-US" altLang="zh-TW" sz="1400" b="1" baseline="30000">
                <a:solidFill>
                  <a:schemeClr val="bg1"/>
                </a:solidFill>
                <a:latin typeface="Arial" panose="020B0604020202020204" pitchFamily="34" charset="0"/>
                <a:ea typeface="微軟正黑體" pitchFamily="34" charset="-120"/>
                <a:cs typeface="Arial" panose="020B0604020202020204" pitchFamily="34" charset="0"/>
                <a:sym typeface="Corbel"/>
              </a:rPr>
              <a:t>®</a:t>
            </a:r>
            <a:r>
              <a:rPr lang="en-US" altLang="zh-TW" sz="1400" b="1">
                <a:solidFill>
                  <a:schemeClr val="bg1"/>
                </a:solidFill>
                <a:latin typeface="Arial" panose="020B0604020202020204" pitchFamily="34" charset="0"/>
                <a:ea typeface="微軟正黑體" pitchFamily="34" charset="-120"/>
                <a:cs typeface="Arial" panose="020B0604020202020204" pitchFamily="34" charset="0"/>
                <a:sym typeface="Corbel"/>
              </a:rPr>
              <a:t> 10, 8.1, 8, 7 (32/64 bit)</a:t>
            </a:r>
            <a:endParaRPr sz="14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13" name="Shape 188">
            <a:extLst>
              <a:ext uri="{FF2B5EF4-FFF2-40B4-BE49-F238E27FC236}">
                <a16:creationId xmlns:a16="http://schemas.microsoft.com/office/drawing/2014/main" id="{2DE6B0FE-D4C9-C24F-8471-90F8C6BF1145}"/>
              </a:ext>
            </a:extLst>
          </p:cNvPr>
          <p:cNvSpPr txBox="1"/>
          <p:nvPr/>
        </p:nvSpPr>
        <p:spPr>
          <a:xfrm>
            <a:off x="275953" y="1029855"/>
            <a:ext cx="7731215" cy="376800"/>
          </a:xfrm>
          <a:prstGeom prst="rect">
            <a:avLst/>
          </a:prstGeom>
          <a:noFill/>
          <a:ln>
            <a:noFill/>
          </a:ln>
        </p:spPr>
        <p:txBody>
          <a:bodyPr spcFirstLastPara="1" wrap="square" lIns="91425" tIns="91425" rIns="91425" bIns="91425" anchor="t" anchorCtr="0">
            <a:noAutofit/>
          </a:bodyPr>
          <a:lstStyle/>
          <a:p>
            <a:pPr marL="0" lvl="0" indent="0" rtl="0">
              <a:lnSpc>
                <a:spcPts val="3400"/>
              </a:lnSpc>
              <a:spcBef>
                <a:spcPts val="0"/>
              </a:spcBef>
              <a:spcAft>
                <a:spcPts val="0"/>
              </a:spcAft>
              <a:buNone/>
            </a:pPr>
            <a:r>
              <a:rPr lang="en-US" altLang="zh-TW" sz="3000" b="1">
                <a:solidFill>
                  <a:schemeClr val="bg1"/>
                </a:solidFill>
                <a:latin typeface="Arial" panose="020B0604020202020204" pitchFamily="34" charset="0"/>
                <a:ea typeface="Microsoft JhengHei"/>
                <a:cs typeface="Arial" panose="020B0604020202020204" pitchFamily="34" charset="0"/>
                <a:sym typeface="Microsoft JhengHei"/>
              </a:rPr>
              <a:t>QNAP QXG-10G1T </a:t>
            </a:r>
            <a:br>
              <a:rPr lang="en-US" altLang="zh-TW" sz="3000" b="1">
                <a:solidFill>
                  <a:schemeClr val="bg1"/>
                </a:solidFill>
                <a:latin typeface="Arial" panose="020B0604020202020204" pitchFamily="34" charset="0"/>
                <a:ea typeface="Microsoft JhengHei"/>
                <a:cs typeface="Arial" panose="020B0604020202020204" pitchFamily="34" charset="0"/>
                <a:sym typeface="Microsoft JhengHei"/>
              </a:rPr>
            </a:br>
            <a:r>
              <a:rPr lang="en-US" altLang="zh-CN" sz="3000" b="1">
                <a:solidFill>
                  <a:schemeClr val="bg1"/>
                </a:solidFill>
                <a:latin typeface="Arial" panose="020B0604020202020204" pitchFamily="34" charset="0"/>
                <a:ea typeface="Microsoft JhengHei"/>
                <a:cs typeface="Arial" panose="020B0604020202020204" pitchFamily="34" charset="0"/>
                <a:sym typeface="Microsoft JhengHei"/>
              </a:rPr>
              <a:t>1-port 10G network adapter</a:t>
            </a:r>
            <a:endParaRPr lang="zh-TW" sz="3000" b="1">
              <a:solidFill>
                <a:schemeClr val="bg1"/>
              </a:solidFill>
              <a:latin typeface="Arial" panose="020B0604020202020204" pitchFamily="34" charset="0"/>
              <a:ea typeface="Microsoft JhengHei"/>
              <a:cs typeface="Arial" panose="020B0604020202020204" pitchFamily="34" charset="0"/>
              <a:sym typeface="Microsoft JhengHei"/>
            </a:endParaRPr>
          </a:p>
        </p:txBody>
      </p:sp>
      <p:grpSp>
        <p:nvGrpSpPr>
          <p:cNvPr id="14" name="群組 51">
            <a:extLst>
              <a:ext uri="{FF2B5EF4-FFF2-40B4-BE49-F238E27FC236}">
                <a16:creationId xmlns:a16="http://schemas.microsoft.com/office/drawing/2014/main" id="{9E90FECA-E965-C84B-B759-01C310026DEC}"/>
              </a:ext>
            </a:extLst>
          </p:cNvPr>
          <p:cNvGrpSpPr/>
          <p:nvPr/>
        </p:nvGrpSpPr>
        <p:grpSpPr>
          <a:xfrm>
            <a:off x="-253925" y="1947866"/>
            <a:ext cx="7038306" cy="3285363"/>
            <a:chOff x="-295203" y="1996940"/>
            <a:chExt cx="7038306" cy="3285363"/>
          </a:xfrm>
        </p:grpSpPr>
        <p:sp>
          <p:nvSpPr>
            <p:cNvPr id="15" name="矩形: 圓角 50">
              <a:extLst>
                <a:ext uri="{FF2B5EF4-FFF2-40B4-BE49-F238E27FC236}">
                  <a16:creationId xmlns:a16="http://schemas.microsoft.com/office/drawing/2014/main" id="{83FA35F3-5D2C-C04B-9E62-0CA478D35B67}"/>
                </a:ext>
              </a:extLst>
            </p:cNvPr>
            <p:cNvSpPr/>
            <p:nvPr/>
          </p:nvSpPr>
          <p:spPr>
            <a:xfrm>
              <a:off x="800100" y="3286125"/>
              <a:ext cx="736137" cy="26705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cxnSp>
          <p:nvCxnSpPr>
            <p:cNvPr id="16" name="直線接點 48">
              <a:extLst>
                <a:ext uri="{FF2B5EF4-FFF2-40B4-BE49-F238E27FC236}">
                  <a16:creationId xmlns:a16="http://schemas.microsoft.com/office/drawing/2014/main" id="{8B854141-5AE0-A847-A281-86F79E970D01}"/>
                </a:ext>
              </a:extLst>
            </p:cNvPr>
            <p:cNvCxnSpPr>
              <a:cxnSpLocks/>
            </p:cNvCxnSpPr>
            <p:nvPr/>
          </p:nvCxnSpPr>
          <p:spPr>
            <a:xfrm flipH="1">
              <a:off x="3431177" y="4533026"/>
              <a:ext cx="106244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群組 42">
              <a:extLst>
                <a:ext uri="{FF2B5EF4-FFF2-40B4-BE49-F238E27FC236}">
                  <a16:creationId xmlns:a16="http://schemas.microsoft.com/office/drawing/2014/main" id="{ADCF3249-CD60-DA4A-A64A-ECC92C40A3F9}"/>
                </a:ext>
              </a:extLst>
            </p:cNvPr>
            <p:cNvGrpSpPr/>
            <p:nvPr/>
          </p:nvGrpSpPr>
          <p:grpSpPr>
            <a:xfrm>
              <a:off x="-295203" y="1996940"/>
              <a:ext cx="7038306" cy="3285363"/>
              <a:chOff x="-107401" y="1402095"/>
              <a:chExt cx="7038306" cy="3285363"/>
            </a:xfrm>
          </p:grpSpPr>
          <p:pic>
            <p:nvPicPr>
              <p:cNvPr id="18" name="Picture 5" descr="C:\Users\user\Desktop\21_PPT對稿QNAP AQC107 10G網卡\_DSC1587.png">
                <a:extLst>
                  <a:ext uri="{FF2B5EF4-FFF2-40B4-BE49-F238E27FC236}">
                    <a16:creationId xmlns:a16="http://schemas.microsoft.com/office/drawing/2014/main" id="{3763AFEA-FCEE-3248-AB7F-C6CE9FA686F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674321" y="1402095"/>
                <a:ext cx="5256584" cy="3285363"/>
              </a:xfrm>
              <a:prstGeom prst="rect">
                <a:avLst/>
              </a:prstGeom>
              <a:noFill/>
            </p:spPr>
          </p:pic>
          <p:sp>
            <p:nvSpPr>
              <p:cNvPr id="19" name="Shape 178">
                <a:extLst>
                  <a:ext uri="{FF2B5EF4-FFF2-40B4-BE49-F238E27FC236}">
                    <a16:creationId xmlns:a16="http://schemas.microsoft.com/office/drawing/2014/main" id="{67D2CB33-453C-724F-9B66-F9D637A3DAC5}"/>
                  </a:ext>
                </a:extLst>
              </p:cNvPr>
              <p:cNvSpPr txBox="1"/>
              <p:nvPr/>
            </p:nvSpPr>
            <p:spPr>
              <a:xfrm>
                <a:off x="-107401" y="1805770"/>
                <a:ext cx="2955900" cy="37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zh-TW" sz="1600" b="1">
                    <a:solidFill>
                      <a:schemeClr val="bg1"/>
                    </a:solidFill>
                    <a:latin typeface="Arial" panose="020B0604020202020204" pitchFamily="34" charset="0"/>
                    <a:ea typeface="Microsoft JhengHei"/>
                    <a:cs typeface="Arial" panose="020B0604020202020204" pitchFamily="34" charset="0"/>
                    <a:sym typeface="Microsoft JhengHei"/>
                  </a:rPr>
                  <a:t>10G/5G/2.5G/1G/100M</a:t>
                </a:r>
                <a:endParaRPr sz="16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0" name="Shape 190">
                <a:extLst>
                  <a:ext uri="{FF2B5EF4-FFF2-40B4-BE49-F238E27FC236}">
                    <a16:creationId xmlns:a16="http://schemas.microsoft.com/office/drawing/2014/main" id="{72C4CA64-4543-334E-B82E-3B1A0C497908}"/>
                  </a:ext>
                </a:extLst>
              </p:cNvPr>
              <p:cNvSpPr txBox="1"/>
              <p:nvPr/>
            </p:nvSpPr>
            <p:spPr>
              <a:xfrm>
                <a:off x="415247" y="2600339"/>
                <a:ext cx="2671428" cy="376800"/>
              </a:xfrm>
              <a:prstGeom prst="rect">
                <a:avLst/>
              </a:prstGeom>
              <a:noFill/>
              <a:ln>
                <a:noFill/>
              </a:ln>
            </p:spPr>
            <p:txBody>
              <a:bodyPr spcFirstLastPara="1" wrap="square" lIns="91425" tIns="91425" rIns="91425" bIns="91425" anchor="t" anchorCtr="0">
                <a:noAutofit/>
              </a:bodyPr>
              <a:lstStyle/>
              <a:p>
                <a:pPr marL="0" lvl="0" rtl="0">
                  <a:lnSpc>
                    <a:spcPct val="115000"/>
                  </a:lnSpc>
                  <a:spcBef>
                    <a:spcPts val="0"/>
                  </a:spcBef>
                  <a:spcAft>
                    <a:spcPts val="0"/>
                  </a:spcAft>
                  <a:buNone/>
                </a:pPr>
                <a:r>
                  <a:rPr lang="zh-TW" sz="1600" b="1">
                    <a:solidFill>
                      <a:schemeClr val="bg1"/>
                    </a:solidFill>
                    <a:latin typeface="Arial" panose="020B0604020202020204" pitchFamily="34" charset="0"/>
                    <a:ea typeface="Microsoft JhengHei"/>
                    <a:cs typeface="Arial" panose="020B0604020202020204" pitchFamily="34" charset="0"/>
                    <a:sym typeface="Microsoft JhengHei"/>
                  </a:rPr>
                  <a:t>PCIe  </a:t>
                </a:r>
                <a:r>
                  <a:rPr lang="en-US" altLang="zh-TW" sz="1600" b="1">
                    <a:solidFill>
                      <a:srgbClr val="E2CB9E"/>
                    </a:solidFill>
                    <a:latin typeface="Arial" panose="020B0604020202020204" pitchFamily="34" charset="0"/>
                    <a:ea typeface="Microsoft JhengHei"/>
                    <a:cs typeface="Arial" panose="020B0604020202020204" pitchFamily="34" charset="0"/>
                    <a:sym typeface="Microsoft JhengHei"/>
                  </a:rPr>
                  <a:t>3.0</a:t>
                </a:r>
                <a:r>
                  <a:rPr lang="zh-TW" sz="1600" b="1">
                    <a:solidFill>
                      <a:srgbClr val="E2CB9E"/>
                    </a:solidFill>
                    <a:latin typeface="Arial" panose="020B0604020202020204" pitchFamily="34" charset="0"/>
                    <a:ea typeface="Microsoft JhengHei"/>
                    <a:cs typeface="Arial" panose="020B0604020202020204" pitchFamily="34" charset="0"/>
                    <a:sym typeface="Microsoft JhengHei"/>
                  </a:rPr>
                  <a:t> x4 </a:t>
                </a:r>
                <a:r>
                  <a:rPr lang="en-US" altLang="zh-TW" sz="1600" b="1">
                    <a:solidFill>
                      <a:srgbClr val="E2CB9E"/>
                    </a:solidFill>
                    <a:latin typeface="Arial" panose="020B0604020202020204" pitchFamily="34" charset="0"/>
                    <a:ea typeface="Microsoft JhengHei"/>
                    <a:cs typeface="Arial" panose="020B0604020202020204" pitchFamily="34" charset="0"/>
                    <a:sym typeface="Microsoft JhengHei"/>
                  </a:rPr>
                  <a:t> </a:t>
                </a:r>
                <a:r>
                  <a:rPr lang="en-US" altLang="zh-TW" sz="1600" b="1">
                    <a:solidFill>
                      <a:schemeClr val="bg1"/>
                    </a:solidFill>
                    <a:latin typeface="Arial" panose="020B0604020202020204" pitchFamily="34" charset="0"/>
                    <a:ea typeface="Microsoft JhengHei"/>
                    <a:cs typeface="Arial" panose="020B0604020202020204" pitchFamily="34" charset="0"/>
                    <a:sym typeface="Microsoft JhengHei"/>
                  </a:rPr>
                  <a:t>interface</a:t>
                </a:r>
                <a:endParaRPr sz="1600" b="1">
                  <a:solidFill>
                    <a:schemeClr val="bg1"/>
                  </a:solidFill>
                  <a:latin typeface="Arial" panose="020B0604020202020204" pitchFamily="34" charset="0"/>
                  <a:ea typeface="Microsoft JhengHei"/>
                  <a:cs typeface="Arial" panose="020B0604020202020204" pitchFamily="34" charset="0"/>
                  <a:sym typeface="Microsoft JhengHei"/>
                </a:endParaRPr>
              </a:p>
            </p:txBody>
          </p:sp>
          <p:grpSp>
            <p:nvGrpSpPr>
              <p:cNvPr id="21" name="群組 35">
                <a:extLst>
                  <a:ext uri="{FF2B5EF4-FFF2-40B4-BE49-F238E27FC236}">
                    <a16:creationId xmlns:a16="http://schemas.microsoft.com/office/drawing/2014/main" id="{D7904D11-455B-1648-BF61-9B575A492F7F}"/>
                  </a:ext>
                </a:extLst>
              </p:cNvPr>
              <p:cNvGrpSpPr/>
              <p:nvPr/>
            </p:nvGrpSpPr>
            <p:grpSpPr>
              <a:xfrm>
                <a:off x="463755" y="3018478"/>
                <a:ext cx="3148400" cy="906055"/>
                <a:chOff x="525606" y="2995989"/>
                <a:chExt cx="2899110" cy="1687781"/>
              </a:xfrm>
            </p:grpSpPr>
            <p:cxnSp>
              <p:nvCxnSpPr>
                <p:cNvPr id="25" name="直線接點 25">
                  <a:extLst>
                    <a:ext uri="{FF2B5EF4-FFF2-40B4-BE49-F238E27FC236}">
                      <a16:creationId xmlns:a16="http://schemas.microsoft.com/office/drawing/2014/main" id="{755C5AB9-F93F-4540-B476-6AA658D8428E}"/>
                    </a:ext>
                  </a:extLst>
                </p:cNvPr>
                <p:cNvCxnSpPr>
                  <a:cxnSpLocks/>
                </p:cNvCxnSpPr>
                <p:nvPr/>
              </p:nvCxnSpPr>
              <p:spPr>
                <a:xfrm flipH="1" flipV="1">
                  <a:off x="2405694" y="2995989"/>
                  <a:ext cx="1019022" cy="1687781"/>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cxnSp>
              <p:nvCxnSpPr>
                <p:cNvPr id="26" name="直線接點 26">
                  <a:extLst>
                    <a:ext uri="{FF2B5EF4-FFF2-40B4-BE49-F238E27FC236}">
                      <a16:creationId xmlns:a16="http://schemas.microsoft.com/office/drawing/2014/main" id="{1D62DFD9-DD9F-ED45-B1EF-F8E534985B3E}"/>
                    </a:ext>
                  </a:extLst>
                </p:cNvPr>
                <p:cNvCxnSpPr>
                  <a:cxnSpLocks/>
                </p:cNvCxnSpPr>
                <p:nvPr/>
              </p:nvCxnSpPr>
              <p:spPr>
                <a:xfrm flipH="1">
                  <a:off x="525606" y="2997846"/>
                  <a:ext cx="1886372" cy="0"/>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grpSp>
          <p:grpSp>
            <p:nvGrpSpPr>
              <p:cNvPr id="22" name="群組 41">
                <a:extLst>
                  <a:ext uri="{FF2B5EF4-FFF2-40B4-BE49-F238E27FC236}">
                    <a16:creationId xmlns:a16="http://schemas.microsoft.com/office/drawing/2014/main" id="{2EC38D9C-5978-3049-9BEC-5B1D98F5780A}"/>
                  </a:ext>
                </a:extLst>
              </p:cNvPr>
              <p:cNvGrpSpPr/>
              <p:nvPr/>
            </p:nvGrpSpPr>
            <p:grpSpPr>
              <a:xfrm>
                <a:off x="425786" y="2238017"/>
                <a:ext cx="2890027" cy="573063"/>
                <a:chOff x="425786" y="2238017"/>
                <a:chExt cx="2890027" cy="573063"/>
              </a:xfrm>
            </p:grpSpPr>
            <p:cxnSp>
              <p:nvCxnSpPr>
                <p:cNvPr id="23" name="直線接點 38">
                  <a:extLst>
                    <a:ext uri="{FF2B5EF4-FFF2-40B4-BE49-F238E27FC236}">
                      <a16:creationId xmlns:a16="http://schemas.microsoft.com/office/drawing/2014/main" id="{F2910F54-DFF7-1C48-9B42-96DE580B97BC}"/>
                    </a:ext>
                  </a:extLst>
                </p:cNvPr>
                <p:cNvCxnSpPr/>
                <p:nvPr/>
              </p:nvCxnSpPr>
              <p:spPr>
                <a:xfrm flipH="1" flipV="1">
                  <a:off x="2667254" y="2238017"/>
                  <a:ext cx="648559" cy="573063"/>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cxnSp>
              <p:nvCxnSpPr>
                <p:cNvPr id="24" name="直線接點 39">
                  <a:extLst>
                    <a:ext uri="{FF2B5EF4-FFF2-40B4-BE49-F238E27FC236}">
                      <a16:creationId xmlns:a16="http://schemas.microsoft.com/office/drawing/2014/main" id="{324FA78D-0A59-D64C-A0DA-EAB0BC4880FD}"/>
                    </a:ext>
                  </a:extLst>
                </p:cNvPr>
                <p:cNvCxnSpPr>
                  <a:cxnSpLocks/>
                </p:cNvCxnSpPr>
                <p:nvPr/>
              </p:nvCxnSpPr>
              <p:spPr>
                <a:xfrm flipH="1">
                  <a:off x="425786" y="2238017"/>
                  <a:ext cx="2241468" cy="0"/>
                </a:xfrm>
                <a:prstGeom prst="line">
                  <a:avLst/>
                </a:prstGeom>
                <a:ln w="19050">
                  <a:solidFill>
                    <a:srgbClr val="E2CB9E"/>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353527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E757-C2FA-114E-8C28-F2DAE4A270C1}"/>
              </a:ext>
            </a:extLst>
          </p:cNvPr>
          <p:cNvSpPr>
            <a:spLocks noGrp="1"/>
          </p:cNvSpPr>
          <p:nvPr>
            <p:ph type="title"/>
          </p:nvPr>
        </p:nvSpPr>
        <p:spPr>
          <a:xfrm>
            <a:off x="565392" y="91440"/>
            <a:ext cx="8165200" cy="822960"/>
          </a:xfrm>
          <a:effectLst>
            <a:outerShdw blurRad="50800" dist="38100" dir="2700000" algn="tl" rotWithShape="0">
              <a:prstClr val="black">
                <a:alpha val="40000"/>
              </a:prstClr>
            </a:outerShdw>
          </a:effectLst>
        </p:spPr>
        <p:txBody>
          <a:bodyPr>
            <a:normAutofit fontScale="90000"/>
          </a:bodyPr>
          <a:lstStyle/>
          <a:p>
            <a:pPr algn="ctr"/>
            <a:r>
              <a:rPr lang="en-US" altLang="zh-TW"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Mac users can now connect to 10GbE</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414DC1F0-E229-A946-B0E2-419C3E456B52}"/>
              </a:ext>
            </a:extLst>
          </p:cNvPr>
          <p:cNvPicPr>
            <a:picLocks noChangeAspect="1"/>
          </p:cNvPicPr>
          <p:nvPr/>
        </p:nvPicPr>
        <p:blipFill rotWithShape="1">
          <a:blip r:embed="rId2"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0" y="914401"/>
            <a:ext cx="9144000" cy="4229099"/>
          </a:xfrm>
          <a:prstGeom prst="rect">
            <a:avLst/>
          </a:prstGeom>
        </p:spPr>
      </p:pic>
      <p:pic>
        <p:nvPicPr>
          <p:cNvPr id="4" name="圖片 6">
            <a:extLst>
              <a:ext uri="{FF2B5EF4-FFF2-40B4-BE49-F238E27FC236}">
                <a16:creationId xmlns:a16="http://schemas.microsoft.com/office/drawing/2014/main" id="{ECF98929-9947-F04F-BE31-A8592539C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404" y="831610"/>
            <a:ext cx="1668847" cy="1665610"/>
          </a:xfrm>
          <a:prstGeom prst="rect">
            <a:avLst/>
          </a:prstGeom>
          <a:effectLst>
            <a:outerShdw blurRad="50800" dist="38100" dir="2700000" algn="tl" rotWithShape="0">
              <a:prstClr val="black">
                <a:alpha val="40000"/>
              </a:prstClr>
            </a:outerShdw>
          </a:effectLst>
        </p:spPr>
      </p:pic>
      <p:sp>
        <p:nvSpPr>
          <p:cNvPr id="5" name="文字方塊 5">
            <a:extLst>
              <a:ext uri="{FF2B5EF4-FFF2-40B4-BE49-F238E27FC236}">
                <a16:creationId xmlns:a16="http://schemas.microsoft.com/office/drawing/2014/main" id="{E09C9B6C-50F2-BA49-B56D-BE14741343A1}"/>
              </a:ext>
            </a:extLst>
          </p:cNvPr>
          <p:cNvSpPr txBox="1"/>
          <p:nvPr/>
        </p:nvSpPr>
        <p:spPr>
          <a:xfrm>
            <a:off x="1891222" y="1000438"/>
            <a:ext cx="2518520" cy="5309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rPr>
              <a:t>20</a:t>
            </a:r>
            <a:r>
              <a:rPr lang="en-US"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rPr>
              <a:t>18 iMac Pro</a:t>
            </a:r>
            <a:endParaRPr lang="zh-TW" altLang="en-US" sz="17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en-US" sz="1150" b="1">
                <a:solidFill>
                  <a:schemeClr val="bg1"/>
                </a:solidFill>
                <a:latin typeface="Arial" panose="020B0604020202020204" pitchFamily="34" charset="0"/>
                <a:ea typeface="微軟正黑體" panose="020B0604030504040204" pitchFamily="34" charset="-120"/>
                <a:cs typeface="Arial" panose="020B0604020202020204" pitchFamily="34" charset="0"/>
              </a:rPr>
              <a:t>1 x NBASE-T for 10GbE</a:t>
            </a:r>
            <a:endParaRPr lang="zh-TW" altLang="en-US" sz="11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Rectangle 12">
            <a:extLst>
              <a:ext uri="{FF2B5EF4-FFF2-40B4-BE49-F238E27FC236}">
                <a16:creationId xmlns:a16="http://schemas.microsoft.com/office/drawing/2014/main" id="{CD140276-75DF-F84C-A363-D465078818D6}"/>
              </a:ext>
            </a:extLst>
          </p:cNvPr>
          <p:cNvSpPr/>
          <p:nvPr/>
        </p:nvSpPr>
        <p:spPr>
          <a:xfrm>
            <a:off x="4860388" y="909377"/>
            <a:ext cx="4080854" cy="738664"/>
          </a:xfrm>
          <a:prstGeom prst="rect">
            <a:avLst/>
          </a:prstGeom>
        </p:spPr>
        <p:txBody>
          <a:bodyPr wrap="square">
            <a:spAutoFit/>
          </a:bodyPr>
          <a:lstStyle/>
          <a:p>
            <a:r>
              <a:rPr lang="en-US" altLang="zh-CN" sz="1400" b="1">
                <a:solidFill>
                  <a:schemeClr val="bg1"/>
                </a:solidFill>
                <a:latin typeface="Arial" panose="020B0604020202020204" pitchFamily="34" charset="0"/>
                <a:ea typeface="微軟正黑體" panose="020B0604030504040204" pitchFamily="34" charset="-120"/>
                <a:cs typeface="Arial" panose="020B0604020202020204" pitchFamily="34" charset="0"/>
              </a:rPr>
              <a:t>Mac with Thunderbolt 3 can connect to 10GbE with the QNAP QNA-T310G1T Thunderbolt 3 to</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 10GBASE-T adapter</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TextBox 32">
            <a:extLst>
              <a:ext uri="{FF2B5EF4-FFF2-40B4-BE49-F238E27FC236}">
                <a16:creationId xmlns:a16="http://schemas.microsoft.com/office/drawing/2014/main" id="{DA24788F-856C-D041-B6C4-D087AC367BA3}"/>
              </a:ext>
            </a:extLst>
          </p:cNvPr>
          <p:cNvSpPr txBox="1"/>
          <p:nvPr/>
        </p:nvSpPr>
        <p:spPr>
          <a:xfrm>
            <a:off x="2698181" y="4290600"/>
            <a:ext cx="1178400" cy="646331"/>
          </a:xfrm>
          <a:prstGeom prst="rect">
            <a:avLst/>
          </a:prstGeom>
          <a:noFill/>
        </p:spPr>
        <p:txBody>
          <a:bodyPr wrap="square" rtlCol="0">
            <a:spAutoFit/>
          </a:bodyPr>
          <a:lstStyle/>
          <a:p>
            <a:pPr algn="ctr"/>
            <a:r>
              <a:rPr lang="en-US" altLang="zh-TW" b="1">
                <a:solidFill>
                  <a:schemeClr val="bg1"/>
                </a:solidFill>
                <a:latin typeface="Arial" panose="020B0604020202020204" pitchFamily="34" charset="0"/>
                <a:cs typeface="Arial" panose="020B0604020202020204" pitchFamily="34" charset="0"/>
              </a:rPr>
              <a:t>10GbE </a:t>
            </a:r>
          </a:p>
          <a:p>
            <a:pPr algn="ctr"/>
            <a:r>
              <a:rPr lang="en-US" altLang="zh-TW" b="1">
                <a:solidFill>
                  <a:schemeClr val="bg1"/>
                </a:solidFill>
                <a:latin typeface="Arial" panose="020B0604020202020204" pitchFamily="34" charset="0"/>
                <a:cs typeface="Arial" panose="020B0604020202020204" pitchFamily="34" charset="0"/>
              </a:rPr>
              <a:t>Ethernet</a:t>
            </a:r>
          </a:p>
        </p:txBody>
      </p:sp>
      <p:sp>
        <p:nvSpPr>
          <p:cNvPr id="8" name="橢圓 8">
            <a:extLst>
              <a:ext uri="{FF2B5EF4-FFF2-40B4-BE49-F238E27FC236}">
                <a16:creationId xmlns:a16="http://schemas.microsoft.com/office/drawing/2014/main" id="{E7B4DB7D-E52D-FE42-829F-B06FCC1BAF8B}"/>
              </a:ext>
            </a:extLst>
          </p:cNvPr>
          <p:cNvSpPr/>
          <p:nvPr/>
        </p:nvSpPr>
        <p:spPr>
          <a:xfrm>
            <a:off x="2100439" y="2679220"/>
            <a:ext cx="510212" cy="527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9" name="TextBox 32">
            <a:extLst>
              <a:ext uri="{FF2B5EF4-FFF2-40B4-BE49-F238E27FC236}">
                <a16:creationId xmlns:a16="http://schemas.microsoft.com/office/drawing/2014/main" id="{E1BF3B89-48CA-B742-A309-BD65FD463A54}"/>
              </a:ext>
            </a:extLst>
          </p:cNvPr>
          <p:cNvSpPr txBox="1"/>
          <p:nvPr/>
        </p:nvSpPr>
        <p:spPr>
          <a:xfrm>
            <a:off x="1273801" y="4500944"/>
            <a:ext cx="1323818" cy="200054"/>
          </a:xfrm>
          <a:prstGeom prst="rect">
            <a:avLst/>
          </a:prstGeom>
          <a:noFill/>
        </p:spPr>
        <p:txBody>
          <a:bodyPr wrap="square" rtlCol="0">
            <a:spAutoFit/>
          </a:bodyPr>
          <a:lstStyle/>
          <a:p>
            <a:pPr algn="r"/>
            <a:r>
              <a:rPr lang="en-US" altLang="zh-TW" sz="700">
                <a:solidFill>
                  <a:schemeClr val="bg1">
                    <a:lumMod val="75000"/>
                  </a:schemeClr>
                </a:solidFill>
                <a:latin typeface="Arial" panose="020B0604020202020204" pitchFamily="34" charset="0"/>
                <a:cs typeface="Arial" panose="020B0604020202020204" pitchFamily="34" charset="0"/>
              </a:rPr>
              <a:t>Ethernet</a:t>
            </a:r>
          </a:p>
        </p:txBody>
      </p:sp>
      <p:sp>
        <p:nvSpPr>
          <p:cNvPr id="10" name="TextBox 32">
            <a:extLst>
              <a:ext uri="{FF2B5EF4-FFF2-40B4-BE49-F238E27FC236}">
                <a16:creationId xmlns:a16="http://schemas.microsoft.com/office/drawing/2014/main" id="{56F03BA9-0816-4F4E-B76D-341E05B94468}"/>
              </a:ext>
            </a:extLst>
          </p:cNvPr>
          <p:cNvSpPr txBox="1"/>
          <p:nvPr/>
        </p:nvSpPr>
        <p:spPr>
          <a:xfrm>
            <a:off x="1022693" y="4184944"/>
            <a:ext cx="1323818" cy="307777"/>
          </a:xfrm>
          <a:prstGeom prst="rect">
            <a:avLst/>
          </a:prstGeom>
          <a:noFill/>
        </p:spPr>
        <p:txBody>
          <a:bodyPr wrap="square" rtlCol="0">
            <a:spAutoFit/>
          </a:bodyPr>
          <a:lstStyle/>
          <a:p>
            <a:pPr algn="ctr"/>
            <a:r>
              <a:rPr lang="en-US" altLang="zh-TW" sz="700">
                <a:solidFill>
                  <a:schemeClr val="bg1">
                    <a:lumMod val="75000"/>
                  </a:schemeClr>
                </a:solidFill>
                <a:latin typeface="Arial" panose="020B0604020202020204" pitchFamily="34" charset="0"/>
                <a:cs typeface="Arial" panose="020B0604020202020204" pitchFamily="34" charset="0"/>
              </a:rPr>
              <a:t>Thunderbolt 3</a:t>
            </a:r>
          </a:p>
          <a:p>
            <a:pPr algn="ctr"/>
            <a:r>
              <a:rPr lang="en-US" altLang="zh-TW" sz="700">
                <a:solidFill>
                  <a:schemeClr val="bg1">
                    <a:lumMod val="75000"/>
                  </a:schemeClr>
                </a:solidFill>
                <a:latin typeface="Arial" panose="020B0604020202020204" pitchFamily="34" charset="0"/>
                <a:cs typeface="Arial" panose="020B0604020202020204" pitchFamily="34" charset="0"/>
              </a:rPr>
              <a:t>(USB-C)</a:t>
            </a:r>
          </a:p>
        </p:txBody>
      </p:sp>
      <p:sp>
        <p:nvSpPr>
          <p:cNvPr id="11" name="TextBox 32">
            <a:extLst>
              <a:ext uri="{FF2B5EF4-FFF2-40B4-BE49-F238E27FC236}">
                <a16:creationId xmlns:a16="http://schemas.microsoft.com/office/drawing/2014/main" id="{C38F3089-A856-7847-88AD-B7E3DC6D8018}"/>
              </a:ext>
            </a:extLst>
          </p:cNvPr>
          <p:cNvSpPr txBox="1"/>
          <p:nvPr/>
        </p:nvSpPr>
        <p:spPr>
          <a:xfrm>
            <a:off x="634632" y="4175829"/>
            <a:ext cx="568966" cy="200054"/>
          </a:xfrm>
          <a:prstGeom prst="rect">
            <a:avLst/>
          </a:prstGeom>
          <a:noFill/>
        </p:spPr>
        <p:txBody>
          <a:bodyPr wrap="square" rtlCol="0">
            <a:spAutoFit/>
          </a:bodyPr>
          <a:lstStyle/>
          <a:p>
            <a:pPr algn="ctr"/>
            <a:r>
              <a:rPr lang="en-US" altLang="zh-TW" sz="700">
                <a:solidFill>
                  <a:schemeClr val="bg1">
                    <a:lumMod val="75000"/>
                  </a:schemeClr>
                </a:solidFill>
                <a:latin typeface="Arial" panose="020B0604020202020204" pitchFamily="34" charset="0"/>
                <a:cs typeface="Arial" panose="020B0604020202020204" pitchFamily="34" charset="0"/>
              </a:rPr>
              <a:t>USB 3</a:t>
            </a:r>
          </a:p>
        </p:txBody>
      </p:sp>
      <p:sp>
        <p:nvSpPr>
          <p:cNvPr id="12" name="TextBox 32">
            <a:extLst>
              <a:ext uri="{FF2B5EF4-FFF2-40B4-BE49-F238E27FC236}">
                <a16:creationId xmlns:a16="http://schemas.microsoft.com/office/drawing/2014/main" id="{39FAECCE-D661-DD49-B8C1-E805076EAF43}"/>
              </a:ext>
            </a:extLst>
          </p:cNvPr>
          <p:cNvSpPr txBox="1"/>
          <p:nvPr/>
        </p:nvSpPr>
        <p:spPr>
          <a:xfrm>
            <a:off x="0" y="4557713"/>
            <a:ext cx="1202241" cy="200054"/>
          </a:xfrm>
          <a:prstGeom prst="rect">
            <a:avLst/>
          </a:prstGeom>
          <a:noFill/>
        </p:spPr>
        <p:txBody>
          <a:bodyPr wrap="square" rtlCol="0">
            <a:spAutoFit/>
          </a:bodyPr>
          <a:lstStyle/>
          <a:p>
            <a:pPr algn="ctr"/>
            <a:r>
              <a:rPr lang="en-US" altLang="zh-TW" sz="700">
                <a:solidFill>
                  <a:schemeClr val="bg1">
                    <a:lumMod val="75000"/>
                  </a:schemeClr>
                </a:solidFill>
                <a:latin typeface="Arial" panose="020B0604020202020204" pitchFamily="34" charset="0"/>
                <a:cs typeface="Arial" panose="020B0604020202020204" pitchFamily="34" charset="0"/>
              </a:rPr>
              <a:t>SDXC card slot</a:t>
            </a:r>
          </a:p>
        </p:txBody>
      </p:sp>
      <p:cxnSp>
        <p:nvCxnSpPr>
          <p:cNvPr id="13" name="直線單箭頭接點 10">
            <a:extLst>
              <a:ext uri="{FF2B5EF4-FFF2-40B4-BE49-F238E27FC236}">
                <a16:creationId xmlns:a16="http://schemas.microsoft.com/office/drawing/2014/main" id="{EE97DC31-E3DC-794B-9325-9033EE471EA9}"/>
              </a:ext>
            </a:extLst>
          </p:cNvPr>
          <p:cNvCxnSpPr>
            <a:cxnSpLocks/>
          </p:cNvCxnSpPr>
          <p:nvPr/>
        </p:nvCxnSpPr>
        <p:spPr>
          <a:xfrm rot="16200000" flipH="1">
            <a:off x="2251758" y="3306936"/>
            <a:ext cx="1361858" cy="633989"/>
          </a:xfrm>
          <a:prstGeom prst="bentConnector3">
            <a:avLst>
              <a:gd name="adj1" fmla="val 526"/>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49">
            <a:extLst>
              <a:ext uri="{FF2B5EF4-FFF2-40B4-BE49-F238E27FC236}">
                <a16:creationId xmlns:a16="http://schemas.microsoft.com/office/drawing/2014/main" id="{95D8CC3E-CED4-7649-BBC2-A38D758BF627}"/>
              </a:ext>
            </a:extLst>
          </p:cNvPr>
          <p:cNvSpPr/>
          <p:nvPr/>
        </p:nvSpPr>
        <p:spPr>
          <a:xfrm>
            <a:off x="4255613" y="1692159"/>
            <a:ext cx="2117778" cy="3137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cs typeface="Arial" panose="020B0604020202020204" pitchFamily="34" charset="0"/>
            </a:endParaRPr>
          </a:p>
        </p:txBody>
      </p:sp>
      <p:sp>
        <p:nvSpPr>
          <p:cNvPr id="15" name="Rectangle 25">
            <a:extLst>
              <a:ext uri="{FF2B5EF4-FFF2-40B4-BE49-F238E27FC236}">
                <a16:creationId xmlns:a16="http://schemas.microsoft.com/office/drawing/2014/main" id="{C2348674-44A7-7A41-888D-ED418CFE6CEF}"/>
              </a:ext>
            </a:extLst>
          </p:cNvPr>
          <p:cNvSpPr/>
          <p:nvPr/>
        </p:nvSpPr>
        <p:spPr>
          <a:xfrm>
            <a:off x="4409742" y="1684990"/>
            <a:ext cx="1872575" cy="338554"/>
          </a:xfrm>
          <a:prstGeom prst="rect">
            <a:avLst/>
          </a:prstGeom>
        </p:spPr>
        <p:txBody>
          <a:bodyPr wrap="square">
            <a:spAutoFit/>
          </a:bodyPr>
          <a:lstStyle/>
          <a:p>
            <a:r>
              <a:rPr lang="en-US" altLang="zh-TW" sz="1600" b="1">
                <a:solidFill>
                  <a:schemeClr val="bg1"/>
                </a:solidFill>
                <a:latin typeface="Arial" panose="020B0604020202020204" pitchFamily="34" charset="0"/>
                <a:cs typeface="Arial" panose="020B0604020202020204" pitchFamily="34" charset="0"/>
              </a:rPr>
              <a:t>QNA-T310G1T</a:t>
            </a:r>
          </a:p>
        </p:txBody>
      </p:sp>
      <p:grpSp>
        <p:nvGrpSpPr>
          <p:cNvPr id="16" name="群組 4">
            <a:extLst>
              <a:ext uri="{FF2B5EF4-FFF2-40B4-BE49-F238E27FC236}">
                <a16:creationId xmlns:a16="http://schemas.microsoft.com/office/drawing/2014/main" id="{05DE1E22-A72C-A34A-B19C-4146EF8DD91F}"/>
              </a:ext>
            </a:extLst>
          </p:cNvPr>
          <p:cNvGrpSpPr/>
          <p:nvPr/>
        </p:nvGrpSpPr>
        <p:grpSpPr>
          <a:xfrm>
            <a:off x="3927324" y="1938649"/>
            <a:ext cx="2598038" cy="2100002"/>
            <a:chOff x="2682897" y="3202032"/>
            <a:chExt cx="2249143" cy="1817990"/>
          </a:xfrm>
        </p:grpSpPr>
        <p:pic>
          <p:nvPicPr>
            <p:cNvPr id="17" name="Picture 27">
              <a:extLst>
                <a:ext uri="{FF2B5EF4-FFF2-40B4-BE49-F238E27FC236}">
                  <a16:creationId xmlns:a16="http://schemas.microsoft.com/office/drawing/2014/main" id="{433A1ADA-6949-9949-83F2-041D98616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2950" y="3202032"/>
              <a:ext cx="1259090" cy="1817990"/>
            </a:xfrm>
            <a:prstGeom prst="rect">
              <a:avLst/>
            </a:prstGeom>
          </p:spPr>
        </p:pic>
        <p:pic>
          <p:nvPicPr>
            <p:cNvPr id="18" name="Picture 28">
              <a:extLst>
                <a:ext uri="{FF2B5EF4-FFF2-40B4-BE49-F238E27FC236}">
                  <a16:creationId xmlns:a16="http://schemas.microsoft.com/office/drawing/2014/main" id="{0010C86A-D40B-D749-B002-9631BD8E7A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2682897" y="4194167"/>
              <a:ext cx="1333604" cy="778099"/>
            </a:xfrm>
            <a:prstGeom prst="rect">
              <a:avLst/>
            </a:prstGeom>
          </p:spPr>
        </p:pic>
        <p:pic>
          <p:nvPicPr>
            <p:cNvPr id="19" name="Picture 29">
              <a:extLst>
                <a:ext uri="{FF2B5EF4-FFF2-40B4-BE49-F238E27FC236}">
                  <a16:creationId xmlns:a16="http://schemas.microsoft.com/office/drawing/2014/main" id="{13B90F24-C5A1-AA42-9883-42E4B6F24CF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943589" y="3576378"/>
              <a:ext cx="967494" cy="682538"/>
            </a:xfrm>
            <a:prstGeom prst="rect">
              <a:avLst/>
            </a:prstGeom>
          </p:spPr>
        </p:pic>
        <p:cxnSp>
          <p:nvCxnSpPr>
            <p:cNvPr id="20" name="直線接點 26">
              <a:extLst>
                <a:ext uri="{FF2B5EF4-FFF2-40B4-BE49-F238E27FC236}">
                  <a16:creationId xmlns:a16="http://schemas.microsoft.com/office/drawing/2014/main" id="{299DD4A9-B08B-7847-9309-84032EB92484}"/>
                </a:ext>
              </a:extLst>
            </p:cNvPr>
            <p:cNvCxnSpPr/>
            <p:nvPr/>
          </p:nvCxnSpPr>
          <p:spPr>
            <a:xfrm>
              <a:off x="2928926" y="4194297"/>
              <a:ext cx="92869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圓角矩形 37">
              <a:extLst>
                <a:ext uri="{FF2B5EF4-FFF2-40B4-BE49-F238E27FC236}">
                  <a16:creationId xmlns:a16="http://schemas.microsoft.com/office/drawing/2014/main" id="{C850F99F-3AF5-B941-B74F-5B0EFA3ADAC9}"/>
                </a:ext>
              </a:extLst>
            </p:cNvPr>
            <p:cNvSpPr/>
            <p:nvPr/>
          </p:nvSpPr>
          <p:spPr>
            <a:xfrm>
              <a:off x="2928926" y="3551355"/>
              <a:ext cx="928694" cy="1214446"/>
            </a:xfrm>
            <a:prstGeom prst="roundRect">
              <a:avLst>
                <a:gd name="adj" fmla="val 4675"/>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2" name="矩形 28">
              <a:extLst>
                <a:ext uri="{FF2B5EF4-FFF2-40B4-BE49-F238E27FC236}">
                  <a16:creationId xmlns:a16="http://schemas.microsoft.com/office/drawing/2014/main" id="{D5145E32-0AB4-3B42-B0C6-6EA8A8E4FB1A}"/>
                </a:ext>
              </a:extLst>
            </p:cNvPr>
            <p:cNvSpPr/>
            <p:nvPr/>
          </p:nvSpPr>
          <p:spPr>
            <a:xfrm>
              <a:off x="2928926" y="3363838"/>
              <a:ext cx="928694" cy="2057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3" name="矩形 22">
            <a:extLst>
              <a:ext uri="{FF2B5EF4-FFF2-40B4-BE49-F238E27FC236}">
                <a16:creationId xmlns:a16="http://schemas.microsoft.com/office/drawing/2014/main" id="{DDD303F6-B160-214D-8009-58435D1B4174}"/>
              </a:ext>
            </a:extLst>
          </p:cNvPr>
          <p:cNvSpPr/>
          <p:nvPr/>
        </p:nvSpPr>
        <p:spPr>
          <a:xfrm>
            <a:off x="4158226" y="2062016"/>
            <a:ext cx="1184940" cy="369332"/>
          </a:xfrm>
          <a:prstGeom prst="rect">
            <a:avLst/>
          </a:prstGeom>
        </p:spPr>
        <p:txBody>
          <a:bodyPr wrap="none">
            <a:spAutoFit/>
          </a:bodyPr>
          <a:lstStyle/>
          <a:p>
            <a:r>
              <a:rPr lang="en-US" altLang="zh-TW">
                <a:solidFill>
                  <a:srgbClr val="333333"/>
                </a:solidFill>
                <a:latin typeface="Arial" panose="020B0604020202020204" pitchFamily="34" charset="0"/>
                <a:ea typeface="新細明體" panose="02020500000000000000" pitchFamily="18" charset="-120"/>
                <a:cs typeface="Arial" panose="020B0604020202020204" pitchFamily="34" charset="0"/>
              </a:rPr>
              <a:t>NBASE-T</a:t>
            </a:r>
            <a:endParaRPr lang="zh-TW" altLang="en-US">
              <a:latin typeface="Arial" panose="020B0604020202020204" pitchFamily="34" charset="0"/>
              <a:cs typeface="Arial" panose="020B0604020202020204" pitchFamily="34" charset="0"/>
            </a:endParaRPr>
          </a:p>
        </p:txBody>
      </p:sp>
      <p:sp>
        <p:nvSpPr>
          <p:cNvPr id="24" name="Rectangle 9">
            <a:extLst>
              <a:ext uri="{FF2B5EF4-FFF2-40B4-BE49-F238E27FC236}">
                <a16:creationId xmlns:a16="http://schemas.microsoft.com/office/drawing/2014/main" id="{51FB5A29-44DF-3440-9F2C-2950C415B168}"/>
              </a:ext>
            </a:extLst>
          </p:cNvPr>
          <p:cNvSpPr/>
          <p:nvPr/>
        </p:nvSpPr>
        <p:spPr>
          <a:xfrm>
            <a:off x="4217456" y="3839739"/>
            <a:ext cx="4643672" cy="984885"/>
          </a:xfrm>
          <a:prstGeom prst="rect">
            <a:avLst/>
          </a:prstGeom>
        </p:spPr>
        <p:txBody>
          <a:bodyPr wrap="square" anchor="t">
            <a:spAutoFit/>
          </a:bodyPr>
          <a:lstStyle/>
          <a:p>
            <a:r>
              <a:rPr lang="en-US" altLang="zh-CN" sz="1400" b="1" u="sng">
                <a:solidFill>
                  <a:schemeClr val="bg1"/>
                </a:solidFill>
                <a:latin typeface="Arial" panose="020B0604020202020204" pitchFamily="34" charset="0"/>
                <a:ea typeface="微軟正黑體" panose="020B0604030504040204" pitchFamily="34" charset="-120"/>
                <a:cs typeface="Arial" panose="020B0604020202020204" pitchFamily="34" charset="0"/>
              </a:rPr>
              <a:t>Specs</a:t>
            </a:r>
          </a:p>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Controller: AQC107S-B1-C + AQX-N3F10-DRE-U3C</a:t>
            </a:r>
          </a:p>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Interfaces:</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1 x Thunderbolt 3, 1 x 10GbE 10GBASE-T port (10G/5G/2.5G/1G)*</a:t>
            </a: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LAN cable:</a:t>
            </a:r>
            <a:r>
              <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100" b="1">
                <a:solidFill>
                  <a:schemeClr val="bg1"/>
                </a:solidFill>
                <a:latin typeface="Arial" panose="020B0604020202020204" pitchFamily="34" charset="0"/>
                <a:ea typeface="微軟正黑體" panose="020B0604030504040204" pitchFamily="34" charset="-120"/>
                <a:cs typeface="Arial" panose="020B0604020202020204" pitchFamily="34" charset="0"/>
              </a:rPr>
              <a:t>CAT</a:t>
            </a:r>
            <a:r>
              <a:rPr lang="en-US" altLang="zh-TW" sz="1100" b="1">
                <a:solidFill>
                  <a:schemeClr val="bg1"/>
                </a:solidFill>
                <a:latin typeface="Arial" panose="020B0604020202020204" pitchFamily="34" charset="0"/>
                <a:ea typeface="微軟正黑體"/>
                <a:cs typeface="Arial" panose="020B0604020202020204" pitchFamily="34" charset="0"/>
              </a:rPr>
              <a:t> 6a/ CAT 7</a:t>
            </a:r>
            <a:endParaRPr lang="en-US" altLang="zh-TW" sz="1000" b="1">
              <a:solidFill>
                <a:schemeClr val="bg1"/>
              </a:solidFill>
              <a:latin typeface="Arial" panose="020B0604020202020204" pitchFamily="34" charset="0"/>
              <a:ea typeface="微軟正黑體"/>
              <a:cs typeface="Arial" panose="020B0604020202020204" pitchFamily="34" charset="0"/>
            </a:endParaRPr>
          </a:p>
        </p:txBody>
      </p:sp>
      <p:pic>
        <p:nvPicPr>
          <p:cNvPr id="25" name="Picture 1">
            <a:extLst>
              <a:ext uri="{FF2B5EF4-FFF2-40B4-BE49-F238E27FC236}">
                <a16:creationId xmlns:a16="http://schemas.microsoft.com/office/drawing/2014/main" id="{C317099E-840B-304A-973F-A6A7CD144DDB}"/>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934" b="97199" l="6153" r="96697">
                        <a14:foregroundMark x1="56282" y1="11969" x2="56282" y2="11969"/>
                        <a14:foregroundMark x1="53692" y1="13752" x2="53692" y2="13752"/>
                        <a14:foregroundMark x1="53109" y1="8998" x2="53109" y2="8998"/>
                        <a14:foregroundMark x1="53497" y1="11290" x2="53497" y2="11290"/>
                        <a14:foregroundMark x1="53109" y1="15705" x2="49547" y2="26995"/>
                        <a14:foregroundMark x1="52915" y1="18676" x2="52915" y2="18676"/>
                        <a14:foregroundMark x1="53886" y1="11290" x2="10168" y2="89049"/>
                        <a14:foregroundMark x1="10168" y1="89049" x2="49727" y2="31758"/>
                        <a14:foregroundMark x1="35233" y1="47708" x2="16839" y2="90323"/>
                        <a14:foregroundMark x1="13666" y1="90832" x2="56153" y2="91766"/>
                        <a14:foregroundMark x1="56153" y1="91766" x2="76166" y2="89728"/>
                        <a14:foregroundMark x1="76166" y1="89728" x2="20790" y2="82683"/>
                        <a14:foregroundMark x1="7448" y1="94737" x2="50990" y2="96075"/>
                        <a14:foregroundMark x1="52720" y1="6112" x2="54987" y2="10781"/>
                        <a14:foregroundMark x1="54894" y1="2156" x2="49547" y2="15705"/>
                        <a14:foregroundMark x1="6153" y1="93548" x2="8420" y2="89813"/>
                        <a14:foregroundMark x1="68329" y1="95501" x2="86205" y2="94228"/>
                        <a14:foregroundMark x1="86205" y1="94228" x2="93652" y2="94668"/>
                        <a14:foregroundMark x1="68329" y1="96010" x2="88018" y2="96010"/>
                        <a14:foregroundMark x1="88018" y1="96010" x2="94502" y2="95439"/>
                        <a14:backgroundMark x1="56153" y1="21138" x2="46891" y2="43803"/>
                        <a14:backgroundMark x1="56477" y1="21562" x2="56477" y2="21562"/>
                        <a14:backgroundMark x1="56671" y1="20628" x2="56671" y2="24278"/>
                        <a14:backgroundMark x1="51425" y1="30475" x2="49158" y2="41256"/>
                        <a14:backgroundMark x1="51813" y1="28778" x2="50130" y2="38795"/>
                        <a14:backgroundMark x1="8549" y1="97199" x2="62111" y2="97708"/>
                        <a14:backgroundMark x1="58031" y1="97708" x2="67679" y2="96884"/>
                        <a14:backgroundMark x1="84196" y1="97533" x2="90868" y2="99151"/>
                        <a14:backgroundMark x1="88083" y1="98896" x2="91175" y2="97210"/>
                        <a14:backgroundMark x1="96275" y1="96150" x2="97863" y2="96010"/>
                        <a14:backgroundMark x1="95596" y1="96010" x2="95790" y2="97708"/>
                        <a14:backgroundMark x1="94819" y1="93934" x2="94819" y2="88115"/>
                        <a14:backgroundMark x1="94035" y1="94003" x2="94301" y2="87097"/>
                        <a14:backgroundMark x1="93912" y1="97199" x2="93921" y2="96968"/>
                        <a14:backgroundMark x1="6865" y1="96435" x2="26036" y2="96944"/>
                        <a14:backgroundMark x1="52720" y1="1358" x2="56153" y2="424"/>
                        <a14:backgroundMark x1="95984" y1="97963" x2="95013" y2="96944"/>
                        <a14:backgroundMark x1="95402" y1="97199" x2="96308" y2="98472"/>
                        <a14:backgroundMark x1="94106" y1="96435" x2="98575" y2="94228"/>
                        <a14:backgroundMark x1="96179" y1="97199" x2="98057" y2="99915"/>
                        <a14:backgroundMark x1="95402" y1="97453" x2="94301" y2="94992"/>
                        <a14:backgroundMark x1="94819" y1="92784" x2="92358" y2="87097"/>
                        <a14:backgroundMark x1="94430" y1="96944" x2="93912" y2="92020"/>
                        <a14:backgroundMark x1="94301" y1="98472" x2="95790" y2="97708"/>
                      </a14:backgroundRemoval>
                    </a14:imgEffect>
                  </a14:imgLayer>
                </a14:imgProps>
              </a:ext>
              <a:ext uri="{28A0092B-C50C-407E-A947-70E740481C1C}">
                <a14:useLocalDpi xmlns:a14="http://schemas.microsoft.com/office/drawing/2010/main"/>
              </a:ext>
            </a:extLst>
          </a:blip>
          <a:stretch>
            <a:fillRect/>
          </a:stretch>
        </p:blipFill>
        <p:spPr>
          <a:xfrm>
            <a:off x="6472841" y="1734962"/>
            <a:ext cx="2673680" cy="2039893"/>
          </a:xfrm>
          <a:prstGeom prst="rect">
            <a:avLst/>
          </a:prstGeom>
        </p:spPr>
      </p:pic>
      <p:sp>
        <p:nvSpPr>
          <p:cNvPr id="26" name="Rectangle 7">
            <a:extLst>
              <a:ext uri="{FF2B5EF4-FFF2-40B4-BE49-F238E27FC236}">
                <a16:creationId xmlns:a16="http://schemas.microsoft.com/office/drawing/2014/main" id="{8769AD44-63EB-3541-9B94-197DDE2292FB}"/>
              </a:ext>
            </a:extLst>
          </p:cNvPr>
          <p:cNvSpPr/>
          <p:nvPr/>
        </p:nvSpPr>
        <p:spPr>
          <a:xfrm>
            <a:off x="4093834" y="4835998"/>
            <a:ext cx="2491388" cy="222048"/>
          </a:xfrm>
          <a:prstGeom prst="rect">
            <a:avLst/>
          </a:prstGeom>
        </p:spPr>
        <p:txBody>
          <a:bodyPr wrap="none">
            <a:spAutoFit/>
          </a:bodyPr>
          <a:lstStyle/>
          <a:p>
            <a:pPr lvl="0">
              <a:lnSpc>
                <a:spcPct val="115000"/>
              </a:lnSpc>
            </a:pPr>
            <a:r>
              <a:rPr lang="en-US" altLang="zh-TW" sz="800">
                <a:solidFill>
                  <a:schemeClr val="bg1"/>
                </a:solidFill>
                <a:latin typeface="Arial" panose="020B0604020202020204" pitchFamily="34" charset="0"/>
                <a:ea typeface="微軟正黑體" panose="020B0604030504040204" pitchFamily="34" charset="-120"/>
                <a:cs typeface="Arial" panose="020B0604020202020204" pitchFamily="34" charset="0"/>
              </a:rPr>
              <a:t>*Mac with macOS 10.13.3 (or newer) is required.</a:t>
            </a:r>
            <a:endParaRPr lang="zh-TW" altLang="zh-TW" sz="8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123498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5">
            <a:extLst>
              <a:ext uri="{FF2B5EF4-FFF2-40B4-BE49-F238E27FC236}">
                <a16:creationId xmlns:a16="http://schemas.microsoft.com/office/drawing/2014/main" id="{1BCAA823-0BCA-4283-9616-5CFA4BDF58F5}"/>
              </a:ext>
            </a:extLst>
          </p:cNvPr>
          <p:cNvSpPr/>
          <p:nvPr/>
        </p:nvSpPr>
        <p:spPr>
          <a:xfrm flipV="1">
            <a:off x="0" y="2843199"/>
            <a:ext cx="9144000" cy="604296"/>
          </a:xfrm>
          <a:prstGeom prst="roundRect">
            <a:avLst>
              <a:gd name="adj" fmla="val 3914"/>
            </a:avLst>
          </a:prstGeom>
          <a:gradFill>
            <a:gsLst>
              <a:gs pos="0">
                <a:schemeClr val="accent1">
                  <a:lumMod val="5000"/>
                  <a:lumOff val="95000"/>
                  <a:alpha val="0"/>
                </a:schemeClr>
              </a:gs>
              <a:gs pos="83000">
                <a:schemeClr val="bg1">
                  <a:lumMod val="65000"/>
                  <a:alpha val="5500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2" name="Title 1">
            <a:extLst>
              <a:ext uri="{FF2B5EF4-FFF2-40B4-BE49-F238E27FC236}">
                <a16:creationId xmlns:a16="http://schemas.microsoft.com/office/drawing/2014/main" id="{4194FAB3-EA50-0248-A43D-278E6F5A8270}"/>
              </a:ext>
            </a:extLst>
          </p:cNvPr>
          <p:cNvSpPr>
            <a:spLocks noGrp="1"/>
          </p:cNvSpPr>
          <p:nvPr>
            <p:ph type="title"/>
          </p:nvPr>
        </p:nvSpPr>
        <p:spPr>
          <a:xfrm>
            <a:off x="412141" y="146579"/>
            <a:ext cx="8530117" cy="822960"/>
          </a:xfrm>
          <a:effectLst>
            <a:outerShdw blurRad="50800" dist="38100" dir="2700000" algn="tl" rotWithShape="0">
              <a:prstClr val="black">
                <a:alpha val="40000"/>
              </a:prstClr>
            </a:outerShdw>
          </a:effectLst>
        </p:spPr>
        <p:txBody>
          <a:bodyPr>
            <a:normAutofit/>
          </a:bodyPr>
          <a:lstStyle/>
          <a:p>
            <a:r>
              <a:rPr lang="en-US" altLang="zh-CN" sz="3600">
                <a:solidFill>
                  <a:srgbClr val="E2CB9E"/>
                </a:solidFill>
                <a:latin typeface="Arial" panose="020B0604020202020204" pitchFamily="34" charset="0"/>
                <a:cs typeface="Arial" panose="020B0604020202020204" pitchFamily="34" charset="0"/>
              </a:rPr>
              <a:t>Accessories – 10GbE network switch</a:t>
            </a:r>
            <a:endParaRPr lang="en-US" sz="3600">
              <a:solidFill>
                <a:srgbClr val="E2CB9E"/>
              </a:solidFill>
              <a:latin typeface="Arial" panose="020B0604020202020204" pitchFamily="34" charset="0"/>
              <a:cs typeface="Arial" panose="020B0604020202020204" pitchFamily="34" charset="0"/>
            </a:endParaRPr>
          </a:p>
        </p:txBody>
      </p:sp>
      <p:sp>
        <p:nvSpPr>
          <p:cNvPr id="5" name="文字方塊 17">
            <a:extLst>
              <a:ext uri="{FF2B5EF4-FFF2-40B4-BE49-F238E27FC236}">
                <a16:creationId xmlns:a16="http://schemas.microsoft.com/office/drawing/2014/main" id="{CFD2944D-A3E1-6B4D-A69E-6B2492E5C18B}"/>
              </a:ext>
            </a:extLst>
          </p:cNvPr>
          <p:cNvSpPr txBox="1"/>
          <p:nvPr/>
        </p:nvSpPr>
        <p:spPr>
          <a:xfrm>
            <a:off x="2041155" y="1457310"/>
            <a:ext cx="2228638" cy="707886"/>
          </a:xfrm>
          <a:prstGeom prst="rect">
            <a:avLst/>
          </a:prstGeom>
          <a:noFill/>
        </p:spPr>
        <p:txBody>
          <a:bodyPr wrap="square" rtlCol="0">
            <a:spAutoFit/>
          </a:bodyPr>
          <a:lstStyle/>
          <a:p>
            <a:pPr lvl="0"/>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Up to 12 x</a:t>
            </a:r>
            <a:r>
              <a:rPr lang="zh-TW" altLang="en-US" sz="2000" b="1">
                <a:solidFill>
                  <a:srgbClr val="FFFF00"/>
                </a:solidFill>
                <a:latin typeface="Arial" panose="020B0604020202020204" pitchFamily="34" charset="0"/>
                <a:ea typeface="微軟正黑體" pitchFamily="34" charset="-120"/>
                <a:cs typeface="Arial" panose="020B0604020202020204" pitchFamily="34" charset="0"/>
              </a:rPr>
              <a:t> </a:t>
            </a:r>
            <a:br>
              <a:rPr lang="en-US" altLang="zh-TW" sz="2000" b="1">
                <a:solidFill>
                  <a:srgbClr val="FFFF00"/>
                </a:solidFill>
                <a:latin typeface="Arial" panose="020B0604020202020204" pitchFamily="34" charset="0"/>
                <a:ea typeface="微軟正黑體" pitchFamily="34" charset="-120"/>
                <a:cs typeface="Arial" panose="020B0604020202020204" pitchFamily="34" charset="0"/>
              </a:rPr>
            </a:br>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10Gbps ports</a:t>
            </a:r>
            <a:r>
              <a:rPr lang="zh-TW" altLang="en-US" sz="2000" b="1">
                <a:solidFill>
                  <a:srgbClr val="FFFF00"/>
                </a:solidFill>
                <a:latin typeface="Arial" panose="020B0604020202020204" pitchFamily="34" charset="0"/>
                <a:ea typeface="微軟正黑體" pitchFamily="34" charset="-120"/>
                <a:cs typeface="Arial" panose="020B0604020202020204" pitchFamily="34" charset="0"/>
              </a:rPr>
              <a:t> </a:t>
            </a:r>
          </a:p>
        </p:txBody>
      </p:sp>
      <p:pic>
        <p:nvPicPr>
          <p:cNvPr id="6" name="Picture 5" descr="一張含有 天空, 電子用品 的圖片&#10;&#10;描述是以高可信度產生">
            <a:extLst>
              <a:ext uri="{FF2B5EF4-FFF2-40B4-BE49-F238E27FC236}">
                <a16:creationId xmlns:a16="http://schemas.microsoft.com/office/drawing/2014/main" id="{DE4DF285-6F5E-224A-B48E-9B4B7F866C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1964" y="2248787"/>
            <a:ext cx="3554099" cy="934728"/>
          </a:xfrm>
          <a:prstGeom prst="rect">
            <a:avLst/>
          </a:prstGeom>
        </p:spPr>
      </p:pic>
      <p:sp>
        <p:nvSpPr>
          <p:cNvPr id="7" name="Rectangle 6">
            <a:extLst>
              <a:ext uri="{FF2B5EF4-FFF2-40B4-BE49-F238E27FC236}">
                <a16:creationId xmlns:a16="http://schemas.microsoft.com/office/drawing/2014/main" id="{77679D9B-04AC-284E-B93A-BCA67C2EEEC2}"/>
              </a:ext>
            </a:extLst>
          </p:cNvPr>
          <p:cNvSpPr/>
          <p:nvPr/>
        </p:nvSpPr>
        <p:spPr>
          <a:xfrm>
            <a:off x="500289" y="3211597"/>
            <a:ext cx="2525349" cy="369332"/>
          </a:xfrm>
          <a:prstGeom prst="rect">
            <a:avLst/>
          </a:prstGeom>
        </p:spPr>
        <p:txBody>
          <a:bodyPr wrap="square" anchor="t">
            <a:spAutoFit/>
          </a:bodyPr>
          <a:lstStyle/>
          <a:p>
            <a:pPr algn="ctr"/>
            <a:r>
              <a:rPr lang="en-US" sz="1800" b="1">
                <a:solidFill>
                  <a:srgbClr val="E2CB9E"/>
                </a:solidFill>
                <a:latin typeface="Arial" panose="020B0604020202020204" pitchFamily="34" charset="0"/>
                <a:cs typeface="Arial" panose="020B0604020202020204" pitchFamily="34" charset="0"/>
              </a:rPr>
              <a:t>QSW-1208-8C</a:t>
            </a:r>
          </a:p>
        </p:txBody>
      </p:sp>
      <p:sp>
        <p:nvSpPr>
          <p:cNvPr id="8" name="Rectangle 7">
            <a:extLst>
              <a:ext uri="{FF2B5EF4-FFF2-40B4-BE49-F238E27FC236}">
                <a16:creationId xmlns:a16="http://schemas.microsoft.com/office/drawing/2014/main" id="{0183E614-2694-654E-8CE1-5B31DDE86EBE}"/>
              </a:ext>
            </a:extLst>
          </p:cNvPr>
          <p:cNvSpPr/>
          <p:nvPr/>
        </p:nvSpPr>
        <p:spPr>
          <a:xfrm>
            <a:off x="4423173" y="3204573"/>
            <a:ext cx="2525349" cy="553998"/>
          </a:xfrm>
          <a:prstGeom prst="rect">
            <a:avLst/>
          </a:prstGeom>
        </p:spPr>
        <p:txBody>
          <a:bodyPr wrap="square" anchor="t">
            <a:spAutoFit/>
          </a:bodyPr>
          <a:lstStyle/>
          <a:p>
            <a:pPr algn="ctr"/>
            <a:r>
              <a:rPr lang="en-US" sz="1800" b="1">
                <a:solidFill>
                  <a:srgbClr val="E2CB9E"/>
                </a:solidFill>
                <a:latin typeface="Arial" panose="020B0604020202020204" pitchFamily="34" charset="0"/>
                <a:cs typeface="Arial" panose="020B0604020202020204" pitchFamily="34" charset="0"/>
              </a:rPr>
              <a:t>QSW-804-4C</a:t>
            </a:r>
          </a:p>
          <a:p>
            <a:pPr algn="ctr"/>
            <a:endParaRPr lang="en-US" altLang="zh-CN" sz="1200" b="1">
              <a:solidFill>
                <a:srgbClr val="E2CB9E"/>
              </a:solidFill>
              <a:latin typeface="Arial" panose="020B0604020202020204" pitchFamily="34" charset="0"/>
              <a:cs typeface="Arial" panose="020B0604020202020204" pitchFamily="34" charset="0"/>
            </a:endParaRPr>
          </a:p>
        </p:txBody>
      </p:sp>
      <p:pic>
        <p:nvPicPr>
          <p:cNvPr id="9" name="圖片 9" descr="QSW-1208-8C_Front.png">
            <a:extLst>
              <a:ext uri="{FF2B5EF4-FFF2-40B4-BE49-F238E27FC236}">
                <a16:creationId xmlns:a16="http://schemas.microsoft.com/office/drawing/2014/main" id="{6C488FA4-233E-3B40-A447-E03C068679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2141" y="2293843"/>
            <a:ext cx="3857652" cy="971420"/>
          </a:xfrm>
          <a:prstGeom prst="rect">
            <a:avLst/>
          </a:prstGeom>
          <a:effectLst/>
        </p:spPr>
      </p:pic>
      <p:sp>
        <p:nvSpPr>
          <p:cNvPr id="10" name="Rectangle 12">
            <a:extLst>
              <a:ext uri="{FF2B5EF4-FFF2-40B4-BE49-F238E27FC236}">
                <a16:creationId xmlns:a16="http://schemas.microsoft.com/office/drawing/2014/main" id="{A450AB1A-57C3-9244-A95A-F1C9A8F05CF8}"/>
              </a:ext>
            </a:extLst>
          </p:cNvPr>
          <p:cNvSpPr/>
          <p:nvPr/>
        </p:nvSpPr>
        <p:spPr>
          <a:xfrm>
            <a:off x="1016326" y="3609951"/>
            <a:ext cx="3376670" cy="923330"/>
          </a:xfrm>
          <a:prstGeom prst="rect">
            <a:avLst/>
          </a:prstGeom>
        </p:spPr>
        <p:txBody>
          <a:bodyPr wrap="square" anchor="t">
            <a:spAutoFit/>
          </a:bodyPr>
          <a:lstStyle/>
          <a:p>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12-</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port</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10GbE switch</a:t>
            </a: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4 x SFP+ ports</a:t>
            </a: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8 x RJ45/ SFP+</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 combo ports</a:t>
            </a:r>
            <a:endParaRPr 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Rectangle 13">
            <a:extLst>
              <a:ext uri="{FF2B5EF4-FFF2-40B4-BE49-F238E27FC236}">
                <a16:creationId xmlns:a16="http://schemas.microsoft.com/office/drawing/2014/main" id="{B7C33909-F85B-024C-AEF4-F458457169CA}"/>
              </a:ext>
            </a:extLst>
          </p:cNvPr>
          <p:cNvSpPr/>
          <p:nvPr/>
        </p:nvSpPr>
        <p:spPr>
          <a:xfrm>
            <a:off x="5006489" y="3638997"/>
            <a:ext cx="3453356" cy="1200329"/>
          </a:xfrm>
          <a:prstGeom prst="rect">
            <a:avLst/>
          </a:prstGeom>
        </p:spPr>
        <p:txBody>
          <a:bodyPr wrap="square" anchor="t">
            <a:spAutoFit/>
          </a:bodyPr>
          <a:lstStyle/>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8-port</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10GbE switch</a:t>
            </a: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4 x SFP+ ports</a:t>
            </a:r>
          </a:p>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rPr>
              <a:t>4 x RJ45/ SFP+</a:t>
            </a:r>
            <a:r>
              <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rPr>
              <a:t> combo ports</a:t>
            </a:r>
            <a:endParaRPr 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a:p>
            <a:endParaRPr 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 name="群組 28">
            <a:extLst>
              <a:ext uri="{FF2B5EF4-FFF2-40B4-BE49-F238E27FC236}">
                <a16:creationId xmlns:a16="http://schemas.microsoft.com/office/drawing/2014/main" id="{F5221D85-DD59-9749-B026-1091F4233FFC}"/>
              </a:ext>
            </a:extLst>
          </p:cNvPr>
          <p:cNvGrpSpPr/>
          <p:nvPr/>
        </p:nvGrpSpPr>
        <p:grpSpPr>
          <a:xfrm>
            <a:off x="738580" y="1204303"/>
            <a:ext cx="1515716" cy="1361050"/>
            <a:chOff x="4045305" y="4828326"/>
            <a:chExt cx="1515716" cy="1361050"/>
          </a:xfrm>
        </p:grpSpPr>
        <p:pic>
          <p:nvPicPr>
            <p:cNvPr id="13" name="圖片 23">
              <a:extLst>
                <a:ext uri="{FF2B5EF4-FFF2-40B4-BE49-F238E27FC236}">
                  <a16:creationId xmlns:a16="http://schemas.microsoft.com/office/drawing/2014/main" id="{28EF42D8-AE6A-1F48-96F9-D81D16D77D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5305" y="4828326"/>
              <a:ext cx="1515716" cy="1361050"/>
            </a:xfrm>
            <a:prstGeom prst="rect">
              <a:avLst/>
            </a:prstGeom>
          </p:spPr>
        </p:pic>
        <p:sp>
          <p:nvSpPr>
            <p:cNvPr id="14" name="文字方塊 19">
              <a:extLst>
                <a:ext uri="{FF2B5EF4-FFF2-40B4-BE49-F238E27FC236}">
                  <a16:creationId xmlns:a16="http://schemas.microsoft.com/office/drawing/2014/main" id="{89457F71-B247-1F4B-BEA9-E7705075D38E}"/>
                </a:ext>
              </a:extLst>
            </p:cNvPr>
            <p:cNvSpPr txBox="1"/>
            <p:nvPr/>
          </p:nvSpPr>
          <p:spPr>
            <a:xfrm>
              <a:off x="4198685" y="4989469"/>
              <a:ext cx="1207724" cy="984885"/>
            </a:xfrm>
            <a:prstGeom prst="rect">
              <a:avLst/>
            </a:prstGeom>
            <a:noFill/>
          </p:spPr>
          <p:txBody>
            <a:bodyPr wrap="square" rtlCol="0">
              <a:spAutoFit/>
            </a:bodyPr>
            <a:lstStyle/>
            <a:p>
              <a:pPr lvl="0" algn="ctr"/>
              <a:r>
                <a:rPr lang="en-US" altLang="zh-TW" sz="4000" b="1">
                  <a:latin typeface="Arial" panose="020B0604020202020204" pitchFamily="34" charset="0"/>
                  <a:ea typeface="微軟正黑體" pitchFamily="34" charset="-120"/>
                  <a:cs typeface="Arial" panose="020B0604020202020204" pitchFamily="34" charset="0"/>
                </a:rPr>
                <a:t>12</a:t>
              </a:r>
              <a:br>
                <a:rPr lang="en-US" altLang="zh-TW" sz="4000" b="1">
                  <a:latin typeface="Arial" panose="020B0604020202020204" pitchFamily="34" charset="0"/>
                  <a:ea typeface="微軟正黑體" pitchFamily="34" charset="-120"/>
                  <a:cs typeface="Arial" panose="020B0604020202020204" pitchFamily="34" charset="0"/>
                </a:rPr>
              </a:br>
              <a:r>
                <a:rPr lang="en-US" altLang="zh-TW" b="1">
                  <a:latin typeface="Arial" panose="020B0604020202020204" pitchFamily="34" charset="0"/>
                  <a:ea typeface="微軟正黑體" pitchFamily="34" charset="-120"/>
                  <a:cs typeface="Arial" panose="020B0604020202020204" pitchFamily="34" charset="0"/>
                </a:rPr>
                <a:t>Ports</a:t>
              </a:r>
              <a:endParaRPr lang="zh-TW" altLang="en-US" b="1">
                <a:latin typeface="Arial" panose="020B0604020202020204" pitchFamily="34" charset="0"/>
                <a:ea typeface="微軟正黑體" pitchFamily="34" charset="-120"/>
                <a:cs typeface="Arial" panose="020B0604020202020204" pitchFamily="34" charset="0"/>
              </a:endParaRPr>
            </a:p>
          </p:txBody>
        </p:sp>
      </p:grpSp>
      <p:grpSp>
        <p:nvGrpSpPr>
          <p:cNvPr id="15" name="群組 29">
            <a:extLst>
              <a:ext uri="{FF2B5EF4-FFF2-40B4-BE49-F238E27FC236}">
                <a16:creationId xmlns:a16="http://schemas.microsoft.com/office/drawing/2014/main" id="{7D6ACE86-4C40-1D4A-BD02-0196EF65AAB2}"/>
              </a:ext>
            </a:extLst>
          </p:cNvPr>
          <p:cNvGrpSpPr/>
          <p:nvPr/>
        </p:nvGrpSpPr>
        <p:grpSpPr>
          <a:xfrm>
            <a:off x="4723298" y="1204303"/>
            <a:ext cx="1515716" cy="1361050"/>
            <a:chOff x="4045305" y="4828326"/>
            <a:chExt cx="1515716" cy="1361050"/>
          </a:xfrm>
        </p:grpSpPr>
        <p:pic>
          <p:nvPicPr>
            <p:cNvPr id="16" name="圖片 30">
              <a:extLst>
                <a:ext uri="{FF2B5EF4-FFF2-40B4-BE49-F238E27FC236}">
                  <a16:creationId xmlns:a16="http://schemas.microsoft.com/office/drawing/2014/main" id="{D9DBF2F6-F725-D24D-B922-E327FC5FDCF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5305" y="4828326"/>
              <a:ext cx="1515716" cy="1361050"/>
            </a:xfrm>
            <a:prstGeom prst="rect">
              <a:avLst/>
            </a:prstGeom>
          </p:spPr>
        </p:pic>
        <p:sp>
          <p:nvSpPr>
            <p:cNvPr id="17" name="文字方塊 19">
              <a:extLst>
                <a:ext uri="{FF2B5EF4-FFF2-40B4-BE49-F238E27FC236}">
                  <a16:creationId xmlns:a16="http://schemas.microsoft.com/office/drawing/2014/main" id="{D8FF3815-9357-8740-A74E-FBBBBB864EA6}"/>
                </a:ext>
              </a:extLst>
            </p:cNvPr>
            <p:cNvSpPr txBox="1"/>
            <p:nvPr/>
          </p:nvSpPr>
          <p:spPr>
            <a:xfrm>
              <a:off x="4198685" y="4989469"/>
              <a:ext cx="1207724" cy="951543"/>
            </a:xfrm>
            <a:prstGeom prst="rect">
              <a:avLst/>
            </a:prstGeom>
            <a:noFill/>
          </p:spPr>
          <p:txBody>
            <a:bodyPr wrap="square" rtlCol="0">
              <a:spAutoFit/>
            </a:bodyPr>
            <a:lstStyle/>
            <a:p>
              <a:pPr lvl="0" algn="ctr"/>
              <a:r>
                <a:rPr lang="en-US" altLang="zh-TW" sz="4000" b="1">
                  <a:latin typeface="Arial" panose="020B0604020202020204" pitchFamily="34" charset="0"/>
                  <a:ea typeface="微軟正黑體" pitchFamily="34" charset="-120"/>
                  <a:cs typeface="Arial" panose="020B0604020202020204" pitchFamily="34" charset="0"/>
                </a:rPr>
                <a:t>8</a:t>
              </a:r>
            </a:p>
            <a:p>
              <a:pPr lvl="0" algn="ctr">
                <a:lnSpc>
                  <a:spcPts val="1900"/>
                </a:lnSpc>
              </a:pPr>
              <a:r>
                <a:rPr lang="en-US" altLang="zh-TW" b="1">
                  <a:latin typeface="Arial" panose="020B0604020202020204" pitchFamily="34" charset="0"/>
                  <a:ea typeface="微軟正黑體" pitchFamily="34" charset="-120"/>
                  <a:cs typeface="Arial" panose="020B0604020202020204" pitchFamily="34" charset="0"/>
                </a:rPr>
                <a:t>Ports</a:t>
              </a:r>
              <a:endParaRPr lang="zh-TW" altLang="en-US" b="1">
                <a:latin typeface="Arial" panose="020B0604020202020204" pitchFamily="34" charset="0"/>
                <a:ea typeface="微軟正黑體" pitchFamily="34" charset="-120"/>
                <a:cs typeface="Arial" panose="020B0604020202020204" pitchFamily="34" charset="0"/>
              </a:endParaRPr>
            </a:p>
          </p:txBody>
        </p:sp>
      </p:grpSp>
      <p:sp>
        <p:nvSpPr>
          <p:cNvPr id="18" name="文字方塊 17">
            <a:extLst>
              <a:ext uri="{FF2B5EF4-FFF2-40B4-BE49-F238E27FC236}">
                <a16:creationId xmlns:a16="http://schemas.microsoft.com/office/drawing/2014/main" id="{FF0B2D4E-FA3F-074B-AB84-DC3B44DAFEE7}"/>
              </a:ext>
            </a:extLst>
          </p:cNvPr>
          <p:cNvSpPr txBox="1"/>
          <p:nvPr/>
        </p:nvSpPr>
        <p:spPr>
          <a:xfrm>
            <a:off x="6142136" y="1457310"/>
            <a:ext cx="2011264" cy="707886"/>
          </a:xfrm>
          <a:prstGeom prst="rect">
            <a:avLst/>
          </a:prstGeom>
          <a:noFill/>
        </p:spPr>
        <p:txBody>
          <a:bodyPr wrap="square" rtlCol="0">
            <a:spAutoFit/>
          </a:bodyPr>
          <a:lstStyle/>
          <a:p>
            <a:pPr lvl="0"/>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Up to 8 x</a:t>
            </a:r>
            <a:r>
              <a:rPr lang="zh-TW" altLang="en-US" sz="2000" b="1">
                <a:solidFill>
                  <a:srgbClr val="FFFF00"/>
                </a:solidFill>
                <a:latin typeface="Arial" panose="020B0604020202020204" pitchFamily="34" charset="0"/>
                <a:ea typeface="微軟正黑體" pitchFamily="34" charset="-120"/>
                <a:cs typeface="Arial" panose="020B0604020202020204" pitchFamily="34" charset="0"/>
              </a:rPr>
              <a:t> </a:t>
            </a:r>
            <a:br>
              <a:rPr lang="en-US" altLang="zh-TW" sz="2000" b="1">
                <a:solidFill>
                  <a:srgbClr val="FFFF00"/>
                </a:solidFill>
                <a:latin typeface="Arial" panose="020B0604020202020204" pitchFamily="34" charset="0"/>
                <a:ea typeface="微軟正黑體" pitchFamily="34" charset="-120"/>
                <a:cs typeface="Arial" panose="020B0604020202020204" pitchFamily="34" charset="0"/>
              </a:rPr>
            </a:br>
            <a:r>
              <a:rPr lang="en-US" altLang="zh-TW" sz="2000" b="1">
                <a:solidFill>
                  <a:srgbClr val="FFFF00"/>
                </a:solidFill>
                <a:latin typeface="Arial" panose="020B0604020202020204" pitchFamily="34" charset="0"/>
                <a:ea typeface="微軟正黑體" pitchFamily="34" charset="-120"/>
                <a:cs typeface="Arial" panose="020B0604020202020204" pitchFamily="34" charset="0"/>
              </a:rPr>
              <a:t>10Gbps ports</a:t>
            </a:r>
            <a:r>
              <a:rPr lang="zh-TW" altLang="en-US" sz="2000" b="1">
                <a:solidFill>
                  <a:srgbClr val="FFFF00"/>
                </a:solidFill>
                <a:latin typeface="Arial" panose="020B0604020202020204" pitchFamily="34" charset="0"/>
                <a:ea typeface="微軟正黑體" pitchFamily="34" charset="-120"/>
                <a:cs typeface="Arial" panose="020B0604020202020204" pitchFamily="34" charset="0"/>
              </a:rPr>
              <a:t> </a:t>
            </a:r>
          </a:p>
        </p:txBody>
      </p:sp>
    </p:spTree>
    <p:extLst>
      <p:ext uri="{BB962C8B-B14F-4D97-AF65-F5344CB8AC3E}">
        <p14:creationId xmlns:p14="http://schemas.microsoft.com/office/powerpoint/2010/main" val="2482739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4CF93-40F4-3C4B-AEE7-2D6F4A0F81B2}"/>
              </a:ext>
            </a:extLst>
          </p:cNvPr>
          <p:cNvSpPr>
            <a:spLocks noGrp="1"/>
          </p:cNvSpPr>
          <p:nvPr>
            <p:ph type="title"/>
          </p:nvPr>
        </p:nvSpPr>
        <p:spPr>
          <a:xfrm>
            <a:off x="553916" y="183329"/>
            <a:ext cx="7886700" cy="822960"/>
          </a:xfrm>
          <a:effectLst>
            <a:outerShdw blurRad="50800" dist="38100" dir="2700000" algn="tl" rotWithShape="0">
              <a:prstClr val="black">
                <a:alpha val="40000"/>
              </a:prstClr>
            </a:outerShdw>
          </a:effectLst>
        </p:spPr>
        <p:txBody>
          <a:bodyPr/>
          <a:lstStyle/>
          <a:p>
            <a:pPr algn="ctr"/>
            <a:r>
              <a:rPr lang="en-US" altLang="zh-TW" sz="40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10GbE</a:t>
            </a:r>
            <a:r>
              <a:rPr lang="zh-TW" altLang="en-US" sz="40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TW" sz="40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performance</a:t>
            </a:r>
            <a:endParaRPr lang="en-US">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229B35B-A4B2-0C43-A5FC-D924AA5F8BD2}"/>
              </a:ext>
            </a:extLst>
          </p:cNvPr>
          <p:cNvSpPr/>
          <p:nvPr/>
        </p:nvSpPr>
        <p:spPr>
          <a:xfrm>
            <a:off x="1681090" y="4721470"/>
            <a:ext cx="6759526" cy="553998"/>
          </a:xfrm>
          <a:prstGeom prst="rect">
            <a:avLst/>
          </a:prstGeom>
        </p:spPr>
        <p:txBody>
          <a:bodyPr wrap="square">
            <a:spAutoFit/>
          </a:bodyPr>
          <a:lstStyle/>
          <a:p>
            <a:r>
              <a:rPr lang="en-US" altLang="ja-JP" sz="1000">
                <a:solidFill>
                  <a:schemeClr val="bg1"/>
                </a:solidFill>
                <a:latin typeface="Arial" panose="020B0604020202020204" pitchFamily="34" charset="0"/>
                <a:cs typeface="Arial" panose="020B0604020202020204" pitchFamily="34" charset="0"/>
              </a:rPr>
              <a:t>Test environment:</a:t>
            </a:r>
            <a:r>
              <a:rPr lang="zh-TW" altLang="en-US" sz="1000">
                <a:solidFill>
                  <a:schemeClr val="bg1"/>
                </a:solidFill>
                <a:latin typeface="Arial" panose="020B0604020202020204" pitchFamily="34" charset="0"/>
                <a:cs typeface="Arial" panose="020B0604020202020204" pitchFamily="34" charset="0"/>
              </a:rPr>
              <a:t> </a:t>
            </a:r>
            <a:r>
              <a:rPr lang="en-US" altLang="zh-TW" sz="1000">
                <a:solidFill>
                  <a:schemeClr val="bg1"/>
                </a:solidFill>
                <a:latin typeface="Arial" panose="020B0604020202020204" pitchFamily="34" charset="0"/>
                <a:cs typeface="Arial" panose="020B0604020202020204" pitchFamily="34" charset="0"/>
              </a:rPr>
              <a:t>TBS</a:t>
            </a:r>
            <a:r>
              <a:rPr lang="en-US" sz="1000">
                <a:solidFill>
                  <a:schemeClr val="bg1"/>
                </a:solidFill>
                <a:latin typeface="Arial" panose="020B0604020202020204" pitchFamily="34" charset="0"/>
                <a:cs typeface="Arial" panose="020B0604020202020204" pitchFamily="34" charset="0"/>
              </a:rPr>
              <a:t>-453DX: 2 x M.2 2280 SATA 1TB Samsung 860 EVO SSD, RAID 5, QTS 4.4.0, 4GB RAM, thick volume</a:t>
            </a:r>
          </a:p>
          <a:p>
            <a:r>
              <a:rPr lang="en-US" altLang="ja-JP" sz="1000">
                <a:solidFill>
                  <a:schemeClr val="bg1"/>
                </a:solidFill>
                <a:latin typeface="Arial" panose="020B0604020202020204" pitchFamily="34" charset="0"/>
                <a:cs typeface="Arial" panose="020B0604020202020204" pitchFamily="34" charset="0"/>
              </a:rPr>
              <a:t>Client</a:t>
            </a:r>
            <a:r>
              <a:rPr lang="ja-JP" altLang="en-US" sz="1000">
                <a:solidFill>
                  <a:schemeClr val="bg1"/>
                </a:solidFill>
                <a:latin typeface="Arial" panose="020B0604020202020204" pitchFamily="34" charset="0"/>
                <a:cs typeface="Arial" panose="020B0604020202020204" pitchFamily="34" charset="0"/>
              </a:rPr>
              <a:t> </a:t>
            </a:r>
            <a:r>
              <a:rPr lang="en-US" sz="1000">
                <a:solidFill>
                  <a:schemeClr val="bg1"/>
                </a:solidFill>
                <a:latin typeface="Arial" panose="020B0604020202020204" pitchFamily="34" charset="0"/>
                <a:cs typeface="Arial" panose="020B0604020202020204" pitchFamily="34" charset="0"/>
              </a:rPr>
              <a:t>PC: Windows 10 Pro, Intel Core-i7 4770 3.4GHz, 16GB RAM, LAN-10G2T-X550 MTU 9000</a:t>
            </a:r>
            <a:endParaRPr lang="en-US" sz="1000" b="0" i="0">
              <a:solidFill>
                <a:schemeClr val="bg1"/>
              </a:solidFill>
              <a:effectLst/>
              <a:latin typeface="Arial" panose="020B0604020202020204" pitchFamily="34" charset="0"/>
              <a:cs typeface="Arial" panose="020B0604020202020204" pitchFamily="34" charset="0"/>
            </a:endParaRPr>
          </a:p>
        </p:txBody>
      </p:sp>
      <p:sp>
        <p:nvSpPr>
          <p:cNvPr id="4" name="圓角矩形 73">
            <a:extLst>
              <a:ext uri="{FF2B5EF4-FFF2-40B4-BE49-F238E27FC236}">
                <a16:creationId xmlns:a16="http://schemas.microsoft.com/office/drawing/2014/main" id="{E575FCF8-B1F9-924F-A7FB-9B96B86903D1}"/>
              </a:ext>
            </a:extLst>
          </p:cNvPr>
          <p:cNvSpPr/>
          <p:nvPr/>
        </p:nvSpPr>
        <p:spPr>
          <a:xfrm>
            <a:off x="1786737" y="1258081"/>
            <a:ext cx="2351315" cy="3219728"/>
          </a:xfrm>
          <a:prstGeom prst="roundRect">
            <a:avLst>
              <a:gd name="adj" fmla="val 863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圓角矩形 74">
            <a:extLst>
              <a:ext uri="{FF2B5EF4-FFF2-40B4-BE49-F238E27FC236}">
                <a16:creationId xmlns:a16="http://schemas.microsoft.com/office/drawing/2014/main" id="{954B16CA-A770-1A42-BF97-9F5D61924E28}"/>
              </a:ext>
            </a:extLst>
          </p:cNvPr>
          <p:cNvSpPr/>
          <p:nvPr/>
        </p:nvSpPr>
        <p:spPr>
          <a:xfrm>
            <a:off x="5189240" y="1258081"/>
            <a:ext cx="2351315" cy="3219728"/>
          </a:xfrm>
          <a:prstGeom prst="roundRect">
            <a:avLst>
              <a:gd name="adj" fmla="val 863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Shape 81">
            <a:extLst>
              <a:ext uri="{FF2B5EF4-FFF2-40B4-BE49-F238E27FC236}">
                <a16:creationId xmlns:a16="http://schemas.microsoft.com/office/drawing/2014/main" id="{0C033AE8-224F-6642-B9B7-AF63912F3208}"/>
              </a:ext>
            </a:extLst>
          </p:cNvPr>
          <p:cNvSpPr txBox="1"/>
          <p:nvPr/>
        </p:nvSpPr>
        <p:spPr>
          <a:xfrm>
            <a:off x="2049583"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rPr>
              <a:t>Upload</a:t>
            </a:r>
            <a:endParaRPr 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7" name="Shape 82">
            <a:extLst>
              <a:ext uri="{FF2B5EF4-FFF2-40B4-BE49-F238E27FC236}">
                <a16:creationId xmlns:a16="http://schemas.microsoft.com/office/drawing/2014/main" id="{396F8E54-AB98-8A42-91C5-B6FC675ECF7F}"/>
              </a:ext>
            </a:extLst>
          </p:cNvPr>
          <p:cNvSpPr txBox="1"/>
          <p:nvPr/>
        </p:nvSpPr>
        <p:spPr>
          <a:xfrm>
            <a:off x="3045401"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rPr>
              <a:t>Download</a:t>
            </a:r>
            <a:endParaRPr 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8" name="Shape 92">
            <a:extLst>
              <a:ext uri="{FF2B5EF4-FFF2-40B4-BE49-F238E27FC236}">
                <a16:creationId xmlns:a16="http://schemas.microsoft.com/office/drawing/2014/main" id="{4BB1BEDA-82FC-0145-A48B-BB9DE1A44908}"/>
              </a:ext>
            </a:extLst>
          </p:cNvPr>
          <p:cNvSpPr txBox="1"/>
          <p:nvPr/>
        </p:nvSpPr>
        <p:spPr>
          <a:xfrm>
            <a:off x="1007851" y="3549665"/>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0</a:t>
            </a:r>
          </a:p>
        </p:txBody>
      </p:sp>
      <p:sp>
        <p:nvSpPr>
          <p:cNvPr id="9" name="Shape 100">
            <a:extLst>
              <a:ext uri="{FF2B5EF4-FFF2-40B4-BE49-F238E27FC236}">
                <a16:creationId xmlns:a16="http://schemas.microsoft.com/office/drawing/2014/main" id="{45800361-9139-6947-935B-BB2FAB63BD9B}"/>
              </a:ext>
            </a:extLst>
          </p:cNvPr>
          <p:cNvSpPr txBox="1"/>
          <p:nvPr/>
        </p:nvSpPr>
        <p:spPr>
          <a:xfrm>
            <a:off x="5189255" y="4000814"/>
            <a:ext cx="2351054" cy="476997"/>
          </a:xfrm>
          <a:prstGeom prst="rect">
            <a:avLst/>
          </a:prstGeom>
          <a:solidFill>
            <a:srgbClr val="000000"/>
          </a:solidFill>
          <a:ln>
            <a:noFill/>
          </a:ln>
        </p:spPr>
        <p:txBody>
          <a:bodyPr wrap="square" lIns="91425" tIns="45700" rIns="91425" bIns="45700" anchor="ctr" anchorCtr="0">
            <a:noAutofit/>
          </a:bodyPr>
          <a:lstStyle/>
          <a:p>
            <a:pPr algn="ctr">
              <a:buClr>
                <a:srgbClr val="9F5900"/>
              </a:buClr>
              <a:buSzPct val="25000"/>
            </a:pP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1 x 10GbE </a:t>
            </a:r>
          </a:p>
          <a:p>
            <a:pPr algn="ctr">
              <a:buClr>
                <a:srgbClr val="9F5900"/>
              </a:buClr>
              <a:buSzPct val="25000"/>
            </a:pP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encrypted volume</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10" name="Shape 101">
            <a:extLst>
              <a:ext uri="{FF2B5EF4-FFF2-40B4-BE49-F238E27FC236}">
                <a16:creationId xmlns:a16="http://schemas.microsoft.com/office/drawing/2014/main" id="{396E1349-81F5-8C44-86A8-D1D9ECFF91D0}"/>
              </a:ext>
            </a:extLst>
          </p:cNvPr>
          <p:cNvSpPr txBox="1"/>
          <p:nvPr/>
        </p:nvSpPr>
        <p:spPr>
          <a:xfrm>
            <a:off x="1786737" y="4000811"/>
            <a:ext cx="2351315" cy="476998"/>
          </a:xfrm>
          <a:prstGeom prst="rect">
            <a:avLst/>
          </a:prstGeom>
          <a:solidFill>
            <a:srgbClr val="000000"/>
          </a:solidFill>
          <a:ln>
            <a:noFill/>
          </a:ln>
        </p:spPr>
        <p:txBody>
          <a:bodyPr wrap="square" lIns="91425" tIns="45700" rIns="91425" bIns="45700" anchor="ctr" anchorCtr="0">
            <a:noAutofit/>
          </a:bodyPr>
          <a:lstStyle/>
          <a:p>
            <a:pPr lvl="0" algn="ctr">
              <a:buClr>
                <a:srgbClr val="9F5900"/>
              </a:buClr>
              <a:buSzPct val="25000"/>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1 x 10GbE</a:t>
            </a:r>
          </a:p>
        </p:txBody>
      </p:sp>
      <p:sp>
        <p:nvSpPr>
          <p:cNvPr id="11" name="Shape 81">
            <a:extLst>
              <a:ext uri="{FF2B5EF4-FFF2-40B4-BE49-F238E27FC236}">
                <a16:creationId xmlns:a16="http://schemas.microsoft.com/office/drawing/2014/main" id="{418CA5EC-C652-5948-90A0-0BB07ECD48CA}"/>
              </a:ext>
            </a:extLst>
          </p:cNvPr>
          <p:cNvSpPr txBox="1"/>
          <p:nvPr/>
        </p:nvSpPr>
        <p:spPr>
          <a:xfrm>
            <a:off x="5454151"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rPr>
              <a:t>Upload</a:t>
            </a:r>
            <a:endParaRPr 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12" name="Shape 82">
            <a:extLst>
              <a:ext uri="{FF2B5EF4-FFF2-40B4-BE49-F238E27FC236}">
                <a16:creationId xmlns:a16="http://schemas.microsoft.com/office/drawing/2014/main" id="{E54AF59F-5C96-0C46-BB71-D43E599A3E48}"/>
              </a:ext>
            </a:extLst>
          </p:cNvPr>
          <p:cNvSpPr txBox="1"/>
          <p:nvPr/>
        </p:nvSpPr>
        <p:spPr>
          <a:xfrm>
            <a:off x="6447590" y="3689549"/>
            <a:ext cx="828137" cy="40788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rPr>
              <a:t>Download</a:t>
            </a:r>
            <a:endParaRPr lang="zh-TW" sz="1000" b="1" i="0" u="none" strike="noStrike" cap="none">
              <a:solidFill>
                <a:schemeClr val="tx1">
                  <a:lumMod val="65000"/>
                  <a:lumOff val="35000"/>
                </a:schemeClr>
              </a:solidFill>
              <a:latin typeface="Arial" panose="020B0604020202020204" pitchFamily="34" charset="0"/>
              <a:ea typeface="微軟正黑體" pitchFamily="34" charset="-120"/>
              <a:cs typeface="Arial" panose="020B0604020202020204" pitchFamily="34" charset="0"/>
              <a:sym typeface="Arial"/>
            </a:endParaRPr>
          </a:p>
        </p:txBody>
      </p:sp>
      <p:grpSp>
        <p:nvGrpSpPr>
          <p:cNvPr id="13" name="群組 107">
            <a:extLst>
              <a:ext uri="{FF2B5EF4-FFF2-40B4-BE49-F238E27FC236}">
                <a16:creationId xmlns:a16="http://schemas.microsoft.com/office/drawing/2014/main" id="{90EF4B17-50A1-5D4C-A266-C6C438D8AD77}"/>
              </a:ext>
            </a:extLst>
          </p:cNvPr>
          <p:cNvGrpSpPr/>
          <p:nvPr/>
        </p:nvGrpSpPr>
        <p:grpSpPr>
          <a:xfrm>
            <a:off x="1481523" y="1369837"/>
            <a:ext cx="6210489" cy="2325750"/>
            <a:chOff x="3211849" y="1319826"/>
            <a:chExt cx="4950804" cy="2325750"/>
          </a:xfrm>
        </p:grpSpPr>
        <p:cxnSp>
          <p:nvCxnSpPr>
            <p:cNvPr id="14" name="Shape 90">
              <a:extLst>
                <a:ext uri="{FF2B5EF4-FFF2-40B4-BE49-F238E27FC236}">
                  <a16:creationId xmlns:a16="http://schemas.microsoft.com/office/drawing/2014/main" id="{3F4B9E39-48EB-FB41-8926-1E04DFA2A28C}"/>
                </a:ext>
              </a:extLst>
            </p:cNvPr>
            <p:cNvCxnSpPr/>
            <p:nvPr/>
          </p:nvCxnSpPr>
          <p:spPr>
            <a:xfrm>
              <a:off x="3211849" y="3311197"/>
              <a:ext cx="4950776"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5" name="Shape 89">
              <a:extLst>
                <a:ext uri="{FF2B5EF4-FFF2-40B4-BE49-F238E27FC236}">
                  <a16:creationId xmlns:a16="http://schemas.microsoft.com/office/drawing/2014/main" id="{8FF54262-3D56-4647-B7EF-D857467578CE}"/>
                </a:ext>
              </a:extLst>
            </p:cNvPr>
            <p:cNvCxnSpPr/>
            <p:nvPr/>
          </p:nvCxnSpPr>
          <p:spPr>
            <a:xfrm>
              <a:off x="3211851" y="297930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6" name="Shape 93">
              <a:extLst>
                <a:ext uri="{FF2B5EF4-FFF2-40B4-BE49-F238E27FC236}">
                  <a16:creationId xmlns:a16="http://schemas.microsoft.com/office/drawing/2014/main" id="{9E3A2515-B582-2142-AE62-1F0B45C840FF}"/>
                </a:ext>
              </a:extLst>
            </p:cNvPr>
            <p:cNvCxnSpPr/>
            <p:nvPr/>
          </p:nvCxnSpPr>
          <p:spPr>
            <a:xfrm>
              <a:off x="3211851" y="3643092"/>
              <a:ext cx="4950802"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7" name="Shape 89">
              <a:extLst>
                <a:ext uri="{FF2B5EF4-FFF2-40B4-BE49-F238E27FC236}">
                  <a16:creationId xmlns:a16="http://schemas.microsoft.com/office/drawing/2014/main" id="{CA6CD141-DD6F-B049-9098-3A9CC68A103E}"/>
                </a:ext>
              </a:extLst>
            </p:cNvPr>
            <p:cNvCxnSpPr/>
            <p:nvPr/>
          </p:nvCxnSpPr>
          <p:spPr>
            <a:xfrm>
              <a:off x="3211851" y="2647407"/>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8" name="Shape 89">
              <a:extLst>
                <a:ext uri="{FF2B5EF4-FFF2-40B4-BE49-F238E27FC236}">
                  <a16:creationId xmlns:a16="http://schemas.microsoft.com/office/drawing/2014/main" id="{57BAEFEB-DC84-8947-BF4C-E8694DBDB5C2}"/>
                </a:ext>
              </a:extLst>
            </p:cNvPr>
            <p:cNvCxnSpPr/>
            <p:nvPr/>
          </p:nvCxnSpPr>
          <p:spPr>
            <a:xfrm>
              <a:off x="3211851" y="231551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19" name="Shape 89">
              <a:extLst>
                <a:ext uri="{FF2B5EF4-FFF2-40B4-BE49-F238E27FC236}">
                  <a16:creationId xmlns:a16="http://schemas.microsoft.com/office/drawing/2014/main" id="{BD5CBC94-052F-544C-988B-51E6F4EA524F}"/>
                </a:ext>
              </a:extLst>
            </p:cNvPr>
            <p:cNvCxnSpPr/>
            <p:nvPr/>
          </p:nvCxnSpPr>
          <p:spPr>
            <a:xfrm>
              <a:off x="3211851" y="1983617"/>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20" name="Shape 89">
              <a:extLst>
                <a:ext uri="{FF2B5EF4-FFF2-40B4-BE49-F238E27FC236}">
                  <a16:creationId xmlns:a16="http://schemas.microsoft.com/office/drawing/2014/main" id="{48F0E8A3-04DB-084F-8DBC-6428A327F19D}"/>
                </a:ext>
              </a:extLst>
            </p:cNvPr>
            <p:cNvCxnSpPr/>
            <p:nvPr/>
          </p:nvCxnSpPr>
          <p:spPr>
            <a:xfrm>
              <a:off x="3211851" y="165172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21" name="Shape 89">
              <a:extLst>
                <a:ext uri="{FF2B5EF4-FFF2-40B4-BE49-F238E27FC236}">
                  <a16:creationId xmlns:a16="http://schemas.microsoft.com/office/drawing/2014/main" id="{50366B24-FA95-974D-9180-0E6AC701D593}"/>
                </a:ext>
              </a:extLst>
            </p:cNvPr>
            <p:cNvCxnSpPr/>
            <p:nvPr/>
          </p:nvCxnSpPr>
          <p:spPr>
            <a:xfrm>
              <a:off x="3211851" y="1319826"/>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grpSp>
      <p:sp>
        <p:nvSpPr>
          <p:cNvPr id="22" name="Shape 89">
            <a:extLst>
              <a:ext uri="{FF2B5EF4-FFF2-40B4-BE49-F238E27FC236}">
                <a16:creationId xmlns:a16="http://schemas.microsoft.com/office/drawing/2014/main" id="{BD9AE00D-609C-6B4E-AECC-DD6DFA4ABA04}"/>
              </a:ext>
            </a:extLst>
          </p:cNvPr>
          <p:cNvSpPr txBox="1"/>
          <p:nvPr/>
        </p:nvSpPr>
        <p:spPr>
          <a:xfrm>
            <a:off x="1274421" y="3745357"/>
            <a:ext cx="946442" cy="354916"/>
          </a:xfrm>
          <a:prstGeom prst="rect">
            <a:avLst/>
          </a:prstGeom>
          <a:noFill/>
          <a:ln>
            <a:noFill/>
          </a:ln>
        </p:spPr>
        <p:txBody>
          <a:bodyPr wrap="square" lIns="91425" tIns="45700" rIns="91425" bIns="45700" anchor="t" anchorCtr="0">
            <a:noAutofit/>
          </a:bodyPr>
          <a:lstStyle/>
          <a:p>
            <a:pPr lvl="0">
              <a:buClr>
                <a:srgbClr val="9F5900"/>
              </a:buClr>
              <a:buSzPct val="25000"/>
            </a:pPr>
            <a:r>
              <a:rPr lang="en-US" sz="800" b="1">
                <a:solidFill>
                  <a:schemeClr val="bg1"/>
                </a:solidFill>
                <a:latin typeface="Arial" panose="020B0604020202020204" pitchFamily="34" charset="0"/>
                <a:cs typeface="Arial" panose="020B0604020202020204" pitchFamily="34" charset="0"/>
              </a:rPr>
              <a:t>  </a:t>
            </a:r>
            <a:r>
              <a:rPr lang="en-US" altLang="zh-TW" sz="800" b="1">
                <a:solidFill>
                  <a:schemeClr val="bg1"/>
                </a:solidFill>
                <a:latin typeface="Arial" panose="020B0604020202020204" pitchFamily="34" charset="0"/>
                <a:cs typeface="Arial" panose="020B0604020202020204" pitchFamily="34" charset="0"/>
              </a:rPr>
              <a:t>(</a:t>
            </a:r>
            <a:r>
              <a:rPr lang="en-US" sz="800" b="1">
                <a:solidFill>
                  <a:schemeClr val="bg1"/>
                </a:solidFill>
                <a:latin typeface="Arial" panose="020B0604020202020204" pitchFamily="34" charset="0"/>
                <a:cs typeface="Arial" panose="020B0604020202020204" pitchFamily="34" charset="0"/>
              </a:rPr>
              <a:t>MB/s)</a:t>
            </a:r>
            <a:endParaRPr lang="en-US" sz="8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23" name="Shape 92">
            <a:extLst>
              <a:ext uri="{FF2B5EF4-FFF2-40B4-BE49-F238E27FC236}">
                <a16:creationId xmlns:a16="http://schemas.microsoft.com/office/drawing/2014/main" id="{A5CE55D1-96C9-6E46-A6D9-A3CDB6E22FA2}"/>
              </a:ext>
            </a:extLst>
          </p:cNvPr>
          <p:cNvSpPr txBox="1"/>
          <p:nvPr/>
        </p:nvSpPr>
        <p:spPr>
          <a:xfrm>
            <a:off x="1007851" y="3234656"/>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100</a:t>
            </a:r>
            <a:endParaRPr lang="zh-TW" sz="1000" b="1"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24" name="Shape 92">
            <a:extLst>
              <a:ext uri="{FF2B5EF4-FFF2-40B4-BE49-F238E27FC236}">
                <a16:creationId xmlns:a16="http://schemas.microsoft.com/office/drawing/2014/main" id="{0928DC86-7DCB-A142-A372-0D24F0FB7718}"/>
              </a:ext>
            </a:extLst>
          </p:cNvPr>
          <p:cNvSpPr txBox="1"/>
          <p:nvPr/>
        </p:nvSpPr>
        <p:spPr>
          <a:xfrm>
            <a:off x="1007851" y="2908799"/>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20</a:t>
            </a: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0</a:t>
            </a:r>
          </a:p>
        </p:txBody>
      </p:sp>
      <p:sp>
        <p:nvSpPr>
          <p:cNvPr id="25" name="Shape 92">
            <a:extLst>
              <a:ext uri="{FF2B5EF4-FFF2-40B4-BE49-F238E27FC236}">
                <a16:creationId xmlns:a16="http://schemas.microsoft.com/office/drawing/2014/main" id="{FAFF76AF-76AB-F845-A7BA-4860DCBE68C7}"/>
              </a:ext>
            </a:extLst>
          </p:cNvPr>
          <p:cNvSpPr txBox="1"/>
          <p:nvPr/>
        </p:nvSpPr>
        <p:spPr>
          <a:xfrm>
            <a:off x="1007851" y="2597496"/>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30</a:t>
            </a: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0</a:t>
            </a:r>
          </a:p>
        </p:txBody>
      </p:sp>
      <p:sp>
        <p:nvSpPr>
          <p:cNvPr id="26" name="Shape 92">
            <a:extLst>
              <a:ext uri="{FF2B5EF4-FFF2-40B4-BE49-F238E27FC236}">
                <a16:creationId xmlns:a16="http://schemas.microsoft.com/office/drawing/2014/main" id="{7757E59E-DCCB-484F-B29D-77F3E1DA978A}"/>
              </a:ext>
            </a:extLst>
          </p:cNvPr>
          <p:cNvSpPr txBox="1"/>
          <p:nvPr/>
        </p:nvSpPr>
        <p:spPr>
          <a:xfrm>
            <a:off x="1007851" y="2242583"/>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40</a:t>
            </a: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0</a:t>
            </a:r>
          </a:p>
        </p:txBody>
      </p:sp>
      <p:sp>
        <p:nvSpPr>
          <p:cNvPr id="27" name="Shape 92">
            <a:extLst>
              <a:ext uri="{FF2B5EF4-FFF2-40B4-BE49-F238E27FC236}">
                <a16:creationId xmlns:a16="http://schemas.microsoft.com/office/drawing/2014/main" id="{48282D8C-2A97-4A4A-B080-0B75B12CD2A6}"/>
              </a:ext>
            </a:extLst>
          </p:cNvPr>
          <p:cNvSpPr txBox="1"/>
          <p:nvPr/>
        </p:nvSpPr>
        <p:spPr>
          <a:xfrm>
            <a:off x="1007851" y="1921556"/>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50</a:t>
            </a: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0</a:t>
            </a:r>
          </a:p>
        </p:txBody>
      </p:sp>
      <p:sp>
        <p:nvSpPr>
          <p:cNvPr id="28" name="Shape 92">
            <a:extLst>
              <a:ext uri="{FF2B5EF4-FFF2-40B4-BE49-F238E27FC236}">
                <a16:creationId xmlns:a16="http://schemas.microsoft.com/office/drawing/2014/main" id="{D2A23FE7-A320-B84F-83E6-63B0945FB20F}"/>
              </a:ext>
            </a:extLst>
          </p:cNvPr>
          <p:cNvSpPr txBox="1"/>
          <p:nvPr/>
        </p:nvSpPr>
        <p:spPr>
          <a:xfrm>
            <a:off x="1007851" y="1575284"/>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60</a:t>
            </a: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0</a:t>
            </a:r>
          </a:p>
        </p:txBody>
      </p:sp>
      <p:sp>
        <p:nvSpPr>
          <p:cNvPr id="29" name="Shape 92">
            <a:extLst>
              <a:ext uri="{FF2B5EF4-FFF2-40B4-BE49-F238E27FC236}">
                <a16:creationId xmlns:a16="http://schemas.microsoft.com/office/drawing/2014/main" id="{2C987CC2-1545-5445-B819-3D5F67D00D1E}"/>
              </a:ext>
            </a:extLst>
          </p:cNvPr>
          <p:cNvSpPr txBox="1"/>
          <p:nvPr/>
        </p:nvSpPr>
        <p:spPr>
          <a:xfrm>
            <a:off x="1007851" y="1248493"/>
            <a:ext cx="519368" cy="238927"/>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  </a:t>
            </a:r>
            <a:r>
              <a:rPr lang="en-US" altLang="zh-TW" sz="1000" b="1" i="0" u="none" strike="noStrike" cap="none">
                <a:solidFill>
                  <a:schemeClr val="bg1"/>
                </a:solidFill>
                <a:latin typeface="Arial" panose="020B0604020202020204" pitchFamily="34" charset="0"/>
                <a:ea typeface="Arial"/>
                <a:cs typeface="Arial" panose="020B0604020202020204" pitchFamily="34" charset="0"/>
                <a:sym typeface="Arial"/>
              </a:rPr>
              <a:t>70</a:t>
            </a:r>
            <a:r>
              <a:rPr lang="zh-TW" sz="1000" b="1" i="0" u="none" strike="noStrike" cap="none">
                <a:solidFill>
                  <a:schemeClr val="bg1"/>
                </a:solidFill>
                <a:latin typeface="Arial" panose="020B0604020202020204" pitchFamily="34" charset="0"/>
                <a:ea typeface="Arial"/>
                <a:cs typeface="Arial" panose="020B0604020202020204" pitchFamily="34" charset="0"/>
                <a:sym typeface="Arial"/>
              </a:rPr>
              <a:t>0</a:t>
            </a:r>
          </a:p>
        </p:txBody>
      </p:sp>
      <p:sp>
        <p:nvSpPr>
          <p:cNvPr id="30" name="矩形: 圓角 113">
            <a:extLst>
              <a:ext uri="{FF2B5EF4-FFF2-40B4-BE49-F238E27FC236}">
                <a16:creationId xmlns:a16="http://schemas.microsoft.com/office/drawing/2014/main" id="{6B34D4F8-4AB1-2748-800B-81DD01163987}"/>
              </a:ext>
            </a:extLst>
          </p:cNvPr>
          <p:cNvSpPr/>
          <p:nvPr/>
        </p:nvSpPr>
        <p:spPr>
          <a:xfrm rot="16200000">
            <a:off x="1146945" y="2162284"/>
            <a:ext cx="2633414" cy="584375"/>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1" name="矩形: 圓角 114">
            <a:extLst>
              <a:ext uri="{FF2B5EF4-FFF2-40B4-BE49-F238E27FC236}">
                <a16:creationId xmlns:a16="http://schemas.microsoft.com/office/drawing/2014/main" id="{1A9940C6-6349-1944-8E6F-029B9DD48FBE}"/>
              </a:ext>
            </a:extLst>
          </p:cNvPr>
          <p:cNvSpPr/>
          <p:nvPr/>
        </p:nvSpPr>
        <p:spPr>
          <a:xfrm rot="16200000">
            <a:off x="2380923" y="2400445"/>
            <a:ext cx="2157094" cy="584374"/>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2" name="Shape 83">
            <a:extLst>
              <a:ext uri="{FF2B5EF4-FFF2-40B4-BE49-F238E27FC236}">
                <a16:creationId xmlns:a16="http://schemas.microsoft.com/office/drawing/2014/main" id="{AA751938-647B-0245-BE18-EA728AA72C5C}"/>
              </a:ext>
            </a:extLst>
          </p:cNvPr>
          <p:cNvSpPr txBox="1"/>
          <p:nvPr/>
        </p:nvSpPr>
        <p:spPr>
          <a:xfrm>
            <a:off x="2208419" y="1172179"/>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panose="020B0604020202020204" pitchFamily="34" charset="0"/>
                <a:ea typeface="Arial"/>
                <a:cs typeface="Arial" panose="020B0604020202020204" pitchFamily="34" charset="0"/>
                <a:sym typeface="Arial"/>
              </a:rPr>
              <a:t>825</a:t>
            </a:r>
            <a:endParaRPr lang="zh-TW" sz="1200" b="1"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33" name="Shape 83">
            <a:extLst>
              <a:ext uri="{FF2B5EF4-FFF2-40B4-BE49-F238E27FC236}">
                <a16:creationId xmlns:a16="http://schemas.microsoft.com/office/drawing/2014/main" id="{887D8D0C-03CE-5C45-B8D9-CA929BE3A87C}"/>
              </a:ext>
            </a:extLst>
          </p:cNvPr>
          <p:cNvSpPr txBox="1"/>
          <p:nvPr/>
        </p:nvSpPr>
        <p:spPr>
          <a:xfrm>
            <a:off x="3204237" y="1644008"/>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panose="020B0604020202020204" pitchFamily="34" charset="0"/>
                <a:ea typeface="Arial"/>
                <a:cs typeface="Arial" panose="020B0604020202020204" pitchFamily="34" charset="0"/>
                <a:sym typeface="Arial"/>
              </a:rPr>
              <a:t>686</a:t>
            </a:r>
            <a:endParaRPr lang="zh-TW" sz="1200" b="1"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34" name="矩形: 圓角 115">
            <a:extLst>
              <a:ext uri="{FF2B5EF4-FFF2-40B4-BE49-F238E27FC236}">
                <a16:creationId xmlns:a16="http://schemas.microsoft.com/office/drawing/2014/main" id="{BD09918B-CED1-0143-8098-C803642B19B4}"/>
              </a:ext>
            </a:extLst>
          </p:cNvPr>
          <p:cNvSpPr/>
          <p:nvPr/>
        </p:nvSpPr>
        <p:spPr>
          <a:xfrm rot="16200000">
            <a:off x="4737895" y="2348666"/>
            <a:ext cx="2260649" cy="584375"/>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5" name="矩形: 圓角 116">
            <a:extLst>
              <a:ext uri="{FF2B5EF4-FFF2-40B4-BE49-F238E27FC236}">
                <a16:creationId xmlns:a16="http://schemas.microsoft.com/office/drawing/2014/main" id="{B0C596A3-5EC9-5D43-9D3F-A8F365CBC68B}"/>
              </a:ext>
            </a:extLst>
          </p:cNvPr>
          <p:cNvSpPr/>
          <p:nvPr/>
        </p:nvSpPr>
        <p:spPr>
          <a:xfrm rot="16200000">
            <a:off x="5954875" y="2572209"/>
            <a:ext cx="1813566" cy="584374"/>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6" name="Shape 83">
            <a:extLst>
              <a:ext uri="{FF2B5EF4-FFF2-40B4-BE49-F238E27FC236}">
                <a16:creationId xmlns:a16="http://schemas.microsoft.com/office/drawing/2014/main" id="{8A7453A8-4EF6-D444-BBB4-AFFE1F9D9AFC}"/>
              </a:ext>
            </a:extLst>
          </p:cNvPr>
          <p:cNvSpPr txBox="1"/>
          <p:nvPr/>
        </p:nvSpPr>
        <p:spPr>
          <a:xfrm>
            <a:off x="5612987" y="1551417"/>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panose="020B0604020202020204" pitchFamily="34" charset="0"/>
                <a:ea typeface="Arial"/>
                <a:cs typeface="Arial" panose="020B0604020202020204" pitchFamily="34" charset="0"/>
                <a:sym typeface="Arial"/>
              </a:rPr>
              <a:t>667</a:t>
            </a:r>
            <a:endParaRPr lang="zh-TW" sz="1200" b="1"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37" name="Shape 83">
            <a:extLst>
              <a:ext uri="{FF2B5EF4-FFF2-40B4-BE49-F238E27FC236}">
                <a16:creationId xmlns:a16="http://schemas.microsoft.com/office/drawing/2014/main" id="{8494B6E2-681D-A442-BB80-97E6A3BF6C75}"/>
              </a:ext>
            </a:extLst>
          </p:cNvPr>
          <p:cNvSpPr txBox="1"/>
          <p:nvPr/>
        </p:nvSpPr>
        <p:spPr>
          <a:xfrm>
            <a:off x="6606426" y="1994934"/>
            <a:ext cx="510464" cy="2761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i="0" u="none" strike="noStrike" cap="none">
                <a:solidFill>
                  <a:schemeClr val="lt1"/>
                </a:solidFill>
                <a:latin typeface="Arial" panose="020B0604020202020204" pitchFamily="34" charset="0"/>
                <a:ea typeface="Arial"/>
                <a:cs typeface="Arial" panose="020B0604020202020204" pitchFamily="34" charset="0"/>
                <a:sym typeface="Arial"/>
              </a:rPr>
              <a:t>685</a:t>
            </a:r>
            <a:endParaRPr lang="zh-TW" sz="1200" b="1" i="0" u="none" strike="noStrike" cap="none">
              <a:solidFill>
                <a:schemeClr val="lt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20915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CE38FAFA-D4CA-4A30-BDAF-BCF0B82CD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5135" y="638431"/>
            <a:ext cx="6073739" cy="4048125"/>
          </a:xfrm>
          <a:prstGeom prst="rect">
            <a:avLst/>
          </a:prstGeom>
        </p:spPr>
      </p:pic>
      <p:sp>
        <p:nvSpPr>
          <p:cNvPr id="7" name="矩形 6">
            <a:extLst>
              <a:ext uri="{FF2B5EF4-FFF2-40B4-BE49-F238E27FC236}">
                <a16:creationId xmlns:a16="http://schemas.microsoft.com/office/drawing/2014/main" id="{F226F23F-24CC-4E2D-929F-78B5CF540A51}"/>
              </a:ext>
            </a:extLst>
          </p:cNvPr>
          <p:cNvSpPr/>
          <p:nvPr/>
        </p:nvSpPr>
        <p:spPr>
          <a:xfrm>
            <a:off x="2952750" y="2545261"/>
            <a:ext cx="3238500" cy="830997"/>
          </a:xfrm>
          <a:prstGeom prst="rect">
            <a:avLst/>
          </a:prstGeom>
        </p:spPr>
        <p:txBody>
          <a:bodyPr wrap="square">
            <a:spAutoFit/>
          </a:bodyPr>
          <a:lstStyle/>
          <a:p>
            <a:pPr marL="180975" indent="-180975">
              <a:buClr>
                <a:srgbClr val="E2CB9E"/>
              </a:buClr>
              <a:buFont typeface="Arial" panose="020B0604020202020204" pitchFamily="34" charset="0"/>
              <a:buChar char="•"/>
            </a:pPr>
            <a:r>
              <a:rPr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10GbE performance demo</a:t>
            </a:r>
            <a:endParaRPr lang="zh-TW" altLang="en-US" sz="24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686A69A9-3340-41F1-B707-F826C4EE3ED4}"/>
              </a:ext>
            </a:extLst>
          </p:cNvPr>
          <p:cNvSpPr/>
          <p:nvPr/>
        </p:nvSpPr>
        <p:spPr>
          <a:xfrm>
            <a:off x="2780713" y="1365508"/>
            <a:ext cx="3238500" cy="784830"/>
          </a:xfrm>
          <a:prstGeom prst="rect">
            <a:avLst/>
          </a:prstGeom>
        </p:spPr>
        <p:txBody>
          <a:bodyPr wrap="square">
            <a:spAutoFit/>
          </a:bodyPr>
          <a:lstStyle/>
          <a:p>
            <a:pPr algn="ctr">
              <a:buClr>
                <a:srgbClr val="E2CB9E"/>
              </a:buClr>
            </a:pPr>
            <a:r>
              <a:rPr lang="en-US" altLang="zh-TW" sz="4500" b="1">
                <a:solidFill>
                  <a:srgbClr val="E2CB9E"/>
                </a:solidFill>
                <a:latin typeface="Arial" panose="020B0604020202020204" pitchFamily="34" charset="0"/>
                <a:ea typeface="Microsoft JhengHei" panose="020B0604030504040204" pitchFamily="34" charset="-120"/>
                <a:cs typeface="Arial" panose="020B0604020202020204" pitchFamily="34" charset="0"/>
              </a:rPr>
              <a:t>Live Demo</a:t>
            </a:r>
          </a:p>
        </p:txBody>
      </p:sp>
      <p:pic>
        <p:nvPicPr>
          <p:cNvPr id="9" name="圖片 8">
            <a:extLst>
              <a:ext uri="{FF2B5EF4-FFF2-40B4-BE49-F238E27FC236}">
                <a16:creationId xmlns:a16="http://schemas.microsoft.com/office/drawing/2014/main" id="{0653B7B4-C60F-4E75-8774-85B7FAB0CE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47175" y="970585"/>
            <a:ext cx="3083399" cy="3534484"/>
          </a:xfrm>
          <a:prstGeom prst="rect">
            <a:avLst/>
          </a:prstGeom>
        </p:spPr>
      </p:pic>
    </p:spTree>
    <p:extLst>
      <p:ext uri="{BB962C8B-B14F-4D97-AF65-F5344CB8AC3E}">
        <p14:creationId xmlns:p14="http://schemas.microsoft.com/office/powerpoint/2010/main" val="1879512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74B8F60A-4630-46E3-A760-41B988C928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0340" y="3683460"/>
            <a:ext cx="10284680" cy="742218"/>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495497" y="91440"/>
            <a:ext cx="7886700" cy="822960"/>
          </a:xfrm>
          <a:effectLst>
            <a:outerShdw blurRad="50800" dist="38100" dir="2700000" algn="tl" rotWithShape="0">
              <a:prstClr val="black">
                <a:alpha val="40000"/>
              </a:prstClr>
            </a:outerShdw>
          </a:effectLst>
        </p:spPr>
        <p:txBody>
          <a:bodyPr>
            <a:normAutofit/>
          </a:bodyPr>
          <a:lstStyle/>
          <a:p>
            <a:pPr algn="ctr"/>
            <a:r>
              <a:rPr lang="en-US" altLang="ja-JP" sz="3600">
                <a:solidFill>
                  <a:srgbClr val="E2CB9E"/>
                </a:solidFill>
                <a:latin typeface="Arial" panose="020B0604020202020204" pitchFamily="34" charset="0"/>
                <a:cs typeface="Arial" panose="020B0604020202020204" pitchFamily="34" charset="0"/>
              </a:rPr>
              <a:t>TBS-453DX </a:t>
            </a:r>
            <a:r>
              <a:rPr lang="en-US" altLang="zh-CN" sz="3600">
                <a:solidFill>
                  <a:srgbClr val="E2CB9E"/>
                </a:solidFill>
                <a:latin typeface="Arial" panose="020B0604020202020204" pitchFamily="34" charset="0"/>
                <a:cs typeface="Arial" panose="020B0604020202020204" pitchFamily="34" charset="0"/>
              </a:rPr>
              <a:t>front view</a:t>
            </a:r>
            <a:endParaRPr lang="en-US" sz="3600">
              <a:solidFill>
                <a:srgbClr val="E2CB9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AB1797F-3715-834D-9444-4D545243D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497" y="2615607"/>
            <a:ext cx="8228137" cy="1562987"/>
          </a:xfrm>
          <a:prstGeom prst="rect">
            <a:avLst/>
          </a:prstGeom>
        </p:spPr>
      </p:pic>
      <p:sp>
        <p:nvSpPr>
          <p:cNvPr id="5" name="TextBox 4">
            <a:extLst>
              <a:ext uri="{FF2B5EF4-FFF2-40B4-BE49-F238E27FC236}">
                <a16:creationId xmlns:a16="http://schemas.microsoft.com/office/drawing/2014/main" id="{1240DD9B-52B7-6D47-B827-243DA7440920}"/>
              </a:ext>
            </a:extLst>
          </p:cNvPr>
          <p:cNvSpPr txBox="1"/>
          <p:nvPr/>
        </p:nvSpPr>
        <p:spPr>
          <a:xfrm>
            <a:off x="586456" y="1364058"/>
            <a:ext cx="1915909" cy="369332"/>
          </a:xfrm>
          <a:prstGeom prst="rect">
            <a:avLst/>
          </a:prstGeom>
          <a:noFill/>
        </p:spPr>
        <p:txBody>
          <a:bodyPr wrap="none" rtlCol="0">
            <a:spAutoFit/>
          </a:bodyPr>
          <a:lstStyle/>
          <a:p>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USB OTC </a:t>
            </a:r>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button</a:t>
            </a:r>
          </a:p>
        </p:txBody>
      </p:sp>
      <p:sp>
        <p:nvSpPr>
          <p:cNvPr id="6" name="TextBox 5">
            <a:extLst>
              <a:ext uri="{FF2B5EF4-FFF2-40B4-BE49-F238E27FC236}">
                <a16:creationId xmlns:a16="http://schemas.microsoft.com/office/drawing/2014/main" id="{A58CAF36-4989-444D-B218-5CB0AA580097}"/>
              </a:ext>
            </a:extLst>
          </p:cNvPr>
          <p:cNvSpPr txBox="1"/>
          <p:nvPr/>
        </p:nvSpPr>
        <p:spPr>
          <a:xfrm>
            <a:off x="1552914" y="1924211"/>
            <a:ext cx="1532022" cy="369332"/>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USB 3.0 port</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7" name="TextBox 6">
            <a:extLst>
              <a:ext uri="{FF2B5EF4-FFF2-40B4-BE49-F238E27FC236}">
                <a16:creationId xmlns:a16="http://schemas.microsoft.com/office/drawing/2014/main" id="{92562A29-C952-F04B-A40C-583B34EEBDD1}"/>
              </a:ext>
            </a:extLst>
          </p:cNvPr>
          <p:cNvSpPr txBox="1"/>
          <p:nvPr/>
        </p:nvSpPr>
        <p:spPr>
          <a:xfrm>
            <a:off x="3458816" y="1372764"/>
            <a:ext cx="2867424" cy="646331"/>
          </a:xfrm>
          <a:prstGeom prst="rect">
            <a:avLst/>
          </a:prstGeom>
          <a:noFill/>
        </p:spPr>
        <p:txBody>
          <a:bodyPr wrap="squar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M.2 SSD status LEDs with adjustable brightness</a:t>
            </a:r>
          </a:p>
        </p:txBody>
      </p:sp>
      <p:sp>
        <p:nvSpPr>
          <p:cNvPr id="8" name="TextBox 7">
            <a:extLst>
              <a:ext uri="{FF2B5EF4-FFF2-40B4-BE49-F238E27FC236}">
                <a16:creationId xmlns:a16="http://schemas.microsoft.com/office/drawing/2014/main" id="{0ADDFE00-052E-1848-8DEE-EDD76CC7E8B3}"/>
              </a:ext>
            </a:extLst>
          </p:cNvPr>
          <p:cNvSpPr txBox="1"/>
          <p:nvPr/>
        </p:nvSpPr>
        <p:spPr>
          <a:xfrm>
            <a:off x="5611310" y="870969"/>
            <a:ext cx="1890326" cy="369332"/>
          </a:xfrm>
          <a:prstGeom prst="rect">
            <a:avLst/>
          </a:prstGeom>
          <a:noFill/>
        </p:spPr>
        <p:txBody>
          <a:bodyPr wrap="none" rtlCol="0">
            <a:spAutoFit/>
          </a:bodyPr>
          <a:lstStyle/>
          <a:p>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Volume up/down</a:t>
            </a:r>
          </a:p>
        </p:txBody>
      </p:sp>
      <p:sp>
        <p:nvSpPr>
          <p:cNvPr id="9" name="TextBox 8">
            <a:extLst>
              <a:ext uri="{FF2B5EF4-FFF2-40B4-BE49-F238E27FC236}">
                <a16:creationId xmlns:a16="http://schemas.microsoft.com/office/drawing/2014/main" id="{0A2B9CFA-5487-1B4B-B991-B1308EDDDF94}"/>
              </a:ext>
            </a:extLst>
          </p:cNvPr>
          <p:cNvSpPr txBox="1"/>
          <p:nvPr/>
        </p:nvSpPr>
        <p:spPr>
          <a:xfrm>
            <a:off x="7501636" y="914400"/>
            <a:ext cx="1491062" cy="923330"/>
          </a:xfrm>
          <a:prstGeom prst="rect">
            <a:avLst/>
          </a:prstGeom>
          <a:noFill/>
        </p:spPr>
        <p:txBody>
          <a:bodyPr wrap="squar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Power button and status LED</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11" name="Straight Connector 10">
            <a:extLst>
              <a:ext uri="{FF2B5EF4-FFF2-40B4-BE49-F238E27FC236}">
                <a16:creationId xmlns:a16="http://schemas.microsoft.com/office/drawing/2014/main" id="{8A4B969D-EBEF-4546-AE2F-61736B8F3606}"/>
              </a:ext>
            </a:extLst>
          </p:cNvPr>
          <p:cNvCxnSpPr>
            <a:cxnSpLocks/>
          </p:cNvCxnSpPr>
          <p:nvPr/>
        </p:nvCxnSpPr>
        <p:spPr>
          <a:xfrm flipV="1">
            <a:off x="1319219" y="1848660"/>
            <a:ext cx="0" cy="1279684"/>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2073FBA-2965-7340-831F-40BF81FDAD7F}"/>
              </a:ext>
            </a:extLst>
          </p:cNvPr>
          <p:cNvCxnSpPr>
            <a:cxnSpLocks/>
          </p:cNvCxnSpPr>
          <p:nvPr/>
        </p:nvCxnSpPr>
        <p:spPr>
          <a:xfrm flipV="1">
            <a:off x="2108658" y="2226666"/>
            <a:ext cx="0" cy="980878"/>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EB7414-5664-E140-AA16-6A250632177F}"/>
              </a:ext>
            </a:extLst>
          </p:cNvPr>
          <p:cNvCxnSpPr/>
          <p:nvPr/>
        </p:nvCxnSpPr>
        <p:spPr>
          <a:xfrm flipV="1">
            <a:off x="4592825" y="2346368"/>
            <a:ext cx="0" cy="686654"/>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4DC33B-B6F4-A349-8268-286384740E27}"/>
              </a:ext>
            </a:extLst>
          </p:cNvPr>
          <p:cNvCxnSpPr>
            <a:cxnSpLocks/>
          </p:cNvCxnSpPr>
          <p:nvPr/>
        </p:nvCxnSpPr>
        <p:spPr>
          <a:xfrm flipV="1">
            <a:off x="7119253" y="1372764"/>
            <a:ext cx="0" cy="1703458"/>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79D875-AE4F-5140-A8E9-744CAF7EBC77}"/>
              </a:ext>
            </a:extLst>
          </p:cNvPr>
          <p:cNvCxnSpPr>
            <a:cxnSpLocks/>
          </p:cNvCxnSpPr>
          <p:nvPr/>
        </p:nvCxnSpPr>
        <p:spPr>
          <a:xfrm flipV="1">
            <a:off x="7882054" y="1848660"/>
            <a:ext cx="0" cy="125597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08DDDD-563C-2E4B-B279-6277FEFCB3D3}"/>
              </a:ext>
            </a:extLst>
          </p:cNvPr>
          <p:cNvCxnSpPr/>
          <p:nvPr/>
        </p:nvCxnSpPr>
        <p:spPr>
          <a:xfrm flipV="1">
            <a:off x="5988546" y="2520890"/>
            <a:ext cx="0" cy="686654"/>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1E2056-3B78-5941-8179-FFC07B12189C}"/>
              </a:ext>
            </a:extLst>
          </p:cNvPr>
          <p:cNvSpPr txBox="1"/>
          <p:nvPr/>
        </p:nvSpPr>
        <p:spPr>
          <a:xfrm>
            <a:off x="5338368" y="2094901"/>
            <a:ext cx="1300356" cy="369332"/>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IR receiver</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3485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A32A6809-815B-4284-A542-776CF42EF4F5}"/>
              </a:ext>
            </a:extLst>
          </p:cNvPr>
          <p:cNvSpPr/>
          <p:nvPr/>
        </p:nvSpPr>
        <p:spPr>
          <a:xfrm>
            <a:off x="429805" y="3572996"/>
            <a:ext cx="1161757" cy="379603"/>
          </a:xfrm>
          <a:prstGeom prst="roundRect">
            <a:avLst/>
          </a:prstGeom>
          <a:solidFill>
            <a:srgbClr val="E2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圓角 2">
            <a:extLst>
              <a:ext uri="{FF2B5EF4-FFF2-40B4-BE49-F238E27FC236}">
                <a16:creationId xmlns:a16="http://schemas.microsoft.com/office/drawing/2014/main" id="{18EAF44C-606C-4F57-910C-23653604DD4E}"/>
              </a:ext>
            </a:extLst>
          </p:cNvPr>
          <p:cNvSpPr/>
          <p:nvPr/>
        </p:nvSpPr>
        <p:spPr>
          <a:xfrm>
            <a:off x="429805" y="1845894"/>
            <a:ext cx="1161757" cy="379603"/>
          </a:xfrm>
          <a:prstGeom prst="roundRect">
            <a:avLst/>
          </a:prstGeom>
          <a:solidFill>
            <a:srgbClr val="E2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id="{986C0C27-F076-4034-AD2F-1BC9311A9B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022" y="2057701"/>
            <a:ext cx="10284680" cy="742218"/>
          </a:xfrm>
          <a:prstGeom prst="rect">
            <a:avLst/>
          </a:prstGeom>
        </p:spPr>
      </p:pic>
      <p:pic>
        <p:nvPicPr>
          <p:cNvPr id="12" name="圖片 11">
            <a:extLst>
              <a:ext uri="{FF2B5EF4-FFF2-40B4-BE49-F238E27FC236}">
                <a16:creationId xmlns:a16="http://schemas.microsoft.com/office/drawing/2014/main" id="{E161D2BC-6126-43F7-BA4A-0F133D8529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576" y="4159271"/>
            <a:ext cx="10284680" cy="742218"/>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577357" y="92034"/>
            <a:ext cx="7886700" cy="822960"/>
          </a:xfrm>
          <a:effectLst>
            <a:outerShdw blurRad="50800" dist="38100" dir="2700000" algn="tl" rotWithShape="0">
              <a:prstClr val="black">
                <a:alpha val="40000"/>
              </a:prstClr>
            </a:outerShdw>
          </a:effectLst>
        </p:spPr>
        <p:txBody>
          <a:bodyPr>
            <a:normAutofit/>
          </a:bodyPr>
          <a:lstStyle/>
          <a:p>
            <a:pPr algn="ctr"/>
            <a:r>
              <a:rPr lang="en-US" altLang="ja-JP" sz="3600">
                <a:solidFill>
                  <a:srgbClr val="E2CB9E"/>
                </a:solidFill>
                <a:latin typeface="Arial" panose="020B0604020202020204" pitchFamily="34" charset="0"/>
                <a:cs typeface="Arial" panose="020B0604020202020204" pitchFamily="34" charset="0"/>
              </a:rPr>
              <a:t>TBS-453DX </a:t>
            </a:r>
            <a:r>
              <a:rPr lang="en-US" altLang="zh-CN" sz="3600">
                <a:solidFill>
                  <a:srgbClr val="E2CB9E"/>
                </a:solidFill>
                <a:latin typeface="Arial" panose="020B0604020202020204" pitchFamily="34" charset="0"/>
                <a:cs typeface="Arial" panose="020B0604020202020204" pitchFamily="34" charset="0"/>
              </a:rPr>
              <a:t>side views</a:t>
            </a:r>
            <a:endParaRPr lang="en-US" sz="3600">
              <a:solidFill>
                <a:srgbClr val="E2CB9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157302" y="1427696"/>
            <a:ext cx="1532022" cy="369332"/>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USB 3.0 port</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17" name="Picture 16">
            <a:extLst>
              <a:ext uri="{FF2B5EF4-FFF2-40B4-BE49-F238E27FC236}">
                <a16:creationId xmlns:a16="http://schemas.microsoft.com/office/drawing/2014/main" id="{F9056778-41D2-4946-B562-12E6AE8DD1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87085" y="873370"/>
            <a:ext cx="6676972" cy="1698380"/>
          </a:xfrm>
          <a:prstGeom prst="rect">
            <a:avLst/>
          </a:prstGeom>
        </p:spPr>
      </p:pic>
      <p:cxnSp>
        <p:nvCxnSpPr>
          <p:cNvPr id="18" name="Straight Connector 17">
            <a:extLst>
              <a:ext uri="{FF2B5EF4-FFF2-40B4-BE49-F238E27FC236}">
                <a16:creationId xmlns:a16="http://schemas.microsoft.com/office/drawing/2014/main" id="{72C28116-958E-1C45-B56B-741BBC598C81}"/>
              </a:ext>
            </a:extLst>
          </p:cNvPr>
          <p:cNvCxnSpPr>
            <a:cxnSpLocks/>
          </p:cNvCxnSpPr>
          <p:nvPr/>
        </p:nvCxnSpPr>
        <p:spPr>
          <a:xfrm flipH="1">
            <a:off x="1591562" y="1613015"/>
            <a:ext cx="1038663"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70831B-3CE3-7D44-BC01-E346B8EDAE7C}"/>
              </a:ext>
            </a:extLst>
          </p:cNvPr>
          <p:cNvSpPr txBox="1"/>
          <p:nvPr/>
        </p:nvSpPr>
        <p:spPr>
          <a:xfrm>
            <a:off x="429806" y="1851029"/>
            <a:ext cx="1210588" cy="369332"/>
          </a:xfrm>
          <a:prstGeom prst="rect">
            <a:avLst/>
          </a:prstGeom>
          <a:noFill/>
        </p:spPr>
        <p:txBody>
          <a:bodyPr wrap="none" rtlCol="0">
            <a:spAutoFit/>
          </a:bodyPr>
          <a:lstStyle/>
          <a:p>
            <a:r>
              <a:rPr lang="en-US" altLang="zh-CN">
                <a:latin typeface="Arial" panose="020B0604020202020204" pitchFamily="34" charset="0"/>
                <a:ea typeface="Microsoft JhengHei" panose="020B0604030504040204" pitchFamily="34" charset="-120"/>
                <a:cs typeface="Arial" panose="020B0604020202020204" pitchFamily="34" charset="0"/>
              </a:rPr>
              <a:t>Right side</a:t>
            </a:r>
            <a:endParaRPr lang="en-US">
              <a:latin typeface="Arial" panose="020B0604020202020204" pitchFamily="34" charset="0"/>
              <a:ea typeface="Microsoft JhengHei" panose="020B0604030504040204" pitchFamily="34" charset="-120"/>
              <a:cs typeface="Arial" panose="020B0604020202020204" pitchFamily="34" charset="0"/>
            </a:endParaRPr>
          </a:p>
        </p:txBody>
      </p:sp>
      <p:sp>
        <p:nvSpPr>
          <p:cNvPr id="22" name="TextBox 21">
            <a:extLst>
              <a:ext uri="{FF2B5EF4-FFF2-40B4-BE49-F238E27FC236}">
                <a16:creationId xmlns:a16="http://schemas.microsoft.com/office/drawing/2014/main" id="{DBD88617-1F47-0A4A-8A54-AA72E24B32B3}"/>
              </a:ext>
            </a:extLst>
          </p:cNvPr>
          <p:cNvSpPr txBox="1"/>
          <p:nvPr/>
        </p:nvSpPr>
        <p:spPr>
          <a:xfrm>
            <a:off x="474277" y="3583267"/>
            <a:ext cx="1094852" cy="369332"/>
          </a:xfrm>
          <a:prstGeom prst="rect">
            <a:avLst/>
          </a:prstGeom>
          <a:noFill/>
        </p:spPr>
        <p:txBody>
          <a:bodyPr wrap="none" rtlCol="0">
            <a:spAutoFit/>
          </a:bodyPr>
          <a:lstStyle/>
          <a:p>
            <a:r>
              <a:rPr lang="en-US" altLang="zh-CN">
                <a:latin typeface="Arial" panose="020B0604020202020204" pitchFamily="34" charset="0"/>
                <a:ea typeface="Microsoft JhengHei" panose="020B0604030504040204" pitchFamily="34" charset="-120"/>
                <a:cs typeface="Arial" panose="020B0604020202020204" pitchFamily="34" charset="0"/>
              </a:rPr>
              <a:t>Left side</a:t>
            </a:r>
            <a:endParaRPr lang="en-US">
              <a:latin typeface="Arial" panose="020B0604020202020204" pitchFamily="34" charset="0"/>
              <a:ea typeface="Microsoft JhengHei" panose="020B0604030504040204" pitchFamily="34" charset="-120"/>
              <a:cs typeface="Arial" panose="020B0604020202020204" pitchFamily="34" charset="0"/>
            </a:endParaRPr>
          </a:p>
        </p:txBody>
      </p:sp>
      <p:pic>
        <p:nvPicPr>
          <p:cNvPr id="11" name="Picture 16">
            <a:extLst>
              <a:ext uri="{FF2B5EF4-FFF2-40B4-BE49-F238E27FC236}">
                <a16:creationId xmlns:a16="http://schemas.microsoft.com/office/drawing/2014/main" id="{38491E4D-7BD2-4356-98D8-1A3DA8B69FE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25632" y="2910324"/>
            <a:ext cx="6638425" cy="1652591"/>
          </a:xfrm>
          <a:prstGeom prst="rect">
            <a:avLst/>
          </a:prstGeom>
        </p:spPr>
      </p:pic>
      <p:sp>
        <p:nvSpPr>
          <p:cNvPr id="9" name="TextBox 8">
            <a:extLst>
              <a:ext uri="{FF2B5EF4-FFF2-40B4-BE49-F238E27FC236}">
                <a16:creationId xmlns:a16="http://schemas.microsoft.com/office/drawing/2014/main" id="{92E90885-D290-FF43-949C-67155260E0E1}"/>
              </a:ext>
            </a:extLst>
          </p:cNvPr>
          <p:cNvSpPr txBox="1"/>
          <p:nvPr/>
        </p:nvSpPr>
        <p:spPr>
          <a:xfrm>
            <a:off x="4494915" y="2563399"/>
            <a:ext cx="1886607" cy="369332"/>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Stereo speakers</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10" name="Straight Connector 9">
            <a:extLst>
              <a:ext uri="{FF2B5EF4-FFF2-40B4-BE49-F238E27FC236}">
                <a16:creationId xmlns:a16="http://schemas.microsoft.com/office/drawing/2014/main" id="{05831DD0-1B09-3841-873D-C35B327E9DFC}"/>
              </a:ext>
            </a:extLst>
          </p:cNvPr>
          <p:cNvCxnSpPr>
            <a:cxnSpLocks/>
          </p:cNvCxnSpPr>
          <p:nvPr/>
        </p:nvCxnSpPr>
        <p:spPr>
          <a:xfrm flipH="1" flipV="1">
            <a:off x="3779617" y="2766830"/>
            <a:ext cx="1" cy="785824"/>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30DC92-0503-8B4E-A7F3-4A1584A2D5FE}"/>
              </a:ext>
            </a:extLst>
          </p:cNvPr>
          <p:cNvCxnSpPr>
            <a:cxnSpLocks/>
          </p:cNvCxnSpPr>
          <p:nvPr/>
        </p:nvCxnSpPr>
        <p:spPr>
          <a:xfrm flipH="1" flipV="1">
            <a:off x="6901298" y="2063499"/>
            <a:ext cx="1" cy="691354"/>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ABA1360-DBE0-2A49-A8B0-BE69530059EF}"/>
              </a:ext>
            </a:extLst>
          </p:cNvPr>
          <p:cNvCxnSpPr>
            <a:cxnSpLocks/>
          </p:cNvCxnSpPr>
          <p:nvPr/>
        </p:nvCxnSpPr>
        <p:spPr>
          <a:xfrm flipH="1">
            <a:off x="3779618" y="2771901"/>
            <a:ext cx="754967"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6A11CE-F4DA-3E4C-9B61-207CFFD5E430}"/>
              </a:ext>
            </a:extLst>
          </p:cNvPr>
          <p:cNvCxnSpPr>
            <a:cxnSpLocks/>
          </p:cNvCxnSpPr>
          <p:nvPr/>
        </p:nvCxnSpPr>
        <p:spPr>
          <a:xfrm flipH="1">
            <a:off x="6300634" y="2754853"/>
            <a:ext cx="600665"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797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0C7815F-1523-4C32-A292-738341BA3E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4082" y="3628465"/>
            <a:ext cx="12958461" cy="742218"/>
          </a:xfrm>
          <a:prstGeom prst="rect">
            <a:avLst/>
          </a:prstGeom>
        </p:spPr>
      </p:pic>
      <p:pic>
        <p:nvPicPr>
          <p:cNvPr id="41" name="圖片 40">
            <a:extLst>
              <a:ext uri="{FF2B5EF4-FFF2-40B4-BE49-F238E27FC236}">
                <a16:creationId xmlns:a16="http://schemas.microsoft.com/office/drawing/2014/main" id="{43100745-DE1F-4FD6-8AAD-01E44EAA4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4477" y="2321102"/>
            <a:ext cx="3918091" cy="2448806"/>
          </a:xfrm>
          <a:prstGeom prst="rect">
            <a:avLst/>
          </a:prstGeom>
        </p:spPr>
      </p:pic>
      <p:pic>
        <p:nvPicPr>
          <p:cNvPr id="39" name="圖片 38">
            <a:extLst>
              <a:ext uri="{FF2B5EF4-FFF2-40B4-BE49-F238E27FC236}">
                <a16:creationId xmlns:a16="http://schemas.microsoft.com/office/drawing/2014/main" id="{FCFCAB1A-27C1-4124-ABD7-FCDA392248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297" y="631076"/>
            <a:ext cx="4582355" cy="2863970"/>
          </a:xfrm>
          <a:prstGeom prst="rect">
            <a:avLst/>
          </a:prstGeom>
        </p:spPr>
      </p:pic>
      <p:pic>
        <p:nvPicPr>
          <p:cNvPr id="40" name="圖片 39">
            <a:extLst>
              <a:ext uri="{FF2B5EF4-FFF2-40B4-BE49-F238E27FC236}">
                <a16:creationId xmlns:a16="http://schemas.microsoft.com/office/drawing/2014/main" id="{AC396147-2DC2-4340-B2F1-1E99FCB8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297" y="2065439"/>
            <a:ext cx="4582355" cy="2863970"/>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335499" y="298874"/>
            <a:ext cx="8367598" cy="822960"/>
          </a:xfrm>
          <a:effectLst>
            <a:outerShdw blurRad="50800" dist="38100" dir="2700000" algn="tl" rotWithShape="0">
              <a:prstClr val="black">
                <a:alpha val="40000"/>
              </a:prstClr>
            </a:outerShdw>
          </a:effectLst>
        </p:spPr>
        <p:txBody>
          <a:bodyPr>
            <a:noAutofit/>
          </a:bodyPr>
          <a:lstStyle/>
          <a:p>
            <a:pPr algn="ctr"/>
            <a:r>
              <a:rPr lang="en-US" altLang="zh-CN"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Multiple USB ports, versatile applications</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B830812-AF67-9C46-80E3-C79DC6A58687}"/>
              </a:ext>
            </a:extLst>
          </p:cNvPr>
          <p:cNvSpPr txBox="1"/>
          <p:nvPr/>
        </p:nvSpPr>
        <p:spPr>
          <a:xfrm>
            <a:off x="926651" y="1007235"/>
            <a:ext cx="1415772" cy="369332"/>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4 x USB 2.0</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13" name="Straight Connector 12">
            <a:extLst>
              <a:ext uri="{FF2B5EF4-FFF2-40B4-BE49-F238E27FC236}">
                <a16:creationId xmlns:a16="http://schemas.microsoft.com/office/drawing/2014/main" id="{813F91B7-7F2C-5F40-8790-533AE228D2A0}"/>
              </a:ext>
            </a:extLst>
          </p:cNvPr>
          <p:cNvCxnSpPr>
            <a:cxnSpLocks/>
            <a:stCxn id="43" idx="0"/>
          </p:cNvCxnSpPr>
          <p:nvPr/>
        </p:nvCxnSpPr>
        <p:spPr>
          <a:xfrm flipV="1">
            <a:off x="1526167" y="1365869"/>
            <a:ext cx="10227" cy="494718"/>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 name="群組 8">
            <a:extLst>
              <a:ext uri="{FF2B5EF4-FFF2-40B4-BE49-F238E27FC236}">
                <a16:creationId xmlns:a16="http://schemas.microsoft.com/office/drawing/2014/main" id="{288B1774-7028-498B-A78E-B5FC915C416C}"/>
              </a:ext>
            </a:extLst>
          </p:cNvPr>
          <p:cNvGrpSpPr/>
          <p:nvPr/>
        </p:nvGrpSpPr>
        <p:grpSpPr>
          <a:xfrm>
            <a:off x="5284050" y="1376567"/>
            <a:ext cx="2825461" cy="1501764"/>
            <a:chOff x="2331848" y="891114"/>
            <a:chExt cx="2825461" cy="1501764"/>
          </a:xfrm>
        </p:grpSpPr>
        <p:grpSp>
          <p:nvGrpSpPr>
            <p:cNvPr id="14" name="群組 60">
              <a:extLst>
                <a:ext uri="{FF2B5EF4-FFF2-40B4-BE49-F238E27FC236}">
                  <a16:creationId xmlns:a16="http://schemas.microsoft.com/office/drawing/2014/main" id="{F69B5D41-9B7F-2A47-90B4-D4DEB8757E29}"/>
                </a:ext>
              </a:extLst>
            </p:cNvPr>
            <p:cNvGrpSpPr/>
            <p:nvPr/>
          </p:nvGrpSpPr>
          <p:grpSpPr>
            <a:xfrm>
              <a:off x="2332163" y="893620"/>
              <a:ext cx="2138997" cy="722616"/>
              <a:chOff x="2664270" y="4257266"/>
              <a:chExt cx="2138997" cy="722616"/>
            </a:xfrm>
          </p:grpSpPr>
          <p:grpSp>
            <p:nvGrpSpPr>
              <p:cNvPr id="15" name="群組 58">
                <a:extLst>
                  <a:ext uri="{FF2B5EF4-FFF2-40B4-BE49-F238E27FC236}">
                    <a16:creationId xmlns:a16="http://schemas.microsoft.com/office/drawing/2014/main" id="{EC5C422A-7CF8-504A-9F7C-ECD6D3516393}"/>
                  </a:ext>
                </a:extLst>
              </p:cNvPr>
              <p:cNvGrpSpPr/>
              <p:nvPr/>
            </p:nvGrpSpPr>
            <p:grpSpPr>
              <a:xfrm>
                <a:off x="3333915" y="4257266"/>
                <a:ext cx="804732" cy="722616"/>
                <a:chOff x="3482522" y="4257266"/>
                <a:chExt cx="804732" cy="722616"/>
              </a:xfrm>
            </p:grpSpPr>
            <p:pic>
              <p:nvPicPr>
                <p:cNvPr id="26" name="圖片 46">
                  <a:extLst>
                    <a:ext uri="{FF2B5EF4-FFF2-40B4-BE49-F238E27FC236}">
                      <a16:creationId xmlns:a16="http://schemas.microsoft.com/office/drawing/2014/main" id="{E27D8A5E-A616-4546-80E8-8847B43CD8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2522" y="4257266"/>
                  <a:ext cx="804732" cy="722616"/>
                </a:xfrm>
                <a:prstGeom prst="rect">
                  <a:avLst/>
                </a:prstGeom>
              </p:spPr>
            </p:pic>
            <p:pic>
              <p:nvPicPr>
                <p:cNvPr id="27" name="圖片 36">
                  <a:extLst>
                    <a:ext uri="{FF2B5EF4-FFF2-40B4-BE49-F238E27FC236}">
                      <a16:creationId xmlns:a16="http://schemas.microsoft.com/office/drawing/2014/main" id="{A06D4DD6-AD8A-0F4E-9B1D-A6B67489D8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5183" y="4370652"/>
                  <a:ext cx="312700" cy="460241"/>
                </a:xfrm>
                <a:prstGeom prst="rect">
                  <a:avLst/>
                </a:prstGeom>
              </p:spPr>
            </p:pic>
          </p:grpSp>
          <p:grpSp>
            <p:nvGrpSpPr>
              <p:cNvPr id="16" name="群組 57">
                <a:extLst>
                  <a:ext uri="{FF2B5EF4-FFF2-40B4-BE49-F238E27FC236}">
                    <a16:creationId xmlns:a16="http://schemas.microsoft.com/office/drawing/2014/main" id="{6B35BE92-6B72-5249-84FE-E645318DC936}"/>
                  </a:ext>
                </a:extLst>
              </p:cNvPr>
              <p:cNvGrpSpPr/>
              <p:nvPr/>
            </p:nvGrpSpPr>
            <p:grpSpPr>
              <a:xfrm>
                <a:off x="3998535" y="4257266"/>
                <a:ext cx="804732" cy="722616"/>
                <a:chOff x="4295750" y="4257266"/>
                <a:chExt cx="804732" cy="722616"/>
              </a:xfrm>
            </p:grpSpPr>
            <p:pic>
              <p:nvPicPr>
                <p:cNvPr id="24" name="圖片 47">
                  <a:extLst>
                    <a:ext uri="{FF2B5EF4-FFF2-40B4-BE49-F238E27FC236}">
                      <a16:creationId xmlns:a16="http://schemas.microsoft.com/office/drawing/2014/main" id="{4D363F0B-A6D7-BC4F-84E1-D0985AE47B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5750" y="4257266"/>
                  <a:ext cx="804732" cy="722616"/>
                </a:xfrm>
                <a:prstGeom prst="rect">
                  <a:avLst/>
                </a:prstGeom>
              </p:spPr>
            </p:pic>
            <p:pic>
              <p:nvPicPr>
                <p:cNvPr id="25" name="圖片 38">
                  <a:extLst>
                    <a:ext uri="{FF2B5EF4-FFF2-40B4-BE49-F238E27FC236}">
                      <a16:creationId xmlns:a16="http://schemas.microsoft.com/office/drawing/2014/main" id="{005E7EC8-41DE-624E-9A54-2AA5D3B786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7558" y="4360263"/>
                  <a:ext cx="211135" cy="467292"/>
                </a:xfrm>
                <a:prstGeom prst="rect">
                  <a:avLst/>
                </a:prstGeom>
              </p:spPr>
            </p:pic>
          </p:grpSp>
          <p:grpSp>
            <p:nvGrpSpPr>
              <p:cNvPr id="19" name="群組 59">
                <a:extLst>
                  <a:ext uri="{FF2B5EF4-FFF2-40B4-BE49-F238E27FC236}">
                    <a16:creationId xmlns:a16="http://schemas.microsoft.com/office/drawing/2014/main" id="{BEA0207C-E1AE-8B47-B28F-D737FFF3F899}"/>
                  </a:ext>
                </a:extLst>
              </p:cNvPr>
              <p:cNvGrpSpPr/>
              <p:nvPr/>
            </p:nvGrpSpPr>
            <p:grpSpPr>
              <a:xfrm>
                <a:off x="2664270" y="4257266"/>
                <a:ext cx="804732" cy="722616"/>
                <a:chOff x="2664270" y="4257266"/>
                <a:chExt cx="804732" cy="722616"/>
              </a:xfrm>
            </p:grpSpPr>
            <p:pic>
              <p:nvPicPr>
                <p:cNvPr id="20" name="圖片 45">
                  <a:extLst>
                    <a:ext uri="{FF2B5EF4-FFF2-40B4-BE49-F238E27FC236}">
                      <a16:creationId xmlns:a16="http://schemas.microsoft.com/office/drawing/2014/main" id="{5B5B5FA9-7988-A941-BD08-7E67C61ABD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4270" y="4257266"/>
                  <a:ext cx="804732" cy="722616"/>
                </a:xfrm>
                <a:prstGeom prst="rect">
                  <a:avLst/>
                </a:prstGeom>
              </p:spPr>
            </p:pic>
            <p:pic>
              <p:nvPicPr>
                <p:cNvPr id="23" name="圖片 40">
                  <a:extLst>
                    <a:ext uri="{FF2B5EF4-FFF2-40B4-BE49-F238E27FC236}">
                      <a16:creationId xmlns:a16="http://schemas.microsoft.com/office/drawing/2014/main" id="{25AA6487-0E2A-9B4F-9DE4-9FB715A95B3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30659" y="4494200"/>
                  <a:ext cx="471690" cy="244580"/>
                </a:xfrm>
                <a:prstGeom prst="rect">
                  <a:avLst/>
                </a:prstGeom>
              </p:spPr>
            </p:pic>
          </p:grpSp>
        </p:grpSp>
        <p:grpSp>
          <p:nvGrpSpPr>
            <p:cNvPr id="3" name="Group 2">
              <a:extLst>
                <a:ext uri="{FF2B5EF4-FFF2-40B4-BE49-F238E27FC236}">
                  <a16:creationId xmlns:a16="http://schemas.microsoft.com/office/drawing/2014/main" id="{08003339-B4E1-6C4B-928D-11C0DD7BBE73}"/>
                </a:ext>
              </a:extLst>
            </p:cNvPr>
            <p:cNvGrpSpPr/>
            <p:nvPr/>
          </p:nvGrpSpPr>
          <p:grpSpPr>
            <a:xfrm>
              <a:off x="4352577" y="891114"/>
              <a:ext cx="804732" cy="722616"/>
              <a:chOff x="2804389" y="1155791"/>
              <a:chExt cx="804732" cy="722616"/>
            </a:xfrm>
          </p:grpSpPr>
          <p:pic>
            <p:nvPicPr>
              <p:cNvPr id="21" name="圖片 9">
                <a:extLst>
                  <a:ext uri="{FF2B5EF4-FFF2-40B4-BE49-F238E27FC236}">
                    <a16:creationId xmlns:a16="http://schemas.microsoft.com/office/drawing/2014/main" id="{CD2427C9-7DF9-5B4D-BACC-21B7F9890BB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4389" y="1155791"/>
                <a:ext cx="804732" cy="722616"/>
              </a:xfrm>
              <a:prstGeom prst="rect">
                <a:avLst/>
              </a:prstGeom>
            </p:spPr>
          </p:pic>
          <p:pic>
            <p:nvPicPr>
              <p:cNvPr id="22" name="圖形 10">
                <a:extLst>
                  <a:ext uri="{FF2B5EF4-FFF2-40B4-BE49-F238E27FC236}">
                    <a16:creationId xmlns:a16="http://schemas.microsoft.com/office/drawing/2014/main" id="{AF4C7BB3-5C96-D448-8CA9-E2B22B45F5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90519" y="1261023"/>
                <a:ext cx="401304" cy="476549"/>
              </a:xfrm>
              <a:prstGeom prst="rect">
                <a:avLst/>
              </a:prstGeom>
            </p:spPr>
          </p:pic>
        </p:grpSp>
        <p:grpSp>
          <p:nvGrpSpPr>
            <p:cNvPr id="28" name="群組 55">
              <a:extLst>
                <a:ext uri="{FF2B5EF4-FFF2-40B4-BE49-F238E27FC236}">
                  <a16:creationId xmlns:a16="http://schemas.microsoft.com/office/drawing/2014/main" id="{B792FEC0-C431-BD47-B41A-AFA7D17AEC17}"/>
                </a:ext>
              </a:extLst>
            </p:cNvPr>
            <p:cNvGrpSpPr/>
            <p:nvPr/>
          </p:nvGrpSpPr>
          <p:grpSpPr>
            <a:xfrm>
              <a:off x="2331848" y="1670262"/>
              <a:ext cx="2139312" cy="722616"/>
              <a:chOff x="4466055" y="1743033"/>
              <a:chExt cx="2139312" cy="722616"/>
            </a:xfrm>
          </p:grpSpPr>
          <p:grpSp>
            <p:nvGrpSpPr>
              <p:cNvPr id="29" name="群組 53">
                <a:extLst>
                  <a:ext uri="{FF2B5EF4-FFF2-40B4-BE49-F238E27FC236}">
                    <a16:creationId xmlns:a16="http://schemas.microsoft.com/office/drawing/2014/main" id="{3965ADCF-35E1-ED46-B7FF-BDFFB872C41F}"/>
                  </a:ext>
                </a:extLst>
              </p:cNvPr>
              <p:cNvGrpSpPr/>
              <p:nvPr/>
            </p:nvGrpSpPr>
            <p:grpSpPr>
              <a:xfrm>
                <a:off x="5134585" y="1743033"/>
                <a:ext cx="804732" cy="722616"/>
                <a:chOff x="4233157" y="1799685"/>
                <a:chExt cx="804732" cy="722616"/>
              </a:xfrm>
            </p:grpSpPr>
            <p:pic>
              <p:nvPicPr>
                <p:cNvPr id="36" name="圖片 20">
                  <a:extLst>
                    <a:ext uri="{FF2B5EF4-FFF2-40B4-BE49-F238E27FC236}">
                      <a16:creationId xmlns:a16="http://schemas.microsoft.com/office/drawing/2014/main" id="{EBCA509F-EA27-534D-AAF7-134144B889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33157" y="1799685"/>
                  <a:ext cx="804732" cy="722616"/>
                </a:xfrm>
                <a:prstGeom prst="rect">
                  <a:avLst/>
                </a:prstGeom>
              </p:spPr>
            </p:pic>
            <p:pic>
              <p:nvPicPr>
                <p:cNvPr id="37" name="圖片 32">
                  <a:extLst>
                    <a:ext uri="{FF2B5EF4-FFF2-40B4-BE49-F238E27FC236}">
                      <a16:creationId xmlns:a16="http://schemas.microsoft.com/office/drawing/2014/main" id="{09F92F8B-41A8-9045-AFEE-890CBA93FDE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38158" y="1936245"/>
                  <a:ext cx="422516" cy="424538"/>
                </a:xfrm>
                <a:prstGeom prst="rect">
                  <a:avLst/>
                </a:prstGeom>
              </p:spPr>
            </p:pic>
          </p:grpSp>
          <p:grpSp>
            <p:nvGrpSpPr>
              <p:cNvPr id="30" name="群組 54">
                <a:extLst>
                  <a:ext uri="{FF2B5EF4-FFF2-40B4-BE49-F238E27FC236}">
                    <a16:creationId xmlns:a16="http://schemas.microsoft.com/office/drawing/2014/main" id="{3F7914A0-3D97-F947-B4B2-9F19FC5ADED9}"/>
                  </a:ext>
                </a:extLst>
              </p:cNvPr>
              <p:cNvGrpSpPr/>
              <p:nvPr/>
            </p:nvGrpSpPr>
            <p:grpSpPr>
              <a:xfrm>
                <a:off x="5800635" y="1743033"/>
                <a:ext cx="804732" cy="722616"/>
                <a:chOff x="5036337" y="1799685"/>
                <a:chExt cx="804732" cy="722616"/>
              </a:xfrm>
            </p:grpSpPr>
            <p:pic>
              <p:nvPicPr>
                <p:cNvPr id="34" name="圖片 22">
                  <a:extLst>
                    <a:ext uri="{FF2B5EF4-FFF2-40B4-BE49-F238E27FC236}">
                      <a16:creationId xmlns:a16="http://schemas.microsoft.com/office/drawing/2014/main" id="{0AA00FE7-6F3A-4A4B-A818-B6E3FCE7012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36337" y="1799685"/>
                  <a:ext cx="804732" cy="722616"/>
                </a:xfrm>
                <a:prstGeom prst="rect">
                  <a:avLst/>
                </a:prstGeom>
              </p:spPr>
            </p:pic>
            <p:pic>
              <p:nvPicPr>
                <p:cNvPr id="35" name="圖片 34">
                  <a:extLst>
                    <a:ext uri="{FF2B5EF4-FFF2-40B4-BE49-F238E27FC236}">
                      <a16:creationId xmlns:a16="http://schemas.microsoft.com/office/drawing/2014/main" id="{DC4CC467-4633-6046-94A1-858395EA424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02534" y="1917729"/>
                  <a:ext cx="257501" cy="458263"/>
                </a:xfrm>
                <a:prstGeom prst="rect">
                  <a:avLst/>
                </a:prstGeom>
              </p:spPr>
            </p:pic>
          </p:grpSp>
          <p:grpSp>
            <p:nvGrpSpPr>
              <p:cNvPr id="31" name="群組 52">
                <a:extLst>
                  <a:ext uri="{FF2B5EF4-FFF2-40B4-BE49-F238E27FC236}">
                    <a16:creationId xmlns:a16="http://schemas.microsoft.com/office/drawing/2014/main" id="{1F490036-E986-2D4E-A79D-24DFFBE926B6}"/>
                  </a:ext>
                </a:extLst>
              </p:cNvPr>
              <p:cNvGrpSpPr/>
              <p:nvPr/>
            </p:nvGrpSpPr>
            <p:grpSpPr>
              <a:xfrm>
                <a:off x="4466055" y="1743033"/>
                <a:ext cx="804732" cy="722616"/>
                <a:chOff x="3429977" y="1799685"/>
                <a:chExt cx="804732" cy="722616"/>
              </a:xfrm>
            </p:grpSpPr>
            <p:pic>
              <p:nvPicPr>
                <p:cNvPr id="32" name="圖片 18">
                  <a:extLst>
                    <a:ext uri="{FF2B5EF4-FFF2-40B4-BE49-F238E27FC236}">
                      <a16:creationId xmlns:a16="http://schemas.microsoft.com/office/drawing/2014/main" id="{6E512BA5-B4C2-D747-B8AF-163A01796ED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29977" y="1799685"/>
                  <a:ext cx="804732" cy="722616"/>
                </a:xfrm>
                <a:prstGeom prst="rect">
                  <a:avLst/>
                </a:prstGeom>
              </p:spPr>
            </p:pic>
            <p:pic>
              <p:nvPicPr>
                <p:cNvPr id="33" name="圖片 44">
                  <a:extLst>
                    <a:ext uri="{FF2B5EF4-FFF2-40B4-BE49-F238E27FC236}">
                      <a16:creationId xmlns:a16="http://schemas.microsoft.com/office/drawing/2014/main" id="{DBE108EB-02B8-0943-A992-361A2C3BFFF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87836" y="1921493"/>
                  <a:ext cx="475685" cy="443399"/>
                </a:xfrm>
                <a:prstGeom prst="rect">
                  <a:avLst/>
                </a:prstGeom>
              </p:spPr>
            </p:pic>
          </p:grpSp>
        </p:grpSp>
      </p:grpSp>
      <p:sp>
        <p:nvSpPr>
          <p:cNvPr id="38" name="TextBox 37">
            <a:extLst>
              <a:ext uri="{FF2B5EF4-FFF2-40B4-BE49-F238E27FC236}">
                <a16:creationId xmlns:a16="http://schemas.microsoft.com/office/drawing/2014/main" id="{000299A1-6A88-084A-B805-4140FC45D827}"/>
              </a:ext>
            </a:extLst>
          </p:cNvPr>
          <p:cNvSpPr txBox="1"/>
          <p:nvPr/>
        </p:nvSpPr>
        <p:spPr>
          <a:xfrm>
            <a:off x="2461220" y="4217270"/>
            <a:ext cx="3147015" cy="369332"/>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3 x USB 3.0 (front: 2, rear: 1)</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42" name="直線接點 41">
            <a:extLst>
              <a:ext uri="{FF2B5EF4-FFF2-40B4-BE49-F238E27FC236}">
                <a16:creationId xmlns:a16="http://schemas.microsoft.com/office/drawing/2014/main" id="{147B7D1B-D9C9-4594-8ECC-BD0CFEA77D4F}"/>
              </a:ext>
            </a:extLst>
          </p:cNvPr>
          <p:cNvCxnSpPr/>
          <p:nvPr/>
        </p:nvCxnSpPr>
        <p:spPr>
          <a:xfrm>
            <a:off x="1327094" y="4143122"/>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群組 50">
            <a:extLst>
              <a:ext uri="{FF2B5EF4-FFF2-40B4-BE49-F238E27FC236}">
                <a16:creationId xmlns:a16="http://schemas.microsoft.com/office/drawing/2014/main" id="{D4829CCC-64D0-4856-BD1A-689282DC1E25}"/>
              </a:ext>
            </a:extLst>
          </p:cNvPr>
          <p:cNvGrpSpPr/>
          <p:nvPr/>
        </p:nvGrpSpPr>
        <p:grpSpPr>
          <a:xfrm>
            <a:off x="1310910" y="3628465"/>
            <a:ext cx="4434435" cy="555454"/>
            <a:chOff x="1310910" y="3628465"/>
            <a:chExt cx="4582355" cy="555454"/>
          </a:xfrm>
        </p:grpSpPr>
        <p:cxnSp>
          <p:nvCxnSpPr>
            <p:cNvPr id="11" name="直線接點 10">
              <a:extLst>
                <a:ext uri="{FF2B5EF4-FFF2-40B4-BE49-F238E27FC236}">
                  <a16:creationId xmlns:a16="http://schemas.microsoft.com/office/drawing/2014/main" id="{65B62FA7-3EE8-470E-AA2B-BCF07C6E3B8C}"/>
                </a:ext>
              </a:extLst>
            </p:cNvPr>
            <p:cNvCxnSpPr>
              <a:cxnSpLocks/>
            </p:cNvCxnSpPr>
            <p:nvPr/>
          </p:nvCxnSpPr>
          <p:spPr>
            <a:xfrm>
              <a:off x="1310910" y="3628465"/>
              <a:ext cx="0" cy="5078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E5BB5E3F-C4F8-430F-BD20-B9646D6D4925}"/>
                </a:ext>
              </a:extLst>
            </p:cNvPr>
            <p:cNvCxnSpPr>
              <a:cxnSpLocks/>
            </p:cNvCxnSpPr>
            <p:nvPr/>
          </p:nvCxnSpPr>
          <p:spPr>
            <a:xfrm>
              <a:off x="1310910" y="4136265"/>
              <a:ext cx="4582355" cy="4765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BE615438-1044-4F0D-9693-75F4A9AC7146}"/>
                </a:ext>
              </a:extLst>
            </p:cNvPr>
            <p:cNvCxnSpPr>
              <a:cxnSpLocks/>
            </p:cNvCxnSpPr>
            <p:nvPr/>
          </p:nvCxnSpPr>
          <p:spPr>
            <a:xfrm flipV="1">
              <a:off x="5893265" y="3628465"/>
              <a:ext cx="0" cy="55545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3" name="矩形: 圓角 42">
            <a:extLst>
              <a:ext uri="{FF2B5EF4-FFF2-40B4-BE49-F238E27FC236}">
                <a16:creationId xmlns:a16="http://schemas.microsoft.com/office/drawing/2014/main" id="{19D039E7-4737-42D9-9833-195C7AD98BF7}"/>
              </a:ext>
            </a:extLst>
          </p:cNvPr>
          <p:cNvSpPr/>
          <p:nvPr/>
        </p:nvSpPr>
        <p:spPr>
          <a:xfrm>
            <a:off x="1039906" y="1860587"/>
            <a:ext cx="972521" cy="41317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 44">
            <a:extLst>
              <a:ext uri="{FF2B5EF4-FFF2-40B4-BE49-F238E27FC236}">
                <a16:creationId xmlns:a16="http://schemas.microsoft.com/office/drawing/2014/main" id="{9C7EF394-A45F-4192-8ADB-8310D816C851}"/>
              </a:ext>
            </a:extLst>
          </p:cNvPr>
          <p:cNvSpPr/>
          <p:nvPr/>
        </p:nvSpPr>
        <p:spPr>
          <a:xfrm>
            <a:off x="983129" y="3340846"/>
            <a:ext cx="672353" cy="27750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8397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35">
            <a:extLst>
              <a:ext uri="{FF2B5EF4-FFF2-40B4-BE49-F238E27FC236}">
                <a16:creationId xmlns:a16="http://schemas.microsoft.com/office/drawing/2014/main" id="{E297FC82-9938-774A-98FA-F5FCFE4971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3476" y="2086144"/>
            <a:ext cx="4200524" cy="2951260"/>
          </a:xfrm>
          <a:prstGeom prst="rect">
            <a:avLst/>
          </a:prstGeom>
        </p:spPr>
      </p:pic>
      <p:pic>
        <p:nvPicPr>
          <p:cNvPr id="4" name="圖片 3" descr="一張含有 電子用品 的圖片&#10;&#10;描述是以高可信度產生">
            <a:extLst>
              <a:ext uri="{FF2B5EF4-FFF2-40B4-BE49-F238E27FC236}">
                <a16:creationId xmlns:a16="http://schemas.microsoft.com/office/drawing/2014/main" id="{6AF1098A-6937-45A3-AF77-FCFE615DE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13" y="952772"/>
            <a:ext cx="4843463" cy="3671344"/>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418828" y="198486"/>
            <a:ext cx="7886700" cy="822960"/>
          </a:xfrm>
          <a:effectLst>
            <a:outerShdw blurRad="50800" dist="38100" dir="2700000" algn="tl" rotWithShape="0">
              <a:prstClr val="black">
                <a:alpha val="40000"/>
              </a:prstClr>
            </a:outerShdw>
          </a:effectLst>
        </p:spPr>
        <p:txBody>
          <a:bodyPr>
            <a:normAutofit fontScale="90000"/>
          </a:bodyPr>
          <a:lstStyle/>
          <a:p>
            <a:pPr algn="ctr"/>
            <a:r>
              <a:rPr lang="en-US" altLang="zh-CN">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M.2 SSD for the best performance</a:t>
            </a:r>
            <a:endParaRPr lang="en-US">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7CDD429C-F4C9-0347-B01E-820B7E04FF70}"/>
              </a:ext>
            </a:extLst>
          </p:cNvPr>
          <p:cNvCxnSpPr>
            <a:cxnSpLocks/>
          </p:cNvCxnSpPr>
          <p:nvPr/>
        </p:nvCxnSpPr>
        <p:spPr>
          <a:xfrm>
            <a:off x="4294094" y="2086145"/>
            <a:ext cx="851007"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75B476-5235-AC44-BBBC-6B66FDFBCE95}"/>
              </a:ext>
            </a:extLst>
          </p:cNvPr>
          <p:cNvSpPr txBox="1"/>
          <p:nvPr/>
        </p:nvSpPr>
        <p:spPr>
          <a:xfrm>
            <a:off x="5216595" y="1762979"/>
            <a:ext cx="3920962" cy="646331"/>
          </a:xfrm>
          <a:prstGeom prst="rect">
            <a:avLst/>
          </a:prstGeom>
          <a:noFill/>
        </p:spPr>
        <p:txBody>
          <a:bodyPr wrap="squar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4 x M.2 2280 SATA 6Gb/s SSD</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slots</a:t>
            </a:r>
          </a:p>
          <a:p>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optional SSD purchase)</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718218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一張含有 電子用品 的圖片&#10;&#10;描述是以高可信度產生">
            <a:extLst>
              <a:ext uri="{FF2B5EF4-FFF2-40B4-BE49-F238E27FC236}">
                <a16:creationId xmlns:a16="http://schemas.microsoft.com/office/drawing/2014/main" id="{734BD085-1B23-4545-B265-E09FD2EE75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7734" y="1449651"/>
            <a:ext cx="4835707" cy="3665466"/>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634469" y="32322"/>
            <a:ext cx="7886700" cy="822960"/>
          </a:xfrm>
          <a:effectLst>
            <a:outerShdw blurRad="50800" dist="38100" dir="2700000" algn="tl" rotWithShape="0">
              <a:prstClr val="black">
                <a:alpha val="40000"/>
              </a:prstClr>
            </a:outerShdw>
          </a:effectLst>
        </p:spPr>
        <p:txBody>
          <a:bodyPr>
            <a:normAutofit/>
          </a:bodyPr>
          <a:lstStyle/>
          <a:p>
            <a:pPr algn="ctr"/>
            <a:r>
              <a:rPr lang="en-US" altLang="zh-CN" sz="40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M.2 SSD &amp; memory installation</a:t>
            </a:r>
            <a:endParaRPr lang="en-US" sz="40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3116336" y="803320"/>
            <a:ext cx="2467342" cy="646331"/>
          </a:xfrm>
          <a:prstGeom prst="rect">
            <a:avLst/>
          </a:prstGeom>
          <a:noFill/>
        </p:spPr>
        <p:txBody>
          <a:bodyPr wrap="none" rtlCol="0" anchor="t">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2 x DDR4 SO-UDIMM</a:t>
            </a:r>
          </a:p>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RAM slots, up to 8 GB</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18" name="Straight Connector 17">
            <a:extLst>
              <a:ext uri="{FF2B5EF4-FFF2-40B4-BE49-F238E27FC236}">
                <a16:creationId xmlns:a16="http://schemas.microsoft.com/office/drawing/2014/main" id="{72C28116-958E-1C45-B56B-741BBC598C81}"/>
              </a:ext>
            </a:extLst>
          </p:cNvPr>
          <p:cNvCxnSpPr>
            <a:cxnSpLocks/>
          </p:cNvCxnSpPr>
          <p:nvPr/>
        </p:nvCxnSpPr>
        <p:spPr>
          <a:xfrm flipH="1" flipV="1">
            <a:off x="4989488" y="1449651"/>
            <a:ext cx="1" cy="1134737"/>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DD429C-F4C9-0347-B01E-820B7E04FF70}"/>
              </a:ext>
            </a:extLst>
          </p:cNvPr>
          <p:cNvCxnSpPr>
            <a:cxnSpLocks/>
          </p:cNvCxnSpPr>
          <p:nvPr/>
        </p:nvCxnSpPr>
        <p:spPr>
          <a:xfrm flipH="1" flipV="1">
            <a:off x="7897265" y="1449651"/>
            <a:ext cx="1" cy="1032608"/>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375B476-5235-AC44-BBBC-6B66FDFBCE95}"/>
              </a:ext>
            </a:extLst>
          </p:cNvPr>
          <p:cNvSpPr txBox="1"/>
          <p:nvPr/>
        </p:nvSpPr>
        <p:spPr>
          <a:xfrm>
            <a:off x="6484082" y="827815"/>
            <a:ext cx="2266454" cy="815608"/>
          </a:xfrm>
          <a:prstGeom prst="rect">
            <a:avLst/>
          </a:prstGeom>
          <a:noFill/>
        </p:spPr>
        <p:txBody>
          <a:bodyPr wrap="none" rtlCol="0">
            <a:spAutoFit/>
          </a:bodyPr>
          <a:lstStyle/>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4 x M.2 2280 SATA  </a:t>
            </a:r>
          </a:p>
          <a:p>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SSD</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slots</a:t>
            </a:r>
          </a:p>
          <a:p>
            <a:r>
              <a:rPr lang="en-US" altLang="zh-TW" sz="1100">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en-US" altLang="zh-CN" sz="1100">
                <a:solidFill>
                  <a:schemeClr val="bg1"/>
                </a:solidFill>
                <a:latin typeface="Arial" panose="020B0604020202020204" pitchFamily="34" charset="0"/>
                <a:ea typeface="Microsoft JhengHei" panose="020B0604030504040204" pitchFamily="34" charset="-120"/>
                <a:cs typeface="Arial" panose="020B0604020202020204" pitchFamily="34" charset="0"/>
              </a:rPr>
              <a:t>SSDs not included)</a:t>
            </a:r>
            <a:endParaRPr lang="en-US" sz="11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3" name="TextBox 12">
            <a:extLst>
              <a:ext uri="{FF2B5EF4-FFF2-40B4-BE49-F238E27FC236}">
                <a16:creationId xmlns:a16="http://schemas.microsoft.com/office/drawing/2014/main" id="{3722FB9B-6407-164C-9E54-7E8CA10C2CC0}"/>
              </a:ext>
            </a:extLst>
          </p:cNvPr>
          <p:cNvSpPr txBox="1"/>
          <p:nvPr/>
        </p:nvSpPr>
        <p:spPr>
          <a:xfrm>
            <a:off x="3116336" y="1353353"/>
            <a:ext cx="1680268" cy="430887"/>
          </a:xfrm>
          <a:prstGeom prst="rect">
            <a:avLst/>
          </a:prstGeom>
          <a:noFill/>
        </p:spPr>
        <p:txBody>
          <a:bodyPr wrap="none" rtlCol="0">
            <a:spAutoFit/>
          </a:bodyPr>
          <a:lstStyle/>
          <a:p>
            <a:r>
              <a:rPr lang="en-US" altLang="zh-CN" sz="1100">
                <a:solidFill>
                  <a:schemeClr val="bg1"/>
                </a:solidFill>
                <a:latin typeface="Arial" panose="020B0604020202020204" pitchFamily="34" charset="0"/>
                <a:ea typeface="Microsoft JhengHei" panose="020B0604030504040204" pitchFamily="34" charset="-120"/>
                <a:cs typeface="Arial" panose="020B0604020202020204" pitchFamily="34" charset="0"/>
              </a:rPr>
              <a:t>HS-453DX-4G: 2 x 2GB</a:t>
            </a:r>
          </a:p>
          <a:p>
            <a:r>
              <a:rPr lang="en-US" sz="1100">
                <a:solidFill>
                  <a:schemeClr val="bg1"/>
                </a:solidFill>
                <a:latin typeface="Arial" panose="020B0604020202020204" pitchFamily="34" charset="0"/>
                <a:ea typeface="Microsoft JhengHei" panose="020B0604030504040204" pitchFamily="34" charset="-120"/>
                <a:cs typeface="Arial" panose="020B0604020202020204" pitchFamily="34" charset="0"/>
              </a:rPr>
              <a:t>HS-453DX-8G: 2 x 4GB</a:t>
            </a:r>
          </a:p>
        </p:txBody>
      </p:sp>
      <p:sp>
        <p:nvSpPr>
          <p:cNvPr id="22" name="矩形: 圓角 21">
            <a:extLst>
              <a:ext uri="{FF2B5EF4-FFF2-40B4-BE49-F238E27FC236}">
                <a16:creationId xmlns:a16="http://schemas.microsoft.com/office/drawing/2014/main" id="{413DA04C-26BD-4A8A-880B-61C7AFEB0BD0}"/>
              </a:ext>
            </a:extLst>
          </p:cNvPr>
          <p:cNvSpPr/>
          <p:nvPr/>
        </p:nvSpPr>
        <p:spPr>
          <a:xfrm>
            <a:off x="153781" y="1057700"/>
            <a:ext cx="2834967" cy="4001229"/>
          </a:xfrm>
          <a:prstGeom prst="roundRect">
            <a:avLst>
              <a:gd name="adj" fmla="val 82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a:extLst>
              <a:ext uri="{FF2B5EF4-FFF2-40B4-BE49-F238E27FC236}">
                <a16:creationId xmlns:a16="http://schemas.microsoft.com/office/drawing/2014/main" id="{D04BE682-2D33-4B46-9713-000B5EF7F32E}"/>
              </a:ext>
            </a:extLst>
          </p:cNvPr>
          <p:cNvGrpSpPr/>
          <p:nvPr/>
        </p:nvGrpSpPr>
        <p:grpSpPr>
          <a:xfrm>
            <a:off x="266130" y="1180532"/>
            <a:ext cx="2595031" cy="3773607"/>
            <a:chOff x="209014" y="1529838"/>
            <a:chExt cx="2477476" cy="3585279"/>
          </a:xfrm>
        </p:grpSpPr>
        <p:pic>
          <p:nvPicPr>
            <p:cNvPr id="24" name="Picture 5">
              <a:extLst>
                <a:ext uri="{FF2B5EF4-FFF2-40B4-BE49-F238E27FC236}">
                  <a16:creationId xmlns:a16="http://schemas.microsoft.com/office/drawing/2014/main" id="{0212A185-09EA-4281-96E7-7960FADF97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014" y="1529838"/>
              <a:ext cx="2466243" cy="1783407"/>
            </a:xfrm>
            <a:prstGeom prst="rect">
              <a:avLst/>
            </a:prstGeom>
          </p:spPr>
        </p:pic>
        <p:pic>
          <p:nvPicPr>
            <p:cNvPr id="25" name="Picture 7">
              <a:extLst>
                <a:ext uri="{FF2B5EF4-FFF2-40B4-BE49-F238E27FC236}">
                  <a16:creationId xmlns:a16="http://schemas.microsoft.com/office/drawing/2014/main" id="{E339CD93-64CA-4682-9DA2-D4AC9C70E4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014" y="3411920"/>
              <a:ext cx="2477476" cy="1703197"/>
            </a:xfrm>
            <a:prstGeom prst="rect">
              <a:avLst/>
            </a:prstGeom>
          </p:spPr>
        </p:pic>
      </p:grpSp>
      <p:pic>
        <p:nvPicPr>
          <p:cNvPr id="26" name="圖形 25">
            <a:extLst>
              <a:ext uri="{FF2B5EF4-FFF2-40B4-BE49-F238E27FC236}">
                <a16:creationId xmlns:a16="http://schemas.microsoft.com/office/drawing/2014/main" id="{AB168EF6-FD85-47F9-BCD1-645695DF57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8748" y="3356498"/>
            <a:ext cx="904392" cy="924946"/>
          </a:xfrm>
          <a:prstGeom prst="rect">
            <a:avLst/>
          </a:prstGeom>
        </p:spPr>
      </p:pic>
    </p:spTree>
    <p:extLst>
      <p:ext uri="{BB962C8B-B14F-4D97-AF65-F5344CB8AC3E}">
        <p14:creationId xmlns:p14="http://schemas.microsoft.com/office/powerpoint/2010/main" val="1235599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0C360764-0CA8-42CE-B434-EE73DE3D5655}"/>
              </a:ext>
            </a:extLst>
          </p:cNvPr>
          <p:cNvSpPr/>
          <p:nvPr/>
        </p:nvSpPr>
        <p:spPr>
          <a:xfrm>
            <a:off x="1865643" y="838442"/>
            <a:ext cx="2706357" cy="4231115"/>
          </a:xfrm>
          <a:prstGeom prst="roundRect">
            <a:avLst>
              <a:gd name="adj" fmla="val 82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907E357D-D89E-4A7B-8B36-1B1F0FB2FC88}"/>
              </a:ext>
            </a:extLst>
          </p:cNvPr>
          <p:cNvSpPr/>
          <p:nvPr/>
        </p:nvSpPr>
        <p:spPr>
          <a:xfrm>
            <a:off x="429905" y="2088362"/>
            <a:ext cx="1371599" cy="2562600"/>
          </a:xfrm>
          <a:prstGeom prst="roundRect">
            <a:avLst>
              <a:gd name="adj" fmla="val 82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a:extLst>
              <a:ext uri="{FF2B5EF4-FFF2-40B4-BE49-F238E27FC236}">
                <a16:creationId xmlns:a16="http://schemas.microsoft.com/office/drawing/2014/main" id="{DD69D601-E3F8-4800-BCF3-0C8DBEAE830F}"/>
              </a:ext>
            </a:extLst>
          </p:cNvPr>
          <p:cNvGrpSpPr/>
          <p:nvPr/>
        </p:nvGrpSpPr>
        <p:grpSpPr>
          <a:xfrm>
            <a:off x="1923503" y="933679"/>
            <a:ext cx="2492421" cy="4061223"/>
            <a:chOff x="1713008" y="891649"/>
            <a:chExt cx="2870730" cy="4278218"/>
          </a:xfrm>
        </p:grpSpPr>
        <p:pic>
          <p:nvPicPr>
            <p:cNvPr id="23" name="Picture 15">
              <a:extLst>
                <a:ext uri="{FF2B5EF4-FFF2-40B4-BE49-F238E27FC236}">
                  <a16:creationId xmlns:a16="http://schemas.microsoft.com/office/drawing/2014/main" id="{6DD8BA0E-1BB7-4681-9B6A-BC1F0594AA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279"/>
            <a:stretch/>
          </p:blipFill>
          <p:spPr>
            <a:xfrm>
              <a:off x="1831064" y="3623461"/>
              <a:ext cx="2612159" cy="1546406"/>
            </a:xfrm>
            <a:prstGeom prst="rect">
              <a:avLst/>
            </a:prstGeom>
          </p:spPr>
        </p:pic>
        <p:pic>
          <p:nvPicPr>
            <p:cNvPr id="24" name="Picture 15">
              <a:extLst>
                <a:ext uri="{FF2B5EF4-FFF2-40B4-BE49-F238E27FC236}">
                  <a16:creationId xmlns:a16="http://schemas.microsoft.com/office/drawing/2014/main" id="{F9F124CB-87DC-4AF9-B339-04063568A3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3008" y="2689845"/>
              <a:ext cx="2870730" cy="1312951"/>
            </a:xfrm>
            <a:prstGeom prst="rect">
              <a:avLst/>
            </a:prstGeom>
          </p:spPr>
        </p:pic>
        <p:pic>
          <p:nvPicPr>
            <p:cNvPr id="25" name="Picture 15">
              <a:extLst>
                <a:ext uri="{FF2B5EF4-FFF2-40B4-BE49-F238E27FC236}">
                  <a16:creationId xmlns:a16="http://schemas.microsoft.com/office/drawing/2014/main" id="{7ED16A5F-EF4A-4182-9B24-3E302E5F45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13008" y="891649"/>
              <a:ext cx="2870730" cy="1815411"/>
            </a:xfrm>
            <a:prstGeom prst="rect">
              <a:avLst/>
            </a:prstGeom>
          </p:spPr>
        </p:pic>
      </p:grpSp>
      <p:pic>
        <p:nvPicPr>
          <p:cNvPr id="26" name="Picture 11">
            <a:extLst>
              <a:ext uri="{FF2B5EF4-FFF2-40B4-BE49-F238E27FC236}">
                <a16:creationId xmlns:a16="http://schemas.microsoft.com/office/drawing/2014/main" id="{9E529A06-78A3-4D8A-8D03-6F929F4AEE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802" y="2166968"/>
            <a:ext cx="1019770" cy="1083998"/>
          </a:xfrm>
          <a:prstGeom prst="rect">
            <a:avLst/>
          </a:prstGeom>
        </p:spPr>
      </p:pic>
      <p:pic>
        <p:nvPicPr>
          <p:cNvPr id="27" name="Picture 13">
            <a:extLst>
              <a:ext uri="{FF2B5EF4-FFF2-40B4-BE49-F238E27FC236}">
                <a16:creationId xmlns:a16="http://schemas.microsoft.com/office/drawing/2014/main" id="{2C52CD75-E703-408B-81A1-82A617CD13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611" y="3408720"/>
            <a:ext cx="1019770" cy="1135416"/>
          </a:xfrm>
          <a:prstGeom prst="rect">
            <a:avLst/>
          </a:prstGeom>
        </p:spPr>
      </p:pic>
      <p:sp>
        <p:nvSpPr>
          <p:cNvPr id="2" name="Title 1">
            <a:extLst>
              <a:ext uri="{FF2B5EF4-FFF2-40B4-BE49-F238E27FC236}">
                <a16:creationId xmlns:a16="http://schemas.microsoft.com/office/drawing/2014/main" id="{1D34B8D1-DE30-C040-97A0-9A04100891F6}"/>
              </a:ext>
            </a:extLst>
          </p:cNvPr>
          <p:cNvSpPr>
            <a:spLocks noGrp="1"/>
          </p:cNvSpPr>
          <p:nvPr>
            <p:ph type="title"/>
          </p:nvPr>
        </p:nvSpPr>
        <p:spPr>
          <a:xfrm>
            <a:off x="59206" y="73942"/>
            <a:ext cx="9130843" cy="822960"/>
          </a:xfrm>
        </p:spPr>
        <p:txBody>
          <a:bodyPr>
            <a:noAutofit/>
          </a:bodyPr>
          <a:lstStyle/>
          <a:p>
            <a:pPr algn="ctr"/>
            <a:r>
              <a:rPr lang="en-US" altLang="zh-CN"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Smart ‘n quiet fan with optimal thermal design</a:t>
            </a:r>
            <a:endParaRPr lang="en-US" sz="32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descr="一張含有 電子用品 的圖片&#10;&#10;描述是以高可信度產生">
            <a:extLst>
              <a:ext uri="{FF2B5EF4-FFF2-40B4-BE49-F238E27FC236}">
                <a16:creationId xmlns:a16="http://schemas.microsoft.com/office/drawing/2014/main" id="{8D449421-7B16-CB4C-98D3-12E92991BE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5721" y="1274837"/>
            <a:ext cx="4453990" cy="3376125"/>
          </a:xfrm>
          <a:prstGeom prst="rect">
            <a:avLst/>
          </a:prstGeom>
        </p:spPr>
      </p:pic>
      <p:sp>
        <p:nvSpPr>
          <p:cNvPr id="17" name="TextBox 16">
            <a:extLst>
              <a:ext uri="{FF2B5EF4-FFF2-40B4-BE49-F238E27FC236}">
                <a16:creationId xmlns:a16="http://schemas.microsoft.com/office/drawing/2014/main" id="{D0579027-81FC-9C4D-BE5A-795E0A3A406C}"/>
              </a:ext>
            </a:extLst>
          </p:cNvPr>
          <p:cNvSpPr txBox="1"/>
          <p:nvPr/>
        </p:nvSpPr>
        <p:spPr>
          <a:xfrm>
            <a:off x="4992634" y="1067562"/>
            <a:ext cx="3916457" cy="369332"/>
          </a:xfrm>
          <a:prstGeom prst="rect">
            <a:avLst/>
          </a:prstGeom>
          <a:noFill/>
        </p:spPr>
        <p:txBody>
          <a:bodyPr wrap="none" rtlCol="0">
            <a:spAutoFit/>
          </a:bodyPr>
          <a:lstStyle/>
          <a:p>
            <a:r>
              <a:rPr lang="en-US" altLang="zh-CN" b="1">
                <a:solidFill>
                  <a:schemeClr val="accent2"/>
                </a:solidFill>
                <a:latin typeface="Arial" panose="020B0604020202020204" pitchFamily="34" charset="0"/>
                <a:ea typeface="Microsoft JhengHei" panose="020B0604030504040204" pitchFamily="34" charset="-120"/>
                <a:cs typeface="Arial" panose="020B0604020202020204" pitchFamily="34" charset="0"/>
              </a:rPr>
              <a:t>Air flow brings out excessive heat</a:t>
            </a:r>
            <a:endParaRPr lang="en-US" b="1">
              <a:solidFill>
                <a:schemeClr val="accent2"/>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8" name="TextBox 17">
            <a:extLst>
              <a:ext uri="{FF2B5EF4-FFF2-40B4-BE49-F238E27FC236}">
                <a16:creationId xmlns:a16="http://schemas.microsoft.com/office/drawing/2014/main" id="{BCBDD493-93A7-C942-B190-210F4D246F8E}"/>
              </a:ext>
            </a:extLst>
          </p:cNvPr>
          <p:cNvSpPr txBox="1"/>
          <p:nvPr/>
        </p:nvSpPr>
        <p:spPr>
          <a:xfrm>
            <a:off x="2351535" y="2213320"/>
            <a:ext cx="2267925" cy="646331"/>
          </a:xfrm>
          <a:prstGeom prst="rect">
            <a:avLst/>
          </a:prstGeom>
          <a:noFill/>
        </p:spPr>
        <p:txBody>
          <a:bodyPr wrap="square" rtlCol="0">
            <a:spAutoFit/>
          </a:bodyPr>
          <a:lstStyle/>
          <a:p>
            <a:r>
              <a:rPr lang="en-US" altLang="zh-CN" b="1">
                <a:latin typeface="Arial" panose="020B0604020202020204" pitchFamily="34" charset="0"/>
                <a:ea typeface="Microsoft JhengHei" panose="020B0604030504040204" pitchFamily="34" charset="-120"/>
                <a:cs typeface="Arial" panose="020B0604020202020204" pitchFamily="34" charset="0"/>
              </a:rPr>
              <a:t>Brand new </a:t>
            </a:r>
            <a:r>
              <a:rPr lang="en-US" b="1">
                <a:latin typeface="Arial" panose="020B0604020202020204" pitchFamily="34" charset="0"/>
                <a:ea typeface="Microsoft JhengHei" panose="020B0604030504040204" pitchFamily="34" charset="-120"/>
                <a:cs typeface="Arial" panose="020B0604020202020204" pitchFamily="34" charset="0"/>
              </a:rPr>
              <a:t>M.2 SSD </a:t>
            </a:r>
            <a:r>
              <a:rPr lang="en-US" altLang="zh-CN" b="1">
                <a:latin typeface="Arial" panose="020B0604020202020204" pitchFamily="34" charset="0"/>
                <a:ea typeface="Microsoft JhengHei" panose="020B0604030504040204" pitchFamily="34" charset="-120"/>
                <a:cs typeface="Arial" panose="020B0604020202020204" pitchFamily="34" charset="0"/>
              </a:rPr>
              <a:t>heatsink</a:t>
            </a:r>
            <a:endParaRPr lang="en-US" b="1">
              <a:latin typeface="Arial" panose="020B0604020202020204" pitchFamily="34" charset="0"/>
              <a:ea typeface="Microsoft JhengHei" panose="020B0604030504040204" pitchFamily="34" charset="-120"/>
              <a:cs typeface="Arial" panose="020B0604020202020204" pitchFamily="34" charset="0"/>
            </a:endParaRPr>
          </a:p>
        </p:txBody>
      </p:sp>
      <p:sp>
        <p:nvSpPr>
          <p:cNvPr id="19" name="TextBox 18">
            <a:extLst>
              <a:ext uri="{FF2B5EF4-FFF2-40B4-BE49-F238E27FC236}">
                <a16:creationId xmlns:a16="http://schemas.microsoft.com/office/drawing/2014/main" id="{CB4CFD04-B946-8B42-AC35-0B2658D00761}"/>
              </a:ext>
            </a:extLst>
          </p:cNvPr>
          <p:cNvSpPr txBox="1"/>
          <p:nvPr/>
        </p:nvSpPr>
        <p:spPr>
          <a:xfrm>
            <a:off x="223667" y="875219"/>
            <a:ext cx="1727656" cy="1077218"/>
          </a:xfrm>
          <a:prstGeom prst="rect">
            <a:avLst/>
          </a:prstGeom>
          <a:noFill/>
        </p:spPr>
        <p:txBody>
          <a:bodyPr wrap="square" rtlCol="0">
            <a:spAutoFit/>
          </a:bodyPr>
          <a:lstStyle/>
          <a:p>
            <a:r>
              <a:rPr lang="en-US" altLang="zh-CN"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Include thermal pads for single &amp; dual-sided M.2 SSD</a:t>
            </a:r>
            <a:endParaRPr lang="en-US" sz="16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4979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5C50A58-60EE-4124-9524-4C06FB92DE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5417" y="638431"/>
            <a:ext cx="6073739" cy="4048125"/>
          </a:xfrm>
          <a:prstGeom prst="rect">
            <a:avLst/>
          </a:prstGeom>
        </p:spPr>
      </p:pic>
      <p:sp>
        <p:nvSpPr>
          <p:cNvPr id="2" name="矩形 1">
            <a:extLst>
              <a:ext uri="{FF2B5EF4-FFF2-40B4-BE49-F238E27FC236}">
                <a16:creationId xmlns:a16="http://schemas.microsoft.com/office/drawing/2014/main" id="{C7E45205-F4D4-4B2C-AC00-B06A174BEE6A}"/>
              </a:ext>
            </a:extLst>
          </p:cNvPr>
          <p:cNvSpPr/>
          <p:nvPr/>
        </p:nvSpPr>
        <p:spPr>
          <a:xfrm>
            <a:off x="2542000" y="2349816"/>
            <a:ext cx="3238500" cy="1200329"/>
          </a:xfrm>
          <a:prstGeom prst="rect">
            <a:avLst/>
          </a:prstGeom>
        </p:spPr>
        <p:txBody>
          <a:bodyPr wrap="square">
            <a:spAutoFit/>
          </a:bodyPr>
          <a:lstStyle/>
          <a:p>
            <a:pPr marL="180975" indent="-180975">
              <a:buClr>
                <a:srgbClr val="E2CB9E"/>
              </a:buClr>
              <a:buFont typeface="Arial" panose="020B0604020202020204" pitchFamily="34" charset="0"/>
              <a:buChar char="•"/>
            </a:pPr>
            <a:r>
              <a:rPr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Memory upgrade</a:t>
            </a:r>
          </a:p>
          <a:p>
            <a:pPr marL="180975" indent="-180975">
              <a:buClr>
                <a:srgbClr val="E2CB9E"/>
              </a:buClr>
              <a:buFont typeface="Arial" panose="020B0604020202020204" pitchFamily="34" charset="0"/>
              <a:buChar char="•"/>
            </a:pPr>
            <a:r>
              <a:rPr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M.2</a:t>
            </a:r>
            <a:r>
              <a:rPr lang="zh-TW" altLang="en-US"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SATA</a:t>
            </a:r>
            <a:r>
              <a:rPr lang="zh-TW" altLang="en-US"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Microsoft JhengHei" panose="020B0604030504040204" pitchFamily="34" charset="-120"/>
                <a:cs typeface="Arial" panose="020B0604020202020204" pitchFamily="34" charset="0"/>
              </a:rPr>
              <a:t>SSD installation</a:t>
            </a:r>
          </a:p>
        </p:txBody>
      </p:sp>
      <p:sp>
        <p:nvSpPr>
          <p:cNvPr id="8" name="矩形 7">
            <a:extLst>
              <a:ext uri="{FF2B5EF4-FFF2-40B4-BE49-F238E27FC236}">
                <a16:creationId xmlns:a16="http://schemas.microsoft.com/office/drawing/2014/main" id="{1B8F2300-5132-4315-8F52-C042CA24E22B}"/>
              </a:ext>
            </a:extLst>
          </p:cNvPr>
          <p:cNvSpPr/>
          <p:nvPr/>
        </p:nvSpPr>
        <p:spPr>
          <a:xfrm>
            <a:off x="2542000" y="1281131"/>
            <a:ext cx="3238500" cy="784830"/>
          </a:xfrm>
          <a:prstGeom prst="rect">
            <a:avLst/>
          </a:prstGeom>
        </p:spPr>
        <p:txBody>
          <a:bodyPr wrap="square">
            <a:spAutoFit/>
          </a:bodyPr>
          <a:lstStyle/>
          <a:p>
            <a:pPr algn="ctr">
              <a:buClr>
                <a:srgbClr val="E2CB9E"/>
              </a:buClr>
            </a:pPr>
            <a:r>
              <a:rPr lang="en-US" altLang="zh-TW" sz="4500" b="1">
                <a:solidFill>
                  <a:srgbClr val="E2CB9E"/>
                </a:solidFill>
                <a:latin typeface="Arial" panose="020B0604020202020204" pitchFamily="34" charset="0"/>
                <a:ea typeface="Microsoft JhengHei" panose="020B0604030504040204" pitchFamily="34" charset="-120"/>
                <a:cs typeface="Arial" panose="020B0604020202020204" pitchFamily="34" charset="0"/>
              </a:rPr>
              <a:t>Live Demo</a:t>
            </a:r>
          </a:p>
        </p:txBody>
      </p:sp>
      <p:pic>
        <p:nvPicPr>
          <p:cNvPr id="10" name="圖片 9">
            <a:extLst>
              <a:ext uri="{FF2B5EF4-FFF2-40B4-BE49-F238E27FC236}">
                <a16:creationId xmlns:a16="http://schemas.microsoft.com/office/drawing/2014/main" id="{AEE1B6B3-8034-4F98-A25E-1E3B729BFC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47175" y="970585"/>
            <a:ext cx="3083399" cy="3534484"/>
          </a:xfrm>
          <a:prstGeom prst="rect">
            <a:avLst/>
          </a:prstGeom>
        </p:spPr>
      </p:pic>
    </p:spTree>
    <p:extLst>
      <p:ext uri="{BB962C8B-B14F-4D97-AF65-F5344CB8AC3E}">
        <p14:creationId xmlns:p14="http://schemas.microsoft.com/office/powerpoint/2010/main" val="1115232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3D198F-19DD-6E49-A3C2-D556D14BCE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64355" y="1775586"/>
            <a:ext cx="2483885" cy="1803426"/>
          </a:xfrm>
          <a:prstGeom prst="rect">
            <a:avLst/>
          </a:prstGeom>
        </p:spPr>
      </p:pic>
      <p:sp>
        <p:nvSpPr>
          <p:cNvPr id="2" name="Title 1">
            <a:extLst>
              <a:ext uri="{FF2B5EF4-FFF2-40B4-BE49-F238E27FC236}">
                <a16:creationId xmlns:a16="http://schemas.microsoft.com/office/drawing/2014/main" id="{BD128FA5-65E2-0B47-A4D4-47887CDE3BFC}"/>
              </a:ext>
            </a:extLst>
          </p:cNvPr>
          <p:cNvSpPr>
            <a:spLocks noGrp="1"/>
          </p:cNvSpPr>
          <p:nvPr>
            <p:ph type="title"/>
          </p:nvPr>
        </p:nvSpPr>
        <p:spPr>
          <a:xfrm>
            <a:off x="648871" y="227856"/>
            <a:ext cx="7886700" cy="822960"/>
          </a:xfrm>
          <a:effectLst>
            <a:outerShdw blurRad="50800" dist="38100" dir="2700000" algn="tl" rotWithShape="0">
              <a:prstClr val="black">
                <a:alpha val="40000"/>
              </a:prstClr>
            </a:outerShdw>
          </a:effectLst>
        </p:spPr>
        <p:txBody>
          <a:bodyPr>
            <a:normAutofit/>
          </a:bodyPr>
          <a:lstStyle/>
          <a:p>
            <a:pPr algn="ctr"/>
            <a:r>
              <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10 - 20V DC </a:t>
            </a:r>
            <a:r>
              <a:rPr lang="en-US" altLang="ja-JP"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wide voltage input</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09C662D-8E3C-8746-88A3-EA004CB9C7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2875280"/>
            <a:ext cx="8458200" cy="2194560"/>
          </a:xfrm>
          <a:prstGeom prst="rect">
            <a:avLst/>
          </a:prstGeom>
        </p:spPr>
      </p:pic>
      <p:pic>
        <p:nvPicPr>
          <p:cNvPr id="5" name="圖片 37">
            <a:extLst>
              <a:ext uri="{FF2B5EF4-FFF2-40B4-BE49-F238E27FC236}">
                <a16:creationId xmlns:a16="http://schemas.microsoft.com/office/drawing/2014/main" id="{5267FF40-C39B-6B4F-AF38-FE5B2351C9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305266"/>
            <a:ext cx="7557015" cy="1259840"/>
          </a:xfrm>
          <a:prstGeom prst="rect">
            <a:avLst/>
          </a:prstGeom>
        </p:spPr>
      </p:pic>
      <p:sp>
        <p:nvSpPr>
          <p:cNvPr id="6" name="Rectangle 5">
            <a:extLst>
              <a:ext uri="{FF2B5EF4-FFF2-40B4-BE49-F238E27FC236}">
                <a16:creationId xmlns:a16="http://schemas.microsoft.com/office/drawing/2014/main" id="{A290E9CB-DA81-A64D-B3F1-02F0ECD592FC}"/>
              </a:ext>
            </a:extLst>
          </p:cNvPr>
          <p:cNvSpPr/>
          <p:nvPr/>
        </p:nvSpPr>
        <p:spPr>
          <a:xfrm>
            <a:off x="510173" y="1085885"/>
            <a:ext cx="4129809" cy="2031325"/>
          </a:xfrm>
          <a:prstGeom prst="rect">
            <a:avLst/>
          </a:prstGeom>
        </p:spPr>
        <p:txBody>
          <a:bodyPr wrap="square">
            <a:spAutoFit/>
          </a:bodyPr>
          <a:lstStyle/>
          <a:p>
            <a:r>
              <a:rPr lang="en-US">
                <a:solidFill>
                  <a:schemeClr val="bg1"/>
                </a:solidFill>
                <a:latin typeface="Arial" panose="020B0604020202020204" pitchFamily="34" charset="0"/>
                <a:cs typeface="Arial" panose="020B0604020202020204" pitchFamily="34" charset="0"/>
              </a:rPr>
              <a:t>Provided with a 65W 19V compact AC adapter and supports a DC power supply of 10 - 20V for maximum flexibility, making TBS-453DX suitable for industrial, factory and other environments that need a wide range of input voltages.</a:t>
            </a:r>
            <a:endParaRPr 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8" name="Picture 7">
            <a:extLst>
              <a:ext uri="{FF2B5EF4-FFF2-40B4-BE49-F238E27FC236}">
                <a16:creationId xmlns:a16="http://schemas.microsoft.com/office/drawing/2014/main" id="{B7FE14BC-A975-1549-BF91-15DEB01D41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2450" y="929536"/>
            <a:ext cx="4609430" cy="2592805"/>
          </a:xfrm>
          <a:prstGeom prst="rect">
            <a:avLst/>
          </a:prstGeom>
        </p:spPr>
      </p:pic>
    </p:spTree>
    <p:extLst>
      <p:ext uri="{BB962C8B-B14F-4D97-AF65-F5344CB8AC3E}">
        <p14:creationId xmlns:p14="http://schemas.microsoft.com/office/powerpoint/2010/main" val="2610384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室內, 牆 的圖片&#10;&#10;描述是以非常高的可信度產生">
            <a:extLst>
              <a:ext uri="{FF2B5EF4-FFF2-40B4-BE49-F238E27FC236}">
                <a16:creationId xmlns:a16="http://schemas.microsoft.com/office/drawing/2014/main" id="{A12C4608-0D14-42B4-8DEF-1741104012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7572" y="1140027"/>
            <a:ext cx="4648855" cy="2711046"/>
          </a:xfrm>
          <a:prstGeom prst="rect">
            <a:avLst/>
          </a:prstGeom>
        </p:spPr>
      </p:pic>
      <p:sp>
        <p:nvSpPr>
          <p:cNvPr id="2" name="Title 1">
            <a:extLst>
              <a:ext uri="{FF2B5EF4-FFF2-40B4-BE49-F238E27FC236}">
                <a16:creationId xmlns:a16="http://schemas.microsoft.com/office/drawing/2014/main" id="{E831E5D9-C357-2A4E-A7C0-F3B0E94ACB3A}"/>
              </a:ext>
            </a:extLst>
          </p:cNvPr>
          <p:cNvSpPr>
            <a:spLocks noGrp="1"/>
          </p:cNvSpPr>
          <p:nvPr>
            <p:ph type="title"/>
          </p:nvPr>
        </p:nvSpPr>
        <p:spPr>
          <a:xfrm>
            <a:off x="628650" y="210464"/>
            <a:ext cx="7886700" cy="822960"/>
          </a:xfrm>
          <a:effectLst>
            <a:outerShdw blurRad="50800" dist="38100" dir="2700000" algn="tl" rotWithShape="0">
              <a:prstClr val="black">
                <a:alpha val="40000"/>
              </a:prstClr>
            </a:outerShdw>
          </a:effectLst>
        </p:spPr>
        <p:txBody>
          <a:bodyPr>
            <a:normAutofit fontScale="90000"/>
          </a:bodyPr>
          <a:lstStyle/>
          <a:p>
            <a:pPr algn="ctr"/>
            <a:r>
              <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HDMI 2.0 4K 60FPS </a:t>
            </a:r>
            <a:br>
              <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sharp picture quality</a:t>
            </a:r>
          </a:p>
        </p:txBody>
      </p:sp>
      <p:pic>
        <p:nvPicPr>
          <p:cNvPr id="3" name="Picture 2">
            <a:extLst>
              <a:ext uri="{FF2B5EF4-FFF2-40B4-BE49-F238E27FC236}">
                <a16:creationId xmlns:a16="http://schemas.microsoft.com/office/drawing/2014/main" id="{A7A925D1-A0CD-C347-9002-885B2688D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4591" y="3470372"/>
            <a:ext cx="6874816" cy="1462664"/>
          </a:xfrm>
          <a:prstGeom prst="rect">
            <a:avLst/>
          </a:prstGeom>
        </p:spPr>
      </p:pic>
    </p:spTree>
    <p:extLst>
      <p:ext uri="{BB962C8B-B14F-4D97-AF65-F5344CB8AC3E}">
        <p14:creationId xmlns:p14="http://schemas.microsoft.com/office/powerpoint/2010/main" val="786004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Shape 357">
            <a:extLst>
              <a:ext uri="{FF2B5EF4-FFF2-40B4-BE49-F238E27FC236}">
                <a16:creationId xmlns:a16="http://schemas.microsoft.com/office/drawing/2014/main" id="{A6A87806-33AA-40D1-B89F-2F42272C9E1A}"/>
              </a:ext>
            </a:extLst>
          </p:cNvPr>
          <p:cNvCxnSpPr/>
          <p:nvPr/>
        </p:nvCxnSpPr>
        <p:spPr>
          <a:xfrm rot="10800000" flipH="1">
            <a:off x="1785918" y="-2000282"/>
            <a:ext cx="4533900" cy="7500"/>
          </a:xfrm>
          <a:prstGeom prst="straightConnector1">
            <a:avLst/>
          </a:prstGeom>
          <a:noFill/>
          <a:ln w="19050" cap="flat" cmpd="sng">
            <a:solidFill>
              <a:srgbClr val="4A86E8"/>
            </a:solidFill>
            <a:prstDash val="solid"/>
            <a:round/>
            <a:headEnd type="none" w="lg" len="lg"/>
            <a:tailEnd type="none" w="lg" len="lg"/>
          </a:ln>
        </p:spPr>
      </p:cxnSp>
      <p:sp>
        <p:nvSpPr>
          <p:cNvPr id="89" name="Title 1">
            <a:extLst>
              <a:ext uri="{FF2B5EF4-FFF2-40B4-BE49-F238E27FC236}">
                <a16:creationId xmlns:a16="http://schemas.microsoft.com/office/drawing/2014/main" id="{2A776AE7-221D-144C-A648-632A55F1A9D0}"/>
              </a:ext>
            </a:extLst>
          </p:cNvPr>
          <p:cNvSpPr txBox="1">
            <a:spLocks/>
          </p:cNvSpPr>
          <p:nvPr/>
        </p:nvSpPr>
        <p:spPr>
          <a:xfrm>
            <a:off x="184245" y="0"/>
            <a:ext cx="8795982" cy="717571"/>
          </a:xfrm>
          <a:prstGeom prst="rect">
            <a:avLst/>
          </a:prstGeom>
        </p:spPr>
        <p:txBody>
          <a:bodyPr anchor="t"/>
          <a:lstStyle/>
          <a:p>
            <a:endParaRPr kumimoji="0" lang="en-US" sz="32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endParaRPr>
          </a:p>
        </p:txBody>
      </p:sp>
      <p:grpSp>
        <p:nvGrpSpPr>
          <p:cNvPr id="20" name="群組 19">
            <a:extLst>
              <a:ext uri="{FF2B5EF4-FFF2-40B4-BE49-F238E27FC236}">
                <a16:creationId xmlns:a16="http://schemas.microsoft.com/office/drawing/2014/main" id="{DFFAF4E8-15B4-4BAF-878D-37B87E7F2726}"/>
              </a:ext>
            </a:extLst>
          </p:cNvPr>
          <p:cNvGrpSpPr/>
          <p:nvPr/>
        </p:nvGrpSpPr>
        <p:grpSpPr>
          <a:xfrm>
            <a:off x="350897" y="1126205"/>
            <a:ext cx="8292224" cy="3554703"/>
            <a:chOff x="957247" y="978759"/>
            <a:chExt cx="7431787" cy="3185474"/>
          </a:xfrm>
        </p:grpSpPr>
        <p:cxnSp>
          <p:nvCxnSpPr>
            <p:cNvPr id="50" name="Shape 358">
              <a:extLst>
                <a:ext uri="{FF2B5EF4-FFF2-40B4-BE49-F238E27FC236}">
                  <a16:creationId xmlns:a16="http://schemas.microsoft.com/office/drawing/2014/main" id="{40C427B6-0D5B-475A-BBE6-C74206D27A08}"/>
                </a:ext>
              </a:extLst>
            </p:cNvPr>
            <p:cNvCxnSpPr/>
            <p:nvPr/>
          </p:nvCxnSpPr>
          <p:spPr>
            <a:xfrm rot="10800000">
              <a:off x="2526803" y="1564956"/>
              <a:ext cx="937227" cy="1389"/>
            </a:xfrm>
            <a:prstGeom prst="straightConnector1">
              <a:avLst/>
            </a:prstGeom>
            <a:noFill/>
            <a:ln w="28575" cap="flat" cmpd="sng">
              <a:solidFill>
                <a:schemeClr val="bg1"/>
              </a:solidFill>
              <a:prstDash val="sysDot"/>
              <a:round/>
              <a:headEnd type="none" w="lg" len="lg"/>
              <a:tailEnd type="none" w="lg" len="lg"/>
            </a:ln>
          </p:spPr>
        </p:cxnSp>
        <p:cxnSp>
          <p:nvCxnSpPr>
            <p:cNvPr id="51" name="直線接點 50">
              <a:extLst>
                <a:ext uri="{FF2B5EF4-FFF2-40B4-BE49-F238E27FC236}">
                  <a16:creationId xmlns:a16="http://schemas.microsoft.com/office/drawing/2014/main" id="{527341DB-9D28-47EF-A6B3-357189548B56}"/>
                </a:ext>
              </a:extLst>
            </p:cNvPr>
            <p:cNvCxnSpPr>
              <a:cxnSpLocks/>
            </p:cNvCxnSpPr>
            <p:nvPr/>
          </p:nvCxnSpPr>
          <p:spPr>
            <a:xfrm>
              <a:off x="4338775" y="2320098"/>
              <a:ext cx="932379" cy="1257057"/>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pic>
          <p:nvPicPr>
            <p:cNvPr id="53" name="Shape 351">
              <a:extLst>
                <a:ext uri="{FF2B5EF4-FFF2-40B4-BE49-F238E27FC236}">
                  <a16:creationId xmlns:a16="http://schemas.microsoft.com/office/drawing/2014/main" id="{CE5A0F4E-BCAD-4AB5-94C4-B9310231653C}"/>
                </a:ext>
              </a:extLst>
            </p:cNvPr>
            <p:cNvPicPr preferRelativeResize="0"/>
            <p:nvPr/>
          </p:nvPicPr>
          <p:blipFill>
            <a:blip r:embed="rId2" cstate="screen">
              <a:alphaModFix/>
              <a:lum bright="70000" contrast="-70000"/>
              <a:extLst>
                <a:ext uri="{28A0092B-C50C-407E-A947-70E740481C1C}">
                  <a14:useLocalDpi xmlns:a14="http://schemas.microsoft.com/office/drawing/2010/main"/>
                </a:ext>
              </a:extLst>
            </a:blip>
            <a:stretch>
              <a:fillRect/>
            </a:stretch>
          </p:blipFill>
          <p:spPr>
            <a:xfrm rot="2070020">
              <a:off x="1226259" y="1365141"/>
              <a:ext cx="683046" cy="683047"/>
            </a:xfrm>
            <a:prstGeom prst="rect">
              <a:avLst/>
            </a:prstGeom>
            <a:noFill/>
            <a:ln>
              <a:noFill/>
            </a:ln>
          </p:spPr>
        </p:pic>
        <p:pic>
          <p:nvPicPr>
            <p:cNvPr id="54" name="Shape 352">
              <a:extLst>
                <a:ext uri="{FF2B5EF4-FFF2-40B4-BE49-F238E27FC236}">
                  <a16:creationId xmlns:a16="http://schemas.microsoft.com/office/drawing/2014/main" id="{36949772-7E5A-4C86-85D6-7FC2E7ABCBCD}"/>
                </a:ext>
              </a:extLst>
            </p:cNvPr>
            <p:cNvPicPr preferRelativeResize="0"/>
            <p:nvPr/>
          </p:nvPicPr>
          <p:blipFill>
            <a:blip r:embed="rId3" cstate="screen">
              <a:alphaModFix/>
              <a:lum bright="70000" contrast="-70000"/>
              <a:extLst>
                <a:ext uri="{28A0092B-C50C-407E-A947-70E740481C1C}">
                  <a14:useLocalDpi xmlns:a14="http://schemas.microsoft.com/office/drawing/2010/main"/>
                </a:ext>
              </a:extLst>
            </a:blip>
            <a:stretch>
              <a:fillRect/>
            </a:stretch>
          </p:blipFill>
          <p:spPr>
            <a:xfrm>
              <a:off x="1778027" y="1695281"/>
              <a:ext cx="624818" cy="624818"/>
            </a:xfrm>
            <a:prstGeom prst="rect">
              <a:avLst/>
            </a:prstGeom>
            <a:noFill/>
            <a:ln>
              <a:noFill/>
            </a:ln>
          </p:spPr>
        </p:pic>
        <p:cxnSp>
          <p:nvCxnSpPr>
            <p:cNvPr id="57" name="Shape 360">
              <a:extLst>
                <a:ext uri="{FF2B5EF4-FFF2-40B4-BE49-F238E27FC236}">
                  <a16:creationId xmlns:a16="http://schemas.microsoft.com/office/drawing/2014/main" id="{1FF4EF00-1E32-41B5-9D06-639FC7B67F88}"/>
                </a:ext>
              </a:extLst>
            </p:cNvPr>
            <p:cNvCxnSpPr>
              <a:cxnSpLocks/>
            </p:cNvCxnSpPr>
            <p:nvPr/>
          </p:nvCxnSpPr>
          <p:spPr>
            <a:xfrm flipH="1">
              <a:off x="3050005" y="2571750"/>
              <a:ext cx="621773" cy="649432"/>
            </a:xfrm>
            <a:prstGeom prst="straightConnector1">
              <a:avLst/>
            </a:prstGeom>
            <a:noFill/>
            <a:ln w="28575" cap="flat" cmpd="sng">
              <a:solidFill>
                <a:schemeClr val="bg1"/>
              </a:solidFill>
              <a:prstDash val="sysDot"/>
              <a:round/>
              <a:headEnd type="none" w="lg" len="lg"/>
              <a:tailEnd type="none" w="lg" len="lg"/>
            </a:ln>
          </p:spPr>
        </p:cxnSp>
        <p:sp>
          <p:nvSpPr>
            <p:cNvPr id="59" name="Shape 364">
              <a:extLst>
                <a:ext uri="{FF2B5EF4-FFF2-40B4-BE49-F238E27FC236}">
                  <a16:creationId xmlns:a16="http://schemas.microsoft.com/office/drawing/2014/main" id="{45C8D3D8-565C-44DC-BA8F-513866AED64F}"/>
                </a:ext>
              </a:extLst>
            </p:cNvPr>
            <p:cNvSpPr txBox="1"/>
            <p:nvPr/>
          </p:nvSpPr>
          <p:spPr>
            <a:xfrm>
              <a:off x="3162294" y="3612195"/>
              <a:ext cx="1231391" cy="265538"/>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sz="1200" b="1" err="1">
                  <a:solidFill>
                    <a:schemeClr val="bg1"/>
                  </a:solidFill>
                  <a:latin typeface="Arial" panose="020B0604020202020204" pitchFamily="34" charset="0"/>
                  <a:cs typeface="Arial" panose="020B0604020202020204" pitchFamily="34" charset="0"/>
                </a:rPr>
                <a:t>Qremote</a:t>
              </a:r>
              <a:r>
                <a:rPr lang="en-US" sz="1200" b="1">
                  <a:solidFill>
                    <a:schemeClr val="bg1"/>
                  </a:solidFill>
                  <a:latin typeface="Arial" panose="020B0604020202020204" pitchFamily="34" charset="0"/>
                  <a:cs typeface="Arial" panose="020B0604020202020204" pitchFamily="34" charset="0"/>
                </a:rPr>
                <a:t> App</a:t>
              </a:r>
            </a:p>
          </p:txBody>
        </p:sp>
        <p:sp>
          <p:nvSpPr>
            <p:cNvPr id="61" name="Shape 366">
              <a:extLst>
                <a:ext uri="{FF2B5EF4-FFF2-40B4-BE49-F238E27FC236}">
                  <a16:creationId xmlns:a16="http://schemas.microsoft.com/office/drawing/2014/main" id="{5351781C-25A6-4A5E-BC38-E8B9AD81577F}"/>
                </a:ext>
              </a:extLst>
            </p:cNvPr>
            <p:cNvSpPr txBox="1"/>
            <p:nvPr/>
          </p:nvSpPr>
          <p:spPr>
            <a:xfrm>
              <a:off x="957247" y="2132653"/>
              <a:ext cx="944738" cy="265538"/>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US" sz="1200" b="1">
                  <a:solidFill>
                    <a:schemeClr val="bg1"/>
                  </a:solidFill>
                  <a:latin typeface="Arial" panose="020B0604020202020204" pitchFamily="34" charset="0"/>
                  <a:cs typeface="Arial" panose="020B0604020202020204" pitchFamily="34" charset="0"/>
                </a:rPr>
                <a:t>Mouse &amp; </a:t>
              </a:r>
            </a:p>
            <a:p>
              <a:pPr lvl="0" rtl="0">
                <a:spcBef>
                  <a:spcPts val="0"/>
                </a:spcBef>
                <a:buNone/>
              </a:pPr>
              <a:r>
                <a:rPr lang="en-US" sz="1200" b="1">
                  <a:solidFill>
                    <a:schemeClr val="bg1"/>
                  </a:solidFill>
                  <a:latin typeface="Arial" panose="020B0604020202020204" pitchFamily="34" charset="0"/>
                  <a:cs typeface="Arial" panose="020B0604020202020204" pitchFamily="34" charset="0"/>
                </a:rPr>
                <a:t>Keyboard</a:t>
              </a:r>
            </a:p>
          </p:txBody>
        </p:sp>
        <p:pic>
          <p:nvPicPr>
            <p:cNvPr id="69" name="Shape 363">
              <a:extLst>
                <a:ext uri="{FF2B5EF4-FFF2-40B4-BE49-F238E27FC236}">
                  <a16:creationId xmlns:a16="http://schemas.microsoft.com/office/drawing/2014/main" id="{C7C2DD2D-21B6-48E3-B10B-07BA3636F5B3}"/>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594751" y="3170807"/>
              <a:ext cx="558540" cy="993426"/>
            </a:xfrm>
            <a:prstGeom prst="rect">
              <a:avLst/>
            </a:prstGeom>
            <a:noFill/>
            <a:ln>
              <a:noFill/>
            </a:ln>
          </p:spPr>
        </p:pic>
        <p:cxnSp>
          <p:nvCxnSpPr>
            <p:cNvPr id="70" name="直線接點 69">
              <a:extLst>
                <a:ext uri="{FF2B5EF4-FFF2-40B4-BE49-F238E27FC236}">
                  <a16:creationId xmlns:a16="http://schemas.microsoft.com/office/drawing/2014/main" id="{5893B165-5D73-42F0-8F53-8625A07FABE4}"/>
                </a:ext>
              </a:extLst>
            </p:cNvPr>
            <p:cNvCxnSpPr/>
            <p:nvPr/>
          </p:nvCxnSpPr>
          <p:spPr>
            <a:xfrm>
              <a:off x="4276294" y="1564957"/>
              <a:ext cx="2686717" cy="13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Shape 723">
              <a:extLst>
                <a:ext uri="{FF2B5EF4-FFF2-40B4-BE49-F238E27FC236}">
                  <a16:creationId xmlns:a16="http://schemas.microsoft.com/office/drawing/2014/main" id="{EF9BD1CA-EDEA-4290-A7A4-A0387396EB6E}"/>
                </a:ext>
              </a:extLst>
            </p:cNvPr>
            <p:cNvSpPr/>
            <p:nvPr/>
          </p:nvSpPr>
          <p:spPr>
            <a:xfrm>
              <a:off x="3276585" y="1070462"/>
              <a:ext cx="1562045" cy="1562045"/>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200">
                <a:solidFill>
                  <a:schemeClr val="dk1"/>
                </a:solidFill>
                <a:latin typeface="Arial" panose="020B0604020202020204" pitchFamily="34" charset="0"/>
                <a:cs typeface="Arial" panose="020B0604020202020204" pitchFamily="34" charset="0"/>
                <a:sym typeface="Arial"/>
              </a:endParaRPr>
            </a:p>
          </p:txBody>
        </p:sp>
        <p:pic>
          <p:nvPicPr>
            <p:cNvPr id="75" name="Picture 3" descr="C:\Users\Han Tsai\Desktop\HD_直播\radio.png">
              <a:extLst>
                <a:ext uri="{FF2B5EF4-FFF2-40B4-BE49-F238E27FC236}">
                  <a16:creationId xmlns:a16="http://schemas.microsoft.com/office/drawing/2014/main" id="{D702172B-6298-4C34-8F2C-8972746446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88598" y="3266758"/>
              <a:ext cx="1149553" cy="749782"/>
            </a:xfrm>
            <a:prstGeom prst="rect">
              <a:avLst/>
            </a:prstGeom>
            <a:noFill/>
          </p:spPr>
        </p:pic>
        <p:pic>
          <p:nvPicPr>
            <p:cNvPr id="28" name="Picture 2" descr="C:\Users\Han Tsai\Desktop\HD_直播\MPNITOR.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38457" y="978759"/>
              <a:ext cx="2250577" cy="1753162"/>
            </a:xfrm>
            <a:prstGeom prst="rect">
              <a:avLst/>
            </a:prstGeom>
            <a:noFill/>
          </p:spPr>
        </p:pic>
        <p:sp>
          <p:nvSpPr>
            <p:cNvPr id="35" name="Shape 246">
              <a:extLst>
                <a:ext uri="{FF2B5EF4-FFF2-40B4-BE49-F238E27FC236}">
                  <a16:creationId xmlns:a16="http://schemas.microsoft.com/office/drawing/2014/main" id="{BF30C804-BD90-4043-BE44-3017AA4A2159}"/>
                </a:ext>
              </a:extLst>
            </p:cNvPr>
            <p:cNvSpPr txBox="1"/>
            <p:nvPr/>
          </p:nvSpPr>
          <p:spPr>
            <a:xfrm>
              <a:off x="1876017" y="1411764"/>
              <a:ext cx="926683" cy="307775"/>
            </a:xfrm>
            <a:prstGeom prst="rect">
              <a:avLst/>
            </a:prstGeom>
            <a:solidFill>
              <a:srgbClr val="FFFF0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latin typeface="Arial" panose="020B0604020202020204" pitchFamily="34" charset="0"/>
                  <a:ea typeface="微軟正黑體" pitchFamily="34" charset="-120"/>
                  <a:cs typeface="Arial" panose="020B0604020202020204" pitchFamily="34" charset="0"/>
                  <a:sym typeface="Arial"/>
                </a:rPr>
                <a:t>USB</a:t>
              </a:r>
              <a:endParaRPr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37" name="Shape 246">
              <a:extLst>
                <a:ext uri="{FF2B5EF4-FFF2-40B4-BE49-F238E27FC236}">
                  <a16:creationId xmlns:a16="http://schemas.microsoft.com/office/drawing/2014/main" id="{581F7647-4C0C-4680-84E2-D2AC504BA488}"/>
                </a:ext>
              </a:extLst>
            </p:cNvPr>
            <p:cNvSpPr txBox="1"/>
            <p:nvPr/>
          </p:nvSpPr>
          <p:spPr>
            <a:xfrm>
              <a:off x="2836967" y="2705452"/>
              <a:ext cx="1061055" cy="307775"/>
            </a:xfrm>
            <a:prstGeom prst="rect">
              <a:avLst/>
            </a:prstGeom>
            <a:solidFill>
              <a:srgbClr val="FFFF01"/>
            </a:solidFill>
            <a:ln>
              <a:noFill/>
            </a:ln>
          </p:spPr>
          <p:txBody>
            <a:bodyPr spcFirstLastPara="1" wrap="square" lIns="91425" tIns="45700" rIns="91425" bIns="45700" anchor="t" anchorCtr="0">
              <a:noAutofit/>
            </a:bodyPr>
            <a:lstStyle/>
            <a:p>
              <a:pPr lvl="0" algn="ctr">
                <a:buSzPts val="1400"/>
              </a:pPr>
              <a:r>
                <a:rPr lang="en-US" altLang="zh-TW" b="1">
                  <a:latin typeface="Arial" panose="020B0604020202020204" pitchFamily="34" charset="0"/>
                  <a:ea typeface="微軟正黑體" pitchFamily="34" charset="-120"/>
                  <a:cs typeface="Arial" panose="020B0604020202020204" pitchFamily="34" charset="0"/>
                </a:rPr>
                <a:t>Network</a:t>
              </a:r>
            </a:p>
          </p:txBody>
        </p:sp>
        <p:sp>
          <p:nvSpPr>
            <p:cNvPr id="38" name="Shape 246">
              <a:extLst>
                <a:ext uri="{FF2B5EF4-FFF2-40B4-BE49-F238E27FC236}">
                  <a16:creationId xmlns:a16="http://schemas.microsoft.com/office/drawing/2014/main" id="{8C4880CA-8018-447D-94D9-B058EC2AA7E3}"/>
                </a:ext>
              </a:extLst>
            </p:cNvPr>
            <p:cNvSpPr txBox="1"/>
            <p:nvPr/>
          </p:nvSpPr>
          <p:spPr>
            <a:xfrm>
              <a:off x="4466649" y="2691944"/>
              <a:ext cx="941023" cy="307775"/>
            </a:xfrm>
            <a:prstGeom prst="rect">
              <a:avLst/>
            </a:prstGeom>
            <a:solidFill>
              <a:srgbClr val="FFFF01"/>
            </a:solidFill>
            <a:ln>
              <a:noFill/>
            </a:ln>
          </p:spPr>
          <p:txBody>
            <a:bodyPr spcFirstLastPara="1" wrap="square" lIns="91425" tIns="45700" rIns="91425" bIns="45700" anchor="t" anchorCtr="0">
              <a:noAutofit/>
            </a:bodyPr>
            <a:lstStyle/>
            <a:p>
              <a:pPr lvl="0" algn="ctr">
                <a:buSzPts val="1400"/>
              </a:pPr>
              <a:r>
                <a:rPr lang="en-US" altLang="zh-TW" b="1">
                  <a:latin typeface="Arial" panose="020B0604020202020204" pitchFamily="34" charset="0"/>
                  <a:ea typeface="微軟正黑體" pitchFamily="34" charset="-120"/>
                  <a:cs typeface="Arial" panose="020B0604020202020204" pitchFamily="34" charset="0"/>
                </a:rPr>
                <a:t>Audio</a:t>
              </a:r>
            </a:p>
          </p:txBody>
        </p:sp>
        <p:sp>
          <p:nvSpPr>
            <p:cNvPr id="39" name="Shape 246">
              <a:extLst>
                <a:ext uri="{FF2B5EF4-FFF2-40B4-BE49-F238E27FC236}">
                  <a16:creationId xmlns:a16="http://schemas.microsoft.com/office/drawing/2014/main" id="{1F261E8A-E42B-44A5-858E-8AF993B53F2E}"/>
                </a:ext>
              </a:extLst>
            </p:cNvPr>
            <p:cNvSpPr txBox="1"/>
            <p:nvPr/>
          </p:nvSpPr>
          <p:spPr>
            <a:xfrm>
              <a:off x="5052290" y="1411764"/>
              <a:ext cx="885861" cy="307775"/>
            </a:xfrm>
            <a:prstGeom prst="rect">
              <a:avLst/>
            </a:prstGeom>
            <a:solidFill>
              <a:srgbClr val="FFFF0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latin typeface="Arial" panose="020B0604020202020204" pitchFamily="34" charset="0"/>
                  <a:ea typeface="微軟正黑體" pitchFamily="34" charset="-120"/>
                  <a:cs typeface="Arial" panose="020B0604020202020204" pitchFamily="34" charset="0"/>
                  <a:sym typeface="Arial"/>
                </a:rPr>
                <a:t>HDMI</a:t>
              </a:r>
              <a:endParaRPr b="1" i="0" u="none" strike="noStrike" cap="none">
                <a:latin typeface="Arial" panose="020B0604020202020204" pitchFamily="34" charset="0"/>
                <a:ea typeface="微軟正黑體" pitchFamily="34" charset="-120"/>
                <a:cs typeface="Arial" panose="020B0604020202020204" pitchFamily="34" charset="0"/>
                <a:sym typeface="Arial"/>
              </a:endParaRPr>
            </a:p>
          </p:txBody>
        </p:sp>
      </p:gr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1521997" y="233920"/>
            <a:ext cx="5865554" cy="822960"/>
          </a:xfrm>
          <a:effectLst>
            <a:outerShdw blurRad="50800" dist="38100" dir="2700000" algn="tl" rotWithShape="0">
              <a:prstClr val="black">
                <a:alpha val="40000"/>
              </a:prstClr>
            </a:outerShdw>
          </a:effectLst>
        </p:spPr>
        <p:txBody>
          <a:bodyPr>
            <a:noAutofit/>
          </a:bodyPr>
          <a:lstStyle/>
          <a:p>
            <a:pPr algn="ctr"/>
            <a:r>
              <a:rPr lang="en-US" altLang="zh-TW" sz="3600" err="1">
                <a:solidFill>
                  <a:srgbClr val="E2CB9E"/>
                </a:solidFill>
                <a:latin typeface="Arial" panose="020B0604020202020204" pitchFamily="34" charset="0"/>
                <a:cs typeface="Arial" panose="020B0604020202020204" pitchFamily="34" charset="0"/>
              </a:rPr>
              <a:t>HybridDesk</a:t>
            </a:r>
            <a:r>
              <a:rPr lang="en-US" altLang="zh-TW" sz="3600">
                <a:solidFill>
                  <a:srgbClr val="E2CB9E"/>
                </a:solidFill>
                <a:latin typeface="Arial" panose="020B0604020202020204" pitchFamily="34" charset="0"/>
                <a:cs typeface="Arial" panose="020B0604020202020204" pitchFamily="34" charset="0"/>
              </a:rPr>
              <a:t> Station </a:t>
            </a:r>
            <a:br>
              <a:rPr lang="en-US" altLang="zh-TW" sz="3600">
                <a:solidFill>
                  <a:srgbClr val="E2CB9E"/>
                </a:solidFill>
                <a:latin typeface="Arial" panose="020B0604020202020204" pitchFamily="34" charset="0"/>
                <a:cs typeface="Arial" panose="020B0604020202020204" pitchFamily="34" charset="0"/>
              </a:rPr>
            </a:br>
            <a:r>
              <a:rPr lang="en-US" altLang="zh-TW" sz="3600">
                <a:solidFill>
                  <a:srgbClr val="E2CB9E"/>
                </a:solidFill>
                <a:latin typeface="Arial" panose="020B0604020202020204" pitchFamily="34" charset="0"/>
                <a:cs typeface="Arial" panose="020B0604020202020204" pitchFamily="34" charset="0"/>
              </a:rPr>
              <a:t>for various A/V needs </a:t>
            </a:r>
            <a:endParaRPr lang="en-US" sz="3600" spc="-15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6" name="圖片 25">
            <a:extLst>
              <a:ext uri="{FF2B5EF4-FFF2-40B4-BE49-F238E27FC236}">
                <a16:creationId xmlns:a16="http://schemas.microsoft.com/office/drawing/2014/main" id="{912D409C-997A-4792-BEFE-3DE801F2A5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9530" y="1213839"/>
            <a:ext cx="981609" cy="981725"/>
          </a:xfrm>
          <a:prstGeom prst="rect">
            <a:avLst/>
          </a:prstGeom>
        </p:spPr>
      </p:pic>
      <p:pic>
        <p:nvPicPr>
          <p:cNvPr id="24" name="圖片 23">
            <a:extLst>
              <a:ext uri="{FF2B5EF4-FFF2-40B4-BE49-F238E27FC236}">
                <a16:creationId xmlns:a16="http://schemas.microsoft.com/office/drawing/2014/main" id="{A1E212E5-8C9C-4D92-8506-3EB9A80DBA0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6284" y="1952236"/>
            <a:ext cx="2930300" cy="1416003"/>
          </a:xfrm>
          <a:prstGeom prst="rect">
            <a:avLst/>
          </a:prstGeom>
        </p:spPr>
      </p:pic>
    </p:spTree>
    <p:extLst>
      <p:ext uri="{BB962C8B-B14F-4D97-AF65-F5344CB8AC3E}">
        <p14:creationId xmlns:p14="http://schemas.microsoft.com/office/powerpoint/2010/main" val="3433918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4F0B8E3-30BC-4126-BB3D-71B97D705D68}"/>
              </a:ext>
            </a:extLst>
          </p:cNvPr>
          <p:cNvSpPr txBox="1">
            <a:spLocks/>
          </p:cNvSpPr>
          <p:nvPr/>
        </p:nvSpPr>
        <p:spPr>
          <a:xfrm>
            <a:off x="184245" y="0"/>
            <a:ext cx="8795982" cy="634621"/>
          </a:xfrm>
          <a:prstGeom prst="rect">
            <a:avLst/>
          </a:prstGeom>
        </p:spPr>
        <p:txBody>
          <a:bodyPr/>
          <a:lstStyle/>
          <a:p>
            <a:pPr lvl="0"/>
            <a:endParaRPr kumimoji="0" lang="en-US" sz="32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628650" y="68359"/>
            <a:ext cx="7886700" cy="822960"/>
          </a:xfrm>
          <a:effectLst>
            <a:outerShdw blurRad="50800" dist="38100" dir="2700000" algn="tl" rotWithShape="0">
              <a:prstClr val="black">
                <a:alpha val="40000"/>
              </a:prstClr>
            </a:outerShdw>
          </a:effectLst>
        </p:spPr>
        <p:txBody>
          <a:bodyPr>
            <a:normAutofit/>
          </a:bodyPr>
          <a:lstStyle/>
          <a:p>
            <a:pPr algn="ctr"/>
            <a:r>
              <a:rPr lang="en-US" altLang="zh-TW" sz="3600">
                <a:solidFill>
                  <a:srgbClr val="E2CB9E"/>
                </a:solidFill>
                <a:latin typeface="Arial" panose="020B0604020202020204" pitchFamily="34" charset="0"/>
                <a:cs typeface="Arial" panose="020B0604020202020204" pitchFamily="34" charset="0"/>
              </a:rPr>
              <a:t>Versatile </a:t>
            </a:r>
            <a:r>
              <a:rPr lang="en-US" altLang="zh-TW" sz="3600" err="1">
                <a:solidFill>
                  <a:srgbClr val="E2CB9E"/>
                </a:solidFill>
                <a:latin typeface="Arial" panose="020B0604020202020204" pitchFamily="34" charset="0"/>
                <a:cs typeface="Arial" panose="020B0604020202020204" pitchFamily="34" charset="0"/>
              </a:rPr>
              <a:t>HybridDesk</a:t>
            </a:r>
            <a:r>
              <a:rPr lang="zh-TW" altLang="en-US" sz="3600">
                <a:solidFill>
                  <a:srgbClr val="E2CB9E"/>
                </a:solidFill>
                <a:latin typeface="Arial" panose="020B0604020202020204" pitchFamily="34" charset="0"/>
                <a:cs typeface="Arial" panose="020B0604020202020204" pitchFamily="34" charset="0"/>
              </a:rPr>
              <a:t> </a:t>
            </a:r>
            <a:r>
              <a:rPr lang="en-US" altLang="zh-TW" sz="3600">
                <a:solidFill>
                  <a:srgbClr val="E2CB9E"/>
                </a:solidFill>
                <a:latin typeface="Arial" panose="020B0604020202020204" pitchFamily="34" charset="0"/>
                <a:cs typeface="Arial" panose="020B0604020202020204" pitchFamily="34" charset="0"/>
              </a:rPr>
              <a:t>Station apps</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4" name="圖片 35">
            <a:extLst>
              <a:ext uri="{FF2B5EF4-FFF2-40B4-BE49-F238E27FC236}">
                <a16:creationId xmlns:a16="http://schemas.microsoft.com/office/drawing/2014/main" id="{FA0567B6-67FB-494F-810E-06DD372E7E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5756" y="3011605"/>
            <a:ext cx="3956646" cy="2472903"/>
          </a:xfrm>
          <a:prstGeom prst="rect">
            <a:avLst/>
          </a:prstGeom>
        </p:spPr>
      </p:pic>
      <p:pic>
        <p:nvPicPr>
          <p:cNvPr id="25" name="圖片 4">
            <a:extLst>
              <a:ext uri="{FF2B5EF4-FFF2-40B4-BE49-F238E27FC236}">
                <a16:creationId xmlns:a16="http://schemas.microsoft.com/office/drawing/2014/main" id="{F1E92F6A-6970-C341-B70A-AF3B194F90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256" y="939848"/>
            <a:ext cx="2313073" cy="540171"/>
          </a:xfrm>
          <a:prstGeom prst="rect">
            <a:avLst/>
          </a:prstGeom>
        </p:spPr>
      </p:pic>
      <p:sp>
        <p:nvSpPr>
          <p:cNvPr id="26" name="TextBox 6">
            <a:extLst>
              <a:ext uri="{FF2B5EF4-FFF2-40B4-BE49-F238E27FC236}">
                <a16:creationId xmlns:a16="http://schemas.microsoft.com/office/drawing/2014/main" id="{DFA0D559-D315-D040-8072-071CFD35D009}"/>
              </a:ext>
            </a:extLst>
          </p:cNvPr>
          <p:cNvSpPr txBox="1"/>
          <p:nvPr/>
        </p:nvSpPr>
        <p:spPr>
          <a:xfrm>
            <a:off x="661456" y="965722"/>
            <a:ext cx="1715192" cy="338554"/>
          </a:xfrm>
          <a:prstGeom prst="rect">
            <a:avLst/>
          </a:prstGeom>
          <a:noFill/>
        </p:spPr>
        <p:txBody>
          <a:bodyPr wrap="square" rtlCol="0" anchor="t">
            <a:spAutoFit/>
          </a:bodyPr>
          <a:lstStyle/>
          <a:p>
            <a:pPr algn="ctr" fontAlgn="base"/>
            <a:r>
              <a:rPr lang="en-US" altLang="zh-TW" sz="1600" b="1">
                <a:solidFill>
                  <a:schemeClr val="bg1"/>
                </a:solidFill>
                <a:latin typeface="Arial" panose="020B0604020202020204" pitchFamily="34" charset="0"/>
                <a:ea typeface="微軟正黑體" pitchFamily="34" charset="-120"/>
                <a:cs typeface="Arial" panose="020B0604020202020204" pitchFamily="34" charset="0"/>
              </a:rPr>
              <a:t>System Mgmt.</a:t>
            </a:r>
            <a:endParaRPr lang="zh-TW" altLang="en-US" sz="1600"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27" name="圖片 6">
            <a:extLst>
              <a:ext uri="{FF2B5EF4-FFF2-40B4-BE49-F238E27FC236}">
                <a16:creationId xmlns:a16="http://schemas.microsoft.com/office/drawing/2014/main" id="{815C6693-AA83-5B45-9088-2481D96EA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9220" y="2192025"/>
            <a:ext cx="2313073" cy="540171"/>
          </a:xfrm>
          <a:prstGeom prst="rect">
            <a:avLst/>
          </a:prstGeom>
        </p:spPr>
      </p:pic>
      <p:sp>
        <p:nvSpPr>
          <p:cNvPr id="28" name="TextBox 6">
            <a:extLst>
              <a:ext uri="{FF2B5EF4-FFF2-40B4-BE49-F238E27FC236}">
                <a16:creationId xmlns:a16="http://schemas.microsoft.com/office/drawing/2014/main" id="{AF642434-D9DF-5143-91B5-85023BF07DD6}"/>
              </a:ext>
            </a:extLst>
          </p:cNvPr>
          <p:cNvSpPr txBox="1"/>
          <p:nvPr/>
        </p:nvSpPr>
        <p:spPr>
          <a:xfrm>
            <a:off x="3343860" y="2217899"/>
            <a:ext cx="2072313" cy="338554"/>
          </a:xfrm>
          <a:prstGeom prst="rect">
            <a:avLst/>
          </a:prstGeom>
          <a:noFill/>
        </p:spPr>
        <p:txBody>
          <a:bodyPr wrap="square" rtlCol="0" anchor="t">
            <a:spAutoFit/>
          </a:bodyPr>
          <a:lstStyle/>
          <a:p>
            <a:pPr algn="ctr" fontAlgn="base"/>
            <a:r>
              <a:rPr lang="en-US" altLang="zh-TW" sz="1600" b="1">
                <a:solidFill>
                  <a:schemeClr val="bg1"/>
                </a:solidFill>
                <a:latin typeface="Arial" panose="020B0604020202020204" pitchFamily="34" charset="0"/>
                <a:ea typeface="微軟正黑體" pitchFamily="34" charset="-120"/>
                <a:cs typeface="Arial" panose="020B0604020202020204" pitchFamily="34" charset="0"/>
              </a:rPr>
              <a:t>Multimedia Mgmt.</a:t>
            </a:r>
            <a:endParaRPr lang="zh-TW" altLang="en-US" sz="1600"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29" name="圖片 8">
            <a:extLst>
              <a:ext uri="{FF2B5EF4-FFF2-40B4-BE49-F238E27FC236}">
                <a16:creationId xmlns:a16="http://schemas.microsoft.com/office/drawing/2014/main" id="{A5EE92AA-008B-7445-BBDD-856101F91A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256" y="2217899"/>
            <a:ext cx="2313073" cy="540171"/>
          </a:xfrm>
          <a:prstGeom prst="rect">
            <a:avLst/>
          </a:prstGeom>
        </p:spPr>
      </p:pic>
      <p:sp>
        <p:nvSpPr>
          <p:cNvPr id="30" name="TextBox 6">
            <a:extLst>
              <a:ext uri="{FF2B5EF4-FFF2-40B4-BE49-F238E27FC236}">
                <a16:creationId xmlns:a16="http://schemas.microsoft.com/office/drawing/2014/main" id="{A3DBCC5A-3425-2048-B13B-234E620387EC}"/>
              </a:ext>
            </a:extLst>
          </p:cNvPr>
          <p:cNvSpPr txBox="1"/>
          <p:nvPr/>
        </p:nvSpPr>
        <p:spPr>
          <a:xfrm>
            <a:off x="661456" y="2243773"/>
            <a:ext cx="1715192" cy="338554"/>
          </a:xfrm>
          <a:prstGeom prst="rect">
            <a:avLst/>
          </a:prstGeom>
          <a:noFill/>
        </p:spPr>
        <p:txBody>
          <a:bodyPr wrap="square" rtlCol="0" anchor="t">
            <a:spAutoFit/>
          </a:bodyPr>
          <a:lstStyle/>
          <a:p>
            <a:pPr algn="ctr" fontAlgn="base"/>
            <a:r>
              <a:rPr lang="en-US" altLang="zh-TW" sz="1600" b="1">
                <a:solidFill>
                  <a:schemeClr val="bg1"/>
                </a:solidFill>
                <a:latin typeface="Arial" panose="020B0604020202020204" pitchFamily="34" charset="0"/>
                <a:ea typeface="微軟正黑體" pitchFamily="34" charset="-120"/>
                <a:cs typeface="Arial" panose="020B0604020202020204" pitchFamily="34" charset="0"/>
              </a:rPr>
              <a:t>Multimedia</a:t>
            </a:r>
            <a:endParaRPr lang="zh-TW" altLang="en-US" sz="1600"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31" name="圖片 10">
            <a:extLst>
              <a:ext uri="{FF2B5EF4-FFF2-40B4-BE49-F238E27FC236}">
                <a16:creationId xmlns:a16="http://schemas.microsoft.com/office/drawing/2014/main" id="{4E3B7C97-3AC5-684E-AA85-86D89DB0A9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9220" y="939848"/>
            <a:ext cx="2313073" cy="540171"/>
          </a:xfrm>
          <a:prstGeom prst="rect">
            <a:avLst/>
          </a:prstGeom>
        </p:spPr>
      </p:pic>
      <p:sp>
        <p:nvSpPr>
          <p:cNvPr id="32" name="TextBox 6">
            <a:extLst>
              <a:ext uri="{FF2B5EF4-FFF2-40B4-BE49-F238E27FC236}">
                <a16:creationId xmlns:a16="http://schemas.microsoft.com/office/drawing/2014/main" id="{94B0C304-6D39-124D-955D-D4E20FA7951E}"/>
              </a:ext>
            </a:extLst>
          </p:cNvPr>
          <p:cNvSpPr txBox="1"/>
          <p:nvPr/>
        </p:nvSpPr>
        <p:spPr>
          <a:xfrm>
            <a:off x="3522422" y="965722"/>
            <a:ext cx="1715192" cy="338554"/>
          </a:xfrm>
          <a:prstGeom prst="rect">
            <a:avLst/>
          </a:prstGeom>
          <a:noFill/>
        </p:spPr>
        <p:txBody>
          <a:bodyPr wrap="square" rtlCol="0" anchor="t">
            <a:spAutoFit/>
          </a:bodyPr>
          <a:lstStyle/>
          <a:p>
            <a:pPr algn="ctr" fontAlgn="base"/>
            <a:r>
              <a:rPr lang="en-US" altLang="zh-TW" sz="1600" b="1">
                <a:solidFill>
                  <a:schemeClr val="bg1"/>
                </a:solidFill>
                <a:latin typeface="Arial" panose="020B0604020202020204" pitchFamily="34" charset="0"/>
                <a:ea typeface="微軟正黑體" pitchFamily="34" charset="-120"/>
                <a:cs typeface="Arial" panose="020B0604020202020204" pitchFamily="34" charset="0"/>
              </a:rPr>
              <a:t>Surveillance</a:t>
            </a:r>
            <a:endParaRPr lang="zh-TW" altLang="en-US" sz="1600"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33" name="圖片 12">
            <a:extLst>
              <a:ext uri="{FF2B5EF4-FFF2-40B4-BE49-F238E27FC236}">
                <a16:creationId xmlns:a16="http://schemas.microsoft.com/office/drawing/2014/main" id="{005DCDDE-6211-DC47-9E08-3FE1950490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0184" y="2166151"/>
            <a:ext cx="2313073" cy="540171"/>
          </a:xfrm>
          <a:prstGeom prst="rect">
            <a:avLst/>
          </a:prstGeom>
        </p:spPr>
      </p:pic>
      <p:sp>
        <p:nvSpPr>
          <p:cNvPr id="34" name="TextBox 6">
            <a:extLst>
              <a:ext uri="{FF2B5EF4-FFF2-40B4-BE49-F238E27FC236}">
                <a16:creationId xmlns:a16="http://schemas.microsoft.com/office/drawing/2014/main" id="{BD4EE6C5-425B-8F42-96F4-2638C243D353}"/>
              </a:ext>
            </a:extLst>
          </p:cNvPr>
          <p:cNvSpPr txBox="1"/>
          <p:nvPr/>
        </p:nvSpPr>
        <p:spPr>
          <a:xfrm>
            <a:off x="6225185" y="2099115"/>
            <a:ext cx="2072313" cy="523220"/>
          </a:xfrm>
          <a:prstGeom prst="rect">
            <a:avLst/>
          </a:prstGeom>
          <a:noFill/>
        </p:spPr>
        <p:txBody>
          <a:bodyPr wrap="square" rtlCol="0" anchor="t">
            <a:spAutoFit/>
          </a:bodyPr>
          <a:lstStyle/>
          <a:p>
            <a:pPr algn="ctr" fontAlgn="base"/>
            <a:r>
              <a:rPr lang="en-US" altLang="zh-TW" sz="1400" b="1">
                <a:solidFill>
                  <a:schemeClr val="bg1"/>
                </a:solidFill>
                <a:latin typeface="Arial" panose="020B0604020202020204" pitchFamily="34" charset="0"/>
                <a:ea typeface="微軟正黑體" pitchFamily="34" charset="-120"/>
                <a:cs typeface="Arial" panose="020B0604020202020204" pitchFamily="34" charset="0"/>
              </a:rPr>
              <a:t>Browser &amp; Productivity</a:t>
            </a:r>
            <a:endParaRPr lang="zh-TW" altLang="en-US" sz="1400"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35" name="圖片 14">
            <a:extLst>
              <a:ext uri="{FF2B5EF4-FFF2-40B4-BE49-F238E27FC236}">
                <a16:creationId xmlns:a16="http://schemas.microsoft.com/office/drawing/2014/main" id="{732AF46E-CE24-4C41-9FF4-CA3A65A12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1665" y="939848"/>
            <a:ext cx="2313073" cy="540171"/>
          </a:xfrm>
          <a:prstGeom prst="rect">
            <a:avLst/>
          </a:prstGeom>
        </p:spPr>
      </p:pic>
      <p:sp>
        <p:nvSpPr>
          <p:cNvPr id="36" name="TextBox 6">
            <a:extLst>
              <a:ext uri="{FF2B5EF4-FFF2-40B4-BE49-F238E27FC236}">
                <a16:creationId xmlns:a16="http://schemas.microsoft.com/office/drawing/2014/main" id="{2C129A92-9E9E-EC42-9C9A-74C081C37D30}"/>
              </a:ext>
            </a:extLst>
          </p:cNvPr>
          <p:cNvSpPr txBox="1"/>
          <p:nvPr/>
        </p:nvSpPr>
        <p:spPr>
          <a:xfrm>
            <a:off x="6191607" y="965722"/>
            <a:ext cx="1898452" cy="338554"/>
          </a:xfrm>
          <a:prstGeom prst="rect">
            <a:avLst/>
          </a:prstGeom>
          <a:noFill/>
        </p:spPr>
        <p:txBody>
          <a:bodyPr wrap="square" rtlCol="0" anchor="t">
            <a:spAutoFit/>
          </a:bodyPr>
          <a:lstStyle/>
          <a:p>
            <a:pPr algn="ctr" fontAlgn="base"/>
            <a:r>
              <a:rPr lang="en-US" altLang="zh-TW" sz="1600" b="1">
                <a:solidFill>
                  <a:schemeClr val="bg1"/>
                </a:solidFill>
                <a:latin typeface="Arial" panose="020B0604020202020204" pitchFamily="34" charset="0"/>
                <a:ea typeface="微軟正黑體" pitchFamily="34" charset="-120"/>
                <a:cs typeface="Arial" panose="020B0604020202020204" pitchFamily="34" charset="0"/>
              </a:rPr>
              <a:t>Comm. &amp; Social</a:t>
            </a:r>
            <a:endParaRPr lang="zh-TW" altLang="en-US" sz="16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7" name="TextBox 6">
            <a:extLst>
              <a:ext uri="{FF2B5EF4-FFF2-40B4-BE49-F238E27FC236}">
                <a16:creationId xmlns:a16="http://schemas.microsoft.com/office/drawing/2014/main" id="{D87F6694-4CFD-A24A-9E5B-1CB6DDD8E248}"/>
              </a:ext>
            </a:extLst>
          </p:cNvPr>
          <p:cNvSpPr txBox="1"/>
          <p:nvPr/>
        </p:nvSpPr>
        <p:spPr>
          <a:xfrm>
            <a:off x="438127" y="1374911"/>
            <a:ext cx="2018393" cy="584775"/>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QTS</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File Station HD</a:t>
            </a:r>
            <a:endParaRPr lang="zh-TW" altLang="en-US" sz="16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8" name="TextBox 6">
            <a:extLst>
              <a:ext uri="{FF2B5EF4-FFF2-40B4-BE49-F238E27FC236}">
                <a16:creationId xmlns:a16="http://schemas.microsoft.com/office/drawing/2014/main" id="{C26ED2F0-0B06-6440-94BD-EC1DE70DA728}"/>
              </a:ext>
            </a:extLst>
          </p:cNvPr>
          <p:cNvSpPr txBox="1"/>
          <p:nvPr/>
        </p:nvSpPr>
        <p:spPr>
          <a:xfrm>
            <a:off x="3308205" y="1374911"/>
            <a:ext cx="2580200" cy="584775"/>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Surveillance Station</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QVR Pro Client</a:t>
            </a:r>
          </a:p>
        </p:txBody>
      </p:sp>
      <p:sp>
        <p:nvSpPr>
          <p:cNvPr id="39" name="TextBox 6">
            <a:extLst>
              <a:ext uri="{FF2B5EF4-FFF2-40B4-BE49-F238E27FC236}">
                <a16:creationId xmlns:a16="http://schemas.microsoft.com/office/drawing/2014/main" id="{9BA888C3-D720-8643-8A37-CC4218143954}"/>
              </a:ext>
            </a:extLst>
          </p:cNvPr>
          <p:cNvSpPr txBox="1"/>
          <p:nvPr/>
        </p:nvSpPr>
        <p:spPr>
          <a:xfrm>
            <a:off x="6080184" y="1374911"/>
            <a:ext cx="2580200" cy="584775"/>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Skype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Facebook</a:t>
            </a:r>
          </a:p>
        </p:txBody>
      </p:sp>
      <p:sp>
        <p:nvSpPr>
          <p:cNvPr id="40" name="TextBox 6">
            <a:extLst>
              <a:ext uri="{FF2B5EF4-FFF2-40B4-BE49-F238E27FC236}">
                <a16:creationId xmlns:a16="http://schemas.microsoft.com/office/drawing/2014/main" id="{01620AFA-A109-C84F-BF05-E2BC954B77DB}"/>
              </a:ext>
            </a:extLst>
          </p:cNvPr>
          <p:cNvSpPr txBox="1"/>
          <p:nvPr/>
        </p:nvSpPr>
        <p:spPr>
          <a:xfrm>
            <a:off x="438127" y="2647177"/>
            <a:ext cx="2424981" cy="1815882"/>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HD Player</a:t>
            </a:r>
          </a:p>
          <a:p>
            <a:pPr marL="179388" indent="-179388" fontAlgn="base">
              <a:buClr>
                <a:srgbClr val="FF0066"/>
              </a:buClr>
              <a:buSzPct val="95000"/>
              <a:buFont typeface="Arial" panose="020B0604020202020204" pitchFamily="34" charset="0"/>
              <a:buChar char="•"/>
            </a:pPr>
            <a:r>
              <a:rPr lang="en-US" altLang="zh-TW" sz="1600" b="1" err="1">
                <a:solidFill>
                  <a:schemeClr val="bg1"/>
                </a:solidFill>
                <a:latin typeface="Arial" panose="020B0604020202020204" pitchFamily="34" charset="0"/>
                <a:ea typeface="微軟正黑體" pitchFamily="34" charset="-120"/>
                <a:cs typeface="Arial" panose="020B0604020202020204" pitchFamily="34" charset="0"/>
              </a:rPr>
              <a:t>OceanKTV</a:t>
            </a:r>
            <a:endParaRPr lang="en-US" altLang="zh-TW" sz="1600" b="1">
              <a:solidFill>
                <a:schemeClr val="bg1"/>
              </a:solidFill>
              <a:latin typeface="Arial" panose="020B0604020202020204" pitchFamily="34" charset="0"/>
              <a:ea typeface="微軟正黑體" pitchFamily="34" charset="-120"/>
              <a:cs typeface="Arial" panose="020B0604020202020204" pitchFamily="34" charset="0"/>
            </a:endParaRP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YouTube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Clementine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Plex Home Theater</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Spotify</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TuneIn Radio</a:t>
            </a:r>
          </a:p>
        </p:txBody>
      </p:sp>
      <p:sp>
        <p:nvSpPr>
          <p:cNvPr id="41" name="TextBox 6">
            <a:extLst>
              <a:ext uri="{FF2B5EF4-FFF2-40B4-BE49-F238E27FC236}">
                <a16:creationId xmlns:a16="http://schemas.microsoft.com/office/drawing/2014/main" id="{B26904CC-139F-0748-B767-754F8C079DD5}"/>
              </a:ext>
            </a:extLst>
          </p:cNvPr>
          <p:cNvSpPr txBox="1"/>
          <p:nvPr/>
        </p:nvSpPr>
        <p:spPr>
          <a:xfrm>
            <a:off x="3308205" y="2647177"/>
            <a:ext cx="2580200" cy="830997"/>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Photo Station HD</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Video Station HD</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Music Station HD</a:t>
            </a:r>
          </a:p>
        </p:txBody>
      </p:sp>
      <p:sp>
        <p:nvSpPr>
          <p:cNvPr id="42" name="TextBox 6">
            <a:extLst>
              <a:ext uri="{FF2B5EF4-FFF2-40B4-BE49-F238E27FC236}">
                <a16:creationId xmlns:a16="http://schemas.microsoft.com/office/drawing/2014/main" id="{DC72E784-797D-A04C-8904-B2639BA3B343}"/>
              </a:ext>
            </a:extLst>
          </p:cNvPr>
          <p:cNvSpPr txBox="1"/>
          <p:nvPr/>
        </p:nvSpPr>
        <p:spPr>
          <a:xfrm>
            <a:off x="6080184" y="2647177"/>
            <a:ext cx="2580200" cy="830997"/>
          </a:xfrm>
          <a:prstGeom prst="rect">
            <a:avLst/>
          </a:prstGeom>
          <a:noFill/>
        </p:spPr>
        <p:txBody>
          <a:bodyPr wrap="square" rtlCol="0" anchor="t">
            <a:spAutoFit/>
          </a:bodyPr>
          <a:lstStyle/>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Chrome</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Firefox</a:t>
            </a:r>
          </a:p>
          <a:p>
            <a:pPr marL="179388" indent="-179388" fontAlgn="base">
              <a:buClr>
                <a:srgbClr val="FF0066"/>
              </a:buClr>
              <a:buSzPct val="95000"/>
              <a:buFont typeface="Arial" panose="020B0604020202020204" pitchFamily="34" charset="0"/>
              <a:buChar char="•"/>
            </a:pP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LibreOffice</a:t>
            </a:r>
          </a:p>
        </p:txBody>
      </p:sp>
    </p:spTree>
    <p:extLst>
      <p:ext uri="{BB962C8B-B14F-4D97-AF65-F5344CB8AC3E}">
        <p14:creationId xmlns:p14="http://schemas.microsoft.com/office/powerpoint/2010/main" val="1935561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sp>
        <p:nvSpPr>
          <p:cNvPr id="2" name="Title 1">
            <a:extLst>
              <a:ext uri="{FF2B5EF4-FFF2-40B4-BE49-F238E27FC236}">
                <a16:creationId xmlns:a16="http://schemas.microsoft.com/office/drawing/2014/main" id="{E05CCFC5-0F05-4040-A792-B34986FF5E9E}"/>
              </a:ext>
            </a:extLst>
          </p:cNvPr>
          <p:cNvSpPr>
            <a:spLocks noGrp="1"/>
          </p:cNvSpPr>
          <p:nvPr>
            <p:ph type="title"/>
          </p:nvPr>
        </p:nvSpPr>
        <p:spPr>
          <a:xfrm>
            <a:off x="569234" y="277846"/>
            <a:ext cx="8005532" cy="822960"/>
          </a:xfrm>
          <a:effectLst>
            <a:outerShdw blurRad="50800" dist="38100" dir="2700000" algn="tl" rotWithShape="0">
              <a:prstClr val="black">
                <a:alpha val="40000"/>
              </a:prstClr>
            </a:outerShdw>
          </a:effectLst>
        </p:spPr>
        <p:txBody>
          <a:bodyPr>
            <a:noAutofit/>
          </a:bodyPr>
          <a:lstStyle/>
          <a:p>
            <a:pPr algn="ctr"/>
            <a:r>
              <a:rPr lang="en-US" altLang="zh-TW" sz="3600" err="1">
                <a:solidFill>
                  <a:srgbClr val="E2CB9E"/>
                </a:solidFill>
                <a:latin typeface="Arial" panose="020B0604020202020204" pitchFamily="34" charset="0"/>
                <a:cs typeface="Arial" panose="020B0604020202020204" pitchFamily="34" charset="0"/>
              </a:rPr>
              <a:t>Qbutton</a:t>
            </a:r>
            <a:r>
              <a:rPr lang="en-US" altLang="zh-TW" sz="3600">
                <a:solidFill>
                  <a:srgbClr val="E2CB9E"/>
                </a:solidFill>
                <a:latin typeface="Arial" panose="020B0604020202020204" pitchFamily="34" charset="0"/>
                <a:cs typeface="Arial" panose="020B0604020202020204" pitchFamily="34" charset="0"/>
              </a:rPr>
              <a:t>:</a:t>
            </a:r>
            <a:br>
              <a:rPr lang="en-US" altLang="zh-TW" sz="3600">
                <a:solidFill>
                  <a:srgbClr val="E2CB9E"/>
                </a:solidFill>
                <a:latin typeface="Arial" panose="020B0604020202020204" pitchFamily="34" charset="0"/>
                <a:cs typeface="Arial" panose="020B0604020202020204" pitchFamily="34" charset="0"/>
              </a:rPr>
            </a:br>
            <a:r>
              <a:rPr lang="en-US" altLang="zh-TW" sz="3600">
                <a:solidFill>
                  <a:srgbClr val="E2CB9E"/>
                </a:solidFill>
                <a:latin typeface="Arial" panose="020B0604020202020204" pitchFamily="34" charset="0"/>
                <a:cs typeface="Arial" panose="020B0604020202020204" pitchFamily="34" charset="0"/>
              </a:rPr>
              <a:t>customize remote button actions</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文字方塊 1">
            <a:extLst>
              <a:ext uri="{FF2B5EF4-FFF2-40B4-BE49-F238E27FC236}">
                <a16:creationId xmlns:a16="http://schemas.microsoft.com/office/drawing/2014/main" id="{675EAAE2-67EB-4DD4-8FA4-35D81A5F8AA8}"/>
              </a:ext>
            </a:extLst>
          </p:cNvPr>
          <p:cNvSpPr txBox="1"/>
          <p:nvPr/>
        </p:nvSpPr>
        <p:spPr>
          <a:xfrm>
            <a:off x="7244879" y="1321878"/>
            <a:ext cx="1771374" cy="738664"/>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rPr>
              <a:t>Optional purchase of </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QNAP RM-IR004 </a:t>
            </a:r>
            <a:b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rPr>
              <a:t>IR remote control</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9" name="群組 28">
            <a:extLst>
              <a:ext uri="{FF2B5EF4-FFF2-40B4-BE49-F238E27FC236}">
                <a16:creationId xmlns:a16="http://schemas.microsoft.com/office/drawing/2014/main" id="{6D1E8623-8E2E-4FC9-A07F-D6DBCDC5AF59}"/>
              </a:ext>
            </a:extLst>
          </p:cNvPr>
          <p:cNvGrpSpPr/>
          <p:nvPr/>
        </p:nvGrpSpPr>
        <p:grpSpPr>
          <a:xfrm>
            <a:off x="450333" y="1500350"/>
            <a:ext cx="917433" cy="823817"/>
            <a:chOff x="450333" y="1500350"/>
            <a:chExt cx="917433" cy="823817"/>
          </a:xfrm>
        </p:grpSpPr>
        <p:pic>
          <p:nvPicPr>
            <p:cNvPr id="16"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pic>
          <p:nvPicPr>
            <p:cNvPr id="22" name="圖形 21">
              <a:extLst>
                <a:ext uri="{FF2B5EF4-FFF2-40B4-BE49-F238E27FC236}">
                  <a16:creationId xmlns:a16="http://schemas.microsoft.com/office/drawing/2014/main" id="{304FBE74-7B2F-4AE0-8A41-10501B91AA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3006" y="1652601"/>
              <a:ext cx="388833" cy="456672"/>
            </a:xfrm>
            <a:prstGeom prst="rect">
              <a:avLst/>
            </a:prstGeom>
            <a:effectLst>
              <a:innerShdw blurRad="38100">
                <a:schemeClr val="tx1">
                  <a:lumMod val="65000"/>
                  <a:lumOff val="35000"/>
                </a:schemeClr>
              </a:innerShdw>
            </a:effectLst>
          </p:spPr>
        </p:pic>
      </p:grpSp>
      <p:grpSp>
        <p:nvGrpSpPr>
          <p:cNvPr id="30" name="群組 29">
            <a:extLst>
              <a:ext uri="{FF2B5EF4-FFF2-40B4-BE49-F238E27FC236}">
                <a16:creationId xmlns:a16="http://schemas.microsoft.com/office/drawing/2014/main" id="{133638BA-7BAC-47C5-9E42-A90EB73BBCA5}"/>
              </a:ext>
            </a:extLst>
          </p:cNvPr>
          <p:cNvGrpSpPr/>
          <p:nvPr/>
        </p:nvGrpSpPr>
        <p:grpSpPr>
          <a:xfrm>
            <a:off x="450333" y="2527288"/>
            <a:ext cx="917433" cy="823817"/>
            <a:chOff x="450333" y="2527288"/>
            <a:chExt cx="917433" cy="823817"/>
          </a:xfrm>
        </p:grpSpPr>
        <p:pic>
          <p:nvPicPr>
            <p:cNvPr id="23" name="圖片 22">
              <a:extLst>
                <a:ext uri="{FF2B5EF4-FFF2-40B4-BE49-F238E27FC236}">
                  <a16:creationId xmlns:a16="http://schemas.microsoft.com/office/drawing/2014/main" id="{BBAC5D40-77B9-4276-8466-F4BF267F0C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2527288"/>
              <a:ext cx="917433" cy="823817"/>
            </a:xfrm>
            <a:prstGeom prst="rect">
              <a:avLst/>
            </a:prstGeom>
          </p:spPr>
        </p:pic>
        <p:pic>
          <p:nvPicPr>
            <p:cNvPr id="25" name="圖形 24">
              <a:extLst>
                <a:ext uri="{FF2B5EF4-FFF2-40B4-BE49-F238E27FC236}">
                  <a16:creationId xmlns:a16="http://schemas.microsoft.com/office/drawing/2014/main" id="{261D75E6-C70D-4AFF-8212-119B0DBBFDD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2717" y="2716232"/>
              <a:ext cx="366029" cy="439632"/>
            </a:xfrm>
            <a:prstGeom prst="rect">
              <a:avLst/>
            </a:prstGeom>
            <a:effectLst>
              <a:innerShdw blurRad="38100">
                <a:prstClr val="black"/>
              </a:innerShdw>
            </a:effectLst>
          </p:spPr>
        </p:pic>
      </p:grpSp>
      <p:pic>
        <p:nvPicPr>
          <p:cNvPr id="26" name="圖片 25">
            <a:extLst>
              <a:ext uri="{FF2B5EF4-FFF2-40B4-BE49-F238E27FC236}">
                <a16:creationId xmlns:a16="http://schemas.microsoft.com/office/drawing/2014/main" id="{74DE9C64-8334-4773-92AB-98E9F69E9F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9727" y="3558598"/>
            <a:ext cx="917433" cy="823817"/>
          </a:xfrm>
          <a:prstGeom prst="rect">
            <a:avLst/>
          </a:prstGeom>
        </p:spPr>
      </p:pic>
      <p:pic>
        <p:nvPicPr>
          <p:cNvPr id="41" name="圖形 40">
            <a:extLst>
              <a:ext uri="{FF2B5EF4-FFF2-40B4-BE49-F238E27FC236}">
                <a16:creationId xmlns:a16="http://schemas.microsoft.com/office/drawing/2014/main" id="{5107D6BC-53E7-4BF5-A9F4-EC6CD969E44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3853" y="3739713"/>
            <a:ext cx="414472" cy="450058"/>
          </a:xfrm>
          <a:prstGeom prst="rect">
            <a:avLst/>
          </a:prstGeom>
          <a:effectLst>
            <a:innerShdw blurRad="38100">
              <a:prstClr val="black"/>
            </a:innerShdw>
          </a:effectLst>
        </p:spPr>
      </p:pic>
      <p:sp>
        <p:nvSpPr>
          <p:cNvPr id="27" name="Shape 704">
            <a:extLst>
              <a:ext uri="{FF2B5EF4-FFF2-40B4-BE49-F238E27FC236}">
                <a16:creationId xmlns:a16="http://schemas.microsoft.com/office/drawing/2014/main" id="{E53F8500-5D4D-4340-BD6F-152E2B272168}"/>
              </a:ext>
            </a:extLst>
          </p:cNvPr>
          <p:cNvSpPr txBox="1"/>
          <p:nvPr/>
        </p:nvSpPr>
        <p:spPr>
          <a:xfrm>
            <a:off x="1381068" y="1417840"/>
            <a:ext cx="3857652" cy="642702"/>
          </a:xfrm>
          <a:prstGeom prst="rect">
            <a:avLst/>
          </a:prstGeom>
          <a:noFill/>
          <a:ln>
            <a:noFill/>
          </a:ln>
        </p:spPr>
        <p:txBody>
          <a:bodyPr wrap="square" lIns="91425" tIns="45700" rIns="91425" bIns="45700" anchor="t" anchorCtr="0">
            <a:noAutofit/>
          </a:bodyPr>
          <a:lstStyle/>
          <a:p>
            <a:r>
              <a:rPr lang="en-US" altLang="zh-TW">
                <a:solidFill>
                  <a:schemeClr val="bg1"/>
                </a:solidFill>
                <a:latin typeface="Arial" panose="020B0604020202020204" pitchFamily="34" charset="0"/>
                <a:cs typeface="Arial" panose="020B0604020202020204" pitchFamily="34" charset="0"/>
              </a:rPr>
              <a:t>Play your favorite music playlist with a single button or set other buttons to play the previous or next song</a:t>
            </a:r>
            <a:endParaRPr lang="zh-TW" altLang="en-US">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28" name="Shape 704">
            <a:extLst>
              <a:ext uri="{FF2B5EF4-FFF2-40B4-BE49-F238E27FC236}">
                <a16:creationId xmlns:a16="http://schemas.microsoft.com/office/drawing/2014/main" id="{7C38680C-B8C5-494A-8D8C-631770872706}"/>
              </a:ext>
            </a:extLst>
          </p:cNvPr>
          <p:cNvSpPr txBox="1"/>
          <p:nvPr/>
        </p:nvSpPr>
        <p:spPr>
          <a:xfrm>
            <a:off x="1381068" y="2465648"/>
            <a:ext cx="3643338" cy="642702"/>
          </a:xfrm>
          <a:prstGeom prst="rect">
            <a:avLst/>
          </a:prstGeom>
          <a:noFill/>
          <a:ln>
            <a:noFill/>
          </a:ln>
        </p:spPr>
        <p:txBody>
          <a:bodyPr wrap="square" lIns="91425" tIns="45700" rIns="91425" bIns="45700" anchor="t" anchorCtr="0">
            <a:noAutofit/>
          </a:bodyPr>
          <a:lstStyle/>
          <a:p>
            <a:r>
              <a:rPr lang="en-CA" altLang="zh-TW">
                <a:solidFill>
                  <a:schemeClr val="bg1"/>
                </a:solidFill>
                <a:latin typeface="Arial" panose="020B0604020202020204" pitchFamily="34" charset="0"/>
                <a:cs typeface="Arial" panose="020B0604020202020204" pitchFamily="34" charset="0"/>
              </a:rPr>
              <a:t>View pre-selected channels on Surveillance Station for quick surveillance monitoring</a:t>
            </a:r>
            <a:endParaRPr lang="zh-TW" altLang="en-US">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1" name="Shape 704">
            <a:extLst>
              <a:ext uri="{FF2B5EF4-FFF2-40B4-BE49-F238E27FC236}">
                <a16:creationId xmlns:a16="http://schemas.microsoft.com/office/drawing/2014/main" id="{2A42D064-6801-1842-94FF-F777A87EB56A}"/>
              </a:ext>
            </a:extLst>
          </p:cNvPr>
          <p:cNvSpPr txBox="1"/>
          <p:nvPr/>
        </p:nvSpPr>
        <p:spPr>
          <a:xfrm>
            <a:off x="1367160" y="3535902"/>
            <a:ext cx="3816424" cy="642702"/>
          </a:xfrm>
          <a:prstGeom prst="rect">
            <a:avLst/>
          </a:prstGeom>
          <a:noFill/>
          <a:ln>
            <a:noFill/>
          </a:ln>
        </p:spPr>
        <p:txBody>
          <a:bodyPr wrap="square" lIns="91425" tIns="45700" rIns="91425" bIns="45700" anchor="t" anchorCtr="0">
            <a:noAutofit/>
          </a:bodyPr>
          <a:lstStyle/>
          <a:p>
            <a:r>
              <a:rPr lang="en-US" altLang="zh-TW">
                <a:solidFill>
                  <a:schemeClr val="bg1"/>
                </a:solidFill>
                <a:latin typeface="Arial" panose="020B0604020202020204" pitchFamily="34" charset="0"/>
                <a:cs typeface="Arial" panose="020B0604020202020204" pitchFamily="34" charset="0"/>
              </a:rPr>
              <a:t>Set a button to restart or power off your NAS for greater convenience</a:t>
            </a:r>
            <a:endParaRPr lang="zh-TW" altLang="en-US" sz="2000">
              <a:solidFill>
                <a:schemeClr val="bg1"/>
              </a:solidFill>
              <a:latin typeface="Arial" panose="020B0604020202020204" pitchFamily="34" charset="0"/>
              <a:ea typeface="微軟正黑體" pitchFamily="34" charset="-120"/>
              <a:cs typeface="Arial" panose="020B0604020202020204" pitchFamily="34" charset="0"/>
            </a:endParaRPr>
          </a:p>
        </p:txBody>
      </p:sp>
      <p:grpSp>
        <p:nvGrpSpPr>
          <p:cNvPr id="33" name="群組 32">
            <a:extLst>
              <a:ext uri="{FF2B5EF4-FFF2-40B4-BE49-F238E27FC236}">
                <a16:creationId xmlns:a16="http://schemas.microsoft.com/office/drawing/2014/main" id="{2EFDFFFB-D1CA-4E43-A5E9-57732B95509F}"/>
              </a:ext>
            </a:extLst>
          </p:cNvPr>
          <p:cNvGrpSpPr/>
          <p:nvPr/>
        </p:nvGrpSpPr>
        <p:grpSpPr>
          <a:xfrm>
            <a:off x="5196886" y="1100805"/>
            <a:ext cx="2861851" cy="3524109"/>
            <a:chOff x="5031607" y="1207224"/>
            <a:chExt cx="2927035" cy="3665720"/>
          </a:xfrm>
        </p:grpSpPr>
        <p:pic>
          <p:nvPicPr>
            <p:cNvPr id="42" name="圖片 41">
              <a:extLst>
                <a:ext uri="{FF2B5EF4-FFF2-40B4-BE49-F238E27FC236}">
                  <a16:creationId xmlns:a16="http://schemas.microsoft.com/office/drawing/2014/main" id="{602C1BD8-E244-404C-8149-3D17668FBDD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55738" y="1207224"/>
              <a:ext cx="1281034" cy="3665720"/>
            </a:xfrm>
            <a:prstGeom prst="rect">
              <a:avLst/>
            </a:prstGeom>
            <a:effectLst>
              <a:outerShdw blurRad="203200" sx="102000" sy="102000" algn="ctr" rotWithShape="0">
                <a:schemeClr val="bg1">
                  <a:alpha val="99000"/>
                </a:schemeClr>
              </a:outerShdw>
              <a:reflection blurRad="76200" stA="46000" endPos="37000" dir="5400000" sy="-100000" algn="bl" rotWithShape="0"/>
            </a:effectLst>
          </p:spPr>
        </p:pic>
        <p:cxnSp>
          <p:nvCxnSpPr>
            <p:cNvPr id="43" name="直線接點 42">
              <a:extLst>
                <a:ext uri="{FF2B5EF4-FFF2-40B4-BE49-F238E27FC236}">
                  <a16:creationId xmlns:a16="http://schemas.microsoft.com/office/drawing/2014/main" id="{259FFB20-1AE5-4CDC-BAC8-643E7D22C6B8}"/>
                </a:ext>
              </a:extLst>
            </p:cNvPr>
            <p:cNvCxnSpPr>
              <a:cxnSpLocks/>
            </p:cNvCxnSpPr>
            <p:nvPr/>
          </p:nvCxnSpPr>
          <p:spPr>
            <a:xfrm>
              <a:off x="6709628" y="3582874"/>
              <a:ext cx="9211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8C300A37-5136-496B-B3EB-FF3813C9D9CB}"/>
                </a:ext>
              </a:extLst>
            </p:cNvPr>
            <p:cNvCxnSpPr>
              <a:cxnSpLocks/>
            </p:cNvCxnSpPr>
            <p:nvPr/>
          </p:nvCxnSpPr>
          <p:spPr>
            <a:xfrm>
              <a:off x="6983409" y="3856655"/>
              <a:ext cx="37225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17E2CC87-FCC9-4297-B0B5-9A5C36977BC4}"/>
                </a:ext>
              </a:extLst>
            </p:cNvPr>
            <p:cNvCxnSpPr>
              <a:cxnSpLocks/>
            </p:cNvCxnSpPr>
            <p:nvPr/>
          </p:nvCxnSpPr>
          <p:spPr>
            <a:xfrm>
              <a:off x="5955738" y="4118735"/>
              <a:ext cx="53270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CE75CE82-7521-4B08-A0A2-1C933CA321B4}"/>
                </a:ext>
              </a:extLst>
            </p:cNvPr>
            <p:cNvCxnSpPr/>
            <p:nvPr/>
          </p:nvCxnSpPr>
          <p:spPr>
            <a:xfrm>
              <a:off x="5313753" y="3848563"/>
              <a:ext cx="87394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49" name="圖形 48">
              <a:extLst>
                <a:ext uri="{FF2B5EF4-FFF2-40B4-BE49-F238E27FC236}">
                  <a16:creationId xmlns:a16="http://schemas.microsoft.com/office/drawing/2014/main" id="{29C81733-9D5B-4518-81F6-420BE7715CC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1607" y="3550078"/>
              <a:ext cx="388833" cy="456672"/>
            </a:xfrm>
            <a:prstGeom prst="rect">
              <a:avLst/>
            </a:prstGeom>
            <a:effectLst>
              <a:innerShdw blurRad="38100">
                <a:schemeClr val="tx1">
                  <a:lumMod val="65000"/>
                  <a:lumOff val="35000"/>
                </a:schemeClr>
              </a:innerShdw>
            </a:effectLst>
          </p:spPr>
        </p:pic>
        <p:pic>
          <p:nvPicPr>
            <p:cNvPr id="50" name="圖形 49">
              <a:extLst>
                <a:ext uri="{FF2B5EF4-FFF2-40B4-BE49-F238E27FC236}">
                  <a16:creationId xmlns:a16="http://schemas.microsoft.com/office/drawing/2014/main" id="{E83AF425-9827-4FEF-A569-F53888B8D4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92613" y="3338782"/>
              <a:ext cx="366029" cy="439632"/>
            </a:xfrm>
            <a:prstGeom prst="rect">
              <a:avLst/>
            </a:prstGeom>
            <a:effectLst>
              <a:innerShdw blurRad="38100">
                <a:prstClr val="black"/>
              </a:innerShdw>
            </a:effectLst>
          </p:spPr>
        </p:pic>
        <p:pic>
          <p:nvPicPr>
            <p:cNvPr id="51" name="圖形 50">
              <a:extLst>
                <a:ext uri="{FF2B5EF4-FFF2-40B4-BE49-F238E27FC236}">
                  <a16:creationId xmlns:a16="http://schemas.microsoft.com/office/drawing/2014/main" id="{CBE43205-82B7-4882-883B-F2BFE009BD0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01871" y="3903625"/>
              <a:ext cx="414472" cy="450058"/>
            </a:xfrm>
            <a:prstGeom prst="rect">
              <a:avLst/>
            </a:prstGeom>
            <a:effectLst>
              <a:innerShdw blurRad="38100">
                <a:prstClr val="black"/>
              </a:innerShdw>
            </a:effectLst>
          </p:spPr>
        </p:pic>
        <p:pic>
          <p:nvPicPr>
            <p:cNvPr id="52" name="圖形 51">
              <a:extLst>
                <a:ext uri="{FF2B5EF4-FFF2-40B4-BE49-F238E27FC236}">
                  <a16:creationId xmlns:a16="http://schemas.microsoft.com/office/drawing/2014/main" id="{D08A4499-9766-48F6-AEE7-85DAA739C82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22122" y="3740187"/>
              <a:ext cx="436856" cy="472584"/>
            </a:xfrm>
            <a:prstGeom prst="rect">
              <a:avLst/>
            </a:prstGeom>
            <a:effectLst>
              <a:innerShdw blurRad="38100">
                <a:prstClr val="black"/>
              </a:innerShdw>
            </a:effectLst>
          </p:spPr>
        </p:pic>
      </p:grpSp>
    </p:spTree>
    <p:extLst>
      <p:ext uri="{BB962C8B-B14F-4D97-AF65-F5344CB8AC3E}">
        <p14:creationId xmlns:p14="http://schemas.microsoft.com/office/powerpoint/2010/main" val="3416246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18">
            <a:extLst>
              <a:ext uri="{FF2B5EF4-FFF2-40B4-BE49-F238E27FC236}">
                <a16:creationId xmlns:a16="http://schemas.microsoft.com/office/drawing/2014/main" id="{08B19A09-2292-024A-B14E-F05DD7569505}"/>
              </a:ext>
            </a:extLst>
          </p:cNvPr>
          <p:cNvSpPr/>
          <p:nvPr/>
        </p:nvSpPr>
        <p:spPr>
          <a:xfrm>
            <a:off x="6737562" y="2280660"/>
            <a:ext cx="2504157" cy="1407765"/>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 name="文字方塊 15">
            <a:extLst>
              <a:ext uri="{FF2B5EF4-FFF2-40B4-BE49-F238E27FC236}">
                <a16:creationId xmlns:a16="http://schemas.microsoft.com/office/drawing/2014/main" id="{A7A01C27-7941-2044-887C-09C30B98070B}"/>
              </a:ext>
            </a:extLst>
          </p:cNvPr>
          <p:cNvSpPr txBox="1"/>
          <p:nvPr/>
        </p:nvSpPr>
        <p:spPr>
          <a:xfrm>
            <a:off x="6842002" y="2655984"/>
            <a:ext cx="2306979" cy="738664"/>
          </a:xfrm>
          <a:prstGeom prst="rect">
            <a:avLst/>
          </a:prstGeom>
          <a:noFill/>
        </p:spPr>
        <p:txBody>
          <a:bodyPr wrap="square" rtlCol="0">
            <a:spAutoFit/>
          </a:bodyPr>
          <a:lstStyle/>
          <a:p>
            <a:pPr>
              <a:buFont typeface="Arial" pitchFamily="34" charset="0"/>
              <a:buChar char="•"/>
            </a:pPr>
            <a:r>
              <a:rPr lang="zh-TW" altLang="en-US" sz="1400" b="1">
                <a:solidFill>
                  <a:schemeClr val="tx1"/>
                </a:solidFill>
                <a:latin typeface="Arial" panose="020B0604020202020204" pitchFamily="34" charset="0"/>
                <a:ea typeface="微軟正黑體" pitchFamily="34" charset="-120"/>
                <a:cs typeface="Arial" panose="020B0604020202020204" pitchFamily="34" charset="0"/>
              </a:rPr>
              <a:t> </a:t>
            </a:r>
            <a:r>
              <a:rPr lang="en-US" altLang="zh-TW" sz="1400" b="1">
                <a:solidFill>
                  <a:schemeClr val="tx1"/>
                </a:solidFill>
                <a:latin typeface="Arial" panose="020B0604020202020204" pitchFamily="34" charset="0"/>
                <a:ea typeface="微軟正黑體" pitchFamily="34" charset="-120"/>
                <a:cs typeface="Arial" panose="020B0604020202020204" pitchFamily="34" charset="0"/>
              </a:rPr>
              <a:t>Ubuntu 14.04</a:t>
            </a:r>
          </a:p>
          <a:p>
            <a:pPr>
              <a:buFont typeface="Arial" pitchFamily="34" charset="0"/>
              <a:buChar char="•"/>
            </a:pPr>
            <a:r>
              <a:rPr lang="zh-TW" altLang="en-US" sz="1400" b="1">
                <a:solidFill>
                  <a:schemeClr val="tx1"/>
                </a:solidFill>
                <a:latin typeface="Arial" panose="020B0604020202020204" pitchFamily="34" charset="0"/>
                <a:ea typeface="微軟正黑體" pitchFamily="34" charset="-120"/>
                <a:cs typeface="Arial" panose="020B0604020202020204" pitchFamily="34" charset="0"/>
              </a:rPr>
              <a:t> </a:t>
            </a:r>
            <a:r>
              <a:rPr lang="en-US" altLang="zh-TW" sz="1400" b="1">
                <a:solidFill>
                  <a:schemeClr val="tx1"/>
                </a:solidFill>
                <a:latin typeface="Arial" panose="020B0604020202020204" pitchFamily="34" charset="0"/>
                <a:ea typeface="微軟正黑體" pitchFamily="34" charset="-120"/>
                <a:cs typeface="Arial" panose="020B0604020202020204" pitchFamily="34" charset="0"/>
              </a:rPr>
              <a:t>Ubuntu 16.04</a:t>
            </a:r>
          </a:p>
          <a:p>
            <a:pPr>
              <a:buFont typeface="Arial" pitchFamily="34" charset="0"/>
              <a:buChar char="•"/>
            </a:pPr>
            <a:r>
              <a:rPr lang="en-US" altLang="zh-TW" sz="1400" b="1">
                <a:solidFill>
                  <a:schemeClr val="tx1"/>
                </a:solidFill>
                <a:latin typeface="Arial" panose="020B0604020202020204" pitchFamily="34" charset="0"/>
                <a:ea typeface="微軟正黑體" pitchFamily="34" charset="-120"/>
                <a:cs typeface="Arial" panose="020B0604020202020204" pitchFamily="34" charset="0"/>
              </a:rPr>
              <a:t> Ubuntu </a:t>
            </a:r>
            <a:r>
              <a:rPr lang="en-US" altLang="zh-TW" sz="1400" b="1" err="1">
                <a:solidFill>
                  <a:schemeClr val="tx1"/>
                </a:solidFill>
                <a:latin typeface="Arial" panose="020B0604020202020204" pitchFamily="34" charset="0"/>
                <a:ea typeface="微軟正黑體" pitchFamily="34" charset="-120"/>
                <a:cs typeface="Arial" panose="020B0604020202020204" pitchFamily="34" charset="0"/>
              </a:rPr>
              <a:t>Kylin</a:t>
            </a:r>
            <a:r>
              <a:rPr lang="en-US" altLang="zh-TW" sz="1400" b="1">
                <a:solidFill>
                  <a:schemeClr val="tx1"/>
                </a:solidFill>
                <a:latin typeface="Arial" panose="020B0604020202020204" pitchFamily="34" charset="0"/>
                <a:ea typeface="微軟正黑體" pitchFamily="34" charset="-120"/>
                <a:cs typeface="Arial" panose="020B0604020202020204" pitchFamily="34" charset="0"/>
              </a:rPr>
              <a:t> (Chinese)</a:t>
            </a:r>
          </a:p>
        </p:txBody>
      </p:sp>
      <p:pic>
        <p:nvPicPr>
          <p:cNvPr id="10" name="Picture 4">
            <a:extLst>
              <a:ext uri="{FF2B5EF4-FFF2-40B4-BE49-F238E27FC236}">
                <a16:creationId xmlns:a16="http://schemas.microsoft.com/office/drawing/2014/main" id="{FE23A578-1FF3-4411-96B8-C8E6DBD511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00462" y="144277"/>
            <a:ext cx="6771465" cy="4670951"/>
          </a:xfrm>
          <a:prstGeom prst="rect">
            <a:avLst/>
          </a:prstGeom>
          <a:noFill/>
        </p:spPr>
      </p:pic>
      <p:sp>
        <p:nvSpPr>
          <p:cNvPr id="5" name="Title 1">
            <a:extLst>
              <a:ext uri="{FF2B5EF4-FFF2-40B4-BE49-F238E27FC236}">
                <a16:creationId xmlns:a16="http://schemas.microsoft.com/office/drawing/2014/main" id="{3E7F8431-7852-4932-9126-7CD873C2CDE0}"/>
              </a:ext>
            </a:extLst>
          </p:cNvPr>
          <p:cNvSpPr>
            <a:spLocks noGrp="1"/>
          </p:cNvSpPr>
          <p:nvPr/>
        </p:nvSpPr>
        <p:spPr>
          <a:xfrm>
            <a:off x="184245" y="0"/>
            <a:ext cx="8795982" cy="63462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2800">
              <a:latin typeface="微軟正黑體"/>
            </a:endParaRPr>
          </a:p>
        </p:txBody>
      </p:sp>
      <p:sp>
        <p:nvSpPr>
          <p:cNvPr id="11" name="文字方塊 10">
            <a:extLst>
              <a:ext uri="{FF2B5EF4-FFF2-40B4-BE49-F238E27FC236}">
                <a16:creationId xmlns:a16="http://schemas.microsoft.com/office/drawing/2014/main" id="{FC56D4FB-ECB7-4DFE-930E-CB42546E7125}"/>
              </a:ext>
            </a:extLst>
          </p:cNvPr>
          <p:cNvSpPr txBox="1"/>
          <p:nvPr/>
        </p:nvSpPr>
        <p:spPr>
          <a:xfrm>
            <a:off x="4649791" y="1413683"/>
            <a:ext cx="4330436" cy="369332"/>
          </a:xfrm>
          <a:prstGeom prst="rect">
            <a:avLst/>
          </a:prstGeom>
          <a:noFill/>
        </p:spPr>
        <p:txBody>
          <a:bodyPr wrap="square" rtlCol="0">
            <a:spAutoFit/>
          </a:bodyPr>
          <a:lstStyle/>
          <a:p>
            <a:r>
              <a:rPr lang="en-US" altLang="zh-TW" b="1">
                <a:latin typeface="Arial" panose="020B0604020202020204" pitchFamily="34" charset="0"/>
                <a:ea typeface="微軟正黑體" pitchFamily="34" charset="-120"/>
                <a:cs typeface="Arial" panose="020B0604020202020204" pitchFamily="34" charset="0"/>
              </a:rPr>
              <a:t>HDMI output from NAS to a monitor</a:t>
            </a:r>
            <a:endParaRPr lang="zh-TW" altLang="en-US" b="1">
              <a:latin typeface="Arial" panose="020B0604020202020204" pitchFamily="34" charset="0"/>
              <a:ea typeface="微軟正黑體" pitchFamily="34" charset="-120"/>
              <a:cs typeface="Arial" panose="020B0604020202020204" pitchFamily="34" charset="0"/>
            </a:endParaRPr>
          </a:p>
        </p:txBody>
      </p:sp>
      <p:sp>
        <p:nvSpPr>
          <p:cNvPr id="17" name="矩形: 圓角 16">
            <a:extLst>
              <a:ext uri="{FF2B5EF4-FFF2-40B4-BE49-F238E27FC236}">
                <a16:creationId xmlns:a16="http://schemas.microsoft.com/office/drawing/2014/main" id="{E672ED78-BFB9-4F5B-A2C5-75A7EA9241D5}"/>
              </a:ext>
            </a:extLst>
          </p:cNvPr>
          <p:cNvSpPr/>
          <p:nvPr/>
        </p:nvSpPr>
        <p:spPr>
          <a:xfrm>
            <a:off x="4168141" y="1328564"/>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latin typeface="Arial" panose="020B0604020202020204" pitchFamily="34" charset="0"/>
                <a:cs typeface="Arial" panose="020B0604020202020204" pitchFamily="34" charset="0"/>
              </a:rPr>
              <a:t>1</a:t>
            </a:r>
            <a:endParaRPr lang="zh-TW" altLang="en-US" sz="3200" b="1">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0294A528-F566-4B50-A7BF-97EF7297E1F8}"/>
              </a:ext>
            </a:extLst>
          </p:cNvPr>
          <p:cNvSpPr txBox="1"/>
          <p:nvPr/>
        </p:nvSpPr>
        <p:spPr>
          <a:xfrm>
            <a:off x="3171347" y="4508877"/>
            <a:ext cx="5881470" cy="646331"/>
          </a:xfrm>
          <a:prstGeom prst="rect">
            <a:avLst/>
          </a:prstGeom>
          <a:noFill/>
        </p:spPr>
        <p:txBody>
          <a:bodyPr wrap="square" rtlCol="0">
            <a:spAutoFit/>
          </a:bodyPr>
          <a:lstStyle/>
          <a:p>
            <a:pPr indent="-457200">
              <a:buNone/>
            </a:pPr>
            <a:r>
              <a:rPr lang="en-US" altLang="zh-TW" b="1">
                <a:latin typeface="Arial" panose="020B0604020202020204" pitchFamily="34" charset="0"/>
                <a:ea typeface="微軟正黑體" pitchFamily="34" charset="-120"/>
                <a:cs typeface="Arial" panose="020B0604020202020204" pitchFamily="34" charset="0"/>
              </a:rPr>
              <a:t>Connect a USB keyboard and a mouse to the NAS to start using Ubuntu</a:t>
            </a:r>
          </a:p>
        </p:txBody>
      </p:sp>
      <p:sp>
        <p:nvSpPr>
          <p:cNvPr id="18" name="矩形: 圓角 17">
            <a:extLst>
              <a:ext uri="{FF2B5EF4-FFF2-40B4-BE49-F238E27FC236}">
                <a16:creationId xmlns:a16="http://schemas.microsoft.com/office/drawing/2014/main" id="{97E8B62A-117D-4984-8B20-48C02DDADA7D}"/>
              </a:ext>
            </a:extLst>
          </p:cNvPr>
          <p:cNvSpPr/>
          <p:nvPr/>
        </p:nvSpPr>
        <p:spPr>
          <a:xfrm>
            <a:off x="2693789" y="4557449"/>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latin typeface="Arial" panose="020B0604020202020204" pitchFamily="34" charset="0"/>
                <a:cs typeface="Arial" panose="020B0604020202020204" pitchFamily="34" charset="0"/>
              </a:rPr>
              <a:t>2</a:t>
            </a:r>
            <a:endParaRPr lang="zh-TW" altLang="en-US" sz="320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a:xfrm>
            <a:off x="91183" y="105554"/>
            <a:ext cx="8961634" cy="822960"/>
          </a:xfrm>
        </p:spPr>
        <p:txBody>
          <a:bodyPr>
            <a:noAutofit/>
          </a:bodyPr>
          <a:lstStyle/>
          <a:p>
            <a:pPr algn="ctr"/>
            <a:r>
              <a:rPr lang="zh-TW" altLang="en-US" sz="3200">
                <a:latin typeface="Arial" panose="020B0604020202020204" pitchFamily="34" charset="0"/>
                <a:cs typeface="Arial" panose="020B0604020202020204" pitchFamily="34" charset="0"/>
              </a:rPr>
              <a:t>Linux Station </a:t>
            </a:r>
            <a:r>
              <a:rPr lang="en-US" altLang="zh-TW" sz="3200">
                <a:latin typeface="Arial" panose="020B0604020202020204" pitchFamily="34" charset="0"/>
                <a:cs typeface="Arial" panose="020B0604020202020204" pitchFamily="34" charset="0"/>
              </a:rPr>
              <a:t>turns</a:t>
            </a:r>
            <a:r>
              <a:rPr lang="zh-TW" altLang="en-US" sz="3200">
                <a:latin typeface="Arial" panose="020B0604020202020204" pitchFamily="34" charset="0"/>
                <a:cs typeface="Arial" panose="020B0604020202020204" pitchFamily="34" charset="0"/>
              </a:rPr>
              <a:t> NAS </a:t>
            </a:r>
            <a:r>
              <a:rPr lang="en-US" altLang="zh-TW" sz="3200">
                <a:latin typeface="Arial" panose="020B0604020202020204" pitchFamily="34" charset="0"/>
                <a:cs typeface="Arial" panose="020B0604020202020204" pitchFamily="34" charset="0"/>
              </a:rPr>
              <a:t>into a</a:t>
            </a:r>
            <a:r>
              <a:rPr lang="zh-TW" altLang="en-US" sz="3200">
                <a:latin typeface="Arial" panose="020B0604020202020204" pitchFamily="34" charset="0"/>
                <a:cs typeface="Arial" panose="020B0604020202020204" pitchFamily="34" charset="0"/>
              </a:rPr>
              <a:t> Ubuntu </a:t>
            </a:r>
            <a:r>
              <a:rPr lang="en-US" altLang="zh-TW" sz="3200">
                <a:latin typeface="Arial" panose="020B0604020202020204" pitchFamily="34" charset="0"/>
                <a:cs typeface="Arial" panose="020B0604020202020204" pitchFamily="34" charset="0"/>
              </a:rPr>
              <a:t>PC</a:t>
            </a:r>
            <a:endParaRPr lang="en-US" sz="3200">
              <a:latin typeface="Arial" panose="020B0604020202020204" pitchFamily="34" charset="0"/>
              <a:cs typeface="Arial" panose="020B0604020202020204" pitchFamily="34" charset="0"/>
            </a:endParaRPr>
          </a:p>
        </p:txBody>
      </p:sp>
      <p:pic>
        <p:nvPicPr>
          <p:cNvPr id="14" name="圖片 31">
            <a:extLst>
              <a:ext uri="{FF2B5EF4-FFF2-40B4-BE49-F238E27FC236}">
                <a16:creationId xmlns:a16="http://schemas.microsoft.com/office/drawing/2014/main" id="{50946747-4F90-BA48-9FBB-244B2673C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9346" y="2322474"/>
            <a:ext cx="3062581" cy="1914113"/>
          </a:xfrm>
          <a:prstGeom prst="rect">
            <a:avLst/>
          </a:prstGeom>
        </p:spPr>
      </p:pic>
      <p:grpSp>
        <p:nvGrpSpPr>
          <p:cNvPr id="3" name="群組 2">
            <a:extLst>
              <a:ext uri="{FF2B5EF4-FFF2-40B4-BE49-F238E27FC236}">
                <a16:creationId xmlns:a16="http://schemas.microsoft.com/office/drawing/2014/main" id="{4BE75357-3A51-41CC-8BEE-DCF1E92D4F5F}"/>
              </a:ext>
            </a:extLst>
          </p:cNvPr>
          <p:cNvGrpSpPr/>
          <p:nvPr/>
        </p:nvGrpSpPr>
        <p:grpSpPr>
          <a:xfrm>
            <a:off x="6705129" y="2259784"/>
            <a:ext cx="2378463" cy="540171"/>
            <a:chOff x="6705129" y="2259784"/>
            <a:chExt cx="2378463" cy="540171"/>
          </a:xfrm>
        </p:grpSpPr>
        <p:pic>
          <p:nvPicPr>
            <p:cNvPr id="15" name="圖片 4">
              <a:extLst>
                <a:ext uri="{FF2B5EF4-FFF2-40B4-BE49-F238E27FC236}">
                  <a16:creationId xmlns:a16="http://schemas.microsoft.com/office/drawing/2014/main" id="{FB13F8E6-166D-45AB-A50B-B337CE8275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5129" y="2259784"/>
              <a:ext cx="2313073" cy="540171"/>
            </a:xfrm>
            <a:prstGeom prst="rect">
              <a:avLst/>
            </a:prstGeom>
          </p:spPr>
        </p:pic>
        <p:sp>
          <p:nvSpPr>
            <p:cNvPr id="26" name="文字方塊 14">
              <a:extLst>
                <a:ext uri="{FF2B5EF4-FFF2-40B4-BE49-F238E27FC236}">
                  <a16:creationId xmlns:a16="http://schemas.microsoft.com/office/drawing/2014/main" id="{D5D56F33-822A-004C-8687-A74BB006BE48}"/>
                </a:ext>
              </a:extLst>
            </p:cNvPr>
            <p:cNvSpPr txBox="1"/>
            <p:nvPr/>
          </p:nvSpPr>
          <p:spPr>
            <a:xfrm>
              <a:off x="6776612" y="2288243"/>
              <a:ext cx="2306980" cy="338554"/>
            </a:xfrm>
            <a:prstGeom prst="rect">
              <a:avLst/>
            </a:prstGeom>
            <a:noFill/>
          </p:spPr>
          <p:txBody>
            <a:bodyPr wrap="square" rtlCol="0">
              <a:spAutoFit/>
            </a:bodyPr>
            <a:lstStyle/>
            <a:p>
              <a:pPr lvl="0"/>
              <a:r>
                <a:rPr lang="en-US" altLang="zh-TW" sz="1600" b="1">
                  <a:solidFill>
                    <a:schemeClr val="bg1"/>
                  </a:solidFill>
                  <a:latin typeface="Arial" panose="020B0604020202020204" pitchFamily="34" charset="0"/>
                  <a:ea typeface="微軟正黑體" pitchFamily="34" charset="-120"/>
                  <a:cs typeface="Arial" panose="020B0604020202020204" pitchFamily="34" charset="0"/>
                </a:rPr>
                <a:t>Multi-version Ubuntu</a:t>
              </a:r>
              <a:r>
                <a:rPr lang="zh-TW" altLang="en-US" sz="1600" b="1">
                  <a:solidFill>
                    <a:schemeClr val="bg1"/>
                  </a:solidFill>
                  <a:latin typeface="Arial" panose="020B0604020202020204" pitchFamily="34" charset="0"/>
                  <a:ea typeface="微軟正黑體" pitchFamily="34" charset="-120"/>
                  <a:cs typeface="Arial" panose="020B0604020202020204" pitchFamily="34" charset="0"/>
                </a:rPr>
                <a:t> </a:t>
              </a:r>
              <a:endParaRPr lang="en-US" altLang="zh-TW" sz="1600" b="1">
                <a:solidFill>
                  <a:schemeClr val="bg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2566849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FF8FB669-8C77-495F-A433-968FAE9B26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8172" y="4778619"/>
            <a:ext cx="3738169" cy="446224"/>
          </a:xfrm>
          <a:prstGeom prst="rect">
            <a:avLst/>
          </a:prstGeom>
        </p:spPr>
      </p:pic>
      <p:grpSp>
        <p:nvGrpSpPr>
          <p:cNvPr id="10" name="群組 9">
            <a:extLst>
              <a:ext uri="{FF2B5EF4-FFF2-40B4-BE49-F238E27FC236}">
                <a16:creationId xmlns:a16="http://schemas.microsoft.com/office/drawing/2014/main" id="{3C97C4EA-4226-40FB-AAF1-79D756D573BC}"/>
              </a:ext>
            </a:extLst>
          </p:cNvPr>
          <p:cNvGrpSpPr/>
          <p:nvPr/>
        </p:nvGrpSpPr>
        <p:grpSpPr>
          <a:xfrm>
            <a:off x="5550638" y="1041448"/>
            <a:ext cx="2517918" cy="1165190"/>
            <a:chOff x="354129" y="2673591"/>
            <a:chExt cx="1524144" cy="1021069"/>
          </a:xfrm>
        </p:grpSpPr>
        <p:sp>
          <p:nvSpPr>
            <p:cNvPr id="11" name="矩形: 圓角 10">
              <a:extLst>
                <a:ext uri="{FF2B5EF4-FFF2-40B4-BE49-F238E27FC236}">
                  <a16:creationId xmlns:a16="http://schemas.microsoft.com/office/drawing/2014/main" id="{E8181827-06C0-478F-A314-D1409B69AF12}"/>
                </a:ext>
              </a:extLst>
            </p:cNvPr>
            <p:cNvSpPr/>
            <p:nvPr/>
          </p:nvSpPr>
          <p:spPr>
            <a:xfrm>
              <a:off x="374602" y="2855173"/>
              <a:ext cx="1503671" cy="839487"/>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2" name="圖片 11">
              <a:extLst>
                <a:ext uri="{FF2B5EF4-FFF2-40B4-BE49-F238E27FC236}">
                  <a16:creationId xmlns:a16="http://schemas.microsoft.com/office/drawing/2014/main" id="{2D88BC65-30AF-4601-9434-8166A5E93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129" y="2673591"/>
              <a:ext cx="1451024" cy="689046"/>
            </a:xfrm>
            <a:prstGeom prst="rect">
              <a:avLst/>
            </a:prstGeom>
          </p:spPr>
        </p:pic>
      </p:grpSp>
      <p:sp>
        <p:nvSpPr>
          <p:cNvPr id="6" name="標題 5">
            <a:extLst>
              <a:ext uri="{FF2B5EF4-FFF2-40B4-BE49-F238E27FC236}">
                <a16:creationId xmlns:a16="http://schemas.microsoft.com/office/drawing/2014/main" id="{087F56B8-217C-4FDC-9D75-7825BD2414A2}"/>
              </a:ext>
            </a:extLst>
          </p:cNvPr>
          <p:cNvSpPr>
            <a:spLocks noGrp="1"/>
          </p:cNvSpPr>
          <p:nvPr>
            <p:ph type="title"/>
          </p:nvPr>
        </p:nvSpPr>
        <p:spPr>
          <a:xfrm>
            <a:off x="628650" y="91440"/>
            <a:ext cx="7886700" cy="822960"/>
          </a:xfrm>
          <a:effectLst>
            <a:outerShdw blurRad="50800" dist="38100" dir="2700000" algn="tl" rotWithShape="0">
              <a:prstClr val="black">
                <a:alpha val="40000"/>
              </a:prstClr>
            </a:outerShdw>
          </a:effectLst>
        </p:spPr>
        <p:txBody>
          <a:bodyPr>
            <a:normAutofit fontScale="90000"/>
          </a:bodyPr>
          <a:lstStyle/>
          <a:p>
            <a:pPr algn="ctr"/>
            <a:r>
              <a:rPr lang="en-US" altLang="zh-TW" sz="3600">
                <a:solidFill>
                  <a:srgbClr val="E2CB9E"/>
                </a:solidFill>
                <a:latin typeface="Arial" panose="020B0604020202020204" pitchFamily="34" charset="0"/>
                <a:cs typeface="Arial" panose="020B0604020202020204" pitchFamily="34" charset="0"/>
              </a:rPr>
              <a:t>Linux Station</a:t>
            </a:r>
            <a:r>
              <a:rPr lang="zh-TW" altLang="en-US" sz="3600">
                <a:solidFill>
                  <a:srgbClr val="E2CB9E"/>
                </a:solidFill>
                <a:latin typeface="Arial" panose="020B0604020202020204" pitchFamily="34" charset="0"/>
                <a:cs typeface="Arial" panose="020B0604020202020204" pitchFamily="34" charset="0"/>
              </a:rPr>
              <a:t> </a:t>
            </a:r>
            <a:r>
              <a:rPr lang="en-US" altLang="zh-TW" sz="3600">
                <a:solidFill>
                  <a:srgbClr val="E2CB9E"/>
                </a:solidFill>
                <a:latin typeface="Arial" panose="020B0604020202020204" pitchFamily="34" charset="0"/>
                <a:cs typeface="Arial" panose="020B0604020202020204" pitchFamily="34" charset="0"/>
              </a:rPr>
              <a:t>+ KODI </a:t>
            </a:r>
            <a:r>
              <a:rPr lang="en-US" altLang="zh-CN" sz="3600">
                <a:solidFill>
                  <a:srgbClr val="E2CB9E"/>
                </a:solidFill>
                <a:latin typeface="Arial" panose="020B0604020202020204" pitchFamily="34" charset="0"/>
                <a:cs typeface="Arial" panose="020B0604020202020204" pitchFamily="34" charset="0"/>
              </a:rPr>
              <a:t>to play everything</a:t>
            </a:r>
            <a:endParaRPr lang="zh-TW" alt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87E43753-324C-4C4C-8C9C-AB3AF291EC45}"/>
              </a:ext>
            </a:extLst>
          </p:cNvPr>
          <p:cNvSpPr txBox="1"/>
          <p:nvPr/>
        </p:nvSpPr>
        <p:spPr>
          <a:xfrm>
            <a:off x="5725137" y="1041447"/>
            <a:ext cx="2438664" cy="584775"/>
          </a:xfrm>
          <a:prstGeom prst="rect">
            <a:avLst/>
          </a:prstGeom>
          <a:noFill/>
        </p:spPr>
        <p:txBody>
          <a:bodyPr wrap="square" rtlCol="0">
            <a:spAutoFit/>
          </a:bodyPr>
          <a:lstStyle/>
          <a:p>
            <a:r>
              <a:rPr lang="en-US" altLang="zh-TW" sz="1600" b="1">
                <a:solidFill>
                  <a:schemeClr val="bg1"/>
                </a:solidFill>
                <a:latin typeface="Arial" panose="020B0604020202020204" pitchFamily="34" charset="0"/>
                <a:ea typeface="微軟正黑體" pitchFamily="34" charset="-120"/>
                <a:cs typeface="Arial" panose="020B0604020202020204" pitchFamily="34" charset="0"/>
              </a:rPr>
              <a:t>Use</a:t>
            </a:r>
            <a:r>
              <a:rPr lang="zh-TW" altLang="en-US" sz="1600" b="1">
                <a:solidFill>
                  <a:schemeClr val="bg1"/>
                </a:solidFill>
                <a:latin typeface="Arial" panose="020B0604020202020204" pitchFamily="34" charset="0"/>
                <a:ea typeface="微軟正黑體"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KODI</a:t>
            </a:r>
            <a:r>
              <a:rPr lang="zh-TW" altLang="en-US" sz="1600" b="1">
                <a:solidFill>
                  <a:schemeClr val="bg1"/>
                </a:solidFill>
                <a:latin typeface="Arial" panose="020B0604020202020204" pitchFamily="34" charset="0"/>
                <a:ea typeface="微軟正黑體"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itchFamily="34" charset="-120"/>
                <a:cs typeface="Arial" panose="020B0604020202020204" pitchFamily="34" charset="0"/>
              </a:rPr>
              <a:t>to play contents on NAS</a:t>
            </a:r>
          </a:p>
        </p:txBody>
      </p:sp>
      <p:grpSp>
        <p:nvGrpSpPr>
          <p:cNvPr id="5" name="群組 4">
            <a:extLst>
              <a:ext uri="{FF2B5EF4-FFF2-40B4-BE49-F238E27FC236}">
                <a16:creationId xmlns:a16="http://schemas.microsoft.com/office/drawing/2014/main" id="{FFFF1B82-01B3-4ADD-AC17-1E8ED570FF31}"/>
              </a:ext>
            </a:extLst>
          </p:cNvPr>
          <p:cNvGrpSpPr/>
          <p:nvPr/>
        </p:nvGrpSpPr>
        <p:grpSpPr>
          <a:xfrm>
            <a:off x="-8767" y="1011962"/>
            <a:ext cx="5205392" cy="3471984"/>
            <a:chOff x="-626901" y="709485"/>
            <a:chExt cx="7855357" cy="5239503"/>
          </a:xfrm>
        </p:grpSpPr>
        <p:pic>
          <p:nvPicPr>
            <p:cNvPr id="3" name="Picture 2" descr="C:\Users\Judy Chen\Desktop\Image 8.png">
              <a:extLst>
                <a:ext uri="{FF2B5EF4-FFF2-40B4-BE49-F238E27FC236}">
                  <a16:creationId xmlns:a16="http://schemas.microsoft.com/office/drawing/2014/main" id="{FF8A6B39-4863-40E2-88F7-E9D3C64925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26901" y="709485"/>
              <a:ext cx="7563671" cy="4245010"/>
            </a:xfrm>
            <a:prstGeom prst="rect">
              <a:avLst/>
            </a:prstGeom>
            <a:noFill/>
          </p:spPr>
        </p:pic>
        <p:pic>
          <p:nvPicPr>
            <p:cNvPr id="4" name="Picture 3" descr="C:\Users\Judy Chen\Desktop\despite-the-massive-crackdown-by-authorities-these-are-the-working-kodi-add-ons-available-on-the-web-youtube.png">
              <a:extLst>
                <a:ext uri="{FF2B5EF4-FFF2-40B4-BE49-F238E27FC236}">
                  <a16:creationId xmlns:a16="http://schemas.microsoft.com/office/drawing/2014/main" id="{345C5292-742A-426E-B2E9-A45FF3E5E8D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b="6017"/>
            <a:stretch>
              <a:fillRect/>
            </a:stretch>
          </p:blipFill>
          <p:spPr bwMode="auto">
            <a:xfrm>
              <a:off x="500449" y="2376397"/>
              <a:ext cx="6728007" cy="3572591"/>
            </a:xfrm>
            <a:prstGeom prst="rect">
              <a:avLst/>
            </a:prstGeom>
            <a:noFill/>
          </p:spPr>
        </p:pic>
      </p:grpSp>
      <p:grpSp>
        <p:nvGrpSpPr>
          <p:cNvPr id="13" name="群組 17">
            <a:extLst>
              <a:ext uri="{FF2B5EF4-FFF2-40B4-BE49-F238E27FC236}">
                <a16:creationId xmlns:a16="http://schemas.microsoft.com/office/drawing/2014/main" id="{526E4EE9-F040-994C-A023-50FFB4C23BB4}"/>
              </a:ext>
            </a:extLst>
          </p:cNvPr>
          <p:cNvGrpSpPr/>
          <p:nvPr/>
        </p:nvGrpSpPr>
        <p:grpSpPr>
          <a:xfrm>
            <a:off x="4982432" y="2159908"/>
            <a:ext cx="4161568" cy="2521148"/>
            <a:chOff x="354128" y="2673591"/>
            <a:chExt cx="2033321" cy="1633054"/>
          </a:xfrm>
        </p:grpSpPr>
        <p:sp>
          <p:nvSpPr>
            <p:cNvPr id="14" name="矩形: 圓角 18">
              <a:extLst>
                <a:ext uri="{FF2B5EF4-FFF2-40B4-BE49-F238E27FC236}">
                  <a16:creationId xmlns:a16="http://schemas.microsoft.com/office/drawing/2014/main" id="{A33F6ADC-11B5-C749-8F5A-381B61CDDA7D}"/>
                </a:ext>
              </a:extLst>
            </p:cNvPr>
            <p:cNvSpPr/>
            <p:nvPr/>
          </p:nvSpPr>
          <p:spPr>
            <a:xfrm>
              <a:off x="374602" y="3005743"/>
              <a:ext cx="2012847" cy="1300902"/>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5" name="圖片 19">
              <a:extLst>
                <a:ext uri="{FF2B5EF4-FFF2-40B4-BE49-F238E27FC236}">
                  <a16:creationId xmlns:a16="http://schemas.microsoft.com/office/drawing/2014/main" id="{5DE4EA1F-89A0-4842-A538-E8FA4A14E2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128" y="2673591"/>
              <a:ext cx="1830291" cy="689046"/>
            </a:xfrm>
            <a:prstGeom prst="rect">
              <a:avLst/>
            </a:prstGeom>
          </p:spPr>
        </p:pic>
      </p:grpSp>
      <p:sp>
        <p:nvSpPr>
          <p:cNvPr id="16" name="矩形: 圓角 20">
            <a:extLst>
              <a:ext uri="{FF2B5EF4-FFF2-40B4-BE49-F238E27FC236}">
                <a16:creationId xmlns:a16="http://schemas.microsoft.com/office/drawing/2014/main" id="{3FAB46C3-2ABB-F443-9AE4-508559618D27}"/>
              </a:ext>
            </a:extLst>
          </p:cNvPr>
          <p:cNvSpPr/>
          <p:nvPr/>
        </p:nvSpPr>
        <p:spPr>
          <a:xfrm>
            <a:off x="5236081" y="2292419"/>
            <a:ext cx="466135" cy="466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8" name="群組 9">
            <a:extLst>
              <a:ext uri="{FF2B5EF4-FFF2-40B4-BE49-F238E27FC236}">
                <a16:creationId xmlns:a16="http://schemas.microsoft.com/office/drawing/2014/main" id="{160C0E40-2C8E-D741-B938-CF26564E0548}"/>
              </a:ext>
            </a:extLst>
          </p:cNvPr>
          <p:cNvGrpSpPr/>
          <p:nvPr/>
        </p:nvGrpSpPr>
        <p:grpSpPr>
          <a:xfrm>
            <a:off x="5228588" y="4015183"/>
            <a:ext cx="1979608" cy="509872"/>
            <a:chOff x="6445477" y="1517423"/>
            <a:chExt cx="4363810" cy="1123950"/>
          </a:xfrm>
        </p:grpSpPr>
        <p:pic>
          <p:nvPicPr>
            <p:cNvPr id="19" name="Picture 4" descr="D:\ING\20180329_Linux Station\images\icon.png">
              <a:extLst>
                <a:ext uri="{FF2B5EF4-FFF2-40B4-BE49-F238E27FC236}">
                  <a16:creationId xmlns:a16="http://schemas.microsoft.com/office/drawing/2014/main" id="{9C4BC51A-462E-9846-986D-E309F88D1C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809162" y="1517423"/>
              <a:ext cx="1000125" cy="1123950"/>
            </a:xfrm>
            <a:prstGeom prst="rect">
              <a:avLst/>
            </a:prstGeom>
            <a:noFill/>
          </p:spPr>
        </p:pic>
        <p:pic>
          <p:nvPicPr>
            <p:cNvPr id="20" name="Picture 5" descr="D:\ING\20180329_Linux Station\images\icon-1.png">
              <a:extLst>
                <a:ext uri="{FF2B5EF4-FFF2-40B4-BE49-F238E27FC236}">
                  <a16:creationId xmlns:a16="http://schemas.microsoft.com/office/drawing/2014/main" id="{4F247B56-0C8B-434F-910E-85D50EB306B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87933" y="1517423"/>
              <a:ext cx="1000125" cy="1123950"/>
            </a:xfrm>
            <a:prstGeom prst="rect">
              <a:avLst/>
            </a:prstGeom>
            <a:noFill/>
          </p:spPr>
        </p:pic>
        <p:pic>
          <p:nvPicPr>
            <p:cNvPr id="21" name="Picture 6" descr="D:\ING\20180329_Linux Station\images\icon-2.png">
              <a:extLst>
                <a:ext uri="{FF2B5EF4-FFF2-40B4-BE49-F238E27FC236}">
                  <a16:creationId xmlns:a16="http://schemas.microsoft.com/office/drawing/2014/main" id="{5597C898-66FF-084D-A3C0-5137286E3EF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66705" y="1517423"/>
              <a:ext cx="1000125" cy="1123950"/>
            </a:xfrm>
            <a:prstGeom prst="rect">
              <a:avLst/>
            </a:prstGeom>
            <a:noFill/>
          </p:spPr>
        </p:pic>
        <p:pic>
          <p:nvPicPr>
            <p:cNvPr id="22" name="Picture 7" descr="D:\ING\20180329_Linux Station\images\icon-3.png">
              <a:extLst>
                <a:ext uri="{FF2B5EF4-FFF2-40B4-BE49-F238E27FC236}">
                  <a16:creationId xmlns:a16="http://schemas.microsoft.com/office/drawing/2014/main" id="{7F0053B5-6440-1245-9D19-02A64E36385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45477" y="1517423"/>
              <a:ext cx="1000125" cy="1123950"/>
            </a:xfrm>
            <a:prstGeom prst="rect">
              <a:avLst/>
            </a:prstGeom>
            <a:noFill/>
          </p:spPr>
        </p:pic>
      </p:grpSp>
      <p:pic>
        <p:nvPicPr>
          <p:cNvPr id="23" name="Picture 2" descr="D:\ING\20180329_Linux Station\images\kodi-logo_thumb800.png">
            <a:extLst>
              <a:ext uri="{FF2B5EF4-FFF2-40B4-BE49-F238E27FC236}">
                <a16:creationId xmlns:a16="http://schemas.microsoft.com/office/drawing/2014/main" id="{36601A10-EA57-3948-BB0E-94BBFEEBA9E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77346" y="2332967"/>
            <a:ext cx="1206945" cy="385038"/>
          </a:xfrm>
          <a:prstGeom prst="rect">
            <a:avLst/>
          </a:prstGeom>
          <a:noFill/>
        </p:spPr>
      </p:pic>
      <p:pic>
        <p:nvPicPr>
          <p:cNvPr id="24" name="Picture 2" descr="\\MARKETING\Marketing\MarketingMaterials\素材\_icons\00_4.2iconPNG\Video.png">
            <a:extLst>
              <a:ext uri="{FF2B5EF4-FFF2-40B4-BE49-F238E27FC236}">
                <a16:creationId xmlns:a16="http://schemas.microsoft.com/office/drawing/2014/main" id="{3D2B35D3-8CA0-304B-B453-7B20FF815D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28622" y="2292419"/>
            <a:ext cx="466134" cy="466135"/>
          </a:xfrm>
          <a:prstGeom prst="rect">
            <a:avLst/>
          </a:prstGeom>
          <a:noFill/>
          <a:effectLst>
            <a:outerShdw blurRad="63500" sx="102000" sy="102000" algn="ctr" rotWithShape="0">
              <a:prstClr val="black">
                <a:alpha val="40000"/>
              </a:prstClr>
            </a:outerShdw>
          </a:effectLst>
        </p:spPr>
      </p:pic>
      <p:sp>
        <p:nvSpPr>
          <p:cNvPr id="25" name="矩形 16">
            <a:extLst>
              <a:ext uri="{FF2B5EF4-FFF2-40B4-BE49-F238E27FC236}">
                <a16:creationId xmlns:a16="http://schemas.microsoft.com/office/drawing/2014/main" id="{D2467121-F271-004C-A07D-D3969768B014}"/>
              </a:ext>
            </a:extLst>
          </p:cNvPr>
          <p:cNvSpPr/>
          <p:nvPr/>
        </p:nvSpPr>
        <p:spPr>
          <a:xfrm>
            <a:off x="7084373" y="2294654"/>
            <a:ext cx="1629302" cy="461665"/>
          </a:xfrm>
          <a:prstGeom prst="rect">
            <a:avLst/>
          </a:prstGeom>
        </p:spPr>
        <p:txBody>
          <a:bodyPr wrap="square">
            <a:spAutoFit/>
          </a:bodyPr>
          <a:lstStyle/>
          <a:p>
            <a:r>
              <a:rPr lang="en-CA" altLang="zh-TW" sz="2400">
                <a:latin typeface="Arial" panose="020B0604020202020204" pitchFamily="34" charset="0"/>
                <a:cs typeface="Arial" panose="020B0604020202020204" pitchFamily="34" charset="0"/>
              </a:rPr>
              <a:t>Video HD</a:t>
            </a:r>
          </a:p>
        </p:txBody>
      </p:sp>
      <p:sp>
        <p:nvSpPr>
          <p:cNvPr id="26" name="文字方塊 8">
            <a:extLst>
              <a:ext uri="{FF2B5EF4-FFF2-40B4-BE49-F238E27FC236}">
                <a16:creationId xmlns:a16="http://schemas.microsoft.com/office/drawing/2014/main" id="{FB80AAE3-A85E-3142-931F-F6E3E9E7CB9C}"/>
              </a:ext>
            </a:extLst>
          </p:cNvPr>
          <p:cNvSpPr txBox="1"/>
          <p:nvPr/>
        </p:nvSpPr>
        <p:spPr>
          <a:xfrm>
            <a:off x="5672553" y="1699176"/>
            <a:ext cx="2491248" cy="338554"/>
          </a:xfrm>
          <a:prstGeom prst="rect">
            <a:avLst/>
          </a:prstGeom>
          <a:noFill/>
        </p:spPr>
        <p:txBody>
          <a:bodyPr wrap="square" rtlCol="0" anchor="t">
            <a:spAutoFit/>
          </a:bodyPr>
          <a:lstStyle/>
          <a:p>
            <a:r>
              <a:rPr lang="zh-TW" altLang="en-US" sz="1600" b="1">
                <a:solidFill>
                  <a:schemeClr val="tx1"/>
                </a:solidFill>
                <a:latin typeface="Arial" panose="020B0604020202020204" pitchFamily="34" charset="0"/>
                <a:ea typeface="微軟正黑體" pitchFamily="34" charset="-120"/>
                <a:cs typeface="Arial" panose="020B0604020202020204" pitchFamily="34" charset="0"/>
              </a:rPr>
              <a:t> </a:t>
            </a:r>
            <a:r>
              <a:rPr lang="en-US" altLang="zh-TW" sz="1600" b="1">
                <a:latin typeface="Arial" panose="020B0604020202020204" pitchFamily="34" charset="0"/>
                <a:ea typeface="微軟正黑體" pitchFamily="34" charset="-120"/>
                <a:cs typeface="Arial" panose="020B0604020202020204" pitchFamily="34" charset="0"/>
              </a:rPr>
              <a:t>Install ’n use</a:t>
            </a:r>
            <a:endParaRPr lang="en-US" altLang="zh-TW" sz="1600"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27" name="內容版面配置區 2">
            <a:extLst>
              <a:ext uri="{FF2B5EF4-FFF2-40B4-BE49-F238E27FC236}">
                <a16:creationId xmlns:a16="http://schemas.microsoft.com/office/drawing/2014/main" id="{BE8E5BA2-1396-2940-AD66-726B395C5716}"/>
              </a:ext>
            </a:extLst>
          </p:cNvPr>
          <p:cNvSpPr txBox="1">
            <a:spLocks/>
          </p:cNvSpPr>
          <p:nvPr/>
        </p:nvSpPr>
        <p:spPr>
          <a:xfrm>
            <a:off x="4942143" y="2932339"/>
            <a:ext cx="4284050" cy="1109347"/>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1" i="0" u="none" strike="noStrike" cap="none">
                <a:solidFill>
                  <a:schemeClr val="tx1"/>
                </a:solidFill>
                <a:latin typeface="微軟正黑體" pitchFamily="34" charset="-120"/>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chemeClr val="tx1"/>
                </a:solidFill>
                <a:latin typeface="微軟正黑體" pitchFamily="34" charset="-120"/>
                <a:ea typeface="微軟正黑體" pitchFamily="34" charset="-120"/>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60375" indent="-285750">
              <a:buFont typeface="Wingdings" panose="05000000000000000000" pitchFamily="2" charset="2"/>
              <a:buChar char="l"/>
            </a:pPr>
            <a:r>
              <a:rPr lang="en-US" altLang="zh-TW" sz="1600">
                <a:latin typeface="Arial" panose="020B0604020202020204" pitchFamily="34" charset="0"/>
                <a:cs typeface="Arial" panose="020B0604020202020204" pitchFamily="34" charset="0"/>
              </a:rPr>
              <a:t>Install the KODI plug-in: Video HD</a:t>
            </a:r>
            <a:r>
              <a:rPr lang="zh-TW" altLang="en-US" sz="1600">
                <a:latin typeface="Arial" panose="020B0604020202020204" pitchFamily="34" charset="0"/>
                <a:cs typeface="Arial" panose="020B0604020202020204" pitchFamily="34" charset="0"/>
              </a:rPr>
              <a:t> </a:t>
            </a:r>
            <a:endParaRPr lang="en-US" altLang="zh-TW" sz="1600">
              <a:latin typeface="Arial" panose="020B0604020202020204" pitchFamily="34" charset="0"/>
              <a:cs typeface="Arial" panose="020B0604020202020204" pitchFamily="34" charset="0"/>
            </a:endParaRPr>
          </a:p>
          <a:p>
            <a:pPr marL="460375" indent="-285750">
              <a:buFont typeface="Wingdings" panose="05000000000000000000" pitchFamily="2" charset="2"/>
              <a:buChar char="l"/>
            </a:pPr>
            <a:r>
              <a:rPr lang="en-US" altLang="zh-TW" sz="1600">
                <a:latin typeface="Arial" panose="020B0604020202020204" pitchFamily="34" charset="0"/>
                <a:cs typeface="Arial" panose="020B0604020202020204" pitchFamily="34" charset="0"/>
              </a:rPr>
              <a:t>Support the same </a:t>
            </a:r>
            <a:r>
              <a:rPr lang="en-CA" altLang="zh-TW" sz="1600">
                <a:latin typeface="Arial" panose="020B0604020202020204" pitchFamily="34" charset="0"/>
                <a:cs typeface="Arial" panose="020B0604020202020204" pitchFamily="34" charset="0"/>
              </a:rPr>
              <a:t>Video Station</a:t>
            </a:r>
            <a:r>
              <a:rPr lang="zh-TW" altLang="en-US" sz="1600">
                <a:latin typeface="Arial" panose="020B0604020202020204" pitchFamily="34" charset="0"/>
                <a:cs typeface="Arial" panose="020B0604020202020204" pitchFamily="34" charset="0"/>
              </a:rPr>
              <a:t> </a:t>
            </a:r>
            <a:r>
              <a:rPr lang="en-US" altLang="zh-TW" sz="1600">
                <a:latin typeface="Arial" panose="020B0604020202020204" pitchFamily="34" charset="0"/>
                <a:cs typeface="Arial" panose="020B0604020202020204" pitchFamily="34" charset="0"/>
              </a:rPr>
              <a:t>functions such as </a:t>
            </a:r>
          </a:p>
          <a:p>
            <a:pPr marL="174625"/>
            <a:r>
              <a:rPr lang="zh-TW" altLang="en-US" sz="1600">
                <a:latin typeface="Arial" panose="020B0604020202020204" pitchFamily="34" charset="0"/>
                <a:cs typeface="Arial" panose="020B0604020202020204" pitchFamily="34" charset="0"/>
              </a:rPr>
              <a:t>      </a:t>
            </a:r>
            <a:r>
              <a:rPr lang="en-US" altLang="zh-TW" sz="1400">
                <a:solidFill>
                  <a:srgbClr val="FF552E"/>
                </a:solidFill>
                <a:latin typeface="Arial" panose="020B0604020202020204" pitchFamily="34" charset="0"/>
                <a:cs typeface="Arial" panose="020B0604020202020204" pitchFamily="34" charset="0"/>
              </a:rPr>
              <a:t>progress, categorization, subtitle</a:t>
            </a:r>
          </a:p>
        </p:txBody>
      </p:sp>
    </p:spTree>
    <p:extLst>
      <p:ext uri="{BB962C8B-B14F-4D97-AF65-F5344CB8AC3E}">
        <p14:creationId xmlns:p14="http://schemas.microsoft.com/office/powerpoint/2010/main" val="269636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572925" y="100847"/>
            <a:ext cx="7886700" cy="944523"/>
          </a:xfrm>
          <a:effectLst>
            <a:outerShdw blurRad="50800" dist="38100" dir="2700000" algn="tl" rotWithShape="0">
              <a:prstClr val="black">
                <a:alpha val="40000"/>
              </a:prstClr>
            </a:outerShdw>
          </a:effectLst>
        </p:spPr>
        <p:txBody>
          <a:bodyPr>
            <a:noAutofit/>
          </a:bodyPr>
          <a:lstStyle/>
          <a:p>
            <a:pPr>
              <a:lnSpc>
                <a:spcPts val="3400"/>
              </a:lnSpc>
            </a:pPr>
            <a:r>
              <a:rPr lang="en-US" sz="3500">
                <a:effectLst>
                  <a:outerShdw blurRad="38100" dist="38100" dir="2700000" algn="tl">
                    <a:srgbClr val="000000">
                      <a:alpha val="43137"/>
                    </a:srgbClr>
                  </a:outerShdw>
                </a:effectLst>
                <a:latin typeface="Arial" panose="020B0604020202020204" pitchFamily="34" charset="0"/>
                <a:cs typeface="Arial" panose="020B0604020202020204" pitchFamily="34" charset="0"/>
              </a:rPr>
              <a:t>QTS 4.4.0 + </a:t>
            </a:r>
            <a:br>
              <a:rPr lang="en-US" sz="350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ja-JP" sz="3500">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a:t>
            </a:r>
            <a:r>
              <a:rPr lang="en-US" sz="3500">
                <a:effectLst>
                  <a:outerShdw blurRad="38100" dist="38100" dir="2700000" algn="tl">
                    <a:srgbClr val="000000">
                      <a:alpha val="43137"/>
                    </a:srgbClr>
                  </a:outerShdw>
                </a:effectLst>
                <a:latin typeface="Arial" panose="020B0604020202020204" pitchFamily="34" charset="0"/>
                <a:cs typeface="Arial" panose="020B0604020202020204" pitchFamily="34" charset="0"/>
              </a:rPr>
              <a:t>Linux </a:t>
            </a:r>
            <a:r>
              <a:rPr lang="en-US" altLang="ja-JP" sz="3500">
                <a:effectLst>
                  <a:outerShdw blurRad="38100" dist="38100" dir="2700000" algn="tl">
                    <a:srgbClr val="000000">
                      <a:alpha val="43137"/>
                    </a:srgbClr>
                  </a:outerShdw>
                </a:effectLst>
                <a:latin typeface="Arial" panose="020B0604020202020204" pitchFamily="34" charset="0"/>
                <a:cs typeface="Arial" panose="020B0604020202020204" pitchFamily="34" charset="0"/>
              </a:rPr>
              <a:t>kernel </a:t>
            </a:r>
            <a:r>
              <a:rPr lang="en-US" sz="3500">
                <a:effectLst>
                  <a:outerShdw blurRad="38100" dist="38100" dir="2700000" algn="tl">
                    <a:srgbClr val="000000">
                      <a:alpha val="43137"/>
                    </a:srgbClr>
                  </a:outerShdw>
                </a:effectLst>
                <a:latin typeface="Arial" panose="020B0604020202020204" pitchFamily="34" charset="0"/>
                <a:cs typeface="Arial" panose="020B0604020202020204" pitchFamily="34" charset="0"/>
              </a:rPr>
              <a:t>4.14</a:t>
            </a:r>
          </a:p>
        </p:txBody>
      </p:sp>
      <p:sp>
        <p:nvSpPr>
          <p:cNvPr id="3" name="Rectangle 2">
            <a:extLst>
              <a:ext uri="{FF2B5EF4-FFF2-40B4-BE49-F238E27FC236}">
                <a16:creationId xmlns:a16="http://schemas.microsoft.com/office/drawing/2014/main" id="{48A7C1C2-4914-4D49-8829-EB3980042B45}"/>
              </a:ext>
            </a:extLst>
          </p:cNvPr>
          <p:cNvSpPr/>
          <p:nvPr/>
        </p:nvSpPr>
        <p:spPr>
          <a:xfrm>
            <a:off x="572924" y="1017450"/>
            <a:ext cx="7886699" cy="1299074"/>
          </a:xfrm>
          <a:prstGeom prst="rect">
            <a:avLst/>
          </a:prstGeom>
        </p:spPr>
        <p:txBody>
          <a:bodyPr wrap="square" anchor="t">
            <a:spAutoFit/>
          </a:bodyPr>
          <a:lstStyle/>
          <a:p>
            <a:pPr>
              <a:lnSpc>
                <a:spcPts val="2400"/>
              </a:lnSpc>
              <a:buClr>
                <a:srgbClr val="FFCC99"/>
              </a:buClr>
              <a:buSzPct val="70000"/>
            </a:pPr>
            <a:r>
              <a:rPr lang="en-US" altLang="ja-JP">
                <a:solidFill>
                  <a:schemeClr val="bg1"/>
                </a:solidFill>
                <a:latin typeface="Arial" panose="020B0604020202020204" pitchFamily="34" charset="0"/>
                <a:ea typeface="Microsoft JhengHei" panose="020B0604030504040204" pitchFamily="34" charset="-120"/>
                <a:cs typeface="Arial" panose="020B0604020202020204" pitchFamily="34" charset="0"/>
              </a:rPr>
              <a:t>To provide the best performance of Intel</a:t>
            </a:r>
            <a:r>
              <a:rPr lang="en-US" baseline="30000">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 Celeron</a:t>
            </a:r>
            <a:r>
              <a:rPr lang="en-US" baseline="30000">
                <a:solidFill>
                  <a:schemeClr val="bg1"/>
                </a:solidFill>
                <a:latin typeface="Arial" panose="020B0604020202020204" pitchFamily="34" charset="0"/>
                <a:ea typeface="Microsoft JhengHei" panose="020B0604030504040204" pitchFamily="34" charset="-120"/>
                <a:cs typeface="Arial" panose="020B0604020202020204" pitchFamily="34" charset="0"/>
              </a:rPr>
              <a:t>®</a:t>
            </a:r>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 J4105, </a:t>
            </a:r>
            <a:r>
              <a:rPr lang="en-US" altLang="ja-JP">
                <a:solidFill>
                  <a:schemeClr val="bg1"/>
                </a:solidFill>
                <a:latin typeface="Arial" panose="020B0604020202020204" pitchFamily="34" charset="0"/>
                <a:ea typeface="Microsoft JhengHei" panose="020B0604030504040204" pitchFamily="34" charset="-120"/>
                <a:cs typeface="Arial" panose="020B0604020202020204" pitchFamily="34" charset="0"/>
              </a:rPr>
              <a:t>TBS-453DX</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is shipped with</a:t>
            </a:r>
            <a:r>
              <a:rPr lang="ja-JP"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QTS 4.4.0</a:t>
            </a:r>
            <a:r>
              <a:rPr lang="en-US" altLang="ja-JP">
                <a:solidFill>
                  <a:schemeClr val="bg1"/>
                </a:solidFill>
                <a:latin typeface="Arial" panose="020B0604020202020204" pitchFamily="34" charset="0"/>
                <a:ea typeface="Microsoft JhengHei" panose="020B0604030504040204" pitchFamily="34" charset="-120"/>
                <a:cs typeface="Arial" panose="020B0604020202020204" pitchFamily="34" charset="0"/>
              </a:rPr>
              <a:t>,using the new long-term supported</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(LTS) </a:t>
            </a:r>
            <a:r>
              <a:rPr lang="ja-JP"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Linux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kernel</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4.14</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 QTS 4.4.0 optimizes overall </a:t>
            </a:r>
            <a:r>
              <a:rPr lang="en-US" altLang="ja-JP">
                <a:solidFill>
                  <a:schemeClr val="bg1"/>
                </a:solidFill>
                <a:latin typeface="Arial" panose="020B0604020202020204" pitchFamily="34" charset="0"/>
                <a:ea typeface="Microsoft JhengHei" panose="020B0604030504040204" pitchFamily="34" charset="-120"/>
                <a:cs typeface="Arial" panose="020B0604020202020204" pitchFamily="34" charset="0"/>
              </a:rPr>
              <a:t>system </a:t>
            </a:r>
            <a:r>
              <a:rPr lang="en-US">
                <a:solidFill>
                  <a:schemeClr val="bg1"/>
                </a:solidFill>
                <a:latin typeface="Arial" panose="020B0604020202020204" pitchFamily="34" charset="0"/>
                <a:ea typeface="Microsoft JhengHei" panose="020B0604030504040204" pitchFamily="34" charset="-120"/>
                <a:cs typeface="Arial" panose="020B0604020202020204" pitchFamily="34" charset="0"/>
              </a:rPr>
              <a:t>and support</a:t>
            </a:r>
            <a:r>
              <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rPr>
              <a:t> </a:t>
            </a:r>
            <a:r>
              <a:rPr lang="en-US" altLang="zh-TW">
                <a:solidFill>
                  <a:schemeClr val="bg1"/>
                </a:solidFill>
                <a:latin typeface="Arial" panose="020B0604020202020204" pitchFamily="34" charset="0"/>
                <a:ea typeface="Microsoft JhengHei" panose="020B0604030504040204" pitchFamily="34" charset="-120"/>
                <a:cs typeface="Arial" panose="020B0604020202020204" pitchFamily="34" charset="0"/>
              </a:rPr>
              <a:t>SSD extra over-provisioning &amp;</a:t>
            </a:r>
            <a:r>
              <a:rPr lang="en-US" altLang="zh-CN">
                <a:solidFill>
                  <a:schemeClr val="bg1"/>
                </a:solidFill>
                <a:latin typeface="Arial" panose="020B0604020202020204" pitchFamily="34" charset="0"/>
                <a:ea typeface="Microsoft JhengHei" panose="020B0604030504040204" pitchFamily="34" charset="-120"/>
                <a:cs typeface="Arial" panose="020B0604020202020204" pitchFamily="34" charset="0"/>
              </a:rPr>
              <a:t> Cache Mount to enhance </a:t>
            </a:r>
            <a:r>
              <a:rPr lang="en-US" altLang="ja-JP">
                <a:solidFill>
                  <a:schemeClr val="bg1"/>
                </a:solidFill>
                <a:latin typeface="Arial" panose="020B0604020202020204" pitchFamily="34" charset="0"/>
                <a:ea typeface="Microsoft JhengHei" panose="020B0604030504040204" pitchFamily="34" charset="-120"/>
                <a:cs typeface="Arial" panose="020B0604020202020204" pitchFamily="34" charset="0"/>
              </a:rPr>
              <a:t>TBS-453DX functionality.</a:t>
            </a:r>
            <a:endParaRPr lang="en-US" sz="14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6" name="TextBox 4">
            <a:extLst>
              <a:ext uri="{FF2B5EF4-FFF2-40B4-BE49-F238E27FC236}">
                <a16:creationId xmlns:a16="http://schemas.microsoft.com/office/drawing/2014/main" id="{0D2D8358-C708-7F4F-8F8D-C2C7230FBFA7}"/>
              </a:ext>
            </a:extLst>
          </p:cNvPr>
          <p:cNvSpPr txBox="1"/>
          <p:nvPr/>
        </p:nvSpPr>
        <p:spPr>
          <a:xfrm>
            <a:off x="1084184" y="4172138"/>
            <a:ext cx="1761162" cy="584763"/>
          </a:xfrm>
          <a:prstGeom prst="rect">
            <a:avLst/>
          </a:prstGeom>
          <a:noFill/>
        </p:spPr>
        <p:txBody>
          <a:bodyPr wrap="square" lIns="121908" tIns="60954" rIns="121908" bIns="60954">
            <a:spAutoFit/>
          </a:bodyPr>
          <a:lstStyle/>
          <a:p>
            <a:pPr eaLnBrk="1" hangingPunct="1">
              <a:lnSpc>
                <a:spcPts val="1800"/>
              </a:lnSpc>
              <a:defRPr/>
            </a:pPr>
            <a:r>
              <a:rPr lang="en-US" sz="3200" b="1">
                <a:solidFill>
                  <a:schemeClr val="accent4"/>
                </a:solidFill>
                <a:latin typeface="Arial" panose="020B0604020202020204" pitchFamily="34" charset="0"/>
                <a:ea typeface="Microsoft JhengHei" charset="-120"/>
                <a:cs typeface="Arial" panose="020B0604020202020204" pitchFamily="34" charset="0"/>
              </a:rPr>
              <a:t>1.5</a:t>
            </a:r>
            <a:r>
              <a:rPr lang="en-US" altLang="zh-TW" sz="1800" b="1">
                <a:solidFill>
                  <a:schemeClr val="accent4"/>
                </a:solidFill>
                <a:latin typeface="Arial" panose="020B0604020202020204" pitchFamily="34" charset="0"/>
                <a:ea typeface="Microsoft JhengHei" charset="-120"/>
                <a:cs typeface="Arial" panose="020B0604020202020204" pitchFamily="34" charset="0"/>
              </a:rPr>
              <a:t>GHz</a:t>
            </a:r>
          </a:p>
          <a:p>
            <a:pPr eaLnBrk="1" hangingPunct="1">
              <a:lnSpc>
                <a:spcPts val="1800"/>
              </a:lnSpc>
              <a:defRPr/>
            </a:pPr>
            <a:r>
              <a:rPr lang="en-US" altLang="zh-TW" sz="1800">
                <a:solidFill>
                  <a:schemeClr val="bg1"/>
                </a:solidFill>
                <a:latin typeface="Arial" panose="020B0604020202020204" pitchFamily="34" charset="0"/>
                <a:ea typeface="Microsoft JhengHei" charset="-120"/>
                <a:cs typeface="Arial" panose="020B0604020202020204" pitchFamily="34" charset="0"/>
              </a:rPr>
              <a:t>Base</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7" name="TextBox 22">
            <a:extLst>
              <a:ext uri="{FF2B5EF4-FFF2-40B4-BE49-F238E27FC236}">
                <a16:creationId xmlns:a16="http://schemas.microsoft.com/office/drawing/2014/main" id="{C687A300-BA74-A245-90A5-CE10CDE8760D}"/>
              </a:ext>
            </a:extLst>
          </p:cNvPr>
          <p:cNvSpPr txBox="1"/>
          <p:nvPr/>
        </p:nvSpPr>
        <p:spPr>
          <a:xfrm>
            <a:off x="2203989" y="4551054"/>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Microsoft JhengHei" charset="-120"/>
                <a:cs typeface="Arial" panose="020B0604020202020204" pitchFamily="34" charset="0"/>
              </a:rPr>
              <a:t>2.5</a:t>
            </a:r>
            <a:r>
              <a:rPr lang="en-US" altLang="zh-TW" sz="1800" b="1">
                <a:solidFill>
                  <a:schemeClr val="accent4"/>
                </a:solidFill>
                <a:latin typeface="Arial" panose="020B0604020202020204" pitchFamily="34" charset="0"/>
                <a:ea typeface="Microsoft JhengHei" charset="-120"/>
                <a:cs typeface="Arial" panose="020B0604020202020204" pitchFamily="34" charset="0"/>
              </a:rPr>
              <a:t>GHz</a:t>
            </a:r>
          </a:p>
          <a:p>
            <a:pPr eaLnBrk="1" hangingPunct="1">
              <a:lnSpc>
                <a:spcPts val="1800"/>
              </a:lnSpc>
              <a:defRPr/>
            </a:pPr>
            <a:r>
              <a:rPr lang="en-US">
                <a:solidFill>
                  <a:schemeClr val="bg1"/>
                </a:solidFill>
                <a:latin typeface="Arial" panose="020B0604020202020204" pitchFamily="34" charset="0"/>
                <a:ea typeface="Microsoft JhengHei" charset="-120"/>
                <a:cs typeface="Arial" panose="020B0604020202020204" pitchFamily="34" charset="0"/>
              </a:rPr>
              <a:t>Burst</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8" name="TextBox 22">
            <a:extLst>
              <a:ext uri="{FF2B5EF4-FFF2-40B4-BE49-F238E27FC236}">
                <a16:creationId xmlns:a16="http://schemas.microsoft.com/office/drawing/2014/main" id="{1BD47BDA-633D-794E-B080-C6D044F704F7}"/>
              </a:ext>
            </a:extLst>
          </p:cNvPr>
          <p:cNvSpPr txBox="1"/>
          <p:nvPr/>
        </p:nvSpPr>
        <p:spPr>
          <a:xfrm>
            <a:off x="1268934" y="3432886"/>
            <a:ext cx="2421305"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微軟正黑體" pitchFamily="34" charset="-120"/>
                <a:cs typeface="Arial" panose="020B0604020202020204" pitchFamily="34" charset="0"/>
              </a:rPr>
              <a:t>J4105</a:t>
            </a:r>
          </a:p>
          <a:p>
            <a:pPr eaLnBrk="1" hangingPunct="1">
              <a:lnSpc>
                <a:spcPts val="1800"/>
              </a:lnSpc>
              <a:defRPr/>
            </a:pPr>
            <a:r>
              <a:rPr lang="en-US" sz="1800">
                <a:solidFill>
                  <a:schemeClr val="bg1"/>
                </a:solidFill>
                <a:latin typeface="Arial" panose="020B0604020202020204" pitchFamily="34" charset="0"/>
                <a:ea typeface="Microsoft JhengHei" charset="-120"/>
                <a:cs typeface="Arial" panose="020B0604020202020204" pitchFamily="34" charset="0"/>
              </a:rPr>
              <a:t>Gemini Lake SoC</a:t>
            </a:r>
          </a:p>
        </p:txBody>
      </p:sp>
      <p:sp>
        <p:nvSpPr>
          <p:cNvPr id="9" name="TextBox 23">
            <a:extLst>
              <a:ext uri="{FF2B5EF4-FFF2-40B4-BE49-F238E27FC236}">
                <a16:creationId xmlns:a16="http://schemas.microsoft.com/office/drawing/2014/main" id="{239A3816-5F23-C14A-A53F-17CABA92DFB9}"/>
              </a:ext>
            </a:extLst>
          </p:cNvPr>
          <p:cNvSpPr txBox="1"/>
          <p:nvPr/>
        </p:nvSpPr>
        <p:spPr>
          <a:xfrm>
            <a:off x="4289219" y="5630139"/>
            <a:ext cx="1537308" cy="584763"/>
          </a:xfrm>
          <a:prstGeom prst="rect">
            <a:avLst/>
          </a:prstGeom>
          <a:noFill/>
        </p:spPr>
        <p:txBody>
          <a:bodyPr wrap="square" lIns="121908" tIns="60954" rIns="121908" bIns="60954">
            <a:spAutoFit/>
          </a:bodyPr>
          <a:lstStyle/>
          <a:p>
            <a:pPr eaLnBrk="1" hangingPunct="1">
              <a:lnSpc>
                <a:spcPts val="1800"/>
              </a:lnSpc>
              <a:defRPr/>
            </a:pPr>
            <a:r>
              <a:rPr lang="en-US" sz="3200" b="1">
                <a:solidFill>
                  <a:schemeClr val="accent4">
                    <a:lumMod val="75000"/>
                  </a:schemeClr>
                </a:solidFill>
                <a:latin typeface="Arial" panose="020B0604020202020204" pitchFamily="34" charset="0"/>
                <a:ea typeface="Microsoft JhengHei" charset="-120"/>
                <a:cs typeface="Arial" panose="020B0604020202020204" pitchFamily="34" charset="0"/>
              </a:rPr>
              <a:t>10 </a:t>
            </a:r>
            <a:r>
              <a:rPr lang="en-US" sz="1800" b="1">
                <a:solidFill>
                  <a:schemeClr val="accent4">
                    <a:lumMod val="75000"/>
                  </a:schemeClr>
                </a:solidFill>
                <a:latin typeface="Arial" panose="020B0604020202020204" pitchFamily="34" charset="0"/>
                <a:ea typeface="Microsoft JhengHei" charset="-120"/>
                <a:cs typeface="Arial" panose="020B0604020202020204" pitchFamily="34" charset="0"/>
              </a:rPr>
              <a:t>watt</a:t>
            </a:r>
            <a:endParaRPr lang="en-US" altLang="zh-TW" sz="1800" b="1">
              <a:solidFill>
                <a:schemeClr val="accent4">
                  <a:lumMod val="75000"/>
                </a:schemeClr>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sz="1800">
                <a:latin typeface="Arial" panose="020B0604020202020204" pitchFamily="34" charset="0"/>
                <a:ea typeface="Microsoft JhengHei" charset="-120"/>
                <a:cs typeface="Arial" panose="020B0604020202020204" pitchFamily="34" charset="0"/>
              </a:rPr>
              <a:t>TDP</a:t>
            </a:r>
          </a:p>
        </p:txBody>
      </p:sp>
      <p:sp>
        <p:nvSpPr>
          <p:cNvPr id="10" name="TextBox 22">
            <a:extLst>
              <a:ext uri="{FF2B5EF4-FFF2-40B4-BE49-F238E27FC236}">
                <a16:creationId xmlns:a16="http://schemas.microsoft.com/office/drawing/2014/main" id="{39177977-DDF4-7C4E-8102-69B3D5713D9F}"/>
              </a:ext>
            </a:extLst>
          </p:cNvPr>
          <p:cNvSpPr txBox="1"/>
          <p:nvPr/>
        </p:nvSpPr>
        <p:spPr>
          <a:xfrm>
            <a:off x="7053743" y="3587375"/>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FFC000"/>
                </a:solidFill>
                <a:latin typeface="Arial" panose="020B0604020202020204" pitchFamily="34" charset="0"/>
                <a:ea typeface="Microsoft JhengHei" charset="-120"/>
                <a:cs typeface="Arial" panose="020B0604020202020204" pitchFamily="34" charset="0"/>
              </a:rPr>
              <a:t>4</a:t>
            </a:r>
            <a:r>
              <a:rPr lang="en-US" altLang="zh-TW" b="1">
                <a:solidFill>
                  <a:srgbClr val="FFC000"/>
                </a:solidFill>
                <a:latin typeface="Arial" panose="020B0604020202020204" pitchFamily="34" charset="0"/>
                <a:ea typeface="Microsoft JhengHei" charset="-120"/>
                <a:cs typeface="Arial" panose="020B0604020202020204" pitchFamily="34" charset="0"/>
              </a:rPr>
              <a:t>-c</a:t>
            </a:r>
            <a:r>
              <a:rPr lang="en-US" altLang="zh-CN" b="1">
                <a:solidFill>
                  <a:srgbClr val="FFC000"/>
                </a:solidFill>
                <a:latin typeface="Arial" panose="020B0604020202020204" pitchFamily="34" charset="0"/>
                <a:ea typeface="Microsoft JhengHei" charset="-120"/>
                <a:cs typeface="Arial" panose="020B0604020202020204" pitchFamily="34" charset="0"/>
              </a:rPr>
              <a:t>ore</a:t>
            </a:r>
            <a:endParaRPr lang="en-US" altLang="zh-TW" sz="1800" b="1">
              <a:solidFill>
                <a:srgbClr val="FFC000"/>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a:solidFill>
                  <a:schemeClr val="bg1"/>
                </a:solidFill>
                <a:latin typeface="Arial" panose="020B0604020202020204" pitchFamily="34" charset="0"/>
                <a:ea typeface="Microsoft JhengHei" charset="-120"/>
                <a:cs typeface="Arial" panose="020B0604020202020204" pitchFamily="34" charset="0"/>
              </a:rPr>
              <a:t>4-thread</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11" name="TextBox 22">
            <a:extLst>
              <a:ext uri="{FF2B5EF4-FFF2-40B4-BE49-F238E27FC236}">
                <a16:creationId xmlns:a16="http://schemas.microsoft.com/office/drawing/2014/main" id="{9A9EBB34-6C88-1649-BAD8-A6B2F2A7795B}"/>
              </a:ext>
            </a:extLst>
          </p:cNvPr>
          <p:cNvSpPr txBox="1"/>
          <p:nvPr/>
        </p:nvSpPr>
        <p:spPr>
          <a:xfrm>
            <a:off x="195806" y="2588697"/>
            <a:ext cx="3156871"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Microsoft JhengHei" charset="-120"/>
                <a:cs typeface="Arial" panose="020B0604020202020204" pitchFamily="34" charset="0"/>
              </a:rPr>
              <a:t>AES-NI </a:t>
            </a:r>
            <a:r>
              <a:rPr lang="en-US" altLang="zh-CN" b="1">
                <a:solidFill>
                  <a:schemeClr val="accent4"/>
                </a:solidFill>
                <a:latin typeface="Arial" panose="020B0604020202020204" pitchFamily="34" charset="0"/>
                <a:ea typeface="Microsoft JhengHei" charset="-120"/>
                <a:cs typeface="Arial" panose="020B0604020202020204" pitchFamily="34" charset="0"/>
              </a:rPr>
              <a:t>encryption</a:t>
            </a:r>
            <a:endParaRPr lang="en-US" altLang="zh-TW" sz="1800" b="1">
              <a:solidFill>
                <a:schemeClr val="accent4"/>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altLang="zh-CN">
                <a:solidFill>
                  <a:schemeClr val="bg1"/>
                </a:solidFill>
                <a:latin typeface="Arial" panose="020B0604020202020204" pitchFamily="34" charset="0"/>
                <a:ea typeface="Microsoft JhengHei" charset="-120"/>
                <a:cs typeface="Arial" panose="020B0604020202020204" pitchFamily="34" charset="0"/>
              </a:rPr>
              <a:t>Volume &amp; folder support</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
        <p:nvSpPr>
          <p:cNvPr id="12" name="TextBox 22">
            <a:extLst>
              <a:ext uri="{FF2B5EF4-FFF2-40B4-BE49-F238E27FC236}">
                <a16:creationId xmlns:a16="http://schemas.microsoft.com/office/drawing/2014/main" id="{B38B6424-64DA-3B41-8504-5A8AF846E238}"/>
              </a:ext>
            </a:extLst>
          </p:cNvPr>
          <p:cNvSpPr txBox="1"/>
          <p:nvPr/>
        </p:nvSpPr>
        <p:spPr>
          <a:xfrm>
            <a:off x="6340347" y="2685858"/>
            <a:ext cx="343893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chemeClr val="accent4"/>
                </a:solidFill>
                <a:latin typeface="Arial" panose="020B0604020202020204" pitchFamily="34" charset="0"/>
                <a:ea typeface="Microsoft JhengHei" charset="-120"/>
                <a:cs typeface="Arial" panose="020B0604020202020204" pitchFamily="34" charset="0"/>
              </a:rPr>
              <a:t>GPU </a:t>
            </a:r>
            <a:r>
              <a:rPr lang="en-US" altLang="zh-CN" b="1">
                <a:solidFill>
                  <a:schemeClr val="accent4"/>
                </a:solidFill>
                <a:latin typeface="Arial" panose="020B0604020202020204" pitchFamily="34" charset="0"/>
                <a:ea typeface="Microsoft JhengHei" charset="-120"/>
                <a:cs typeface="Arial" panose="020B0604020202020204" pitchFamily="34" charset="0"/>
              </a:rPr>
              <a:t>up to 750 MHz</a:t>
            </a:r>
            <a:endParaRPr lang="en-US" altLang="zh-TW" sz="1800" b="1">
              <a:solidFill>
                <a:schemeClr val="accent4"/>
              </a:solidFill>
              <a:latin typeface="Arial" panose="020B0604020202020204" pitchFamily="34" charset="0"/>
              <a:ea typeface="Microsoft JhengHei" charset="-120"/>
              <a:cs typeface="Arial" panose="020B0604020202020204" pitchFamily="34" charset="0"/>
            </a:endParaRPr>
          </a:p>
          <a:p>
            <a:pPr eaLnBrk="1" hangingPunct="1">
              <a:lnSpc>
                <a:spcPts val="1800"/>
              </a:lnSpc>
              <a:defRPr/>
            </a:pPr>
            <a:r>
              <a:rPr lang="en-US" altLang="zh-CN" sz="1800">
                <a:solidFill>
                  <a:schemeClr val="bg1"/>
                </a:solidFill>
                <a:latin typeface="Arial" panose="020B0604020202020204" pitchFamily="34" charset="0"/>
                <a:ea typeface="Microsoft JhengHei" charset="-120"/>
                <a:cs typeface="Arial" panose="020B0604020202020204" pitchFamily="34" charset="0"/>
              </a:rPr>
              <a:t>UHD Graphics 600</a:t>
            </a:r>
            <a:endParaRPr lang="en-US" sz="1800">
              <a:solidFill>
                <a:schemeClr val="bg1"/>
              </a:solidFill>
              <a:latin typeface="Arial" panose="020B0604020202020204" pitchFamily="34" charset="0"/>
              <a:ea typeface="Microsoft JhengHei" charset="-120"/>
              <a:cs typeface="Arial" panose="020B0604020202020204" pitchFamily="34" charset="0"/>
            </a:endParaRPr>
          </a:p>
        </p:txBody>
      </p:sp>
    </p:spTree>
    <p:extLst>
      <p:ext uri="{BB962C8B-B14F-4D97-AF65-F5344CB8AC3E}">
        <p14:creationId xmlns:p14="http://schemas.microsoft.com/office/powerpoint/2010/main" val="3706913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B8604D2-BA50-4B17-AE34-3470EF86EE6E}"/>
              </a:ext>
            </a:extLst>
          </p:cNvPr>
          <p:cNvSpPr/>
          <p:nvPr/>
        </p:nvSpPr>
        <p:spPr>
          <a:xfrm>
            <a:off x="4418837" y="4750593"/>
            <a:ext cx="829438" cy="76201"/>
          </a:xfrm>
          <a:prstGeom prst="rect">
            <a:avLst/>
          </a:prstGeom>
          <a:solidFill>
            <a:srgbClr val="09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0" name="圖片 37">
            <a:extLst>
              <a:ext uri="{FF2B5EF4-FFF2-40B4-BE49-F238E27FC236}">
                <a16:creationId xmlns:a16="http://schemas.microsoft.com/office/drawing/2014/main" id="{344477BB-BAA5-704B-B422-EC507834F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772" y="4007323"/>
            <a:ext cx="2368237" cy="1480148"/>
          </a:xfrm>
          <a:prstGeom prst="rect">
            <a:avLst/>
          </a:prstGeom>
        </p:spPr>
      </p:pic>
      <p:grpSp>
        <p:nvGrpSpPr>
          <p:cNvPr id="10" name="群組 19">
            <a:extLst>
              <a:ext uri="{FF2B5EF4-FFF2-40B4-BE49-F238E27FC236}">
                <a16:creationId xmlns:a16="http://schemas.microsoft.com/office/drawing/2014/main" id="{F0DBACF1-0D1F-9C42-9765-D5B30F5EDEB9}"/>
              </a:ext>
            </a:extLst>
          </p:cNvPr>
          <p:cNvGrpSpPr/>
          <p:nvPr/>
        </p:nvGrpSpPr>
        <p:grpSpPr>
          <a:xfrm>
            <a:off x="4287991" y="1254196"/>
            <a:ext cx="4856009" cy="3797867"/>
            <a:chOff x="5643550" y="1950153"/>
            <a:chExt cx="3500450" cy="2793479"/>
          </a:xfrm>
        </p:grpSpPr>
        <p:pic>
          <p:nvPicPr>
            <p:cNvPr id="11" name="圖形 18">
              <a:extLst>
                <a:ext uri="{FF2B5EF4-FFF2-40B4-BE49-F238E27FC236}">
                  <a16:creationId xmlns:a16="http://schemas.microsoft.com/office/drawing/2014/main" id="{B1AA62D8-3803-5E42-8CC4-438EC112D3D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66708" y="3945125"/>
              <a:ext cx="2076119" cy="798507"/>
            </a:xfrm>
            <a:prstGeom prst="rect">
              <a:avLst/>
            </a:prstGeom>
          </p:spPr>
        </p:pic>
        <p:grpSp>
          <p:nvGrpSpPr>
            <p:cNvPr id="12" name="Shape 163">
              <a:extLst>
                <a:ext uri="{FF2B5EF4-FFF2-40B4-BE49-F238E27FC236}">
                  <a16:creationId xmlns:a16="http://schemas.microsoft.com/office/drawing/2014/main" id="{8F0B83ED-35BE-CC4A-A17F-30741F6B5716}"/>
                </a:ext>
              </a:extLst>
            </p:cNvPr>
            <p:cNvGrpSpPr/>
            <p:nvPr/>
          </p:nvGrpSpPr>
          <p:grpSpPr>
            <a:xfrm>
              <a:off x="5643550" y="1950153"/>
              <a:ext cx="3500450" cy="2177497"/>
              <a:chOff x="3784220" y="1624275"/>
              <a:chExt cx="4295031" cy="2671775"/>
            </a:xfrm>
          </p:grpSpPr>
          <p:pic>
            <p:nvPicPr>
              <p:cNvPr id="14" name="Shape 164">
                <a:extLst>
                  <a:ext uri="{FF2B5EF4-FFF2-40B4-BE49-F238E27FC236}">
                    <a16:creationId xmlns:a16="http://schemas.microsoft.com/office/drawing/2014/main" id="{A3FE84F8-D448-794C-A854-66FC93075B2B}"/>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784220" y="1624275"/>
                <a:ext cx="4295031" cy="2671775"/>
              </a:xfrm>
              <a:prstGeom prst="rect">
                <a:avLst/>
              </a:prstGeom>
              <a:noFill/>
              <a:ln>
                <a:noFill/>
              </a:ln>
              <a:effectLst>
                <a:reflection blurRad="139700" stA="96000" endPos="65000" dir="5400000" sy="-100000" algn="bl" rotWithShape="0"/>
              </a:effectLst>
            </p:spPr>
          </p:pic>
          <p:pic>
            <p:nvPicPr>
              <p:cNvPr id="15" name="Shape 165">
                <a:extLst>
                  <a:ext uri="{FF2B5EF4-FFF2-40B4-BE49-F238E27FC236}">
                    <a16:creationId xmlns:a16="http://schemas.microsoft.com/office/drawing/2014/main" id="{FDE8B0AB-1FEB-5A43-AE21-F05FF82A915C}"/>
                  </a:ext>
                </a:extLst>
              </p:cNvPr>
              <p:cNvPicPr preferRelativeResize="0"/>
              <p:nvPr/>
            </p:nvPicPr>
            <p:blipFill>
              <a:blip r:embed="rId7">
                <a:alphaModFix/>
              </a:blip>
              <a:stretch>
                <a:fillRect/>
              </a:stretch>
            </p:blipFill>
            <p:spPr>
              <a:xfrm>
                <a:off x="3815316" y="1652977"/>
                <a:ext cx="4235003" cy="2354581"/>
              </a:xfrm>
              <a:prstGeom prst="rect">
                <a:avLst/>
              </a:prstGeom>
              <a:noFill/>
              <a:ln>
                <a:noFill/>
              </a:ln>
            </p:spPr>
          </p:pic>
        </p:grpSp>
      </p:grpSp>
      <p:sp>
        <p:nvSpPr>
          <p:cNvPr id="3" name="Title 2">
            <a:extLst>
              <a:ext uri="{FF2B5EF4-FFF2-40B4-BE49-F238E27FC236}">
                <a16:creationId xmlns:a16="http://schemas.microsoft.com/office/drawing/2014/main" id="{22B45E43-85F4-9440-A1A0-33280B39EE1D}"/>
              </a:ext>
            </a:extLst>
          </p:cNvPr>
          <p:cNvSpPr>
            <a:spLocks noGrp="1"/>
          </p:cNvSpPr>
          <p:nvPr>
            <p:ph type="title"/>
          </p:nvPr>
        </p:nvSpPr>
        <p:spPr>
          <a:xfrm>
            <a:off x="628650" y="214867"/>
            <a:ext cx="7886700" cy="822960"/>
          </a:xfrm>
          <a:effectLst>
            <a:outerShdw blurRad="50800" dist="38100" dir="2700000" algn="tl" rotWithShape="0">
              <a:prstClr val="black">
                <a:alpha val="40000"/>
              </a:prstClr>
            </a:outerShdw>
          </a:effectLst>
        </p:spPr>
        <p:txBody>
          <a:bodyPr>
            <a:noAutofit/>
          </a:bodyPr>
          <a:lstStyle/>
          <a:p>
            <a:pPr algn="ctr"/>
            <a:r>
              <a:rPr lang="en-US" altLang="zh-CN" sz="3600" err="1">
                <a:solidFill>
                  <a:srgbClr val="E2CB9E"/>
                </a:solidFill>
                <a:latin typeface="Arial" panose="020B0604020202020204" pitchFamily="34" charset="0"/>
                <a:cs typeface="Arial" panose="020B0604020202020204" pitchFamily="34" charset="0"/>
              </a:rPr>
              <a:t>OceanKTV</a:t>
            </a:r>
            <a:r>
              <a:rPr lang="en-US" altLang="zh-CN" sz="3600">
                <a:solidFill>
                  <a:srgbClr val="E2CB9E"/>
                </a:solidFill>
                <a:latin typeface="Arial" panose="020B0604020202020204" pitchFamily="34" charset="0"/>
                <a:cs typeface="Arial" panose="020B0604020202020204" pitchFamily="34" charset="0"/>
              </a:rPr>
              <a:t> for the home karaoke</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FAFA7FF3-1956-D64F-A721-1D8836BD64D8}"/>
              </a:ext>
            </a:extLst>
          </p:cNvPr>
          <p:cNvSpPr/>
          <p:nvPr/>
        </p:nvSpPr>
        <p:spPr>
          <a:xfrm>
            <a:off x="3930162" y="4598789"/>
            <a:ext cx="339932" cy="3814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2" name="Shape 205">
            <a:extLst>
              <a:ext uri="{FF2B5EF4-FFF2-40B4-BE49-F238E27FC236}">
                <a16:creationId xmlns:a16="http://schemas.microsoft.com/office/drawing/2014/main" id="{49CFD21D-4F0F-D243-8EE6-A71FCAEA7782}"/>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050544" y="1168144"/>
            <a:ext cx="1113304" cy="1113304"/>
          </a:xfrm>
          <a:prstGeom prst="rect">
            <a:avLst/>
          </a:prstGeom>
          <a:noFill/>
          <a:ln>
            <a:noFill/>
          </a:ln>
          <a:effectLst>
            <a:outerShdw blurRad="50800" dist="50800" dir="5400000" algn="ctr" rotWithShape="0">
              <a:srgbClr val="000000">
                <a:alpha val="97000"/>
              </a:srgbClr>
            </a:outerShdw>
            <a:reflection blurRad="38100" stA="56000" endPos="39000" dist="25400" dir="5400000" sy="-100000" algn="bl" rotWithShape="0"/>
          </a:effectLst>
        </p:spPr>
      </p:pic>
      <p:pic>
        <p:nvPicPr>
          <p:cNvPr id="23" name="圖片 4">
            <a:extLst>
              <a:ext uri="{FF2B5EF4-FFF2-40B4-BE49-F238E27FC236}">
                <a16:creationId xmlns:a16="http://schemas.microsoft.com/office/drawing/2014/main" id="{19394FB8-E6BB-F642-9DC2-EA9A1E47AE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5033" y="2350508"/>
            <a:ext cx="1107618" cy="1823159"/>
          </a:xfrm>
          <a:prstGeom prst="rect">
            <a:avLst/>
          </a:prstGeom>
        </p:spPr>
      </p:pic>
      <p:pic>
        <p:nvPicPr>
          <p:cNvPr id="24" name="圖片 2">
            <a:extLst>
              <a:ext uri="{FF2B5EF4-FFF2-40B4-BE49-F238E27FC236}">
                <a16:creationId xmlns:a16="http://schemas.microsoft.com/office/drawing/2014/main" id="{6B13DA92-2B03-2440-9D78-22E683788E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210" y="2400332"/>
            <a:ext cx="1211679" cy="1994446"/>
          </a:xfrm>
          <a:prstGeom prst="rect">
            <a:avLst/>
          </a:prstGeom>
        </p:spPr>
      </p:pic>
      <p:sp>
        <p:nvSpPr>
          <p:cNvPr id="25" name="TextBox 24">
            <a:extLst>
              <a:ext uri="{FF2B5EF4-FFF2-40B4-BE49-F238E27FC236}">
                <a16:creationId xmlns:a16="http://schemas.microsoft.com/office/drawing/2014/main" id="{CD82D0FB-822D-6D47-B86B-3F70F91FE50E}"/>
              </a:ext>
            </a:extLst>
          </p:cNvPr>
          <p:cNvSpPr txBox="1"/>
          <p:nvPr/>
        </p:nvSpPr>
        <p:spPr>
          <a:xfrm>
            <a:off x="2040117" y="2315608"/>
            <a:ext cx="2306476" cy="584775"/>
          </a:xfrm>
          <a:prstGeom prst="rect">
            <a:avLst/>
          </a:prstGeom>
          <a:noFill/>
        </p:spPr>
        <p:txBody>
          <a:bodyPr wrap="square" rtlCol="0">
            <a:spAutoFit/>
          </a:bodyPr>
          <a:lstStyle/>
          <a:p>
            <a:r>
              <a:rPr lang="en-US" altLang="zh-CN" sz="1600" b="1">
                <a:solidFill>
                  <a:schemeClr val="bg1"/>
                </a:solidFill>
                <a:latin typeface="Arial" panose="020B0604020202020204" pitchFamily="34" charset="0"/>
                <a:cs typeface="Arial" panose="020B0604020202020204" pitchFamily="34" charset="0"/>
              </a:rPr>
              <a:t>Dual dynamic microphone inputs</a:t>
            </a:r>
            <a:endParaRPr lang="en-US" sz="1600" b="1">
              <a:solidFill>
                <a:schemeClr val="bg1"/>
              </a:solidFill>
              <a:latin typeface="Arial" panose="020B0604020202020204" pitchFamily="34" charset="0"/>
              <a:cs typeface="Arial" panose="020B0604020202020204" pitchFamily="34" charset="0"/>
            </a:endParaRPr>
          </a:p>
        </p:txBody>
      </p:sp>
      <p:cxnSp>
        <p:nvCxnSpPr>
          <p:cNvPr id="13" name="接點: 肘形 12">
            <a:extLst>
              <a:ext uri="{FF2B5EF4-FFF2-40B4-BE49-F238E27FC236}">
                <a16:creationId xmlns:a16="http://schemas.microsoft.com/office/drawing/2014/main" id="{BA02B913-7D33-4F3A-A7AB-B303625B4307}"/>
              </a:ext>
            </a:extLst>
          </p:cNvPr>
          <p:cNvCxnSpPr/>
          <p:nvPr/>
        </p:nvCxnSpPr>
        <p:spPr>
          <a:xfrm rot="16200000" flipH="1">
            <a:off x="3306277" y="3810723"/>
            <a:ext cx="915212" cy="693284"/>
          </a:xfrm>
          <a:prstGeom prst="bentConnector3">
            <a:avLst>
              <a:gd name="adj1" fmla="val 61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群組 25">
            <a:extLst>
              <a:ext uri="{FF2B5EF4-FFF2-40B4-BE49-F238E27FC236}">
                <a16:creationId xmlns:a16="http://schemas.microsoft.com/office/drawing/2014/main" id="{839C2C11-BC56-4371-8F12-941415A0E4A2}"/>
              </a:ext>
            </a:extLst>
          </p:cNvPr>
          <p:cNvGrpSpPr/>
          <p:nvPr/>
        </p:nvGrpSpPr>
        <p:grpSpPr>
          <a:xfrm rot="20070721">
            <a:off x="2256510" y="3000616"/>
            <a:ext cx="1716493" cy="1275203"/>
            <a:chOff x="2436567" y="2839840"/>
            <a:chExt cx="1716493" cy="1275203"/>
          </a:xfrm>
        </p:grpSpPr>
        <p:pic>
          <p:nvPicPr>
            <p:cNvPr id="27" name="圖片 26">
              <a:extLst>
                <a:ext uri="{FF2B5EF4-FFF2-40B4-BE49-F238E27FC236}">
                  <a16:creationId xmlns:a16="http://schemas.microsoft.com/office/drawing/2014/main" id="{2C370068-1E04-423C-840B-4CFDEA30791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6567" y="2891683"/>
              <a:ext cx="1380378" cy="1223360"/>
            </a:xfrm>
            <a:prstGeom prst="rect">
              <a:avLst/>
            </a:prstGeom>
          </p:spPr>
        </p:pic>
        <p:pic>
          <p:nvPicPr>
            <p:cNvPr id="28" name="圖片 27">
              <a:extLst>
                <a:ext uri="{FF2B5EF4-FFF2-40B4-BE49-F238E27FC236}">
                  <a16:creationId xmlns:a16="http://schemas.microsoft.com/office/drawing/2014/main" id="{B9ABF259-121A-4D07-8988-F8ED61111E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17501">
              <a:off x="2772682" y="2839840"/>
              <a:ext cx="1380378" cy="1223360"/>
            </a:xfrm>
            <a:prstGeom prst="rect">
              <a:avLst/>
            </a:prstGeom>
          </p:spPr>
        </p:pic>
      </p:grpSp>
      <p:pic>
        <p:nvPicPr>
          <p:cNvPr id="7" name="圖片 6">
            <a:extLst>
              <a:ext uri="{FF2B5EF4-FFF2-40B4-BE49-F238E27FC236}">
                <a16:creationId xmlns:a16="http://schemas.microsoft.com/office/drawing/2014/main" id="{CC2C4D01-6762-4FDA-AE04-FE147D5E536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32997" y="1304532"/>
            <a:ext cx="4778292" cy="2584773"/>
          </a:xfrm>
          <a:prstGeom prst="rect">
            <a:avLst/>
          </a:prstGeom>
        </p:spPr>
      </p:pic>
    </p:spTree>
    <p:extLst>
      <p:ext uri="{BB962C8B-B14F-4D97-AF65-F5344CB8AC3E}">
        <p14:creationId xmlns:p14="http://schemas.microsoft.com/office/powerpoint/2010/main" val="243443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628650" y="169812"/>
            <a:ext cx="7886700" cy="82296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algn="ctr">
              <a:lnSpc>
                <a:spcPts val="4000"/>
              </a:lnSpc>
              <a:spcBef>
                <a:spcPts val="0"/>
              </a:spcBef>
              <a:buClr>
                <a:schemeClr val="dk1"/>
              </a:buClr>
              <a:buSzPts val="1100"/>
            </a:pPr>
            <a:r>
              <a:rPr lang="en-US" altLang="zh-TW" sz="3600">
                <a:solidFill>
                  <a:srgbClr val="E2CB9E"/>
                </a:solidFill>
                <a:latin typeface="Arial" panose="020B0604020202020204" pitchFamily="34" charset="0"/>
                <a:cs typeface="Arial" panose="020B0604020202020204" pitchFamily="34" charset="0"/>
                <a:sym typeface="Microsoft JhengHei"/>
              </a:rPr>
              <a:t>Management &amp; playback in </a:t>
            </a:r>
            <a:r>
              <a:rPr lang="en-US" altLang="zh-TW" sz="3600" err="1">
                <a:solidFill>
                  <a:srgbClr val="E2CB9E"/>
                </a:solidFill>
                <a:latin typeface="Arial" panose="020B0604020202020204" pitchFamily="34" charset="0"/>
                <a:cs typeface="Arial" panose="020B0604020202020204" pitchFamily="34" charset="0"/>
                <a:sym typeface="Microsoft JhengHei"/>
              </a:rPr>
              <a:t>OceanKTV</a:t>
            </a:r>
            <a:endParaRPr lang="zh-CN" altLang="en-US" sz="3600" b="1">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24" name="Shape 224"/>
          <p:cNvGrpSpPr/>
          <p:nvPr/>
        </p:nvGrpSpPr>
        <p:grpSpPr>
          <a:xfrm>
            <a:off x="3443276" y="1607880"/>
            <a:ext cx="2974194" cy="1850125"/>
            <a:chOff x="3167400" y="1180847"/>
            <a:chExt cx="2926575" cy="1820503"/>
          </a:xfrm>
        </p:grpSpPr>
        <p:pic>
          <p:nvPicPr>
            <p:cNvPr id="225" name="Shape 2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67400" y="1180847"/>
              <a:ext cx="2926575" cy="1820503"/>
            </a:xfrm>
            <a:prstGeom prst="rect">
              <a:avLst/>
            </a:prstGeom>
            <a:noFill/>
            <a:ln>
              <a:noFill/>
            </a:ln>
          </p:spPr>
        </p:pic>
        <p:pic>
          <p:nvPicPr>
            <p:cNvPr id="226" name="Shape 22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86948" y="1203335"/>
              <a:ext cx="2887477" cy="1619595"/>
            </a:xfrm>
            <a:prstGeom prst="rect">
              <a:avLst/>
            </a:prstGeom>
            <a:noFill/>
            <a:ln>
              <a:noFill/>
            </a:ln>
          </p:spPr>
        </p:pic>
      </p:grpSp>
      <p:sp>
        <p:nvSpPr>
          <p:cNvPr id="230" name="Shape 230"/>
          <p:cNvSpPr txBox="1"/>
          <p:nvPr/>
        </p:nvSpPr>
        <p:spPr>
          <a:xfrm>
            <a:off x="1178301" y="1542997"/>
            <a:ext cx="8664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Web</a:t>
            </a:r>
            <a:endParaRPr 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31" name="Shape 231"/>
          <p:cNvSpPr txBox="1"/>
          <p:nvPr/>
        </p:nvSpPr>
        <p:spPr>
          <a:xfrm>
            <a:off x="4711465" y="1174095"/>
            <a:ext cx="8664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TV</a:t>
            </a:r>
            <a:endParaRPr 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33" name="Shape 233"/>
          <p:cNvSpPr txBox="1"/>
          <p:nvPr/>
        </p:nvSpPr>
        <p:spPr>
          <a:xfrm>
            <a:off x="7463220" y="1400845"/>
            <a:ext cx="1204200"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Mobile</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grpSp>
        <p:nvGrpSpPr>
          <p:cNvPr id="3" name="群組 2">
            <a:extLst>
              <a:ext uri="{FF2B5EF4-FFF2-40B4-BE49-F238E27FC236}">
                <a16:creationId xmlns:a16="http://schemas.microsoft.com/office/drawing/2014/main" id="{96DD15B4-7B42-43A0-B361-9E117AF55313}"/>
              </a:ext>
            </a:extLst>
          </p:cNvPr>
          <p:cNvGrpSpPr/>
          <p:nvPr/>
        </p:nvGrpSpPr>
        <p:grpSpPr>
          <a:xfrm>
            <a:off x="217266" y="1990243"/>
            <a:ext cx="2634391" cy="1435289"/>
            <a:chOff x="187607" y="1187265"/>
            <a:chExt cx="3775825" cy="2057174"/>
          </a:xfrm>
        </p:grpSpPr>
        <p:pic>
          <p:nvPicPr>
            <p:cNvPr id="27" name="圖片 26">
              <a:extLst>
                <a:ext uri="{FF2B5EF4-FFF2-40B4-BE49-F238E27FC236}">
                  <a16:creationId xmlns:a16="http://schemas.microsoft.com/office/drawing/2014/main" id="{0B02FECD-53E0-4F22-A6B8-60E8A3D806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607" y="1187265"/>
              <a:ext cx="3775825" cy="2057174"/>
            </a:xfrm>
            <a:prstGeom prst="rect">
              <a:avLst/>
            </a:prstGeom>
          </p:spPr>
        </p:pic>
        <p:pic>
          <p:nvPicPr>
            <p:cNvPr id="29" name="Shape 229">
              <a:extLst>
                <a:ext uri="{FF2B5EF4-FFF2-40B4-BE49-F238E27FC236}">
                  <a16:creationId xmlns:a16="http://schemas.microsoft.com/office/drawing/2014/main" id="{4FC50762-DE99-4ED1-8336-D668238ABBDD}"/>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07626" y="1290880"/>
              <a:ext cx="2738605" cy="1702719"/>
            </a:xfrm>
            <a:prstGeom prst="rect">
              <a:avLst/>
            </a:prstGeom>
            <a:noFill/>
            <a:ln>
              <a:noFill/>
            </a:ln>
          </p:spPr>
        </p:pic>
      </p:grpSp>
      <p:grpSp>
        <p:nvGrpSpPr>
          <p:cNvPr id="5" name="群組 4">
            <a:extLst>
              <a:ext uri="{FF2B5EF4-FFF2-40B4-BE49-F238E27FC236}">
                <a16:creationId xmlns:a16="http://schemas.microsoft.com/office/drawing/2014/main" id="{B898CCC1-C53C-46AD-A400-B4A844F36C72}"/>
              </a:ext>
            </a:extLst>
          </p:cNvPr>
          <p:cNvGrpSpPr/>
          <p:nvPr/>
        </p:nvGrpSpPr>
        <p:grpSpPr>
          <a:xfrm>
            <a:off x="7523801" y="1824788"/>
            <a:ext cx="958117" cy="1577078"/>
            <a:chOff x="6072693" y="950844"/>
            <a:chExt cx="2744458" cy="4517427"/>
          </a:xfrm>
        </p:grpSpPr>
        <p:pic>
          <p:nvPicPr>
            <p:cNvPr id="31" name="圖片 30">
              <a:extLst>
                <a:ext uri="{FF2B5EF4-FFF2-40B4-BE49-F238E27FC236}">
                  <a16:creationId xmlns:a16="http://schemas.microsoft.com/office/drawing/2014/main" id="{403DE719-C5A3-4446-9CDE-8D3AFBBA09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72693" y="950844"/>
              <a:ext cx="2744458" cy="4517427"/>
            </a:xfrm>
            <a:prstGeom prst="rect">
              <a:avLst/>
            </a:prstGeom>
          </p:spPr>
        </p:pic>
        <p:pic>
          <p:nvPicPr>
            <p:cNvPr id="32" name="圖片 2" descr="一張含有 監視器 的圖片&#10;&#10;描述是以高可信度產生">
              <a:extLst>
                <a:ext uri="{FF2B5EF4-FFF2-40B4-BE49-F238E27FC236}">
                  <a16:creationId xmlns:a16="http://schemas.microsoft.com/office/drawing/2014/main" id="{9B7A8F10-7EEF-446E-BE0A-3DF5C1D3A5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5645" y="1514310"/>
              <a:ext cx="1934305" cy="3065617"/>
            </a:xfrm>
            <a:prstGeom prst="rect">
              <a:avLst/>
            </a:prstGeom>
          </p:spPr>
        </p:pic>
        <p:sp>
          <p:nvSpPr>
            <p:cNvPr id="4" name="矩形 3">
              <a:extLst>
                <a:ext uri="{FF2B5EF4-FFF2-40B4-BE49-F238E27FC236}">
                  <a16:creationId xmlns:a16="http://schemas.microsoft.com/office/drawing/2014/main" id="{A917041E-1764-4E6C-B598-88E05331F0B6}"/>
                </a:ext>
              </a:extLst>
            </p:cNvPr>
            <p:cNvSpPr/>
            <p:nvPr/>
          </p:nvSpPr>
          <p:spPr>
            <a:xfrm>
              <a:off x="6466706" y="4579927"/>
              <a:ext cx="1951810" cy="336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cs typeface="Arial" panose="020B0604020202020204" pitchFamily="34" charset="0"/>
              </a:endParaRPr>
            </a:p>
          </p:txBody>
        </p:sp>
      </p:grpSp>
      <p:sp>
        <p:nvSpPr>
          <p:cNvPr id="20" name="Shape 234">
            <a:extLst>
              <a:ext uri="{FF2B5EF4-FFF2-40B4-BE49-F238E27FC236}">
                <a16:creationId xmlns:a16="http://schemas.microsoft.com/office/drawing/2014/main" id="{FE83CA9C-C9AC-B54A-9D08-5E17086A6BBC}"/>
              </a:ext>
            </a:extLst>
          </p:cNvPr>
          <p:cNvSpPr txBox="1"/>
          <p:nvPr/>
        </p:nvSpPr>
        <p:spPr>
          <a:xfrm>
            <a:off x="841048" y="3454995"/>
            <a:ext cx="1556478"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Song library</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1" name="Shape 235">
            <a:extLst>
              <a:ext uri="{FF2B5EF4-FFF2-40B4-BE49-F238E27FC236}">
                <a16:creationId xmlns:a16="http://schemas.microsoft.com/office/drawing/2014/main" id="{4623B973-8BF8-2C4B-A40C-CB83C24776BE}"/>
              </a:ext>
            </a:extLst>
          </p:cNvPr>
          <p:cNvSpPr txBox="1"/>
          <p:nvPr/>
        </p:nvSpPr>
        <p:spPr>
          <a:xfrm>
            <a:off x="3384851" y="3480859"/>
            <a:ext cx="3519628"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Singing &amp; YouTube playlist</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2" name="Shape 236">
            <a:extLst>
              <a:ext uri="{FF2B5EF4-FFF2-40B4-BE49-F238E27FC236}">
                <a16:creationId xmlns:a16="http://schemas.microsoft.com/office/drawing/2014/main" id="{C8CB03AB-775D-7546-A377-2798DF1605D6}"/>
              </a:ext>
            </a:extLst>
          </p:cNvPr>
          <p:cNvSpPr txBox="1"/>
          <p:nvPr/>
        </p:nvSpPr>
        <p:spPr>
          <a:xfrm>
            <a:off x="7009089" y="3454995"/>
            <a:ext cx="1823042" cy="47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zh-TW" sz="1800" b="1">
                <a:solidFill>
                  <a:schemeClr val="bg1"/>
                </a:solidFill>
                <a:latin typeface="Arial" panose="020B0604020202020204" pitchFamily="34" charset="0"/>
                <a:ea typeface="Microsoft JhengHei"/>
                <a:cs typeface="Arial" panose="020B0604020202020204" pitchFamily="34" charset="0"/>
                <a:sym typeface="Microsoft JhengHei"/>
              </a:rPr>
              <a:t>iOS/Android</a:t>
            </a:r>
          </a:p>
          <a:p>
            <a:pPr marL="0" lvl="0" indent="0" algn="ctr" rtl="0">
              <a:spcBef>
                <a:spcPts val="0"/>
              </a:spcBef>
              <a:spcAft>
                <a:spcPts val="0"/>
              </a:spcAft>
              <a:buNone/>
            </a:pPr>
            <a:r>
              <a:rPr lang="en-US" altLang="zh-TW" b="1">
                <a:solidFill>
                  <a:schemeClr val="bg1"/>
                </a:solidFill>
                <a:latin typeface="Arial" panose="020B0604020202020204" pitchFamily="34" charset="0"/>
                <a:ea typeface="Microsoft JhengHei"/>
                <a:cs typeface="Arial" panose="020B0604020202020204" pitchFamily="34" charset="0"/>
                <a:sym typeface="Microsoft JhengHei"/>
              </a:rPr>
              <a:t>remote control</a:t>
            </a:r>
            <a:endParaRPr lang="zh-TW" altLang="en-US" sz="18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23" name="Shape 243">
            <a:extLst>
              <a:ext uri="{FF2B5EF4-FFF2-40B4-BE49-F238E27FC236}">
                <a16:creationId xmlns:a16="http://schemas.microsoft.com/office/drawing/2014/main" id="{3B723927-E24F-EC47-B3B4-7D75346DB4DD}"/>
              </a:ext>
            </a:extLst>
          </p:cNvPr>
          <p:cNvSpPr txBox="1"/>
          <p:nvPr/>
        </p:nvSpPr>
        <p:spPr>
          <a:xfrm>
            <a:off x="3191330" y="4128287"/>
            <a:ext cx="3478084" cy="47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ltLang="zh-TW" sz="2500" b="1">
                <a:solidFill>
                  <a:schemeClr val="bg1"/>
                </a:solidFill>
                <a:latin typeface="Arial" panose="020B0604020202020204" pitchFamily="34" charset="0"/>
                <a:ea typeface="Microsoft JhengHei"/>
                <a:cs typeface="Arial" panose="020B0604020202020204" pitchFamily="34" charset="0"/>
                <a:sym typeface="Microsoft JhengHei"/>
              </a:rPr>
              <a:t>3 ways to play a song</a:t>
            </a:r>
            <a:endParaRPr lang="zh-TW" altLang="en-US" sz="2500" b="1">
              <a:solidFill>
                <a:schemeClr val="bg1"/>
              </a:solidFill>
              <a:latin typeface="Arial" panose="020B0604020202020204" pitchFamily="34" charset="0"/>
              <a:ea typeface="Microsoft JhengHei"/>
              <a:cs typeface="Arial" panose="020B0604020202020204" pitchFamily="34" charset="0"/>
              <a:sym typeface="Microsoft JhengHei"/>
            </a:endParaRPr>
          </a:p>
        </p:txBody>
      </p:sp>
    </p:spTree>
    <p:extLst>
      <p:ext uri="{BB962C8B-B14F-4D97-AF65-F5344CB8AC3E}">
        <p14:creationId xmlns:p14="http://schemas.microsoft.com/office/powerpoint/2010/main" val="4125124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C807C76A-E080-4CB5-B7C7-10906BECB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5186"/>
            <a:ext cx="5275162" cy="3808313"/>
          </a:xfrm>
          <a:prstGeom prst="rect">
            <a:avLst/>
          </a:prstGeom>
        </p:spPr>
      </p:pic>
      <p:sp>
        <p:nvSpPr>
          <p:cNvPr id="2" name="Title 1">
            <a:extLst>
              <a:ext uri="{FF2B5EF4-FFF2-40B4-BE49-F238E27FC236}">
                <a16:creationId xmlns:a16="http://schemas.microsoft.com/office/drawing/2014/main" id="{2A776AE7-221D-144C-A648-632A55F1A9D0}"/>
              </a:ext>
            </a:extLst>
          </p:cNvPr>
          <p:cNvSpPr>
            <a:spLocks noGrp="1"/>
          </p:cNvSpPr>
          <p:nvPr>
            <p:ph type="title"/>
          </p:nvPr>
        </p:nvSpPr>
        <p:spPr>
          <a:xfrm>
            <a:off x="129370" y="61522"/>
            <a:ext cx="9014630" cy="822960"/>
          </a:xfrm>
        </p:spPr>
        <p:txBody>
          <a:bodyPr>
            <a:noAutofit/>
          </a:bodyPr>
          <a:lstStyle/>
          <a:p>
            <a:pPr algn="ctr"/>
            <a:r>
              <a:rPr lang="zh-TW" altLang="en-US" sz="3600">
                <a:latin typeface="Arial" panose="020B0604020202020204" pitchFamily="34" charset="0"/>
                <a:cs typeface="Arial" panose="020B0604020202020204" pitchFamily="34" charset="0"/>
              </a:rPr>
              <a:t> </a:t>
            </a:r>
            <a:r>
              <a:rPr lang="en-US" altLang="zh-TW" sz="3600">
                <a:latin typeface="Arial" panose="020B0604020202020204" pitchFamily="34" charset="0"/>
                <a:cs typeface="Arial" panose="020B0604020202020204" pitchFamily="34" charset="0"/>
              </a:rPr>
              <a:t>Streaming &amp; a</a:t>
            </a:r>
            <a:r>
              <a:rPr lang="en-US" altLang="zh-CN" sz="3600">
                <a:latin typeface="Arial" panose="020B0604020202020204" pitchFamily="34" charset="0"/>
                <a:cs typeface="Arial" panose="020B0604020202020204" pitchFamily="34" charset="0"/>
              </a:rPr>
              <a:t>ccelerated transcoding</a:t>
            </a:r>
            <a:endParaRPr lang="en-US" sz="36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30DC7FA-D267-CA4F-8869-5D3A1524EEC4}"/>
              </a:ext>
            </a:extLst>
          </p:cNvPr>
          <p:cNvSpPr txBox="1"/>
          <p:nvPr/>
        </p:nvSpPr>
        <p:spPr>
          <a:xfrm>
            <a:off x="574136" y="853434"/>
            <a:ext cx="8125097" cy="1077218"/>
          </a:xfrm>
          <a:prstGeom prst="rect">
            <a:avLst/>
          </a:prstGeom>
          <a:noFill/>
        </p:spPr>
        <p:txBody>
          <a:bodyPr wrap="square" rtlCol="0" anchor="t">
            <a:spAutoFit/>
          </a:bodyPr>
          <a:lstStyle/>
          <a:p>
            <a:pPr marL="180975" indent="-180975">
              <a:buClr>
                <a:schemeClr val="tx1"/>
              </a:buClr>
              <a:buSzPct val="70000"/>
              <a:buFont typeface="Wingdings" panose="05000000000000000000" pitchFamily="2" charset="2"/>
              <a:buChar char="l"/>
            </a:pPr>
            <a:r>
              <a:rPr kumimoji="1" lang="en-US" sz="1600" b="1">
                <a:latin typeface="Arial" panose="020B0604020202020204" pitchFamily="34" charset="0"/>
                <a:ea typeface="微軟正黑體" panose="020B0604030504040204" pitchFamily="34" charset="-120"/>
                <a:cs typeface="Arial" panose="020B0604020202020204" pitchFamily="34" charset="0"/>
              </a:rPr>
              <a:t>4K H.264 </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decoding &amp; encoding</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 </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for real-time or offline 4</a:t>
            </a:r>
            <a:r>
              <a:rPr kumimoji="1" lang="en-US" sz="1600" b="1">
                <a:latin typeface="Arial" panose="020B0604020202020204" pitchFamily="34" charset="0"/>
                <a:ea typeface="微軟正黑體" panose="020B0604030504040204" pitchFamily="34" charset="-120"/>
                <a:cs typeface="Arial" panose="020B0604020202020204" pitchFamily="34" charset="0"/>
              </a:rPr>
              <a:t>K video transcoding on various client players for smooth playback and support more clients</a:t>
            </a:r>
            <a:endParaRPr kumimoji="1" lang="en-US" altLang="zh-TW" sz="1600" b="1">
              <a:latin typeface="Arial" panose="020B0604020202020204" pitchFamily="34" charset="0"/>
              <a:ea typeface="微軟正黑體" panose="020B0604030504040204" pitchFamily="34" charset="-120"/>
              <a:cs typeface="Arial" panose="020B0604020202020204" pitchFamily="34" charset="0"/>
            </a:endParaRPr>
          </a:p>
          <a:p>
            <a:pPr marL="180975" indent="-180975">
              <a:buClr>
                <a:schemeClr val="tx1"/>
              </a:buClr>
              <a:buSzPct val="70000"/>
              <a:buFont typeface="Wingdings" panose="05000000000000000000" pitchFamily="2" charset="2"/>
              <a:buChar char="l"/>
            </a:pPr>
            <a:r>
              <a:rPr kumimoji="1" lang="en-US" sz="1600" b="1">
                <a:latin typeface="Arial" panose="020B0604020202020204" pitchFamily="34" charset="0"/>
                <a:ea typeface="微軟正黑體" panose="020B0604030504040204" pitchFamily="34" charset="-120"/>
                <a:cs typeface="Arial" panose="020B0604020202020204" pitchFamily="34" charset="0"/>
              </a:rPr>
              <a:t>HDMI output for</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 </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4K Ultra HD (3840 x 2160</a:t>
            </a:r>
            <a:r>
              <a:rPr kumimoji="1" lang="en-US" sz="1600" b="1">
                <a:latin typeface="Arial" panose="020B0604020202020204" pitchFamily="34" charset="0"/>
                <a:ea typeface="微軟正黑體" panose="020B0604030504040204" pitchFamily="34" charset="-120"/>
                <a:cs typeface="Arial" panose="020B0604020202020204" pitchFamily="34" charset="0"/>
              </a:rPr>
              <a:t>, 60FPS</a:t>
            </a:r>
            <a:r>
              <a:rPr kumimoji="1" lang="en-US" altLang="zh-TW" sz="1600" b="1">
                <a:latin typeface="Arial" panose="020B0604020202020204" pitchFamily="34" charset="0"/>
                <a:ea typeface="微軟正黑體" panose="020B0604030504040204" pitchFamily="34" charset="-120"/>
                <a:cs typeface="Arial" panose="020B0604020202020204" pitchFamily="34" charset="0"/>
              </a:rPr>
              <a:t>) </a:t>
            </a:r>
            <a:r>
              <a:rPr kumimoji="1" lang="en-US" altLang="zh-CN" sz="1600" b="1">
                <a:latin typeface="Arial" panose="020B0604020202020204" pitchFamily="34" charset="0"/>
                <a:ea typeface="微軟正黑體" panose="020B0604030504040204" pitchFamily="34" charset="-120"/>
                <a:cs typeface="Arial" panose="020B0604020202020204" pitchFamily="34" charset="0"/>
              </a:rPr>
              <a:t>content</a:t>
            </a:r>
            <a:endParaRPr kumimoji="1" lang="en-US" sz="1600" b="1">
              <a:latin typeface="Arial" panose="020B0604020202020204" pitchFamily="34" charset="0"/>
              <a:ea typeface="微軟正黑體" panose="020B0604030504040204" pitchFamily="34" charset="-120"/>
              <a:cs typeface="Arial" panose="020B0604020202020204" pitchFamily="34" charset="0"/>
            </a:endParaRPr>
          </a:p>
          <a:p>
            <a:pPr marL="180975" indent="-180975">
              <a:buClr>
                <a:schemeClr val="tx1"/>
              </a:buClr>
              <a:buSzPct val="70000"/>
              <a:buFont typeface="Wingdings" panose="05000000000000000000" pitchFamily="2" charset="2"/>
              <a:buChar char="l"/>
            </a:pPr>
            <a:r>
              <a:rPr kumimoji="1" lang="en-US" altLang="zh-TW" sz="1600" b="1">
                <a:latin typeface="Arial" panose="020B0604020202020204" pitchFamily="34" charset="0"/>
                <a:ea typeface="微軟正黑體" panose="020B0604030504040204" pitchFamily="34" charset="-120"/>
                <a:cs typeface="Arial" panose="020B0604020202020204" pitchFamily="34" charset="0"/>
              </a:rPr>
              <a:t>Stream content through</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 </a:t>
            </a:r>
            <a:r>
              <a:rPr kumimoji="1" lang="en-US" sz="1600" b="1">
                <a:latin typeface="Arial" panose="020B0604020202020204" pitchFamily="34" charset="0"/>
                <a:ea typeface="微軟正黑體" panose="020B0604030504040204" pitchFamily="34" charset="-120"/>
                <a:cs typeface="Arial" panose="020B0604020202020204" pitchFamily="34" charset="0"/>
              </a:rPr>
              <a:t>DLNA, </a:t>
            </a:r>
            <a:r>
              <a:rPr kumimoji="1" lang="en-US" sz="1600" b="1" err="1">
                <a:latin typeface="Arial" panose="020B0604020202020204" pitchFamily="34" charset="0"/>
                <a:ea typeface="微軟正黑體" panose="020B0604030504040204" pitchFamily="34" charset="-120"/>
                <a:cs typeface="Arial" panose="020B0604020202020204" pitchFamily="34" charset="0"/>
              </a:rPr>
              <a:t>AirPlay</a:t>
            </a:r>
            <a:r>
              <a:rPr kumimoji="1" lang="en-US" sz="1600" b="1">
                <a:latin typeface="Arial" panose="020B0604020202020204" pitchFamily="34" charset="0"/>
                <a:ea typeface="微軟正黑體" panose="020B0604030504040204" pitchFamily="34" charset="-120"/>
                <a:cs typeface="Arial" panose="020B0604020202020204" pitchFamily="34" charset="0"/>
              </a:rPr>
              <a:t>, Chromecast and</a:t>
            </a:r>
            <a:r>
              <a:rPr kumimoji="1" lang="zh-TW" altLang="en-US" sz="1600" b="1">
                <a:latin typeface="Arial" panose="020B0604020202020204" pitchFamily="34" charset="0"/>
                <a:ea typeface="微軟正黑體" panose="020B0604030504040204" pitchFamily="34" charset="-120"/>
                <a:cs typeface="Arial" panose="020B0604020202020204" pitchFamily="34" charset="0"/>
              </a:rPr>
              <a:t> </a:t>
            </a:r>
            <a:r>
              <a:rPr kumimoji="1" lang="en-US" sz="1600" b="1">
                <a:latin typeface="Arial" panose="020B0604020202020204" pitchFamily="34" charset="0"/>
                <a:ea typeface="微軟正黑體" panose="020B0604030504040204" pitchFamily="34" charset="-120"/>
                <a:cs typeface="Arial" panose="020B0604020202020204" pitchFamily="34" charset="0"/>
              </a:rPr>
              <a:t>Plex</a:t>
            </a:r>
            <a:endParaRPr lang="en-US" sz="1600" b="1">
              <a:latin typeface="Arial" panose="020B0604020202020204" pitchFamily="34" charset="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41487E7F-5811-4666-B1F1-F1415E60D3E9}"/>
              </a:ext>
            </a:extLst>
          </p:cNvPr>
          <p:cNvGrpSpPr/>
          <p:nvPr/>
        </p:nvGrpSpPr>
        <p:grpSpPr>
          <a:xfrm>
            <a:off x="4288593" y="3155510"/>
            <a:ext cx="4682533" cy="1391508"/>
            <a:chOff x="2800165" y="2571750"/>
            <a:chExt cx="5407733" cy="1607015"/>
          </a:xfrm>
        </p:grpSpPr>
        <p:pic>
          <p:nvPicPr>
            <p:cNvPr id="14" name="圖片 13">
              <a:extLst>
                <a:ext uri="{FF2B5EF4-FFF2-40B4-BE49-F238E27FC236}">
                  <a16:creationId xmlns:a16="http://schemas.microsoft.com/office/drawing/2014/main" id="{94DC80A6-9DB6-4085-8FF4-7E5CEFCA8B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263" y="2571750"/>
              <a:ext cx="1969635" cy="774468"/>
            </a:xfrm>
            <a:prstGeom prst="rect">
              <a:avLst/>
            </a:prstGeom>
          </p:spPr>
        </p:pic>
        <p:pic>
          <p:nvPicPr>
            <p:cNvPr id="18" name="圖片 17">
              <a:extLst>
                <a:ext uri="{FF2B5EF4-FFF2-40B4-BE49-F238E27FC236}">
                  <a16:creationId xmlns:a16="http://schemas.microsoft.com/office/drawing/2014/main" id="{AE203A64-31F9-4285-B3DE-9DAFDF0B06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8295" y="3609439"/>
              <a:ext cx="3019152" cy="569326"/>
            </a:xfrm>
            <a:prstGeom prst="rect">
              <a:avLst/>
            </a:prstGeom>
          </p:spPr>
        </p:pic>
        <p:pic>
          <p:nvPicPr>
            <p:cNvPr id="20" name="圖片 19">
              <a:extLst>
                <a:ext uri="{FF2B5EF4-FFF2-40B4-BE49-F238E27FC236}">
                  <a16:creationId xmlns:a16="http://schemas.microsoft.com/office/drawing/2014/main" id="{850FFC75-E7DC-4C7A-AEE9-A28AB54236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68295" y="2630419"/>
              <a:ext cx="1486706" cy="715800"/>
            </a:xfrm>
            <a:prstGeom prst="rect">
              <a:avLst/>
            </a:prstGeom>
          </p:spPr>
        </p:pic>
        <p:pic>
          <p:nvPicPr>
            <p:cNvPr id="7" name="圖片 6">
              <a:extLst>
                <a:ext uri="{FF2B5EF4-FFF2-40B4-BE49-F238E27FC236}">
                  <a16:creationId xmlns:a16="http://schemas.microsoft.com/office/drawing/2014/main" id="{8CD7C25E-67A6-43E4-80AF-87A244AD1C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0165" y="2630419"/>
              <a:ext cx="1548346" cy="1548346"/>
            </a:xfrm>
            <a:prstGeom prst="rect">
              <a:avLst/>
            </a:prstGeom>
          </p:spPr>
        </p:pic>
      </p:grpSp>
    </p:spTree>
    <p:extLst>
      <p:ext uri="{BB962C8B-B14F-4D97-AF65-F5344CB8AC3E}">
        <p14:creationId xmlns:p14="http://schemas.microsoft.com/office/powerpoint/2010/main" val="1294133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圓角 60">
            <a:extLst>
              <a:ext uri="{FF2B5EF4-FFF2-40B4-BE49-F238E27FC236}">
                <a16:creationId xmlns:a16="http://schemas.microsoft.com/office/drawing/2014/main" id="{3321BA01-9D87-48DA-9010-5925FEAB9896}"/>
              </a:ext>
            </a:extLst>
          </p:cNvPr>
          <p:cNvSpPr/>
          <p:nvPr/>
        </p:nvSpPr>
        <p:spPr>
          <a:xfrm>
            <a:off x="303082" y="3453768"/>
            <a:ext cx="3226424" cy="955520"/>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4" name="圖片 4">
            <a:extLst>
              <a:ext uri="{FF2B5EF4-FFF2-40B4-BE49-F238E27FC236}">
                <a16:creationId xmlns:a16="http://schemas.microsoft.com/office/drawing/2014/main" id="{A6AA944B-4597-4C99-85BA-F98733C427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097" y="3431406"/>
            <a:ext cx="1354099" cy="540171"/>
          </a:xfrm>
          <a:prstGeom prst="rect">
            <a:avLst/>
          </a:prstGeom>
        </p:spPr>
      </p:pic>
      <p:sp>
        <p:nvSpPr>
          <p:cNvPr id="57" name="矩形: 圓角 56">
            <a:extLst>
              <a:ext uri="{FF2B5EF4-FFF2-40B4-BE49-F238E27FC236}">
                <a16:creationId xmlns:a16="http://schemas.microsoft.com/office/drawing/2014/main" id="{F699D3D8-8E97-4248-9E91-9DC9622E7D46}"/>
              </a:ext>
            </a:extLst>
          </p:cNvPr>
          <p:cNvSpPr/>
          <p:nvPr/>
        </p:nvSpPr>
        <p:spPr>
          <a:xfrm>
            <a:off x="303084" y="2354043"/>
            <a:ext cx="4103844" cy="955520"/>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3" name="圖片 4">
            <a:extLst>
              <a:ext uri="{FF2B5EF4-FFF2-40B4-BE49-F238E27FC236}">
                <a16:creationId xmlns:a16="http://schemas.microsoft.com/office/drawing/2014/main" id="{7FB7A5D8-403E-4C7A-A9F5-9553E91FB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097" y="2339585"/>
            <a:ext cx="1354099" cy="540171"/>
          </a:xfrm>
          <a:prstGeom prst="rect">
            <a:avLst/>
          </a:prstGeom>
        </p:spPr>
      </p:pic>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p>
        </p:txBody>
      </p:sp>
      <p:sp>
        <p:nvSpPr>
          <p:cNvPr id="2" name="標題 1">
            <a:extLst>
              <a:ext uri="{FF2B5EF4-FFF2-40B4-BE49-F238E27FC236}">
                <a16:creationId xmlns:a16="http://schemas.microsoft.com/office/drawing/2014/main" id="{534E37C7-7E9D-43C6-8268-9851FD3F8D21}"/>
              </a:ext>
            </a:extLst>
          </p:cNvPr>
          <p:cNvSpPr>
            <a:spLocks noGrp="1"/>
          </p:cNvSpPr>
          <p:nvPr>
            <p:ph type="title"/>
          </p:nvPr>
        </p:nvSpPr>
        <p:spPr>
          <a:xfrm>
            <a:off x="275952" y="207452"/>
            <a:ext cx="8756365" cy="822960"/>
          </a:xfrm>
          <a:effectLst>
            <a:outerShdw blurRad="50800" dist="38100" dir="2700000" algn="tl" rotWithShape="0">
              <a:prstClr val="black">
                <a:alpha val="40000"/>
              </a:prstClr>
            </a:outerShdw>
          </a:effectLst>
        </p:spPr>
        <p:txBody>
          <a:bodyPr>
            <a:noAutofit/>
          </a:bodyPr>
          <a:lstStyle/>
          <a:p>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Use PLEX to stream media collections</a:t>
            </a:r>
            <a:endParaRPr lang="zh-TW" altLang="en-US" sz="3600">
              <a:solidFill>
                <a:srgbClr val="E2CB9E"/>
              </a:solidFill>
              <a:effectLst>
                <a:outerShdw blurRad="38100" dist="38100" dir="2700000" algn="tl">
                  <a:srgbClr val="000000">
                    <a:alpha val="43137"/>
                  </a:srgbClr>
                </a:outerShdw>
              </a:effectLst>
              <a:latin typeface="Arial" panose="020B0604020202020204" pitchFamily="34" charset="0"/>
              <a:ea typeface="Microsoft JhengHei" panose="020B0604030504040204" pitchFamily="34" charset="-120"/>
              <a:cs typeface="Arial" panose="020B0604020202020204" pitchFamily="34" charset="0"/>
            </a:endParaRPr>
          </a:p>
        </p:txBody>
      </p:sp>
      <p:sp>
        <p:nvSpPr>
          <p:cNvPr id="60" name="矩形 59">
            <a:extLst>
              <a:ext uri="{FF2B5EF4-FFF2-40B4-BE49-F238E27FC236}">
                <a16:creationId xmlns:a16="http://schemas.microsoft.com/office/drawing/2014/main" id="{D19FD498-50D9-455E-979E-5560A0513553}"/>
              </a:ext>
            </a:extLst>
          </p:cNvPr>
          <p:cNvSpPr/>
          <p:nvPr/>
        </p:nvSpPr>
        <p:spPr>
          <a:xfrm>
            <a:off x="413884" y="2380332"/>
            <a:ext cx="1098378" cy="369332"/>
          </a:xfrm>
          <a:prstGeom prst="rect">
            <a:avLst/>
          </a:prstGeom>
        </p:spPr>
        <p:txBody>
          <a:bodyPr wrap="none">
            <a:spAutoFit/>
          </a:bodyPr>
          <a:lstStyle/>
          <a:p>
            <a:pPr lvl="0" indent="-69850">
              <a:buClr>
                <a:schemeClr val="dk1"/>
              </a:buClr>
              <a:buSzPts val="1100"/>
            </a:pPr>
            <a:r>
              <a:rPr lang="en-US" altLang="zh-TW" b="1">
                <a:solidFill>
                  <a:srgbClr val="FFFFFF"/>
                </a:solidFill>
                <a:latin typeface="Arial" panose="020B0604020202020204" pitchFamily="34" charset="0"/>
                <a:ea typeface="微軟正黑體" pitchFamily="34" charset="-120"/>
                <a:cs typeface="Arial" panose="020B0604020202020204" pitchFamily="34" charset="0"/>
              </a:rPr>
              <a:t>TV &amp; PC</a:t>
            </a:r>
          </a:p>
        </p:txBody>
      </p:sp>
      <p:sp>
        <p:nvSpPr>
          <p:cNvPr id="64" name="矩形 63">
            <a:extLst>
              <a:ext uri="{FF2B5EF4-FFF2-40B4-BE49-F238E27FC236}">
                <a16:creationId xmlns:a16="http://schemas.microsoft.com/office/drawing/2014/main" id="{6E6E5C8E-3377-4064-ABA6-C7DBF9706412}"/>
              </a:ext>
            </a:extLst>
          </p:cNvPr>
          <p:cNvSpPr/>
          <p:nvPr/>
        </p:nvSpPr>
        <p:spPr>
          <a:xfrm>
            <a:off x="446736" y="3431625"/>
            <a:ext cx="915635" cy="369332"/>
          </a:xfrm>
          <a:prstGeom prst="rect">
            <a:avLst/>
          </a:prstGeom>
        </p:spPr>
        <p:txBody>
          <a:bodyPr wrap="none">
            <a:spAutoFit/>
          </a:bodyPr>
          <a:lstStyle/>
          <a:p>
            <a:pPr lvl="0" indent="-69850">
              <a:buClr>
                <a:schemeClr val="dk1"/>
              </a:buClr>
              <a:buSzPts val="1100"/>
            </a:pPr>
            <a:r>
              <a:rPr lang="en-US" altLang="zh-TW" b="1">
                <a:solidFill>
                  <a:srgbClr val="FFFFFF"/>
                </a:solidFill>
                <a:latin typeface="Arial" panose="020B0604020202020204" pitchFamily="34" charset="0"/>
                <a:ea typeface="微軟正黑體" pitchFamily="34" charset="-120"/>
                <a:cs typeface="Arial" panose="020B0604020202020204" pitchFamily="34" charset="0"/>
              </a:rPr>
              <a:t>Mobile</a:t>
            </a:r>
          </a:p>
        </p:txBody>
      </p:sp>
      <p:sp>
        <p:nvSpPr>
          <p:cNvPr id="56" name="矩形: 圓角 55">
            <a:extLst>
              <a:ext uri="{FF2B5EF4-FFF2-40B4-BE49-F238E27FC236}">
                <a16:creationId xmlns:a16="http://schemas.microsoft.com/office/drawing/2014/main" id="{270A358D-01B9-4C64-B441-D27B97343B4B}"/>
              </a:ext>
            </a:extLst>
          </p:cNvPr>
          <p:cNvSpPr/>
          <p:nvPr/>
        </p:nvSpPr>
        <p:spPr>
          <a:xfrm>
            <a:off x="303082" y="1254701"/>
            <a:ext cx="5075395" cy="955520"/>
          </a:xfrm>
          <a:prstGeom prst="roundRect">
            <a:avLst/>
          </a:prstGeom>
          <a:solidFill>
            <a:schemeClr val="bg1"/>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45" name="Shape 369" descr="「streaming device icon png」的圖片搜尋結果">
            <a:extLst>
              <a:ext uri="{FF2B5EF4-FFF2-40B4-BE49-F238E27FC236}">
                <a16:creationId xmlns:a16="http://schemas.microsoft.com/office/drawing/2014/main" id="{363B45F0-B5C1-4FE4-A909-9269712D607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04423" y="1347914"/>
            <a:ext cx="3668059" cy="779399"/>
          </a:xfrm>
          <a:prstGeom prst="rect">
            <a:avLst/>
          </a:prstGeom>
          <a:noFill/>
          <a:ln>
            <a:noFill/>
          </a:ln>
        </p:spPr>
      </p:pic>
      <p:grpSp>
        <p:nvGrpSpPr>
          <p:cNvPr id="6" name="群組 5">
            <a:extLst>
              <a:ext uri="{FF2B5EF4-FFF2-40B4-BE49-F238E27FC236}">
                <a16:creationId xmlns:a16="http://schemas.microsoft.com/office/drawing/2014/main" id="{93178D51-3350-423B-8EBF-E0759B354C53}"/>
              </a:ext>
            </a:extLst>
          </p:cNvPr>
          <p:cNvGrpSpPr/>
          <p:nvPr/>
        </p:nvGrpSpPr>
        <p:grpSpPr>
          <a:xfrm>
            <a:off x="1726700" y="3482926"/>
            <a:ext cx="1259442" cy="967231"/>
            <a:chOff x="5147402" y="2663353"/>
            <a:chExt cx="1133251" cy="870321"/>
          </a:xfrm>
        </p:grpSpPr>
        <p:sp>
          <p:nvSpPr>
            <p:cNvPr id="46" name="Shape 372">
              <a:extLst>
                <a:ext uri="{FF2B5EF4-FFF2-40B4-BE49-F238E27FC236}">
                  <a16:creationId xmlns:a16="http://schemas.microsoft.com/office/drawing/2014/main" id="{B8F017FD-700E-4724-822A-ED9C9A53D52C}"/>
                </a:ext>
              </a:extLst>
            </p:cNvPr>
            <p:cNvSpPr txBox="1"/>
            <p:nvPr/>
          </p:nvSpPr>
          <p:spPr>
            <a:xfrm>
              <a:off x="5147402" y="3206374"/>
              <a:ext cx="642942"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a:solidFill>
                    <a:schemeClr val="tx1"/>
                  </a:solidFill>
                  <a:latin typeface="Arial" panose="020B0604020202020204" pitchFamily="34" charset="0"/>
                  <a:ea typeface="微軟正黑體" pitchFamily="34" charset="-120"/>
                  <a:cs typeface="Arial" panose="020B0604020202020204" pitchFamily="34" charset="0"/>
                </a:rPr>
                <a:t>Phone</a:t>
              </a:r>
            </a:p>
          </p:txBody>
        </p:sp>
        <p:pic>
          <p:nvPicPr>
            <p:cNvPr id="58" name="Shape 65" descr="D:\Fullppt\PNG이미지\핸드폰2.png">
              <a:extLst>
                <a:ext uri="{FF2B5EF4-FFF2-40B4-BE49-F238E27FC236}">
                  <a16:creationId xmlns:a16="http://schemas.microsoft.com/office/drawing/2014/main" id="{C74EDF98-D326-42F2-ADBF-8E43C46A8E51}"/>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5265810" y="2783518"/>
              <a:ext cx="262604" cy="476912"/>
            </a:xfrm>
            <a:prstGeom prst="rect">
              <a:avLst/>
            </a:prstGeom>
            <a:noFill/>
            <a:ln>
              <a:noFill/>
            </a:ln>
          </p:spPr>
        </p:pic>
        <p:sp>
          <p:nvSpPr>
            <p:cNvPr id="83" name="矩形 82">
              <a:extLst>
                <a:ext uri="{FF2B5EF4-FFF2-40B4-BE49-F238E27FC236}">
                  <a16:creationId xmlns:a16="http://schemas.microsoft.com/office/drawing/2014/main" id="{881ECF07-AD0E-48C9-B3DF-1EF540C145E6}"/>
                </a:ext>
              </a:extLst>
            </p:cNvPr>
            <p:cNvSpPr/>
            <p:nvPr/>
          </p:nvSpPr>
          <p:spPr>
            <a:xfrm>
              <a:off x="5775528" y="3245905"/>
              <a:ext cx="505125" cy="221551"/>
            </a:xfrm>
            <a:prstGeom prst="rect">
              <a:avLst/>
            </a:prstGeom>
          </p:spPr>
          <p:txBody>
            <a:bodyPr wrap="none">
              <a:spAutoFit/>
            </a:bodyPr>
            <a:lstStyle/>
            <a:p>
              <a:pPr lvl="0"/>
              <a:r>
                <a:rPr lang="en-US" sz="1000" b="1">
                  <a:solidFill>
                    <a:schemeClr val="tx1"/>
                  </a:solidFill>
                  <a:latin typeface="Arial" panose="020B0604020202020204" pitchFamily="34" charset="0"/>
                  <a:ea typeface="微軟正黑體" pitchFamily="34" charset="-120"/>
                  <a:cs typeface="Arial" panose="020B0604020202020204" pitchFamily="34" charset="0"/>
                </a:rPr>
                <a:t>Tablet</a:t>
              </a:r>
            </a:p>
          </p:txBody>
        </p:sp>
        <p:pic>
          <p:nvPicPr>
            <p:cNvPr id="90" name="Shape 65" descr="D:\Fullppt\PNG이미지\핸드폰2.png">
              <a:extLst>
                <a:ext uri="{FF2B5EF4-FFF2-40B4-BE49-F238E27FC236}">
                  <a16:creationId xmlns:a16="http://schemas.microsoft.com/office/drawing/2014/main" id="{A38ACEAE-D954-44B0-8955-C606C2C91C53}"/>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5753358" y="2663353"/>
              <a:ext cx="463316" cy="611575"/>
            </a:xfrm>
            <a:prstGeom prst="rect">
              <a:avLst/>
            </a:prstGeom>
            <a:noFill/>
            <a:ln>
              <a:noFill/>
            </a:ln>
          </p:spPr>
        </p:pic>
      </p:grpSp>
      <p:grpSp>
        <p:nvGrpSpPr>
          <p:cNvPr id="7" name="群組 6">
            <a:extLst>
              <a:ext uri="{FF2B5EF4-FFF2-40B4-BE49-F238E27FC236}">
                <a16:creationId xmlns:a16="http://schemas.microsoft.com/office/drawing/2014/main" id="{E3484C9D-5F8E-4031-8ABD-5936599AE7B0}"/>
              </a:ext>
            </a:extLst>
          </p:cNvPr>
          <p:cNvGrpSpPr/>
          <p:nvPr/>
        </p:nvGrpSpPr>
        <p:grpSpPr>
          <a:xfrm>
            <a:off x="1877829" y="2401100"/>
            <a:ext cx="2304531" cy="941545"/>
            <a:chOff x="5282116" y="1924177"/>
            <a:chExt cx="2073628" cy="847208"/>
          </a:xfrm>
        </p:grpSpPr>
        <p:sp>
          <p:nvSpPr>
            <p:cNvPr id="47" name="Shape 373">
              <a:extLst>
                <a:ext uri="{FF2B5EF4-FFF2-40B4-BE49-F238E27FC236}">
                  <a16:creationId xmlns:a16="http://schemas.microsoft.com/office/drawing/2014/main" id="{67D4D436-B0EE-42D4-8B6A-63E1DA2752C9}"/>
                </a:ext>
              </a:extLst>
            </p:cNvPr>
            <p:cNvSpPr txBox="1"/>
            <p:nvPr/>
          </p:nvSpPr>
          <p:spPr>
            <a:xfrm>
              <a:off x="6753534" y="2444085"/>
              <a:ext cx="431514"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a:latin typeface="Arial" panose="020B0604020202020204" pitchFamily="34" charset="0"/>
                  <a:ea typeface="微軟正黑體" pitchFamily="34" charset="-120"/>
                  <a:cs typeface="Arial" panose="020B0604020202020204" pitchFamily="34" charset="0"/>
                </a:rPr>
                <a:t>PC</a:t>
              </a:r>
              <a:endParaRPr lang="en-US" sz="1000" b="1">
                <a:solidFill>
                  <a:schemeClr val="tx1"/>
                </a:solidFill>
                <a:latin typeface="Arial" panose="020B0604020202020204" pitchFamily="34" charset="0"/>
                <a:ea typeface="微軟正黑體" pitchFamily="34" charset="-120"/>
                <a:cs typeface="Arial" panose="020B0604020202020204" pitchFamily="34" charset="0"/>
              </a:endParaRPr>
            </a:p>
          </p:txBody>
        </p:sp>
        <p:sp>
          <p:nvSpPr>
            <p:cNvPr id="49" name="Shape 376">
              <a:extLst>
                <a:ext uri="{FF2B5EF4-FFF2-40B4-BE49-F238E27FC236}">
                  <a16:creationId xmlns:a16="http://schemas.microsoft.com/office/drawing/2014/main" id="{54B9C434-D151-4E3F-8441-F35F69D60153}"/>
                </a:ext>
              </a:extLst>
            </p:cNvPr>
            <p:cNvSpPr txBox="1"/>
            <p:nvPr/>
          </p:nvSpPr>
          <p:spPr>
            <a:xfrm>
              <a:off x="5460836" y="2444085"/>
              <a:ext cx="1292698"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err="1">
                  <a:solidFill>
                    <a:schemeClr val="tx1"/>
                  </a:solidFill>
                  <a:latin typeface="Arial" panose="020B0604020202020204" pitchFamily="34" charset="0"/>
                  <a:ea typeface="微軟正黑體" pitchFamily="34" charset="-120"/>
                  <a:cs typeface="Arial" panose="020B0604020202020204" pitchFamily="34" charset="0"/>
                </a:rPr>
                <a:t>SmartTV</a:t>
              </a:r>
              <a:endParaRPr lang="en-US" sz="1000" b="1">
                <a:solidFill>
                  <a:schemeClr val="tx1"/>
                </a:solidFill>
                <a:latin typeface="Arial" panose="020B0604020202020204" pitchFamily="34" charset="0"/>
                <a:ea typeface="微軟正黑體" pitchFamily="34" charset="-120"/>
                <a:cs typeface="Arial" panose="020B0604020202020204" pitchFamily="34" charset="0"/>
              </a:endParaRPr>
            </a:p>
          </p:txBody>
        </p:sp>
        <p:grpSp>
          <p:nvGrpSpPr>
            <p:cNvPr id="80" name="群組 7">
              <a:extLst>
                <a:ext uri="{FF2B5EF4-FFF2-40B4-BE49-F238E27FC236}">
                  <a16:creationId xmlns:a16="http://schemas.microsoft.com/office/drawing/2014/main" id="{E5E01314-6CC0-4CAC-AE4C-7B66949C0A39}"/>
                </a:ext>
              </a:extLst>
            </p:cNvPr>
            <p:cNvGrpSpPr/>
            <p:nvPr/>
          </p:nvGrpSpPr>
          <p:grpSpPr>
            <a:xfrm>
              <a:off x="6385941" y="1992558"/>
              <a:ext cx="969803" cy="573498"/>
              <a:chOff x="5669477" y="2620125"/>
              <a:chExt cx="3474523" cy="2256184"/>
            </a:xfrm>
          </p:grpSpPr>
          <p:pic>
            <p:nvPicPr>
              <p:cNvPr id="81" name="Picture 4" descr="相關圖片">
                <a:extLst>
                  <a:ext uri="{FF2B5EF4-FFF2-40B4-BE49-F238E27FC236}">
                    <a16:creationId xmlns:a16="http://schemas.microsoft.com/office/drawing/2014/main" id="{C99A9FEB-7493-45D1-893E-31FC88FE3D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69477" y="2620125"/>
                <a:ext cx="3474523" cy="2256184"/>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圖片 81">
                <a:extLst>
                  <a:ext uri="{FF2B5EF4-FFF2-40B4-BE49-F238E27FC236}">
                    <a16:creationId xmlns:a16="http://schemas.microsoft.com/office/drawing/2014/main" id="{C91EE653-EFF4-428E-9596-41F1C31924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92025" y="2913432"/>
                <a:ext cx="2240418" cy="1451593"/>
              </a:xfrm>
              <a:prstGeom prst="rect">
                <a:avLst/>
              </a:prstGeom>
            </p:spPr>
          </p:pic>
        </p:grpSp>
        <p:pic>
          <p:nvPicPr>
            <p:cNvPr id="95" name="Shape 215">
              <a:extLst>
                <a:ext uri="{FF2B5EF4-FFF2-40B4-BE49-F238E27FC236}">
                  <a16:creationId xmlns:a16="http://schemas.microsoft.com/office/drawing/2014/main" id="{DE8BE110-1580-4715-98C8-F8ACB1FEEDFF}"/>
                </a:ext>
              </a:extLst>
            </p:cNvPr>
            <p:cNvPicPr preferRelativeResize="0"/>
            <p:nvPr/>
          </p:nvPicPr>
          <p:blipFill>
            <a:blip r:embed="rId9" cstate="screen">
              <a:extLst>
                <a:ext uri="{28A0092B-C50C-407E-A947-70E740481C1C}">
                  <a14:useLocalDpi xmlns:a14="http://schemas.microsoft.com/office/drawing/2010/main"/>
                </a:ext>
              </a:extLst>
            </a:blip>
            <a:stretch>
              <a:fillRect/>
            </a:stretch>
          </p:blipFill>
          <p:spPr>
            <a:xfrm rot="10800000" flipV="1">
              <a:off x="5282116" y="1924177"/>
              <a:ext cx="1018140" cy="640154"/>
            </a:xfrm>
            <a:prstGeom prst="rect">
              <a:avLst/>
            </a:prstGeom>
            <a:noFill/>
            <a:ln>
              <a:noFill/>
            </a:ln>
          </p:spPr>
        </p:pic>
      </p:grpSp>
      <p:grpSp>
        <p:nvGrpSpPr>
          <p:cNvPr id="39" name="群組 38">
            <a:extLst>
              <a:ext uri="{FF2B5EF4-FFF2-40B4-BE49-F238E27FC236}">
                <a16:creationId xmlns:a16="http://schemas.microsoft.com/office/drawing/2014/main" id="{F66B0B74-5FD2-4299-9754-0609BBC2CBDA}"/>
              </a:ext>
            </a:extLst>
          </p:cNvPr>
          <p:cNvGrpSpPr/>
          <p:nvPr/>
        </p:nvGrpSpPr>
        <p:grpSpPr>
          <a:xfrm>
            <a:off x="3175595" y="3692252"/>
            <a:ext cx="4000303" cy="1034538"/>
            <a:chOff x="4327395" y="2607052"/>
            <a:chExt cx="4389108" cy="1135089"/>
          </a:xfrm>
        </p:grpSpPr>
        <p:pic>
          <p:nvPicPr>
            <p:cNvPr id="38" name="圖片 37">
              <a:extLst>
                <a:ext uri="{FF2B5EF4-FFF2-40B4-BE49-F238E27FC236}">
                  <a16:creationId xmlns:a16="http://schemas.microsoft.com/office/drawing/2014/main" id="{99F64EFA-53CC-446A-9ED9-C0038F7D43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11938" y="2679610"/>
              <a:ext cx="3104565" cy="1005879"/>
            </a:xfrm>
            <a:prstGeom prst="rect">
              <a:avLst/>
            </a:prstGeom>
          </p:spPr>
        </p:pic>
        <p:pic>
          <p:nvPicPr>
            <p:cNvPr id="72" name="Shape 362">
              <a:extLst>
                <a:ext uri="{FF2B5EF4-FFF2-40B4-BE49-F238E27FC236}">
                  <a16:creationId xmlns:a16="http://schemas.microsoft.com/office/drawing/2014/main" id="{4F70AE37-E547-47DF-8415-F69545C3D44C}"/>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4327395" y="2607052"/>
              <a:ext cx="1135089" cy="1135089"/>
            </a:xfrm>
            <a:prstGeom prst="rect">
              <a:avLst/>
            </a:prstGeom>
            <a:noFill/>
            <a:ln>
              <a:noFill/>
            </a:ln>
          </p:spPr>
        </p:pic>
      </p:grpSp>
      <p:pic>
        <p:nvPicPr>
          <p:cNvPr id="32" name="圖片 57">
            <a:extLst>
              <a:ext uri="{FF2B5EF4-FFF2-40B4-BE49-F238E27FC236}">
                <a16:creationId xmlns:a16="http://schemas.microsoft.com/office/drawing/2014/main" id="{7A57778B-B16B-744A-BE2E-F25651359FB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022408" y="733852"/>
            <a:ext cx="3630488" cy="4268597"/>
          </a:xfrm>
          <a:prstGeom prst="rect">
            <a:avLst/>
          </a:prstGeom>
        </p:spPr>
      </p:pic>
      <p:pic>
        <p:nvPicPr>
          <p:cNvPr id="30" name="圖片 4">
            <a:extLst>
              <a:ext uri="{FF2B5EF4-FFF2-40B4-BE49-F238E27FC236}">
                <a16:creationId xmlns:a16="http://schemas.microsoft.com/office/drawing/2014/main" id="{7FA6F2A2-D6B9-484D-9516-116477AE4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097" y="1247764"/>
            <a:ext cx="1172345" cy="540171"/>
          </a:xfrm>
          <a:prstGeom prst="rect">
            <a:avLst/>
          </a:prstGeom>
        </p:spPr>
      </p:pic>
      <p:sp>
        <p:nvSpPr>
          <p:cNvPr id="31" name="文字方塊 14">
            <a:extLst>
              <a:ext uri="{FF2B5EF4-FFF2-40B4-BE49-F238E27FC236}">
                <a16:creationId xmlns:a16="http://schemas.microsoft.com/office/drawing/2014/main" id="{285990B3-124B-4A22-9811-16953DADD798}"/>
              </a:ext>
            </a:extLst>
          </p:cNvPr>
          <p:cNvSpPr txBox="1"/>
          <p:nvPr/>
        </p:nvSpPr>
        <p:spPr>
          <a:xfrm>
            <a:off x="367580" y="1276223"/>
            <a:ext cx="1100862" cy="338554"/>
          </a:xfrm>
          <a:prstGeom prst="rect">
            <a:avLst/>
          </a:prstGeom>
          <a:noFill/>
        </p:spPr>
        <p:txBody>
          <a:bodyPr wrap="square" rtlCol="0">
            <a:spAutoFit/>
          </a:bodyPr>
          <a:lstStyle/>
          <a:p>
            <a:pPr lvl="0" indent="-69850">
              <a:buClr>
                <a:schemeClr val="dk1"/>
              </a:buClr>
              <a:buSzPts val="1100"/>
            </a:pPr>
            <a:r>
              <a:rPr lang="en-US" altLang="zh-TW" sz="1600" b="1">
                <a:solidFill>
                  <a:srgbClr val="FFFFFF"/>
                </a:solidFill>
                <a:latin typeface="Arial" panose="020B0604020202020204" pitchFamily="34" charset="0"/>
                <a:ea typeface="微軟正黑體" pitchFamily="34" charset="-120"/>
                <a:cs typeface="Arial" panose="020B0604020202020204" pitchFamily="34" charset="0"/>
              </a:rPr>
              <a:t>Players</a:t>
            </a:r>
          </a:p>
        </p:txBody>
      </p:sp>
    </p:spTree>
    <p:extLst>
      <p:ext uri="{BB962C8B-B14F-4D97-AF65-F5344CB8AC3E}">
        <p14:creationId xmlns:p14="http://schemas.microsoft.com/office/powerpoint/2010/main" val="2173075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55" name="圖片 54">
            <a:extLst>
              <a:ext uri="{FF2B5EF4-FFF2-40B4-BE49-F238E27FC236}">
                <a16:creationId xmlns:a16="http://schemas.microsoft.com/office/drawing/2014/main" id="{D61554A3-4A67-4CDA-95D9-8472ACA30D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47" y="3143797"/>
            <a:ext cx="858758" cy="771129"/>
          </a:xfrm>
          <a:prstGeom prst="rect">
            <a:avLst/>
          </a:prstGeom>
        </p:spPr>
      </p:pic>
      <p:pic>
        <p:nvPicPr>
          <p:cNvPr id="56" name="圖片 55">
            <a:extLst>
              <a:ext uri="{FF2B5EF4-FFF2-40B4-BE49-F238E27FC236}">
                <a16:creationId xmlns:a16="http://schemas.microsoft.com/office/drawing/2014/main" id="{36A17ADE-31EC-4CE7-8149-A5AC94E417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667" y="3143797"/>
            <a:ext cx="858758" cy="771129"/>
          </a:xfrm>
          <a:prstGeom prst="rect">
            <a:avLst/>
          </a:prstGeom>
        </p:spPr>
      </p:pic>
      <p:pic>
        <p:nvPicPr>
          <p:cNvPr id="57" name="圖片 56">
            <a:extLst>
              <a:ext uri="{FF2B5EF4-FFF2-40B4-BE49-F238E27FC236}">
                <a16:creationId xmlns:a16="http://schemas.microsoft.com/office/drawing/2014/main" id="{038CA9AF-D297-45E5-B854-A366900EA7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211" y="3143797"/>
            <a:ext cx="858758" cy="771129"/>
          </a:xfrm>
          <a:prstGeom prst="rect">
            <a:avLst/>
          </a:prstGeom>
        </p:spPr>
      </p:pic>
      <p:pic>
        <p:nvPicPr>
          <p:cNvPr id="58" name="圖片 57">
            <a:extLst>
              <a:ext uri="{FF2B5EF4-FFF2-40B4-BE49-F238E27FC236}">
                <a16:creationId xmlns:a16="http://schemas.microsoft.com/office/drawing/2014/main" id="{B5E91CBB-6E7E-4709-A1B1-B9F407F64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213" y="3143797"/>
            <a:ext cx="858758" cy="771129"/>
          </a:xfrm>
          <a:prstGeom prst="rect">
            <a:avLst/>
          </a:prstGeom>
        </p:spPr>
      </p:pic>
      <p:pic>
        <p:nvPicPr>
          <p:cNvPr id="50" name="圖片 49">
            <a:extLst>
              <a:ext uri="{FF2B5EF4-FFF2-40B4-BE49-F238E27FC236}">
                <a16:creationId xmlns:a16="http://schemas.microsoft.com/office/drawing/2014/main" id="{A2512BFC-6B4D-4405-AB8A-A8984BA8E1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47" y="1878494"/>
            <a:ext cx="858758" cy="771129"/>
          </a:xfrm>
          <a:prstGeom prst="rect">
            <a:avLst/>
          </a:prstGeom>
        </p:spPr>
      </p:pic>
      <p:pic>
        <p:nvPicPr>
          <p:cNvPr id="52" name="圖片 51">
            <a:extLst>
              <a:ext uri="{FF2B5EF4-FFF2-40B4-BE49-F238E27FC236}">
                <a16:creationId xmlns:a16="http://schemas.microsoft.com/office/drawing/2014/main" id="{85F6E008-66C0-4CF4-AA5D-4A49288654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667" y="1878494"/>
            <a:ext cx="858758" cy="771129"/>
          </a:xfrm>
          <a:prstGeom prst="rect">
            <a:avLst/>
          </a:prstGeom>
        </p:spPr>
      </p:pic>
      <p:pic>
        <p:nvPicPr>
          <p:cNvPr id="53" name="圖片 52">
            <a:extLst>
              <a:ext uri="{FF2B5EF4-FFF2-40B4-BE49-F238E27FC236}">
                <a16:creationId xmlns:a16="http://schemas.microsoft.com/office/drawing/2014/main" id="{AF2FC568-89F2-4E21-8814-73745D676D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5211" y="1878494"/>
            <a:ext cx="858758" cy="771129"/>
          </a:xfrm>
          <a:prstGeom prst="rect">
            <a:avLst/>
          </a:prstGeom>
        </p:spPr>
      </p:pic>
      <p:pic>
        <p:nvPicPr>
          <p:cNvPr id="54" name="圖片 53">
            <a:extLst>
              <a:ext uri="{FF2B5EF4-FFF2-40B4-BE49-F238E27FC236}">
                <a16:creationId xmlns:a16="http://schemas.microsoft.com/office/drawing/2014/main" id="{E89088BD-E597-4E1E-9027-FBC91D690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3213" y="1878494"/>
            <a:ext cx="858758" cy="771129"/>
          </a:xfrm>
          <a:prstGeom prst="rect">
            <a:avLst/>
          </a:prstGeom>
        </p:spPr>
      </p:pic>
      <p:pic>
        <p:nvPicPr>
          <p:cNvPr id="48" name="Shape 285" descr="C:\Users\Han Tsai\Desktop\Cinema28直播發表會投影片\Qmedia_music_1.png">
            <a:extLst>
              <a:ext uri="{FF2B5EF4-FFF2-40B4-BE49-F238E27FC236}">
                <a16:creationId xmlns:a16="http://schemas.microsoft.com/office/drawing/2014/main" id="{66C13A2A-9240-0644-8DA9-F44466C4AF11}"/>
              </a:ext>
            </a:extLst>
          </p:cNvPr>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4219303" y="1452495"/>
            <a:ext cx="4864657" cy="3711571"/>
          </a:xfrm>
          <a:prstGeom prst="rect">
            <a:avLst/>
          </a:prstGeom>
          <a:noFill/>
          <a:ln>
            <a:noFill/>
          </a:ln>
        </p:spPr>
      </p:pic>
      <p:sp>
        <p:nvSpPr>
          <p:cNvPr id="391" name="Shape 391"/>
          <p:cNvSpPr txBox="1">
            <a:spLocks noGrp="1"/>
          </p:cNvSpPr>
          <p:nvPr>
            <p:ph type="title"/>
          </p:nvPr>
        </p:nvSpPr>
        <p:spPr>
          <a:xfrm>
            <a:off x="285411" y="266109"/>
            <a:ext cx="8418839" cy="822960"/>
          </a:xfrm>
          <a:effectLst>
            <a:outerShdw blurRad="50800" dist="38100" dir="2700000" algn="tl" rotWithShape="0">
              <a:prstClr val="black">
                <a:alpha val="40000"/>
              </a:prstClr>
            </a:outerShdw>
          </a:effectLst>
        </p:spPr>
        <p:txBody>
          <a:bodyPr>
            <a:noAutofit/>
          </a:bodyPr>
          <a:lstStyle/>
          <a:p>
            <a:pPr>
              <a:lnSpc>
                <a:spcPts val="3600"/>
              </a:lnSpc>
            </a:pPr>
            <a:r>
              <a:rPr lang="en-GB" sz="3600">
                <a:solidFill>
                  <a:srgbClr val="E2CB9E"/>
                </a:solidFill>
                <a:latin typeface="Arial" panose="020B0604020202020204" pitchFamily="34" charset="0"/>
                <a:cs typeface="Arial" panose="020B0604020202020204" pitchFamily="34" charset="0"/>
              </a:rPr>
              <a:t>Cinema28 </a:t>
            </a:r>
            <a:br>
              <a:rPr lang="en-GB" sz="3600">
                <a:solidFill>
                  <a:srgbClr val="E2CB9E"/>
                </a:solidFill>
                <a:latin typeface="Arial" panose="020B0604020202020204" pitchFamily="34" charset="0"/>
                <a:cs typeface="Arial" panose="020B0604020202020204" pitchFamily="34" charset="0"/>
              </a:rPr>
            </a:br>
            <a:r>
              <a:rPr lang="en-US" altLang="zh-TW" sz="3600">
                <a:solidFill>
                  <a:srgbClr val="E2CB9E"/>
                </a:solidFill>
                <a:latin typeface="Arial" panose="020B0604020202020204" pitchFamily="34" charset="0"/>
                <a:cs typeface="Arial" panose="020B0604020202020204" pitchFamily="34" charset="0"/>
              </a:rPr>
              <a:t>for the complete home streaming</a:t>
            </a:r>
            <a:endParaRPr lang="zh-TW" alt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2" name="Shape 392"/>
          <p:cNvSpPr txBox="1">
            <a:spLocks noGrp="1"/>
          </p:cNvSpPr>
          <p:nvPr>
            <p:ph idx="4294967295"/>
          </p:nvPr>
        </p:nvSpPr>
        <p:spPr>
          <a:xfrm>
            <a:off x="275953" y="1111195"/>
            <a:ext cx="7886700" cy="718395"/>
          </a:xfrm>
        </p:spPr>
        <p:txBody>
          <a:bodyPr>
            <a:normAutofit/>
          </a:bodyPr>
          <a:lstStyle/>
          <a:p>
            <a:pPr marL="0" lvl="0">
              <a:buNone/>
            </a:pPr>
            <a:r>
              <a:rPr lang="en-US" sz="1600" b="1">
                <a:solidFill>
                  <a:schemeClr val="bg1"/>
                </a:solidFill>
                <a:latin typeface="Arial" panose="020B0604020202020204" pitchFamily="34" charset="0"/>
                <a:cs typeface="Arial" panose="020B0604020202020204" pitchFamily="34" charset="0"/>
              </a:rPr>
              <a:t>Cinema28 allows for single-interface management of all your media files and can stream files to every connected device throughout your home</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Shape 235"/>
          <p:cNvSpPr txBox="1"/>
          <p:nvPr/>
        </p:nvSpPr>
        <p:spPr>
          <a:xfrm>
            <a:off x="-136324" y="2612393"/>
            <a:ext cx="1574100" cy="50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HDMI </a:t>
            </a:r>
          </a:p>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(Audio)</a:t>
            </a:r>
          </a:p>
        </p:txBody>
      </p:sp>
      <p:sp>
        <p:nvSpPr>
          <p:cNvPr id="25" name="Shape 236"/>
          <p:cNvSpPr txBox="1"/>
          <p:nvPr/>
        </p:nvSpPr>
        <p:spPr>
          <a:xfrm>
            <a:off x="2981189" y="2764150"/>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Bluetooth</a:t>
            </a:r>
          </a:p>
        </p:txBody>
      </p:sp>
      <p:sp>
        <p:nvSpPr>
          <p:cNvPr id="26" name="Shape 237"/>
          <p:cNvSpPr txBox="1"/>
          <p:nvPr/>
        </p:nvSpPr>
        <p:spPr>
          <a:xfrm>
            <a:off x="-146247" y="3878410"/>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HDMI</a:t>
            </a:r>
          </a:p>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(HD Player)</a:t>
            </a:r>
          </a:p>
        </p:txBody>
      </p:sp>
      <p:sp>
        <p:nvSpPr>
          <p:cNvPr id="27" name="Shape 238"/>
          <p:cNvSpPr txBox="1"/>
          <p:nvPr/>
        </p:nvSpPr>
        <p:spPr>
          <a:xfrm>
            <a:off x="939641" y="3915640"/>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Chromecast</a:t>
            </a:r>
          </a:p>
        </p:txBody>
      </p:sp>
      <p:sp>
        <p:nvSpPr>
          <p:cNvPr id="30" name="Shape 241"/>
          <p:cNvSpPr txBox="1"/>
          <p:nvPr/>
        </p:nvSpPr>
        <p:spPr>
          <a:xfrm>
            <a:off x="1961686" y="2748098"/>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USB DAC</a:t>
            </a:r>
          </a:p>
        </p:txBody>
      </p:sp>
      <p:sp>
        <p:nvSpPr>
          <p:cNvPr id="33" name="Shape 244"/>
          <p:cNvSpPr txBox="1"/>
          <p:nvPr/>
        </p:nvSpPr>
        <p:spPr>
          <a:xfrm>
            <a:off x="3000610" y="3955691"/>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AirPlay</a:t>
            </a:r>
          </a:p>
        </p:txBody>
      </p:sp>
      <p:sp>
        <p:nvSpPr>
          <p:cNvPr id="36" name="Shape 247"/>
          <p:cNvSpPr txBox="1"/>
          <p:nvPr/>
        </p:nvSpPr>
        <p:spPr>
          <a:xfrm>
            <a:off x="1954246" y="3924888"/>
            <a:ext cx="1574100" cy="215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DLNA</a:t>
            </a:r>
          </a:p>
        </p:txBody>
      </p:sp>
      <p:sp>
        <p:nvSpPr>
          <p:cNvPr id="37" name="Shape 248"/>
          <p:cNvSpPr/>
          <p:nvPr/>
        </p:nvSpPr>
        <p:spPr>
          <a:xfrm>
            <a:off x="434773" y="2043969"/>
            <a:ext cx="428700" cy="428700"/>
          </a:xfrm>
          <a:prstGeom prst="ellipse">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38" name="Shape 249"/>
          <p:cNvSpPr/>
          <p:nvPr/>
        </p:nvSpPr>
        <p:spPr>
          <a:xfrm>
            <a:off x="1486157" y="2049708"/>
            <a:ext cx="428700" cy="428700"/>
          </a:xfrm>
          <a:prstGeom prst="ellipse">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39" name="Shape 250"/>
          <p:cNvSpPr txBox="1"/>
          <p:nvPr/>
        </p:nvSpPr>
        <p:spPr>
          <a:xfrm>
            <a:off x="921811" y="2696118"/>
            <a:ext cx="1574100" cy="500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3F3F3F"/>
              </a:buClr>
              <a:buSzPct val="25000"/>
              <a:buFont typeface="Arial"/>
              <a:buNone/>
            </a:pPr>
            <a:r>
              <a:rPr lang="zh-TW" sz="1200" b="1" i="0" u="none" strike="noStrike" cap="none">
                <a:solidFill>
                  <a:schemeClr val="bg1"/>
                </a:solidFill>
                <a:latin typeface="Arial" panose="020B0604020202020204" pitchFamily="34" charset="0"/>
                <a:ea typeface="Arial"/>
                <a:cs typeface="Arial" panose="020B0604020202020204" pitchFamily="34" charset="0"/>
                <a:sym typeface="Arial"/>
              </a:rPr>
              <a:t>Line Out</a:t>
            </a:r>
          </a:p>
        </p:txBody>
      </p:sp>
      <p:sp>
        <p:nvSpPr>
          <p:cNvPr id="40" name="Shape 251"/>
          <p:cNvSpPr/>
          <p:nvPr/>
        </p:nvSpPr>
        <p:spPr>
          <a:xfrm>
            <a:off x="2458329" y="1983969"/>
            <a:ext cx="548700" cy="548700"/>
          </a:xfrm>
          <a:prstGeom prst="ellipse">
            <a:avLst/>
          </a:prstGeom>
          <a:blipFill rotWithShape="1">
            <a:blip r:embed="rId7"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41" name="Shape 252"/>
          <p:cNvSpPr/>
          <p:nvPr/>
        </p:nvSpPr>
        <p:spPr>
          <a:xfrm>
            <a:off x="3498539" y="1988619"/>
            <a:ext cx="539400" cy="539400"/>
          </a:xfrm>
          <a:prstGeom prst="ellipse">
            <a:avLst/>
          </a:prstGeom>
          <a:blipFill rotWithShape="1">
            <a:blip r:embed="rId8"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42" name="Shape 253"/>
          <p:cNvSpPr/>
          <p:nvPr/>
        </p:nvSpPr>
        <p:spPr>
          <a:xfrm>
            <a:off x="3537885" y="3273113"/>
            <a:ext cx="479958" cy="479958"/>
          </a:xfrm>
          <a:prstGeom prst="ellipse">
            <a:avLst/>
          </a:prstGeom>
          <a:blipFill rotWithShape="1">
            <a:blip r:embed="rId9"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43" name="Shape 254"/>
          <p:cNvSpPr/>
          <p:nvPr/>
        </p:nvSpPr>
        <p:spPr>
          <a:xfrm>
            <a:off x="2490591" y="3275118"/>
            <a:ext cx="473632" cy="473632"/>
          </a:xfrm>
          <a:prstGeom prst="ellipse">
            <a:avLst/>
          </a:prstGeom>
          <a:blipFill rotWithShape="1">
            <a:blip r:embed="rId10"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44" name="Shape 255"/>
          <p:cNvSpPr/>
          <p:nvPr/>
        </p:nvSpPr>
        <p:spPr>
          <a:xfrm>
            <a:off x="1444926" y="3253045"/>
            <a:ext cx="510777" cy="510777"/>
          </a:xfrm>
          <a:prstGeom prst="ellipse">
            <a:avLst/>
          </a:prstGeom>
          <a:blipFill rotWithShape="1">
            <a:blip r:embed="rId11"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
        <p:nvSpPr>
          <p:cNvPr id="47" name="Shape 258"/>
          <p:cNvSpPr/>
          <p:nvPr/>
        </p:nvSpPr>
        <p:spPr>
          <a:xfrm>
            <a:off x="426453" y="3308281"/>
            <a:ext cx="428700" cy="428700"/>
          </a:xfrm>
          <a:prstGeom prst="ellipse">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800" b="0" i="0" u="none" strike="noStrike" cap="none">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222361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BDE9-A549-0142-9056-CC1B17C7C7A6}"/>
              </a:ext>
            </a:extLst>
          </p:cNvPr>
          <p:cNvSpPr>
            <a:spLocks noGrp="1"/>
          </p:cNvSpPr>
          <p:nvPr>
            <p:ph type="title"/>
          </p:nvPr>
        </p:nvSpPr>
        <p:spPr>
          <a:xfrm>
            <a:off x="628650" y="115716"/>
            <a:ext cx="7886700" cy="822960"/>
          </a:xfrm>
          <a:effectLst>
            <a:outerShdw blurRad="50800" dist="38100" dir="2700000" algn="tl" rotWithShape="0">
              <a:prstClr val="black">
                <a:alpha val="40000"/>
              </a:prstClr>
            </a:outerShdw>
          </a:effectLst>
        </p:spPr>
        <p:txBody>
          <a:bodyPr>
            <a:normAutofit/>
          </a:bodyPr>
          <a:lstStyle/>
          <a:p>
            <a:pPr algn="ctr"/>
            <a:r>
              <a:rPr lang="en-US" sz="3600">
                <a:solidFill>
                  <a:srgbClr val="E2CB9E"/>
                </a:solidFill>
                <a:latin typeface="Arial" panose="020B0604020202020204" pitchFamily="34" charset="0"/>
                <a:cs typeface="Arial" panose="020B0604020202020204" pitchFamily="34" charset="0"/>
              </a:rPr>
              <a:t>Enjoy </a:t>
            </a:r>
            <a:r>
              <a:rPr lang="en-US" sz="3600" err="1">
                <a:solidFill>
                  <a:srgbClr val="E2CB9E"/>
                </a:solidFill>
                <a:latin typeface="Arial" panose="020B0604020202020204" pitchFamily="34" charset="0"/>
                <a:cs typeface="Arial" panose="020B0604020202020204" pitchFamily="34" charset="0"/>
              </a:rPr>
              <a:t>Roon</a:t>
            </a:r>
            <a:r>
              <a:rPr lang="en-US" sz="3600">
                <a:solidFill>
                  <a:srgbClr val="E2CB9E"/>
                </a:solidFill>
                <a:latin typeface="Arial" panose="020B0604020202020204" pitchFamily="34" charset="0"/>
                <a:cs typeface="Arial" panose="020B0604020202020204" pitchFamily="34" charset="0"/>
              </a:rPr>
              <a:t> </a:t>
            </a:r>
            <a:r>
              <a:rPr lang="en-US" altLang="zh-CN" sz="3600">
                <a:solidFill>
                  <a:srgbClr val="E2CB9E"/>
                </a:solidFill>
                <a:latin typeface="Arial" panose="020B0604020202020204" pitchFamily="34" charset="0"/>
                <a:cs typeface="Arial" panose="020B0604020202020204" pitchFamily="34" charset="0"/>
              </a:rPr>
              <a:t>without a PC</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0C32AB9-E857-DF48-8497-375AB90003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817" y="613797"/>
            <a:ext cx="8000022" cy="4081643"/>
          </a:xfrm>
          <a:prstGeom prst="rect">
            <a:avLst/>
          </a:prstGeom>
        </p:spPr>
      </p:pic>
      <p:sp>
        <p:nvSpPr>
          <p:cNvPr id="4" name="TextBox 3">
            <a:extLst>
              <a:ext uri="{FF2B5EF4-FFF2-40B4-BE49-F238E27FC236}">
                <a16:creationId xmlns:a16="http://schemas.microsoft.com/office/drawing/2014/main" id="{452F8F72-1B4C-2544-93DF-FB5B1C2E6669}"/>
              </a:ext>
            </a:extLst>
          </p:cNvPr>
          <p:cNvSpPr txBox="1"/>
          <p:nvPr/>
        </p:nvSpPr>
        <p:spPr>
          <a:xfrm>
            <a:off x="4219303" y="2571750"/>
            <a:ext cx="1427356" cy="1077218"/>
          </a:xfrm>
          <a:prstGeom prst="rect">
            <a:avLst/>
          </a:prstGeom>
          <a:noFill/>
        </p:spPr>
        <p:txBody>
          <a:bodyPr wrap="square" rtlCol="0">
            <a:spAutoFit/>
          </a:bodyPr>
          <a:lstStyle/>
          <a:p>
            <a:r>
              <a:rPr lang="en-US" altLang="zh-CN"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All M.2 SATA SSD slots </a:t>
            </a:r>
            <a:br>
              <a:rPr lang="en-US" altLang="zh-CN" sz="1600" b="1">
                <a:solidFill>
                  <a:schemeClr val="bg1"/>
                </a:solidFill>
                <a:latin typeface="Arial" panose="020B0604020202020204" pitchFamily="34" charset="0"/>
                <a:ea typeface="Microsoft JhengHei" panose="020B0604030504040204" pitchFamily="34" charset="-120"/>
                <a:cs typeface="Arial" panose="020B0604020202020204" pitchFamily="34" charset="0"/>
              </a:rPr>
            </a:br>
            <a:r>
              <a:rPr lang="en-US" altLang="zh-CN"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for higher performance</a:t>
            </a:r>
            <a:endParaRPr lang="en-US" altLang="zh-CN" sz="16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4169696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9" name="Shape 392">
            <a:extLst>
              <a:ext uri="{FF2B5EF4-FFF2-40B4-BE49-F238E27FC236}">
                <a16:creationId xmlns:a16="http://schemas.microsoft.com/office/drawing/2014/main" id="{5165A0ED-C5CB-4B75-BD7F-4DD1E2A221F7}"/>
              </a:ext>
            </a:extLst>
          </p:cNvPr>
          <p:cNvSpPr/>
          <p:nvPr/>
        </p:nvSpPr>
        <p:spPr>
          <a:xfrm rot="16200000">
            <a:off x="5579403" y="795432"/>
            <a:ext cx="1739456" cy="3766514"/>
          </a:xfrm>
          <a:prstGeom prst="rect">
            <a:avLst/>
          </a:prstGeom>
          <a:gradFill>
            <a:gsLst>
              <a:gs pos="0">
                <a:schemeClr val="accent1">
                  <a:lumMod val="5000"/>
                  <a:lumOff val="95000"/>
                  <a:alpha val="0"/>
                </a:schemeClr>
              </a:gs>
              <a:gs pos="83000">
                <a:schemeClr val="bg1">
                  <a:lumMod val="65000"/>
                  <a:alpha val="55000"/>
                </a:schemeClr>
              </a:gs>
            </a:gsLst>
            <a:lin ang="0" scaled="0"/>
          </a:gradFill>
          <a:ln>
            <a:noFill/>
          </a:ln>
        </p:spPr>
        <p:style>
          <a:lnRef idx="3">
            <a:schemeClr val="lt1"/>
          </a:lnRef>
          <a:fillRef idx="1">
            <a:schemeClr val="accent3"/>
          </a:fillRef>
          <a:effectRef idx="1">
            <a:schemeClr val="accent3"/>
          </a:effectRef>
          <a:fontRef idx="minor">
            <a:schemeClr val="lt1"/>
          </a:fontRef>
        </p:style>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0" name="圖片 4">
            <a:extLst>
              <a:ext uri="{FF2B5EF4-FFF2-40B4-BE49-F238E27FC236}">
                <a16:creationId xmlns:a16="http://schemas.microsoft.com/office/drawing/2014/main" id="{0938C302-B32A-474B-A0C9-2D6DF5BA9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5872" y="1597260"/>
            <a:ext cx="3986325" cy="601502"/>
          </a:xfrm>
          <a:prstGeom prst="rect">
            <a:avLst/>
          </a:prstGeom>
        </p:spPr>
      </p:pic>
      <p:pic>
        <p:nvPicPr>
          <p:cNvPr id="26" name="Shape 312">
            <a:extLst>
              <a:ext uri="{FF2B5EF4-FFF2-40B4-BE49-F238E27FC236}">
                <a16:creationId xmlns:a16="http://schemas.microsoft.com/office/drawing/2014/main" id="{62DADB59-7B0B-43D8-8E85-8E7D1FB7D3B2}"/>
              </a:ext>
            </a:extLst>
          </p:cNvPr>
          <p:cNvPicPr preferRelativeResize="0"/>
          <p:nvPr/>
        </p:nvPicPr>
        <p:blipFill rotWithShape="1">
          <a:blip r:embed="rId4" cstate="screen">
            <a:extLst>
              <a:ext uri="{28A0092B-C50C-407E-A947-70E740481C1C}">
                <a14:useLocalDpi xmlns:a14="http://schemas.microsoft.com/office/drawing/2010/main"/>
              </a:ext>
            </a:extLst>
          </a:blip>
          <a:srcRect r="13721"/>
          <a:stretch/>
        </p:blipFill>
        <p:spPr>
          <a:xfrm>
            <a:off x="200694" y="1443430"/>
            <a:ext cx="2482736" cy="1490932"/>
          </a:xfrm>
          <a:prstGeom prst="rect">
            <a:avLst/>
          </a:prstGeom>
        </p:spPr>
      </p:pic>
      <p:pic>
        <p:nvPicPr>
          <p:cNvPr id="33" name="Shape 313">
            <a:extLst>
              <a:ext uri="{FF2B5EF4-FFF2-40B4-BE49-F238E27FC236}">
                <a16:creationId xmlns:a16="http://schemas.microsoft.com/office/drawing/2014/main" id="{A1727079-4FFC-4FE0-B59B-32715FBF594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8020" y="1683200"/>
            <a:ext cx="1379212" cy="908463"/>
          </a:xfrm>
          <a:prstGeom prst="rect">
            <a:avLst/>
          </a:prstGeom>
          <a:noFill/>
          <a:ln>
            <a:noFill/>
          </a:ln>
        </p:spPr>
      </p:pic>
      <p:pic>
        <p:nvPicPr>
          <p:cNvPr id="32" name="Shape 312">
            <a:extLst>
              <a:ext uri="{FF2B5EF4-FFF2-40B4-BE49-F238E27FC236}">
                <a16:creationId xmlns:a16="http://schemas.microsoft.com/office/drawing/2014/main" id="{393A85B6-120D-4031-BC5F-17435668F5C7}"/>
              </a:ext>
            </a:extLst>
          </p:cNvPr>
          <p:cNvPicPr preferRelativeResize="0"/>
          <p:nvPr/>
        </p:nvPicPr>
        <p:blipFill rotWithShape="1">
          <a:blip r:embed="rId4" cstate="screen">
            <a:extLst>
              <a:ext uri="{28A0092B-C50C-407E-A947-70E740481C1C}">
                <a14:useLocalDpi xmlns:a14="http://schemas.microsoft.com/office/drawing/2010/main"/>
              </a:ext>
            </a:extLst>
          </a:blip>
          <a:srcRect r="13721"/>
          <a:stretch/>
        </p:blipFill>
        <p:spPr>
          <a:xfrm>
            <a:off x="209665" y="2996550"/>
            <a:ext cx="2482736" cy="1490932"/>
          </a:xfrm>
          <a:prstGeom prst="rect">
            <a:avLst/>
          </a:prstGeom>
        </p:spPr>
      </p:pic>
      <p:sp>
        <p:nvSpPr>
          <p:cNvPr id="31" name="Shape 310">
            <a:extLst>
              <a:ext uri="{FF2B5EF4-FFF2-40B4-BE49-F238E27FC236}">
                <a16:creationId xmlns:a16="http://schemas.microsoft.com/office/drawing/2014/main" id="{1680E7CB-997D-4B5E-90CF-570ADDFD42E8}"/>
              </a:ext>
            </a:extLst>
          </p:cNvPr>
          <p:cNvSpPr/>
          <p:nvPr/>
        </p:nvSpPr>
        <p:spPr>
          <a:xfrm>
            <a:off x="2432542" y="3334538"/>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err="1">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NetBak</a:t>
            </a:r>
            <a:r>
              <a:rPr kumimoji="0" lang="en-US"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Replicator</a:t>
            </a:r>
            <a:endParaRPr 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Qsync</a:t>
            </a:r>
            <a:r>
              <a:rPr kumimoji="0" lang="en-US"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endParaRPr lang="zh-TW" altLang="en-US" sz="1400" b="0" i="0" u="none" strike="noStrike" kern="0" cap="none" spc="0" baseline="0" noProof="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Shape 315">
            <a:extLst>
              <a:ext uri="{FF2B5EF4-FFF2-40B4-BE49-F238E27FC236}">
                <a16:creationId xmlns:a16="http://schemas.microsoft.com/office/drawing/2014/main" id="{D9016EC4-0C89-4BBB-9F88-9CD10C705966}"/>
              </a:ext>
            </a:extLst>
          </p:cNvPr>
          <p:cNvSpPr/>
          <p:nvPr/>
        </p:nvSpPr>
        <p:spPr>
          <a:xfrm>
            <a:off x="838866" y="1179578"/>
            <a:ext cx="1253337"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chemeClr val="bg1"/>
                </a:solidFill>
                <a:effectLst/>
                <a:uLnTx/>
                <a:uFillTx/>
                <a:latin typeface="Arial" panose="020B0604020202020204" pitchFamily="34" charset="0"/>
                <a:ea typeface="Arial"/>
                <a:cs typeface="Arial" panose="020B0604020202020204" pitchFamily="34" charset="0"/>
                <a:sym typeface="Arial"/>
              </a:rPr>
              <a:t>macOS</a:t>
            </a:r>
            <a:endParaRPr kumimoji="0" lang="en-US" sz="1600" b="0" i="0" u="none" strike="noStrike" kern="0" cap="none" spc="0" normalizeH="0" baseline="0" noProof="0">
              <a:ln>
                <a:noFill/>
              </a:ln>
              <a:solidFill>
                <a:schemeClr val="bg1"/>
              </a:solidFill>
              <a:effectLst/>
              <a:uLnTx/>
              <a:uFillTx/>
              <a:latin typeface="Arial" panose="020B0604020202020204" pitchFamily="34" charset="0"/>
              <a:ea typeface="Arial"/>
              <a:cs typeface="Arial" panose="020B0604020202020204" pitchFamily="34" charset="0"/>
              <a:sym typeface="Arial"/>
            </a:endParaRPr>
          </a:p>
        </p:txBody>
      </p:sp>
      <p:sp>
        <p:nvSpPr>
          <p:cNvPr id="36" name="Shape 316">
            <a:extLst>
              <a:ext uri="{FF2B5EF4-FFF2-40B4-BE49-F238E27FC236}">
                <a16:creationId xmlns:a16="http://schemas.microsoft.com/office/drawing/2014/main" id="{C72C9043-E4FA-4C9B-B9A6-20604604A140}"/>
              </a:ext>
            </a:extLst>
          </p:cNvPr>
          <p:cNvSpPr/>
          <p:nvPr/>
        </p:nvSpPr>
        <p:spPr>
          <a:xfrm>
            <a:off x="811615" y="2819198"/>
            <a:ext cx="1326031"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solidFill>
                  <a:schemeClr val="bg1"/>
                </a:solidFill>
                <a:effectLst/>
                <a:uLnTx/>
                <a:uFillTx/>
                <a:latin typeface="Arial" panose="020B0604020202020204" pitchFamily="34" charset="0"/>
                <a:ea typeface="Arial"/>
                <a:cs typeface="Arial" panose="020B0604020202020204" pitchFamily="34" charset="0"/>
                <a:sym typeface="Arial"/>
              </a:rPr>
              <a:t>Windows</a:t>
            </a:r>
            <a:endParaRPr kumimoji="0" lang="en-US" sz="1600" b="0" i="0" u="none" strike="noStrike" kern="0" cap="none" spc="0" normalizeH="0" baseline="0" noProof="0">
              <a:ln>
                <a:noFill/>
              </a:ln>
              <a:solidFill>
                <a:schemeClr val="bg1"/>
              </a:solidFill>
              <a:effectLst/>
              <a:uLnTx/>
              <a:uFillTx/>
              <a:latin typeface="Arial" panose="020B0604020202020204" pitchFamily="34" charset="0"/>
              <a:ea typeface="Arial"/>
              <a:cs typeface="Arial" panose="020B0604020202020204" pitchFamily="34" charset="0"/>
              <a:sym typeface="Arial"/>
            </a:endParaRPr>
          </a:p>
        </p:txBody>
      </p:sp>
      <p:sp>
        <p:nvSpPr>
          <p:cNvPr id="3" name="標題 2">
            <a:extLst>
              <a:ext uri="{FF2B5EF4-FFF2-40B4-BE49-F238E27FC236}">
                <a16:creationId xmlns:a16="http://schemas.microsoft.com/office/drawing/2014/main" id="{19781F0C-9CE6-4598-9BA6-39FA959A489E}"/>
              </a:ext>
            </a:extLst>
          </p:cNvPr>
          <p:cNvSpPr>
            <a:spLocks noGrp="1"/>
          </p:cNvSpPr>
          <p:nvPr>
            <p:ph type="title"/>
          </p:nvPr>
        </p:nvSpPr>
        <p:spPr>
          <a:xfrm>
            <a:off x="613551" y="209681"/>
            <a:ext cx="7886700" cy="822960"/>
          </a:xfrm>
          <a:effectLst>
            <a:outerShdw blurRad="50800" dist="38100" dir="2700000" algn="tl" rotWithShape="0">
              <a:prstClr val="black">
                <a:alpha val="40000"/>
              </a:prstClr>
            </a:outerShdw>
          </a:effectLst>
        </p:spPr>
        <p:txBody>
          <a:bodyPr>
            <a:normAutofit/>
          </a:bodyPr>
          <a:lstStyle/>
          <a:p>
            <a:r>
              <a:rPr lang="en-US" altLang="zh-TW" sz="3600">
                <a:solidFill>
                  <a:srgbClr val="E2CB9E"/>
                </a:solidFill>
                <a:latin typeface="Arial" panose="020B0604020202020204" pitchFamily="34" charset="0"/>
                <a:cs typeface="Arial" panose="020B0604020202020204" pitchFamily="34" charset="0"/>
              </a:rPr>
              <a:t>Backup or sync data at your choice</a:t>
            </a:r>
            <a:endParaRPr lang="zh-TW" altLang="en-US" sz="3600">
              <a:solidFill>
                <a:srgbClr val="E2CB9E"/>
              </a:solidFill>
              <a:latin typeface="Arial" panose="020B0604020202020204" pitchFamily="34" charset="0"/>
              <a:cs typeface="Arial" panose="020B0604020202020204" pitchFamily="34" charset="0"/>
            </a:endParaRPr>
          </a:p>
        </p:txBody>
      </p:sp>
      <p:sp>
        <p:nvSpPr>
          <p:cNvPr id="18" name="Shape 317">
            <a:extLst>
              <a:ext uri="{FF2B5EF4-FFF2-40B4-BE49-F238E27FC236}">
                <a16:creationId xmlns:a16="http://schemas.microsoft.com/office/drawing/2014/main" id="{6F27D743-B0BB-4CBB-A3BB-A312E85F6C82}"/>
              </a:ext>
            </a:extLst>
          </p:cNvPr>
          <p:cNvSpPr/>
          <p:nvPr/>
        </p:nvSpPr>
        <p:spPr>
          <a:xfrm>
            <a:off x="4674808" y="3746272"/>
            <a:ext cx="1796037" cy="1002469"/>
          </a:xfrm>
          <a:prstGeom prst="rect">
            <a:avLst/>
          </a:prstGeom>
          <a:noFill/>
          <a:ln>
            <a:noFill/>
          </a:ln>
        </p:spPr>
        <p:txBody>
          <a:bodyPr spcFirstLastPara="1" wrap="square" lIns="91425" tIns="45700" rIns="91425" bIns="45700" anchor="t" anchorCtr="0">
            <a:noAutofit/>
          </a:bodyPr>
          <a:lstStyle/>
          <a:p>
            <a:pPr defTabSz="914400">
              <a:buClr>
                <a:srgbClr val="000000"/>
              </a:buClr>
              <a:buSzPts val="1400"/>
              <a:defRPr/>
            </a:pPr>
            <a:r>
              <a:rPr lang="en-US" b="1" kern="0">
                <a:solidFill>
                  <a:srgbClr val="FFFFFF"/>
                </a:solidFill>
                <a:latin typeface="Arial" panose="020B0604020202020204" pitchFamily="34" charset="0"/>
                <a:ea typeface="Microsoft JhengHei" panose="020B0604030504040204" pitchFamily="34" charset="-120"/>
                <a:cs typeface="Arial" panose="020B0604020202020204" pitchFamily="34" charset="0"/>
                <a:sym typeface="Arial"/>
              </a:rPr>
              <a:t>Scheduled or real-time backup/sync</a:t>
            </a:r>
            <a:r>
              <a:rPr kumimoji="0" lang="en-US" sz="1800" b="1" i="0" u="none" strike="noStrike" kern="0" cap="none" spc="0" normalizeH="0" baseline="0" noProof="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Arial"/>
              </a:rPr>
              <a:t> </a:t>
            </a:r>
          </a:p>
        </p:txBody>
      </p:sp>
      <p:cxnSp>
        <p:nvCxnSpPr>
          <p:cNvPr id="5" name="直線單箭頭接點 4">
            <a:extLst>
              <a:ext uri="{FF2B5EF4-FFF2-40B4-BE49-F238E27FC236}">
                <a16:creationId xmlns:a16="http://schemas.microsoft.com/office/drawing/2014/main" id="{BFD94408-8BC7-4D10-BEDF-3C50D353A1B4}"/>
              </a:ext>
            </a:extLst>
          </p:cNvPr>
          <p:cNvCxnSpPr>
            <a:cxnSpLocks/>
          </p:cNvCxnSpPr>
          <p:nvPr/>
        </p:nvCxnSpPr>
        <p:spPr>
          <a:xfrm>
            <a:off x="2569899" y="2996550"/>
            <a:ext cx="1786761" cy="0"/>
          </a:xfrm>
          <a:prstGeom prst="straightConnector1">
            <a:avLst/>
          </a:prstGeom>
          <a:ln w="76200">
            <a:solidFill>
              <a:srgbClr val="D000A8"/>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Shape 310">
            <a:extLst>
              <a:ext uri="{FF2B5EF4-FFF2-40B4-BE49-F238E27FC236}">
                <a16:creationId xmlns:a16="http://schemas.microsoft.com/office/drawing/2014/main" id="{A1793FFB-8569-C240-BA81-E6CE2EF245B6}"/>
              </a:ext>
            </a:extLst>
          </p:cNvPr>
          <p:cNvSpPr/>
          <p:nvPr/>
        </p:nvSpPr>
        <p:spPr>
          <a:xfrm>
            <a:off x="2453893" y="1678823"/>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Time Machine</a:t>
            </a:r>
            <a:endParaRPr 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Qsync</a:t>
            </a:r>
            <a:r>
              <a:rPr kumimoji="0" lang="en-US" sz="1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 </a:t>
            </a:r>
            <a:endParaRPr lang="zh-TW" altLang="en-US" sz="1400" b="0" i="0" u="none" strike="noStrike" kern="0" cap="none" spc="0" baseline="0" noProof="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3" name="圖片 35">
            <a:extLst>
              <a:ext uri="{FF2B5EF4-FFF2-40B4-BE49-F238E27FC236}">
                <a16:creationId xmlns:a16="http://schemas.microsoft.com/office/drawing/2014/main" id="{C12FC807-2A71-544F-94F1-45DD289A12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6646" y="1832711"/>
            <a:ext cx="4239214" cy="2742758"/>
          </a:xfrm>
          <a:prstGeom prst="rect">
            <a:avLst/>
          </a:prstGeom>
          <a:effectLst>
            <a:outerShdw blurRad="50800" dist="38100" algn="l" rotWithShape="0">
              <a:prstClr val="black">
                <a:alpha val="40000"/>
              </a:prstClr>
            </a:outerShdw>
          </a:effectLst>
        </p:spPr>
      </p:pic>
      <p:sp>
        <p:nvSpPr>
          <p:cNvPr id="25" name="Shape 308">
            <a:extLst>
              <a:ext uri="{FF2B5EF4-FFF2-40B4-BE49-F238E27FC236}">
                <a16:creationId xmlns:a16="http://schemas.microsoft.com/office/drawing/2014/main" id="{BA4A7189-B8F5-4698-A5A1-B56B56C846D2}"/>
              </a:ext>
            </a:extLst>
          </p:cNvPr>
          <p:cNvSpPr txBox="1">
            <a:spLocks/>
          </p:cNvSpPr>
          <p:nvPr/>
        </p:nvSpPr>
        <p:spPr>
          <a:xfrm>
            <a:off x="4674808" y="1542043"/>
            <a:ext cx="4333280" cy="552762"/>
          </a:xfrm>
          <a:prstGeom prst="rect">
            <a:avLst/>
          </a:prstGeom>
          <a:noFill/>
          <a:ln>
            <a:noFill/>
          </a:ln>
        </p:spPr>
        <p:txBody>
          <a:bodyPr spcFirstLastPara="1" wrap="square" lIns="91425" tIns="91425" rIns="91425" bIns="91425" anchor="t" anchorCtr="0">
            <a:noAutofit/>
          </a:bodyPr>
          <a:lstStyle/>
          <a:p>
            <a:pPr marL="400050" lvl="0" indent="-285750" defTabSz="914400">
              <a:lnSpc>
                <a:spcPct val="115000"/>
              </a:lnSpc>
              <a:buClr>
                <a:srgbClr val="323232"/>
              </a:buClr>
              <a:buSzPts val="1800"/>
              <a:defRPr/>
            </a:pPr>
            <a:r>
              <a:rPr lang="en-US" altLang="zh-TW" b="1" kern="0">
                <a:solidFill>
                  <a:srgbClr val="FFFFFF"/>
                </a:solidFill>
                <a:latin typeface="Arial" panose="020B0604020202020204" pitchFamily="34" charset="0"/>
                <a:ea typeface="微軟正黑體" pitchFamily="34" charset="-120"/>
                <a:cs typeface="Arial" panose="020B0604020202020204" pitchFamily="34" charset="0"/>
                <a:sym typeface="Arial"/>
              </a:rPr>
              <a:t>Protection against ransomware!</a:t>
            </a:r>
          </a:p>
        </p:txBody>
      </p:sp>
    </p:spTree>
    <p:extLst>
      <p:ext uri="{BB962C8B-B14F-4D97-AF65-F5344CB8AC3E}">
        <p14:creationId xmlns:p14="http://schemas.microsoft.com/office/powerpoint/2010/main" val="2869371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3" name="Shape 3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59278" y="1177256"/>
            <a:ext cx="5812311" cy="3069725"/>
          </a:xfrm>
          <a:prstGeom prst="rect">
            <a:avLst/>
          </a:prstGeom>
          <a:noFill/>
          <a:ln>
            <a:noFill/>
          </a:ln>
          <a:effectLst>
            <a:reflection blurRad="63500" stA="49000" endPos="35000" dist="12700" dir="5400000" sy="-100000" algn="bl" rotWithShape="0"/>
          </a:effectLst>
        </p:spPr>
      </p:pic>
      <p:sp>
        <p:nvSpPr>
          <p:cNvPr id="322" name="Shape 322"/>
          <p:cNvSpPr txBox="1">
            <a:spLocks noGrp="1"/>
          </p:cNvSpPr>
          <p:nvPr>
            <p:ph type="title"/>
          </p:nvPr>
        </p:nvSpPr>
        <p:spPr>
          <a:xfrm>
            <a:off x="766215" y="91440"/>
            <a:ext cx="7611569"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Verdana"/>
              <a:buNone/>
            </a:pPr>
            <a:r>
              <a:rPr lang="en-US" altLang="zh-TW" sz="3600" u="none" strike="noStrike" cap="none">
                <a:solidFill>
                  <a:srgbClr val="E2CB9E"/>
                </a:solidFill>
                <a:latin typeface="Arial" panose="020B0604020202020204" pitchFamily="34" charset="0"/>
                <a:ea typeface="Microsoft JhengHei" panose="020B0604030504040204" pitchFamily="34" charset="-120"/>
                <a:cs typeface="Arial" panose="020B0604020202020204" pitchFamily="34" charset="0"/>
                <a:sym typeface="Arial"/>
              </a:rPr>
              <a:t>Business-level snapshot</a:t>
            </a:r>
            <a:endParaRPr lang="zh-TW" altLang="en-US" sz="3600" u="none" strike="noStrike" cap="none">
              <a:solidFill>
                <a:srgbClr val="E2CB9E"/>
              </a:solidFill>
              <a:latin typeface="Arial" panose="020B0604020202020204" pitchFamily="34" charset="0"/>
              <a:ea typeface="Microsoft JhengHei" panose="020B0604030504040204" pitchFamily="34" charset="-120"/>
              <a:cs typeface="Arial" panose="020B0604020202020204" pitchFamily="34" charset="0"/>
              <a:sym typeface="Arial"/>
            </a:endParaRPr>
          </a:p>
        </p:txBody>
      </p:sp>
      <p:grpSp>
        <p:nvGrpSpPr>
          <p:cNvPr id="2" name="群組 1">
            <a:extLst>
              <a:ext uri="{FF2B5EF4-FFF2-40B4-BE49-F238E27FC236}">
                <a16:creationId xmlns:a16="http://schemas.microsoft.com/office/drawing/2014/main" id="{0A0D4517-7A96-4824-9985-EAB5677FB16A}"/>
              </a:ext>
            </a:extLst>
          </p:cNvPr>
          <p:cNvGrpSpPr/>
          <p:nvPr/>
        </p:nvGrpSpPr>
        <p:grpSpPr>
          <a:xfrm>
            <a:off x="1299075" y="3113295"/>
            <a:ext cx="1519838" cy="1236216"/>
            <a:chOff x="1394558" y="3458082"/>
            <a:chExt cx="1519838" cy="1236216"/>
          </a:xfrm>
        </p:grpSpPr>
        <p:sp>
          <p:nvSpPr>
            <p:cNvPr id="22" name="橢圓 21"/>
            <p:cNvSpPr/>
            <p:nvPr/>
          </p:nvSpPr>
          <p:spPr>
            <a:xfrm>
              <a:off x="1394558" y="3458082"/>
              <a:ext cx="1133686" cy="1133686"/>
            </a:xfrm>
            <a:prstGeom prst="ellipse">
              <a:avLst/>
            </a:prstGeom>
            <a:solidFill>
              <a:srgbClr val="0070C0"/>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21" name="Picture 3" descr="\\Marketing\Marketing\MarketingMaterials\DM\NAS\Software_Section_brochure\QNAP product icon_20170816-assets\Snapsho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72771" y="3752673"/>
              <a:ext cx="941625" cy="941625"/>
            </a:xfrm>
            <a:prstGeom prst="rect">
              <a:avLst/>
            </a:prstGeom>
            <a:noFill/>
          </p:spPr>
        </p:pic>
        <p:sp>
          <p:nvSpPr>
            <p:cNvPr id="15" name="文字方塊 14"/>
            <p:cNvSpPr txBox="1"/>
            <p:nvPr/>
          </p:nvSpPr>
          <p:spPr>
            <a:xfrm>
              <a:off x="1506868" y="3643865"/>
              <a:ext cx="7297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b="1" kern="0">
                  <a:solidFill>
                    <a:srgbClr val="FFFFFF"/>
                  </a:solidFill>
                  <a:latin typeface="Arial" panose="020B0604020202020204" pitchFamily="34" charset="0"/>
                  <a:ea typeface="微軟正黑體" pitchFamily="34" charset="-120"/>
                  <a:cs typeface="Arial" panose="020B0604020202020204" pitchFamily="34" charset="0"/>
                  <a:sym typeface="Arial"/>
                </a:rPr>
                <a:t>Less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100" b="1" kern="0">
                  <a:solidFill>
                    <a:srgbClr val="FFFFFF"/>
                  </a:solidFill>
                  <a:latin typeface="Arial" panose="020B0604020202020204" pitchFamily="34" charset="0"/>
                  <a:ea typeface="微軟正黑體" pitchFamily="34" charset="-120"/>
                  <a:cs typeface="Arial" panose="020B0604020202020204" pitchFamily="34" charset="0"/>
                  <a:sym typeface="Arial"/>
                </a:rPr>
                <a:t>l</a:t>
              </a:r>
              <a:r>
                <a:rPr kumimoji="0" lang="en-US" altLang="zh-TW" sz="1100" b="1" i="0" u="none" strike="noStrike" kern="0" cap="none" spc="0" normalizeH="0" baseline="0" noProof="0" err="1">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ess</a:t>
              </a:r>
              <a:r>
                <a:rPr kumimoji="0" lang="en-US" altLang="zh-TW" sz="11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1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risk!</a:t>
              </a:r>
              <a:endParaRPr kumimoji="0" lang="zh-TW" altLang="en-US"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endParaRPr>
            </a:p>
          </p:txBody>
        </p:sp>
      </p:grpSp>
      <p:grpSp>
        <p:nvGrpSpPr>
          <p:cNvPr id="3" name="群組 2">
            <a:extLst>
              <a:ext uri="{FF2B5EF4-FFF2-40B4-BE49-F238E27FC236}">
                <a16:creationId xmlns:a16="http://schemas.microsoft.com/office/drawing/2014/main" id="{7F3DBAF1-6291-4094-9167-801E416E322C}"/>
              </a:ext>
            </a:extLst>
          </p:cNvPr>
          <p:cNvGrpSpPr/>
          <p:nvPr/>
        </p:nvGrpSpPr>
        <p:grpSpPr>
          <a:xfrm>
            <a:off x="275953" y="1132575"/>
            <a:ext cx="2736274" cy="1673212"/>
            <a:chOff x="353071" y="914400"/>
            <a:chExt cx="2736274" cy="1673212"/>
          </a:xfrm>
          <a:effectLst>
            <a:outerShdw blurRad="50800" dist="38100" dir="2700000" algn="tl" rotWithShape="0">
              <a:prstClr val="black">
                <a:alpha val="40000"/>
              </a:prstClr>
            </a:outerShdw>
          </a:effectLst>
        </p:grpSpPr>
        <p:sp>
          <p:nvSpPr>
            <p:cNvPr id="31" name="矩形 21">
              <a:extLst>
                <a:ext uri="{FF2B5EF4-FFF2-40B4-BE49-F238E27FC236}">
                  <a16:creationId xmlns:a16="http://schemas.microsoft.com/office/drawing/2014/main" id="{784C5B3E-0D99-D148-9A7B-31CE0C81DEF4}"/>
                </a:ext>
              </a:extLst>
            </p:cNvPr>
            <p:cNvSpPr/>
            <p:nvPr/>
          </p:nvSpPr>
          <p:spPr>
            <a:xfrm>
              <a:off x="1997885" y="1379130"/>
              <a:ext cx="858539" cy="120848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23" name="矩形 22">
              <a:extLst>
                <a:ext uri="{FF2B5EF4-FFF2-40B4-BE49-F238E27FC236}">
                  <a16:creationId xmlns:a16="http://schemas.microsoft.com/office/drawing/2014/main" id="{5C352BA6-7DCB-4FDD-979A-F4C30A468584}"/>
                </a:ext>
              </a:extLst>
            </p:cNvPr>
            <p:cNvSpPr/>
            <p:nvPr/>
          </p:nvSpPr>
          <p:spPr>
            <a:xfrm>
              <a:off x="2006287" y="919717"/>
              <a:ext cx="850341" cy="510867"/>
            </a:xfrm>
            <a:prstGeom prst="rect">
              <a:avLst/>
            </a:prstGeom>
            <a:solidFill>
              <a:srgbClr val="00B0F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2" name="Shape 326">
              <a:extLst>
                <a:ext uri="{FF2B5EF4-FFF2-40B4-BE49-F238E27FC236}">
                  <a16:creationId xmlns:a16="http://schemas.microsoft.com/office/drawing/2014/main" id="{0BA14ABA-6F7B-4D43-A13C-10B80ADF2B55}"/>
                </a:ext>
              </a:extLst>
            </p:cNvPr>
            <p:cNvSpPr/>
            <p:nvPr/>
          </p:nvSpPr>
          <p:spPr>
            <a:xfrm>
              <a:off x="429271" y="1393250"/>
              <a:ext cx="1548943" cy="1194362"/>
            </a:xfrm>
            <a:prstGeom prst="wedgeRectCallout">
              <a:avLst>
                <a:gd name="adj1" fmla="val -5727"/>
                <a:gd name="adj2" fmla="val 61451"/>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33" name="Shape 327">
              <a:extLst>
                <a:ext uri="{FF2B5EF4-FFF2-40B4-BE49-F238E27FC236}">
                  <a16:creationId xmlns:a16="http://schemas.microsoft.com/office/drawing/2014/main" id="{728DEC9A-BA73-1646-A1D9-6ACCF99616C6}"/>
                </a:ext>
              </a:extLst>
            </p:cNvPr>
            <p:cNvSpPr txBox="1"/>
            <p:nvPr/>
          </p:nvSpPr>
          <p:spPr>
            <a:xfrm>
              <a:off x="531018" y="1913490"/>
              <a:ext cx="1359011" cy="50165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FFFFFF"/>
                </a:buClr>
                <a:buSzPts val="1600"/>
                <a:buFont typeface="Arial"/>
                <a:buNone/>
                <a:tabLst/>
                <a:defRPr/>
              </a:pPr>
              <a:r>
                <a:rPr lang="en-US" sz="1400" b="1" kern="0">
                  <a:solidFill>
                    <a:srgbClr val="FFFFFF"/>
                  </a:solidFill>
                  <a:latin typeface="Arial" panose="020B0604020202020204" pitchFamily="34" charset="0"/>
                  <a:ea typeface="Microsoft JhengHei" panose="020B0604030504040204" pitchFamily="34" charset="-120"/>
                  <a:cs typeface="Arial" panose="020B0604020202020204" pitchFamily="34" charset="0"/>
                  <a:sym typeface="Arial"/>
                </a:rPr>
                <a:t>Snapshot # </a:t>
              </a:r>
              <a:r>
                <a:rPr kumimoji="0" lang="en-US" sz="1400" b="1" i="0" u="none" strike="noStrike" kern="0" cap="none" spc="0" normalizeH="0" baseline="0" noProof="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Arial"/>
                </a:rPr>
                <a:t>Volume/LUN</a:t>
              </a: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Arial"/>
              </a:endParaRPr>
            </a:p>
          </p:txBody>
        </p:sp>
        <p:sp>
          <p:nvSpPr>
            <p:cNvPr id="35" name="Shape 331">
              <a:extLst>
                <a:ext uri="{FF2B5EF4-FFF2-40B4-BE49-F238E27FC236}">
                  <a16:creationId xmlns:a16="http://schemas.microsoft.com/office/drawing/2014/main" id="{CE97B580-A6AE-DB40-BEF1-53CA3F94CEEC}"/>
                </a:ext>
              </a:extLst>
            </p:cNvPr>
            <p:cNvSpPr txBox="1"/>
            <p:nvPr/>
          </p:nvSpPr>
          <p:spPr>
            <a:xfrm>
              <a:off x="1711310" y="1934155"/>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323232">
                    <a:lumMod val="90000"/>
                    <a:lumOff val="10000"/>
                  </a:srgbClr>
                </a:solidFill>
                <a:effectLst/>
                <a:uLnTx/>
                <a:uFillTx/>
                <a:latin typeface="Arial" panose="020B0604020202020204" pitchFamily="34" charset="0"/>
                <a:ea typeface="Arial"/>
                <a:cs typeface="Arial" panose="020B0604020202020204" pitchFamily="34" charset="0"/>
                <a:sym typeface="Arial"/>
              </a:endParaRPr>
            </a:p>
          </p:txBody>
        </p:sp>
        <p:sp>
          <p:nvSpPr>
            <p:cNvPr id="36" name="Shape 332">
              <a:extLst>
                <a:ext uri="{FF2B5EF4-FFF2-40B4-BE49-F238E27FC236}">
                  <a16:creationId xmlns:a16="http://schemas.microsoft.com/office/drawing/2014/main" id="{B2F73BD0-FC5B-3F4D-8EFB-EEE44EB4FA10}"/>
                </a:ext>
              </a:extLst>
            </p:cNvPr>
            <p:cNvSpPr txBox="1"/>
            <p:nvPr/>
          </p:nvSpPr>
          <p:spPr>
            <a:xfrm>
              <a:off x="510168" y="1387807"/>
              <a:ext cx="1359011" cy="501658"/>
            </a:xfrm>
            <a:prstGeom prst="rect">
              <a:avLst/>
            </a:prstGeom>
            <a:noFill/>
            <a:ln>
              <a:noFill/>
            </a:ln>
          </p:spPr>
          <p:txBody>
            <a:bodyPr spcFirstLastPara="1" wrap="square" lIns="91425" tIns="45700" rIns="91425" bIns="45700" anchor="t" anchorCtr="0">
              <a:noAutofit/>
            </a:bodyPr>
            <a:lstStyle/>
            <a:p>
              <a:pPr lvl="0" algn="ctr" defTabSz="914400">
                <a:buClr>
                  <a:srgbClr val="FFFFFF"/>
                </a:buClr>
                <a:buSzPts val="1600"/>
                <a:defRPr/>
              </a:pPr>
              <a:r>
                <a:rPr lang="en-US" sz="1400" b="1" kern="0">
                  <a:solidFill>
                    <a:srgbClr val="FFFFFF"/>
                  </a:solidFill>
                  <a:latin typeface="Arial" panose="020B0604020202020204" pitchFamily="34" charset="0"/>
                  <a:ea typeface="Microsoft JhengHei" panose="020B0604030504040204" pitchFamily="34" charset="-120"/>
                  <a:cs typeface="Arial" panose="020B0604020202020204" pitchFamily="34" charset="0"/>
                  <a:sym typeface="Arial"/>
                </a:rPr>
                <a:t>Snapshot # per NAS</a:t>
              </a:r>
            </a:p>
          </p:txBody>
        </p:sp>
        <p:sp>
          <p:nvSpPr>
            <p:cNvPr id="37" name="Shape 328">
              <a:extLst>
                <a:ext uri="{FF2B5EF4-FFF2-40B4-BE49-F238E27FC236}">
                  <a16:creationId xmlns:a16="http://schemas.microsoft.com/office/drawing/2014/main" id="{CC218F56-3C28-5641-8836-7C9F4EED34EF}"/>
                </a:ext>
              </a:extLst>
            </p:cNvPr>
            <p:cNvSpPr txBox="1"/>
            <p:nvPr/>
          </p:nvSpPr>
          <p:spPr>
            <a:xfrm>
              <a:off x="353071" y="1672648"/>
              <a:ext cx="2576819" cy="2904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ts val="28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altLang="zh-TW"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a:t>
              </a:r>
              <a:r>
                <a:rPr kumimoji="0" lang="en-US" sz="1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a:t>
              </a:r>
              <a:endParaRPr kumimoji="0" sz="1600" b="1"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sp>
          <p:nvSpPr>
            <p:cNvPr id="38" name="Shape 330">
              <a:extLst>
                <a:ext uri="{FF2B5EF4-FFF2-40B4-BE49-F238E27FC236}">
                  <a16:creationId xmlns:a16="http://schemas.microsoft.com/office/drawing/2014/main" id="{31EECA48-E152-F24C-A272-BD4A49DAF462}"/>
                </a:ext>
              </a:extLst>
            </p:cNvPr>
            <p:cNvSpPr txBox="1"/>
            <p:nvPr/>
          </p:nvSpPr>
          <p:spPr>
            <a:xfrm>
              <a:off x="1727973" y="1419930"/>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altLang="zh-TW" sz="2800" b="1" i="0" u="none" strike="noStrike" kern="0" cap="none" spc="0" normalizeH="0" baseline="0" noProof="0">
                  <a:ln>
                    <a:noFill/>
                  </a:ln>
                  <a:solidFill>
                    <a:srgbClr val="323232">
                      <a:lumMod val="90000"/>
                      <a:lumOff val="10000"/>
                    </a:srgbClr>
                  </a:solidFill>
                  <a:effectLst/>
                  <a:uLnTx/>
                  <a:uFillTx/>
                  <a:latin typeface="Arial" panose="020B0604020202020204" pitchFamily="34" charset="0"/>
                  <a:ea typeface="Arial"/>
                  <a:cs typeface="Arial" panose="020B0604020202020204" pitchFamily="34" charset="0"/>
                  <a:sym typeface="Arial"/>
                </a:rPr>
                <a:t>1024</a:t>
              </a:r>
              <a:endParaRPr kumimoji="0" sz="2800" b="1" i="0" u="none" strike="noStrike" kern="0" cap="none" spc="0" normalizeH="0" baseline="0" noProof="0">
                <a:ln>
                  <a:noFill/>
                </a:ln>
                <a:solidFill>
                  <a:srgbClr val="323232">
                    <a:lumMod val="90000"/>
                    <a:lumOff val="10000"/>
                  </a:srgbClr>
                </a:solidFill>
                <a:effectLst/>
                <a:uLnTx/>
                <a:uFillTx/>
                <a:latin typeface="Arial" panose="020B0604020202020204" pitchFamily="34" charset="0"/>
                <a:ea typeface="Arial"/>
                <a:cs typeface="Arial" panose="020B0604020202020204" pitchFamily="34" charset="0"/>
                <a:sym typeface="Arial"/>
              </a:endParaRPr>
            </a:p>
          </p:txBody>
        </p:sp>
        <p:sp>
          <p:nvSpPr>
            <p:cNvPr id="39" name="Shape 330">
              <a:extLst>
                <a:ext uri="{FF2B5EF4-FFF2-40B4-BE49-F238E27FC236}">
                  <a16:creationId xmlns:a16="http://schemas.microsoft.com/office/drawing/2014/main" id="{1CEE1F04-2F23-0849-A736-3CBA1F0B2CC0}"/>
                </a:ext>
              </a:extLst>
            </p:cNvPr>
            <p:cNvSpPr txBox="1"/>
            <p:nvPr/>
          </p:nvSpPr>
          <p:spPr>
            <a:xfrm>
              <a:off x="1730334" y="2011422"/>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323232">
                      <a:lumMod val="90000"/>
                      <a:lumOff val="10000"/>
                    </a:srgbClr>
                  </a:solidFill>
                  <a:effectLst/>
                  <a:uLnTx/>
                  <a:uFillTx/>
                  <a:latin typeface="Arial" panose="020B0604020202020204" pitchFamily="34" charset="0"/>
                  <a:ea typeface="Arial"/>
                  <a:cs typeface="Arial" panose="020B0604020202020204" pitchFamily="34" charset="0"/>
                  <a:sym typeface="Arial"/>
                </a:rPr>
                <a:t>256</a:t>
              </a:r>
              <a:endParaRPr kumimoji="0" sz="2800" b="1" i="0" u="none" strike="noStrike" kern="0" cap="none" spc="0" normalizeH="0" baseline="0" noProof="0">
                <a:ln>
                  <a:noFill/>
                </a:ln>
                <a:solidFill>
                  <a:srgbClr val="323232">
                    <a:lumMod val="90000"/>
                    <a:lumOff val="10000"/>
                  </a:srgbClr>
                </a:solidFill>
                <a:effectLst/>
                <a:uLnTx/>
                <a:uFillTx/>
                <a:latin typeface="Arial" panose="020B0604020202020204" pitchFamily="34" charset="0"/>
                <a:ea typeface="Arial"/>
                <a:cs typeface="Arial" panose="020B0604020202020204" pitchFamily="34" charset="0"/>
                <a:sym typeface="Arial"/>
              </a:endParaRPr>
            </a:p>
          </p:txBody>
        </p:sp>
        <p:sp>
          <p:nvSpPr>
            <p:cNvPr id="25" name="文字方塊 24">
              <a:extLst>
                <a:ext uri="{FF2B5EF4-FFF2-40B4-BE49-F238E27FC236}">
                  <a16:creationId xmlns:a16="http://schemas.microsoft.com/office/drawing/2014/main" id="{8091E6FE-23D3-4AE4-8C87-00D8D5539694}"/>
                </a:ext>
              </a:extLst>
            </p:cNvPr>
            <p:cNvSpPr txBox="1"/>
            <p:nvPr/>
          </p:nvSpPr>
          <p:spPr>
            <a:xfrm>
              <a:off x="2218242" y="914400"/>
              <a:ext cx="6413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1400" b="1"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4GBRAM</a:t>
              </a: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27" name="文字方塊 26">
              <a:extLst>
                <a:ext uri="{FF2B5EF4-FFF2-40B4-BE49-F238E27FC236}">
                  <a16:creationId xmlns:a16="http://schemas.microsoft.com/office/drawing/2014/main" id="{B351B06A-12E1-4FFF-BBCA-F421C5CBD738}"/>
                </a:ext>
              </a:extLst>
            </p:cNvPr>
            <p:cNvSpPr txBox="1"/>
            <p:nvPr/>
          </p:nvSpPr>
          <p:spPr>
            <a:xfrm>
              <a:off x="1875328" y="964274"/>
              <a:ext cx="6413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2000" b="1"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rPr>
                <a:t>≥</a:t>
              </a:r>
              <a:endParaRPr kumimoji="0" lang="zh-TW" altLang="en-US" sz="2000" b="1"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grpSp>
      <p:pic>
        <p:nvPicPr>
          <p:cNvPr id="7" name="圖片 6">
            <a:extLst>
              <a:ext uri="{FF2B5EF4-FFF2-40B4-BE49-F238E27FC236}">
                <a16:creationId xmlns:a16="http://schemas.microsoft.com/office/drawing/2014/main" id="{DE9DCFE4-851F-49D3-A4AA-76F55D6B7A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29169" y="4475375"/>
            <a:ext cx="6152681" cy="665265"/>
          </a:xfrm>
          <a:prstGeom prst="rect">
            <a:avLst/>
          </a:prstGeom>
        </p:spPr>
      </p:pic>
      <p:pic>
        <p:nvPicPr>
          <p:cNvPr id="26" name="圖片 31">
            <a:extLst>
              <a:ext uri="{FF2B5EF4-FFF2-40B4-BE49-F238E27FC236}">
                <a16:creationId xmlns:a16="http://schemas.microsoft.com/office/drawing/2014/main" id="{2FD9DB07-EFBC-4996-B314-6A7CF20EEB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1866" y="2808626"/>
            <a:ext cx="4384846" cy="2740528"/>
          </a:xfrm>
          <a:prstGeom prst="rect">
            <a:avLst/>
          </a:prstGeom>
        </p:spPr>
      </p:pic>
    </p:spTree>
    <p:extLst>
      <p:ext uri="{BB962C8B-B14F-4D97-AF65-F5344CB8AC3E}">
        <p14:creationId xmlns:p14="http://schemas.microsoft.com/office/powerpoint/2010/main" val="2067029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574693" y="191948"/>
            <a:ext cx="7886700" cy="82296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lgn="ctr"/>
            <a:r>
              <a:rPr lang="en-US" altLang="zh-TW" sz="3600">
                <a:solidFill>
                  <a:srgbClr val="E2CB9E"/>
                </a:solidFill>
                <a:latin typeface="Arial" panose="020B0604020202020204" pitchFamily="34" charset="0"/>
                <a:ea typeface="Microsoft JhengHei" panose="020B0604030504040204" pitchFamily="34" charset="-120"/>
                <a:cs typeface="Arial" panose="020B0604020202020204" pitchFamily="34" charset="0"/>
              </a:rPr>
              <a:t>Backup the NAS data</a:t>
            </a:r>
            <a:endParaRPr lang="zh-TW" altLang="en-US" sz="3600">
              <a:solidFill>
                <a:srgbClr val="E2CB9E"/>
              </a:solidFill>
              <a:latin typeface="Arial" panose="020B0604020202020204" pitchFamily="34" charset="0"/>
              <a:ea typeface="Microsoft JhengHei" panose="020B0604030504040204" pitchFamily="34" charset="-120"/>
              <a:cs typeface="Arial" panose="020B0604020202020204" pitchFamily="34" charset="0"/>
            </a:endParaRPr>
          </a:p>
        </p:txBody>
      </p:sp>
      <p:grpSp>
        <p:nvGrpSpPr>
          <p:cNvPr id="28" name="群組 27">
            <a:extLst>
              <a:ext uri="{FF2B5EF4-FFF2-40B4-BE49-F238E27FC236}">
                <a16:creationId xmlns:a16="http://schemas.microsoft.com/office/drawing/2014/main" id="{132363ED-0090-4978-ABF8-B4FEACBB668E}"/>
              </a:ext>
            </a:extLst>
          </p:cNvPr>
          <p:cNvGrpSpPr/>
          <p:nvPr/>
        </p:nvGrpSpPr>
        <p:grpSpPr>
          <a:xfrm>
            <a:off x="648929" y="928309"/>
            <a:ext cx="5209509" cy="849255"/>
            <a:chOff x="500664" y="1327620"/>
            <a:chExt cx="5209509" cy="849255"/>
          </a:xfrm>
        </p:grpSpPr>
        <p:sp>
          <p:nvSpPr>
            <p:cNvPr id="427" name="Shape 427"/>
            <p:cNvSpPr txBox="1"/>
            <p:nvPr/>
          </p:nvSpPr>
          <p:spPr>
            <a:xfrm>
              <a:off x="1340270" y="1440393"/>
              <a:ext cx="4369903" cy="672825"/>
            </a:xfrm>
            <a:prstGeom prst="rect">
              <a:avLst/>
            </a:prstGeom>
            <a:noFill/>
            <a:ln>
              <a:noFill/>
            </a:ln>
          </p:spPr>
          <p:txBody>
            <a:bodyPr spcFirstLastPara="1" wrap="square" lIns="91425" tIns="91425" rIns="91425" bIns="91425" anchor="t" anchorCtr="0">
              <a:noAutofit/>
            </a:bodyPr>
            <a:lstStyle/>
            <a:p>
              <a:pPr marL="0" marR="0" lvl="0" indent="927100" defTabSz="914400" rtl="1" eaLnBrk="1" fontAlgn="auto" latinLnBrk="0" hangingPunct="1">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rPr>
                <a:t>Hybrid Backup Sync </a:t>
              </a:r>
              <a:endParaRPr kumimoji="0" sz="2400" b="1" i="0" u="none" strike="noStrike" kern="0" cap="none" spc="0" normalizeH="0" baseline="0" noProof="0">
                <a:ln>
                  <a:noFill/>
                </a:ln>
                <a:solidFill>
                  <a:schemeClr val="bg1"/>
                </a:solidFill>
                <a:effectLst/>
                <a:uLnTx/>
                <a:uFillTx/>
                <a:latin typeface="Arial" panose="020B0604020202020204" pitchFamily="34" charset="0"/>
                <a:ea typeface="微軟正黑體" panose="020B0604030504040204" pitchFamily="34" charset="-120"/>
                <a:cs typeface="Arial" panose="020B0604020202020204" pitchFamily="34" charset="0"/>
                <a:sym typeface="Arial"/>
              </a:endParaRPr>
            </a:p>
          </p:txBody>
        </p:sp>
        <p:pic>
          <p:nvPicPr>
            <p:cNvPr id="426" name="Shape 426"/>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500664" y="1327620"/>
              <a:ext cx="849255" cy="849255"/>
            </a:xfrm>
            <a:prstGeom prst="rect">
              <a:avLst/>
            </a:prstGeom>
            <a:noFill/>
            <a:ln>
              <a:noFill/>
            </a:ln>
          </p:spPr>
        </p:pic>
      </p:grpSp>
      <p:pic>
        <p:nvPicPr>
          <p:cNvPr id="2" name="圖片 1">
            <a:extLst>
              <a:ext uri="{FF2B5EF4-FFF2-40B4-BE49-F238E27FC236}">
                <a16:creationId xmlns:a16="http://schemas.microsoft.com/office/drawing/2014/main" id="{956D0A68-7CBD-428C-B00B-F2E6250D30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7165" y="1275286"/>
            <a:ext cx="3685333" cy="3681828"/>
          </a:xfrm>
          <a:prstGeom prst="rect">
            <a:avLst/>
          </a:prstGeom>
        </p:spPr>
      </p:pic>
      <p:sp>
        <p:nvSpPr>
          <p:cNvPr id="9" name="Shape 826"/>
          <p:cNvSpPr txBox="1"/>
          <p:nvPr/>
        </p:nvSpPr>
        <p:spPr>
          <a:xfrm>
            <a:off x="5037165" y="3639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icrosoft JhengHei"/>
                <a:cs typeface="Arial" panose="020B0604020202020204" pitchFamily="34" charset="0"/>
                <a:sym typeface="Microsoft JhengHei"/>
              </a:rPr>
              <a:t>Cloud</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icrosoft JhengHei"/>
              <a:cs typeface="Arial" panose="020B0604020202020204" pitchFamily="34" charset="0"/>
              <a:sym typeface="Microsoft JhengHei"/>
            </a:endParaRPr>
          </a:p>
        </p:txBody>
      </p:sp>
      <p:sp>
        <p:nvSpPr>
          <p:cNvPr id="10" name="Shape 827"/>
          <p:cNvSpPr txBox="1"/>
          <p:nvPr/>
        </p:nvSpPr>
        <p:spPr>
          <a:xfrm>
            <a:off x="6789905" y="2666702"/>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icrosoft JhengHei"/>
                <a:cs typeface="Arial" panose="020B0604020202020204" pitchFamily="34" charset="0"/>
                <a:sym typeface="Microsoft JhengHei"/>
              </a:rPr>
              <a:t>Local</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icrosoft JhengHei"/>
              <a:cs typeface="Arial" panose="020B0604020202020204" pitchFamily="34" charset="0"/>
              <a:sym typeface="Microsoft JhengHei"/>
            </a:endParaRPr>
          </a:p>
        </p:txBody>
      </p:sp>
      <p:sp>
        <p:nvSpPr>
          <p:cNvPr id="11" name="Shape 828"/>
          <p:cNvSpPr txBox="1"/>
          <p:nvPr/>
        </p:nvSpPr>
        <p:spPr>
          <a:xfrm>
            <a:off x="5880253" y="1496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lang="en-US" altLang="zh-TW" sz="3200" b="1" kern="0">
                <a:solidFill>
                  <a:srgbClr val="FFFFFF"/>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R</a:t>
            </a: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icrosoft JhengHei"/>
                <a:cs typeface="Arial" panose="020B0604020202020204" pitchFamily="34" charset="0"/>
                <a:sym typeface="Microsoft JhengHei"/>
              </a:rPr>
              <a:t>emote</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latin typeface="Arial" panose="020B0604020202020204" pitchFamily="34" charset="0"/>
              <a:ea typeface="Microsoft JhengHei"/>
              <a:cs typeface="Arial" panose="020B0604020202020204" pitchFamily="34" charset="0"/>
              <a:sym typeface="Microsoft JhengHei"/>
            </a:endParaRPr>
          </a:p>
        </p:txBody>
      </p:sp>
      <p:grpSp>
        <p:nvGrpSpPr>
          <p:cNvPr id="12" name="Shape 829"/>
          <p:cNvGrpSpPr/>
          <p:nvPr/>
        </p:nvGrpSpPr>
        <p:grpSpPr>
          <a:xfrm>
            <a:off x="2754743" y="3720036"/>
            <a:ext cx="1661872" cy="813278"/>
            <a:chOff x="251519" y="2499741"/>
            <a:chExt cx="1944025" cy="951357"/>
          </a:xfrm>
        </p:grpSpPr>
        <p:pic>
          <p:nvPicPr>
            <p:cNvPr id="13" name="Shape 8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14" name="Shape 8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15" name="Shape 83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16" name="Shape 83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17" name="Shape 83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18" name="Shape 83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19" name="Shape 83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20" name="Shape 837" descr="P3-2-3.png"/>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380513" y="3202816"/>
            <a:ext cx="1116121" cy="1320126"/>
          </a:xfrm>
          <a:prstGeom prst="rect">
            <a:avLst/>
          </a:prstGeom>
          <a:noFill/>
          <a:ln>
            <a:noFill/>
          </a:ln>
        </p:spPr>
      </p:pic>
      <p:pic>
        <p:nvPicPr>
          <p:cNvPr id="21" name="Shape 838" descr="P3-2-2.pn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741681" y="2090524"/>
            <a:ext cx="1837665" cy="778087"/>
          </a:xfrm>
          <a:prstGeom prst="rect">
            <a:avLst/>
          </a:prstGeom>
          <a:noFill/>
          <a:ln>
            <a:noFill/>
          </a:ln>
        </p:spPr>
      </p:pic>
      <p:pic>
        <p:nvPicPr>
          <p:cNvPr id="22" name="Shape 839" descr="P3-2-1.png"/>
          <p:cNvPicPr preferRelativeResize="0"/>
          <p:nvPr/>
        </p:nvPicPr>
        <p:blipFill rotWithShape="1">
          <a:blip r:embed="rId14" cstate="screen">
            <a:alphaModFix/>
            <a:lum bright="70000" contrast="-70000"/>
            <a:extLst>
              <a:ext uri="{28A0092B-C50C-407E-A947-70E740481C1C}">
                <a14:useLocalDpi xmlns:a14="http://schemas.microsoft.com/office/drawing/2010/main"/>
              </a:ext>
            </a:extLst>
          </a:blip>
          <a:srcRect/>
          <a:stretch/>
        </p:blipFill>
        <p:spPr>
          <a:xfrm flipH="1">
            <a:off x="7861481" y="4327781"/>
            <a:ext cx="679182" cy="806744"/>
          </a:xfrm>
          <a:prstGeom prst="rect">
            <a:avLst/>
          </a:prstGeom>
          <a:noFill/>
          <a:ln>
            <a:noFill/>
          </a:ln>
        </p:spPr>
      </p:pic>
      <p:pic>
        <p:nvPicPr>
          <p:cNvPr id="23" name="Shape 837" descr="P3-2-3.png">
            <a:extLst>
              <a:ext uri="{FF2B5EF4-FFF2-40B4-BE49-F238E27FC236}">
                <a16:creationId xmlns:a16="http://schemas.microsoft.com/office/drawing/2014/main" id="{EB103544-2B0C-46D5-8321-4C99D4F23964}"/>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582398" y="3213680"/>
            <a:ext cx="1116121" cy="857448"/>
          </a:xfrm>
          <a:prstGeom prst="rect">
            <a:avLst/>
          </a:prstGeom>
          <a:noFill/>
          <a:ln>
            <a:noFill/>
          </a:ln>
        </p:spPr>
      </p:pic>
      <p:pic>
        <p:nvPicPr>
          <p:cNvPr id="26" name="圖片 33">
            <a:extLst>
              <a:ext uri="{FF2B5EF4-FFF2-40B4-BE49-F238E27FC236}">
                <a16:creationId xmlns:a16="http://schemas.microsoft.com/office/drawing/2014/main" id="{267B4DB3-5E76-CF4E-A5A1-D8E07857EB03}"/>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91882" y="1570804"/>
            <a:ext cx="4369903" cy="2731188"/>
          </a:xfrm>
          <a:prstGeom prst="rect">
            <a:avLst/>
          </a:prstGeom>
          <a:effectLst>
            <a:outerShdw blurRad="50800" dist="38100" dir="5400000" algn="t" rotWithShape="0">
              <a:prstClr val="black">
                <a:alpha val="40000"/>
              </a:prstClr>
            </a:outerShdw>
          </a:effectLst>
        </p:spPr>
      </p:pic>
      <p:pic>
        <p:nvPicPr>
          <p:cNvPr id="3" name="圖形 2">
            <a:extLst>
              <a:ext uri="{FF2B5EF4-FFF2-40B4-BE49-F238E27FC236}">
                <a16:creationId xmlns:a16="http://schemas.microsoft.com/office/drawing/2014/main" id="{B01F472E-B597-44E5-9DE3-9F8259F7D7D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105637" y="4098793"/>
            <a:ext cx="225777" cy="406399"/>
          </a:xfrm>
          <a:prstGeom prst="rect">
            <a:avLst/>
          </a:prstGeom>
        </p:spPr>
      </p:pic>
    </p:spTree>
    <p:extLst>
      <p:ext uri="{BB962C8B-B14F-4D97-AF65-F5344CB8AC3E}">
        <p14:creationId xmlns:p14="http://schemas.microsoft.com/office/powerpoint/2010/main" val="741981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0257-6829-974F-B2E6-734323FBF4DA}"/>
              </a:ext>
            </a:extLst>
          </p:cNvPr>
          <p:cNvSpPr>
            <a:spLocks noGrp="1"/>
          </p:cNvSpPr>
          <p:nvPr>
            <p:ph type="title"/>
          </p:nvPr>
        </p:nvSpPr>
        <p:spPr>
          <a:xfrm>
            <a:off x="530471" y="246714"/>
            <a:ext cx="7854814" cy="822960"/>
          </a:xfrm>
          <a:effectLst>
            <a:outerShdw blurRad="50800" dist="38100" dir="2700000" algn="tl" rotWithShape="0">
              <a:prstClr val="black">
                <a:alpha val="40000"/>
              </a:prstClr>
            </a:outerShdw>
          </a:effectLst>
        </p:spPr>
        <p:txBody>
          <a:bodyPr>
            <a:noAutofit/>
          </a:bodyPr>
          <a:lstStyle/>
          <a:p>
            <a:pPr algn="ctr"/>
            <a:r>
              <a:rPr lang="en-US" sz="3600">
                <a:solidFill>
                  <a:srgbClr val="E2CB9E"/>
                </a:solidFill>
                <a:latin typeface="Arial" panose="020B0604020202020204" pitchFamily="34" charset="0"/>
                <a:cs typeface="Arial" panose="020B0604020202020204" pitchFamily="34" charset="0"/>
              </a:rPr>
              <a:t>Notification Center: </a:t>
            </a:r>
            <a:br>
              <a:rPr lang="en-US" sz="3600">
                <a:solidFill>
                  <a:srgbClr val="E2CB9E"/>
                </a:solidFill>
                <a:latin typeface="Arial" panose="020B0604020202020204" pitchFamily="34" charset="0"/>
                <a:cs typeface="Arial" panose="020B0604020202020204" pitchFamily="34" charset="0"/>
              </a:rPr>
            </a:br>
            <a:r>
              <a:rPr lang="en-US" sz="3600">
                <a:solidFill>
                  <a:srgbClr val="E2CB9E"/>
                </a:solidFill>
                <a:latin typeface="Arial" panose="020B0604020202020204" pitchFamily="34" charset="0"/>
                <a:cs typeface="Arial" panose="020B0604020202020204" pitchFamily="34" charset="0"/>
              </a:rPr>
              <a:t>stay informed at all times</a:t>
            </a:r>
          </a:p>
        </p:txBody>
      </p:sp>
      <p:pic>
        <p:nvPicPr>
          <p:cNvPr id="3" name="Picture 2">
            <a:extLst>
              <a:ext uri="{FF2B5EF4-FFF2-40B4-BE49-F238E27FC236}">
                <a16:creationId xmlns:a16="http://schemas.microsoft.com/office/drawing/2014/main" id="{9CBFE784-4813-614A-B295-737B75177AE3}"/>
              </a:ext>
            </a:extLst>
          </p:cNvPr>
          <p:cNvPicPr>
            <a:picLocks noChangeAspect="1"/>
          </p:cNvPicPr>
          <p:nvPr/>
        </p:nvPicPr>
        <p:blipFill>
          <a:blip r:embed="rId2"/>
          <a:stretch>
            <a:fillRect/>
          </a:stretch>
        </p:blipFill>
        <p:spPr>
          <a:xfrm>
            <a:off x="2771110" y="1481067"/>
            <a:ext cx="6223000" cy="3492500"/>
          </a:xfrm>
          <a:prstGeom prst="rect">
            <a:avLst/>
          </a:prstGeom>
        </p:spPr>
      </p:pic>
      <p:pic>
        <p:nvPicPr>
          <p:cNvPr id="4" name="Picture 3">
            <a:extLst>
              <a:ext uri="{FF2B5EF4-FFF2-40B4-BE49-F238E27FC236}">
                <a16:creationId xmlns:a16="http://schemas.microsoft.com/office/drawing/2014/main" id="{74461763-093C-3A41-A67B-C83C9F9B27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746" y="1246858"/>
            <a:ext cx="4710728" cy="2649784"/>
          </a:xfrm>
          <a:prstGeom prst="rect">
            <a:avLst/>
          </a:prstGeom>
          <a:effectLst>
            <a:outerShdw blurRad="317500" dist="660400" dir="2700000" algn="tl" rotWithShape="0">
              <a:prstClr val="black">
                <a:alpha val="40000"/>
              </a:prstClr>
            </a:outerShdw>
            <a:reflection stA="45000" endPos="0" dist="50800" dir="5400000" sy="-100000" algn="bl" rotWithShape="0"/>
          </a:effectLst>
        </p:spPr>
      </p:pic>
    </p:spTree>
    <p:extLst>
      <p:ext uri="{BB962C8B-B14F-4D97-AF65-F5344CB8AC3E}">
        <p14:creationId xmlns:p14="http://schemas.microsoft.com/office/powerpoint/2010/main" val="4092682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71513" y="161630"/>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lnSpc>
                <a:spcPts val="3600"/>
              </a:lnSpc>
              <a:buSzPts val="3200"/>
            </a:pPr>
            <a:r>
              <a:rPr lang="en-US" altLang="zh-TW" sz="3600">
                <a:solidFill>
                  <a:srgbClr val="E2CB9E"/>
                </a:solidFill>
                <a:latin typeface="Arial" panose="020B0604020202020204" pitchFamily="34" charset="0"/>
                <a:cs typeface="Arial" panose="020B0604020202020204" pitchFamily="34" charset="0"/>
              </a:rPr>
              <a:t>Different SSD has different performance</a:t>
            </a:r>
            <a:endParaRPr lang="zh-TW" altLang="en-US" sz="3600" u="none" strike="noStrike" cap="none">
              <a:solidFill>
                <a:srgbClr val="E2CB9E"/>
              </a:solidFill>
              <a:effectLst>
                <a:outerShdw blurRad="38100" dist="38100" dir="2700000" algn="tl">
                  <a:srgbClr val="000000">
                    <a:alpha val="43137"/>
                  </a:srgbClr>
                </a:outerShdw>
              </a:effectLst>
              <a:latin typeface="Arial" panose="020B0604020202020204" pitchFamily="34" charset="0"/>
              <a:ea typeface="Microsoft JhengHei" panose="020B0604030504040204" pitchFamily="34" charset="-120"/>
              <a:cs typeface="Arial" panose="020B0604020202020204" pitchFamily="34" charset="0"/>
            </a:endParaRPr>
          </a:p>
        </p:txBody>
      </p:sp>
      <p:sp>
        <p:nvSpPr>
          <p:cNvPr id="26" name="內容版面配置區 1">
            <a:extLst>
              <a:ext uri="{FF2B5EF4-FFF2-40B4-BE49-F238E27FC236}">
                <a16:creationId xmlns:a16="http://schemas.microsoft.com/office/drawing/2014/main" id="{6F286F3D-5343-4C89-8CCE-A86136270D67}"/>
              </a:ext>
            </a:extLst>
          </p:cNvPr>
          <p:cNvSpPr txBox="1">
            <a:spLocks/>
          </p:cNvSpPr>
          <p:nvPr/>
        </p:nvSpPr>
        <p:spPr>
          <a:xfrm>
            <a:off x="290240" y="1071992"/>
            <a:ext cx="8708979" cy="1421768"/>
          </a:xfrm>
          <a:prstGeom prst="rect">
            <a:avLst/>
          </a:prstGeom>
        </p:spPr>
        <p:txBody>
          <a:bodyPr vert="horz" lIns="91440" tIns="45720" rIns="91440" bIns="45720" rtlCol="0" anchor="t">
            <a:normAutofit/>
          </a:bodyPr>
          <a:lstStyle/>
          <a:p>
            <a:pPr marL="180975" indent="-180975">
              <a:buClr>
                <a:srgbClr val="FFCC99"/>
              </a:buClr>
              <a:buSzPct val="70000"/>
              <a:buFont typeface="Wingdings" panose="05000000000000000000" pitchFamily="2" charset="2"/>
              <a:buChar char="l"/>
            </a:pPr>
            <a:r>
              <a:rPr kumimoji="1" lang="en-US" altLang="zh-TW" sz="1600" b="1">
                <a:solidFill>
                  <a:schemeClr val="bg1"/>
                </a:solidFill>
                <a:latin typeface="Arial" panose="020B0604020202020204" pitchFamily="34" charset="0"/>
                <a:cs typeface="Arial" panose="020B0604020202020204" pitchFamily="34" charset="0"/>
              </a:rPr>
              <a:t>In </a:t>
            </a:r>
            <a:r>
              <a:rPr kumimoji="1" lang="en" altLang="zh-TW" sz="1600" b="1">
                <a:solidFill>
                  <a:schemeClr val="bg1"/>
                </a:solidFill>
                <a:latin typeface="Arial" panose="020B0604020202020204" pitchFamily="34" charset="0"/>
                <a:cs typeface="Arial" panose="020B0604020202020204" pitchFamily="34" charset="0"/>
              </a:rPr>
              <a:t>QNAP Lab, </a:t>
            </a:r>
            <a:r>
              <a:rPr kumimoji="1" lang="en-US" altLang="zh-TW" sz="1600" b="1">
                <a:solidFill>
                  <a:schemeClr val="bg1"/>
                </a:solidFill>
                <a:latin typeface="Arial" panose="020B0604020202020204" pitchFamily="34" charset="0"/>
                <a:cs typeface="Arial" panose="020B0604020202020204" pitchFamily="34" charset="0"/>
              </a:rPr>
              <a:t>engineers use</a:t>
            </a:r>
            <a:r>
              <a:rPr kumimoji="1" lang="zh-TW" altLang="en-US" sz="1600" b="1">
                <a:solidFill>
                  <a:schemeClr val="bg1"/>
                </a:solidFill>
                <a:latin typeface="Arial" panose="020B0604020202020204" pitchFamily="34" charset="0"/>
                <a:cs typeface="Arial" panose="020B0604020202020204" pitchFamily="34" charset="0"/>
              </a:rPr>
              <a:t> </a:t>
            </a:r>
            <a:r>
              <a:rPr kumimoji="1" lang="en" altLang="zh-TW" sz="1600" b="1">
                <a:solidFill>
                  <a:schemeClr val="bg1"/>
                </a:solidFill>
                <a:latin typeface="Arial" panose="020B0604020202020204" pitchFamily="34" charset="0"/>
                <a:cs typeface="Arial" panose="020B0604020202020204" pitchFamily="34" charset="0"/>
              </a:rPr>
              <a:t>FIO to test </a:t>
            </a:r>
            <a:r>
              <a:rPr kumimoji="1" lang="en-US" altLang="zh-TW" sz="1600" b="1">
                <a:solidFill>
                  <a:schemeClr val="bg1"/>
                </a:solidFill>
                <a:latin typeface="Arial" panose="020B0604020202020204" pitchFamily="34" charset="0"/>
                <a:cs typeface="Arial" panose="020B0604020202020204" pitchFamily="34" charset="0"/>
              </a:rPr>
              <a:t>different</a:t>
            </a:r>
            <a:r>
              <a:rPr kumimoji="1" lang="zh-TW" altLang="en-US" sz="1600" b="1">
                <a:solidFill>
                  <a:schemeClr val="bg1"/>
                </a:solidFill>
                <a:latin typeface="Arial" panose="020B0604020202020204" pitchFamily="34" charset="0"/>
                <a:cs typeface="Arial" panose="020B0604020202020204" pitchFamily="34" charset="0"/>
              </a:rPr>
              <a:t> </a:t>
            </a:r>
            <a:r>
              <a:rPr kumimoji="1" lang="en" altLang="zh-TW" sz="1600" b="1">
                <a:solidFill>
                  <a:schemeClr val="bg1"/>
                </a:solidFill>
                <a:latin typeface="Arial" panose="020B0604020202020204" pitchFamily="34" charset="0"/>
                <a:cs typeface="Arial" panose="020B0604020202020204" pitchFamily="34" charset="0"/>
              </a:rPr>
              <a:t>SSD</a:t>
            </a:r>
            <a:r>
              <a:rPr kumimoji="1" lang="en-US" altLang="zh-TW" sz="1600" b="1">
                <a:solidFill>
                  <a:schemeClr val="bg1"/>
                </a:solidFill>
                <a:latin typeface="Arial" panose="020B0604020202020204" pitchFamily="34" charset="0"/>
                <a:cs typeface="Arial" panose="020B0604020202020204" pitchFamily="34" charset="0"/>
              </a:rPr>
              <a:t>s</a:t>
            </a:r>
            <a:r>
              <a:rPr kumimoji="1" lang="en" altLang="zh-TW" sz="1600" b="1">
                <a:solidFill>
                  <a:schemeClr val="bg1"/>
                </a:solidFill>
                <a:latin typeface="Arial" panose="020B0604020202020204" pitchFamily="34" charset="0"/>
                <a:cs typeface="Arial" panose="020B0604020202020204" pitchFamily="34" charset="0"/>
              </a:rPr>
              <a:t>, and </a:t>
            </a:r>
            <a:r>
              <a:rPr kumimoji="1" lang="en-US" altLang="zh-TW" sz="1600" b="1">
                <a:solidFill>
                  <a:schemeClr val="bg1"/>
                </a:solidFill>
                <a:latin typeface="Arial" panose="020B0604020202020204" pitchFamily="34" charset="0"/>
                <a:cs typeface="Arial" panose="020B0604020202020204" pitchFamily="34" charset="0"/>
              </a:rPr>
              <a:t>all SSDs have showed consisted write performance degrade.</a:t>
            </a:r>
            <a:endParaRPr lang="zh-TW" altLang="en-US" sz="1600" b="1">
              <a:solidFill>
                <a:schemeClr val="bg1"/>
              </a:solidFill>
              <a:latin typeface="Arial" panose="020B0604020202020204" pitchFamily="34" charset="0"/>
              <a:cs typeface="Arial" panose="020B0604020202020204" pitchFamily="34" charset="0"/>
            </a:endParaRPr>
          </a:p>
          <a:p>
            <a:pPr marL="180975" indent="-180975">
              <a:buClr>
                <a:srgbClr val="FFCC99"/>
              </a:buClr>
              <a:buSzPct val="70000"/>
              <a:buFont typeface="Wingdings" panose="05000000000000000000" pitchFamily="2" charset="2"/>
              <a:buChar char="l"/>
            </a:pPr>
            <a:r>
              <a:rPr kumimoji="1" lang="en-US" altLang="zh-TW" sz="1600" b="1">
                <a:solidFill>
                  <a:schemeClr val="bg1"/>
                </a:solidFill>
                <a:latin typeface="Arial" panose="020B0604020202020204" pitchFamily="34" charset="0"/>
                <a:cs typeface="Arial" panose="020B0604020202020204" pitchFamily="34" charset="0"/>
              </a:rPr>
              <a:t>Different SSDs' controllers and Garbage Collection algorithms will affect the long term performance.</a:t>
            </a:r>
            <a:endParaRPr kumimoji="1" lang="zh-TW" altLang="en-US" sz="1600" b="1">
              <a:solidFill>
                <a:schemeClr val="bg1"/>
              </a:solidFill>
              <a:latin typeface="Arial" panose="020B0604020202020204" pitchFamily="34" charset="0"/>
              <a:cs typeface="Arial" panose="020B0604020202020204" pitchFamily="34" charset="0"/>
            </a:endParaRPr>
          </a:p>
        </p:txBody>
      </p:sp>
      <p:sp>
        <p:nvSpPr>
          <p:cNvPr id="16" name="圓角矩形 15">
            <a:extLst>
              <a:ext uri="{FF2B5EF4-FFF2-40B4-BE49-F238E27FC236}">
                <a16:creationId xmlns:a16="http://schemas.microsoft.com/office/drawing/2014/main" id="{64400F8A-EBEB-3C42-9FE6-3EA163190C5A}"/>
              </a:ext>
            </a:extLst>
          </p:cNvPr>
          <p:cNvSpPr/>
          <p:nvPr/>
        </p:nvSpPr>
        <p:spPr>
          <a:xfrm>
            <a:off x="3317786" y="2133922"/>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17"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3" cstate="print"/>
          <a:stretch>
            <a:fillRect/>
          </a:stretch>
        </p:blipFill>
        <p:spPr>
          <a:xfrm>
            <a:off x="3470197" y="2505642"/>
            <a:ext cx="5155894" cy="2129871"/>
          </a:xfrm>
          <a:prstGeom prst="rect">
            <a:avLst/>
          </a:prstGeom>
        </p:spPr>
      </p:pic>
      <p:sp>
        <p:nvSpPr>
          <p:cNvPr id="18" name="文字方塊 17">
            <a:extLst>
              <a:ext uri="{FF2B5EF4-FFF2-40B4-BE49-F238E27FC236}">
                <a16:creationId xmlns:a16="http://schemas.microsoft.com/office/drawing/2014/main" id="{7876FFCF-09BA-4AD9-821D-EB5289B0C7E3}"/>
              </a:ext>
            </a:extLst>
          </p:cNvPr>
          <p:cNvSpPr txBox="1"/>
          <p:nvPr/>
        </p:nvSpPr>
        <p:spPr>
          <a:xfrm>
            <a:off x="3381758" y="2210201"/>
            <a:ext cx="524433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b="1">
                <a:solidFill>
                  <a:schemeClr val="accent5">
                    <a:lumMod val="50000"/>
                  </a:schemeClr>
                </a:solidFill>
                <a:latin typeface="Arial" panose="020B0604020202020204" pitchFamily="34" charset="0"/>
                <a:ea typeface="Microsoft JhengHei" panose="020B0604030504040204" pitchFamily="34" charset="-120"/>
                <a:cs typeface="Arial" panose="020B0604020202020204" pitchFamily="34" charset="0"/>
              </a:rPr>
              <a:t>Different SSD in QNAP NAS’s FIO consisted performance  (</a:t>
            </a:r>
            <a:r>
              <a:rPr lang="en-US" altLang="zh-TW" sz="1050" b="1" err="1">
                <a:solidFill>
                  <a:schemeClr val="accent5">
                    <a:lumMod val="50000"/>
                  </a:schemeClr>
                </a:solidFill>
                <a:latin typeface="Arial" panose="020B0604020202020204" pitchFamily="34" charset="0"/>
                <a:ea typeface="Microsoft JhengHei" panose="020B0604030504040204" pitchFamily="34" charset="-120"/>
                <a:cs typeface="Arial" panose="020B0604020202020204" pitchFamily="34" charset="0"/>
              </a:rPr>
              <a:t>IOpattern</a:t>
            </a:r>
            <a:r>
              <a:rPr lang="en-US" altLang="zh-TW" sz="1050" b="1">
                <a:solidFill>
                  <a:schemeClr val="accent5">
                    <a:lumMod val="50000"/>
                  </a:schemeClr>
                </a:solidFill>
                <a:latin typeface="Arial" panose="020B0604020202020204" pitchFamily="34" charset="0"/>
                <a:ea typeface="Microsoft JhengHei" panose="020B0604030504040204" pitchFamily="34" charset="-120"/>
                <a:cs typeface="Arial" panose="020B0604020202020204" pitchFamily="34" charset="0"/>
              </a:rPr>
              <a:t>: RW-4K) </a:t>
            </a:r>
          </a:p>
        </p:txBody>
      </p:sp>
      <p:pic>
        <p:nvPicPr>
          <p:cNvPr id="19" name="圖片 5" descr="一張含有 個人, 室內, 坐, 男人 的圖片&#10;&#10;描述是以非常高的可信度產生">
            <a:extLst>
              <a:ext uri="{FF2B5EF4-FFF2-40B4-BE49-F238E27FC236}">
                <a16:creationId xmlns:a16="http://schemas.microsoft.com/office/drawing/2014/main" id="{F9D8F2EF-882F-4A5D-A8F1-F27A68ECA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64781" y="2271439"/>
            <a:ext cx="2664496" cy="2872061"/>
          </a:xfrm>
          <a:prstGeom prst="rect">
            <a:avLst/>
          </a:prstGeom>
        </p:spPr>
      </p:pic>
      <p:sp>
        <p:nvSpPr>
          <p:cNvPr id="14" name="語音泡泡: 圓角矩形 13">
            <a:extLst>
              <a:ext uri="{FF2B5EF4-FFF2-40B4-BE49-F238E27FC236}">
                <a16:creationId xmlns:a16="http://schemas.microsoft.com/office/drawing/2014/main" id="{0527931F-0BFB-4832-BFD3-B639D1E14D0B}"/>
              </a:ext>
            </a:extLst>
          </p:cNvPr>
          <p:cNvSpPr/>
          <p:nvPr/>
        </p:nvSpPr>
        <p:spPr>
          <a:xfrm>
            <a:off x="275953" y="2271438"/>
            <a:ext cx="1916977" cy="1107081"/>
          </a:xfrm>
          <a:prstGeom prst="wedgeRoundRectCallout">
            <a:avLst>
              <a:gd name="adj1" fmla="val 38911"/>
              <a:gd name="adj2" fmla="val 66867"/>
              <a:gd name="adj3" fmla="val 16667"/>
            </a:avLst>
          </a:prstGeom>
          <a:solidFill>
            <a:schemeClr val="accent3"/>
          </a:solidFill>
          <a:ln>
            <a:noFill/>
          </a:ln>
          <a:effectLst>
            <a:outerShdw blurRad="508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22" name="Shape 179">
            <a:extLst>
              <a:ext uri="{FF2B5EF4-FFF2-40B4-BE49-F238E27FC236}">
                <a16:creationId xmlns:a16="http://schemas.microsoft.com/office/drawing/2014/main" id="{9DC7A188-B542-48D8-8425-F6774FF99E6A}"/>
              </a:ext>
            </a:extLst>
          </p:cNvPr>
          <p:cNvSpPr/>
          <p:nvPr/>
        </p:nvSpPr>
        <p:spPr>
          <a:xfrm>
            <a:off x="123541" y="2202496"/>
            <a:ext cx="2207829" cy="1311618"/>
          </a:xfrm>
          <a:prstGeom prst="wedgeRectCallout">
            <a:avLst>
              <a:gd name="adj1" fmla="val 38118"/>
              <a:gd name="adj2" fmla="val 72904"/>
            </a:avLst>
          </a:prstGeom>
          <a:solidFill>
            <a:schemeClr val="tx1">
              <a:lumMod val="75000"/>
              <a:lumOff val="25000"/>
            </a:schemeClr>
          </a:solid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pPr lvl="0" defTabSz="914400">
              <a:buClr>
                <a:srgbClr val="000000"/>
              </a:buClr>
            </a:pPr>
            <a:r>
              <a:rPr lang="en-US" altLang="zh-TW" sz="1600" b="1" kern="0">
                <a:solidFill>
                  <a:srgbClr val="FFFFFF"/>
                </a:solidFill>
                <a:latin typeface="Arial" panose="020B0604020202020204" pitchFamily="34" charset="0"/>
                <a:ea typeface="Microsoft JhengHei" panose="020B0604030504040204" pitchFamily="34" charset="-120"/>
                <a:cs typeface="Arial" panose="020B0604020202020204" pitchFamily="34" charset="0"/>
                <a:sym typeface="Arial"/>
              </a:rPr>
              <a:t>How can storage vendors help to ensure SSD has expected performance?</a:t>
            </a:r>
          </a:p>
        </p:txBody>
      </p:sp>
    </p:spTree>
    <p:extLst>
      <p:ext uri="{BB962C8B-B14F-4D97-AF65-F5344CB8AC3E}">
        <p14:creationId xmlns:p14="http://schemas.microsoft.com/office/powerpoint/2010/main" val="2203062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D9CB120E-E934-4D2F-9F31-4C70767C82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3391" y="2488412"/>
            <a:ext cx="3309582" cy="772885"/>
          </a:xfrm>
          <a:prstGeom prst="rect">
            <a:avLst/>
          </a:prstGeom>
        </p:spPr>
      </p:pic>
      <p:pic>
        <p:nvPicPr>
          <p:cNvPr id="4" name="圖片 3">
            <a:extLst>
              <a:ext uri="{FF2B5EF4-FFF2-40B4-BE49-F238E27FC236}">
                <a16:creationId xmlns:a16="http://schemas.microsoft.com/office/drawing/2014/main" id="{6BBE00EC-86D6-4739-8106-53EEA9848C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3391" y="1512054"/>
            <a:ext cx="3309582" cy="772885"/>
          </a:xfrm>
          <a:prstGeom prst="rect">
            <a:avLst/>
          </a:prstGeom>
        </p:spPr>
      </p:pic>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xfrm>
            <a:off x="628650" y="212375"/>
            <a:ext cx="7886700" cy="822960"/>
          </a:xfrm>
          <a:effectLst>
            <a:outerShdw blurRad="50800" dist="38100" dir="2700000" algn="tl" rotWithShape="0">
              <a:prstClr val="black">
                <a:alpha val="40000"/>
              </a:prstClr>
            </a:outerShdw>
          </a:effectLst>
        </p:spPr>
        <p:txBody>
          <a:bodyPr>
            <a:normAutofit/>
          </a:bodyPr>
          <a:lstStyle/>
          <a:p>
            <a:pPr algn="ctr"/>
            <a:r>
              <a:rPr lang="en-US" sz="3600">
                <a:solidFill>
                  <a:srgbClr val="E2CB9E"/>
                </a:solidFill>
                <a:latin typeface="Arial" panose="020B0604020202020204" pitchFamily="34" charset="0"/>
                <a:cs typeface="Arial" panose="020B0604020202020204" pitchFamily="34" charset="0"/>
              </a:rPr>
              <a:t>QVR Pro </a:t>
            </a:r>
            <a:r>
              <a:rPr lang="en-US" altLang="zh-TW" sz="3600">
                <a:solidFill>
                  <a:srgbClr val="E2CB9E"/>
                </a:solidFill>
                <a:latin typeface="Arial" panose="020B0604020202020204" pitchFamily="34" charset="0"/>
                <a:cs typeface="Arial" panose="020B0604020202020204" pitchFamily="34" charset="0"/>
              </a:rPr>
              <a:t>24/7 surveillance solution</a:t>
            </a:r>
            <a:endParaRPr lang="en-US" sz="3600">
              <a:solidFill>
                <a:srgbClr val="E2CB9E"/>
              </a:solidFill>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4CF5D7C6-5859-4799-8B42-D17AEA2DF2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346" y="1102004"/>
            <a:ext cx="4390045" cy="3582236"/>
          </a:xfrm>
          <a:prstGeom prst="rect">
            <a:avLst/>
          </a:prstGeom>
        </p:spPr>
      </p:pic>
      <p:sp>
        <p:nvSpPr>
          <p:cNvPr id="7" name="TextBox 6">
            <a:extLst>
              <a:ext uri="{FF2B5EF4-FFF2-40B4-BE49-F238E27FC236}">
                <a16:creationId xmlns:a16="http://schemas.microsoft.com/office/drawing/2014/main" id="{D3176D4D-3E40-C24C-A222-7A816BA0799F}"/>
              </a:ext>
            </a:extLst>
          </p:cNvPr>
          <p:cNvSpPr txBox="1"/>
          <p:nvPr/>
        </p:nvSpPr>
        <p:spPr>
          <a:xfrm>
            <a:off x="5242562" y="1635318"/>
            <a:ext cx="3773212" cy="1815882"/>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6,000+ IP cameras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8 </a:t>
            </a:r>
            <a:r>
              <a:rPr kumimoji="0" lang="en-US" altLang="zh-TW" sz="1600" b="1" i="0" u="none" strike="noStrike" kern="0" cap="none" spc="0" normalizeH="0" baseline="0" noProof="0" err="1">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ch</a:t>
            </a:r>
            <a:r>
              <a:rPr kumimoji="0" lang="en-US" altLang="zh-TW" sz="16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 free recording channels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128 </a:t>
            </a:r>
            <a:r>
              <a:rPr kumimoji="0" lang="en-US" altLang="zh-TW" sz="1600" b="1" i="0" u="none" strike="noStrike" kern="0" cap="none" spc="0" normalizeH="0" baseline="0" noProof="0" err="1">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ch</a:t>
            </a:r>
            <a:r>
              <a:rPr kumimoji="0" lang="en-US" altLang="zh-TW"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 max channels (license)</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QUSBCam2</a:t>
            </a:r>
            <a:r>
              <a:rPr kumimoji="0" lang="zh-TW" altLang="en-US" sz="16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 </a:t>
            </a:r>
            <a:r>
              <a:rPr kumimoji="0" lang="en-US" altLang="zh-TW" sz="16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webcam recording</a:t>
            </a:r>
            <a:endParaRPr kumimoji="0" lang="en-US" sz="1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pic>
        <p:nvPicPr>
          <p:cNvPr id="15" name="圖片 14">
            <a:extLst>
              <a:ext uri="{FF2B5EF4-FFF2-40B4-BE49-F238E27FC236}">
                <a16:creationId xmlns:a16="http://schemas.microsoft.com/office/drawing/2014/main" id="{6B4EF9F5-8F2D-4331-94DD-6DB6CB3EF1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5549" y="3541491"/>
            <a:ext cx="1026451" cy="1142749"/>
          </a:xfrm>
          <a:prstGeom prst="rect">
            <a:avLst/>
          </a:prstGeom>
        </p:spPr>
      </p:pic>
      <p:pic>
        <p:nvPicPr>
          <p:cNvPr id="9" name="圖片 35">
            <a:extLst>
              <a:ext uri="{FF2B5EF4-FFF2-40B4-BE49-F238E27FC236}">
                <a16:creationId xmlns:a16="http://schemas.microsoft.com/office/drawing/2014/main" id="{9B2E8AF1-CA8D-9F45-A610-149D745186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9123" y="3261297"/>
            <a:ext cx="3198117" cy="1998823"/>
          </a:xfrm>
          <a:prstGeom prst="rect">
            <a:avLst/>
          </a:prstGeom>
        </p:spPr>
      </p:pic>
    </p:spTree>
    <p:extLst>
      <p:ext uri="{BB962C8B-B14F-4D97-AF65-F5344CB8AC3E}">
        <p14:creationId xmlns:p14="http://schemas.microsoft.com/office/powerpoint/2010/main" val="3954963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D320-D381-0B41-852C-97560DA85FCD}"/>
              </a:ext>
            </a:extLst>
          </p:cNvPr>
          <p:cNvSpPr>
            <a:spLocks noGrp="1"/>
          </p:cNvSpPr>
          <p:nvPr>
            <p:ph type="title"/>
          </p:nvPr>
        </p:nvSpPr>
        <p:spPr>
          <a:xfrm>
            <a:off x="628650" y="54727"/>
            <a:ext cx="7886700" cy="822960"/>
          </a:xfrm>
          <a:effectLst>
            <a:outerShdw blurRad="50800" dist="38100" dir="2700000" algn="tl" rotWithShape="0">
              <a:prstClr val="black">
                <a:alpha val="40000"/>
              </a:prstClr>
            </a:outerShdw>
          </a:effectLst>
        </p:spPr>
        <p:txBody>
          <a:bodyPr>
            <a:normAutofit/>
          </a:bodyPr>
          <a:lstStyle/>
          <a:p>
            <a:pPr algn="ctr"/>
            <a:r>
              <a:rPr lang="en-US" altLang="zh-CN"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Expand storage via VJBOD</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群組 2">
            <a:extLst>
              <a:ext uri="{FF2B5EF4-FFF2-40B4-BE49-F238E27FC236}">
                <a16:creationId xmlns:a16="http://schemas.microsoft.com/office/drawing/2014/main" id="{048811F3-FF26-41F3-8314-742A558D8EE7}"/>
              </a:ext>
            </a:extLst>
          </p:cNvPr>
          <p:cNvGrpSpPr/>
          <p:nvPr/>
        </p:nvGrpSpPr>
        <p:grpSpPr>
          <a:xfrm>
            <a:off x="676522" y="1476829"/>
            <a:ext cx="7862501" cy="3087415"/>
            <a:chOff x="2609414" y="1639833"/>
            <a:chExt cx="6470376" cy="2540762"/>
          </a:xfrm>
        </p:grpSpPr>
        <p:pic>
          <p:nvPicPr>
            <p:cNvPr id="63" name="圖片 62">
              <a:extLst>
                <a:ext uri="{FF2B5EF4-FFF2-40B4-BE49-F238E27FC236}">
                  <a16:creationId xmlns:a16="http://schemas.microsoft.com/office/drawing/2014/main" id="{2054EC25-D861-4CC5-A0D7-1E1F28796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414" y="2308242"/>
              <a:ext cx="6226072" cy="1872353"/>
            </a:xfrm>
            <a:prstGeom prst="rect">
              <a:avLst/>
            </a:prstGeom>
          </p:spPr>
        </p:pic>
        <p:cxnSp>
          <p:nvCxnSpPr>
            <p:cNvPr id="6" name="Elbow Connector 5">
              <a:extLst>
                <a:ext uri="{FF2B5EF4-FFF2-40B4-BE49-F238E27FC236}">
                  <a16:creationId xmlns:a16="http://schemas.microsoft.com/office/drawing/2014/main" id="{6D49629B-C8C3-2646-A446-D81EA8E1AA66}"/>
                </a:ext>
              </a:extLst>
            </p:cNvPr>
            <p:cNvCxnSpPr>
              <a:cxnSpLocks/>
              <a:endCxn id="43" idx="0"/>
            </p:cNvCxnSpPr>
            <p:nvPr/>
          </p:nvCxnSpPr>
          <p:spPr>
            <a:xfrm>
              <a:off x="3086179" y="1690588"/>
              <a:ext cx="915462" cy="568584"/>
            </a:xfrm>
            <a:prstGeom prst="bentConnector2">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326F92E-29D1-6E4C-BCAC-4565A60D6156}"/>
                </a:ext>
              </a:extLst>
            </p:cNvPr>
            <p:cNvSpPr txBox="1"/>
            <p:nvPr/>
          </p:nvSpPr>
          <p:spPr>
            <a:xfrm>
              <a:off x="3313066" y="1930402"/>
              <a:ext cx="1215025" cy="278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6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iSCSI</a:t>
              </a:r>
            </a:p>
          </p:txBody>
        </p:sp>
        <p:sp>
          <p:nvSpPr>
            <p:cNvPr id="19" name="平行四邊形 18">
              <a:extLst>
                <a:ext uri="{FF2B5EF4-FFF2-40B4-BE49-F238E27FC236}">
                  <a16:creationId xmlns:a16="http://schemas.microsoft.com/office/drawing/2014/main" id="{F0D72C73-21CE-40A6-B0B1-D15663A046EA}"/>
                </a:ext>
              </a:extLst>
            </p:cNvPr>
            <p:cNvSpPr/>
            <p:nvPr/>
          </p:nvSpPr>
          <p:spPr>
            <a:xfrm>
              <a:off x="5987565" y="1639833"/>
              <a:ext cx="2865337" cy="451003"/>
            </a:xfrm>
            <a:prstGeom prst="parallelogram">
              <a:avLst>
                <a:gd name="adj" fmla="val 55727"/>
              </a:avLst>
            </a:prstGeom>
            <a:solidFill>
              <a:schemeClr val="accent3">
                <a:lumMod val="75000"/>
              </a:schemeClr>
            </a:solidFill>
            <a:ln>
              <a:solidFill>
                <a:schemeClr val="lt1">
                  <a:alpha val="5000"/>
                </a:schemeClr>
              </a:solidFill>
            </a:ln>
          </p:spPr>
          <p:style>
            <a:lnRef idx="3">
              <a:schemeClr val="lt1"/>
            </a:lnRef>
            <a:fillRef idx="1">
              <a:schemeClr val="accent4"/>
            </a:fillRef>
            <a:effectRef idx="1">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25" name="TextBox 29">
              <a:extLst>
                <a:ext uri="{FF2B5EF4-FFF2-40B4-BE49-F238E27FC236}">
                  <a16:creationId xmlns:a16="http://schemas.microsoft.com/office/drawing/2014/main" id="{11998CC0-9BDF-5C4D-918A-736E2608000E}"/>
                </a:ext>
              </a:extLst>
            </p:cNvPr>
            <p:cNvSpPr txBox="1"/>
            <p:nvPr/>
          </p:nvSpPr>
          <p:spPr>
            <a:xfrm>
              <a:off x="6214453" y="1690588"/>
              <a:ext cx="2865337" cy="303932"/>
            </a:xfrm>
            <a:prstGeom prst="rect">
              <a:avLst/>
            </a:prstGeom>
            <a:noFill/>
          </p:spPr>
          <p:txBody>
            <a:bodyPr wrap="square" lIns="91431" tIns="45716" rIns="91431" bIns="45716"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Max </a:t>
              </a:r>
              <a:r>
                <a:rPr kumimoji="1" lang="en-US" altLang="zh-TW" sz="1800" b="1" i="0" u="none" strike="noStrike" kern="0" cap="none" spc="0" normalizeH="0" baseline="0" noProof="0">
                  <a:ln>
                    <a:noFill/>
                  </a:ln>
                  <a:solidFill>
                    <a:srgbClr val="FFFF00"/>
                  </a:solidFill>
                  <a:effectLst/>
                  <a:uLnTx/>
                  <a:uFillTx/>
                  <a:latin typeface="Arial" panose="020B0604020202020204" pitchFamily="34" charset="0"/>
                  <a:ea typeface="微軟正黑體" pitchFamily="34" charset="-120"/>
                  <a:cs typeface="Arial" panose="020B0604020202020204" pitchFamily="34" charset="0"/>
                  <a:sym typeface="Arial"/>
                </a:rPr>
                <a:t>8</a:t>
              </a:r>
              <a:r>
                <a:rPr kumimoji="1" lang="en-US" altLang="zh-TW" sz="1800" b="1" i="0" u="none" strike="noStrike" kern="0" cap="none" spc="0" normalizeH="0" baseline="0" noProof="0">
                  <a:ln>
                    <a:noFill/>
                  </a:ln>
                  <a:solidFill>
                    <a:srgbClr val="FFFFFF"/>
                  </a:solidFill>
                  <a:effectLst/>
                  <a:uLnTx/>
                  <a:uFillTx/>
                  <a:latin typeface="Arial" panose="020B0604020202020204" pitchFamily="34" charset="0"/>
                  <a:ea typeface="微軟正黑體" pitchFamily="34" charset="-120"/>
                  <a:cs typeface="Arial" panose="020B0604020202020204" pitchFamily="34" charset="0"/>
                  <a:sym typeface="Arial"/>
                </a:rPr>
                <a:t> remote NAS</a:t>
              </a:r>
            </a:p>
          </p:txBody>
        </p:sp>
        <p:grpSp>
          <p:nvGrpSpPr>
            <p:cNvPr id="13" name="群組 12">
              <a:extLst>
                <a:ext uri="{FF2B5EF4-FFF2-40B4-BE49-F238E27FC236}">
                  <a16:creationId xmlns:a16="http://schemas.microsoft.com/office/drawing/2014/main" id="{FF07EC5E-DBDC-0F44-B234-670AF083D47C}"/>
                </a:ext>
              </a:extLst>
            </p:cNvPr>
            <p:cNvGrpSpPr/>
            <p:nvPr/>
          </p:nvGrpSpPr>
          <p:grpSpPr>
            <a:xfrm>
              <a:off x="3461641" y="2259172"/>
              <a:ext cx="1080000" cy="1080000"/>
              <a:chOff x="428596" y="2321809"/>
              <a:chExt cx="1440187" cy="1440000"/>
            </a:xfrm>
          </p:grpSpPr>
          <p:sp>
            <p:nvSpPr>
              <p:cNvPr id="43" name="橢圓 42">
                <a:extLst>
                  <a:ext uri="{FF2B5EF4-FFF2-40B4-BE49-F238E27FC236}">
                    <a16:creationId xmlns:a16="http://schemas.microsoft.com/office/drawing/2014/main" id="{E1F6B0E3-DD74-1649-B5C3-77A634FFFC6C}"/>
                  </a:ext>
                </a:extLst>
              </p:cNvPr>
              <p:cNvSpPr/>
              <p:nvPr/>
            </p:nvSpPr>
            <p:spPr>
              <a:xfrm>
                <a:off x="428596" y="2321809"/>
                <a:ext cx="1440187" cy="14400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35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44" name="圖片 43" descr="VJBOD.png">
                <a:extLst>
                  <a:ext uri="{FF2B5EF4-FFF2-40B4-BE49-F238E27FC236}">
                    <a16:creationId xmlns:a16="http://schemas.microsoft.com/office/drawing/2014/main" id="{B270A285-20D5-BC45-8D01-14895BC325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4930" y="2609841"/>
                <a:ext cx="1095944" cy="963171"/>
              </a:xfrm>
              <a:prstGeom prst="rect">
                <a:avLst/>
              </a:prstGeom>
            </p:spPr>
          </p:pic>
        </p:grpSp>
        <p:sp>
          <p:nvSpPr>
            <p:cNvPr id="7" name="TextBox 6">
              <a:extLst>
                <a:ext uri="{FF2B5EF4-FFF2-40B4-BE49-F238E27FC236}">
                  <a16:creationId xmlns:a16="http://schemas.microsoft.com/office/drawing/2014/main" id="{48C061A3-D8CB-324A-ADB3-79690891E259}"/>
                </a:ext>
              </a:extLst>
            </p:cNvPr>
            <p:cNvSpPr txBox="1"/>
            <p:nvPr/>
          </p:nvSpPr>
          <p:spPr>
            <a:xfrm>
              <a:off x="3631240" y="3342195"/>
              <a:ext cx="1896022" cy="835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800" b="1" i="0" u="none" strike="noStrike" kern="0" cap="none" spc="0" normalizeH="0" baseline="0" noProof="0">
                  <a:ln>
                    <a:noFill/>
                  </a:ln>
                  <a:solidFill>
                    <a:schemeClr val="bg1"/>
                  </a:solidFill>
                  <a:effectLst/>
                  <a:uLnTx/>
                  <a:uFillTx/>
                  <a:latin typeface="Arial" panose="020B0604020202020204" pitchFamily="34" charset="0"/>
                  <a:ea typeface="微軟正黑體" pitchFamily="34" charset="-120"/>
                  <a:cs typeface="Arial" panose="020B0604020202020204" pitchFamily="34" charset="0"/>
                  <a:sym typeface="Arial"/>
                </a:rPr>
                <a:t>VJBOD</a:t>
              </a:r>
            </a:p>
            <a:p>
              <a:pPr lvl="0" defTabSz="914400">
                <a:buClr>
                  <a:srgbClr val="000000"/>
                </a:buClr>
                <a:defRPr/>
              </a:pPr>
              <a:r>
                <a:rPr kumimoji="1" lang="en-US" altLang="zh-CN" sz="1400" b="1" kern="0">
                  <a:solidFill>
                    <a:schemeClr val="bg1"/>
                  </a:solidFill>
                  <a:latin typeface="Arial" panose="020B0604020202020204" pitchFamily="34" charset="0"/>
                  <a:ea typeface="微軟正黑體" pitchFamily="34" charset="-120"/>
                  <a:cs typeface="Arial" panose="020B0604020202020204" pitchFamily="34" charset="0"/>
                  <a:sym typeface="Arial"/>
                </a:rPr>
                <a:t>Use other NAS capacity to expand own capacity via network connection</a:t>
              </a:r>
              <a:endParaRPr kumimoji="1" lang="en-US" sz="1400" b="1" kern="0">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14" name="TextBox 13">
              <a:extLst>
                <a:ext uri="{FF2B5EF4-FFF2-40B4-BE49-F238E27FC236}">
                  <a16:creationId xmlns:a16="http://schemas.microsoft.com/office/drawing/2014/main" id="{0342BCF1-CA8C-46CD-93F9-3240A9AFA4D5}"/>
                </a:ext>
              </a:extLst>
            </p:cNvPr>
            <p:cNvSpPr txBox="1"/>
            <p:nvPr/>
          </p:nvSpPr>
          <p:spPr>
            <a:xfrm>
              <a:off x="4086500" y="1935522"/>
              <a:ext cx="2067879" cy="278610"/>
            </a:xfrm>
            <a:prstGeom prst="rect">
              <a:avLst/>
            </a:prstGeom>
            <a:noFill/>
          </p:spPr>
          <p:txBody>
            <a:bodyPr wrap="square" rtlCol="0" anchor="t">
              <a:spAutoFit/>
            </a:bodyPr>
            <a:lstStyle/>
            <a:p>
              <a:pPr defTabSz="914400">
                <a:buClr>
                  <a:srgbClr val="000000"/>
                </a:buClr>
                <a:defRPr/>
              </a:pPr>
              <a:r>
                <a:rPr kumimoji="1" lang="en-US" sz="1600" b="1" kern="0">
                  <a:solidFill>
                    <a:schemeClr val="bg1"/>
                  </a:solidFill>
                  <a:latin typeface="Arial" panose="020B0604020202020204" pitchFamily="34" charset="0"/>
                  <a:ea typeface="微軟正黑體" pitchFamily="34" charset="-120"/>
                  <a:cs typeface="Arial" panose="020B0604020202020204" pitchFamily="34" charset="0"/>
                  <a:sym typeface="Arial"/>
                </a:rPr>
                <a:t>10GbE</a:t>
              </a:r>
              <a:r>
                <a:rPr lang="en-US" sz="1600" b="1" kern="0">
                  <a:solidFill>
                    <a:schemeClr val="bg1"/>
                  </a:solidFill>
                  <a:latin typeface="Arial" panose="020B0604020202020204" pitchFamily="34" charset="0"/>
                  <a:ea typeface="微軟正黑體" pitchFamily="34" charset="-120"/>
                  <a:cs typeface="Arial" panose="020B0604020202020204" pitchFamily="34" charset="0"/>
                </a:rPr>
                <a:t> / 1GbE </a:t>
              </a:r>
              <a:r>
                <a:rPr lang="en-US" altLang="ja-JP" sz="1600" b="1" kern="0">
                  <a:solidFill>
                    <a:schemeClr val="bg1"/>
                  </a:solidFill>
                  <a:latin typeface="Arial" panose="020B0604020202020204" pitchFamily="34" charset="0"/>
                  <a:ea typeface="微軟正黑體" pitchFamily="34" charset="-120"/>
                  <a:cs typeface="Arial" panose="020B0604020202020204" pitchFamily="34" charset="0"/>
                </a:rPr>
                <a:t>mount</a:t>
              </a:r>
              <a:endParaRPr lang="en-US" sz="1600" b="1" i="0" u="none" strike="noStrike" kern="0" cap="none" spc="0" baseline="0" noProof="0">
                <a:solidFill>
                  <a:schemeClr val="bg1"/>
                </a:solidFill>
                <a:latin typeface="Arial" panose="020B0604020202020204" pitchFamily="34" charset="0"/>
                <a:ea typeface="微軟正黑體" pitchFamily="34" charset="-120"/>
                <a:cs typeface="Arial" panose="020B0604020202020204" pitchFamily="34" charset="0"/>
              </a:endParaRPr>
            </a:p>
          </p:txBody>
        </p:sp>
      </p:grpSp>
      <p:pic>
        <p:nvPicPr>
          <p:cNvPr id="17" name="圖片 31">
            <a:extLst>
              <a:ext uri="{FF2B5EF4-FFF2-40B4-BE49-F238E27FC236}">
                <a16:creationId xmlns:a16="http://schemas.microsoft.com/office/drawing/2014/main" id="{FC066DDF-2B60-0F42-9035-D4A6EEC1C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558" y="473654"/>
            <a:ext cx="2789609" cy="1743505"/>
          </a:xfrm>
          <a:prstGeom prst="rect">
            <a:avLst/>
          </a:prstGeom>
        </p:spPr>
      </p:pic>
    </p:spTree>
    <p:extLst>
      <p:ext uri="{BB962C8B-B14F-4D97-AF65-F5344CB8AC3E}">
        <p14:creationId xmlns:p14="http://schemas.microsoft.com/office/powerpoint/2010/main" val="3237898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22E5-92D8-0D4D-A0FD-11144AB4DA96}"/>
              </a:ext>
            </a:extLst>
          </p:cNvPr>
          <p:cNvSpPr>
            <a:spLocks noGrp="1"/>
          </p:cNvSpPr>
          <p:nvPr>
            <p:ph type="title"/>
          </p:nvPr>
        </p:nvSpPr>
        <p:spPr>
          <a:xfrm>
            <a:off x="275953" y="186852"/>
            <a:ext cx="6424994" cy="822960"/>
          </a:xfrm>
          <a:effectLst>
            <a:outerShdw blurRad="50800" dist="38100" dir="2700000" algn="tl" rotWithShape="0">
              <a:prstClr val="black">
                <a:alpha val="40000"/>
              </a:prstClr>
            </a:outerShdw>
          </a:effectLst>
        </p:spPr>
        <p:txBody>
          <a:bodyPr>
            <a:noAutofit/>
          </a:bodyPr>
          <a:lstStyle/>
          <a:p>
            <a:r>
              <a:rPr lang="en-US" altLang="zh-CN"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TR-004 RAID box for expansion or data sharing</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文字方塊 40">
            <a:extLst>
              <a:ext uri="{FF2B5EF4-FFF2-40B4-BE49-F238E27FC236}">
                <a16:creationId xmlns:a16="http://schemas.microsoft.com/office/drawing/2014/main" id="{149A8850-6B56-434D-9381-C3774237535D}"/>
              </a:ext>
            </a:extLst>
          </p:cNvPr>
          <p:cNvSpPr txBox="1"/>
          <p:nvPr/>
        </p:nvSpPr>
        <p:spPr>
          <a:xfrm>
            <a:off x="331545" y="1127342"/>
            <a:ext cx="8345387" cy="923330"/>
          </a:xfrm>
          <a:prstGeom prst="rect">
            <a:avLst/>
          </a:prstGeom>
          <a:noFill/>
        </p:spPr>
        <p:txBody>
          <a:bodyPr wrap="square" rtlCol="0" anchor="t">
            <a:spAutoFit/>
          </a:bodyPr>
          <a:lstStyle/>
          <a:p>
            <a:r>
              <a:rPr lang="en-US" altLang="zh-CN" b="1">
                <a:solidFill>
                  <a:schemeClr val="bg1"/>
                </a:solidFill>
                <a:latin typeface="Arial" panose="020B0604020202020204" pitchFamily="34" charset="0"/>
                <a:ea typeface="微軟正黑體" pitchFamily="34" charset="-120"/>
                <a:cs typeface="Arial" panose="020B0604020202020204" pitchFamily="34" charset="0"/>
              </a:rPr>
              <a:t>Two use cases:</a:t>
            </a:r>
            <a:endParaRPr lang="en-US" altLang="zh-TW" b="1">
              <a:solidFill>
                <a:schemeClr val="bg1"/>
              </a:solidFill>
              <a:latin typeface="Arial" panose="020B0604020202020204" pitchFamily="34" charset="0"/>
              <a:ea typeface="微軟正黑體" pitchFamily="34" charset="-120"/>
              <a:cs typeface="Arial" panose="020B0604020202020204" pitchFamily="34" charset="0"/>
            </a:endParaRPr>
          </a:p>
          <a:p>
            <a:r>
              <a:rPr lang="en-US" altLang="zh-TW" b="1">
                <a:solidFill>
                  <a:schemeClr val="bg1"/>
                </a:solidFill>
                <a:latin typeface="Arial" panose="020B0604020202020204" pitchFamily="34" charset="0"/>
                <a:ea typeface="微軟正黑體" pitchFamily="34" charset="-120"/>
                <a:cs typeface="Arial" panose="020B0604020202020204" pitchFamily="34" charset="0"/>
              </a:rPr>
              <a:t>1.</a:t>
            </a:r>
            <a:r>
              <a:rPr lang="zh-TW" altLang="en-US" b="1">
                <a:solidFill>
                  <a:schemeClr val="bg1"/>
                </a:solidFill>
                <a:latin typeface="Arial" panose="020B0604020202020204" pitchFamily="34" charset="0"/>
                <a:ea typeface="微軟正黑體"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itchFamily="34" charset="-120"/>
                <a:cs typeface="Arial" panose="020B0604020202020204" pitchFamily="34" charset="0"/>
              </a:rPr>
              <a:t>NAS, Windows, macOS &amp; Linux </a:t>
            </a:r>
            <a:r>
              <a:rPr lang="en-US" altLang="zh-CN" b="1">
                <a:solidFill>
                  <a:schemeClr val="bg1"/>
                </a:solidFill>
                <a:latin typeface="Arial" panose="020B0604020202020204" pitchFamily="34" charset="0"/>
                <a:ea typeface="微軟正黑體" pitchFamily="34" charset="-120"/>
                <a:cs typeface="Arial" panose="020B0604020202020204" pitchFamily="34" charset="0"/>
              </a:rPr>
              <a:t>cross-platform external device mode</a:t>
            </a:r>
            <a:br>
              <a:rPr lang="zh-TW" altLang="en-US" b="1">
                <a:solidFill>
                  <a:schemeClr val="bg1"/>
                </a:solidFill>
                <a:latin typeface="Arial" panose="020B0604020202020204" pitchFamily="34" charset="0"/>
                <a:ea typeface="微軟正黑體" pitchFamily="34" charset="-120"/>
                <a:cs typeface="Arial" panose="020B0604020202020204" pitchFamily="34" charset="0"/>
              </a:rPr>
            </a:br>
            <a:r>
              <a:rPr lang="zh-TW" altLang="en-US" b="1">
                <a:solidFill>
                  <a:schemeClr val="bg1"/>
                </a:solidFill>
                <a:latin typeface="Arial" panose="020B0604020202020204" pitchFamily="34" charset="0"/>
                <a:ea typeface="微軟正黑體" pitchFamily="34" charset="-120"/>
                <a:cs typeface="Arial" panose="020B0604020202020204" pitchFamily="34" charset="0"/>
              </a:rPr>
              <a:t>2. </a:t>
            </a:r>
            <a:r>
              <a:rPr lang="en-US" altLang="zh-TW" b="1">
                <a:solidFill>
                  <a:schemeClr val="bg1"/>
                </a:solidFill>
                <a:latin typeface="Arial" panose="020B0604020202020204" pitchFamily="34" charset="0"/>
                <a:ea typeface="微軟正黑體"/>
                <a:cs typeface="Arial" panose="020B0604020202020204" pitchFamily="34" charset="0"/>
              </a:rPr>
              <a:t>QNAP NAS</a:t>
            </a:r>
            <a:r>
              <a:rPr lang="zh-TW" altLang="en-US" b="1">
                <a:solidFill>
                  <a:schemeClr val="bg1"/>
                </a:solidFill>
                <a:latin typeface="Arial" panose="020B0604020202020204" pitchFamily="34" charset="0"/>
                <a:ea typeface="微軟正黑體"/>
                <a:cs typeface="Arial" panose="020B0604020202020204" pitchFamily="34" charset="0"/>
              </a:rPr>
              <a:t> </a:t>
            </a:r>
            <a:r>
              <a:rPr lang="en-US" altLang="zh-TW" b="1">
                <a:solidFill>
                  <a:schemeClr val="bg1"/>
                </a:solidFill>
                <a:latin typeface="Arial" panose="020B0604020202020204" pitchFamily="34" charset="0"/>
                <a:ea typeface="微軟正黑體"/>
                <a:cs typeface="Arial" panose="020B0604020202020204" pitchFamily="34" charset="0"/>
              </a:rPr>
              <a:t>capacity expansion mode</a:t>
            </a:r>
            <a:endParaRPr lang="en-US" altLang="zh-TW" b="1">
              <a:solidFill>
                <a:schemeClr val="bg1"/>
              </a:solidFill>
              <a:latin typeface="Arial" panose="020B0604020202020204" pitchFamily="34" charset="0"/>
              <a:cs typeface="Arial" panose="020B0604020202020204" pitchFamily="34" charset="0"/>
            </a:endParaRPr>
          </a:p>
        </p:txBody>
      </p:sp>
      <p:grpSp>
        <p:nvGrpSpPr>
          <p:cNvPr id="41" name="群組 40">
            <a:extLst>
              <a:ext uri="{FF2B5EF4-FFF2-40B4-BE49-F238E27FC236}">
                <a16:creationId xmlns:a16="http://schemas.microsoft.com/office/drawing/2014/main" id="{BBEE3A6C-6217-48ED-B10E-722C49F29940}"/>
              </a:ext>
            </a:extLst>
          </p:cNvPr>
          <p:cNvGrpSpPr/>
          <p:nvPr/>
        </p:nvGrpSpPr>
        <p:grpSpPr>
          <a:xfrm>
            <a:off x="416068" y="2087614"/>
            <a:ext cx="8163542" cy="2751362"/>
            <a:chOff x="569817" y="2235050"/>
            <a:chExt cx="7347448" cy="2476314"/>
          </a:xfrm>
        </p:grpSpPr>
        <p:cxnSp>
          <p:nvCxnSpPr>
            <p:cNvPr id="3" name="直線接點 56">
              <a:extLst>
                <a:ext uri="{FF2B5EF4-FFF2-40B4-BE49-F238E27FC236}">
                  <a16:creationId xmlns:a16="http://schemas.microsoft.com/office/drawing/2014/main" id="{6A995D7F-3243-424E-B33E-A00CA4004F95}"/>
                </a:ext>
              </a:extLst>
            </p:cNvPr>
            <p:cNvCxnSpPr>
              <a:cxnSpLocks/>
            </p:cNvCxnSpPr>
            <p:nvPr/>
          </p:nvCxnSpPr>
          <p:spPr>
            <a:xfrm flipV="1">
              <a:off x="2772434" y="3511210"/>
              <a:ext cx="4076712" cy="28400"/>
            </a:xfrm>
            <a:prstGeom prst="line">
              <a:avLst/>
            </a:prstGeom>
            <a:ln w="19050">
              <a:solidFill>
                <a:srgbClr val="85D8D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952B9F57-D54A-8347-9F22-8B067B114088}"/>
                </a:ext>
              </a:extLst>
            </p:cNvPr>
            <p:cNvSpPr txBox="1"/>
            <p:nvPr/>
          </p:nvSpPr>
          <p:spPr>
            <a:xfrm>
              <a:off x="1921156" y="3724198"/>
              <a:ext cx="1080198" cy="221607"/>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ea typeface="Microsoft JHengHei UI"/>
                  <a:cs typeface="Arial" panose="020B0604020202020204" pitchFamily="34" charset="0"/>
                </a:rPr>
                <a:t>Pool</a:t>
              </a:r>
            </a:p>
          </p:txBody>
        </p:sp>
        <p:sp>
          <p:nvSpPr>
            <p:cNvPr id="5" name="文字方塊 6">
              <a:extLst>
                <a:ext uri="{FF2B5EF4-FFF2-40B4-BE49-F238E27FC236}">
                  <a16:creationId xmlns:a16="http://schemas.microsoft.com/office/drawing/2014/main" id="{37707ECC-00CF-EE47-B70D-2A5708570B17}"/>
                </a:ext>
              </a:extLst>
            </p:cNvPr>
            <p:cNvSpPr txBox="1"/>
            <p:nvPr/>
          </p:nvSpPr>
          <p:spPr>
            <a:xfrm>
              <a:off x="5817079" y="3549039"/>
              <a:ext cx="1210825" cy="360112"/>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ea typeface="Microsoft JHengHei UI"/>
                  <a:cs typeface="Arial" panose="020B0604020202020204" pitchFamily="34" charset="0"/>
                </a:rPr>
                <a:t>External</a:t>
              </a:r>
            </a:p>
            <a:p>
              <a:pPr algn="ctr"/>
              <a:r>
                <a:rPr lang="en-US" altLang="zh-TW" sz="1000" b="1">
                  <a:solidFill>
                    <a:schemeClr val="bg1"/>
                  </a:solidFill>
                  <a:latin typeface="Arial" panose="020B0604020202020204" pitchFamily="34" charset="0"/>
                  <a:ea typeface="Microsoft JHengHei UI"/>
                  <a:cs typeface="Arial" panose="020B0604020202020204" pitchFamily="34" charset="0"/>
                </a:rPr>
                <a:t>device</a:t>
              </a:r>
            </a:p>
          </p:txBody>
        </p:sp>
        <p:pic>
          <p:nvPicPr>
            <p:cNvPr id="6" name="圖片 8">
              <a:extLst>
                <a:ext uri="{FF2B5EF4-FFF2-40B4-BE49-F238E27FC236}">
                  <a16:creationId xmlns:a16="http://schemas.microsoft.com/office/drawing/2014/main" id="{1C943FB6-FC2D-F042-9432-D15F705F49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0523" y="2657095"/>
              <a:ext cx="1698926" cy="1818201"/>
            </a:xfrm>
            <a:prstGeom prst="rect">
              <a:avLst/>
            </a:prstGeom>
            <a:effectLst>
              <a:glow rad="127000">
                <a:schemeClr val="bg1">
                  <a:alpha val="20000"/>
                </a:schemeClr>
              </a:glow>
            </a:effectLst>
          </p:spPr>
        </p:pic>
        <p:pic>
          <p:nvPicPr>
            <p:cNvPr id="7" name="圖片 32">
              <a:extLst>
                <a:ext uri="{FF2B5EF4-FFF2-40B4-BE49-F238E27FC236}">
                  <a16:creationId xmlns:a16="http://schemas.microsoft.com/office/drawing/2014/main" id="{75D238C4-CC39-9946-B2E5-70C4E74EB7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84" y="3198354"/>
              <a:ext cx="417393" cy="555999"/>
            </a:xfrm>
            <a:prstGeom prst="rect">
              <a:avLst/>
            </a:prstGeom>
          </p:spPr>
        </p:pic>
        <p:grpSp>
          <p:nvGrpSpPr>
            <p:cNvPr id="8" name="群組 57">
              <a:extLst>
                <a:ext uri="{FF2B5EF4-FFF2-40B4-BE49-F238E27FC236}">
                  <a16:creationId xmlns:a16="http://schemas.microsoft.com/office/drawing/2014/main" id="{728F2EE4-B9BB-8F49-B370-A13B8B81D5C0}"/>
                </a:ext>
              </a:extLst>
            </p:cNvPr>
            <p:cNvGrpSpPr/>
            <p:nvPr/>
          </p:nvGrpSpPr>
          <p:grpSpPr>
            <a:xfrm>
              <a:off x="6902316" y="2470705"/>
              <a:ext cx="1014949" cy="2081010"/>
              <a:chOff x="6060535" y="2471511"/>
              <a:chExt cx="1014949" cy="2081010"/>
            </a:xfrm>
          </p:grpSpPr>
          <p:grpSp>
            <p:nvGrpSpPr>
              <p:cNvPr id="9" name="群組 13">
                <a:extLst>
                  <a:ext uri="{FF2B5EF4-FFF2-40B4-BE49-F238E27FC236}">
                    <a16:creationId xmlns:a16="http://schemas.microsoft.com/office/drawing/2014/main" id="{E1B91889-A4AC-D04A-8957-42FF074C027E}"/>
                  </a:ext>
                </a:extLst>
              </p:cNvPr>
              <p:cNvGrpSpPr/>
              <p:nvPr/>
            </p:nvGrpSpPr>
            <p:grpSpPr>
              <a:xfrm rot="5400000">
                <a:off x="6060535" y="2471511"/>
                <a:ext cx="1014949" cy="1014949"/>
                <a:chOff x="3377220" y="2581728"/>
                <a:chExt cx="1184801" cy="1184801"/>
              </a:xfrm>
            </p:grpSpPr>
            <p:sp>
              <p:nvSpPr>
                <p:cNvPr id="17" name="Shape 279">
                  <a:extLst>
                    <a:ext uri="{FF2B5EF4-FFF2-40B4-BE49-F238E27FC236}">
                      <a16:creationId xmlns:a16="http://schemas.microsoft.com/office/drawing/2014/main" id="{95FF6421-2A2C-4A4B-926C-0C9D742781BB}"/>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18" name="Shape 280">
                  <a:extLst>
                    <a:ext uri="{FF2B5EF4-FFF2-40B4-BE49-F238E27FC236}">
                      <a16:creationId xmlns:a16="http://schemas.microsoft.com/office/drawing/2014/main" id="{37A93DE2-FF20-D845-880C-A3B50D0F111B}"/>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grpSp>
            <p:nvGrpSpPr>
              <p:cNvPr id="10" name="群組 14">
                <a:extLst>
                  <a:ext uri="{FF2B5EF4-FFF2-40B4-BE49-F238E27FC236}">
                    <a16:creationId xmlns:a16="http://schemas.microsoft.com/office/drawing/2014/main" id="{CDEF0E5B-9C0D-D741-8358-24C5167902CA}"/>
                  </a:ext>
                </a:extLst>
              </p:cNvPr>
              <p:cNvGrpSpPr/>
              <p:nvPr/>
            </p:nvGrpSpPr>
            <p:grpSpPr>
              <a:xfrm rot="16200000" flipV="1">
                <a:off x="6060535" y="3537572"/>
                <a:ext cx="1014949" cy="1014949"/>
                <a:chOff x="3377220" y="2581728"/>
                <a:chExt cx="1184801" cy="1184801"/>
              </a:xfrm>
            </p:grpSpPr>
            <p:sp>
              <p:nvSpPr>
                <p:cNvPr id="15" name="Shape 279">
                  <a:extLst>
                    <a:ext uri="{FF2B5EF4-FFF2-40B4-BE49-F238E27FC236}">
                      <a16:creationId xmlns:a16="http://schemas.microsoft.com/office/drawing/2014/main" id="{80CA3899-F77D-1544-B8AB-B5ED381CD36A}"/>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16" name="Shape 280">
                  <a:extLst>
                    <a:ext uri="{FF2B5EF4-FFF2-40B4-BE49-F238E27FC236}">
                      <a16:creationId xmlns:a16="http://schemas.microsoft.com/office/drawing/2014/main" id="{F26DA883-9643-0D47-95F5-E1F89A2F6A47}"/>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pic>
            <p:nvPicPr>
              <p:cNvPr id="11" name="Shape 628" descr="C:\Users\user\Desktop\Qfinder_PPT\電腦2.png">
                <a:extLst>
                  <a:ext uri="{FF2B5EF4-FFF2-40B4-BE49-F238E27FC236}">
                    <a16:creationId xmlns:a16="http://schemas.microsoft.com/office/drawing/2014/main" id="{DEC0C86F-171D-2244-9044-D1DEF5B8DD7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2197" y="3796066"/>
                <a:ext cx="666619" cy="680036"/>
              </a:xfrm>
              <a:prstGeom prst="rect">
                <a:avLst/>
              </a:prstGeom>
              <a:noFill/>
              <a:ln>
                <a:noFill/>
              </a:ln>
            </p:spPr>
          </p:pic>
          <p:pic>
            <p:nvPicPr>
              <p:cNvPr id="12" name="圖片 18" descr="螢幕+手機.png">
                <a:extLst>
                  <a:ext uri="{FF2B5EF4-FFF2-40B4-BE49-F238E27FC236}">
                    <a16:creationId xmlns:a16="http://schemas.microsoft.com/office/drawing/2014/main" id="{C691CCA1-90D6-1F40-9427-7BC8385277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3556" y="2705382"/>
                <a:ext cx="801400" cy="712602"/>
              </a:xfrm>
              <a:prstGeom prst="rect">
                <a:avLst/>
              </a:prstGeom>
            </p:spPr>
          </p:pic>
          <p:pic>
            <p:nvPicPr>
              <p:cNvPr id="13" name="圖片 41">
                <a:extLst>
                  <a:ext uri="{FF2B5EF4-FFF2-40B4-BE49-F238E27FC236}">
                    <a16:creationId xmlns:a16="http://schemas.microsoft.com/office/drawing/2014/main" id="{10396061-3F5F-9C4D-B8C8-8797BA1F0C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2935" y="3845048"/>
                <a:ext cx="342642" cy="337489"/>
              </a:xfrm>
              <a:prstGeom prst="rect">
                <a:avLst/>
              </a:prstGeom>
            </p:spPr>
          </p:pic>
          <p:pic>
            <p:nvPicPr>
              <p:cNvPr id="14" name="圖片 45">
                <a:extLst>
                  <a:ext uri="{FF2B5EF4-FFF2-40B4-BE49-F238E27FC236}">
                    <a16:creationId xmlns:a16="http://schemas.microsoft.com/office/drawing/2014/main" id="{A5A96815-119A-4F4B-ACDA-CF99A391D8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4612" y="2822403"/>
                <a:ext cx="317734" cy="320830"/>
              </a:xfrm>
              <a:prstGeom prst="rect">
                <a:avLst/>
              </a:prstGeom>
            </p:spPr>
          </p:pic>
        </p:grpSp>
        <p:grpSp>
          <p:nvGrpSpPr>
            <p:cNvPr id="20" name="群組 53">
              <a:extLst>
                <a:ext uri="{FF2B5EF4-FFF2-40B4-BE49-F238E27FC236}">
                  <a16:creationId xmlns:a16="http://schemas.microsoft.com/office/drawing/2014/main" id="{606475DD-DC36-BB48-96C7-AF07E787BCE4}"/>
                </a:ext>
              </a:extLst>
            </p:cNvPr>
            <p:cNvGrpSpPr/>
            <p:nvPr/>
          </p:nvGrpSpPr>
          <p:grpSpPr>
            <a:xfrm>
              <a:off x="569817" y="2235050"/>
              <a:ext cx="1916078" cy="2476314"/>
              <a:chOff x="-85087" y="2377006"/>
              <a:chExt cx="1916078" cy="2476314"/>
            </a:xfrm>
          </p:grpSpPr>
          <p:grpSp>
            <p:nvGrpSpPr>
              <p:cNvPr id="21" name="群組 28">
                <a:extLst>
                  <a:ext uri="{FF2B5EF4-FFF2-40B4-BE49-F238E27FC236}">
                    <a16:creationId xmlns:a16="http://schemas.microsoft.com/office/drawing/2014/main" id="{CB4DF6A9-61BE-0B47-BE36-3D2FCA8C6215}"/>
                  </a:ext>
                </a:extLst>
              </p:cNvPr>
              <p:cNvGrpSpPr/>
              <p:nvPr/>
            </p:nvGrpSpPr>
            <p:grpSpPr>
              <a:xfrm rot="838089">
                <a:off x="-85087" y="2377006"/>
                <a:ext cx="1916078" cy="2476314"/>
                <a:chOff x="659413" y="2282127"/>
                <a:chExt cx="1916078" cy="2476314"/>
              </a:xfrm>
            </p:grpSpPr>
            <p:grpSp>
              <p:nvGrpSpPr>
                <p:cNvPr id="25" name="群組 19">
                  <a:extLst>
                    <a:ext uri="{FF2B5EF4-FFF2-40B4-BE49-F238E27FC236}">
                      <a16:creationId xmlns:a16="http://schemas.microsoft.com/office/drawing/2014/main" id="{A671703A-4872-904B-8D72-1DDDDA4F0BD3}"/>
                    </a:ext>
                  </a:extLst>
                </p:cNvPr>
                <p:cNvGrpSpPr/>
                <p:nvPr/>
              </p:nvGrpSpPr>
              <p:grpSpPr>
                <a:xfrm rot="18106256" flipH="1">
                  <a:off x="1221457" y="2282127"/>
                  <a:ext cx="1014949" cy="1014949"/>
                  <a:chOff x="3375501" y="2635069"/>
                  <a:chExt cx="1184801" cy="1184801"/>
                </a:xfrm>
              </p:grpSpPr>
              <p:sp>
                <p:nvSpPr>
                  <p:cNvPr id="32" name="Shape 279">
                    <a:extLst>
                      <a:ext uri="{FF2B5EF4-FFF2-40B4-BE49-F238E27FC236}">
                        <a16:creationId xmlns:a16="http://schemas.microsoft.com/office/drawing/2014/main" id="{BEDA415C-F838-3445-ABD7-62143ED1CF7F}"/>
                      </a:ext>
                    </a:extLst>
                  </p:cNvPr>
                  <p:cNvSpPr/>
                  <p:nvPr/>
                </p:nvSpPr>
                <p:spPr>
                  <a:xfrm rot="5400000">
                    <a:off x="3375501" y="2635069"/>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33" name="Shape 280">
                    <a:extLst>
                      <a:ext uri="{FF2B5EF4-FFF2-40B4-BE49-F238E27FC236}">
                        <a16:creationId xmlns:a16="http://schemas.microsoft.com/office/drawing/2014/main" id="{4BFEF5BF-5C50-254A-8E79-42EF89B1EFB9}"/>
                      </a:ext>
                    </a:extLst>
                  </p:cNvPr>
                  <p:cNvSpPr/>
                  <p:nvPr/>
                </p:nvSpPr>
                <p:spPr>
                  <a:xfrm rot="2700000">
                    <a:off x="3439953" y="2692477"/>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grpSp>
              <p:nvGrpSpPr>
                <p:cNvPr id="26" name="群組 22">
                  <a:extLst>
                    <a:ext uri="{FF2B5EF4-FFF2-40B4-BE49-F238E27FC236}">
                      <a16:creationId xmlns:a16="http://schemas.microsoft.com/office/drawing/2014/main" id="{6D147808-7350-4545-8318-64F7CE2CC766}"/>
                    </a:ext>
                  </a:extLst>
                </p:cNvPr>
                <p:cNvGrpSpPr/>
                <p:nvPr/>
              </p:nvGrpSpPr>
              <p:grpSpPr>
                <a:xfrm rot="7306256" flipH="1" flipV="1">
                  <a:off x="659413" y="3184141"/>
                  <a:ext cx="1014949" cy="1014949"/>
                  <a:chOff x="3377220" y="2581728"/>
                  <a:chExt cx="1184801" cy="1184801"/>
                </a:xfrm>
              </p:grpSpPr>
              <p:sp>
                <p:nvSpPr>
                  <p:cNvPr id="30" name="Shape 279">
                    <a:extLst>
                      <a:ext uri="{FF2B5EF4-FFF2-40B4-BE49-F238E27FC236}">
                        <a16:creationId xmlns:a16="http://schemas.microsoft.com/office/drawing/2014/main" id="{6847BEE0-35FA-9D45-B277-76B39D836581}"/>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31" name="Shape 280">
                    <a:extLst>
                      <a:ext uri="{FF2B5EF4-FFF2-40B4-BE49-F238E27FC236}">
                        <a16:creationId xmlns:a16="http://schemas.microsoft.com/office/drawing/2014/main" id="{490C169D-9C01-0A49-A246-EEE91C1E30F5}"/>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grpSp>
              <p:nvGrpSpPr>
                <p:cNvPr id="27" name="群組 25">
                  <a:extLst>
                    <a:ext uri="{FF2B5EF4-FFF2-40B4-BE49-F238E27FC236}">
                      <a16:creationId xmlns:a16="http://schemas.microsoft.com/office/drawing/2014/main" id="{793B2C50-328F-2342-BCD7-96595103A268}"/>
                    </a:ext>
                  </a:extLst>
                </p:cNvPr>
                <p:cNvGrpSpPr/>
                <p:nvPr/>
              </p:nvGrpSpPr>
              <p:grpSpPr>
                <a:xfrm rot="2039683" flipH="1" flipV="1">
                  <a:off x="1560542" y="3743492"/>
                  <a:ext cx="1014949" cy="1014949"/>
                  <a:chOff x="3363160" y="2603372"/>
                  <a:chExt cx="1184801" cy="1184801"/>
                </a:xfrm>
              </p:grpSpPr>
              <p:sp>
                <p:nvSpPr>
                  <p:cNvPr id="28" name="Shape 279">
                    <a:extLst>
                      <a:ext uri="{FF2B5EF4-FFF2-40B4-BE49-F238E27FC236}">
                        <a16:creationId xmlns:a16="http://schemas.microsoft.com/office/drawing/2014/main" id="{BFEDAC15-8AF2-2846-8723-47A17F523064}"/>
                      </a:ext>
                    </a:extLst>
                  </p:cNvPr>
                  <p:cNvSpPr/>
                  <p:nvPr/>
                </p:nvSpPr>
                <p:spPr>
                  <a:xfrm rot="5260893">
                    <a:off x="3363160" y="2603372"/>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panose="020B0604020202020204" pitchFamily="34" charset="0"/>
                      <a:ea typeface="Arial"/>
                      <a:cs typeface="Arial" panose="020B0604020202020204" pitchFamily="34" charset="0"/>
                      <a:sym typeface="Arial"/>
                    </a:endParaRPr>
                  </a:p>
                </p:txBody>
              </p:sp>
              <p:sp>
                <p:nvSpPr>
                  <p:cNvPr id="29" name="Shape 280">
                    <a:extLst>
                      <a:ext uri="{FF2B5EF4-FFF2-40B4-BE49-F238E27FC236}">
                        <a16:creationId xmlns:a16="http://schemas.microsoft.com/office/drawing/2014/main" id="{DED7C5F4-D59D-3243-B2B3-9A87DA684E0F}"/>
                      </a:ext>
                    </a:extLst>
                  </p:cNvPr>
                  <p:cNvSpPr/>
                  <p:nvPr/>
                </p:nvSpPr>
                <p:spPr>
                  <a:xfrm rot="2560893">
                    <a:off x="3427613" y="2660779"/>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panose="020B0604020202020204" pitchFamily="34" charset="0"/>
                      <a:ea typeface="Arial"/>
                      <a:cs typeface="Arial" panose="020B0604020202020204" pitchFamily="34" charset="0"/>
                      <a:sym typeface="Arial"/>
                    </a:endParaRPr>
                  </a:p>
                </p:txBody>
              </p:sp>
            </p:grpSp>
          </p:grpSp>
          <p:pic>
            <p:nvPicPr>
              <p:cNvPr id="22" name="圖片 34">
                <a:extLst>
                  <a:ext uri="{FF2B5EF4-FFF2-40B4-BE49-F238E27FC236}">
                    <a16:creationId xmlns:a16="http://schemas.microsoft.com/office/drawing/2014/main" id="{75E09817-092B-7548-9263-D37873F622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025" y="3400720"/>
                <a:ext cx="557003" cy="557003"/>
              </a:xfrm>
              <a:prstGeom prst="rect">
                <a:avLst/>
              </a:prstGeom>
              <a:effectLst>
                <a:outerShdw blurRad="63500" sx="102000" sy="102000" algn="ctr" rotWithShape="0">
                  <a:prstClr val="black">
                    <a:alpha val="40000"/>
                  </a:prstClr>
                </a:outerShdw>
              </a:effectLst>
            </p:spPr>
          </p:pic>
          <p:pic>
            <p:nvPicPr>
              <p:cNvPr id="23" name="圖片 52">
                <a:extLst>
                  <a:ext uri="{FF2B5EF4-FFF2-40B4-BE49-F238E27FC236}">
                    <a16:creationId xmlns:a16="http://schemas.microsoft.com/office/drawing/2014/main" id="{AD196CF0-6AC3-E342-8AB6-3058278C22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449" y="2646844"/>
                <a:ext cx="558000" cy="558000"/>
              </a:xfrm>
              <a:prstGeom prst="rect">
                <a:avLst/>
              </a:prstGeom>
              <a:effectLst>
                <a:outerShdw blurRad="63500" sx="102000" sy="102000" algn="ctr" rotWithShape="0">
                  <a:prstClr val="black">
                    <a:alpha val="40000"/>
                  </a:prstClr>
                </a:outerShdw>
              </a:effectLst>
            </p:spPr>
          </p:pic>
          <p:pic>
            <p:nvPicPr>
              <p:cNvPr id="24" name="圖片 6">
                <a:extLst>
                  <a:ext uri="{FF2B5EF4-FFF2-40B4-BE49-F238E27FC236}">
                    <a16:creationId xmlns:a16="http://schemas.microsoft.com/office/drawing/2014/main" id="{8014FA8F-EC99-3F4F-BB39-90F24C873E0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7199" y="4153997"/>
                <a:ext cx="576936" cy="558000"/>
              </a:xfrm>
              <a:prstGeom prst="roundRect">
                <a:avLst>
                  <a:gd name="adj" fmla="val 17421"/>
                </a:avLst>
              </a:prstGeom>
              <a:effectLst>
                <a:outerShdw blurRad="63500" sx="102000" sy="102000" algn="ctr" rotWithShape="0">
                  <a:prstClr val="black">
                    <a:alpha val="40000"/>
                  </a:prstClr>
                </a:outerShdw>
              </a:effectLst>
            </p:spPr>
          </p:pic>
        </p:grpSp>
        <p:sp>
          <p:nvSpPr>
            <p:cNvPr id="34" name="文字方塊 37">
              <a:extLst>
                <a:ext uri="{FF2B5EF4-FFF2-40B4-BE49-F238E27FC236}">
                  <a16:creationId xmlns:a16="http://schemas.microsoft.com/office/drawing/2014/main" id="{DFC76267-16A2-F149-BB63-884B9F1FE634}"/>
                </a:ext>
              </a:extLst>
            </p:cNvPr>
            <p:cNvSpPr txBox="1"/>
            <p:nvPr/>
          </p:nvSpPr>
          <p:spPr>
            <a:xfrm>
              <a:off x="2742852" y="3724198"/>
              <a:ext cx="1210825" cy="221607"/>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cs typeface="Arial" panose="020B0604020202020204" pitchFamily="34" charset="0"/>
                </a:rPr>
                <a:t>TBS-453DX</a:t>
              </a:r>
            </a:p>
          </p:txBody>
        </p:sp>
        <p:sp>
          <p:nvSpPr>
            <p:cNvPr id="35" name="文字方塊 38">
              <a:extLst>
                <a:ext uri="{FF2B5EF4-FFF2-40B4-BE49-F238E27FC236}">
                  <a16:creationId xmlns:a16="http://schemas.microsoft.com/office/drawing/2014/main" id="{AB6B6716-AF56-3047-B956-82400A5B2E5E}"/>
                </a:ext>
              </a:extLst>
            </p:cNvPr>
            <p:cNvSpPr txBox="1"/>
            <p:nvPr/>
          </p:nvSpPr>
          <p:spPr>
            <a:xfrm>
              <a:off x="6012954" y="3255166"/>
              <a:ext cx="830887" cy="221607"/>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cs typeface="Arial" panose="020B0604020202020204" pitchFamily="34" charset="0"/>
                </a:rPr>
                <a:t>USB 3.0</a:t>
              </a:r>
            </a:p>
          </p:txBody>
        </p:sp>
        <p:sp>
          <p:nvSpPr>
            <p:cNvPr id="36" name="文字方塊 40">
              <a:extLst>
                <a:ext uri="{FF2B5EF4-FFF2-40B4-BE49-F238E27FC236}">
                  <a16:creationId xmlns:a16="http://schemas.microsoft.com/office/drawing/2014/main" id="{F244C7D7-F7B5-024B-95F7-FB84426DB9C6}"/>
                </a:ext>
              </a:extLst>
            </p:cNvPr>
            <p:cNvSpPr txBox="1"/>
            <p:nvPr/>
          </p:nvSpPr>
          <p:spPr>
            <a:xfrm>
              <a:off x="3664443" y="3255166"/>
              <a:ext cx="830887" cy="221607"/>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cs typeface="Arial" panose="020B0604020202020204" pitchFamily="34" charset="0"/>
                </a:rPr>
                <a:t>USB 3.0</a:t>
              </a:r>
            </a:p>
          </p:txBody>
        </p:sp>
        <p:pic>
          <p:nvPicPr>
            <p:cNvPr id="37" name="圖片 31">
              <a:extLst>
                <a:ext uri="{FF2B5EF4-FFF2-40B4-BE49-F238E27FC236}">
                  <a16:creationId xmlns:a16="http://schemas.microsoft.com/office/drawing/2014/main" id="{DFFA312C-8F06-3D47-B667-ABAB23618DC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00559" y="3176892"/>
              <a:ext cx="1115256" cy="697035"/>
            </a:xfrm>
            <a:prstGeom prst="rect">
              <a:avLst/>
            </a:prstGeom>
          </p:spPr>
        </p:pic>
        <p:sp>
          <p:nvSpPr>
            <p:cNvPr id="39" name="文字方塊 37">
              <a:extLst>
                <a:ext uri="{FF2B5EF4-FFF2-40B4-BE49-F238E27FC236}">
                  <a16:creationId xmlns:a16="http://schemas.microsoft.com/office/drawing/2014/main" id="{9E12A87C-AF52-E44F-8A7D-0904550EEEFD}"/>
                </a:ext>
              </a:extLst>
            </p:cNvPr>
            <p:cNvSpPr txBox="1"/>
            <p:nvPr/>
          </p:nvSpPr>
          <p:spPr>
            <a:xfrm>
              <a:off x="4606254" y="4481885"/>
              <a:ext cx="1210825" cy="221607"/>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cs typeface="Arial" panose="020B0604020202020204" pitchFamily="34" charset="0"/>
                </a:rPr>
                <a:t>TR-004</a:t>
              </a:r>
            </a:p>
          </p:txBody>
        </p:sp>
        <p:sp>
          <p:nvSpPr>
            <p:cNvPr id="40" name="文字方塊 37">
              <a:extLst>
                <a:ext uri="{FF2B5EF4-FFF2-40B4-BE49-F238E27FC236}">
                  <a16:creationId xmlns:a16="http://schemas.microsoft.com/office/drawing/2014/main" id="{A2E8EFFB-3705-494C-9A75-2408172844D1}"/>
                </a:ext>
              </a:extLst>
            </p:cNvPr>
            <p:cNvSpPr txBox="1"/>
            <p:nvPr/>
          </p:nvSpPr>
          <p:spPr>
            <a:xfrm>
              <a:off x="4606253" y="2366077"/>
              <a:ext cx="1210825" cy="221607"/>
            </a:xfrm>
            <a:prstGeom prst="rect">
              <a:avLst/>
            </a:prstGeom>
            <a:noFill/>
          </p:spPr>
          <p:txBody>
            <a:bodyPr wrap="square" rtlCol="0" anchor="t">
              <a:spAutoFit/>
            </a:bodyPr>
            <a:lstStyle/>
            <a:p>
              <a:pPr algn="ctr"/>
              <a:r>
                <a:rPr lang="en-US" altLang="zh-TW" sz="1000" b="1">
                  <a:solidFill>
                    <a:schemeClr val="bg1"/>
                  </a:solidFill>
                  <a:latin typeface="Arial" panose="020B0604020202020204" pitchFamily="34" charset="0"/>
                  <a:cs typeface="Arial" panose="020B0604020202020204" pitchFamily="34" charset="0"/>
                </a:rPr>
                <a:t>Two modes</a:t>
              </a:r>
            </a:p>
          </p:txBody>
        </p:sp>
      </p:grpSp>
    </p:spTree>
    <p:extLst>
      <p:ext uri="{BB962C8B-B14F-4D97-AF65-F5344CB8AC3E}">
        <p14:creationId xmlns:p14="http://schemas.microsoft.com/office/powerpoint/2010/main" val="3409069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147F0FD-16E5-4D26-AF91-282F5A64A672}"/>
              </a:ext>
            </a:extLst>
          </p:cNvPr>
          <p:cNvSpPr>
            <a:spLocks noGrp="1"/>
          </p:cNvSpPr>
          <p:nvPr>
            <p:ph type="title"/>
          </p:nvPr>
        </p:nvSpPr>
        <p:spPr>
          <a:xfrm>
            <a:off x="387635" y="2655512"/>
            <a:ext cx="3702734" cy="822960"/>
          </a:xfrm>
        </p:spPr>
        <p:txBody>
          <a:bodyPr>
            <a:normAutofit fontScale="90000"/>
          </a:bodyPr>
          <a:lstStyle/>
          <a:p>
            <a:r>
              <a:rPr lang="en-US" altLang="zh-TW" sz="3600">
                <a:latin typeface="Arial" panose="020B0604020202020204" pitchFamily="34" charset="0"/>
                <a:cs typeface="Arial" panose="020B0604020202020204" pitchFamily="34" charset="0"/>
              </a:rPr>
              <a:t>Compact. Light.</a:t>
            </a:r>
            <a:br>
              <a:rPr lang="en-US" altLang="zh-TW" sz="3600">
                <a:latin typeface="Arial" panose="020B0604020202020204" pitchFamily="34" charset="0"/>
                <a:cs typeface="Arial" panose="020B0604020202020204" pitchFamily="34" charset="0"/>
              </a:rPr>
            </a:br>
            <a:r>
              <a:rPr lang="en-US" altLang="zh-TW" sz="3600">
                <a:latin typeface="Arial" panose="020B0604020202020204" pitchFamily="34" charset="0"/>
                <a:cs typeface="Arial" panose="020B0604020202020204" pitchFamily="34" charset="0"/>
              </a:rPr>
              <a:t>  Packs a bunch.</a:t>
            </a:r>
            <a:endParaRPr lang="zh-TW" altLang="en-US" sz="3600">
              <a:latin typeface="Arial" panose="020B0604020202020204" pitchFamily="34" charset="0"/>
              <a:cs typeface="Arial" panose="020B0604020202020204" pitchFamily="34" charset="0"/>
            </a:endParaRPr>
          </a:p>
        </p:txBody>
      </p:sp>
      <p:sp>
        <p:nvSpPr>
          <p:cNvPr id="4" name="副標題 16">
            <a:extLst>
              <a:ext uri="{FF2B5EF4-FFF2-40B4-BE49-F238E27FC236}">
                <a16:creationId xmlns:a16="http://schemas.microsoft.com/office/drawing/2014/main" id="{846933BD-BBFE-4758-A0EA-17ED21271634}"/>
              </a:ext>
            </a:extLst>
          </p:cNvPr>
          <p:cNvSpPr txBox="1">
            <a:spLocks/>
          </p:cNvSpPr>
          <p:nvPr/>
        </p:nvSpPr>
        <p:spPr>
          <a:xfrm>
            <a:off x="464416" y="4544954"/>
            <a:ext cx="3381647" cy="224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Copyright</a:t>
            </a:r>
            <a:r>
              <a:rPr lang="en-US" altLang="zh-TW" sz="600" baseline="300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a:t>
            </a:r>
            <a:r>
              <a:rPr lang="en-US" altLang="zh-TW" sz="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 2018 QNAP Systems, Inc. All rights reserved. QNAP</a:t>
            </a:r>
            <a:r>
              <a:rPr lang="en-US" altLang="zh-TW" sz="600" baseline="300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a:t>
            </a:r>
            <a:r>
              <a:rPr lang="en-US" altLang="zh-TW" sz="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rPr>
              <a:t> and other names of QNAP Products are proprietary marks or registered trademarks of QNAP Systems, Inc. Other products and company names mentioned herein are trademarks of their respective holders.</a:t>
            </a:r>
            <a:endParaRPr lang="zh-TW" altLang="en-US" sz="600">
              <a:solidFill>
                <a:schemeClr val="bg1">
                  <a:lumMod val="85000"/>
                </a:schemeClr>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8023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5210-5F05-F64D-A7F3-1F17026D0A68}"/>
              </a:ext>
            </a:extLst>
          </p:cNvPr>
          <p:cNvSpPr>
            <a:spLocks noGrp="1"/>
          </p:cNvSpPr>
          <p:nvPr>
            <p:ph type="title"/>
          </p:nvPr>
        </p:nvSpPr>
        <p:spPr>
          <a:xfrm>
            <a:off x="120803" y="37517"/>
            <a:ext cx="9839964" cy="822960"/>
          </a:xfrm>
          <a:effectLst>
            <a:outerShdw blurRad="50800" dist="38100" dir="2700000" algn="tl" rotWithShape="0">
              <a:prstClr val="black">
                <a:alpha val="40000"/>
              </a:prstClr>
            </a:outerShdw>
          </a:effectLst>
        </p:spPr>
        <p:txBody>
          <a:bodyPr>
            <a:noAutofit/>
          </a:bodyPr>
          <a:lstStyle/>
          <a:p>
            <a:r>
              <a:rPr lang="zh-TW" altLang="en-US" sz="3600">
                <a:solidFill>
                  <a:srgbClr val="E2CB9E"/>
                </a:solidFill>
                <a:latin typeface="Arial" panose="020B0604020202020204" pitchFamily="34" charset="0"/>
                <a:cs typeface="Arial" panose="020B0604020202020204" pitchFamily="34" charset="0"/>
              </a:rPr>
              <a:t>SSD </a:t>
            </a:r>
            <a:r>
              <a:rPr lang="en-US" altLang="zh-TW" sz="3600">
                <a:solidFill>
                  <a:srgbClr val="E2CB9E"/>
                </a:solidFill>
                <a:latin typeface="Arial" panose="020B0604020202020204" pitchFamily="34" charset="0"/>
                <a:cs typeface="Arial" panose="020B0604020202020204" pitchFamily="34" charset="0"/>
              </a:rPr>
              <a:t>usage in Network Attached Storage</a:t>
            </a:r>
            <a:endParaRPr lang="en-US" sz="3600">
              <a:solidFill>
                <a:srgbClr val="E2C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群組 40">
            <a:extLst>
              <a:ext uri="{FF2B5EF4-FFF2-40B4-BE49-F238E27FC236}">
                <a16:creationId xmlns:a16="http://schemas.microsoft.com/office/drawing/2014/main" id="{764949E1-5611-CF4D-9755-4C45F34FA7D7}"/>
              </a:ext>
            </a:extLst>
          </p:cNvPr>
          <p:cNvGrpSpPr/>
          <p:nvPr/>
        </p:nvGrpSpPr>
        <p:grpSpPr>
          <a:xfrm>
            <a:off x="5005958" y="2202197"/>
            <a:ext cx="3712875" cy="2646335"/>
            <a:chOff x="4880596" y="2497165"/>
            <a:chExt cx="3712875" cy="2646335"/>
          </a:xfrm>
        </p:grpSpPr>
        <p:sp>
          <p:nvSpPr>
            <p:cNvPr id="4" name="圓角矩形 42">
              <a:extLst>
                <a:ext uri="{FF2B5EF4-FFF2-40B4-BE49-F238E27FC236}">
                  <a16:creationId xmlns:a16="http://schemas.microsoft.com/office/drawing/2014/main" id="{44DF38A6-8EFE-3C4E-A0A7-D82288EF9952}"/>
                </a:ext>
              </a:extLst>
            </p:cNvPr>
            <p:cNvSpPr/>
            <p:nvPr/>
          </p:nvSpPr>
          <p:spPr>
            <a:xfrm>
              <a:off x="4880596" y="2497165"/>
              <a:ext cx="3712875" cy="234390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pic>
          <p:nvPicPr>
            <p:cNvPr id="5" name="圖片 5" descr="一張含有 文字, 地圖 的圖片&#10;&#10;描述是以非常高的可信度產生">
              <a:extLst>
                <a:ext uri="{FF2B5EF4-FFF2-40B4-BE49-F238E27FC236}">
                  <a16:creationId xmlns:a16="http://schemas.microsoft.com/office/drawing/2014/main" id="{ED9243FF-4B53-E044-A458-1C889D0BE7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05423" y="2579289"/>
              <a:ext cx="3504395" cy="2158739"/>
            </a:xfrm>
            <a:prstGeom prst="rect">
              <a:avLst/>
            </a:prstGeom>
          </p:spPr>
        </p:pic>
        <p:sp>
          <p:nvSpPr>
            <p:cNvPr id="6" name="Shape 141">
              <a:extLst>
                <a:ext uri="{FF2B5EF4-FFF2-40B4-BE49-F238E27FC236}">
                  <a16:creationId xmlns:a16="http://schemas.microsoft.com/office/drawing/2014/main" id="{64158B5B-24E7-F041-9B44-6D4F4C0DC6AA}"/>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altLang="zh-TW" sz="800">
                  <a:solidFill>
                    <a:schemeClr val="bg1"/>
                  </a:solidFill>
                  <a:latin typeface="Arial" panose="020B0604020202020204" pitchFamily="34" charset="0"/>
                  <a:ea typeface="Microsoft JhengHei" panose="020B0604030504040204" pitchFamily="34" charset="-120"/>
                  <a:cs typeface="Arial" panose="020B0604020202020204" pitchFamily="34" charset="0"/>
                  <a:sym typeface="Microsoft JhengHei"/>
                </a:rPr>
                <a:t>S</a:t>
              </a:r>
              <a:r>
                <a:rPr lang="en-US" altLang="zh-TW" sz="800" err="1">
                  <a:solidFill>
                    <a:schemeClr val="bg1"/>
                  </a:solidFill>
                  <a:latin typeface="Arial" panose="020B0604020202020204" pitchFamily="34" charset="0"/>
                  <a:ea typeface="Microsoft JhengHei" panose="020B0604030504040204" pitchFamily="34" charset="-120"/>
                  <a:cs typeface="Arial" panose="020B0604020202020204" pitchFamily="34" charset="0"/>
                  <a:sym typeface="Microsoft JhengHei"/>
                </a:rPr>
                <a:t>anDisk's</a:t>
              </a:r>
              <a:r>
                <a:rPr lang="en-US" altLang="zh-TW" sz="800">
                  <a:solidFill>
                    <a:schemeClr val="bg1"/>
                  </a:solidFill>
                  <a:latin typeface="Arial" panose="020B0604020202020204" pitchFamily="34" charset="0"/>
                  <a:ea typeface="Microsoft JhengHei" panose="020B0604030504040204" pitchFamily="34" charset="-120"/>
                  <a:cs typeface="Arial" panose="020B0604020202020204" pitchFamily="34" charset="0"/>
                  <a:sym typeface="Microsoft JhengHei"/>
                </a:rPr>
                <a:t> Statistic for Global SSD/HDD Price Trend</a:t>
              </a:r>
            </a:p>
          </p:txBody>
        </p:sp>
      </p:grpSp>
      <p:grpSp>
        <p:nvGrpSpPr>
          <p:cNvPr id="7" name="群組 13">
            <a:extLst>
              <a:ext uri="{FF2B5EF4-FFF2-40B4-BE49-F238E27FC236}">
                <a16:creationId xmlns:a16="http://schemas.microsoft.com/office/drawing/2014/main" id="{431D4A7E-00A2-5242-AA23-46690E26DE82}"/>
              </a:ext>
            </a:extLst>
          </p:cNvPr>
          <p:cNvGrpSpPr/>
          <p:nvPr/>
        </p:nvGrpSpPr>
        <p:grpSpPr>
          <a:xfrm flipH="1">
            <a:off x="6289830" y="2049597"/>
            <a:ext cx="2685824" cy="942321"/>
            <a:chOff x="2905581" y="2309218"/>
            <a:chExt cx="2064428" cy="724304"/>
          </a:xfrm>
          <a:effectLst>
            <a:outerShdw blurRad="101600" dist="88900" dir="8820000" sx="99000" sy="99000" algn="tr" rotWithShape="0">
              <a:prstClr val="black">
                <a:alpha val="30000"/>
              </a:prstClr>
            </a:outerShdw>
          </a:effectLst>
        </p:grpSpPr>
        <p:pic>
          <p:nvPicPr>
            <p:cNvPr id="8" name="圖片 14">
              <a:extLst>
                <a:ext uri="{FF2B5EF4-FFF2-40B4-BE49-F238E27FC236}">
                  <a16:creationId xmlns:a16="http://schemas.microsoft.com/office/drawing/2014/main" id="{43B5F19B-27F7-B147-8974-D7FC505974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09849" y="2273362"/>
              <a:ext cx="724304" cy="796016"/>
            </a:xfrm>
            <a:prstGeom prst="rect">
              <a:avLst/>
            </a:prstGeom>
          </p:spPr>
        </p:pic>
        <p:pic>
          <p:nvPicPr>
            <p:cNvPr id="9" name="圖片 15">
              <a:extLst>
                <a:ext uri="{FF2B5EF4-FFF2-40B4-BE49-F238E27FC236}">
                  <a16:creationId xmlns:a16="http://schemas.microsoft.com/office/drawing/2014/main" id="{F78A1009-E17C-0840-B7FD-630956DE7B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3266943" y="1947858"/>
              <a:ext cx="724302" cy="1447026"/>
            </a:xfrm>
            <a:prstGeom prst="rect">
              <a:avLst/>
            </a:prstGeom>
          </p:spPr>
        </p:pic>
      </p:grpSp>
      <p:sp>
        <p:nvSpPr>
          <p:cNvPr id="10" name="內容版面配置區 1">
            <a:extLst>
              <a:ext uri="{FF2B5EF4-FFF2-40B4-BE49-F238E27FC236}">
                <a16:creationId xmlns:a16="http://schemas.microsoft.com/office/drawing/2014/main" id="{81C28539-64C9-9242-BF13-15B6544E4E96}"/>
              </a:ext>
            </a:extLst>
          </p:cNvPr>
          <p:cNvSpPr txBox="1">
            <a:spLocks/>
          </p:cNvSpPr>
          <p:nvPr/>
        </p:nvSpPr>
        <p:spPr>
          <a:xfrm>
            <a:off x="217088" y="850096"/>
            <a:ext cx="8501745" cy="1615668"/>
          </a:xfrm>
          <a:prstGeom prst="rect">
            <a:avLst/>
          </a:prstGeom>
        </p:spPr>
        <p:txBody>
          <a:bodyPr vert="horz" lIns="91440" tIns="45720" rIns="91440" bIns="45720" rtlCol="0" anchor="t">
            <a:normAutofit/>
          </a:bodyPr>
          <a:lstStyle/>
          <a:p>
            <a:pPr marL="180975" indent="-180975">
              <a:buClr>
                <a:srgbClr val="E2CB9E"/>
              </a:buClr>
              <a:buFont typeface="Arial" panose="020B0604020202020204" pitchFamily="34" charset="0"/>
              <a:buChar char="•"/>
            </a:pPr>
            <a:r>
              <a:rPr lang="en-US" altLang="zh-TW" b="1">
                <a:solidFill>
                  <a:schemeClr val="bg1"/>
                </a:solidFill>
                <a:latin typeface="Arial" panose="020B0604020202020204" pitchFamily="34" charset="0"/>
                <a:ea typeface="Microsoft JhengHei" panose="020B0604030504040204" pitchFamily="34" charset="-120"/>
                <a:cs typeface="Arial" pitchFamily="34" charset="0"/>
              </a:rPr>
              <a:t>SSD</a:t>
            </a:r>
            <a:r>
              <a:rPr lang="zh-TW" altLang="en-US" b="1">
                <a:solidFill>
                  <a:schemeClr val="bg1"/>
                </a:solidFill>
                <a:latin typeface="Arial" panose="020B0604020202020204" pitchFamily="34" charset="0"/>
                <a:ea typeface="Microsoft JhengHei" panose="020B0604030504040204" pitchFamily="34" charset="-120"/>
                <a:cs typeface="Arial" pitchFamily="34" charset="0"/>
              </a:rPr>
              <a:t> </a:t>
            </a:r>
            <a:r>
              <a:rPr lang="en-US" altLang="zh-TW" b="1">
                <a:solidFill>
                  <a:schemeClr val="bg1"/>
                </a:solidFill>
                <a:latin typeface="Arial" panose="020B0604020202020204" pitchFamily="34" charset="0"/>
                <a:ea typeface="Microsoft JhengHei" panose="020B0604030504040204" pitchFamily="34" charset="-120"/>
                <a:cs typeface="Arial" pitchFamily="34" charset="0"/>
              </a:rPr>
              <a:t>can provide high random IOPS for multi-client sync and business applications that cannot be achieved with HDD.</a:t>
            </a:r>
            <a:endParaRPr lang="zh-TW" altLang="en-US" b="1">
              <a:solidFill>
                <a:schemeClr val="bg1"/>
              </a:solidFill>
              <a:latin typeface="Arial" panose="020B0604020202020204" pitchFamily="34" charset="0"/>
              <a:ea typeface="Microsoft JhengHei" panose="020B0604030504040204" pitchFamily="34" charset="-120"/>
              <a:cs typeface="Arial" pitchFamily="34" charset="0"/>
            </a:endParaRPr>
          </a:p>
          <a:p>
            <a:pPr marL="180975" indent="-180975">
              <a:buClr>
                <a:srgbClr val="E2CB9E"/>
              </a:buClr>
              <a:buFont typeface="Arial" panose="020B0604020202020204" pitchFamily="34" charset="0"/>
              <a:buChar char="•"/>
            </a:pPr>
            <a:r>
              <a:rPr lang="en-US" altLang="zh-TW" b="1">
                <a:solidFill>
                  <a:schemeClr val="bg1"/>
                </a:solidFill>
                <a:latin typeface="Arial" pitchFamily="34" charset="0"/>
                <a:ea typeface="Microsoft JhengHei" panose="020B0604030504040204" pitchFamily="34" charset="-120"/>
                <a:cs typeface="Arial" pitchFamily="34" charset="0"/>
              </a:rPr>
              <a:t>In 2018, SSD price also comes close to the sweet spot.</a:t>
            </a:r>
          </a:p>
          <a:p>
            <a:pPr marL="180975" indent="-180975">
              <a:buClr>
                <a:srgbClr val="E2CB9E"/>
              </a:buClr>
              <a:buFont typeface="Arial" panose="020B0604020202020204" pitchFamily="34" charset="0"/>
              <a:buChar char="•"/>
            </a:pPr>
            <a:r>
              <a:rPr lang="en-US" altLang="zh-TW" b="1">
                <a:solidFill>
                  <a:schemeClr val="bg1"/>
                </a:solidFill>
                <a:latin typeface="Arial" pitchFamily="34" charset="0"/>
                <a:ea typeface="Microsoft JhengHei" panose="020B0604030504040204" pitchFamily="34" charset="-120"/>
                <a:cs typeface="Arial" pitchFamily="34" charset="0"/>
              </a:rPr>
              <a:t>You need not only choose the right SSD, but also choose the right NAS!  </a:t>
            </a:r>
            <a:endParaRPr lang="zh-TW" altLang="en-US" b="1">
              <a:solidFill>
                <a:schemeClr val="bg1"/>
              </a:solidFill>
              <a:latin typeface="Arial" panose="020B0604020202020204" pitchFamily="34" charset="0"/>
              <a:ea typeface="Microsoft JhengHei" panose="020B0604030504040204" pitchFamily="34" charset="-120"/>
              <a:cs typeface="Arial" pitchFamily="34" charset="0"/>
            </a:endParaRPr>
          </a:p>
        </p:txBody>
      </p:sp>
      <p:graphicFrame>
        <p:nvGraphicFramePr>
          <p:cNvPr id="11" name="表格 26">
            <a:extLst>
              <a:ext uri="{FF2B5EF4-FFF2-40B4-BE49-F238E27FC236}">
                <a16:creationId xmlns:a16="http://schemas.microsoft.com/office/drawing/2014/main" id="{53E926D2-663C-5743-800F-62D0F367D424}"/>
              </a:ext>
            </a:extLst>
          </p:cNvPr>
          <p:cNvGraphicFramePr>
            <a:graphicFrameLocks noGrp="1"/>
          </p:cNvGraphicFramePr>
          <p:nvPr>
            <p:extLst>
              <p:ext uri="{D42A27DB-BD31-4B8C-83A1-F6EECF244321}">
                <p14:modId xmlns:p14="http://schemas.microsoft.com/office/powerpoint/2010/main" val="73594072"/>
              </p:ext>
            </p:extLst>
          </p:nvPr>
        </p:nvGraphicFramePr>
        <p:xfrm>
          <a:off x="633020" y="2312209"/>
          <a:ext cx="4196730" cy="1260023"/>
        </p:xfrm>
        <a:graphic>
          <a:graphicData uri="http://schemas.openxmlformats.org/drawingml/2006/table">
            <a:tbl>
              <a:tblPr firstRow="1" bandRow="1">
                <a:tableStyleId>{7DF18680-E054-41AD-8BC1-D1AEF772440D}</a:tableStyleId>
              </a:tblPr>
              <a:tblGrid>
                <a:gridCol w="1063125">
                  <a:extLst>
                    <a:ext uri="{9D8B030D-6E8A-4147-A177-3AD203B41FA5}">
                      <a16:colId xmlns:a16="http://schemas.microsoft.com/office/drawing/2014/main" val="649002736"/>
                    </a:ext>
                  </a:extLst>
                </a:gridCol>
                <a:gridCol w="1389553">
                  <a:extLst>
                    <a:ext uri="{9D8B030D-6E8A-4147-A177-3AD203B41FA5}">
                      <a16:colId xmlns:a16="http://schemas.microsoft.com/office/drawing/2014/main" val="3895754092"/>
                    </a:ext>
                  </a:extLst>
                </a:gridCol>
                <a:gridCol w="1744052">
                  <a:extLst>
                    <a:ext uri="{9D8B030D-6E8A-4147-A177-3AD203B41FA5}">
                      <a16:colId xmlns:a16="http://schemas.microsoft.com/office/drawing/2014/main" val="2874247263"/>
                    </a:ext>
                  </a:extLst>
                </a:gridCol>
              </a:tblGrid>
              <a:tr h="698551">
                <a:tc>
                  <a:txBody>
                    <a:bodyPr/>
                    <a:lstStyle/>
                    <a:p>
                      <a:pPr algn="ctr">
                        <a:buNone/>
                      </a:pPr>
                      <a:r>
                        <a:rPr lang="en-US" altLang="zh-TW" sz="1500" b="1">
                          <a:solidFill>
                            <a:schemeClr val="bg1"/>
                          </a:solidFill>
                          <a:effectLst/>
                          <a:latin typeface="Arial" pitchFamily="34" charset="0"/>
                          <a:ea typeface="Microsoft JhengHei"/>
                          <a:cs typeface="Arial" pitchFamily="34" charset="0"/>
                        </a:rPr>
                        <a:t>Drive Type</a:t>
                      </a:r>
                      <a:endParaRPr lang="zh-TW" altLang="en-US" sz="1500" b="1">
                        <a:solidFill>
                          <a:schemeClr val="bg1"/>
                        </a:solidFill>
                        <a:effectLst/>
                        <a:latin typeface="Arial" pitchFamily="34" charset="0"/>
                        <a:ea typeface="Microsoft JhengHei"/>
                        <a:cs typeface="Arial" pitchFamily="34" charset="0"/>
                      </a:endParaRPr>
                    </a:p>
                  </a:txBody>
                  <a:tcPr marL="0" marR="0" marT="0" marB="0" anchor="ctr"/>
                </a:tc>
                <a:tc>
                  <a:txBody>
                    <a:bodyPr/>
                    <a:lstStyle/>
                    <a:p>
                      <a:pPr algn="ctr">
                        <a:buNone/>
                      </a:pPr>
                      <a:r>
                        <a:rPr lang="en-US" altLang="zh-TW" sz="1500" b="1">
                          <a:solidFill>
                            <a:schemeClr val="bg1"/>
                          </a:solidFill>
                          <a:effectLst/>
                          <a:latin typeface="Arial" pitchFamily="34" charset="0"/>
                          <a:ea typeface="Microsoft JhengHei"/>
                          <a:cs typeface="Arial" pitchFamily="34" charset="0"/>
                        </a:rPr>
                        <a:t>Sequential</a:t>
                      </a:r>
                      <a:r>
                        <a:rPr lang="en-US" altLang="zh-TW" sz="1500" b="1" baseline="0">
                          <a:solidFill>
                            <a:schemeClr val="bg1"/>
                          </a:solidFill>
                          <a:effectLst/>
                          <a:latin typeface="Arial" pitchFamily="34" charset="0"/>
                          <a:ea typeface="Microsoft JhengHei"/>
                          <a:cs typeface="Arial" pitchFamily="34" charset="0"/>
                        </a:rPr>
                        <a:t> Access </a:t>
                      </a:r>
                      <a:r>
                        <a:rPr lang="af-ZA" sz="1500" b="1">
                          <a:solidFill>
                            <a:schemeClr val="bg1"/>
                          </a:solidFill>
                          <a:effectLst/>
                          <a:latin typeface="Arial" pitchFamily="34" charset="0"/>
                          <a:cs typeface="Arial" pitchFamily="34" charset="0"/>
                        </a:rPr>
                        <a:t>(MB/s)</a:t>
                      </a:r>
                    </a:p>
                  </a:txBody>
                  <a:tcPr marL="0" marR="0" marT="0" marB="0" anchor="ctr"/>
                </a:tc>
                <a:tc>
                  <a:txBody>
                    <a:bodyPr/>
                    <a:lstStyle/>
                    <a:p>
                      <a:pPr algn="ctr">
                        <a:buNone/>
                      </a:pPr>
                      <a:r>
                        <a:rPr lang="en-US" altLang="zh-TW" sz="1500" b="1">
                          <a:solidFill>
                            <a:schemeClr val="bg1"/>
                          </a:solidFill>
                          <a:effectLst/>
                          <a:latin typeface="Arial" pitchFamily="34" charset="0"/>
                          <a:ea typeface="Microsoft JhengHei"/>
                          <a:cs typeface="Arial" pitchFamily="34" charset="0"/>
                        </a:rPr>
                        <a:t>Random Access </a:t>
                      </a:r>
                      <a:r>
                        <a:rPr lang="af-ZA" sz="1500" b="1">
                          <a:solidFill>
                            <a:schemeClr val="bg1"/>
                          </a:solidFill>
                          <a:effectLst/>
                          <a:latin typeface="Arial" pitchFamily="34" charset="0"/>
                          <a:cs typeface="Arial" pitchFamily="34" charset="0"/>
                        </a:rPr>
                        <a:t>(IOPS)</a:t>
                      </a:r>
                    </a:p>
                  </a:txBody>
                  <a:tcPr marL="0" marR="0" marT="0" marB="0" anchor="ctr"/>
                </a:tc>
                <a:extLst>
                  <a:ext uri="{0D108BD9-81ED-4DB2-BD59-A6C34878D82A}">
                    <a16:rowId xmlns:a16="http://schemas.microsoft.com/office/drawing/2014/main" val="3734476119"/>
                  </a:ext>
                </a:extLst>
              </a:tr>
              <a:tr h="280736">
                <a:tc>
                  <a:txBody>
                    <a:bodyPr/>
                    <a:lstStyle/>
                    <a:p>
                      <a:pPr algn="ctr">
                        <a:buNone/>
                      </a:pPr>
                      <a:r>
                        <a:rPr lang="af-ZA" sz="1400" b="1">
                          <a:effectLst/>
                          <a:latin typeface="微軟正黑體"/>
                          <a:ea typeface="微軟正黑體"/>
                        </a:rPr>
                        <a:t>HDD</a:t>
                      </a:r>
                    </a:p>
                  </a:txBody>
                  <a:tcPr marL="0" marR="0" marT="0" marB="0" anchor="ctr"/>
                </a:tc>
                <a:tc>
                  <a:txBody>
                    <a:bodyPr/>
                    <a:lstStyle/>
                    <a:p>
                      <a:pPr algn="ctr"/>
                      <a:r>
                        <a:rPr lang="en-US" altLang="zh-TW" sz="1400" b="1">
                          <a:latin typeface="微軟正黑體"/>
                          <a:ea typeface="微軟正黑體"/>
                        </a:rPr>
                        <a:t>100</a:t>
                      </a:r>
                    </a:p>
                  </a:txBody>
                  <a:tcPr marL="0" marR="0" marT="0" marB="0" anchor="ctr"/>
                </a:tc>
                <a:tc>
                  <a:txBody>
                    <a:bodyPr/>
                    <a:lstStyle/>
                    <a:p>
                      <a:pPr algn="ctr"/>
                      <a:r>
                        <a:rPr lang="en-US" altLang="zh-TW" sz="1400" b="1">
                          <a:latin typeface="微軟正黑體"/>
                          <a:ea typeface="微軟正黑體"/>
                        </a:rPr>
                        <a:t>350</a:t>
                      </a:r>
                    </a:p>
                  </a:txBody>
                  <a:tcPr marL="0" marR="0" marT="0" marB="0" anchor="ctr"/>
                </a:tc>
                <a:extLst>
                  <a:ext uri="{0D108BD9-81ED-4DB2-BD59-A6C34878D82A}">
                    <a16:rowId xmlns:a16="http://schemas.microsoft.com/office/drawing/2014/main" val="1197564727"/>
                  </a:ext>
                </a:extLst>
              </a:tr>
              <a:tr h="280736">
                <a:tc>
                  <a:txBody>
                    <a:bodyPr/>
                    <a:lstStyle/>
                    <a:p>
                      <a:pPr algn="ctr">
                        <a:buNone/>
                      </a:pPr>
                      <a:r>
                        <a:rPr lang="af-ZA" sz="1400" b="1">
                          <a:effectLst/>
                          <a:latin typeface="微軟正黑體"/>
                          <a:ea typeface="微軟正黑體"/>
                        </a:rPr>
                        <a:t>SSD </a:t>
                      </a:r>
                    </a:p>
                  </a:txBody>
                  <a:tcPr marL="0" marR="0" marT="0" marB="0" anchor="ctr"/>
                </a:tc>
                <a:tc>
                  <a:txBody>
                    <a:bodyPr/>
                    <a:lstStyle/>
                    <a:p>
                      <a:pPr algn="ctr"/>
                      <a:r>
                        <a:rPr lang="en-US" altLang="zh-TW" sz="1400" b="1">
                          <a:latin typeface="微軟正黑體"/>
                          <a:ea typeface="微軟正黑體"/>
                        </a:rPr>
                        <a:t>300</a:t>
                      </a:r>
                    </a:p>
                  </a:txBody>
                  <a:tcPr marL="0" marR="0" marT="0" marB="0" anchor="ctr"/>
                </a:tc>
                <a:tc>
                  <a:txBody>
                    <a:bodyPr/>
                    <a:lstStyle/>
                    <a:p>
                      <a:pPr algn="ctr"/>
                      <a:r>
                        <a:rPr lang="en-US" altLang="zh-TW" sz="1400" b="1">
                          <a:latin typeface="微軟正黑體"/>
                          <a:ea typeface="微軟正黑體"/>
                        </a:rPr>
                        <a:t>60,000</a:t>
                      </a:r>
                    </a:p>
                  </a:txBody>
                  <a:tcPr marL="0" marR="0" marT="0" marB="0" anchor="ctr"/>
                </a:tc>
                <a:extLst>
                  <a:ext uri="{0D108BD9-81ED-4DB2-BD59-A6C34878D82A}">
                    <a16:rowId xmlns:a16="http://schemas.microsoft.com/office/drawing/2014/main" val="1694179924"/>
                  </a:ext>
                </a:extLst>
              </a:tr>
            </a:tbl>
          </a:graphicData>
        </a:graphic>
      </p:graphicFrame>
      <p:pic>
        <p:nvPicPr>
          <p:cNvPr id="12" name="圖片 13">
            <a:extLst>
              <a:ext uri="{FF2B5EF4-FFF2-40B4-BE49-F238E27FC236}">
                <a16:creationId xmlns:a16="http://schemas.microsoft.com/office/drawing/2014/main" id="{BF805D8D-046D-3C4F-A752-FCA72196248E}"/>
              </a:ext>
            </a:extLst>
          </p:cNvPr>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r="-528"/>
          <a:stretch/>
        </p:blipFill>
        <p:spPr>
          <a:xfrm>
            <a:off x="508820" y="3919579"/>
            <a:ext cx="2333777" cy="607182"/>
          </a:xfrm>
          <a:prstGeom prst="rect">
            <a:avLst/>
          </a:prstGeom>
        </p:spPr>
      </p:pic>
      <p:pic>
        <p:nvPicPr>
          <p:cNvPr id="13" name="圖片 13">
            <a:extLst>
              <a:ext uri="{FF2B5EF4-FFF2-40B4-BE49-F238E27FC236}">
                <a16:creationId xmlns:a16="http://schemas.microsoft.com/office/drawing/2014/main" id="{B0501A38-2240-B543-AAA5-F6D9B3BA26FB}"/>
              </a:ext>
            </a:extLst>
          </p:cNvPr>
          <p:cNvPicPr>
            <a:picLocks noChangeAspect="1"/>
          </p:cNvPicPr>
          <p:nvPr/>
        </p:nvPicPr>
        <p:blipFill rotWithShape="1">
          <a:blip r:embed="rId6" cstate="screen">
            <a:lum bright="70000" contrast="-70000"/>
            <a:extLst>
              <a:ext uri="{28A0092B-C50C-407E-A947-70E740481C1C}">
                <a14:useLocalDpi xmlns:a14="http://schemas.microsoft.com/office/drawing/2010/main"/>
              </a:ext>
            </a:extLst>
          </a:blip>
          <a:srcRect r="-264"/>
          <a:stretch/>
        </p:blipFill>
        <p:spPr>
          <a:xfrm>
            <a:off x="2608498" y="3812055"/>
            <a:ext cx="2432287" cy="829911"/>
          </a:xfrm>
          <a:prstGeom prst="rect">
            <a:avLst/>
          </a:prstGeom>
        </p:spPr>
      </p:pic>
      <p:sp>
        <p:nvSpPr>
          <p:cNvPr id="14" name="Shape 141">
            <a:extLst>
              <a:ext uri="{FF2B5EF4-FFF2-40B4-BE49-F238E27FC236}">
                <a16:creationId xmlns:a16="http://schemas.microsoft.com/office/drawing/2014/main" id="{9E1C4E72-51FD-8A46-903B-00FF9EA4DEF6}"/>
              </a:ext>
            </a:extLst>
          </p:cNvPr>
          <p:cNvSpPr txBox="1"/>
          <p:nvPr/>
        </p:nvSpPr>
        <p:spPr>
          <a:xfrm>
            <a:off x="1325517" y="4809967"/>
            <a:ext cx="6307223" cy="239404"/>
          </a:xfrm>
          <a:prstGeom prst="rect">
            <a:avLst/>
          </a:prstGeom>
          <a:noFill/>
          <a:ln>
            <a:noFill/>
          </a:ln>
        </p:spPr>
        <p:txBody>
          <a:bodyPr spcFirstLastPara="1" wrap="square" lIns="91425" tIns="45700" rIns="91425" bIns="45700" anchor="t" anchorCtr="0">
            <a:noAutofit/>
          </a:bodyPr>
          <a:lstStyle/>
          <a:p>
            <a:r>
              <a:rPr lang="en-US" altLang="zh-TW" sz="700">
                <a:solidFill>
                  <a:schemeClr val="bg1"/>
                </a:solidFill>
                <a:latin typeface="Arial" panose="020B0604020202020204" pitchFamily="34" charset="0"/>
                <a:ea typeface="Microsoft JhengHei"/>
                <a:cs typeface="Arial" panose="020B0604020202020204" pitchFamily="34" charset="0"/>
                <a:sym typeface="Microsoft JhengHei"/>
              </a:rPr>
              <a:t>Source</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a:t>
            </a:r>
            <a:r>
              <a:rPr lang="zh-TW" altLang="en-US" sz="700">
                <a:solidFill>
                  <a:schemeClr val="bg1"/>
                </a:solidFill>
                <a:latin typeface="Arial" panose="020B0604020202020204" pitchFamily="34" charset="0"/>
                <a:ea typeface="Microsoft JhengHei"/>
                <a:cs typeface="Arial" panose="020B0604020202020204" pitchFamily="34" charset="0"/>
                <a:sym typeface="Microsoft JhengHei"/>
              </a:rPr>
              <a:t> </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https://w</a:t>
            </a:r>
            <a:r>
              <a:rPr lang="en-US" altLang="zh-TW" sz="700" err="1">
                <a:solidFill>
                  <a:schemeClr val="bg1"/>
                </a:solidFill>
                <a:latin typeface="Arial" panose="020B0604020202020204" pitchFamily="34" charset="0"/>
                <a:ea typeface="Microsoft JhengHei"/>
                <a:cs typeface="Arial" panose="020B0604020202020204" pitchFamily="34" charset="0"/>
                <a:sym typeface="Microsoft JhengHei"/>
              </a:rPr>
              <a:t>ww.sandisk</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a:t>
            </a:r>
            <a:r>
              <a:rPr lang="en-US" altLang="zh-TW" sz="700">
                <a:solidFill>
                  <a:schemeClr val="bg1"/>
                </a:solidFill>
                <a:latin typeface="Arial" panose="020B0604020202020204" pitchFamily="34" charset="0"/>
                <a:ea typeface="Microsoft JhengHei"/>
                <a:cs typeface="Arial" panose="020B0604020202020204" pitchFamily="34" charset="0"/>
                <a:sym typeface="Microsoft JhengHei"/>
              </a:rPr>
              <a:t>c</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o</a:t>
            </a:r>
            <a:r>
              <a:rPr lang="en-US" altLang="zh-TW" sz="700">
                <a:solidFill>
                  <a:schemeClr val="bg1"/>
                </a:solidFill>
                <a:latin typeface="Arial" panose="020B0604020202020204" pitchFamily="34" charset="0"/>
                <a:ea typeface="Microsoft JhengHei"/>
                <a:cs typeface="Arial" panose="020B0604020202020204" pitchFamily="34" charset="0"/>
                <a:sym typeface="Microsoft JhengHei"/>
              </a:rPr>
              <a:t>m</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a:t>
            </a:r>
            <a:r>
              <a:rPr lang="en-US" altLang="zh-TW" sz="700">
                <a:solidFill>
                  <a:schemeClr val="bg1"/>
                </a:solidFill>
                <a:latin typeface="Arial" panose="020B0604020202020204" pitchFamily="34" charset="0"/>
                <a:ea typeface="Microsoft JhengHei"/>
                <a:cs typeface="Arial" panose="020B0604020202020204" pitchFamily="34" charset="0"/>
                <a:sym typeface="Microsoft JhengHei"/>
              </a:rPr>
              <a:t>business</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a:t>
            </a:r>
            <a:r>
              <a:rPr lang="en-US" altLang="zh-TW" sz="700">
                <a:solidFill>
                  <a:schemeClr val="bg1"/>
                </a:solidFill>
                <a:latin typeface="Arial" panose="020B0604020202020204" pitchFamily="34" charset="0"/>
                <a:ea typeface="Microsoft JhengHei"/>
                <a:cs typeface="Arial" panose="020B0604020202020204" pitchFamily="34" charset="0"/>
                <a:sym typeface="Microsoft JhengHei"/>
              </a:rPr>
              <a:t>da</a:t>
            </a:r>
            <a:r>
              <a:rPr lang="zh-TW" sz="700" i="0" u="none" strike="noStrike" cap="none">
                <a:solidFill>
                  <a:schemeClr val="bg1"/>
                </a:solidFill>
                <a:latin typeface="Arial" panose="020B0604020202020204" pitchFamily="34" charset="0"/>
                <a:ea typeface="Microsoft JhengHei"/>
                <a:cs typeface="Arial" panose="020B0604020202020204" pitchFamily="34" charset="0"/>
                <a:sym typeface="Microsoft JhengHei"/>
              </a:rPr>
              <a:t>ta</a:t>
            </a:r>
            <a:r>
              <a:rPr lang="en-US" altLang="zh-TW" sz="700">
                <a:solidFill>
                  <a:schemeClr val="bg1"/>
                </a:solidFill>
                <a:latin typeface="Arial" panose="020B0604020202020204" pitchFamily="34" charset="0"/>
                <a:ea typeface="Microsoft JhengHei"/>
                <a:cs typeface="Arial" panose="020B0604020202020204" pitchFamily="34" charset="0"/>
                <a:sym typeface="Microsoft JhengHei"/>
              </a:rPr>
              <a:t>center/</a:t>
            </a:r>
            <a:r>
              <a:rPr lang="en-US" altLang="zh-TW" sz="700" err="1">
                <a:solidFill>
                  <a:schemeClr val="bg1"/>
                </a:solidFill>
                <a:latin typeface="Arial" panose="020B0604020202020204" pitchFamily="34" charset="0"/>
                <a:ea typeface="Microsoft JhengHei"/>
                <a:cs typeface="Arial" panose="020B0604020202020204" pitchFamily="34" charset="0"/>
                <a:sym typeface="Microsoft JhengHei"/>
              </a:rPr>
              <a:t>resou</a:t>
            </a:r>
            <a:r>
              <a:rPr lang="zh-TW" sz="700">
                <a:solidFill>
                  <a:schemeClr val="bg1"/>
                </a:solidFill>
                <a:latin typeface="Arial" panose="020B0604020202020204" pitchFamily="34" charset="0"/>
                <a:ea typeface="Microsoft JhengHei"/>
                <a:cs typeface="Arial" panose="020B0604020202020204" pitchFamily="34" charset="0"/>
              </a:rPr>
              <a:t>r</a:t>
            </a:r>
            <a:r>
              <a:rPr lang="en-US" altLang="zh-TW" sz="700" err="1">
                <a:solidFill>
                  <a:schemeClr val="bg1"/>
                </a:solidFill>
                <a:latin typeface="Arial" panose="020B0604020202020204" pitchFamily="34" charset="0"/>
                <a:ea typeface="Microsoft JhengHei"/>
                <a:cs typeface="Arial" panose="020B0604020202020204" pitchFamily="34" charset="0"/>
              </a:rPr>
              <a:t>ces</a:t>
            </a:r>
            <a:r>
              <a:rPr lang="en-US" altLang="zh-TW" sz="700">
                <a:solidFill>
                  <a:schemeClr val="bg1"/>
                </a:solidFill>
                <a:latin typeface="Arial" panose="020B0604020202020204" pitchFamily="34" charset="0"/>
                <a:ea typeface="Microsoft JhengHei"/>
                <a:cs typeface="Arial" panose="020B0604020202020204" pitchFamily="34" charset="0"/>
              </a:rPr>
              <a:t>/</a:t>
            </a:r>
            <a:r>
              <a:rPr lang="en-US" altLang="zh-TW" sz="700" err="1">
                <a:solidFill>
                  <a:schemeClr val="bg1"/>
                </a:solidFill>
                <a:latin typeface="Arial" panose="020B0604020202020204" pitchFamily="34" charset="0"/>
                <a:ea typeface="Microsoft JhengHei"/>
                <a:cs typeface="Arial" panose="020B0604020202020204" pitchFamily="34" charset="0"/>
              </a:rPr>
              <a:t>wh</a:t>
            </a:r>
            <a:r>
              <a:rPr lang="zh-TW" sz="700">
                <a:solidFill>
                  <a:schemeClr val="bg1"/>
                </a:solidFill>
                <a:latin typeface="Arial" panose="020B0604020202020204" pitchFamily="34" charset="0"/>
                <a:ea typeface="Microsoft JhengHei"/>
                <a:cs typeface="Arial" panose="020B0604020202020204" pitchFamily="34" charset="0"/>
              </a:rPr>
              <a:t>i</a:t>
            </a:r>
            <a:r>
              <a:rPr lang="en-US" altLang="zh-TW" sz="700" err="1">
                <a:solidFill>
                  <a:schemeClr val="bg1"/>
                </a:solidFill>
                <a:latin typeface="Arial" panose="020B0604020202020204" pitchFamily="34" charset="0"/>
                <a:ea typeface="Microsoft JhengHei"/>
                <a:cs typeface="Arial" panose="020B0604020202020204" pitchFamily="34" charset="0"/>
              </a:rPr>
              <a:t>te</a:t>
            </a:r>
            <a:r>
              <a:rPr lang="en-US" altLang="zh-TW" sz="700">
                <a:solidFill>
                  <a:schemeClr val="bg1"/>
                </a:solidFill>
                <a:latin typeface="Arial" panose="020B0604020202020204" pitchFamily="34" charset="0"/>
                <a:ea typeface="Microsoft JhengHei"/>
                <a:cs typeface="Arial" panose="020B0604020202020204" pitchFamily="34" charset="0"/>
              </a:rPr>
              <a:t>-pap</a:t>
            </a:r>
            <a:r>
              <a:rPr lang="zh-TW" sz="700">
                <a:solidFill>
                  <a:schemeClr val="bg1"/>
                </a:solidFill>
                <a:latin typeface="Arial" panose="020B0604020202020204" pitchFamily="34" charset="0"/>
                <a:ea typeface="Microsoft JhengHei"/>
                <a:cs typeface="Arial" panose="020B0604020202020204" pitchFamily="34" charset="0"/>
              </a:rPr>
              <a:t>e</a:t>
            </a:r>
            <a:r>
              <a:rPr lang="en-US" altLang="zh-TW" sz="700">
                <a:solidFill>
                  <a:schemeClr val="bg1"/>
                </a:solidFill>
                <a:latin typeface="Arial" panose="020B0604020202020204" pitchFamily="34" charset="0"/>
                <a:ea typeface="Microsoft JhengHei"/>
                <a:cs typeface="Arial" panose="020B0604020202020204" pitchFamily="34" charset="0"/>
              </a:rPr>
              <a:t>r</a:t>
            </a:r>
            <a:r>
              <a:rPr lang="zh-TW" sz="700">
                <a:solidFill>
                  <a:schemeClr val="bg1"/>
                </a:solidFill>
                <a:latin typeface="Arial" panose="020B0604020202020204" pitchFamily="34" charset="0"/>
                <a:ea typeface="Microsoft JhengHei"/>
                <a:cs typeface="Arial" panose="020B0604020202020204" pitchFamily="34" charset="0"/>
              </a:rPr>
              <a:t>s/the-ssd-enabled-pc-total-cost-of-ownership</a:t>
            </a:r>
            <a:endParaRPr lang="zh-TW" altLang="en-US" sz="700" i="0" u="none" strike="noStrike" cap="none">
              <a:solidFill>
                <a:schemeClr val="bg1"/>
              </a:solidFill>
              <a:latin typeface="Arial" panose="020B0604020202020204" pitchFamily="34" charset="0"/>
              <a:ea typeface="Microsoft JhengHei"/>
              <a:cs typeface="Arial" panose="020B0604020202020204" pitchFamily="34" charset="0"/>
            </a:endParaRPr>
          </a:p>
        </p:txBody>
      </p:sp>
      <p:sp>
        <p:nvSpPr>
          <p:cNvPr id="15" name="矩形 47">
            <a:extLst>
              <a:ext uri="{FF2B5EF4-FFF2-40B4-BE49-F238E27FC236}">
                <a16:creationId xmlns:a16="http://schemas.microsoft.com/office/drawing/2014/main" id="{FAE8D16C-22EC-0D4E-BBA5-89F775D92A22}"/>
              </a:ext>
            </a:extLst>
          </p:cNvPr>
          <p:cNvSpPr/>
          <p:nvPr/>
        </p:nvSpPr>
        <p:spPr>
          <a:xfrm>
            <a:off x="6402543" y="2095117"/>
            <a:ext cx="2449612" cy="830997"/>
          </a:xfrm>
          <a:prstGeom prst="rect">
            <a:avLst/>
          </a:prstGeom>
        </p:spPr>
        <p:txBody>
          <a:bodyPr wrap="square">
            <a:spAutoFit/>
          </a:bodyPr>
          <a:lstStyle/>
          <a:p>
            <a:r>
              <a:rPr lang="en-US" altLang="zh-TW" sz="1200" b="1">
                <a:solidFill>
                  <a:schemeClr val="bg1"/>
                </a:solidFill>
                <a:latin typeface="Arial" panose="020B0604020202020204" pitchFamily="34" charset="0"/>
                <a:ea typeface="Microsoft JhengHei" panose="020B0604030504040204" pitchFamily="34" charset="-120"/>
                <a:cs typeface="Arial" pitchFamily="34" charset="0"/>
              </a:rPr>
              <a:t>SanDisk estimates the </a:t>
            </a:r>
            <a:br>
              <a:rPr lang="en-US" altLang="zh-TW" sz="1200" b="1">
                <a:solidFill>
                  <a:schemeClr val="bg1"/>
                </a:solidFill>
                <a:latin typeface="Arial" panose="020B0604020202020204" pitchFamily="34" charset="0"/>
                <a:ea typeface="Microsoft JhengHei" panose="020B0604030504040204" pitchFamily="34" charset="-120"/>
                <a:cs typeface="Arial" pitchFamily="34" charset="0"/>
              </a:rPr>
            </a:br>
            <a:r>
              <a:rPr lang="en-US" altLang="zh-TW" sz="1200" b="1">
                <a:solidFill>
                  <a:schemeClr val="bg1"/>
                </a:solidFill>
                <a:latin typeface="Arial" panose="020B0604020202020204" pitchFamily="34" charset="0"/>
                <a:ea typeface="Microsoft JhengHei" panose="020B0604030504040204" pitchFamily="34" charset="-120"/>
                <a:cs typeface="Arial" pitchFamily="34" charset="0"/>
              </a:rPr>
              <a:t>256 GB SSD per GB price in 2018 is only 30% compared to that of 2013</a:t>
            </a:r>
          </a:p>
        </p:txBody>
      </p:sp>
    </p:spTree>
    <p:extLst>
      <p:ext uri="{BB962C8B-B14F-4D97-AF65-F5344CB8AC3E}">
        <p14:creationId xmlns:p14="http://schemas.microsoft.com/office/powerpoint/2010/main" val="3106542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圓角矩形 15">
            <a:extLst>
              <a:ext uri="{FF2B5EF4-FFF2-40B4-BE49-F238E27FC236}">
                <a16:creationId xmlns:a16="http://schemas.microsoft.com/office/drawing/2014/main" id="{CF446973-74B3-4AA4-BFE7-3EB624F33606}"/>
              </a:ext>
            </a:extLst>
          </p:cNvPr>
          <p:cNvSpPr/>
          <p:nvPr/>
        </p:nvSpPr>
        <p:spPr>
          <a:xfrm>
            <a:off x="200579" y="831809"/>
            <a:ext cx="7320512" cy="383247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22" name="Picture 21">
            <a:extLst>
              <a:ext uri="{FF2B5EF4-FFF2-40B4-BE49-F238E27FC236}">
                <a16:creationId xmlns:a16="http://schemas.microsoft.com/office/drawing/2014/main" id="{28AFBC6F-3491-E344-A197-26FEDDB861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9463" y="956471"/>
            <a:ext cx="3788864" cy="3598908"/>
          </a:xfrm>
          <a:prstGeom prst="rect">
            <a:avLst/>
          </a:prstGeom>
        </p:spPr>
      </p:pic>
      <p:sp>
        <p:nvSpPr>
          <p:cNvPr id="16" name="Shape 322">
            <a:extLst>
              <a:ext uri="{FF2B5EF4-FFF2-40B4-BE49-F238E27FC236}">
                <a16:creationId xmlns:a16="http://schemas.microsoft.com/office/drawing/2014/main" id="{675EB8AF-2191-1A44-BC1B-97202CE60DE3}"/>
              </a:ext>
            </a:extLst>
          </p:cNvPr>
          <p:cNvSpPr txBox="1">
            <a:spLocks/>
          </p:cNvSpPr>
          <p:nvPr/>
        </p:nvSpPr>
        <p:spPr>
          <a:xfrm>
            <a:off x="-157010" y="65445"/>
            <a:ext cx="9458019" cy="822960"/>
          </a:xfrm>
          <a:prstGeom prst="rect">
            <a:avLst/>
          </a:prstGeom>
          <a:noFill/>
          <a:ln>
            <a:noFill/>
          </a:ln>
          <a:effectLst>
            <a:outerShdw blurRad="50800" dist="38100" dir="2700000" algn="tl" rotWithShape="0">
              <a:prstClr val="black">
                <a:alpha val="40000"/>
              </a:prstClr>
            </a:outerShdw>
          </a:effectLst>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buSzPts val="3200"/>
            </a:pPr>
            <a:r>
              <a:rPr lang="en-US" altLang="zh-CN" sz="3400">
                <a:solidFill>
                  <a:srgbClr val="E2CB9E"/>
                </a:solidFill>
                <a:latin typeface="Arial" panose="020B0604020202020204" pitchFamily="34" charset="0"/>
                <a:cs typeface="Arial" panose="020B0604020202020204" pitchFamily="34" charset="0"/>
              </a:rPr>
              <a:t>Hot pick: Samsung 860 EVO M.2 </a:t>
            </a:r>
            <a:r>
              <a:rPr lang="en-US" altLang="zh-TW" sz="3400">
                <a:solidFill>
                  <a:srgbClr val="E2CB9E"/>
                </a:solidFill>
                <a:latin typeface="Arial" panose="020B0604020202020204" pitchFamily="34" charset="0"/>
                <a:cs typeface="Arial" panose="020B0604020202020204" pitchFamily="34" charset="0"/>
              </a:rPr>
              <a:t>SSD</a:t>
            </a:r>
            <a:endParaRPr lang="en-US" sz="3400" kern="1000" spc="-150">
              <a:solidFill>
                <a:srgbClr val="E2CB9E"/>
              </a:solidFill>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29257728-FF05-604A-A286-EF424B7BFA8E}"/>
              </a:ext>
            </a:extLst>
          </p:cNvPr>
          <p:cNvSpPr/>
          <p:nvPr/>
        </p:nvSpPr>
        <p:spPr>
          <a:xfrm>
            <a:off x="3674157" y="3592946"/>
            <a:ext cx="602279" cy="3140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5A5DE93-79F3-7D4C-A35D-4EA352C3BB0F}"/>
              </a:ext>
            </a:extLst>
          </p:cNvPr>
          <p:cNvSpPr txBox="1"/>
          <p:nvPr/>
        </p:nvSpPr>
        <p:spPr>
          <a:xfrm>
            <a:off x="3609463" y="4216825"/>
            <a:ext cx="2101153" cy="276999"/>
          </a:xfrm>
          <a:prstGeom prst="rect">
            <a:avLst/>
          </a:prstGeom>
          <a:noFill/>
        </p:spPr>
        <p:txBody>
          <a:bodyPr wrap="none" rtlCol="0">
            <a:spAutoFit/>
          </a:bodyPr>
          <a:lstStyle/>
          <a:p>
            <a:r>
              <a:rPr lang="en-US" sz="1200">
                <a:solidFill>
                  <a:schemeClr val="accent1"/>
                </a:solidFill>
                <a:latin typeface="Arial" panose="020B0604020202020204" pitchFamily="34" charset="0"/>
                <a:ea typeface="Microsoft JhengHei" panose="020B0604030504040204" pitchFamily="34" charset="-120"/>
                <a:cs typeface="Arial" panose="020B0604020202020204" pitchFamily="34" charset="0"/>
              </a:rPr>
              <a:t>2018 Q1 SSD </a:t>
            </a:r>
            <a:r>
              <a:rPr lang="en-US" altLang="zh-CN" sz="1200">
                <a:solidFill>
                  <a:schemeClr val="accent1"/>
                </a:solidFill>
                <a:latin typeface="Arial" panose="020B0604020202020204" pitchFamily="34" charset="0"/>
                <a:ea typeface="Microsoft JhengHei" panose="020B0604030504040204" pitchFamily="34" charset="-120"/>
                <a:cs typeface="Arial" panose="020B0604020202020204" pitchFamily="34" charset="0"/>
              </a:rPr>
              <a:t>market share</a:t>
            </a:r>
            <a:endParaRPr lang="en-US" sz="1000">
              <a:solidFill>
                <a:schemeClr val="accent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3" name="Rectangle 22">
            <a:extLst>
              <a:ext uri="{FF2B5EF4-FFF2-40B4-BE49-F238E27FC236}">
                <a16:creationId xmlns:a16="http://schemas.microsoft.com/office/drawing/2014/main" id="{D053D56F-0CBB-5D44-B038-296942038D2C}"/>
              </a:ext>
            </a:extLst>
          </p:cNvPr>
          <p:cNvSpPr/>
          <p:nvPr/>
        </p:nvSpPr>
        <p:spPr>
          <a:xfrm>
            <a:off x="3609463" y="4796022"/>
            <a:ext cx="3293614" cy="184666"/>
          </a:xfrm>
          <a:prstGeom prst="rect">
            <a:avLst/>
          </a:prstGeom>
        </p:spPr>
        <p:txBody>
          <a:bodyPr wrap="square">
            <a:spAutoFit/>
          </a:bodyPr>
          <a:lstStyle/>
          <a:p>
            <a:r>
              <a:rPr lang="en-US" altLang="zh-CN" sz="600">
                <a:solidFill>
                  <a:schemeClr val="bg1"/>
                </a:solidFill>
                <a:latin typeface="Arial" panose="020B0604020202020204" pitchFamily="34" charset="0"/>
                <a:cs typeface="Arial" panose="020B0604020202020204" pitchFamily="34" charset="0"/>
              </a:rPr>
              <a:t>Source: </a:t>
            </a:r>
            <a:r>
              <a:rPr lang="en-US" sz="600">
                <a:solidFill>
                  <a:schemeClr val="bg1"/>
                </a:solidFill>
                <a:latin typeface="Arial" panose="020B0604020202020204" pitchFamily="34" charset="0"/>
                <a:cs typeface="Arial" panose="020B0604020202020204" pitchFamily="34" charset="0"/>
              </a:rPr>
              <a:t>https://</a:t>
            </a:r>
            <a:r>
              <a:rPr lang="en-US" sz="600" err="1">
                <a:solidFill>
                  <a:schemeClr val="bg1"/>
                </a:solidFill>
                <a:latin typeface="Arial" panose="020B0604020202020204" pitchFamily="34" charset="0"/>
                <a:cs typeface="Arial" panose="020B0604020202020204" pitchFamily="34" charset="0"/>
              </a:rPr>
              <a:t>www.digiliant.com</a:t>
            </a:r>
            <a:r>
              <a:rPr lang="en-US" sz="600">
                <a:solidFill>
                  <a:schemeClr val="bg1"/>
                </a:solidFill>
                <a:latin typeface="Arial" panose="020B0604020202020204" pitchFamily="34" charset="0"/>
                <a:cs typeface="Arial" panose="020B0604020202020204" pitchFamily="34" charset="0"/>
              </a:rPr>
              <a:t>/the-leader-in-ssd-shipments-2017-samsung-pid-36.html</a:t>
            </a:r>
          </a:p>
        </p:txBody>
      </p:sp>
      <p:sp>
        <p:nvSpPr>
          <p:cNvPr id="25" name="TextBox 24">
            <a:extLst>
              <a:ext uri="{FF2B5EF4-FFF2-40B4-BE49-F238E27FC236}">
                <a16:creationId xmlns:a16="http://schemas.microsoft.com/office/drawing/2014/main" id="{B40BCBF3-2DDE-C047-B714-9F07E9A09F3F}"/>
              </a:ext>
            </a:extLst>
          </p:cNvPr>
          <p:cNvSpPr txBox="1"/>
          <p:nvPr/>
        </p:nvSpPr>
        <p:spPr>
          <a:xfrm>
            <a:off x="7521090" y="919295"/>
            <a:ext cx="1293542" cy="584775"/>
          </a:xfrm>
          <a:prstGeom prst="rect">
            <a:avLst/>
          </a:prstGeom>
          <a:noFill/>
        </p:spPr>
        <p:txBody>
          <a:bodyPr wrap="square" rtlCol="0">
            <a:spAutoFit/>
          </a:bodyPr>
          <a:lstStyle/>
          <a:p>
            <a:r>
              <a:rPr lang="en-US" sz="2000" b="1">
                <a:solidFill>
                  <a:srgbClr val="FFC000"/>
                </a:solidFill>
                <a:latin typeface="Arial" panose="020B0604020202020204" pitchFamily="34" charset="0"/>
                <a:ea typeface="Microsoft JhengHei" panose="020B0604030504040204" pitchFamily="34" charset="-120"/>
                <a:cs typeface="Arial" panose="020B0604020202020204" pitchFamily="34" charset="0"/>
              </a:rPr>
              <a:t>550 MB</a:t>
            </a:r>
          </a:p>
          <a:p>
            <a:r>
              <a:rPr lang="en-US" altLang="zh-CN" sz="1100">
                <a:solidFill>
                  <a:schemeClr val="bg1"/>
                </a:solidFill>
                <a:latin typeface="Arial" panose="020B0604020202020204" pitchFamily="34" charset="0"/>
                <a:ea typeface="Microsoft JhengHei" panose="020B0604030504040204" pitchFamily="34" charset="-120"/>
                <a:cs typeface="Arial" panose="020B0604020202020204" pitchFamily="34" charset="0"/>
              </a:rPr>
              <a:t>Seq. read</a:t>
            </a:r>
            <a:endParaRPr lang="en-US" sz="9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6" name="TextBox 25">
            <a:extLst>
              <a:ext uri="{FF2B5EF4-FFF2-40B4-BE49-F238E27FC236}">
                <a16:creationId xmlns:a16="http://schemas.microsoft.com/office/drawing/2014/main" id="{3AB93088-7E13-3D42-81A2-3F2A421D17ED}"/>
              </a:ext>
            </a:extLst>
          </p:cNvPr>
          <p:cNvSpPr txBox="1"/>
          <p:nvPr/>
        </p:nvSpPr>
        <p:spPr>
          <a:xfrm>
            <a:off x="7521090" y="1640203"/>
            <a:ext cx="1293542" cy="584775"/>
          </a:xfrm>
          <a:prstGeom prst="rect">
            <a:avLst/>
          </a:prstGeom>
          <a:noFill/>
        </p:spPr>
        <p:txBody>
          <a:bodyPr wrap="square" rtlCol="0">
            <a:spAutoFit/>
          </a:bodyPr>
          <a:lstStyle/>
          <a:p>
            <a:r>
              <a:rPr lang="en-US" sz="2000" b="1">
                <a:solidFill>
                  <a:srgbClr val="FFC000"/>
                </a:solidFill>
                <a:latin typeface="Arial" panose="020B0604020202020204" pitchFamily="34" charset="0"/>
                <a:ea typeface="Microsoft JhengHei" panose="020B0604030504040204" pitchFamily="34" charset="-120"/>
                <a:cs typeface="Arial" panose="020B0604020202020204" pitchFamily="34" charset="0"/>
              </a:rPr>
              <a:t>520 MB</a:t>
            </a:r>
          </a:p>
          <a:p>
            <a:r>
              <a:rPr lang="en-US" altLang="zh-CN" sz="1100">
                <a:solidFill>
                  <a:schemeClr val="bg1"/>
                </a:solidFill>
                <a:latin typeface="Arial" panose="020B0604020202020204" pitchFamily="34" charset="0"/>
                <a:ea typeface="Microsoft JhengHei" panose="020B0604030504040204" pitchFamily="34" charset="-120"/>
                <a:cs typeface="Arial" panose="020B0604020202020204" pitchFamily="34" charset="0"/>
              </a:rPr>
              <a:t>Seq. write</a:t>
            </a:r>
            <a:endParaRPr lang="en-US" sz="9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7" name="TextBox 26">
            <a:extLst>
              <a:ext uri="{FF2B5EF4-FFF2-40B4-BE49-F238E27FC236}">
                <a16:creationId xmlns:a16="http://schemas.microsoft.com/office/drawing/2014/main" id="{64895857-5037-9A43-B008-DDFF09079065}"/>
              </a:ext>
            </a:extLst>
          </p:cNvPr>
          <p:cNvSpPr txBox="1"/>
          <p:nvPr/>
        </p:nvSpPr>
        <p:spPr>
          <a:xfrm>
            <a:off x="7521090" y="2361111"/>
            <a:ext cx="1622910" cy="569387"/>
          </a:xfrm>
          <a:prstGeom prst="rect">
            <a:avLst/>
          </a:prstGeom>
          <a:noFill/>
        </p:spPr>
        <p:txBody>
          <a:bodyPr wrap="square" rtlCol="0">
            <a:spAutoFit/>
          </a:bodyPr>
          <a:lstStyle/>
          <a:p>
            <a:r>
              <a:rPr lang="en-US" sz="2000" b="1">
                <a:solidFill>
                  <a:srgbClr val="FFC000"/>
                </a:solidFill>
                <a:latin typeface="Arial" panose="020B0604020202020204" pitchFamily="34" charset="0"/>
                <a:ea typeface="Microsoft JhengHei" panose="020B0604030504040204" pitchFamily="34" charset="-120"/>
                <a:cs typeface="Arial" panose="020B0604020202020204" pitchFamily="34" charset="0"/>
              </a:rPr>
              <a:t>3.0 - 4.5 W</a:t>
            </a:r>
          </a:p>
          <a:p>
            <a:r>
              <a:rPr lang="en-US" altLang="zh-CN" sz="1100">
                <a:solidFill>
                  <a:schemeClr val="bg1"/>
                </a:solidFill>
                <a:latin typeface="Arial" panose="020B0604020202020204" pitchFamily="34" charset="0"/>
                <a:ea typeface="Microsoft JhengHei" panose="020B0604030504040204" pitchFamily="34" charset="-120"/>
                <a:cs typeface="Arial" panose="020B0604020202020204" pitchFamily="34" charset="0"/>
              </a:rPr>
              <a:t>Lower heat &amp; power</a:t>
            </a:r>
            <a:endParaRPr lang="en-US" sz="9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8" name="TextBox 27">
            <a:extLst>
              <a:ext uri="{FF2B5EF4-FFF2-40B4-BE49-F238E27FC236}">
                <a16:creationId xmlns:a16="http://schemas.microsoft.com/office/drawing/2014/main" id="{98DF3B0D-5581-CF4E-819B-2FA175B99928}"/>
              </a:ext>
            </a:extLst>
          </p:cNvPr>
          <p:cNvSpPr txBox="1"/>
          <p:nvPr/>
        </p:nvSpPr>
        <p:spPr>
          <a:xfrm>
            <a:off x="7521090" y="3137480"/>
            <a:ext cx="1004539" cy="584775"/>
          </a:xfrm>
          <a:prstGeom prst="rect">
            <a:avLst/>
          </a:prstGeom>
          <a:noFill/>
        </p:spPr>
        <p:txBody>
          <a:bodyPr wrap="square" rtlCol="0">
            <a:spAutoFit/>
          </a:bodyPr>
          <a:lstStyle/>
          <a:p>
            <a:r>
              <a:rPr lang="en-US" altLang="zh-CN" sz="2000" b="1">
                <a:solidFill>
                  <a:srgbClr val="FFC000"/>
                </a:solidFill>
                <a:latin typeface="Arial" panose="020B0604020202020204" pitchFamily="34" charset="0"/>
                <a:ea typeface="Microsoft JhengHei" panose="020B0604030504040204" pitchFamily="34" charset="-120"/>
                <a:cs typeface="Arial" panose="020B0604020202020204" pitchFamily="34" charset="0"/>
              </a:rPr>
              <a:t>5-year</a:t>
            </a:r>
          </a:p>
          <a:p>
            <a:r>
              <a:rPr lang="en-US" altLang="zh-CN" sz="1100">
                <a:solidFill>
                  <a:schemeClr val="bg1"/>
                </a:solidFill>
                <a:latin typeface="Arial" panose="020B0604020202020204" pitchFamily="34" charset="0"/>
                <a:ea typeface="Microsoft JhengHei" panose="020B0604030504040204" pitchFamily="34" charset="-120"/>
                <a:cs typeface="Arial" panose="020B0604020202020204" pitchFamily="34" charset="0"/>
              </a:rPr>
              <a:t>Warranty</a:t>
            </a:r>
            <a:endParaRPr lang="en-US" sz="900">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3" name="Picture 2">
            <a:extLst>
              <a:ext uri="{FF2B5EF4-FFF2-40B4-BE49-F238E27FC236}">
                <a16:creationId xmlns:a16="http://schemas.microsoft.com/office/drawing/2014/main" id="{5A42EBDB-0E6C-2E46-BD50-3C4F8BCE65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20" y="2987119"/>
            <a:ext cx="3109087" cy="1568260"/>
          </a:xfrm>
          <a:prstGeom prst="rect">
            <a:avLst/>
          </a:prstGeom>
        </p:spPr>
      </p:pic>
      <p:pic>
        <p:nvPicPr>
          <p:cNvPr id="8" name="Picture 7">
            <a:extLst>
              <a:ext uri="{FF2B5EF4-FFF2-40B4-BE49-F238E27FC236}">
                <a16:creationId xmlns:a16="http://schemas.microsoft.com/office/drawing/2014/main" id="{5056A5EB-40E0-8A45-A237-6EA0FAF03F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 y="1058638"/>
            <a:ext cx="3109087" cy="1717703"/>
          </a:xfrm>
          <a:prstGeom prst="rect">
            <a:avLst/>
          </a:prstGeom>
        </p:spPr>
      </p:pic>
      <p:sp>
        <p:nvSpPr>
          <p:cNvPr id="17" name="TextBox 6">
            <a:extLst>
              <a:ext uri="{FF2B5EF4-FFF2-40B4-BE49-F238E27FC236}">
                <a16:creationId xmlns:a16="http://schemas.microsoft.com/office/drawing/2014/main" id="{2CA1FC94-7888-471C-B76A-4E28C9263FCC}"/>
              </a:ext>
            </a:extLst>
          </p:cNvPr>
          <p:cNvSpPr txBox="1"/>
          <p:nvPr/>
        </p:nvSpPr>
        <p:spPr>
          <a:xfrm>
            <a:off x="274320" y="2676582"/>
            <a:ext cx="3253904" cy="507831"/>
          </a:xfrm>
          <a:prstGeom prst="rect">
            <a:avLst/>
          </a:prstGeom>
          <a:noFill/>
        </p:spPr>
        <p:txBody>
          <a:bodyPr wrap="none" rtlCol="0">
            <a:spAutoFit/>
          </a:bodyPr>
          <a:lstStyle/>
          <a:p>
            <a:r>
              <a:rPr lang="en-US" sz="1600">
                <a:solidFill>
                  <a:srgbClr val="8E621F"/>
                </a:solidFill>
                <a:latin typeface="Arial" panose="020B0604020202020204" pitchFamily="34" charset="0"/>
                <a:ea typeface="Microsoft JhengHei" panose="020B0604030504040204" pitchFamily="34" charset="-120"/>
                <a:cs typeface="Arial" panose="020B0604020202020204" pitchFamily="34" charset="0"/>
              </a:rPr>
              <a:t>1 TB 2.5” &amp; M.2 at the same price</a:t>
            </a:r>
            <a:endParaRPr lang="en-US" altLang="zh-CN" sz="1600">
              <a:solidFill>
                <a:srgbClr val="8E621F"/>
              </a:solidFill>
              <a:latin typeface="Arial" panose="020B0604020202020204" pitchFamily="34" charset="0"/>
              <a:ea typeface="Microsoft JhengHei" panose="020B0604030504040204" pitchFamily="34" charset="-120"/>
              <a:cs typeface="Arial" panose="020B0604020202020204" pitchFamily="34" charset="0"/>
            </a:endParaRPr>
          </a:p>
          <a:p>
            <a:r>
              <a:rPr lang="en-US" altLang="zh-CN" sz="1100">
                <a:solidFill>
                  <a:srgbClr val="8E621F"/>
                </a:solidFill>
                <a:latin typeface="Arial" panose="020B0604020202020204" pitchFamily="34" charset="0"/>
                <a:ea typeface="Microsoft JhengHei" panose="020B0604030504040204" pitchFamily="34" charset="-120"/>
                <a:cs typeface="Arial" panose="020B0604020202020204" pitchFamily="34" charset="0"/>
              </a:rPr>
              <a:t>-2018/11/06 </a:t>
            </a:r>
            <a:r>
              <a:rPr lang="en-US" altLang="zh-TW" sz="1100">
                <a:solidFill>
                  <a:srgbClr val="8E621F"/>
                </a:solidFill>
                <a:latin typeface="Arial" panose="020B0604020202020204" pitchFamily="34" charset="0"/>
                <a:ea typeface="Microsoft JhengHei" panose="020B0604030504040204" pitchFamily="34" charset="-120"/>
                <a:cs typeface="Arial" panose="020B0604020202020204" pitchFamily="34" charset="0"/>
                <a:sym typeface="Microsoft JhengHei"/>
              </a:rPr>
              <a:t>Amazon.com</a:t>
            </a:r>
            <a:endParaRPr lang="en-US" sz="1100">
              <a:solidFill>
                <a:srgbClr val="8E621F"/>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854086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96" name="語音泡泡: 圓角矩形 95">
            <a:extLst>
              <a:ext uri="{FF2B5EF4-FFF2-40B4-BE49-F238E27FC236}">
                <a16:creationId xmlns:a16="http://schemas.microsoft.com/office/drawing/2014/main" id="{3F13F4EC-8D6A-4118-B068-AC550699C2D8}"/>
              </a:ext>
            </a:extLst>
          </p:cNvPr>
          <p:cNvSpPr/>
          <p:nvPr/>
        </p:nvSpPr>
        <p:spPr>
          <a:xfrm>
            <a:off x="4671609" y="1785426"/>
            <a:ext cx="3765198" cy="583071"/>
          </a:xfrm>
          <a:prstGeom prst="wedgeRoundRectCallout">
            <a:avLst>
              <a:gd name="adj1" fmla="val -418"/>
              <a:gd name="adj2" fmla="val 87916"/>
              <a:gd name="adj3" fmla="val 16667"/>
            </a:avLst>
          </a:prstGeom>
          <a:solidFill>
            <a:srgbClr val="E2CB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22" name="Shape 322"/>
          <p:cNvSpPr txBox="1">
            <a:spLocks noGrp="1"/>
          </p:cNvSpPr>
          <p:nvPr>
            <p:ph type="title"/>
          </p:nvPr>
        </p:nvSpPr>
        <p:spPr>
          <a:xfrm>
            <a:off x="275953" y="110559"/>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buSzPts val="3200"/>
            </a:pPr>
            <a:r>
              <a:rPr lang="en-US" altLang="zh-TW" sz="3600">
                <a:solidFill>
                  <a:srgbClr val="E2CB9E"/>
                </a:solidFill>
                <a:latin typeface="Arial" panose="020B0604020202020204" pitchFamily="34" charset="0"/>
                <a:cs typeface="Arial" panose="020B0604020202020204" pitchFamily="34" charset="0"/>
              </a:rPr>
              <a:t>What is SSD over-provisioning</a:t>
            </a:r>
            <a:endParaRPr lang="en-US" sz="3600" kern="1000" spc="-150">
              <a:solidFill>
                <a:srgbClr val="E2CB9E"/>
              </a:solidFill>
              <a:latin typeface="Arial" panose="020B0604020202020204" pitchFamily="34" charset="0"/>
              <a:cs typeface="Arial" panose="020B0604020202020204" pitchFamily="34" charset="0"/>
            </a:endParaRPr>
          </a:p>
        </p:txBody>
      </p:sp>
      <p:sp>
        <p:nvSpPr>
          <p:cNvPr id="26" name="內容版面配置區 1">
            <a:extLst>
              <a:ext uri="{FF2B5EF4-FFF2-40B4-BE49-F238E27FC236}">
                <a16:creationId xmlns:a16="http://schemas.microsoft.com/office/drawing/2014/main" id="{6F286F3D-5343-4C89-8CCE-A86136270D67}"/>
              </a:ext>
            </a:extLst>
          </p:cNvPr>
          <p:cNvSpPr txBox="1">
            <a:spLocks/>
          </p:cNvSpPr>
          <p:nvPr/>
        </p:nvSpPr>
        <p:spPr>
          <a:xfrm>
            <a:off x="275953" y="844535"/>
            <a:ext cx="8627805" cy="671604"/>
          </a:xfrm>
          <a:prstGeom prst="rect">
            <a:avLst/>
          </a:prstGeom>
        </p:spPr>
        <p:txBody>
          <a:bodyPr vert="horz" lIns="91440" tIns="45720" rIns="91440" bIns="45720" rtlCol="0" anchor="t">
            <a:noAutofit/>
          </a:bodyPr>
          <a:lstStyle/>
          <a:p>
            <a:pPr marL="177800" indent="-177800">
              <a:buClr>
                <a:srgbClr val="E2CB9E"/>
              </a:buClr>
              <a:buFont typeface="Arial" panose="020B0604020202020204" pitchFamily="34" charset="0"/>
              <a:buChar char="•"/>
            </a:pPr>
            <a:r>
              <a:rPr kumimoji="1" lang="en-US" altLang="zh-TW" sz="1600" b="1">
                <a:solidFill>
                  <a:schemeClr val="bg1"/>
                </a:solidFill>
                <a:latin typeface="Arial" panose="020B0604020202020204" pitchFamily="34" charset="0"/>
                <a:cs typeface="Arial" panose="020B0604020202020204" pitchFamily="34" charset="0"/>
              </a:rPr>
              <a:t>SSD Over-provisioning reserves space in the SSD to decrease write </a:t>
            </a:r>
            <a:r>
              <a:rPr lang="en-US" altLang="zh-TW" sz="1600" b="1">
                <a:solidFill>
                  <a:schemeClr val="bg1"/>
                </a:solidFill>
                <a:latin typeface="Arial" panose="020B0604020202020204" pitchFamily="34" charset="0"/>
                <a:cs typeface="Arial" panose="020B0604020202020204" pitchFamily="34" charset="0"/>
              </a:rPr>
              <a:t>amplification &amp; increase consisted performance and endurance. </a:t>
            </a:r>
            <a:endParaRPr kumimoji="1" lang="zh-TW" altLang="en-US" sz="1600" b="1">
              <a:solidFill>
                <a:schemeClr val="bg1"/>
              </a:solidFill>
              <a:latin typeface="Arial" panose="020B0604020202020204" pitchFamily="34" charset="0"/>
              <a:cs typeface="Arial" panose="020B0604020202020204" pitchFamily="34" charset="0"/>
            </a:endParaRPr>
          </a:p>
          <a:p>
            <a:pPr marL="177800" indent="-177800">
              <a:buClr>
                <a:srgbClr val="E2CB9E"/>
              </a:buClr>
              <a:buFont typeface="Arial" panose="020B0604020202020204" pitchFamily="34" charset="0"/>
              <a:buChar char="•"/>
            </a:pPr>
            <a:r>
              <a:rPr kumimoji="1" lang="en-US" altLang="zh-TW" sz="1600" b="1">
                <a:solidFill>
                  <a:schemeClr val="bg1"/>
                </a:solidFill>
                <a:latin typeface="Arial" panose="020B0604020202020204" pitchFamily="34" charset="0"/>
                <a:cs typeface="Arial" panose="020B0604020202020204" pitchFamily="34" charset="0"/>
              </a:rPr>
              <a:t>Reason: to avoid Garbage Collection in any giving point of time </a:t>
            </a:r>
            <a:endParaRPr kumimoji="1" lang="zh-TW" altLang="en-US" sz="1600" b="1">
              <a:solidFill>
                <a:schemeClr val="bg1"/>
              </a:solidFill>
              <a:latin typeface="Arial" panose="020B0604020202020204" pitchFamily="34" charset="0"/>
              <a:cs typeface="Arial" panose="020B0604020202020204" pitchFamily="34" charset="0"/>
            </a:endParaRPr>
          </a:p>
        </p:txBody>
      </p:sp>
      <p:sp>
        <p:nvSpPr>
          <p:cNvPr id="288" name="Shape 171">
            <a:extLst>
              <a:ext uri="{FF2B5EF4-FFF2-40B4-BE49-F238E27FC236}">
                <a16:creationId xmlns:a16="http://schemas.microsoft.com/office/drawing/2014/main" id="{771767F3-F6D5-4C7B-901C-BB38552EE1EE}"/>
              </a:ext>
            </a:extLst>
          </p:cNvPr>
          <p:cNvSpPr/>
          <p:nvPr/>
        </p:nvSpPr>
        <p:spPr>
          <a:xfrm>
            <a:off x="1595603" y="2650811"/>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p:txBody>
      </p:sp>
      <p:grpSp>
        <p:nvGrpSpPr>
          <p:cNvPr id="289" name="群組 288">
            <a:extLst>
              <a:ext uri="{FF2B5EF4-FFF2-40B4-BE49-F238E27FC236}">
                <a16:creationId xmlns:a16="http://schemas.microsoft.com/office/drawing/2014/main" id="{A5F993D4-F51D-4D3F-83E2-EB3AAAFC21C5}"/>
              </a:ext>
            </a:extLst>
          </p:cNvPr>
          <p:cNvGrpSpPr/>
          <p:nvPr/>
        </p:nvGrpSpPr>
        <p:grpSpPr>
          <a:xfrm>
            <a:off x="1772431" y="2736780"/>
            <a:ext cx="2008413" cy="1449139"/>
            <a:chOff x="2462789" y="3160377"/>
            <a:chExt cx="2008413" cy="1449139"/>
          </a:xfrm>
        </p:grpSpPr>
        <p:graphicFrame>
          <p:nvGraphicFramePr>
            <p:cNvPr id="290" name="Shape 177">
              <a:extLst>
                <a:ext uri="{FF2B5EF4-FFF2-40B4-BE49-F238E27FC236}">
                  <a16:creationId xmlns:a16="http://schemas.microsoft.com/office/drawing/2014/main" id="{0CBE6238-0860-413D-B7B2-D72A84FA117D}"/>
                </a:ext>
              </a:extLst>
            </p:cNvPr>
            <p:cNvGraphicFramePr/>
            <p:nvPr>
              <p:extLst/>
            </p:nvPr>
          </p:nvGraphicFramePr>
          <p:xfrm>
            <a:off x="2462789" y="3912813"/>
            <a:ext cx="955912" cy="661866"/>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1" name="Shape 184">
              <a:extLst>
                <a:ext uri="{FF2B5EF4-FFF2-40B4-BE49-F238E27FC236}">
                  <a16:creationId xmlns:a16="http://schemas.microsoft.com/office/drawing/2014/main" id="{83CFC4BB-D2D9-49A4-BBD7-64D869DDE88E}"/>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292" name="Shape 177">
              <a:extLst>
                <a:ext uri="{FF2B5EF4-FFF2-40B4-BE49-F238E27FC236}">
                  <a16:creationId xmlns:a16="http://schemas.microsoft.com/office/drawing/2014/main" id="{38947C5F-6EA6-42FF-9489-86283F27152F}"/>
                </a:ext>
              </a:extLst>
            </p:cNvPr>
            <p:cNvGraphicFramePr/>
            <p:nvPr>
              <p:extLst/>
            </p:nvPr>
          </p:nvGraphicFramePr>
          <p:xfrm>
            <a:off x="2462789" y="3161600"/>
            <a:ext cx="955912" cy="661866"/>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3" name="Shape 177">
              <a:extLst>
                <a:ext uri="{FF2B5EF4-FFF2-40B4-BE49-F238E27FC236}">
                  <a16:creationId xmlns:a16="http://schemas.microsoft.com/office/drawing/2014/main" id="{2CCE4E1E-2E9C-422C-9760-42F0E61D9FB9}"/>
                </a:ext>
              </a:extLst>
            </p:cNvPr>
            <p:cNvGraphicFramePr/>
            <p:nvPr>
              <p:extLst/>
            </p:nvPr>
          </p:nvGraphicFramePr>
          <p:xfrm>
            <a:off x="3515290" y="3160377"/>
            <a:ext cx="955912" cy="661866"/>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sp>
        <p:nvSpPr>
          <p:cNvPr id="294" name="矩形: 圓角 23">
            <a:extLst>
              <a:ext uri="{FF2B5EF4-FFF2-40B4-BE49-F238E27FC236}">
                <a16:creationId xmlns:a16="http://schemas.microsoft.com/office/drawing/2014/main" id="{E41B7168-E0C7-402D-9769-82548CF60D64}"/>
              </a:ext>
            </a:extLst>
          </p:cNvPr>
          <p:cNvSpPr/>
          <p:nvPr/>
        </p:nvSpPr>
        <p:spPr>
          <a:xfrm>
            <a:off x="1591863" y="4264173"/>
            <a:ext cx="2315163" cy="455730"/>
          </a:xfrm>
          <a:prstGeom prst="roundRect">
            <a:avLst>
              <a:gd name="adj" fmla="val 0"/>
            </a:avLst>
          </a:prstGeom>
          <a:solidFill>
            <a:srgbClr val="C42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Microsoft JhengHei"/>
                <a:cs typeface="Arial" panose="020B0604020202020204" pitchFamily="34" charset="0"/>
              </a:rPr>
              <a:t>6 pages of new data cannot all be stored to the SSD</a:t>
            </a:r>
            <a:endParaRPr lang="zh-TW" altLang="en-US" sz="1100" b="1">
              <a:latin typeface="Arial" panose="020B0604020202020204" pitchFamily="34" charset="0"/>
              <a:ea typeface="Microsoft JhengHei"/>
              <a:cs typeface="Arial" panose="020B0604020202020204" pitchFamily="34" charset="0"/>
            </a:endParaRPr>
          </a:p>
        </p:txBody>
      </p:sp>
      <p:graphicFrame>
        <p:nvGraphicFramePr>
          <p:cNvPr id="295" name="Shape 189">
            <a:extLst>
              <a:ext uri="{FF2B5EF4-FFF2-40B4-BE49-F238E27FC236}">
                <a16:creationId xmlns:a16="http://schemas.microsoft.com/office/drawing/2014/main" id="{094D4344-12FD-4DA7-A9EF-AD60E1C963E8}"/>
              </a:ext>
            </a:extLst>
          </p:cNvPr>
          <p:cNvGraphicFramePr/>
          <p:nvPr>
            <p:extLst>
              <p:ext uri="{D42A27DB-BD31-4B8C-83A1-F6EECF244321}">
                <p14:modId xmlns:p14="http://schemas.microsoft.com/office/powerpoint/2010/main" val="3827473193"/>
              </p:ext>
            </p:extLst>
          </p:nvPr>
        </p:nvGraphicFramePr>
        <p:xfrm>
          <a:off x="369491" y="2014133"/>
          <a:ext cx="1135504" cy="19962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en-US" sz="1050" b="1">
                          <a:solidFill>
                            <a:schemeClr val="accent5">
                              <a:lumMod val="50000"/>
                            </a:schemeClr>
                          </a:solidFill>
                          <a:latin typeface="+mj-lt"/>
                          <a:ea typeface="Microsoft JhengHei"/>
                          <a:cs typeface="Microsoft JhengHei"/>
                          <a:sym typeface="Microsoft JhengHei"/>
                        </a:rPr>
                        <a:t>New</a:t>
                      </a:r>
                      <a:r>
                        <a:rPr lang="en-US" sz="1050" b="1" baseline="0">
                          <a:solidFill>
                            <a:schemeClr val="accent5">
                              <a:lumMod val="50000"/>
                            </a:schemeClr>
                          </a:solidFill>
                          <a:latin typeface="+mj-lt"/>
                          <a:ea typeface="Microsoft JhengHei"/>
                          <a:cs typeface="Microsoft JhengHei"/>
                          <a:sym typeface="Microsoft JhengHei"/>
                        </a:rPr>
                        <a:t> Data</a:t>
                      </a:r>
                      <a:endParaRPr sz="1050" b="1">
                        <a:solidFill>
                          <a:schemeClr val="accent5">
                            <a:lumMod val="50000"/>
                          </a:schemeClr>
                        </a:solidFill>
                        <a:latin typeface="+mj-lt"/>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j-lt"/>
                          <a:ea typeface="Microsoft JhengHei"/>
                          <a:cs typeface="Microsoft JhengHei"/>
                          <a:sym typeface="Microsoft JhengHei"/>
                        </a:rPr>
                        <a:t>Valid Data</a:t>
                      </a:r>
                      <a:endParaRPr sz="1050" b="1">
                        <a:solidFill>
                          <a:schemeClr val="accent5">
                            <a:lumMod val="50000"/>
                          </a:schemeClr>
                        </a:solidFill>
                        <a:latin typeface="+mj-lt"/>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j-lt"/>
                          <a:ea typeface="Microsoft JhengHei"/>
                          <a:cs typeface="Microsoft JhengHei"/>
                          <a:sym typeface="Microsoft JhengHei"/>
                        </a:rPr>
                        <a:t>Invalid </a:t>
                      </a:r>
                      <a:r>
                        <a:rPr lang="en-US" altLang="zh-TW" sz="1050" b="1" baseline="0">
                          <a:solidFill>
                            <a:schemeClr val="accent5">
                              <a:lumMod val="50000"/>
                            </a:schemeClr>
                          </a:solidFill>
                          <a:latin typeface="+mj-lt"/>
                          <a:ea typeface="Microsoft JhengHei"/>
                          <a:cs typeface="Microsoft JhengHei"/>
                          <a:sym typeface="Microsoft JhengHei"/>
                        </a:rPr>
                        <a:t>Data</a:t>
                      </a:r>
                      <a:endParaRPr lang="zh-TW" sz="1050" b="1">
                        <a:solidFill>
                          <a:schemeClr val="accent5">
                            <a:lumMod val="50000"/>
                          </a:schemeClr>
                        </a:solidFill>
                        <a:latin typeface="+mj-lt"/>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j-lt"/>
                          <a:ea typeface="Microsoft JhengHei"/>
                          <a:cs typeface="Microsoft JhengHei"/>
                          <a:sym typeface="Microsoft JhengHei"/>
                        </a:rPr>
                        <a:t>OP</a:t>
                      </a:r>
                      <a:endParaRPr sz="1050" b="1">
                        <a:solidFill>
                          <a:schemeClr val="accent5">
                            <a:lumMod val="50000"/>
                          </a:schemeClr>
                        </a:solidFill>
                        <a:latin typeface="+mj-lt"/>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j-lt"/>
                          <a:ea typeface="Microsoft JhengHei"/>
                          <a:cs typeface="Microsoft JhengHei"/>
                          <a:sym typeface="Microsoft JhengHei"/>
                        </a:rPr>
                        <a:t>OP</a:t>
                      </a:r>
                      <a:endParaRPr sz="1050" b="1">
                        <a:solidFill>
                          <a:schemeClr val="accent5">
                            <a:lumMod val="50000"/>
                          </a:schemeClr>
                        </a:solidFill>
                        <a:latin typeface="+mj-lt"/>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96" name="Shape 182">
            <a:extLst>
              <a:ext uri="{FF2B5EF4-FFF2-40B4-BE49-F238E27FC236}">
                <a16:creationId xmlns:a16="http://schemas.microsoft.com/office/drawing/2014/main" id="{A021AB25-6280-452D-9054-CE1B7BA9CE0A}"/>
              </a:ext>
            </a:extLst>
          </p:cNvPr>
          <p:cNvGraphicFramePr/>
          <p:nvPr>
            <p:extLst/>
          </p:nvPr>
        </p:nvGraphicFramePr>
        <p:xfrm>
          <a:off x="1775015" y="1971576"/>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97" name="Shape 182">
            <a:extLst>
              <a:ext uri="{FF2B5EF4-FFF2-40B4-BE49-F238E27FC236}">
                <a16:creationId xmlns:a16="http://schemas.microsoft.com/office/drawing/2014/main" id="{DB9C6BB1-BF47-4518-A50A-7E8DE4E2B349}"/>
              </a:ext>
            </a:extLst>
          </p:cNvPr>
          <p:cNvGraphicFramePr/>
          <p:nvPr>
            <p:extLst/>
          </p:nvPr>
        </p:nvGraphicFramePr>
        <p:xfrm>
          <a:off x="2825466" y="1963911"/>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98" name="群組 297">
            <a:extLst>
              <a:ext uri="{FF2B5EF4-FFF2-40B4-BE49-F238E27FC236}">
                <a16:creationId xmlns:a16="http://schemas.microsoft.com/office/drawing/2014/main" id="{C85A4AFF-74CC-4A3C-8132-9DEDAD03FD12}"/>
              </a:ext>
            </a:extLst>
          </p:cNvPr>
          <p:cNvGrpSpPr/>
          <p:nvPr/>
        </p:nvGrpSpPr>
        <p:grpSpPr>
          <a:xfrm>
            <a:off x="2980697" y="2181397"/>
            <a:ext cx="620073" cy="620073"/>
            <a:chOff x="7316158" y="2699146"/>
            <a:chExt cx="620073" cy="620073"/>
          </a:xfrm>
        </p:grpSpPr>
        <p:sp>
          <p:nvSpPr>
            <p:cNvPr id="299" name="Shape 180">
              <a:extLst>
                <a:ext uri="{FF2B5EF4-FFF2-40B4-BE49-F238E27FC236}">
                  <a16:creationId xmlns:a16="http://schemas.microsoft.com/office/drawing/2014/main" id="{1AD91C91-94C1-4F27-8693-405B16FE4EBB}"/>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pic>
          <p:nvPicPr>
            <p:cNvPr id="300" name="Picture 2" descr="ç¸éåç">
              <a:extLst>
                <a:ext uri="{FF2B5EF4-FFF2-40B4-BE49-F238E27FC236}">
                  <a16:creationId xmlns:a16="http://schemas.microsoft.com/office/drawing/2014/main" id="{7A31109B-846B-48E6-A480-8D19C7424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301" name="Shape 180">
            <a:extLst>
              <a:ext uri="{FF2B5EF4-FFF2-40B4-BE49-F238E27FC236}">
                <a16:creationId xmlns:a16="http://schemas.microsoft.com/office/drawing/2014/main" id="{B5DB389A-808D-4296-BA18-4F5333D1A243}"/>
              </a:ext>
            </a:extLst>
          </p:cNvPr>
          <p:cNvSpPr/>
          <p:nvPr/>
        </p:nvSpPr>
        <p:spPr>
          <a:xfrm rot="16200000">
            <a:off x="3738339" y="3329295"/>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panose="020B0604020202020204" pitchFamily="34" charset="0"/>
              <a:ea typeface="Arial"/>
              <a:cs typeface="Arial" panose="020B0604020202020204" pitchFamily="34" charset="0"/>
              <a:sym typeface="Arial"/>
            </a:endParaRPr>
          </a:p>
        </p:txBody>
      </p:sp>
      <p:grpSp>
        <p:nvGrpSpPr>
          <p:cNvPr id="302" name="群組 301">
            <a:extLst>
              <a:ext uri="{FF2B5EF4-FFF2-40B4-BE49-F238E27FC236}">
                <a16:creationId xmlns:a16="http://schemas.microsoft.com/office/drawing/2014/main" id="{7991F58D-0ECF-4D50-8C0E-4E1E5A427618}"/>
              </a:ext>
            </a:extLst>
          </p:cNvPr>
          <p:cNvGrpSpPr/>
          <p:nvPr/>
        </p:nvGrpSpPr>
        <p:grpSpPr>
          <a:xfrm>
            <a:off x="6650403" y="2650650"/>
            <a:ext cx="2253355" cy="2049320"/>
            <a:chOff x="3884614" y="2771929"/>
            <a:chExt cx="2253355" cy="2049320"/>
          </a:xfrm>
        </p:grpSpPr>
        <p:sp>
          <p:nvSpPr>
            <p:cNvPr id="303" name="Shape 171">
              <a:extLst>
                <a:ext uri="{FF2B5EF4-FFF2-40B4-BE49-F238E27FC236}">
                  <a16:creationId xmlns:a16="http://schemas.microsoft.com/office/drawing/2014/main" id="{DAD44DDB-8187-43B0-9D20-533214DDD842}"/>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p:txBody>
        </p:sp>
        <p:sp>
          <p:nvSpPr>
            <p:cNvPr id="304" name="矩形: 圓角 62">
              <a:extLst>
                <a:ext uri="{FF2B5EF4-FFF2-40B4-BE49-F238E27FC236}">
                  <a16:creationId xmlns:a16="http://schemas.microsoft.com/office/drawing/2014/main" id="{4133BC6B-830D-4A37-9BBB-B37BDAE591A9}"/>
                </a:ext>
              </a:extLst>
            </p:cNvPr>
            <p:cNvSpPr/>
            <p:nvPr/>
          </p:nvSpPr>
          <p:spPr>
            <a:xfrm>
              <a:off x="4004086" y="4368810"/>
              <a:ext cx="2005779" cy="452439"/>
            </a:xfrm>
            <a:prstGeom prst="roundRect">
              <a:avLst>
                <a:gd name="adj" fmla="val 0"/>
              </a:avLst>
            </a:prstGeom>
            <a:solidFill>
              <a:srgbClr val="C42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Microsoft JhengHei"/>
                  <a:cs typeface="Arial" panose="020B0604020202020204" pitchFamily="34" charset="0"/>
                </a:rPr>
                <a:t>With more reserved block, the GC is not required</a:t>
              </a:r>
              <a:endParaRPr lang="zh-TW" altLang="en-US" sz="1100" b="1">
                <a:latin typeface="Arial" panose="020B0604020202020204" pitchFamily="34" charset="0"/>
                <a:ea typeface="Microsoft JhengHei"/>
                <a:cs typeface="Arial" panose="020B0604020202020204" pitchFamily="34" charset="0"/>
              </a:endParaRPr>
            </a:p>
          </p:txBody>
        </p:sp>
      </p:grpSp>
      <p:sp>
        <p:nvSpPr>
          <p:cNvPr id="305" name="Shape 171">
            <a:extLst>
              <a:ext uri="{FF2B5EF4-FFF2-40B4-BE49-F238E27FC236}">
                <a16:creationId xmlns:a16="http://schemas.microsoft.com/office/drawing/2014/main" id="{E6436DE4-B22D-4423-A48D-6B881AEDB72C}"/>
              </a:ext>
            </a:extLst>
          </p:cNvPr>
          <p:cNvSpPr/>
          <p:nvPr/>
        </p:nvSpPr>
        <p:spPr>
          <a:xfrm>
            <a:off x="4139520" y="2664107"/>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Microsoft JhengHe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latin typeface="Arial" panose="020B0604020202020204" pitchFamily="34" charset="0"/>
              <a:ea typeface="Microsoft JhengHei"/>
              <a:cs typeface="Arial" panose="020B0604020202020204" pitchFamily="34" charset="0"/>
              <a:sym typeface="Arial"/>
            </a:endParaRPr>
          </a:p>
        </p:txBody>
      </p:sp>
      <p:sp>
        <p:nvSpPr>
          <p:cNvPr id="306" name="矩形: 圓角 128">
            <a:extLst>
              <a:ext uri="{FF2B5EF4-FFF2-40B4-BE49-F238E27FC236}">
                <a16:creationId xmlns:a16="http://schemas.microsoft.com/office/drawing/2014/main" id="{38FCB5DE-8EE3-4BD4-BF1A-86F715ECADC7}"/>
              </a:ext>
            </a:extLst>
          </p:cNvPr>
          <p:cNvSpPr/>
          <p:nvPr/>
        </p:nvSpPr>
        <p:spPr>
          <a:xfrm>
            <a:off x="4309962" y="4266007"/>
            <a:ext cx="1984011" cy="460779"/>
          </a:xfrm>
          <a:prstGeom prst="roundRect">
            <a:avLst>
              <a:gd name="adj" fmla="val 0"/>
            </a:avLst>
          </a:prstGeom>
          <a:solidFill>
            <a:srgbClr val="C42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Microsoft JhengHei"/>
                <a:cs typeface="Arial" panose="020B0604020202020204" pitchFamily="34" charset="0"/>
              </a:rPr>
              <a:t>Unless the SSD conduct GC internally first</a:t>
            </a:r>
          </a:p>
        </p:txBody>
      </p:sp>
      <p:graphicFrame>
        <p:nvGraphicFramePr>
          <p:cNvPr id="307" name="Shape 177">
            <a:extLst>
              <a:ext uri="{FF2B5EF4-FFF2-40B4-BE49-F238E27FC236}">
                <a16:creationId xmlns:a16="http://schemas.microsoft.com/office/drawing/2014/main" id="{E71D8E7D-B1C7-48B2-B008-0D822871FD18}"/>
              </a:ext>
            </a:extLst>
          </p:cNvPr>
          <p:cNvGraphicFramePr/>
          <p:nvPr>
            <p:extLst/>
          </p:nvPr>
        </p:nvGraphicFramePr>
        <p:xfrm>
          <a:off x="7819742" y="350009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5">
                        <a:lumMod val="75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337" name="Shape 177">
            <a:extLst>
              <a:ext uri="{FF2B5EF4-FFF2-40B4-BE49-F238E27FC236}">
                <a16:creationId xmlns:a16="http://schemas.microsoft.com/office/drawing/2014/main" id="{D451265F-4F11-47CB-AC09-6CD4C82B1A75}"/>
              </a:ext>
            </a:extLst>
          </p:cNvPr>
          <p:cNvGraphicFramePr/>
          <p:nvPr>
            <p:extLst/>
          </p:nvPr>
        </p:nvGraphicFramePr>
        <p:xfrm>
          <a:off x="6776669" y="277307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cxnSp>
        <p:nvCxnSpPr>
          <p:cNvPr id="356" name="直線接點 355">
            <a:extLst>
              <a:ext uri="{FF2B5EF4-FFF2-40B4-BE49-F238E27FC236}">
                <a16:creationId xmlns:a16="http://schemas.microsoft.com/office/drawing/2014/main" id="{2763DE26-61C4-46A6-B598-DF2CE183BB20}"/>
              </a:ext>
            </a:extLst>
          </p:cNvPr>
          <p:cNvCxnSpPr>
            <a:cxnSpLocks/>
          </p:cNvCxnSpPr>
          <p:nvPr/>
        </p:nvCxnSpPr>
        <p:spPr>
          <a:xfrm>
            <a:off x="7887035" y="3109717"/>
            <a:ext cx="0" cy="33394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直線接點 356">
            <a:extLst>
              <a:ext uri="{FF2B5EF4-FFF2-40B4-BE49-F238E27FC236}">
                <a16:creationId xmlns:a16="http://schemas.microsoft.com/office/drawing/2014/main" id="{C043DD73-91B0-4FD6-B48F-A3C727EEAB39}"/>
              </a:ext>
            </a:extLst>
          </p:cNvPr>
          <p:cNvCxnSpPr>
            <a:cxnSpLocks/>
          </p:cNvCxnSpPr>
          <p:nvPr/>
        </p:nvCxnSpPr>
        <p:spPr>
          <a:xfrm>
            <a:off x="7957533" y="3109717"/>
            <a:ext cx="0" cy="33394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直線接點 359">
            <a:extLst>
              <a:ext uri="{FF2B5EF4-FFF2-40B4-BE49-F238E27FC236}">
                <a16:creationId xmlns:a16="http://schemas.microsoft.com/office/drawing/2014/main" id="{B870DFC6-48AC-4AAF-A341-2B04F5803F6D}"/>
              </a:ext>
            </a:extLst>
          </p:cNvPr>
          <p:cNvCxnSpPr>
            <a:cxnSpLocks/>
          </p:cNvCxnSpPr>
          <p:nvPr/>
        </p:nvCxnSpPr>
        <p:spPr>
          <a:xfrm>
            <a:off x="8028032" y="3109717"/>
            <a:ext cx="0" cy="33394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1" name="Shape 177">
            <a:extLst>
              <a:ext uri="{FF2B5EF4-FFF2-40B4-BE49-F238E27FC236}">
                <a16:creationId xmlns:a16="http://schemas.microsoft.com/office/drawing/2014/main" id="{AF60CBE8-7A50-4D50-9A90-E096D6EBA038}"/>
              </a:ext>
            </a:extLst>
          </p:cNvPr>
          <p:cNvGraphicFramePr/>
          <p:nvPr>
            <p:extLst/>
          </p:nvPr>
        </p:nvGraphicFramePr>
        <p:xfrm>
          <a:off x="7824641" y="277212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nvGrpSpPr>
          <p:cNvPr id="313" name="群組 216">
            <a:extLst>
              <a:ext uri="{FF2B5EF4-FFF2-40B4-BE49-F238E27FC236}">
                <a16:creationId xmlns:a16="http://schemas.microsoft.com/office/drawing/2014/main" id="{ED797E5E-81A5-44F5-84C3-4846C32D7486}"/>
              </a:ext>
            </a:extLst>
          </p:cNvPr>
          <p:cNvGrpSpPr/>
          <p:nvPr/>
        </p:nvGrpSpPr>
        <p:grpSpPr>
          <a:xfrm>
            <a:off x="8347698" y="3097524"/>
            <a:ext cx="378544" cy="333941"/>
            <a:chOff x="7376502" y="4321835"/>
            <a:chExt cx="422989" cy="335290"/>
          </a:xfrm>
        </p:grpSpPr>
        <p:cxnSp>
          <p:nvCxnSpPr>
            <p:cNvPr id="323" name="直線接點 322">
              <a:extLst>
                <a:ext uri="{FF2B5EF4-FFF2-40B4-BE49-F238E27FC236}">
                  <a16:creationId xmlns:a16="http://schemas.microsoft.com/office/drawing/2014/main" id="{D2E40CD2-4AF3-4E5F-8D4F-F83CE9E9661C}"/>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線接點 323">
              <a:extLst>
                <a:ext uri="{FF2B5EF4-FFF2-40B4-BE49-F238E27FC236}">
                  <a16:creationId xmlns:a16="http://schemas.microsoft.com/office/drawing/2014/main" id="{7F40CF25-A8E1-4165-ADD3-780F668E3686}"/>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直線接點 324">
              <a:extLst>
                <a:ext uri="{FF2B5EF4-FFF2-40B4-BE49-F238E27FC236}">
                  <a16:creationId xmlns:a16="http://schemas.microsoft.com/office/drawing/2014/main" id="{4C36C4AF-0011-48DA-B937-317860B4560B}"/>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6" name="直線接點 325">
              <a:extLst>
                <a:ext uri="{FF2B5EF4-FFF2-40B4-BE49-F238E27FC236}">
                  <a16:creationId xmlns:a16="http://schemas.microsoft.com/office/drawing/2014/main" id="{4947EB95-9CAB-40C0-A82E-609573B46AB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線接點 326">
              <a:extLst>
                <a:ext uri="{FF2B5EF4-FFF2-40B4-BE49-F238E27FC236}">
                  <a16:creationId xmlns:a16="http://schemas.microsoft.com/office/drawing/2014/main" id="{F036D94B-FD71-4073-BC4B-3181CA727C55}"/>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直線接點 327">
              <a:extLst>
                <a:ext uri="{FF2B5EF4-FFF2-40B4-BE49-F238E27FC236}">
                  <a16:creationId xmlns:a16="http://schemas.microsoft.com/office/drawing/2014/main" id="{051652B2-CC69-46CD-ABEA-E03BBE19F4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直線接點 328">
              <a:extLst>
                <a:ext uri="{FF2B5EF4-FFF2-40B4-BE49-F238E27FC236}">
                  <a16:creationId xmlns:a16="http://schemas.microsoft.com/office/drawing/2014/main" id="{984C7596-FD6D-4884-9342-C0C343FF6AD9}"/>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1" name="Shape 177">
            <a:extLst>
              <a:ext uri="{FF2B5EF4-FFF2-40B4-BE49-F238E27FC236}">
                <a16:creationId xmlns:a16="http://schemas.microsoft.com/office/drawing/2014/main" id="{72303097-218C-4F34-875C-74F9F0B163CE}"/>
              </a:ext>
            </a:extLst>
          </p:cNvPr>
          <p:cNvGraphicFramePr/>
          <p:nvPr>
            <p:extLst/>
          </p:nvPr>
        </p:nvGraphicFramePr>
        <p:xfrm>
          <a:off x="6766402" y="3500092"/>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362" name="群組 361">
            <a:extLst>
              <a:ext uri="{FF2B5EF4-FFF2-40B4-BE49-F238E27FC236}">
                <a16:creationId xmlns:a16="http://schemas.microsoft.com/office/drawing/2014/main" id="{BE880467-8013-4978-A1FA-2560BF95E1CD}"/>
              </a:ext>
            </a:extLst>
          </p:cNvPr>
          <p:cNvGrpSpPr/>
          <p:nvPr/>
        </p:nvGrpSpPr>
        <p:grpSpPr>
          <a:xfrm>
            <a:off x="1321395" y="3645681"/>
            <a:ext cx="281998" cy="346813"/>
            <a:chOff x="7453527" y="3844180"/>
            <a:chExt cx="281998" cy="335290"/>
          </a:xfrm>
        </p:grpSpPr>
        <p:cxnSp>
          <p:nvCxnSpPr>
            <p:cNvPr id="363" name="直線接點 362">
              <a:extLst>
                <a:ext uri="{FF2B5EF4-FFF2-40B4-BE49-F238E27FC236}">
                  <a16:creationId xmlns:a16="http://schemas.microsoft.com/office/drawing/2014/main" id="{8A3A34DB-0E33-4CFC-B8BD-2CD475BC5E02}"/>
                </a:ext>
              </a:extLst>
            </p:cNvPr>
            <p:cNvCxnSpPr>
              <a:cxnSpLocks/>
            </p:cNvCxnSpPr>
            <p:nvPr/>
          </p:nvCxnSpPr>
          <p:spPr>
            <a:xfrm flipH="1">
              <a:off x="7594519" y="3844184"/>
              <a:ext cx="1" cy="32676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直線接點 363">
              <a:extLst>
                <a:ext uri="{FF2B5EF4-FFF2-40B4-BE49-F238E27FC236}">
                  <a16:creationId xmlns:a16="http://schemas.microsoft.com/office/drawing/2014/main" id="{0505A30A-E8AA-4135-B7F8-8AB0BF607ED5}"/>
                </a:ext>
              </a:extLst>
            </p:cNvPr>
            <p:cNvCxnSpPr>
              <a:cxnSpLocks/>
            </p:cNvCxnSpPr>
            <p:nvPr/>
          </p:nvCxnSpPr>
          <p:spPr>
            <a:xfrm>
              <a:off x="7665021"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直線接點 364">
              <a:extLst>
                <a:ext uri="{FF2B5EF4-FFF2-40B4-BE49-F238E27FC236}">
                  <a16:creationId xmlns:a16="http://schemas.microsoft.com/office/drawing/2014/main" id="{F9DAC006-A439-4205-8CAE-7C6D6B1B9233}"/>
                </a:ext>
              </a:extLst>
            </p:cNvPr>
            <p:cNvCxnSpPr>
              <a:cxnSpLocks/>
            </p:cNvCxnSpPr>
            <p:nvPr/>
          </p:nvCxnSpPr>
          <p:spPr>
            <a:xfrm>
              <a:off x="7735525"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直線接點 365">
              <a:extLst>
                <a:ext uri="{FF2B5EF4-FFF2-40B4-BE49-F238E27FC236}">
                  <a16:creationId xmlns:a16="http://schemas.microsoft.com/office/drawing/2014/main" id="{E3D46963-9B94-4B9B-AC81-9D03BACC319B}"/>
                </a:ext>
              </a:extLst>
            </p:cNvPr>
            <p:cNvCxnSpPr>
              <a:cxnSpLocks/>
            </p:cNvCxnSpPr>
            <p:nvPr/>
          </p:nvCxnSpPr>
          <p:spPr>
            <a:xfrm>
              <a:off x="7524026"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線接點 366">
              <a:extLst>
                <a:ext uri="{FF2B5EF4-FFF2-40B4-BE49-F238E27FC236}">
                  <a16:creationId xmlns:a16="http://schemas.microsoft.com/office/drawing/2014/main" id="{A728D3DA-529C-4680-AA22-C00545322A07}"/>
                </a:ext>
              </a:extLst>
            </p:cNvPr>
            <p:cNvCxnSpPr>
              <a:cxnSpLocks/>
            </p:cNvCxnSpPr>
            <p:nvPr/>
          </p:nvCxnSpPr>
          <p:spPr>
            <a:xfrm>
              <a:off x="7453527"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8" name="Shape 177">
            <a:extLst>
              <a:ext uri="{FF2B5EF4-FFF2-40B4-BE49-F238E27FC236}">
                <a16:creationId xmlns:a16="http://schemas.microsoft.com/office/drawing/2014/main" id="{06F728C8-99A3-4F90-B2A9-78DBEE2A81DF}"/>
              </a:ext>
            </a:extLst>
          </p:cNvPr>
          <p:cNvGraphicFramePr/>
          <p:nvPr>
            <p:extLst/>
          </p:nvPr>
        </p:nvGraphicFramePr>
        <p:xfrm>
          <a:off x="5338061" y="274853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69" name="Shape 177">
            <a:extLst>
              <a:ext uri="{FF2B5EF4-FFF2-40B4-BE49-F238E27FC236}">
                <a16:creationId xmlns:a16="http://schemas.microsoft.com/office/drawing/2014/main" id="{9D823CD8-5D1A-4F53-85F6-983787722731}"/>
              </a:ext>
            </a:extLst>
          </p:cNvPr>
          <p:cNvGraphicFramePr/>
          <p:nvPr>
            <p:extLst/>
          </p:nvPr>
        </p:nvGraphicFramePr>
        <p:xfrm>
          <a:off x="4288194" y="274853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0" name="Shape 177">
            <a:extLst>
              <a:ext uri="{FF2B5EF4-FFF2-40B4-BE49-F238E27FC236}">
                <a16:creationId xmlns:a16="http://schemas.microsoft.com/office/drawing/2014/main" id="{830CEEB1-6506-490F-AECB-145B28ACB3A9}"/>
              </a:ext>
            </a:extLst>
          </p:cNvPr>
          <p:cNvGraphicFramePr/>
          <p:nvPr>
            <p:extLst/>
          </p:nvPr>
        </p:nvGraphicFramePr>
        <p:xfrm>
          <a:off x="4294968" y="349501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1" name="Shape 177">
            <a:extLst>
              <a:ext uri="{FF2B5EF4-FFF2-40B4-BE49-F238E27FC236}">
                <a16:creationId xmlns:a16="http://schemas.microsoft.com/office/drawing/2014/main" id="{5E6F3AF6-AC65-43A7-872C-1B22C2BA9679}"/>
              </a:ext>
            </a:extLst>
          </p:cNvPr>
          <p:cNvGraphicFramePr/>
          <p:nvPr>
            <p:extLst/>
          </p:nvPr>
        </p:nvGraphicFramePr>
        <p:xfrm>
          <a:off x="5345681" y="349501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5">
                        <a:lumMod val="75000"/>
                      </a:schemeClr>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pSp>
        <p:nvGrpSpPr>
          <p:cNvPr id="104" name="群組 216">
            <a:extLst>
              <a:ext uri="{FF2B5EF4-FFF2-40B4-BE49-F238E27FC236}">
                <a16:creationId xmlns:a16="http://schemas.microsoft.com/office/drawing/2014/main" id="{AF109EB8-59AB-4B8B-8DF0-DF138FD6476D}"/>
              </a:ext>
            </a:extLst>
          </p:cNvPr>
          <p:cNvGrpSpPr/>
          <p:nvPr/>
        </p:nvGrpSpPr>
        <p:grpSpPr>
          <a:xfrm>
            <a:off x="8347698" y="2773469"/>
            <a:ext cx="378544" cy="333941"/>
            <a:chOff x="7376502" y="4321835"/>
            <a:chExt cx="422989" cy="335290"/>
          </a:xfrm>
        </p:grpSpPr>
        <p:cxnSp>
          <p:nvCxnSpPr>
            <p:cNvPr id="105" name="直線接點 104">
              <a:extLst>
                <a:ext uri="{FF2B5EF4-FFF2-40B4-BE49-F238E27FC236}">
                  <a16:creationId xmlns:a16="http://schemas.microsoft.com/office/drawing/2014/main" id="{51F60015-ED4F-45F4-AB3C-7DB9456C7075}"/>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CDD90729-12DB-441E-9839-C05DC424191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a:extLst>
                <a:ext uri="{FF2B5EF4-FFF2-40B4-BE49-F238E27FC236}">
                  <a16:creationId xmlns:a16="http://schemas.microsoft.com/office/drawing/2014/main" id="{B069A872-A87D-4FAF-ADD5-522C9B7E2ED3}"/>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7F95583E-DA89-4BCC-B369-0F193C74C865}"/>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A39B4938-D369-4770-850B-279FCF25B22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0CD35476-2446-44A7-B521-894B15788A6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CA7BCCC8-68DF-4EA2-9D58-24D537F4CF6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群組 216">
            <a:extLst>
              <a:ext uri="{FF2B5EF4-FFF2-40B4-BE49-F238E27FC236}">
                <a16:creationId xmlns:a16="http://schemas.microsoft.com/office/drawing/2014/main" id="{093AFBB2-7EA5-4BEF-BA48-62323D40F1EE}"/>
              </a:ext>
            </a:extLst>
          </p:cNvPr>
          <p:cNvGrpSpPr/>
          <p:nvPr/>
        </p:nvGrpSpPr>
        <p:grpSpPr>
          <a:xfrm>
            <a:off x="7864667" y="3111170"/>
            <a:ext cx="378544" cy="333941"/>
            <a:chOff x="7376502" y="4321835"/>
            <a:chExt cx="422989" cy="335290"/>
          </a:xfrm>
        </p:grpSpPr>
        <p:cxnSp>
          <p:nvCxnSpPr>
            <p:cNvPr id="113" name="直線接點 112">
              <a:extLst>
                <a:ext uri="{FF2B5EF4-FFF2-40B4-BE49-F238E27FC236}">
                  <a16:creationId xmlns:a16="http://schemas.microsoft.com/office/drawing/2014/main" id="{7F1D7452-60E2-4216-A685-7F9657E080D2}"/>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634D556A-8F86-4488-A2B4-E49D43C29BC4}"/>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BF76496E-811B-41A4-8AEB-60D3B31C44FE}"/>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87E6CF52-7ED9-413B-8D9A-BD5D1D25628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01A3E04D-BAC8-41FF-A83E-C60DD013281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F2D76B7B-F95C-45AD-A7B8-ECB3EE785BC4}"/>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3687359A-105D-4261-878F-933950EDE913}"/>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0" name="群組 216">
            <a:extLst>
              <a:ext uri="{FF2B5EF4-FFF2-40B4-BE49-F238E27FC236}">
                <a16:creationId xmlns:a16="http://schemas.microsoft.com/office/drawing/2014/main" id="{A4ADD086-B99B-43FF-89FB-FBCC455302F2}"/>
              </a:ext>
            </a:extLst>
          </p:cNvPr>
          <p:cNvGrpSpPr/>
          <p:nvPr/>
        </p:nvGrpSpPr>
        <p:grpSpPr>
          <a:xfrm>
            <a:off x="7299510" y="3097524"/>
            <a:ext cx="378544" cy="333941"/>
            <a:chOff x="7376502" y="4321835"/>
            <a:chExt cx="422989" cy="335290"/>
          </a:xfrm>
        </p:grpSpPr>
        <p:cxnSp>
          <p:nvCxnSpPr>
            <p:cNvPr id="121" name="直線接點 120">
              <a:extLst>
                <a:ext uri="{FF2B5EF4-FFF2-40B4-BE49-F238E27FC236}">
                  <a16:creationId xmlns:a16="http://schemas.microsoft.com/office/drawing/2014/main" id="{D490C111-082C-4D0F-9E14-4E8850C1E71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22D011CF-FAC5-49A1-825B-C79BA5FFD2B9}"/>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16193C34-9568-4DB4-AE74-46E00148D4E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A5FADFFE-6D6F-476B-B4D3-2F3C45E98C2F}"/>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73115C23-EFF3-4ED1-A0B2-83B2141753B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A3BF1B07-0E22-4181-91ED-391498DCC68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786AF75A-D95D-4107-8843-9840250B1170}"/>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群組 216">
            <a:extLst>
              <a:ext uri="{FF2B5EF4-FFF2-40B4-BE49-F238E27FC236}">
                <a16:creationId xmlns:a16="http://schemas.microsoft.com/office/drawing/2014/main" id="{4AB915DF-1F48-4DC1-9728-675CF2050332}"/>
              </a:ext>
            </a:extLst>
          </p:cNvPr>
          <p:cNvGrpSpPr/>
          <p:nvPr/>
        </p:nvGrpSpPr>
        <p:grpSpPr>
          <a:xfrm>
            <a:off x="7299510" y="2773469"/>
            <a:ext cx="378544" cy="333941"/>
            <a:chOff x="7376502" y="4321835"/>
            <a:chExt cx="422989" cy="335290"/>
          </a:xfrm>
        </p:grpSpPr>
        <p:cxnSp>
          <p:nvCxnSpPr>
            <p:cNvPr id="129" name="直線接點 128">
              <a:extLst>
                <a:ext uri="{FF2B5EF4-FFF2-40B4-BE49-F238E27FC236}">
                  <a16:creationId xmlns:a16="http://schemas.microsoft.com/office/drawing/2014/main" id="{940C9BC0-E167-4204-AC96-40E99DE7606D}"/>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864C49A0-4E6D-4AC8-9942-BF1A8505EA5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D7231959-1C33-4D81-81A9-A60C426F01D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50BC8E27-E28D-4025-AB91-620A750350ED}"/>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47ADF497-7873-4F1B-A3E5-3C1158E91526}"/>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90A8AA79-33F8-4833-B5F1-A9609374E0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652C8F88-3118-4196-9505-AF8506FB944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6" name="群組 216">
            <a:extLst>
              <a:ext uri="{FF2B5EF4-FFF2-40B4-BE49-F238E27FC236}">
                <a16:creationId xmlns:a16="http://schemas.microsoft.com/office/drawing/2014/main" id="{9BF201CC-8CC6-4525-9C7A-5C8104DA64C6}"/>
              </a:ext>
            </a:extLst>
          </p:cNvPr>
          <p:cNvGrpSpPr/>
          <p:nvPr/>
        </p:nvGrpSpPr>
        <p:grpSpPr>
          <a:xfrm>
            <a:off x="6816479" y="3111170"/>
            <a:ext cx="378544" cy="333941"/>
            <a:chOff x="7376502" y="4321835"/>
            <a:chExt cx="422989" cy="335290"/>
          </a:xfrm>
        </p:grpSpPr>
        <p:cxnSp>
          <p:nvCxnSpPr>
            <p:cNvPr id="137" name="直線接點 136">
              <a:extLst>
                <a:ext uri="{FF2B5EF4-FFF2-40B4-BE49-F238E27FC236}">
                  <a16:creationId xmlns:a16="http://schemas.microsoft.com/office/drawing/2014/main" id="{40C934BE-8AD3-4540-AA94-39D9B8735AC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44FB502B-6CF0-4A44-8220-3E01648EC7BB}"/>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FAA3E439-2512-4593-A579-11BBA9F2DA5A}"/>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42A33181-5E02-48F6-9E88-832B1EB4CE3C}"/>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9A4A5517-2A21-4703-A241-5E5B1765B58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9463AD94-F049-41C0-B194-850438F79ADD}"/>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8635347F-0397-44E6-9D25-CA6AA48CD86C}"/>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矩形 2">
            <a:extLst>
              <a:ext uri="{FF2B5EF4-FFF2-40B4-BE49-F238E27FC236}">
                <a16:creationId xmlns:a16="http://schemas.microsoft.com/office/drawing/2014/main" id="{38893136-480F-415B-B59C-41A03B3AA9EF}"/>
              </a:ext>
            </a:extLst>
          </p:cNvPr>
          <p:cNvSpPr/>
          <p:nvPr/>
        </p:nvSpPr>
        <p:spPr>
          <a:xfrm>
            <a:off x="4734955" y="1817216"/>
            <a:ext cx="3622727" cy="523220"/>
          </a:xfrm>
          <a:prstGeom prst="rect">
            <a:avLst/>
          </a:prstGeom>
          <a:effectLst/>
        </p:spPr>
        <p:txBody>
          <a:bodyPr wrap="square" anchor="t">
            <a:spAutoFit/>
          </a:bodyPr>
          <a:lstStyle/>
          <a:p>
            <a:pPr algn="ctr" defTabSz="914400">
              <a:buClr>
                <a:srgbClr val="000000"/>
              </a:buClr>
              <a:defRPr/>
            </a:pPr>
            <a:r>
              <a:rPr lang="en-US" altLang="zh-TW" sz="1400" b="1">
                <a:solidFill>
                  <a:schemeClr val="tx1">
                    <a:lumMod val="75000"/>
                    <a:lumOff val="25000"/>
                  </a:schemeClr>
                </a:solidFill>
                <a:latin typeface="Arial" panose="020B0604020202020204" pitchFamily="34" charset="0"/>
                <a:ea typeface="微軟正黑體" pitchFamily="34" charset="-120"/>
                <a:cs typeface="Arial" panose="020B0604020202020204" pitchFamily="34" charset="0"/>
              </a:rPr>
              <a:t>With limited OP, 4 more write is needed. With more OP the GC is not required. </a:t>
            </a:r>
          </a:p>
        </p:txBody>
      </p:sp>
    </p:spTree>
    <p:extLst>
      <p:ext uri="{BB962C8B-B14F-4D97-AF65-F5344CB8AC3E}">
        <p14:creationId xmlns:p14="http://schemas.microsoft.com/office/powerpoint/2010/main" val="1953125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14" name="圓角矩形 15">
            <a:extLst>
              <a:ext uri="{FF2B5EF4-FFF2-40B4-BE49-F238E27FC236}">
                <a16:creationId xmlns:a16="http://schemas.microsoft.com/office/drawing/2014/main" id="{7AA5EAA3-F3DA-408E-A28E-14ED6B631D03}"/>
              </a:ext>
            </a:extLst>
          </p:cNvPr>
          <p:cNvSpPr/>
          <p:nvPr/>
        </p:nvSpPr>
        <p:spPr>
          <a:xfrm>
            <a:off x="3037947" y="2650057"/>
            <a:ext cx="6003294" cy="20423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5318" y="2749140"/>
            <a:ext cx="5856529" cy="1836935"/>
          </a:xfrm>
          <a:prstGeom prst="rect">
            <a:avLst/>
          </a:prstGeom>
          <a:noFill/>
          <a:ln w="9525">
            <a:noFill/>
            <a:miter lim="800000"/>
            <a:headEnd/>
            <a:tailEnd/>
          </a:ln>
        </p:spPr>
      </p:pic>
      <p:sp>
        <p:nvSpPr>
          <p:cNvPr id="322" name="Shape 322"/>
          <p:cNvSpPr txBox="1">
            <a:spLocks noGrp="1"/>
          </p:cNvSpPr>
          <p:nvPr>
            <p:ph type="title"/>
          </p:nvPr>
        </p:nvSpPr>
        <p:spPr>
          <a:xfrm>
            <a:off x="505696" y="274630"/>
            <a:ext cx="7886700" cy="82296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lvl="0">
              <a:buSzPts val="3200"/>
            </a:pPr>
            <a:r>
              <a:rPr lang="en-US" altLang="zh-TW" sz="3600">
                <a:solidFill>
                  <a:srgbClr val="E2CB9E"/>
                </a:solidFill>
                <a:latin typeface="Arial" panose="020B0604020202020204" pitchFamily="34" charset="0"/>
                <a:cs typeface="Arial" panose="020B0604020202020204" pitchFamily="34" charset="0"/>
                <a:sym typeface="Microsoft JhengHei"/>
              </a:rPr>
              <a:t>The advantage of software-defined SSD extra over-Provisioning</a:t>
            </a:r>
            <a:endParaRPr lang="zh-TW" altLang="en-US" sz="3600" u="none" strike="noStrike" cap="none">
              <a:solidFill>
                <a:srgbClr val="E2CB9E"/>
              </a:solidFill>
              <a:latin typeface="Arial" panose="020B0604020202020204" pitchFamily="34" charset="0"/>
              <a:cs typeface="Arial" panose="020B0604020202020204" pitchFamily="34" charset="0"/>
              <a:sym typeface="Arial"/>
            </a:endParaRPr>
          </a:p>
        </p:txBody>
      </p:sp>
      <p:sp>
        <p:nvSpPr>
          <p:cNvPr id="11" name="內容版面配置區 1">
            <a:extLst>
              <a:ext uri="{FF2B5EF4-FFF2-40B4-BE49-F238E27FC236}">
                <a16:creationId xmlns:a16="http://schemas.microsoft.com/office/drawing/2014/main" id="{137EB46C-0AD5-4805-91BC-2B2DC4CA5948}"/>
              </a:ext>
            </a:extLst>
          </p:cNvPr>
          <p:cNvSpPr txBox="1">
            <a:spLocks/>
          </p:cNvSpPr>
          <p:nvPr/>
        </p:nvSpPr>
        <p:spPr>
          <a:xfrm>
            <a:off x="485224" y="1212159"/>
            <a:ext cx="8023122" cy="1288512"/>
          </a:xfrm>
          <a:prstGeom prst="rect">
            <a:avLst/>
          </a:prstGeom>
        </p:spPr>
        <p:txBody>
          <a:bodyPr anchor="t">
            <a:normAutofit/>
          </a:bodyPr>
          <a:lstStyle/>
          <a:p>
            <a:pPr marL="180975" indent="-180975">
              <a:buClr>
                <a:srgbClr val="E2CB9E"/>
              </a:buClr>
              <a:buFont typeface="Arial" panose="020B0604020202020204" pitchFamily="34" charset="0"/>
              <a:buChar char="•"/>
            </a:pPr>
            <a:r>
              <a:rPr kumimoji="1" lang="en-US" altLang="zh-TW" sz="1600" b="1">
                <a:solidFill>
                  <a:schemeClr val="bg1"/>
                </a:solidFill>
                <a:latin typeface="Arial" panose="020B0604020202020204" pitchFamily="34" charset="0"/>
                <a:ea typeface="Microsoft JhengHei"/>
                <a:cs typeface="Arial" panose="020B0604020202020204" pitchFamily="34" charset="0"/>
              </a:rPr>
              <a:t>With QTS, user can assign more OP to the SSD RAID.</a:t>
            </a:r>
          </a:p>
          <a:p>
            <a:pPr marL="180975" indent="-180975">
              <a:buClr>
                <a:srgbClr val="E2CB9E"/>
              </a:buClr>
              <a:buFont typeface="Arial" panose="020B0604020202020204" pitchFamily="34" charset="0"/>
              <a:buChar char="•"/>
            </a:pPr>
            <a:r>
              <a:rPr kumimoji="1" lang="en-US" altLang="zh-TW" sz="1600" b="1">
                <a:solidFill>
                  <a:schemeClr val="bg1"/>
                </a:solidFill>
                <a:latin typeface="Arial" panose="020B0604020202020204" pitchFamily="34" charset="0"/>
                <a:ea typeface="Microsoft JhengHei"/>
                <a:cs typeface="Arial" panose="020B0604020202020204" pitchFamily="34" charset="0"/>
              </a:rPr>
              <a:t>At</a:t>
            </a:r>
            <a:r>
              <a:rPr kumimoji="1" lang="zh-TW" altLang="en-US" sz="1600" b="1">
                <a:solidFill>
                  <a:schemeClr val="bg1"/>
                </a:solidFill>
                <a:latin typeface="Arial" panose="020B0604020202020204" pitchFamily="34" charset="0"/>
                <a:ea typeface="Microsoft JhengHei"/>
                <a:cs typeface="Arial" panose="020B0604020202020204" pitchFamily="34" charset="0"/>
              </a:rPr>
              <a:t> </a:t>
            </a:r>
            <a:r>
              <a:rPr kumimoji="1" lang="en-US" altLang="zh-TW" sz="1600" b="1">
                <a:solidFill>
                  <a:schemeClr val="bg1"/>
                </a:solidFill>
                <a:latin typeface="Arial" panose="020B0604020202020204" pitchFamily="34" charset="0"/>
                <a:ea typeface="Microsoft JhengHei"/>
                <a:cs typeface="Arial" panose="020B0604020202020204" pitchFamily="34" charset="0"/>
              </a:rPr>
              <a:t>QNAP Lab,</a:t>
            </a:r>
            <a:r>
              <a:rPr kumimoji="1" lang="zh-TW" altLang="en-US" sz="1600" b="1">
                <a:solidFill>
                  <a:schemeClr val="bg1"/>
                </a:solidFill>
                <a:latin typeface="Arial" panose="020B0604020202020204" pitchFamily="34" charset="0"/>
                <a:ea typeface="Microsoft JhengHei"/>
                <a:cs typeface="Arial" panose="020B0604020202020204" pitchFamily="34" charset="0"/>
              </a:rPr>
              <a:t> </a:t>
            </a:r>
            <a:r>
              <a:rPr kumimoji="1" lang="en-US" altLang="zh-TW" sz="1600" b="1">
                <a:solidFill>
                  <a:schemeClr val="bg1"/>
                </a:solidFill>
                <a:latin typeface="Arial" panose="020B0604020202020204" pitchFamily="34" charset="0"/>
                <a:ea typeface="Microsoft JhengHei"/>
                <a:cs typeface="Arial" panose="020B0604020202020204" pitchFamily="34" charset="0"/>
              </a:rPr>
              <a:t>the effect of over-provisioning can not only be observed on single consumer-level Samsung</a:t>
            </a:r>
            <a:r>
              <a:rPr kumimoji="1" lang="zh-TW" altLang="en-US" sz="1600" b="1">
                <a:solidFill>
                  <a:schemeClr val="bg1"/>
                </a:solidFill>
                <a:latin typeface="Arial" panose="020B0604020202020204" pitchFamily="34" charset="0"/>
                <a:ea typeface="Microsoft JhengHei"/>
                <a:cs typeface="Arial" panose="020B0604020202020204" pitchFamily="34" charset="0"/>
              </a:rPr>
              <a:t> </a:t>
            </a:r>
            <a:r>
              <a:rPr kumimoji="1" lang="en-US" altLang="zh-TW" sz="1600" b="1">
                <a:solidFill>
                  <a:schemeClr val="bg1"/>
                </a:solidFill>
                <a:latin typeface="Arial" panose="020B0604020202020204" pitchFamily="34" charset="0"/>
                <a:ea typeface="Microsoft JhengHei"/>
                <a:cs typeface="Arial" panose="020B0604020202020204" pitchFamily="34" charset="0"/>
              </a:rPr>
              <a:t>850</a:t>
            </a:r>
            <a:r>
              <a:rPr kumimoji="1" lang="zh-TW" altLang="en-US" sz="1600" b="1">
                <a:solidFill>
                  <a:schemeClr val="bg1"/>
                </a:solidFill>
                <a:latin typeface="Arial" panose="020B0604020202020204" pitchFamily="34" charset="0"/>
                <a:ea typeface="Microsoft JhengHei"/>
                <a:cs typeface="Arial" panose="020B0604020202020204" pitchFamily="34" charset="0"/>
              </a:rPr>
              <a:t> </a:t>
            </a:r>
            <a:r>
              <a:rPr kumimoji="1" lang="en-US" altLang="zh-TW" sz="1600" b="1">
                <a:solidFill>
                  <a:schemeClr val="bg1"/>
                </a:solidFill>
                <a:latin typeface="Arial" panose="020B0604020202020204" pitchFamily="34" charset="0"/>
                <a:ea typeface="Microsoft JhengHei"/>
                <a:cs typeface="Arial" panose="020B0604020202020204" pitchFamily="34" charset="0"/>
              </a:rPr>
              <a:t>PRO</a:t>
            </a:r>
            <a:r>
              <a:rPr kumimoji="1" lang="zh-TW" altLang="en-US" sz="1600" b="1">
                <a:solidFill>
                  <a:schemeClr val="bg1"/>
                </a:solidFill>
                <a:latin typeface="Arial" panose="020B0604020202020204" pitchFamily="34" charset="0"/>
                <a:ea typeface="Microsoft JhengHei"/>
                <a:cs typeface="Arial" panose="020B0604020202020204" pitchFamily="34" charset="0"/>
              </a:rPr>
              <a:t> </a:t>
            </a:r>
            <a:r>
              <a:rPr kumimoji="1" lang="en-US" altLang="zh-TW" sz="1600" b="1">
                <a:solidFill>
                  <a:schemeClr val="bg1"/>
                </a:solidFill>
                <a:latin typeface="Arial" panose="020B0604020202020204" pitchFamily="34" charset="0"/>
                <a:ea typeface="Microsoft JhengHei"/>
                <a:cs typeface="Arial" panose="020B0604020202020204" pitchFamily="34" charset="0"/>
              </a:rPr>
              <a:t>(reaching almost the same performance as data center SSD), but also be seen on SSDs as a RAID.</a:t>
            </a:r>
            <a:endParaRPr lang="en-US" altLang="zh-TW" sz="1600" b="1">
              <a:solidFill>
                <a:schemeClr val="bg1"/>
              </a:solidFill>
              <a:latin typeface="Arial" panose="020B0604020202020204" pitchFamily="34" charset="0"/>
              <a:ea typeface="Microsoft JhengHei"/>
              <a:cs typeface="Arial" panose="020B0604020202020204" pitchFamily="34" charset="0"/>
            </a:endParaRPr>
          </a:p>
        </p:txBody>
      </p:sp>
      <p:pic>
        <p:nvPicPr>
          <p:cNvPr id="13" name="圖片 12">
            <a:extLst>
              <a:ext uri="{FF2B5EF4-FFF2-40B4-BE49-F238E27FC236}">
                <a16:creationId xmlns:a16="http://schemas.microsoft.com/office/drawing/2014/main" id="{E85B5520-B996-4E30-B4DC-BE74B4D527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3" b="17531"/>
          <a:stretch/>
        </p:blipFill>
        <p:spPr>
          <a:xfrm>
            <a:off x="1279803" y="3170074"/>
            <a:ext cx="2135875" cy="1973426"/>
          </a:xfrm>
          <a:prstGeom prst="rect">
            <a:avLst/>
          </a:prstGeom>
        </p:spPr>
      </p:pic>
      <p:sp>
        <p:nvSpPr>
          <p:cNvPr id="20" name="Shape 141">
            <a:extLst>
              <a:ext uri="{FF2B5EF4-FFF2-40B4-BE49-F238E27FC236}">
                <a16:creationId xmlns:a16="http://schemas.microsoft.com/office/drawing/2014/main" id="{583B6497-BFD1-234E-BDDB-F29AD4D3088E}"/>
              </a:ext>
            </a:extLst>
          </p:cNvPr>
          <p:cNvSpPr txBox="1"/>
          <p:nvPr/>
        </p:nvSpPr>
        <p:spPr>
          <a:xfrm>
            <a:off x="3043123" y="4694025"/>
            <a:ext cx="3909619" cy="35869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資料級 </a:t>
            </a:r>
            <a:r>
              <a:rPr kumimoji="0" lang="en-US" altLang="zh-TW"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SSD</a:t>
            </a:r>
            <a:r>
              <a:rPr kumimoji="0" lang="zh-TW" altLang="en-US"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 以 </a:t>
            </a:r>
            <a:r>
              <a:rPr kumimoji="0" lang="en-US" altLang="zh-TW"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Intel S4500 </a:t>
            </a:r>
            <a:r>
              <a:rPr kumimoji="0" lang="zh-TW" altLang="en-US"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為例，持續隨機寫入 </a:t>
            </a:r>
            <a:r>
              <a:rPr kumimoji="0" lang="en-US" altLang="zh-TW"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IOPS</a:t>
            </a:r>
            <a:r>
              <a:rPr kumimoji="0" lang="zh-TW" altLang="en-US"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 為 </a:t>
            </a:r>
            <a:r>
              <a:rPr kumimoji="0" lang="en-US" altLang="zh-TW"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Microsoft JhengHei"/>
              </a:rPr>
              <a:t>30,000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700" b="1" i="0" u="none" strike="noStrike" kern="0" cap="none" spc="0" normalizeH="0" baseline="0" noProof="0">
              <a:ln>
                <a:noFill/>
              </a:ln>
              <a:solidFill>
                <a:srgbClr val="000000"/>
              </a:solidFill>
              <a:effectLst/>
              <a:uLnTx/>
              <a:uFillTx/>
              <a:latin typeface="Arial" panose="020B0604020202020204" pitchFamily="34" charset="0"/>
              <a:ea typeface="Microsoft JhengHei"/>
              <a:cs typeface="Arial" panose="020B0604020202020204" pitchFamily="34" charset="0"/>
              <a:sym typeface="Arial"/>
            </a:endParaRPr>
          </a:p>
        </p:txBody>
      </p:sp>
      <p:sp>
        <p:nvSpPr>
          <p:cNvPr id="15" name="語音泡泡: 圓角矩形 14">
            <a:extLst>
              <a:ext uri="{FF2B5EF4-FFF2-40B4-BE49-F238E27FC236}">
                <a16:creationId xmlns:a16="http://schemas.microsoft.com/office/drawing/2014/main" id="{3DD9C5C6-48D1-45A2-91F3-570BB2207BC0}"/>
              </a:ext>
            </a:extLst>
          </p:cNvPr>
          <p:cNvSpPr/>
          <p:nvPr/>
        </p:nvSpPr>
        <p:spPr>
          <a:xfrm>
            <a:off x="259308" y="2500671"/>
            <a:ext cx="2971750" cy="980535"/>
          </a:xfrm>
          <a:prstGeom prst="wedgeRoundRectCallout">
            <a:avLst>
              <a:gd name="adj1" fmla="val 43522"/>
              <a:gd name="adj2" fmla="val 75091"/>
              <a:gd name="adj3" fmla="val 16667"/>
            </a:avLst>
          </a:prstGeom>
          <a:solidFill>
            <a:srgbClr val="3B383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Arial" panose="020B0604020202020204" pitchFamily="34" charset="0"/>
              <a:sym typeface="Arial"/>
            </a:endParaRPr>
          </a:p>
        </p:txBody>
      </p:sp>
      <p:sp>
        <p:nvSpPr>
          <p:cNvPr id="3" name="矩形 2">
            <a:extLst>
              <a:ext uri="{FF2B5EF4-FFF2-40B4-BE49-F238E27FC236}">
                <a16:creationId xmlns:a16="http://schemas.microsoft.com/office/drawing/2014/main" id="{52143428-B8B9-4F86-9744-B16CF8DDAE3F}"/>
              </a:ext>
            </a:extLst>
          </p:cNvPr>
          <p:cNvSpPr/>
          <p:nvPr/>
        </p:nvSpPr>
        <p:spPr>
          <a:xfrm>
            <a:off x="443928" y="2574141"/>
            <a:ext cx="2821827" cy="900246"/>
          </a:xfrm>
          <a:prstGeom prst="rect">
            <a:avLst/>
          </a:prstGeom>
        </p:spPr>
        <p:txBody>
          <a:bodyPr wrap="square">
            <a:spAutoFit/>
          </a:bodyPr>
          <a:lstStyle/>
          <a:p>
            <a:pPr lvl="0"/>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Above: Samsung 850 Pro as Single Disk </a:t>
            </a:r>
          </a:p>
          <a:p>
            <a:pPr lvl="0"/>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Below: Micron M1100 as RAID 1</a:t>
            </a:r>
          </a:p>
          <a:p>
            <a:pPr lvl="0"/>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FIO configuration: runtime=1800 </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ioengine</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libaio</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 direct=1  </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rw</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randwrite</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bs</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=4k </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numjobs</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=1 </a:t>
            </a:r>
            <a:r>
              <a:rPr lang="en-US" altLang="zh-TW" sz="1050" b="1" err="1">
                <a:solidFill>
                  <a:schemeClr val="bg1"/>
                </a:solidFill>
                <a:latin typeface="Arial" panose="020B0604020202020204" pitchFamily="34" charset="0"/>
                <a:ea typeface="Microsoft JhengHei"/>
                <a:cs typeface="Arial" panose="020B0604020202020204" pitchFamily="34" charset="0"/>
                <a:sym typeface="Microsoft JhengHei"/>
              </a:rPr>
              <a:t>iodepth</a:t>
            </a:r>
            <a:r>
              <a:rPr lang="en-US" altLang="zh-TW" sz="1050" b="1">
                <a:solidFill>
                  <a:schemeClr val="bg1"/>
                </a:solidFill>
                <a:latin typeface="Arial" panose="020B0604020202020204" pitchFamily="34" charset="0"/>
                <a:ea typeface="Microsoft JhengHei"/>
                <a:cs typeface="Arial" panose="020B0604020202020204" pitchFamily="34" charset="0"/>
                <a:sym typeface="Microsoft JhengHei"/>
              </a:rPr>
              <a:t>=32</a:t>
            </a:r>
          </a:p>
        </p:txBody>
      </p:sp>
    </p:spTree>
    <p:extLst>
      <p:ext uri="{BB962C8B-B14F-4D97-AF65-F5344CB8AC3E}">
        <p14:creationId xmlns:p14="http://schemas.microsoft.com/office/powerpoint/2010/main" val="1849726266"/>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2653</Words>
  <Application>Microsoft Office PowerPoint</Application>
  <PresentationFormat>如螢幕大小 (16:9)</PresentationFormat>
  <Paragraphs>540</Paragraphs>
  <Slides>53</Slides>
  <Notes>25</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53</vt:i4>
      </vt:variant>
    </vt:vector>
  </HeadingPairs>
  <TitlesOfParts>
    <vt:vector size="66" baseType="lpstr">
      <vt:lpstr>等线</vt:lpstr>
      <vt:lpstr>Microsoft JHengHei UI</vt:lpstr>
      <vt:lpstr>游ゴシック</vt:lpstr>
      <vt:lpstr>微軟正黑體</vt:lpstr>
      <vt:lpstr>微軟正黑體</vt:lpstr>
      <vt:lpstr>新細明體</vt:lpstr>
      <vt:lpstr>Arial</vt:lpstr>
      <vt:lpstr>Calibri</vt:lpstr>
      <vt:lpstr>Calibri Light</vt:lpstr>
      <vt:lpstr>Corbel</vt:lpstr>
      <vt:lpstr>Verdana</vt:lpstr>
      <vt:lpstr>Wingdings</vt:lpstr>
      <vt:lpstr>Office 佈景主題</vt:lpstr>
      <vt:lpstr>PowerPoint 簡報</vt:lpstr>
      <vt:lpstr>Maker x Backup x Sharing  x Work x Entertainment everywhere </vt:lpstr>
      <vt:lpstr>M.2 SSD for the best performance</vt:lpstr>
      <vt:lpstr>QTS 4.4.0 +  new Linux kernel 4.14</vt:lpstr>
      <vt:lpstr>Different SSD has different performance</vt:lpstr>
      <vt:lpstr>SSD usage in Network Attached Storage</vt:lpstr>
      <vt:lpstr>PowerPoint 簡報</vt:lpstr>
      <vt:lpstr>What is SSD over-provisioning</vt:lpstr>
      <vt:lpstr>The advantage of software-defined SSD extra over-Provisioning</vt:lpstr>
      <vt:lpstr>Choosing SSD is hard,  choosing QNAP is simple</vt:lpstr>
      <vt:lpstr>Create a tighter hybrid cloud system</vt:lpstr>
      <vt:lpstr>CacheMount: enable cache to enhance cloud experience</vt:lpstr>
      <vt:lpstr>CacheMount: manage all storage together</vt:lpstr>
      <vt:lpstr>The core of CacheMount  EdgeCache volume</vt:lpstr>
      <vt:lpstr>VJBOD Cloud + public cloud frees the private cloud from its limitations</vt:lpstr>
      <vt:lpstr>PowerPoint 簡報</vt:lpstr>
      <vt:lpstr>Multi-Gig 10GBASE-T brings out SSD potential</vt:lpstr>
      <vt:lpstr>Based on Aquantia’s AQC107 10G IC</vt:lpstr>
      <vt:lpstr>Aquantia at a glance</vt:lpstr>
      <vt:lpstr>Aquantia drives the infrastructure upgrade</vt:lpstr>
      <vt:lpstr>Applications</vt:lpstr>
      <vt:lpstr>Install a 10GbE adapter to PC</vt:lpstr>
      <vt:lpstr>Mac users can now connect to 10GbE</vt:lpstr>
      <vt:lpstr>Accessories – 10GbE network switch</vt:lpstr>
      <vt:lpstr>10GbE performance</vt:lpstr>
      <vt:lpstr>PowerPoint 簡報</vt:lpstr>
      <vt:lpstr>TBS-453DX front view</vt:lpstr>
      <vt:lpstr>TBS-453DX side views</vt:lpstr>
      <vt:lpstr>Multiple USB ports, versatile applications</vt:lpstr>
      <vt:lpstr>M.2 SSD &amp; memory installation</vt:lpstr>
      <vt:lpstr>Smart ‘n quiet fan with optimal thermal design</vt:lpstr>
      <vt:lpstr>PowerPoint 簡報</vt:lpstr>
      <vt:lpstr>10 - 20V DC wide voltage input</vt:lpstr>
      <vt:lpstr>HDMI 2.0 4K 60FPS  sharp picture quality</vt:lpstr>
      <vt:lpstr>HybridDesk Station  for various A/V needs </vt:lpstr>
      <vt:lpstr>Versatile HybridDesk Station apps</vt:lpstr>
      <vt:lpstr>Qbutton: customize remote button actions</vt:lpstr>
      <vt:lpstr>Linux Station turns NAS into a Ubuntu PC</vt:lpstr>
      <vt:lpstr>Linux Station + KODI to play everything</vt:lpstr>
      <vt:lpstr>OceanKTV for the home karaoke</vt:lpstr>
      <vt:lpstr>Management &amp; playback in OceanKTV</vt:lpstr>
      <vt:lpstr> Streaming &amp; accelerated transcoding</vt:lpstr>
      <vt:lpstr>Use PLEX to stream media collections</vt:lpstr>
      <vt:lpstr>Cinema28  for the complete home streaming</vt:lpstr>
      <vt:lpstr>Enjoy Roon without a PC</vt:lpstr>
      <vt:lpstr>Backup or sync data at your choice</vt:lpstr>
      <vt:lpstr>Business-level snapshot</vt:lpstr>
      <vt:lpstr>Backup the NAS data</vt:lpstr>
      <vt:lpstr>Notification Center:  stay informed at all times</vt:lpstr>
      <vt:lpstr>QVR Pro 24/7 surveillance solution</vt:lpstr>
      <vt:lpstr>Expand storage via VJBOD</vt:lpstr>
      <vt:lpstr>TR-004 RAID box for expansion or data sharing</vt:lpstr>
      <vt:lpstr>Compact. Light.   Packs a bunch.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QNAP_Copy Su</cp:lastModifiedBy>
  <cp:revision>2</cp:revision>
  <dcterms:created xsi:type="dcterms:W3CDTF">2018-09-25T05:06:16Z</dcterms:created>
  <dcterms:modified xsi:type="dcterms:W3CDTF">2018-11-07T02:11:23Z</dcterms:modified>
</cp:coreProperties>
</file>