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266" r:id="rId2"/>
    <p:sldId id="464" r:id="rId3"/>
    <p:sldId id="443" r:id="rId4"/>
    <p:sldId id="467" r:id="rId5"/>
    <p:sldId id="468" r:id="rId6"/>
    <p:sldId id="475" r:id="rId7"/>
    <p:sldId id="474" r:id="rId8"/>
    <p:sldId id="469" r:id="rId9"/>
    <p:sldId id="470" r:id="rId10"/>
    <p:sldId id="471" r:id="rId11"/>
    <p:sldId id="450" r:id="rId12"/>
    <p:sldId id="449" r:id="rId13"/>
    <p:sldId id="448" r:id="rId14"/>
    <p:sldId id="454" r:id="rId15"/>
    <p:sldId id="452" r:id="rId16"/>
    <p:sldId id="465" r:id="rId17"/>
    <p:sldId id="476" r:id="rId18"/>
    <p:sldId id="483" r:id="rId19"/>
    <p:sldId id="486" r:id="rId20"/>
    <p:sldId id="484" r:id="rId21"/>
    <p:sldId id="485" r:id="rId22"/>
    <p:sldId id="478" r:id="rId23"/>
    <p:sldId id="479" r:id="rId24"/>
    <p:sldId id="480" r:id="rId25"/>
    <p:sldId id="481" r:id="rId26"/>
    <p:sldId id="482" r:id="rId27"/>
    <p:sldId id="437" r:id="rId28"/>
    <p:sldId id="440" r:id="rId29"/>
    <p:sldId id="442" r:id="rId30"/>
    <p:sldId id="472" r:id="rId31"/>
    <p:sldId id="473" r:id="rId32"/>
    <p:sldId id="439" r:id="rId33"/>
    <p:sldId id="463" r:id="rId34"/>
    <p:sldId id="441" r:id="rId35"/>
    <p:sldId id="352" r:id="rId36"/>
    <p:sldId id="360" r:id="rId37"/>
    <p:sldId id="429" r:id="rId38"/>
    <p:sldId id="356" r:id="rId39"/>
    <p:sldId id="357" r:id="rId40"/>
    <p:sldId id="418" r:id="rId41"/>
    <p:sldId id="433" r:id="rId42"/>
    <p:sldId id="348" r:id="rId43"/>
    <p:sldId id="355" r:id="rId44"/>
    <p:sldId id="287" r:id="rId45"/>
    <p:sldId id="419" r:id="rId46"/>
    <p:sldId id="434" r:id="rId47"/>
    <p:sldId id="435" r:id="rId48"/>
    <p:sldId id="279" r:id="rId49"/>
    <p:sldId id="420" r:id="rId50"/>
    <p:sldId id="299" r:id="rId51"/>
    <p:sldId id="347" r:id="rId52"/>
    <p:sldId id="462" r:id="rId53"/>
    <p:sldId id="460" r:id="rId5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FD9F5A69-C7C7-46D5-A657-6DC5C717084B}">
          <p14:sldIdLst>
            <p14:sldId id="266"/>
            <p14:sldId id="464"/>
            <p14:sldId id="443"/>
            <p14:sldId id="467"/>
            <p14:sldId id="468"/>
            <p14:sldId id="475"/>
            <p14:sldId id="474"/>
            <p14:sldId id="469"/>
            <p14:sldId id="470"/>
            <p14:sldId id="471"/>
            <p14:sldId id="450"/>
            <p14:sldId id="449"/>
            <p14:sldId id="448"/>
            <p14:sldId id="454"/>
            <p14:sldId id="452"/>
            <p14:sldId id="465"/>
            <p14:sldId id="476"/>
            <p14:sldId id="483"/>
            <p14:sldId id="486"/>
            <p14:sldId id="484"/>
            <p14:sldId id="485"/>
            <p14:sldId id="478"/>
            <p14:sldId id="479"/>
            <p14:sldId id="480"/>
            <p14:sldId id="481"/>
            <p14:sldId id="482"/>
            <p14:sldId id="437"/>
            <p14:sldId id="440"/>
            <p14:sldId id="442"/>
            <p14:sldId id="472"/>
            <p14:sldId id="473"/>
            <p14:sldId id="439"/>
            <p14:sldId id="463"/>
            <p14:sldId id="441"/>
            <p14:sldId id="352"/>
            <p14:sldId id="360"/>
            <p14:sldId id="429"/>
            <p14:sldId id="356"/>
            <p14:sldId id="357"/>
            <p14:sldId id="418"/>
            <p14:sldId id="433"/>
            <p14:sldId id="348"/>
            <p14:sldId id="355"/>
            <p14:sldId id="287"/>
            <p14:sldId id="419"/>
            <p14:sldId id="434"/>
            <p14:sldId id="435"/>
            <p14:sldId id="279"/>
            <p14:sldId id="420"/>
            <p14:sldId id="299"/>
            <p14:sldId id="347"/>
            <p14:sldId id="462"/>
            <p14:sldId id="4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CB9E"/>
    <a:srgbClr val="4BC0E4"/>
    <a:srgbClr val="099DCA"/>
    <a:srgbClr val="081744"/>
    <a:srgbClr val="0D75C2"/>
    <a:srgbClr val="8E621F"/>
    <a:srgbClr val="FFFF01"/>
    <a:srgbClr val="ACA087"/>
    <a:srgbClr val="383838"/>
    <a:srgbClr val="8E6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1392CD-B274-4F48-9232-7995236946CF}" v="984" dt="2018-11-06T10:25:33.054"/>
    <p1510:client id="{41A6B315-691B-7CEB-5D8A-CE7446369E0F}" v="48" dt="2018-11-05T10:37:12.612"/>
    <p1510:client id="{BCCA2B27-9ABE-3C16-A266-83DD4FD4DBE6}" v="4" dt="2018-11-05T10:36:53.293"/>
    <p1510:client id="{F04EFE85-0421-F42C-837F-B5C573D432D6}" v="3" dt="2018-11-05T10:53:54.372"/>
    <p1510:client id="{BEE16AF8-C3D4-43B4-A852-C59B97AB967D}" v="911" dt="2018-11-06T06:59:26.154"/>
    <p1510:client id="{8CAEBDE9-0BC7-4283-95E9-33B5EE8EDC34}" v="240" dt="2018-11-05T10:47:25.082"/>
    <p1510:client id="{FF4F7D32-2A81-4BBD-4FCA-01877D758A4D}" v="35" dt="2018-11-05T12:21:40.365"/>
    <p1510:client id="{CBE066CE-FB4D-FD4E-A44F-56F4EF101ABE}" v="1200" dt="2018-11-06T06:40:01.090"/>
    <p1510:client id="{B523B443-1CD9-43E4-8698-ABD98F31C582}" v="628" dt="2018-11-06T07:48:12.295"/>
    <p1510:client id="{7126303F-EEE4-0D7E-54E7-6DE98B6CCCDE}" v="12" dt="2018-11-05T12:55:32.418"/>
    <p1510:client id="{40AABEE3-59F1-EBFF-7838-EF79BF131930}" v="75" dt="2018-11-06T02:18:10.380"/>
    <p1510:client id="{F1037AD0-7C40-4DFF-AA04-C825A272A25E}" v="1" dt="2018-11-06T03:39:49.578"/>
    <p1510:client id="{24085776-1BC5-B143-2625-DC1FC891C89E}" v="1" dt="2018-11-06T07:18:48.476"/>
  </p1510:revLst>
</p1510:revInfo>
</file>

<file path=ppt/tableStyles.xml><?xml version="1.0" encoding="utf-8"?>
<a:tblStyleLst xmlns:a="http://schemas.openxmlformats.org/drawingml/2006/main" def="{5C22544A-7EE6-4342-B048-85BDC9FD1C3A}">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786" y="12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27D1B7DD-F4BF-48C3-B7F3-D4C64505BD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CC9353DD-C4B3-4DEB-89E0-F0FF37293E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E173FD-923F-47C5-A25C-3273F68F3493}" type="datetimeFigureOut">
              <a:rPr lang="zh-TW" altLang="en-US" smtClean="0"/>
              <a:t>2018/11/7</a:t>
            </a:fld>
            <a:endParaRPr lang="zh-TW" altLang="en-US"/>
          </a:p>
        </p:txBody>
      </p:sp>
      <p:sp>
        <p:nvSpPr>
          <p:cNvPr id="4" name="頁尾版面配置區 3">
            <a:extLst>
              <a:ext uri="{FF2B5EF4-FFF2-40B4-BE49-F238E27FC236}">
                <a16:creationId xmlns:a16="http://schemas.microsoft.com/office/drawing/2014/main" id="{4A76121C-3EF2-40DF-945F-74855111A4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21C432B3-503B-4CA5-8807-1A61CF237B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4AA53A-4CE7-4EA9-9CE1-FD17FB3BEBC0}" type="slidenum">
              <a:rPr lang="zh-TW" altLang="en-US" smtClean="0"/>
              <a:t>‹#›</a:t>
            </a:fld>
            <a:endParaRPr lang="zh-TW" altLang="en-US"/>
          </a:p>
        </p:txBody>
      </p:sp>
    </p:spTree>
    <p:extLst>
      <p:ext uri="{BB962C8B-B14F-4D97-AF65-F5344CB8AC3E}">
        <p14:creationId xmlns:p14="http://schemas.microsoft.com/office/powerpoint/2010/main" val="2040722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68894-CE52-4C63-8C32-03CB5B3330FF}" type="datetimeFigureOut">
              <a:rPr lang="zh-TW" altLang="en-US" smtClean="0"/>
              <a:t>2018/11/7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F5F86-B0F1-43BF-B309-396ECD5630CA}" type="slidenum">
              <a:rPr lang="zh-TW" altLang="en-US" smtClean="0"/>
              <a:t>‹#›</a:t>
            </a:fld>
            <a:endParaRPr lang="zh-TW" altLang="en-US"/>
          </a:p>
        </p:txBody>
      </p:sp>
    </p:spTree>
    <p:extLst>
      <p:ext uri="{BB962C8B-B14F-4D97-AF65-F5344CB8AC3E}">
        <p14:creationId xmlns:p14="http://schemas.microsoft.com/office/powerpoint/2010/main" val="370482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a:latin typeface="游ゴシック"/>
              <a:ea typeface="游ゴシック"/>
            </a:endParaRPr>
          </a:p>
        </p:txBody>
      </p:sp>
      <p:sp>
        <p:nvSpPr>
          <p:cNvPr id="4" name="Slide Number Placeholder 3"/>
          <p:cNvSpPr>
            <a:spLocks noGrp="1"/>
          </p:cNvSpPr>
          <p:nvPr>
            <p:ph type="sldNum" sz="quarter" idx="5"/>
          </p:nvPr>
        </p:nvSpPr>
        <p:spPr/>
        <p:txBody>
          <a:bodyPr/>
          <a:lstStyle/>
          <a:p>
            <a:fld id="{C26F5F86-B0F1-43BF-B309-396ECD5630CA}" type="slidenum">
              <a:rPr lang="zh-TW" altLang="en-US" smtClean="0"/>
              <a:t>1</a:t>
            </a:fld>
            <a:endParaRPr lang="zh-TW" altLang="en-US"/>
          </a:p>
        </p:txBody>
      </p:sp>
    </p:spTree>
    <p:extLst>
      <p:ext uri="{BB962C8B-B14F-4D97-AF65-F5344CB8AC3E}">
        <p14:creationId xmlns:p14="http://schemas.microsoft.com/office/powerpoint/2010/main" val="202240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cs typeface="Calibri"/>
              </a:rPr>
              <a:t>有了</a:t>
            </a:r>
            <a:r>
              <a:rPr lang="zh-TW" altLang="en-US">
                <a:latin typeface="新細明體"/>
                <a:ea typeface="新細明體"/>
                <a:cs typeface="Calibri"/>
              </a:rPr>
              <a:t>CacheMount</a:t>
            </a:r>
            <a:r>
              <a:rPr lang="zh-TW" altLang="en-US">
                <a:cs typeface="Calibri"/>
              </a:rPr>
              <a:t>，您將可以</a:t>
            </a:r>
            <a:r>
              <a:rPr lang="zh-TW" altLang="en-US">
                <a:latin typeface="新細明體"/>
                <a:ea typeface="新細明體"/>
                <a:cs typeface="Calibri"/>
              </a:rPr>
              <a:t>在QNAP NAS上，一個視窗一次管理您的所有空間，也可以透過遠端通訊協定將雲端空間掛載於PC，讓您更有效率的使用雲端檔案。</a:t>
            </a:r>
            <a:endParaRPr lang="en-US" altLang="zh-TW">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13</a:t>
            </a:fld>
            <a:endParaRPr lang="zh-TW" altLang="en-US"/>
          </a:p>
        </p:txBody>
      </p:sp>
    </p:spTree>
    <p:extLst>
      <p:ext uri="{BB962C8B-B14F-4D97-AF65-F5344CB8AC3E}">
        <p14:creationId xmlns:p14="http://schemas.microsoft.com/office/powerpoint/2010/main" val="973754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atin typeface="Calibri"/>
                <a:cs typeface="Calibri"/>
              </a:rPr>
              <a:t> QNAP</a:t>
            </a:r>
            <a:r>
              <a:rPr lang="zh-TW" altLang="en-US">
                <a:latin typeface="Calibri"/>
                <a:cs typeface="Calibri"/>
              </a:rPr>
              <a:t>是如何將</a:t>
            </a:r>
            <a:r>
              <a:rPr lang="en-US">
                <a:latin typeface="Calibri"/>
                <a:cs typeface="Calibri"/>
              </a:rPr>
              <a:t>Remote Mount </a:t>
            </a:r>
            <a:r>
              <a:rPr lang="zh-CN" altLang="en-US">
                <a:latin typeface="Calibri"/>
                <a:cs typeface="Calibri"/>
              </a:rPr>
              <a:t>重新打造為</a:t>
            </a:r>
            <a:r>
              <a:rPr lang="en-US">
                <a:latin typeface="Calibri"/>
                <a:cs typeface="Calibri"/>
              </a:rPr>
              <a:t> </a:t>
            </a:r>
            <a:r>
              <a:rPr lang="en-US" err="1">
                <a:latin typeface="Calibri"/>
                <a:cs typeface="Calibri"/>
              </a:rPr>
              <a:t>CacheMount</a:t>
            </a:r>
            <a:r>
              <a:rPr lang="en-US">
                <a:latin typeface="Calibri"/>
                <a:cs typeface="Calibri"/>
              </a:rPr>
              <a:t>? </a:t>
            </a:r>
            <a:r>
              <a:rPr lang="zh-TW" altLang="en-US">
                <a:latin typeface="Calibri"/>
                <a:cs typeface="Calibri"/>
              </a:rPr>
              <a:t>是透過</a:t>
            </a:r>
            <a:r>
              <a:rPr lang="en-US">
                <a:latin typeface="Calibri"/>
                <a:cs typeface="Calibri"/>
              </a:rPr>
              <a:t> NAS </a:t>
            </a:r>
            <a:r>
              <a:rPr lang="zh-TW" altLang="en-US">
                <a:latin typeface="Calibri"/>
                <a:cs typeface="Calibri"/>
              </a:rPr>
              <a:t>作為邊緣快取</a:t>
            </a:r>
            <a:r>
              <a:rPr lang="zh-TW" altLang="en-US">
                <a:latin typeface="新細明體"/>
                <a:ea typeface="新細明體"/>
                <a:cs typeface="Calibri"/>
              </a:rPr>
              <a:t>磁碟區加快從雲端空間存取檔案的效能。邊緣快取磁碟區的建立和一般磁碟區無異，但其專門用來存放準備寫入雲端或從雲端讀取的檔案。透過此暫存空間存取雲端</a:t>
            </a:r>
            <a:r>
              <a:rPr lang="zh-TW" altLang="en-US">
                <a:latin typeface="新細明體"/>
                <a:ea typeface="新細明體"/>
              </a:rPr>
              <a:t>將能</a:t>
            </a:r>
            <a:r>
              <a:rPr lang="zh-CN"/>
              <a:t>衝雲破霧</a:t>
            </a:r>
            <a:r>
              <a:rPr lang="zh-CN" altLang="en-US"/>
              <a:t>的效果</a:t>
            </a:r>
            <a:r>
              <a:rPr lang="zh-CN"/>
              <a:t>，</a:t>
            </a:r>
            <a:r>
              <a:rPr lang="zh-CN" altLang="en-US"/>
              <a:t>享受如本地儲存般的讀寫效能。</a:t>
            </a:r>
            <a:br>
              <a:rPr lang="zh-CN" altLang="en-US">
                <a:latin typeface="等线"/>
                <a:ea typeface="等线"/>
              </a:rPr>
            </a:br>
            <a:br>
              <a:rPr lang="zh-CN" altLang="en-US">
                <a:latin typeface="等线"/>
                <a:ea typeface="等线"/>
              </a:rPr>
            </a:br>
            <a:r>
              <a:rPr lang="zh-CN" altLang="en-US">
                <a:latin typeface="等线"/>
                <a:ea typeface="等线"/>
              </a:rPr>
              <a:t>更進一步，這類的磁碟區不僅可以再一般HDD儲存池上建立，更可以啟用 SSD 快取或是在 Qtier 自動儲存分層儲存池上建立。達到</a:t>
            </a:r>
            <a:r>
              <a:rPr lang="zh-CN"/>
              <a:t>騰雲駕霧，依照使用者配</a:t>
            </a:r>
            <a:r>
              <a:rPr lang="zh-CN" altLang="en-US"/>
              <a:t>置</a:t>
            </a:r>
            <a:r>
              <a:rPr lang="zh-CN"/>
              <a:t>有 </a:t>
            </a:r>
            <a:r>
              <a:rPr lang="en-US" altLang="zh-CN"/>
              <a:t>S</a:t>
            </a:r>
            <a:r>
              <a:rPr lang="zh-CN"/>
              <a:t>SD 、 </a:t>
            </a:r>
            <a:r>
              <a:rPr lang="en-US" altLang="zh-CN"/>
              <a:t>HDD</a:t>
            </a:r>
            <a:r>
              <a:rPr lang="zh-CN"/>
              <a:t> 到 </a:t>
            </a:r>
            <a:r>
              <a:rPr lang="en-US" altLang="zh-CN"/>
              <a:t>Cloud</a:t>
            </a:r>
            <a:r>
              <a:rPr lang="en-US" altLang="zh-CN">
                <a:latin typeface="Calibri"/>
                <a:cs typeface="Calibri"/>
              </a:rPr>
              <a:t> </a:t>
            </a:r>
            <a:r>
              <a:rPr lang="en-US" altLang="zh-CN" err="1">
                <a:latin typeface="Calibri"/>
                <a:cs typeface="Calibri"/>
              </a:rPr>
              <a:t>三層，</a:t>
            </a:r>
            <a:r>
              <a:rPr lang="en-US" altLang="zh-CN" err="1">
                <a:latin typeface="Calibri"/>
                <a:ea typeface="等线"/>
                <a:cs typeface="Calibri"/>
              </a:rPr>
              <a:t>甚至</a:t>
            </a:r>
            <a:r>
              <a:rPr lang="en-US" altLang="zh-CN">
                <a:latin typeface="Calibri"/>
                <a:ea typeface="等线"/>
                <a:cs typeface="Calibri"/>
              </a:rPr>
              <a:t> SSD，SAS </a:t>
            </a:r>
            <a:r>
              <a:rPr lang="en-US" altLang="zh-CN" err="1">
                <a:latin typeface="Calibri"/>
                <a:ea typeface="等线"/>
                <a:cs typeface="Calibri"/>
              </a:rPr>
              <a:t>HDD，HDD，Cloud</a:t>
            </a:r>
            <a:r>
              <a:rPr lang="en-US" altLang="zh-CN">
                <a:latin typeface="Calibri"/>
                <a:ea typeface="等线"/>
                <a:cs typeface="Calibri"/>
              </a:rPr>
              <a:t> </a:t>
            </a:r>
            <a:r>
              <a:rPr lang="en-US" altLang="zh-CN" err="1">
                <a:latin typeface="Calibri"/>
                <a:ea typeface="等线"/>
                <a:cs typeface="Calibri"/>
              </a:rPr>
              <a:t>四層的分層配置</a:t>
            </a:r>
            <a:r>
              <a:rPr lang="en-US" altLang="zh-CN">
                <a:latin typeface="Calibri"/>
                <a:ea typeface="等线"/>
                <a:cs typeface="Calibri"/>
              </a:rPr>
              <a:t>。 </a:t>
            </a:r>
            <a:endParaRPr lang="zh-CN" altLang="en-US">
              <a:latin typeface="Calibri"/>
              <a:ea typeface="等线"/>
              <a:cs typeface="Calibri"/>
            </a:endParaRPr>
          </a:p>
          <a:p>
            <a:endParaRPr lang="zh-CN" altLang="en-US"/>
          </a:p>
          <a:p>
            <a:endParaRPr lang="zh-TW" altLang="en-US">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14</a:t>
            </a:fld>
            <a:endParaRPr lang="zh-TW" altLang="en-US"/>
          </a:p>
        </p:txBody>
      </p:sp>
    </p:spTree>
    <p:extLst>
      <p:ext uri="{BB962C8B-B14F-4D97-AF65-F5344CB8AC3E}">
        <p14:creationId xmlns:p14="http://schemas.microsoft.com/office/powerpoint/2010/main" val="3651324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a:t>除了 C</a:t>
            </a:r>
            <a:r>
              <a:rPr lang="zh-CN" altLang="en-US">
                <a:latin typeface="等线"/>
                <a:ea typeface="等线"/>
              </a:rPr>
              <a:t>acheMount ，QNAP 也正在積極規畫進一步利用 NAS 邊緣運算優勢加入企業雲端儲存生態系。並將提出 VJBOD Cloud 雲端虛擬擴充櫃的新架構。VJBOD Cloud 不同於 CacheMount 將採用區塊層級方式讓 NAS 運用雲端空間，也就是說使用者將可以用連接的物件儲存空間 Bucket 直接建立儲存池和磁碟區。</a:t>
            </a:r>
            <a:br>
              <a:rPr lang="zh-CN" altLang="en-US">
                <a:latin typeface="等线"/>
                <a:ea typeface="等线"/>
              </a:rPr>
            </a:br>
            <a:br>
              <a:rPr lang="zh-CN" altLang="en-US">
                <a:latin typeface="等线"/>
                <a:ea typeface="等线"/>
              </a:rPr>
            </a:br>
            <a:r>
              <a:rPr lang="zh-CN" altLang="en-US">
                <a:latin typeface="等线"/>
                <a:ea typeface="等线"/>
              </a:rPr>
              <a:t>使用區塊層級的優勢，在於寫入多個小檔到雲端時，首先雲端伺服器可以區塊處理資料而不用一個檔案一個檔案溝通讀寫需求，而在編輯單一大檔時，效益更明顯是如下圖所示，在一個大檔僅有變動的區塊需要做上傳，有效的節省了頻寬和雲端傳輸費用。這個優勢使相比 CacheMount VJBOD Cloud 更適合做 NAS 擴充給虛擬機鏡像檔或備份情境使用，</a:t>
            </a:r>
            <a:r>
              <a:rPr lang="zh-CN"/>
              <a:t>以公有雲解放私有雲的儲存空間</a:t>
            </a:r>
            <a:r>
              <a:rPr lang="zh-CN" altLang="en-US">
                <a:latin typeface="等线"/>
                <a:ea typeface="等线"/>
              </a:rPr>
              <a:t>。而缺點就是區塊層級的 Volume 或 LUN 中的檔案在雲端暫時還無法被其他應用直接識別。</a:t>
            </a:r>
            <a:endParaRPr lang="zh-CN"/>
          </a:p>
          <a:p>
            <a:endParaRPr lang="zh-CN" altLang="en-US">
              <a:latin typeface="等线"/>
              <a:ea typeface="等线"/>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15</a:t>
            </a:fld>
            <a:endParaRPr lang="zh-TW" altLang="en-US"/>
          </a:p>
        </p:txBody>
      </p:sp>
    </p:spTree>
    <p:extLst>
      <p:ext uri="{BB962C8B-B14F-4D97-AF65-F5344CB8AC3E}">
        <p14:creationId xmlns:p14="http://schemas.microsoft.com/office/powerpoint/2010/main" val="2625370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latin typeface="新細明體"/>
                <a:ea typeface="新細明體"/>
                <a:cs typeface="Calibri"/>
              </a:rPr>
              <a:t>QNAP </a:t>
            </a:r>
            <a:r>
              <a:rPr lang="en-US" altLang="zh-TW" err="1">
                <a:latin typeface="新細明體"/>
                <a:ea typeface="新細明體"/>
                <a:cs typeface="Calibri"/>
              </a:rPr>
              <a:t>之所以推出VJBOD</a:t>
            </a:r>
            <a:r>
              <a:rPr lang="en-US" altLang="zh-TW">
                <a:latin typeface="新細明體"/>
                <a:ea typeface="新細明體"/>
                <a:cs typeface="Calibri"/>
              </a:rPr>
              <a:t> Cloud ，</a:t>
            </a:r>
            <a:r>
              <a:rPr lang="en-US" altLang="zh-TW" err="1">
                <a:latin typeface="新細明體"/>
                <a:ea typeface="新細明體"/>
                <a:cs typeface="Calibri"/>
              </a:rPr>
              <a:t>最重要的原因是為了解決用戶重要資料庫上雲的需求。我們知道在企業情境中，應用程式的檔案都是以</a:t>
            </a:r>
            <a:r>
              <a:rPr lang="en-US" altLang="zh-TW">
                <a:latin typeface="新細明體"/>
                <a:ea typeface="新細明體"/>
                <a:cs typeface="Calibri"/>
              </a:rPr>
              <a:t> iSCSI LUN </a:t>
            </a:r>
            <a:r>
              <a:rPr lang="en-US" altLang="zh-TW" err="1">
                <a:latin typeface="新細明體"/>
                <a:ea typeface="新細明體"/>
                <a:cs typeface="Calibri"/>
              </a:rPr>
              <a:t>的形式存放在</a:t>
            </a:r>
            <a:r>
              <a:rPr lang="en-US" altLang="zh-TW">
                <a:latin typeface="新細明體"/>
                <a:ea typeface="新細明體"/>
                <a:cs typeface="Calibri"/>
              </a:rPr>
              <a:t> NAS </a:t>
            </a:r>
            <a:r>
              <a:rPr lang="en-US" altLang="zh-TW" err="1">
                <a:latin typeface="新細明體"/>
                <a:ea typeface="新細明體"/>
                <a:cs typeface="Calibri"/>
              </a:rPr>
              <a:t>中，但這種區塊裝置在</a:t>
            </a:r>
            <a:r>
              <a:rPr lang="en-US" altLang="zh-TW">
                <a:latin typeface="新細明體"/>
                <a:ea typeface="新細明體"/>
                <a:cs typeface="Calibri"/>
              </a:rPr>
              <a:t> NAS </a:t>
            </a:r>
            <a:r>
              <a:rPr lang="en-US" altLang="zh-TW" err="1">
                <a:latin typeface="新細明體"/>
                <a:ea typeface="新細明體"/>
                <a:cs typeface="Calibri"/>
              </a:rPr>
              <a:t>中資料無法被識別，除了透過</a:t>
            </a:r>
            <a:r>
              <a:rPr lang="en-US" altLang="zh-TW">
                <a:latin typeface="新細明體"/>
                <a:ea typeface="新細明體"/>
                <a:cs typeface="Calibri"/>
              </a:rPr>
              <a:t> LUN </a:t>
            </a:r>
            <a:r>
              <a:rPr lang="en-US" altLang="zh-TW" err="1">
                <a:latin typeface="新細明體"/>
                <a:ea typeface="新細明體"/>
                <a:cs typeface="Calibri"/>
              </a:rPr>
              <a:t>匯出匯入，也就難以用一般的備份軟體持續備份、甚至以同步方式傳到雲端。當本地</a:t>
            </a:r>
            <a:r>
              <a:rPr lang="en-US" altLang="zh-TW">
                <a:latin typeface="新細明體"/>
                <a:ea typeface="新細明體"/>
                <a:cs typeface="Calibri"/>
              </a:rPr>
              <a:t> NAS </a:t>
            </a:r>
            <a:r>
              <a:rPr lang="en-US" altLang="zh-TW" err="1">
                <a:latin typeface="新細明體"/>
                <a:ea typeface="新細明體"/>
                <a:cs typeface="Calibri"/>
              </a:rPr>
              <a:t>遭遇到</a:t>
            </a:r>
            <a:r>
              <a:rPr lang="en-US" altLang="zh-TW">
                <a:latin typeface="新細明體"/>
                <a:ea typeface="新細明體"/>
                <a:cs typeface="Calibri"/>
              </a:rPr>
              <a:t> RAID </a:t>
            </a:r>
            <a:r>
              <a:rPr lang="en-US" altLang="zh-TW" err="1">
                <a:latin typeface="新細明體"/>
                <a:ea typeface="新細明體"/>
                <a:cs typeface="Calibri"/>
              </a:rPr>
              <a:t>失效或是機器損壞時，重要的資料庫資料就有毀損的風險</a:t>
            </a:r>
            <a:r>
              <a:rPr lang="en-US" altLang="zh-TW">
                <a:latin typeface="新細明體"/>
                <a:ea typeface="新細明體"/>
                <a:cs typeface="Calibri"/>
              </a:rPr>
              <a:t>。</a:t>
            </a:r>
            <a:br>
              <a:rPr lang="en-US" altLang="zh-TW">
                <a:latin typeface="新細明體"/>
                <a:ea typeface="新細明體"/>
                <a:cs typeface="Calibri"/>
              </a:rPr>
            </a:br>
            <a:br>
              <a:rPr lang="en-US" altLang="zh-TW">
                <a:latin typeface="新細明體"/>
                <a:ea typeface="新細明體"/>
                <a:cs typeface="Calibri"/>
              </a:rPr>
            </a:br>
            <a:r>
              <a:rPr lang="en-US" altLang="zh-TW" err="1">
                <a:latin typeface="新細明體"/>
                <a:ea typeface="新細明體"/>
                <a:cs typeface="Calibri"/>
              </a:rPr>
              <a:t>而現在透過</a:t>
            </a:r>
            <a:r>
              <a:rPr lang="en-US" altLang="zh-TW">
                <a:latin typeface="新細明體"/>
                <a:ea typeface="新細明體"/>
                <a:cs typeface="Calibri"/>
              </a:rPr>
              <a:t> VJBOD Cloud </a:t>
            </a:r>
            <a:r>
              <a:rPr lang="en-US" altLang="zh-TW" err="1">
                <a:latin typeface="新細明體"/>
                <a:ea typeface="新細明體"/>
                <a:cs typeface="Calibri"/>
              </a:rPr>
              <a:t>雲端虛擬擴充櫃，使用者將可以輕鬆在雲端建立一個</a:t>
            </a:r>
            <a:r>
              <a:rPr lang="en-US" altLang="zh-TW">
                <a:latin typeface="新細明體"/>
                <a:ea typeface="新細明體"/>
                <a:cs typeface="Calibri"/>
              </a:rPr>
              <a:t> Cloud  LUN </a:t>
            </a:r>
            <a:r>
              <a:rPr lang="en-US" altLang="zh-TW" err="1">
                <a:latin typeface="新細明體"/>
                <a:ea typeface="新細明體"/>
                <a:cs typeface="Calibri"/>
              </a:rPr>
              <a:t>並透過</a:t>
            </a:r>
            <a:r>
              <a:rPr lang="en-US" altLang="zh-TW">
                <a:latin typeface="新細明體"/>
                <a:ea typeface="新細明體"/>
                <a:cs typeface="Calibri"/>
              </a:rPr>
              <a:t> NAS </a:t>
            </a:r>
            <a:r>
              <a:rPr lang="en-US" altLang="zh-TW" err="1">
                <a:latin typeface="新細明體"/>
                <a:ea typeface="新細明體"/>
                <a:cs typeface="Calibri"/>
              </a:rPr>
              <a:t>分享給本地的企業應用程式或是</a:t>
            </a:r>
            <a:r>
              <a:rPr lang="en-US" altLang="zh-TW">
                <a:latin typeface="新細明體"/>
                <a:ea typeface="新細明體"/>
                <a:cs typeface="Calibri"/>
              </a:rPr>
              <a:t> Hypervisor ，當 NAS </a:t>
            </a:r>
            <a:r>
              <a:rPr lang="en-US" altLang="zh-TW" err="1">
                <a:latin typeface="新細明體"/>
                <a:ea typeface="新細明體"/>
                <a:cs typeface="Calibri"/>
              </a:rPr>
              <a:t>上的</a:t>
            </a:r>
            <a:r>
              <a:rPr lang="en-US" altLang="zh-TW">
                <a:latin typeface="新細明體"/>
                <a:ea typeface="新細明體"/>
                <a:cs typeface="Calibri"/>
              </a:rPr>
              <a:t> RAID </a:t>
            </a:r>
            <a:r>
              <a:rPr lang="en-US" altLang="zh-TW" err="1">
                <a:latin typeface="新細明體"/>
                <a:ea typeface="新細明體"/>
                <a:cs typeface="Calibri"/>
              </a:rPr>
              <a:t>或是</a:t>
            </a:r>
            <a:r>
              <a:rPr lang="en-US" altLang="zh-TW">
                <a:latin typeface="新細明體"/>
                <a:ea typeface="新細明體"/>
                <a:cs typeface="Calibri"/>
              </a:rPr>
              <a:t> NAS </a:t>
            </a:r>
            <a:r>
              <a:rPr lang="en-US" altLang="zh-TW" err="1">
                <a:latin typeface="新細明體"/>
                <a:ea typeface="新細明體"/>
                <a:cs typeface="Calibri"/>
              </a:rPr>
              <a:t>自身有任何損壞時，不需要擔心從損壞到復原中間的營運損失，只要您有另外一台</a:t>
            </a:r>
            <a:r>
              <a:rPr lang="en-US" altLang="zh-TW">
                <a:latin typeface="新細明體"/>
                <a:ea typeface="新細明體"/>
                <a:cs typeface="Calibri"/>
              </a:rPr>
              <a:t> </a:t>
            </a:r>
            <a:r>
              <a:rPr lang="en-US" altLang="zh-TW" err="1">
                <a:latin typeface="新細明體"/>
                <a:ea typeface="新細明體"/>
                <a:cs typeface="Calibri"/>
              </a:rPr>
              <a:t>NAS，直接透過</a:t>
            </a:r>
            <a:r>
              <a:rPr lang="en-US" altLang="zh-TW">
                <a:latin typeface="新細明體"/>
                <a:ea typeface="新細明體"/>
                <a:cs typeface="Calibri"/>
              </a:rPr>
              <a:t> VJBOD Cloud </a:t>
            </a:r>
            <a:r>
              <a:rPr lang="en-US" altLang="zh-TW" err="1">
                <a:latin typeface="新細明體"/>
                <a:ea typeface="新細明體"/>
                <a:cs typeface="Calibri"/>
              </a:rPr>
              <a:t>即可重新連上</a:t>
            </a:r>
            <a:r>
              <a:rPr lang="en-US" altLang="zh-TW">
                <a:latin typeface="新細明體"/>
                <a:ea typeface="新細明體"/>
                <a:cs typeface="Calibri"/>
              </a:rPr>
              <a:t>  Cloud LUN ，</a:t>
            </a:r>
            <a:r>
              <a:rPr lang="en-US" altLang="zh-TW" err="1">
                <a:latin typeface="新細明體"/>
                <a:ea typeface="新細明體"/>
                <a:cs typeface="Calibri"/>
              </a:rPr>
              <a:t>並且再次提供給本地應用程式伺服器，透過雲端達具完全保護，持續可用的資料庫儲存架構</a:t>
            </a:r>
            <a:r>
              <a:rPr lang="en-US" altLang="zh-TW">
                <a:latin typeface="新細明體"/>
                <a:ea typeface="新細明體"/>
                <a:cs typeface="Calibri"/>
              </a:rPr>
              <a:t>。</a:t>
            </a: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16</a:t>
            </a:fld>
            <a:endParaRPr lang="zh-TW" altLang="en-US"/>
          </a:p>
        </p:txBody>
      </p:sp>
    </p:spTree>
    <p:extLst>
      <p:ext uri="{BB962C8B-B14F-4D97-AF65-F5344CB8AC3E}">
        <p14:creationId xmlns:p14="http://schemas.microsoft.com/office/powerpoint/2010/main" val="102053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18</a:t>
            </a:fld>
            <a:endParaRPr lang="zh-TW" altLang="en-US"/>
          </a:p>
        </p:txBody>
      </p:sp>
    </p:spTree>
    <p:extLst>
      <p:ext uri="{BB962C8B-B14F-4D97-AF65-F5344CB8AC3E}">
        <p14:creationId xmlns:p14="http://schemas.microsoft.com/office/powerpoint/2010/main" val="1011569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23</a:t>
            </a:fld>
            <a:endParaRPr lang="zh-TW" altLang="en-US"/>
          </a:p>
        </p:txBody>
      </p:sp>
    </p:spTree>
    <p:extLst>
      <p:ext uri="{BB962C8B-B14F-4D97-AF65-F5344CB8AC3E}">
        <p14:creationId xmlns:p14="http://schemas.microsoft.com/office/powerpoint/2010/main" val="1049763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25</a:t>
            </a:fld>
            <a:endParaRPr lang="zh-TW" altLang="en-US"/>
          </a:p>
        </p:txBody>
      </p:sp>
    </p:spTree>
    <p:extLst>
      <p:ext uri="{BB962C8B-B14F-4D97-AF65-F5344CB8AC3E}">
        <p14:creationId xmlns:p14="http://schemas.microsoft.com/office/powerpoint/2010/main" val="490898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26</a:t>
            </a:fld>
            <a:endParaRPr lang="zh-TW" altLang="en-US"/>
          </a:p>
        </p:txBody>
      </p:sp>
    </p:spTree>
    <p:extLst>
      <p:ext uri="{BB962C8B-B14F-4D97-AF65-F5344CB8AC3E}">
        <p14:creationId xmlns:p14="http://schemas.microsoft.com/office/powerpoint/2010/main" val="474094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28</a:t>
            </a:fld>
            <a:endParaRPr lang="zh-TW" altLang="en-US"/>
          </a:p>
        </p:txBody>
      </p:sp>
    </p:spTree>
    <p:extLst>
      <p:ext uri="{BB962C8B-B14F-4D97-AF65-F5344CB8AC3E}">
        <p14:creationId xmlns:p14="http://schemas.microsoft.com/office/powerpoint/2010/main" val="4081379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29</a:t>
            </a:fld>
            <a:endParaRPr lang="zh-TW" altLang="en-US"/>
          </a:p>
        </p:txBody>
      </p:sp>
    </p:spTree>
    <p:extLst>
      <p:ext uri="{BB962C8B-B14F-4D97-AF65-F5344CB8AC3E}">
        <p14:creationId xmlns:p14="http://schemas.microsoft.com/office/powerpoint/2010/main" val="830664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t>4</a:t>
            </a:fld>
            <a:endParaRPr lang="zh-TW" altLang="en-US"/>
          </a:p>
        </p:txBody>
      </p:sp>
    </p:spTree>
    <p:extLst>
      <p:ext uri="{BB962C8B-B14F-4D97-AF65-F5344CB8AC3E}">
        <p14:creationId xmlns:p14="http://schemas.microsoft.com/office/powerpoint/2010/main" val="18612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38</a:t>
            </a:fld>
            <a:endParaRPr lang="zh-TW" altLang="en-US"/>
          </a:p>
        </p:txBody>
      </p:sp>
    </p:spTree>
    <p:extLst>
      <p:ext uri="{BB962C8B-B14F-4D97-AF65-F5344CB8AC3E}">
        <p14:creationId xmlns:p14="http://schemas.microsoft.com/office/powerpoint/2010/main" val="4053534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t>40</a:t>
            </a:fld>
            <a:endParaRPr lang="zh-TW" altLang="en-US"/>
          </a:p>
        </p:txBody>
      </p:sp>
    </p:spTree>
    <p:extLst>
      <p:ext uri="{BB962C8B-B14F-4D97-AF65-F5344CB8AC3E}">
        <p14:creationId xmlns:p14="http://schemas.microsoft.com/office/powerpoint/2010/main" val="206659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48048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7868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86302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44396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Shape 30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0036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076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3504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9118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7</a:t>
            </a:fld>
            <a:endParaRPr lang="zh-TW" altLang="en-US"/>
          </a:p>
        </p:txBody>
      </p:sp>
    </p:spTree>
    <p:extLst>
      <p:ext uri="{BB962C8B-B14F-4D97-AF65-F5344CB8AC3E}">
        <p14:creationId xmlns:p14="http://schemas.microsoft.com/office/powerpoint/2010/main" val="156992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21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0663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5095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TBS-453DX</a:t>
            </a:r>
            <a:r>
              <a:rPr lang="zh-TW"/>
              <a:t>搭配SSD</a:t>
            </a:r>
            <a:r>
              <a:rPr lang="zh-TW" altLang="en-US"/>
              <a:t>讓</a:t>
            </a:r>
            <a:r>
              <a:rPr lang="zh-TW"/>
              <a:t>效能更優化，</a:t>
            </a:r>
            <a:r>
              <a:rPr lang="zh-TW" altLang="en-US">
                <a:latin typeface="Calibri"/>
                <a:cs typeface="Calibri"/>
              </a:rPr>
              <a:t>但總體能配置的容量可能少於一般傳統</a:t>
            </a:r>
            <a:r>
              <a:rPr lang="en-US">
                <a:cs typeface="Calibri"/>
              </a:rPr>
              <a:t>HDD</a:t>
            </a:r>
            <a:r>
              <a:rPr lang="zh-TW" altLang="en-US">
                <a:latin typeface="Calibri"/>
                <a:cs typeface="Calibri"/>
              </a:rPr>
              <a:t>配置的</a:t>
            </a:r>
            <a:r>
              <a:rPr lang="en-US">
                <a:cs typeface="Calibri"/>
              </a:rPr>
              <a:t>NAS</a:t>
            </a:r>
            <a:r>
              <a:rPr lang="zh-TW" altLang="en-US">
                <a:cs typeface="Calibri"/>
              </a:rPr>
              <a:t>，</a:t>
            </a:r>
            <a:r>
              <a:rPr lang="zh-TW" altLang="en-US">
                <a:latin typeface="新細明體"/>
                <a:ea typeface="新細明體"/>
              </a:rPr>
              <a:t>這時候就可以透過無邊無際無限大的雲端空間來補足空間稍少的問題</a:t>
            </a:r>
            <a:endParaRPr lang="zh-TW" altLang="en-US"/>
          </a:p>
          <a:p>
            <a:r>
              <a:rPr lang="zh-TW" altLang="en-US">
                <a:latin typeface="新細明體"/>
                <a:ea typeface="新細明體"/>
                <a:cs typeface="Calibri"/>
              </a:rPr>
              <a:t>因此QNAP即將推出兩個與雲端更緊密結合的服務，分別是文件型Gateway的CacheMount以及區塊型Gateway的VJBOD Cloud</a:t>
            </a:r>
            <a:endParaRPr lang="en-US"/>
          </a:p>
        </p:txBody>
      </p:sp>
      <p:sp>
        <p:nvSpPr>
          <p:cNvPr id="4" name="投影片編號版面配置區 3"/>
          <p:cNvSpPr>
            <a:spLocks noGrp="1"/>
          </p:cNvSpPr>
          <p:nvPr>
            <p:ph type="sldNum" sz="quarter" idx="5"/>
          </p:nvPr>
        </p:nvSpPr>
        <p:spPr/>
        <p:txBody>
          <a:bodyPr/>
          <a:lstStyle/>
          <a:p>
            <a:fld id="{AEF594D0-86F4-4239-AFF9-7FF5FBDEDC71}" type="slidenum">
              <a:rPr lang="en-US" altLang="zh-TW"/>
              <a:t>11</a:t>
            </a:fld>
            <a:endParaRPr lang="zh-TW" altLang="en-US"/>
          </a:p>
        </p:txBody>
      </p:sp>
    </p:spTree>
    <p:extLst>
      <p:ext uri="{BB962C8B-B14F-4D97-AF65-F5344CB8AC3E}">
        <p14:creationId xmlns:p14="http://schemas.microsoft.com/office/powerpoint/2010/main" val="2338583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我們將原先的遠端掛載功能重新打造成</a:t>
            </a:r>
            <a:r>
              <a:rPr lang="zh-TW" altLang="en-US">
                <a:latin typeface="新細明體"/>
                <a:ea typeface="新細明體"/>
                <a:cs typeface="Calibri"/>
              </a:rPr>
              <a:t>CacheMou</a:t>
            </a:r>
            <a:r>
              <a:rPr lang="zh-TW" altLang="en-US">
                <a:latin typeface="新細明體"/>
                <a:ea typeface="新細明體"/>
              </a:rPr>
              <a:t>nt</a:t>
            </a:r>
            <a:r>
              <a:rPr lang="zh-TW" altLang="en-US">
                <a:latin typeface="新細明體"/>
                <a:ea typeface="新細明體"/>
                <a:cs typeface="Calibri"/>
              </a:rPr>
              <a:t>，將會支援掛載超過20個雲端服務商，並加強快取功能，讓讀寫雲端檔案能有如同讀寫本地端檔案的體驗，除此之外，更開啟了QTS應用程式對雲端服務的大門，未來就算你的檔案都放在雲端空間哩，還是能夠享用QNAP QTS上各個APP的服務，例如檔案管理、編輯、多媒體應用等，甚至當作gateway在PC讀取雲端檔案</a:t>
            </a:r>
            <a:endParaRPr lang="en-US" altLang="zh-TW">
              <a:cs typeface="Calibri"/>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12</a:t>
            </a:fld>
            <a:endParaRPr lang="zh-TW" altLang="en-US"/>
          </a:p>
        </p:txBody>
      </p:sp>
    </p:spTree>
    <p:extLst>
      <p:ext uri="{BB962C8B-B14F-4D97-AF65-F5344CB8AC3E}">
        <p14:creationId xmlns:p14="http://schemas.microsoft.com/office/powerpoint/2010/main" val="2180631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0" y="0"/>
            <a:ext cx="9140299" cy="5143500"/>
          </a:xfrm>
          <a:prstGeom prst="rect">
            <a:avLst/>
          </a:prstGeom>
        </p:spPr>
      </p:pic>
    </p:spTree>
    <p:extLst>
      <p:ext uri="{BB962C8B-B14F-4D97-AF65-F5344CB8AC3E}">
        <p14:creationId xmlns:p14="http://schemas.microsoft.com/office/powerpoint/2010/main" val="227833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0" y="1338"/>
            <a:ext cx="9135538" cy="5140821"/>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379047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0" y="1338"/>
            <a:ext cx="9135538" cy="514082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75927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0" y="1338"/>
            <a:ext cx="9135538" cy="514082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49824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1" y="1338"/>
            <a:ext cx="9135536" cy="5140819"/>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317370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56" y="3716"/>
            <a:ext cx="9127086" cy="5136065"/>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106881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1461100-966E-48AE-A1CA-A18912E9B7BF}" type="datetimeFigureOut">
              <a:rPr lang="zh-TW" altLang="en-US" smtClean="0"/>
              <a:t>2018/11/7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FABEF51-7B07-49CF-BE6F-EA381E9C16B3}" type="slidenum">
              <a:rPr lang="zh-TW" altLang="en-US" smtClean="0"/>
              <a:t>‹#›</a:t>
            </a:fld>
            <a:endParaRPr lang="zh-TW" altLang="en-US"/>
          </a:p>
        </p:txBody>
      </p:sp>
    </p:spTree>
    <p:extLst>
      <p:ext uri="{BB962C8B-B14F-4D97-AF65-F5344CB8AC3E}">
        <p14:creationId xmlns:p14="http://schemas.microsoft.com/office/powerpoint/2010/main" val="4066140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F84F544-0B72-431A-B631-4FA3E5F2A33E}" type="datetimeFigureOut">
              <a:rPr lang="zh-TW" altLang="en-US" smtClean="0"/>
              <a:t>2018/11/7</a:t>
            </a:fld>
            <a:endParaRPr lang="zh-TW"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C03733-EA9C-4FC2-8676-01C971E7FF87}" type="slidenum">
              <a:rPr lang="zh-TW" altLang="en-US" smtClean="0"/>
              <a:t>‹#›</a:t>
            </a:fld>
            <a:endParaRPr lang="zh-TW" altLang="en-US"/>
          </a:p>
        </p:txBody>
      </p:sp>
    </p:spTree>
    <p:extLst>
      <p:ext uri="{BB962C8B-B14F-4D97-AF65-F5344CB8AC3E}">
        <p14:creationId xmlns:p14="http://schemas.microsoft.com/office/powerpoint/2010/main" val="2095732264"/>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83" r:id="rId3"/>
    <p:sldLayoutId id="2147483684" r:id="rId4"/>
    <p:sldLayoutId id="2147483685" r:id="rId5"/>
    <p:sldLayoutId id="2147483681" r:id="rId6"/>
    <p:sldLayoutId id="2147483682"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svg"/><Relationship Id="rId2" Type="http://schemas.openxmlformats.org/officeDocument/2006/relationships/notesSlide" Target="../notesSlides/notesSlide8.xml"/><Relationship Id="rId16" Type="http://schemas.openxmlformats.org/officeDocument/2006/relationships/image" Target="../media/image38.sv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9" Type="http://schemas.openxmlformats.org/officeDocument/2006/relationships/image" Target="../media/image77.png"/><Relationship Id="rId3" Type="http://schemas.openxmlformats.org/officeDocument/2006/relationships/image" Target="../media/image41.png"/><Relationship Id="rId21" Type="http://schemas.openxmlformats.org/officeDocument/2006/relationships/image" Target="../media/image59.png"/><Relationship Id="rId34" Type="http://schemas.openxmlformats.org/officeDocument/2006/relationships/image" Target="../media/image72.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png"/><Relationship Id="rId2" Type="http://schemas.openxmlformats.org/officeDocument/2006/relationships/notesSlide" Target="../notesSlides/notesSlide9.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32" Type="http://schemas.openxmlformats.org/officeDocument/2006/relationships/image" Target="../media/image70.png"/><Relationship Id="rId37" Type="http://schemas.openxmlformats.org/officeDocument/2006/relationships/image" Target="../media/image75.png"/><Relationship Id="rId40" Type="http://schemas.openxmlformats.org/officeDocument/2006/relationships/image" Target="../media/image78.sv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4.pn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tiff"/><Relationship Id="rId7" Type="http://schemas.openxmlformats.org/officeDocument/2006/relationships/image" Target="../media/image96.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5.tiff"/><Relationship Id="rId5" Type="http://schemas.openxmlformats.org/officeDocument/2006/relationships/image" Target="../media/image94.tiff"/><Relationship Id="rId10" Type="http://schemas.openxmlformats.org/officeDocument/2006/relationships/image" Target="../media/image99.jpeg"/><Relationship Id="rId4" Type="http://schemas.openxmlformats.org/officeDocument/2006/relationships/image" Target="../media/image93.tiff"/><Relationship Id="rId9" Type="http://schemas.openxmlformats.org/officeDocument/2006/relationships/image" Target="../media/image98.jpeg"/></Relationships>
</file>

<file path=ppt/slides/_rels/slide19.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18" Type="http://schemas.openxmlformats.org/officeDocument/2006/relationships/image" Target="../media/image116.png"/><Relationship Id="rId26" Type="http://schemas.openxmlformats.org/officeDocument/2006/relationships/image" Target="../media/image124.png"/><Relationship Id="rId3" Type="http://schemas.openxmlformats.org/officeDocument/2006/relationships/image" Target="../media/image101.jpeg"/><Relationship Id="rId21" Type="http://schemas.openxmlformats.org/officeDocument/2006/relationships/image" Target="../media/image119.png"/><Relationship Id="rId7" Type="http://schemas.openxmlformats.org/officeDocument/2006/relationships/image" Target="../media/image105.jpeg"/><Relationship Id="rId12" Type="http://schemas.openxmlformats.org/officeDocument/2006/relationships/image" Target="../media/image110.png"/><Relationship Id="rId17" Type="http://schemas.openxmlformats.org/officeDocument/2006/relationships/image" Target="../media/image115.png"/><Relationship Id="rId25" Type="http://schemas.openxmlformats.org/officeDocument/2006/relationships/image" Target="../media/image123.emf"/><Relationship Id="rId2" Type="http://schemas.openxmlformats.org/officeDocument/2006/relationships/image" Target="../media/image100.png"/><Relationship Id="rId16" Type="http://schemas.openxmlformats.org/officeDocument/2006/relationships/image" Target="../media/image114.jpeg"/><Relationship Id="rId20"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04.emf"/><Relationship Id="rId11" Type="http://schemas.openxmlformats.org/officeDocument/2006/relationships/image" Target="../media/image109.jpeg"/><Relationship Id="rId24" Type="http://schemas.openxmlformats.org/officeDocument/2006/relationships/image" Target="../media/image122.png"/><Relationship Id="rId5" Type="http://schemas.openxmlformats.org/officeDocument/2006/relationships/image" Target="../media/image103.png"/><Relationship Id="rId15" Type="http://schemas.openxmlformats.org/officeDocument/2006/relationships/image" Target="../media/image113.png"/><Relationship Id="rId23" Type="http://schemas.openxmlformats.org/officeDocument/2006/relationships/image" Target="../media/image121.png"/><Relationship Id="rId10" Type="http://schemas.openxmlformats.org/officeDocument/2006/relationships/image" Target="../media/image108.jpe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jpeg"/><Relationship Id="rId14" Type="http://schemas.openxmlformats.org/officeDocument/2006/relationships/image" Target="../media/image112.jpeg"/><Relationship Id="rId22" Type="http://schemas.openxmlformats.org/officeDocument/2006/relationships/image" Target="../media/image1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21.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9.png"/><Relationship Id="rId3" Type="http://schemas.openxmlformats.org/officeDocument/2006/relationships/image" Target="../media/image135.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image" Target="../media/image134.png"/><Relationship Id="rId16"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03.png"/><Relationship Id="rId15" Type="http://schemas.openxmlformats.org/officeDocument/2006/relationships/image" Target="../media/image146.png"/><Relationship Id="rId10" Type="http://schemas.openxmlformats.org/officeDocument/2006/relationships/image" Target="../media/image141.png"/><Relationship Id="rId4" Type="http://schemas.openxmlformats.org/officeDocument/2006/relationships/image" Target="../media/image136.png"/><Relationship Id="rId9" Type="http://schemas.openxmlformats.org/officeDocument/2006/relationships/image" Target="../media/image140.png"/><Relationship Id="rId14" Type="http://schemas.openxmlformats.org/officeDocument/2006/relationships/image" Target="../media/image145.png"/></Relationships>
</file>

<file path=ppt/slides/_rels/slide2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2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2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29.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svg"/><Relationship Id="rId3" Type="http://schemas.openxmlformats.org/officeDocument/2006/relationships/image" Target="../media/image41.png"/><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notesSlide" Target="../notesSlides/notesSlide19.xml"/><Relationship Id="rId16"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5" Type="http://schemas.openxmlformats.org/officeDocument/2006/relationships/image" Target="../media/image18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 Id="rId14" Type="http://schemas.openxmlformats.org/officeDocument/2006/relationships/image" Target="../media/image18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85.png"/></Relationships>
</file>

<file path=ppt/slides/_rels/slide31.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3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4.tiff"/><Relationship Id="rId2" Type="http://schemas.openxmlformats.org/officeDocument/2006/relationships/image" Target="../media/image193.tiff"/><Relationship Id="rId1" Type="http://schemas.openxmlformats.org/officeDocument/2006/relationships/slideLayout" Target="../slideLayouts/slideLayout2.xml"/><Relationship Id="rId5" Type="http://schemas.openxmlformats.org/officeDocument/2006/relationships/image" Target="../media/image196.tiff"/><Relationship Id="rId4" Type="http://schemas.openxmlformats.org/officeDocument/2006/relationships/image" Target="../media/image195.png"/></Relationships>
</file>

<file path=ppt/slides/_rels/slide3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3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208.png"/><Relationship Id="rId7" Type="http://schemas.openxmlformats.org/officeDocument/2006/relationships/image" Target="../media/image212.png"/><Relationship Id="rId12" Type="http://schemas.openxmlformats.org/officeDocument/2006/relationships/image" Target="../media/image217.sv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211.svg"/><Relationship Id="rId11" Type="http://schemas.openxmlformats.org/officeDocument/2006/relationships/image" Target="../media/image216.png"/><Relationship Id="rId5" Type="http://schemas.openxmlformats.org/officeDocument/2006/relationships/image" Target="../media/image210.png"/><Relationship Id="rId10" Type="http://schemas.openxmlformats.org/officeDocument/2006/relationships/image" Target="../media/image215.svg"/><Relationship Id="rId4" Type="http://schemas.openxmlformats.org/officeDocument/2006/relationships/image" Target="../media/image209.svg"/><Relationship Id="rId9" Type="http://schemas.openxmlformats.org/officeDocument/2006/relationships/image" Target="../media/image214.png"/></Relationships>
</file>

<file path=ppt/slides/_rels/slide3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20.png"/><Relationship Id="rId4" Type="http://schemas.openxmlformats.org/officeDocument/2006/relationships/image" Target="../media/image219.png"/></Relationships>
</file>

<file path=ppt/slides/_rels/slide39.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png"/><Relationship Id="rId7" Type="http://schemas.openxmlformats.org/officeDocument/2006/relationships/image" Target="../media/image226.png"/><Relationship Id="rId12" Type="http://schemas.openxmlformats.org/officeDocument/2006/relationships/image" Target="../media/image231.png"/><Relationship Id="rId2" Type="http://schemas.openxmlformats.org/officeDocument/2006/relationships/image" Target="../media/image221.jpeg"/><Relationship Id="rId1" Type="http://schemas.openxmlformats.org/officeDocument/2006/relationships/slideLayout" Target="../slideLayouts/slideLayout2.xml"/><Relationship Id="rId6" Type="http://schemas.openxmlformats.org/officeDocument/2006/relationships/image" Target="../media/image225.png"/><Relationship Id="rId11" Type="http://schemas.openxmlformats.org/officeDocument/2006/relationships/image" Target="../media/image230.png"/><Relationship Id="rId5" Type="http://schemas.openxmlformats.org/officeDocument/2006/relationships/image" Target="../media/image224.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12" Type="http://schemas.openxmlformats.org/officeDocument/2006/relationships/image" Target="../media/image24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5.png"/><Relationship Id="rId11" Type="http://schemas.openxmlformats.org/officeDocument/2006/relationships/image" Target="../media/image240.png"/><Relationship Id="rId5" Type="http://schemas.openxmlformats.org/officeDocument/2006/relationships/image" Target="../media/image234.sv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png"/></Relationships>
</file>

<file path=ppt/slides/_rels/slide41.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42.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51.jpeg"/><Relationship Id="rId5" Type="http://schemas.openxmlformats.org/officeDocument/2006/relationships/image" Target="../media/image250.png"/><Relationship Id="rId4" Type="http://schemas.openxmlformats.org/officeDocument/2006/relationships/image" Target="../media/image249.png"/></Relationships>
</file>

<file path=ppt/slides/_rels/slide43.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png"/><Relationship Id="rId7" Type="http://schemas.openxmlformats.org/officeDocument/2006/relationships/image" Target="../media/image257.png"/><Relationship Id="rId12" Type="http://schemas.openxmlformats.org/officeDocument/2006/relationships/image" Target="../media/image26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6.png"/><Relationship Id="rId11" Type="http://schemas.openxmlformats.org/officeDocument/2006/relationships/image" Target="../media/image261.png"/><Relationship Id="rId5" Type="http://schemas.openxmlformats.org/officeDocument/2006/relationships/image" Target="../media/image255.png"/><Relationship Id="rId10" Type="http://schemas.openxmlformats.org/officeDocument/2006/relationships/image" Target="../media/image260.png"/><Relationship Id="rId4" Type="http://schemas.openxmlformats.org/officeDocument/2006/relationships/image" Target="../media/image254.png"/><Relationship Id="rId9" Type="http://schemas.openxmlformats.org/officeDocument/2006/relationships/image" Target="../media/image259.png"/></Relationships>
</file>

<file path=ppt/slides/_rels/slide44.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image" Target="../media/image165.png"/><Relationship Id="rId7" Type="http://schemas.openxmlformats.org/officeDocument/2006/relationships/image" Target="../media/image26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263.png"/><Relationship Id="rId9" Type="http://schemas.openxmlformats.org/officeDocument/2006/relationships/image" Target="../media/image268.png"/></Relationships>
</file>

<file path=ppt/slides/_rels/slide45.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s>
</file>

<file path=ppt/slides/_rels/slide47.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8.png"/><Relationship Id="rId5" Type="http://schemas.openxmlformats.org/officeDocument/2006/relationships/image" Target="../media/image41.png"/><Relationship Id="rId4" Type="http://schemas.openxmlformats.org/officeDocument/2006/relationships/image" Target="../media/image277.png"/></Relationships>
</file>

<file path=ppt/slides/_rels/slide48.xml.rels><?xml version="1.0" encoding="UTF-8" standalone="yes"?>
<Relationships xmlns="http://schemas.openxmlformats.org/package/2006/relationships"><Relationship Id="rId8" Type="http://schemas.openxmlformats.org/officeDocument/2006/relationships/image" Target="../media/image284.png"/><Relationship Id="rId13" Type="http://schemas.openxmlformats.org/officeDocument/2006/relationships/image" Target="../media/image289.png"/><Relationship Id="rId18" Type="http://schemas.openxmlformats.org/officeDocument/2006/relationships/image" Target="../media/image294.svg"/><Relationship Id="rId3" Type="http://schemas.openxmlformats.org/officeDocument/2006/relationships/image" Target="../media/image279.png"/><Relationship Id="rId7" Type="http://schemas.openxmlformats.org/officeDocument/2006/relationships/image" Target="../media/image283.png"/><Relationship Id="rId12" Type="http://schemas.openxmlformats.org/officeDocument/2006/relationships/image" Target="../media/image288.png"/><Relationship Id="rId17" Type="http://schemas.openxmlformats.org/officeDocument/2006/relationships/image" Target="../media/image293.png"/><Relationship Id="rId2" Type="http://schemas.openxmlformats.org/officeDocument/2006/relationships/notesSlide" Target="../notesSlides/notesSlide28.xml"/><Relationship Id="rId16"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image" Target="../media/image282.png"/><Relationship Id="rId11" Type="http://schemas.openxmlformats.org/officeDocument/2006/relationships/image" Target="../media/image287.png"/><Relationship Id="rId5" Type="http://schemas.openxmlformats.org/officeDocument/2006/relationships/image" Target="../media/image281.png"/><Relationship Id="rId15" Type="http://schemas.openxmlformats.org/officeDocument/2006/relationships/image" Target="../media/image291.png"/><Relationship Id="rId10" Type="http://schemas.openxmlformats.org/officeDocument/2006/relationships/image" Target="../media/image286.png"/><Relationship Id="rId4" Type="http://schemas.openxmlformats.org/officeDocument/2006/relationships/image" Target="../media/image280.png"/><Relationship Id="rId9" Type="http://schemas.openxmlformats.org/officeDocument/2006/relationships/image" Target="../media/image285.png"/><Relationship Id="rId14" Type="http://schemas.openxmlformats.org/officeDocument/2006/relationships/image" Target="../media/image290.png"/></Relationships>
</file>

<file path=ppt/slides/_rels/slide49.xml.rels><?xml version="1.0" encoding="UTF-8" standalone="yes"?>
<Relationships xmlns="http://schemas.openxmlformats.org/package/2006/relationships"><Relationship Id="rId3" Type="http://schemas.openxmlformats.org/officeDocument/2006/relationships/image" Target="../media/image296.tiff"/><Relationship Id="rId2" Type="http://schemas.openxmlformats.org/officeDocument/2006/relationships/image" Target="../media/image29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299.png"/></Relationships>
</file>

<file path=ppt/slides/_rels/slide51.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2.xml"/><Relationship Id="rId4" Type="http://schemas.openxmlformats.org/officeDocument/2006/relationships/image" Target="../media/image303.png"/></Relationships>
</file>

<file path=ppt/slides/_rels/slide52.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5.png"/><Relationship Id="rId7" Type="http://schemas.openxmlformats.org/officeDocument/2006/relationships/image" Target="../media/image309.emf"/><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308.png"/><Relationship Id="rId11" Type="http://schemas.openxmlformats.org/officeDocument/2006/relationships/image" Target="../media/image313.png"/><Relationship Id="rId5" Type="http://schemas.openxmlformats.org/officeDocument/2006/relationships/image" Target="../media/image307.png"/><Relationship Id="rId10" Type="http://schemas.openxmlformats.org/officeDocument/2006/relationships/image" Target="../media/image312.png"/><Relationship Id="rId4" Type="http://schemas.openxmlformats.org/officeDocument/2006/relationships/image" Target="../media/image306.png"/><Relationship Id="rId9" Type="http://schemas.openxmlformats.org/officeDocument/2006/relationships/image" Target="../media/image311.png"/></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C384DD-B461-48F8-B6CB-1414DC1DE1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0" y="0"/>
            <a:ext cx="9140299" cy="5143499"/>
          </a:xfrm>
          <a:prstGeom prst="rect">
            <a:avLst/>
          </a:prstGeom>
        </p:spPr>
      </p:pic>
    </p:spTree>
    <p:extLst>
      <p:ext uri="{BB962C8B-B14F-4D97-AF65-F5344CB8AC3E}">
        <p14:creationId xmlns:p14="http://schemas.microsoft.com/office/powerpoint/2010/main" val="2480533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13" name="圓角矩形 15">
            <a:extLst>
              <a:ext uri="{FF2B5EF4-FFF2-40B4-BE49-F238E27FC236}">
                <a16:creationId xmlns:a16="http://schemas.microsoft.com/office/drawing/2014/main" id="{004DCAA7-3780-4A1C-A9AE-15D44D4C778C}"/>
              </a:ext>
            </a:extLst>
          </p:cNvPr>
          <p:cNvSpPr/>
          <p:nvPr/>
        </p:nvSpPr>
        <p:spPr>
          <a:xfrm>
            <a:off x="498505" y="2011260"/>
            <a:ext cx="5906353"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322" name="Shape 322"/>
          <p:cNvSpPr txBox="1">
            <a:spLocks noGrp="1"/>
          </p:cNvSpPr>
          <p:nvPr>
            <p:ph type="title"/>
          </p:nvPr>
        </p:nvSpPr>
        <p:spPr>
          <a:xfrm>
            <a:off x="554559" y="143774"/>
            <a:ext cx="7886700" cy="82296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lgn="l">
              <a:buSzPts val="3200"/>
            </a:pPr>
            <a:r>
              <a:rPr lang="zh-TW" altLang="en-US" sz="3600">
                <a:solidFill>
                  <a:srgbClr val="E2CB9E"/>
                </a:solidFill>
                <a:latin typeface="Microsoft JhengHei" panose="020B0604030504040204" pitchFamily="34" charset="-120"/>
                <a:ea typeface="Microsoft JhengHei" panose="020B0604030504040204" pitchFamily="34" charset="-120"/>
              </a:rPr>
              <a:t>選對 </a:t>
            </a:r>
            <a:r>
              <a:rPr lang="en-US" altLang="zh-TW" sz="3600">
                <a:solidFill>
                  <a:srgbClr val="E2CB9E"/>
                </a:solidFill>
                <a:latin typeface="Microsoft JhengHei" panose="020B0604030504040204" pitchFamily="34" charset="-120"/>
                <a:ea typeface="Microsoft JhengHei" panose="020B0604030504040204" pitchFamily="34" charset="-120"/>
              </a:rPr>
              <a:t>SSD </a:t>
            </a:r>
            <a:r>
              <a:rPr lang="zh-TW" altLang="en-US" sz="3600">
                <a:solidFill>
                  <a:srgbClr val="E2CB9E"/>
                </a:solidFill>
                <a:latin typeface="Microsoft JhengHei" panose="020B0604030504040204" pitchFamily="34" charset="-120"/>
                <a:ea typeface="Microsoft JhengHei" panose="020B0604030504040204" pitchFamily="34" charset="-120"/>
              </a:rPr>
              <a:t>很困難，選 </a:t>
            </a:r>
            <a:r>
              <a:rPr lang="en-US" altLang="zh-TW" sz="3600">
                <a:solidFill>
                  <a:srgbClr val="E2CB9E"/>
                </a:solidFill>
                <a:latin typeface="Microsoft JhengHei" panose="020B0604030504040204" pitchFamily="34" charset="-120"/>
                <a:ea typeface="Microsoft JhengHei" panose="020B0604030504040204" pitchFamily="34" charset="-120"/>
              </a:rPr>
              <a:t>QNAP </a:t>
            </a:r>
            <a:r>
              <a:rPr lang="zh-TW" altLang="en-US" sz="3600">
                <a:solidFill>
                  <a:srgbClr val="E2CB9E"/>
                </a:solidFill>
                <a:latin typeface="Microsoft JhengHei" panose="020B0604030504040204" pitchFamily="34" charset="-120"/>
                <a:ea typeface="Microsoft JhengHei" panose="020B0604030504040204" pitchFamily="34" charset="-120"/>
              </a:rPr>
              <a:t>很簡單</a:t>
            </a:r>
            <a:endParaRPr lang="zh-TW" altLang="en-US" sz="3600" u="none" strike="noStrike" cap="none">
              <a:solidFill>
                <a:srgbClr val="E2CB9E"/>
              </a:solidFill>
              <a:latin typeface="Microsoft JhengHei" panose="020B0604030504040204" pitchFamily="34" charset="-120"/>
              <a:ea typeface="Microsoft JhengHei" panose="020B0604030504040204" pitchFamily="34" charset="-120"/>
              <a:sym typeface="Arial"/>
            </a:endParaRPr>
          </a:p>
        </p:txBody>
      </p:sp>
      <p:sp>
        <p:nvSpPr>
          <p:cNvPr id="11" name="內容版面配置區 1">
            <a:extLst>
              <a:ext uri="{FF2B5EF4-FFF2-40B4-BE49-F238E27FC236}">
                <a16:creationId xmlns:a16="http://schemas.microsoft.com/office/drawing/2014/main" id="{137EB46C-0AD5-4805-91BC-2B2DC4CA5948}"/>
              </a:ext>
            </a:extLst>
          </p:cNvPr>
          <p:cNvSpPr txBox="1">
            <a:spLocks/>
          </p:cNvSpPr>
          <p:nvPr/>
        </p:nvSpPr>
        <p:spPr>
          <a:xfrm>
            <a:off x="498505" y="1008847"/>
            <a:ext cx="6661260" cy="918186"/>
          </a:xfrm>
          <a:prstGeom prst="rect">
            <a:avLst/>
          </a:prstGeom>
        </p:spPr>
        <p:txBody>
          <a:bodyPr anchor="t">
            <a:normAutofit/>
          </a:bodyPr>
          <a:lstStyle/>
          <a:p>
            <a:pPr marL="0" marR="0" lvl="0" indent="0" algn="l" defTabSz="914400" rtl="0" eaLnBrk="1" fontAlgn="auto" latinLnBrk="0" hangingPunct="1">
              <a:lnSpc>
                <a:spcPct val="100000"/>
              </a:lnSpc>
              <a:spcBef>
                <a:spcPts val="0"/>
              </a:spcBef>
              <a:spcAft>
                <a:spcPts val="0"/>
              </a:spcAft>
              <a:buClr>
                <a:srgbClr val="000000">
                  <a:lumMod val="75000"/>
                  <a:lumOff val="25000"/>
                </a:srgbClr>
              </a:buClr>
              <a:buSzTx/>
              <a:buFont typeface="Arial"/>
              <a:buNone/>
              <a:tabLst/>
              <a:defRPr/>
            </a:pP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消費者</a:t>
            </a:r>
            <a:r>
              <a:rPr kumimoji="1" lang="zh-TW" altLang="en-US" sz="1600" b="1" kern="0">
                <a:solidFill>
                  <a:schemeClr val="bg1"/>
                </a:solidFill>
                <a:latin typeface="Arial"/>
                <a:ea typeface="微軟正黑體" pitchFamily="34" charset="-120"/>
                <a:cs typeface="Arial"/>
                <a:sym typeface="Arial"/>
              </a:rPr>
              <a:t>部署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SSD</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rPr>
              <a:t>儲存最大的問題，在於確保</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SSD</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rPr>
              <a:t>效能能否達到期望。</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針對 </a:t>
            </a:r>
            <a:r>
              <a:rPr kumimoji="1" lang="en"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SSD </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的持續寫入效能，</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QNAP</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rPr>
              <a:t>同步推出</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en"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SSD </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分析工具，量測不同</a:t>
            </a:r>
            <a:r>
              <a:rPr lang="en-US" altLang="zh-TW" sz="1600" b="1" kern="0">
                <a:solidFill>
                  <a:schemeClr val="bg1"/>
                </a:solidFill>
                <a:latin typeface="微軟正黑體"/>
                <a:ea typeface="微軟正黑體" pitchFamily="34" charset="-120"/>
                <a:cs typeface="Arial"/>
                <a:sym typeface="Arial"/>
              </a:rPr>
              <a:t> </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SSD </a:t>
            </a:r>
            <a:r>
              <a:rPr kumimoji="1"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rPr>
              <a:t>外掛預留空間的效能，依應用情境建議最佳策略。</a:t>
            </a:r>
            <a:endParaRPr kumimoji="0"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endParaRPr>
          </a:p>
        </p:txBody>
      </p:sp>
      <p:sp>
        <p:nvSpPr>
          <p:cNvPr id="20" name="Shape 141">
            <a:extLst>
              <a:ext uri="{FF2B5EF4-FFF2-40B4-BE49-F238E27FC236}">
                <a16:creationId xmlns:a16="http://schemas.microsoft.com/office/drawing/2014/main" id="{583B6497-BFD1-234E-BDDB-F29AD4D3088E}"/>
              </a:ext>
            </a:extLst>
          </p:cNvPr>
          <p:cNvSpPr txBox="1"/>
          <p:nvPr/>
        </p:nvSpPr>
        <p:spPr>
          <a:xfrm>
            <a:off x="3640592" y="4678043"/>
            <a:ext cx="2764266" cy="24612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700" b="1" i="0" u="none" strike="noStrike" kern="0" cap="none" spc="0" normalizeH="0" baseline="0" noProof="0">
                <a:ln>
                  <a:noFill/>
                </a:ln>
                <a:solidFill>
                  <a:srgbClr val="604878">
                    <a:lumMod val="50000"/>
                  </a:srgbClr>
                </a:solidFill>
                <a:effectLst/>
                <a:uLnTx/>
                <a:uFillTx/>
                <a:latin typeface="Arial"/>
                <a:ea typeface="Microsoft JhengHei"/>
                <a:cs typeface="Microsoft JhengHei"/>
                <a:sym typeface="Microsoft JhengHei"/>
              </a:rPr>
              <a:t>資料級</a:t>
            </a:r>
            <a:r>
              <a:rPr kumimoji="0" lang="en-US" altLang="zh-TW" sz="700" b="1" i="0" u="none" strike="noStrike" kern="0" cap="none" spc="0" normalizeH="0" baseline="0" noProof="0">
                <a:ln>
                  <a:noFill/>
                </a:ln>
                <a:solidFill>
                  <a:srgbClr val="604878">
                    <a:lumMod val="50000"/>
                  </a:srgbClr>
                </a:solidFill>
                <a:effectLst/>
                <a:uLnTx/>
                <a:uFillTx/>
                <a:latin typeface="Microsoft JhengHei"/>
                <a:ea typeface="Microsoft JhengHei"/>
                <a:cs typeface="Microsoft JhengHei"/>
                <a:sym typeface="Microsoft JhengHei"/>
              </a:rPr>
              <a:t>SSD</a:t>
            </a:r>
            <a:r>
              <a:rPr kumimoji="0" lang="zh-TW" altLang="en-US" sz="700" b="1" i="0" u="none" strike="noStrike" kern="0" cap="none" spc="0" normalizeH="0" baseline="0" noProof="0">
                <a:ln>
                  <a:noFill/>
                </a:ln>
                <a:solidFill>
                  <a:srgbClr val="604878">
                    <a:lumMod val="50000"/>
                  </a:srgbClr>
                </a:solidFill>
                <a:effectLst/>
                <a:uLnTx/>
                <a:uFillTx/>
                <a:latin typeface="Microsoft JhengHei"/>
                <a:ea typeface="Microsoft JhengHei"/>
                <a:cs typeface="Microsoft JhengHei"/>
                <a:sym typeface="Microsoft JhengHei"/>
              </a:rPr>
              <a:t> 以 </a:t>
            </a:r>
            <a:r>
              <a:rPr kumimoji="0" lang="en-US" altLang="zh-TW" sz="700" b="1" i="0" u="none" strike="noStrike" kern="0" cap="none" spc="0" normalizeH="0" baseline="0" noProof="0">
                <a:ln>
                  <a:noFill/>
                </a:ln>
                <a:solidFill>
                  <a:srgbClr val="604878">
                    <a:lumMod val="50000"/>
                  </a:srgbClr>
                </a:solidFill>
                <a:effectLst/>
                <a:uLnTx/>
                <a:uFillTx/>
                <a:latin typeface="Microsoft JhengHei"/>
                <a:ea typeface="Microsoft JhengHei"/>
                <a:cs typeface="Microsoft JhengHei"/>
                <a:sym typeface="Microsoft JhengHei"/>
              </a:rPr>
              <a:t>Intel S4500 </a:t>
            </a:r>
            <a:r>
              <a:rPr kumimoji="0" lang="zh-TW" altLang="en-US" sz="700" b="1" i="0" u="none" strike="noStrike" kern="0" cap="none" spc="0" normalizeH="0" baseline="0" noProof="0">
                <a:ln>
                  <a:noFill/>
                </a:ln>
                <a:solidFill>
                  <a:srgbClr val="604878">
                    <a:lumMod val="50000"/>
                  </a:srgbClr>
                </a:solidFill>
                <a:effectLst/>
                <a:uLnTx/>
                <a:uFillTx/>
                <a:latin typeface="Arial"/>
                <a:ea typeface="Microsoft JhengHei"/>
                <a:cs typeface="Microsoft JhengHei"/>
                <a:sym typeface="Microsoft JhengHei"/>
              </a:rPr>
              <a:t>為例，持續隨機寫入 </a:t>
            </a:r>
            <a:r>
              <a:rPr kumimoji="0" lang="en-US" altLang="zh-TW" sz="700" b="1" i="0" u="none" strike="noStrike" kern="0" cap="none" spc="0" normalizeH="0" baseline="0" noProof="0">
                <a:ln>
                  <a:noFill/>
                </a:ln>
                <a:solidFill>
                  <a:srgbClr val="604878">
                    <a:lumMod val="50000"/>
                  </a:srgbClr>
                </a:solidFill>
                <a:effectLst/>
                <a:uLnTx/>
                <a:uFillTx/>
                <a:latin typeface="Microsoft JhengHei"/>
                <a:ea typeface="Microsoft JhengHei"/>
                <a:cs typeface="Microsoft JhengHei"/>
                <a:sym typeface="Microsoft JhengHei"/>
              </a:rPr>
              <a:t>IOPS</a:t>
            </a:r>
            <a:r>
              <a:rPr kumimoji="0" lang="zh-TW" altLang="en-US" sz="700" b="1" i="0" u="none" strike="noStrike" kern="0" cap="none" spc="0" normalizeH="0" baseline="0" noProof="0">
                <a:ln>
                  <a:noFill/>
                </a:ln>
                <a:solidFill>
                  <a:srgbClr val="604878">
                    <a:lumMod val="50000"/>
                  </a:srgbClr>
                </a:solidFill>
                <a:effectLst/>
                <a:uLnTx/>
                <a:uFillTx/>
                <a:latin typeface="Microsoft JhengHei"/>
                <a:ea typeface="Microsoft JhengHei"/>
                <a:cs typeface="Microsoft JhengHei"/>
                <a:sym typeface="Microsoft JhengHei"/>
              </a:rPr>
              <a:t> 為 </a:t>
            </a:r>
            <a:r>
              <a:rPr kumimoji="0" lang="en-US" altLang="zh-TW" sz="700" b="1" i="0" u="none" strike="noStrike" kern="0" cap="none" spc="0" normalizeH="0" baseline="0" noProof="0">
                <a:ln>
                  <a:noFill/>
                </a:ln>
                <a:solidFill>
                  <a:srgbClr val="604878">
                    <a:lumMod val="50000"/>
                  </a:srgbClr>
                </a:solidFill>
                <a:effectLst/>
                <a:uLnTx/>
                <a:uFillTx/>
                <a:latin typeface="Microsoft JhengHei"/>
                <a:ea typeface="Microsoft JhengHei"/>
                <a:cs typeface="Microsoft JhengHei"/>
                <a:sym typeface="Microsoft JhengHei"/>
              </a:rPr>
              <a:t>30,000</a:t>
            </a:r>
            <a:endParaRPr kumimoji="0" lang="en-US" altLang="zh-TW" sz="700" b="1" i="0" u="none" strike="noStrike" kern="0" cap="none" spc="0" normalizeH="0" baseline="0" noProof="0">
              <a:ln>
                <a:noFill/>
              </a:ln>
              <a:solidFill>
                <a:srgbClr val="604878">
                  <a:lumMod val="50000"/>
                </a:srgbClr>
              </a:solidFill>
              <a:effectLst/>
              <a:uLnTx/>
              <a:uFillTx/>
              <a:latin typeface="Microsoft JhengHei"/>
              <a:ea typeface="Microsoft JhengHei"/>
              <a:cs typeface="Microsoft JhengHe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700" b="1" i="0" u="none" strike="noStrike" kern="0" cap="none" spc="0" normalizeH="0" baseline="0" noProof="0">
              <a:ln>
                <a:noFill/>
              </a:ln>
              <a:solidFill>
                <a:srgbClr val="604878">
                  <a:lumMod val="50000"/>
                </a:srgbClr>
              </a:solidFill>
              <a:effectLst/>
              <a:uLnTx/>
              <a:uFillTx/>
              <a:latin typeface="Arial"/>
              <a:ea typeface="Microsoft JhengHei"/>
              <a:cs typeface="Microsoft JhengHei"/>
              <a:sym typeface="Arial"/>
            </a:endParaRPr>
          </a:p>
        </p:txBody>
      </p:sp>
      <p:pic>
        <p:nvPicPr>
          <p:cNvPr id="8" name="圖片 5" descr="一張含有 螢幕擷取畫面 的圖片&#10;&#10;描述是以非常高的可信度產生">
            <a:extLst>
              <a:ext uri="{FF2B5EF4-FFF2-40B4-BE49-F238E27FC236}">
                <a16:creationId xmlns:a16="http://schemas.microsoft.com/office/drawing/2014/main" id="{79653759-9DC9-443F-A46B-268A84BAE5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609" y="2124465"/>
            <a:ext cx="5605467" cy="2434040"/>
          </a:xfrm>
          <a:prstGeom prst="rect">
            <a:avLst/>
          </a:prstGeom>
          <a:ln>
            <a:noFill/>
          </a:ln>
        </p:spPr>
      </p:pic>
      <p:pic>
        <p:nvPicPr>
          <p:cNvPr id="9" name="Shape 242"/>
          <p:cNvPicPr preferRelativeResize="0"/>
          <p:nvPr/>
        </p:nvPicPr>
        <p:blipFill>
          <a:blip r:embed="rId4">
            <a:extLst>
              <a:ext uri="{28A0092B-C50C-407E-A947-70E740481C1C}">
                <a14:useLocalDpi xmlns:a14="http://schemas.microsoft.com/office/drawing/2010/main"/>
              </a:ext>
            </a:extLst>
          </a:blip>
          <a:stretch>
            <a:fillRect/>
          </a:stretch>
        </p:blipFill>
        <p:spPr>
          <a:xfrm>
            <a:off x="6873001" y="1933107"/>
            <a:ext cx="2270999" cy="3208445"/>
          </a:xfrm>
          <a:prstGeom prst="rect">
            <a:avLst/>
          </a:prstGeom>
          <a:noFill/>
          <a:ln>
            <a:noFill/>
          </a:ln>
          <a:effectLst/>
        </p:spPr>
      </p:pic>
      <p:sp>
        <p:nvSpPr>
          <p:cNvPr id="2" name="語音泡泡: 圓角矩形 1">
            <a:extLst>
              <a:ext uri="{FF2B5EF4-FFF2-40B4-BE49-F238E27FC236}">
                <a16:creationId xmlns:a16="http://schemas.microsoft.com/office/drawing/2014/main" id="{0FE03BB9-9883-465A-8BE7-A0109F913745}"/>
              </a:ext>
            </a:extLst>
          </p:cNvPr>
          <p:cNvSpPr/>
          <p:nvPr/>
        </p:nvSpPr>
        <p:spPr>
          <a:xfrm>
            <a:off x="5515517" y="2895431"/>
            <a:ext cx="1904668" cy="1029737"/>
          </a:xfrm>
          <a:prstGeom prst="wedgeRoundRectCallout">
            <a:avLst>
              <a:gd name="adj1" fmla="val 64077"/>
              <a:gd name="adj2" fmla="val 8823"/>
              <a:gd name="adj3" fmla="val 16667"/>
            </a:avLst>
          </a:prstGeom>
          <a:solidFill>
            <a:schemeClr val="bg2">
              <a:lumMod val="2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7" name="Shape 179">
            <a:extLst>
              <a:ext uri="{FF2B5EF4-FFF2-40B4-BE49-F238E27FC236}">
                <a16:creationId xmlns:a16="http://schemas.microsoft.com/office/drawing/2014/main" id="{BD6333FF-263F-4AD5-A38B-D59A91D0D78A}"/>
              </a:ext>
            </a:extLst>
          </p:cNvPr>
          <p:cNvSpPr/>
          <p:nvPr/>
        </p:nvSpPr>
        <p:spPr>
          <a:xfrm>
            <a:off x="5529314" y="2895431"/>
            <a:ext cx="1890871" cy="1021486"/>
          </a:xfrm>
          <a:prstGeom prst="wedgeRectCallout">
            <a:avLst>
              <a:gd name="adj1" fmla="val 38118"/>
              <a:gd name="adj2" fmla="val 72904"/>
            </a:avLst>
          </a:prstGeom>
          <a:noFill/>
          <a:ln w="25400" cap="flat" cmpd="sng">
            <a:no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TW" altLang="en-US" sz="1600" b="1" i="0" u="none" strike="noStrike" kern="0" cap="none" spc="0" normalizeH="0" baseline="0" noProof="0">
                <a:ln>
                  <a:noFill/>
                </a:ln>
                <a:solidFill>
                  <a:srgbClr val="FFFFFF"/>
                </a:solidFill>
                <a:effectLst/>
                <a:uLnTx/>
                <a:uFillTx/>
                <a:latin typeface="微軟正黑體" pitchFamily="34" charset="-120"/>
                <a:ea typeface="微軟正黑體" pitchFamily="34" charset="-120"/>
                <a:cs typeface="Arial"/>
                <a:sym typeface="Arial"/>
              </a:rPr>
              <a:t>使用者可依應用情境快速判斷最佳預留空間部署策略</a:t>
            </a:r>
            <a:endParaRPr kumimoji="0" lang="en-US" altLang="zh-TW" sz="1600" b="1" i="0" u="none" strike="noStrike" kern="0" cap="none" spc="0" normalizeH="0" baseline="0" noProof="0">
              <a:ln>
                <a:noFill/>
              </a:ln>
              <a:solidFill>
                <a:srgbClr val="FFFFFF"/>
              </a:solidFill>
              <a:effectLst/>
              <a:uLnTx/>
              <a:uFillTx/>
              <a:latin typeface="微軟正黑體" pitchFamily="34" charset="-120"/>
              <a:ea typeface="微軟正黑體" pitchFamily="34" charset="-120"/>
              <a:cs typeface="Arial"/>
              <a:sym typeface="Arial"/>
            </a:endParaRPr>
          </a:p>
        </p:txBody>
      </p:sp>
    </p:spTree>
    <p:extLst>
      <p:ext uri="{BB962C8B-B14F-4D97-AF65-F5344CB8AC3E}">
        <p14:creationId xmlns:p14="http://schemas.microsoft.com/office/powerpoint/2010/main" val="2902735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形 16">
            <a:extLst>
              <a:ext uri="{FF2B5EF4-FFF2-40B4-BE49-F238E27FC236}">
                <a16:creationId xmlns:a16="http://schemas.microsoft.com/office/drawing/2014/main" id="{331A2F32-580F-4A70-9B52-B01B7B1D2FA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27438" y="1603126"/>
            <a:ext cx="1383850" cy="831625"/>
          </a:xfrm>
          <a:prstGeom prst="rect">
            <a:avLst/>
          </a:prstGeom>
        </p:spPr>
      </p:pic>
      <p:sp>
        <p:nvSpPr>
          <p:cNvPr id="2" name="標題 1"/>
          <p:cNvSpPr>
            <a:spLocks noGrp="1"/>
          </p:cNvSpPr>
          <p:nvPr>
            <p:ph type="title"/>
          </p:nvPr>
        </p:nvSpPr>
        <p:spPr>
          <a:xfrm>
            <a:off x="327910" y="145791"/>
            <a:ext cx="7886700" cy="822960"/>
          </a:xfrm>
          <a:effectLst>
            <a:outerShdw blurRad="50800" dist="38100" dir="2700000" algn="tl" rotWithShape="0">
              <a:prstClr val="black">
                <a:alpha val="40000"/>
              </a:prstClr>
            </a:outerShdw>
          </a:effectLst>
        </p:spPr>
        <p:txBody>
          <a:bodyPr>
            <a:normAutofit/>
          </a:bodyPr>
          <a:lstStyle/>
          <a:p>
            <a:pPr algn="ctr"/>
            <a:r>
              <a:rPr lang="zh-TW" altLang="en-US" sz="3600">
                <a:solidFill>
                  <a:srgbClr val="E2CB9E"/>
                </a:solidFill>
                <a:latin typeface="Microsoft JhengHei" panose="020B0604030504040204" pitchFamily="34" charset="-120"/>
                <a:ea typeface="Microsoft JhengHei" panose="020B0604030504040204" pitchFamily="34" charset="-120"/>
              </a:rPr>
              <a:t>擁抱雲端 創造緊密混和雲</a:t>
            </a:r>
          </a:p>
        </p:txBody>
      </p:sp>
      <p:sp>
        <p:nvSpPr>
          <p:cNvPr id="3" name="內容版面配置區 2"/>
          <p:cNvSpPr>
            <a:spLocks noGrp="1"/>
          </p:cNvSpPr>
          <p:nvPr>
            <p:ph idx="4294967295"/>
          </p:nvPr>
        </p:nvSpPr>
        <p:spPr>
          <a:xfrm>
            <a:off x="382123" y="1228608"/>
            <a:ext cx="8229600" cy="665163"/>
          </a:xfrm>
        </p:spPr>
        <p:txBody>
          <a:bodyPr vert="horz" lIns="91440" tIns="45720" rIns="91440" bIns="45720" rtlCol="0" anchor="t">
            <a:normAutofit/>
          </a:bodyPr>
          <a:lstStyle/>
          <a:p>
            <a:pPr>
              <a:buNone/>
            </a:pPr>
            <a:r>
              <a:rPr lang="zh-TW" altLang="en-US" sz="2000">
                <a:solidFill>
                  <a:schemeClr val="bg1"/>
                </a:solidFill>
                <a:latin typeface="Microsoft JhengHei" panose="020B0604030504040204" pitchFamily="34" charset="-120"/>
                <a:ea typeface="Microsoft JhengHei" panose="020B0604030504040204" pitchFamily="34" charset="-120"/>
              </a:rPr>
              <a:t>輕巧 </a:t>
            </a:r>
            <a:r>
              <a:rPr lang="en-US" altLang="zh-TW" sz="2000">
                <a:solidFill>
                  <a:schemeClr val="bg1"/>
                </a:solidFill>
                <a:latin typeface="Microsoft JhengHei" panose="020B0604030504040204" pitchFamily="34" charset="-120"/>
                <a:ea typeface="Microsoft JhengHei" panose="020B0604030504040204" pitchFamily="34" charset="-120"/>
              </a:rPr>
              <a:t>NAS</a:t>
            </a:r>
            <a:r>
              <a:rPr lang="zh-TW" altLang="en-US" sz="2000">
                <a:solidFill>
                  <a:schemeClr val="bg1"/>
                </a:solidFill>
                <a:latin typeface="Microsoft JhengHei" panose="020B0604030504040204" pitchFamily="34" charset="-120"/>
                <a:ea typeface="Microsoft JhengHei" panose="020B0604030504040204" pitchFamily="34" charset="-120"/>
              </a:rPr>
              <a:t> 空間 </a:t>
            </a:r>
            <a:r>
              <a:rPr lang="en-US" altLang="zh-TW" sz="2000">
                <a:solidFill>
                  <a:schemeClr val="bg1"/>
                </a:solidFill>
                <a:latin typeface="Microsoft JhengHei" panose="020B0604030504040204" pitchFamily="34" charset="-120"/>
                <a:ea typeface="Microsoft JhengHei" panose="020B0604030504040204" pitchFamily="34" charset="-120"/>
              </a:rPr>
              <a:t>+ </a:t>
            </a:r>
            <a:r>
              <a:rPr lang="zh-TW" altLang="en-US" sz="2000">
                <a:solidFill>
                  <a:schemeClr val="bg1"/>
                </a:solidFill>
                <a:latin typeface="Microsoft JhengHei" panose="020B0604030504040204" pitchFamily="34" charset="-120"/>
                <a:ea typeface="Microsoft JhengHei" panose="020B0604030504040204" pitchFamily="34" charset="-120"/>
              </a:rPr>
              <a:t>無限雲端空間 </a:t>
            </a:r>
            <a:r>
              <a:rPr lang="en-US" altLang="zh-TW" sz="2000">
                <a:solidFill>
                  <a:schemeClr val="bg1"/>
                </a:solidFill>
                <a:latin typeface="Microsoft JhengHei" panose="020B0604030504040204" pitchFamily="34" charset="-120"/>
                <a:ea typeface="Microsoft JhengHei" panose="020B0604030504040204" pitchFamily="34" charset="-120"/>
              </a:rPr>
              <a:t>= </a:t>
            </a:r>
            <a:r>
              <a:rPr lang="zh-TW" altLang="en-US" sz="2000">
                <a:solidFill>
                  <a:schemeClr val="bg1"/>
                </a:solidFill>
                <a:latin typeface="Microsoft JhengHei" panose="020B0604030504040204" pitchFamily="34" charset="-120"/>
                <a:ea typeface="Microsoft JhengHei" panose="020B0604030504040204" pitchFamily="34" charset="-120"/>
              </a:rPr>
              <a:t>創造無盡可能</a:t>
            </a:r>
          </a:p>
        </p:txBody>
      </p:sp>
      <p:grpSp>
        <p:nvGrpSpPr>
          <p:cNvPr id="47" name="群組 46">
            <a:extLst>
              <a:ext uri="{FF2B5EF4-FFF2-40B4-BE49-F238E27FC236}">
                <a16:creationId xmlns:a16="http://schemas.microsoft.com/office/drawing/2014/main" id="{C0860799-F6DA-452F-892F-7DBF0053343C}"/>
              </a:ext>
            </a:extLst>
          </p:cNvPr>
          <p:cNvGrpSpPr/>
          <p:nvPr/>
        </p:nvGrpSpPr>
        <p:grpSpPr>
          <a:xfrm>
            <a:off x="1223401" y="3583440"/>
            <a:ext cx="3044854" cy="965260"/>
            <a:chOff x="687675" y="3583440"/>
            <a:chExt cx="3044854" cy="965260"/>
          </a:xfrm>
        </p:grpSpPr>
        <p:sp>
          <p:nvSpPr>
            <p:cNvPr id="45" name="矩形: 圓角 44">
              <a:extLst>
                <a:ext uri="{FF2B5EF4-FFF2-40B4-BE49-F238E27FC236}">
                  <a16:creationId xmlns:a16="http://schemas.microsoft.com/office/drawing/2014/main" id="{D1CE039F-F22B-4AA8-9659-D47307585AAE}"/>
                </a:ext>
              </a:extLst>
            </p:cNvPr>
            <p:cNvSpPr/>
            <p:nvPr/>
          </p:nvSpPr>
          <p:spPr>
            <a:xfrm>
              <a:off x="687675" y="3583440"/>
              <a:ext cx="3044854" cy="965260"/>
            </a:xfrm>
            <a:prstGeom prst="roundRect">
              <a:avLst>
                <a:gd name="adj" fmla="val 9122"/>
              </a:avLst>
            </a:prstGeom>
            <a:solidFill>
              <a:srgbClr val="099DCA"/>
            </a:solidFill>
            <a:ln w="6350">
              <a:solidFill>
                <a:srgbClr val="4BC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260172" y="3629289"/>
              <a:ext cx="1869101" cy="369332"/>
            </a:xfrm>
            <a:prstGeom prst="rect">
              <a:avLst/>
            </a:prstGeom>
            <a:noFill/>
          </p:spPr>
          <p:txBody>
            <a:bodyPr wrap="none" rtlCol="0">
              <a:spAutoFit/>
            </a:bodyPr>
            <a:lstStyle/>
            <a:p>
              <a:r>
                <a:rPr lang="zh-TW" altLang="en-US" b="1">
                  <a:solidFill>
                    <a:schemeClr val="bg1"/>
                  </a:solidFill>
                  <a:latin typeface="Microsoft JhengHei" panose="020B0604030504040204" pitchFamily="34" charset="-120"/>
                  <a:ea typeface="Microsoft JhengHei" panose="020B0604030504040204" pitchFamily="34" charset="-120"/>
                </a:rPr>
                <a:t>檔案型 </a:t>
              </a:r>
              <a:r>
                <a:rPr lang="en-US" altLang="zh-TW">
                  <a:solidFill>
                    <a:schemeClr val="bg1"/>
                  </a:solidFill>
                  <a:latin typeface="Microsoft JhengHei" panose="020B0604030504040204" pitchFamily="34" charset="-120"/>
                  <a:ea typeface="Microsoft JhengHei" panose="020B0604030504040204" pitchFamily="34" charset="-120"/>
                </a:rPr>
                <a:t>Gateway</a:t>
              </a:r>
              <a:endParaRPr lang="zh-TW" altLang="en-US">
                <a:solidFill>
                  <a:schemeClr val="bg1"/>
                </a:solidFill>
                <a:latin typeface="Microsoft JhengHei" panose="020B0604030504040204" pitchFamily="34" charset="-120"/>
                <a:ea typeface="Microsoft JhengHei" panose="020B0604030504040204" pitchFamily="34" charset="-120"/>
              </a:endParaRPr>
            </a:p>
          </p:txBody>
        </p:sp>
        <p:sp>
          <p:nvSpPr>
            <p:cNvPr id="6" name="文字方塊 5"/>
            <p:cNvSpPr txBox="1"/>
            <p:nvPr/>
          </p:nvSpPr>
          <p:spPr>
            <a:xfrm>
              <a:off x="862657" y="3883292"/>
              <a:ext cx="2672526" cy="584775"/>
            </a:xfrm>
            <a:prstGeom prst="rect">
              <a:avLst/>
            </a:prstGeom>
            <a:noFill/>
          </p:spPr>
          <p:txBody>
            <a:bodyPr wrap="none" rtlCol="0">
              <a:spAutoFit/>
            </a:bodyPr>
            <a:lstStyle/>
            <a:p>
              <a:r>
                <a:rPr lang="en-US" altLang="zh-TW" sz="3200" err="1">
                  <a:solidFill>
                    <a:schemeClr val="bg1"/>
                  </a:solidFill>
                  <a:latin typeface="Microsoft JhengHei" panose="020B0604030504040204" pitchFamily="34" charset="-120"/>
                  <a:ea typeface="Microsoft JhengHei" panose="020B0604030504040204" pitchFamily="34" charset="-120"/>
                </a:rPr>
                <a:t>CacheMount</a:t>
              </a:r>
              <a:endParaRPr lang="zh-TW" altLang="en-US" sz="3200">
                <a:solidFill>
                  <a:schemeClr val="bg1"/>
                </a:solidFill>
                <a:latin typeface="Microsoft JhengHei" panose="020B0604030504040204" pitchFamily="34" charset="-120"/>
                <a:ea typeface="Microsoft JhengHei" panose="020B0604030504040204" pitchFamily="34" charset="-120"/>
              </a:endParaRPr>
            </a:p>
          </p:txBody>
        </p:sp>
      </p:grpSp>
      <p:grpSp>
        <p:nvGrpSpPr>
          <p:cNvPr id="48" name="群組 47">
            <a:extLst>
              <a:ext uri="{FF2B5EF4-FFF2-40B4-BE49-F238E27FC236}">
                <a16:creationId xmlns:a16="http://schemas.microsoft.com/office/drawing/2014/main" id="{6C9A195E-56C2-4952-9C75-DAD030A57AE8}"/>
              </a:ext>
            </a:extLst>
          </p:cNvPr>
          <p:cNvGrpSpPr/>
          <p:nvPr/>
        </p:nvGrpSpPr>
        <p:grpSpPr>
          <a:xfrm>
            <a:off x="4572129" y="3583440"/>
            <a:ext cx="3044854" cy="965260"/>
            <a:chOff x="4800797" y="3543684"/>
            <a:chExt cx="3044854" cy="965260"/>
          </a:xfrm>
        </p:grpSpPr>
        <p:sp>
          <p:nvSpPr>
            <p:cNvPr id="46" name="矩形: 圓角 45">
              <a:extLst>
                <a:ext uri="{FF2B5EF4-FFF2-40B4-BE49-F238E27FC236}">
                  <a16:creationId xmlns:a16="http://schemas.microsoft.com/office/drawing/2014/main" id="{F6965BED-92E3-49EE-8DB3-CA32EB169D3C}"/>
                </a:ext>
              </a:extLst>
            </p:cNvPr>
            <p:cNvSpPr/>
            <p:nvPr/>
          </p:nvSpPr>
          <p:spPr>
            <a:xfrm>
              <a:off x="4800797" y="3543684"/>
              <a:ext cx="3044854" cy="965260"/>
            </a:xfrm>
            <a:prstGeom prst="roundRect">
              <a:avLst>
                <a:gd name="adj" fmla="val 9122"/>
              </a:avLst>
            </a:prstGeom>
            <a:solidFill>
              <a:srgbClr val="099DCA"/>
            </a:solidFill>
            <a:ln w="6350">
              <a:solidFill>
                <a:srgbClr val="4BC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5411472" y="3629289"/>
              <a:ext cx="1869101" cy="369332"/>
            </a:xfrm>
            <a:prstGeom prst="rect">
              <a:avLst/>
            </a:prstGeom>
            <a:noFill/>
          </p:spPr>
          <p:txBody>
            <a:bodyPr wrap="none" rtlCol="0">
              <a:spAutoFit/>
            </a:bodyPr>
            <a:lstStyle/>
            <a:p>
              <a:r>
                <a:rPr lang="zh-TW" altLang="en-US" b="1">
                  <a:solidFill>
                    <a:schemeClr val="bg1"/>
                  </a:solidFill>
                  <a:latin typeface="Microsoft JhengHei" panose="020B0604030504040204" pitchFamily="34" charset="-120"/>
                  <a:ea typeface="Microsoft JhengHei" panose="020B0604030504040204" pitchFamily="34" charset="-120"/>
                </a:rPr>
                <a:t>區塊型 </a:t>
              </a:r>
              <a:r>
                <a:rPr lang="en-US" altLang="zh-TW">
                  <a:solidFill>
                    <a:schemeClr val="bg1"/>
                  </a:solidFill>
                  <a:latin typeface="Microsoft JhengHei" panose="020B0604030504040204" pitchFamily="34" charset="-120"/>
                  <a:ea typeface="Microsoft JhengHei" panose="020B0604030504040204" pitchFamily="34" charset="-120"/>
                </a:rPr>
                <a:t>Gateway</a:t>
              </a:r>
              <a:endParaRPr lang="zh-TW" altLang="en-US">
                <a:solidFill>
                  <a:schemeClr val="bg1"/>
                </a:solidFill>
                <a:latin typeface="Microsoft JhengHei" panose="020B0604030504040204" pitchFamily="34" charset="-120"/>
                <a:ea typeface="Microsoft JhengHei" panose="020B0604030504040204" pitchFamily="34" charset="-120"/>
              </a:endParaRPr>
            </a:p>
          </p:txBody>
        </p:sp>
        <p:sp>
          <p:nvSpPr>
            <p:cNvPr id="7" name="文字方塊 6"/>
            <p:cNvSpPr txBox="1"/>
            <p:nvPr/>
          </p:nvSpPr>
          <p:spPr>
            <a:xfrm>
              <a:off x="4973539" y="3883292"/>
              <a:ext cx="2745432" cy="584775"/>
            </a:xfrm>
            <a:prstGeom prst="rect">
              <a:avLst/>
            </a:prstGeom>
            <a:noFill/>
          </p:spPr>
          <p:txBody>
            <a:bodyPr wrap="none" rtlCol="0">
              <a:spAutoFit/>
            </a:bodyPr>
            <a:lstStyle/>
            <a:p>
              <a:r>
                <a:rPr lang="en-US" altLang="zh-TW" sz="3200">
                  <a:solidFill>
                    <a:schemeClr val="bg1"/>
                  </a:solidFill>
                  <a:latin typeface="Microsoft JhengHei" panose="020B0604030504040204" pitchFamily="34" charset="-120"/>
                  <a:ea typeface="Microsoft JhengHei" panose="020B0604030504040204" pitchFamily="34" charset="-120"/>
                </a:rPr>
                <a:t>VJBOD Cloud</a:t>
              </a:r>
              <a:endParaRPr lang="zh-TW" altLang="en-US" sz="3200">
                <a:solidFill>
                  <a:schemeClr val="bg1"/>
                </a:solidFill>
                <a:latin typeface="Microsoft JhengHei" panose="020B0604030504040204" pitchFamily="34" charset="-120"/>
                <a:ea typeface="Microsoft JhengHei" panose="020B0604030504040204" pitchFamily="34" charset="-120"/>
              </a:endParaRPr>
            </a:p>
          </p:txBody>
        </p:sp>
      </p:grpSp>
      <p:sp>
        <p:nvSpPr>
          <p:cNvPr id="26" name="內容版面配置區 2">
            <a:extLst>
              <a:ext uri="{FF2B5EF4-FFF2-40B4-BE49-F238E27FC236}">
                <a16:creationId xmlns:a16="http://schemas.microsoft.com/office/drawing/2014/main" id="{AE877288-19E3-42A5-8E22-45FC09A694BF}"/>
              </a:ext>
            </a:extLst>
          </p:cNvPr>
          <p:cNvSpPr txBox="1">
            <a:spLocks/>
          </p:cNvSpPr>
          <p:nvPr/>
        </p:nvSpPr>
        <p:spPr>
          <a:xfrm>
            <a:off x="1795898" y="3147657"/>
            <a:ext cx="5319354" cy="66480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zh-TW" sz="2100" b="1">
                <a:solidFill>
                  <a:srgbClr val="4BC0E4"/>
                </a:solidFill>
                <a:latin typeface="Microsoft JhengHei" panose="020B0604030504040204" pitchFamily="34" charset="-120"/>
                <a:ea typeface="Microsoft JhengHei" panose="020B0604030504040204" pitchFamily="34" charset="-120"/>
              </a:rPr>
              <a:t>QNAP</a:t>
            </a:r>
            <a:r>
              <a:rPr lang="zh-TW" altLang="en-US" sz="2100" b="1">
                <a:solidFill>
                  <a:srgbClr val="4BC0E4"/>
                </a:solidFill>
                <a:latin typeface="Microsoft JhengHei" panose="020B0604030504040204" pitchFamily="34" charset="-120"/>
                <a:ea typeface="Microsoft JhengHei" panose="020B0604030504040204" pitchFamily="34" charset="-120"/>
              </a:rPr>
              <a:t> 即將</a:t>
            </a:r>
            <a:r>
              <a:rPr lang="zh-TW" sz="2100" b="1">
                <a:solidFill>
                  <a:srgbClr val="4BC0E4"/>
                </a:solidFill>
                <a:latin typeface="Microsoft JhengHei" panose="020B0604030504040204" pitchFamily="34" charset="-120"/>
                <a:ea typeface="Microsoft JhengHei" panose="020B0604030504040204" pitchFamily="34" charset="-120"/>
              </a:rPr>
              <a:t>推出</a:t>
            </a:r>
            <a:r>
              <a:rPr lang="zh-TW" altLang="en-US" sz="2100" b="1">
                <a:solidFill>
                  <a:srgbClr val="4BC0E4"/>
                </a:solidFill>
                <a:latin typeface="Microsoft JhengHei" panose="020B0604030504040204" pitchFamily="34" charset="-120"/>
                <a:ea typeface="Microsoft JhengHei" panose="020B0604030504040204" pitchFamily="34" charset="-120"/>
              </a:rPr>
              <a:t>與</a:t>
            </a:r>
            <a:r>
              <a:rPr lang="zh-TW" sz="2100" b="1">
                <a:solidFill>
                  <a:srgbClr val="4BC0E4"/>
                </a:solidFill>
                <a:latin typeface="Microsoft JhengHei" panose="020B0604030504040204" pitchFamily="34" charset="-120"/>
                <a:ea typeface="Microsoft JhengHei" panose="020B0604030504040204" pitchFamily="34" charset="-120"/>
              </a:rPr>
              <a:t>雲端更緊密結合的服務：</a:t>
            </a:r>
          </a:p>
        </p:txBody>
      </p:sp>
      <p:sp>
        <p:nvSpPr>
          <p:cNvPr id="27" name="文字方塊 26">
            <a:extLst>
              <a:ext uri="{FF2B5EF4-FFF2-40B4-BE49-F238E27FC236}">
                <a16:creationId xmlns:a16="http://schemas.microsoft.com/office/drawing/2014/main" id="{A7011BFA-5E99-464A-96E8-D72AB1B5B0A1}"/>
              </a:ext>
            </a:extLst>
          </p:cNvPr>
          <p:cNvSpPr txBox="1"/>
          <p:nvPr/>
        </p:nvSpPr>
        <p:spPr>
          <a:xfrm>
            <a:off x="6914396" y="2839880"/>
            <a:ext cx="1299411"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1"/>
                </a:solidFill>
                <a:latin typeface="Microsoft JhengHei" panose="020B0604030504040204" pitchFamily="34" charset="-120"/>
                <a:ea typeface="Microsoft JhengHei" panose="020B0604030504040204" pitchFamily="34" charset="-120"/>
              </a:rPr>
              <a:t>容量無限擴充</a:t>
            </a:r>
          </a:p>
        </p:txBody>
      </p:sp>
      <p:pic>
        <p:nvPicPr>
          <p:cNvPr id="36" name="圖片 35">
            <a:extLst>
              <a:ext uri="{FF2B5EF4-FFF2-40B4-BE49-F238E27FC236}">
                <a16:creationId xmlns:a16="http://schemas.microsoft.com/office/drawing/2014/main" id="{C16965E0-4601-4069-B16F-CCDAA015F9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89200" y="2572978"/>
            <a:ext cx="2415019" cy="533795"/>
          </a:xfrm>
          <a:prstGeom prst="rect">
            <a:avLst/>
          </a:prstGeom>
        </p:spPr>
      </p:pic>
      <p:pic>
        <p:nvPicPr>
          <p:cNvPr id="17" name="圖形 16">
            <a:extLst>
              <a:ext uri="{FF2B5EF4-FFF2-40B4-BE49-F238E27FC236}">
                <a16:creationId xmlns:a16="http://schemas.microsoft.com/office/drawing/2014/main" id="{331A2F32-580F-4A70-9B52-B01B7B1D2FA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11220" y="1603126"/>
            <a:ext cx="1383850" cy="831625"/>
          </a:xfrm>
          <a:prstGeom prst="rect">
            <a:avLst/>
          </a:prstGeom>
        </p:spPr>
      </p:pic>
      <p:sp>
        <p:nvSpPr>
          <p:cNvPr id="22" name="矩形: 圓角 21">
            <a:extLst>
              <a:ext uri="{FF2B5EF4-FFF2-40B4-BE49-F238E27FC236}">
                <a16:creationId xmlns:a16="http://schemas.microsoft.com/office/drawing/2014/main" id="{91A6893E-A514-4684-8DAA-1531AE71A552}"/>
              </a:ext>
            </a:extLst>
          </p:cNvPr>
          <p:cNvSpPr/>
          <p:nvPr/>
        </p:nvSpPr>
        <p:spPr>
          <a:xfrm>
            <a:off x="4591359" y="2385260"/>
            <a:ext cx="824163" cy="267705"/>
          </a:xfrm>
          <a:prstGeom prst="roundRect">
            <a:avLst/>
          </a:prstGeom>
          <a:solidFill>
            <a:srgbClr val="00B0F0"/>
          </a:solidFill>
          <a:ln w="6350"/>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sz="900">
              <a:solidFill>
                <a:schemeClr val="bg1"/>
              </a:solidFill>
              <a:latin typeface="Microsoft JhengHei" panose="020B0604030504040204" pitchFamily="34" charset="-120"/>
              <a:ea typeface="Microsoft JhengHei" panose="020B0604030504040204" pitchFamily="34" charset="-120"/>
              <a:cs typeface="Calibri"/>
            </a:endParaRPr>
          </a:p>
        </p:txBody>
      </p:sp>
      <p:sp>
        <p:nvSpPr>
          <p:cNvPr id="23" name="矩形: 圓角 22">
            <a:extLst>
              <a:ext uri="{FF2B5EF4-FFF2-40B4-BE49-F238E27FC236}">
                <a16:creationId xmlns:a16="http://schemas.microsoft.com/office/drawing/2014/main" id="{E3AC08D0-8453-4A27-B8A7-AD4FE4FA6221}"/>
              </a:ext>
            </a:extLst>
          </p:cNvPr>
          <p:cNvSpPr/>
          <p:nvPr/>
        </p:nvSpPr>
        <p:spPr>
          <a:xfrm>
            <a:off x="5418529" y="2385259"/>
            <a:ext cx="861762" cy="267002"/>
          </a:xfrm>
          <a:prstGeom prst="roundRect">
            <a:avLst/>
          </a:prstGeom>
          <a:solidFill>
            <a:srgbClr val="00B0F0"/>
          </a:solidFill>
          <a:ln w="6350"/>
        </p:spPr>
        <p:style>
          <a:lnRef idx="2">
            <a:schemeClr val="accent1"/>
          </a:lnRef>
          <a:fillRef idx="1">
            <a:schemeClr val="lt1"/>
          </a:fillRef>
          <a:effectRef idx="0">
            <a:schemeClr val="accent1"/>
          </a:effectRef>
          <a:fontRef idx="minor">
            <a:schemeClr val="dk1"/>
          </a:fontRef>
        </p:style>
        <p:txBody>
          <a:bodyPr rtlCol="0" anchor="ctr"/>
          <a:lstStyle/>
          <a:p>
            <a:pPr algn="ctr"/>
            <a:endParaRPr lang="zh-TW">
              <a:solidFill>
                <a:schemeClr val="bg1"/>
              </a:solidFill>
              <a:latin typeface="Microsoft JhengHei" panose="020B0604030504040204" pitchFamily="34" charset="-120"/>
              <a:ea typeface="Microsoft JhengHei" panose="020B0604030504040204" pitchFamily="34" charset="-120"/>
            </a:endParaRPr>
          </a:p>
        </p:txBody>
      </p:sp>
      <p:sp>
        <p:nvSpPr>
          <p:cNvPr id="8" name="文字方塊 7">
            <a:extLst>
              <a:ext uri="{FF2B5EF4-FFF2-40B4-BE49-F238E27FC236}">
                <a16:creationId xmlns:a16="http://schemas.microsoft.com/office/drawing/2014/main" id="{D2EE94BA-CB34-42C8-B39A-5F5C9D35D8DF}"/>
              </a:ext>
            </a:extLst>
          </p:cNvPr>
          <p:cNvSpPr txBox="1"/>
          <p:nvPr/>
        </p:nvSpPr>
        <p:spPr>
          <a:xfrm>
            <a:off x="4551837" y="2413415"/>
            <a:ext cx="925644" cy="2308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900" b="1">
                <a:solidFill>
                  <a:schemeClr val="bg1"/>
                </a:solidFill>
                <a:latin typeface="Microsoft JhengHei"/>
                <a:ea typeface="Microsoft JhengHei"/>
              </a:rPr>
              <a:t>CacheMount</a:t>
            </a:r>
          </a:p>
        </p:txBody>
      </p:sp>
      <p:sp>
        <p:nvSpPr>
          <p:cNvPr id="24" name="文字方塊 23">
            <a:extLst>
              <a:ext uri="{FF2B5EF4-FFF2-40B4-BE49-F238E27FC236}">
                <a16:creationId xmlns:a16="http://schemas.microsoft.com/office/drawing/2014/main" id="{8549E234-99BF-471B-86DE-87C0039E9F72}"/>
              </a:ext>
            </a:extLst>
          </p:cNvPr>
          <p:cNvSpPr txBox="1"/>
          <p:nvPr/>
        </p:nvSpPr>
        <p:spPr>
          <a:xfrm>
            <a:off x="5385664" y="2422783"/>
            <a:ext cx="925644" cy="2308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900" b="1">
                <a:solidFill>
                  <a:schemeClr val="bg1"/>
                </a:solidFill>
                <a:latin typeface="Microsoft JhengHei"/>
                <a:ea typeface="Microsoft JhengHei"/>
              </a:rPr>
              <a:t>V</a:t>
            </a:r>
            <a:r>
              <a:rPr lang="en-US" altLang="zh-TW" sz="900" b="1">
                <a:solidFill>
                  <a:schemeClr val="bg1"/>
                </a:solidFill>
                <a:latin typeface="Microsoft JhengHei"/>
                <a:ea typeface="Microsoft JhengHei"/>
              </a:rPr>
              <a:t>J</a:t>
            </a:r>
            <a:r>
              <a:rPr lang="en-US" altLang="en-US" sz="900" b="1">
                <a:solidFill>
                  <a:schemeClr val="bg1"/>
                </a:solidFill>
                <a:latin typeface="Microsoft JhengHei"/>
                <a:ea typeface="Microsoft JhengHei"/>
              </a:rPr>
              <a:t>BOD Cloud</a:t>
            </a:r>
            <a:endParaRPr lang="zh-TW" b="1">
              <a:solidFill>
                <a:schemeClr val="bg1"/>
              </a:solidFill>
            </a:endParaRPr>
          </a:p>
        </p:txBody>
      </p:sp>
      <p:pic>
        <p:nvPicPr>
          <p:cNvPr id="13" name="圖形 24">
            <a:extLst>
              <a:ext uri="{FF2B5EF4-FFF2-40B4-BE49-F238E27FC236}">
                <a16:creationId xmlns:a16="http://schemas.microsoft.com/office/drawing/2014/main" id="{EE62631C-8EBE-4548-BF79-23CD7A31F1B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65771" y="2245881"/>
            <a:ext cx="676396" cy="715894"/>
          </a:xfrm>
          <a:prstGeom prst="rect">
            <a:avLst/>
          </a:prstGeom>
        </p:spPr>
      </p:pic>
      <p:pic>
        <p:nvPicPr>
          <p:cNvPr id="19" name="圖形 30">
            <a:extLst>
              <a:ext uri="{FF2B5EF4-FFF2-40B4-BE49-F238E27FC236}">
                <a16:creationId xmlns:a16="http://schemas.microsoft.com/office/drawing/2014/main" id="{8B40316B-E72A-4F31-9332-10DEC370F95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03624" y="2091993"/>
            <a:ext cx="676396" cy="715894"/>
          </a:xfrm>
          <a:prstGeom prst="rect">
            <a:avLst/>
          </a:prstGeom>
        </p:spPr>
      </p:pic>
      <p:pic>
        <p:nvPicPr>
          <p:cNvPr id="20" name="圖形 32">
            <a:extLst>
              <a:ext uri="{FF2B5EF4-FFF2-40B4-BE49-F238E27FC236}">
                <a16:creationId xmlns:a16="http://schemas.microsoft.com/office/drawing/2014/main" id="{384A6475-9929-4B7E-8D99-164208B1895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03624" y="1448783"/>
            <a:ext cx="676396" cy="715894"/>
          </a:xfrm>
          <a:prstGeom prst="rect">
            <a:avLst/>
          </a:prstGeom>
        </p:spPr>
      </p:pic>
      <p:pic>
        <p:nvPicPr>
          <p:cNvPr id="28" name="圖形 27">
            <a:extLst>
              <a:ext uri="{FF2B5EF4-FFF2-40B4-BE49-F238E27FC236}">
                <a16:creationId xmlns:a16="http://schemas.microsoft.com/office/drawing/2014/main" id="{814490DF-843C-4050-88E5-E9D4B90957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09632" y="2159477"/>
            <a:ext cx="656324" cy="671240"/>
          </a:xfrm>
          <a:prstGeom prst="rect">
            <a:avLst/>
          </a:prstGeom>
          <a:effectLst>
            <a:outerShdw blurRad="50800" dist="38100" dir="2700000" algn="tl" rotWithShape="0">
              <a:prstClr val="black">
                <a:alpha val="40000"/>
              </a:prstClr>
            </a:outerShdw>
          </a:effectLst>
        </p:spPr>
      </p:pic>
      <p:grpSp>
        <p:nvGrpSpPr>
          <p:cNvPr id="40" name="群組 39">
            <a:extLst>
              <a:ext uri="{FF2B5EF4-FFF2-40B4-BE49-F238E27FC236}">
                <a16:creationId xmlns:a16="http://schemas.microsoft.com/office/drawing/2014/main" id="{6DC29BD8-B037-4B68-A480-52992163662F}"/>
              </a:ext>
            </a:extLst>
          </p:cNvPr>
          <p:cNvGrpSpPr/>
          <p:nvPr/>
        </p:nvGrpSpPr>
        <p:grpSpPr>
          <a:xfrm>
            <a:off x="6887706" y="805267"/>
            <a:ext cx="676396" cy="2002620"/>
            <a:chOff x="6996637" y="985474"/>
            <a:chExt cx="676396" cy="2002620"/>
          </a:xfrm>
        </p:grpSpPr>
        <p:pic>
          <p:nvPicPr>
            <p:cNvPr id="31" name="圖形 30">
              <a:extLst>
                <a:ext uri="{FF2B5EF4-FFF2-40B4-BE49-F238E27FC236}">
                  <a16:creationId xmlns:a16="http://schemas.microsoft.com/office/drawing/2014/main" id="{8B40316B-E72A-4F31-9332-10DEC370F95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996637" y="2272200"/>
              <a:ext cx="676396" cy="715894"/>
            </a:xfrm>
            <a:prstGeom prst="rect">
              <a:avLst/>
            </a:prstGeom>
          </p:spPr>
        </p:pic>
        <p:pic>
          <p:nvPicPr>
            <p:cNvPr id="33" name="圖形 32">
              <a:extLst>
                <a:ext uri="{FF2B5EF4-FFF2-40B4-BE49-F238E27FC236}">
                  <a16:creationId xmlns:a16="http://schemas.microsoft.com/office/drawing/2014/main" id="{384A6475-9929-4B7E-8D99-164208B1895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996637" y="1628990"/>
              <a:ext cx="676396" cy="715894"/>
            </a:xfrm>
            <a:prstGeom prst="rect">
              <a:avLst/>
            </a:prstGeom>
          </p:spPr>
        </p:pic>
        <p:pic>
          <p:nvPicPr>
            <p:cNvPr id="34" name="圖形 33">
              <a:extLst>
                <a:ext uri="{FF2B5EF4-FFF2-40B4-BE49-F238E27FC236}">
                  <a16:creationId xmlns:a16="http://schemas.microsoft.com/office/drawing/2014/main" id="{4D898D05-5136-4B93-82DD-8BD069B35A94}"/>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996637" y="985474"/>
              <a:ext cx="676396" cy="715894"/>
            </a:xfrm>
            <a:prstGeom prst="rect">
              <a:avLst/>
            </a:prstGeom>
          </p:spPr>
        </p:pic>
      </p:grpSp>
      <p:pic>
        <p:nvPicPr>
          <p:cNvPr id="21" name="圖形 33">
            <a:extLst>
              <a:ext uri="{FF2B5EF4-FFF2-40B4-BE49-F238E27FC236}">
                <a16:creationId xmlns:a16="http://schemas.microsoft.com/office/drawing/2014/main" id="{4D898D05-5136-4B93-82DD-8BD069B35A94}"/>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603624" y="805267"/>
            <a:ext cx="676396" cy="715894"/>
          </a:xfrm>
          <a:prstGeom prst="rect">
            <a:avLst/>
          </a:prstGeom>
        </p:spPr>
      </p:pic>
      <p:grpSp>
        <p:nvGrpSpPr>
          <p:cNvPr id="38" name="群組 37">
            <a:extLst>
              <a:ext uri="{FF2B5EF4-FFF2-40B4-BE49-F238E27FC236}">
                <a16:creationId xmlns:a16="http://schemas.microsoft.com/office/drawing/2014/main" id="{EE0DE32C-28EE-4B5D-A1DF-2762457FFF09}"/>
              </a:ext>
            </a:extLst>
          </p:cNvPr>
          <p:cNvGrpSpPr/>
          <p:nvPr/>
        </p:nvGrpSpPr>
        <p:grpSpPr>
          <a:xfrm>
            <a:off x="454949" y="1885466"/>
            <a:ext cx="3214526" cy="1158122"/>
            <a:chOff x="454949" y="1885466"/>
            <a:chExt cx="3214526" cy="1158122"/>
          </a:xfrm>
        </p:grpSpPr>
        <p:sp>
          <p:nvSpPr>
            <p:cNvPr id="11" name="文字方塊 10">
              <a:extLst>
                <a:ext uri="{FF2B5EF4-FFF2-40B4-BE49-F238E27FC236}">
                  <a16:creationId xmlns:a16="http://schemas.microsoft.com/office/drawing/2014/main" id="{069DDD84-43DB-45FD-ABD2-F734AB3014A7}"/>
                </a:ext>
              </a:extLst>
            </p:cNvPr>
            <p:cNvSpPr txBox="1"/>
            <p:nvPr/>
          </p:nvSpPr>
          <p:spPr>
            <a:xfrm>
              <a:off x="2731011" y="1885466"/>
              <a:ext cx="938464"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1"/>
                  </a:solidFill>
                  <a:latin typeface="Microsoft JhengHei" panose="020B0604030504040204" pitchFamily="34" charset="-120"/>
                  <a:ea typeface="Microsoft JhengHei" panose="020B0604030504040204" pitchFamily="34" charset="-120"/>
                </a:rPr>
                <a:t>容量</a:t>
              </a:r>
            </a:p>
          </p:txBody>
        </p:sp>
        <p:pic>
          <p:nvPicPr>
            <p:cNvPr id="25" name="圖形 24">
              <a:extLst>
                <a:ext uri="{FF2B5EF4-FFF2-40B4-BE49-F238E27FC236}">
                  <a16:creationId xmlns:a16="http://schemas.microsoft.com/office/drawing/2014/main" id="{EE62631C-8EBE-4548-BF79-23CD7A31F1B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865771" y="2245881"/>
              <a:ext cx="676396" cy="715894"/>
            </a:xfrm>
            <a:prstGeom prst="rect">
              <a:avLst/>
            </a:prstGeom>
          </p:spPr>
        </p:pic>
        <p:pic>
          <p:nvPicPr>
            <p:cNvPr id="37" name="圖片 36">
              <a:extLst>
                <a:ext uri="{FF2B5EF4-FFF2-40B4-BE49-F238E27FC236}">
                  <a16:creationId xmlns:a16="http://schemas.microsoft.com/office/drawing/2014/main" id="{A6026425-68C3-40BF-931E-8D2DF46E829C}"/>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54949" y="2537232"/>
              <a:ext cx="2290879" cy="506356"/>
            </a:xfrm>
            <a:prstGeom prst="rect">
              <a:avLst/>
            </a:prstGeom>
          </p:spPr>
        </p:pic>
      </p:grpSp>
      <p:sp>
        <p:nvSpPr>
          <p:cNvPr id="10" name="文字方塊 9">
            <a:extLst>
              <a:ext uri="{FF2B5EF4-FFF2-40B4-BE49-F238E27FC236}">
                <a16:creationId xmlns:a16="http://schemas.microsoft.com/office/drawing/2014/main" id="{DE85C68A-E6F6-4037-9171-D28D8B724DFF}"/>
              </a:ext>
            </a:extLst>
          </p:cNvPr>
          <p:cNvSpPr txBox="1"/>
          <p:nvPr/>
        </p:nvSpPr>
        <p:spPr>
          <a:xfrm>
            <a:off x="7170841" y="4889987"/>
            <a:ext cx="2489200" cy="2154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800">
                <a:solidFill>
                  <a:schemeClr val="bg1"/>
                </a:solidFill>
                <a:latin typeface="Microsoft JhengHei"/>
                <a:ea typeface="Microsoft JhengHei"/>
              </a:rPr>
              <a:t>*</a:t>
            </a:r>
            <a:r>
              <a:rPr lang="zh-TW" altLang="en-US" sz="800">
                <a:solidFill>
                  <a:schemeClr val="bg1"/>
                </a:solidFill>
                <a:latin typeface="Microsoft JhengHei"/>
                <a:ea typeface="Microsoft JhengHei"/>
              </a:rPr>
              <a:t>預計於 QTS 4.4.1 推出</a:t>
            </a:r>
          </a:p>
        </p:txBody>
      </p:sp>
    </p:spTree>
    <p:extLst>
      <p:ext uri="{BB962C8B-B14F-4D97-AF65-F5344CB8AC3E}">
        <p14:creationId xmlns:p14="http://schemas.microsoft.com/office/powerpoint/2010/main" val="56087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AF620EA3-E36D-45DC-B655-75307507DB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0920" y="3793981"/>
            <a:ext cx="2639192" cy="330312"/>
          </a:xfrm>
          <a:prstGeom prst="rect">
            <a:avLst/>
          </a:prstGeom>
        </p:spPr>
      </p:pic>
      <p:pic>
        <p:nvPicPr>
          <p:cNvPr id="1053" name="Picture 29" descr="Image result for cloud"/>
          <p:cNvPicPr>
            <a:picLocks noChangeAspect="1" noChangeArrowheads="1"/>
          </p:cNvPicPr>
          <p:nvPr/>
        </p:nvPicPr>
        <p:blipFill>
          <a:blip r:embed="rId4" cstate="print"/>
          <a:srcRect/>
          <a:stretch>
            <a:fillRect/>
          </a:stretch>
        </p:blipFill>
        <p:spPr bwMode="auto">
          <a:xfrm>
            <a:off x="-828600" y="734025"/>
            <a:ext cx="4659982" cy="4659984"/>
          </a:xfrm>
          <a:prstGeom prst="rect">
            <a:avLst/>
          </a:prstGeom>
        </p:spPr>
      </p:pic>
      <p:sp>
        <p:nvSpPr>
          <p:cNvPr id="2" name="標題 1"/>
          <p:cNvSpPr>
            <a:spLocks noGrp="1"/>
          </p:cNvSpPr>
          <p:nvPr>
            <p:ph type="title"/>
          </p:nvPr>
        </p:nvSpPr>
        <p:spPr>
          <a:xfrm>
            <a:off x="578206" y="318001"/>
            <a:ext cx="7886700" cy="813592"/>
          </a:xfrm>
          <a:effectLst>
            <a:outerShdw blurRad="50800" dist="38100" dir="2700000" algn="tl" rotWithShape="0">
              <a:prstClr val="black">
                <a:alpha val="40000"/>
              </a:prstClr>
            </a:outerShdw>
          </a:effectLst>
        </p:spPr>
        <p:txBody>
          <a:bodyPr vert="horz" lIns="91440" tIns="45720" rIns="91440" bIns="45720" rtlCol="0" anchor="ctr">
            <a:noAutofit/>
          </a:bodyPr>
          <a:lstStyle/>
          <a:p>
            <a:pPr algn="ctr"/>
            <a:r>
              <a:rPr lang="en-US" sz="3600" err="1">
                <a:solidFill>
                  <a:srgbClr val="E2CB9E"/>
                </a:solidFill>
                <a:latin typeface="Microsoft JhengHei" panose="020B0604030504040204" pitchFamily="34" charset="-120"/>
                <a:ea typeface="Microsoft JhengHei" panose="020B0604030504040204" pitchFamily="34" charset="-120"/>
                <a:cs typeface="Calibri"/>
              </a:rPr>
              <a:t>CacheMount</a:t>
            </a:r>
            <a:br>
              <a:rPr lang="en-US" sz="3600">
                <a:solidFill>
                  <a:srgbClr val="E2CB9E"/>
                </a:solidFill>
                <a:latin typeface="Microsoft JhengHei" panose="020B0604030504040204" pitchFamily="34" charset="-120"/>
                <a:ea typeface="Microsoft JhengHei" panose="020B0604030504040204" pitchFamily="34" charset="-120"/>
                <a:cs typeface="Calibri Light"/>
              </a:rPr>
            </a:br>
            <a:r>
              <a:rPr lang="zh-TW" altLang="en-US" sz="3600">
                <a:solidFill>
                  <a:srgbClr val="E2CB9E"/>
                </a:solidFill>
                <a:latin typeface="Microsoft JhengHei" panose="020B0604030504040204" pitchFamily="34" charset="-120"/>
                <a:ea typeface="Microsoft JhengHei" panose="020B0604030504040204" pitchFamily="34" charset="-120"/>
                <a:cs typeface="Calibri"/>
              </a:rPr>
              <a:t>啟動快取</a:t>
            </a:r>
            <a:r>
              <a:rPr lang="en-US" sz="3600">
                <a:solidFill>
                  <a:srgbClr val="E2CB9E"/>
                </a:solidFill>
                <a:latin typeface="Microsoft JhengHei" panose="020B0604030504040204" pitchFamily="34" charset="-120"/>
                <a:ea typeface="Microsoft JhengHei" panose="020B0604030504040204" pitchFamily="34" charset="-120"/>
                <a:cs typeface="Calibri"/>
              </a:rPr>
              <a:t>，</a:t>
            </a:r>
            <a:r>
              <a:rPr lang="en-US" sz="3600" err="1">
                <a:solidFill>
                  <a:srgbClr val="E2CB9E"/>
                </a:solidFill>
                <a:latin typeface="Microsoft JhengHei" panose="020B0604030504040204" pitchFamily="34" charset="-120"/>
                <a:ea typeface="Microsoft JhengHei" panose="020B0604030504040204" pitchFamily="34" charset="-120"/>
                <a:cs typeface="Calibri"/>
              </a:rPr>
              <a:t>提升雲端讀寫體驗</a:t>
            </a:r>
            <a:endParaRPr lang="en-US" sz="3600">
              <a:solidFill>
                <a:srgbClr val="E2CB9E"/>
              </a:solidFill>
              <a:latin typeface="Microsoft JhengHei" panose="020B0604030504040204" pitchFamily="34" charset="-120"/>
              <a:ea typeface="Microsoft JhengHei" panose="020B0604030504040204" pitchFamily="34" charset="-120"/>
              <a:cs typeface="Calibri"/>
            </a:endParaRPr>
          </a:p>
        </p:txBody>
      </p:sp>
      <p:pic>
        <p:nvPicPr>
          <p:cNvPr id="1027" name="Picture 3" descr="https://lh4.googleusercontent.com/K9V2IiA9lNjQ1bEivo1ZgqjOHErvSxm5mVIOkLfvS4AV_fruAS_ZGl8d77W240EC3k6e504hgmF0cHbqKzwGjNf5PitpvqSoTAJTXYJRjml246jnOQT5Pi8XFvCM9bHK5-as3-f__KM"/>
          <p:cNvPicPr>
            <a:picLocks noChangeAspect="1" noChangeArrowheads="1"/>
          </p:cNvPicPr>
          <p:nvPr/>
        </p:nvPicPr>
        <p:blipFill>
          <a:blip r:embed="rId5" cstate="print"/>
          <a:srcRect/>
          <a:stretch>
            <a:fillRect/>
          </a:stretch>
        </p:blipFill>
        <p:spPr bwMode="auto">
          <a:xfrm>
            <a:off x="1835696" y="3830367"/>
            <a:ext cx="427038" cy="427038"/>
          </a:xfrm>
          <a:prstGeom prst="rect">
            <a:avLst/>
          </a:prstGeom>
          <a:noFill/>
        </p:spPr>
      </p:pic>
      <p:pic>
        <p:nvPicPr>
          <p:cNvPr id="1028" name="Picture 4" descr="https://lh6.googleusercontent.com/SA4uCyR_L2jYMxGHC8JcQTlO_Fi9fvJ01WwSys_hjF9oiyvEopa8yurvBgrShk7u3W0l2n2QRfE8VniYiUpT9MM2LO5_H_HvyxoJmc3E-O73Jp3siIe-6VnvGCawf8RH_MkgmPsSCCc"/>
          <p:cNvPicPr>
            <a:picLocks noChangeAspect="1" noChangeArrowheads="1"/>
          </p:cNvPicPr>
          <p:nvPr/>
        </p:nvPicPr>
        <p:blipFill>
          <a:blip r:embed="rId6" cstate="print"/>
          <a:srcRect/>
          <a:stretch>
            <a:fillRect/>
          </a:stretch>
        </p:blipFill>
        <p:spPr bwMode="auto">
          <a:xfrm>
            <a:off x="1331640" y="3830367"/>
            <a:ext cx="427038" cy="427038"/>
          </a:xfrm>
          <a:prstGeom prst="rect">
            <a:avLst/>
          </a:prstGeom>
          <a:noFill/>
        </p:spPr>
      </p:pic>
      <p:pic>
        <p:nvPicPr>
          <p:cNvPr id="1029" name="Picture 5" descr="https://lh5.googleusercontent.com/b23u0ELh4hL_awB9Ww8vAh7Zb4GFaTyM9JSXkjRp0Op_jSl8QgyYQgVBe80qtGNDzwNoQ_JvJG05J8wcqXnnj88_y22ro12VeuppteRlA4uAOloCT_8w_iXv6JburYdSsGUPeN8tvh0"/>
          <p:cNvPicPr>
            <a:picLocks noChangeAspect="1" noChangeArrowheads="1"/>
          </p:cNvPicPr>
          <p:nvPr/>
        </p:nvPicPr>
        <p:blipFill>
          <a:blip r:embed="rId7" cstate="print"/>
          <a:srcRect/>
          <a:stretch>
            <a:fillRect/>
          </a:stretch>
        </p:blipFill>
        <p:spPr bwMode="auto">
          <a:xfrm>
            <a:off x="827584" y="3830367"/>
            <a:ext cx="427038" cy="427038"/>
          </a:xfrm>
          <a:prstGeom prst="rect">
            <a:avLst/>
          </a:prstGeom>
          <a:noFill/>
        </p:spPr>
      </p:pic>
      <p:pic>
        <p:nvPicPr>
          <p:cNvPr id="1030" name="Picture 6" descr="https://lh4.googleusercontent.com/JLwINZBR99tkGPRx3FA7rWHaz4lrB4beEXvVDTvYNOP5IjDY41yBYtDUGLBFNzd38AYzYdEORsJ-Hu3sSmrbpf6Ffqy12-Oo0oN_j-ZoxY98DIhex5SxovJCSE67G7Vulk2lJvUhbwo"/>
          <p:cNvPicPr>
            <a:picLocks noChangeAspect="1" noChangeArrowheads="1"/>
          </p:cNvPicPr>
          <p:nvPr/>
        </p:nvPicPr>
        <p:blipFill>
          <a:blip r:embed="rId8" cstate="print"/>
          <a:srcRect/>
          <a:stretch>
            <a:fillRect/>
          </a:stretch>
        </p:blipFill>
        <p:spPr bwMode="auto">
          <a:xfrm>
            <a:off x="2339752" y="3326311"/>
            <a:ext cx="427038" cy="427038"/>
          </a:xfrm>
          <a:prstGeom prst="rect">
            <a:avLst/>
          </a:prstGeom>
          <a:noFill/>
        </p:spPr>
      </p:pic>
      <p:pic>
        <p:nvPicPr>
          <p:cNvPr id="1031" name="Picture 7" descr="https://lh4.googleusercontent.com/H0XP8Jf23xF4_It_H1HIamwPlS0OZnb3ZwylCZIXa5x1H1pjl1FKTmmTa11CmKxi-TwaH1XwEv7df8G1O0IuSBfh7FZdZEG3Xi9ZVf7j1NH65lhVqI8w79kvWfz-rfCtXFel6RoBJoI"/>
          <p:cNvPicPr>
            <a:picLocks noChangeAspect="1" noChangeArrowheads="1"/>
          </p:cNvPicPr>
          <p:nvPr/>
        </p:nvPicPr>
        <p:blipFill>
          <a:blip r:embed="rId9" cstate="print"/>
          <a:srcRect/>
          <a:stretch>
            <a:fillRect/>
          </a:stretch>
        </p:blipFill>
        <p:spPr bwMode="auto">
          <a:xfrm>
            <a:off x="1835696" y="3326311"/>
            <a:ext cx="427038" cy="427038"/>
          </a:xfrm>
          <a:prstGeom prst="rect">
            <a:avLst/>
          </a:prstGeom>
          <a:noFill/>
        </p:spPr>
      </p:pic>
      <p:pic>
        <p:nvPicPr>
          <p:cNvPr id="1032" name="Picture 8" descr="https://lh3.googleusercontent.com/hnn68hOWXAfi-2buhync8Ho5N6Mh1Cia1p0BYKEFmgSCSweBZZvfugkqQyrghaN8zyIsBFAl27eld7JprW8x9O13h7UnOZtO0T-xd_Tym8bWTlhrMjby8MzOdHSSIAxcK-61egURb-U"/>
          <p:cNvPicPr>
            <a:picLocks noChangeAspect="1" noChangeArrowheads="1"/>
          </p:cNvPicPr>
          <p:nvPr/>
        </p:nvPicPr>
        <p:blipFill>
          <a:blip r:embed="rId10" cstate="print"/>
          <a:srcRect/>
          <a:stretch>
            <a:fillRect/>
          </a:stretch>
        </p:blipFill>
        <p:spPr bwMode="auto">
          <a:xfrm>
            <a:off x="1331640" y="3326311"/>
            <a:ext cx="427038" cy="427038"/>
          </a:xfrm>
          <a:prstGeom prst="rect">
            <a:avLst/>
          </a:prstGeom>
          <a:noFill/>
        </p:spPr>
      </p:pic>
      <p:pic>
        <p:nvPicPr>
          <p:cNvPr id="1033" name="Picture 9" descr="https://lh3.googleusercontent.com/P4OJxLNf-0l3nfs9F8p39ujclzvA-Sa4M3YFDfLyGXNdBF1S3hW2XVX-Pa8PtbpzLQ3_u9J04ppaJpMsBi50EFF2NsGeZerLXGD3JSyvXDdNG-CPz4isgqbQJzagwjjPyqb3c8hNW_s"/>
          <p:cNvPicPr>
            <a:picLocks noChangeAspect="1" noChangeArrowheads="1"/>
          </p:cNvPicPr>
          <p:nvPr/>
        </p:nvPicPr>
        <p:blipFill>
          <a:blip r:embed="rId11" cstate="print"/>
          <a:srcRect/>
          <a:stretch>
            <a:fillRect/>
          </a:stretch>
        </p:blipFill>
        <p:spPr bwMode="auto">
          <a:xfrm>
            <a:off x="827584" y="3326311"/>
            <a:ext cx="427038" cy="427038"/>
          </a:xfrm>
          <a:prstGeom prst="rect">
            <a:avLst/>
          </a:prstGeom>
          <a:noFill/>
        </p:spPr>
      </p:pic>
      <p:pic>
        <p:nvPicPr>
          <p:cNvPr id="1034" name="Picture 10" descr="https://lh5.googleusercontent.com/yDLc8xkAuuVx7crlIE2KNk0ewYBuVYjSKxQ5-0kgPW8S4En-3J4DTgJmPELmxQwN8JbJhTMB-lKlBnEcEA2ejrh6oEbgoTK2g0aeYzDlI4TflzYSmKvfwz4Q5HPlbLA48sdewMmt2yE"/>
          <p:cNvPicPr>
            <a:picLocks noChangeAspect="1" noChangeArrowheads="1"/>
          </p:cNvPicPr>
          <p:nvPr/>
        </p:nvPicPr>
        <p:blipFill>
          <a:blip r:embed="rId12" cstate="print"/>
          <a:srcRect/>
          <a:stretch>
            <a:fillRect/>
          </a:stretch>
        </p:blipFill>
        <p:spPr bwMode="auto">
          <a:xfrm>
            <a:off x="323528" y="3326311"/>
            <a:ext cx="427038" cy="427038"/>
          </a:xfrm>
          <a:prstGeom prst="rect">
            <a:avLst/>
          </a:prstGeom>
          <a:noFill/>
        </p:spPr>
      </p:pic>
      <p:pic>
        <p:nvPicPr>
          <p:cNvPr id="1035" name="Picture 11" descr="https://lh4.googleusercontent.com/mK6k9HxxlQ3iieT8IW0gEWxdyKJgYfYBWwdBvN0lRLu8_cGB7X1lN2KOXLFP9TXD-UMxtXANPXor198AJF-FyeUM35snyzMMvdZbcQ_OmxIfdMdUejC5Cy8R8FjD2RfZBKEHA0hMPus"/>
          <p:cNvPicPr>
            <a:picLocks noChangeAspect="1" noChangeArrowheads="1"/>
          </p:cNvPicPr>
          <p:nvPr/>
        </p:nvPicPr>
        <p:blipFill>
          <a:blip r:embed="rId13" cstate="print"/>
          <a:srcRect/>
          <a:stretch>
            <a:fillRect/>
          </a:stretch>
        </p:blipFill>
        <p:spPr bwMode="auto">
          <a:xfrm>
            <a:off x="2339752" y="2822255"/>
            <a:ext cx="427038" cy="427038"/>
          </a:xfrm>
          <a:prstGeom prst="rect">
            <a:avLst/>
          </a:prstGeom>
          <a:noFill/>
        </p:spPr>
      </p:pic>
      <p:pic>
        <p:nvPicPr>
          <p:cNvPr id="1036" name="Picture 12" descr="https://lh6.googleusercontent.com/2xwQyO-ybTkAAlCBIc-utXfwa8yEQQSBOAN-mgL1KmFDhzHTcwDZurEnS8G2FhqCXXCnpOPtRB_CV8CWFBHxHvni3DZq0v5Sk5cCLBPtfAkLh-dgfn7WvbsGNgqzb29qmdTvvAUQc_E"/>
          <p:cNvPicPr>
            <a:picLocks noChangeAspect="1" noChangeArrowheads="1"/>
          </p:cNvPicPr>
          <p:nvPr/>
        </p:nvPicPr>
        <p:blipFill>
          <a:blip r:embed="rId14" cstate="print"/>
          <a:srcRect/>
          <a:stretch>
            <a:fillRect/>
          </a:stretch>
        </p:blipFill>
        <p:spPr bwMode="auto">
          <a:xfrm>
            <a:off x="1835696" y="2822255"/>
            <a:ext cx="427038" cy="427038"/>
          </a:xfrm>
          <a:prstGeom prst="rect">
            <a:avLst/>
          </a:prstGeom>
          <a:noFill/>
        </p:spPr>
      </p:pic>
      <p:pic>
        <p:nvPicPr>
          <p:cNvPr id="1037" name="Picture 13" descr="https://lh5.googleusercontent.com/Un2FspDsSs-A7u1QrWpTV3KlHwhMgCy3UIZ2tLWbfcIB6mPl-7BdzEpD06UtzBsVPLwneo2U0bzBA89nvv9YudgnqGutPfpcvjkJs1D25xY_alzqWo-znyDdLeS9QE5Up-7UQO0qZIE"/>
          <p:cNvPicPr>
            <a:picLocks noChangeAspect="1" noChangeArrowheads="1"/>
          </p:cNvPicPr>
          <p:nvPr/>
        </p:nvPicPr>
        <p:blipFill>
          <a:blip r:embed="rId15" cstate="print"/>
          <a:srcRect/>
          <a:stretch>
            <a:fillRect/>
          </a:stretch>
        </p:blipFill>
        <p:spPr bwMode="auto">
          <a:xfrm>
            <a:off x="1835696" y="2318199"/>
            <a:ext cx="427038" cy="427038"/>
          </a:xfrm>
          <a:prstGeom prst="rect">
            <a:avLst/>
          </a:prstGeom>
          <a:noFill/>
        </p:spPr>
      </p:pic>
      <p:pic>
        <p:nvPicPr>
          <p:cNvPr id="1038" name="Picture 14" descr="https://lh5.googleusercontent.com/c-VuMbfcURQcWQtCVz--q6LxBcxY3slbhaPIm-dpbfmvPNMaYWQ0ipmkTPMv3hgaGWf0TANE0FBtUZDit-HSbunIQrWF1jmbyek1KF3PBDz6g-NiamNTqP8O87dLx0eyXxwaNQ9vD-Y"/>
          <p:cNvPicPr>
            <a:picLocks noChangeAspect="1" noChangeArrowheads="1"/>
          </p:cNvPicPr>
          <p:nvPr/>
        </p:nvPicPr>
        <p:blipFill>
          <a:blip r:embed="rId16" cstate="print"/>
          <a:srcRect/>
          <a:stretch>
            <a:fillRect/>
          </a:stretch>
        </p:blipFill>
        <p:spPr bwMode="auto">
          <a:xfrm>
            <a:off x="1331640" y="2822255"/>
            <a:ext cx="427038" cy="427038"/>
          </a:xfrm>
          <a:prstGeom prst="rect">
            <a:avLst/>
          </a:prstGeom>
          <a:noFill/>
        </p:spPr>
      </p:pic>
      <p:pic>
        <p:nvPicPr>
          <p:cNvPr id="1039" name="Picture 15" descr="https://lh4.googleusercontent.com/jAQgNPnfGRQtJiItDhMyoQENWRIQueXO-SLCN41rfXwPvMZuHJtzjbth4T8SNT5oRKkLFgmEAadaVDCJB13v1Az3VFJT2I3_g54luBgTg4dwUO_hTpbJCci5nMf47m0hNNun4ZJmKe8"/>
          <p:cNvPicPr>
            <a:picLocks noChangeAspect="1" noChangeArrowheads="1"/>
          </p:cNvPicPr>
          <p:nvPr/>
        </p:nvPicPr>
        <p:blipFill>
          <a:blip r:embed="rId17" cstate="print"/>
          <a:srcRect/>
          <a:stretch>
            <a:fillRect/>
          </a:stretch>
        </p:blipFill>
        <p:spPr bwMode="auto">
          <a:xfrm>
            <a:off x="827584" y="2822255"/>
            <a:ext cx="427038" cy="427038"/>
          </a:xfrm>
          <a:prstGeom prst="rect">
            <a:avLst/>
          </a:prstGeom>
          <a:noFill/>
        </p:spPr>
      </p:pic>
      <p:pic>
        <p:nvPicPr>
          <p:cNvPr id="1040" name="Picture 16" descr="https://lh3.googleusercontent.com/6NBXHIDeSHzKas-KeL_-8NU77BUwwUodC8lXj_BGNUvuNeIFJ8y0d_XVUE3GGZkgdaAi7g31BOFz7W1nsfAWuDXt_ZNuak58YvwKvtxkNI4xEIRA9sr0IOjH5_EX8BEtt9F1XtuwGe4"/>
          <p:cNvPicPr>
            <a:picLocks noChangeAspect="1" noChangeArrowheads="1"/>
          </p:cNvPicPr>
          <p:nvPr/>
        </p:nvPicPr>
        <p:blipFill>
          <a:blip r:embed="rId18" cstate="print"/>
          <a:srcRect/>
          <a:stretch>
            <a:fillRect/>
          </a:stretch>
        </p:blipFill>
        <p:spPr bwMode="auto">
          <a:xfrm>
            <a:off x="323528" y="2822255"/>
            <a:ext cx="427038" cy="427038"/>
          </a:xfrm>
          <a:prstGeom prst="rect">
            <a:avLst/>
          </a:prstGeom>
          <a:noFill/>
        </p:spPr>
      </p:pic>
      <p:pic>
        <p:nvPicPr>
          <p:cNvPr id="1041" name="Picture 17" descr="https://lh5.googleusercontent.com/C8QzIakFcFWiw6MJ3mPEyu4TKurUeb60BiG6wDhqfyOBNvUzPhk8fpG1lpEDSsKBCcuqpuH6rj2PFlRi0SPcQAvS-8RgaQm8Xqw9Gqs6GtdCOCGwoRa_L_cpxFOIQmIEnwV5SWCLxcM"/>
          <p:cNvPicPr>
            <a:picLocks noChangeAspect="1" noChangeArrowheads="1"/>
          </p:cNvPicPr>
          <p:nvPr/>
        </p:nvPicPr>
        <p:blipFill>
          <a:blip r:embed="rId19" cstate="print"/>
          <a:srcRect/>
          <a:stretch>
            <a:fillRect/>
          </a:stretch>
        </p:blipFill>
        <p:spPr bwMode="auto">
          <a:xfrm>
            <a:off x="1331640" y="2318199"/>
            <a:ext cx="427038" cy="427038"/>
          </a:xfrm>
          <a:prstGeom prst="rect">
            <a:avLst/>
          </a:prstGeom>
          <a:noFill/>
        </p:spPr>
      </p:pic>
      <p:pic>
        <p:nvPicPr>
          <p:cNvPr id="1042" name="Picture 18" descr="https://lh6.googleusercontent.com/1Fw3w_v3U-JCXnaUH8XlVuQyMkyy_8VgeJh6BG0241g0x8Qug7joSVqEqrkf7KpGjCj2Gqadcur-sVBW0hsMJcZlMz6ZadniH0IO-8I6aEw5qfIPXR9HtNX2-SkhY3vz4vyaUqDOMlo"/>
          <p:cNvPicPr>
            <a:picLocks noChangeAspect="1" noChangeArrowheads="1"/>
          </p:cNvPicPr>
          <p:nvPr/>
        </p:nvPicPr>
        <p:blipFill>
          <a:blip r:embed="rId20" cstate="print"/>
          <a:srcRect/>
          <a:stretch>
            <a:fillRect/>
          </a:stretch>
        </p:blipFill>
        <p:spPr bwMode="auto">
          <a:xfrm>
            <a:off x="827584" y="2318199"/>
            <a:ext cx="427038" cy="427038"/>
          </a:xfrm>
          <a:prstGeom prst="rect">
            <a:avLst/>
          </a:prstGeom>
          <a:noFill/>
        </p:spPr>
      </p:pic>
      <p:pic>
        <p:nvPicPr>
          <p:cNvPr id="1026" name="Picture 2" descr="https://lh3.googleusercontent.com/tt_AoumHnwvy4yDK_XqLGyDQRXd4qwpAD7lhoInKWc-stRPWnIZWWSYYLae7i3UfSpefEhRxYlb5d03ZVA71X7QTHmkwEUknw0I9qEGn5XeMBDgWDCSXJFpOO_4jxFHFhk5qQNgB238"/>
          <p:cNvPicPr>
            <a:picLocks noChangeAspect="1" noChangeArrowheads="1"/>
          </p:cNvPicPr>
          <p:nvPr/>
        </p:nvPicPr>
        <p:blipFill>
          <a:blip r:embed="rId21" cstate="print"/>
          <a:srcRect/>
          <a:stretch>
            <a:fillRect/>
          </a:stretch>
        </p:blipFill>
        <p:spPr bwMode="auto">
          <a:xfrm>
            <a:off x="323528" y="2318199"/>
            <a:ext cx="427038" cy="427037"/>
          </a:xfrm>
          <a:prstGeom prst="rect">
            <a:avLst/>
          </a:prstGeom>
          <a:noFill/>
        </p:spPr>
      </p:pic>
      <p:pic>
        <p:nvPicPr>
          <p:cNvPr id="1044" name="Picture 20" descr="Image result for è¯çºé²"/>
          <p:cNvPicPr>
            <a:picLocks noChangeAspect="1" noChangeArrowheads="1"/>
          </p:cNvPicPr>
          <p:nvPr/>
        </p:nvPicPr>
        <p:blipFill>
          <a:blip r:embed="rId22" cstate="screen">
            <a:extLst>
              <a:ext uri="{28A0092B-C50C-407E-A947-70E740481C1C}">
                <a14:useLocalDpi xmlns:a14="http://schemas.microsoft.com/office/drawing/2010/main"/>
              </a:ext>
            </a:extLst>
          </a:blip>
          <a:srcRect l="32299" t="2107" r="32593" b="45223"/>
          <a:stretch>
            <a:fillRect/>
          </a:stretch>
        </p:blipFill>
        <p:spPr bwMode="auto">
          <a:xfrm>
            <a:off x="2339752" y="3830367"/>
            <a:ext cx="428400" cy="428400"/>
          </a:xfrm>
          <a:prstGeom prst="rect">
            <a:avLst/>
          </a:prstGeom>
          <a:noFill/>
        </p:spPr>
      </p:pic>
      <p:pic>
        <p:nvPicPr>
          <p:cNvPr id="1047" name="Picture 23" descr="C:\Users\Josh Chen\Desktop\sharefile.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339752" y="2318199"/>
            <a:ext cx="428399" cy="428400"/>
          </a:xfrm>
          <a:prstGeom prst="rect">
            <a:avLst/>
          </a:prstGeom>
          <a:noFill/>
        </p:spPr>
      </p:pic>
      <p:pic>
        <p:nvPicPr>
          <p:cNvPr id="1049" name="Picture 25" descr="C:\Users\Josh Chen\Desktop\OneDrive.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23528" y="3830367"/>
            <a:ext cx="428400" cy="428400"/>
          </a:xfrm>
          <a:prstGeom prst="rect">
            <a:avLst/>
          </a:prstGeom>
          <a:noFill/>
        </p:spPr>
      </p:pic>
      <p:pic>
        <p:nvPicPr>
          <p:cNvPr id="1056" name="Picture 32" descr="https://lh3.googleusercontent.com/chs6pQD-X6UyRXZuYeM1tFXKbRIqJOvUzy6RQLIvrX8Dvyiy5chgMIFTjd9aPhRcl_f1ny-nrhNbO8w2Cejq6cKOdkRPZUqfXrUhK67YmCJEnFkegcgX4VYwuaia4YYecN0UOlWdUw4"/>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660232" y="2025199"/>
            <a:ext cx="365083" cy="360000"/>
          </a:xfrm>
          <a:prstGeom prst="rect">
            <a:avLst/>
          </a:prstGeom>
          <a:noFill/>
        </p:spPr>
      </p:pic>
      <p:pic>
        <p:nvPicPr>
          <p:cNvPr id="1057" name="Picture 33" descr="https://lh6.googleusercontent.com/bW29_yvH75Vn6wbRJPiIKI51BuVkrFJXccrFSRBTGM9aeuVVeN1GG1LoMondYE0t6QE37fHHQ-QmFcV6MukgRZV8tokyUyjujehFQshYuGs7dOyEAfgkq91VAB0CyFoiTIdn-Na8fvY"/>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660232" y="2745279"/>
            <a:ext cx="360000" cy="360000"/>
          </a:xfrm>
          <a:prstGeom prst="rect">
            <a:avLst/>
          </a:prstGeom>
          <a:noFill/>
        </p:spPr>
      </p:pic>
      <p:pic>
        <p:nvPicPr>
          <p:cNvPr id="1058" name="Picture 34" descr="https://lh4.googleusercontent.com/qlHbpHWDPOvb8tmQ36uLXbml7Ar_n2UsUW1uI_ODoNwzzJ2k0WFDMA38k7_-PSZY4oN4SQHXipZ5okkgdCMDStEbT89-NPaVpkX0d-b8URdNscrujmN518AyGjEBMz_yiaFOMKZtS8U"/>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228184" y="2745279"/>
            <a:ext cx="360000" cy="360000"/>
          </a:xfrm>
          <a:prstGeom prst="rect">
            <a:avLst/>
          </a:prstGeom>
          <a:noFill/>
        </p:spPr>
      </p:pic>
      <p:pic>
        <p:nvPicPr>
          <p:cNvPr id="1059" name="Picture 35" descr="https://lh4.googleusercontent.com/ETlYkxMtNwBhq_pF5u1Y0xJwnaq7RXkdBxqpC3lVyjcob8rGPOWaXiTlFupURIDJ0HJjjiUV9J85QzE7q_rLvINO7Ow9ShVw_x_KIq7Mfm-4ukuNjXC_AnFPBN4-2jjw7GL0pN0LihM"/>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092280" y="3465359"/>
            <a:ext cx="360000" cy="360000"/>
          </a:xfrm>
          <a:prstGeom prst="rect">
            <a:avLst/>
          </a:prstGeom>
          <a:noFill/>
        </p:spPr>
      </p:pic>
      <p:pic>
        <p:nvPicPr>
          <p:cNvPr id="1060" name="Picture 36" descr="https://lh5.googleusercontent.com/jaEJsTRg1m6hO4L2NtcnAuQJysnZF61QuFMbhNiaatTRFEyK7edX0aREqsr7DEDVD48cbhhuxxwpie9GdlDEuzl1xp6oB-ioM-J8vOJtHSgVkYD3MEn-UfSN4PjLQrysmfjISjlnt7M"/>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660232" y="3465359"/>
            <a:ext cx="360000" cy="360000"/>
          </a:xfrm>
          <a:prstGeom prst="rect">
            <a:avLst/>
          </a:prstGeom>
          <a:noFill/>
        </p:spPr>
      </p:pic>
      <p:pic>
        <p:nvPicPr>
          <p:cNvPr id="1061" name="Picture 37" descr="https://lh3.googleusercontent.com/-NG0S4Pwe25TCICHnKWyvCv5tMwZQO4HmP1zJ8VIaAY2muB5NPdEhMsO7o3dAh04YrJwLxVE18ona_WuHYZ-pY4HnfTbOIjEhgKUWAxuOT-lfh14fMdFHPjdg1b6fdTOQIgUIO9wjn0"/>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6228184" y="3465359"/>
            <a:ext cx="360000" cy="360000"/>
          </a:xfrm>
          <a:prstGeom prst="rect">
            <a:avLst/>
          </a:prstGeom>
          <a:noFill/>
        </p:spPr>
      </p:pic>
      <p:pic>
        <p:nvPicPr>
          <p:cNvPr id="1055" name="Picture 31" descr="https://lh3.googleusercontent.com/PKs9J0_BhmHhYRsOjqADk-jh5FRH0EFAhwUKfw9OnvSTt1t6dJsJyy_Xhtmo5wRrpUS1PMqenxZXMddGgdBRpCrwQVqfgxyTvMo4UO4cMq_yxor4ok7drZMM2nfAi4TEDRP-Hpsk9a8"/>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092280" y="2025199"/>
            <a:ext cx="360000" cy="360000"/>
          </a:xfrm>
          <a:prstGeom prst="rect">
            <a:avLst/>
          </a:prstGeom>
          <a:noFill/>
        </p:spPr>
      </p:pic>
      <p:pic>
        <p:nvPicPr>
          <p:cNvPr id="1062" name="Picture 38" descr="C:\Users\Josh Chen\Desktop\FS.pn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6228184" y="2025199"/>
            <a:ext cx="359999" cy="360000"/>
          </a:xfrm>
          <a:prstGeom prst="rect">
            <a:avLst/>
          </a:prstGeom>
          <a:noFill/>
        </p:spPr>
      </p:pic>
      <p:pic>
        <p:nvPicPr>
          <p:cNvPr id="1065" name="Picture 41" descr="http://designcenter.qnap.com.tw:8080/cgi-bin/filemanager/utilRequest.cgi?func=get_thumb&amp;size=800&amp;sid=98howkd2&amp;path=%2FDesignCenter%2FPM%E3%80%81RD%20%E8%AB%8B%E9%80%B2%E5%85%A5%2FWEB%2FStations%2FA_CacheMount%2Fv2%2Fv2_181023%2Fslice%2FAPP%20icon&amp;name=smb.png&amp;radno=2018/09/19%2015:39:572307"/>
          <p:cNvPicPr>
            <a:picLocks noChangeAspect="1" noChangeArrowheads="1"/>
          </p:cNvPicPr>
          <p:nvPr/>
        </p:nvPicPr>
        <p:blipFill>
          <a:blip r:embed="rId33" cstate="print"/>
          <a:srcRect/>
          <a:stretch>
            <a:fillRect/>
          </a:stretch>
        </p:blipFill>
        <p:spPr bwMode="auto">
          <a:xfrm>
            <a:off x="6228184" y="4190449"/>
            <a:ext cx="360000" cy="360000"/>
          </a:xfrm>
          <a:prstGeom prst="rect">
            <a:avLst/>
          </a:prstGeom>
          <a:noFill/>
        </p:spPr>
      </p:pic>
      <p:cxnSp>
        <p:nvCxnSpPr>
          <p:cNvPr id="44" name="直線接點 43"/>
          <p:cNvCxnSpPr/>
          <p:nvPr/>
        </p:nvCxnSpPr>
        <p:spPr>
          <a:xfrm>
            <a:off x="2866029" y="3429370"/>
            <a:ext cx="864096" cy="0"/>
          </a:xfrm>
          <a:prstGeom prst="line">
            <a:avLst/>
          </a:prstGeom>
          <a:ln w="19050">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圖說文字 47"/>
          <p:cNvSpPr/>
          <p:nvPr/>
        </p:nvSpPr>
        <p:spPr>
          <a:xfrm>
            <a:off x="6084168" y="1886153"/>
            <a:ext cx="1512168" cy="648072"/>
          </a:xfrm>
          <a:prstGeom prst="wedgeRoundRectCallout">
            <a:avLst>
              <a:gd name="adj1" fmla="val -76263"/>
              <a:gd name="adj2" fmla="val -993"/>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9" name="圓角矩形圖說文字 48"/>
          <p:cNvSpPr/>
          <p:nvPr/>
        </p:nvSpPr>
        <p:spPr>
          <a:xfrm>
            <a:off x="6084168" y="2606233"/>
            <a:ext cx="1512168" cy="648072"/>
          </a:xfrm>
          <a:prstGeom prst="wedgeRoundRectCallout">
            <a:avLst>
              <a:gd name="adj1" fmla="val -74583"/>
              <a:gd name="adj2" fmla="val -9615"/>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50" name="圓角矩形圖說文字 49"/>
          <p:cNvSpPr/>
          <p:nvPr/>
        </p:nvSpPr>
        <p:spPr>
          <a:xfrm>
            <a:off x="6084168" y="3326313"/>
            <a:ext cx="1512168" cy="648072"/>
          </a:xfrm>
          <a:prstGeom prst="wedgeRoundRectCallout">
            <a:avLst>
              <a:gd name="adj1" fmla="val -76599"/>
              <a:gd name="adj2" fmla="val -17454"/>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51" name="圓角矩形圖說文字 50"/>
          <p:cNvSpPr/>
          <p:nvPr/>
        </p:nvSpPr>
        <p:spPr>
          <a:xfrm>
            <a:off x="6084168" y="4046393"/>
            <a:ext cx="1021134" cy="648072"/>
          </a:xfrm>
          <a:prstGeom prst="wedgeRoundRectCallout">
            <a:avLst>
              <a:gd name="adj1" fmla="val -100423"/>
              <a:gd name="adj2" fmla="val -31564"/>
              <a:gd name="adj3" fmla="val 16667"/>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52" name="文字方塊 51"/>
          <p:cNvSpPr txBox="1"/>
          <p:nvPr/>
        </p:nvSpPr>
        <p:spPr>
          <a:xfrm>
            <a:off x="7668344" y="2046044"/>
            <a:ext cx="902811" cy="307777"/>
          </a:xfrm>
          <a:prstGeom prst="rect">
            <a:avLst/>
          </a:prstGeom>
          <a:noFill/>
        </p:spPr>
        <p:txBody>
          <a:bodyPr wrap="none" rtlCol="0">
            <a:spAutoFit/>
          </a:bodyPr>
          <a:lstStyle/>
          <a:p>
            <a:r>
              <a:rPr lang="zh-TW" altLang="en-US" sz="1400">
                <a:solidFill>
                  <a:srgbClr val="FFFFFF"/>
                </a:solidFill>
                <a:latin typeface="Microsoft JhengHei" panose="020B0604030504040204" pitchFamily="34" charset="-120"/>
                <a:ea typeface="Microsoft JhengHei" panose="020B0604030504040204" pitchFamily="34" charset="-120"/>
              </a:rPr>
              <a:t>檔案管理</a:t>
            </a:r>
          </a:p>
        </p:txBody>
      </p:sp>
      <p:sp>
        <p:nvSpPr>
          <p:cNvPr id="53" name="文字方塊 52"/>
          <p:cNvSpPr txBox="1"/>
          <p:nvPr/>
        </p:nvSpPr>
        <p:spPr>
          <a:xfrm>
            <a:off x="7668344" y="2750249"/>
            <a:ext cx="902811" cy="307777"/>
          </a:xfrm>
          <a:prstGeom prst="rect">
            <a:avLst/>
          </a:prstGeom>
          <a:noFill/>
        </p:spPr>
        <p:txBody>
          <a:bodyPr wrap="none" rtlCol="0">
            <a:spAutoFit/>
          </a:bodyPr>
          <a:lstStyle/>
          <a:p>
            <a:r>
              <a:rPr lang="zh-TW" altLang="en-US" sz="1400">
                <a:solidFill>
                  <a:srgbClr val="FFFFFF"/>
                </a:solidFill>
                <a:latin typeface="Microsoft JhengHei" panose="020B0604030504040204" pitchFamily="34" charset="-120"/>
                <a:ea typeface="Microsoft JhengHei" panose="020B0604030504040204" pitchFamily="34" charset="-120"/>
              </a:rPr>
              <a:t>編輯工具</a:t>
            </a:r>
          </a:p>
        </p:txBody>
      </p:sp>
      <p:sp>
        <p:nvSpPr>
          <p:cNvPr id="54" name="文字方塊 53"/>
          <p:cNvSpPr txBox="1"/>
          <p:nvPr/>
        </p:nvSpPr>
        <p:spPr>
          <a:xfrm>
            <a:off x="7668344" y="3486204"/>
            <a:ext cx="1082348" cy="307777"/>
          </a:xfrm>
          <a:prstGeom prst="rect">
            <a:avLst/>
          </a:prstGeom>
          <a:noFill/>
        </p:spPr>
        <p:txBody>
          <a:bodyPr wrap="none" rtlCol="0">
            <a:spAutoFit/>
          </a:bodyPr>
          <a:lstStyle/>
          <a:p>
            <a:r>
              <a:rPr lang="zh-TW" altLang="en-US" sz="1400">
                <a:solidFill>
                  <a:srgbClr val="FFFFFF"/>
                </a:solidFill>
                <a:latin typeface="Microsoft JhengHei" panose="020B0604030504040204" pitchFamily="34" charset="-120"/>
                <a:ea typeface="Microsoft JhengHei" panose="020B0604030504040204" pitchFamily="34" charset="-120"/>
              </a:rPr>
              <a:t>多媒體應用</a:t>
            </a:r>
          </a:p>
        </p:txBody>
      </p:sp>
      <p:sp>
        <p:nvSpPr>
          <p:cNvPr id="55" name="文字方塊 54"/>
          <p:cNvSpPr txBox="1"/>
          <p:nvPr/>
        </p:nvSpPr>
        <p:spPr>
          <a:xfrm>
            <a:off x="7185248" y="4210922"/>
            <a:ext cx="1620957" cy="307777"/>
          </a:xfrm>
          <a:prstGeom prst="rect">
            <a:avLst/>
          </a:prstGeom>
          <a:noFill/>
        </p:spPr>
        <p:txBody>
          <a:bodyPr wrap="none" rtlCol="0" anchor="t">
            <a:spAutoFit/>
          </a:bodyPr>
          <a:lstStyle/>
          <a:p>
            <a:r>
              <a:rPr lang="zh-TW" altLang="en-US" sz="1400">
                <a:solidFill>
                  <a:srgbClr val="FFFFFF"/>
                </a:solidFill>
                <a:latin typeface="Microsoft JhengHei" panose="020B0604030504040204" pitchFamily="34" charset="-120"/>
                <a:ea typeface="Microsoft JhengHei" panose="020B0604030504040204" pitchFamily="34" charset="-120"/>
              </a:rPr>
              <a:t>遠端通訊協議存取</a:t>
            </a:r>
          </a:p>
        </p:txBody>
      </p:sp>
      <p:pic>
        <p:nvPicPr>
          <p:cNvPr id="1066" name="Picture 42" descr="C:\Users\Josh Chen\Desktop\SW5-431P-450_files\TextEditor_80.p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092280" y="2750249"/>
            <a:ext cx="360000" cy="360000"/>
          </a:xfrm>
          <a:prstGeom prst="rect">
            <a:avLst/>
          </a:prstGeom>
          <a:noFill/>
        </p:spPr>
      </p:pic>
      <p:pic>
        <p:nvPicPr>
          <p:cNvPr id="3" name="圖片 3">
            <a:extLst>
              <a:ext uri="{FF2B5EF4-FFF2-40B4-BE49-F238E27FC236}">
                <a16:creationId xmlns:a16="http://schemas.microsoft.com/office/drawing/2014/main" id="{E7007638-DD8B-4614-A655-57D08D4753B1}"/>
              </a:ext>
            </a:extLst>
          </p:cNvPr>
          <p:cNvPicPr>
            <a:picLocks noChangeAspect="1"/>
          </p:cNvPicPr>
          <p:nvPr/>
        </p:nvPicPr>
        <p:blipFill>
          <a:blip r:embed="rId35"/>
          <a:stretch>
            <a:fillRect/>
          </a:stretch>
        </p:blipFill>
        <p:spPr>
          <a:xfrm>
            <a:off x="6659562" y="4186367"/>
            <a:ext cx="349251" cy="365125"/>
          </a:xfrm>
          <a:prstGeom prst="rect">
            <a:avLst/>
          </a:prstGeom>
        </p:spPr>
      </p:pic>
      <p:pic>
        <p:nvPicPr>
          <p:cNvPr id="12" name="圖片 11">
            <a:extLst>
              <a:ext uri="{FF2B5EF4-FFF2-40B4-BE49-F238E27FC236}">
                <a16:creationId xmlns:a16="http://schemas.microsoft.com/office/drawing/2014/main" id="{7D69ED5E-C9DA-4E2B-B5CE-9015270BF012}"/>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558" y="1447800"/>
            <a:ext cx="3568498" cy="540170"/>
          </a:xfrm>
          <a:prstGeom prst="rect">
            <a:avLst/>
          </a:prstGeom>
        </p:spPr>
      </p:pic>
      <p:sp>
        <p:nvSpPr>
          <p:cNvPr id="6" name="文字方塊 5">
            <a:extLst>
              <a:ext uri="{FF2B5EF4-FFF2-40B4-BE49-F238E27FC236}">
                <a16:creationId xmlns:a16="http://schemas.microsoft.com/office/drawing/2014/main" id="{4EA61F71-95C2-43B6-A1C1-63548E33899A}"/>
              </a:ext>
            </a:extLst>
          </p:cNvPr>
          <p:cNvSpPr txBox="1"/>
          <p:nvPr/>
        </p:nvSpPr>
        <p:spPr>
          <a:xfrm>
            <a:off x="160554" y="1478598"/>
            <a:ext cx="3120386"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b="1">
                <a:solidFill>
                  <a:srgbClr val="FFFFFF"/>
                </a:solidFill>
                <a:latin typeface="Microsoft JhengHei" panose="020B0604030504040204" pitchFamily="34" charset="-120"/>
                <a:ea typeface="Microsoft JhengHei" panose="020B0604030504040204" pitchFamily="34" charset="-120"/>
              </a:rPr>
              <a:t>支援掛載超過</a:t>
            </a:r>
            <a:r>
              <a:rPr lang="en-US" altLang="zh-TW" b="1">
                <a:solidFill>
                  <a:srgbClr val="FFFFFF"/>
                </a:solidFill>
                <a:latin typeface="Microsoft JhengHei" panose="020B0604030504040204" pitchFamily="34" charset="-120"/>
                <a:ea typeface="Microsoft JhengHei" panose="020B0604030504040204" pitchFamily="34" charset="-120"/>
              </a:rPr>
              <a:t>20</a:t>
            </a:r>
            <a:r>
              <a:rPr lang="zh-TW" b="1">
                <a:solidFill>
                  <a:srgbClr val="FFFFFF"/>
                </a:solidFill>
                <a:latin typeface="Microsoft JhengHei" panose="020B0604030504040204" pitchFamily="34" charset="-120"/>
                <a:ea typeface="Microsoft JhengHei" panose="020B0604030504040204" pitchFamily="34" charset="-120"/>
              </a:rPr>
              <a:t>個雲端服務​​</a:t>
            </a:r>
            <a:endParaRPr lang="zh-TW" altLang="en-US" b="1">
              <a:solidFill>
                <a:srgbClr val="FFFFFF"/>
              </a:solidFill>
              <a:latin typeface="Microsoft JhengHei" panose="020B0604030504040204" pitchFamily="34" charset="-120"/>
              <a:ea typeface="Microsoft JhengHei" panose="020B0604030504040204" pitchFamily="34" charset="-120"/>
            </a:endParaRPr>
          </a:p>
        </p:txBody>
      </p:sp>
      <p:pic>
        <p:nvPicPr>
          <p:cNvPr id="63" name="圖片 62">
            <a:extLst>
              <a:ext uri="{FF2B5EF4-FFF2-40B4-BE49-F238E27FC236}">
                <a16:creationId xmlns:a16="http://schemas.microsoft.com/office/drawing/2014/main" id="{60D892CA-94BA-4A52-BA9A-6CC77451C4B0}"/>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5001030" y="1447800"/>
            <a:ext cx="4093153" cy="530801"/>
          </a:xfrm>
          <a:prstGeom prst="rect">
            <a:avLst/>
          </a:prstGeom>
        </p:spPr>
      </p:pic>
      <p:sp>
        <p:nvSpPr>
          <p:cNvPr id="5" name="文字方塊 4">
            <a:extLst>
              <a:ext uri="{FF2B5EF4-FFF2-40B4-BE49-F238E27FC236}">
                <a16:creationId xmlns:a16="http://schemas.microsoft.com/office/drawing/2014/main" id="{B1EE3A37-55F2-4885-86EC-E5CE18CF91C8}"/>
              </a:ext>
            </a:extLst>
          </p:cNvPr>
          <p:cNvSpPr txBox="1"/>
          <p:nvPr/>
        </p:nvSpPr>
        <p:spPr>
          <a:xfrm>
            <a:off x="5116019" y="1474215"/>
            <a:ext cx="3941990"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b="1">
                <a:solidFill>
                  <a:srgbClr val="FFFFFF"/>
                </a:solidFill>
                <a:latin typeface="Microsoft JhengHei" panose="020B0604030504040204" pitchFamily="34" charset="-120"/>
                <a:ea typeface="Microsoft JhengHei" panose="020B0604030504040204" pitchFamily="34" charset="-120"/>
              </a:rPr>
              <a:t>開啟</a:t>
            </a:r>
            <a:r>
              <a:rPr lang="en-US" altLang="zh-TW" b="1">
                <a:solidFill>
                  <a:srgbClr val="FFFFFF"/>
                </a:solidFill>
                <a:latin typeface="Microsoft JhengHei" panose="020B0604030504040204" pitchFamily="34" charset="-120"/>
                <a:ea typeface="Microsoft JhengHei" panose="020B0604030504040204" pitchFamily="34" charset="-120"/>
              </a:rPr>
              <a:t>QTS</a:t>
            </a:r>
            <a:r>
              <a:rPr lang="zh-TW" b="1">
                <a:solidFill>
                  <a:srgbClr val="FFFFFF"/>
                </a:solidFill>
                <a:latin typeface="Microsoft JhengHei" panose="020B0604030504040204" pitchFamily="34" charset="-120"/>
                <a:ea typeface="Microsoft JhengHei" panose="020B0604030504040204" pitchFamily="34" charset="-120"/>
              </a:rPr>
              <a:t>應用程式對雲端服務的大門​</a:t>
            </a:r>
            <a:endParaRPr lang="zh-TW" altLang="en-US" b="1">
              <a:solidFill>
                <a:srgbClr val="FFFFFF"/>
              </a:solidFill>
              <a:latin typeface="Microsoft JhengHei" panose="020B0604030504040204" pitchFamily="34" charset="-120"/>
              <a:ea typeface="Microsoft JhengHei" panose="020B0604030504040204" pitchFamily="34" charset="-120"/>
            </a:endParaRPr>
          </a:p>
        </p:txBody>
      </p:sp>
      <p:pic>
        <p:nvPicPr>
          <p:cNvPr id="56" name="圖片 55">
            <a:extLst>
              <a:ext uri="{FF2B5EF4-FFF2-40B4-BE49-F238E27FC236}">
                <a16:creationId xmlns:a16="http://schemas.microsoft.com/office/drawing/2014/main" id="{00519CC4-FEF0-41D8-8E33-FD190587ACE4}"/>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3554815" y="3309762"/>
            <a:ext cx="2131401" cy="648067"/>
          </a:xfrm>
          <a:prstGeom prst="rect">
            <a:avLst/>
          </a:prstGeom>
        </p:spPr>
      </p:pic>
      <p:pic>
        <p:nvPicPr>
          <p:cNvPr id="13" name="圖形 12">
            <a:extLst>
              <a:ext uri="{FF2B5EF4-FFF2-40B4-BE49-F238E27FC236}">
                <a16:creationId xmlns:a16="http://schemas.microsoft.com/office/drawing/2014/main" id="{9FB27DD6-BBC1-45CD-ACA5-7D8A5D056292}"/>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4144944" y="2271609"/>
            <a:ext cx="1011572" cy="947253"/>
          </a:xfrm>
          <a:prstGeom prst="rect">
            <a:avLst/>
          </a:prstGeom>
        </p:spPr>
      </p:pic>
      <p:sp>
        <p:nvSpPr>
          <p:cNvPr id="7" name="文字方塊 6">
            <a:extLst>
              <a:ext uri="{FF2B5EF4-FFF2-40B4-BE49-F238E27FC236}">
                <a16:creationId xmlns:a16="http://schemas.microsoft.com/office/drawing/2014/main" id="{BB84A708-F78F-4809-B15C-FCCDB6E03CE2}"/>
              </a:ext>
            </a:extLst>
          </p:cNvPr>
          <p:cNvSpPr txBox="1"/>
          <p:nvPr/>
        </p:nvSpPr>
        <p:spPr>
          <a:xfrm>
            <a:off x="5456431" y="4733366"/>
            <a:ext cx="3759200" cy="2154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800">
                <a:solidFill>
                  <a:srgbClr val="FFFFFF"/>
                </a:solidFill>
                <a:latin typeface="微軟正黑體" panose="020B0604030504040204" pitchFamily="34" charset="-120"/>
                <a:ea typeface="微軟正黑體" panose="020B0604030504040204" pitchFamily="34" charset="-120"/>
              </a:rPr>
              <a:t>*</a:t>
            </a:r>
            <a:r>
              <a:rPr lang="zh-TW" altLang="en-US" sz="800">
                <a:solidFill>
                  <a:srgbClr val="FFFFFF"/>
                </a:solidFill>
                <a:latin typeface="微軟正黑體" panose="020B0604030504040204" pitchFamily="34" charset="-120"/>
                <a:ea typeface="微軟正黑體" panose="020B0604030504040204" pitchFamily="34" charset="-120"/>
              </a:rPr>
              <a:t>詳細服務與支援程度依 CacheMount 產品上市公告為主</a:t>
            </a:r>
          </a:p>
        </p:txBody>
      </p:sp>
    </p:spTree>
    <p:extLst>
      <p:ext uri="{BB962C8B-B14F-4D97-AF65-F5344CB8AC3E}">
        <p14:creationId xmlns:p14="http://schemas.microsoft.com/office/powerpoint/2010/main" val="1022322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螢幕擷取畫面 的圖片&#10;&#10;描述是以非常高的可信度產生">
            <a:extLst>
              <a:ext uri="{FF2B5EF4-FFF2-40B4-BE49-F238E27FC236}">
                <a16:creationId xmlns:a16="http://schemas.microsoft.com/office/drawing/2014/main" id="{003F7A2F-5696-42CA-B54F-EB805D2A55F4}"/>
              </a:ext>
            </a:extLst>
          </p:cNvPr>
          <p:cNvPicPr>
            <a:picLocks noChangeAspect="1"/>
          </p:cNvPicPr>
          <p:nvPr/>
        </p:nvPicPr>
        <p:blipFill>
          <a:blip r:embed="rId3"/>
          <a:stretch>
            <a:fillRect/>
          </a:stretch>
        </p:blipFill>
        <p:spPr>
          <a:xfrm>
            <a:off x="5945641" y="1503791"/>
            <a:ext cx="2743200" cy="3303037"/>
          </a:xfrm>
          <a:prstGeom prst="rect">
            <a:avLst/>
          </a:prstGeom>
          <a:effectLst>
            <a:reflection blurRad="88900" stA="42000" endPos="65000" dist="50800" dir="5400000" sy="-100000" algn="bl" rotWithShape="0"/>
          </a:effectLst>
        </p:spPr>
      </p:pic>
      <p:pic>
        <p:nvPicPr>
          <p:cNvPr id="10" name="圖片 10" descr="一張含有 螢幕擷取畫面 的圖片&#10;&#10;描述是以非常高的可信度產生">
            <a:extLst>
              <a:ext uri="{FF2B5EF4-FFF2-40B4-BE49-F238E27FC236}">
                <a16:creationId xmlns:a16="http://schemas.microsoft.com/office/drawing/2014/main" id="{3BFF396B-918B-4F64-A0C8-13E0C6720F91}"/>
              </a:ext>
            </a:extLst>
          </p:cNvPr>
          <p:cNvPicPr>
            <a:picLocks noChangeAspect="1"/>
          </p:cNvPicPr>
          <p:nvPr/>
        </p:nvPicPr>
        <p:blipFill>
          <a:blip r:embed="rId4"/>
          <a:stretch>
            <a:fillRect/>
          </a:stretch>
        </p:blipFill>
        <p:spPr>
          <a:xfrm>
            <a:off x="1557338" y="1488743"/>
            <a:ext cx="2743200" cy="3318085"/>
          </a:xfrm>
          <a:prstGeom prst="rect">
            <a:avLst/>
          </a:prstGeom>
          <a:effectLst>
            <a:reflection blurRad="88900" stA="42000" endPos="65000" dist="50800" dir="5400000" sy="-100000" algn="bl" rotWithShape="0"/>
          </a:effectLst>
        </p:spPr>
      </p:pic>
      <p:sp>
        <p:nvSpPr>
          <p:cNvPr id="2" name="標題 1"/>
          <p:cNvSpPr>
            <a:spLocks noGrp="1"/>
          </p:cNvSpPr>
          <p:nvPr>
            <p:ph type="title"/>
          </p:nvPr>
        </p:nvSpPr>
        <p:spPr>
          <a:xfrm>
            <a:off x="537267" y="229623"/>
            <a:ext cx="7886700" cy="822960"/>
          </a:xfrm>
          <a:effectLst>
            <a:outerShdw blurRad="50800" dist="38100" dir="2700000" algn="tl" rotWithShape="0">
              <a:prstClr val="black">
                <a:alpha val="40000"/>
              </a:prstClr>
            </a:outerShdw>
          </a:effectLst>
        </p:spPr>
        <p:txBody>
          <a:bodyPr vert="horz" lIns="91440" tIns="45720" rIns="91440" bIns="45720" rtlCol="0" anchor="ctr">
            <a:noAutofit/>
          </a:bodyPr>
          <a:lstStyle/>
          <a:p>
            <a:pPr algn="ctr"/>
            <a:r>
              <a:rPr lang="en-US" altLang="zh-TW" sz="3600" err="1">
                <a:solidFill>
                  <a:srgbClr val="E2CB9E"/>
                </a:solidFill>
                <a:latin typeface="Microsoft JhengHei" panose="020B0604030504040204" pitchFamily="34" charset="-120"/>
                <a:ea typeface="Microsoft JhengHei" panose="020B0604030504040204" pitchFamily="34" charset="-120"/>
              </a:rPr>
              <a:t>CacheMount</a:t>
            </a:r>
            <a:br>
              <a:rPr lang="en-US" altLang="zh-TW" sz="3600">
                <a:solidFill>
                  <a:srgbClr val="E2CB9E"/>
                </a:solidFill>
                <a:latin typeface="Microsoft JhengHei" panose="020B0604030504040204" pitchFamily="34" charset="-120"/>
                <a:ea typeface="Microsoft JhengHei" panose="020B0604030504040204" pitchFamily="34" charset="-120"/>
                <a:cs typeface="Calibri"/>
              </a:rPr>
            </a:br>
            <a:r>
              <a:rPr lang="zh-TW" sz="3600">
                <a:solidFill>
                  <a:srgbClr val="E2CB9E"/>
                </a:solidFill>
                <a:latin typeface="Microsoft JhengHei" panose="020B0604030504040204" pitchFamily="34" charset="-120"/>
                <a:ea typeface="Microsoft JhengHei" panose="020B0604030504040204" pitchFamily="34" charset="-120"/>
                <a:cs typeface="Calibri"/>
              </a:rPr>
              <a:t>眾多雲端空間一覽無遺，一次管理</a:t>
            </a:r>
            <a:endParaRPr lang="en-US" sz="3600">
              <a:solidFill>
                <a:srgbClr val="E2CB9E"/>
              </a:solidFill>
              <a:latin typeface="Microsoft JhengHei" panose="020B0604030504040204" pitchFamily="34" charset="-120"/>
              <a:ea typeface="Microsoft JhengHei" panose="020B0604030504040204" pitchFamily="34" charset="-120"/>
              <a:cs typeface="Calibri"/>
            </a:endParaRPr>
          </a:p>
        </p:txBody>
      </p:sp>
      <p:sp>
        <p:nvSpPr>
          <p:cNvPr id="8" name="文字方塊 7">
            <a:extLst>
              <a:ext uri="{FF2B5EF4-FFF2-40B4-BE49-F238E27FC236}">
                <a16:creationId xmlns:a16="http://schemas.microsoft.com/office/drawing/2014/main" id="{119D01CB-9B30-4CF3-87CA-2C8F6A48A8C3}"/>
              </a:ext>
            </a:extLst>
          </p:cNvPr>
          <p:cNvSpPr txBox="1"/>
          <p:nvPr/>
        </p:nvSpPr>
        <p:spPr>
          <a:xfrm>
            <a:off x="4300538" y="3403507"/>
            <a:ext cx="152210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a:solidFill>
                  <a:schemeClr val="bg1"/>
                </a:solidFill>
                <a:latin typeface="Microsoft JhengHei" panose="020B0604030504040204" pitchFamily="34" charset="-120"/>
                <a:ea typeface="Microsoft JhengHei" panose="020B0604030504040204" pitchFamily="34" charset="-120"/>
              </a:rPr>
              <a:t>透過遠端通訊協定將雲端空間掛載於 PC</a:t>
            </a:r>
          </a:p>
        </p:txBody>
      </p:sp>
      <p:sp>
        <p:nvSpPr>
          <p:cNvPr id="12" name="文字方塊 11">
            <a:extLst>
              <a:ext uri="{FF2B5EF4-FFF2-40B4-BE49-F238E27FC236}">
                <a16:creationId xmlns:a16="http://schemas.microsoft.com/office/drawing/2014/main" id="{45EC3493-0576-466F-823C-695AF70789AD}"/>
              </a:ext>
            </a:extLst>
          </p:cNvPr>
          <p:cNvSpPr txBox="1"/>
          <p:nvPr/>
        </p:nvSpPr>
        <p:spPr>
          <a:xfrm>
            <a:off x="76672" y="3726673"/>
            <a:ext cx="116004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200">
                <a:solidFill>
                  <a:schemeClr val="bg1"/>
                </a:solidFill>
                <a:latin typeface="Microsoft JhengHei" panose="020B0604030504040204" pitchFamily="34" charset="-120"/>
                <a:ea typeface="Microsoft JhengHei" panose="020B0604030504040204" pitchFamily="34" charset="-120"/>
              </a:rPr>
              <a:t>雲端空間</a:t>
            </a:r>
          </a:p>
        </p:txBody>
      </p:sp>
      <p:sp>
        <p:nvSpPr>
          <p:cNvPr id="14" name="文字方塊 13">
            <a:extLst>
              <a:ext uri="{FF2B5EF4-FFF2-40B4-BE49-F238E27FC236}">
                <a16:creationId xmlns:a16="http://schemas.microsoft.com/office/drawing/2014/main" id="{05E15B2B-70DC-43A0-98C7-058AACA40256}"/>
              </a:ext>
            </a:extLst>
          </p:cNvPr>
          <p:cNvSpPr txBox="1"/>
          <p:nvPr/>
        </p:nvSpPr>
        <p:spPr>
          <a:xfrm>
            <a:off x="76671" y="3307809"/>
            <a:ext cx="116004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200">
                <a:solidFill>
                  <a:schemeClr val="bg1"/>
                </a:solidFill>
                <a:latin typeface="Microsoft JhengHei" panose="020B0604030504040204" pitchFamily="34" charset="-120"/>
                <a:ea typeface="Microsoft JhengHei" panose="020B0604030504040204" pitchFamily="34" charset="-120"/>
              </a:rPr>
              <a:t>遠端 NAS</a:t>
            </a:r>
          </a:p>
        </p:txBody>
      </p:sp>
      <p:sp>
        <p:nvSpPr>
          <p:cNvPr id="16" name="文字方塊 15">
            <a:extLst>
              <a:ext uri="{FF2B5EF4-FFF2-40B4-BE49-F238E27FC236}">
                <a16:creationId xmlns:a16="http://schemas.microsoft.com/office/drawing/2014/main" id="{DFF84AC1-549A-4565-AEB9-98FE60CB6DAA}"/>
              </a:ext>
            </a:extLst>
          </p:cNvPr>
          <p:cNvSpPr txBox="1"/>
          <p:nvPr/>
        </p:nvSpPr>
        <p:spPr>
          <a:xfrm>
            <a:off x="76670" y="2090265"/>
            <a:ext cx="116004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200">
                <a:solidFill>
                  <a:schemeClr val="bg1"/>
                </a:solidFill>
                <a:latin typeface="Microsoft JhengHei" panose="020B0604030504040204" pitchFamily="34" charset="-120"/>
                <a:ea typeface="Microsoft JhengHei" panose="020B0604030504040204" pitchFamily="34" charset="-120"/>
              </a:rPr>
              <a:t>本地空間</a:t>
            </a:r>
          </a:p>
        </p:txBody>
      </p:sp>
      <p:cxnSp>
        <p:nvCxnSpPr>
          <p:cNvPr id="17" name="直線單箭頭接點 16">
            <a:extLst>
              <a:ext uri="{FF2B5EF4-FFF2-40B4-BE49-F238E27FC236}">
                <a16:creationId xmlns:a16="http://schemas.microsoft.com/office/drawing/2014/main" id="{849C51A8-3A6F-445D-BAE5-7FCF0D4CF438}"/>
              </a:ext>
            </a:extLst>
          </p:cNvPr>
          <p:cNvCxnSpPr>
            <a:cxnSpLocks/>
          </p:cNvCxnSpPr>
          <p:nvPr/>
        </p:nvCxnSpPr>
        <p:spPr>
          <a:xfrm flipV="1">
            <a:off x="1214700" y="3443408"/>
            <a:ext cx="506187" cy="1419"/>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75D80DE6-FB2A-401C-8C60-15F67619CEF6}"/>
              </a:ext>
            </a:extLst>
          </p:cNvPr>
          <p:cNvCxnSpPr>
            <a:cxnSpLocks/>
          </p:cNvCxnSpPr>
          <p:nvPr/>
        </p:nvCxnSpPr>
        <p:spPr>
          <a:xfrm>
            <a:off x="1189852" y="3860140"/>
            <a:ext cx="438743" cy="2130"/>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82BDC63C-D83A-4210-B2E1-449A1B6EADB3}"/>
              </a:ext>
            </a:extLst>
          </p:cNvPr>
          <p:cNvCxnSpPr>
            <a:cxnSpLocks/>
          </p:cNvCxnSpPr>
          <p:nvPr/>
        </p:nvCxnSpPr>
        <p:spPr>
          <a:xfrm flipV="1">
            <a:off x="1189852" y="2222315"/>
            <a:ext cx="506187" cy="1419"/>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40067C46-4D8F-4A18-BA01-A08D3A99EB45}"/>
              </a:ext>
            </a:extLst>
          </p:cNvPr>
          <p:cNvCxnSpPr>
            <a:cxnSpLocks/>
          </p:cNvCxnSpPr>
          <p:nvPr/>
        </p:nvCxnSpPr>
        <p:spPr>
          <a:xfrm>
            <a:off x="5732289" y="3648283"/>
            <a:ext cx="333417" cy="0"/>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99A94BD3-5CE6-485B-9653-2071666D9322}"/>
              </a:ext>
            </a:extLst>
          </p:cNvPr>
          <p:cNvSpPr txBox="1"/>
          <p:nvPr/>
        </p:nvSpPr>
        <p:spPr>
          <a:xfrm>
            <a:off x="1560443" y="1185162"/>
            <a:ext cx="1791884"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a:solidFill>
                  <a:schemeClr val="bg1"/>
                </a:solidFill>
                <a:latin typeface="Microsoft JhengHei" panose="020B0604030504040204" pitchFamily="34" charset="-120"/>
                <a:ea typeface="Microsoft JhengHei" panose="020B0604030504040204" pitchFamily="34" charset="-120"/>
              </a:rPr>
              <a:t>Fil</a:t>
            </a:r>
            <a:r>
              <a:rPr lang="en-US" altLang="en-US" sz="1600" b="1">
                <a:solidFill>
                  <a:schemeClr val="bg1"/>
                </a:solidFill>
                <a:latin typeface="Microsoft JhengHei" panose="020B0604030504040204" pitchFamily="34" charset="-120"/>
                <a:ea typeface="Microsoft JhengHei" panose="020B0604030504040204" pitchFamily="34" charset="-120"/>
              </a:rPr>
              <a:t>e Station</a:t>
            </a:r>
            <a:endParaRPr lang="zh-TW" sz="1600" b="1">
              <a:solidFill>
                <a:schemeClr val="bg1"/>
              </a:solidFill>
              <a:latin typeface="Microsoft JhengHei" panose="020B0604030504040204" pitchFamily="34" charset="-120"/>
              <a:ea typeface="Microsoft JhengHei" panose="020B0604030504040204" pitchFamily="34" charset="-120"/>
            </a:endParaRPr>
          </a:p>
        </p:txBody>
      </p:sp>
      <p:sp>
        <p:nvSpPr>
          <p:cNvPr id="21" name="文字方塊 20">
            <a:extLst>
              <a:ext uri="{FF2B5EF4-FFF2-40B4-BE49-F238E27FC236}">
                <a16:creationId xmlns:a16="http://schemas.microsoft.com/office/drawing/2014/main" id="{181A10EC-455F-4989-A5DD-660FFE9854CB}"/>
              </a:ext>
            </a:extLst>
          </p:cNvPr>
          <p:cNvSpPr txBox="1"/>
          <p:nvPr/>
        </p:nvSpPr>
        <p:spPr>
          <a:xfrm>
            <a:off x="5848467" y="1163863"/>
            <a:ext cx="2660912"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a:solidFill>
                  <a:schemeClr val="bg1"/>
                </a:solidFill>
                <a:latin typeface="Microsoft JhengHei" panose="020B0604030504040204" pitchFamily="34" charset="-120"/>
                <a:ea typeface="Microsoft JhengHei" panose="020B0604030504040204" pitchFamily="34" charset="-120"/>
              </a:rPr>
              <a:t>P</a:t>
            </a:r>
            <a:r>
              <a:rPr lang="en-US" altLang="zh-TW" sz="1600" b="1">
                <a:solidFill>
                  <a:schemeClr val="bg1"/>
                </a:solidFill>
                <a:latin typeface="Microsoft JhengHei" panose="020B0604030504040204" pitchFamily="34" charset="-120"/>
                <a:ea typeface="Microsoft JhengHei" panose="020B0604030504040204" pitchFamily="34" charset="-120"/>
              </a:rPr>
              <a:t>C (</a:t>
            </a:r>
            <a:r>
              <a:rPr lang="en-US" altLang="zh-TW" sz="1600" b="1" err="1">
                <a:solidFill>
                  <a:schemeClr val="bg1"/>
                </a:solidFill>
                <a:latin typeface="Microsoft JhengHei" panose="020B0604030504040204" pitchFamily="34" charset="-120"/>
                <a:ea typeface="Microsoft JhengHei" panose="020B0604030504040204" pitchFamily="34" charset="-120"/>
              </a:rPr>
              <a:t>透過</a:t>
            </a:r>
            <a:r>
              <a:rPr lang="en-US" altLang="zh-TW" sz="1600" b="1">
                <a:solidFill>
                  <a:schemeClr val="bg1"/>
                </a:solidFill>
                <a:latin typeface="Microsoft JhengHei" panose="020B0604030504040204" pitchFamily="34" charset="-120"/>
                <a:ea typeface="Microsoft JhengHei" panose="020B0604030504040204" pitchFamily="34" charset="-120"/>
              </a:rPr>
              <a:t> SAMBA </a:t>
            </a:r>
            <a:r>
              <a:rPr lang="en-US" altLang="zh-TW" sz="1600" b="1" err="1">
                <a:solidFill>
                  <a:schemeClr val="bg1"/>
                </a:solidFill>
                <a:latin typeface="Microsoft JhengHei" panose="020B0604030504040204" pitchFamily="34" charset="-120"/>
                <a:ea typeface="Microsoft JhengHei" panose="020B0604030504040204" pitchFamily="34" charset="-120"/>
              </a:rPr>
              <a:t>掛載</a:t>
            </a:r>
            <a:r>
              <a:rPr lang="en-US" altLang="zh-TW" sz="1600" b="1">
                <a:solidFill>
                  <a:schemeClr val="bg1"/>
                </a:solidFill>
                <a:latin typeface="Microsoft JhengHei" panose="020B0604030504040204" pitchFamily="34" charset="-120"/>
                <a:ea typeface="Microsoft JhengHei" panose="020B0604030504040204" pitchFamily="34" charset="-120"/>
              </a:rPr>
              <a:t>)</a:t>
            </a:r>
            <a:endParaRPr lang="en-US" altLang="en-US" sz="1600" b="1">
              <a:solidFill>
                <a:schemeClr val="bg1"/>
              </a:solidFill>
              <a:latin typeface="Microsoft JhengHei" panose="020B0604030504040204" pitchFamily="34" charset="-120"/>
              <a:ea typeface="Microsoft JhengHei" panose="020B0604030504040204" pitchFamily="34" charset="-120"/>
            </a:endParaRPr>
          </a:p>
        </p:txBody>
      </p:sp>
      <p:sp>
        <p:nvSpPr>
          <p:cNvPr id="5" name="文字方塊 4">
            <a:extLst>
              <a:ext uri="{FF2B5EF4-FFF2-40B4-BE49-F238E27FC236}">
                <a16:creationId xmlns:a16="http://schemas.microsoft.com/office/drawing/2014/main" id="{F52FA3CD-A8C1-4F4E-B2E8-2D936FFC771E}"/>
              </a:ext>
            </a:extLst>
          </p:cNvPr>
          <p:cNvSpPr txBox="1"/>
          <p:nvPr/>
        </p:nvSpPr>
        <p:spPr>
          <a:xfrm>
            <a:off x="3181991" y="4836160"/>
            <a:ext cx="3759200" cy="2154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800">
                <a:solidFill>
                  <a:srgbClr val="FFFFFF"/>
                </a:solidFill>
                <a:latin typeface="微軟正黑體" panose="020B0604030504040204" pitchFamily="34" charset="-120"/>
                <a:ea typeface="微軟正黑體" panose="020B0604030504040204" pitchFamily="34" charset="-120"/>
              </a:rPr>
              <a:t>*</a:t>
            </a:r>
            <a:r>
              <a:rPr lang="zh-TW" altLang="en-US" sz="800">
                <a:solidFill>
                  <a:srgbClr val="FFFFFF"/>
                </a:solidFill>
                <a:latin typeface="微軟正黑體" panose="020B0604030504040204" pitchFamily="34" charset="-120"/>
                <a:ea typeface="微軟正黑體" panose="020B0604030504040204" pitchFamily="34" charset="-120"/>
              </a:rPr>
              <a:t>詳細服務與支援程度依 CacheMount 產品上市公告為主</a:t>
            </a:r>
          </a:p>
        </p:txBody>
      </p:sp>
    </p:spTree>
    <p:extLst>
      <p:ext uri="{BB962C8B-B14F-4D97-AF65-F5344CB8AC3E}">
        <p14:creationId xmlns:p14="http://schemas.microsoft.com/office/powerpoint/2010/main" val="165180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361217" y="231765"/>
            <a:ext cx="8421565" cy="822960"/>
          </a:xfrm>
          <a:effectLst>
            <a:outerShdw blurRad="50800" dist="38100" dir="2700000" algn="tl" rotWithShape="0">
              <a:prstClr val="black">
                <a:alpha val="40000"/>
              </a:prstClr>
            </a:outerShdw>
          </a:effectLst>
        </p:spPr>
        <p:txBody>
          <a:bodyPr>
            <a:noAutofit/>
          </a:bodyPr>
          <a:lstStyle/>
          <a:p>
            <a:pPr algn="ctr"/>
            <a:r>
              <a:rPr lang="zh-CN" altLang="en-US" sz="3200">
                <a:solidFill>
                  <a:srgbClr val="E2CB9E"/>
                </a:solidFill>
              </a:rPr>
              <a:t>CacheMount 的核心：</a:t>
            </a:r>
            <a:br>
              <a:rPr lang="zh-CN" altLang="en-US" sz="3200">
                <a:solidFill>
                  <a:srgbClr val="E2CB9E"/>
                </a:solidFill>
              </a:rPr>
            </a:br>
            <a:r>
              <a:rPr lang="zh-CN" sz="3200">
                <a:solidFill>
                  <a:srgbClr val="E2CB9E"/>
                </a:solidFill>
              </a:rPr>
              <a:t>邊緣快取磁</a:t>
            </a:r>
            <a:r>
              <a:rPr lang="zh-TW" altLang="en-US" sz="3200">
                <a:solidFill>
                  <a:srgbClr val="E2CB9E"/>
                </a:solidFill>
              </a:rPr>
              <a:t>碟</a:t>
            </a:r>
            <a:r>
              <a:rPr lang="zh-CN" sz="3200">
                <a:solidFill>
                  <a:srgbClr val="E2CB9E"/>
                </a:solidFill>
              </a:rPr>
              <a:t>區 </a:t>
            </a:r>
            <a:r>
              <a:rPr lang="zh-CN" altLang="en-US" sz="3200">
                <a:solidFill>
                  <a:srgbClr val="E2CB9E"/>
                </a:solidFill>
              </a:rPr>
              <a:t>(Edge Cache Volume)</a:t>
            </a:r>
            <a:endParaRPr lang="en-US" sz="3200">
              <a:solidFill>
                <a:srgbClr val="E2CB9E"/>
              </a:solidFill>
            </a:endParaRPr>
          </a:p>
        </p:txBody>
      </p:sp>
      <p:sp>
        <p:nvSpPr>
          <p:cNvPr id="4" name="Rectangle 12">
            <a:extLst>
              <a:ext uri="{FF2B5EF4-FFF2-40B4-BE49-F238E27FC236}">
                <a16:creationId xmlns:a16="http://schemas.microsoft.com/office/drawing/2014/main" id="{DEF79F5E-5567-4E8A-8EB6-53295DD08CCD}"/>
              </a:ext>
            </a:extLst>
          </p:cNvPr>
          <p:cNvSpPr/>
          <p:nvPr/>
        </p:nvSpPr>
        <p:spPr>
          <a:xfrm>
            <a:off x="445084" y="1298329"/>
            <a:ext cx="4107400" cy="3139321"/>
          </a:xfrm>
          <a:prstGeom prst="rect">
            <a:avLst/>
          </a:prstGeom>
        </p:spPr>
        <p:txBody>
          <a:bodyPr wrap="square" anchor="t">
            <a:spAutoFit/>
          </a:bodyPr>
          <a:lstStyle/>
          <a:p>
            <a:r>
              <a:rPr lang="zh-CN" altLang="en-US">
                <a:solidFill>
                  <a:schemeClr val="bg1"/>
                </a:solidFill>
                <a:latin typeface="微軟正黑體" panose="020B0604030504040204" pitchFamily="34" charset="-120"/>
                <a:ea typeface="微軟正黑體" panose="020B0604030504040204" pitchFamily="34" charset="-120"/>
              </a:rPr>
              <a:t>透過在本地 NAS 邊緣快取磁碟區，</a:t>
            </a:r>
            <a:br>
              <a:rPr lang="zh-CN" altLang="en-US">
                <a:solidFill>
                  <a:schemeClr val="bg1"/>
                </a:solidFill>
                <a:latin typeface="微軟正黑體" panose="020B0604030504040204" pitchFamily="34" charset="-120"/>
                <a:ea typeface="微軟正黑體" panose="020B0604030504040204" pitchFamily="34" charset="-120"/>
              </a:rPr>
            </a:br>
            <a:r>
              <a:rPr lang="zh-CN" altLang="en-US">
                <a:solidFill>
                  <a:schemeClr val="bg1"/>
                </a:solidFill>
                <a:latin typeface="微軟正黑體" panose="020B0604030504040204" pitchFamily="34" charset="-120"/>
                <a:ea typeface="微軟正黑體" panose="020B0604030504040204" pitchFamily="34" charset="-120"/>
              </a:rPr>
              <a:t>任何雲端的存取將經過此</a:t>
            </a:r>
            <a:r>
              <a:rPr lang="zh-CN" altLang="en-US">
                <a:solidFill>
                  <a:schemeClr val="bg1"/>
                </a:solidFill>
                <a:latin typeface="微軟正黑體"/>
                <a:ea typeface="微軟正黑體"/>
              </a:rPr>
              <a:t>磁碟區。</a:t>
            </a:r>
            <a:endParaRPr lang="zh-TW" altLang="en-US">
              <a:solidFill>
                <a:schemeClr val="bg1"/>
              </a:solidFill>
              <a:latin typeface="新細明體"/>
              <a:ea typeface="新細明體"/>
            </a:endParaRPr>
          </a:p>
          <a:p>
            <a:r>
              <a:rPr lang="zh-CN" altLang="en-US">
                <a:solidFill>
                  <a:schemeClr val="bg1"/>
                </a:solidFill>
                <a:latin typeface="微軟正黑體" panose="020B0604030504040204" pitchFamily="34" charset="-120"/>
                <a:ea typeface="微軟正黑體" panose="020B0604030504040204" pitchFamily="34" charset="-120"/>
              </a:rPr>
              <a:t>  </a:t>
            </a:r>
            <a:endParaRPr lang="zh-CN">
              <a:solidFill>
                <a:schemeClr val="bg1"/>
              </a:solidFill>
            </a:endParaRPr>
          </a:p>
          <a:p>
            <a:r>
              <a:rPr lang="zh-CN" altLang="en-US" sz="2000" b="1">
                <a:solidFill>
                  <a:srgbClr val="E2CB9E"/>
                </a:solidFill>
                <a:latin typeface="微軟正黑體" panose="020B0604030504040204" pitchFamily="34" charset="-120"/>
                <a:ea typeface="微軟正黑體" panose="020B0604030504040204" pitchFamily="34" charset="-120"/>
              </a:rPr>
              <a:t>衝雲破霧</a:t>
            </a:r>
            <a:endParaRPr lang="en-US" altLang="zh-CN" sz="2000" b="1">
              <a:solidFill>
                <a:schemeClr val="bg1"/>
              </a:solidFill>
              <a:latin typeface="微軟正黑體" panose="020B0604030504040204" pitchFamily="34" charset="-120"/>
              <a:ea typeface="微軟正黑體" panose="020B0604030504040204" pitchFamily="34" charset="-120"/>
            </a:endParaRPr>
          </a:p>
          <a:p>
            <a:r>
              <a:rPr lang="zh-TW" altLang="en-US" sz="1600">
                <a:solidFill>
                  <a:schemeClr val="bg1"/>
                </a:solidFill>
                <a:latin typeface="微軟正黑體" panose="020B0604030504040204" pitchFamily="34" charset="-120"/>
                <a:ea typeface="微軟正黑體" panose="020B0604030504040204" pitchFamily="34" charset="-120"/>
              </a:rPr>
              <a:t>讀寫雲端檔案時</a:t>
            </a:r>
            <a:r>
              <a:rPr lang="zh-CN" altLang="en-US" sz="1600">
                <a:solidFill>
                  <a:schemeClr val="bg1"/>
                </a:solidFill>
                <a:latin typeface="微軟正黑體" panose="020B0604030504040204" pitchFamily="34" charset="-120"/>
                <a:ea typeface="微軟正黑體" panose="020B0604030504040204" pitchFamily="34" charset="-120"/>
              </a:rPr>
              <a:t>，將利用邊緣快取磁碟區進行暫存，享受如本地儲存般的讀寫效能。</a:t>
            </a:r>
          </a:p>
          <a:p>
            <a:endParaRPr lang="zh-CN" altLang="en-US">
              <a:solidFill>
                <a:schemeClr val="bg1"/>
              </a:solidFill>
              <a:latin typeface="微軟正黑體" panose="020B0604030504040204" pitchFamily="34" charset="-120"/>
              <a:ea typeface="微軟正黑體" panose="020B0604030504040204" pitchFamily="34" charset="-120"/>
            </a:endParaRPr>
          </a:p>
          <a:p>
            <a:r>
              <a:rPr lang="zh-CN" sz="2000" b="1">
                <a:solidFill>
                  <a:srgbClr val="E2CB9E"/>
                </a:solidFill>
                <a:latin typeface="微軟正黑體" panose="020B0604030504040204" pitchFamily="34" charset="-120"/>
                <a:ea typeface="微軟正黑體" panose="020B0604030504040204" pitchFamily="34" charset="-120"/>
              </a:rPr>
              <a:t>騰雲駕霧</a:t>
            </a:r>
            <a:endParaRPr lang="en-US" altLang="zh-CN" sz="2000" b="1">
              <a:solidFill>
                <a:schemeClr val="bg1"/>
              </a:solidFill>
              <a:latin typeface="微軟正黑體" panose="020B0604030504040204" pitchFamily="34" charset="-120"/>
              <a:ea typeface="微軟正黑體" panose="020B0604030504040204" pitchFamily="34" charset="-120"/>
            </a:endParaRPr>
          </a:p>
          <a:p>
            <a:r>
              <a:rPr lang="zh-CN" altLang="en-US" sz="1600">
                <a:solidFill>
                  <a:schemeClr val="bg1"/>
                </a:solidFill>
                <a:latin typeface="微軟正黑體" panose="020B0604030504040204" pitchFamily="34" charset="-120"/>
                <a:ea typeface="微軟正黑體" panose="020B0604030504040204" pitchFamily="34" charset="-120"/>
              </a:rPr>
              <a:t>使用 SSD 磁碟區、 HDD 搭配 SSD 快取，甚至 Qtier 儲存池建立邊緣快取磁碟區，</a:t>
            </a:r>
            <a:r>
              <a:rPr lang="zh-CN" sz="1600">
                <a:solidFill>
                  <a:schemeClr val="bg1"/>
                </a:solidFill>
                <a:latin typeface="微軟正黑體" panose="020B0604030504040204" pitchFamily="34" charset="-120"/>
                <a:ea typeface="微軟正黑體" panose="020B0604030504040204" pitchFamily="34" charset="-120"/>
              </a:rPr>
              <a:t>玩轉儲存配</a:t>
            </a:r>
            <a:r>
              <a:rPr lang="zh-CN" altLang="en-US" sz="1600">
                <a:solidFill>
                  <a:schemeClr val="bg1"/>
                </a:solidFill>
                <a:latin typeface="微軟正黑體" panose="020B0604030504040204" pitchFamily="34" charset="-120"/>
                <a:ea typeface="微軟正黑體" panose="020B0604030504040204" pitchFamily="34" charset="-120"/>
              </a:rPr>
              <a:t>置</a:t>
            </a:r>
            <a:r>
              <a:rPr lang="zh-CN" sz="1600">
                <a:solidFill>
                  <a:schemeClr val="bg1"/>
                </a:solidFill>
                <a:latin typeface="微軟正黑體" panose="020B0604030504040204" pitchFamily="34" charset="-120"/>
                <a:ea typeface="微軟正黑體" panose="020B0604030504040204" pitchFamily="34" charset="-120"/>
              </a:rPr>
              <a:t>嘉惠雲端</a:t>
            </a:r>
            <a:r>
              <a:rPr lang="zh-CN" altLang="en-US" sz="1600">
                <a:solidFill>
                  <a:schemeClr val="bg1"/>
                </a:solidFill>
                <a:latin typeface="微軟正黑體" panose="020B0604030504040204" pitchFamily="34" charset="-120"/>
                <a:ea typeface="微軟正黑體" panose="020B0604030504040204" pitchFamily="34" charset="-120"/>
              </a:rPr>
              <a:t>！</a:t>
            </a:r>
          </a:p>
        </p:txBody>
      </p:sp>
      <p:sp>
        <p:nvSpPr>
          <p:cNvPr id="9" name="矩形: 圓角 8">
            <a:extLst>
              <a:ext uri="{FF2B5EF4-FFF2-40B4-BE49-F238E27FC236}">
                <a16:creationId xmlns:a16="http://schemas.microsoft.com/office/drawing/2014/main" id="{40E33BB7-1C8A-4E88-928A-17DFB56021B7}"/>
              </a:ext>
            </a:extLst>
          </p:cNvPr>
          <p:cNvSpPr/>
          <p:nvPr/>
        </p:nvSpPr>
        <p:spPr>
          <a:xfrm>
            <a:off x="7199433" y="3181347"/>
            <a:ext cx="1727690" cy="14492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latin typeface="微軟正黑體" panose="020B0604030504040204" pitchFamily="34" charset="-120"/>
                <a:ea typeface="微軟正黑體" panose="020B0604030504040204" pitchFamily="34" charset="-120"/>
                <a:cs typeface="Arial"/>
              </a:rPr>
              <a:t>雲端儲存空間</a:t>
            </a:r>
          </a:p>
        </p:txBody>
      </p:sp>
      <p:sp>
        <p:nvSpPr>
          <p:cNvPr id="13" name="矩形: 圓角 12">
            <a:extLst>
              <a:ext uri="{FF2B5EF4-FFF2-40B4-BE49-F238E27FC236}">
                <a16:creationId xmlns:a16="http://schemas.microsoft.com/office/drawing/2014/main" id="{49A5C62E-7B55-4D57-B925-809DCB4CF20E}"/>
              </a:ext>
            </a:extLst>
          </p:cNvPr>
          <p:cNvSpPr/>
          <p:nvPr/>
        </p:nvSpPr>
        <p:spPr>
          <a:xfrm>
            <a:off x="4803528" y="1899137"/>
            <a:ext cx="4123591" cy="48944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latin typeface="微軟正黑體" panose="020B0604030504040204" pitchFamily="34" charset="-120"/>
                <a:ea typeface="微軟正黑體" panose="020B0604030504040204" pitchFamily="34" charset="-120"/>
                <a:cs typeface="Arial"/>
              </a:rPr>
              <a:t>SSD   固態硬碟快取</a:t>
            </a:r>
          </a:p>
        </p:txBody>
      </p:sp>
      <p:sp>
        <p:nvSpPr>
          <p:cNvPr id="14" name="矩形: 圓角 13">
            <a:extLst>
              <a:ext uri="{FF2B5EF4-FFF2-40B4-BE49-F238E27FC236}">
                <a16:creationId xmlns:a16="http://schemas.microsoft.com/office/drawing/2014/main" id="{74CC7F76-DACA-4BC5-871E-A272CB98CBAE}"/>
              </a:ext>
            </a:extLst>
          </p:cNvPr>
          <p:cNvSpPr/>
          <p:nvPr/>
        </p:nvSpPr>
        <p:spPr>
          <a:xfrm>
            <a:off x="4803527" y="1298329"/>
            <a:ext cx="4064977" cy="4674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latin typeface="微軟正黑體" panose="020B0604030504040204" pitchFamily="34" charset="-120"/>
                <a:ea typeface="微軟正黑體" panose="020B0604030504040204" pitchFamily="34" charset="-120"/>
                <a:cs typeface="Arial"/>
              </a:rPr>
              <a:t>應用程式/服務 IO</a:t>
            </a:r>
          </a:p>
        </p:txBody>
      </p:sp>
      <p:sp>
        <p:nvSpPr>
          <p:cNvPr id="12" name="矩形: 圓角 11">
            <a:extLst>
              <a:ext uri="{FF2B5EF4-FFF2-40B4-BE49-F238E27FC236}">
                <a16:creationId xmlns:a16="http://schemas.microsoft.com/office/drawing/2014/main" id="{AEC68060-5F6F-4510-BEC5-785E8CC18F52}"/>
              </a:ext>
            </a:extLst>
          </p:cNvPr>
          <p:cNvSpPr/>
          <p:nvPr/>
        </p:nvSpPr>
        <p:spPr>
          <a:xfrm>
            <a:off x="4847489" y="2514598"/>
            <a:ext cx="1126882" cy="5407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err="1">
                <a:latin typeface="微軟正黑體" panose="020B0604030504040204" pitchFamily="34" charset="-120"/>
                <a:ea typeface="微軟正黑體" panose="020B0604030504040204" pitchFamily="34" charset="-120"/>
                <a:cs typeface="Arial"/>
              </a:rPr>
              <a:t>一般磁碟區</a:t>
            </a:r>
          </a:p>
        </p:txBody>
      </p:sp>
      <p:sp>
        <p:nvSpPr>
          <p:cNvPr id="10" name="矩形: 圓角 9">
            <a:extLst>
              <a:ext uri="{FF2B5EF4-FFF2-40B4-BE49-F238E27FC236}">
                <a16:creationId xmlns:a16="http://schemas.microsoft.com/office/drawing/2014/main" id="{23929CEF-FA90-40BE-BBF0-DD39E07A589E}"/>
              </a:ext>
            </a:extLst>
          </p:cNvPr>
          <p:cNvSpPr/>
          <p:nvPr/>
        </p:nvSpPr>
        <p:spPr>
          <a:xfrm>
            <a:off x="6056432" y="2514599"/>
            <a:ext cx="2870689" cy="54072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err="1">
                <a:latin typeface="微軟正黑體" panose="020B0604030504040204" pitchFamily="34" charset="-120"/>
                <a:ea typeface="微軟正黑體" panose="020B0604030504040204" pitchFamily="34" charset="-120"/>
                <a:cs typeface="Arial"/>
              </a:rPr>
              <a:t>邊緣快取磁碟區</a:t>
            </a:r>
            <a:r>
              <a:rPr lang="en-US" altLang="zh-TW" sz="1400" b="1">
                <a:latin typeface="微軟正黑體" panose="020B0604030504040204" pitchFamily="34" charset="-120"/>
                <a:ea typeface="微軟正黑體" panose="020B0604030504040204" pitchFamily="34" charset="-120"/>
                <a:cs typeface="Arial"/>
              </a:rPr>
              <a:t>    </a:t>
            </a:r>
          </a:p>
        </p:txBody>
      </p:sp>
      <p:sp>
        <p:nvSpPr>
          <p:cNvPr id="5" name="矩形: 圓角 4">
            <a:extLst>
              <a:ext uri="{FF2B5EF4-FFF2-40B4-BE49-F238E27FC236}">
                <a16:creationId xmlns:a16="http://schemas.microsoft.com/office/drawing/2014/main" id="{6BB7FE91-8C12-4FF3-BE46-F6624EF3A3D8}"/>
              </a:ext>
            </a:extLst>
          </p:cNvPr>
          <p:cNvSpPr/>
          <p:nvPr/>
        </p:nvSpPr>
        <p:spPr>
          <a:xfrm>
            <a:off x="4840163" y="3225311"/>
            <a:ext cx="2255228" cy="61399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latin typeface="微軟正黑體" panose="020B0604030504040204" pitchFamily="34" charset="-120"/>
                <a:ea typeface="微軟正黑體" panose="020B0604030504040204" pitchFamily="34" charset="-120"/>
                <a:cs typeface="Arial"/>
              </a:rPr>
              <a:t>本地儲存池</a:t>
            </a:r>
          </a:p>
        </p:txBody>
      </p:sp>
      <p:sp>
        <p:nvSpPr>
          <p:cNvPr id="6" name="矩形: 圓角 5">
            <a:extLst>
              <a:ext uri="{FF2B5EF4-FFF2-40B4-BE49-F238E27FC236}">
                <a16:creationId xmlns:a16="http://schemas.microsoft.com/office/drawing/2014/main" id="{0F8DAD9A-1D3B-41B5-BE7E-C0A92852AEBB}"/>
              </a:ext>
            </a:extLst>
          </p:cNvPr>
          <p:cNvSpPr/>
          <p:nvPr/>
        </p:nvSpPr>
        <p:spPr>
          <a:xfrm>
            <a:off x="4854821" y="3921369"/>
            <a:ext cx="643304" cy="66528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latin typeface="微軟正黑體" panose="020B0604030504040204" pitchFamily="34" charset="-120"/>
                <a:ea typeface="微軟正黑體" panose="020B0604030504040204" pitchFamily="34" charset="-120"/>
                <a:cs typeface="Arial"/>
              </a:rPr>
              <a:t>固態硬碟</a:t>
            </a:r>
          </a:p>
        </p:txBody>
      </p:sp>
      <p:sp>
        <p:nvSpPr>
          <p:cNvPr id="7" name="矩形: 圓角 6">
            <a:extLst>
              <a:ext uri="{FF2B5EF4-FFF2-40B4-BE49-F238E27FC236}">
                <a16:creationId xmlns:a16="http://schemas.microsoft.com/office/drawing/2014/main" id="{8AFF1243-22CF-42AA-8C3C-2B089C790EE0}"/>
              </a:ext>
            </a:extLst>
          </p:cNvPr>
          <p:cNvSpPr/>
          <p:nvPr/>
        </p:nvSpPr>
        <p:spPr>
          <a:xfrm>
            <a:off x="5572856" y="3906714"/>
            <a:ext cx="745881" cy="6726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latin typeface="微軟正黑體" panose="020B0604030504040204" pitchFamily="34" charset="-120"/>
                <a:ea typeface="微軟正黑體" panose="020B0604030504040204" pitchFamily="34" charset="-120"/>
                <a:cs typeface="Arial"/>
              </a:rPr>
              <a:t>SAS</a:t>
            </a:r>
            <a:br>
              <a:rPr lang="zh-TW" altLang="en-US" sz="1400" b="1">
                <a:latin typeface="微軟正黑體" panose="020B0604030504040204" pitchFamily="34" charset="-120"/>
                <a:ea typeface="微軟正黑體" panose="020B0604030504040204" pitchFamily="34" charset="-120"/>
                <a:cs typeface="Arial"/>
              </a:rPr>
            </a:br>
            <a:r>
              <a:rPr lang="zh-TW" altLang="en-US" sz="1400" b="1">
                <a:latin typeface="微軟正黑體" panose="020B0604030504040204" pitchFamily="34" charset="-120"/>
                <a:ea typeface="微軟正黑體" panose="020B0604030504040204" pitchFamily="34" charset="-120"/>
                <a:cs typeface="Arial"/>
              </a:rPr>
              <a:t>磁碟</a:t>
            </a:r>
          </a:p>
        </p:txBody>
      </p:sp>
      <p:sp>
        <p:nvSpPr>
          <p:cNvPr id="8" name="矩形: 圓角 7">
            <a:extLst>
              <a:ext uri="{FF2B5EF4-FFF2-40B4-BE49-F238E27FC236}">
                <a16:creationId xmlns:a16="http://schemas.microsoft.com/office/drawing/2014/main" id="{1932B177-5D4D-47C5-85C3-8C7E9C6450C8}"/>
              </a:ext>
            </a:extLst>
          </p:cNvPr>
          <p:cNvSpPr/>
          <p:nvPr/>
        </p:nvSpPr>
        <p:spPr>
          <a:xfrm>
            <a:off x="6386145" y="3914041"/>
            <a:ext cx="723901" cy="67261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latin typeface="微軟正黑體" panose="020B0604030504040204" pitchFamily="34" charset="-120"/>
                <a:ea typeface="微軟正黑體" panose="020B0604030504040204" pitchFamily="34" charset="-120"/>
                <a:cs typeface="Arial"/>
              </a:rPr>
              <a:t>傳統磁碟</a:t>
            </a:r>
          </a:p>
        </p:txBody>
      </p:sp>
      <p:sp>
        <p:nvSpPr>
          <p:cNvPr id="15" name="箭號: 向下 14">
            <a:extLst>
              <a:ext uri="{FF2B5EF4-FFF2-40B4-BE49-F238E27FC236}">
                <a16:creationId xmlns:a16="http://schemas.microsoft.com/office/drawing/2014/main" id="{2DE9F529-3EF6-4BF9-BAF1-642221DA243D}"/>
              </a:ext>
            </a:extLst>
          </p:cNvPr>
          <p:cNvSpPr/>
          <p:nvPr/>
        </p:nvSpPr>
        <p:spPr>
          <a:xfrm>
            <a:off x="6413199" y="1757759"/>
            <a:ext cx="206209" cy="1542581"/>
          </a:xfrm>
          <a:prstGeom prst="downArrow">
            <a:avLst/>
          </a:prstGeom>
          <a:gradFill>
            <a:gsLst>
              <a:gs pos="0">
                <a:schemeClr val="accent1">
                  <a:lumMod val="5000"/>
                  <a:lumOff val="95000"/>
                  <a:alpha val="0"/>
                </a:schemeClr>
              </a:gs>
              <a:gs pos="31000">
                <a:srgbClr val="4BC0E4"/>
              </a:gs>
              <a:gs pos="100000">
                <a:srgbClr val="4BC0E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箭號: 向下 15">
            <a:extLst>
              <a:ext uri="{FF2B5EF4-FFF2-40B4-BE49-F238E27FC236}">
                <a16:creationId xmlns:a16="http://schemas.microsoft.com/office/drawing/2014/main" id="{7ECF7B6B-0548-497E-B0A4-AD1489C01715}"/>
              </a:ext>
            </a:extLst>
          </p:cNvPr>
          <p:cNvSpPr/>
          <p:nvPr/>
        </p:nvSpPr>
        <p:spPr>
          <a:xfrm>
            <a:off x="8153468" y="1615084"/>
            <a:ext cx="191556" cy="1886947"/>
          </a:xfrm>
          <a:prstGeom prst="downArrow">
            <a:avLst/>
          </a:prstGeom>
          <a:gradFill>
            <a:gsLst>
              <a:gs pos="0">
                <a:schemeClr val="accent1">
                  <a:lumMod val="5000"/>
                  <a:lumOff val="95000"/>
                  <a:alpha val="0"/>
                </a:schemeClr>
              </a:gs>
              <a:gs pos="31000">
                <a:srgbClr val="4BC0E4"/>
              </a:gs>
              <a:gs pos="100000">
                <a:srgbClr val="4BC0E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下 18">
            <a:extLst>
              <a:ext uri="{FF2B5EF4-FFF2-40B4-BE49-F238E27FC236}">
                <a16:creationId xmlns:a16="http://schemas.microsoft.com/office/drawing/2014/main" id="{D5D9742A-0278-4F16-9F49-FDC902DF7045}"/>
              </a:ext>
            </a:extLst>
          </p:cNvPr>
          <p:cNvSpPr/>
          <p:nvPr/>
        </p:nvSpPr>
        <p:spPr>
          <a:xfrm rot="-5400000">
            <a:off x="6094508" y="3208164"/>
            <a:ext cx="213535" cy="2692908"/>
          </a:xfrm>
          <a:prstGeom prst="downArrow">
            <a:avLst/>
          </a:prstGeom>
          <a:gradFill>
            <a:gsLst>
              <a:gs pos="0">
                <a:schemeClr val="accent1">
                  <a:lumMod val="5000"/>
                  <a:lumOff val="95000"/>
                  <a:alpha val="0"/>
                </a:schemeClr>
              </a:gs>
              <a:gs pos="31000">
                <a:srgbClr val="4BC0E4"/>
              </a:gs>
              <a:gs pos="100000">
                <a:srgbClr val="4BC0E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箭號: 向下 17">
            <a:extLst>
              <a:ext uri="{FF2B5EF4-FFF2-40B4-BE49-F238E27FC236}">
                <a16:creationId xmlns:a16="http://schemas.microsoft.com/office/drawing/2014/main" id="{70E411AD-AE8D-4849-A24E-661B383CCD4B}"/>
              </a:ext>
            </a:extLst>
          </p:cNvPr>
          <p:cNvSpPr/>
          <p:nvPr/>
        </p:nvSpPr>
        <p:spPr>
          <a:xfrm rot="5400000">
            <a:off x="5583129" y="2585464"/>
            <a:ext cx="206209" cy="1364544"/>
          </a:xfrm>
          <a:prstGeom prst="downArrow">
            <a:avLst/>
          </a:prstGeom>
          <a:gradFill>
            <a:gsLst>
              <a:gs pos="0">
                <a:schemeClr val="accent1">
                  <a:lumMod val="5000"/>
                  <a:lumOff val="95000"/>
                  <a:alpha val="0"/>
                </a:schemeClr>
              </a:gs>
              <a:gs pos="31000">
                <a:srgbClr val="4BC0E4"/>
              </a:gs>
              <a:gs pos="100000">
                <a:srgbClr val="4BC0E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箭號: 向下 16">
            <a:extLst>
              <a:ext uri="{FF2B5EF4-FFF2-40B4-BE49-F238E27FC236}">
                <a16:creationId xmlns:a16="http://schemas.microsoft.com/office/drawing/2014/main" id="{9DA1FF30-99AE-410C-A9F3-6DDFEDE12848}"/>
              </a:ext>
            </a:extLst>
          </p:cNvPr>
          <p:cNvSpPr/>
          <p:nvPr/>
        </p:nvSpPr>
        <p:spPr>
          <a:xfrm>
            <a:off x="4778025" y="3387554"/>
            <a:ext cx="206209" cy="1191772"/>
          </a:xfrm>
          <a:prstGeom prst="downArrow">
            <a:avLst/>
          </a:prstGeom>
          <a:gradFill>
            <a:gsLst>
              <a:gs pos="0">
                <a:schemeClr val="accent1">
                  <a:lumMod val="5000"/>
                  <a:lumOff val="95000"/>
                  <a:alpha val="0"/>
                </a:schemeClr>
              </a:gs>
              <a:gs pos="31000">
                <a:srgbClr val="4BC0E4"/>
              </a:gs>
              <a:gs pos="100000">
                <a:srgbClr val="4BC0E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60624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18">
            <a:extLst>
              <a:ext uri="{FF2B5EF4-FFF2-40B4-BE49-F238E27FC236}">
                <a16:creationId xmlns:a16="http://schemas.microsoft.com/office/drawing/2014/main" id="{DD92EFAA-05FD-4A70-9CD0-42CE5131C542}"/>
              </a:ext>
            </a:extLst>
          </p:cNvPr>
          <p:cNvSpPr/>
          <p:nvPr/>
        </p:nvSpPr>
        <p:spPr>
          <a:xfrm>
            <a:off x="1982665" y="3748451"/>
            <a:ext cx="943707" cy="90707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276222" y="351670"/>
            <a:ext cx="8421565" cy="822960"/>
          </a:xfrm>
          <a:effectLst>
            <a:outerShdw blurRad="50800" dist="38100" dir="2700000" algn="tl" rotWithShape="0">
              <a:prstClr val="black">
                <a:alpha val="40000"/>
              </a:prstClr>
            </a:outerShdw>
          </a:effectLst>
        </p:spPr>
        <p:txBody>
          <a:bodyPr>
            <a:noAutofit/>
          </a:bodyPr>
          <a:lstStyle/>
          <a:p>
            <a:r>
              <a:rPr lang="zh-CN" altLang="en-US" sz="3600">
                <a:solidFill>
                  <a:srgbClr val="E2CB9E"/>
                </a:solidFill>
                <a:effectLst>
                  <a:outerShdw blurRad="38100" dist="38100" dir="2700000" algn="tl">
                    <a:srgbClr val="000000">
                      <a:alpha val="43137"/>
                    </a:srgbClr>
                  </a:outerShdw>
                </a:effectLst>
              </a:rPr>
              <a:t>雲端虛擬擴充櫃 (VJBOD Cloud) </a:t>
            </a:r>
            <a:br>
              <a:rPr lang="zh-CN" altLang="en-US" sz="3600">
                <a:solidFill>
                  <a:srgbClr val="E2CB9E"/>
                </a:solidFill>
                <a:effectLst>
                  <a:outerShdw blurRad="38100" dist="38100" dir="2700000" algn="tl">
                    <a:srgbClr val="000000">
                      <a:alpha val="43137"/>
                    </a:srgbClr>
                  </a:outerShdw>
                </a:effectLst>
              </a:rPr>
            </a:br>
            <a:r>
              <a:rPr lang="zh-CN" altLang="en-US" sz="3600">
                <a:solidFill>
                  <a:srgbClr val="E2CB9E"/>
                </a:solidFill>
                <a:effectLst>
                  <a:outerShdw blurRad="38100" dist="38100" dir="2700000" algn="tl">
                    <a:srgbClr val="000000">
                      <a:alpha val="43137"/>
                    </a:srgbClr>
                  </a:outerShdw>
                </a:effectLst>
              </a:rPr>
              <a:t>以公有雲解放私有雲儲存備份限制</a:t>
            </a:r>
          </a:p>
        </p:txBody>
      </p:sp>
      <p:sp>
        <p:nvSpPr>
          <p:cNvPr id="4" name="矩形: 圓角 3">
            <a:extLst>
              <a:ext uri="{FF2B5EF4-FFF2-40B4-BE49-F238E27FC236}">
                <a16:creationId xmlns:a16="http://schemas.microsoft.com/office/drawing/2014/main" id="{70B5AC86-9B44-4A7E-90C7-C7720AB4CC2F}"/>
              </a:ext>
            </a:extLst>
          </p:cNvPr>
          <p:cNvSpPr/>
          <p:nvPr/>
        </p:nvSpPr>
        <p:spPr>
          <a:xfrm>
            <a:off x="1982665" y="2788625"/>
            <a:ext cx="936381" cy="85578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B9FAA9DF-E206-4DF7-9CAF-FD42D7E1A592}"/>
              </a:ext>
            </a:extLst>
          </p:cNvPr>
          <p:cNvSpPr/>
          <p:nvPr/>
        </p:nvSpPr>
        <p:spPr>
          <a:xfrm>
            <a:off x="1982666" y="3748453"/>
            <a:ext cx="430823" cy="4234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Rectangle 12">
            <a:extLst>
              <a:ext uri="{FF2B5EF4-FFF2-40B4-BE49-F238E27FC236}">
                <a16:creationId xmlns:a16="http://schemas.microsoft.com/office/drawing/2014/main" id="{F84D67BF-C121-4ACE-A261-73262BE147B0}"/>
              </a:ext>
            </a:extLst>
          </p:cNvPr>
          <p:cNvSpPr/>
          <p:nvPr/>
        </p:nvSpPr>
        <p:spPr>
          <a:xfrm>
            <a:off x="276222" y="1391100"/>
            <a:ext cx="8107899" cy="923330"/>
          </a:xfrm>
          <a:prstGeom prst="rect">
            <a:avLst/>
          </a:prstGeom>
        </p:spPr>
        <p:txBody>
          <a:bodyPr wrap="square" anchor="t">
            <a:spAutoFit/>
          </a:bodyPr>
          <a:lstStyle/>
          <a:p>
            <a:r>
              <a:rPr lang="zh-TW" altLang="en-US">
                <a:solidFill>
                  <a:schemeClr val="bg1"/>
                </a:solidFill>
                <a:latin typeface="微軟正黑體" panose="020B0604030504040204" pitchFamily="34" charset="-120"/>
                <a:ea typeface="微軟正黑體" panose="020B0604030504040204" pitchFamily="34" charset="-120"/>
              </a:rPr>
              <a:t>將</a:t>
            </a:r>
            <a:r>
              <a:rPr lang="zh-CN">
                <a:solidFill>
                  <a:schemeClr val="bg1"/>
                </a:solidFill>
                <a:latin typeface="微軟正黑體" panose="020B0604030504040204" pitchFamily="34" charset="-120"/>
                <a:ea typeface="微軟正黑體" panose="020B0604030504040204" pitchFamily="34" charset="-120"/>
              </a:rPr>
              <a:t>雲端空間在 </a:t>
            </a:r>
            <a:r>
              <a:rPr lang="en-US" altLang="zh-CN">
                <a:solidFill>
                  <a:schemeClr val="bg1"/>
                </a:solidFill>
                <a:latin typeface="微軟正黑體" panose="020B0604030504040204" pitchFamily="34" charset="-120"/>
                <a:ea typeface="微軟正黑體" panose="020B0604030504040204" pitchFamily="34" charset="-120"/>
              </a:rPr>
              <a:t>NAS</a:t>
            </a:r>
            <a:r>
              <a:rPr lang="zh-CN" altLang="en-US">
                <a:solidFill>
                  <a:schemeClr val="bg1"/>
                </a:solidFill>
                <a:latin typeface="微軟正黑體" panose="020B0604030504040204" pitchFamily="34" charset="-120"/>
                <a:ea typeface="微軟正黑體" panose="020B0604030504040204" pitchFamily="34" charset="-120"/>
              </a:rPr>
              <a:t> 模擬為區塊裝置，不僅</a:t>
            </a:r>
            <a:r>
              <a:rPr lang="zh-CN">
                <a:solidFill>
                  <a:schemeClr val="bg1"/>
                </a:solidFill>
                <a:latin typeface="微軟正黑體" panose="020B0604030504040204" pitchFamily="34" charset="-120"/>
                <a:ea typeface="微軟正黑體" panose="020B0604030504040204" pitchFamily="34" charset="-120"/>
              </a:rPr>
              <a:t>磁碟區</a:t>
            </a:r>
            <a:r>
              <a:rPr lang="zh-CN" altLang="en-US">
                <a:solidFill>
                  <a:schemeClr val="bg1"/>
                </a:solidFill>
                <a:latin typeface="微軟正黑體" panose="020B0604030504040204" pitchFamily="34" charset="-120"/>
                <a:ea typeface="微軟正黑體" panose="020B0604030504040204" pitchFamily="34" charset="-120"/>
              </a:rPr>
              <a:t>，更可建立</a:t>
            </a:r>
            <a:r>
              <a:rPr lang="zh-CN">
                <a:solidFill>
                  <a:schemeClr val="bg1"/>
                </a:solidFill>
                <a:latin typeface="微軟正黑體" panose="020B0604030504040204" pitchFamily="34" charset="-120"/>
                <a:ea typeface="微軟正黑體" panose="020B0604030504040204" pitchFamily="34" charset="-120"/>
              </a:rPr>
              <a:t> iSCSI</a:t>
            </a:r>
            <a:r>
              <a:rPr lang="zh-CN" altLang="en-US">
                <a:solidFill>
                  <a:schemeClr val="bg1"/>
                </a:solidFill>
                <a:latin typeface="微軟正黑體" panose="020B0604030504040204" pitchFamily="34" charset="-120"/>
                <a:ea typeface="微軟正黑體" panose="020B0604030504040204" pitchFamily="34" charset="-120"/>
              </a:rPr>
              <a:t> </a:t>
            </a:r>
            <a:r>
              <a:rPr lang="zh-CN">
                <a:solidFill>
                  <a:schemeClr val="bg1"/>
                </a:solidFill>
                <a:latin typeface="微軟正黑體" panose="020B0604030504040204" pitchFamily="34" charset="-120"/>
                <a:ea typeface="微軟正黑體" panose="020B0604030504040204" pitchFamily="34" charset="-120"/>
              </a:rPr>
              <a:t>LUN：</a:t>
            </a:r>
          </a:p>
          <a:p>
            <a:r>
              <a:rPr lang="zh-CN">
                <a:solidFill>
                  <a:schemeClr val="bg1"/>
                </a:solidFill>
                <a:latin typeface="微軟正黑體" panose="020B0604030504040204" pitchFamily="34" charset="-120"/>
                <a:ea typeface="微軟正黑體" panose="020B0604030504040204" pitchFamily="34" charset="-120"/>
              </a:rPr>
              <a:t>比</a:t>
            </a:r>
            <a:r>
              <a:rPr lang="zh-CN" altLang="en-US">
                <a:solidFill>
                  <a:schemeClr val="bg1"/>
                </a:solidFill>
                <a:latin typeface="微軟正黑體" panose="020B0604030504040204" pitchFamily="34" charset="-120"/>
                <a:ea typeface="微軟正黑體" panose="020B0604030504040204" pitchFamily="34" charset="-120"/>
              </a:rPr>
              <a:t>起檔案層級，傳輸大量小檔或單一大檔部分修改效率更佳，加上邊緣快取，</a:t>
            </a:r>
            <a:br>
              <a:rPr lang="zh-CN" altLang="en-US">
                <a:solidFill>
                  <a:schemeClr val="bg1"/>
                </a:solidFill>
                <a:latin typeface="微軟正黑體" panose="020B0604030504040204" pitchFamily="34" charset="-120"/>
                <a:ea typeface="微軟正黑體" panose="020B0604030504040204" pitchFamily="34" charset="-120"/>
              </a:rPr>
            </a:br>
            <a:r>
              <a:rPr lang="zh-CN" altLang="en-US">
                <a:solidFill>
                  <a:schemeClr val="bg1"/>
                </a:solidFill>
                <a:latin typeface="微軟正黑體" panose="020B0604030504040204" pitchFamily="34" charset="-120"/>
                <a:ea typeface="微軟正黑體" panose="020B0604030504040204" pitchFamily="34" charset="-120"/>
              </a:rPr>
              <a:t>在維持效能情境下以公有雲</a:t>
            </a:r>
            <a:r>
              <a:rPr lang="zh-TW" altLang="en-US">
                <a:solidFill>
                  <a:schemeClr val="bg1"/>
                </a:solidFill>
                <a:latin typeface="微軟正黑體" panose="020B0604030504040204" pitchFamily="34" charset="-120"/>
                <a:ea typeface="微軟正黑體" panose="020B0604030504040204" pitchFamily="34" charset="-120"/>
              </a:rPr>
              <a:t>對應</a:t>
            </a:r>
            <a:r>
              <a:rPr lang="zh-CN" altLang="en-US">
                <a:solidFill>
                  <a:schemeClr val="bg1"/>
                </a:solidFill>
                <a:latin typeface="微軟正黑體" panose="020B0604030504040204" pitchFamily="34" charset="-120"/>
                <a:ea typeface="微軟正黑體" panose="020B0604030504040204" pitchFamily="34" charset="-120"/>
              </a:rPr>
              <a:t>私有雲的儲存與備份</a:t>
            </a:r>
            <a:r>
              <a:rPr lang="zh-CN">
                <a:solidFill>
                  <a:schemeClr val="bg1"/>
                </a:solidFill>
                <a:latin typeface="微軟正黑體" panose="020B0604030504040204" pitchFamily="34" charset="-120"/>
                <a:ea typeface="微軟正黑體" panose="020B0604030504040204" pitchFamily="34" charset="-120"/>
              </a:rPr>
              <a:t>保護問題</a:t>
            </a:r>
            <a:r>
              <a:rPr lang="zh-CN" altLang="en-US">
                <a:solidFill>
                  <a:schemeClr val="bg1"/>
                </a:solidFill>
                <a:latin typeface="微軟正黑體" panose="020B0604030504040204" pitchFamily="34" charset="-120"/>
                <a:ea typeface="微軟正黑體" panose="020B0604030504040204" pitchFamily="34" charset="-120"/>
              </a:rPr>
              <a:t>！</a:t>
            </a:r>
            <a:endParaRPr lang="zh-TW" altLang="en-US">
              <a:solidFill>
                <a:schemeClr val="bg1"/>
              </a:solidFill>
              <a:latin typeface="新細明體"/>
              <a:ea typeface="新細明體"/>
            </a:endParaRPr>
          </a:p>
        </p:txBody>
      </p:sp>
      <p:sp>
        <p:nvSpPr>
          <p:cNvPr id="3" name="文字方塊 2">
            <a:extLst>
              <a:ext uri="{FF2B5EF4-FFF2-40B4-BE49-F238E27FC236}">
                <a16:creationId xmlns:a16="http://schemas.microsoft.com/office/drawing/2014/main" id="{5F85458F-0400-462C-9E9B-3364A1823497}"/>
              </a:ext>
            </a:extLst>
          </p:cNvPr>
          <p:cNvSpPr txBox="1"/>
          <p:nvPr/>
        </p:nvSpPr>
        <p:spPr>
          <a:xfrm>
            <a:off x="4271593" y="4887576"/>
            <a:ext cx="5048428" cy="2154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800">
                <a:solidFill>
                  <a:schemeClr val="bg1"/>
                </a:solidFill>
                <a:latin typeface="Microsoft JhengHei"/>
                <a:ea typeface="Microsoft JhengHei"/>
                <a:cs typeface="Arial"/>
              </a:rPr>
              <a:t>*採用區塊層級雲端虛擬擴充櫃方案與 CacheMount 不同，上傳雲端檔案將不可直接由雲端識別並使用</a:t>
            </a:r>
          </a:p>
        </p:txBody>
      </p:sp>
      <p:sp>
        <p:nvSpPr>
          <p:cNvPr id="8" name="矩形: 圓角 7">
            <a:extLst>
              <a:ext uri="{FF2B5EF4-FFF2-40B4-BE49-F238E27FC236}">
                <a16:creationId xmlns:a16="http://schemas.microsoft.com/office/drawing/2014/main" id="{1359286C-B7CE-498D-BB7D-878AD34502C7}"/>
              </a:ext>
            </a:extLst>
          </p:cNvPr>
          <p:cNvSpPr/>
          <p:nvPr/>
        </p:nvSpPr>
        <p:spPr>
          <a:xfrm>
            <a:off x="1982665" y="2788625"/>
            <a:ext cx="474785" cy="4454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EA75805A-0773-4234-AF53-E5630CA1083C}"/>
              </a:ext>
            </a:extLst>
          </p:cNvPr>
          <p:cNvSpPr/>
          <p:nvPr/>
        </p:nvSpPr>
        <p:spPr>
          <a:xfrm>
            <a:off x="2502876" y="3748452"/>
            <a:ext cx="416170" cy="4234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21265713-733F-436A-8C8C-993A9AC37203}"/>
              </a:ext>
            </a:extLst>
          </p:cNvPr>
          <p:cNvSpPr/>
          <p:nvPr/>
        </p:nvSpPr>
        <p:spPr>
          <a:xfrm>
            <a:off x="1982664" y="4232028"/>
            <a:ext cx="416170" cy="4234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EDE3DFFE-34EB-4C86-A992-3E6F10792326}"/>
              </a:ext>
            </a:extLst>
          </p:cNvPr>
          <p:cNvSpPr/>
          <p:nvPr/>
        </p:nvSpPr>
        <p:spPr>
          <a:xfrm>
            <a:off x="2502875" y="4232028"/>
            <a:ext cx="416170" cy="4234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Rectangle 12">
            <a:extLst>
              <a:ext uri="{FF2B5EF4-FFF2-40B4-BE49-F238E27FC236}">
                <a16:creationId xmlns:a16="http://schemas.microsoft.com/office/drawing/2014/main" id="{C2129B6B-3BD3-4E50-8DCB-0A672E626EE3}"/>
              </a:ext>
            </a:extLst>
          </p:cNvPr>
          <p:cNvSpPr/>
          <p:nvPr/>
        </p:nvSpPr>
        <p:spPr>
          <a:xfrm>
            <a:off x="4605701" y="2828104"/>
            <a:ext cx="3960862" cy="646331"/>
          </a:xfrm>
          <a:prstGeom prst="rect">
            <a:avLst/>
          </a:prstGeom>
        </p:spPr>
        <p:txBody>
          <a:bodyPr wrap="square" anchor="t">
            <a:spAutoFit/>
          </a:bodyPr>
          <a:lstStyle/>
          <a:p>
            <a:r>
              <a:rPr lang="zh-CN" altLang="en-US">
                <a:solidFill>
                  <a:schemeClr val="bg1"/>
                </a:solidFill>
                <a:latin typeface="微軟正黑體"/>
                <a:ea typeface="微軟正黑體"/>
              </a:rPr>
              <a:t>在檔案層級，修改檔案後需要傳輸整個檔案上雲端，且不支援 LUN</a:t>
            </a:r>
            <a:r>
              <a:rPr lang="zh-TW" altLang="en-US">
                <a:solidFill>
                  <a:schemeClr val="bg1"/>
                </a:solidFill>
                <a:latin typeface="微軟正黑體"/>
                <a:ea typeface="微軟正黑體"/>
              </a:rPr>
              <a:t> </a:t>
            </a:r>
            <a:r>
              <a:rPr lang="zh-CN" altLang="en-US">
                <a:solidFill>
                  <a:schemeClr val="bg1"/>
                </a:solidFill>
                <a:latin typeface="微軟正黑體"/>
                <a:ea typeface="微軟正黑體"/>
              </a:rPr>
              <a:t>建立。</a:t>
            </a:r>
          </a:p>
        </p:txBody>
      </p:sp>
      <p:sp>
        <p:nvSpPr>
          <p:cNvPr id="13" name="Rectangle 12">
            <a:extLst>
              <a:ext uri="{FF2B5EF4-FFF2-40B4-BE49-F238E27FC236}">
                <a16:creationId xmlns:a16="http://schemas.microsoft.com/office/drawing/2014/main" id="{2F089D68-F5B7-4643-8256-EF32C8280560}"/>
              </a:ext>
            </a:extLst>
          </p:cNvPr>
          <p:cNvSpPr/>
          <p:nvPr/>
        </p:nvSpPr>
        <p:spPr>
          <a:xfrm>
            <a:off x="4605700" y="3714661"/>
            <a:ext cx="3872940" cy="646331"/>
          </a:xfrm>
          <a:prstGeom prst="rect">
            <a:avLst/>
          </a:prstGeom>
        </p:spPr>
        <p:txBody>
          <a:bodyPr wrap="square" anchor="t">
            <a:spAutoFit/>
          </a:bodyPr>
          <a:lstStyle/>
          <a:p>
            <a:r>
              <a:rPr lang="zh-CN" altLang="en-US">
                <a:solidFill>
                  <a:schemeClr val="bg1"/>
                </a:solidFill>
                <a:latin typeface="微軟正黑體"/>
                <a:ea typeface="微軟正黑體"/>
              </a:rPr>
              <a:t>在區塊層級，僅</a:t>
            </a:r>
            <a:r>
              <a:rPr lang="zh-TW" altLang="en-US">
                <a:solidFill>
                  <a:schemeClr val="bg1"/>
                </a:solidFill>
                <a:latin typeface="微軟正黑體"/>
                <a:ea typeface="微軟正黑體"/>
              </a:rPr>
              <a:t>須</a:t>
            </a:r>
            <a:r>
              <a:rPr lang="zh-CN" altLang="en-US">
                <a:solidFill>
                  <a:schemeClr val="bg1"/>
                </a:solidFill>
                <a:latin typeface="微軟正黑體"/>
                <a:ea typeface="微軟正黑體"/>
              </a:rPr>
              <a:t>上傳檔案修改區塊，節省流量並加速儲存效能。</a:t>
            </a:r>
            <a:endParaRPr lang="zh-CN">
              <a:solidFill>
                <a:schemeClr val="bg1"/>
              </a:solidFill>
              <a:latin typeface="等线"/>
              <a:ea typeface="等线"/>
            </a:endParaRPr>
          </a:p>
        </p:txBody>
      </p:sp>
      <p:sp>
        <p:nvSpPr>
          <p:cNvPr id="15" name="Rectangle 12">
            <a:extLst>
              <a:ext uri="{FF2B5EF4-FFF2-40B4-BE49-F238E27FC236}">
                <a16:creationId xmlns:a16="http://schemas.microsoft.com/office/drawing/2014/main" id="{643C55B8-CC8E-47CB-BFB3-F5D2DCA32680}"/>
              </a:ext>
            </a:extLst>
          </p:cNvPr>
          <p:cNvSpPr/>
          <p:nvPr/>
        </p:nvSpPr>
        <p:spPr>
          <a:xfrm>
            <a:off x="877112" y="3456083"/>
            <a:ext cx="956823" cy="369332"/>
          </a:xfrm>
          <a:prstGeom prst="rect">
            <a:avLst/>
          </a:prstGeom>
        </p:spPr>
        <p:txBody>
          <a:bodyPr wrap="square" anchor="t">
            <a:spAutoFit/>
          </a:bodyPr>
          <a:lstStyle/>
          <a:p>
            <a:r>
              <a:rPr lang="zh-CN" altLang="en-US">
                <a:solidFill>
                  <a:schemeClr val="bg1"/>
                </a:solidFill>
                <a:latin typeface="微軟正黑體"/>
                <a:ea typeface="微軟正黑體"/>
              </a:rPr>
              <a:t>修改處</a:t>
            </a:r>
          </a:p>
        </p:txBody>
      </p:sp>
      <p:sp>
        <p:nvSpPr>
          <p:cNvPr id="17" name="矩形: 圓角 16">
            <a:extLst>
              <a:ext uri="{FF2B5EF4-FFF2-40B4-BE49-F238E27FC236}">
                <a16:creationId xmlns:a16="http://schemas.microsoft.com/office/drawing/2014/main" id="{32D14377-9B11-45BA-B1EE-38ACE3F63F74}"/>
              </a:ext>
            </a:extLst>
          </p:cNvPr>
          <p:cNvSpPr/>
          <p:nvPr/>
        </p:nvSpPr>
        <p:spPr>
          <a:xfrm>
            <a:off x="458666" y="3448048"/>
            <a:ext cx="430823" cy="4234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834B88DC-2080-403D-83CB-932E6FD06401}"/>
              </a:ext>
            </a:extLst>
          </p:cNvPr>
          <p:cNvSpPr/>
          <p:nvPr/>
        </p:nvSpPr>
        <p:spPr>
          <a:xfrm>
            <a:off x="458663" y="2817932"/>
            <a:ext cx="416170" cy="4234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A60662BB-D4DD-412A-9D9E-2A35F612D9CE}"/>
              </a:ext>
            </a:extLst>
          </p:cNvPr>
          <p:cNvSpPr/>
          <p:nvPr/>
        </p:nvSpPr>
        <p:spPr>
          <a:xfrm>
            <a:off x="3528645" y="2788624"/>
            <a:ext cx="936381" cy="85578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D0F6E927-E011-4181-B877-8C089D286ACA}"/>
              </a:ext>
            </a:extLst>
          </p:cNvPr>
          <p:cNvSpPr/>
          <p:nvPr/>
        </p:nvSpPr>
        <p:spPr>
          <a:xfrm>
            <a:off x="3528645" y="2788625"/>
            <a:ext cx="474785" cy="4454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 22">
            <a:extLst>
              <a:ext uri="{FF2B5EF4-FFF2-40B4-BE49-F238E27FC236}">
                <a16:creationId xmlns:a16="http://schemas.microsoft.com/office/drawing/2014/main" id="{3F152104-7A8E-479D-AB3C-A3ED0BF2A7BD}"/>
              </a:ext>
            </a:extLst>
          </p:cNvPr>
          <p:cNvSpPr/>
          <p:nvPr/>
        </p:nvSpPr>
        <p:spPr>
          <a:xfrm>
            <a:off x="3543299" y="3763105"/>
            <a:ext cx="921728" cy="90707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圓角 23">
            <a:extLst>
              <a:ext uri="{FF2B5EF4-FFF2-40B4-BE49-F238E27FC236}">
                <a16:creationId xmlns:a16="http://schemas.microsoft.com/office/drawing/2014/main" id="{58C18519-E875-4B76-B923-C7143A16F1FE}"/>
              </a:ext>
            </a:extLst>
          </p:cNvPr>
          <p:cNvSpPr/>
          <p:nvPr/>
        </p:nvSpPr>
        <p:spPr>
          <a:xfrm>
            <a:off x="4063509" y="3763106"/>
            <a:ext cx="416170" cy="42349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4">
            <a:extLst>
              <a:ext uri="{FF2B5EF4-FFF2-40B4-BE49-F238E27FC236}">
                <a16:creationId xmlns:a16="http://schemas.microsoft.com/office/drawing/2014/main" id="{103C73AE-281B-426E-9A92-BC073321002B}"/>
              </a:ext>
            </a:extLst>
          </p:cNvPr>
          <p:cNvSpPr/>
          <p:nvPr/>
        </p:nvSpPr>
        <p:spPr>
          <a:xfrm>
            <a:off x="3543297" y="4246682"/>
            <a:ext cx="416170" cy="42349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2262DCE2-DC36-4078-B1BA-4F27AB07754A}"/>
              </a:ext>
            </a:extLst>
          </p:cNvPr>
          <p:cNvSpPr/>
          <p:nvPr/>
        </p:nvSpPr>
        <p:spPr>
          <a:xfrm>
            <a:off x="4063508" y="4246682"/>
            <a:ext cx="416170" cy="42349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55D530CD-6F72-4F1A-9430-A2125BC648FD}"/>
              </a:ext>
            </a:extLst>
          </p:cNvPr>
          <p:cNvSpPr/>
          <p:nvPr/>
        </p:nvSpPr>
        <p:spPr>
          <a:xfrm>
            <a:off x="3535181" y="3748453"/>
            <a:ext cx="430823" cy="4234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箭號: 向下 4">
            <a:extLst>
              <a:ext uri="{FF2B5EF4-FFF2-40B4-BE49-F238E27FC236}">
                <a16:creationId xmlns:a16="http://schemas.microsoft.com/office/drawing/2014/main" id="{7F8E9994-6EA8-48B0-B870-60D29B43B88C}"/>
              </a:ext>
            </a:extLst>
          </p:cNvPr>
          <p:cNvSpPr/>
          <p:nvPr/>
        </p:nvSpPr>
        <p:spPr>
          <a:xfrm rot="16200000">
            <a:off x="2889943" y="3456341"/>
            <a:ext cx="213535" cy="10077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箭號: 向下 27">
            <a:extLst>
              <a:ext uri="{FF2B5EF4-FFF2-40B4-BE49-F238E27FC236}">
                <a16:creationId xmlns:a16="http://schemas.microsoft.com/office/drawing/2014/main" id="{0025648C-CD07-4C31-811C-FD3480ECEBAF}"/>
              </a:ext>
            </a:extLst>
          </p:cNvPr>
          <p:cNvSpPr/>
          <p:nvPr/>
        </p:nvSpPr>
        <p:spPr>
          <a:xfrm rot="16200000">
            <a:off x="3109749" y="2943455"/>
            <a:ext cx="191556" cy="5900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Rectangle 12">
            <a:extLst>
              <a:ext uri="{FF2B5EF4-FFF2-40B4-BE49-F238E27FC236}">
                <a16:creationId xmlns:a16="http://schemas.microsoft.com/office/drawing/2014/main" id="{A4C66BCF-B227-4071-9DD5-499AF9CDA37B}"/>
              </a:ext>
            </a:extLst>
          </p:cNvPr>
          <p:cNvSpPr/>
          <p:nvPr/>
        </p:nvSpPr>
        <p:spPr>
          <a:xfrm>
            <a:off x="869785" y="2891909"/>
            <a:ext cx="1015439" cy="369332"/>
          </a:xfrm>
          <a:prstGeom prst="rect">
            <a:avLst/>
          </a:prstGeom>
        </p:spPr>
        <p:txBody>
          <a:bodyPr wrap="square" anchor="t">
            <a:spAutoFit/>
          </a:bodyPr>
          <a:lstStyle/>
          <a:p>
            <a:r>
              <a:rPr lang="zh-CN" altLang="en-US">
                <a:solidFill>
                  <a:schemeClr val="bg1"/>
                </a:solidFill>
                <a:latin typeface="微軟正黑體"/>
                <a:ea typeface="微軟正黑體"/>
              </a:rPr>
              <a:t>原始檔</a:t>
            </a:r>
          </a:p>
        </p:txBody>
      </p:sp>
      <p:sp>
        <p:nvSpPr>
          <p:cNvPr id="30" name="Rectangle 12">
            <a:extLst>
              <a:ext uri="{FF2B5EF4-FFF2-40B4-BE49-F238E27FC236}">
                <a16:creationId xmlns:a16="http://schemas.microsoft.com/office/drawing/2014/main" id="{1A61C113-FDE4-41F8-911C-446499C4F040}"/>
              </a:ext>
            </a:extLst>
          </p:cNvPr>
          <p:cNvSpPr/>
          <p:nvPr/>
        </p:nvSpPr>
        <p:spPr>
          <a:xfrm>
            <a:off x="2049421" y="4767601"/>
            <a:ext cx="934842" cy="376658"/>
          </a:xfrm>
          <a:prstGeom prst="rect">
            <a:avLst/>
          </a:prstGeom>
        </p:spPr>
        <p:txBody>
          <a:bodyPr wrap="square" anchor="t">
            <a:spAutoFit/>
          </a:bodyPr>
          <a:lstStyle/>
          <a:p>
            <a:endParaRPr lang="zh-CN" altLang="en-US">
              <a:solidFill>
                <a:schemeClr val="bg1"/>
              </a:solidFill>
              <a:latin typeface="微軟正黑體"/>
              <a:ea typeface="微軟正黑體"/>
            </a:endParaRPr>
          </a:p>
        </p:txBody>
      </p:sp>
      <p:pic>
        <p:nvPicPr>
          <p:cNvPr id="6" name="圖片 15" descr="一張含有 圍欄 的圖片&#10;&#10;描述是以高可信度產生">
            <a:extLst>
              <a:ext uri="{FF2B5EF4-FFF2-40B4-BE49-F238E27FC236}">
                <a16:creationId xmlns:a16="http://schemas.microsoft.com/office/drawing/2014/main" id="{E7DECFA2-261B-4A42-BDFC-E9D5718FF8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7011" y="4378570"/>
            <a:ext cx="635979" cy="621324"/>
          </a:xfrm>
          <a:prstGeom prst="rect">
            <a:avLst/>
          </a:prstGeom>
        </p:spPr>
      </p:pic>
      <p:pic>
        <p:nvPicPr>
          <p:cNvPr id="32" name="圖片 32">
            <a:extLst>
              <a:ext uri="{FF2B5EF4-FFF2-40B4-BE49-F238E27FC236}">
                <a16:creationId xmlns:a16="http://schemas.microsoft.com/office/drawing/2014/main" id="{DF102E84-C12A-4851-A5FA-79731F5E8E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1092" y="4439701"/>
            <a:ext cx="677008" cy="521040"/>
          </a:xfrm>
          <a:prstGeom prst="rect">
            <a:avLst/>
          </a:prstGeom>
        </p:spPr>
      </p:pic>
    </p:spTree>
    <p:extLst>
      <p:ext uri="{BB962C8B-B14F-4D97-AF65-F5344CB8AC3E}">
        <p14:creationId xmlns:p14="http://schemas.microsoft.com/office/powerpoint/2010/main" val="2071612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4DAF36-85D1-488F-BEFE-F297B2314FB3}"/>
              </a:ext>
            </a:extLst>
          </p:cNvPr>
          <p:cNvSpPr txBox="1">
            <a:spLocks/>
          </p:cNvSpPr>
          <p:nvPr/>
        </p:nvSpPr>
        <p:spPr>
          <a:xfrm>
            <a:off x="78126" y="84112"/>
            <a:ext cx="8421565" cy="82296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CN" altLang="en-US" sz="3200">
                <a:solidFill>
                  <a:srgbClr val="E2CB9E"/>
                </a:solidFill>
              </a:rPr>
              <a:t> </a:t>
            </a:r>
            <a:r>
              <a:rPr lang="zh-CN" altLang="en-US" sz="3300">
                <a:solidFill>
                  <a:srgbClr val="E2CB9E"/>
                </a:solidFill>
              </a:rPr>
              <a:t>利用雲端虛擬擴充櫃建立持續可用的資料庫</a:t>
            </a:r>
            <a:r>
              <a:rPr lang="zh-TW" altLang="en-US" sz="3300">
                <a:solidFill>
                  <a:srgbClr val="E2CB9E"/>
                </a:solidFill>
              </a:rPr>
              <a:t>！</a:t>
            </a:r>
            <a:endParaRPr lang="zh-CN" altLang="en-US" sz="3200">
              <a:solidFill>
                <a:srgbClr val="E2CB9E"/>
              </a:solidFill>
            </a:endParaRPr>
          </a:p>
        </p:txBody>
      </p:sp>
      <p:sp>
        <p:nvSpPr>
          <p:cNvPr id="6" name="Rectangle 12">
            <a:extLst>
              <a:ext uri="{FF2B5EF4-FFF2-40B4-BE49-F238E27FC236}">
                <a16:creationId xmlns:a16="http://schemas.microsoft.com/office/drawing/2014/main" id="{1BCE1674-7EEB-4682-8535-A146463D2FA1}"/>
              </a:ext>
            </a:extLst>
          </p:cNvPr>
          <p:cNvSpPr/>
          <p:nvPr/>
        </p:nvSpPr>
        <p:spPr>
          <a:xfrm>
            <a:off x="349575" y="840373"/>
            <a:ext cx="8349687" cy="1477328"/>
          </a:xfrm>
          <a:prstGeom prst="rect">
            <a:avLst/>
          </a:prstGeom>
        </p:spPr>
        <p:txBody>
          <a:bodyPr wrap="square" anchor="t">
            <a:spAutoFit/>
          </a:bodyPr>
          <a:lstStyle/>
          <a:p>
            <a:r>
              <a:rPr lang="en-US" altLang="zh-CN" err="1">
                <a:solidFill>
                  <a:schemeClr val="bg1"/>
                </a:solidFill>
                <a:latin typeface="微軟正黑體" panose="020B0604030504040204" pitchFamily="34" charset="-120"/>
                <a:ea typeface="微軟正黑體" panose="020B0604030504040204" pitchFamily="34" charset="-120"/>
              </a:rPr>
              <a:t>再佳的磁碟陣列保護，也擋不住壞運氣，雲端是最佳的備份目標</a:t>
            </a:r>
            <a:r>
              <a:rPr lang="zh-TW" altLang="en-US">
                <a:solidFill>
                  <a:schemeClr val="bg1"/>
                </a:solidFill>
                <a:latin typeface="微軟正黑體" panose="020B0604030504040204" pitchFamily="34" charset="-120"/>
                <a:ea typeface="微軟正黑體" panose="020B0604030504040204" pitchFamily="34" charset="-120"/>
              </a:rPr>
              <a:t>！</a:t>
            </a:r>
            <a:endParaRPr lang="zh-CN">
              <a:solidFill>
                <a:schemeClr val="bg1"/>
              </a:solidFill>
              <a:latin typeface="微軟正黑體" panose="020B0604030504040204" pitchFamily="34" charset="-120"/>
              <a:ea typeface="微軟正黑體" panose="020B0604030504040204" pitchFamily="34" charset="-120"/>
            </a:endParaRPr>
          </a:p>
          <a:p>
            <a:r>
              <a:rPr lang="zh-CN">
                <a:solidFill>
                  <a:schemeClr val="bg1"/>
                </a:solidFill>
                <a:latin typeface="微軟正黑體"/>
                <a:ea typeface="微軟正黑體"/>
              </a:rPr>
              <a:t>檔案同步</a:t>
            </a:r>
            <a:r>
              <a:rPr lang="zh-CN" altLang="en-US">
                <a:solidFill>
                  <a:schemeClr val="bg1"/>
                </a:solidFill>
                <a:latin typeface="微軟正黑體"/>
                <a:ea typeface="微軟正黑體"/>
              </a:rPr>
              <a:t>、</a:t>
            </a:r>
            <a:r>
              <a:rPr lang="zh-CN">
                <a:solidFill>
                  <a:schemeClr val="bg1"/>
                </a:solidFill>
                <a:latin typeface="微軟正黑體"/>
                <a:ea typeface="微軟正黑體"/>
              </a:rPr>
              <a:t>備份上</a:t>
            </a:r>
            <a:r>
              <a:rPr lang="zh-CN" altLang="en-US">
                <a:solidFill>
                  <a:schemeClr val="bg1"/>
                </a:solidFill>
                <a:latin typeface="微軟正黑體"/>
                <a:ea typeface="微軟正黑體"/>
              </a:rPr>
              <a:t>雲可以使用備份軟體，但如何將重要資料庫即時同步到雲端</a:t>
            </a:r>
            <a:r>
              <a:rPr lang="zh-TW" altLang="en-US">
                <a:solidFill>
                  <a:schemeClr val="bg1"/>
                </a:solidFill>
                <a:latin typeface="微軟正黑體"/>
                <a:ea typeface="微軟正黑體"/>
              </a:rPr>
              <a:t>？</a:t>
            </a:r>
            <a:endParaRPr lang="en-US" altLang="zh-TW">
              <a:solidFill>
                <a:schemeClr val="bg1"/>
              </a:solidFill>
              <a:latin typeface="微軟正黑體"/>
              <a:ea typeface="微軟正黑體"/>
            </a:endParaRPr>
          </a:p>
          <a:p>
            <a:endParaRPr lang="en-US" altLang="en-US">
              <a:solidFill>
                <a:schemeClr val="bg1"/>
              </a:solidFill>
              <a:latin typeface="微軟正黑體"/>
              <a:ea typeface="微軟正黑體"/>
            </a:endParaRPr>
          </a:p>
          <a:p>
            <a:r>
              <a:rPr lang="en-US" altLang="en-US" err="1">
                <a:solidFill>
                  <a:schemeClr val="bg1"/>
                </a:solidFill>
                <a:latin typeface="微軟正黑體"/>
                <a:ea typeface="微軟正黑體"/>
              </a:rPr>
              <a:t>透過雲端虛擬擴充櫃，可將</a:t>
            </a:r>
            <a:r>
              <a:rPr lang="en-US" altLang="en-US">
                <a:solidFill>
                  <a:schemeClr val="bg1"/>
                </a:solidFill>
                <a:latin typeface="微軟正黑體"/>
                <a:ea typeface="微軟正黑體"/>
              </a:rPr>
              <a:t> iSCSI LUN </a:t>
            </a:r>
            <a:r>
              <a:rPr lang="en-US" altLang="en-US" err="1">
                <a:solidFill>
                  <a:schemeClr val="bg1"/>
                </a:solidFill>
                <a:latin typeface="微軟正黑體"/>
                <a:ea typeface="微軟正黑體"/>
              </a:rPr>
              <a:t>建立在雲端，用本地邊緣快取技術加速</a:t>
            </a:r>
            <a:br>
              <a:rPr lang="en-US" altLang="en-US">
                <a:solidFill>
                  <a:schemeClr val="bg1"/>
                </a:solidFill>
                <a:latin typeface="微軟正黑體"/>
                <a:ea typeface="微軟正黑體"/>
              </a:rPr>
            </a:br>
            <a:r>
              <a:rPr lang="en-US" altLang="en-US" err="1">
                <a:solidFill>
                  <a:schemeClr val="bg1"/>
                </a:solidFill>
                <a:latin typeface="微軟正黑體"/>
                <a:ea typeface="微軟正黑體"/>
              </a:rPr>
              <a:t>自動上雲。任何機器故障，僅</a:t>
            </a:r>
            <a:r>
              <a:rPr lang="zh-TW" altLang="en-US">
                <a:solidFill>
                  <a:schemeClr val="bg1"/>
                </a:solidFill>
                <a:latin typeface="微軟正黑體"/>
                <a:ea typeface="微軟正黑體"/>
              </a:rPr>
              <a:t>須</a:t>
            </a:r>
            <a:r>
              <a:rPr lang="en-US" altLang="en-US" err="1">
                <a:solidFill>
                  <a:schemeClr val="bg1"/>
                </a:solidFill>
                <a:latin typeface="微軟正黑體"/>
                <a:ea typeface="微軟正黑體"/>
              </a:rPr>
              <a:t>使用新機器重新連線即可繼續使用</a:t>
            </a:r>
            <a:r>
              <a:rPr lang="en-US" altLang="en-US">
                <a:solidFill>
                  <a:schemeClr val="bg1"/>
                </a:solidFill>
                <a:latin typeface="微軟正黑體"/>
                <a:ea typeface="微軟正黑體"/>
              </a:rPr>
              <a:t>!</a:t>
            </a:r>
          </a:p>
        </p:txBody>
      </p:sp>
      <p:sp>
        <p:nvSpPr>
          <p:cNvPr id="16" name="文字方塊 15">
            <a:extLst>
              <a:ext uri="{FF2B5EF4-FFF2-40B4-BE49-F238E27FC236}">
                <a16:creationId xmlns:a16="http://schemas.microsoft.com/office/drawing/2014/main" id="{889B71D1-9839-4467-9D15-BA14E6A671F5}"/>
              </a:ext>
            </a:extLst>
          </p:cNvPr>
          <p:cNvSpPr txBox="1"/>
          <p:nvPr/>
        </p:nvSpPr>
        <p:spPr>
          <a:xfrm>
            <a:off x="2678273" y="3646449"/>
            <a:ext cx="3383946"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b="1">
                <a:solidFill>
                  <a:srgbClr val="E2CB9E"/>
                </a:solidFill>
                <a:latin typeface="Microsoft JhengHei"/>
                <a:ea typeface="Microsoft JhengHei"/>
                <a:cs typeface="Arial"/>
              </a:rPr>
              <a:t>任一台 NAS 連線到雲端可重建 Cloud LUN 連線</a:t>
            </a:r>
          </a:p>
        </p:txBody>
      </p:sp>
      <p:sp>
        <p:nvSpPr>
          <p:cNvPr id="20" name="文字方塊 19">
            <a:extLst>
              <a:ext uri="{FF2B5EF4-FFF2-40B4-BE49-F238E27FC236}">
                <a16:creationId xmlns:a16="http://schemas.microsoft.com/office/drawing/2014/main" id="{70F73F8B-B191-47C1-8774-AD8F995459CE}"/>
              </a:ext>
            </a:extLst>
          </p:cNvPr>
          <p:cNvSpPr txBox="1"/>
          <p:nvPr/>
        </p:nvSpPr>
        <p:spPr>
          <a:xfrm>
            <a:off x="-26905" y="2586982"/>
            <a:ext cx="2174162"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b="1">
                <a:solidFill>
                  <a:srgbClr val="E2CB9E"/>
                </a:solidFill>
                <a:latin typeface="Microsoft JhengHei"/>
                <a:ea typeface="Microsoft JhengHei"/>
                <a:cs typeface="Arial"/>
              </a:rPr>
              <a:t>Cloud LUN 作為雲端物件</a:t>
            </a:r>
          </a:p>
        </p:txBody>
      </p:sp>
      <p:grpSp>
        <p:nvGrpSpPr>
          <p:cNvPr id="43" name="群組 42">
            <a:extLst>
              <a:ext uri="{FF2B5EF4-FFF2-40B4-BE49-F238E27FC236}">
                <a16:creationId xmlns:a16="http://schemas.microsoft.com/office/drawing/2014/main" id="{34194A26-3B51-4138-8512-77E60A9B12D0}"/>
              </a:ext>
            </a:extLst>
          </p:cNvPr>
          <p:cNvGrpSpPr/>
          <p:nvPr/>
        </p:nvGrpSpPr>
        <p:grpSpPr>
          <a:xfrm>
            <a:off x="365729" y="2506688"/>
            <a:ext cx="8514971" cy="2552700"/>
            <a:chOff x="368191" y="2328496"/>
            <a:chExt cx="8514971" cy="2552700"/>
          </a:xfrm>
        </p:grpSpPr>
        <p:cxnSp>
          <p:nvCxnSpPr>
            <p:cNvPr id="38" name="直線單箭頭接點 37">
              <a:extLst>
                <a:ext uri="{FF2B5EF4-FFF2-40B4-BE49-F238E27FC236}">
                  <a16:creationId xmlns:a16="http://schemas.microsoft.com/office/drawing/2014/main" id="{AC08713C-94D9-4E90-ADC5-80BD810B597F}"/>
                </a:ext>
              </a:extLst>
            </p:cNvPr>
            <p:cNvCxnSpPr>
              <a:cxnSpLocks/>
            </p:cNvCxnSpPr>
            <p:nvPr/>
          </p:nvCxnSpPr>
          <p:spPr>
            <a:xfrm flipH="1">
              <a:off x="2422281" y="3539511"/>
              <a:ext cx="8077" cy="712128"/>
            </a:xfrm>
            <a:prstGeom prst="straightConnector1">
              <a:avLst/>
            </a:prstGeom>
            <a:ln w="57150">
              <a:prstDash val="solid"/>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90FDF601-F8AB-4812-A61B-912E343996E5}"/>
                </a:ext>
              </a:extLst>
            </p:cNvPr>
            <p:cNvCxnSpPr>
              <a:cxnSpLocks/>
            </p:cNvCxnSpPr>
            <p:nvPr/>
          </p:nvCxnSpPr>
          <p:spPr>
            <a:xfrm flipV="1">
              <a:off x="1945297" y="3567702"/>
              <a:ext cx="504093" cy="1466"/>
            </a:xfrm>
            <a:prstGeom prst="straightConnector1">
              <a:avLst/>
            </a:prstGeom>
            <a:ln w="57150">
              <a:prstDash val="solid"/>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C7069325-8440-4D84-BEB1-F5367F9F838D}"/>
                </a:ext>
              </a:extLst>
            </p:cNvPr>
            <p:cNvCxnSpPr>
              <a:cxnSpLocks/>
            </p:cNvCxnSpPr>
            <p:nvPr/>
          </p:nvCxnSpPr>
          <p:spPr>
            <a:xfrm flipH="1" flipV="1">
              <a:off x="2422285" y="4237389"/>
              <a:ext cx="3970620" cy="13693"/>
            </a:xfrm>
            <a:prstGeom prst="straightConnector1">
              <a:avLst/>
            </a:prstGeom>
            <a:ln w="57150">
              <a:prstDash val="solid"/>
            </a:ln>
          </p:spPr>
          <p:style>
            <a:lnRef idx="1">
              <a:schemeClr val="accent1"/>
            </a:lnRef>
            <a:fillRef idx="0">
              <a:schemeClr val="accent1"/>
            </a:fillRef>
            <a:effectRef idx="0">
              <a:schemeClr val="accent1"/>
            </a:effectRef>
            <a:fontRef idx="minor">
              <a:schemeClr val="tx1"/>
            </a:fontRef>
          </p:style>
        </p:cxnSp>
        <p:pic>
          <p:nvPicPr>
            <p:cNvPr id="21" name="圖片 35">
              <a:extLst>
                <a:ext uri="{FF2B5EF4-FFF2-40B4-BE49-F238E27FC236}">
                  <a16:creationId xmlns:a16="http://schemas.microsoft.com/office/drawing/2014/main" id="{0F7DC877-1A01-44D9-A70E-9F4BD7626F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3850" y="2443756"/>
              <a:ext cx="1909363" cy="1182361"/>
            </a:xfrm>
            <a:prstGeom prst="rect">
              <a:avLst/>
            </a:prstGeom>
          </p:spPr>
        </p:pic>
        <p:pic>
          <p:nvPicPr>
            <p:cNvPr id="11" name="圖片 11">
              <a:extLst>
                <a:ext uri="{FF2B5EF4-FFF2-40B4-BE49-F238E27FC236}">
                  <a16:creationId xmlns:a16="http://schemas.microsoft.com/office/drawing/2014/main" id="{516F4772-D981-4C9A-81D3-C039E378D1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2708" y="2328496"/>
              <a:ext cx="1145931" cy="1145931"/>
            </a:xfrm>
            <a:prstGeom prst="rect">
              <a:avLst/>
            </a:prstGeom>
          </p:spPr>
        </p:pic>
        <p:pic>
          <p:nvPicPr>
            <p:cNvPr id="22" name="圖片 35" descr="一張含有 電子用品, 投影機 的圖片&#10;&#10;描述是以非常高的可信度產生">
              <a:extLst>
                <a:ext uri="{FF2B5EF4-FFF2-40B4-BE49-F238E27FC236}">
                  <a16:creationId xmlns:a16="http://schemas.microsoft.com/office/drawing/2014/main" id="{645D43D5-F580-4047-AEB1-F2E04DC913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5140" y="3623390"/>
              <a:ext cx="1909363" cy="1182361"/>
            </a:xfrm>
            <a:prstGeom prst="rect">
              <a:avLst/>
            </a:prstGeom>
          </p:spPr>
        </p:pic>
        <p:pic>
          <p:nvPicPr>
            <p:cNvPr id="19" name="圖片 11">
              <a:extLst>
                <a:ext uri="{FF2B5EF4-FFF2-40B4-BE49-F238E27FC236}">
                  <a16:creationId xmlns:a16="http://schemas.microsoft.com/office/drawing/2014/main" id="{4580BBD6-0286-4356-BCAE-87E834590A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2708" y="3735265"/>
              <a:ext cx="1145931" cy="1145931"/>
            </a:xfrm>
            <a:prstGeom prst="rect">
              <a:avLst/>
            </a:prstGeom>
          </p:spPr>
        </p:pic>
        <p:pic>
          <p:nvPicPr>
            <p:cNvPr id="33" name="圖片 33">
              <a:extLst>
                <a:ext uri="{FF2B5EF4-FFF2-40B4-BE49-F238E27FC236}">
                  <a16:creationId xmlns:a16="http://schemas.microsoft.com/office/drawing/2014/main" id="{2A521C30-A59B-471B-A298-DFA501B74B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9322" y="2423746"/>
              <a:ext cx="1116625" cy="1109298"/>
            </a:xfrm>
            <a:prstGeom prst="rect">
              <a:avLst/>
            </a:prstGeom>
          </p:spPr>
        </p:pic>
        <p:pic>
          <p:nvPicPr>
            <p:cNvPr id="35" name="圖片 35">
              <a:extLst>
                <a:ext uri="{FF2B5EF4-FFF2-40B4-BE49-F238E27FC236}">
                  <a16:creationId xmlns:a16="http://schemas.microsoft.com/office/drawing/2014/main" id="{B961AA89-9913-47EC-BEBA-11410AFAEB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8191" y="2647608"/>
              <a:ext cx="1787452" cy="1647930"/>
            </a:xfrm>
            <a:prstGeom prst="rect">
              <a:avLst/>
            </a:prstGeom>
          </p:spPr>
        </p:pic>
        <p:pic>
          <p:nvPicPr>
            <p:cNvPr id="2" name="圖片 2" descr="一張含有 物件 的圖片&#10;&#10;描述是以高可信度產生">
              <a:extLst>
                <a:ext uri="{FF2B5EF4-FFF2-40B4-BE49-F238E27FC236}">
                  <a16:creationId xmlns:a16="http://schemas.microsoft.com/office/drawing/2014/main" id="{E2F989E8-3E3D-4ACA-9549-4C05A8FB53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8573" y="3057751"/>
              <a:ext cx="1138604" cy="1131278"/>
            </a:xfrm>
            <a:prstGeom prst="rect">
              <a:avLst/>
            </a:prstGeom>
          </p:spPr>
        </p:pic>
        <p:cxnSp>
          <p:nvCxnSpPr>
            <p:cNvPr id="26" name="直線單箭頭接點 25">
              <a:extLst>
                <a:ext uri="{FF2B5EF4-FFF2-40B4-BE49-F238E27FC236}">
                  <a16:creationId xmlns:a16="http://schemas.microsoft.com/office/drawing/2014/main" id="{65276684-5436-4456-9E4E-D883899D9565}"/>
                </a:ext>
              </a:extLst>
            </p:cNvPr>
            <p:cNvCxnSpPr>
              <a:cxnSpLocks/>
            </p:cNvCxnSpPr>
            <p:nvPr/>
          </p:nvCxnSpPr>
          <p:spPr>
            <a:xfrm>
              <a:off x="6360285" y="3539511"/>
              <a:ext cx="8550" cy="712128"/>
            </a:xfrm>
            <a:prstGeom prst="straightConnector1">
              <a:avLst/>
            </a:prstGeom>
            <a:ln w="57150">
              <a:prstDash val="soli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78A68743-DAD5-4BBE-81B1-FA4AC8842DAF}"/>
                </a:ext>
              </a:extLst>
            </p:cNvPr>
            <p:cNvCxnSpPr>
              <a:cxnSpLocks/>
            </p:cNvCxnSpPr>
            <p:nvPr/>
          </p:nvCxnSpPr>
          <p:spPr>
            <a:xfrm flipV="1">
              <a:off x="6378459" y="3564773"/>
              <a:ext cx="504093" cy="1466"/>
            </a:xfrm>
            <a:prstGeom prst="straightConnector1">
              <a:avLst/>
            </a:prstGeom>
            <a:ln w="57150">
              <a:prstDash val="solid"/>
            </a:ln>
          </p:spPr>
          <p:style>
            <a:lnRef idx="1">
              <a:schemeClr val="accent1"/>
            </a:lnRef>
            <a:fillRef idx="0">
              <a:schemeClr val="accent1"/>
            </a:fillRef>
            <a:effectRef idx="0">
              <a:schemeClr val="accent1"/>
            </a:effectRef>
            <a:fontRef idx="minor">
              <a:schemeClr val="tx1"/>
            </a:fontRef>
          </p:style>
        </p:cxnSp>
        <p:pic>
          <p:nvPicPr>
            <p:cNvPr id="5" name="圖片 6" descr="一張含有 監視器, 牆, 坐 的圖片&#10;&#10;描述是以高可信度產生">
              <a:extLst>
                <a:ext uri="{FF2B5EF4-FFF2-40B4-BE49-F238E27FC236}">
                  <a16:creationId xmlns:a16="http://schemas.microsoft.com/office/drawing/2014/main" id="{70122383-B4D1-43D7-A62D-E4A5E083B65E}"/>
                </a:ext>
              </a:extLst>
            </p:cNvPr>
            <p:cNvPicPr>
              <a:picLocks noChangeAspect="1"/>
            </p:cNvPicPr>
            <p:nvPr/>
          </p:nvPicPr>
          <p:blipFill>
            <a:blip r:embed="rId8"/>
            <a:stretch>
              <a:fillRect/>
            </a:stretch>
          </p:blipFill>
          <p:spPr>
            <a:xfrm>
              <a:off x="7038242" y="2444261"/>
              <a:ext cx="1844920" cy="1844920"/>
            </a:xfrm>
            <a:prstGeom prst="rect">
              <a:avLst/>
            </a:prstGeom>
          </p:spPr>
        </p:pic>
        <p:pic>
          <p:nvPicPr>
            <p:cNvPr id="23" name="圖片 13" descr="一張含有 室外, 房間, 景色 的圖片&#10;&#10;描述是以高可信度產生">
              <a:extLst>
                <a:ext uri="{FF2B5EF4-FFF2-40B4-BE49-F238E27FC236}">
                  <a16:creationId xmlns:a16="http://schemas.microsoft.com/office/drawing/2014/main" id="{AD64961F-90AE-4AD9-A9E6-25154CAC5C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17321" y="3162507"/>
              <a:ext cx="735624" cy="730815"/>
            </a:xfrm>
            <a:prstGeom prst="rect">
              <a:avLst/>
            </a:prstGeom>
          </p:spPr>
        </p:pic>
      </p:grpSp>
      <p:sp>
        <p:nvSpPr>
          <p:cNvPr id="29" name="文字方塊 28">
            <a:extLst>
              <a:ext uri="{FF2B5EF4-FFF2-40B4-BE49-F238E27FC236}">
                <a16:creationId xmlns:a16="http://schemas.microsoft.com/office/drawing/2014/main" id="{91009AAE-1DF9-4258-A66E-C43C2F8B3DCA}"/>
              </a:ext>
            </a:extLst>
          </p:cNvPr>
          <p:cNvSpPr txBox="1"/>
          <p:nvPr/>
        </p:nvSpPr>
        <p:spPr>
          <a:xfrm>
            <a:off x="5837098" y="2625287"/>
            <a:ext cx="1929793"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b="1">
                <a:solidFill>
                  <a:srgbClr val="E2CB9E"/>
                </a:solidFill>
                <a:latin typeface="Microsoft JhengHei"/>
                <a:ea typeface="Microsoft JhengHei"/>
                <a:cs typeface="Arial"/>
              </a:rPr>
              <a:t>工作站的資料持續可用！</a:t>
            </a:r>
          </a:p>
        </p:txBody>
      </p:sp>
      <p:sp>
        <p:nvSpPr>
          <p:cNvPr id="3" name="文字方塊 2">
            <a:extLst>
              <a:ext uri="{FF2B5EF4-FFF2-40B4-BE49-F238E27FC236}">
                <a16:creationId xmlns:a16="http://schemas.microsoft.com/office/drawing/2014/main" id="{08743DF2-6885-45D0-849E-5D80574005DD}"/>
              </a:ext>
            </a:extLst>
          </p:cNvPr>
          <p:cNvSpPr txBox="1"/>
          <p:nvPr/>
        </p:nvSpPr>
        <p:spPr>
          <a:xfrm>
            <a:off x="5622839" y="4721840"/>
            <a:ext cx="3258264" cy="2154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zh-TW" altLang="en-US" sz="800">
                <a:solidFill>
                  <a:schemeClr val="bg1"/>
                </a:solidFill>
                <a:latin typeface="Microsoft JhengHei"/>
                <a:ea typeface="Microsoft JhengHei"/>
                <a:cs typeface="Arial"/>
              </a:rPr>
              <a:t>* 一個 Cloud LUN 從 雲端僅可由一台 NAS 進行連線並存取</a:t>
            </a:r>
          </a:p>
        </p:txBody>
      </p:sp>
    </p:spTree>
    <p:extLst>
      <p:ext uri="{BB962C8B-B14F-4D97-AF65-F5344CB8AC3E}">
        <p14:creationId xmlns:p14="http://schemas.microsoft.com/office/powerpoint/2010/main" val="1600548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37">
            <a:extLst>
              <a:ext uri="{FF2B5EF4-FFF2-40B4-BE49-F238E27FC236}">
                <a16:creationId xmlns:a16="http://schemas.microsoft.com/office/drawing/2014/main" id="{D5EF1193-0767-104F-A7EE-2EDD35317C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8399" y="3371817"/>
            <a:ext cx="8238521" cy="1387817"/>
          </a:xfrm>
          <a:prstGeom prst="rect">
            <a:avLst/>
          </a:prstGeom>
        </p:spPr>
      </p:pic>
      <p:sp>
        <p:nvSpPr>
          <p:cNvPr id="3" name="TextBox 2">
            <a:extLst>
              <a:ext uri="{FF2B5EF4-FFF2-40B4-BE49-F238E27FC236}">
                <a16:creationId xmlns:a16="http://schemas.microsoft.com/office/drawing/2014/main" id="{B8BAB1D6-1CA5-DB4D-BCF4-545C9DCC5474}"/>
              </a:ext>
            </a:extLst>
          </p:cNvPr>
          <p:cNvSpPr txBox="1"/>
          <p:nvPr/>
        </p:nvSpPr>
        <p:spPr>
          <a:xfrm>
            <a:off x="5961800" y="2804702"/>
            <a:ext cx="2970005" cy="923330"/>
          </a:xfrm>
          <a:prstGeom prst="rect">
            <a:avLst/>
          </a:prstGeom>
          <a:noFill/>
        </p:spPr>
        <p:txBody>
          <a:bodyPr wrap="square" rtlCol="0">
            <a:spAutoFit/>
          </a:bodyPr>
          <a:lstStyle/>
          <a:p>
            <a:r>
              <a:rPr lang="zh-TW" altLang="en-US" sz="1800" b="1">
                <a:solidFill>
                  <a:schemeClr val="bg1"/>
                </a:solidFill>
                <a:latin typeface="微軟正黑體" pitchFamily="34" charset="-120"/>
                <a:ea typeface="微軟正黑體" pitchFamily="34" charset="-120"/>
              </a:rPr>
              <a:t>您的既有網路拉線可能已經支援</a:t>
            </a:r>
            <a:r>
              <a:rPr lang="en-US" altLang="zh-TW" sz="1800" b="1">
                <a:solidFill>
                  <a:schemeClr val="bg1"/>
                </a:solidFill>
                <a:latin typeface="微軟正黑體" pitchFamily="34" charset="-120"/>
                <a:ea typeface="微軟正黑體" pitchFamily="34" charset="-120"/>
              </a:rPr>
              <a:t> </a:t>
            </a:r>
            <a:r>
              <a:rPr lang="en-US" altLang="zh-TW" sz="1800" b="1">
                <a:solidFill>
                  <a:schemeClr val="bg1"/>
                </a:solidFill>
                <a:latin typeface="+mj-lt"/>
                <a:ea typeface="微軟正黑體" pitchFamily="34" charset="-120"/>
              </a:rPr>
              <a:t>&gt; 1</a:t>
            </a:r>
            <a:r>
              <a:rPr lang="zh-TW" altLang="en-US" b="1">
                <a:solidFill>
                  <a:schemeClr val="bg1"/>
                </a:solidFill>
                <a:latin typeface="+mj-lt"/>
                <a:ea typeface="微軟正黑體" pitchFamily="34" charset="-120"/>
              </a:rPr>
              <a:t> </a:t>
            </a:r>
            <a:r>
              <a:rPr lang="en-US" altLang="zh-TW" sz="1800" b="1">
                <a:solidFill>
                  <a:schemeClr val="bg1"/>
                </a:solidFill>
                <a:latin typeface="+mj-lt"/>
                <a:ea typeface="微軟正黑體" pitchFamily="34" charset="-120"/>
              </a:rPr>
              <a:t>Gbps</a:t>
            </a:r>
            <a:r>
              <a:rPr lang="en-US" altLang="zh-TW" sz="1800" b="1">
                <a:solidFill>
                  <a:schemeClr val="bg1"/>
                </a:solidFill>
                <a:latin typeface="微軟正黑體" pitchFamily="34" charset="-120"/>
                <a:ea typeface="微軟正黑體" pitchFamily="34" charset="-120"/>
              </a:rPr>
              <a:t> </a:t>
            </a:r>
            <a:r>
              <a:rPr lang="zh-TW" altLang="en-US" sz="1800" b="1">
                <a:solidFill>
                  <a:schemeClr val="bg1"/>
                </a:solidFill>
                <a:latin typeface="微軟正黑體" pitchFamily="34" charset="-120"/>
                <a:ea typeface="微軟正黑體" pitchFamily="34" charset="-120"/>
              </a:rPr>
              <a:t>速度</a:t>
            </a:r>
            <a:r>
              <a:rPr lang="en-US" altLang="zh-TW" sz="1800" b="1">
                <a:solidFill>
                  <a:schemeClr val="bg1"/>
                </a:solidFill>
                <a:latin typeface="微軟正黑體" pitchFamily="34" charset="-120"/>
                <a:ea typeface="微軟正黑體" pitchFamily="34" charset="-120"/>
              </a:rPr>
              <a:t>!</a:t>
            </a:r>
          </a:p>
          <a:p>
            <a:endParaRPr lang="en-US" sz="1800"/>
          </a:p>
        </p:txBody>
      </p:sp>
      <p:graphicFrame>
        <p:nvGraphicFramePr>
          <p:cNvPr id="4" name="Table 3">
            <a:extLst>
              <a:ext uri="{FF2B5EF4-FFF2-40B4-BE49-F238E27FC236}">
                <a16:creationId xmlns:a16="http://schemas.microsoft.com/office/drawing/2014/main" id="{9C95B76D-C373-DB42-BC18-A5E7BCC2ECB0}"/>
              </a:ext>
            </a:extLst>
          </p:cNvPr>
          <p:cNvGraphicFramePr>
            <a:graphicFrameLocks noGrp="1"/>
          </p:cNvGraphicFramePr>
          <p:nvPr>
            <p:extLst>
              <p:ext uri="{D42A27DB-BD31-4B8C-83A1-F6EECF244321}">
                <p14:modId xmlns:p14="http://schemas.microsoft.com/office/powerpoint/2010/main" val="1317044117"/>
              </p:ext>
            </p:extLst>
          </p:nvPr>
        </p:nvGraphicFramePr>
        <p:xfrm>
          <a:off x="145133" y="1517617"/>
          <a:ext cx="5748138" cy="1854200"/>
        </p:xfrm>
        <a:graphic>
          <a:graphicData uri="http://schemas.openxmlformats.org/drawingml/2006/table">
            <a:tbl>
              <a:tblPr firstRow="1" bandRow="1">
                <a:tableStyleId>{E8034E78-7F5D-4C2E-B375-FC64B27BC917}</a:tableStyleId>
              </a:tblPr>
              <a:tblGrid>
                <a:gridCol w="966018">
                  <a:extLst>
                    <a:ext uri="{9D8B030D-6E8A-4147-A177-3AD203B41FA5}">
                      <a16:colId xmlns:a16="http://schemas.microsoft.com/office/drawing/2014/main" val="20000"/>
                    </a:ext>
                  </a:extLst>
                </a:gridCol>
                <a:gridCol w="1187245">
                  <a:extLst>
                    <a:ext uri="{9D8B030D-6E8A-4147-A177-3AD203B41FA5}">
                      <a16:colId xmlns:a16="http://schemas.microsoft.com/office/drawing/2014/main" val="20001"/>
                    </a:ext>
                  </a:extLst>
                </a:gridCol>
                <a:gridCol w="2013155">
                  <a:extLst>
                    <a:ext uri="{9D8B030D-6E8A-4147-A177-3AD203B41FA5}">
                      <a16:colId xmlns:a16="http://schemas.microsoft.com/office/drawing/2014/main" val="20002"/>
                    </a:ext>
                  </a:extLst>
                </a:gridCol>
                <a:gridCol w="1581720">
                  <a:extLst>
                    <a:ext uri="{9D8B030D-6E8A-4147-A177-3AD203B41FA5}">
                      <a16:colId xmlns:a16="http://schemas.microsoft.com/office/drawing/2014/main" val="20003"/>
                    </a:ext>
                  </a:extLst>
                </a:gridCol>
              </a:tblGrid>
              <a:tr h="370840">
                <a:tc>
                  <a:txBody>
                    <a:bodyPr/>
                    <a:lstStyle/>
                    <a:p>
                      <a:endParaRPr lang="en-US">
                        <a:latin typeface="微軟正黑體" panose="020B0604030504040204" pitchFamily="34" charset="-120"/>
                        <a:ea typeface="微軟正黑體" panose="020B0604030504040204" pitchFamily="34" charset="-120"/>
                      </a:endParaRPr>
                    </a:p>
                  </a:txBody>
                  <a:tcPr anchor="ctr"/>
                </a:tc>
                <a:tc>
                  <a:txBody>
                    <a:bodyPr/>
                    <a:lstStyle/>
                    <a:p>
                      <a:pPr algn="ctr"/>
                      <a:r>
                        <a:rPr lang="en-US">
                          <a:latin typeface="微軟正黑體" panose="020B0604030504040204" pitchFamily="34" charset="-120"/>
                          <a:ea typeface="微軟正黑體" panose="020B0604030504040204" pitchFamily="34" charset="-120"/>
                        </a:rPr>
                        <a:t>CAT 5e</a:t>
                      </a:r>
                    </a:p>
                  </a:txBody>
                  <a:tcPr anchor="ctr"/>
                </a:tc>
                <a:tc>
                  <a:txBody>
                    <a:bodyPr/>
                    <a:lstStyle/>
                    <a:p>
                      <a:pPr algn="ctr"/>
                      <a:r>
                        <a:rPr lang="en-US">
                          <a:latin typeface="微軟正黑體" panose="020B0604030504040204" pitchFamily="34" charset="-120"/>
                          <a:ea typeface="微軟正黑體" panose="020B0604030504040204" pitchFamily="34" charset="-120"/>
                        </a:rPr>
                        <a:t>CAT 6</a:t>
                      </a:r>
                    </a:p>
                  </a:txBody>
                  <a:tcPr anchor="ctr"/>
                </a:tc>
                <a:tc>
                  <a:txBody>
                    <a:bodyPr/>
                    <a:lstStyle/>
                    <a:p>
                      <a:pPr algn="ctr"/>
                      <a:r>
                        <a:rPr lang="en-US">
                          <a:latin typeface="微軟正黑體" panose="020B0604030504040204" pitchFamily="34" charset="-120"/>
                          <a:ea typeface="微軟正黑體" panose="020B0604030504040204" pitchFamily="34" charset="-120"/>
                        </a:rPr>
                        <a:t>CAT 6A &amp; CAT 7</a:t>
                      </a:r>
                    </a:p>
                  </a:txBody>
                  <a:tcPr anchor="ctr"/>
                </a:tc>
                <a:extLst>
                  <a:ext uri="{0D108BD9-81ED-4DB2-BD59-A6C34878D82A}">
                    <a16:rowId xmlns:a16="http://schemas.microsoft.com/office/drawing/2014/main" val="10000"/>
                  </a:ext>
                </a:extLst>
              </a:tr>
              <a:tr h="370840">
                <a:tc>
                  <a:txBody>
                    <a:bodyPr/>
                    <a:lstStyle/>
                    <a:p>
                      <a:pPr algn="ctr"/>
                      <a:r>
                        <a:rPr lang="en-US" b="1">
                          <a:solidFill>
                            <a:schemeClr val="tx1"/>
                          </a:solidFill>
                          <a:latin typeface="微軟正黑體" panose="020B0604030504040204" pitchFamily="34" charset="-120"/>
                          <a:ea typeface="微軟正黑體" panose="020B0604030504040204" pitchFamily="34" charset="-120"/>
                        </a:rPr>
                        <a:t>1</a:t>
                      </a:r>
                      <a:r>
                        <a:rPr lang="zh-TW" altLang="en-US" b="1">
                          <a:solidFill>
                            <a:schemeClr val="tx1"/>
                          </a:solidFill>
                          <a:latin typeface="微軟正黑體" panose="020B0604030504040204" pitchFamily="34" charset="-120"/>
                          <a:ea typeface="微軟正黑體" panose="020B0604030504040204" pitchFamily="34" charset="-120"/>
                        </a:rPr>
                        <a:t> </a:t>
                      </a:r>
                      <a:r>
                        <a:rPr lang="en-US" b="1">
                          <a:solidFill>
                            <a:schemeClr val="tx1"/>
                          </a:solidFill>
                          <a:latin typeface="微軟正黑體" panose="020B0604030504040204" pitchFamily="34" charset="-120"/>
                          <a:ea typeface="微軟正黑體" panose="020B0604030504040204" pitchFamily="34" charset="-120"/>
                        </a:rPr>
                        <a:t>G</a:t>
                      </a:r>
                    </a:p>
                  </a:txBody>
                  <a:tcPr anchor="ctr"/>
                </a:tc>
                <a:tc>
                  <a:txBody>
                    <a:bodyPr/>
                    <a:lstStyle/>
                    <a:p>
                      <a:pPr algn="ctr"/>
                      <a:r>
                        <a:rPr lang="en-US" altLang="zh-CN" b="1">
                          <a:solidFill>
                            <a:schemeClr val="tx1"/>
                          </a:solidFill>
                          <a:latin typeface="微軟正黑體" panose="020B0604030504040204" pitchFamily="34" charset="-120"/>
                          <a:ea typeface="微軟正黑體" panose="020B0604030504040204" pitchFamily="34" charset="-120"/>
                        </a:rPr>
                        <a:t>Yes</a:t>
                      </a:r>
                      <a:endParaRPr lang="en-US" b="1">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Yes</a:t>
                      </a:r>
                      <a:endParaRPr kumimoji="0" lang="en-US"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Yes</a:t>
                      </a:r>
                      <a:endParaRPr kumimoji="0" lang="en-US"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1"/>
                  </a:ext>
                </a:extLst>
              </a:tr>
              <a:tr h="370840">
                <a:tc>
                  <a:txBody>
                    <a:bodyPr/>
                    <a:lstStyle/>
                    <a:p>
                      <a:pPr algn="ctr"/>
                      <a:r>
                        <a:rPr lang="en-US" b="1">
                          <a:solidFill>
                            <a:schemeClr val="tx1"/>
                          </a:solidFill>
                          <a:latin typeface="微軟正黑體" panose="020B0604030504040204" pitchFamily="34" charset="-120"/>
                          <a:ea typeface="微軟正黑體" panose="020B0604030504040204" pitchFamily="34" charset="-120"/>
                        </a:rPr>
                        <a:t>2.5</a:t>
                      </a:r>
                      <a:r>
                        <a:rPr lang="zh-TW" altLang="en-US" b="1">
                          <a:solidFill>
                            <a:schemeClr val="tx1"/>
                          </a:solidFill>
                          <a:latin typeface="微軟正黑體" panose="020B0604030504040204" pitchFamily="34" charset="-120"/>
                          <a:ea typeface="微軟正黑體" panose="020B0604030504040204" pitchFamily="34" charset="-120"/>
                        </a:rPr>
                        <a:t> </a:t>
                      </a:r>
                      <a:r>
                        <a:rPr lang="en-US" b="1">
                          <a:solidFill>
                            <a:schemeClr val="tx1"/>
                          </a:solidFill>
                          <a:latin typeface="微軟正黑體" panose="020B0604030504040204" pitchFamily="34" charset="-120"/>
                          <a:ea typeface="微軟正黑體" panose="020B0604030504040204" pitchFamily="34" charset="-120"/>
                        </a:rPr>
                        <a:t>G</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Yes</a:t>
                      </a:r>
                      <a:endParaRPr kumimoji="0" lang="en-US"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Yes</a:t>
                      </a:r>
                      <a:endParaRPr kumimoji="0" lang="en-US"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Yes</a:t>
                      </a:r>
                      <a:endParaRPr kumimoji="0" lang="en-US"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2"/>
                  </a:ext>
                </a:extLst>
              </a:tr>
              <a:tr h="370840">
                <a:tc>
                  <a:txBody>
                    <a:bodyPr/>
                    <a:lstStyle/>
                    <a:p>
                      <a:pPr algn="ctr"/>
                      <a:r>
                        <a:rPr lang="en-US" b="1">
                          <a:solidFill>
                            <a:schemeClr val="tx1"/>
                          </a:solidFill>
                          <a:latin typeface="微軟正黑體" panose="020B0604030504040204" pitchFamily="34" charset="-120"/>
                          <a:ea typeface="微軟正黑體" panose="020B0604030504040204" pitchFamily="34" charset="-120"/>
                        </a:rPr>
                        <a:t>5</a:t>
                      </a:r>
                      <a:r>
                        <a:rPr lang="zh-TW" altLang="en-US" b="1">
                          <a:solidFill>
                            <a:schemeClr val="tx1"/>
                          </a:solidFill>
                          <a:latin typeface="微軟正黑體" panose="020B0604030504040204" pitchFamily="34" charset="-120"/>
                          <a:ea typeface="微軟正黑體" panose="020B0604030504040204" pitchFamily="34" charset="-120"/>
                        </a:rPr>
                        <a:t> </a:t>
                      </a:r>
                      <a:r>
                        <a:rPr lang="en-US" b="1">
                          <a:solidFill>
                            <a:schemeClr val="tx1"/>
                          </a:solidFill>
                          <a:latin typeface="微軟正黑體" panose="020B0604030504040204" pitchFamily="34" charset="-120"/>
                          <a:ea typeface="微軟正黑體" panose="020B0604030504040204" pitchFamily="34" charset="-120"/>
                        </a:rPr>
                        <a:t>G</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Yes</a:t>
                      </a:r>
                      <a:endParaRPr kumimoji="0" lang="en-US"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Yes</a:t>
                      </a:r>
                      <a:endParaRPr kumimoji="0" lang="en-US"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Yes</a:t>
                      </a:r>
                      <a:endParaRPr kumimoji="0" lang="en-US"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3"/>
                  </a:ext>
                </a:extLst>
              </a:tr>
              <a:tr h="370840">
                <a:tc>
                  <a:txBody>
                    <a:bodyPr/>
                    <a:lstStyle/>
                    <a:p>
                      <a:pPr algn="ctr"/>
                      <a:r>
                        <a:rPr lang="en-US" b="1">
                          <a:solidFill>
                            <a:schemeClr val="tx1"/>
                          </a:solidFill>
                          <a:latin typeface="微軟正黑體" panose="020B0604030504040204" pitchFamily="34" charset="-120"/>
                          <a:ea typeface="微軟正黑體" panose="020B0604030504040204" pitchFamily="34" charset="-120"/>
                        </a:rPr>
                        <a:t>10</a:t>
                      </a:r>
                      <a:r>
                        <a:rPr lang="zh-TW" altLang="en-US" b="1">
                          <a:solidFill>
                            <a:schemeClr val="tx1"/>
                          </a:solidFill>
                          <a:latin typeface="微軟正黑體" panose="020B0604030504040204" pitchFamily="34" charset="-120"/>
                          <a:ea typeface="微軟正黑體" panose="020B0604030504040204" pitchFamily="34" charset="-120"/>
                        </a:rPr>
                        <a:t> </a:t>
                      </a:r>
                      <a:r>
                        <a:rPr lang="en-US" b="1">
                          <a:solidFill>
                            <a:schemeClr val="tx1"/>
                          </a:solidFill>
                          <a:latin typeface="微軟正黑體" panose="020B0604030504040204" pitchFamily="34" charset="-120"/>
                          <a:ea typeface="微軟正黑體" panose="020B0604030504040204" pitchFamily="34" charset="-120"/>
                        </a:rPr>
                        <a:t>G</a:t>
                      </a:r>
                    </a:p>
                  </a:txBody>
                  <a:tcPr anchor="ctr"/>
                </a:tc>
                <a:tc>
                  <a:txBody>
                    <a:bodyPr/>
                    <a:lstStyle/>
                    <a:p>
                      <a:pPr algn="ctr"/>
                      <a:r>
                        <a:rPr lang="en-US" b="1">
                          <a:solidFill>
                            <a:schemeClr val="tx1"/>
                          </a:solidFill>
                          <a:latin typeface="微軟正黑體" panose="020B0604030504040204" pitchFamily="34" charset="-120"/>
                          <a:ea typeface="微軟正黑體" panose="020B0604030504040204" pitchFamily="34" charset="-120"/>
                        </a:rPr>
                        <a:t>X</a:t>
                      </a:r>
                    </a:p>
                  </a:txBody>
                  <a:tcPr anchor="ctr"/>
                </a:tc>
                <a:tc>
                  <a:txBody>
                    <a:bodyPr/>
                    <a:lstStyle/>
                    <a:p>
                      <a:pPr algn="ctr"/>
                      <a:endParaRPr lang="en-US" b="1">
                        <a:solidFill>
                          <a:schemeClr val="tx1"/>
                        </a:solidFill>
                        <a:latin typeface="微軟正黑體" pitchFamily="34" charset="-120"/>
                        <a:ea typeface="微軟正黑體" pitchFamily="34" charset="-120"/>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Yes</a:t>
                      </a:r>
                      <a:endParaRPr kumimoji="0" lang="en-US" sz="135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4"/>
                  </a:ext>
                </a:extLst>
              </a:tr>
            </a:tbl>
          </a:graphicData>
        </a:graphic>
      </p:graphicFrame>
      <p:grpSp>
        <p:nvGrpSpPr>
          <p:cNvPr id="5" name="群組 8">
            <a:extLst>
              <a:ext uri="{FF2B5EF4-FFF2-40B4-BE49-F238E27FC236}">
                <a16:creationId xmlns:a16="http://schemas.microsoft.com/office/drawing/2014/main" id="{80502BEB-5831-D941-8E5B-BEC872A79A39}"/>
              </a:ext>
            </a:extLst>
          </p:cNvPr>
          <p:cNvGrpSpPr/>
          <p:nvPr/>
        </p:nvGrpSpPr>
        <p:grpSpPr>
          <a:xfrm>
            <a:off x="157136" y="948110"/>
            <a:ext cx="6095817" cy="533405"/>
            <a:chOff x="-136069" y="1317219"/>
            <a:chExt cx="4376400" cy="600079"/>
          </a:xfrm>
        </p:grpSpPr>
        <p:sp>
          <p:nvSpPr>
            <p:cNvPr id="6" name="Shape 264">
              <a:extLst>
                <a:ext uri="{FF2B5EF4-FFF2-40B4-BE49-F238E27FC236}">
                  <a16:creationId xmlns:a16="http://schemas.microsoft.com/office/drawing/2014/main" id="{02C11583-2C2D-7346-8915-08CFF70ECD92}"/>
                </a:ext>
              </a:extLst>
            </p:cNvPr>
            <p:cNvSpPr/>
            <p:nvPr/>
          </p:nvSpPr>
          <p:spPr>
            <a:xfrm>
              <a:off x="-136069" y="1317219"/>
              <a:ext cx="4311105" cy="536387"/>
            </a:xfrm>
            <a:prstGeom prst="chevron">
              <a:avLst>
                <a:gd name="adj" fmla="val 33915"/>
              </a:avLst>
            </a:prstGeom>
            <a:gradFill flip="none" rotWithShape="1">
              <a:gsLst>
                <a:gs pos="57000">
                  <a:schemeClr val="bg1">
                    <a:lumMod val="95000"/>
                  </a:schemeClr>
                </a:gs>
                <a:gs pos="0">
                  <a:schemeClr val="accent3">
                    <a:lumMod val="67000"/>
                  </a:schemeClr>
                </a:gs>
                <a:gs pos="54000">
                  <a:schemeClr val="accent3">
                    <a:lumMod val="97000"/>
                    <a:lumOff val="3000"/>
                  </a:schemeClr>
                </a:gs>
                <a:gs pos="100000">
                  <a:schemeClr val="accent3">
                    <a:lumMod val="60000"/>
                    <a:lumOff val="40000"/>
                  </a:schemeClr>
                </a:gs>
              </a:gsLst>
              <a:lin ang="5400000" scaled="0"/>
              <a:tileRect/>
            </a:gradFill>
            <a:ln>
              <a:solidFill>
                <a:schemeClr val="bg2"/>
              </a:solidFill>
            </a:ln>
            <a:effectLst>
              <a:outerShdw blurRad="50800" dist="38100" dir="5400000" algn="t" rotWithShape="0">
                <a:prstClr val="black">
                  <a:alpha val="40000"/>
                </a:prst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7" name="文字版面配置區 2">
              <a:extLst>
                <a:ext uri="{FF2B5EF4-FFF2-40B4-BE49-F238E27FC236}">
                  <a16:creationId xmlns:a16="http://schemas.microsoft.com/office/drawing/2014/main" id="{24C2CE64-F63E-7D46-9EC2-E9FB7F6E84EF}"/>
                </a:ext>
              </a:extLst>
            </p:cNvPr>
            <p:cNvSpPr txBox="1">
              <a:spLocks/>
            </p:cNvSpPr>
            <p:nvPr/>
          </p:nvSpPr>
          <p:spPr>
            <a:xfrm>
              <a:off x="-116060" y="1317219"/>
              <a:ext cx="4356391" cy="600079"/>
            </a:xfrm>
            <a:prstGeom prst="rect">
              <a:avLst/>
            </a:prstGeom>
            <a:noFill/>
            <a:ln>
              <a:noFill/>
            </a:ln>
          </p:spPr>
          <p:txBody>
            <a:bodyPr wrap="square" lIns="91425" tIns="91425" rIns="91425" bIns="91425" anchor="t" anchorCtr="0"/>
            <a:lstStyle/>
            <a:p>
              <a:pPr lvl="0" indent="114300">
                <a:lnSpc>
                  <a:spcPct val="115000"/>
                </a:lnSpc>
                <a:buClr>
                  <a:schemeClr val="dk2"/>
                </a:buClr>
                <a:buSzPct val="100000"/>
              </a:pPr>
              <a:r>
                <a:rPr lang="zh-TW" altLang="en-US" sz="2000" b="1">
                  <a:latin typeface="微軟正黑體" panose="020B0604030504040204" pitchFamily="34" charset="-120"/>
                  <a:ea typeface="微軟正黑體" panose="020B0604030504040204" pitchFamily="34" charset="-120"/>
                </a:rPr>
                <a:t>不必換線</a:t>
              </a:r>
              <a:r>
                <a:rPr lang="en-US" altLang="zh-TW" sz="2000" b="1">
                  <a:latin typeface="微軟正黑體" panose="020B0604030504040204" pitchFamily="34" charset="-120"/>
                  <a:ea typeface="微軟正黑體" panose="020B0604030504040204" pitchFamily="34" charset="-120"/>
                </a:rPr>
                <a:t>! </a:t>
              </a:r>
              <a:r>
                <a:rPr lang="zh-CN" altLang="en-US" sz="2000" b="1">
                  <a:latin typeface="微軟正黑體" panose="020B0604030504040204" pitchFamily="34" charset="-120"/>
                  <a:ea typeface="微軟正黑體" panose="020B0604030504040204" pitchFamily="34" charset="-120"/>
                </a:rPr>
                <a:t>單埠</a:t>
              </a:r>
              <a:r>
                <a:rPr lang="en-US" altLang="zh-CN" sz="2000" b="1">
                  <a:latin typeface="微軟正黑體" panose="020B0604030504040204" pitchFamily="34" charset="-120"/>
                  <a:ea typeface="微軟正黑體" panose="020B0604030504040204" pitchFamily="34" charset="-120"/>
                </a:rPr>
                <a:t> 10</a:t>
              </a:r>
              <a:r>
                <a:rPr lang="zh-TW" altLang="en-US" sz="2000" b="1">
                  <a:latin typeface="微軟正黑體" panose="020B0604030504040204" pitchFamily="34" charset="-120"/>
                  <a:ea typeface="微軟正黑體" panose="020B0604030504040204" pitchFamily="34" charset="-120"/>
                </a:rPr>
                <a:t> </a:t>
              </a:r>
              <a:r>
                <a:rPr lang="en-US" altLang="zh-CN" sz="2000" b="1" err="1">
                  <a:latin typeface="微軟正黑體" panose="020B0604030504040204" pitchFamily="34" charset="-120"/>
                  <a:ea typeface="微軟正黑體" panose="020B0604030504040204" pitchFamily="34" charset="-120"/>
                </a:rPr>
                <a:t>GbE</a:t>
              </a:r>
              <a:r>
                <a:rPr lang="en-US" altLang="zh-CN" sz="2000" b="1">
                  <a:latin typeface="微軟正黑體" panose="020B0604030504040204" pitchFamily="34" charset="-120"/>
                  <a:ea typeface="微軟正黑體" panose="020B0604030504040204" pitchFamily="34" charset="-120"/>
                </a:rPr>
                <a:t> </a:t>
              </a:r>
              <a:r>
                <a:rPr lang="zh-TW" altLang="en-US" sz="2000" b="1">
                  <a:latin typeface="微軟正黑體" panose="020B0604030504040204" pitchFamily="34" charset="-120"/>
                  <a:ea typeface="微軟正黑體" panose="020B0604030504040204" pitchFamily="34" charset="-120"/>
                </a:rPr>
                <a:t>支援</a:t>
              </a:r>
              <a:r>
                <a:rPr lang="en-US" altLang="zh-TW" sz="2000" b="1">
                  <a:latin typeface="微軟正黑體" panose="020B0604030504040204" pitchFamily="34" charset="-120"/>
                  <a:ea typeface="微軟正黑體" panose="020B0604030504040204" pitchFamily="34" charset="-120"/>
                </a:rPr>
                <a:t> NBASE-T </a:t>
              </a:r>
              <a:r>
                <a:rPr lang="zh-TW" altLang="en-US" sz="2000" b="1">
                  <a:latin typeface="微軟正黑體" panose="020B0604030504040204" pitchFamily="34" charset="-120"/>
                  <a:ea typeface="微軟正黑體" panose="020B0604030504040204" pitchFamily="34" charset="-120"/>
                </a:rPr>
                <a:t>業界標準</a:t>
              </a:r>
              <a:endParaRPr kumimoji="0" lang="en-US" altLang="zh-TW" sz="2000"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Verdana"/>
                <a:sym typeface="Verdana"/>
              </a:endParaRPr>
            </a:p>
          </p:txBody>
        </p:sp>
      </p:grpSp>
      <p:sp>
        <p:nvSpPr>
          <p:cNvPr id="8" name="矩形 14">
            <a:extLst>
              <a:ext uri="{FF2B5EF4-FFF2-40B4-BE49-F238E27FC236}">
                <a16:creationId xmlns:a16="http://schemas.microsoft.com/office/drawing/2014/main" id="{0B46CFEF-0969-794D-9215-CC9575164484}"/>
              </a:ext>
            </a:extLst>
          </p:cNvPr>
          <p:cNvSpPr/>
          <p:nvPr/>
        </p:nvSpPr>
        <p:spPr>
          <a:xfrm>
            <a:off x="2431149" y="3002485"/>
            <a:ext cx="1799304" cy="369332"/>
          </a:xfrm>
          <a:prstGeom prst="rect">
            <a:avLst/>
          </a:prstGeom>
        </p:spPr>
        <p:txBody>
          <a:bodyPr wrap="square" anchor="ctr">
            <a:spAutoFit/>
          </a:bodyPr>
          <a:lstStyle/>
          <a:p>
            <a:pPr algn="ctr"/>
            <a:r>
              <a:rPr lang="zh-TW" altLang="en-US" b="1">
                <a:solidFill>
                  <a:srgbClr val="C00000"/>
                </a:solidFill>
                <a:latin typeface="微軟正黑體" pitchFamily="34" charset="-120"/>
                <a:ea typeface="微軟正黑體" pitchFamily="34" charset="-120"/>
              </a:rPr>
              <a:t>最長</a:t>
            </a:r>
            <a:r>
              <a:rPr lang="en-US" altLang="zh-TW" b="1">
                <a:solidFill>
                  <a:srgbClr val="C00000"/>
                </a:solidFill>
                <a:latin typeface="微軟正黑體" pitchFamily="34" charset="-120"/>
                <a:ea typeface="微軟正黑體" pitchFamily="34" charset="-120"/>
              </a:rPr>
              <a:t> </a:t>
            </a:r>
            <a:r>
              <a:rPr lang="en-US" altLang="zh-TW" b="1">
                <a:solidFill>
                  <a:srgbClr val="C00000"/>
                </a:solidFill>
              </a:rPr>
              <a:t>55 </a:t>
            </a:r>
            <a:r>
              <a:rPr lang="zh-TW" altLang="en-US" b="1">
                <a:solidFill>
                  <a:srgbClr val="C00000"/>
                </a:solidFill>
                <a:latin typeface="微軟正黑體" pitchFamily="34" charset="-120"/>
                <a:ea typeface="微軟正黑體" pitchFamily="34" charset="-120"/>
              </a:rPr>
              <a:t>公尺</a:t>
            </a:r>
            <a:endParaRPr lang="en-US" b="1">
              <a:solidFill>
                <a:srgbClr val="C00000"/>
              </a:solidFill>
              <a:latin typeface="微軟正黑體" pitchFamily="34" charset="-120"/>
              <a:ea typeface="微軟正黑體" pitchFamily="34" charset="-120"/>
            </a:endParaRPr>
          </a:p>
        </p:txBody>
      </p:sp>
      <p:pic>
        <p:nvPicPr>
          <p:cNvPr id="9" name="Picture 2" descr="C:\Users\Han Tsai\Desktop\PPT_x73X\speed_fire.png">
            <a:extLst>
              <a:ext uri="{FF2B5EF4-FFF2-40B4-BE49-F238E27FC236}">
                <a16:creationId xmlns:a16="http://schemas.microsoft.com/office/drawing/2014/main" id="{54D81999-F0B5-664A-BC7E-56A53AC733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455431" y="708608"/>
            <a:ext cx="1682354" cy="2126150"/>
          </a:xfrm>
          <a:prstGeom prst="rect">
            <a:avLst/>
          </a:prstGeom>
          <a:noFill/>
        </p:spPr>
      </p:pic>
      <p:cxnSp>
        <p:nvCxnSpPr>
          <p:cNvPr id="12" name="Straight Connector 11">
            <a:extLst>
              <a:ext uri="{FF2B5EF4-FFF2-40B4-BE49-F238E27FC236}">
                <a16:creationId xmlns:a16="http://schemas.microsoft.com/office/drawing/2014/main" id="{0F6C86F9-EA6E-C14F-A21F-0C33790E1A9B}"/>
              </a:ext>
            </a:extLst>
          </p:cNvPr>
          <p:cNvCxnSpPr>
            <a:cxnSpLocks/>
          </p:cNvCxnSpPr>
          <p:nvPr/>
        </p:nvCxnSpPr>
        <p:spPr>
          <a:xfrm flipH="1" flipV="1">
            <a:off x="2951603" y="3331452"/>
            <a:ext cx="2" cy="565765"/>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DB26BDD-EBAF-1E4C-BF95-607A1D5983EB}"/>
              </a:ext>
            </a:extLst>
          </p:cNvPr>
          <p:cNvSpPr>
            <a:spLocks noGrp="1"/>
          </p:cNvSpPr>
          <p:nvPr>
            <p:ph type="title"/>
          </p:nvPr>
        </p:nvSpPr>
        <p:spPr>
          <a:xfrm>
            <a:off x="275953" y="91440"/>
            <a:ext cx="8803392" cy="822960"/>
          </a:xfrm>
          <a:effectLst>
            <a:outerShdw blurRad="50800" dist="38100" dir="2700000" algn="tl" rotWithShape="0">
              <a:prstClr val="black">
                <a:alpha val="40000"/>
              </a:prstClr>
            </a:outerShdw>
          </a:effectLst>
        </p:spPr>
        <p:txBody>
          <a:bodyPr>
            <a:normAutofit/>
          </a:bodyPr>
          <a:lstStyle/>
          <a:p>
            <a:r>
              <a:rPr lang="en-US" altLang="zh-CN" sz="3600">
                <a:solidFill>
                  <a:srgbClr val="E2CB9E"/>
                </a:solidFill>
                <a:effectLst>
                  <a:outerShdw blurRad="38100" dist="38100" dir="2700000" algn="tl">
                    <a:srgbClr val="000000">
                      <a:alpha val="43137"/>
                    </a:srgbClr>
                  </a:outerShdw>
                </a:effectLst>
              </a:rPr>
              <a:t>SSD </a:t>
            </a:r>
            <a:r>
              <a:rPr lang="zh-CN" altLang="en-US" sz="3600">
                <a:solidFill>
                  <a:srgbClr val="E2CB9E"/>
                </a:solidFill>
                <a:effectLst>
                  <a:outerShdw blurRad="38100" dist="38100" dir="2700000" algn="tl">
                    <a:srgbClr val="000000">
                      <a:alpha val="43137"/>
                    </a:srgbClr>
                  </a:outerShdw>
                </a:effectLst>
              </a:rPr>
              <a:t>搭配</a:t>
            </a:r>
            <a:r>
              <a:rPr lang="en-US" altLang="zh-CN" sz="3600">
                <a:solidFill>
                  <a:srgbClr val="E2CB9E"/>
                </a:solidFill>
                <a:effectLst>
                  <a:outerShdw blurRad="38100" dist="38100" dir="2700000" algn="tl">
                    <a:srgbClr val="000000">
                      <a:alpha val="43137"/>
                    </a:srgbClr>
                  </a:outerShdw>
                </a:effectLst>
              </a:rPr>
              <a:t> Multi-Gig 10GBASE-T</a:t>
            </a:r>
            <a:endParaRPr lang="en-US" sz="3600">
              <a:solidFill>
                <a:srgbClr val="E2CB9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5575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C243A-E386-D74A-95E8-6CA14659D5B9}"/>
              </a:ext>
            </a:extLst>
          </p:cNvPr>
          <p:cNvSpPr>
            <a:spLocks noGrp="1"/>
          </p:cNvSpPr>
          <p:nvPr>
            <p:ph type="title"/>
          </p:nvPr>
        </p:nvSpPr>
        <p:spPr>
          <a:xfrm>
            <a:off x="557244" y="100668"/>
            <a:ext cx="7886700" cy="822960"/>
          </a:xfrm>
          <a:effectLst>
            <a:outerShdw blurRad="50800" dist="38100" dir="2700000" algn="tl" rotWithShape="0">
              <a:prstClr val="black">
                <a:alpha val="40000"/>
              </a:prstClr>
            </a:outerShdw>
          </a:effectLst>
        </p:spPr>
        <p:txBody>
          <a:bodyPr>
            <a:normAutofit fontScale="90000"/>
          </a:bodyPr>
          <a:lstStyle/>
          <a:p>
            <a:pPr algn="ctr"/>
            <a:r>
              <a:rPr lang="zh-TW" altLang="en-US">
                <a:solidFill>
                  <a:srgbClr val="E2CB9E"/>
                </a:solidFill>
                <a:effectLst>
                  <a:outerShdw blurRad="38100" dist="38100" dir="2700000" algn="tl">
                    <a:srgbClr val="000000">
                      <a:alpha val="43137"/>
                    </a:srgbClr>
                  </a:outerShdw>
                </a:effectLst>
              </a:rPr>
              <a:t>基於</a:t>
            </a:r>
            <a:r>
              <a:rPr lang="en-US" altLang="zh-TW">
                <a:solidFill>
                  <a:srgbClr val="E2CB9E"/>
                </a:solidFill>
                <a:effectLst>
                  <a:outerShdw blurRad="38100" dist="38100" dir="2700000" algn="tl">
                    <a:srgbClr val="000000">
                      <a:alpha val="43137"/>
                    </a:srgbClr>
                  </a:outerShdw>
                </a:effectLst>
              </a:rPr>
              <a:t> </a:t>
            </a:r>
            <a:r>
              <a:rPr lang="en-US" altLang="zh-TW" sz="4000">
                <a:solidFill>
                  <a:srgbClr val="E2CB9E"/>
                </a:solidFill>
                <a:effectLst>
                  <a:outerShdw blurRad="38100" dist="38100" dir="2700000" algn="tl">
                    <a:srgbClr val="000000">
                      <a:alpha val="43137"/>
                    </a:srgbClr>
                  </a:outerShdw>
                </a:effectLst>
              </a:rPr>
              <a:t>Aquantia</a:t>
            </a:r>
            <a:r>
              <a:rPr lang="en-US" altLang="zh-TW">
                <a:solidFill>
                  <a:srgbClr val="E2CB9E"/>
                </a:solidFill>
                <a:effectLst>
                  <a:outerShdw blurRad="38100" dist="38100" dir="2700000" algn="tl">
                    <a:srgbClr val="000000">
                      <a:alpha val="43137"/>
                    </a:srgbClr>
                  </a:outerShdw>
                </a:effectLst>
              </a:rPr>
              <a:t> </a:t>
            </a:r>
            <a:r>
              <a:rPr lang="zh-TW" altLang="en-US">
                <a:solidFill>
                  <a:srgbClr val="E2CB9E"/>
                </a:solidFill>
                <a:effectLst>
                  <a:outerShdw blurRad="38100" dist="38100" dir="2700000" algn="tl">
                    <a:srgbClr val="000000">
                      <a:alpha val="43137"/>
                    </a:srgbClr>
                  </a:outerShdw>
                </a:effectLst>
              </a:rPr>
              <a:t>的</a:t>
            </a:r>
            <a:r>
              <a:rPr lang="en-US" altLang="zh-TW">
                <a:solidFill>
                  <a:srgbClr val="E2CB9E"/>
                </a:solidFill>
                <a:effectLst>
                  <a:outerShdw blurRad="38100" dist="38100" dir="2700000" algn="tl">
                    <a:srgbClr val="000000">
                      <a:alpha val="43137"/>
                    </a:srgbClr>
                  </a:outerShdw>
                </a:effectLst>
              </a:rPr>
              <a:t> </a:t>
            </a:r>
            <a:r>
              <a:rPr lang="en-US" altLang="zh-TW" sz="4000">
                <a:solidFill>
                  <a:srgbClr val="E2CB9E"/>
                </a:solidFill>
                <a:effectLst>
                  <a:outerShdw blurRad="38100" dist="38100" dir="2700000" algn="tl">
                    <a:srgbClr val="000000">
                      <a:alpha val="43137"/>
                    </a:srgbClr>
                  </a:outerShdw>
                </a:effectLst>
              </a:rPr>
              <a:t>AQC107 10G </a:t>
            </a:r>
            <a:r>
              <a:rPr lang="zh-TW" altLang="en-US">
                <a:solidFill>
                  <a:srgbClr val="E2CB9E"/>
                </a:solidFill>
                <a:effectLst>
                  <a:outerShdw blurRad="38100" dist="38100" dir="2700000" algn="tl">
                    <a:srgbClr val="000000">
                      <a:alpha val="43137"/>
                    </a:srgbClr>
                  </a:outerShdw>
                </a:effectLst>
              </a:rPr>
              <a:t>晶片</a:t>
            </a:r>
            <a:r>
              <a:rPr lang="en-US" altLang="zh-TW">
                <a:solidFill>
                  <a:srgbClr val="E2CB9E"/>
                </a:solidFill>
                <a:effectLst>
                  <a:outerShdw blurRad="38100" dist="38100" dir="2700000" algn="tl">
                    <a:srgbClr val="000000">
                      <a:alpha val="43137"/>
                    </a:srgbClr>
                  </a:outerShdw>
                </a:effectLst>
              </a:rPr>
              <a:t> </a:t>
            </a:r>
            <a:endParaRPr lang="en-US">
              <a:solidFill>
                <a:srgbClr val="E2CB9E"/>
              </a:solidFill>
              <a:effectLst>
                <a:outerShdw blurRad="38100" dist="38100" dir="2700000" algn="tl">
                  <a:srgbClr val="000000">
                    <a:alpha val="43137"/>
                  </a:srgbClr>
                </a:outerShdw>
              </a:effectLst>
            </a:endParaRPr>
          </a:p>
        </p:txBody>
      </p:sp>
      <p:sp>
        <p:nvSpPr>
          <p:cNvPr id="6" name="Shape 528">
            <a:extLst>
              <a:ext uri="{FF2B5EF4-FFF2-40B4-BE49-F238E27FC236}">
                <a16:creationId xmlns:a16="http://schemas.microsoft.com/office/drawing/2014/main" id="{9398465D-352E-7F4F-8897-D2D7C8E6B3C4}"/>
              </a:ext>
            </a:extLst>
          </p:cNvPr>
          <p:cNvSpPr/>
          <p:nvPr/>
        </p:nvSpPr>
        <p:spPr>
          <a:xfrm>
            <a:off x="276532" y="862781"/>
            <a:ext cx="8590936" cy="3546987"/>
          </a:xfrm>
          <a:prstGeom prst="roundRect">
            <a:avLst>
              <a:gd name="adj" fmla="val 4004"/>
            </a:avLst>
          </a:prstGeom>
          <a:gradFill>
            <a:gsLst>
              <a:gs pos="57000">
                <a:schemeClr val="bg1">
                  <a:lumMod val="95000"/>
                </a:schemeClr>
              </a:gs>
              <a:gs pos="0">
                <a:srgbClr val="383838"/>
              </a:gs>
              <a:gs pos="54000">
                <a:schemeClr val="accent3">
                  <a:lumMod val="97000"/>
                  <a:lumOff val="3000"/>
                </a:schemeClr>
              </a:gs>
              <a:gs pos="100000">
                <a:schemeClr val="accent3">
                  <a:lumMod val="60000"/>
                  <a:lumOff val="40000"/>
                </a:schemeClr>
              </a:gs>
            </a:gsLst>
            <a:lin ang="5400000" scaled="0"/>
          </a:gradFill>
          <a:ln>
            <a:solidFill>
              <a:schemeClr val="bg1">
                <a:lumMod val="65000"/>
              </a:schemeClr>
            </a:solidFill>
          </a:ln>
          <a:effectLst>
            <a:outerShdw blurRad="152400" dist="279400" dir="5400000" sx="90000" sy="-19000" rotWithShape="0">
              <a:prstClr val="black">
                <a:alpha val="15000"/>
              </a:prst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7" name="Shape 529">
            <a:extLst>
              <a:ext uri="{FF2B5EF4-FFF2-40B4-BE49-F238E27FC236}">
                <a16:creationId xmlns:a16="http://schemas.microsoft.com/office/drawing/2014/main" id="{D5859B17-72CF-614B-88FB-32257A2AE59B}"/>
              </a:ext>
            </a:extLst>
          </p:cNvPr>
          <p:cNvSpPr/>
          <p:nvPr/>
        </p:nvSpPr>
        <p:spPr>
          <a:xfrm>
            <a:off x="832466" y="1637071"/>
            <a:ext cx="7479069" cy="2450183"/>
          </a:xfrm>
          <a:prstGeom prst="roundRect">
            <a:avLst>
              <a:gd name="adj" fmla="val 4004"/>
            </a:avLst>
          </a:prstGeom>
          <a:solidFill>
            <a:schemeClr val="lt1"/>
          </a:solidFill>
          <a:ln>
            <a:noFill/>
          </a:ln>
          <a:effectLst>
            <a:innerShdw blurRad="165100">
              <a:prstClr val="black"/>
            </a:inn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8" name="Shape 531">
            <a:extLst>
              <a:ext uri="{FF2B5EF4-FFF2-40B4-BE49-F238E27FC236}">
                <a16:creationId xmlns:a16="http://schemas.microsoft.com/office/drawing/2014/main" id="{BF8AD85B-1C1E-D94A-AF32-45C63A91112E}"/>
              </a:ext>
            </a:extLst>
          </p:cNvPr>
          <p:cNvSpPr/>
          <p:nvPr/>
        </p:nvSpPr>
        <p:spPr>
          <a:xfrm>
            <a:off x="2473815" y="946157"/>
            <a:ext cx="4196370" cy="633467"/>
          </a:xfrm>
          <a:prstGeom prst="rect">
            <a:avLst/>
          </a:prstGeom>
          <a:noFill/>
          <a:ln>
            <a:noFill/>
          </a:ln>
        </p:spPr>
        <p:txBody>
          <a:bodyPr wrap="square" lIns="91425" tIns="45700" rIns="91425" bIns="45700" anchor="ctr" anchorCtr="0">
            <a:noAutofit/>
          </a:bodyPr>
          <a:lstStyle/>
          <a:p>
            <a:pPr lvl="0" algn="ctr">
              <a:buClr>
                <a:srgbClr val="2C2C2C"/>
              </a:buClr>
              <a:buSzPct val="25000"/>
            </a:pPr>
            <a:r>
              <a:rPr lang="pt-BR" sz="2500" b="1" err="1">
                <a:solidFill>
                  <a:srgbClr val="FFF000"/>
                </a:solidFill>
              </a:rPr>
              <a:t>Multi-Gig</a:t>
            </a:r>
            <a:r>
              <a:rPr lang="pt-BR" sz="2500" b="1">
                <a:solidFill>
                  <a:srgbClr val="FFF000"/>
                </a:solidFill>
              </a:rPr>
              <a:t> </a:t>
            </a:r>
            <a:r>
              <a:rPr lang="zh-TW" altLang="en-US" sz="2500" b="1">
                <a:solidFill>
                  <a:srgbClr val="FFF000"/>
                </a:solidFill>
                <a:latin typeface="微軟正黑體" pitchFamily="34" charset="-120"/>
                <a:ea typeface="微軟正黑體" pitchFamily="34" charset="-120"/>
              </a:rPr>
              <a:t>晶片</a:t>
            </a:r>
            <a:endParaRPr lang="en-US" altLang="zh-TW" sz="2500" b="1">
              <a:solidFill>
                <a:srgbClr val="FFF000"/>
              </a:solidFill>
              <a:latin typeface="微軟正黑體" pitchFamily="34" charset="-120"/>
              <a:ea typeface="微軟正黑體" pitchFamily="34" charset="-120"/>
            </a:endParaRPr>
          </a:p>
          <a:p>
            <a:pPr lvl="0" algn="ctr">
              <a:buClr>
                <a:srgbClr val="2C2C2C"/>
              </a:buClr>
              <a:buSzPct val="25000"/>
            </a:pPr>
            <a:r>
              <a:rPr lang="zh-TW" altLang="en-US" sz="2500" b="1">
                <a:solidFill>
                  <a:schemeClr val="lt1"/>
                </a:solidFill>
                <a:latin typeface="微軟正黑體" pitchFamily="34" charset="-120"/>
                <a:ea typeface="微軟正黑體" pitchFamily="34" charset="-120"/>
              </a:rPr>
              <a:t>陸續為各大廠採用</a:t>
            </a:r>
          </a:p>
        </p:txBody>
      </p:sp>
      <p:pic>
        <p:nvPicPr>
          <p:cNvPr id="9" name="Picture 8">
            <a:extLst>
              <a:ext uri="{FF2B5EF4-FFF2-40B4-BE49-F238E27FC236}">
                <a16:creationId xmlns:a16="http://schemas.microsoft.com/office/drawing/2014/main" id="{2BF5E5B6-F5CF-B44D-AB37-F319CBC314F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921336" y="1754871"/>
            <a:ext cx="1071570" cy="1285884"/>
          </a:xfrm>
          <a:prstGeom prst="rect">
            <a:avLst/>
          </a:prstGeom>
        </p:spPr>
      </p:pic>
      <p:pic>
        <p:nvPicPr>
          <p:cNvPr id="15" name="Picture 4">
            <a:extLst>
              <a:ext uri="{FF2B5EF4-FFF2-40B4-BE49-F238E27FC236}">
                <a16:creationId xmlns:a16="http://schemas.microsoft.com/office/drawing/2014/main" id="{3CD08ACF-0AC6-F147-B2E0-4B6D335A8E6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17181" y="1800701"/>
            <a:ext cx="1214446" cy="870058"/>
          </a:xfrm>
          <a:prstGeom prst="rect">
            <a:avLst/>
          </a:prstGeom>
        </p:spPr>
      </p:pic>
      <p:pic>
        <p:nvPicPr>
          <p:cNvPr id="16" name="Picture 15">
            <a:extLst>
              <a:ext uri="{FF2B5EF4-FFF2-40B4-BE49-F238E27FC236}">
                <a16:creationId xmlns:a16="http://schemas.microsoft.com/office/drawing/2014/main" id="{04FE6B98-AFCB-B243-8E10-98C2299EBB0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62602" y="2845531"/>
            <a:ext cx="1203318" cy="1071570"/>
          </a:xfrm>
          <a:prstGeom prst="rect">
            <a:avLst/>
          </a:prstGeom>
        </p:spPr>
      </p:pic>
      <p:pic>
        <p:nvPicPr>
          <p:cNvPr id="17" name="Picture 16">
            <a:extLst>
              <a:ext uri="{FF2B5EF4-FFF2-40B4-BE49-F238E27FC236}">
                <a16:creationId xmlns:a16="http://schemas.microsoft.com/office/drawing/2014/main" id="{B4D35482-7F38-834B-B0A9-EF67E96EA3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8557" y="2820263"/>
            <a:ext cx="1346526" cy="1122105"/>
          </a:xfrm>
          <a:prstGeom prst="rect">
            <a:avLst/>
          </a:prstGeom>
        </p:spPr>
      </p:pic>
      <p:pic>
        <p:nvPicPr>
          <p:cNvPr id="18" name="Picture 17">
            <a:extLst>
              <a:ext uri="{FF2B5EF4-FFF2-40B4-BE49-F238E27FC236}">
                <a16:creationId xmlns:a16="http://schemas.microsoft.com/office/drawing/2014/main" id="{357ED94B-C3ED-6849-8C19-FFA1857EE4E6}"/>
              </a:ext>
            </a:extLst>
          </p:cNvPr>
          <p:cNvPicPr>
            <a:picLocks noChangeAspect="1"/>
          </p:cNvPicPr>
          <p:nvPr/>
        </p:nvPicPr>
        <p:blipFill>
          <a:blip r:embed="rId7"/>
          <a:stretch>
            <a:fillRect/>
          </a:stretch>
        </p:blipFill>
        <p:spPr>
          <a:xfrm>
            <a:off x="3047576" y="1284553"/>
            <a:ext cx="2631254" cy="1644534"/>
          </a:xfrm>
          <a:prstGeom prst="rect">
            <a:avLst/>
          </a:prstGeom>
        </p:spPr>
      </p:pic>
      <p:pic>
        <p:nvPicPr>
          <p:cNvPr id="53" name="Picture 52">
            <a:extLst>
              <a:ext uri="{FF2B5EF4-FFF2-40B4-BE49-F238E27FC236}">
                <a16:creationId xmlns:a16="http://schemas.microsoft.com/office/drawing/2014/main" id="{04016CC3-29E0-FF4B-91BE-41703F4AFB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04814" y="3162982"/>
            <a:ext cx="1294726" cy="692245"/>
          </a:xfrm>
          <a:prstGeom prst="rect">
            <a:avLst/>
          </a:prstGeom>
        </p:spPr>
      </p:pic>
      <p:pic>
        <p:nvPicPr>
          <p:cNvPr id="55" name="Picture 54">
            <a:extLst>
              <a:ext uri="{FF2B5EF4-FFF2-40B4-BE49-F238E27FC236}">
                <a16:creationId xmlns:a16="http://schemas.microsoft.com/office/drawing/2014/main" id="{C0BD5104-0342-424C-9429-CFC93F52E3C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49639" y="2862162"/>
            <a:ext cx="898382" cy="1071502"/>
          </a:xfrm>
          <a:prstGeom prst="rect">
            <a:avLst/>
          </a:prstGeom>
        </p:spPr>
      </p:pic>
      <p:pic>
        <p:nvPicPr>
          <p:cNvPr id="59" name="Picture 58">
            <a:extLst>
              <a:ext uri="{FF2B5EF4-FFF2-40B4-BE49-F238E27FC236}">
                <a16:creationId xmlns:a16="http://schemas.microsoft.com/office/drawing/2014/main" id="{0236294A-A04C-7449-AE8C-2820770862C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368747" y="2013798"/>
            <a:ext cx="1272133" cy="949974"/>
          </a:xfrm>
          <a:prstGeom prst="rect">
            <a:avLst/>
          </a:prstGeom>
        </p:spPr>
      </p:pic>
    </p:spTree>
    <p:extLst>
      <p:ext uri="{BB962C8B-B14F-4D97-AF65-F5344CB8AC3E}">
        <p14:creationId xmlns:p14="http://schemas.microsoft.com/office/powerpoint/2010/main" val="257295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 Same Side Corner Rectangle 1455">
            <a:extLst/>
          </p:cNvPr>
          <p:cNvSpPr/>
          <p:nvPr/>
        </p:nvSpPr>
        <p:spPr>
          <a:xfrm>
            <a:off x="4673085" y="2748561"/>
            <a:ext cx="4075459" cy="1807471"/>
          </a:xfrm>
          <a:prstGeom prst="round2SameRect">
            <a:avLst>
              <a:gd name="adj1" fmla="val 0"/>
              <a:gd name="adj2" fmla="val 0"/>
            </a:avLst>
          </a:prstGeom>
          <a:gradFill flip="none" rotWithShape="1">
            <a:gsLst>
              <a:gs pos="0">
                <a:schemeClr val="accent4">
                  <a:lumMod val="20000"/>
                  <a:lumOff val="80000"/>
                  <a:alpha val="8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3" name="Round Same Side Corner Rectangle 1455">
            <a:extLst/>
          </p:cNvPr>
          <p:cNvSpPr/>
          <p:nvPr/>
        </p:nvSpPr>
        <p:spPr>
          <a:xfrm>
            <a:off x="432177" y="2959218"/>
            <a:ext cx="4085902" cy="1642314"/>
          </a:xfrm>
          <a:prstGeom prst="round2SameRect">
            <a:avLst>
              <a:gd name="adj1" fmla="val 0"/>
              <a:gd name="adj2" fmla="val 0"/>
            </a:avLst>
          </a:prstGeom>
          <a:gradFill flip="none" rotWithShape="1">
            <a:gsLst>
              <a:gs pos="0">
                <a:schemeClr val="accent4">
                  <a:lumMod val="20000"/>
                  <a:lumOff val="80000"/>
                  <a:alpha val="8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4" name="Round Same Side Corner Rectangle 73"/>
          <p:cNvSpPr/>
          <p:nvPr/>
        </p:nvSpPr>
        <p:spPr>
          <a:xfrm>
            <a:off x="433541" y="938256"/>
            <a:ext cx="4080852" cy="1332441"/>
          </a:xfrm>
          <a:prstGeom prst="round2SameRect">
            <a:avLst>
              <a:gd name="adj1" fmla="val 0"/>
              <a:gd name="adj2" fmla="val 0"/>
            </a:avLst>
          </a:prstGeom>
          <a:gradFill flip="none" rotWithShape="1">
            <a:gsLst>
              <a:gs pos="0">
                <a:schemeClr val="accent4">
                  <a:lumMod val="20000"/>
                  <a:lumOff val="80000"/>
                  <a:alpha val="8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5" name="矩形: 圓角 134">
            <a:extLst>
              <a:ext uri="{FF2B5EF4-FFF2-40B4-BE49-F238E27FC236}">
                <a16:creationId xmlns:a16="http://schemas.microsoft.com/office/drawing/2014/main" id="{766221A5-834B-4E28-9D47-D5386CD016C3}"/>
              </a:ext>
            </a:extLst>
          </p:cNvPr>
          <p:cNvSpPr/>
          <p:nvPr/>
        </p:nvSpPr>
        <p:spPr>
          <a:xfrm>
            <a:off x="5386346" y="4118449"/>
            <a:ext cx="3221292" cy="6187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圓角 92">
            <a:extLst>
              <a:ext uri="{FF2B5EF4-FFF2-40B4-BE49-F238E27FC236}">
                <a16:creationId xmlns:a16="http://schemas.microsoft.com/office/drawing/2014/main" id="{8EA01B4E-2BB1-47BD-9A36-2ACC038D7071}"/>
              </a:ext>
            </a:extLst>
          </p:cNvPr>
          <p:cNvSpPr/>
          <p:nvPr/>
        </p:nvSpPr>
        <p:spPr>
          <a:xfrm>
            <a:off x="5359823" y="3035897"/>
            <a:ext cx="3247815" cy="43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a16="http://schemas.microsoft.com/office/drawing/2014/main" id="{A6B8F4DD-7E1C-4270-B481-B8ECAE6C98B5}"/>
              </a:ext>
            </a:extLst>
          </p:cNvPr>
          <p:cNvSpPr/>
          <p:nvPr/>
        </p:nvSpPr>
        <p:spPr>
          <a:xfrm>
            <a:off x="5386346" y="3534412"/>
            <a:ext cx="3221291" cy="491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628650" y="7846"/>
            <a:ext cx="7886700" cy="822960"/>
          </a:xfrm>
          <a:effectLst>
            <a:outerShdw blurRad="50800" dist="38100" dir="2700000" algn="tl" rotWithShape="0">
              <a:prstClr val="black">
                <a:alpha val="40000"/>
              </a:prstClr>
            </a:outerShdw>
          </a:effectLst>
        </p:spPr>
        <p:txBody>
          <a:bodyPr>
            <a:normAutofit/>
          </a:bodyPr>
          <a:lstStyle/>
          <a:p>
            <a:pPr algn="ctr"/>
            <a:r>
              <a:rPr lang="en-US" altLang="zh-TW" sz="3200" err="1">
                <a:solidFill>
                  <a:srgbClr val="E2CB9E"/>
                </a:solidFill>
                <a:effectLst>
                  <a:outerShdw blurRad="38100" dist="38100" dir="2700000" algn="tl">
                    <a:srgbClr val="000000">
                      <a:alpha val="43137"/>
                    </a:srgbClr>
                  </a:outerShdw>
                </a:effectLst>
              </a:rPr>
              <a:t>Aquantia</a:t>
            </a:r>
            <a:r>
              <a:rPr lang="en-US" altLang="zh-TW" sz="3200">
                <a:solidFill>
                  <a:srgbClr val="E2CB9E"/>
                </a:solidFill>
                <a:effectLst>
                  <a:outerShdw blurRad="38100" dist="38100" dir="2700000" algn="tl">
                    <a:srgbClr val="000000">
                      <a:alpha val="43137"/>
                    </a:srgbClr>
                  </a:outerShdw>
                </a:effectLst>
              </a:rPr>
              <a:t> at a glance</a:t>
            </a:r>
            <a:endParaRPr lang="zh-TW" altLang="en-US" sz="3200">
              <a:solidFill>
                <a:srgbClr val="E2CB9E"/>
              </a:solidFill>
              <a:effectLst>
                <a:outerShdw blurRad="38100" dist="38100" dir="2700000" algn="tl">
                  <a:srgbClr val="000000">
                    <a:alpha val="43137"/>
                  </a:srgbClr>
                </a:outerShdw>
              </a:effectLst>
            </a:endParaRPr>
          </a:p>
        </p:txBody>
      </p:sp>
      <p:sp>
        <p:nvSpPr>
          <p:cNvPr id="75" name="Round Same Side Corner Rectangle 74"/>
          <p:cNvSpPr/>
          <p:nvPr/>
        </p:nvSpPr>
        <p:spPr>
          <a:xfrm>
            <a:off x="4669203" y="1029567"/>
            <a:ext cx="4079342" cy="1346207"/>
          </a:xfrm>
          <a:prstGeom prst="round2SameRect">
            <a:avLst>
              <a:gd name="adj1" fmla="val 0"/>
              <a:gd name="adj2" fmla="val 0"/>
            </a:avLst>
          </a:prstGeom>
          <a:gradFill flip="none" rotWithShape="1">
            <a:gsLst>
              <a:gs pos="0">
                <a:schemeClr val="accent4">
                  <a:lumMod val="20000"/>
                  <a:lumOff val="80000"/>
                  <a:alpha val="8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6" name="TextBox 75"/>
          <p:cNvSpPr txBox="1"/>
          <p:nvPr/>
        </p:nvSpPr>
        <p:spPr>
          <a:xfrm>
            <a:off x="424260" y="751505"/>
            <a:ext cx="4090133" cy="411480"/>
          </a:xfrm>
          <a:prstGeom prst="round2SameRect">
            <a:avLst>
              <a:gd name="adj1" fmla="val 27662"/>
              <a:gd name="adj2" fmla="val 0"/>
            </a:avLst>
          </a:prstGeom>
          <a:solidFill>
            <a:srgbClr val="456FC3"/>
          </a:solidFill>
        </p:spPr>
        <p:txBody>
          <a:bodyPr wrap="square" rtlCol="0" anchor="ctr" anchorCtr="0">
            <a:noAutofit/>
          </a:bodyPr>
          <a:lstStyle/>
          <a:p>
            <a:pPr algn="ctr"/>
            <a:r>
              <a:rPr lang="en-US" sz="1500">
                <a:solidFill>
                  <a:schemeClr val="bg1"/>
                </a:solidFill>
              </a:rPr>
              <a:t>A Global Company</a:t>
            </a:r>
          </a:p>
        </p:txBody>
      </p:sp>
      <p:sp>
        <p:nvSpPr>
          <p:cNvPr id="77" name="TextBox 76"/>
          <p:cNvSpPr txBox="1"/>
          <p:nvPr/>
        </p:nvSpPr>
        <p:spPr>
          <a:xfrm>
            <a:off x="4658412" y="751505"/>
            <a:ext cx="4090132" cy="411480"/>
          </a:xfrm>
          <a:prstGeom prst="round2SameRect">
            <a:avLst>
              <a:gd name="adj1" fmla="val 27662"/>
              <a:gd name="adj2" fmla="val 0"/>
            </a:avLst>
          </a:prstGeom>
          <a:solidFill>
            <a:srgbClr val="456FC3"/>
          </a:solidFill>
        </p:spPr>
        <p:txBody>
          <a:bodyPr wrap="square" rtlCol="0" anchor="ctr" anchorCtr="0">
            <a:noAutofit/>
          </a:bodyPr>
          <a:lstStyle/>
          <a:p>
            <a:pPr algn="ctr"/>
            <a:r>
              <a:rPr lang="en-US" sz="1500">
                <a:solidFill>
                  <a:schemeClr val="bg1"/>
                </a:solidFill>
              </a:rPr>
              <a:t>A Leader in Multi-Gig Ethernet ICs</a:t>
            </a:r>
          </a:p>
        </p:txBody>
      </p:sp>
      <p:sp>
        <p:nvSpPr>
          <p:cNvPr id="78" name="TextBox 77"/>
          <p:cNvSpPr txBox="1"/>
          <p:nvPr/>
        </p:nvSpPr>
        <p:spPr>
          <a:xfrm>
            <a:off x="568280" y="1214343"/>
            <a:ext cx="1434099" cy="248145"/>
          </a:xfrm>
          <a:prstGeom prst="rect">
            <a:avLst/>
          </a:prstGeom>
          <a:noFill/>
        </p:spPr>
        <p:txBody>
          <a:bodyPr wrap="square" rtlCol="0">
            <a:spAutoFit/>
          </a:bodyPr>
          <a:lstStyle/>
          <a:p>
            <a:pPr>
              <a:lnSpc>
                <a:spcPct val="90000"/>
              </a:lnSpc>
              <a:spcBef>
                <a:spcPts val="750"/>
              </a:spcBef>
              <a:buClr>
                <a:schemeClr val="accent1"/>
              </a:buClr>
              <a:tabLst>
                <a:tab pos="1583531" algn="l"/>
                <a:tab pos="2489597" algn="l"/>
              </a:tabLst>
            </a:pPr>
            <a:r>
              <a:rPr lang="en-US" sz="1125" b="1">
                <a:solidFill>
                  <a:schemeClr val="bg1"/>
                </a:solidFill>
                <a:effectLst>
                  <a:outerShdw blurRad="38100" dist="38100" dir="2700000" algn="tl">
                    <a:srgbClr val="000000">
                      <a:alpha val="43137"/>
                    </a:srgbClr>
                  </a:outerShdw>
                </a:effectLst>
                <a:latin typeface="Arial" charset="0"/>
              </a:rPr>
              <a:t>HQ: </a:t>
            </a:r>
            <a:r>
              <a:rPr lang="en-US" sz="1125">
                <a:solidFill>
                  <a:schemeClr val="bg1"/>
                </a:solidFill>
                <a:effectLst>
                  <a:outerShdw blurRad="38100" dist="38100" dir="2700000" algn="tl">
                    <a:srgbClr val="000000">
                      <a:alpha val="43137"/>
                    </a:srgbClr>
                  </a:outerShdw>
                </a:effectLst>
                <a:latin typeface="Arial" charset="0"/>
              </a:rPr>
              <a:t>San Jose, CA</a:t>
            </a:r>
          </a:p>
        </p:txBody>
      </p:sp>
      <p:sp>
        <p:nvSpPr>
          <p:cNvPr id="79" name="TextBox 78"/>
          <p:cNvSpPr txBox="1"/>
          <p:nvPr/>
        </p:nvSpPr>
        <p:spPr>
          <a:xfrm>
            <a:off x="2855048" y="1208445"/>
            <a:ext cx="1697786" cy="1314144"/>
          </a:xfrm>
          <a:prstGeom prst="rect">
            <a:avLst/>
          </a:prstGeom>
          <a:noFill/>
        </p:spPr>
        <p:txBody>
          <a:bodyPr wrap="square" rtlCol="0">
            <a:noAutofit/>
          </a:bodyPr>
          <a:lstStyle/>
          <a:p>
            <a:pPr>
              <a:lnSpc>
                <a:spcPts val="1515"/>
              </a:lnSpc>
              <a:buClr>
                <a:schemeClr val="accent1"/>
              </a:buClr>
              <a:tabLst>
                <a:tab pos="1583531" algn="l"/>
                <a:tab pos="2489597" algn="l"/>
              </a:tabLst>
            </a:pPr>
            <a:r>
              <a:rPr lang="en-US" sz="1125" b="1">
                <a:solidFill>
                  <a:schemeClr val="bg1"/>
                </a:solidFill>
                <a:effectLst>
                  <a:outerShdw blurRad="38100" dist="38100" dir="2700000" algn="tl">
                    <a:srgbClr val="000000">
                      <a:alpha val="43137"/>
                    </a:srgbClr>
                  </a:outerShdw>
                </a:effectLst>
                <a:latin typeface="Arial" charset="0"/>
              </a:rPr>
              <a:t>Global Operations:</a:t>
            </a:r>
          </a:p>
          <a:p>
            <a:pPr>
              <a:lnSpc>
                <a:spcPts val="1515"/>
              </a:lnSpc>
              <a:buClr>
                <a:schemeClr val="accent1"/>
              </a:buClr>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Canada</a:t>
            </a:r>
          </a:p>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India</a:t>
            </a:r>
          </a:p>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Netherlands</a:t>
            </a:r>
          </a:p>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Russia</a:t>
            </a:r>
          </a:p>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Taiwan</a:t>
            </a:r>
          </a:p>
        </p:txBody>
      </p:sp>
      <p:pic>
        <p:nvPicPr>
          <p:cNvPr id="80" name="Picture 7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4344055" y="1145354"/>
            <a:ext cx="2030774" cy="1176124"/>
          </a:xfrm>
          <a:prstGeom prst="rect">
            <a:avLst/>
          </a:prstGeom>
        </p:spPr>
      </p:pic>
      <p:sp>
        <p:nvSpPr>
          <p:cNvPr id="81" name="Rectangle 80"/>
          <p:cNvSpPr/>
          <p:nvPr/>
        </p:nvSpPr>
        <p:spPr>
          <a:xfrm>
            <a:off x="5824294" y="1324223"/>
            <a:ext cx="3068269" cy="1044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4290" tIns="34290" rIns="34290" rtlCol="0" anchor="t" anchorCtr="0"/>
          <a:lstStyle/>
          <a:p>
            <a:pPr marL="42863">
              <a:lnSpc>
                <a:spcPct val="90000"/>
              </a:lnSpc>
              <a:spcBef>
                <a:spcPts val="525"/>
              </a:spcBef>
              <a:buClr>
                <a:srgbClr val="08BCE5"/>
              </a:buClr>
              <a:buSzPct val="80000"/>
            </a:pPr>
            <a:r>
              <a:rPr lang="en-US" sz="1125" b="1">
                <a:solidFill>
                  <a:schemeClr val="bg1"/>
                </a:solidFill>
                <a:effectLst>
                  <a:outerShdw blurRad="38100" dist="38100" dir="2700000" algn="tl">
                    <a:srgbClr val="000000">
                      <a:alpha val="43137"/>
                    </a:srgbClr>
                  </a:outerShdw>
                </a:effectLst>
                <a:latin typeface="Arial" charset="0"/>
              </a:rPr>
              <a:t>250+</a:t>
            </a:r>
            <a:r>
              <a:rPr lang="en-US" sz="1125">
                <a:solidFill>
                  <a:schemeClr val="bg1"/>
                </a:solidFill>
                <a:effectLst>
                  <a:outerShdw blurRad="38100" dist="38100" dir="2700000" algn="tl">
                    <a:srgbClr val="000000">
                      <a:alpha val="43137"/>
                    </a:srgbClr>
                  </a:outerShdw>
                </a:effectLst>
              </a:rPr>
              <a:t> </a:t>
            </a:r>
            <a:r>
              <a:rPr lang="en-US" sz="1125">
                <a:solidFill>
                  <a:schemeClr val="bg1"/>
                </a:solidFill>
                <a:effectLst>
                  <a:outerShdw blurRad="38100" dist="38100" dir="2700000" algn="tl">
                    <a:srgbClr val="000000">
                      <a:alpha val="43137"/>
                    </a:srgbClr>
                  </a:outerShdw>
                </a:effectLst>
                <a:latin typeface="Arial" charset="0"/>
              </a:rPr>
              <a:t>employees</a:t>
            </a:r>
          </a:p>
          <a:p>
            <a:pPr marL="42863">
              <a:lnSpc>
                <a:spcPct val="90000"/>
              </a:lnSpc>
              <a:spcBef>
                <a:spcPts val="525"/>
              </a:spcBef>
              <a:buClr>
                <a:srgbClr val="08BCE5"/>
              </a:buClr>
              <a:buSzPct val="80000"/>
            </a:pPr>
            <a:r>
              <a:rPr lang="en-US" sz="1125" b="1">
                <a:solidFill>
                  <a:schemeClr val="bg1"/>
                </a:solidFill>
                <a:effectLst>
                  <a:outerShdw blurRad="38100" dist="38100" dir="2700000" algn="tl">
                    <a:srgbClr val="000000">
                      <a:alpha val="43137"/>
                    </a:srgbClr>
                  </a:outerShdw>
                </a:effectLst>
                <a:latin typeface="Arial" charset="0"/>
              </a:rPr>
              <a:t>170+ </a:t>
            </a:r>
            <a:r>
              <a:rPr lang="en-US" sz="1125">
                <a:solidFill>
                  <a:schemeClr val="bg1"/>
                </a:solidFill>
                <a:effectLst>
                  <a:outerShdw blurRad="38100" dist="38100" dir="2700000" algn="tl">
                    <a:srgbClr val="000000">
                      <a:alpha val="43137"/>
                    </a:srgbClr>
                  </a:outerShdw>
                </a:effectLst>
                <a:latin typeface="Arial" charset="0"/>
              </a:rPr>
              <a:t>design wins across our core markets</a:t>
            </a:r>
          </a:p>
          <a:p>
            <a:pPr marL="42863">
              <a:lnSpc>
                <a:spcPct val="90000"/>
              </a:lnSpc>
              <a:spcBef>
                <a:spcPts val="525"/>
              </a:spcBef>
              <a:buClr>
                <a:srgbClr val="08BCE5"/>
              </a:buClr>
              <a:buSzPct val="80000"/>
            </a:pPr>
            <a:r>
              <a:rPr lang="en-US" sz="1125" b="1">
                <a:solidFill>
                  <a:schemeClr val="bg1"/>
                </a:solidFill>
                <a:effectLst>
                  <a:outerShdw blurRad="38100" dist="38100" dir="2700000" algn="tl">
                    <a:srgbClr val="000000">
                      <a:alpha val="43137"/>
                    </a:srgbClr>
                  </a:outerShdw>
                </a:effectLst>
                <a:latin typeface="Arial" charset="0"/>
              </a:rPr>
              <a:t>10+ Million </a:t>
            </a:r>
            <a:r>
              <a:rPr lang="en-US" sz="1125">
                <a:solidFill>
                  <a:schemeClr val="bg1"/>
                </a:solidFill>
                <a:effectLst>
                  <a:outerShdw blurRad="38100" dist="38100" dir="2700000" algn="tl">
                    <a:srgbClr val="000000">
                      <a:alpha val="43137"/>
                    </a:srgbClr>
                  </a:outerShdw>
                </a:effectLst>
                <a:latin typeface="Arial" charset="0"/>
              </a:rPr>
              <a:t>of ports shipped to Tier-1 OEMs</a:t>
            </a:r>
          </a:p>
          <a:p>
            <a:pPr marL="42863">
              <a:lnSpc>
                <a:spcPct val="90000"/>
              </a:lnSpc>
              <a:spcBef>
                <a:spcPts val="525"/>
              </a:spcBef>
              <a:buClr>
                <a:srgbClr val="08BCE5"/>
              </a:buClr>
              <a:buSzPct val="80000"/>
            </a:pPr>
            <a:r>
              <a:rPr lang="en-US" sz="1125" b="1">
                <a:solidFill>
                  <a:schemeClr val="bg1"/>
                </a:solidFill>
                <a:effectLst>
                  <a:outerShdw blurRad="38100" dist="38100" dir="2700000" algn="tl">
                    <a:srgbClr val="000000">
                      <a:alpha val="43137"/>
                    </a:srgbClr>
                  </a:outerShdw>
                </a:effectLst>
                <a:latin typeface="Arial" charset="0"/>
              </a:rPr>
              <a:t>Successful IPO </a:t>
            </a:r>
            <a:r>
              <a:rPr lang="en-US" sz="1125">
                <a:solidFill>
                  <a:schemeClr val="bg1"/>
                </a:solidFill>
                <a:effectLst>
                  <a:outerShdw blurRad="38100" dist="38100" dir="2700000" algn="tl">
                    <a:srgbClr val="000000">
                      <a:alpha val="43137"/>
                    </a:srgbClr>
                  </a:outerShdw>
                </a:effectLst>
                <a:latin typeface="Arial" charset="0"/>
              </a:rPr>
              <a:t>on November 3, 2017</a:t>
            </a:r>
          </a:p>
        </p:txBody>
      </p:sp>
      <p:pic>
        <p:nvPicPr>
          <p:cNvPr id="82" name="Picture 81">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51" y="1476375"/>
            <a:ext cx="1649930" cy="982835"/>
          </a:xfrm>
          <a:prstGeom prst="rect">
            <a:avLst/>
          </a:prstGeom>
        </p:spPr>
      </p:pic>
      <p:sp>
        <p:nvSpPr>
          <p:cNvPr id="84" name="TextBox 83">
            <a:extLst/>
          </p:cNvPr>
          <p:cNvSpPr txBox="1"/>
          <p:nvPr/>
        </p:nvSpPr>
        <p:spPr>
          <a:xfrm>
            <a:off x="4663806" y="2572976"/>
            <a:ext cx="4090133" cy="411480"/>
          </a:xfrm>
          <a:prstGeom prst="round2SameRect">
            <a:avLst>
              <a:gd name="adj1" fmla="val 27662"/>
              <a:gd name="adj2" fmla="val 0"/>
            </a:avLst>
          </a:prstGeom>
          <a:solidFill>
            <a:srgbClr val="456FC3"/>
          </a:solidFill>
        </p:spPr>
        <p:txBody>
          <a:bodyPr wrap="square" rtlCol="0" anchor="ctr" anchorCtr="0">
            <a:noAutofit/>
          </a:bodyPr>
          <a:lstStyle/>
          <a:p>
            <a:pPr algn="ctr"/>
            <a:r>
              <a:rPr lang="en-US" sz="1500">
                <a:solidFill>
                  <a:schemeClr val="bg1"/>
                </a:solidFill>
              </a:rPr>
              <a:t>Announced Customers and Partners</a:t>
            </a:r>
          </a:p>
        </p:txBody>
      </p:sp>
      <p:sp>
        <p:nvSpPr>
          <p:cNvPr id="87" name="Rectangle 86">
            <a:extLst/>
          </p:cNvPr>
          <p:cNvSpPr/>
          <p:nvPr/>
        </p:nvSpPr>
        <p:spPr>
          <a:xfrm>
            <a:off x="4721315" y="3651456"/>
            <a:ext cx="678674" cy="246221"/>
          </a:xfrm>
          <a:prstGeom prst="rect">
            <a:avLst/>
          </a:prstGeom>
        </p:spPr>
        <p:txBody>
          <a:bodyPr wrap="square">
            <a:spAutoFit/>
          </a:bodyPr>
          <a:lstStyle/>
          <a:p>
            <a:pPr algn="ctr"/>
            <a:r>
              <a:rPr lang="en-US" sz="1000">
                <a:solidFill>
                  <a:schemeClr val="bg1"/>
                </a:solidFill>
                <a:effectLst>
                  <a:outerShdw blurRad="38100" dist="38100" dir="2700000" algn="tl">
                    <a:srgbClr val="000000">
                      <a:alpha val="43137"/>
                    </a:srgbClr>
                  </a:outerShdw>
                </a:effectLst>
              </a:rPr>
              <a:t>Partners</a:t>
            </a:r>
          </a:p>
        </p:txBody>
      </p:sp>
      <p:sp>
        <p:nvSpPr>
          <p:cNvPr id="88" name="Rectangle 87">
            <a:extLst/>
          </p:cNvPr>
          <p:cNvSpPr/>
          <p:nvPr/>
        </p:nvSpPr>
        <p:spPr>
          <a:xfrm>
            <a:off x="4597848" y="4279895"/>
            <a:ext cx="909887" cy="246221"/>
          </a:xfrm>
          <a:prstGeom prst="rect">
            <a:avLst/>
          </a:prstGeom>
        </p:spPr>
        <p:txBody>
          <a:bodyPr wrap="square">
            <a:spAutoFit/>
          </a:bodyPr>
          <a:lstStyle/>
          <a:p>
            <a:pPr algn="ctr"/>
            <a:r>
              <a:rPr lang="en-US" sz="1000">
                <a:solidFill>
                  <a:schemeClr val="bg1"/>
                </a:solidFill>
              </a:rPr>
              <a:t>Distributors</a:t>
            </a:r>
          </a:p>
        </p:txBody>
      </p:sp>
      <p:sp>
        <p:nvSpPr>
          <p:cNvPr id="89" name="Rectangle 88">
            <a:extLst/>
          </p:cNvPr>
          <p:cNvSpPr/>
          <p:nvPr/>
        </p:nvSpPr>
        <p:spPr>
          <a:xfrm>
            <a:off x="4639360" y="3097547"/>
            <a:ext cx="754474" cy="246221"/>
          </a:xfrm>
          <a:prstGeom prst="rect">
            <a:avLst/>
          </a:prstGeom>
        </p:spPr>
        <p:txBody>
          <a:bodyPr wrap="square">
            <a:spAutoFit/>
          </a:bodyPr>
          <a:lstStyle/>
          <a:p>
            <a:pPr algn="ctr"/>
            <a:r>
              <a:rPr lang="en-US" sz="1000">
                <a:solidFill>
                  <a:schemeClr val="bg1"/>
                </a:solidFill>
                <a:effectLst>
                  <a:outerShdw blurRad="38100" dist="38100" dir="2700000" algn="tl">
                    <a:srgbClr val="000000">
                      <a:alpha val="43137"/>
                    </a:srgbClr>
                  </a:outerShdw>
                </a:effectLst>
              </a:rPr>
              <a:t>Customers</a:t>
            </a:r>
          </a:p>
        </p:txBody>
      </p:sp>
      <p:pic>
        <p:nvPicPr>
          <p:cNvPr id="90" name="Picture 6" descr="https://upload.wikimedia.org/wikipedia/commons/thumb/6/64/Cisco_logo.svg/1280px-Cisco_logo.svg.png">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05574" y="3107146"/>
            <a:ext cx="459567" cy="258508"/>
          </a:xfrm>
          <a:prstGeom prst="rect">
            <a:avLst/>
          </a:prstGeom>
          <a:noFill/>
          <a:extLst>
            <a:ext uri="{909E8E84-426E-40dd-AFC4-6F175D3DCCD1}">
              <a14:hiddenFill xmlns="" xmlns:a14="http://schemas.microsoft.com/office/drawing/2010/main">
                <a:solidFill>
                  <a:srgbClr val="FFFFFF"/>
                </a:solidFill>
              </a14:hiddenFill>
            </a:ext>
          </a:extLst>
        </p:spPr>
      </p:pic>
      <p:pic>
        <p:nvPicPr>
          <p:cNvPr id="91" name="Picture 90">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1671" y="3072518"/>
            <a:ext cx="348538" cy="347631"/>
          </a:xfrm>
          <a:prstGeom prst="rect">
            <a:avLst/>
          </a:prstGeom>
        </p:spPr>
      </p:pic>
      <p:pic>
        <p:nvPicPr>
          <p:cNvPr id="92" name="Picture 12" descr="\\Msad\root\EU\LN\users\bhavanin\Downloads\Netgear.emf">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24945" y="3112657"/>
            <a:ext cx="695539" cy="155786"/>
          </a:xfrm>
          <a:prstGeom prst="rect">
            <a:avLst/>
          </a:prstGeom>
          <a:noFill/>
          <a:extLst>
            <a:ext uri="{909E8E84-426E-40dd-AFC4-6F175D3DCCD1}">
              <a14:hiddenFill xmlns="" xmlns:a14="http://schemas.microsoft.com/office/drawing/2010/main">
                <a:solidFill>
                  <a:srgbClr val="FFFFFF"/>
                </a:solidFill>
              </a14:hiddenFill>
            </a:ext>
          </a:extLst>
        </p:spPr>
      </p:pic>
      <p:pic>
        <p:nvPicPr>
          <p:cNvPr id="94" name="Picture 93">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58048" y="3308330"/>
            <a:ext cx="580930" cy="109333"/>
          </a:xfrm>
          <a:prstGeom prst="rect">
            <a:avLst/>
          </a:prstGeom>
        </p:spPr>
      </p:pic>
      <p:pic>
        <p:nvPicPr>
          <p:cNvPr id="95" name="Picture 94">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70275" y="3115679"/>
            <a:ext cx="490906" cy="110165"/>
          </a:xfrm>
          <a:prstGeom prst="rect">
            <a:avLst/>
          </a:prstGeom>
        </p:spPr>
      </p:pic>
      <p:pic>
        <p:nvPicPr>
          <p:cNvPr id="96" name="Picture 95">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1497" y="3826115"/>
            <a:ext cx="1051849" cy="151116"/>
          </a:xfrm>
          <a:prstGeom prst="rect">
            <a:avLst/>
          </a:prstGeom>
        </p:spPr>
      </p:pic>
      <p:pic>
        <p:nvPicPr>
          <p:cNvPr id="97" name="Picture 96">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59046" y="3845284"/>
            <a:ext cx="743918" cy="142391"/>
          </a:xfrm>
          <a:prstGeom prst="rect">
            <a:avLst/>
          </a:prstGeom>
        </p:spPr>
      </p:pic>
      <p:pic>
        <p:nvPicPr>
          <p:cNvPr id="98" name="Picture 97">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32191" y="3612987"/>
            <a:ext cx="1001878" cy="154462"/>
          </a:xfrm>
          <a:prstGeom prst="rect">
            <a:avLst/>
          </a:prstGeom>
        </p:spPr>
      </p:pic>
      <p:pic>
        <p:nvPicPr>
          <p:cNvPr id="99" name="Picture 98">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044866" y="4442886"/>
            <a:ext cx="881794" cy="286567"/>
          </a:xfrm>
          <a:prstGeom prst="rect">
            <a:avLst/>
          </a:prstGeom>
        </p:spPr>
      </p:pic>
      <p:pic>
        <p:nvPicPr>
          <p:cNvPr id="100" name="Picture 99">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17195" y="4239941"/>
            <a:ext cx="537617" cy="428953"/>
          </a:xfrm>
          <a:prstGeom prst="rect">
            <a:avLst/>
          </a:prstGeom>
        </p:spPr>
      </p:pic>
      <p:pic>
        <p:nvPicPr>
          <p:cNvPr id="101" name="Picture 100">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619319" y="4207727"/>
            <a:ext cx="830653" cy="197383"/>
          </a:xfrm>
          <a:prstGeom prst="rect">
            <a:avLst/>
          </a:prstGeom>
        </p:spPr>
      </p:pic>
      <p:pic>
        <p:nvPicPr>
          <p:cNvPr id="102" name="Picture 101">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522647" y="4147822"/>
            <a:ext cx="512245" cy="406048"/>
          </a:xfrm>
          <a:prstGeom prst="rect">
            <a:avLst/>
          </a:prstGeom>
        </p:spPr>
      </p:pic>
      <p:pic>
        <p:nvPicPr>
          <p:cNvPr id="103" name="Picture 247" descr="image002">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641473" y="4181966"/>
            <a:ext cx="777730" cy="22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03">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479298" y="4386699"/>
            <a:ext cx="649930" cy="290802"/>
          </a:xfrm>
          <a:prstGeom prst="rect">
            <a:avLst/>
          </a:prstGeom>
        </p:spPr>
      </p:pic>
      <p:pic>
        <p:nvPicPr>
          <p:cNvPr id="105" name="Picture 104">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839535" y="4416105"/>
            <a:ext cx="628051" cy="299799"/>
          </a:xfrm>
          <a:prstGeom prst="rect">
            <a:avLst/>
          </a:prstGeom>
        </p:spPr>
      </p:pic>
      <p:pic>
        <p:nvPicPr>
          <p:cNvPr id="106" name="Picture 105">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433540" y="3606134"/>
            <a:ext cx="1037535" cy="176648"/>
          </a:xfrm>
          <a:prstGeom prst="rect">
            <a:avLst/>
          </a:prstGeom>
        </p:spPr>
      </p:pic>
      <p:pic>
        <p:nvPicPr>
          <p:cNvPr id="107" name="Picture 106">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553121" y="3612987"/>
            <a:ext cx="743918" cy="155716"/>
          </a:xfrm>
          <a:prstGeom prst="rect">
            <a:avLst/>
          </a:prstGeom>
        </p:spPr>
      </p:pic>
      <p:sp>
        <p:nvSpPr>
          <p:cNvPr id="108" name="TextBox 107">
            <a:extLst/>
          </p:cNvPr>
          <p:cNvSpPr txBox="1"/>
          <p:nvPr/>
        </p:nvSpPr>
        <p:spPr>
          <a:xfrm>
            <a:off x="424370" y="2589314"/>
            <a:ext cx="4091199" cy="411480"/>
          </a:xfrm>
          <a:prstGeom prst="round2SameRect">
            <a:avLst>
              <a:gd name="adj1" fmla="val 27662"/>
              <a:gd name="adj2" fmla="val 0"/>
            </a:avLst>
          </a:prstGeom>
          <a:solidFill>
            <a:srgbClr val="456FC3"/>
          </a:solidFill>
        </p:spPr>
        <p:txBody>
          <a:bodyPr wrap="square" rtlCol="0" anchor="ctr" anchorCtr="0">
            <a:noAutofit/>
          </a:bodyPr>
          <a:lstStyle/>
          <a:p>
            <a:pPr algn="ctr"/>
            <a:r>
              <a:rPr lang="en-US" sz="1650">
                <a:solidFill>
                  <a:schemeClr val="bg1"/>
                </a:solidFill>
              </a:rPr>
              <a:t>Diversified Markets</a:t>
            </a:r>
          </a:p>
        </p:txBody>
      </p:sp>
      <p:cxnSp>
        <p:nvCxnSpPr>
          <p:cNvPr id="109" name="Straight Connector 108">
            <a:extLst/>
          </p:cNvPr>
          <p:cNvCxnSpPr/>
          <p:nvPr/>
        </p:nvCxnSpPr>
        <p:spPr>
          <a:xfrm>
            <a:off x="424260" y="4516589"/>
            <a:ext cx="3927416"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110" name="Group 109">
            <a:extLst/>
          </p:cNvPr>
          <p:cNvGrpSpPr/>
          <p:nvPr/>
        </p:nvGrpSpPr>
        <p:grpSpPr>
          <a:xfrm>
            <a:off x="490288" y="3983355"/>
            <a:ext cx="3948246" cy="377190"/>
            <a:chOff x="652129" y="5606610"/>
            <a:chExt cx="5264328" cy="502920"/>
          </a:xfrm>
        </p:grpSpPr>
        <p:grpSp>
          <p:nvGrpSpPr>
            <p:cNvPr id="111" name="Group 110">
              <a:extLst/>
            </p:cNvPr>
            <p:cNvGrpSpPr/>
            <p:nvPr/>
          </p:nvGrpSpPr>
          <p:grpSpPr>
            <a:xfrm>
              <a:off x="652129" y="5606610"/>
              <a:ext cx="2734063" cy="502920"/>
              <a:chOff x="1109329" y="5992527"/>
              <a:chExt cx="2734063" cy="502920"/>
            </a:xfrm>
          </p:grpSpPr>
          <p:grpSp>
            <p:nvGrpSpPr>
              <p:cNvPr id="113" name="Group 112">
                <a:extLst/>
              </p:cNvPr>
              <p:cNvGrpSpPr/>
              <p:nvPr/>
            </p:nvGrpSpPr>
            <p:grpSpPr>
              <a:xfrm>
                <a:off x="1109329" y="5992527"/>
                <a:ext cx="502920" cy="502920"/>
                <a:chOff x="3011848" y="971167"/>
                <a:chExt cx="1919598" cy="1919598"/>
              </a:xfrm>
            </p:grpSpPr>
            <p:sp>
              <p:nvSpPr>
                <p:cNvPr id="115" name="Oval 114">
                  <a:extLst/>
                </p:cNvPr>
                <p:cNvSpPr/>
                <p:nvPr/>
              </p:nvSpPr>
              <p:spPr>
                <a:xfrm>
                  <a:off x="3011848" y="971167"/>
                  <a:ext cx="1919598" cy="1919598"/>
                </a:xfrm>
                <a:prstGeom prst="ellipse">
                  <a:avLst/>
                </a:prstGeom>
                <a:solidFill>
                  <a:schemeClr val="accent4"/>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125">
                    <a:effectLst>
                      <a:outerShdw blurRad="38100" dist="38100" dir="2700000" algn="tl">
                        <a:srgbClr val="000000">
                          <a:alpha val="43137"/>
                        </a:srgbClr>
                      </a:outerShdw>
                    </a:effectLst>
                  </a:endParaRPr>
                </a:p>
              </p:txBody>
            </p:sp>
            <p:pic>
              <p:nvPicPr>
                <p:cNvPr id="116" name="Picture 115">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276192" y="1256669"/>
                  <a:ext cx="1397585" cy="1254736"/>
                </a:xfrm>
                <a:prstGeom prst="rect">
                  <a:avLst/>
                </a:prstGeom>
              </p:spPr>
            </p:pic>
          </p:grpSp>
          <p:sp>
            <p:nvSpPr>
              <p:cNvPr id="114" name="TextBox 113">
                <a:extLst/>
              </p:cNvPr>
              <p:cNvSpPr txBox="1"/>
              <p:nvPr/>
            </p:nvSpPr>
            <p:spPr>
              <a:xfrm>
                <a:off x="1579678" y="6086414"/>
                <a:ext cx="2263714" cy="315147"/>
              </a:xfrm>
              <a:prstGeom prst="rect">
                <a:avLst/>
              </a:prstGeom>
              <a:noFill/>
            </p:spPr>
            <p:txBody>
              <a:bodyPr wrap="square" rtlCol="0">
                <a:noAutofit/>
              </a:bodyPr>
              <a:lstStyle/>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Data Center</a:t>
                </a:r>
              </a:p>
            </p:txBody>
          </p:sp>
        </p:grpSp>
        <p:cxnSp>
          <p:nvCxnSpPr>
            <p:cNvPr id="112" name="Straight Arrow Connector 111">
              <a:extLst/>
            </p:cNvPr>
            <p:cNvCxnSpPr>
              <a:cxnSpLocks/>
            </p:cNvCxnSpPr>
            <p:nvPr/>
          </p:nvCxnSpPr>
          <p:spPr>
            <a:xfrm>
              <a:off x="2513012" y="5858070"/>
              <a:ext cx="3403445" cy="0"/>
            </a:xfrm>
            <a:prstGeom prst="straightConnector1">
              <a:avLst/>
            </a:prstGeom>
            <a:ln w="57150">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17" name="Group 116">
            <a:extLst/>
          </p:cNvPr>
          <p:cNvGrpSpPr/>
          <p:nvPr/>
        </p:nvGrpSpPr>
        <p:grpSpPr>
          <a:xfrm>
            <a:off x="1248966" y="3678555"/>
            <a:ext cx="3189568" cy="377190"/>
            <a:chOff x="1663700" y="5202083"/>
            <a:chExt cx="4252757" cy="502920"/>
          </a:xfrm>
        </p:grpSpPr>
        <p:sp>
          <p:nvSpPr>
            <p:cNvPr id="118" name="TextBox 117">
              <a:extLst/>
            </p:cNvPr>
            <p:cNvSpPr txBox="1"/>
            <p:nvPr/>
          </p:nvSpPr>
          <p:spPr>
            <a:xfrm>
              <a:off x="2126844" y="5295970"/>
              <a:ext cx="2263714" cy="315147"/>
            </a:xfrm>
            <a:prstGeom prst="rect">
              <a:avLst/>
            </a:prstGeom>
            <a:noFill/>
          </p:spPr>
          <p:txBody>
            <a:bodyPr wrap="square" rtlCol="0">
              <a:noAutofit/>
            </a:bodyPr>
            <a:lstStyle/>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Enterprise</a:t>
              </a:r>
            </a:p>
          </p:txBody>
        </p:sp>
        <p:grpSp>
          <p:nvGrpSpPr>
            <p:cNvPr id="119" name="Group 118">
              <a:extLst/>
            </p:cNvPr>
            <p:cNvGrpSpPr/>
            <p:nvPr/>
          </p:nvGrpSpPr>
          <p:grpSpPr>
            <a:xfrm>
              <a:off x="1663700" y="5202083"/>
              <a:ext cx="502920" cy="502920"/>
              <a:chOff x="7509294" y="981738"/>
              <a:chExt cx="1919598" cy="1919598"/>
            </a:xfrm>
          </p:grpSpPr>
          <p:sp>
            <p:nvSpPr>
              <p:cNvPr id="121" name="Oval 120">
                <a:extLst/>
              </p:cNvPr>
              <p:cNvSpPr/>
              <p:nvPr/>
            </p:nvSpPr>
            <p:spPr>
              <a:xfrm>
                <a:off x="7509294" y="981738"/>
                <a:ext cx="1919598" cy="1919598"/>
              </a:xfrm>
              <a:prstGeom prst="ellipse">
                <a:avLst/>
              </a:prstGeom>
              <a:solidFill>
                <a:schemeClr val="accent1"/>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effectLst>
                    <a:outerShdw blurRad="38100" dist="38100" dir="2700000" algn="tl">
                      <a:srgbClr val="000000">
                        <a:alpha val="43137"/>
                      </a:srgbClr>
                    </a:outerShdw>
                  </a:effectLst>
                </a:endParaRPr>
              </a:p>
            </p:txBody>
          </p:sp>
          <p:pic>
            <p:nvPicPr>
              <p:cNvPr id="122" name="Picture 121">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839817" y="1300838"/>
                <a:ext cx="1289104" cy="1157345"/>
              </a:xfrm>
              <a:prstGeom prst="rect">
                <a:avLst/>
              </a:prstGeom>
            </p:spPr>
          </p:pic>
        </p:grpSp>
        <p:cxnSp>
          <p:nvCxnSpPr>
            <p:cNvPr id="120" name="Straight Arrow Connector 119">
              <a:extLst/>
            </p:cNvPr>
            <p:cNvCxnSpPr>
              <a:cxnSpLocks/>
            </p:cNvCxnSpPr>
            <p:nvPr/>
          </p:nvCxnSpPr>
          <p:spPr>
            <a:xfrm>
              <a:off x="3301402" y="5453543"/>
              <a:ext cx="2615055" cy="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23" name="Group 122">
            <a:extLst/>
          </p:cNvPr>
          <p:cNvGrpSpPr/>
          <p:nvPr/>
        </p:nvGrpSpPr>
        <p:grpSpPr>
          <a:xfrm>
            <a:off x="2001441" y="3373755"/>
            <a:ext cx="2437093" cy="377190"/>
            <a:chOff x="2667000" y="4808383"/>
            <a:chExt cx="3249457" cy="502920"/>
          </a:xfrm>
        </p:grpSpPr>
        <p:grpSp>
          <p:nvGrpSpPr>
            <p:cNvPr id="124" name="Group 123">
              <a:extLst/>
            </p:cNvPr>
            <p:cNvGrpSpPr/>
            <p:nvPr/>
          </p:nvGrpSpPr>
          <p:grpSpPr>
            <a:xfrm>
              <a:off x="2667000" y="4808383"/>
              <a:ext cx="502920" cy="502920"/>
              <a:chOff x="4665983" y="-2226139"/>
              <a:chExt cx="1919598" cy="1919598"/>
            </a:xfrm>
          </p:grpSpPr>
          <p:sp>
            <p:nvSpPr>
              <p:cNvPr id="127" name="Oval 126">
                <a:extLst/>
              </p:cNvPr>
              <p:cNvSpPr/>
              <p:nvPr/>
            </p:nvSpPr>
            <p:spPr>
              <a:xfrm>
                <a:off x="4665983" y="-2226139"/>
                <a:ext cx="1919598" cy="1919598"/>
              </a:xfrm>
              <a:prstGeom prst="ellipse">
                <a:avLst/>
              </a:prstGeom>
              <a:solidFill>
                <a:schemeClr val="accent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effectLst>
                    <a:outerShdw blurRad="38100" dist="38100" dir="2700000" algn="tl">
                      <a:srgbClr val="000000">
                        <a:alpha val="43137"/>
                      </a:srgbClr>
                    </a:outerShdw>
                  </a:effectLst>
                </a:endParaRPr>
              </a:p>
            </p:txBody>
          </p:sp>
          <p:pic>
            <p:nvPicPr>
              <p:cNvPr id="128" name="Picture 127">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910106" y="-1863793"/>
                <a:ext cx="1358927" cy="1220030"/>
              </a:xfrm>
              <a:prstGeom prst="rect">
                <a:avLst/>
              </a:prstGeom>
            </p:spPr>
          </p:pic>
        </p:grpSp>
        <p:sp>
          <p:nvSpPr>
            <p:cNvPr id="125" name="TextBox 124">
              <a:extLst/>
            </p:cNvPr>
            <p:cNvSpPr txBox="1"/>
            <p:nvPr/>
          </p:nvSpPr>
          <p:spPr>
            <a:xfrm>
              <a:off x="3134367" y="4902270"/>
              <a:ext cx="2263714" cy="315147"/>
            </a:xfrm>
            <a:prstGeom prst="rect">
              <a:avLst/>
            </a:prstGeom>
            <a:noFill/>
          </p:spPr>
          <p:txBody>
            <a:bodyPr wrap="square" rtlCol="0">
              <a:noAutofit/>
            </a:bodyPr>
            <a:lstStyle/>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Access</a:t>
              </a:r>
            </a:p>
          </p:txBody>
        </p:sp>
        <p:cxnSp>
          <p:nvCxnSpPr>
            <p:cNvPr id="126" name="Straight Arrow Connector 125">
              <a:extLst/>
            </p:cNvPr>
            <p:cNvCxnSpPr>
              <a:cxnSpLocks/>
            </p:cNvCxnSpPr>
            <p:nvPr/>
          </p:nvCxnSpPr>
          <p:spPr>
            <a:xfrm>
              <a:off x="4129195" y="5055662"/>
              <a:ext cx="1787262" cy="8362"/>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29" name="Group 128">
            <a:extLst/>
          </p:cNvPr>
          <p:cNvGrpSpPr/>
          <p:nvPr/>
        </p:nvGrpSpPr>
        <p:grpSpPr>
          <a:xfrm>
            <a:off x="2755857" y="3068955"/>
            <a:ext cx="2054706" cy="377190"/>
            <a:chOff x="3672888" y="4419600"/>
            <a:chExt cx="2739608" cy="502920"/>
          </a:xfrm>
        </p:grpSpPr>
        <p:grpSp>
          <p:nvGrpSpPr>
            <p:cNvPr id="130" name="Group 129">
              <a:extLst/>
            </p:cNvPr>
            <p:cNvGrpSpPr/>
            <p:nvPr/>
          </p:nvGrpSpPr>
          <p:grpSpPr>
            <a:xfrm>
              <a:off x="3672888" y="4419600"/>
              <a:ext cx="502920" cy="502920"/>
              <a:chOff x="4665983" y="-2226139"/>
              <a:chExt cx="1919598" cy="1919598"/>
            </a:xfrm>
          </p:grpSpPr>
          <p:sp>
            <p:nvSpPr>
              <p:cNvPr id="133" name="Oval 132">
                <a:extLst/>
              </p:cNvPr>
              <p:cNvSpPr/>
              <p:nvPr/>
            </p:nvSpPr>
            <p:spPr>
              <a:xfrm>
                <a:off x="4665983" y="-2226139"/>
                <a:ext cx="1919598" cy="1919598"/>
              </a:xfrm>
              <a:prstGeom prst="ellipse">
                <a:avLst/>
              </a:prstGeom>
              <a:solidFill>
                <a:schemeClr val="accent6"/>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effectLst>
                    <a:outerShdw blurRad="38100" dist="38100" dir="2700000" algn="tl">
                      <a:srgbClr val="000000">
                        <a:alpha val="43137"/>
                      </a:srgbClr>
                    </a:outerShdw>
                  </a:effectLst>
                </a:endParaRPr>
              </a:p>
            </p:txBody>
          </p:sp>
          <p:pic>
            <p:nvPicPr>
              <p:cNvPr id="134" name="Picture 133">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980257" y="-1871128"/>
                <a:ext cx="1348668" cy="1210819"/>
              </a:xfrm>
              <a:prstGeom prst="rect">
                <a:avLst/>
              </a:prstGeom>
            </p:spPr>
          </p:pic>
        </p:grpSp>
        <p:sp>
          <p:nvSpPr>
            <p:cNvPr id="131" name="TextBox 130">
              <a:extLst/>
            </p:cNvPr>
            <p:cNvSpPr txBox="1"/>
            <p:nvPr/>
          </p:nvSpPr>
          <p:spPr>
            <a:xfrm>
              <a:off x="4148782" y="4513487"/>
              <a:ext cx="2263714" cy="315147"/>
            </a:xfrm>
            <a:prstGeom prst="rect">
              <a:avLst/>
            </a:prstGeom>
            <a:noFill/>
          </p:spPr>
          <p:txBody>
            <a:bodyPr wrap="square" rtlCol="0">
              <a:noAutofit/>
            </a:bodyPr>
            <a:lstStyle/>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Auto</a:t>
              </a:r>
            </a:p>
          </p:txBody>
        </p:sp>
        <p:cxnSp>
          <p:nvCxnSpPr>
            <p:cNvPr id="132" name="Straight Arrow Connector 131">
              <a:extLst/>
            </p:cNvPr>
            <p:cNvCxnSpPr>
              <a:cxnSpLocks/>
            </p:cNvCxnSpPr>
            <p:nvPr/>
          </p:nvCxnSpPr>
          <p:spPr>
            <a:xfrm>
              <a:off x="4784257" y="4670645"/>
              <a:ext cx="1132200" cy="830"/>
            </a:xfrm>
            <a:prstGeom prst="straightConnector1">
              <a:avLst/>
            </a:prstGeom>
            <a:ln w="5715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grpSp>
      <p:sp>
        <p:nvSpPr>
          <p:cNvPr id="137" name="TextBox 136">
            <a:extLst/>
          </p:cNvPr>
          <p:cNvSpPr txBox="1"/>
          <p:nvPr/>
        </p:nvSpPr>
        <p:spPr>
          <a:xfrm>
            <a:off x="1828801" y="4685972"/>
            <a:ext cx="679871" cy="253916"/>
          </a:xfrm>
          <a:prstGeom prst="rect">
            <a:avLst/>
          </a:prstGeom>
          <a:noFill/>
        </p:spPr>
        <p:txBody>
          <a:bodyPr wrap="square" rtlCol="0">
            <a:spAutoFit/>
          </a:bodyPr>
          <a:lstStyle/>
          <a:p>
            <a:pPr algn="ctr"/>
            <a:r>
              <a:rPr lang="en-US" sz="1050"/>
              <a:t>2017</a:t>
            </a:r>
          </a:p>
        </p:txBody>
      </p:sp>
      <p:sp>
        <p:nvSpPr>
          <p:cNvPr id="139" name="Oval 138">
            <a:extLst/>
          </p:cNvPr>
          <p:cNvSpPr/>
          <p:nvPr/>
        </p:nvSpPr>
        <p:spPr>
          <a:xfrm flipH="1">
            <a:off x="600118" y="4440556"/>
            <a:ext cx="152069" cy="152069"/>
          </a:xfrm>
          <a:prstGeom prst="ellipse">
            <a:avLst/>
          </a:prstGeom>
          <a:solidFill>
            <a:schemeClr val="accent4"/>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0" name="Oval 139">
            <a:extLst/>
          </p:cNvPr>
          <p:cNvSpPr/>
          <p:nvPr/>
        </p:nvSpPr>
        <p:spPr>
          <a:xfrm flipH="1">
            <a:off x="1361527" y="4440556"/>
            <a:ext cx="152069" cy="152069"/>
          </a:xfrm>
          <a:prstGeom prst="ellipse">
            <a:avLst/>
          </a:prstGeom>
          <a:solidFill>
            <a:schemeClr val="accent1"/>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1" name="Oval 140">
            <a:extLst/>
          </p:cNvPr>
          <p:cNvSpPr/>
          <p:nvPr/>
        </p:nvSpPr>
        <p:spPr>
          <a:xfrm flipH="1">
            <a:off x="2114002" y="4440556"/>
            <a:ext cx="152069" cy="152069"/>
          </a:xfrm>
          <a:prstGeom prst="ellipse">
            <a:avLst/>
          </a:prstGeom>
          <a:solidFill>
            <a:schemeClr val="accent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2" name="Oval 141">
            <a:extLst/>
          </p:cNvPr>
          <p:cNvSpPr/>
          <p:nvPr/>
        </p:nvSpPr>
        <p:spPr>
          <a:xfrm flipH="1">
            <a:off x="2868418" y="4440556"/>
            <a:ext cx="152069" cy="152069"/>
          </a:xfrm>
          <a:prstGeom prst="ellipse">
            <a:avLst/>
          </a:prstGeom>
          <a:solidFill>
            <a:schemeClr val="accent6"/>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72" name="Picture 13" descr="\\Msad\root\EU\LN\users\bhavanin\Downloads\Lenovo.emf"/>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446228" y="3314349"/>
            <a:ext cx="1085358" cy="95435"/>
          </a:xfrm>
          <a:prstGeom prst="rect">
            <a:avLst/>
          </a:prstGeom>
          <a:noFill/>
          <a:extLst>
            <a:ext uri="{909E8E84-426E-40dd-AFC4-6F175D3DCCD1}">
              <a14:hiddenFill xmlns="" xmlns:a14="http://schemas.microsoft.com/office/drawing/2010/main">
                <a:solidFill>
                  <a:srgbClr val="FFFFFF"/>
                </a:solidFill>
              </a14:hiddenFill>
            </a:ext>
          </a:extLst>
        </p:spPr>
      </p:pic>
      <p:pic>
        <p:nvPicPr>
          <p:cNvPr id="136" name="Picture 13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098474" y="3091263"/>
            <a:ext cx="667433" cy="142030"/>
          </a:xfrm>
          <a:prstGeom prst="rect">
            <a:avLst/>
          </a:prstGeom>
        </p:spPr>
      </p:pic>
    </p:spTree>
    <p:extLst>
      <p:ext uri="{BB962C8B-B14F-4D97-AF65-F5344CB8AC3E}">
        <p14:creationId xmlns:p14="http://schemas.microsoft.com/office/powerpoint/2010/main" val="3662789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B6E8-8007-BC45-8290-8664B62C6388}"/>
              </a:ext>
            </a:extLst>
          </p:cNvPr>
          <p:cNvSpPr>
            <a:spLocks noGrp="1"/>
          </p:cNvSpPr>
          <p:nvPr>
            <p:ph type="title"/>
          </p:nvPr>
        </p:nvSpPr>
        <p:spPr>
          <a:xfrm>
            <a:off x="275953" y="1102757"/>
            <a:ext cx="7886700" cy="822960"/>
          </a:xfrm>
          <a:effectLst>
            <a:outerShdw blurRad="50800" dist="38100" dir="2700000" algn="tl" rotWithShape="0">
              <a:prstClr val="black">
                <a:alpha val="40000"/>
              </a:prstClr>
            </a:outerShdw>
          </a:effectLst>
        </p:spPr>
        <p:txBody>
          <a:bodyPr>
            <a:noAutofit/>
          </a:bodyPr>
          <a:lstStyle/>
          <a:p>
            <a:r>
              <a:rPr lang="zh-CN" altLang="en-US" sz="4000">
                <a:effectLst>
                  <a:outerShdw blurRad="38100" dist="38100" dir="2700000" algn="tl">
                    <a:srgbClr val="000000">
                      <a:alpha val="43137"/>
                    </a:srgbClr>
                  </a:outerShdw>
                </a:effectLst>
              </a:rPr>
              <a:t>創客</a:t>
            </a:r>
            <a:r>
              <a:rPr lang="en-US" altLang="zh-CN" sz="4000">
                <a:effectLst>
                  <a:outerShdw blurRad="38100" dist="38100" dir="2700000" algn="tl">
                    <a:srgbClr val="000000">
                      <a:alpha val="43137"/>
                    </a:srgbClr>
                  </a:outerShdw>
                </a:effectLst>
              </a:rPr>
              <a:t> x </a:t>
            </a:r>
            <a:r>
              <a:rPr lang="zh-CN" altLang="en-US" sz="4000">
                <a:effectLst>
                  <a:outerShdw blurRad="38100" dist="38100" dir="2700000" algn="tl">
                    <a:srgbClr val="000000">
                      <a:alpha val="43137"/>
                    </a:srgbClr>
                  </a:outerShdw>
                </a:effectLst>
              </a:rPr>
              <a:t>備份</a:t>
            </a:r>
            <a:r>
              <a:rPr lang="en-US" altLang="zh-CN" sz="4000">
                <a:effectLst>
                  <a:outerShdw blurRad="38100" dist="38100" dir="2700000" algn="tl">
                    <a:srgbClr val="000000">
                      <a:alpha val="43137"/>
                    </a:srgbClr>
                  </a:outerShdw>
                </a:effectLst>
              </a:rPr>
              <a:t> x </a:t>
            </a:r>
            <a:br>
              <a:rPr lang="en-US" altLang="zh-CN" sz="4000">
                <a:effectLst>
                  <a:outerShdw blurRad="38100" dist="38100" dir="2700000" algn="tl">
                    <a:srgbClr val="000000">
                      <a:alpha val="43137"/>
                    </a:srgbClr>
                  </a:outerShdw>
                </a:effectLst>
              </a:rPr>
            </a:br>
            <a:r>
              <a:rPr lang="zh-CN" altLang="en-US" sz="4000">
                <a:effectLst>
                  <a:outerShdw blurRad="38100" dist="38100" dir="2700000" algn="tl">
                    <a:srgbClr val="000000">
                      <a:alpha val="43137"/>
                    </a:srgbClr>
                  </a:outerShdw>
                </a:effectLst>
              </a:rPr>
              <a:t>分享</a:t>
            </a:r>
            <a:r>
              <a:rPr lang="en-US" altLang="zh-CN" sz="4000">
                <a:effectLst>
                  <a:outerShdw blurRad="38100" dist="38100" dir="2700000" algn="tl">
                    <a:srgbClr val="000000">
                      <a:alpha val="43137"/>
                    </a:srgbClr>
                  </a:outerShdw>
                </a:effectLst>
              </a:rPr>
              <a:t> x </a:t>
            </a:r>
            <a:r>
              <a:rPr lang="zh-CN" altLang="en-US" sz="4000">
                <a:effectLst>
                  <a:outerShdw blurRad="38100" dist="38100" dir="2700000" algn="tl">
                    <a:srgbClr val="000000">
                      <a:alpha val="43137"/>
                    </a:srgbClr>
                  </a:outerShdw>
                </a:effectLst>
              </a:rPr>
              <a:t>工作</a:t>
            </a:r>
            <a:r>
              <a:rPr lang="en-US" altLang="zh-CN" sz="4000">
                <a:effectLst>
                  <a:outerShdw blurRad="38100" dist="38100" dir="2700000" algn="tl">
                    <a:srgbClr val="000000">
                      <a:alpha val="43137"/>
                    </a:srgbClr>
                  </a:outerShdw>
                </a:effectLst>
              </a:rPr>
              <a:t> x </a:t>
            </a:r>
            <a:r>
              <a:rPr lang="zh-CN" altLang="en-US" sz="4000">
                <a:effectLst>
                  <a:outerShdw blurRad="38100" dist="38100" dir="2700000" algn="tl">
                    <a:srgbClr val="000000">
                      <a:alpha val="43137"/>
                    </a:srgbClr>
                  </a:outerShdw>
                </a:effectLst>
              </a:rPr>
              <a:t>娛樂</a:t>
            </a:r>
            <a:br>
              <a:rPr lang="en-US" altLang="zh-CN" sz="4000">
                <a:effectLst>
                  <a:outerShdw blurRad="38100" dist="38100" dir="2700000" algn="tl">
                    <a:srgbClr val="000000">
                      <a:alpha val="43137"/>
                    </a:srgbClr>
                  </a:outerShdw>
                </a:effectLst>
              </a:rPr>
            </a:br>
            <a:r>
              <a:rPr lang="zh-CN" altLang="en-US" sz="4000">
                <a:effectLst>
                  <a:outerShdw blurRad="38100" dist="38100" dir="2700000" algn="tl">
                    <a:srgbClr val="000000">
                      <a:alpha val="43137"/>
                    </a:srgbClr>
                  </a:outerShdw>
                </a:effectLst>
              </a:rPr>
              <a:t>隨處滿足</a:t>
            </a:r>
            <a:br>
              <a:rPr lang="en-US" altLang="zh-TW" sz="4000">
                <a:effectLst>
                  <a:outerShdw blurRad="38100" dist="38100" dir="2700000" algn="tl">
                    <a:srgbClr val="000000">
                      <a:alpha val="43137"/>
                    </a:srgbClr>
                  </a:outerShdw>
                </a:effectLst>
              </a:rPr>
            </a:br>
            <a:endParaRPr lang="en-US" sz="400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363C917F-AE2E-8C41-A9D2-53C4EEB75411}"/>
              </a:ext>
            </a:extLst>
          </p:cNvPr>
          <p:cNvSpPr/>
          <p:nvPr/>
        </p:nvSpPr>
        <p:spPr>
          <a:xfrm>
            <a:off x="290070" y="3664926"/>
            <a:ext cx="3432350" cy="861774"/>
          </a:xfrm>
          <a:prstGeom prst="rect">
            <a:avLst/>
          </a:prstGeom>
        </p:spPr>
        <p:txBody>
          <a:bodyPr wrap="none">
            <a:spAutoFit/>
          </a:bodyPr>
          <a:lstStyle/>
          <a:p>
            <a:r>
              <a:rPr lang="en-US" sz="3200" b="1">
                <a:solidFill>
                  <a:schemeClr val="accent4"/>
                </a:solidFill>
                <a:latin typeface="Arial" panose="020B0604020202020204" pitchFamily="34" charset="0"/>
                <a:ea typeface="Microsoft JhengHei" panose="020B0604030504040204" pitchFamily="34" charset="-120"/>
                <a:cs typeface="Arial" panose="020B0604020202020204" pitchFamily="34" charset="0"/>
              </a:rPr>
              <a:t>B5</a:t>
            </a:r>
            <a:r>
              <a:rPr lang="en-US">
                <a:solidFill>
                  <a:schemeClr val="accent4"/>
                </a:solidFill>
                <a:latin typeface="Microsoft JhengHei" panose="020B0604030504040204" pitchFamily="34" charset="-120"/>
                <a:ea typeface="Microsoft JhengHei" panose="020B0604030504040204" pitchFamily="34" charset="-120"/>
              </a:rPr>
              <a:t> </a:t>
            </a:r>
            <a:r>
              <a:rPr lang="zh-CN" altLang="en-US">
                <a:solidFill>
                  <a:schemeClr val="accent4"/>
                </a:solidFill>
                <a:latin typeface="Microsoft JhengHei" panose="020B0604030504040204" pitchFamily="34" charset="-120"/>
                <a:ea typeface="Microsoft JhengHei" panose="020B0604030504040204" pitchFamily="34" charset="-120"/>
              </a:rPr>
              <a:t>書籍尺寸</a:t>
            </a:r>
            <a:endParaRPr lang="en-US" altLang="zh-CN">
              <a:solidFill>
                <a:schemeClr val="accent4"/>
              </a:solidFill>
              <a:latin typeface="Microsoft JhengHei" panose="020B0604030504040204" pitchFamily="34" charset="-120"/>
              <a:ea typeface="Microsoft JhengHei" panose="020B0604030504040204" pitchFamily="34" charset="-120"/>
            </a:endParaRPr>
          </a:p>
          <a:p>
            <a:r>
              <a:rPr lang="en-US">
                <a:solidFill>
                  <a:schemeClr val="bg1"/>
                </a:solidFill>
                <a:latin typeface="Microsoft JhengHei" panose="020B0604030504040204" pitchFamily="34" charset="-120"/>
                <a:ea typeface="Microsoft JhengHei" panose="020B0604030504040204" pitchFamily="34" charset="-120"/>
              </a:rPr>
              <a:t>25 x 230 x 165 mm</a:t>
            </a:r>
            <a:r>
              <a:rPr lang="zh-TW" altLang="en-US">
                <a:solidFill>
                  <a:schemeClr val="bg1"/>
                </a:solidFill>
                <a:latin typeface="Microsoft JhengHei" panose="020B0604030504040204" pitchFamily="34" charset="-120"/>
                <a:ea typeface="Microsoft JhengHei" panose="020B0604030504040204" pitchFamily="34" charset="-120"/>
              </a:rPr>
              <a:t> </a:t>
            </a:r>
            <a:r>
              <a:rPr lang="en-US" altLang="zh-CN">
                <a:solidFill>
                  <a:schemeClr val="bg1"/>
                </a:solidFill>
                <a:latin typeface="Microsoft JhengHei" panose="020B0604030504040204" pitchFamily="34" charset="-120"/>
                <a:ea typeface="Microsoft JhengHei" panose="020B0604030504040204" pitchFamily="34" charset="-120"/>
              </a:rPr>
              <a:t>(</a:t>
            </a:r>
            <a:r>
              <a:rPr lang="en-US">
                <a:solidFill>
                  <a:schemeClr val="bg1"/>
                </a:solidFill>
                <a:latin typeface="Microsoft JhengHei" panose="020B0604030504040204" pitchFamily="34" charset="-120"/>
                <a:ea typeface="Microsoft JhengHei" panose="020B0604030504040204" pitchFamily="34" charset="-120"/>
              </a:rPr>
              <a:t>H x W x D)</a:t>
            </a:r>
          </a:p>
        </p:txBody>
      </p:sp>
      <p:sp>
        <p:nvSpPr>
          <p:cNvPr id="6" name="Rectangle 5">
            <a:extLst>
              <a:ext uri="{FF2B5EF4-FFF2-40B4-BE49-F238E27FC236}">
                <a16:creationId xmlns:a16="http://schemas.microsoft.com/office/drawing/2014/main" id="{6771B521-10C8-DD4B-AAB2-1AC1F03AE67A}"/>
              </a:ext>
            </a:extLst>
          </p:cNvPr>
          <p:cNvSpPr/>
          <p:nvPr/>
        </p:nvSpPr>
        <p:spPr>
          <a:xfrm>
            <a:off x="306707" y="2738858"/>
            <a:ext cx="1800493" cy="861774"/>
          </a:xfrm>
          <a:prstGeom prst="rect">
            <a:avLst/>
          </a:prstGeom>
        </p:spPr>
        <p:txBody>
          <a:bodyPr wrap="none">
            <a:spAutoFit/>
          </a:bodyPr>
          <a:lstStyle/>
          <a:p>
            <a:r>
              <a:rPr lang="en-US" sz="3200" b="1">
                <a:solidFill>
                  <a:schemeClr val="accent4"/>
                </a:solidFill>
                <a:latin typeface="Arial" panose="020B0604020202020204" pitchFamily="34" charset="0"/>
                <a:ea typeface="Microsoft JhengHei" panose="020B0604030504040204" pitchFamily="34" charset="-120"/>
                <a:cs typeface="Arial" panose="020B0604020202020204" pitchFamily="34" charset="0"/>
              </a:rPr>
              <a:t>724</a:t>
            </a:r>
            <a:r>
              <a:rPr lang="en-US" b="1">
                <a:solidFill>
                  <a:schemeClr val="accent4"/>
                </a:solidFill>
                <a:latin typeface="Arial" panose="020B0604020202020204" pitchFamily="34" charset="0"/>
                <a:ea typeface="Microsoft JhengHei" panose="020B0604030504040204" pitchFamily="34" charset="-120"/>
                <a:cs typeface="Arial" panose="020B0604020202020204" pitchFamily="34" charset="0"/>
              </a:rPr>
              <a:t>g</a:t>
            </a:r>
          </a:p>
          <a:p>
            <a:r>
              <a:rPr lang="zh-CN" altLang="en-US">
                <a:solidFill>
                  <a:schemeClr val="bg1"/>
                </a:solidFill>
                <a:latin typeface="Microsoft JhengHei" panose="020B0604030504040204" pitchFamily="34" charset="-120"/>
                <a:ea typeface="Microsoft JhengHei" panose="020B0604030504040204" pitchFamily="34" charset="-120"/>
              </a:rPr>
              <a:t>羽量化適合攜帶</a:t>
            </a:r>
            <a:endParaRPr lang="en-US">
              <a:solidFill>
                <a:schemeClr val="bg1"/>
              </a:solidFill>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5AB2E195-0A28-1F46-BAE6-C8D2F86D8221}"/>
              </a:ext>
            </a:extLst>
          </p:cNvPr>
          <p:cNvSpPr/>
          <p:nvPr/>
        </p:nvSpPr>
        <p:spPr>
          <a:xfrm>
            <a:off x="275953" y="2171229"/>
            <a:ext cx="4801314" cy="461665"/>
          </a:xfrm>
          <a:prstGeom prst="rect">
            <a:avLst/>
          </a:prstGeom>
        </p:spPr>
        <p:txBody>
          <a:bodyPr wrap="none">
            <a:spAutoFit/>
          </a:bodyPr>
          <a:lstStyle/>
          <a:p>
            <a:r>
              <a:rPr lang="zh-CN" altLang="en-US" sz="2400">
                <a:solidFill>
                  <a:schemeClr val="bg1"/>
                </a:solidFill>
                <a:latin typeface="Microsoft JhengHei" panose="020B0604030504040204" pitchFamily="34" charset="-120"/>
                <a:ea typeface="Microsoft JhengHei" panose="020B0604030504040204" pitchFamily="34" charset="-120"/>
              </a:rPr>
              <a:t>收放自如，這就是你想要的輕與薄</a:t>
            </a:r>
            <a:endParaRPr lang="en-US" sz="240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567102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52" y="91440"/>
            <a:ext cx="8868048" cy="822960"/>
          </a:xfrm>
        </p:spPr>
        <p:txBody>
          <a:bodyPr>
            <a:normAutofit/>
          </a:bodyPr>
          <a:lstStyle/>
          <a:p>
            <a:r>
              <a:rPr lang="en-US" altLang="zh-TW" sz="3200" err="1">
                <a:solidFill>
                  <a:srgbClr val="E2CB9E"/>
                </a:solidFill>
                <a:effectLst>
                  <a:outerShdw blurRad="38100" dist="38100" dir="2700000" algn="tl">
                    <a:srgbClr val="000000">
                      <a:alpha val="43137"/>
                    </a:srgbClr>
                  </a:outerShdw>
                </a:effectLst>
              </a:rPr>
              <a:t>Aquantia</a:t>
            </a:r>
            <a:r>
              <a:rPr lang="en-US" altLang="zh-TW" sz="3200">
                <a:solidFill>
                  <a:srgbClr val="E2CB9E"/>
                </a:solidFill>
                <a:effectLst>
                  <a:outerShdw blurRad="38100" dist="38100" dir="2700000" algn="tl">
                    <a:srgbClr val="000000">
                      <a:alpha val="43137"/>
                    </a:srgbClr>
                  </a:outerShdw>
                </a:effectLst>
              </a:rPr>
              <a:t> drives the infrastructure upgrade</a:t>
            </a:r>
            <a:endParaRPr lang="zh-TW" altLang="en-US" sz="3200">
              <a:solidFill>
                <a:srgbClr val="E2CB9E"/>
              </a:solidFill>
              <a:effectLst>
                <a:outerShdw blurRad="38100" dist="38100" dir="2700000" algn="tl">
                  <a:srgbClr val="000000">
                    <a:alpha val="43137"/>
                  </a:srgbClr>
                </a:outerShdw>
              </a:effectLst>
            </a:endParaRPr>
          </a:p>
        </p:txBody>
      </p:sp>
      <p:grpSp>
        <p:nvGrpSpPr>
          <p:cNvPr id="804" name="Group 803">
            <a:extLst>
              <a:ext uri="{FF2B5EF4-FFF2-40B4-BE49-F238E27FC236}">
                <a16:creationId xmlns:a16="http://schemas.microsoft.com/office/drawing/2014/main" id="{11FBD813-AF85-2D4D-96DB-F56D0F68EA2C}"/>
              </a:ext>
            </a:extLst>
          </p:cNvPr>
          <p:cNvGrpSpPr/>
          <p:nvPr/>
        </p:nvGrpSpPr>
        <p:grpSpPr>
          <a:xfrm>
            <a:off x="972146" y="782320"/>
            <a:ext cx="7432920" cy="3919220"/>
            <a:chOff x="1529239" y="914401"/>
            <a:chExt cx="9130346" cy="5313562"/>
          </a:xfrm>
        </p:grpSpPr>
        <p:grpSp>
          <p:nvGrpSpPr>
            <p:cNvPr id="805" name="Group 804">
              <a:extLst>
                <a:ext uri="{FF2B5EF4-FFF2-40B4-BE49-F238E27FC236}">
                  <a16:creationId xmlns:a16="http://schemas.microsoft.com/office/drawing/2014/main" id="{0EE669E5-90C7-B844-B954-F600CCC1C253}"/>
                </a:ext>
              </a:extLst>
            </p:cNvPr>
            <p:cNvGrpSpPr/>
            <p:nvPr/>
          </p:nvGrpSpPr>
          <p:grpSpPr>
            <a:xfrm>
              <a:off x="1529239" y="914401"/>
              <a:ext cx="9130346" cy="5313562"/>
              <a:chOff x="1446214" y="990600"/>
              <a:chExt cx="9296398" cy="5410199"/>
            </a:xfrm>
          </p:grpSpPr>
          <p:sp>
            <p:nvSpPr>
              <p:cNvPr id="844" name="Rectangle 843">
                <a:extLst>
                  <a:ext uri="{FF2B5EF4-FFF2-40B4-BE49-F238E27FC236}">
                    <a16:creationId xmlns:a16="http://schemas.microsoft.com/office/drawing/2014/main" id="{976B67E2-0064-D149-B1C7-E811F3931DCB}"/>
                  </a:ext>
                </a:extLst>
              </p:cNvPr>
              <p:cNvSpPr/>
              <p:nvPr/>
            </p:nvSpPr>
            <p:spPr>
              <a:xfrm rot="16200000">
                <a:off x="3389313" y="-952499"/>
                <a:ext cx="5410199" cy="9296398"/>
              </a:xfrm>
              <a:prstGeom prst="rect">
                <a:avLst/>
              </a:prstGeom>
              <a:solidFill>
                <a:srgbClr val="00B0F0">
                  <a:alpha val="40000"/>
                </a:srgbClr>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nvGrpSpPr>
              <p:cNvPr id="845" name="Group 844">
                <a:extLst>
                  <a:ext uri="{FF2B5EF4-FFF2-40B4-BE49-F238E27FC236}">
                    <a16:creationId xmlns:a16="http://schemas.microsoft.com/office/drawing/2014/main" id="{C9AEA37D-56FC-204F-9CC8-D9B639739805}"/>
                  </a:ext>
                </a:extLst>
              </p:cNvPr>
              <p:cNvGrpSpPr/>
              <p:nvPr/>
            </p:nvGrpSpPr>
            <p:grpSpPr>
              <a:xfrm>
                <a:off x="1618148" y="1141561"/>
                <a:ext cx="8952528" cy="5108278"/>
                <a:chOff x="1620082" y="1140122"/>
                <a:chExt cx="8952528" cy="5108278"/>
              </a:xfrm>
            </p:grpSpPr>
            <p:grpSp>
              <p:nvGrpSpPr>
                <p:cNvPr id="846" name="Group 845">
                  <a:extLst>
                    <a:ext uri="{FF2B5EF4-FFF2-40B4-BE49-F238E27FC236}">
                      <a16:creationId xmlns:a16="http://schemas.microsoft.com/office/drawing/2014/main" id="{4DB22D31-B769-3142-90BF-5F90E6A18CBD}"/>
                    </a:ext>
                  </a:extLst>
                </p:cNvPr>
                <p:cNvGrpSpPr/>
                <p:nvPr/>
              </p:nvGrpSpPr>
              <p:grpSpPr>
                <a:xfrm>
                  <a:off x="6176652" y="1140122"/>
                  <a:ext cx="4395958" cy="2488524"/>
                  <a:chOff x="1615375" y="1152143"/>
                  <a:chExt cx="4395958" cy="2488524"/>
                </a:xfrm>
              </p:grpSpPr>
              <p:sp>
                <p:nvSpPr>
                  <p:cNvPr id="858" name="Rectangle 857">
                    <a:extLst>
                      <a:ext uri="{FF2B5EF4-FFF2-40B4-BE49-F238E27FC236}">
                        <a16:creationId xmlns:a16="http://schemas.microsoft.com/office/drawing/2014/main" id="{2DDFBC3D-2532-0F4D-8DB7-B300EC72115F}"/>
                      </a:ext>
                    </a:extLst>
                  </p:cNvPr>
                  <p:cNvSpPr/>
                  <p:nvPr/>
                </p:nvSpPr>
                <p:spPr>
                  <a:xfrm>
                    <a:off x="1615376" y="1152143"/>
                    <a:ext cx="4395957" cy="558123"/>
                  </a:xfrm>
                  <a:prstGeom prst="rect">
                    <a:avLst/>
                  </a:prstGeom>
                  <a:solidFill>
                    <a:srgbClr val="2AAF61"/>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lt1"/>
                        </a:solidFill>
                      </a:rPr>
                      <a:t>Enterprise Infrastructure</a:t>
                    </a:r>
                  </a:p>
                  <a:p>
                    <a:pPr algn="ctr"/>
                    <a:r>
                      <a:rPr lang="en-US" sz="1200"/>
                      <a:t>2.5/5/10GbE</a:t>
                    </a:r>
                    <a:endParaRPr lang="en-US" sz="1200">
                      <a:solidFill>
                        <a:schemeClr val="lt1"/>
                      </a:solidFill>
                    </a:endParaRPr>
                  </a:p>
                </p:txBody>
              </p:sp>
              <p:sp>
                <p:nvSpPr>
                  <p:cNvPr id="859" name="Rectangle 858">
                    <a:extLst>
                      <a:ext uri="{FF2B5EF4-FFF2-40B4-BE49-F238E27FC236}">
                        <a16:creationId xmlns:a16="http://schemas.microsoft.com/office/drawing/2014/main" id="{26619782-A248-9344-A073-E268E4D94BC5}"/>
                      </a:ext>
                    </a:extLst>
                  </p:cNvPr>
                  <p:cNvSpPr/>
                  <p:nvPr/>
                </p:nvSpPr>
                <p:spPr>
                  <a:xfrm>
                    <a:off x="1615375" y="1710267"/>
                    <a:ext cx="4395957" cy="1930400"/>
                  </a:xfrm>
                  <a:prstGeom prst="rect">
                    <a:avLst/>
                  </a:prstGeom>
                  <a:solidFill>
                    <a:srgbClr val="E6E7E8"/>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nvGrpSpPr>
                <p:cNvPr id="847" name="Group 846">
                  <a:extLst>
                    <a:ext uri="{FF2B5EF4-FFF2-40B4-BE49-F238E27FC236}">
                      <a16:creationId xmlns:a16="http://schemas.microsoft.com/office/drawing/2014/main" id="{97FC0DD4-EB1D-644B-87A9-EBCAE9866AD3}"/>
                    </a:ext>
                  </a:extLst>
                </p:cNvPr>
                <p:cNvGrpSpPr/>
                <p:nvPr/>
              </p:nvGrpSpPr>
              <p:grpSpPr>
                <a:xfrm>
                  <a:off x="1620478" y="3759876"/>
                  <a:ext cx="4395958" cy="2488524"/>
                  <a:chOff x="1615375" y="1152143"/>
                  <a:chExt cx="4395958" cy="2488524"/>
                </a:xfrm>
              </p:grpSpPr>
              <p:sp>
                <p:nvSpPr>
                  <p:cNvPr id="856" name="Rectangle 855">
                    <a:extLst>
                      <a:ext uri="{FF2B5EF4-FFF2-40B4-BE49-F238E27FC236}">
                        <a16:creationId xmlns:a16="http://schemas.microsoft.com/office/drawing/2014/main" id="{58F08A8C-2D26-4845-99A5-1AF5E7B9FAB6}"/>
                      </a:ext>
                    </a:extLst>
                  </p:cNvPr>
                  <p:cNvSpPr/>
                  <p:nvPr/>
                </p:nvSpPr>
                <p:spPr>
                  <a:xfrm>
                    <a:off x="1615376" y="1152143"/>
                    <a:ext cx="4395957" cy="558123"/>
                  </a:xfrm>
                  <a:prstGeom prst="rect">
                    <a:avLst/>
                  </a:prstGeom>
                  <a:solidFill>
                    <a:srgbClr val="EBB92A"/>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lt1"/>
                        </a:solidFill>
                      </a:rPr>
                      <a:t>Access</a:t>
                    </a:r>
                  </a:p>
                  <a:p>
                    <a:pPr algn="ctr"/>
                    <a:r>
                      <a:rPr lang="en-US" sz="1200"/>
                      <a:t>2.5/5/10GbE</a:t>
                    </a:r>
                    <a:endParaRPr lang="en-US" sz="1200">
                      <a:solidFill>
                        <a:schemeClr val="lt1"/>
                      </a:solidFill>
                    </a:endParaRPr>
                  </a:p>
                </p:txBody>
              </p:sp>
              <p:sp>
                <p:nvSpPr>
                  <p:cNvPr id="857" name="Rectangle 856">
                    <a:extLst>
                      <a:ext uri="{FF2B5EF4-FFF2-40B4-BE49-F238E27FC236}">
                        <a16:creationId xmlns:a16="http://schemas.microsoft.com/office/drawing/2014/main" id="{ACF29AEE-454A-BE4C-B792-77E6A889BA3E}"/>
                      </a:ext>
                    </a:extLst>
                  </p:cNvPr>
                  <p:cNvSpPr/>
                  <p:nvPr/>
                </p:nvSpPr>
                <p:spPr>
                  <a:xfrm>
                    <a:off x="1615375" y="1710267"/>
                    <a:ext cx="4395957" cy="1930400"/>
                  </a:xfrm>
                  <a:prstGeom prst="rect">
                    <a:avLst/>
                  </a:prstGeom>
                  <a:solidFill>
                    <a:srgbClr val="E6E7E8"/>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nvGrpSpPr>
                <p:cNvPr id="848" name="Group 847">
                  <a:extLst>
                    <a:ext uri="{FF2B5EF4-FFF2-40B4-BE49-F238E27FC236}">
                      <a16:creationId xmlns:a16="http://schemas.microsoft.com/office/drawing/2014/main" id="{3D3E9E4F-398F-C94C-8426-B6C937850B02}"/>
                    </a:ext>
                  </a:extLst>
                </p:cNvPr>
                <p:cNvGrpSpPr/>
                <p:nvPr/>
              </p:nvGrpSpPr>
              <p:grpSpPr>
                <a:xfrm>
                  <a:off x="6176652" y="3759876"/>
                  <a:ext cx="4395958" cy="2488524"/>
                  <a:chOff x="1615375" y="1152143"/>
                  <a:chExt cx="4395958" cy="2488524"/>
                </a:xfrm>
              </p:grpSpPr>
              <p:sp>
                <p:nvSpPr>
                  <p:cNvPr id="854" name="Rectangle 853">
                    <a:extLst>
                      <a:ext uri="{FF2B5EF4-FFF2-40B4-BE49-F238E27FC236}">
                        <a16:creationId xmlns:a16="http://schemas.microsoft.com/office/drawing/2014/main" id="{373195A2-ED83-014C-8F26-7439229A2C67}"/>
                      </a:ext>
                    </a:extLst>
                  </p:cNvPr>
                  <p:cNvSpPr/>
                  <p:nvPr/>
                </p:nvSpPr>
                <p:spPr>
                  <a:xfrm>
                    <a:off x="1615376" y="1152143"/>
                    <a:ext cx="4395957" cy="558123"/>
                  </a:xfrm>
                  <a:prstGeom prst="rect">
                    <a:avLst/>
                  </a:prstGeom>
                  <a:solidFill>
                    <a:srgbClr val="706AC2"/>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lt1"/>
                        </a:solidFill>
                      </a:rPr>
                      <a:t>Automotive</a:t>
                    </a:r>
                  </a:p>
                  <a:p>
                    <a:pPr algn="ctr"/>
                    <a:r>
                      <a:rPr lang="en-US" sz="1200"/>
                      <a:t>2.5/5/10GbE</a:t>
                    </a:r>
                    <a:endParaRPr lang="en-US" sz="1200">
                      <a:solidFill>
                        <a:schemeClr val="lt1"/>
                      </a:solidFill>
                    </a:endParaRPr>
                  </a:p>
                </p:txBody>
              </p:sp>
              <p:sp>
                <p:nvSpPr>
                  <p:cNvPr id="855" name="Rectangle 854">
                    <a:extLst>
                      <a:ext uri="{FF2B5EF4-FFF2-40B4-BE49-F238E27FC236}">
                        <a16:creationId xmlns:a16="http://schemas.microsoft.com/office/drawing/2014/main" id="{78CFD212-D339-F541-B3CA-7E3AD0D1E575}"/>
                      </a:ext>
                    </a:extLst>
                  </p:cNvPr>
                  <p:cNvSpPr/>
                  <p:nvPr/>
                </p:nvSpPr>
                <p:spPr>
                  <a:xfrm>
                    <a:off x="1615375" y="1710267"/>
                    <a:ext cx="4395957" cy="1930400"/>
                  </a:xfrm>
                  <a:prstGeom prst="rect">
                    <a:avLst/>
                  </a:prstGeom>
                  <a:solidFill>
                    <a:srgbClr val="E6E7E8"/>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nvGrpSpPr>
                <p:cNvPr id="849" name="Group 848">
                  <a:extLst>
                    <a:ext uri="{FF2B5EF4-FFF2-40B4-BE49-F238E27FC236}">
                      <a16:creationId xmlns:a16="http://schemas.microsoft.com/office/drawing/2014/main" id="{CE79CCAC-5E53-B74C-9378-48DCCFF34ADD}"/>
                    </a:ext>
                  </a:extLst>
                </p:cNvPr>
                <p:cNvGrpSpPr/>
                <p:nvPr/>
              </p:nvGrpSpPr>
              <p:grpSpPr>
                <a:xfrm>
                  <a:off x="1620082" y="1140122"/>
                  <a:ext cx="4396751" cy="2488524"/>
                  <a:chOff x="1615375" y="1140122"/>
                  <a:chExt cx="4396751" cy="2488524"/>
                </a:xfrm>
              </p:grpSpPr>
              <p:grpSp>
                <p:nvGrpSpPr>
                  <p:cNvPr id="850" name="Group 849">
                    <a:extLst>
                      <a:ext uri="{FF2B5EF4-FFF2-40B4-BE49-F238E27FC236}">
                        <a16:creationId xmlns:a16="http://schemas.microsoft.com/office/drawing/2014/main" id="{838D7F86-4931-AC46-885F-49DAC88CAC3B}"/>
                      </a:ext>
                    </a:extLst>
                  </p:cNvPr>
                  <p:cNvGrpSpPr/>
                  <p:nvPr/>
                </p:nvGrpSpPr>
                <p:grpSpPr>
                  <a:xfrm>
                    <a:off x="1615375" y="1140122"/>
                    <a:ext cx="4395957" cy="2488524"/>
                    <a:chOff x="1615375" y="1152143"/>
                    <a:chExt cx="4395957" cy="2488524"/>
                  </a:xfrm>
                </p:grpSpPr>
                <p:sp>
                  <p:nvSpPr>
                    <p:cNvPr id="852" name="Rectangle 851">
                      <a:extLst>
                        <a:ext uri="{FF2B5EF4-FFF2-40B4-BE49-F238E27FC236}">
                          <a16:creationId xmlns:a16="http://schemas.microsoft.com/office/drawing/2014/main" id="{558C29B9-26D9-9848-B10C-245CBB061B00}"/>
                        </a:ext>
                      </a:extLst>
                    </p:cNvPr>
                    <p:cNvSpPr/>
                    <p:nvPr/>
                  </p:nvSpPr>
                  <p:spPr>
                    <a:xfrm>
                      <a:off x="1615378" y="1152143"/>
                      <a:ext cx="2218401" cy="558123"/>
                    </a:xfrm>
                    <a:prstGeom prst="rect">
                      <a:avLst/>
                    </a:prstGeom>
                    <a:solidFill>
                      <a:srgbClr val="1358F0"/>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lt1"/>
                          </a:solidFill>
                        </a:rPr>
                        <a:t>Data Center – Corporate</a:t>
                      </a:r>
                    </a:p>
                    <a:p>
                      <a:pPr algn="ctr"/>
                      <a:r>
                        <a:rPr lang="en-US" sz="1200"/>
                        <a:t>10GbE</a:t>
                      </a:r>
                      <a:endParaRPr lang="en-US" sz="1200">
                        <a:solidFill>
                          <a:schemeClr val="lt1"/>
                        </a:solidFill>
                      </a:endParaRPr>
                    </a:p>
                  </p:txBody>
                </p:sp>
                <p:sp>
                  <p:nvSpPr>
                    <p:cNvPr id="853" name="Rectangle 852">
                      <a:extLst>
                        <a:ext uri="{FF2B5EF4-FFF2-40B4-BE49-F238E27FC236}">
                          <a16:creationId xmlns:a16="http://schemas.microsoft.com/office/drawing/2014/main" id="{D85D91C2-2B79-4143-8E33-A44360AD351A}"/>
                        </a:ext>
                      </a:extLst>
                    </p:cNvPr>
                    <p:cNvSpPr/>
                    <p:nvPr/>
                  </p:nvSpPr>
                  <p:spPr>
                    <a:xfrm>
                      <a:off x="1615375" y="1710267"/>
                      <a:ext cx="4395957" cy="1930400"/>
                    </a:xfrm>
                    <a:prstGeom prst="rect">
                      <a:avLst/>
                    </a:prstGeom>
                    <a:solidFill>
                      <a:srgbClr val="E6E7E8"/>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sp>
                <p:nvSpPr>
                  <p:cNvPr id="851" name="Rectangle 850">
                    <a:extLst>
                      <a:ext uri="{FF2B5EF4-FFF2-40B4-BE49-F238E27FC236}">
                        <a16:creationId xmlns:a16="http://schemas.microsoft.com/office/drawing/2014/main" id="{1B3F50BA-987C-7247-9B1C-FA48EA2A5ABB}"/>
                      </a:ext>
                    </a:extLst>
                  </p:cNvPr>
                  <p:cNvSpPr/>
                  <p:nvPr/>
                </p:nvSpPr>
                <p:spPr>
                  <a:xfrm>
                    <a:off x="3731420" y="1140122"/>
                    <a:ext cx="2280706" cy="558123"/>
                  </a:xfrm>
                  <a:prstGeom prst="rect">
                    <a:avLst/>
                  </a:prstGeom>
                  <a:solidFill>
                    <a:srgbClr val="1358F0"/>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lt1"/>
                        </a:solidFill>
                      </a:rPr>
                      <a:t>Data Center – </a:t>
                    </a:r>
                    <a:r>
                      <a:rPr lang="en-US" sz="1200" b="1" err="1">
                        <a:solidFill>
                          <a:schemeClr val="lt1"/>
                        </a:solidFill>
                      </a:rPr>
                      <a:t>Hyperscale</a:t>
                    </a:r>
                    <a:endParaRPr lang="en-US" sz="1200" b="1">
                      <a:solidFill>
                        <a:schemeClr val="lt1"/>
                      </a:solidFill>
                    </a:endParaRPr>
                  </a:p>
                  <a:p>
                    <a:pPr algn="ctr"/>
                    <a:r>
                      <a:rPr lang="en-US" sz="1200"/>
                      <a:t>25/100GbE</a:t>
                    </a:r>
                    <a:endParaRPr lang="en-US" sz="1200">
                      <a:solidFill>
                        <a:schemeClr val="lt1"/>
                      </a:solidFill>
                    </a:endParaRPr>
                  </a:p>
                </p:txBody>
              </p:sp>
            </p:grpSp>
          </p:grpSp>
        </p:grpSp>
        <p:pic>
          <p:nvPicPr>
            <p:cNvPr id="806" name="Picture 805">
              <a:extLst>
                <a:ext uri="{FF2B5EF4-FFF2-40B4-BE49-F238E27FC236}">
                  <a16:creationId xmlns:a16="http://schemas.microsoft.com/office/drawing/2014/main" id="{439A9824-232B-844F-9E76-B892FA5620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1531" y="2147017"/>
              <a:ext cx="1587500" cy="863600"/>
            </a:xfrm>
            <a:prstGeom prst="rect">
              <a:avLst/>
            </a:prstGeom>
          </p:spPr>
        </p:pic>
        <p:pic>
          <p:nvPicPr>
            <p:cNvPr id="807" name="Picture 806">
              <a:extLst>
                <a:ext uri="{FF2B5EF4-FFF2-40B4-BE49-F238E27FC236}">
                  <a16:creationId xmlns:a16="http://schemas.microsoft.com/office/drawing/2014/main" id="{CE1956F2-187E-C447-8E60-655C3477B8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7377" y="1810467"/>
              <a:ext cx="1663700" cy="1536700"/>
            </a:xfrm>
            <a:prstGeom prst="rect">
              <a:avLst/>
            </a:prstGeom>
          </p:spPr>
        </p:pic>
        <p:grpSp>
          <p:nvGrpSpPr>
            <p:cNvPr id="808" name="Group 807">
              <a:extLst>
                <a:ext uri="{FF2B5EF4-FFF2-40B4-BE49-F238E27FC236}">
                  <a16:creationId xmlns:a16="http://schemas.microsoft.com/office/drawing/2014/main" id="{1FF4331D-950D-5A4B-96D0-504527DC1FF5}"/>
                </a:ext>
              </a:extLst>
            </p:cNvPr>
            <p:cNvGrpSpPr/>
            <p:nvPr/>
          </p:nvGrpSpPr>
          <p:grpSpPr>
            <a:xfrm>
              <a:off x="1897275" y="4466004"/>
              <a:ext cx="3884202" cy="1331472"/>
              <a:chOff x="1875217" y="4622679"/>
              <a:chExt cx="3884202" cy="1331472"/>
            </a:xfrm>
          </p:grpSpPr>
          <p:pic>
            <p:nvPicPr>
              <p:cNvPr id="830" name="Picture 829">
                <a:extLst>
                  <a:ext uri="{FF2B5EF4-FFF2-40B4-BE49-F238E27FC236}">
                    <a16:creationId xmlns:a16="http://schemas.microsoft.com/office/drawing/2014/main" id="{31BBD990-AFEF-3448-9A6B-7288467698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5217" y="4836550"/>
                <a:ext cx="1181100" cy="1117600"/>
              </a:xfrm>
              <a:prstGeom prst="rect">
                <a:avLst/>
              </a:prstGeom>
            </p:spPr>
          </p:pic>
          <p:pic>
            <p:nvPicPr>
              <p:cNvPr id="831" name="Picture 830">
                <a:extLst>
                  <a:ext uri="{FF2B5EF4-FFF2-40B4-BE49-F238E27FC236}">
                    <a16:creationId xmlns:a16="http://schemas.microsoft.com/office/drawing/2014/main" id="{D1E27D71-F4FF-2745-9C8A-CC6E1847F7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7519" y="4773051"/>
                <a:ext cx="1231900" cy="1181100"/>
              </a:xfrm>
              <a:prstGeom prst="rect">
                <a:avLst/>
              </a:prstGeom>
            </p:spPr>
          </p:pic>
          <p:pic>
            <p:nvPicPr>
              <p:cNvPr id="832" name="Picture 831">
                <a:extLst>
                  <a:ext uri="{FF2B5EF4-FFF2-40B4-BE49-F238E27FC236}">
                    <a16:creationId xmlns:a16="http://schemas.microsoft.com/office/drawing/2014/main" id="{C98E19F6-EF28-CA47-8C70-155D95B5E5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8748" y="4622679"/>
                <a:ext cx="635000" cy="482600"/>
              </a:xfrm>
              <a:prstGeom prst="rect">
                <a:avLst/>
              </a:prstGeom>
            </p:spPr>
          </p:pic>
          <p:pic>
            <p:nvPicPr>
              <p:cNvPr id="833" name="Picture 832">
                <a:extLst>
                  <a:ext uri="{FF2B5EF4-FFF2-40B4-BE49-F238E27FC236}">
                    <a16:creationId xmlns:a16="http://schemas.microsoft.com/office/drawing/2014/main" id="{B013DF39-82AD-4C4A-BDCA-DA7A0D7555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3562" y="5241667"/>
                <a:ext cx="393700" cy="279400"/>
              </a:xfrm>
              <a:prstGeom prst="rect">
                <a:avLst/>
              </a:prstGeom>
            </p:spPr>
          </p:pic>
          <p:grpSp>
            <p:nvGrpSpPr>
              <p:cNvPr id="834" name="Group 833">
                <a:extLst>
                  <a:ext uri="{FF2B5EF4-FFF2-40B4-BE49-F238E27FC236}">
                    <a16:creationId xmlns:a16="http://schemas.microsoft.com/office/drawing/2014/main" id="{C095A8D8-44CD-3B44-9362-3CB456652D30}"/>
                  </a:ext>
                </a:extLst>
              </p:cNvPr>
              <p:cNvGrpSpPr/>
              <p:nvPr/>
            </p:nvGrpSpPr>
            <p:grpSpPr>
              <a:xfrm>
                <a:off x="2616328" y="4689733"/>
                <a:ext cx="431800" cy="838200"/>
                <a:chOff x="2616328" y="4689733"/>
                <a:chExt cx="431800" cy="838200"/>
              </a:xfrm>
            </p:grpSpPr>
            <p:pic>
              <p:nvPicPr>
                <p:cNvPr id="842" name="Picture 841">
                  <a:extLst>
                    <a:ext uri="{FF2B5EF4-FFF2-40B4-BE49-F238E27FC236}">
                      <a16:creationId xmlns:a16="http://schemas.microsoft.com/office/drawing/2014/main" id="{5AEDA6D2-DEF5-7446-872A-78ED87019C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16328" y="4715819"/>
                  <a:ext cx="431800" cy="787400"/>
                </a:xfrm>
                <a:prstGeom prst="rect">
                  <a:avLst/>
                </a:prstGeom>
              </p:spPr>
            </p:pic>
            <p:pic>
              <p:nvPicPr>
                <p:cNvPr id="843" name="Picture 842">
                  <a:extLst>
                    <a:ext uri="{FF2B5EF4-FFF2-40B4-BE49-F238E27FC236}">
                      <a16:creationId xmlns:a16="http://schemas.microsoft.com/office/drawing/2014/main" id="{13493201-DD49-F844-A833-E02A3C271F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72597" y="4689733"/>
                  <a:ext cx="203200" cy="838200"/>
                </a:xfrm>
                <a:prstGeom prst="rect">
                  <a:avLst/>
                </a:prstGeom>
              </p:spPr>
            </p:pic>
          </p:grpSp>
          <p:sp>
            <p:nvSpPr>
              <p:cNvPr id="835" name="Oval 834">
                <a:extLst>
                  <a:ext uri="{FF2B5EF4-FFF2-40B4-BE49-F238E27FC236}">
                    <a16:creationId xmlns:a16="http://schemas.microsoft.com/office/drawing/2014/main" id="{2E712826-61D1-424B-99B3-40ABDB5ADADC}"/>
                  </a:ext>
                </a:extLst>
              </p:cNvPr>
              <p:cNvSpPr/>
              <p:nvPr/>
            </p:nvSpPr>
            <p:spPr>
              <a:xfrm>
                <a:off x="4316127" y="4870329"/>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36" name="Oval 835">
                <a:extLst>
                  <a:ext uri="{FF2B5EF4-FFF2-40B4-BE49-F238E27FC236}">
                    <a16:creationId xmlns:a16="http://schemas.microsoft.com/office/drawing/2014/main" id="{CBCB05AB-42A6-264A-8BD5-742863CE19F0}"/>
                  </a:ext>
                </a:extLst>
              </p:cNvPr>
              <p:cNvSpPr/>
              <p:nvPr/>
            </p:nvSpPr>
            <p:spPr>
              <a:xfrm>
                <a:off x="4312952" y="5368804"/>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37" name="Oval 836">
                <a:extLst>
                  <a:ext uri="{FF2B5EF4-FFF2-40B4-BE49-F238E27FC236}">
                    <a16:creationId xmlns:a16="http://schemas.microsoft.com/office/drawing/2014/main" id="{13D89049-CCA0-F84B-95F7-C82927FAB51C}"/>
                  </a:ext>
                </a:extLst>
              </p:cNvPr>
              <p:cNvSpPr/>
              <p:nvPr/>
            </p:nvSpPr>
            <p:spPr>
              <a:xfrm>
                <a:off x="3623923" y="5089404"/>
                <a:ext cx="154327" cy="154327"/>
              </a:xfrm>
              <a:prstGeom prst="ellipse">
                <a:avLst/>
              </a:prstGeom>
              <a:solidFill>
                <a:srgbClr val="00B3D6"/>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cxnSp>
            <p:nvCxnSpPr>
              <p:cNvPr id="838" name="Straight Connector 837">
                <a:extLst>
                  <a:ext uri="{FF2B5EF4-FFF2-40B4-BE49-F238E27FC236}">
                    <a16:creationId xmlns:a16="http://schemas.microsoft.com/office/drawing/2014/main" id="{D8940585-B09F-E546-9368-CEC5B0CC8D33}"/>
                  </a:ext>
                </a:extLst>
              </p:cNvPr>
              <p:cNvCxnSpPr>
                <a:endCxn id="842" idx="2"/>
              </p:cNvCxnSpPr>
              <p:nvPr/>
            </p:nvCxnSpPr>
            <p:spPr>
              <a:xfrm flipV="1">
                <a:off x="3078649" y="5166568"/>
                <a:ext cx="545274" cy="2597"/>
              </a:xfrm>
              <a:prstGeom prst="line">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sp>
            <p:nvSpPr>
              <p:cNvPr id="839" name="Oval 838">
                <a:extLst>
                  <a:ext uri="{FF2B5EF4-FFF2-40B4-BE49-F238E27FC236}">
                    <a16:creationId xmlns:a16="http://schemas.microsoft.com/office/drawing/2014/main" id="{A0979B2A-4998-0E4B-9062-0B91D05DB665}"/>
                  </a:ext>
                </a:extLst>
              </p:cNvPr>
              <p:cNvSpPr/>
              <p:nvPr/>
            </p:nvSpPr>
            <p:spPr>
              <a:xfrm>
                <a:off x="2976277" y="5117979"/>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cxnSp>
            <p:nvCxnSpPr>
              <p:cNvPr id="840" name="Elbow Connector 839">
                <a:extLst>
                  <a:ext uri="{FF2B5EF4-FFF2-40B4-BE49-F238E27FC236}">
                    <a16:creationId xmlns:a16="http://schemas.microsoft.com/office/drawing/2014/main" id="{55E91957-83A0-EB44-AB0F-00F72AA01006}"/>
                  </a:ext>
                </a:extLst>
              </p:cNvPr>
              <p:cNvCxnSpPr>
                <a:stCxn id="841" idx="2"/>
                <a:endCxn id="842" idx="0"/>
              </p:cNvCxnSpPr>
              <p:nvPr/>
            </p:nvCxnSpPr>
            <p:spPr>
              <a:xfrm rot="10800000" flipV="1">
                <a:off x="3701087" y="4921514"/>
                <a:ext cx="615040" cy="167889"/>
              </a:xfrm>
              <a:prstGeom prst="bentConnector2">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cxnSp>
            <p:nvCxnSpPr>
              <p:cNvPr id="841" name="Elbow Connector 840">
                <a:extLst>
                  <a:ext uri="{FF2B5EF4-FFF2-40B4-BE49-F238E27FC236}">
                    <a16:creationId xmlns:a16="http://schemas.microsoft.com/office/drawing/2014/main" id="{CF007313-CBC2-714B-A62B-A50EC6F34FC0}"/>
                  </a:ext>
                </a:extLst>
              </p:cNvPr>
              <p:cNvCxnSpPr>
                <a:stCxn id="843" idx="2"/>
                <a:endCxn id="842" idx="4"/>
              </p:cNvCxnSpPr>
              <p:nvPr/>
            </p:nvCxnSpPr>
            <p:spPr>
              <a:xfrm rot="10800000">
                <a:off x="3701088" y="5243732"/>
                <a:ext cx="611865" cy="176259"/>
              </a:xfrm>
              <a:prstGeom prst="bentConnector2">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grpSp>
        <p:pic>
          <p:nvPicPr>
            <p:cNvPr id="809" name="Picture 808">
              <a:extLst>
                <a:ext uri="{FF2B5EF4-FFF2-40B4-BE49-F238E27FC236}">
                  <a16:creationId xmlns:a16="http://schemas.microsoft.com/office/drawing/2014/main" id="{217C540D-CB2B-C448-BD74-A06A3362F5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1867" y="2099340"/>
              <a:ext cx="1181100" cy="1117600"/>
            </a:xfrm>
            <a:prstGeom prst="rect">
              <a:avLst/>
            </a:prstGeom>
          </p:spPr>
        </p:pic>
        <p:grpSp>
          <p:nvGrpSpPr>
            <p:cNvPr id="810" name="Group 809">
              <a:extLst>
                <a:ext uri="{FF2B5EF4-FFF2-40B4-BE49-F238E27FC236}">
                  <a16:creationId xmlns:a16="http://schemas.microsoft.com/office/drawing/2014/main" id="{3BBA1265-DE18-C642-A0D7-716F0EC038ED}"/>
                </a:ext>
              </a:extLst>
            </p:cNvPr>
            <p:cNvGrpSpPr/>
            <p:nvPr/>
          </p:nvGrpSpPr>
          <p:grpSpPr>
            <a:xfrm>
              <a:off x="6996262" y="1896268"/>
              <a:ext cx="2696326" cy="901700"/>
              <a:chOff x="7015997" y="2008101"/>
              <a:chExt cx="2696326" cy="901700"/>
            </a:xfrm>
          </p:grpSpPr>
          <p:pic>
            <p:nvPicPr>
              <p:cNvPr id="818" name="Picture 817">
                <a:extLst>
                  <a:ext uri="{FF2B5EF4-FFF2-40B4-BE49-F238E27FC236}">
                    <a16:creationId xmlns:a16="http://schemas.microsoft.com/office/drawing/2014/main" id="{0E6A3A4A-6D5F-514F-8035-8BFCD04D08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77323" y="2008101"/>
                <a:ext cx="635000" cy="482600"/>
              </a:xfrm>
              <a:prstGeom prst="rect">
                <a:avLst/>
              </a:prstGeom>
            </p:spPr>
          </p:pic>
          <p:pic>
            <p:nvPicPr>
              <p:cNvPr id="819" name="Picture 818">
                <a:extLst>
                  <a:ext uri="{FF2B5EF4-FFF2-40B4-BE49-F238E27FC236}">
                    <a16:creationId xmlns:a16="http://schemas.microsoft.com/office/drawing/2014/main" id="{ED3057D7-DAAC-D440-B893-4DB3BFB597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98083" y="2619525"/>
                <a:ext cx="393700" cy="279400"/>
              </a:xfrm>
              <a:prstGeom prst="rect">
                <a:avLst/>
              </a:prstGeom>
            </p:spPr>
          </p:pic>
          <p:grpSp>
            <p:nvGrpSpPr>
              <p:cNvPr id="820" name="Group 819">
                <a:extLst>
                  <a:ext uri="{FF2B5EF4-FFF2-40B4-BE49-F238E27FC236}">
                    <a16:creationId xmlns:a16="http://schemas.microsoft.com/office/drawing/2014/main" id="{D63BD455-74EE-CF4B-9D34-72B57E9AD460}"/>
                  </a:ext>
                </a:extLst>
              </p:cNvPr>
              <p:cNvGrpSpPr/>
              <p:nvPr/>
            </p:nvGrpSpPr>
            <p:grpSpPr>
              <a:xfrm>
                <a:off x="7015997" y="2071601"/>
                <a:ext cx="431800" cy="838200"/>
                <a:chOff x="2616328" y="4689733"/>
                <a:chExt cx="431800" cy="838200"/>
              </a:xfrm>
            </p:grpSpPr>
            <p:pic>
              <p:nvPicPr>
                <p:cNvPr id="828" name="Picture 827">
                  <a:extLst>
                    <a:ext uri="{FF2B5EF4-FFF2-40B4-BE49-F238E27FC236}">
                      <a16:creationId xmlns:a16="http://schemas.microsoft.com/office/drawing/2014/main" id="{8654DCC8-8E7C-334E-A623-D50BF1E3A4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16328" y="4715819"/>
                  <a:ext cx="431800" cy="787400"/>
                </a:xfrm>
                <a:prstGeom prst="rect">
                  <a:avLst/>
                </a:prstGeom>
              </p:spPr>
            </p:pic>
            <p:pic>
              <p:nvPicPr>
                <p:cNvPr id="829" name="Picture 828">
                  <a:extLst>
                    <a:ext uri="{FF2B5EF4-FFF2-40B4-BE49-F238E27FC236}">
                      <a16:creationId xmlns:a16="http://schemas.microsoft.com/office/drawing/2014/main" id="{25BDEC38-35F1-F04F-801F-D103085485A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72597" y="4689733"/>
                  <a:ext cx="203200" cy="838200"/>
                </a:xfrm>
                <a:prstGeom prst="rect">
                  <a:avLst/>
                </a:prstGeom>
              </p:spPr>
            </p:pic>
          </p:grpSp>
          <p:sp>
            <p:nvSpPr>
              <p:cNvPr id="821" name="Oval 820">
                <a:extLst>
                  <a:ext uri="{FF2B5EF4-FFF2-40B4-BE49-F238E27FC236}">
                    <a16:creationId xmlns:a16="http://schemas.microsoft.com/office/drawing/2014/main" id="{8986846A-DAC1-B143-A9C6-978B6D0C5B9A}"/>
                  </a:ext>
                </a:extLst>
              </p:cNvPr>
              <p:cNvSpPr/>
              <p:nvPr/>
            </p:nvSpPr>
            <p:spPr>
              <a:xfrm>
                <a:off x="9040156" y="2252197"/>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22" name="Oval 821">
                <a:extLst>
                  <a:ext uri="{FF2B5EF4-FFF2-40B4-BE49-F238E27FC236}">
                    <a16:creationId xmlns:a16="http://schemas.microsoft.com/office/drawing/2014/main" id="{A04960C4-C1AA-B747-8F04-D6C1A13A0416}"/>
                  </a:ext>
                </a:extLst>
              </p:cNvPr>
              <p:cNvSpPr/>
              <p:nvPr/>
            </p:nvSpPr>
            <p:spPr>
              <a:xfrm>
                <a:off x="9040156" y="2750672"/>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23" name="Oval 822">
                <a:extLst>
                  <a:ext uri="{FF2B5EF4-FFF2-40B4-BE49-F238E27FC236}">
                    <a16:creationId xmlns:a16="http://schemas.microsoft.com/office/drawing/2014/main" id="{2FBE69DE-97A2-AE4A-9AB5-FD25C80A3192}"/>
                  </a:ext>
                </a:extLst>
              </p:cNvPr>
              <p:cNvSpPr/>
              <p:nvPr/>
            </p:nvSpPr>
            <p:spPr>
              <a:xfrm>
                <a:off x="8208213" y="2471272"/>
                <a:ext cx="154327" cy="154327"/>
              </a:xfrm>
              <a:prstGeom prst="ellipse">
                <a:avLst/>
              </a:prstGeom>
              <a:solidFill>
                <a:srgbClr val="00B3D6"/>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cxnSp>
            <p:nvCxnSpPr>
              <p:cNvPr id="824" name="Straight Connector 823">
                <a:extLst>
                  <a:ext uri="{FF2B5EF4-FFF2-40B4-BE49-F238E27FC236}">
                    <a16:creationId xmlns:a16="http://schemas.microsoft.com/office/drawing/2014/main" id="{6EC36A1D-DEEC-FB45-9FF4-5998019B8502}"/>
                  </a:ext>
                </a:extLst>
              </p:cNvPr>
              <p:cNvCxnSpPr>
                <a:cxnSpLocks/>
              </p:cNvCxnSpPr>
              <p:nvPr/>
            </p:nvCxnSpPr>
            <p:spPr>
              <a:xfrm flipV="1">
                <a:off x="7478318" y="2548436"/>
                <a:ext cx="729895" cy="2598"/>
              </a:xfrm>
              <a:prstGeom prst="line">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cxnSp>
            <p:nvCxnSpPr>
              <p:cNvPr id="825" name="Elbow Connector 824">
                <a:extLst>
                  <a:ext uri="{FF2B5EF4-FFF2-40B4-BE49-F238E27FC236}">
                    <a16:creationId xmlns:a16="http://schemas.microsoft.com/office/drawing/2014/main" id="{1119D97E-5B9B-4147-9800-D7C224EC29F2}"/>
                  </a:ext>
                </a:extLst>
              </p:cNvPr>
              <p:cNvCxnSpPr>
                <a:cxnSpLocks/>
              </p:cNvCxnSpPr>
              <p:nvPr/>
            </p:nvCxnSpPr>
            <p:spPr>
              <a:xfrm rot="10800000" flipV="1">
                <a:off x="8285378" y="2303382"/>
                <a:ext cx="754779" cy="167889"/>
              </a:xfrm>
              <a:prstGeom prst="bentConnector2">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cxnSp>
            <p:nvCxnSpPr>
              <p:cNvPr id="826" name="Elbow Connector 825">
                <a:extLst>
                  <a:ext uri="{FF2B5EF4-FFF2-40B4-BE49-F238E27FC236}">
                    <a16:creationId xmlns:a16="http://schemas.microsoft.com/office/drawing/2014/main" id="{8E2B9FF0-81D3-0B4E-BEA5-AB6A6474BC2D}"/>
                  </a:ext>
                </a:extLst>
              </p:cNvPr>
              <p:cNvCxnSpPr>
                <a:cxnSpLocks/>
              </p:cNvCxnSpPr>
              <p:nvPr/>
            </p:nvCxnSpPr>
            <p:spPr>
              <a:xfrm rot="10800000">
                <a:off x="8285378" y="2625600"/>
                <a:ext cx="754779" cy="176259"/>
              </a:xfrm>
              <a:prstGeom prst="bentConnector2">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sp>
            <p:nvSpPr>
              <p:cNvPr id="827" name="Oval 826">
                <a:extLst>
                  <a:ext uri="{FF2B5EF4-FFF2-40B4-BE49-F238E27FC236}">
                    <a16:creationId xmlns:a16="http://schemas.microsoft.com/office/drawing/2014/main" id="{44905989-0AE1-8646-AB33-031B5921F3CB}"/>
                  </a:ext>
                </a:extLst>
              </p:cNvPr>
              <p:cNvSpPr/>
              <p:nvPr/>
            </p:nvSpPr>
            <p:spPr>
              <a:xfrm>
                <a:off x="7375946" y="2499847"/>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nvGrpSpPr>
            <p:cNvPr id="811" name="Group 810">
              <a:extLst>
                <a:ext uri="{FF2B5EF4-FFF2-40B4-BE49-F238E27FC236}">
                  <a16:creationId xmlns:a16="http://schemas.microsoft.com/office/drawing/2014/main" id="{EED9C624-C76A-3A41-A46D-E51B7847A5BC}"/>
                </a:ext>
              </a:extLst>
            </p:cNvPr>
            <p:cNvGrpSpPr/>
            <p:nvPr/>
          </p:nvGrpSpPr>
          <p:grpSpPr>
            <a:xfrm>
              <a:off x="6756606" y="4635500"/>
              <a:ext cx="3162300" cy="1003300"/>
              <a:chOff x="6765865" y="4789709"/>
              <a:chExt cx="3162300" cy="1003300"/>
            </a:xfrm>
          </p:grpSpPr>
          <p:pic>
            <p:nvPicPr>
              <p:cNvPr id="812" name="Picture 811">
                <a:extLst>
                  <a:ext uri="{FF2B5EF4-FFF2-40B4-BE49-F238E27FC236}">
                    <a16:creationId xmlns:a16="http://schemas.microsoft.com/office/drawing/2014/main" id="{85ED53CF-55E7-A04E-9C84-EEBDCE14455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65865" y="4789709"/>
                <a:ext cx="3162300" cy="1003300"/>
              </a:xfrm>
              <a:prstGeom prst="rect">
                <a:avLst/>
              </a:prstGeom>
            </p:spPr>
          </p:pic>
          <p:cxnSp>
            <p:nvCxnSpPr>
              <p:cNvPr id="813" name="Elbow Connector 812">
                <a:extLst>
                  <a:ext uri="{FF2B5EF4-FFF2-40B4-BE49-F238E27FC236}">
                    <a16:creationId xmlns:a16="http://schemas.microsoft.com/office/drawing/2014/main" id="{CCBD6EDD-10BB-7C49-9258-5F0E8FF510D2}"/>
                  </a:ext>
                </a:extLst>
              </p:cNvPr>
              <p:cNvCxnSpPr/>
              <p:nvPr/>
            </p:nvCxnSpPr>
            <p:spPr>
              <a:xfrm>
                <a:off x="6892839" y="5287655"/>
                <a:ext cx="1807834" cy="189092"/>
              </a:xfrm>
              <a:prstGeom prst="bentConnector3">
                <a:avLst>
                  <a:gd name="adj1" fmla="val 67465"/>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cxnSp>
            <p:nvCxnSpPr>
              <p:cNvPr id="814" name="Elbow Connector 813">
                <a:extLst>
                  <a:ext uri="{FF2B5EF4-FFF2-40B4-BE49-F238E27FC236}">
                    <a16:creationId xmlns:a16="http://schemas.microsoft.com/office/drawing/2014/main" id="{79151AAF-E5B8-4C45-A767-81344116485D}"/>
                  </a:ext>
                </a:extLst>
              </p:cNvPr>
              <p:cNvCxnSpPr/>
              <p:nvPr/>
            </p:nvCxnSpPr>
            <p:spPr>
              <a:xfrm rot="10800000" flipV="1">
                <a:off x="8751860" y="5005459"/>
                <a:ext cx="161953" cy="420102"/>
              </a:xfrm>
              <a:prstGeom prst="bentConnector2">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sp>
            <p:nvSpPr>
              <p:cNvPr id="815" name="Oval 814">
                <a:extLst>
                  <a:ext uri="{FF2B5EF4-FFF2-40B4-BE49-F238E27FC236}">
                    <a16:creationId xmlns:a16="http://schemas.microsoft.com/office/drawing/2014/main" id="{5AE43376-7741-F34B-849D-346A5FAF4AA7}"/>
                  </a:ext>
                </a:extLst>
              </p:cNvPr>
              <p:cNvSpPr/>
              <p:nvPr/>
            </p:nvSpPr>
            <p:spPr>
              <a:xfrm>
                <a:off x="6790467" y="5236469"/>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16" name="Oval 815">
                <a:extLst>
                  <a:ext uri="{FF2B5EF4-FFF2-40B4-BE49-F238E27FC236}">
                    <a16:creationId xmlns:a16="http://schemas.microsoft.com/office/drawing/2014/main" id="{C50E969C-0E79-0241-A72B-229EC2C385C5}"/>
                  </a:ext>
                </a:extLst>
              </p:cNvPr>
              <p:cNvSpPr/>
              <p:nvPr/>
            </p:nvSpPr>
            <p:spPr>
              <a:xfrm>
                <a:off x="8700673" y="5425561"/>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17" name="Oval 816">
                <a:extLst>
                  <a:ext uri="{FF2B5EF4-FFF2-40B4-BE49-F238E27FC236}">
                    <a16:creationId xmlns:a16="http://schemas.microsoft.com/office/drawing/2014/main" id="{5559E541-2114-E045-9072-E86A044CEFDA}"/>
                  </a:ext>
                </a:extLst>
              </p:cNvPr>
              <p:cNvSpPr/>
              <p:nvPr/>
            </p:nvSpPr>
            <p:spPr>
              <a:xfrm>
                <a:off x="8913812" y="4954273"/>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spTree>
    <p:extLst>
      <p:ext uri="{BB962C8B-B14F-4D97-AF65-F5344CB8AC3E}">
        <p14:creationId xmlns:p14="http://schemas.microsoft.com/office/powerpoint/2010/main" val="406119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圓角 83">
            <a:extLst>
              <a:ext uri="{FF2B5EF4-FFF2-40B4-BE49-F238E27FC236}">
                <a16:creationId xmlns:a16="http://schemas.microsoft.com/office/drawing/2014/main" id="{0CFC0C0B-C6EB-4F2E-897D-7C4EC6EA74DF}"/>
              </a:ext>
            </a:extLst>
          </p:cNvPr>
          <p:cNvSpPr/>
          <p:nvPr/>
        </p:nvSpPr>
        <p:spPr>
          <a:xfrm>
            <a:off x="3234942" y="3794097"/>
            <a:ext cx="811844" cy="1776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F434220B-ABEA-4DB1-89AC-98D932657202}"/>
              </a:ext>
            </a:extLst>
          </p:cNvPr>
          <p:cNvSpPr/>
          <p:nvPr/>
        </p:nvSpPr>
        <p:spPr>
          <a:xfrm>
            <a:off x="5944671" y="1282934"/>
            <a:ext cx="761742" cy="1776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275953" y="91440"/>
            <a:ext cx="8506306" cy="822960"/>
          </a:xfrm>
          <a:effectLst>
            <a:outerShdw blurRad="50800" dist="38100" dir="2700000" algn="tl" rotWithShape="0">
              <a:prstClr val="black">
                <a:alpha val="40000"/>
              </a:prstClr>
            </a:outerShdw>
          </a:effectLst>
        </p:spPr>
        <p:txBody>
          <a:bodyPr>
            <a:normAutofit/>
          </a:bodyPr>
          <a:lstStyle/>
          <a:p>
            <a:r>
              <a:rPr lang="en-US" altLang="zh-TW" sz="3600">
                <a:solidFill>
                  <a:srgbClr val="E2CB9E"/>
                </a:solidFill>
                <a:effectLst>
                  <a:outerShdw blurRad="38100" dist="38100" dir="2700000" algn="tl">
                    <a:srgbClr val="000000">
                      <a:alpha val="43137"/>
                    </a:srgbClr>
                  </a:outerShdw>
                </a:effectLst>
              </a:rPr>
              <a:t>Applications</a:t>
            </a:r>
            <a:endParaRPr lang="zh-TW" altLang="en-US" sz="3600">
              <a:solidFill>
                <a:srgbClr val="E2CB9E"/>
              </a:solidFill>
              <a:effectLst>
                <a:outerShdw blurRad="38100" dist="38100" dir="2700000" algn="tl">
                  <a:srgbClr val="000000">
                    <a:alpha val="43137"/>
                  </a:srgbClr>
                </a:outerShdw>
              </a:effectLst>
            </a:endParaRPr>
          </a:p>
        </p:txBody>
      </p:sp>
      <p:cxnSp>
        <p:nvCxnSpPr>
          <p:cNvPr id="3" name="Curved Connector 2"/>
          <p:cNvCxnSpPr>
            <a:endCxn id="46" idx="1"/>
          </p:cNvCxnSpPr>
          <p:nvPr/>
        </p:nvCxnSpPr>
        <p:spPr>
          <a:xfrm rot="16200000" flipV="1">
            <a:off x="4033800" y="1689603"/>
            <a:ext cx="544507" cy="321408"/>
          </a:xfrm>
          <a:prstGeom prst="curvedConnector4">
            <a:avLst>
              <a:gd name="adj1" fmla="val 38342"/>
              <a:gd name="adj2" fmla="val 171125"/>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cxnSp>
        <p:nvCxnSpPr>
          <p:cNvPr id="4" name="Curved Connector 3"/>
          <p:cNvCxnSpPr/>
          <p:nvPr/>
        </p:nvCxnSpPr>
        <p:spPr>
          <a:xfrm rot="16200000" flipH="1">
            <a:off x="4992691" y="3030666"/>
            <a:ext cx="379656" cy="279811"/>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cxnSp>
        <p:nvCxnSpPr>
          <p:cNvPr id="6" name="Curved Connector 5"/>
          <p:cNvCxnSpPr/>
          <p:nvPr/>
        </p:nvCxnSpPr>
        <p:spPr>
          <a:xfrm rot="5400000">
            <a:off x="3845501" y="3126572"/>
            <a:ext cx="539247" cy="314576"/>
          </a:xfrm>
          <a:prstGeom prst="curvedConnector3">
            <a:avLst>
              <a:gd name="adj1" fmla="val 50000"/>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grpSp>
        <p:nvGrpSpPr>
          <p:cNvPr id="7" name="Group 6"/>
          <p:cNvGrpSpPr/>
          <p:nvPr/>
        </p:nvGrpSpPr>
        <p:grpSpPr>
          <a:xfrm>
            <a:off x="4488913" y="4041656"/>
            <a:ext cx="192321" cy="170192"/>
            <a:chOff x="3690027" y="5503023"/>
            <a:chExt cx="688771" cy="609835"/>
          </a:xfrm>
        </p:grpSpPr>
        <p:sp>
          <p:nvSpPr>
            <p:cNvPr id="8" name="Rounded Rectangle 7"/>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sp>
        <p:nvSpPr>
          <p:cNvPr id="10" name="TextBox 9"/>
          <p:cNvSpPr txBox="1"/>
          <p:nvPr/>
        </p:nvSpPr>
        <p:spPr>
          <a:xfrm>
            <a:off x="3054474" y="4357808"/>
            <a:ext cx="1107444" cy="253916"/>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sp>
        <p:nvSpPr>
          <p:cNvPr id="15" name="TextBox 14"/>
          <p:cNvSpPr txBox="1"/>
          <p:nvPr/>
        </p:nvSpPr>
        <p:spPr>
          <a:xfrm>
            <a:off x="4909616" y="4562838"/>
            <a:ext cx="1211016" cy="253916"/>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sp>
        <p:nvSpPr>
          <p:cNvPr id="18" name="TextBox 17"/>
          <p:cNvSpPr txBox="1"/>
          <p:nvPr/>
        </p:nvSpPr>
        <p:spPr>
          <a:xfrm>
            <a:off x="3290823" y="3565137"/>
            <a:ext cx="665749" cy="253916"/>
          </a:xfrm>
          <a:prstGeom prst="rect">
            <a:avLst/>
          </a:prstGeom>
          <a:noFill/>
        </p:spPr>
        <p:txBody>
          <a:bodyPr wrap="square" rtlCol="0">
            <a:spAutoFit/>
          </a:bodyPr>
          <a:lstStyle/>
          <a:p>
            <a:pPr algn="ctr" defTabSz="342797">
              <a:defRPr/>
            </a:pPr>
            <a:r>
              <a:rPr lang="en-US" sz="1000">
                <a:solidFill>
                  <a:schemeClr val="bg1"/>
                </a:solidFill>
                <a:latin typeface="Arial"/>
              </a:rPr>
              <a:t>NAS</a:t>
            </a:r>
          </a:p>
        </p:txBody>
      </p:sp>
      <p:sp>
        <p:nvSpPr>
          <p:cNvPr id="19" name="TextBox 18"/>
          <p:cNvSpPr txBox="1"/>
          <p:nvPr/>
        </p:nvSpPr>
        <p:spPr>
          <a:xfrm>
            <a:off x="5803660" y="3614748"/>
            <a:ext cx="801857" cy="415498"/>
          </a:xfrm>
          <a:prstGeom prst="rect">
            <a:avLst/>
          </a:prstGeom>
          <a:noFill/>
        </p:spPr>
        <p:txBody>
          <a:bodyPr wrap="square" rtlCol="0">
            <a:spAutoFit/>
          </a:bodyPr>
          <a:lstStyle/>
          <a:p>
            <a:pPr algn="ctr" defTabSz="342797">
              <a:defRPr/>
            </a:pPr>
            <a:r>
              <a:rPr lang="en-US" sz="1000">
                <a:solidFill>
                  <a:schemeClr val="bg1"/>
                </a:solidFill>
                <a:latin typeface="Arial"/>
              </a:rPr>
              <a:t>iMac </a:t>
            </a:r>
          </a:p>
          <a:p>
            <a:pPr algn="ctr" defTabSz="342797">
              <a:defRPr/>
            </a:pPr>
            <a:r>
              <a:rPr lang="en-US" sz="1000">
                <a:solidFill>
                  <a:schemeClr val="bg1"/>
                </a:solidFill>
                <a:latin typeface="Arial"/>
              </a:rPr>
              <a:t>Pro</a:t>
            </a:r>
          </a:p>
        </p:txBody>
      </p:sp>
      <p:cxnSp>
        <p:nvCxnSpPr>
          <p:cNvPr id="20" name="Curved Connector 19"/>
          <p:cNvCxnSpPr>
            <a:stCxn id="81" idx="3"/>
          </p:cNvCxnSpPr>
          <p:nvPr/>
        </p:nvCxnSpPr>
        <p:spPr>
          <a:xfrm>
            <a:off x="5304194" y="2857616"/>
            <a:ext cx="1441182" cy="481065"/>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grpSp>
        <p:nvGrpSpPr>
          <p:cNvPr id="21" name="Group 20"/>
          <p:cNvGrpSpPr/>
          <p:nvPr/>
        </p:nvGrpSpPr>
        <p:grpSpPr>
          <a:xfrm>
            <a:off x="6590938" y="3360400"/>
            <a:ext cx="1699151" cy="1042003"/>
            <a:chOff x="8069360" y="3033667"/>
            <a:chExt cx="2265535" cy="1389700"/>
          </a:xfrm>
        </p:grpSpPr>
        <p:sp>
          <p:nvSpPr>
            <p:cNvPr id="23" name="TextBox 22"/>
            <p:cNvSpPr txBox="1"/>
            <p:nvPr/>
          </p:nvSpPr>
          <p:spPr>
            <a:xfrm>
              <a:off x="8069360" y="3033667"/>
              <a:ext cx="1069143" cy="554142"/>
            </a:xfrm>
            <a:prstGeom prst="rect">
              <a:avLst/>
            </a:prstGeom>
            <a:noFill/>
          </p:spPr>
          <p:txBody>
            <a:bodyPr wrap="square" rtlCol="0">
              <a:spAutoFit/>
            </a:bodyPr>
            <a:lstStyle/>
            <a:p>
              <a:pPr algn="ctr" defTabSz="342797">
                <a:defRPr/>
              </a:pPr>
              <a:r>
                <a:rPr lang="en-US" sz="1000">
                  <a:solidFill>
                    <a:schemeClr val="bg1"/>
                  </a:solidFill>
                  <a:latin typeface="Arial"/>
                </a:rPr>
                <a:t>Gaming PC</a:t>
              </a:r>
            </a:p>
          </p:txBody>
        </p:sp>
        <p:sp>
          <p:nvSpPr>
            <p:cNvPr id="25" name="TextBox 24"/>
            <p:cNvSpPr txBox="1"/>
            <p:nvPr/>
          </p:nvSpPr>
          <p:spPr>
            <a:xfrm>
              <a:off x="8655615" y="4084724"/>
              <a:ext cx="1679280" cy="338643"/>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grpSp>
      <p:grpSp>
        <p:nvGrpSpPr>
          <p:cNvPr id="28" name="Group 27"/>
          <p:cNvGrpSpPr/>
          <p:nvPr/>
        </p:nvGrpSpPr>
        <p:grpSpPr>
          <a:xfrm>
            <a:off x="637388" y="1280755"/>
            <a:ext cx="2840794" cy="1868994"/>
            <a:chOff x="897237" y="2642911"/>
            <a:chExt cx="3787725" cy="2492641"/>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504" y="2951873"/>
              <a:ext cx="1094796" cy="1094511"/>
            </a:xfrm>
            <a:prstGeom prst="rect">
              <a:avLst/>
            </a:prstGeom>
          </p:spPr>
        </p:pic>
        <p:cxnSp>
          <p:nvCxnSpPr>
            <p:cNvPr id="31" name="Curved Connector 30"/>
            <p:cNvCxnSpPr>
              <a:stCxn id="30" idx="3"/>
            </p:cNvCxnSpPr>
            <p:nvPr/>
          </p:nvCxnSpPr>
          <p:spPr>
            <a:xfrm>
              <a:off x="2178298" y="3499128"/>
              <a:ext cx="1109453" cy="490296"/>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sp>
          <p:nvSpPr>
            <p:cNvPr id="33" name="TextBox 32"/>
            <p:cNvSpPr txBox="1"/>
            <p:nvPr/>
          </p:nvSpPr>
          <p:spPr>
            <a:xfrm>
              <a:off x="3027803" y="4796909"/>
              <a:ext cx="1391523" cy="338643"/>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sp>
          <p:nvSpPr>
            <p:cNvPr id="34" name="TextBox 33"/>
            <p:cNvSpPr txBox="1"/>
            <p:nvPr/>
          </p:nvSpPr>
          <p:spPr>
            <a:xfrm>
              <a:off x="897237" y="2642911"/>
              <a:ext cx="1545385" cy="338643"/>
            </a:xfrm>
            <a:prstGeom prst="rect">
              <a:avLst/>
            </a:prstGeom>
            <a:noFill/>
          </p:spPr>
          <p:txBody>
            <a:bodyPr wrap="square" rtlCol="0">
              <a:spAutoFit/>
            </a:bodyPr>
            <a:lstStyle/>
            <a:p>
              <a:pPr algn="ctr" defTabSz="342797">
                <a:defRPr/>
              </a:pPr>
              <a:r>
                <a:rPr lang="en-US" sz="1000">
                  <a:solidFill>
                    <a:schemeClr val="bg1"/>
                  </a:solidFill>
                  <a:latin typeface="Arial"/>
                </a:rPr>
                <a:t>Internet / Cloud</a:t>
              </a:r>
            </a:p>
          </p:txBody>
        </p:sp>
        <p:sp>
          <p:nvSpPr>
            <p:cNvPr id="35" name="TextBox 34"/>
            <p:cNvSpPr txBox="1"/>
            <p:nvPr/>
          </p:nvSpPr>
          <p:spPr>
            <a:xfrm>
              <a:off x="2387148" y="4047567"/>
              <a:ext cx="1008688" cy="554142"/>
            </a:xfrm>
            <a:prstGeom prst="rect">
              <a:avLst/>
            </a:prstGeom>
            <a:noFill/>
          </p:spPr>
          <p:txBody>
            <a:bodyPr wrap="square" rtlCol="0">
              <a:spAutoFit/>
            </a:bodyPr>
            <a:lstStyle/>
            <a:p>
              <a:pPr algn="ctr" defTabSz="342797">
                <a:defRPr/>
              </a:pPr>
              <a:r>
                <a:rPr lang="en-US" sz="1000">
                  <a:solidFill>
                    <a:schemeClr val="bg1"/>
                  </a:solidFill>
                  <a:latin typeface="Arial"/>
                </a:rPr>
                <a:t>Carrier Gateway</a:t>
              </a:r>
            </a:p>
          </p:txBody>
        </p:sp>
        <p:pic>
          <p:nvPicPr>
            <p:cNvPr id="36" name="Picture 35" descr="service_wifi_l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9359" y="2825790"/>
              <a:ext cx="622239" cy="622077"/>
            </a:xfrm>
            <a:prstGeom prst="rect">
              <a:avLst/>
            </a:prstGeom>
          </p:spPr>
        </p:pic>
        <p:sp>
          <p:nvSpPr>
            <p:cNvPr id="37" name="TextBox 36"/>
            <p:cNvSpPr txBox="1"/>
            <p:nvPr/>
          </p:nvSpPr>
          <p:spPr>
            <a:xfrm>
              <a:off x="3777530" y="3260705"/>
              <a:ext cx="907432" cy="328380"/>
            </a:xfrm>
            <a:prstGeom prst="rect">
              <a:avLst/>
            </a:prstGeom>
            <a:noFill/>
          </p:spPr>
          <p:txBody>
            <a:bodyPr wrap="square" rtlCol="0">
              <a:spAutoFit/>
            </a:bodyPr>
            <a:lstStyle/>
            <a:p>
              <a:r>
                <a:rPr lang="en-US" sz="1000">
                  <a:solidFill>
                    <a:schemeClr val="bg1"/>
                  </a:solidFill>
                </a:rPr>
                <a:t>802.11ax</a:t>
              </a:r>
            </a:p>
          </p:txBody>
        </p:sp>
      </p:grpSp>
      <p:sp>
        <p:nvSpPr>
          <p:cNvPr id="41" name="TextBox 40"/>
          <p:cNvSpPr txBox="1"/>
          <p:nvPr/>
        </p:nvSpPr>
        <p:spPr>
          <a:xfrm>
            <a:off x="3587320" y="1188627"/>
            <a:ext cx="370516" cy="253916"/>
          </a:xfrm>
          <a:prstGeom prst="rect">
            <a:avLst/>
          </a:prstGeom>
          <a:noFill/>
        </p:spPr>
        <p:txBody>
          <a:bodyPr wrap="square" rtlCol="0">
            <a:spAutoFit/>
          </a:bodyPr>
          <a:lstStyle/>
          <a:p>
            <a:pPr algn="ctr" defTabSz="342797">
              <a:defRPr/>
            </a:pPr>
            <a:r>
              <a:rPr lang="en-US" sz="1000">
                <a:solidFill>
                  <a:schemeClr val="bg1"/>
                </a:solidFill>
                <a:latin typeface="Arial"/>
              </a:rPr>
              <a:t>PC</a:t>
            </a:r>
          </a:p>
        </p:txBody>
      </p:sp>
      <p:pic>
        <p:nvPicPr>
          <p:cNvPr id="42" name="Picture 4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5301" y="738352"/>
            <a:ext cx="348538" cy="347540"/>
          </a:xfrm>
          <a:prstGeom prst="rect">
            <a:avLst/>
          </a:prstGeom>
        </p:spPr>
      </p:pic>
      <p:grpSp>
        <p:nvGrpSpPr>
          <p:cNvPr id="43" name="Group 42"/>
          <p:cNvGrpSpPr/>
          <p:nvPr/>
        </p:nvGrpSpPr>
        <p:grpSpPr>
          <a:xfrm>
            <a:off x="5277027" y="1208121"/>
            <a:ext cx="192321" cy="170192"/>
            <a:chOff x="3690027" y="5503023"/>
            <a:chExt cx="688771" cy="609835"/>
          </a:xfrm>
        </p:grpSpPr>
        <p:sp>
          <p:nvSpPr>
            <p:cNvPr id="44" name="Rounded Rectangle 43"/>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45" name="Picture 4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sp>
        <p:nvSpPr>
          <p:cNvPr id="46" name="TextBox 45"/>
          <p:cNvSpPr txBox="1"/>
          <p:nvPr/>
        </p:nvSpPr>
        <p:spPr>
          <a:xfrm>
            <a:off x="4145349" y="1451095"/>
            <a:ext cx="1001090" cy="253916"/>
          </a:xfrm>
          <a:prstGeom prst="rect">
            <a:avLst/>
          </a:prstGeom>
          <a:noFill/>
        </p:spPr>
        <p:txBody>
          <a:bodyPr wrap="square" rtlCol="0">
            <a:spAutoFit/>
          </a:bodyPr>
          <a:lstStyle/>
          <a:p>
            <a:pPr algn="ctr" defTabSz="342797">
              <a:defRPr/>
            </a:pPr>
            <a:r>
              <a:rPr lang="en-US" sz="1050">
                <a:solidFill>
                  <a:srgbClr val="FF0000"/>
                </a:solidFill>
                <a:latin typeface="Arial"/>
              </a:rPr>
              <a:t>5G Enabled</a:t>
            </a:r>
          </a:p>
        </p:txBody>
      </p:sp>
      <p:grpSp>
        <p:nvGrpSpPr>
          <p:cNvPr id="48" name="Group 47"/>
          <p:cNvGrpSpPr/>
          <p:nvPr/>
        </p:nvGrpSpPr>
        <p:grpSpPr>
          <a:xfrm>
            <a:off x="1722420" y="3771469"/>
            <a:ext cx="192321" cy="170192"/>
            <a:chOff x="3690027" y="5503023"/>
            <a:chExt cx="688771" cy="609835"/>
          </a:xfrm>
        </p:grpSpPr>
        <p:sp>
          <p:nvSpPr>
            <p:cNvPr id="49" name="Rounded Rectangle 48"/>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50" name="Picture 4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sp>
        <p:nvSpPr>
          <p:cNvPr id="51" name="TextBox 50"/>
          <p:cNvSpPr txBox="1"/>
          <p:nvPr/>
        </p:nvSpPr>
        <p:spPr>
          <a:xfrm>
            <a:off x="497343" y="4122152"/>
            <a:ext cx="1356422" cy="415498"/>
          </a:xfrm>
          <a:prstGeom prst="rect">
            <a:avLst/>
          </a:prstGeom>
          <a:noFill/>
        </p:spPr>
        <p:txBody>
          <a:bodyPr wrap="square" rtlCol="0">
            <a:spAutoFit/>
          </a:bodyPr>
          <a:lstStyle/>
          <a:p>
            <a:pPr algn="ctr" defTabSz="342797">
              <a:defRPr/>
            </a:pPr>
            <a:r>
              <a:rPr lang="en-US" sz="1050">
                <a:solidFill>
                  <a:srgbClr val="FF0000"/>
                </a:solidFill>
                <a:latin typeface="Arial"/>
              </a:rPr>
              <a:t>10G/5G/2.5G Enabled</a:t>
            </a:r>
          </a:p>
        </p:txBody>
      </p:sp>
      <p:pic>
        <p:nvPicPr>
          <p:cNvPr id="52" name="Picture 51" descr="service_wifi_l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1191" y="2814245"/>
            <a:ext cx="411126" cy="410912"/>
          </a:xfrm>
          <a:prstGeom prst="rect">
            <a:avLst/>
          </a:prstGeom>
        </p:spPr>
      </p:pic>
      <p:sp>
        <p:nvSpPr>
          <p:cNvPr id="53" name="TextBox 52"/>
          <p:cNvSpPr txBox="1"/>
          <p:nvPr/>
        </p:nvSpPr>
        <p:spPr>
          <a:xfrm>
            <a:off x="1334578" y="2814245"/>
            <a:ext cx="824472" cy="253916"/>
          </a:xfrm>
          <a:prstGeom prst="rect">
            <a:avLst/>
          </a:prstGeom>
          <a:noFill/>
        </p:spPr>
        <p:txBody>
          <a:bodyPr wrap="square" rtlCol="0">
            <a:spAutoFit/>
          </a:bodyPr>
          <a:lstStyle/>
          <a:p>
            <a:pPr algn="ctr" defTabSz="342797">
              <a:defRPr/>
            </a:pPr>
            <a:r>
              <a:rPr lang="en-US" sz="1000">
                <a:solidFill>
                  <a:schemeClr val="bg1"/>
                </a:solidFill>
                <a:latin typeface="Arial"/>
              </a:rPr>
              <a:t>802.11ax</a:t>
            </a:r>
          </a:p>
        </p:txBody>
      </p:sp>
      <p:sp>
        <p:nvSpPr>
          <p:cNvPr id="54" name="TextBox 53"/>
          <p:cNvSpPr txBox="1"/>
          <p:nvPr/>
        </p:nvSpPr>
        <p:spPr>
          <a:xfrm>
            <a:off x="611500" y="3966448"/>
            <a:ext cx="1128107" cy="253916"/>
          </a:xfrm>
          <a:prstGeom prst="rect">
            <a:avLst/>
          </a:prstGeom>
          <a:noFill/>
        </p:spPr>
        <p:txBody>
          <a:bodyPr wrap="square" rtlCol="0">
            <a:spAutoFit/>
          </a:bodyPr>
          <a:lstStyle/>
          <a:p>
            <a:pPr algn="ctr" defTabSz="342797">
              <a:defRPr/>
            </a:pPr>
            <a:r>
              <a:rPr lang="en-US" sz="1000">
                <a:solidFill>
                  <a:schemeClr val="bg1"/>
                </a:solidFill>
                <a:latin typeface="Arial"/>
              </a:rPr>
              <a:t>Retail Router</a:t>
            </a:r>
          </a:p>
        </p:txBody>
      </p:sp>
      <p:pic>
        <p:nvPicPr>
          <p:cNvPr id="55" name="Picture 5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10470" y="2232253"/>
            <a:ext cx="2266497" cy="437232"/>
          </a:xfrm>
          <a:prstGeom prst="rect">
            <a:avLst/>
          </a:prstGeom>
        </p:spPr>
      </p:pic>
      <p:sp>
        <p:nvSpPr>
          <p:cNvPr id="69" name="TextBox 68"/>
          <p:cNvSpPr txBox="1"/>
          <p:nvPr/>
        </p:nvSpPr>
        <p:spPr>
          <a:xfrm>
            <a:off x="3657092" y="2056938"/>
            <a:ext cx="798022" cy="253916"/>
          </a:xfrm>
          <a:prstGeom prst="rect">
            <a:avLst/>
          </a:prstGeom>
          <a:noFill/>
        </p:spPr>
        <p:txBody>
          <a:bodyPr wrap="square" rtlCol="0">
            <a:spAutoFit/>
          </a:bodyPr>
          <a:lstStyle/>
          <a:p>
            <a:pPr algn="ctr" defTabSz="342797">
              <a:defRPr/>
            </a:pPr>
            <a:r>
              <a:rPr lang="en-US" sz="1000">
                <a:solidFill>
                  <a:schemeClr val="bg1"/>
                </a:solidFill>
                <a:latin typeface="Arial"/>
              </a:rPr>
              <a:t>Switch</a:t>
            </a:r>
          </a:p>
        </p:txBody>
      </p:sp>
      <p:sp>
        <p:nvSpPr>
          <p:cNvPr id="71" name="TextBox 70"/>
          <p:cNvSpPr txBox="1"/>
          <p:nvPr/>
        </p:nvSpPr>
        <p:spPr>
          <a:xfrm>
            <a:off x="5971016" y="794068"/>
            <a:ext cx="798022" cy="415498"/>
          </a:xfrm>
          <a:prstGeom prst="rect">
            <a:avLst/>
          </a:prstGeom>
          <a:noFill/>
        </p:spPr>
        <p:txBody>
          <a:bodyPr wrap="square" rtlCol="0">
            <a:spAutoFit/>
          </a:bodyPr>
          <a:lstStyle/>
          <a:p>
            <a:pPr algn="ctr" defTabSz="342797">
              <a:defRPr/>
            </a:pPr>
            <a:r>
              <a:rPr lang="en-US" sz="1000">
                <a:solidFill>
                  <a:schemeClr val="bg1"/>
                </a:solidFill>
                <a:latin typeface="Arial"/>
              </a:rPr>
              <a:t>TB/USB Dongle</a:t>
            </a:r>
          </a:p>
        </p:txBody>
      </p:sp>
      <p:grpSp>
        <p:nvGrpSpPr>
          <p:cNvPr id="73" name="Group 72"/>
          <p:cNvGrpSpPr/>
          <p:nvPr/>
        </p:nvGrpSpPr>
        <p:grpSpPr>
          <a:xfrm>
            <a:off x="8157515" y="4008310"/>
            <a:ext cx="192321" cy="170192"/>
            <a:chOff x="3690027" y="5503023"/>
            <a:chExt cx="688771" cy="609835"/>
          </a:xfrm>
        </p:grpSpPr>
        <p:sp>
          <p:nvSpPr>
            <p:cNvPr id="74" name="Rounded Rectangle 73"/>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75" name="Picture 7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sp>
        <p:nvSpPr>
          <p:cNvPr id="76" name="TextBox 75"/>
          <p:cNvSpPr txBox="1"/>
          <p:nvPr/>
        </p:nvSpPr>
        <p:spPr>
          <a:xfrm>
            <a:off x="5920217" y="1916343"/>
            <a:ext cx="1211016" cy="253916"/>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cxnSp>
        <p:nvCxnSpPr>
          <p:cNvPr id="77" name="Curved Connector 76"/>
          <p:cNvCxnSpPr/>
          <p:nvPr/>
        </p:nvCxnSpPr>
        <p:spPr>
          <a:xfrm flipV="1">
            <a:off x="5231504" y="1823117"/>
            <a:ext cx="766821" cy="311953"/>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sp>
        <p:nvSpPr>
          <p:cNvPr id="81" name="TextBox 80"/>
          <p:cNvSpPr txBox="1"/>
          <p:nvPr/>
        </p:nvSpPr>
        <p:spPr>
          <a:xfrm>
            <a:off x="4202494" y="2624303"/>
            <a:ext cx="1088267" cy="415498"/>
          </a:xfrm>
          <a:prstGeom prst="rect">
            <a:avLst/>
          </a:prstGeom>
          <a:noFill/>
        </p:spPr>
        <p:txBody>
          <a:bodyPr wrap="square" rtlCol="0">
            <a:spAutoFit/>
          </a:bodyPr>
          <a:lstStyle/>
          <a:p>
            <a:pPr algn="ctr" defTabSz="342797">
              <a:defRPr/>
            </a:pPr>
            <a:r>
              <a:rPr lang="en-US" sz="1050">
                <a:solidFill>
                  <a:srgbClr val="FF0000"/>
                </a:solidFill>
                <a:latin typeface="Arial"/>
              </a:rPr>
              <a:t>10G/5G/2.5G Enabled</a:t>
            </a:r>
          </a:p>
        </p:txBody>
      </p:sp>
      <p:cxnSp>
        <p:nvCxnSpPr>
          <p:cNvPr id="83" name="Curved Connector 82"/>
          <p:cNvCxnSpPr/>
          <p:nvPr/>
        </p:nvCxnSpPr>
        <p:spPr>
          <a:xfrm flipV="1">
            <a:off x="6672290" y="1331250"/>
            <a:ext cx="668445" cy="188816"/>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grpSp>
        <p:nvGrpSpPr>
          <p:cNvPr id="85" name="Group 84"/>
          <p:cNvGrpSpPr/>
          <p:nvPr/>
        </p:nvGrpSpPr>
        <p:grpSpPr>
          <a:xfrm>
            <a:off x="6706413" y="1660536"/>
            <a:ext cx="192321" cy="170192"/>
            <a:chOff x="3690027" y="5503023"/>
            <a:chExt cx="688771" cy="609835"/>
          </a:xfrm>
        </p:grpSpPr>
        <p:sp>
          <p:nvSpPr>
            <p:cNvPr id="86" name="Rounded Rectangle 85"/>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87" name="Picture 8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cxnSp>
        <p:nvCxnSpPr>
          <p:cNvPr id="88" name="Curved Connector 87"/>
          <p:cNvCxnSpPr>
            <a:stCxn id="55" idx="1"/>
          </p:cNvCxnSpPr>
          <p:nvPr/>
        </p:nvCxnSpPr>
        <p:spPr>
          <a:xfrm rot="10800000">
            <a:off x="3234942" y="2372849"/>
            <a:ext cx="575529" cy="78021"/>
          </a:xfrm>
          <a:prstGeom prst="curvedConnector3">
            <a:avLst>
              <a:gd name="adj1" fmla="val 50000"/>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sp>
        <p:nvSpPr>
          <p:cNvPr id="98" name="TextBox 97"/>
          <p:cNvSpPr txBox="1"/>
          <p:nvPr/>
        </p:nvSpPr>
        <p:spPr>
          <a:xfrm>
            <a:off x="7547979" y="1666150"/>
            <a:ext cx="801857" cy="253916"/>
          </a:xfrm>
          <a:prstGeom prst="rect">
            <a:avLst/>
          </a:prstGeom>
          <a:noFill/>
        </p:spPr>
        <p:txBody>
          <a:bodyPr wrap="square" rtlCol="0">
            <a:spAutoFit/>
          </a:bodyPr>
          <a:lstStyle/>
          <a:p>
            <a:pPr algn="ctr" defTabSz="342797">
              <a:defRPr/>
            </a:pPr>
            <a:r>
              <a:rPr lang="en-US" sz="1000">
                <a:solidFill>
                  <a:schemeClr val="bg1"/>
                </a:solidFill>
                <a:latin typeface="Arial"/>
              </a:rPr>
              <a:t>Laptop</a:t>
            </a:r>
          </a:p>
        </p:txBody>
      </p:sp>
      <p:sp>
        <p:nvSpPr>
          <p:cNvPr id="101" name="TextBox 100"/>
          <p:cNvSpPr txBox="1"/>
          <p:nvPr/>
        </p:nvSpPr>
        <p:spPr>
          <a:xfrm>
            <a:off x="6854568" y="2113702"/>
            <a:ext cx="798022" cy="253916"/>
          </a:xfrm>
          <a:prstGeom prst="rect">
            <a:avLst/>
          </a:prstGeom>
          <a:noFill/>
        </p:spPr>
        <p:txBody>
          <a:bodyPr wrap="square" rtlCol="0">
            <a:spAutoFit/>
          </a:bodyPr>
          <a:lstStyle/>
          <a:p>
            <a:pPr algn="ctr" defTabSz="342797">
              <a:defRPr/>
            </a:pPr>
            <a:r>
              <a:rPr lang="en-US" sz="1000">
                <a:solidFill>
                  <a:schemeClr val="bg1"/>
                </a:solidFill>
                <a:latin typeface="Arial"/>
              </a:rPr>
              <a:t>TB Dock</a:t>
            </a:r>
          </a:p>
        </p:txBody>
      </p:sp>
      <p:sp>
        <p:nvSpPr>
          <p:cNvPr id="102" name="TextBox 101"/>
          <p:cNvSpPr txBox="1"/>
          <p:nvPr/>
        </p:nvSpPr>
        <p:spPr>
          <a:xfrm>
            <a:off x="6507583" y="2746188"/>
            <a:ext cx="1211016" cy="253916"/>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grpSp>
        <p:nvGrpSpPr>
          <p:cNvPr id="103" name="Group 102"/>
          <p:cNvGrpSpPr/>
          <p:nvPr/>
        </p:nvGrpSpPr>
        <p:grpSpPr>
          <a:xfrm>
            <a:off x="7626325" y="2639284"/>
            <a:ext cx="192321" cy="170192"/>
            <a:chOff x="3690027" y="5503023"/>
            <a:chExt cx="688771" cy="609835"/>
          </a:xfrm>
        </p:grpSpPr>
        <p:sp>
          <p:nvSpPr>
            <p:cNvPr id="104" name="Rounded Rectangle 103"/>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105" name="Picture 10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cxnSp>
        <p:nvCxnSpPr>
          <p:cNvPr id="106" name="Curved Connector 105"/>
          <p:cNvCxnSpPr/>
          <p:nvPr/>
        </p:nvCxnSpPr>
        <p:spPr>
          <a:xfrm flipV="1">
            <a:off x="7561629" y="2021087"/>
            <a:ext cx="387279" cy="330758"/>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cxnSp>
        <p:nvCxnSpPr>
          <p:cNvPr id="109" name="Curved Connector 108"/>
          <p:cNvCxnSpPr/>
          <p:nvPr/>
        </p:nvCxnSpPr>
        <p:spPr>
          <a:xfrm flipV="1">
            <a:off x="5824056" y="2575985"/>
            <a:ext cx="771246" cy="49639"/>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grpSp>
        <p:nvGrpSpPr>
          <p:cNvPr id="78" name="Group 77"/>
          <p:cNvGrpSpPr/>
          <p:nvPr/>
        </p:nvGrpSpPr>
        <p:grpSpPr>
          <a:xfrm>
            <a:off x="2157818" y="1708012"/>
            <a:ext cx="192321" cy="170192"/>
            <a:chOff x="3690027" y="5503023"/>
            <a:chExt cx="688771" cy="609835"/>
          </a:xfrm>
        </p:grpSpPr>
        <p:sp>
          <p:nvSpPr>
            <p:cNvPr id="79" name="Rounded Rectangle 78"/>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80" name="Picture 7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89692" y="1290033"/>
            <a:ext cx="688851" cy="152909"/>
          </a:xfrm>
          <a:prstGeom prst="rect">
            <a:avLst/>
          </a:prstGeom>
        </p:spPr>
      </p:pic>
      <p:pic>
        <p:nvPicPr>
          <p:cNvPr id="60" name="Picture 5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3931" y="2228792"/>
            <a:ext cx="1023437" cy="606231"/>
          </a:xfrm>
          <a:prstGeom prst="rect">
            <a:avLst/>
          </a:prstGeom>
        </p:spPr>
      </p:pic>
      <p:pic>
        <p:nvPicPr>
          <p:cNvPr id="62" name="Picture 6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6145237" y="1314110"/>
            <a:ext cx="374015" cy="670215"/>
          </a:xfrm>
          <a:prstGeom prst="rect">
            <a:avLst/>
          </a:prstGeom>
        </p:spPr>
      </p:pic>
      <p:pic>
        <p:nvPicPr>
          <p:cNvPr id="63" name="Picture 6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46187" y="763770"/>
            <a:ext cx="1211756" cy="890373"/>
          </a:xfrm>
          <a:prstGeom prst="rect">
            <a:avLst/>
          </a:prstGeom>
        </p:spPr>
      </p:pic>
      <p:pic>
        <p:nvPicPr>
          <p:cNvPr id="65" name="Picture 6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24720" y="3267699"/>
            <a:ext cx="1627975" cy="1266206"/>
          </a:xfrm>
          <a:prstGeom prst="rect">
            <a:avLst/>
          </a:prstGeom>
        </p:spPr>
      </p:pic>
      <p:pic>
        <p:nvPicPr>
          <p:cNvPr id="66" name="Picture 6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20792" y="3682053"/>
            <a:ext cx="315536" cy="391971"/>
          </a:xfrm>
          <a:prstGeom prst="rect">
            <a:avLst/>
          </a:prstGeom>
        </p:spPr>
      </p:pic>
      <p:pic>
        <p:nvPicPr>
          <p:cNvPr id="91" name="Picture 9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20843" y="3360399"/>
            <a:ext cx="1208008" cy="823209"/>
          </a:xfrm>
          <a:prstGeom prst="rect">
            <a:avLst/>
          </a:prstGeom>
        </p:spPr>
      </p:pic>
      <p:pic>
        <p:nvPicPr>
          <p:cNvPr id="92" name="Picture 9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69476" y="1938285"/>
            <a:ext cx="497438" cy="844275"/>
          </a:xfrm>
          <a:prstGeom prst="rect">
            <a:avLst/>
          </a:prstGeom>
        </p:spPr>
      </p:pic>
      <p:pic>
        <p:nvPicPr>
          <p:cNvPr id="82" name="Picture 81"/>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885348" y="820856"/>
            <a:ext cx="1391679" cy="652228"/>
          </a:xfrm>
          <a:prstGeom prst="rect">
            <a:avLst/>
          </a:prstGeom>
        </p:spPr>
      </p:pic>
      <p:pic>
        <p:nvPicPr>
          <p:cNvPr id="12" name="Picture 11"/>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72693" y="3252409"/>
            <a:ext cx="1455705" cy="660789"/>
          </a:xfrm>
          <a:prstGeom prst="rect">
            <a:avLst/>
          </a:prstGeom>
        </p:spPr>
      </p:pic>
      <p:pic>
        <p:nvPicPr>
          <p:cNvPr id="90" name="Picture 89">
            <a:extLst>
              <a:ext uri="{FF2B5EF4-FFF2-40B4-BE49-F238E27FC236}">
                <a16:creationId xmlns:a16="http://schemas.microsoft.com/office/drawing/2014/main" id="{1A034E35-AA5A-5740-9DA9-341387B22FB2}"/>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775713" y="3954073"/>
            <a:ext cx="1687055" cy="320467"/>
          </a:xfrm>
          <a:prstGeom prst="rect">
            <a:avLst/>
          </a:prstGeom>
        </p:spPr>
      </p:pic>
      <p:pic>
        <p:nvPicPr>
          <p:cNvPr id="93" name="Picture 4">
            <a:extLst>
              <a:ext uri="{FF2B5EF4-FFF2-40B4-BE49-F238E27FC236}">
                <a16:creationId xmlns:a16="http://schemas.microsoft.com/office/drawing/2014/main" id="{35A5D157-BDEB-4EE2-93C4-DA088EF3DB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80713" y="3808157"/>
            <a:ext cx="688851" cy="152909"/>
          </a:xfrm>
          <a:prstGeom prst="rect">
            <a:avLst/>
          </a:prstGeom>
        </p:spPr>
      </p:pic>
    </p:spTree>
    <p:extLst>
      <p:ext uri="{BB962C8B-B14F-4D97-AF65-F5344CB8AC3E}">
        <p14:creationId xmlns:p14="http://schemas.microsoft.com/office/powerpoint/2010/main" val="278412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89481-CC49-A84E-A75A-910C2F8ECC1F}"/>
              </a:ext>
            </a:extLst>
          </p:cNvPr>
          <p:cNvSpPr>
            <a:spLocks noGrp="1"/>
          </p:cNvSpPr>
          <p:nvPr>
            <p:ph type="title"/>
          </p:nvPr>
        </p:nvSpPr>
        <p:spPr>
          <a:xfrm>
            <a:off x="275953" y="91440"/>
            <a:ext cx="8679204" cy="822960"/>
          </a:xfrm>
          <a:effectLst>
            <a:outerShdw blurRad="50800" dist="38100" dir="2700000" algn="tl" rotWithShape="0">
              <a:prstClr val="black">
                <a:alpha val="40000"/>
              </a:prstClr>
            </a:outerShdw>
          </a:effectLst>
        </p:spPr>
        <p:txBody>
          <a:bodyPr>
            <a:normAutofit fontScale="90000"/>
          </a:bodyPr>
          <a:lstStyle/>
          <a:p>
            <a:r>
              <a:rPr lang="en-US" sz="4000">
                <a:solidFill>
                  <a:srgbClr val="E2CB9E"/>
                </a:solidFill>
                <a:effectLst>
                  <a:outerShdw blurRad="38100" dist="38100" dir="2700000" algn="tl">
                    <a:srgbClr val="000000">
                      <a:alpha val="43137"/>
                    </a:srgbClr>
                  </a:outerShdw>
                </a:effectLst>
              </a:rPr>
              <a:t>PC </a:t>
            </a:r>
            <a:r>
              <a:rPr lang="zh-CN" altLang="en-US" sz="4000">
                <a:solidFill>
                  <a:srgbClr val="E2CB9E"/>
                </a:solidFill>
                <a:effectLst>
                  <a:outerShdw blurRad="38100" dist="38100" dir="2700000" algn="tl">
                    <a:srgbClr val="000000">
                      <a:alpha val="43137"/>
                    </a:srgbClr>
                  </a:outerShdw>
                </a:effectLst>
              </a:rPr>
              <a:t>安裝 </a:t>
            </a:r>
            <a:r>
              <a:rPr lang="en-US" sz="4000">
                <a:solidFill>
                  <a:srgbClr val="E2CB9E"/>
                </a:solidFill>
                <a:effectLst>
                  <a:outerShdw blurRad="38100" dist="38100" dir="2700000" algn="tl">
                    <a:srgbClr val="000000">
                      <a:alpha val="43137"/>
                    </a:srgbClr>
                  </a:outerShdw>
                </a:effectLst>
              </a:rPr>
              <a:t>10GbE </a:t>
            </a:r>
            <a:r>
              <a:rPr lang="zh-CN" altLang="en-US" sz="4000">
                <a:solidFill>
                  <a:srgbClr val="E2CB9E"/>
                </a:solidFill>
                <a:effectLst>
                  <a:outerShdw blurRad="38100" dist="38100" dir="2700000" algn="tl">
                    <a:srgbClr val="000000">
                      <a:alpha val="43137"/>
                    </a:srgbClr>
                  </a:outerShdw>
                </a:effectLst>
              </a:rPr>
              <a:t>網卡，即享高速網路連線</a:t>
            </a:r>
            <a:endParaRPr lang="en-US">
              <a:solidFill>
                <a:srgbClr val="E2CB9E"/>
              </a:solidFill>
              <a:effectLst>
                <a:outerShdw blurRad="38100" dist="38100" dir="2700000" algn="tl">
                  <a:srgbClr val="000000">
                    <a:alpha val="43137"/>
                  </a:srgbClr>
                </a:outerShdw>
              </a:effectLst>
            </a:endParaRPr>
          </a:p>
        </p:txBody>
      </p:sp>
      <p:grpSp>
        <p:nvGrpSpPr>
          <p:cNvPr id="3" name="Shape 407">
            <a:extLst>
              <a:ext uri="{FF2B5EF4-FFF2-40B4-BE49-F238E27FC236}">
                <a16:creationId xmlns:a16="http://schemas.microsoft.com/office/drawing/2014/main" id="{3910E9D3-7C72-6A42-9655-3C85518EAD5C}"/>
              </a:ext>
            </a:extLst>
          </p:cNvPr>
          <p:cNvGrpSpPr/>
          <p:nvPr/>
        </p:nvGrpSpPr>
        <p:grpSpPr>
          <a:xfrm>
            <a:off x="6156846" y="3381327"/>
            <a:ext cx="2414262" cy="1296500"/>
            <a:chOff x="668450" y="4937438"/>
            <a:chExt cx="2959024" cy="1589462"/>
          </a:xfrm>
        </p:grpSpPr>
        <p:pic>
          <p:nvPicPr>
            <p:cNvPr id="4" name="Shape 408">
              <a:extLst>
                <a:ext uri="{FF2B5EF4-FFF2-40B4-BE49-F238E27FC236}">
                  <a16:creationId xmlns:a16="http://schemas.microsoft.com/office/drawing/2014/main" id="{69F36258-286E-5242-A68B-FCC4B478CE09}"/>
                </a:ext>
              </a:extLst>
            </p:cNvPr>
            <p:cNvPicPr preferRelativeResize="0"/>
            <p:nvPr/>
          </p:nvPicPr>
          <p:blipFill>
            <a:blip r:embed="rId2" cstate="print">
              <a:alphaModFix/>
            </a:blip>
            <a:stretch>
              <a:fillRect/>
            </a:stretch>
          </p:blipFill>
          <p:spPr>
            <a:xfrm>
              <a:off x="2409861" y="4937438"/>
              <a:ext cx="1217613" cy="1225270"/>
            </a:xfrm>
            <a:prstGeom prst="rect">
              <a:avLst/>
            </a:prstGeom>
            <a:noFill/>
            <a:ln>
              <a:noFill/>
            </a:ln>
          </p:spPr>
        </p:pic>
        <p:pic>
          <p:nvPicPr>
            <p:cNvPr id="5" name="Shape 409">
              <a:extLst>
                <a:ext uri="{FF2B5EF4-FFF2-40B4-BE49-F238E27FC236}">
                  <a16:creationId xmlns:a16="http://schemas.microsoft.com/office/drawing/2014/main" id="{913F3336-A93E-024B-9459-D90428C3F3BC}"/>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8450" y="5064353"/>
              <a:ext cx="2051125" cy="1462547"/>
            </a:xfrm>
            <a:prstGeom prst="rect">
              <a:avLst/>
            </a:prstGeom>
            <a:noFill/>
            <a:ln>
              <a:noFill/>
            </a:ln>
          </p:spPr>
        </p:pic>
        <p:pic>
          <p:nvPicPr>
            <p:cNvPr id="6" name="Shape 410">
              <a:extLst>
                <a:ext uri="{FF2B5EF4-FFF2-40B4-BE49-F238E27FC236}">
                  <a16:creationId xmlns:a16="http://schemas.microsoft.com/office/drawing/2014/main" id="{F8D05B56-FF62-9C40-BFD7-0B5BF2A8AA9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3635" y="5114856"/>
              <a:ext cx="1497519" cy="922994"/>
            </a:xfrm>
            <a:prstGeom prst="rect">
              <a:avLst/>
            </a:prstGeom>
            <a:noFill/>
            <a:ln>
              <a:noFill/>
            </a:ln>
          </p:spPr>
        </p:pic>
      </p:grpSp>
      <p:grpSp>
        <p:nvGrpSpPr>
          <p:cNvPr id="7" name="Shape 411">
            <a:extLst>
              <a:ext uri="{FF2B5EF4-FFF2-40B4-BE49-F238E27FC236}">
                <a16:creationId xmlns:a16="http://schemas.microsoft.com/office/drawing/2014/main" id="{55D32875-430D-E742-87B7-29EA14FEAE74}"/>
              </a:ext>
            </a:extLst>
          </p:cNvPr>
          <p:cNvGrpSpPr/>
          <p:nvPr/>
        </p:nvGrpSpPr>
        <p:grpSpPr>
          <a:xfrm>
            <a:off x="6156847" y="1435914"/>
            <a:ext cx="2393709" cy="1214334"/>
            <a:chOff x="781450" y="2914799"/>
            <a:chExt cx="2933828" cy="1488729"/>
          </a:xfrm>
        </p:grpSpPr>
        <p:pic>
          <p:nvPicPr>
            <p:cNvPr id="8" name="Shape 412">
              <a:extLst>
                <a:ext uri="{FF2B5EF4-FFF2-40B4-BE49-F238E27FC236}">
                  <a16:creationId xmlns:a16="http://schemas.microsoft.com/office/drawing/2014/main" id="{D9F6519D-AA73-7E4F-811D-A455BABA65F1}"/>
                </a:ext>
              </a:extLst>
            </p:cNvPr>
            <p:cNvPicPr preferRelativeResize="0"/>
            <p:nvPr/>
          </p:nvPicPr>
          <p:blipFill>
            <a:blip r:embed="rId5" cstate="print">
              <a:alphaModFix/>
            </a:blip>
            <a:stretch>
              <a:fillRect/>
            </a:stretch>
          </p:blipFill>
          <p:spPr>
            <a:xfrm>
              <a:off x="2497665" y="2914799"/>
              <a:ext cx="1217613" cy="1225271"/>
            </a:xfrm>
            <a:prstGeom prst="rect">
              <a:avLst/>
            </a:prstGeom>
            <a:noFill/>
            <a:ln>
              <a:noFill/>
            </a:ln>
          </p:spPr>
        </p:pic>
        <p:pic>
          <p:nvPicPr>
            <p:cNvPr id="9" name="Shape 413">
              <a:extLst>
                <a:ext uri="{FF2B5EF4-FFF2-40B4-BE49-F238E27FC236}">
                  <a16:creationId xmlns:a16="http://schemas.microsoft.com/office/drawing/2014/main" id="{882D1BF5-9467-4E4E-BD64-F4EC492617E6}"/>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81450" y="3031928"/>
              <a:ext cx="1923605" cy="1371600"/>
            </a:xfrm>
            <a:prstGeom prst="rect">
              <a:avLst/>
            </a:prstGeom>
            <a:noFill/>
            <a:ln>
              <a:noFill/>
            </a:ln>
          </p:spPr>
        </p:pic>
        <p:pic>
          <p:nvPicPr>
            <p:cNvPr id="10" name="Shape 414">
              <a:extLst>
                <a:ext uri="{FF2B5EF4-FFF2-40B4-BE49-F238E27FC236}">
                  <a16:creationId xmlns:a16="http://schemas.microsoft.com/office/drawing/2014/main" id="{EE652F9C-DD2E-5A4B-B301-3449F401E50F}"/>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38519" y="3078517"/>
              <a:ext cx="1367700" cy="871418"/>
            </a:xfrm>
            <a:prstGeom prst="rect">
              <a:avLst/>
            </a:prstGeom>
            <a:noFill/>
            <a:ln>
              <a:noFill/>
            </a:ln>
          </p:spPr>
        </p:pic>
      </p:grpSp>
      <p:sp>
        <p:nvSpPr>
          <p:cNvPr id="11" name="Shape 415">
            <a:extLst>
              <a:ext uri="{FF2B5EF4-FFF2-40B4-BE49-F238E27FC236}">
                <a16:creationId xmlns:a16="http://schemas.microsoft.com/office/drawing/2014/main" id="{A51B518D-5A11-AB4F-9838-E15861FBF9FB}"/>
              </a:ext>
            </a:extLst>
          </p:cNvPr>
          <p:cNvSpPr txBox="1"/>
          <p:nvPr/>
        </p:nvSpPr>
        <p:spPr>
          <a:xfrm>
            <a:off x="5772799" y="3121838"/>
            <a:ext cx="3182357" cy="280117"/>
          </a:xfrm>
          <a:prstGeom prst="rect">
            <a:avLst/>
          </a:prstGeom>
          <a:noFill/>
          <a:ln>
            <a:noFill/>
          </a:ln>
        </p:spPr>
        <p:txBody>
          <a:bodyPr spcFirstLastPara="1" wrap="square" lIns="68578" tIns="34280" rIns="68578" bIns="34280" anchor="t" anchorCtr="0">
            <a:noAutofit/>
          </a:bodyPr>
          <a:lstStyle/>
          <a:p>
            <a:pPr marL="0" lvl="1">
              <a:lnSpc>
                <a:spcPct val="90000"/>
              </a:lnSpc>
              <a:buClr>
                <a:srgbClr val="E2CB9E"/>
              </a:buClr>
              <a:buSzPct val="100000"/>
            </a:pPr>
            <a:r>
              <a:rPr lang="en-US" altLang="zh-TW" sz="1400" b="1">
                <a:solidFill>
                  <a:schemeClr val="bg1"/>
                </a:solidFill>
                <a:latin typeface="微軟正黑體" pitchFamily="34" charset="-120"/>
                <a:ea typeface="微軟正黑體" pitchFamily="34" charset="-120"/>
                <a:cs typeface="Arial" pitchFamily="34" charset="0"/>
                <a:sym typeface="Corbel"/>
              </a:rPr>
              <a:t>Linux 3.2, 3.10, 3.12, 4.2, </a:t>
            </a:r>
            <a:r>
              <a:rPr lang="zh-TW" altLang="en-US" sz="1400" b="1">
                <a:solidFill>
                  <a:schemeClr val="bg1"/>
                </a:solidFill>
                <a:latin typeface="微軟正黑體" pitchFamily="34" charset="-120"/>
                <a:ea typeface="微軟正黑體" pitchFamily="34" charset="-120"/>
                <a:cs typeface="Arial" pitchFamily="34" charset="0"/>
                <a:sym typeface="Corbel"/>
              </a:rPr>
              <a:t>及</a:t>
            </a:r>
            <a:r>
              <a:rPr lang="en-US" altLang="zh-TW" sz="1400" b="1">
                <a:solidFill>
                  <a:schemeClr val="bg1"/>
                </a:solidFill>
                <a:latin typeface="微軟正黑體" pitchFamily="34" charset="-120"/>
                <a:ea typeface="微軟正黑體" pitchFamily="34" charset="-120"/>
                <a:cs typeface="Arial" pitchFamily="34" charset="0"/>
                <a:sym typeface="Corbel"/>
              </a:rPr>
              <a:t> 4.4</a:t>
            </a:r>
            <a:endParaRPr lang="zh-TW" altLang="en-US" sz="1400" b="1">
              <a:solidFill>
                <a:schemeClr val="bg1"/>
              </a:solidFill>
              <a:latin typeface="微軟正黑體" pitchFamily="34" charset="-120"/>
              <a:ea typeface="微軟正黑體" pitchFamily="34" charset="-120"/>
              <a:cs typeface="Arial" pitchFamily="34" charset="0"/>
            </a:endParaRPr>
          </a:p>
        </p:txBody>
      </p:sp>
      <p:sp>
        <p:nvSpPr>
          <p:cNvPr id="12" name="Shape 416">
            <a:extLst>
              <a:ext uri="{FF2B5EF4-FFF2-40B4-BE49-F238E27FC236}">
                <a16:creationId xmlns:a16="http://schemas.microsoft.com/office/drawing/2014/main" id="{F74BDB7D-E314-2C46-808B-205A8A529D32}"/>
              </a:ext>
            </a:extLst>
          </p:cNvPr>
          <p:cNvSpPr txBox="1"/>
          <p:nvPr/>
        </p:nvSpPr>
        <p:spPr>
          <a:xfrm>
            <a:off x="5673475" y="1109817"/>
            <a:ext cx="3381004" cy="363480"/>
          </a:xfrm>
          <a:prstGeom prst="rect">
            <a:avLst/>
          </a:prstGeom>
          <a:noFill/>
          <a:ln>
            <a:noFill/>
          </a:ln>
        </p:spPr>
        <p:txBody>
          <a:bodyPr spcFirstLastPara="1" wrap="square" lIns="68578" tIns="34280" rIns="68578" bIns="34280" anchor="t" anchorCtr="0">
            <a:noAutofit/>
          </a:bodyPr>
          <a:lstStyle/>
          <a:p>
            <a:pPr marL="0" lvl="1">
              <a:lnSpc>
                <a:spcPct val="90000"/>
              </a:lnSpc>
              <a:buClr>
                <a:srgbClr val="E2CB9E"/>
              </a:buClr>
              <a:buSzPct val="100000"/>
            </a:pPr>
            <a:r>
              <a:rPr lang="en-US" altLang="zh-TW" sz="1400" b="1">
                <a:solidFill>
                  <a:schemeClr val="bg1"/>
                </a:solidFill>
                <a:latin typeface="微軟正黑體" pitchFamily="34" charset="-120"/>
                <a:ea typeface="微軟正黑體" pitchFamily="34" charset="-120"/>
                <a:cs typeface="Arial" pitchFamily="34" charset="0"/>
                <a:sym typeface="Corbel"/>
              </a:rPr>
              <a:t>Windows</a:t>
            </a:r>
            <a:r>
              <a:rPr lang="en-US" altLang="zh-TW" sz="1400" b="1" baseline="30000">
                <a:solidFill>
                  <a:schemeClr val="bg1"/>
                </a:solidFill>
                <a:latin typeface="微軟正黑體" pitchFamily="34" charset="-120"/>
                <a:ea typeface="微軟正黑體" pitchFamily="34" charset="-120"/>
                <a:cs typeface="Arial" pitchFamily="34" charset="0"/>
                <a:sym typeface="Corbel"/>
              </a:rPr>
              <a:t>®</a:t>
            </a:r>
            <a:r>
              <a:rPr lang="en-US" altLang="zh-TW" sz="1400" b="1">
                <a:solidFill>
                  <a:schemeClr val="bg1"/>
                </a:solidFill>
                <a:latin typeface="微軟正黑體" pitchFamily="34" charset="-120"/>
                <a:ea typeface="微軟正黑體" pitchFamily="34" charset="-120"/>
                <a:cs typeface="Arial" pitchFamily="34" charset="0"/>
                <a:sym typeface="Corbel"/>
              </a:rPr>
              <a:t> 10, 8.1, 8, 7 (32/64 bit)</a:t>
            </a:r>
            <a:endParaRPr lang="zh-TW" altLang="en-US" sz="1400" b="1">
              <a:solidFill>
                <a:schemeClr val="bg1"/>
              </a:solidFill>
              <a:latin typeface="微軟正黑體" pitchFamily="34" charset="-120"/>
              <a:ea typeface="微軟正黑體" pitchFamily="34" charset="-120"/>
              <a:cs typeface="Arial" pitchFamily="34" charset="0"/>
            </a:endParaRPr>
          </a:p>
        </p:txBody>
      </p:sp>
      <p:sp>
        <p:nvSpPr>
          <p:cNvPr id="13" name="Shape 188">
            <a:extLst>
              <a:ext uri="{FF2B5EF4-FFF2-40B4-BE49-F238E27FC236}">
                <a16:creationId xmlns:a16="http://schemas.microsoft.com/office/drawing/2014/main" id="{2DE6B0FE-D4C9-C24F-8471-90F8C6BF1145}"/>
              </a:ext>
            </a:extLst>
          </p:cNvPr>
          <p:cNvSpPr txBox="1"/>
          <p:nvPr/>
        </p:nvSpPr>
        <p:spPr>
          <a:xfrm>
            <a:off x="275953" y="1029854"/>
            <a:ext cx="4985523" cy="999423"/>
          </a:xfrm>
          <a:prstGeom prst="rect">
            <a:avLst/>
          </a:prstGeom>
          <a:noFill/>
          <a:ln>
            <a:noFill/>
          </a:ln>
        </p:spPr>
        <p:txBody>
          <a:bodyPr spcFirstLastPara="1" wrap="square" lIns="91425" tIns="91425" rIns="91425" bIns="91425" anchor="t" anchorCtr="0">
            <a:noAutofit/>
          </a:bodyPr>
          <a:lstStyle/>
          <a:p>
            <a:pPr marL="0" lvl="0" indent="0" rtl="0">
              <a:lnSpc>
                <a:spcPts val="3400"/>
              </a:lnSpc>
              <a:spcBef>
                <a:spcPts val="0"/>
              </a:spcBef>
              <a:spcAft>
                <a:spcPts val="0"/>
              </a:spcAft>
              <a:buNone/>
            </a:pPr>
            <a:r>
              <a:rPr lang="en-US" altLang="zh-TW" sz="3000" b="1">
                <a:solidFill>
                  <a:schemeClr val="bg1"/>
                </a:solidFill>
                <a:latin typeface="Microsoft JhengHei"/>
                <a:ea typeface="Microsoft JhengHei"/>
                <a:cs typeface="Microsoft JhengHei"/>
                <a:sym typeface="Microsoft JhengHei"/>
              </a:rPr>
              <a:t>QNAP QXG-10G1T </a:t>
            </a:r>
            <a:br>
              <a:rPr lang="en-US" altLang="zh-TW" sz="3000" b="1">
                <a:solidFill>
                  <a:schemeClr val="bg1"/>
                </a:solidFill>
                <a:latin typeface="Microsoft JhengHei"/>
                <a:ea typeface="Microsoft JhengHei"/>
                <a:cs typeface="Microsoft JhengHei"/>
                <a:sym typeface="Microsoft JhengHei"/>
              </a:rPr>
            </a:br>
            <a:r>
              <a:rPr lang="zh-CN" altLang="en-US" sz="3000" b="1">
                <a:solidFill>
                  <a:schemeClr val="bg1"/>
                </a:solidFill>
                <a:latin typeface="Microsoft JhengHei"/>
                <a:ea typeface="Microsoft JhengHei"/>
                <a:cs typeface="Microsoft JhengHei"/>
                <a:sym typeface="Microsoft JhengHei"/>
              </a:rPr>
              <a:t>單埠</a:t>
            </a:r>
            <a:r>
              <a:rPr lang="en-US" altLang="zh-CN" sz="3000" b="1">
                <a:solidFill>
                  <a:schemeClr val="bg1"/>
                </a:solidFill>
                <a:latin typeface="Microsoft JhengHei"/>
                <a:ea typeface="Microsoft JhengHei"/>
                <a:cs typeface="Microsoft JhengHei"/>
                <a:sym typeface="Microsoft JhengHei"/>
              </a:rPr>
              <a:t> 10G </a:t>
            </a:r>
            <a:r>
              <a:rPr lang="zh-CN" altLang="en-US" sz="3000" b="1">
                <a:solidFill>
                  <a:schemeClr val="bg1"/>
                </a:solidFill>
                <a:latin typeface="Microsoft JhengHei"/>
                <a:ea typeface="Microsoft JhengHei"/>
                <a:cs typeface="Microsoft JhengHei"/>
                <a:sym typeface="Microsoft JhengHei"/>
              </a:rPr>
              <a:t>網路擴充卡</a:t>
            </a:r>
            <a:endParaRPr lang="zh-TW" sz="3000" b="1">
              <a:solidFill>
                <a:schemeClr val="bg1"/>
              </a:solidFill>
              <a:latin typeface="Microsoft JhengHei"/>
              <a:ea typeface="Microsoft JhengHei"/>
              <a:cs typeface="Microsoft JhengHei"/>
              <a:sym typeface="Microsoft JhengHei"/>
            </a:endParaRPr>
          </a:p>
        </p:txBody>
      </p:sp>
      <p:grpSp>
        <p:nvGrpSpPr>
          <p:cNvPr id="14" name="群組 51">
            <a:extLst>
              <a:ext uri="{FF2B5EF4-FFF2-40B4-BE49-F238E27FC236}">
                <a16:creationId xmlns:a16="http://schemas.microsoft.com/office/drawing/2014/main" id="{9E90FECA-E965-C84B-B759-01C310026DEC}"/>
              </a:ext>
            </a:extLst>
          </p:cNvPr>
          <p:cNvGrpSpPr/>
          <p:nvPr/>
        </p:nvGrpSpPr>
        <p:grpSpPr>
          <a:xfrm>
            <a:off x="-253925" y="1947866"/>
            <a:ext cx="7038306" cy="3285363"/>
            <a:chOff x="-295203" y="1996940"/>
            <a:chExt cx="7038306" cy="3285363"/>
          </a:xfrm>
        </p:grpSpPr>
        <p:cxnSp>
          <p:nvCxnSpPr>
            <p:cNvPr id="16" name="直線接點 48">
              <a:extLst>
                <a:ext uri="{FF2B5EF4-FFF2-40B4-BE49-F238E27FC236}">
                  <a16:creationId xmlns:a16="http://schemas.microsoft.com/office/drawing/2014/main" id="{8B854141-5AE0-A847-A281-86F79E970D01}"/>
                </a:ext>
              </a:extLst>
            </p:cNvPr>
            <p:cNvCxnSpPr>
              <a:cxnSpLocks/>
            </p:cNvCxnSpPr>
            <p:nvPr/>
          </p:nvCxnSpPr>
          <p:spPr>
            <a:xfrm flipH="1">
              <a:off x="3431177" y="4533026"/>
              <a:ext cx="10624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群組 42">
              <a:extLst>
                <a:ext uri="{FF2B5EF4-FFF2-40B4-BE49-F238E27FC236}">
                  <a16:creationId xmlns:a16="http://schemas.microsoft.com/office/drawing/2014/main" id="{ADCF3249-CD60-DA4A-A64A-ECC92C40A3F9}"/>
                </a:ext>
              </a:extLst>
            </p:cNvPr>
            <p:cNvGrpSpPr/>
            <p:nvPr/>
          </p:nvGrpSpPr>
          <p:grpSpPr>
            <a:xfrm>
              <a:off x="-295203" y="1996940"/>
              <a:ext cx="7038306" cy="3285363"/>
              <a:chOff x="-107401" y="1402095"/>
              <a:chExt cx="7038306" cy="3285363"/>
            </a:xfrm>
          </p:grpSpPr>
          <p:pic>
            <p:nvPicPr>
              <p:cNvPr id="18" name="Picture 5" descr="C:\Users\user\Desktop\21_PPT對稿QNAP AQC107 10G網卡\_DSC1587.png">
                <a:extLst>
                  <a:ext uri="{FF2B5EF4-FFF2-40B4-BE49-F238E27FC236}">
                    <a16:creationId xmlns:a16="http://schemas.microsoft.com/office/drawing/2014/main" id="{3763AFEA-FCEE-3248-AB7F-C6CE9FA686F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674321" y="1402095"/>
                <a:ext cx="5256584" cy="3285363"/>
              </a:xfrm>
              <a:prstGeom prst="rect">
                <a:avLst/>
              </a:prstGeom>
              <a:noFill/>
            </p:spPr>
          </p:pic>
          <p:sp>
            <p:nvSpPr>
              <p:cNvPr id="19" name="Shape 178">
                <a:extLst>
                  <a:ext uri="{FF2B5EF4-FFF2-40B4-BE49-F238E27FC236}">
                    <a16:creationId xmlns:a16="http://schemas.microsoft.com/office/drawing/2014/main" id="{67D2CB33-453C-724F-9B66-F9D637A3DAC5}"/>
                  </a:ext>
                </a:extLst>
              </p:cNvPr>
              <p:cNvSpPr txBox="1"/>
              <p:nvPr/>
            </p:nvSpPr>
            <p:spPr>
              <a:xfrm>
                <a:off x="-107401" y="1805770"/>
                <a:ext cx="2955900" cy="37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zh-TW" sz="1600" b="1">
                    <a:solidFill>
                      <a:srgbClr val="E2CB9E"/>
                    </a:solidFill>
                    <a:latin typeface="Microsoft JhengHei"/>
                    <a:ea typeface="Microsoft JhengHei"/>
                    <a:cs typeface="Microsoft JhengHei"/>
                    <a:sym typeface="Microsoft JhengHei"/>
                  </a:rPr>
                  <a:t>10G/5G/2.5G/1G/100M</a:t>
                </a:r>
                <a:endParaRPr sz="1600" b="1">
                  <a:solidFill>
                    <a:srgbClr val="E2CB9E"/>
                  </a:solidFill>
                  <a:latin typeface="Microsoft JhengHei"/>
                  <a:ea typeface="Microsoft JhengHei"/>
                  <a:cs typeface="Microsoft JhengHei"/>
                  <a:sym typeface="Microsoft JhengHei"/>
                </a:endParaRPr>
              </a:p>
            </p:txBody>
          </p:sp>
          <p:sp>
            <p:nvSpPr>
              <p:cNvPr id="20" name="Shape 190">
                <a:extLst>
                  <a:ext uri="{FF2B5EF4-FFF2-40B4-BE49-F238E27FC236}">
                    <a16:creationId xmlns:a16="http://schemas.microsoft.com/office/drawing/2014/main" id="{72C4CA64-4543-334E-B82E-3B1A0C497908}"/>
                  </a:ext>
                </a:extLst>
              </p:cNvPr>
              <p:cNvSpPr txBox="1"/>
              <p:nvPr/>
            </p:nvSpPr>
            <p:spPr>
              <a:xfrm>
                <a:off x="438780" y="2562637"/>
                <a:ext cx="2471082" cy="376800"/>
              </a:xfrm>
              <a:prstGeom prst="rect">
                <a:avLst/>
              </a:prstGeom>
              <a:noFill/>
              <a:ln>
                <a:noFill/>
              </a:ln>
            </p:spPr>
            <p:txBody>
              <a:bodyPr spcFirstLastPara="1" wrap="square" lIns="91425" tIns="91425" rIns="91425" bIns="91425" anchor="t" anchorCtr="0">
                <a:noAutofit/>
              </a:bodyPr>
              <a:lstStyle/>
              <a:p>
                <a:pPr marL="0" lvl="0" rtl="0">
                  <a:lnSpc>
                    <a:spcPct val="115000"/>
                  </a:lnSpc>
                  <a:spcBef>
                    <a:spcPts val="0"/>
                  </a:spcBef>
                  <a:spcAft>
                    <a:spcPts val="0"/>
                  </a:spcAft>
                  <a:buNone/>
                </a:pPr>
                <a:r>
                  <a:rPr lang="zh-TW" sz="1600" b="1">
                    <a:solidFill>
                      <a:srgbClr val="E2CB9E"/>
                    </a:solidFill>
                    <a:latin typeface="Microsoft JhengHei"/>
                    <a:ea typeface="Microsoft JhengHei"/>
                    <a:cs typeface="Microsoft JhengHei"/>
                    <a:sym typeface="Microsoft JhengHei"/>
                  </a:rPr>
                  <a:t>PCIe  3</a:t>
                </a:r>
                <a:r>
                  <a:rPr lang="en-US" altLang="zh-TW" sz="1600" b="1">
                    <a:solidFill>
                      <a:srgbClr val="E2CB9E"/>
                    </a:solidFill>
                    <a:latin typeface="Microsoft JhengHei"/>
                    <a:ea typeface="Microsoft JhengHei"/>
                    <a:cs typeface="Microsoft JhengHei"/>
                    <a:sym typeface="Microsoft JhengHei"/>
                  </a:rPr>
                  <a:t>.0</a:t>
                </a:r>
                <a:r>
                  <a:rPr lang="zh-TW" sz="1600" b="1">
                    <a:solidFill>
                      <a:srgbClr val="E2CB9E"/>
                    </a:solidFill>
                    <a:latin typeface="Microsoft JhengHei"/>
                    <a:ea typeface="Microsoft JhengHei"/>
                    <a:cs typeface="Microsoft JhengHei"/>
                    <a:sym typeface="Microsoft JhengHei"/>
                  </a:rPr>
                  <a:t> x4 </a:t>
                </a:r>
                <a:r>
                  <a:rPr lang="en-US" altLang="zh-TW" sz="1600" b="1">
                    <a:solidFill>
                      <a:srgbClr val="E2CB9E"/>
                    </a:solidFill>
                    <a:latin typeface="Microsoft JhengHei"/>
                    <a:ea typeface="Microsoft JhengHei"/>
                    <a:cs typeface="Microsoft JhengHei"/>
                    <a:sym typeface="Microsoft JhengHei"/>
                  </a:rPr>
                  <a:t> </a:t>
                </a:r>
                <a:r>
                  <a:rPr lang="zh-TW" sz="1600" b="1">
                    <a:solidFill>
                      <a:srgbClr val="E2CB9E"/>
                    </a:solidFill>
                    <a:latin typeface="Microsoft JhengHei"/>
                    <a:ea typeface="Microsoft JhengHei"/>
                    <a:cs typeface="Microsoft JhengHei"/>
                    <a:sym typeface="Microsoft JhengHei"/>
                  </a:rPr>
                  <a:t>介面</a:t>
                </a:r>
                <a:endParaRPr sz="1600" b="1">
                  <a:solidFill>
                    <a:srgbClr val="E2CB9E"/>
                  </a:solidFill>
                  <a:latin typeface="Microsoft JhengHei"/>
                  <a:ea typeface="Microsoft JhengHei"/>
                  <a:cs typeface="Microsoft JhengHei"/>
                  <a:sym typeface="Microsoft JhengHei"/>
                </a:endParaRPr>
              </a:p>
            </p:txBody>
          </p:sp>
          <p:grpSp>
            <p:nvGrpSpPr>
              <p:cNvPr id="21" name="群組 35">
                <a:extLst>
                  <a:ext uri="{FF2B5EF4-FFF2-40B4-BE49-F238E27FC236}">
                    <a16:creationId xmlns:a16="http://schemas.microsoft.com/office/drawing/2014/main" id="{D7904D11-455B-1648-BF61-9B575A492F7F}"/>
                  </a:ext>
                </a:extLst>
              </p:cNvPr>
              <p:cNvGrpSpPr/>
              <p:nvPr/>
            </p:nvGrpSpPr>
            <p:grpSpPr>
              <a:xfrm>
                <a:off x="463755" y="2969807"/>
                <a:ext cx="4070526" cy="968374"/>
                <a:chOff x="525606" y="2905324"/>
                <a:chExt cx="3748221" cy="1803867"/>
              </a:xfrm>
            </p:grpSpPr>
            <p:cxnSp>
              <p:nvCxnSpPr>
                <p:cNvPr id="25" name="直線接點 25">
                  <a:extLst>
                    <a:ext uri="{FF2B5EF4-FFF2-40B4-BE49-F238E27FC236}">
                      <a16:creationId xmlns:a16="http://schemas.microsoft.com/office/drawing/2014/main" id="{755C5AB9-F93F-4540-B476-6AA658D8428E}"/>
                    </a:ext>
                  </a:extLst>
                </p:cNvPr>
                <p:cNvCxnSpPr>
                  <a:cxnSpLocks/>
                </p:cNvCxnSpPr>
                <p:nvPr/>
              </p:nvCxnSpPr>
              <p:spPr>
                <a:xfrm flipH="1" flipV="1">
                  <a:off x="2411978" y="2905324"/>
                  <a:ext cx="1861849" cy="1803867"/>
                </a:xfrm>
                <a:prstGeom prst="line">
                  <a:avLst/>
                </a:prstGeom>
                <a:ln w="19050">
                  <a:solidFill>
                    <a:srgbClr val="E2CB9E"/>
                  </a:solidFill>
                </a:ln>
              </p:spPr>
              <p:style>
                <a:lnRef idx="1">
                  <a:schemeClr val="accent1"/>
                </a:lnRef>
                <a:fillRef idx="0">
                  <a:schemeClr val="accent1"/>
                </a:fillRef>
                <a:effectRef idx="0">
                  <a:schemeClr val="accent1"/>
                </a:effectRef>
                <a:fontRef idx="minor">
                  <a:schemeClr val="tx1"/>
                </a:fontRef>
              </p:style>
            </p:cxnSp>
            <p:cxnSp>
              <p:nvCxnSpPr>
                <p:cNvPr id="26" name="直線接點 26">
                  <a:extLst>
                    <a:ext uri="{FF2B5EF4-FFF2-40B4-BE49-F238E27FC236}">
                      <a16:creationId xmlns:a16="http://schemas.microsoft.com/office/drawing/2014/main" id="{1D62DFD9-DD9F-ED45-B1EF-F8E534985B3E}"/>
                    </a:ext>
                  </a:extLst>
                </p:cNvPr>
                <p:cNvCxnSpPr>
                  <a:cxnSpLocks/>
                </p:cNvCxnSpPr>
                <p:nvPr/>
              </p:nvCxnSpPr>
              <p:spPr>
                <a:xfrm flipH="1">
                  <a:off x="525606" y="2905324"/>
                  <a:ext cx="1886372" cy="0"/>
                </a:xfrm>
                <a:prstGeom prst="line">
                  <a:avLst/>
                </a:prstGeom>
                <a:ln w="19050">
                  <a:solidFill>
                    <a:srgbClr val="E2CB9E"/>
                  </a:solidFill>
                </a:ln>
              </p:spPr>
              <p:style>
                <a:lnRef idx="1">
                  <a:schemeClr val="accent1"/>
                </a:lnRef>
                <a:fillRef idx="0">
                  <a:schemeClr val="accent1"/>
                </a:fillRef>
                <a:effectRef idx="0">
                  <a:schemeClr val="accent1"/>
                </a:effectRef>
                <a:fontRef idx="minor">
                  <a:schemeClr val="tx1"/>
                </a:fontRef>
              </p:style>
            </p:cxnSp>
          </p:grpSp>
          <p:grpSp>
            <p:nvGrpSpPr>
              <p:cNvPr id="22" name="群組 41">
                <a:extLst>
                  <a:ext uri="{FF2B5EF4-FFF2-40B4-BE49-F238E27FC236}">
                    <a16:creationId xmlns:a16="http://schemas.microsoft.com/office/drawing/2014/main" id="{2EC38D9C-5978-3049-9BEC-5B1D98F5780A}"/>
                  </a:ext>
                </a:extLst>
              </p:cNvPr>
              <p:cNvGrpSpPr/>
              <p:nvPr/>
            </p:nvGrpSpPr>
            <p:grpSpPr>
              <a:xfrm>
                <a:off x="425786" y="2238017"/>
                <a:ext cx="2846075" cy="513020"/>
                <a:chOff x="425786" y="2238017"/>
                <a:chExt cx="2846075" cy="513020"/>
              </a:xfrm>
            </p:grpSpPr>
            <p:cxnSp>
              <p:nvCxnSpPr>
                <p:cNvPr id="23" name="直線接點 38">
                  <a:extLst>
                    <a:ext uri="{FF2B5EF4-FFF2-40B4-BE49-F238E27FC236}">
                      <a16:creationId xmlns:a16="http://schemas.microsoft.com/office/drawing/2014/main" id="{F2910F54-DFF7-1C48-9B42-96DE580B97BC}"/>
                    </a:ext>
                  </a:extLst>
                </p:cNvPr>
                <p:cNvCxnSpPr>
                  <a:cxnSpLocks/>
                </p:cNvCxnSpPr>
                <p:nvPr/>
              </p:nvCxnSpPr>
              <p:spPr>
                <a:xfrm flipH="1" flipV="1">
                  <a:off x="2667255" y="2238018"/>
                  <a:ext cx="604606" cy="513019"/>
                </a:xfrm>
                <a:prstGeom prst="line">
                  <a:avLst/>
                </a:prstGeom>
                <a:ln w="19050">
                  <a:solidFill>
                    <a:srgbClr val="E2CB9E"/>
                  </a:solidFill>
                </a:ln>
              </p:spPr>
              <p:style>
                <a:lnRef idx="1">
                  <a:schemeClr val="accent1"/>
                </a:lnRef>
                <a:fillRef idx="0">
                  <a:schemeClr val="accent1"/>
                </a:fillRef>
                <a:effectRef idx="0">
                  <a:schemeClr val="accent1"/>
                </a:effectRef>
                <a:fontRef idx="minor">
                  <a:schemeClr val="tx1"/>
                </a:fontRef>
              </p:style>
            </p:cxnSp>
            <p:cxnSp>
              <p:nvCxnSpPr>
                <p:cNvPr id="24" name="直線接點 39">
                  <a:extLst>
                    <a:ext uri="{FF2B5EF4-FFF2-40B4-BE49-F238E27FC236}">
                      <a16:creationId xmlns:a16="http://schemas.microsoft.com/office/drawing/2014/main" id="{324FA78D-0A59-D64C-A0DA-EAB0BC4880FD}"/>
                    </a:ext>
                  </a:extLst>
                </p:cNvPr>
                <p:cNvCxnSpPr>
                  <a:cxnSpLocks/>
                </p:cNvCxnSpPr>
                <p:nvPr/>
              </p:nvCxnSpPr>
              <p:spPr>
                <a:xfrm flipH="1">
                  <a:off x="425786" y="2238017"/>
                  <a:ext cx="2241468" cy="0"/>
                </a:xfrm>
                <a:prstGeom prst="line">
                  <a:avLst/>
                </a:prstGeom>
                <a:ln w="19050">
                  <a:solidFill>
                    <a:srgbClr val="E2CB9E"/>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353527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CE757-C2FA-114E-8C28-F2DAE4A270C1}"/>
              </a:ext>
            </a:extLst>
          </p:cNvPr>
          <p:cNvSpPr>
            <a:spLocks noGrp="1"/>
          </p:cNvSpPr>
          <p:nvPr>
            <p:ph type="title"/>
          </p:nvPr>
        </p:nvSpPr>
        <p:spPr>
          <a:xfrm>
            <a:off x="843892" y="91440"/>
            <a:ext cx="7886700" cy="822960"/>
          </a:xfrm>
          <a:effectLst>
            <a:outerShdw blurRad="50800" dist="38100" dir="2700000" algn="tl" rotWithShape="0">
              <a:prstClr val="black">
                <a:alpha val="40000"/>
              </a:prstClr>
            </a:outerShdw>
          </a:effectLst>
        </p:spPr>
        <p:txBody>
          <a:bodyPr>
            <a:normAutofit fontScale="90000"/>
          </a:bodyPr>
          <a:lstStyle/>
          <a:p>
            <a:r>
              <a:rPr lang="en-US" altLang="zh-TW" sz="4000">
                <a:solidFill>
                  <a:srgbClr val="E2CB9E"/>
                </a:solidFill>
                <a:effectLst>
                  <a:outerShdw blurRad="38100" dist="38100" dir="2700000" algn="tl">
                    <a:srgbClr val="000000">
                      <a:alpha val="43137"/>
                    </a:srgbClr>
                  </a:outerShdw>
                </a:effectLst>
              </a:rPr>
              <a:t>Mac </a:t>
            </a:r>
            <a:r>
              <a:rPr lang="zh-TW" altLang="en-US" sz="4000">
                <a:solidFill>
                  <a:srgbClr val="E2CB9E"/>
                </a:solidFill>
                <a:effectLst>
                  <a:outerShdw blurRad="38100" dist="38100" dir="2700000" algn="tl">
                    <a:srgbClr val="000000">
                      <a:alpha val="43137"/>
                    </a:srgbClr>
                  </a:outerShdw>
                </a:effectLst>
              </a:rPr>
              <a:t>用戶也可獲得 </a:t>
            </a:r>
            <a:r>
              <a:rPr lang="en-US" altLang="zh-TW" sz="4000">
                <a:solidFill>
                  <a:srgbClr val="E2CB9E"/>
                </a:solidFill>
                <a:effectLst>
                  <a:outerShdw blurRad="38100" dist="38100" dir="2700000" algn="tl">
                    <a:srgbClr val="000000">
                      <a:alpha val="43137"/>
                    </a:srgbClr>
                  </a:outerShdw>
                </a:effectLst>
              </a:rPr>
              <a:t>10GbE </a:t>
            </a:r>
            <a:r>
              <a:rPr lang="zh-TW" altLang="en-US" sz="4000">
                <a:solidFill>
                  <a:srgbClr val="E2CB9E"/>
                </a:solidFill>
                <a:effectLst>
                  <a:outerShdw blurRad="38100" dist="38100" dir="2700000" algn="tl">
                    <a:srgbClr val="000000">
                      <a:alpha val="43137"/>
                    </a:srgbClr>
                  </a:outerShdw>
                </a:effectLst>
              </a:rPr>
              <a:t>高速連線</a:t>
            </a:r>
            <a:endParaRPr lang="en-US">
              <a:solidFill>
                <a:srgbClr val="E2CB9E"/>
              </a:solidFill>
              <a:effectLst>
                <a:outerShdw blurRad="38100" dist="38100" dir="2700000" algn="tl">
                  <a:srgbClr val="000000">
                    <a:alpha val="43137"/>
                  </a:srgbClr>
                </a:outerShdw>
              </a:effectLst>
            </a:endParaRPr>
          </a:p>
        </p:txBody>
      </p:sp>
      <p:pic>
        <p:nvPicPr>
          <p:cNvPr id="3" name="圖片 2">
            <a:extLst>
              <a:ext uri="{FF2B5EF4-FFF2-40B4-BE49-F238E27FC236}">
                <a16:creationId xmlns:a16="http://schemas.microsoft.com/office/drawing/2014/main" id="{414DC1F0-E229-A946-B0E2-419C3E456B52}"/>
              </a:ext>
            </a:extLst>
          </p:cNvPr>
          <p:cNvPicPr>
            <a:picLocks noChangeAspect="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0" y="914401"/>
            <a:ext cx="9144000" cy="4229099"/>
          </a:xfrm>
          <a:prstGeom prst="rect">
            <a:avLst/>
          </a:prstGeom>
        </p:spPr>
      </p:pic>
      <p:pic>
        <p:nvPicPr>
          <p:cNvPr id="4" name="圖片 6">
            <a:extLst>
              <a:ext uri="{FF2B5EF4-FFF2-40B4-BE49-F238E27FC236}">
                <a16:creationId xmlns:a16="http://schemas.microsoft.com/office/drawing/2014/main" id="{ECF98929-9947-F04F-BE31-A8592539C7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404" y="831610"/>
            <a:ext cx="1668847" cy="1665610"/>
          </a:xfrm>
          <a:prstGeom prst="rect">
            <a:avLst/>
          </a:prstGeom>
          <a:effectLst>
            <a:outerShdw blurRad="50800" dist="38100" dir="2700000" algn="tl" rotWithShape="0">
              <a:prstClr val="black">
                <a:alpha val="40000"/>
              </a:prstClr>
            </a:outerShdw>
          </a:effectLst>
        </p:spPr>
      </p:pic>
      <p:sp>
        <p:nvSpPr>
          <p:cNvPr id="5" name="文字方塊 5">
            <a:extLst>
              <a:ext uri="{FF2B5EF4-FFF2-40B4-BE49-F238E27FC236}">
                <a16:creationId xmlns:a16="http://schemas.microsoft.com/office/drawing/2014/main" id="{E09C9B6C-50F2-BA49-B56D-BE14741343A1}"/>
              </a:ext>
            </a:extLst>
          </p:cNvPr>
          <p:cNvSpPr txBox="1"/>
          <p:nvPr/>
        </p:nvSpPr>
        <p:spPr>
          <a:xfrm>
            <a:off x="1851497" y="1444453"/>
            <a:ext cx="2518520" cy="5309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700" b="1">
                <a:solidFill>
                  <a:schemeClr val="bg1"/>
                </a:solidFill>
                <a:latin typeface="Arial" panose="020B0604020202020204" pitchFamily="34" charset="0"/>
                <a:ea typeface="微軟正黑體" panose="020B0604030504040204" pitchFamily="34" charset="-120"/>
                <a:cs typeface="Arial" panose="020B0604020202020204" pitchFamily="34" charset="0"/>
              </a:rPr>
              <a:t>20</a:t>
            </a:r>
            <a:r>
              <a:rPr lang="en-US" altLang="en-US" sz="1700" b="1">
                <a:solidFill>
                  <a:schemeClr val="bg1"/>
                </a:solidFill>
                <a:latin typeface="Arial" panose="020B0604020202020204" pitchFamily="34" charset="0"/>
                <a:ea typeface="微軟正黑體" panose="020B0604030504040204" pitchFamily="34" charset="-120"/>
                <a:cs typeface="Arial" panose="020B0604020202020204" pitchFamily="34" charset="0"/>
              </a:rPr>
              <a:t>18</a:t>
            </a:r>
            <a:r>
              <a:rPr lang="zh-TW" altLang="en-US" sz="17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en-US" sz="1700" b="1" err="1">
                <a:solidFill>
                  <a:schemeClr val="bg1"/>
                </a:solidFill>
                <a:latin typeface="微軟正黑體" panose="020B0604030504040204" pitchFamily="34" charset="-120"/>
                <a:ea typeface="微軟正黑體" panose="020B0604030504040204" pitchFamily="34" charset="-120"/>
              </a:rPr>
              <a:t>最新</a:t>
            </a:r>
            <a:r>
              <a:rPr lang="en-US" altLang="en-US" sz="1700" b="1">
                <a:solidFill>
                  <a:schemeClr val="bg1"/>
                </a:solidFill>
                <a:latin typeface="微軟正黑體" panose="020B0604030504040204" pitchFamily="34" charset="-120"/>
                <a:ea typeface="微軟正黑體" panose="020B0604030504040204" pitchFamily="34" charset="-120"/>
              </a:rPr>
              <a:t> </a:t>
            </a:r>
            <a:r>
              <a:rPr lang="en-US" altLang="en-US" sz="1700" b="1">
                <a:solidFill>
                  <a:schemeClr val="bg1"/>
                </a:solidFill>
                <a:latin typeface="Arial" panose="020B0604020202020204" pitchFamily="34" charset="0"/>
                <a:ea typeface="微軟正黑體" panose="020B0604030504040204" pitchFamily="34" charset="-120"/>
                <a:cs typeface="Arial" panose="020B0604020202020204" pitchFamily="34" charset="0"/>
              </a:rPr>
              <a:t>iMac Pro</a:t>
            </a:r>
            <a:endParaRPr lang="zh-TW" altLang="en-US" sz="17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altLang="en-US" sz="1150" b="1" err="1">
                <a:solidFill>
                  <a:schemeClr val="bg1"/>
                </a:solidFill>
                <a:latin typeface="微軟正黑體" panose="020B0604030504040204" pitchFamily="34" charset="-120"/>
                <a:ea typeface="微軟正黑體" panose="020B0604030504040204" pitchFamily="34" charset="-120"/>
              </a:rPr>
              <a:t>內建一個</a:t>
            </a:r>
            <a:r>
              <a:rPr lang="en-US" altLang="en-US" sz="1150" b="1">
                <a:solidFill>
                  <a:schemeClr val="bg1"/>
                </a:solidFill>
                <a:latin typeface="微軟正黑體" panose="020B0604030504040204" pitchFamily="34" charset="-120"/>
                <a:ea typeface="微軟正黑體" panose="020B0604030504040204" pitchFamily="34" charset="-120"/>
              </a:rPr>
              <a:t> </a:t>
            </a:r>
            <a:r>
              <a:rPr lang="en-US" altLang="en-US" sz="1150" b="1">
                <a:solidFill>
                  <a:schemeClr val="bg1"/>
                </a:solidFill>
                <a:latin typeface="Arial" panose="020B0604020202020204" pitchFamily="34" charset="0"/>
                <a:ea typeface="微軟正黑體" panose="020B0604030504040204" pitchFamily="34" charset="-120"/>
                <a:cs typeface="Arial" panose="020B0604020202020204" pitchFamily="34" charset="0"/>
              </a:rPr>
              <a:t>NBASE-T</a:t>
            </a:r>
            <a:r>
              <a:rPr lang="en-US" altLang="en-US" sz="1150" b="1">
                <a:solidFill>
                  <a:schemeClr val="bg1"/>
                </a:solidFill>
                <a:latin typeface="微軟正黑體" panose="020B0604030504040204" pitchFamily="34" charset="-120"/>
                <a:ea typeface="微軟正黑體" panose="020B0604030504040204" pitchFamily="34" charset="-120"/>
              </a:rPr>
              <a:t> 可支援 </a:t>
            </a:r>
            <a:r>
              <a:rPr lang="en-US" altLang="en-US" sz="1150" b="1">
                <a:solidFill>
                  <a:schemeClr val="bg1"/>
                </a:solidFill>
                <a:latin typeface="Arial" panose="020B0604020202020204" pitchFamily="34" charset="0"/>
                <a:ea typeface="微軟正黑體" panose="020B0604030504040204" pitchFamily="34" charset="-120"/>
                <a:cs typeface="Arial" panose="020B0604020202020204" pitchFamily="34" charset="0"/>
              </a:rPr>
              <a:t>10GbE</a:t>
            </a:r>
            <a:endParaRPr lang="zh-TW" altLang="en-US" sz="11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Rectangle 12">
            <a:extLst>
              <a:ext uri="{FF2B5EF4-FFF2-40B4-BE49-F238E27FC236}">
                <a16:creationId xmlns:a16="http://schemas.microsoft.com/office/drawing/2014/main" id="{CD140276-75DF-F84C-A363-D465078818D6}"/>
              </a:ext>
            </a:extLst>
          </p:cNvPr>
          <p:cNvSpPr/>
          <p:nvPr/>
        </p:nvSpPr>
        <p:spPr>
          <a:xfrm>
            <a:off x="4507729" y="923764"/>
            <a:ext cx="4638586" cy="738664"/>
          </a:xfrm>
          <a:prstGeom prst="rect">
            <a:avLst/>
          </a:prstGeom>
          <a:gradFill flip="none" rotWithShape="1">
            <a:gsLst>
              <a:gs pos="0">
                <a:srgbClr val="383838"/>
              </a:gs>
              <a:gs pos="38000">
                <a:schemeClr val="tx1">
                  <a:lumMod val="75000"/>
                  <a:lumOff val="25000"/>
                </a:schemeClr>
              </a:gs>
              <a:gs pos="100000">
                <a:schemeClr val="accent3">
                  <a:lumMod val="60000"/>
                  <a:lumOff val="40000"/>
                  <a:alpha val="0"/>
                </a:schemeClr>
              </a:gs>
            </a:gsLst>
            <a:lin ang="10800000" scaled="1"/>
            <a:tileRect/>
          </a:gradFill>
        </p:spPr>
        <p:txBody>
          <a:bodyPr wrap="square">
            <a:spAutoFit/>
          </a:bodyPr>
          <a:lstStyle/>
          <a:p>
            <a:r>
              <a:rPr lang="zh-CN"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a:t>
            </a:r>
            <a:r>
              <a:rPr lang="en-US" altLang="zh-CN"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Thunderbolt 3 </a:t>
            </a:r>
            <a:r>
              <a:rPr lang="zh-CN"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的</a:t>
            </a:r>
            <a:r>
              <a:rPr lang="en-US" altLang="zh-CN"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Mac </a:t>
            </a:r>
            <a:r>
              <a:rPr lang="zh-CN"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也可透過</a:t>
            </a:r>
            <a:r>
              <a:rPr lang="en-US" altLang="zh-CN"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QNAP </a:t>
            </a:r>
          </a:p>
          <a:p>
            <a:r>
              <a:rPr lang="en-US" altLang="zh-CN"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QNA-T310G1T Thunderbolt 3 </a:t>
            </a:r>
            <a:r>
              <a:rPr lang="zh-TW"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對</a:t>
            </a:r>
            <a:r>
              <a:rPr lang="en-US" altLang="zh-TW"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10GBASE-T </a:t>
            </a:r>
            <a:r>
              <a:rPr lang="zh-CN"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轉接器獲得</a:t>
            </a:r>
            <a:r>
              <a:rPr lang="en-US" altLang="zh-CN"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10GbE </a:t>
            </a:r>
            <a:r>
              <a:rPr lang="zh-CN" alt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連線</a:t>
            </a:r>
            <a:endParaRPr lang="en-US" sz="14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TextBox 32">
            <a:extLst>
              <a:ext uri="{FF2B5EF4-FFF2-40B4-BE49-F238E27FC236}">
                <a16:creationId xmlns:a16="http://schemas.microsoft.com/office/drawing/2014/main" id="{DA24788F-856C-D041-B6C4-D087AC367BA3}"/>
              </a:ext>
            </a:extLst>
          </p:cNvPr>
          <p:cNvSpPr txBox="1"/>
          <p:nvPr/>
        </p:nvSpPr>
        <p:spPr>
          <a:xfrm>
            <a:off x="2698181" y="4290600"/>
            <a:ext cx="1178400" cy="523220"/>
          </a:xfrm>
          <a:prstGeom prst="rect">
            <a:avLst/>
          </a:prstGeom>
          <a:noFill/>
        </p:spPr>
        <p:txBody>
          <a:bodyPr wrap="square" rtlCol="0">
            <a:spAutoFit/>
          </a:bodyPr>
          <a:lstStyle/>
          <a:p>
            <a:pPr algn="ctr"/>
            <a:r>
              <a:rPr lang="en-US" altLang="zh-TW" b="1">
                <a:solidFill>
                  <a:schemeClr val="bg1"/>
                </a:solidFill>
              </a:rPr>
              <a:t>10GbE </a:t>
            </a:r>
          </a:p>
          <a:p>
            <a:pPr algn="ctr"/>
            <a:r>
              <a:rPr lang="en-US" altLang="zh-TW" b="1">
                <a:solidFill>
                  <a:schemeClr val="bg1"/>
                </a:solidFill>
              </a:rPr>
              <a:t>Ethernet</a:t>
            </a:r>
          </a:p>
        </p:txBody>
      </p:sp>
      <p:sp>
        <p:nvSpPr>
          <p:cNvPr id="8" name="橢圓 8">
            <a:extLst>
              <a:ext uri="{FF2B5EF4-FFF2-40B4-BE49-F238E27FC236}">
                <a16:creationId xmlns:a16="http://schemas.microsoft.com/office/drawing/2014/main" id="{E7B4DB7D-E52D-FE42-829F-B06FCC1BAF8B}"/>
              </a:ext>
            </a:extLst>
          </p:cNvPr>
          <p:cNvSpPr/>
          <p:nvPr/>
        </p:nvSpPr>
        <p:spPr>
          <a:xfrm>
            <a:off x="2100439" y="2679220"/>
            <a:ext cx="510212" cy="527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TextBox 32">
            <a:extLst>
              <a:ext uri="{FF2B5EF4-FFF2-40B4-BE49-F238E27FC236}">
                <a16:creationId xmlns:a16="http://schemas.microsoft.com/office/drawing/2014/main" id="{E1BF3B89-48CA-B742-A309-BD65FD463A54}"/>
              </a:ext>
            </a:extLst>
          </p:cNvPr>
          <p:cNvSpPr txBox="1"/>
          <p:nvPr/>
        </p:nvSpPr>
        <p:spPr>
          <a:xfrm>
            <a:off x="1273801" y="4500944"/>
            <a:ext cx="1323818" cy="200054"/>
          </a:xfrm>
          <a:prstGeom prst="rect">
            <a:avLst/>
          </a:prstGeom>
          <a:noFill/>
        </p:spPr>
        <p:txBody>
          <a:bodyPr wrap="square" rtlCol="0">
            <a:spAutoFit/>
          </a:bodyPr>
          <a:lstStyle/>
          <a:p>
            <a:pPr algn="r"/>
            <a:r>
              <a:rPr lang="en-US" altLang="zh-TW" sz="700">
                <a:solidFill>
                  <a:schemeClr val="bg1">
                    <a:lumMod val="75000"/>
                  </a:schemeClr>
                </a:solidFill>
              </a:rPr>
              <a:t>Ethernet</a:t>
            </a:r>
          </a:p>
        </p:txBody>
      </p:sp>
      <p:sp>
        <p:nvSpPr>
          <p:cNvPr id="10" name="TextBox 32">
            <a:extLst>
              <a:ext uri="{FF2B5EF4-FFF2-40B4-BE49-F238E27FC236}">
                <a16:creationId xmlns:a16="http://schemas.microsoft.com/office/drawing/2014/main" id="{56F03BA9-0816-4F4E-B76D-341E05B94468}"/>
              </a:ext>
            </a:extLst>
          </p:cNvPr>
          <p:cNvSpPr txBox="1"/>
          <p:nvPr/>
        </p:nvSpPr>
        <p:spPr>
          <a:xfrm>
            <a:off x="1022693" y="4184944"/>
            <a:ext cx="1323818" cy="307777"/>
          </a:xfrm>
          <a:prstGeom prst="rect">
            <a:avLst/>
          </a:prstGeom>
          <a:noFill/>
        </p:spPr>
        <p:txBody>
          <a:bodyPr wrap="square" rtlCol="0">
            <a:spAutoFit/>
          </a:bodyPr>
          <a:lstStyle/>
          <a:p>
            <a:pPr algn="ctr"/>
            <a:r>
              <a:rPr lang="en-US" altLang="zh-TW" sz="700">
                <a:solidFill>
                  <a:schemeClr val="bg1">
                    <a:lumMod val="75000"/>
                  </a:schemeClr>
                </a:solidFill>
              </a:rPr>
              <a:t>Thunderbolt 3</a:t>
            </a:r>
          </a:p>
          <a:p>
            <a:pPr algn="ctr"/>
            <a:r>
              <a:rPr lang="en-US" altLang="zh-TW" sz="700">
                <a:solidFill>
                  <a:schemeClr val="bg1">
                    <a:lumMod val="75000"/>
                  </a:schemeClr>
                </a:solidFill>
              </a:rPr>
              <a:t>(USB-C)</a:t>
            </a:r>
          </a:p>
        </p:txBody>
      </p:sp>
      <p:sp>
        <p:nvSpPr>
          <p:cNvPr id="11" name="TextBox 32">
            <a:extLst>
              <a:ext uri="{FF2B5EF4-FFF2-40B4-BE49-F238E27FC236}">
                <a16:creationId xmlns:a16="http://schemas.microsoft.com/office/drawing/2014/main" id="{C38F3089-A856-7847-88AD-B7E3DC6D8018}"/>
              </a:ext>
            </a:extLst>
          </p:cNvPr>
          <p:cNvSpPr txBox="1"/>
          <p:nvPr/>
        </p:nvSpPr>
        <p:spPr>
          <a:xfrm>
            <a:off x="634632" y="4175829"/>
            <a:ext cx="568966" cy="200054"/>
          </a:xfrm>
          <a:prstGeom prst="rect">
            <a:avLst/>
          </a:prstGeom>
          <a:noFill/>
        </p:spPr>
        <p:txBody>
          <a:bodyPr wrap="square" rtlCol="0">
            <a:spAutoFit/>
          </a:bodyPr>
          <a:lstStyle/>
          <a:p>
            <a:pPr algn="ctr"/>
            <a:r>
              <a:rPr lang="en-US" altLang="zh-TW" sz="700">
                <a:solidFill>
                  <a:schemeClr val="bg1">
                    <a:lumMod val="75000"/>
                  </a:schemeClr>
                </a:solidFill>
              </a:rPr>
              <a:t>USB 3</a:t>
            </a:r>
          </a:p>
        </p:txBody>
      </p:sp>
      <p:sp>
        <p:nvSpPr>
          <p:cNvPr id="12" name="TextBox 32">
            <a:extLst>
              <a:ext uri="{FF2B5EF4-FFF2-40B4-BE49-F238E27FC236}">
                <a16:creationId xmlns:a16="http://schemas.microsoft.com/office/drawing/2014/main" id="{39FAECCE-D661-DD49-B8C1-E805076EAF43}"/>
              </a:ext>
            </a:extLst>
          </p:cNvPr>
          <p:cNvSpPr txBox="1"/>
          <p:nvPr/>
        </p:nvSpPr>
        <p:spPr>
          <a:xfrm>
            <a:off x="0" y="4557713"/>
            <a:ext cx="1202241" cy="200054"/>
          </a:xfrm>
          <a:prstGeom prst="rect">
            <a:avLst/>
          </a:prstGeom>
          <a:noFill/>
        </p:spPr>
        <p:txBody>
          <a:bodyPr wrap="square" rtlCol="0">
            <a:spAutoFit/>
          </a:bodyPr>
          <a:lstStyle/>
          <a:p>
            <a:pPr algn="ctr"/>
            <a:r>
              <a:rPr lang="en-US" altLang="zh-TW" sz="700">
                <a:solidFill>
                  <a:schemeClr val="bg1">
                    <a:lumMod val="75000"/>
                  </a:schemeClr>
                </a:solidFill>
              </a:rPr>
              <a:t>SDXC card slot</a:t>
            </a:r>
          </a:p>
        </p:txBody>
      </p:sp>
      <p:cxnSp>
        <p:nvCxnSpPr>
          <p:cNvPr id="13" name="直線單箭頭接點 10">
            <a:extLst>
              <a:ext uri="{FF2B5EF4-FFF2-40B4-BE49-F238E27FC236}">
                <a16:creationId xmlns:a16="http://schemas.microsoft.com/office/drawing/2014/main" id="{EE97DC31-E3DC-794B-9325-9033EE471EA9}"/>
              </a:ext>
            </a:extLst>
          </p:cNvPr>
          <p:cNvCxnSpPr>
            <a:cxnSpLocks/>
          </p:cNvCxnSpPr>
          <p:nvPr/>
        </p:nvCxnSpPr>
        <p:spPr>
          <a:xfrm rot="16200000" flipH="1">
            <a:off x="2251758" y="3306936"/>
            <a:ext cx="1361858" cy="633989"/>
          </a:xfrm>
          <a:prstGeom prst="bentConnector3">
            <a:avLst>
              <a:gd name="adj1" fmla="val 526"/>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49">
            <a:extLst>
              <a:ext uri="{FF2B5EF4-FFF2-40B4-BE49-F238E27FC236}">
                <a16:creationId xmlns:a16="http://schemas.microsoft.com/office/drawing/2014/main" id="{95D8CC3E-CED4-7649-BBC2-A38D758BF627}"/>
              </a:ext>
            </a:extLst>
          </p:cNvPr>
          <p:cNvSpPr/>
          <p:nvPr/>
        </p:nvSpPr>
        <p:spPr>
          <a:xfrm>
            <a:off x="4507729" y="1692159"/>
            <a:ext cx="2144936" cy="313740"/>
          </a:xfrm>
          <a:prstGeom prst="rect">
            <a:avLst/>
          </a:prstGeom>
          <a:solidFill>
            <a:srgbClr val="564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5" name="Rectangle 25">
            <a:extLst>
              <a:ext uri="{FF2B5EF4-FFF2-40B4-BE49-F238E27FC236}">
                <a16:creationId xmlns:a16="http://schemas.microsoft.com/office/drawing/2014/main" id="{C2348674-44A7-7A41-888D-ED418CFE6CEF}"/>
              </a:ext>
            </a:extLst>
          </p:cNvPr>
          <p:cNvSpPr/>
          <p:nvPr/>
        </p:nvSpPr>
        <p:spPr>
          <a:xfrm>
            <a:off x="4729169" y="1684990"/>
            <a:ext cx="1872575" cy="338554"/>
          </a:xfrm>
          <a:prstGeom prst="rect">
            <a:avLst/>
          </a:prstGeom>
        </p:spPr>
        <p:txBody>
          <a:bodyPr wrap="square">
            <a:spAutoFit/>
          </a:bodyPr>
          <a:lstStyle/>
          <a:p>
            <a:r>
              <a:rPr lang="en-US" altLang="zh-TW" sz="1600" b="1">
                <a:solidFill>
                  <a:schemeClr val="bg1"/>
                </a:solidFill>
              </a:rPr>
              <a:t>QNA-T310G1T</a:t>
            </a:r>
          </a:p>
        </p:txBody>
      </p:sp>
      <p:grpSp>
        <p:nvGrpSpPr>
          <p:cNvPr id="16" name="群組 4">
            <a:extLst>
              <a:ext uri="{FF2B5EF4-FFF2-40B4-BE49-F238E27FC236}">
                <a16:creationId xmlns:a16="http://schemas.microsoft.com/office/drawing/2014/main" id="{05DE1E22-A72C-A34A-B19C-4146EF8DD91F}"/>
              </a:ext>
            </a:extLst>
          </p:cNvPr>
          <p:cNvGrpSpPr/>
          <p:nvPr/>
        </p:nvGrpSpPr>
        <p:grpSpPr>
          <a:xfrm>
            <a:off x="4206597" y="1938649"/>
            <a:ext cx="2598037" cy="2100002"/>
            <a:chOff x="2682897" y="3202032"/>
            <a:chExt cx="2249143" cy="1817990"/>
          </a:xfrm>
        </p:grpSpPr>
        <p:pic>
          <p:nvPicPr>
            <p:cNvPr id="17" name="Picture 27">
              <a:extLst>
                <a:ext uri="{FF2B5EF4-FFF2-40B4-BE49-F238E27FC236}">
                  <a16:creationId xmlns:a16="http://schemas.microsoft.com/office/drawing/2014/main" id="{433A1ADA-6949-9949-83F2-041D986160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2950" y="3202032"/>
              <a:ext cx="1259090" cy="1817990"/>
            </a:xfrm>
            <a:prstGeom prst="rect">
              <a:avLst/>
            </a:prstGeom>
          </p:spPr>
        </p:pic>
        <p:pic>
          <p:nvPicPr>
            <p:cNvPr id="18" name="Picture 28">
              <a:extLst>
                <a:ext uri="{FF2B5EF4-FFF2-40B4-BE49-F238E27FC236}">
                  <a16:creationId xmlns:a16="http://schemas.microsoft.com/office/drawing/2014/main" id="{0010C86A-D40B-D749-B002-9631BD8E7AD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2682897" y="4194167"/>
              <a:ext cx="1333604" cy="778099"/>
            </a:xfrm>
            <a:prstGeom prst="rect">
              <a:avLst/>
            </a:prstGeom>
          </p:spPr>
        </p:pic>
        <p:pic>
          <p:nvPicPr>
            <p:cNvPr id="19" name="Picture 29">
              <a:extLst>
                <a:ext uri="{FF2B5EF4-FFF2-40B4-BE49-F238E27FC236}">
                  <a16:creationId xmlns:a16="http://schemas.microsoft.com/office/drawing/2014/main" id="{13B90F24-C5A1-AA42-9883-42E4B6F24CF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943589" y="3576378"/>
              <a:ext cx="967494" cy="682538"/>
            </a:xfrm>
            <a:prstGeom prst="rect">
              <a:avLst/>
            </a:prstGeom>
          </p:spPr>
        </p:pic>
        <p:cxnSp>
          <p:nvCxnSpPr>
            <p:cNvPr id="20" name="直線接點 26">
              <a:extLst>
                <a:ext uri="{FF2B5EF4-FFF2-40B4-BE49-F238E27FC236}">
                  <a16:creationId xmlns:a16="http://schemas.microsoft.com/office/drawing/2014/main" id="{299DD4A9-B08B-7847-9309-84032EB92484}"/>
                </a:ext>
              </a:extLst>
            </p:cNvPr>
            <p:cNvCxnSpPr/>
            <p:nvPr/>
          </p:nvCxnSpPr>
          <p:spPr>
            <a:xfrm>
              <a:off x="2928926" y="4194297"/>
              <a:ext cx="928694"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圓角矩形 37">
              <a:extLst>
                <a:ext uri="{FF2B5EF4-FFF2-40B4-BE49-F238E27FC236}">
                  <a16:creationId xmlns:a16="http://schemas.microsoft.com/office/drawing/2014/main" id="{C850F99F-3AF5-B941-B74F-5B0EFA3ADAC9}"/>
                </a:ext>
              </a:extLst>
            </p:cNvPr>
            <p:cNvSpPr/>
            <p:nvPr/>
          </p:nvSpPr>
          <p:spPr>
            <a:xfrm>
              <a:off x="2928926" y="3551355"/>
              <a:ext cx="928694" cy="1214446"/>
            </a:xfrm>
            <a:prstGeom prst="roundRect">
              <a:avLst>
                <a:gd name="adj" fmla="val 4675"/>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8">
              <a:extLst>
                <a:ext uri="{FF2B5EF4-FFF2-40B4-BE49-F238E27FC236}">
                  <a16:creationId xmlns:a16="http://schemas.microsoft.com/office/drawing/2014/main" id="{D5145E32-0AB4-3B42-B0C6-6EA8A8E4FB1A}"/>
                </a:ext>
              </a:extLst>
            </p:cNvPr>
            <p:cNvSpPr/>
            <p:nvPr/>
          </p:nvSpPr>
          <p:spPr>
            <a:xfrm>
              <a:off x="2928926" y="3363838"/>
              <a:ext cx="928694" cy="2057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3" name="矩形 22">
            <a:extLst>
              <a:ext uri="{FF2B5EF4-FFF2-40B4-BE49-F238E27FC236}">
                <a16:creationId xmlns:a16="http://schemas.microsoft.com/office/drawing/2014/main" id="{DDD303F6-B160-214D-8009-58435D1B4174}"/>
              </a:ext>
            </a:extLst>
          </p:cNvPr>
          <p:cNvSpPr/>
          <p:nvPr/>
        </p:nvSpPr>
        <p:spPr>
          <a:xfrm>
            <a:off x="4477653" y="2062016"/>
            <a:ext cx="1071127" cy="338554"/>
          </a:xfrm>
          <a:prstGeom prst="rect">
            <a:avLst/>
          </a:prstGeom>
        </p:spPr>
        <p:txBody>
          <a:bodyPr wrap="none">
            <a:spAutoFit/>
          </a:bodyPr>
          <a:lstStyle/>
          <a:p>
            <a:r>
              <a:rPr lang="en-US" altLang="zh-TW" sz="1600">
                <a:solidFill>
                  <a:srgbClr val="333333"/>
                </a:solidFill>
                <a:latin typeface="Arial" panose="020B0604020202020204" pitchFamily="34" charset="0"/>
                <a:ea typeface="新細明體" panose="02020500000000000000" pitchFamily="18" charset="-120"/>
                <a:cs typeface="Arial" panose="020B0604020202020204" pitchFamily="34" charset="0"/>
              </a:rPr>
              <a:t>NBASE-T</a:t>
            </a:r>
            <a:endParaRPr lang="zh-TW" altLang="en-US" sz="1600">
              <a:latin typeface="Arial" panose="020B0604020202020204" pitchFamily="34" charset="0"/>
              <a:cs typeface="Arial" panose="020B0604020202020204" pitchFamily="34" charset="0"/>
            </a:endParaRPr>
          </a:p>
        </p:txBody>
      </p:sp>
      <p:sp>
        <p:nvSpPr>
          <p:cNvPr id="24" name="Rectangle 9">
            <a:extLst>
              <a:ext uri="{FF2B5EF4-FFF2-40B4-BE49-F238E27FC236}">
                <a16:creationId xmlns:a16="http://schemas.microsoft.com/office/drawing/2014/main" id="{51FB5A29-44DF-3440-9F2C-2950C415B168}"/>
              </a:ext>
            </a:extLst>
          </p:cNvPr>
          <p:cNvSpPr/>
          <p:nvPr/>
        </p:nvSpPr>
        <p:spPr>
          <a:xfrm>
            <a:off x="4370017" y="3813327"/>
            <a:ext cx="3803422" cy="877163"/>
          </a:xfrm>
          <a:prstGeom prst="rect">
            <a:avLst/>
          </a:prstGeom>
        </p:spPr>
        <p:txBody>
          <a:bodyPr wrap="square" anchor="t">
            <a:spAutoFit/>
          </a:bodyPr>
          <a:lstStyle/>
          <a:p>
            <a:r>
              <a:rPr lang="zh-CN" altLang="en-US" sz="11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規格</a:t>
            </a:r>
            <a:r>
              <a:rPr lang="en-US" altLang="zh-CN" sz="11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r>
              <a:rPr lang="zh-TW" altLang="en-US" sz="10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控制器</a:t>
            </a:r>
            <a:r>
              <a:rPr lang="zh-TW" altLang="en-US" sz="1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a:t>
            </a:r>
            <a:r>
              <a:rPr lang="en-US" altLang="zh-TW" sz="1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AQC107S-B1-C + AQX-N3F10-DRE-U3C</a:t>
            </a:r>
          </a:p>
          <a:p>
            <a:r>
              <a:rPr lang="zh-TW" altLang="en-US" sz="10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傳輸介面：</a:t>
            </a:r>
            <a:r>
              <a:rPr lang="en-US" altLang="zh-TW" sz="1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1 x Thunderbolt 3, 1 x 10GbE 10GBASE-T </a:t>
            </a:r>
            <a:r>
              <a:rPr lang="zh-TW" altLang="en-US" sz="10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埠</a:t>
            </a:r>
            <a:r>
              <a:rPr lang="en-US" altLang="zh-TW" sz="10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(10G/5G/2.5G/1G)*</a:t>
            </a:r>
            <a:endParaRPr lang="zh-TW" altLang="en-US" sz="10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10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傳輸線材：</a:t>
            </a:r>
            <a:r>
              <a:rPr lang="en-US" altLang="zh-TW" sz="1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CAT</a:t>
            </a:r>
            <a:r>
              <a:rPr lang="en-US" altLang="zh-TW" sz="1000" b="1">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 6a/ CAT 7</a:t>
            </a:r>
          </a:p>
        </p:txBody>
      </p:sp>
      <p:pic>
        <p:nvPicPr>
          <p:cNvPr id="25" name="Picture 1">
            <a:extLst>
              <a:ext uri="{FF2B5EF4-FFF2-40B4-BE49-F238E27FC236}">
                <a16:creationId xmlns:a16="http://schemas.microsoft.com/office/drawing/2014/main" id="{C317099E-840B-304A-973F-A6A7CD144DDB}"/>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934" b="97199" l="6153" r="96697">
                        <a14:foregroundMark x1="56282" y1="11969" x2="56282" y2="11969"/>
                        <a14:foregroundMark x1="53692" y1="13752" x2="53692" y2="13752"/>
                        <a14:foregroundMark x1="53109" y1="8998" x2="53109" y2="8998"/>
                        <a14:foregroundMark x1="53497" y1="11290" x2="53497" y2="11290"/>
                        <a14:foregroundMark x1="53109" y1="15705" x2="49547" y2="26995"/>
                        <a14:foregroundMark x1="52915" y1="18676" x2="52915" y2="18676"/>
                        <a14:foregroundMark x1="53886" y1="11290" x2="10168" y2="89049"/>
                        <a14:foregroundMark x1="10168" y1="89049" x2="49727" y2="31758"/>
                        <a14:foregroundMark x1="35233" y1="47708" x2="16839" y2="90323"/>
                        <a14:foregroundMark x1="13666" y1="90832" x2="56153" y2="91766"/>
                        <a14:foregroundMark x1="56153" y1="91766" x2="76166" y2="89728"/>
                        <a14:foregroundMark x1="76166" y1="89728" x2="20790" y2="82683"/>
                        <a14:foregroundMark x1="7448" y1="94737" x2="50990" y2="96075"/>
                        <a14:foregroundMark x1="52720" y1="6112" x2="54987" y2="10781"/>
                        <a14:foregroundMark x1="54894" y1="2156" x2="49547" y2="15705"/>
                        <a14:foregroundMark x1="6153" y1="93548" x2="8420" y2="89813"/>
                        <a14:foregroundMark x1="68329" y1="95501" x2="86205" y2="94228"/>
                        <a14:foregroundMark x1="86205" y1="94228" x2="93652" y2="94668"/>
                        <a14:foregroundMark x1="68329" y1="96010" x2="88018" y2="96010"/>
                        <a14:foregroundMark x1="88018" y1="96010" x2="94502" y2="95439"/>
                        <a14:backgroundMark x1="56153" y1="21138" x2="46891" y2="43803"/>
                        <a14:backgroundMark x1="56477" y1="21562" x2="56477" y2="21562"/>
                        <a14:backgroundMark x1="56671" y1="20628" x2="56671" y2="24278"/>
                        <a14:backgroundMark x1="51425" y1="30475" x2="49158" y2="41256"/>
                        <a14:backgroundMark x1="51813" y1="28778" x2="50130" y2="38795"/>
                        <a14:backgroundMark x1="8549" y1="97199" x2="62111" y2="97708"/>
                        <a14:backgroundMark x1="58031" y1="97708" x2="67679" y2="96884"/>
                        <a14:backgroundMark x1="84196" y1="97533" x2="90868" y2="99151"/>
                        <a14:backgroundMark x1="88083" y1="98896" x2="91175" y2="97210"/>
                        <a14:backgroundMark x1="96275" y1="96150" x2="97863" y2="96010"/>
                        <a14:backgroundMark x1="95596" y1="96010" x2="95790" y2="97708"/>
                        <a14:backgroundMark x1="94819" y1="93934" x2="94819" y2="88115"/>
                        <a14:backgroundMark x1="94035" y1="94003" x2="94301" y2="87097"/>
                        <a14:backgroundMark x1="93912" y1="97199" x2="93921" y2="96968"/>
                        <a14:backgroundMark x1="6865" y1="96435" x2="26036" y2="96944"/>
                        <a14:backgroundMark x1="52720" y1="1358" x2="56153" y2="424"/>
                        <a14:backgroundMark x1="95984" y1="97963" x2="95013" y2="96944"/>
                        <a14:backgroundMark x1="95402" y1="97199" x2="96308" y2="98472"/>
                        <a14:backgroundMark x1="94106" y1="96435" x2="98575" y2="94228"/>
                        <a14:backgroundMark x1="96179" y1="97199" x2="98057" y2="99915"/>
                        <a14:backgroundMark x1="95402" y1="97453" x2="94301" y2="94992"/>
                        <a14:backgroundMark x1="94819" y1="92784" x2="92358" y2="87097"/>
                        <a14:backgroundMark x1="94430" y1="96944" x2="93912" y2="92020"/>
                        <a14:backgroundMark x1="94301" y1="98472" x2="95790" y2="97708"/>
                      </a14:backgroundRemoval>
                    </a14:imgEffect>
                  </a14:imgLayer>
                </a14:imgProps>
              </a:ext>
              <a:ext uri="{28A0092B-C50C-407E-A947-70E740481C1C}">
                <a14:useLocalDpi xmlns:a14="http://schemas.microsoft.com/office/drawing/2010/main"/>
              </a:ext>
            </a:extLst>
          </a:blip>
          <a:stretch>
            <a:fillRect/>
          </a:stretch>
        </p:blipFill>
        <p:spPr>
          <a:xfrm>
            <a:off x="6472841" y="1734962"/>
            <a:ext cx="2673680" cy="2039893"/>
          </a:xfrm>
          <a:prstGeom prst="rect">
            <a:avLst/>
          </a:prstGeom>
        </p:spPr>
      </p:pic>
      <p:sp>
        <p:nvSpPr>
          <p:cNvPr id="26" name="Rectangle 7">
            <a:extLst>
              <a:ext uri="{FF2B5EF4-FFF2-40B4-BE49-F238E27FC236}">
                <a16:creationId xmlns:a16="http://schemas.microsoft.com/office/drawing/2014/main" id="{8769AD44-63EB-3541-9B94-197DDE2292FB}"/>
              </a:ext>
            </a:extLst>
          </p:cNvPr>
          <p:cNvSpPr/>
          <p:nvPr/>
        </p:nvSpPr>
        <p:spPr>
          <a:xfrm>
            <a:off x="4370017" y="4699479"/>
            <a:ext cx="3565400" cy="222048"/>
          </a:xfrm>
          <a:prstGeom prst="rect">
            <a:avLst/>
          </a:prstGeom>
        </p:spPr>
        <p:txBody>
          <a:bodyPr wrap="none">
            <a:spAutoFit/>
          </a:bodyPr>
          <a:lstStyle/>
          <a:p>
            <a:pPr lvl="0">
              <a:lnSpc>
                <a:spcPct val="115000"/>
              </a:lnSpc>
            </a:pPr>
            <a:r>
              <a:rPr lang="en-US" altLang="zh-TW" sz="8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Calibri" panose="020F0502020204030204" pitchFamily="34" charset="0"/>
              </a:rPr>
              <a:t>*Mac </a:t>
            </a:r>
            <a:r>
              <a:rPr lang="zh-TW" altLang="zh-TW" sz="8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Calibri" panose="020F0502020204030204" pitchFamily="34" charset="0"/>
              </a:rPr>
              <a:t>裝置需安裝</a:t>
            </a:r>
            <a:r>
              <a:rPr lang="en-US" altLang="zh-TW" sz="8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Calibri" panose="020F0502020204030204" pitchFamily="34" charset="0"/>
              </a:rPr>
              <a:t> Mac OS 10.13.3 (</a:t>
            </a:r>
            <a:r>
              <a:rPr lang="zh-TW" altLang="zh-TW" sz="8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Calibri" panose="020F0502020204030204" pitchFamily="34" charset="0"/>
              </a:rPr>
              <a:t>或更新版本</a:t>
            </a:r>
            <a:r>
              <a:rPr lang="en-US" altLang="zh-TW" sz="8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Calibri" panose="020F0502020204030204" pitchFamily="34" charset="0"/>
              </a:rPr>
              <a:t>) </a:t>
            </a:r>
            <a:r>
              <a:rPr lang="zh-TW" altLang="zh-TW" sz="8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Calibri" panose="020F0502020204030204" pitchFamily="34" charset="0"/>
              </a:rPr>
              <a:t>以啟用</a:t>
            </a:r>
            <a:r>
              <a:rPr lang="en-US" altLang="zh-TW" sz="8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Calibri" panose="020F0502020204030204" pitchFamily="34" charset="0"/>
              </a:rPr>
              <a:t> 10GbE </a:t>
            </a:r>
            <a:r>
              <a:rPr lang="zh-TW" altLang="zh-TW" sz="8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Calibri" panose="020F0502020204030204" pitchFamily="34" charset="0"/>
              </a:rPr>
              <a:t>連網能力。</a:t>
            </a:r>
          </a:p>
        </p:txBody>
      </p:sp>
    </p:spTree>
    <p:extLst>
      <p:ext uri="{BB962C8B-B14F-4D97-AF65-F5344CB8AC3E}">
        <p14:creationId xmlns:p14="http://schemas.microsoft.com/office/powerpoint/2010/main" val="4123498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圓角矩形 15">
            <a:extLst>
              <a:ext uri="{FF2B5EF4-FFF2-40B4-BE49-F238E27FC236}">
                <a16:creationId xmlns:a16="http://schemas.microsoft.com/office/drawing/2014/main" id="{D8AD8E29-9409-4ACF-83CB-441B2DD654FA}"/>
              </a:ext>
            </a:extLst>
          </p:cNvPr>
          <p:cNvSpPr/>
          <p:nvPr/>
        </p:nvSpPr>
        <p:spPr>
          <a:xfrm flipV="1">
            <a:off x="0" y="2843199"/>
            <a:ext cx="9144000" cy="604296"/>
          </a:xfrm>
          <a:prstGeom prst="roundRect">
            <a:avLst>
              <a:gd name="adj" fmla="val 3914"/>
            </a:avLst>
          </a:prstGeom>
          <a:gradFill>
            <a:gsLst>
              <a:gs pos="0">
                <a:schemeClr val="accent1">
                  <a:lumMod val="5000"/>
                  <a:lumOff val="95000"/>
                  <a:alpha val="0"/>
                </a:schemeClr>
              </a:gs>
              <a:gs pos="83000">
                <a:schemeClr val="bg1">
                  <a:lumMod val="65000"/>
                  <a:alpha val="5500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2" name="Title 1">
            <a:extLst>
              <a:ext uri="{FF2B5EF4-FFF2-40B4-BE49-F238E27FC236}">
                <a16:creationId xmlns:a16="http://schemas.microsoft.com/office/drawing/2014/main" id="{4194FAB3-EA50-0248-A43D-278E6F5A8270}"/>
              </a:ext>
            </a:extLst>
          </p:cNvPr>
          <p:cNvSpPr>
            <a:spLocks noGrp="1"/>
          </p:cNvSpPr>
          <p:nvPr>
            <p:ph type="title"/>
          </p:nvPr>
        </p:nvSpPr>
        <p:spPr>
          <a:xfrm>
            <a:off x="275952" y="91440"/>
            <a:ext cx="8530117" cy="822960"/>
          </a:xfrm>
          <a:effectLst>
            <a:outerShdw blurRad="50800" dist="38100" dir="2700000" algn="tl" rotWithShape="0">
              <a:prstClr val="black">
                <a:alpha val="40000"/>
              </a:prstClr>
            </a:outerShdw>
          </a:effectLst>
        </p:spPr>
        <p:txBody>
          <a:bodyPr>
            <a:normAutofit fontScale="90000"/>
          </a:bodyPr>
          <a:lstStyle/>
          <a:p>
            <a:r>
              <a:rPr lang="zh-CN" altLang="en-US" sz="4000">
                <a:solidFill>
                  <a:srgbClr val="E2CB9E"/>
                </a:solidFill>
              </a:rPr>
              <a:t>搭配</a:t>
            </a:r>
            <a:r>
              <a:rPr lang="en-US" altLang="zh-CN" sz="4000">
                <a:solidFill>
                  <a:srgbClr val="E2CB9E"/>
                </a:solidFill>
              </a:rPr>
              <a:t> 10GbE </a:t>
            </a:r>
            <a:r>
              <a:rPr lang="zh-CN" altLang="en-US" sz="4000">
                <a:solidFill>
                  <a:srgbClr val="E2CB9E"/>
                </a:solidFill>
              </a:rPr>
              <a:t>交換器，立馬升級高速網路</a:t>
            </a:r>
            <a:endParaRPr lang="en-US">
              <a:solidFill>
                <a:srgbClr val="E2CB9E"/>
              </a:solidFill>
            </a:endParaRPr>
          </a:p>
        </p:txBody>
      </p:sp>
      <p:sp>
        <p:nvSpPr>
          <p:cNvPr id="5" name="文字方塊 17">
            <a:extLst>
              <a:ext uri="{FF2B5EF4-FFF2-40B4-BE49-F238E27FC236}">
                <a16:creationId xmlns:a16="http://schemas.microsoft.com/office/drawing/2014/main" id="{CFD2944D-A3E1-6B4D-A69E-6B2492E5C18B}"/>
              </a:ext>
            </a:extLst>
          </p:cNvPr>
          <p:cNvSpPr txBox="1"/>
          <p:nvPr/>
        </p:nvSpPr>
        <p:spPr>
          <a:xfrm>
            <a:off x="2041155" y="1457310"/>
            <a:ext cx="2228638" cy="707886"/>
          </a:xfrm>
          <a:prstGeom prst="rect">
            <a:avLst/>
          </a:prstGeom>
          <a:noFill/>
        </p:spPr>
        <p:txBody>
          <a:bodyPr wrap="square" rtlCol="0">
            <a:spAutoFit/>
          </a:bodyPr>
          <a:lstStyle/>
          <a:p>
            <a:pPr lvl="0"/>
            <a:r>
              <a:rPr lang="zh-TW" altLang="en-US" sz="2000" b="1">
                <a:solidFill>
                  <a:srgbClr val="FFFF00"/>
                </a:solidFill>
                <a:latin typeface="+mn-lt"/>
                <a:ea typeface="微軟正黑體" pitchFamily="34" charset="-120"/>
              </a:rPr>
              <a:t>同時高達</a:t>
            </a:r>
            <a:r>
              <a:rPr lang="zh-TW" altLang="en-US" sz="2000" b="1">
                <a:solidFill>
                  <a:srgbClr val="FFFF00"/>
                </a:solidFill>
                <a:latin typeface="Arial" panose="020B0604020202020204" pitchFamily="34" charset="0"/>
                <a:ea typeface="微軟正黑體" pitchFamily="34" charset="-120"/>
                <a:cs typeface="Arial" panose="020B0604020202020204" pitchFamily="34" charset="0"/>
              </a:rPr>
              <a:t> </a:t>
            </a:r>
            <a:r>
              <a:rPr lang="en-US" altLang="zh-TW" sz="2000" b="1">
                <a:solidFill>
                  <a:srgbClr val="FFFF00"/>
                </a:solidFill>
                <a:latin typeface="Arial" panose="020B0604020202020204" pitchFamily="34" charset="0"/>
                <a:ea typeface="微軟正黑體" pitchFamily="34" charset="-120"/>
                <a:cs typeface="Arial" panose="020B0604020202020204" pitchFamily="34" charset="0"/>
              </a:rPr>
              <a:t>12 </a:t>
            </a:r>
            <a:r>
              <a:rPr lang="zh-TW" altLang="en-US" sz="2000" b="1">
                <a:solidFill>
                  <a:srgbClr val="FFFF00"/>
                </a:solidFill>
                <a:latin typeface="+mn-lt"/>
                <a:ea typeface="微軟正黑體" pitchFamily="34" charset="-120"/>
              </a:rPr>
              <a:t>埠 </a:t>
            </a:r>
            <a:br>
              <a:rPr lang="en-US" altLang="zh-TW" sz="2000" b="1">
                <a:solidFill>
                  <a:srgbClr val="FFFF00"/>
                </a:solidFill>
                <a:latin typeface="+mn-lt"/>
                <a:ea typeface="微軟正黑體" pitchFamily="34" charset="-120"/>
              </a:rPr>
            </a:br>
            <a:r>
              <a:rPr lang="en-US" altLang="zh-TW" sz="2000" b="1">
                <a:solidFill>
                  <a:srgbClr val="FFFF00"/>
                </a:solidFill>
                <a:latin typeface="Arial" panose="020B0604020202020204" pitchFamily="34" charset="0"/>
                <a:ea typeface="微軟正黑體" pitchFamily="34" charset="-120"/>
                <a:cs typeface="Arial" panose="020B0604020202020204" pitchFamily="34" charset="0"/>
              </a:rPr>
              <a:t>10Gbps</a:t>
            </a:r>
            <a:r>
              <a:rPr lang="en-US" altLang="zh-TW" sz="2000" b="1">
                <a:solidFill>
                  <a:srgbClr val="FFFF00"/>
                </a:solidFill>
                <a:latin typeface="+mn-lt"/>
                <a:ea typeface="微軟正黑體" pitchFamily="34" charset="-120"/>
              </a:rPr>
              <a:t> </a:t>
            </a:r>
            <a:r>
              <a:rPr lang="zh-TW" altLang="en-US" sz="2000" b="1">
                <a:solidFill>
                  <a:srgbClr val="FFFF00"/>
                </a:solidFill>
                <a:latin typeface="+mn-lt"/>
                <a:ea typeface="微軟正黑體" pitchFamily="34" charset="-120"/>
              </a:rPr>
              <a:t>傳輸 </a:t>
            </a:r>
          </a:p>
        </p:txBody>
      </p:sp>
      <p:pic>
        <p:nvPicPr>
          <p:cNvPr id="6" name="Picture 5" descr="一張含有 天空, 電子用品 的圖片&#10;&#10;描述是以高可信度產生">
            <a:extLst>
              <a:ext uri="{FF2B5EF4-FFF2-40B4-BE49-F238E27FC236}">
                <a16:creationId xmlns:a16="http://schemas.microsoft.com/office/drawing/2014/main" id="{DE4DF285-6F5E-224A-B48E-9B4B7F866C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7941" y="2247588"/>
            <a:ext cx="3554099" cy="934728"/>
          </a:xfrm>
          <a:prstGeom prst="rect">
            <a:avLst/>
          </a:prstGeom>
          <a:effectLst>
            <a:outerShdw blurRad="241300" sx="89000" sy="89000" algn="ctr" rotWithShape="0">
              <a:schemeClr val="tx1">
                <a:lumMod val="95000"/>
                <a:lumOff val="5000"/>
                <a:alpha val="26000"/>
              </a:schemeClr>
            </a:outerShdw>
          </a:effectLst>
        </p:spPr>
      </p:pic>
      <p:sp>
        <p:nvSpPr>
          <p:cNvPr id="7" name="Rectangle 6">
            <a:extLst>
              <a:ext uri="{FF2B5EF4-FFF2-40B4-BE49-F238E27FC236}">
                <a16:creationId xmlns:a16="http://schemas.microsoft.com/office/drawing/2014/main" id="{77679D9B-04AC-284E-B93A-BCA67C2EEEC2}"/>
              </a:ext>
            </a:extLst>
          </p:cNvPr>
          <p:cNvSpPr/>
          <p:nvPr/>
        </p:nvSpPr>
        <p:spPr>
          <a:xfrm>
            <a:off x="554880" y="3239497"/>
            <a:ext cx="2525349" cy="400110"/>
          </a:xfrm>
          <a:prstGeom prst="rect">
            <a:avLst/>
          </a:prstGeom>
        </p:spPr>
        <p:txBody>
          <a:bodyPr wrap="square" anchor="t">
            <a:spAutoFit/>
          </a:bodyPr>
          <a:lstStyle/>
          <a:p>
            <a:pPr algn="ctr"/>
            <a:r>
              <a:rPr lang="en-US" sz="2000" b="1">
                <a:solidFill>
                  <a:srgbClr val="E2CB9E"/>
                </a:solidFill>
              </a:rPr>
              <a:t>QSW-1208-8C</a:t>
            </a:r>
          </a:p>
        </p:txBody>
      </p:sp>
      <p:sp>
        <p:nvSpPr>
          <p:cNvPr id="8" name="Rectangle 7">
            <a:extLst>
              <a:ext uri="{FF2B5EF4-FFF2-40B4-BE49-F238E27FC236}">
                <a16:creationId xmlns:a16="http://schemas.microsoft.com/office/drawing/2014/main" id="{0183E614-2694-654E-8CE1-5B31DDE86EBE}"/>
              </a:ext>
            </a:extLst>
          </p:cNvPr>
          <p:cNvSpPr/>
          <p:nvPr/>
        </p:nvSpPr>
        <p:spPr>
          <a:xfrm>
            <a:off x="4477764" y="3232473"/>
            <a:ext cx="2525349" cy="615553"/>
          </a:xfrm>
          <a:prstGeom prst="rect">
            <a:avLst/>
          </a:prstGeom>
        </p:spPr>
        <p:txBody>
          <a:bodyPr wrap="square" anchor="t">
            <a:spAutoFit/>
          </a:bodyPr>
          <a:lstStyle/>
          <a:p>
            <a:pPr algn="ctr"/>
            <a:r>
              <a:rPr lang="en-US" sz="2000" b="1">
                <a:solidFill>
                  <a:srgbClr val="E2CB9E"/>
                </a:solidFill>
              </a:rPr>
              <a:t>QSW-804-4C</a:t>
            </a:r>
          </a:p>
          <a:p>
            <a:pPr algn="ctr"/>
            <a:endParaRPr lang="en-US" altLang="zh-CN" sz="1400" b="1">
              <a:solidFill>
                <a:srgbClr val="E2CB9E"/>
              </a:solidFill>
            </a:endParaRPr>
          </a:p>
        </p:txBody>
      </p:sp>
      <p:pic>
        <p:nvPicPr>
          <p:cNvPr id="9" name="圖片 9" descr="QSW-1208-8C_Front.png">
            <a:extLst>
              <a:ext uri="{FF2B5EF4-FFF2-40B4-BE49-F238E27FC236}">
                <a16:creationId xmlns:a16="http://schemas.microsoft.com/office/drawing/2014/main" id="{6C488FA4-233E-3B40-A447-E03C068679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8153" y="2262434"/>
            <a:ext cx="3857652" cy="971420"/>
          </a:xfrm>
          <a:prstGeom prst="rect">
            <a:avLst/>
          </a:prstGeom>
          <a:noFill/>
          <a:ln>
            <a:noFill/>
          </a:ln>
          <a:effectLst/>
        </p:spPr>
      </p:pic>
      <p:sp>
        <p:nvSpPr>
          <p:cNvPr id="10" name="Rectangle 12">
            <a:extLst>
              <a:ext uri="{FF2B5EF4-FFF2-40B4-BE49-F238E27FC236}">
                <a16:creationId xmlns:a16="http://schemas.microsoft.com/office/drawing/2014/main" id="{A450AB1A-57C3-9244-A95A-F1C9A8F05CF8}"/>
              </a:ext>
            </a:extLst>
          </p:cNvPr>
          <p:cNvSpPr/>
          <p:nvPr/>
        </p:nvSpPr>
        <p:spPr>
          <a:xfrm>
            <a:off x="1016326" y="3609951"/>
            <a:ext cx="3015688" cy="923330"/>
          </a:xfrm>
          <a:prstGeom prst="rect">
            <a:avLst/>
          </a:prstGeom>
        </p:spPr>
        <p:txBody>
          <a:bodyPr wrap="square" anchor="t">
            <a:spAutoFit/>
          </a:bodyPr>
          <a:lstStyle/>
          <a:p>
            <a:r>
              <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rPr>
              <a:t>12</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CN" altLang="en-US">
                <a:solidFill>
                  <a:schemeClr val="bg1"/>
                </a:solidFill>
                <a:latin typeface="微軟正黑體" panose="020B0604030504040204" pitchFamily="34" charset="-120"/>
                <a:ea typeface="微軟正黑體" panose="020B0604030504040204" pitchFamily="34" charset="-120"/>
              </a:rPr>
              <a:t>埠</a:t>
            </a:r>
            <a:r>
              <a:rPr lang="zh-TW" altLang="en-US">
                <a:solidFill>
                  <a:schemeClr val="bg1"/>
                </a:solidFill>
                <a:latin typeface="微軟正黑體" panose="020B0604030504040204" pitchFamily="34" charset="-120"/>
                <a:ea typeface="微軟正黑體" panose="020B0604030504040204" pitchFamily="34" charset="-120"/>
              </a:rPr>
              <a:t> </a:t>
            </a:r>
            <a:r>
              <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rPr>
              <a:t>10GbE</a:t>
            </a:r>
            <a:r>
              <a:rPr lang="en-US" altLang="zh-CN">
                <a:solidFill>
                  <a:schemeClr val="bg1"/>
                </a:solidFill>
                <a:latin typeface="微軟正黑體" panose="020B0604030504040204" pitchFamily="34" charset="-120"/>
                <a:ea typeface="微軟正黑體" panose="020B0604030504040204" pitchFamily="34" charset="-120"/>
              </a:rPr>
              <a:t> </a:t>
            </a:r>
            <a:r>
              <a:rPr lang="zh-CN" altLang="en-US">
                <a:solidFill>
                  <a:schemeClr val="bg1"/>
                </a:solidFill>
                <a:latin typeface="微軟正黑體" panose="020B0604030504040204" pitchFamily="34" charset="-120"/>
                <a:ea typeface="微軟正黑體" panose="020B0604030504040204" pitchFamily="34" charset="-120"/>
              </a:rPr>
              <a:t>交換</a:t>
            </a:r>
            <a:r>
              <a:rPr lang="zh-TW" altLang="en-US">
                <a:solidFill>
                  <a:schemeClr val="bg1"/>
                </a:solidFill>
                <a:latin typeface="微軟正黑體" panose="020B0604030504040204" pitchFamily="34" charset="-120"/>
                <a:ea typeface="微軟正黑體" panose="020B0604030504040204" pitchFamily="34" charset="-120"/>
              </a:rPr>
              <a:t>器</a:t>
            </a:r>
            <a:endParaRPr lang="en-US" altLang="zh-CN">
              <a:solidFill>
                <a:schemeClr val="bg1"/>
              </a:solidFill>
              <a:latin typeface="微軟正黑體" panose="020B0604030504040204" pitchFamily="34" charset="-120"/>
              <a:ea typeface="微軟正黑體" panose="020B0604030504040204" pitchFamily="34" charset="-120"/>
            </a:endParaRPr>
          </a:p>
          <a:p>
            <a:r>
              <a:rPr lang="en-US">
                <a:solidFill>
                  <a:schemeClr val="bg1"/>
                </a:solidFill>
                <a:latin typeface="Arial" panose="020B0604020202020204" pitchFamily="34" charset="0"/>
                <a:ea typeface="微軟正黑體" panose="020B0604030504040204" pitchFamily="34" charset="-120"/>
                <a:cs typeface="Arial" panose="020B0604020202020204" pitchFamily="34" charset="0"/>
              </a:rPr>
              <a:t>4 x SFP+ </a:t>
            </a:r>
            <a:r>
              <a:rPr lang="zh-CN" altLang="en-US">
                <a:solidFill>
                  <a:schemeClr val="bg1"/>
                </a:solidFill>
                <a:latin typeface="微軟正黑體" panose="020B0604030504040204" pitchFamily="34" charset="-120"/>
                <a:ea typeface="微軟正黑體" panose="020B0604030504040204" pitchFamily="34" charset="-120"/>
              </a:rPr>
              <a:t>埠</a:t>
            </a:r>
            <a:endParaRPr lang="en-US">
              <a:solidFill>
                <a:schemeClr val="bg1"/>
              </a:solidFill>
              <a:latin typeface="微軟正黑體" panose="020B0604030504040204" pitchFamily="34" charset="-120"/>
              <a:ea typeface="微軟正黑體" panose="020B0604030504040204" pitchFamily="34" charset="-120"/>
            </a:endParaRPr>
          </a:p>
          <a:p>
            <a:r>
              <a:rPr lang="en-US">
                <a:solidFill>
                  <a:schemeClr val="bg1"/>
                </a:solidFill>
                <a:latin typeface="Arial" panose="020B0604020202020204" pitchFamily="34" charset="0"/>
                <a:ea typeface="微軟正黑體" panose="020B0604030504040204" pitchFamily="34" charset="-120"/>
                <a:cs typeface="Arial" panose="020B0604020202020204" pitchFamily="34" charset="0"/>
              </a:rPr>
              <a:t>8 x RJ45/SFP+</a:t>
            </a:r>
            <a:r>
              <a:rPr lang="en-US" altLang="zh-CN">
                <a:solidFill>
                  <a:schemeClr val="bg1"/>
                </a:solidFill>
                <a:latin typeface="微軟正黑體" panose="020B0604030504040204" pitchFamily="34" charset="-120"/>
                <a:ea typeface="微軟正黑體" panose="020B0604030504040204" pitchFamily="34" charset="-120"/>
              </a:rPr>
              <a:t> </a:t>
            </a:r>
            <a:r>
              <a:rPr lang="zh-CN" altLang="en-US">
                <a:solidFill>
                  <a:schemeClr val="bg1"/>
                </a:solidFill>
                <a:latin typeface="微軟正黑體" panose="020B0604030504040204" pitchFamily="34" charset="-120"/>
                <a:ea typeface="微軟正黑體" panose="020B0604030504040204" pitchFamily="34" charset="-120"/>
              </a:rPr>
              <a:t>複合埠</a:t>
            </a:r>
            <a:endParaRPr lang="en-US">
              <a:solidFill>
                <a:schemeClr val="bg1"/>
              </a:solidFill>
              <a:latin typeface="微軟正黑體" panose="020B0604030504040204" pitchFamily="34" charset="-120"/>
              <a:ea typeface="微軟正黑體" panose="020B0604030504040204" pitchFamily="34" charset="-120"/>
            </a:endParaRPr>
          </a:p>
        </p:txBody>
      </p:sp>
      <p:sp>
        <p:nvSpPr>
          <p:cNvPr id="11" name="Rectangle 13">
            <a:extLst>
              <a:ext uri="{FF2B5EF4-FFF2-40B4-BE49-F238E27FC236}">
                <a16:creationId xmlns:a16="http://schemas.microsoft.com/office/drawing/2014/main" id="{B7C33909-F85B-024C-AEF4-F458457169CA}"/>
              </a:ext>
            </a:extLst>
          </p:cNvPr>
          <p:cNvSpPr/>
          <p:nvPr/>
        </p:nvSpPr>
        <p:spPr>
          <a:xfrm>
            <a:off x="5006489" y="3638997"/>
            <a:ext cx="2563522" cy="1200329"/>
          </a:xfrm>
          <a:prstGeom prst="rect">
            <a:avLst/>
          </a:prstGeom>
        </p:spPr>
        <p:txBody>
          <a:bodyPr wrap="none" anchor="t">
            <a:spAutoFit/>
          </a:bodyPr>
          <a:lstStyle/>
          <a:p>
            <a:r>
              <a:rPr lang="en-US">
                <a:solidFill>
                  <a:schemeClr val="bg1"/>
                </a:solidFill>
                <a:latin typeface="Arial" panose="020B0604020202020204" pitchFamily="34" charset="0"/>
                <a:ea typeface="微軟正黑體" panose="020B0604030504040204" pitchFamily="34" charset="-120"/>
                <a:cs typeface="Arial" panose="020B0604020202020204" pitchFamily="34" charset="0"/>
              </a:rPr>
              <a:t>8</a:t>
            </a:r>
            <a:r>
              <a:rPr lang="zh-CN" altLang="en-US">
                <a:solidFill>
                  <a:schemeClr val="bg1"/>
                </a:solidFill>
                <a:latin typeface="微軟正黑體" panose="020B0604030504040204" pitchFamily="34" charset="-120"/>
                <a:ea typeface="微軟正黑體" panose="020B0604030504040204" pitchFamily="34" charset="-120"/>
              </a:rPr>
              <a:t>埠</a:t>
            </a:r>
            <a:r>
              <a:rPr lang="zh-TW" altLang="en-US">
                <a:solidFill>
                  <a:schemeClr val="bg1"/>
                </a:solidFill>
                <a:latin typeface="微軟正黑體" panose="020B0604030504040204" pitchFamily="34" charset="-120"/>
                <a:ea typeface="微軟正黑體" panose="020B0604030504040204" pitchFamily="34" charset="-120"/>
              </a:rPr>
              <a:t> </a:t>
            </a:r>
            <a:r>
              <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rPr>
              <a:t>10Gb</a:t>
            </a:r>
            <a:r>
              <a:rPr lang="en-US" altLang="zh-CN">
                <a:solidFill>
                  <a:schemeClr val="bg1"/>
                </a:solidFill>
                <a:latin typeface="微軟正黑體" panose="020B0604030504040204" pitchFamily="34" charset="-120"/>
                <a:ea typeface="微軟正黑體" panose="020B0604030504040204" pitchFamily="34" charset="-120"/>
              </a:rPr>
              <a:t>E </a:t>
            </a:r>
            <a:r>
              <a:rPr lang="zh-CN" altLang="en-US">
                <a:solidFill>
                  <a:schemeClr val="bg1"/>
                </a:solidFill>
                <a:latin typeface="微軟正黑體" panose="020B0604030504040204" pitchFamily="34" charset="-120"/>
                <a:ea typeface="微軟正黑體" panose="020B0604030504040204" pitchFamily="34" charset="-120"/>
              </a:rPr>
              <a:t>交換</a:t>
            </a:r>
            <a:r>
              <a:rPr lang="zh-TW" altLang="en-US">
                <a:solidFill>
                  <a:schemeClr val="bg1"/>
                </a:solidFill>
                <a:latin typeface="微軟正黑體" panose="020B0604030504040204" pitchFamily="34" charset="-120"/>
                <a:ea typeface="微軟正黑體" panose="020B0604030504040204" pitchFamily="34" charset="-120"/>
              </a:rPr>
              <a:t>器</a:t>
            </a:r>
            <a:endParaRPr lang="en-US" altLang="zh-CN">
              <a:solidFill>
                <a:schemeClr val="bg1"/>
              </a:solidFill>
              <a:latin typeface="微軟正黑體" panose="020B0604030504040204" pitchFamily="34" charset="-120"/>
              <a:ea typeface="微軟正黑體" panose="020B0604030504040204" pitchFamily="34" charset="-120"/>
            </a:endParaRPr>
          </a:p>
          <a:p>
            <a:r>
              <a:rPr lang="en-US">
                <a:solidFill>
                  <a:schemeClr val="bg1"/>
                </a:solidFill>
                <a:latin typeface="Arial" panose="020B0604020202020204" pitchFamily="34" charset="0"/>
                <a:ea typeface="微軟正黑體" panose="020B0604030504040204" pitchFamily="34" charset="-120"/>
                <a:cs typeface="Arial" panose="020B0604020202020204" pitchFamily="34" charset="0"/>
              </a:rPr>
              <a:t>4 x SFP+ </a:t>
            </a:r>
            <a:r>
              <a:rPr lang="zh-CN" altLang="en-US">
                <a:solidFill>
                  <a:schemeClr val="bg1"/>
                </a:solidFill>
                <a:latin typeface="微軟正黑體" panose="020B0604030504040204" pitchFamily="34" charset="-120"/>
                <a:ea typeface="微軟正黑體" panose="020B0604030504040204" pitchFamily="34" charset="-120"/>
              </a:rPr>
              <a:t>埠</a:t>
            </a:r>
            <a:endParaRPr lang="en-US">
              <a:solidFill>
                <a:schemeClr val="bg1"/>
              </a:solidFill>
              <a:latin typeface="微軟正黑體" panose="020B0604030504040204" pitchFamily="34" charset="-120"/>
              <a:ea typeface="微軟正黑體" panose="020B0604030504040204" pitchFamily="34" charset="-120"/>
            </a:endParaRPr>
          </a:p>
          <a:p>
            <a:r>
              <a:rPr lang="en-US">
                <a:solidFill>
                  <a:schemeClr val="bg1"/>
                </a:solidFill>
                <a:latin typeface="Arial" panose="020B0604020202020204" pitchFamily="34" charset="0"/>
                <a:ea typeface="微軟正黑體" panose="020B0604030504040204" pitchFamily="34" charset="-120"/>
                <a:cs typeface="Arial" panose="020B0604020202020204" pitchFamily="34" charset="0"/>
              </a:rPr>
              <a:t>4 x RJ45/SFP+</a:t>
            </a:r>
            <a:r>
              <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CN" altLang="en-US">
                <a:solidFill>
                  <a:schemeClr val="bg1"/>
                </a:solidFill>
                <a:latin typeface="微軟正黑體" panose="020B0604030504040204" pitchFamily="34" charset="-120"/>
                <a:ea typeface="微軟正黑體" panose="020B0604030504040204" pitchFamily="34" charset="-120"/>
              </a:rPr>
              <a:t>複合埠</a:t>
            </a:r>
            <a:endParaRPr lang="en-US">
              <a:solidFill>
                <a:schemeClr val="bg1"/>
              </a:solidFill>
              <a:latin typeface="微軟正黑體" panose="020B0604030504040204" pitchFamily="34" charset="-120"/>
              <a:ea typeface="微軟正黑體" panose="020B0604030504040204" pitchFamily="34" charset="-120"/>
            </a:endParaRPr>
          </a:p>
          <a:p>
            <a:endParaRPr lang="en-US">
              <a:solidFill>
                <a:schemeClr val="bg1"/>
              </a:solidFill>
              <a:latin typeface="微軟正黑體" panose="020B0604030504040204" pitchFamily="34" charset="-120"/>
              <a:ea typeface="微軟正黑體" panose="020B0604030504040204" pitchFamily="34" charset="-120"/>
            </a:endParaRPr>
          </a:p>
        </p:txBody>
      </p:sp>
      <p:grpSp>
        <p:nvGrpSpPr>
          <p:cNvPr id="12" name="群組 28">
            <a:extLst>
              <a:ext uri="{FF2B5EF4-FFF2-40B4-BE49-F238E27FC236}">
                <a16:creationId xmlns:a16="http://schemas.microsoft.com/office/drawing/2014/main" id="{F5221D85-DD59-9749-B026-1091F4233FFC}"/>
              </a:ext>
            </a:extLst>
          </p:cNvPr>
          <p:cNvGrpSpPr/>
          <p:nvPr/>
        </p:nvGrpSpPr>
        <p:grpSpPr>
          <a:xfrm>
            <a:off x="738580" y="1204303"/>
            <a:ext cx="1515716" cy="1361050"/>
            <a:chOff x="4045305" y="4828326"/>
            <a:chExt cx="1515716" cy="1361050"/>
          </a:xfrm>
        </p:grpSpPr>
        <p:pic>
          <p:nvPicPr>
            <p:cNvPr id="13" name="圖片 23">
              <a:extLst>
                <a:ext uri="{FF2B5EF4-FFF2-40B4-BE49-F238E27FC236}">
                  <a16:creationId xmlns:a16="http://schemas.microsoft.com/office/drawing/2014/main" id="{28EF42D8-AE6A-1F48-96F9-D81D16D77D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5305" y="4828326"/>
              <a:ext cx="1515716" cy="1361050"/>
            </a:xfrm>
            <a:prstGeom prst="rect">
              <a:avLst/>
            </a:prstGeom>
          </p:spPr>
        </p:pic>
        <p:sp>
          <p:nvSpPr>
            <p:cNvPr id="14" name="文字方塊 19">
              <a:extLst>
                <a:ext uri="{FF2B5EF4-FFF2-40B4-BE49-F238E27FC236}">
                  <a16:creationId xmlns:a16="http://schemas.microsoft.com/office/drawing/2014/main" id="{89457F71-B247-1F4B-BEA9-E7705075D38E}"/>
                </a:ext>
              </a:extLst>
            </p:cNvPr>
            <p:cNvSpPr txBox="1"/>
            <p:nvPr/>
          </p:nvSpPr>
          <p:spPr>
            <a:xfrm>
              <a:off x="4198685" y="4989469"/>
              <a:ext cx="1207724" cy="984885"/>
            </a:xfrm>
            <a:prstGeom prst="rect">
              <a:avLst/>
            </a:prstGeom>
            <a:noFill/>
          </p:spPr>
          <p:txBody>
            <a:bodyPr wrap="square" rtlCol="0">
              <a:spAutoFit/>
            </a:bodyPr>
            <a:lstStyle/>
            <a:p>
              <a:pPr lvl="0" algn="ctr"/>
              <a:r>
                <a:rPr lang="en-US" altLang="zh-TW" sz="4000" b="1">
                  <a:latin typeface="Arial" panose="020B0604020202020204" pitchFamily="34" charset="0"/>
                  <a:ea typeface="微軟正黑體" pitchFamily="34" charset="-120"/>
                  <a:cs typeface="Arial" panose="020B0604020202020204" pitchFamily="34" charset="0"/>
                </a:rPr>
                <a:t>12</a:t>
              </a:r>
              <a:br>
                <a:rPr lang="en-US" altLang="zh-TW" sz="4000" b="1">
                  <a:latin typeface="Arial" panose="020B0604020202020204" pitchFamily="34" charset="0"/>
                  <a:ea typeface="微軟正黑體" pitchFamily="34" charset="-120"/>
                  <a:cs typeface="Arial" panose="020B0604020202020204" pitchFamily="34" charset="0"/>
                </a:rPr>
              </a:br>
              <a:r>
                <a:rPr lang="en-US" altLang="zh-TW" b="1">
                  <a:latin typeface="Arial" panose="020B0604020202020204" pitchFamily="34" charset="0"/>
                  <a:ea typeface="微軟正黑體" pitchFamily="34" charset="-120"/>
                  <a:cs typeface="Arial" panose="020B0604020202020204" pitchFamily="34" charset="0"/>
                </a:rPr>
                <a:t>Ports</a:t>
              </a:r>
              <a:endParaRPr lang="zh-TW" altLang="en-US" b="1">
                <a:latin typeface="Arial" panose="020B0604020202020204" pitchFamily="34" charset="0"/>
                <a:ea typeface="微軟正黑體" pitchFamily="34" charset="-120"/>
                <a:cs typeface="Arial" panose="020B0604020202020204" pitchFamily="34" charset="0"/>
              </a:endParaRPr>
            </a:p>
          </p:txBody>
        </p:sp>
      </p:grpSp>
      <p:grpSp>
        <p:nvGrpSpPr>
          <p:cNvPr id="15" name="群組 29">
            <a:extLst>
              <a:ext uri="{FF2B5EF4-FFF2-40B4-BE49-F238E27FC236}">
                <a16:creationId xmlns:a16="http://schemas.microsoft.com/office/drawing/2014/main" id="{7D6ACE86-4C40-1D4A-BD02-0196EF65AAB2}"/>
              </a:ext>
            </a:extLst>
          </p:cNvPr>
          <p:cNvGrpSpPr/>
          <p:nvPr/>
        </p:nvGrpSpPr>
        <p:grpSpPr>
          <a:xfrm>
            <a:off x="4723298" y="1204303"/>
            <a:ext cx="1515716" cy="1361050"/>
            <a:chOff x="4045305" y="4828326"/>
            <a:chExt cx="1515716" cy="1361050"/>
          </a:xfrm>
        </p:grpSpPr>
        <p:pic>
          <p:nvPicPr>
            <p:cNvPr id="16" name="圖片 30">
              <a:extLst>
                <a:ext uri="{FF2B5EF4-FFF2-40B4-BE49-F238E27FC236}">
                  <a16:creationId xmlns:a16="http://schemas.microsoft.com/office/drawing/2014/main" id="{D9DBF2F6-F725-D24D-B922-E327FC5FDCF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5305" y="4828326"/>
              <a:ext cx="1515716" cy="1361050"/>
            </a:xfrm>
            <a:prstGeom prst="rect">
              <a:avLst/>
            </a:prstGeom>
          </p:spPr>
        </p:pic>
        <p:sp>
          <p:nvSpPr>
            <p:cNvPr id="17" name="文字方塊 19">
              <a:extLst>
                <a:ext uri="{FF2B5EF4-FFF2-40B4-BE49-F238E27FC236}">
                  <a16:creationId xmlns:a16="http://schemas.microsoft.com/office/drawing/2014/main" id="{D8FF3815-9357-8740-A74E-FBBBBB864EA6}"/>
                </a:ext>
              </a:extLst>
            </p:cNvPr>
            <p:cNvSpPr txBox="1"/>
            <p:nvPr/>
          </p:nvSpPr>
          <p:spPr>
            <a:xfrm>
              <a:off x="4198685" y="4989469"/>
              <a:ext cx="1207724" cy="951543"/>
            </a:xfrm>
            <a:prstGeom prst="rect">
              <a:avLst/>
            </a:prstGeom>
            <a:noFill/>
          </p:spPr>
          <p:txBody>
            <a:bodyPr wrap="square" rtlCol="0">
              <a:spAutoFit/>
            </a:bodyPr>
            <a:lstStyle/>
            <a:p>
              <a:pPr lvl="0" algn="ctr"/>
              <a:r>
                <a:rPr lang="en-US" altLang="zh-TW" sz="4000" b="1">
                  <a:latin typeface="Arial" panose="020B0604020202020204" pitchFamily="34" charset="0"/>
                  <a:ea typeface="微軟正黑體" pitchFamily="34" charset="-120"/>
                  <a:cs typeface="Arial" panose="020B0604020202020204" pitchFamily="34" charset="0"/>
                </a:rPr>
                <a:t>8</a:t>
              </a:r>
            </a:p>
            <a:p>
              <a:pPr lvl="0" algn="ctr">
                <a:lnSpc>
                  <a:spcPts val="1900"/>
                </a:lnSpc>
              </a:pPr>
              <a:r>
                <a:rPr lang="en-US" altLang="zh-TW" b="1">
                  <a:latin typeface="Arial" panose="020B0604020202020204" pitchFamily="34" charset="0"/>
                  <a:ea typeface="微軟正黑體" pitchFamily="34" charset="-120"/>
                  <a:cs typeface="Arial" panose="020B0604020202020204" pitchFamily="34" charset="0"/>
                </a:rPr>
                <a:t>Ports</a:t>
              </a:r>
              <a:endParaRPr lang="zh-TW" altLang="en-US" b="1">
                <a:latin typeface="Arial" panose="020B0604020202020204" pitchFamily="34" charset="0"/>
                <a:ea typeface="微軟正黑體" pitchFamily="34" charset="-120"/>
                <a:cs typeface="Arial" panose="020B0604020202020204" pitchFamily="34" charset="0"/>
              </a:endParaRPr>
            </a:p>
          </p:txBody>
        </p:sp>
      </p:grpSp>
      <p:sp>
        <p:nvSpPr>
          <p:cNvPr id="18" name="文字方塊 17">
            <a:extLst>
              <a:ext uri="{FF2B5EF4-FFF2-40B4-BE49-F238E27FC236}">
                <a16:creationId xmlns:a16="http://schemas.microsoft.com/office/drawing/2014/main" id="{FF0B2D4E-FA3F-074B-AB84-DC3B44DAFEE7}"/>
              </a:ext>
            </a:extLst>
          </p:cNvPr>
          <p:cNvSpPr txBox="1"/>
          <p:nvPr/>
        </p:nvSpPr>
        <p:spPr>
          <a:xfrm>
            <a:off x="6142136" y="1457310"/>
            <a:ext cx="2011264" cy="707886"/>
          </a:xfrm>
          <a:prstGeom prst="rect">
            <a:avLst/>
          </a:prstGeom>
          <a:noFill/>
        </p:spPr>
        <p:txBody>
          <a:bodyPr wrap="square" rtlCol="0">
            <a:spAutoFit/>
          </a:bodyPr>
          <a:lstStyle/>
          <a:p>
            <a:pPr lvl="0"/>
            <a:r>
              <a:rPr lang="zh-TW" altLang="en-US" sz="2000" b="1">
                <a:solidFill>
                  <a:srgbClr val="FFFF00"/>
                </a:solidFill>
                <a:latin typeface="+mn-lt"/>
                <a:ea typeface="微軟正黑體" pitchFamily="34" charset="-120"/>
              </a:rPr>
              <a:t>同時高達</a:t>
            </a:r>
            <a:r>
              <a:rPr lang="zh-TW" altLang="en-US" sz="2000" b="1">
                <a:solidFill>
                  <a:srgbClr val="FFFF00"/>
                </a:solidFill>
                <a:latin typeface="Arial" panose="020B0604020202020204" pitchFamily="34" charset="0"/>
                <a:ea typeface="微軟正黑體" pitchFamily="34" charset="-120"/>
                <a:cs typeface="Arial" panose="020B0604020202020204" pitchFamily="34" charset="0"/>
              </a:rPr>
              <a:t> </a:t>
            </a:r>
            <a:r>
              <a:rPr lang="en-US" altLang="zh-TW" sz="2000" b="1">
                <a:solidFill>
                  <a:srgbClr val="FFFF00"/>
                </a:solidFill>
                <a:latin typeface="Arial" panose="020B0604020202020204" pitchFamily="34" charset="0"/>
                <a:ea typeface="微軟正黑體" pitchFamily="34" charset="-120"/>
                <a:cs typeface="Arial" panose="020B0604020202020204" pitchFamily="34" charset="0"/>
              </a:rPr>
              <a:t>8 </a:t>
            </a:r>
            <a:r>
              <a:rPr lang="zh-TW" altLang="en-US" sz="2000" b="1">
                <a:solidFill>
                  <a:srgbClr val="FFFF00"/>
                </a:solidFill>
                <a:latin typeface="+mn-lt"/>
                <a:ea typeface="微軟正黑體" pitchFamily="34" charset="-120"/>
              </a:rPr>
              <a:t>埠 </a:t>
            </a:r>
            <a:br>
              <a:rPr lang="en-US" altLang="zh-TW" sz="2000" b="1">
                <a:solidFill>
                  <a:srgbClr val="FFFF00"/>
                </a:solidFill>
                <a:latin typeface="+mn-lt"/>
                <a:ea typeface="微軟正黑體" pitchFamily="34" charset="-120"/>
              </a:rPr>
            </a:br>
            <a:r>
              <a:rPr lang="en-US" altLang="zh-TW" sz="2000" b="1">
                <a:solidFill>
                  <a:srgbClr val="FFFF00"/>
                </a:solidFill>
                <a:latin typeface="Arial" panose="020B0604020202020204" pitchFamily="34" charset="0"/>
                <a:ea typeface="微軟正黑體" pitchFamily="34" charset="-120"/>
                <a:cs typeface="Arial" panose="020B0604020202020204" pitchFamily="34" charset="0"/>
              </a:rPr>
              <a:t>10Gbps</a:t>
            </a:r>
            <a:r>
              <a:rPr lang="en-US" altLang="zh-TW" sz="2000" b="1">
                <a:solidFill>
                  <a:srgbClr val="FFFF00"/>
                </a:solidFill>
                <a:latin typeface="+mn-lt"/>
                <a:ea typeface="微軟正黑體" pitchFamily="34" charset="-120"/>
              </a:rPr>
              <a:t> </a:t>
            </a:r>
            <a:r>
              <a:rPr lang="zh-TW" altLang="en-US" sz="2000" b="1">
                <a:solidFill>
                  <a:srgbClr val="FFFF00"/>
                </a:solidFill>
                <a:latin typeface="+mn-lt"/>
                <a:ea typeface="微軟正黑體" pitchFamily="34" charset="-120"/>
              </a:rPr>
              <a:t>傳輸 </a:t>
            </a:r>
          </a:p>
        </p:txBody>
      </p:sp>
    </p:spTree>
    <p:extLst>
      <p:ext uri="{BB962C8B-B14F-4D97-AF65-F5344CB8AC3E}">
        <p14:creationId xmlns:p14="http://schemas.microsoft.com/office/powerpoint/2010/main" val="2482739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CF93-40F4-3C4B-AEE7-2D6F4A0F81B2}"/>
              </a:ext>
            </a:extLst>
          </p:cNvPr>
          <p:cNvSpPr>
            <a:spLocks noGrp="1"/>
          </p:cNvSpPr>
          <p:nvPr>
            <p:ph type="title"/>
          </p:nvPr>
        </p:nvSpPr>
        <p:spPr>
          <a:xfrm>
            <a:off x="553916" y="91440"/>
            <a:ext cx="7886700" cy="822960"/>
          </a:xfrm>
          <a:effectLst>
            <a:outerShdw blurRad="50800" dist="38100" dir="2700000" algn="tl" rotWithShape="0">
              <a:prstClr val="black">
                <a:alpha val="40000"/>
              </a:prstClr>
            </a:outerShdw>
          </a:effectLst>
        </p:spPr>
        <p:txBody>
          <a:bodyPr>
            <a:normAutofit/>
          </a:bodyPr>
          <a:lstStyle/>
          <a:p>
            <a:pPr algn="ctr"/>
            <a:r>
              <a:rPr lang="en-US" altLang="zh-TW"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10GbE</a:t>
            </a:r>
            <a:r>
              <a:rPr lang="zh-TW" alt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zh-TW" altLang="en-US" sz="3600">
                <a:solidFill>
                  <a:srgbClr val="E2CB9E"/>
                </a:solidFill>
                <a:effectLst>
                  <a:outerShdw blurRad="38100" dist="38100" dir="2700000" algn="tl">
                    <a:srgbClr val="000000">
                      <a:alpha val="43137"/>
                    </a:srgbClr>
                  </a:outerShdw>
                </a:effectLst>
              </a:rPr>
              <a:t>高速傳輸效能</a:t>
            </a:r>
            <a:endParaRPr lang="en-US" sz="3600">
              <a:solidFill>
                <a:srgbClr val="E2CB9E"/>
              </a:solidFill>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C229B35B-A4B2-0C43-A5FC-D924AA5F8BD2}"/>
              </a:ext>
            </a:extLst>
          </p:cNvPr>
          <p:cNvSpPr/>
          <p:nvPr/>
        </p:nvSpPr>
        <p:spPr>
          <a:xfrm>
            <a:off x="1681090" y="4620296"/>
            <a:ext cx="6759526" cy="553998"/>
          </a:xfrm>
          <a:prstGeom prst="rect">
            <a:avLst/>
          </a:prstGeom>
        </p:spPr>
        <p:txBody>
          <a:bodyPr wrap="square" anchor="t">
            <a:spAutoFit/>
          </a:bodyPr>
          <a:lstStyle/>
          <a:p>
            <a:r>
              <a:rPr lang="ja-JP" altLang="en-US" sz="1000">
                <a:solidFill>
                  <a:schemeClr val="bg1"/>
                </a:solidFill>
                <a:latin typeface="Arial" panose="020B0604020202020204" pitchFamily="34" charset="0"/>
              </a:rPr>
              <a:t>效能測試環境</a:t>
            </a:r>
            <a:r>
              <a:rPr lang="zh-TW" altLang="en-US" sz="1000">
                <a:solidFill>
                  <a:schemeClr val="bg1"/>
                </a:solidFill>
                <a:latin typeface="Arial" panose="020B0604020202020204" pitchFamily="34" charset="0"/>
              </a:rPr>
              <a:t>：</a:t>
            </a:r>
            <a:endParaRPr lang="en-US" altLang="zh-TW" sz="1000">
              <a:solidFill>
                <a:schemeClr val="bg1"/>
              </a:solidFill>
              <a:latin typeface="Arial" panose="020B0604020202020204" pitchFamily="34" charset="0"/>
            </a:endParaRPr>
          </a:p>
          <a:p>
            <a:r>
              <a:rPr lang="en-US" altLang="zh-TW" sz="1000">
                <a:solidFill>
                  <a:schemeClr val="bg1"/>
                </a:solidFill>
                <a:latin typeface="Arial" panose="020B0604020202020204" pitchFamily="34" charset="0"/>
              </a:rPr>
              <a:t>TBS</a:t>
            </a:r>
            <a:r>
              <a:rPr lang="en-US" sz="1000">
                <a:solidFill>
                  <a:schemeClr val="bg1"/>
                </a:solidFill>
                <a:latin typeface="Arial" panose="020B0604020202020204" pitchFamily="34" charset="0"/>
              </a:rPr>
              <a:t>-453DX</a:t>
            </a:r>
            <a:r>
              <a:rPr lang="zh-TW" altLang="en-US" sz="1000">
                <a:solidFill>
                  <a:schemeClr val="bg1"/>
                </a:solidFill>
                <a:latin typeface="Arial" panose="020B0604020202020204" pitchFamily="34" charset="0"/>
              </a:rPr>
              <a:t>：</a:t>
            </a:r>
            <a:r>
              <a:rPr lang="zh-TW" altLang="en-US" sz="1000">
                <a:solidFill>
                  <a:schemeClr val="bg1"/>
                </a:solidFill>
                <a:latin typeface="新細明體"/>
                <a:ea typeface="新細明體"/>
              </a:rPr>
              <a:t>2</a:t>
            </a:r>
            <a:r>
              <a:rPr lang="en-US" sz="1000">
                <a:solidFill>
                  <a:schemeClr val="bg1"/>
                </a:solidFill>
                <a:latin typeface="Arial" panose="020B0604020202020204" pitchFamily="34" charset="0"/>
              </a:rPr>
              <a:t> x Samsung 860 EVO M.2 2280 SATA 1TB SSD, RAID 0, QTS 4.4.0, 4GB RAM, </a:t>
            </a:r>
            <a:r>
              <a:rPr lang="zh-TW" altLang="en-US" sz="1000">
                <a:solidFill>
                  <a:schemeClr val="bg1"/>
                </a:solidFill>
                <a:latin typeface="Arial" panose="020B0604020202020204" pitchFamily="34" charset="0"/>
              </a:rPr>
              <a:t>完整配置磁碟區</a:t>
            </a:r>
            <a:endParaRPr lang="en-US" sz="1000">
              <a:solidFill>
                <a:schemeClr val="bg1"/>
              </a:solidFill>
              <a:latin typeface="Arial" panose="020B0604020202020204" pitchFamily="34" charset="0"/>
            </a:endParaRPr>
          </a:p>
          <a:p>
            <a:r>
              <a:rPr lang="zh-TW" altLang="en-US" sz="1000">
                <a:solidFill>
                  <a:schemeClr val="bg1"/>
                </a:solidFill>
                <a:latin typeface="Arial" panose="020B0604020202020204" pitchFamily="34" charset="0"/>
              </a:rPr>
              <a:t>用</a:t>
            </a:r>
            <a:r>
              <a:rPr lang="ja-JP" altLang="en-US" sz="1000">
                <a:solidFill>
                  <a:schemeClr val="bg1"/>
                </a:solidFill>
                <a:latin typeface="Arial" panose="020B0604020202020204" pitchFamily="34" charset="0"/>
              </a:rPr>
              <a:t>戶端 </a:t>
            </a:r>
            <a:r>
              <a:rPr lang="en-US" sz="1000">
                <a:solidFill>
                  <a:schemeClr val="bg1"/>
                </a:solidFill>
                <a:latin typeface="Arial" panose="020B0604020202020204" pitchFamily="34" charset="0"/>
              </a:rPr>
              <a:t>PC</a:t>
            </a:r>
            <a:r>
              <a:rPr lang="zh-TW" altLang="en-US" sz="1000">
                <a:solidFill>
                  <a:schemeClr val="bg1"/>
                </a:solidFill>
                <a:latin typeface="Arial" panose="020B0604020202020204" pitchFamily="34" charset="0"/>
              </a:rPr>
              <a:t>：</a:t>
            </a:r>
            <a:r>
              <a:rPr lang="en-US" sz="1000">
                <a:solidFill>
                  <a:schemeClr val="bg1"/>
                </a:solidFill>
                <a:latin typeface="Arial" panose="020B0604020202020204" pitchFamily="34" charset="0"/>
              </a:rPr>
              <a:t>Windows 10 Pro, Intel Core-i7 4770 3.4GHz, 16GB RAM, LAN-10G2T-X550, MTU 9000</a:t>
            </a:r>
            <a:endParaRPr lang="en-US" sz="1000" b="0" i="0">
              <a:solidFill>
                <a:schemeClr val="bg1"/>
              </a:solidFill>
              <a:latin typeface="Arial" panose="020B0604020202020204" pitchFamily="34" charset="0"/>
              <a:cs typeface="Arial"/>
            </a:endParaRPr>
          </a:p>
        </p:txBody>
      </p:sp>
      <p:sp>
        <p:nvSpPr>
          <p:cNvPr id="4" name="圓角矩形 73">
            <a:extLst>
              <a:ext uri="{FF2B5EF4-FFF2-40B4-BE49-F238E27FC236}">
                <a16:creationId xmlns:a16="http://schemas.microsoft.com/office/drawing/2014/main" id="{E575FCF8-B1F9-924F-A7FB-9B96B86903D1}"/>
              </a:ext>
            </a:extLst>
          </p:cNvPr>
          <p:cNvSpPr/>
          <p:nvPr/>
        </p:nvSpPr>
        <p:spPr>
          <a:xfrm>
            <a:off x="1786737" y="1258081"/>
            <a:ext cx="2351315" cy="3219728"/>
          </a:xfrm>
          <a:prstGeom prst="roundRect">
            <a:avLst>
              <a:gd name="adj" fmla="val 863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圓角矩形 74">
            <a:extLst>
              <a:ext uri="{FF2B5EF4-FFF2-40B4-BE49-F238E27FC236}">
                <a16:creationId xmlns:a16="http://schemas.microsoft.com/office/drawing/2014/main" id="{954B16CA-A770-1A42-BF97-9F5D61924E28}"/>
              </a:ext>
            </a:extLst>
          </p:cNvPr>
          <p:cNvSpPr/>
          <p:nvPr/>
        </p:nvSpPr>
        <p:spPr>
          <a:xfrm>
            <a:off x="5189240" y="1258081"/>
            <a:ext cx="2351315" cy="3219728"/>
          </a:xfrm>
          <a:prstGeom prst="roundRect">
            <a:avLst>
              <a:gd name="adj" fmla="val 863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Shape 81">
            <a:extLst>
              <a:ext uri="{FF2B5EF4-FFF2-40B4-BE49-F238E27FC236}">
                <a16:creationId xmlns:a16="http://schemas.microsoft.com/office/drawing/2014/main" id="{0C033AE8-224F-6642-B9B7-AF63912F3208}"/>
              </a:ext>
            </a:extLst>
          </p:cNvPr>
          <p:cNvSpPr txBox="1"/>
          <p:nvPr/>
        </p:nvSpPr>
        <p:spPr>
          <a:xfrm>
            <a:off x="2049583" y="3689549"/>
            <a:ext cx="828137" cy="40788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zh-TW" altLang="en-US" sz="1000" b="1" i="0" u="none" strike="noStrike" cap="none">
                <a:solidFill>
                  <a:schemeClr val="tx1">
                    <a:lumMod val="65000"/>
                    <a:lumOff val="35000"/>
                  </a:schemeClr>
                </a:solidFill>
                <a:latin typeface="微軟正黑體" pitchFamily="34" charset="-120"/>
                <a:ea typeface="微軟正黑體" pitchFamily="34" charset="-120"/>
                <a:sym typeface="Arial"/>
              </a:rPr>
              <a:t>上傳</a:t>
            </a:r>
            <a:endParaRPr lang="zh-TW" sz="1000" b="1" i="0" u="none" strike="noStrike" cap="none">
              <a:solidFill>
                <a:schemeClr val="tx1">
                  <a:lumMod val="65000"/>
                  <a:lumOff val="35000"/>
                </a:schemeClr>
              </a:solidFill>
              <a:latin typeface="微軟正黑體" pitchFamily="34" charset="-120"/>
              <a:ea typeface="微軟正黑體" pitchFamily="34" charset="-120"/>
              <a:sym typeface="Arial"/>
            </a:endParaRPr>
          </a:p>
        </p:txBody>
      </p:sp>
      <p:sp>
        <p:nvSpPr>
          <p:cNvPr id="7" name="Shape 82">
            <a:extLst>
              <a:ext uri="{FF2B5EF4-FFF2-40B4-BE49-F238E27FC236}">
                <a16:creationId xmlns:a16="http://schemas.microsoft.com/office/drawing/2014/main" id="{396F8E54-AB98-8A42-91C5-B6FC675ECF7F}"/>
              </a:ext>
            </a:extLst>
          </p:cNvPr>
          <p:cNvSpPr txBox="1"/>
          <p:nvPr/>
        </p:nvSpPr>
        <p:spPr>
          <a:xfrm>
            <a:off x="3045401" y="3689549"/>
            <a:ext cx="828137" cy="40788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zh-TW" altLang="en-US" sz="1000" b="1" i="0" u="none" strike="noStrike" cap="none">
                <a:solidFill>
                  <a:schemeClr val="tx1">
                    <a:lumMod val="65000"/>
                    <a:lumOff val="35000"/>
                  </a:schemeClr>
                </a:solidFill>
                <a:latin typeface="微軟正黑體" pitchFamily="34" charset="-120"/>
                <a:ea typeface="微軟正黑體" pitchFamily="34" charset="-120"/>
                <a:sym typeface="Arial"/>
              </a:rPr>
              <a:t>下載</a:t>
            </a:r>
            <a:endParaRPr lang="zh-TW" sz="1000" b="1" i="0" u="none" strike="noStrike" cap="none">
              <a:solidFill>
                <a:schemeClr val="tx1">
                  <a:lumMod val="65000"/>
                  <a:lumOff val="35000"/>
                </a:schemeClr>
              </a:solidFill>
              <a:latin typeface="微軟正黑體" pitchFamily="34" charset="-120"/>
              <a:ea typeface="微軟正黑體" pitchFamily="34" charset="-120"/>
              <a:sym typeface="Arial"/>
            </a:endParaRPr>
          </a:p>
        </p:txBody>
      </p:sp>
      <p:sp>
        <p:nvSpPr>
          <p:cNvPr id="8" name="Shape 92">
            <a:extLst>
              <a:ext uri="{FF2B5EF4-FFF2-40B4-BE49-F238E27FC236}">
                <a16:creationId xmlns:a16="http://schemas.microsoft.com/office/drawing/2014/main" id="{4BB1BEDA-82FC-0145-A48B-BB9DE1A44908}"/>
              </a:ext>
            </a:extLst>
          </p:cNvPr>
          <p:cNvSpPr txBox="1"/>
          <p:nvPr/>
        </p:nvSpPr>
        <p:spPr>
          <a:xfrm>
            <a:off x="1007851" y="3549665"/>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ea typeface="Arial"/>
                <a:cs typeface="Arial"/>
                <a:sym typeface="Arial"/>
              </a:rPr>
              <a:t>  0</a:t>
            </a:r>
          </a:p>
        </p:txBody>
      </p:sp>
      <p:sp>
        <p:nvSpPr>
          <p:cNvPr id="9" name="Shape 100">
            <a:extLst>
              <a:ext uri="{FF2B5EF4-FFF2-40B4-BE49-F238E27FC236}">
                <a16:creationId xmlns:a16="http://schemas.microsoft.com/office/drawing/2014/main" id="{45800361-9139-6947-935B-BB2FAB63BD9B}"/>
              </a:ext>
            </a:extLst>
          </p:cNvPr>
          <p:cNvSpPr txBox="1"/>
          <p:nvPr/>
        </p:nvSpPr>
        <p:spPr>
          <a:xfrm>
            <a:off x="5189255" y="4000814"/>
            <a:ext cx="2351054" cy="476997"/>
          </a:xfrm>
          <a:prstGeom prst="rect">
            <a:avLst/>
          </a:prstGeom>
          <a:solidFill>
            <a:srgbClr val="000000"/>
          </a:solidFill>
          <a:ln>
            <a:noFill/>
          </a:ln>
        </p:spPr>
        <p:txBody>
          <a:bodyPr wrap="square" lIns="91425" tIns="45700" rIns="91425" bIns="45700" anchor="ctr" anchorCtr="0">
            <a:noAutofit/>
          </a:bodyPr>
          <a:lstStyle/>
          <a:p>
            <a:pPr algn="ctr">
              <a:buClr>
                <a:srgbClr val="9F5900"/>
              </a:buClr>
              <a:buSzPct val="25000"/>
            </a:pPr>
            <a:r>
              <a:rPr lang="en-US" altLang="zh-TW" sz="1400" b="1">
                <a:solidFill>
                  <a:schemeClr val="bg1"/>
                </a:solidFill>
                <a:ea typeface="微軟正黑體" panose="020B0604030504040204" pitchFamily="34" charset="-120"/>
                <a:sym typeface="Arial"/>
              </a:rPr>
              <a:t>1 x 10GbE </a:t>
            </a:r>
          </a:p>
          <a:p>
            <a:pPr algn="ctr">
              <a:buClr>
                <a:srgbClr val="9F5900"/>
              </a:buClr>
              <a:buSzPct val="25000"/>
            </a:pPr>
            <a:r>
              <a:rPr lang="zh-TW" altLang="en-US" sz="1400" b="1">
                <a:solidFill>
                  <a:schemeClr val="bg1"/>
                </a:solidFill>
                <a:ea typeface="微軟正黑體" panose="020B0604030504040204" pitchFamily="34" charset="-120"/>
                <a:sym typeface="Arial"/>
              </a:rPr>
              <a:t>加密磁碟區</a:t>
            </a:r>
          </a:p>
        </p:txBody>
      </p:sp>
      <p:sp>
        <p:nvSpPr>
          <p:cNvPr id="10" name="Shape 101">
            <a:extLst>
              <a:ext uri="{FF2B5EF4-FFF2-40B4-BE49-F238E27FC236}">
                <a16:creationId xmlns:a16="http://schemas.microsoft.com/office/drawing/2014/main" id="{396E1349-81F5-8C44-86A8-D1D9ECFF91D0}"/>
              </a:ext>
            </a:extLst>
          </p:cNvPr>
          <p:cNvSpPr txBox="1"/>
          <p:nvPr/>
        </p:nvSpPr>
        <p:spPr>
          <a:xfrm>
            <a:off x="1786737" y="4000811"/>
            <a:ext cx="2351315" cy="476998"/>
          </a:xfrm>
          <a:prstGeom prst="rect">
            <a:avLst/>
          </a:prstGeom>
          <a:solidFill>
            <a:srgbClr val="000000"/>
          </a:solidFill>
          <a:ln>
            <a:noFill/>
          </a:ln>
        </p:spPr>
        <p:txBody>
          <a:bodyPr wrap="square" lIns="91425" tIns="45700" rIns="91425" bIns="45700" anchor="ctr" anchorCtr="0">
            <a:noAutofit/>
          </a:bodyPr>
          <a:lstStyle/>
          <a:p>
            <a:pPr lvl="0" algn="ctr">
              <a:buClr>
                <a:srgbClr val="9F5900"/>
              </a:buClr>
              <a:buSzPct val="25000"/>
            </a:pPr>
            <a:r>
              <a:rPr lang="en-US" altLang="zh-TW" b="1">
                <a:solidFill>
                  <a:schemeClr val="bg1"/>
                </a:solidFill>
                <a:ea typeface="微軟正黑體" panose="020B0604030504040204" pitchFamily="34" charset="-120"/>
                <a:sym typeface="Arial"/>
              </a:rPr>
              <a:t>1 x 10GbE</a:t>
            </a:r>
          </a:p>
        </p:txBody>
      </p:sp>
      <p:sp>
        <p:nvSpPr>
          <p:cNvPr id="11" name="Shape 81">
            <a:extLst>
              <a:ext uri="{FF2B5EF4-FFF2-40B4-BE49-F238E27FC236}">
                <a16:creationId xmlns:a16="http://schemas.microsoft.com/office/drawing/2014/main" id="{418CA5EC-C652-5948-90A0-0BB07ECD48CA}"/>
              </a:ext>
            </a:extLst>
          </p:cNvPr>
          <p:cNvSpPr txBox="1"/>
          <p:nvPr/>
        </p:nvSpPr>
        <p:spPr>
          <a:xfrm>
            <a:off x="5454151" y="3689549"/>
            <a:ext cx="828137" cy="40788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zh-CN" altLang="en-US" sz="1000" b="1" i="0" u="none" strike="noStrike" cap="none">
                <a:solidFill>
                  <a:schemeClr val="tx1">
                    <a:lumMod val="65000"/>
                    <a:lumOff val="35000"/>
                  </a:schemeClr>
                </a:solidFill>
                <a:latin typeface="微軟正黑體" pitchFamily="34" charset="-120"/>
                <a:ea typeface="微軟正黑體" pitchFamily="34" charset="-120"/>
                <a:sym typeface="Arial"/>
              </a:rPr>
              <a:t>上傳</a:t>
            </a:r>
            <a:endParaRPr lang="zh-TW" sz="1000" b="1" i="0" u="none" strike="noStrike" cap="none">
              <a:solidFill>
                <a:schemeClr val="tx1">
                  <a:lumMod val="65000"/>
                  <a:lumOff val="35000"/>
                </a:schemeClr>
              </a:solidFill>
              <a:latin typeface="微軟正黑體" pitchFamily="34" charset="-120"/>
              <a:ea typeface="微軟正黑體" pitchFamily="34" charset="-120"/>
              <a:sym typeface="Arial"/>
            </a:endParaRPr>
          </a:p>
        </p:txBody>
      </p:sp>
      <p:sp>
        <p:nvSpPr>
          <p:cNvPr id="12" name="Shape 82">
            <a:extLst>
              <a:ext uri="{FF2B5EF4-FFF2-40B4-BE49-F238E27FC236}">
                <a16:creationId xmlns:a16="http://schemas.microsoft.com/office/drawing/2014/main" id="{E54AF59F-5C96-0C46-BB71-D43E599A3E48}"/>
              </a:ext>
            </a:extLst>
          </p:cNvPr>
          <p:cNvSpPr txBox="1"/>
          <p:nvPr/>
        </p:nvSpPr>
        <p:spPr>
          <a:xfrm>
            <a:off x="6447590" y="3689549"/>
            <a:ext cx="828137" cy="40788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zh-TW" altLang="en-US" sz="1000" b="1">
                <a:solidFill>
                  <a:schemeClr val="tx1">
                    <a:lumMod val="65000"/>
                    <a:lumOff val="35000"/>
                  </a:schemeClr>
                </a:solidFill>
                <a:latin typeface="微軟正黑體" pitchFamily="34" charset="-120"/>
                <a:ea typeface="微軟正黑體" pitchFamily="34" charset="-120"/>
                <a:sym typeface="Arial"/>
              </a:rPr>
              <a:t>下載</a:t>
            </a:r>
            <a:endParaRPr lang="zh-TW" sz="1000" b="1" i="0" u="none" strike="noStrike" cap="none">
              <a:solidFill>
                <a:schemeClr val="tx1">
                  <a:lumMod val="65000"/>
                  <a:lumOff val="35000"/>
                </a:schemeClr>
              </a:solidFill>
              <a:latin typeface="微軟正黑體" pitchFamily="34" charset="-120"/>
              <a:ea typeface="微軟正黑體" pitchFamily="34" charset="-120"/>
              <a:sym typeface="Arial"/>
            </a:endParaRPr>
          </a:p>
        </p:txBody>
      </p:sp>
      <p:grpSp>
        <p:nvGrpSpPr>
          <p:cNvPr id="13" name="群組 107">
            <a:extLst>
              <a:ext uri="{FF2B5EF4-FFF2-40B4-BE49-F238E27FC236}">
                <a16:creationId xmlns:a16="http://schemas.microsoft.com/office/drawing/2014/main" id="{90EF4B17-50A1-5D4C-A266-C6C438D8AD77}"/>
              </a:ext>
            </a:extLst>
          </p:cNvPr>
          <p:cNvGrpSpPr/>
          <p:nvPr/>
        </p:nvGrpSpPr>
        <p:grpSpPr>
          <a:xfrm>
            <a:off x="1481523" y="1369837"/>
            <a:ext cx="6210489" cy="2325750"/>
            <a:chOff x="3211849" y="1319826"/>
            <a:chExt cx="4950804" cy="2325750"/>
          </a:xfrm>
        </p:grpSpPr>
        <p:cxnSp>
          <p:nvCxnSpPr>
            <p:cNvPr id="14" name="Shape 90">
              <a:extLst>
                <a:ext uri="{FF2B5EF4-FFF2-40B4-BE49-F238E27FC236}">
                  <a16:creationId xmlns:a16="http://schemas.microsoft.com/office/drawing/2014/main" id="{3F4B9E39-48EB-FB41-8926-1E04DFA2A28C}"/>
                </a:ext>
              </a:extLst>
            </p:cNvPr>
            <p:cNvCxnSpPr/>
            <p:nvPr/>
          </p:nvCxnSpPr>
          <p:spPr>
            <a:xfrm>
              <a:off x="3211849" y="3311197"/>
              <a:ext cx="4950776"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5" name="Shape 89">
              <a:extLst>
                <a:ext uri="{FF2B5EF4-FFF2-40B4-BE49-F238E27FC236}">
                  <a16:creationId xmlns:a16="http://schemas.microsoft.com/office/drawing/2014/main" id="{8FF54262-3D56-4647-B7EF-D857467578CE}"/>
                </a:ext>
              </a:extLst>
            </p:cNvPr>
            <p:cNvCxnSpPr/>
            <p:nvPr/>
          </p:nvCxnSpPr>
          <p:spPr>
            <a:xfrm>
              <a:off x="3211851" y="2979302"/>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6" name="Shape 93">
              <a:extLst>
                <a:ext uri="{FF2B5EF4-FFF2-40B4-BE49-F238E27FC236}">
                  <a16:creationId xmlns:a16="http://schemas.microsoft.com/office/drawing/2014/main" id="{9E3A2515-B582-2142-AE62-1F0B45C840FF}"/>
                </a:ext>
              </a:extLst>
            </p:cNvPr>
            <p:cNvCxnSpPr/>
            <p:nvPr/>
          </p:nvCxnSpPr>
          <p:spPr>
            <a:xfrm>
              <a:off x="3211851" y="3643092"/>
              <a:ext cx="4950802"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7" name="Shape 89">
              <a:extLst>
                <a:ext uri="{FF2B5EF4-FFF2-40B4-BE49-F238E27FC236}">
                  <a16:creationId xmlns:a16="http://schemas.microsoft.com/office/drawing/2014/main" id="{CA6CD141-DD6F-B049-9098-3A9CC68A103E}"/>
                </a:ext>
              </a:extLst>
            </p:cNvPr>
            <p:cNvCxnSpPr/>
            <p:nvPr/>
          </p:nvCxnSpPr>
          <p:spPr>
            <a:xfrm>
              <a:off x="3211851" y="2647407"/>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8" name="Shape 89">
              <a:extLst>
                <a:ext uri="{FF2B5EF4-FFF2-40B4-BE49-F238E27FC236}">
                  <a16:creationId xmlns:a16="http://schemas.microsoft.com/office/drawing/2014/main" id="{57BAEFEB-DC84-8947-BF4C-E8694DBDB5C2}"/>
                </a:ext>
              </a:extLst>
            </p:cNvPr>
            <p:cNvCxnSpPr/>
            <p:nvPr/>
          </p:nvCxnSpPr>
          <p:spPr>
            <a:xfrm>
              <a:off x="3211851" y="2315512"/>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9" name="Shape 89">
              <a:extLst>
                <a:ext uri="{FF2B5EF4-FFF2-40B4-BE49-F238E27FC236}">
                  <a16:creationId xmlns:a16="http://schemas.microsoft.com/office/drawing/2014/main" id="{BD5CBC94-052F-544C-988B-51E6F4EA524F}"/>
                </a:ext>
              </a:extLst>
            </p:cNvPr>
            <p:cNvCxnSpPr/>
            <p:nvPr/>
          </p:nvCxnSpPr>
          <p:spPr>
            <a:xfrm>
              <a:off x="3211851" y="1983617"/>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20" name="Shape 89">
              <a:extLst>
                <a:ext uri="{FF2B5EF4-FFF2-40B4-BE49-F238E27FC236}">
                  <a16:creationId xmlns:a16="http://schemas.microsoft.com/office/drawing/2014/main" id="{48F0E8A3-04DB-084F-8DBC-6428A327F19D}"/>
                </a:ext>
              </a:extLst>
            </p:cNvPr>
            <p:cNvCxnSpPr/>
            <p:nvPr/>
          </p:nvCxnSpPr>
          <p:spPr>
            <a:xfrm>
              <a:off x="3211851" y="1651722"/>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21" name="Shape 89">
              <a:extLst>
                <a:ext uri="{FF2B5EF4-FFF2-40B4-BE49-F238E27FC236}">
                  <a16:creationId xmlns:a16="http://schemas.microsoft.com/office/drawing/2014/main" id="{50366B24-FA95-974D-9180-0E6AC701D593}"/>
                </a:ext>
              </a:extLst>
            </p:cNvPr>
            <p:cNvCxnSpPr/>
            <p:nvPr/>
          </p:nvCxnSpPr>
          <p:spPr>
            <a:xfrm>
              <a:off x="3211851" y="1319826"/>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grpSp>
      <p:sp>
        <p:nvSpPr>
          <p:cNvPr id="22" name="Shape 89">
            <a:extLst>
              <a:ext uri="{FF2B5EF4-FFF2-40B4-BE49-F238E27FC236}">
                <a16:creationId xmlns:a16="http://schemas.microsoft.com/office/drawing/2014/main" id="{BD9AE00D-609C-6B4E-AECC-DD6DFA4ABA04}"/>
              </a:ext>
            </a:extLst>
          </p:cNvPr>
          <p:cNvSpPr txBox="1"/>
          <p:nvPr/>
        </p:nvSpPr>
        <p:spPr>
          <a:xfrm>
            <a:off x="1274421" y="3745357"/>
            <a:ext cx="946442" cy="354916"/>
          </a:xfrm>
          <a:prstGeom prst="rect">
            <a:avLst/>
          </a:prstGeom>
          <a:noFill/>
          <a:ln>
            <a:noFill/>
          </a:ln>
        </p:spPr>
        <p:txBody>
          <a:bodyPr wrap="square" lIns="91425" tIns="45700" rIns="91425" bIns="45700" anchor="t" anchorCtr="0">
            <a:noAutofit/>
          </a:bodyPr>
          <a:lstStyle/>
          <a:p>
            <a:pPr lvl="0">
              <a:buClr>
                <a:srgbClr val="9F5900"/>
              </a:buClr>
              <a:buSzPct val="25000"/>
            </a:pPr>
            <a:r>
              <a:rPr lang="en-US" sz="800" b="1">
                <a:solidFill>
                  <a:schemeClr val="bg1"/>
                </a:solidFill>
              </a:rPr>
              <a:t>  </a:t>
            </a:r>
            <a:r>
              <a:rPr lang="en-US" altLang="zh-TW" sz="800" b="1">
                <a:solidFill>
                  <a:schemeClr val="bg1"/>
                </a:solidFill>
              </a:rPr>
              <a:t>(</a:t>
            </a:r>
            <a:r>
              <a:rPr lang="en-US" sz="800" b="1">
                <a:solidFill>
                  <a:schemeClr val="bg1"/>
                </a:solidFill>
              </a:rPr>
              <a:t>MB/s)</a:t>
            </a:r>
            <a:endParaRPr lang="en-US" sz="800" b="1" i="0" u="none" strike="noStrike" cap="none">
              <a:solidFill>
                <a:schemeClr val="bg1"/>
              </a:solidFill>
              <a:latin typeface="Arial"/>
              <a:ea typeface="Arial"/>
              <a:cs typeface="Arial"/>
              <a:sym typeface="Arial"/>
            </a:endParaRPr>
          </a:p>
        </p:txBody>
      </p:sp>
      <p:sp>
        <p:nvSpPr>
          <p:cNvPr id="23" name="Shape 92">
            <a:extLst>
              <a:ext uri="{FF2B5EF4-FFF2-40B4-BE49-F238E27FC236}">
                <a16:creationId xmlns:a16="http://schemas.microsoft.com/office/drawing/2014/main" id="{A5CE55D1-96C9-6E46-A6D9-A3CDB6E22FA2}"/>
              </a:ext>
            </a:extLst>
          </p:cNvPr>
          <p:cNvSpPr txBox="1"/>
          <p:nvPr/>
        </p:nvSpPr>
        <p:spPr>
          <a:xfrm>
            <a:off x="1007851" y="3234656"/>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ea typeface="Arial"/>
                <a:cs typeface="Arial"/>
                <a:sym typeface="Arial"/>
              </a:rPr>
              <a:t>  </a:t>
            </a:r>
            <a:r>
              <a:rPr lang="en-US" altLang="zh-TW" sz="1000" b="1" i="0" u="none" strike="noStrike" cap="none">
                <a:solidFill>
                  <a:schemeClr val="bg1"/>
                </a:solidFill>
                <a:ea typeface="Arial"/>
                <a:cs typeface="Arial"/>
                <a:sym typeface="Arial"/>
              </a:rPr>
              <a:t>100</a:t>
            </a:r>
            <a:endParaRPr lang="zh-TW" sz="1000" b="1" i="0" u="none" strike="noStrike" cap="none">
              <a:solidFill>
                <a:schemeClr val="bg1"/>
              </a:solidFill>
              <a:ea typeface="Arial"/>
              <a:cs typeface="Arial"/>
              <a:sym typeface="Arial"/>
            </a:endParaRPr>
          </a:p>
        </p:txBody>
      </p:sp>
      <p:sp>
        <p:nvSpPr>
          <p:cNvPr id="24" name="Shape 92">
            <a:extLst>
              <a:ext uri="{FF2B5EF4-FFF2-40B4-BE49-F238E27FC236}">
                <a16:creationId xmlns:a16="http://schemas.microsoft.com/office/drawing/2014/main" id="{0928DC86-7DCB-A142-A372-0D24F0FB7718}"/>
              </a:ext>
            </a:extLst>
          </p:cNvPr>
          <p:cNvSpPr txBox="1"/>
          <p:nvPr/>
        </p:nvSpPr>
        <p:spPr>
          <a:xfrm>
            <a:off x="1007851" y="2908799"/>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ea typeface="Arial"/>
                <a:cs typeface="Arial"/>
                <a:sym typeface="Arial"/>
              </a:rPr>
              <a:t>  </a:t>
            </a:r>
            <a:r>
              <a:rPr lang="en-US" altLang="zh-TW" sz="1000" b="1" i="0" u="none" strike="noStrike" cap="none">
                <a:solidFill>
                  <a:schemeClr val="bg1"/>
                </a:solidFill>
                <a:ea typeface="Arial"/>
                <a:cs typeface="Arial"/>
                <a:sym typeface="Arial"/>
              </a:rPr>
              <a:t>20</a:t>
            </a:r>
            <a:r>
              <a:rPr lang="zh-TW" sz="1000" b="1" i="0" u="none" strike="noStrike" cap="none">
                <a:solidFill>
                  <a:schemeClr val="bg1"/>
                </a:solidFill>
                <a:ea typeface="Arial"/>
                <a:cs typeface="Arial"/>
                <a:sym typeface="Arial"/>
              </a:rPr>
              <a:t>0</a:t>
            </a:r>
          </a:p>
        </p:txBody>
      </p:sp>
      <p:sp>
        <p:nvSpPr>
          <p:cNvPr id="25" name="Shape 92">
            <a:extLst>
              <a:ext uri="{FF2B5EF4-FFF2-40B4-BE49-F238E27FC236}">
                <a16:creationId xmlns:a16="http://schemas.microsoft.com/office/drawing/2014/main" id="{FAFF76AF-76AB-F845-A7BA-4860DCBE68C7}"/>
              </a:ext>
            </a:extLst>
          </p:cNvPr>
          <p:cNvSpPr txBox="1"/>
          <p:nvPr/>
        </p:nvSpPr>
        <p:spPr>
          <a:xfrm>
            <a:off x="1007851" y="2597496"/>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ea typeface="Arial"/>
                <a:cs typeface="Arial"/>
                <a:sym typeface="Arial"/>
              </a:rPr>
              <a:t>  </a:t>
            </a:r>
            <a:r>
              <a:rPr lang="en-US" altLang="zh-TW" sz="1000" b="1" i="0" u="none" strike="noStrike" cap="none">
                <a:solidFill>
                  <a:schemeClr val="bg1"/>
                </a:solidFill>
                <a:ea typeface="Arial"/>
                <a:cs typeface="Arial"/>
                <a:sym typeface="Arial"/>
              </a:rPr>
              <a:t>30</a:t>
            </a:r>
            <a:r>
              <a:rPr lang="zh-TW" sz="1000" b="1" i="0" u="none" strike="noStrike" cap="none">
                <a:solidFill>
                  <a:schemeClr val="bg1"/>
                </a:solidFill>
                <a:ea typeface="Arial"/>
                <a:cs typeface="Arial"/>
                <a:sym typeface="Arial"/>
              </a:rPr>
              <a:t>0</a:t>
            </a:r>
          </a:p>
        </p:txBody>
      </p:sp>
      <p:sp>
        <p:nvSpPr>
          <p:cNvPr id="26" name="Shape 92">
            <a:extLst>
              <a:ext uri="{FF2B5EF4-FFF2-40B4-BE49-F238E27FC236}">
                <a16:creationId xmlns:a16="http://schemas.microsoft.com/office/drawing/2014/main" id="{7757E59E-DCCB-484F-B29D-77F3E1DA978A}"/>
              </a:ext>
            </a:extLst>
          </p:cNvPr>
          <p:cNvSpPr txBox="1"/>
          <p:nvPr/>
        </p:nvSpPr>
        <p:spPr>
          <a:xfrm>
            <a:off x="1007851" y="2242583"/>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ea typeface="Arial"/>
                <a:cs typeface="Arial"/>
                <a:sym typeface="Arial"/>
              </a:rPr>
              <a:t>  </a:t>
            </a:r>
            <a:r>
              <a:rPr lang="en-US" altLang="zh-TW" sz="1000" b="1" i="0" u="none" strike="noStrike" cap="none">
                <a:solidFill>
                  <a:schemeClr val="bg1"/>
                </a:solidFill>
                <a:ea typeface="Arial"/>
                <a:cs typeface="Arial"/>
                <a:sym typeface="Arial"/>
              </a:rPr>
              <a:t>40</a:t>
            </a:r>
            <a:r>
              <a:rPr lang="zh-TW" sz="1000" b="1" i="0" u="none" strike="noStrike" cap="none">
                <a:solidFill>
                  <a:schemeClr val="bg1"/>
                </a:solidFill>
                <a:ea typeface="Arial"/>
                <a:cs typeface="Arial"/>
                <a:sym typeface="Arial"/>
              </a:rPr>
              <a:t>0</a:t>
            </a:r>
          </a:p>
        </p:txBody>
      </p:sp>
      <p:sp>
        <p:nvSpPr>
          <p:cNvPr id="27" name="Shape 92">
            <a:extLst>
              <a:ext uri="{FF2B5EF4-FFF2-40B4-BE49-F238E27FC236}">
                <a16:creationId xmlns:a16="http://schemas.microsoft.com/office/drawing/2014/main" id="{48282D8C-2A97-4A4A-B080-0B75B12CD2A6}"/>
              </a:ext>
            </a:extLst>
          </p:cNvPr>
          <p:cNvSpPr txBox="1"/>
          <p:nvPr/>
        </p:nvSpPr>
        <p:spPr>
          <a:xfrm>
            <a:off x="1007851" y="1921556"/>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ea typeface="Arial"/>
                <a:cs typeface="Arial"/>
                <a:sym typeface="Arial"/>
              </a:rPr>
              <a:t>  </a:t>
            </a:r>
            <a:r>
              <a:rPr lang="en-US" altLang="zh-TW" sz="1000" b="1" i="0" u="none" strike="noStrike" cap="none">
                <a:solidFill>
                  <a:schemeClr val="bg1"/>
                </a:solidFill>
                <a:ea typeface="Arial"/>
                <a:cs typeface="Arial"/>
                <a:sym typeface="Arial"/>
              </a:rPr>
              <a:t>50</a:t>
            </a:r>
            <a:r>
              <a:rPr lang="zh-TW" sz="1000" b="1" i="0" u="none" strike="noStrike" cap="none">
                <a:solidFill>
                  <a:schemeClr val="bg1"/>
                </a:solidFill>
                <a:ea typeface="Arial"/>
                <a:cs typeface="Arial"/>
                <a:sym typeface="Arial"/>
              </a:rPr>
              <a:t>0</a:t>
            </a:r>
          </a:p>
        </p:txBody>
      </p:sp>
      <p:sp>
        <p:nvSpPr>
          <p:cNvPr id="28" name="Shape 92">
            <a:extLst>
              <a:ext uri="{FF2B5EF4-FFF2-40B4-BE49-F238E27FC236}">
                <a16:creationId xmlns:a16="http://schemas.microsoft.com/office/drawing/2014/main" id="{D2A23FE7-A320-B84F-83E6-63B0945FB20F}"/>
              </a:ext>
            </a:extLst>
          </p:cNvPr>
          <p:cNvSpPr txBox="1"/>
          <p:nvPr/>
        </p:nvSpPr>
        <p:spPr>
          <a:xfrm>
            <a:off x="1007851" y="1575284"/>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ea typeface="Arial"/>
                <a:cs typeface="Arial"/>
                <a:sym typeface="Arial"/>
              </a:rPr>
              <a:t>  </a:t>
            </a:r>
            <a:r>
              <a:rPr lang="en-US" altLang="zh-TW" sz="1000" b="1" i="0" u="none" strike="noStrike" cap="none">
                <a:solidFill>
                  <a:schemeClr val="bg1"/>
                </a:solidFill>
                <a:ea typeface="Arial"/>
                <a:cs typeface="Arial"/>
                <a:sym typeface="Arial"/>
              </a:rPr>
              <a:t>60</a:t>
            </a:r>
            <a:r>
              <a:rPr lang="zh-TW" sz="1000" b="1" i="0" u="none" strike="noStrike" cap="none">
                <a:solidFill>
                  <a:schemeClr val="bg1"/>
                </a:solidFill>
                <a:ea typeface="Arial"/>
                <a:cs typeface="Arial"/>
                <a:sym typeface="Arial"/>
              </a:rPr>
              <a:t>0</a:t>
            </a:r>
          </a:p>
        </p:txBody>
      </p:sp>
      <p:sp>
        <p:nvSpPr>
          <p:cNvPr id="29" name="Shape 92">
            <a:extLst>
              <a:ext uri="{FF2B5EF4-FFF2-40B4-BE49-F238E27FC236}">
                <a16:creationId xmlns:a16="http://schemas.microsoft.com/office/drawing/2014/main" id="{2C987CC2-1545-5445-B819-3D5F67D00D1E}"/>
              </a:ext>
            </a:extLst>
          </p:cNvPr>
          <p:cNvSpPr txBox="1"/>
          <p:nvPr/>
        </p:nvSpPr>
        <p:spPr>
          <a:xfrm>
            <a:off x="1007851" y="1248493"/>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ea typeface="Arial"/>
                <a:cs typeface="Arial"/>
                <a:sym typeface="Arial"/>
              </a:rPr>
              <a:t>  </a:t>
            </a:r>
            <a:r>
              <a:rPr lang="en-US" altLang="zh-TW" sz="1000" b="1" i="0" u="none" strike="noStrike" cap="none">
                <a:solidFill>
                  <a:schemeClr val="bg1"/>
                </a:solidFill>
                <a:ea typeface="Arial"/>
                <a:cs typeface="Arial"/>
                <a:sym typeface="Arial"/>
              </a:rPr>
              <a:t>70</a:t>
            </a:r>
            <a:r>
              <a:rPr lang="zh-TW" sz="1000" b="1" i="0" u="none" strike="noStrike" cap="none">
                <a:solidFill>
                  <a:schemeClr val="bg1"/>
                </a:solidFill>
                <a:ea typeface="Arial"/>
                <a:cs typeface="Arial"/>
                <a:sym typeface="Arial"/>
              </a:rPr>
              <a:t>0</a:t>
            </a:r>
          </a:p>
        </p:txBody>
      </p:sp>
      <p:sp>
        <p:nvSpPr>
          <p:cNvPr id="30" name="矩形: 圓角 113">
            <a:extLst>
              <a:ext uri="{FF2B5EF4-FFF2-40B4-BE49-F238E27FC236}">
                <a16:creationId xmlns:a16="http://schemas.microsoft.com/office/drawing/2014/main" id="{6B34D4F8-4AB1-2748-800B-81DD01163987}"/>
              </a:ext>
            </a:extLst>
          </p:cNvPr>
          <p:cNvSpPr/>
          <p:nvPr/>
        </p:nvSpPr>
        <p:spPr>
          <a:xfrm rot="16200000">
            <a:off x="1139965" y="2155304"/>
            <a:ext cx="2647374" cy="584375"/>
          </a:xfrm>
          <a:prstGeom prst="roundRect">
            <a:avLst/>
          </a:prstGeom>
          <a:gradFill>
            <a:gsLst>
              <a:gs pos="0">
                <a:schemeClr val="accent1">
                  <a:lumMod val="5000"/>
                  <a:lumOff val="95000"/>
                  <a:alpha val="0"/>
                </a:schemeClr>
              </a:gs>
              <a:gs pos="62000">
                <a:schemeClr val="tx2">
                  <a:lumMod val="75000"/>
                </a:schemeClr>
              </a:gs>
              <a:gs pos="7000">
                <a:schemeClr val="tx2">
                  <a:lumMod val="60000"/>
                  <a:lumOff val="40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114">
            <a:extLst>
              <a:ext uri="{FF2B5EF4-FFF2-40B4-BE49-F238E27FC236}">
                <a16:creationId xmlns:a16="http://schemas.microsoft.com/office/drawing/2014/main" id="{1A9940C6-6349-1944-8E6F-029B9DD48FBE}"/>
              </a:ext>
            </a:extLst>
          </p:cNvPr>
          <p:cNvSpPr/>
          <p:nvPr/>
        </p:nvSpPr>
        <p:spPr>
          <a:xfrm rot="16200000">
            <a:off x="2380923" y="2400445"/>
            <a:ext cx="2157094" cy="584374"/>
          </a:xfrm>
          <a:prstGeom prst="roundRect">
            <a:avLst/>
          </a:prstGeom>
          <a:gradFill>
            <a:gsLst>
              <a:gs pos="0">
                <a:schemeClr val="accent1">
                  <a:lumMod val="5000"/>
                  <a:lumOff val="95000"/>
                  <a:alpha val="0"/>
                </a:schemeClr>
              </a:gs>
              <a:gs pos="62000">
                <a:srgbClr val="1B2911"/>
              </a:gs>
              <a:gs pos="7000">
                <a:schemeClr val="accent6">
                  <a:lumMod val="75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Shape 83">
            <a:extLst>
              <a:ext uri="{FF2B5EF4-FFF2-40B4-BE49-F238E27FC236}">
                <a16:creationId xmlns:a16="http://schemas.microsoft.com/office/drawing/2014/main" id="{AA751938-647B-0245-BE18-EA728AA72C5C}"/>
              </a:ext>
            </a:extLst>
          </p:cNvPr>
          <p:cNvSpPr txBox="1"/>
          <p:nvPr/>
        </p:nvSpPr>
        <p:spPr>
          <a:xfrm>
            <a:off x="2208419" y="1167431"/>
            <a:ext cx="510464" cy="2761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i="0" u="none" strike="noStrike" cap="none">
                <a:solidFill>
                  <a:schemeClr val="lt1"/>
                </a:solidFill>
                <a:latin typeface="Arial"/>
                <a:ea typeface="Arial"/>
                <a:cs typeface="Arial"/>
                <a:sym typeface="Arial"/>
              </a:rPr>
              <a:t>825</a:t>
            </a:r>
            <a:endParaRPr lang="zh-TW" sz="1200" b="1" i="0" u="none" strike="noStrike" cap="none">
              <a:solidFill>
                <a:schemeClr val="lt1"/>
              </a:solidFill>
              <a:latin typeface="Arial"/>
              <a:ea typeface="Arial"/>
              <a:cs typeface="Arial"/>
              <a:sym typeface="Arial"/>
            </a:endParaRPr>
          </a:p>
        </p:txBody>
      </p:sp>
      <p:sp>
        <p:nvSpPr>
          <p:cNvPr id="33" name="Shape 83">
            <a:extLst>
              <a:ext uri="{FF2B5EF4-FFF2-40B4-BE49-F238E27FC236}">
                <a16:creationId xmlns:a16="http://schemas.microsoft.com/office/drawing/2014/main" id="{887D8D0C-03CE-5C45-B8D9-CA929BE3A87C}"/>
              </a:ext>
            </a:extLst>
          </p:cNvPr>
          <p:cNvSpPr txBox="1"/>
          <p:nvPr/>
        </p:nvSpPr>
        <p:spPr>
          <a:xfrm>
            <a:off x="3204237" y="1644008"/>
            <a:ext cx="510464" cy="2761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i="0" u="none" strike="noStrike" cap="none">
                <a:solidFill>
                  <a:schemeClr val="lt1"/>
                </a:solidFill>
                <a:latin typeface="Arial"/>
                <a:ea typeface="Arial"/>
                <a:cs typeface="Arial"/>
                <a:sym typeface="Arial"/>
              </a:rPr>
              <a:t>686</a:t>
            </a:r>
            <a:endParaRPr lang="zh-TW" sz="1200" b="1" i="0" u="none" strike="noStrike" cap="none">
              <a:solidFill>
                <a:schemeClr val="lt1"/>
              </a:solidFill>
              <a:latin typeface="Arial"/>
              <a:ea typeface="Arial"/>
              <a:cs typeface="Arial"/>
              <a:sym typeface="Arial"/>
            </a:endParaRPr>
          </a:p>
        </p:txBody>
      </p:sp>
      <p:sp>
        <p:nvSpPr>
          <p:cNvPr id="34" name="矩形: 圓角 115">
            <a:extLst>
              <a:ext uri="{FF2B5EF4-FFF2-40B4-BE49-F238E27FC236}">
                <a16:creationId xmlns:a16="http://schemas.microsoft.com/office/drawing/2014/main" id="{BD09918B-CED1-0143-8098-C803642B19B4}"/>
              </a:ext>
            </a:extLst>
          </p:cNvPr>
          <p:cNvSpPr/>
          <p:nvPr/>
        </p:nvSpPr>
        <p:spPr>
          <a:xfrm rot="16200000">
            <a:off x="4737895" y="2348666"/>
            <a:ext cx="2260649" cy="584375"/>
          </a:xfrm>
          <a:prstGeom prst="roundRect">
            <a:avLst/>
          </a:prstGeom>
          <a:gradFill>
            <a:gsLst>
              <a:gs pos="0">
                <a:schemeClr val="accent1">
                  <a:lumMod val="5000"/>
                  <a:lumOff val="95000"/>
                  <a:alpha val="0"/>
                </a:schemeClr>
              </a:gs>
              <a:gs pos="62000">
                <a:schemeClr val="tx2">
                  <a:lumMod val="75000"/>
                </a:schemeClr>
              </a:gs>
              <a:gs pos="7000">
                <a:schemeClr val="tx2">
                  <a:lumMod val="60000"/>
                  <a:lumOff val="40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圓角 116">
            <a:extLst>
              <a:ext uri="{FF2B5EF4-FFF2-40B4-BE49-F238E27FC236}">
                <a16:creationId xmlns:a16="http://schemas.microsoft.com/office/drawing/2014/main" id="{B0C596A3-5EC9-5D43-9D3F-A8F365CBC68B}"/>
              </a:ext>
            </a:extLst>
          </p:cNvPr>
          <p:cNvSpPr/>
          <p:nvPr/>
        </p:nvSpPr>
        <p:spPr>
          <a:xfrm rot="16200000">
            <a:off x="5954875" y="2572209"/>
            <a:ext cx="1813566" cy="584374"/>
          </a:xfrm>
          <a:prstGeom prst="roundRect">
            <a:avLst/>
          </a:prstGeom>
          <a:gradFill>
            <a:gsLst>
              <a:gs pos="0">
                <a:schemeClr val="accent1">
                  <a:lumMod val="5000"/>
                  <a:lumOff val="95000"/>
                  <a:alpha val="0"/>
                </a:schemeClr>
              </a:gs>
              <a:gs pos="62000">
                <a:srgbClr val="1B2911"/>
              </a:gs>
              <a:gs pos="7000">
                <a:schemeClr val="accent6">
                  <a:lumMod val="75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Shape 83">
            <a:extLst>
              <a:ext uri="{FF2B5EF4-FFF2-40B4-BE49-F238E27FC236}">
                <a16:creationId xmlns:a16="http://schemas.microsoft.com/office/drawing/2014/main" id="{8A7453A8-4EF6-D444-BBB4-AFFE1F9D9AFC}"/>
              </a:ext>
            </a:extLst>
          </p:cNvPr>
          <p:cNvSpPr txBox="1"/>
          <p:nvPr/>
        </p:nvSpPr>
        <p:spPr>
          <a:xfrm>
            <a:off x="5612987" y="1551417"/>
            <a:ext cx="510464" cy="2761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i="0" u="none" strike="noStrike" cap="none">
                <a:solidFill>
                  <a:schemeClr val="lt1"/>
                </a:solidFill>
                <a:latin typeface="Arial"/>
                <a:ea typeface="Arial"/>
                <a:cs typeface="Arial"/>
                <a:sym typeface="Arial"/>
              </a:rPr>
              <a:t>667</a:t>
            </a:r>
            <a:endParaRPr lang="zh-TW" sz="1200" b="1" i="0" u="none" strike="noStrike" cap="none">
              <a:solidFill>
                <a:schemeClr val="lt1"/>
              </a:solidFill>
              <a:latin typeface="Arial"/>
              <a:ea typeface="Arial"/>
              <a:cs typeface="Arial"/>
              <a:sym typeface="Arial"/>
            </a:endParaRPr>
          </a:p>
        </p:txBody>
      </p:sp>
      <p:sp>
        <p:nvSpPr>
          <p:cNvPr id="37" name="Shape 83">
            <a:extLst>
              <a:ext uri="{FF2B5EF4-FFF2-40B4-BE49-F238E27FC236}">
                <a16:creationId xmlns:a16="http://schemas.microsoft.com/office/drawing/2014/main" id="{8494B6E2-681D-A442-BB80-97E6A3BF6C75}"/>
              </a:ext>
            </a:extLst>
          </p:cNvPr>
          <p:cNvSpPr txBox="1"/>
          <p:nvPr/>
        </p:nvSpPr>
        <p:spPr>
          <a:xfrm>
            <a:off x="6606426" y="1994934"/>
            <a:ext cx="510464" cy="2761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i="0" u="none" strike="noStrike" cap="none">
                <a:solidFill>
                  <a:schemeClr val="lt1"/>
                </a:solidFill>
                <a:latin typeface="Arial"/>
                <a:ea typeface="Arial"/>
                <a:cs typeface="Arial"/>
                <a:sym typeface="Arial"/>
              </a:rPr>
              <a:t>685</a:t>
            </a:r>
            <a:endParaRPr lang="zh-TW"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209155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E38FAFA-D4CA-4A30-BDAF-BCF0B82CDA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5135" y="638431"/>
            <a:ext cx="6073739" cy="4048125"/>
          </a:xfrm>
          <a:prstGeom prst="rect">
            <a:avLst/>
          </a:prstGeom>
        </p:spPr>
      </p:pic>
      <p:sp>
        <p:nvSpPr>
          <p:cNvPr id="7" name="矩形 6">
            <a:extLst>
              <a:ext uri="{FF2B5EF4-FFF2-40B4-BE49-F238E27FC236}">
                <a16:creationId xmlns:a16="http://schemas.microsoft.com/office/drawing/2014/main" id="{F226F23F-24CC-4E2D-929F-78B5CF540A51}"/>
              </a:ext>
            </a:extLst>
          </p:cNvPr>
          <p:cNvSpPr/>
          <p:nvPr/>
        </p:nvSpPr>
        <p:spPr>
          <a:xfrm>
            <a:off x="2952750" y="2545261"/>
            <a:ext cx="3238500" cy="461665"/>
          </a:xfrm>
          <a:prstGeom prst="rect">
            <a:avLst/>
          </a:prstGeom>
        </p:spPr>
        <p:txBody>
          <a:bodyPr wrap="square">
            <a:spAutoFit/>
          </a:bodyPr>
          <a:lstStyle/>
          <a:p>
            <a:pPr>
              <a:buClr>
                <a:srgbClr val="E2CB9E"/>
              </a:buClr>
            </a:pPr>
            <a:r>
              <a:rPr lang="en-US" altLang="zh-TW" sz="2400" b="1">
                <a:solidFill>
                  <a:schemeClr val="bg1"/>
                </a:solidFill>
                <a:latin typeface="Microsoft JhengHei" panose="020B0604030504040204" pitchFamily="34" charset="-120"/>
                <a:ea typeface="Microsoft JhengHei" panose="020B0604030504040204" pitchFamily="34" charset="-120"/>
              </a:rPr>
              <a:t>10GbE </a:t>
            </a:r>
            <a:r>
              <a:rPr lang="zh-TW" altLang="en-US" sz="2400" b="1">
                <a:solidFill>
                  <a:schemeClr val="bg1"/>
                </a:solidFill>
                <a:latin typeface="Microsoft JhengHei" panose="020B0604030504040204" pitchFamily="34" charset="-120"/>
                <a:ea typeface="Microsoft JhengHei" panose="020B0604030504040204" pitchFamily="34" charset="-120"/>
              </a:rPr>
              <a:t>效能實測</a:t>
            </a:r>
          </a:p>
        </p:txBody>
      </p:sp>
      <p:sp>
        <p:nvSpPr>
          <p:cNvPr id="8" name="矩形 7">
            <a:extLst>
              <a:ext uri="{FF2B5EF4-FFF2-40B4-BE49-F238E27FC236}">
                <a16:creationId xmlns:a16="http://schemas.microsoft.com/office/drawing/2014/main" id="{686A69A9-3340-41F1-B707-F826C4EE3ED4}"/>
              </a:ext>
            </a:extLst>
          </p:cNvPr>
          <p:cNvSpPr/>
          <p:nvPr/>
        </p:nvSpPr>
        <p:spPr>
          <a:xfrm>
            <a:off x="2664708" y="1760431"/>
            <a:ext cx="3238500" cy="784830"/>
          </a:xfrm>
          <a:prstGeom prst="rect">
            <a:avLst/>
          </a:prstGeom>
        </p:spPr>
        <p:txBody>
          <a:bodyPr wrap="square">
            <a:spAutoFit/>
          </a:bodyPr>
          <a:lstStyle/>
          <a:p>
            <a:pPr algn="ctr">
              <a:buClr>
                <a:srgbClr val="E2CB9E"/>
              </a:buClr>
            </a:pPr>
            <a:r>
              <a:rPr lang="en-US" altLang="zh-TW" sz="4500" b="1">
                <a:solidFill>
                  <a:srgbClr val="E2CB9E"/>
                </a:solidFill>
                <a:latin typeface="Microsoft JhengHei" panose="020B0604030504040204" pitchFamily="34" charset="-120"/>
                <a:ea typeface="Microsoft JhengHei" panose="020B0604030504040204" pitchFamily="34" charset="-120"/>
              </a:rPr>
              <a:t>Live Demo</a:t>
            </a:r>
          </a:p>
        </p:txBody>
      </p:sp>
      <p:pic>
        <p:nvPicPr>
          <p:cNvPr id="9" name="圖片 8">
            <a:extLst>
              <a:ext uri="{FF2B5EF4-FFF2-40B4-BE49-F238E27FC236}">
                <a16:creationId xmlns:a16="http://schemas.microsoft.com/office/drawing/2014/main" id="{0653B7B4-C60F-4E75-8774-85B7FAB0CE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7175" y="970585"/>
            <a:ext cx="3083399" cy="3534484"/>
          </a:xfrm>
          <a:prstGeom prst="rect">
            <a:avLst/>
          </a:prstGeom>
        </p:spPr>
      </p:pic>
    </p:spTree>
    <p:extLst>
      <p:ext uri="{BB962C8B-B14F-4D97-AF65-F5344CB8AC3E}">
        <p14:creationId xmlns:p14="http://schemas.microsoft.com/office/powerpoint/2010/main" val="1879512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74B8F60A-4630-46E3-A760-41B988C928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0340" y="3683460"/>
            <a:ext cx="10284680" cy="742218"/>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495497" y="91440"/>
            <a:ext cx="7886700" cy="822960"/>
          </a:xfrm>
          <a:effectLst>
            <a:outerShdw blurRad="50800" dist="38100" dir="2700000" algn="tl" rotWithShape="0">
              <a:prstClr val="black">
                <a:alpha val="40000"/>
              </a:prstClr>
            </a:outerShdw>
          </a:effectLst>
        </p:spPr>
        <p:txBody>
          <a:bodyPr>
            <a:normAutofit/>
          </a:bodyPr>
          <a:lstStyle/>
          <a:p>
            <a:pPr algn="ctr"/>
            <a:r>
              <a:rPr lang="en-US" altLang="ja-JP" sz="3600">
                <a:solidFill>
                  <a:srgbClr val="E2CB9E"/>
                </a:solidFill>
              </a:rPr>
              <a:t>TBS-453DX </a:t>
            </a:r>
            <a:r>
              <a:rPr lang="zh-CN" altLang="en-US" sz="3600">
                <a:solidFill>
                  <a:srgbClr val="E2CB9E"/>
                </a:solidFill>
              </a:rPr>
              <a:t>正面配置</a:t>
            </a:r>
            <a:endParaRPr lang="en-US" sz="3600">
              <a:solidFill>
                <a:srgbClr val="E2CB9E"/>
              </a:solidFill>
            </a:endParaRPr>
          </a:p>
        </p:txBody>
      </p:sp>
      <p:pic>
        <p:nvPicPr>
          <p:cNvPr id="4" name="Picture 3">
            <a:extLst>
              <a:ext uri="{FF2B5EF4-FFF2-40B4-BE49-F238E27FC236}">
                <a16:creationId xmlns:a16="http://schemas.microsoft.com/office/drawing/2014/main" id="{9AB1797F-3715-834D-9444-4D545243DC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497" y="2615607"/>
            <a:ext cx="8228137" cy="1562987"/>
          </a:xfrm>
          <a:prstGeom prst="rect">
            <a:avLst/>
          </a:prstGeom>
        </p:spPr>
      </p:pic>
      <p:sp>
        <p:nvSpPr>
          <p:cNvPr id="5" name="TextBox 4">
            <a:extLst>
              <a:ext uri="{FF2B5EF4-FFF2-40B4-BE49-F238E27FC236}">
                <a16:creationId xmlns:a16="http://schemas.microsoft.com/office/drawing/2014/main" id="{1240DD9B-52B7-6D47-B827-243DA7440920}"/>
              </a:ext>
            </a:extLst>
          </p:cNvPr>
          <p:cNvSpPr txBox="1"/>
          <p:nvPr/>
        </p:nvSpPr>
        <p:spPr>
          <a:xfrm>
            <a:off x="586456" y="1364058"/>
            <a:ext cx="2071401" cy="369332"/>
          </a:xfrm>
          <a:prstGeom prst="rect">
            <a:avLst/>
          </a:prstGeom>
          <a:noFill/>
        </p:spPr>
        <p:txBody>
          <a:bodyPr wrap="none" rtlCol="0">
            <a:spAutoFit/>
          </a:bodyPr>
          <a:lstStyle/>
          <a:p>
            <a:r>
              <a:rPr lang="en-US">
                <a:solidFill>
                  <a:schemeClr val="bg1"/>
                </a:solidFill>
                <a:latin typeface="Microsoft JhengHei" panose="020B0604030504040204" pitchFamily="34" charset="-120"/>
                <a:ea typeface="Microsoft JhengHei" panose="020B0604030504040204" pitchFamily="34" charset="-120"/>
              </a:rPr>
              <a:t>USB </a:t>
            </a:r>
            <a:r>
              <a:rPr lang="zh-TW" altLang="en-US">
                <a:solidFill>
                  <a:schemeClr val="bg1"/>
                </a:solidFill>
                <a:latin typeface="Microsoft JhengHei" panose="020B0604030504040204" pitchFamily="34" charset="-120"/>
                <a:ea typeface="Microsoft JhengHei" panose="020B0604030504040204" pitchFamily="34" charset="-120"/>
              </a:rPr>
              <a:t>單鍵備份按鈕</a:t>
            </a:r>
            <a:endParaRPr lang="en-US" altLang="zh-CN">
              <a:solidFill>
                <a:schemeClr val="bg1"/>
              </a:solidFill>
              <a:latin typeface="Microsoft JhengHei" panose="020B0604030504040204" pitchFamily="34" charset="-120"/>
              <a:ea typeface="Microsoft JhengHei" panose="020B0604030504040204" pitchFamily="34" charset="-120"/>
            </a:endParaRPr>
          </a:p>
        </p:txBody>
      </p:sp>
      <p:sp>
        <p:nvSpPr>
          <p:cNvPr id="6" name="TextBox 5">
            <a:extLst>
              <a:ext uri="{FF2B5EF4-FFF2-40B4-BE49-F238E27FC236}">
                <a16:creationId xmlns:a16="http://schemas.microsoft.com/office/drawing/2014/main" id="{A58CAF36-4989-444D-B218-5CB0AA580097}"/>
              </a:ext>
            </a:extLst>
          </p:cNvPr>
          <p:cNvSpPr txBox="1"/>
          <p:nvPr/>
        </p:nvSpPr>
        <p:spPr>
          <a:xfrm>
            <a:off x="1552914" y="1924211"/>
            <a:ext cx="1293944" cy="369332"/>
          </a:xfrm>
          <a:prstGeom prst="rect">
            <a:avLst/>
          </a:prstGeom>
          <a:noFill/>
        </p:spPr>
        <p:txBody>
          <a:bodyPr wrap="none" rtlCol="0">
            <a:spAutoFit/>
          </a:bodyPr>
          <a:lstStyle/>
          <a:p>
            <a:r>
              <a:rPr lang="en-US" altLang="zh-CN">
                <a:solidFill>
                  <a:schemeClr val="bg1"/>
                </a:solidFill>
                <a:latin typeface="Microsoft JhengHei" panose="020B0604030504040204" pitchFamily="34" charset="-120"/>
                <a:ea typeface="Microsoft JhengHei" panose="020B0604030504040204" pitchFamily="34" charset="-120"/>
              </a:rPr>
              <a:t>USB 3.0 </a:t>
            </a:r>
            <a:r>
              <a:rPr lang="zh-CN" altLang="en-US">
                <a:solidFill>
                  <a:schemeClr val="bg1"/>
                </a:solidFill>
                <a:latin typeface="Microsoft JhengHei" panose="020B0604030504040204" pitchFamily="34" charset="-120"/>
                <a:ea typeface="Microsoft JhengHei" panose="020B0604030504040204" pitchFamily="34" charset="-120"/>
              </a:rPr>
              <a:t>埠</a:t>
            </a:r>
            <a:endParaRPr lang="en-US">
              <a:solidFill>
                <a:schemeClr val="bg1"/>
              </a:solidFill>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92562A29-C952-F04B-A40C-583B34EEBDD1}"/>
              </a:ext>
            </a:extLst>
          </p:cNvPr>
          <p:cNvSpPr txBox="1"/>
          <p:nvPr/>
        </p:nvSpPr>
        <p:spPr>
          <a:xfrm>
            <a:off x="3595630" y="1681347"/>
            <a:ext cx="2094698" cy="646331"/>
          </a:xfrm>
          <a:prstGeom prst="rect">
            <a:avLst/>
          </a:prstGeom>
          <a:noFill/>
        </p:spPr>
        <p:txBody>
          <a:bodyPr wrap="square" rtlCol="0">
            <a:spAutoFit/>
          </a:bodyPr>
          <a:lstStyle/>
          <a:p>
            <a:r>
              <a:rPr lang="zh-CN" altLang="en-US">
                <a:solidFill>
                  <a:schemeClr val="bg1"/>
                </a:solidFill>
                <a:latin typeface="Microsoft JhengHei" panose="020B0604030504040204" pitchFamily="34" charset="-120"/>
                <a:ea typeface="Microsoft JhengHei" panose="020B0604030504040204" pitchFamily="34" charset="-120"/>
              </a:rPr>
              <a:t>亮度可調式</a:t>
            </a:r>
            <a:endParaRPr lang="en-US" altLang="zh-CN">
              <a:solidFill>
                <a:schemeClr val="bg1"/>
              </a:solidFill>
              <a:latin typeface="Microsoft JhengHei" panose="020B0604030504040204" pitchFamily="34" charset="-120"/>
              <a:ea typeface="Microsoft JhengHei" panose="020B0604030504040204" pitchFamily="34" charset="-120"/>
            </a:endParaRPr>
          </a:p>
          <a:p>
            <a:r>
              <a:rPr lang="en-US">
                <a:solidFill>
                  <a:schemeClr val="bg1"/>
                </a:solidFill>
                <a:latin typeface="Microsoft JhengHei" panose="020B0604030504040204" pitchFamily="34" charset="-120"/>
                <a:ea typeface="Microsoft JhengHei" panose="020B0604030504040204" pitchFamily="34" charset="-120"/>
              </a:rPr>
              <a:t>M.2 SSD</a:t>
            </a:r>
            <a:r>
              <a:rPr lang="zh-TW" altLang="en-US">
                <a:solidFill>
                  <a:schemeClr val="bg1"/>
                </a:solidFill>
                <a:latin typeface="Microsoft JhengHei" panose="020B0604030504040204" pitchFamily="34" charset="-120"/>
                <a:ea typeface="Microsoft JhengHei" panose="020B0604030504040204" pitchFamily="34" charset="-120"/>
              </a:rPr>
              <a:t> </a:t>
            </a:r>
            <a:r>
              <a:rPr lang="zh-CN" altLang="en-US">
                <a:solidFill>
                  <a:schemeClr val="bg1"/>
                </a:solidFill>
                <a:latin typeface="Microsoft JhengHei" panose="020B0604030504040204" pitchFamily="34" charset="-120"/>
                <a:ea typeface="Microsoft JhengHei" panose="020B0604030504040204" pitchFamily="34" charset="-120"/>
              </a:rPr>
              <a:t>狀態燈號</a:t>
            </a:r>
            <a:endParaRPr lang="en-US">
              <a:solidFill>
                <a:schemeClr val="bg1"/>
              </a:solidFill>
              <a:latin typeface="Microsoft JhengHei" panose="020B0604030504040204" pitchFamily="34" charset="-120"/>
              <a:ea typeface="Microsoft JhengHei" panose="020B0604030504040204" pitchFamily="34" charset="-120"/>
            </a:endParaRPr>
          </a:p>
        </p:txBody>
      </p:sp>
      <p:sp>
        <p:nvSpPr>
          <p:cNvPr id="8" name="TextBox 7">
            <a:extLst>
              <a:ext uri="{FF2B5EF4-FFF2-40B4-BE49-F238E27FC236}">
                <a16:creationId xmlns:a16="http://schemas.microsoft.com/office/drawing/2014/main" id="{0ADDFE00-052E-1848-8DEE-EDD76CC7E8B3}"/>
              </a:ext>
            </a:extLst>
          </p:cNvPr>
          <p:cNvSpPr txBox="1"/>
          <p:nvPr/>
        </p:nvSpPr>
        <p:spPr>
          <a:xfrm>
            <a:off x="6641845" y="1984030"/>
            <a:ext cx="877163" cy="369332"/>
          </a:xfrm>
          <a:prstGeom prst="rect">
            <a:avLst/>
          </a:prstGeom>
          <a:noFill/>
        </p:spPr>
        <p:txBody>
          <a:bodyPr wrap="none" rtlCol="0">
            <a:spAutoFit/>
          </a:bodyPr>
          <a:lstStyle/>
          <a:p>
            <a:r>
              <a:rPr lang="zh-CN" altLang="en-US">
                <a:solidFill>
                  <a:schemeClr val="bg1"/>
                </a:solidFill>
                <a:latin typeface="Microsoft JhengHei" panose="020B0604030504040204" pitchFamily="34" charset="-120"/>
                <a:ea typeface="Microsoft JhengHei" panose="020B0604030504040204" pitchFamily="34" charset="-120"/>
              </a:rPr>
              <a:t>音量鍵</a:t>
            </a:r>
            <a:endParaRPr lang="en-US">
              <a:solidFill>
                <a:schemeClr val="bg1"/>
              </a:solidFill>
              <a:latin typeface="Microsoft JhengHei" panose="020B0604030504040204" pitchFamily="34" charset="-120"/>
              <a:ea typeface="Microsoft JhengHei" panose="020B0604030504040204" pitchFamily="34" charset="-120"/>
            </a:endParaRPr>
          </a:p>
        </p:txBody>
      </p:sp>
      <p:sp>
        <p:nvSpPr>
          <p:cNvPr id="9" name="TextBox 8">
            <a:extLst>
              <a:ext uri="{FF2B5EF4-FFF2-40B4-BE49-F238E27FC236}">
                <a16:creationId xmlns:a16="http://schemas.microsoft.com/office/drawing/2014/main" id="{0A2B9CFA-5487-1B4B-B991-B1308EDDDF94}"/>
              </a:ext>
            </a:extLst>
          </p:cNvPr>
          <p:cNvSpPr txBox="1"/>
          <p:nvPr/>
        </p:nvSpPr>
        <p:spPr>
          <a:xfrm>
            <a:off x="7370066" y="1140545"/>
            <a:ext cx="1107996" cy="646331"/>
          </a:xfrm>
          <a:prstGeom prst="rect">
            <a:avLst/>
          </a:prstGeom>
          <a:noFill/>
        </p:spPr>
        <p:txBody>
          <a:bodyPr wrap="none" rtlCol="0">
            <a:spAutoFit/>
          </a:bodyPr>
          <a:lstStyle/>
          <a:p>
            <a:r>
              <a:rPr lang="zh-CN" altLang="en-US">
                <a:solidFill>
                  <a:schemeClr val="bg1"/>
                </a:solidFill>
                <a:latin typeface="Microsoft JhengHei" panose="020B0604030504040204" pitchFamily="34" charset="-120"/>
                <a:ea typeface="Microsoft JhengHei" panose="020B0604030504040204" pitchFamily="34" charset="-120"/>
              </a:rPr>
              <a:t>電源鍵與</a:t>
            </a:r>
            <a:endParaRPr lang="en-US" altLang="zh-CN">
              <a:solidFill>
                <a:schemeClr val="bg1"/>
              </a:solidFill>
              <a:latin typeface="Microsoft JhengHei" panose="020B0604030504040204" pitchFamily="34" charset="-120"/>
              <a:ea typeface="Microsoft JhengHei" panose="020B0604030504040204" pitchFamily="34" charset="-120"/>
            </a:endParaRPr>
          </a:p>
          <a:p>
            <a:r>
              <a:rPr lang="zh-CN" altLang="en-US">
                <a:solidFill>
                  <a:schemeClr val="bg1"/>
                </a:solidFill>
                <a:latin typeface="Microsoft JhengHei" panose="020B0604030504040204" pitchFamily="34" charset="-120"/>
                <a:ea typeface="Microsoft JhengHei" panose="020B0604030504040204" pitchFamily="34" charset="-120"/>
              </a:rPr>
              <a:t>狀態燈號</a:t>
            </a:r>
            <a:endParaRPr lang="en-US">
              <a:solidFill>
                <a:schemeClr val="bg1"/>
              </a:solidFill>
              <a:latin typeface="Microsoft JhengHei" panose="020B0604030504040204" pitchFamily="34" charset="-120"/>
              <a:ea typeface="Microsoft JhengHei" panose="020B0604030504040204" pitchFamily="34" charset="-120"/>
            </a:endParaRPr>
          </a:p>
        </p:txBody>
      </p:sp>
      <p:cxnSp>
        <p:nvCxnSpPr>
          <p:cNvPr id="11" name="Straight Connector 10">
            <a:extLst>
              <a:ext uri="{FF2B5EF4-FFF2-40B4-BE49-F238E27FC236}">
                <a16:creationId xmlns:a16="http://schemas.microsoft.com/office/drawing/2014/main" id="{8A4B969D-EBEF-4546-AE2F-61736B8F3606}"/>
              </a:ext>
            </a:extLst>
          </p:cNvPr>
          <p:cNvCxnSpPr>
            <a:cxnSpLocks/>
          </p:cNvCxnSpPr>
          <p:nvPr/>
        </p:nvCxnSpPr>
        <p:spPr>
          <a:xfrm flipV="1">
            <a:off x="1319219" y="1848660"/>
            <a:ext cx="0" cy="127968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073FBA-2965-7340-831F-40BF81FDAD7F}"/>
              </a:ext>
            </a:extLst>
          </p:cNvPr>
          <p:cNvCxnSpPr>
            <a:cxnSpLocks/>
          </p:cNvCxnSpPr>
          <p:nvPr/>
        </p:nvCxnSpPr>
        <p:spPr>
          <a:xfrm flipV="1">
            <a:off x="2108658" y="2226666"/>
            <a:ext cx="0" cy="9808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EB7414-5664-E140-AA16-6A250632177F}"/>
              </a:ext>
            </a:extLst>
          </p:cNvPr>
          <p:cNvCxnSpPr/>
          <p:nvPr/>
        </p:nvCxnSpPr>
        <p:spPr>
          <a:xfrm flipV="1">
            <a:off x="4592825" y="2346368"/>
            <a:ext cx="0" cy="68665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84DC33B-B6F4-A349-8268-286384740E27}"/>
              </a:ext>
            </a:extLst>
          </p:cNvPr>
          <p:cNvCxnSpPr/>
          <p:nvPr/>
        </p:nvCxnSpPr>
        <p:spPr>
          <a:xfrm flipV="1">
            <a:off x="7119253" y="2389568"/>
            <a:ext cx="0" cy="68665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79D875-AE4F-5140-A8E9-744CAF7EBC77}"/>
              </a:ext>
            </a:extLst>
          </p:cNvPr>
          <p:cNvCxnSpPr>
            <a:cxnSpLocks/>
          </p:cNvCxnSpPr>
          <p:nvPr/>
        </p:nvCxnSpPr>
        <p:spPr>
          <a:xfrm flipV="1">
            <a:off x="7882054" y="1848660"/>
            <a:ext cx="0" cy="125597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D86767-CD8A-C74D-B16C-B3C6185DD9B6}"/>
              </a:ext>
            </a:extLst>
          </p:cNvPr>
          <p:cNvCxnSpPr>
            <a:cxnSpLocks/>
          </p:cNvCxnSpPr>
          <p:nvPr/>
        </p:nvCxnSpPr>
        <p:spPr>
          <a:xfrm flipV="1">
            <a:off x="6083906" y="1681347"/>
            <a:ext cx="0" cy="152619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6C4762E-E8D0-8040-AC48-EE10D3824229}"/>
              </a:ext>
            </a:extLst>
          </p:cNvPr>
          <p:cNvSpPr txBox="1"/>
          <p:nvPr/>
        </p:nvSpPr>
        <p:spPr>
          <a:xfrm>
            <a:off x="5533849" y="1018250"/>
            <a:ext cx="1107996" cy="646331"/>
          </a:xfrm>
          <a:prstGeom prst="rect">
            <a:avLst/>
          </a:prstGeom>
          <a:noFill/>
        </p:spPr>
        <p:txBody>
          <a:bodyPr wrap="none" rtlCol="0">
            <a:spAutoFit/>
          </a:bodyPr>
          <a:lstStyle/>
          <a:p>
            <a:r>
              <a:rPr lang="en-US">
                <a:solidFill>
                  <a:schemeClr val="bg1"/>
                </a:solidFill>
                <a:latin typeface="Microsoft JhengHei" panose="020B0604030504040204" pitchFamily="34" charset="-120"/>
                <a:ea typeface="Microsoft JhengHei" panose="020B0604030504040204" pitchFamily="34" charset="-120"/>
              </a:rPr>
              <a:t>IR</a:t>
            </a:r>
            <a:r>
              <a:rPr lang="zh-CN" altLang="en-US">
                <a:solidFill>
                  <a:schemeClr val="bg1"/>
                </a:solidFill>
                <a:latin typeface="Microsoft JhengHei" panose="020B0604030504040204" pitchFamily="34" charset="-120"/>
                <a:ea typeface="Microsoft JhengHei" panose="020B0604030504040204" pitchFamily="34" charset="-120"/>
              </a:rPr>
              <a:t>紅外線</a:t>
            </a:r>
            <a:endParaRPr lang="en-US" altLang="zh-CN">
              <a:solidFill>
                <a:schemeClr val="bg1"/>
              </a:solidFill>
              <a:latin typeface="Microsoft JhengHei" panose="020B0604030504040204" pitchFamily="34" charset="-120"/>
              <a:ea typeface="Microsoft JhengHei" panose="020B0604030504040204" pitchFamily="34" charset="-120"/>
            </a:endParaRPr>
          </a:p>
          <a:p>
            <a:r>
              <a:rPr lang="zh-CN" altLang="en-US">
                <a:solidFill>
                  <a:schemeClr val="bg1"/>
                </a:solidFill>
                <a:latin typeface="Microsoft JhengHei" panose="020B0604030504040204" pitchFamily="34" charset="-120"/>
                <a:ea typeface="Microsoft JhengHei" panose="020B0604030504040204" pitchFamily="34" charset="-120"/>
              </a:rPr>
              <a:t>接收器</a:t>
            </a:r>
            <a:endParaRPr lang="en-US">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634852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7D78C8CE-AA2D-4A62-A69F-4C8DF94E3FD0}"/>
              </a:ext>
            </a:extLst>
          </p:cNvPr>
          <p:cNvSpPr/>
          <p:nvPr/>
        </p:nvSpPr>
        <p:spPr>
          <a:xfrm>
            <a:off x="677695" y="1312542"/>
            <a:ext cx="729313" cy="36933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a:extLst>
              <a:ext uri="{FF2B5EF4-FFF2-40B4-BE49-F238E27FC236}">
                <a16:creationId xmlns:a16="http://schemas.microsoft.com/office/drawing/2014/main" id="{986C0C27-F076-4034-AD2F-1BC9311A9B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8022" y="2057701"/>
            <a:ext cx="10284680" cy="742218"/>
          </a:xfrm>
          <a:prstGeom prst="rect">
            <a:avLst/>
          </a:prstGeom>
        </p:spPr>
      </p:pic>
      <p:pic>
        <p:nvPicPr>
          <p:cNvPr id="12" name="圖片 11">
            <a:extLst>
              <a:ext uri="{FF2B5EF4-FFF2-40B4-BE49-F238E27FC236}">
                <a16:creationId xmlns:a16="http://schemas.microsoft.com/office/drawing/2014/main" id="{E161D2BC-6126-43F7-BA4A-0F133D8529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3576" y="4159271"/>
            <a:ext cx="10284680" cy="742218"/>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577357" y="92034"/>
            <a:ext cx="7886700" cy="822960"/>
          </a:xfrm>
          <a:effectLst>
            <a:outerShdw blurRad="50800" dist="38100" dir="2700000" algn="tl" rotWithShape="0">
              <a:prstClr val="black">
                <a:alpha val="40000"/>
              </a:prstClr>
            </a:outerShdw>
          </a:effectLst>
        </p:spPr>
        <p:txBody>
          <a:bodyPr>
            <a:normAutofit/>
          </a:bodyPr>
          <a:lstStyle/>
          <a:p>
            <a:pPr algn="ctr"/>
            <a:r>
              <a:rPr lang="en-US" altLang="ja-JP" sz="3600">
                <a:solidFill>
                  <a:srgbClr val="E2CB9E"/>
                </a:solidFill>
              </a:rPr>
              <a:t>TBS-453DX </a:t>
            </a:r>
            <a:r>
              <a:rPr lang="zh-CN" altLang="en-US" sz="3600">
                <a:solidFill>
                  <a:srgbClr val="E2CB9E"/>
                </a:solidFill>
              </a:rPr>
              <a:t>側面配置</a:t>
            </a:r>
            <a:endParaRPr lang="en-US" sz="3600">
              <a:solidFill>
                <a:srgbClr val="E2CB9E"/>
              </a:solidFill>
            </a:endParaRPr>
          </a:p>
        </p:txBody>
      </p:sp>
      <p:sp>
        <p:nvSpPr>
          <p:cNvPr id="5" name="TextBox 4">
            <a:extLst>
              <a:ext uri="{FF2B5EF4-FFF2-40B4-BE49-F238E27FC236}">
                <a16:creationId xmlns:a16="http://schemas.microsoft.com/office/drawing/2014/main" id="{1240DD9B-52B7-6D47-B827-243DA7440920}"/>
              </a:ext>
            </a:extLst>
          </p:cNvPr>
          <p:cNvSpPr txBox="1"/>
          <p:nvPr/>
        </p:nvSpPr>
        <p:spPr>
          <a:xfrm>
            <a:off x="395380" y="1745594"/>
            <a:ext cx="1293944" cy="369332"/>
          </a:xfrm>
          <a:prstGeom prst="rect">
            <a:avLst/>
          </a:prstGeom>
          <a:noFill/>
        </p:spPr>
        <p:txBody>
          <a:bodyPr wrap="none" rtlCol="0">
            <a:spAutoFit/>
          </a:bodyPr>
          <a:lstStyle/>
          <a:p>
            <a:r>
              <a:rPr lang="en-US" altLang="zh-CN">
                <a:solidFill>
                  <a:schemeClr val="bg1"/>
                </a:solidFill>
                <a:latin typeface="Microsoft JhengHei" panose="020B0604030504040204" pitchFamily="34" charset="-120"/>
                <a:ea typeface="Microsoft JhengHei" panose="020B0604030504040204" pitchFamily="34" charset="-120"/>
              </a:rPr>
              <a:t>USB 3.0 </a:t>
            </a:r>
            <a:r>
              <a:rPr lang="zh-CN" altLang="en-US">
                <a:solidFill>
                  <a:schemeClr val="bg1"/>
                </a:solidFill>
                <a:latin typeface="Microsoft JhengHei" panose="020B0604030504040204" pitchFamily="34" charset="-120"/>
                <a:ea typeface="Microsoft JhengHei" panose="020B0604030504040204" pitchFamily="34" charset="-120"/>
              </a:rPr>
              <a:t>埠</a:t>
            </a:r>
            <a:endParaRPr lang="en-US">
              <a:solidFill>
                <a:schemeClr val="bg1"/>
              </a:solidFill>
              <a:latin typeface="Microsoft JhengHei" panose="020B0604030504040204" pitchFamily="34" charset="-120"/>
              <a:ea typeface="Microsoft JhengHei" panose="020B0604030504040204" pitchFamily="34" charset="-120"/>
            </a:endParaRPr>
          </a:p>
        </p:txBody>
      </p:sp>
      <p:pic>
        <p:nvPicPr>
          <p:cNvPr id="17" name="Picture 16">
            <a:extLst>
              <a:ext uri="{FF2B5EF4-FFF2-40B4-BE49-F238E27FC236}">
                <a16:creationId xmlns:a16="http://schemas.microsoft.com/office/drawing/2014/main" id="{F9056778-41D2-4946-B562-12E6AE8DD1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87085" y="873370"/>
            <a:ext cx="6676972" cy="1698380"/>
          </a:xfrm>
          <a:prstGeom prst="rect">
            <a:avLst/>
          </a:prstGeom>
        </p:spPr>
      </p:pic>
      <p:cxnSp>
        <p:nvCxnSpPr>
          <p:cNvPr id="18" name="Straight Connector 17">
            <a:extLst>
              <a:ext uri="{FF2B5EF4-FFF2-40B4-BE49-F238E27FC236}">
                <a16:creationId xmlns:a16="http://schemas.microsoft.com/office/drawing/2014/main" id="{72C28116-958E-1C45-B56B-741BBC598C81}"/>
              </a:ext>
            </a:extLst>
          </p:cNvPr>
          <p:cNvCxnSpPr>
            <a:cxnSpLocks/>
            <a:endCxn id="5" idx="3"/>
          </p:cNvCxnSpPr>
          <p:nvPr/>
        </p:nvCxnSpPr>
        <p:spPr>
          <a:xfrm flipH="1">
            <a:off x="1689324" y="1649041"/>
            <a:ext cx="1237742" cy="275616"/>
          </a:xfrm>
          <a:prstGeom prst="bentConnector3">
            <a:avLst>
              <a:gd name="adj1" fmla="val 103"/>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770831B-3CE3-7D44-BC01-E346B8EDAE7C}"/>
              </a:ext>
            </a:extLst>
          </p:cNvPr>
          <p:cNvSpPr txBox="1"/>
          <p:nvPr/>
        </p:nvSpPr>
        <p:spPr>
          <a:xfrm>
            <a:off x="719185" y="1322822"/>
            <a:ext cx="646331" cy="369332"/>
          </a:xfrm>
          <a:prstGeom prst="rect">
            <a:avLst/>
          </a:prstGeom>
          <a:noFill/>
        </p:spPr>
        <p:txBody>
          <a:bodyPr wrap="none" rtlCol="0">
            <a:spAutoFit/>
          </a:bodyPr>
          <a:lstStyle/>
          <a:p>
            <a:r>
              <a:rPr lang="zh-CN" altLang="en-US" b="1">
                <a:solidFill>
                  <a:schemeClr val="bg1"/>
                </a:solidFill>
                <a:latin typeface="Microsoft JhengHei" panose="020B0604030504040204" pitchFamily="34" charset="-120"/>
                <a:ea typeface="Microsoft JhengHei" panose="020B0604030504040204" pitchFamily="34" charset="-120"/>
              </a:rPr>
              <a:t>右側</a:t>
            </a:r>
            <a:endParaRPr lang="en-US" b="1">
              <a:solidFill>
                <a:schemeClr val="bg1"/>
              </a:solidFill>
              <a:latin typeface="Microsoft JhengHei" panose="020B0604030504040204" pitchFamily="34" charset="-120"/>
              <a:ea typeface="Microsoft JhengHei" panose="020B0604030504040204" pitchFamily="34" charset="-120"/>
            </a:endParaRPr>
          </a:p>
        </p:txBody>
      </p:sp>
      <p:pic>
        <p:nvPicPr>
          <p:cNvPr id="11" name="Picture 16">
            <a:extLst>
              <a:ext uri="{FF2B5EF4-FFF2-40B4-BE49-F238E27FC236}">
                <a16:creationId xmlns:a16="http://schemas.microsoft.com/office/drawing/2014/main" id="{38491E4D-7BD2-4356-98D8-1A3DA8B69F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25632" y="2910324"/>
            <a:ext cx="6638425" cy="1652591"/>
          </a:xfrm>
          <a:prstGeom prst="rect">
            <a:avLst/>
          </a:prstGeom>
        </p:spPr>
      </p:pic>
      <p:sp>
        <p:nvSpPr>
          <p:cNvPr id="9" name="TextBox 8">
            <a:extLst>
              <a:ext uri="{FF2B5EF4-FFF2-40B4-BE49-F238E27FC236}">
                <a16:creationId xmlns:a16="http://schemas.microsoft.com/office/drawing/2014/main" id="{92E90885-D290-FF43-949C-67155260E0E1}"/>
              </a:ext>
            </a:extLst>
          </p:cNvPr>
          <p:cNvSpPr txBox="1"/>
          <p:nvPr/>
        </p:nvSpPr>
        <p:spPr>
          <a:xfrm>
            <a:off x="6398337" y="2588832"/>
            <a:ext cx="1107996" cy="369332"/>
          </a:xfrm>
          <a:prstGeom prst="rect">
            <a:avLst/>
          </a:prstGeom>
          <a:noFill/>
        </p:spPr>
        <p:txBody>
          <a:bodyPr wrap="none" rtlCol="0">
            <a:spAutoFit/>
          </a:bodyPr>
          <a:lstStyle/>
          <a:p>
            <a:r>
              <a:rPr lang="zh-CN" altLang="en-US">
                <a:solidFill>
                  <a:schemeClr val="bg1"/>
                </a:solidFill>
                <a:latin typeface="Microsoft JhengHei" panose="020B0604030504040204" pitchFamily="34" charset="-120"/>
                <a:ea typeface="Microsoft JhengHei" panose="020B0604030504040204" pitchFamily="34" charset="-120"/>
              </a:rPr>
              <a:t>雙揚聲器</a:t>
            </a:r>
            <a:endParaRPr lang="en-US">
              <a:solidFill>
                <a:schemeClr val="bg1"/>
              </a:solidFill>
              <a:latin typeface="Microsoft JhengHei" panose="020B0604030504040204" pitchFamily="34" charset="-120"/>
              <a:ea typeface="Microsoft JhengHei" panose="020B0604030504040204" pitchFamily="34" charset="-120"/>
            </a:endParaRPr>
          </a:p>
        </p:txBody>
      </p:sp>
      <p:cxnSp>
        <p:nvCxnSpPr>
          <p:cNvPr id="10" name="Straight Connector 9">
            <a:extLst>
              <a:ext uri="{FF2B5EF4-FFF2-40B4-BE49-F238E27FC236}">
                <a16:creationId xmlns:a16="http://schemas.microsoft.com/office/drawing/2014/main" id="{05831DD0-1B09-3841-873D-C35B327E9DFC}"/>
              </a:ext>
            </a:extLst>
          </p:cNvPr>
          <p:cNvCxnSpPr>
            <a:cxnSpLocks/>
          </p:cNvCxnSpPr>
          <p:nvPr/>
        </p:nvCxnSpPr>
        <p:spPr>
          <a:xfrm flipH="1" flipV="1">
            <a:off x="6928054" y="2991447"/>
            <a:ext cx="1" cy="69135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F7A0C457-BBE2-4A06-9D63-628460896A44}"/>
              </a:ext>
            </a:extLst>
          </p:cNvPr>
          <p:cNvSpPr/>
          <p:nvPr/>
        </p:nvSpPr>
        <p:spPr>
          <a:xfrm>
            <a:off x="677695" y="3496947"/>
            <a:ext cx="729313" cy="36933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TextBox 21">
            <a:extLst>
              <a:ext uri="{FF2B5EF4-FFF2-40B4-BE49-F238E27FC236}">
                <a16:creationId xmlns:a16="http://schemas.microsoft.com/office/drawing/2014/main" id="{DBD88617-1F47-0A4A-8A54-AA72E24B32B3}"/>
              </a:ext>
            </a:extLst>
          </p:cNvPr>
          <p:cNvSpPr txBox="1"/>
          <p:nvPr/>
        </p:nvSpPr>
        <p:spPr>
          <a:xfrm>
            <a:off x="719185" y="3518087"/>
            <a:ext cx="646331" cy="369332"/>
          </a:xfrm>
          <a:prstGeom prst="rect">
            <a:avLst/>
          </a:prstGeom>
          <a:noFill/>
        </p:spPr>
        <p:txBody>
          <a:bodyPr wrap="none" rtlCol="0">
            <a:spAutoFit/>
          </a:bodyPr>
          <a:lstStyle/>
          <a:p>
            <a:r>
              <a:rPr lang="zh-CN" altLang="en-US" b="1">
                <a:solidFill>
                  <a:schemeClr val="bg1"/>
                </a:solidFill>
                <a:latin typeface="Microsoft JhengHei" panose="020B0604030504040204" pitchFamily="34" charset="-120"/>
                <a:ea typeface="Microsoft JhengHei" panose="020B0604030504040204" pitchFamily="34" charset="-120"/>
              </a:rPr>
              <a:t>左側</a:t>
            </a:r>
            <a:endParaRPr lang="en-US" b="1">
              <a:solidFill>
                <a:schemeClr val="bg1"/>
              </a:solidFill>
              <a:latin typeface="Microsoft JhengHei" panose="020B0604030504040204" pitchFamily="34" charset="-120"/>
              <a:ea typeface="Microsoft JhengHei" panose="020B0604030504040204" pitchFamily="34" charset="-120"/>
            </a:endParaRPr>
          </a:p>
        </p:txBody>
      </p:sp>
      <p:cxnSp>
        <p:nvCxnSpPr>
          <p:cNvPr id="15" name="Straight Connector 14">
            <a:extLst>
              <a:ext uri="{FF2B5EF4-FFF2-40B4-BE49-F238E27FC236}">
                <a16:creationId xmlns:a16="http://schemas.microsoft.com/office/drawing/2014/main" id="{4AEEA1F2-4CFB-864F-9BBE-B2FCF25528D3}"/>
              </a:ext>
            </a:extLst>
          </p:cNvPr>
          <p:cNvCxnSpPr>
            <a:cxnSpLocks/>
          </p:cNvCxnSpPr>
          <p:nvPr/>
        </p:nvCxnSpPr>
        <p:spPr>
          <a:xfrm flipH="1" flipV="1">
            <a:off x="6926028" y="1880396"/>
            <a:ext cx="1" cy="69135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797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0C7815F-1523-4C32-A292-738341BA3E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4082" y="3628465"/>
            <a:ext cx="12958461" cy="742218"/>
          </a:xfrm>
          <a:prstGeom prst="rect">
            <a:avLst/>
          </a:prstGeom>
        </p:spPr>
      </p:pic>
      <p:pic>
        <p:nvPicPr>
          <p:cNvPr id="41" name="圖片 40">
            <a:extLst>
              <a:ext uri="{FF2B5EF4-FFF2-40B4-BE49-F238E27FC236}">
                <a16:creationId xmlns:a16="http://schemas.microsoft.com/office/drawing/2014/main" id="{43100745-DE1F-4FD6-8AAD-01E44EAA41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4477" y="2321102"/>
            <a:ext cx="3918091" cy="2448806"/>
          </a:xfrm>
          <a:prstGeom prst="rect">
            <a:avLst/>
          </a:prstGeom>
        </p:spPr>
      </p:pic>
      <p:pic>
        <p:nvPicPr>
          <p:cNvPr id="39" name="圖片 38">
            <a:extLst>
              <a:ext uri="{FF2B5EF4-FFF2-40B4-BE49-F238E27FC236}">
                <a16:creationId xmlns:a16="http://schemas.microsoft.com/office/drawing/2014/main" id="{FCFCAB1A-27C1-4124-ABD7-FCDA392248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297" y="631076"/>
            <a:ext cx="4582355" cy="2863970"/>
          </a:xfrm>
          <a:prstGeom prst="rect">
            <a:avLst/>
          </a:prstGeom>
        </p:spPr>
      </p:pic>
      <p:pic>
        <p:nvPicPr>
          <p:cNvPr id="40" name="圖片 39">
            <a:extLst>
              <a:ext uri="{FF2B5EF4-FFF2-40B4-BE49-F238E27FC236}">
                <a16:creationId xmlns:a16="http://schemas.microsoft.com/office/drawing/2014/main" id="{AC396147-2DC2-4340-B2F1-1E99FCB8F1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4297" y="2065439"/>
            <a:ext cx="4582355" cy="2863970"/>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816397" y="91440"/>
            <a:ext cx="7886700" cy="822960"/>
          </a:xfrm>
          <a:effectLst>
            <a:outerShdw blurRad="50800" dist="38100" dir="2700000" algn="tl" rotWithShape="0">
              <a:prstClr val="black">
                <a:alpha val="40000"/>
              </a:prstClr>
            </a:outerShdw>
          </a:effectLst>
        </p:spPr>
        <p:txBody>
          <a:bodyPr>
            <a:normAutofit/>
          </a:bodyPr>
          <a:lstStyle/>
          <a:p>
            <a:pPr algn="ctr"/>
            <a:r>
              <a:rPr lang="zh-CN" altLang="en-US" sz="3600">
                <a:solidFill>
                  <a:srgbClr val="E2CB9E"/>
                </a:solidFill>
                <a:effectLst>
                  <a:outerShdw blurRad="38100" dist="38100" dir="2700000" algn="tl">
                    <a:srgbClr val="000000">
                      <a:alpha val="43137"/>
                    </a:srgbClr>
                  </a:outerShdw>
                </a:effectLst>
              </a:rPr>
              <a:t>超多</a:t>
            </a:r>
            <a:r>
              <a:rPr lang="en-US" altLang="zh-CN" sz="3600">
                <a:solidFill>
                  <a:srgbClr val="E2CB9E"/>
                </a:solidFill>
                <a:effectLst>
                  <a:outerShdw blurRad="38100" dist="38100" dir="2700000" algn="tl">
                    <a:srgbClr val="000000">
                      <a:alpha val="43137"/>
                    </a:srgbClr>
                  </a:outerShdw>
                </a:effectLst>
              </a:rPr>
              <a:t> USB </a:t>
            </a:r>
            <a:r>
              <a:rPr lang="zh-CN" altLang="en-US" sz="3600">
                <a:solidFill>
                  <a:srgbClr val="E2CB9E"/>
                </a:solidFill>
                <a:effectLst>
                  <a:outerShdw blurRad="38100" dist="38100" dir="2700000" algn="tl">
                    <a:srgbClr val="000000">
                      <a:alpha val="43137"/>
                    </a:srgbClr>
                  </a:outerShdw>
                </a:effectLst>
              </a:rPr>
              <a:t>埠，靈活運用</a:t>
            </a:r>
            <a:endParaRPr lang="en-US" sz="3600">
              <a:solidFill>
                <a:srgbClr val="E2CB9E"/>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0B830812-AF67-9C46-80E3-C79DC6A58687}"/>
              </a:ext>
            </a:extLst>
          </p:cNvPr>
          <p:cNvSpPr txBox="1"/>
          <p:nvPr/>
        </p:nvSpPr>
        <p:spPr>
          <a:xfrm>
            <a:off x="926651" y="1007235"/>
            <a:ext cx="1366080" cy="369332"/>
          </a:xfrm>
          <a:prstGeom prst="rect">
            <a:avLst/>
          </a:prstGeom>
          <a:noFill/>
        </p:spPr>
        <p:txBody>
          <a:bodyPr wrap="none" rtlCol="0">
            <a:spAutoFit/>
          </a:bodyPr>
          <a:lstStyle/>
          <a:p>
            <a:r>
              <a:rPr lang="en-US" altLang="zh-CN">
                <a:solidFill>
                  <a:schemeClr val="bg1"/>
                </a:solidFill>
                <a:latin typeface="Microsoft JhengHei" panose="020B0604030504040204" pitchFamily="34" charset="-120"/>
                <a:ea typeface="Microsoft JhengHei" panose="020B0604030504040204" pitchFamily="34" charset="-120"/>
              </a:rPr>
              <a:t>4 x USB 2.0</a:t>
            </a:r>
            <a:endParaRPr lang="en-US">
              <a:solidFill>
                <a:schemeClr val="bg1"/>
              </a:solidFill>
              <a:latin typeface="Microsoft JhengHei" panose="020B0604030504040204" pitchFamily="34" charset="-120"/>
              <a:ea typeface="Microsoft JhengHei" panose="020B0604030504040204" pitchFamily="34" charset="-120"/>
            </a:endParaRPr>
          </a:p>
        </p:txBody>
      </p:sp>
      <p:cxnSp>
        <p:nvCxnSpPr>
          <p:cNvPr id="13" name="Straight Connector 12">
            <a:extLst>
              <a:ext uri="{FF2B5EF4-FFF2-40B4-BE49-F238E27FC236}">
                <a16:creationId xmlns:a16="http://schemas.microsoft.com/office/drawing/2014/main" id="{813F91B7-7F2C-5F40-8790-533AE228D2A0}"/>
              </a:ext>
            </a:extLst>
          </p:cNvPr>
          <p:cNvCxnSpPr>
            <a:cxnSpLocks/>
          </p:cNvCxnSpPr>
          <p:nvPr/>
        </p:nvCxnSpPr>
        <p:spPr>
          <a:xfrm flipV="1">
            <a:off x="1536394" y="1365869"/>
            <a:ext cx="0" cy="49471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 name="群組 8">
            <a:extLst>
              <a:ext uri="{FF2B5EF4-FFF2-40B4-BE49-F238E27FC236}">
                <a16:creationId xmlns:a16="http://schemas.microsoft.com/office/drawing/2014/main" id="{288B1774-7028-498B-A78E-B5FC915C416C}"/>
              </a:ext>
            </a:extLst>
          </p:cNvPr>
          <p:cNvGrpSpPr/>
          <p:nvPr/>
        </p:nvGrpSpPr>
        <p:grpSpPr>
          <a:xfrm>
            <a:off x="5284050" y="1376567"/>
            <a:ext cx="2825461" cy="1501764"/>
            <a:chOff x="2331848" y="891114"/>
            <a:chExt cx="2825461" cy="1501764"/>
          </a:xfrm>
        </p:grpSpPr>
        <p:grpSp>
          <p:nvGrpSpPr>
            <p:cNvPr id="14" name="群組 60">
              <a:extLst>
                <a:ext uri="{FF2B5EF4-FFF2-40B4-BE49-F238E27FC236}">
                  <a16:creationId xmlns:a16="http://schemas.microsoft.com/office/drawing/2014/main" id="{F69B5D41-9B7F-2A47-90B4-D4DEB8757E29}"/>
                </a:ext>
              </a:extLst>
            </p:cNvPr>
            <p:cNvGrpSpPr/>
            <p:nvPr/>
          </p:nvGrpSpPr>
          <p:grpSpPr>
            <a:xfrm>
              <a:off x="2332163" y="893620"/>
              <a:ext cx="2138997" cy="722616"/>
              <a:chOff x="2664270" y="4257266"/>
              <a:chExt cx="2138997" cy="722616"/>
            </a:xfrm>
          </p:grpSpPr>
          <p:grpSp>
            <p:nvGrpSpPr>
              <p:cNvPr id="15" name="群組 58">
                <a:extLst>
                  <a:ext uri="{FF2B5EF4-FFF2-40B4-BE49-F238E27FC236}">
                    <a16:creationId xmlns:a16="http://schemas.microsoft.com/office/drawing/2014/main" id="{EC5C422A-7CF8-504A-9F7C-ECD6D3516393}"/>
                  </a:ext>
                </a:extLst>
              </p:cNvPr>
              <p:cNvGrpSpPr/>
              <p:nvPr/>
            </p:nvGrpSpPr>
            <p:grpSpPr>
              <a:xfrm>
                <a:off x="3333915" y="4257266"/>
                <a:ext cx="804732" cy="722616"/>
                <a:chOff x="3482522" y="4257266"/>
                <a:chExt cx="804732" cy="722616"/>
              </a:xfrm>
            </p:grpSpPr>
            <p:pic>
              <p:nvPicPr>
                <p:cNvPr id="26" name="圖片 46">
                  <a:extLst>
                    <a:ext uri="{FF2B5EF4-FFF2-40B4-BE49-F238E27FC236}">
                      <a16:creationId xmlns:a16="http://schemas.microsoft.com/office/drawing/2014/main" id="{E27D8A5E-A616-4546-80E8-8847B43CD8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82522" y="4257266"/>
                  <a:ext cx="804732" cy="722616"/>
                </a:xfrm>
                <a:prstGeom prst="rect">
                  <a:avLst/>
                </a:prstGeom>
              </p:spPr>
            </p:pic>
            <p:pic>
              <p:nvPicPr>
                <p:cNvPr id="27" name="圖片 36">
                  <a:extLst>
                    <a:ext uri="{FF2B5EF4-FFF2-40B4-BE49-F238E27FC236}">
                      <a16:creationId xmlns:a16="http://schemas.microsoft.com/office/drawing/2014/main" id="{A06D4DD6-AD8A-0F4E-9B1D-A6B67489D8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15183" y="4370652"/>
                  <a:ext cx="312700" cy="460241"/>
                </a:xfrm>
                <a:prstGeom prst="rect">
                  <a:avLst/>
                </a:prstGeom>
              </p:spPr>
            </p:pic>
          </p:grpSp>
          <p:grpSp>
            <p:nvGrpSpPr>
              <p:cNvPr id="16" name="群組 57">
                <a:extLst>
                  <a:ext uri="{FF2B5EF4-FFF2-40B4-BE49-F238E27FC236}">
                    <a16:creationId xmlns:a16="http://schemas.microsoft.com/office/drawing/2014/main" id="{6B35BE92-6B72-5249-84FE-E645318DC936}"/>
                  </a:ext>
                </a:extLst>
              </p:cNvPr>
              <p:cNvGrpSpPr/>
              <p:nvPr/>
            </p:nvGrpSpPr>
            <p:grpSpPr>
              <a:xfrm>
                <a:off x="3998535" y="4257266"/>
                <a:ext cx="804732" cy="722616"/>
                <a:chOff x="4295750" y="4257266"/>
                <a:chExt cx="804732" cy="722616"/>
              </a:xfrm>
            </p:grpSpPr>
            <p:pic>
              <p:nvPicPr>
                <p:cNvPr id="24" name="圖片 47">
                  <a:extLst>
                    <a:ext uri="{FF2B5EF4-FFF2-40B4-BE49-F238E27FC236}">
                      <a16:creationId xmlns:a16="http://schemas.microsoft.com/office/drawing/2014/main" id="{4D363F0B-A6D7-BC4F-84E1-D0985AE47B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5750" y="4257266"/>
                  <a:ext cx="804732" cy="722616"/>
                </a:xfrm>
                <a:prstGeom prst="rect">
                  <a:avLst/>
                </a:prstGeom>
              </p:spPr>
            </p:pic>
            <p:pic>
              <p:nvPicPr>
                <p:cNvPr id="25" name="圖片 38">
                  <a:extLst>
                    <a:ext uri="{FF2B5EF4-FFF2-40B4-BE49-F238E27FC236}">
                      <a16:creationId xmlns:a16="http://schemas.microsoft.com/office/drawing/2014/main" id="{005E7EC8-41DE-624E-9A54-2AA5D3B786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97558" y="4360263"/>
                  <a:ext cx="211135" cy="467292"/>
                </a:xfrm>
                <a:prstGeom prst="rect">
                  <a:avLst/>
                </a:prstGeom>
              </p:spPr>
            </p:pic>
          </p:grpSp>
          <p:grpSp>
            <p:nvGrpSpPr>
              <p:cNvPr id="19" name="群組 59">
                <a:extLst>
                  <a:ext uri="{FF2B5EF4-FFF2-40B4-BE49-F238E27FC236}">
                    <a16:creationId xmlns:a16="http://schemas.microsoft.com/office/drawing/2014/main" id="{BEA0207C-E1AE-8B47-B28F-D737FFF3F899}"/>
                  </a:ext>
                </a:extLst>
              </p:cNvPr>
              <p:cNvGrpSpPr/>
              <p:nvPr/>
            </p:nvGrpSpPr>
            <p:grpSpPr>
              <a:xfrm>
                <a:off x="2664270" y="4257266"/>
                <a:ext cx="804732" cy="722616"/>
                <a:chOff x="2664270" y="4257266"/>
                <a:chExt cx="804732" cy="722616"/>
              </a:xfrm>
            </p:grpSpPr>
            <p:pic>
              <p:nvPicPr>
                <p:cNvPr id="20" name="圖片 45">
                  <a:extLst>
                    <a:ext uri="{FF2B5EF4-FFF2-40B4-BE49-F238E27FC236}">
                      <a16:creationId xmlns:a16="http://schemas.microsoft.com/office/drawing/2014/main" id="{5B5B5FA9-7988-A941-BD08-7E67C61ABD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64270" y="4257266"/>
                  <a:ext cx="804732" cy="722616"/>
                </a:xfrm>
                <a:prstGeom prst="rect">
                  <a:avLst/>
                </a:prstGeom>
              </p:spPr>
            </p:pic>
            <p:pic>
              <p:nvPicPr>
                <p:cNvPr id="23" name="圖片 40">
                  <a:extLst>
                    <a:ext uri="{FF2B5EF4-FFF2-40B4-BE49-F238E27FC236}">
                      <a16:creationId xmlns:a16="http://schemas.microsoft.com/office/drawing/2014/main" id="{25AA6487-0E2A-9B4F-9DE4-9FB715A95B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30659" y="4494200"/>
                  <a:ext cx="471690" cy="244580"/>
                </a:xfrm>
                <a:prstGeom prst="rect">
                  <a:avLst/>
                </a:prstGeom>
              </p:spPr>
            </p:pic>
          </p:grpSp>
        </p:grpSp>
        <p:grpSp>
          <p:nvGrpSpPr>
            <p:cNvPr id="3" name="Group 2">
              <a:extLst>
                <a:ext uri="{FF2B5EF4-FFF2-40B4-BE49-F238E27FC236}">
                  <a16:creationId xmlns:a16="http://schemas.microsoft.com/office/drawing/2014/main" id="{08003339-B4E1-6C4B-928D-11C0DD7BBE73}"/>
                </a:ext>
              </a:extLst>
            </p:cNvPr>
            <p:cNvGrpSpPr/>
            <p:nvPr/>
          </p:nvGrpSpPr>
          <p:grpSpPr>
            <a:xfrm>
              <a:off x="4352577" y="891114"/>
              <a:ext cx="804732" cy="722616"/>
              <a:chOff x="2804389" y="1155791"/>
              <a:chExt cx="804732" cy="722616"/>
            </a:xfrm>
          </p:grpSpPr>
          <p:pic>
            <p:nvPicPr>
              <p:cNvPr id="21" name="圖片 9">
                <a:extLst>
                  <a:ext uri="{FF2B5EF4-FFF2-40B4-BE49-F238E27FC236}">
                    <a16:creationId xmlns:a16="http://schemas.microsoft.com/office/drawing/2014/main" id="{CD2427C9-7DF9-5B4D-BACC-21B7F9890BB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04389" y="1155791"/>
                <a:ext cx="804732" cy="722616"/>
              </a:xfrm>
              <a:prstGeom prst="rect">
                <a:avLst/>
              </a:prstGeom>
            </p:spPr>
          </p:pic>
          <p:pic>
            <p:nvPicPr>
              <p:cNvPr id="22" name="圖形 10">
                <a:extLst>
                  <a:ext uri="{FF2B5EF4-FFF2-40B4-BE49-F238E27FC236}">
                    <a16:creationId xmlns:a16="http://schemas.microsoft.com/office/drawing/2014/main" id="{AF4C7BB3-5C96-D448-8CA9-E2B22B45F5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90519" y="1261023"/>
                <a:ext cx="401304" cy="476549"/>
              </a:xfrm>
              <a:prstGeom prst="rect">
                <a:avLst/>
              </a:prstGeom>
            </p:spPr>
          </p:pic>
        </p:grpSp>
        <p:grpSp>
          <p:nvGrpSpPr>
            <p:cNvPr id="28" name="群組 55">
              <a:extLst>
                <a:ext uri="{FF2B5EF4-FFF2-40B4-BE49-F238E27FC236}">
                  <a16:creationId xmlns:a16="http://schemas.microsoft.com/office/drawing/2014/main" id="{B792FEC0-C431-BD47-B41A-AFA7D17AEC17}"/>
                </a:ext>
              </a:extLst>
            </p:cNvPr>
            <p:cNvGrpSpPr/>
            <p:nvPr/>
          </p:nvGrpSpPr>
          <p:grpSpPr>
            <a:xfrm>
              <a:off x="2331848" y="1670262"/>
              <a:ext cx="2139312" cy="722616"/>
              <a:chOff x="4466055" y="1743033"/>
              <a:chExt cx="2139312" cy="722616"/>
            </a:xfrm>
          </p:grpSpPr>
          <p:grpSp>
            <p:nvGrpSpPr>
              <p:cNvPr id="29" name="群組 53">
                <a:extLst>
                  <a:ext uri="{FF2B5EF4-FFF2-40B4-BE49-F238E27FC236}">
                    <a16:creationId xmlns:a16="http://schemas.microsoft.com/office/drawing/2014/main" id="{3965ADCF-35E1-ED46-B7FF-BDFFB872C41F}"/>
                  </a:ext>
                </a:extLst>
              </p:cNvPr>
              <p:cNvGrpSpPr/>
              <p:nvPr/>
            </p:nvGrpSpPr>
            <p:grpSpPr>
              <a:xfrm>
                <a:off x="5134585" y="1743033"/>
                <a:ext cx="804732" cy="722616"/>
                <a:chOff x="4233157" y="1799685"/>
                <a:chExt cx="804732" cy="722616"/>
              </a:xfrm>
            </p:grpSpPr>
            <p:pic>
              <p:nvPicPr>
                <p:cNvPr id="36" name="圖片 20">
                  <a:extLst>
                    <a:ext uri="{FF2B5EF4-FFF2-40B4-BE49-F238E27FC236}">
                      <a16:creationId xmlns:a16="http://schemas.microsoft.com/office/drawing/2014/main" id="{EBCA509F-EA27-534D-AAF7-134144B889E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33157" y="1799685"/>
                  <a:ext cx="804732" cy="722616"/>
                </a:xfrm>
                <a:prstGeom prst="rect">
                  <a:avLst/>
                </a:prstGeom>
              </p:spPr>
            </p:pic>
            <p:pic>
              <p:nvPicPr>
                <p:cNvPr id="37" name="圖片 32">
                  <a:extLst>
                    <a:ext uri="{FF2B5EF4-FFF2-40B4-BE49-F238E27FC236}">
                      <a16:creationId xmlns:a16="http://schemas.microsoft.com/office/drawing/2014/main" id="{09F92F8B-41A8-9045-AFEE-890CBA93FDE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38158" y="1936245"/>
                  <a:ext cx="422516" cy="424538"/>
                </a:xfrm>
                <a:prstGeom prst="rect">
                  <a:avLst/>
                </a:prstGeom>
              </p:spPr>
            </p:pic>
          </p:grpSp>
          <p:grpSp>
            <p:nvGrpSpPr>
              <p:cNvPr id="30" name="群組 54">
                <a:extLst>
                  <a:ext uri="{FF2B5EF4-FFF2-40B4-BE49-F238E27FC236}">
                    <a16:creationId xmlns:a16="http://schemas.microsoft.com/office/drawing/2014/main" id="{3F7914A0-3D97-F947-B4B2-9F19FC5ADED9}"/>
                  </a:ext>
                </a:extLst>
              </p:cNvPr>
              <p:cNvGrpSpPr/>
              <p:nvPr/>
            </p:nvGrpSpPr>
            <p:grpSpPr>
              <a:xfrm>
                <a:off x="5800635" y="1743033"/>
                <a:ext cx="804732" cy="722616"/>
                <a:chOff x="5036337" y="1799685"/>
                <a:chExt cx="804732" cy="722616"/>
              </a:xfrm>
            </p:grpSpPr>
            <p:pic>
              <p:nvPicPr>
                <p:cNvPr id="34" name="圖片 22">
                  <a:extLst>
                    <a:ext uri="{FF2B5EF4-FFF2-40B4-BE49-F238E27FC236}">
                      <a16:creationId xmlns:a16="http://schemas.microsoft.com/office/drawing/2014/main" id="{0AA00FE7-6F3A-4A4B-A818-B6E3FCE701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36337" y="1799685"/>
                  <a:ext cx="804732" cy="722616"/>
                </a:xfrm>
                <a:prstGeom prst="rect">
                  <a:avLst/>
                </a:prstGeom>
              </p:spPr>
            </p:pic>
            <p:pic>
              <p:nvPicPr>
                <p:cNvPr id="35" name="圖片 34">
                  <a:extLst>
                    <a:ext uri="{FF2B5EF4-FFF2-40B4-BE49-F238E27FC236}">
                      <a16:creationId xmlns:a16="http://schemas.microsoft.com/office/drawing/2014/main" id="{DC4CC467-4633-6046-94A1-858395EA424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302534" y="1917729"/>
                  <a:ext cx="257501" cy="458263"/>
                </a:xfrm>
                <a:prstGeom prst="rect">
                  <a:avLst/>
                </a:prstGeom>
              </p:spPr>
            </p:pic>
          </p:grpSp>
          <p:grpSp>
            <p:nvGrpSpPr>
              <p:cNvPr id="31" name="群組 52">
                <a:extLst>
                  <a:ext uri="{FF2B5EF4-FFF2-40B4-BE49-F238E27FC236}">
                    <a16:creationId xmlns:a16="http://schemas.microsoft.com/office/drawing/2014/main" id="{1F490036-E986-2D4E-A79D-24DFFBE926B6}"/>
                  </a:ext>
                </a:extLst>
              </p:cNvPr>
              <p:cNvGrpSpPr/>
              <p:nvPr/>
            </p:nvGrpSpPr>
            <p:grpSpPr>
              <a:xfrm>
                <a:off x="4466055" y="1743033"/>
                <a:ext cx="804732" cy="722616"/>
                <a:chOff x="3429977" y="1799685"/>
                <a:chExt cx="804732" cy="722616"/>
              </a:xfrm>
            </p:grpSpPr>
            <p:pic>
              <p:nvPicPr>
                <p:cNvPr id="32" name="圖片 18">
                  <a:extLst>
                    <a:ext uri="{FF2B5EF4-FFF2-40B4-BE49-F238E27FC236}">
                      <a16:creationId xmlns:a16="http://schemas.microsoft.com/office/drawing/2014/main" id="{6E512BA5-B4C2-D747-B8AF-163A01796ED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29977" y="1799685"/>
                  <a:ext cx="804732" cy="722616"/>
                </a:xfrm>
                <a:prstGeom prst="rect">
                  <a:avLst/>
                </a:prstGeom>
              </p:spPr>
            </p:pic>
            <p:pic>
              <p:nvPicPr>
                <p:cNvPr id="33" name="圖片 44">
                  <a:extLst>
                    <a:ext uri="{FF2B5EF4-FFF2-40B4-BE49-F238E27FC236}">
                      <a16:creationId xmlns:a16="http://schemas.microsoft.com/office/drawing/2014/main" id="{DBE108EB-02B8-0943-A992-361A2C3BFFF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587836" y="1921493"/>
                  <a:ext cx="475685" cy="443399"/>
                </a:xfrm>
                <a:prstGeom prst="rect">
                  <a:avLst/>
                </a:prstGeom>
              </p:spPr>
            </p:pic>
          </p:grpSp>
        </p:grpSp>
      </p:grpSp>
      <p:sp>
        <p:nvSpPr>
          <p:cNvPr id="38" name="TextBox 37">
            <a:extLst>
              <a:ext uri="{FF2B5EF4-FFF2-40B4-BE49-F238E27FC236}">
                <a16:creationId xmlns:a16="http://schemas.microsoft.com/office/drawing/2014/main" id="{000299A1-6A88-084A-B805-4140FC45D827}"/>
              </a:ext>
            </a:extLst>
          </p:cNvPr>
          <p:cNvSpPr txBox="1"/>
          <p:nvPr/>
        </p:nvSpPr>
        <p:spPr>
          <a:xfrm>
            <a:off x="2461220" y="4217270"/>
            <a:ext cx="2472152" cy="369332"/>
          </a:xfrm>
          <a:prstGeom prst="rect">
            <a:avLst/>
          </a:prstGeom>
          <a:noFill/>
        </p:spPr>
        <p:txBody>
          <a:bodyPr wrap="none" rtlCol="0">
            <a:spAutoFit/>
          </a:bodyPr>
          <a:lstStyle/>
          <a:p>
            <a:r>
              <a:rPr lang="en-US" altLang="zh-CN">
                <a:solidFill>
                  <a:schemeClr val="bg1"/>
                </a:solidFill>
                <a:latin typeface="Microsoft JhengHei" panose="020B0604030504040204" pitchFamily="34" charset="-120"/>
                <a:ea typeface="Microsoft JhengHei" panose="020B0604030504040204" pitchFamily="34" charset="-120"/>
              </a:rPr>
              <a:t>3 x USB 3.0 (</a:t>
            </a:r>
            <a:r>
              <a:rPr lang="zh-CN" altLang="en-US">
                <a:solidFill>
                  <a:schemeClr val="bg1"/>
                </a:solidFill>
                <a:latin typeface="Microsoft JhengHei" panose="020B0604030504040204" pitchFamily="34" charset="-120"/>
                <a:ea typeface="Microsoft JhengHei" panose="020B0604030504040204" pitchFamily="34" charset="-120"/>
              </a:rPr>
              <a:t>前</a:t>
            </a:r>
            <a:r>
              <a:rPr lang="zh-TW" altLang="en-US">
                <a:solidFill>
                  <a:schemeClr val="bg1"/>
                </a:solidFill>
                <a:latin typeface="Microsoft JhengHei" panose="020B0604030504040204" pitchFamily="34" charset="-120"/>
                <a:ea typeface="Microsoft JhengHei" panose="020B0604030504040204" pitchFamily="34" charset="-120"/>
              </a:rPr>
              <a:t> </a:t>
            </a:r>
            <a:r>
              <a:rPr lang="en-US" altLang="zh-TW">
                <a:solidFill>
                  <a:schemeClr val="bg1"/>
                </a:solidFill>
                <a:latin typeface="Microsoft JhengHei" panose="020B0604030504040204" pitchFamily="34" charset="-120"/>
                <a:ea typeface="Microsoft JhengHei" panose="020B0604030504040204" pitchFamily="34" charset="-120"/>
              </a:rPr>
              <a:t>2</a:t>
            </a:r>
            <a:r>
              <a:rPr lang="zh-TW" altLang="en-US">
                <a:solidFill>
                  <a:schemeClr val="bg1"/>
                </a:solidFill>
                <a:latin typeface="Microsoft JhengHei" panose="020B0604030504040204" pitchFamily="34" charset="-120"/>
                <a:ea typeface="Microsoft JhengHei" panose="020B0604030504040204" pitchFamily="34" charset="-120"/>
              </a:rPr>
              <a:t> </a:t>
            </a:r>
            <a:r>
              <a:rPr lang="zh-CN" altLang="en-US">
                <a:solidFill>
                  <a:schemeClr val="bg1"/>
                </a:solidFill>
                <a:latin typeface="Microsoft JhengHei" panose="020B0604030504040204" pitchFamily="34" charset="-120"/>
                <a:ea typeface="Microsoft JhengHei" panose="020B0604030504040204" pitchFamily="34" charset="-120"/>
              </a:rPr>
              <a:t>側</a:t>
            </a:r>
            <a:r>
              <a:rPr lang="zh-TW" altLang="en-US">
                <a:solidFill>
                  <a:schemeClr val="bg1"/>
                </a:solidFill>
                <a:latin typeface="Microsoft JhengHei" panose="020B0604030504040204" pitchFamily="34" charset="-120"/>
                <a:ea typeface="Microsoft JhengHei" panose="020B0604030504040204" pitchFamily="34" charset="-120"/>
              </a:rPr>
              <a:t> </a:t>
            </a:r>
            <a:r>
              <a:rPr lang="en-US" altLang="zh-CN">
                <a:solidFill>
                  <a:schemeClr val="bg1"/>
                </a:solidFill>
                <a:latin typeface="Microsoft JhengHei" panose="020B0604030504040204" pitchFamily="34" charset="-120"/>
                <a:ea typeface="Microsoft JhengHei" panose="020B0604030504040204" pitchFamily="34" charset="-120"/>
              </a:rPr>
              <a:t>1)</a:t>
            </a:r>
            <a:endParaRPr lang="en-US">
              <a:solidFill>
                <a:schemeClr val="bg1"/>
              </a:solidFill>
              <a:latin typeface="Microsoft JhengHei" panose="020B0604030504040204" pitchFamily="34" charset="-120"/>
              <a:ea typeface="Microsoft JhengHei" panose="020B0604030504040204" pitchFamily="34" charset="-120"/>
            </a:endParaRPr>
          </a:p>
        </p:txBody>
      </p:sp>
      <p:cxnSp>
        <p:nvCxnSpPr>
          <p:cNvPr id="42" name="直線接點 41">
            <a:extLst>
              <a:ext uri="{FF2B5EF4-FFF2-40B4-BE49-F238E27FC236}">
                <a16:creationId xmlns:a16="http://schemas.microsoft.com/office/drawing/2014/main" id="{147B7D1B-D9C9-4594-8ECC-BD0CFEA77D4F}"/>
              </a:ext>
            </a:extLst>
          </p:cNvPr>
          <p:cNvCxnSpPr/>
          <p:nvPr/>
        </p:nvCxnSpPr>
        <p:spPr>
          <a:xfrm>
            <a:off x="1327094" y="414312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矩形: 圓角 4">
            <a:extLst>
              <a:ext uri="{FF2B5EF4-FFF2-40B4-BE49-F238E27FC236}">
                <a16:creationId xmlns:a16="http://schemas.microsoft.com/office/drawing/2014/main" id="{4DA92364-66FD-4AA8-BE74-B04B9D4D89EB}"/>
              </a:ext>
            </a:extLst>
          </p:cNvPr>
          <p:cNvSpPr/>
          <p:nvPr/>
        </p:nvSpPr>
        <p:spPr>
          <a:xfrm>
            <a:off x="1039906" y="1860587"/>
            <a:ext cx="972521" cy="41317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圓角 42">
            <a:extLst>
              <a:ext uri="{FF2B5EF4-FFF2-40B4-BE49-F238E27FC236}">
                <a16:creationId xmlns:a16="http://schemas.microsoft.com/office/drawing/2014/main" id="{A98770B2-5D04-4B3F-B349-FBB234D14D6D}"/>
              </a:ext>
            </a:extLst>
          </p:cNvPr>
          <p:cNvSpPr/>
          <p:nvPr/>
        </p:nvSpPr>
        <p:spPr>
          <a:xfrm>
            <a:off x="983129" y="3340846"/>
            <a:ext cx="672353" cy="27750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1" name="群組 50">
            <a:extLst>
              <a:ext uri="{FF2B5EF4-FFF2-40B4-BE49-F238E27FC236}">
                <a16:creationId xmlns:a16="http://schemas.microsoft.com/office/drawing/2014/main" id="{D4829CCC-64D0-4856-BD1A-689282DC1E25}"/>
              </a:ext>
            </a:extLst>
          </p:cNvPr>
          <p:cNvGrpSpPr/>
          <p:nvPr/>
        </p:nvGrpSpPr>
        <p:grpSpPr>
          <a:xfrm>
            <a:off x="1503126" y="3622863"/>
            <a:ext cx="4582355" cy="549851"/>
            <a:chOff x="1310910" y="3628465"/>
            <a:chExt cx="4582355" cy="555454"/>
          </a:xfrm>
        </p:grpSpPr>
        <p:cxnSp>
          <p:nvCxnSpPr>
            <p:cNvPr id="11" name="直線接點 10">
              <a:extLst>
                <a:ext uri="{FF2B5EF4-FFF2-40B4-BE49-F238E27FC236}">
                  <a16:creationId xmlns:a16="http://schemas.microsoft.com/office/drawing/2014/main" id="{65B62FA7-3EE8-470E-AA2B-BCF07C6E3B8C}"/>
                </a:ext>
              </a:extLst>
            </p:cNvPr>
            <p:cNvCxnSpPr>
              <a:cxnSpLocks/>
            </p:cNvCxnSpPr>
            <p:nvPr/>
          </p:nvCxnSpPr>
          <p:spPr>
            <a:xfrm>
              <a:off x="1310910" y="3628465"/>
              <a:ext cx="0" cy="5078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E5BB5E3F-C4F8-430F-BD20-B9646D6D4925}"/>
                </a:ext>
              </a:extLst>
            </p:cNvPr>
            <p:cNvCxnSpPr>
              <a:cxnSpLocks/>
            </p:cNvCxnSpPr>
            <p:nvPr/>
          </p:nvCxnSpPr>
          <p:spPr>
            <a:xfrm>
              <a:off x="1310910" y="4136265"/>
              <a:ext cx="4582355" cy="4765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BE615438-1044-4F0D-9693-75F4A9AC7146}"/>
                </a:ext>
              </a:extLst>
            </p:cNvPr>
            <p:cNvCxnSpPr>
              <a:cxnSpLocks/>
            </p:cNvCxnSpPr>
            <p:nvPr/>
          </p:nvCxnSpPr>
          <p:spPr>
            <a:xfrm flipV="1">
              <a:off x="5893265" y="3628465"/>
              <a:ext cx="0" cy="55545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397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AF1098A-6937-45A3-AF77-FCFE615DEA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14" y="952772"/>
            <a:ext cx="4843461" cy="3671344"/>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418828" y="198486"/>
            <a:ext cx="7886700" cy="822960"/>
          </a:xfrm>
          <a:effectLst>
            <a:outerShdw blurRad="50800" dist="38100" dir="2700000" algn="tl" rotWithShape="0">
              <a:prstClr val="black">
                <a:alpha val="40000"/>
              </a:prstClr>
            </a:outerShdw>
          </a:effectLst>
        </p:spPr>
        <p:txBody>
          <a:bodyPr>
            <a:normAutofit/>
          </a:bodyPr>
          <a:lstStyle/>
          <a:p>
            <a:pPr algn="ctr"/>
            <a:r>
              <a:rPr lang="en-US" altLang="zh-CN">
                <a:solidFill>
                  <a:srgbClr val="E2CB9E"/>
                </a:solidFill>
                <a:effectLst>
                  <a:outerShdw blurRad="38100" dist="38100" dir="2700000" algn="tl">
                    <a:srgbClr val="000000">
                      <a:alpha val="43137"/>
                    </a:srgbClr>
                  </a:outerShdw>
                </a:effectLst>
              </a:rPr>
              <a:t>M.2 SSD </a:t>
            </a:r>
            <a:r>
              <a:rPr lang="zh-CN" altLang="en-US">
                <a:solidFill>
                  <a:srgbClr val="E2CB9E"/>
                </a:solidFill>
                <a:effectLst>
                  <a:outerShdw blurRad="38100" dist="38100" dir="2700000" algn="tl">
                    <a:srgbClr val="000000">
                      <a:alpha val="43137"/>
                    </a:srgbClr>
                  </a:outerShdw>
                </a:effectLst>
              </a:rPr>
              <a:t>為快而生</a:t>
            </a:r>
            <a:endParaRPr lang="en-US">
              <a:solidFill>
                <a:srgbClr val="E2CB9E"/>
              </a:solidFill>
              <a:effectLst>
                <a:outerShdw blurRad="38100" dist="38100" dir="2700000" algn="tl">
                  <a:srgbClr val="000000">
                    <a:alpha val="43137"/>
                  </a:srgbClr>
                </a:outerShdw>
              </a:effectLst>
            </a:endParaRPr>
          </a:p>
        </p:txBody>
      </p:sp>
      <p:cxnSp>
        <p:nvCxnSpPr>
          <p:cNvPr id="19" name="Straight Connector 18">
            <a:extLst>
              <a:ext uri="{FF2B5EF4-FFF2-40B4-BE49-F238E27FC236}">
                <a16:creationId xmlns:a16="http://schemas.microsoft.com/office/drawing/2014/main" id="{7CDD429C-F4C9-0347-B01E-820B7E04FF70}"/>
              </a:ext>
            </a:extLst>
          </p:cNvPr>
          <p:cNvCxnSpPr>
            <a:cxnSpLocks/>
          </p:cNvCxnSpPr>
          <p:nvPr/>
        </p:nvCxnSpPr>
        <p:spPr>
          <a:xfrm>
            <a:off x="4294094" y="2086145"/>
            <a:ext cx="85100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75B476-5235-AC44-BBBC-6B66FDFBCE95}"/>
              </a:ext>
            </a:extLst>
          </p:cNvPr>
          <p:cNvSpPr txBox="1"/>
          <p:nvPr/>
        </p:nvSpPr>
        <p:spPr>
          <a:xfrm>
            <a:off x="5216595" y="1762979"/>
            <a:ext cx="3920962" cy="646331"/>
          </a:xfrm>
          <a:prstGeom prst="rect">
            <a:avLst/>
          </a:prstGeom>
          <a:noFill/>
        </p:spPr>
        <p:txBody>
          <a:bodyPr wrap="square" rtlCol="0">
            <a:spAutoFit/>
          </a:bodyPr>
          <a:lstStyle/>
          <a:p>
            <a:r>
              <a:rPr lang="en-US" altLang="zh-CN">
                <a:solidFill>
                  <a:schemeClr val="bg1"/>
                </a:solidFill>
                <a:latin typeface="Microsoft JhengHei" panose="020B0604030504040204" pitchFamily="34" charset="-120"/>
                <a:ea typeface="Microsoft JhengHei" panose="020B0604030504040204" pitchFamily="34" charset="-120"/>
              </a:rPr>
              <a:t>4 x M.2 2280 SATA 6Gb/s SSD</a:t>
            </a:r>
            <a:r>
              <a:rPr lang="zh-TW" altLang="en-US">
                <a:solidFill>
                  <a:schemeClr val="bg1"/>
                </a:solidFill>
                <a:latin typeface="Microsoft JhengHei" panose="020B0604030504040204" pitchFamily="34" charset="-120"/>
                <a:ea typeface="Microsoft JhengHei" panose="020B0604030504040204" pitchFamily="34" charset="-120"/>
              </a:rPr>
              <a:t> 插槽 </a:t>
            </a:r>
            <a:endParaRPr lang="en-US" altLang="zh-TW">
              <a:solidFill>
                <a:schemeClr val="bg1"/>
              </a:solidFill>
              <a:latin typeface="Microsoft JhengHei" panose="020B0604030504040204" pitchFamily="34" charset="-120"/>
              <a:ea typeface="Microsoft JhengHei" panose="020B0604030504040204" pitchFamily="34" charset="-120"/>
            </a:endParaRPr>
          </a:p>
          <a:p>
            <a:r>
              <a:rPr lang="en-US" altLang="zh-TW">
                <a:solidFill>
                  <a:schemeClr val="bg1"/>
                </a:solidFill>
                <a:latin typeface="Microsoft JhengHei" panose="020B0604030504040204" pitchFamily="34" charset="-120"/>
                <a:ea typeface="Microsoft JhengHei" panose="020B0604030504040204" pitchFamily="34" charset="-120"/>
              </a:rPr>
              <a:t>(</a:t>
            </a:r>
            <a:r>
              <a:rPr lang="zh-CN" altLang="en-US">
                <a:solidFill>
                  <a:schemeClr val="bg1"/>
                </a:solidFill>
                <a:latin typeface="Microsoft JhengHei" panose="020B0604030504040204" pitchFamily="34" charset="-120"/>
                <a:ea typeface="Microsoft JhengHei" panose="020B0604030504040204" pitchFamily="34" charset="-120"/>
              </a:rPr>
              <a:t>選購</a:t>
            </a:r>
            <a:r>
              <a:rPr lang="en-US" altLang="zh-CN">
                <a:solidFill>
                  <a:schemeClr val="bg1"/>
                </a:solidFill>
                <a:latin typeface="Microsoft JhengHei" panose="020B0604030504040204" pitchFamily="34" charset="-120"/>
                <a:ea typeface="Microsoft JhengHei" panose="020B0604030504040204" pitchFamily="34" charset="-120"/>
              </a:rPr>
              <a:t> SSD)</a:t>
            </a:r>
            <a:endParaRPr lang="en-US">
              <a:solidFill>
                <a:schemeClr val="bg1"/>
              </a:solidFill>
              <a:latin typeface="Microsoft JhengHei" panose="020B0604030504040204" pitchFamily="34" charset="-120"/>
              <a:ea typeface="Microsoft JhengHei" panose="020B0604030504040204" pitchFamily="34" charset="-120"/>
            </a:endParaRPr>
          </a:p>
        </p:txBody>
      </p:sp>
      <p:pic>
        <p:nvPicPr>
          <p:cNvPr id="12" name="圖片 35">
            <a:extLst>
              <a:ext uri="{FF2B5EF4-FFF2-40B4-BE49-F238E27FC236}">
                <a16:creationId xmlns:a16="http://schemas.microsoft.com/office/drawing/2014/main" id="{E297FC82-9938-774A-98FA-F5FCFE4971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3476" y="2086144"/>
            <a:ext cx="4200524" cy="2951260"/>
          </a:xfrm>
          <a:prstGeom prst="rect">
            <a:avLst/>
          </a:prstGeom>
        </p:spPr>
      </p:pic>
    </p:spTree>
    <p:extLst>
      <p:ext uri="{BB962C8B-B14F-4D97-AF65-F5344CB8AC3E}">
        <p14:creationId xmlns:p14="http://schemas.microsoft.com/office/powerpoint/2010/main" val="718218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12">
            <a:extLst>
              <a:ext uri="{FF2B5EF4-FFF2-40B4-BE49-F238E27FC236}">
                <a16:creationId xmlns:a16="http://schemas.microsoft.com/office/drawing/2014/main" id="{E07F2223-92C1-4186-811F-423832B4405D}"/>
              </a:ext>
            </a:extLst>
          </p:cNvPr>
          <p:cNvSpPr/>
          <p:nvPr/>
        </p:nvSpPr>
        <p:spPr>
          <a:xfrm>
            <a:off x="153781" y="1057700"/>
            <a:ext cx="2834967" cy="4001229"/>
          </a:xfrm>
          <a:prstGeom prst="roundRect">
            <a:avLst>
              <a:gd name="adj" fmla="val 82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Picture 14" descr="一張含有 電子用品 的圖片&#10;&#10;描述是以高可信度產生">
            <a:extLst>
              <a:ext uri="{FF2B5EF4-FFF2-40B4-BE49-F238E27FC236}">
                <a16:creationId xmlns:a16="http://schemas.microsoft.com/office/drawing/2014/main" id="{734BD085-1B23-4545-B265-E09FD2EE75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7734" y="1449651"/>
            <a:ext cx="4835707" cy="3665466"/>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634469" y="32322"/>
            <a:ext cx="7886700" cy="822960"/>
          </a:xfrm>
          <a:effectLst>
            <a:outerShdw blurRad="50800" dist="38100" dir="2700000" algn="tl" rotWithShape="0">
              <a:prstClr val="black">
                <a:alpha val="40000"/>
              </a:prstClr>
            </a:outerShdw>
          </a:effectLst>
        </p:spPr>
        <p:txBody>
          <a:bodyPr>
            <a:normAutofit/>
          </a:bodyPr>
          <a:lstStyle/>
          <a:p>
            <a:pPr algn="ctr"/>
            <a:r>
              <a:rPr lang="en-US" altLang="zh-CN" sz="3600">
                <a:solidFill>
                  <a:srgbClr val="E2CB9E"/>
                </a:solidFill>
                <a:effectLst>
                  <a:outerShdw blurRad="38100" dist="38100" dir="2700000" algn="tl">
                    <a:srgbClr val="000000">
                      <a:alpha val="43137"/>
                    </a:srgbClr>
                  </a:outerShdw>
                </a:effectLst>
              </a:rPr>
              <a:t>M.2 SSD </a:t>
            </a:r>
            <a:r>
              <a:rPr lang="zh-CN" altLang="en-US" sz="3600">
                <a:solidFill>
                  <a:srgbClr val="E2CB9E"/>
                </a:solidFill>
                <a:effectLst>
                  <a:outerShdw blurRad="38100" dist="38100" dir="2700000" algn="tl">
                    <a:srgbClr val="000000">
                      <a:alpha val="43137"/>
                    </a:srgbClr>
                  </a:outerShdw>
                </a:effectLst>
              </a:rPr>
              <a:t>安裝與記憶體升級</a:t>
            </a:r>
            <a:endParaRPr lang="en-US" sz="3600">
              <a:solidFill>
                <a:srgbClr val="E2CB9E"/>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1240DD9B-52B7-6D47-B827-243DA7440920}"/>
              </a:ext>
            </a:extLst>
          </p:cNvPr>
          <p:cNvSpPr txBox="1"/>
          <p:nvPr/>
        </p:nvSpPr>
        <p:spPr>
          <a:xfrm>
            <a:off x="3116336" y="803320"/>
            <a:ext cx="3052439" cy="646331"/>
          </a:xfrm>
          <a:prstGeom prst="rect">
            <a:avLst/>
          </a:prstGeom>
          <a:noFill/>
        </p:spPr>
        <p:txBody>
          <a:bodyPr wrap="none" rtlCol="0">
            <a:spAutoFit/>
          </a:bodyPr>
          <a:lstStyle/>
          <a:p>
            <a:r>
              <a:rPr lang="en-US" altLang="zh-CN">
                <a:solidFill>
                  <a:schemeClr val="bg1"/>
                </a:solidFill>
                <a:latin typeface="Microsoft JhengHei" panose="020B0604030504040204" pitchFamily="34" charset="-120"/>
                <a:ea typeface="Microsoft JhengHei" panose="020B0604030504040204" pitchFamily="34" charset="-120"/>
              </a:rPr>
              <a:t>2x DDR4 SO</a:t>
            </a:r>
            <a:r>
              <a:rPr lang="en-US" altLang="zh-TW">
                <a:solidFill>
                  <a:schemeClr val="bg1"/>
                </a:solidFill>
                <a:latin typeface="Microsoft JhengHei" panose="020B0604030504040204" pitchFamily="34" charset="-120"/>
                <a:ea typeface="Microsoft JhengHei" panose="020B0604030504040204" pitchFamily="34" charset="-120"/>
              </a:rPr>
              <a:t>-</a:t>
            </a:r>
            <a:r>
              <a:rPr lang="en-US" altLang="zh-CN">
                <a:solidFill>
                  <a:schemeClr val="bg1"/>
                </a:solidFill>
                <a:latin typeface="Microsoft JhengHei" panose="020B0604030504040204" pitchFamily="34" charset="-120"/>
                <a:ea typeface="Microsoft JhengHei" panose="020B0604030504040204" pitchFamily="34" charset="-120"/>
              </a:rPr>
              <a:t>DIMM</a:t>
            </a:r>
          </a:p>
          <a:p>
            <a:r>
              <a:rPr lang="zh-CN" altLang="en-US">
                <a:solidFill>
                  <a:schemeClr val="bg1"/>
                </a:solidFill>
                <a:latin typeface="Microsoft JhengHei" panose="020B0604030504040204" pitchFamily="34" charset="-120"/>
                <a:ea typeface="Microsoft JhengHei" panose="020B0604030504040204" pitchFamily="34" charset="-120"/>
              </a:rPr>
              <a:t>記憶體插槽，最高總和</a:t>
            </a:r>
            <a:r>
              <a:rPr lang="en-US" altLang="zh-CN">
                <a:solidFill>
                  <a:schemeClr val="bg1"/>
                </a:solidFill>
                <a:latin typeface="Microsoft JhengHei" panose="020B0604030504040204" pitchFamily="34" charset="-120"/>
                <a:ea typeface="Microsoft JhengHei" panose="020B0604030504040204" pitchFamily="34" charset="-120"/>
              </a:rPr>
              <a:t> 8 GB</a:t>
            </a:r>
            <a:endParaRPr lang="en-US">
              <a:solidFill>
                <a:schemeClr val="bg1"/>
              </a:solidFill>
              <a:latin typeface="Microsoft JhengHei" panose="020B0604030504040204" pitchFamily="34" charset="-120"/>
              <a:ea typeface="Microsoft JhengHei" panose="020B0604030504040204" pitchFamily="34" charset="-120"/>
            </a:endParaRPr>
          </a:p>
        </p:txBody>
      </p:sp>
      <p:cxnSp>
        <p:nvCxnSpPr>
          <p:cNvPr id="18" name="Straight Connector 17">
            <a:extLst>
              <a:ext uri="{FF2B5EF4-FFF2-40B4-BE49-F238E27FC236}">
                <a16:creationId xmlns:a16="http://schemas.microsoft.com/office/drawing/2014/main" id="{72C28116-958E-1C45-B56B-741BBC598C81}"/>
              </a:ext>
            </a:extLst>
          </p:cNvPr>
          <p:cNvCxnSpPr>
            <a:cxnSpLocks/>
          </p:cNvCxnSpPr>
          <p:nvPr/>
        </p:nvCxnSpPr>
        <p:spPr>
          <a:xfrm flipH="1" flipV="1">
            <a:off x="4989488" y="1449651"/>
            <a:ext cx="1" cy="1134737"/>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 name="群組 11">
            <a:extLst>
              <a:ext uri="{FF2B5EF4-FFF2-40B4-BE49-F238E27FC236}">
                <a16:creationId xmlns:a16="http://schemas.microsoft.com/office/drawing/2014/main" id="{2C3F3619-4335-4411-9D75-0B703D90DD5C}"/>
              </a:ext>
            </a:extLst>
          </p:cNvPr>
          <p:cNvGrpSpPr/>
          <p:nvPr/>
        </p:nvGrpSpPr>
        <p:grpSpPr>
          <a:xfrm>
            <a:off x="266130" y="1180532"/>
            <a:ext cx="2595031" cy="3773607"/>
            <a:chOff x="209014" y="1529838"/>
            <a:chExt cx="2477476" cy="3585279"/>
          </a:xfrm>
        </p:grpSpPr>
        <p:pic>
          <p:nvPicPr>
            <p:cNvPr id="6" name="Picture 5">
              <a:extLst>
                <a:ext uri="{FF2B5EF4-FFF2-40B4-BE49-F238E27FC236}">
                  <a16:creationId xmlns:a16="http://schemas.microsoft.com/office/drawing/2014/main" id="{ED11F0A6-E244-E94D-9254-4B2B2DAB73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014" y="1529838"/>
              <a:ext cx="2466243" cy="1783407"/>
            </a:xfrm>
            <a:prstGeom prst="rect">
              <a:avLst/>
            </a:prstGeom>
          </p:spPr>
        </p:pic>
        <p:pic>
          <p:nvPicPr>
            <p:cNvPr id="8" name="Picture 7">
              <a:extLst>
                <a:ext uri="{FF2B5EF4-FFF2-40B4-BE49-F238E27FC236}">
                  <a16:creationId xmlns:a16="http://schemas.microsoft.com/office/drawing/2014/main" id="{D60589D4-A9AA-5F4E-8625-19BAE5833F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9014" y="3411920"/>
              <a:ext cx="2477476" cy="1703197"/>
            </a:xfrm>
            <a:prstGeom prst="rect">
              <a:avLst/>
            </a:prstGeom>
          </p:spPr>
        </p:pic>
      </p:grpSp>
      <p:cxnSp>
        <p:nvCxnSpPr>
          <p:cNvPr id="19" name="Straight Connector 18">
            <a:extLst>
              <a:ext uri="{FF2B5EF4-FFF2-40B4-BE49-F238E27FC236}">
                <a16:creationId xmlns:a16="http://schemas.microsoft.com/office/drawing/2014/main" id="{7CDD429C-F4C9-0347-B01E-820B7E04FF70}"/>
              </a:ext>
            </a:extLst>
          </p:cNvPr>
          <p:cNvCxnSpPr>
            <a:cxnSpLocks/>
          </p:cNvCxnSpPr>
          <p:nvPr/>
        </p:nvCxnSpPr>
        <p:spPr>
          <a:xfrm flipH="1" flipV="1">
            <a:off x="7897265" y="1449651"/>
            <a:ext cx="1" cy="1032608"/>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75B476-5235-AC44-BBBC-6B66FDFBCE95}"/>
              </a:ext>
            </a:extLst>
          </p:cNvPr>
          <p:cNvSpPr txBox="1"/>
          <p:nvPr/>
        </p:nvSpPr>
        <p:spPr>
          <a:xfrm>
            <a:off x="6630504" y="803320"/>
            <a:ext cx="2303836" cy="646331"/>
          </a:xfrm>
          <a:prstGeom prst="rect">
            <a:avLst/>
          </a:prstGeom>
          <a:noFill/>
        </p:spPr>
        <p:txBody>
          <a:bodyPr wrap="none" rtlCol="0">
            <a:spAutoFit/>
          </a:bodyPr>
          <a:lstStyle/>
          <a:p>
            <a:r>
              <a:rPr lang="en-US" altLang="zh-CN">
                <a:solidFill>
                  <a:schemeClr val="bg1"/>
                </a:solidFill>
                <a:latin typeface="Microsoft JhengHei" panose="020B0604030504040204" pitchFamily="34" charset="-120"/>
                <a:ea typeface="Microsoft JhengHei" panose="020B0604030504040204" pitchFamily="34" charset="-120"/>
              </a:rPr>
              <a:t>4 x M.2 2280 SATA  </a:t>
            </a:r>
          </a:p>
          <a:p>
            <a:r>
              <a:rPr lang="en-US" altLang="zh-CN">
                <a:solidFill>
                  <a:schemeClr val="bg1"/>
                </a:solidFill>
                <a:latin typeface="Microsoft JhengHei" panose="020B0604030504040204" pitchFamily="34" charset="-120"/>
                <a:ea typeface="Microsoft JhengHei" panose="020B0604030504040204" pitchFamily="34" charset="-120"/>
              </a:rPr>
              <a:t>SSD</a:t>
            </a:r>
            <a:r>
              <a:rPr lang="zh-TW" altLang="en-US">
                <a:solidFill>
                  <a:schemeClr val="bg1"/>
                </a:solidFill>
                <a:latin typeface="Microsoft JhengHei" panose="020B0604030504040204" pitchFamily="34" charset="-120"/>
                <a:ea typeface="Microsoft JhengHei" panose="020B0604030504040204" pitchFamily="34" charset="-120"/>
              </a:rPr>
              <a:t> 插槽 </a:t>
            </a:r>
            <a:r>
              <a:rPr lang="en-US" altLang="zh-TW">
                <a:solidFill>
                  <a:schemeClr val="bg1"/>
                </a:solidFill>
                <a:latin typeface="Microsoft JhengHei" panose="020B0604030504040204" pitchFamily="34" charset="-120"/>
                <a:ea typeface="Microsoft JhengHei" panose="020B0604030504040204" pitchFamily="34" charset="-120"/>
              </a:rPr>
              <a:t>(</a:t>
            </a:r>
            <a:r>
              <a:rPr lang="zh-CN" altLang="en-US">
                <a:solidFill>
                  <a:schemeClr val="bg1"/>
                </a:solidFill>
                <a:latin typeface="Microsoft JhengHei" panose="020B0604030504040204" pitchFamily="34" charset="-120"/>
                <a:ea typeface="Microsoft JhengHei" panose="020B0604030504040204" pitchFamily="34" charset="-120"/>
              </a:rPr>
              <a:t>選購</a:t>
            </a:r>
            <a:r>
              <a:rPr lang="en-US" altLang="zh-CN">
                <a:solidFill>
                  <a:schemeClr val="bg1"/>
                </a:solidFill>
                <a:latin typeface="Microsoft JhengHei" panose="020B0604030504040204" pitchFamily="34" charset="-120"/>
                <a:ea typeface="Microsoft JhengHei" panose="020B0604030504040204" pitchFamily="34" charset="-120"/>
              </a:rPr>
              <a:t> SSD)</a:t>
            </a:r>
            <a:endParaRPr lang="en-US">
              <a:solidFill>
                <a:schemeClr val="bg1"/>
              </a:solidFill>
              <a:latin typeface="Microsoft JhengHei" panose="020B0604030504040204" pitchFamily="34" charset="-120"/>
              <a:ea typeface="Microsoft JhengHei" panose="020B0604030504040204" pitchFamily="34" charset="-120"/>
            </a:endParaRPr>
          </a:p>
        </p:txBody>
      </p:sp>
      <p:pic>
        <p:nvPicPr>
          <p:cNvPr id="9" name="圖形 8">
            <a:extLst>
              <a:ext uri="{FF2B5EF4-FFF2-40B4-BE49-F238E27FC236}">
                <a16:creationId xmlns:a16="http://schemas.microsoft.com/office/drawing/2014/main" id="{E55525B0-452E-41EE-8BA4-D289D39D7B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8748" y="3356498"/>
            <a:ext cx="904392" cy="924946"/>
          </a:xfrm>
          <a:prstGeom prst="rect">
            <a:avLst/>
          </a:prstGeom>
        </p:spPr>
      </p:pic>
      <p:sp>
        <p:nvSpPr>
          <p:cNvPr id="14" name="TextBox 13">
            <a:extLst>
              <a:ext uri="{FF2B5EF4-FFF2-40B4-BE49-F238E27FC236}">
                <a16:creationId xmlns:a16="http://schemas.microsoft.com/office/drawing/2014/main" id="{8A60ACFF-B462-554E-B367-DFF9056BBFF8}"/>
              </a:ext>
            </a:extLst>
          </p:cNvPr>
          <p:cNvSpPr txBox="1"/>
          <p:nvPr/>
        </p:nvSpPr>
        <p:spPr>
          <a:xfrm>
            <a:off x="3116336" y="1325338"/>
            <a:ext cx="1881156" cy="461665"/>
          </a:xfrm>
          <a:prstGeom prst="rect">
            <a:avLst/>
          </a:prstGeom>
          <a:noFill/>
        </p:spPr>
        <p:txBody>
          <a:bodyPr wrap="none" rtlCol="0">
            <a:spAutoFit/>
          </a:bodyPr>
          <a:lstStyle/>
          <a:p>
            <a:r>
              <a:rPr lang="en-US" sz="1200">
                <a:solidFill>
                  <a:schemeClr val="bg1"/>
                </a:solidFill>
                <a:latin typeface="Microsoft JhengHei" panose="020B0604030504040204" pitchFamily="34" charset="-120"/>
                <a:ea typeface="Microsoft JhengHei" panose="020B0604030504040204" pitchFamily="34" charset="-120"/>
              </a:rPr>
              <a:t>TBS-453DX-4G: 2 x 2GB</a:t>
            </a:r>
          </a:p>
          <a:p>
            <a:r>
              <a:rPr lang="en-US" sz="1200">
                <a:solidFill>
                  <a:schemeClr val="bg1"/>
                </a:solidFill>
                <a:latin typeface="Microsoft JhengHei" panose="020B0604030504040204" pitchFamily="34" charset="-120"/>
                <a:ea typeface="Microsoft JhengHei" panose="020B0604030504040204" pitchFamily="34" charset="-120"/>
              </a:rPr>
              <a:t>TBS-453DX-8G: 2 x 4GB</a:t>
            </a:r>
          </a:p>
        </p:txBody>
      </p:sp>
    </p:spTree>
    <p:extLst>
      <p:ext uri="{BB962C8B-B14F-4D97-AF65-F5344CB8AC3E}">
        <p14:creationId xmlns:p14="http://schemas.microsoft.com/office/powerpoint/2010/main" val="1235599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圓角 19">
            <a:extLst>
              <a:ext uri="{FF2B5EF4-FFF2-40B4-BE49-F238E27FC236}">
                <a16:creationId xmlns:a16="http://schemas.microsoft.com/office/drawing/2014/main" id="{9249F760-FA0F-472D-82B0-7C2202203E4C}"/>
              </a:ext>
            </a:extLst>
          </p:cNvPr>
          <p:cNvSpPr/>
          <p:nvPr/>
        </p:nvSpPr>
        <p:spPr>
          <a:xfrm>
            <a:off x="1865643" y="838442"/>
            <a:ext cx="2706357" cy="4231115"/>
          </a:xfrm>
          <a:prstGeom prst="roundRect">
            <a:avLst>
              <a:gd name="adj" fmla="val 82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圓角 4">
            <a:extLst>
              <a:ext uri="{FF2B5EF4-FFF2-40B4-BE49-F238E27FC236}">
                <a16:creationId xmlns:a16="http://schemas.microsoft.com/office/drawing/2014/main" id="{92D9273E-7571-4611-A232-83551DDCC601}"/>
              </a:ext>
            </a:extLst>
          </p:cNvPr>
          <p:cNvSpPr/>
          <p:nvPr/>
        </p:nvSpPr>
        <p:spPr>
          <a:xfrm>
            <a:off x="429905" y="2088362"/>
            <a:ext cx="1371599" cy="2562600"/>
          </a:xfrm>
          <a:prstGeom prst="roundRect">
            <a:avLst>
              <a:gd name="adj" fmla="val 82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1A60CBFF-09EC-4138-9659-B694FBB83318}"/>
              </a:ext>
            </a:extLst>
          </p:cNvPr>
          <p:cNvGrpSpPr/>
          <p:nvPr/>
        </p:nvGrpSpPr>
        <p:grpSpPr>
          <a:xfrm>
            <a:off x="1913311" y="963696"/>
            <a:ext cx="2502612" cy="4031207"/>
            <a:chOff x="1701270" y="923269"/>
            <a:chExt cx="2882468" cy="4246598"/>
          </a:xfrm>
        </p:grpSpPr>
        <p:pic>
          <p:nvPicPr>
            <p:cNvPr id="15" name="Picture 15">
              <a:extLst>
                <a:ext uri="{FF2B5EF4-FFF2-40B4-BE49-F238E27FC236}">
                  <a16:creationId xmlns:a16="http://schemas.microsoft.com/office/drawing/2014/main" id="{B7B9BD2C-7A8D-4DDA-85FA-2441694E1C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1" b="-3279"/>
            <a:stretch/>
          </p:blipFill>
          <p:spPr>
            <a:xfrm>
              <a:off x="1701270" y="3623461"/>
              <a:ext cx="2870730" cy="1546406"/>
            </a:xfrm>
            <a:prstGeom prst="rect">
              <a:avLst/>
            </a:prstGeom>
          </p:spPr>
        </p:pic>
        <p:pic>
          <p:nvPicPr>
            <p:cNvPr id="13" name="Picture 15">
              <a:extLst>
                <a:ext uri="{FF2B5EF4-FFF2-40B4-BE49-F238E27FC236}">
                  <a16:creationId xmlns:a16="http://schemas.microsoft.com/office/drawing/2014/main" id="{01361D11-B07B-45EE-A184-D805BAFE58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3008" y="2689844"/>
              <a:ext cx="2870730" cy="1312951"/>
            </a:xfrm>
            <a:prstGeom prst="rect">
              <a:avLst/>
            </a:prstGeom>
          </p:spPr>
        </p:pic>
        <p:pic>
          <p:nvPicPr>
            <p:cNvPr id="16" name="Picture 15">
              <a:extLst>
                <a:ext uri="{FF2B5EF4-FFF2-40B4-BE49-F238E27FC236}">
                  <a16:creationId xmlns:a16="http://schemas.microsoft.com/office/drawing/2014/main" id="{354AB480-A40E-5548-A6CC-79477A86D6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
            <a:stretch/>
          </p:blipFill>
          <p:spPr>
            <a:xfrm>
              <a:off x="1713008" y="923269"/>
              <a:ext cx="2870730" cy="1915737"/>
            </a:xfrm>
            <a:prstGeom prst="rect">
              <a:avLst/>
            </a:prstGeom>
          </p:spPr>
        </p:pic>
      </p:grpSp>
      <p:sp>
        <p:nvSpPr>
          <p:cNvPr id="2" name="Title 1">
            <a:extLst>
              <a:ext uri="{FF2B5EF4-FFF2-40B4-BE49-F238E27FC236}">
                <a16:creationId xmlns:a16="http://schemas.microsoft.com/office/drawing/2014/main" id="{1D34B8D1-DE30-C040-97A0-9A04100891F6}"/>
              </a:ext>
            </a:extLst>
          </p:cNvPr>
          <p:cNvSpPr>
            <a:spLocks noGrp="1"/>
          </p:cNvSpPr>
          <p:nvPr>
            <p:ph type="title"/>
          </p:nvPr>
        </p:nvSpPr>
        <p:spPr>
          <a:xfrm>
            <a:off x="502530" y="73942"/>
            <a:ext cx="7886700" cy="822960"/>
          </a:xfrm>
        </p:spPr>
        <p:txBody>
          <a:bodyPr>
            <a:normAutofit/>
          </a:bodyPr>
          <a:lstStyle/>
          <a:p>
            <a:pPr algn="ctr"/>
            <a:r>
              <a:rPr lang="zh-CN" altLang="en-US" sz="3600">
                <a:solidFill>
                  <a:srgbClr val="E2CB9E"/>
                </a:solidFill>
                <a:effectLst>
                  <a:outerShdw blurRad="38100" dist="38100" dir="2700000" algn="tl">
                    <a:srgbClr val="000000">
                      <a:alpha val="43137"/>
                    </a:srgbClr>
                  </a:outerShdw>
                </a:effectLst>
              </a:rPr>
              <a:t>內建靜音風扇</a:t>
            </a:r>
            <a:r>
              <a:rPr lang="zh-TW" altLang="en-US" sz="3600">
                <a:solidFill>
                  <a:srgbClr val="E2CB9E"/>
                </a:solidFill>
                <a:effectLst>
                  <a:outerShdw blurRad="38100" dist="38100" dir="2700000" algn="tl">
                    <a:srgbClr val="000000">
                      <a:alpha val="43137"/>
                    </a:srgbClr>
                  </a:outerShdw>
                </a:effectLst>
              </a:rPr>
              <a:t>，</a:t>
            </a:r>
            <a:r>
              <a:rPr lang="zh-CN" altLang="en-US" sz="3600">
                <a:solidFill>
                  <a:srgbClr val="E2CB9E"/>
                </a:solidFill>
                <a:effectLst>
                  <a:outerShdw blurRad="38100" dist="38100" dir="2700000" algn="tl">
                    <a:srgbClr val="000000">
                      <a:alpha val="43137"/>
                    </a:srgbClr>
                  </a:outerShdw>
                </a:effectLst>
              </a:rPr>
              <a:t>極致散熱效能</a:t>
            </a:r>
            <a:endParaRPr lang="en-US" sz="3600">
              <a:solidFill>
                <a:srgbClr val="E2CB9E"/>
              </a:solidFill>
              <a:effectLst>
                <a:outerShdw blurRad="38100" dist="38100" dir="2700000" algn="tl">
                  <a:srgbClr val="000000">
                    <a:alpha val="43137"/>
                  </a:srgbClr>
                </a:outerShdw>
              </a:effectLst>
            </a:endParaRPr>
          </a:p>
        </p:txBody>
      </p:sp>
      <p:pic>
        <p:nvPicPr>
          <p:cNvPr id="3" name="Picture 2" descr="一張含有 電子用品 的圖片&#10;&#10;描述是以高可信度產生">
            <a:extLst>
              <a:ext uri="{FF2B5EF4-FFF2-40B4-BE49-F238E27FC236}">
                <a16:creationId xmlns:a16="http://schemas.microsoft.com/office/drawing/2014/main" id="{8D449421-7B16-CB4C-98D3-12E92991B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8766" y="1050720"/>
            <a:ext cx="4750945" cy="3600242"/>
          </a:xfrm>
          <a:prstGeom prst="rect">
            <a:avLst/>
          </a:prstGeom>
        </p:spPr>
      </p:pic>
      <p:pic>
        <p:nvPicPr>
          <p:cNvPr id="12" name="Picture 11">
            <a:extLst>
              <a:ext uri="{FF2B5EF4-FFF2-40B4-BE49-F238E27FC236}">
                <a16:creationId xmlns:a16="http://schemas.microsoft.com/office/drawing/2014/main" id="{10A79282-3E38-624F-8FCF-0B2B079E90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3802" y="2166968"/>
            <a:ext cx="1019770" cy="1083998"/>
          </a:xfrm>
          <a:prstGeom prst="rect">
            <a:avLst/>
          </a:prstGeom>
        </p:spPr>
      </p:pic>
      <p:pic>
        <p:nvPicPr>
          <p:cNvPr id="14" name="Picture 13">
            <a:extLst>
              <a:ext uri="{FF2B5EF4-FFF2-40B4-BE49-F238E27FC236}">
                <a16:creationId xmlns:a16="http://schemas.microsoft.com/office/drawing/2014/main" id="{03CCEB80-D6B0-C34A-9036-6F4ACA1F4C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0611" y="3408720"/>
            <a:ext cx="1019770" cy="1135416"/>
          </a:xfrm>
          <a:prstGeom prst="rect">
            <a:avLst/>
          </a:prstGeom>
        </p:spPr>
      </p:pic>
      <p:sp>
        <p:nvSpPr>
          <p:cNvPr id="17" name="TextBox 16">
            <a:extLst>
              <a:ext uri="{FF2B5EF4-FFF2-40B4-BE49-F238E27FC236}">
                <a16:creationId xmlns:a16="http://schemas.microsoft.com/office/drawing/2014/main" id="{D0579027-81FC-9C4D-BE5A-795E0A3A406C}"/>
              </a:ext>
            </a:extLst>
          </p:cNvPr>
          <p:cNvSpPr txBox="1"/>
          <p:nvPr/>
        </p:nvSpPr>
        <p:spPr>
          <a:xfrm>
            <a:off x="5847053" y="963696"/>
            <a:ext cx="2031325" cy="369332"/>
          </a:xfrm>
          <a:prstGeom prst="rect">
            <a:avLst/>
          </a:prstGeom>
          <a:noFill/>
        </p:spPr>
        <p:txBody>
          <a:bodyPr wrap="none" rtlCol="0">
            <a:spAutoFit/>
          </a:bodyPr>
          <a:lstStyle/>
          <a:p>
            <a:r>
              <a:rPr lang="zh-CN" altLang="en-US" b="1">
                <a:solidFill>
                  <a:schemeClr val="accent2"/>
                </a:solidFill>
                <a:latin typeface="Microsoft JhengHei" panose="020B0604030504040204" pitchFamily="34" charset="-120"/>
                <a:ea typeface="Microsoft JhengHei" panose="020B0604030504040204" pitchFamily="34" charset="-120"/>
              </a:rPr>
              <a:t>風扇</a:t>
            </a:r>
            <a:r>
              <a:rPr lang="zh-TW" altLang="en-US" b="1">
                <a:solidFill>
                  <a:schemeClr val="accent2"/>
                </a:solidFill>
                <a:latin typeface="Microsoft JhengHei" panose="020B0604030504040204" pitchFamily="34" charset="-120"/>
                <a:ea typeface="Microsoft JhengHei" panose="020B0604030504040204" pitchFamily="34" charset="-120"/>
              </a:rPr>
              <a:t>排</a:t>
            </a:r>
            <a:r>
              <a:rPr lang="zh-CN" altLang="en-US" b="1">
                <a:solidFill>
                  <a:schemeClr val="accent2"/>
                </a:solidFill>
                <a:latin typeface="Microsoft JhengHei" panose="020B0604030504040204" pitchFamily="34" charset="-120"/>
                <a:ea typeface="Microsoft JhengHei" panose="020B0604030504040204" pitchFamily="34" charset="-120"/>
              </a:rPr>
              <a:t>出廢熱設計</a:t>
            </a:r>
            <a:endParaRPr lang="en-US" b="1">
              <a:solidFill>
                <a:schemeClr val="accent2"/>
              </a:solidFill>
              <a:latin typeface="Microsoft JhengHei" panose="020B0604030504040204" pitchFamily="34" charset="-120"/>
              <a:ea typeface="Microsoft JhengHei" panose="020B0604030504040204" pitchFamily="34" charset="-120"/>
            </a:endParaRPr>
          </a:p>
        </p:txBody>
      </p:sp>
      <p:sp>
        <p:nvSpPr>
          <p:cNvPr id="18" name="TextBox 17">
            <a:extLst>
              <a:ext uri="{FF2B5EF4-FFF2-40B4-BE49-F238E27FC236}">
                <a16:creationId xmlns:a16="http://schemas.microsoft.com/office/drawing/2014/main" id="{BCBDD493-93A7-C942-B190-210F4D246F8E}"/>
              </a:ext>
            </a:extLst>
          </p:cNvPr>
          <p:cNvSpPr txBox="1"/>
          <p:nvPr/>
        </p:nvSpPr>
        <p:spPr>
          <a:xfrm>
            <a:off x="1865225" y="2436604"/>
            <a:ext cx="2552302" cy="338554"/>
          </a:xfrm>
          <a:prstGeom prst="rect">
            <a:avLst/>
          </a:prstGeom>
          <a:noFill/>
        </p:spPr>
        <p:txBody>
          <a:bodyPr wrap="none" rtlCol="0" anchor="t">
            <a:spAutoFit/>
          </a:bodyPr>
          <a:lstStyle/>
          <a:p>
            <a:r>
              <a:rPr lang="zh-CN" altLang="en-US" sz="1600" b="1">
                <a:latin typeface="Microsoft JhengHei" panose="020B0604030504040204" pitchFamily="34" charset="-120"/>
                <a:ea typeface="Microsoft JhengHei" panose="020B0604030504040204" pitchFamily="34" charset="-120"/>
              </a:rPr>
              <a:t>全新設計</a:t>
            </a:r>
            <a:r>
              <a:rPr lang="en-US" altLang="zh-CN" sz="1600" b="1">
                <a:latin typeface="Microsoft JhengHei" panose="020B0604030504040204" pitchFamily="34" charset="-120"/>
                <a:ea typeface="Microsoft JhengHei" panose="020B0604030504040204" pitchFamily="34" charset="-120"/>
              </a:rPr>
              <a:t> </a:t>
            </a:r>
            <a:r>
              <a:rPr lang="en-US" sz="1600" b="1">
                <a:latin typeface="Microsoft JhengHei" panose="020B0604030504040204" pitchFamily="34" charset="-120"/>
                <a:ea typeface="Microsoft JhengHei" panose="020B0604030504040204" pitchFamily="34" charset="-120"/>
              </a:rPr>
              <a:t>M.2 SSD </a:t>
            </a:r>
            <a:r>
              <a:rPr lang="zh-CN" altLang="en-US" sz="1600" b="1">
                <a:latin typeface="Microsoft JhengHei" panose="020B0604030504040204" pitchFamily="34" charset="-120"/>
                <a:ea typeface="Microsoft JhengHei" panose="020B0604030504040204" pitchFamily="34" charset="-120"/>
              </a:rPr>
              <a:t>散熱片</a:t>
            </a:r>
            <a:endParaRPr lang="en-US" sz="1600" b="1">
              <a:latin typeface="Microsoft JhengHei" panose="020B0604030504040204" pitchFamily="34" charset="-120"/>
              <a:ea typeface="Microsoft JhengHei" panose="020B0604030504040204" pitchFamily="34" charset="-120"/>
            </a:endParaRPr>
          </a:p>
        </p:txBody>
      </p:sp>
      <p:sp>
        <p:nvSpPr>
          <p:cNvPr id="19" name="TextBox 18">
            <a:extLst>
              <a:ext uri="{FF2B5EF4-FFF2-40B4-BE49-F238E27FC236}">
                <a16:creationId xmlns:a16="http://schemas.microsoft.com/office/drawing/2014/main" id="{CB4CFD04-B946-8B42-AC35-0B2658D00761}"/>
              </a:ext>
            </a:extLst>
          </p:cNvPr>
          <p:cNvSpPr txBox="1"/>
          <p:nvPr/>
        </p:nvSpPr>
        <p:spPr>
          <a:xfrm>
            <a:off x="429905" y="896411"/>
            <a:ext cx="1464630" cy="1200329"/>
          </a:xfrm>
          <a:prstGeom prst="rect">
            <a:avLst/>
          </a:prstGeom>
          <a:noFill/>
        </p:spPr>
        <p:txBody>
          <a:bodyPr wrap="square" rtlCol="0">
            <a:spAutoFit/>
          </a:bodyPr>
          <a:lstStyle/>
          <a:p>
            <a:r>
              <a:rPr lang="zh-CN" altLang="en-US" b="1">
                <a:solidFill>
                  <a:schemeClr val="bg1"/>
                </a:solidFill>
                <a:latin typeface="Microsoft JhengHei" panose="020B0604030504040204" pitchFamily="34" charset="-120"/>
                <a:ea typeface="Microsoft JhengHei" panose="020B0604030504040204" pitchFamily="34" charset="-120"/>
              </a:rPr>
              <a:t>隨附散熱墊適用於單面與雙面顆粒的</a:t>
            </a:r>
            <a:r>
              <a:rPr lang="en-US" altLang="zh-CN" b="1">
                <a:solidFill>
                  <a:schemeClr val="bg1"/>
                </a:solidFill>
                <a:latin typeface="Microsoft JhengHei" panose="020B0604030504040204" pitchFamily="34" charset="-120"/>
                <a:ea typeface="Microsoft JhengHei" panose="020B0604030504040204" pitchFamily="34" charset="-120"/>
              </a:rPr>
              <a:t> M.2 SSD</a:t>
            </a:r>
            <a:endParaRPr lang="en-US" b="1">
              <a:solidFill>
                <a:schemeClr val="bg1"/>
              </a:solidFill>
              <a:latin typeface="Microsoft JhengHei" panose="020B0604030504040204" pitchFamily="34" charset="-120"/>
              <a:ea typeface="Microsoft JhengHei" panose="020B0604030504040204" pitchFamily="34" charset="-120"/>
            </a:endParaRPr>
          </a:p>
        </p:txBody>
      </p:sp>
      <p:pic>
        <p:nvPicPr>
          <p:cNvPr id="24" name="Picture 2">
            <a:extLst>
              <a:ext uri="{FF2B5EF4-FFF2-40B4-BE49-F238E27FC236}">
                <a16:creationId xmlns:a16="http://schemas.microsoft.com/office/drawing/2014/main" id="{C95D2563-C027-4DDA-902D-91467048B3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5721" y="1274837"/>
            <a:ext cx="4453990" cy="3376125"/>
          </a:xfrm>
          <a:prstGeom prst="rect">
            <a:avLst/>
          </a:prstGeom>
        </p:spPr>
      </p:pic>
    </p:spTree>
    <p:extLst>
      <p:ext uri="{BB962C8B-B14F-4D97-AF65-F5344CB8AC3E}">
        <p14:creationId xmlns:p14="http://schemas.microsoft.com/office/powerpoint/2010/main" val="4049795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5C50A58-60EE-4124-9524-4C06FB92DE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5417" y="638431"/>
            <a:ext cx="6073739" cy="4048125"/>
          </a:xfrm>
          <a:prstGeom prst="rect">
            <a:avLst/>
          </a:prstGeom>
        </p:spPr>
      </p:pic>
      <p:sp>
        <p:nvSpPr>
          <p:cNvPr id="2" name="矩形 1">
            <a:extLst>
              <a:ext uri="{FF2B5EF4-FFF2-40B4-BE49-F238E27FC236}">
                <a16:creationId xmlns:a16="http://schemas.microsoft.com/office/drawing/2014/main" id="{C7E45205-F4D4-4B2C-AC00-B06A174BEE6A}"/>
              </a:ext>
            </a:extLst>
          </p:cNvPr>
          <p:cNvSpPr/>
          <p:nvPr/>
        </p:nvSpPr>
        <p:spPr>
          <a:xfrm>
            <a:off x="2542000" y="2545261"/>
            <a:ext cx="3238500" cy="830997"/>
          </a:xfrm>
          <a:prstGeom prst="rect">
            <a:avLst/>
          </a:prstGeom>
        </p:spPr>
        <p:txBody>
          <a:bodyPr wrap="square">
            <a:spAutoFit/>
          </a:bodyPr>
          <a:lstStyle/>
          <a:p>
            <a:pPr marL="180975" indent="-180975">
              <a:buClr>
                <a:srgbClr val="E2CB9E"/>
              </a:buClr>
              <a:buFont typeface="Arial" panose="020B0604020202020204" pitchFamily="34" charset="0"/>
              <a:buChar char="•"/>
            </a:pPr>
            <a:r>
              <a:rPr lang="zh-TW" altLang="en-US" sz="2400" b="1">
                <a:solidFill>
                  <a:schemeClr val="bg1"/>
                </a:solidFill>
                <a:latin typeface="Microsoft JhengHei" panose="020B0604030504040204" pitchFamily="34" charset="-120"/>
                <a:ea typeface="Microsoft JhengHei" panose="020B0604030504040204" pitchFamily="34" charset="-120"/>
              </a:rPr>
              <a:t>升級記憶體</a:t>
            </a:r>
            <a:endParaRPr lang="en-US" altLang="zh-TW" sz="2400" b="1">
              <a:solidFill>
                <a:schemeClr val="bg1"/>
              </a:solidFill>
              <a:latin typeface="Microsoft JhengHei" panose="020B0604030504040204" pitchFamily="34" charset="-120"/>
              <a:ea typeface="Microsoft JhengHei" panose="020B0604030504040204" pitchFamily="34" charset="-120"/>
            </a:endParaRPr>
          </a:p>
          <a:p>
            <a:pPr marL="180975" indent="-180975">
              <a:buClr>
                <a:srgbClr val="E2CB9E"/>
              </a:buClr>
              <a:buFont typeface="Arial" panose="020B0604020202020204" pitchFamily="34" charset="0"/>
              <a:buChar char="•"/>
            </a:pPr>
            <a:r>
              <a:rPr lang="zh-TW" altLang="en-US" sz="2400" b="1">
                <a:solidFill>
                  <a:schemeClr val="bg1"/>
                </a:solidFill>
                <a:latin typeface="Microsoft JhengHei" panose="020B0604030504040204" pitchFamily="34" charset="-120"/>
                <a:ea typeface="Microsoft JhengHei" panose="020B0604030504040204" pitchFamily="34" charset="-120"/>
              </a:rPr>
              <a:t>安裝 </a:t>
            </a:r>
            <a:r>
              <a:rPr lang="en-US" altLang="zh-TW" sz="2400" b="1">
                <a:solidFill>
                  <a:schemeClr val="bg1"/>
                </a:solidFill>
                <a:latin typeface="Microsoft JhengHei" panose="020B0604030504040204" pitchFamily="34" charset="-120"/>
                <a:ea typeface="Microsoft JhengHei" panose="020B0604030504040204" pitchFamily="34" charset="-120"/>
              </a:rPr>
              <a:t>M.2</a:t>
            </a:r>
            <a:r>
              <a:rPr lang="zh-TW" altLang="en-US" sz="2400" b="1">
                <a:solidFill>
                  <a:schemeClr val="bg1"/>
                </a:solidFill>
                <a:latin typeface="Microsoft JhengHei" panose="020B0604030504040204" pitchFamily="34" charset="-120"/>
                <a:ea typeface="Microsoft JhengHei" panose="020B0604030504040204" pitchFamily="34" charset="-120"/>
              </a:rPr>
              <a:t> </a:t>
            </a:r>
            <a:r>
              <a:rPr lang="en-US" altLang="zh-TW" sz="2400" b="1">
                <a:solidFill>
                  <a:schemeClr val="bg1"/>
                </a:solidFill>
                <a:latin typeface="Microsoft JhengHei" panose="020B0604030504040204" pitchFamily="34" charset="-120"/>
                <a:ea typeface="Microsoft JhengHei" panose="020B0604030504040204" pitchFamily="34" charset="-120"/>
              </a:rPr>
              <a:t>SATA</a:t>
            </a:r>
            <a:r>
              <a:rPr lang="zh-TW" altLang="en-US" sz="2400" b="1">
                <a:solidFill>
                  <a:schemeClr val="bg1"/>
                </a:solidFill>
                <a:latin typeface="Microsoft JhengHei" panose="020B0604030504040204" pitchFamily="34" charset="-120"/>
                <a:ea typeface="Microsoft JhengHei" panose="020B0604030504040204" pitchFamily="34" charset="-120"/>
              </a:rPr>
              <a:t> </a:t>
            </a:r>
            <a:r>
              <a:rPr lang="en-US" altLang="zh-TW" sz="2400" b="1">
                <a:solidFill>
                  <a:schemeClr val="bg1"/>
                </a:solidFill>
                <a:latin typeface="Microsoft JhengHei" panose="020B0604030504040204" pitchFamily="34" charset="-120"/>
                <a:ea typeface="Microsoft JhengHei" panose="020B0604030504040204" pitchFamily="34" charset="-120"/>
              </a:rPr>
              <a:t>SSD</a:t>
            </a:r>
          </a:p>
        </p:txBody>
      </p:sp>
      <p:sp>
        <p:nvSpPr>
          <p:cNvPr id="8" name="矩形 7">
            <a:extLst>
              <a:ext uri="{FF2B5EF4-FFF2-40B4-BE49-F238E27FC236}">
                <a16:creationId xmlns:a16="http://schemas.microsoft.com/office/drawing/2014/main" id="{1B8F2300-5132-4315-8F52-C042CA24E22B}"/>
              </a:ext>
            </a:extLst>
          </p:cNvPr>
          <p:cNvSpPr/>
          <p:nvPr/>
        </p:nvSpPr>
        <p:spPr>
          <a:xfrm>
            <a:off x="2542000" y="1281131"/>
            <a:ext cx="3238500" cy="784830"/>
          </a:xfrm>
          <a:prstGeom prst="rect">
            <a:avLst/>
          </a:prstGeom>
        </p:spPr>
        <p:txBody>
          <a:bodyPr wrap="square">
            <a:spAutoFit/>
          </a:bodyPr>
          <a:lstStyle/>
          <a:p>
            <a:pPr algn="ctr">
              <a:buClr>
                <a:srgbClr val="E2CB9E"/>
              </a:buClr>
            </a:pPr>
            <a:r>
              <a:rPr lang="en-US" altLang="zh-TW" sz="4500" b="1">
                <a:solidFill>
                  <a:srgbClr val="E2CB9E"/>
                </a:solidFill>
                <a:latin typeface="Microsoft JhengHei" panose="020B0604030504040204" pitchFamily="34" charset="-120"/>
                <a:ea typeface="Microsoft JhengHei" panose="020B0604030504040204" pitchFamily="34" charset="-120"/>
              </a:rPr>
              <a:t>Live Demo</a:t>
            </a:r>
          </a:p>
        </p:txBody>
      </p:sp>
      <p:pic>
        <p:nvPicPr>
          <p:cNvPr id="10" name="圖片 9">
            <a:extLst>
              <a:ext uri="{FF2B5EF4-FFF2-40B4-BE49-F238E27FC236}">
                <a16:creationId xmlns:a16="http://schemas.microsoft.com/office/drawing/2014/main" id="{AEE1B6B3-8034-4F98-A25E-1E3B729BFC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7175" y="970585"/>
            <a:ext cx="3083399" cy="3534484"/>
          </a:xfrm>
          <a:prstGeom prst="rect">
            <a:avLst/>
          </a:prstGeom>
        </p:spPr>
      </p:pic>
    </p:spTree>
    <p:extLst>
      <p:ext uri="{BB962C8B-B14F-4D97-AF65-F5344CB8AC3E}">
        <p14:creationId xmlns:p14="http://schemas.microsoft.com/office/powerpoint/2010/main" val="1115232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3D198F-19DD-6E49-A3C2-D556D14BCE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64355" y="1775586"/>
            <a:ext cx="2483885" cy="1803426"/>
          </a:xfrm>
          <a:prstGeom prst="rect">
            <a:avLst/>
          </a:prstGeom>
        </p:spPr>
      </p:pic>
      <p:sp>
        <p:nvSpPr>
          <p:cNvPr id="2" name="Title 1">
            <a:extLst>
              <a:ext uri="{FF2B5EF4-FFF2-40B4-BE49-F238E27FC236}">
                <a16:creationId xmlns:a16="http://schemas.microsoft.com/office/drawing/2014/main" id="{BD128FA5-65E2-0B47-A4D4-47887CDE3BFC}"/>
              </a:ext>
            </a:extLst>
          </p:cNvPr>
          <p:cNvSpPr>
            <a:spLocks noGrp="1"/>
          </p:cNvSpPr>
          <p:nvPr>
            <p:ph type="title"/>
          </p:nvPr>
        </p:nvSpPr>
        <p:spPr>
          <a:xfrm>
            <a:off x="648871" y="227856"/>
            <a:ext cx="7886700" cy="822960"/>
          </a:xfrm>
          <a:effectLst>
            <a:outerShdw blurRad="50800" dist="38100" dir="2700000" algn="tl" rotWithShape="0">
              <a:prstClr val="black">
                <a:alpha val="40000"/>
              </a:prstClr>
            </a:outerShdw>
          </a:effectLst>
        </p:spPr>
        <p:txBody>
          <a:bodyPr>
            <a:normAutofit/>
          </a:bodyPr>
          <a:lstStyle/>
          <a:p>
            <a:pPr algn="ctr"/>
            <a:r>
              <a:rPr lang="en-US" sz="3600">
                <a:solidFill>
                  <a:srgbClr val="E2CB9E"/>
                </a:solidFill>
                <a:effectLst>
                  <a:outerShdw blurRad="38100" dist="38100" dir="2700000" algn="tl">
                    <a:srgbClr val="000000">
                      <a:alpha val="43137"/>
                    </a:srgbClr>
                  </a:outerShdw>
                </a:effectLst>
              </a:rPr>
              <a:t>10V </a:t>
            </a:r>
            <a:r>
              <a:rPr lang="zh-TW" altLang="en-US" sz="3600">
                <a:solidFill>
                  <a:srgbClr val="E2CB9E"/>
                </a:solidFill>
                <a:effectLst>
                  <a:outerShdw blurRad="38100" dist="38100" dir="2700000" algn="tl">
                    <a:srgbClr val="000000">
                      <a:alpha val="43137"/>
                    </a:srgbClr>
                  </a:outerShdw>
                </a:effectLst>
              </a:rPr>
              <a:t>至</a:t>
            </a:r>
            <a:r>
              <a:rPr lang="en-US" sz="3600">
                <a:solidFill>
                  <a:srgbClr val="E2CB9E"/>
                </a:solidFill>
                <a:effectLst>
                  <a:outerShdw blurRad="38100" dist="38100" dir="2700000" algn="tl">
                    <a:srgbClr val="000000">
                      <a:alpha val="43137"/>
                    </a:srgbClr>
                  </a:outerShdw>
                </a:effectLst>
              </a:rPr>
              <a:t> 20V DC </a:t>
            </a:r>
            <a:r>
              <a:rPr lang="ja-JP" altLang="en-US" sz="3600">
                <a:solidFill>
                  <a:srgbClr val="E2CB9E"/>
                </a:solidFill>
                <a:effectLst>
                  <a:outerShdw blurRad="38100" dist="38100" dir="2700000" algn="tl">
                    <a:srgbClr val="000000">
                      <a:alpha val="43137"/>
                    </a:srgbClr>
                  </a:outerShdw>
                </a:effectLst>
              </a:rPr>
              <a:t>寬電源輸入設計</a:t>
            </a:r>
            <a:endParaRPr lang="en-US" sz="3600">
              <a:solidFill>
                <a:srgbClr val="E2CB9E"/>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A09C662D-8E3C-8746-88A3-EA004CB9C7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2875280"/>
            <a:ext cx="8458200" cy="2194560"/>
          </a:xfrm>
          <a:prstGeom prst="rect">
            <a:avLst/>
          </a:prstGeom>
        </p:spPr>
      </p:pic>
      <p:pic>
        <p:nvPicPr>
          <p:cNvPr id="5" name="圖片 37">
            <a:extLst>
              <a:ext uri="{FF2B5EF4-FFF2-40B4-BE49-F238E27FC236}">
                <a16:creationId xmlns:a16="http://schemas.microsoft.com/office/drawing/2014/main" id="{5267FF40-C39B-6B4F-AF38-FE5B2351C9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305266"/>
            <a:ext cx="7557015" cy="1259840"/>
          </a:xfrm>
          <a:prstGeom prst="rect">
            <a:avLst/>
          </a:prstGeom>
        </p:spPr>
      </p:pic>
      <p:sp>
        <p:nvSpPr>
          <p:cNvPr id="6" name="Rectangle 5">
            <a:extLst>
              <a:ext uri="{FF2B5EF4-FFF2-40B4-BE49-F238E27FC236}">
                <a16:creationId xmlns:a16="http://schemas.microsoft.com/office/drawing/2014/main" id="{A290E9CB-DA81-A64D-B3F1-02F0ECD592FC}"/>
              </a:ext>
            </a:extLst>
          </p:cNvPr>
          <p:cNvSpPr/>
          <p:nvPr/>
        </p:nvSpPr>
        <p:spPr>
          <a:xfrm>
            <a:off x="648871" y="1555723"/>
            <a:ext cx="4129809" cy="1200329"/>
          </a:xfrm>
          <a:prstGeom prst="rect">
            <a:avLst/>
          </a:prstGeom>
        </p:spPr>
        <p:txBody>
          <a:bodyPr wrap="square">
            <a:spAutoFit/>
          </a:bodyPr>
          <a:lstStyle/>
          <a:p>
            <a:r>
              <a:rPr lang="ja-JP" altLang="en-US">
                <a:solidFill>
                  <a:schemeClr val="bg1"/>
                </a:solidFill>
                <a:latin typeface="Microsoft JhengHei" panose="020B0604030504040204" pitchFamily="34" charset="-120"/>
                <a:ea typeface="Microsoft JhengHei" panose="020B0604030504040204" pitchFamily="34" charset="-120"/>
              </a:rPr>
              <a:t>配備一組 </a:t>
            </a:r>
            <a:r>
              <a:rPr lang="en-US" altLang="ja-JP">
                <a:solidFill>
                  <a:schemeClr val="bg1"/>
                </a:solidFill>
                <a:latin typeface="Microsoft JhengHei" panose="020B0604030504040204" pitchFamily="34" charset="-120"/>
                <a:ea typeface="Microsoft JhengHei" panose="020B0604030504040204" pitchFamily="34" charset="-120"/>
              </a:rPr>
              <a:t>65 </a:t>
            </a:r>
            <a:r>
              <a:rPr lang="ja-JP" altLang="en-US">
                <a:solidFill>
                  <a:schemeClr val="bg1"/>
                </a:solidFill>
                <a:latin typeface="Microsoft JhengHei" panose="020B0604030504040204" pitchFamily="34" charset="-120"/>
                <a:ea typeface="Microsoft JhengHei" panose="020B0604030504040204" pitchFamily="34" charset="-120"/>
              </a:rPr>
              <a:t>瓦 </a:t>
            </a:r>
            <a:r>
              <a:rPr lang="en-US" altLang="ja-JP">
                <a:solidFill>
                  <a:schemeClr val="bg1"/>
                </a:solidFill>
                <a:latin typeface="Microsoft JhengHei" panose="020B0604030504040204" pitchFamily="34" charset="-120"/>
                <a:ea typeface="Microsoft JhengHei" panose="020B0604030504040204" pitchFamily="34" charset="-120"/>
              </a:rPr>
              <a:t>19 </a:t>
            </a:r>
            <a:r>
              <a:rPr lang="ja-JP" altLang="en-US">
                <a:solidFill>
                  <a:schemeClr val="bg1"/>
                </a:solidFill>
                <a:latin typeface="Microsoft JhengHei" panose="020B0604030504040204" pitchFamily="34" charset="-120"/>
                <a:ea typeface="Microsoft JhengHei" panose="020B0604030504040204" pitchFamily="34" charset="-120"/>
              </a:rPr>
              <a:t>伏特變壓器，並支援直流電源 </a:t>
            </a:r>
            <a:r>
              <a:rPr lang="en-US" altLang="ja-JP">
                <a:solidFill>
                  <a:schemeClr val="bg1"/>
                </a:solidFill>
                <a:latin typeface="Microsoft JhengHei" panose="020B0604030504040204" pitchFamily="34" charset="-120"/>
                <a:ea typeface="Microsoft JhengHei" panose="020B0604030504040204" pitchFamily="34" charset="-120"/>
              </a:rPr>
              <a:t>(</a:t>
            </a:r>
            <a:r>
              <a:rPr lang="en-US">
                <a:solidFill>
                  <a:schemeClr val="bg1"/>
                </a:solidFill>
                <a:latin typeface="Microsoft JhengHei" panose="020B0604030504040204" pitchFamily="34" charset="-120"/>
                <a:ea typeface="Microsoft JhengHei" panose="020B0604030504040204" pitchFamily="34" charset="-120"/>
              </a:rPr>
              <a:t>DC) </a:t>
            </a:r>
            <a:r>
              <a:rPr lang="ja-JP" altLang="en-US">
                <a:solidFill>
                  <a:schemeClr val="bg1"/>
                </a:solidFill>
                <a:latin typeface="Microsoft JhengHei" panose="020B0604030504040204" pitchFamily="34" charset="-120"/>
                <a:ea typeface="Microsoft JhengHei" panose="020B0604030504040204" pitchFamily="34" charset="-120"/>
              </a:rPr>
              <a:t>輸入，彈性支援 </a:t>
            </a:r>
            <a:r>
              <a:rPr lang="en-US" altLang="ja-JP">
                <a:solidFill>
                  <a:schemeClr val="bg1"/>
                </a:solidFill>
                <a:latin typeface="Microsoft JhengHei" panose="020B0604030504040204" pitchFamily="34" charset="-120"/>
                <a:ea typeface="Microsoft JhengHei" panose="020B0604030504040204" pitchFamily="34" charset="-120"/>
              </a:rPr>
              <a:t>10 </a:t>
            </a:r>
            <a:r>
              <a:rPr lang="ja-JP" altLang="en-US">
                <a:solidFill>
                  <a:schemeClr val="bg1"/>
                </a:solidFill>
                <a:latin typeface="Microsoft JhengHei" panose="020B0604030504040204" pitchFamily="34" charset="-120"/>
                <a:ea typeface="Microsoft JhengHei" panose="020B0604030504040204" pitchFamily="34" charset="-120"/>
              </a:rPr>
              <a:t>伏特至 </a:t>
            </a:r>
            <a:r>
              <a:rPr lang="en-US" altLang="ja-JP">
                <a:solidFill>
                  <a:schemeClr val="bg1"/>
                </a:solidFill>
                <a:latin typeface="Microsoft JhengHei" panose="020B0604030504040204" pitchFamily="34" charset="-120"/>
                <a:ea typeface="Microsoft JhengHei" panose="020B0604030504040204" pitchFamily="34" charset="-120"/>
              </a:rPr>
              <a:t>20 </a:t>
            </a:r>
            <a:r>
              <a:rPr lang="ja-JP" altLang="en-US">
                <a:solidFill>
                  <a:schemeClr val="bg1"/>
                </a:solidFill>
                <a:latin typeface="Microsoft JhengHei" panose="020B0604030504040204" pitchFamily="34" charset="-120"/>
                <a:ea typeface="Microsoft JhengHei" panose="020B0604030504040204" pitchFamily="34" charset="-120"/>
              </a:rPr>
              <a:t>伏特的直流電範圍，適合工業、工廠等不同環境的電壓需求。</a:t>
            </a:r>
            <a:endParaRPr lang="en-US">
              <a:solidFill>
                <a:schemeClr val="bg1"/>
              </a:solidFill>
              <a:latin typeface="Microsoft JhengHei" panose="020B0604030504040204" pitchFamily="34" charset="-120"/>
              <a:ea typeface="Microsoft JhengHei" panose="020B0604030504040204" pitchFamily="34" charset="-120"/>
            </a:endParaRPr>
          </a:p>
        </p:txBody>
      </p:sp>
      <p:pic>
        <p:nvPicPr>
          <p:cNvPr id="8" name="Picture 7">
            <a:extLst>
              <a:ext uri="{FF2B5EF4-FFF2-40B4-BE49-F238E27FC236}">
                <a16:creationId xmlns:a16="http://schemas.microsoft.com/office/drawing/2014/main" id="{B7FE14BC-A975-1549-BF91-15DEB01D41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2450" y="929536"/>
            <a:ext cx="4609430" cy="2592805"/>
          </a:xfrm>
          <a:prstGeom prst="rect">
            <a:avLst/>
          </a:prstGeom>
        </p:spPr>
      </p:pic>
    </p:spTree>
    <p:extLst>
      <p:ext uri="{BB962C8B-B14F-4D97-AF65-F5344CB8AC3E}">
        <p14:creationId xmlns:p14="http://schemas.microsoft.com/office/powerpoint/2010/main" val="2610384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室內, 牆 的圖片&#10;&#10;描述是以非常高的可信度產生">
            <a:extLst>
              <a:ext uri="{FF2B5EF4-FFF2-40B4-BE49-F238E27FC236}">
                <a16:creationId xmlns:a16="http://schemas.microsoft.com/office/drawing/2014/main" id="{A12C4608-0D14-42B4-8DEF-1741104012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7572" y="1140027"/>
            <a:ext cx="4648855" cy="2711046"/>
          </a:xfrm>
          <a:prstGeom prst="rect">
            <a:avLst/>
          </a:prstGeom>
        </p:spPr>
      </p:pic>
      <p:sp>
        <p:nvSpPr>
          <p:cNvPr id="2" name="Title 1">
            <a:extLst>
              <a:ext uri="{FF2B5EF4-FFF2-40B4-BE49-F238E27FC236}">
                <a16:creationId xmlns:a16="http://schemas.microsoft.com/office/drawing/2014/main" id="{E831E5D9-C357-2A4E-A7C0-F3B0E94ACB3A}"/>
              </a:ext>
            </a:extLst>
          </p:cNvPr>
          <p:cNvSpPr>
            <a:spLocks noGrp="1"/>
          </p:cNvSpPr>
          <p:nvPr>
            <p:ph type="title"/>
          </p:nvPr>
        </p:nvSpPr>
        <p:spPr>
          <a:xfrm>
            <a:off x="628650" y="210464"/>
            <a:ext cx="7886700" cy="822960"/>
          </a:xfrm>
          <a:effectLst>
            <a:outerShdw blurRad="50800" dist="38100" dir="2700000" algn="tl" rotWithShape="0">
              <a:prstClr val="black">
                <a:alpha val="40000"/>
              </a:prstClr>
            </a:outerShdw>
          </a:effectLst>
        </p:spPr>
        <p:txBody>
          <a:bodyPr>
            <a:normAutofit fontScale="90000"/>
          </a:bodyPr>
          <a:lstStyle/>
          <a:p>
            <a:pPr algn="ctr"/>
            <a:r>
              <a:rPr lang="en-US" sz="4000">
                <a:solidFill>
                  <a:srgbClr val="E2CB9E"/>
                </a:solidFill>
                <a:effectLst>
                  <a:outerShdw blurRad="38100" dist="38100" dir="2700000" algn="tl">
                    <a:srgbClr val="000000">
                      <a:alpha val="43137"/>
                    </a:srgbClr>
                  </a:outerShdw>
                </a:effectLst>
              </a:rPr>
              <a:t>HDMI 2.0 4K 60FPS </a:t>
            </a:r>
            <a:r>
              <a:rPr lang="zh-CN" altLang="en-US" sz="4000">
                <a:solidFill>
                  <a:srgbClr val="E2CB9E"/>
                </a:solidFill>
                <a:effectLst>
                  <a:outerShdw blurRad="38100" dist="38100" dir="2700000" algn="tl">
                    <a:srgbClr val="000000">
                      <a:alpha val="43137"/>
                    </a:srgbClr>
                  </a:outerShdw>
                </a:effectLst>
              </a:rPr>
              <a:t>流暢影像體驗</a:t>
            </a:r>
            <a:endParaRPr lang="en-US">
              <a:solidFill>
                <a:srgbClr val="E2CB9E"/>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A7A925D1-A0CD-C347-9002-885B2688D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4591" y="3470372"/>
            <a:ext cx="6874816" cy="1462664"/>
          </a:xfrm>
          <a:prstGeom prst="rect">
            <a:avLst/>
          </a:prstGeom>
        </p:spPr>
      </p:pic>
    </p:spTree>
    <p:extLst>
      <p:ext uri="{BB962C8B-B14F-4D97-AF65-F5344CB8AC3E}">
        <p14:creationId xmlns:p14="http://schemas.microsoft.com/office/powerpoint/2010/main" val="786004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hape 357">
            <a:extLst>
              <a:ext uri="{FF2B5EF4-FFF2-40B4-BE49-F238E27FC236}">
                <a16:creationId xmlns:a16="http://schemas.microsoft.com/office/drawing/2014/main" id="{A6A87806-33AA-40D1-B89F-2F42272C9E1A}"/>
              </a:ext>
            </a:extLst>
          </p:cNvPr>
          <p:cNvCxnSpPr/>
          <p:nvPr/>
        </p:nvCxnSpPr>
        <p:spPr>
          <a:xfrm rot="10800000" flipH="1">
            <a:off x="1785918" y="-2000282"/>
            <a:ext cx="4533900" cy="7500"/>
          </a:xfrm>
          <a:prstGeom prst="straightConnector1">
            <a:avLst/>
          </a:prstGeom>
          <a:noFill/>
          <a:ln w="19050" cap="flat" cmpd="sng">
            <a:solidFill>
              <a:srgbClr val="4A86E8"/>
            </a:solidFill>
            <a:prstDash val="solid"/>
            <a:round/>
            <a:headEnd type="none" w="lg" len="lg"/>
            <a:tailEnd type="none" w="lg" len="lg"/>
          </a:ln>
        </p:spPr>
      </p:cxnSp>
      <p:sp>
        <p:nvSpPr>
          <p:cNvPr id="89" name="Title 1">
            <a:extLst>
              <a:ext uri="{FF2B5EF4-FFF2-40B4-BE49-F238E27FC236}">
                <a16:creationId xmlns:a16="http://schemas.microsoft.com/office/drawing/2014/main" id="{2A776AE7-221D-144C-A648-632A55F1A9D0}"/>
              </a:ext>
            </a:extLst>
          </p:cNvPr>
          <p:cNvSpPr txBox="1">
            <a:spLocks/>
          </p:cNvSpPr>
          <p:nvPr/>
        </p:nvSpPr>
        <p:spPr>
          <a:xfrm>
            <a:off x="184245" y="0"/>
            <a:ext cx="8795982" cy="717571"/>
          </a:xfrm>
          <a:prstGeom prst="rect">
            <a:avLst/>
          </a:prstGeom>
        </p:spPr>
        <p:txBody>
          <a:bodyPr anchor="t"/>
          <a:lstStyle/>
          <a:p>
            <a:endParaRPr kumimoji="0" lang="en-US" sz="3200" b="1" i="0" u="none" strike="noStrike" kern="0" cap="none" spc="0" normalizeH="0" baseline="0" noProof="0">
              <a:ln>
                <a:noFill/>
              </a:ln>
              <a:solidFill>
                <a:schemeClr val="bg1"/>
              </a:solidFill>
              <a:effectLst/>
              <a:uLnTx/>
              <a:uFillTx/>
              <a:latin typeface="+mj-lt"/>
              <a:ea typeface="微軟正黑體" pitchFamily="34" charset="-120"/>
              <a:cs typeface="Arial"/>
              <a:sym typeface="Arial"/>
            </a:endParaRPr>
          </a:p>
        </p:txBody>
      </p:sp>
      <p:grpSp>
        <p:nvGrpSpPr>
          <p:cNvPr id="20" name="群組 19">
            <a:extLst>
              <a:ext uri="{FF2B5EF4-FFF2-40B4-BE49-F238E27FC236}">
                <a16:creationId xmlns:a16="http://schemas.microsoft.com/office/drawing/2014/main" id="{DFFAF4E8-15B4-4BAF-878D-37B87E7F2726}"/>
              </a:ext>
            </a:extLst>
          </p:cNvPr>
          <p:cNvGrpSpPr/>
          <p:nvPr/>
        </p:nvGrpSpPr>
        <p:grpSpPr>
          <a:xfrm>
            <a:off x="651057" y="1213839"/>
            <a:ext cx="8329168" cy="3467776"/>
            <a:chOff x="1226259" y="1057293"/>
            <a:chExt cx="7464899" cy="3107576"/>
          </a:xfrm>
        </p:grpSpPr>
        <p:cxnSp>
          <p:nvCxnSpPr>
            <p:cNvPr id="50" name="Shape 358">
              <a:extLst>
                <a:ext uri="{FF2B5EF4-FFF2-40B4-BE49-F238E27FC236}">
                  <a16:creationId xmlns:a16="http://schemas.microsoft.com/office/drawing/2014/main" id="{40C427B6-0D5B-475A-BBE6-C74206D27A08}"/>
                </a:ext>
              </a:extLst>
            </p:cNvPr>
            <p:cNvCxnSpPr/>
            <p:nvPr/>
          </p:nvCxnSpPr>
          <p:spPr>
            <a:xfrm rot="10800000">
              <a:off x="2526803" y="1564956"/>
              <a:ext cx="937227" cy="1389"/>
            </a:xfrm>
            <a:prstGeom prst="straightConnector1">
              <a:avLst/>
            </a:prstGeom>
            <a:noFill/>
            <a:ln w="28575" cap="flat" cmpd="sng">
              <a:solidFill>
                <a:schemeClr val="bg1"/>
              </a:solidFill>
              <a:prstDash val="sysDot"/>
              <a:round/>
              <a:headEnd type="none" w="lg" len="lg"/>
              <a:tailEnd type="none" w="lg" len="lg"/>
            </a:ln>
          </p:spPr>
        </p:cxnSp>
        <p:cxnSp>
          <p:nvCxnSpPr>
            <p:cNvPr id="51" name="直線接點 50">
              <a:extLst>
                <a:ext uri="{FF2B5EF4-FFF2-40B4-BE49-F238E27FC236}">
                  <a16:creationId xmlns:a16="http://schemas.microsoft.com/office/drawing/2014/main" id="{527341DB-9D28-47EF-A6B3-357189548B56}"/>
                </a:ext>
              </a:extLst>
            </p:cNvPr>
            <p:cNvCxnSpPr>
              <a:cxnSpLocks/>
            </p:cNvCxnSpPr>
            <p:nvPr/>
          </p:nvCxnSpPr>
          <p:spPr>
            <a:xfrm>
              <a:off x="4338775" y="2320098"/>
              <a:ext cx="932379" cy="1257057"/>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pic>
          <p:nvPicPr>
            <p:cNvPr id="53" name="Shape 351">
              <a:extLst>
                <a:ext uri="{FF2B5EF4-FFF2-40B4-BE49-F238E27FC236}">
                  <a16:creationId xmlns:a16="http://schemas.microsoft.com/office/drawing/2014/main" id="{CE5A0F4E-BCAD-4AB5-94C4-B9310231653C}"/>
                </a:ext>
              </a:extLst>
            </p:cNvPr>
            <p:cNvPicPr preferRelativeResize="0"/>
            <p:nvPr/>
          </p:nvPicPr>
          <p:blipFill>
            <a:blip r:embed="rId2" cstate="screen">
              <a:alphaModFix/>
              <a:lum bright="70000" contrast="-70000"/>
              <a:extLst>
                <a:ext uri="{28A0092B-C50C-407E-A947-70E740481C1C}">
                  <a14:useLocalDpi xmlns:a14="http://schemas.microsoft.com/office/drawing/2010/main"/>
                </a:ext>
              </a:extLst>
            </a:blip>
            <a:stretch>
              <a:fillRect/>
            </a:stretch>
          </p:blipFill>
          <p:spPr>
            <a:xfrm rot="2070020">
              <a:off x="1226259" y="1365141"/>
              <a:ext cx="683046" cy="683047"/>
            </a:xfrm>
            <a:prstGeom prst="rect">
              <a:avLst/>
            </a:prstGeom>
            <a:noFill/>
            <a:ln>
              <a:noFill/>
            </a:ln>
          </p:spPr>
        </p:pic>
        <p:pic>
          <p:nvPicPr>
            <p:cNvPr id="54" name="Shape 352">
              <a:extLst>
                <a:ext uri="{FF2B5EF4-FFF2-40B4-BE49-F238E27FC236}">
                  <a16:creationId xmlns:a16="http://schemas.microsoft.com/office/drawing/2014/main" id="{36949772-7E5A-4C86-85D6-7FC2E7ABCBCD}"/>
                </a:ext>
              </a:extLst>
            </p:cNvPr>
            <p:cNvPicPr preferRelativeResize="0"/>
            <p:nvPr/>
          </p:nvPicPr>
          <p:blipFill>
            <a:blip r:embed="rId3" cstate="screen">
              <a:alphaModFix/>
              <a:lum bright="70000" contrast="-70000"/>
              <a:extLst>
                <a:ext uri="{28A0092B-C50C-407E-A947-70E740481C1C}">
                  <a14:useLocalDpi xmlns:a14="http://schemas.microsoft.com/office/drawing/2010/main"/>
                </a:ext>
              </a:extLst>
            </a:blip>
            <a:stretch>
              <a:fillRect/>
            </a:stretch>
          </p:blipFill>
          <p:spPr>
            <a:xfrm>
              <a:off x="1778027" y="1695281"/>
              <a:ext cx="624818" cy="624818"/>
            </a:xfrm>
            <a:prstGeom prst="rect">
              <a:avLst/>
            </a:prstGeom>
            <a:noFill/>
            <a:ln>
              <a:noFill/>
            </a:ln>
          </p:spPr>
        </p:pic>
        <p:cxnSp>
          <p:nvCxnSpPr>
            <p:cNvPr id="57" name="Shape 360">
              <a:extLst>
                <a:ext uri="{FF2B5EF4-FFF2-40B4-BE49-F238E27FC236}">
                  <a16:creationId xmlns:a16="http://schemas.microsoft.com/office/drawing/2014/main" id="{1FF4EF00-1E32-41B5-9D06-639FC7B67F88}"/>
                </a:ext>
              </a:extLst>
            </p:cNvPr>
            <p:cNvCxnSpPr>
              <a:cxnSpLocks/>
            </p:cNvCxnSpPr>
            <p:nvPr/>
          </p:nvCxnSpPr>
          <p:spPr>
            <a:xfrm flipH="1">
              <a:off x="2742980" y="2571750"/>
              <a:ext cx="928800" cy="860858"/>
            </a:xfrm>
            <a:prstGeom prst="straightConnector1">
              <a:avLst/>
            </a:prstGeom>
            <a:noFill/>
            <a:ln w="28575" cap="flat" cmpd="sng">
              <a:solidFill>
                <a:schemeClr val="bg1"/>
              </a:solidFill>
              <a:prstDash val="sysDot"/>
              <a:round/>
              <a:headEnd type="none" w="lg" len="lg"/>
              <a:tailEnd type="none" w="lg" len="lg"/>
            </a:ln>
          </p:spPr>
        </p:cxnSp>
        <p:sp>
          <p:nvSpPr>
            <p:cNvPr id="59" name="Shape 364">
              <a:extLst>
                <a:ext uri="{FF2B5EF4-FFF2-40B4-BE49-F238E27FC236}">
                  <a16:creationId xmlns:a16="http://schemas.microsoft.com/office/drawing/2014/main" id="{45C8D3D8-565C-44DC-BA8F-513866AED64F}"/>
                </a:ext>
              </a:extLst>
            </p:cNvPr>
            <p:cNvSpPr txBox="1"/>
            <p:nvPr/>
          </p:nvSpPr>
          <p:spPr>
            <a:xfrm>
              <a:off x="2826216" y="3632652"/>
              <a:ext cx="1231391" cy="265538"/>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r>
                <a:rPr lang="en-US" b="1" err="1">
                  <a:solidFill>
                    <a:schemeClr val="bg1"/>
                  </a:solidFill>
                </a:rPr>
                <a:t>Qremote</a:t>
              </a:r>
              <a:r>
                <a:rPr lang="en-US" b="1">
                  <a:solidFill>
                    <a:schemeClr val="bg1"/>
                  </a:solidFill>
                </a:rPr>
                <a:t> App</a:t>
              </a:r>
            </a:p>
          </p:txBody>
        </p:sp>
        <p:sp>
          <p:nvSpPr>
            <p:cNvPr id="61" name="Shape 366">
              <a:extLst>
                <a:ext uri="{FF2B5EF4-FFF2-40B4-BE49-F238E27FC236}">
                  <a16:creationId xmlns:a16="http://schemas.microsoft.com/office/drawing/2014/main" id="{5351781C-25A6-4A5E-BC38-E8B9AD81577F}"/>
                </a:ext>
              </a:extLst>
            </p:cNvPr>
            <p:cNvSpPr txBox="1"/>
            <p:nvPr/>
          </p:nvSpPr>
          <p:spPr>
            <a:xfrm>
              <a:off x="1241651" y="2087203"/>
              <a:ext cx="944738" cy="265538"/>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rtl="0">
                <a:spcBef>
                  <a:spcPts val="0"/>
                </a:spcBef>
                <a:buNone/>
              </a:pPr>
              <a:r>
                <a:rPr lang="zh-TW" altLang="en-US" b="1">
                  <a:solidFill>
                    <a:schemeClr val="bg1"/>
                  </a:solidFill>
                </a:rPr>
                <a:t>鍵鼠</a:t>
              </a:r>
              <a:endParaRPr lang="en-US" b="1">
                <a:solidFill>
                  <a:schemeClr val="bg1"/>
                </a:solidFill>
              </a:endParaRPr>
            </a:p>
          </p:txBody>
        </p:sp>
        <p:pic>
          <p:nvPicPr>
            <p:cNvPr id="69" name="Shape 363">
              <a:extLst>
                <a:ext uri="{FF2B5EF4-FFF2-40B4-BE49-F238E27FC236}">
                  <a16:creationId xmlns:a16="http://schemas.microsoft.com/office/drawing/2014/main" id="{C7C2DD2D-21B6-48E3-B10B-07BA3636F5B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184439" y="3171443"/>
              <a:ext cx="558540" cy="993426"/>
            </a:xfrm>
            <a:prstGeom prst="rect">
              <a:avLst/>
            </a:prstGeom>
            <a:noFill/>
            <a:ln>
              <a:noFill/>
            </a:ln>
          </p:spPr>
        </p:pic>
        <p:cxnSp>
          <p:nvCxnSpPr>
            <p:cNvPr id="70" name="直線接點 69">
              <a:extLst>
                <a:ext uri="{FF2B5EF4-FFF2-40B4-BE49-F238E27FC236}">
                  <a16:creationId xmlns:a16="http://schemas.microsoft.com/office/drawing/2014/main" id="{5893B165-5D73-42F0-8F53-8625A07FABE4}"/>
                </a:ext>
              </a:extLst>
            </p:cNvPr>
            <p:cNvCxnSpPr/>
            <p:nvPr/>
          </p:nvCxnSpPr>
          <p:spPr>
            <a:xfrm>
              <a:off x="4276294" y="1564957"/>
              <a:ext cx="2686717" cy="13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Shape 723">
              <a:extLst>
                <a:ext uri="{FF2B5EF4-FFF2-40B4-BE49-F238E27FC236}">
                  <a16:creationId xmlns:a16="http://schemas.microsoft.com/office/drawing/2014/main" id="{EF9BD1CA-EDEA-4290-A7A4-A0387396EB6E}"/>
                </a:ext>
              </a:extLst>
            </p:cNvPr>
            <p:cNvSpPr/>
            <p:nvPr/>
          </p:nvSpPr>
          <p:spPr>
            <a:xfrm>
              <a:off x="3276585" y="1070462"/>
              <a:ext cx="1562045" cy="1562045"/>
            </a:xfrm>
            <a:prstGeom prst="ellipse">
              <a:avLst/>
            </a:prstGeom>
            <a:solidFill>
              <a:schemeClr val="tx1">
                <a:lumMod val="85000"/>
                <a:lumOff val="15000"/>
              </a:schemeClr>
            </a:solidFill>
            <a:ln w="12700" cap="flat" cmpd="sng">
              <a:solidFill>
                <a:schemeClr val="bg2">
                  <a:lumMod val="75000"/>
                </a:schemeClr>
              </a:solidFill>
              <a:prstDash val="solid"/>
              <a:round/>
              <a:headEnd type="none" w="med" len="med"/>
              <a:tailEnd type="none" w="med" len="med"/>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200">
                <a:solidFill>
                  <a:schemeClr val="dk1"/>
                </a:solidFill>
                <a:latin typeface="Arial"/>
                <a:ea typeface="Arial"/>
                <a:cs typeface="Arial"/>
                <a:sym typeface="Arial"/>
              </a:endParaRPr>
            </a:p>
          </p:txBody>
        </p:sp>
        <p:pic>
          <p:nvPicPr>
            <p:cNvPr id="75" name="Picture 3" descr="C:\Users\Han Tsai\Desktop\HD_直播\radio.png">
              <a:extLst>
                <a:ext uri="{FF2B5EF4-FFF2-40B4-BE49-F238E27FC236}">
                  <a16:creationId xmlns:a16="http://schemas.microsoft.com/office/drawing/2014/main" id="{D702172B-6298-4C34-8F2C-8972746446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04921" y="3246924"/>
              <a:ext cx="1378183" cy="898904"/>
            </a:xfrm>
            <a:prstGeom prst="rect">
              <a:avLst/>
            </a:prstGeom>
            <a:noFill/>
          </p:spPr>
        </p:pic>
        <p:pic>
          <p:nvPicPr>
            <p:cNvPr id="28" name="Picture 2" descr="C:\Users\Han Tsai\Desktop\HD_直播\MPNITOR.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5292" y="1057293"/>
              <a:ext cx="2615866" cy="2037718"/>
            </a:xfrm>
            <a:prstGeom prst="rect">
              <a:avLst/>
            </a:prstGeom>
            <a:noFill/>
          </p:spPr>
        </p:pic>
      </p:grpSp>
      <p:sp>
        <p:nvSpPr>
          <p:cNvPr id="2" name="Title 1">
            <a:extLst>
              <a:ext uri="{FF2B5EF4-FFF2-40B4-BE49-F238E27FC236}">
                <a16:creationId xmlns:a16="http://schemas.microsoft.com/office/drawing/2014/main" id="{4944D0F7-A0BC-7A4C-929D-6A5F102B398F}"/>
              </a:ext>
            </a:extLst>
          </p:cNvPr>
          <p:cNvSpPr>
            <a:spLocks noGrp="1"/>
          </p:cNvSpPr>
          <p:nvPr>
            <p:ph type="title"/>
          </p:nvPr>
        </p:nvSpPr>
        <p:spPr>
          <a:xfrm>
            <a:off x="374702" y="231725"/>
            <a:ext cx="8415067" cy="822960"/>
          </a:xfrm>
          <a:effectLst>
            <a:outerShdw blurRad="50800" dist="38100" dir="2700000" algn="tl" rotWithShape="0">
              <a:prstClr val="black">
                <a:alpha val="40000"/>
              </a:prstClr>
            </a:outerShdw>
          </a:effectLst>
        </p:spPr>
        <p:txBody>
          <a:bodyPr>
            <a:normAutofit fontScale="90000"/>
          </a:bodyPr>
          <a:lstStyle/>
          <a:p>
            <a:pPr algn="ctr"/>
            <a:r>
              <a:rPr lang="en-US" altLang="zh-TW" sz="4000" spc="-150" err="1">
                <a:solidFill>
                  <a:srgbClr val="E2CB9E"/>
                </a:solidFill>
                <a:effectLst>
                  <a:outerShdw blurRad="38100" dist="38100" dir="2700000" algn="tl">
                    <a:srgbClr val="000000">
                      <a:alpha val="43137"/>
                    </a:srgbClr>
                  </a:outerShdw>
                </a:effectLst>
              </a:rPr>
              <a:t>HybridDesk</a:t>
            </a:r>
            <a:r>
              <a:rPr lang="en-US" altLang="zh-TW" sz="4000" spc="-150">
                <a:solidFill>
                  <a:srgbClr val="E2CB9E"/>
                </a:solidFill>
                <a:effectLst>
                  <a:outerShdw blurRad="38100" dist="38100" dir="2700000" algn="tl">
                    <a:srgbClr val="000000">
                      <a:alpha val="43137"/>
                    </a:srgbClr>
                  </a:outerShdw>
                </a:effectLst>
              </a:rPr>
              <a:t> Station，</a:t>
            </a:r>
            <a:r>
              <a:rPr lang="zh-CN" altLang="en-US" sz="4000" spc="-150">
                <a:solidFill>
                  <a:srgbClr val="E2CB9E"/>
                </a:solidFill>
                <a:effectLst>
                  <a:outerShdw blurRad="38100" dist="38100" dir="2700000" algn="tl">
                    <a:srgbClr val="000000">
                      <a:alpha val="43137"/>
                    </a:srgbClr>
                  </a:outerShdw>
                </a:effectLst>
              </a:rPr>
              <a:t>影音應用樣樣行</a:t>
            </a:r>
            <a:r>
              <a:rPr lang="en-US" altLang="zh-TW" sz="4000" spc="-150">
                <a:solidFill>
                  <a:srgbClr val="E2CB9E"/>
                </a:solidFill>
                <a:effectLst>
                  <a:outerShdw blurRad="38100" dist="38100" dir="2700000" algn="tl">
                    <a:srgbClr val="000000">
                      <a:alpha val="43137"/>
                    </a:srgbClr>
                  </a:outerShdw>
                </a:effectLst>
              </a:rPr>
              <a:t> </a:t>
            </a:r>
            <a:endParaRPr lang="en-US" spc="-150">
              <a:solidFill>
                <a:srgbClr val="E2CB9E"/>
              </a:solidFill>
              <a:effectLst>
                <a:outerShdw blurRad="38100" dist="38100" dir="2700000" algn="tl">
                  <a:srgbClr val="000000">
                    <a:alpha val="43137"/>
                  </a:srgbClr>
                </a:outerShdw>
              </a:effectLst>
            </a:endParaRPr>
          </a:p>
        </p:txBody>
      </p:sp>
      <p:pic>
        <p:nvPicPr>
          <p:cNvPr id="26" name="圖片 25">
            <a:extLst>
              <a:ext uri="{FF2B5EF4-FFF2-40B4-BE49-F238E27FC236}">
                <a16:creationId xmlns:a16="http://schemas.microsoft.com/office/drawing/2014/main" id="{912D409C-997A-4792-BEFE-3DE801F2A5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04848" y="1001782"/>
            <a:ext cx="986532" cy="986646"/>
          </a:xfrm>
          <a:prstGeom prst="rect">
            <a:avLst/>
          </a:prstGeom>
        </p:spPr>
      </p:pic>
      <p:pic>
        <p:nvPicPr>
          <p:cNvPr id="24" name="圖片 23">
            <a:extLst>
              <a:ext uri="{FF2B5EF4-FFF2-40B4-BE49-F238E27FC236}">
                <a16:creationId xmlns:a16="http://schemas.microsoft.com/office/drawing/2014/main" id="{A1E212E5-8C9C-4D92-8506-3EB9A80DBA0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97335" y="1907061"/>
            <a:ext cx="3660158" cy="1768692"/>
          </a:xfrm>
          <a:prstGeom prst="rect">
            <a:avLst/>
          </a:prstGeom>
        </p:spPr>
      </p:pic>
      <p:sp>
        <p:nvSpPr>
          <p:cNvPr id="3" name="矩形: 圓角 2">
            <a:extLst>
              <a:ext uri="{FF2B5EF4-FFF2-40B4-BE49-F238E27FC236}">
                <a16:creationId xmlns:a16="http://schemas.microsoft.com/office/drawing/2014/main" id="{019CED35-0C26-4E1A-AA8C-3F7BF9E93442}"/>
              </a:ext>
            </a:extLst>
          </p:cNvPr>
          <p:cNvSpPr/>
          <p:nvPr/>
        </p:nvSpPr>
        <p:spPr>
          <a:xfrm>
            <a:off x="1347640" y="1588815"/>
            <a:ext cx="906184" cy="34966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ea typeface="微軟正黑體" pitchFamily="34" charset="-120"/>
                <a:sym typeface="Arial"/>
              </a:rPr>
              <a:t>USB</a:t>
            </a:r>
          </a:p>
        </p:txBody>
      </p:sp>
      <p:sp>
        <p:nvSpPr>
          <p:cNvPr id="25" name="矩形: 圓角 24">
            <a:extLst>
              <a:ext uri="{FF2B5EF4-FFF2-40B4-BE49-F238E27FC236}">
                <a16:creationId xmlns:a16="http://schemas.microsoft.com/office/drawing/2014/main" id="{24CBF697-5C05-496C-A3FA-013182DD8185}"/>
              </a:ext>
            </a:extLst>
          </p:cNvPr>
          <p:cNvSpPr/>
          <p:nvPr/>
        </p:nvSpPr>
        <p:spPr>
          <a:xfrm>
            <a:off x="5002298" y="1577950"/>
            <a:ext cx="906184" cy="34966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buSzPts val="1400"/>
            </a:pPr>
            <a:r>
              <a:rPr lang="en-US" altLang="zh-TW" b="1">
                <a:solidFill>
                  <a:schemeClr val="tx1"/>
                </a:solidFill>
                <a:ea typeface="微軟正黑體" pitchFamily="34" charset="-120"/>
                <a:sym typeface="Arial"/>
              </a:rPr>
              <a:t>HDMI</a:t>
            </a:r>
          </a:p>
        </p:txBody>
      </p:sp>
      <p:sp>
        <p:nvSpPr>
          <p:cNvPr id="27" name="矩形: 圓角 26">
            <a:extLst>
              <a:ext uri="{FF2B5EF4-FFF2-40B4-BE49-F238E27FC236}">
                <a16:creationId xmlns:a16="http://schemas.microsoft.com/office/drawing/2014/main" id="{3183FCEE-4035-4F16-BCB4-10F07EC4A46C}"/>
              </a:ext>
            </a:extLst>
          </p:cNvPr>
          <p:cNvSpPr/>
          <p:nvPr/>
        </p:nvSpPr>
        <p:spPr>
          <a:xfrm>
            <a:off x="4376940" y="3220388"/>
            <a:ext cx="906184" cy="34966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buSzPts val="1400"/>
            </a:pPr>
            <a:r>
              <a:rPr lang="zh-TW" altLang="en-US" b="1">
                <a:solidFill>
                  <a:schemeClr val="tx1"/>
                </a:solidFill>
                <a:ea typeface="微軟正黑體" pitchFamily="34" charset="-120"/>
                <a:sym typeface="Arial"/>
              </a:rPr>
              <a:t>音源</a:t>
            </a:r>
          </a:p>
        </p:txBody>
      </p:sp>
      <p:sp>
        <p:nvSpPr>
          <p:cNvPr id="29" name="矩形: 圓角 28">
            <a:extLst>
              <a:ext uri="{FF2B5EF4-FFF2-40B4-BE49-F238E27FC236}">
                <a16:creationId xmlns:a16="http://schemas.microsoft.com/office/drawing/2014/main" id="{55133BF5-C1E7-429F-ACAA-CB19C561BA4C}"/>
              </a:ext>
            </a:extLst>
          </p:cNvPr>
          <p:cNvSpPr/>
          <p:nvPr/>
        </p:nvSpPr>
        <p:spPr>
          <a:xfrm>
            <a:off x="2348105" y="3186950"/>
            <a:ext cx="906184" cy="34966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buSzPts val="1400"/>
            </a:pPr>
            <a:r>
              <a:rPr lang="zh-TW" altLang="en-US" b="1">
                <a:solidFill>
                  <a:schemeClr val="tx1"/>
                </a:solidFill>
                <a:ea typeface="微軟正黑體" pitchFamily="34" charset="-120"/>
                <a:sym typeface="Arial"/>
              </a:rPr>
              <a:t>網路</a:t>
            </a:r>
          </a:p>
        </p:txBody>
      </p:sp>
    </p:spTree>
    <p:extLst>
      <p:ext uri="{BB962C8B-B14F-4D97-AF65-F5344CB8AC3E}">
        <p14:creationId xmlns:p14="http://schemas.microsoft.com/office/powerpoint/2010/main" val="3433918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標題 18">
            <a:extLst>
              <a:ext uri="{FF2B5EF4-FFF2-40B4-BE49-F238E27FC236}">
                <a16:creationId xmlns:a16="http://schemas.microsoft.com/office/drawing/2014/main" id="{DC8FC468-85B0-4AA9-9D9A-85F079CF4611}"/>
              </a:ext>
            </a:extLst>
          </p:cNvPr>
          <p:cNvSpPr txBox="1">
            <a:spLocks/>
          </p:cNvSpPr>
          <p:nvPr/>
        </p:nvSpPr>
        <p:spPr>
          <a:xfrm>
            <a:off x="1732712" y="305227"/>
            <a:ext cx="82296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a:p>
        </p:txBody>
      </p:sp>
      <p:sp>
        <p:nvSpPr>
          <p:cNvPr id="4" name="Title 1">
            <a:extLst>
              <a:ext uri="{FF2B5EF4-FFF2-40B4-BE49-F238E27FC236}">
                <a16:creationId xmlns:a16="http://schemas.microsoft.com/office/drawing/2014/main" id="{C4F0B8E3-30BC-4126-BB3D-71B97D705D68}"/>
              </a:ext>
            </a:extLst>
          </p:cNvPr>
          <p:cNvSpPr txBox="1">
            <a:spLocks/>
          </p:cNvSpPr>
          <p:nvPr/>
        </p:nvSpPr>
        <p:spPr>
          <a:xfrm>
            <a:off x="184245" y="0"/>
            <a:ext cx="8795982" cy="634621"/>
          </a:xfrm>
          <a:prstGeom prst="rect">
            <a:avLst/>
          </a:prstGeom>
        </p:spPr>
        <p:txBody>
          <a:bodyPr/>
          <a:lstStyle/>
          <a:p>
            <a:pPr lvl="0"/>
            <a:endParaRPr kumimoji="0" lang="en-US" sz="3200" b="1" i="0" u="none" strike="noStrike" kern="0" cap="none" spc="0" normalizeH="0" baseline="0" noProof="0">
              <a:ln>
                <a:noFill/>
              </a:ln>
              <a:solidFill>
                <a:schemeClr val="bg1"/>
              </a:solidFill>
              <a:effectLst/>
              <a:uLnTx/>
              <a:uFillTx/>
              <a:latin typeface="+mj-lt"/>
              <a:ea typeface="微軟正黑體" pitchFamily="34" charset="-120"/>
              <a:cs typeface="Arial"/>
              <a:sym typeface="Arial"/>
            </a:endParaRPr>
          </a:p>
        </p:txBody>
      </p:sp>
      <p:pic>
        <p:nvPicPr>
          <p:cNvPr id="5" name="圖片 4">
            <a:extLst>
              <a:ext uri="{FF2B5EF4-FFF2-40B4-BE49-F238E27FC236}">
                <a16:creationId xmlns:a16="http://schemas.microsoft.com/office/drawing/2014/main" id="{1A779798-3CB9-4B80-8444-085906504C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710" y="1129259"/>
            <a:ext cx="2313073" cy="540171"/>
          </a:xfrm>
          <a:prstGeom prst="rect">
            <a:avLst/>
          </a:prstGeom>
        </p:spPr>
      </p:pic>
      <p:sp>
        <p:nvSpPr>
          <p:cNvPr id="6" name="TextBox 6">
            <a:extLst>
              <a:ext uri="{FF2B5EF4-FFF2-40B4-BE49-F238E27FC236}">
                <a16:creationId xmlns:a16="http://schemas.microsoft.com/office/drawing/2014/main" id="{2D8A5151-3955-4172-9234-909758ED231D}"/>
              </a:ext>
            </a:extLst>
          </p:cNvPr>
          <p:cNvSpPr txBox="1"/>
          <p:nvPr/>
        </p:nvSpPr>
        <p:spPr>
          <a:xfrm>
            <a:off x="647910" y="1155133"/>
            <a:ext cx="1715192" cy="338554"/>
          </a:xfrm>
          <a:prstGeom prst="rect">
            <a:avLst/>
          </a:prstGeom>
          <a:noFill/>
        </p:spPr>
        <p:txBody>
          <a:bodyPr wrap="square" rtlCol="0" anchor="t">
            <a:spAutoFit/>
          </a:bodyPr>
          <a:lstStyle/>
          <a:p>
            <a:pPr algn="ctr" fontAlgn="base"/>
            <a:r>
              <a:rPr lang="zh-TW" altLang="en-US" sz="1600" b="1">
                <a:solidFill>
                  <a:schemeClr val="bg1"/>
                </a:solidFill>
                <a:latin typeface="+mn-lt"/>
                <a:ea typeface="微軟正黑體" pitchFamily="34" charset="-120"/>
              </a:rPr>
              <a:t>系統管理工具</a:t>
            </a:r>
          </a:p>
        </p:txBody>
      </p:sp>
      <p:pic>
        <p:nvPicPr>
          <p:cNvPr id="7" name="圖片 6">
            <a:extLst>
              <a:ext uri="{FF2B5EF4-FFF2-40B4-BE49-F238E27FC236}">
                <a16:creationId xmlns:a16="http://schemas.microsoft.com/office/drawing/2014/main" id="{F4EC00E3-9AA0-4F8B-A74D-46402FADB5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5674" y="2381436"/>
            <a:ext cx="2313073" cy="540171"/>
          </a:xfrm>
          <a:prstGeom prst="rect">
            <a:avLst/>
          </a:prstGeom>
        </p:spPr>
      </p:pic>
      <p:sp>
        <p:nvSpPr>
          <p:cNvPr id="8" name="TextBox 6">
            <a:extLst>
              <a:ext uri="{FF2B5EF4-FFF2-40B4-BE49-F238E27FC236}">
                <a16:creationId xmlns:a16="http://schemas.microsoft.com/office/drawing/2014/main" id="{7DCA92B5-AE45-494B-8D65-049D869D8757}"/>
              </a:ext>
            </a:extLst>
          </p:cNvPr>
          <p:cNvSpPr txBox="1"/>
          <p:nvPr/>
        </p:nvSpPr>
        <p:spPr>
          <a:xfrm>
            <a:off x="3330314" y="2407310"/>
            <a:ext cx="2072313" cy="338554"/>
          </a:xfrm>
          <a:prstGeom prst="rect">
            <a:avLst/>
          </a:prstGeom>
          <a:noFill/>
        </p:spPr>
        <p:txBody>
          <a:bodyPr wrap="square" rtlCol="0" anchor="t">
            <a:spAutoFit/>
          </a:bodyPr>
          <a:lstStyle/>
          <a:p>
            <a:pPr algn="ctr" fontAlgn="base"/>
            <a:r>
              <a:rPr lang="zh-TW" altLang="en-US" sz="1600" b="1">
                <a:solidFill>
                  <a:schemeClr val="bg1"/>
                </a:solidFill>
                <a:latin typeface="+mn-lt"/>
                <a:ea typeface="微軟正黑體" pitchFamily="34" charset="-120"/>
              </a:rPr>
              <a:t>多媒體資料管理工具</a:t>
            </a:r>
          </a:p>
        </p:txBody>
      </p:sp>
      <p:pic>
        <p:nvPicPr>
          <p:cNvPr id="9" name="圖片 8">
            <a:extLst>
              <a:ext uri="{FF2B5EF4-FFF2-40B4-BE49-F238E27FC236}">
                <a16:creationId xmlns:a16="http://schemas.microsoft.com/office/drawing/2014/main" id="{6A2DDEEF-CB59-451E-B2CE-DA4A6AB4B8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710" y="2407310"/>
            <a:ext cx="2313073" cy="540171"/>
          </a:xfrm>
          <a:prstGeom prst="rect">
            <a:avLst/>
          </a:prstGeom>
        </p:spPr>
      </p:pic>
      <p:sp>
        <p:nvSpPr>
          <p:cNvPr id="10" name="TextBox 6">
            <a:extLst>
              <a:ext uri="{FF2B5EF4-FFF2-40B4-BE49-F238E27FC236}">
                <a16:creationId xmlns:a16="http://schemas.microsoft.com/office/drawing/2014/main" id="{9A703C44-05C5-4825-952F-24447B23954D}"/>
              </a:ext>
            </a:extLst>
          </p:cNvPr>
          <p:cNvSpPr txBox="1"/>
          <p:nvPr/>
        </p:nvSpPr>
        <p:spPr>
          <a:xfrm>
            <a:off x="647910" y="2433184"/>
            <a:ext cx="1715192" cy="338554"/>
          </a:xfrm>
          <a:prstGeom prst="rect">
            <a:avLst/>
          </a:prstGeom>
          <a:noFill/>
        </p:spPr>
        <p:txBody>
          <a:bodyPr wrap="square" rtlCol="0" anchor="t">
            <a:spAutoFit/>
          </a:bodyPr>
          <a:lstStyle/>
          <a:p>
            <a:pPr algn="ctr" fontAlgn="base"/>
            <a:r>
              <a:rPr lang="zh-TW" altLang="en-US" sz="1600" b="1">
                <a:solidFill>
                  <a:schemeClr val="bg1"/>
                </a:solidFill>
                <a:ea typeface="微軟正黑體" pitchFamily="34" charset="-120"/>
              </a:rPr>
              <a:t>多媒體播放工具</a:t>
            </a:r>
          </a:p>
        </p:txBody>
      </p:sp>
      <p:pic>
        <p:nvPicPr>
          <p:cNvPr id="11" name="圖片 10">
            <a:extLst>
              <a:ext uri="{FF2B5EF4-FFF2-40B4-BE49-F238E27FC236}">
                <a16:creationId xmlns:a16="http://schemas.microsoft.com/office/drawing/2014/main" id="{1B9E9929-08C0-4291-BD92-A48ED721CD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5674" y="1129259"/>
            <a:ext cx="2313073" cy="540171"/>
          </a:xfrm>
          <a:prstGeom prst="rect">
            <a:avLst/>
          </a:prstGeom>
        </p:spPr>
      </p:pic>
      <p:sp>
        <p:nvSpPr>
          <p:cNvPr id="12" name="TextBox 6">
            <a:extLst>
              <a:ext uri="{FF2B5EF4-FFF2-40B4-BE49-F238E27FC236}">
                <a16:creationId xmlns:a16="http://schemas.microsoft.com/office/drawing/2014/main" id="{9232F5ED-3DDE-4E49-8128-9B440B572515}"/>
              </a:ext>
            </a:extLst>
          </p:cNvPr>
          <p:cNvSpPr txBox="1"/>
          <p:nvPr/>
        </p:nvSpPr>
        <p:spPr>
          <a:xfrm>
            <a:off x="3508876" y="1155133"/>
            <a:ext cx="1715192" cy="338554"/>
          </a:xfrm>
          <a:prstGeom prst="rect">
            <a:avLst/>
          </a:prstGeom>
          <a:noFill/>
        </p:spPr>
        <p:txBody>
          <a:bodyPr wrap="square" rtlCol="0" anchor="t">
            <a:spAutoFit/>
          </a:bodyPr>
          <a:lstStyle/>
          <a:p>
            <a:pPr algn="ctr" fontAlgn="base"/>
            <a:r>
              <a:rPr lang="zh-TW" altLang="en-US" sz="1600" b="1">
                <a:solidFill>
                  <a:schemeClr val="bg1"/>
                </a:solidFill>
                <a:ea typeface="微軟正黑體" pitchFamily="34" charset="-120"/>
              </a:rPr>
              <a:t>監控管理工具</a:t>
            </a:r>
          </a:p>
        </p:txBody>
      </p:sp>
      <p:pic>
        <p:nvPicPr>
          <p:cNvPr id="13" name="圖片 12">
            <a:extLst>
              <a:ext uri="{FF2B5EF4-FFF2-40B4-BE49-F238E27FC236}">
                <a16:creationId xmlns:a16="http://schemas.microsoft.com/office/drawing/2014/main" id="{689FB96A-8CB7-494C-AC83-60FC4AD158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6638" y="2355562"/>
            <a:ext cx="2313073" cy="540171"/>
          </a:xfrm>
          <a:prstGeom prst="rect">
            <a:avLst/>
          </a:prstGeom>
        </p:spPr>
      </p:pic>
      <p:sp>
        <p:nvSpPr>
          <p:cNvPr id="14" name="TextBox 6">
            <a:extLst>
              <a:ext uri="{FF2B5EF4-FFF2-40B4-BE49-F238E27FC236}">
                <a16:creationId xmlns:a16="http://schemas.microsoft.com/office/drawing/2014/main" id="{CD0B3CE2-9518-4E2C-B04B-9556C6C6CC92}"/>
              </a:ext>
            </a:extLst>
          </p:cNvPr>
          <p:cNvSpPr txBox="1"/>
          <p:nvPr/>
        </p:nvSpPr>
        <p:spPr>
          <a:xfrm>
            <a:off x="6191280" y="2381436"/>
            <a:ext cx="2072313" cy="338554"/>
          </a:xfrm>
          <a:prstGeom prst="rect">
            <a:avLst/>
          </a:prstGeom>
          <a:noFill/>
        </p:spPr>
        <p:txBody>
          <a:bodyPr wrap="square" rtlCol="0" anchor="t">
            <a:spAutoFit/>
          </a:bodyPr>
          <a:lstStyle/>
          <a:p>
            <a:pPr algn="ctr" fontAlgn="base"/>
            <a:r>
              <a:rPr lang="zh-TW" altLang="en-US" sz="1600" b="1">
                <a:solidFill>
                  <a:schemeClr val="bg1"/>
                </a:solidFill>
                <a:latin typeface="+mn-lt"/>
                <a:ea typeface="微軟正黑體" pitchFamily="34" charset="-120"/>
              </a:rPr>
              <a:t>瀏覽器與文件工具</a:t>
            </a:r>
          </a:p>
        </p:txBody>
      </p:sp>
      <p:pic>
        <p:nvPicPr>
          <p:cNvPr id="15" name="圖片 14">
            <a:extLst>
              <a:ext uri="{FF2B5EF4-FFF2-40B4-BE49-F238E27FC236}">
                <a16:creationId xmlns:a16="http://schemas.microsoft.com/office/drawing/2014/main" id="{C43DC500-887D-4E74-8EC6-309AB82DEC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119" y="1129259"/>
            <a:ext cx="2313073" cy="540171"/>
          </a:xfrm>
          <a:prstGeom prst="rect">
            <a:avLst/>
          </a:prstGeom>
        </p:spPr>
      </p:pic>
      <p:sp>
        <p:nvSpPr>
          <p:cNvPr id="16" name="TextBox 6">
            <a:extLst>
              <a:ext uri="{FF2B5EF4-FFF2-40B4-BE49-F238E27FC236}">
                <a16:creationId xmlns:a16="http://schemas.microsoft.com/office/drawing/2014/main" id="{351103FC-334D-44A7-9592-4BDF52249DBF}"/>
              </a:ext>
            </a:extLst>
          </p:cNvPr>
          <p:cNvSpPr txBox="1"/>
          <p:nvPr/>
        </p:nvSpPr>
        <p:spPr>
          <a:xfrm>
            <a:off x="6361321" y="1155133"/>
            <a:ext cx="1715192" cy="338554"/>
          </a:xfrm>
          <a:prstGeom prst="rect">
            <a:avLst/>
          </a:prstGeom>
          <a:noFill/>
        </p:spPr>
        <p:txBody>
          <a:bodyPr wrap="square" rtlCol="0" anchor="t">
            <a:spAutoFit/>
          </a:bodyPr>
          <a:lstStyle/>
          <a:p>
            <a:pPr algn="ctr" fontAlgn="base"/>
            <a:r>
              <a:rPr lang="zh-TW" altLang="en-US" sz="1600" b="1">
                <a:solidFill>
                  <a:schemeClr val="bg1"/>
                </a:solidFill>
                <a:latin typeface="+mn-lt"/>
                <a:ea typeface="微軟正黑體" pitchFamily="34" charset="-120"/>
              </a:rPr>
              <a:t>通訊與社群軟體</a:t>
            </a:r>
          </a:p>
        </p:txBody>
      </p:sp>
      <p:sp>
        <p:nvSpPr>
          <p:cNvPr id="17" name="TextBox 6">
            <a:extLst>
              <a:ext uri="{FF2B5EF4-FFF2-40B4-BE49-F238E27FC236}">
                <a16:creationId xmlns:a16="http://schemas.microsoft.com/office/drawing/2014/main" id="{E63F4FE7-B902-449F-818E-8A2EDA646EA8}"/>
              </a:ext>
            </a:extLst>
          </p:cNvPr>
          <p:cNvSpPr txBox="1"/>
          <p:nvPr/>
        </p:nvSpPr>
        <p:spPr>
          <a:xfrm>
            <a:off x="424581" y="1564322"/>
            <a:ext cx="2018393" cy="584775"/>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QTS</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File Station HD</a:t>
            </a:r>
            <a:endParaRPr lang="zh-TW" altLang="en-US" sz="1600" b="1">
              <a:solidFill>
                <a:schemeClr val="bg1"/>
              </a:solidFill>
              <a:latin typeface="+mn-lt"/>
              <a:ea typeface="微軟正黑體" pitchFamily="34" charset="-120"/>
            </a:endParaRPr>
          </a:p>
        </p:txBody>
      </p:sp>
      <p:sp>
        <p:nvSpPr>
          <p:cNvPr id="18" name="TextBox 6">
            <a:extLst>
              <a:ext uri="{FF2B5EF4-FFF2-40B4-BE49-F238E27FC236}">
                <a16:creationId xmlns:a16="http://schemas.microsoft.com/office/drawing/2014/main" id="{40FD993C-4EC8-4888-8561-2EB00FF63A00}"/>
              </a:ext>
            </a:extLst>
          </p:cNvPr>
          <p:cNvSpPr txBox="1"/>
          <p:nvPr/>
        </p:nvSpPr>
        <p:spPr>
          <a:xfrm>
            <a:off x="3294659" y="1564322"/>
            <a:ext cx="2580200" cy="584775"/>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Surveillance Station</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QVR Pro Client</a:t>
            </a:r>
          </a:p>
        </p:txBody>
      </p:sp>
      <p:sp>
        <p:nvSpPr>
          <p:cNvPr id="19" name="TextBox 6">
            <a:extLst>
              <a:ext uri="{FF2B5EF4-FFF2-40B4-BE49-F238E27FC236}">
                <a16:creationId xmlns:a16="http://schemas.microsoft.com/office/drawing/2014/main" id="{B920F224-86FC-41B3-8507-67C7A6ABB0F7}"/>
              </a:ext>
            </a:extLst>
          </p:cNvPr>
          <p:cNvSpPr txBox="1"/>
          <p:nvPr/>
        </p:nvSpPr>
        <p:spPr>
          <a:xfrm>
            <a:off x="6066638" y="1564322"/>
            <a:ext cx="2580200" cy="584775"/>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Skype</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Facebook</a:t>
            </a:r>
          </a:p>
        </p:txBody>
      </p:sp>
      <p:sp>
        <p:nvSpPr>
          <p:cNvPr id="21" name="TextBox 6">
            <a:extLst>
              <a:ext uri="{FF2B5EF4-FFF2-40B4-BE49-F238E27FC236}">
                <a16:creationId xmlns:a16="http://schemas.microsoft.com/office/drawing/2014/main" id="{400EA2C3-F086-4180-A316-69471F6A53E0}"/>
              </a:ext>
            </a:extLst>
          </p:cNvPr>
          <p:cNvSpPr txBox="1"/>
          <p:nvPr/>
        </p:nvSpPr>
        <p:spPr>
          <a:xfrm>
            <a:off x="424581" y="2836588"/>
            <a:ext cx="2424981" cy="1815882"/>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HD Player</a:t>
            </a:r>
          </a:p>
          <a:p>
            <a:pPr marL="179388" indent="-179388" fontAlgn="base">
              <a:buClr>
                <a:srgbClr val="FF0066"/>
              </a:buClr>
              <a:buSzPct val="95000"/>
              <a:buFont typeface="Arial" panose="020B0604020202020204" pitchFamily="34" charset="0"/>
              <a:buChar char="•"/>
            </a:pPr>
            <a:r>
              <a:rPr lang="en-US" altLang="zh-TW" sz="1600" b="1" err="1">
                <a:solidFill>
                  <a:schemeClr val="bg1"/>
                </a:solidFill>
                <a:latin typeface="+mn-lt"/>
                <a:ea typeface="微軟正黑體" pitchFamily="34" charset="-120"/>
              </a:rPr>
              <a:t>OceanKTV</a:t>
            </a:r>
            <a:endParaRPr lang="en-US" altLang="zh-TW" sz="1600" b="1">
              <a:solidFill>
                <a:schemeClr val="bg1"/>
              </a:solidFill>
              <a:latin typeface="+mn-lt"/>
              <a:ea typeface="微軟正黑體" pitchFamily="34" charset="-120"/>
            </a:endParaRP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YouTube</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Clementine</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Plex Home Theater</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Spotify</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TuneIn Radio</a:t>
            </a:r>
          </a:p>
        </p:txBody>
      </p:sp>
      <p:sp>
        <p:nvSpPr>
          <p:cNvPr id="22" name="TextBox 6">
            <a:extLst>
              <a:ext uri="{FF2B5EF4-FFF2-40B4-BE49-F238E27FC236}">
                <a16:creationId xmlns:a16="http://schemas.microsoft.com/office/drawing/2014/main" id="{020AF15F-A367-47E6-8DD6-A485730649F4}"/>
              </a:ext>
            </a:extLst>
          </p:cNvPr>
          <p:cNvSpPr txBox="1"/>
          <p:nvPr/>
        </p:nvSpPr>
        <p:spPr>
          <a:xfrm>
            <a:off x="3294659" y="2836588"/>
            <a:ext cx="2580200" cy="830997"/>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Photo Station HD</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Video Station HD</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Music Station HD</a:t>
            </a:r>
          </a:p>
        </p:txBody>
      </p:sp>
      <p:sp>
        <p:nvSpPr>
          <p:cNvPr id="23" name="TextBox 6">
            <a:extLst>
              <a:ext uri="{FF2B5EF4-FFF2-40B4-BE49-F238E27FC236}">
                <a16:creationId xmlns:a16="http://schemas.microsoft.com/office/drawing/2014/main" id="{E0EA9DB2-A0F2-4D56-80F0-5A0D6E75E45D}"/>
              </a:ext>
            </a:extLst>
          </p:cNvPr>
          <p:cNvSpPr txBox="1"/>
          <p:nvPr/>
        </p:nvSpPr>
        <p:spPr>
          <a:xfrm>
            <a:off x="6066638" y="2836588"/>
            <a:ext cx="2580200" cy="830997"/>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Chrome</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Firefox</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mn-lt"/>
                <a:ea typeface="微軟正黑體" pitchFamily="34" charset="-120"/>
              </a:rPr>
              <a:t>LibreOffice</a:t>
            </a:r>
          </a:p>
        </p:txBody>
      </p:sp>
      <p:sp>
        <p:nvSpPr>
          <p:cNvPr id="2" name="Title 1">
            <a:extLst>
              <a:ext uri="{FF2B5EF4-FFF2-40B4-BE49-F238E27FC236}">
                <a16:creationId xmlns:a16="http://schemas.microsoft.com/office/drawing/2014/main" id="{2446E12F-098C-1B44-A15C-115F7B9AD9F1}"/>
              </a:ext>
            </a:extLst>
          </p:cNvPr>
          <p:cNvSpPr>
            <a:spLocks noGrp="1"/>
          </p:cNvSpPr>
          <p:nvPr>
            <p:ph type="title"/>
          </p:nvPr>
        </p:nvSpPr>
        <p:spPr>
          <a:xfrm>
            <a:off x="628650" y="68359"/>
            <a:ext cx="7886700" cy="822960"/>
          </a:xfrm>
          <a:effectLst>
            <a:outerShdw blurRad="50800" dist="38100" dir="2700000" algn="tl" rotWithShape="0">
              <a:prstClr val="black">
                <a:alpha val="40000"/>
              </a:prstClr>
            </a:outerShdw>
          </a:effectLst>
        </p:spPr>
        <p:txBody>
          <a:bodyPr>
            <a:normAutofit/>
          </a:bodyPr>
          <a:lstStyle/>
          <a:p>
            <a:pPr algn="ctr"/>
            <a:r>
              <a:rPr lang="en-US" altLang="zh-TW" sz="3600">
                <a:solidFill>
                  <a:srgbClr val="E2CB9E"/>
                </a:solidFill>
                <a:effectLst>
                  <a:outerShdw blurRad="38100" dist="38100" dir="2700000" algn="tl">
                    <a:srgbClr val="000000">
                      <a:alpha val="43137"/>
                    </a:srgbClr>
                  </a:outerShdw>
                </a:effectLst>
              </a:rPr>
              <a:t>HD</a:t>
            </a:r>
            <a:r>
              <a:rPr lang="zh-TW" altLang="en-US" sz="3600">
                <a:solidFill>
                  <a:srgbClr val="E2CB9E"/>
                </a:solidFill>
                <a:effectLst>
                  <a:outerShdw blurRad="38100" dist="38100" dir="2700000" algn="tl">
                    <a:srgbClr val="000000">
                      <a:alpha val="43137"/>
                    </a:srgbClr>
                  </a:outerShdw>
                </a:effectLst>
              </a:rPr>
              <a:t> </a:t>
            </a:r>
            <a:r>
              <a:rPr lang="en-US" altLang="zh-TW" sz="3600">
                <a:solidFill>
                  <a:srgbClr val="E2CB9E"/>
                </a:solidFill>
                <a:effectLst>
                  <a:outerShdw blurRad="38100" dist="38100" dir="2700000" algn="tl">
                    <a:srgbClr val="000000">
                      <a:alpha val="43137"/>
                    </a:srgbClr>
                  </a:outerShdw>
                </a:effectLst>
              </a:rPr>
              <a:t>Station </a:t>
            </a:r>
            <a:r>
              <a:rPr lang="zh-TW" altLang="en-US" sz="3600">
                <a:solidFill>
                  <a:srgbClr val="E2CB9E"/>
                </a:solidFill>
                <a:effectLst>
                  <a:outerShdw blurRad="38100" dist="38100" dir="2700000" algn="tl">
                    <a:srgbClr val="000000">
                      <a:alpha val="43137"/>
                    </a:srgbClr>
                  </a:outerShdw>
                </a:effectLst>
              </a:rPr>
              <a:t>應用管理工具</a:t>
            </a:r>
            <a:endParaRPr lang="en-US" sz="3600">
              <a:solidFill>
                <a:srgbClr val="E2CB9E"/>
              </a:solidFill>
              <a:effectLst>
                <a:outerShdw blurRad="38100" dist="38100" dir="2700000" algn="tl">
                  <a:srgbClr val="000000">
                    <a:alpha val="43137"/>
                  </a:srgbClr>
                </a:outerShdw>
              </a:effectLst>
            </a:endParaRPr>
          </a:p>
        </p:txBody>
      </p:sp>
      <p:pic>
        <p:nvPicPr>
          <p:cNvPr id="24" name="圖片 35">
            <a:extLst>
              <a:ext uri="{FF2B5EF4-FFF2-40B4-BE49-F238E27FC236}">
                <a16:creationId xmlns:a16="http://schemas.microsoft.com/office/drawing/2014/main" id="{FA0567B6-67FB-494F-810E-06DD372E7E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2210" y="3201016"/>
            <a:ext cx="3492749" cy="2182967"/>
          </a:xfrm>
          <a:prstGeom prst="rect">
            <a:avLst/>
          </a:prstGeom>
        </p:spPr>
      </p:pic>
    </p:spTree>
    <p:extLst>
      <p:ext uri="{BB962C8B-B14F-4D97-AF65-F5344CB8AC3E}">
        <p14:creationId xmlns:p14="http://schemas.microsoft.com/office/powerpoint/2010/main" val="1935561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15">
            <a:extLst>
              <a:ext uri="{FF2B5EF4-FFF2-40B4-BE49-F238E27FC236}">
                <a16:creationId xmlns:a16="http://schemas.microsoft.com/office/drawing/2014/main" id="{B60A000A-EDD9-4F9A-87BF-6ED7D448B2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333" y="1500350"/>
            <a:ext cx="917433" cy="823817"/>
          </a:xfrm>
          <a:prstGeom prst="rect">
            <a:avLst/>
          </a:prstGeom>
        </p:spPr>
      </p:pic>
      <p:sp>
        <p:nvSpPr>
          <p:cNvPr id="2" name="Title 1">
            <a:extLst>
              <a:ext uri="{FF2B5EF4-FFF2-40B4-BE49-F238E27FC236}">
                <a16:creationId xmlns:a16="http://schemas.microsoft.com/office/drawing/2014/main" id="{E05CCFC5-0F05-4040-A792-B34986FF5E9E}"/>
              </a:ext>
            </a:extLst>
          </p:cNvPr>
          <p:cNvSpPr>
            <a:spLocks noGrp="1"/>
          </p:cNvSpPr>
          <p:nvPr>
            <p:ph type="title"/>
          </p:nvPr>
        </p:nvSpPr>
        <p:spPr>
          <a:xfrm>
            <a:off x="732717" y="91440"/>
            <a:ext cx="7886700" cy="822960"/>
          </a:xfrm>
          <a:effectLst>
            <a:outerShdw blurRad="50800" dist="38100" dir="2700000" algn="tl" rotWithShape="0">
              <a:prstClr val="black">
                <a:alpha val="40000"/>
              </a:prstClr>
            </a:outerShdw>
          </a:effectLst>
        </p:spPr>
        <p:txBody>
          <a:bodyPr>
            <a:normAutofit/>
          </a:bodyPr>
          <a:lstStyle/>
          <a:p>
            <a:pPr algn="ctr"/>
            <a:r>
              <a:rPr lang="en-US" altLang="zh-TW" sz="3600" err="1">
                <a:solidFill>
                  <a:srgbClr val="E2CB9E"/>
                </a:solidFill>
                <a:effectLst>
                  <a:outerShdw blurRad="38100" dist="38100" dir="2700000" algn="tl">
                    <a:srgbClr val="000000">
                      <a:alpha val="43137"/>
                    </a:srgbClr>
                  </a:outerShdw>
                </a:effectLst>
              </a:rPr>
              <a:t>QButton</a:t>
            </a:r>
            <a:r>
              <a:rPr lang="en-US" altLang="zh-TW" sz="3600">
                <a:solidFill>
                  <a:srgbClr val="E2CB9E"/>
                </a:solidFill>
                <a:effectLst>
                  <a:outerShdw blurRad="38100" dist="38100" dir="2700000" algn="tl">
                    <a:srgbClr val="000000">
                      <a:alpha val="43137"/>
                    </a:srgbClr>
                  </a:outerShdw>
                </a:effectLst>
              </a:rPr>
              <a:t> </a:t>
            </a:r>
            <a:r>
              <a:rPr lang="zh-TW" altLang="en-US" sz="3600">
                <a:solidFill>
                  <a:srgbClr val="E2CB9E"/>
                </a:solidFill>
                <a:effectLst>
                  <a:outerShdw blurRad="38100" dist="38100" dir="2700000" algn="tl">
                    <a:srgbClr val="000000">
                      <a:alpha val="43137"/>
                    </a:srgbClr>
                  </a:outerShdw>
                </a:effectLst>
              </a:rPr>
              <a:t>讓您隨心設定，一鍵開啟</a:t>
            </a:r>
            <a:endParaRPr lang="en-US" sz="3600">
              <a:solidFill>
                <a:srgbClr val="E2CB9E"/>
              </a:solidFill>
              <a:effectLst>
                <a:outerShdw blurRad="38100" dist="38100" dir="2700000" algn="tl">
                  <a:srgbClr val="000000">
                    <a:alpha val="43137"/>
                  </a:srgbClr>
                </a:outerShdw>
              </a:effectLst>
            </a:endParaRPr>
          </a:p>
        </p:txBody>
      </p:sp>
      <p:sp>
        <p:nvSpPr>
          <p:cNvPr id="3" name="Shape 704">
            <a:extLst>
              <a:ext uri="{FF2B5EF4-FFF2-40B4-BE49-F238E27FC236}">
                <a16:creationId xmlns:a16="http://schemas.microsoft.com/office/drawing/2014/main" id="{785CB218-BBD9-0749-B821-83AFCA698EBA}"/>
              </a:ext>
            </a:extLst>
          </p:cNvPr>
          <p:cNvSpPr txBox="1"/>
          <p:nvPr/>
        </p:nvSpPr>
        <p:spPr>
          <a:xfrm>
            <a:off x="1368372" y="1571858"/>
            <a:ext cx="3857652" cy="642702"/>
          </a:xfrm>
          <a:prstGeom prst="rect">
            <a:avLst/>
          </a:prstGeom>
          <a:noFill/>
          <a:ln>
            <a:noFill/>
          </a:ln>
        </p:spPr>
        <p:txBody>
          <a:bodyPr wrap="square" lIns="91425" tIns="45700" rIns="91425" bIns="45700" anchor="t" anchorCtr="0">
            <a:noAutofit/>
          </a:bodyPr>
          <a:lstStyle/>
          <a:p>
            <a:r>
              <a:rPr lang="zh-TW" altLang="en-US" sz="1800">
                <a:solidFill>
                  <a:schemeClr val="bg1"/>
                </a:solidFill>
                <a:latin typeface="微軟正黑體" panose="020B0604030504040204" pitchFamily="34" charset="-120"/>
                <a:ea typeface="微軟正黑體" panose="020B0604030504040204" pitchFamily="34" charset="-120"/>
              </a:rPr>
              <a:t>播放您喜愛的歌曲清單，並可將其他按鍵設為播放前一首或下一首曲目</a:t>
            </a:r>
          </a:p>
        </p:txBody>
      </p:sp>
      <p:sp>
        <p:nvSpPr>
          <p:cNvPr id="4" name="Shape 704">
            <a:extLst>
              <a:ext uri="{FF2B5EF4-FFF2-40B4-BE49-F238E27FC236}">
                <a16:creationId xmlns:a16="http://schemas.microsoft.com/office/drawing/2014/main" id="{B3EBEE45-221B-0D4E-8887-3D3DC70F39D5}"/>
              </a:ext>
            </a:extLst>
          </p:cNvPr>
          <p:cNvSpPr txBox="1"/>
          <p:nvPr/>
        </p:nvSpPr>
        <p:spPr>
          <a:xfrm>
            <a:off x="1368372" y="2571750"/>
            <a:ext cx="3643338" cy="642702"/>
          </a:xfrm>
          <a:prstGeom prst="rect">
            <a:avLst/>
          </a:prstGeom>
          <a:noFill/>
          <a:ln>
            <a:noFill/>
          </a:ln>
        </p:spPr>
        <p:txBody>
          <a:bodyPr wrap="square" lIns="91425" tIns="45700" rIns="91425" bIns="45700" anchor="t" anchorCtr="0">
            <a:noAutofit/>
          </a:bodyPr>
          <a:lstStyle/>
          <a:p>
            <a:r>
              <a:rPr lang="zh-TW" altLang="en-US" sz="1800">
                <a:solidFill>
                  <a:schemeClr val="bg1"/>
                </a:solidFill>
                <a:latin typeface="微軟正黑體" panose="020B0604030504040204" pitchFamily="34" charset="-120"/>
                <a:ea typeface="微軟正黑體" panose="020B0604030504040204" pitchFamily="34" charset="-120"/>
              </a:rPr>
              <a:t>觀看預設的 </a:t>
            </a:r>
            <a:r>
              <a:rPr lang="en-US" sz="1800" b="1">
                <a:solidFill>
                  <a:schemeClr val="bg1"/>
                </a:solidFill>
                <a:latin typeface="微軟正黑體" panose="020B0604030504040204" pitchFamily="34" charset="-120"/>
                <a:ea typeface="微軟正黑體" panose="020B0604030504040204" pitchFamily="34" charset="-120"/>
              </a:rPr>
              <a:t>Surveillance Station </a:t>
            </a:r>
            <a:r>
              <a:rPr lang="zh-TW" altLang="en-US" sz="1800">
                <a:solidFill>
                  <a:schemeClr val="bg1"/>
                </a:solidFill>
                <a:latin typeface="微軟正黑體" panose="020B0604030504040204" pitchFamily="34" charset="-120"/>
                <a:ea typeface="微軟正黑體" panose="020B0604030504040204" pitchFamily="34" charset="-120"/>
              </a:rPr>
              <a:t>攝影機頻道，秒速開啟監控保心安</a:t>
            </a:r>
          </a:p>
        </p:txBody>
      </p:sp>
      <p:sp>
        <p:nvSpPr>
          <p:cNvPr id="6" name="Shape 704">
            <a:extLst>
              <a:ext uri="{FF2B5EF4-FFF2-40B4-BE49-F238E27FC236}">
                <a16:creationId xmlns:a16="http://schemas.microsoft.com/office/drawing/2014/main" id="{DC9EC94F-20AE-EF49-B1BB-C73AB917933C}"/>
              </a:ext>
            </a:extLst>
          </p:cNvPr>
          <p:cNvSpPr txBox="1"/>
          <p:nvPr/>
        </p:nvSpPr>
        <p:spPr>
          <a:xfrm>
            <a:off x="1368372" y="3739713"/>
            <a:ext cx="3816424" cy="642702"/>
          </a:xfrm>
          <a:prstGeom prst="rect">
            <a:avLst/>
          </a:prstGeom>
          <a:noFill/>
          <a:ln>
            <a:noFill/>
          </a:ln>
        </p:spPr>
        <p:txBody>
          <a:bodyPr wrap="square" lIns="91425" tIns="45700" rIns="91425" bIns="45700" anchor="t" anchorCtr="0">
            <a:noAutofit/>
          </a:bodyPr>
          <a:lstStyle/>
          <a:p>
            <a:r>
              <a:rPr lang="zh-TW" altLang="en-US" sz="1800">
                <a:solidFill>
                  <a:schemeClr val="bg1"/>
                </a:solidFill>
                <a:latin typeface="微軟正黑體" panose="020B0604030504040204" pitchFamily="34" charset="-120"/>
                <a:ea typeface="微軟正黑體" panose="020B0604030504040204" pitchFamily="34" charset="-120"/>
              </a:rPr>
              <a:t>一鍵重啟或關閉 </a:t>
            </a:r>
            <a:r>
              <a:rPr lang="en-US" altLang="zh-TW" sz="1800">
                <a:solidFill>
                  <a:schemeClr val="bg1"/>
                </a:solidFill>
                <a:latin typeface="微軟正黑體" panose="020B0604030504040204" pitchFamily="34" charset="-120"/>
                <a:ea typeface="微軟正黑體" panose="020B0604030504040204" pitchFamily="34" charset="-120"/>
              </a:rPr>
              <a:t>NAS</a:t>
            </a:r>
            <a:r>
              <a:rPr lang="zh-TW" altLang="en-US" sz="1800">
                <a:solidFill>
                  <a:schemeClr val="bg1"/>
                </a:solidFill>
                <a:latin typeface="微軟正黑體" panose="020B0604030504040204" pitchFamily="34" charset="-120"/>
                <a:ea typeface="微軟正黑體" panose="020B0604030504040204" pitchFamily="34" charset="-120"/>
              </a:rPr>
              <a:t>，快速又便利</a:t>
            </a:r>
          </a:p>
        </p:txBody>
      </p:sp>
      <p:sp>
        <p:nvSpPr>
          <p:cNvPr id="14" name="文字方塊 1">
            <a:extLst>
              <a:ext uri="{FF2B5EF4-FFF2-40B4-BE49-F238E27FC236}">
                <a16:creationId xmlns:a16="http://schemas.microsoft.com/office/drawing/2014/main" id="{675EAAE2-67EB-4DD4-8FA4-35D81A5F8AA8}"/>
              </a:ext>
            </a:extLst>
          </p:cNvPr>
          <p:cNvSpPr txBox="1"/>
          <p:nvPr/>
        </p:nvSpPr>
        <p:spPr>
          <a:xfrm>
            <a:off x="7322217" y="1788624"/>
            <a:ext cx="1771374" cy="738664"/>
          </a:xfrm>
          <a:prstGeom prst="rect">
            <a:avLst/>
          </a:prstGeom>
          <a:noFill/>
        </p:spPr>
        <p:txBody>
          <a:bodyPr wrap="square" rtlCol="0">
            <a:spAutoFit/>
          </a:bodyPr>
          <a:lstStyle/>
          <a:p>
            <a:r>
              <a:rPr lang="zh-CN" altLang="en-US" sz="1400">
                <a:solidFill>
                  <a:schemeClr val="bg1"/>
                </a:solidFill>
                <a:latin typeface="微軟正黑體" panose="020B0604030504040204" pitchFamily="34" charset="-120"/>
                <a:ea typeface="微軟正黑體" panose="020B0604030504040204" pitchFamily="34" charset="-120"/>
              </a:rPr>
              <a:t>可額外購買</a:t>
            </a:r>
            <a:r>
              <a:rPr lang="zh-TW" altLang="en-US" sz="1400">
                <a:solidFill>
                  <a:schemeClr val="bg1"/>
                </a:solidFill>
                <a:latin typeface="微軟正黑體" panose="020B0604030504040204" pitchFamily="34" charset="-120"/>
                <a:ea typeface="微軟正黑體" panose="020B0604030504040204" pitchFamily="34" charset="-120"/>
              </a:rPr>
              <a:t> </a:t>
            </a:r>
            <a:endParaRPr lang="en-US" altLang="zh-TW" sz="1400">
              <a:solidFill>
                <a:schemeClr val="bg1"/>
              </a:solidFill>
              <a:latin typeface="微軟正黑體" panose="020B0604030504040204" pitchFamily="34" charset="-120"/>
              <a:ea typeface="微軟正黑體" panose="020B0604030504040204" pitchFamily="34" charset="-120"/>
            </a:endParaRPr>
          </a:p>
          <a:p>
            <a:r>
              <a:rPr lang="en-US" altLang="zh-TW" sz="1400" b="1">
                <a:solidFill>
                  <a:schemeClr val="bg1"/>
                </a:solidFill>
                <a:latin typeface="微軟正黑體" panose="020B0604030504040204" pitchFamily="34" charset="-120"/>
                <a:ea typeface="微軟正黑體" panose="020B0604030504040204" pitchFamily="34" charset="-120"/>
              </a:rPr>
              <a:t>QNAP RM-IR004 </a:t>
            </a:r>
            <a:br>
              <a:rPr lang="en-US" altLang="zh-TW" sz="1400">
                <a:solidFill>
                  <a:schemeClr val="bg1"/>
                </a:solidFill>
                <a:latin typeface="微軟正黑體" panose="020B0604030504040204" pitchFamily="34" charset="-120"/>
                <a:ea typeface="微軟正黑體" panose="020B0604030504040204" pitchFamily="34" charset="-120"/>
              </a:rPr>
            </a:br>
            <a:r>
              <a:rPr lang="zh-CN" altLang="en-US" sz="1400">
                <a:solidFill>
                  <a:schemeClr val="bg1"/>
                </a:solidFill>
                <a:latin typeface="微軟正黑體" panose="020B0604030504040204" pitchFamily="34" charset="-120"/>
                <a:ea typeface="微軟正黑體" panose="020B0604030504040204" pitchFamily="34" charset="-120"/>
              </a:rPr>
              <a:t>紅外線遙控器</a:t>
            </a:r>
            <a:endParaRPr lang="zh-TW" altLang="en-US" sz="1400">
              <a:solidFill>
                <a:schemeClr val="bg1"/>
              </a:solidFill>
              <a:latin typeface="微軟正黑體" panose="020B0604030504040204" pitchFamily="34" charset="-120"/>
              <a:ea typeface="微軟正黑體" panose="020B0604030504040204" pitchFamily="34" charset="-120"/>
            </a:endParaRPr>
          </a:p>
        </p:txBody>
      </p:sp>
      <p:grpSp>
        <p:nvGrpSpPr>
          <p:cNvPr id="29" name="群組 28">
            <a:extLst>
              <a:ext uri="{FF2B5EF4-FFF2-40B4-BE49-F238E27FC236}">
                <a16:creationId xmlns:a16="http://schemas.microsoft.com/office/drawing/2014/main" id="{6D1E8623-8E2E-4FC9-A07F-D6DBCDC5AF59}"/>
              </a:ext>
            </a:extLst>
          </p:cNvPr>
          <p:cNvGrpSpPr/>
          <p:nvPr/>
        </p:nvGrpSpPr>
        <p:grpSpPr>
          <a:xfrm>
            <a:off x="450333" y="1500350"/>
            <a:ext cx="917433" cy="823817"/>
            <a:chOff x="450333" y="1500350"/>
            <a:chExt cx="917433" cy="823817"/>
          </a:xfrm>
        </p:grpSpPr>
        <p:pic>
          <p:nvPicPr>
            <p:cNvPr id="16" name="圖片 15">
              <a:extLst>
                <a:ext uri="{FF2B5EF4-FFF2-40B4-BE49-F238E27FC236}">
                  <a16:creationId xmlns:a16="http://schemas.microsoft.com/office/drawing/2014/main" id="{B60A000A-EDD9-4F9A-87BF-6ED7D448B2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333" y="1500350"/>
              <a:ext cx="917433" cy="823817"/>
            </a:xfrm>
            <a:prstGeom prst="rect">
              <a:avLst/>
            </a:prstGeom>
          </p:spPr>
        </p:pic>
        <p:pic>
          <p:nvPicPr>
            <p:cNvPr id="22" name="圖形 21">
              <a:extLst>
                <a:ext uri="{FF2B5EF4-FFF2-40B4-BE49-F238E27FC236}">
                  <a16:creationId xmlns:a16="http://schemas.microsoft.com/office/drawing/2014/main" id="{304FBE74-7B2F-4AE0-8A41-10501B91AA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3006" y="1652601"/>
              <a:ext cx="388833" cy="456672"/>
            </a:xfrm>
            <a:prstGeom prst="rect">
              <a:avLst/>
            </a:prstGeom>
            <a:effectLst>
              <a:innerShdw blurRad="38100">
                <a:schemeClr val="tx1">
                  <a:lumMod val="65000"/>
                  <a:lumOff val="35000"/>
                </a:schemeClr>
              </a:innerShdw>
            </a:effectLst>
          </p:spPr>
        </p:pic>
      </p:grpSp>
      <p:grpSp>
        <p:nvGrpSpPr>
          <p:cNvPr id="30" name="群組 29">
            <a:extLst>
              <a:ext uri="{FF2B5EF4-FFF2-40B4-BE49-F238E27FC236}">
                <a16:creationId xmlns:a16="http://schemas.microsoft.com/office/drawing/2014/main" id="{133638BA-7BAC-47C5-9E42-A90EB73BBCA5}"/>
              </a:ext>
            </a:extLst>
          </p:cNvPr>
          <p:cNvGrpSpPr/>
          <p:nvPr/>
        </p:nvGrpSpPr>
        <p:grpSpPr>
          <a:xfrm>
            <a:off x="450333" y="2527288"/>
            <a:ext cx="917433" cy="823817"/>
            <a:chOff x="450333" y="2527288"/>
            <a:chExt cx="917433" cy="823817"/>
          </a:xfrm>
        </p:grpSpPr>
        <p:pic>
          <p:nvPicPr>
            <p:cNvPr id="23" name="圖片 22">
              <a:extLst>
                <a:ext uri="{FF2B5EF4-FFF2-40B4-BE49-F238E27FC236}">
                  <a16:creationId xmlns:a16="http://schemas.microsoft.com/office/drawing/2014/main" id="{BBAC5D40-77B9-4276-8466-F4BF267F0C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333" y="2527288"/>
              <a:ext cx="917433" cy="823817"/>
            </a:xfrm>
            <a:prstGeom prst="rect">
              <a:avLst/>
            </a:prstGeom>
          </p:spPr>
        </p:pic>
        <p:pic>
          <p:nvPicPr>
            <p:cNvPr id="25" name="圖形 24">
              <a:extLst>
                <a:ext uri="{FF2B5EF4-FFF2-40B4-BE49-F238E27FC236}">
                  <a16:creationId xmlns:a16="http://schemas.microsoft.com/office/drawing/2014/main" id="{261D75E6-C70D-4AFF-8212-119B0DBBFDD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2717" y="2716232"/>
              <a:ext cx="366029" cy="439632"/>
            </a:xfrm>
            <a:prstGeom prst="rect">
              <a:avLst/>
            </a:prstGeom>
            <a:effectLst>
              <a:innerShdw blurRad="38100">
                <a:prstClr val="black"/>
              </a:innerShdw>
            </a:effectLst>
          </p:spPr>
        </p:pic>
      </p:grpSp>
      <p:pic>
        <p:nvPicPr>
          <p:cNvPr id="26" name="圖片 25">
            <a:extLst>
              <a:ext uri="{FF2B5EF4-FFF2-40B4-BE49-F238E27FC236}">
                <a16:creationId xmlns:a16="http://schemas.microsoft.com/office/drawing/2014/main" id="{74DE9C64-8334-4773-92AB-98E9F69E9F5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9727" y="3558598"/>
            <a:ext cx="917433" cy="823817"/>
          </a:xfrm>
          <a:prstGeom prst="rect">
            <a:avLst/>
          </a:prstGeom>
        </p:spPr>
      </p:pic>
      <p:pic>
        <p:nvPicPr>
          <p:cNvPr id="41" name="圖形 40">
            <a:extLst>
              <a:ext uri="{FF2B5EF4-FFF2-40B4-BE49-F238E27FC236}">
                <a16:creationId xmlns:a16="http://schemas.microsoft.com/office/drawing/2014/main" id="{5107D6BC-53E7-4BF5-A9F4-EC6CD969E44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3853" y="3739713"/>
            <a:ext cx="414472" cy="450058"/>
          </a:xfrm>
          <a:prstGeom prst="rect">
            <a:avLst/>
          </a:prstGeom>
          <a:effectLst>
            <a:innerShdw blurRad="38100">
              <a:prstClr val="black"/>
            </a:innerShdw>
          </a:effectLst>
        </p:spPr>
      </p:pic>
      <p:grpSp>
        <p:nvGrpSpPr>
          <p:cNvPr id="47" name="群組 46">
            <a:extLst>
              <a:ext uri="{FF2B5EF4-FFF2-40B4-BE49-F238E27FC236}">
                <a16:creationId xmlns:a16="http://schemas.microsoft.com/office/drawing/2014/main" id="{3D9B25AF-8DD3-4B4D-9AB4-0573544EA0CA}"/>
              </a:ext>
            </a:extLst>
          </p:cNvPr>
          <p:cNvGrpSpPr/>
          <p:nvPr/>
        </p:nvGrpSpPr>
        <p:grpSpPr>
          <a:xfrm>
            <a:off x="5131702" y="959195"/>
            <a:ext cx="2927035" cy="3665720"/>
            <a:chOff x="5031607" y="1207224"/>
            <a:chExt cx="2927035" cy="3665720"/>
          </a:xfrm>
        </p:grpSpPr>
        <p:pic>
          <p:nvPicPr>
            <p:cNvPr id="32" name="圖片 31">
              <a:extLst>
                <a:ext uri="{FF2B5EF4-FFF2-40B4-BE49-F238E27FC236}">
                  <a16:creationId xmlns:a16="http://schemas.microsoft.com/office/drawing/2014/main" id="{0B64B4AD-91C3-4724-B3C0-DA2CF83BBF5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955738" y="1207224"/>
              <a:ext cx="1281034" cy="3665720"/>
            </a:xfrm>
            <a:prstGeom prst="rect">
              <a:avLst/>
            </a:prstGeom>
            <a:effectLst>
              <a:outerShdw blurRad="203200" sx="102000" sy="102000" algn="ctr" rotWithShape="0">
                <a:schemeClr val="bg1">
                  <a:alpha val="99000"/>
                </a:schemeClr>
              </a:outerShdw>
              <a:reflection blurRad="76200" stA="46000" endPos="37000" dir="5400000" sy="-100000" algn="bl" rotWithShape="0"/>
            </a:effectLst>
          </p:spPr>
        </p:pic>
        <p:cxnSp>
          <p:nvCxnSpPr>
            <p:cNvPr id="34" name="直線接點 33">
              <a:extLst>
                <a:ext uri="{FF2B5EF4-FFF2-40B4-BE49-F238E27FC236}">
                  <a16:creationId xmlns:a16="http://schemas.microsoft.com/office/drawing/2014/main" id="{413671A3-C604-41D9-A664-E68DF5E3718A}"/>
                </a:ext>
              </a:extLst>
            </p:cNvPr>
            <p:cNvCxnSpPr>
              <a:cxnSpLocks/>
            </p:cNvCxnSpPr>
            <p:nvPr/>
          </p:nvCxnSpPr>
          <p:spPr>
            <a:xfrm>
              <a:off x="6709628" y="3582874"/>
              <a:ext cx="9211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9377B788-087A-4A17-9147-A3A47009F66F}"/>
                </a:ext>
              </a:extLst>
            </p:cNvPr>
            <p:cNvCxnSpPr>
              <a:cxnSpLocks/>
            </p:cNvCxnSpPr>
            <p:nvPr/>
          </p:nvCxnSpPr>
          <p:spPr>
            <a:xfrm>
              <a:off x="6983409" y="3856655"/>
              <a:ext cx="372251"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C2D55769-473F-43C2-A067-3DFD7B1CCEF0}"/>
                </a:ext>
              </a:extLst>
            </p:cNvPr>
            <p:cNvCxnSpPr>
              <a:cxnSpLocks/>
            </p:cNvCxnSpPr>
            <p:nvPr/>
          </p:nvCxnSpPr>
          <p:spPr>
            <a:xfrm>
              <a:off x="5955738" y="4118735"/>
              <a:ext cx="53270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366359F6-4046-4B04-A833-0179D71ADC48}"/>
                </a:ext>
              </a:extLst>
            </p:cNvPr>
            <p:cNvCxnSpPr/>
            <p:nvPr/>
          </p:nvCxnSpPr>
          <p:spPr>
            <a:xfrm>
              <a:off x="5313753" y="3848563"/>
              <a:ext cx="87394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8" name="圖形 37">
              <a:extLst>
                <a:ext uri="{FF2B5EF4-FFF2-40B4-BE49-F238E27FC236}">
                  <a16:creationId xmlns:a16="http://schemas.microsoft.com/office/drawing/2014/main" id="{C38B4AC2-3D62-47C7-B06D-D455FF9D76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31607" y="3550078"/>
              <a:ext cx="388833" cy="456672"/>
            </a:xfrm>
            <a:prstGeom prst="rect">
              <a:avLst/>
            </a:prstGeom>
            <a:effectLst>
              <a:innerShdw blurRad="38100">
                <a:schemeClr val="tx1">
                  <a:lumMod val="65000"/>
                  <a:lumOff val="35000"/>
                </a:schemeClr>
              </a:innerShdw>
            </a:effectLst>
          </p:spPr>
        </p:pic>
        <p:pic>
          <p:nvPicPr>
            <p:cNvPr id="39" name="圖形 38">
              <a:extLst>
                <a:ext uri="{FF2B5EF4-FFF2-40B4-BE49-F238E27FC236}">
                  <a16:creationId xmlns:a16="http://schemas.microsoft.com/office/drawing/2014/main" id="{6C56CF44-3277-4803-BD8A-981A1DBC1FB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92613" y="3338782"/>
              <a:ext cx="366029" cy="439632"/>
            </a:xfrm>
            <a:prstGeom prst="rect">
              <a:avLst/>
            </a:prstGeom>
            <a:effectLst>
              <a:innerShdw blurRad="38100">
                <a:prstClr val="black"/>
              </a:innerShdw>
            </a:effectLst>
          </p:spPr>
        </p:pic>
        <p:pic>
          <p:nvPicPr>
            <p:cNvPr id="40" name="圖形 39">
              <a:extLst>
                <a:ext uri="{FF2B5EF4-FFF2-40B4-BE49-F238E27FC236}">
                  <a16:creationId xmlns:a16="http://schemas.microsoft.com/office/drawing/2014/main" id="{836AAE2F-5156-41BE-AED4-2F44F5C7AC8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36509" y="3856655"/>
              <a:ext cx="414472" cy="450058"/>
            </a:xfrm>
            <a:prstGeom prst="rect">
              <a:avLst/>
            </a:prstGeom>
            <a:effectLst>
              <a:innerShdw blurRad="38100">
                <a:prstClr val="black"/>
              </a:innerShdw>
            </a:effectLst>
          </p:spPr>
        </p:pic>
        <p:pic>
          <p:nvPicPr>
            <p:cNvPr id="46" name="圖形 45">
              <a:extLst>
                <a:ext uri="{FF2B5EF4-FFF2-40B4-BE49-F238E27FC236}">
                  <a16:creationId xmlns:a16="http://schemas.microsoft.com/office/drawing/2014/main" id="{29E64EFC-ADB7-4D76-9919-2F8F00BCC0E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222122" y="3740187"/>
              <a:ext cx="436856" cy="472584"/>
            </a:xfrm>
            <a:prstGeom prst="rect">
              <a:avLst/>
            </a:prstGeom>
            <a:effectLst>
              <a:innerShdw blurRad="38100">
                <a:prstClr val="black"/>
              </a:innerShdw>
            </a:effectLst>
          </p:spPr>
        </p:pic>
      </p:grpSp>
    </p:spTree>
    <p:extLst>
      <p:ext uri="{BB962C8B-B14F-4D97-AF65-F5344CB8AC3E}">
        <p14:creationId xmlns:p14="http://schemas.microsoft.com/office/powerpoint/2010/main" val="3416246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FE23A578-1FF3-4411-96B8-C8E6DBD511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00462" y="144277"/>
            <a:ext cx="6771465" cy="4670951"/>
          </a:xfrm>
          <a:prstGeom prst="rect">
            <a:avLst/>
          </a:prstGeom>
          <a:noFill/>
        </p:spPr>
      </p:pic>
      <p:sp>
        <p:nvSpPr>
          <p:cNvPr id="5" name="Title 1">
            <a:extLst>
              <a:ext uri="{FF2B5EF4-FFF2-40B4-BE49-F238E27FC236}">
                <a16:creationId xmlns:a16="http://schemas.microsoft.com/office/drawing/2014/main" id="{3E7F8431-7852-4932-9126-7CD873C2CDE0}"/>
              </a:ext>
            </a:extLst>
          </p:cNvPr>
          <p:cNvSpPr>
            <a:spLocks noGrp="1"/>
          </p:cNvSpPr>
          <p:nvPr/>
        </p:nvSpPr>
        <p:spPr>
          <a:xfrm>
            <a:off x="184245" y="0"/>
            <a:ext cx="8795982" cy="634621"/>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sz="2800">
              <a:latin typeface="微軟正黑體"/>
            </a:endParaRPr>
          </a:p>
        </p:txBody>
      </p:sp>
      <p:sp>
        <p:nvSpPr>
          <p:cNvPr id="11" name="文字方塊 10">
            <a:extLst>
              <a:ext uri="{FF2B5EF4-FFF2-40B4-BE49-F238E27FC236}">
                <a16:creationId xmlns:a16="http://schemas.microsoft.com/office/drawing/2014/main" id="{FC56D4FB-ECB7-4DFE-930E-CB42546E7125}"/>
              </a:ext>
            </a:extLst>
          </p:cNvPr>
          <p:cNvSpPr txBox="1"/>
          <p:nvPr/>
        </p:nvSpPr>
        <p:spPr>
          <a:xfrm>
            <a:off x="4649791" y="1413683"/>
            <a:ext cx="3230487" cy="369332"/>
          </a:xfrm>
          <a:prstGeom prst="rect">
            <a:avLst/>
          </a:prstGeom>
          <a:noFill/>
        </p:spPr>
        <p:txBody>
          <a:bodyPr wrap="square" rtlCol="0">
            <a:spAutoFit/>
          </a:bodyPr>
          <a:lstStyle/>
          <a:p>
            <a:r>
              <a:rPr lang="zh-TW" altLang="en-US" b="1">
                <a:latin typeface="微軟正黑體" pitchFamily="34" charset="-120"/>
                <a:ea typeface="微軟正黑體" pitchFamily="34" charset="-120"/>
              </a:rPr>
              <a:t>透過 </a:t>
            </a:r>
            <a:r>
              <a:rPr lang="en-US" altLang="zh-TW" b="1">
                <a:latin typeface="微軟正黑體" pitchFamily="34" charset="-120"/>
                <a:ea typeface="微軟正黑體" pitchFamily="34" charset="-120"/>
              </a:rPr>
              <a:t>HDMI </a:t>
            </a:r>
            <a:r>
              <a:rPr lang="zh-TW" altLang="en-US" b="1">
                <a:latin typeface="微軟正黑體" pitchFamily="34" charset="-120"/>
                <a:ea typeface="微軟正黑體" pitchFamily="34" charset="-120"/>
              </a:rPr>
              <a:t>連接 </a:t>
            </a:r>
            <a:r>
              <a:rPr lang="en-US" altLang="zh-TW" b="1">
                <a:latin typeface="微軟正黑體" pitchFamily="34" charset="-120"/>
                <a:ea typeface="微軟正黑體" pitchFamily="34" charset="-120"/>
              </a:rPr>
              <a:t>NAS </a:t>
            </a:r>
            <a:r>
              <a:rPr lang="zh-TW" altLang="en-US" b="1">
                <a:latin typeface="微軟正黑體" pitchFamily="34" charset="-120"/>
                <a:ea typeface="微軟正黑體" pitchFamily="34" charset="-120"/>
              </a:rPr>
              <a:t>與螢幕</a:t>
            </a:r>
          </a:p>
        </p:txBody>
      </p:sp>
      <p:sp>
        <p:nvSpPr>
          <p:cNvPr id="17" name="矩形: 圓角 16">
            <a:extLst>
              <a:ext uri="{FF2B5EF4-FFF2-40B4-BE49-F238E27FC236}">
                <a16:creationId xmlns:a16="http://schemas.microsoft.com/office/drawing/2014/main" id="{E672ED78-BFB9-4F5B-A2C5-75A7EA9241D5}"/>
              </a:ext>
            </a:extLst>
          </p:cNvPr>
          <p:cNvSpPr/>
          <p:nvPr/>
        </p:nvSpPr>
        <p:spPr>
          <a:xfrm>
            <a:off x="4168141" y="1328564"/>
            <a:ext cx="482200" cy="488079"/>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a:t>1</a:t>
            </a:r>
            <a:endParaRPr lang="zh-TW" altLang="en-US" sz="3200" b="1"/>
          </a:p>
        </p:txBody>
      </p:sp>
      <p:sp>
        <p:nvSpPr>
          <p:cNvPr id="12" name="文字方塊 11">
            <a:extLst>
              <a:ext uri="{FF2B5EF4-FFF2-40B4-BE49-F238E27FC236}">
                <a16:creationId xmlns:a16="http://schemas.microsoft.com/office/drawing/2014/main" id="{0294A528-F566-4B50-A7BF-97EF7297E1F8}"/>
              </a:ext>
            </a:extLst>
          </p:cNvPr>
          <p:cNvSpPr txBox="1"/>
          <p:nvPr/>
        </p:nvSpPr>
        <p:spPr>
          <a:xfrm>
            <a:off x="3171347" y="4508877"/>
            <a:ext cx="3459698" cy="646331"/>
          </a:xfrm>
          <a:prstGeom prst="rect">
            <a:avLst/>
          </a:prstGeom>
          <a:noFill/>
        </p:spPr>
        <p:txBody>
          <a:bodyPr wrap="square" rtlCol="0">
            <a:spAutoFit/>
          </a:bodyPr>
          <a:lstStyle/>
          <a:p>
            <a:pPr indent="-457200">
              <a:buNone/>
            </a:pPr>
            <a:r>
              <a:rPr lang="zh-TW" altLang="en-US" b="1">
                <a:latin typeface="微軟正黑體" pitchFamily="34" charset="-120"/>
                <a:ea typeface="微軟正黑體" pitchFamily="34" charset="-120"/>
              </a:rPr>
              <a:t>再將滑鼠和鍵盤接到 </a:t>
            </a:r>
            <a:r>
              <a:rPr lang="en-US" altLang="zh-TW" b="1">
                <a:latin typeface="微軟正黑體" pitchFamily="34" charset="-120"/>
                <a:ea typeface="微軟正黑體" pitchFamily="34" charset="-120"/>
              </a:rPr>
              <a:t>NAS</a:t>
            </a:r>
            <a:r>
              <a:rPr lang="zh-TW" altLang="en-US" b="1">
                <a:latin typeface="微軟正黑體" pitchFamily="34" charset="-120"/>
                <a:ea typeface="微軟正黑體" pitchFamily="34" charset="-120"/>
              </a:rPr>
              <a:t>，</a:t>
            </a:r>
            <a:r>
              <a:rPr lang="en-US" altLang="zh-TW" b="1">
                <a:latin typeface="微軟正黑體" pitchFamily="34" charset="-120"/>
                <a:ea typeface="微軟正黑體" pitchFamily="34" charset="-120"/>
              </a:rPr>
              <a:t>NAS </a:t>
            </a:r>
            <a:r>
              <a:rPr lang="zh-TW" altLang="en-US" b="1">
                <a:latin typeface="微軟正黑體" pitchFamily="34" charset="-120"/>
                <a:ea typeface="微軟正黑體" pitchFamily="34" charset="-120"/>
              </a:rPr>
              <a:t>即成為 </a:t>
            </a:r>
            <a:r>
              <a:rPr lang="en-US" altLang="zh-TW" b="1">
                <a:latin typeface="微軟正黑體" pitchFamily="34" charset="-120"/>
                <a:ea typeface="微軟正黑體" pitchFamily="34" charset="-120"/>
              </a:rPr>
              <a:t>Ubuntu</a:t>
            </a:r>
            <a:r>
              <a:rPr lang="zh-TW" altLang="en-US" b="1">
                <a:latin typeface="微軟正黑體" pitchFamily="34" charset="-120"/>
                <a:ea typeface="微軟正黑體" pitchFamily="34" charset="-120"/>
              </a:rPr>
              <a:t> 個人電腦</a:t>
            </a:r>
            <a:r>
              <a:rPr lang="en-US" altLang="zh-TW" b="1">
                <a:latin typeface="微軟正黑體" pitchFamily="34" charset="-120"/>
                <a:ea typeface="微軟正黑體" pitchFamily="34" charset="-120"/>
              </a:rPr>
              <a:t>!</a:t>
            </a:r>
          </a:p>
        </p:txBody>
      </p:sp>
      <p:sp>
        <p:nvSpPr>
          <p:cNvPr id="18" name="矩形: 圓角 17">
            <a:extLst>
              <a:ext uri="{FF2B5EF4-FFF2-40B4-BE49-F238E27FC236}">
                <a16:creationId xmlns:a16="http://schemas.microsoft.com/office/drawing/2014/main" id="{97E8B62A-117D-4984-8B20-48C02DDADA7D}"/>
              </a:ext>
            </a:extLst>
          </p:cNvPr>
          <p:cNvSpPr/>
          <p:nvPr/>
        </p:nvSpPr>
        <p:spPr>
          <a:xfrm>
            <a:off x="2693789" y="4557449"/>
            <a:ext cx="482200" cy="488079"/>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a:t>2</a:t>
            </a:r>
            <a:endParaRPr lang="zh-TW" altLang="en-US" sz="3200" b="1"/>
          </a:p>
        </p:txBody>
      </p:sp>
      <p:sp>
        <p:nvSpPr>
          <p:cNvPr id="19" name="矩形: 圓角 18">
            <a:extLst>
              <a:ext uri="{FF2B5EF4-FFF2-40B4-BE49-F238E27FC236}">
                <a16:creationId xmlns:a16="http://schemas.microsoft.com/office/drawing/2014/main" id="{726AD3D5-CA50-44C9-9D22-6CC9B6305534}"/>
              </a:ext>
            </a:extLst>
          </p:cNvPr>
          <p:cNvSpPr/>
          <p:nvPr/>
        </p:nvSpPr>
        <p:spPr>
          <a:xfrm>
            <a:off x="6835735" y="2341037"/>
            <a:ext cx="2487560" cy="1407765"/>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6A700192-E3A3-4416-81E3-C335D0E6B676}"/>
              </a:ext>
            </a:extLst>
          </p:cNvPr>
          <p:cNvSpPr txBox="1"/>
          <p:nvPr/>
        </p:nvSpPr>
        <p:spPr>
          <a:xfrm>
            <a:off x="6889375" y="2679103"/>
            <a:ext cx="2306979" cy="954107"/>
          </a:xfrm>
          <a:prstGeom prst="rect">
            <a:avLst/>
          </a:prstGeom>
          <a:noFill/>
        </p:spPr>
        <p:txBody>
          <a:bodyPr wrap="square" rtlCol="0">
            <a:spAutoFit/>
          </a:bodyPr>
          <a:lstStyle/>
          <a:p>
            <a:pPr>
              <a:buFont typeface="Arial" pitchFamily="34" charset="0"/>
              <a:buChar char="•"/>
            </a:pPr>
            <a:r>
              <a:rPr lang="zh-TW" altLang="en-US" sz="1400" b="1">
                <a:solidFill>
                  <a:schemeClr val="tx1"/>
                </a:solidFill>
                <a:latin typeface="微軟正黑體" pitchFamily="34" charset="-120"/>
                <a:ea typeface="微軟正黑體" pitchFamily="34" charset="-120"/>
                <a:cs typeface="Arial Unicode MS" pitchFamily="34" charset="-120"/>
              </a:rPr>
              <a:t> </a:t>
            </a:r>
            <a:r>
              <a:rPr lang="en-US" altLang="zh-TW" sz="1400" b="1">
                <a:solidFill>
                  <a:schemeClr val="tx1"/>
                </a:solidFill>
                <a:latin typeface="微軟正黑體" pitchFamily="34" charset="-120"/>
                <a:ea typeface="微軟正黑體" pitchFamily="34" charset="-120"/>
                <a:cs typeface="Arial Unicode MS" pitchFamily="34" charset="-120"/>
              </a:rPr>
              <a:t>Ubuntu 14.04</a:t>
            </a:r>
          </a:p>
          <a:p>
            <a:pPr>
              <a:buFont typeface="Arial" pitchFamily="34" charset="0"/>
              <a:buChar char="•"/>
            </a:pPr>
            <a:r>
              <a:rPr lang="zh-TW" altLang="en-US" sz="1400" b="1">
                <a:solidFill>
                  <a:schemeClr val="tx1"/>
                </a:solidFill>
                <a:latin typeface="微軟正黑體" pitchFamily="34" charset="-120"/>
                <a:ea typeface="微軟正黑體" pitchFamily="34" charset="-120"/>
                <a:cs typeface="Arial Unicode MS" pitchFamily="34" charset="-120"/>
              </a:rPr>
              <a:t> </a:t>
            </a:r>
            <a:r>
              <a:rPr lang="en-US" altLang="zh-TW" sz="1400" b="1">
                <a:solidFill>
                  <a:schemeClr val="tx1"/>
                </a:solidFill>
                <a:latin typeface="微軟正黑體" pitchFamily="34" charset="-120"/>
                <a:ea typeface="微軟正黑體" pitchFamily="34" charset="-120"/>
                <a:cs typeface="Arial Unicode MS" pitchFamily="34" charset="-120"/>
              </a:rPr>
              <a:t>Ubuntu 16.04</a:t>
            </a:r>
          </a:p>
          <a:p>
            <a:pPr>
              <a:buFont typeface="Arial" pitchFamily="34" charset="0"/>
              <a:buChar char="•"/>
            </a:pPr>
            <a:r>
              <a:rPr lang="zh-TW" altLang="en-US" sz="1400" b="1">
                <a:solidFill>
                  <a:schemeClr val="tx1"/>
                </a:solidFill>
                <a:latin typeface="微軟正黑體" pitchFamily="34" charset="-120"/>
                <a:ea typeface="微軟正黑體" pitchFamily="34" charset="-120"/>
                <a:cs typeface="Arial Unicode MS" pitchFamily="34" charset="-120"/>
              </a:rPr>
              <a:t> 特別支援中文版 </a:t>
            </a:r>
            <a:endParaRPr lang="en-US" altLang="zh-TW" sz="1400" b="1">
              <a:solidFill>
                <a:schemeClr val="tx1"/>
              </a:solidFill>
              <a:latin typeface="微軟正黑體" pitchFamily="34" charset="-120"/>
              <a:ea typeface="微軟正黑體" pitchFamily="34" charset="-120"/>
              <a:cs typeface="Arial Unicode MS" pitchFamily="34" charset="-120"/>
            </a:endParaRPr>
          </a:p>
          <a:p>
            <a:r>
              <a:rPr lang="zh-TW" altLang="en-US" sz="1400" b="1">
                <a:solidFill>
                  <a:schemeClr val="tx1"/>
                </a:solidFill>
                <a:latin typeface="微軟正黑體" pitchFamily="34" charset="-120"/>
                <a:ea typeface="微軟正黑體" pitchFamily="34" charset="-120"/>
                <a:cs typeface="Arial Unicode MS" pitchFamily="34" charset="-120"/>
              </a:rPr>
              <a:t>   </a:t>
            </a:r>
            <a:r>
              <a:rPr lang="en-US" altLang="zh-TW" sz="1400" b="1">
                <a:solidFill>
                  <a:schemeClr val="tx1"/>
                </a:solidFill>
                <a:latin typeface="微軟正黑體" pitchFamily="34" charset="-120"/>
                <a:ea typeface="微軟正黑體" pitchFamily="34" charset="-120"/>
                <a:cs typeface="Arial Unicode MS" pitchFamily="34" charset="-120"/>
              </a:rPr>
              <a:t>Ubuntu </a:t>
            </a:r>
            <a:r>
              <a:rPr lang="en-US" altLang="zh-TW" sz="1400" b="1" err="1">
                <a:solidFill>
                  <a:schemeClr val="tx1"/>
                </a:solidFill>
                <a:latin typeface="微軟正黑體" pitchFamily="34" charset="-120"/>
                <a:ea typeface="微軟正黑體" pitchFamily="34" charset="-120"/>
                <a:cs typeface="Arial Unicode MS" pitchFamily="34" charset="-120"/>
              </a:rPr>
              <a:t>Kylin</a:t>
            </a:r>
            <a:r>
              <a:rPr lang="zh-TW" altLang="en-US" sz="1400" b="1">
                <a:solidFill>
                  <a:schemeClr val="tx1"/>
                </a:solidFill>
                <a:latin typeface="微軟正黑體" pitchFamily="34" charset="-120"/>
                <a:ea typeface="微軟正黑體" pitchFamily="34" charset="-120"/>
                <a:cs typeface="Arial Unicode MS" pitchFamily="34" charset="-120"/>
              </a:rPr>
              <a:t> 優麒麟</a:t>
            </a:r>
            <a:endParaRPr lang="en-US" altLang="zh-TW" sz="1400" b="1">
              <a:solidFill>
                <a:schemeClr val="tx1"/>
              </a:solidFill>
              <a:latin typeface="微軟正黑體" pitchFamily="34" charset="-120"/>
              <a:ea typeface="微軟正黑體" pitchFamily="34" charset="-120"/>
              <a:cs typeface="Arial Unicode MS" pitchFamily="34" charset="-120"/>
            </a:endParaRPr>
          </a:p>
        </p:txBody>
      </p:sp>
      <p:sp>
        <p:nvSpPr>
          <p:cNvPr id="2" name="Title 1">
            <a:extLst>
              <a:ext uri="{FF2B5EF4-FFF2-40B4-BE49-F238E27FC236}">
                <a16:creationId xmlns:a16="http://schemas.microsoft.com/office/drawing/2014/main" id="{7045FC5F-3450-3D4F-99E3-AE2DCDDE9298}"/>
              </a:ext>
            </a:extLst>
          </p:cNvPr>
          <p:cNvSpPr>
            <a:spLocks noGrp="1"/>
          </p:cNvSpPr>
          <p:nvPr>
            <p:ph type="title"/>
          </p:nvPr>
        </p:nvSpPr>
        <p:spPr>
          <a:xfrm>
            <a:off x="91183" y="105554"/>
            <a:ext cx="8961634" cy="822960"/>
          </a:xfrm>
        </p:spPr>
        <p:txBody>
          <a:bodyPr>
            <a:noAutofit/>
          </a:bodyPr>
          <a:lstStyle/>
          <a:p>
            <a:pPr algn="ctr"/>
            <a:r>
              <a:rPr lang="zh-TW" altLang="en-US" sz="3600">
                <a:latin typeface="微軟正黑體"/>
              </a:rPr>
              <a:t>Linux Station 讓 NAS 變身 Ubuntu </a:t>
            </a:r>
            <a:r>
              <a:rPr lang="en-US" altLang="zh-TW" sz="3600">
                <a:latin typeface="微軟正黑體"/>
              </a:rPr>
              <a:t>PC</a:t>
            </a:r>
            <a:endParaRPr lang="en-US" sz="3600"/>
          </a:p>
        </p:txBody>
      </p:sp>
      <p:pic>
        <p:nvPicPr>
          <p:cNvPr id="14" name="圖片 31">
            <a:extLst>
              <a:ext uri="{FF2B5EF4-FFF2-40B4-BE49-F238E27FC236}">
                <a16:creationId xmlns:a16="http://schemas.microsoft.com/office/drawing/2014/main" id="{50946747-4F90-BA48-9FBB-244B2673C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5965" y="2333044"/>
            <a:ext cx="3100746" cy="1937966"/>
          </a:xfrm>
          <a:prstGeom prst="rect">
            <a:avLst/>
          </a:prstGeom>
        </p:spPr>
      </p:pic>
      <p:pic>
        <p:nvPicPr>
          <p:cNvPr id="21" name="圖片 20">
            <a:extLst>
              <a:ext uri="{FF2B5EF4-FFF2-40B4-BE49-F238E27FC236}">
                <a16:creationId xmlns:a16="http://schemas.microsoft.com/office/drawing/2014/main" id="{7F2323C7-88EA-4786-92CE-7BB7EFD34C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3983" y="2284659"/>
            <a:ext cx="2286069" cy="488080"/>
          </a:xfrm>
          <a:prstGeom prst="rect">
            <a:avLst/>
          </a:prstGeom>
        </p:spPr>
      </p:pic>
      <p:sp>
        <p:nvSpPr>
          <p:cNvPr id="15" name="文字方塊 14">
            <a:extLst>
              <a:ext uri="{FF2B5EF4-FFF2-40B4-BE49-F238E27FC236}">
                <a16:creationId xmlns:a16="http://schemas.microsoft.com/office/drawing/2014/main" id="{29A80ACE-ED3A-4580-80BF-0B41ABBFAE80}"/>
              </a:ext>
            </a:extLst>
          </p:cNvPr>
          <p:cNvSpPr txBox="1"/>
          <p:nvPr/>
        </p:nvSpPr>
        <p:spPr>
          <a:xfrm>
            <a:off x="6889374" y="2324879"/>
            <a:ext cx="2306980" cy="338554"/>
          </a:xfrm>
          <a:prstGeom prst="rect">
            <a:avLst/>
          </a:prstGeom>
          <a:noFill/>
        </p:spPr>
        <p:txBody>
          <a:bodyPr wrap="square" rtlCol="0">
            <a:spAutoFit/>
          </a:bodyPr>
          <a:lstStyle/>
          <a:p>
            <a:pPr lvl="0"/>
            <a:r>
              <a:rPr lang="zh-TW" altLang="en-US" sz="1600" b="1">
                <a:solidFill>
                  <a:schemeClr val="bg1"/>
                </a:solidFill>
                <a:latin typeface="微軟正黑體" pitchFamily="34" charset="-120"/>
                <a:ea typeface="微軟正黑體" pitchFamily="34" charset="-120"/>
              </a:rPr>
              <a:t>提供多版本 </a:t>
            </a:r>
            <a:r>
              <a:rPr lang="en-US" altLang="zh-TW" sz="1600" b="1">
                <a:solidFill>
                  <a:schemeClr val="bg1"/>
                </a:solidFill>
                <a:latin typeface="微軟正黑體" pitchFamily="34" charset="-120"/>
                <a:ea typeface="微軟正黑體" pitchFamily="34" charset="-120"/>
              </a:rPr>
              <a:t>Ubuntu</a:t>
            </a:r>
            <a:r>
              <a:rPr lang="zh-TW" altLang="en-US" sz="1600" b="1">
                <a:solidFill>
                  <a:schemeClr val="bg1"/>
                </a:solidFill>
                <a:latin typeface="微軟正黑體" pitchFamily="34" charset="-120"/>
                <a:ea typeface="微軟正黑體" pitchFamily="34" charset="-120"/>
              </a:rPr>
              <a:t> </a:t>
            </a:r>
            <a:endParaRPr lang="en-US" altLang="zh-TW" sz="1600" b="1">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2566849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FFFF1B82-01B3-4ADD-AC17-1E8ED570FF31}"/>
              </a:ext>
            </a:extLst>
          </p:cNvPr>
          <p:cNvGrpSpPr/>
          <p:nvPr/>
        </p:nvGrpSpPr>
        <p:grpSpPr>
          <a:xfrm>
            <a:off x="-8767" y="1011962"/>
            <a:ext cx="5178204" cy="3289818"/>
            <a:chOff x="-626901" y="709485"/>
            <a:chExt cx="7814328" cy="4964600"/>
          </a:xfrm>
        </p:grpSpPr>
        <p:pic>
          <p:nvPicPr>
            <p:cNvPr id="3" name="Picture 2" descr="C:\Users\Judy Chen\Desktop\Image 8.png">
              <a:extLst>
                <a:ext uri="{FF2B5EF4-FFF2-40B4-BE49-F238E27FC236}">
                  <a16:creationId xmlns:a16="http://schemas.microsoft.com/office/drawing/2014/main" id="{FF8A6B39-4863-40E2-88F7-E9D3C649258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626901" y="709485"/>
              <a:ext cx="7563671" cy="4245010"/>
            </a:xfrm>
            <a:prstGeom prst="rect">
              <a:avLst/>
            </a:prstGeom>
            <a:noFill/>
          </p:spPr>
        </p:pic>
        <p:pic>
          <p:nvPicPr>
            <p:cNvPr id="4" name="Picture 3" descr="C:\Users\Judy Chen\Desktop\despite-the-massive-crackdown-by-authorities-these-are-the-working-kodi-add-ons-available-on-the-web-youtube.png">
              <a:extLst>
                <a:ext uri="{FF2B5EF4-FFF2-40B4-BE49-F238E27FC236}">
                  <a16:creationId xmlns:a16="http://schemas.microsoft.com/office/drawing/2014/main" id="{345C5292-742A-426E-B2E9-A45FF3E5E8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6017"/>
            <a:stretch>
              <a:fillRect/>
            </a:stretch>
          </p:blipFill>
          <p:spPr bwMode="auto">
            <a:xfrm>
              <a:off x="459420" y="2101494"/>
              <a:ext cx="6728007" cy="3572591"/>
            </a:xfrm>
            <a:prstGeom prst="rect">
              <a:avLst/>
            </a:prstGeom>
            <a:noFill/>
          </p:spPr>
        </p:pic>
      </p:grpSp>
      <p:sp>
        <p:nvSpPr>
          <p:cNvPr id="11" name="矩形: 圓角 10">
            <a:extLst>
              <a:ext uri="{FF2B5EF4-FFF2-40B4-BE49-F238E27FC236}">
                <a16:creationId xmlns:a16="http://schemas.microsoft.com/office/drawing/2014/main" id="{E8181827-06C0-478F-A314-D1409B69AF12}"/>
              </a:ext>
            </a:extLst>
          </p:cNvPr>
          <p:cNvSpPr/>
          <p:nvPr/>
        </p:nvSpPr>
        <p:spPr>
          <a:xfrm>
            <a:off x="5584460" y="1248660"/>
            <a:ext cx="2537762" cy="914957"/>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5BAD7DAE-3327-436E-9D09-D45DF8EC9F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7308" y="1029430"/>
            <a:ext cx="2491248" cy="757212"/>
          </a:xfrm>
          <a:prstGeom prst="rect">
            <a:avLst/>
          </a:prstGeom>
        </p:spPr>
      </p:pic>
      <p:pic>
        <p:nvPicPr>
          <p:cNvPr id="28" name="圖片 27">
            <a:extLst>
              <a:ext uri="{FF2B5EF4-FFF2-40B4-BE49-F238E27FC236}">
                <a16:creationId xmlns:a16="http://schemas.microsoft.com/office/drawing/2014/main" id="{FF8FB669-8C77-495F-A433-968FAE9B264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38172" y="4778619"/>
            <a:ext cx="3738169" cy="446224"/>
          </a:xfrm>
          <a:prstGeom prst="rect">
            <a:avLst/>
          </a:prstGeom>
        </p:spPr>
      </p:pic>
      <p:sp>
        <p:nvSpPr>
          <p:cNvPr id="6" name="標題 5">
            <a:extLst>
              <a:ext uri="{FF2B5EF4-FFF2-40B4-BE49-F238E27FC236}">
                <a16:creationId xmlns:a16="http://schemas.microsoft.com/office/drawing/2014/main" id="{087F56B8-217C-4FDC-9D75-7825BD2414A2}"/>
              </a:ext>
            </a:extLst>
          </p:cNvPr>
          <p:cNvSpPr>
            <a:spLocks noGrp="1"/>
          </p:cNvSpPr>
          <p:nvPr>
            <p:ph type="title"/>
          </p:nvPr>
        </p:nvSpPr>
        <p:spPr>
          <a:xfrm>
            <a:off x="628650" y="91440"/>
            <a:ext cx="7886700" cy="822960"/>
          </a:xfrm>
          <a:effectLst>
            <a:outerShdw blurRad="50800" dist="38100" dir="2700000" algn="tl" rotWithShape="0">
              <a:prstClr val="black">
                <a:alpha val="40000"/>
              </a:prstClr>
            </a:outerShdw>
          </a:effectLst>
        </p:spPr>
        <p:txBody>
          <a:bodyPr>
            <a:normAutofit/>
          </a:bodyPr>
          <a:lstStyle/>
          <a:p>
            <a:pPr algn="ctr"/>
            <a:r>
              <a:rPr lang="en-US" altLang="zh-TW" sz="3600">
                <a:solidFill>
                  <a:srgbClr val="E2CB9E"/>
                </a:solidFill>
                <a:effectLst>
                  <a:outerShdw blurRad="38100" dist="38100" dir="2700000" algn="tl">
                    <a:srgbClr val="000000">
                      <a:alpha val="43137"/>
                    </a:srgbClr>
                  </a:outerShdw>
                </a:effectLst>
                <a:latin typeface="微軟正黑體" pitchFamily="34" charset="-120"/>
              </a:rPr>
              <a:t>Linux Station</a:t>
            </a:r>
            <a:r>
              <a:rPr lang="zh-TW" altLang="en-US" sz="3600">
                <a:solidFill>
                  <a:srgbClr val="E2CB9E"/>
                </a:solidFill>
                <a:effectLst>
                  <a:outerShdw blurRad="38100" dist="38100" dir="2700000" algn="tl">
                    <a:srgbClr val="000000">
                      <a:alpha val="43137"/>
                    </a:srgbClr>
                  </a:outerShdw>
                </a:effectLst>
                <a:latin typeface="微軟正黑體" pitchFamily="34" charset="-120"/>
              </a:rPr>
              <a:t> </a:t>
            </a:r>
            <a:r>
              <a:rPr lang="en-US" altLang="zh-TW" sz="3600">
                <a:solidFill>
                  <a:srgbClr val="E2CB9E"/>
                </a:solidFill>
                <a:effectLst>
                  <a:outerShdw blurRad="38100" dist="38100" dir="2700000" algn="tl">
                    <a:srgbClr val="000000">
                      <a:alpha val="43137"/>
                    </a:srgbClr>
                  </a:outerShdw>
                </a:effectLst>
                <a:latin typeface="微軟正黑體" pitchFamily="34" charset="-120"/>
              </a:rPr>
              <a:t>+ KODI </a:t>
            </a:r>
            <a:r>
              <a:rPr lang="zh-CN" altLang="en-US" sz="3600">
                <a:solidFill>
                  <a:srgbClr val="E2CB9E"/>
                </a:solidFill>
                <a:effectLst>
                  <a:outerShdw blurRad="38100" dist="38100" dir="2700000" algn="tl">
                    <a:srgbClr val="000000">
                      <a:alpha val="43137"/>
                    </a:srgbClr>
                  </a:outerShdw>
                </a:effectLst>
              </a:rPr>
              <a:t>什麼都能播</a:t>
            </a:r>
            <a:endParaRPr lang="zh-TW" altLang="en-US" sz="3600">
              <a:solidFill>
                <a:srgbClr val="E2CB9E"/>
              </a:solidFill>
              <a:effectLst>
                <a:outerShdw blurRad="38100" dist="38100" dir="2700000" algn="tl">
                  <a:srgbClr val="000000">
                    <a:alpha val="43137"/>
                  </a:srgbClr>
                </a:outerShdw>
              </a:effectLst>
            </a:endParaRPr>
          </a:p>
        </p:txBody>
      </p:sp>
      <p:sp>
        <p:nvSpPr>
          <p:cNvPr id="8" name="文字方塊 7">
            <a:extLst>
              <a:ext uri="{FF2B5EF4-FFF2-40B4-BE49-F238E27FC236}">
                <a16:creationId xmlns:a16="http://schemas.microsoft.com/office/drawing/2014/main" id="{87E43753-324C-4C4C-8C9C-AB3AF291EC45}"/>
              </a:ext>
            </a:extLst>
          </p:cNvPr>
          <p:cNvSpPr txBox="1"/>
          <p:nvPr/>
        </p:nvSpPr>
        <p:spPr>
          <a:xfrm>
            <a:off x="5737224" y="1004660"/>
            <a:ext cx="2438664" cy="584775"/>
          </a:xfrm>
          <a:prstGeom prst="rect">
            <a:avLst/>
          </a:prstGeom>
          <a:noFill/>
        </p:spPr>
        <p:txBody>
          <a:bodyPr wrap="square" rtlCol="0">
            <a:spAutoFit/>
          </a:bodyPr>
          <a:lstStyle/>
          <a:p>
            <a:r>
              <a:rPr lang="zh-TW" altLang="en-US" sz="1600" b="1">
                <a:solidFill>
                  <a:schemeClr val="bg1"/>
                </a:solidFill>
                <a:latin typeface="微軟正黑體" pitchFamily="34" charset="-120"/>
                <a:ea typeface="微軟正黑體" pitchFamily="34" charset="-120"/>
              </a:rPr>
              <a:t>使用 </a:t>
            </a:r>
            <a:r>
              <a:rPr lang="en-US" altLang="zh-TW" sz="1600" b="1">
                <a:solidFill>
                  <a:schemeClr val="bg1"/>
                </a:solidFill>
                <a:latin typeface="微軟正黑體" pitchFamily="34" charset="-120"/>
                <a:ea typeface="微軟正黑體" pitchFamily="34" charset="-120"/>
              </a:rPr>
              <a:t>KODI</a:t>
            </a:r>
            <a:r>
              <a:rPr lang="zh-TW" altLang="en-US" sz="1600" b="1">
                <a:solidFill>
                  <a:schemeClr val="bg1"/>
                </a:solidFill>
                <a:latin typeface="微軟正黑體" pitchFamily="34" charset="-120"/>
                <a:ea typeface="微軟正黑體" pitchFamily="34" charset="-120"/>
              </a:rPr>
              <a:t> 直接播放 </a:t>
            </a:r>
            <a:r>
              <a:rPr lang="en-US" altLang="zh-TW" sz="1600" b="1">
                <a:solidFill>
                  <a:schemeClr val="bg1"/>
                </a:solidFill>
                <a:latin typeface="微軟正黑體" pitchFamily="34" charset="-120"/>
                <a:ea typeface="微軟正黑體" pitchFamily="34" charset="-120"/>
              </a:rPr>
              <a:t>NAS</a:t>
            </a:r>
            <a:r>
              <a:rPr lang="zh-TW" altLang="en-US" sz="1600" b="1">
                <a:solidFill>
                  <a:schemeClr val="bg1"/>
                </a:solidFill>
                <a:latin typeface="微軟正黑體" pitchFamily="34" charset="-120"/>
                <a:ea typeface="微軟正黑體" pitchFamily="34" charset="-120"/>
              </a:rPr>
              <a:t> 中的多媒體檔案</a:t>
            </a:r>
            <a:endParaRPr lang="en-US" altLang="zh-TW" sz="1600" b="1">
              <a:solidFill>
                <a:schemeClr val="bg1"/>
              </a:solidFill>
              <a:latin typeface="微軟正黑體" pitchFamily="34" charset="-120"/>
              <a:ea typeface="微軟正黑體" pitchFamily="34" charset="-120"/>
            </a:endParaRPr>
          </a:p>
        </p:txBody>
      </p:sp>
      <p:sp>
        <p:nvSpPr>
          <p:cNvPr id="9" name="文字方塊 8">
            <a:extLst>
              <a:ext uri="{FF2B5EF4-FFF2-40B4-BE49-F238E27FC236}">
                <a16:creationId xmlns:a16="http://schemas.microsoft.com/office/drawing/2014/main" id="{7F47CB92-171F-4383-B498-B3AE10F1E2BF}"/>
              </a:ext>
            </a:extLst>
          </p:cNvPr>
          <p:cNvSpPr txBox="1"/>
          <p:nvPr/>
        </p:nvSpPr>
        <p:spPr>
          <a:xfrm>
            <a:off x="5630974" y="1731524"/>
            <a:ext cx="2491248" cy="584775"/>
          </a:xfrm>
          <a:prstGeom prst="rect">
            <a:avLst/>
          </a:prstGeom>
          <a:noFill/>
        </p:spPr>
        <p:txBody>
          <a:bodyPr wrap="square" rtlCol="0" anchor="t">
            <a:spAutoFit/>
          </a:bodyPr>
          <a:lstStyle/>
          <a:p>
            <a:r>
              <a:rPr lang="zh-TW" altLang="en-US" sz="1600" b="1">
                <a:solidFill>
                  <a:schemeClr val="tx1"/>
                </a:solidFill>
                <a:latin typeface="微軟正黑體" pitchFamily="34" charset="-120"/>
                <a:ea typeface="微軟正黑體" pitchFamily="34" charset="-120"/>
              </a:rPr>
              <a:t> 安裝完成就可立即使用</a:t>
            </a:r>
            <a:endParaRPr lang="en-US" altLang="zh-TW" sz="1600" b="1">
              <a:solidFill>
                <a:schemeClr val="tx1"/>
              </a:solidFill>
              <a:latin typeface="微軟正黑體" pitchFamily="34" charset="-120"/>
              <a:ea typeface="微軟正黑體" pitchFamily="34" charset="-120"/>
            </a:endParaRPr>
          </a:p>
          <a:p>
            <a:pPr marL="285750" indent="-285750">
              <a:buFont typeface="Arial" pitchFamily="34" charset="0"/>
              <a:buChar char="•"/>
            </a:pPr>
            <a:endParaRPr lang="en-US" altLang="zh-TW" sz="1600" b="1">
              <a:solidFill>
                <a:schemeClr val="tx1"/>
              </a:solidFill>
              <a:latin typeface="微軟正黑體" pitchFamily="34" charset="-120"/>
              <a:ea typeface="微軟正黑體" pitchFamily="34" charset="-120"/>
              <a:cs typeface="Arial Unicode MS" pitchFamily="34" charset="-120"/>
            </a:endParaRPr>
          </a:p>
        </p:txBody>
      </p:sp>
      <p:sp>
        <p:nvSpPr>
          <p:cNvPr id="14" name="矩形: 圓角 18">
            <a:extLst>
              <a:ext uri="{FF2B5EF4-FFF2-40B4-BE49-F238E27FC236}">
                <a16:creationId xmlns:a16="http://schemas.microsoft.com/office/drawing/2014/main" id="{A33F6ADC-11B5-C749-8F5A-381B61CDDA7D}"/>
              </a:ext>
            </a:extLst>
          </p:cNvPr>
          <p:cNvSpPr/>
          <p:nvPr/>
        </p:nvSpPr>
        <p:spPr>
          <a:xfrm>
            <a:off x="5024336" y="2672692"/>
            <a:ext cx="4119664" cy="2008364"/>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內容版面配置區 2">
            <a:extLst>
              <a:ext uri="{FF2B5EF4-FFF2-40B4-BE49-F238E27FC236}">
                <a16:creationId xmlns:a16="http://schemas.microsoft.com/office/drawing/2014/main" id="{54CB9536-DDF8-1343-A24B-8E4BDD8FC6EF}"/>
              </a:ext>
            </a:extLst>
          </p:cNvPr>
          <p:cNvSpPr txBox="1">
            <a:spLocks/>
          </p:cNvSpPr>
          <p:nvPr/>
        </p:nvSpPr>
        <p:spPr>
          <a:xfrm>
            <a:off x="4942348" y="2929378"/>
            <a:ext cx="4284050" cy="1109347"/>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1" i="0" u="none" strike="noStrike" cap="none">
                <a:solidFill>
                  <a:schemeClr val="tx1"/>
                </a:solidFill>
                <a:latin typeface="微軟正黑體" pitchFamily="34" charset="-120"/>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chemeClr val="tx1"/>
                </a:solidFill>
                <a:latin typeface="微軟正黑體" pitchFamily="34" charset="-120"/>
                <a:ea typeface="微軟正黑體" pitchFamily="34" charset="-120"/>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chemeClr val="tx1"/>
                </a:solidFill>
                <a:latin typeface="微軟正黑體" pitchFamily="34" charset="-120"/>
                <a:ea typeface="微軟正黑體" pitchFamily="34" charset="-120"/>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chemeClr val="tx1"/>
                </a:solidFill>
                <a:latin typeface="微軟正黑體" pitchFamily="34" charset="-120"/>
                <a:ea typeface="微軟正黑體" pitchFamily="34" charset="-120"/>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chemeClr val="tx1"/>
                </a:solidFill>
                <a:latin typeface="微軟正黑體" pitchFamily="34" charset="-120"/>
                <a:ea typeface="微軟正黑體" pitchFamily="34" charset="-120"/>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60375" indent="-285750">
              <a:buFont typeface="Wingdings" panose="05000000000000000000" pitchFamily="2" charset="2"/>
              <a:buChar char="l"/>
            </a:pPr>
            <a:r>
              <a:rPr lang="zh-TW" altLang="en-US" sz="1600"/>
              <a:t>在 </a:t>
            </a:r>
            <a:r>
              <a:rPr lang="en-US" altLang="zh-TW" sz="1600"/>
              <a:t>Ubuntu</a:t>
            </a:r>
            <a:r>
              <a:rPr lang="zh-TW" altLang="en-US" sz="1600"/>
              <a:t> 中的 </a:t>
            </a:r>
            <a:r>
              <a:rPr lang="en-US" altLang="zh-TW" sz="1600"/>
              <a:t>KODI</a:t>
            </a:r>
            <a:r>
              <a:rPr lang="zh-TW" altLang="en-US" sz="1600"/>
              <a:t> 安裝</a:t>
            </a:r>
            <a:r>
              <a:rPr lang="en-US" altLang="zh-TW" sz="1600"/>
              <a:t> Video</a:t>
            </a:r>
            <a:r>
              <a:rPr lang="zh-TW" altLang="en-US" sz="1600"/>
              <a:t> </a:t>
            </a:r>
            <a:r>
              <a:rPr lang="en-US" altLang="zh-TW" sz="1600"/>
              <a:t>HD</a:t>
            </a:r>
            <a:r>
              <a:rPr lang="zh-TW" altLang="en-US" sz="1600"/>
              <a:t> </a:t>
            </a:r>
            <a:endParaRPr lang="en-US" altLang="zh-TW" sz="1600"/>
          </a:p>
          <a:p>
            <a:pPr marL="460375" indent="-285750">
              <a:buFont typeface="Wingdings" panose="05000000000000000000" pitchFamily="2" charset="2"/>
              <a:buChar char="l"/>
            </a:pPr>
            <a:r>
              <a:rPr lang="zh-TW" altLang="en-US" sz="1600"/>
              <a:t>享有完整支援 </a:t>
            </a:r>
            <a:r>
              <a:rPr lang="en-CA" altLang="zh-TW" sz="1600"/>
              <a:t>Video Station</a:t>
            </a:r>
            <a:r>
              <a:rPr lang="zh-TW" altLang="en-US" sz="1600"/>
              <a:t> 功能</a:t>
            </a:r>
            <a:endParaRPr lang="en-US" altLang="zh-TW" sz="1600"/>
          </a:p>
          <a:p>
            <a:pPr marL="174625"/>
            <a:r>
              <a:rPr lang="zh-TW" altLang="en-US" sz="1600"/>
              <a:t>      </a:t>
            </a:r>
            <a:r>
              <a:rPr lang="zh-TW" altLang="en-US" sz="1400">
                <a:solidFill>
                  <a:srgbClr val="FF552E"/>
                </a:solidFill>
              </a:rPr>
              <a:t>播放進度、影片分類、線上字幕等</a:t>
            </a:r>
            <a:endParaRPr lang="en-US" altLang="zh-TW" sz="1400">
              <a:solidFill>
                <a:srgbClr val="FF552E"/>
              </a:solidFill>
            </a:endParaRPr>
          </a:p>
          <a:p>
            <a:pPr marL="460375" indent="-285750">
              <a:buFont typeface="Wingdings" panose="05000000000000000000" pitchFamily="2" charset="2"/>
              <a:buChar char="l"/>
            </a:pPr>
            <a:r>
              <a:rPr lang="zh-TW" altLang="en-US" sz="1600"/>
              <a:t>提供使用者最佳的影片觀看體驗</a:t>
            </a:r>
          </a:p>
        </p:txBody>
      </p:sp>
      <p:pic>
        <p:nvPicPr>
          <p:cNvPr id="26" name="圖片 25">
            <a:extLst>
              <a:ext uri="{FF2B5EF4-FFF2-40B4-BE49-F238E27FC236}">
                <a16:creationId xmlns:a16="http://schemas.microsoft.com/office/drawing/2014/main" id="{2C65EFD8-60CA-4C21-AA2F-7B2C5C1959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03338" y="2261180"/>
            <a:ext cx="3929108" cy="859557"/>
          </a:xfrm>
          <a:prstGeom prst="rect">
            <a:avLst/>
          </a:prstGeom>
        </p:spPr>
      </p:pic>
      <p:grpSp>
        <p:nvGrpSpPr>
          <p:cNvPr id="18" name="群組 9">
            <a:extLst>
              <a:ext uri="{FF2B5EF4-FFF2-40B4-BE49-F238E27FC236}">
                <a16:creationId xmlns:a16="http://schemas.microsoft.com/office/drawing/2014/main" id="{160C0E40-2C8E-D741-B938-CF26564E0548}"/>
              </a:ext>
            </a:extLst>
          </p:cNvPr>
          <p:cNvGrpSpPr/>
          <p:nvPr/>
        </p:nvGrpSpPr>
        <p:grpSpPr>
          <a:xfrm>
            <a:off x="5577308" y="3975423"/>
            <a:ext cx="1979608" cy="509872"/>
            <a:chOff x="6445477" y="1517423"/>
            <a:chExt cx="4363810" cy="1123950"/>
          </a:xfrm>
        </p:grpSpPr>
        <p:pic>
          <p:nvPicPr>
            <p:cNvPr id="19" name="Picture 4" descr="D:\ING\20180329_Linux Station\images\icon.png">
              <a:extLst>
                <a:ext uri="{FF2B5EF4-FFF2-40B4-BE49-F238E27FC236}">
                  <a16:creationId xmlns:a16="http://schemas.microsoft.com/office/drawing/2014/main" id="{9C4BC51A-462E-9846-986D-E309F88D1CC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809162" y="1517423"/>
              <a:ext cx="1000125" cy="1123950"/>
            </a:xfrm>
            <a:prstGeom prst="rect">
              <a:avLst/>
            </a:prstGeom>
            <a:noFill/>
          </p:spPr>
        </p:pic>
        <p:pic>
          <p:nvPicPr>
            <p:cNvPr id="20" name="Picture 5" descr="D:\ING\20180329_Linux Station\images\icon-1.png">
              <a:extLst>
                <a:ext uri="{FF2B5EF4-FFF2-40B4-BE49-F238E27FC236}">
                  <a16:creationId xmlns:a16="http://schemas.microsoft.com/office/drawing/2014/main" id="{4F247B56-0C8B-434F-910E-85D50EB306B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87933" y="1517423"/>
              <a:ext cx="1000125" cy="1123950"/>
            </a:xfrm>
            <a:prstGeom prst="rect">
              <a:avLst/>
            </a:prstGeom>
            <a:noFill/>
          </p:spPr>
        </p:pic>
        <p:pic>
          <p:nvPicPr>
            <p:cNvPr id="21" name="Picture 6" descr="D:\ING\20180329_Linux Station\images\icon-2.png">
              <a:extLst>
                <a:ext uri="{FF2B5EF4-FFF2-40B4-BE49-F238E27FC236}">
                  <a16:creationId xmlns:a16="http://schemas.microsoft.com/office/drawing/2014/main" id="{5597C898-66FF-084D-A3C0-5137286E3EF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66705" y="1517423"/>
              <a:ext cx="1000125" cy="1123950"/>
            </a:xfrm>
            <a:prstGeom prst="rect">
              <a:avLst/>
            </a:prstGeom>
            <a:noFill/>
          </p:spPr>
        </p:pic>
        <p:pic>
          <p:nvPicPr>
            <p:cNvPr id="22" name="Picture 7" descr="D:\ING\20180329_Linux Station\images\icon-3.png">
              <a:extLst>
                <a:ext uri="{FF2B5EF4-FFF2-40B4-BE49-F238E27FC236}">
                  <a16:creationId xmlns:a16="http://schemas.microsoft.com/office/drawing/2014/main" id="{7F0053B5-6440-1245-9D19-02A64E36385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45477" y="1517423"/>
              <a:ext cx="1000125" cy="1123950"/>
            </a:xfrm>
            <a:prstGeom prst="rect">
              <a:avLst/>
            </a:prstGeom>
            <a:noFill/>
          </p:spPr>
        </p:pic>
      </p:grpSp>
      <p:sp>
        <p:nvSpPr>
          <p:cNvPr id="16" name="矩形: 圓角 20">
            <a:extLst>
              <a:ext uri="{FF2B5EF4-FFF2-40B4-BE49-F238E27FC236}">
                <a16:creationId xmlns:a16="http://schemas.microsoft.com/office/drawing/2014/main" id="{3FAB46C3-2ABB-F443-9AE4-508559618D27}"/>
              </a:ext>
            </a:extLst>
          </p:cNvPr>
          <p:cNvSpPr/>
          <p:nvPr/>
        </p:nvSpPr>
        <p:spPr>
          <a:xfrm>
            <a:off x="5236081" y="2361021"/>
            <a:ext cx="466135" cy="466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2" descr="D:\ING\20180329_Linux Station\images\kodi-logo_thumb800.png">
            <a:extLst>
              <a:ext uri="{FF2B5EF4-FFF2-40B4-BE49-F238E27FC236}">
                <a16:creationId xmlns:a16="http://schemas.microsoft.com/office/drawing/2014/main" id="{36601A10-EA57-3948-BB0E-94BBFEEBA9E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278613" y="2407750"/>
            <a:ext cx="1206945" cy="385038"/>
          </a:xfrm>
          <a:prstGeom prst="rect">
            <a:avLst/>
          </a:prstGeom>
          <a:noFill/>
        </p:spPr>
      </p:pic>
      <p:pic>
        <p:nvPicPr>
          <p:cNvPr id="24" name="Picture 2" descr="\\MARKETING\Marketing\MarketingMaterials\素材\_icons\00_4.2iconPNG\Video.png">
            <a:extLst>
              <a:ext uri="{FF2B5EF4-FFF2-40B4-BE49-F238E27FC236}">
                <a16:creationId xmlns:a16="http://schemas.microsoft.com/office/drawing/2014/main" id="{3D2B35D3-8CA0-304B-B453-7B20FF815D1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628622" y="2361021"/>
            <a:ext cx="466134" cy="466135"/>
          </a:xfrm>
          <a:prstGeom prst="rect">
            <a:avLst/>
          </a:prstGeom>
          <a:noFill/>
          <a:effectLst>
            <a:outerShdw blurRad="63500" sx="102000" sy="102000" algn="ctr" rotWithShape="0">
              <a:prstClr val="black">
                <a:alpha val="40000"/>
              </a:prstClr>
            </a:outerShdw>
          </a:effectLst>
        </p:spPr>
      </p:pic>
      <p:sp>
        <p:nvSpPr>
          <p:cNvPr id="25" name="矩形 16">
            <a:extLst>
              <a:ext uri="{FF2B5EF4-FFF2-40B4-BE49-F238E27FC236}">
                <a16:creationId xmlns:a16="http://schemas.microsoft.com/office/drawing/2014/main" id="{D2467121-F271-004C-A07D-D3969768B014}"/>
              </a:ext>
            </a:extLst>
          </p:cNvPr>
          <p:cNvSpPr/>
          <p:nvPr/>
        </p:nvSpPr>
        <p:spPr>
          <a:xfrm>
            <a:off x="7084373" y="2363256"/>
            <a:ext cx="1629302" cy="461665"/>
          </a:xfrm>
          <a:prstGeom prst="rect">
            <a:avLst/>
          </a:prstGeom>
        </p:spPr>
        <p:txBody>
          <a:bodyPr wrap="square">
            <a:spAutoFit/>
          </a:bodyPr>
          <a:lstStyle/>
          <a:p>
            <a:r>
              <a:rPr lang="en-CA" altLang="zh-TW" sz="2400"/>
              <a:t>Video HD</a:t>
            </a:r>
          </a:p>
        </p:txBody>
      </p:sp>
    </p:spTree>
    <p:extLst>
      <p:ext uri="{BB962C8B-B14F-4D97-AF65-F5344CB8AC3E}">
        <p14:creationId xmlns:p14="http://schemas.microsoft.com/office/powerpoint/2010/main" val="269636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5DAC-5412-9E4B-B425-3A422A158EA9}"/>
              </a:ext>
            </a:extLst>
          </p:cNvPr>
          <p:cNvSpPr>
            <a:spLocks noGrp="1"/>
          </p:cNvSpPr>
          <p:nvPr>
            <p:ph type="title"/>
          </p:nvPr>
        </p:nvSpPr>
        <p:spPr>
          <a:xfrm>
            <a:off x="572925" y="125856"/>
            <a:ext cx="7886700" cy="944523"/>
          </a:xfrm>
          <a:effectLst>
            <a:outerShdw blurRad="50800" dist="38100" dir="2700000" algn="tl" rotWithShape="0">
              <a:prstClr val="black">
                <a:alpha val="40000"/>
              </a:prstClr>
            </a:outerShdw>
          </a:effectLst>
        </p:spPr>
        <p:txBody>
          <a:bodyPr>
            <a:noAutofit/>
          </a:bodyPr>
          <a:lstStyle/>
          <a:p>
            <a:r>
              <a:rPr lang="en-US" sz="3500">
                <a:effectLst>
                  <a:outerShdw blurRad="38100" dist="38100" dir="2700000" algn="tl">
                    <a:srgbClr val="000000">
                      <a:alpha val="43137"/>
                    </a:srgbClr>
                  </a:outerShdw>
                </a:effectLst>
              </a:rPr>
              <a:t>QTS 4.4.0 + </a:t>
            </a:r>
            <a:r>
              <a:rPr lang="ja-JP" altLang="en-US" sz="3500">
                <a:effectLst>
                  <a:outerShdw blurRad="38100" dist="38100" dir="2700000" algn="tl">
                    <a:srgbClr val="000000">
                      <a:alpha val="43137"/>
                    </a:srgbClr>
                  </a:outerShdw>
                </a:effectLst>
              </a:rPr>
              <a:t>全新</a:t>
            </a:r>
            <a:r>
              <a:rPr lang="en-US" altLang="ja-JP" sz="3500">
                <a:effectLst>
                  <a:outerShdw blurRad="38100" dist="38100" dir="2700000" algn="tl">
                    <a:srgbClr val="000000">
                      <a:alpha val="43137"/>
                    </a:srgbClr>
                  </a:outerShdw>
                </a:effectLst>
              </a:rPr>
              <a:t> </a:t>
            </a:r>
            <a:r>
              <a:rPr lang="en-US" sz="3500">
                <a:effectLst>
                  <a:outerShdw blurRad="38100" dist="38100" dir="2700000" algn="tl">
                    <a:srgbClr val="000000">
                      <a:alpha val="43137"/>
                    </a:srgbClr>
                  </a:outerShdw>
                </a:effectLst>
              </a:rPr>
              <a:t>Linux </a:t>
            </a:r>
            <a:r>
              <a:rPr lang="ja-JP" altLang="en-US" sz="3500">
                <a:effectLst>
                  <a:outerShdw blurRad="38100" dist="38100" dir="2700000" algn="tl">
                    <a:srgbClr val="000000">
                      <a:alpha val="43137"/>
                    </a:srgbClr>
                  </a:outerShdw>
                </a:effectLst>
              </a:rPr>
              <a:t>系統核心</a:t>
            </a:r>
            <a:r>
              <a:rPr lang="en-US" sz="3500">
                <a:effectLst>
                  <a:outerShdw blurRad="38100" dist="38100" dir="2700000" algn="tl">
                    <a:srgbClr val="000000">
                      <a:alpha val="43137"/>
                    </a:srgbClr>
                  </a:outerShdw>
                </a:effectLst>
              </a:rPr>
              <a:t> 4.14</a:t>
            </a:r>
          </a:p>
        </p:txBody>
      </p:sp>
      <p:sp>
        <p:nvSpPr>
          <p:cNvPr id="3" name="Rectangle 2">
            <a:extLst>
              <a:ext uri="{FF2B5EF4-FFF2-40B4-BE49-F238E27FC236}">
                <a16:creationId xmlns:a16="http://schemas.microsoft.com/office/drawing/2014/main" id="{48A7C1C2-4914-4D49-8829-EB3980042B45}"/>
              </a:ext>
            </a:extLst>
          </p:cNvPr>
          <p:cNvSpPr/>
          <p:nvPr/>
        </p:nvSpPr>
        <p:spPr>
          <a:xfrm>
            <a:off x="572925" y="1017450"/>
            <a:ext cx="7715398" cy="1323439"/>
          </a:xfrm>
          <a:prstGeom prst="rect">
            <a:avLst/>
          </a:prstGeom>
        </p:spPr>
        <p:txBody>
          <a:bodyPr wrap="square" anchor="t">
            <a:spAutoFit/>
          </a:bodyPr>
          <a:lstStyle/>
          <a:p>
            <a:pPr>
              <a:lnSpc>
                <a:spcPts val="2400"/>
              </a:lnSpc>
              <a:buClr>
                <a:srgbClr val="FFCC99"/>
              </a:buClr>
              <a:buSzPct val="70000"/>
            </a:pPr>
            <a:r>
              <a:rPr lang="ja-JP" altLang="en-US">
                <a:solidFill>
                  <a:schemeClr val="bg1"/>
                </a:solidFill>
                <a:latin typeface="Microsoft JhengHei" panose="020B0604030504040204" pitchFamily="34" charset="-120"/>
                <a:ea typeface="Microsoft JhengHei" panose="020B0604030504040204" pitchFamily="34" charset="-120"/>
              </a:rPr>
              <a:t>為了讓</a:t>
            </a:r>
            <a:r>
              <a:rPr lang="en-US" altLang="ja-JP">
                <a:solidFill>
                  <a:schemeClr val="bg1"/>
                </a:solidFill>
                <a:latin typeface="Microsoft JhengHei" panose="020B0604030504040204" pitchFamily="34" charset="-120"/>
                <a:ea typeface="Microsoft JhengHei" panose="020B0604030504040204" pitchFamily="34" charset="-120"/>
              </a:rPr>
              <a:t> Intel</a:t>
            </a:r>
            <a:r>
              <a:rPr lang="en-US" baseline="30000">
                <a:solidFill>
                  <a:schemeClr val="bg1"/>
                </a:solidFill>
                <a:latin typeface="Microsoft JhengHei" panose="020B0604030504040204" pitchFamily="34" charset="-120"/>
                <a:ea typeface="Microsoft JhengHei" panose="020B0604030504040204" pitchFamily="34" charset="-120"/>
              </a:rPr>
              <a:t>®</a:t>
            </a:r>
            <a:r>
              <a:rPr lang="en-US">
                <a:solidFill>
                  <a:schemeClr val="bg1"/>
                </a:solidFill>
                <a:latin typeface="Microsoft JhengHei" panose="020B0604030504040204" pitchFamily="34" charset="-120"/>
                <a:ea typeface="Microsoft JhengHei" panose="020B0604030504040204" pitchFamily="34" charset="-120"/>
              </a:rPr>
              <a:t> Celeron</a:t>
            </a:r>
            <a:r>
              <a:rPr lang="en-US" baseline="30000">
                <a:solidFill>
                  <a:schemeClr val="bg1"/>
                </a:solidFill>
                <a:latin typeface="Microsoft JhengHei" panose="020B0604030504040204" pitchFamily="34" charset="-120"/>
                <a:ea typeface="Microsoft JhengHei" panose="020B0604030504040204" pitchFamily="34" charset="-120"/>
              </a:rPr>
              <a:t>®</a:t>
            </a:r>
            <a:r>
              <a:rPr lang="en-US">
                <a:solidFill>
                  <a:schemeClr val="bg1"/>
                </a:solidFill>
                <a:latin typeface="Microsoft JhengHei" panose="020B0604030504040204" pitchFamily="34" charset="-120"/>
                <a:ea typeface="Microsoft JhengHei" panose="020B0604030504040204" pitchFamily="34" charset="-120"/>
              </a:rPr>
              <a:t> J4105 </a:t>
            </a:r>
            <a:r>
              <a:rPr lang="ja-JP" altLang="en-US">
                <a:solidFill>
                  <a:schemeClr val="bg1"/>
                </a:solidFill>
                <a:latin typeface="Microsoft JhengHei" panose="020B0604030504040204" pitchFamily="34" charset="-120"/>
                <a:ea typeface="Microsoft JhengHei" panose="020B0604030504040204" pitchFamily="34" charset="-120"/>
              </a:rPr>
              <a:t>能提供更卓越的表</a:t>
            </a:r>
            <a:r>
              <a:rPr lang="zh-CN" altLang="en-US">
                <a:solidFill>
                  <a:schemeClr val="bg1"/>
                </a:solidFill>
                <a:latin typeface="Microsoft JhengHei" panose="020B0604030504040204" pitchFamily="34" charset="-120"/>
                <a:ea typeface="Microsoft JhengHei" panose="020B0604030504040204" pitchFamily="34" charset="-120"/>
              </a:rPr>
              <a:t>現，</a:t>
            </a:r>
            <a:r>
              <a:rPr lang="en-US" altLang="ja-JP">
                <a:solidFill>
                  <a:schemeClr val="bg1"/>
                </a:solidFill>
                <a:latin typeface="Microsoft JhengHei" panose="020B0604030504040204" pitchFamily="34" charset="-120"/>
                <a:ea typeface="Microsoft JhengHei" panose="020B0604030504040204" pitchFamily="34" charset="-120"/>
              </a:rPr>
              <a:t> TBS-453DX</a:t>
            </a:r>
            <a:r>
              <a:rPr lang="zh-TW" altLang="en-US">
                <a:solidFill>
                  <a:schemeClr val="bg1"/>
                </a:solidFill>
                <a:latin typeface="Microsoft JhengHei" panose="020B0604030504040204" pitchFamily="34" charset="-120"/>
                <a:ea typeface="Microsoft JhengHei" panose="020B0604030504040204" pitchFamily="34" charset="-120"/>
              </a:rPr>
              <a:t> </a:t>
            </a:r>
            <a:r>
              <a:rPr lang="ja-JP" altLang="en-US">
                <a:solidFill>
                  <a:schemeClr val="bg1"/>
                </a:solidFill>
                <a:latin typeface="Microsoft JhengHei" panose="020B0604030504040204" pitchFamily="34" charset="-120"/>
                <a:ea typeface="Microsoft JhengHei" panose="020B0604030504040204" pitchFamily="34" charset="-120"/>
              </a:rPr>
              <a:t>上市即搭載 QTS 4.4.0 與長期支援 (</a:t>
            </a:r>
            <a:r>
              <a:rPr lang="en-US">
                <a:solidFill>
                  <a:schemeClr val="bg1"/>
                </a:solidFill>
                <a:latin typeface="Microsoft JhengHei" panose="020B0604030504040204" pitchFamily="34" charset="-120"/>
                <a:ea typeface="Microsoft JhengHei" panose="020B0604030504040204" pitchFamily="34" charset="-120"/>
              </a:rPr>
              <a:t>LTS</a:t>
            </a:r>
            <a:r>
              <a:rPr lang="en-US" altLang="ja-JP">
                <a:solidFill>
                  <a:schemeClr val="bg1"/>
                </a:solidFill>
                <a:latin typeface="Microsoft JhengHei" panose="020B0604030504040204" pitchFamily="34" charset="-120"/>
                <a:ea typeface="Microsoft JhengHei" panose="020B0604030504040204" pitchFamily="34" charset="-120"/>
                <a:cs typeface="Calibri"/>
              </a:rPr>
              <a:t>) </a:t>
            </a:r>
            <a:r>
              <a:rPr lang="zh-CN" altLang="en-US">
                <a:solidFill>
                  <a:schemeClr val="bg1"/>
                </a:solidFill>
                <a:latin typeface="Microsoft JhengHei" panose="020B0604030504040204" pitchFamily="34" charset="-120"/>
                <a:ea typeface="Microsoft JhengHei" panose="020B0604030504040204" pitchFamily="34" charset="-120"/>
                <a:cs typeface="Calibri"/>
              </a:rPr>
              <a:t>版</a:t>
            </a:r>
            <a:r>
              <a:rPr lang="ja-JP" altLang="en-US">
                <a:solidFill>
                  <a:schemeClr val="bg1"/>
                </a:solidFill>
                <a:latin typeface="Microsoft JhengHei" panose="020B0604030504040204" pitchFamily="34" charset="-120"/>
                <a:ea typeface="Microsoft JhengHei" panose="020B0604030504040204" pitchFamily="34" charset="-120"/>
                <a:cs typeface="Calibri"/>
              </a:rPr>
              <a:t>的</a:t>
            </a:r>
            <a:r>
              <a:rPr lang="zh-TW" altLang="en-US">
                <a:solidFill>
                  <a:schemeClr val="bg1"/>
                </a:solidFill>
                <a:latin typeface="Microsoft JhengHei" panose="020B0604030504040204" pitchFamily="34" charset="-120"/>
                <a:ea typeface="Microsoft JhengHei" panose="020B0604030504040204" pitchFamily="34" charset="-120"/>
                <a:cs typeface="Calibri"/>
              </a:rPr>
              <a:t> </a:t>
            </a:r>
            <a:r>
              <a:rPr lang="ja-JP" altLang="en-US">
                <a:solidFill>
                  <a:schemeClr val="bg1"/>
                </a:solidFill>
                <a:latin typeface="Microsoft JhengHei" panose="020B0604030504040204" pitchFamily="34" charset="-120"/>
                <a:ea typeface="Microsoft JhengHei" panose="020B0604030504040204" pitchFamily="34" charset="-120"/>
              </a:rPr>
              <a:t>Linux </a:t>
            </a:r>
            <a:r>
              <a:rPr lang="zh-TW" altLang="en-US">
                <a:solidFill>
                  <a:schemeClr val="bg1"/>
                </a:solidFill>
                <a:latin typeface="Microsoft JhengHei" panose="020B0604030504040204" pitchFamily="34" charset="-120"/>
                <a:ea typeface="Microsoft JhengHei" panose="020B0604030504040204" pitchFamily="34" charset="-120"/>
              </a:rPr>
              <a:t>核心 </a:t>
            </a:r>
            <a:r>
              <a:rPr lang="en-US">
                <a:solidFill>
                  <a:schemeClr val="bg1"/>
                </a:solidFill>
                <a:latin typeface="Microsoft JhengHei" panose="020B0604030504040204" pitchFamily="34" charset="-120"/>
                <a:ea typeface="Microsoft JhengHei" panose="020B0604030504040204" pitchFamily="34" charset="-120"/>
              </a:rPr>
              <a:t>4.14</a:t>
            </a:r>
            <a:r>
              <a:rPr lang="zh-TW" altLang="en-US">
                <a:solidFill>
                  <a:schemeClr val="bg1"/>
                </a:solidFill>
                <a:latin typeface="Microsoft JhengHei" panose="020B0604030504040204" pitchFamily="34" charset="-120"/>
                <a:ea typeface="Microsoft JhengHei" panose="020B0604030504040204" pitchFamily="34" charset="-120"/>
              </a:rPr>
              <a:t> 版</a:t>
            </a:r>
            <a:r>
              <a:rPr lang="en-US">
                <a:solidFill>
                  <a:schemeClr val="bg1"/>
                </a:solidFill>
                <a:latin typeface="Microsoft JhengHei" panose="020B0604030504040204" pitchFamily="34" charset="-120"/>
                <a:ea typeface="Microsoft JhengHei" panose="020B0604030504040204" pitchFamily="34" charset="-120"/>
              </a:rPr>
              <a:t>，</a:t>
            </a:r>
            <a:r>
              <a:rPr lang="zh-TW" altLang="en-US">
                <a:solidFill>
                  <a:schemeClr val="bg1"/>
                </a:solidFill>
                <a:latin typeface="Microsoft JhengHei" panose="020B0604030504040204" pitchFamily="34" charset="-120"/>
                <a:ea typeface="Microsoft JhengHei" panose="020B0604030504040204" pitchFamily="34" charset="-120"/>
              </a:rPr>
              <a:t>除讓</a:t>
            </a:r>
            <a:r>
              <a:rPr lang="ja-JP" altLang="en-US">
                <a:solidFill>
                  <a:schemeClr val="bg1"/>
                </a:solidFill>
                <a:latin typeface="Microsoft JhengHei" panose="020B0604030504040204" pitchFamily="34" charset="-120"/>
                <a:ea typeface="Microsoft JhengHei" panose="020B0604030504040204" pitchFamily="34" charset="-120"/>
              </a:rPr>
              <a:t> </a:t>
            </a:r>
            <a:r>
              <a:rPr lang="en-US" altLang="ja-JP">
                <a:solidFill>
                  <a:schemeClr val="bg1"/>
                </a:solidFill>
                <a:latin typeface="Microsoft JhengHei" panose="020B0604030504040204" pitchFamily="34" charset="-120"/>
                <a:ea typeface="Microsoft JhengHei" panose="020B0604030504040204" pitchFamily="34" charset="-120"/>
              </a:rPr>
              <a:t>QTS</a:t>
            </a:r>
            <a:r>
              <a:rPr lang="en-US">
                <a:solidFill>
                  <a:schemeClr val="bg1"/>
                </a:solidFill>
                <a:latin typeface="Microsoft JhengHei" panose="020B0604030504040204" pitchFamily="34" charset="-120"/>
                <a:ea typeface="Microsoft JhengHei" panose="020B0604030504040204" pitchFamily="34" charset="-120"/>
              </a:rPr>
              <a:t> </a:t>
            </a:r>
            <a:r>
              <a:rPr lang="zh-TW" altLang="en-US">
                <a:solidFill>
                  <a:schemeClr val="bg1"/>
                </a:solidFill>
                <a:latin typeface="Microsoft JhengHei" panose="020B0604030504040204" pitchFamily="34" charset="-120"/>
                <a:ea typeface="Microsoft JhengHei" panose="020B0604030504040204" pitchFamily="34" charset="-120"/>
              </a:rPr>
              <a:t>最佳化外</a:t>
            </a:r>
            <a:r>
              <a:rPr lang="ja-JP" altLang="en-US">
                <a:solidFill>
                  <a:schemeClr val="bg1"/>
                </a:solidFill>
                <a:latin typeface="Microsoft JhengHei" panose="020B0604030504040204" pitchFamily="34" charset="-120"/>
                <a:ea typeface="Microsoft JhengHei" panose="020B0604030504040204" pitchFamily="34" charset="-120"/>
              </a:rPr>
              <a:t>，</a:t>
            </a:r>
            <a:r>
              <a:rPr lang="zh-TW" altLang="en-US">
                <a:solidFill>
                  <a:schemeClr val="bg1"/>
                </a:solidFill>
                <a:latin typeface="Microsoft JhengHei" panose="020B0604030504040204" pitchFamily="34" charset="-120"/>
                <a:ea typeface="Microsoft JhengHei" panose="020B0604030504040204" pitchFamily="34" charset="-120"/>
              </a:rPr>
              <a:t>亦</a:t>
            </a:r>
            <a:r>
              <a:rPr lang="zh-CN" altLang="en-US">
                <a:solidFill>
                  <a:schemeClr val="bg1"/>
                </a:solidFill>
                <a:latin typeface="Microsoft JhengHei" panose="020B0604030504040204" pitchFamily="34" charset="-120"/>
                <a:ea typeface="Microsoft JhengHei" panose="020B0604030504040204" pitchFamily="34" charset="-120"/>
              </a:rPr>
              <a:t>支援</a:t>
            </a:r>
            <a:r>
              <a:rPr lang="zh-TW" altLang="en-US">
                <a:solidFill>
                  <a:schemeClr val="bg1"/>
                </a:solidFill>
                <a:latin typeface="Microsoft JhengHei" panose="020B0604030504040204" pitchFamily="34" charset="-120"/>
                <a:ea typeface="Microsoft JhengHei" panose="020B0604030504040204" pitchFamily="34" charset="-120"/>
              </a:rPr>
              <a:t> </a:t>
            </a:r>
            <a:r>
              <a:rPr lang="en-US" altLang="zh-TW">
                <a:solidFill>
                  <a:schemeClr val="bg1"/>
                </a:solidFill>
                <a:latin typeface="Microsoft JhengHei" panose="020B0604030504040204" pitchFamily="34" charset="-120"/>
                <a:ea typeface="Microsoft JhengHei" panose="020B0604030504040204" pitchFamily="34" charset="-120"/>
              </a:rPr>
              <a:t>SSD </a:t>
            </a:r>
            <a:r>
              <a:rPr lang="zh-TW" altLang="en-US">
                <a:solidFill>
                  <a:schemeClr val="bg1"/>
                </a:solidFill>
                <a:latin typeface="Microsoft JhengHei" panose="020B0604030504040204" pitchFamily="34" charset="-120"/>
                <a:ea typeface="Microsoft JhengHei" panose="020B0604030504040204" pitchFamily="34" charset="-120"/>
              </a:rPr>
              <a:t>外掛預留空間 </a:t>
            </a:r>
            <a:r>
              <a:rPr lang="en-US" altLang="zh-TW">
                <a:solidFill>
                  <a:schemeClr val="bg1"/>
                </a:solidFill>
                <a:latin typeface="Microsoft JhengHei" panose="020B0604030504040204" pitchFamily="34" charset="-120"/>
                <a:ea typeface="Microsoft JhengHei" panose="020B0604030504040204" pitchFamily="34" charset="-120"/>
              </a:rPr>
              <a:t>(Extra OP)</a:t>
            </a:r>
            <a:r>
              <a:rPr lang="zh-TW" altLang="en-US">
                <a:solidFill>
                  <a:schemeClr val="bg1"/>
                </a:solidFill>
                <a:latin typeface="Microsoft JhengHei" panose="020B0604030504040204" pitchFamily="34" charset="-120"/>
                <a:ea typeface="Microsoft JhengHei" panose="020B0604030504040204" pitchFamily="34" charset="-120"/>
              </a:rPr>
              <a:t> </a:t>
            </a:r>
            <a:r>
              <a:rPr lang="zh-CN" altLang="en-US">
                <a:solidFill>
                  <a:schemeClr val="bg1"/>
                </a:solidFill>
                <a:latin typeface="Microsoft JhengHei" panose="020B0604030504040204" pitchFamily="34" charset="-120"/>
                <a:ea typeface="Microsoft JhengHei" panose="020B0604030504040204" pitchFamily="34" charset="-120"/>
              </a:rPr>
              <a:t>與</a:t>
            </a:r>
            <a:r>
              <a:rPr lang="en-US" altLang="zh-CN">
                <a:solidFill>
                  <a:schemeClr val="bg1"/>
                </a:solidFill>
                <a:latin typeface="Microsoft JhengHei" panose="020B0604030504040204" pitchFamily="34" charset="-120"/>
                <a:ea typeface="Microsoft JhengHei" panose="020B0604030504040204" pitchFamily="34" charset="-120"/>
              </a:rPr>
              <a:t> Cache Mount</a:t>
            </a:r>
            <a:r>
              <a:rPr lang="zh-TW" altLang="en-US">
                <a:solidFill>
                  <a:schemeClr val="bg1"/>
                </a:solidFill>
                <a:latin typeface="Microsoft JhengHei" panose="020B0604030504040204" pitchFamily="34" charset="-120"/>
                <a:ea typeface="Microsoft JhengHei" panose="020B0604030504040204" pitchFamily="34" charset="-120"/>
              </a:rPr>
              <a:t>，</a:t>
            </a:r>
            <a:r>
              <a:rPr lang="ja-JP" altLang="en-US">
                <a:solidFill>
                  <a:schemeClr val="bg1"/>
                </a:solidFill>
                <a:latin typeface="Microsoft JhengHei" panose="020B0604030504040204" pitchFamily="34" charset="-120"/>
                <a:ea typeface="Microsoft JhengHei" panose="020B0604030504040204" pitchFamily="34" charset="-120"/>
              </a:rPr>
              <a:t>讓</a:t>
            </a:r>
            <a:r>
              <a:rPr lang="en-US" altLang="ja-JP">
                <a:solidFill>
                  <a:schemeClr val="bg1"/>
                </a:solidFill>
                <a:latin typeface="Microsoft JhengHei" panose="020B0604030504040204" pitchFamily="34" charset="-120"/>
                <a:ea typeface="Microsoft JhengHei" panose="020B0604030504040204" pitchFamily="34" charset="-120"/>
              </a:rPr>
              <a:t> TBS-453DX </a:t>
            </a:r>
            <a:r>
              <a:rPr lang="zh-TW" altLang="en-US">
                <a:solidFill>
                  <a:schemeClr val="bg1"/>
                </a:solidFill>
                <a:latin typeface="Microsoft JhengHei" panose="020B0604030504040204" pitchFamily="34" charset="-120"/>
                <a:ea typeface="Microsoft JhengHei" panose="020B0604030504040204" pitchFamily="34" charset="-120"/>
              </a:rPr>
              <a:t>功能完整，效能強大</a:t>
            </a:r>
            <a:endParaRPr lang="en-US" sz="1400">
              <a:solidFill>
                <a:schemeClr val="bg1"/>
              </a:solidFill>
              <a:latin typeface="Microsoft JhengHei" panose="020B0604030504040204" pitchFamily="34" charset="-120"/>
              <a:ea typeface="Microsoft JhengHei" panose="020B0604030504040204" pitchFamily="34" charset="-120"/>
              <a:cs typeface="Calibri"/>
            </a:endParaRPr>
          </a:p>
        </p:txBody>
      </p:sp>
      <p:sp>
        <p:nvSpPr>
          <p:cNvPr id="9" name="TextBox 23">
            <a:extLst>
              <a:ext uri="{FF2B5EF4-FFF2-40B4-BE49-F238E27FC236}">
                <a16:creationId xmlns:a16="http://schemas.microsoft.com/office/drawing/2014/main" id="{239A3816-5F23-C14A-A53F-17CABA92DFB9}"/>
              </a:ext>
            </a:extLst>
          </p:cNvPr>
          <p:cNvSpPr txBox="1"/>
          <p:nvPr/>
        </p:nvSpPr>
        <p:spPr>
          <a:xfrm>
            <a:off x="4289219" y="5630139"/>
            <a:ext cx="1537308" cy="584763"/>
          </a:xfrm>
          <a:prstGeom prst="rect">
            <a:avLst/>
          </a:prstGeom>
          <a:noFill/>
        </p:spPr>
        <p:txBody>
          <a:bodyPr wrap="square" lIns="121908" tIns="60954" rIns="121908" bIns="60954">
            <a:spAutoFit/>
          </a:bodyPr>
          <a:lstStyle/>
          <a:p>
            <a:pPr eaLnBrk="1" hangingPunct="1">
              <a:lnSpc>
                <a:spcPts val="1800"/>
              </a:lnSpc>
              <a:defRPr/>
            </a:pPr>
            <a:r>
              <a:rPr lang="en-US" sz="3200" b="1">
                <a:solidFill>
                  <a:schemeClr val="accent4">
                    <a:lumMod val="75000"/>
                  </a:schemeClr>
                </a:solidFill>
                <a:latin typeface="Arial" panose="020B0604020202020204" pitchFamily="34" charset="0"/>
                <a:ea typeface="Microsoft JhengHei" charset="-120"/>
                <a:cs typeface="Arial" panose="020B0604020202020204" pitchFamily="34" charset="0"/>
              </a:rPr>
              <a:t>10 </a:t>
            </a:r>
            <a:r>
              <a:rPr lang="en-US" sz="1800" b="1">
                <a:solidFill>
                  <a:schemeClr val="accent4">
                    <a:lumMod val="75000"/>
                  </a:schemeClr>
                </a:solidFill>
                <a:latin typeface="Arial" panose="020B0604020202020204" pitchFamily="34" charset="0"/>
                <a:ea typeface="Microsoft JhengHei" charset="-120"/>
                <a:cs typeface="Arial" panose="020B0604020202020204" pitchFamily="34" charset="0"/>
              </a:rPr>
              <a:t>watt</a:t>
            </a:r>
            <a:endParaRPr lang="en-US" altLang="zh-TW" sz="1800" b="1">
              <a:solidFill>
                <a:schemeClr val="accent4">
                  <a:lumMod val="75000"/>
                </a:schemeClr>
              </a:solidFill>
              <a:latin typeface="Arial" panose="020B0604020202020204" pitchFamily="34" charset="0"/>
              <a:ea typeface="Microsoft JhengHei" charset="-120"/>
              <a:cs typeface="Arial" panose="020B0604020202020204" pitchFamily="34" charset="0"/>
            </a:endParaRPr>
          </a:p>
          <a:p>
            <a:pPr eaLnBrk="1" hangingPunct="1">
              <a:lnSpc>
                <a:spcPts val="1800"/>
              </a:lnSpc>
              <a:defRPr/>
            </a:pPr>
            <a:r>
              <a:rPr lang="en-US" sz="1800">
                <a:latin typeface="Arial" panose="020B0604020202020204" pitchFamily="34" charset="0"/>
                <a:ea typeface="Microsoft JhengHei" charset="-120"/>
                <a:cs typeface="Arial" panose="020B0604020202020204" pitchFamily="34" charset="0"/>
              </a:rPr>
              <a:t>TDP</a:t>
            </a:r>
          </a:p>
        </p:txBody>
      </p:sp>
      <p:sp>
        <p:nvSpPr>
          <p:cNvPr id="6" name="TextBox 4">
            <a:extLst>
              <a:ext uri="{FF2B5EF4-FFF2-40B4-BE49-F238E27FC236}">
                <a16:creationId xmlns:a16="http://schemas.microsoft.com/office/drawing/2014/main" id="{0D2D8358-C708-7F4F-8F8D-C2C7230FBFA7}"/>
              </a:ext>
            </a:extLst>
          </p:cNvPr>
          <p:cNvSpPr txBox="1"/>
          <p:nvPr/>
        </p:nvSpPr>
        <p:spPr>
          <a:xfrm>
            <a:off x="1275070" y="4174383"/>
            <a:ext cx="1655816" cy="549785"/>
          </a:xfrm>
          <a:prstGeom prst="rect">
            <a:avLst/>
          </a:prstGeom>
          <a:noFill/>
        </p:spPr>
        <p:txBody>
          <a:bodyPr wrap="square" lIns="121908" tIns="60954" rIns="121908" bIns="60954">
            <a:spAutoFit/>
          </a:bodyPr>
          <a:lstStyle/>
          <a:p>
            <a:pPr eaLnBrk="1" hangingPunct="1">
              <a:lnSpc>
                <a:spcPts val="1800"/>
              </a:lnSpc>
              <a:defRPr/>
            </a:pPr>
            <a:r>
              <a:rPr lang="en-US" sz="3200" b="1">
                <a:solidFill>
                  <a:schemeClr val="accent4"/>
                </a:solidFill>
                <a:latin typeface="Arial" panose="020B0604020202020204" pitchFamily="34" charset="0"/>
                <a:ea typeface="Microsoft JhengHei" charset="-120"/>
                <a:cs typeface="Arial" panose="020B0604020202020204" pitchFamily="34" charset="0"/>
              </a:rPr>
              <a:t>1.5</a:t>
            </a:r>
            <a:r>
              <a:rPr lang="en-US" altLang="zh-TW" sz="1800" b="1">
                <a:solidFill>
                  <a:schemeClr val="accent4"/>
                </a:solidFill>
                <a:latin typeface="Arial" panose="020B0604020202020204" pitchFamily="34" charset="0"/>
                <a:ea typeface="Microsoft JhengHei" charset="-120"/>
                <a:cs typeface="Arial" panose="020B0604020202020204" pitchFamily="34" charset="0"/>
              </a:rPr>
              <a:t>GHz</a:t>
            </a:r>
          </a:p>
          <a:p>
            <a:pPr eaLnBrk="1" hangingPunct="1">
              <a:lnSpc>
                <a:spcPts val="1800"/>
              </a:lnSpc>
              <a:defRPr/>
            </a:pPr>
            <a:r>
              <a:rPr lang="en-US" altLang="zh-TW" sz="1800">
                <a:solidFill>
                  <a:schemeClr val="bg1"/>
                </a:solidFill>
                <a:latin typeface="Arial" panose="020B0604020202020204" pitchFamily="34" charset="0"/>
                <a:ea typeface="Microsoft JhengHei" charset="-120"/>
                <a:cs typeface="Arial" panose="020B0604020202020204" pitchFamily="34" charset="0"/>
              </a:rPr>
              <a:t>Base</a:t>
            </a:r>
            <a:endParaRPr lang="en-US" sz="1800">
              <a:solidFill>
                <a:schemeClr val="bg1"/>
              </a:solidFill>
              <a:latin typeface="Arial" panose="020B0604020202020204" pitchFamily="34" charset="0"/>
              <a:ea typeface="Microsoft JhengHei" charset="-120"/>
              <a:cs typeface="Arial" panose="020B0604020202020204" pitchFamily="34" charset="0"/>
            </a:endParaRPr>
          </a:p>
        </p:txBody>
      </p:sp>
      <p:sp>
        <p:nvSpPr>
          <p:cNvPr id="7" name="TextBox 22">
            <a:extLst>
              <a:ext uri="{FF2B5EF4-FFF2-40B4-BE49-F238E27FC236}">
                <a16:creationId xmlns:a16="http://schemas.microsoft.com/office/drawing/2014/main" id="{C687A300-BA74-A245-90A5-CE10CDE8760D}"/>
              </a:ext>
            </a:extLst>
          </p:cNvPr>
          <p:cNvSpPr txBox="1"/>
          <p:nvPr/>
        </p:nvSpPr>
        <p:spPr>
          <a:xfrm>
            <a:off x="2413306" y="4593715"/>
            <a:ext cx="1445352" cy="549785"/>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chemeClr val="accent4"/>
                </a:solidFill>
                <a:latin typeface="Arial" panose="020B0604020202020204" pitchFamily="34" charset="0"/>
                <a:ea typeface="Microsoft JhengHei" charset="-120"/>
                <a:cs typeface="Arial" panose="020B0604020202020204" pitchFamily="34" charset="0"/>
              </a:rPr>
              <a:t>2.5</a:t>
            </a:r>
            <a:r>
              <a:rPr lang="en-US" altLang="zh-TW" sz="1800" b="1">
                <a:solidFill>
                  <a:schemeClr val="accent4"/>
                </a:solidFill>
                <a:latin typeface="Arial" panose="020B0604020202020204" pitchFamily="34" charset="0"/>
                <a:ea typeface="Microsoft JhengHei" charset="-120"/>
                <a:cs typeface="Arial" panose="020B0604020202020204" pitchFamily="34" charset="0"/>
              </a:rPr>
              <a:t>GHz</a:t>
            </a:r>
          </a:p>
          <a:p>
            <a:pPr eaLnBrk="1" hangingPunct="1">
              <a:lnSpc>
                <a:spcPts val="1800"/>
              </a:lnSpc>
              <a:defRPr/>
            </a:pPr>
            <a:r>
              <a:rPr lang="en-US">
                <a:solidFill>
                  <a:schemeClr val="bg1"/>
                </a:solidFill>
                <a:latin typeface="Arial" panose="020B0604020202020204" pitchFamily="34" charset="0"/>
                <a:ea typeface="Microsoft JhengHei" charset="-120"/>
                <a:cs typeface="Arial" panose="020B0604020202020204" pitchFamily="34" charset="0"/>
              </a:rPr>
              <a:t>Burst</a:t>
            </a:r>
            <a:endParaRPr lang="en-US" sz="1800">
              <a:solidFill>
                <a:schemeClr val="bg1"/>
              </a:solidFill>
              <a:latin typeface="Arial" panose="020B0604020202020204" pitchFamily="34" charset="0"/>
              <a:ea typeface="Microsoft JhengHei" charset="-120"/>
              <a:cs typeface="Arial" panose="020B0604020202020204" pitchFamily="34" charset="0"/>
            </a:endParaRPr>
          </a:p>
        </p:txBody>
      </p:sp>
      <p:sp>
        <p:nvSpPr>
          <p:cNvPr id="8" name="TextBox 22">
            <a:extLst>
              <a:ext uri="{FF2B5EF4-FFF2-40B4-BE49-F238E27FC236}">
                <a16:creationId xmlns:a16="http://schemas.microsoft.com/office/drawing/2014/main" id="{1BD47BDA-633D-794E-B080-C6D044F704F7}"/>
              </a:ext>
            </a:extLst>
          </p:cNvPr>
          <p:cNvSpPr txBox="1"/>
          <p:nvPr/>
        </p:nvSpPr>
        <p:spPr>
          <a:xfrm>
            <a:off x="1275070" y="3485662"/>
            <a:ext cx="2276472" cy="549785"/>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chemeClr val="accent4"/>
                </a:solidFill>
                <a:latin typeface="Arial" panose="020B0604020202020204" pitchFamily="34" charset="0"/>
                <a:ea typeface="微軟正黑體" pitchFamily="34" charset="-120"/>
                <a:cs typeface="Arial" panose="020B0604020202020204" pitchFamily="34" charset="0"/>
              </a:rPr>
              <a:t>J4105</a:t>
            </a:r>
          </a:p>
          <a:p>
            <a:pPr eaLnBrk="1" hangingPunct="1">
              <a:lnSpc>
                <a:spcPts val="1800"/>
              </a:lnSpc>
              <a:defRPr/>
            </a:pPr>
            <a:r>
              <a:rPr lang="en-US" sz="1800">
                <a:solidFill>
                  <a:schemeClr val="bg1"/>
                </a:solidFill>
                <a:latin typeface="Arial" panose="020B0604020202020204" pitchFamily="34" charset="0"/>
                <a:ea typeface="Microsoft JhengHei" charset="-120"/>
                <a:cs typeface="Arial" panose="020B0604020202020204" pitchFamily="34" charset="0"/>
              </a:rPr>
              <a:t>Gemini Lake SoC</a:t>
            </a:r>
          </a:p>
        </p:txBody>
      </p:sp>
      <p:sp>
        <p:nvSpPr>
          <p:cNvPr id="10" name="TextBox 22">
            <a:extLst>
              <a:ext uri="{FF2B5EF4-FFF2-40B4-BE49-F238E27FC236}">
                <a16:creationId xmlns:a16="http://schemas.microsoft.com/office/drawing/2014/main" id="{39177977-DDF4-7C4E-8102-69B3D5713D9F}"/>
              </a:ext>
            </a:extLst>
          </p:cNvPr>
          <p:cNvSpPr txBox="1"/>
          <p:nvPr/>
        </p:nvSpPr>
        <p:spPr>
          <a:xfrm>
            <a:off x="6480361" y="3310667"/>
            <a:ext cx="1445352" cy="549785"/>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FFC000"/>
                </a:solidFill>
                <a:latin typeface="Arial" panose="020B0604020202020204" pitchFamily="34" charset="0"/>
                <a:ea typeface="Microsoft JhengHei" charset="-120"/>
                <a:cs typeface="Arial" panose="020B0604020202020204" pitchFamily="34" charset="0"/>
              </a:rPr>
              <a:t>4</a:t>
            </a:r>
            <a:r>
              <a:rPr lang="en-US" altLang="zh-TW" b="1">
                <a:solidFill>
                  <a:srgbClr val="FFC000"/>
                </a:solidFill>
                <a:latin typeface="Arial" panose="020B0604020202020204" pitchFamily="34" charset="0"/>
                <a:ea typeface="Microsoft JhengHei" charset="-120"/>
                <a:cs typeface="Arial" panose="020B0604020202020204" pitchFamily="34" charset="0"/>
              </a:rPr>
              <a:t>-c</a:t>
            </a:r>
            <a:r>
              <a:rPr lang="en-US" altLang="zh-CN" b="1">
                <a:solidFill>
                  <a:srgbClr val="FFC000"/>
                </a:solidFill>
                <a:latin typeface="Arial" panose="020B0604020202020204" pitchFamily="34" charset="0"/>
                <a:ea typeface="Microsoft JhengHei" charset="-120"/>
                <a:cs typeface="Arial" panose="020B0604020202020204" pitchFamily="34" charset="0"/>
              </a:rPr>
              <a:t>ore</a:t>
            </a:r>
            <a:endParaRPr lang="en-US" altLang="zh-TW" sz="1800" b="1">
              <a:solidFill>
                <a:srgbClr val="FFC000"/>
              </a:solidFill>
              <a:latin typeface="Arial" panose="020B0604020202020204" pitchFamily="34" charset="0"/>
              <a:ea typeface="Microsoft JhengHei" charset="-120"/>
              <a:cs typeface="Arial" panose="020B0604020202020204" pitchFamily="34" charset="0"/>
            </a:endParaRPr>
          </a:p>
          <a:p>
            <a:pPr eaLnBrk="1" hangingPunct="1">
              <a:lnSpc>
                <a:spcPts val="1800"/>
              </a:lnSpc>
              <a:defRPr/>
            </a:pPr>
            <a:r>
              <a:rPr lang="en-US">
                <a:solidFill>
                  <a:schemeClr val="bg1"/>
                </a:solidFill>
                <a:latin typeface="Arial" panose="020B0604020202020204" pitchFamily="34" charset="0"/>
                <a:ea typeface="Microsoft JhengHei" charset="-120"/>
                <a:cs typeface="Arial" panose="020B0604020202020204" pitchFamily="34" charset="0"/>
              </a:rPr>
              <a:t>4-thread</a:t>
            </a:r>
            <a:endParaRPr lang="en-US" sz="1800">
              <a:solidFill>
                <a:schemeClr val="bg1"/>
              </a:solidFill>
              <a:latin typeface="Arial" panose="020B0604020202020204" pitchFamily="34" charset="0"/>
              <a:ea typeface="Microsoft JhengHei" charset="-120"/>
              <a:cs typeface="Arial" panose="020B0604020202020204" pitchFamily="34" charset="0"/>
            </a:endParaRPr>
          </a:p>
        </p:txBody>
      </p:sp>
      <p:sp>
        <p:nvSpPr>
          <p:cNvPr id="11" name="TextBox 22">
            <a:extLst>
              <a:ext uri="{FF2B5EF4-FFF2-40B4-BE49-F238E27FC236}">
                <a16:creationId xmlns:a16="http://schemas.microsoft.com/office/drawing/2014/main" id="{9A9EBB34-6C88-1649-BAD8-A6B2F2A7795B}"/>
              </a:ext>
            </a:extLst>
          </p:cNvPr>
          <p:cNvSpPr txBox="1"/>
          <p:nvPr/>
        </p:nvSpPr>
        <p:spPr>
          <a:xfrm>
            <a:off x="395786" y="2678832"/>
            <a:ext cx="2968039" cy="549785"/>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chemeClr val="accent4"/>
                </a:solidFill>
                <a:latin typeface="Arial" panose="020B0604020202020204" pitchFamily="34" charset="0"/>
                <a:ea typeface="Microsoft JhengHei" charset="-120"/>
                <a:cs typeface="Arial" panose="020B0604020202020204" pitchFamily="34" charset="0"/>
              </a:rPr>
              <a:t>AES-NI </a:t>
            </a:r>
            <a:r>
              <a:rPr lang="en-US" altLang="zh-CN" b="1">
                <a:solidFill>
                  <a:schemeClr val="accent4"/>
                </a:solidFill>
                <a:latin typeface="Arial" panose="020B0604020202020204" pitchFamily="34" charset="0"/>
                <a:ea typeface="Microsoft JhengHei" charset="-120"/>
                <a:cs typeface="Arial" panose="020B0604020202020204" pitchFamily="34" charset="0"/>
              </a:rPr>
              <a:t>encryption</a:t>
            </a:r>
            <a:endParaRPr lang="en-US" altLang="zh-TW" sz="1800" b="1">
              <a:solidFill>
                <a:schemeClr val="accent4"/>
              </a:solidFill>
              <a:latin typeface="Arial" panose="020B0604020202020204" pitchFamily="34" charset="0"/>
              <a:ea typeface="Microsoft JhengHei" charset="-120"/>
              <a:cs typeface="Arial" panose="020B0604020202020204" pitchFamily="34" charset="0"/>
            </a:endParaRPr>
          </a:p>
          <a:p>
            <a:pPr eaLnBrk="1" hangingPunct="1">
              <a:lnSpc>
                <a:spcPts val="1800"/>
              </a:lnSpc>
              <a:defRPr/>
            </a:pPr>
            <a:r>
              <a:rPr lang="en-US" altLang="zh-CN">
                <a:solidFill>
                  <a:schemeClr val="bg1"/>
                </a:solidFill>
                <a:latin typeface="Arial" panose="020B0604020202020204" pitchFamily="34" charset="0"/>
                <a:ea typeface="Microsoft JhengHei" charset="-120"/>
                <a:cs typeface="Arial" panose="020B0604020202020204" pitchFamily="34" charset="0"/>
              </a:rPr>
              <a:t>Volume &amp; folder support</a:t>
            </a:r>
            <a:endParaRPr lang="en-US" sz="1800">
              <a:solidFill>
                <a:schemeClr val="bg1"/>
              </a:solidFill>
              <a:latin typeface="Arial" panose="020B0604020202020204" pitchFamily="34" charset="0"/>
              <a:ea typeface="Microsoft JhengHei" charset="-120"/>
              <a:cs typeface="Arial" panose="020B0604020202020204" pitchFamily="34" charset="0"/>
            </a:endParaRPr>
          </a:p>
        </p:txBody>
      </p:sp>
      <p:sp>
        <p:nvSpPr>
          <p:cNvPr id="12" name="TextBox 22">
            <a:extLst>
              <a:ext uri="{FF2B5EF4-FFF2-40B4-BE49-F238E27FC236}">
                <a16:creationId xmlns:a16="http://schemas.microsoft.com/office/drawing/2014/main" id="{B38B6424-64DA-3B41-8504-5A8AF846E238}"/>
              </a:ext>
            </a:extLst>
          </p:cNvPr>
          <p:cNvSpPr txBox="1"/>
          <p:nvPr/>
        </p:nvSpPr>
        <p:spPr>
          <a:xfrm>
            <a:off x="6254506" y="2543601"/>
            <a:ext cx="3233234" cy="549785"/>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chemeClr val="accent4"/>
                </a:solidFill>
                <a:latin typeface="Arial" panose="020B0604020202020204" pitchFamily="34" charset="0"/>
                <a:ea typeface="Microsoft JhengHei" charset="-120"/>
                <a:cs typeface="Arial" panose="020B0604020202020204" pitchFamily="34" charset="0"/>
              </a:rPr>
              <a:t>GPU </a:t>
            </a:r>
            <a:r>
              <a:rPr lang="en-US" altLang="zh-CN" b="1">
                <a:solidFill>
                  <a:schemeClr val="accent4"/>
                </a:solidFill>
                <a:latin typeface="Arial" panose="020B0604020202020204" pitchFamily="34" charset="0"/>
                <a:ea typeface="Microsoft JhengHei" charset="-120"/>
                <a:cs typeface="Arial" panose="020B0604020202020204" pitchFamily="34" charset="0"/>
              </a:rPr>
              <a:t>up to 750 MHz</a:t>
            </a:r>
            <a:endParaRPr lang="en-US" altLang="zh-TW" sz="1800" b="1">
              <a:solidFill>
                <a:schemeClr val="accent4"/>
              </a:solidFill>
              <a:latin typeface="Arial" panose="020B0604020202020204" pitchFamily="34" charset="0"/>
              <a:ea typeface="Microsoft JhengHei" charset="-120"/>
              <a:cs typeface="Arial" panose="020B0604020202020204" pitchFamily="34" charset="0"/>
            </a:endParaRPr>
          </a:p>
          <a:p>
            <a:pPr eaLnBrk="1" hangingPunct="1">
              <a:lnSpc>
                <a:spcPts val="1800"/>
              </a:lnSpc>
              <a:defRPr/>
            </a:pPr>
            <a:r>
              <a:rPr lang="en-US" altLang="zh-CN" sz="1800">
                <a:solidFill>
                  <a:schemeClr val="bg1"/>
                </a:solidFill>
                <a:latin typeface="Arial" panose="020B0604020202020204" pitchFamily="34" charset="0"/>
                <a:ea typeface="Microsoft JhengHei" charset="-120"/>
                <a:cs typeface="Arial" panose="020B0604020202020204" pitchFamily="34" charset="0"/>
              </a:rPr>
              <a:t>UHD Graphics 600</a:t>
            </a:r>
            <a:endParaRPr lang="en-US" sz="1800">
              <a:solidFill>
                <a:schemeClr val="bg1"/>
              </a:solidFill>
              <a:latin typeface="Arial" panose="020B0604020202020204" pitchFamily="34" charset="0"/>
              <a:ea typeface="Microsoft JhengHei" charset="-120"/>
              <a:cs typeface="Arial" panose="020B0604020202020204" pitchFamily="34" charset="0"/>
            </a:endParaRPr>
          </a:p>
        </p:txBody>
      </p:sp>
    </p:spTree>
    <p:extLst>
      <p:ext uri="{BB962C8B-B14F-4D97-AF65-F5344CB8AC3E}">
        <p14:creationId xmlns:p14="http://schemas.microsoft.com/office/powerpoint/2010/main" val="3706913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37">
            <a:extLst>
              <a:ext uri="{FF2B5EF4-FFF2-40B4-BE49-F238E27FC236}">
                <a16:creationId xmlns:a16="http://schemas.microsoft.com/office/drawing/2014/main" id="{344477BB-BAA5-704B-B422-EC507834F4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772" y="3790954"/>
            <a:ext cx="2368237" cy="1480148"/>
          </a:xfrm>
          <a:prstGeom prst="rect">
            <a:avLst/>
          </a:prstGeom>
        </p:spPr>
      </p:pic>
      <p:grpSp>
        <p:nvGrpSpPr>
          <p:cNvPr id="4" name="群組 3">
            <a:extLst>
              <a:ext uri="{FF2B5EF4-FFF2-40B4-BE49-F238E27FC236}">
                <a16:creationId xmlns:a16="http://schemas.microsoft.com/office/drawing/2014/main" id="{3F9678BB-5830-4047-AEB4-B0DCEAF1E138}"/>
              </a:ext>
            </a:extLst>
          </p:cNvPr>
          <p:cNvGrpSpPr/>
          <p:nvPr/>
        </p:nvGrpSpPr>
        <p:grpSpPr>
          <a:xfrm>
            <a:off x="4287991" y="1058683"/>
            <a:ext cx="4856009" cy="3777011"/>
            <a:chOff x="4287991" y="1058683"/>
            <a:chExt cx="4856009" cy="3777011"/>
          </a:xfrm>
        </p:grpSpPr>
        <p:sp>
          <p:nvSpPr>
            <p:cNvPr id="2" name="矩形 1">
              <a:extLst>
                <a:ext uri="{FF2B5EF4-FFF2-40B4-BE49-F238E27FC236}">
                  <a16:creationId xmlns:a16="http://schemas.microsoft.com/office/drawing/2014/main" id="{FB8604D2-BA50-4B17-AE34-3470EF86EE6E}"/>
                </a:ext>
              </a:extLst>
            </p:cNvPr>
            <p:cNvSpPr/>
            <p:nvPr/>
          </p:nvSpPr>
          <p:spPr>
            <a:xfrm>
              <a:off x="4503761" y="4531028"/>
              <a:ext cx="1460249" cy="76453"/>
            </a:xfrm>
            <a:prstGeom prst="rect">
              <a:avLst/>
            </a:prstGeom>
            <a:solidFill>
              <a:srgbClr val="099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19">
              <a:extLst>
                <a:ext uri="{FF2B5EF4-FFF2-40B4-BE49-F238E27FC236}">
                  <a16:creationId xmlns:a16="http://schemas.microsoft.com/office/drawing/2014/main" id="{F0DBACF1-0D1F-9C42-9765-D5B30F5EDEB9}"/>
                </a:ext>
              </a:extLst>
            </p:cNvPr>
            <p:cNvGrpSpPr/>
            <p:nvPr/>
          </p:nvGrpSpPr>
          <p:grpSpPr>
            <a:xfrm>
              <a:off x="4287991" y="1058683"/>
              <a:ext cx="4856009" cy="3777011"/>
              <a:chOff x="5643550" y="1965493"/>
              <a:chExt cx="3500450" cy="2778139"/>
            </a:xfrm>
          </p:grpSpPr>
          <p:pic>
            <p:nvPicPr>
              <p:cNvPr id="11" name="圖形 18">
                <a:extLst>
                  <a:ext uri="{FF2B5EF4-FFF2-40B4-BE49-F238E27FC236}">
                    <a16:creationId xmlns:a16="http://schemas.microsoft.com/office/drawing/2014/main" id="{B1AA62D8-3803-5E42-8CC4-438EC112D3D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66708" y="3945125"/>
                <a:ext cx="2076119" cy="798507"/>
              </a:xfrm>
              <a:prstGeom prst="rect">
                <a:avLst/>
              </a:prstGeom>
            </p:spPr>
          </p:pic>
          <p:grpSp>
            <p:nvGrpSpPr>
              <p:cNvPr id="12" name="Shape 163">
                <a:extLst>
                  <a:ext uri="{FF2B5EF4-FFF2-40B4-BE49-F238E27FC236}">
                    <a16:creationId xmlns:a16="http://schemas.microsoft.com/office/drawing/2014/main" id="{8F0B83ED-35BE-CC4A-A17F-30741F6B5716}"/>
                  </a:ext>
                </a:extLst>
              </p:cNvPr>
              <p:cNvGrpSpPr/>
              <p:nvPr/>
            </p:nvGrpSpPr>
            <p:grpSpPr>
              <a:xfrm>
                <a:off x="5643550" y="1965493"/>
                <a:ext cx="3500450" cy="2177497"/>
                <a:chOff x="3784220" y="1643097"/>
                <a:chExt cx="4295031" cy="2671775"/>
              </a:xfrm>
            </p:grpSpPr>
            <p:pic>
              <p:nvPicPr>
                <p:cNvPr id="14" name="Shape 164">
                  <a:extLst>
                    <a:ext uri="{FF2B5EF4-FFF2-40B4-BE49-F238E27FC236}">
                      <a16:creationId xmlns:a16="http://schemas.microsoft.com/office/drawing/2014/main" id="{A3FE84F8-D448-794C-A854-66FC93075B2B}"/>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784220" y="1643097"/>
                  <a:ext cx="4295031" cy="2671775"/>
                </a:xfrm>
                <a:prstGeom prst="rect">
                  <a:avLst/>
                </a:prstGeom>
                <a:noFill/>
                <a:ln>
                  <a:noFill/>
                </a:ln>
                <a:effectLst>
                  <a:reflection blurRad="139700" stA="96000" endPos="65000" dir="5400000" sy="-100000" algn="bl" rotWithShape="0"/>
                </a:effectLst>
              </p:spPr>
            </p:pic>
            <p:pic>
              <p:nvPicPr>
                <p:cNvPr id="15" name="Shape 165">
                  <a:extLst>
                    <a:ext uri="{FF2B5EF4-FFF2-40B4-BE49-F238E27FC236}">
                      <a16:creationId xmlns:a16="http://schemas.microsoft.com/office/drawing/2014/main" id="{FDE8B0AB-1FEB-5A43-AE21-F05FF82A915C}"/>
                    </a:ext>
                  </a:extLst>
                </p:cNvPr>
                <p:cNvPicPr preferRelativeResize="0"/>
                <p:nvPr/>
              </p:nvPicPr>
              <p:blipFill>
                <a:blip r:embed="rId7">
                  <a:alphaModFix/>
                </a:blip>
                <a:stretch>
                  <a:fillRect/>
                </a:stretch>
              </p:blipFill>
              <p:spPr>
                <a:xfrm>
                  <a:off x="3815316" y="1652977"/>
                  <a:ext cx="4235003" cy="2354581"/>
                </a:xfrm>
                <a:prstGeom prst="rect">
                  <a:avLst/>
                </a:prstGeom>
                <a:noFill/>
                <a:ln>
                  <a:noFill/>
                </a:ln>
              </p:spPr>
            </p:pic>
          </p:grpSp>
        </p:grpSp>
      </p:grpSp>
      <p:sp>
        <p:nvSpPr>
          <p:cNvPr id="3" name="Title 2">
            <a:extLst>
              <a:ext uri="{FF2B5EF4-FFF2-40B4-BE49-F238E27FC236}">
                <a16:creationId xmlns:a16="http://schemas.microsoft.com/office/drawing/2014/main" id="{22B45E43-85F4-9440-A1A0-33280B39EE1D}"/>
              </a:ext>
            </a:extLst>
          </p:cNvPr>
          <p:cNvSpPr>
            <a:spLocks noGrp="1"/>
          </p:cNvSpPr>
          <p:nvPr>
            <p:ph type="title"/>
          </p:nvPr>
        </p:nvSpPr>
        <p:spPr>
          <a:xfrm>
            <a:off x="628650" y="214867"/>
            <a:ext cx="7886700" cy="822960"/>
          </a:xfrm>
          <a:effectLst>
            <a:outerShdw blurRad="50800" dist="38100" dir="2700000" algn="tl" rotWithShape="0">
              <a:prstClr val="black">
                <a:alpha val="40000"/>
              </a:prstClr>
            </a:outerShdw>
          </a:effectLst>
        </p:spPr>
        <p:txBody>
          <a:bodyPr>
            <a:noAutofit/>
          </a:bodyPr>
          <a:lstStyle/>
          <a:p>
            <a:pPr algn="ctr"/>
            <a:r>
              <a:rPr lang="en-US" altLang="zh-CN" sz="3600" err="1">
                <a:solidFill>
                  <a:srgbClr val="E2CB9E"/>
                </a:solidFill>
                <a:effectLst>
                  <a:outerShdw blurRad="38100" dist="38100" dir="2700000" algn="tl">
                    <a:srgbClr val="000000">
                      <a:alpha val="43137"/>
                    </a:srgbClr>
                  </a:outerShdw>
                </a:effectLst>
              </a:rPr>
              <a:t>OceanKTV</a:t>
            </a:r>
            <a:r>
              <a:rPr lang="en-US" altLang="zh-CN" sz="3600">
                <a:solidFill>
                  <a:srgbClr val="E2CB9E"/>
                </a:solidFill>
                <a:effectLst>
                  <a:outerShdw blurRad="38100" dist="38100" dir="2700000" algn="tl">
                    <a:srgbClr val="000000">
                      <a:alpha val="43137"/>
                    </a:srgbClr>
                  </a:outerShdw>
                </a:effectLst>
              </a:rPr>
              <a:t> </a:t>
            </a:r>
            <a:r>
              <a:rPr lang="zh-CN" altLang="en-US" sz="3600">
                <a:solidFill>
                  <a:srgbClr val="E2CB9E"/>
                </a:solidFill>
                <a:effectLst>
                  <a:outerShdw blurRad="38100" dist="38100" dir="2700000" algn="tl">
                    <a:srgbClr val="000000">
                      <a:alpha val="43137"/>
                    </a:srgbClr>
                  </a:outerShdw>
                </a:effectLst>
              </a:rPr>
              <a:t>打造專屬的家庭</a:t>
            </a:r>
            <a:r>
              <a:rPr lang="en-US" altLang="zh-CN" sz="3600">
                <a:solidFill>
                  <a:srgbClr val="E2CB9E"/>
                </a:solidFill>
                <a:effectLst>
                  <a:outerShdw blurRad="38100" dist="38100" dir="2700000" algn="tl">
                    <a:srgbClr val="000000">
                      <a:alpha val="43137"/>
                    </a:srgbClr>
                  </a:outerShdw>
                </a:effectLst>
              </a:rPr>
              <a:t> K </a:t>
            </a:r>
            <a:r>
              <a:rPr lang="zh-CN" altLang="en-US" sz="3600">
                <a:solidFill>
                  <a:srgbClr val="E2CB9E"/>
                </a:solidFill>
                <a:effectLst>
                  <a:outerShdw blurRad="38100" dist="38100" dir="2700000" algn="tl">
                    <a:srgbClr val="000000">
                      <a:alpha val="43137"/>
                    </a:srgbClr>
                  </a:outerShdw>
                </a:effectLst>
              </a:rPr>
              <a:t>歌房</a:t>
            </a:r>
            <a:endParaRPr lang="en-US" sz="3600">
              <a:solidFill>
                <a:srgbClr val="E2CB9E"/>
              </a:solidFill>
              <a:effectLst>
                <a:outerShdw blurRad="38100" dist="38100" dir="2700000" algn="tl">
                  <a:srgbClr val="000000">
                    <a:alpha val="43137"/>
                  </a:srgbClr>
                </a:outerShdw>
              </a:effectLst>
            </a:endParaRPr>
          </a:p>
        </p:txBody>
      </p:sp>
      <p:sp>
        <p:nvSpPr>
          <p:cNvPr id="17" name="Rounded Rectangle 16">
            <a:extLst>
              <a:ext uri="{FF2B5EF4-FFF2-40B4-BE49-F238E27FC236}">
                <a16:creationId xmlns:a16="http://schemas.microsoft.com/office/drawing/2014/main" id="{FAFA7FF3-1956-D64F-A721-1D8836BD64D8}"/>
              </a:ext>
            </a:extLst>
          </p:cNvPr>
          <p:cNvSpPr/>
          <p:nvPr/>
        </p:nvSpPr>
        <p:spPr>
          <a:xfrm>
            <a:off x="3930162" y="4382421"/>
            <a:ext cx="339932" cy="2795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Shape 205">
            <a:extLst>
              <a:ext uri="{FF2B5EF4-FFF2-40B4-BE49-F238E27FC236}">
                <a16:creationId xmlns:a16="http://schemas.microsoft.com/office/drawing/2014/main" id="{49CFD21D-4F0F-D243-8EE6-A71FCAEA7782}"/>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050544" y="1168144"/>
            <a:ext cx="1113304" cy="1113304"/>
          </a:xfrm>
          <a:prstGeom prst="rect">
            <a:avLst/>
          </a:prstGeom>
          <a:noFill/>
          <a:ln>
            <a:noFill/>
          </a:ln>
          <a:effectLst>
            <a:outerShdw blurRad="50800" dist="50800" dir="5400000" algn="ctr" rotWithShape="0">
              <a:srgbClr val="000000">
                <a:alpha val="97000"/>
              </a:srgbClr>
            </a:outerShdw>
            <a:reflection blurRad="38100" stA="56000" endPos="39000" dist="25400" dir="5400000" sy="-100000" algn="bl" rotWithShape="0"/>
          </a:effectLst>
        </p:spPr>
      </p:pic>
      <p:pic>
        <p:nvPicPr>
          <p:cNvPr id="23" name="圖片 4">
            <a:extLst>
              <a:ext uri="{FF2B5EF4-FFF2-40B4-BE49-F238E27FC236}">
                <a16:creationId xmlns:a16="http://schemas.microsoft.com/office/drawing/2014/main" id="{19394FB8-E6BB-F642-9DC2-EA9A1E47AE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55400" y="1701031"/>
            <a:ext cx="1107618" cy="1823159"/>
          </a:xfrm>
          <a:prstGeom prst="rect">
            <a:avLst/>
          </a:prstGeom>
        </p:spPr>
      </p:pic>
      <p:pic>
        <p:nvPicPr>
          <p:cNvPr id="24" name="圖片 2">
            <a:extLst>
              <a:ext uri="{FF2B5EF4-FFF2-40B4-BE49-F238E27FC236}">
                <a16:creationId xmlns:a16="http://schemas.microsoft.com/office/drawing/2014/main" id="{6B13DA92-2B03-2440-9D78-22E683788E4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2157" y="1750855"/>
            <a:ext cx="1211679" cy="1994446"/>
          </a:xfrm>
          <a:prstGeom prst="rect">
            <a:avLst/>
          </a:prstGeom>
        </p:spPr>
      </p:pic>
      <p:sp>
        <p:nvSpPr>
          <p:cNvPr id="25" name="TextBox 24">
            <a:extLst>
              <a:ext uri="{FF2B5EF4-FFF2-40B4-BE49-F238E27FC236}">
                <a16:creationId xmlns:a16="http://schemas.microsoft.com/office/drawing/2014/main" id="{CD82D0FB-822D-6D47-B86B-3F70F91FE50E}"/>
              </a:ext>
            </a:extLst>
          </p:cNvPr>
          <p:cNvSpPr txBox="1"/>
          <p:nvPr/>
        </p:nvSpPr>
        <p:spPr>
          <a:xfrm>
            <a:off x="2285918" y="3407231"/>
            <a:ext cx="1569660" cy="646331"/>
          </a:xfrm>
          <a:prstGeom prst="rect">
            <a:avLst/>
          </a:prstGeom>
          <a:noFill/>
        </p:spPr>
        <p:txBody>
          <a:bodyPr wrap="none" rtlCol="0">
            <a:spAutoFit/>
          </a:bodyPr>
          <a:lstStyle/>
          <a:p>
            <a:r>
              <a:rPr lang="zh-CN" altLang="en-US">
                <a:solidFill>
                  <a:schemeClr val="bg1"/>
                </a:solidFill>
              </a:rPr>
              <a:t>支援兩支</a:t>
            </a:r>
            <a:endParaRPr lang="en-US" altLang="zh-CN">
              <a:solidFill>
                <a:schemeClr val="bg1"/>
              </a:solidFill>
            </a:endParaRPr>
          </a:p>
          <a:p>
            <a:r>
              <a:rPr lang="zh-CN" altLang="en-US">
                <a:solidFill>
                  <a:schemeClr val="bg1"/>
                </a:solidFill>
              </a:rPr>
              <a:t>動圈式麥克風</a:t>
            </a:r>
            <a:endParaRPr lang="en-US">
              <a:solidFill>
                <a:schemeClr val="bg1"/>
              </a:solidFill>
            </a:endParaRPr>
          </a:p>
        </p:txBody>
      </p:sp>
      <p:cxnSp>
        <p:nvCxnSpPr>
          <p:cNvPr id="13" name="接點: 肘形 12">
            <a:extLst>
              <a:ext uri="{FF2B5EF4-FFF2-40B4-BE49-F238E27FC236}">
                <a16:creationId xmlns:a16="http://schemas.microsoft.com/office/drawing/2014/main" id="{BA02B913-7D33-4F3A-A7AB-B303625B4307}"/>
              </a:ext>
            </a:extLst>
          </p:cNvPr>
          <p:cNvCxnSpPr>
            <a:cxnSpLocks/>
          </p:cNvCxnSpPr>
          <p:nvPr/>
        </p:nvCxnSpPr>
        <p:spPr>
          <a:xfrm rot="16200000" flipH="1">
            <a:off x="3154015" y="3442091"/>
            <a:ext cx="1196385" cy="716635"/>
          </a:xfrm>
          <a:prstGeom prst="bentConnector3">
            <a:avLst>
              <a:gd name="adj1" fmla="val 377"/>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6" name="群組 25">
            <a:extLst>
              <a:ext uri="{FF2B5EF4-FFF2-40B4-BE49-F238E27FC236}">
                <a16:creationId xmlns:a16="http://schemas.microsoft.com/office/drawing/2014/main" id="{839C2C11-BC56-4371-8F12-941415A0E4A2}"/>
              </a:ext>
            </a:extLst>
          </p:cNvPr>
          <p:cNvGrpSpPr/>
          <p:nvPr/>
        </p:nvGrpSpPr>
        <p:grpSpPr>
          <a:xfrm rot="20070721">
            <a:off x="2307294" y="2604923"/>
            <a:ext cx="1486497" cy="1104338"/>
            <a:chOff x="2436567" y="2839840"/>
            <a:chExt cx="1716493" cy="1275203"/>
          </a:xfrm>
        </p:grpSpPr>
        <p:pic>
          <p:nvPicPr>
            <p:cNvPr id="27" name="圖片 26">
              <a:extLst>
                <a:ext uri="{FF2B5EF4-FFF2-40B4-BE49-F238E27FC236}">
                  <a16:creationId xmlns:a16="http://schemas.microsoft.com/office/drawing/2014/main" id="{2C370068-1E04-423C-840B-4CFDEA30791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36567" y="2891683"/>
              <a:ext cx="1380378" cy="1223360"/>
            </a:xfrm>
            <a:prstGeom prst="rect">
              <a:avLst/>
            </a:prstGeom>
          </p:spPr>
        </p:pic>
        <p:pic>
          <p:nvPicPr>
            <p:cNvPr id="28" name="圖片 27">
              <a:extLst>
                <a:ext uri="{FF2B5EF4-FFF2-40B4-BE49-F238E27FC236}">
                  <a16:creationId xmlns:a16="http://schemas.microsoft.com/office/drawing/2014/main" id="{B9ABF259-121A-4D07-8988-F8ED61111E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17501">
              <a:off x="2772682" y="2839840"/>
              <a:ext cx="1380378" cy="1223360"/>
            </a:xfrm>
            <a:prstGeom prst="rect">
              <a:avLst/>
            </a:prstGeom>
          </p:spPr>
        </p:pic>
      </p:grpSp>
      <p:pic>
        <p:nvPicPr>
          <p:cNvPr id="7" name="圖片 6">
            <a:extLst>
              <a:ext uri="{FF2B5EF4-FFF2-40B4-BE49-F238E27FC236}">
                <a16:creationId xmlns:a16="http://schemas.microsoft.com/office/drawing/2014/main" id="{CC2C4D01-6762-4FDA-AE04-FE147D5E536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32997" y="1052399"/>
            <a:ext cx="4778292" cy="2584773"/>
          </a:xfrm>
          <a:prstGeom prst="rect">
            <a:avLst/>
          </a:prstGeom>
        </p:spPr>
      </p:pic>
    </p:spTree>
    <p:extLst>
      <p:ext uri="{BB962C8B-B14F-4D97-AF65-F5344CB8AC3E}">
        <p14:creationId xmlns:p14="http://schemas.microsoft.com/office/powerpoint/2010/main" val="2434433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580083" y="376435"/>
            <a:ext cx="7886700" cy="82296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ctr">
              <a:lnSpc>
                <a:spcPts val="4000"/>
              </a:lnSpc>
              <a:spcBef>
                <a:spcPts val="0"/>
              </a:spcBef>
              <a:buClr>
                <a:schemeClr val="dk1"/>
              </a:buClr>
              <a:buSzPts val="1100"/>
            </a:pPr>
            <a:r>
              <a:rPr lang="zh-TW" sz="3600" b="1">
                <a:solidFill>
                  <a:srgbClr val="E2CB9E"/>
                </a:solidFill>
                <a:effectLst>
                  <a:outerShdw blurRad="38100" dist="38100" dir="2700000" algn="tl">
                    <a:srgbClr val="000000">
                      <a:alpha val="43137"/>
                    </a:srgbClr>
                  </a:outerShdw>
                </a:effectLst>
                <a:latin typeface="Microsoft JhengHei"/>
                <a:ea typeface="Microsoft JhengHei"/>
                <a:cs typeface="Microsoft JhengHei"/>
                <a:sym typeface="Microsoft JhengHei"/>
              </a:rPr>
              <a:t>OceanKTV</a:t>
            </a:r>
            <a:r>
              <a:rPr lang="zh-TW" sz="3600">
                <a:solidFill>
                  <a:srgbClr val="E2CB9E"/>
                </a:solidFill>
                <a:effectLst>
                  <a:outerShdw blurRad="38100" dist="38100" dir="2700000" algn="tl">
                    <a:srgbClr val="000000">
                      <a:alpha val="43137"/>
                    </a:srgbClr>
                  </a:outerShdw>
                </a:effectLst>
                <a:latin typeface="Microsoft JhengHei"/>
                <a:ea typeface="Microsoft JhengHei"/>
                <a:cs typeface="Microsoft JhengHei"/>
                <a:sym typeface="Microsoft JhengHei"/>
              </a:rPr>
              <a:t> </a:t>
            </a:r>
            <a:r>
              <a:rPr lang="zh-TW" altLang="en-US" sz="3600">
                <a:solidFill>
                  <a:srgbClr val="E2CB9E"/>
                </a:solidFill>
                <a:effectLst>
                  <a:outerShdw blurRad="38100" dist="38100" dir="2700000" algn="tl">
                    <a:srgbClr val="000000">
                      <a:alpha val="43137"/>
                    </a:srgbClr>
                  </a:outerShdw>
                </a:effectLst>
                <a:latin typeface="Microsoft JhengHei"/>
                <a:ea typeface="Microsoft JhengHei"/>
                <a:cs typeface="Microsoft JhengHei"/>
                <a:sym typeface="Microsoft JhengHei"/>
              </a:rPr>
              <a:t>的</a:t>
            </a:r>
            <a:r>
              <a:rPr lang="zh-CN" altLang="en-US" sz="3600" b="1">
                <a:solidFill>
                  <a:srgbClr val="E2CB9E"/>
                </a:solidFill>
                <a:effectLst>
                  <a:outerShdw blurRad="38100" dist="38100" dir="2700000" algn="tl">
                    <a:srgbClr val="000000">
                      <a:alpha val="43137"/>
                    </a:srgbClr>
                  </a:outerShdw>
                </a:effectLst>
                <a:latin typeface="Microsoft JhengHei"/>
                <a:ea typeface="Microsoft JhengHei"/>
                <a:cs typeface="Microsoft JhengHei"/>
                <a:sym typeface="Microsoft JhengHei"/>
              </a:rPr>
              <a:t>全方位管理與播放</a:t>
            </a:r>
            <a:r>
              <a:rPr lang="zh-CN" altLang="en-US" sz="3600">
                <a:solidFill>
                  <a:srgbClr val="E2CB9E"/>
                </a:solidFill>
                <a:effectLst>
                  <a:outerShdw blurRad="38100" dist="38100" dir="2700000" algn="tl">
                    <a:srgbClr val="000000">
                      <a:alpha val="43137"/>
                    </a:srgbClr>
                  </a:outerShdw>
                </a:effectLst>
                <a:latin typeface="Microsoft JhengHei"/>
                <a:ea typeface="Microsoft JhengHei"/>
              </a:rPr>
              <a:t>功能</a:t>
            </a:r>
            <a:endParaRPr lang="zh-CN" altLang="en-US" sz="3600" b="1">
              <a:solidFill>
                <a:srgbClr val="E2CB9E"/>
              </a:solidFill>
              <a:effectLst>
                <a:outerShdw blurRad="38100" dist="38100" dir="2700000" algn="tl">
                  <a:srgbClr val="000000">
                    <a:alpha val="43137"/>
                  </a:srgbClr>
                </a:outerShdw>
              </a:effectLst>
            </a:endParaRPr>
          </a:p>
        </p:txBody>
      </p:sp>
      <p:grpSp>
        <p:nvGrpSpPr>
          <p:cNvPr id="224" name="Shape 224"/>
          <p:cNvGrpSpPr/>
          <p:nvPr/>
        </p:nvGrpSpPr>
        <p:grpSpPr>
          <a:xfrm>
            <a:off x="3435982" y="2001596"/>
            <a:ext cx="2974194" cy="1850125"/>
            <a:chOff x="3167400" y="1180847"/>
            <a:chExt cx="2926575" cy="1820503"/>
          </a:xfrm>
        </p:grpSpPr>
        <p:pic>
          <p:nvPicPr>
            <p:cNvPr id="225" name="Shape 2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67400" y="1180847"/>
              <a:ext cx="2926575" cy="1820503"/>
            </a:xfrm>
            <a:prstGeom prst="rect">
              <a:avLst/>
            </a:prstGeom>
            <a:noFill/>
            <a:ln>
              <a:noFill/>
            </a:ln>
          </p:spPr>
        </p:pic>
        <p:pic>
          <p:nvPicPr>
            <p:cNvPr id="226" name="Shape 22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86948" y="1203335"/>
              <a:ext cx="2887477" cy="1619595"/>
            </a:xfrm>
            <a:prstGeom prst="rect">
              <a:avLst/>
            </a:prstGeom>
            <a:noFill/>
            <a:ln>
              <a:noFill/>
            </a:ln>
          </p:spPr>
        </p:pic>
      </p:grpSp>
      <p:sp>
        <p:nvSpPr>
          <p:cNvPr id="230" name="Shape 230"/>
          <p:cNvSpPr txBox="1"/>
          <p:nvPr/>
        </p:nvSpPr>
        <p:spPr>
          <a:xfrm>
            <a:off x="1262285" y="1942206"/>
            <a:ext cx="866400"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zh-TW" altLang="en-US" sz="1600">
                <a:solidFill>
                  <a:schemeClr val="bg1"/>
                </a:solidFill>
                <a:latin typeface="Microsoft JhengHei"/>
                <a:ea typeface="Microsoft JhengHei"/>
                <a:cs typeface="Microsoft JhengHei"/>
                <a:sym typeface="Microsoft JhengHei"/>
              </a:rPr>
              <a:t>網頁</a:t>
            </a:r>
            <a:endParaRPr lang="en-US" sz="1600">
              <a:solidFill>
                <a:schemeClr val="bg1"/>
              </a:solidFill>
              <a:latin typeface="Microsoft JhengHei"/>
              <a:ea typeface="Microsoft JhengHei"/>
              <a:cs typeface="Microsoft JhengHei"/>
              <a:sym typeface="Microsoft JhengHei"/>
            </a:endParaRPr>
          </a:p>
        </p:txBody>
      </p:sp>
      <p:sp>
        <p:nvSpPr>
          <p:cNvPr id="231" name="Shape 231"/>
          <p:cNvSpPr txBox="1"/>
          <p:nvPr/>
        </p:nvSpPr>
        <p:spPr>
          <a:xfrm>
            <a:off x="4572000" y="1631796"/>
            <a:ext cx="866400"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zh-TW" altLang="en-US" sz="1600">
                <a:solidFill>
                  <a:schemeClr val="bg1"/>
                </a:solidFill>
                <a:latin typeface="Microsoft JhengHei"/>
                <a:ea typeface="Microsoft JhengHei"/>
                <a:cs typeface="Microsoft JhengHei"/>
                <a:sym typeface="Microsoft JhengHei"/>
              </a:rPr>
              <a:t>電視</a:t>
            </a:r>
            <a:endParaRPr lang="en-US" sz="1600">
              <a:solidFill>
                <a:schemeClr val="bg1"/>
              </a:solidFill>
              <a:latin typeface="Microsoft JhengHei"/>
              <a:ea typeface="Microsoft JhengHei"/>
              <a:cs typeface="Microsoft JhengHei"/>
              <a:sym typeface="Microsoft JhengHei"/>
            </a:endParaRPr>
          </a:p>
        </p:txBody>
      </p:sp>
      <p:sp>
        <p:nvSpPr>
          <p:cNvPr id="233" name="Shape 233"/>
          <p:cNvSpPr txBox="1"/>
          <p:nvPr/>
        </p:nvSpPr>
        <p:spPr>
          <a:xfrm>
            <a:off x="7480981" y="1782022"/>
            <a:ext cx="1204200"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zh-TW" altLang="en-US" sz="1600">
                <a:solidFill>
                  <a:schemeClr val="bg1"/>
                </a:solidFill>
                <a:latin typeface="Microsoft JhengHei"/>
                <a:ea typeface="Microsoft JhengHei"/>
                <a:cs typeface="Microsoft JhengHei"/>
                <a:sym typeface="Microsoft JhengHei"/>
              </a:rPr>
              <a:t>行動裝置</a:t>
            </a:r>
          </a:p>
        </p:txBody>
      </p:sp>
      <p:sp>
        <p:nvSpPr>
          <p:cNvPr id="234" name="Shape 234"/>
          <p:cNvSpPr txBox="1"/>
          <p:nvPr/>
        </p:nvSpPr>
        <p:spPr>
          <a:xfrm>
            <a:off x="937689" y="3761796"/>
            <a:ext cx="1204200"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zh-TW" altLang="en-US" sz="1800" b="1">
                <a:solidFill>
                  <a:schemeClr val="bg1"/>
                </a:solidFill>
                <a:latin typeface="Microsoft JhengHei"/>
                <a:ea typeface="Microsoft JhengHei"/>
                <a:cs typeface="Microsoft JhengHei"/>
                <a:sym typeface="Microsoft JhengHei"/>
              </a:rPr>
              <a:t>歌庫管理</a:t>
            </a:r>
          </a:p>
        </p:txBody>
      </p:sp>
      <p:sp>
        <p:nvSpPr>
          <p:cNvPr id="235" name="Shape 235"/>
          <p:cNvSpPr txBox="1"/>
          <p:nvPr/>
        </p:nvSpPr>
        <p:spPr>
          <a:xfrm>
            <a:off x="3489461" y="3835771"/>
            <a:ext cx="3096491"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zh-TW" altLang="en-US" sz="1800" b="1">
                <a:solidFill>
                  <a:schemeClr val="bg1"/>
                </a:solidFill>
                <a:latin typeface="Microsoft JhengHei"/>
                <a:ea typeface="Microsoft JhengHei"/>
                <a:cs typeface="Microsoft JhengHei"/>
                <a:sym typeface="Microsoft JhengHei"/>
              </a:rPr>
              <a:t>歌曲歡唱及 </a:t>
            </a:r>
            <a:r>
              <a:rPr lang="en-US" altLang="zh-TW" sz="1800" b="1">
                <a:solidFill>
                  <a:schemeClr val="bg1"/>
                </a:solidFill>
                <a:latin typeface="Microsoft JhengHei"/>
                <a:ea typeface="Microsoft JhengHei"/>
                <a:cs typeface="Microsoft JhengHei"/>
                <a:sym typeface="Microsoft JhengHei"/>
              </a:rPr>
              <a:t>YouTube </a:t>
            </a:r>
            <a:r>
              <a:rPr lang="zh-TW" altLang="en-US" sz="1800" b="1">
                <a:solidFill>
                  <a:schemeClr val="bg1"/>
                </a:solidFill>
                <a:latin typeface="Microsoft JhengHei"/>
                <a:ea typeface="Microsoft JhengHei"/>
                <a:cs typeface="Microsoft JhengHei"/>
                <a:sym typeface="Microsoft JhengHei"/>
              </a:rPr>
              <a:t>點播</a:t>
            </a:r>
          </a:p>
        </p:txBody>
      </p:sp>
      <p:sp>
        <p:nvSpPr>
          <p:cNvPr id="236" name="Shape 236"/>
          <p:cNvSpPr txBox="1"/>
          <p:nvPr/>
        </p:nvSpPr>
        <p:spPr>
          <a:xfrm>
            <a:off x="7360031" y="3835771"/>
            <a:ext cx="1472100"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zh-TW" altLang="en-US" sz="1800" b="1">
                <a:solidFill>
                  <a:schemeClr val="bg1"/>
                </a:solidFill>
                <a:latin typeface="Microsoft JhengHei"/>
                <a:ea typeface="Microsoft JhengHei"/>
                <a:cs typeface="Microsoft JhengHei"/>
                <a:sym typeface="Microsoft JhengHei"/>
              </a:rPr>
              <a:t>行動遙控器</a:t>
            </a:r>
          </a:p>
        </p:txBody>
      </p:sp>
      <p:sp>
        <p:nvSpPr>
          <p:cNvPr id="243" name="Shape 243"/>
          <p:cNvSpPr txBox="1"/>
          <p:nvPr/>
        </p:nvSpPr>
        <p:spPr>
          <a:xfrm>
            <a:off x="1837468" y="1089064"/>
            <a:ext cx="6171219"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zh-TW" altLang="en-US" sz="2800">
                <a:solidFill>
                  <a:schemeClr val="accent4"/>
                </a:solidFill>
                <a:latin typeface="Microsoft JhengHei"/>
                <a:ea typeface="Microsoft JhengHei"/>
                <a:cs typeface="Microsoft JhengHei"/>
                <a:sym typeface="Microsoft JhengHei"/>
              </a:rPr>
              <a:t>三種方式點播歌曲，進行操作</a:t>
            </a:r>
          </a:p>
        </p:txBody>
      </p:sp>
      <p:grpSp>
        <p:nvGrpSpPr>
          <p:cNvPr id="3" name="群組 2">
            <a:extLst>
              <a:ext uri="{FF2B5EF4-FFF2-40B4-BE49-F238E27FC236}">
                <a16:creationId xmlns:a16="http://schemas.microsoft.com/office/drawing/2014/main" id="{96DD15B4-7B42-43A0-B361-9E117AF55313}"/>
              </a:ext>
            </a:extLst>
          </p:cNvPr>
          <p:cNvGrpSpPr/>
          <p:nvPr/>
        </p:nvGrpSpPr>
        <p:grpSpPr>
          <a:xfrm>
            <a:off x="217266" y="2326507"/>
            <a:ext cx="2634391" cy="1435289"/>
            <a:chOff x="187607" y="1187265"/>
            <a:chExt cx="3775825" cy="2057174"/>
          </a:xfrm>
        </p:grpSpPr>
        <p:pic>
          <p:nvPicPr>
            <p:cNvPr id="27" name="圖片 26">
              <a:extLst>
                <a:ext uri="{FF2B5EF4-FFF2-40B4-BE49-F238E27FC236}">
                  <a16:creationId xmlns:a16="http://schemas.microsoft.com/office/drawing/2014/main" id="{0B02FECD-53E0-4F22-A6B8-60E8A3D80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607" y="1187265"/>
              <a:ext cx="3775825" cy="2057174"/>
            </a:xfrm>
            <a:prstGeom prst="rect">
              <a:avLst/>
            </a:prstGeom>
          </p:spPr>
        </p:pic>
        <p:pic>
          <p:nvPicPr>
            <p:cNvPr id="29" name="Shape 229">
              <a:extLst>
                <a:ext uri="{FF2B5EF4-FFF2-40B4-BE49-F238E27FC236}">
                  <a16:creationId xmlns:a16="http://schemas.microsoft.com/office/drawing/2014/main" id="{4FC50762-DE99-4ED1-8336-D668238ABBDD}"/>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07626" y="1290880"/>
              <a:ext cx="2738605" cy="1702719"/>
            </a:xfrm>
            <a:prstGeom prst="rect">
              <a:avLst/>
            </a:prstGeom>
            <a:noFill/>
            <a:ln>
              <a:noFill/>
            </a:ln>
          </p:spPr>
        </p:pic>
      </p:grpSp>
      <p:grpSp>
        <p:nvGrpSpPr>
          <p:cNvPr id="5" name="群組 4">
            <a:extLst>
              <a:ext uri="{FF2B5EF4-FFF2-40B4-BE49-F238E27FC236}">
                <a16:creationId xmlns:a16="http://schemas.microsoft.com/office/drawing/2014/main" id="{B898CCC1-C53C-46AD-A400-B4A844F36C72}"/>
              </a:ext>
            </a:extLst>
          </p:cNvPr>
          <p:cNvGrpSpPr/>
          <p:nvPr/>
        </p:nvGrpSpPr>
        <p:grpSpPr>
          <a:xfrm>
            <a:off x="7523801" y="2161052"/>
            <a:ext cx="958117" cy="1577078"/>
            <a:chOff x="6072693" y="950844"/>
            <a:chExt cx="2744458" cy="4517427"/>
          </a:xfrm>
        </p:grpSpPr>
        <p:pic>
          <p:nvPicPr>
            <p:cNvPr id="31" name="圖片 30">
              <a:extLst>
                <a:ext uri="{FF2B5EF4-FFF2-40B4-BE49-F238E27FC236}">
                  <a16:creationId xmlns:a16="http://schemas.microsoft.com/office/drawing/2014/main" id="{403DE719-C5A3-4446-9CDE-8D3AFBBA09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2693" y="950844"/>
              <a:ext cx="2744458" cy="4517427"/>
            </a:xfrm>
            <a:prstGeom prst="rect">
              <a:avLst/>
            </a:prstGeom>
          </p:spPr>
        </p:pic>
        <p:pic>
          <p:nvPicPr>
            <p:cNvPr id="32" name="圖片 2" descr="一張含有 監視器 的圖片&#10;&#10;描述是以高可信度產生">
              <a:extLst>
                <a:ext uri="{FF2B5EF4-FFF2-40B4-BE49-F238E27FC236}">
                  <a16:creationId xmlns:a16="http://schemas.microsoft.com/office/drawing/2014/main" id="{9B7A8F10-7EEF-446E-BE0A-3DF5C1D3A5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75645" y="1514310"/>
              <a:ext cx="1934305" cy="3065617"/>
            </a:xfrm>
            <a:prstGeom prst="rect">
              <a:avLst/>
            </a:prstGeom>
          </p:spPr>
        </p:pic>
        <p:sp>
          <p:nvSpPr>
            <p:cNvPr id="4" name="矩形 3">
              <a:extLst>
                <a:ext uri="{FF2B5EF4-FFF2-40B4-BE49-F238E27FC236}">
                  <a16:creationId xmlns:a16="http://schemas.microsoft.com/office/drawing/2014/main" id="{A917041E-1764-4E6C-B598-88E05331F0B6}"/>
                </a:ext>
              </a:extLst>
            </p:cNvPr>
            <p:cNvSpPr/>
            <p:nvPr/>
          </p:nvSpPr>
          <p:spPr>
            <a:xfrm>
              <a:off x="6466706" y="4579927"/>
              <a:ext cx="1951810" cy="3363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spTree>
    <p:extLst>
      <p:ext uri="{BB962C8B-B14F-4D97-AF65-F5344CB8AC3E}">
        <p14:creationId xmlns:p14="http://schemas.microsoft.com/office/powerpoint/2010/main" val="4125124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C807C76A-E080-4CB5-B7C7-10906BECB5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35186"/>
            <a:ext cx="5275162" cy="3808313"/>
          </a:xfrm>
          <a:prstGeom prst="rect">
            <a:avLst/>
          </a:prstGeom>
        </p:spPr>
      </p:pic>
      <p:sp>
        <p:nvSpPr>
          <p:cNvPr id="8" name="TextBox 7">
            <a:extLst>
              <a:ext uri="{FF2B5EF4-FFF2-40B4-BE49-F238E27FC236}">
                <a16:creationId xmlns:a16="http://schemas.microsoft.com/office/drawing/2014/main" id="{930DC7FA-D267-CA4F-8869-5D3A1524EEC4}"/>
              </a:ext>
            </a:extLst>
          </p:cNvPr>
          <p:cNvSpPr txBox="1"/>
          <p:nvPr/>
        </p:nvSpPr>
        <p:spPr>
          <a:xfrm>
            <a:off x="443584" y="813348"/>
            <a:ext cx="8125097" cy="1354217"/>
          </a:xfrm>
          <a:prstGeom prst="rect">
            <a:avLst/>
          </a:prstGeom>
          <a:noFill/>
        </p:spPr>
        <p:txBody>
          <a:bodyPr wrap="square" rtlCol="0" anchor="t">
            <a:spAutoFit/>
          </a:bodyPr>
          <a:lstStyle/>
          <a:p>
            <a:pPr marL="92075" indent="-92075">
              <a:buClr>
                <a:schemeClr val="tx1"/>
              </a:buClr>
              <a:buFont typeface="Arial"/>
              <a:buChar char="•"/>
            </a:pPr>
            <a:r>
              <a:rPr kumimoji="1" lang="zh-TW" altLang="en-US" sz="1600" b="1">
                <a:latin typeface="微軟正黑體" panose="020B0604030504040204" pitchFamily="34" charset="-120"/>
                <a:ea typeface="微軟正黑體" panose="020B0604030504040204" pitchFamily="34" charset="-120"/>
              </a:rPr>
              <a:t> 支援 </a:t>
            </a:r>
            <a:r>
              <a:rPr kumimoji="1" lang="en-US" sz="1600" b="1">
                <a:latin typeface="微軟正黑體" panose="020B0604030504040204" pitchFamily="34" charset="-120"/>
                <a:ea typeface="微軟正黑體" panose="020B0604030504040204" pitchFamily="34" charset="-120"/>
              </a:rPr>
              <a:t>4K H.264 </a:t>
            </a:r>
            <a:r>
              <a:rPr kumimoji="1" lang="zh-TW" altLang="en-US" sz="1600" b="1">
                <a:latin typeface="微軟正黑體" panose="020B0604030504040204" pitchFamily="34" charset="-120"/>
                <a:ea typeface="微軟正黑體" panose="020B0604030504040204" pitchFamily="34" charset="-120"/>
              </a:rPr>
              <a:t>影片硬體解碼播放與轉檔，可即時或離線將 </a:t>
            </a:r>
            <a:r>
              <a:rPr kumimoji="1" lang="en-US" altLang="zh-TW" sz="1600" b="1">
                <a:latin typeface="微軟正黑體" panose="020B0604030504040204" pitchFamily="34" charset="-120"/>
                <a:ea typeface="微軟正黑體" panose="020B0604030504040204" pitchFamily="34" charset="-120"/>
              </a:rPr>
              <a:t>4</a:t>
            </a:r>
            <a:r>
              <a:rPr kumimoji="1" lang="en-US" sz="1600" b="1">
                <a:latin typeface="微軟正黑體" panose="020B0604030504040204" pitchFamily="34" charset="-120"/>
                <a:ea typeface="微軟正黑體" panose="020B0604030504040204" pitchFamily="34" charset="-120"/>
              </a:rPr>
              <a:t>K </a:t>
            </a:r>
            <a:r>
              <a:rPr kumimoji="1" lang="zh-TW" altLang="en-US" sz="1600" b="1">
                <a:latin typeface="微軟正黑體" panose="020B0604030504040204" pitchFamily="34" charset="-120"/>
                <a:ea typeface="微軟正黑體" panose="020B0604030504040204" pitchFamily="34" charset="-120"/>
              </a:rPr>
              <a:t>影片轉檔為可在各裝置 上順暢播放的格式</a:t>
            </a:r>
            <a:endParaRPr kumimoji="1" lang="en-US" altLang="zh-TW" sz="1600" b="1">
              <a:latin typeface="微軟正黑體" panose="020B0604030504040204" pitchFamily="34" charset="-120"/>
              <a:ea typeface="微軟正黑體" panose="020B0604030504040204" pitchFamily="34" charset="-120"/>
            </a:endParaRPr>
          </a:p>
          <a:p>
            <a:pPr marL="92075" indent="-92075">
              <a:buClr>
                <a:schemeClr val="tx1"/>
              </a:buClr>
              <a:buFont typeface="Arial"/>
              <a:buChar char="•"/>
            </a:pPr>
            <a:r>
              <a:rPr kumimoji="1" lang="zh-TW" altLang="en-US" sz="1600" b="1">
                <a:latin typeface="微軟正黑體" panose="020B0604030504040204" pitchFamily="34" charset="-120"/>
                <a:ea typeface="微軟正黑體" panose="020B0604030504040204" pitchFamily="34" charset="-120"/>
              </a:rPr>
              <a:t> 透過 </a:t>
            </a:r>
            <a:r>
              <a:rPr kumimoji="1" lang="en-US" sz="1600" b="1">
                <a:latin typeface="微軟正黑體" panose="020B0604030504040204" pitchFamily="34" charset="-120"/>
                <a:ea typeface="微軟正黑體" panose="020B0604030504040204" pitchFamily="34" charset="-120"/>
              </a:rPr>
              <a:t>HDMI </a:t>
            </a:r>
            <a:r>
              <a:rPr kumimoji="1" lang="zh-TW" altLang="en-US" sz="1600" b="1">
                <a:latin typeface="微軟正黑體" panose="020B0604030504040204" pitchFamily="34" charset="-120"/>
                <a:ea typeface="微軟正黑體" panose="020B0604030504040204" pitchFamily="34" charset="-120"/>
              </a:rPr>
              <a:t>輸出 </a:t>
            </a:r>
            <a:r>
              <a:rPr kumimoji="1" lang="en-US" altLang="zh-TW" sz="1600" b="1">
                <a:latin typeface="微軟正黑體" panose="020B0604030504040204" pitchFamily="34" charset="-120"/>
                <a:ea typeface="微軟正黑體" panose="020B0604030504040204" pitchFamily="34" charset="-120"/>
              </a:rPr>
              <a:t>4K Ultra HD</a:t>
            </a:r>
            <a:r>
              <a:rPr kumimoji="1" lang="zh-TW" altLang="en-US" sz="1600" b="1">
                <a:latin typeface="微軟正黑體" panose="020B0604030504040204" pitchFamily="34" charset="-120"/>
                <a:ea typeface="微軟正黑體" panose="020B0604030504040204" pitchFamily="34" charset="-120"/>
              </a:rPr>
              <a:t> </a:t>
            </a:r>
            <a:r>
              <a:rPr kumimoji="1" lang="en-US" altLang="zh-TW" sz="1600" b="1">
                <a:latin typeface="微軟正黑體" panose="020B0604030504040204" pitchFamily="34" charset="-120"/>
                <a:ea typeface="微軟正黑體" panose="020B0604030504040204" pitchFamily="34" charset="-120"/>
              </a:rPr>
              <a:t>(3840 x 2160</a:t>
            </a:r>
            <a:r>
              <a:rPr kumimoji="1" lang="en-US" sz="1600" b="1">
                <a:latin typeface="微軟正黑體" panose="020B0604030504040204" pitchFamily="34" charset="-120"/>
                <a:ea typeface="微軟正黑體" panose="020B0604030504040204" pitchFamily="34" charset="-120"/>
              </a:rPr>
              <a:t>, 60FPS</a:t>
            </a:r>
            <a:r>
              <a:rPr kumimoji="1" lang="en-US" altLang="zh-TW" sz="1600" b="1">
                <a:latin typeface="微軟正黑體" panose="020B0604030504040204" pitchFamily="34" charset="-120"/>
                <a:ea typeface="微軟正黑體" panose="020B0604030504040204" pitchFamily="34" charset="-120"/>
              </a:rPr>
              <a:t>) </a:t>
            </a:r>
            <a:r>
              <a:rPr kumimoji="1" lang="zh-CN" altLang="en-US" sz="1600" b="1">
                <a:latin typeface="微軟正黑體" panose="020B0604030504040204" pitchFamily="34" charset="-120"/>
                <a:ea typeface="微軟正黑體" panose="020B0604030504040204" pitchFamily="34" charset="-120"/>
              </a:rPr>
              <a:t>內容</a:t>
            </a:r>
            <a:endParaRPr kumimoji="1" lang="en-US" sz="1600" b="1">
              <a:latin typeface="微軟正黑體" panose="020B0604030504040204" pitchFamily="34" charset="-120"/>
              <a:ea typeface="微軟正黑體" panose="020B0604030504040204" pitchFamily="34" charset="-120"/>
            </a:endParaRPr>
          </a:p>
          <a:p>
            <a:pPr marL="92075" indent="-92075">
              <a:buClr>
                <a:schemeClr val="tx1"/>
              </a:buClr>
              <a:buFont typeface="Arial"/>
              <a:buChar char="•"/>
            </a:pPr>
            <a:r>
              <a:rPr kumimoji="1" lang="zh-TW" altLang="en-US" sz="1600" b="1">
                <a:latin typeface="微軟正黑體" panose="020B0604030504040204" pitchFamily="34" charset="-120"/>
                <a:ea typeface="微軟正黑體" panose="020B0604030504040204" pitchFamily="34" charset="-120"/>
              </a:rPr>
              <a:t> 透過 </a:t>
            </a:r>
            <a:r>
              <a:rPr kumimoji="1" lang="en-US" sz="1600" b="1" err="1">
                <a:latin typeface="微軟正黑體" panose="020B0604030504040204" pitchFamily="34" charset="-120"/>
                <a:ea typeface="微軟正黑體" panose="020B0604030504040204" pitchFamily="34" charset="-120"/>
              </a:rPr>
              <a:t>DLNA、AirPlay、Chromecast</a:t>
            </a:r>
            <a:r>
              <a:rPr kumimoji="1" lang="en-US" sz="1600" b="1">
                <a:latin typeface="微軟正黑體" panose="020B0604030504040204" pitchFamily="34" charset="-120"/>
                <a:ea typeface="微軟正黑體" panose="020B0604030504040204" pitchFamily="34" charset="-120"/>
              </a:rPr>
              <a:t> </a:t>
            </a:r>
            <a:r>
              <a:rPr kumimoji="1" lang="zh-TW" altLang="en-US" sz="1600" b="1">
                <a:latin typeface="微軟正黑體" panose="020B0604030504040204" pitchFamily="34" charset="-120"/>
                <a:ea typeface="微軟正黑體" panose="020B0604030504040204" pitchFamily="34" charset="-120"/>
              </a:rPr>
              <a:t>及 </a:t>
            </a:r>
            <a:r>
              <a:rPr kumimoji="1" lang="en-US" sz="1600" b="1">
                <a:latin typeface="微軟正黑體" panose="020B0604030504040204" pitchFamily="34" charset="-120"/>
                <a:ea typeface="微軟正黑體" panose="020B0604030504040204" pitchFamily="34" charset="-120"/>
              </a:rPr>
              <a:t>Plex </a:t>
            </a:r>
            <a:r>
              <a:rPr kumimoji="1" lang="zh-TW" altLang="en-US" sz="1600" b="1">
                <a:latin typeface="微軟正黑體" panose="020B0604030504040204" pitchFamily="34" charset="-120"/>
                <a:ea typeface="微軟正黑體" panose="020B0604030504040204" pitchFamily="34" charset="-120"/>
              </a:rPr>
              <a:t>等影音串流應用，客廳就是電影院</a:t>
            </a:r>
            <a:endParaRPr lang="zh-TW" altLang="en-US" sz="1600" b="1">
              <a:latin typeface="微軟正黑體" panose="020B0604030504040204" pitchFamily="34" charset="-120"/>
              <a:ea typeface="微軟正黑體" panose="020B0604030504040204" pitchFamily="34" charset="-120"/>
            </a:endParaRPr>
          </a:p>
          <a:p>
            <a:endParaRPr lang="en-US" b="1">
              <a:latin typeface="+mn-lt"/>
              <a:ea typeface="微軟正黑體" panose="020B0604030504040204" pitchFamily="34" charset="-120"/>
            </a:endParaRPr>
          </a:p>
        </p:txBody>
      </p:sp>
      <p:grpSp>
        <p:nvGrpSpPr>
          <p:cNvPr id="9" name="群組 8">
            <a:extLst>
              <a:ext uri="{FF2B5EF4-FFF2-40B4-BE49-F238E27FC236}">
                <a16:creationId xmlns:a16="http://schemas.microsoft.com/office/drawing/2014/main" id="{41487E7F-5811-4666-B1F1-F1415E60D3E9}"/>
              </a:ext>
            </a:extLst>
          </p:cNvPr>
          <p:cNvGrpSpPr/>
          <p:nvPr/>
        </p:nvGrpSpPr>
        <p:grpSpPr>
          <a:xfrm>
            <a:off x="4288593" y="3155510"/>
            <a:ext cx="4682533" cy="1391508"/>
            <a:chOff x="2800165" y="2571750"/>
            <a:chExt cx="5407733" cy="1607015"/>
          </a:xfrm>
        </p:grpSpPr>
        <p:pic>
          <p:nvPicPr>
            <p:cNvPr id="14" name="圖片 13">
              <a:extLst>
                <a:ext uri="{FF2B5EF4-FFF2-40B4-BE49-F238E27FC236}">
                  <a16:creationId xmlns:a16="http://schemas.microsoft.com/office/drawing/2014/main" id="{94DC80A6-9DB6-4085-8FF4-7E5CEFCA8B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8263" y="2571750"/>
              <a:ext cx="1969635" cy="774468"/>
            </a:xfrm>
            <a:prstGeom prst="rect">
              <a:avLst/>
            </a:prstGeom>
          </p:spPr>
        </p:pic>
        <p:pic>
          <p:nvPicPr>
            <p:cNvPr id="18" name="圖片 17">
              <a:extLst>
                <a:ext uri="{FF2B5EF4-FFF2-40B4-BE49-F238E27FC236}">
                  <a16:creationId xmlns:a16="http://schemas.microsoft.com/office/drawing/2014/main" id="{AE203A64-31F9-4285-B3DE-9DAFDF0B06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8295" y="3609439"/>
              <a:ext cx="3019152" cy="569326"/>
            </a:xfrm>
            <a:prstGeom prst="rect">
              <a:avLst/>
            </a:prstGeom>
          </p:spPr>
        </p:pic>
        <p:pic>
          <p:nvPicPr>
            <p:cNvPr id="20" name="圖片 19">
              <a:extLst>
                <a:ext uri="{FF2B5EF4-FFF2-40B4-BE49-F238E27FC236}">
                  <a16:creationId xmlns:a16="http://schemas.microsoft.com/office/drawing/2014/main" id="{850FFC75-E7DC-4C7A-AEE9-A28AB54236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68295" y="2630419"/>
              <a:ext cx="1486706" cy="715800"/>
            </a:xfrm>
            <a:prstGeom prst="rect">
              <a:avLst/>
            </a:prstGeom>
          </p:spPr>
        </p:pic>
        <p:pic>
          <p:nvPicPr>
            <p:cNvPr id="7" name="圖片 6">
              <a:extLst>
                <a:ext uri="{FF2B5EF4-FFF2-40B4-BE49-F238E27FC236}">
                  <a16:creationId xmlns:a16="http://schemas.microsoft.com/office/drawing/2014/main" id="{8CD7C25E-67A6-43E4-80AF-87A244AD1C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0165" y="2630419"/>
              <a:ext cx="1548346" cy="1548346"/>
            </a:xfrm>
            <a:prstGeom prst="rect">
              <a:avLst/>
            </a:prstGeom>
          </p:spPr>
        </p:pic>
      </p:grpSp>
      <p:sp>
        <p:nvSpPr>
          <p:cNvPr id="10" name="標題 1">
            <a:extLst>
              <a:ext uri="{FF2B5EF4-FFF2-40B4-BE49-F238E27FC236}">
                <a16:creationId xmlns:a16="http://schemas.microsoft.com/office/drawing/2014/main" id="{5014A561-C02B-7F4D-8DD3-A62FA87CA04E}"/>
              </a:ext>
            </a:extLst>
          </p:cNvPr>
          <p:cNvSpPr txBox="1">
            <a:spLocks/>
          </p:cNvSpPr>
          <p:nvPr/>
        </p:nvSpPr>
        <p:spPr>
          <a:xfrm>
            <a:off x="1888750" y="18254"/>
            <a:ext cx="5894623" cy="822960"/>
          </a:xfrm>
          <a:prstGeom prst="rect">
            <a:avLst/>
          </a:prstGeom>
          <a:effectLst/>
        </p:spPr>
        <p:txBody>
          <a:bodyPr vert="horz" lIns="91440" tIns="45720" rIns="91440" bIns="45720" rtlCol="0" anchor="ctr">
            <a:noAutofit/>
          </a:bodyPr>
          <a:lstStyle>
            <a:lvl1pPr algn="l" defTabSz="685800" rtl="0" eaLnBrk="1" latinLnBrk="0" hangingPunct="1">
              <a:lnSpc>
                <a:spcPct val="90000"/>
              </a:lnSpc>
              <a:spcBef>
                <a:spcPct val="0"/>
              </a:spcBef>
              <a:buNone/>
              <a:defRPr sz="3800" b="1" kern="1200">
                <a:solidFill>
                  <a:schemeClr val="tx1"/>
                </a:solidFill>
                <a:latin typeface="微軟正黑體" panose="020B0604030504040204" pitchFamily="34" charset="-120"/>
                <a:ea typeface="微軟正黑體" panose="020B0604030504040204" pitchFamily="34" charset="-120"/>
                <a:cs typeface="+mj-cs"/>
              </a:defRPr>
            </a:lvl1pPr>
          </a:lstStyle>
          <a:p>
            <a:r>
              <a:rPr lang="zh-CN" altLang="en-US" sz="3600"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硬體即時轉</a:t>
            </a:r>
            <a:r>
              <a:rPr lang="zh-TW" altLang="en-US" sz="360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檔</a:t>
            </a:r>
            <a:r>
              <a:rPr lang="zh-CN" altLang="en-US" sz="360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與</a:t>
            </a:r>
            <a:r>
              <a:rPr lang="zh-CN" altLang="en-US" sz="3600"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多樣化串流</a:t>
            </a:r>
            <a:endParaRPr lang="zh-TW" altLang="en-US" sz="3600"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294133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圓角 56">
            <a:extLst>
              <a:ext uri="{FF2B5EF4-FFF2-40B4-BE49-F238E27FC236}">
                <a16:creationId xmlns:a16="http://schemas.microsoft.com/office/drawing/2014/main" id="{F699D3D8-8E97-4248-9E91-9DC9622E7D46}"/>
              </a:ext>
            </a:extLst>
          </p:cNvPr>
          <p:cNvSpPr/>
          <p:nvPr/>
        </p:nvSpPr>
        <p:spPr>
          <a:xfrm>
            <a:off x="303084" y="2354043"/>
            <a:ext cx="4103844" cy="955520"/>
          </a:xfrm>
          <a:prstGeom prst="roundRect">
            <a:avLst/>
          </a:prstGeom>
          <a:solidFill>
            <a:schemeClr val="bg1">
              <a:alpha val="90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圓角 60">
            <a:extLst>
              <a:ext uri="{FF2B5EF4-FFF2-40B4-BE49-F238E27FC236}">
                <a16:creationId xmlns:a16="http://schemas.microsoft.com/office/drawing/2014/main" id="{3321BA01-9D87-48DA-9010-5925FEAB9896}"/>
              </a:ext>
            </a:extLst>
          </p:cNvPr>
          <p:cNvSpPr/>
          <p:nvPr/>
        </p:nvSpPr>
        <p:spPr>
          <a:xfrm>
            <a:off x="303082" y="3453768"/>
            <a:ext cx="3226424" cy="955520"/>
          </a:xfrm>
          <a:prstGeom prst="roundRect">
            <a:avLst/>
          </a:prstGeom>
          <a:solidFill>
            <a:schemeClr val="bg1">
              <a:alpha val="90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圓角 55">
            <a:extLst>
              <a:ext uri="{FF2B5EF4-FFF2-40B4-BE49-F238E27FC236}">
                <a16:creationId xmlns:a16="http://schemas.microsoft.com/office/drawing/2014/main" id="{270A358D-01B9-4C64-B441-D27B97343B4B}"/>
              </a:ext>
            </a:extLst>
          </p:cNvPr>
          <p:cNvSpPr/>
          <p:nvPr/>
        </p:nvSpPr>
        <p:spPr>
          <a:xfrm>
            <a:off x="303082" y="1254701"/>
            <a:ext cx="5075395" cy="955520"/>
          </a:xfrm>
          <a:prstGeom prst="roundRect">
            <a:avLst/>
          </a:prstGeom>
          <a:solidFill>
            <a:schemeClr val="bg1">
              <a:alpha val="90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片 36">
            <a:extLst>
              <a:ext uri="{FF2B5EF4-FFF2-40B4-BE49-F238E27FC236}">
                <a16:creationId xmlns:a16="http://schemas.microsoft.com/office/drawing/2014/main" id="{4C858AC5-3F6E-4A8A-9AC5-B8B86FDADD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201" y="2281618"/>
            <a:ext cx="1395743" cy="556667"/>
          </a:xfrm>
          <a:prstGeom prst="rect">
            <a:avLst/>
          </a:prstGeom>
        </p:spPr>
      </p:pic>
      <p:pic>
        <p:nvPicPr>
          <p:cNvPr id="40" name="圖片 39">
            <a:extLst>
              <a:ext uri="{FF2B5EF4-FFF2-40B4-BE49-F238E27FC236}">
                <a16:creationId xmlns:a16="http://schemas.microsoft.com/office/drawing/2014/main" id="{8889B814-17B4-446A-94FF-16F816EAA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585" y="1203103"/>
            <a:ext cx="1395743" cy="556667"/>
          </a:xfrm>
          <a:prstGeom prst="rect">
            <a:avLst/>
          </a:prstGeom>
        </p:spPr>
      </p:pic>
      <p:pic>
        <p:nvPicPr>
          <p:cNvPr id="41" name="圖片 40">
            <a:extLst>
              <a:ext uri="{FF2B5EF4-FFF2-40B4-BE49-F238E27FC236}">
                <a16:creationId xmlns:a16="http://schemas.microsoft.com/office/drawing/2014/main" id="{80B7F56E-8619-4010-A4C6-0F3ADADE5F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502" y="3383730"/>
            <a:ext cx="1395743" cy="556667"/>
          </a:xfrm>
          <a:prstGeom prst="rect">
            <a:avLst/>
          </a:prstGeom>
        </p:spPr>
      </p:pic>
      <p:sp>
        <p:nvSpPr>
          <p:cNvPr id="52" name="標題 18">
            <a:extLst>
              <a:ext uri="{FF2B5EF4-FFF2-40B4-BE49-F238E27FC236}">
                <a16:creationId xmlns:a16="http://schemas.microsoft.com/office/drawing/2014/main" id="{DC8FC468-85B0-4AA9-9D9A-85F079CF4611}"/>
              </a:ext>
            </a:extLst>
          </p:cNvPr>
          <p:cNvSpPr txBox="1">
            <a:spLocks/>
          </p:cNvSpPr>
          <p:nvPr/>
        </p:nvSpPr>
        <p:spPr>
          <a:xfrm>
            <a:off x="1732712" y="305227"/>
            <a:ext cx="82296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a:p>
        </p:txBody>
      </p:sp>
      <p:sp>
        <p:nvSpPr>
          <p:cNvPr id="2" name="標題 1">
            <a:extLst>
              <a:ext uri="{FF2B5EF4-FFF2-40B4-BE49-F238E27FC236}">
                <a16:creationId xmlns:a16="http://schemas.microsoft.com/office/drawing/2014/main" id="{534E37C7-7E9D-43C6-8268-9851FD3F8D21}"/>
              </a:ext>
            </a:extLst>
          </p:cNvPr>
          <p:cNvSpPr>
            <a:spLocks noGrp="1"/>
          </p:cNvSpPr>
          <p:nvPr>
            <p:ph type="title"/>
          </p:nvPr>
        </p:nvSpPr>
        <p:spPr>
          <a:xfrm>
            <a:off x="275953" y="207452"/>
            <a:ext cx="7886700" cy="822960"/>
          </a:xfrm>
          <a:effectLst>
            <a:outerShdw blurRad="50800" dist="38100" dir="2700000" algn="tl" rotWithShape="0">
              <a:prstClr val="black">
                <a:alpha val="40000"/>
              </a:prstClr>
            </a:outerShdw>
          </a:effectLst>
        </p:spPr>
        <p:txBody>
          <a:bodyPr>
            <a:noAutofit/>
          </a:bodyPr>
          <a:lstStyle/>
          <a:p>
            <a:r>
              <a:rPr lang="en-US" altLang="zh-TW" sz="3600" err="1">
                <a:solidFill>
                  <a:srgbClr val="E2CB9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用</a:t>
            </a:r>
            <a:r>
              <a:rPr lang="en-US" altLang="zh-TW" sz="3600">
                <a:solidFill>
                  <a:srgbClr val="E2CB9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 PLEX </a:t>
            </a:r>
            <a:r>
              <a:rPr lang="zh-TW" altLang="en-US" sz="3600">
                <a:solidFill>
                  <a:srgbClr val="E2CB9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建構個人媒體收藏指揮中心</a:t>
            </a:r>
          </a:p>
        </p:txBody>
      </p:sp>
      <p:sp>
        <p:nvSpPr>
          <p:cNvPr id="60" name="矩形 59">
            <a:extLst>
              <a:ext uri="{FF2B5EF4-FFF2-40B4-BE49-F238E27FC236}">
                <a16:creationId xmlns:a16="http://schemas.microsoft.com/office/drawing/2014/main" id="{D19FD498-50D9-455E-979E-5560A0513553}"/>
              </a:ext>
            </a:extLst>
          </p:cNvPr>
          <p:cNvSpPr/>
          <p:nvPr/>
        </p:nvSpPr>
        <p:spPr>
          <a:xfrm>
            <a:off x="446736" y="2331899"/>
            <a:ext cx="1003340" cy="342048"/>
          </a:xfrm>
          <a:prstGeom prst="rect">
            <a:avLst/>
          </a:prstGeom>
        </p:spPr>
        <p:txBody>
          <a:bodyPr wrap="none">
            <a:spAutoFit/>
          </a:bodyPr>
          <a:lstStyle/>
          <a:p>
            <a:pPr lvl="0" indent="-69850">
              <a:buClr>
                <a:schemeClr val="dk1"/>
              </a:buClr>
              <a:buSzPts val="1100"/>
            </a:pPr>
            <a:r>
              <a:rPr lang="en-US" altLang="zh-TW" b="1" err="1">
                <a:solidFill>
                  <a:srgbClr val="FFFFFF"/>
                </a:solidFill>
                <a:latin typeface="微軟正黑體" pitchFamily="34" charset="-120"/>
                <a:ea typeface="微軟正黑體" pitchFamily="34" charset="-120"/>
              </a:rPr>
              <a:t>網路串流</a:t>
            </a:r>
            <a:endParaRPr lang="en-US" altLang="zh-TW" b="1">
              <a:solidFill>
                <a:srgbClr val="FFFFFF"/>
              </a:solidFill>
              <a:latin typeface="微軟正黑體" pitchFamily="34" charset="-120"/>
              <a:ea typeface="微軟正黑體" pitchFamily="34" charset="-120"/>
            </a:endParaRPr>
          </a:p>
        </p:txBody>
      </p:sp>
      <p:sp>
        <p:nvSpPr>
          <p:cNvPr id="64" name="矩形 63">
            <a:extLst>
              <a:ext uri="{FF2B5EF4-FFF2-40B4-BE49-F238E27FC236}">
                <a16:creationId xmlns:a16="http://schemas.microsoft.com/office/drawing/2014/main" id="{6E6E5C8E-3377-4064-ABA6-C7DBF9706412}"/>
              </a:ext>
            </a:extLst>
          </p:cNvPr>
          <p:cNvSpPr/>
          <p:nvPr/>
        </p:nvSpPr>
        <p:spPr>
          <a:xfrm>
            <a:off x="446736" y="3431625"/>
            <a:ext cx="1003340" cy="342048"/>
          </a:xfrm>
          <a:prstGeom prst="rect">
            <a:avLst/>
          </a:prstGeom>
        </p:spPr>
        <p:txBody>
          <a:bodyPr wrap="none">
            <a:spAutoFit/>
          </a:bodyPr>
          <a:lstStyle/>
          <a:p>
            <a:pPr lvl="0" indent="-69850">
              <a:buClr>
                <a:schemeClr val="dk1"/>
              </a:buClr>
              <a:buSzPts val="1100"/>
            </a:pPr>
            <a:r>
              <a:rPr lang="en-US" altLang="zh-TW" b="1" err="1">
                <a:solidFill>
                  <a:srgbClr val="FFFFFF"/>
                </a:solidFill>
                <a:latin typeface="微軟正黑體" pitchFamily="34" charset="-120"/>
                <a:ea typeface="微軟正黑體" pitchFamily="34" charset="-120"/>
              </a:rPr>
              <a:t>網路串流</a:t>
            </a:r>
            <a:endParaRPr lang="en-US" altLang="zh-TW" b="1">
              <a:solidFill>
                <a:srgbClr val="FFFFFF"/>
              </a:solidFill>
              <a:latin typeface="微軟正黑體" pitchFamily="34" charset="-120"/>
              <a:ea typeface="微軟正黑體" pitchFamily="34" charset="-120"/>
            </a:endParaRPr>
          </a:p>
        </p:txBody>
      </p:sp>
      <p:pic>
        <p:nvPicPr>
          <p:cNvPr id="45" name="Shape 369" descr="「streaming device icon png」的圖片搜尋結果">
            <a:extLst>
              <a:ext uri="{FF2B5EF4-FFF2-40B4-BE49-F238E27FC236}">
                <a16:creationId xmlns:a16="http://schemas.microsoft.com/office/drawing/2014/main" id="{363B45F0-B5C1-4FE4-A909-9269712D607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04423" y="1347914"/>
            <a:ext cx="3668059" cy="779399"/>
          </a:xfrm>
          <a:prstGeom prst="rect">
            <a:avLst/>
          </a:prstGeom>
          <a:noFill/>
          <a:ln>
            <a:noFill/>
          </a:ln>
        </p:spPr>
      </p:pic>
      <p:grpSp>
        <p:nvGrpSpPr>
          <p:cNvPr id="6" name="群組 5">
            <a:extLst>
              <a:ext uri="{FF2B5EF4-FFF2-40B4-BE49-F238E27FC236}">
                <a16:creationId xmlns:a16="http://schemas.microsoft.com/office/drawing/2014/main" id="{93178D51-3350-423B-8EBF-E0759B354C53}"/>
              </a:ext>
            </a:extLst>
          </p:cNvPr>
          <p:cNvGrpSpPr/>
          <p:nvPr/>
        </p:nvGrpSpPr>
        <p:grpSpPr>
          <a:xfrm>
            <a:off x="1726692" y="3482926"/>
            <a:ext cx="1188337" cy="967231"/>
            <a:chOff x="5147402" y="2663353"/>
            <a:chExt cx="1069272" cy="870321"/>
          </a:xfrm>
        </p:grpSpPr>
        <p:sp>
          <p:nvSpPr>
            <p:cNvPr id="46" name="Shape 372">
              <a:extLst>
                <a:ext uri="{FF2B5EF4-FFF2-40B4-BE49-F238E27FC236}">
                  <a16:creationId xmlns:a16="http://schemas.microsoft.com/office/drawing/2014/main" id="{B8F017FD-700E-4724-822A-ED9C9A53D52C}"/>
                </a:ext>
              </a:extLst>
            </p:cNvPr>
            <p:cNvSpPr txBox="1"/>
            <p:nvPr/>
          </p:nvSpPr>
          <p:spPr>
            <a:xfrm>
              <a:off x="5147402" y="3206374"/>
              <a:ext cx="642942"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err="1">
                  <a:solidFill>
                    <a:schemeClr val="tx1"/>
                  </a:solidFill>
                  <a:latin typeface="微軟正黑體" pitchFamily="34" charset="-120"/>
                  <a:ea typeface="微軟正黑體" pitchFamily="34" charset="-120"/>
                </a:rPr>
                <a:t>手機</a:t>
              </a:r>
              <a:endParaRPr lang="en-US" sz="1000" b="1">
                <a:solidFill>
                  <a:schemeClr val="tx1"/>
                </a:solidFill>
                <a:latin typeface="微軟正黑體" pitchFamily="34" charset="-120"/>
                <a:ea typeface="微軟正黑體" pitchFamily="34" charset="-120"/>
              </a:endParaRPr>
            </a:p>
          </p:txBody>
        </p:sp>
        <p:pic>
          <p:nvPicPr>
            <p:cNvPr id="58" name="Shape 65" descr="D:\Fullppt\PNG이미지\핸드폰2.png">
              <a:extLst>
                <a:ext uri="{FF2B5EF4-FFF2-40B4-BE49-F238E27FC236}">
                  <a16:creationId xmlns:a16="http://schemas.microsoft.com/office/drawing/2014/main" id="{C74EDF98-D326-42F2-ADBF-8E43C46A8E51}"/>
                </a:ext>
              </a:extLst>
            </p:cNvPr>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5265810" y="2783518"/>
              <a:ext cx="262604" cy="476912"/>
            </a:xfrm>
            <a:prstGeom prst="rect">
              <a:avLst/>
            </a:prstGeom>
            <a:noFill/>
            <a:ln>
              <a:noFill/>
            </a:ln>
          </p:spPr>
        </p:pic>
        <p:sp>
          <p:nvSpPr>
            <p:cNvPr id="83" name="矩形 82">
              <a:extLst>
                <a:ext uri="{FF2B5EF4-FFF2-40B4-BE49-F238E27FC236}">
                  <a16:creationId xmlns:a16="http://schemas.microsoft.com/office/drawing/2014/main" id="{881ECF07-AD0E-48C9-B3DF-1EF540C145E6}"/>
                </a:ext>
              </a:extLst>
            </p:cNvPr>
            <p:cNvSpPr/>
            <p:nvPr/>
          </p:nvSpPr>
          <p:spPr>
            <a:xfrm>
              <a:off x="5775528" y="3245905"/>
              <a:ext cx="441146" cy="246221"/>
            </a:xfrm>
            <a:prstGeom prst="rect">
              <a:avLst/>
            </a:prstGeom>
          </p:spPr>
          <p:txBody>
            <a:bodyPr wrap="none">
              <a:spAutoFit/>
            </a:bodyPr>
            <a:lstStyle/>
            <a:p>
              <a:pPr lvl="0"/>
              <a:r>
                <a:rPr lang="en-US" sz="1000" b="1" err="1">
                  <a:solidFill>
                    <a:schemeClr val="tx1"/>
                  </a:solidFill>
                  <a:latin typeface="微軟正黑體" pitchFamily="34" charset="-120"/>
                  <a:ea typeface="微軟正黑體" pitchFamily="34" charset="-120"/>
                </a:rPr>
                <a:t>平板</a:t>
              </a:r>
              <a:endParaRPr lang="en-US" sz="1000" b="1">
                <a:solidFill>
                  <a:schemeClr val="tx1"/>
                </a:solidFill>
                <a:latin typeface="微軟正黑體" pitchFamily="34" charset="-120"/>
                <a:ea typeface="微軟正黑體" pitchFamily="34" charset="-120"/>
              </a:endParaRPr>
            </a:p>
          </p:txBody>
        </p:sp>
        <p:pic>
          <p:nvPicPr>
            <p:cNvPr id="90" name="Shape 65" descr="D:\Fullppt\PNG이미지\핸드폰2.png">
              <a:extLst>
                <a:ext uri="{FF2B5EF4-FFF2-40B4-BE49-F238E27FC236}">
                  <a16:creationId xmlns:a16="http://schemas.microsoft.com/office/drawing/2014/main" id="{A38ACEAE-D954-44B0-8955-C606C2C91C53}"/>
                </a:ext>
              </a:extLst>
            </p:cNvPr>
            <p:cNvPicPr preferRelativeResize="0"/>
            <p:nvPr/>
          </p:nvPicPr>
          <p:blipFill>
            <a:blip r:embed="rId6" cstate="screen">
              <a:extLst>
                <a:ext uri="{28A0092B-C50C-407E-A947-70E740481C1C}">
                  <a14:useLocalDpi xmlns:a14="http://schemas.microsoft.com/office/drawing/2010/main"/>
                </a:ext>
              </a:extLst>
            </a:blip>
            <a:stretch>
              <a:fillRect/>
            </a:stretch>
          </p:blipFill>
          <p:spPr>
            <a:xfrm>
              <a:off x="5753358" y="2663353"/>
              <a:ext cx="463316" cy="611575"/>
            </a:xfrm>
            <a:prstGeom prst="rect">
              <a:avLst/>
            </a:prstGeom>
            <a:noFill/>
            <a:ln>
              <a:noFill/>
            </a:ln>
          </p:spPr>
        </p:pic>
      </p:grpSp>
      <p:grpSp>
        <p:nvGrpSpPr>
          <p:cNvPr id="7" name="群組 6">
            <a:extLst>
              <a:ext uri="{FF2B5EF4-FFF2-40B4-BE49-F238E27FC236}">
                <a16:creationId xmlns:a16="http://schemas.microsoft.com/office/drawing/2014/main" id="{E3484C9D-5F8E-4031-8ABD-5936599AE7B0}"/>
              </a:ext>
            </a:extLst>
          </p:cNvPr>
          <p:cNvGrpSpPr/>
          <p:nvPr/>
        </p:nvGrpSpPr>
        <p:grpSpPr>
          <a:xfrm>
            <a:off x="1684936" y="2401100"/>
            <a:ext cx="2497424" cy="941545"/>
            <a:chOff x="5108550" y="1924177"/>
            <a:chExt cx="2247194" cy="847208"/>
          </a:xfrm>
        </p:grpSpPr>
        <p:sp>
          <p:nvSpPr>
            <p:cNvPr id="47" name="Shape 373">
              <a:extLst>
                <a:ext uri="{FF2B5EF4-FFF2-40B4-BE49-F238E27FC236}">
                  <a16:creationId xmlns:a16="http://schemas.microsoft.com/office/drawing/2014/main" id="{67D4D436-B0EE-42D4-8B6A-63E1DA2752C9}"/>
                </a:ext>
              </a:extLst>
            </p:cNvPr>
            <p:cNvSpPr txBox="1"/>
            <p:nvPr/>
          </p:nvSpPr>
          <p:spPr>
            <a:xfrm>
              <a:off x="6679616" y="2444085"/>
              <a:ext cx="505432"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err="1">
                  <a:solidFill>
                    <a:schemeClr val="tx1"/>
                  </a:solidFill>
                  <a:latin typeface="微軟正黑體" pitchFamily="34" charset="-120"/>
                  <a:ea typeface="微軟正黑體" pitchFamily="34" charset="-120"/>
                </a:rPr>
                <a:t>電腦</a:t>
              </a:r>
              <a:endParaRPr lang="en-US" sz="1000" b="1">
                <a:solidFill>
                  <a:schemeClr val="tx1"/>
                </a:solidFill>
                <a:latin typeface="微軟正黑體" pitchFamily="34" charset="-120"/>
                <a:ea typeface="微軟正黑體" pitchFamily="34" charset="-120"/>
              </a:endParaRPr>
            </a:p>
          </p:txBody>
        </p:sp>
        <p:sp>
          <p:nvSpPr>
            <p:cNvPr id="49" name="Shape 376">
              <a:extLst>
                <a:ext uri="{FF2B5EF4-FFF2-40B4-BE49-F238E27FC236}">
                  <a16:creationId xmlns:a16="http://schemas.microsoft.com/office/drawing/2014/main" id="{54B9C434-D151-4E3F-8441-F35F69D60153}"/>
                </a:ext>
              </a:extLst>
            </p:cNvPr>
            <p:cNvSpPr txBox="1"/>
            <p:nvPr/>
          </p:nvSpPr>
          <p:spPr>
            <a:xfrm>
              <a:off x="5108550" y="2444085"/>
              <a:ext cx="1644984"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err="1">
                  <a:solidFill>
                    <a:schemeClr val="tx1"/>
                  </a:solidFill>
                  <a:latin typeface="微軟正黑體" pitchFamily="34" charset="-120"/>
                  <a:ea typeface="微軟正黑體" pitchFamily="34" charset="-120"/>
                </a:rPr>
                <a:t>智慧</a:t>
              </a:r>
              <a:r>
                <a:rPr lang="zh-TW" altLang="en-US" sz="1000" b="1">
                  <a:solidFill>
                    <a:schemeClr val="tx1"/>
                  </a:solidFill>
                  <a:latin typeface="微軟正黑體" pitchFamily="34" charset="-120"/>
                  <a:ea typeface="微軟正黑體" pitchFamily="34" charset="-120"/>
                </a:rPr>
                <a:t>型</a:t>
              </a:r>
              <a:r>
                <a:rPr lang="en-US" sz="1000" b="1" err="1">
                  <a:solidFill>
                    <a:schemeClr val="tx1"/>
                  </a:solidFill>
                  <a:latin typeface="微軟正黑體" pitchFamily="34" charset="-120"/>
                  <a:ea typeface="微軟正黑體" pitchFamily="34" charset="-120"/>
                </a:rPr>
                <a:t>電視</a:t>
              </a:r>
              <a:r>
                <a:rPr lang="zh-TW" altLang="en-US" sz="1000" b="1">
                  <a:solidFill>
                    <a:schemeClr val="tx1"/>
                  </a:solidFill>
                  <a:latin typeface="微軟正黑體" pitchFamily="34" charset="-120"/>
                  <a:ea typeface="微軟正黑體" pitchFamily="34" charset="-120"/>
                </a:rPr>
                <a:t> </a:t>
              </a:r>
              <a:r>
                <a:rPr lang="en-US" sz="1000" b="1">
                  <a:solidFill>
                    <a:schemeClr val="tx1"/>
                  </a:solidFill>
                  <a:latin typeface="微軟正黑體" pitchFamily="34" charset="-120"/>
                  <a:ea typeface="微軟正黑體" pitchFamily="34" charset="-120"/>
                </a:rPr>
                <a:t>(</a:t>
              </a:r>
              <a:r>
                <a:rPr lang="en-US" sz="1000" b="1" err="1">
                  <a:solidFill>
                    <a:schemeClr val="tx1"/>
                  </a:solidFill>
                  <a:latin typeface="微軟正黑體" pitchFamily="34" charset="-120"/>
                  <a:ea typeface="微軟正黑體" pitchFamily="34" charset="-120"/>
                </a:rPr>
                <a:t>SmartTV</a:t>
              </a:r>
              <a:r>
                <a:rPr lang="en-US" sz="1000" b="1">
                  <a:solidFill>
                    <a:schemeClr val="tx1"/>
                  </a:solidFill>
                  <a:latin typeface="微軟正黑體" pitchFamily="34" charset="-120"/>
                  <a:ea typeface="微軟正黑體" pitchFamily="34" charset="-120"/>
                </a:rPr>
                <a:t>)</a:t>
              </a:r>
            </a:p>
          </p:txBody>
        </p:sp>
        <p:grpSp>
          <p:nvGrpSpPr>
            <p:cNvPr id="80" name="群組 7">
              <a:extLst>
                <a:ext uri="{FF2B5EF4-FFF2-40B4-BE49-F238E27FC236}">
                  <a16:creationId xmlns:a16="http://schemas.microsoft.com/office/drawing/2014/main" id="{E5E01314-6CC0-4CAC-AE4C-7B66949C0A39}"/>
                </a:ext>
              </a:extLst>
            </p:cNvPr>
            <p:cNvGrpSpPr/>
            <p:nvPr/>
          </p:nvGrpSpPr>
          <p:grpSpPr>
            <a:xfrm>
              <a:off x="6385941" y="1992558"/>
              <a:ext cx="969803" cy="573498"/>
              <a:chOff x="5669477" y="2620125"/>
              <a:chExt cx="3474523" cy="2256184"/>
            </a:xfrm>
          </p:grpSpPr>
          <p:pic>
            <p:nvPicPr>
              <p:cNvPr id="81" name="Picture 4" descr="相關圖片">
                <a:extLst>
                  <a:ext uri="{FF2B5EF4-FFF2-40B4-BE49-F238E27FC236}">
                    <a16:creationId xmlns:a16="http://schemas.microsoft.com/office/drawing/2014/main" id="{C99A9FEB-7493-45D1-893E-31FC88FE3D5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69477" y="2620125"/>
                <a:ext cx="3474523" cy="2256184"/>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圖片 81">
                <a:extLst>
                  <a:ext uri="{FF2B5EF4-FFF2-40B4-BE49-F238E27FC236}">
                    <a16:creationId xmlns:a16="http://schemas.microsoft.com/office/drawing/2014/main" id="{C91EE653-EFF4-428E-9596-41F1C31924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92025" y="2913432"/>
                <a:ext cx="2240418" cy="1451593"/>
              </a:xfrm>
              <a:prstGeom prst="rect">
                <a:avLst/>
              </a:prstGeom>
            </p:spPr>
          </p:pic>
        </p:grpSp>
        <p:pic>
          <p:nvPicPr>
            <p:cNvPr id="95" name="Shape 215">
              <a:extLst>
                <a:ext uri="{FF2B5EF4-FFF2-40B4-BE49-F238E27FC236}">
                  <a16:creationId xmlns:a16="http://schemas.microsoft.com/office/drawing/2014/main" id="{DE8BE110-1580-4715-98C8-F8ACB1FEEDFF}"/>
                </a:ext>
              </a:extLst>
            </p:cNvPr>
            <p:cNvPicPr preferRelativeResize="0"/>
            <p:nvPr/>
          </p:nvPicPr>
          <p:blipFill>
            <a:blip r:embed="rId9" cstate="screen">
              <a:extLst>
                <a:ext uri="{28A0092B-C50C-407E-A947-70E740481C1C}">
                  <a14:useLocalDpi xmlns:a14="http://schemas.microsoft.com/office/drawing/2010/main"/>
                </a:ext>
              </a:extLst>
            </a:blip>
            <a:stretch>
              <a:fillRect/>
            </a:stretch>
          </p:blipFill>
          <p:spPr>
            <a:xfrm rot="10800000" flipV="1">
              <a:off x="5282116" y="1924177"/>
              <a:ext cx="1018140" cy="640154"/>
            </a:xfrm>
            <a:prstGeom prst="rect">
              <a:avLst/>
            </a:prstGeom>
            <a:noFill/>
            <a:ln>
              <a:noFill/>
            </a:ln>
          </p:spPr>
        </p:pic>
      </p:grpSp>
      <p:sp>
        <p:nvSpPr>
          <p:cNvPr id="55" name="矩形 54">
            <a:extLst>
              <a:ext uri="{FF2B5EF4-FFF2-40B4-BE49-F238E27FC236}">
                <a16:creationId xmlns:a16="http://schemas.microsoft.com/office/drawing/2014/main" id="{3993B035-0AC2-46A9-8989-389155957E8F}"/>
              </a:ext>
            </a:extLst>
          </p:cNvPr>
          <p:cNvSpPr/>
          <p:nvPr/>
        </p:nvSpPr>
        <p:spPr>
          <a:xfrm>
            <a:off x="446736" y="1232557"/>
            <a:ext cx="1003340" cy="342048"/>
          </a:xfrm>
          <a:prstGeom prst="rect">
            <a:avLst/>
          </a:prstGeom>
        </p:spPr>
        <p:txBody>
          <a:bodyPr wrap="none">
            <a:spAutoFit/>
          </a:bodyPr>
          <a:lstStyle/>
          <a:p>
            <a:pPr lvl="0" indent="-69850">
              <a:buClr>
                <a:schemeClr val="dk1"/>
              </a:buClr>
              <a:buSzPts val="1100"/>
            </a:pPr>
            <a:r>
              <a:rPr lang="en-US" altLang="zh-TW" b="1" err="1">
                <a:solidFill>
                  <a:srgbClr val="FFFFFF"/>
                </a:solidFill>
                <a:latin typeface="微軟正黑體" pitchFamily="34" charset="-120"/>
                <a:ea typeface="微軟正黑體" pitchFamily="34" charset="-120"/>
              </a:rPr>
              <a:t>網路串流</a:t>
            </a:r>
            <a:endParaRPr lang="en-US" altLang="zh-TW" b="1">
              <a:solidFill>
                <a:srgbClr val="FFFFFF"/>
              </a:solidFill>
              <a:latin typeface="微軟正黑體" pitchFamily="34" charset="-120"/>
              <a:ea typeface="微軟正黑體" pitchFamily="34" charset="-120"/>
            </a:endParaRPr>
          </a:p>
        </p:txBody>
      </p:sp>
      <p:grpSp>
        <p:nvGrpSpPr>
          <p:cNvPr id="39" name="群組 38">
            <a:extLst>
              <a:ext uri="{FF2B5EF4-FFF2-40B4-BE49-F238E27FC236}">
                <a16:creationId xmlns:a16="http://schemas.microsoft.com/office/drawing/2014/main" id="{F66B0B74-5FD2-4299-9754-0609BBC2CBDA}"/>
              </a:ext>
            </a:extLst>
          </p:cNvPr>
          <p:cNvGrpSpPr/>
          <p:nvPr/>
        </p:nvGrpSpPr>
        <p:grpSpPr>
          <a:xfrm>
            <a:off x="2966960" y="3676415"/>
            <a:ext cx="4000303" cy="1034538"/>
            <a:chOff x="4327395" y="2607052"/>
            <a:chExt cx="4389108" cy="1135089"/>
          </a:xfrm>
        </p:grpSpPr>
        <p:pic>
          <p:nvPicPr>
            <p:cNvPr id="38" name="圖片 37">
              <a:extLst>
                <a:ext uri="{FF2B5EF4-FFF2-40B4-BE49-F238E27FC236}">
                  <a16:creationId xmlns:a16="http://schemas.microsoft.com/office/drawing/2014/main" id="{99F64EFA-53CC-446A-9ED9-C0038F7D439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11938" y="2679610"/>
              <a:ext cx="3104565" cy="1005879"/>
            </a:xfrm>
            <a:prstGeom prst="rect">
              <a:avLst/>
            </a:prstGeom>
          </p:spPr>
        </p:pic>
        <p:pic>
          <p:nvPicPr>
            <p:cNvPr id="72" name="Shape 362">
              <a:extLst>
                <a:ext uri="{FF2B5EF4-FFF2-40B4-BE49-F238E27FC236}">
                  <a16:creationId xmlns:a16="http://schemas.microsoft.com/office/drawing/2014/main" id="{4F70AE37-E547-47DF-8415-F69545C3D44C}"/>
                </a:ext>
              </a:extLst>
            </p:cNvPr>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4327395" y="2607052"/>
              <a:ext cx="1135089" cy="1135089"/>
            </a:xfrm>
            <a:prstGeom prst="rect">
              <a:avLst/>
            </a:prstGeom>
            <a:noFill/>
            <a:ln>
              <a:noFill/>
            </a:ln>
          </p:spPr>
        </p:pic>
      </p:grpSp>
      <p:pic>
        <p:nvPicPr>
          <p:cNvPr id="32" name="圖片 57">
            <a:extLst>
              <a:ext uri="{FF2B5EF4-FFF2-40B4-BE49-F238E27FC236}">
                <a16:creationId xmlns:a16="http://schemas.microsoft.com/office/drawing/2014/main" id="{7A57778B-B16B-744A-BE2E-F25651359FB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52936" y="697504"/>
            <a:ext cx="3630488" cy="4268597"/>
          </a:xfrm>
          <a:prstGeom prst="rect">
            <a:avLst/>
          </a:prstGeom>
        </p:spPr>
      </p:pic>
    </p:spTree>
    <p:extLst>
      <p:ext uri="{BB962C8B-B14F-4D97-AF65-F5344CB8AC3E}">
        <p14:creationId xmlns:p14="http://schemas.microsoft.com/office/powerpoint/2010/main" val="2173075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55" name="圖片 54">
            <a:extLst>
              <a:ext uri="{FF2B5EF4-FFF2-40B4-BE49-F238E27FC236}">
                <a16:creationId xmlns:a16="http://schemas.microsoft.com/office/drawing/2014/main" id="{D61554A3-4A67-4CDA-95D9-8472ACA30D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647" y="3143797"/>
            <a:ext cx="858758" cy="771129"/>
          </a:xfrm>
          <a:prstGeom prst="rect">
            <a:avLst/>
          </a:prstGeom>
        </p:spPr>
      </p:pic>
      <p:pic>
        <p:nvPicPr>
          <p:cNvPr id="56" name="圖片 55">
            <a:extLst>
              <a:ext uri="{FF2B5EF4-FFF2-40B4-BE49-F238E27FC236}">
                <a16:creationId xmlns:a16="http://schemas.microsoft.com/office/drawing/2014/main" id="{36A17ADE-31EC-4CE7-8149-A5AC94E417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9667" y="3143797"/>
            <a:ext cx="858758" cy="771129"/>
          </a:xfrm>
          <a:prstGeom prst="rect">
            <a:avLst/>
          </a:prstGeom>
        </p:spPr>
      </p:pic>
      <p:pic>
        <p:nvPicPr>
          <p:cNvPr id="57" name="圖片 56">
            <a:extLst>
              <a:ext uri="{FF2B5EF4-FFF2-40B4-BE49-F238E27FC236}">
                <a16:creationId xmlns:a16="http://schemas.microsoft.com/office/drawing/2014/main" id="{038CA9AF-D297-45E5-B854-A366900EA7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5211" y="3143797"/>
            <a:ext cx="858758" cy="771129"/>
          </a:xfrm>
          <a:prstGeom prst="rect">
            <a:avLst/>
          </a:prstGeom>
        </p:spPr>
      </p:pic>
      <p:pic>
        <p:nvPicPr>
          <p:cNvPr id="58" name="圖片 57">
            <a:extLst>
              <a:ext uri="{FF2B5EF4-FFF2-40B4-BE49-F238E27FC236}">
                <a16:creationId xmlns:a16="http://schemas.microsoft.com/office/drawing/2014/main" id="{B5E91CBB-6E7E-4709-A1B1-B9F407F642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213" y="3143797"/>
            <a:ext cx="858758" cy="771129"/>
          </a:xfrm>
          <a:prstGeom prst="rect">
            <a:avLst/>
          </a:prstGeom>
        </p:spPr>
      </p:pic>
      <p:pic>
        <p:nvPicPr>
          <p:cNvPr id="50" name="圖片 49">
            <a:extLst>
              <a:ext uri="{FF2B5EF4-FFF2-40B4-BE49-F238E27FC236}">
                <a16:creationId xmlns:a16="http://schemas.microsoft.com/office/drawing/2014/main" id="{A2512BFC-6B4D-4405-AB8A-A8984BA8E1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647" y="1878494"/>
            <a:ext cx="858758" cy="771129"/>
          </a:xfrm>
          <a:prstGeom prst="rect">
            <a:avLst/>
          </a:prstGeom>
        </p:spPr>
      </p:pic>
      <p:pic>
        <p:nvPicPr>
          <p:cNvPr id="52" name="圖片 51">
            <a:extLst>
              <a:ext uri="{FF2B5EF4-FFF2-40B4-BE49-F238E27FC236}">
                <a16:creationId xmlns:a16="http://schemas.microsoft.com/office/drawing/2014/main" id="{85F6E008-66C0-4CF4-AA5D-4A49288654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9667" y="1878494"/>
            <a:ext cx="858758" cy="771129"/>
          </a:xfrm>
          <a:prstGeom prst="rect">
            <a:avLst/>
          </a:prstGeom>
        </p:spPr>
      </p:pic>
      <p:pic>
        <p:nvPicPr>
          <p:cNvPr id="53" name="圖片 52">
            <a:extLst>
              <a:ext uri="{FF2B5EF4-FFF2-40B4-BE49-F238E27FC236}">
                <a16:creationId xmlns:a16="http://schemas.microsoft.com/office/drawing/2014/main" id="{AF2FC568-89F2-4E21-8814-73745D676D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5211" y="1878494"/>
            <a:ext cx="858758" cy="771129"/>
          </a:xfrm>
          <a:prstGeom prst="rect">
            <a:avLst/>
          </a:prstGeom>
        </p:spPr>
      </p:pic>
      <p:pic>
        <p:nvPicPr>
          <p:cNvPr id="54" name="圖片 53">
            <a:extLst>
              <a:ext uri="{FF2B5EF4-FFF2-40B4-BE49-F238E27FC236}">
                <a16:creationId xmlns:a16="http://schemas.microsoft.com/office/drawing/2014/main" id="{E89088BD-E597-4E1E-9027-FBC91D6909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213" y="1878494"/>
            <a:ext cx="858758" cy="771129"/>
          </a:xfrm>
          <a:prstGeom prst="rect">
            <a:avLst/>
          </a:prstGeom>
        </p:spPr>
      </p:pic>
      <p:pic>
        <p:nvPicPr>
          <p:cNvPr id="48" name="Shape 285" descr="C:\Users\Han Tsai\Desktop\Cinema28直播發表會投影片\Qmedia_music_1.png">
            <a:extLst>
              <a:ext uri="{FF2B5EF4-FFF2-40B4-BE49-F238E27FC236}">
                <a16:creationId xmlns:a16="http://schemas.microsoft.com/office/drawing/2014/main" id="{66C13A2A-9240-0644-8DA9-F44466C4AF11}"/>
              </a:ext>
            </a:extLst>
          </p:cNvPr>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4135259" y="1452495"/>
            <a:ext cx="5066362" cy="3711571"/>
          </a:xfrm>
          <a:prstGeom prst="rect">
            <a:avLst/>
          </a:prstGeom>
          <a:noFill/>
          <a:ln>
            <a:noFill/>
          </a:ln>
        </p:spPr>
      </p:pic>
      <p:sp>
        <p:nvSpPr>
          <p:cNvPr id="391" name="Shape 391"/>
          <p:cNvSpPr txBox="1">
            <a:spLocks noGrp="1"/>
          </p:cNvSpPr>
          <p:nvPr>
            <p:ph type="title"/>
          </p:nvPr>
        </p:nvSpPr>
        <p:spPr>
          <a:xfrm>
            <a:off x="275953" y="235875"/>
            <a:ext cx="7886700" cy="822960"/>
          </a:xfrm>
          <a:effectLst>
            <a:outerShdw blurRad="50800" dist="38100" dir="2700000" algn="tl" rotWithShape="0">
              <a:prstClr val="black">
                <a:alpha val="40000"/>
              </a:prstClr>
            </a:outerShdw>
          </a:effectLst>
        </p:spPr>
        <p:txBody>
          <a:bodyPr>
            <a:noAutofit/>
          </a:bodyPr>
          <a:lstStyle/>
          <a:p>
            <a:r>
              <a:rPr lang="en-GB" sz="3600">
                <a:solidFill>
                  <a:srgbClr val="E2CB9E"/>
                </a:solidFill>
                <a:effectLst>
                  <a:outerShdw blurRad="38100" dist="38100" dir="2700000" algn="tl">
                    <a:srgbClr val="000000">
                      <a:alpha val="43137"/>
                    </a:srgbClr>
                  </a:outerShdw>
                </a:effectLst>
              </a:rPr>
              <a:t>Cinema28 </a:t>
            </a:r>
            <a:r>
              <a:rPr lang="zh-TW" altLang="en-US" sz="3600">
                <a:solidFill>
                  <a:srgbClr val="E2CB9E"/>
                </a:solidFill>
                <a:effectLst>
                  <a:outerShdw blurRad="38100" dist="38100" dir="2700000" algn="tl">
                    <a:srgbClr val="000000">
                      <a:alpha val="43137"/>
                    </a:srgbClr>
                  </a:outerShdw>
                </a:effectLst>
              </a:rPr>
              <a:t>讓家中各角落皆有聲有色</a:t>
            </a:r>
          </a:p>
        </p:txBody>
      </p:sp>
      <p:sp>
        <p:nvSpPr>
          <p:cNvPr id="392" name="Shape 392"/>
          <p:cNvSpPr txBox="1">
            <a:spLocks noGrp="1"/>
          </p:cNvSpPr>
          <p:nvPr>
            <p:ph idx="4294967295"/>
          </p:nvPr>
        </p:nvSpPr>
        <p:spPr>
          <a:xfrm>
            <a:off x="275953" y="999053"/>
            <a:ext cx="7886700" cy="718395"/>
          </a:xfrm>
        </p:spPr>
        <p:txBody>
          <a:bodyPr>
            <a:normAutofit/>
          </a:bodyPr>
          <a:lstStyle/>
          <a:p>
            <a:pPr marL="0" lvl="0">
              <a:buNone/>
            </a:pPr>
            <a:r>
              <a:rPr lang="en-US" sz="1600" b="1">
                <a:solidFill>
                  <a:schemeClr val="bg1"/>
                </a:solidFill>
                <a:latin typeface="微軟正黑體" panose="020B0604030504040204" pitchFamily="34" charset="-120"/>
                <a:ea typeface="微軟正黑體" panose="020B0604030504040204" pitchFamily="34" charset="-120"/>
              </a:rPr>
              <a:t>Cinema28 </a:t>
            </a:r>
            <a:r>
              <a:rPr lang="ja-JP" altLang="en-US" sz="1600" b="1">
                <a:solidFill>
                  <a:schemeClr val="bg1"/>
                </a:solidFill>
                <a:latin typeface="微軟正黑體" panose="020B0604030504040204" pitchFamily="34" charset="-120"/>
                <a:ea typeface="微軟正黑體" panose="020B0604030504040204" pitchFamily="34" charset="-120"/>
              </a:rPr>
              <a:t>將多串流裝置、多串流協定整合於單一介面集中管理，</a:t>
            </a:r>
            <a:endParaRPr lang="en-US" altLang="ja-JP" sz="1600" b="1">
              <a:solidFill>
                <a:schemeClr val="bg1"/>
              </a:solidFill>
              <a:latin typeface="微軟正黑體" panose="020B0604030504040204" pitchFamily="34" charset="-120"/>
              <a:ea typeface="微軟正黑體" panose="020B0604030504040204" pitchFamily="34" charset="-120"/>
            </a:endParaRPr>
          </a:p>
          <a:p>
            <a:pPr marL="0" lvl="0">
              <a:buNone/>
            </a:pPr>
            <a:r>
              <a:rPr lang="ja-JP" altLang="en-US" sz="1600" b="1">
                <a:solidFill>
                  <a:schemeClr val="bg1"/>
                </a:solidFill>
                <a:latin typeface="微軟正黑體" panose="020B0604030504040204" pitchFamily="34" charset="-120"/>
                <a:ea typeface="微軟正黑體" panose="020B0604030504040204" pitchFamily="34" charset="-120"/>
              </a:rPr>
              <a:t>您可靈活地串流影音檔案至分布在不同房間的影音裝置上。</a:t>
            </a:r>
            <a:endParaRPr lang="zh-TW" altLang="en-US" sz="1600" b="1">
              <a:solidFill>
                <a:schemeClr val="bg1"/>
              </a:solidFill>
              <a:latin typeface="微軟正黑體" panose="020B0604030504040204" pitchFamily="34" charset="-120"/>
              <a:ea typeface="微軟正黑體" panose="020B0604030504040204" pitchFamily="34" charset="-120"/>
            </a:endParaRPr>
          </a:p>
        </p:txBody>
      </p:sp>
      <p:sp>
        <p:nvSpPr>
          <p:cNvPr id="24" name="Shape 235"/>
          <p:cNvSpPr txBox="1"/>
          <p:nvPr/>
        </p:nvSpPr>
        <p:spPr>
          <a:xfrm>
            <a:off x="-136324" y="2612393"/>
            <a:ext cx="1574100" cy="500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a:ea typeface="Arial"/>
                <a:cs typeface="Arial"/>
                <a:sym typeface="Arial"/>
              </a:rPr>
              <a:t>HDMI </a:t>
            </a:r>
          </a:p>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a:ea typeface="Arial"/>
                <a:cs typeface="Arial"/>
                <a:sym typeface="Arial"/>
              </a:rPr>
              <a:t>(Audio)</a:t>
            </a:r>
          </a:p>
        </p:txBody>
      </p:sp>
      <p:sp>
        <p:nvSpPr>
          <p:cNvPr id="25" name="Shape 236"/>
          <p:cNvSpPr txBox="1"/>
          <p:nvPr/>
        </p:nvSpPr>
        <p:spPr>
          <a:xfrm>
            <a:off x="2981189" y="2764150"/>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a:ea typeface="Arial"/>
                <a:cs typeface="Arial"/>
                <a:sym typeface="Arial"/>
              </a:rPr>
              <a:t>Bluetooth</a:t>
            </a:r>
          </a:p>
        </p:txBody>
      </p:sp>
      <p:sp>
        <p:nvSpPr>
          <p:cNvPr id="26" name="Shape 237"/>
          <p:cNvSpPr txBox="1"/>
          <p:nvPr/>
        </p:nvSpPr>
        <p:spPr>
          <a:xfrm>
            <a:off x="-146247" y="3878410"/>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a:ea typeface="Arial"/>
                <a:cs typeface="Arial"/>
                <a:sym typeface="Arial"/>
              </a:rPr>
              <a:t>HDMI</a:t>
            </a:r>
          </a:p>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a:ea typeface="Arial"/>
                <a:cs typeface="Arial"/>
                <a:sym typeface="Arial"/>
              </a:rPr>
              <a:t>(HD Player)</a:t>
            </a:r>
          </a:p>
        </p:txBody>
      </p:sp>
      <p:sp>
        <p:nvSpPr>
          <p:cNvPr id="27" name="Shape 238"/>
          <p:cNvSpPr txBox="1"/>
          <p:nvPr/>
        </p:nvSpPr>
        <p:spPr>
          <a:xfrm>
            <a:off x="939641" y="3915640"/>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a:ea typeface="Arial"/>
                <a:cs typeface="Arial"/>
                <a:sym typeface="Arial"/>
              </a:rPr>
              <a:t>Chromecast</a:t>
            </a:r>
          </a:p>
        </p:txBody>
      </p:sp>
      <p:sp>
        <p:nvSpPr>
          <p:cNvPr id="30" name="Shape 241"/>
          <p:cNvSpPr txBox="1"/>
          <p:nvPr/>
        </p:nvSpPr>
        <p:spPr>
          <a:xfrm>
            <a:off x="1961686" y="2748098"/>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a:ea typeface="Arial"/>
                <a:cs typeface="Arial"/>
                <a:sym typeface="Arial"/>
              </a:rPr>
              <a:t>USB DAC</a:t>
            </a:r>
          </a:p>
        </p:txBody>
      </p:sp>
      <p:sp>
        <p:nvSpPr>
          <p:cNvPr id="33" name="Shape 244"/>
          <p:cNvSpPr txBox="1"/>
          <p:nvPr/>
        </p:nvSpPr>
        <p:spPr>
          <a:xfrm>
            <a:off x="3000610" y="3955691"/>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a:ea typeface="Arial"/>
                <a:cs typeface="Arial"/>
                <a:sym typeface="Arial"/>
              </a:rPr>
              <a:t>AirPlay</a:t>
            </a:r>
          </a:p>
        </p:txBody>
      </p:sp>
      <p:sp>
        <p:nvSpPr>
          <p:cNvPr id="36" name="Shape 247"/>
          <p:cNvSpPr txBox="1"/>
          <p:nvPr/>
        </p:nvSpPr>
        <p:spPr>
          <a:xfrm>
            <a:off x="1954246" y="3924888"/>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a:ea typeface="Arial"/>
                <a:cs typeface="Arial"/>
                <a:sym typeface="Arial"/>
              </a:rPr>
              <a:t>DLNA</a:t>
            </a:r>
          </a:p>
        </p:txBody>
      </p:sp>
      <p:sp>
        <p:nvSpPr>
          <p:cNvPr id="37" name="Shape 248"/>
          <p:cNvSpPr/>
          <p:nvPr/>
        </p:nvSpPr>
        <p:spPr>
          <a:xfrm>
            <a:off x="410111" y="2043969"/>
            <a:ext cx="428700" cy="428700"/>
          </a:xfrm>
          <a:prstGeom prst="ellipse">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bg1"/>
              </a:solidFill>
              <a:latin typeface="Arial"/>
              <a:ea typeface="Arial"/>
              <a:cs typeface="Arial"/>
              <a:sym typeface="Arial"/>
            </a:endParaRPr>
          </a:p>
        </p:txBody>
      </p:sp>
      <p:sp>
        <p:nvSpPr>
          <p:cNvPr id="38" name="Shape 249"/>
          <p:cNvSpPr/>
          <p:nvPr/>
        </p:nvSpPr>
        <p:spPr>
          <a:xfrm>
            <a:off x="1486157" y="2049708"/>
            <a:ext cx="428700" cy="428700"/>
          </a:xfrm>
          <a:prstGeom prst="ellipse">
            <a:avLst/>
          </a:prstGeom>
          <a:blipFill rotWithShape="1">
            <a:blip r:embed="rId6"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bg1"/>
              </a:solidFill>
              <a:latin typeface="Arial"/>
              <a:ea typeface="Arial"/>
              <a:cs typeface="Arial"/>
              <a:sym typeface="Arial"/>
            </a:endParaRPr>
          </a:p>
        </p:txBody>
      </p:sp>
      <p:sp>
        <p:nvSpPr>
          <p:cNvPr id="39" name="Shape 250"/>
          <p:cNvSpPr txBox="1"/>
          <p:nvPr/>
        </p:nvSpPr>
        <p:spPr>
          <a:xfrm>
            <a:off x="921811" y="2696118"/>
            <a:ext cx="1574100" cy="500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a:ea typeface="Arial"/>
                <a:cs typeface="Arial"/>
                <a:sym typeface="Arial"/>
              </a:rPr>
              <a:t>Line Out</a:t>
            </a:r>
          </a:p>
        </p:txBody>
      </p:sp>
      <p:sp>
        <p:nvSpPr>
          <p:cNvPr id="40" name="Shape 251"/>
          <p:cNvSpPr/>
          <p:nvPr/>
        </p:nvSpPr>
        <p:spPr>
          <a:xfrm>
            <a:off x="2458329" y="1983969"/>
            <a:ext cx="548700" cy="548700"/>
          </a:xfrm>
          <a:prstGeom prst="ellipse">
            <a:avLst/>
          </a:prstGeom>
          <a:blipFill rotWithShape="1">
            <a:blip r:embed="rId7"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bg1"/>
              </a:solidFill>
              <a:latin typeface="Arial"/>
              <a:ea typeface="Arial"/>
              <a:cs typeface="Arial"/>
              <a:sym typeface="Arial"/>
            </a:endParaRPr>
          </a:p>
        </p:txBody>
      </p:sp>
      <p:sp>
        <p:nvSpPr>
          <p:cNvPr id="41" name="Shape 252"/>
          <p:cNvSpPr/>
          <p:nvPr/>
        </p:nvSpPr>
        <p:spPr>
          <a:xfrm>
            <a:off x="3498539" y="1988619"/>
            <a:ext cx="539400" cy="539400"/>
          </a:xfrm>
          <a:prstGeom prst="ellipse">
            <a:avLst/>
          </a:prstGeom>
          <a:blipFill rotWithShape="1">
            <a:blip r:embed="rId8"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bg1"/>
              </a:solidFill>
              <a:latin typeface="Arial"/>
              <a:ea typeface="Arial"/>
              <a:cs typeface="Arial"/>
              <a:sym typeface="Arial"/>
            </a:endParaRPr>
          </a:p>
        </p:txBody>
      </p:sp>
      <p:sp>
        <p:nvSpPr>
          <p:cNvPr id="42" name="Shape 253"/>
          <p:cNvSpPr/>
          <p:nvPr/>
        </p:nvSpPr>
        <p:spPr>
          <a:xfrm>
            <a:off x="3537885" y="3273113"/>
            <a:ext cx="479958" cy="479958"/>
          </a:xfrm>
          <a:prstGeom prst="ellipse">
            <a:avLst/>
          </a:prstGeom>
          <a:blipFill rotWithShape="1">
            <a:blip r:embed="rId9"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bg1"/>
              </a:solidFill>
              <a:latin typeface="Arial"/>
              <a:ea typeface="Arial"/>
              <a:cs typeface="Arial"/>
              <a:sym typeface="Arial"/>
            </a:endParaRPr>
          </a:p>
        </p:txBody>
      </p:sp>
      <p:sp>
        <p:nvSpPr>
          <p:cNvPr id="43" name="Shape 254"/>
          <p:cNvSpPr/>
          <p:nvPr/>
        </p:nvSpPr>
        <p:spPr>
          <a:xfrm>
            <a:off x="2490591" y="3275118"/>
            <a:ext cx="473632" cy="473632"/>
          </a:xfrm>
          <a:prstGeom prst="ellipse">
            <a:avLst/>
          </a:prstGeom>
          <a:blipFill rotWithShape="1">
            <a:blip r:embed="rId10"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bg1"/>
              </a:solidFill>
              <a:latin typeface="Arial"/>
              <a:ea typeface="Arial"/>
              <a:cs typeface="Arial"/>
              <a:sym typeface="Arial"/>
            </a:endParaRPr>
          </a:p>
        </p:txBody>
      </p:sp>
      <p:sp>
        <p:nvSpPr>
          <p:cNvPr id="44" name="Shape 255"/>
          <p:cNvSpPr/>
          <p:nvPr/>
        </p:nvSpPr>
        <p:spPr>
          <a:xfrm>
            <a:off x="1444926" y="3253045"/>
            <a:ext cx="510777" cy="510777"/>
          </a:xfrm>
          <a:prstGeom prst="ellipse">
            <a:avLst/>
          </a:prstGeom>
          <a:blipFill rotWithShape="1">
            <a:blip r:embed="rId11"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bg1"/>
              </a:solidFill>
              <a:latin typeface="Arial"/>
              <a:ea typeface="Arial"/>
              <a:cs typeface="Arial"/>
              <a:sym typeface="Arial"/>
            </a:endParaRPr>
          </a:p>
        </p:txBody>
      </p:sp>
      <p:sp>
        <p:nvSpPr>
          <p:cNvPr id="47" name="Shape 258"/>
          <p:cNvSpPr/>
          <p:nvPr/>
        </p:nvSpPr>
        <p:spPr>
          <a:xfrm>
            <a:off x="426453" y="3308281"/>
            <a:ext cx="428700" cy="428700"/>
          </a:xfrm>
          <a:prstGeom prst="ellipse">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bg1"/>
              </a:solidFill>
              <a:latin typeface="Arial"/>
              <a:ea typeface="Arial"/>
              <a:cs typeface="Arial"/>
              <a:sym typeface="Arial"/>
            </a:endParaRPr>
          </a:p>
        </p:txBody>
      </p:sp>
    </p:spTree>
    <p:extLst>
      <p:ext uri="{BB962C8B-B14F-4D97-AF65-F5344CB8AC3E}">
        <p14:creationId xmlns:p14="http://schemas.microsoft.com/office/powerpoint/2010/main" val="4222361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BDE9-A549-0142-9056-CC1B17C7C7A6}"/>
              </a:ext>
            </a:extLst>
          </p:cNvPr>
          <p:cNvSpPr>
            <a:spLocks noGrp="1"/>
          </p:cNvSpPr>
          <p:nvPr>
            <p:ph type="title"/>
          </p:nvPr>
        </p:nvSpPr>
        <p:spPr>
          <a:xfrm>
            <a:off x="628650" y="115716"/>
            <a:ext cx="7886700" cy="822960"/>
          </a:xfrm>
          <a:effectLst>
            <a:outerShdw blurRad="50800" dist="38100" dir="2700000" algn="tl" rotWithShape="0">
              <a:prstClr val="black">
                <a:alpha val="40000"/>
              </a:prstClr>
            </a:outerShdw>
          </a:effectLst>
        </p:spPr>
        <p:txBody>
          <a:bodyPr>
            <a:normAutofit/>
          </a:bodyPr>
          <a:lstStyle/>
          <a:p>
            <a:pPr algn="ctr"/>
            <a:r>
              <a:rPr lang="en-US" sz="3600" err="1">
                <a:solidFill>
                  <a:srgbClr val="E2CB9E"/>
                </a:solidFill>
                <a:effectLst>
                  <a:outerShdw blurRad="38100" dist="38100" dir="2700000" algn="tl">
                    <a:srgbClr val="000000">
                      <a:alpha val="43137"/>
                    </a:srgbClr>
                  </a:outerShdw>
                </a:effectLst>
              </a:rPr>
              <a:t>Roon</a:t>
            </a:r>
            <a:r>
              <a:rPr lang="en-US" sz="3600">
                <a:solidFill>
                  <a:srgbClr val="E2CB9E"/>
                </a:solidFill>
                <a:effectLst>
                  <a:outerShdw blurRad="38100" dist="38100" dir="2700000" algn="tl">
                    <a:srgbClr val="000000">
                      <a:alpha val="43137"/>
                    </a:srgbClr>
                  </a:outerShdw>
                </a:effectLst>
              </a:rPr>
              <a:t> </a:t>
            </a:r>
            <a:r>
              <a:rPr lang="zh-CN" altLang="en-US" sz="3600">
                <a:solidFill>
                  <a:srgbClr val="E2CB9E"/>
                </a:solidFill>
                <a:effectLst>
                  <a:outerShdw blurRad="38100" dist="38100" dir="2700000" algn="tl">
                    <a:srgbClr val="000000">
                      <a:alpha val="43137"/>
                    </a:srgbClr>
                  </a:outerShdw>
                </a:effectLst>
              </a:rPr>
              <a:t>音樂中心，釋放您的音樂魂</a:t>
            </a:r>
            <a:endParaRPr lang="en-US" sz="3600">
              <a:solidFill>
                <a:srgbClr val="E2CB9E"/>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30C32AB9-E857-DF48-8497-375AB90003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8817" y="613797"/>
            <a:ext cx="8000022" cy="4081643"/>
          </a:xfrm>
          <a:prstGeom prst="rect">
            <a:avLst/>
          </a:prstGeom>
        </p:spPr>
      </p:pic>
      <p:sp>
        <p:nvSpPr>
          <p:cNvPr id="4" name="TextBox 3">
            <a:extLst>
              <a:ext uri="{FF2B5EF4-FFF2-40B4-BE49-F238E27FC236}">
                <a16:creationId xmlns:a16="http://schemas.microsoft.com/office/drawing/2014/main" id="{452F8F72-1B4C-2544-93DF-FB5B1C2E6669}"/>
              </a:ext>
            </a:extLst>
          </p:cNvPr>
          <p:cNvSpPr txBox="1"/>
          <p:nvPr/>
        </p:nvSpPr>
        <p:spPr>
          <a:xfrm>
            <a:off x="4118090" y="2571750"/>
            <a:ext cx="1591976" cy="1200329"/>
          </a:xfrm>
          <a:prstGeom prst="rect">
            <a:avLst/>
          </a:prstGeom>
          <a:noFill/>
        </p:spPr>
        <p:txBody>
          <a:bodyPr wrap="square" rtlCol="0">
            <a:spAutoFit/>
          </a:bodyPr>
          <a:lstStyle/>
          <a:p>
            <a:r>
              <a:rPr lang="zh-CN" altLang="en-US">
                <a:solidFill>
                  <a:schemeClr val="bg1"/>
                </a:solidFill>
                <a:latin typeface="Microsoft JhengHei" panose="020B0604030504040204" pitchFamily="34" charset="-120"/>
                <a:ea typeface="Microsoft JhengHei" panose="020B0604030504040204" pitchFamily="34" charset="-120"/>
              </a:rPr>
              <a:t>全</a:t>
            </a:r>
            <a:r>
              <a:rPr lang="en-US" altLang="zh-CN">
                <a:solidFill>
                  <a:schemeClr val="bg1"/>
                </a:solidFill>
                <a:latin typeface="Microsoft JhengHei" panose="020B0604030504040204" pitchFamily="34" charset="-120"/>
                <a:ea typeface="Microsoft JhengHei" panose="020B0604030504040204" pitchFamily="34" charset="-120"/>
              </a:rPr>
              <a:t> M.2 SATA </a:t>
            </a:r>
            <a:br>
              <a:rPr lang="en-US" altLang="zh-CN">
                <a:solidFill>
                  <a:schemeClr val="bg1"/>
                </a:solidFill>
                <a:latin typeface="Microsoft JhengHei" panose="020B0604030504040204" pitchFamily="34" charset="-120"/>
                <a:ea typeface="Microsoft JhengHei" panose="020B0604030504040204" pitchFamily="34" charset="-120"/>
              </a:rPr>
            </a:br>
            <a:r>
              <a:rPr lang="en-US" altLang="zh-CN">
                <a:solidFill>
                  <a:schemeClr val="bg1"/>
                </a:solidFill>
                <a:latin typeface="Microsoft JhengHei" panose="020B0604030504040204" pitchFamily="34" charset="-120"/>
                <a:ea typeface="Microsoft JhengHei" panose="020B0604030504040204" pitchFamily="34" charset="-120"/>
              </a:rPr>
              <a:t>SSD </a:t>
            </a:r>
            <a:r>
              <a:rPr lang="zh-CN" altLang="en-US">
                <a:solidFill>
                  <a:schemeClr val="bg1"/>
                </a:solidFill>
                <a:latin typeface="Microsoft JhengHei" panose="020B0604030504040204" pitchFamily="34" charset="-120"/>
                <a:ea typeface="Microsoft JhengHei" panose="020B0604030504040204" pitchFamily="34" charset="-120"/>
              </a:rPr>
              <a:t>專用</a:t>
            </a:r>
            <a:br>
              <a:rPr lang="en-US" altLang="zh-CN">
                <a:solidFill>
                  <a:schemeClr val="bg1"/>
                </a:solidFill>
                <a:latin typeface="Microsoft JhengHei" panose="020B0604030504040204" pitchFamily="34" charset="-120"/>
                <a:ea typeface="Microsoft JhengHei" panose="020B0604030504040204" pitchFamily="34" charset="-120"/>
              </a:rPr>
            </a:br>
            <a:r>
              <a:rPr lang="zh-TW" altLang="en-US">
                <a:solidFill>
                  <a:schemeClr val="bg1"/>
                </a:solidFill>
                <a:latin typeface="Microsoft JhengHei" panose="020B0604030504040204" pitchFamily="34" charset="-120"/>
                <a:ea typeface="Microsoft JhengHei" panose="020B0604030504040204" pitchFamily="34" charset="-120"/>
              </a:rPr>
              <a:t>插槽，</a:t>
            </a:r>
            <a:br>
              <a:rPr lang="en-US" altLang="zh-TW">
                <a:solidFill>
                  <a:schemeClr val="bg1"/>
                </a:solidFill>
                <a:latin typeface="Microsoft JhengHei" panose="020B0604030504040204" pitchFamily="34" charset="-120"/>
                <a:ea typeface="Microsoft JhengHei" panose="020B0604030504040204" pitchFamily="34" charset="-120"/>
              </a:rPr>
            </a:br>
            <a:r>
              <a:rPr lang="zh-CN" altLang="en-US">
                <a:solidFill>
                  <a:schemeClr val="bg1"/>
                </a:solidFill>
                <a:latin typeface="Microsoft JhengHei" panose="020B0604030504040204" pitchFamily="34" charset="-120"/>
                <a:ea typeface="Microsoft JhengHei" panose="020B0604030504040204" pitchFamily="34" charset="-120"/>
              </a:rPr>
              <a:t>提升整體效能</a:t>
            </a:r>
            <a:endParaRPr lang="en-US" altLang="zh-CN">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4169696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26" name="Shape 312">
            <a:extLst>
              <a:ext uri="{FF2B5EF4-FFF2-40B4-BE49-F238E27FC236}">
                <a16:creationId xmlns:a16="http://schemas.microsoft.com/office/drawing/2014/main" id="{62DADB59-7B0B-43D8-8E85-8E7D1FB7D3B2}"/>
              </a:ext>
            </a:extLst>
          </p:cNvPr>
          <p:cNvPicPr preferRelativeResize="0"/>
          <p:nvPr/>
        </p:nvPicPr>
        <p:blipFill rotWithShape="1">
          <a:blip r:embed="rId3" cstate="screen">
            <a:extLst>
              <a:ext uri="{28A0092B-C50C-407E-A947-70E740481C1C}">
                <a14:useLocalDpi xmlns:a14="http://schemas.microsoft.com/office/drawing/2010/main"/>
              </a:ext>
            </a:extLst>
          </a:blip>
          <a:srcRect r="13721"/>
          <a:stretch/>
        </p:blipFill>
        <p:spPr>
          <a:xfrm>
            <a:off x="200694" y="1443430"/>
            <a:ext cx="2482736" cy="1490932"/>
          </a:xfrm>
          <a:prstGeom prst="rect">
            <a:avLst/>
          </a:prstGeom>
        </p:spPr>
      </p:pic>
      <p:pic>
        <p:nvPicPr>
          <p:cNvPr id="33" name="Shape 313">
            <a:extLst>
              <a:ext uri="{FF2B5EF4-FFF2-40B4-BE49-F238E27FC236}">
                <a16:creationId xmlns:a16="http://schemas.microsoft.com/office/drawing/2014/main" id="{A1727079-4FFC-4FE0-B59B-32715FBF594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68020" y="1683200"/>
            <a:ext cx="1379212" cy="908463"/>
          </a:xfrm>
          <a:prstGeom prst="rect">
            <a:avLst/>
          </a:prstGeom>
          <a:noFill/>
          <a:ln>
            <a:noFill/>
          </a:ln>
        </p:spPr>
      </p:pic>
      <p:pic>
        <p:nvPicPr>
          <p:cNvPr id="32" name="Shape 312">
            <a:extLst>
              <a:ext uri="{FF2B5EF4-FFF2-40B4-BE49-F238E27FC236}">
                <a16:creationId xmlns:a16="http://schemas.microsoft.com/office/drawing/2014/main" id="{393A85B6-120D-4031-BC5F-17435668F5C7}"/>
              </a:ext>
            </a:extLst>
          </p:cNvPr>
          <p:cNvPicPr preferRelativeResize="0"/>
          <p:nvPr/>
        </p:nvPicPr>
        <p:blipFill rotWithShape="1">
          <a:blip r:embed="rId3" cstate="screen">
            <a:extLst>
              <a:ext uri="{28A0092B-C50C-407E-A947-70E740481C1C}">
                <a14:useLocalDpi xmlns:a14="http://schemas.microsoft.com/office/drawing/2010/main"/>
              </a:ext>
            </a:extLst>
          </a:blip>
          <a:srcRect r="13721"/>
          <a:stretch/>
        </p:blipFill>
        <p:spPr>
          <a:xfrm>
            <a:off x="209665" y="2996550"/>
            <a:ext cx="2482736" cy="1490932"/>
          </a:xfrm>
          <a:prstGeom prst="rect">
            <a:avLst/>
          </a:prstGeom>
        </p:spPr>
      </p:pic>
      <p:sp>
        <p:nvSpPr>
          <p:cNvPr id="28" name="Shape 392">
            <a:extLst>
              <a:ext uri="{FF2B5EF4-FFF2-40B4-BE49-F238E27FC236}">
                <a16:creationId xmlns:a16="http://schemas.microsoft.com/office/drawing/2014/main" id="{66AB8AC3-8570-4839-BBE5-17BF5812EF35}"/>
              </a:ext>
            </a:extLst>
          </p:cNvPr>
          <p:cNvSpPr/>
          <p:nvPr/>
        </p:nvSpPr>
        <p:spPr>
          <a:xfrm rot="16200000">
            <a:off x="5621874" y="365207"/>
            <a:ext cx="2015319" cy="4351103"/>
          </a:xfrm>
          <a:prstGeom prst="rect">
            <a:avLst/>
          </a:prstGeom>
          <a:gradFill>
            <a:gsLst>
              <a:gs pos="0">
                <a:schemeClr val="accent1">
                  <a:lumMod val="5000"/>
                  <a:lumOff val="95000"/>
                  <a:alpha val="0"/>
                </a:schemeClr>
              </a:gs>
              <a:gs pos="83000">
                <a:schemeClr val="bg1">
                  <a:lumMod val="65000"/>
                  <a:alpha val="55000"/>
                </a:schemeClr>
              </a:gs>
            </a:gsLst>
            <a:lin ang="0" scaled="0"/>
          </a:gradFill>
          <a:ln>
            <a:noFill/>
          </a:ln>
        </p:spPr>
        <p:style>
          <a:lnRef idx="3">
            <a:schemeClr val="lt1"/>
          </a:lnRef>
          <a:fillRef idx="1">
            <a:schemeClr val="accent3"/>
          </a:fillRef>
          <a:effectRef idx="1">
            <a:schemeClr val="accent3"/>
          </a:effectRef>
          <a:fontRef idx="minor">
            <a:schemeClr val="lt1"/>
          </a:fontRef>
        </p:style>
        <p:txBody>
          <a:bodyPr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 name="Shape 310">
            <a:extLst>
              <a:ext uri="{FF2B5EF4-FFF2-40B4-BE49-F238E27FC236}">
                <a16:creationId xmlns:a16="http://schemas.microsoft.com/office/drawing/2014/main" id="{1680E7CB-997D-4B5E-90CF-570ADDFD42E8}"/>
              </a:ext>
            </a:extLst>
          </p:cNvPr>
          <p:cNvSpPr/>
          <p:nvPr/>
        </p:nvSpPr>
        <p:spPr>
          <a:xfrm>
            <a:off x="2432542" y="3334538"/>
            <a:ext cx="2329118" cy="307777"/>
          </a:xfrm>
          <a:prstGeom prst="rect">
            <a:avLst/>
          </a:prstGeom>
          <a:noFill/>
          <a:ln>
            <a:noFill/>
          </a:ln>
        </p:spPr>
        <p:txBody>
          <a:bodyPr spcFirstLastPara="1" wrap="square" lIns="91425" tIns="45700" rIns="91425" bIns="45700" anchor="t" anchorCtr="0">
            <a:noAutofit/>
          </a:bodyPr>
          <a:lstStyle/>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kumimoji="0" lang="en-US" sz="1400" b="1" i="0" u="none" strike="noStrike" kern="0" cap="none" spc="0" normalizeH="0" baseline="0" noProof="0" err="1">
                <a:ln>
                  <a:noFill/>
                </a:ln>
                <a:solidFill>
                  <a:schemeClr val="bg1"/>
                </a:solidFill>
                <a:effectLst/>
                <a:uLnTx/>
                <a:uFillTx/>
                <a:latin typeface="微軟正黑體" panose="020B0604030504040204" pitchFamily="34" charset="-120"/>
                <a:ea typeface="微軟正黑體" panose="020B0604030504040204" pitchFamily="34" charset="-120"/>
                <a:cs typeface="Arial"/>
                <a:sym typeface="Arial"/>
              </a:rPr>
              <a:t>NetBak</a:t>
            </a:r>
            <a:r>
              <a:rPr kumimoji="0" lang="en-US" sz="1400" b="1" i="0" u="none" strike="noStrike" kern="0" cap="none" spc="0" normalizeH="0" baseline="0" noProof="0">
                <a:ln>
                  <a:noFill/>
                </a:ln>
                <a:solidFill>
                  <a:schemeClr val="bg1"/>
                </a:solidFill>
                <a:effectLst/>
                <a:uLnTx/>
                <a:uFillTx/>
                <a:latin typeface="微軟正黑體" panose="020B0604030504040204" pitchFamily="34" charset="-120"/>
                <a:ea typeface="微軟正黑體" panose="020B0604030504040204" pitchFamily="34" charset="-120"/>
                <a:cs typeface="Arial"/>
                <a:sym typeface="Arial"/>
              </a:rPr>
              <a:t> Replicator</a:t>
            </a:r>
            <a:endParaRPr lang="en-US">
              <a:solidFill>
                <a:schemeClr val="bg1"/>
              </a:solidFill>
              <a:latin typeface="微軟正黑體" panose="020B0604030504040204" pitchFamily="34" charset="-120"/>
              <a:ea typeface="微軟正黑體" panose="020B0604030504040204" pitchFamily="34" charset="-120"/>
              <a:cs typeface="Calibri"/>
            </a:endParaRPr>
          </a:p>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lang="en-US" sz="1400" b="1" kern="0" err="1">
                <a:solidFill>
                  <a:schemeClr val="bg1"/>
                </a:solidFill>
                <a:latin typeface="微軟正黑體" panose="020B0604030504040204" pitchFamily="34" charset="-120"/>
                <a:ea typeface="微軟正黑體" panose="020B0604030504040204" pitchFamily="34" charset="-120"/>
                <a:cs typeface="Arial"/>
                <a:sym typeface="Arial"/>
              </a:rPr>
              <a:t>Qsync</a:t>
            </a:r>
            <a:r>
              <a:rPr kumimoji="0" lang="en-US" sz="1400" b="1" i="0" u="none" strike="noStrike" kern="0" cap="none" spc="0" normalizeH="0" baseline="0" noProof="0">
                <a:ln>
                  <a:noFill/>
                </a:ln>
                <a:solidFill>
                  <a:schemeClr val="bg1"/>
                </a:solidFill>
                <a:effectLst/>
                <a:uLnTx/>
                <a:uFillTx/>
                <a:latin typeface="微軟正黑體" panose="020B0604030504040204" pitchFamily="34" charset="-120"/>
                <a:ea typeface="微軟正黑體" panose="020B0604030504040204" pitchFamily="34" charset="-120"/>
                <a:cs typeface="Arial"/>
                <a:sym typeface="Arial"/>
              </a:rPr>
              <a:t> </a:t>
            </a:r>
            <a:endParaRPr lang="zh-TW" altLang="en-US" sz="1400" b="0" i="0" u="none" strike="noStrike" kern="0" cap="none" spc="0" baseline="0" noProof="0">
              <a:solidFill>
                <a:schemeClr val="bg1"/>
              </a:solidFill>
              <a:latin typeface="微軟正黑體" panose="020B0604030504040204" pitchFamily="34" charset="-120"/>
              <a:ea typeface="微軟正黑體" panose="020B0604030504040204" pitchFamily="34" charset="-120"/>
              <a:cs typeface="Arial"/>
            </a:endParaRPr>
          </a:p>
        </p:txBody>
      </p:sp>
      <p:sp>
        <p:nvSpPr>
          <p:cNvPr id="35" name="Shape 315">
            <a:extLst>
              <a:ext uri="{FF2B5EF4-FFF2-40B4-BE49-F238E27FC236}">
                <a16:creationId xmlns:a16="http://schemas.microsoft.com/office/drawing/2014/main" id="{D9016EC4-0C89-4BBB-9F88-9CD10C705966}"/>
              </a:ext>
            </a:extLst>
          </p:cNvPr>
          <p:cNvSpPr/>
          <p:nvPr/>
        </p:nvSpPr>
        <p:spPr>
          <a:xfrm>
            <a:off x="838866" y="1179578"/>
            <a:ext cx="1253337" cy="30777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chemeClr val="bg1"/>
                </a:solidFill>
                <a:effectLst/>
                <a:uLnTx/>
                <a:uFillTx/>
                <a:latin typeface="Arial"/>
                <a:ea typeface="Arial"/>
                <a:cs typeface="Arial"/>
                <a:sym typeface="Arial"/>
              </a:rPr>
              <a:t>macOS</a:t>
            </a:r>
            <a:endParaRPr kumimoji="0" lang="en-US" sz="1600" b="0" i="0" u="none" strike="noStrike" kern="0" cap="none" spc="0" normalizeH="0" baseline="0" noProof="0">
              <a:ln>
                <a:noFill/>
              </a:ln>
              <a:solidFill>
                <a:schemeClr val="bg1"/>
              </a:solidFill>
              <a:effectLst/>
              <a:uLnTx/>
              <a:uFillTx/>
              <a:latin typeface="Arial"/>
              <a:ea typeface="Arial"/>
              <a:cs typeface="Arial"/>
              <a:sym typeface="Arial"/>
            </a:endParaRPr>
          </a:p>
        </p:txBody>
      </p:sp>
      <p:sp>
        <p:nvSpPr>
          <p:cNvPr id="36" name="Shape 316">
            <a:extLst>
              <a:ext uri="{FF2B5EF4-FFF2-40B4-BE49-F238E27FC236}">
                <a16:creationId xmlns:a16="http://schemas.microsoft.com/office/drawing/2014/main" id="{C72C9043-E4FA-4C9B-B9A6-20604604A140}"/>
              </a:ext>
            </a:extLst>
          </p:cNvPr>
          <p:cNvSpPr/>
          <p:nvPr/>
        </p:nvSpPr>
        <p:spPr>
          <a:xfrm>
            <a:off x="811615" y="2819198"/>
            <a:ext cx="1326031" cy="30777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chemeClr val="bg1"/>
                </a:solidFill>
                <a:effectLst/>
                <a:uLnTx/>
                <a:uFillTx/>
                <a:latin typeface="Arial"/>
                <a:ea typeface="Arial"/>
                <a:cs typeface="Arial"/>
                <a:sym typeface="Arial"/>
              </a:rPr>
              <a:t>Windows</a:t>
            </a:r>
            <a:endParaRPr kumimoji="0" lang="en-US" sz="1600" b="0" i="0" u="none" strike="noStrike" kern="0" cap="none" spc="0" normalizeH="0" baseline="0" noProof="0">
              <a:ln>
                <a:noFill/>
              </a:ln>
              <a:solidFill>
                <a:schemeClr val="bg1"/>
              </a:solidFill>
              <a:effectLst/>
              <a:uLnTx/>
              <a:uFillTx/>
              <a:latin typeface="Arial"/>
              <a:ea typeface="Arial"/>
              <a:cs typeface="Arial"/>
              <a:sym typeface="Arial"/>
            </a:endParaRPr>
          </a:p>
        </p:txBody>
      </p:sp>
      <p:sp>
        <p:nvSpPr>
          <p:cNvPr id="3" name="標題 2">
            <a:extLst>
              <a:ext uri="{FF2B5EF4-FFF2-40B4-BE49-F238E27FC236}">
                <a16:creationId xmlns:a16="http://schemas.microsoft.com/office/drawing/2014/main" id="{19781F0C-9CE6-4598-9BA6-39FA959A489E}"/>
              </a:ext>
            </a:extLst>
          </p:cNvPr>
          <p:cNvSpPr>
            <a:spLocks noGrp="1"/>
          </p:cNvSpPr>
          <p:nvPr>
            <p:ph type="title"/>
          </p:nvPr>
        </p:nvSpPr>
        <p:spPr>
          <a:xfrm>
            <a:off x="275953" y="209681"/>
            <a:ext cx="7886700" cy="822960"/>
          </a:xfrm>
          <a:effectLst>
            <a:outerShdw blurRad="50800" dist="38100" dir="2700000" algn="tl" rotWithShape="0">
              <a:prstClr val="black">
                <a:alpha val="40000"/>
              </a:prstClr>
            </a:outerShdw>
          </a:effectLst>
        </p:spPr>
        <p:txBody>
          <a:bodyPr>
            <a:normAutofit/>
          </a:bodyPr>
          <a:lstStyle/>
          <a:p>
            <a:r>
              <a:rPr lang="en-US" altLang="zh-TW" sz="3600" err="1">
                <a:solidFill>
                  <a:srgbClr val="E2CB9E"/>
                </a:solidFill>
                <a:latin typeface="Microsoft JhengHei" panose="020B0604030504040204" pitchFamily="34" charset="-120"/>
                <a:ea typeface="Microsoft JhengHei" panose="020B0604030504040204" pitchFamily="34" charset="-120"/>
              </a:rPr>
              <a:t>完整備份方案對抗</a:t>
            </a:r>
            <a:r>
              <a:rPr lang="zh-TW" altLang="en-US" sz="3600">
                <a:solidFill>
                  <a:srgbClr val="E2CB9E"/>
                </a:solidFill>
                <a:latin typeface="Microsoft JhengHei" panose="020B0604030504040204" pitchFamily="34" charset="-120"/>
                <a:ea typeface="Microsoft JhengHei" panose="020B0604030504040204" pitchFamily="34" charset="-120"/>
              </a:rPr>
              <a:t>惡意軟體</a:t>
            </a:r>
            <a:endParaRPr lang="zh-TW" altLang="en-US" sz="3600">
              <a:solidFill>
                <a:srgbClr val="E2CB9E"/>
              </a:solidFill>
            </a:endParaRPr>
          </a:p>
        </p:txBody>
      </p:sp>
      <p:sp>
        <p:nvSpPr>
          <p:cNvPr id="18" name="Shape 317">
            <a:extLst>
              <a:ext uri="{FF2B5EF4-FFF2-40B4-BE49-F238E27FC236}">
                <a16:creationId xmlns:a16="http://schemas.microsoft.com/office/drawing/2014/main" id="{6F27D743-B0BB-4CBB-A3BB-A312E85F6C82}"/>
              </a:ext>
            </a:extLst>
          </p:cNvPr>
          <p:cNvSpPr/>
          <p:nvPr/>
        </p:nvSpPr>
        <p:spPr>
          <a:xfrm>
            <a:off x="4674808" y="3746272"/>
            <a:ext cx="2735926" cy="100246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1" i="0" u="none" strike="noStrike" kern="0" cap="none" spc="0" normalizeH="0" baseline="0" noProof="0" err="1">
                <a:ln>
                  <a:noFill/>
                </a:ln>
                <a:solidFill>
                  <a:srgbClr val="FFFFFF"/>
                </a:solidFill>
                <a:effectLst/>
                <a:uLnTx/>
                <a:uFillTx/>
                <a:latin typeface="Microsoft JhengHei" panose="020B0604030504040204" pitchFamily="34" charset="-120"/>
                <a:ea typeface="Microsoft JhengHei" panose="020B0604030504040204" pitchFamily="34" charset="-120"/>
                <a:cs typeface="Arial"/>
                <a:sym typeface="Arial"/>
              </a:rPr>
              <a:t>馬上建立排程或同步備份計畫來備份您的資料</a:t>
            </a:r>
            <a:r>
              <a:rPr kumimoji="0" lang="en-US" sz="1800" b="1"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cs typeface="Arial"/>
                <a:sym typeface="Arial"/>
              </a:rPr>
              <a:t> </a:t>
            </a:r>
            <a:endParaRPr kumimoji="0" sz="1800" b="1"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cs typeface="Arial"/>
              <a:sym typeface="Arial"/>
            </a:endParaRPr>
          </a:p>
        </p:txBody>
      </p:sp>
      <p:cxnSp>
        <p:nvCxnSpPr>
          <p:cNvPr id="5" name="直線單箭頭接點 4">
            <a:extLst>
              <a:ext uri="{FF2B5EF4-FFF2-40B4-BE49-F238E27FC236}">
                <a16:creationId xmlns:a16="http://schemas.microsoft.com/office/drawing/2014/main" id="{BFD94408-8BC7-4D10-BEDF-3C50D353A1B4}"/>
              </a:ext>
            </a:extLst>
          </p:cNvPr>
          <p:cNvCxnSpPr>
            <a:cxnSpLocks/>
          </p:cNvCxnSpPr>
          <p:nvPr/>
        </p:nvCxnSpPr>
        <p:spPr>
          <a:xfrm>
            <a:off x="2453893" y="2996550"/>
            <a:ext cx="1786761" cy="0"/>
          </a:xfrm>
          <a:prstGeom prst="straightConnector1">
            <a:avLst/>
          </a:prstGeom>
          <a:ln w="28575">
            <a:solidFill>
              <a:srgbClr val="CC04C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Shape 310">
            <a:extLst>
              <a:ext uri="{FF2B5EF4-FFF2-40B4-BE49-F238E27FC236}">
                <a16:creationId xmlns:a16="http://schemas.microsoft.com/office/drawing/2014/main" id="{A1793FFB-8569-C240-BA81-E6CE2EF245B6}"/>
              </a:ext>
            </a:extLst>
          </p:cNvPr>
          <p:cNvSpPr/>
          <p:nvPr/>
        </p:nvSpPr>
        <p:spPr>
          <a:xfrm>
            <a:off x="2453893" y="1678823"/>
            <a:ext cx="2329118" cy="307777"/>
          </a:xfrm>
          <a:prstGeom prst="rect">
            <a:avLst/>
          </a:prstGeom>
          <a:noFill/>
          <a:ln>
            <a:noFill/>
          </a:ln>
        </p:spPr>
        <p:txBody>
          <a:bodyPr spcFirstLastPara="1" wrap="square" lIns="91425" tIns="45700" rIns="91425" bIns="45700" anchor="t" anchorCtr="0">
            <a:noAutofit/>
          </a:bodyPr>
          <a:lstStyle/>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kumimoji="0" lang="en-US" sz="1400" b="1" i="0" u="none" strike="noStrike" kern="0" cap="none" spc="0" normalizeH="0" baseline="0" noProof="0">
                <a:ln>
                  <a:noFill/>
                </a:ln>
                <a:solidFill>
                  <a:schemeClr val="bg1"/>
                </a:solidFill>
                <a:effectLst/>
                <a:uLnTx/>
                <a:uFillTx/>
                <a:latin typeface="微軟正黑體" panose="020B0604030504040204" pitchFamily="34" charset="-120"/>
                <a:ea typeface="微軟正黑體" panose="020B0604030504040204" pitchFamily="34" charset="-120"/>
                <a:cs typeface="Arial"/>
                <a:sym typeface="Arial"/>
              </a:rPr>
              <a:t>Time Machine</a:t>
            </a:r>
            <a:endParaRPr lang="en-US">
              <a:solidFill>
                <a:schemeClr val="bg1"/>
              </a:solidFill>
              <a:latin typeface="微軟正黑體" panose="020B0604030504040204" pitchFamily="34" charset="-120"/>
              <a:ea typeface="微軟正黑體" panose="020B0604030504040204" pitchFamily="34" charset="-120"/>
              <a:cs typeface="Calibri"/>
            </a:endParaRPr>
          </a:p>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lang="en-US" sz="1400" b="1" kern="0" err="1">
                <a:solidFill>
                  <a:schemeClr val="bg1"/>
                </a:solidFill>
                <a:latin typeface="微軟正黑體" panose="020B0604030504040204" pitchFamily="34" charset="-120"/>
                <a:ea typeface="微軟正黑體" panose="020B0604030504040204" pitchFamily="34" charset="-120"/>
                <a:cs typeface="Arial"/>
                <a:sym typeface="Arial"/>
              </a:rPr>
              <a:t>Qsync</a:t>
            </a:r>
            <a:r>
              <a:rPr kumimoji="0" lang="en-US" sz="1400" b="1" i="0" u="none" strike="noStrike" kern="0" cap="none" spc="0" normalizeH="0" baseline="0" noProof="0">
                <a:ln>
                  <a:noFill/>
                </a:ln>
                <a:solidFill>
                  <a:schemeClr val="bg1"/>
                </a:solidFill>
                <a:effectLst/>
                <a:uLnTx/>
                <a:uFillTx/>
                <a:latin typeface="微軟正黑體" panose="020B0604030504040204" pitchFamily="34" charset="-120"/>
                <a:ea typeface="微軟正黑體" panose="020B0604030504040204" pitchFamily="34" charset="-120"/>
                <a:cs typeface="Arial"/>
                <a:sym typeface="Arial"/>
              </a:rPr>
              <a:t> </a:t>
            </a:r>
            <a:endParaRPr lang="zh-TW" altLang="en-US" sz="1400" b="0" i="0" u="none" strike="noStrike" kern="0" cap="none" spc="0" baseline="0" noProof="0">
              <a:solidFill>
                <a:schemeClr val="bg1"/>
              </a:solidFill>
              <a:latin typeface="微軟正黑體" panose="020B0604030504040204" pitchFamily="34" charset="-120"/>
              <a:ea typeface="微軟正黑體" panose="020B0604030504040204" pitchFamily="34" charset="-120"/>
              <a:cs typeface="Arial"/>
            </a:endParaRPr>
          </a:p>
        </p:txBody>
      </p:sp>
      <p:pic>
        <p:nvPicPr>
          <p:cNvPr id="23" name="圖片 35">
            <a:extLst>
              <a:ext uri="{FF2B5EF4-FFF2-40B4-BE49-F238E27FC236}">
                <a16:creationId xmlns:a16="http://schemas.microsoft.com/office/drawing/2014/main" id="{C12FC807-2A71-544F-94F1-45DD289A12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4628" y="1639108"/>
            <a:ext cx="4388448" cy="2742779"/>
          </a:xfrm>
          <a:prstGeom prst="rect">
            <a:avLst/>
          </a:prstGeom>
          <a:effectLst>
            <a:outerShdw blurRad="63500" sx="102000" sy="102000" algn="ctr" rotWithShape="0">
              <a:prstClr val="black">
                <a:alpha val="40000"/>
              </a:prstClr>
            </a:outerShdw>
          </a:effectLst>
        </p:spPr>
      </p:pic>
      <p:pic>
        <p:nvPicPr>
          <p:cNvPr id="19" name="圖片 18">
            <a:extLst>
              <a:ext uri="{FF2B5EF4-FFF2-40B4-BE49-F238E27FC236}">
                <a16:creationId xmlns:a16="http://schemas.microsoft.com/office/drawing/2014/main" id="{041F06CD-9478-409D-ABCA-C73BA339BA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3981" y="1297953"/>
            <a:ext cx="4569094" cy="772885"/>
          </a:xfrm>
          <a:prstGeom prst="rect">
            <a:avLst/>
          </a:prstGeom>
        </p:spPr>
      </p:pic>
      <p:sp>
        <p:nvSpPr>
          <p:cNvPr id="25" name="Shape 308">
            <a:extLst>
              <a:ext uri="{FF2B5EF4-FFF2-40B4-BE49-F238E27FC236}">
                <a16:creationId xmlns:a16="http://schemas.microsoft.com/office/drawing/2014/main" id="{BA4A7189-B8F5-4698-A5A1-B56B56C846D2}"/>
              </a:ext>
            </a:extLst>
          </p:cNvPr>
          <p:cNvSpPr txBox="1">
            <a:spLocks/>
          </p:cNvSpPr>
          <p:nvPr/>
        </p:nvSpPr>
        <p:spPr>
          <a:xfrm>
            <a:off x="4527536" y="1362727"/>
            <a:ext cx="4333280" cy="552762"/>
          </a:xfrm>
          <a:prstGeom prst="rect">
            <a:avLst/>
          </a:prstGeom>
          <a:noFill/>
          <a:ln>
            <a:noFill/>
          </a:ln>
        </p:spPr>
        <p:txBody>
          <a:bodyPr spcFirstLastPara="1" wrap="square" lIns="91425" tIns="91425" rIns="91425" bIns="91425" anchor="t" anchorCtr="0">
            <a:noAutofit/>
          </a:bodyPr>
          <a:lstStyle/>
          <a:p>
            <a:pPr marL="400050" marR="0" lvl="0" indent="-285750" algn="l" defTabSz="914400" rtl="0" eaLnBrk="1" fontAlgn="auto" latinLnBrk="0" hangingPunct="1">
              <a:lnSpc>
                <a:spcPct val="115000"/>
              </a:lnSpc>
              <a:spcBef>
                <a:spcPts val="0"/>
              </a:spcBef>
              <a:spcAft>
                <a:spcPts val="0"/>
              </a:spcAft>
              <a:buClr>
                <a:srgbClr val="323232"/>
              </a:buClr>
              <a:buSzPts val="1800"/>
              <a:buFont typeface="Verdana"/>
              <a:buNone/>
              <a:tabLst/>
              <a:defRPr/>
            </a:pPr>
            <a:r>
              <a:rPr kumimoji="0" lang="zh-TW" altLang="en-US" sz="1800" b="1" i="0" u="none" strike="noStrike" kern="0" cap="none" spc="0" normalizeH="0" baseline="0" noProof="0">
                <a:ln>
                  <a:noFill/>
                </a:ln>
                <a:solidFill>
                  <a:srgbClr val="FFFFFF"/>
                </a:solidFill>
                <a:effectLst/>
                <a:uLnTx/>
                <a:uFillTx/>
                <a:latin typeface="微軟正黑體" pitchFamily="34" charset="-120"/>
                <a:ea typeface="微軟正黑體" pitchFamily="34" charset="-120"/>
                <a:cs typeface="Verdana"/>
                <a:sym typeface="Arial"/>
              </a:rPr>
              <a:t>建立備份才是對抗勒索軟體最好的辦法 </a:t>
            </a:r>
            <a:r>
              <a:rPr kumimoji="0" lang="en-US" altLang="zh-TW" sz="1800" b="1" i="0" u="none" strike="noStrike" kern="0" cap="none" spc="0" normalizeH="0" baseline="0" noProof="0">
                <a:ln>
                  <a:noFill/>
                </a:ln>
                <a:solidFill>
                  <a:srgbClr val="FFFFFF"/>
                </a:solidFill>
                <a:effectLst/>
                <a:uLnTx/>
                <a:uFillTx/>
                <a:latin typeface="微軟正黑體" pitchFamily="34" charset="-120"/>
                <a:ea typeface="微軟正黑體" pitchFamily="34" charset="-120"/>
                <a:cs typeface="Verdana"/>
                <a:sym typeface="Arial"/>
              </a:rPr>
              <a:t>!</a:t>
            </a:r>
          </a:p>
        </p:txBody>
      </p:sp>
    </p:spTree>
    <p:extLst>
      <p:ext uri="{BB962C8B-B14F-4D97-AF65-F5344CB8AC3E}">
        <p14:creationId xmlns:p14="http://schemas.microsoft.com/office/powerpoint/2010/main" val="2869371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3" name="Shape 3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47948" y="1023208"/>
            <a:ext cx="5812311" cy="3069725"/>
          </a:xfrm>
          <a:prstGeom prst="rect">
            <a:avLst/>
          </a:prstGeom>
          <a:noFill/>
          <a:ln>
            <a:noFill/>
          </a:ln>
          <a:effectLst>
            <a:reflection blurRad="63500" stA="49000" endPos="35000" dist="12700" dir="5400000" sy="-100000" algn="bl" rotWithShape="0"/>
          </a:effectLst>
        </p:spPr>
      </p:pic>
      <p:sp>
        <p:nvSpPr>
          <p:cNvPr id="322" name="Shape 322"/>
          <p:cNvSpPr txBox="1">
            <a:spLocks noGrp="1"/>
          </p:cNvSpPr>
          <p:nvPr>
            <p:ph type="title"/>
          </p:nvPr>
        </p:nvSpPr>
        <p:spPr>
          <a:xfrm>
            <a:off x="275953" y="91440"/>
            <a:ext cx="5500733" cy="82296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dk1"/>
              </a:buClr>
              <a:buSzPts val="3200"/>
              <a:buFont typeface="Verdana"/>
              <a:buNone/>
            </a:pPr>
            <a:r>
              <a:rPr lang="zh-TW" altLang="en-US" sz="3600" u="none" strike="noStrike" cap="none">
                <a:solidFill>
                  <a:srgbClr val="E2CB9E"/>
                </a:solidFill>
                <a:latin typeface="Microsoft JhengHei" panose="020B0604030504040204" pitchFamily="34" charset="-120"/>
                <a:ea typeface="Microsoft JhengHei" panose="020B0604030504040204" pitchFamily="34" charset="-120"/>
                <a:sym typeface="Arial"/>
              </a:rPr>
              <a:t>最實惠的企業級快照防護</a:t>
            </a:r>
          </a:p>
        </p:txBody>
      </p:sp>
      <p:grpSp>
        <p:nvGrpSpPr>
          <p:cNvPr id="2" name="群組 1">
            <a:extLst>
              <a:ext uri="{FF2B5EF4-FFF2-40B4-BE49-F238E27FC236}">
                <a16:creationId xmlns:a16="http://schemas.microsoft.com/office/drawing/2014/main" id="{0A0D4517-7A96-4824-9985-EAB5677FB16A}"/>
              </a:ext>
            </a:extLst>
          </p:cNvPr>
          <p:cNvGrpSpPr/>
          <p:nvPr/>
        </p:nvGrpSpPr>
        <p:grpSpPr>
          <a:xfrm>
            <a:off x="1379692" y="3066349"/>
            <a:ext cx="1548170" cy="1284801"/>
            <a:chOff x="1475175" y="3411136"/>
            <a:chExt cx="1548170" cy="1284801"/>
          </a:xfrm>
        </p:grpSpPr>
        <p:sp>
          <p:nvSpPr>
            <p:cNvPr id="22" name="橢圓 21"/>
            <p:cNvSpPr/>
            <p:nvPr/>
          </p:nvSpPr>
          <p:spPr>
            <a:xfrm>
              <a:off x="1475175" y="3411136"/>
              <a:ext cx="1133686" cy="1133686"/>
            </a:xfrm>
            <a:prstGeom prst="ellipse">
              <a:avLst/>
            </a:prstGeom>
            <a:solidFill>
              <a:srgbClr val="0070C0"/>
            </a:solidFill>
            <a:ln w="190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21" name="Picture 3" descr="\\Marketing\Marketing\MarketingMaterials\DM\NAS\Software_Section_brochure\QNAP product icon_20170816-assets\Snapsho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1720" y="3754312"/>
              <a:ext cx="941625" cy="941625"/>
            </a:xfrm>
            <a:prstGeom prst="rect">
              <a:avLst/>
            </a:prstGeom>
            <a:noFill/>
          </p:spPr>
        </p:pic>
        <p:sp>
          <p:nvSpPr>
            <p:cNvPr id="15" name="文字方塊 14"/>
            <p:cNvSpPr txBox="1"/>
            <p:nvPr/>
          </p:nvSpPr>
          <p:spPr>
            <a:xfrm>
              <a:off x="1560971" y="3604135"/>
              <a:ext cx="11497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a:ln>
                    <a:noFill/>
                  </a:ln>
                  <a:solidFill>
                    <a:srgbClr val="FFFFFF"/>
                  </a:solidFill>
                  <a:effectLst/>
                  <a:uLnTx/>
                  <a:uFillTx/>
                  <a:latin typeface="微軟正黑體" pitchFamily="34" charset="-120"/>
                  <a:ea typeface="微軟正黑體" pitchFamily="34" charset="-120"/>
                  <a:cs typeface="Arial"/>
                  <a:sym typeface="Arial"/>
                </a:rPr>
                <a:t>最超值的</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a:ln>
                    <a:noFill/>
                  </a:ln>
                  <a:solidFill>
                    <a:srgbClr val="FFFFFF"/>
                  </a:solidFill>
                  <a:effectLst/>
                  <a:uLnTx/>
                  <a:uFillTx/>
                  <a:latin typeface="微軟正黑體" pitchFamily="34" charset="-120"/>
                  <a:ea typeface="微軟正黑體" pitchFamily="34" charset="-120"/>
                  <a:cs typeface="Arial"/>
                  <a:sym typeface="Arial"/>
                </a:rPr>
                <a:t>備份</a:t>
              </a:r>
              <a:endParaRPr kumimoji="0" lang="en-US" altLang="zh-TW" sz="1600" b="1" i="0" u="none" strike="noStrike" kern="0" cap="none" spc="0" normalizeH="0" baseline="0" noProof="0">
                <a:ln>
                  <a:noFill/>
                </a:ln>
                <a:solidFill>
                  <a:srgbClr val="FFFFFF"/>
                </a:solidFill>
                <a:effectLst/>
                <a:uLnTx/>
                <a:uFillTx/>
                <a:latin typeface="微軟正黑體" pitchFamily="34" charset="-120"/>
                <a:ea typeface="微軟正黑體" pitchFamily="34"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a:ln>
                    <a:noFill/>
                  </a:ln>
                  <a:solidFill>
                    <a:srgbClr val="FFFFFF"/>
                  </a:solidFill>
                  <a:effectLst/>
                  <a:uLnTx/>
                  <a:uFillTx/>
                  <a:latin typeface="微軟正黑體" pitchFamily="34" charset="-120"/>
                  <a:ea typeface="微軟正黑體" pitchFamily="34" charset="-120"/>
                  <a:cs typeface="Arial"/>
                  <a:sym typeface="Arial"/>
                </a:rPr>
                <a:t>選擇</a:t>
              </a:r>
            </a:p>
          </p:txBody>
        </p:sp>
      </p:grpSp>
      <p:grpSp>
        <p:nvGrpSpPr>
          <p:cNvPr id="3" name="群組 2">
            <a:extLst>
              <a:ext uri="{FF2B5EF4-FFF2-40B4-BE49-F238E27FC236}">
                <a16:creationId xmlns:a16="http://schemas.microsoft.com/office/drawing/2014/main" id="{7F3DBAF1-6291-4094-9167-801E416E322C}"/>
              </a:ext>
            </a:extLst>
          </p:cNvPr>
          <p:cNvGrpSpPr/>
          <p:nvPr/>
        </p:nvGrpSpPr>
        <p:grpSpPr>
          <a:xfrm>
            <a:off x="275953" y="1132575"/>
            <a:ext cx="2719612" cy="1793375"/>
            <a:chOff x="353071" y="914400"/>
            <a:chExt cx="2719612" cy="1793375"/>
          </a:xfrm>
          <a:effectLst>
            <a:outerShdw blurRad="50800" dist="38100" dir="2700000" algn="tl" rotWithShape="0">
              <a:prstClr val="black">
                <a:alpha val="40000"/>
              </a:prstClr>
            </a:outerShdw>
          </a:effectLst>
        </p:grpSpPr>
        <p:sp>
          <p:nvSpPr>
            <p:cNvPr id="31" name="矩形 21">
              <a:extLst>
                <a:ext uri="{FF2B5EF4-FFF2-40B4-BE49-F238E27FC236}">
                  <a16:creationId xmlns:a16="http://schemas.microsoft.com/office/drawing/2014/main" id="{784C5B3E-0D99-D148-9A7B-31CE0C81DEF4}"/>
                </a:ext>
              </a:extLst>
            </p:cNvPr>
            <p:cNvSpPr/>
            <p:nvPr/>
          </p:nvSpPr>
          <p:spPr>
            <a:xfrm>
              <a:off x="1902271" y="1379130"/>
              <a:ext cx="954153" cy="120848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23" name="矩形 22">
              <a:extLst>
                <a:ext uri="{FF2B5EF4-FFF2-40B4-BE49-F238E27FC236}">
                  <a16:creationId xmlns:a16="http://schemas.microsoft.com/office/drawing/2014/main" id="{5C352BA6-7DCB-4FDD-979A-F4C30A468584}"/>
                </a:ext>
              </a:extLst>
            </p:cNvPr>
            <p:cNvSpPr/>
            <p:nvPr/>
          </p:nvSpPr>
          <p:spPr>
            <a:xfrm>
              <a:off x="1902271" y="919717"/>
              <a:ext cx="954357" cy="510867"/>
            </a:xfrm>
            <a:prstGeom prst="rect">
              <a:avLst/>
            </a:prstGeom>
            <a:solidFill>
              <a:srgbClr val="00B0F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32" name="Shape 326">
              <a:extLst>
                <a:ext uri="{FF2B5EF4-FFF2-40B4-BE49-F238E27FC236}">
                  <a16:creationId xmlns:a16="http://schemas.microsoft.com/office/drawing/2014/main" id="{0BA14ABA-6F7B-4D43-A13C-10B80ADF2B55}"/>
                </a:ext>
              </a:extLst>
            </p:cNvPr>
            <p:cNvSpPr/>
            <p:nvPr/>
          </p:nvSpPr>
          <p:spPr>
            <a:xfrm>
              <a:off x="429271" y="1437620"/>
              <a:ext cx="1469785" cy="1149992"/>
            </a:xfrm>
            <a:prstGeom prst="wedgeRectCallout">
              <a:avLst>
                <a:gd name="adj1" fmla="val -5727"/>
                <a:gd name="adj2" fmla="val 61451"/>
              </a:avLst>
            </a:prstGeom>
            <a:solidFill>
              <a:schemeClr val="tx1">
                <a:lumMod val="75000"/>
                <a:lumOff val="25000"/>
              </a:schemeClr>
            </a:solidFill>
            <a:ln/>
          </p:spPr>
          <p:style>
            <a:lnRef idx="3">
              <a:schemeClr val="lt1"/>
            </a:lnRef>
            <a:fillRef idx="1">
              <a:schemeClr val="accent4"/>
            </a:fillRef>
            <a:effectRef idx="1">
              <a:schemeClr val="accent4"/>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 name="Shape 327">
              <a:extLst>
                <a:ext uri="{FF2B5EF4-FFF2-40B4-BE49-F238E27FC236}">
                  <a16:creationId xmlns:a16="http://schemas.microsoft.com/office/drawing/2014/main" id="{728DEC9A-BA73-1646-A1D9-6ACCF99616C6}"/>
                </a:ext>
              </a:extLst>
            </p:cNvPr>
            <p:cNvSpPr txBox="1"/>
            <p:nvPr/>
          </p:nvSpPr>
          <p:spPr>
            <a:xfrm>
              <a:off x="524236" y="1992853"/>
              <a:ext cx="1359011" cy="71492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spcBef>
                  <a:spcPts val="0"/>
                </a:spcBef>
                <a:spcAft>
                  <a:spcPts val="0"/>
                </a:spcAft>
                <a:buClr>
                  <a:srgbClr val="FFFFFF"/>
                </a:buClr>
                <a:buSzPts val="1600"/>
                <a:buFont typeface="Arial"/>
                <a:buNone/>
                <a:tabLst/>
                <a:defRPr/>
              </a:pPr>
              <a:r>
                <a:rPr kumimoji="0" lang="en-US" sz="1400" b="1" i="0" u="none" strike="noStrike" kern="0" cap="none" spc="0" normalizeH="0" baseline="0" noProof="0" err="1">
                  <a:ln>
                    <a:noFill/>
                  </a:ln>
                  <a:solidFill>
                    <a:srgbClr val="FFFFFF"/>
                  </a:solidFill>
                  <a:effectLst/>
                  <a:uLnTx/>
                  <a:uFillTx/>
                  <a:latin typeface="Microsoft JhengHei" panose="020B0604030504040204" pitchFamily="34" charset="-120"/>
                  <a:ea typeface="Microsoft JhengHei" panose="020B0604030504040204" pitchFamily="34" charset="-120"/>
                  <a:cs typeface="Arial"/>
                  <a:sym typeface="Arial"/>
                </a:rPr>
                <a:t>單磁碟區</a:t>
              </a:r>
              <a:r>
                <a:rPr kumimoji="0" lang="en-US" sz="1400" b="1"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cs typeface="Arial"/>
                  <a:sym typeface="Arial"/>
                </a:rPr>
                <a:t>/</a:t>
              </a:r>
              <a:r>
                <a:rPr kumimoji="0" lang="en-US" sz="1400" b="1" i="0" u="none" strike="noStrike" kern="0" cap="none" spc="0" normalizeH="0" baseline="0" noProof="0" err="1">
                  <a:ln>
                    <a:noFill/>
                  </a:ln>
                  <a:solidFill>
                    <a:srgbClr val="FFFFFF"/>
                  </a:solidFill>
                  <a:effectLst/>
                  <a:uLnTx/>
                  <a:uFillTx/>
                  <a:latin typeface="Microsoft JhengHei" panose="020B0604030504040204" pitchFamily="34" charset="-120"/>
                  <a:ea typeface="Microsoft JhengHei" panose="020B0604030504040204" pitchFamily="34" charset="-120"/>
                  <a:cs typeface="Arial"/>
                  <a:sym typeface="Arial"/>
                </a:rPr>
                <a:t>LUN最大快照數量</a:t>
              </a:r>
              <a:endParaRPr kumimoji="0" lang="zh-TW" altLang="en-US" sz="1400" b="1"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cs typeface="Arial"/>
                <a:sym typeface="Arial"/>
              </a:endParaRPr>
            </a:p>
          </p:txBody>
        </p:sp>
        <p:sp>
          <p:nvSpPr>
            <p:cNvPr id="35" name="Shape 331">
              <a:extLst>
                <a:ext uri="{FF2B5EF4-FFF2-40B4-BE49-F238E27FC236}">
                  <a16:creationId xmlns:a16="http://schemas.microsoft.com/office/drawing/2014/main" id="{CE97B580-A6AE-DB40-BEF1-53CA3F94CEEC}"/>
                </a:ext>
              </a:extLst>
            </p:cNvPr>
            <p:cNvSpPr txBox="1"/>
            <p:nvPr/>
          </p:nvSpPr>
          <p:spPr>
            <a:xfrm>
              <a:off x="1711310" y="1934155"/>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sz="2800" b="1" i="0" u="none" strike="noStrike" kern="0" cap="none" spc="0" normalizeH="0" baseline="0" noProof="0">
                <a:ln>
                  <a:noFill/>
                </a:ln>
                <a:solidFill>
                  <a:srgbClr val="323232">
                    <a:lumMod val="90000"/>
                    <a:lumOff val="10000"/>
                  </a:srgbClr>
                </a:solidFill>
                <a:effectLst/>
                <a:uLnTx/>
                <a:uFillTx/>
                <a:latin typeface="Arial"/>
                <a:ea typeface="Arial"/>
                <a:cs typeface="Arial"/>
                <a:sym typeface="Arial"/>
              </a:endParaRPr>
            </a:p>
          </p:txBody>
        </p:sp>
        <p:sp>
          <p:nvSpPr>
            <p:cNvPr id="36" name="Shape 332">
              <a:extLst>
                <a:ext uri="{FF2B5EF4-FFF2-40B4-BE49-F238E27FC236}">
                  <a16:creationId xmlns:a16="http://schemas.microsoft.com/office/drawing/2014/main" id="{B2F73BD0-FC5B-3F4D-8EFB-EEE44EB4FA10}"/>
                </a:ext>
              </a:extLst>
            </p:cNvPr>
            <p:cNvSpPr txBox="1"/>
            <p:nvPr/>
          </p:nvSpPr>
          <p:spPr>
            <a:xfrm>
              <a:off x="510168" y="1419721"/>
              <a:ext cx="1359011" cy="46974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1400" b="1" i="0" u="none" strike="noStrike" kern="0" cap="none" spc="0" normalizeH="0" baseline="0" noProof="0" err="1">
                  <a:ln>
                    <a:noFill/>
                  </a:ln>
                  <a:solidFill>
                    <a:srgbClr val="FFFFFF"/>
                  </a:solidFill>
                  <a:effectLst/>
                  <a:uLnTx/>
                  <a:uFillTx/>
                  <a:latin typeface="Microsoft JhengHei" panose="020B0604030504040204" pitchFamily="34" charset="-120"/>
                  <a:ea typeface="Microsoft JhengHei" panose="020B0604030504040204" pitchFamily="34" charset="-120"/>
                  <a:cs typeface="Arial"/>
                  <a:sym typeface="Arial"/>
                </a:rPr>
                <a:t>整機最大</a:t>
              </a:r>
              <a:endParaRPr kumimoji="0" lang="en-US" sz="1400" b="1"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1400" b="1" i="0" u="none" strike="noStrike" kern="0" cap="none" spc="0" normalizeH="0" baseline="0" noProof="0" err="1">
                  <a:ln>
                    <a:noFill/>
                  </a:ln>
                  <a:solidFill>
                    <a:srgbClr val="FFFFFF"/>
                  </a:solidFill>
                  <a:effectLst/>
                  <a:uLnTx/>
                  <a:uFillTx/>
                  <a:latin typeface="Microsoft JhengHei" panose="020B0604030504040204" pitchFamily="34" charset="-120"/>
                  <a:ea typeface="Microsoft JhengHei" panose="020B0604030504040204" pitchFamily="34" charset="-120"/>
                  <a:cs typeface="Arial"/>
                  <a:sym typeface="Arial"/>
                </a:rPr>
                <a:t>快照數量</a:t>
              </a:r>
              <a:endParaRPr kumimoji="0" sz="1400" b="1"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cs typeface="Arial"/>
                <a:sym typeface="Arial"/>
              </a:endParaRPr>
            </a:p>
          </p:txBody>
        </p:sp>
        <p:sp>
          <p:nvSpPr>
            <p:cNvPr id="37" name="Shape 328">
              <a:extLst>
                <a:ext uri="{FF2B5EF4-FFF2-40B4-BE49-F238E27FC236}">
                  <a16:creationId xmlns:a16="http://schemas.microsoft.com/office/drawing/2014/main" id="{CC218F56-3C28-5641-8836-7C9F4EED34EF}"/>
                </a:ext>
              </a:extLst>
            </p:cNvPr>
            <p:cNvSpPr txBox="1"/>
            <p:nvPr/>
          </p:nvSpPr>
          <p:spPr>
            <a:xfrm>
              <a:off x="353071" y="1672648"/>
              <a:ext cx="2576819" cy="2904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ts val="2800"/>
                </a:lnSpc>
                <a:spcBef>
                  <a:spcPts val="0"/>
                </a:spcBef>
                <a:spcAft>
                  <a:spcPts val="0"/>
                </a:spcAft>
                <a:buClr>
                  <a:srgbClr val="FFFFFF"/>
                </a:buClr>
                <a:buSzPts val="1600"/>
                <a:buFont typeface="Arial"/>
                <a:buNone/>
                <a:tabLst/>
                <a:defRPr/>
              </a:pPr>
              <a:r>
                <a:rPr kumimoji="0" lang="en-US" sz="1600" b="1" i="0" u="none" strike="noStrike" kern="0" cap="none" spc="0" normalizeH="0" baseline="0" noProof="0">
                  <a:ln>
                    <a:noFill/>
                  </a:ln>
                  <a:solidFill>
                    <a:srgbClr val="FFFFFF"/>
                  </a:solidFill>
                  <a:effectLst/>
                  <a:uLnTx/>
                  <a:uFillTx/>
                  <a:latin typeface="Arial"/>
                  <a:cs typeface="Arial"/>
                  <a:sym typeface="Arial"/>
                </a:rPr>
                <a:t>-----------------------------------</a:t>
              </a:r>
              <a:endParaRPr kumimoji="0" sz="16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 name="Shape 330">
              <a:extLst>
                <a:ext uri="{FF2B5EF4-FFF2-40B4-BE49-F238E27FC236}">
                  <a16:creationId xmlns:a16="http://schemas.microsoft.com/office/drawing/2014/main" id="{31EECA48-E152-F24C-A272-BD4A49DAF462}"/>
                </a:ext>
              </a:extLst>
            </p:cNvPr>
            <p:cNvSpPr txBox="1"/>
            <p:nvPr/>
          </p:nvSpPr>
          <p:spPr>
            <a:xfrm>
              <a:off x="1727974" y="1419930"/>
              <a:ext cx="1342348"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altLang="zh-TW" sz="2600" b="1" i="0" u="none" strike="noStrike" kern="0" cap="none" spc="0" normalizeH="0" baseline="0" noProof="0">
                  <a:ln>
                    <a:noFill/>
                  </a:ln>
                  <a:solidFill>
                    <a:schemeClr val="tx1">
                      <a:lumMod val="95000"/>
                      <a:lumOff val="5000"/>
                    </a:schemeClr>
                  </a:solidFill>
                  <a:effectLst/>
                  <a:uLnTx/>
                  <a:uFillTx/>
                  <a:latin typeface="Arial"/>
                  <a:ea typeface="Arial"/>
                  <a:cs typeface="Arial"/>
                  <a:sym typeface="Arial"/>
                </a:rPr>
                <a:t>1,024</a:t>
              </a:r>
              <a:endParaRPr kumimoji="0" sz="2600" b="1" i="0" u="none" strike="noStrike" kern="0" cap="none" spc="0" normalizeH="0" baseline="0" noProof="0">
                <a:ln>
                  <a:noFill/>
                </a:ln>
                <a:solidFill>
                  <a:schemeClr val="tx1">
                    <a:lumMod val="95000"/>
                    <a:lumOff val="5000"/>
                  </a:schemeClr>
                </a:solidFill>
                <a:effectLst/>
                <a:uLnTx/>
                <a:uFillTx/>
                <a:latin typeface="Arial"/>
                <a:ea typeface="Arial"/>
                <a:cs typeface="Arial"/>
                <a:sym typeface="Arial"/>
              </a:endParaRPr>
            </a:p>
          </p:txBody>
        </p:sp>
        <p:sp>
          <p:nvSpPr>
            <p:cNvPr id="39" name="Shape 330">
              <a:extLst>
                <a:ext uri="{FF2B5EF4-FFF2-40B4-BE49-F238E27FC236}">
                  <a16:creationId xmlns:a16="http://schemas.microsoft.com/office/drawing/2014/main" id="{1CEE1F04-2F23-0849-A736-3CBA1F0B2CC0}"/>
                </a:ext>
              </a:extLst>
            </p:cNvPr>
            <p:cNvSpPr txBox="1"/>
            <p:nvPr/>
          </p:nvSpPr>
          <p:spPr>
            <a:xfrm>
              <a:off x="1730335" y="2011422"/>
              <a:ext cx="1342348"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chemeClr val="tx1">
                      <a:lumMod val="95000"/>
                      <a:lumOff val="5000"/>
                    </a:schemeClr>
                  </a:solidFill>
                  <a:effectLst/>
                  <a:uLnTx/>
                  <a:uFillTx/>
                  <a:latin typeface="Arial"/>
                  <a:ea typeface="Arial"/>
                  <a:cs typeface="Arial"/>
                  <a:sym typeface="Arial"/>
                </a:rPr>
                <a:t>256</a:t>
              </a:r>
              <a:endParaRPr kumimoji="0" sz="2800" b="1" i="0" u="none" strike="noStrike" kern="0" cap="none" spc="0" normalizeH="0" baseline="0" noProof="0">
                <a:ln>
                  <a:noFill/>
                </a:ln>
                <a:solidFill>
                  <a:schemeClr val="tx1">
                    <a:lumMod val="95000"/>
                    <a:lumOff val="5000"/>
                  </a:schemeClr>
                </a:solidFill>
                <a:effectLst/>
                <a:uLnTx/>
                <a:uFillTx/>
                <a:latin typeface="Arial"/>
                <a:ea typeface="Arial"/>
                <a:cs typeface="Arial"/>
                <a:sym typeface="Arial"/>
              </a:endParaRPr>
            </a:p>
          </p:txBody>
        </p:sp>
        <p:sp>
          <p:nvSpPr>
            <p:cNvPr id="25" name="文字方塊 24">
              <a:extLst>
                <a:ext uri="{FF2B5EF4-FFF2-40B4-BE49-F238E27FC236}">
                  <a16:creationId xmlns:a16="http://schemas.microsoft.com/office/drawing/2014/main" id="{8091E6FE-23D3-4AE4-8C87-00D8D5539694}"/>
                </a:ext>
              </a:extLst>
            </p:cNvPr>
            <p:cNvSpPr txBox="1"/>
            <p:nvPr/>
          </p:nvSpPr>
          <p:spPr>
            <a:xfrm>
              <a:off x="2117458" y="914400"/>
              <a:ext cx="7421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400" b="1" i="0" u="none" strike="noStrike" kern="0" cap="none" spc="0" normalizeH="0" baseline="0" noProof="0">
                  <a:ln>
                    <a:noFill/>
                  </a:ln>
                  <a:solidFill>
                    <a:srgbClr val="FFFFFF"/>
                  </a:solidFill>
                  <a:effectLst/>
                  <a:uLnTx/>
                  <a:uFillTx/>
                  <a:latin typeface="Arial"/>
                  <a:ea typeface="新細明體" panose="02020500000000000000" pitchFamily="18" charset="-120"/>
                  <a:cs typeface="Arial"/>
                  <a:sym typeface="Arial"/>
                </a:rPr>
                <a:t>4</a:t>
              </a:r>
              <a:r>
                <a:rPr kumimoji="0" lang="zh-TW" altLang="en-US" sz="1400" b="1" i="0" u="none" strike="noStrike" kern="0" cap="none" spc="0" normalizeH="0" baseline="0" noProof="0">
                  <a:ln>
                    <a:noFill/>
                  </a:ln>
                  <a:solidFill>
                    <a:srgbClr val="FFFFFF"/>
                  </a:solidFill>
                  <a:effectLst/>
                  <a:uLnTx/>
                  <a:uFillTx/>
                  <a:latin typeface="Arial"/>
                  <a:ea typeface="新細明體" panose="02020500000000000000" pitchFamily="18" charset="-120"/>
                  <a:cs typeface="Arial"/>
                  <a:sym typeface="Arial"/>
                </a:rPr>
                <a:t> </a:t>
              </a:r>
              <a:r>
                <a:rPr kumimoji="0" lang="en-US" altLang="zh-TW" sz="1400" b="1" i="0" u="none" strike="noStrike" kern="0" cap="none" spc="0" normalizeH="0" baseline="0" noProof="0">
                  <a:ln>
                    <a:noFill/>
                  </a:ln>
                  <a:solidFill>
                    <a:srgbClr val="FFFFFF"/>
                  </a:solidFill>
                  <a:effectLst/>
                  <a:uLnTx/>
                  <a:uFillTx/>
                  <a:latin typeface="Arial"/>
                  <a:ea typeface="新細明體" panose="02020500000000000000" pitchFamily="18" charset="-120"/>
                  <a:cs typeface="Arial"/>
                  <a:sym typeface="Arial"/>
                </a:rPr>
                <a:t>GB</a:t>
              </a:r>
              <a:br>
                <a:rPr kumimoji="0" lang="en-US" altLang="zh-TW" sz="1400" b="1" i="0" u="none" strike="noStrike" kern="0" cap="none" spc="0" normalizeH="0" baseline="0" noProof="0">
                  <a:ln>
                    <a:noFill/>
                  </a:ln>
                  <a:solidFill>
                    <a:srgbClr val="FFFFFF"/>
                  </a:solidFill>
                  <a:effectLst/>
                  <a:uLnTx/>
                  <a:uFillTx/>
                  <a:latin typeface="Arial"/>
                  <a:ea typeface="新細明體" panose="02020500000000000000" pitchFamily="18" charset="-120"/>
                  <a:cs typeface="Arial"/>
                  <a:sym typeface="Arial"/>
                </a:rPr>
              </a:br>
              <a:r>
                <a:rPr kumimoji="0" lang="en-US" altLang="zh-TW" sz="1400" b="1" i="0" u="none" strike="noStrike" kern="0" cap="none" spc="0" normalizeH="0" baseline="0" noProof="0">
                  <a:ln>
                    <a:noFill/>
                  </a:ln>
                  <a:solidFill>
                    <a:srgbClr val="FFFFFF"/>
                  </a:solidFill>
                  <a:effectLst/>
                  <a:uLnTx/>
                  <a:uFillTx/>
                  <a:latin typeface="Arial"/>
                  <a:ea typeface="新細明體" panose="02020500000000000000" pitchFamily="18" charset="-120"/>
                  <a:cs typeface="Arial"/>
                  <a:sym typeface="Arial"/>
                </a:rPr>
                <a:t>RAM</a:t>
              </a:r>
              <a:endParaRPr kumimoji="0" lang="zh-TW" altLang="en-US" sz="1400" b="1" i="0" u="none" strike="noStrike" kern="0" cap="none" spc="0" normalizeH="0" baseline="0" noProof="0">
                <a:ln>
                  <a:noFill/>
                </a:ln>
                <a:solidFill>
                  <a:srgbClr val="FFFFFF"/>
                </a:solidFill>
                <a:effectLst/>
                <a:uLnTx/>
                <a:uFillTx/>
                <a:latin typeface="Arial"/>
                <a:ea typeface="新細明體" panose="02020500000000000000" pitchFamily="18" charset="-120"/>
                <a:cs typeface="Arial"/>
                <a:sym typeface="Arial"/>
              </a:endParaRPr>
            </a:p>
          </p:txBody>
        </p:sp>
        <p:sp>
          <p:nvSpPr>
            <p:cNvPr id="27" name="文字方塊 26">
              <a:extLst>
                <a:ext uri="{FF2B5EF4-FFF2-40B4-BE49-F238E27FC236}">
                  <a16:creationId xmlns:a16="http://schemas.microsoft.com/office/drawing/2014/main" id="{B351B06A-12E1-4FFF-BBCA-F421C5CBD738}"/>
                </a:ext>
              </a:extLst>
            </p:cNvPr>
            <p:cNvSpPr txBox="1"/>
            <p:nvPr/>
          </p:nvSpPr>
          <p:spPr>
            <a:xfrm>
              <a:off x="1783821" y="978811"/>
              <a:ext cx="6413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2000" b="1" i="0" u="none" strike="noStrike" kern="0" cap="none" spc="0" normalizeH="0" baseline="0" noProof="0">
                  <a:ln>
                    <a:noFill/>
                  </a:ln>
                  <a:solidFill>
                    <a:srgbClr val="FFFFFF"/>
                  </a:solidFill>
                  <a:effectLst/>
                  <a:uLnTx/>
                  <a:uFillTx/>
                  <a:latin typeface="Arial"/>
                  <a:ea typeface="新細明體" panose="02020500000000000000" pitchFamily="18" charset="-120"/>
                  <a:cs typeface="Arial"/>
                  <a:sym typeface="Arial"/>
                </a:rPr>
                <a:t>≥</a:t>
              </a:r>
              <a:endParaRPr kumimoji="0" lang="zh-TW" altLang="en-US" sz="2000" b="1" i="0" u="none" strike="noStrike" kern="0" cap="none" spc="0" normalizeH="0" baseline="0" noProof="0">
                <a:ln>
                  <a:noFill/>
                </a:ln>
                <a:solidFill>
                  <a:srgbClr val="FFFFFF"/>
                </a:solidFill>
                <a:effectLst/>
                <a:uLnTx/>
                <a:uFillTx/>
                <a:latin typeface="Arial"/>
                <a:ea typeface="新細明體" panose="02020500000000000000" pitchFamily="18" charset="-120"/>
                <a:cs typeface="Arial"/>
                <a:sym typeface="Arial"/>
              </a:endParaRPr>
            </a:p>
          </p:txBody>
        </p:sp>
      </p:grpSp>
      <p:pic>
        <p:nvPicPr>
          <p:cNvPr id="7" name="圖片 6">
            <a:extLst>
              <a:ext uri="{FF2B5EF4-FFF2-40B4-BE49-F238E27FC236}">
                <a16:creationId xmlns:a16="http://schemas.microsoft.com/office/drawing/2014/main" id="{DE9DCFE4-851F-49D3-A4AA-76F55D6B7A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29169" y="4475375"/>
            <a:ext cx="6152681" cy="665265"/>
          </a:xfrm>
          <a:prstGeom prst="rect">
            <a:avLst/>
          </a:prstGeom>
        </p:spPr>
      </p:pic>
      <p:pic>
        <p:nvPicPr>
          <p:cNvPr id="26" name="圖片 31">
            <a:extLst>
              <a:ext uri="{FF2B5EF4-FFF2-40B4-BE49-F238E27FC236}">
                <a16:creationId xmlns:a16="http://schemas.microsoft.com/office/drawing/2014/main" id="{2FD9DB07-EFBC-4996-B314-6A7CF20EEB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10974" y="2726789"/>
            <a:ext cx="4384846" cy="2740528"/>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067029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574693" y="191948"/>
            <a:ext cx="6796166" cy="82296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r>
              <a:rPr lang="zh-TW" altLang="en-US" sz="3600">
                <a:solidFill>
                  <a:srgbClr val="E2CB9E"/>
                </a:solidFill>
                <a:latin typeface="Microsoft JhengHei" panose="020B0604030504040204" pitchFamily="34" charset="-120"/>
                <a:ea typeface="Microsoft JhengHei" panose="020B0604030504040204" pitchFamily="34" charset="-120"/>
              </a:rPr>
              <a:t>異地備份 </a:t>
            </a:r>
            <a:r>
              <a:rPr lang="en-US" altLang="zh-TW" sz="3600">
                <a:solidFill>
                  <a:srgbClr val="E2CB9E"/>
                </a:solidFill>
                <a:latin typeface="Microsoft JhengHei" panose="020B0604030504040204" pitchFamily="34" charset="-120"/>
                <a:ea typeface="Microsoft JhengHei" panose="020B0604030504040204" pitchFamily="34" charset="-120"/>
              </a:rPr>
              <a:t>- </a:t>
            </a:r>
            <a:r>
              <a:rPr lang="zh-TW" altLang="en-US" sz="3600">
                <a:solidFill>
                  <a:srgbClr val="E2CB9E"/>
                </a:solidFill>
                <a:latin typeface="Microsoft JhengHei" panose="020B0604030504040204" pitchFamily="34" charset="-120"/>
                <a:ea typeface="Microsoft JhengHei" panose="020B0604030504040204" pitchFamily="34" charset="-120"/>
              </a:rPr>
              <a:t>多重保護備份資料</a:t>
            </a:r>
          </a:p>
        </p:txBody>
      </p:sp>
      <p:grpSp>
        <p:nvGrpSpPr>
          <p:cNvPr id="28" name="群組 27">
            <a:extLst>
              <a:ext uri="{FF2B5EF4-FFF2-40B4-BE49-F238E27FC236}">
                <a16:creationId xmlns:a16="http://schemas.microsoft.com/office/drawing/2014/main" id="{132363ED-0090-4978-ABF8-B4FEACBB668E}"/>
              </a:ext>
            </a:extLst>
          </p:cNvPr>
          <p:cNvGrpSpPr/>
          <p:nvPr/>
        </p:nvGrpSpPr>
        <p:grpSpPr>
          <a:xfrm>
            <a:off x="648929" y="863252"/>
            <a:ext cx="5212887" cy="914312"/>
            <a:chOff x="500664" y="1262563"/>
            <a:chExt cx="5212887" cy="914312"/>
          </a:xfrm>
        </p:grpSpPr>
        <p:sp>
          <p:nvSpPr>
            <p:cNvPr id="427" name="Shape 427"/>
            <p:cNvSpPr txBox="1"/>
            <p:nvPr/>
          </p:nvSpPr>
          <p:spPr>
            <a:xfrm>
              <a:off x="1343648" y="1262563"/>
              <a:ext cx="4369903" cy="672825"/>
            </a:xfrm>
            <a:prstGeom prst="rect">
              <a:avLst/>
            </a:prstGeom>
            <a:noFill/>
            <a:ln>
              <a:noFill/>
            </a:ln>
          </p:spPr>
          <p:txBody>
            <a:bodyPr spcFirstLastPara="1" wrap="square" lIns="91425" tIns="91425" rIns="91425" bIns="91425" anchor="t" anchorCtr="0">
              <a:noAutofit/>
            </a:bodyPr>
            <a:lstStyle/>
            <a:p>
              <a:pPr marL="0" marR="0" lvl="0" indent="927100" defTabSz="914400" rtl="1" eaLnBrk="1" fontAlgn="auto" latinLnBrk="0" hangingPunct="1">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chemeClr val="bg1"/>
                  </a:solidFill>
                  <a:effectLst/>
                  <a:uLnTx/>
                  <a:uFillTx/>
                  <a:latin typeface="微軟正黑體" panose="020B0604030504040204" pitchFamily="34" charset="-120"/>
                  <a:ea typeface="微軟正黑體" panose="020B0604030504040204" pitchFamily="34" charset="-120"/>
                  <a:cs typeface="Arial"/>
                  <a:sym typeface="Arial"/>
                </a:rPr>
                <a:t>Hybrid Backup Sync </a:t>
              </a:r>
              <a:br>
                <a:rPr kumimoji="0" lang="en-US" sz="2400" b="1" i="0" u="none" strike="noStrike" kern="0" cap="none" spc="0" normalizeH="0" baseline="0" noProof="0">
                  <a:ln>
                    <a:noFill/>
                  </a:ln>
                  <a:solidFill>
                    <a:schemeClr val="bg1"/>
                  </a:solidFill>
                  <a:effectLst/>
                  <a:uLnTx/>
                  <a:uFillTx/>
                  <a:latin typeface="微軟正黑體" panose="020B0604030504040204" pitchFamily="34" charset="-120"/>
                  <a:ea typeface="微軟正黑體" panose="020B0604030504040204" pitchFamily="34" charset="-120"/>
                  <a:cs typeface="Arial"/>
                  <a:sym typeface="Arial"/>
                </a:rPr>
              </a:br>
              <a:r>
                <a:rPr kumimoji="0" lang="en-US" sz="2400" b="1" i="0" u="none" strike="noStrike" kern="0" cap="none" spc="0" normalizeH="0" baseline="0" noProof="0" err="1">
                  <a:ln>
                    <a:noFill/>
                  </a:ln>
                  <a:solidFill>
                    <a:schemeClr val="bg1"/>
                  </a:solidFill>
                  <a:effectLst/>
                  <a:uLnTx/>
                  <a:uFillTx/>
                  <a:latin typeface="微軟正黑體" panose="020B0604030504040204" pitchFamily="34" charset="-120"/>
                  <a:ea typeface="微軟正黑體" panose="020B0604030504040204" pitchFamily="34" charset="-120"/>
                  <a:cs typeface="Arial"/>
                  <a:sym typeface="Arial"/>
                </a:rPr>
                <a:t>混合型備份與同步中心</a:t>
              </a:r>
              <a:endParaRPr kumimoji="0" sz="2400" b="1" i="0" u="none" strike="noStrike" kern="0" cap="none" spc="0" normalizeH="0" baseline="0" noProof="0">
                <a:ln>
                  <a:noFill/>
                </a:ln>
                <a:solidFill>
                  <a:schemeClr val="bg1"/>
                </a:solidFill>
                <a:effectLst/>
                <a:uLnTx/>
                <a:uFillTx/>
                <a:latin typeface="微軟正黑體" panose="020B0604030504040204" pitchFamily="34" charset="-120"/>
                <a:ea typeface="微軟正黑體" panose="020B0604030504040204" pitchFamily="34" charset="-120"/>
                <a:cs typeface="Arial"/>
                <a:sym typeface="Arial"/>
              </a:endParaRPr>
            </a:p>
          </p:txBody>
        </p:sp>
        <p:pic>
          <p:nvPicPr>
            <p:cNvPr id="426" name="Shape 426"/>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500664" y="1327620"/>
              <a:ext cx="849255" cy="849255"/>
            </a:xfrm>
            <a:prstGeom prst="rect">
              <a:avLst/>
            </a:prstGeom>
            <a:noFill/>
            <a:ln>
              <a:noFill/>
            </a:ln>
          </p:spPr>
        </p:pic>
      </p:grpSp>
      <p:pic>
        <p:nvPicPr>
          <p:cNvPr id="2" name="圖片 1">
            <a:extLst>
              <a:ext uri="{FF2B5EF4-FFF2-40B4-BE49-F238E27FC236}">
                <a16:creationId xmlns:a16="http://schemas.microsoft.com/office/drawing/2014/main" id="{956D0A68-7CBD-428C-B00B-F2E6250D30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7165" y="1275286"/>
            <a:ext cx="3685333" cy="3681828"/>
          </a:xfrm>
          <a:prstGeom prst="rect">
            <a:avLst/>
          </a:prstGeom>
        </p:spPr>
      </p:pic>
      <p:sp>
        <p:nvSpPr>
          <p:cNvPr id="9" name="Shape 826"/>
          <p:cNvSpPr txBox="1"/>
          <p:nvPr/>
        </p:nvSpPr>
        <p:spPr>
          <a:xfrm>
            <a:off x="5037165" y="3639248"/>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Microsoft JhengHei"/>
                <a:ea typeface="Microsoft JhengHei"/>
                <a:cs typeface="Microsoft JhengHei"/>
                <a:sym typeface="Microsoft JhengHei"/>
              </a:rPr>
              <a:t>雲端</a:t>
            </a:r>
          </a:p>
        </p:txBody>
      </p:sp>
      <p:sp>
        <p:nvSpPr>
          <p:cNvPr id="10" name="Shape 827"/>
          <p:cNvSpPr txBox="1"/>
          <p:nvPr/>
        </p:nvSpPr>
        <p:spPr>
          <a:xfrm>
            <a:off x="6789905" y="2666702"/>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Microsoft JhengHei"/>
                <a:ea typeface="Microsoft JhengHei"/>
                <a:cs typeface="Microsoft JhengHei"/>
                <a:sym typeface="Microsoft JhengHei"/>
              </a:rPr>
              <a:t>本地端</a:t>
            </a:r>
          </a:p>
        </p:txBody>
      </p:sp>
      <p:sp>
        <p:nvSpPr>
          <p:cNvPr id="11" name="Shape 828"/>
          <p:cNvSpPr txBox="1"/>
          <p:nvPr/>
        </p:nvSpPr>
        <p:spPr>
          <a:xfrm>
            <a:off x="5880253" y="1496248"/>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Microsoft JhengHei"/>
                <a:ea typeface="Microsoft JhengHei"/>
                <a:cs typeface="Microsoft JhengHei"/>
                <a:sym typeface="Microsoft JhengHei"/>
              </a:rPr>
              <a:t>異地端</a:t>
            </a:r>
          </a:p>
        </p:txBody>
      </p:sp>
      <p:grpSp>
        <p:nvGrpSpPr>
          <p:cNvPr id="12" name="Shape 829"/>
          <p:cNvGrpSpPr/>
          <p:nvPr/>
        </p:nvGrpSpPr>
        <p:grpSpPr>
          <a:xfrm>
            <a:off x="2913144" y="3497039"/>
            <a:ext cx="1661875" cy="813277"/>
            <a:chOff x="251519" y="2499741"/>
            <a:chExt cx="1944025" cy="951357"/>
          </a:xfrm>
        </p:grpSpPr>
        <p:pic>
          <p:nvPicPr>
            <p:cNvPr id="13" name="Shape 8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14" name="Shape 83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15" name="Shape 83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16" name="Shape 83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17" name="Shape 83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18" name="Shape 835"/>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19" name="Shape 836"/>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pic>
        <p:nvPicPr>
          <p:cNvPr id="20" name="Shape 837" descr="P3-2-3.png"/>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551980" y="3038227"/>
            <a:ext cx="1116121" cy="1320126"/>
          </a:xfrm>
          <a:prstGeom prst="rect">
            <a:avLst/>
          </a:prstGeom>
          <a:noFill/>
          <a:ln>
            <a:noFill/>
          </a:ln>
        </p:spPr>
      </p:pic>
      <p:pic>
        <p:nvPicPr>
          <p:cNvPr id="21" name="Shape 838" descr="P3-2-2.png"/>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4705629" y="2079750"/>
            <a:ext cx="1837665" cy="778087"/>
          </a:xfrm>
          <a:prstGeom prst="rect">
            <a:avLst/>
          </a:prstGeom>
          <a:noFill/>
          <a:ln>
            <a:noFill/>
          </a:ln>
        </p:spPr>
      </p:pic>
      <p:pic>
        <p:nvPicPr>
          <p:cNvPr id="22" name="Shape 839" descr="P3-2-1.png"/>
          <p:cNvPicPr preferRelativeResize="0"/>
          <p:nvPr/>
        </p:nvPicPr>
        <p:blipFill rotWithShape="1">
          <a:blip r:embed="rId14" cstate="screen">
            <a:alphaModFix/>
            <a:lum bright="70000" contrast="-70000"/>
            <a:extLst>
              <a:ext uri="{28A0092B-C50C-407E-A947-70E740481C1C}">
                <a14:useLocalDpi xmlns:a14="http://schemas.microsoft.com/office/drawing/2010/main"/>
              </a:ext>
            </a:extLst>
          </a:blip>
          <a:srcRect/>
          <a:stretch/>
        </p:blipFill>
        <p:spPr>
          <a:xfrm flipH="1">
            <a:off x="8345827" y="3247810"/>
            <a:ext cx="679182" cy="806744"/>
          </a:xfrm>
          <a:prstGeom prst="rect">
            <a:avLst/>
          </a:prstGeom>
          <a:noFill/>
          <a:ln>
            <a:noFill/>
          </a:ln>
        </p:spPr>
      </p:pic>
      <p:pic>
        <p:nvPicPr>
          <p:cNvPr id="23" name="Shape 837" descr="P3-2-3.png">
            <a:extLst>
              <a:ext uri="{FF2B5EF4-FFF2-40B4-BE49-F238E27FC236}">
                <a16:creationId xmlns:a16="http://schemas.microsoft.com/office/drawing/2014/main" id="{EB103544-2B0C-46D5-8321-4C99D4F23964}"/>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7303420" y="3271539"/>
            <a:ext cx="1116121" cy="857448"/>
          </a:xfrm>
          <a:prstGeom prst="rect">
            <a:avLst/>
          </a:prstGeom>
          <a:noFill/>
          <a:ln>
            <a:noFill/>
          </a:ln>
        </p:spPr>
      </p:pic>
      <p:pic>
        <p:nvPicPr>
          <p:cNvPr id="26" name="圖片 33">
            <a:extLst>
              <a:ext uri="{FF2B5EF4-FFF2-40B4-BE49-F238E27FC236}">
                <a16:creationId xmlns:a16="http://schemas.microsoft.com/office/drawing/2014/main" id="{267B4DB3-5E76-CF4E-A5A1-D8E07857EB0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11747" y="1531099"/>
            <a:ext cx="4369903" cy="2731188"/>
          </a:xfrm>
          <a:prstGeom prst="rect">
            <a:avLst/>
          </a:prstGeom>
          <a:effectLst>
            <a:outerShdw blurRad="50800" dist="38100" dir="5400000" algn="t" rotWithShape="0">
              <a:prstClr val="black">
                <a:alpha val="40000"/>
              </a:prstClr>
            </a:outerShdw>
          </a:effectLst>
        </p:spPr>
      </p:pic>
      <p:pic>
        <p:nvPicPr>
          <p:cNvPr id="3" name="圖形 2">
            <a:extLst>
              <a:ext uri="{FF2B5EF4-FFF2-40B4-BE49-F238E27FC236}">
                <a16:creationId xmlns:a16="http://schemas.microsoft.com/office/drawing/2014/main" id="{B01F472E-B597-44E5-9DE3-9F8259F7D7D4}"/>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16200000">
            <a:off x="8293716" y="3738466"/>
            <a:ext cx="225777" cy="406399"/>
          </a:xfrm>
          <a:prstGeom prst="rect">
            <a:avLst/>
          </a:prstGeom>
        </p:spPr>
      </p:pic>
    </p:spTree>
    <p:extLst>
      <p:ext uri="{BB962C8B-B14F-4D97-AF65-F5344CB8AC3E}">
        <p14:creationId xmlns:p14="http://schemas.microsoft.com/office/powerpoint/2010/main" val="741981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0257-6829-974F-B2E6-734323FBF4DA}"/>
              </a:ext>
            </a:extLst>
          </p:cNvPr>
          <p:cNvSpPr>
            <a:spLocks noGrp="1"/>
          </p:cNvSpPr>
          <p:nvPr>
            <p:ph type="title"/>
          </p:nvPr>
        </p:nvSpPr>
        <p:spPr>
          <a:xfrm>
            <a:off x="284045" y="169933"/>
            <a:ext cx="7886700" cy="822960"/>
          </a:xfrm>
          <a:effectLst>
            <a:outerShdw blurRad="50800" dist="38100" dir="2700000" algn="tl" rotWithShape="0">
              <a:prstClr val="black">
                <a:alpha val="40000"/>
              </a:prstClr>
            </a:outerShdw>
          </a:effectLst>
        </p:spPr>
        <p:txBody>
          <a:bodyPr>
            <a:noAutofit/>
          </a:bodyPr>
          <a:lstStyle/>
          <a:p>
            <a:r>
              <a:rPr lang="en-US" sz="3600">
                <a:solidFill>
                  <a:srgbClr val="E2CB9E"/>
                </a:solidFill>
              </a:rPr>
              <a:t>Notification Center</a:t>
            </a:r>
            <a:r>
              <a:rPr lang="zh-CN" altLang="en-US" sz="3600">
                <a:solidFill>
                  <a:srgbClr val="E2CB9E"/>
                </a:solidFill>
              </a:rPr>
              <a:t>，隨時掌握狀態</a:t>
            </a:r>
            <a:endParaRPr lang="en-US" sz="3600">
              <a:solidFill>
                <a:srgbClr val="E2CB9E"/>
              </a:solidFill>
            </a:endParaRPr>
          </a:p>
        </p:txBody>
      </p:sp>
      <p:pic>
        <p:nvPicPr>
          <p:cNvPr id="3" name="Picture 2">
            <a:extLst>
              <a:ext uri="{FF2B5EF4-FFF2-40B4-BE49-F238E27FC236}">
                <a16:creationId xmlns:a16="http://schemas.microsoft.com/office/drawing/2014/main" id="{9CBFE784-4813-614A-B295-737B75177AE3}"/>
              </a:ext>
            </a:extLst>
          </p:cNvPr>
          <p:cNvPicPr>
            <a:picLocks noChangeAspect="1"/>
          </p:cNvPicPr>
          <p:nvPr/>
        </p:nvPicPr>
        <p:blipFill>
          <a:blip r:embed="rId2"/>
          <a:stretch>
            <a:fillRect/>
          </a:stretch>
        </p:blipFill>
        <p:spPr>
          <a:xfrm>
            <a:off x="2771110" y="1481067"/>
            <a:ext cx="6223000" cy="3492500"/>
          </a:xfrm>
          <a:prstGeom prst="rect">
            <a:avLst/>
          </a:prstGeom>
        </p:spPr>
      </p:pic>
      <p:pic>
        <p:nvPicPr>
          <p:cNvPr id="4" name="Picture 3">
            <a:extLst>
              <a:ext uri="{FF2B5EF4-FFF2-40B4-BE49-F238E27FC236}">
                <a16:creationId xmlns:a16="http://schemas.microsoft.com/office/drawing/2014/main" id="{74461763-093C-3A41-A67B-C83C9F9B27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746" y="1120249"/>
            <a:ext cx="4710728" cy="2649784"/>
          </a:xfrm>
          <a:prstGeom prst="rect">
            <a:avLst/>
          </a:prstGeom>
          <a:effectLst>
            <a:outerShdw blurRad="317500" dist="660400" dir="2700000" algn="tl" rotWithShape="0">
              <a:prstClr val="black">
                <a:alpha val="40000"/>
              </a:prstClr>
            </a:outerShdw>
            <a:reflection stA="45000" endPos="0" dist="50800" dir="5400000" sy="-100000" algn="bl" rotWithShape="0"/>
          </a:effectLst>
        </p:spPr>
      </p:pic>
    </p:spTree>
    <p:extLst>
      <p:ext uri="{BB962C8B-B14F-4D97-AF65-F5344CB8AC3E}">
        <p14:creationId xmlns:p14="http://schemas.microsoft.com/office/powerpoint/2010/main" val="4092682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buSzPts val="3200"/>
            </a:pPr>
            <a:r>
              <a:rPr lang="en-US" altLang="zh-TW" sz="3600" err="1">
                <a:solidFill>
                  <a:srgbClr val="E2CB9E"/>
                </a:solidFill>
                <a:effectLst>
                  <a:outerShdw blurRad="38100" dist="38100" dir="2700000" algn="tl">
                    <a:srgbClr val="000000">
                      <a:alpha val="43137"/>
                    </a:srgbClr>
                  </a:outerShdw>
                </a:effectLst>
                <a:latin typeface="Microsoft JhengHei"/>
                <a:ea typeface="Microsoft JhengHei"/>
              </a:rPr>
              <a:t>不同的</a:t>
            </a:r>
            <a:r>
              <a:rPr lang="en-US" altLang="zh-TW" sz="3600">
                <a:solidFill>
                  <a:srgbClr val="E2CB9E"/>
                </a:solidFill>
                <a:effectLst>
                  <a:outerShdw blurRad="38100" dist="38100" dir="2700000" algn="tl">
                    <a:srgbClr val="000000">
                      <a:alpha val="43137"/>
                    </a:srgbClr>
                  </a:outerShdw>
                </a:effectLst>
                <a:latin typeface="Microsoft JhengHei"/>
                <a:ea typeface="Microsoft JhengHei"/>
              </a:rPr>
              <a:t> SSD</a:t>
            </a:r>
            <a:r>
              <a:rPr lang="zh-TW" altLang="en-US" sz="3600">
                <a:solidFill>
                  <a:srgbClr val="E2CB9E"/>
                </a:solidFill>
                <a:effectLst>
                  <a:outerShdw blurRad="38100" dist="38100" dir="2700000" algn="tl">
                    <a:srgbClr val="000000">
                      <a:alpha val="43137"/>
                    </a:srgbClr>
                  </a:outerShdw>
                </a:effectLst>
                <a:latin typeface="Microsoft JhengHei"/>
                <a:ea typeface="Microsoft JhengHei"/>
              </a:rPr>
              <a:t> 持續效能大不同</a:t>
            </a:r>
            <a:endParaRPr lang="zh-TW" altLang="en-US" sz="3600" u="none" strike="noStrike" cap="none">
              <a:solidFill>
                <a:srgbClr val="E2CB9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26" name="內容版面配置區 1">
            <a:extLst>
              <a:ext uri="{FF2B5EF4-FFF2-40B4-BE49-F238E27FC236}">
                <a16:creationId xmlns:a16="http://schemas.microsoft.com/office/drawing/2014/main" id="{6F286F3D-5343-4C89-8CCE-A86136270D67}"/>
              </a:ext>
            </a:extLst>
          </p:cNvPr>
          <p:cNvSpPr txBox="1">
            <a:spLocks/>
          </p:cNvSpPr>
          <p:nvPr/>
        </p:nvSpPr>
        <p:spPr>
          <a:xfrm>
            <a:off x="290241" y="819017"/>
            <a:ext cx="8468876" cy="1421768"/>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SSD</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i="0" u="none" strike="noStrike" kern="0" cap="none" spc="0" normalizeH="0" baseline="0" noProof="0">
                <a:ln>
                  <a:noFill/>
                </a:ln>
                <a:solidFill>
                  <a:schemeClr val="bg1"/>
                </a:solidFill>
                <a:effectLst/>
                <a:uLnTx/>
                <a:uFillTx/>
                <a:latin typeface="Microsoft JhengHei"/>
                <a:ea typeface="Microsoft JhengHei"/>
                <a:cs typeface="Arial"/>
                <a:sym typeface="Arial"/>
              </a:rPr>
              <a:t>由於寫入放大</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en-US"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a:t>
            </a:r>
            <a:r>
              <a:rPr kumimoji="0" lang="en-US"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Write Amplification)</a:t>
            </a:r>
            <a:r>
              <a:rPr kumimoji="0"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問題，持續效能將會降級．由 </a:t>
            </a:r>
            <a:r>
              <a:rPr kumimoji="1" lang="en"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QNAP </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實驗室以 </a:t>
            </a:r>
            <a:r>
              <a:rPr kumimoji="1" lang="en"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FIO </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對不同品牌的 </a:t>
            </a:r>
            <a:r>
              <a:rPr kumimoji="1" lang="en"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SSD </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做隨機寫入測試，各廠牌 </a:t>
            </a:r>
            <a:r>
              <a:rPr kumimoji="1" lang="en"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S</a:t>
            </a:r>
            <a:r>
              <a:rPr kumimoji="1" lang="en-US"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S</a:t>
            </a:r>
            <a:r>
              <a:rPr kumimoji="1" lang="en"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D</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i="0" u="none" strike="noStrike" kern="0" cap="none" spc="0" normalizeH="0" baseline="0" noProof="0">
                <a:ln>
                  <a:noFill/>
                </a:ln>
                <a:solidFill>
                  <a:schemeClr val="bg1"/>
                </a:solidFill>
                <a:effectLst/>
                <a:uLnTx/>
                <a:uFillTx/>
                <a:latin typeface="Microsoft JhengHei"/>
                <a:ea typeface="Microsoft JhengHei"/>
                <a:cs typeface="Arial"/>
                <a:sym typeface="Arial"/>
              </a:rPr>
              <a:t>在初次寫滿後，寫入效能都會持續降低。</a:t>
            </a:r>
            <a:endParaRPr kumimoji="1" lang="en-US" altLang="zh-TW" i="0" u="none" strike="noStrike" kern="0" cap="none" spc="0" normalizeH="0" baseline="0" noProof="0">
              <a:ln>
                <a:noFill/>
              </a:ln>
              <a:solidFill>
                <a:schemeClr val="bg1"/>
              </a:solidFill>
              <a:effectLst/>
              <a:uLnTx/>
              <a:uFillTx/>
              <a:latin typeface="Microsoft JhengHei"/>
              <a:ea typeface="Microsoft JhengHe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zh-TW" sz="1600" b="1" kern="0">
              <a:solidFill>
                <a:schemeClr val="bg1"/>
              </a:solidFill>
              <a:latin typeface="Microsoft JhengHei"/>
              <a:ea typeface="Microsoft JhengHe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rPr>
              <a:t>原因：不同</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en"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SSD</a:t>
            </a:r>
            <a:r>
              <a:rPr kumimoji="1"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rPr>
              <a:t> 架構、控制器演算法、預留空間比例均不同</a:t>
            </a:r>
            <a:endParaRPr kumimoji="0"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endParaRPr>
          </a:p>
        </p:txBody>
      </p:sp>
      <p:sp>
        <p:nvSpPr>
          <p:cNvPr id="16" name="圓角矩形 15">
            <a:extLst>
              <a:ext uri="{FF2B5EF4-FFF2-40B4-BE49-F238E27FC236}">
                <a16:creationId xmlns:a16="http://schemas.microsoft.com/office/drawing/2014/main" id="{64400F8A-EBEB-3C42-9FE6-3EA163190C5A}"/>
              </a:ext>
            </a:extLst>
          </p:cNvPr>
          <p:cNvSpPr/>
          <p:nvPr/>
        </p:nvSpPr>
        <p:spPr>
          <a:xfrm>
            <a:off x="3317786" y="2240784"/>
            <a:ext cx="5293951" cy="2529109"/>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17" name="圖片 5" descr="一張含有 文字, 地圖 的圖片&#10;&#10;描述是以高可信度產生">
            <a:extLst>
              <a:ext uri="{FF2B5EF4-FFF2-40B4-BE49-F238E27FC236}">
                <a16:creationId xmlns:a16="http://schemas.microsoft.com/office/drawing/2014/main" id="{3B6820DB-8C19-441D-9609-0D86A7AA9D46}"/>
              </a:ext>
            </a:extLst>
          </p:cNvPr>
          <p:cNvPicPr>
            <a:picLocks noChangeAspect="1"/>
          </p:cNvPicPr>
          <p:nvPr/>
        </p:nvPicPr>
        <p:blipFill>
          <a:blip r:embed="rId3" cstate="print"/>
          <a:stretch>
            <a:fillRect/>
          </a:stretch>
        </p:blipFill>
        <p:spPr>
          <a:xfrm>
            <a:off x="3470197" y="2594064"/>
            <a:ext cx="5025534" cy="2076020"/>
          </a:xfrm>
          <a:prstGeom prst="rect">
            <a:avLst/>
          </a:prstGeom>
        </p:spPr>
      </p:pic>
      <p:sp>
        <p:nvSpPr>
          <p:cNvPr id="18" name="文字方塊 17">
            <a:extLst>
              <a:ext uri="{FF2B5EF4-FFF2-40B4-BE49-F238E27FC236}">
                <a16:creationId xmlns:a16="http://schemas.microsoft.com/office/drawing/2014/main" id="{7876FFCF-09BA-4AD9-821D-EB5289B0C7E3}"/>
              </a:ext>
            </a:extLst>
          </p:cNvPr>
          <p:cNvSpPr txBox="1"/>
          <p:nvPr/>
        </p:nvSpPr>
        <p:spPr>
          <a:xfrm>
            <a:off x="3559749" y="2307441"/>
            <a:ext cx="5155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單顆 </a:t>
            </a:r>
            <a:r>
              <a:rPr kumimoji="0" lang="en-US" altLang="zh-TW"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SSD</a:t>
            </a:r>
            <a:r>
              <a:rPr kumimoji="0" lang="zh-TW" altLang="en-US"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 在 </a:t>
            </a:r>
            <a:r>
              <a:rPr kumimoji="0" lang="en-US" altLang="en-US"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QNAP</a:t>
            </a:r>
            <a:r>
              <a:rPr kumimoji="0" lang="zh-TW" altLang="en-US"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 </a:t>
            </a:r>
            <a:r>
              <a:rPr kumimoji="0" lang="en-US" altLang="en-US"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NAS </a:t>
            </a:r>
            <a:r>
              <a:rPr kumimoji="0" lang="en-US" altLang="en-US" sz="1200" b="1" i="0" u="none" strike="noStrike" kern="0" cap="none" spc="0" normalizeH="0" baseline="0" noProof="0" err="1">
                <a:ln>
                  <a:noFill/>
                </a:ln>
                <a:solidFill>
                  <a:srgbClr val="000000"/>
                </a:solidFill>
                <a:effectLst/>
                <a:uLnTx/>
                <a:uFillTx/>
                <a:latin typeface="Arial"/>
                <a:ea typeface="Microsoft JhengHei" panose="020B0604030504040204" pitchFamily="34" charset="-120"/>
                <a:cs typeface="Arial"/>
                <a:sym typeface="Arial"/>
              </a:rPr>
              <a:t>中的</a:t>
            </a:r>
            <a:r>
              <a:rPr kumimoji="0" lang="en-US" altLang="en-US"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 </a:t>
            </a:r>
            <a:r>
              <a:rPr kumimoji="0" lang="en-US" altLang="zh-TW"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FIO </a:t>
            </a:r>
            <a:r>
              <a:rPr kumimoji="0" lang="zh-TW" altLang="en-US"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持續效能表現 </a:t>
            </a:r>
            <a:r>
              <a:rPr kumimoji="0" lang="en-US" altLang="zh-TW"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a:t>
            </a:r>
            <a:r>
              <a:rPr kumimoji="0" lang="en-US" altLang="zh-TW" sz="1200" b="1" i="0" u="none" strike="noStrike" kern="0" cap="none" spc="0" normalizeH="0" baseline="0" noProof="0" err="1">
                <a:ln>
                  <a:noFill/>
                </a:ln>
                <a:solidFill>
                  <a:srgbClr val="000000"/>
                </a:solidFill>
                <a:effectLst/>
                <a:uLnTx/>
                <a:uFillTx/>
                <a:latin typeface="Arial"/>
                <a:ea typeface="Microsoft JhengHei" panose="020B0604030504040204" pitchFamily="34" charset="-120"/>
                <a:cs typeface="Arial"/>
                <a:sym typeface="Arial"/>
              </a:rPr>
              <a:t>IOpattern</a:t>
            </a:r>
            <a:r>
              <a:rPr kumimoji="0" lang="en-US" altLang="zh-TW"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 RW-4K)</a:t>
            </a:r>
            <a:r>
              <a:rPr kumimoji="0" lang="zh-TW" altLang="en-US" sz="1200" b="1" i="0" u="none" strike="noStrike" kern="0" cap="none" spc="0" normalizeH="0" baseline="0" noProof="0">
                <a:ln>
                  <a:noFill/>
                </a:ln>
                <a:solidFill>
                  <a:srgbClr val="000000"/>
                </a:solidFill>
                <a:effectLst/>
                <a:uLnTx/>
                <a:uFillTx/>
                <a:latin typeface="Arial"/>
                <a:ea typeface="Microsoft JhengHei" panose="020B0604030504040204" pitchFamily="34" charset="-120"/>
                <a:cs typeface="Arial"/>
                <a:sym typeface="Arial"/>
              </a:rPr>
              <a:t> </a:t>
            </a:r>
          </a:p>
        </p:txBody>
      </p:sp>
      <p:pic>
        <p:nvPicPr>
          <p:cNvPr id="19" name="圖片 5" descr="一張含有 個人, 室內, 坐, 男人 的圖片&#10;&#10;描述是以非常高的可信度產生">
            <a:extLst>
              <a:ext uri="{FF2B5EF4-FFF2-40B4-BE49-F238E27FC236}">
                <a16:creationId xmlns:a16="http://schemas.microsoft.com/office/drawing/2014/main" id="{F9D8F2EF-882F-4A5D-A8F1-F27A68ECAD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4807" y="2240785"/>
            <a:ext cx="2664496" cy="2872061"/>
          </a:xfrm>
          <a:prstGeom prst="rect">
            <a:avLst/>
          </a:prstGeom>
        </p:spPr>
      </p:pic>
      <p:sp>
        <p:nvSpPr>
          <p:cNvPr id="22" name="Shape 179">
            <a:extLst>
              <a:ext uri="{FF2B5EF4-FFF2-40B4-BE49-F238E27FC236}">
                <a16:creationId xmlns:a16="http://schemas.microsoft.com/office/drawing/2014/main" id="{9DC7A188-B542-48D8-8425-F6774FF99E6A}"/>
              </a:ext>
            </a:extLst>
          </p:cNvPr>
          <p:cNvSpPr/>
          <p:nvPr/>
        </p:nvSpPr>
        <p:spPr>
          <a:xfrm>
            <a:off x="290241" y="2487200"/>
            <a:ext cx="2111765" cy="1129457"/>
          </a:xfrm>
          <a:prstGeom prst="wedgeRectCallout">
            <a:avLst>
              <a:gd name="adj1" fmla="val 38118"/>
              <a:gd name="adj2" fmla="val 72904"/>
            </a:avLst>
          </a:prstGeom>
          <a:solidFill>
            <a:schemeClr val="tx1">
              <a:lumMod val="75000"/>
              <a:lumOff val="25000"/>
            </a:schemeClr>
          </a:solidFill>
          <a:ln w="25400" cap="flat" cmpd="sng">
            <a:no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1" i="0" u="none" strike="noStrike" kern="0" cap="none" spc="0" normalizeH="0" baseline="0" noProof="0">
                <a:ln>
                  <a:noFill/>
                </a:ln>
                <a:solidFill>
                  <a:srgbClr val="FFFFFF"/>
                </a:solidFill>
                <a:effectLst/>
                <a:uLnTx/>
                <a:uFillTx/>
                <a:latin typeface="Arial"/>
                <a:ea typeface="Microsoft JhengHei" panose="020B0604030504040204" pitchFamily="34" charset="-120"/>
                <a:cs typeface="Arial"/>
                <a:sym typeface="Arial"/>
              </a:rPr>
              <a:t>各家廠商 SSD 的能力不同，就儲存系統而言，如何確保效能可以符合使用者期望？</a:t>
            </a:r>
          </a:p>
        </p:txBody>
      </p:sp>
    </p:spTree>
    <p:extLst>
      <p:ext uri="{BB962C8B-B14F-4D97-AF65-F5344CB8AC3E}">
        <p14:creationId xmlns:p14="http://schemas.microsoft.com/office/powerpoint/2010/main" val="2203062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D9CB120E-E934-4D2F-9F31-4C70767C82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3391" y="2488412"/>
            <a:ext cx="3309582" cy="772885"/>
          </a:xfrm>
          <a:prstGeom prst="rect">
            <a:avLst/>
          </a:prstGeom>
        </p:spPr>
      </p:pic>
      <p:pic>
        <p:nvPicPr>
          <p:cNvPr id="4" name="圖片 3">
            <a:extLst>
              <a:ext uri="{FF2B5EF4-FFF2-40B4-BE49-F238E27FC236}">
                <a16:creationId xmlns:a16="http://schemas.microsoft.com/office/drawing/2014/main" id="{6BBE00EC-86D6-4739-8106-53EEA9848C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3391" y="1512054"/>
            <a:ext cx="3309582" cy="772885"/>
          </a:xfrm>
          <a:prstGeom prst="rect">
            <a:avLst/>
          </a:prstGeom>
        </p:spPr>
      </p:pic>
      <p:sp>
        <p:nvSpPr>
          <p:cNvPr id="2" name="Title 1">
            <a:extLst>
              <a:ext uri="{FF2B5EF4-FFF2-40B4-BE49-F238E27FC236}">
                <a16:creationId xmlns:a16="http://schemas.microsoft.com/office/drawing/2014/main" id="{8964D2F9-4321-B045-9015-96EDE8167F2D}"/>
              </a:ext>
            </a:extLst>
          </p:cNvPr>
          <p:cNvSpPr>
            <a:spLocks noGrp="1"/>
          </p:cNvSpPr>
          <p:nvPr>
            <p:ph type="title"/>
          </p:nvPr>
        </p:nvSpPr>
        <p:spPr>
          <a:xfrm>
            <a:off x="628650" y="212375"/>
            <a:ext cx="7886700" cy="822960"/>
          </a:xfrm>
          <a:effectLst>
            <a:outerShdw blurRad="50800" dist="38100" dir="2700000" algn="tl" rotWithShape="0">
              <a:prstClr val="black">
                <a:alpha val="40000"/>
              </a:prstClr>
            </a:outerShdw>
          </a:effectLst>
        </p:spPr>
        <p:txBody>
          <a:bodyPr>
            <a:normAutofit/>
          </a:bodyPr>
          <a:lstStyle/>
          <a:p>
            <a:pPr algn="ctr"/>
            <a:r>
              <a:rPr lang="en-US" sz="3600">
                <a:solidFill>
                  <a:srgbClr val="E2CB9E"/>
                </a:solidFill>
              </a:rPr>
              <a:t>QVR Pro </a:t>
            </a:r>
            <a:r>
              <a:rPr lang="zh-TW" altLang="en-US" sz="3600">
                <a:solidFill>
                  <a:srgbClr val="E2CB9E"/>
                </a:solidFill>
              </a:rPr>
              <a:t>監控應用解決方案</a:t>
            </a:r>
            <a:endParaRPr lang="en-US" sz="3600">
              <a:solidFill>
                <a:srgbClr val="E2CB9E"/>
              </a:solidFill>
            </a:endParaRPr>
          </a:p>
        </p:txBody>
      </p:sp>
      <p:pic>
        <p:nvPicPr>
          <p:cNvPr id="8" name="圖片 7">
            <a:extLst>
              <a:ext uri="{FF2B5EF4-FFF2-40B4-BE49-F238E27FC236}">
                <a16:creationId xmlns:a16="http://schemas.microsoft.com/office/drawing/2014/main" id="{4CF5D7C6-5859-4799-8B42-D17AEA2DF2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346" y="1102004"/>
            <a:ext cx="4390045" cy="3582236"/>
          </a:xfrm>
          <a:prstGeom prst="rect">
            <a:avLst/>
          </a:prstGeom>
        </p:spPr>
      </p:pic>
      <p:sp>
        <p:nvSpPr>
          <p:cNvPr id="7" name="TextBox 6">
            <a:extLst>
              <a:ext uri="{FF2B5EF4-FFF2-40B4-BE49-F238E27FC236}">
                <a16:creationId xmlns:a16="http://schemas.microsoft.com/office/drawing/2014/main" id="{D3176D4D-3E40-C24C-A222-7A816BA0799F}"/>
              </a:ext>
            </a:extLst>
          </p:cNvPr>
          <p:cNvSpPr txBox="1"/>
          <p:nvPr/>
        </p:nvSpPr>
        <p:spPr>
          <a:xfrm>
            <a:off x="5242562" y="1635318"/>
            <a:ext cx="3773212" cy="1815882"/>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rgbClr val="FFFFFF"/>
                </a:solidFill>
                <a:effectLst/>
                <a:uLnTx/>
                <a:uFillTx/>
                <a:latin typeface="Arial"/>
                <a:ea typeface="微軟正黑體" pitchFamily="34" charset="-120"/>
                <a:cs typeface="Arial"/>
                <a:sym typeface="Arial"/>
              </a:rPr>
              <a:t>6,000+ </a:t>
            </a:r>
            <a:r>
              <a:rPr kumimoji="0" lang="zh-TW" altLang="en-US" sz="1600" b="1" i="0" u="none" strike="noStrike" kern="0" cap="none" spc="0" normalizeH="0" baseline="0" noProof="0">
                <a:ln>
                  <a:noFill/>
                </a:ln>
                <a:solidFill>
                  <a:srgbClr val="FFFFFF"/>
                </a:solidFill>
                <a:effectLst/>
                <a:uLnTx/>
                <a:uFillTx/>
                <a:latin typeface="Arial"/>
                <a:ea typeface="微軟正黑體" pitchFamily="34" charset="-120"/>
                <a:cs typeface="Arial"/>
                <a:sym typeface="Arial"/>
              </a:rPr>
              <a:t>支相容網路攝影機</a:t>
            </a:r>
            <a:endParaRPr kumimoji="0" lang="en-US" altLang="zh-TW" sz="1600" b="1" i="0" u="none" strike="noStrike" kern="0" cap="none" spc="0" normalizeH="0" baseline="0" noProof="0">
              <a:ln>
                <a:noFill/>
              </a:ln>
              <a:solidFill>
                <a:srgbClr val="FFFFFF"/>
              </a:solidFill>
              <a:effectLst/>
              <a:uLnTx/>
              <a:uFillTx/>
              <a:latin typeface="Arial"/>
              <a:ea typeface="微軟正黑體" pitchFamily="34" charset="-120"/>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a:ln>
                <a:noFill/>
              </a:ln>
              <a:solidFill>
                <a:srgbClr val="FFFFFF"/>
              </a:solidFill>
              <a:effectLst/>
              <a:uLnTx/>
              <a:uFillTx/>
              <a:latin typeface="Arial"/>
              <a:ea typeface="微軟正黑體" pitchFamily="34" charset="-120"/>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8 </a:t>
            </a:r>
            <a:r>
              <a:rPr kumimoji="0"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路免費攝影機頻道</a:t>
            </a:r>
            <a:endParaRPr kumimoji="0"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a:ln>
                <a:noFill/>
              </a:ln>
              <a:solidFill>
                <a:srgbClr val="FFFFFF"/>
              </a:solidFill>
              <a:effectLst/>
              <a:uLnTx/>
              <a:uFillTx/>
              <a:latin typeface="Arial"/>
              <a:ea typeface="微軟正黑體" pitchFamily="34" charset="-120"/>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rgbClr val="FFFFFF"/>
                </a:solidFill>
                <a:effectLst/>
                <a:uLnTx/>
                <a:uFillTx/>
                <a:latin typeface="Arial"/>
                <a:ea typeface="微軟正黑體" pitchFamily="34" charset="-120"/>
                <a:cs typeface="Arial"/>
                <a:sym typeface="Arial"/>
              </a:rPr>
              <a:t>128 </a:t>
            </a:r>
            <a:r>
              <a:rPr kumimoji="0" lang="zh-TW" altLang="en-US" sz="1600" b="1" i="0" u="none" strike="noStrike" kern="0" cap="none" spc="0" normalizeH="0" baseline="0" noProof="0">
                <a:ln>
                  <a:noFill/>
                </a:ln>
                <a:solidFill>
                  <a:srgbClr val="FFFFFF"/>
                </a:solidFill>
                <a:effectLst/>
                <a:uLnTx/>
                <a:uFillTx/>
                <a:latin typeface="Arial"/>
                <a:ea typeface="微軟正黑體" pitchFamily="34" charset="-120"/>
                <a:cs typeface="Arial"/>
                <a:sym typeface="Arial"/>
              </a:rPr>
              <a:t>路攝影機頻道支援總數</a:t>
            </a:r>
            <a:endParaRPr kumimoji="0" lang="en-US" altLang="zh-TW" sz="1600" b="1" i="0" u="none" strike="noStrike" kern="0" cap="none" spc="0" normalizeH="0" baseline="0" noProof="0">
              <a:ln>
                <a:noFill/>
              </a:ln>
              <a:solidFill>
                <a:srgbClr val="FFFFFF"/>
              </a:solidFill>
              <a:effectLst/>
              <a:uLnTx/>
              <a:uFillTx/>
              <a:latin typeface="Arial"/>
              <a:ea typeface="微軟正黑體" pitchFamily="34" charset="-120"/>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a:ln>
                <a:noFill/>
              </a:ln>
              <a:solidFill>
                <a:srgbClr val="FFFFFF"/>
              </a:solidFill>
              <a:effectLst/>
              <a:uLnTx/>
              <a:uFillTx/>
              <a:latin typeface="Arial"/>
              <a:ea typeface="微軟正黑體" pitchFamily="34" charset="-120"/>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QUSBCam2</a:t>
            </a:r>
            <a:r>
              <a:rPr kumimoji="0"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0" lang="zh-TW" altLang="en-US" sz="1600" b="1" i="0" u="none" strike="noStrike" kern="0" cap="none" spc="0" normalizeH="0" baseline="0" noProof="0">
                <a:ln>
                  <a:noFill/>
                </a:ln>
                <a:solidFill>
                  <a:schemeClr val="bg1"/>
                </a:solidFill>
                <a:effectLst/>
                <a:uLnTx/>
                <a:uFillTx/>
                <a:latin typeface="Segoe UI Light"/>
                <a:ea typeface="微軟正黑體" pitchFamily="34" charset="-120"/>
                <a:cs typeface="Segoe UI Light"/>
                <a:sym typeface="Arial"/>
              </a:rPr>
              <a:t>觀看</a:t>
            </a:r>
            <a:r>
              <a:rPr kumimoji="0"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0" 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USB </a:t>
            </a:r>
            <a:r>
              <a:rPr kumimoji="0"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攝影機影像</a:t>
            </a:r>
            <a:endParaRPr kumimoji="0" lang="en-US" sz="1600" b="0" i="0" u="none" strike="noStrike" kern="0" cap="none" spc="0" normalizeH="0" baseline="0" noProof="0">
              <a:ln>
                <a:noFill/>
              </a:ln>
              <a:solidFill>
                <a:schemeClr val="bg1"/>
              </a:solidFill>
              <a:effectLst/>
              <a:uLnTx/>
              <a:uFillTx/>
              <a:latin typeface="Arial"/>
              <a:cs typeface="Arial"/>
              <a:sym typeface="Arial"/>
            </a:endParaRPr>
          </a:p>
        </p:txBody>
      </p:sp>
      <p:pic>
        <p:nvPicPr>
          <p:cNvPr id="15" name="圖片 14">
            <a:extLst>
              <a:ext uri="{FF2B5EF4-FFF2-40B4-BE49-F238E27FC236}">
                <a16:creationId xmlns:a16="http://schemas.microsoft.com/office/drawing/2014/main" id="{6B4EF9F5-8F2D-4331-94DD-6DB6CB3EF1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5549" y="3541491"/>
            <a:ext cx="1026451" cy="1142749"/>
          </a:xfrm>
          <a:prstGeom prst="rect">
            <a:avLst/>
          </a:prstGeom>
        </p:spPr>
      </p:pic>
      <p:pic>
        <p:nvPicPr>
          <p:cNvPr id="9" name="圖片 35">
            <a:extLst>
              <a:ext uri="{FF2B5EF4-FFF2-40B4-BE49-F238E27FC236}">
                <a16:creationId xmlns:a16="http://schemas.microsoft.com/office/drawing/2014/main" id="{9B2E8AF1-CA8D-9F45-A610-149D745186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79123" y="3261297"/>
            <a:ext cx="3198117" cy="1998823"/>
          </a:xfrm>
          <a:prstGeom prst="rect">
            <a:avLst/>
          </a:prstGeom>
        </p:spPr>
      </p:pic>
    </p:spTree>
    <p:extLst>
      <p:ext uri="{BB962C8B-B14F-4D97-AF65-F5344CB8AC3E}">
        <p14:creationId xmlns:p14="http://schemas.microsoft.com/office/powerpoint/2010/main" val="3954963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D320-D381-0B41-852C-97560DA85FCD}"/>
              </a:ext>
            </a:extLst>
          </p:cNvPr>
          <p:cNvSpPr>
            <a:spLocks noGrp="1"/>
          </p:cNvSpPr>
          <p:nvPr>
            <p:ph type="title"/>
          </p:nvPr>
        </p:nvSpPr>
        <p:spPr>
          <a:xfrm>
            <a:off x="628650" y="54727"/>
            <a:ext cx="7886700" cy="822960"/>
          </a:xfrm>
          <a:effectLst>
            <a:outerShdw blurRad="50800" dist="38100" dir="2700000" algn="tl" rotWithShape="0">
              <a:prstClr val="black">
                <a:alpha val="40000"/>
              </a:prstClr>
            </a:outerShdw>
          </a:effectLst>
        </p:spPr>
        <p:txBody>
          <a:bodyPr>
            <a:normAutofit/>
          </a:bodyPr>
          <a:lstStyle/>
          <a:p>
            <a:pPr algn="ctr"/>
            <a:r>
              <a:rPr lang="zh-CN" altLang="en-US" sz="3600">
                <a:solidFill>
                  <a:srgbClr val="E2CB9E"/>
                </a:solidFill>
                <a:effectLst>
                  <a:outerShdw blurRad="38100" dist="38100" dir="2700000" algn="tl">
                    <a:srgbClr val="000000">
                      <a:alpha val="43137"/>
                    </a:srgbClr>
                  </a:outerShdw>
                </a:effectLst>
              </a:rPr>
              <a:t>彈性擴充儲存空間</a:t>
            </a:r>
            <a:endParaRPr lang="en-US" sz="3600">
              <a:solidFill>
                <a:srgbClr val="E2CB9E"/>
              </a:solidFill>
              <a:effectLst>
                <a:outerShdw blurRad="38100" dist="38100" dir="2700000" algn="tl">
                  <a:srgbClr val="000000">
                    <a:alpha val="43137"/>
                  </a:srgbClr>
                </a:outerShdw>
              </a:effectLst>
            </a:endParaRPr>
          </a:p>
        </p:txBody>
      </p:sp>
      <p:pic>
        <p:nvPicPr>
          <p:cNvPr id="63" name="圖片 62">
            <a:extLst>
              <a:ext uri="{FF2B5EF4-FFF2-40B4-BE49-F238E27FC236}">
                <a16:creationId xmlns:a16="http://schemas.microsoft.com/office/drawing/2014/main" id="{2054EC25-D861-4CC5-A0D7-1E1F28796F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650" y="2183737"/>
            <a:ext cx="7962511" cy="2394548"/>
          </a:xfrm>
          <a:prstGeom prst="rect">
            <a:avLst/>
          </a:prstGeom>
        </p:spPr>
      </p:pic>
      <p:cxnSp>
        <p:nvCxnSpPr>
          <p:cNvPr id="6" name="Elbow Connector 5">
            <a:extLst>
              <a:ext uri="{FF2B5EF4-FFF2-40B4-BE49-F238E27FC236}">
                <a16:creationId xmlns:a16="http://schemas.microsoft.com/office/drawing/2014/main" id="{6D49629B-C8C3-2646-A446-D81EA8E1AA66}"/>
              </a:ext>
            </a:extLst>
          </p:cNvPr>
          <p:cNvCxnSpPr>
            <a:cxnSpLocks/>
            <a:endCxn id="43" idx="0"/>
          </p:cNvCxnSpPr>
          <p:nvPr/>
        </p:nvCxnSpPr>
        <p:spPr>
          <a:xfrm>
            <a:off x="1245977" y="1698058"/>
            <a:ext cx="1112427" cy="798753"/>
          </a:xfrm>
          <a:prstGeom prst="bentConnector2">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326F92E-29D1-6E4C-BCAC-4565A60D6156}"/>
              </a:ext>
            </a:extLst>
          </p:cNvPr>
          <p:cNvSpPr txBox="1"/>
          <p:nvPr/>
        </p:nvSpPr>
        <p:spPr>
          <a:xfrm>
            <a:off x="1201236" y="1810401"/>
            <a:ext cx="14764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iSCSI</a:t>
            </a:r>
          </a:p>
        </p:txBody>
      </p:sp>
      <p:sp>
        <p:nvSpPr>
          <p:cNvPr id="19" name="平行四邊形 18">
            <a:extLst>
              <a:ext uri="{FF2B5EF4-FFF2-40B4-BE49-F238E27FC236}">
                <a16:creationId xmlns:a16="http://schemas.microsoft.com/office/drawing/2014/main" id="{F0D72C73-21CE-40A6-B0B1-D15663A046EA}"/>
              </a:ext>
            </a:extLst>
          </p:cNvPr>
          <p:cNvSpPr/>
          <p:nvPr/>
        </p:nvSpPr>
        <p:spPr>
          <a:xfrm>
            <a:off x="4781494" y="1535869"/>
            <a:ext cx="3481825" cy="548038"/>
          </a:xfrm>
          <a:prstGeom prst="parallelogram">
            <a:avLst>
              <a:gd name="adj" fmla="val 55727"/>
            </a:avLst>
          </a:prstGeom>
          <a:solidFill>
            <a:schemeClr val="accent4">
              <a:lumMod val="50000"/>
            </a:schemeClr>
          </a:solidFill>
          <a:ln>
            <a:solidFill>
              <a:schemeClr val="lt1">
                <a:alpha val="5000"/>
              </a:schemeClr>
            </a:solidFill>
          </a:ln>
        </p:spPr>
        <p:style>
          <a:lnRef idx="3">
            <a:schemeClr val="lt1"/>
          </a:lnRef>
          <a:fillRef idx="1">
            <a:schemeClr val="accent4"/>
          </a:fillRef>
          <a:effectRef idx="1">
            <a:schemeClr val="accent4"/>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Calibri" pitchFamily="34" charset="0"/>
              <a:ea typeface="新細明體" panose="02020500000000000000" pitchFamily="18" charset="-120"/>
              <a:cs typeface="+mn-cs"/>
              <a:sym typeface="Arial"/>
            </a:endParaRPr>
          </a:p>
        </p:txBody>
      </p:sp>
      <p:sp>
        <p:nvSpPr>
          <p:cNvPr id="25" name="TextBox 29">
            <a:extLst>
              <a:ext uri="{FF2B5EF4-FFF2-40B4-BE49-F238E27FC236}">
                <a16:creationId xmlns:a16="http://schemas.microsoft.com/office/drawing/2014/main" id="{11998CC0-9BDF-5C4D-918A-736E2608000E}"/>
              </a:ext>
            </a:extLst>
          </p:cNvPr>
          <p:cNvSpPr txBox="1"/>
          <p:nvPr/>
        </p:nvSpPr>
        <p:spPr>
          <a:xfrm>
            <a:off x="5033524" y="1659570"/>
            <a:ext cx="3481825" cy="448785"/>
          </a:xfrm>
          <a:prstGeom prst="rect">
            <a:avLst/>
          </a:prstGeom>
          <a:noFill/>
        </p:spPr>
        <p:txBody>
          <a:bodyPr wrap="square" lIns="91431" tIns="45716" rIns="91431" bIns="45716"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TW" altLang="en-US" sz="1800" b="1" i="0" u="none" strike="noStrike" kern="0" cap="none" spc="0" normalizeH="0" baseline="0" noProof="0">
                <a:ln>
                  <a:noFill/>
                </a:ln>
                <a:solidFill>
                  <a:srgbClr val="FFFFFF"/>
                </a:solidFill>
                <a:effectLst/>
                <a:uLnTx/>
                <a:uFillTx/>
                <a:latin typeface="Arial"/>
                <a:ea typeface="微軟正黑體" pitchFamily="34" charset="-120"/>
                <a:cs typeface="Arial"/>
                <a:sym typeface="Arial"/>
              </a:rPr>
              <a:t>最多可連接 </a:t>
            </a:r>
            <a:r>
              <a:rPr kumimoji="1" lang="en-US" altLang="zh-TW" sz="1800" b="1" i="0" u="none" strike="noStrike" kern="0" cap="none" spc="0" normalizeH="0" baseline="0" noProof="0">
                <a:ln>
                  <a:noFill/>
                </a:ln>
                <a:solidFill>
                  <a:srgbClr val="FFFF00"/>
                </a:solidFill>
                <a:effectLst/>
                <a:uLnTx/>
                <a:uFillTx/>
                <a:latin typeface="Arial"/>
                <a:ea typeface="微軟正黑體" pitchFamily="34" charset="-120"/>
                <a:cs typeface="Arial"/>
                <a:sym typeface="Arial"/>
              </a:rPr>
              <a:t>8</a:t>
            </a:r>
            <a:r>
              <a:rPr kumimoji="1" lang="en-US" altLang="zh-TW" sz="1800" b="1" i="0" u="none" strike="noStrike" kern="0" cap="none" spc="0" normalizeH="0" baseline="0" noProof="0">
                <a:ln>
                  <a:noFill/>
                </a:ln>
                <a:solidFill>
                  <a:srgbClr val="FFFFFF"/>
                </a:solidFill>
                <a:effectLst/>
                <a:uLnTx/>
                <a:uFillTx/>
                <a:latin typeface="Arial"/>
                <a:ea typeface="微軟正黑體" pitchFamily="34" charset="-120"/>
                <a:cs typeface="Arial"/>
                <a:sym typeface="Arial"/>
              </a:rPr>
              <a:t> </a:t>
            </a:r>
            <a:r>
              <a:rPr kumimoji="1" lang="zh-TW" altLang="en-US" sz="1800" b="1" i="0" u="none" strike="noStrike" kern="0" cap="none" spc="0" normalizeH="0" baseline="0" noProof="0">
                <a:ln>
                  <a:noFill/>
                </a:ln>
                <a:solidFill>
                  <a:srgbClr val="FFFFFF"/>
                </a:solidFill>
                <a:effectLst/>
                <a:uLnTx/>
                <a:uFillTx/>
                <a:latin typeface="Arial"/>
                <a:ea typeface="微軟正黑體" pitchFamily="34" charset="-120"/>
                <a:cs typeface="Arial"/>
                <a:sym typeface="Arial"/>
              </a:rPr>
              <a:t>台遠端 </a:t>
            </a:r>
            <a:r>
              <a:rPr kumimoji="1" lang="en-US" altLang="zh-TW" sz="1800" b="1" i="0" u="none" strike="noStrike" kern="0" cap="none" spc="0" normalizeH="0" baseline="0" noProof="0">
                <a:ln>
                  <a:noFill/>
                </a:ln>
                <a:solidFill>
                  <a:srgbClr val="FFFFFF"/>
                </a:solidFill>
                <a:effectLst/>
                <a:uLnTx/>
                <a:uFillTx/>
                <a:latin typeface="Arial"/>
                <a:ea typeface="微軟正黑體" pitchFamily="34" charset="-120"/>
                <a:cs typeface="Arial"/>
                <a:sym typeface="Arial"/>
              </a:rPr>
              <a:t>NAS</a:t>
            </a:r>
          </a:p>
        </p:txBody>
      </p:sp>
      <p:grpSp>
        <p:nvGrpSpPr>
          <p:cNvPr id="13" name="群組 12">
            <a:extLst>
              <a:ext uri="{FF2B5EF4-FFF2-40B4-BE49-F238E27FC236}">
                <a16:creationId xmlns:a16="http://schemas.microsoft.com/office/drawing/2014/main" id="{FF07EC5E-DBDC-0F44-B234-670AF083D47C}"/>
              </a:ext>
            </a:extLst>
          </p:cNvPr>
          <p:cNvGrpSpPr/>
          <p:nvPr/>
        </p:nvGrpSpPr>
        <p:grpSpPr>
          <a:xfrm>
            <a:off x="1810058" y="2496811"/>
            <a:ext cx="1096692" cy="1096692"/>
            <a:chOff x="428596" y="2321809"/>
            <a:chExt cx="1440187" cy="1440000"/>
          </a:xfrm>
        </p:grpSpPr>
        <p:sp>
          <p:nvSpPr>
            <p:cNvPr id="43" name="橢圓 42">
              <a:extLst>
                <a:ext uri="{FF2B5EF4-FFF2-40B4-BE49-F238E27FC236}">
                  <a16:creationId xmlns:a16="http://schemas.microsoft.com/office/drawing/2014/main" id="{E1F6B0E3-DD74-1649-B5C3-77A634FFFC6C}"/>
                </a:ext>
              </a:extLst>
            </p:cNvPr>
            <p:cNvSpPr/>
            <p:nvPr/>
          </p:nvSpPr>
          <p:spPr>
            <a:xfrm>
              <a:off x="428596" y="2321809"/>
              <a:ext cx="1440187" cy="14400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35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44" name="圖片 43" descr="VJBOD.png">
              <a:extLst>
                <a:ext uri="{FF2B5EF4-FFF2-40B4-BE49-F238E27FC236}">
                  <a16:creationId xmlns:a16="http://schemas.microsoft.com/office/drawing/2014/main" id="{B270A285-20D5-BC45-8D01-14895BC325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4930" y="2609841"/>
              <a:ext cx="1095944" cy="963171"/>
            </a:xfrm>
            <a:prstGeom prst="rect">
              <a:avLst/>
            </a:prstGeom>
          </p:spPr>
        </p:pic>
      </p:grpSp>
      <p:sp>
        <p:nvSpPr>
          <p:cNvPr id="7" name="TextBox 6">
            <a:extLst>
              <a:ext uri="{FF2B5EF4-FFF2-40B4-BE49-F238E27FC236}">
                <a16:creationId xmlns:a16="http://schemas.microsoft.com/office/drawing/2014/main" id="{48C061A3-D8CB-324A-ADB3-79690891E259}"/>
              </a:ext>
            </a:extLst>
          </p:cNvPr>
          <p:cNvSpPr txBox="1"/>
          <p:nvPr/>
        </p:nvSpPr>
        <p:spPr>
          <a:xfrm>
            <a:off x="1931093" y="3755215"/>
            <a:ext cx="230395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8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VJBOD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4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將其他</a:t>
            </a:r>
            <a:r>
              <a:rPr kumimoji="1" lang="zh-TW" altLang="en-US" sz="14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en-US" altLang="zh-CN" sz="14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NAS</a:t>
            </a:r>
            <a:r>
              <a:rPr kumimoji="1" lang="zh-TW" altLang="en-US" sz="14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CN" altLang="en-US" sz="14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閒置空間</a:t>
            </a:r>
            <a:br>
              <a:rPr kumimoji="1" lang="en-US" altLang="zh-CN" sz="14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br>
            <a:r>
              <a:rPr kumimoji="1" lang="zh-CN" altLang="en-US" sz="14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當作為本身虛擬硬碟</a:t>
            </a:r>
            <a:endParaRPr kumimoji="1" lang="en-US" sz="1400" b="1" i="0" u="none" strike="noStrike" kern="0" cap="none" spc="0" normalizeH="0" baseline="0" noProof="0">
              <a:ln>
                <a:noFill/>
              </a:ln>
              <a:solidFill>
                <a:schemeClr val="bg1"/>
              </a:solidFill>
              <a:effectLst/>
              <a:uLnTx/>
              <a:uFillTx/>
              <a:latin typeface="Arial"/>
              <a:ea typeface="微軟正黑體" pitchFamily="34" charset="-120"/>
              <a:cs typeface="Arial"/>
              <a:sym typeface="Arial"/>
            </a:endParaRPr>
          </a:p>
        </p:txBody>
      </p:sp>
      <p:sp>
        <p:nvSpPr>
          <p:cNvPr id="14" name="TextBox 13">
            <a:extLst>
              <a:ext uri="{FF2B5EF4-FFF2-40B4-BE49-F238E27FC236}">
                <a16:creationId xmlns:a16="http://schemas.microsoft.com/office/drawing/2014/main" id="{0342BCF1-CA8C-46CD-93F9-3240A9AFA4D5}"/>
              </a:ext>
            </a:extLst>
          </p:cNvPr>
          <p:cNvSpPr txBox="1"/>
          <p:nvPr/>
        </p:nvSpPr>
        <p:spPr>
          <a:xfrm>
            <a:off x="2358404" y="1814955"/>
            <a:ext cx="2512791" cy="338554"/>
          </a:xfrm>
          <a:prstGeom prst="rect">
            <a:avLst/>
          </a:prstGeom>
          <a:noFill/>
        </p:spPr>
        <p:txBody>
          <a:bodyPr wrap="square" rtlCol="0" anchor="t">
            <a:spAutoFit/>
          </a:bodyPr>
          <a:lstStyle/>
          <a:p>
            <a:pPr defTabSz="914400">
              <a:buClr>
                <a:srgbClr val="000000"/>
              </a:buClr>
              <a:defRPr/>
            </a:pPr>
            <a:r>
              <a:rPr kumimoji="1" lang="en-US" sz="1600" b="1" kern="0">
                <a:solidFill>
                  <a:schemeClr val="bg1"/>
                </a:solidFill>
                <a:latin typeface="Arial"/>
                <a:ea typeface="微軟正黑體" pitchFamily="34" charset="-120"/>
                <a:cs typeface="Arial"/>
                <a:sym typeface="Arial"/>
              </a:rPr>
              <a:t>10GbE</a:t>
            </a:r>
            <a:r>
              <a:rPr kumimoji="1" lang="zh-TW" altLang="en-US" sz="1600" b="1" kern="0">
                <a:solidFill>
                  <a:schemeClr val="bg1"/>
                </a:solidFill>
                <a:latin typeface="Arial"/>
                <a:ea typeface="微軟正黑體" pitchFamily="34" charset="-120"/>
                <a:cs typeface="Arial"/>
                <a:sym typeface="Arial"/>
              </a:rPr>
              <a:t> </a:t>
            </a:r>
            <a:r>
              <a:rPr kumimoji="1" lang="en-US" altLang="zh-TW" sz="1600" b="1" kern="0">
                <a:solidFill>
                  <a:schemeClr val="bg1"/>
                </a:solidFill>
                <a:latin typeface="Arial"/>
                <a:ea typeface="微軟正黑體" pitchFamily="34" charset="-120"/>
                <a:cs typeface="Arial"/>
                <a:sym typeface="Arial"/>
              </a:rPr>
              <a:t>/</a:t>
            </a:r>
            <a:r>
              <a:rPr kumimoji="1" lang="zh-TW" altLang="en-US" sz="1600" b="1" kern="0">
                <a:solidFill>
                  <a:schemeClr val="bg1"/>
                </a:solidFill>
                <a:latin typeface="Arial"/>
                <a:ea typeface="微軟正黑體" pitchFamily="34" charset="-120"/>
                <a:cs typeface="Arial"/>
                <a:sym typeface="Arial"/>
              </a:rPr>
              <a:t> </a:t>
            </a:r>
            <a:r>
              <a:rPr lang="en-US" sz="1600" b="1" kern="0">
                <a:solidFill>
                  <a:schemeClr val="bg1"/>
                </a:solidFill>
                <a:latin typeface="Arial"/>
                <a:ea typeface="微軟正黑體" pitchFamily="34" charset="-120"/>
                <a:cs typeface="Arial"/>
              </a:rPr>
              <a:t>1GbE </a:t>
            </a:r>
            <a:r>
              <a:rPr lang="ja-JP" altLang="en-US" sz="1600" b="1" kern="0">
                <a:solidFill>
                  <a:schemeClr val="bg1"/>
                </a:solidFill>
                <a:latin typeface="Arial"/>
                <a:ea typeface="微軟正黑體" pitchFamily="34" charset="-120"/>
                <a:cs typeface="Arial"/>
              </a:rPr>
              <a:t>掛載</a:t>
            </a:r>
            <a:endParaRPr lang="en-US" sz="1600" b="1" i="0" u="none" strike="noStrike" kern="0" cap="none" spc="0" baseline="0" noProof="0">
              <a:solidFill>
                <a:schemeClr val="bg1"/>
              </a:solidFill>
              <a:latin typeface="Arial"/>
              <a:ea typeface="微軟正黑體" pitchFamily="34" charset="-120"/>
              <a:cs typeface="Arial"/>
            </a:endParaRPr>
          </a:p>
        </p:txBody>
      </p:sp>
      <p:pic>
        <p:nvPicPr>
          <p:cNvPr id="17" name="圖片 31">
            <a:extLst>
              <a:ext uri="{FF2B5EF4-FFF2-40B4-BE49-F238E27FC236}">
                <a16:creationId xmlns:a16="http://schemas.microsoft.com/office/drawing/2014/main" id="{FC066DDF-2B60-0F42-9035-D4A6EEC1CB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7278" y="543948"/>
            <a:ext cx="2789609" cy="1743505"/>
          </a:xfrm>
          <a:prstGeom prst="rect">
            <a:avLst/>
          </a:prstGeom>
        </p:spPr>
      </p:pic>
    </p:spTree>
    <p:extLst>
      <p:ext uri="{BB962C8B-B14F-4D97-AF65-F5344CB8AC3E}">
        <p14:creationId xmlns:p14="http://schemas.microsoft.com/office/powerpoint/2010/main" val="32378982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22E5-92D8-0D4D-A0FD-11144AB4DA96}"/>
              </a:ext>
            </a:extLst>
          </p:cNvPr>
          <p:cNvSpPr>
            <a:spLocks noGrp="1"/>
          </p:cNvSpPr>
          <p:nvPr>
            <p:ph type="title"/>
          </p:nvPr>
        </p:nvSpPr>
        <p:spPr>
          <a:xfrm>
            <a:off x="275953" y="186852"/>
            <a:ext cx="8665746" cy="822960"/>
          </a:xfrm>
          <a:effectLst>
            <a:outerShdw blurRad="50800" dist="38100" dir="2700000" algn="tl" rotWithShape="0">
              <a:prstClr val="black">
                <a:alpha val="40000"/>
              </a:prstClr>
            </a:outerShdw>
          </a:effectLst>
        </p:spPr>
        <p:txBody>
          <a:bodyPr>
            <a:noAutofit/>
          </a:bodyPr>
          <a:lstStyle/>
          <a:p>
            <a:r>
              <a:rPr lang="en-US" altLang="zh-CN" sz="3600">
                <a:solidFill>
                  <a:srgbClr val="E2CB9E"/>
                </a:solidFill>
                <a:effectLst>
                  <a:outerShdw blurRad="38100" dist="38100" dir="2700000" algn="tl">
                    <a:srgbClr val="000000">
                      <a:alpha val="43137"/>
                    </a:srgbClr>
                  </a:outerShdw>
                </a:effectLst>
              </a:rPr>
              <a:t>TR-004 RAID </a:t>
            </a:r>
            <a:r>
              <a:rPr lang="zh-CN" altLang="en-US" sz="3600">
                <a:solidFill>
                  <a:srgbClr val="E2CB9E"/>
                </a:solidFill>
                <a:effectLst>
                  <a:outerShdw blurRad="38100" dist="38100" dir="2700000" algn="tl">
                    <a:srgbClr val="000000">
                      <a:alpha val="43137"/>
                    </a:srgbClr>
                  </a:outerShdw>
                </a:effectLst>
              </a:rPr>
              <a:t>外接盒交換資料或擴容</a:t>
            </a:r>
            <a:endParaRPr lang="en-US" sz="3600">
              <a:solidFill>
                <a:srgbClr val="E2CB9E"/>
              </a:solidFill>
              <a:effectLst>
                <a:outerShdw blurRad="38100" dist="38100" dir="2700000" algn="tl">
                  <a:srgbClr val="000000">
                    <a:alpha val="43137"/>
                  </a:srgbClr>
                </a:outerShdw>
              </a:effectLst>
            </a:endParaRPr>
          </a:p>
        </p:txBody>
      </p:sp>
      <p:sp>
        <p:nvSpPr>
          <p:cNvPr id="38" name="文字方塊 40">
            <a:extLst>
              <a:ext uri="{FF2B5EF4-FFF2-40B4-BE49-F238E27FC236}">
                <a16:creationId xmlns:a16="http://schemas.microsoft.com/office/drawing/2014/main" id="{149A8850-6B56-434D-9381-C3774237535D}"/>
              </a:ext>
            </a:extLst>
          </p:cNvPr>
          <p:cNvSpPr txBox="1"/>
          <p:nvPr/>
        </p:nvSpPr>
        <p:spPr>
          <a:xfrm>
            <a:off x="331545" y="1022312"/>
            <a:ext cx="7073715" cy="923330"/>
          </a:xfrm>
          <a:prstGeom prst="rect">
            <a:avLst/>
          </a:prstGeom>
          <a:noFill/>
        </p:spPr>
        <p:txBody>
          <a:bodyPr wrap="square" rtlCol="0" anchor="t">
            <a:spAutoFit/>
          </a:bodyPr>
          <a:lstStyle/>
          <a:p>
            <a:r>
              <a:rPr lang="zh-CN" altLang="en-US" b="1">
                <a:solidFill>
                  <a:schemeClr val="bg1"/>
                </a:solidFill>
                <a:latin typeface="微軟正黑體" pitchFamily="34" charset="-120"/>
                <a:ea typeface="微軟正黑體" pitchFamily="34" charset="-120"/>
              </a:rPr>
              <a:t>使用模式二</a:t>
            </a:r>
            <a:r>
              <a:rPr lang="zh-TW" altLang="en-US" b="1">
                <a:solidFill>
                  <a:schemeClr val="bg1"/>
                </a:solidFill>
                <a:latin typeface="微軟正黑體" pitchFamily="34" charset="-120"/>
                <a:ea typeface="微軟正黑體" pitchFamily="34" charset="-120"/>
              </a:rPr>
              <a:t>選</a:t>
            </a:r>
            <a:r>
              <a:rPr lang="zh-CN" altLang="en-US" b="1">
                <a:solidFill>
                  <a:schemeClr val="bg1"/>
                </a:solidFill>
                <a:latin typeface="微軟正黑體" pitchFamily="34" charset="-120"/>
                <a:ea typeface="微軟正黑體" pitchFamily="34" charset="-120"/>
              </a:rPr>
              <a:t>一</a:t>
            </a:r>
            <a:r>
              <a:rPr lang="zh-TW" altLang="en-US" b="1">
                <a:solidFill>
                  <a:schemeClr val="bg1"/>
                </a:solidFill>
                <a:latin typeface="微軟正黑體" pitchFamily="34" charset="-120"/>
                <a:ea typeface="微軟正黑體" pitchFamily="34" charset="-120"/>
              </a:rPr>
              <a:t>：</a:t>
            </a:r>
            <a:endParaRPr lang="en-US" altLang="zh-TW" b="1">
              <a:solidFill>
                <a:schemeClr val="bg1"/>
              </a:solidFill>
              <a:latin typeface="微軟正黑體" pitchFamily="34" charset="-120"/>
              <a:ea typeface="微軟正黑體" pitchFamily="34" charset="-120"/>
            </a:endParaRPr>
          </a:p>
          <a:p>
            <a:r>
              <a:rPr lang="en-US" altLang="zh-TW" b="1">
                <a:solidFill>
                  <a:schemeClr val="bg1"/>
                </a:solidFill>
                <a:latin typeface="微軟正黑體" pitchFamily="34" charset="-120"/>
                <a:ea typeface="微軟正黑體" pitchFamily="34" charset="-120"/>
              </a:rPr>
              <a:t>1.</a:t>
            </a:r>
            <a:r>
              <a:rPr lang="zh-TW" altLang="en-US" b="1">
                <a:solidFill>
                  <a:schemeClr val="bg1"/>
                </a:solidFill>
                <a:latin typeface="微軟正黑體" pitchFamily="34" charset="-120"/>
                <a:ea typeface="微軟正黑體" pitchFamily="34" charset="-120"/>
              </a:rPr>
              <a:t> </a:t>
            </a:r>
            <a:r>
              <a:rPr lang="en-US" altLang="zh-TW" b="1">
                <a:solidFill>
                  <a:schemeClr val="bg1"/>
                </a:solidFill>
                <a:latin typeface="微軟正黑體" pitchFamily="34" charset="-120"/>
                <a:ea typeface="微軟正黑體" pitchFamily="34" charset="-120"/>
              </a:rPr>
              <a:t>NAS</a:t>
            </a:r>
            <a:r>
              <a:rPr lang="zh-TW" altLang="en-US" b="1">
                <a:solidFill>
                  <a:schemeClr val="bg1"/>
                </a:solidFill>
                <a:latin typeface="微軟正黑體" pitchFamily="34" charset="-120"/>
                <a:ea typeface="微軟正黑體" pitchFamily="34" charset="-120"/>
              </a:rPr>
              <a:t>、</a:t>
            </a:r>
            <a:r>
              <a:rPr lang="en-US" altLang="zh-TW" b="1">
                <a:solidFill>
                  <a:schemeClr val="bg1"/>
                </a:solidFill>
                <a:latin typeface="微軟正黑體" pitchFamily="34" charset="-120"/>
                <a:ea typeface="微軟正黑體" pitchFamily="34" charset="-120"/>
              </a:rPr>
              <a:t>Windows</a:t>
            </a:r>
            <a:r>
              <a:rPr lang="zh-TW" altLang="en-US" b="1">
                <a:solidFill>
                  <a:schemeClr val="bg1"/>
                </a:solidFill>
                <a:latin typeface="微軟正黑體" pitchFamily="34" charset="-120"/>
                <a:ea typeface="微軟正黑體" pitchFamily="34" charset="-120"/>
              </a:rPr>
              <a:t>、</a:t>
            </a:r>
            <a:r>
              <a:rPr lang="en-US" altLang="zh-TW" b="1">
                <a:solidFill>
                  <a:schemeClr val="bg1"/>
                </a:solidFill>
                <a:latin typeface="微軟正黑體" pitchFamily="34" charset="-120"/>
                <a:ea typeface="微軟正黑體" pitchFamily="34" charset="-120"/>
              </a:rPr>
              <a:t>macOS</a:t>
            </a:r>
            <a:r>
              <a:rPr lang="zh-TW" altLang="en-US" b="1">
                <a:solidFill>
                  <a:schemeClr val="bg1"/>
                </a:solidFill>
                <a:latin typeface="微軟正黑體" pitchFamily="34" charset="-120"/>
                <a:ea typeface="微軟正黑體" pitchFamily="34" charset="-120"/>
              </a:rPr>
              <a:t> 及</a:t>
            </a:r>
            <a:r>
              <a:rPr lang="en-US" altLang="zh-TW" b="1">
                <a:solidFill>
                  <a:schemeClr val="bg1"/>
                </a:solidFill>
                <a:latin typeface="微軟正黑體" pitchFamily="34" charset="-120"/>
                <a:ea typeface="微軟正黑體" pitchFamily="34" charset="-120"/>
              </a:rPr>
              <a:t> Linux  </a:t>
            </a:r>
            <a:r>
              <a:rPr lang="zh-CN" altLang="en-US" b="1">
                <a:solidFill>
                  <a:schemeClr val="bg1"/>
                </a:solidFill>
                <a:latin typeface="微軟正黑體" pitchFamily="34" charset="-120"/>
                <a:ea typeface="微軟正黑體" pitchFamily="34" charset="-120"/>
              </a:rPr>
              <a:t>跨平台</a:t>
            </a:r>
            <a:r>
              <a:rPr lang="zh-TW" altLang="en-US" b="1">
                <a:solidFill>
                  <a:schemeClr val="bg1"/>
                </a:solidFill>
                <a:latin typeface="微軟正黑體" pitchFamily="34" charset="-120"/>
                <a:ea typeface="微軟正黑體" pitchFamily="34" charset="-120"/>
              </a:rPr>
              <a:t>外接裝置模式</a:t>
            </a:r>
            <a:br>
              <a:rPr lang="zh-TW" altLang="en-US" b="1">
                <a:solidFill>
                  <a:schemeClr val="bg1"/>
                </a:solidFill>
                <a:latin typeface="微軟正黑體" pitchFamily="34" charset="-120"/>
                <a:ea typeface="微軟正黑體" pitchFamily="34" charset="-120"/>
              </a:rPr>
            </a:br>
            <a:r>
              <a:rPr lang="zh-TW" altLang="en-US" b="1">
                <a:solidFill>
                  <a:schemeClr val="bg1"/>
                </a:solidFill>
                <a:latin typeface="微軟正黑體" pitchFamily="34" charset="-120"/>
                <a:ea typeface="微軟正黑體" pitchFamily="34" charset="-120"/>
              </a:rPr>
              <a:t>2. </a:t>
            </a:r>
            <a:r>
              <a:rPr lang="en-US" altLang="zh-TW" b="1">
                <a:solidFill>
                  <a:schemeClr val="bg1"/>
                </a:solidFill>
                <a:latin typeface="微軟正黑體"/>
                <a:ea typeface="微軟正黑體"/>
              </a:rPr>
              <a:t>QNAP NAS</a:t>
            </a:r>
            <a:r>
              <a:rPr lang="zh-TW" altLang="en-US" b="1">
                <a:solidFill>
                  <a:schemeClr val="bg1"/>
                </a:solidFill>
                <a:latin typeface="微軟正黑體"/>
                <a:ea typeface="微軟正黑體"/>
              </a:rPr>
              <a:t> 專用進階儲存擴充模式</a:t>
            </a:r>
            <a:endParaRPr lang="en-US" altLang="zh-TW" b="1">
              <a:solidFill>
                <a:schemeClr val="bg1"/>
              </a:solidFill>
            </a:endParaRPr>
          </a:p>
        </p:txBody>
      </p:sp>
      <p:grpSp>
        <p:nvGrpSpPr>
          <p:cNvPr id="41" name="群組 40">
            <a:extLst>
              <a:ext uri="{FF2B5EF4-FFF2-40B4-BE49-F238E27FC236}">
                <a16:creationId xmlns:a16="http://schemas.microsoft.com/office/drawing/2014/main" id="{BBEE3A6C-6217-48ED-B10E-722C49F29940}"/>
              </a:ext>
            </a:extLst>
          </p:cNvPr>
          <p:cNvGrpSpPr/>
          <p:nvPr/>
        </p:nvGrpSpPr>
        <p:grpSpPr>
          <a:xfrm>
            <a:off x="416069" y="2087652"/>
            <a:ext cx="8163541" cy="2770007"/>
            <a:chOff x="569819" y="2235050"/>
            <a:chExt cx="7347446" cy="2493056"/>
          </a:xfrm>
        </p:grpSpPr>
        <p:cxnSp>
          <p:nvCxnSpPr>
            <p:cNvPr id="3" name="直線接點 56">
              <a:extLst>
                <a:ext uri="{FF2B5EF4-FFF2-40B4-BE49-F238E27FC236}">
                  <a16:creationId xmlns:a16="http://schemas.microsoft.com/office/drawing/2014/main" id="{6A995D7F-3243-424E-B33E-A00CA4004F95}"/>
                </a:ext>
              </a:extLst>
            </p:cNvPr>
            <p:cNvCxnSpPr>
              <a:cxnSpLocks/>
            </p:cNvCxnSpPr>
            <p:nvPr/>
          </p:nvCxnSpPr>
          <p:spPr>
            <a:xfrm flipV="1">
              <a:off x="2723069" y="3511210"/>
              <a:ext cx="4126078" cy="28743"/>
            </a:xfrm>
            <a:prstGeom prst="line">
              <a:avLst/>
            </a:prstGeom>
            <a:ln w="19050">
              <a:solidFill>
                <a:srgbClr val="85D8DE"/>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952B9F57-D54A-8347-9F22-8B067B114088}"/>
                </a:ext>
              </a:extLst>
            </p:cNvPr>
            <p:cNvSpPr txBox="1"/>
            <p:nvPr/>
          </p:nvSpPr>
          <p:spPr>
            <a:xfrm>
              <a:off x="1921156" y="3724198"/>
              <a:ext cx="1080198" cy="246221"/>
            </a:xfrm>
            <a:prstGeom prst="rect">
              <a:avLst/>
            </a:prstGeom>
            <a:noFill/>
          </p:spPr>
          <p:txBody>
            <a:bodyPr wrap="square" rtlCol="0" anchor="t">
              <a:spAutoFit/>
            </a:bodyPr>
            <a:lstStyle/>
            <a:p>
              <a:pPr algn="ctr"/>
              <a:r>
                <a:rPr lang="en-US" altLang="zh-TW" sz="1000" b="1">
                  <a:solidFill>
                    <a:schemeClr val="bg1"/>
                  </a:solidFill>
                  <a:latin typeface="Microsoft JHengHei UI"/>
                  <a:ea typeface="Microsoft JHengHei UI"/>
                </a:rPr>
                <a:t>儲存池</a:t>
              </a:r>
            </a:p>
          </p:txBody>
        </p:sp>
        <p:sp>
          <p:nvSpPr>
            <p:cNvPr id="5" name="文字方塊 6">
              <a:extLst>
                <a:ext uri="{FF2B5EF4-FFF2-40B4-BE49-F238E27FC236}">
                  <a16:creationId xmlns:a16="http://schemas.microsoft.com/office/drawing/2014/main" id="{37707ECC-00CF-EE47-B70D-2A5708570B17}"/>
                </a:ext>
              </a:extLst>
            </p:cNvPr>
            <p:cNvSpPr txBox="1"/>
            <p:nvPr/>
          </p:nvSpPr>
          <p:spPr>
            <a:xfrm>
              <a:off x="5817079" y="3549039"/>
              <a:ext cx="1210825" cy="246221"/>
            </a:xfrm>
            <a:prstGeom prst="rect">
              <a:avLst/>
            </a:prstGeom>
            <a:noFill/>
          </p:spPr>
          <p:txBody>
            <a:bodyPr wrap="square" rtlCol="0" anchor="t">
              <a:spAutoFit/>
            </a:bodyPr>
            <a:lstStyle/>
            <a:p>
              <a:pPr algn="ctr"/>
              <a:r>
                <a:rPr lang="en-US" altLang="zh-TW" sz="1000" b="1" err="1">
                  <a:solidFill>
                    <a:schemeClr val="bg1"/>
                  </a:solidFill>
                  <a:latin typeface="Microsoft JHengHei UI"/>
                  <a:ea typeface="Microsoft JHengHei UI"/>
                </a:rPr>
                <a:t>外接裝置</a:t>
              </a:r>
              <a:endParaRPr lang="en-US" altLang="zh-TW" sz="1000" b="1">
                <a:solidFill>
                  <a:schemeClr val="bg1"/>
                </a:solidFill>
                <a:latin typeface="Microsoft JHengHei UI"/>
                <a:ea typeface="Microsoft JHengHei UI"/>
              </a:endParaRPr>
            </a:p>
          </p:txBody>
        </p:sp>
        <p:pic>
          <p:nvPicPr>
            <p:cNvPr id="6" name="圖片 8">
              <a:extLst>
                <a:ext uri="{FF2B5EF4-FFF2-40B4-BE49-F238E27FC236}">
                  <a16:creationId xmlns:a16="http://schemas.microsoft.com/office/drawing/2014/main" id="{1C943FB6-FC2D-F042-9432-D15F705F49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0523" y="2657095"/>
              <a:ext cx="1698926" cy="1818201"/>
            </a:xfrm>
            <a:prstGeom prst="rect">
              <a:avLst/>
            </a:prstGeom>
            <a:effectLst>
              <a:glow rad="127000">
                <a:schemeClr val="bg1">
                  <a:alpha val="20000"/>
                </a:schemeClr>
              </a:glow>
            </a:effectLst>
          </p:spPr>
        </p:pic>
        <p:pic>
          <p:nvPicPr>
            <p:cNvPr id="7" name="圖片 32">
              <a:extLst>
                <a:ext uri="{FF2B5EF4-FFF2-40B4-BE49-F238E27FC236}">
                  <a16:creationId xmlns:a16="http://schemas.microsoft.com/office/drawing/2014/main" id="{75D238C4-CC39-9946-B2E5-70C4E74EB7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84" y="3198354"/>
              <a:ext cx="417393" cy="555999"/>
            </a:xfrm>
            <a:prstGeom prst="rect">
              <a:avLst/>
            </a:prstGeom>
          </p:spPr>
        </p:pic>
        <p:grpSp>
          <p:nvGrpSpPr>
            <p:cNvPr id="8" name="群組 57">
              <a:extLst>
                <a:ext uri="{FF2B5EF4-FFF2-40B4-BE49-F238E27FC236}">
                  <a16:creationId xmlns:a16="http://schemas.microsoft.com/office/drawing/2014/main" id="{728F2EE4-B9BB-8F49-B370-A13B8B81D5C0}"/>
                </a:ext>
              </a:extLst>
            </p:cNvPr>
            <p:cNvGrpSpPr/>
            <p:nvPr/>
          </p:nvGrpSpPr>
          <p:grpSpPr>
            <a:xfrm>
              <a:off x="6902316" y="2470705"/>
              <a:ext cx="1014949" cy="2081010"/>
              <a:chOff x="6060535" y="2471511"/>
              <a:chExt cx="1014949" cy="2081010"/>
            </a:xfrm>
          </p:grpSpPr>
          <p:grpSp>
            <p:nvGrpSpPr>
              <p:cNvPr id="9" name="群組 13">
                <a:extLst>
                  <a:ext uri="{FF2B5EF4-FFF2-40B4-BE49-F238E27FC236}">
                    <a16:creationId xmlns:a16="http://schemas.microsoft.com/office/drawing/2014/main" id="{E1B91889-A4AC-D04A-8957-42FF074C027E}"/>
                  </a:ext>
                </a:extLst>
              </p:cNvPr>
              <p:cNvGrpSpPr/>
              <p:nvPr/>
            </p:nvGrpSpPr>
            <p:grpSpPr>
              <a:xfrm rot="5400000">
                <a:off x="6060535" y="2471511"/>
                <a:ext cx="1014949" cy="1014949"/>
                <a:chOff x="3377220" y="2581728"/>
                <a:chExt cx="1184801" cy="1184801"/>
              </a:xfrm>
            </p:grpSpPr>
            <p:sp>
              <p:nvSpPr>
                <p:cNvPr id="17" name="Shape 279">
                  <a:extLst>
                    <a:ext uri="{FF2B5EF4-FFF2-40B4-BE49-F238E27FC236}">
                      <a16:creationId xmlns:a16="http://schemas.microsoft.com/office/drawing/2014/main" id="{95FF6421-2A2C-4A4B-926C-0C9D742781BB}"/>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8" name="Shape 280">
                  <a:extLst>
                    <a:ext uri="{FF2B5EF4-FFF2-40B4-BE49-F238E27FC236}">
                      <a16:creationId xmlns:a16="http://schemas.microsoft.com/office/drawing/2014/main" id="{37A93DE2-FF20-D845-880C-A3B50D0F111B}"/>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grpSp>
            <p:nvGrpSpPr>
              <p:cNvPr id="10" name="群組 14">
                <a:extLst>
                  <a:ext uri="{FF2B5EF4-FFF2-40B4-BE49-F238E27FC236}">
                    <a16:creationId xmlns:a16="http://schemas.microsoft.com/office/drawing/2014/main" id="{CDEF0E5B-9C0D-D741-8358-24C5167902CA}"/>
                  </a:ext>
                </a:extLst>
              </p:cNvPr>
              <p:cNvGrpSpPr/>
              <p:nvPr/>
            </p:nvGrpSpPr>
            <p:grpSpPr>
              <a:xfrm rot="16200000" flipV="1">
                <a:off x="6060535" y="3537572"/>
                <a:ext cx="1014949" cy="1014949"/>
                <a:chOff x="3377220" y="2581728"/>
                <a:chExt cx="1184801" cy="1184801"/>
              </a:xfrm>
            </p:grpSpPr>
            <p:sp>
              <p:nvSpPr>
                <p:cNvPr id="15" name="Shape 279">
                  <a:extLst>
                    <a:ext uri="{FF2B5EF4-FFF2-40B4-BE49-F238E27FC236}">
                      <a16:creationId xmlns:a16="http://schemas.microsoft.com/office/drawing/2014/main" id="{80CA3899-F77D-1544-B8AB-B5ED381CD36A}"/>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6" name="Shape 280">
                  <a:extLst>
                    <a:ext uri="{FF2B5EF4-FFF2-40B4-BE49-F238E27FC236}">
                      <a16:creationId xmlns:a16="http://schemas.microsoft.com/office/drawing/2014/main" id="{F26DA883-9643-0D47-95F5-E1F89A2F6A47}"/>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pic>
            <p:nvPicPr>
              <p:cNvPr id="11" name="Shape 628" descr="C:\Users\user\Desktop\Qfinder_PPT\電腦2.png">
                <a:extLst>
                  <a:ext uri="{FF2B5EF4-FFF2-40B4-BE49-F238E27FC236}">
                    <a16:creationId xmlns:a16="http://schemas.microsoft.com/office/drawing/2014/main" id="{DEC0C86F-171D-2244-9044-D1DEF5B8DD7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52197" y="3796066"/>
                <a:ext cx="666619" cy="680036"/>
              </a:xfrm>
              <a:prstGeom prst="rect">
                <a:avLst/>
              </a:prstGeom>
              <a:noFill/>
              <a:ln>
                <a:noFill/>
              </a:ln>
            </p:spPr>
          </p:pic>
          <p:pic>
            <p:nvPicPr>
              <p:cNvPr id="12" name="圖片 18" descr="螢幕+手機.png">
                <a:extLst>
                  <a:ext uri="{FF2B5EF4-FFF2-40B4-BE49-F238E27FC236}">
                    <a16:creationId xmlns:a16="http://schemas.microsoft.com/office/drawing/2014/main" id="{C691CCA1-90D6-1F40-9427-7BC8385277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3556" y="2705382"/>
                <a:ext cx="801400" cy="712602"/>
              </a:xfrm>
              <a:prstGeom prst="rect">
                <a:avLst/>
              </a:prstGeom>
            </p:spPr>
          </p:pic>
          <p:pic>
            <p:nvPicPr>
              <p:cNvPr id="13" name="圖片 41">
                <a:extLst>
                  <a:ext uri="{FF2B5EF4-FFF2-40B4-BE49-F238E27FC236}">
                    <a16:creationId xmlns:a16="http://schemas.microsoft.com/office/drawing/2014/main" id="{10396061-3F5F-9C4D-B8C8-8797BA1F0C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2935" y="3845048"/>
                <a:ext cx="342642" cy="337489"/>
              </a:xfrm>
              <a:prstGeom prst="rect">
                <a:avLst/>
              </a:prstGeom>
            </p:spPr>
          </p:pic>
          <p:pic>
            <p:nvPicPr>
              <p:cNvPr id="14" name="圖片 45">
                <a:extLst>
                  <a:ext uri="{FF2B5EF4-FFF2-40B4-BE49-F238E27FC236}">
                    <a16:creationId xmlns:a16="http://schemas.microsoft.com/office/drawing/2014/main" id="{A5A96815-119A-4F4B-ACDA-CF99A391D8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4612" y="2822403"/>
                <a:ext cx="317734" cy="320830"/>
              </a:xfrm>
              <a:prstGeom prst="rect">
                <a:avLst/>
              </a:prstGeom>
            </p:spPr>
          </p:pic>
        </p:grpSp>
        <p:grpSp>
          <p:nvGrpSpPr>
            <p:cNvPr id="20" name="群組 53">
              <a:extLst>
                <a:ext uri="{FF2B5EF4-FFF2-40B4-BE49-F238E27FC236}">
                  <a16:creationId xmlns:a16="http://schemas.microsoft.com/office/drawing/2014/main" id="{606475DD-DC36-BB48-96C7-AF07E787BCE4}"/>
                </a:ext>
              </a:extLst>
            </p:cNvPr>
            <p:cNvGrpSpPr/>
            <p:nvPr/>
          </p:nvGrpSpPr>
          <p:grpSpPr>
            <a:xfrm>
              <a:off x="569819" y="2235050"/>
              <a:ext cx="1916078" cy="2476314"/>
              <a:chOff x="-85085" y="2377006"/>
              <a:chExt cx="1916078" cy="2476314"/>
            </a:xfrm>
          </p:grpSpPr>
          <p:grpSp>
            <p:nvGrpSpPr>
              <p:cNvPr id="21" name="群組 28">
                <a:extLst>
                  <a:ext uri="{FF2B5EF4-FFF2-40B4-BE49-F238E27FC236}">
                    <a16:creationId xmlns:a16="http://schemas.microsoft.com/office/drawing/2014/main" id="{CB4DF6A9-61BE-0B47-BE36-3D2FCA8C6215}"/>
                  </a:ext>
                </a:extLst>
              </p:cNvPr>
              <p:cNvGrpSpPr/>
              <p:nvPr/>
            </p:nvGrpSpPr>
            <p:grpSpPr>
              <a:xfrm rot="838089">
                <a:off x="-85085" y="2377006"/>
                <a:ext cx="1916078" cy="2476314"/>
                <a:chOff x="659413" y="2282127"/>
                <a:chExt cx="1916078" cy="2476314"/>
              </a:xfrm>
            </p:grpSpPr>
            <p:grpSp>
              <p:nvGrpSpPr>
                <p:cNvPr id="25" name="群組 19">
                  <a:extLst>
                    <a:ext uri="{FF2B5EF4-FFF2-40B4-BE49-F238E27FC236}">
                      <a16:creationId xmlns:a16="http://schemas.microsoft.com/office/drawing/2014/main" id="{A671703A-4872-904B-8D72-1DDDDA4F0BD3}"/>
                    </a:ext>
                  </a:extLst>
                </p:cNvPr>
                <p:cNvGrpSpPr/>
                <p:nvPr/>
              </p:nvGrpSpPr>
              <p:grpSpPr>
                <a:xfrm rot="18106256" flipH="1">
                  <a:off x="1221457" y="2282127"/>
                  <a:ext cx="1014949" cy="1014949"/>
                  <a:chOff x="3375501" y="2635069"/>
                  <a:chExt cx="1184801" cy="1184801"/>
                </a:xfrm>
              </p:grpSpPr>
              <p:sp>
                <p:nvSpPr>
                  <p:cNvPr id="32" name="Shape 279">
                    <a:extLst>
                      <a:ext uri="{FF2B5EF4-FFF2-40B4-BE49-F238E27FC236}">
                        <a16:creationId xmlns:a16="http://schemas.microsoft.com/office/drawing/2014/main" id="{BEDA415C-F838-3445-ABD7-62143ED1CF7F}"/>
                      </a:ext>
                    </a:extLst>
                  </p:cNvPr>
                  <p:cNvSpPr/>
                  <p:nvPr/>
                </p:nvSpPr>
                <p:spPr>
                  <a:xfrm rot="5400000">
                    <a:off x="3375501" y="2635069"/>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33" name="Shape 280">
                    <a:extLst>
                      <a:ext uri="{FF2B5EF4-FFF2-40B4-BE49-F238E27FC236}">
                        <a16:creationId xmlns:a16="http://schemas.microsoft.com/office/drawing/2014/main" id="{4BFEF5BF-5C50-254A-8E79-42EF89B1EFB9}"/>
                      </a:ext>
                    </a:extLst>
                  </p:cNvPr>
                  <p:cNvSpPr/>
                  <p:nvPr/>
                </p:nvSpPr>
                <p:spPr>
                  <a:xfrm rot="2700000">
                    <a:off x="3439953" y="2692477"/>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grpSp>
              <p:nvGrpSpPr>
                <p:cNvPr id="26" name="群組 22">
                  <a:extLst>
                    <a:ext uri="{FF2B5EF4-FFF2-40B4-BE49-F238E27FC236}">
                      <a16:creationId xmlns:a16="http://schemas.microsoft.com/office/drawing/2014/main" id="{6D147808-7350-4545-8318-64F7CE2CC766}"/>
                    </a:ext>
                  </a:extLst>
                </p:cNvPr>
                <p:cNvGrpSpPr/>
                <p:nvPr/>
              </p:nvGrpSpPr>
              <p:grpSpPr>
                <a:xfrm rot="7306256" flipH="1" flipV="1">
                  <a:off x="659413" y="3184141"/>
                  <a:ext cx="1014949" cy="1014949"/>
                  <a:chOff x="3377220" y="2581728"/>
                  <a:chExt cx="1184801" cy="1184801"/>
                </a:xfrm>
              </p:grpSpPr>
              <p:sp>
                <p:nvSpPr>
                  <p:cNvPr id="30" name="Shape 279">
                    <a:extLst>
                      <a:ext uri="{FF2B5EF4-FFF2-40B4-BE49-F238E27FC236}">
                        <a16:creationId xmlns:a16="http://schemas.microsoft.com/office/drawing/2014/main" id="{6847BEE0-35FA-9D45-B277-76B39D836581}"/>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31" name="Shape 280">
                    <a:extLst>
                      <a:ext uri="{FF2B5EF4-FFF2-40B4-BE49-F238E27FC236}">
                        <a16:creationId xmlns:a16="http://schemas.microsoft.com/office/drawing/2014/main" id="{490C169D-9C01-0A49-A246-EEE91C1E30F5}"/>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grpSp>
              <p:nvGrpSpPr>
                <p:cNvPr id="27" name="群組 25">
                  <a:extLst>
                    <a:ext uri="{FF2B5EF4-FFF2-40B4-BE49-F238E27FC236}">
                      <a16:creationId xmlns:a16="http://schemas.microsoft.com/office/drawing/2014/main" id="{793B2C50-328F-2342-BCD7-96595103A268}"/>
                    </a:ext>
                  </a:extLst>
                </p:cNvPr>
                <p:cNvGrpSpPr/>
                <p:nvPr/>
              </p:nvGrpSpPr>
              <p:grpSpPr>
                <a:xfrm rot="2039683" flipH="1" flipV="1">
                  <a:off x="1560542" y="3743492"/>
                  <a:ext cx="1014949" cy="1014949"/>
                  <a:chOff x="3363160" y="2603372"/>
                  <a:chExt cx="1184801" cy="1184801"/>
                </a:xfrm>
              </p:grpSpPr>
              <p:sp>
                <p:nvSpPr>
                  <p:cNvPr id="28" name="Shape 279">
                    <a:extLst>
                      <a:ext uri="{FF2B5EF4-FFF2-40B4-BE49-F238E27FC236}">
                        <a16:creationId xmlns:a16="http://schemas.microsoft.com/office/drawing/2014/main" id="{BFEDAC15-8AF2-2846-8723-47A17F523064}"/>
                      </a:ext>
                    </a:extLst>
                  </p:cNvPr>
                  <p:cNvSpPr/>
                  <p:nvPr/>
                </p:nvSpPr>
                <p:spPr>
                  <a:xfrm rot="5260893">
                    <a:off x="3363160" y="2603372"/>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9" name="Shape 280">
                    <a:extLst>
                      <a:ext uri="{FF2B5EF4-FFF2-40B4-BE49-F238E27FC236}">
                        <a16:creationId xmlns:a16="http://schemas.microsoft.com/office/drawing/2014/main" id="{DED7C5F4-D59D-3243-B2B3-9A87DA684E0F}"/>
                      </a:ext>
                    </a:extLst>
                  </p:cNvPr>
                  <p:cNvSpPr/>
                  <p:nvPr/>
                </p:nvSpPr>
                <p:spPr>
                  <a:xfrm rot="2560893">
                    <a:off x="3427613" y="2660779"/>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grpSp>
          <p:pic>
            <p:nvPicPr>
              <p:cNvPr id="22" name="圖片 34">
                <a:extLst>
                  <a:ext uri="{FF2B5EF4-FFF2-40B4-BE49-F238E27FC236}">
                    <a16:creationId xmlns:a16="http://schemas.microsoft.com/office/drawing/2014/main" id="{75E09817-092B-7548-9263-D37873F622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025" y="3400720"/>
                <a:ext cx="557003" cy="557003"/>
              </a:xfrm>
              <a:prstGeom prst="rect">
                <a:avLst/>
              </a:prstGeom>
              <a:effectLst>
                <a:outerShdw blurRad="63500" sx="102000" sy="102000" algn="ctr" rotWithShape="0">
                  <a:prstClr val="black">
                    <a:alpha val="40000"/>
                  </a:prstClr>
                </a:outerShdw>
              </a:effectLst>
            </p:spPr>
          </p:pic>
          <p:pic>
            <p:nvPicPr>
              <p:cNvPr id="23" name="圖片 52">
                <a:extLst>
                  <a:ext uri="{FF2B5EF4-FFF2-40B4-BE49-F238E27FC236}">
                    <a16:creationId xmlns:a16="http://schemas.microsoft.com/office/drawing/2014/main" id="{AD196CF0-6AC3-E342-8AB6-3058278C22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449" y="2646844"/>
                <a:ext cx="558000" cy="558000"/>
              </a:xfrm>
              <a:prstGeom prst="rect">
                <a:avLst/>
              </a:prstGeom>
              <a:effectLst>
                <a:outerShdw blurRad="63500" sx="102000" sy="102000" algn="ctr" rotWithShape="0">
                  <a:prstClr val="black">
                    <a:alpha val="40000"/>
                  </a:prstClr>
                </a:outerShdw>
              </a:effectLst>
            </p:spPr>
          </p:pic>
          <p:pic>
            <p:nvPicPr>
              <p:cNvPr id="24" name="圖片 6">
                <a:extLst>
                  <a:ext uri="{FF2B5EF4-FFF2-40B4-BE49-F238E27FC236}">
                    <a16:creationId xmlns:a16="http://schemas.microsoft.com/office/drawing/2014/main" id="{8014FA8F-EC99-3F4F-BB39-90F24C873E0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7199" y="4153997"/>
                <a:ext cx="576936" cy="558000"/>
              </a:xfrm>
              <a:prstGeom prst="roundRect">
                <a:avLst>
                  <a:gd name="adj" fmla="val 17421"/>
                </a:avLst>
              </a:prstGeom>
              <a:effectLst>
                <a:outerShdw blurRad="63500" sx="102000" sy="102000" algn="ctr" rotWithShape="0">
                  <a:prstClr val="black">
                    <a:alpha val="40000"/>
                  </a:prstClr>
                </a:outerShdw>
              </a:effectLst>
            </p:spPr>
          </p:pic>
        </p:grpSp>
        <p:sp>
          <p:nvSpPr>
            <p:cNvPr id="34" name="文字方塊 37">
              <a:extLst>
                <a:ext uri="{FF2B5EF4-FFF2-40B4-BE49-F238E27FC236}">
                  <a16:creationId xmlns:a16="http://schemas.microsoft.com/office/drawing/2014/main" id="{DFC76267-16A2-F149-BB63-884B9F1FE634}"/>
                </a:ext>
              </a:extLst>
            </p:cNvPr>
            <p:cNvSpPr txBox="1"/>
            <p:nvPr/>
          </p:nvSpPr>
          <p:spPr>
            <a:xfrm>
              <a:off x="2742852" y="3724198"/>
              <a:ext cx="1210825" cy="246221"/>
            </a:xfrm>
            <a:prstGeom prst="rect">
              <a:avLst/>
            </a:prstGeom>
            <a:noFill/>
          </p:spPr>
          <p:txBody>
            <a:bodyPr wrap="square" rtlCol="0" anchor="t">
              <a:spAutoFit/>
            </a:bodyPr>
            <a:lstStyle/>
            <a:p>
              <a:pPr algn="ctr"/>
              <a:r>
                <a:rPr lang="en-US" altLang="zh-TW" sz="1000" b="1">
                  <a:solidFill>
                    <a:schemeClr val="bg1"/>
                  </a:solidFill>
                </a:rPr>
                <a:t>TBS-453DX</a:t>
              </a:r>
            </a:p>
          </p:txBody>
        </p:sp>
        <p:sp>
          <p:nvSpPr>
            <p:cNvPr id="35" name="文字方塊 38">
              <a:extLst>
                <a:ext uri="{FF2B5EF4-FFF2-40B4-BE49-F238E27FC236}">
                  <a16:creationId xmlns:a16="http://schemas.microsoft.com/office/drawing/2014/main" id="{AB6B6716-AF56-3047-B956-82400A5B2E5E}"/>
                </a:ext>
              </a:extLst>
            </p:cNvPr>
            <p:cNvSpPr txBox="1"/>
            <p:nvPr/>
          </p:nvSpPr>
          <p:spPr>
            <a:xfrm>
              <a:off x="6005355" y="3302616"/>
              <a:ext cx="830887" cy="246221"/>
            </a:xfrm>
            <a:prstGeom prst="rect">
              <a:avLst/>
            </a:prstGeom>
            <a:noFill/>
          </p:spPr>
          <p:txBody>
            <a:bodyPr wrap="square" rtlCol="0" anchor="t">
              <a:spAutoFit/>
            </a:bodyPr>
            <a:lstStyle/>
            <a:p>
              <a:pPr algn="ctr"/>
              <a:r>
                <a:rPr lang="en-US" altLang="zh-TW" sz="1000" b="1">
                  <a:solidFill>
                    <a:schemeClr val="bg1"/>
                  </a:solidFill>
                </a:rPr>
                <a:t>USB 3.0</a:t>
              </a:r>
            </a:p>
          </p:txBody>
        </p:sp>
        <p:sp>
          <p:nvSpPr>
            <p:cNvPr id="36" name="文字方塊 40">
              <a:extLst>
                <a:ext uri="{FF2B5EF4-FFF2-40B4-BE49-F238E27FC236}">
                  <a16:creationId xmlns:a16="http://schemas.microsoft.com/office/drawing/2014/main" id="{F244C7D7-F7B5-024B-95F7-FB84426DB9C6}"/>
                </a:ext>
              </a:extLst>
            </p:cNvPr>
            <p:cNvSpPr txBox="1"/>
            <p:nvPr/>
          </p:nvSpPr>
          <p:spPr>
            <a:xfrm>
              <a:off x="3702358" y="3302616"/>
              <a:ext cx="830887" cy="246221"/>
            </a:xfrm>
            <a:prstGeom prst="rect">
              <a:avLst/>
            </a:prstGeom>
            <a:noFill/>
          </p:spPr>
          <p:txBody>
            <a:bodyPr wrap="square" rtlCol="0" anchor="t">
              <a:spAutoFit/>
            </a:bodyPr>
            <a:lstStyle/>
            <a:p>
              <a:pPr algn="ctr"/>
              <a:r>
                <a:rPr lang="en-US" altLang="zh-TW" sz="1000" b="1">
                  <a:solidFill>
                    <a:schemeClr val="bg1"/>
                  </a:solidFill>
                </a:rPr>
                <a:t>USB 3.0</a:t>
              </a:r>
            </a:p>
          </p:txBody>
        </p:sp>
        <p:pic>
          <p:nvPicPr>
            <p:cNvPr id="37" name="圖片 31">
              <a:extLst>
                <a:ext uri="{FF2B5EF4-FFF2-40B4-BE49-F238E27FC236}">
                  <a16:creationId xmlns:a16="http://schemas.microsoft.com/office/drawing/2014/main" id="{DFFA312C-8F06-3D47-B667-ABAB23618DC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00559" y="3176892"/>
              <a:ext cx="1115256" cy="697035"/>
            </a:xfrm>
            <a:prstGeom prst="rect">
              <a:avLst/>
            </a:prstGeom>
          </p:spPr>
        </p:pic>
        <p:sp>
          <p:nvSpPr>
            <p:cNvPr id="39" name="文字方塊 37">
              <a:extLst>
                <a:ext uri="{FF2B5EF4-FFF2-40B4-BE49-F238E27FC236}">
                  <a16:creationId xmlns:a16="http://schemas.microsoft.com/office/drawing/2014/main" id="{9E12A87C-AF52-E44F-8A7D-0904550EEEFD}"/>
                </a:ext>
              </a:extLst>
            </p:cNvPr>
            <p:cNvSpPr txBox="1"/>
            <p:nvPr/>
          </p:nvSpPr>
          <p:spPr>
            <a:xfrm>
              <a:off x="4606254" y="4481885"/>
              <a:ext cx="1210825" cy="246221"/>
            </a:xfrm>
            <a:prstGeom prst="rect">
              <a:avLst/>
            </a:prstGeom>
            <a:noFill/>
          </p:spPr>
          <p:txBody>
            <a:bodyPr wrap="square" rtlCol="0" anchor="t">
              <a:spAutoFit/>
            </a:bodyPr>
            <a:lstStyle/>
            <a:p>
              <a:pPr algn="ctr"/>
              <a:r>
                <a:rPr lang="en-US" altLang="zh-TW" sz="1000" b="1">
                  <a:solidFill>
                    <a:schemeClr val="bg1"/>
                  </a:solidFill>
                </a:rPr>
                <a:t>TR-004</a:t>
              </a:r>
            </a:p>
          </p:txBody>
        </p:sp>
        <p:sp>
          <p:nvSpPr>
            <p:cNvPr id="40" name="文字方塊 37">
              <a:extLst>
                <a:ext uri="{FF2B5EF4-FFF2-40B4-BE49-F238E27FC236}">
                  <a16:creationId xmlns:a16="http://schemas.microsoft.com/office/drawing/2014/main" id="{A2E8EFFB-3705-494C-9A75-2408172844D1}"/>
                </a:ext>
              </a:extLst>
            </p:cNvPr>
            <p:cNvSpPr txBox="1"/>
            <p:nvPr/>
          </p:nvSpPr>
          <p:spPr>
            <a:xfrm>
              <a:off x="4606253" y="2300825"/>
              <a:ext cx="1210825" cy="246221"/>
            </a:xfrm>
            <a:prstGeom prst="rect">
              <a:avLst/>
            </a:prstGeom>
            <a:noFill/>
          </p:spPr>
          <p:txBody>
            <a:bodyPr wrap="square" rtlCol="0" anchor="t">
              <a:spAutoFit/>
            </a:bodyPr>
            <a:lstStyle/>
            <a:p>
              <a:pPr algn="ctr"/>
              <a:r>
                <a:rPr lang="zh-CN" altLang="en-US" sz="1000" b="1">
                  <a:solidFill>
                    <a:schemeClr val="bg1"/>
                  </a:solidFill>
                </a:rPr>
                <a:t>擇一連線</a:t>
              </a:r>
              <a:endParaRPr lang="en-US" altLang="zh-TW" sz="1000" b="1">
                <a:solidFill>
                  <a:schemeClr val="bg1"/>
                </a:solidFill>
              </a:endParaRPr>
            </a:p>
          </p:txBody>
        </p:sp>
      </p:grpSp>
    </p:spTree>
    <p:extLst>
      <p:ext uri="{BB962C8B-B14F-4D97-AF65-F5344CB8AC3E}">
        <p14:creationId xmlns:p14="http://schemas.microsoft.com/office/powerpoint/2010/main" val="3409069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a:extLst>
              <a:ext uri="{FF2B5EF4-FFF2-40B4-BE49-F238E27FC236}">
                <a16:creationId xmlns:a16="http://schemas.microsoft.com/office/drawing/2014/main" id="{DB872C2D-158B-4C8C-ABF4-E4F85A4D89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38212" cy="5146295"/>
          </a:xfrm>
          <a:prstGeom prst="rect">
            <a:avLst/>
          </a:prstGeom>
        </p:spPr>
      </p:pic>
      <p:sp>
        <p:nvSpPr>
          <p:cNvPr id="5" name="標題 4">
            <a:extLst>
              <a:ext uri="{FF2B5EF4-FFF2-40B4-BE49-F238E27FC236}">
                <a16:creationId xmlns:a16="http://schemas.microsoft.com/office/drawing/2014/main" id="{C147F0FD-16E5-4D26-AF91-282F5A64A672}"/>
              </a:ext>
            </a:extLst>
          </p:cNvPr>
          <p:cNvSpPr>
            <a:spLocks noGrp="1"/>
          </p:cNvSpPr>
          <p:nvPr>
            <p:ph type="title"/>
          </p:nvPr>
        </p:nvSpPr>
        <p:spPr>
          <a:xfrm>
            <a:off x="331794" y="2571750"/>
            <a:ext cx="3702734" cy="822960"/>
          </a:xfrm>
        </p:spPr>
        <p:txBody>
          <a:bodyPr>
            <a:normAutofit fontScale="90000"/>
          </a:bodyPr>
          <a:lstStyle/>
          <a:p>
            <a:r>
              <a:rPr lang="zh-CN" altLang="en-US" sz="3600"/>
              <a:t>輕．薄．卻很有才</a:t>
            </a:r>
            <a:endParaRPr lang="zh-TW" altLang="en-US" sz="3600"/>
          </a:p>
        </p:txBody>
      </p:sp>
      <p:sp>
        <p:nvSpPr>
          <p:cNvPr id="6" name="矩形 5">
            <a:extLst>
              <a:ext uri="{FF2B5EF4-FFF2-40B4-BE49-F238E27FC236}">
                <a16:creationId xmlns:a16="http://schemas.microsoft.com/office/drawing/2014/main" id="{78A73CC7-D471-4543-B961-1E3D451A8A97}"/>
              </a:ext>
            </a:extLst>
          </p:cNvPr>
          <p:cNvSpPr/>
          <p:nvPr/>
        </p:nvSpPr>
        <p:spPr>
          <a:xfrm>
            <a:off x="279779" y="4490112"/>
            <a:ext cx="3618636" cy="464614"/>
          </a:xfrm>
          <a:prstGeom prst="rect">
            <a:avLst/>
          </a:prstGeom>
        </p:spPr>
        <p:txBody>
          <a:bodyPr wrap="square" anchor="t">
            <a:spAutoFit/>
          </a:bodyPr>
          <a:lstStyle/>
          <a:p>
            <a:pPr>
              <a:lnSpc>
                <a:spcPts val="1000"/>
              </a:lnSpc>
            </a:pPr>
            <a:r>
              <a:rPr lang="en-US" altLang="zh-TW" sz="700">
                <a:solidFill>
                  <a:schemeClr val="bg1">
                    <a:lumMod val="85000"/>
                  </a:schemeClr>
                </a:solidFill>
                <a:latin typeface="微軟正黑體" panose="020B0604030504040204" pitchFamily="34" charset="-120"/>
                <a:ea typeface="微軟正黑體" panose="020B0604030504040204" pitchFamily="34" charset="-120"/>
              </a:rPr>
              <a:t>©201</a:t>
            </a:r>
            <a:r>
              <a:rPr lang="zh-TW" altLang="en-US" sz="700">
                <a:solidFill>
                  <a:schemeClr val="bg1">
                    <a:lumMod val="85000"/>
                  </a:schemeClr>
                </a:solidFill>
                <a:latin typeface="微軟正黑體" panose="020B0604030504040204" pitchFamily="34" charset="-120"/>
                <a:ea typeface="微軟正黑體" panose="020B0604030504040204" pitchFamily="34" charset="-120"/>
              </a:rPr>
              <a:t> </a:t>
            </a:r>
            <a:r>
              <a:rPr lang="en-US" altLang="zh-TW" sz="700">
                <a:solidFill>
                  <a:schemeClr val="bg1">
                    <a:lumMod val="85000"/>
                  </a:schemeClr>
                </a:solidFill>
                <a:latin typeface="微軟正黑體" panose="020B0604030504040204" pitchFamily="34" charset="-120"/>
                <a:ea typeface="微軟正黑體" panose="020B0604030504040204" pitchFamily="34" charset="-120"/>
              </a:rPr>
              <a:t>8</a:t>
            </a:r>
            <a:r>
              <a:rPr lang="zh-TW" altLang="en-US" sz="700">
                <a:solidFill>
                  <a:schemeClr val="bg1">
                    <a:lumMod val="85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著作權為威聯通科技股份有限公司所有。威聯通科技並保留所有權利。威聯通科技股份有限公司所使用或注冊之商標或標章。檔案中所提及之產品及公司名稱可能為其他公司所有之商標 。​​</a:t>
            </a:r>
          </a:p>
        </p:txBody>
      </p:sp>
    </p:spTree>
    <p:extLst>
      <p:ext uri="{BB962C8B-B14F-4D97-AF65-F5344CB8AC3E}">
        <p14:creationId xmlns:p14="http://schemas.microsoft.com/office/powerpoint/2010/main" val="1180238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5210-5F05-F64D-A7F3-1F17026D0A68}"/>
              </a:ext>
            </a:extLst>
          </p:cNvPr>
          <p:cNvSpPr>
            <a:spLocks noGrp="1"/>
          </p:cNvSpPr>
          <p:nvPr>
            <p:ph type="title"/>
          </p:nvPr>
        </p:nvSpPr>
        <p:spPr>
          <a:xfrm>
            <a:off x="508820" y="182392"/>
            <a:ext cx="7886700" cy="822960"/>
          </a:xfrm>
          <a:effectLst>
            <a:outerShdw blurRad="50800" dist="38100" dir="2700000" algn="tl" rotWithShape="0">
              <a:prstClr val="black">
                <a:alpha val="40000"/>
              </a:prstClr>
            </a:outerShdw>
          </a:effectLst>
        </p:spPr>
        <p:txBody>
          <a:bodyPr>
            <a:normAutofit/>
          </a:bodyPr>
          <a:lstStyle/>
          <a:p>
            <a:r>
              <a:rPr lang="zh-TW" altLang="en-US" sz="3600">
                <a:solidFill>
                  <a:srgbClr val="E2CB9E"/>
                </a:solidFill>
                <a:effectLst>
                  <a:outerShdw blurRad="38100" dist="38100" dir="2700000" algn="tl">
                    <a:srgbClr val="000000">
                      <a:alpha val="43137"/>
                    </a:srgbClr>
                  </a:outerShdw>
                </a:effectLst>
              </a:rPr>
              <a:t>固態硬碟在高速網路的重要性</a:t>
            </a:r>
            <a:endParaRPr lang="en-US" sz="3600">
              <a:solidFill>
                <a:srgbClr val="E2CB9E"/>
              </a:solidFill>
              <a:effectLst>
                <a:outerShdw blurRad="38100" dist="38100" dir="2700000" algn="tl">
                  <a:srgbClr val="000000">
                    <a:alpha val="43137"/>
                  </a:srgbClr>
                </a:outerShdw>
              </a:effectLst>
            </a:endParaRPr>
          </a:p>
        </p:txBody>
      </p:sp>
      <p:grpSp>
        <p:nvGrpSpPr>
          <p:cNvPr id="3" name="群組 40">
            <a:extLst>
              <a:ext uri="{FF2B5EF4-FFF2-40B4-BE49-F238E27FC236}">
                <a16:creationId xmlns:a16="http://schemas.microsoft.com/office/drawing/2014/main" id="{764949E1-5611-CF4D-9755-4C45F34FA7D7}"/>
              </a:ext>
            </a:extLst>
          </p:cNvPr>
          <p:cNvGrpSpPr/>
          <p:nvPr/>
        </p:nvGrpSpPr>
        <p:grpSpPr>
          <a:xfrm>
            <a:off x="5005958" y="2202197"/>
            <a:ext cx="3712875" cy="2646335"/>
            <a:chOff x="4880596" y="2497165"/>
            <a:chExt cx="3712875" cy="2646335"/>
          </a:xfrm>
        </p:grpSpPr>
        <p:sp>
          <p:nvSpPr>
            <p:cNvPr id="4" name="圓角矩形 42">
              <a:extLst>
                <a:ext uri="{FF2B5EF4-FFF2-40B4-BE49-F238E27FC236}">
                  <a16:creationId xmlns:a16="http://schemas.microsoft.com/office/drawing/2014/main" id="{44DF38A6-8EFE-3C4E-A0A7-D82288EF9952}"/>
                </a:ext>
              </a:extLst>
            </p:cNvPr>
            <p:cNvSpPr/>
            <p:nvPr/>
          </p:nvSpPr>
          <p:spPr>
            <a:xfrm>
              <a:off x="4880596" y="2497165"/>
              <a:ext cx="3712875" cy="2343904"/>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5" name="圖片 5" descr="一張含有 文字, 地圖 的圖片&#10;&#10;描述是以非常高的可信度產生">
              <a:extLst>
                <a:ext uri="{FF2B5EF4-FFF2-40B4-BE49-F238E27FC236}">
                  <a16:creationId xmlns:a16="http://schemas.microsoft.com/office/drawing/2014/main" id="{ED9243FF-4B53-E044-A458-1C889D0BE7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05423" y="2579289"/>
              <a:ext cx="3504395" cy="2158739"/>
            </a:xfrm>
            <a:prstGeom prst="rect">
              <a:avLst/>
            </a:prstGeom>
          </p:spPr>
        </p:pic>
        <p:sp>
          <p:nvSpPr>
            <p:cNvPr id="6" name="Shape 141">
              <a:extLst>
                <a:ext uri="{FF2B5EF4-FFF2-40B4-BE49-F238E27FC236}">
                  <a16:creationId xmlns:a16="http://schemas.microsoft.com/office/drawing/2014/main" id="{64158B5B-24E7-F041-9B44-6D4F4C0DC6AA}"/>
                </a:ext>
              </a:extLst>
            </p:cNvPr>
            <p:cNvSpPr txBox="1"/>
            <p:nvPr/>
          </p:nvSpPr>
          <p:spPr>
            <a:xfrm>
              <a:off x="5377179" y="4841582"/>
              <a:ext cx="2908454" cy="301918"/>
            </a:xfrm>
            <a:prstGeom prst="rect">
              <a:avLst/>
            </a:prstGeom>
            <a:noFill/>
            <a:ln>
              <a:noFill/>
            </a:ln>
          </p:spPr>
          <p:txBody>
            <a:bodyPr spcFirstLastPara="1" wrap="square" lIns="91425" tIns="45700" rIns="91425" bIns="45700" anchor="t" anchorCtr="0">
              <a:noAutofit/>
            </a:bodyPr>
            <a:lstStyle/>
            <a:p>
              <a:r>
                <a:rPr lang="zh-TW" sz="800" b="1">
                  <a:solidFill>
                    <a:schemeClr val="bg1"/>
                  </a:solidFill>
                  <a:latin typeface="Microsoft JhengHei"/>
                  <a:ea typeface="Microsoft JhengHei"/>
                  <a:cs typeface="Microsoft JhengHei"/>
                </a:rPr>
                <a:t>SSD 廠商 S</a:t>
              </a:r>
              <a:r>
                <a:rPr lang="en-US" altLang="zh-TW" sz="800" b="1" err="1">
                  <a:solidFill>
                    <a:schemeClr val="bg1"/>
                  </a:solidFill>
                  <a:latin typeface="Microsoft JhengHei"/>
                  <a:ea typeface="Microsoft JhengHei"/>
                  <a:cs typeface="Microsoft JhengHei"/>
                </a:rPr>
                <a:t>anDisk</a:t>
              </a:r>
              <a:r>
                <a:rPr lang="en-US" altLang="zh-TW" sz="800" b="1">
                  <a:solidFill>
                    <a:schemeClr val="bg1"/>
                  </a:solidFill>
                  <a:latin typeface="Microsoft JhengHei"/>
                  <a:ea typeface="Microsoft JhengHei"/>
                  <a:cs typeface="Microsoft JhengHei"/>
                </a:rPr>
                <a:t> </a:t>
              </a:r>
              <a:r>
                <a:rPr lang="en-US" altLang="zh-TW" sz="800" b="1" err="1">
                  <a:solidFill>
                    <a:schemeClr val="bg1"/>
                  </a:solidFill>
                  <a:latin typeface="Microsoft JhengHei"/>
                  <a:ea typeface="Microsoft JhengHei"/>
                  <a:cs typeface="Microsoft JhengHei"/>
                </a:rPr>
                <a:t>蒐集全球特定</a:t>
              </a:r>
              <a:r>
                <a:rPr lang="en-US" altLang="zh-TW" sz="800" b="1">
                  <a:solidFill>
                    <a:schemeClr val="bg1"/>
                  </a:solidFill>
                  <a:latin typeface="Microsoft JhengHei"/>
                  <a:ea typeface="Microsoft JhengHei"/>
                  <a:cs typeface="Microsoft JhengHei"/>
                </a:rPr>
                <a:t> SSD </a:t>
              </a:r>
              <a:r>
                <a:rPr lang="en-US" altLang="zh-TW" sz="800" b="1" err="1">
                  <a:solidFill>
                    <a:schemeClr val="bg1"/>
                  </a:solidFill>
                  <a:latin typeface="Microsoft JhengHei"/>
                  <a:ea typeface="Microsoft JhengHei"/>
                  <a:cs typeface="Microsoft JhengHei"/>
                </a:rPr>
                <a:t>與</a:t>
              </a:r>
              <a:r>
                <a:rPr lang="en-US" altLang="zh-TW" sz="800" b="1">
                  <a:solidFill>
                    <a:schemeClr val="bg1"/>
                  </a:solidFill>
                  <a:latin typeface="Microsoft JhengHei"/>
                  <a:ea typeface="Microsoft JhengHei"/>
                  <a:cs typeface="Microsoft JhengHei"/>
                </a:rPr>
                <a:t> HDD </a:t>
              </a:r>
              <a:r>
                <a:rPr lang="en-US" altLang="zh-TW" sz="800" b="1" err="1">
                  <a:solidFill>
                    <a:schemeClr val="bg1"/>
                  </a:solidFill>
                  <a:latin typeface="Microsoft JhengHei"/>
                  <a:ea typeface="Microsoft JhengHei"/>
                  <a:cs typeface="Microsoft JhengHei"/>
                </a:rPr>
                <a:t>價格走勢</a:t>
              </a:r>
              <a:endParaRPr lang="en-US" altLang="zh-TW" sz="800" b="1" i="0" u="none" strike="noStrike" cap="none">
                <a:solidFill>
                  <a:schemeClr val="bg1"/>
                </a:solidFill>
                <a:latin typeface="Microsoft JhengHei"/>
                <a:ea typeface="Microsoft JhengHei"/>
                <a:cs typeface="Microsoft JhengHei"/>
              </a:endParaRPr>
            </a:p>
          </p:txBody>
        </p:sp>
      </p:grpSp>
      <p:grpSp>
        <p:nvGrpSpPr>
          <p:cNvPr id="7" name="群組 13">
            <a:extLst>
              <a:ext uri="{FF2B5EF4-FFF2-40B4-BE49-F238E27FC236}">
                <a16:creationId xmlns:a16="http://schemas.microsoft.com/office/drawing/2014/main" id="{431D4A7E-00A2-5242-AA23-46690E26DE82}"/>
              </a:ext>
            </a:extLst>
          </p:cNvPr>
          <p:cNvGrpSpPr/>
          <p:nvPr/>
        </p:nvGrpSpPr>
        <p:grpSpPr>
          <a:xfrm flipH="1">
            <a:off x="6197682" y="1972976"/>
            <a:ext cx="2685824" cy="942321"/>
            <a:chOff x="2905581" y="2309218"/>
            <a:chExt cx="2064428" cy="724304"/>
          </a:xfrm>
          <a:effectLst>
            <a:outerShdw blurRad="101600" dist="88900" dir="8820000" sx="99000" sy="99000" algn="tr" rotWithShape="0">
              <a:prstClr val="black">
                <a:alpha val="30000"/>
              </a:prstClr>
            </a:outerShdw>
          </a:effectLst>
        </p:grpSpPr>
        <p:pic>
          <p:nvPicPr>
            <p:cNvPr id="8" name="圖片 14">
              <a:extLst>
                <a:ext uri="{FF2B5EF4-FFF2-40B4-BE49-F238E27FC236}">
                  <a16:creationId xmlns:a16="http://schemas.microsoft.com/office/drawing/2014/main" id="{43B5F19B-27F7-B147-8974-D7FC505974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209849" y="2273362"/>
              <a:ext cx="724304" cy="796016"/>
            </a:xfrm>
            <a:prstGeom prst="rect">
              <a:avLst/>
            </a:prstGeom>
          </p:spPr>
        </p:pic>
        <p:pic>
          <p:nvPicPr>
            <p:cNvPr id="9" name="圖片 15">
              <a:extLst>
                <a:ext uri="{FF2B5EF4-FFF2-40B4-BE49-F238E27FC236}">
                  <a16:creationId xmlns:a16="http://schemas.microsoft.com/office/drawing/2014/main" id="{F78A1009-E17C-0840-B7FD-630956DE7B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3266943" y="1947858"/>
              <a:ext cx="724302" cy="1447026"/>
            </a:xfrm>
            <a:prstGeom prst="rect">
              <a:avLst/>
            </a:prstGeom>
          </p:spPr>
        </p:pic>
      </p:grpSp>
      <p:sp>
        <p:nvSpPr>
          <p:cNvPr id="10" name="內容版面配置區 1">
            <a:extLst>
              <a:ext uri="{FF2B5EF4-FFF2-40B4-BE49-F238E27FC236}">
                <a16:creationId xmlns:a16="http://schemas.microsoft.com/office/drawing/2014/main" id="{81C28539-64C9-9242-BF13-15B6544E4E96}"/>
              </a:ext>
            </a:extLst>
          </p:cNvPr>
          <p:cNvSpPr txBox="1">
            <a:spLocks/>
          </p:cNvSpPr>
          <p:nvPr/>
        </p:nvSpPr>
        <p:spPr>
          <a:xfrm>
            <a:off x="528878" y="952084"/>
            <a:ext cx="8354626" cy="1396764"/>
          </a:xfrm>
          <a:prstGeom prst="rect">
            <a:avLst/>
          </a:prstGeom>
        </p:spPr>
        <p:txBody>
          <a:bodyPr vert="horz" lIns="91440" tIns="45720" rIns="91440" bIns="45720" rtlCol="0" anchor="t">
            <a:normAutofit/>
          </a:bodyPr>
          <a:lstStyle/>
          <a:p>
            <a:pPr marL="177800" lvl="0" indent="-177800">
              <a:buClr>
                <a:srgbClr val="E2CB9E"/>
              </a:buClr>
              <a:buSzPct val="80000"/>
              <a:buFont typeface="Wingdings" panose="05000000000000000000" pitchFamily="2" charset="2"/>
              <a:buChar char="l"/>
              <a:defRPr/>
            </a:pPr>
            <a:r>
              <a:rPr kumimoji="0" lang="zh-TW" altLang="en-US" sz="1800" i="0" u="none" strike="noStrike" kern="0" cap="none" spc="0" normalizeH="0" baseline="0" noProof="0">
                <a:ln>
                  <a:noFill/>
                </a:ln>
                <a:solidFill>
                  <a:schemeClr val="bg1"/>
                </a:solidFill>
                <a:effectLst/>
                <a:uLnTx/>
                <a:uFillTx/>
                <a:latin typeface="微軟正黑體" pitchFamily="34" charset="-120"/>
                <a:ea typeface="微軟正黑體" pitchFamily="34" charset="-120"/>
                <a:sym typeface="Arial"/>
              </a:rPr>
              <a:t>SSD 固態硬碟可為多個用戶或應用程式，提供傳統機械磁碟難以達成</a:t>
            </a:r>
            <a:r>
              <a:rPr lang="zh-TW" altLang="en-US" sz="1800">
                <a:solidFill>
                  <a:schemeClr val="bg1"/>
                </a:solidFill>
                <a:latin typeface="微軟正黑體" pitchFamily="34" charset="-120"/>
                <a:ea typeface="微軟正黑體" pitchFamily="34" charset="-120"/>
              </a:rPr>
              <a:t>的隨機讀寫效能 </a:t>
            </a:r>
            <a:r>
              <a:rPr kumimoji="0" lang="zh-TW" altLang="en-US" sz="1800" i="0" u="none" strike="noStrike" kern="0" cap="none" spc="0" normalizeH="0" baseline="0" noProof="0">
                <a:ln>
                  <a:noFill/>
                </a:ln>
                <a:solidFill>
                  <a:schemeClr val="bg1"/>
                </a:solidFill>
                <a:effectLst/>
                <a:uLnTx/>
                <a:uFillTx/>
                <a:latin typeface="微軟正黑體" pitchFamily="34" charset="-120"/>
                <a:ea typeface="微軟正黑體" pitchFamily="34" charset="-120"/>
                <a:sym typeface="Arial"/>
              </a:rPr>
              <a:t>(IOPS)</a:t>
            </a:r>
            <a:endParaRPr kumimoji="0" lang="zh-TW" sz="1800" i="0" u="none" strike="noStrike" kern="0" cap="none" spc="0" normalizeH="0" baseline="0" noProof="0">
              <a:ln>
                <a:noFill/>
              </a:ln>
              <a:solidFill>
                <a:schemeClr val="bg1"/>
              </a:solidFill>
              <a:effectLst/>
              <a:uLnTx/>
              <a:uFillTx/>
              <a:latin typeface="微軟正黑體" pitchFamily="34" charset="-120"/>
              <a:ea typeface="微軟正黑體" pitchFamily="34" charset="-120"/>
              <a:sym typeface="Arial"/>
            </a:endParaRPr>
          </a:p>
          <a:p>
            <a:pPr marL="177800" marR="0" lvl="0" indent="-177800" algn="l" defTabSz="914400" rtl="0" eaLnBrk="1" fontAlgn="auto" latinLnBrk="0" hangingPunct="1">
              <a:lnSpc>
                <a:spcPct val="100000"/>
              </a:lnSpc>
              <a:spcBef>
                <a:spcPts val="0"/>
              </a:spcBef>
              <a:spcAft>
                <a:spcPts val="0"/>
              </a:spcAft>
              <a:buClr>
                <a:srgbClr val="E2CB9E"/>
              </a:buClr>
              <a:buSzPct val="80000"/>
              <a:buFont typeface="Wingdings" panose="05000000000000000000" pitchFamily="2" charset="2"/>
              <a:buChar char="l"/>
              <a:tabLst/>
              <a:defRPr/>
            </a:pPr>
            <a:r>
              <a:rPr kumimoji="0" lang="zh-TW" altLang="en-US" sz="1800" i="0" u="none" strike="noStrike" kern="0" cap="none" spc="0" normalizeH="0" baseline="0" noProof="0">
                <a:ln>
                  <a:noFill/>
                </a:ln>
                <a:solidFill>
                  <a:schemeClr val="bg1"/>
                </a:solidFill>
                <a:effectLst/>
                <a:uLnTx/>
                <a:uFillTx/>
                <a:latin typeface="微軟正黑體" pitchFamily="34" charset="-120"/>
                <a:ea typeface="微軟正黑體" pitchFamily="34" charset="-120"/>
                <a:sym typeface="Arial"/>
              </a:rPr>
              <a:t>在 2018 年，</a:t>
            </a:r>
            <a:r>
              <a:rPr kumimoji="0" lang="en-US" altLang="zh-TW" sz="1800" i="0" u="none" strike="noStrike" kern="0" cap="none" spc="0" normalizeH="0" baseline="0" noProof="0">
                <a:ln>
                  <a:noFill/>
                </a:ln>
                <a:solidFill>
                  <a:schemeClr val="bg1"/>
                </a:solidFill>
                <a:effectLst/>
                <a:uLnTx/>
                <a:uFillTx/>
                <a:latin typeface="微軟正黑體" pitchFamily="34" charset="-120"/>
                <a:ea typeface="微軟正黑體" pitchFamily="34" charset="-120"/>
                <a:sym typeface="Arial"/>
              </a:rPr>
              <a:t>10GbE</a:t>
            </a:r>
            <a:r>
              <a:rPr kumimoji="0" lang="zh-TW" altLang="en-US" sz="1800" i="0" u="none" strike="noStrike" kern="0" cap="none" spc="0" normalizeH="0" baseline="0" noProof="0">
                <a:ln>
                  <a:noFill/>
                </a:ln>
                <a:solidFill>
                  <a:schemeClr val="bg1"/>
                </a:solidFill>
                <a:effectLst/>
                <a:uLnTx/>
                <a:uFillTx/>
                <a:latin typeface="微軟正黑體" pitchFamily="34" charset="-120"/>
                <a:ea typeface="微軟正黑體" pitchFamily="34" charset="-120"/>
                <a:sym typeface="Arial"/>
              </a:rPr>
              <a:t> 網路以及 </a:t>
            </a:r>
            <a:r>
              <a:rPr kumimoji="0" lang="en-US" altLang="zh-TW" sz="1800" i="0" u="none" strike="noStrike" kern="0" cap="none" spc="0" normalizeH="0" baseline="0" noProof="0">
                <a:ln>
                  <a:noFill/>
                </a:ln>
                <a:solidFill>
                  <a:schemeClr val="bg1"/>
                </a:solidFill>
                <a:effectLst/>
                <a:uLnTx/>
                <a:uFillTx/>
                <a:latin typeface="微軟正黑體" pitchFamily="34" charset="-120"/>
                <a:ea typeface="微軟正黑體" pitchFamily="34" charset="-120"/>
                <a:sym typeface="Arial"/>
              </a:rPr>
              <a:t>SSD</a:t>
            </a:r>
            <a:r>
              <a:rPr kumimoji="0" lang="zh-TW" altLang="en-US" sz="1800" i="0" u="none" strike="noStrike" kern="0" cap="none" spc="0" normalizeH="0" baseline="0" noProof="0">
                <a:ln>
                  <a:noFill/>
                </a:ln>
                <a:solidFill>
                  <a:schemeClr val="bg1"/>
                </a:solidFill>
                <a:effectLst/>
                <a:uLnTx/>
                <a:uFillTx/>
                <a:latin typeface="微軟正黑體" pitchFamily="34" charset="-120"/>
                <a:ea typeface="微軟正黑體" pitchFamily="34" charset="-120"/>
                <a:sym typeface="Arial"/>
              </a:rPr>
              <a:t> 價位雙雙來到新低點。選對 SSD，更要選對儲存設備：</a:t>
            </a:r>
          </a:p>
        </p:txBody>
      </p:sp>
      <p:graphicFrame>
        <p:nvGraphicFramePr>
          <p:cNvPr id="11" name="表格 26">
            <a:extLst>
              <a:ext uri="{FF2B5EF4-FFF2-40B4-BE49-F238E27FC236}">
                <a16:creationId xmlns:a16="http://schemas.microsoft.com/office/drawing/2014/main" id="{53E926D2-663C-5743-800F-62D0F367D424}"/>
              </a:ext>
            </a:extLst>
          </p:cNvPr>
          <p:cNvGraphicFramePr>
            <a:graphicFrameLocks noGrp="1"/>
          </p:cNvGraphicFramePr>
          <p:nvPr>
            <p:extLst>
              <p:ext uri="{D42A27DB-BD31-4B8C-83A1-F6EECF244321}">
                <p14:modId xmlns:p14="http://schemas.microsoft.com/office/powerpoint/2010/main" val="1545015453"/>
              </p:ext>
            </p:extLst>
          </p:nvPr>
        </p:nvGraphicFramePr>
        <p:xfrm>
          <a:off x="633020" y="2312209"/>
          <a:ext cx="4196730" cy="1260023"/>
        </p:xfrm>
        <a:graphic>
          <a:graphicData uri="http://schemas.openxmlformats.org/drawingml/2006/table">
            <a:tbl>
              <a:tblPr firstRow="1" bandRow="1">
                <a:tableStyleId>{7DF18680-E054-41AD-8BC1-D1AEF772440D}</a:tableStyleId>
              </a:tblPr>
              <a:tblGrid>
                <a:gridCol w="1063125">
                  <a:extLst>
                    <a:ext uri="{9D8B030D-6E8A-4147-A177-3AD203B41FA5}">
                      <a16:colId xmlns:a16="http://schemas.microsoft.com/office/drawing/2014/main" val="649002736"/>
                    </a:ext>
                  </a:extLst>
                </a:gridCol>
                <a:gridCol w="1389553">
                  <a:extLst>
                    <a:ext uri="{9D8B030D-6E8A-4147-A177-3AD203B41FA5}">
                      <a16:colId xmlns:a16="http://schemas.microsoft.com/office/drawing/2014/main" val="3895754092"/>
                    </a:ext>
                  </a:extLst>
                </a:gridCol>
                <a:gridCol w="1744052">
                  <a:extLst>
                    <a:ext uri="{9D8B030D-6E8A-4147-A177-3AD203B41FA5}">
                      <a16:colId xmlns:a16="http://schemas.microsoft.com/office/drawing/2014/main" val="2874247263"/>
                    </a:ext>
                  </a:extLst>
                </a:gridCol>
              </a:tblGrid>
              <a:tr h="698551">
                <a:tc>
                  <a:txBody>
                    <a:bodyPr/>
                    <a:lstStyle/>
                    <a:p>
                      <a:pPr algn="ctr">
                        <a:buNone/>
                      </a:pPr>
                      <a:r>
                        <a:rPr lang="zh-TW" altLang="en-US" sz="1400" b="1">
                          <a:effectLst/>
                          <a:latin typeface="微軟正黑體" panose="020B0604030504040204" pitchFamily="34" charset="-120"/>
                          <a:ea typeface="微軟正黑體" panose="020B0604030504040204" pitchFamily="34" charset="-120"/>
                        </a:rPr>
                        <a:t>磁碟種類</a:t>
                      </a:r>
                      <a:endParaRPr lang="zh-TW" altLang="en-US" sz="1400" b="1">
                        <a:solidFill>
                          <a:schemeClr val="bg1">
                            <a:lumMod val="95000"/>
                          </a:schemeClr>
                        </a:solidFill>
                        <a:effectLst/>
                        <a:latin typeface="微軟正黑體" panose="020B0604030504040204" pitchFamily="34" charset="-120"/>
                        <a:ea typeface="微軟正黑體" panose="020B0604030504040204" pitchFamily="34" charset="-120"/>
                      </a:endParaRPr>
                    </a:p>
                  </a:txBody>
                  <a:tcPr marL="0" marR="0" marT="0" marB="0" anchor="ctr">
                    <a:solidFill>
                      <a:srgbClr val="564830"/>
                    </a:solidFill>
                  </a:tcPr>
                </a:tc>
                <a:tc>
                  <a:txBody>
                    <a:bodyPr/>
                    <a:lstStyle/>
                    <a:p>
                      <a:pPr algn="ctr">
                        <a:buNone/>
                      </a:pPr>
                      <a:r>
                        <a:rPr lang="zh-TW" altLang="af-ZA" sz="1400" b="1">
                          <a:effectLst/>
                          <a:latin typeface="微軟正黑體" panose="020B0604030504040204" pitchFamily="34" charset="-120"/>
                          <a:ea typeface="微軟正黑體" panose="020B0604030504040204" pitchFamily="34" charset="-120"/>
                        </a:rPr>
                        <a:t>連續寫入</a:t>
                      </a:r>
                      <a:br>
                        <a:rPr lang="en-US" altLang="zh-TW" sz="1400" b="1">
                          <a:effectLst/>
                          <a:latin typeface="微軟正黑體" panose="020B0604030504040204" pitchFamily="34" charset="-120"/>
                          <a:ea typeface="微軟正黑體" panose="020B0604030504040204" pitchFamily="34" charset="-120"/>
                        </a:rPr>
                      </a:br>
                      <a:r>
                        <a:rPr lang="af-ZA" sz="1400" b="1">
                          <a:effectLst/>
                          <a:latin typeface="微軟正黑體" panose="020B0604030504040204" pitchFamily="34" charset="-120"/>
                          <a:ea typeface="微軟正黑體" panose="020B0604030504040204" pitchFamily="34" charset="-120"/>
                        </a:rPr>
                        <a:t>(MB/s)</a:t>
                      </a:r>
                      <a:endParaRPr lang="af-ZA" sz="1400" b="1">
                        <a:solidFill>
                          <a:schemeClr val="bg1">
                            <a:lumMod val="95000"/>
                          </a:schemeClr>
                        </a:solidFill>
                        <a:effectLst/>
                        <a:latin typeface="微軟正黑體" panose="020B0604030504040204" pitchFamily="34" charset="-120"/>
                        <a:ea typeface="微軟正黑體" panose="020B0604030504040204" pitchFamily="34" charset="-120"/>
                      </a:endParaRPr>
                    </a:p>
                  </a:txBody>
                  <a:tcPr marL="0" marR="0" marT="0" marB="0" anchor="ctr">
                    <a:solidFill>
                      <a:srgbClr val="564830"/>
                    </a:solidFill>
                  </a:tcPr>
                </a:tc>
                <a:tc>
                  <a:txBody>
                    <a:bodyPr/>
                    <a:lstStyle/>
                    <a:p>
                      <a:pPr algn="ctr">
                        <a:buNone/>
                      </a:pPr>
                      <a:r>
                        <a:rPr lang="zh-TW" altLang="af-ZA" sz="1400" b="1">
                          <a:effectLst/>
                          <a:latin typeface="微軟正黑體" panose="020B0604030504040204" pitchFamily="34" charset="-120"/>
                          <a:ea typeface="微軟正黑體" panose="020B0604030504040204" pitchFamily="34" charset="-120"/>
                        </a:rPr>
                        <a:t>隨機寫入</a:t>
                      </a:r>
                      <a:br>
                        <a:rPr lang="af-ZA" sz="1400" b="1">
                          <a:effectLst/>
                          <a:latin typeface="微軟正黑體" panose="020B0604030504040204" pitchFamily="34" charset="-120"/>
                          <a:ea typeface="微軟正黑體" panose="020B0604030504040204" pitchFamily="34" charset="-120"/>
                        </a:rPr>
                      </a:br>
                      <a:r>
                        <a:rPr lang="af-ZA" sz="1400" b="1">
                          <a:effectLst/>
                          <a:latin typeface="微軟正黑體" panose="020B0604030504040204" pitchFamily="34" charset="-120"/>
                          <a:ea typeface="微軟正黑體" panose="020B0604030504040204" pitchFamily="34" charset="-120"/>
                        </a:rPr>
                        <a:t>(IOPS)</a:t>
                      </a:r>
                      <a:endParaRPr lang="af-ZA" sz="1400" b="1">
                        <a:solidFill>
                          <a:schemeClr val="bg1">
                            <a:lumMod val="95000"/>
                          </a:schemeClr>
                        </a:solidFill>
                        <a:effectLst/>
                        <a:latin typeface="微軟正黑體" panose="020B0604030504040204" pitchFamily="34" charset="-120"/>
                        <a:ea typeface="微軟正黑體" panose="020B0604030504040204" pitchFamily="34" charset="-120"/>
                      </a:endParaRPr>
                    </a:p>
                  </a:txBody>
                  <a:tcPr marL="0" marR="0" marT="0" marB="0" anchor="ctr">
                    <a:solidFill>
                      <a:srgbClr val="564830"/>
                    </a:solidFill>
                  </a:tcPr>
                </a:tc>
                <a:extLst>
                  <a:ext uri="{0D108BD9-81ED-4DB2-BD59-A6C34878D82A}">
                    <a16:rowId xmlns:a16="http://schemas.microsoft.com/office/drawing/2014/main" val="3734476119"/>
                  </a:ext>
                </a:extLst>
              </a:tr>
              <a:tr h="280736">
                <a:tc>
                  <a:txBody>
                    <a:bodyPr/>
                    <a:lstStyle/>
                    <a:p>
                      <a:pPr algn="ctr">
                        <a:buNone/>
                      </a:pPr>
                      <a:r>
                        <a:rPr lang="af-ZA" sz="1400" b="1">
                          <a:effectLst/>
                          <a:latin typeface="微軟正黑體" panose="020B0604030504040204" pitchFamily="34" charset="-120"/>
                          <a:ea typeface="微軟正黑體" panose="020B0604030504040204" pitchFamily="34" charset="-120"/>
                        </a:rPr>
                        <a:t>HDD</a:t>
                      </a:r>
                    </a:p>
                  </a:txBody>
                  <a:tcPr marL="0" marR="0" marT="0" marB="0" anchor="ctr">
                    <a:solidFill>
                      <a:srgbClr val="E2CB9E"/>
                    </a:solidFill>
                  </a:tcPr>
                </a:tc>
                <a:tc>
                  <a:txBody>
                    <a:bodyPr/>
                    <a:lstStyle/>
                    <a:p>
                      <a:pPr algn="ctr"/>
                      <a:r>
                        <a:rPr lang="en-US" altLang="zh-TW" sz="1400" b="1">
                          <a:latin typeface="微軟正黑體" panose="020B0604030504040204" pitchFamily="34" charset="-120"/>
                          <a:ea typeface="微軟正黑體" panose="020B0604030504040204" pitchFamily="34" charset="-120"/>
                        </a:rPr>
                        <a:t>100</a:t>
                      </a:r>
                    </a:p>
                  </a:txBody>
                  <a:tcPr marL="0" marR="0" marT="0" marB="0" anchor="ctr">
                    <a:solidFill>
                      <a:srgbClr val="E2CB9E"/>
                    </a:solidFill>
                  </a:tcPr>
                </a:tc>
                <a:tc>
                  <a:txBody>
                    <a:bodyPr/>
                    <a:lstStyle/>
                    <a:p>
                      <a:pPr algn="ctr"/>
                      <a:r>
                        <a:rPr lang="en-US" altLang="zh-TW" sz="1400" b="1">
                          <a:latin typeface="微軟正黑體" panose="020B0604030504040204" pitchFamily="34" charset="-120"/>
                          <a:ea typeface="微軟正黑體" panose="020B0604030504040204" pitchFamily="34" charset="-120"/>
                        </a:rPr>
                        <a:t>350</a:t>
                      </a:r>
                    </a:p>
                  </a:txBody>
                  <a:tcPr marL="0" marR="0" marT="0" marB="0" anchor="ctr">
                    <a:solidFill>
                      <a:srgbClr val="E2CB9E"/>
                    </a:solidFill>
                  </a:tcPr>
                </a:tc>
                <a:extLst>
                  <a:ext uri="{0D108BD9-81ED-4DB2-BD59-A6C34878D82A}">
                    <a16:rowId xmlns:a16="http://schemas.microsoft.com/office/drawing/2014/main" val="1197564727"/>
                  </a:ext>
                </a:extLst>
              </a:tr>
              <a:tr h="280736">
                <a:tc>
                  <a:txBody>
                    <a:bodyPr/>
                    <a:lstStyle/>
                    <a:p>
                      <a:pPr algn="ctr">
                        <a:buNone/>
                      </a:pPr>
                      <a:r>
                        <a:rPr lang="af-ZA" sz="1400" b="1">
                          <a:effectLst/>
                          <a:latin typeface="微軟正黑體" panose="020B0604030504040204" pitchFamily="34" charset="-120"/>
                          <a:ea typeface="微軟正黑體" panose="020B0604030504040204" pitchFamily="34" charset="-120"/>
                        </a:rPr>
                        <a:t>SSD </a:t>
                      </a:r>
                    </a:p>
                  </a:txBody>
                  <a:tcPr marL="0" marR="0" marT="0" marB="0" anchor="ctr">
                    <a:solidFill>
                      <a:srgbClr val="ACA087"/>
                    </a:solidFill>
                  </a:tcPr>
                </a:tc>
                <a:tc>
                  <a:txBody>
                    <a:bodyPr/>
                    <a:lstStyle/>
                    <a:p>
                      <a:pPr algn="ctr"/>
                      <a:r>
                        <a:rPr lang="en-US" altLang="zh-TW" sz="1400" b="1">
                          <a:latin typeface="微軟正黑體" panose="020B0604030504040204" pitchFamily="34" charset="-120"/>
                          <a:ea typeface="微軟正黑體" panose="020B0604030504040204" pitchFamily="34" charset="-120"/>
                        </a:rPr>
                        <a:t>300</a:t>
                      </a:r>
                    </a:p>
                  </a:txBody>
                  <a:tcPr marL="0" marR="0" marT="0" marB="0" anchor="ctr">
                    <a:solidFill>
                      <a:srgbClr val="ACA087"/>
                    </a:solidFill>
                  </a:tcPr>
                </a:tc>
                <a:tc>
                  <a:txBody>
                    <a:bodyPr/>
                    <a:lstStyle/>
                    <a:p>
                      <a:pPr algn="ctr"/>
                      <a:r>
                        <a:rPr lang="en-US" altLang="zh-TW" sz="1400" b="1">
                          <a:latin typeface="微軟正黑體" panose="020B0604030504040204" pitchFamily="34" charset="-120"/>
                          <a:ea typeface="微軟正黑體" panose="020B0604030504040204" pitchFamily="34" charset="-120"/>
                        </a:rPr>
                        <a:t>60,000</a:t>
                      </a:r>
                    </a:p>
                  </a:txBody>
                  <a:tcPr marL="0" marR="0" marT="0" marB="0" anchor="ctr">
                    <a:solidFill>
                      <a:srgbClr val="ACA087"/>
                    </a:solidFill>
                  </a:tcPr>
                </a:tc>
                <a:extLst>
                  <a:ext uri="{0D108BD9-81ED-4DB2-BD59-A6C34878D82A}">
                    <a16:rowId xmlns:a16="http://schemas.microsoft.com/office/drawing/2014/main" val="1694179924"/>
                  </a:ext>
                </a:extLst>
              </a:tr>
            </a:tbl>
          </a:graphicData>
        </a:graphic>
      </p:graphicFrame>
      <p:pic>
        <p:nvPicPr>
          <p:cNvPr id="12" name="圖片 13">
            <a:extLst>
              <a:ext uri="{FF2B5EF4-FFF2-40B4-BE49-F238E27FC236}">
                <a16:creationId xmlns:a16="http://schemas.microsoft.com/office/drawing/2014/main" id="{BF805D8D-046D-3C4F-A752-FCA72196248E}"/>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r="-528"/>
          <a:stretch/>
        </p:blipFill>
        <p:spPr>
          <a:xfrm>
            <a:off x="508820" y="3919579"/>
            <a:ext cx="2333777" cy="607182"/>
          </a:xfrm>
          <a:prstGeom prst="rect">
            <a:avLst/>
          </a:prstGeom>
        </p:spPr>
      </p:pic>
      <p:pic>
        <p:nvPicPr>
          <p:cNvPr id="13" name="圖片 13">
            <a:extLst>
              <a:ext uri="{FF2B5EF4-FFF2-40B4-BE49-F238E27FC236}">
                <a16:creationId xmlns:a16="http://schemas.microsoft.com/office/drawing/2014/main" id="{B0501A38-2240-B543-AAA5-F6D9B3BA26FB}"/>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r="-264"/>
          <a:stretch/>
        </p:blipFill>
        <p:spPr>
          <a:xfrm>
            <a:off x="2608498" y="3812055"/>
            <a:ext cx="2432287" cy="829911"/>
          </a:xfrm>
          <a:prstGeom prst="rect">
            <a:avLst/>
          </a:prstGeom>
        </p:spPr>
      </p:pic>
      <p:sp>
        <p:nvSpPr>
          <p:cNvPr id="14" name="Shape 141">
            <a:extLst>
              <a:ext uri="{FF2B5EF4-FFF2-40B4-BE49-F238E27FC236}">
                <a16:creationId xmlns:a16="http://schemas.microsoft.com/office/drawing/2014/main" id="{9E1C4E72-51FD-8A46-903B-00FF9EA4DEF6}"/>
              </a:ext>
            </a:extLst>
          </p:cNvPr>
          <p:cNvSpPr txBox="1"/>
          <p:nvPr/>
        </p:nvSpPr>
        <p:spPr>
          <a:xfrm>
            <a:off x="1325517" y="4809967"/>
            <a:ext cx="6307223" cy="239404"/>
          </a:xfrm>
          <a:prstGeom prst="rect">
            <a:avLst/>
          </a:prstGeom>
          <a:noFill/>
          <a:ln>
            <a:noFill/>
          </a:ln>
        </p:spPr>
        <p:txBody>
          <a:bodyPr spcFirstLastPara="1" wrap="square" lIns="91425" tIns="45700" rIns="91425" bIns="45700" anchor="t" anchorCtr="0">
            <a:noAutofit/>
          </a:bodyPr>
          <a:lstStyle/>
          <a:p>
            <a:r>
              <a:rPr lang="zh-TW" sz="700">
                <a:solidFill>
                  <a:schemeClr val="bg1"/>
                </a:solidFill>
                <a:latin typeface="Microsoft JhengHei"/>
                <a:ea typeface="Microsoft JhengHei"/>
                <a:cs typeface="Microsoft JhengHei"/>
                <a:sym typeface="Microsoft JhengHei"/>
              </a:rPr>
              <a:t>資料來源</a:t>
            </a:r>
            <a:r>
              <a:rPr lang="zh-TW" sz="700" i="0" u="none" strike="noStrike" cap="none">
                <a:solidFill>
                  <a:schemeClr val="bg1"/>
                </a:solidFill>
                <a:latin typeface="Microsoft JhengHei"/>
                <a:ea typeface="Microsoft JhengHei"/>
                <a:cs typeface="Microsoft JhengHei"/>
                <a:sym typeface="Microsoft JhengHei"/>
              </a:rPr>
              <a:t>:</a:t>
            </a:r>
            <a:r>
              <a:rPr lang="zh-TW" altLang="en-US" sz="700">
                <a:solidFill>
                  <a:schemeClr val="bg1"/>
                </a:solidFill>
                <a:latin typeface="Microsoft JhengHei"/>
                <a:ea typeface="Microsoft JhengHei"/>
                <a:cs typeface="Microsoft JhengHei"/>
                <a:sym typeface="Microsoft JhengHei"/>
              </a:rPr>
              <a:t> </a:t>
            </a:r>
            <a:r>
              <a:rPr lang="zh-TW" sz="700" i="0" u="none" strike="noStrike" cap="none">
                <a:solidFill>
                  <a:schemeClr val="bg1"/>
                </a:solidFill>
                <a:latin typeface="Microsoft JhengHei"/>
                <a:ea typeface="Microsoft JhengHei"/>
                <a:cs typeface="Microsoft JhengHei"/>
                <a:sym typeface="Microsoft JhengHei"/>
              </a:rPr>
              <a:t>https://w</a:t>
            </a:r>
            <a:r>
              <a:rPr lang="en-US" altLang="zh-TW" sz="700" err="1">
                <a:solidFill>
                  <a:schemeClr val="bg1"/>
                </a:solidFill>
                <a:latin typeface="Microsoft JhengHei"/>
                <a:ea typeface="Microsoft JhengHei"/>
                <a:cs typeface="Microsoft JhengHei"/>
                <a:sym typeface="Microsoft JhengHei"/>
              </a:rPr>
              <a:t>ww.sandisk</a:t>
            </a:r>
            <a:r>
              <a:rPr lang="zh-TW" sz="700" i="0" u="none" strike="noStrike" cap="none">
                <a:solidFill>
                  <a:schemeClr val="bg1"/>
                </a:solidFill>
                <a:latin typeface="Microsoft JhengHei"/>
                <a:ea typeface="Microsoft JhengHei"/>
                <a:cs typeface="Microsoft JhengHei"/>
                <a:sym typeface="Microsoft JhengHei"/>
              </a:rPr>
              <a:t>.</a:t>
            </a:r>
            <a:r>
              <a:rPr lang="en-US" altLang="zh-TW" sz="700">
                <a:solidFill>
                  <a:schemeClr val="bg1"/>
                </a:solidFill>
                <a:latin typeface="Microsoft JhengHei"/>
                <a:ea typeface="Microsoft JhengHei"/>
                <a:cs typeface="Microsoft JhengHei"/>
                <a:sym typeface="Microsoft JhengHei"/>
              </a:rPr>
              <a:t>c</a:t>
            </a:r>
            <a:r>
              <a:rPr lang="zh-TW" sz="700" i="0" u="none" strike="noStrike" cap="none">
                <a:solidFill>
                  <a:schemeClr val="bg1"/>
                </a:solidFill>
                <a:latin typeface="Microsoft JhengHei"/>
                <a:ea typeface="Microsoft JhengHei"/>
                <a:cs typeface="Microsoft JhengHei"/>
                <a:sym typeface="Microsoft JhengHei"/>
              </a:rPr>
              <a:t>o</a:t>
            </a:r>
            <a:r>
              <a:rPr lang="en-US" altLang="zh-TW" sz="700">
                <a:solidFill>
                  <a:schemeClr val="bg1"/>
                </a:solidFill>
                <a:latin typeface="Microsoft JhengHei"/>
                <a:ea typeface="Microsoft JhengHei"/>
                <a:cs typeface="Microsoft JhengHei"/>
                <a:sym typeface="Microsoft JhengHei"/>
              </a:rPr>
              <a:t>m</a:t>
            </a:r>
            <a:r>
              <a:rPr lang="zh-TW" sz="700" i="0" u="none" strike="noStrike" cap="none">
                <a:solidFill>
                  <a:schemeClr val="bg1"/>
                </a:solidFill>
                <a:latin typeface="Microsoft JhengHei"/>
                <a:ea typeface="Microsoft JhengHei"/>
                <a:cs typeface="Microsoft JhengHei"/>
                <a:sym typeface="Microsoft JhengHei"/>
              </a:rPr>
              <a:t>/</a:t>
            </a:r>
            <a:r>
              <a:rPr lang="en-US" altLang="zh-TW" sz="700">
                <a:solidFill>
                  <a:schemeClr val="bg1"/>
                </a:solidFill>
                <a:latin typeface="Microsoft JhengHei"/>
                <a:ea typeface="Microsoft JhengHei"/>
                <a:cs typeface="Microsoft JhengHei"/>
                <a:sym typeface="Microsoft JhengHei"/>
              </a:rPr>
              <a:t>business</a:t>
            </a:r>
            <a:r>
              <a:rPr lang="zh-TW" sz="700" i="0" u="none" strike="noStrike" cap="none">
                <a:solidFill>
                  <a:schemeClr val="bg1"/>
                </a:solidFill>
                <a:latin typeface="Microsoft JhengHei"/>
                <a:ea typeface="Microsoft JhengHei"/>
                <a:cs typeface="Microsoft JhengHei"/>
                <a:sym typeface="Microsoft JhengHei"/>
              </a:rPr>
              <a:t>/</a:t>
            </a:r>
            <a:r>
              <a:rPr lang="en-US" altLang="zh-TW" sz="700">
                <a:solidFill>
                  <a:schemeClr val="bg1"/>
                </a:solidFill>
                <a:latin typeface="Microsoft JhengHei"/>
                <a:ea typeface="Microsoft JhengHei"/>
                <a:cs typeface="Microsoft JhengHei"/>
                <a:sym typeface="Microsoft JhengHei"/>
              </a:rPr>
              <a:t>da</a:t>
            </a:r>
            <a:r>
              <a:rPr lang="zh-TW" sz="700" i="0" u="none" strike="noStrike" cap="none">
                <a:solidFill>
                  <a:schemeClr val="bg1"/>
                </a:solidFill>
                <a:latin typeface="Microsoft JhengHei"/>
                <a:ea typeface="Microsoft JhengHei"/>
                <a:cs typeface="Microsoft JhengHei"/>
                <a:sym typeface="Microsoft JhengHei"/>
              </a:rPr>
              <a:t>ta</a:t>
            </a:r>
            <a:r>
              <a:rPr lang="en-US" altLang="zh-TW" sz="700">
                <a:solidFill>
                  <a:schemeClr val="bg1"/>
                </a:solidFill>
                <a:latin typeface="Microsoft JhengHei"/>
                <a:ea typeface="Microsoft JhengHei"/>
                <a:cs typeface="Microsoft JhengHei"/>
                <a:sym typeface="Microsoft JhengHei"/>
              </a:rPr>
              <a:t>center/</a:t>
            </a:r>
            <a:r>
              <a:rPr lang="en-US" altLang="zh-TW" sz="700" err="1">
                <a:solidFill>
                  <a:schemeClr val="bg1"/>
                </a:solidFill>
                <a:latin typeface="Microsoft JhengHei"/>
                <a:ea typeface="Microsoft JhengHei"/>
                <a:cs typeface="Microsoft JhengHei"/>
                <a:sym typeface="Microsoft JhengHei"/>
              </a:rPr>
              <a:t>resou</a:t>
            </a:r>
            <a:r>
              <a:rPr lang="zh-TW" sz="700">
                <a:solidFill>
                  <a:schemeClr val="bg1"/>
                </a:solidFill>
                <a:latin typeface="Microsoft JhengHei"/>
                <a:ea typeface="Microsoft JhengHei"/>
                <a:cs typeface="Microsoft JhengHei"/>
              </a:rPr>
              <a:t>r</a:t>
            </a:r>
            <a:r>
              <a:rPr lang="en-US" altLang="zh-TW" sz="700" err="1">
                <a:solidFill>
                  <a:schemeClr val="bg1"/>
                </a:solidFill>
                <a:latin typeface="Microsoft JhengHei"/>
                <a:ea typeface="Microsoft JhengHei"/>
                <a:cs typeface="Microsoft JhengHei"/>
              </a:rPr>
              <a:t>ces</a:t>
            </a:r>
            <a:r>
              <a:rPr lang="en-US" altLang="zh-TW" sz="700">
                <a:solidFill>
                  <a:schemeClr val="bg1"/>
                </a:solidFill>
                <a:latin typeface="Microsoft JhengHei"/>
                <a:ea typeface="Microsoft JhengHei"/>
                <a:cs typeface="Microsoft JhengHei"/>
              </a:rPr>
              <a:t>/</a:t>
            </a:r>
            <a:r>
              <a:rPr lang="en-US" altLang="zh-TW" sz="700" err="1">
                <a:solidFill>
                  <a:schemeClr val="bg1"/>
                </a:solidFill>
                <a:latin typeface="Microsoft JhengHei"/>
                <a:ea typeface="Microsoft JhengHei"/>
                <a:cs typeface="Microsoft JhengHei"/>
              </a:rPr>
              <a:t>wh</a:t>
            </a:r>
            <a:r>
              <a:rPr lang="zh-TW" sz="700">
                <a:solidFill>
                  <a:schemeClr val="bg1"/>
                </a:solidFill>
                <a:latin typeface="Microsoft JhengHei"/>
                <a:ea typeface="Microsoft JhengHei"/>
                <a:cs typeface="Microsoft JhengHei"/>
              </a:rPr>
              <a:t>i</a:t>
            </a:r>
            <a:r>
              <a:rPr lang="en-US" altLang="zh-TW" sz="700" err="1">
                <a:solidFill>
                  <a:schemeClr val="bg1"/>
                </a:solidFill>
                <a:latin typeface="Microsoft JhengHei"/>
                <a:ea typeface="Microsoft JhengHei"/>
                <a:cs typeface="Microsoft JhengHei"/>
              </a:rPr>
              <a:t>te</a:t>
            </a:r>
            <a:r>
              <a:rPr lang="en-US" altLang="zh-TW" sz="700">
                <a:solidFill>
                  <a:schemeClr val="bg1"/>
                </a:solidFill>
                <a:latin typeface="Microsoft JhengHei"/>
                <a:ea typeface="Microsoft JhengHei"/>
                <a:cs typeface="Microsoft JhengHei"/>
              </a:rPr>
              <a:t>-pap</a:t>
            </a:r>
            <a:r>
              <a:rPr lang="zh-TW" sz="700">
                <a:solidFill>
                  <a:schemeClr val="bg1"/>
                </a:solidFill>
                <a:latin typeface="Microsoft JhengHei"/>
                <a:ea typeface="Microsoft JhengHei"/>
                <a:cs typeface="Microsoft JhengHei"/>
              </a:rPr>
              <a:t>e</a:t>
            </a:r>
            <a:r>
              <a:rPr lang="en-US" altLang="zh-TW" sz="700">
                <a:solidFill>
                  <a:schemeClr val="bg1"/>
                </a:solidFill>
                <a:latin typeface="Microsoft JhengHei"/>
                <a:ea typeface="Microsoft JhengHei"/>
                <a:cs typeface="Microsoft JhengHei"/>
              </a:rPr>
              <a:t>r</a:t>
            </a:r>
            <a:r>
              <a:rPr lang="zh-TW" sz="700">
                <a:solidFill>
                  <a:schemeClr val="bg1"/>
                </a:solidFill>
                <a:latin typeface="Microsoft JhengHei"/>
                <a:ea typeface="Microsoft JhengHei"/>
                <a:cs typeface="Microsoft JhengHei"/>
              </a:rPr>
              <a:t>s/the-ssd-enabled-pc-total-cost-of-ownership</a:t>
            </a:r>
            <a:endParaRPr lang="zh-TW" altLang="en-US" sz="700" i="0" u="none" strike="noStrike" cap="none">
              <a:solidFill>
                <a:schemeClr val="bg1"/>
              </a:solidFill>
              <a:latin typeface="Microsoft JhengHei"/>
              <a:ea typeface="Microsoft JhengHei"/>
              <a:cs typeface="Microsoft JhengHei"/>
            </a:endParaRPr>
          </a:p>
        </p:txBody>
      </p:sp>
      <p:sp>
        <p:nvSpPr>
          <p:cNvPr id="15" name="矩形 47">
            <a:extLst>
              <a:ext uri="{FF2B5EF4-FFF2-40B4-BE49-F238E27FC236}">
                <a16:creationId xmlns:a16="http://schemas.microsoft.com/office/drawing/2014/main" id="{FAE8D16C-22EC-0D4E-BBA5-89F775D92A22}"/>
              </a:ext>
            </a:extLst>
          </p:cNvPr>
          <p:cNvSpPr/>
          <p:nvPr/>
        </p:nvSpPr>
        <p:spPr>
          <a:xfrm>
            <a:off x="6310395" y="2105583"/>
            <a:ext cx="2449612" cy="677108"/>
          </a:xfrm>
          <a:prstGeom prst="rect">
            <a:avLst/>
          </a:prstGeom>
        </p:spPr>
        <p:txBody>
          <a:bodyPr wrap="square">
            <a:spAutoFit/>
          </a:bodyPr>
          <a:lstStyle/>
          <a:p>
            <a:pPr algn="ctr"/>
            <a:r>
              <a:rPr lang="zh-TW" altLang="en-US" sz="1200" b="1">
                <a:solidFill>
                  <a:schemeClr val="bg1"/>
                </a:solidFill>
                <a:latin typeface="微軟正黑體"/>
                <a:ea typeface="微軟正黑體"/>
              </a:rPr>
              <a:t>SSD 廠商自行統計價格趨勢圖</a:t>
            </a:r>
            <a:br>
              <a:rPr lang="zh-TW" altLang="en-US" sz="1200" b="1">
                <a:solidFill>
                  <a:schemeClr val="bg1"/>
                </a:solidFill>
                <a:latin typeface="微軟正黑體"/>
                <a:ea typeface="微軟正黑體"/>
              </a:rPr>
            </a:br>
            <a:r>
              <a:rPr lang="zh-TW" altLang="en-US" sz="1200" b="1">
                <a:solidFill>
                  <a:schemeClr val="bg1"/>
                </a:solidFill>
                <a:latin typeface="微軟正黑體"/>
                <a:ea typeface="微軟正黑體"/>
              </a:rPr>
              <a:t>256 GB SSD 2018 年 </a:t>
            </a:r>
            <a:br>
              <a:rPr lang="zh-TW" altLang="en-US" sz="1200">
                <a:solidFill>
                  <a:schemeClr val="bg1"/>
                </a:solidFill>
                <a:latin typeface="微軟正黑體"/>
                <a:ea typeface="微軟正黑體"/>
              </a:rPr>
            </a:br>
            <a:r>
              <a:rPr lang="zh-TW" altLang="en-US" sz="1200">
                <a:solidFill>
                  <a:schemeClr val="bg1"/>
                </a:solidFill>
                <a:latin typeface="微軟正黑體"/>
                <a:ea typeface="微軟正黑體"/>
              </a:rPr>
              <a:t>每 GB 價格僅為 2013 年的 </a:t>
            </a:r>
            <a:r>
              <a:rPr lang="zh-TW" altLang="en-US" sz="1400" b="1">
                <a:solidFill>
                  <a:schemeClr val="bg1"/>
                </a:solidFill>
                <a:latin typeface="微軟正黑體"/>
                <a:ea typeface="微軟正黑體"/>
              </a:rPr>
              <a:t>30%</a:t>
            </a:r>
            <a:endParaRPr lang="zh-TW" altLang="en-US" sz="1200" b="1">
              <a:solidFill>
                <a:schemeClr val="bg1"/>
              </a:solidFill>
              <a:latin typeface="微軟正黑體"/>
              <a:ea typeface="微軟正黑體"/>
            </a:endParaRPr>
          </a:p>
        </p:txBody>
      </p:sp>
    </p:spTree>
    <p:extLst>
      <p:ext uri="{BB962C8B-B14F-4D97-AF65-F5344CB8AC3E}">
        <p14:creationId xmlns:p14="http://schemas.microsoft.com/office/powerpoint/2010/main" val="3106542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圓角矩形 15">
            <a:extLst>
              <a:ext uri="{FF2B5EF4-FFF2-40B4-BE49-F238E27FC236}">
                <a16:creationId xmlns:a16="http://schemas.microsoft.com/office/drawing/2014/main" id="{CFB62D1E-311A-4C8A-B3BB-63D15A999DB9}"/>
              </a:ext>
            </a:extLst>
          </p:cNvPr>
          <p:cNvSpPr/>
          <p:nvPr/>
        </p:nvSpPr>
        <p:spPr>
          <a:xfrm>
            <a:off x="200579" y="831809"/>
            <a:ext cx="7320512" cy="383247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22" name="Picture 21">
            <a:extLst>
              <a:ext uri="{FF2B5EF4-FFF2-40B4-BE49-F238E27FC236}">
                <a16:creationId xmlns:a16="http://schemas.microsoft.com/office/drawing/2014/main" id="{28AFBC6F-3491-E344-A197-26FEDDB861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9896" y="975360"/>
            <a:ext cx="3652842" cy="3525849"/>
          </a:xfrm>
          <a:prstGeom prst="rect">
            <a:avLst/>
          </a:prstGeom>
          <a:ln>
            <a:solidFill>
              <a:schemeClr val="bg1"/>
            </a:solidFill>
          </a:ln>
          <a:effectLst/>
        </p:spPr>
      </p:pic>
      <p:pic>
        <p:nvPicPr>
          <p:cNvPr id="4" name="Picture 3">
            <a:extLst>
              <a:ext uri="{FF2B5EF4-FFF2-40B4-BE49-F238E27FC236}">
                <a16:creationId xmlns:a16="http://schemas.microsoft.com/office/drawing/2014/main" id="{6FE2AC12-6A47-C44D-8079-02C012265D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5478" y="3249681"/>
            <a:ext cx="3038002" cy="1305698"/>
          </a:xfrm>
          <a:prstGeom prst="rect">
            <a:avLst/>
          </a:prstGeom>
        </p:spPr>
      </p:pic>
      <p:pic>
        <p:nvPicPr>
          <p:cNvPr id="6" name="Picture 5">
            <a:extLst>
              <a:ext uri="{FF2B5EF4-FFF2-40B4-BE49-F238E27FC236}">
                <a16:creationId xmlns:a16="http://schemas.microsoft.com/office/drawing/2014/main" id="{69029933-4019-E843-A6B7-BDBDE5117E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5478" y="975360"/>
            <a:ext cx="3038002" cy="1329686"/>
          </a:xfrm>
          <a:prstGeom prst="rect">
            <a:avLst/>
          </a:prstGeom>
        </p:spPr>
      </p:pic>
      <p:sp>
        <p:nvSpPr>
          <p:cNvPr id="7" name="TextBox 6">
            <a:extLst>
              <a:ext uri="{FF2B5EF4-FFF2-40B4-BE49-F238E27FC236}">
                <a16:creationId xmlns:a16="http://schemas.microsoft.com/office/drawing/2014/main" id="{C5AF0837-4413-ED4F-ACE1-B360256B288D}"/>
              </a:ext>
            </a:extLst>
          </p:cNvPr>
          <p:cNvSpPr txBox="1"/>
          <p:nvPr/>
        </p:nvSpPr>
        <p:spPr>
          <a:xfrm>
            <a:off x="345477" y="2427487"/>
            <a:ext cx="2846073" cy="754053"/>
          </a:xfrm>
          <a:prstGeom prst="rect">
            <a:avLst/>
          </a:prstGeom>
          <a:noFill/>
        </p:spPr>
        <p:txBody>
          <a:bodyPr wrap="square" rtlCol="0">
            <a:spAutoFit/>
          </a:bodyPr>
          <a:lstStyle/>
          <a:p>
            <a:r>
              <a:rPr lang="en-US" sz="1600" b="1">
                <a:solidFill>
                  <a:srgbClr val="8E621F"/>
                </a:solidFill>
                <a:latin typeface="Microsoft JhengHei" panose="020B0604030504040204" pitchFamily="34" charset="-120"/>
                <a:ea typeface="Microsoft JhengHei" panose="020B0604030504040204" pitchFamily="34" charset="-120"/>
              </a:rPr>
              <a:t>1 TB 2.5 </a:t>
            </a:r>
            <a:r>
              <a:rPr lang="zh-CN" altLang="en-US" sz="1600" b="1">
                <a:solidFill>
                  <a:srgbClr val="8E621F"/>
                </a:solidFill>
                <a:latin typeface="Microsoft JhengHei" panose="020B0604030504040204" pitchFamily="34" charset="-120"/>
                <a:ea typeface="Microsoft JhengHei" panose="020B0604030504040204" pitchFamily="34" charset="-120"/>
              </a:rPr>
              <a:t>吋</a:t>
            </a:r>
            <a:r>
              <a:rPr lang="zh-TW" altLang="en-US" sz="1600" b="1">
                <a:solidFill>
                  <a:srgbClr val="8E621F"/>
                </a:solidFill>
                <a:latin typeface="Microsoft JhengHei" panose="020B0604030504040204" pitchFamily="34" charset="-120"/>
                <a:ea typeface="Microsoft JhengHei" panose="020B0604030504040204" pitchFamily="34" charset="-120"/>
              </a:rPr>
              <a:t>及</a:t>
            </a:r>
            <a:r>
              <a:rPr lang="en-US" sz="1600" b="1">
                <a:solidFill>
                  <a:srgbClr val="8E621F"/>
                </a:solidFill>
                <a:latin typeface="Microsoft JhengHei" panose="020B0604030504040204" pitchFamily="34" charset="-120"/>
                <a:ea typeface="Microsoft JhengHei" panose="020B0604030504040204" pitchFamily="34" charset="-120"/>
              </a:rPr>
              <a:t> M.2 </a:t>
            </a:r>
            <a:r>
              <a:rPr lang="zh-CN" altLang="en-US" sz="1600" b="1">
                <a:solidFill>
                  <a:srgbClr val="8E621F"/>
                </a:solidFill>
                <a:latin typeface="Microsoft JhengHei" panose="020B0604030504040204" pitchFamily="34" charset="-120"/>
                <a:ea typeface="Microsoft JhengHei" panose="020B0604030504040204" pitchFamily="34" charset="-120"/>
              </a:rPr>
              <a:t>已無價差</a:t>
            </a:r>
            <a:endParaRPr lang="en-US" altLang="zh-CN" sz="1600" b="1">
              <a:solidFill>
                <a:srgbClr val="8E621F"/>
              </a:solidFill>
              <a:latin typeface="Microsoft JhengHei" panose="020B0604030504040204" pitchFamily="34" charset="-120"/>
              <a:ea typeface="Microsoft JhengHei" panose="020B0604030504040204" pitchFamily="34" charset="-120"/>
            </a:endParaRPr>
          </a:p>
          <a:p>
            <a:r>
              <a:rPr lang="zh-CN" altLang="en-US" sz="1600" b="1">
                <a:solidFill>
                  <a:srgbClr val="8E621F"/>
                </a:solidFill>
                <a:latin typeface="Microsoft JhengHei" panose="020B0604030504040204" pitchFamily="34" charset="-120"/>
                <a:ea typeface="Microsoft JhengHei" panose="020B0604030504040204" pitchFamily="34" charset="-120"/>
              </a:rPr>
              <a:t>皆為</a:t>
            </a:r>
            <a:r>
              <a:rPr lang="en-US" altLang="zh-CN" sz="1600" b="1">
                <a:solidFill>
                  <a:srgbClr val="8E621F"/>
                </a:solidFill>
                <a:latin typeface="Microsoft JhengHei" panose="020B0604030504040204" pitchFamily="34" charset="-120"/>
                <a:ea typeface="Microsoft JhengHei" panose="020B0604030504040204" pitchFamily="34" charset="-120"/>
              </a:rPr>
              <a:t> NT$5,990</a:t>
            </a:r>
          </a:p>
          <a:p>
            <a:r>
              <a:rPr lang="en-US" altLang="zh-CN" sz="1100">
                <a:solidFill>
                  <a:srgbClr val="422D0E"/>
                </a:solidFill>
                <a:latin typeface="Microsoft JhengHei" panose="020B0604030504040204" pitchFamily="34" charset="-120"/>
                <a:ea typeface="Microsoft JhengHei" panose="020B0604030504040204" pitchFamily="34" charset="-120"/>
              </a:rPr>
              <a:t>-2018/11/06 </a:t>
            </a:r>
            <a:r>
              <a:rPr lang="en-US" altLang="zh-TW" sz="1100" err="1">
                <a:solidFill>
                  <a:srgbClr val="422D0E"/>
                </a:solidFill>
                <a:latin typeface="Microsoft JhengHei" panose="020B0604030504040204" pitchFamily="34" charset="-120"/>
                <a:ea typeface="Microsoft JhengHei" panose="020B0604030504040204" pitchFamily="34" charset="-120"/>
                <a:cs typeface="Microsoft JhengHei"/>
                <a:sym typeface="Microsoft JhengHei"/>
              </a:rPr>
              <a:t>PChome</a:t>
            </a:r>
            <a:r>
              <a:rPr lang="en-US" altLang="zh-TW" sz="1100">
                <a:solidFill>
                  <a:srgbClr val="422D0E"/>
                </a:solidFill>
                <a:latin typeface="Microsoft JhengHei" panose="020B0604030504040204" pitchFamily="34" charset="-120"/>
                <a:ea typeface="Microsoft JhengHei" panose="020B0604030504040204" pitchFamily="34" charset="-120"/>
                <a:cs typeface="Microsoft JhengHei"/>
                <a:sym typeface="Microsoft JhengHei"/>
              </a:rPr>
              <a:t> 24h </a:t>
            </a:r>
            <a:endParaRPr lang="en-US" sz="1100">
              <a:solidFill>
                <a:srgbClr val="422D0E"/>
              </a:solidFill>
              <a:latin typeface="Microsoft JhengHei" panose="020B0604030504040204" pitchFamily="34" charset="-120"/>
              <a:ea typeface="Microsoft JhengHei" panose="020B0604030504040204" pitchFamily="34" charset="-120"/>
            </a:endParaRPr>
          </a:p>
        </p:txBody>
      </p:sp>
      <p:sp>
        <p:nvSpPr>
          <p:cNvPr id="16" name="Shape 322">
            <a:extLst>
              <a:ext uri="{FF2B5EF4-FFF2-40B4-BE49-F238E27FC236}">
                <a16:creationId xmlns:a16="http://schemas.microsoft.com/office/drawing/2014/main" id="{675EB8AF-2191-1A44-BC1B-97202CE60DE3}"/>
              </a:ext>
            </a:extLst>
          </p:cNvPr>
          <p:cNvSpPr txBox="1">
            <a:spLocks/>
          </p:cNvSpPr>
          <p:nvPr/>
        </p:nvSpPr>
        <p:spPr>
          <a:xfrm>
            <a:off x="705083" y="110559"/>
            <a:ext cx="7886700" cy="822960"/>
          </a:xfrm>
          <a:prstGeom prst="rect">
            <a:avLst/>
          </a:prstGeom>
          <a:noFill/>
          <a:ln>
            <a:noFill/>
          </a:ln>
          <a:effectLst>
            <a:outerShdw blurRad="50800" dist="38100" dir="2700000" algn="tl" rotWithShape="0">
              <a:prstClr val="black">
                <a:alpha val="40000"/>
              </a:prstClr>
            </a:outerShdw>
          </a:effectLst>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pPr algn="ctr">
              <a:buSzPts val="3200"/>
            </a:pPr>
            <a:r>
              <a:rPr lang="zh-CN" altLang="en-US" sz="3600">
                <a:solidFill>
                  <a:srgbClr val="E2CB9E"/>
                </a:solidFill>
              </a:rPr>
              <a:t>推薦使用三星</a:t>
            </a:r>
            <a:r>
              <a:rPr lang="en-US" altLang="zh-CN" sz="3600">
                <a:solidFill>
                  <a:srgbClr val="E2CB9E"/>
                </a:solidFill>
              </a:rPr>
              <a:t> 860 EVO M.2 </a:t>
            </a:r>
            <a:r>
              <a:rPr lang="en-US" altLang="zh-TW" sz="3600">
                <a:solidFill>
                  <a:srgbClr val="E2CB9E"/>
                </a:solidFill>
              </a:rPr>
              <a:t>SSD</a:t>
            </a:r>
            <a:endParaRPr lang="en-US" sz="3600" kern="1000" spc="-150">
              <a:solidFill>
                <a:srgbClr val="E2CB9E"/>
              </a:solidFill>
            </a:endParaRPr>
          </a:p>
        </p:txBody>
      </p:sp>
      <p:sp>
        <p:nvSpPr>
          <p:cNvPr id="20" name="Rounded Rectangle 19">
            <a:extLst>
              <a:ext uri="{FF2B5EF4-FFF2-40B4-BE49-F238E27FC236}">
                <a16:creationId xmlns:a16="http://schemas.microsoft.com/office/drawing/2014/main" id="{29257728-FF05-604A-A286-EF424B7BFA8E}"/>
              </a:ext>
            </a:extLst>
          </p:cNvPr>
          <p:cNvSpPr/>
          <p:nvPr/>
        </p:nvSpPr>
        <p:spPr>
          <a:xfrm>
            <a:off x="3729111" y="3588494"/>
            <a:ext cx="602279" cy="31403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5A5DE93-79F3-7D4C-A35D-4EA352C3BB0F}"/>
              </a:ext>
            </a:extLst>
          </p:cNvPr>
          <p:cNvSpPr txBox="1"/>
          <p:nvPr/>
        </p:nvSpPr>
        <p:spPr>
          <a:xfrm>
            <a:off x="3729111" y="4204496"/>
            <a:ext cx="2103461" cy="338554"/>
          </a:xfrm>
          <a:prstGeom prst="rect">
            <a:avLst/>
          </a:prstGeom>
          <a:noFill/>
        </p:spPr>
        <p:txBody>
          <a:bodyPr wrap="none" rtlCol="0">
            <a:spAutoFit/>
          </a:bodyPr>
          <a:lstStyle/>
          <a:p>
            <a:r>
              <a:rPr lang="en-US" sz="1600">
                <a:solidFill>
                  <a:schemeClr val="accent1"/>
                </a:solidFill>
                <a:latin typeface="Microsoft JhengHei" panose="020B0604030504040204" pitchFamily="34" charset="-120"/>
                <a:ea typeface="Microsoft JhengHei" panose="020B0604030504040204" pitchFamily="34" charset="-120"/>
              </a:rPr>
              <a:t>2018 Q1 SSD </a:t>
            </a:r>
            <a:r>
              <a:rPr lang="zh-CN" altLang="en-US" sz="1600">
                <a:solidFill>
                  <a:schemeClr val="accent1"/>
                </a:solidFill>
                <a:latin typeface="Microsoft JhengHei" panose="020B0604030504040204" pitchFamily="34" charset="-120"/>
                <a:ea typeface="Microsoft JhengHei" panose="020B0604030504040204" pitchFamily="34" charset="-120"/>
              </a:rPr>
              <a:t>市佔率</a:t>
            </a:r>
            <a:endParaRPr lang="en-US" sz="1100">
              <a:solidFill>
                <a:schemeClr val="accent1"/>
              </a:solidFill>
              <a:latin typeface="Microsoft JhengHei" panose="020B0604030504040204" pitchFamily="34" charset="-120"/>
              <a:ea typeface="Microsoft JhengHei" panose="020B0604030504040204" pitchFamily="34" charset="-120"/>
            </a:endParaRPr>
          </a:p>
        </p:txBody>
      </p:sp>
      <p:sp>
        <p:nvSpPr>
          <p:cNvPr id="23" name="Rectangle 22">
            <a:extLst>
              <a:ext uri="{FF2B5EF4-FFF2-40B4-BE49-F238E27FC236}">
                <a16:creationId xmlns:a16="http://schemas.microsoft.com/office/drawing/2014/main" id="{D053D56F-0CBB-5D44-B038-296942038D2C}"/>
              </a:ext>
            </a:extLst>
          </p:cNvPr>
          <p:cNvSpPr/>
          <p:nvPr/>
        </p:nvSpPr>
        <p:spPr>
          <a:xfrm>
            <a:off x="3383480" y="4764424"/>
            <a:ext cx="4572000" cy="215444"/>
          </a:xfrm>
          <a:prstGeom prst="rect">
            <a:avLst/>
          </a:prstGeom>
        </p:spPr>
        <p:txBody>
          <a:bodyPr>
            <a:spAutoFit/>
          </a:bodyPr>
          <a:lstStyle/>
          <a:p>
            <a:r>
              <a:rPr lang="zh-CN" altLang="en-US" sz="800">
                <a:solidFill>
                  <a:schemeClr val="bg1"/>
                </a:solidFill>
              </a:rPr>
              <a:t>資料來源</a:t>
            </a:r>
            <a:r>
              <a:rPr lang="en-US" altLang="zh-CN" sz="800">
                <a:solidFill>
                  <a:schemeClr val="bg1"/>
                </a:solidFill>
              </a:rPr>
              <a:t>: </a:t>
            </a:r>
            <a:r>
              <a:rPr lang="en-US" sz="800">
                <a:solidFill>
                  <a:schemeClr val="bg1"/>
                </a:solidFill>
              </a:rPr>
              <a:t>https://</a:t>
            </a:r>
            <a:r>
              <a:rPr lang="en-US" sz="800" err="1">
                <a:solidFill>
                  <a:schemeClr val="bg1"/>
                </a:solidFill>
              </a:rPr>
              <a:t>www.digiliant.com</a:t>
            </a:r>
            <a:r>
              <a:rPr lang="en-US" sz="800">
                <a:solidFill>
                  <a:schemeClr val="bg1"/>
                </a:solidFill>
              </a:rPr>
              <a:t>/the-leader-in-ssd-shipments-2017-samsung-pid-36.html</a:t>
            </a:r>
          </a:p>
        </p:txBody>
      </p:sp>
      <p:sp>
        <p:nvSpPr>
          <p:cNvPr id="25" name="TextBox 24">
            <a:extLst>
              <a:ext uri="{FF2B5EF4-FFF2-40B4-BE49-F238E27FC236}">
                <a16:creationId xmlns:a16="http://schemas.microsoft.com/office/drawing/2014/main" id="{B40BCBF3-2DDE-C047-B714-9F07E9A09F3F}"/>
              </a:ext>
            </a:extLst>
          </p:cNvPr>
          <p:cNvSpPr txBox="1"/>
          <p:nvPr/>
        </p:nvSpPr>
        <p:spPr>
          <a:xfrm>
            <a:off x="7521090" y="919295"/>
            <a:ext cx="1293542" cy="677108"/>
          </a:xfrm>
          <a:prstGeom prst="rect">
            <a:avLst/>
          </a:prstGeom>
          <a:noFill/>
        </p:spPr>
        <p:txBody>
          <a:bodyPr wrap="square" rtlCol="0">
            <a:spAutoFit/>
          </a:bodyPr>
          <a:lstStyle/>
          <a:p>
            <a:r>
              <a:rPr lang="en-US" altLang="zh-TW" sz="2400" b="1">
                <a:solidFill>
                  <a:srgbClr val="FFC000"/>
                </a:solidFill>
                <a:latin typeface="Arial" panose="020B0604020202020204" pitchFamily="34" charset="0"/>
                <a:ea typeface="Microsoft JhengHei" charset="-120"/>
                <a:cs typeface="Arial" panose="020B0604020202020204" pitchFamily="34" charset="0"/>
              </a:rPr>
              <a:t>550 MB</a:t>
            </a:r>
            <a:r>
              <a:rPr lang="en-US" sz="2400">
                <a:solidFill>
                  <a:schemeClr val="bg1"/>
                </a:solidFill>
                <a:latin typeface="Microsoft JhengHei" panose="020B0604030504040204" pitchFamily="34" charset="-120"/>
                <a:ea typeface="Microsoft JhengHei" panose="020B0604030504040204" pitchFamily="34" charset="-120"/>
              </a:rPr>
              <a:t> </a:t>
            </a:r>
          </a:p>
          <a:p>
            <a:r>
              <a:rPr lang="zh-CN" altLang="en-US" sz="1400">
                <a:solidFill>
                  <a:schemeClr val="bg1"/>
                </a:solidFill>
                <a:latin typeface="Microsoft JhengHei" panose="020B0604030504040204" pitchFamily="34" charset="-120"/>
                <a:ea typeface="Microsoft JhengHei" panose="020B0604030504040204" pitchFamily="34" charset="-120"/>
              </a:rPr>
              <a:t>連續讀取速度</a:t>
            </a:r>
            <a:endParaRPr lang="en-US" sz="1050">
              <a:solidFill>
                <a:schemeClr val="bg1"/>
              </a:solidFill>
              <a:latin typeface="Microsoft JhengHei" panose="020B0604030504040204" pitchFamily="34" charset="-120"/>
              <a:ea typeface="Microsoft JhengHei" panose="020B0604030504040204" pitchFamily="34" charset="-120"/>
            </a:endParaRPr>
          </a:p>
        </p:txBody>
      </p:sp>
      <p:sp>
        <p:nvSpPr>
          <p:cNvPr id="26" name="TextBox 25">
            <a:extLst>
              <a:ext uri="{FF2B5EF4-FFF2-40B4-BE49-F238E27FC236}">
                <a16:creationId xmlns:a16="http://schemas.microsoft.com/office/drawing/2014/main" id="{3AB93088-7E13-3D42-81A2-3F2A421D17ED}"/>
              </a:ext>
            </a:extLst>
          </p:cNvPr>
          <p:cNvSpPr txBox="1"/>
          <p:nvPr/>
        </p:nvSpPr>
        <p:spPr>
          <a:xfrm>
            <a:off x="7521090" y="1640203"/>
            <a:ext cx="1293542" cy="677108"/>
          </a:xfrm>
          <a:prstGeom prst="rect">
            <a:avLst/>
          </a:prstGeom>
          <a:noFill/>
        </p:spPr>
        <p:txBody>
          <a:bodyPr wrap="square" rtlCol="0">
            <a:spAutoFit/>
          </a:bodyPr>
          <a:lstStyle/>
          <a:p>
            <a:r>
              <a:rPr lang="en-US" altLang="zh-TW" sz="2400" b="1">
                <a:solidFill>
                  <a:srgbClr val="FFC000"/>
                </a:solidFill>
                <a:latin typeface="Arial" panose="020B0604020202020204" pitchFamily="34" charset="0"/>
                <a:ea typeface="Microsoft JhengHei" charset="-120"/>
                <a:cs typeface="Arial" panose="020B0604020202020204" pitchFamily="34" charset="0"/>
              </a:rPr>
              <a:t>520 MB</a:t>
            </a:r>
            <a:r>
              <a:rPr lang="en-US" altLang="zh-TW" sz="2400">
                <a:solidFill>
                  <a:schemeClr val="bg1"/>
                </a:solidFill>
                <a:latin typeface="Microsoft JhengHei" panose="020B0604030504040204" pitchFamily="34" charset="-120"/>
                <a:ea typeface="Microsoft JhengHei" panose="020B0604030504040204" pitchFamily="34" charset="-120"/>
              </a:rPr>
              <a:t> </a:t>
            </a:r>
          </a:p>
          <a:p>
            <a:r>
              <a:rPr lang="zh-CN" altLang="en-US" sz="1400">
                <a:solidFill>
                  <a:schemeClr val="bg1"/>
                </a:solidFill>
                <a:latin typeface="Microsoft JhengHei" panose="020B0604030504040204" pitchFamily="34" charset="-120"/>
                <a:ea typeface="Microsoft JhengHei" panose="020B0604030504040204" pitchFamily="34" charset="-120"/>
              </a:rPr>
              <a:t>連續寫入速度</a:t>
            </a:r>
            <a:endParaRPr lang="en-US" sz="1050">
              <a:solidFill>
                <a:schemeClr val="bg1"/>
              </a:solidFill>
              <a:latin typeface="Microsoft JhengHei" panose="020B0604030504040204" pitchFamily="34" charset="-120"/>
              <a:ea typeface="Microsoft JhengHei" panose="020B0604030504040204" pitchFamily="34" charset="-120"/>
            </a:endParaRPr>
          </a:p>
        </p:txBody>
      </p:sp>
      <p:sp>
        <p:nvSpPr>
          <p:cNvPr id="27" name="TextBox 26">
            <a:extLst>
              <a:ext uri="{FF2B5EF4-FFF2-40B4-BE49-F238E27FC236}">
                <a16:creationId xmlns:a16="http://schemas.microsoft.com/office/drawing/2014/main" id="{64895857-5037-9A43-B008-DDFF09079065}"/>
              </a:ext>
            </a:extLst>
          </p:cNvPr>
          <p:cNvSpPr txBox="1"/>
          <p:nvPr/>
        </p:nvSpPr>
        <p:spPr>
          <a:xfrm>
            <a:off x="7521090" y="2361111"/>
            <a:ext cx="1622910" cy="677108"/>
          </a:xfrm>
          <a:prstGeom prst="rect">
            <a:avLst/>
          </a:prstGeom>
          <a:noFill/>
        </p:spPr>
        <p:txBody>
          <a:bodyPr wrap="square" rtlCol="0">
            <a:spAutoFit/>
          </a:bodyPr>
          <a:lstStyle/>
          <a:p>
            <a:r>
              <a:rPr lang="en-US" altLang="zh-TW" sz="2400" b="1">
                <a:solidFill>
                  <a:srgbClr val="FFC000"/>
                </a:solidFill>
                <a:latin typeface="Arial" panose="020B0604020202020204" pitchFamily="34" charset="0"/>
                <a:ea typeface="Microsoft JhengHei" charset="-120"/>
                <a:cs typeface="Arial" panose="020B0604020202020204" pitchFamily="34" charset="0"/>
              </a:rPr>
              <a:t>3.0-4.5W</a:t>
            </a:r>
            <a:r>
              <a:rPr lang="en-US" altLang="zh-TW" sz="2000" b="1">
                <a:solidFill>
                  <a:srgbClr val="FFC000"/>
                </a:solidFill>
                <a:latin typeface="Arial" panose="020B0604020202020204" pitchFamily="34" charset="0"/>
                <a:ea typeface="Microsoft JhengHei" charset="-120"/>
                <a:cs typeface="Arial" panose="020B0604020202020204" pitchFamily="34" charset="0"/>
              </a:rPr>
              <a:t> </a:t>
            </a:r>
          </a:p>
          <a:p>
            <a:r>
              <a:rPr lang="zh-CN" altLang="en-US" sz="1400">
                <a:solidFill>
                  <a:schemeClr val="bg1"/>
                </a:solidFill>
                <a:latin typeface="Microsoft JhengHei" panose="020B0604030504040204" pitchFamily="34" charset="-120"/>
                <a:ea typeface="Microsoft JhengHei" panose="020B0604030504040204" pitchFamily="34" charset="-120"/>
              </a:rPr>
              <a:t>低溫省電</a:t>
            </a:r>
            <a:endParaRPr lang="en-US" sz="1050">
              <a:solidFill>
                <a:schemeClr val="bg1"/>
              </a:solidFill>
              <a:latin typeface="Microsoft JhengHei" panose="020B0604030504040204" pitchFamily="34" charset="-120"/>
              <a:ea typeface="Microsoft JhengHei" panose="020B0604030504040204" pitchFamily="34" charset="-120"/>
            </a:endParaRPr>
          </a:p>
        </p:txBody>
      </p:sp>
      <p:sp>
        <p:nvSpPr>
          <p:cNvPr id="28" name="TextBox 27">
            <a:extLst>
              <a:ext uri="{FF2B5EF4-FFF2-40B4-BE49-F238E27FC236}">
                <a16:creationId xmlns:a16="http://schemas.microsoft.com/office/drawing/2014/main" id="{98DF3B0D-5581-CF4E-819B-2FA175B99928}"/>
              </a:ext>
            </a:extLst>
          </p:cNvPr>
          <p:cNvSpPr txBox="1"/>
          <p:nvPr/>
        </p:nvSpPr>
        <p:spPr>
          <a:xfrm>
            <a:off x="7521090" y="3137480"/>
            <a:ext cx="1622910" cy="677108"/>
          </a:xfrm>
          <a:prstGeom prst="rect">
            <a:avLst/>
          </a:prstGeom>
          <a:noFill/>
        </p:spPr>
        <p:txBody>
          <a:bodyPr wrap="square" rtlCol="0">
            <a:spAutoFit/>
          </a:bodyPr>
          <a:lstStyle/>
          <a:p>
            <a:r>
              <a:rPr lang="en-US" altLang="zh-TW" sz="2400" b="1">
                <a:solidFill>
                  <a:srgbClr val="FFC000"/>
                </a:solidFill>
                <a:latin typeface="Arial" panose="020B0604020202020204" pitchFamily="34" charset="0"/>
                <a:ea typeface="Microsoft JhengHei" charset="-120"/>
                <a:cs typeface="Arial" panose="020B0604020202020204" pitchFamily="34" charset="0"/>
              </a:rPr>
              <a:t>5</a:t>
            </a:r>
            <a:r>
              <a:rPr lang="zh-TW" altLang="en-US" sz="2200" b="1">
                <a:solidFill>
                  <a:srgbClr val="FFC000"/>
                </a:solidFill>
                <a:latin typeface="Arial" panose="020B0604020202020204" pitchFamily="34" charset="0"/>
                <a:ea typeface="Microsoft JhengHei" charset="-120"/>
                <a:cs typeface="Arial" panose="020B0604020202020204" pitchFamily="34" charset="0"/>
              </a:rPr>
              <a:t>年</a:t>
            </a:r>
            <a:endParaRPr lang="en-US" altLang="zh-CN" sz="2200">
              <a:solidFill>
                <a:schemeClr val="bg1"/>
              </a:solidFill>
              <a:latin typeface="Microsoft JhengHei" panose="020B0604030504040204" pitchFamily="34" charset="-120"/>
              <a:ea typeface="Microsoft JhengHei" panose="020B0604030504040204" pitchFamily="34" charset="-120"/>
            </a:endParaRPr>
          </a:p>
          <a:p>
            <a:r>
              <a:rPr lang="zh-CN" altLang="en-US" sz="1400">
                <a:solidFill>
                  <a:schemeClr val="bg1"/>
                </a:solidFill>
                <a:latin typeface="Microsoft JhengHei" panose="020B0604030504040204" pitchFamily="34" charset="-120"/>
                <a:ea typeface="Microsoft JhengHei" panose="020B0604030504040204" pitchFamily="34" charset="-120"/>
              </a:rPr>
              <a:t>產品保固</a:t>
            </a:r>
            <a:endParaRPr lang="en-US" sz="105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854086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96" name="語音泡泡: 圓角矩形 95">
            <a:extLst>
              <a:ext uri="{FF2B5EF4-FFF2-40B4-BE49-F238E27FC236}">
                <a16:creationId xmlns:a16="http://schemas.microsoft.com/office/drawing/2014/main" id="{3F13F4EC-8D6A-4118-B068-AC550699C2D8}"/>
              </a:ext>
            </a:extLst>
          </p:cNvPr>
          <p:cNvSpPr/>
          <p:nvPr/>
        </p:nvSpPr>
        <p:spPr>
          <a:xfrm>
            <a:off x="4671609" y="1785426"/>
            <a:ext cx="3765198" cy="583071"/>
          </a:xfrm>
          <a:prstGeom prst="wedgeRoundRectCallout">
            <a:avLst>
              <a:gd name="adj1" fmla="val -418"/>
              <a:gd name="adj2" fmla="val 87916"/>
              <a:gd name="adj3" fmla="val 16667"/>
            </a:avLst>
          </a:prstGeom>
          <a:solidFill>
            <a:srgbClr val="E2CB9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322" name="Shape 322"/>
          <p:cNvSpPr txBox="1">
            <a:spLocks noGrp="1"/>
          </p:cNvSpPr>
          <p:nvPr>
            <p:ph type="title"/>
          </p:nvPr>
        </p:nvSpPr>
        <p:spPr>
          <a:xfrm>
            <a:off x="275953" y="110559"/>
            <a:ext cx="7886700" cy="82296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buSzPts val="3200"/>
            </a:pPr>
            <a:r>
              <a:rPr lang="en-US" altLang="zh-TW" sz="3600">
                <a:solidFill>
                  <a:srgbClr val="E2CB9E"/>
                </a:solidFill>
              </a:rPr>
              <a:t>SSD </a:t>
            </a:r>
            <a:r>
              <a:rPr lang="zh-TW" altLang="en-US" sz="3600">
                <a:solidFill>
                  <a:srgbClr val="E2CB9E"/>
                </a:solidFill>
              </a:rPr>
              <a:t>預留空間 </a:t>
            </a:r>
            <a:r>
              <a:rPr lang="en-US" altLang="zh-TW" sz="3600" kern="1000" spc="-150">
                <a:solidFill>
                  <a:srgbClr val="E2CB9E"/>
                </a:solidFill>
              </a:rPr>
              <a:t>(Over-provisioning)</a:t>
            </a:r>
            <a:endParaRPr lang="en-US" sz="3600" kern="1000" spc="-150">
              <a:solidFill>
                <a:srgbClr val="E2CB9E"/>
              </a:solidFill>
            </a:endParaRPr>
          </a:p>
        </p:txBody>
      </p:sp>
      <p:sp>
        <p:nvSpPr>
          <p:cNvPr id="26" name="內容版面配置區 1">
            <a:extLst>
              <a:ext uri="{FF2B5EF4-FFF2-40B4-BE49-F238E27FC236}">
                <a16:creationId xmlns:a16="http://schemas.microsoft.com/office/drawing/2014/main" id="{6F286F3D-5343-4C89-8CCE-A86136270D67}"/>
              </a:ext>
            </a:extLst>
          </p:cNvPr>
          <p:cNvSpPr txBox="1">
            <a:spLocks/>
          </p:cNvSpPr>
          <p:nvPr/>
        </p:nvSpPr>
        <p:spPr>
          <a:xfrm>
            <a:off x="275953" y="844535"/>
            <a:ext cx="8627805" cy="671604"/>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
                <a:srgbClr val="000000">
                  <a:lumMod val="75000"/>
                  <a:lumOff val="25000"/>
                </a:srgbClr>
              </a:buClr>
              <a:buSzTx/>
              <a:buFont typeface="Arial"/>
              <a:buNone/>
              <a:tabLst/>
              <a:defRPr/>
            </a:pPr>
            <a:r>
              <a:rPr kumimoji="1" lang="en-US"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SSD</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i="0" u="none" strike="noStrike" kern="0" cap="none" spc="0" normalizeH="0" baseline="0" noProof="0">
                <a:ln>
                  <a:noFill/>
                </a:ln>
                <a:solidFill>
                  <a:schemeClr val="bg1"/>
                </a:solidFill>
                <a:effectLst/>
                <a:uLnTx/>
                <a:uFillTx/>
                <a:latin typeface="Microsoft JhengHei"/>
                <a:ea typeface="Microsoft JhengHei"/>
                <a:cs typeface="Arial"/>
                <a:sym typeface="Arial"/>
              </a:rPr>
              <a:t>預留空間</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en-US"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(Over-provisioning)</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i="0" u="none" strike="noStrike" kern="0" cap="none" spc="0" normalizeH="0" baseline="0" noProof="0">
                <a:ln>
                  <a:noFill/>
                </a:ln>
                <a:solidFill>
                  <a:schemeClr val="bg1"/>
                </a:solidFill>
                <a:effectLst/>
                <a:uLnTx/>
                <a:uFillTx/>
                <a:latin typeface="Microsoft JhengHei"/>
                <a:ea typeface="Microsoft JhengHei"/>
                <a:cs typeface="Arial"/>
                <a:sym typeface="Arial"/>
              </a:rPr>
              <a:t>是在 </a:t>
            </a:r>
            <a:r>
              <a:rPr kumimoji="1" lang="en-US"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SSD</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i="0" u="none" strike="noStrike" kern="0" cap="none" spc="0" normalizeH="0" baseline="0" noProof="0">
                <a:ln>
                  <a:noFill/>
                </a:ln>
                <a:solidFill>
                  <a:schemeClr val="bg1"/>
                </a:solidFill>
                <a:effectLst/>
                <a:uLnTx/>
                <a:uFillTx/>
                <a:latin typeface="Microsoft JhengHei"/>
                <a:ea typeface="Microsoft JhengHei"/>
                <a:cs typeface="Arial"/>
                <a:sym typeface="Arial"/>
              </a:rPr>
              <a:t>中保留空間以降低寫入放大</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a:t>
            </a:r>
            <a:endParaRPr kumimoji="1" lang="en-US"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lumMod val="75000"/>
                  <a:lumOff val="25000"/>
                </a:srgbClr>
              </a:buClr>
              <a:buSzTx/>
              <a:buFont typeface="Arial"/>
              <a:buNone/>
              <a:tabLst/>
              <a:defRPr/>
            </a:pP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透</a:t>
            </a:r>
            <a:r>
              <a:rPr kumimoji="1" lang="zh-TW" altLang="en-US" kern="0">
                <a:solidFill>
                  <a:schemeClr val="bg1"/>
                </a:solidFill>
                <a:latin typeface="Arial"/>
                <a:ea typeface="微軟正黑體" pitchFamily="34" charset="-120"/>
                <a:cs typeface="Arial"/>
                <a:sym typeface="Arial"/>
              </a:rPr>
              <a:t>過</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預</a:t>
            </a:r>
            <a:r>
              <a:rPr kumimoji="1" lang="zh-TW" altLang="en-US" kern="0">
                <a:solidFill>
                  <a:schemeClr val="bg1"/>
                </a:solidFill>
                <a:latin typeface="Arial"/>
                <a:ea typeface="微軟正黑體" pitchFamily="34" charset="-120"/>
                <a:cs typeface="Arial"/>
                <a:sym typeface="Arial"/>
              </a:rPr>
              <a:t>留</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空間，在任一時機點可避免額外的 </a:t>
            </a:r>
            <a:r>
              <a:rPr kumimoji="1" lang="en-US" altLang="zh-TW" i="0" u="none" strike="noStrike" kern="0" cap="none" spc="0" normalizeH="0" baseline="0" noProof="0">
                <a:ln>
                  <a:noFill/>
                </a:ln>
                <a:solidFill>
                  <a:schemeClr val="bg1"/>
                </a:solidFill>
                <a:effectLst/>
                <a:uLnTx/>
                <a:uFillTx/>
                <a:latin typeface="Arial"/>
                <a:ea typeface="微軟正黑體" pitchFamily="34" charset="-120"/>
                <a:cs typeface="Arial"/>
                <a:sym typeface="Arial"/>
              </a:rPr>
              <a:t>Garbage Collection </a:t>
            </a:r>
            <a:r>
              <a:rPr kumimoji="1" lang="zh-TW" altLang="en-US" i="0" u="none" strike="noStrike" kern="0" cap="none" spc="0" normalizeH="0" baseline="0" noProof="0">
                <a:ln>
                  <a:noFill/>
                </a:ln>
                <a:solidFill>
                  <a:schemeClr val="bg1"/>
                </a:solidFill>
                <a:effectLst/>
                <a:uLnTx/>
                <a:uFillTx/>
                <a:latin typeface="Arial"/>
                <a:ea typeface="微軟正黑體" pitchFamily="34" charset="-120"/>
                <a:cs typeface="Arial"/>
                <a:sym typeface="Arial"/>
              </a:rPr>
              <a:t>操作。</a:t>
            </a:r>
            <a:endParaRPr kumimoji="0" lang="zh-TW" altLang="en-US" i="0" u="none" strike="noStrike" kern="0" cap="none" spc="0" normalizeH="0" baseline="0" noProof="0">
              <a:ln>
                <a:noFill/>
              </a:ln>
              <a:solidFill>
                <a:schemeClr val="bg1"/>
              </a:solidFill>
              <a:effectLst/>
              <a:uLnTx/>
              <a:uFillTx/>
              <a:latin typeface="微軟正黑體"/>
              <a:ea typeface="微軟正黑體" pitchFamily="34" charset="-120"/>
              <a:cs typeface="Arial"/>
              <a:sym typeface="Arial"/>
            </a:endParaRPr>
          </a:p>
        </p:txBody>
      </p:sp>
      <p:sp>
        <p:nvSpPr>
          <p:cNvPr id="288" name="Shape 171">
            <a:extLst>
              <a:ext uri="{FF2B5EF4-FFF2-40B4-BE49-F238E27FC236}">
                <a16:creationId xmlns:a16="http://schemas.microsoft.com/office/drawing/2014/main" id="{771767F3-F6D5-4C7B-901C-BB38552EE1EE}"/>
              </a:ext>
            </a:extLst>
          </p:cNvPr>
          <p:cNvSpPr/>
          <p:nvPr/>
        </p:nvSpPr>
        <p:spPr>
          <a:xfrm>
            <a:off x="1595603" y="2650811"/>
            <a:ext cx="2315163" cy="1839811"/>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p:txBody>
      </p:sp>
      <p:grpSp>
        <p:nvGrpSpPr>
          <p:cNvPr id="289" name="群組 288">
            <a:extLst>
              <a:ext uri="{FF2B5EF4-FFF2-40B4-BE49-F238E27FC236}">
                <a16:creationId xmlns:a16="http://schemas.microsoft.com/office/drawing/2014/main" id="{A5F993D4-F51D-4D3F-83E2-EB3AAAFC21C5}"/>
              </a:ext>
            </a:extLst>
          </p:cNvPr>
          <p:cNvGrpSpPr/>
          <p:nvPr/>
        </p:nvGrpSpPr>
        <p:grpSpPr>
          <a:xfrm>
            <a:off x="1772431" y="2736780"/>
            <a:ext cx="2008413" cy="1449139"/>
            <a:chOff x="2462789" y="3160377"/>
            <a:chExt cx="2008413" cy="1449139"/>
          </a:xfrm>
        </p:grpSpPr>
        <p:graphicFrame>
          <p:nvGraphicFramePr>
            <p:cNvPr id="290" name="Shape 177">
              <a:extLst>
                <a:ext uri="{FF2B5EF4-FFF2-40B4-BE49-F238E27FC236}">
                  <a16:creationId xmlns:a16="http://schemas.microsoft.com/office/drawing/2014/main" id="{0CBE6238-0860-413D-B7B2-D72A84FA117D}"/>
                </a:ext>
              </a:extLst>
            </p:cNvPr>
            <p:cNvGraphicFramePr/>
            <p:nvPr>
              <p:extLst>
                <p:ext uri="{D42A27DB-BD31-4B8C-83A1-F6EECF244321}">
                  <p14:modId xmlns:p14="http://schemas.microsoft.com/office/powerpoint/2010/main" val="1390914858"/>
                </p:ext>
              </p:extLst>
            </p:nvPr>
          </p:nvGraphicFramePr>
          <p:xfrm>
            <a:off x="2462789" y="3912813"/>
            <a:ext cx="955912" cy="66622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8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291" name="Shape 184">
              <a:extLst>
                <a:ext uri="{FF2B5EF4-FFF2-40B4-BE49-F238E27FC236}">
                  <a16:creationId xmlns:a16="http://schemas.microsoft.com/office/drawing/2014/main" id="{83CFC4BB-D2D9-49A4-BBD7-64D869DDE88E}"/>
                </a:ext>
              </a:extLst>
            </p:cNvPr>
            <p:cNvGraphicFramePr/>
            <p:nvPr>
              <p:extLst/>
            </p:nvPr>
          </p:nvGraphicFramePr>
          <p:xfrm>
            <a:off x="3515288" y="3914443"/>
            <a:ext cx="955914" cy="695073"/>
          </p:xfrm>
          <a:graphic>
            <a:graphicData uri="http://schemas.openxmlformats.org/drawingml/2006/table">
              <a:tbl>
                <a:tblPr>
                  <a:noFill/>
                </a:tblPr>
                <a:tblGrid>
                  <a:gridCol w="477957">
                    <a:extLst>
                      <a:ext uri="{9D8B030D-6E8A-4147-A177-3AD203B41FA5}">
                        <a16:colId xmlns:a16="http://schemas.microsoft.com/office/drawing/2014/main" val="20000"/>
                      </a:ext>
                    </a:extLst>
                  </a:gridCol>
                  <a:gridCol w="477957">
                    <a:extLst>
                      <a:ext uri="{9D8B030D-6E8A-4147-A177-3AD203B41FA5}">
                        <a16:colId xmlns:a16="http://schemas.microsoft.com/office/drawing/2014/main"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5">
                          <a:lumMod val="75000"/>
                        </a:schemeClr>
                      </a:solidFill>
                    </a:tcPr>
                  </a:tc>
                  <a:extLst>
                    <a:ext uri="{0D108BD9-81ED-4DB2-BD59-A6C34878D82A}">
                      <a16:rowId xmlns:a16="http://schemas.microsoft.com/office/drawing/2014/main" val="10000"/>
                    </a:ext>
                  </a:extLst>
                </a:tr>
                <a:tr h="351988">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aphicFrame>
          <p:nvGraphicFramePr>
            <p:cNvPr id="292" name="Shape 177">
              <a:extLst>
                <a:ext uri="{FF2B5EF4-FFF2-40B4-BE49-F238E27FC236}">
                  <a16:creationId xmlns:a16="http://schemas.microsoft.com/office/drawing/2014/main" id="{38947C5F-6EA6-42FF-9489-86283F27152F}"/>
                </a:ext>
              </a:extLst>
            </p:cNvPr>
            <p:cNvGraphicFramePr/>
            <p:nvPr>
              <p:extLst>
                <p:ext uri="{D42A27DB-BD31-4B8C-83A1-F6EECF244321}">
                  <p14:modId xmlns:p14="http://schemas.microsoft.com/office/powerpoint/2010/main" val="2827564478"/>
                </p:ext>
              </p:extLst>
            </p:nvPr>
          </p:nvGraphicFramePr>
          <p:xfrm>
            <a:off x="2462789" y="3161600"/>
            <a:ext cx="955912" cy="66622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8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293" name="Shape 177">
              <a:extLst>
                <a:ext uri="{FF2B5EF4-FFF2-40B4-BE49-F238E27FC236}">
                  <a16:creationId xmlns:a16="http://schemas.microsoft.com/office/drawing/2014/main" id="{2CCE4E1E-2E9C-422C-9760-42F0E61D9FB9}"/>
                </a:ext>
              </a:extLst>
            </p:cNvPr>
            <p:cNvGraphicFramePr/>
            <p:nvPr>
              <p:extLst>
                <p:ext uri="{D42A27DB-BD31-4B8C-83A1-F6EECF244321}">
                  <p14:modId xmlns:p14="http://schemas.microsoft.com/office/powerpoint/2010/main" val="3657584529"/>
                </p:ext>
              </p:extLst>
            </p:nvPr>
          </p:nvGraphicFramePr>
          <p:xfrm>
            <a:off x="3515290" y="3160377"/>
            <a:ext cx="955912" cy="66622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8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pSp>
      <p:sp>
        <p:nvSpPr>
          <p:cNvPr id="294" name="矩形: 圓角 23">
            <a:extLst>
              <a:ext uri="{FF2B5EF4-FFF2-40B4-BE49-F238E27FC236}">
                <a16:creationId xmlns:a16="http://schemas.microsoft.com/office/drawing/2014/main" id="{E41B7168-E0C7-402D-9769-82548CF60D64}"/>
              </a:ext>
            </a:extLst>
          </p:cNvPr>
          <p:cNvSpPr/>
          <p:nvPr/>
        </p:nvSpPr>
        <p:spPr>
          <a:xfrm>
            <a:off x="1591863" y="4264173"/>
            <a:ext cx="2315163" cy="455730"/>
          </a:xfrm>
          <a:prstGeom prst="roundRect">
            <a:avLst>
              <a:gd name="adj" fmla="val 0"/>
            </a:avLst>
          </a:prstGeom>
          <a:solidFill>
            <a:srgbClr val="C42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rPr>
              <a:t>SSD</a:t>
            </a:r>
            <a:r>
              <a:rPr kumimoji="0" lang="zh-TW" altLang="en-US"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rPr>
              <a:t> 寫入新資料，</a:t>
            </a:r>
            <a:br>
              <a:rPr kumimoji="0" lang="en-US" altLang="zh-TW"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rPr>
            </a:br>
            <a:r>
              <a:rPr kumimoji="0" lang="zh-TW" altLang="en-US"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rPr>
              <a:t>僅能一次清除區塊上所有資料</a:t>
            </a:r>
          </a:p>
        </p:txBody>
      </p:sp>
      <p:graphicFrame>
        <p:nvGraphicFramePr>
          <p:cNvPr id="295" name="Shape 189">
            <a:extLst>
              <a:ext uri="{FF2B5EF4-FFF2-40B4-BE49-F238E27FC236}">
                <a16:creationId xmlns:a16="http://schemas.microsoft.com/office/drawing/2014/main" id="{094D4344-12FD-4DA7-A9EF-AD60E1C963E8}"/>
              </a:ext>
            </a:extLst>
          </p:cNvPr>
          <p:cNvGraphicFramePr/>
          <p:nvPr>
            <p:extLst/>
          </p:nvPr>
        </p:nvGraphicFramePr>
        <p:xfrm>
          <a:off x="369491" y="2014133"/>
          <a:ext cx="1135504" cy="1843890"/>
        </p:xfrm>
        <a:graphic>
          <a:graphicData uri="http://schemas.openxmlformats.org/drawingml/2006/table">
            <a:tbl>
              <a:tblPr>
                <a:noFill/>
              </a:tblPr>
              <a:tblGrid>
                <a:gridCol w="350301">
                  <a:extLst>
                    <a:ext uri="{9D8B030D-6E8A-4147-A177-3AD203B41FA5}">
                      <a16:colId xmlns:a16="http://schemas.microsoft.com/office/drawing/2014/main" val="20000"/>
                    </a:ext>
                  </a:extLst>
                </a:gridCol>
                <a:gridCol w="785203">
                  <a:extLst>
                    <a:ext uri="{9D8B030D-6E8A-4147-A177-3AD203B41FA5}">
                      <a16:colId xmlns:a16="http://schemas.microsoft.com/office/drawing/2014/main" val="20001"/>
                    </a:ext>
                  </a:extLst>
                </a:gridCol>
              </a:tblGrid>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N</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新資料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D</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有效資料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380">
                <a:tc>
                  <a:txBody>
                    <a:bodyPr/>
                    <a:lstStyle/>
                    <a:p>
                      <a:pPr marL="0" lvl="0" indent="0" algn="ctr" rtl="0">
                        <a:spcBef>
                          <a:spcPts val="0"/>
                        </a:spcBef>
                        <a:spcAft>
                          <a:spcPts val="0"/>
                        </a:spcAft>
                        <a:buNone/>
                      </a:pPr>
                      <a:endParaRPr sz="1100" b="1" strike="sngStrike">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無效資料</a:t>
                      </a:r>
                      <a:endParaRPr lang="zh-TW"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1">
                        <a:lumMod val="60000"/>
                        <a:lumOff val="40000"/>
                      </a:schemeClr>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296" name="Shape 182">
            <a:extLst>
              <a:ext uri="{FF2B5EF4-FFF2-40B4-BE49-F238E27FC236}">
                <a16:creationId xmlns:a16="http://schemas.microsoft.com/office/drawing/2014/main" id="{A021AB25-6280-452D-9054-CE1B7BA9CE0A}"/>
              </a:ext>
            </a:extLst>
          </p:cNvPr>
          <p:cNvGraphicFramePr/>
          <p:nvPr>
            <p:extLst>
              <p:ext uri="{D42A27DB-BD31-4B8C-83A1-F6EECF244321}">
                <p14:modId xmlns:p14="http://schemas.microsoft.com/office/powerpoint/2010/main" val="3116453072"/>
              </p:ext>
            </p:extLst>
          </p:nvPr>
        </p:nvGraphicFramePr>
        <p:xfrm>
          <a:off x="1775015" y="1971576"/>
          <a:ext cx="953328" cy="686900"/>
        </p:xfrm>
        <a:graphic>
          <a:graphicData uri="http://schemas.openxmlformats.org/drawingml/2006/table">
            <a:tbl>
              <a:tblPr>
                <a:noFill/>
              </a:tblPr>
              <a:tblGrid>
                <a:gridCol w="476664">
                  <a:extLst>
                    <a:ext uri="{9D8B030D-6E8A-4147-A177-3AD203B41FA5}">
                      <a16:colId xmlns:a16="http://schemas.microsoft.com/office/drawing/2014/main" val="20000"/>
                    </a:ext>
                  </a:extLst>
                </a:gridCol>
                <a:gridCol w="476664">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Calibri"/>
                        </a:rPr>
                        <a:t>N</a:t>
                      </a:r>
                      <a:endParaRPr lang="en-US" sz="1600" b="1">
                        <a:solidFill>
                          <a:schemeClr val="lt1"/>
                        </a:solidFill>
                        <a:latin typeface="Calibri"/>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297" name="Shape 182">
            <a:extLst>
              <a:ext uri="{FF2B5EF4-FFF2-40B4-BE49-F238E27FC236}">
                <a16:creationId xmlns:a16="http://schemas.microsoft.com/office/drawing/2014/main" id="{DB9C6BB1-BF47-4518-A50A-7E8DE4E2B349}"/>
              </a:ext>
            </a:extLst>
          </p:cNvPr>
          <p:cNvGraphicFramePr/>
          <p:nvPr>
            <p:extLst>
              <p:ext uri="{D42A27DB-BD31-4B8C-83A1-F6EECF244321}">
                <p14:modId xmlns:p14="http://schemas.microsoft.com/office/powerpoint/2010/main" val="3686576671"/>
              </p:ext>
            </p:extLst>
          </p:nvPr>
        </p:nvGraphicFramePr>
        <p:xfrm>
          <a:off x="2825466" y="1963911"/>
          <a:ext cx="955378" cy="686900"/>
        </p:xfrm>
        <a:graphic>
          <a:graphicData uri="http://schemas.openxmlformats.org/drawingml/2006/table">
            <a:tbl>
              <a:tblPr>
                <a:noFill/>
              </a:tblPr>
              <a:tblGrid>
                <a:gridCol w="477689">
                  <a:extLst>
                    <a:ext uri="{9D8B030D-6E8A-4147-A177-3AD203B41FA5}">
                      <a16:colId xmlns:a16="http://schemas.microsoft.com/office/drawing/2014/main" val="20000"/>
                    </a:ext>
                  </a:extLst>
                </a:gridCol>
                <a:gridCol w="477689">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Calibri"/>
                        </a:rPr>
                        <a:t>N</a:t>
                      </a:r>
                      <a:endParaRPr lang="en-US" sz="1600" b="1">
                        <a:solidFill>
                          <a:schemeClr val="lt1"/>
                        </a:solidFill>
                        <a:latin typeface="Calibri"/>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endParaRPr lang="en-US" altLang="zh-TW"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298" name="群組 297">
            <a:extLst>
              <a:ext uri="{FF2B5EF4-FFF2-40B4-BE49-F238E27FC236}">
                <a16:creationId xmlns:a16="http://schemas.microsoft.com/office/drawing/2014/main" id="{C85A4AFF-74CC-4A3C-8132-9DEDAD03FD12}"/>
              </a:ext>
            </a:extLst>
          </p:cNvPr>
          <p:cNvGrpSpPr/>
          <p:nvPr/>
        </p:nvGrpSpPr>
        <p:grpSpPr>
          <a:xfrm>
            <a:off x="2980697" y="2181397"/>
            <a:ext cx="620073" cy="620073"/>
            <a:chOff x="7316158" y="2699146"/>
            <a:chExt cx="620073" cy="620073"/>
          </a:xfrm>
        </p:grpSpPr>
        <p:sp>
          <p:nvSpPr>
            <p:cNvPr id="299" name="Shape 180">
              <a:extLst>
                <a:ext uri="{FF2B5EF4-FFF2-40B4-BE49-F238E27FC236}">
                  <a16:creationId xmlns:a16="http://schemas.microsoft.com/office/drawing/2014/main" id="{1AD91C91-94C1-4F27-8693-405B16FE4EBB}"/>
                </a:ext>
              </a:extLst>
            </p:cNvPr>
            <p:cNvSpPr/>
            <p:nvPr/>
          </p:nvSpPr>
          <p:spPr>
            <a:xfrm>
              <a:off x="7485422" y="2780274"/>
              <a:ext cx="281547" cy="461237"/>
            </a:xfrm>
            <a:prstGeom prst="downArrow">
              <a:avLst>
                <a:gd name="adj1" fmla="val 50000"/>
                <a:gd name="adj2" fmla="val 50000"/>
              </a:avLst>
            </a:prstGeom>
            <a:solidFill>
              <a:srgbClr val="CC00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00" name="Picture 2" descr="ç¸éåç">
              <a:extLst>
                <a:ext uri="{FF2B5EF4-FFF2-40B4-BE49-F238E27FC236}">
                  <a16:creationId xmlns:a16="http://schemas.microsoft.com/office/drawing/2014/main" id="{7A31109B-846B-48E6-A480-8D19C74242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6158" y="2699146"/>
              <a:ext cx="620073" cy="620073"/>
            </a:xfrm>
            <a:prstGeom prst="rect">
              <a:avLst/>
            </a:prstGeom>
            <a:noFill/>
            <a:extLst>
              <a:ext uri="{909E8E84-426E-40DD-AFC4-6F175D3DCCD1}">
                <a14:hiddenFill xmlns:a14="http://schemas.microsoft.com/office/drawing/2010/main">
                  <a:solidFill>
                    <a:srgbClr val="FFFFFF"/>
                  </a:solidFill>
                </a14:hiddenFill>
              </a:ext>
            </a:extLst>
          </p:spPr>
        </p:pic>
      </p:grpSp>
      <p:sp>
        <p:nvSpPr>
          <p:cNvPr id="301" name="Shape 180">
            <a:extLst>
              <a:ext uri="{FF2B5EF4-FFF2-40B4-BE49-F238E27FC236}">
                <a16:creationId xmlns:a16="http://schemas.microsoft.com/office/drawing/2014/main" id="{B5DB389A-808D-4296-BA18-4F5333D1A243}"/>
              </a:ext>
            </a:extLst>
          </p:cNvPr>
          <p:cNvSpPr/>
          <p:nvPr/>
        </p:nvSpPr>
        <p:spPr>
          <a:xfrm rot="16200000">
            <a:off x="3738339" y="3329295"/>
            <a:ext cx="503336" cy="263658"/>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302" name="群組 301">
            <a:extLst>
              <a:ext uri="{FF2B5EF4-FFF2-40B4-BE49-F238E27FC236}">
                <a16:creationId xmlns:a16="http://schemas.microsoft.com/office/drawing/2014/main" id="{7991F58D-0ECF-4D50-8C0E-4E1E5A427618}"/>
              </a:ext>
            </a:extLst>
          </p:cNvPr>
          <p:cNvGrpSpPr/>
          <p:nvPr/>
        </p:nvGrpSpPr>
        <p:grpSpPr>
          <a:xfrm>
            <a:off x="6650403" y="2650650"/>
            <a:ext cx="2253355" cy="2049320"/>
            <a:chOff x="3884614" y="2771929"/>
            <a:chExt cx="2253355" cy="2049320"/>
          </a:xfrm>
        </p:grpSpPr>
        <p:sp>
          <p:nvSpPr>
            <p:cNvPr id="303" name="Shape 171">
              <a:extLst>
                <a:ext uri="{FF2B5EF4-FFF2-40B4-BE49-F238E27FC236}">
                  <a16:creationId xmlns:a16="http://schemas.microsoft.com/office/drawing/2014/main" id="{DAD44DDB-8187-43B0-9D20-533214DDD842}"/>
                </a:ext>
              </a:extLst>
            </p:cNvPr>
            <p:cNvSpPr/>
            <p:nvPr/>
          </p:nvSpPr>
          <p:spPr>
            <a:xfrm>
              <a:off x="3884614" y="2771929"/>
              <a:ext cx="2253355" cy="1823330"/>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p:txBody>
        </p:sp>
        <p:sp>
          <p:nvSpPr>
            <p:cNvPr id="304" name="矩形: 圓角 62">
              <a:extLst>
                <a:ext uri="{FF2B5EF4-FFF2-40B4-BE49-F238E27FC236}">
                  <a16:creationId xmlns:a16="http://schemas.microsoft.com/office/drawing/2014/main" id="{4133BC6B-830D-4A37-9BBB-B37BDAE591A9}"/>
                </a:ext>
              </a:extLst>
            </p:cNvPr>
            <p:cNvSpPr/>
            <p:nvPr/>
          </p:nvSpPr>
          <p:spPr>
            <a:xfrm>
              <a:off x="4004086" y="4368810"/>
              <a:ext cx="2005779" cy="452439"/>
            </a:xfrm>
            <a:prstGeom prst="roundRect">
              <a:avLst>
                <a:gd name="adj" fmla="val 0"/>
              </a:avLst>
            </a:prstGeom>
            <a:solidFill>
              <a:srgbClr val="C42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rPr>
                <a:t>有兩個區塊當預留空間，</a:t>
              </a:r>
              <a:br>
                <a:rPr kumimoji="0" lang="en-US" altLang="zh-TW"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rPr>
              </a:br>
              <a:r>
                <a:rPr kumimoji="0" lang="zh-TW" altLang="en-US"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rPr>
                <a:t>則新資料可直接寫入</a:t>
              </a:r>
            </a:p>
          </p:txBody>
        </p:sp>
      </p:grpSp>
      <p:sp>
        <p:nvSpPr>
          <p:cNvPr id="305" name="Shape 171">
            <a:extLst>
              <a:ext uri="{FF2B5EF4-FFF2-40B4-BE49-F238E27FC236}">
                <a16:creationId xmlns:a16="http://schemas.microsoft.com/office/drawing/2014/main" id="{E6436DE4-B22D-4423-A48D-6B881AEDB72C}"/>
              </a:ext>
            </a:extLst>
          </p:cNvPr>
          <p:cNvSpPr/>
          <p:nvPr/>
        </p:nvSpPr>
        <p:spPr>
          <a:xfrm>
            <a:off x="4139520" y="2664107"/>
            <a:ext cx="2315163" cy="183596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p:txBody>
      </p:sp>
      <p:sp>
        <p:nvSpPr>
          <p:cNvPr id="306" name="矩形: 圓角 128">
            <a:extLst>
              <a:ext uri="{FF2B5EF4-FFF2-40B4-BE49-F238E27FC236}">
                <a16:creationId xmlns:a16="http://schemas.microsoft.com/office/drawing/2014/main" id="{38FCB5DE-8EE3-4BD4-BF1A-86F715ECADC7}"/>
              </a:ext>
            </a:extLst>
          </p:cNvPr>
          <p:cNvSpPr/>
          <p:nvPr/>
        </p:nvSpPr>
        <p:spPr>
          <a:xfrm>
            <a:off x="4309962" y="4266007"/>
            <a:ext cx="1984011" cy="460779"/>
          </a:xfrm>
          <a:prstGeom prst="roundRect">
            <a:avLst>
              <a:gd name="adj" fmla="val 0"/>
            </a:avLst>
          </a:prstGeom>
          <a:solidFill>
            <a:srgbClr val="C42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rPr>
              <a:t>為了避免有效資料也被清除，需要做 </a:t>
            </a:r>
            <a:r>
              <a:rPr kumimoji="0" lang="en-US" altLang="zh-TW"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rPr>
              <a:t>Garbage</a:t>
            </a:r>
            <a:r>
              <a:rPr kumimoji="0" lang="zh-TW" altLang="en-US"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rPr>
              <a:t> </a:t>
            </a:r>
            <a:r>
              <a:rPr kumimoji="0" lang="en-US" altLang="zh-TW"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rPr>
              <a:t>Collection</a:t>
            </a:r>
            <a:endParaRPr kumimoji="0" lang="zh-TW" altLang="en-US" sz="1100" b="1" i="0" u="none" strike="noStrike" kern="0" cap="none" spc="0" normalizeH="0" baseline="0" noProof="0">
              <a:ln>
                <a:noFill/>
              </a:ln>
              <a:solidFill>
                <a:srgbClr val="FFFFFF"/>
              </a:solidFill>
              <a:effectLst/>
              <a:uLnTx/>
              <a:uFillTx/>
              <a:latin typeface="Microsoft JhengHei"/>
              <a:ea typeface="Microsoft JhengHei"/>
              <a:cs typeface="Microsoft JhengHei"/>
              <a:sym typeface="Arial"/>
            </a:endParaRPr>
          </a:p>
        </p:txBody>
      </p:sp>
      <p:graphicFrame>
        <p:nvGraphicFramePr>
          <p:cNvPr id="307" name="Shape 177">
            <a:extLst>
              <a:ext uri="{FF2B5EF4-FFF2-40B4-BE49-F238E27FC236}">
                <a16:creationId xmlns:a16="http://schemas.microsoft.com/office/drawing/2014/main" id="{E71D8E7D-B1C7-48B2-B008-0D822871FD18}"/>
              </a:ext>
            </a:extLst>
          </p:cNvPr>
          <p:cNvGraphicFramePr/>
          <p:nvPr>
            <p:extLst/>
          </p:nvPr>
        </p:nvGraphicFramePr>
        <p:xfrm>
          <a:off x="7819742" y="3500092"/>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5">
                        <a:lumMod val="75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aphicFrame>
        <p:nvGraphicFramePr>
          <p:cNvPr id="337" name="Shape 177">
            <a:extLst>
              <a:ext uri="{FF2B5EF4-FFF2-40B4-BE49-F238E27FC236}">
                <a16:creationId xmlns:a16="http://schemas.microsoft.com/office/drawing/2014/main" id="{D451265F-4F11-47CB-AC09-6CD4C82B1A75}"/>
              </a:ext>
            </a:extLst>
          </p:cNvPr>
          <p:cNvGraphicFramePr/>
          <p:nvPr>
            <p:extLst>
              <p:ext uri="{D42A27DB-BD31-4B8C-83A1-F6EECF244321}">
                <p14:modId xmlns:p14="http://schemas.microsoft.com/office/powerpoint/2010/main" val="643478291"/>
              </p:ext>
            </p:extLst>
          </p:nvPr>
        </p:nvGraphicFramePr>
        <p:xfrm>
          <a:off x="6776669" y="277307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Calibri"/>
                        </a:rPr>
                        <a:t>D</a:t>
                      </a:r>
                      <a:endParaRPr lang="en-US" sz="1600" b="1" strike="noStrike">
                        <a:solidFill>
                          <a:schemeClr val="lt1"/>
                        </a:solidFill>
                        <a:latin typeface="Calibri"/>
                      </a:endParaRPr>
                    </a:p>
                  </a:txBody>
                  <a:tcPr marL="91450" marR="91450" marT="45725" marB="45725">
                    <a:solidFill>
                      <a:srgbClr val="48B422"/>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cxnSp>
        <p:nvCxnSpPr>
          <p:cNvPr id="356" name="直線接點 355">
            <a:extLst>
              <a:ext uri="{FF2B5EF4-FFF2-40B4-BE49-F238E27FC236}">
                <a16:creationId xmlns:a16="http://schemas.microsoft.com/office/drawing/2014/main" id="{2763DE26-61C4-46A6-B598-DF2CE183BB20}"/>
              </a:ext>
            </a:extLst>
          </p:cNvPr>
          <p:cNvCxnSpPr>
            <a:cxnSpLocks/>
          </p:cNvCxnSpPr>
          <p:nvPr/>
        </p:nvCxnSpPr>
        <p:spPr>
          <a:xfrm>
            <a:off x="7887035" y="3109717"/>
            <a:ext cx="0" cy="33394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直線接點 356">
            <a:extLst>
              <a:ext uri="{FF2B5EF4-FFF2-40B4-BE49-F238E27FC236}">
                <a16:creationId xmlns:a16="http://schemas.microsoft.com/office/drawing/2014/main" id="{C043DD73-91B0-4FD6-B48F-A3C727EEAB39}"/>
              </a:ext>
            </a:extLst>
          </p:cNvPr>
          <p:cNvCxnSpPr>
            <a:cxnSpLocks/>
          </p:cNvCxnSpPr>
          <p:nvPr/>
        </p:nvCxnSpPr>
        <p:spPr>
          <a:xfrm>
            <a:off x="7957533" y="3109717"/>
            <a:ext cx="0" cy="33394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直線接點 359">
            <a:extLst>
              <a:ext uri="{FF2B5EF4-FFF2-40B4-BE49-F238E27FC236}">
                <a16:creationId xmlns:a16="http://schemas.microsoft.com/office/drawing/2014/main" id="{B870DFC6-48AC-4AAF-A341-2B04F5803F6D}"/>
              </a:ext>
            </a:extLst>
          </p:cNvPr>
          <p:cNvCxnSpPr>
            <a:cxnSpLocks/>
          </p:cNvCxnSpPr>
          <p:nvPr/>
        </p:nvCxnSpPr>
        <p:spPr>
          <a:xfrm>
            <a:off x="8028032" y="3109717"/>
            <a:ext cx="0" cy="33394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1" name="Shape 177">
            <a:extLst>
              <a:ext uri="{FF2B5EF4-FFF2-40B4-BE49-F238E27FC236}">
                <a16:creationId xmlns:a16="http://schemas.microsoft.com/office/drawing/2014/main" id="{AF60CBE8-7A50-4D50-9A90-E096D6EBA038}"/>
              </a:ext>
            </a:extLst>
          </p:cNvPr>
          <p:cNvGraphicFramePr/>
          <p:nvPr>
            <p:extLst>
              <p:ext uri="{D42A27DB-BD31-4B8C-83A1-F6EECF244321}">
                <p14:modId xmlns:p14="http://schemas.microsoft.com/office/powerpoint/2010/main" val="180737702"/>
              </p:ext>
            </p:extLst>
          </p:nvPr>
        </p:nvGraphicFramePr>
        <p:xfrm>
          <a:off x="7824641" y="277212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Calibri"/>
                        </a:rPr>
                        <a:t>D</a:t>
                      </a:r>
                      <a:endParaRPr lang="en-US" sz="1600" b="1" strike="noStrike">
                        <a:solidFill>
                          <a:schemeClr val="lt1"/>
                        </a:solidFill>
                        <a:latin typeface="Calibri"/>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pSp>
        <p:nvGrpSpPr>
          <p:cNvPr id="313" name="群組 216">
            <a:extLst>
              <a:ext uri="{FF2B5EF4-FFF2-40B4-BE49-F238E27FC236}">
                <a16:creationId xmlns:a16="http://schemas.microsoft.com/office/drawing/2014/main" id="{ED797E5E-81A5-44F5-84C3-4846C32D7486}"/>
              </a:ext>
            </a:extLst>
          </p:cNvPr>
          <p:cNvGrpSpPr/>
          <p:nvPr/>
        </p:nvGrpSpPr>
        <p:grpSpPr>
          <a:xfrm>
            <a:off x="8347698" y="3097524"/>
            <a:ext cx="378544" cy="333941"/>
            <a:chOff x="7376502" y="4321835"/>
            <a:chExt cx="422989" cy="335290"/>
          </a:xfrm>
        </p:grpSpPr>
        <p:cxnSp>
          <p:nvCxnSpPr>
            <p:cNvPr id="323" name="直線接點 322">
              <a:extLst>
                <a:ext uri="{FF2B5EF4-FFF2-40B4-BE49-F238E27FC236}">
                  <a16:creationId xmlns:a16="http://schemas.microsoft.com/office/drawing/2014/main" id="{D2E40CD2-4AF3-4E5F-8D4F-F83CE9E9661C}"/>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4" name="直線接點 323">
              <a:extLst>
                <a:ext uri="{FF2B5EF4-FFF2-40B4-BE49-F238E27FC236}">
                  <a16:creationId xmlns:a16="http://schemas.microsoft.com/office/drawing/2014/main" id="{7F40CF25-A8E1-4165-ADD3-780F668E3686}"/>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5" name="直線接點 324">
              <a:extLst>
                <a:ext uri="{FF2B5EF4-FFF2-40B4-BE49-F238E27FC236}">
                  <a16:creationId xmlns:a16="http://schemas.microsoft.com/office/drawing/2014/main" id="{4C36C4AF-0011-48DA-B937-317860B4560B}"/>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6" name="直線接點 325">
              <a:extLst>
                <a:ext uri="{FF2B5EF4-FFF2-40B4-BE49-F238E27FC236}">
                  <a16:creationId xmlns:a16="http://schemas.microsoft.com/office/drawing/2014/main" id="{4947EB95-9CAB-40C0-A82E-609573B46AB9}"/>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直線接點 326">
              <a:extLst>
                <a:ext uri="{FF2B5EF4-FFF2-40B4-BE49-F238E27FC236}">
                  <a16:creationId xmlns:a16="http://schemas.microsoft.com/office/drawing/2014/main" id="{F036D94B-FD71-4073-BC4B-3181CA727C55}"/>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8" name="直線接點 327">
              <a:extLst>
                <a:ext uri="{FF2B5EF4-FFF2-40B4-BE49-F238E27FC236}">
                  <a16:creationId xmlns:a16="http://schemas.microsoft.com/office/drawing/2014/main" id="{051652B2-CC69-46CD-ABEA-E03BBE19F47C}"/>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9" name="直線接點 328">
              <a:extLst>
                <a:ext uri="{FF2B5EF4-FFF2-40B4-BE49-F238E27FC236}">
                  <a16:creationId xmlns:a16="http://schemas.microsoft.com/office/drawing/2014/main" id="{984C7596-FD6D-4884-9342-C0C343FF6AD9}"/>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61" name="Shape 177">
            <a:extLst>
              <a:ext uri="{FF2B5EF4-FFF2-40B4-BE49-F238E27FC236}">
                <a16:creationId xmlns:a16="http://schemas.microsoft.com/office/drawing/2014/main" id="{72303097-218C-4F34-875C-74F9F0B163CE}"/>
              </a:ext>
            </a:extLst>
          </p:cNvPr>
          <p:cNvGraphicFramePr/>
          <p:nvPr>
            <p:extLst/>
          </p:nvPr>
        </p:nvGraphicFramePr>
        <p:xfrm>
          <a:off x="6766402" y="3500092"/>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362" name="群組 361">
            <a:extLst>
              <a:ext uri="{FF2B5EF4-FFF2-40B4-BE49-F238E27FC236}">
                <a16:creationId xmlns:a16="http://schemas.microsoft.com/office/drawing/2014/main" id="{BE880467-8013-4978-A1FA-2560BF95E1CD}"/>
              </a:ext>
            </a:extLst>
          </p:cNvPr>
          <p:cNvGrpSpPr/>
          <p:nvPr/>
        </p:nvGrpSpPr>
        <p:grpSpPr>
          <a:xfrm>
            <a:off x="402513" y="3522416"/>
            <a:ext cx="281998" cy="306808"/>
            <a:chOff x="7453527" y="3844180"/>
            <a:chExt cx="281998" cy="335290"/>
          </a:xfrm>
        </p:grpSpPr>
        <p:cxnSp>
          <p:nvCxnSpPr>
            <p:cNvPr id="363" name="直線接點 362">
              <a:extLst>
                <a:ext uri="{FF2B5EF4-FFF2-40B4-BE49-F238E27FC236}">
                  <a16:creationId xmlns:a16="http://schemas.microsoft.com/office/drawing/2014/main" id="{8A3A34DB-0E33-4CFC-B8BD-2CD475BC5E02}"/>
                </a:ext>
              </a:extLst>
            </p:cNvPr>
            <p:cNvCxnSpPr>
              <a:cxnSpLocks/>
            </p:cNvCxnSpPr>
            <p:nvPr/>
          </p:nvCxnSpPr>
          <p:spPr>
            <a:xfrm flipH="1">
              <a:off x="7594519" y="3844184"/>
              <a:ext cx="1" cy="32676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直線接點 363">
              <a:extLst>
                <a:ext uri="{FF2B5EF4-FFF2-40B4-BE49-F238E27FC236}">
                  <a16:creationId xmlns:a16="http://schemas.microsoft.com/office/drawing/2014/main" id="{0505A30A-E8AA-4135-B7F8-8AB0BF607ED5}"/>
                </a:ext>
              </a:extLst>
            </p:cNvPr>
            <p:cNvCxnSpPr>
              <a:cxnSpLocks/>
            </p:cNvCxnSpPr>
            <p:nvPr/>
          </p:nvCxnSpPr>
          <p:spPr>
            <a:xfrm>
              <a:off x="7665021"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直線接點 364">
              <a:extLst>
                <a:ext uri="{FF2B5EF4-FFF2-40B4-BE49-F238E27FC236}">
                  <a16:creationId xmlns:a16="http://schemas.microsoft.com/office/drawing/2014/main" id="{F9DAC006-A439-4205-8CAE-7C6D6B1B9233}"/>
                </a:ext>
              </a:extLst>
            </p:cNvPr>
            <p:cNvCxnSpPr>
              <a:cxnSpLocks/>
            </p:cNvCxnSpPr>
            <p:nvPr/>
          </p:nvCxnSpPr>
          <p:spPr>
            <a:xfrm>
              <a:off x="7735525"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直線接點 365">
              <a:extLst>
                <a:ext uri="{FF2B5EF4-FFF2-40B4-BE49-F238E27FC236}">
                  <a16:creationId xmlns:a16="http://schemas.microsoft.com/office/drawing/2014/main" id="{E3D46963-9B94-4B9B-AC81-9D03BACC319B}"/>
                </a:ext>
              </a:extLst>
            </p:cNvPr>
            <p:cNvCxnSpPr>
              <a:cxnSpLocks/>
            </p:cNvCxnSpPr>
            <p:nvPr/>
          </p:nvCxnSpPr>
          <p:spPr>
            <a:xfrm>
              <a:off x="7524026"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直線接點 366">
              <a:extLst>
                <a:ext uri="{FF2B5EF4-FFF2-40B4-BE49-F238E27FC236}">
                  <a16:creationId xmlns:a16="http://schemas.microsoft.com/office/drawing/2014/main" id="{A728D3DA-529C-4680-AA22-C00545322A07}"/>
                </a:ext>
              </a:extLst>
            </p:cNvPr>
            <p:cNvCxnSpPr>
              <a:cxnSpLocks/>
            </p:cNvCxnSpPr>
            <p:nvPr/>
          </p:nvCxnSpPr>
          <p:spPr>
            <a:xfrm>
              <a:off x="7453527"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68" name="Shape 177">
            <a:extLst>
              <a:ext uri="{FF2B5EF4-FFF2-40B4-BE49-F238E27FC236}">
                <a16:creationId xmlns:a16="http://schemas.microsoft.com/office/drawing/2014/main" id="{06F728C8-99A3-4F90-B2A9-78DBEE2A81DF}"/>
              </a:ext>
            </a:extLst>
          </p:cNvPr>
          <p:cNvGraphicFramePr/>
          <p:nvPr>
            <p:extLst/>
          </p:nvPr>
        </p:nvGraphicFramePr>
        <p:xfrm>
          <a:off x="5338061" y="274853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1">
                        <a:lumMod val="60000"/>
                        <a:lumOff val="40000"/>
                      </a:schemeClr>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69" name="Shape 177">
            <a:extLst>
              <a:ext uri="{FF2B5EF4-FFF2-40B4-BE49-F238E27FC236}">
                <a16:creationId xmlns:a16="http://schemas.microsoft.com/office/drawing/2014/main" id="{9D823CD8-5D1A-4F53-85F6-983787722731}"/>
              </a:ext>
            </a:extLst>
          </p:cNvPr>
          <p:cNvGraphicFramePr/>
          <p:nvPr>
            <p:extLst/>
          </p:nvPr>
        </p:nvGraphicFramePr>
        <p:xfrm>
          <a:off x="4288194" y="274853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1">
                        <a:lumMod val="60000"/>
                        <a:lumOff val="40000"/>
                      </a:schemeClr>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70" name="Shape 177">
            <a:extLst>
              <a:ext uri="{FF2B5EF4-FFF2-40B4-BE49-F238E27FC236}">
                <a16:creationId xmlns:a16="http://schemas.microsoft.com/office/drawing/2014/main" id="{830CEEB1-6506-490F-AECB-145B28ACB3A9}"/>
              </a:ext>
            </a:extLst>
          </p:cNvPr>
          <p:cNvGraphicFramePr/>
          <p:nvPr>
            <p:extLst>
              <p:ext uri="{D42A27DB-BD31-4B8C-83A1-F6EECF244321}">
                <p14:modId xmlns:p14="http://schemas.microsoft.com/office/powerpoint/2010/main" val="3392810600"/>
              </p:ext>
            </p:extLst>
          </p:nvPr>
        </p:nvGraphicFramePr>
        <p:xfrm>
          <a:off x="4294968" y="349501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lvl="0" algn="ctr">
                        <a:buNone/>
                      </a:pPr>
                      <a:r>
                        <a:rPr lang="af-ZA" altLang="zh-TW" sz="1600" b="1" i="0" u="none" strike="noStrike" noProof="0">
                          <a:solidFill>
                            <a:srgbClr val="FFFFFF"/>
                          </a:solidFill>
                          <a:latin typeface="Calibri"/>
                          <a:ea typeface="新細明體"/>
                        </a:rPr>
                        <a:t>D</a:t>
                      </a:r>
                      <a:endParaRPr lang="af-ZA" i="0" u="none" strike="noStrike" noProof="0">
                        <a:solidFill>
                          <a:srgbClr val="FFFFFF"/>
                        </a:solidFill>
                        <a:latin typeface="新細明體"/>
                        <a:ea typeface="新細明體"/>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71" name="Shape 177">
            <a:extLst>
              <a:ext uri="{FF2B5EF4-FFF2-40B4-BE49-F238E27FC236}">
                <a16:creationId xmlns:a16="http://schemas.microsoft.com/office/drawing/2014/main" id="{5E6F3AF6-AC65-43A7-872C-1B22C2BA9679}"/>
              </a:ext>
            </a:extLst>
          </p:cNvPr>
          <p:cNvGraphicFramePr/>
          <p:nvPr>
            <p:extLst>
              <p:ext uri="{D42A27DB-BD31-4B8C-83A1-F6EECF244321}">
                <p14:modId xmlns:p14="http://schemas.microsoft.com/office/powerpoint/2010/main" val="325665741"/>
              </p:ext>
            </p:extLst>
          </p:nvPr>
        </p:nvGraphicFramePr>
        <p:xfrm>
          <a:off x="5345681" y="349501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rPr>
                        <a:t>D</a:t>
                      </a:r>
                      <a:endParaRPr sz="1600" b="1" strike="noStrike">
                        <a:solidFill>
                          <a:schemeClr val="lt1"/>
                        </a:solidFill>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chemeClr val="accent5">
                        <a:lumMod val="75000"/>
                      </a:schemeClr>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chemeClr val="accent5">
                        <a:lumMod val="75000"/>
                      </a:schemeClr>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pSp>
        <p:nvGrpSpPr>
          <p:cNvPr id="104" name="群組 216">
            <a:extLst>
              <a:ext uri="{FF2B5EF4-FFF2-40B4-BE49-F238E27FC236}">
                <a16:creationId xmlns:a16="http://schemas.microsoft.com/office/drawing/2014/main" id="{AF109EB8-59AB-4B8B-8DF0-DF138FD6476D}"/>
              </a:ext>
            </a:extLst>
          </p:cNvPr>
          <p:cNvGrpSpPr/>
          <p:nvPr/>
        </p:nvGrpSpPr>
        <p:grpSpPr>
          <a:xfrm>
            <a:off x="8347698" y="2773469"/>
            <a:ext cx="378544" cy="333941"/>
            <a:chOff x="7376502" y="4321835"/>
            <a:chExt cx="422989" cy="335290"/>
          </a:xfrm>
        </p:grpSpPr>
        <p:cxnSp>
          <p:nvCxnSpPr>
            <p:cNvPr id="105" name="直線接點 104">
              <a:extLst>
                <a:ext uri="{FF2B5EF4-FFF2-40B4-BE49-F238E27FC236}">
                  <a16:creationId xmlns:a16="http://schemas.microsoft.com/office/drawing/2014/main" id="{51F60015-ED4F-45F4-AB3C-7DB9456C7075}"/>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CDD90729-12DB-441E-9839-C05DC424191E}"/>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直線接點 106">
              <a:extLst>
                <a:ext uri="{FF2B5EF4-FFF2-40B4-BE49-F238E27FC236}">
                  <a16:creationId xmlns:a16="http://schemas.microsoft.com/office/drawing/2014/main" id="{B069A872-A87D-4FAF-ADD5-522C9B7E2ED3}"/>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7F95583E-DA89-4BCC-B369-0F193C74C865}"/>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A39B4938-D369-4770-850B-279FCF25B22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0CD35476-2446-44A7-B521-894B15788A60}"/>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CA7BCCC8-68DF-4EA2-9D58-24D537F4CF6D}"/>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2" name="群組 216">
            <a:extLst>
              <a:ext uri="{FF2B5EF4-FFF2-40B4-BE49-F238E27FC236}">
                <a16:creationId xmlns:a16="http://schemas.microsoft.com/office/drawing/2014/main" id="{093AFBB2-7EA5-4BEF-BA48-62323D40F1EE}"/>
              </a:ext>
            </a:extLst>
          </p:cNvPr>
          <p:cNvGrpSpPr/>
          <p:nvPr/>
        </p:nvGrpSpPr>
        <p:grpSpPr>
          <a:xfrm>
            <a:off x="7864667" y="3111170"/>
            <a:ext cx="378544" cy="333941"/>
            <a:chOff x="7376502" y="4321835"/>
            <a:chExt cx="422989" cy="335290"/>
          </a:xfrm>
        </p:grpSpPr>
        <p:cxnSp>
          <p:nvCxnSpPr>
            <p:cNvPr id="113" name="直線接點 112">
              <a:extLst>
                <a:ext uri="{FF2B5EF4-FFF2-40B4-BE49-F238E27FC236}">
                  <a16:creationId xmlns:a16="http://schemas.microsoft.com/office/drawing/2014/main" id="{7F1D7452-60E2-4216-A685-7F9657E080D2}"/>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634D556A-8F86-4488-A2B4-E49D43C29BC4}"/>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線接點 114">
              <a:extLst>
                <a:ext uri="{FF2B5EF4-FFF2-40B4-BE49-F238E27FC236}">
                  <a16:creationId xmlns:a16="http://schemas.microsoft.com/office/drawing/2014/main" id="{BF76496E-811B-41A4-8AEB-60D3B31C44FE}"/>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87E6CF52-7ED9-413B-8D9A-BD5D1D256289}"/>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直線接點 116">
              <a:extLst>
                <a:ext uri="{FF2B5EF4-FFF2-40B4-BE49-F238E27FC236}">
                  <a16:creationId xmlns:a16="http://schemas.microsoft.com/office/drawing/2014/main" id="{01A3E04D-BAC8-41FF-A83E-C60DD013281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F2D76B7B-F95C-45AD-A7B8-ECB3EE785BC4}"/>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3687359A-105D-4261-878F-933950EDE913}"/>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0" name="群組 216">
            <a:extLst>
              <a:ext uri="{FF2B5EF4-FFF2-40B4-BE49-F238E27FC236}">
                <a16:creationId xmlns:a16="http://schemas.microsoft.com/office/drawing/2014/main" id="{A4ADD086-B99B-43FF-89FB-FBCC455302F2}"/>
              </a:ext>
            </a:extLst>
          </p:cNvPr>
          <p:cNvGrpSpPr/>
          <p:nvPr/>
        </p:nvGrpSpPr>
        <p:grpSpPr>
          <a:xfrm>
            <a:off x="7299510" y="3097524"/>
            <a:ext cx="378544" cy="333941"/>
            <a:chOff x="7376502" y="4321835"/>
            <a:chExt cx="422989" cy="335290"/>
          </a:xfrm>
        </p:grpSpPr>
        <p:cxnSp>
          <p:nvCxnSpPr>
            <p:cNvPr id="121" name="直線接點 120">
              <a:extLst>
                <a:ext uri="{FF2B5EF4-FFF2-40B4-BE49-F238E27FC236}">
                  <a16:creationId xmlns:a16="http://schemas.microsoft.com/office/drawing/2014/main" id="{D490C111-082C-4D0F-9E14-4E8850C1E710}"/>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直線接點 121">
              <a:extLst>
                <a:ext uri="{FF2B5EF4-FFF2-40B4-BE49-F238E27FC236}">
                  <a16:creationId xmlns:a16="http://schemas.microsoft.com/office/drawing/2014/main" id="{22D011CF-FAC5-49A1-825B-C79BA5FFD2B9}"/>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線接點 122">
              <a:extLst>
                <a:ext uri="{FF2B5EF4-FFF2-40B4-BE49-F238E27FC236}">
                  <a16:creationId xmlns:a16="http://schemas.microsoft.com/office/drawing/2014/main" id="{16193C34-9568-4DB4-AE74-46E00148D4ED}"/>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線接點 123">
              <a:extLst>
                <a:ext uri="{FF2B5EF4-FFF2-40B4-BE49-F238E27FC236}">
                  <a16:creationId xmlns:a16="http://schemas.microsoft.com/office/drawing/2014/main" id="{A5FADFFE-6D6F-476B-B4D3-2F3C45E98C2F}"/>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直線接點 124">
              <a:extLst>
                <a:ext uri="{FF2B5EF4-FFF2-40B4-BE49-F238E27FC236}">
                  <a16:creationId xmlns:a16="http://schemas.microsoft.com/office/drawing/2014/main" id="{73115C23-EFF3-4ED1-A0B2-83B2141753B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A3BF1B07-0E22-4181-91ED-391498DCC680}"/>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直線接點 126">
              <a:extLst>
                <a:ext uri="{FF2B5EF4-FFF2-40B4-BE49-F238E27FC236}">
                  <a16:creationId xmlns:a16="http://schemas.microsoft.com/office/drawing/2014/main" id="{786AF75A-D95D-4107-8843-9840250B1170}"/>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8" name="群組 216">
            <a:extLst>
              <a:ext uri="{FF2B5EF4-FFF2-40B4-BE49-F238E27FC236}">
                <a16:creationId xmlns:a16="http://schemas.microsoft.com/office/drawing/2014/main" id="{4AB915DF-1F48-4DC1-9728-675CF2050332}"/>
              </a:ext>
            </a:extLst>
          </p:cNvPr>
          <p:cNvGrpSpPr/>
          <p:nvPr/>
        </p:nvGrpSpPr>
        <p:grpSpPr>
          <a:xfrm>
            <a:off x="7299510" y="2773469"/>
            <a:ext cx="378544" cy="333941"/>
            <a:chOff x="7376502" y="4321835"/>
            <a:chExt cx="422989" cy="335290"/>
          </a:xfrm>
        </p:grpSpPr>
        <p:cxnSp>
          <p:nvCxnSpPr>
            <p:cNvPr id="129" name="直線接點 128">
              <a:extLst>
                <a:ext uri="{FF2B5EF4-FFF2-40B4-BE49-F238E27FC236}">
                  <a16:creationId xmlns:a16="http://schemas.microsoft.com/office/drawing/2014/main" id="{940C9BC0-E167-4204-AC96-40E99DE7606D}"/>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直線接點 129">
              <a:extLst>
                <a:ext uri="{FF2B5EF4-FFF2-40B4-BE49-F238E27FC236}">
                  <a16:creationId xmlns:a16="http://schemas.microsoft.com/office/drawing/2014/main" id="{864C49A0-4E6D-4AC8-9942-BF1A8505EA5E}"/>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直線接點 130">
              <a:extLst>
                <a:ext uri="{FF2B5EF4-FFF2-40B4-BE49-F238E27FC236}">
                  <a16:creationId xmlns:a16="http://schemas.microsoft.com/office/drawing/2014/main" id="{D7231959-1C33-4D81-81A9-A60C426F01DD}"/>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直線接點 131">
              <a:extLst>
                <a:ext uri="{FF2B5EF4-FFF2-40B4-BE49-F238E27FC236}">
                  <a16:creationId xmlns:a16="http://schemas.microsoft.com/office/drawing/2014/main" id="{50BC8E27-E28D-4025-AB91-620A750350ED}"/>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直線接點 132">
              <a:extLst>
                <a:ext uri="{FF2B5EF4-FFF2-40B4-BE49-F238E27FC236}">
                  <a16:creationId xmlns:a16="http://schemas.microsoft.com/office/drawing/2014/main" id="{47ADF497-7873-4F1B-A3E5-3C1158E91526}"/>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直線接點 133">
              <a:extLst>
                <a:ext uri="{FF2B5EF4-FFF2-40B4-BE49-F238E27FC236}">
                  <a16:creationId xmlns:a16="http://schemas.microsoft.com/office/drawing/2014/main" id="{90A8AA79-33F8-4833-B5F1-A9609374E07C}"/>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652C8F88-3118-4196-9505-AF8506FB944D}"/>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6" name="群組 216">
            <a:extLst>
              <a:ext uri="{FF2B5EF4-FFF2-40B4-BE49-F238E27FC236}">
                <a16:creationId xmlns:a16="http://schemas.microsoft.com/office/drawing/2014/main" id="{9BF201CC-8CC6-4525-9C7A-5C8104DA64C6}"/>
              </a:ext>
            </a:extLst>
          </p:cNvPr>
          <p:cNvGrpSpPr/>
          <p:nvPr/>
        </p:nvGrpSpPr>
        <p:grpSpPr>
          <a:xfrm>
            <a:off x="6816479" y="3111170"/>
            <a:ext cx="378544" cy="333941"/>
            <a:chOff x="7376502" y="4321835"/>
            <a:chExt cx="422989" cy="335290"/>
          </a:xfrm>
        </p:grpSpPr>
        <p:cxnSp>
          <p:nvCxnSpPr>
            <p:cNvPr id="137" name="直線接點 136">
              <a:extLst>
                <a:ext uri="{FF2B5EF4-FFF2-40B4-BE49-F238E27FC236}">
                  <a16:creationId xmlns:a16="http://schemas.microsoft.com/office/drawing/2014/main" id="{40C934BE-8AD3-4540-AA94-39D9B8735AC0}"/>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44FB502B-6CF0-4A44-8220-3E01648EC7BB}"/>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FAA3E439-2512-4593-A579-11BBA9F2DA5A}"/>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直線接點 139">
              <a:extLst>
                <a:ext uri="{FF2B5EF4-FFF2-40B4-BE49-F238E27FC236}">
                  <a16:creationId xmlns:a16="http://schemas.microsoft.com/office/drawing/2014/main" id="{42A33181-5E02-48F6-9E88-832B1EB4CE3C}"/>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9A4A5517-2A21-4703-A241-5E5B1765B58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直線接點 141">
              <a:extLst>
                <a:ext uri="{FF2B5EF4-FFF2-40B4-BE49-F238E27FC236}">
                  <a16:creationId xmlns:a16="http://schemas.microsoft.com/office/drawing/2014/main" id="{9463AD94-F049-41C0-B194-850438F79ADD}"/>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線接點 142">
              <a:extLst>
                <a:ext uri="{FF2B5EF4-FFF2-40B4-BE49-F238E27FC236}">
                  <a16:creationId xmlns:a16="http://schemas.microsoft.com/office/drawing/2014/main" id="{8635347F-0397-44E6-9D25-CA6AA48CD86C}"/>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矩形 2">
            <a:extLst>
              <a:ext uri="{FF2B5EF4-FFF2-40B4-BE49-F238E27FC236}">
                <a16:creationId xmlns:a16="http://schemas.microsoft.com/office/drawing/2014/main" id="{38893136-480F-415B-B59C-41A03B3AA9EF}"/>
              </a:ext>
            </a:extLst>
          </p:cNvPr>
          <p:cNvSpPr/>
          <p:nvPr/>
        </p:nvSpPr>
        <p:spPr>
          <a:xfrm>
            <a:off x="4734955" y="1817216"/>
            <a:ext cx="362272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1" i="0" u="none" strike="noStrike" kern="0" cap="none" spc="0" normalizeH="0" baseline="0" noProof="0">
                <a:ln>
                  <a:noFill/>
                </a:ln>
                <a:solidFill>
                  <a:schemeClr val="tx1">
                    <a:lumMod val="95000"/>
                    <a:lumOff val="5000"/>
                  </a:schemeClr>
                </a:solidFill>
                <a:uLnTx/>
                <a:uFillTx/>
                <a:latin typeface="微軟正黑體" pitchFamily="34" charset="-120"/>
                <a:ea typeface="微軟正黑體" pitchFamily="34" charset="-120"/>
                <a:cs typeface="Arial"/>
                <a:sym typeface="Arial"/>
              </a:rPr>
              <a:t>兩邊比較，左方需要進行 </a:t>
            </a:r>
            <a:r>
              <a:rPr kumimoji="0" lang="en-US" altLang="zh-TW" sz="1400" b="1" i="0" u="none" strike="noStrike" kern="0" cap="none" spc="0" normalizeH="0" baseline="0" noProof="0">
                <a:ln>
                  <a:noFill/>
                </a:ln>
                <a:solidFill>
                  <a:schemeClr val="tx1">
                    <a:lumMod val="95000"/>
                    <a:lumOff val="5000"/>
                  </a:schemeClr>
                </a:solidFill>
                <a:uLnTx/>
                <a:uFillTx/>
                <a:latin typeface="微軟正黑體" pitchFamily="34" charset="-120"/>
                <a:ea typeface="微軟正黑體" pitchFamily="34" charset="-120"/>
                <a:cs typeface="Arial"/>
                <a:sym typeface="Arial"/>
              </a:rPr>
              <a:t>Garbage</a:t>
            </a:r>
            <a:r>
              <a:rPr kumimoji="0" lang="zh-TW" altLang="en-US" sz="1400" b="1" i="0" u="none" strike="noStrike" kern="0" cap="none" spc="0" normalizeH="0" baseline="0" noProof="0">
                <a:ln>
                  <a:noFill/>
                </a:ln>
                <a:solidFill>
                  <a:schemeClr val="tx1">
                    <a:lumMod val="95000"/>
                    <a:lumOff val="5000"/>
                  </a:schemeClr>
                </a:solidFill>
                <a:uLnTx/>
                <a:uFillTx/>
                <a:latin typeface="微軟正黑體" pitchFamily="34" charset="-120"/>
                <a:ea typeface="微軟正黑體" pitchFamily="34" charset="-120"/>
                <a:cs typeface="Arial"/>
                <a:sym typeface="Arial"/>
              </a:rPr>
              <a:t> </a:t>
            </a:r>
            <a:r>
              <a:rPr kumimoji="0" lang="en-US" altLang="zh-TW" sz="1400" b="1" i="0" u="none" strike="noStrike" kern="0" cap="none" spc="0" normalizeH="0" baseline="0" noProof="0">
                <a:ln>
                  <a:noFill/>
                </a:ln>
                <a:solidFill>
                  <a:schemeClr val="tx1">
                    <a:lumMod val="95000"/>
                    <a:lumOff val="5000"/>
                  </a:schemeClr>
                </a:solidFill>
                <a:uLnTx/>
                <a:uFillTx/>
                <a:latin typeface="微軟正黑體" pitchFamily="34" charset="-120"/>
                <a:ea typeface="微軟正黑體" pitchFamily="34" charset="-120"/>
                <a:cs typeface="Arial"/>
                <a:sym typeface="Arial"/>
              </a:rPr>
              <a:t>Collection</a:t>
            </a:r>
            <a:r>
              <a:rPr kumimoji="0" lang="zh-TW" altLang="en-US" sz="1400" b="1" i="0" u="none" strike="noStrike" kern="0" cap="none" spc="0" normalizeH="0" baseline="0" noProof="0">
                <a:ln>
                  <a:noFill/>
                </a:ln>
                <a:solidFill>
                  <a:schemeClr val="tx1">
                    <a:lumMod val="95000"/>
                    <a:lumOff val="5000"/>
                  </a:schemeClr>
                </a:solidFill>
                <a:uLnTx/>
                <a:uFillTx/>
                <a:latin typeface="微軟正黑體" pitchFamily="34" charset="-120"/>
                <a:ea typeface="微軟正黑體" pitchFamily="34" charset="-120"/>
                <a:cs typeface="Arial"/>
                <a:sym typeface="Arial"/>
              </a:rPr>
              <a:t> 總計需寫 </a:t>
            </a:r>
            <a:r>
              <a:rPr kumimoji="0" lang="en-US" altLang="zh-TW" sz="1400" b="1" i="0" u="none" strike="noStrike" kern="0" cap="none" spc="0" normalizeH="0" baseline="0" noProof="0">
                <a:ln>
                  <a:noFill/>
                </a:ln>
                <a:solidFill>
                  <a:schemeClr val="tx1">
                    <a:lumMod val="95000"/>
                    <a:lumOff val="5000"/>
                  </a:schemeClr>
                </a:solidFill>
                <a:uLnTx/>
                <a:uFillTx/>
                <a:latin typeface="微軟正黑體" pitchFamily="34" charset="-120"/>
                <a:ea typeface="微軟正黑體" pitchFamily="34" charset="-120"/>
                <a:cs typeface="Arial"/>
                <a:sym typeface="Arial"/>
              </a:rPr>
              <a:t>10 </a:t>
            </a:r>
            <a:r>
              <a:rPr kumimoji="0" lang="zh-TW" altLang="en-US" sz="1400" b="1" i="0" u="none" strike="noStrike" kern="0" cap="none" spc="0" normalizeH="0" baseline="0" noProof="0">
                <a:ln>
                  <a:noFill/>
                </a:ln>
                <a:solidFill>
                  <a:schemeClr val="tx1">
                    <a:lumMod val="95000"/>
                    <a:lumOff val="5000"/>
                  </a:schemeClr>
                </a:solidFill>
                <a:uLnTx/>
                <a:uFillTx/>
                <a:latin typeface="微軟正黑體" pitchFamily="34" charset="-120"/>
                <a:ea typeface="微軟正黑體" pitchFamily="34" charset="-120"/>
                <a:cs typeface="Arial"/>
                <a:sym typeface="Arial"/>
              </a:rPr>
              <a:t>次，而右方僅 </a:t>
            </a:r>
            <a:r>
              <a:rPr kumimoji="0" lang="en-US" altLang="zh-TW" sz="1400" b="1" i="0" u="none" strike="noStrike" kern="0" cap="none" spc="0" normalizeH="0" baseline="0" noProof="0">
                <a:ln>
                  <a:noFill/>
                </a:ln>
                <a:solidFill>
                  <a:schemeClr val="tx1">
                    <a:lumMod val="95000"/>
                    <a:lumOff val="5000"/>
                  </a:schemeClr>
                </a:solidFill>
                <a:uLnTx/>
                <a:uFillTx/>
                <a:latin typeface="微軟正黑體" pitchFamily="34" charset="-120"/>
                <a:ea typeface="微軟正黑體" pitchFamily="34" charset="-120"/>
                <a:cs typeface="Arial"/>
                <a:sym typeface="Arial"/>
              </a:rPr>
              <a:t>6</a:t>
            </a:r>
            <a:r>
              <a:rPr kumimoji="0" lang="zh-TW" altLang="en-US" sz="1400" b="1" i="0" u="none" strike="noStrike" kern="0" cap="none" spc="0" normalizeH="0" baseline="0" noProof="0">
                <a:ln>
                  <a:noFill/>
                </a:ln>
                <a:solidFill>
                  <a:schemeClr val="tx1">
                    <a:lumMod val="95000"/>
                    <a:lumOff val="5000"/>
                  </a:schemeClr>
                </a:solidFill>
                <a:uLnTx/>
                <a:uFillTx/>
                <a:latin typeface="微軟正黑體" pitchFamily="34" charset="-120"/>
                <a:ea typeface="微軟正黑體" pitchFamily="34" charset="-120"/>
                <a:cs typeface="Arial"/>
                <a:sym typeface="Arial"/>
              </a:rPr>
              <a:t> 次。</a:t>
            </a:r>
          </a:p>
        </p:txBody>
      </p:sp>
    </p:spTree>
    <p:extLst>
      <p:ext uri="{BB962C8B-B14F-4D97-AF65-F5344CB8AC3E}">
        <p14:creationId xmlns:p14="http://schemas.microsoft.com/office/powerpoint/2010/main" val="1953125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14" name="圓角矩形 15">
            <a:extLst>
              <a:ext uri="{FF2B5EF4-FFF2-40B4-BE49-F238E27FC236}">
                <a16:creationId xmlns:a16="http://schemas.microsoft.com/office/drawing/2014/main" id="{7AA5EAA3-F3DA-408E-A28E-14ED6B631D03}"/>
              </a:ext>
            </a:extLst>
          </p:cNvPr>
          <p:cNvSpPr/>
          <p:nvPr/>
        </p:nvSpPr>
        <p:spPr>
          <a:xfrm>
            <a:off x="3037947" y="2382864"/>
            <a:ext cx="6003294" cy="204232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1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5318" y="2481947"/>
            <a:ext cx="5856529" cy="1836935"/>
          </a:xfrm>
          <a:prstGeom prst="rect">
            <a:avLst/>
          </a:prstGeom>
          <a:noFill/>
          <a:ln w="9525">
            <a:noFill/>
            <a:miter lim="800000"/>
            <a:headEnd/>
            <a:tailEnd/>
          </a:ln>
        </p:spPr>
      </p:pic>
      <p:sp>
        <p:nvSpPr>
          <p:cNvPr id="322" name="Shape 322"/>
          <p:cNvSpPr txBox="1">
            <a:spLocks noGrp="1"/>
          </p:cNvSpPr>
          <p:nvPr>
            <p:ph type="title"/>
          </p:nvPr>
        </p:nvSpPr>
        <p:spPr>
          <a:xfrm>
            <a:off x="505696" y="274630"/>
            <a:ext cx="7886700" cy="82296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lgn="l">
              <a:buSzPts val="3200"/>
            </a:pPr>
            <a:r>
              <a:rPr lang="en-US" altLang="zh-TW" sz="3600">
                <a:solidFill>
                  <a:srgbClr val="E2CB9E"/>
                </a:solidFill>
                <a:cs typeface="Microsoft JhengHei"/>
                <a:sym typeface="Microsoft JhengHei"/>
              </a:rPr>
              <a:t>QNAP </a:t>
            </a:r>
            <a:r>
              <a:rPr lang="zh-TW" altLang="en-US" sz="3600">
                <a:solidFill>
                  <a:srgbClr val="E2CB9E"/>
                </a:solidFill>
                <a:cs typeface="Microsoft JhengHei"/>
                <a:sym typeface="Microsoft JhengHei"/>
              </a:rPr>
              <a:t>軟體定義 </a:t>
            </a:r>
            <a:r>
              <a:rPr lang="en-US" altLang="zh-TW" sz="3600">
                <a:solidFill>
                  <a:srgbClr val="E2CB9E"/>
                </a:solidFill>
                <a:cs typeface="Microsoft JhengHei"/>
                <a:sym typeface="Microsoft JhengHei"/>
              </a:rPr>
              <a:t>SSD </a:t>
            </a:r>
            <a:r>
              <a:rPr lang="zh-TW" altLang="en-US" sz="3600">
                <a:solidFill>
                  <a:srgbClr val="E2CB9E"/>
                </a:solidFill>
                <a:cs typeface="Microsoft JhengHei"/>
                <a:sym typeface="Microsoft JhengHei"/>
              </a:rPr>
              <a:t>外掛預留空間</a:t>
            </a:r>
            <a:endParaRPr lang="zh-TW" altLang="en-US" sz="3600" u="none" strike="noStrike" cap="none">
              <a:solidFill>
                <a:srgbClr val="E2CB9E"/>
              </a:solidFill>
              <a:sym typeface="Arial"/>
            </a:endParaRPr>
          </a:p>
        </p:txBody>
      </p:sp>
      <p:sp>
        <p:nvSpPr>
          <p:cNvPr id="11" name="內容版面配置區 1">
            <a:extLst>
              <a:ext uri="{FF2B5EF4-FFF2-40B4-BE49-F238E27FC236}">
                <a16:creationId xmlns:a16="http://schemas.microsoft.com/office/drawing/2014/main" id="{137EB46C-0AD5-4805-91BC-2B2DC4CA5948}"/>
              </a:ext>
            </a:extLst>
          </p:cNvPr>
          <p:cNvSpPr txBox="1">
            <a:spLocks/>
          </p:cNvSpPr>
          <p:nvPr/>
        </p:nvSpPr>
        <p:spPr>
          <a:xfrm>
            <a:off x="485224" y="1212159"/>
            <a:ext cx="8023122" cy="1288512"/>
          </a:xfrm>
          <a:prstGeom prst="rect">
            <a:avLst/>
          </a:prstGeom>
        </p:spPr>
        <p:txBody>
          <a:bodyPr anchor="t">
            <a:normAutofit/>
          </a:bodyPr>
          <a:lstStyle/>
          <a:p>
            <a:pPr marL="0" marR="0" lvl="0" indent="0" algn="l" defTabSz="914400" rtl="0" eaLnBrk="1" fontAlgn="auto" latinLnBrk="0" hangingPunct="1">
              <a:lnSpc>
                <a:spcPct val="100000"/>
              </a:lnSpc>
              <a:spcBef>
                <a:spcPts val="0"/>
              </a:spcBef>
              <a:spcAft>
                <a:spcPts val="0"/>
              </a:spcAft>
              <a:buClr>
                <a:srgbClr val="000000">
                  <a:lumMod val="75000"/>
                  <a:lumOff val="25000"/>
                </a:srgbClr>
              </a:buClr>
              <a:buSzTx/>
              <a:buFont typeface="Arial"/>
              <a:buNone/>
              <a:tabLst/>
              <a:defRPr/>
            </a:pP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SSD</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rPr>
              <a:t>預留空間</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(Over-provisioning)</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rPr>
              <a:t>是在</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SSD</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rPr>
              <a:t>中保留空間以優化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SSD</a:t>
            </a:r>
            <a:r>
              <a:rPr kumimoji="1" lang="zh-TW" altLang="en-US" sz="1600" b="1" i="0" u="none" strike="noStrike" kern="0" cap="none" spc="0" normalizeH="0" baseline="0" noProof="0">
                <a:ln>
                  <a:noFill/>
                </a:ln>
                <a:solidFill>
                  <a:schemeClr val="bg1"/>
                </a:solidFill>
                <a:effectLst/>
                <a:uLnTx/>
                <a:uFillTx/>
                <a:latin typeface="Microsoft JhengHei"/>
                <a:ea typeface="Microsoft JhengHei"/>
                <a:cs typeface="Arial"/>
                <a:sym typeface="Arial"/>
              </a:rPr>
              <a:t> 持續寫入效能與耐久度的技術</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。在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QNAP </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實驗室中，透過預留空間，消費者級的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Samsung</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850</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PRO</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br>
              <a:rPr kumimoji="0"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b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持續效能可逼近資料級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SSD</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，達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25,000</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 </a:t>
            </a:r>
            <a:r>
              <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IOPS</a:t>
            </a:r>
            <a:r>
              <a:rPr kumimoji="1" lang="zh-TW" altLang="en-US"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rPr>
              <a:t>。</a:t>
            </a:r>
            <a:endParaRPr kumimoji="1" lang="en-US" altLang="zh-TW" sz="1600" b="1" i="0" u="none" strike="noStrike" kern="0" cap="none" spc="0" normalizeH="0" baseline="0" noProof="0">
              <a:ln>
                <a:noFill/>
              </a:ln>
              <a:solidFill>
                <a:schemeClr val="bg1"/>
              </a:solidFill>
              <a:effectLst/>
              <a:uLnTx/>
              <a:uFillTx/>
              <a:latin typeface="Arial"/>
              <a:ea typeface="微軟正黑體" pitchFamily="34" charset="-120"/>
              <a:cs typeface="Arial"/>
              <a:sym typeface="Arial"/>
            </a:endParaRPr>
          </a:p>
        </p:txBody>
      </p:sp>
      <p:pic>
        <p:nvPicPr>
          <p:cNvPr id="13" name="圖片 12">
            <a:extLst>
              <a:ext uri="{FF2B5EF4-FFF2-40B4-BE49-F238E27FC236}">
                <a16:creationId xmlns:a16="http://schemas.microsoft.com/office/drawing/2014/main" id="{E85B5520-B996-4E30-B4DC-BE74B4D527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33" b="17531"/>
          <a:stretch/>
        </p:blipFill>
        <p:spPr>
          <a:xfrm>
            <a:off x="1433014" y="3170074"/>
            <a:ext cx="2135875" cy="1973426"/>
          </a:xfrm>
          <a:prstGeom prst="rect">
            <a:avLst/>
          </a:prstGeom>
        </p:spPr>
      </p:pic>
      <p:sp>
        <p:nvSpPr>
          <p:cNvPr id="20" name="Shape 141">
            <a:extLst>
              <a:ext uri="{FF2B5EF4-FFF2-40B4-BE49-F238E27FC236}">
                <a16:creationId xmlns:a16="http://schemas.microsoft.com/office/drawing/2014/main" id="{583B6497-BFD1-234E-BDDB-F29AD4D3088E}"/>
              </a:ext>
            </a:extLst>
          </p:cNvPr>
          <p:cNvSpPr txBox="1"/>
          <p:nvPr/>
        </p:nvSpPr>
        <p:spPr>
          <a:xfrm>
            <a:off x="3327525" y="4481921"/>
            <a:ext cx="3909619" cy="35869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700" b="1" i="0" u="none" strike="noStrike" kern="0" cap="none" spc="0" normalizeH="0" baseline="0" noProof="0">
                <a:ln>
                  <a:noFill/>
                </a:ln>
                <a:solidFill>
                  <a:schemeClr val="bg1">
                    <a:lumMod val="65000"/>
                  </a:schemeClr>
                </a:solidFill>
                <a:effectLst/>
                <a:uLnTx/>
                <a:uFillTx/>
                <a:latin typeface="Arial"/>
                <a:ea typeface="Microsoft JhengHei"/>
                <a:cs typeface="Microsoft JhengHei"/>
                <a:sym typeface="Microsoft JhengHei"/>
              </a:rPr>
              <a:t>資料級</a:t>
            </a:r>
            <a:r>
              <a:rPr kumimoji="0" lang="zh-TW" altLang="en-US" sz="700" b="1" i="0" u="none" strike="noStrike" kern="0" cap="none" spc="0" normalizeH="0" baseline="0" noProof="0">
                <a:ln>
                  <a:noFill/>
                </a:ln>
                <a:solidFill>
                  <a:schemeClr val="bg1">
                    <a:lumMod val="65000"/>
                  </a:schemeClr>
                </a:solidFill>
                <a:effectLst/>
                <a:uLnTx/>
                <a:uFillTx/>
                <a:latin typeface="Microsoft JhengHei"/>
                <a:ea typeface="Microsoft JhengHei"/>
                <a:cs typeface="Microsoft JhengHei"/>
                <a:sym typeface="Microsoft JhengHei"/>
              </a:rPr>
              <a:t> </a:t>
            </a:r>
            <a:r>
              <a:rPr kumimoji="0" lang="en-US" altLang="zh-TW" sz="700" b="1" i="0" u="none" strike="noStrike" kern="0" cap="none" spc="0" normalizeH="0" baseline="0" noProof="0">
                <a:ln>
                  <a:noFill/>
                </a:ln>
                <a:solidFill>
                  <a:schemeClr val="bg1">
                    <a:lumMod val="65000"/>
                  </a:schemeClr>
                </a:solidFill>
                <a:effectLst/>
                <a:uLnTx/>
                <a:uFillTx/>
                <a:latin typeface="Arial"/>
                <a:ea typeface="Microsoft JhengHei"/>
                <a:cs typeface="Microsoft JhengHei"/>
                <a:sym typeface="Microsoft JhengHei"/>
              </a:rPr>
              <a:t>SSD</a:t>
            </a:r>
            <a:r>
              <a:rPr kumimoji="0" lang="zh-TW" altLang="en-US" sz="700" b="1" i="0" u="none" strike="noStrike" kern="0" cap="none" spc="0" normalizeH="0" baseline="0" noProof="0">
                <a:ln>
                  <a:noFill/>
                </a:ln>
                <a:solidFill>
                  <a:schemeClr val="bg1">
                    <a:lumMod val="65000"/>
                  </a:schemeClr>
                </a:solidFill>
                <a:effectLst/>
                <a:uLnTx/>
                <a:uFillTx/>
                <a:latin typeface="Arial"/>
                <a:ea typeface="Microsoft JhengHei"/>
                <a:cs typeface="Microsoft JhengHei"/>
                <a:sym typeface="Microsoft JhengHei"/>
              </a:rPr>
              <a:t> 以 </a:t>
            </a:r>
            <a:r>
              <a:rPr kumimoji="0" lang="en-US" altLang="zh-TW" sz="700" b="1" i="0" u="none" strike="noStrike" kern="0" cap="none" spc="0" normalizeH="0" baseline="0" noProof="0">
                <a:ln>
                  <a:noFill/>
                </a:ln>
                <a:solidFill>
                  <a:schemeClr val="bg1">
                    <a:lumMod val="65000"/>
                  </a:schemeClr>
                </a:solidFill>
                <a:effectLst/>
                <a:uLnTx/>
                <a:uFillTx/>
                <a:latin typeface="Arial"/>
                <a:ea typeface="Microsoft JhengHei"/>
                <a:cs typeface="Microsoft JhengHei"/>
                <a:sym typeface="Microsoft JhengHei"/>
              </a:rPr>
              <a:t>Intel S4500 </a:t>
            </a:r>
            <a:r>
              <a:rPr kumimoji="0" lang="zh-TW" altLang="en-US" sz="700" b="1" i="0" u="none" strike="noStrike" kern="0" cap="none" spc="0" normalizeH="0" baseline="0" noProof="0">
                <a:ln>
                  <a:noFill/>
                </a:ln>
                <a:solidFill>
                  <a:schemeClr val="bg1">
                    <a:lumMod val="65000"/>
                  </a:schemeClr>
                </a:solidFill>
                <a:effectLst/>
                <a:uLnTx/>
                <a:uFillTx/>
                <a:latin typeface="Arial"/>
                <a:ea typeface="Microsoft JhengHei"/>
                <a:cs typeface="Microsoft JhengHei"/>
                <a:sym typeface="Microsoft JhengHei"/>
              </a:rPr>
              <a:t>為例，持續隨機寫入 </a:t>
            </a:r>
            <a:r>
              <a:rPr kumimoji="0" lang="en-US" altLang="zh-TW" sz="700" b="1" i="0" u="none" strike="noStrike" kern="0" cap="none" spc="0" normalizeH="0" baseline="0" noProof="0">
                <a:ln>
                  <a:noFill/>
                </a:ln>
                <a:solidFill>
                  <a:schemeClr val="bg1">
                    <a:lumMod val="65000"/>
                  </a:schemeClr>
                </a:solidFill>
                <a:effectLst/>
                <a:uLnTx/>
                <a:uFillTx/>
                <a:latin typeface="Arial"/>
                <a:ea typeface="Microsoft JhengHei"/>
                <a:cs typeface="Microsoft JhengHei"/>
                <a:sym typeface="Microsoft JhengHei"/>
              </a:rPr>
              <a:t>IOPS</a:t>
            </a:r>
            <a:r>
              <a:rPr kumimoji="0" lang="zh-TW" altLang="en-US" sz="700" b="1" i="0" u="none" strike="noStrike" kern="0" cap="none" spc="0" normalizeH="0" baseline="0" noProof="0">
                <a:ln>
                  <a:noFill/>
                </a:ln>
                <a:solidFill>
                  <a:schemeClr val="bg1">
                    <a:lumMod val="65000"/>
                  </a:schemeClr>
                </a:solidFill>
                <a:effectLst/>
                <a:uLnTx/>
                <a:uFillTx/>
                <a:latin typeface="Arial"/>
                <a:ea typeface="Microsoft JhengHei"/>
                <a:cs typeface="Microsoft JhengHei"/>
                <a:sym typeface="Microsoft JhengHei"/>
              </a:rPr>
              <a:t> 為 </a:t>
            </a:r>
            <a:r>
              <a:rPr kumimoji="0" lang="en-US" altLang="zh-TW" sz="700" b="1" i="0" u="none" strike="noStrike" kern="0" cap="none" spc="0" normalizeH="0" baseline="0" noProof="0">
                <a:ln>
                  <a:noFill/>
                </a:ln>
                <a:solidFill>
                  <a:schemeClr val="bg1">
                    <a:lumMod val="65000"/>
                  </a:schemeClr>
                </a:solidFill>
                <a:effectLst/>
                <a:uLnTx/>
                <a:uFillTx/>
                <a:latin typeface="Arial"/>
                <a:ea typeface="Microsoft JhengHei"/>
                <a:cs typeface="Microsoft JhengHei"/>
                <a:sym typeface="Microsoft JhengHei"/>
              </a:rPr>
              <a:t>30,000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700" b="1" i="0" u="none" strike="noStrike" kern="0" cap="none" spc="0" normalizeH="0" baseline="0" noProof="0">
              <a:ln>
                <a:noFill/>
              </a:ln>
              <a:solidFill>
                <a:schemeClr val="bg1">
                  <a:lumMod val="65000"/>
                </a:schemeClr>
              </a:solidFill>
              <a:effectLst/>
              <a:uLnTx/>
              <a:uFillTx/>
              <a:latin typeface="Arial"/>
              <a:ea typeface="Microsoft JhengHei"/>
              <a:cs typeface="Microsoft JhengHei"/>
              <a:sym typeface="Arial"/>
            </a:endParaRPr>
          </a:p>
        </p:txBody>
      </p:sp>
      <p:sp>
        <p:nvSpPr>
          <p:cNvPr id="15" name="語音泡泡: 圓角矩形 14">
            <a:extLst>
              <a:ext uri="{FF2B5EF4-FFF2-40B4-BE49-F238E27FC236}">
                <a16:creationId xmlns:a16="http://schemas.microsoft.com/office/drawing/2014/main" id="{3DD9C5C6-48D1-45A2-91F3-570BB2207BC0}"/>
              </a:ext>
            </a:extLst>
          </p:cNvPr>
          <p:cNvSpPr/>
          <p:nvPr/>
        </p:nvSpPr>
        <p:spPr>
          <a:xfrm>
            <a:off x="485224" y="2425213"/>
            <a:ext cx="2745833" cy="903355"/>
          </a:xfrm>
          <a:prstGeom prst="wedgeRoundRectCallout">
            <a:avLst>
              <a:gd name="adj1" fmla="val 43522"/>
              <a:gd name="adj2" fmla="val 75091"/>
              <a:gd name="adj3" fmla="val 16667"/>
            </a:avLst>
          </a:prstGeom>
          <a:solidFill>
            <a:srgbClr val="3B383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3" name="矩形 2">
            <a:extLst>
              <a:ext uri="{FF2B5EF4-FFF2-40B4-BE49-F238E27FC236}">
                <a16:creationId xmlns:a16="http://schemas.microsoft.com/office/drawing/2014/main" id="{52143428-B8B9-4F86-9744-B16CF8DDAE3F}"/>
              </a:ext>
            </a:extLst>
          </p:cNvPr>
          <p:cNvSpPr/>
          <p:nvPr/>
        </p:nvSpPr>
        <p:spPr>
          <a:xfrm>
            <a:off x="505696" y="2481947"/>
            <a:ext cx="282182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1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測試條件：</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100" b="1" i="0" u="none" strike="noStrike" kern="0" cap="none" spc="0" normalizeH="0" baseline="0" noProof="0">
                <a:ln>
                  <a:noFill/>
                </a:ln>
                <a:solidFill>
                  <a:srgbClr val="FFFFFF"/>
                </a:solidFill>
                <a:effectLst/>
                <a:uLnTx/>
                <a:uFillTx/>
                <a:latin typeface="Arial"/>
                <a:cs typeface="Arial"/>
                <a:sym typeface="Arial"/>
              </a:rPr>
              <a:t>FIO configuration: runtime=1800 </a:t>
            </a:r>
            <a:r>
              <a:rPr kumimoji="0" lang="en-US" altLang="zh-TW" sz="1100" b="1" i="0" u="none" strike="noStrike" kern="0" cap="none" spc="0" normalizeH="0" baseline="0" noProof="0" err="1">
                <a:ln>
                  <a:noFill/>
                </a:ln>
                <a:solidFill>
                  <a:srgbClr val="FFFFFF"/>
                </a:solidFill>
                <a:effectLst/>
                <a:uLnTx/>
                <a:uFillTx/>
                <a:latin typeface="Arial"/>
                <a:cs typeface="Arial"/>
                <a:sym typeface="Arial"/>
              </a:rPr>
              <a:t>ioengine</a:t>
            </a:r>
            <a:r>
              <a:rPr kumimoji="0" lang="en-US" altLang="zh-TW" sz="1100" b="1" i="0" u="none" strike="noStrike" kern="0" cap="none" spc="0" normalizeH="0" baseline="0" noProof="0">
                <a:ln>
                  <a:noFill/>
                </a:ln>
                <a:solidFill>
                  <a:srgbClr val="FFFFFF"/>
                </a:solidFill>
                <a:effectLst/>
                <a:uLnTx/>
                <a:uFillTx/>
                <a:latin typeface="Arial"/>
                <a:cs typeface="Arial"/>
                <a:sym typeface="Arial"/>
              </a:rPr>
              <a:t>=</a:t>
            </a:r>
            <a:r>
              <a:rPr kumimoji="0" lang="en-US" altLang="zh-TW" sz="1100" b="1" i="0" u="none" strike="noStrike" kern="0" cap="none" spc="0" normalizeH="0" baseline="0" noProof="0" err="1">
                <a:ln>
                  <a:noFill/>
                </a:ln>
                <a:solidFill>
                  <a:srgbClr val="FFFFFF"/>
                </a:solidFill>
                <a:effectLst/>
                <a:uLnTx/>
                <a:uFillTx/>
                <a:latin typeface="Arial"/>
                <a:cs typeface="Arial"/>
                <a:sym typeface="Arial"/>
              </a:rPr>
              <a:t>libaio</a:t>
            </a:r>
            <a:r>
              <a:rPr kumimoji="0" lang="en-US" altLang="zh-TW" sz="1100" b="1" i="0" u="none" strike="noStrike" kern="0" cap="none" spc="0" normalizeH="0" baseline="0" noProof="0">
                <a:ln>
                  <a:noFill/>
                </a:ln>
                <a:solidFill>
                  <a:srgbClr val="FFFFFF"/>
                </a:solidFill>
                <a:effectLst/>
                <a:uLnTx/>
                <a:uFillTx/>
                <a:latin typeface="Arial"/>
                <a:cs typeface="Arial"/>
                <a:sym typeface="Arial"/>
              </a:rPr>
              <a:t> direct=1  </a:t>
            </a:r>
            <a:r>
              <a:rPr kumimoji="0" lang="en-US" altLang="zh-TW" sz="1100" b="1" i="0" u="none" strike="noStrike" kern="0" cap="none" spc="0" normalizeH="0" baseline="0" noProof="0" err="1">
                <a:ln>
                  <a:noFill/>
                </a:ln>
                <a:solidFill>
                  <a:srgbClr val="FFFFFF"/>
                </a:solidFill>
                <a:effectLst/>
                <a:uLnTx/>
                <a:uFillTx/>
                <a:latin typeface="Arial"/>
                <a:cs typeface="Arial"/>
                <a:sym typeface="Arial"/>
              </a:rPr>
              <a:t>rw</a:t>
            </a:r>
            <a:r>
              <a:rPr kumimoji="0" lang="en-US" altLang="zh-TW" sz="1100" b="1" i="0" u="none" strike="noStrike" kern="0" cap="none" spc="0" normalizeH="0" baseline="0" noProof="0">
                <a:ln>
                  <a:noFill/>
                </a:ln>
                <a:solidFill>
                  <a:srgbClr val="FFFFFF"/>
                </a:solidFill>
                <a:effectLst/>
                <a:uLnTx/>
                <a:uFillTx/>
                <a:latin typeface="Arial"/>
                <a:cs typeface="Arial"/>
                <a:sym typeface="Arial"/>
              </a:rPr>
              <a:t>=</a:t>
            </a:r>
            <a:r>
              <a:rPr kumimoji="0" lang="en-US" altLang="zh-TW" sz="1100" b="1" i="0" u="none" strike="noStrike" kern="0" cap="none" spc="0" normalizeH="0" baseline="0" noProof="0" err="1">
                <a:ln>
                  <a:noFill/>
                </a:ln>
                <a:solidFill>
                  <a:srgbClr val="FFFFFF"/>
                </a:solidFill>
                <a:effectLst/>
                <a:uLnTx/>
                <a:uFillTx/>
                <a:latin typeface="Arial"/>
                <a:cs typeface="Arial"/>
                <a:sym typeface="Arial"/>
              </a:rPr>
              <a:t>randwrite</a:t>
            </a:r>
            <a:r>
              <a:rPr kumimoji="0" lang="en-US" altLang="zh-TW" sz="1100" b="1" i="0" u="none" strike="noStrike" kern="0" cap="none" spc="0" normalizeH="0" baseline="0" noProof="0">
                <a:ln>
                  <a:noFill/>
                </a:ln>
                <a:solidFill>
                  <a:srgbClr val="FFFFFF"/>
                </a:solidFill>
                <a:effectLst/>
                <a:uLnTx/>
                <a:uFillTx/>
                <a:latin typeface="Arial"/>
                <a:cs typeface="Arial"/>
                <a:sym typeface="Arial"/>
              </a:rPr>
              <a:t> </a:t>
            </a:r>
            <a:r>
              <a:rPr kumimoji="0" lang="en-US" altLang="zh-TW" sz="1100" b="1" i="0" u="none" strike="noStrike" kern="0" cap="none" spc="0" normalizeH="0" baseline="0" noProof="0" err="1">
                <a:ln>
                  <a:noFill/>
                </a:ln>
                <a:solidFill>
                  <a:srgbClr val="FFFFFF"/>
                </a:solidFill>
                <a:effectLst/>
                <a:uLnTx/>
                <a:uFillTx/>
                <a:latin typeface="Arial"/>
                <a:cs typeface="Arial"/>
                <a:sym typeface="Arial"/>
              </a:rPr>
              <a:t>bs</a:t>
            </a:r>
            <a:r>
              <a:rPr kumimoji="0" lang="en-US" altLang="zh-TW" sz="1100" b="1" i="0" u="none" strike="noStrike" kern="0" cap="none" spc="0" normalizeH="0" baseline="0" noProof="0">
                <a:ln>
                  <a:noFill/>
                </a:ln>
                <a:solidFill>
                  <a:srgbClr val="FFFFFF"/>
                </a:solidFill>
                <a:effectLst/>
                <a:uLnTx/>
                <a:uFillTx/>
                <a:latin typeface="Arial"/>
                <a:cs typeface="Arial"/>
                <a:sym typeface="Arial"/>
              </a:rPr>
              <a:t>=4k </a:t>
            </a:r>
            <a:r>
              <a:rPr kumimoji="0" lang="en-US" altLang="zh-TW" sz="1100" b="1" i="0" u="none" strike="noStrike" kern="0" cap="none" spc="0" normalizeH="0" baseline="0" noProof="0" err="1">
                <a:ln>
                  <a:noFill/>
                </a:ln>
                <a:solidFill>
                  <a:srgbClr val="FFFFFF"/>
                </a:solidFill>
                <a:effectLst/>
                <a:uLnTx/>
                <a:uFillTx/>
                <a:latin typeface="Arial"/>
                <a:cs typeface="Arial"/>
                <a:sym typeface="Arial"/>
              </a:rPr>
              <a:t>numjobs</a:t>
            </a:r>
            <a:r>
              <a:rPr kumimoji="0" lang="en-US" altLang="zh-TW" sz="1100" b="1" i="0" u="none" strike="noStrike" kern="0" cap="none" spc="0" normalizeH="0" baseline="0" noProof="0">
                <a:ln>
                  <a:noFill/>
                </a:ln>
                <a:solidFill>
                  <a:srgbClr val="FFFFFF"/>
                </a:solidFill>
                <a:effectLst/>
                <a:uLnTx/>
                <a:uFillTx/>
                <a:latin typeface="Arial"/>
                <a:cs typeface="Arial"/>
                <a:sym typeface="Arial"/>
              </a:rPr>
              <a:t>=1 </a:t>
            </a:r>
            <a:r>
              <a:rPr kumimoji="0" lang="en-US" altLang="zh-TW" sz="1100" b="1" i="0" u="none" strike="noStrike" kern="0" cap="none" spc="0" normalizeH="0" baseline="0" noProof="0" err="1">
                <a:ln>
                  <a:noFill/>
                </a:ln>
                <a:solidFill>
                  <a:srgbClr val="FFFFFF"/>
                </a:solidFill>
                <a:effectLst/>
                <a:uLnTx/>
                <a:uFillTx/>
                <a:latin typeface="Arial"/>
                <a:cs typeface="Arial"/>
                <a:sym typeface="Arial"/>
              </a:rPr>
              <a:t>iodepth</a:t>
            </a:r>
            <a:r>
              <a:rPr kumimoji="0" lang="en-US" altLang="zh-TW" sz="1100" b="1" i="0" u="none" strike="noStrike" kern="0" cap="none" spc="0" normalizeH="0" baseline="0" noProof="0">
                <a:ln>
                  <a:noFill/>
                </a:ln>
                <a:solidFill>
                  <a:srgbClr val="FFFFFF"/>
                </a:solidFill>
                <a:effectLst/>
                <a:uLnTx/>
                <a:uFillTx/>
                <a:latin typeface="Arial"/>
                <a:cs typeface="Arial"/>
                <a:sym typeface="Arial"/>
              </a:rPr>
              <a:t>=32</a:t>
            </a:r>
            <a:endParaRPr kumimoji="0" lang="en-US" altLang="zh-TW" sz="10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1849726266"/>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2774</Words>
  <Application>Microsoft Office PowerPoint</Application>
  <PresentationFormat>如螢幕大小 (16:9)</PresentationFormat>
  <Paragraphs>541</Paragraphs>
  <Slides>53</Slides>
  <Notes>28</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53</vt:i4>
      </vt:variant>
    </vt:vector>
  </HeadingPairs>
  <TitlesOfParts>
    <vt:vector size="68" baseType="lpstr">
      <vt:lpstr>Arial Unicode MS</vt:lpstr>
      <vt:lpstr>等线</vt:lpstr>
      <vt:lpstr>Microsoft JHengHei UI</vt:lpstr>
      <vt:lpstr>游ゴシック</vt:lpstr>
      <vt:lpstr>微軟正黑體</vt:lpstr>
      <vt:lpstr>微軟正黑體</vt:lpstr>
      <vt:lpstr>新細明體</vt:lpstr>
      <vt:lpstr>Arial</vt:lpstr>
      <vt:lpstr>Calibri</vt:lpstr>
      <vt:lpstr>Calibri Light</vt:lpstr>
      <vt:lpstr>Corbel</vt:lpstr>
      <vt:lpstr>Segoe UI Light</vt:lpstr>
      <vt:lpstr>Verdana</vt:lpstr>
      <vt:lpstr>Wingdings</vt:lpstr>
      <vt:lpstr>Office 佈景主題</vt:lpstr>
      <vt:lpstr>PowerPoint 簡報</vt:lpstr>
      <vt:lpstr>創客 x 備份 x  分享 x 工作 x 娛樂 隨處滿足 </vt:lpstr>
      <vt:lpstr>M.2 SSD 為快而生</vt:lpstr>
      <vt:lpstr>QTS 4.4.0 + 全新 Linux 系統核心 4.14</vt:lpstr>
      <vt:lpstr>不同的 SSD 持續效能大不同</vt:lpstr>
      <vt:lpstr>固態硬碟在高速網路的重要性</vt:lpstr>
      <vt:lpstr>PowerPoint 簡報</vt:lpstr>
      <vt:lpstr>SSD 預留空間 (Over-provisioning)</vt:lpstr>
      <vt:lpstr>QNAP 軟體定義 SSD 外掛預留空間</vt:lpstr>
      <vt:lpstr>選對 SSD 很困難，選 QNAP 很簡單</vt:lpstr>
      <vt:lpstr>擁抱雲端 創造緊密混和雲</vt:lpstr>
      <vt:lpstr>CacheMount 啟動快取，提升雲端讀寫體驗</vt:lpstr>
      <vt:lpstr>CacheMount 眾多雲端空間一覽無遺，一次管理</vt:lpstr>
      <vt:lpstr>CacheMount 的核心： 邊緣快取磁碟區 (Edge Cache Volume)</vt:lpstr>
      <vt:lpstr>雲端虛擬擴充櫃 (VJBOD Cloud)  以公有雲解放私有雲儲存備份限制</vt:lpstr>
      <vt:lpstr>PowerPoint 簡報</vt:lpstr>
      <vt:lpstr>SSD 搭配 Multi-Gig 10GBASE-T</vt:lpstr>
      <vt:lpstr>基於 Aquantia 的 AQC107 10G 晶片 </vt:lpstr>
      <vt:lpstr>Aquantia at a glance</vt:lpstr>
      <vt:lpstr>Aquantia drives the infrastructure upgrade</vt:lpstr>
      <vt:lpstr>Applications</vt:lpstr>
      <vt:lpstr>PC 安裝 10GbE 網卡，即享高速網路連線</vt:lpstr>
      <vt:lpstr>Mac 用戶也可獲得 10GbE 高速連線</vt:lpstr>
      <vt:lpstr>搭配 10GbE 交換器，立馬升級高速網路</vt:lpstr>
      <vt:lpstr>10GbE 高速傳輸效能</vt:lpstr>
      <vt:lpstr>PowerPoint 簡報</vt:lpstr>
      <vt:lpstr>TBS-453DX 正面配置</vt:lpstr>
      <vt:lpstr>TBS-453DX 側面配置</vt:lpstr>
      <vt:lpstr>超多 USB 埠，靈活運用</vt:lpstr>
      <vt:lpstr>M.2 SSD 安裝與記憶體升級</vt:lpstr>
      <vt:lpstr>內建靜音風扇，極致散熱效能</vt:lpstr>
      <vt:lpstr>PowerPoint 簡報</vt:lpstr>
      <vt:lpstr>10V 至 20V DC 寬電源輸入設計</vt:lpstr>
      <vt:lpstr>HDMI 2.0 4K 60FPS 流暢影像體驗</vt:lpstr>
      <vt:lpstr>HybridDesk Station，影音應用樣樣行 </vt:lpstr>
      <vt:lpstr>HD Station 應用管理工具</vt:lpstr>
      <vt:lpstr>QButton 讓您隨心設定，一鍵開啟</vt:lpstr>
      <vt:lpstr>Linux Station 讓 NAS 變身 Ubuntu PC</vt:lpstr>
      <vt:lpstr>Linux Station + KODI 什麼都能播</vt:lpstr>
      <vt:lpstr>OceanKTV 打造專屬的家庭 K 歌房</vt:lpstr>
      <vt:lpstr>OceanKTV 的全方位管理與播放功能</vt:lpstr>
      <vt:lpstr>PowerPoint 簡報</vt:lpstr>
      <vt:lpstr>用 PLEX 建構個人媒體收藏指揮中心</vt:lpstr>
      <vt:lpstr>Cinema28 讓家中各角落皆有聲有色</vt:lpstr>
      <vt:lpstr>Roon 音樂中心，釋放您的音樂魂</vt:lpstr>
      <vt:lpstr>完整備份方案對抗惡意軟體</vt:lpstr>
      <vt:lpstr>最實惠的企業級快照防護</vt:lpstr>
      <vt:lpstr>異地備份 - 多重保護備份資料</vt:lpstr>
      <vt:lpstr>Notification Center，隨時掌握狀態</vt:lpstr>
      <vt:lpstr>QVR Pro 監控應用解決方案</vt:lpstr>
      <vt:lpstr>彈性擴充儲存空間</vt:lpstr>
      <vt:lpstr>TR-004 RAID 外接盒交換資料或擴容</vt:lpstr>
      <vt:lpstr>輕．薄．卻很有才</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QNAP_Copy Su</cp:lastModifiedBy>
  <cp:revision>2</cp:revision>
  <dcterms:created xsi:type="dcterms:W3CDTF">2018-09-25T05:06:16Z</dcterms:created>
  <dcterms:modified xsi:type="dcterms:W3CDTF">2018-11-07T02:09:53Z</dcterms:modified>
</cp:coreProperties>
</file>