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70" r:id="rId3"/>
    <p:sldId id="271" r:id="rId4"/>
    <p:sldId id="272" r:id="rId5"/>
    <p:sldId id="269" r:id="rId6"/>
    <p:sldId id="268" r:id="rId7"/>
    <p:sldId id="274" r:id="rId8"/>
    <p:sldId id="273" r:id="rId9"/>
    <p:sldId id="257" r:id="rId10"/>
    <p:sldId id="259" r:id="rId11"/>
    <p:sldId id="258" r:id="rId12"/>
    <p:sldId id="261" r:id="rId13"/>
    <p:sldId id="262" r:id="rId14"/>
    <p:sldId id="286" r:id="rId15"/>
    <p:sldId id="276" r:id="rId16"/>
    <p:sldId id="277" r:id="rId17"/>
    <p:sldId id="278" r:id="rId18"/>
    <p:sldId id="267" r:id="rId19"/>
    <p:sldId id="275" r:id="rId20"/>
    <p:sldId id="279" r:id="rId21"/>
    <p:sldId id="280" r:id="rId22"/>
    <p:sldId id="281" r:id="rId23"/>
    <p:sldId id="283" r:id="rId24"/>
    <p:sldId id="282" r:id="rId25"/>
    <p:sldId id="260" r:id="rId26"/>
    <p:sldId id="284" r:id="rId27"/>
    <p:sldId id="285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709BD5"/>
    <a:srgbClr val="D3D2D4"/>
    <a:srgbClr val="E1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5" autoAdjust="0"/>
    <p:restoredTop sz="94660"/>
  </p:normalViewPr>
  <p:slideViewPr>
    <p:cSldViewPr snapToGrid="0">
      <p:cViewPr>
        <p:scale>
          <a:sx n="90" d="100"/>
          <a:sy n="90" d="100"/>
        </p:scale>
        <p:origin x="1512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B1853-EAE5-3C4D-843D-FE67F787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A1151-7426-C343-872D-33A1379A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03582-FB2E-2048-A3AE-FBD4889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15ED7E-04B8-D143-997C-6707BCE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089F3-07AE-4E42-82AE-B10C0128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2ECF94-99A7-B84B-A6F8-5A8AFD502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1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67F484A-AEDB-4224-A187-3070C0653C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081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83BE321-FA81-4786-8D00-0B73E8CFB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64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650BB32-6CCD-40E6-9471-81AD9E7FB5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0679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959282D-EAF1-4BF6-A7FD-E6327D3A9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904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5AEB7A5-BCD5-4B0A-9F14-502159334D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841" y="818707"/>
            <a:ext cx="5146159" cy="2158409"/>
          </a:xfrm>
        </p:spPr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2531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72323E7-CFA7-FA4B-9A2E-B02E37F87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AA2CFD4-5A83-E643-AA29-E001C4C5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E3BEBB-8185-964A-A437-ED7D3BCB9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420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029BB-3CEE-D840-8C9E-165715F5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F04751-5F69-E34A-8451-4F540817F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88C22AF-60F1-F545-9B8E-5475A9E1E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E01FA8-9041-884E-96FE-E77F6E25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78ECB10-DABD-9A4A-A4EF-9458A99D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68C2E95-EB76-B441-9203-2B42264E5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8C0FCE-47D7-8F43-9F7F-D907C5CA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2D94CDC-3DB8-8447-80E7-1D946C1AC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E56E7-A10C-E443-B7D7-70EC58B9A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A41447C-2148-F649-AE3A-A0B77AF80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C3C3EB6-18E2-E848-A1B0-06CFBCB34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EF03C24-4219-7E48-849B-A2F1DF63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00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52722A-16C9-CD41-95E0-EBDBC47E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DFB1A39-A1C0-0141-81E2-AFA9767CB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E76C48E-C0F1-D742-9600-EC9E0D4D5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C53B84E-66CD-C342-85CF-7D8142C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24F2F8-FC88-1748-B11F-AACA3073C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679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EEEC198E-1A81-F94A-A28F-9A2F8CA3F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5B8F75A-FA47-7146-9349-2C4AD913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34428F-363A-AF40-8C8D-BAFBCFB9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079F5D1-CDB7-CD4F-AEC7-58C102D7E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F4387C-A996-6742-A172-DBEC8C3D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DB1853-EAE5-3C4D-843D-FE67F78742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25A1151-7426-C343-872D-33A1379AA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B03582-FB2E-2048-A3AE-FBD4889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815ED7E-04B8-D143-997C-6707BCE3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5089F3-07AE-4E42-82AE-B10C0128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6B9548E0-6154-490D-AAFD-FDBD99B3A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1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FD3CB0-CF55-144C-89E7-61DF02FA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FEDCAF-8255-034A-913D-0D2510F03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C5C5CA-5628-1E4D-97C9-D6ECAC5A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13CBDC-5E22-B045-B53D-A4D838E14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911D774-0931-9C44-8023-6FE780AB3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686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39CE1A1-FA03-804B-A849-5054FAF8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432D700-42E3-8941-935E-4FC79BBF0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DC0F755-FAFF-774E-862C-4FB1475FB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E90C9D-0BD9-D142-92A3-C6E32250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DEDF6E-A0EF-794D-A899-202A76AB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5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B07513-B3C1-BB4B-A129-3FF98216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2AE6BA-157B-E046-91C0-8559E65E0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724AF25-8D05-FB49-86CD-5B815727B6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13C3373-5F34-E448-8F7E-C05C6526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262D626-7E2C-0343-BA56-771D9760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A5E6FB9-2F49-8C4B-BE20-91CC589B5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51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BA883-4BA0-CA40-BD5D-70EB6AA3A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FBA044E-0484-E745-8B1B-C27C28D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662456C-5784-0040-BC25-B0C26A45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16E2C45-5D12-E74E-91D6-4F75F1ECD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7494B85-5319-294E-835E-0AE45D7FE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A44E92C-5866-9B48-9570-2CA5D88C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E6B97BE-0471-7E4C-900C-922CE0846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35AD5BB-8BA0-4741-B663-DBD1713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64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38DA167F-D142-495E-98C4-7400A050A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376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2F0C3D5-69D6-4262-8273-BE7E91E54A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8708"/>
            <a:ext cx="12191999" cy="1010092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26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82D8A163-96BE-474A-8CD8-BCFF8DD6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145DB19-CAED-9341-B156-0D8FBBC8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663037"/>
            <a:ext cx="6003758" cy="201862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7F5A3F9-B1EF-224E-8ACA-DB3294B3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95E064-C00C-3541-81E5-242795337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14164A-514B-9148-B125-AA060564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55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FF39037E-68B1-4AEB-AD88-F9E55F021658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5AFF1FB-BFB0-844C-BD95-EB34EEA48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42" y="1"/>
            <a:ext cx="10022957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C63F3B-CD8C-374C-BB4C-C5C28A852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22744"/>
            <a:ext cx="10515600" cy="495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 dirty="0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403776-C6C6-E041-B735-109A3D2A6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2018/10/30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DC791B6-BC60-3148-AC0A-BAAF6E02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CA515C0-5EB2-A144-8BFC-FF05EB32C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96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7" r:id="rId8"/>
    <p:sldLayoutId id="2147483694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/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emf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image" Target="../media/image5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emf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25.png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nap.com/solution/qmailagent/zh-tw/" TargetMode="Externa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0416F2F-01A5-4373-912D-72EEABCA3A6C}"/>
              </a:ext>
            </a:extLst>
          </p:cNvPr>
          <p:cNvSpPr/>
          <p:nvPr/>
        </p:nvSpPr>
        <p:spPr>
          <a:xfrm>
            <a:off x="-2" y="1007688"/>
            <a:ext cx="12192001" cy="5850311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19632EB8-5533-4BFE-8DA0-123451F4A4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471" y="3207716"/>
            <a:ext cx="2970603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70FAE630-C9B5-4E1E-A7C0-8C111830CA4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193" y="3207716"/>
            <a:ext cx="29718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1103F735-98D2-4D1B-B79F-14AE238A96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335" y="3207716"/>
            <a:ext cx="29718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8625C3D-9EA2-D34C-B536-19D6FAA6B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3" y="1007689"/>
            <a:ext cx="5318221" cy="260426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zh-TW" altLang="en-US" sz="2400" dirty="0"/>
              <a:t>郵件、附件依照時間順序在檔案總管中整齊分類</a:t>
            </a:r>
            <a:br>
              <a:rPr lang="en-US" altLang="zh-TW" sz="2400" dirty="0">
                <a:solidFill>
                  <a:srgbClr val="0070C0"/>
                </a:solidFill>
              </a:rPr>
            </a:br>
            <a:br>
              <a:rPr lang="en-US" altLang="zh-TW" sz="2400" b="1" dirty="0">
                <a:solidFill>
                  <a:schemeClr val="bg1"/>
                </a:solidFill>
              </a:rPr>
            </a:br>
            <a:r>
              <a:rPr lang="zh-TW" altLang="en-US" sz="2400" b="1" dirty="0">
                <a:solidFill>
                  <a:srgbClr val="0070C0"/>
                </a:solidFill>
              </a:rPr>
              <a:t>　　</a:t>
            </a:r>
            <a:r>
              <a:rPr lang="zh-TW" altLang="en-US" sz="2400" dirty="0">
                <a:solidFill>
                  <a:srgbClr val="0070C0"/>
                </a:solidFill>
              </a:rPr>
              <a:t>即時建立的索引 </a:t>
            </a:r>
            <a:r>
              <a:rPr lang="en-US" altLang="zh-TW" sz="2400" dirty="0">
                <a:solidFill>
                  <a:srgbClr val="0070C0"/>
                </a:solidFill>
              </a:rPr>
              <a:t>(Indexing)</a:t>
            </a:r>
            <a:br>
              <a:rPr lang="en-US" altLang="zh-TW" sz="2400" dirty="0">
                <a:solidFill>
                  <a:srgbClr val="0070C0"/>
                </a:solidFill>
              </a:rPr>
            </a:b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　　</a:t>
            </a:r>
            <a:r>
              <a:rPr lang="zh-CN" altLang="en-US" sz="2400" dirty="0">
                <a:solidFill>
                  <a:srgbClr val="C00000"/>
                </a:solidFill>
              </a:rPr>
              <a:t>快速</a:t>
            </a:r>
            <a:r>
              <a:rPr lang="zh-TW" altLang="en-US" sz="2400" dirty="0">
                <a:solidFill>
                  <a:srgbClr val="C00000"/>
                </a:solidFill>
              </a:rPr>
              <a:t>精確的擷取到郵件</a:t>
            </a:r>
            <a:r>
              <a:rPr lang="en-US" altLang="zh-TW" sz="2400" dirty="0">
                <a:solidFill>
                  <a:srgbClr val="C00000"/>
                </a:solidFill>
              </a:rPr>
              <a:t>&amp;</a:t>
            </a:r>
            <a:r>
              <a:rPr lang="zh-CN" altLang="en-US" sz="2400" dirty="0">
                <a:solidFill>
                  <a:srgbClr val="C00000"/>
                </a:solidFill>
              </a:rPr>
              <a:t>附件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ABE51439-5E09-4873-AAC2-D0969F50774A}"/>
              </a:ext>
            </a:extLst>
          </p:cNvPr>
          <p:cNvCxnSpPr>
            <a:cxnSpLocks/>
          </p:cNvCxnSpPr>
          <p:nvPr/>
        </p:nvCxnSpPr>
        <p:spPr>
          <a:xfrm>
            <a:off x="3709217" y="5139269"/>
            <a:ext cx="100211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7AECE86D-827F-4B06-9755-004112C8C57E}"/>
              </a:ext>
            </a:extLst>
          </p:cNvPr>
          <p:cNvCxnSpPr>
            <a:cxnSpLocks/>
          </p:cNvCxnSpPr>
          <p:nvPr/>
        </p:nvCxnSpPr>
        <p:spPr>
          <a:xfrm>
            <a:off x="6868438" y="5139269"/>
            <a:ext cx="100211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76644013-7F74-4B70-8192-81A416463A69}"/>
              </a:ext>
            </a:extLst>
          </p:cNvPr>
          <p:cNvSpPr txBox="1"/>
          <p:nvPr/>
        </p:nvSpPr>
        <p:spPr>
          <a:xfrm>
            <a:off x="4669789" y="5897685"/>
            <a:ext cx="2157106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建立索引</a:t>
            </a:r>
            <a:endParaRPr lang="en-US" altLang="zh-TW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sz="20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Indexing Engine</a:t>
            </a:r>
          </a:p>
        </p:txBody>
      </p:sp>
      <p:sp>
        <p:nvSpPr>
          <p:cNvPr id="42" name="標題 1">
            <a:extLst>
              <a:ext uri="{FF2B5EF4-FFF2-40B4-BE49-F238E27FC236}">
                <a16:creationId xmlns:a16="http://schemas.microsoft.com/office/drawing/2014/main" id="{6CBE89ED-C682-48CA-BB17-78DC84E2CCBA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1999" cy="101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 defTabSz="685800"/>
            <a:r>
              <a:rPr lang="zh-TW" altLang="en-US" dirty="0">
                <a:solidFill>
                  <a:srgbClr val="002060"/>
                </a:solidFill>
                <a:latin typeface="微軟正黑體" panose="020B0604030504040204" pitchFamily="34" charset="-120"/>
              </a:rPr>
              <a:t>強大的郵件保存政策</a:t>
            </a: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76EDC1A8-2E3E-4C4F-A8DE-FB50AB861772}"/>
              </a:ext>
            </a:extLst>
          </p:cNvPr>
          <p:cNvSpPr/>
          <p:nvPr/>
        </p:nvSpPr>
        <p:spPr>
          <a:xfrm>
            <a:off x="460340" y="2237869"/>
            <a:ext cx="498428" cy="4984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999C9A2A-67D9-4C92-8681-F5205D1DC769}"/>
              </a:ext>
            </a:extLst>
          </p:cNvPr>
          <p:cNvSpPr txBox="1"/>
          <p:nvPr/>
        </p:nvSpPr>
        <p:spPr>
          <a:xfrm>
            <a:off x="517429" y="2123490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45" name="橢圓 44">
            <a:extLst>
              <a:ext uri="{FF2B5EF4-FFF2-40B4-BE49-F238E27FC236}">
                <a16:creationId xmlns:a16="http://schemas.microsoft.com/office/drawing/2014/main" id="{F0A47F74-B004-4246-8670-826EA0BE58D8}"/>
              </a:ext>
            </a:extLst>
          </p:cNvPr>
          <p:cNvSpPr/>
          <p:nvPr/>
        </p:nvSpPr>
        <p:spPr>
          <a:xfrm>
            <a:off x="460340" y="2983750"/>
            <a:ext cx="498428" cy="49842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D247EA7-1F04-4E16-AFA4-CB9D9C5BD258}"/>
              </a:ext>
            </a:extLst>
          </p:cNvPr>
          <p:cNvSpPr txBox="1"/>
          <p:nvPr/>
        </p:nvSpPr>
        <p:spPr>
          <a:xfrm>
            <a:off x="505397" y="2869371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＝</a:t>
            </a:r>
          </a:p>
        </p:txBody>
      </p:sp>
    </p:spTree>
    <p:extLst>
      <p:ext uri="{BB962C8B-B14F-4D97-AF65-F5344CB8AC3E}">
        <p14:creationId xmlns:p14="http://schemas.microsoft.com/office/powerpoint/2010/main" val="1506981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01CD48-370F-FE4F-BB56-8D9893C6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8585"/>
            <a:ext cx="12191999" cy="1382234"/>
          </a:xfrm>
        </p:spPr>
        <p:txBody>
          <a:bodyPr>
            <a:normAutofit/>
          </a:bodyPr>
          <a:lstStyle/>
          <a:p>
            <a:r>
              <a:rPr kumimoji="1" lang="en-US" altLang="zh-TW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r>
              <a:rPr kumimoji="1" lang="zh-TW" alt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zh-TW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kumimoji="1" lang="en-US" altLang="zh-TW" dirty="0" err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Qsirch</a:t>
            </a:r>
            <a:r>
              <a:rPr kumimoji="1" lang="en-US" altLang="zh-TW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zh-CN" alt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讓您事半功倍！</a:t>
            </a:r>
            <a:endParaRPr kumimoji="1" lang="zh-TW" alt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653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群組 20">
            <a:extLst>
              <a:ext uri="{FF2B5EF4-FFF2-40B4-BE49-F238E27FC236}">
                <a16:creationId xmlns:a16="http://schemas.microsoft.com/office/drawing/2014/main" id="{F0165490-288A-4E52-A207-6F88A58377DC}"/>
              </a:ext>
            </a:extLst>
          </p:cNvPr>
          <p:cNvGrpSpPr/>
          <p:nvPr/>
        </p:nvGrpSpPr>
        <p:grpSpPr>
          <a:xfrm>
            <a:off x="-52527" y="1209756"/>
            <a:ext cx="5987824" cy="2956981"/>
            <a:chOff x="-52527" y="1209756"/>
            <a:chExt cx="5987824" cy="2956981"/>
          </a:xfrm>
        </p:grpSpPr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C5B2E96C-86B7-4895-BD49-A173121227E7}"/>
                </a:ext>
              </a:extLst>
            </p:cNvPr>
            <p:cNvSpPr/>
            <p:nvPr/>
          </p:nvSpPr>
          <p:spPr>
            <a:xfrm>
              <a:off x="647268" y="1540333"/>
              <a:ext cx="4665183" cy="2626404"/>
            </a:xfrm>
            <a:prstGeom prst="roundRect">
              <a:avLst>
                <a:gd name="adj" fmla="val 3802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8058DF56-2372-4CA7-9EA4-1E7AF37E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2527" y="1209756"/>
              <a:ext cx="5987824" cy="1271514"/>
            </a:xfrm>
            <a:prstGeom prst="rect">
              <a:avLst/>
            </a:prstGeom>
          </p:spPr>
        </p:pic>
      </p:grpSp>
      <p:sp>
        <p:nvSpPr>
          <p:cNvPr id="3" name="標題 2">
            <a:extLst>
              <a:ext uri="{FF2B5EF4-FFF2-40B4-BE49-F238E27FC236}">
                <a16:creationId xmlns:a16="http://schemas.microsoft.com/office/drawing/2014/main" id="{7FA745FC-B32C-4DF5-8D25-DCF812D4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/>
            <a:r>
              <a:rPr lang="en-US" altLang="zh-TW" dirty="0" err="1"/>
              <a:t>Qsirch</a:t>
            </a:r>
            <a:r>
              <a:rPr lang="en-US" altLang="zh-TW" dirty="0"/>
              <a:t> </a:t>
            </a:r>
            <a:r>
              <a:rPr lang="zh-TW" altLang="en-US" dirty="0"/>
              <a:t>智慧搜尋，輕易找出郵件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9E34DF-3C48-1A4D-B48E-3D080AC362FB}"/>
              </a:ext>
            </a:extLst>
          </p:cNvPr>
          <p:cNvSpPr/>
          <p:nvPr/>
        </p:nvSpPr>
        <p:spPr>
          <a:xfrm>
            <a:off x="2832114" y="2779620"/>
            <a:ext cx="1958942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快速找到</a:t>
            </a:r>
            <a:endParaRPr lang="en-US" altLang="zh-TW" sz="32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Calibri"/>
            </a:endParaRPr>
          </a:p>
          <a:p>
            <a:pPr lvl="0" algn="ctr"/>
            <a:r>
              <a:rPr lang="zh-TW" altLang="en-US" sz="3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所需郵件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3C47A5B0-8218-9E40-9E6C-0CA9753390AA}"/>
              </a:ext>
            </a:extLst>
          </p:cNvPr>
          <p:cNvGrpSpPr/>
          <p:nvPr/>
        </p:nvGrpSpPr>
        <p:grpSpPr>
          <a:xfrm>
            <a:off x="5535727" y="1125407"/>
            <a:ext cx="6009005" cy="4745280"/>
            <a:chOff x="6096000" y="803561"/>
            <a:chExt cx="5973907" cy="4679896"/>
          </a:xfrm>
        </p:grpSpPr>
        <p:pic>
          <p:nvPicPr>
            <p:cNvPr id="26" name="Shape 650">
              <a:extLst>
                <a:ext uri="{FF2B5EF4-FFF2-40B4-BE49-F238E27FC236}">
                  <a16:creationId xmlns:a16="http://schemas.microsoft.com/office/drawing/2014/main" id="{0A644577-FB7F-6447-93BB-A40433F039C2}"/>
                </a:ext>
              </a:extLst>
            </p:cNvPr>
            <p:cNvPicPr preferRelativeResize="0"/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09966" y="2102299"/>
              <a:ext cx="5372916" cy="280980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27" name="Shape 652">
              <a:extLst>
                <a:ext uri="{FF2B5EF4-FFF2-40B4-BE49-F238E27FC236}">
                  <a16:creationId xmlns:a16="http://schemas.microsoft.com/office/drawing/2014/main" id="{0195483B-66D9-624B-B833-8E3C3181490B}"/>
                </a:ext>
              </a:extLst>
            </p:cNvPr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7191" y="1443534"/>
              <a:ext cx="1720008" cy="453430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28" name="群組 27">
              <a:extLst>
                <a:ext uri="{FF2B5EF4-FFF2-40B4-BE49-F238E27FC236}">
                  <a16:creationId xmlns:a16="http://schemas.microsoft.com/office/drawing/2014/main" id="{CF7F6847-FBE5-324B-8277-F7A194AD35EB}"/>
                </a:ext>
              </a:extLst>
            </p:cNvPr>
            <p:cNvGrpSpPr/>
            <p:nvPr/>
          </p:nvGrpSpPr>
          <p:grpSpPr>
            <a:xfrm>
              <a:off x="7258549" y="803561"/>
              <a:ext cx="2554511" cy="433753"/>
              <a:chOff x="7565716" y="1681266"/>
              <a:chExt cx="2554511" cy="433753"/>
            </a:xfrm>
          </p:grpSpPr>
          <p:grpSp>
            <p:nvGrpSpPr>
              <p:cNvPr id="40" name="群組 39">
                <a:extLst>
                  <a:ext uri="{FF2B5EF4-FFF2-40B4-BE49-F238E27FC236}">
                    <a16:creationId xmlns:a16="http://schemas.microsoft.com/office/drawing/2014/main" id="{BC50F2BB-8968-0D4F-AFD2-65DCF52E064D}"/>
                  </a:ext>
                </a:extLst>
              </p:cNvPr>
              <p:cNvGrpSpPr/>
              <p:nvPr/>
            </p:nvGrpSpPr>
            <p:grpSpPr>
              <a:xfrm>
                <a:off x="7611880" y="1776319"/>
                <a:ext cx="2508347" cy="338700"/>
                <a:chOff x="7611880" y="1776319"/>
                <a:chExt cx="2508347" cy="338700"/>
              </a:xfrm>
            </p:grpSpPr>
            <p:sp>
              <p:nvSpPr>
                <p:cNvPr id="42" name="Shape 657">
                  <a:extLst>
                    <a:ext uri="{FF2B5EF4-FFF2-40B4-BE49-F238E27FC236}">
                      <a16:creationId xmlns:a16="http://schemas.microsoft.com/office/drawing/2014/main" id="{8B91E643-1A58-E546-A0DB-A96C7E9E6013}"/>
                    </a:ext>
                  </a:extLst>
                </p:cNvPr>
                <p:cNvSpPr txBox="1"/>
                <p:nvPr/>
              </p:nvSpPr>
              <p:spPr>
                <a:xfrm>
                  <a:off x="7611880" y="1776319"/>
                  <a:ext cx="2508347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zh-Hant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郵件內文全文檢索</a:t>
                  </a:r>
                  <a:endParaRPr lang="en" b="1" i="0" u="none" strike="noStrike" cap="none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Shape 662">
                  <a:extLst>
                    <a:ext uri="{FF2B5EF4-FFF2-40B4-BE49-F238E27FC236}">
                      <a16:creationId xmlns:a16="http://schemas.microsoft.com/office/drawing/2014/main" id="{87B8CE3F-ED9B-D64C-8BE6-48226CD0022C}"/>
                    </a:ext>
                  </a:extLst>
                </p:cNvPr>
                <p:cNvSpPr/>
                <p:nvPr/>
              </p:nvSpPr>
              <p:spPr>
                <a:xfrm>
                  <a:off x="7716716" y="1816409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1" name="Shape 663">
                <a:extLst>
                  <a:ext uri="{FF2B5EF4-FFF2-40B4-BE49-F238E27FC236}">
                    <a16:creationId xmlns:a16="http://schemas.microsoft.com/office/drawing/2014/main" id="{07AE7B10-4048-8C4C-A365-25A4CB8B7170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65716" y="168126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9" name="群組 28">
              <a:extLst>
                <a:ext uri="{FF2B5EF4-FFF2-40B4-BE49-F238E27FC236}">
                  <a16:creationId xmlns:a16="http://schemas.microsoft.com/office/drawing/2014/main" id="{D90DBC0F-1149-5A44-AF93-A9268886CF3B}"/>
                </a:ext>
              </a:extLst>
            </p:cNvPr>
            <p:cNvGrpSpPr/>
            <p:nvPr/>
          </p:nvGrpSpPr>
          <p:grpSpPr>
            <a:xfrm>
              <a:off x="10135277" y="2186907"/>
              <a:ext cx="1934630" cy="449639"/>
              <a:chOff x="10743542" y="3319808"/>
              <a:chExt cx="1934630" cy="449639"/>
            </a:xfrm>
          </p:grpSpPr>
          <p:grpSp>
            <p:nvGrpSpPr>
              <p:cNvPr id="36" name="群組 35">
                <a:extLst>
                  <a:ext uri="{FF2B5EF4-FFF2-40B4-BE49-F238E27FC236}">
                    <a16:creationId xmlns:a16="http://schemas.microsoft.com/office/drawing/2014/main" id="{0EFCF775-6C93-0E48-8EEA-DEDB0406F786}"/>
                  </a:ext>
                </a:extLst>
              </p:cNvPr>
              <p:cNvGrpSpPr/>
              <p:nvPr/>
            </p:nvGrpSpPr>
            <p:grpSpPr>
              <a:xfrm>
                <a:off x="10761545" y="3430747"/>
                <a:ext cx="1916627" cy="338700"/>
                <a:chOff x="10761545" y="3430747"/>
                <a:chExt cx="1916627" cy="338700"/>
              </a:xfrm>
            </p:grpSpPr>
            <p:sp>
              <p:nvSpPr>
                <p:cNvPr id="38" name="Shape 654">
                  <a:extLst>
                    <a:ext uri="{FF2B5EF4-FFF2-40B4-BE49-F238E27FC236}">
                      <a16:creationId xmlns:a16="http://schemas.microsoft.com/office/drawing/2014/main" id="{31632987-77F0-284A-9A32-DC492C40BD42}"/>
                    </a:ext>
                  </a:extLst>
                </p:cNvPr>
                <p:cNvSpPr txBox="1"/>
                <p:nvPr/>
              </p:nvSpPr>
              <p:spPr>
                <a:xfrm>
                  <a:off x="10761545" y="3430747"/>
                  <a:ext cx="1916627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</a:t>
                  </a:r>
                  <a:r>
                    <a:rPr lang="zh-Hant" altLang="en-US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</a:t>
                  </a:r>
                  <a:r>
                    <a:rPr lang="zh-Hant" altLang="en-US" b="1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客製化篩選器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Shape 664">
                  <a:extLst>
                    <a:ext uri="{FF2B5EF4-FFF2-40B4-BE49-F238E27FC236}">
                      <a16:creationId xmlns:a16="http://schemas.microsoft.com/office/drawing/2014/main" id="{BA9B53EF-CD3D-B741-A9EB-C44B8B89D18D}"/>
                    </a:ext>
                  </a:extLst>
                </p:cNvPr>
                <p:cNvSpPr/>
                <p:nvPr/>
              </p:nvSpPr>
              <p:spPr>
                <a:xfrm>
                  <a:off x="10882967" y="3490742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7" name="Shape 665">
                <a:extLst>
                  <a:ext uri="{FF2B5EF4-FFF2-40B4-BE49-F238E27FC236}">
                    <a16:creationId xmlns:a16="http://schemas.microsoft.com/office/drawing/2014/main" id="{5651A816-000E-584F-AAB5-9C17FC425A23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43542" y="3319808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67A1DD81-5112-C14F-BB77-4A4F03366D94}"/>
                </a:ext>
              </a:extLst>
            </p:cNvPr>
            <p:cNvGrpSpPr/>
            <p:nvPr/>
          </p:nvGrpSpPr>
          <p:grpSpPr>
            <a:xfrm>
              <a:off x="6096000" y="3652442"/>
              <a:ext cx="1162549" cy="435273"/>
              <a:chOff x="4717390" y="3679426"/>
              <a:chExt cx="1162549" cy="435273"/>
            </a:xfrm>
          </p:grpSpPr>
          <p:grpSp>
            <p:nvGrpSpPr>
              <p:cNvPr id="32" name="群組 31">
                <a:extLst>
                  <a:ext uri="{FF2B5EF4-FFF2-40B4-BE49-F238E27FC236}">
                    <a16:creationId xmlns:a16="http://schemas.microsoft.com/office/drawing/2014/main" id="{6B5D4DB3-EE1C-264F-B327-B8BE6DDB97F9}"/>
                  </a:ext>
                </a:extLst>
              </p:cNvPr>
              <p:cNvGrpSpPr/>
              <p:nvPr/>
            </p:nvGrpSpPr>
            <p:grpSpPr>
              <a:xfrm>
                <a:off x="4720913" y="3775999"/>
                <a:ext cx="1159026" cy="338700"/>
                <a:chOff x="4720913" y="3775999"/>
                <a:chExt cx="1159026" cy="338700"/>
              </a:xfrm>
            </p:grpSpPr>
            <p:sp>
              <p:nvSpPr>
                <p:cNvPr id="34" name="Shape 656">
                  <a:extLst>
                    <a:ext uri="{FF2B5EF4-FFF2-40B4-BE49-F238E27FC236}">
                      <a16:creationId xmlns:a16="http://schemas.microsoft.com/office/drawing/2014/main" id="{D8A3EC42-9F94-B74B-AFE9-6C6079CADADE}"/>
                    </a:ext>
                  </a:extLst>
                </p:cNvPr>
                <p:cNvSpPr txBox="1"/>
                <p:nvPr/>
              </p:nvSpPr>
              <p:spPr>
                <a:xfrm>
                  <a:off x="4720913" y="3775999"/>
                  <a:ext cx="1159026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zh-Hant" altLang="en-US" b="1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查看</a:t>
                  </a:r>
                  <a:endParaRPr lang="en" b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Shape 666">
                  <a:extLst>
                    <a:ext uri="{FF2B5EF4-FFF2-40B4-BE49-F238E27FC236}">
                      <a16:creationId xmlns:a16="http://schemas.microsoft.com/office/drawing/2014/main" id="{171DF92E-B918-D142-B5AC-0276D908BAEF}"/>
                    </a:ext>
                  </a:extLst>
                </p:cNvPr>
                <p:cNvSpPr/>
                <p:nvPr/>
              </p:nvSpPr>
              <p:spPr>
                <a:xfrm>
                  <a:off x="4825768" y="3829970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33" name="Shape 663">
                <a:extLst>
                  <a:ext uri="{FF2B5EF4-FFF2-40B4-BE49-F238E27FC236}">
                    <a16:creationId xmlns:a16="http://schemas.microsoft.com/office/drawing/2014/main" id="{5BE79DBF-C174-644A-94DC-714C1EA9943C}"/>
                  </a:ext>
                </a:extLst>
              </p:cNvPr>
              <p:cNvPicPr preferRelativeResize="0"/>
              <p:nvPr/>
            </p:nvPicPr>
            <p:blipFill rotWithShape="1"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7390" y="3679426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1" name="Shape 650">
              <a:extLst>
                <a:ext uri="{FF2B5EF4-FFF2-40B4-BE49-F238E27FC236}">
                  <a16:creationId xmlns:a16="http://schemas.microsoft.com/office/drawing/2014/main" id="{F9712A9A-A1FE-BA4B-9C4E-ED7BA61AB361}"/>
                </a:ext>
              </a:extLst>
            </p:cNvPr>
            <p:cNvPicPr preferRelativeResize="0"/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15254" y="5080724"/>
              <a:ext cx="4497187" cy="402733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512A2371-243C-4945-BA60-94B700B1F30F}"/>
              </a:ext>
            </a:extLst>
          </p:cNvPr>
          <p:cNvGrpSpPr/>
          <p:nvPr/>
        </p:nvGrpSpPr>
        <p:grpSpPr>
          <a:xfrm>
            <a:off x="6479147" y="5964888"/>
            <a:ext cx="3636000" cy="453601"/>
            <a:chOff x="9268687" y="4610793"/>
            <a:chExt cx="3636000" cy="453601"/>
          </a:xfrm>
        </p:grpSpPr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2A082CB6-A832-D947-8DD9-6C2D1FEA7100}"/>
                </a:ext>
              </a:extLst>
            </p:cNvPr>
            <p:cNvGrpSpPr/>
            <p:nvPr/>
          </p:nvGrpSpPr>
          <p:grpSpPr>
            <a:xfrm>
              <a:off x="9268687" y="4725694"/>
              <a:ext cx="3636000" cy="338700"/>
              <a:chOff x="9268687" y="4725694"/>
              <a:chExt cx="3636000" cy="338700"/>
            </a:xfrm>
          </p:grpSpPr>
          <p:sp>
            <p:nvSpPr>
              <p:cNvPr id="47" name="Shape 668">
                <a:extLst>
                  <a:ext uri="{FF2B5EF4-FFF2-40B4-BE49-F238E27FC236}">
                    <a16:creationId xmlns:a16="http://schemas.microsoft.com/office/drawing/2014/main" id="{F3850E53-B129-5542-B344-F04460DC1B04}"/>
                  </a:ext>
                </a:extLst>
              </p:cNvPr>
              <p:cNvSpPr txBox="1"/>
              <p:nvPr/>
            </p:nvSpPr>
            <p:spPr>
              <a:xfrm>
                <a:off x="9268687" y="4725694"/>
                <a:ext cx="3636000" cy="338700"/>
              </a:xfrm>
              <a:prstGeom prst="rect">
                <a:avLst/>
              </a:prstGeom>
              <a:solidFill>
                <a:srgbClr val="FF6699"/>
              </a:solidFill>
              <a:ln w="38100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9999" dist="20000" dir="5400000" rotWithShape="0">
                  <a:srgbClr val="000000">
                    <a:alpha val="3765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ct val="25000"/>
                  <a:buFont typeface="Arial"/>
                  <a:buNone/>
                </a:pPr>
                <a:r>
                  <a:rPr lang="en" sz="1600" b="0" i="0" u="none" strike="noStrike" cap="none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     </a:t>
                </a:r>
                <a:r>
                  <a:rPr lang="zh-Hant" altLang="en-US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透過 </a:t>
                </a:r>
                <a:r>
                  <a:rPr lang="en-US" altLang="zh-Hant" b="1" dirty="0" err="1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QmailAgent</a:t>
                </a:r>
                <a:r>
                  <a:rPr lang="zh-Hant" altLang="en-US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rPr>
                  <a:t> 回覆或轉寄</a:t>
                </a:r>
                <a:endParaRPr lang="en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Arial"/>
                  <a:sym typeface="Arial"/>
                </a:endParaRPr>
              </a:p>
            </p:txBody>
          </p:sp>
          <p:sp>
            <p:nvSpPr>
              <p:cNvPr id="48" name="Shape 669">
                <a:extLst>
                  <a:ext uri="{FF2B5EF4-FFF2-40B4-BE49-F238E27FC236}">
                    <a16:creationId xmlns:a16="http://schemas.microsoft.com/office/drawing/2014/main" id="{67F9123D-CAFF-3848-A52E-3EB5E661B4AD}"/>
                  </a:ext>
                </a:extLst>
              </p:cNvPr>
              <p:cNvSpPr/>
              <p:nvPr/>
            </p:nvSpPr>
            <p:spPr>
              <a:xfrm>
                <a:off x="9380785" y="4783947"/>
                <a:ext cx="216000" cy="216000"/>
              </a:xfrm>
              <a:prstGeom prst="rect">
                <a:avLst/>
              </a:prstGeom>
              <a:solidFill>
                <a:schemeClr val="lt1"/>
              </a:solidFill>
              <a:ln w="25400" cap="flat" cmpd="sng">
                <a:solidFill>
                  <a:srgbClr val="576C7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6" name="Shape 670">
              <a:extLst>
                <a:ext uri="{FF2B5EF4-FFF2-40B4-BE49-F238E27FC236}">
                  <a16:creationId xmlns:a16="http://schemas.microsoft.com/office/drawing/2014/main" id="{1E9BF4B3-5ED6-2744-8592-025071F981A1}"/>
                </a:ext>
              </a:extLst>
            </p:cNvPr>
            <p:cNvPicPr preferRelativeResize="0"/>
            <p:nvPr/>
          </p:nvPicPr>
          <p:blipFill rotWithShape="1"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8687" y="4610793"/>
              <a:ext cx="564300" cy="359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內容版面配置區 2">
            <a:extLst>
              <a:ext uri="{FF2B5EF4-FFF2-40B4-BE49-F238E27FC236}">
                <a16:creationId xmlns:a16="http://schemas.microsoft.com/office/drawing/2014/main" id="{7170462D-495B-4B78-A66C-C6FE0F3436FC}"/>
              </a:ext>
            </a:extLst>
          </p:cNvPr>
          <p:cNvSpPr txBox="1">
            <a:spLocks/>
          </p:cNvSpPr>
          <p:nvPr/>
        </p:nvSpPr>
        <p:spPr>
          <a:xfrm>
            <a:off x="1992531" y="1490822"/>
            <a:ext cx="1897708" cy="743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三步驟搭配</a:t>
            </a:r>
            <a:r>
              <a:rPr lang="en-US" altLang="zh-TW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Qsirch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99C8E127-032C-4F0C-AAC6-51DB64A9F6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69" y="2515153"/>
            <a:ext cx="1451129" cy="145886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群組 19">
            <a:extLst>
              <a:ext uri="{FF2B5EF4-FFF2-40B4-BE49-F238E27FC236}">
                <a16:creationId xmlns:a16="http://schemas.microsoft.com/office/drawing/2014/main" id="{FF17D379-E022-4827-99E7-30A9188C98E7}"/>
              </a:ext>
            </a:extLst>
          </p:cNvPr>
          <p:cNvGrpSpPr/>
          <p:nvPr/>
        </p:nvGrpSpPr>
        <p:grpSpPr>
          <a:xfrm>
            <a:off x="914423" y="4265064"/>
            <a:ext cx="4146420" cy="646331"/>
            <a:chOff x="1226417" y="4265064"/>
            <a:chExt cx="4146420" cy="646331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3F44121-ECB3-42C6-B42C-C84B04B5CA54}"/>
                </a:ext>
              </a:extLst>
            </p:cNvPr>
            <p:cNvSpPr/>
            <p:nvPr/>
          </p:nvSpPr>
          <p:spPr>
            <a:xfrm>
              <a:off x="1837895" y="4385755"/>
              <a:ext cx="35349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Hant" alt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安裝並設定 </a:t>
              </a:r>
              <a:r>
                <a:rPr lang="en-US" altLang="zh-Hant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QmailAgent</a:t>
              </a:r>
              <a:endParaRPr kumimoji="1" lang="zh-TW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541867DA-B78B-4117-8A4A-ED4EDE1D48DC}"/>
                </a:ext>
              </a:extLst>
            </p:cNvPr>
            <p:cNvSpPr/>
            <p:nvPr/>
          </p:nvSpPr>
          <p:spPr>
            <a:xfrm>
              <a:off x="1226417" y="4296913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DBFE1150-D9C5-4D3A-951E-0672F4A47759}"/>
                </a:ext>
              </a:extLst>
            </p:cNvPr>
            <p:cNvSpPr txBox="1"/>
            <p:nvPr/>
          </p:nvSpPr>
          <p:spPr>
            <a:xfrm>
              <a:off x="1307569" y="4265064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63DE5D9-EF45-4CE6-925A-A92A5CA696C9}"/>
              </a:ext>
            </a:extLst>
          </p:cNvPr>
          <p:cNvGrpSpPr/>
          <p:nvPr/>
        </p:nvGrpSpPr>
        <p:grpSpPr>
          <a:xfrm>
            <a:off x="914423" y="4972079"/>
            <a:ext cx="3787347" cy="646331"/>
            <a:chOff x="1226417" y="4972079"/>
            <a:chExt cx="3787347" cy="646331"/>
          </a:xfrm>
        </p:grpSpPr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4AF0E0C-34A5-41A1-BBEE-0C8281A7D8E9}"/>
                </a:ext>
              </a:extLst>
            </p:cNvPr>
            <p:cNvSpPr/>
            <p:nvPr/>
          </p:nvSpPr>
          <p:spPr>
            <a:xfrm>
              <a:off x="1837895" y="5092770"/>
              <a:ext cx="31758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利用 </a:t>
              </a:r>
              <a:r>
                <a:rPr lang="en-US" altLang="zh-Hant" sz="2400" b="1" dirty="0" err="1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Qsirch</a:t>
              </a:r>
              <a:r>
                <a:rPr lang="en-US" altLang="zh-Hant" sz="2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zh-TW" alt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快速搜尋</a:t>
              </a:r>
              <a:endParaRPr lang="zh-TW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61342F56-7C38-4877-91E7-D60151522201}"/>
                </a:ext>
              </a:extLst>
            </p:cNvPr>
            <p:cNvSpPr/>
            <p:nvPr/>
          </p:nvSpPr>
          <p:spPr>
            <a:xfrm>
              <a:off x="1226417" y="5003928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文字方塊 58">
              <a:extLst>
                <a:ext uri="{FF2B5EF4-FFF2-40B4-BE49-F238E27FC236}">
                  <a16:creationId xmlns:a16="http://schemas.microsoft.com/office/drawing/2014/main" id="{009124EB-053B-4843-86FC-D7E46217D74A}"/>
                </a:ext>
              </a:extLst>
            </p:cNvPr>
            <p:cNvSpPr txBox="1"/>
            <p:nvPr/>
          </p:nvSpPr>
          <p:spPr>
            <a:xfrm>
              <a:off x="1307569" y="4972079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4D77EAA-E3E6-4F14-81B0-A97F74684C53}"/>
              </a:ext>
            </a:extLst>
          </p:cNvPr>
          <p:cNvGrpSpPr/>
          <p:nvPr/>
        </p:nvGrpSpPr>
        <p:grpSpPr>
          <a:xfrm>
            <a:off x="914423" y="5696719"/>
            <a:ext cx="3873910" cy="646331"/>
            <a:chOff x="1226417" y="5708751"/>
            <a:chExt cx="3873910" cy="646331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FBBCD7B-A8CC-4525-AC86-E12F8ACBD01C}"/>
                </a:ext>
              </a:extLst>
            </p:cNvPr>
            <p:cNvSpPr/>
            <p:nvPr/>
          </p:nvSpPr>
          <p:spPr>
            <a:xfrm>
              <a:off x="1837895" y="5829442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0070C0"/>
                  </a:solidFill>
                  <a:latin typeface="Arial" panose="020B0604020202020204" pitchFamily="34" charset="0"/>
                  <a:ea typeface="Microsoft JhengHei" charset="0"/>
                  <a:cs typeface="Arial" panose="020B0604020202020204" pitchFamily="34" charset="0"/>
                  <a:sym typeface="Arial"/>
                </a:rPr>
                <a:t>立刻查看、回覆或轉寄</a:t>
              </a:r>
              <a:endParaRPr lang="zh-TW" alt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Microsoft JhengHei" charset="0"/>
                <a:cs typeface="Arial" panose="020B0604020202020204" pitchFamily="34" charset="0"/>
              </a:endParaRPr>
            </a:p>
          </p:txBody>
        </p:sp>
        <p:sp>
          <p:nvSpPr>
            <p:cNvPr id="61" name="橢圓 60">
              <a:extLst>
                <a:ext uri="{FF2B5EF4-FFF2-40B4-BE49-F238E27FC236}">
                  <a16:creationId xmlns:a16="http://schemas.microsoft.com/office/drawing/2014/main" id="{8282E2AE-1564-40C9-8C38-747A3D72A21C}"/>
                </a:ext>
              </a:extLst>
            </p:cNvPr>
            <p:cNvSpPr/>
            <p:nvPr/>
          </p:nvSpPr>
          <p:spPr>
            <a:xfrm>
              <a:off x="1226417" y="5740600"/>
              <a:ext cx="605022" cy="605022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文字方塊 61">
              <a:extLst>
                <a:ext uri="{FF2B5EF4-FFF2-40B4-BE49-F238E27FC236}">
                  <a16:creationId xmlns:a16="http://schemas.microsoft.com/office/drawing/2014/main" id="{673695EF-B33C-4A86-A690-C6F1EEF3FB18}"/>
                </a:ext>
              </a:extLst>
            </p:cNvPr>
            <p:cNvSpPr txBox="1"/>
            <p:nvPr/>
          </p:nvSpPr>
          <p:spPr>
            <a:xfrm>
              <a:off x="1307569" y="5708751"/>
              <a:ext cx="412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430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id="{7B800D6B-D54C-4837-A489-42AC3DC6C7D8}"/>
              </a:ext>
            </a:extLst>
          </p:cNvPr>
          <p:cNvGrpSpPr/>
          <p:nvPr/>
        </p:nvGrpSpPr>
        <p:grpSpPr>
          <a:xfrm>
            <a:off x="-52527" y="1200599"/>
            <a:ext cx="5987824" cy="2966138"/>
            <a:chOff x="-52527" y="1200599"/>
            <a:chExt cx="5987824" cy="2966138"/>
          </a:xfrm>
        </p:grpSpPr>
        <p:sp>
          <p:nvSpPr>
            <p:cNvPr id="28" name="矩形: 圓角 27">
              <a:extLst>
                <a:ext uri="{FF2B5EF4-FFF2-40B4-BE49-F238E27FC236}">
                  <a16:creationId xmlns:a16="http://schemas.microsoft.com/office/drawing/2014/main" id="{16687A68-3AAD-4FBD-936C-60B92CCF17B0}"/>
                </a:ext>
              </a:extLst>
            </p:cNvPr>
            <p:cNvSpPr/>
            <p:nvPr/>
          </p:nvSpPr>
          <p:spPr>
            <a:xfrm>
              <a:off x="647268" y="1540333"/>
              <a:ext cx="4665183" cy="2626404"/>
            </a:xfrm>
            <a:prstGeom prst="roundRect">
              <a:avLst>
                <a:gd name="adj" fmla="val 3802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zh-TW" altLang="en-US" dirty="0"/>
            </a:p>
          </p:txBody>
        </p:sp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id="{56BC4E6C-861C-4E16-A87A-FE950918E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276"/>
            <a:stretch/>
          </p:blipFill>
          <p:spPr>
            <a:xfrm>
              <a:off x="-52527" y="1200599"/>
              <a:ext cx="5987824" cy="1316012"/>
            </a:xfrm>
            <a:prstGeom prst="rect">
              <a:avLst/>
            </a:prstGeom>
          </p:spPr>
        </p:pic>
      </p:grpSp>
      <p:pic>
        <p:nvPicPr>
          <p:cNvPr id="6" name="圖片 5">
            <a:extLst>
              <a:ext uri="{FF2B5EF4-FFF2-40B4-BE49-F238E27FC236}">
                <a16:creationId xmlns:a16="http://schemas.microsoft.com/office/drawing/2014/main" id="{9636405B-5489-4B27-AEB3-6A79BC3F2E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225" y="2547141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07C88287-A5E1-4104-A968-95EC39FA3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/>
            <a:r>
              <a:rPr lang="en-US" altLang="zh-TW" dirty="0" err="1"/>
              <a:t>Qsirch</a:t>
            </a:r>
            <a:r>
              <a:rPr lang="en-US" altLang="zh-TW" dirty="0"/>
              <a:t> </a:t>
            </a:r>
            <a:r>
              <a:rPr lang="zh-TW" altLang="en-US" dirty="0"/>
              <a:t>智慧搜尋，輕易找出郵件</a:t>
            </a:r>
          </a:p>
        </p:txBody>
      </p:sp>
      <p:pic>
        <p:nvPicPr>
          <p:cNvPr id="36" name="Picture 4" descr="C:\Users\user\Desktop\TS-x28A_PPT\new-01.png">
            <a:extLst>
              <a:ext uri="{FF2B5EF4-FFF2-40B4-BE49-F238E27FC236}">
                <a16:creationId xmlns:a16="http://schemas.microsoft.com/office/drawing/2014/main" id="{64B1CB06-4116-094C-962D-3AF3B54A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68" y="2232100"/>
            <a:ext cx="1059122" cy="103675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群組 38">
            <a:extLst>
              <a:ext uri="{FF2B5EF4-FFF2-40B4-BE49-F238E27FC236}">
                <a16:creationId xmlns:a16="http://schemas.microsoft.com/office/drawing/2014/main" id="{611B402D-80B9-D244-BB80-6417799EF543}"/>
              </a:ext>
            </a:extLst>
          </p:cNvPr>
          <p:cNvGrpSpPr/>
          <p:nvPr/>
        </p:nvGrpSpPr>
        <p:grpSpPr>
          <a:xfrm>
            <a:off x="3221485" y="1200598"/>
            <a:ext cx="8335279" cy="5492408"/>
            <a:chOff x="3763363" y="726497"/>
            <a:chExt cx="8335279" cy="5492408"/>
          </a:xfrm>
        </p:grpSpPr>
        <p:pic>
          <p:nvPicPr>
            <p:cNvPr id="40" name="圖片 39">
              <a:extLst>
                <a:ext uri="{FF2B5EF4-FFF2-40B4-BE49-F238E27FC236}">
                  <a16:creationId xmlns:a16="http://schemas.microsoft.com/office/drawing/2014/main" id="{59EFEFAF-6459-7244-BFB5-2F70B6F77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458" y="726497"/>
              <a:ext cx="1708577" cy="2217311"/>
            </a:xfrm>
            <a:prstGeom prst="rect">
              <a:avLst/>
            </a:prstGeom>
          </p:spPr>
        </p:pic>
        <p:pic>
          <p:nvPicPr>
            <p:cNvPr id="41" name="圖片 40">
              <a:extLst>
                <a:ext uri="{FF2B5EF4-FFF2-40B4-BE49-F238E27FC236}">
                  <a16:creationId xmlns:a16="http://schemas.microsoft.com/office/drawing/2014/main" id="{4FD71CA8-DD8A-1D4E-847B-AF0FB9DF2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03712">
              <a:off x="7535569" y="2208941"/>
              <a:ext cx="900089" cy="82982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圖片 41">
              <a:extLst>
                <a:ext uri="{FF2B5EF4-FFF2-40B4-BE49-F238E27FC236}">
                  <a16:creationId xmlns:a16="http://schemas.microsoft.com/office/drawing/2014/main" id="{EF04D75A-50C1-BA40-B079-6A8AA8F4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238" y="3414533"/>
              <a:ext cx="6092404" cy="280437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grpSp>
          <p:nvGrpSpPr>
            <p:cNvPr id="43" name="群組 42">
              <a:extLst>
                <a:ext uri="{FF2B5EF4-FFF2-40B4-BE49-F238E27FC236}">
                  <a16:creationId xmlns:a16="http://schemas.microsoft.com/office/drawing/2014/main" id="{7D5E40AE-6235-8848-B455-66A3DE37E0B3}"/>
                </a:ext>
              </a:extLst>
            </p:cNvPr>
            <p:cNvGrpSpPr/>
            <p:nvPr/>
          </p:nvGrpSpPr>
          <p:grpSpPr>
            <a:xfrm>
              <a:off x="3763363" y="5042322"/>
              <a:ext cx="2242875" cy="453601"/>
              <a:chOff x="3427482" y="4020497"/>
              <a:chExt cx="2242875" cy="453601"/>
            </a:xfrm>
          </p:grpSpPr>
          <p:grpSp>
            <p:nvGrpSpPr>
              <p:cNvPr id="56" name="群組 55">
                <a:extLst>
                  <a:ext uri="{FF2B5EF4-FFF2-40B4-BE49-F238E27FC236}">
                    <a16:creationId xmlns:a16="http://schemas.microsoft.com/office/drawing/2014/main" id="{8D7E4F25-1B57-174B-966C-A38E6BA0FDCB}"/>
                  </a:ext>
                </a:extLst>
              </p:cNvPr>
              <p:cNvGrpSpPr/>
              <p:nvPr/>
            </p:nvGrpSpPr>
            <p:grpSpPr>
              <a:xfrm>
                <a:off x="3427482" y="4135398"/>
                <a:ext cx="2242875" cy="338700"/>
                <a:chOff x="3427482" y="4135398"/>
                <a:chExt cx="2242875" cy="338700"/>
              </a:xfrm>
            </p:grpSpPr>
            <p:sp>
              <p:nvSpPr>
                <p:cNvPr id="58" name="Shape 668">
                  <a:extLst>
                    <a:ext uri="{FF2B5EF4-FFF2-40B4-BE49-F238E27FC236}">
                      <a16:creationId xmlns:a16="http://schemas.microsoft.com/office/drawing/2014/main" id="{EECAC7A7-4A7B-8048-ADAF-2353AF605DD7}"/>
                    </a:ext>
                  </a:extLst>
                </p:cNvPr>
                <p:cNvSpPr txBox="1"/>
                <p:nvPr/>
              </p:nvSpPr>
              <p:spPr>
                <a:xfrm>
                  <a:off x="3427482" y="4135398"/>
                  <a:ext cx="2242875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zh-Hant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直接回覆或轉寄</a:t>
                  </a:r>
                  <a:endParaRPr lang="en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Shape 669">
                  <a:extLst>
                    <a:ext uri="{FF2B5EF4-FFF2-40B4-BE49-F238E27FC236}">
                      <a16:creationId xmlns:a16="http://schemas.microsoft.com/office/drawing/2014/main" id="{E535536A-1F78-DA4B-8A40-0F2C7773369D}"/>
                    </a:ext>
                  </a:extLst>
                </p:cNvPr>
                <p:cNvSpPr/>
                <p:nvPr/>
              </p:nvSpPr>
              <p:spPr>
                <a:xfrm>
                  <a:off x="3539580" y="4193651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7" name="Shape 670">
                <a:extLst>
                  <a:ext uri="{FF2B5EF4-FFF2-40B4-BE49-F238E27FC236}">
                    <a16:creationId xmlns:a16="http://schemas.microsoft.com/office/drawing/2014/main" id="{64B0C331-F264-A541-8662-3BD52BD1FBC7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27482" y="4020497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9B5EAFA3-747E-CE4E-AF3D-D38A6B44237D}"/>
                </a:ext>
              </a:extLst>
            </p:cNvPr>
            <p:cNvGrpSpPr/>
            <p:nvPr/>
          </p:nvGrpSpPr>
          <p:grpSpPr>
            <a:xfrm>
              <a:off x="4843689" y="4508699"/>
              <a:ext cx="1162549" cy="435273"/>
              <a:chOff x="-1335613" y="4435291"/>
              <a:chExt cx="1162549" cy="435273"/>
            </a:xfrm>
          </p:grpSpPr>
          <p:grpSp>
            <p:nvGrpSpPr>
              <p:cNvPr id="52" name="群組 51">
                <a:extLst>
                  <a:ext uri="{FF2B5EF4-FFF2-40B4-BE49-F238E27FC236}">
                    <a16:creationId xmlns:a16="http://schemas.microsoft.com/office/drawing/2014/main" id="{812AA0EB-DBE2-B647-AFB0-FB524B18AE61}"/>
                  </a:ext>
                </a:extLst>
              </p:cNvPr>
              <p:cNvGrpSpPr/>
              <p:nvPr/>
            </p:nvGrpSpPr>
            <p:grpSpPr>
              <a:xfrm>
                <a:off x="-1332090" y="4531864"/>
                <a:ext cx="1159026" cy="338700"/>
                <a:chOff x="-1332090" y="4531864"/>
                <a:chExt cx="1159026" cy="338700"/>
              </a:xfrm>
            </p:grpSpPr>
            <p:sp>
              <p:nvSpPr>
                <p:cNvPr id="54" name="Shape 656">
                  <a:extLst>
                    <a:ext uri="{FF2B5EF4-FFF2-40B4-BE49-F238E27FC236}">
                      <a16:creationId xmlns:a16="http://schemas.microsoft.com/office/drawing/2014/main" id="{758AB07F-1924-824C-A36B-588866A319E3}"/>
                    </a:ext>
                  </a:extLst>
                </p:cNvPr>
                <p:cNvSpPr txBox="1"/>
                <p:nvPr/>
              </p:nvSpPr>
              <p:spPr>
                <a:xfrm>
                  <a:off x="-1332090" y="4531864"/>
                  <a:ext cx="1159026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sz="1600" b="0" i="0" u="none" strike="noStrike" cap="none" dirty="0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   </a:t>
                  </a:r>
                  <a:r>
                    <a:rPr lang="zh-Hant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查看</a:t>
                  </a:r>
                  <a:endParaRPr lang="en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Shape 666">
                  <a:extLst>
                    <a:ext uri="{FF2B5EF4-FFF2-40B4-BE49-F238E27FC236}">
                      <a16:creationId xmlns:a16="http://schemas.microsoft.com/office/drawing/2014/main" id="{2252DD29-F972-6841-BCBE-FE8CB7731070}"/>
                    </a:ext>
                  </a:extLst>
                </p:cNvPr>
                <p:cNvSpPr/>
                <p:nvPr/>
              </p:nvSpPr>
              <p:spPr>
                <a:xfrm>
                  <a:off x="-1227235" y="4585835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53" name="Shape 663">
                <a:extLst>
                  <a:ext uri="{FF2B5EF4-FFF2-40B4-BE49-F238E27FC236}">
                    <a16:creationId xmlns:a16="http://schemas.microsoft.com/office/drawing/2014/main" id="{FD732368-08E0-DB44-8FA5-C47516748300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-1335613" y="4435291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5" name="圖片 44">
              <a:extLst>
                <a:ext uri="{FF2B5EF4-FFF2-40B4-BE49-F238E27FC236}">
                  <a16:creationId xmlns:a16="http://schemas.microsoft.com/office/drawing/2014/main" id="{E3345957-AA88-F44C-A1A1-74CF111685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4997" y="2896213"/>
              <a:ext cx="3641695" cy="442447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380481AF-EE69-4C4B-896A-4EA64012A669}"/>
                </a:ext>
              </a:extLst>
            </p:cNvPr>
            <p:cNvGrpSpPr/>
            <p:nvPr/>
          </p:nvGrpSpPr>
          <p:grpSpPr>
            <a:xfrm>
              <a:off x="8981614" y="1008749"/>
              <a:ext cx="2549106" cy="471569"/>
              <a:chOff x="7650836" y="1860174"/>
              <a:chExt cx="2549106" cy="471569"/>
            </a:xfrm>
          </p:grpSpPr>
          <p:grpSp>
            <p:nvGrpSpPr>
              <p:cNvPr id="48" name="群組 47">
                <a:extLst>
                  <a:ext uri="{FF2B5EF4-FFF2-40B4-BE49-F238E27FC236}">
                    <a16:creationId xmlns:a16="http://schemas.microsoft.com/office/drawing/2014/main" id="{688DB5F3-6B96-CE46-8EB8-6C965DEDDC7D}"/>
                  </a:ext>
                </a:extLst>
              </p:cNvPr>
              <p:cNvGrpSpPr/>
              <p:nvPr/>
            </p:nvGrpSpPr>
            <p:grpSpPr>
              <a:xfrm>
                <a:off x="7691595" y="1993043"/>
                <a:ext cx="2508347" cy="338700"/>
                <a:chOff x="7691595" y="1993043"/>
                <a:chExt cx="2508347" cy="338700"/>
              </a:xfrm>
            </p:grpSpPr>
            <p:sp>
              <p:nvSpPr>
                <p:cNvPr id="50" name="Shape 657">
                  <a:extLst>
                    <a:ext uri="{FF2B5EF4-FFF2-40B4-BE49-F238E27FC236}">
                      <a16:creationId xmlns:a16="http://schemas.microsoft.com/office/drawing/2014/main" id="{8684B993-2E1C-444B-8A16-7274FBB34419}"/>
                    </a:ext>
                  </a:extLst>
                </p:cNvPr>
                <p:cNvSpPr txBox="1"/>
                <p:nvPr/>
              </p:nvSpPr>
              <p:spPr>
                <a:xfrm>
                  <a:off x="7691595" y="1993043"/>
                  <a:ext cx="2508347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FFFFFF"/>
                    </a:buClr>
                    <a:buSzPct val="25000"/>
                    <a:buFont typeface="Arial"/>
                    <a:buNone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zh-Hant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郵件內文全文檢索</a:t>
                  </a:r>
                  <a:endParaRPr lang="en" b="1" i="0" u="none" strike="noStrike" cap="none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Shape 662">
                  <a:extLst>
                    <a:ext uri="{FF2B5EF4-FFF2-40B4-BE49-F238E27FC236}">
                      <a16:creationId xmlns:a16="http://schemas.microsoft.com/office/drawing/2014/main" id="{04598FAD-1206-764A-8E24-D6FDD30E656A}"/>
                    </a:ext>
                  </a:extLst>
                </p:cNvPr>
                <p:cNvSpPr/>
                <p:nvPr/>
              </p:nvSpPr>
              <p:spPr>
                <a:xfrm>
                  <a:off x="7796431" y="2033133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9" name="Shape 663">
                <a:extLst>
                  <a:ext uri="{FF2B5EF4-FFF2-40B4-BE49-F238E27FC236}">
                    <a16:creationId xmlns:a16="http://schemas.microsoft.com/office/drawing/2014/main" id="{4032D27A-0105-504D-B4FD-7FD5F4928C34}"/>
                  </a:ext>
                </a:extLst>
              </p:cNvPr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650836" y="1860174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47" name="直線接點 46">
              <a:extLst>
                <a:ext uri="{FF2B5EF4-FFF2-40B4-BE49-F238E27FC236}">
                  <a16:creationId xmlns:a16="http://schemas.microsoft.com/office/drawing/2014/main" id="{3C18C063-31C8-C948-80E9-3FC94B1EE9F9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97" y="3375714"/>
              <a:ext cx="817487" cy="23427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C13BA291-18EC-4585-ABA3-6F9FD39C42DC}"/>
              </a:ext>
            </a:extLst>
          </p:cNvPr>
          <p:cNvSpPr/>
          <p:nvPr/>
        </p:nvSpPr>
        <p:spPr>
          <a:xfrm>
            <a:off x="2586070" y="2526803"/>
            <a:ext cx="2480337" cy="14465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整合</a:t>
            </a:r>
            <a:r>
              <a:rPr lang="en-US" altLang="zh-TW" sz="3200" b="1" dirty="0" err="1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Qsirch</a:t>
            </a:r>
            <a:r>
              <a:rPr lang="zh-TW" alt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全文檢索</a:t>
            </a:r>
            <a:endParaRPr lang="zh-TW" altLang="zh-TW" sz="3200" b="1" dirty="0">
              <a:solidFill>
                <a:srgbClr val="C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郵件搜尋更全面</a:t>
            </a:r>
          </a:p>
        </p:txBody>
      </p:sp>
      <p:sp>
        <p:nvSpPr>
          <p:cNvPr id="31" name="內容版面配置區 2">
            <a:extLst>
              <a:ext uri="{FF2B5EF4-FFF2-40B4-BE49-F238E27FC236}">
                <a16:creationId xmlns:a16="http://schemas.microsoft.com/office/drawing/2014/main" id="{96A48FD2-881A-4CA5-B182-8D5D4C2DA2C5}"/>
              </a:ext>
            </a:extLst>
          </p:cNvPr>
          <p:cNvSpPr txBox="1">
            <a:spLocks/>
          </p:cNvSpPr>
          <p:nvPr/>
        </p:nvSpPr>
        <p:spPr>
          <a:xfrm>
            <a:off x="1203158" y="1442694"/>
            <a:ext cx="3489158" cy="74326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endParaRPr lang="en-US" altLang="zh-TW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70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3504DE-F3BB-4CA1-8F4A-2D92BEC3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685800"/>
            <a:r>
              <a:rPr lang="en-US" dirty="0" err="1"/>
              <a:t>Qsirch</a:t>
            </a:r>
            <a:r>
              <a:rPr lang="en-US" dirty="0"/>
              <a:t> </a:t>
            </a:r>
            <a:r>
              <a:rPr lang="zh-TW" altLang="en-US" dirty="0"/>
              <a:t>智慧搜尋，輕易找出聯絡人</a:t>
            </a:r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FAE987AB-8795-3042-94E5-62434194F433}"/>
              </a:ext>
            </a:extLst>
          </p:cNvPr>
          <p:cNvGrpSpPr/>
          <p:nvPr/>
        </p:nvGrpSpPr>
        <p:grpSpPr>
          <a:xfrm>
            <a:off x="5097963" y="1359924"/>
            <a:ext cx="6660775" cy="4048056"/>
            <a:chOff x="6006238" y="2170849"/>
            <a:chExt cx="6660775" cy="4048056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34A3FE0-89EA-8D40-875E-9CCF91B1D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06238" y="3414533"/>
              <a:ext cx="6092404" cy="2804372"/>
            </a:xfrm>
            <a:prstGeom prst="rect">
              <a:avLst/>
            </a:prstGeom>
            <a:ln>
              <a:noFill/>
            </a:ln>
            <a:effectLst>
              <a:softEdge rad="76200"/>
            </a:effectLst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F66F8DFF-6994-B94D-A4E4-0C1C906E9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54997" y="2896213"/>
              <a:ext cx="3641695" cy="442447"/>
            </a:xfrm>
            <a:prstGeom prst="rect">
              <a:avLst/>
            </a:prstGeom>
            <a:noFill/>
            <a:ln w="3810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799" dist="38100" dir="2700000" algn="tl" rotWithShape="0">
                <a:srgbClr val="000000">
                  <a:alpha val="40000"/>
                </a:srgbClr>
              </a:outerShdw>
            </a:effectLst>
          </p:spPr>
        </p:pic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A2FC9976-65DF-594F-8E34-A0ACF63AC201}"/>
                </a:ext>
              </a:extLst>
            </p:cNvPr>
            <p:cNvGrpSpPr/>
            <p:nvPr/>
          </p:nvGrpSpPr>
          <p:grpSpPr>
            <a:xfrm>
              <a:off x="8847655" y="2170849"/>
              <a:ext cx="3819358" cy="424435"/>
              <a:chOff x="7516877" y="3022274"/>
              <a:chExt cx="3819358" cy="424435"/>
            </a:xfrm>
          </p:grpSpPr>
          <p:grpSp>
            <p:nvGrpSpPr>
              <p:cNvPr id="16" name="群組 15">
                <a:extLst>
                  <a:ext uri="{FF2B5EF4-FFF2-40B4-BE49-F238E27FC236}">
                    <a16:creationId xmlns:a16="http://schemas.microsoft.com/office/drawing/2014/main" id="{726269F0-378A-E946-B7B2-1930836DBBD3}"/>
                  </a:ext>
                </a:extLst>
              </p:cNvPr>
              <p:cNvGrpSpPr/>
              <p:nvPr/>
            </p:nvGrpSpPr>
            <p:grpSpPr>
              <a:xfrm>
                <a:off x="7516877" y="3108009"/>
                <a:ext cx="3819358" cy="338700"/>
                <a:chOff x="7516877" y="3108009"/>
                <a:chExt cx="3819358" cy="338700"/>
              </a:xfrm>
            </p:grpSpPr>
            <p:sp>
              <p:nvSpPr>
                <p:cNvPr id="18" name="Shape 657">
                  <a:extLst>
                    <a:ext uri="{FF2B5EF4-FFF2-40B4-BE49-F238E27FC236}">
                      <a16:creationId xmlns:a16="http://schemas.microsoft.com/office/drawing/2014/main" id="{B6D45BBC-511B-4549-89B1-DF2FD2DC6A61}"/>
                    </a:ext>
                  </a:extLst>
                </p:cNvPr>
                <p:cNvSpPr txBox="1"/>
                <p:nvPr/>
              </p:nvSpPr>
              <p:spPr>
                <a:xfrm>
                  <a:off x="7516877" y="3108009"/>
                  <a:ext cx="3819358" cy="338700"/>
                </a:xfrm>
                <a:prstGeom prst="rect">
                  <a:avLst/>
                </a:prstGeom>
                <a:solidFill>
                  <a:srgbClr val="FF6699"/>
                </a:solidFill>
                <a:ln w="38100" cap="flat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9999" dist="20000" dir="5400000" rotWithShape="0">
                    <a:srgbClr val="000000">
                      <a:alpha val="37650"/>
                    </a:srgbClr>
                  </a:outerShdw>
                </a:effectLst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>
                    <a:buClr>
                      <a:srgbClr val="FFFFFF"/>
                    </a:buClr>
                    <a:buSzPct val="25000"/>
                  </a:pPr>
                  <a:r>
                    <a:rPr lang="en" b="1" i="0" u="none" strike="noStrike" cap="none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  <a:sym typeface="Arial"/>
                    </a:rPr>
                    <a:t>      </a:t>
                  </a:r>
                  <a:r>
                    <a:rPr lang="zh-TW" altLang="en-US" b="1" dirty="0">
                      <a:solidFill>
                        <a:srgbClr val="FFFFFF"/>
                      </a:solidFill>
                      <a:latin typeface="Microsoft JhengHei" panose="020B0604030504040204" pitchFamily="34" charset="-120"/>
                      <a:ea typeface="Microsoft JhengHei" panose="020B0604030504040204" pitchFamily="34" charset="-120"/>
                      <a:cs typeface="Arial"/>
                    </a:rPr>
                    <a:t>自動記錄互動頻率較高的聯絡人</a:t>
                  </a:r>
                  <a:endParaRPr lang="en-US" altLang="zh-TW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Arial"/>
                  </a:endParaRPr>
                </a:p>
              </p:txBody>
            </p:sp>
            <p:sp>
              <p:nvSpPr>
                <p:cNvPr id="19" name="Shape 662">
                  <a:extLst>
                    <a:ext uri="{FF2B5EF4-FFF2-40B4-BE49-F238E27FC236}">
                      <a16:creationId xmlns:a16="http://schemas.microsoft.com/office/drawing/2014/main" id="{4FADDBCD-AD22-864D-9674-D66875AD3056}"/>
                    </a:ext>
                  </a:extLst>
                </p:cNvPr>
                <p:cNvSpPr/>
                <p:nvPr/>
              </p:nvSpPr>
              <p:spPr>
                <a:xfrm>
                  <a:off x="7721662" y="3198192"/>
                  <a:ext cx="216000" cy="216000"/>
                </a:xfrm>
                <a:prstGeom prst="rect">
                  <a:avLst/>
                </a:prstGeom>
                <a:solidFill>
                  <a:schemeClr val="lt1"/>
                </a:solidFill>
                <a:ln w="25400" cap="flat" cmpd="sng">
                  <a:solidFill>
                    <a:srgbClr val="576C7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buNone/>
                  </a:pPr>
                  <a:endParaRPr sz="140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17" name="Shape 663">
                <a:extLst>
                  <a:ext uri="{FF2B5EF4-FFF2-40B4-BE49-F238E27FC236}">
                    <a16:creationId xmlns:a16="http://schemas.microsoft.com/office/drawing/2014/main" id="{B44130C6-94B9-BF4B-8AF1-55FC8AC0EEBE}"/>
                  </a:ext>
                </a:extLst>
              </p:cNvPr>
              <p:cNvPicPr preferRelativeResize="0"/>
              <p:nvPr/>
            </p:nvPicPr>
            <p:blipFill rotWithShape="1"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569975" y="3022274"/>
                <a:ext cx="564300" cy="359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A4149212-FD77-3A4A-B0A6-8D7469FAD6D4}"/>
                </a:ext>
              </a:extLst>
            </p:cNvPr>
            <p:cNvCxnSpPr>
              <a:cxnSpLocks/>
            </p:cNvCxnSpPr>
            <p:nvPr/>
          </p:nvCxnSpPr>
          <p:spPr>
            <a:xfrm>
              <a:off x="7254997" y="3375714"/>
              <a:ext cx="817487" cy="23427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E04E7EC6-06EF-2844-8175-D9E5506CF9ED}"/>
              </a:ext>
            </a:extLst>
          </p:cNvPr>
          <p:cNvSpPr/>
          <p:nvPr/>
        </p:nvSpPr>
        <p:spPr>
          <a:xfrm>
            <a:off x="7212473" y="2258089"/>
            <a:ext cx="486888" cy="9684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7ED318C-E676-D34E-AB65-C4B680E0CBE4}"/>
              </a:ext>
            </a:extLst>
          </p:cNvPr>
          <p:cNvSpPr/>
          <p:nvPr/>
        </p:nvSpPr>
        <p:spPr>
          <a:xfrm>
            <a:off x="7625553" y="2682806"/>
            <a:ext cx="486888" cy="96844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DFC135ED-C541-C847-8C0D-8A5ACE2B1BE9}"/>
              </a:ext>
            </a:extLst>
          </p:cNvPr>
          <p:cNvSpPr txBox="1"/>
          <p:nvPr/>
        </p:nvSpPr>
        <p:spPr>
          <a:xfrm>
            <a:off x="7128295" y="2113349"/>
            <a:ext cx="19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dirty="0"/>
              <a:t>Master Huang</a:t>
            </a:r>
            <a:endParaRPr kumimoji="1" lang="zh-TW" altLang="en-US" dirty="0"/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532858CE-9EF9-5345-8622-482617E8CB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8295" y="2857084"/>
            <a:ext cx="2669285" cy="265416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E94A5813-9D95-485B-9A88-54583E3E23AE}"/>
              </a:ext>
            </a:extLst>
          </p:cNvPr>
          <p:cNvSpPr txBox="1">
            <a:spLocks/>
          </p:cNvSpPr>
          <p:nvPr/>
        </p:nvSpPr>
        <p:spPr>
          <a:xfrm>
            <a:off x="716668" y="1209788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 err="1">
                <a:solidFill>
                  <a:srgbClr val="0D0D0D"/>
                </a:solidFill>
                <a:latin typeface="Arial"/>
              </a:rPr>
              <a:t>QmailAgent</a:t>
            </a:r>
            <a:endParaRPr lang="en-US" altLang="zh-TW" sz="2400" dirty="0">
              <a:solidFill>
                <a:srgbClr val="0D0D0D"/>
              </a:solidFill>
              <a:latin typeface="Arial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7FA12419-DEE9-40C2-9D6D-09CC2A04A3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5034" y="1818349"/>
            <a:ext cx="1423852" cy="14238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6641B0AE-00E6-4C58-A2DB-A8989DC995A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340" y="1818349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內容版面配置區 2">
            <a:extLst>
              <a:ext uri="{FF2B5EF4-FFF2-40B4-BE49-F238E27FC236}">
                <a16:creationId xmlns:a16="http://schemas.microsoft.com/office/drawing/2014/main" id="{569AAA7C-1B8B-49C4-921E-3D9F9031D243}"/>
              </a:ext>
            </a:extLst>
          </p:cNvPr>
          <p:cNvSpPr txBox="1">
            <a:spLocks/>
          </p:cNvSpPr>
          <p:nvPr/>
        </p:nvSpPr>
        <p:spPr>
          <a:xfrm>
            <a:off x="3074169" y="1209788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2400" dirty="0" err="1">
                <a:solidFill>
                  <a:srgbClr val="0D0D0D"/>
                </a:solidFill>
                <a:latin typeface="Arial"/>
              </a:rPr>
              <a:t>Qcontactz</a:t>
            </a:r>
            <a:endParaRPr lang="en-US" altLang="zh-TW" sz="2400" dirty="0">
              <a:solidFill>
                <a:srgbClr val="0D0D0D"/>
              </a:solidFill>
              <a:latin typeface="Arial"/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F96CC6F4-4EC9-440F-AC5E-5ADA315ACF37}"/>
              </a:ext>
            </a:extLst>
          </p:cNvPr>
          <p:cNvSpPr/>
          <p:nvPr/>
        </p:nvSpPr>
        <p:spPr>
          <a:xfrm>
            <a:off x="2596064" y="2289394"/>
            <a:ext cx="498428" cy="49842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A577C4F2-1747-4B76-A069-87A2EFC2305C}"/>
              </a:ext>
            </a:extLst>
          </p:cNvPr>
          <p:cNvSpPr txBox="1"/>
          <p:nvPr/>
        </p:nvSpPr>
        <p:spPr>
          <a:xfrm>
            <a:off x="2638212" y="2175015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86F7163-0C11-4D3E-9D2D-094776D6DFA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25" y="3383952"/>
            <a:ext cx="4649677" cy="27390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" name="文字方塊 33">
            <a:extLst>
              <a:ext uri="{FF2B5EF4-FFF2-40B4-BE49-F238E27FC236}">
                <a16:creationId xmlns:a16="http://schemas.microsoft.com/office/drawing/2014/main" id="{3728214C-1788-430C-80C9-18AB24A94042}"/>
              </a:ext>
            </a:extLst>
          </p:cNvPr>
          <p:cNvSpPr txBox="1"/>
          <p:nvPr/>
        </p:nvSpPr>
        <p:spPr>
          <a:xfrm>
            <a:off x="924431" y="5318594"/>
            <a:ext cx="19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b="1" dirty="0">
                <a:latin typeface="Arial" panose="020B0604020202020204" pitchFamily="34" charset="0"/>
                <a:cs typeface="Arial" panose="020B0604020202020204" pitchFamily="34" charset="0"/>
              </a:rPr>
              <a:t>Master Huang</a:t>
            </a:r>
            <a:endParaRPr kumimoji="1" lang="zh-TW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箭號: 向右 34">
            <a:extLst>
              <a:ext uri="{FF2B5EF4-FFF2-40B4-BE49-F238E27FC236}">
                <a16:creationId xmlns:a16="http://schemas.microsoft.com/office/drawing/2014/main" id="{3E895753-02DF-48B9-99AC-3399332FFEB5}"/>
              </a:ext>
            </a:extLst>
          </p:cNvPr>
          <p:cNvSpPr/>
          <p:nvPr/>
        </p:nvSpPr>
        <p:spPr>
          <a:xfrm rot="5400000">
            <a:off x="3674982" y="3306661"/>
            <a:ext cx="723956" cy="92588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FA01C709-9F20-470E-BB52-77F435801886}"/>
              </a:ext>
            </a:extLst>
          </p:cNvPr>
          <p:cNvSpPr txBox="1">
            <a:spLocks/>
          </p:cNvSpPr>
          <p:nvPr/>
        </p:nvSpPr>
        <p:spPr>
          <a:xfrm>
            <a:off x="2950240" y="4096117"/>
            <a:ext cx="1925582" cy="5949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2400" dirty="0">
                <a:latin typeface="Arial"/>
              </a:rPr>
              <a:t>利用</a:t>
            </a:r>
            <a:r>
              <a:rPr lang="en-US" altLang="zh-TW" sz="2400" dirty="0" err="1">
                <a:latin typeface="Arial"/>
              </a:rPr>
              <a:t>Qsirch</a:t>
            </a:r>
            <a:endParaRPr lang="en-US" altLang="zh-TW" sz="2400" dirty="0">
              <a:latin typeface="Arial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8B9503-15D8-4C97-A9D9-3CFE8C3CA0C9}"/>
              </a:ext>
            </a:extLst>
          </p:cNvPr>
          <p:cNvSpPr/>
          <p:nvPr/>
        </p:nvSpPr>
        <p:spPr>
          <a:xfrm>
            <a:off x="805334" y="5922646"/>
            <a:ext cx="3610255" cy="4247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快速尋找</a:t>
            </a:r>
            <a:r>
              <a:rPr lang="zh-TW" altLang="en-US" sz="2400" b="1" dirty="0">
                <a:solidFill>
                  <a:schemeClr val="bg1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聯絡人相關郵件</a:t>
            </a:r>
            <a:endParaRPr lang="en-US" altLang="zh-TW" sz="2400" b="1" dirty="0">
              <a:solidFill>
                <a:schemeClr val="bg1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5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7B0113-6325-8146-9C48-076509ABA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2146" y="818707"/>
            <a:ext cx="4582633" cy="2158409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找到關鍵郵件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後，如何還原郵件？</a:t>
            </a:r>
          </a:p>
        </p:txBody>
      </p:sp>
    </p:spTree>
    <p:extLst>
      <p:ext uri="{BB962C8B-B14F-4D97-AF65-F5344CB8AC3E}">
        <p14:creationId xmlns:p14="http://schemas.microsoft.com/office/powerpoint/2010/main" val="375980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BC79E190-60A9-49E0-B894-F382691C9B81}"/>
              </a:ext>
            </a:extLst>
          </p:cNvPr>
          <p:cNvSpPr/>
          <p:nvPr/>
        </p:nvSpPr>
        <p:spPr>
          <a:xfrm>
            <a:off x="2772817" y="4661190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53FFFDB1-42AD-4101-84C7-DD464604556F}"/>
              </a:ext>
            </a:extLst>
          </p:cNvPr>
          <p:cNvSpPr/>
          <p:nvPr/>
        </p:nvSpPr>
        <p:spPr>
          <a:xfrm>
            <a:off x="2772817" y="1344789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387CD10A-F80E-458B-B000-0BEA03C70231}"/>
              </a:ext>
            </a:extLst>
          </p:cNvPr>
          <p:cNvSpPr/>
          <p:nvPr/>
        </p:nvSpPr>
        <p:spPr>
          <a:xfrm>
            <a:off x="2772817" y="3000900"/>
            <a:ext cx="9241807" cy="152107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6606263-ADD3-FE40-9C9A-4C11E621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dirty="0"/>
              <a:t>郵件備份與災難復原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3562CCC-C9B3-6946-9D37-4A9678147234}"/>
              </a:ext>
            </a:extLst>
          </p:cNvPr>
          <p:cNvSpPr/>
          <p:nvPr/>
        </p:nvSpPr>
        <p:spPr>
          <a:xfrm>
            <a:off x="4092869" y="1628274"/>
            <a:ext cx="23391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ant" sz="2800" b="1" dirty="0" err="1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QmailAgent</a:t>
            </a:r>
            <a:r>
              <a:rPr lang="en-US" altLang="zh-Hant" sz="28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 </a:t>
            </a:r>
          </a:p>
          <a:p>
            <a:r>
              <a:rPr lang="zh-TW" altLang="en-US" sz="28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</a:rPr>
              <a:t>切換備份模式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CB64DCA-6C67-8843-8F82-163C8F620C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5333" y="3038499"/>
            <a:ext cx="3109371" cy="14312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B93FFCCA-241A-4517-AD5B-565307DCAB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8035" y="3910224"/>
            <a:ext cx="1481858" cy="52367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8EAE4396-47AF-584B-BB58-9408FBC8BF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115" y="4722912"/>
            <a:ext cx="2778056" cy="13627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7" name="圖片 4">
            <a:extLst>
              <a:ext uri="{FF2B5EF4-FFF2-40B4-BE49-F238E27FC236}">
                <a16:creationId xmlns:a16="http://schemas.microsoft.com/office/drawing/2014/main" id="{6F87915D-A5CE-2148-91FA-DFCAA0C4F3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155" y="4940013"/>
            <a:ext cx="776803" cy="7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BA43816-622D-7444-8E76-343F5D569D6A}"/>
              </a:ext>
            </a:extLst>
          </p:cNvPr>
          <p:cNvSpPr/>
          <p:nvPr/>
        </p:nvSpPr>
        <p:spPr>
          <a:xfrm>
            <a:off x="10625799" y="475534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kumimoji="1"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還原</a:t>
            </a:r>
          </a:p>
        </p:txBody>
      </p:sp>
      <p:pic>
        <p:nvPicPr>
          <p:cNvPr id="19" name="圖片 8">
            <a:extLst>
              <a:ext uri="{FF2B5EF4-FFF2-40B4-BE49-F238E27FC236}">
                <a16:creationId xmlns:a16="http://schemas.microsoft.com/office/drawing/2014/main" id="{539FA85A-7370-A846-9B1C-1C6EE36CBF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2605" y="4711623"/>
            <a:ext cx="692769" cy="124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1">
            <a:extLst>
              <a:ext uri="{FF2B5EF4-FFF2-40B4-BE49-F238E27FC236}">
                <a16:creationId xmlns:a16="http://schemas.microsoft.com/office/drawing/2014/main" id="{1117F1E7-F315-C248-882B-57785A7CF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6861" y="5858419"/>
            <a:ext cx="1147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zh-TW" alt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郵件伺服器</a:t>
            </a:r>
          </a:p>
        </p:txBody>
      </p:sp>
      <p:cxnSp>
        <p:nvCxnSpPr>
          <p:cNvPr id="22" name="直線箭頭接點 21">
            <a:extLst>
              <a:ext uri="{FF2B5EF4-FFF2-40B4-BE49-F238E27FC236}">
                <a16:creationId xmlns:a16="http://schemas.microsoft.com/office/drawing/2014/main" id="{FC9E60FA-4752-9443-B892-61A507C692C3}"/>
              </a:ext>
            </a:extLst>
          </p:cNvPr>
          <p:cNvCxnSpPr>
            <a:cxnSpLocks/>
          </p:cNvCxnSpPr>
          <p:nvPr/>
        </p:nvCxnSpPr>
        <p:spPr>
          <a:xfrm>
            <a:off x="10733906" y="5327239"/>
            <a:ext cx="438919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BB4D96E1-6844-4645-8F84-87067CB24A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0351" y="1335920"/>
            <a:ext cx="1036881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48FEA227-5F8E-43F3-BD79-E90E0FF51E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971" y="427055"/>
            <a:ext cx="5438391" cy="30590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55D2F354-1155-4563-95AC-8D5F01268080}"/>
              </a:ext>
            </a:extLst>
          </p:cNvPr>
          <p:cNvSpPr/>
          <p:nvPr/>
        </p:nvSpPr>
        <p:spPr>
          <a:xfrm>
            <a:off x="6597609" y="2026400"/>
            <a:ext cx="959316" cy="23927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EF5870D-B698-46C3-ADC3-0E0186D0AC8B}"/>
              </a:ext>
            </a:extLst>
          </p:cNvPr>
          <p:cNvSpPr txBox="1"/>
          <p:nvPr/>
        </p:nvSpPr>
        <p:spPr>
          <a:xfrm>
            <a:off x="3151264" y="1485428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268E5CC9-C37D-4B92-B1EA-9C2221C619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3282" y="2992031"/>
            <a:ext cx="1123950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6" name="文字方塊 35">
            <a:extLst>
              <a:ext uri="{FF2B5EF4-FFF2-40B4-BE49-F238E27FC236}">
                <a16:creationId xmlns:a16="http://schemas.microsoft.com/office/drawing/2014/main" id="{F3892092-6597-4181-9C89-5D9BAB2DAFC1}"/>
              </a:ext>
            </a:extLst>
          </p:cNvPr>
          <p:cNvSpPr txBox="1"/>
          <p:nvPr/>
        </p:nvSpPr>
        <p:spPr>
          <a:xfrm>
            <a:off x="3151264" y="3141539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44825B9-3414-4AEE-894D-C89720D31A78}"/>
              </a:ext>
            </a:extLst>
          </p:cNvPr>
          <p:cNvSpPr/>
          <p:nvPr/>
        </p:nvSpPr>
        <p:spPr>
          <a:xfrm>
            <a:off x="4092870" y="3264710"/>
            <a:ext cx="2522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利用搜尋功能找到關鍵郵件</a:t>
            </a:r>
            <a:endParaRPr lang="zh-TW" altLang="en-US" sz="28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B736EF74-8AC7-49DE-A353-033FF92700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737"/>
          <a:stretch/>
        </p:blipFill>
        <p:spPr>
          <a:xfrm>
            <a:off x="2693833" y="4652321"/>
            <a:ext cx="1233399" cy="113001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A25F27B2-025C-4CE9-8508-E449FF85D545}"/>
              </a:ext>
            </a:extLst>
          </p:cNvPr>
          <p:cNvSpPr txBox="1"/>
          <p:nvPr/>
        </p:nvSpPr>
        <p:spPr>
          <a:xfrm>
            <a:off x="3151264" y="4801829"/>
            <a:ext cx="41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25D764A-D3A3-46BA-B34B-D598618C1C9F}"/>
              </a:ext>
            </a:extLst>
          </p:cNvPr>
          <p:cNvSpPr/>
          <p:nvPr/>
        </p:nvSpPr>
        <p:spPr>
          <a:xfrm>
            <a:off x="4092870" y="4925000"/>
            <a:ext cx="2522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0D0D0D"/>
                </a:solidFill>
                <a:latin typeface="Arial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選取郵件還原至郵件伺服器</a:t>
            </a:r>
            <a:endParaRPr lang="zh-TW" altLang="en-US" sz="2800" b="1" dirty="0">
              <a:solidFill>
                <a:srgbClr val="0D0D0D"/>
              </a:solidFill>
              <a:latin typeface="Arial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3B5C87E7-4394-4694-AC7C-0AFDA1DC3B4D}"/>
              </a:ext>
            </a:extLst>
          </p:cNvPr>
          <p:cNvSpPr/>
          <p:nvPr/>
        </p:nvSpPr>
        <p:spPr>
          <a:xfrm>
            <a:off x="7126115" y="2617250"/>
            <a:ext cx="551035" cy="1717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內容版面配置區 2">
            <a:extLst>
              <a:ext uri="{FF2B5EF4-FFF2-40B4-BE49-F238E27FC236}">
                <a16:creationId xmlns:a16="http://schemas.microsoft.com/office/drawing/2014/main" id="{252F17E4-4EA3-4764-B2E8-400441EB521E}"/>
              </a:ext>
            </a:extLst>
          </p:cNvPr>
          <p:cNvSpPr txBox="1">
            <a:spLocks/>
          </p:cNvSpPr>
          <p:nvPr/>
        </p:nvSpPr>
        <p:spPr>
          <a:xfrm>
            <a:off x="134889" y="1763776"/>
            <a:ext cx="2542830" cy="15038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3200" dirty="0" err="1"/>
              <a:t>QmailAgent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還原關鍵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</a:rPr>
              <a:t>郵件</a:t>
            </a:r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D214E54C-0119-4D23-BACB-31A3710B96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414" y="1375901"/>
            <a:ext cx="2232952" cy="552873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DE06FE24-3985-45CF-9A0D-90BD4C4CB514}"/>
              </a:ext>
            </a:extLst>
          </p:cNvPr>
          <p:cNvSpPr/>
          <p:nvPr/>
        </p:nvSpPr>
        <p:spPr>
          <a:xfrm>
            <a:off x="932034" y="1459133"/>
            <a:ext cx="954107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三步驟</a:t>
            </a:r>
            <a:endParaRPr lang="zh-CN" altLang="en-US"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6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8FECE7-B469-524F-8C37-83EBB6735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郵件備份與災難復原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1F0FA-78FD-FD4F-AD01-5D1635917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latin typeface="Microsoft JhengHei" charset="0"/>
                <a:ea typeface="Microsoft JhengHei" charset="0"/>
              </a:rPr>
              <a:t>完整資料夾還原</a:t>
            </a:r>
            <a:endParaRPr kumimoji="1"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052C03-D535-1943-A443-4F980E46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922" y="2374728"/>
            <a:ext cx="7828253" cy="39481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A72C66-2131-AE42-AE6A-CDA867EFEDB9}"/>
              </a:ext>
            </a:extLst>
          </p:cNvPr>
          <p:cNvSpPr/>
          <p:nvPr/>
        </p:nvSpPr>
        <p:spPr>
          <a:xfrm>
            <a:off x="2742754" y="5787501"/>
            <a:ext cx="1486067" cy="4705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AD2C4C57-A5E8-F24D-B694-4E2DF73A7066}"/>
              </a:ext>
            </a:extLst>
          </p:cNvPr>
          <p:cNvSpPr/>
          <p:nvPr/>
        </p:nvSpPr>
        <p:spPr>
          <a:xfrm>
            <a:off x="5282600" y="3113874"/>
            <a:ext cx="663722" cy="61690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1DFFEC82-D75A-4FD2-BD24-FBDE10E8F96F}"/>
              </a:ext>
            </a:extLst>
          </p:cNvPr>
          <p:cNvGrpSpPr/>
          <p:nvPr/>
        </p:nvGrpSpPr>
        <p:grpSpPr>
          <a:xfrm>
            <a:off x="881850" y="1707857"/>
            <a:ext cx="3805817" cy="523220"/>
            <a:chOff x="881850" y="1707857"/>
            <a:chExt cx="3805817" cy="52322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37E0C44-6136-EB49-8B9B-F5BFA4D84F9C}"/>
                </a:ext>
              </a:extLst>
            </p:cNvPr>
            <p:cNvSpPr/>
            <p:nvPr/>
          </p:nvSpPr>
          <p:spPr>
            <a:xfrm>
              <a:off x="1402793" y="1783663"/>
              <a:ext cx="32848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cs typeface="Microsoft JhengHei" charset="0"/>
                  <a:sym typeface="Arial"/>
                </a:rPr>
                <a:t>設定資料夾中，</a:t>
              </a:r>
              <a:r>
                <a:rPr lang="zh-TW" altLang="en-US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</a:rPr>
                <a:t>切換備份模式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0715ABA7-D82C-4662-B330-EBE940327CD4}"/>
                </a:ext>
              </a:extLst>
            </p:cNvPr>
            <p:cNvSpPr/>
            <p:nvPr/>
          </p:nvSpPr>
          <p:spPr>
            <a:xfrm>
              <a:off x="881850" y="1707857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2E607206-5A6C-4F52-8F9F-82217C81D15A}"/>
                </a:ext>
              </a:extLst>
            </p:cNvPr>
            <p:cNvSpPr txBox="1"/>
            <p:nvPr/>
          </p:nvSpPr>
          <p:spPr>
            <a:xfrm>
              <a:off x="935846" y="1707857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9AAA3A5E-4194-463C-AB99-EB89C93C8092}"/>
              </a:ext>
            </a:extLst>
          </p:cNvPr>
          <p:cNvGrpSpPr/>
          <p:nvPr/>
        </p:nvGrpSpPr>
        <p:grpSpPr>
          <a:xfrm>
            <a:off x="6137358" y="3160026"/>
            <a:ext cx="1901449" cy="523220"/>
            <a:chOff x="6051633" y="3217176"/>
            <a:chExt cx="1901449" cy="52322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33BE349-15BB-4794-A059-C4DD0D7B887B}"/>
                </a:ext>
              </a:extLst>
            </p:cNvPr>
            <p:cNvSpPr/>
            <p:nvPr/>
          </p:nvSpPr>
          <p:spPr>
            <a:xfrm>
              <a:off x="6572576" y="3292982"/>
              <a:ext cx="13805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sym typeface="Arial"/>
                </a:rPr>
                <a:t>確認 </a:t>
              </a:r>
              <a:r>
                <a:rPr lang="en-US" altLang="zh-TW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sym typeface="Arial"/>
                </a:rPr>
                <a:t>"</a:t>
              </a:r>
              <a:r>
                <a:rPr lang="zh-TW" altLang="en-US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sym typeface="Arial"/>
                </a:rPr>
                <a:t>還原</a:t>
              </a:r>
              <a:r>
                <a:rPr lang="en-US" altLang="zh-TW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sym typeface="Arial"/>
                </a:rPr>
                <a:t>"</a:t>
              </a:r>
              <a:endParaRPr lang="zh-TW" altLang="en-US" b="1" dirty="0">
                <a:solidFill>
                  <a:srgbClr val="0070C0"/>
                </a:solidFill>
                <a:latin typeface="Microsoft JhengHei" charset="0"/>
                <a:ea typeface="Microsoft JhengHei" charset="0"/>
              </a:endParaRPr>
            </a:p>
          </p:txBody>
        </p:sp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DF572F6F-7599-4CBA-B65C-C373BF6365A4}"/>
                </a:ext>
              </a:extLst>
            </p:cNvPr>
            <p:cNvSpPr/>
            <p:nvPr/>
          </p:nvSpPr>
          <p:spPr>
            <a:xfrm>
              <a:off x="6051633" y="3217176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43142576-0500-48C0-BEE9-BE81EA3E8182}"/>
                </a:ext>
              </a:extLst>
            </p:cNvPr>
            <p:cNvSpPr txBox="1"/>
            <p:nvPr/>
          </p:nvSpPr>
          <p:spPr>
            <a:xfrm>
              <a:off x="6105629" y="3217176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F83125D-EB13-433F-8359-44A0160393F0}"/>
              </a:ext>
            </a:extLst>
          </p:cNvPr>
          <p:cNvGrpSpPr/>
          <p:nvPr/>
        </p:nvGrpSpPr>
        <p:grpSpPr>
          <a:xfrm>
            <a:off x="4374516" y="5316496"/>
            <a:ext cx="4398928" cy="523220"/>
            <a:chOff x="6051633" y="3217176"/>
            <a:chExt cx="4398928" cy="523220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AFF89DB-7AE9-4CC9-963A-5522570EDE53}"/>
                </a:ext>
              </a:extLst>
            </p:cNvPr>
            <p:cNvSpPr/>
            <p:nvPr/>
          </p:nvSpPr>
          <p:spPr>
            <a:xfrm>
              <a:off x="6572576" y="3292982"/>
              <a:ext cx="38779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0070C0"/>
                  </a:solidFill>
                  <a:latin typeface="Microsoft JhengHei" charset="0"/>
                  <a:ea typeface="Microsoft JhengHei" charset="0"/>
                  <a:sym typeface="Arial"/>
                </a:rPr>
                <a:t>切換備份模式，選取要還原之資料夾</a:t>
              </a:r>
              <a:endParaRPr lang="zh-TW" altLang="en-US" b="1" dirty="0">
                <a:solidFill>
                  <a:srgbClr val="0070C0"/>
                </a:solidFill>
                <a:latin typeface="Microsoft JhengHei" charset="0"/>
                <a:ea typeface="Microsoft JhengHei" charset="0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601D934B-BC59-4B5F-9D5C-5D0F26CADFF8}"/>
                </a:ext>
              </a:extLst>
            </p:cNvPr>
            <p:cNvSpPr/>
            <p:nvPr/>
          </p:nvSpPr>
          <p:spPr>
            <a:xfrm>
              <a:off x="6051633" y="3217176"/>
              <a:ext cx="520944" cy="5209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7A0B3BD5-0BAF-4F76-9302-2CA841241624}"/>
                </a:ext>
              </a:extLst>
            </p:cNvPr>
            <p:cNvSpPr txBox="1"/>
            <p:nvPr/>
          </p:nvSpPr>
          <p:spPr>
            <a:xfrm>
              <a:off x="6105629" y="3217176"/>
              <a:ext cx="4129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100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A9BC5F-0DB3-7D4D-A488-B2FB6B719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525" y="818707"/>
            <a:ext cx="4093535" cy="2232837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私人的備份郵件需要</a:t>
            </a:r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更安全</a:t>
            </a:r>
          </a:p>
        </p:txBody>
      </p:sp>
    </p:spTree>
    <p:extLst>
      <p:ext uri="{BB962C8B-B14F-4D97-AF65-F5344CB8AC3E}">
        <p14:creationId xmlns:p14="http://schemas.microsoft.com/office/powerpoint/2010/main" val="115755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CB31A9-7602-BA4D-88FC-4E869EDC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加密服務 讓防護滴水不漏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976DA9-210F-BB4B-BC5D-5457FA33E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2400" dirty="0"/>
              <a:t>提供多一層密碼保護備份於 </a:t>
            </a:r>
            <a:r>
              <a:rPr lang="en-US" altLang="zh-TW" sz="2400" dirty="0"/>
              <a:t>NAS</a:t>
            </a:r>
            <a:r>
              <a:rPr lang="zh-TW" altLang="en-US" sz="2400" dirty="0"/>
              <a:t> </a:t>
            </a:r>
            <a:r>
              <a:rPr lang="zh-TW" altLang="en-US" sz="2400" dirty="0">
                <a:latin typeface="Microsoft JhengHei"/>
                <a:ea typeface="Microsoft JhengHei"/>
              </a:rPr>
              <a:t>中的郵件與附件。</a:t>
            </a:r>
          </a:p>
          <a:p>
            <a:endParaRPr lang="zh-TW" altLang="en-US" sz="2400" dirty="0">
              <a:latin typeface="微軟正黑體"/>
            </a:endParaRPr>
          </a:p>
        </p:txBody>
      </p:sp>
      <p:pic>
        <p:nvPicPr>
          <p:cNvPr id="15" name="圖片 3">
            <a:extLst>
              <a:ext uri="{FF2B5EF4-FFF2-40B4-BE49-F238E27FC236}">
                <a16:creationId xmlns:a16="http://schemas.microsoft.com/office/drawing/2014/main" id="{96890D47-D210-7E47-BAE9-9878E4876E7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452" y="1752558"/>
            <a:ext cx="8794750" cy="422592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7241FA0B-2E6F-9643-9E44-6F4647410A1E}"/>
              </a:ext>
            </a:extLst>
          </p:cNvPr>
          <p:cNvGrpSpPr/>
          <p:nvPr/>
        </p:nvGrpSpPr>
        <p:grpSpPr>
          <a:xfrm>
            <a:off x="500629" y="4997235"/>
            <a:ext cx="2811462" cy="1081088"/>
            <a:chOff x="568325" y="5254565"/>
            <a:chExt cx="2811462" cy="1081088"/>
          </a:xfrm>
        </p:grpSpPr>
        <p:pic>
          <p:nvPicPr>
            <p:cNvPr id="6" name="圖片 6">
              <a:extLst>
                <a:ext uri="{FF2B5EF4-FFF2-40B4-BE49-F238E27FC236}">
                  <a16:creationId xmlns:a16="http://schemas.microsoft.com/office/drawing/2014/main" id="{B8D0EA00-67DD-674F-A9D3-295170767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568325" y="5254565"/>
              <a:ext cx="87630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" name="群組 10">
              <a:extLst>
                <a:ext uri="{FF2B5EF4-FFF2-40B4-BE49-F238E27FC236}">
                  <a16:creationId xmlns:a16="http://schemas.microsoft.com/office/drawing/2014/main" id="{45E42351-505C-AE43-84B0-272E4D45B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3275" y="5713767"/>
              <a:ext cx="609529" cy="607405"/>
              <a:chOff x="923355" y="2764675"/>
              <a:chExt cx="1033272" cy="1030232"/>
            </a:xfrm>
          </p:grpSpPr>
          <p:pic>
            <p:nvPicPr>
              <p:cNvPr id="11" name="圖片 8" descr="P10-1-06.png">
                <a:extLst>
                  <a:ext uri="{FF2B5EF4-FFF2-40B4-BE49-F238E27FC236}">
                    <a16:creationId xmlns:a16="http://schemas.microsoft.com/office/drawing/2014/main" id="{7F97D706-A6E1-5D48-83AB-89D466EF7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3355" y="2764675"/>
                <a:ext cx="1033272" cy="1030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圖片 9" descr="P10-1-07.png">
                <a:extLst>
                  <a:ext uri="{FF2B5EF4-FFF2-40B4-BE49-F238E27FC236}">
                    <a16:creationId xmlns:a16="http://schemas.microsoft.com/office/drawing/2014/main" id="{F151AE3D-42B2-484A-8EC8-C35059A4DF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813" y="2909457"/>
                <a:ext cx="594359" cy="740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圖片 5">
              <a:extLst>
                <a:ext uri="{FF2B5EF4-FFF2-40B4-BE49-F238E27FC236}">
                  <a16:creationId xmlns:a16="http://schemas.microsoft.com/office/drawing/2014/main" id="{0448B916-3D66-D94B-B765-72AFB06BA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643062" y="5264090"/>
              <a:ext cx="1555750" cy="93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8" name="群組 12">
              <a:extLst>
                <a:ext uri="{FF2B5EF4-FFF2-40B4-BE49-F238E27FC236}">
                  <a16:creationId xmlns:a16="http://schemas.microsoft.com/office/drawing/2014/main" id="{894912DA-5C5D-EA44-8CDA-99FEBED6A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0257" y="5728248"/>
              <a:ext cx="609530" cy="607405"/>
              <a:chOff x="892949" y="2825483"/>
              <a:chExt cx="1033274" cy="1030230"/>
            </a:xfrm>
          </p:grpSpPr>
          <p:pic>
            <p:nvPicPr>
              <p:cNvPr id="9" name="圖片 13" descr="P10-1-06.png">
                <a:extLst>
                  <a:ext uri="{FF2B5EF4-FFF2-40B4-BE49-F238E27FC236}">
                    <a16:creationId xmlns:a16="http://schemas.microsoft.com/office/drawing/2014/main" id="{C37363B6-2927-A34D-98AF-9C405B1170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2949" y="2825483"/>
                <a:ext cx="1033274" cy="1030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圖片 14" descr="P10-1-07.png">
                <a:extLst>
                  <a:ext uri="{FF2B5EF4-FFF2-40B4-BE49-F238E27FC236}">
                    <a16:creationId xmlns:a16="http://schemas.microsoft.com/office/drawing/2014/main" id="{68CEC712-C756-224A-9DDE-1CA9BECCA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2407" y="2970264"/>
                <a:ext cx="594360" cy="7406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3838473B-2A04-0F42-B70F-5E5A475BF5DD}"/>
              </a:ext>
            </a:extLst>
          </p:cNvPr>
          <p:cNvGrpSpPr/>
          <p:nvPr/>
        </p:nvGrpSpPr>
        <p:grpSpPr>
          <a:xfrm>
            <a:off x="6828827" y="2384472"/>
            <a:ext cx="2231811" cy="1389940"/>
            <a:chOff x="6805863" y="2537561"/>
            <a:chExt cx="2231811" cy="1389940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等腰三角形 20">
              <a:extLst>
                <a:ext uri="{FF2B5EF4-FFF2-40B4-BE49-F238E27FC236}">
                  <a16:creationId xmlns:a16="http://schemas.microsoft.com/office/drawing/2014/main" id="{4C017150-642D-7646-81F7-B745EA426A16}"/>
                </a:ext>
              </a:extLst>
            </p:cNvPr>
            <p:cNvSpPr/>
            <p:nvPr/>
          </p:nvSpPr>
          <p:spPr>
            <a:xfrm flipV="1">
              <a:off x="7169839" y="3141683"/>
              <a:ext cx="500066" cy="785818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1" name="平行四邊形 20">
              <a:extLst>
                <a:ext uri="{FF2B5EF4-FFF2-40B4-BE49-F238E27FC236}">
                  <a16:creationId xmlns:a16="http://schemas.microsoft.com/office/drawing/2014/main" id="{3312BB10-52A6-004F-A807-23C8C5721201}"/>
                </a:ext>
              </a:extLst>
            </p:cNvPr>
            <p:cNvSpPr/>
            <p:nvPr/>
          </p:nvSpPr>
          <p:spPr>
            <a:xfrm>
              <a:off x="6805863" y="2537561"/>
              <a:ext cx="2231811" cy="652466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啟用郵件加密</a:t>
              </a:r>
              <a:endPara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22" name="圖片 21">
            <a:extLst>
              <a:ext uri="{FF2B5EF4-FFF2-40B4-BE49-F238E27FC236}">
                <a16:creationId xmlns:a16="http://schemas.microsoft.com/office/drawing/2014/main" id="{2928FBB7-0F62-E642-87C0-036A657FD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9698" y="4314120"/>
            <a:ext cx="3352800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C:\Users\Han Tsai\Desktop\QNAP_直播\Photo Station 5.6 直播\未命名-7.png">
            <a:extLst>
              <a:ext uri="{FF2B5EF4-FFF2-40B4-BE49-F238E27FC236}">
                <a16:creationId xmlns:a16="http://schemas.microsoft.com/office/drawing/2014/main" id="{15493C4A-9EFD-4441-AE04-3A8166651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6049" y="2324448"/>
            <a:ext cx="1824038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19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391F33-21D4-944C-A521-A1DD3A11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7428" y="818707"/>
            <a:ext cx="4997302" cy="2610293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面對糾紛和法律爭議，</a:t>
            </a:r>
            <a:b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您的</a:t>
            </a:r>
            <a:r>
              <a:rPr lang="zh-CN" altLang="en-US" sz="40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電子郵件舉證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，準備好了嗎？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772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>
            <a:extLst>
              <a:ext uri="{FF2B5EF4-FFF2-40B4-BE49-F238E27FC236}">
                <a16:creationId xmlns:a16="http://schemas.microsoft.com/office/drawing/2014/main" id="{05718B4D-310F-4EA9-8846-FE123B02DBA8}"/>
              </a:ext>
            </a:extLst>
          </p:cNvPr>
          <p:cNvGrpSpPr/>
          <p:nvPr/>
        </p:nvGrpSpPr>
        <p:grpSpPr>
          <a:xfrm>
            <a:off x="634139" y="890797"/>
            <a:ext cx="7580680" cy="5846887"/>
            <a:chOff x="2893201" y="1011112"/>
            <a:chExt cx="7580680" cy="5846887"/>
          </a:xfrm>
        </p:grpSpPr>
        <p:pic>
          <p:nvPicPr>
            <p:cNvPr id="4" name="Google Shape;206;p26">
              <a:extLst>
                <a:ext uri="{FF2B5EF4-FFF2-40B4-BE49-F238E27FC236}">
                  <a16:creationId xmlns:a16="http://schemas.microsoft.com/office/drawing/2014/main" id="{7F7957AB-0F4E-8B46-84A6-592B4339ACAE}"/>
                </a:ext>
              </a:extLst>
            </p:cNvPr>
            <p:cNvPicPr preferRelativeResize="0"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93201" y="1011112"/>
              <a:ext cx="7580680" cy="5846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9BAB887A-0188-41D7-9B80-627CE1A2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30544" y="3429000"/>
              <a:ext cx="1223259" cy="122325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7334D76E-F9B0-244B-BCE7-314D2EE58EB9}"/>
              </a:ext>
            </a:extLst>
          </p:cNvPr>
          <p:cNvSpPr/>
          <p:nvPr/>
        </p:nvSpPr>
        <p:spPr>
          <a:xfrm>
            <a:off x="2484129" y="273202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雲端</a:t>
            </a:r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44C9E01-839C-1A40-91EE-3AD5BD9E7559}"/>
              </a:ext>
            </a:extLst>
          </p:cNvPr>
          <p:cNvSpPr/>
          <p:nvPr/>
        </p:nvSpPr>
        <p:spPr>
          <a:xfrm>
            <a:off x="3580105" y="3948461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異地端</a:t>
            </a:r>
            <a:endParaRPr lang="zh-TW" altLang="en-US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EECADF-6551-6848-835B-1B97337EBB95}"/>
              </a:ext>
            </a:extLst>
          </p:cNvPr>
          <p:cNvSpPr/>
          <p:nvPr/>
        </p:nvSpPr>
        <p:spPr>
          <a:xfrm>
            <a:off x="5238027" y="470821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70C0"/>
              </a:buClr>
              <a:buSzPts val="2400"/>
            </a:pPr>
            <a:r>
              <a:rPr lang="zh-TW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本地端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83D63E6-20D6-CF40-8F26-37072C029E63}"/>
              </a:ext>
            </a:extLst>
          </p:cNvPr>
          <p:cNvSpPr/>
          <p:nvPr/>
        </p:nvSpPr>
        <p:spPr>
          <a:xfrm>
            <a:off x="6975675" y="1392610"/>
            <a:ext cx="42859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Hybrid Backup Sync</a:t>
            </a:r>
            <a:endParaRPr lang="en-US" altLang="zh-TW" sz="3200" b="1" dirty="0"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pPr lvl="0"/>
            <a:r>
              <a:rPr lang="zh-TW" altLang="en-US" sz="32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rPr>
              <a:t>混合型備份與同步中心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152D302-BB3E-4E2F-B59C-0CD0ACABF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0092"/>
          </a:xfrm>
        </p:spPr>
        <p:txBody>
          <a:bodyPr/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搭配混合雲資料保護策略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F2C22BAD-698E-4820-895E-014773A731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536" y="2967577"/>
            <a:ext cx="4886325" cy="456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4B4793-BC9F-4E44-9B22-A124AAAE6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異地異機備援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3322AC-E109-E643-9CDC-CC36AF9F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許多企業用戶在保存郵件後，因成本考量或儲存空間還夠用，只將郵件備份在同個地方，忽略了異地備援的重要性。</a:t>
            </a:r>
            <a:endParaRPr lang="en-US" altLang="zh-TW" sz="2000" dirty="0"/>
          </a:p>
          <a:p>
            <a:pPr marL="0" indent="0">
              <a:buNone/>
            </a:pPr>
            <a:r>
              <a:rPr lang="zh-TW" altLang="en-US">
                <a:solidFill>
                  <a:srgbClr val="0070C0"/>
                </a:solidFill>
              </a:rPr>
              <a:t>經年累月地郵件檔案直存在 </a:t>
            </a:r>
            <a:r>
              <a:rPr lang="en-US" altLang="zh-TW" dirty="0">
                <a:solidFill>
                  <a:srgbClr val="0070C0"/>
                </a:solidFill>
              </a:rPr>
              <a:t>NAS</a:t>
            </a:r>
            <a:r>
              <a:rPr lang="zh-TW" altLang="en-US">
                <a:solidFill>
                  <a:srgbClr val="0070C0"/>
                </a:solidFill>
              </a:rPr>
              <a:t>，享有異地備援方案。</a:t>
            </a:r>
            <a:endParaRPr lang="zh-TW" altLang="en-US">
              <a:solidFill>
                <a:srgbClr val="0070C0"/>
              </a:solidFill>
              <a:latin typeface="微軟正黑體"/>
            </a:endParaRPr>
          </a:p>
          <a:p>
            <a:endParaRPr kumimoji="1"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8263DA3-E121-764A-B4C8-C1BD6E3139F6}"/>
              </a:ext>
            </a:extLst>
          </p:cNvPr>
          <p:cNvGrpSpPr/>
          <p:nvPr/>
        </p:nvGrpSpPr>
        <p:grpSpPr>
          <a:xfrm>
            <a:off x="1625553" y="3631578"/>
            <a:ext cx="8974413" cy="2167398"/>
            <a:chOff x="2476276" y="2640224"/>
            <a:chExt cx="3856270" cy="80587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6" name="Google Shape;164;p22" descr="NAS.png">
              <a:extLst>
                <a:ext uri="{FF2B5EF4-FFF2-40B4-BE49-F238E27FC236}">
                  <a16:creationId xmlns:a16="http://schemas.microsoft.com/office/drawing/2014/main" id="{2EC27CB5-9F56-A542-98A2-7B2AB5B112B0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76276" y="2649997"/>
              <a:ext cx="1031763" cy="796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65;p22" descr="NAS.png">
              <a:extLst>
                <a:ext uri="{FF2B5EF4-FFF2-40B4-BE49-F238E27FC236}">
                  <a16:creationId xmlns:a16="http://schemas.microsoft.com/office/drawing/2014/main" id="{FA73C31B-323C-C54A-ABB9-A1F8F380939B}"/>
                </a:ext>
              </a:extLst>
            </p:cNvPr>
            <p:cNvPicPr preferRelativeResize="0"/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0783" y="2640224"/>
              <a:ext cx="1031763" cy="7961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60;p22">
            <a:extLst>
              <a:ext uri="{FF2B5EF4-FFF2-40B4-BE49-F238E27FC236}">
                <a16:creationId xmlns:a16="http://schemas.microsoft.com/office/drawing/2014/main" id="{9092F6CD-088D-4E7C-B396-DD5E67A3F4FE}"/>
              </a:ext>
            </a:extLst>
          </p:cNvPr>
          <p:cNvSpPr txBox="1"/>
          <p:nvPr/>
        </p:nvSpPr>
        <p:spPr>
          <a:xfrm>
            <a:off x="4026699" y="2754886"/>
            <a:ext cx="3914911" cy="134501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"/>
              <a:buFont typeface="Arial"/>
              <a:buNone/>
            </a:pPr>
            <a:r>
              <a:rPr lang="zh-TW" sz="20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RTRR</a:t>
            </a:r>
            <a:endParaRPr sz="20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75"/>
              <a:buFont typeface="Arial"/>
              <a:buNone/>
            </a:pPr>
            <a:r>
              <a:rPr lang="zh-TW" sz="20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(</a:t>
            </a:r>
            <a:r>
              <a:rPr lang="zh-TW" sz="2000" b="1" i="0" u="none" strike="noStrike" cap="none" dirty="0">
                <a:latin typeface="Microsoft JhengHei"/>
                <a:ea typeface="Microsoft JhengHei"/>
                <a:cs typeface="Arial" panose="020B0604020202020204" pitchFamily="34" charset="0"/>
                <a:sym typeface="Arial"/>
              </a:rPr>
              <a:t>本地到遠端的備份</a:t>
            </a:r>
            <a:r>
              <a:rPr lang="zh-TW" sz="2000" b="1" i="0" u="none" strike="noStrike" cap="none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)</a:t>
            </a:r>
            <a:endParaRPr sz="2000" b="1" i="0" u="none" strike="noStrike" cap="none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1" name="Google Shape;169;p22">
            <a:extLst>
              <a:ext uri="{FF2B5EF4-FFF2-40B4-BE49-F238E27FC236}">
                <a16:creationId xmlns:a16="http://schemas.microsoft.com/office/drawing/2014/main" id="{3BE9435C-AF6A-48BE-AFEE-D7C0D4A9859D}"/>
              </a:ext>
            </a:extLst>
          </p:cNvPr>
          <p:cNvCxnSpPr>
            <a:cxnSpLocks/>
          </p:cNvCxnSpPr>
          <p:nvPr/>
        </p:nvCxnSpPr>
        <p:spPr>
          <a:xfrm>
            <a:off x="4283908" y="4690032"/>
            <a:ext cx="3753187" cy="0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橢圓 12">
            <a:extLst>
              <a:ext uri="{FF2B5EF4-FFF2-40B4-BE49-F238E27FC236}">
                <a16:creationId xmlns:a16="http://schemas.microsoft.com/office/drawing/2014/main" id="{C7D31E36-38B9-4D01-9C55-0A407DB540E0}"/>
              </a:ext>
            </a:extLst>
          </p:cNvPr>
          <p:cNvSpPr/>
          <p:nvPr/>
        </p:nvSpPr>
        <p:spPr>
          <a:xfrm>
            <a:off x="5265821" y="3859852"/>
            <a:ext cx="1660358" cy="1660358"/>
          </a:xfrm>
          <a:prstGeom prst="ellipse">
            <a:avLst/>
          </a:prstGeom>
          <a:solidFill>
            <a:srgbClr val="FFC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0C7FBE85-76AE-4F77-B9FB-75E524A35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963" y="4087799"/>
            <a:ext cx="700074" cy="120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1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3547915-9B89-D04C-AEBF-E784839BB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0385" y="770021"/>
            <a:ext cx="4890976" cy="265897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行動方案帶著走</a:t>
            </a:r>
            <a:br>
              <a:rPr lang="en-US" altLang="zh-TW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CN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讓您在</a:t>
            </a:r>
            <a:r>
              <a:rPr lang="zh-TW" altLang="en-US" sz="4000" b="1" dirty="0"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任何地方安全存取資料</a:t>
            </a:r>
            <a:endParaRPr lang="zh-TW" altLang="en-US" sz="40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8768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9CBD70D5-565D-4018-8CBD-1E3B8111FB38}"/>
              </a:ext>
            </a:extLst>
          </p:cNvPr>
          <p:cNvGrpSpPr/>
          <p:nvPr/>
        </p:nvGrpSpPr>
        <p:grpSpPr>
          <a:xfrm>
            <a:off x="4096342" y="1611003"/>
            <a:ext cx="8603514" cy="5413365"/>
            <a:chOff x="3799388" y="1222744"/>
            <a:chExt cx="8603514" cy="5413365"/>
          </a:xfrm>
        </p:grpSpPr>
        <p:pic>
          <p:nvPicPr>
            <p:cNvPr id="12" name="Picture 2" descr="C:\Users\irislo\Desktop\Qmail\Qmail-img3.png">
              <a:extLst>
                <a:ext uri="{FF2B5EF4-FFF2-40B4-BE49-F238E27FC236}">
                  <a16:creationId xmlns:a16="http://schemas.microsoft.com/office/drawing/2014/main" id="{252ADCF7-69E2-C14A-AFAC-30CD387884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388" y="1222744"/>
              <a:ext cx="8603514" cy="5413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7" descr="A picture containing indoor, wall&#10;&#10;Description generated with very high confidence">
              <a:extLst>
                <a:ext uri="{FF2B5EF4-FFF2-40B4-BE49-F238E27FC236}">
                  <a16:creationId xmlns:a16="http://schemas.microsoft.com/office/drawing/2014/main" id="{1C4FA510-503F-A547-947B-4AB0CD9B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914" y="3502695"/>
              <a:ext cx="2623745" cy="1639839"/>
            </a:xfrm>
            <a:prstGeom prst="rect">
              <a:avLst/>
            </a:prstGeom>
          </p:spPr>
        </p:pic>
        <p:pic>
          <p:nvPicPr>
            <p:cNvPr id="8" name="圖片 17">
              <a:extLst>
                <a:ext uri="{FF2B5EF4-FFF2-40B4-BE49-F238E27FC236}">
                  <a16:creationId xmlns:a16="http://schemas.microsoft.com/office/drawing/2014/main" id="{AC8E7E97-FA52-1141-BE67-C99498AE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7358" y="4425793"/>
              <a:ext cx="932142" cy="92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556D6989-EFD8-0B4A-9B9C-CC523B93B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7242" y="2140857"/>
              <a:ext cx="486212" cy="486212"/>
            </a:xfrm>
            <a:prstGeom prst="rect">
              <a:avLst/>
            </a:prstGeom>
          </p:spPr>
        </p:pic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E0A4DDB4-0535-7E43-8180-4E1E55EF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Microsoft JhengHei" panose="020B0604030504040204" pitchFamily="34" charset="-120"/>
              </a:rPr>
              <a:t>連線</a:t>
            </a:r>
            <a:r>
              <a:rPr lang="zh-TW" altLang="en-US" dirty="0">
                <a:ea typeface="Microsoft JhengHei" panose="020B0604030504040204" pitchFamily="34" charset="-120"/>
              </a:rPr>
              <a:t> </a:t>
            </a:r>
            <a:r>
              <a:rPr lang="en-US" altLang="zh-TW" dirty="0">
                <a:ea typeface="Microsoft JhengHei" panose="020B0604030504040204" pitchFamily="34" charset="-120"/>
              </a:rPr>
              <a:t>NAS</a:t>
            </a:r>
            <a:r>
              <a:rPr lang="zh-TW" altLang="en-US" dirty="0">
                <a:ea typeface="Microsoft JhengHei" panose="020B0604030504040204" pitchFamily="34" charset="-120"/>
              </a:rPr>
              <a:t> </a:t>
            </a:r>
            <a:r>
              <a:rPr lang="zh-CN" altLang="en-US" dirty="0">
                <a:ea typeface="Microsoft JhengHei" panose="020B0604030504040204" pitchFamily="34" charset="-120"/>
              </a:rPr>
              <a:t>收發郵件隱私又安全</a:t>
            </a:r>
            <a:endParaRPr lang="zh-TW" altLang="en-US" dirty="0"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DDC0BD-36CE-194F-B4E8-C90B1973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58" y="1148316"/>
            <a:ext cx="10515600" cy="49542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0070C0"/>
                </a:solidFill>
              </a:rPr>
              <a:t>避免以下困擾：</a:t>
            </a:r>
            <a:endParaRPr lang="en-US" altLang="zh-TW" dirty="0">
              <a:solidFill>
                <a:srgbClr val="0070C0"/>
              </a:solidFill>
            </a:endParaRPr>
          </a:p>
          <a:p>
            <a:r>
              <a:rPr lang="zh-TW" altLang="en-US" sz="2400" dirty="0"/>
              <a:t>外部連線遭阻擋</a:t>
            </a:r>
            <a:endParaRPr lang="en-US" altLang="zh-TW" sz="2400" dirty="0"/>
          </a:p>
          <a:p>
            <a:r>
              <a:rPr lang="en-US" altLang="zh-TW" sz="2400" dirty="0"/>
              <a:t>IP </a:t>
            </a:r>
            <a:r>
              <a:rPr lang="zh-TW" altLang="en-US" sz="2400" dirty="0"/>
              <a:t>存取紀錄被監管</a:t>
            </a:r>
            <a:r>
              <a:rPr lang="zh-CN" altLang="en-US" sz="2400" dirty="0"/>
              <a:t>記</a:t>
            </a:r>
            <a:r>
              <a:rPr lang="zh-TW" altLang="en-US" sz="2400" dirty="0"/>
              <a:t>錄</a:t>
            </a:r>
            <a:endParaRPr lang="en-US" altLang="zh-TW" sz="2400" dirty="0"/>
          </a:p>
          <a:p>
            <a:r>
              <a:rPr lang="zh-TW" altLang="en-US" sz="2400" dirty="0"/>
              <a:t>大陸地區要翻牆才能收發 </a:t>
            </a:r>
            <a:r>
              <a:rPr lang="en-US" altLang="zh-TW" sz="2400" dirty="0"/>
              <a:t>Gmail</a:t>
            </a:r>
            <a:endParaRPr lang="zh-TW" altLang="en-US" sz="2400" dirty="0">
              <a:latin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17074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5D8C733-6474-42CC-8745-E60B895F5E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880" y="2140398"/>
            <a:ext cx="5021104" cy="430197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163E95F-8147-4847-B08D-8D2D9BD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778916" cy="1010092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QmailClient 輕鬆</a:t>
            </a:r>
            <a:r>
              <a:rPr lang="zh-CN" altLang="en-US" b="1" dirty="0">
                <a:solidFill>
                  <a:schemeClr val="bg1"/>
                </a:solidFill>
                <a:ea typeface="Microsoft JhengHei" panose="020B0604030504040204" pitchFamily="34" charset="-120"/>
              </a:rPr>
              <a:t>查看郵件</a:t>
            </a:r>
            <a:endParaRPr lang="zh-TW" altLang="en-US" b="1" dirty="0">
              <a:solidFill>
                <a:schemeClr val="bg1"/>
              </a:solidFill>
              <a:ea typeface="Microsoft JhengHei" panose="020B0604030504040204" pitchFamily="34" charset="-12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AA94ED6B-CB57-416A-B266-299BFB641351}"/>
              </a:ext>
            </a:extLst>
          </p:cNvPr>
          <p:cNvGrpSpPr/>
          <p:nvPr/>
        </p:nvGrpSpPr>
        <p:grpSpPr>
          <a:xfrm>
            <a:off x="9704841" y="195944"/>
            <a:ext cx="2253077" cy="1133035"/>
            <a:chOff x="9379988" y="1341817"/>
            <a:chExt cx="2253077" cy="1133035"/>
          </a:xfrm>
        </p:grpSpPr>
        <p:sp>
          <p:nvSpPr>
            <p:cNvPr id="5" name="平行四邊形 4">
              <a:extLst>
                <a:ext uri="{FF2B5EF4-FFF2-40B4-BE49-F238E27FC236}">
                  <a16:creationId xmlns:a16="http://schemas.microsoft.com/office/drawing/2014/main" id="{F16612D6-2B35-FB45-A771-A732FF8D8F4A}"/>
                </a:ext>
              </a:extLst>
            </p:cNvPr>
            <p:cNvSpPr/>
            <p:nvPr/>
          </p:nvSpPr>
          <p:spPr>
            <a:xfrm>
              <a:off x="9379988" y="1341817"/>
              <a:ext cx="2253077" cy="652466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TW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微軟正黑體" pitchFamily="34" charset="-120"/>
                  <a:cs typeface="Arial" panose="020B0604020202020204" pitchFamily="34" charset="0"/>
                </a:rPr>
                <a:t>Live Demo</a:t>
              </a:r>
              <a:endParaRPr lang="zh-TW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等腰三角形 20">
              <a:extLst>
                <a:ext uri="{FF2B5EF4-FFF2-40B4-BE49-F238E27FC236}">
                  <a16:creationId xmlns:a16="http://schemas.microsoft.com/office/drawing/2014/main" id="{3F88801F-3178-D242-AA72-061790E10128}"/>
                </a:ext>
              </a:extLst>
            </p:cNvPr>
            <p:cNvSpPr/>
            <p:nvPr/>
          </p:nvSpPr>
          <p:spPr>
            <a:xfrm rot="20998405" flipH="1" flipV="1">
              <a:off x="9758621" y="1905600"/>
              <a:ext cx="449171" cy="569252"/>
            </a:xfrm>
            <a:prstGeom prst="triangle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2FB3FB72-32F3-264D-899B-CA246F466C2A}"/>
              </a:ext>
            </a:extLst>
          </p:cNvPr>
          <p:cNvSpPr/>
          <p:nvPr/>
        </p:nvSpPr>
        <p:spPr>
          <a:xfrm>
            <a:off x="980636" y="1498753"/>
            <a:ext cx="4141027" cy="461665"/>
          </a:xfrm>
          <a:prstGeom prst="rect">
            <a:avLst/>
          </a:prstGeom>
          <a:solidFill>
            <a:srgbClr val="FFC000"/>
          </a:solidFill>
        </p:spPr>
        <p:txBody>
          <a:bodyPr wrap="square" anchor="t">
            <a:spAutoFit/>
          </a:bodyPr>
          <a:lstStyle/>
          <a:p>
            <a:pPr algn="ctr"/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分享連結 - 輕鬆傳送大檔案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D53C1D7-7825-D54F-980F-1ADF3B8F41DD}"/>
              </a:ext>
            </a:extLst>
          </p:cNvPr>
          <p:cNvSpPr/>
          <p:nvPr/>
        </p:nvSpPr>
        <p:spPr>
          <a:xfrm>
            <a:off x="2087636" y="569185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新信件推播通知</a:t>
            </a:r>
            <a:endParaRPr lang="zh-TW" altLang="en-US" sz="2000" b="1" dirty="0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F8D986FF-3ABE-44DA-9C83-24DD56DBB3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5990" y="1265514"/>
            <a:ext cx="921485" cy="9214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B6BC78D4-300F-4DBF-940C-C4FA4CDC10F0}"/>
              </a:ext>
            </a:extLst>
          </p:cNvPr>
          <p:cNvSpPr/>
          <p:nvPr/>
        </p:nvSpPr>
        <p:spPr>
          <a:xfrm>
            <a:off x="5641781" y="1498753"/>
            <a:ext cx="4801314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隨時瀏覽多個信箱，查詢備份郵件</a:t>
            </a:r>
            <a:endParaRPr lang="en-US" altLang="zh-TW" sz="24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D1220705-DF08-48F4-BAA9-57E2953F9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273" y="2255624"/>
            <a:ext cx="3372705" cy="3826771"/>
          </a:xfrm>
          <a:prstGeom prst="rect">
            <a:avLst/>
          </a:prstGeom>
        </p:spPr>
      </p:pic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46BB5B8E-A93D-405D-AD3A-94E420409360}"/>
              </a:ext>
            </a:extLst>
          </p:cNvPr>
          <p:cNvCxnSpPr/>
          <p:nvPr/>
        </p:nvCxnSpPr>
        <p:spPr>
          <a:xfrm>
            <a:off x="5366084" y="1265514"/>
            <a:ext cx="0" cy="517686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47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:a16="http://schemas.microsoft.com/office/drawing/2014/main" id="{3C9ADACD-13AF-4483-AC74-B8869B15177F}"/>
              </a:ext>
            </a:extLst>
          </p:cNvPr>
          <p:cNvSpPr/>
          <p:nvPr/>
        </p:nvSpPr>
        <p:spPr>
          <a:xfrm>
            <a:off x="923014" y="1445112"/>
            <a:ext cx="5083841" cy="646331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0"/>
                </a:srgbClr>
              </a:gs>
              <a:gs pos="30000">
                <a:srgbClr val="C00000"/>
              </a:gs>
              <a:gs pos="70000">
                <a:srgbClr val="C00000"/>
              </a:gs>
              <a:gs pos="100000">
                <a:srgbClr val="C00000">
                  <a:alpha val="0"/>
                </a:srgb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Clr>
                <a:srgbClr val="9F5900"/>
              </a:buClr>
              <a:buSzPct val="25000"/>
            </a:pPr>
            <a:r>
              <a:rPr lang="zh-TW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高效能機種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F6380DC-6BF2-FD4A-92DA-DD7805EA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ea typeface="Microsoft JhengHei" panose="020B0604030504040204" pitchFamily="34" charset="-120"/>
              </a:rPr>
              <a:t>最佳高效夥伴搭配方案</a:t>
            </a:r>
          </a:p>
        </p:txBody>
      </p:sp>
      <p:grpSp>
        <p:nvGrpSpPr>
          <p:cNvPr id="24" name="群組 23">
            <a:extLst>
              <a:ext uri="{FF2B5EF4-FFF2-40B4-BE49-F238E27FC236}">
                <a16:creationId xmlns:a16="http://schemas.microsoft.com/office/drawing/2014/main" id="{ACF06E07-DCFF-2348-BEFE-5E8BC72BC472}"/>
              </a:ext>
            </a:extLst>
          </p:cNvPr>
          <p:cNvGrpSpPr/>
          <p:nvPr/>
        </p:nvGrpSpPr>
        <p:grpSpPr>
          <a:xfrm>
            <a:off x="768459" y="2434937"/>
            <a:ext cx="2499742" cy="2272059"/>
            <a:chOff x="444029" y="2121859"/>
            <a:chExt cx="2257210" cy="2045794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2EDA0E9-EFF7-654F-843D-821D4F81A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4481" y="3669838"/>
              <a:ext cx="2016305" cy="497815"/>
            </a:xfrm>
            <a:prstGeom prst="rect">
              <a:avLst/>
            </a:prstGeom>
          </p:spPr>
        </p:pic>
        <p:pic>
          <p:nvPicPr>
            <p:cNvPr id="8" name="Picture 20">
              <a:extLst>
                <a:ext uri="{FF2B5EF4-FFF2-40B4-BE49-F238E27FC236}">
                  <a16:creationId xmlns:a16="http://schemas.microsoft.com/office/drawing/2014/main" id="{488296F1-74F2-6847-84EF-5BFADF22E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4029" y="2121859"/>
              <a:ext cx="2257210" cy="1489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21BF552-C7E4-A14A-A5A2-2617F0C184FF}"/>
                </a:ext>
              </a:extLst>
            </p:cNvPr>
            <p:cNvSpPr/>
            <p:nvPr/>
          </p:nvSpPr>
          <p:spPr>
            <a:xfrm>
              <a:off x="933400" y="3676929"/>
              <a:ext cx="1233539" cy="4156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TS-1685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BD3C868E-69D3-B840-AB33-D6ACC8E0595F}"/>
              </a:ext>
            </a:extLst>
          </p:cNvPr>
          <p:cNvGrpSpPr/>
          <p:nvPr/>
        </p:nvGrpSpPr>
        <p:grpSpPr>
          <a:xfrm>
            <a:off x="3470609" y="2577185"/>
            <a:ext cx="2232952" cy="2132550"/>
            <a:chOff x="3321115" y="1552394"/>
            <a:chExt cx="2016305" cy="1923743"/>
          </a:xfrm>
        </p:grpSpPr>
        <p:pic>
          <p:nvPicPr>
            <p:cNvPr id="12" name="Picture 27" descr="A picture containing indoor, wall&#10;&#10;Description generated with very high confidence">
              <a:extLst>
                <a:ext uri="{FF2B5EF4-FFF2-40B4-BE49-F238E27FC236}">
                  <a16:creationId xmlns:a16="http://schemas.microsoft.com/office/drawing/2014/main" id="{CD2A293E-41B7-274F-AD22-A9C4E9A4D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6484" y="1552394"/>
              <a:ext cx="1712623" cy="134262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741EDB25-32CE-8C4E-80F9-BA7ABFE50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21115" y="2974928"/>
              <a:ext cx="2016305" cy="501209"/>
            </a:xfrm>
            <a:prstGeom prst="rect">
              <a:avLst/>
            </a:prstGeom>
            <a:noFill/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EBB401F-E103-914B-AD06-071E2666D89A}"/>
                </a:ext>
              </a:extLst>
            </p:cNvPr>
            <p:cNvSpPr/>
            <p:nvPr/>
          </p:nvSpPr>
          <p:spPr>
            <a:xfrm>
              <a:off x="3785366" y="2989663"/>
              <a:ext cx="1078659" cy="4164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b="1" dirty="0"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TS-877</a:t>
              </a:r>
            </a:p>
          </p:txBody>
        </p:sp>
      </p:grpSp>
      <p:sp>
        <p:nvSpPr>
          <p:cNvPr id="29" name="TextBox 18">
            <a:extLst>
              <a:ext uri="{FF2B5EF4-FFF2-40B4-BE49-F238E27FC236}">
                <a16:creationId xmlns:a16="http://schemas.microsoft.com/office/drawing/2014/main" id="{FC5A55FA-3636-FF42-9B3A-106902F39690}"/>
              </a:ext>
            </a:extLst>
          </p:cNvPr>
          <p:cNvSpPr txBox="1"/>
          <p:nvPr/>
        </p:nvSpPr>
        <p:spPr>
          <a:xfrm>
            <a:off x="888995" y="4766348"/>
            <a:ext cx="2446573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超大容量的高效檔案中心</a:t>
            </a:r>
            <a:r>
              <a:rPr lang="zh-CN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效能卓越，容量加倍</a:t>
            </a:r>
            <a:endParaRPr lang="zh-TW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F9D26EA-9A76-E345-B9D0-7106DE6F8B8B}"/>
              </a:ext>
            </a:extLst>
          </p:cNvPr>
          <p:cNvSpPr/>
          <p:nvPr/>
        </p:nvSpPr>
        <p:spPr>
          <a:xfrm>
            <a:off x="3521484" y="4790963"/>
            <a:ext cx="230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六核心高運算力</a:t>
            </a: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流暢體驗，銳不可擋</a:t>
            </a:r>
          </a:p>
        </p:txBody>
      </p:sp>
      <p:pic>
        <p:nvPicPr>
          <p:cNvPr id="32" name="圖片 17">
            <a:extLst>
              <a:ext uri="{FF2B5EF4-FFF2-40B4-BE49-F238E27FC236}">
                <a16:creationId xmlns:a16="http://schemas.microsoft.com/office/drawing/2014/main" id="{452FD3B5-FD66-B642-9BC9-F7CCCEB54D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900" y="2408418"/>
            <a:ext cx="1010771" cy="100888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Google Shape;96;p14" descr="Hybrid Bakcup Sync.png">
            <a:extLst>
              <a:ext uri="{FF2B5EF4-FFF2-40B4-BE49-F238E27FC236}">
                <a16:creationId xmlns:a16="http://schemas.microsoft.com/office/drawing/2014/main" id="{5CA83200-AF58-DD44-BFCF-96F563BBB3C0}"/>
              </a:ext>
            </a:extLst>
          </p:cNvPr>
          <p:cNvPicPr preferRelativeResize="0"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1071" y="4758800"/>
            <a:ext cx="1003141" cy="9876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id="{843946E9-EE32-B441-A8B3-168D2404C9BB}"/>
              </a:ext>
            </a:extLst>
          </p:cNvPr>
          <p:cNvSpPr/>
          <p:nvPr/>
        </p:nvSpPr>
        <p:spPr>
          <a:xfrm>
            <a:off x="8135519" y="2526464"/>
            <a:ext cx="2502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000" b="1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QmailAgent</a:t>
            </a:r>
            <a:r>
              <a:rPr kumimoji="1" lang="en-US" altLang="zh-TW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</a:p>
          <a:p>
            <a:r>
              <a:rPr kumimoji="1" lang="zh-CN" altLang="en-US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備份多個帳號不遺漏</a:t>
            </a:r>
            <a:endParaRPr lang="zh-TW" altLang="en-US" sz="2000" b="1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625A5479-4FB0-894E-BF92-9496BED3E556}"/>
              </a:ext>
            </a:extLst>
          </p:cNvPr>
          <p:cNvSpPr/>
          <p:nvPr/>
        </p:nvSpPr>
        <p:spPr>
          <a:xfrm>
            <a:off x="8213564" y="3742446"/>
            <a:ext cx="2749471" cy="707886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kumimoji="1" lang="en-US" altLang="zh-TW" sz="2000" b="1" dirty="0" err="1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Qsirch</a:t>
            </a:r>
            <a:r>
              <a:rPr kumimoji="1" lang="en-US" altLang="zh-TW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 </a:t>
            </a:r>
          </a:p>
          <a:p>
            <a:r>
              <a:rPr kumimoji="1" lang="zh-TW" altLang="en-US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有效率地全文檢索系統</a:t>
            </a:r>
            <a:endParaRPr kumimoji="1" lang="en-US" altLang="zh-TW" sz="2000" b="1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1930271A-4793-4142-8BDB-B28E67C2A10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0371" y="3549714"/>
            <a:ext cx="1058783" cy="1025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FF1448F6-0D3E-1945-93E0-D1BEF68FCDB0}"/>
              </a:ext>
            </a:extLst>
          </p:cNvPr>
          <p:cNvSpPr/>
          <p:nvPr/>
        </p:nvSpPr>
        <p:spPr>
          <a:xfrm>
            <a:off x="8253221" y="48670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kumimoji="1" lang="en-US" altLang="zh-TW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Hybrid Backup Sync</a:t>
            </a:r>
            <a:endParaRPr kumimoji="1" lang="en-US" altLang="zh-TW" sz="2000" b="1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  <a:p>
            <a:pPr lvl="0"/>
            <a:r>
              <a:rPr kumimoji="1" lang="zh-TW" altLang="en-US" sz="2000" b="1" dirty="0">
                <a:latin typeface="Arial" panose="020B0604020202020204" pitchFamily="34" charset="0"/>
                <a:ea typeface="Microsoft JhengHei"/>
                <a:cs typeface="Arial" panose="020B0604020202020204" pitchFamily="34" charset="0"/>
                <a:sym typeface="Arial"/>
              </a:rPr>
              <a:t>異地異機備援</a:t>
            </a:r>
            <a:endParaRPr kumimoji="1" lang="zh-TW" altLang="en-US" sz="2000" b="1" dirty="0">
              <a:latin typeface="Arial" panose="020B0604020202020204" pitchFamily="34" charset="0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B902B4EC-D770-4D64-8FDD-2EC71A0A8B0C}"/>
              </a:ext>
            </a:extLst>
          </p:cNvPr>
          <p:cNvSpPr/>
          <p:nvPr/>
        </p:nvSpPr>
        <p:spPr>
          <a:xfrm>
            <a:off x="6026879" y="3696265"/>
            <a:ext cx="566306" cy="56630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BBFDDE8A-486A-4987-B4D5-84692FA38FFE}"/>
              </a:ext>
            </a:extLst>
          </p:cNvPr>
          <p:cNvSpPr txBox="1"/>
          <p:nvPr/>
        </p:nvSpPr>
        <p:spPr>
          <a:xfrm>
            <a:off x="6083968" y="3549714"/>
            <a:ext cx="4691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2BF01944-818F-4C60-8AF8-68846463B365}"/>
              </a:ext>
            </a:extLst>
          </p:cNvPr>
          <p:cNvSpPr/>
          <p:nvPr/>
        </p:nvSpPr>
        <p:spPr>
          <a:xfrm>
            <a:off x="6840247" y="1291225"/>
            <a:ext cx="4285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完整保存郵件，完全備援，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隨時查詢，重新應用。</a:t>
            </a:r>
            <a:endParaRPr lang="en-US" altLang="zh-TW" sz="28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357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C3F6FDAE-8548-4A1F-B3D0-E30A67E9C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89" y="1816211"/>
            <a:ext cx="12191999" cy="449736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68101413-5EC0-F349-A58F-1DE0429DF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</a:rPr>
              <a:t>獲得更多資訊</a:t>
            </a:r>
            <a:endParaRPr kumimoji="1"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926831-C058-A046-A71B-6A53E63BD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80" y="1606252"/>
            <a:ext cx="10515600" cy="49542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en-US" altLang="zh-TW" sz="2400" dirty="0">
                <a:hlinkClick r:id="rId3"/>
              </a:rPr>
              <a:t>https://www.qnap.com/solution/qmailagent/zh-tw/</a:t>
            </a:r>
            <a:endParaRPr kumimoji="1" lang="en-US" altLang="zh-TW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C098077-CB21-AD41-B302-286009E59627}"/>
              </a:ext>
            </a:extLst>
          </p:cNvPr>
          <p:cNvSpPr/>
          <p:nvPr/>
        </p:nvSpPr>
        <p:spPr>
          <a:xfrm>
            <a:off x="5069625" y="1882807"/>
            <a:ext cx="34676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立即取得應用程式</a:t>
            </a:r>
            <a:endParaRPr kumimoji="1"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kumimoji="1" lang="en-US" altLang="zh-TW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QmailAgent</a:t>
            </a:r>
            <a:endParaRPr lang="zh-TW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4A41D74-8FAF-47E2-A853-D710FE89A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037" y="1701825"/>
            <a:ext cx="1439183" cy="14391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89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16">
            <a:extLst>
              <a:ext uri="{FF2B5EF4-FFF2-40B4-BE49-F238E27FC236}">
                <a16:creationId xmlns:a16="http://schemas.microsoft.com/office/drawing/2014/main" id="{0088C354-D144-4F87-ADA2-15EF3C575EA0}"/>
              </a:ext>
            </a:extLst>
          </p:cNvPr>
          <p:cNvSpPr txBox="1">
            <a:spLocks/>
          </p:cNvSpPr>
          <p:nvPr/>
        </p:nvSpPr>
        <p:spPr>
          <a:xfrm>
            <a:off x="6365182" y="5773142"/>
            <a:ext cx="5313006" cy="844758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TW" sz="7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©2018</a:t>
            </a:r>
            <a:r>
              <a:rPr lang="zh-TW" altLang="en-US" sz="700" b="1" dirty="0">
                <a:solidFill>
                  <a:schemeClr val="bg1"/>
                </a:solidFill>
                <a:latin typeface="Arial" panose="020B0604020202020204" pitchFamily="34" charset="0"/>
                <a:ea typeface="微軟正黑體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488522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01ED5A3-6B1D-4F5E-AEFE-8B226AD7F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393" y="1793273"/>
            <a:ext cx="9368812" cy="422251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77FA5A0-F9AD-BC43-B77F-6531F1383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預防甚於治療，郵件</a:t>
            </a:r>
            <a:r>
              <a:rPr lang="zh-CN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</a:t>
            </a:r>
            <a:r>
              <a:rPr lang="zh-TW" altLang="en-US" sz="4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重要性不容小覷</a:t>
            </a: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5CF0C932-A354-422B-A9DE-2F556C02A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400" dirty="0">
                <a:latin typeface="微軟正黑體" panose="020B0604030504040204" pitchFamily="34" charset="-120"/>
              </a:rPr>
              <a:t>郵件是企業間資料傳遞的主要管道，是大量機密資料儲存媒介。</a:t>
            </a:r>
            <a:endParaRPr lang="zh-TW" altLang="en-US" sz="2400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14E58EBA-DEAC-41CD-9B4E-14CD8B869E5F}"/>
              </a:ext>
            </a:extLst>
          </p:cNvPr>
          <p:cNvSpPr txBox="1"/>
          <p:nvPr/>
        </p:nvSpPr>
        <p:spPr>
          <a:xfrm>
            <a:off x="5094394" y="3230060"/>
            <a:ext cx="207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電子郵件即時備份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8DCA029D-E27A-42F1-9587-CF6291B3A896}"/>
              </a:ext>
            </a:extLst>
          </p:cNvPr>
          <p:cNvSpPr txBox="1"/>
          <p:nvPr/>
        </p:nvSpPr>
        <p:spPr>
          <a:xfrm>
            <a:off x="1830986" y="2194136"/>
            <a:ext cx="2817627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公司與客戶有交易糾紛或法律爭議，可成為</a:t>
            </a:r>
            <a:endParaRPr lang="en-US" altLang="zh-TW" sz="2000" b="1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有力舉證</a:t>
            </a:r>
            <a:endParaRPr lang="en-US" altLang="zh-TW" sz="2000" b="1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C8BDE4CB-BDC1-4D60-B282-D57386BB276B}"/>
              </a:ext>
            </a:extLst>
          </p:cNvPr>
          <p:cNvSpPr txBox="1"/>
          <p:nvPr/>
        </p:nvSpPr>
        <p:spPr>
          <a:xfrm>
            <a:off x="7615274" y="2348024"/>
            <a:ext cx="271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避免機密外洩，防止資安事件</a:t>
            </a:r>
            <a:endParaRPr kumimoji="1"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5810735-8B92-4D96-AC96-0F66CED7241A}"/>
              </a:ext>
            </a:extLst>
          </p:cNvPr>
          <p:cNvSpPr txBox="1"/>
          <p:nvPr/>
        </p:nvSpPr>
        <p:spPr>
          <a:xfrm>
            <a:off x="1687417" y="4742325"/>
            <a:ext cx="322550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TW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將員工重要郵件</a:t>
            </a:r>
            <a:endParaRPr lang="zh-TW" altLang="en-US" sz="2000">
              <a:solidFill>
                <a:schemeClr val="tx1">
                  <a:lumMod val="65000"/>
                  <a:lumOff val="35000"/>
                </a:schemeClr>
              </a:solidFill>
              <a:latin typeface="新細明體"/>
              <a:ea typeface="新細明體"/>
            </a:endParaRPr>
          </a:p>
          <a:p>
            <a:pPr algn="ctr"/>
            <a:r>
              <a:rPr lang="zh-TW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備份留存</a:t>
            </a:r>
            <a:endParaRPr lang="zh-TW" altLang="en-US" sz="2000">
              <a:solidFill>
                <a:schemeClr val="tx1">
                  <a:lumMod val="65000"/>
                  <a:lumOff val="35000"/>
                </a:schemeClr>
              </a:solidFill>
              <a:latin typeface="新細明體"/>
              <a:ea typeface="新細明體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165980E-49D4-496E-83F0-F857175E47C4}"/>
              </a:ext>
            </a:extLst>
          </p:cNvPr>
          <p:cNvSpPr txBox="1"/>
          <p:nvPr/>
        </p:nvSpPr>
        <p:spPr>
          <a:xfrm>
            <a:off x="7615274" y="4745319"/>
            <a:ext cx="2717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避免人為疏失，誤刪封存的郵件</a:t>
            </a:r>
            <a:endParaRPr kumimoji="1" lang="zh-TW" alt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4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3690132A-93D4-4391-A852-E73AAE4D0F5B}"/>
              </a:ext>
            </a:extLst>
          </p:cNvPr>
          <p:cNvCxnSpPr>
            <a:cxnSpLocks/>
          </p:cNvCxnSpPr>
          <p:nvPr/>
        </p:nvCxnSpPr>
        <p:spPr>
          <a:xfrm>
            <a:off x="3754232" y="4235622"/>
            <a:ext cx="66519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7DC08299-C863-4059-B86D-7854381EACBC}"/>
              </a:ext>
            </a:extLst>
          </p:cNvPr>
          <p:cNvSpPr/>
          <p:nvPr/>
        </p:nvSpPr>
        <p:spPr>
          <a:xfrm>
            <a:off x="4419431" y="3519822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dk1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AF2507E2-7FC3-466D-BB1D-67309F3C9318}"/>
              </a:ext>
            </a:extLst>
          </p:cNvPr>
          <p:cNvSpPr/>
          <p:nvPr/>
        </p:nvSpPr>
        <p:spPr>
          <a:xfrm>
            <a:off x="1857476" y="3519822"/>
            <a:ext cx="1924598" cy="1377183"/>
          </a:xfrm>
          <a:prstGeom prst="roundRect">
            <a:avLst>
              <a:gd name="adj" fmla="val 6984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solidFill>
                <a:schemeClr val="dk1"/>
              </a:solidFill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0B2F07AD-3ADE-5142-A82E-D0C162B7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9116">
            <a:off x="6172332" y="2054312"/>
            <a:ext cx="3431268" cy="3266972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BBC496C-57FA-2741-9731-74C76E45D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</a:rPr>
              <a:t>強大的郵件保存管理政策</a:t>
            </a:r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54A04401-501A-1E47-AAFC-A45B8592E966}"/>
              </a:ext>
            </a:extLst>
          </p:cNvPr>
          <p:cNvSpPr txBox="1"/>
          <p:nvPr/>
        </p:nvSpPr>
        <p:spPr>
          <a:xfrm>
            <a:off x="9656864" y="2999521"/>
            <a:ext cx="2350536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zh-TW" altLang="en-US" sz="2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/>
                <a:ea typeface="Microsoft JhengHei"/>
                <a:cs typeface="Arial"/>
                <a:sym typeface="Arial"/>
              </a:rPr>
              <a:t>災難</a:t>
            </a:r>
            <a:r>
              <a:rPr lang="zh-TW" sz="2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/>
                <a:ea typeface="Microsoft JhengHei"/>
                <a:cs typeface="Arial"/>
                <a:sym typeface="Arial"/>
              </a:rPr>
              <a:t>還原</a:t>
            </a:r>
            <a:r>
              <a:rPr lang="zh-TW" altLang="en-US" sz="2000" b="1" i="0" u="none" strike="noStrike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JhengHei"/>
                <a:ea typeface="Microsoft JhengHei"/>
                <a:cs typeface="Arial"/>
                <a:sym typeface="Arial"/>
              </a:rPr>
              <a:t>至伺服器</a:t>
            </a:r>
            <a:endParaRPr lang="zh-TW" altLang="en-US" sz="2000">
              <a:solidFill>
                <a:schemeClr val="tx1">
                  <a:lumMod val="95000"/>
                  <a:lumOff val="5000"/>
                </a:schemeClr>
              </a:solidFill>
              <a:latin typeface="Microsoft JhengHei"/>
              <a:ea typeface="Microsoft JhengHei"/>
            </a:endParaRPr>
          </a:p>
        </p:txBody>
      </p:sp>
      <p:pic>
        <p:nvPicPr>
          <p:cNvPr id="15" name="Google Shape;186;p23" descr="P3-2-2.png">
            <a:extLst>
              <a:ext uri="{FF2B5EF4-FFF2-40B4-BE49-F238E27FC236}">
                <a16:creationId xmlns:a16="http://schemas.microsoft.com/office/drawing/2014/main" id="{38F57D76-F23C-AF4D-9DFD-E455B9AAB6A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5327" y="4021074"/>
            <a:ext cx="2528643" cy="10786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AAA2A4BB-9B81-3342-8AA6-E029007382F2}"/>
              </a:ext>
            </a:extLst>
          </p:cNvPr>
          <p:cNvSpPr/>
          <p:nvPr/>
        </p:nvSpPr>
        <p:spPr>
          <a:xfrm>
            <a:off x="8675327" y="5224523"/>
            <a:ext cx="252864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  <a:sym typeface="Arial"/>
              </a:rPr>
              <a:t>異地備援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ea typeface="微軟正黑體" panose="020B0604030504040204" pitchFamily="34" charset="-120"/>
              <a:cs typeface="Arial"/>
            </a:endParaRPr>
          </a:p>
        </p:txBody>
      </p: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53746876-8FD8-174F-80D5-8E645C11FB7C}"/>
              </a:ext>
            </a:extLst>
          </p:cNvPr>
          <p:cNvGrpSpPr/>
          <p:nvPr/>
        </p:nvGrpSpPr>
        <p:grpSpPr>
          <a:xfrm>
            <a:off x="363174" y="1374041"/>
            <a:ext cx="3236301" cy="1887080"/>
            <a:chOff x="388485" y="909795"/>
            <a:chExt cx="2726681" cy="1589922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FF0E1FF-8F59-134F-8EFB-7CD0036B3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157" y="1025024"/>
              <a:ext cx="1586798" cy="679732"/>
            </a:xfrm>
            <a:prstGeom prst="rect">
              <a:avLst/>
            </a:prstGeom>
          </p:spPr>
        </p:pic>
        <p:sp>
          <p:nvSpPr>
            <p:cNvPr id="19" name="Google Shape;99;p14">
              <a:extLst>
                <a:ext uri="{FF2B5EF4-FFF2-40B4-BE49-F238E27FC236}">
                  <a16:creationId xmlns:a16="http://schemas.microsoft.com/office/drawing/2014/main" id="{D0627CD3-A634-7E47-AF78-4280B5CDD0AB}"/>
                </a:ext>
              </a:extLst>
            </p:cNvPr>
            <p:cNvSpPr txBox="1"/>
            <p:nvPr/>
          </p:nvSpPr>
          <p:spPr>
            <a:xfrm>
              <a:off x="1043366" y="1789600"/>
              <a:ext cx="20718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>
                <a:buClr>
                  <a:schemeClr val="lt1"/>
                </a:buClr>
                <a:buSzPts val="2800"/>
              </a:pPr>
              <a:r>
                <a:rPr lang="zh-TW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郵件伺服器</a:t>
              </a:r>
              <a:endParaRPr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20" name="圖片 8">
              <a:extLst>
                <a:ext uri="{FF2B5EF4-FFF2-40B4-BE49-F238E27FC236}">
                  <a16:creationId xmlns:a16="http://schemas.microsoft.com/office/drawing/2014/main" id="{2B076921-6CC5-7849-8ADB-6AA219EE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85" y="909795"/>
              <a:ext cx="881239" cy="1589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3B45EF18-6D80-3940-8F48-AD211128AB8C}"/>
              </a:ext>
            </a:extLst>
          </p:cNvPr>
          <p:cNvSpPr txBox="1"/>
          <p:nvPr/>
        </p:nvSpPr>
        <p:spPr>
          <a:xfrm>
            <a:off x="9656864" y="1650787"/>
            <a:ext cx="2280781" cy="60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即時建立索引</a:t>
            </a:r>
            <a:endParaRPr lang="zh-TW" altLang="en-US" sz="2000" dirty="0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0D5259C0-1832-4A46-8B19-F0F9F0979EEA}"/>
              </a:ext>
            </a:extLst>
          </p:cNvPr>
          <p:cNvGrpSpPr/>
          <p:nvPr/>
        </p:nvGrpSpPr>
        <p:grpSpPr>
          <a:xfrm>
            <a:off x="1771618" y="2991109"/>
            <a:ext cx="2046411" cy="1790045"/>
            <a:chOff x="4294586" y="1511463"/>
            <a:chExt cx="2433610" cy="1922929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D1D9FF10-2346-054B-924B-58555413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3971" y="2177101"/>
              <a:ext cx="1910199" cy="125729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Google Shape;99;p14">
              <a:extLst>
                <a:ext uri="{FF2B5EF4-FFF2-40B4-BE49-F238E27FC236}">
                  <a16:creationId xmlns:a16="http://schemas.microsoft.com/office/drawing/2014/main" id="{B61CA846-D0E2-B64D-B6D4-E972EF265781}"/>
                </a:ext>
              </a:extLst>
            </p:cNvPr>
            <p:cNvSpPr txBox="1"/>
            <p:nvPr/>
          </p:nvSpPr>
          <p:spPr>
            <a:xfrm>
              <a:off x="4294586" y="1511463"/>
              <a:ext cx="243361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/>
                  <a:sym typeface="Arial"/>
                </a:rPr>
                <a:t>同步</a:t>
              </a:r>
              <a:endParaRPr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40" name="圖片 39">
            <a:extLst>
              <a:ext uri="{FF2B5EF4-FFF2-40B4-BE49-F238E27FC236}">
                <a16:creationId xmlns:a16="http://schemas.microsoft.com/office/drawing/2014/main" id="{E27ED3BE-AF35-4049-8B42-1B90E5B5CEB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2142" y="1144580"/>
            <a:ext cx="1589590" cy="138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圖片 4">
            <a:extLst>
              <a:ext uri="{FF2B5EF4-FFF2-40B4-BE49-F238E27FC236}">
                <a16:creationId xmlns:a16="http://schemas.microsoft.com/office/drawing/2014/main" id="{80C6BFE4-2E17-9345-ABD3-D7038B0A74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3851" y="2634244"/>
            <a:ext cx="1227145" cy="122343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直線箭頭接點 45">
            <a:extLst>
              <a:ext uri="{FF2B5EF4-FFF2-40B4-BE49-F238E27FC236}">
                <a16:creationId xmlns:a16="http://schemas.microsoft.com/office/drawing/2014/main" id="{2217519A-505A-A942-9801-621986185763}"/>
              </a:ext>
            </a:extLst>
          </p:cNvPr>
          <p:cNvCxnSpPr>
            <a:cxnSpLocks/>
          </p:cNvCxnSpPr>
          <p:nvPr/>
        </p:nvCxnSpPr>
        <p:spPr>
          <a:xfrm flipV="1">
            <a:off x="6799058" y="2019302"/>
            <a:ext cx="1681616" cy="1458851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直線箭頭接點 50">
            <a:extLst>
              <a:ext uri="{FF2B5EF4-FFF2-40B4-BE49-F238E27FC236}">
                <a16:creationId xmlns:a16="http://schemas.microsoft.com/office/drawing/2014/main" id="{D588BF9F-57D1-064B-A839-ACA57F2024B5}"/>
              </a:ext>
            </a:extLst>
          </p:cNvPr>
          <p:cNvCxnSpPr>
            <a:cxnSpLocks/>
          </p:cNvCxnSpPr>
          <p:nvPr/>
        </p:nvCxnSpPr>
        <p:spPr>
          <a:xfrm>
            <a:off x="7355813" y="4577051"/>
            <a:ext cx="1085058" cy="11266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3" name="Google Shape;99;p14">
            <a:extLst>
              <a:ext uri="{FF2B5EF4-FFF2-40B4-BE49-F238E27FC236}">
                <a16:creationId xmlns:a16="http://schemas.microsoft.com/office/drawing/2014/main" id="{54DEB13F-3CFF-4C21-B983-A92D681B22E0}"/>
              </a:ext>
            </a:extLst>
          </p:cNvPr>
          <p:cNvSpPr txBox="1"/>
          <p:nvPr/>
        </p:nvSpPr>
        <p:spPr>
          <a:xfrm>
            <a:off x="4175691" y="2991109"/>
            <a:ext cx="2024346" cy="487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ts val="2800"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</a:rPr>
              <a:t>備份</a:t>
            </a:r>
            <a:endParaRPr sz="24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</a:endParaRPr>
          </a:p>
        </p:txBody>
      </p:sp>
      <p:pic>
        <p:nvPicPr>
          <p:cNvPr id="34" name="圖片 33">
            <a:extLst>
              <a:ext uri="{FF2B5EF4-FFF2-40B4-BE49-F238E27FC236}">
                <a16:creationId xmlns:a16="http://schemas.microsoft.com/office/drawing/2014/main" id="{9CD8A653-8EDA-4531-8B1C-99BADCA64F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87" y="3580514"/>
            <a:ext cx="859891" cy="12387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2" name="矩形 41">
            <a:extLst>
              <a:ext uri="{FF2B5EF4-FFF2-40B4-BE49-F238E27FC236}">
                <a16:creationId xmlns:a16="http://schemas.microsoft.com/office/drawing/2014/main" id="{81923B45-706F-F447-9713-7A85413862AD}"/>
              </a:ext>
            </a:extLst>
          </p:cNvPr>
          <p:cNvSpPr/>
          <p:nvPr/>
        </p:nvSpPr>
        <p:spPr>
          <a:xfrm>
            <a:off x="5894309" y="3591697"/>
            <a:ext cx="1290946" cy="1287851"/>
          </a:xfrm>
          <a:prstGeom prst="rect">
            <a:avLst/>
          </a:prstGeom>
          <a:solidFill>
            <a:srgbClr val="0070C0">
              <a:alpha val="70000"/>
            </a:srgbClr>
          </a:solidFill>
          <a:ln w="38100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郵件檔</a:t>
            </a:r>
            <a:endParaRPr lang="zh-TW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資料夾</a:t>
            </a:r>
            <a:endParaRPr lang="zh-TW" altLang="en-US" sz="2000" b="1">
              <a:solidFill>
                <a:schemeClr val="bg1"/>
              </a:solidFill>
              <a:latin typeface="微軟正黑體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1" name="圖片 19" descr="P6-02.png">
            <a:extLst>
              <a:ext uri="{FF2B5EF4-FFF2-40B4-BE49-F238E27FC236}">
                <a16:creationId xmlns:a16="http://schemas.microsoft.com/office/drawing/2014/main" id="{B59239F7-5306-F748-B024-99CBCFBD7B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0119" y="4320751"/>
            <a:ext cx="998897" cy="8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6E2DC37A-601B-2D42-97D3-BE4DE05E40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4029" y="4727345"/>
            <a:ext cx="782462" cy="591486"/>
          </a:xfrm>
          <a:prstGeom prst="rect">
            <a:avLst/>
          </a:prstGeom>
        </p:spPr>
      </p:pic>
      <p:cxnSp>
        <p:nvCxnSpPr>
          <p:cNvPr id="49" name="直線箭頭接點 45">
            <a:extLst>
              <a:ext uri="{FF2B5EF4-FFF2-40B4-BE49-F238E27FC236}">
                <a16:creationId xmlns:a16="http://schemas.microsoft.com/office/drawing/2014/main" id="{322B7C9F-1082-4EA2-85AD-43C981FD7E4E}"/>
              </a:ext>
            </a:extLst>
          </p:cNvPr>
          <p:cNvCxnSpPr>
            <a:cxnSpLocks/>
          </p:cNvCxnSpPr>
          <p:nvPr/>
        </p:nvCxnSpPr>
        <p:spPr>
          <a:xfrm flipV="1">
            <a:off x="7276634" y="3478153"/>
            <a:ext cx="996807" cy="422563"/>
          </a:xfrm>
          <a:prstGeom prst="straightConnector1">
            <a:avLst/>
          </a:prstGeom>
          <a:ln w="762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CF34AA05-073E-4D7B-90AE-922849B11E36}"/>
              </a:ext>
            </a:extLst>
          </p:cNvPr>
          <p:cNvGrpSpPr/>
          <p:nvPr/>
        </p:nvGrpSpPr>
        <p:grpSpPr>
          <a:xfrm>
            <a:off x="956652" y="3171291"/>
            <a:ext cx="900824" cy="1048073"/>
            <a:chOff x="956652" y="3171291"/>
            <a:chExt cx="900824" cy="1048073"/>
          </a:xfrm>
        </p:grpSpPr>
        <p:cxnSp>
          <p:nvCxnSpPr>
            <p:cNvPr id="9" name="接點: 肘形 8">
              <a:extLst>
                <a:ext uri="{FF2B5EF4-FFF2-40B4-BE49-F238E27FC236}">
                  <a16:creationId xmlns:a16="http://schemas.microsoft.com/office/drawing/2014/main" id="{F292FBDA-A585-422E-8814-CB038AD86D52}"/>
                </a:ext>
              </a:extLst>
            </p:cNvPr>
            <p:cNvCxnSpPr>
              <a:cxnSpLocks/>
            </p:cNvCxnSpPr>
            <p:nvPr/>
          </p:nvCxnSpPr>
          <p:spPr>
            <a:xfrm>
              <a:off x="956652" y="3171291"/>
              <a:ext cx="0" cy="1048073"/>
            </a:xfrm>
            <a:prstGeom prst="straightConnector1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接點 29">
              <a:extLst>
                <a:ext uri="{FF2B5EF4-FFF2-40B4-BE49-F238E27FC236}">
                  <a16:creationId xmlns:a16="http://schemas.microsoft.com/office/drawing/2014/main" id="{FCD19363-F75E-4387-9143-8C728274DD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652" y="4195682"/>
              <a:ext cx="900824" cy="269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48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4C1F4-4D9F-3049-AA79-ED4CAB31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如何擬定郵件保護策略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F453854-64DF-4596-9483-F6ABC4D40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2400" dirty="0"/>
              <a:t>運用</a:t>
            </a:r>
            <a:r>
              <a:rPr lang="zh-TW" altLang="en-US" sz="2400" dirty="0"/>
              <a:t> </a:t>
            </a:r>
            <a:r>
              <a:rPr lang="en-US" altLang="zh-TW" sz="2400" dirty="0"/>
              <a:t>NAS </a:t>
            </a:r>
            <a:r>
              <a:rPr lang="zh-TW" altLang="en-US" sz="2400" dirty="0"/>
              <a:t>軟體與備份打造郵件保護最佳計畫</a:t>
            </a: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A6BB2EA-D29C-4047-B0E1-BC11854797E2}"/>
              </a:ext>
            </a:extLst>
          </p:cNvPr>
          <p:cNvGrpSpPr/>
          <p:nvPr/>
        </p:nvGrpSpPr>
        <p:grpSpPr>
          <a:xfrm>
            <a:off x="1901254" y="2982717"/>
            <a:ext cx="8093646" cy="2272161"/>
            <a:chOff x="1177354" y="3544440"/>
            <a:chExt cx="9427146" cy="2579126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79CB25D-D219-4949-BFD7-62CCEBEBD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7354" y="3544440"/>
              <a:ext cx="9427146" cy="2579126"/>
            </a:xfrm>
            <a:prstGeom prst="rect">
              <a:avLst/>
            </a:prstGeom>
          </p:spPr>
        </p:pic>
        <p:pic>
          <p:nvPicPr>
            <p:cNvPr id="6" name="圖片 17">
              <a:extLst>
                <a:ext uri="{FF2B5EF4-FFF2-40B4-BE49-F238E27FC236}">
                  <a16:creationId xmlns:a16="http://schemas.microsoft.com/office/drawing/2014/main" id="{543EBC4D-B958-E344-B63F-E526A9E62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8100" y="3693133"/>
              <a:ext cx="2286000" cy="228173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996EFAF-2CC0-0B44-A6F6-0168A4710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54275" y="3700733"/>
              <a:ext cx="2268824" cy="2274137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Google Shape;96;p14" descr="Hybrid Bakcup Sync.png">
              <a:extLst>
                <a:ext uri="{FF2B5EF4-FFF2-40B4-BE49-F238E27FC236}">
                  <a16:creationId xmlns:a16="http://schemas.microsoft.com/office/drawing/2014/main" id="{DE785BA6-EDBC-2145-9638-FBD9C8BD1EB5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19776" y="3620035"/>
              <a:ext cx="2395824" cy="2422831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D6E33FBD-62D5-064A-9EC3-EE5209958418}"/>
              </a:ext>
            </a:extLst>
          </p:cNvPr>
          <p:cNvSpPr/>
          <p:nvPr/>
        </p:nvSpPr>
        <p:spPr>
          <a:xfrm>
            <a:off x="1866900" y="1847567"/>
            <a:ext cx="2184400" cy="110799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rgbClr val="C0000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zh-TW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郵件收發總代理</a:t>
            </a:r>
            <a:endParaRPr lang="en-US" altLang="zh-C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617F068-C097-744A-A077-D856DB91BD0C}"/>
              </a:ext>
            </a:extLst>
          </p:cNvPr>
          <p:cNvSpPr/>
          <p:nvPr/>
        </p:nvSpPr>
        <p:spPr>
          <a:xfrm>
            <a:off x="4165600" y="2023584"/>
            <a:ext cx="482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8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4" name="Picture 18">
            <a:extLst>
              <a:ext uri="{FF2B5EF4-FFF2-40B4-BE49-F238E27FC236}">
                <a16:creationId xmlns:a16="http://schemas.microsoft.com/office/drawing/2014/main" id="{7796BA14-98B7-7545-9D03-8FFC35DE43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865" y="5464613"/>
            <a:ext cx="6486578" cy="9388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9CF15A2A-3727-5545-9AFD-49E6A08FE281}"/>
              </a:ext>
            </a:extLst>
          </p:cNvPr>
          <p:cNvSpPr/>
          <p:nvPr/>
        </p:nvSpPr>
        <p:spPr>
          <a:xfrm>
            <a:off x="7206689" y="2060632"/>
            <a:ext cx="6549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B89FC47-4F1A-4477-8D2D-22B4EA14045A}"/>
              </a:ext>
            </a:extLst>
          </p:cNvPr>
          <p:cNvSpPr/>
          <p:nvPr/>
        </p:nvSpPr>
        <p:spPr>
          <a:xfrm>
            <a:off x="4853954" y="1847567"/>
            <a:ext cx="2184400" cy="110799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rgbClr val="0070C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altLang="zh-TW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Qsirch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r>
              <a:rPr lang="zh-CN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全文檢索</a:t>
            </a:r>
            <a:endParaRPr lang="en-US" altLang="zh-CN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/>
            <a:endParaRPr lang="zh-TW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04A65B7-45BB-417F-AA80-D592425386AF}"/>
              </a:ext>
            </a:extLst>
          </p:cNvPr>
          <p:cNvSpPr/>
          <p:nvPr/>
        </p:nvSpPr>
        <p:spPr>
          <a:xfrm>
            <a:off x="7861648" y="1847567"/>
            <a:ext cx="3129316" cy="110799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0000">
                <a:schemeClr val="accent6">
                  <a:lumMod val="75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Hybrid Backup Sync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lvl="0" algn="ctr"/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混合型備份與同步中心</a:t>
            </a:r>
            <a:endParaRPr lang="en-US" altLang="zh-TW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/>
            </a:endParaRPr>
          </a:p>
          <a:p>
            <a:pPr lvl="0" algn="ctr"/>
            <a:endParaRPr lang="zh-TW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D71708-F092-4C6A-9455-7901CAD8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663" y="742602"/>
            <a:ext cx="3661736" cy="13891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zh-TW" sz="49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QmailAgent</a:t>
            </a:r>
            <a:br>
              <a:rPr lang="en-US" altLang="zh-TW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全方位郵件管理</a:t>
            </a:r>
            <a:endParaRPr lang="zh-TW" alt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89F6F3-6645-47B5-9A52-E7F7962B97B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59680" y="1093024"/>
            <a:ext cx="5858539" cy="786080"/>
          </a:xfrm>
          <a:gradFill>
            <a:gsLst>
              <a:gs pos="100000">
                <a:schemeClr val="bg1">
                  <a:alpha val="0"/>
                </a:schemeClr>
              </a:gs>
              <a:gs pos="61000">
                <a:schemeClr val="accent2"/>
              </a:gs>
            </a:gsLst>
            <a:lin ang="0" scaled="0"/>
          </a:gradFill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郵件保存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rPr>
              <a:t>一手掌握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A22F273-2BCC-F14B-88B0-2B68972DBB22}"/>
              </a:ext>
            </a:extLst>
          </p:cNvPr>
          <p:cNvSpPr/>
          <p:nvPr/>
        </p:nvSpPr>
        <p:spPr>
          <a:xfrm>
            <a:off x="659680" y="1879104"/>
            <a:ext cx="5682409" cy="324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整合多個信箱，即時收發郵件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自動化備份完整郵件和附件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快速搜尋與調閱特定郵件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備份郵件災難還原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加密服務保護私人備份郵件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207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CA2591C2-46BE-4309-A56C-72CA1FF1995A}"/>
              </a:ext>
            </a:extLst>
          </p:cNvPr>
          <p:cNvSpPr/>
          <p:nvPr/>
        </p:nvSpPr>
        <p:spPr>
          <a:xfrm>
            <a:off x="272931" y="2313639"/>
            <a:ext cx="3699047" cy="370214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270A358D-01B9-4C64-B441-D27B97343B4B}"/>
              </a:ext>
            </a:extLst>
          </p:cNvPr>
          <p:cNvSpPr/>
          <p:nvPr/>
        </p:nvSpPr>
        <p:spPr>
          <a:xfrm>
            <a:off x="5185607" y="2313639"/>
            <a:ext cx="6701593" cy="3702149"/>
          </a:xfrm>
          <a:prstGeom prst="roundRect">
            <a:avLst>
              <a:gd name="adj" fmla="val 3802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147DAA4-35D9-434D-9D4B-71A090EB5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/>
          <a:lstStyle/>
          <a:p>
            <a:pPr algn="ctr" defTabSz="685800"/>
            <a:r>
              <a:rPr lang="zh-CN" altLang="en-US" dirty="0">
                <a:latin typeface="微軟正黑體" panose="020B0604030504040204" pitchFamily="34" charset="-120"/>
              </a:rPr>
              <a:t>整合多個信箱</a:t>
            </a:r>
            <a:r>
              <a:rPr lang="zh-TW" altLang="en-US" dirty="0">
                <a:latin typeface="微軟正黑體" panose="020B0604030504040204" pitchFamily="34" charset="-120"/>
              </a:rPr>
              <a:t> 即時收發郵件</a:t>
            </a:r>
          </a:p>
        </p:txBody>
      </p:sp>
      <p:sp>
        <p:nvSpPr>
          <p:cNvPr id="5" name="向右箭號 4">
            <a:extLst>
              <a:ext uri="{FF2B5EF4-FFF2-40B4-BE49-F238E27FC236}">
                <a16:creationId xmlns:a16="http://schemas.microsoft.com/office/drawing/2014/main" id="{7452FAB2-46C3-D04B-9552-73DEC85AD225}"/>
              </a:ext>
            </a:extLst>
          </p:cNvPr>
          <p:cNvSpPr/>
          <p:nvPr/>
        </p:nvSpPr>
        <p:spPr>
          <a:xfrm flipV="1">
            <a:off x="3757838" y="3549315"/>
            <a:ext cx="1743097" cy="1413785"/>
          </a:xfrm>
          <a:prstGeom prst="rightArrow">
            <a:avLst>
              <a:gd name="adj1" fmla="val 50000"/>
              <a:gd name="adj2" fmla="val 4874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AB741D7-B2F7-F541-98EA-805875BFDF0B}"/>
              </a:ext>
            </a:extLst>
          </p:cNvPr>
          <p:cNvSpPr txBox="1"/>
          <p:nvPr/>
        </p:nvSpPr>
        <p:spPr>
          <a:xfrm>
            <a:off x="4447213" y="4070965"/>
            <a:ext cx="16104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BD4AF82-8117-1545-8C2D-B77CC3641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412" y="3211267"/>
            <a:ext cx="746209" cy="74620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D1708AF4-4AFD-9C4F-9AD8-A2F5B1048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60" y="3214849"/>
            <a:ext cx="729612" cy="72961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9558E293-9FFD-0847-976C-DAA1BF765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1" y="3214849"/>
            <a:ext cx="746210" cy="74621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FF487DA-86F1-C344-A854-BC7B7DD95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35" y="4083253"/>
            <a:ext cx="746210" cy="74621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460A92FF-1568-EF40-A8CD-9A75EF8FA3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659" y="4085914"/>
            <a:ext cx="744697" cy="744697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FF1AEDC9-E4FE-DA47-B7BA-29B25F8990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730" y="4951071"/>
            <a:ext cx="746209" cy="74620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E7F78C6B-8FB2-ED4C-9BE0-759CBD069C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1496" y="4942274"/>
            <a:ext cx="704005" cy="704005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85C54EF6-6C88-054C-A481-B47B813E6A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8506" y="4951070"/>
            <a:ext cx="725765" cy="725765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163D4387-1389-EF4E-8777-3D8C1C7787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969" y="4083253"/>
            <a:ext cx="744697" cy="744697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id="{9A818406-7ED7-EB4C-822D-2C5DFE0ED223}"/>
              </a:ext>
            </a:extLst>
          </p:cNvPr>
          <p:cNvSpPr/>
          <p:nvPr/>
        </p:nvSpPr>
        <p:spPr>
          <a:xfrm>
            <a:off x="6647318" y="2492065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大容量備份郵件與附件、整合管理多個信箱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3C6F79C2-2F18-C34E-9675-F0D573036E1F}"/>
              </a:ext>
            </a:extLst>
          </p:cNvPr>
          <p:cNvSpPr/>
          <p:nvPr/>
        </p:nvSpPr>
        <p:spPr>
          <a:xfrm>
            <a:off x="299102" y="1265326"/>
            <a:ext cx="11581183" cy="88537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TW" sz="2400" b="1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非</a:t>
            </a:r>
            <a:r>
              <a:rPr lang="zh-CN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郵件伺服器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，但能備份</a:t>
            </a:r>
            <a:r>
              <a:rPr lang="zh-CN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伺服器中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所有郵件</a:t>
            </a:r>
            <a:r>
              <a:rPr lang="zh-CN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和附件</a:t>
            </a:r>
            <a:r>
              <a:rPr lang="en-US" altLang="zh-CN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,</a:t>
            </a:r>
            <a:r>
              <a:rPr lang="zh-CN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CN" altLang="en-US" sz="2400" b="1" dirty="0">
                <a:latin typeface="Arial"/>
                <a:ea typeface="微軟正黑體" panose="020B0604030504040204" pitchFamily="34" charset="-120"/>
                <a:cs typeface="Arial"/>
              </a:rPr>
              <a:t>也</a:t>
            </a:r>
            <a:r>
              <a:rPr lang="zh-CN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可進行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收發郵件。</a:t>
            </a:r>
            <a:endParaRPr lang="en-US" altLang="zh-TW" sz="24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indent="-18097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支援個人與企業郵件帳號，可與 </a:t>
            </a:r>
            <a:r>
              <a:rPr lang="en-US" altLang="zh-TW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Office 365 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與 </a:t>
            </a:r>
            <a:r>
              <a:rPr lang="zh-TW" altLang="en-US" sz="2400" b="1" dirty="0">
                <a:latin typeface="Arial"/>
                <a:ea typeface="微軟正黑體" panose="020B0604030504040204" pitchFamily="34" charset="-120"/>
                <a:cs typeface="Arial"/>
              </a:rPr>
              <a:t>G</a:t>
            </a:r>
            <a:r>
              <a:rPr lang="en-US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Suite</a:t>
            </a:r>
            <a:r>
              <a:rPr lang="zh-TW" altLang="en-US" sz="24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TW" altLang="en-US" sz="2400" b="1" dirty="0">
                <a:latin typeface="Microsoft JhengHei"/>
                <a:ea typeface="Microsoft JhengHei"/>
                <a:cs typeface="Arial" panose="020B0604020202020204" pitchFamily="34" charset="0"/>
              </a:rPr>
              <a:t>各款雲端郵件方案搭配。</a:t>
            </a:r>
            <a:endParaRPr lang="en-US" altLang="zh-TW" sz="2400" b="1" dirty="0">
              <a:latin typeface="Microsoft JhengHei"/>
              <a:ea typeface="Microsoft JhengHei"/>
              <a:cs typeface="Arial" panose="020B0604020202020204" pitchFamily="34" charset="0"/>
            </a:endParaRPr>
          </a:p>
        </p:txBody>
      </p:sp>
      <p:sp>
        <p:nvSpPr>
          <p:cNvPr id="43" name="文字方塊 12">
            <a:extLst>
              <a:ext uri="{FF2B5EF4-FFF2-40B4-BE49-F238E27FC236}">
                <a16:creationId xmlns:a16="http://schemas.microsoft.com/office/drawing/2014/main" id="{549E84EE-541C-2F4F-833C-38DC4709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585" y="5622132"/>
            <a:ext cx="9664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b="1" dirty="0">
                <a:ea typeface="微軟正黑體" panose="020B0604030504040204" pitchFamily="34" charset="-120"/>
                <a:cs typeface="Arial" panose="020B0604020202020204" pitchFamily="34" charset="0"/>
              </a:rPr>
              <a:t>50TB+</a:t>
            </a:r>
            <a:endParaRPr lang="zh-TW" altLang="en-US" b="1" dirty="0"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BC7A6096-310B-490E-926B-793EB5A970DB}"/>
              </a:ext>
            </a:extLst>
          </p:cNvPr>
          <p:cNvGrpSpPr/>
          <p:nvPr/>
        </p:nvGrpSpPr>
        <p:grpSpPr>
          <a:xfrm>
            <a:off x="8024633" y="3246270"/>
            <a:ext cx="3703494" cy="2513181"/>
            <a:chOff x="8024633" y="2476892"/>
            <a:chExt cx="3703494" cy="2513181"/>
          </a:xfrm>
        </p:grpSpPr>
        <p:pic>
          <p:nvPicPr>
            <p:cNvPr id="46" name="圖片 15">
              <a:extLst>
                <a:ext uri="{FF2B5EF4-FFF2-40B4-BE49-F238E27FC236}">
                  <a16:creationId xmlns:a16="http://schemas.microsoft.com/office/drawing/2014/main" id="{BE753836-5A6B-F344-B221-55A82383C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3644" y="2614181"/>
              <a:ext cx="3430160" cy="1991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Shape 106">
              <a:extLst>
                <a:ext uri="{FF2B5EF4-FFF2-40B4-BE49-F238E27FC236}">
                  <a16:creationId xmlns:a16="http://schemas.microsoft.com/office/drawing/2014/main" id="{E9F284EB-6F15-8B47-B097-CC759FDA5583}"/>
                </a:ext>
              </a:extLst>
            </p:cNvPr>
            <p:cNvSpPr/>
            <p:nvPr/>
          </p:nvSpPr>
          <p:spPr bwMode="auto">
            <a:xfrm>
              <a:off x="8024633" y="2476892"/>
              <a:ext cx="3703494" cy="25131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934"/>
                  </a:moveTo>
                  <a:lnTo>
                    <a:pt x="120000" y="3934"/>
                  </a:lnTo>
                  <a:lnTo>
                    <a:pt x="119830" y="3196"/>
                  </a:lnTo>
                  <a:lnTo>
                    <a:pt x="119660" y="2459"/>
                  </a:lnTo>
                  <a:lnTo>
                    <a:pt x="118981" y="1229"/>
                  </a:lnTo>
                  <a:lnTo>
                    <a:pt x="118642" y="737"/>
                  </a:lnTo>
                  <a:lnTo>
                    <a:pt x="118132" y="245"/>
                  </a:lnTo>
                  <a:lnTo>
                    <a:pt x="117623" y="0"/>
                  </a:lnTo>
                  <a:lnTo>
                    <a:pt x="116944" y="0"/>
                  </a:lnTo>
                  <a:lnTo>
                    <a:pt x="3055" y="0"/>
                  </a:lnTo>
                  <a:lnTo>
                    <a:pt x="3055" y="0"/>
                  </a:lnTo>
                  <a:lnTo>
                    <a:pt x="2376" y="0"/>
                  </a:lnTo>
                  <a:lnTo>
                    <a:pt x="1867" y="245"/>
                  </a:lnTo>
                  <a:lnTo>
                    <a:pt x="1357" y="737"/>
                  </a:lnTo>
                  <a:lnTo>
                    <a:pt x="1018" y="1229"/>
                  </a:lnTo>
                  <a:lnTo>
                    <a:pt x="339" y="2459"/>
                  </a:lnTo>
                  <a:lnTo>
                    <a:pt x="169" y="3196"/>
                  </a:lnTo>
                  <a:lnTo>
                    <a:pt x="0" y="3934"/>
                  </a:lnTo>
                  <a:lnTo>
                    <a:pt x="0" y="115573"/>
                  </a:lnTo>
                  <a:lnTo>
                    <a:pt x="0" y="115573"/>
                  </a:lnTo>
                  <a:lnTo>
                    <a:pt x="0" y="116557"/>
                  </a:lnTo>
                  <a:lnTo>
                    <a:pt x="169" y="117295"/>
                  </a:lnTo>
                  <a:lnTo>
                    <a:pt x="509" y="118032"/>
                  </a:lnTo>
                  <a:lnTo>
                    <a:pt x="848" y="118770"/>
                  </a:lnTo>
                  <a:lnTo>
                    <a:pt x="1357" y="119262"/>
                  </a:lnTo>
                  <a:lnTo>
                    <a:pt x="1867" y="119508"/>
                  </a:lnTo>
                  <a:lnTo>
                    <a:pt x="2376" y="119754"/>
                  </a:lnTo>
                  <a:lnTo>
                    <a:pt x="3055" y="120000"/>
                  </a:lnTo>
                  <a:lnTo>
                    <a:pt x="116944" y="120000"/>
                  </a:lnTo>
                  <a:lnTo>
                    <a:pt x="116944" y="120000"/>
                  </a:lnTo>
                  <a:lnTo>
                    <a:pt x="117623" y="119754"/>
                  </a:lnTo>
                  <a:lnTo>
                    <a:pt x="118132" y="119508"/>
                  </a:lnTo>
                  <a:lnTo>
                    <a:pt x="118642" y="119262"/>
                  </a:lnTo>
                  <a:lnTo>
                    <a:pt x="119151" y="118770"/>
                  </a:lnTo>
                  <a:lnTo>
                    <a:pt x="119490" y="118032"/>
                  </a:lnTo>
                  <a:lnTo>
                    <a:pt x="119830" y="117295"/>
                  </a:lnTo>
                  <a:lnTo>
                    <a:pt x="120000" y="116557"/>
                  </a:lnTo>
                  <a:lnTo>
                    <a:pt x="120000" y="115573"/>
                  </a:lnTo>
                  <a:lnTo>
                    <a:pt x="120000" y="3934"/>
                  </a:lnTo>
                  <a:close/>
                  <a:moveTo>
                    <a:pt x="115247" y="99098"/>
                  </a:moveTo>
                  <a:lnTo>
                    <a:pt x="4752" y="99098"/>
                  </a:lnTo>
                  <a:lnTo>
                    <a:pt x="4752" y="6885"/>
                  </a:lnTo>
                  <a:lnTo>
                    <a:pt x="115247" y="6885"/>
                  </a:lnTo>
                  <a:lnTo>
                    <a:pt x="115247" y="9909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  <p:txBody>
            <a:bodyPr lIns="91425" tIns="45725" rIns="91425" bIns="45725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SzPct val="25000"/>
                <a:defRPr/>
              </a:pPr>
              <a:endParaRPr lang="zh-TW" altLang="zh-TW">
                <a:effectLst>
                  <a:outerShdw blurRad="38100" dist="38100" dir="2700000" algn="tl">
                    <a:srgbClr val="FFFFFF"/>
                  </a:outerShdw>
                </a:effectLst>
                <a:cs typeface="Calibri" pitchFamily="34" charset="0"/>
                <a:sym typeface="Calibri" pitchFamily="34" charset="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FB43DB23-2508-482E-8FAC-E7E394D0B0D9}"/>
              </a:ext>
            </a:extLst>
          </p:cNvPr>
          <p:cNvGrpSpPr/>
          <p:nvPr/>
        </p:nvGrpSpPr>
        <p:grpSpPr>
          <a:xfrm>
            <a:off x="5775473" y="2963436"/>
            <a:ext cx="2643602" cy="2345524"/>
            <a:chOff x="5006626" y="2212461"/>
            <a:chExt cx="2643602" cy="2345524"/>
          </a:xfrm>
        </p:grpSpPr>
        <p:pic>
          <p:nvPicPr>
            <p:cNvPr id="48" name="圖片 20" descr="P7_左-01.png">
              <a:extLst>
                <a:ext uri="{FF2B5EF4-FFF2-40B4-BE49-F238E27FC236}">
                  <a16:creationId xmlns:a16="http://schemas.microsoft.com/office/drawing/2014/main" id="{32C65298-4030-AE41-863E-E836F44376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06626" y="2212461"/>
              <a:ext cx="2643602" cy="126397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圖片 17">
              <a:extLst>
                <a:ext uri="{FF2B5EF4-FFF2-40B4-BE49-F238E27FC236}">
                  <a16:creationId xmlns:a16="http://schemas.microsoft.com/office/drawing/2014/main" id="{8FCE465C-1312-034E-97A2-D2571F23E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7200" y="3325794"/>
              <a:ext cx="1234493" cy="12321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Shape 102">
            <a:extLst>
              <a:ext uri="{FF2B5EF4-FFF2-40B4-BE49-F238E27FC236}">
                <a16:creationId xmlns:a16="http://schemas.microsoft.com/office/drawing/2014/main" id="{AFDB0E93-D93D-2C4E-AD26-2E27349B888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0208" y="4796958"/>
            <a:ext cx="851326" cy="83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圖片 20" descr="P6-03.png">
            <a:extLst>
              <a:ext uri="{FF2B5EF4-FFF2-40B4-BE49-F238E27FC236}">
                <a16:creationId xmlns:a16="http://schemas.microsoft.com/office/drawing/2014/main" id="{4A38BCB2-89A5-5E4C-9C2C-BC3040F56E8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0896" y="4146550"/>
            <a:ext cx="591561" cy="7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5" descr="D:\ING\Notes Statiom &amp; QNotes_直播PPT\image\P12_箭頭-01.png">
            <a:extLst>
              <a:ext uri="{FF2B5EF4-FFF2-40B4-BE49-F238E27FC236}">
                <a16:creationId xmlns:a16="http://schemas.microsoft.com/office/drawing/2014/main" id="{86BCE85F-A380-454B-A4CC-42A96ABD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16025" flipH="1">
            <a:off x="5417256" y="3616274"/>
            <a:ext cx="952224" cy="3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C2050DFD-28C0-49C7-88FA-84946CF90AB4}"/>
              </a:ext>
            </a:extLst>
          </p:cNvPr>
          <p:cNvSpPr/>
          <p:nvPr/>
        </p:nvSpPr>
        <p:spPr>
          <a:xfrm>
            <a:off x="6035840" y="2403223"/>
            <a:ext cx="605022" cy="6050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F05E28DE-56C3-413F-B95D-67497A61D6F7}"/>
              </a:ext>
            </a:extLst>
          </p:cNvPr>
          <p:cNvSpPr txBox="1"/>
          <p:nvPr/>
        </p:nvSpPr>
        <p:spPr>
          <a:xfrm>
            <a:off x="6116992" y="2371374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9D071A8-545A-4DC6-96FE-FBF8815AE152}"/>
              </a:ext>
            </a:extLst>
          </p:cNvPr>
          <p:cNvSpPr/>
          <p:nvPr/>
        </p:nvSpPr>
        <p:spPr>
          <a:xfrm>
            <a:off x="1102577" y="2492065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多個雲端郵件伺服器選擇</a:t>
            </a:r>
          </a:p>
        </p:txBody>
      </p:sp>
      <p:sp>
        <p:nvSpPr>
          <p:cNvPr id="37" name="橢圓 36">
            <a:extLst>
              <a:ext uri="{FF2B5EF4-FFF2-40B4-BE49-F238E27FC236}">
                <a16:creationId xmlns:a16="http://schemas.microsoft.com/office/drawing/2014/main" id="{5E241181-4531-4EFE-B1E0-AFF1001C294B}"/>
              </a:ext>
            </a:extLst>
          </p:cNvPr>
          <p:cNvSpPr/>
          <p:nvPr/>
        </p:nvSpPr>
        <p:spPr>
          <a:xfrm>
            <a:off x="491099" y="2403223"/>
            <a:ext cx="605022" cy="60502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91CE6EB8-234E-44FE-920D-3EE62CCADAB1}"/>
              </a:ext>
            </a:extLst>
          </p:cNvPr>
          <p:cNvSpPr txBox="1"/>
          <p:nvPr/>
        </p:nvSpPr>
        <p:spPr>
          <a:xfrm>
            <a:off x="572251" y="2371374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橢圓 40">
            <a:extLst>
              <a:ext uri="{FF2B5EF4-FFF2-40B4-BE49-F238E27FC236}">
                <a16:creationId xmlns:a16="http://schemas.microsoft.com/office/drawing/2014/main" id="{60BCDE65-06DB-4511-9576-81CE11D8ACFC}"/>
              </a:ext>
            </a:extLst>
          </p:cNvPr>
          <p:cNvSpPr/>
          <p:nvPr/>
        </p:nvSpPr>
        <p:spPr>
          <a:xfrm>
            <a:off x="3820276" y="3957476"/>
            <a:ext cx="605022" cy="60502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A233BDBA-F33A-48BA-A96C-8BD3ADCF2A4F}"/>
              </a:ext>
            </a:extLst>
          </p:cNvPr>
          <p:cNvSpPr txBox="1"/>
          <p:nvPr/>
        </p:nvSpPr>
        <p:spPr>
          <a:xfrm>
            <a:off x="3905463" y="3933041"/>
            <a:ext cx="41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8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圖片 22">
            <a:extLst>
              <a:ext uri="{FF2B5EF4-FFF2-40B4-BE49-F238E27FC236}">
                <a16:creationId xmlns:a16="http://schemas.microsoft.com/office/drawing/2014/main" id="{99219EB8-980C-4FCC-8418-B20A78CDD8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70853"/>
            <a:ext cx="12192000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9A926DD-8E65-6243-B5E6-D26AA026A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10092"/>
          </a:xfrm>
        </p:spPr>
        <p:txBody>
          <a:bodyPr>
            <a:normAutofit/>
          </a:bodyPr>
          <a:lstStyle/>
          <a:p>
            <a:pPr algn="ctr" defTabSz="685800"/>
            <a:r>
              <a:rPr lang="zh-TW" altLang="en-US" dirty="0">
                <a:latin typeface="微軟正黑體" panose="020B0604030504040204" pitchFamily="34" charset="-120"/>
              </a:rPr>
              <a:t>自動化備份完整郵件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73FE0F-19BC-BE43-9615-73C8BC35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80975" indent="-180975"/>
            <a:r>
              <a:rPr lang="zh-TW" altLang="en-US" sz="2400" dirty="0"/>
              <a:t>伺服器上郵件自動儲存至 </a:t>
            </a:r>
            <a:r>
              <a:rPr lang="en-US" altLang="zh-TW" sz="2400" dirty="0"/>
              <a:t>NAS</a:t>
            </a:r>
            <a:r>
              <a:rPr lang="zh-TW" altLang="en-US" sz="2400" dirty="0"/>
              <a:t>，彈性</a:t>
            </a:r>
            <a:r>
              <a:rPr lang="zh-CN" altLang="en-US" sz="2400" dirty="0"/>
              <a:t>設定</a:t>
            </a:r>
            <a:r>
              <a:rPr lang="zh-TW" altLang="en-US" sz="2400" dirty="0"/>
              <a:t>收信頻率。</a:t>
            </a:r>
            <a:endParaRPr lang="en-US" altLang="zh-TW" sz="2400" dirty="0"/>
          </a:p>
          <a:p>
            <a:pPr marL="180975" indent="-180975"/>
            <a:r>
              <a:rPr lang="zh-TW" altLang="en-US" sz="2400" dirty="0"/>
              <a:t>管理介面中有兩種模式可以隨時切換：即時 </a:t>
            </a:r>
            <a:r>
              <a:rPr lang="en-US" altLang="zh-TW" sz="2400" dirty="0"/>
              <a:t>/ </a:t>
            </a:r>
            <a:r>
              <a:rPr lang="zh-TW" altLang="en-US" sz="2400" dirty="0"/>
              <a:t>備份。</a:t>
            </a:r>
            <a:endParaRPr lang="en-US" altLang="zh-TW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78269862-6295-4A3D-AB65-ED83E681AFFC}"/>
              </a:ext>
            </a:extLst>
          </p:cNvPr>
          <p:cNvGrpSpPr/>
          <p:nvPr/>
        </p:nvGrpSpPr>
        <p:grpSpPr>
          <a:xfrm>
            <a:off x="8053926" y="4641287"/>
            <a:ext cx="3554873" cy="984444"/>
            <a:chOff x="8174246" y="3856800"/>
            <a:chExt cx="3554873" cy="984444"/>
          </a:xfrm>
        </p:grpSpPr>
        <p:cxnSp>
          <p:nvCxnSpPr>
            <p:cNvPr id="9" name="直線箭頭接點 45">
              <a:extLst>
                <a:ext uri="{FF2B5EF4-FFF2-40B4-BE49-F238E27FC236}">
                  <a16:creationId xmlns:a16="http://schemas.microsoft.com/office/drawing/2014/main" id="{7D94FE38-5EEB-4C50-AC97-F203D50BF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4319" y="3856800"/>
              <a:ext cx="0" cy="643712"/>
            </a:xfrm>
            <a:prstGeom prst="straightConnector1">
              <a:avLst/>
            </a:prstGeom>
            <a:ln w="762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C9FA09B1-61AC-AC4C-AAA2-9DB75EF28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74246" y="4306288"/>
              <a:ext cx="3554873" cy="534956"/>
            </a:xfrm>
            <a:prstGeom prst="rect">
              <a:avLst/>
            </a:prstGeom>
            <a:ln w="57150" cap="sq">
              <a:solidFill>
                <a:srgbClr val="C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3DD40C9-8562-4AC1-BDB7-27BD386917BD}"/>
              </a:ext>
            </a:extLst>
          </p:cNvPr>
          <p:cNvSpPr/>
          <p:nvPr/>
        </p:nvSpPr>
        <p:spPr>
          <a:xfrm>
            <a:off x="6379571" y="4412221"/>
            <a:ext cx="1783351" cy="2195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F518552-0554-49D5-8E13-837574B52D89}"/>
              </a:ext>
            </a:extLst>
          </p:cNvPr>
          <p:cNvSpPr/>
          <p:nvPr/>
        </p:nvSpPr>
        <p:spPr>
          <a:xfrm>
            <a:off x="328290" y="3920346"/>
            <a:ext cx="2203642" cy="3796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89EFB3B-8B66-4F4F-B41C-221229634D36}"/>
              </a:ext>
            </a:extLst>
          </p:cNvPr>
          <p:cNvSpPr/>
          <p:nvPr/>
        </p:nvSpPr>
        <p:spPr>
          <a:xfrm>
            <a:off x="1582511" y="5243953"/>
            <a:ext cx="1208314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8394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44DD78-2DB1-A341-9ED3-021669189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475" y="782053"/>
            <a:ext cx="5153526" cy="2646947"/>
          </a:xfrm>
          <a:noFill/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zh-CN" altLang="en-US" sz="4000" dirty="0">
                <a:latin typeface="微軟正黑體" panose="020B0604030504040204" pitchFamily="34" charset="-120"/>
              </a:rPr>
              <a:t>郵件歸檔後，</a:t>
            </a:r>
            <a:r>
              <a:rPr lang="ja-JP" altLang="en-US" sz="4000" dirty="0">
                <a:latin typeface="微軟正黑體" panose="020B0604030504040204" pitchFamily="34" charset="-120"/>
              </a:rPr>
              <a:t>如何在海量備份郵件中快速找到關鍵電子郵件</a:t>
            </a:r>
            <a:endParaRPr lang="en-US" altLang="zh-TW" sz="4000" dirty="0"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02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1540</TotalTime>
  <Words>784</Words>
  <Application>Microsoft Office PowerPoint</Application>
  <PresentationFormat>寬螢幕</PresentationFormat>
  <Paragraphs>155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等线</vt:lpstr>
      <vt:lpstr>Microsoft JhengHei</vt:lpstr>
      <vt:lpstr>Microsoft JhengHei</vt:lpstr>
      <vt:lpstr>新細明體</vt:lpstr>
      <vt:lpstr>Arial</vt:lpstr>
      <vt:lpstr>Calibri</vt:lpstr>
      <vt:lpstr>Office 佈景主題</vt:lpstr>
      <vt:lpstr>PowerPoint 簡報</vt:lpstr>
      <vt:lpstr>面對糾紛和法律爭議， 您的電子郵件舉證，準備好了嗎？</vt:lpstr>
      <vt:lpstr>預防甚於治療，郵件備份重要性不容小覷</vt:lpstr>
      <vt:lpstr>強大的郵件保存管理政策</vt:lpstr>
      <vt:lpstr>如何擬定郵件保護策略</vt:lpstr>
      <vt:lpstr>QmailAgent 全方位郵件管理</vt:lpstr>
      <vt:lpstr>整合多個信箱 即時收發郵件</vt:lpstr>
      <vt:lpstr>自動化備份完整郵件</vt:lpstr>
      <vt:lpstr>郵件歸檔後，如何在海量備份郵件中快速找到關鍵電子郵件</vt:lpstr>
      <vt:lpstr>郵件、附件依照時間順序在檔案總管中整齊分類  　　即時建立的索引 (Indexing)  　　快速精確的擷取到郵件&amp;附件</vt:lpstr>
      <vt:lpstr>QmailAgent + Qsirch 讓您事半功倍！</vt:lpstr>
      <vt:lpstr>Qsirch 智慧搜尋，輕易找出郵件</vt:lpstr>
      <vt:lpstr>Qsirch 智慧搜尋，輕易找出郵件</vt:lpstr>
      <vt:lpstr>Qsirch 智慧搜尋，輕易找出聯絡人</vt:lpstr>
      <vt:lpstr>找到關鍵郵件後，如何還原郵件？</vt:lpstr>
      <vt:lpstr>郵件備份與災難復原</vt:lpstr>
      <vt:lpstr>郵件備份與災難復原</vt:lpstr>
      <vt:lpstr>私人的備份郵件需要更安全</vt:lpstr>
      <vt:lpstr>加密服務 讓防護滴水不漏</vt:lpstr>
      <vt:lpstr>搭配混合雲資料保護策略</vt:lpstr>
      <vt:lpstr>異地異機備援</vt:lpstr>
      <vt:lpstr>行動方案帶著走 讓您在任何地方安全存取資料</vt:lpstr>
      <vt:lpstr>連線 NAS 收發郵件隱私又安全</vt:lpstr>
      <vt:lpstr>QmailClient 輕鬆查看郵件</vt:lpstr>
      <vt:lpstr>最佳高效夥伴搭配方案</vt:lpstr>
      <vt:lpstr>獲得更多資訊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154</cp:revision>
  <dcterms:created xsi:type="dcterms:W3CDTF">2012-07-30T21:28:29Z</dcterms:created>
  <dcterms:modified xsi:type="dcterms:W3CDTF">2018-10-30T05:48:59Z</dcterms:modified>
</cp:coreProperties>
</file>