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79" r:id="rId2"/>
    <p:sldId id="280" r:id="rId3"/>
    <p:sldId id="281" r:id="rId4"/>
    <p:sldId id="282" r:id="rId5"/>
    <p:sldId id="283" r:id="rId6"/>
    <p:sldId id="284" r:id="rId7"/>
    <p:sldId id="285" r:id="rId8"/>
    <p:sldId id="286" r:id="rId9"/>
    <p:sldId id="287" r:id="rId10"/>
    <p:sldId id="288" r:id="rId11"/>
    <p:sldId id="295" r:id="rId12"/>
    <p:sldId id="296" r:id="rId13"/>
    <p:sldId id="297" r:id="rId14"/>
    <p:sldId id="298" r:id="rId15"/>
    <p:sldId id="289" r:id="rId16"/>
    <p:sldId id="290" r:id="rId17"/>
    <p:sldId id="291" r:id="rId18"/>
    <p:sldId id="292" r:id="rId19"/>
    <p:sldId id="293" r:id="rId20"/>
    <p:sldId id="294" r:id="rId21"/>
    <p:sldId id="299"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000000"/>
          </p15:clr>
        </p15:guide>
        <p15:guide id="2" pos="2880" userDrawn="1">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E98F0-E8A1-46F8-B47E-B176239759A9}" v="173" dt="2018-10-25T02:18:57.371"/>
    <p1510:client id="{FE6A999B-33A3-4340-9CFF-41CE4BABBF19}" v="35" dt="2018-10-25T03:32:22.601"/>
  </p1510:revLst>
</p1510:revInfo>
</file>

<file path=ppt/tableStyles.xml><?xml version="1.0" encoding="utf-8"?>
<a:tblStyleLst xmlns:a="http://schemas.openxmlformats.org/drawingml/2006/main" def="{78057E2E-B606-457F-9D2B-583FDF996FEF}">
  <a:tblStyle styleId="{78057E2E-B606-457F-9D2B-583FDF996FE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2" d="100"/>
          <a:sy n="112" d="100"/>
        </p:scale>
        <p:origin x="1792" y="8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QNAP NAS如何使TimeMachine的備份更佳完整</a:t>
            </a:r>
            <a:endParaRPr/>
          </a:p>
          <a:p>
            <a:pPr marL="0" lvl="0" indent="0" algn="l" rtl="0">
              <a:spcBef>
                <a:spcPts val="0"/>
              </a:spcBef>
              <a:spcAft>
                <a:spcPts val="0"/>
              </a:spcAft>
              <a:buNone/>
            </a:pPr>
            <a:endParaRPr/>
          </a:p>
          <a:p>
            <a:pPr marL="0" lvl="0" indent="0" algn="l" rtl="0">
              <a:spcBef>
                <a:spcPts val="0"/>
              </a:spcBef>
              <a:spcAft>
                <a:spcPts val="0"/>
              </a:spcAft>
              <a:buNone/>
            </a:pPr>
            <a:r>
              <a:rPr lang="zh-TW"/>
              <a:t>apple mac市佔量, 普遍被使用</a:t>
            </a: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75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TW"/>
              <a:t>講稿：</a:t>
            </a:r>
            <a:endParaRPr/>
          </a:p>
          <a:p>
            <a:pPr marL="0" marR="0" lvl="0" indent="0" algn="l" rtl="0">
              <a:lnSpc>
                <a:spcPct val="100000"/>
              </a:lnSpc>
              <a:spcBef>
                <a:spcPts val="0"/>
              </a:spcBef>
              <a:spcAft>
                <a:spcPts val="0"/>
              </a:spcAft>
              <a:buClr>
                <a:schemeClr val="dk1"/>
              </a:buClr>
              <a:buSzPts val="1200"/>
              <a:buFont typeface="Calibri"/>
              <a:buNone/>
            </a:pPr>
            <a:r>
              <a:rPr lang="zh-TW"/>
              <a:t>針對TimeMachine的使用設定ＮＡＳ的環境, 建立使用者帳號並設定可使用的備份空間, 並建立共享資料夾設定為TimeMachine存取資料夾即可被TimeMachine存取</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zh-TW" sz="1200" b="0" i="0" u="none" strike="noStrike" cap="none">
                <a:solidFill>
                  <a:schemeClr val="dk1"/>
                </a:solidFill>
                <a:latin typeface="Calibri"/>
                <a:ea typeface="Calibri"/>
                <a:cs typeface="Calibri"/>
                <a:sym typeface="Calibri"/>
              </a:rPr>
              <a:t>帳號設定: 設定備份帳號</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TW" sz="1200" b="0" i="0" u="none" strike="noStrike" cap="none">
                <a:solidFill>
                  <a:schemeClr val="dk1"/>
                </a:solidFill>
                <a:latin typeface="Calibri"/>
                <a:ea typeface="Calibri"/>
                <a:cs typeface="Calibri"/>
                <a:sym typeface="Calibri"/>
              </a:rPr>
              <a:t>備份空間管理: 設定各帳戶的備份空間</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TW" sz="1200" b="0" i="0" u="none" strike="noStrike" cap="none">
                <a:solidFill>
                  <a:schemeClr val="dk1"/>
                </a:solidFill>
                <a:latin typeface="Calibri"/>
                <a:ea typeface="Calibri"/>
                <a:cs typeface="Calibri"/>
                <a:sym typeface="Calibri"/>
              </a:rPr>
              <a:t>啟動Time Machine: 建立共用資料夾並啟動Time Machine作為備份用途</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32" name="Google Shape;23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1995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連結到剛剛設定的</a:t>
            </a:r>
            <a:endParaRPr/>
          </a:p>
        </p:txBody>
      </p:sp>
      <p:sp>
        <p:nvSpPr>
          <p:cNvPr id="246" name="Google Shape;24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0569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0788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7373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內容：</a:t>
            </a:r>
            <a:endParaRPr/>
          </a:p>
          <a:p>
            <a:pPr marL="0" lvl="0" indent="0" algn="l" rtl="0">
              <a:spcBef>
                <a:spcPts val="0"/>
              </a:spcBef>
              <a:spcAft>
                <a:spcPts val="0"/>
              </a:spcAft>
              <a:buNone/>
            </a:pPr>
            <a:r>
              <a:rPr lang="zh-TW"/>
              <a:t>事前準備：準備一組系統備份</a:t>
            </a:r>
            <a:endParaRPr/>
          </a:p>
          <a:p>
            <a:pPr marL="0" lvl="0" indent="0" algn="l" rtl="0">
              <a:spcBef>
                <a:spcPts val="0"/>
              </a:spcBef>
              <a:spcAft>
                <a:spcPts val="0"/>
              </a:spcAft>
              <a:buNone/>
            </a:pPr>
            <a:r>
              <a:rPr lang="zh-TW"/>
              <a:t>現場操作：</a:t>
            </a:r>
            <a:endParaRPr/>
          </a:p>
          <a:p>
            <a:pPr marL="0" lvl="0" indent="0" algn="l" rtl="0">
              <a:spcBef>
                <a:spcPts val="0"/>
              </a:spcBef>
              <a:spcAft>
                <a:spcPts val="0"/>
              </a:spcAft>
              <a:buNone/>
            </a:pPr>
            <a:r>
              <a:rPr lang="zh-TW"/>
              <a:t>NAS建立帳號, 共用資料夾, 設定-&gt;Time Machine連結至新建立共用資料夾,</a:t>
            </a:r>
            <a:endParaRPr/>
          </a:p>
          <a:p>
            <a:pPr marL="0" lvl="0" indent="0" algn="l" rtl="0">
              <a:spcBef>
                <a:spcPts val="0"/>
              </a:spcBef>
              <a:spcAft>
                <a:spcPts val="0"/>
              </a:spcAft>
              <a:buNone/>
            </a:pPr>
            <a:r>
              <a:rPr lang="zh-TW"/>
              <a:t>增加檔案在Mac上, 備份到已事前建好的資料夾上,</a:t>
            </a:r>
            <a:endParaRPr/>
          </a:p>
          <a:p>
            <a:pPr marL="0" lvl="0" indent="0" algn="l" rtl="0">
              <a:spcBef>
                <a:spcPts val="0"/>
              </a:spcBef>
              <a:spcAft>
                <a:spcPts val="0"/>
              </a:spcAft>
              <a:buNone/>
            </a:pPr>
            <a:r>
              <a:rPr lang="zh-TW"/>
              <a:t>將增加檔案刪除後, 選擇還原</a:t>
            </a:r>
            <a:endParaRPr/>
          </a:p>
          <a:p>
            <a:pPr marL="0" lvl="0" indent="0" algn="l" rtl="0">
              <a:spcBef>
                <a:spcPts val="0"/>
              </a:spcBef>
              <a:spcAft>
                <a:spcPts val="0"/>
              </a:spcAft>
              <a:buNone/>
            </a:pPr>
            <a:r>
              <a:rPr lang="zh-TW"/>
              <a:t>透過HBS將備份資料做異地備份 備份到另一台NAS上, 經由RTRR, 是QNAP的專用protocol</a:t>
            </a:r>
            <a:endParaRPr/>
          </a:p>
          <a:p>
            <a:pPr marL="0" lvl="0" indent="0" algn="l" rtl="0">
              <a:spcBef>
                <a:spcPts val="0"/>
              </a:spcBef>
              <a:spcAft>
                <a:spcPts val="0"/>
              </a:spcAft>
              <a:buNone/>
            </a:pPr>
            <a:endParaRPr/>
          </a:p>
        </p:txBody>
      </p:sp>
      <p:sp>
        <p:nvSpPr>
          <p:cNvPr id="180" name="Google Shape;18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7763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加上thunderbolt轉10G,以及10Ｇswitch</a:t>
            </a:r>
            <a:endParaRPr/>
          </a:p>
          <a:p>
            <a:pPr marL="0" lvl="0" indent="0" algn="l" rtl="0">
              <a:spcBef>
                <a:spcPts val="0"/>
              </a:spcBef>
              <a:spcAft>
                <a:spcPts val="0"/>
              </a:spcAft>
              <a:buNone/>
            </a:pPr>
            <a:endParaRPr/>
          </a:p>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QNAP NAS提供了10G網路及Thunderbolt3的傳輸介面,</a:t>
            </a:r>
            <a:endParaRPr/>
          </a:p>
          <a:p>
            <a:pPr marL="0" lvl="0" indent="0" algn="l" rtl="0">
              <a:spcBef>
                <a:spcPts val="0"/>
              </a:spcBef>
              <a:spcAft>
                <a:spcPts val="0"/>
              </a:spcAft>
              <a:buNone/>
            </a:pPr>
            <a:r>
              <a:rPr lang="zh-TW"/>
              <a:t>不讓隨時有檔案異動就運行的</a:t>
            </a:r>
            <a:endParaRPr/>
          </a:p>
          <a:p>
            <a:pPr marL="0" lvl="0" indent="0" algn="l" rtl="0">
              <a:spcBef>
                <a:spcPts val="0"/>
              </a:spcBef>
              <a:spcAft>
                <a:spcPts val="0"/>
              </a:spcAft>
              <a:buNone/>
            </a:pPr>
            <a:r>
              <a:rPr lang="zh-TW"/>
              <a:t>Time Machine備份占用到正在工作的頻寬使用</a:t>
            </a:r>
            <a:endParaRPr/>
          </a:p>
        </p:txBody>
      </p:sp>
      <p:sp>
        <p:nvSpPr>
          <p:cNvPr id="214" name="Google Shape;21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977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46c747d37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46c747d37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QNAP NAS 儲存領導廠商, 所以在資料保護上做了完善的機制</a:t>
            </a:r>
            <a:endParaRPr/>
          </a:p>
          <a:p>
            <a:pPr marL="0" lvl="0" indent="0" algn="l" rtl="0">
              <a:spcBef>
                <a:spcPts val="0"/>
              </a:spcBef>
              <a:spcAft>
                <a:spcPts val="0"/>
              </a:spcAft>
              <a:buNone/>
            </a:pPr>
            <a:r>
              <a:rPr lang="zh-TW"/>
              <a:t>像是各式的RAID來做硬碟容錯機制，</a:t>
            </a:r>
            <a:endParaRPr/>
          </a:p>
          <a:p>
            <a:pPr marL="0" lvl="0" indent="0" algn="l" rtl="0">
              <a:spcBef>
                <a:spcPts val="0"/>
              </a:spcBef>
              <a:spcAft>
                <a:spcPts val="0"/>
              </a:spcAft>
              <a:buNone/>
            </a:pPr>
            <a:r>
              <a:rPr lang="zh-TW"/>
              <a:t>並提供系統層級的整機備份, 對volume &amp; Lun 做快照, 可記錄各時間點以避免災難發生時做還原</a:t>
            </a:r>
            <a:endParaRPr/>
          </a:p>
          <a:p>
            <a:pPr marL="0" lvl="0" indent="0" algn="l" rtl="0">
              <a:spcBef>
                <a:spcPts val="0"/>
              </a:spcBef>
              <a:spcAft>
                <a:spcPts val="0"/>
              </a:spcAft>
              <a:buNone/>
            </a:pPr>
            <a:r>
              <a:rPr lang="zh-TW"/>
              <a:t>同時也提供HBS做檔案層級的異地備份, 包含雲端 來建構一個完整的備份政策, 輕鬆完成備份３－２－１法則</a:t>
            </a:r>
            <a:endParaRPr/>
          </a:p>
        </p:txBody>
      </p:sp>
      <p:sp>
        <p:nvSpPr>
          <p:cNvPr id="204" name="Google Shape;204;g446c747d37_2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17</a:t>
            </a:fld>
            <a:endParaRPr/>
          </a:p>
        </p:txBody>
      </p:sp>
    </p:spTree>
    <p:extLst>
      <p:ext uri="{BB962C8B-B14F-4D97-AF65-F5344CB8AC3E}">
        <p14:creationId xmlns:p14="http://schemas.microsoft.com/office/powerpoint/2010/main" val="1681913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46c747d37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46c747d37_2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QNAP NAS針對Time Machine備份提供了像是Time Machine專用的帳戶, 以及多使用者的帳號, 依照多使用者帳號也提供了備份使用空間的配額設定</a:t>
            </a:r>
            <a:endParaRPr/>
          </a:p>
          <a:p>
            <a:pPr marL="0" lvl="0" indent="0" algn="l" rtl="0">
              <a:spcBef>
                <a:spcPts val="0"/>
              </a:spcBef>
              <a:spcAft>
                <a:spcPts val="0"/>
              </a:spcAft>
              <a:buNone/>
            </a:pPr>
            <a:r>
              <a:rPr lang="zh-TW"/>
              <a:t>同時可清楚了解空間的使用狀況</a:t>
            </a:r>
            <a:endParaRPr/>
          </a:p>
        </p:txBody>
      </p:sp>
      <p:sp>
        <p:nvSpPr>
          <p:cNvPr id="195" name="Google Shape;195;g446c747d37_2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18</a:t>
            </a:fld>
            <a:endParaRPr/>
          </a:p>
        </p:txBody>
      </p:sp>
    </p:spTree>
    <p:extLst>
      <p:ext uri="{BB962C8B-B14F-4D97-AF65-F5344CB8AC3E}">
        <p14:creationId xmlns:p14="http://schemas.microsoft.com/office/powerpoint/2010/main" val="2560136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46c747d3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446c747d37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提供多bay的機型根據需求量做硬碟數量的擴充</a:t>
            </a:r>
            <a:endParaRPr/>
          </a:p>
          <a:p>
            <a:pPr marL="0" lvl="0" indent="0" algn="l" rtl="0">
              <a:spcBef>
                <a:spcPts val="0"/>
              </a:spcBef>
              <a:spcAft>
                <a:spcPts val="0"/>
              </a:spcAft>
              <a:buNone/>
            </a:pPr>
            <a:r>
              <a:rPr lang="zh-TW"/>
              <a:t>可透過VJBOD的技術使用閒置的QNAP NAS的空間, 做空間共享</a:t>
            </a:r>
            <a:endParaRPr/>
          </a:p>
          <a:p>
            <a:pPr marL="0" lvl="0" indent="0" algn="l" rtl="0">
              <a:spcBef>
                <a:spcPts val="0"/>
              </a:spcBef>
              <a:spcAft>
                <a:spcPts val="0"/>
              </a:spcAft>
              <a:buNone/>
            </a:pPr>
            <a:r>
              <a:rPr lang="zh-TW"/>
              <a:t>NAS上也提供USB 3.0及esata的外接裝置做連接</a:t>
            </a:r>
            <a:endParaRPr/>
          </a:p>
          <a:p>
            <a:pPr marL="0" lvl="0" indent="0" algn="l" rtl="0">
              <a:spcBef>
                <a:spcPts val="0"/>
              </a:spcBef>
              <a:spcAft>
                <a:spcPts val="0"/>
              </a:spcAft>
              <a:buNone/>
            </a:pPr>
            <a:r>
              <a:rPr lang="zh-TW"/>
              <a:t>除此之外, QNAP也推出NAS專屬的儲存擴充設備來擴充儲存空間</a:t>
            </a:r>
            <a:endParaRPr/>
          </a:p>
        </p:txBody>
      </p:sp>
      <p:sp>
        <p:nvSpPr>
          <p:cNvPr id="187" name="Google Shape;187;g446c747d37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19</a:t>
            </a:fld>
            <a:endParaRPr/>
          </a:p>
        </p:txBody>
      </p:sp>
    </p:spTree>
    <p:extLst>
      <p:ext uri="{BB962C8B-B14F-4D97-AF65-F5344CB8AC3E}">
        <p14:creationId xmlns:p14="http://schemas.microsoft.com/office/powerpoint/2010/main" val="1925816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Time Machine提供了自動備份的功能, 備份時機點會在下一次接上電源, </a:t>
            </a:r>
            <a:endParaRPr/>
          </a:p>
          <a:p>
            <a:pPr marL="0" lvl="0" indent="0" algn="l" rtl="0">
              <a:spcBef>
                <a:spcPts val="0"/>
              </a:spcBef>
              <a:spcAft>
                <a:spcPts val="0"/>
              </a:spcAft>
              <a:buNone/>
            </a:pPr>
            <a:r>
              <a:rPr lang="zh-TW"/>
              <a:t>並自動的做版本管理, </a:t>
            </a:r>
            <a:endParaRPr/>
          </a:p>
          <a:p>
            <a:pPr marL="0" lvl="0" indent="0" algn="l" rtl="0">
              <a:spcBef>
                <a:spcPts val="0"/>
              </a:spcBef>
              <a:spcAft>
                <a:spcPts val="0"/>
              </a:spcAft>
              <a:buNone/>
            </a:pPr>
            <a:r>
              <a:rPr lang="zh-TW"/>
              <a:t>QNAP NAS讓這個自動功能更佳完整了,</a:t>
            </a:r>
            <a:endParaRPr/>
          </a:p>
          <a:p>
            <a:pPr marL="0" lvl="0" indent="0" algn="l" rtl="0">
              <a:spcBef>
                <a:spcPts val="0"/>
              </a:spcBef>
              <a:spcAft>
                <a:spcPts val="0"/>
              </a:spcAft>
              <a:buNone/>
            </a:pPr>
            <a:r>
              <a:rPr lang="zh-TW"/>
              <a:t>外接裝置是否接上了, 外接裝置滿了, 都會影響自動備份失敗, 必須確認</a:t>
            </a:r>
            <a:endParaRPr/>
          </a:p>
          <a:p>
            <a:pPr marL="0" lvl="0" indent="0" algn="l" rtl="0">
              <a:spcBef>
                <a:spcPts val="0"/>
              </a:spcBef>
              <a:spcAft>
                <a:spcPts val="0"/>
              </a:spcAft>
              <a:buNone/>
            </a:pPr>
            <a:r>
              <a:rPr lang="zh-TW"/>
              <a:t>但QNAP NAS作為網路存取裝置, 當使用者回到家自動連上網路後則能完全自動的直接連接到NAS本身.</a:t>
            </a:r>
            <a:endParaRPr/>
          </a:p>
          <a:p>
            <a:pPr marL="0" lvl="0" indent="0" algn="l" rtl="0">
              <a:spcBef>
                <a:spcPts val="0"/>
              </a:spcBef>
              <a:spcAft>
                <a:spcPts val="0"/>
              </a:spcAft>
              <a:buNone/>
            </a:pPr>
            <a:r>
              <a:rPr lang="zh-TW"/>
              <a:t>空間使用上也有警示通知使用者</a:t>
            </a:r>
            <a:endParaRPr/>
          </a:p>
          <a:p>
            <a:pPr marL="0" lvl="0" indent="0" algn="l" rtl="0">
              <a:spcBef>
                <a:spcPts val="0"/>
              </a:spcBef>
              <a:spcAft>
                <a:spcPts val="0"/>
              </a:spcAft>
              <a:buNone/>
            </a:pPr>
            <a:endParaRPr/>
          </a:p>
          <a:p>
            <a:pPr marL="0" lvl="0" indent="0" algn="l" rtl="0">
              <a:spcBef>
                <a:spcPts val="0"/>
              </a:spcBef>
              <a:spcAft>
                <a:spcPts val="0"/>
              </a:spcAft>
              <a:buNone/>
            </a:pPr>
            <a:r>
              <a:rPr lang="zh-TW"/>
              <a:t>ref:</a:t>
            </a:r>
            <a:endParaRPr/>
          </a:p>
          <a:p>
            <a:pPr marL="0" lvl="0" indent="0" algn="l" rtl="0">
              <a:spcBef>
                <a:spcPts val="0"/>
              </a:spcBef>
              <a:spcAft>
                <a:spcPts val="0"/>
              </a:spcAft>
              <a:buNone/>
            </a:pPr>
            <a:r>
              <a:rPr lang="zh-TW"/>
              <a:t>Title: 輕鬆實現自動備份</a:t>
            </a:r>
            <a:endParaRPr/>
          </a:p>
          <a:p>
            <a:pPr marL="457200" lvl="0" indent="-317500" algn="l" rtl="0">
              <a:spcBef>
                <a:spcPts val="0"/>
              </a:spcBef>
              <a:spcAft>
                <a:spcPts val="0"/>
              </a:spcAft>
              <a:buSzPts val="1400"/>
              <a:buChar char="-"/>
            </a:pPr>
            <a:r>
              <a:rPr lang="zh-TW"/>
              <a:t>簡易設定</a:t>
            </a:r>
            <a:endParaRPr/>
          </a:p>
          <a:p>
            <a:pPr marL="457200" lvl="0" indent="-317500" algn="l" rtl="0">
              <a:spcBef>
                <a:spcPts val="0"/>
              </a:spcBef>
              <a:spcAft>
                <a:spcPts val="0"/>
              </a:spcAft>
              <a:buSzPts val="1400"/>
              <a:buChar char="-"/>
            </a:pPr>
            <a:r>
              <a:rPr lang="zh-TW"/>
              <a:t>接上電源</a:t>
            </a:r>
            <a:endParaRPr/>
          </a:p>
          <a:p>
            <a:pPr marL="457200" lvl="0" indent="-317500" algn="l" rtl="0">
              <a:spcBef>
                <a:spcPts val="0"/>
              </a:spcBef>
              <a:spcAft>
                <a:spcPts val="0"/>
              </a:spcAft>
              <a:buSzPts val="1400"/>
              <a:buChar char="-"/>
            </a:pPr>
            <a:r>
              <a:rPr lang="zh-TW"/>
              <a:t>連上網路</a:t>
            </a:r>
            <a:endParaRPr/>
          </a:p>
          <a:p>
            <a:pPr marL="457200" lvl="0" indent="-317500" algn="l" rtl="0">
              <a:spcBef>
                <a:spcPts val="0"/>
              </a:spcBef>
              <a:spcAft>
                <a:spcPts val="0"/>
              </a:spcAft>
              <a:buSzPts val="1400"/>
              <a:buChar char="-"/>
            </a:pPr>
            <a:r>
              <a:rPr lang="zh-TW"/>
              <a:t>自動版本管理</a:t>
            </a:r>
            <a:endParaRPr/>
          </a:p>
        </p:txBody>
      </p:sp>
      <p:sp>
        <p:nvSpPr>
          <p:cNvPr id="223" name="Google Shape;22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397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477de94cf_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4477de94cf_6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g4477de94cf_6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a:t>
            </a:fld>
            <a:endParaRPr/>
          </a:p>
        </p:txBody>
      </p:sp>
    </p:spTree>
    <p:extLst>
      <p:ext uri="{BB962C8B-B14F-4D97-AF65-F5344CB8AC3E}">
        <p14:creationId xmlns:p14="http://schemas.microsoft.com/office/powerpoint/2010/main" val="362906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477de94cf_6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477de94cf_6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4477de94cf_6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a:t>
            </a:fld>
            <a:endParaRPr/>
          </a:p>
        </p:txBody>
      </p:sp>
    </p:spTree>
    <p:extLst>
      <p:ext uri="{BB962C8B-B14F-4D97-AF65-F5344CB8AC3E}">
        <p14:creationId xmlns:p14="http://schemas.microsoft.com/office/powerpoint/2010/main" val="394685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a:t>講稿：</a:t>
            </a:r>
            <a:endParaRPr/>
          </a:p>
          <a:p>
            <a:pPr marL="0" marR="0" lvl="0" indent="0" algn="l" rtl="0">
              <a:spcBef>
                <a:spcPts val="0"/>
              </a:spcBef>
              <a:spcAft>
                <a:spcPts val="0"/>
              </a:spcAft>
              <a:buNone/>
            </a:pPr>
            <a:r>
              <a:rPr lang="zh-TW"/>
              <a:t>提到備份, 大部分用戶都有過重要資料需要做備份的經驗, 但過程中不經會想 這樣安全嗎？</a:t>
            </a:r>
            <a:endParaRPr/>
          </a:p>
          <a:p>
            <a:pPr marL="0" marR="0" lvl="0" indent="0" algn="l" rtl="0">
              <a:spcBef>
                <a:spcPts val="0"/>
              </a:spcBef>
              <a:spcAft>
                <a:spcPts val="0"/>
              </a:spcAft>
              <a:buNone/>
            </a:pPr>
            <a:r>
              <a:rPr lang="zh-TW"/>
              <a:t>需要有幾份備份呢？要放在哪呢? </a:t>
            </a:r>
            <a:endParaRPr/>
          </a:p>
          <a:p>
            <a:pPr marL="0" marR="0" lvl="0" indent="0" algn="l" rtl="0">
              <a:spcBef>
                <a:spcPts val="0"/>
              </a:spcBef>
              <a:spcAft>
                <a:spcPts val="0"/>
              </a:spcAft>
              <a:buNone/>
            </a:pPr>
            <a:r>
              <a:rPr lang="zh-TW"/>
              <a:t>普遍現在使用者可能會想到雲端, 認為是最安全的地方, 但先前也有發生資料儲存在雲端而遺失的案例, 所以存在雲端並非100％的安全</a:t>
            </a:r>
            <a:endParaRPr/>
          </a:p>
          <a:p>
            <a:pPr marL="0" marR="0" lvl="0" indent="0" algn="l" rtl="0">
              <a:spcBef>
                <a:spcPts val="0"/>
              </a:spcBef>
              <a:spcAft>
                <a:spcPts val="0"/>
              </a:spcAft>
              <a:buNone/>
            </a:pPr>
            <a:r>
              <a:rPr lang="zh-TW"/>
              <a:t>針對以上問題, 有一個較為普羅大眾認可的備份策略,</a:t>
            </a:r>
            <a:endParaRPr/>
          </a:p>
          <a:p>
            <a:pPr marL="0" marR="0" lvl="0" indent="0" algn="l" rtl="0">
              <a:spcBef>
                <a:spcPts val="0"/>
              </a:spcBef>
              <a:spcAft>
                <a:spcPts val="0"/>
              </a:spcAft>
              <a:buNone/>
            </a:pPr>
            <a:r>
              <a:rPr lang="zh-TW"/>
              <a:t>是由美國官方提出的 “資料備份3-2-1法則”</a:t>
            </a:r>
            <a:endParaRPr/>
          </a:p>
          <a:p>
            <a:pPr marL="0" marR="0" lvl="0" indent="0" algn="l" rtl="0">
              <a:spcBef>
                <a:spcPts val="0"/>
              </a:spcBef>
              <a:spcAft>
                <a:spcPts val="0"/>
              </a:spcAft>
              <a:buNone/>
            </a:pPr>
            <a:r>
              <a:rPr lang="zh-TW"/>
              <a:t>所謂的資料備份3-2-1, 提到的是</a:t>
            </a:r>
            <a:endParaRPr/>
          </a:p>
          <a:p>
            <a:pPr marL="0" marR="0" lvl="0" indent="0" algn="l" rtl="0">
              <a:spcBef>
                <a:spcPts val="0"/>
              </a:spcBef>
              <a:spcAft>
                <a:spcPts val="0"/>
              </a:spcAft>
              <a:buNone/>
            </a:pPr>
            <a:r>
              <a:rPr lang="zh-TW"/>
              <a:t>包含原始資料至少要保有三份的資料,</a:t>
            </a:r>
            <a:endParaRPr/>
          </a:p>
          <a:p>
            <a:pPr marL="0" marR="0" lvl="0" indent="0" algn="l" rtl="0">
              <a:spcBef>
                <a:spcPts val="0"/>
              </a:spcBef>
              <a:spcAft>
                <a:spcPts val="0"/>
              </a:spcAft>
              <a:buNone/>
            </a:pPr>
            <a:r>
              <a:rPr lang="zh-TW"/>
              <a:t>並且放在2個不同的儲存媒介中, 主要是相同的儲存媒介損壞的機率較為一致, 使用不同媒介降低同時損壞的風險,</a:t>
            </a:r>
            <a:endParaRPr/>
          </a:p>
          <a:p>
            <a:pPr marL="0" marR="0" lvl="0" indent="0" algn="l" rtl="0">
              <a:spcBef>
                <a:spcPts val="0"/>
              </a:spcBef>
              <a:spcAft>
                <a:spcPts val="0"/>
              </a:spcAft>
              <a:buNone/>
            </a:pPr>
            <a:r>
              <a:rPr lang="zh-TW"/>
              <a:t>因此若一個資料放在硬碟就可以選擇另一個放在光碟</a:t>
            </a:r>
            <a:endParaRPr/>
          </a:p>
          <a:p>
            <a:pPr marL="0" marR="0" lvl="0" indent="0" algn="l" rtl="0">
              <a:spcBef>
                <a:spcPts val="0"/>
              </a:spcBef>
              <a:spcAft>
                <a:spcPts val="0"/>
              </a:spcAft>
              <a:buNone/>
            </a:pPr>
            <a:r>
              <a:rPr lang="zh-TW"/>
              <a:t>最後的1所指的是至少有一份放在異地做備份, 同樣降低資料同時損壞的風險</a:t>
            </a:r>
            <a:endParaRPr/>
          </a:p>
          <a:p>
            <a:pPr marL="0" marR="0" lvl="0" indent="0" algn="l" rtl="0">
              <a:spcBef>
                <a:spcPts val="0"/>
              </a:spcBef>
              <a:spcAft>
                <a:spcPts val="0"/>
              </a:spcAft>
              <a:buNone/>
            </a:pPr>
            <a:endParaRPr/>
          </a:p>
          <a:p>
            <a:pPr marL="0" marR="0" lvl="0" indent="0" algn="l" rtl="0">
              <a:spcBef>
                <a:spcPts val="0"/>
              </a:spcBef>
              <a:spcAft>
                <a:spcPts val="0"/>
              </a:spcAft>
              <a:buNone/>
            </a:pPr>
            <a:r>
              <a:rPr lang="zh-TW"/>
              <a:t>reference:</a:t>
            </a:r>
            <a:endParaRPr/>
          </a:p>
          <a:p>
            <a:pPr marL="0" marR="0" lvl="0" indent="0" algn="l" rtl="0">
              <a:spcBef>
                <a:spcPts val="0"/>
              </a:spcBef>
              <a:spcAft>
                <a:spcPts val="0"/>
              </a:spcAft>
              <a:buNone/>
            </a:pPr>
            <a:r>
              <a:rPr lang="zh-TW"/>
              <a:t>備份3-2-1</a:t>
            </a:r>
            <a:endParaRPr/>
          </a:p>
          <a:p>
            <a:pPr marL="0" marR="0" lvl="0" indent="0" algn="l" rtl="0">
              <a:spcBef>
                <a:spcPts val="0"/>
              </a:spcBef>
              <a:spcAft>
                <a:spcPts val="0"/>
              </a:spcAft>
              <a:buNone/>
            </a:pPr>
            <a:r>
              <a:rPr lang="zh-TW"/>
              <a:t>至少3份的檔案</a:t>
            </a:r>
            <a:endParaRPr/>
          </a:p>
          <a:p>
            <a:pPr marL="0" marR="0" lvl="0" indent="0" algn="l" rtl="0">
              <a:spcBef>
                <a:spcPts val="0"/>
              </a:spcBef>
              <a:spcAft>
                <a:spcPts val="0"/>
              </a:spcAft>
              <a:buNone/>
            </a:pPr>
            <a:r>
              <a:rPr lang="zh-TW"/>
              <a:t>至少放在2個不同的媒介 （在相同地點相同儲存媒介損壞的機率接近）</a:t>
            </a:r>
            <a:endParaRPr/>
          </a:p>
          <a:p>
            <a:pPr marL="0" marR="0" lvl="0" indent="0" algn="l" rtl="0">
              <a:spcBef>
                <a:spcPts val="0"/>
              </a:spcBef>
              <a:spcAft>
                <a:spcPts val="0"/>
              </a:spcAft>
              <a:buNone/>
            </a:pPr>
            <a:r>
              <a:rPr lang="zh-TW"/>
              <a:t>至少在1處異地做備份 （相同地點若機房遇到天災或是火災等狀況）</a:t>
            </a:r>
            <a:endParaRPr/>
          </a:p>
        </p:txBody>
      </p:sp>
      <p:sp>
        <p:nvSpPr>
          <p:cNvPr id="107" name="Google Shape;10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536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zh-TW"/>
              <a:t>講稿：</a:t>
            </a:r>
            <a:endParaRPr/>
          </a:p>
          <a:p>
            <a:pPr marL="0" lvl="0" indent="0" algn="l" rtl="0">
              <a:spcBef>
                <a:spcPts val="0"/>
              </a:spcBef>
              <a:spcAft>
                <a:spcPts val="0"/>
              </a:spcAft>
              <a:buClr>
                <a:schemeClr val="dk1"/>
              </a:buClr>
              <a:buSzPts val="1100"/>
              <a:buFont typeface="Arial"/>
              <a:buNone/>
            </a:pPr>
            <a:r>
              <a:rPr lang="zh-TW"/>
              <a:t>備份的方式有很多種, 傳統的備份可能就是透過檔案複製拖拉的方式完成備份, 不論是備份到外接裝置, 儲存伺服器, 或雲端</a:t>
            </a:r>
            <a:endParaRPr/>
          </a:p>
          <a:p>
            <a:pPr marL="0" lvl="0" indent="0" algn="l" rtl="0">
              <a:spcBef>
                <a:spcPts val="0"/>
              </a:spcBef>
              <a:spcAft>
                <a:spcPts val="0"/>
              </a:spcAft>
              <a:buClr>
                <a:schemeClr val="dk1"/>
              </a:buClr>
              <a:buSzPts val="1100"/>
              <a:buFont typeface="Arial"/>
              <a:buNone/>
            </a:pPr>
            <a:r>
              <a:rPr lang="zh-TW"/>
              <a:t>但其實是還有值得考慮的部分,</a:t>
            </a:r>
            <a:endParaRPr/>
          </a:p>
          <a:p>
            <a:pPr marL="0" lvl="0" indent="0" algn="l" rtl="0">
              <a:spcBef>
                <a:spcPts val="0"/>
              </a:spcBef>
              <a:spcAft>
                <a:spcPts val="0"/>
              </a:spcAft>
              <a:buClr>
                <a:schemeClr val="dk1"/>
              </a:buClr>
              <a:buSzPts val="1100"/>
              <a:buFont typeface="Arial"/>
              <a:buNone/>
            </a:pPr>
            <a:r>
              <a:rPr lang="zh-TW"/>
              <a:t>第一, 僅備份檔案是足夠的嗎？若系統損壞, 檔案必須等到系統重新建立後才能做存取, 因此系統層級的備份才會是完整的備份方式, 可以快速安全的還原系統及檔案</a:t>
            </a:r>
            <a:endParaRPr/>
          </a:p>
          <a:p>
            <a:pPr marL="0" lvl="0" indent="0" algn="l" rtl="0">
              <a:spcBef>
                <a:spcPts val="0"/>
              </a:spcBef>
              <a:spcAft>
                <a:spcPts val="0"/>
              </a:spcAft>
              <a:buClr>
                <a:schemeClr val="dk1"/>
              </a:buClr>
              <a:buSzPts val="1100"/>
              <a:buFont typeface="Arial"/>
              <a:buNone/>
            </a:pPr>
            <a:r>
              <a:rPr lang="zh-TW"/>
              <a:t>另外, 透過檔案複製覆蓋的方式會只保有現在的版本, 或者就必須透過改變名稱做區別, 其實會需要因不同需求做不同時間點的還原</a:t>
            </a:r>
            <a:endParaRPr/>
          </a:p>
          <a:p>
            <a:pPr marL="0" lvl="0" indent="0" algn="l" rtl="0">
              <a:spcBef>
                <a:spcPts val="0"/>
              </a:spcBef>
              <a:spcAft>
                <a:spcPts val="0"/>
              </a:spcAft>
              <a:buClr>
                <a:schemeClr val="dk1"/>
              </a:buClr>
              <a:buSzPts val="1100"/>
              <a:buFont typeface="Arial"/>
              <a:buNone/>
            </a:pPr>
            <a:r>
              <a:rPr lang="zh-TW"/>
              <a:t>再來, 考慮到如何還原備份資料, 或許傳統的方式就是透過資料蓋回, 是否有一個介面能夠簡單依照備份時間做還原</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zh-TW"/>
              <a:t>針對mac用戶其實有一套符合以上需求的備份軟體, TimeMachine</a:t>
            </a:r>
            <a:endParaRPr/>
          </a:p>
        </p:txBody>
      </p:sp>
      <p:sp>
        <p:nvSpPr>
          <p:cNvPr id="122" name="Google Shape;1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950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TimeMachine提供了全面的備份, 包含系統及檔案</a:t>
            </a:r>
            <a:endParaRPr/>
          </a:p>
          <a:p>
            <a:pPr marL="0" lvl="0" indent="0" algn="l" rtl="0">
              <a:spcBef>
                <a:spcPts val="0"/>
              </a:spcBef>
              <a:spcAft>
                <a:spcPts val="0"/>
              </a:spcAft>
              <a:buNone/>
            </a:pPr>
            <a:r>
              <a:rPr lang="zh-TW"/>
              <a:t>以及多版本的備份,</a:t>
            </a:r>
            <a:endParaRPr/>
          </a:p>
          <a:p>
            <a:pPr marL="0" lvl="0" indent="0" algn="l" rtl="0">
              <a:spcBef>
                <a:spcPts val="0"/>
              </a:spcBef>
              <a:spcAft>
                <a:spcPts val="0"/>
              </a:spcAft>
              <a:buNone/>
            </a:pPr>
            <a:r>
              <a:rPr lang="zh-TW"/>
              <a:t>同時可以透過簡易的使用者介面依照備份時間點做單擋或是系統的還原</a:t>
            </a:r>
            <a:endParaRPr/>
          </a:p>
          <a:p>
            <a:pPr marL="0" lvl="0" indent="0" algn="l" rtl="0">
              <a:spcBef>
                <a:spcPts val="0"/>
              </a:spcBef>
              <a:spcAft>
                <a:spcPts val="0"/>
              </a:spcAft>
              <a:buNone/>
            </a:pPr>
            <a:r>
              <a:rPr lang="zh-TW"/>
              <a:t>除此之外也不用擔心備份資料會因為備份而被竊取, 針對備份有做了加密的動作</a:t>
            </a:r>
            <a:endParaRPr/>
          </a:p>
          <a:p>
            <a:pPr marL="0" lvl="0" indent="0" algn="l" rtl="0">
              <a:spcBef>
                <a:spcPts val="0"/>
              </a:spcBef>
              <a:spcAft>
                <a:spcPts val="0"/>
              </a:spcAft>
              <a:buNone/>
            </a:pPr>
            <a:endParaRPr/>
          </a:p>
          <a:p>
            <a:pPr marL="0" lvl="0" indent="0" algn="l" rtl="0">
              <a:spcBef>
                <a:spcPts val="0"/>
              </a:spcBef>
              <a:spcAft>
                <a:spcPts val="0"/>
              </a:spcAft>
              <a:buNone/>
            </a:pPr>
            <a:r>
              <a:rPr lang="zh-TW"/>
              <a:t>ref:</a:t>
            </a:r>
            <a:endParaRPr/>
          </a:p>
          <a:p>
            <a:pPr marL="0" lvl="0" indent="0" algn="l" rtl="0">
              <a:spcBef>
                <a:spcPts val="0"/>
              </a:spcBef>
              <a:spcAft>
                <a:spcPts val="0"/>
              </a:spcAft>
              <a:buNone/>
            </a:pPr>
            <a:r>
              <a:rPr lang="zh-TW"/>
              <a:t>系統層級備份</a:t>
            </a:r>
            <a:endParaRPr/>
          </a:p>
          <a:p>
            <a:pPr marL="0" lvl="0" indent="0" algn="l" rtl="0">
              <a:spcBef>
                <a:spcPts val="0"/>
              </a:spcBef>
              <a:spcAft>
                <a:spcPts val="0"/>
              </a:spcAft>
              <a:buNone/>
            </a:pPr>
            <a:r>
              <a:rPr lang="zh-TW"/>
              <a:t>多版本可作不同時間點不同版本的備份</a:t>
            </a:r>
            <a:endParaRPr/>
          </a:p>
          <a:p>
            <a:pPr marL="0" lvl="0" indent="0" algn="l" rtl="0">
              <a:spcBef>
                <a:spcPts val="0"/>
              </a:spcBef>
              <a:spcAft>
                <a:spcPts val="0"/>
              </a:spcAft>
              <a:buNone/>
            </a:pPr>
            <a:r>
              <a:rPr lang="zh-TW"/>
              <a:t>對系統或是單檔都能選擇性地還原, 皆能透過簡單的介面操作完成 </a:t>
            </a:r>
            <a:endParaRPr/>
          </a:p>
        </p:txBody>
      </p:sp>
      <p:sp>
        <p:nvSpPr>
          <p:cNvPr id="131" name="Google Shape;13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9886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zh-TW"/>
              <a:t>講稿：</a:t>
            </a:r>
            <a:endParaRPr/>
          </a:p>
          <a:p>
            <a:pPr marL="0" lvl="0" indent="0" algn="l" rtl="0">
              <a:spcBef>
                <a:spcPts val="0"/>
              </a:spcBef>
              <a:spcAft>
                <a:spcPts val="0"/>
              </a:spcAft>
              <a:buClr>
                <a:schemeClr val="dk1"/>
              </a:buClr>
              <a:buSzPts val="1100"/>
              <a:buFont typeface="Arial"/>
              <a:buNone/>
            </a:pPr>
            <a:r>
              <a:rPr lang="zh-TW"/>
              <a:t>對於可作為TimeMachine備份的儲存裝置做一個比較, </a:t>
            </a:r>
            <a:endParaRPr/>
          </a:p>
          <a:p>
            <a:pPr marL="0" lvl="0" indent="0" algn="l" rtl="0">
              <a:spcBef>
                <a:spcPts val="0"/>
              </a:spcBef>
              <a:spcAft>
                <a:spcPts val="0"/>
              </a:spcAft>
              <a:buClr>
                <a:schemeClr val="dk1"/>
              </a:buClr>
              <a:buSzPts val="1100"/>
              <a:buFont typeface="Arial"/>
              <a:buNone/>
            </a:pPr>
            <a:r>
              <a:rPr lang="zh-TW"/>
              <a:t>首先針對儲存容量的部分, 像是mac本身, 外接裝置或是Apple自身提出的Time Capsule都會依照先前所購買的大小而固定</a:t>
            </a:r>
            <a:endParaRPr/>
          </a:p>
          <a:p>
            <a:pPr marL="0" lvl="0" indent="0" algn="l" rtl="0">
              <a:spcBef>
                <a:spcPts val="0"/>
              </a:spcBef>
              <a:spcAft>
                <a:spcPts val="0"/>
              </a:spcAft>
              <a:buClr>
                <a:schemeClr val="dk1"/>
              </a:buClr>
              <a:buSzPts val="1100"/>
              <a:buFont typeface="Arial"/>
              <a:buNone/>
            </a:pPr>
            <a:r>
              <a:rPr lang="zh-TW"/>
              <a:t>NAS則可依使用狀況去做擴充</a:t>
            </a:r>
            <a:endParaRPr/>
          </a:p>
          <a:p>
            <a:pPr marL="0" lvl="0" indent="0" algn="l" rtl="0">
              <a:spcBef>
                <a:spcPts val="0"/>
              </a:spcBef>
              <a:spcAft>
                <a:spcPts val="0"/>
              </a:spcAft>
              <a:buClr>
                <a:schemeClr val="dk1"/>
              </a:buClr>
              <a:buSzPts val="1100"/>
              <a:buFont typeface="Arial"/>
              <a:buNone/>
            </a:pPr>
            <a:r>
              <a:rPr lang="zh-TW"/>
              <a:t>備份資料保護的部分, 除了有部分外接裝置有支援RAID外, mac和 time capsule其實都沒有針對資料作保護, 但外接裝置支援RAID的價格相對也較為昂貴, 而NAS除了有提供各式的RAID外, 針對系統也做了volume或是Lun的快照作為備份, 除此之外也提供HBS 做異地的備份, 包含像是儲存到雲端等.</a:t>
            </a:r>
            <a:endParaRPr/>
          </a:p>
          <a:p>
            <a:pPr marL="0" lvl="0" indent="0" algn="l" rtl="0">
              <a:spcBef>
                <a:spcPts val="0"/>
              </a:spcBef>
              <a:spcAft>
                <a:spcPts val="0"/>
              </a:spcAft>
              <a:buClr>
                <a:schemeClr val="dk1"/>
              </a:buClr>
              <a:buSzPts val="1100"/>
              <a:buFont typeface="Arial"/>
              <a:buNone/>
            </a:pPr>
            <a:r>
              <a:rPr lang="zh-TW"/>
              <a:t>資料存取速度上, 除了mac本幾, 外接裝置直接連接較快外, 透過網路的time capsule僅提供一般的1G網路, QNAP NAS還提供了較快的10G網路以及Thunderbolt3的傳輸介面來做備份及還原</a:t>
            </a:r>
            <a:endParaRPr/>
          </a:p>
          <a:p>
            <a:pPr marL="0" lvl="0" indent="0" algn="l" rtl="0">
              <a:spcBef>
                <a:spcPts val="0"/>
              </a:spcBef>
              <a:spcAft>
                <a:spcPts val="0"/>
              </a:spcAft>
              <a:buClr>
                <a:schemeClr val="dk1"/>
              </a:buClr>
              <a:buSzPts val="1100"/>
              <a:buFont typeface="Arial"/>
              <a:buNone/>
            </a:pPr>
            <a:r>
              <a:rPr lang="zh-TW"/>
              <a:t>在備份管理部分, time capsule提供了多使用者帳戶設定來管理，但並未針對使用者帳戶做空間的分配管理, QNAP NAS在這部分是有提供的</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zh-TW"/>
              <a:t>ref:</a:t>
            </a:r>
            <a:endParaRPr/>
          </a:p>
          <a:p>
            <a:pPr marL="0" lvl="0" indent="0" algn="l" rtl="0">
              <a:spcBef>
                <a:spcPts val="0"/>
              </a:spcBef>
              <a:spcAft>
                <a:spcPts val="0"/>
              </a:spcAft>
              <a:buClr>
                <a:schemeClr val="dk1"/>
              </a:buClr>
              <a:buSzPts val="1100"/>
              <a:buFont typeface="Arial"/>
              <a:buNone/>
            </a:pPr>
            <a:r>
              <a:rPr lang="zh-TW"/>
              <a:t>Title: Time Machine 儲存裝置大比拚 </a:t>
            </a:r>
            <a:endParaRPr/>
          </a:p>
          <a:p>
            <a:pPr marL="0" lvl="0" indent="0" algn="l" rtl="0">
              <a:spcBef>
                <a:spcPts val="0"/>
              </a:spcBef>
              <a:spcAft>
                <a:spcPts val="0"/>
              </a:spcAft>
              <a:buClr>
                <a:schemeClr val="dk1"/>
              </a:buClr>
              <a:buSzPts val="1100"/>
              <a:buFont typeface="Arial"/>
              <a:buNone/>
            </a:pPr>
            <a:r>
              <a:rPr lang="zh-TW"/>
              <a:t>比較item</a:t>
            </a:r>
            <a:endParaRPr/>
          </a:p>
          <a:p>
            <a:pPr marL="457200" lvl="0" indent="-317500" algn="l" rtl="0">
              <a:spcBef>
                <a:spcPts val="0"/>
              </a:spcBef>
              <a:spcAft>
                <a:spcPts val="0"/>
              </a:spcAft>
              <a:buClr>
                <a:schemeClr val="dk1"/>
              </a:buClr>
              <a:buSzPts val="1400"/>
              <a:buChar char="-"/>
            </a:pPr>
            <a:r>
              <a:rPr lang="zh-TW"/>
              <a:t>儲存容量</a:t>
            </a:r>
            <a:endParaRPr/>
          </a:p>
          <a:p>
            <a:pPr marL="457200" lvl="0" indent="-317500" algn="l" rtl="0">
              <a:spcBef>
                <a:spcPts val="0"/>
              </a:spcBef>
              <a:spcAft>
                <a:spcPts val="0"/>
              </a:spcAft>
              <a:buClr>
                <a:schemeClr val="dk1"/>
              </a:buClr>
              <a:buSzPts val="1400"/>
              <a:buChar char="-"/>
            </a:pPr>
            <a:r>
              <a:rPr lang="zh-TW"/>
              <a:t>儲存保護</a:t>
            </a:r>
            <a:endParaRPr/>
          </a:p>
          <a:p>
            <a:pPr marL="457200" lvl="0" indent="-317500" algn="l" rtl="0">
              <a:spcBef>
                <a:spcPts val="0"/>
              </a:spcBef>
              <a:spcAft>
                <a:spcPts val="0"/>
              </a:spcAft>
              <a:buClr>
                <a:schemeClr val="dk1"/>
              </a:buClr>
              <a:buSzPts val="1400"/>
              <a:buChar char="-"/>
            </a:pPr>
            <a:r>
              <a:rPr lang="zh-TW"/>
              <a:t>資料存取速度</a:t>
            </a:r>
            <a:endParaRPr/>
          </a:p>
          <a:p>
            <a:pPr marL="457200" lvl="0" indent="-317500" algn="l" rtl="0">
              <a:spcBef>
                <a:spcPts val="0"/>
              </a:spcBef>
              <a:spcAft>
                <a:spcPts val="0"/>
              </a:spcAft>
              <a:buClr>
                <a:schemeClr val="dk1"/>
              </a:buClr>
              <a:buSzPts val="1400"/>
              <a:buChar char="-"/>
            </a:pPr>
            <a:r>
              <a:rPr lang="zh-TW"/>
              <a:t>備份管理</a:t>
            </a:r>
            <a:endParaRPr/>
          </a:p>
          <a:p>
            <a:pPr marL="914400" lvl="1" indent="-317500" algn="l" rtl="0">
              <a:spcBef>
                <a:spcPts val="0"/>
              </a:spcBef>
              <a:spcAft>
                <a:spcPts val="0"/>
              </a:spcAft>
              <a:buClr>
                <a:schemeClr val="dk1"/>
              </a:buClr>
              <a:buSzPts val="1400"/>
              <a:buChar char="-"/>
            </a:pPr>
            <a:r>
              <a:rPr lang="zh-TW"/>
              <a:t>Time Capsule: 可透過帳號存取，個帳號僅能看到個帳號的內容</a:t>
            </a:r>
            <a:endParaRPr/>
          </a:p>
          <a:p>
            <a:pPr marL="457200" lvl="0" indent="-317500" algn="l" rtl="0">
              <a:spcBef>
                <a:spcPts val="0"/>
              </a:spcBef>
              <a:spcAft>
                <a:spcPts val="0"/>
              </a:spcAft>
              <a:buClr>
                <a:schemeClr val="dk1"/>
              </a:buClr>
              <a:buSzPts val="1400"/>
              <a:buChar char="-"/>
            </a:pPr>
            <a:r>
              <a:rPr lang="zh-TW"/>
              <a:t>進入成本</a:t>
            </a:r>
            <a:endParaRPr/>
          </a:p>
        </p:txBody>
      </p:sp>
      <p:sp>
        <p:nvSpPr>
          <p:cNvPr id="144" name="Google Shape;14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4954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a:t>圖：更直觀的圖描述NAS and Timemachine</a:t>
            </a:r>
            <a:endParaRPr/>
          </a:p>
          <a:p>
            <a:pPr marL="0" marR="0" lvl="0" indent="0" algn="l" rtl="0">
              <a:spcBef>
                <a:spcPts val="0"/>
              </a:spcBef>
              <a:spcAft>
                <a:spcPts val="0"/>
              </a:spcAft>
              <a:buNone/>
            </a:pPr>
            <a:r>
              <a:rPr lang="zh-TW"/>
              <a:t>講稿：</a:t>
            </a:r>
            <a:endParaRPr/>
          </a:p>
          <a:p>
            <a:pPr marL="0" marR="0" lvl="0" indent="0" algn="l" rtl="0">
              <a:spcBef>
                <a:spcPts val="0"/>
              </a:spcBef>
              <a:spcAft>
                <a:spcPts val="0"/>
              </a:spcAft>
              <a:buNone/>
            </a:pPr>
            <a:r>
              <a:rPr lang="zh-TW"/>
              <a:t>QNAP NAS作為Time Machine備份的最佳solution,</a:t>
            </a:r>
            <a:endParaRPr/>
          </a:p>
          <a:p>
            <a:pPr marL="0" marR="0" lvl="0" indent="0" algn="l" rtl="0">
              <a:spcBef>
                <a:spcPts val="0"/>
              </a:spcBef>
              <a:spcAft>
                <a:spcPts val="0"/>
              </a:spcAft>
              <a:buNone/>
            </a:pPr>
            <a:r>
              <a:rPr lang="zh-TW"/>
              <a:t>包含了可擴充的儲存容量空間, 完善的資料保護, 高效率的備份及還原, 另外也有簡易的備份管理介面</a:t>
            </a:r>
            <a:endParaRPr/>
          </a:p>
          <a:p>
            <a:pPr marL="0" marR="0" lvl="0" indent="0" algn="l" rtl="0">
              <a:spcBef>
                <a:spcPts val="0"/>
              </a:spcBef>
              <a:spcAft>
                <a:spcPts val="0"/>
              </a:spcAft>
              <a:buNone/>
            </a:pPr>
            <a:r>
              <a:rPr lang="zh-TW"/>
              <a:t>下面來細談這四個部分</a:t>
            </a:r>
            <a:endParaRPr/>
          </a:p>
          <a:p>
            <a:pPr marL="0" marR="0" lvl="0" indent="0" algn="l" rtl="0">
              <a:spcBef>
                <a:spcPts val="0"/>
              </a:spcBef>
              <a:spcAft>
                <a:spcPts val="0"/>
              </a:spcAft>
              <a:buNone/>
            </a:pPr>
            <a:endParaRPr/>
          </a:p>
          <a:p>
            <a:pPr marL="0" marR="0" lvl="0" indent="0" algn="l" rtl="0">
              <a:spcBef>
                <a:spcPts val="0"/>
              </a:spcBef>
              <a:spcAft>
                <a:spcPts val="0"/>
              </a:spcAft>
              <a:buNone/>
            </a:pPr>
            <a:r>
              <a:rPr lang="zh-TW" b="0" i="0" u="none" strike="noStrike" cap="none">
                <a:solidFill>
                  <a:schemeClr val="dk1"/>
                </a:solidFill>
                <a:latin typeface="Calibri"/>
                <a:ea typeface="Calibri"/>
                <a:cs typeface="Calibri"/>
                <a:sym typeface="Calibri"/>
              </a:rPr>
              <a:t>儲存空間大: 依機型可擴充</a:t>
            </a:r>
            <a:endParaRPr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zh-TW" b="0" i="0" u="none" strike="noStrike" cap="none">
                <a:solidFill>
                  <a:schemeClr val="dk1"/>
                </a:solidFill>
                <a:latin typeface="Calibri"/>
                <a:ea typeface="Calibri"/>
                <a:cs typeface="Calibri"/>
                <a:sym typeface="Calibri"/>
              </a:rPr>
              <a:t>資料保護完善:</a:t>
            </a:r>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RAID</a:t>
            </a:r>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Snapshot</a:t>
            </a:r>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Hybrid Backup Sync (備分3-2-1)</a:t>
            </a:r>
            <a:endParaRPr/>
          </a:p>
          <a:p>
            <a:pPr marL="0" marR="0" lvl="0" indent="0" algn="l" rtl="0">
              <a:spcBef>
                <a:spcPts val="0"/>
              </a:spcBef>
              <a:spcAft>
                <a:spcPts val="0"/>
              </a:spcAft>
              <a:buNone/>
            </a:pPr>
            <a:r>
              <a:rPr lang="zh-TW" b="0" i="0" u="none" strike="noStrike" cap="none">
                <a:solidFill>
                  <a:schemeClr val="dk1"/>
                </a:solidFill>
                <a:latin typeface="Calibri"/>
                <a:ea typeface="Calibri"/>
                <a:cs typeface="Calibri"/>
                <a:sym typeface="Calibri"/>
              </a:rPr>
              <a:t>備份管理</a:t>
            </a:r>
            <a:endParaRPr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針對Time Machine專用帳號</a:t>
            </a:r>
            <a:endParaRPr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多使用者帳戶權限設定</a:t>
            </a:r>
            <a:endParaRPr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使用空間的管理</a:t>
            </a:r>
            <a:endParaRPr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zh-TW" b="0" i="0" u="none" strike="noStrike" cap="none">
                <a:solidFill>
                  <a:schemeClr val="dk1"/>
                </a:solidFill>
                <a:latin typeface="Calibri"/>
                <a:ea typeface="Calibri"/>
                <a:cs typeface="Calibri"/>
                <a:sym typeface="Calibri"/>
              </a:rPr>
              <a:t>備份還原效率高</a:t>
            </a:r>
            <a:endParaRPr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b="0" i="0" u="none" strike="noStrike" cap="none">
              <a:solidFill>
                <a:schemeClr val="dk1"/>
              </a:solidFill>
              <a:latin typeface="Calibri"/>
              <a:ea typeface="Calibri"/>
              <a:cs typeface="Calibri"/>
              <a:sym typeface="Calibri"/>
            </a:endParaRPr>
          </a:p>
        </p:txBody>
      </p:sp>
      <p:sp>
        <p:nvSpPr>
          <p:cNvPr id="162" name="Google Shape;16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8782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477de94cf_6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4477de94cf_6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引導網路存取到自動備份</a:t>
            </a:r>
            <a:endParaRPr/>
          </a:p>
          <a:p>
            <a:pPr marL="0" indent="0">
              <a:spcBef>
                <a:spcPts val="640"/>
              </a:spcBef>
            </a:pPr>
            <a:r>
              <a:rPr lang="zh-TW"/>
              <a:t>連線架構圖 （包含電員, 網路, 接上外接螢幕）</a:t>
            </a:r>
            <a:endParaRPr lang="en-US" altLang="zh-TW"/>
          </a:p>
          <a:p>
            <a:pPr marL="0" indent="0">
              <a:spcBef>
                <a:spcPts val="640"/>
              </a:spcBef>
            </a:pPr>
            <a:r>
              <a:rPr lang="zh-TW"/>
              <a:t>有線 /無限 </a:t>
            </a:r>
          </a:p>
          <a:p>
            <a:pPr marL="0" indent="0"/>
            <a:endParaRPr lang="zh-TW"/>
          </a:p>
        </p:txBody>
      </p:sp>
      <p:sp>
        <p:nvSpPr>
          <p:cNvPr id="174" name="Google Shape;174;g4477de94cf_6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9</a:t>
            </a:fld>
            <a:endParaRPr/>
          </a:p>
        </p:txBody>
      </p:sp>
    </p:spTree>
    <p:extLst>
      <p:ext uri="{BB962C8B-B14F-4D97-AF65-F5344CB8AC3E}">
        <p14:creationId xmlns:p14="http://schemas.microsoft.com/office/powerpoint/2010/main" val="3578023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5"/>
        <p:cNvGrpSpPr/>
        <p:nvPr/>
      </p:nvGrpSpPr>
      <p:grpSpPr>
        <a:xfrm>
          <a:off x="0" y="0"/>
          <a:ext cx="0" cy="0"/>
          <a:chOff x="0" y="0"/>
          <a:chExt cx="0" cy="0"/>
        </a:xfrm>
      </p:grpSpPr>
      <p:pic>
        <p:nvPicPr>
          <p:cNvPr id="7" name="圖片 6">
            <a:extLst>
              <a:ext uri="{FF2B5EF4-FFF2-40B4-BE49-F238E27FC236}">
                <a16:creationId xmlns:a16="http://schemas.microsoft.com/office/drawing/2014/main" id="{103A5227-5B5C-4C00-BA80-C2FDC13D82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1" cy="5143500"/>
          </a:xfrm>
          <a:prstGeom prst="rect">
            <a:avLst/>
          </a:prstGeom>
        </p:spPr>
      </p:pic>
      <p:sp>
        <p:nvSpPr>
          <p:cNvPr id="16" name="Google Shape;16;p2"/>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7" name="Google Shape;17;p2"/>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marR="0" lvl="0" algn="ctr" rtl="0">
              <a:spcBef>
                <a:spcPts val="480"/>
              </a:spcBef>
              <a:spcAft>
                <a:spcPts val="0"/>
              </a:spcAft>
              <a:buClr>
                <a:srgbClr val="888888"/>
              </a:buClr>
              <a:buSzPts val="3200"/>
              <a:buFont typeface="Arial"/>
              <a:buNone/>
              <a:defRPr sz="2400" b="0" i="0" u="none" strike="noStrike" cap="none">
                <a:solidFill>
                  <a:srgbClr val="888888"/>
                </a:solidFill>
                <a:latin typeface="Calibri"/>
                <a:ea typeface="Calibri"/>
                <a:cs typeface="Calibri"/>
                <a:sym typeface="Calibri"/>
              </a:defRPr>
            </a:lvl1pPr>
            <a:lvl2pPr marR="0" lvl="1" algn="ctr" rtl="0">
              <a:spcBef>
                <a:spcPts val="420"/>
              </a:spcBef>
              <a:spcAft>
                <a:spcPts val="0"/>
              </a:spcAft>
              <a:buClr>
                <a:srgbClr val="888888"/>
              </a:buClr>
              <a:buSzPts val="2800"/>
              <a:buFont typeface="Arial"/>
              <a:buNone/>
              <a:defRPr sz="2100" b="0" i="0" u="none" strike="noStrike" cap="none">
                <a:solidFill>
                  <a:srgbClr val="888888"/>
                </a:solidFill>
                <a:latin typeface="Calibri"/>
                <a:ea typeface="Calibri"/>
                <a:cs typeface="Calibri"/>
                <a:sym typeface="Calibri"/>
              </a:defRPr>
            </a:lvl2pPr>
            <a:lvl3pPr marR="0" lvl="2" algn="ctr" rtl="0">
              <a:spcBef>
                <a:spcPts val="36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3pPr>
            <a:lvl4pPr marR="0" lvl="3"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4pPr>
            <a:lvl5pPr marR="0" lvl="4"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5pPr>
            <a:lvl6pPr marR="0" lvl="5"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6pPr>
            <a:lvl7pPr marR="0" lvl="6"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7pPr>
            <a:lvl8pPr marR="0" lvl="7"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8pPr>
            <a:lvl9pPr marR="0" lvl="8"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4" name="Google Shape;74;p11"/>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463779" y="1371600"/>
            <a:ext cx="4388644"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80" name="Google Shape;80;p12"/>
          <p:cNvSpPr txBox="1">
            <a:spLocks noGrp="1"/>
          </p:cNvSpPr>
          <p:nvPr>
            <p:ph type="body" idx="1"/>
          </p:nvPr>
        </p:nvSpPr>
        <p:spPr>
          <a:xfrm rot="5400000">
            <a:off x="1272780" y="-609599"/>
            <a:ext cx="4388644" cy="6019800"/>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3" name="Google Shape;23;p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區段標題"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Calibri"/>
              <a:buNone/>
              <a:defRPr sz="3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9" name="Google Shape;29;p4"/>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342900" marR="0" lvl="0" indent="-171450" algn="l"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1pPr>
            <a:lvl2pPr marL="685800" marR="0" lvl="1" indent="-171450" algn="l" rtl="0">
              <a:spcBef>
                <a:spcPts val="270"/>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2pPr>
            <a:lvl3pPr marL="1028700" marR="0" lvl="2" indent="-171450" algn="l" rtl="0">
              <a:spcBef>
                <a:spcPts val="240"/>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3pPr>
            <a:lvl4pPr marL="1371600" marR="0" lvl="3"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4pPr>
            <a:lvl5pPr marL="1714500" marR="0" lvl="4"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5pPr>
            <a:lvl6pPr marL="2057400" marR="0" lvl="5"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6pPr>
            <a:lvl7pPr marL="2400300" marR="0" lvl="6"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7pPr>
            <a:lvl8pPr marL="2743200" marR="0" lvl="7"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8pPr>
            <a:lvl9pPr marL="3086100" marR="0" lvl="8"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5" name="Google Shape;35;p5"/>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lstStyle>
            <a:lvl1pPr marL="342900" marR="0" lvl="0"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lstStyle>
            <a:lvl1pPr marL="342900" marR="0" lvl="0"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2" name="Google Shape;42;p6"/>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342900" marR="0" lvl="0" indent="-17145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spcBef>
                <a:spcPts val="300"/>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spcBef>
                <a:spcPts val="270"/>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342900" marR="0" lvl="0"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1pPr>
            <a:lvl2pPr marL="685800" marR="0" lvl="1"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2pPr>
            <a:lvl3pPr marL="1028700" marR="0" lvl="2"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3pPr>
            <a:lvl4pPr marL="1371600" marR="0" lvl="3"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4pPr>
            <a:lvl5pPr marL="1714500" marR="0" lvl="4"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5pPr>
            <a:lvl6pPr marL="2057400" marR="0" lvl="5"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2400300" marR="0" lvl="6"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2743200" marR="0" lvl="7"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3086100" marR="0" lvl="8"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lstStyle>
            <a:lvl1pPr marL="342900" marR="0" lvl="0" indent="-17145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spcBef>
                <a:spcPts val="300"/>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spcBef>
                <a:spcPts val="270"/>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lstStyle>
            <a:lvl1pPr marL="342900" marR="0" lvl="0"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1pPr>
            <a:lvl2pPr marL="685800" marR="0" lvl="1"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2pPr>
            <a:lvl3pPr marL="1028700" marR="0" lvl="2"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3pPr>
            <a:lvl4pPr marL="1371600" marR="0" lvl="3"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4pPr>
            <a:lvl5pPr marL="1714500" marR="0" lvl="4"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5pPr>
            <a:lvl6pPr marL="2057400" marR="0" lvl="5"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2400300" marR="0" lvl="6"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2743200" marR="0" lvl="7"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3086100" marR="0" lvl="8"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51" name="Google Shape;51;p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0" name="Google Shape;60;p9"/>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lstStyle>
            <a:lvl1pPr marL="342900" marR="0" lvl="0" indent="-171450" algn="l" rtl="0">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7" name="Google Shape;67;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lstStyle>
            <a:lvl1pPr marL="342900" marR="0" lvl="0" indent="-171450" algn="l" rtl="0">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pic>
        <p:nvPicPr>
          <p:cNvPr id="7" name="圖片 6">
            <a:extLst>
              <a:ext uri="{FF2B5EF4-FFF2-40B4-BE49-F238E27FC236}">
                <a16:creationId xmlns:a16="http://schemas.microsoft.com/office/drawing/2014/main" id="{FC0C2C6E-7697-4EB1-8419-5C785E92064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5.png"/><Relationship Id="rId18" Type="http://schemas.openxmlformats.org/officeDocument/2006/relationships/image" Target="../media/image60.png"/><Relationship Id="rId3" Type="http://schemas.microsoft.com/office/2007/relationships/hdphoto" Target="../media/hdphoto1.wdp"/><Relationship Id="rId21" Type="http://schemas.openxmlformats.org/officeDocument/2006/relationships/image" Target="../media/image71.png"/><Relationship Id="rId7" Type="http://schemas.openxmlformats.org/officeDocument/2006/relationships/image" Target="../media/image64.png"/><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image" Target="../media/image61.png"/><Relationship Id="rId16" Type="http://schemas.openxmlformats.org/officeDocument/2006/relationships/image" Target="../media/image68.svg"/><Relationship Id="rId20" Type="http://schemas.openxmlformats.org/officeDocument/2006/relationships/image" Target="../media/image70.sv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55.emf"/><Relationship Id="rId24" Type="http://schemas.openxmlformats.org/officeDocument/2006/relationships/image" Target="../media/image74.svg"/><Relationship Id="rId5" Type="http://schemas.openxmlformats.org/officeDocument/2006/relationships/image" Target="../media/image62.png"/><Relationship Id="rId15" Type="http://schemas.openxmlformats.org/officeDocument/2006/relationships/image" Target="../media/image67.png"/><Relationship Id="rId23" Type="http://schemas.openxmlformats.org/officeDocument/2006/relationships/image" Target="../media/image73.png"/><Relationship Id="rId10" Type="http://schemas.openxmlformats.org/officeDocument/2006/relationships/image" Target="../media/image52.png"/><Relationship Id="rId19" Type="http://schemas.openxmlformats.org/officeDocument/2006/relationships/image" Target="../media/image69.png"/><Relationship Id="rId4" Type="http://schemas.openxmlformats.org/officeDocument/2006/relationships/image" Target="../media/image48.png"/><Relationship Id="rId9" Type="http://schemas.openxmlformats.org/officeDocument/2006/relationships/image" Target="../media/image51.svg"/><Relationship Id="rId14" Type="http://schemas.openxmlformats.org/officeDocument/2006/relationships/image" Target="../media/image66.svg"/><Relationship Id="rId22" Type="http://schemas.openxmlformats.org/officeDocument/2006/relationships/image" Target="../media/image72.svg"/></Relationships>
</file>

<file path=ppt/slides/_rels/slide1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45.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79.png"/><Relationship Id="rId5" Type="http://schemas.openxmlformats.org/officeDocument/2006/relationships/image" Target="../media/image41.png"/><Relationship Id="rId10" Type="http://schemas.openxmlformats.org/officeDocument/2006/relationships/image" Target="../media/image78.svg"/><Relationship Id="rId4" Type="http://schemas.openxmlformats.org/officeDocument/2006/relationships/image" Target="../media/image46.svg"/><Relationship Id="rId9"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82.svg"/></Relationships>
</file>

<file path=ppt/slides/_rels/slide13.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notesSlide" Target="../notesSlides/notesSlide12.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6.png"/><Relationship Id="rId5" Type="http://schemas.openxmlformats.org/officeDocument/2006/relationships/image" Target="../media/image78.sv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8.sv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8.png"/><Relationship Id="rId7"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92.png"/><Relationship Id="rId5" Type="http://schemas.openxmlformats.org/officeDocument/2006/relationships/image" Target="../media/image52.png"/><Relationship Id="rId10" Type="http://schemas.openxmlformats.org/officeDocument/2006/relationships/image" Target="../media/image15.svg"/><Relationship Id="rId4" Type="http://schemas.openxmlformats.org/officeDocument/2006/relationships/image" Target="../media/image90.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67.png"/><Relationship Id="rId7"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33.jpeg"/><Relationship Id="rId7" Type="http://schemas.openxmlformats.org/officeDocument/2006/relationships/image" Target="../media/image13.pn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notesSlide" Target="../notesSlides/notesSlide8.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35.pn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sv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emf"/><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096558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7" descr="一張含有 電子用品, 顯示, 監視器, 室內 的圖片&#10;&#10;描述是以非常高的可信度產生">
            <a:extLst>
              <a:ext uri="{FF2B5EF4-FFF2-40B4-BE49-F238E27FC236}">
                <a16:creationId xmlns:a16="http://schemas.microsoft.com/office/drawing/2014/main" id="{4C351A7B-040C-4824-BC44-FA57DC949BCD}"/>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102000"/>
                    </a14:imgEffect>
                  </a14:imgLayer>
                </a14:imgProps>
              </a:ext>
              <a:ext uri="{28A0092B-C50C-407E-A947-70E740481C1C}">
                <a14:useLocalDpi xmlns:a14="http://schemas.microsoft.com/office/drawing/2010/main"/>
              </a:ext>
            </a:extLst>
          </a:blip>
          <a:stretch>
            <a:fillRect/>
          </a:stretch>
        </p:blipFill>
        <p:spPr>
          <a:xfrm>
            <a:off x="1898952" y="3348774"/>
            <a:ext cx="1584621" cy="936508"/>
          </a:xfrm>
          <a:prstGeom prst="rect">
            <a:avLst/>
          </a:prstGeom>
        </p:spPr>
      </p:pic>
      <p:pic>
        <p:nvPicPr>
          <p:cNvPr id="29" name="圖片 7" descr="一張含有 電子用品, 顯示, 監視器, 室內 的圖片&#10;&#10;描述是以非常高的可信度產生">
            <a:extLst>
              <a:ext uri="{FF2B5EF4-FFF2-40B4-BE49-F238E27FC236}">
                <a16:creationId xmlns:a16="http://schemas.microsoft.com/office/drawing/2014/main" id="{E86F9DEC-8BFE-4769-A51D-C700628462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186" y="3342004"/>
            <a:ext cx="1584621" cy="936508"/>
          </a:xfrm>
          <a:prstGeom prst="rect">
            <a:avLst/>
          </a:prstGeom>
          <a:effectLst/>
        </p:spPr>
      </p:pic>
      <p:pic>
        <p:nvPicPr>
          <p:cNvPr id="56" name="圖形 55">
            <a:extLst>
              <a:ext uri="{FF2B5EF4-FFF2-40B4-BE49-F238E27FC236}">
                <a16:creationId xmlns:a16="http://schemas.microsoft.com/office/drawing/2014/main" id="{6E092BEB-3C5C-43D6-B9E7-A0C886C11A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70989" y="2180277"/>
            <a:ext cx="2190206" cy="689160"/>
          </a:xfrm>
          <a:prstGeom prst="rect">
            <a:avLst/>
          </a:prstGeom>
        </p:spPr>
      </p:pic>
      <p:cxnSp>
        <p:nvCxnSpPr>
          <p:cNvPr id="5" name="直線接點 4">
            <a:extLst>
              <a:ext uri="{FF2B5EF4-FFF2-40B4-BE49-F238E27FC236}">
                <a16:creationId xmlns:a16="http://schemas.microsoft.com/office/drawing/2014/main" id="{6F7389D7-E7EE-4207-962D-A3E2326B8775}"/>
              </a:ext>
            </a:extLst>
          </p:cNvPr>
          <p:cNvCxnSpPr/>
          <p:nvPr/>
        </p:nvCxnSpPr>
        <p:spPr>
          <a:xfrm>
            <a:off x="2001792" y="3045806"/>
            <a:ext cx="0" cy="854167"/>
          </a:xfrm>
          <a:prstGeom prst="line">
            <a:avLst/>
          </a:prstGeom>
          <a:ln w="25400">
            <a:solidFill>
              <a:srgbClr val="005EA4"/>
            </a:solidFill>
            <a:prstDash val="sysDot"/>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789D6FDC-6364-4992-BDFE-A31609AD1EB2}"/>
              </a:ext>
            </a:extLst>
          </p:cNvPr>
          <p:cNvSpPr>
            <a:spLocks noGrp="1"/>
          </p:cNvSpPr>
          <p:nvPr>
            <p:ph type="title"/>
          </p:nvPr>
        </p:nvSpPr>
        <p:spPr>
          <a:xfrm>
            <a:off x="193356" y="66452"/>
            <a:ext cx="6320427" cy="857250"/>
          </a:xfrm>
        </p:spPr>
        <p:txBody>
          <a:bodyPr/>
          <a:lstStyle/>
          <a:p>
            <a:r>
              <a:rPr lang="zh-TW" altLang="en-US" sz="3600" b="1">
                <a:solidFill>
                  <a:schemeClr val="bg1"/>
                </a:solidFill>
                <a:latin typeface="微軟正黑體" panose="020B0604030504040204" pitchFamily="34" charset="-120"/>
                <a:ea typeface="微軟正黑體" panose="020B0604030504040204" pitchFamily="34" charset="-120"/>
              </a:rPr>
              <a:t>適用於企業的</a:t>
            </a:r>
            <a:r>
              <a:rPr lang="zh-TW" altLang="en-US" sz="3600" b="1">
                <a:solidFill>
                  <a:schemeClr val="bg1"/>
                </a:solidFill>
                <a:latin typeface="微軟正黑體"/>
                <a:ea typeface="微軟正黑體"/>
              </a:rPr>
              <a:t> </a:t>
            </a:r>
            <a:r>
              <a:rPr lang="zh-TW" altLang="en-US" sz="3600" b="1">
                <a:solidFill>
                  <a:schemeClr val="bg1"/>
                </a:solidFill>
                <a:latin typeface="+mj-lt"/>
                <a:ea typeface="微軟正黑體" panose="020B0604030504040204" pitchFamily="34" charset="-120"/>
              </a:rPr>
              <a:t>Mac</a:t>
            </a:r>
            <a:r>
              <a:rPr lang="zh-TW" altLang="en-US" sz="3600" b="1">
                <a:solidFill>
                  <a:schemeClr val="bg1"/>
                </a:solidFill>
                <a:latin typeface="Arial"/>
                <a:ea typeface="微軟正黑體" panose="020B0604030504040204" pitchFamily="34" charset="-120"/>
                <a:cs typeface="Arial"/>
              </a:rPr>
              <a:t> </a:t>
            </a:r>
            <a:r>
              <a:rPr lang="zh-TW" altLang="en-US" sz="3600" b="1">
                <a:solidFill>
                  <a:schemeClr val="bg1"/>
                </a:solidFill>
                <a:latin typeface="微軟正黑體" panose="020B0604030504040204" pitchFamily="34" charset="-120"/>
                <a:ea typeface="微軟正黑體" panose="020B0604030504040204" pitchFamily="34" charset="-120"/>
              </a:rPr>
              <a:t>備份架構</a:t>
            </a:r>
          </a:p>
        </p:txBody>
      </p:sp>
      <p:sp>
        <p:nvSpPr>
          <p:cNvPr id="15" name="Google Shape;205;p21">
            <a:extLst>
              <a:ext uri="{FF2B5EF4-FFF2-40B4-BE49-F238E27FC236}">
                <a16:creationId xmlns:a16="http://schemas.microsoft.com/office/drawing/2014/main" id="{CCD4A406-2850-43BC-9791-1E3D9B5326B4}"/>
              </a:ext>
            </a:extLst>
          </p:cNvPr>
          <p:cNvSpPr txBox="1"/>
          <p:nvPr/>
        </p:nvSpPr>
        <p:spPr>
          <a:xfrm>
            <a:off x="4705862" y="2570968"/>
            <a:ext cx="2057400" cy="230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900" b="1"/>
              <a:t>10GbE Switch</a:t>
            </a:r>
            <a:endParaRPr sz="900"/>
          </a:p>
        </p:txBody>
      </p:sp>
      <p:sp>
        <p:nvSpPr>
          <p:cNvPr id="39" name="Google Shape;134;p19">
            <a:extLst>
              <a:ext uri="{FF2B5EF4-FFF2-40B4-BE49-F238E27FC236}">
                <a16:creationId xmlns:a16="http://schemas.microsoft.com/office/drawing/2014/main" id="{CCA55322-0A04-4CD0-AD4E-60EA264D68F1}"/>
              </a:ext>
            </a:extLst>
          </p:cNvPr>
          <p:cNvSpPr txBox="1">
            <a:spLocks noGrp="1"/>
          </p:cNvSpPr>
          <p:nvPr>
            <p:ph type="body" idx="1"/>
          </p:nvPr>
        </p:nvSpPr>
        <p:spPr>
          <a:xfrm>
            <a:off x="342698" y="1016081"/>
            <a:ext cx="3865172" cy="382769"/>
          </a:xfrm>
          <a:prstGeom prst="rect">
            <a:avLst/>
          </a:prstGeom>
          <a:noFill/>
          <a:ln>
            <a:noFill/>
          </a:ln>
        </p:spPr>
        <p:txBody>
          <a:bodyPr spcFirstLastPara="1" wrap="square" lIns="68569" tIns="34275" rIns="68569" bIns="34275" anchor="t" anchorCtr="0">
            <a:noAutofit/>
          </a:bodyPr>
          <a:lstStyle/>
          <a:p>
            <a:pPr marL="266700" indent="-209550">
              <a:spcBef>
                <a:spcPts val="0"/>
              </a:spcBef>
              <a:buSzPct val="100000"/>
            </a:pPr>
            <a:r>
              <a:rPr lang="zh-TW" altLang="en-US" sz="2000" b="1">
                <a:latin typeface="微軟正黑體" panose="020B0604030504040204" pitchFamily="34" charset="-120"/>
                <a:ea typeface="微軟正黑體" panose="020B0604030504040204" pitchFamily="34" charset="-120"/>
              </a:rPr>
              <a:t>多使用者備份空間配置</a:t>
            </a:r>
          </a:p>
        </p:txBody>
      </p:sp>
      <p:pic>
        <p:nvPicPr>
          <p:cNvPr id="3" name="Picture 3">
            <a:extLst>
              <a:ext uri="{FF2B5EF4-FFF2-40B4-BE49-F238E27FC236}">
                <a16:creationId xmlns:a16="http://schemas.microsoft.com/office/drawing/2014/main" id="{D7F5C5B6-D73E-4F58-8AC5-F0D615CFCC2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55505" y="2650706"/>
            <a:ext cx="2366062" cy="1478789"/>
          </a:xfrm>
          <a:prstGeom prst="rect">
            <a:avLst/>
          </a:prstGeom>
        </p:spPr>
      </p:pic>
      <p:sp>
        <p:nvSpPr>
          <p:cNvPr id="22" name="Google Shape;205;p21">
            <a:extLst>
              <a:ext uri="{FF2B5EF4-FFF2-40B4-BE49-F238E27FC236}">
                <a16:creationId xmlns:a16="http://schemas.microsoft.com/office/drawing/2014/main" id="{93084CD0-79C4-4D0A-96FC-FE6CE306D4F8}"/>
              </a:ext>
            </a:extLst>
          </p:cNvPr>
          <p:cNvSpPr txBox="1"/>
          <p:nvPr/>
        </p:nvSpPr>
        <p:spPr>
          <a:xfrm>
            <a:off x="4955373" y="4633182"/>
            <a:ext cx="2057400" cy="230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900" b="1"/>
              <a:t>Domain</a:t>
            </a:r>
            <a:r>
              <a:rPr lang="zh-TW" altLang="en-US" sz="900" b="1"/>
              <a:t> </a:t>
            </a:r>
            <a:r>
              <a:rPr lang="en-US" altLang="zh-TW" sz="900" b="1"/>
              <a:t>Users</a:t>
            </a:r>
            <a:endParaRPr lang="zh-TW" altLang="en-US" sz="900"/>
          </a:p>
        </p:txBody>
      </p:sp>
      <p:sp>
        <p:nvSpPr>
          <p:cNvPr id="23" name="Google Shape;205;p21">
            <a:extLst>
              <a:ext uri="{FF2B5EF4-FFF2-40B4-BE49-F238E27FC236}">
                <a16:creationId xmlns:a16="http://schemas.microsoft.com/office/drawing/2014/main" id="{E2F1911D-C72A-4795-99B7-AD9FD992A73C}"/>
              </a:ext>
            </a:extLst>
          </p:cNvPr>
          <p:cNvSpPr txBox="1"/>
          <p:nvPr/>
        </p:nvSpPr>
        <p:spPr>
          <a:xfrm>
            <a:off x="851210" y="4707341"/>
            <a:ext cx="2057400" cy="230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900" b="1"/>
              <a:t>&gt; 100 Mac PCs</a:t>
            </a:r>
          </a:p>
        </p:txBody>
      </p:sp>
      <p:pic>
        <p:nvPicPr>
          <p:cNvPr id="24" name="圖片 7">
            <a:extLst>
              <a:ext uri="{FF2B5EF4-FFF2-40B4-BE49-F238E27FC236}">
                <a16:creationId xmlns:a16="http://schemas.microsoft.com/office/drawing/2014/main" id="{C6E0FB40-35E6-4160-BFA4-7C00CB7A3B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6642" y="2220206"/>
            <a:ext cx="1584621" cy="936508"/>
          </a:xfrm>
          <a:prstGeom prst="rect">
            <a:avLst/>
          </a:prstGeom>
        </p:spPr>
      </p:pic>
      <p:pic>
        <p:nvPicPr>
          <p:cNvPr id="25" name="圖形 24">
            <a:extLst>
              <a:ext uri="{FF2B5EF4-FFF2-40B4-BE49-F238E27FC236}">
                <a16:creationId xmlns:a16="http://schemas.microsoft.com/office/drawing/2014/main" id="{C7878A2D-2741-41EA-8A44-FDDBBF480BC8}"/>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2139" y="2480413"/>
            <a:ext cx="970135" cy="522944"/>
          </a:xfrm>
          <a:prstGeom prst="rect">
            <a:avLst/>
          </a:prstGeom>
        </p:spPr>
      </p:pic>
      <p:pic>
        <p:nvPicPr>
          <p:cNvPr id="30" name="圖片 7">
            <a:extLst>
              <a:ext uri="{FF2B5EF4-FFF2-40B4-BE49-F238E27FC236}">
                <a16:creationId xmlns:a16="http://schemas.microsoft.com/office/drawing/2014/main" id="{E8D02C5E-74E5-473B-B565-403AEEDDA6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6625" y="3768566"/>
            <a:ext cx="1584621" cy="936508"/>
          </a:xfrm>
          <a:prstGeom prst="rect">
            <a:avLst/>
          </a:prstGeom>
        </p:spPr>
      </p:pic>
      <p:pic>
        <p:nvPicPr>
          <p:cNvPr id="31" name="圖形 30">
            <a:extLst>
              <a:ext uri="{FF2B5EF4-FFF2-40B4-BE49-F238E27FC236}">
                <a16:creationId xmlns:a16="http://schemas.microsoft.com/office/drawing/2014/main" id="{5C679444-170B-4E9E-823B-D6DE2CAE9AD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8205" y="4180052"/>
            <a:ext cx="970135" cy="522944"/>
          </a:xfrm>
          <a:prstGeom prst="rect">
            <a:avLst/>
          </a:prstGeom>
        </p:spPr>
      </p:pic>
      <p:cxnSp>
        <p:nvCxnSpPr>
          <p:cNvPr id="8" name="接點: 肘形 7">
            <a:extLst>
              <a:ext uri="{FF2B5EF4-FFF2-40B4-BE49-F238E27FC236}">
                <a16:creationId xmlns:a16="http://schemas.microsoft.com/office/drawing/2014/main" id="{34A7438D-519C-4294-83B2-86035E0F70A4}"/>
              </a:ext>
            </a:extLst>
          </p:cNvPr>
          <p:cNvCxnSpPr>
            <a:cxnSpLocks/>
          </p:cNvCxnSpPr>
          <p:nvPr/>
        </p:nvCxnSpPr>
        <p:spPr>
          <a:xfrm flipV="1">
            <a:off x="2519651" y="2469963"/>
            <a:ext cx="2720987" cy="2015299"/>
          </a:xfrm>
          <a:prstGeom prst="bentConnector3">
            <a:avLst>
              <a:gd name="adj1" fmla="val 92217"/>
            </a:avLst>
          </a:prstGeom>
          <a:ln w="28575">
            <a:solidFill>
              <a:srgbClr val="005EA4"/>
            </a:solidFill>
          </a:ln>
        </p:spPr>
        <p:style>
          <a:lnRef idx="1">
            <a:schemeClr val="accent1"/>
          </a:lnRef>
          <a:fillRef idx="0">
            <a:schemeClr val="accent1"/>
          </a:fillRef>
          <a:effectRef idx="0">
            <a:schemeClr val="accent1"/>
          </a:effectRef>
          <a:fontRef idx="minor">
            <a:schemeClr val="tx1"/>
          </a:fontRef>
        </p:style>
      </p:cxnSp>
      <p:pic>
        <p:nvPicPr>
          <p:cNvPr id="32" name="圖片 5">
            <a:extLst>
              <a:ext uri="{FF2B5EF4-FFF2-40B4-BE49-F238E27FC236}">
                <a16:creationId xmlns:a16="http://schemas.microsoft.com/office/drawing/2014/main" id="{DFB5B3A1-A117-45E2-992A-337CE06AE38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46447" y="3854453"/>
            <a:ext cx="443045" cy="443045"/>
          </a:xfrm>
          <a:prstGeom prst="rect">
            <a:avLst/>
          </a:prstGeom>
        </p:spPr>
      </p:pic>
      <p:pic>
        <p:nvPicPr>
          <p:cNvPr id="44" name="圖片 43">
            <a:extLst>
              <a:ext uri="{FF2B5EF4-FFF2-40B4-BE49-F238E27FC236}">
                <a16:creationId xmlns:a16="http://schemas.microsoft.com/office/drawing/2014/main" id="{ABA60AD8-C4E6-4A6D-97D3-BE239EBA7BAF}"/>
              </a:ext>
            </a:extLst>
          </p:cNvPr>
          <p:cNvPicPr>
            <a:picLocks noChangeAspect="1"/>
          </p:cNvPicPr>
          <p:nvPr/>
        </p:nvPicPr>
        <p:blipFill rotWithShape="1">
          <a:blip r:embed="rId11" cstate="print">
            <a:lum contrast="-40000"/>
            <a:extLst>
              <a:ext uri="{28A0092B-C50C-407E-A947-70E740481C1C}">
                <a14:useLocalDpi xmlns:a14="http://schemas.microsoft.com/office/drawing/2010/main"/>
              </a:ext>
            </a:extLst>
          </a:blip>
          <a:srcRect l="54018" t="80965"/>
          <a:stretch/>
        </p:blipFill>
        <p:spPr>
          <a:xfrm>
            <a:off x="3887982" y="2644308"/>
            <a:ext cx="769449" cy="180621"/>
          </a:xfrm>
          <a:prstGeom prst="rect">
            <a:avLst/>
          </a:prstGeom>
        </p:spPr>
      </p:pic>
      <p:pic>
        <p:nvPicPr>
          <p:cNvPr id="45" name="圖片 44" descr="一張含有 電子用品 的圖片&#10;&#10;描述是以高可信度產生">
            <a:extLst>
              <a:ext uri="{FF2B5EF4-FFF2-40B4-BE49-F238E27FC236}">
                <a16:creationId xmlns:a16="http://schemas.microsoft.com/office/drawing/2014/main" id="{E7571362-1FC9-40EA-8A8D-1FA2477A9AF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672275" y="2314285"/>
            <a:ext cx="1617848" cy="449290"/>
          </a:xfrm>
          <a:prstGeom prst="rect">
            <a:avLst/>
          </a:prstGeom>
          <a:effectLst>
            <a:outerShdw blurRad="50800" dist="38100" dir="2700000" algn="tl" rotWithShape="0">
              <a:prstClr val="black">
                <a:alpha val="40000"/>
              </a:prstClr>
            </a:outerShdw>
          </a:effectLst>
        </p:spPr>
      </p:pic>
      <p:pic>
        <p:nvPicPr>
          <p:cNvPr id="26" name="圖片 5">
            <a:extLst>
              <a:ext uri="{FF2B5EF4-FFF2-40B4-BE49-F238E27FC236}">
                <a16:creationId xmlns:a16="http://schemas.microsoft.com/office/drawing/2014/main" id="{F765ED29-2ACB-4AFE-AF4D-2C24C0C301D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32701" y="2440652"/>
            <a:ext cx="443045" cy="443045"/>
          </a:xfrm>
          <a:prstGeom prst="rect">
            <a:avLst/>
          </a:prstGeom>
        </p:spPr>
      </p:pic>
      <p:sp>
        <p:nvSpPr>
          <p:cNvPr id="47" name="Google Shape;134;p19">
            <a:extLst>
              <a:ext uri="{FF2B5EF4-FFF2-40B4-BE49-F238E27FC236}">
                <a16:creationId xmlns:a16="http://schemas.microsoft.com/office/drawing/2014/main" id="{54AE2EB5-01ED-4D45-A6B7-845AEB27BC89}"/>
              </a:ext>
            </a:extLst>
          </p:cNvPr>
          <p:cNvSpPr txBox="1">
            <a:spLocks/>
          </p:cNvSpPr>
          <p:nvPr/>
        </p:nvSpPr>
        <p:spPr>
          <a:xfrm>
            <a:off x="4042475" y="1017194"/>
            <a:ext cx="4349567" cy="381656"/>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892" marR="0" lvl="0" indent="-323842"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783" marR="0" lvl="1" indent="-304793"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675" marR="0" lvl="2" indent="-285743"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566" marR="0" lvl="3"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457" marR="0" lvl="4"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348" marR="0" lvl="5"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240" marR="0" lvl="6"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132" marR="0" lvl="7"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023" marR="0" lvl="8"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marL="266700" indent="-209550">
              <a:spcBef>
                <a:spcPts val="0"/>
              </a:spcBef>
              <a:buSzPct val="100000"/>
            </a:pPr>
            <a:r>
              <a:rPr lang="zh-TW" altLang="en-US" sz="2000" b="1">
                <a:latin typeface="微軟正黑體" panose="020B0604030504040204" pitchFamily="34" charset="-120"/>
                <a:ea typeface="微軟正黑體" panose="020B0604030504040204" pitchFamily="34" charset="-120"/>
              </a:rPr>
              <a:t>適用於不同網路區段</a:t>
            </a:r>
            <a:endParaRPr lang="en-US" altLang="zh-TW" sz="2000" b="1">
              <a:latin typeface="微軟正黑體" panose="020B0604030504040204" pitchFamily="34" charset="-120"/>
              <a:ea typeface="微軟正黑體" panose="020B0604030504040204" pitchFamily="34" charset="-120"/>
            </a:endParaRPr>
          </a:p>
        </p:txBody>
      </p:sp>
      <p:sp>
        <p:nvSpPr>
          <p:cNvPr id="48" name="Google Shape;205;p21">
            <a:extLst>
              <a:ext uri="{FF2B5EF4-FFF2-40B4-BE49-F238E27FC236}">
                <a16:creationId xmlns:a16="http://schemas.microsoft.com/office/drawing/2014/main" id="{291CD8ED-0B03-44CB-AC48-3D59589F41F8}"/>
              </a:ext>
            </a:extLst>
          </p:cNvPr>
          <p:cNvSpPr txBox="1"/>
          <p:nvPr/>
        </p:nvSpPr>
        <p:spPr>
          <a:xfrm>
            <a:off x="6443092" y="2570911"/>
            <a:ext cx="2057400" cy="230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050" b="1">
                <a:solidFill>
                  <a:schemeClr val="bg1"/>
                </a:solidFill>
              </a:rPr>
              <a:t>Port </a:t>
            </a:r>
            <a:r>
              <a:rPr lang="en-US" altLang="zh-TW" sz="1050" b="1" err="1">
                <a:solidFill>
                  <a:schemeClr val="bg1"/>
                </a:solidFill>
              </a:rPr>
              <a:t>Trunking</a:t>
            </a:r>
            <a:endParaRPr lang="zh-TW" altLang="en-US" sz="1050">
              <a:solidFill>
                <a:schemeClr val="bg1"/>
              </a:solidFill>
            </a:endParaRPr>
          </a:p>
        </p:txBody>
      </p:sp>
      <p:sp>
        <p:nvSpPr>
          <p:cNvPr id="49" name="Google Shape;205;p21">
            <a:extLst>
              <a:ext uri="{FF2B5EF4-FFF2-40B4-BE49-F238E27FC236}">
                <a16:creationId xmlns:a16="http://schemas.microsoft.com/office/drawing/2014/main" id="{38A1F8D2-50D2-43FF-8BA6-3B02FEB87A6C}"/>
              </a:ext>
            </a:extLst>
          </p:cNvPr>
          <p:cNvSpPr txBox="1"/>
          <p:nvPr/>
        </p:nvSpPr>
        <p:spPr>
          <a:xfrm>
            <a:off x="6393403" y="2323970"/>
            <a:ext cx="2057400" cy="230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900" b="1">
                <a:solidFill>
                  <a:srgbClr val="C00000"/>
                </a:solidFill>
              </a:rPr>
              <a:t>40 Gb bandwidth​</a:t>
            </a:r>
            <a:endParaRPr lang="zh-TW" altLang="en-US" sz="900">
              <a:solidFill>
                <a:srgbClr val="C00000"/>
              </a:solidFill>
            </a:endParaRPr>
          </a:p>
        </p:txBody>
      </p:sp>
      <p:pic>
        <p:nvPicPr>
          <p:cNvPr id="50" name="圖形 49">
            <a:extLst>
              <a:ext uri="{FF2B5EF4-FFF2-40B4-BE49-F238E27FC236}">
                <a16:creationId xmlns:a16="http://schemas.microsoft.com/office/drawing/2014/main" id="{271EF740-8DE6-4F91-AA44-2B4399E09778}"/>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190727" y="2840174"/>
            <a:ext cx="1349684" cy="287670"/>
          </a:xfrm>
          <a:prstGeom prst="rect">
            <a:avLst/>
          </a:prstGeom>
        </p:spPr>
      </p:pic>
      <p:pic>
        <p:nvPicPr>
          <p:cNvPr id="54" name="圖形 53">
            <a:extLst>
              <a:ext uri="{FF2B5EF4-FFF2-40B4-BE49-F238E27FC236}">
                <a16:creationId xmlns:a16="http://schemas.microsoft.com/office/drawing/2014/main" id="{C5E61905-3F46-4CE4-90B0-3D23CB3562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99689" y="3802094"/>
            <a:ext cx="777591" cy="572962"/>
          </a:xfrm>
          <a:prstGeom prst="rect">
            <a:avLst/>
          </a:prstGeom>
          <a:effectLst>
            <a:outerShdw blurRad="50800" dist="38100" dir="2700000" algn="tl" rotWithShape="0">
              <a:prstClr val="black">
                <a:alpha val="40000"/>
              </a:prstClr>
            </a:outerShdw>
          </a:effectLst>
        </p:spPr>
      </p:pic>
      <p:cxnSp>
        <p:nvCxnSpPr>
          <p:cNvPr id="57" name="直線單箭頭接點 56">
            <a:extLst>
              <a:ext uri="{FF2B5EF4-FFF2-40B4-BE49-F238E27FC236}">
                <a16:creationId xmlns:a16="http://schemas.microsoft.com/office/drawing/2014/main" id="{6D969C6C-A45F-4DFC-8B00-3E3F186C18DE}"/>
              </a:ext>
            </a:extLst>
          </p:cNvPr>
          <p:cNvCxnSpPr>
            <a:cxnSpLocks/>
          </p:cNvCxnSpPr>
          <p:nvPr/>
        </p:nvCxnSpPr>
        <p:spPr>
          <a:xfrm flipH="1">
            <a:off x="4207870" y="2428181"/>
            <a:ext cx="611468" cy="0"/>
          </a:xfrm>
          <a:prstGeom prst="straightConnector1">
            <a:avLst/>
          </a:prstGeom>
          <a:ln w="28575">
            <a:solidFill>
              <a:srgbClr val="005EA4"/>
            </a:solidFill>
          </a:ln>
        </p:spPr>
        <p:style>
          <a:lnRef idx="1">
            <a:schemeClr val="accent1"/>
          </a:lnRef>
          <a:fillRef idx="0">
            <a:schemeClr val="accent1"/>
          </a:fillRef>
          <a:effectRef idx="0">
            <a:schemeClr val="accent1"/>
          </a:effectRef>
          <a:fontRef idx="minor">
            <a:schemeClr val="tx1"/>
          </a:fontRef>
        </p:style>
      </p:cxnSp>
      <p:pic>
        <p:nvPicPr>
          <p:cNvPr id="46" name="圖片 5">
            <a:extLst>
              <a:ext uri="{FF2B5EF4-FFF2-40B4-BE49-F238E27FC236}">
                <a16:creationId xmlns:a16="http://schemas.microsoft.com/office/drawing/2014/main" id="{49C7AFE0-F3F3-41C7-A7BB-8693418CA4F9}"/>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110445" y="2219129"/>
            <a:ext cx="443045" cy="443045"/>
          </a:xfrm>
          <a:prstGeom prst="rect">
            <a:avLst/>
          </a:prstGeom>
        </p:spPr>
      </p:pic>
      <p:pic>
        <p:nvPicPr>
          <p:cNvPr id="59" name="圖片 34">
            <a:extLst>
              <a:ext uri="{FF2B5EF4-FFF2-40B4-BE49-F238E27FC236}">
                <a16:creationId xmlns:a16="http://schemas.microsoft.com/office/drawing/2014/main" id="{8B6698F5-E292-49C8-B706-6D702826B441}"/>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4618575" y="2095154"/>
            <a:ext cx="2065996" cy="454577"/>
          </a:xfrm>
          <a:prstGeom prst="rect">
            <a:avLst/>
          </a:prstGeom>
          <a:effectLst>
            <a:reflection blurRad="63500" stA="65000" endPos="22000" dir="5400000" sy="-100000" algn="bl" rotWithShape="0"/>
          </a:effectLst>
        </p:spPr>
      </p:pic>
      <p:pic>
        <p:nvPicPr>
          <p:cNvPr id="60" name="圖形 59">
            <a:extLst>
              <a:ext uri="{FF2B5EF4-FFF2-40B4-BE49-F238E27FC236}">
                <a16:creationId xmlns:a16="http://schemas.microsoft.com/office/drawing/2014/main" id="{30DBB239-AE20-4AAF-A7AF-13A34542A0EB}"/>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850404" y="3808864"/>
            <a:ext cx="407051" cy="543129"/>
          </a:xfrm>
          <a:prstGeom prst="rect">
            <a:avLst/>
          </a:prstGeom>
          <a:effectLst>
            <a:outerShdw blurRad="50800" dist="38100" dir="2700000" algn="tl" rotWithShape="0">
              <a:prstClr val="black">
                <a:alpha val="40000"/>
              </a:prstClr>
            </a:outerShdw>
          </a:effectLst>
        </p:spPr>
      </p:pic>
      <p:pic>
        <p:nvPicPr>
          <p:cNvPr id="62" name="圖形 61">
            <a:extLst>
              <a:ext uri="{FF2B5EF4-FFF2-40B4-BE49-F238E27FC236}">
                <a16:creationId xmlns:a16="http://schemas.microsoft.com/office/drawing/2014/main" id="{59D4B59A-61FC-4172-8D92-395373B4706A}"/>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5491624" y="3520120"/>
            <a:ext cx="1001227" cy="1048513"/>
          </a:xfrm>
          <a:prstGeom prst="rect">
            <a:avLst/>
          </a:prstGeom>
        </p:spPr>
      </p:pic>
      <p:sp>
        <p:nvSpPr>
          <p:cNvPr id="34" name="Google Shape;134;p19">
            <a:extLst>
              <a:ext uri="{FF2B5EF4-FFF2-40B4-BE49-F238E27FC236}">
                <a16:creationId xmlns:a16="http://schemas.microsoft.com/office/drawing/2014/main" id="{26F4CC64-FCA2-402E-88A8-AC71037EADB3}"/>
              </a:ext>
            </a:extLst>
          </p:cNvPr>
          <p:cNvSpPr txBox="1">
            <a:spLocks/>
          </p:cNvSpPr>
          <p:nvPr/>
        </p:nvSpPr>
        <p:spPr>
          <a:xfrm>
            <a:off x="342698" y="1369429"/>
            <a:ext cx="3865172" cy="43276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marL="266700" indent="-209550">
              <a:spcBef>
                <a:spcPts val="0"/>
              </a:spcBef>
              <a:buSzPct val="100000"/>
            </a:pPr>
            <a:r>
              <a:rPr lang="zh-TW" altLang="en-US" sz="2000" b="1">
                <a:latin typeface="微軟正黑體" panose="020B0604030504040204" pitchFamily="34" charset="-120"/>
                <a:ea typeface="微軟正黑體" panose="020B0604030504040204" pitchFamily="34" charset="-120"/>
              </a:rPr>
              <a:t>高速傳輸介面及技術</a:t>
            </a:r>
          </a:p>
        </p:txBody>
      </p:sp>
      <p:sp>
        <p:nvSpPr>
          <p:cNvPr id="35" name="Google Shape;134;p19">
            <a:extLst>
              <a:ext uri="{FF2B5EF4-FFF2-40B4-BE49-F238E27FC236}">
                <a16:creationId xmlns:a16="http://schemas.microsoft.com/office/drawing/2014/main" id="{BA721F8B-897E-4AEC-936D-280F76BFE3AA}"/>
              </a:ext>
            </a:extLst>
          </p:cNvPr>
          <p:cNvSpPr txBox="1">
            <a:spLocks/>
          </p:cNvSpPr>
          <p:nvPr/>
        </p:nvSpPr>
        <p:spPr>
          <a:xfrm>
            <a:off x="344867" y="1726047"/>
            <a:ext cx="4349567" cy="4430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892" marR="0" lvl="0" indent="-323842"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783" marR="0" lvl="1" indent="-304793"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675" marR="0" lvl="2" indent="-285743"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566" marR="0" lvl="3"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457" marR="0" lvl="4"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348" marR="0" lvl="5"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240" marR="0" lvl="6"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132" marR="0" lvl="7"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023" marR="0" lvl="8"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marL="266700" indent="-209550">
              <a:spcBef>
                <a:spcPts val="0"/>
              </a:spcBef>
              <a:buSzPct val="100000"/>
            </a:pPr>
            <a:r>
              <a:rPr lang="zh-TW" altLang="en-US" sz="2000" b="1">
                <a:latin typeface="微軟正黑體" panose="020B0604030504040204" pitchFamily="34" charset="-120"/>
                <a:ea typeface="微軟正黑體" panose="020B0604030504040204" pitchFamily="34" charset="-120"/>
              </a:rPr>
              <a:t>集中儲存管理，易於再次備份</a:t>
            </a:r>
          </a:p>
        </p:txBody>
      </p:sp>
      <p:grpSp>
        <p:nvGrpSpPr>
          <p:cNvPr id="6" name="群組 5">
            <a:extLst>
              <a:ext uri="{FF2B5EF4-FFF2-40B4-BE49-F238E27FC236}">
                <a16:creationId xmlns:a16="http://schemas.microsoft.com/office/drawing/2014/main" id="{6A713961-D513-48CC-A8E1-7E5703565DBA}"/>
              </a:ext>
            </a:extLst>
          </p:cNvPr>
          <p:cNvGrpSpPr/>
          <p:nvPr/>
        </p:nvGrpSpPr>
        <p:grpSpPr>
          <a:xfrm>
            <a:off x="4364991" y="1781504"/>
            <a:ext cx="4667927" cy="219649"/>
            <a:chOff x="4377237" y="1757012"/>
            <a:chExt cx="4667927" cy="219649"/>
          </a:xfrm>
        </p:grpSpPr>
        <p:pic>
          <p:nvPicPr>
            <p:cNvPr id="36" name="圖形 35">
              <a:extLst>
                <a:ext uri="{FF2B5EF4-FFF2-40B4-BE49-F238E27FC236}">
                  <a16:creationId xmlns:a16="http://schemas.microsoft.com/office/drawing/2014/main" id="{414E245F-93CA-4222-BAE4-ED32FDCAD25C}"/>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4406330" y="1757012"/>
              <a:ext cx="4638834" cy="219649"/>
            </a:xfrm>
            <a:prstGeom prst="rect">
              <a:avLst/>
            </a:prstGeom>
          </p:spPr>
        </p:pic>
        <p:sp>
          <p:nvSpPr>
            <p:cNvPr id="37" name="矩形 36">
              <a:extLst>
                <a:ext uri="{FF2B5EF4-FFF2-40B4-BE49-F238E27FC236}">
                  <a16:creationId xmlns:a16="http://schemas.microsoft.com/office/drawing/2014/main" id="{E662D119-D612-4D15-98E3-FE01BAC3BF6C}"/>
                </a:ext>
              </a:extLst>
            </p:cNvPr>
            <p:cNvSpPr/>
            <p:nvPr/>
          </p:nvSpPr>
          <p:spPr>
            <a:xfrm>
              <a:off x="4377237" y="1762334"/>
              <a:ext cx="4627066" cy="196977"/>
            </a:xfrm>
            <a:prstGeom prst="rect">
              <a:avLst/>
            </a:prstGeom>
          </p:spPr>
          <p:txBody>
            <a:bodyPr wrap="square">
              <a:spAutoFit/>
            </a:bodyPr>
            <a:lstStyle/>
            <a:p>
              <a:r>
                <a:rPr lang="en-US" altLang="zh-TW" sz="680">
                  <a:latin typeface="+mj-lt"/>
                  <a:ea typeface="新細明體"/>
                </a:rPr>
                <a:t>$ </a:t>
              </a:r>
              <a:r>
                <a:rPr lang="zh-TW" altLang="zh-TW" sz="680">
                  <a:latin typeface="+mj-lt"/>
                  <a:ea typeface="新細明體"/>
                </a:rPr>
                <a:t>sudo tmutil setdestination</a:t>
              </a:r>
              <a:r>
                <a:rPr lang="en-US" altLang="zh-TW" sz="680">
                  <a:latin typeface="+mj-lt"/>
                  <a:ea typeface="新細明體"/>
                </a:rPr>
                <a:t> </a:t>
              </a:r>
              <a:r>
                <a:rPr lang="zh-TW" altLang="zh-TW" sz="680">
                  <a:latin typeface="+mj-lt"/>
                  <a:ea typeface="新細明體"/>
                </a:rPr>
                <a:t>smb://</a:t>
              </a:r>
              <a:r>
                <a:rPr lang="en-US" altLang="zh-TW" sz="680">
                  <a:latin typeface="+mj-lt"/>
                  <a:ea typeface="新細明體"/>
                </a:rPr>
                <a:t>{USER_NAME}</a:t>
              </a:r>
              <a:r>
                <a:rPr lang="zh-TW" altLang="zh-TW" sz="680">
                  <a:latin typeface="+mj-lt"/>
                  <a:ea typeface="新細明體"/>
                </a:rPr>
                <a:t>:</a:t>
              </a:r>
              <a:r>
                <a:rPr lang="en-US" altLang="zh-TW" sz="680">
                  <a:latin typeface="+mj-lt"/>
                  <a:ea typeface="新細明體"/>
                </a:rPr>
                <a:t>{PASSWORD}@{</a:t>
              </a:r>
              <a:r>
                <a:rPr lang="zh-TW" altLang="zh-TW" sz="680">
                  <a:latin typeface="+mj-lt"/>
                  <a:ea typeface="新細明體"/>
                </a:rPr>
                <a:t>NAS</a:t>
              </a:r>
              <a:r>
                <a:rPr lang="en-US" altLang="zh-TW" sz="680">
                  <a:latin typeface="+mj-lt"/>
                  <a:ea typeface="新細明體"/>
                </a:rPr>
                <a:t>_</a:t>
              </a:r>
              <a:r>
                <a:rPr lang="zh-TW" altLang="zh-TW" sz="680">
                  <a:latin typeface="+mj-lt"/>
                  <a:ea typeface="新細明體"/>
                </a:rPr>
                <a:t>IP</a:t>
              </a:r>
              <a:r>
                <a:rPr lang="en-US" altLang="zh-TW" sz="680">
                  <a:latin typeface="+mj-lt"/>
                  <a:ea typeface="新細明體"/>
                </a:rPr>
                <a:t>ADDRESS}</a:t>
              </a:r>
              <a:r>
                <a:rPr lang="zh-TW" altLang="zh-TW" sz="680">
                  <a:latin typeface="+mj-lt"/>
                  <a:ea typeface="新細明體"/>
                </a:rPr>
                <a:t>/</a:t>
              </a:r>
              <a:r>
                <a:rPr lang="en-US" altLang="zh-TW" sz="680">
                  <a:latin typeface="+mj-lt"/>
                  <a:ea typeface="新細明體"/>
                </a:rPr>
                <a:t>{SHARED_FOLDER_NAME}</a:t>
              </a:r>
              <a:endParaRPr lang="zh-TW" altLang="zh-TW" sz="680">
                <a:latin typeface="+mj-lt"/>
                <a:ea typeface="新細明體"/>
              </a:endParaRPr>
            </a:p>
          </p:txBody>
        </p:sp>
      </p:grpSp>
      <p:sp>
        <p:nvSpPr>
          <p:cNvPr id="38" name="矩形 37">
            <a:extLst>
              <a:ext uri="{FF2B5EF4-FFF2-40B4-BE49-F238E27FC236}">
                <a16:creationId xmlns:a16="http://schemas.microsoft.com/office/drawing/2014/main" id="{58C67F5E-B50E-4B1C-978F-AF4371B20B48}"/>
              </a:ext>
            </a:extLst>
          </p:cNvPr>
          <p:cNvSpPr/>
          <p:nvPr/>
        </p:nvSpPr>
        <p:spPr>
          <a:xfrm>
            <a:off x="4298286" y="1380517"/>
            <a:ext cx="2849545" cy="346249"/>
          </a:xfrm>
          <a:prstGeom prst="rect">
            <a:avLst/>
          </a:prstGeom>
        </p:spPr>
        <p:txBody>
          <a:bodyPr wrap="square">
            <a:spAutoFit/>
          </a:bodyPr>
          <a:lstStyle/>
          <a:p>
            <a:r>
              <a:rPr lang="zh-TW" altLang="en-US" sz="1650" b="1">
                <a:latin typeface="微軟正黑體" panose="020B0604030504040204" pitchFamily="34" charset="-120"/>
                <a:ea typeface="微軟正黑體" panose="020B0604030504040204" pitchFamily="34" charset="-120"/>
              </a:rPr>
              <a:t>如何透過</a:t>
            </a:r>
            <a:r>
              <a:rPr lang="en-US" altLang="zh-TW" sz="1650" b="1">
                <a:latin typeface="微軟正黑體" panose="020B0604030504040204" pitchFamily="34" charset="-120"/>
                <a:ea typeface="微軟正黑體" panose="020B0604030504040204" pitchFamily="34" charset="-120"/>
              </a:rPr>
              <a:t>SMB</a:t>
            </a:r>
            <a:r>
              <a:rPr lang="zh-TW" altLang="en-US" sz="1650" b="1">
                <a:latin typeface="微軟正黑體" panose="020B0604030504040204" pitchFamily="34" charset="-120"/>
                <a:ea typeface="微軟正黑體" panose="020B0604030504040204" pitchFamily="34" charset="-120"/>
              </a:rPr>
              <a:t>跨網段備份</a:t>
            </a:r>
          </a:p>
        </p:txBody>
      </p:sp>
    </p:spTree>
    <p:extLst>
      <p:ext uri="{BB962C8B-B14F-4D97-AF65-F5344CB8AC3E}">
        <p14:creationId xmlns:p14="http://schemas.microsoft.com/office/powerpoint/2010/main" val="525847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6" name="Google Shape;236;p29"/>
          <p:cNvSpPr/>
          <p:nvPr/>
        </p:nvSpPr>
        <p:spPr>
          <a:xfrm>
            <a:off x="1239298" y="577536"/>
            <a:ext cx="6913497" cy="1935646"/>
          </a:xfrm>
          <a:prstGeom prst="rightArrow">
            <a:avLst>
              <a:gd name="adj1" fmla="val 50000"/>
              <a:gd name="adj2" fmla="val 55530"/>
            </a:avLst>
          </a:prstGeom>
          <a:solidFill>
            <a:srgbClr val="FF0000">
              <a:alpha val="49803"/>
            </a:srgbClr>
          </a:solidFill>
          <a:ln>
            <a:noFill/>
          </a:ln>
        </p:spPr>
        <p:txBody>
          <a:bodyPr spcFirstLastPara="1" wrap="square" lIns="68569" tIns="68569" rIns="68569" bIns="68569" anchor="ctr" anchorCtr="0">
            <a:noAutofit/>
          </a:bodyPr>
          <a:lstStyle/>
          <a:p>
            <a:endParaRPr sz="788"/>
          </a:p>
        </p:txBody>
      </p:sp>
      <p:sp>
        <p:nvSpPr>
          <p:cNvPr id="234" name="Google Shape;234;p29"/>
          <p:cNvSpPr txBox="1">
            <a:spLocks noGrp="1"/>
          </p:cNvSpPr>
          <p:nvPr>
            <p:ph type="title"/>
          </p:nvPr>
        </p:nvSpPr>
        <p:spPr>
          <a:xfrm>
            <a:off x="0" y="38020"/>
            <a:ext cx="5058383" cy="857250"/>
          </a:xfrm>
          <a:prstGeom prst="rect">
            <a:avLst/>
          </a:prstGeom>
          <a:noFill/>
          <a:ln>
            <a:noFill/>
          </a:ln>
        </p:spPr>
        <p:txBody>
          <a:bodyPr spcFirstLastPara="1" wrap="square" lIns="68569" tIns="34275" rIns="68569" bIns="34275" anchor="ctr" anchorCtr="0">
            <a:noAutofit/>
          </a:bodyPr>
          <a:lstStyle/>
          <a:p>
            <a:r>
              <a:rPr lang="zh-TW" altLang="en-US" sz="3600" b="1">
                <a:solidFill>
                  <a:schemeClr val="bg1"/>
                </a:solidFill>
                <a:latin typeface="微軟正黑體" panose="020B0604030504040204" pitchFamily="34" charset="-120"/>
                <a:ea typeface="微軟正黑體" panose="020B0604030504040204" pitchFamily="34" charset="-120"/>
              </a:rPr>
              <a:t>如何設定</a:t>
            </a:r>
            <a:r>
              <a:rPr lang="zh-TW" altLang="en-US" sz="3600" b="1">
                <a:solidFill>
                  <a:schemeClr val="bg1"/>
                </a:solidFill>
                <a:latin typeface="+mj-lt"/>
                <a:ea typeface="微軟正黑體" panose="020B0604030504040204" pitchFamily="34" charset="-120"/>
              </a:rPr>
              <a:t> </a:t>
            </a:r>
            <a:r>
              <a:rPr lang="en-US" altLang="zh-TW" sz="3600" b="1">
                <a:solidFill>
                  <a:schemeClr val="bg1"/>
                </a:solidFill>
                <a:latin typeface="+mj-lt"/>
                <a:ea typeface="微軟正黑體" panose="020B0604030504040204" pitchFamily="34" charset="-120"/>
              </a:rPr>
              <a:t>NAS </a:t>
            </a:r>
            <a:r>
              <a:rPr lang="zh-TW" altLang="en-US" sz="3600" b="1">
                <a:solidFill>
                  <a:schemeClr val="bg1"/>
                </a:solidFill>
                <a:latin typeface="微軟正黑體" panose="020B0604030504040204" pitchFamily="34" charset="-120"/>
                <a:ea typeface="微軟正黑體" panose="020B0604030504040204" pitchFamily="34" charset="-120"/>
              </a:rPr>
              <a:t>環境</a:t>
            </a:r>
            <a:endParaRPr sz="3600" b="1">
              <a:solidFill>
                <a:schemeClr val="bg1"/>
              </a:solidFill>
              <a:latin typeface="微軟正黑體" panose="020B0604030504040204" pitchFamily="34" charset="-120"/>
              <a:ea typeface="微軟正黑體" panose="020B0604030504040204" pitchFamily="34" charset="-120"/>
            </a:endParaRPr>
          </a:p>
        </p:txBody>
      </p:sp>
      <p:pic>
        <p:nvPicPr>
          <p:cNvPr id="15" name="圖形 14">
            <a:extLst>
              <a:ext uri="{FF2B5EF4-FFF2-40B4-BE49-F238E27FC236}">
                <a16:creationId xmlns:a16="http://schemas.microsoft.com/office/drawing/2014/main" id="{4CA98E5A-B327-4C8F-806C-8B024916D3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421409" y="1124382"/>
            <a:ext cx="2142675" cy="857250"/>
          </a:xfrm>
          <a:prstGeom prst="rect">
            <a:avLst/>
          </a:prstGeom>
          <a:effectLst>
            <a:outerShdw blurRad="50800" dist="38100" dir="2700000" algn="tl" rotWithShape="0">
              <a:prstClr val="black">
                <a:alpha val="40000"/>
              </a:prstClr>
            </a:outerShdw>
          </a:effectLst>
        </p:spPr>
      </p:pic>
      <p:pic>
        <p:nvPicPr>
          <p:cNvPr id="16" name="圖形 15">
            <a:extLst>
              <a:ext uri="{FF2B5EF4-FFF2-40B4-BE49-F238E27FC236}">
                <a16:creationId xmlns:a16="http://schemas.microsoft.com/office/drawing/2014/main" id="{7E60C711-89AA-48D4-9343-A42CC58A23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1068267" y="1112781"/>
            <a:ext cx="2142674" cy="867286"/>
          </a:xfrm>
          <a:prstGeom prst="rect">
            <a:avLst/>
          </a:prstGeom>
          <a:effectLst>
            <a:outerShdw blurRad="50800" dist="38100" dir="2700000" algn="tl" rotWithShape="0">
              <a:prstClr val="black">
                <a:alpha val="40000"/>
              </a:prstClr>
            </a:outerShdw>
          </a:effectLst>
        </p:spPr>
      </p:pic>
      <p:pic>
        <p:nvPicPr>
          <p:cNvPr id="5" name="圖形 4">
            <a:extLst>
              <a:ext uri="{FF2B5EF4-FFF2-40B4-BE49-F238E27FC236}">
                <a16:creationId xmlns:a16="http://schemas.microsoft.com/office/drawing/2014/main" id="{78B02DCD-8DCF-4C40-82FD-1D8B27A753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3254746" y="1112781"/>
            <a:ext cx="2122858" cy="863011"/>
          </a:xfrm>
          <a:prstGeom prst="rect">
            <a:avLst/>
          </a:prstGeom>
          <a:effectLst>
            <a:outerShdw blurRad="50800" dist="38100" dir="2700000" algn="tl" rotWithShape="0">
              <a:prstClr val="black">
                <a:alpha val="40000"/>
              </a:prstClr>
            </a:outerShdw>
          </a:effectLst>
        </p:spPr>
      </p:pic>
      <p:sp>
        <p:nvSpPr>
          <p:cNvPr id="6" name="矩形 5">
            <a:extLst>
              <a:ext uri="{FF2B5EF4-FFF2-40B4-BE49-F238E27FC236}">
                <a16:creationId xmlns:a16="http://schemas.microsoft.com/office/drawing/2014/main" id="{3E68158B-2778-4002-9377-AC3A3506ED8C}"/>
              </a:ext>
            </a:extLst>
          </p:cNvPr>
          <p:cNvSpPr/>
          <p:nvPr/>
        </p:nvSpPr>
        <p:spPr>
          <a:xfrm>
            <a:off x="1350458" y="1359620"/>
            <a:ext cx="1483098" cy="369332"/>
          </a:xfrm>
          <a:prstGeom prst="rect">
            <a:avLst/>
          </a:prstGeom>
        </p:spPr>
        <p:txBody>
          <a:bodyPr wrap="none">
            <a:spAutoFit/>
          </a:bodyPr>
          <a:lstStyle/>
          <a:p>
            <a:pPr algn="ctr">
              <a:lnSpc>
                <a:spcPct val="90000"/>
              </a:lnSpc>
            </a:pPr>
            <a:r>
              <a:rPr lang="en-US" altLang="zh-TW" sz="2000" b="1">
                <a:solidFill>
                  <a:schemeClr val="lt1"/>
                </a:solidFill>
                <a:latin typeface="微軟正黑體" panose="020B0604030504040204" pitchFamily="34" charset="-120"/>
                <a:ea typeface="微軟正黑體" panose="020B0604030504040204" pitchFamily="34" charset="-120"/>
                <a:cs typeface="Calibri"/>
                <a:sym typeface="Calibri"/>
              </a:rPr>
              <a:t>1. </a:t>
            </a: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帳號設定</a:t>
            </a:r>
          </a:p>
        </p:txBody>
      </p:sp>
      <p:sp>
        <p:nvSpPr>
          <p:cNvPr id="7" name="矩形 6">
            <a:extLst>
              <a:ext uri="{FF2B5EF4-FFF2-40B4-BE49-F238E27FC236}">
                <a16:creationId xmlns:a16="http://schemas.microsoft.com/office/drawing/2014/main" id="{924119CA-B909-4A34-8971-3E949DFC94D4}"/>
              </a:ext>
            </a:extLst>
          </p:cNvPr>
          <p:cNvSpPr/>
          <p:nvPr/>
        </p:nvSpPr>
        <p:spPr>
          <a:xfrm>
            <a:off x="3326445" y="1371427"/>
            <a:ext cx="2099134" cy="369332"/>
          </a:xfrm>
          <a:prstGeom prst="rect">
            <a:avLst/>
          </a:prstGeom>
        </p:spPr>
        <p:txBody>
          <a:bodyPr wrap="square" anchor="t">
            <a:spAutoFit/>
          </a:bodyPr>
          <a:lstStyle/>
          <a:p>
            <a:pPr>
              <a:lnSpc>
                <a:spcPct val="90000"/>
              </a:lnSpc>
            </a:pPr>
            <a:r>
              <a:rPr lang="en-US" altLang="zh-TW" sz="2000" b="1">
                <a:solidFill>
                  <a:schemeClr val="lt1"/>
                </a:solidFill>
                <a:latin typeface="微軟正黑體" panose="020B0604030504040204" pitchFamily="34" charset="-120"/>
                <a:ea typeface="微軟正黑體" panose="020B0604030504040204" pitchFamily="34" charset="-120"/>
                <a:cs typeface="Calibri"/>
                <a:sym typeface="Calibri"/>
              </a:rPr>
              <a:t>2. </a:t>
            </a: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備份空間管理</a:t>
            </a:r>
            <a:endParaRPr lang="zh-TW">
              <a:solidFill>
                <a:schemeClr val="lt1"/>
              </a:solidFill>
            </a:endParaRPr>
          </a:p>
        </p:txBody>
      </p:sp>
      <p:sp>
        <p:nvSpPr>
          <p:cNvPr id="8" name="矩形 7">
            <a:extLst>
              <a:ext uri="{FF2B5EF4-FFF2-40B4-BE49-F238E27FC236}">
                <a16:creationId xmlns:a16="http://schemas.microsoft.com/office/drawing/2014/main" id="{52B8370D-D49E-42D7-9A30-F2AD6BF58E58}"/>
              </a:ext>
            </a:extLst>
          </p:cNvPr>
          <p:cNvSpPr/>
          <p:nvPr/>
        </p:nvSpPr>
        <p:spPr>
          <a:xfrm>
            <a:off x="5501984" y="1228102"/>
            <a:ext cx="1938926" cy="657993"/>
          </a:xfrm>
          <a:prstGeom prst="rect">
            <a:avLst/>
          </a:prstGeom>
        </p:spPr>
        <p:txBody>
          <a:bodyPr wrap="square" anchor="t">
            <a:spAutoFit/>
          </a:bodyPr>
          <a:lstStyle/>
          <a:p>
            <a:pPr algn="ctr">
              <a:lnSpc>
                <a:spcPct val="90000"/>
              </a:lnSpc>
            </a:pPr>
            <a:r>
              <a:rPr lang="en-US" altLang="zh-TW" sz="2000" b="1">
                <a:solidFill>
                  <a:schemeClr val="lt1"/>
                </a:solidFill>
                <a:latin typeface="微軟正黑體" panose="020B0604030504040204" pitchFamily="34" charset="-120"/>
                <a:ea typeface="微軟正黑體" panose="020B0604030504040204" pitchFamily="34" charset="-120"/>
                <a:cs typeface="Calibri"/>
                <a:sym typeface="Calibri"/>
              </a:rPr>
              <a:t>3. </a:t>
            </a: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共享資料夾</a:t>
            </a:r>
            <a:endParaRPr lang="zh-TW">
              <a:solidFill>
                <a:schemeClr val="lt1"/>
              </a:solidFill>
              <a:sym typeface="Calibri"/>
            </a:endParaRPr>
          </a:p>
          <a:p>
            <a:pPr>
              <a:lnSpc>
                <a:spcPct val="90000"/>
              </a:lnSpc>
            </a:pP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      存取設定  </a:t>
            </a:r>
            <a:endParaRPr lang="zh-TW">
              <a:solidFill>
                <a:schemeClr val="lt1"/>
              </a:solidFill>
            </a:endParaRPr>
          </a:p>
        </p:txBody>
      </p:sp>
      <p:grpSp>
        <p:nvGrpSpPr>
          <p:cNvPr id="9" name="群組 8">
            <a:extLst>
              <a:ext uri="{FF2B5EF4-FFF2-40B4-BE49-F238E27FC236}">
                <a16:creationId xmlns:a16="http://schemas.microsoft.com/office/drawing/2014/main" id="{A1D3E0C7-6610-4A76-85A3-F0BB03C5C38C}"/>
              </a:ext>
            </a:extLst>
          </p:cNvPr>
          <p:cNvGrpSpPr/>
          <p:nvPr/>
        </p:nvGrpSpPr>
        <p:grpSpPr>
          <a:xfrm>
            <a:off x="1693287" y="2026950"/>
            <a:ext cx="6424521" cy="2992522"/>
            <a:chOff x="1732199" y="1997767"/>
            <a:chExt cx="6113860" cy="2847817"/>
          </a:xfrm>
        </p:grpSpPr>
        <p:grpSp>
          <p:nvGrpSpPr>
            <p:cNvPr id="4" name="群組 3">
              <a:extLst>
                <a:ext uri="{FF2B5EF4-FFF2-40B4-BE49-F238E27FC236}">
                  <a16:creationId xmlns:a16="http://schemas.microsoft.com/office/drawing/2014/main" id="{9F141CDA-EA89-4C14-92EF-9FA91D92CE73}"/>
                </a:ext>
              </a:extLst>
            </p:cNvPr>
            <p:cNvGrpSpPr/>
            <p:nvPr/>
          </p:nvGrpSpPr>
          <p:grpSpPr>
            <a:xfrm>
              <a:off x="1732199" y="1997767"/>
              <a:ext cx="5364340" cy="2847817"/>
              <a:chOff x="1815689" y="2189334"/>
              <a:chExt cx="5364340" cy="2847817"/>
            </a:xfrm>
          </p:grpSpPr>
          <p:pic>
            <p:nvPicPr>
              <p:cNvPr id="3" name="圖形 2">
                <a:extLst>
                  <a:ext uri="{FF2B5EF4-FFF2-40B4-BE49-F238E27FC236}">
                    <a16:creationId xmlns:a16="http://schemas.microsoft.com/office/drawing/2014/main" id="{0A3A90CA-6FB1-4283-96C3-50A33E25336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15689" y="2189334"/>
                <a:ext cx="5364340" cy="2847817"/>
              </a:xfrm>
              <a:prstGeom prst="rect">
                <a:avLst/>
              </a:prstGeom>
            </p:spPr>
          </p:pic>
          <p:pic>
            <p:nvPicPr>
              <p:cNvPr id="243" name="Google Shape;243;p29"/>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868557" y="2242086"/>
                <a:ext cx="5265203" cy="2694713"/>
              </a:xfrm>
              <a:prstGeom prst="rect">
                <a:avLst/>
              </a:prstGeom>
              <a:noFill/>
              <a:ln>
                <a:noFill/>
              </a:ln>
            </p:spPr>
          </p:pic>
        </p:grpSp>
        <p:grpSp>
          <p:nvGrpSpPr>
            <p:cNvPr id="10" name="群組 9">
              <a:extLst>
                <a:ext uri="{FF2B5EF4-FFF2-40B4-BE49-F238E27FC236}">
                  <a16:creationId xmlns:a16="http://schemas.microsoft.com/office/drawing/2014/main" id="{DD6A863E-3283-49EE-B122-CC3514F0CFF4}"/>
                </a:ext>
              </a:extLst>
            </p:cNvPr>
            <p:cNvGrpSpPr/>
            <p:nvPr/>
          </p:nvGrpSpPr>
          <p:grpSpPr>
            <a:xfrm>
              <a:off x="4855321" y="3514525"/>
              <a:ext cx="2990738" cy="867112"/>
              <a:chOff x="4771288" y="3502367"/>
              <a:chExt cx="2551125" cy="739654"/>
            </a:xfrm>
          </p:grpSpPr>
          <p:pic>
            <p:nvPicPr>
              <p:cNvPr id="29" name="Google Shape;243;p29">
                <a:extLst>
                  <a:ext uri="{FF2B5EF4-FFF2-40B4-BE49-F238E27FC236}">
                    <a16:creationId xmlns:a16="http://schemas.microsoft.com/office/drawing/2014/main" id="{E0A6E87C-7235-4B30-9D19-932CA9E0164E}"/>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771288" y="3502367"/>
                <a:ext cx="2551125" cy="739654"/>
              </a:xfrm>
              <a:prstGeom prst="rect">
                <a:avLst/>
              </a:prstGeom>
              <a:noFill/>
              <a:ln>
                <a:noFill/>
              </a:ln>
              <a:effectLst>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C2214779-80E5-48D7-9B9B-7ADE5BB12C41}"/>
                  </a:ext>
                </a:extLst>
              </p:cNvPr>
              <p:cNvSpPr/>
              <p:nvPr/>
            </p:nvSpPr>
            <p:spPr>
              <a:xfrm>
                <a:off x="4844584" y="3962504"/>
                <a:ext cx="2304823" cy="156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88"/>
              </a:p>
            </p:txBody>
          </p:sp>
        </p:grpSp>
        <p:sp>
          <p:nvSpPr>
            <p:cNvPr id="30" name="矩形 29">
              <a:extLst>
                <a:ext uri="{FF2B5EF4-FFF2-40B4-BE49-F238E27FC236}">
                  <a16:creationId xmlns:a16="http://schemas.microsoft.com/office/drawing/2014/main" id="{23B6BBD4-BA90-4135-B9A2-6E01E961E9C6}"/>
                </a:ext>
              </a:extLst>
            </p:cNvPr>
            <p:cNvSpPr/>
            <p:nvPr/>
          </p:nvSpPr>
          <p:spPr>
            <a:xfrm>
              <a:off x="2997592" y="3942660"/>
              <a:ext cx="1600690" cy="40341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11">
              <a:extLst>
                <a:ext uri="{FF2B5EF4-FFF2-40B4-BE49-F238E27FC236}">
                  <a16:creationId xmlns:a16="http://schemas.microsoft.com/office/drawing/2014/main" id="{446A3405-309A-4D5C-B5D7-F181EC6DF39B}"/>
                </a:ext>
              </a:extLst>
            </p:cNvPr>
            <p:cNvSpPr/>
            <p:nvPr/>
          </p:nvSpPr>
          <p:spPr>
            <a:xfrm rot="16200000">
              <a:off x="4297222" y="3803427"/>
              <a:ext cx="867111" cy="264991"/>
            </a:xfrm>
            <a:custGeom>
              <a:avLst/>
              <a:gdLst>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161365 h 564777"/>
                <a:gd name="connsiteX1" fmla="*/ 4626359 w 4989429"/>
                <a:gd name="connsiteY1" fmla="*/ 0 h 564777"/>
                <a:gd name="connsiteX2" fmla="*/ 4989429 w 4989429"/>
                <a:gd name="connsiteY2" fmla="*/ 564777 h 564777"/>
                <a:gd name="connsiteX3" fmla="*/ 0 w 4989429"/>
                <a:gd name="connsiteY3" fmla="*/ 564777 h 564777"/>
                <a:gd name="connsiteX4" fmla="*/ 0 w 4989429"/>
                <a:gd name="connsiteY4" fmla="*/ 161365 h 564777"/>
                <a:gd name="connsiteX0" fmla="*/ 1297641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97641 w 4989429"/>
                <a:gd name="connsiteY4" fmla="*/ 0 h 591670"/>
                <a:gd name="connsiteX0" fmla="*/ 1210235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10235 w 4989429"/>
                <a:gd name="connsiteY4" fmla="*/ 0 h 591670"/>
                <a:gd name="connsiteX0" fmla="*/ 1210235 w 4989429"/>
                <a:gd name="connsiteY0" fmla="*/ 952 h 592622"/>
                <a:gd name="connsiteX1" fmla="*/ 4551296 w 4989429"/>
                <a:gd name="connsiteY1" fmla="*/ 0 h 592622"/>
                <a:gd name="connsiteX2" fmla="*/ 4989429 w 4989429"/>
                <a:gd name="connsiteY2" fmla="*/ 592622 h 592622"/>
                <a:gd name="connsiteX3" fmla="*/ 0 w 4989429"/>
                <a:gd name="connsiteY3" fmla="*/ 592622 h 592622"/>
                <a:gd name="connsiteX4" fmla="*/ 1210235 w 4989429"/>
                <a:gd name="connsiteY4" fmla="*/ 952 h 592622"/>
                <a:gd name="connsiteX0" fmla="*/ 1210235 w 4871983"/>
                <a:gd name="connsiteY0" fmla="*/ 952 h 592622"/>
                <a:gd name="connsiteX1" fmla="*/ 4551296 w 4871983"/>
                <a:gd name="connsiteY1" fmla="*/ 0 h 592622"/>
                <a:gd name="connsiteX2" fmla="*/ 4871983 w 4871983"/>
                <a:gd name="connsiteY2" fmla="*/ 579281 h 592622"/>
                <a:gd name="connsiteX3" fmla="*/ 0 w 4871983"/>
                <a:gd name="connsiteY3" fmla="*/ 592622 h 592622"/>
                <a:gd name="connsiteX4" fmla="*/ 1210235 w 4871983"/>
                <a:gd name="connsiteY4" fmla="*/ 952 h 592622"/>
                <a:gd name="connsiteX0" fmla="*/ 1277347 w 4939095"/>
                <a:gd name="connsiteY0" fmla="*/ 952 h 579281"/>
                <a:gd name="connsiteX1" fmla="*/ 4618408 w 4939095"/>
                <a:gd name="connsiteY1" fmla="*/ 0 h 579281"/>
                <a:gd name="connsiteX2" fmla="*/ 4939095 w 4939095"/>
                <a:gd name="connsiteY2" fmla="*/ 579281 h 579281"/>
                <a:gd name="connsiteX3" fmla="*/ 0 w 4939095"/>
                <a:gd name="connsiteY3" fmla="*/ 572610 h 579281"/>
                <a:gd name="connsiteX4" fmla="*/ 1277347 w 4939095"/>
                <a:gd name="connsiteY4" fmla="*/ 952 h 579281"/>
                <a:gd name="connsiteX0" fmla="*/ 1277347 w 5973596"/>
                <a:gd name="connsiteY0" fmla="*/ 952 h 579281"/>
                <a:gd name="connsiteX1" fmla="*/ 5973596 w 5973596"/>
                <a:gd name="connsiteY1" fmla="*/ 0 h 579281"/>
                <a:gd name="connsiteX2" fmla="*/ 4939095 w 5973596"/>
                <a:gd name="connsiteY2" fmla="*/ 579281 h 579281"/>
                <a:gd name="connsiteX3" fmla="*/ 0 w 5973596"/>
                <a:gd name="connsiteY3" fmla="*/ 572610 h 579281"/>
                <a:gd name="connsiteX4" fmla="*/ 1277347 w 5973596"/>
                <a:gd name="connsiteY4" fmla="*/ 952 h 579281"/>
                <a:gd name="connsiteX0" fmla="*/ 1277347 w 6866369"/>
                <a:gd name="connsiteY0" fmla="*/ 952 h 586738"/>
                <a:gd name="connsiteX1" fmla="*/ 5973596 w 6866369"/>
                <a:gd name="connsiteY1" fmla="*/ 0 h 586738"/>
                <a:gd name="connsiteX2" fmla="*/ 6866369 w 6866369"/>
                <a:gd name="connsiteY2" fmla="*/ 586738 h 586738"/>
                <a:gd name="connsiteX3" fmla="*/ 0 w 6866369"/>
                <a:gd name="connsiteY3" fmla="*/ 572610 h 586738"/>
                <a:gd name="connsiteX4" fmla="*/ 1277347 w 6866369"/>
                <a:gd name="connsiteY4" fmla="*/ 952 h 586738"/>
                <a:gd name="connsiteX0" fmla="*/ 533900 w 6122922"/>
                <a:gd name="connsiteY0" fmla="*/ 952 h 586738"/>
                <a:gd name="connsiteX1" fmla="*/ 5230149 w 6122922"/>
                <a:gd name="connsiteY1" fmla="*/ 0 h 586738"/>
                <a:gd name="connsiteX2" fmla="*/ 6122922 w 6122922"/>
                <a:gd name="connsiteY2" fmla="*/ 586738 h 586738"/>
                <a:gd name="connsiteX3" fmla="*/ 0 w 6122922"/>
                <a:gd name="connsiteY3" fmla="*/ 420872 h 586738"/>
                <a:gd name="connsiteX4" fmla="*/ 533900 w 6122922"/>
                <a:gd name="connsiteY4" fmla="*/ 952 h 586738"/>
                <a:gd name="connsiteX0" fmla="*/ 533900 w 5230149"/>
                <a:gd name="connsiteY0" fmla="*/ 952 h 422356"/>
                <a:gd name="connsiteX1" fmla="*/ 5230149 w 5230149"/>
                <a:gd name="connsiteY1" fmla="*/ 0 h 422356"/>
                <a:gd name="connsiteX2" fmla="*/ 3427430 w 5230149"/>
                <a:gd name="connsiteY2" fmla="*/ 422356 h 422356"/>
                <a:gd name="connsiteX3" fmla="*/ 0 w 5230149"/>
                <a:gd name="connsiteY3" fmla="*/ 420872 h 422356"/>
                <a:gd name="connsiteX4" fmla="*/ 533900 w 5230149"/>
                <a:gd name="connsiteY4" fmla="*/ 952 h 422356"/>
                <a:gd name="connsiteX0" fmla="*/ 533900 w 3427430"/>
                <a:gd name="connsiteY0" fmla="*/ -1 h 421403"/>
                <a:gd name="connsiteX1" fmla="*/ 2999808 w 3427430"/>
                <a:gd name="connsiteY1" fmla="*/ 18014 h 421403"/>
                <a:gd name="connsiteX2" fmla="*/ 3427430 w 3427430"/>
                <a:gd name="connsiteY2" fmla="*/ 421403 h 421403"/>
                <a:gd name="connsiteX3" fmla="*/ 0 w 3427430"/>
                <a:gd name="connsiteY3" fmla="*/ 419919 h 421403"/>
                <a:gd name="connsiteX4" fmla="*/ 533900 w 3427430"/>
                <a:gd name="connsiteY4" fmla="*/ -1 h 421403"/>
                <a:gd name="connsiteX0" fmla="*/ 533900 w 3677896"/>
                <a:gd name="connsiteY0" fmla="*/ 1 h 419921"/>
                <a:gd name="connsiteX1" fmla="*/ 2999808 w 3677896"/>
                <a:gd name="connsiteY1" fmla="*/ 18016 h 419921"/>
                <a:gd name="connsiteX2" fmla="*/ 3677896 w 3677896"/>
                <a:gd name="connsiteY2" fmla="*/ 415082 h 419921"/>
                <a:gd name="connsiteX3" fmla="*/ 0 w 3677896"/>
                <a:gd name="connsiteY3" fmla="*/ 419921 h 419921"/>
                <a:gd name="connsiteX4" fmla="*/ 533900 w 3677896"/>
                <a:gd name="connsiteY4" fmla="*/ 1 h 419921"/>
                <a:gd name="connsiteX0" fmla="*/ 533900 w 3677896"/>
                <a:gd name="connsiteY0" fmla="*/ -1 h 419919"/>
                <a:gd name="connsiteX1" fmla="*/ 924518 w 3677896"/>
                <a:gd name="connsiteY1" fmla="*/ 11693 h 419919"/>
                <a:gd name="connsiteX2" fmla="*/ 3677896 w 3677896"/>
                <a:gd name="connsiteY2" fmla="*/ 415080 h 419919"/>
                <a:gd name="connsiteX3" fmla="*/ 0 w 3677896"/>
                <a:gd name="connsiteY3" fmla="*/ 419919 h 419919"/>
                <a:gd name="connsiteX4" fmla="*/ 533900 w 3677896"/>
                <a:gd name="connsiteY4" fmla="*/ -1 h 419919"/>
                <a:gd name="connsiteX0" fmla="*/ 533900 w 1368043"/>
                <a:gd name="connsiteY0" fmla="*/ 1 h 421409"/>
                <a:gd name="connsiteX1" fmla="*/ 924518 w 1368043"/>
                <a:gd name="connsiteY1" fmla="*/ 11695 h 421409"/>
                <a:gd name="connsiteX2" fmla="*/ 1368043 w 1368043"/>
                <a:gd name="connsiteY2" fmla="*/ 421409 h 421409"/>
                <a:gd name="connsiteX3" fmla="*/ 0 w 1368043"/>
                <a:gd name="connsiteY3" fmla="*/ 419921 h 421409"/>
                <a:gd name="connsiteX4" fmla="*/ 533900 w 1368043"/>
                <a:gd name="connsiteY4" fmla="*/ 1 h 421409"/>
                <a:gd name="connsiteX0" fmla="*/ 21041 w 855184"/>
                <a:gd name="connsiteY0" fmla="*/ -1 h 421407"/>
                <a:gd name="connsiteX1" fmla="*/ 411659 w 855184"/>
                <a:gd name="connsiteY1" fmla="*/ 11693 h 421407"/>
                <a:gd name="connsiteX2" fmla="*/ 855184 w 855184"/>
                <a:gd name="connsiteY2" fmla="*/ 421407 h 421407"/>
                <a:gd name="connsiteX3" fmla="*/ 0 w 855184"/>
                <a:gd name="connsiteY3" fmla="*/ 394630 h 421407"/>
                <a:gd name="connsiteX4" fmla="*/ 21041 w 855184"/>
                <a:gd name="connsiteY4" fmla="*/ -1 h 421407"/>
                <a:gd name="connsiteX0" fmla="*/ 32968 w 867111"/>
                <a:gd name="connsiteY0" fmla="*/ 1 h 421409"/>
                <a:gd name="connsiteX1" fmla="*/ 423586 w 867111"/>
                <a:gd name="connsiteY1" fmla="*/ 11695 h 421409"/>
                <a:gd name="connsiteX2" fmla="*/ 867111 w 867111"/>
                <a:gd name="connsiteY2" fmla="*/ 421409 h 421409"/>
                <a:gd name="connsiteX3" fmla="*/ 0 w 867111"/>
                <a:gd name="connsiteY3" fmla="*/ 419922 h 421409"/>
                <a:gd name="connsiteX4" fmla="*/ 32968 w 867111"/>
                <a:gd name="connsiteY4" fmla="*/ 1 h 421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111" h="421409">
                  <a:moveTo>
                    <a:pt x="32968" y="1"/>
                  </a:moveTo>
                  <a:lnTo>
                    <a:pt x="423586" y="11695"/>
                  </a:lnTo>
                  <a:lnTo>
                    <a:pt x="867111" y="421409"/>
                  </a:lnTo>
                  <a:lnTo>
                    <a:pt x="0" y="419922"/>
                  </a:lnTo>
                  <a:lnTo>
                    <a:pt x="32968" y="1"/>
                  </a:lnTo>
                  <a:close/>
                </a:path>
              </a:pathLst>
            </a:custGeom>
            <a:gradFill flip="none" rotWithShape="1">
              <a:gsLst>
                <a:gs pos="0">
                  <a:schemeClr val="accent1">
                    <a:tint val="66000"/>
                    <a:satMod val="160000"/>
                    <a:alpha val="37000"/>
                  </a:schemeClr>
                </a:gs>
                <a:gs pos="50000">
                  <a:schemeClr val="accent1">
                    <a:tint val="44500"/>
                    <a:satMod val="160000"/>
                    <a:alpha val="69000"/>
                  </a:schemeClr>
                </a:gs>
                <a:gs pos="100000">
                  <a:schemeClr val="accent1">
                    <a:tint val="23500"/>
                    <a:satMod val="160000"/>
                    <a:alpha val="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26872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50" name="Google Shape;250;p30"/>
          <p:cNvSpPr/>
          <p:nvPr/>
        </p:nvSpPr>
        <p:spPr>
          <a:xfrm>
            <a:off x="2362439" y="624881"/>
            <a:ext cx="5668956" cy="1890209"/>
          </a:xfrm>
          <a:prstGeom prst="rightArrow">
            <a:avLst>
              <a:gd name="adj1" fmla="val 50000"/>
              <a:gd name="adj2" fmla="val 50000"/>
            </a:avLst>
          </a:prstGeom>
          <a:solidFill>
            <a:srgbClr val="2F7964">
              <a:alpha val="54901"/>
            </a:srgbClr>
          </a:solidFill>
          <a:ln>
            <a:noFill/>
          </a:ln>
        </p:spPr>
        <p:txBody>
          <a:bodyPr spcFirstLastPara="1" wrap="square" lIns="68569" tIns="68569" rIns="68569" bIns="68569" anchor="ctr" anchorCtr="0">
            <a:noAutofit/>
          </a:bodyPr>
          <a:lstStyle/>
          <a:p>
            <a:endParaRPr sz="788"/>
          </a:p>
        </p:txBody>
      </p:sp>
      <p:sp>
        <p:nvSpPr>
          <p:cNvPr id="248" name="Google Shape;248;p30"/>
          <p:cNvSpPr txBox="1">
            <a:spLocks noGrp="1"/>
          </p:cNvSpPr>
          <p:nvPr>
            <p:ph type="title"/>
          </p:nvPr>
        </p:nvSpPr>
        <p:spPr>
          <a:xfrm>
            <a:off x="0" y="43386"/>
            <a:ext cx="4888149" cy="857250"/>
          </a:xfrm>
          <a:prstGeom prst="rect">
            <a:avLst/>
          </a:prstGeom>
          <a:noFill/>
          <a:ln>
            <a:noFill/>
          </a:ln>
        </p:spPr>
        <p:txBody>
          <a:bodyPr spcFirstLastPara="1" wrap="square" lIns="68569" tIns="34275" rIns="68569" bIns="34275" anchor="ctr" anchorCtr="0">
            <a:noAutofit/>
          </a:bodyPr>
          <a:lstStyle/>
          <a:p>
            <a:r>
              <a:rPr lang="zh-TW" altLang="en-US" sz="3600" b="1">
                <a:solidFill>
                  <a:schemeClr val="bg1"/>
                </a:solidFill>
                <a:latin typeface="微軟正黑體" panose="020B0604030504040204" pitchFamily="34" charset="-120"/>
                <a:ea typeface="微軟正黑體" panose="020B0604030504040204" pitchFamily="34" charset="-120"/>
              </a:rPr>
              <a:t>如何設定 </a:t>
            </a:r>
            <a:r>
              <a:rPr lang="en-US" altLang="zh-TW" sz="3600" b="1">
                <a:solidFill>
                  <a:schemeClr val="bg1"/>
                </a:solidFill>
                <a:latin typeface="+mj-lt"/>
                <a:ea typeface="微軟正黑體" panose="020B0604030504040204" pitchFamily="34" charset="-120"/>
              </a:rPr>
              <a:t>Mac</a:t>
            </a:r>
            <a:r>
              <a:rPr lang="en-US" altLang="zh-TW" sz="3600" b="1">
                <a:solidFill>
                  <a:schemeClr val="bg1"/>
                </a:solidFill>
                <a:latin typeface="微軟正黑體" panose="020B0604030504040204" pitchFamily="34" charset="-120"/>
                <a:ea typeface="微軟正黑體" panose="020B0604030504040204" pitchFamily="34" charset="-120"/>
              </a:rPr>
              <a:t> </a:t>
            </a:r>
            <a:r>
              <a:rPr lang="zh-TW" altLang="en-US" sz="3600" b="1">
                <a:solidFill>
                  <a:schemeClr val="bg1"/>
                </a:solidFill>
                <a:latin typeface="微軟正黑體" panose="020B0604030504040204" pitchFamily="34" charset="-120"/>
                <a:ea typeface="微軟正黑體" panose="020B0604030504040204" pitchFamily="34" charset="-120"/>
              </a:rPr>
              <a:t>環境</a:t>
            </a:r>
            <a:endParaRPr sz="3600" b="1">
              <a:solidFill>
                <a:schemeClr val="bg1"/>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AF794011-87F7-436B-92F4-A8FA9CD9CB4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80637" y="1139479"/>
            <a:ext cx="2394735" cy="857250"/>
          </a:xfrm>
          <a:prstGeom prst="rect">
            <a:avLst/>
          </a:prstGeom>
        </p:spPr>
      </p:pic>
      <p:sp>
        <p:nvSpPr>
          <p:cNvPr id="6" name="矩形 5">
            <a:extLst>
              <a:ext uri="{FF2B5EF4-FFF2-40B4-BE49-F238E27FC236}">
                <a16:creationId xmlns:a16="http://schemas.microsoft.com/office/drawing/2014/main" id="{EB154190-CE21-4FEB-B31F-A2C965FF0C9C}"/>
              </a:ext>
            </a:extLst>
          </p:cNvPr>
          <p:cNvSpPr/>
          <p:nvPr/>
        </p:nvSpPr>
        <p:spPr>
          <a:xfrm>
            <a:off x="5151901" y="1316622"/>
            <a:ext cx="2005677" cy="646331"/>
          </a:xfrm>
          <a:prstGeom prst="rect">
            <a:avLst/>
          </a:prstGeom>
        </p:spPr>
        <p:txBody>
          <a:bodyPr wrap="none" anchor="t">
            <a:spAutoFit/>
          </a:bodyPr>
          <a:lstStyle/>
          <a:p>
            <a:pPr algn="ctr">
              <a:lnSpc>
                <a:spcPct val="90000"/>
              </a:lnSpc>
            </a:pPr>
            <a:r>
              <a:rPr lang="en-US" altLang="zh-TW" sz="2000" b="1">
                <a:solidFill>
                  <a:schemeClr val="lt1"/>
                </a:solidFill>
                <a:latin typeface="微軟正黑體" panose="020B0604030504040204" pitchFamily="34" charset="-120"/>
                <a:ea typeface="微軟正黑體" panose="020B0604030504040204" pitchFamily="34" charset="-120"/>
                <a:cs typeface="Calibri"/>
                <a:sym typeface="Calibri"/>
              </a:rPr>
              <a:t>2. </a:t>
            </a: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設定檔案排除</a:t>
            </a:r>
            <a:endParaRPr lang="zh-TW">
              <a:solidFill>
                <a:schemeClr val="lt1"/>
              </a:solidFill>
              <a:sym typeface="Calibri"/>
            </a:endParaRPr>
          </a:p>
          <a:p>
            <a:pPr>
              <a:lnSpc>
                <a:spcPct val="90000"/>
              </a:lnSpc>
            </a:pP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     規則 </a:t>
            </a:r>
            <a:endParaRPr lang="zh-TW">
              <a:solidFill>
                <a:schemeClr val="lt1"/>
              </a:solidFill>
            </a:endParaRPr>
          </a:p>
        </p:txBody>
      </p:sp>
      <p:pic>
        <p:nvPicPr>
          <p:cNvPr id="17" name="圖形 16">
            <a:extLst>
              <a:ext uri="{FF2B5EF4-FFF2-40B4-BE49-F238E27FC236}">
                <a16:creationId xmlns:a16="http://schemas.microsoft.com/office/drawing/2014/main" id="{10BA8BCD-4581-455B-B799-51F6048BBB7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2773" y="1141360"/>
            <a:ext cx="3364043" cy="857250"/>
          </a:xfrm>
          <a:prstGeom prst="rect">
            <a:avLst/>
          </a:prstGeom>
        </p:spPr>
      </p:pic>
      <p:sp>
        <p:nvSpPr>
          <p:cNvPr id="5" name="矩形 4">
            <a:extLst>
              <a:ext uri="{FF2B5EF4-FFF2-40B4-BE49-F238E27FC236}">
                <a16:creationId xmlns:a16="http://schemas.microsoft.com/office/drawing/2014/main" id="{29B99C4C-1B0F-4676-9C51-6ED281A60625}"/>
              </a:ext>
            </a:extLst>
          </p:cNvPr>
          <p:cNvSpPr/>
          <p:nvPr/>
        </p:nvSpPr>
        <p:spPr>
          <a:xfrm>
            <a:off x="1712420" y="1288247"/>
            <a:ext cx="3543337" cy="646331"/>
          </a:xfrm>
          <a:prstGeom prst="rect">
            <a:avLst/>
          </a:prstGeom>
        </p:spPr>
        <p:txBody>
          <a:bodyPr wrap="square" anchor="t">
            <a:spAutoFit/>
          </a:bodyPr>
          <a:lstStyle/>
          <a:p>
            <a:pPr>
              <a:lnSpc>
                <a:spcPct val="90000"/>
              </a:lnSpc>
            </a:pPr>
            <a:r>
              <a:rPr lang="en-US" altLang="zh-TW" sz="2000" b="1">
                <a:solidFill>
                  <a:schemeClr val="lt1"/>
                </a:solidFill>
                <a:latin typeface="微軟正黑體" panose="020B0604030504040204" pitchFamily="34" charset="-120"/>
                <a:ea typeface="微軟正黑體" panose="020B0604030504040204" pitchFamily="34" charset="-120"/>
                <a:cs typeface="Calibri"/>
                <a:sym typeface="Calibri"/>
              </a:rPr>
              <a:t>1. </a:t>
            </a: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連線至 </a:t>
            </a:r>
            <a:r>
              <a:rPr lang="en-US" altLang="zh-TW" sz="2000" b="1">
                <a:solidFill>
                  <a:schemeClr val="lt1"/>
                </a:solidFill>
                <a:latin typeface="微軟正黑體" panose="020B0604030504040204" pitchFamily="34" charset="-120"/>
                <a:ea typeface="微軟正黑體" panose="020B0604030504040204" pitchFamily="34" charset="-120"/>
                <a:cs typeface="Calibri"/>
                <a:sym typeface="Calibri"/>
              </a:rPr>
              <a:t>NAS </a:t>
            </a:r>
            <a:endParaRPr lang="zh-TW" altLang="en-US"/>
          </a:p>
          <a:p>
            <a:pPr>
              <a:lnSpc>
                <a:spcPct val="90000"/>
              </a:lnSpc>
            </a:pPr>
            <a:r>
              <a:rPr lang="en-US" altLang="zh-TW" sz="2000" b="1">
                <a:solidFill>
                  <a:schemeClr val="lt1"/>
                </a:solidFill>
                <a:latin typeface="微軟正黑體" panose="020B0604030504040204" pitchFamily="34" charset="-120"/>
                <a:ea typeface="微軟正黑體" panose="020B0604030504040204" pitchFamily="34" charset="-120"/>
                <a:cs typeface="Calibri"/>
                <a:sym typeface="Calibri"/>
              </a:rPr>
              <a:t>    Time Machine </a:t>
            </a: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備份空間 </a:t>
            </a:r>
            <a:endParaRPr lang="zh-TW" altLang="en-US" sz="2000" b="1">
              <a:solidFill>
                <a:schemeClr val="lt1"/>
              </a:solidFill>
              <a:latin typeface="微軟正黑體" panose="020B0604030504040204" pitchFamily="34" charset="-120"/>
              <a:ea typeface="微軟正黑體" panose="020B0604030504040204" pitchFamily="34" charset="-120"/>
              <a:cs typeface="Calibri"/>
            </a:endParaRPr>
          </a:p>
        </p:txBody>
      </p:sp>
      <p:grpSp>
        <p:nvGrpSpPr>
          <p:cNvPr id="3" name="群組 2">
            <a:extLst>
              <a:ext uri="{FF2B5EF4-FFF2-40B4-BE49-F238E27FC236}">
                <a16:creationId xmlns:a16="http://schemas.microsoft.com/office/drawing/2014/main" id="{B95E2939-9DB1-40D5-AF3A-2A695947B675}"/>
              </a:ext>
            </a:extLst>
          </p:cNvPr>
          <p:cNvGrpSpPr/>
          <p:nvPr/>
        </p:nvGrpSpPr>
        <p:grpSpPr>
          <a:xfrm>
            <a:off x="2331675" y="2032786"/>
            <a:ext cx="4638192" cy="2957722"/>
            <a:chOff x="2292765" y="2047377"/>
            <a:chExt cx="4465843" cy="2847817"/>
          </a:xfrm>
        </p:grpSpPr>
        <p:pic>
          <p:nvPicPr>
            <p:cNvPr id="11" name="圖形 10">
              <a:extLst>
                <a:ext uri="{FF2B5EF4-FFF2-40B4-BE49-F238E27FC236}">
                  <a16:creationId xmlns:a16="http://schemas.microsoft.com/office/drawing/2014/main" id="{2DFED725-6CD3-4971-8286-DE3B045354F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92765" y="2047377"/>
              <a:ext cx="4465843" cy="2847817"/>
            </a:xfrm>
            <a:prstGeom prst="rect">
              <a:avLst/>
            </a:prstGeom>
          </p:spPr>
        </p:pic>
        <p:pic>
          <p:nvPicPr>
            <p:cNvPr id="255" name="Google Shape;255;p30"/>
            <p:cNvPicPr preferRelativeResize="0"/>
            <p:nvPr/>
          </p:nvPicPr>
          <p:blipFill rotWithShape="1">
            <a:blip r:embed="rId7">
              <a:alphaModFix/>
            </a:blip>
            <a:srcRect/>
            <a:stretch/>
          </p:blipFill>
          <p:spPr>
            <a:xfrm>
              <a:off x="2340013" y="2104591"/>
              <a:ext cx="4378839" cy="2666194"/>
            </a:xfrm>
            <a:prstGeom prst="rect">
              <a:avLst/>
            </a:prstGeom>
            <a:noFill/>
            <a:ln>
              <a:noFill/>
            </a:ln>
          </p:spPr>
        </p:pic>
        <p:grpSp>
          <p:nvGrpSpPr>
            <p:cNvPr id="7" name="群組 6">
              <a:extLst>
                <a:ext uri="{FF2B5EF4-FFF2-40B4-BE49-F238E27FC236}">
                  <a16:creationId xmlns:a16="http://schemas.microsoft.com/office/drawing/2014/main" id="{8131AD6D-9852-417E-B3C6-ED1C48D190B8}"/>
                </a:ext>
              </a:extLst>
            </p:cNvPr>
            <p:cNvGrpSpPr/>
            <p:nvPr/>
          </p:nvGrpSpPr>
          <p:grpSpPr>
            <a:xfrm>
              <a:off x="2743676" y="3239993"/>
              <a:ext cx="3687072" cy="1010895"/>
              <a:chOff x="2743676" y="3241382"/>
              <a:chExt cx="3463687" cy="949649"/>
            </a:xfrm>
          </p:grpSpPr>
          <p:pic>
            <p:nvPicPr>
              <p:cNvPr id="18" name="Google Shape;255;p30">
                <a:extLst>
                  <a:ext uri="{FF2B5EF4-FFF2-40B4-BE49-F238E27FC236}">
                    <a16:creationId xmlns:a16="http://schemas.microsoft.com/office/drawing/2014/main" id="{9BC7CB66-E9A0-401E-B660-EA8C41D23972}"/>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743676" y="3241382"/>
                <a:ext cx="3463687" cy="949649"/>
              </a:xfrm>
              <a:prstGeom prst="rect">
                <a:avLst/>
              </a:prstGeom>
              <a:noFill/>
              <a:ln>
                <a:noFill/>
              </a:ln>
              <a:effectLst>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34DAE555-4601-4D96-B4B9-47B273DE80AA}"/>
                  </a:ext>
                </a:extLst>
              </p:cNvPr>
              <p:cNvSpPr/>
              <p:nvPr/>
            </p:nvSpPr>
            <p:spPr>
              <a:xfrm>
                <a:off x="2743676" y="3263765"/>
                <a:ext cx="1814481" cy="333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88"/>
              </a:p>
            </p:txBody>
          </p:sp>
        </p:grpSp>
        <p:sp>
          <p:nvSpPr>
            <p:cNvPr id="19" name="矩形 11">
              <a:extLst>
                <a:ext uri="{FF2B5EF4-FFF2-40B4-BE49-F238E27FC236}">
                  <a16:creationId xmlns:a16="http://schemas.microsoft.com/office/drawing/2014/main" id="{666DDB35-390C-4912-BE35-CCD18587B867}"/>
                </a:ext>
              </a:extLst>
            </p:cNvPr>
            <p:cNvSpPr/>
            <p:nvPr/>
          </p:nvSpPr>
          <p:spPr>
            <a:xfrm>
              <a:off x="2752530" y="2998238"/>
              <a:ext cx="3677897" cy="264055"/>
            </a:xfrm>
            <a:custGeom>
              <a:avLst/>
              <a:gdLst>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161365 h 564777"/>
                <a:gd name="connsiteX1" fmla="*/ 4626359 w 4989429"/>
                <a:gd name="connsiteY1" fmla="*/ 0 h 564777"/>
                <a:gd name="connsiteX2" fmla="*/ 4989429 w 4989429"/>
                <a:gd name="connsiteY2" fmla="*/ 564777 h 564777"/>
                <a:gd name="connsiteX3" fmla="*/ 0 w 4989429"/>
                <a:gd name="connsiteY3" fmla="*/ 564777 h 564777"/>
                <a:gd name="connsiteX4" fmla="*/ 0 w 4989429"/>
                <a:gd name="connsiteY4" fmla="*/ 161365 h 564777"/>
                <a:gd name="connsiteX0" fmla="*/ 1297641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97641 w 4989429"/>
                <a:gd name="connsiteY4" fmla="*/ 0 h 591670"/>
                <a:gd name="connsiteX0" fmla="*/ 1210235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10235 w 4989429"/>
                <a:gd name="connsiteY4" fmla="*/ 0 h 591670"/>
                <a:gd name="connsiteX0" fmla="*/ 1210235 w 4989429"/>
                <a:gd name="connsiteY0" fmla="*/ 952 h 592622"/>
                <a:gd name="connsiteX1" fmla="*/ 4551296 w 4989429"/>
                <a:gd name="connsiteY1" fmla="*/ 0 h 592622"/>
                <a:gd name="connsiteX2" fmla="*/ 4989429 w 4989429"/>
                <a:gd name="connsiteY2" fmla="*/ 592622 h 592622"/>
                <a:gd name="connsiteX3" fmla="*/ 0 w 4989429"/>
                <a:gd name="connsiteY3" fmla="*/ 592622 h 592622"/>
                <a:gd name="connsiteX4" fmla="*/ 1210235 w 4989429"/>
                <a:gd name="connsiteY4" fmla="*/ 952 h 592622"/>
                <a:gd name="connsiteX0" fmla="*/ 1210235 w 4871983"/>
                <a:gd name="connsiteY0" fmla="*/ 952 h 592622"/>
                <a:gd name="connsiteX1" fmla="*/ 4551296 w 4871983"/>
                <a:gd name="connsiteY1" fmla="*/ 0 h 592622"/>
                <a:gd name="connsiteX2" fmla="*/ 4871983 w 4871983"/>
                <a:gd name="connsiteY2" fmla="*/ 579281 h 592622"/>
                <a:gd name="connsiteX3" fmla="*/ 0 w 4871983"/>
                <a:gd name="connsiteY3" fmla="*/ 592622 h 592622"/>
                <a:gd name="connsiteX4" fmla="*/ 1210235 w 4871983"/>
                <a:gd name="connsiteY4" fmla="*/ 952 h 592622"/>
                <a:gd name="connsiteX0" fmla="*/ 1277347 w 4939095"/>
                <a:gd name="connsiteY0" fmla="*/ 952 h 579281"/>
                <a:gd name="connsiteX1" fmla="*/ 4618408 w 4939095"/>
                <a:gd name="connsiteY1" fmla="*/ 0 h 579281"/>
                <a:gd name="connsiteX2" fmla="*/ 4939095 w 4939095"/>
                <a:gd name="connsiteY2" fmla="*/ 579281 h 579281"/>
                <a:gd name="connsiteX3" fmla="*/ 0 w 4939095"/>
                <a:gd name="connsiteY3" fmla="*/ 572610 h 579281"/>
                <a:gd name="connsiteX4" fmla="*/ 1277347 w 4939095"/>
                <a:gd name="connsiteY4" fmla="*/ 952 h 579281"/>
                <a:gd name="connsiteX0" fmla="*/ 1277347 w 5973596"/>
                <a:gd name="connsiteY0" fmla="*/ 952 h 579281"/>
                <a:gd name="connsiteX1" fmla="*/ 5973596 w 5973596"/>
                <a:gd name="connsiteY1" fmla="*/ 0 h 579281"/>
                <a:gd name="connsiteX2" fmla="*/ 4939095 w 5973596"/>
                <a:gd name="connsiteY2" fmla="*/ 579281 h 579281"/>
                <a:gd name="connsiteX3" fmla="*/ 0 w 5973596"/>
                <a:gd name="connsiteY3" fmla="*/ 572610 h 579281"/>
                <a:gd name="connsiteX4" fmla="*/ 1277347 w 5973596"/>
                <a:gd name="connsiteY4" fmla="*/ 952 h 579281"/>
                <a:gd name="connsiteX0" fmla="*/ 1277347 w 6866369"/>
                <a:gd name="connsiteY0" fmla="*/ 952 h 586738"/>
                <a:gd name="connsiteX1" fmla="*/ 5973596 w 6866369"/>
                <a:gd name="connsiteY1" fmla="*/ 0 h 586738"/>
                <a:gd name="connsiteX2" fmla="*/ 6866369 w 6866369"/>
                <a:gd name="connsiteY2" fmla="*/ 586738 h 586738"/>
                <a:gd name="connsiteX3" fmla="*/ 0 w 6866369"/>
                <a:gd name="connsiteY3" fmla="*/ 572610 h 586738"/>
                <a:gd name="connsiteX4" fmla="*/ 1277347 w 6866369"/>
                <a:gd name="connsiteY4" fmla="*/ 952 h 586738"/>
                <a:gd name="connsiteX0" fmla="*/ 533900 w 6122922"/>
                <a:gd name="connsiteY0" fmla="*/ 952 h 586738"/>
                <a:gd name="connsiteX1" fmla="*/ 5230149 w 6122922"/>
                <a:gd name="connsiteY1" fmla="*/ 0 h 586738"/>
                <a:gd name="connsiteX2" fmla="*/ 6122922 w 6122922"/>
                <a:gd name="connsiteY2" fmla="*/ 586738 h 586738"/>
                <a:gd name="connsiteX3" fmla="*/ 0 w 6122922"/>
                <a:gd name="connsiteY3" fmla="*/ 420872 h 586738"/>
                <a:gd name="connsiteX4" fmla="*/ 533900 w 6122922"/>
                <a:gd name="connsiteY4" fmla="*/ 952 h 586738"/>
                <a:gd name="connsiteX0" fmla="*/ 533900 w 5230149"/>
                <a:gd name="connsiteY0" fmla="*/ 952 h 422356"/>
                <a:gd name="connsiteX1" fmla="*/ 5230149 w 5230149"/>
                <a:gd name="connsiteY1" fmla="*/ 0 h 422356"/>
                <a:gd name="connsiteX2" fmla="*/ 3427430 w 5230149"/>
                <a:gd name="connsiteY2" fmla="*/ 422356 h 422356"/>
                <a:gd name="connsiteX3" fmla="*/ 0 w 5230149"/>
                <a:gd name="connsiteY3" fmla="*/ 420872 h 422356"/>
                <a:gd name="connsiteX4" fmla="*/ 533900 w 5230149"/>
                <a:gd name="connsiteY4" fmla="*/ 952 h 422356"/>
                <a:gd name="connsiteX0" fmla="*/ 533900 w 3427430"/>
                <a:gd name="connsiteY0" fmla="*/ -1 h 421403"/>
                <a:gd name="connsiteX1" fmla="*/ 2999808 w 3427430"/>
                <a:gd name="connsiteY1" fmla="*/ 18014 h 421403"/>
                <a:gd name="connsiteX2" fmla="*/ 3427430 w 3427430"/>
                <a:gd name="connsiteY2" fmla="*/ 421403 h 421403"/>
                <a:gd name="connsiteX3" fmla="*/ 0 w 3427430"/>
                <a:gd name="connsiteY3" fmla="*/ 419919 h 421403"/>
                <a:gd name="connsiteX4" fmla="*/ 533900 w 3427430"/>
                <a:gd name="connsiteY4" fmla="*/ -1 h 421403"/>
                <a:gd name="connsiteX0" fmla="*/ 533900 w 3677896"/>
                <a:gd name="connsiteY0" fmla="*/ 1 h 419921"/>
                <a:gd name="connsiteX1" fmla="*/ 2999808 w 3677896"/>
                <a:gd name="connsiteY1" fmla="*/ 18016 h 419921"/>
                <a:gd name="connsiteX2" fmla="*/ 3677896 w 3677896"/>
                <a:gd name="connsiteY2" fmla="*/ 415082 h 419921"/>
                <a:gd name="connsiteX3" fmla="*/ 0 w 3677896"/>
                <a:gd name="connsiteY3" fmla="*/ 419921 h 419921"/>
                <a:gd name="connsiteX4" fmla="*/ 533900 w 3677896"/>
                <a:gd name="connsiteY4" fmla="*/ 1 h 41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7896" h="419921">
                  <a:moveTo>
                    <a:pt x="533900" y="1"/>
                  </a:moveTo>
                  <a:lnTo>
                    <a:pt x="2999808" y="18016"/>
                  </a:lnTo>
                  <a:lnTo>
                    <a:pt x="3677896" y="415082"/>
                  </a:lnTo>
                  <a:lnTo>
                    <a:pt x="0" y="419921"/>
                  </a:lnTo>
                  <a:lnTo>
                    <a:pt x="533900" y="1"/>
                  </a:lnTo>
                  <a:close/>
                </a:path>
              </a:pathLst>
            </a:custGeom>
            <a:gradFill flip="none" rotWithShape="1">
              <a:gsLst>
                <a:gs pos="0">
                  <a:schemeClr val="accent1">
                    <a:tint val="66000"/>
                    <a:satMod val="160000"/>
                    <a:alpha val="37000"/>
                  </a:schemeClr>
                </a:gs>
                <a:gs pos="50000">
                  <a:schemeClr val="accent1">
                    <a:tint val="44500"/>
                    <a:satMod val="160000"/>
                    <a:alpha val="69000"/>
                  </a:schemeClr>
                </a:gs>
                <a:gs pos="100000">
                  <a:schemeClr val="accent1">
                    <a:tint val="23500"/>
                    <a:satMod val="160000"/>
                    <a:alpha val="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DC77CE5F-BBC2-4F67-A413-8A6C6E154835}"/>
                </a:ext>
              </a:extLst>
            </p:cNvPr>
            <p:cNvSpPr/>
            <p:nvPr/>
          </p:nvSpPr>
          <p:spPr>
            <a:xfrm>
              <a:off x="3281395" y="2441798"/>
              <a:ext cx="2459447" cy="55584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792219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1"/>
          <p:cNvSpPr txBox="1">
            <a:spLocks noGrp="1"/>
          </p:cNvSpPr>
          <p:nvPr>
            <p:ph type="title"/>
          </p:nvPr>
        </p:nvSpPr>
        <p:spPr>
          <a:xfrm>
            <a:off x="303515" y="51234"/>
            <a:ext cx="5377438" cy="857250"/>
          </a:xfrm>
          <a:prstGeom prst="rect">
            <a:avLst/>
          </a:prstGeom>
          <a:noFill/>
          <a:ln>
            <a:noFill/>
          </a:ln>
        </p:spPr>
        <p:txBody>
          <a:bodyPr spcFirstLastPara="1" wrap="square" lIns="68569" tIns="34275" rIns="68569" bIns="34275" anchor="ctr" anchorCtr="0">
            <a:noAutofit/>
          </a:bodyPr>
          <a:lstStyle/>
          <a:p>
            <a:r>
              <a:rPr lang="zh-TW" altLang="en-US" sz="3600" b="1">
                <a:solidFill>
                  <a:schemeClr val="bg1"/>
                </a:solidFill>
                <a:latin typeface="微軟正黑體" panose="020B0604030504040204" pitchFamily="34" charset="-120"/>
                <a:ea typeface="微軟正黑體" panose="020B0604030504040204" pitchFamily="34" charset="-120"/>
              </a:rPr>
              <a:t>檢視 </a:t>
            </a:r>
            <a:r>
              <a:rPr lang="en-US" altLang="zh-TW" sz="3600" b="1">
                <a:solidFill>
                  <a:schemeClr val="bg1"/>
                </a:solidFill>
                <a:latin typeface="+mj-lt"/>
                <a:ea typeface="微軟正黑體" panose="020B0604030504040204" pitchFamily="34" charset="-120"/>
              </a:rPr>
              <a:t>Time Machine </a:t>
            </a:r>
            <a:r>
              <a:rPr lang="zh-TW" altLang="en-US" sz="3600" b="1">
                <a:solidFill>
                  <a:schemeClr val="bg1"/>
                </a:solidFill>
                <a:latin typeface="微軟正黑體" panose="020B0604030504040204" pitchFamily="34" charset="-120"/>
                <a:ea typeface="微軟正黑體" panose="020B0604030504040204" pitchFamily="34" charset="-120"/>
              </a:rPr>
              <a:t>備份</a:t>
            </a:r>
            <a:endParaRPr sz="3600" b="1">
              <a:solidFill>
                <a:schemeClr val="bg1"/>
              </a:solidFill>
              <a:latin typeface="微軟正黑體" panose="020B0604030504040204" pitchFamily="34" charset="-120"/>
              <a:ea typeface="微軟正黑體" panose="020B0604030504040204" pitchFamily="34" charset="-120"/>
            </a:endParaRPr>
          </a:p>
        </p:txBody>
      </p:sp>
      <p:grpSp>
        <p:nvGrpSpPr>
          <p:cNvPr id="3" name="群組 2">
            <a:extLst>
              <a:ext uri="{FF2B5EF4-FFF2-40B4-BE49-F238E27FC236}">
                <a16:creationId xmlns:a16="http://schemas.microsoft.com/office/drawing/2014/main" id="{56E49C55-CC2A-482A-B1E2-178B55B45263}"/>
              </a:ext>
            </a:extLst>
          </p:cNvPr>
          <p:cNvGrpSpPr/>
          <p:nvPr/>
        </p:nvGrpSpPr>
        <p:grpSpPr>
          <a:xfrm>
            <a:off x="1211094" y="1134623"/>
            <a:ext cx="7480774" cy="3790498"/>
            <a:chOff x="1529574" y="1207580"/>
            <a:chExt cx="7186612" cy="3641447"/>
          </a:xfrm>
        </p:grpSpPr>
        <p:pic>
          <p:nvPicPr>
            <p:cNvPr id="12" name="圖形 11">
              <a:extLst>
                <a:ext uri="{FF2B5EF4-FFF2-40B4-BE49-F238E27FC236}">
                  <a16:creationId xmlns:a16="http://schemas.microsoft.com/office/drawing/2014/main" id="{3B5BE5E6-F237-4C3F-9175-AE165B1003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7903" y="1207580"/>
              <a:ext cx="6057749" cy="3641447"/>
            </a:xfrm>
            <a:prstGeom prst="rect">
              <a:avLst/>
            </a:prstGeom>
          </p:spPr>
        </p:pic>
        <p:pic>
          <p:nvPicPr>
            <p:cNvPr id="261" name="Google Shape;261;p31"/>
            <p:cNvPicPr preferRelativeResize="0"/>
            <p:nvPr/>
          </p:nvPicPr>
          <p:blipFill>
            <a:blip r:embed="rId6">
              <a:alphaModFix/>
            </a:blip>
            <a:stretch>
              <a:fillRect/>
            </a:stretch>
          </p:blipFill>
          <p:spPr>
            <a:xfrm>
              <a:off x="1761031" y="1272861"/>
              <a:ext cx="5937936" cy="3448913"/>
            </a:xfrm>
            <a:prstGeom prst="rect">
              <a:avLst/>
            </a:prstGeom>
            <a:ln>
              <a:noFill/>
            </a:ln>
            <a:effectLst>
              <a:outerShdw blurRad="190500" algn="tl" rotWithShape="0">
                <a:srgbClr val="000000">
                  <a:alpha val="70000"/>
                </a:srgbClr>
              </a:outerShdw>
            </a:effectLst>
          </p:spPr>
        </p:pic>
        <p:sp>
          <p:nvSpPr>
            <p:cNvPr id="9" name="矩形 11">
              <a:extLst>
                <a:ext uri="{FF2B5EF4-FFF2-40B4-BE49-F238E27FC236}">
                  <a16:creationId xmlns:a16="http://schemas.microsoft.com/office/drawing/2014/main" id="{0A5D304C-6061-4596-B394-00497D8E74FD}"/>
                </a:ext>
              </a:extLst>
            </p:cNvPr>
            <p:cNvSpPr/>
            <p:nvPr/>
          </p:nvSpPr>
          <p:spPr>
            <a:xfrm>
              <a:off x="1548822" y="2467858"/>
              <a:ext cx="7160743" cy="360069"/>
            </a:xfrm>
            <a:custGeom>
              <a:avLst/>
              <a:gdLst>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161365 h 564777"/>
                <a:gd name="connsiteX1" fmla="*/ 4626359 w 4989429"/>
                <a:gd name="connsiteY1" fmla="*/ 0 h 564777"/>
                <a:gd name="connsiteX2" fmla="*/ 4989429 w 4989429"/>
                <a:gd name="connsiteY2" fmla="*/ 564777 h 564777"/>
                <a:gd name="connsiteX3" fmla="*/ 0 w 4989429"/>
                <a:gd name="connsiteY3" fmla="*/ 564777 h 564777"/>
                <a:gd name="connsiteX4" fmla="*/ 0 w 4989429"/>
                <a:gd name="connsiteY4" fmla="*/ 161365 h 564777"/>
                <a:gd name="connsiteX0" fmla="*/ 1297641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97641 w 4989429"/>
                <a:gd name="connsiteY4" fmla="*/ 0 h 591670"/>
                <a:gd name="connsiteX0" fmla="*/ 1210235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10235 w 4989429"/>
                <a:gd name="connsiteY4" fmla="*/ 0 h 591670"/>
                <a:gd name="connsiteX0" fmla="*/ 1210235 w 4989429"/>
                <a:gd name="connsiteY0" fmla="*/ 952 h 592622"/>
                <a:gd name="connsiteX1" fmla="*/ 4551296 w 4989429"/>
                <a:gd name="connsiteY1" fmla="*/ 0 h 592622"/>
                <a:gd name="connsiteX2" fmla="*/ 4989429 w 4989429"/>
                <a:gd name="connsiteY2" fmla="*/ 592622 h 592622"/>
                <a:gd name="connsiteX3" fmla="*/ 0 w 4989429"/>
                <a:gd name="connsiteY3" fmla="*/ 592622 h 592622"/>
                <a:gd name="connsiteX4" fmla="*/ 1210235 w 4989429"/>
                <a:gd name="connsiteY4" fmla="*/ 952 h 592622"/>
                <a:gd name="connsiteX0" fmla="*/ 1210235 w 4871983"/>
                <a:gd name="connsiteY0" fmla="*/ 952 h 592622"/>
                <a:gd name="connsiteX1" fmla="*/ 4551296 w 4871983"/>
                <a:gd name="connsiteY1" fmla="*/ 0 h 592622"/>
                <a:gd name="connsiteX2" fmla="*/ 4871983 w 4871983"/>
                <a:gd name="connsiteY2" fmla="*/ 579281 h 592622"/>
                <a:gd name="connsiteX3" fmla="*/ 0 w 4871983"/>
                <a:gd name="connsiteY3" fmla="*/ 592622 h 592622"/>
                <a:gd name="connsiteX4" fmla="*/ 1210235 w 4871983"/>
                <a:gd name="connsiteY4" fmla="*/ 952 h 592622"/>
                <a:gd name="connsiteX0" fmla="*/ 1277347 w 4939095"/>
                <a:gd name="connsiteY0" fmla="*/ 952 h 579281"/>
                <a:gd name="connsiteX1" fmla="*/ 4618408 w 4939095"/>
                <a:gd name="connsiteY1" fmla="*/ 0 h 579281"/>
                <a:gd name="connsiteX2" fmla="*/ 4939095 w 4939095"/>
                <a:gd name="connsiteY2" fmla="*/ 579281 h 579281"/>
                <a:gd name="connsiteX3" fmla="*/ 0 w 4939095"/>
                <a:gd name="connsiteY3" fmla="*/ 572610 h 579281"/>
                <a:gd name="connsiteX4" fmla="*/ 1277347 w 4939095"/>
                <a:gd name="connsiteY4" fmla="*/ 952 h 579281"/>
                <a:gd name="connsiteX0" fmla="*/ 1277347 w 5973596"/>
                <a:gd name="connsiteY0" fmla="*/ 952 h 579281"/>
                <a:gd name="connsiteX1" fmla="*/ 5973596 w 5973596"/>
                <a:gd name="connsiteY1" fmla="*/ 0 h 579281"/>
                <a:gd name="connsiteX2" fmla="*/ 4939095 w 5973596"/>
                <a:gd name="connsiteY2" fmla="*/ 579281 h 579281"/>
                <a:gd name="connsiteX3" fmla="*/ 0 w 5973596"/>
                <a:gd name="connsiteY3" fmla="*/ 572610 h 579281"/>
                <a:gd name="connsiteX4" fmla="*/ 1277347 w 5973596"/>
                <a:gd name="connsiteY4" fmla="*/ 952 h 579281"/>
                <a:gd name="connsiteX0" fmla="*/ 1277347 w 6866369"/>
                <a:gd name="connsiteY0" fmla="*/ 952 h 586738"/>
                <a:gd name="connsiteX1" fmla="*/ 5973596 w 6866369"/>
                <a:gd name="connsiteY1" fmla="*/ 0 h 586738"/>
                <a:gd name="connsiteX2" fmla="*/ 6866369 w 6866369"/>
                <a:gd name="connsiteY2" fmla="*/ 586738 h 586738"/>
                <a:gd name="connsiteX3" fmla="*/ 0 w 6866369"/>
                <a:gd name="connsiteY3" fmla="*/ 572610 h 586738"/>
                <a:gd name="connsiteX4" fmla="*/ 1277347 w 6866369"/>
                <a:gd name="connsiteY4" fmla="*/ 952 h 586738"/>
                <a:gd name="connsiteX0" fmla="*/ 1398834 w 6987856"/>
                <a:gd name="connsiteY0" fmla="*/ 952 h 586738"/>
                <a:gd name="connsiteX1" fmla="*/ 6095083 w 6987856"/>
                <a:gd name="connsiteY1" fmla="*/ 0 h 586738"/>
                <a:gd name="connsiteX2" fmla="*/ 6987856 w 6987856"/>
                <a:gd name="connsiteY2" fmla="*/ 586738 h 586738"/>
                <a:gd name="connsiteX3" fmla="*/ 0 w 6987856"/>
                <a:gd name="connsiteY3" fmla="*/ 572609 h 586738"/>
                <a:gd name="connsiteX4" fmla="*/ 1398834 w 6987856"/>
                <a:gd name="connsiteY4" fmla="*/ 952 h 586738"/>
                <a:gd name="connsiteX0" fmla="*/ 1398834 w 7160741"/>
                <a:gd name="connsiteY0" fmla="*/ 952 h 572609"/>
                <a:gd name="connsiteX1" fmla="*/ 6095083 w 7160741"/>
                <a:gd name="connsiteY1" fmla="*/ 0 h 572609"/>
                <a:gd name="connsiteX2" fmla="*/ 7160741 w 7160741"/>
                <a:gd name="connsiteY2" fmla="*/ 564447 h 572609"/>
                <a:gd name="connsiteX3" fmla="*/ 0 w 7160741"/>
                <a:gd name="connsiteY3" fmla="*/ 572609 h 572609"/>
                <a:gd name="connsiteX4" fmla="*/ 1398834 w 7160741"/>
                <a:gd name="connsiteY4" fmla="*/ 952 h 5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741" h="572609">
                  <a:moveTo>
                    <a:pt x="1398834" y="952"/>
                  </a:moveTo>
                  <a:lnTo>
                    <a:pt x="6095083" y="0"/>
                  </a:lnTo>
                  <a:lnTo>
                    <a:pt x="7160741" y="564447"/>
                  </a:lnTo>
                  <a:lnTo>
                    <a:pt x="0" y="572609"/>
                  </a:lnTo>
                  <a:lnTo>
                    <a:pt x="1398834" y="952"/>
                  </a:lnTo>
                  <a:close/>
                </a:path>
              </a:pathLst>
            </a:custGeom>
            <a:gradFill flip="none" rotWithShape="1">
              <a:gsLst>
                <a:gs pos="0">
                  <a:schemeClr val="accent1">
                    <a:tint val="66000"/>
                    <a:satMod val="160000"/>
                    <a:alpha val="37000"/>
                  </a:schemeClr>
                </a:gs>
                <a:gs pos="50000">
                  <a:schemeClr val="accent1">
                    <a:tint val="44500"/>
                    <a:satMod val="160000"/>
                    <a:alpha val="69000"/>
                  </a:schemeClr>
                </a:gs>
                <a:gs pos="100000">
                  <a:schemeClr val="accent1">
                    <a:tint val="23500"/>
                    <a:satMod val="160000"/>
                    <a:alpha val="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917B0ECA-12C5-4372-8A78-23FE74EEECD9}"/>
                </a:ext>
              </a:extLst>
            </p:cNvPr>
            <p:cNvSpPr/>
            <p:nvPr/>
          </p:nvSpPr>
          <p:spPr>
            <a:xfrm>
              <a:off x="2898887" y="2064446"/>
              <a:ext cx="4760024" cy="40341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4" name="物件 3">
              <a:extLst>
                <a:ext uri="{FF2B5EF4-FFF2-40B4-BE49-F238E27FC236}">
                  <a16:creationId xmlns:a16="http://schemas.microsoft.com/office/drawing/2014/main" id="{CA458A25-FDF8-4B28-B137-87D828B8AB6E}"/>
                </a:ext>
              </a:extLst>
            </p:cNvPr>
            <p:cNvGraphicFramePr>
              <a:graphicFrameLocks noChangeAspect="1"/>
            </p:cNvGraphicFramePr>
            <p:nvPr>
              <p:extLst>
                <p:ext uri="{D42A27DB-BD31-4B8C-83A1-F6EECF244321}">
                  <p14:modId xmlns:p14="http://schemas.microsoft.com/office/powerpoint/2010/main" val="2633642287"/>
                </p:ext>
              </p:extLst>
            </p:nvPr>
          </p:nvGraphicFramePr>
          <p:xfrm>
            <a:off x="1529574" y="2807916"/>
            <a:ext cx="7186612" cy="620713"/>
          </p:xfrm>
          <a:graphic>
            <a:graphicData uri="http://schemas.openxmlformats.org/presentationml/2006/ole">
              <mc:AlternateContent xmlns:mc="http://schemas.openxmlformats.org/markup-compatibility/2006">
                <mc:Choice xmlns:v="urn:schemas-microsoft-com:vml" Requires="v">
                  <p:oleObj spid="_x0000_s37895" name="Image" r:id="rId7" imgW="25523640" imgH="2209320" progId="Photoshop.Image.18">
                    <p:embed/>
                  </p:oleObj>
                </mc:Choice>
                <mc:Fallback>
                  <p:oleObj name="Image" r:id="rId7" imgW="25523640" imgH="2209320" progId="Photoshop.Image.18">
                    <p:embed/>
                    <p:pic>
                      <p:nvPicPr>
                        <p:cNvPr id="4" name="物件 3">
                          <a:extLst>
                            <a:ext uri="{FF2B5EF4-FFF2-40B4-BE49-F238E27FC236}">
                              <a16:creationId xmlns:a16="http://schemas.microsoft.com/office/drawing/2014/main" id="{CA458A25-FDF8-4B28-B137-87D828B8AB6E}"/>
                            </a:ext>
                          </a:extLst>
                        </p:cNvPr>
                        <p:cNvPicPr/>
                        <p:nvPr/>
                      </p:nvPicPr>
                      <p:blipFill>
                        <a:blip r:embed="rId8"/>
                        <a:stretch>
                          <a:fillRect/>
                        </a:stretch>
                      </p:blipFill>
                      <p:spPr>
                        <a:xfrm>
                          <a:off x="1529574" y="2807916"/>
                          <a:ext cx="7186612" cy="620713"/>
                        </a:xfrm>
                        <a:prstGeom prst="rect">
                          <a:avLst/>
                        </a:prstGeom>
                      </p:spPr>
                    </p:pic>
                  </p:oleObj>
                </mc:Fallback>
              </mc:AlternateContent>
            </a:graphicData>
          </a:graphic>
        </p:graphicFrame>
        <p:sp>
          <p:nvSpPr>
            <p:cNvPr id="2" name="矩形 1">
              <a:extLst>
                <a:ext uri="{FF2B5EF4-FFF2-40B4-BE49-F238E27FC236}">
                  <a16:creationId xmlns:a16="http://schemas.microsoft.com/office/drawing/2014/main" id="{8868287E-D45F-4B0A-A985-D22CED049C5C}"/>
                </a:ext>
              </a:extLst>
            </p:cNvPr>
            <p:cNvSpPr/>
            <p:nvPr/>
          </p:nvSpPr>
          <p:spPr>
            <a:xfrm>
              <a:off x="1827954" y="3028522"/>
              <a:ext cx="6675019" cy="1612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88"/>
            </a:p>
          </p:txBody>
        </p:sp>
      </p:grpSp>
    </p:spTree>
    <p:extLst>
      <p:ext uri="{BB962C8B-B14F-4D97-AF65-F5344CB8AC3E}">
        <p14:creationId xmlns:p14="http://schemas.microsoft.com/office/powerpoint/2010/main" val="904249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2"/>
          <p:cNvSpPr txBox="1">
            <a:spLocks noGrp="1"/>
          </p:cNvSpPr>
          <p:nvPr>
            <p:ph type="title"/>
          </p:nvPr>
        </p:nvSpPr>
        <p:spPr>
          <a:xfrm>
            <a:off x="304214" y="69467"/>
            <a:ext cx="6433530" cy="857250"/>
          </a:xfrm>
          <a:prstGeom prst="rect">
            <a:avLst/>
          </a:prstGeom>
          <a:noFill/>
          <a:ln>
            <a:noFill/>
          </a:ln>
        </p:spPr>
        <p:txBody>
          <a:bodyPr spcFirstLastPara="1" wrap="square" lIns="68569" tIns="34275" rIns="68569" bIns="34275" anchor="ctr" anchorCtr="0">
            <a:noAutofit/>
          </a:bodyPr>
          <a:lstStyle/>
          <a:p>
            <a:r>
              <a:rPr lang="en-US" altLang="zh-TW" sz="3600" b="1">
                <a:solidFill>
                  <a:schemeClr val="bg1"/>
                </a:solidFill>
                <a:latin typeface="+mj-lt"/>
                <a:ea typeface="微軟正黑體" panose="020B0604030504040204" pitchFamily="34" charset="-120"/>
              </a:rPr>
              <a:t>Time Machine</a:t>
            </a:r>
            <a:r>
              <a:rPr lang="en-US" altLang="zh-TW" sz="3600" b="1">
                <a:solidFill>
                  <a:schemeClr val="bg1"/>
                </a:solidFill>
                <a:latin typeface="Arial"/>
                <a:ea typeface="微軟正黑體" panose="020B0604030504040204" pitchFamily="34" charset="-120"/>
                <a:cs typeface="Arial"/>
              </a:rPr>
              <a:t> </a:t>
            </a:r>
            <a:r>
              <a:rPr lang="zh-TW" altLang="en-US" sz="3600" b="1">
                <a:solidFill>
                  <a:schemeClr val="bg1"/>
                </a:solidFill>
                <a:latin typeface="微軟正黑體" panose="020B0604030504040204" pitchFamily="34" charset="-120"/>
                <a:ea typeface="微軟正黑體" panose="020B0604030504040204" pitchFamily="34" charset="-120"/>
              </a:rPr>
              <a:t>讓</a:t>
            </a:r>
            <a:r>
              <a:rPr lang="zh-TW" altLang="en-US" sz="3600" b="1">
                <a:solidFill>
                  <a:schemeClr val="bg1"/>
                </a:solidFill>
                <a:latin typeface="微軟正黑體"/>
                <a:ea typeface="微軟正黑體"/>
              </a:rPr>
              <a:t> </a:t>
            </a:r>
            <a:r>
              <a:rPr lang="en-US" altLang="zh-TW" sz="3600" b="1">
                <a:solidFill>
                  <a:schemeClr val="bg1"/>
                </a:solidFill>
                <a:latin typeface="+mj-lt"/>
                <a:ea typeface="微軟正黑體" panose="020B0604030504040204" pitchFamily="34" charset="-120"/>
              </a:rPr>
              <a:t>Mac</a:t>
            </a:r>
            <a:r>
              <a:rPr lang="en-US" altLang="zh-TW" sz="3600" b="1">
                <a:solidFill>
                  <a:schemeClr val="bg1"/>
                </a:solidFill>
                <a:latin typeface="Arial"/>
                <a:ea typeface="微軟正黑體" panose="020B0604030504040204" pitchFamily="34" charset="-120"/>
                <a:cs typeface="Arial"/>
              </a:rPr>
              <a:t> </a:t>
            </a:r>
            <a:r>
              <a:rPr lang="zh-TW" altLang="en-US" sz="3600" b="1">
                <a:solidFill>
                  <a:schemeClr val="bg1"/>
                </a:solidFill>
                <a:latin typeface="微軟正黑體" panose="020B0604030504040204" pitchFamily="34" charset="-120"/>
                <a:ea typeface="微軟正黑體" panose="020B0604030504040204" pitchFamily="34" charset="-120"/>
              </a:rPr>
              <a:t>重生 </a:t>
            </a:r>
            <a:endParaRPr sz="3600" b="1">
              <a:solidFill>
                <a:schemeClr val="bg1"/>
              </a:solidFill>
              <a:latin typeface="微軟正黑體" panose="020B0604030504040204" pitchFamily="34" charset="-120"/>
              <a:ea typeface="微軟正黑體" panose="020B0604030504040204" pitchFamily="34" charset="-120"/>
            </a:endParaRPr>
          </a:p>
        </p:txBody>
      </p:sp>
      <p:grpSp>
        <p:nvGrpSpPr>
          <p:cNvPr id="4" name="群組 3">
            <a:extLst>
              <a:ext uri="{FF2B5EF4-FFF2-40B4-BE49-F238E27FC236}">
                <a16:creationId xmlns:a16="http://schemas.microsoft.com/office/drawing/2014/main" id="{0F739F63-92B4-45E3-85F0-207AF0C1C8EC}"/>
              </a:ext>
            </a:extLst>
          </p:cNvPr>
          <p:cNvGrpSpPr/>
          <p:nvPr/>
        </p:nvGrpSpPr>
        <p:grpSpPr>
          <a:xfrm>
            <a:off x="1575838" y="990794"/>
            <a:ext cx="6274765" cy="4041316"/>
            <a:chOff x="1489684" y="941309"/>
            <a:chExt cx="6394034" cy="4118132"/>
          </a:xfrm>
        </p:grpSpPr>
        <p:pic>
          <p:nvPicPr>
            <p:cNvPr id="6" name="圖形 5">
              <a:extLst>
                <a:ext uri="{FF2B5EF4-FFF2-40B4-BE49-F238E27FC236}">
                  <a16:creationId xmlns:a16="http://schemas.microsoft.com/office/drawing/2014/main" id="{76DDDE90-4019-43CC-9F6E-22BEB9EB8B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9684" y="941309"/>
              <a:ext cx="6394034" cy="4118132"/>
            </a:xfrm>
            <a:prstGeom prst="rect">
              <a:avLst/>
            </a:prstGeom>
          </p:spPr>
        </p:pic>
        <p:pic>
          <p:nvPicPr>
            <p:cNvPr id="267" name="Google Shape;267;p32"/>
            <p:cNvPicPr preferRelativeResize="0"/>
            <p:nvPr/>
          </p:nvPicPr>
          <p:blipFill>
            <a:blip r:embed="rId5">
              <a:alphaModFix/>
            </a:blip>
            <a:stretch>
              <a:fillRect/>
            </a:stretch>
          </p:blipFill>
          <p:spPr>
            <a:xfrm>
              <a:off x="1550504" y="1021392"/>
              <a:ext cx="6269603" cy="3884448"/>
            </a:xfrm>
            <a:prstGeom prst="rect">
              <a:avLst/>
            </a:prstGeom>
            <a:ln>
              <a:noFill/>
            </a:ln>
            <a:effectLst>
              <a:outerShdw blurRad="190500" algn="tl" rotWithShape="0">
                <a:srgbClr val="000000">
                  <a:alpha val="70000"/>
                </a:srgbClr>
              </a:outerShdw>
            </a:effectLst>
          </p:spPr>
        </p:pic>
      </p:grpSp>
      <p:pic>
        <p:nvPicPr>
          <p:cNvPr id="8" name="Google Shape;267;p32">
            <a:extLst>
              <a:ext uri="{FF2B5EF4-FFF2-40B4-BE49-F238E27FC236}">
                <a16:creationId xmlns:a16="http://schemas.microsoft.com/office/drawing/2014/main" id="{7B910100-B094-45CF-A622-D6C56930F9A8}"/>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649969" y="2045155"/>
            <a:ext cx="3744972" cy="211508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5881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5" name="圖片 4">
            <a:extLst>
              <a:ext uri="{FF2B5EF4-FFF2-40B4-BE49-F238E27FC236}">
                <a16:creationId xmlns:a16="http://schemas.microsoft.com/office/drawing/2014/main" id="{E696E61F-27F0-465C-A8A8-8E43382867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0" y="0"/>
            <a:ext cx="9140849" cy="5143500"/>
          </a:xfrm>
          <a:prstGeom prst="rect">
            <a:avLst/>
          </a:prstGeom>
        </p:spPr>
      </p:pic>
    </p:spTree>
    <p:extLst>
      <p:ext uri="{BB962C8B-B14F-4D97-AF65-F5344CB8AC3E}">
        <p14:creationId xmlns:p14="http://schemas.microsoft.com/office/powerpoint/2010/main" val="3706883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txBox="1">
            <a:spLocks noGrp="1"/>
          </p:cNvSpPr>
          <p:nvPr>
            <p:ph type="title"/>
          </p:nvPr>
        </p:nvSpPr>
        <p:spPr>
          <a:xfrm>
            <a:off x="287302" y="9728"/>
            <a:ext cx="6659294" cy="857250"/>
          </a:xfrm>
          <a:prstGeom prst="rect">
            <a:avLst/>
          </a:prstGeom>
          <a:noFill/>
          <a:ln>
            <a:noFill/>
          </a:ln>
        </p:spPr>
        <p:txBody>
          <a:bodyPr spcFirstLastPara="1" wrap="square" lIns="68569" tIns="34275" rIns="68569" bIns="34275" anchor="ctr" anchorCtr="0">
            <a:noAutofit/>
          </a:bodyPr>
          <a:lstStyle/>
          <a:p>
            <a:r>
              <a:rPr lang="zh-TW" sz="3600" b="1">
                <a:solidFill>
                  <a:schemeClr val="bg1"/>
                </a:solidFill>
                <a:latin typeface="微軟正黑體" panose="020B0604030504040204" pitchFamily="34" charset="-120"/>
                <a:ea typeface="微軟正黑體" panose="020B0604030504040204" pitchFamily="34" charset="-120"/>
              </a:rPr>
              <a:t>高速傳輸介面讓工作與備份並行</a:t>
            </a:r>
            <a:endParaRPr sz="3600" b="1">
              <a:solidFill>
                <a:schemeClr val="bg1"/>
              </a:solidFill>
              <a:latin typeface="微軟正黑體" panose="020B0604030504040204" pitchFamily="34" charset="-120"/>
              <a:ea typeface="微軟正黑體" panose="020B0604030504040204" pitchFamily="34" charset="-120"/>
            </a:endParaRPr>
          </a:p>
        </p:txBody>
      </p:sp>
      <p:sp>
        <p:nvSpPr>
          <p:cNvPr id="217" name="Google Shape;217;p27"/>
          <p:cNvSpPr txBox="1">
            <a:spLocks noGrp="1"/>
          </p:cNvSpPr>
          <p:nvPr>
            <p:ph type="body" idx="1"/>
          </p:nvPr>
        </p:nvSpPr>
        <p:spPr>
          <a:xfrm>
            <a:off x="491334" y="1189286"/>
            <a:ext cx="6172200" cy="1086377"/>
          </a:xfrm>
          <a:prstGeom prst="rect">
            <a:avLst/>
          </a:prstGeom>
          <a:noFill/>
          <a:ln>
            <a:noFill/>
          </a:ln>
        </p:spPr>
        <p:txBody>
          <a:bodyPr spcFirstLastPara="1" wrap="square" lIns="68569" tIns="34275" rIns="68569" bIns="34275" anchor="t" anchorCtr="0">
            <a:noAutofit/>
          </a:bodyPr>
          <a:lstStyle/>
          <a:p>
            <a:pPr marL="257168" indent="-257168">
              <a:spcBef>
                <a:spcPts val="420"/>
              </a:spcBef>
              <a:buClr>
                <a:srgbClr val="002060"/>
              </a:buClr>
              <a:buSzPct val="100000"/>
            </a:pPr>
            <a:r>
              <a:rPr lang="en-US" altLang="zh-TW" sz="2200" b="1" dirty="0">
                <a:solidFill>
                  <a:srgbClr val="002060"/>
                </a:solidFill>
                <a:latin typeface="+mj-lt"/>
              </a:rPr>
              <a:t>QNAP NAS</a:t>
            </a:r>
            <a:r>
              <a:rPr lang="zh-TW" altLang="en-US" sz="2200" b="1" dirty="0">
                <a:solidFill>
                  <a:srgbClr val="002060"/>
                </a:solidFill>
                <a:latin typeface="+mj-lt"/>
              </a:rPr>
              <a:t> </a:t>
            </a:r>
            <a:r>
              <a:rPr lang="zh-TW" altLang="en-US" sz="2200" b="1" dirty="0">
                <a:solidFill>
                  <a:srgbClr val="002060"/>
                </a:solidFill>
                <a:latin typeface="微軟正黑體" panose="020B0604030504040204" pitchFamily="34" charset="-120"/>
                <a:ea typeface="微軟正黑體" panose="020B0604030504040204" pitchFamily="34" charset="-120"/>
              </a:rPr>
              <a:t>提供</a:t>
            </a:r>
            <a:endParaRPr sz="2200" b="1" dirty="0">
              <a:solidFill>
                <a:srgbClr val="002060"/>
              </a:solidFill>
              <a:latin typeface="微軟正黑體" panose="020B0604030504040204" pitchFamily="34" charset="-120"/>
              <a:ea typeface="微軟正黑體" panose="020B0604030504040204" pitchFamily="34" charset="-120"/>
            </a:endParaRPr>
          </a:p>
          <a:p>
            <a:pPr marL="628641" lvl="1" indent="-285750">
              <a:spcBef>
                <a:spcPts val="360"/>
              </a:spcBef>
              <a:buClr>
                <a:schemeClr val="tx1"/>
              </a:buClr>
              <a:buSzPct val="100000"/>
              <a:buFont typeface="Wingdings" panose="05000000000000000000" pitchFamily="2" charset="2"/>
              <a:buChar char="ü"/>
            </a:pPr>
            <a:r>
              <a:rPr lang="en-US" altLang="zh-TW" sz="1700" b="1" dirty="0">
                <a:latin typeface="+mj-lt"/>
              </a:rPr>
              <a:t>10GbE</a:t>
            </a:r>
            <a:endParaRPr sz="1700" b="1" dirty="0">
              <a:latin typeface="+mj-lt"/>
            </a:endParaRPr>
          </a:p>
          <a:p>
            <a:pPr marL="628641" lvl="1" indent="-285750">
              <a:spcBef>
                <a:spcPts val="360"/>
              </a:spcBef>
              <a:buClr>
                <a:schemeClr val="tx1"/>
              </a:buClr>
              <a:buSzPct val="100000"/>
              <a:buFont typeface="Wingdings" panose="05000000000000000000" pitchFamily="2" charset="2"/>
              <a:buChar char="ü"/>
            </a:pPr>
            <a:r>
              <a:rPr lang="en-US" altLang="zh-TW" sz="1700" b="1" dirty="0">
                <a:latin typeface="+mj-lt"/>
              </a:rPr>
              <a:t>Thunderbolt 3</a:t>
            </a:r>
            <a:endParaRPr sz="1700" b="1" dirty="0">
              <a:latin typeface="+mj-lt"/>
            </a:endParaRPr>
          </a:p>
        </p:txBody>
      </p:sp>
      <p:sp>
        <p:nvSpPr>
          <p:cNvPr id="10" name="Google Shape;217;p27">
            <a:extLst>
              <a:ext uri="{FF2B5EF4-FFF2-40B4-BE49-F238E27FC236}">
                <a16:creationId xmlns:a16="http://schemas.microsoft.com/office/drawing/2014/main" id="{5C9E91ED-E0A2-489E-B553-14EB0898C4E9}"/>
              </a:ext>
            </a:extLst>
          </p:cNvPr>
          <p:cNvSpPr txBox="1">
            <a:spLocks/>
          </p:cNvSpPr>
          <p:nvPr/>
        </p:nvSpPr>
        <p:spPr>
          <a:xfrm>
            <a:off x="453458" y="2424302"/>
            <a:ext cx="6172200" cy="99494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892" marR="0" lvl="0" indent="-323842"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783" marR="0" lvl="1" indent="-304793"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675" marR="0" lvl="2" indent="-285743"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566" marR="0" lvl="3"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457" marR="0" lvl="4"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348" marR="0" lvl="5"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240" marR="0" lvl="6"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132" marR="0" lvl="7"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023" marR="0" lvl="8"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marL="266700" indent="-248920">
              <a:spcBef>
                <a:spcPts val="360"/>
              </a:spcBef>
              <a:buClr>
                <a:srgbClr val="002060"/>
              </a:buClr>
              <a:buSzPct val="100000"/>
            </a:pPr>
            <a:r>
              <a:rPr lang="zh-TW" altLang="en-US" sz="2200" b="1" dirty="0">
                <a:solidFill>
                  <a:srgbClr val="002060"/>
                </a:solidFill>
                <a:latin typeface="微軟正黑體" panose="020B0604030504040204" pitchFamily="34" charset="-120"/>
                <a:ea typeface="微軟正黑體" panose="020B0604030504040204" pitchFamily="34" charset="-120"/>
              </a:rPr>
              <a:t>不讓隨時運行的</a:t>
            </a:r>
            <a:r>
              <a:rPr lang="zh-TW" altLang="en-US" sz="2200" b="1" dirty="0">
                <a:solidFill>
                  <a:srgbClr val="002060"/>
                </a:solidFill>
                <a:latin typeface="微軟正黑體"/>
                <a:ea typeface="微軟正黑體"/>
              </a:rPr>
              <a:t> </a:t>
            </a:r>
            <a:r>
              <a:rPr lang="en-US" altLang="zh-TW" sz="2200" b="1" dirty="0">
                <a:solidFill>
                  <a:srgbClr val="002060"/>
                </a:solidFill>
                <a:latin typeface="+mj-lt"/>
                <a:ea typeface="微軟正黑體" panose="020B0604030504040204" pitchFamily="34" charset="-120"/>
              </a:rPr>
              <a:t>Time Machine</a:t>
            </a:r>
            <a:br>
              <a:rPr lang="en-US" altLang="zh-TW" sz="2200" b="1" dirty="0">
                <a:solidFill>
                  <a:srgbClr val="002060"/>
                </a:solidFill>
                <a:latin typeface="Arial"/>
                <a:ea typeface="微軟正黑體" panose="020B0604030504040204" pitchFamily="34" charset="-120"/>
                <a:cs typeface="Arial"/>
              </a:rPr>
            </a:br>
            <a:r>
              <a:rPr lang="zh-TW" altLang="en-US" sz="2200" b="1" dirty="0">
                <a:solidFill>
                  <a:srgbClr val="002060"/>
                </a:solidFill>
                <a:latin typeface="微軟正黑體" panose="020B0604030504040204" pitchFamily="34" charset="-120"/>
                <a:ea typeface="微軟正黑體" panose="020B0604030504040204" pitchFamily="34" charset="-120"/>
              </a:rPr>
              <a:t>備份占用工作頻寬</a:t>
            </a:r>
            <a:endParaRPr lang="zh-TW" sz="2200" dirty="0"/>
          </a:p>
        </p:txBody>
      </p:sp>
      <p:pic>
        <p:nvPicPr>
          <p:cNvPr id="11" name="Google Shape;218;p27">
            <a:extLst>
              <a:ext uri="{FF2B5EF4-FFF2-40B4-BE49-F238E27FC236}">
                <a16:creationId xmlns:a16="http://schemas.microsoft.com/office/drawing/2014/main" id="{2D588723-66F3-4378-BACC-C8DA3F236C94}"/>
              </a:ext>
            </a:extLst>
          </p:cNvPr>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898531" y="1107090"/>
            <a:ext cx="2051577" cy="1167860"/>
          </a:xfrm>
          <a:prstGeom prst="rect">
            <a:avLst/>
          </a:prstGeom>
          <a:noFill/>
          <a:ln>
            <a:noFill/>
          </a:ln>
        </p:spPr>
      </p:pic>
      <p:pic>
        <p:nvPicPr>
          <p:cNvPr id="4" name="圖片 3">
            <a:extLst>
              <a:ext uri="{FF2B5EF4-FFF2-40B4-BE49-F238E27FC236}">
                <a16:creationId xmlns:a16="http://schemas.microsoft.com/office/drawing/2014/main" id="{364722DF-194B-42AD-82ED-395809F24F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87133" y="1107090"/>
            <a:ext cx="1657456" cy="3073903"/>
          </a:xfrm>
          <a:prstGeom prst="rect">
            <a:avLst/>
          </a:prstGeom>
        </p:spPr>
      </p:pic>
      <p:pic>
        <p:nvPicPr>
          <p:cNvPr id="17" name="圖片 5">
            <a:extLst>
              <a:ext uri="{FF2B5EF4-FFF2-40B4-BE49-F238E27FC236}">
                <a16:creationId xmlns:a16="http://schemas.microsoft.com/office/drawing/2014/main" id="{86B42BAD-462E-4B71-AB6F-E1D15B8AB2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48321" y="1372844"/>
            <a:ext cx="443045" cy="443045"/>
          </a:xfrm>
          <a:prstGeom prst="rect">
            <a:avLst/>
          </a:prstGeom>
        </p:spPr>
      </p:pic>
      <p:sp>
        <p:nvSpPr>
          <p:cNvPr id="19" name="矩形 18">
            <a:extLst>
              <a:ext uri="{FF2B5EF4-FFF2-40B4-BE49-F238E27FC236}">
                <a16:creationId xmlns:a16="http://schemas.microsoft.com/office/drawing/2014/main" id="{98D36F7B-F59D-4EDC-BC67-E3732271C205}"/>
              </a:ext>
            </a:extLst>
          </p:cNvPr>
          <p:cNvSpPr/>
          <p:nvPr/>
        </p:nvSpPr>
        <p:spPr>
          <a:xfrm>
            <a:off x="6102836" y="1810421"/>
            <a:ext cx="782587" cy="215444"/>
          </a:xfrm>
          <a:prstGeom prst="rect">
            <a:avLst/>
          </a:prstGeom>
        </p:spPr>
        <p:txBody>
          <a:bodyPr wrap="none">
            <a:spAutoFit/>
          </a:bodyPr>
          <a:lstStyle/>
          <a:p>
            <a:r>
              <a:rPr lang="en-US" altLang="zh-TW" sz="800" b="1">
                <a:solidFill>
                  <a:schemeClr val="tx1">
                    <a:lumMod val="95000"/>
                    <a:lumOff val="5000"/>
                  </a:schemeClr>
                </a:solidFill>
                <a:latin typeface="+mj-lt"/>
              </a:rPr>
              <a:t>Thunderbolt</a:t>
            </a:r>
            <a:r>
              <a:rPr lang="en-US" altLang="zh-TW" sz="800">
                <a:solidFill>
                  <a:schemeClr val="tx1">
                    <a:lumMod val="95000"/>
                    <a:lumOff val="5000"/>
                  </a:schemeClr>
                </a:solidFill>
                <a:latin typeface="+mj-lt"/>
              </a:rPr>
              <a:t>​</a:t>
            </a:r>
            <a:endParaRPr lang="zh-TW" altLang="en-US" sz="800">
              <a:solidFill>
                <a:schemeClr val="tx1">
                  <a:lumMod val="95000"/>
                  <a:lumOff val="5000"/>
                </a:schemeClr>
              </a:solidFill>
              <a:latin typeface="+mj-lt"/>
            </a:endParaRPr>
          </a:p>
        </p:txBody>
      </p:sp>
      <p:pic>
        <p:nvPicPr>
          <p:cNvPr id="20" name="圖片 5">
            <a:extLst>
              <a:ext uri="{FF2B5EF4-FFF2-40B4-BE49-F238E27FC236}">
                <a16:creationId xmlns:a16="http://schemas.microsoft.com/office/drawing/2014/main" id="{1B75E0C3-2B7C-49BD-9707-89035103324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67929" y="1368868"/>
            <a:ext cx="443045" cy="443045"/>
          </a:xfrm>
          <a:prstGeom prst="rect">
            <a:avLst/>
          </a:prstGeom>
        </p:spPr>
      </p:pic>
      <p:pic>
        <p:nvPicPr>
          <p:cNvPr id="21" name="圖片 20">
            <a:extLst>
              <a:ext uri="{FF2B5EF4-FFF2-40B4-BE49-F238E27FC236}">
                <a16:creationId xmlns:a16="http://schemas.microsoft.com/office/drawing/2014/main" id="{0AE42164-9476-432F-809C-0776EF464B4F}"/>
              </a:ext>
            </a:extLst>
          </p:cNvPr>
          <p:cNvPicPr>
            <a:picLocks noChangeAspect="1"/>
          </p:cNvPicPr>
          <p:nvPr/>
        </p:nvPicPr>
        <p:blipFill rotWithShape="1">
          <a:blip r:embed="rId7" cstate="print">
            <a:biLevel thresh="75000"/>
            <a:extLst>
              <a:ext uri="{28A0092B-C50C-407E-A947-70E740481C1C}">
                <a14:useLocalDpi xmlns:a14="http://schemas.microsoft.com/office/drawing/2010/main"/>
              </a:ext>
            </a:extLst>
          </a:blip>
          <a:srcRect l="54018" t="80965"/>
          <a:stretch/>
        </p:blipFill>
        <p:spPr>
          <a:xfrm>
            <a:off x="6663534" y="1803637"/>
            <a:ext cx="769449" cy="180621"/>
          </a:xfrm>
          <a:prstGeom prst="rect">
            <a:avLst/>
          </a:prstGeom>
        </p:spPr>
      </p:pic>
      <p:pic>
        <p:nvPicPr>
          <p:cNvPr id="25" name="圖片 34">
            <a:extLst>
              <a:ext uri="{FF2B5EF4-FFF2-40B4-BE49-F238E27FC236}">
                <a16:creationId xmlns:a16="http://schemas.microsoft.com/office/drawing/2014/main" id="{511548FE-64A7-4FAA-875F-DEDE115C30E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849333" y="2359276"/>
            <a:ext cx="2653273" cy="583794"/>
          </a:xfrm>
          <a:prstGeom prst="rect">
            <a:avLst/>
          </a:prstGeom>
          <a:effectLst>
            <a:reflection blurRad="63500" stA="65000" endPos="22000" dir="5400000" sy="-100000" algn="bl" rotWithShape="0"/>
          </a:effectLst>
        </p:spPr>
      </p:pic>
      <p:grpSp>
        <p:nvGrpSpPr>
          <p:cNvPr id="24" name="群組 23">
            <a:extLst>
              <a:ext uri="{FF2B5EF4-FFF2-40B4-BE49-F238E27FC236}">
                <a16:creationId xmlns:a16="http://schemas.microsoft.com/office/drawing/2014/main" id="{86EE3BC6-8E1F-4A99-BA20-2460C9035FE8}"/>
              </a:ext>
            </a:extLst>
          </p:cNvPr>
          <p:cNvGrpSpPr/>
          <p:nvPr/>
        </p:nvGrpSpPr>
        <p:grpSpPr>
          <a:xfrm>
            <a:off x="1679943" y="3338558"/>
            <a:ext cx="5482515" cy="1492059"/>
            <a:chOff x="1679943" y="3338559"/>
            <a:chExt cx="5025283" cy="1367624"/>
          </a:xfrm>
        </p:grpSpPr>
        <p:grpSp>
          <p:nvGrpSpPr>
            <p:cNvPr id="8" name="群組 7">
              <a:extLst>
                <a:ext uri="{FF2B5EF4-FFF2-40B4-BE49-F238E27FC236}">
                  <a16:creationId xmlns:a16="http://schemas.microsoft.com/office/drawing/2014/main" id="{342DEDB7-1BB0-47A7-BB7C-F5257DE98495}"/>
                </a:ext>
              </a:extLst>
            </p:cNvPr>
            <p:cNvGrpSpPr/>
            <p:nvPr/>
          </p:nvGrpSpPr>
          <p:grpSpPr>
            <a:xfrm>
              <a:off x="1679943" y="3338559"/>
              <a:ext cx="5025283" cy="1367624"/>
              <a:chOff x="1815755" y="3393869"/>
              <a:chExt cx="5025283" cy="1367624"/>
            </a:xfrm>
          </p:grpSpPr>
          <p:pic>
            <p:nvPicPr>
              <p:cNvPr id="7" name="圖形 6">
                <a:extLst>
                  <a:ext uri="{FF2B5EF4-FFF2-40B4-BE49-F238E27FC236}">
                    <a16:creationId xmlns:a16="http://schemas.microsoft.com/office/drawing/2014/main" id="{A114EDEF-C68D-43D1-8045-0FF5E2E60C2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15755" y="3393869"/>
                <a:ext cx="5025283" cy="1367624"/>
              </a:xfrm>
              <a:prstGeom prst="rect">
                <a:avLst/>
              </a:prstGeom>
            </p:spPr>
          </p:pic>
          <p:pic>
            <p:nvPicPr>
              <p:cNvPr id="5" name="圖片 6">
                <a:extLst>
                  <a:ext uri="{FF2B5EF4-FFF2-40B4-BE49-F238E27FC236}">
                    <a16:creationId xmlns:a16="http://schemas.microsoft.com/office/drawing/2014/main" id="{FF7CD7D5-2FB3-4CF6-8E35-7EB9AC73A54D}"/>
                  </a:ext>
                </a:extLst>
              </p:cNvPr>
              <p:cNvPicPr>
                <a:picLocks noChangeAspect="1"/>
              </p:cNvPicPr>
              <p:nvPr/>
            </p:nvPicPr>
            <p:blipFill>
              <a:blip r:embed="rId11"/>
              <a:stretch>
                <a:fillRect/>
              </a:stretch>
            </p:blipFill>
            <p:spPr>
              <a:xfrm>
                <a:off x="1882190" y="3444116"/>
                <a:ext cx="4891930" cy="1228626"/>
              </a:xfrm>
              <a:prstGeom prst="rect">
                <a:avLst/>
              </a:prstGeom>
              <a:ln>
                <a:noFill/>
              </a:ln>
              <a:effectLst>
                <a:outerShdw blurRad="50800" dist="38100" dir="2700000" algn="tl" rotWithShape="0">
                  <a:prstClr val="black">
                    <a:alpha val="40000"/>
                  </a:prstClr>
                </a:outerShdw>
              </a:effectLst>
            </p:spPr>
          </p:pic>
        </p:grpSp>
        <p:sp>
          <p:nvSpPr>
            <p:cNvPr id="15" name="矩形 14">
              <a:extLst>
                <a:ext uri="{FF2B5EF4-FFF2-40B4-BE49-F238E27FC236}">
                  <a16:creationId xmlns:a16="http://schemas.microsoft.com/office/drawing/2014/main" id="{B1543E9D-CA3D-4F0D-9B5E-BCF90285BD7D}"/>
                </a:ext>
              </a:extLst>
            </p:cNvPr>
            <p:cNvSpPr/>
            <p:nvPr/>
          </p:nvSpPr>
          <p:spPr>
            <a:xfrm>
              <a:off x="1834668" y="3397851"/>
              <a:ext cx="2873248" cy="199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CBFA44C2-4A94-4756-ADE7-50B482EF042A}"/>
                </a:ext>
              </a:extLst>
            </p:cNvPr>
            <p:cNvSpPr/>
            <p:nvPr/>
          </p:nvSpPr>
          <p:spPr>
            <a:xfrm>
              <a:off x="1851093" y="3375836"/>
              <a:ext cx="857927" cy="253916"/>
            </a:xfrm>
            <a:prstGeom prst="rect">
              <a:avLst/>
            </a:prstGeom>
          </p:spPr>
          <p:txBody>
            <a:bodyPr wrap="none">
              <a:spAutoFit/>
            </a:bodyPr>
            <a:lstStyle/>
            <a:p>
              <a:r>
                <a:rPr lang="zh-TW" altLang="en-US">
                  <a:solidFill>
                    <a:schemeClr val="tx1"/>
                  </a:solidFill>
                  <a:latin typeface="微軟正黑體" panose="020B0604030504040204" pitchFamily="34" charset="-120"/>
                  <a:ea typeface="微軟正黑體" panose="020B0604030504040204" pitchFamily="34" charset="-120"/>
                </a:rPr>
                <a:t>中央處理器</a:t>
              </a:r>
              <a:endParaRPr lang="zh-TW" altLang="en-US">
                <a:solidFill>
                  <a:schemeClr val="tx1"/>
                </a:solidFill>
              </a:endParaRPr>
            </a:p>
          </p:txBody>
        </p:sp>
        <p:sp>
          <p:nvSpPr>
            <p:cNvPr id="27" name="矩形 26">
              <a:extLst>
                <a:ext uri="{FF2B5EF4-FFF2-40B4-BE49-F238E27FC236}">
                  <a16:creationId xmlns:a16="http://schemas.microsoft.com/office/drawing/2014/main" id="{BDE7115C-4647-406A-A2DE-F46CC4696CC6}"/>
                </a:ext>
              </a:extLst>
            </p:cNvPr>
            <p:cNvSpPr/>
            <p:nvPr/>
          </p:nvSpPr>
          <p:spPr>
            <a:xfrm>
              <a:off x="2774370" y="3376669"/>
              <a:ext cx="588623" cy="253916"/>
            </a:xfrm>
            <a:prstGeom prst="rect">
              <a:avLst/>
            </a:prstGeom>
          </p:spPr>
          <p:txBody>
            <a:bodyPr wrap="none">
              <a:spAutoFit/>
            </a:bodyPr>
            <a:lstStyle/>
            <a:p>
              <a:r>
                <a:rPr lang="zh-TW" altLang="en-US">
                  <a:solidFill>
                    <a:schemeClr val="tx1"/>
                  </a:solidFill>
                  <a:latin typeface="微軟正黑體" panose="020B0604030504040204" pitchFamily="34" charset="-120"/>
                  <a:ea typeface="微軟正黑體" panose="020B0604030504040204" pitchFamily="34" charset="-120"/>
                </a:rPr>
                <a:t>記憶體</a:t>
              </a:r>
              <a:endParaRPr lang="zh-TW" altLang="en-US">
                <a:solidFill>
                  <a:schemeClr val="tx1"/>
                </a:solidFill>
              </a:endParaRPr>
            </a:p>
          </p:txBody>
        </p:sp>
        <p:sp>
          <p:nvSpPr>
            <p:cNvPr id="28" name="矩形 27">
              <a:extLst>
                <a:ext uri="{FF2B5EF4-FFF2-40B4-BE49-F238E27FC236}">
                  <a16:creationId xmlns:a16="http://schemas.microsoft.com/office/drawing/2014/main" id="{5EC9875E-8733-4100-9DE5-05E8C6D00691}"/>
                </a:ext>
              </a:extLst>
            </p:cNvPr>
            <p:cNvSpPr/>
            <p:nvPr/>
          </p:nvSpPr>
          <p:spPr>
            <a:xfrm>
              <a:off x="3455406" y="3369965"/>
              <a:ext cx="453970" cy="253916"/>
            </a:xfrm>
            <a:prstGeom prst="rect">
              <a:avLst/>
            </a:prstGeom>
          </p:spPr>
          <p:txBody>
            <a:bodyPr wrap="none">
              <a:spAutoFit/>
            </a:bodyPr>
            <a:lstStyle/>
            <a:p>
              <a:r>
                <a:rPr lang="zh-TW" altLang="en-US" b="1">
                  <a:solidFill>
                    <a:schemeClr val="tx1"/>
                  </a:solidFill>
                  <a:latin typeface="微軟正黑體" panose="020B0604030504040204" pitchFamily="34" charset="-120"/>
                  <a:ea typeface="微軟正黑體" panose="020B0604030504040204" pitchFamily="34" charset="-120"/>
                </a:rPr>
                <a:t>網路</a:t>
              </a:r>
              <a:endParaRPr lang="zh-TW" altLang="en-US">
                <a:solidFill>
                  <a:schemeClr val="tx1"/>
                </a:solidFill>
              </a:endParaRPr>
            </a:p>
          </p:txBody>
        </p:sp>
        <p:sp>
          <p:nvSpPr>
            <p:cNvPr id="29" name="矩形 28">
              <a:extLst>
                <a:ext uri="{FF2B5EF4-FFF2-40B4-BE49-F238E27FC236}">
                  <a16:creationId xmlns:a16="http://schemas.microsoft.com/office/drawing/2014/main" id="{A1BBFFA2-41B6-49C3-AB9B-C56F902403B0}"/>
                </a:ext>
              </a:extLst>
            </p:cNvPr>
            <p:cNvSpPr/>
            <p:nvPr/>
          </p:nvSpPr>
          <p:spPr>
            <a:xfrm>
              <a:off x="3981286" y="3372025"/>
              <a:ext cx="588623" cy="253916"/>
            </a:xfrm>
            <a:prstGeom prst="rect">
              <a:avLst/>
            </a:prstGeom>
          </p:spPr>
          <p:txBody>
            <a:bodyPr wrap="none">
              <a:spAutoFit/>
            </a:bodyPr>
            <a:lstStyle/>
            <a:p>
              <a:r>
                <a:rPr lang="zh-TW" altLang="en-US">
                  <a:solidFill>
                    <a:schemeClr val="tx1"/>
                  </a:solidFill>
                  <a:latin typeface="微軟正黑體" panose="020B0604030504040204" pitchFamily="34" charset="-120"/>
                  <a:ea typeface="微軟正黑體" panose="020B0604030504040204" pitchFamily="34" charset="-120"/>
                </a:rPr>
                <a:t>顯示卡</a:t>
              </a:r>
              <a:endParaRPr lang="zh-TW" altLang="en-US">
                <a:solidFill>
                  <a:schemeClr val="tx1"/>
                </a:solidFill>
              </a:endParaRPr>
            </a:p>
          </p:txBody>
        </p:sp>
        <p:cxnSp>
          <p:nvCxnSpPr>
            <p:cNvPr id="22" name="直線接點 21">
              <a:extLst>
                <a:ext uri="{FF2B5EF4-FFF2-40B4-BE49-F238E27FC236}">
                  <a16:creationId xmlns:a16="http://schemas.microsoft.com/office/drawing/2014/main" id="{49C43E7F-6659-4665-B35B-02979A57D485}"/>
                </a:ext>
              </a:extLst>
            </p:cNvPr>
            <p:cNvCxnSpPr/>
            <p:nvPr/>
          </p:nvCxnSpPr>
          <p:spPr>
            <a:xfrm>
              <a:off x="3508795" y="3586435"/>
              <a:ext cx="3285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2219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圖片 2">
            <a:extLst>
              <a:ext uri="{FF2B5EF4-FFF2-40B4-BE49-F238E27FC236}">
                <a16:creationId xmlns:a16="http://schemas.microsoft.com/office/drawing/2014/main" id="{779B4324-60CA-4BB3-AF61-6C2F4749BE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6" name="Google Shape;218;p27">
            <a:extLst>
              <a:ext uri="{FF2B5EF4-FFF2-40B4-BE49-F238E27FC236}">
                <a16:creationId xmlns:a16="http://schemas.microsoft.com/office/drawing/2014/main" id="{F4DDD990-AE2F-43F9-9E74-0B07D2C2CA4B}"/>
              </a:ext>
            </a:extLst>
          </p:cNvPr>
          <p:cNvPicPr preferRelativeResize="0"/>
          <p:nvPr/>
        </p:nvPicPr>
        <p:blipFill>
          <a:blip r:embed="rId4" cstate="print">
            <a:extLst>
              <a:ext uri="{28A0092B-C50C-407E-A947-70E740481C1C}">
                <a14:useLocalDpi xmlns:a14="http://schemas.microsoft.com/office/drawing/2010/main"/>
              </a:ext>
            </a:extLst>
          </a:blip>
          <a:stretch>
            <a:fillRect/>
          </a:stretch>
        </p:blipFill>
        <p:spPr>
          <a:xfrm>
            <a:off x="1867154" y="2889910"/>
            <a:ext cx="3177617" cy="1808859"/>
          </a:xfrm>
          <a:prstGeom prst="rect">
            <a:avLst/>
          </a:prstGeom>
          <a:noFill/>
          <a:ln>
            <a:noFill/>
          </a:ln>
        </p:spPr>
      </p:pic>
      <p:sp>
        <p:nvSpPr>
          <p:cNvPr id="206" name="Google Shape;206;p26"/>
          <p:cNvSpPr txBox="1">
            <a:spLocks noGrp="1"/>
          </p:cNvSpPr>
          <p:nvPr>
            <p:ph type="title"/>
          </p:nvPr>
        </p:nvSpPr>
        <p:spPr>
          <a:xfrm>
            <a:off x="4864" y="40567"/>
            <a:ext cx="4411282" cy="857250"/>
          </a:xfrm>
          <a:prstGeom prst="rect">
            <a:avLst/>
          </a:prstGeom>
        </p:spPr>
        <p:txBody>
          <a:bodyPr spcFirstLastPara="1" wrap="square" lIns="68569" tIns="34275" rIns="68569" bIns="34275" anchor="ctr" anchorCtr="0">
            <a:noAutofit/>
          </a:bodyPr>
          <a:lstStyle/>
          <a:p>
            <a:r>
              <a:rPr lang="zh-TW" sz="3600" b="1">
                <a:solidFill>
                  <a:schemeClr val="bg1"/>
                </a:solidFill>
                <a:latin typeface="微軟正黑體" panose="020B0604030504040204" pitchFamily="34" charset="-120"/>
                <a:ea typeface="微軟正黑體" panose="020B0604030504040204" pitchFamily="34" charset="-120"/>
              </a:rPr>
              <a:t>資料保護滴水不漏</a:t>
            </a:r>
            <a:endParaRPr sz="3600" b="1">
              <a:solidFill>
                <a:schemeClr val="bg1"/>
              </a:solidFill>
              <a:latin typeface="微軟正黑體" panose="020B0604030504040204" pitchFamily="34" charset="-120"/>
              <a:ea typeface="微軟正黑體" panose="020B0604030504040204" pitchFamily="34" charset="-120"/>
            </a:endParaRPr>
          </a:p>
        </p:txBody>
      </p:sp>
      <p:sp>
        <p:nvSpPr>
          <p:cNvPr id="207" name="Google Shape;207;p26"/>
          <p:cNvSpPr txBox="1">
            <a:spLocks noGrp="1"/>
          </p:cNvSpPr>
          <p:nvPr>
            <p:ph type="body" idx="1"/>
          </p:nvPr>
        </p:nvSpPr>
        <p:spPr>
          <a:xfrm>
            <a:off x="581851" y="1221962"/>
            <a:ext cx="4947066" cy="1497733"/>
          </a:xfrm>
          <a:prstGeom prst="rect">
            <a:avLst/>
          </a:prstGeom>
        </p:spPr>
        <p:txBody>
          <a:bodyPr spcFirstLastPara="1" wrap="square" lIns="68569" tIns="34275" rIns="68569" bIns="34275" anchor="t" anchorCtr="0">
            <a:noAutofit/>
          </a:bodyPr>
          <a:lstStyle/>
          <a:p>
            <a:pPr marL="266700" indent="-229870">
              <a:buClr>
                <a:schemeClr val="tx1"/>
              </a:buClr>
              <a:buSzPct val="100000"/>
              <a:buFont typeface="Arial" panose="020B0604020202020204" pitchFamily="34" charset="0"/>
              <a:buChar char="•"/>
            </a:pPr>
            <a:r>
              <a:rPr lang="zh-TW" altLang="en-US" sz="2200" b="1">
                <a:solidFill>
                  <a:schemeClr val="tx1"/>
                </a:solidFill>
                <a:latin typeface="微軟正黑體" panose="020B0604030504040204" pitchFamily="34" charset="-120"/>
                <a:ea typeface="微軟正黑體" panose="020B0604030504040204" pitchFamily="34" charset="-120"/>
              </a:rPr>
              <a:t>提供各式</a:t>
            </a:r>
            <a:r>
              <a:rPr lang="zh-TW" altLang="en-US" sz="2200" b="1">
                <a:solidFill>
                  <a:schemeClr val="tx1"/>
                </a:solidFill>
                <a:latin typeface="微軟正黑體"/>
                <a:ea typeface="微軟正黑體"/>
              </a:rPr>
              <a:t> </a:t>
            </a:r>
            <a:r>
              <a:rPr lang="en-US" altLang="zh-TW" sz="2200" b="1">
                <a:solidFill>
                  <a:schemeClr val="tx1"/>
                </a:solidFill>
                <a:latin typeface="+mj-lt"/>
                <a:ea typeface="微軟正黑體" panose="020B0604030504040204" pitchFamily="34" charset="-120"/>
              </a:rPr>
              <a:t>RAID</a:t>
            </a:r>
            <a:r>
              <a:rPr lang="en-US" altLang="zh-TW" sz="2200" b="1">
                <a:solidFill>
                  <a:schemeClr val="tx1"/>
                </a:solidFill>
                <a:latin typeface="Arial"/>
                <a:ea typeface="微軟正黑體" panose="020B0604030504040204" pitchFamily="34" charset="-120"/>
                <a:cs typeface="Arial"/>
              </a:rPr>
              <a:t> </a:t>
            </a:r>
            <a:r>
              <a:rPr lang="zh-TW" altLang="en-US" sz="2200" b="1">
                <a:solidFill>
                  <a:schemeClr val="tx1"/>
                </a:solidFill>
                <a:latin typeface="微軟正黑體" panose="020B0604030504040204" pitchFamily="34" charset="-120"/>
                <a:ea typeface="微軟正黑體" panose="020B0604030504040204" pitchFamily="34" charset="-120"/>
              </a:rPr>
              <a:t>做硬碟容錯機制</a:t>
            </a:r>
          </a:p>
          <a:p>
            <a:pPr marL="266700" indent="-229870">
              <a:spcBef>
                <a:spcPts val="0"/>
              </a:spcBef>
              <a:buClr>
                <a:schemeClr val="tx1"/>
              </a:buClr>
              <a:buSzPct val="100000"/>
              <a:buFont typeface="Arial" panose="020B0604020202020204" pitchFamily="34" charset="0"/>
              <a:buChar char="•"/>
            </a:pPr>
            <a:r>
              <a:rPr lang="zh-TW" altLang="en-US" sz="2200" b="1">
                <a:solidFill>
                  <a:schemeClr val="tx1"/>
                </a:solidFill>
                <a:latin typeface="+mj-lt"/>
                <a:ea typeface="微軟正黑體" panose="020B0604030504040204" pitchFamily="34" charset="-120"/>
              </a:rPr>
              <a:t>快照</a:t>
            </a:r>
            <a:r>
              <a:rPr lang="zh-TW" altLang="en-US" sz="2200" b="1">
                <a:solidFill>
                  <a:schemeClr val="tx1"/>
                </a:solidFill>
                <a:latin typeface="微軟正黑體" panose="020B0604030504040204" pitchFamily="34" charset="-120"/>
                <a:ea typeface="微軟正黑體" panose="020B0604030504040204" pitchFamily="34" charset="-120"/>
              </a:rPr>
              <a:t>全面保護資料</a:t>
            </a:r>
            <a:endParaRPr sz="2200" b="1">
              <a:solidFill>
                <a:schemeClr val="tx1"/>
              </a:solidFill>
              <a:latin typeface="微軟正黑體" panose="020B0604030504040204" pitchFamily="34" charset="-120"/>
              <a:ea typeface="微軟正黑體" panose="020B0604030504040204" pitchFamily="34" charset="-120"/>
            </a:endParaRPr>
          </a:p>
          <a:p>
            <a:pPr marL="266700" indent="-229870">
              <a:spcBef>
                <a:spcPts val="0"/>
              </a:spcBef>
              <a:buClr>
                <a:schemeClr val="tx1"/>
              </a:buClr>
              <a:buSzPct val="100000"/>
              <a:buFont typeface="Arial" panose="020B0604020202020204" pitchFamily="34" charset="0"/>
              <a:buChar char="•"/>
            </a:pPr>
            <a:r>
              <a:rPr lang="en-US" altLang="zh-TW" sz="2200" b="1">
                <a:solidFill>
                  <a:schemeClr val="tx1"/>
                </a:solidFill>
                <a:latin typeface="+mj-lt"/>
                <a:ea typeface="微軟正黑體" panose="020B0604030504040204" pitchFamily="34" charset="-120"/>
              </a:rPr>
              <a:t>Hybrid Backup Sync </a:t>
            </a:r>
            <a:r>
              <a:rPr lang="zh-TW" altLang="en-US" sz="2200" b="1">
                <a:solidFill>
                  <a:schemeClr val="tx1"/>
                </a:solidFill>
                <a:latin typeface="微軟正黑體" panose="020B0604030504040204" pitchFamily="34" charset="-120"/>
                <a:ea typeface="微軟正黑體" panose="020B0604030504040204" pitchFamily="34" charset="-120"/>
              </a:rPr>
              <a:t>建構完整</a:t>
            </a:r>
            <a:endParaRPr lang="en-US" altLang="zh-TW" sz="2200" b="1">
              <a:solidFill>
                <a:schemeClr val="tx1"/>
              </a:solidFill>
              <a:latin typeface="微軟正黑體" panose="020B0604030504040204" pitchFamily="34" charset="-120"/>
              <a:ea typeface="微軟正黑體" panose="020B0604030504040204" pitchFamily="34" charset="-120"/>
            </a:endParaRPr>
          </a:p>
          <a:p>
            <a:pPr marL="36195" indent="0">
              <a:spcBef>
                <a:spcPts val="0"/>
              </a:spcBef>
              <a:buClr>
                <a:schemeClr val="tx1"/>
              </a:buClr>
              <a:buSzPct val="100000"/>
              <a:buNone/>
            </a:pPr>
            <a:r>
              <a:rPr lang="zh-TW" altLang="en-US" sz="2200" b="1">
                <a:solidFill>
                  <a:schemeClr val="tx1"/>
                </a:solidFill>
                <a:latin typeface="微軟正黑體" panose="020B0604030504040204" pitchFamily="34" charset="-120"/>
                <a:ea typeface="微軟正黑體" panose="020B0604030504040204" pitchFamily="34" charset="-120"/>
              </a:rPr>
              <a:t>   備份計畫</a:t>
            </a:r>
            <a:endParaRPr sz="2200" b="1">
              <a:solidFill>
                <a:schemeClr val="tx1"/>
              </a:solidFill>
              <a:latin typeface="微軟正黑體" panose="020B0604030504040204" pitchFamily="34" charset="-120"/>
              <a:ea typeface="微軟正黑體" panose="020B0604030504040204" pitchFamily="34" charset="-120"/>
            </a:endParaRPr>
          </a:p>
        </p:txBody>
      </p:sp>
      <p:pic>
        <p:nvPicPr>
          <p:cNvPr id="5" name="圖片 4" descr="一張含有 向量圖形 的圖片&#10;&#10;描述是以非常高的可信度產生">
            <a:extLst>
              <a:ext uri="{FF2B5EF4-FFF2-40B4-BE49-F238E27FC236}">
                <a16:creationId xmlns:a16="http://schemas.microsoft.com/office/drawing/2014/main" id="{556DBBB7-99B2-40E4-8803-5AD6272056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6090" y="4047214"/>
            <a:ext cx="651555" cy="651555"/>
          </a:xfrm>
          <a:prstGeom prst="rect">
            <a:avLst/>
          </a:prstGeom>
          <a:effectLst>
            <a:outerShdw blurRad="50800" dist="38100" dir="2700000" algn="tl" rotWithShape="0">
              <a:prstClr val="black">
                <a:alpha val="40000"/>
              </a:prstClr>
            </a:outerShdw>
          </a:effectLst>
        </p:spPr>
      </p:pic>
      <p:pic>
        <p:nvPicPr>
          <p:cNvPr id="7" name="圖片 6" descr="一張含有 向量圖形, 房間 的圖片&#10;&#10;描述是以高可信度產生">
            <a:extLst>
              <a:ext uri="{FF2B5EF4-FFF2-40B4-BE49-F238E27FC236}">
                <a16:creationId xmlns:a16="http://schemas.microsoft.com/office/drawing/2014/main" id="{062A3D87-D118-4334-A6B9-60EFCD9EAD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41376" y="4047215"/>
            <a:ext cx="651555" cy="651555"/>
          </a:xfrm>
          <a:prstGeom prst="rect">
            <a:avLst/>
          </a:prstGeom>
          <a:effectLst>
            <a:outerShdw blurRad="50800" dist="38100" dir="2700000" algn="tl" rotWithShape="0">
              <a:prstClr val="black">
                <a:alpha val="40000"/>
              </a:prstClr>
            </a:outerShdw>
          </a:effectLst>
        </p:spPr>
      </p:pic>
      <p:pic>
        <p:nvPicPr>
          <p:cNvPr id="9" name="圖片 8">
            <a:extLst>
              <a:ext uri="{FF2B5EF4-FFF2-40B4-BE49-F238E27FC236}">
                <a16:creationId xmlns:a16="http://schemas.microsoft.com/office/drawing/2014/main" id="{A1F29765-8772-4A2C-A746-BFFDB2116C5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5545" y="4000579"/>
            <a:ext cx="774251" cy="774251"/>
          </a:xfrm>
          <a:prstGeom prst="rect">
            <a:avLst/>
          </a:prstGeom>
          <a:effectLst/>
        </p:spPr>
      </p:pic>
    </p:spTree>
    <p:extLst>
      <p:ext uri="{BB962C8B-B14F-4D97-AF65-F5344CB8AC3E}">
        <p14:creationId xmlns:p14="http://schemas.microsoft.com/office/powerpoint/2010/main" val="286758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397998" y="35213"/>
            <a:ext cx="6172200" cy="857250"/>
          </a:xfrm>
          <a:prstGeom prst="rect">
            <a:avLst/>
          </a:prstGeom>
        </p:spPr>
        <p:txBody>
          <a:bodyPr spcFirstLastPara="1" wrap="square" lIns="68569" tIns="34275" rIns="68569" bIns="34275" anchor="ctr" anchorCtr="0">
            <a:noAutofit/>
          </a:bodyPr>
          <a:lstStyle/>
          <a:p>
            <a:pPr algn="l"/>
            <a:r>
              <a:rPr lang="zh-TW" sz="3600" b="1">
                <a:solidFill>
                  <a:schemeClr val="bg1"/>
                </a:solidFill>
                <a:latin typeface="微軟正黑體" panose="020B0604030504040204" pitchFamily="34" charset="-120"/>
                <a:ea typeface="微軟正黑體" panose="020B0604030504040204" pitchFamily="34" charset="-120"/>
              </a:rPr>
              <a:t>簡單直覺的備份管理</a:t>
            </a:r>
            <a:endParaRPr sz="3600" b="1">
              <a:solidFill>
                <a:schemeClr val="bg1"/>
              </a:solidFill>
              <a:latin typeface="微軟正黑體" panose="020B0604030504040204" pitchFamily="34" charset="-120"/>
              <a:ea typeface="微軟正黑體" panose="020B0604030504040204" pitchFamily="34" charset="-120"/>
            </a:endParaRPr>
          </a:p>
        </p:txBody>
      </p:sp>
      <p:sp>
        <p:nvSpPr>
          <p:cNvPr id="198" name="Google Shape;198;p25"/>
          <p:cNvSpPr txBox="1">
            <a:spLocks noGrp="1"/>
          </p:cNvSpPr>
          <p:nvPr>
            <p:ph type="body" idx="1"/>
          </p:nvPr>
        </p:nvSpPr>
        <p:spPr>
          <a:xfrm>
            <a:off x="712551" y="1357009"/>
            <a:ext cx="6116266" cy="1976396"/>
          </a:xfrm>
          <a:prstGeom prst="rect">
            <a:avLst/>
          </a:prstGeom>
        </p:spPr>
        <p:txBody>
          <a:bodyPr spcFirstLastPara="1" wrap="square" lIns="68569" tIns="34275" rIns="68569" bIns="34275" anchor="t" anchorCtr="0">
            <a:noAutofit/>
          </a:bodyPr>
          <a:lstStyle/>
          <a:p>
            <a:pPr indent="-304165">
              <a:buSzPts val="2800"/>
            </a:pPr>
            <a:r>
              <a:rPr lang="zh-TW" altLang="en-US" sz="2200" b="1">
                <a:latin typeface="微軟正黑體" panose="020B0604030504040204" pitchFamily="34" charset="-120"/>
                <a:ea typeface="微軟正黑體" panose="020B0604030504040204" pitchFamily="34" charset="-120"/>
              </a:rPr>
              <a:t>支援</a:t>
            </a:r>
            <a:r>
              <a:rPr lang="zh-TW" altLang="en-US" sz="2200" b="1">
                <a:latin typeface="微軟正黑體"/>
                <a:ea typeface="微軟正黑體"/>
                <a:cs typeface="Arial"/>
              </a:rPr>
              <a:t> </a:t>
            </a:r>
            <a:r>
              <a:rPr lang="en-US" altLang="zh-TW" sz="2200" b="1">
                <a:latin typeface="Arial"/>
                <a:ea typeface="微軟正黑體" panose="020B0604030504040204" pitchFamily="34" charset="-120"/>
                <a:cs typeface="Arial"/>
              </a:rPr>
              <a:t>Time Machine</a:t>
            </a:r>
            <a:r>
              <a:rPr lang="en-US" altLang="zh-TW" sz="2200" b="1">
                <a:latin typeface="微軟正黑體" panose="020B0604030504040204" pitchFamily="34" charset="-120"/>
                <a:ea typeface="微軟正黑體" panose="020B0604030504040204" pitchFamily="34" charset="-120"/>
              </a:rPr>
              <a:t> </a:t>
            </a:r>
            <a:r>
              <a:rPr lang="zh-TW" altLang="en-US" sz="2200" b="1">
                <a:latin typeface="微軟正黑體" panose="020B0604030504040204" pitchFamily="34" charset="-120"/>
                <a:ea typeface="微軟正黑體" panose="020B0604030504040204" pitchFamily="34" charset="-120"/>
              </a:rPr>
              <a:t>專用帳戶</a:t>
            </a:r>
          </a:p>
          <a:p>
            <a:pPr indent="-304165">
              <a:spcBef>
                <a:spcPts val="0"/>
              </a:spcBef>
              <a:buSzPts val="2800"/>
            </a:pPr>
            <a:r>
              <a:rPr lang="zh-TW" altLang="en-US" sz="2200" b="1">
                <a:latin typeface="微軟正黑體" panose="020B0604030504040204" pitchFamily="34" charset="-120"/>
                <a:ea typeface="微軟正黑體" panose="020B0604030504040204" pitchFamily="34" charset="-120"/>
              </a:rPr>
              <a:t>支援多使用者帳號</a:t>
            </a:r>
            <a:endParaRPr sz="2200" b="1">
              <a:latin typeface="微軟正黑體" panose="020B0604030504040204" pitchFamily="34" charset="-120"/>
              <a:ea typeface="微軟正黑體" panose="020B0604030504040204" pitchFamily="34" charset="-120"/>
            </a:endParaRPr>
          </a:p>
          <a:p>
            <a:pPr indent="-304165">
              <a:spcBef>
                <a:spcPts val="0"/>
              </a:spcBef>
              <a:buSzPts val="2800"/>
            </a:pPr>
            <a:r>
              <a:rPr lang="zh-TW" altLang="en-US" sz="2200" b="1">
                <a:latin typeface="微軟正黑體" panose="020B0604030504040204" pitchFamily="34" charset="-120"/>
                <a:ea typeface="微軟正黑體" panose="020B0604030504040204" pitchFamily="34" charset="-120"/>
              </a:rPr>
              <a:t>備份空間配額設定</a:t>
            </a:r>
            <a:endParaRPr sz="2200" b="1">
              <a:latin typeface="微軟正黑體" panose="020B0604030504040204" pitchFamily="34" charset="-120"/>
              <a:ea typeface="微軟正黑體" panose="020B0604030504040204" pitchFamily="34" charset="-120"/>
            </a:endParaRPr>
          </a:p>
          <a:p>
            <a:pPr indent="-304165">
              <a:spcBef>
                <a:spcPts val="0"/>
              </a:spcBef>
              <a:buSzPts val="2800"/>
            </a:pPr>
            <a:r>
              <a:rPr lang="zh-TW" altLang="en-US" sz="2200" b="1">
                <a:latin typeface="微軟正黑體" panose="020B0604030504040204" pitchFamily="34" charset="-120"/>
                <a:ea typeface="微軟正黑體" panose="020B0604030504040204" pitchFamily="34" charset="-120"/>
              </a:rPr>
              <a:t>清楚顯示空間使用情況</a:t>
            </a:r>
            <a:endParaRPr sz="2200" b="1">
              <a:latin typeface="微軟正黑體" panose="020B0604030504040204" pitchFamily="34" charset="-120"/>
              <a:ea typeface="微軟正黑體" panose="020B0604030504040204" pitchFamily="34" charset="-120"/>
            </a:endParaRPr>
          </a:p>
        </p:txBody>
      </p:sp>
      <p:pic>
        <p:nvPicPr>
          <p:cNvPr id="6" name="圖形 5">
            <a:extLst>
              <a:ext uri="{FF2B5EF4-FFF2-40B4-BE49-F238E27FC236}">
                <a16:creationId xmlns:a16="http://schemas.microsoft.com/office/drawing/2014/main" id="{5F175C7C-8535-44C8-BDFD-0DCB61211B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2258" y="3196981"/>
            <a:ext cx="1940335" cy="1429721"/>
          </a:xfrm>
          <a:prstGeom prst="rect">
            <a:avLst/>
          </a:prstGeom>
          <a:effectLst>
            <a:outerShdw blurRad="50800" dist="38100" dir="2700000" algn="tl" rotWithShape="0">
              <a:prstClr val="black">
                <a:alpha val="40000"/>
              </a:prstClr>
            </a:outerShdw>
          </a:effectLst>
        </p:spPr>
      </p:pic>
      <p:pic>
        <p:nvPicPr>
          <p:cNvPr id="7" name="圖形 6">
            <a:extLst>
              <a:ext uri="{FF2B5EF4-FFF2-40B4-BE49-F238E27FC236}">
                <a16:creationId xmlns:a16="http://schemas.microsoft.com/office/drawing/2014/main" id="{184851BF-85A5-48E5-870A-ABD178F516D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43591" y="3271425"/>
            <a:ext cx="1015720" cy="1355277"/>
          </a:xfrm>
          <a:prstGeom prst="rect">
            <a:avLst/>
          </a:prstGeom>
          <a:effectLst>
            <a:outerShdw blurRad="50800" dist="38100" dir="2700000" algn="tl" rotWithShape="0">
              <a:prstClr val="black">
                <a:alpha val="40000"/>
              </a:prstClr>
            </a:outerShdw>
          </a:effectLst>
        </p:spPr>
      </p:pic>
      <p:pic>
        <p:nvPicPr>
          <p:cNvPr id="3" name="圖形 2">
            <a:extLst>
              <a:ext uri="{FF2B5EF4-FFF2-40B4-BE49-F238E27FC236}">
                <a16:creationId xmlns:a16="http://schemas.microsoft.com/office/drawing/2014/main" id="{38787F73-235E-4477-A699-653373CEC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6212" y="1397120"/>
            <a:ext cx="3099265" cy="3229582"/>
          </a:xfrm>
          <a:prstGeom prst="rect">
            <a:avLst/>
          </a:prstGeom>
        </p:spPr>
      </p:pic>
    </p:spTree>
    <p:extLst>
      <p:ext uri="{BB962C8B-B14F-4D97-AF65-F5344CB8AC3E}">
        <p14:creationId xmlns:p14="http://schemas.microsoft.com/office/powerpoint/2010/main" val="281100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5" name="圖片 4" descr="一張含有 室內, 監視器, 電子用品 的圖片&#10;&#10;描述是以高可信度產生">
            <a:extLst>
              <a:ext uri="{FF2B5EF4-FFF2-40B4-BE49-F238E27FC236}">
                <a16:creationId xmlns:a16="http://schemas.microsoft.com/office/drawing/2014/main" id="{EECEAA31-6DE8-400B-9BB9-F27AEAE0AC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9" name="Google Shape;189;p24"/>
          <p:cNvSpPr txBox="1">
            <a:spLocks noGrp="1"/>
          </p:cNvSpPr>
          <p:nvPr>
            <p:ph type="title"/>
          </p:nvPr>
        </p:nvSpPr>
        <p:spPr>
          <a:xfrm>
            <a:off x="398834" y="42770"/>
            <a:ext cx="6172200" cy="857250"/>
          </a:xfrm>
          <a:prstGeom prst="rect">
            <a:avLst/>
          </a:prstGeom>
        </p:spPr>
        <p:txBody>
          <a:bodyPr spcFirstLastPara="1" wrap="square" lIns="68569" tIns="34275" rIns="68569" bIns="34275" anchor="ctr" anchorCtr="0">
            <a:noAutofit/>
          </a:bodyPr>
          <a:lstStyle/>
          <a:p>
            <a:pPr algn="l"/>
            <a:r>
              <a:rPr lang="zh-TW" sz="3600" b="1">
                <a:solidFill>
                  <a:schemeClr val="bg1"/>
                </a:solidFill>
                <a:latin typeface="微軟正黑體" panose="020B0604030504040204" pitchFamily="34" charset="-120"/>
                <a:ea typeface="微軟正黑體" panose="020B0604030504040204" pitchFamily="34" charset="-120"/>
              </a:rPr>
              <a:t>高彈性空間擴充術</a:t>
            </a:r>
            <a:endParaRPr sz="3600" b="1">
              <a:solidFill>
                <a:schemeClr val="bg1"/>
              </a:solidFill>
              <a:latin typeface="微軟正黑體" panose="020B0604030504040204" pitchFamily="34" charset="-120"/>
              <a:ea typeface="微軟正黑體" panose="020B0604030504040204" pitchFamily="34" charset="-120"/>
            </a:endParaRPr>
          </a:p>
        </p:txBody>
      </p:sp>
      <p:sp>
        <p:nvSpPr>
          <p:cNvPr id="190" name="Google Shape;190;p24"/>
          <p:cNvSpPr txBox="1">
            <a:spLocks noGrp="1"/>
          </p:cNvSpPr>
          <p:nvPr>
            <p:ph type="body" idx="1"/>
          </p:nvPr>
        </p:nvSpPr>
        <p:spPr>
          <a:xfrm>
            <a:off x="1837235" y="1210768"/>
            <a:ext cx="6172200" cy="3394575"/>
          </a:xfrm>
          <a:prstGeom prst="rect">
            <a:avLst/>
          </a:prstGeom>
        </p:spPr>
        <p:txBody>
          <a:bodyPr spcFirstLastPara="1" wrap="square" lIns="68569" tIns="34275" rIns="68569" bIns="34275" anchor="t" anchorCtr="0">
            <a:noAutofit/>
          </a:bodyPr>
          <a:lstStyle/>
          <a:p>
            <a:pPr marL="266700" indent="-228600">
              <a:buClr>
                <a:schemeClr val="bg1"/>
              </a:buClr>
              <a:buSzPct val="100000"/>
            </a:pPr>
            <a:r>
              <a:rPr lang="zh-TW" altLang="en-US" sz="2200" b="1" dirty="0">
                <a:solidFill>
                  <a:schemeClr val="bg1"/>
                </a:solidFill>
                <a:latin typeface="微軟正黑體" panose="020B0604030504040204" pitchFamily="34" charset="-120"/>
                <a:ea typeface="微軟正黑體" panose="020B0604030504040204" pitchFamily="34" charset="-120"/>
              </a:rPr>
              <a:t>多</a:t>
            </a:r>
            <a:r>
              <a:rPr lang="zh-TW" altLang="en-US" sz="2200" b="1" dirty="0">
                <a:solidFill>
                  <a:schemeClr val="bg1"/>
                </a:solidFill>
                <a:latin typeface="微軟正黑體"/>
                <a:ea typeface="微軟正黑體"/>
              </a:rPr>
              <a:t> </a:t>
            </a:r>
            <a:r>
              <a:rPr lang="en-US" altLang="zh-TW" sz="2200" b="1" dirty="0">
                <a:solidFill>
                  <a:schemeClr val="bg1"/>
                </a:solidFill>
                <a:latin typeface="+mj-lt"/>
                <a:ea typeface="微軟正黑體" panose="020B0604030504040204" pitchFamily="34" charset="-120"/>
              </a:rPr>
              <a:t>Bay</a:t>
            </a:r>
            <a:r>
              <a:rPr lang="en-US" altLang="zh-TW" sz="2200" b="1" dirty="0">
                <a:solidFill>
                  <a:schemeClr val="bg1"/>
                </a:solidFill>
                <a:latin typeface="Arial"/>
                <a:ea typeface="微軟正黑體" panose="020B0604030504040204" pitchFamily="34" charset="-120"/>
                <a:cs typeface="Arial"/>
              </a:rPr>
              <a:t> </a:t>
            </a:r>
            <a:r>
              <a:rPr lang="zh-TW" altLang="en-US" sz="2200" b="1" dirty="0">
                <a:solidFill>
                  <a:schemeClr val="bg1"/>
                </a:solidFill>
                <a:latin typeface="微軟正黑體" panose="020B0604030504040204" pitchFamily="34" charset="-120"/>
                <a:ea typeface="微軟正黑體" panose="020B0604030504040204" pitchFamily="34" charset="-120"/>
              </a:rPr>
              <a:t>機型讓硬碟數量彈性擴充</a:t>
            </a:r>
            <a:endParaRPr sz="2200" b="1" dirty="0">
              <a:solidFill>
                <a:schemeClr val="bg1"/>
              </a:solidFill>
              <a:latin typeface="微軟正黑體" panose="020B0604030504040204" pitchFamily="34" charset="-120"/>
              <a:ea typeface="微軟正黑體" panose="020B0604030504040204" pitchFamily="34" charset="-120"/>
            </a:endParaRPr>
          </a:p>
          <a:p>
            <a:pPr marL="266700" indent="-228600">
              <a:spcBef>
                <a:spcPts val="0"/>
              </a:spcBef>
              <a:buClr>
                <a:schemeClr val="bg1"/>
              </a:buClr>
              <a:buSzPct val="100000"/>
            </a:pPr>
            <a:r>
              <a:rPr lang="en-US" altLang="zh-TW" sz="2200" b="1" dirty="0">
                <a:solidFill>
                  <a:schemeClr val="bg1"/>
                </a:solidFill>
                <a:latin typeface="+mj-lt"/>
                <a:ea typeface="微軟正黑體" panose="020B0604030504040204" pitchFamily="34" charset="-120"/>
              </a:rPr>
              <a:t>VJBOD</a:t>
            </a:r>
            <a:r>
              <a:rPr lang="en-US" altLang="zh-TW" sz="2200" b="1" dirty="0">
                <a:solidFill>
                  <a:schemeClr val="bg1"/>
                </a:solidFill>
                <a:latin typeface="微軟正黑體" panose="020B0604030504040204" pitchFamily="34" charset="-120"/>
                <a:ea typeface="微軟正黑體" panose="020B0604030504040204" pitchFamily="34" charset="-120"/>
              </a:rPr>
              <a:t> </a:t>
            </a:r>
            <a:r>
              <a:rPr lang="zh-TW" altLang="en-US" sz="2200" b="1" dirty="0">
                <a:solidFill>
                  <a:schemeClr val="bg1"/>
                </a:solidFill>
                <a:latin typeface="微軟正黑體" panose="020B0604030504040204" pitchFamily="34" charset="-120"/>
                <a:ea typeface="微軟正黑體" panose="020B0604030504040204" pitchFamily="34" charset="-120"/>
              </a:rPr>
              <a:t>彈性活用閒置</a:t>
            </a:r>
            <a:r>
              <a:rPr lang="zh-TW" altLang="en-US" sz="2200" b="1" dirty="0">
                <a:solidFill>
                  <a:schemeClr val="bg1"/>
                </a:solidFill>
                <a:latin typeface="微軟正黑體"/>
                <a:ea typeface="微軟正黑體"/>
              </a:rPr>
              <a:t> </a:t>
            </a:r>
            <a:r>
              <a:rPr lang="en-US" altLang="zh-TW" sz="2200" b="1" dirty="0">
                <a:solidFill>
                  <a:schemeClr val="bg1"/>
                </a:solidFill>
                <a:latin typeface="+mj-lt"/>
                <a:ea typeface="微軟正黑體" panose="020B0604030504040204" pitchFamily="34" charset="-120"/>
              </a:rPr>
              <a:t>QNAP NAS</a:t>
            </a:r>
            <a:r>
              <a:rPr lang="en-US" altLang="zh-TW" sz="2200" b="1" dirty="0">
                <a:solidFill>
                  <a:schemeClr val="bg1"/>
                </a:solidFill>
                <a:latin typeface="Arial"/>
                <a:ea typeface="微軟正黑體" panose="020B0604030504040204" pitchFamily="34" charset="-120"/>
                <a:cs typeface="Arial"/>
              </a:rPr>
              <a:t> </a:t>
            </a:r>
            <a:r>
              <a:rPr lang="zh-TW" altLang="en-US" sz="2200" b="1" dirty="0">
                <a:solidFill>
                  <a:schemeClr val="bg1"/>
                </a:solidFill>
                <a:latin typeface="微軟正黑體" panose="020B0604030504040204" pitchFamily="34" charset="-120"/>
                <a:ea typeface="微軟正黑體" panose="020B0604030504040204" pitchFamily="34" charset="-120"/>
              </a:rPr>
              <a:t>空間</a:t>
            </a:r>
            <a:endParaRPr sz="2200" b="1" dirty="0">
              <a:solidFill>
                <a:schemeClr val="bg1"/>
              </a:solidFill>
              <a:latin typeface="微軟正黑體" panose="020B0604030504040204" pitchFamily="34" charset="-120"/>
              <a:ea typeface="微軟正黑體" panose="020B0604030504040204" pitchFamily="34" charset="-120"/>
            </a:endParaRPr>
          </a:p>
          <a:p>
            <a:pPr marL="266700" indent="-228600">
              <a:spcBef>
                <a:spcPts val="0"/>
              </a:spcBef>
              <a:buClr>
                <a:schemeClr val="bg1"/>
              </a:buClr>
              <a:buSzPct val="100000"/>
            </a:pPr>
            <a:r>
              <a:rPr lang="en-US" altLang="zh-TW" sz="2200" b="1" dirty="0">
                <a:solidFill>
                  <a:schemeClr val="bg1"/>
                </a:solidFill>
                <a:latin typeface="+mj-lt"/>
                <a:ea typeface="微軟正黑體" panose="020B0604030504040204" pitchFamily="34" charset="-120"/>
              </a:rPr>
              <a:t>USB 3.0</a:t>
            </a:r>
            <a:r>
              <a:rPr lang="en-US" altLang="zh-TW" sz="2200" b="1" dirty="0">
                <a:solidFill>
                  <a:schemeClr val="bg1"/>
                </a:solidFill>
                <a:latin typeface="Arial"/>
                <a:ea typeface="微軟正黑體" panose="020B0604030504040204" pitchFamily="34" charset="-120"/>
                <a:cs typeface="Arial"/>
              </a:rPr>
              <a:t> </a:t>
            </a:r>
            <a:r>
              <a:rPr lang="zh-TW" altLang="en-US" sz="2200" b="1" dirty="0">
                <a:solidFill>
                  <a:schemeClr val="bg1"/>
                </a:solidFill>
                <a:latin typeface="微軟正黑體" panose="020B0604030504040204" pitchFamily="34" charset="-120"/>
                <a:ea typeface="微軟正黑體" panose="020B0604030504040204" pitchFamily="34" charset="-120"/>
              </a:rPr>
              <a:t>連接外接裝置</a:t>
            </a:r>
            <a:endParaRPr sz="2200" b="1" dirty="0">
              <a:solidFill>
                <a:schemeClr val="bg1"/>
              </a:solidFill>
              <a:latin typeface="微軟正黑體" panose="020B0604030504040204" pitchFamily="34" charset="-120"/>
              <a:ea typeface="微軟正黑體" panose="020B0604030504040204" pitchFamily="34" charset="-120"/>
            </a:endParaRPr>
          </a:p>
          <a:p>
            <a:pPr marL="266700" indent="-228600">
              <a:spcBef>
                <a:spcPts val="0"/>
              </a:spcBef>
              <a:buClr>
                <a:schemeClr val="bg1"/>
              </a:buClr>
              <a:buSzPct val="100000"/>
            </a:pPr>
            <a:r>
              <a:rPr lang="en-US" altLang="zh-TW" sz="2200" b="1" dirty="0">
                <a:solidFill>
                  <a:schemeClr val="bg1"/>
                </a:solidFill>
                <a:latin typeface="+mj-lt"/>
                <a:ea typeface="微軟正黑體" panose="020B0604030504040204" pitchFamily="34" charset="-120"/>
              </a:rPr>
              <a:t>QNAP NAS </a:t>
            </a:r>
            <a:r>
              <a:rPr lang="zh-TW" altLang="en-US" sz="2200" b="1" dirty="0">
                <a:solidFill>
                  <a:schemeClr val="bg1"/>
                </a:solidFill>
                <a:latin typeface="微軟正黑體" panose="020B0604030504040204" pitchFamily="34" charset="-120"/>
                <a:ea typeface="微軟正黑體" panose="020B0604030504040204" pitchFamily="34" charset="-120"/>
              </a:rPr>
              <a:t>專屬儲存擴充設備</a:t>
            </a:r>
            <a:endParaRPr sz="2200" b="1" dirty="0">
              <a:solidFill>
                <a:schemeClr val="bg1"/>
              </a:solidFill>
              <a:latin typeface="微軟正黑體" panose="020B0604030504040204" pitchFamily="34" charset="-120"/>
              <a:ea typeface="微軟正黑體" panose="020B0604030504040204" pitchFamily="34" charset="-120"/>
            </a:endParaRPr>
          </a:p>
          <a:p>
            <a:pPr marL="0" indent="0">
              <a:buNone/>
            </a:pPr>
            <a:endParaRPr sz="2100" dirty="0"/>
          </a:p>
        </p:txBody>
      </p:sp>
    </p:spTree>
    <p:extLst>
      <p:ext uri="{BB962C8B-B14F-4D97-AF65-F5344CB8AC3E}">
        <p14:creationId xmlns:p14="http://schemas.microsoft.com/office/powerpoint/2010/main" val="3273263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3" name="圖片 2">
            <a:extLst>
              <a:ext uri="{FF2B5EF4-FFF2-40B4-BE49-F238E27FC236}">
                <a16:creationId xmlns:a16="http://schemas.microsoft.com/office/drawing/2014/main" id="{D7929DC7-F251-40F9-8476-02128783F4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7" y="0"/>
            <a:ext cx="9144000" cy="5143500"/>
          </a:xfrm>
          <a:prstGeom prst="rect">
            <a:avLst/>
          </a:prstGeom>
        </p:spPr>
      </p:pic>
      <p:sp>
        <p:nvSpPr>
          <p:cNvPr id="95" name="Google Shape;95;p14"/>
          <p:cNvSpPr txBox="1">
            <a:spLocks noGrp="1"/>
          </p:cNvSpPr>
          <p:nvPr>
            <p:ph type="title"/>
          </p:nvPr>
        </p:nvSpPr>
        <p:spPr>
          <a:xfrm>
            <a:off x="-4446" y="81707"/>
            <a:ext cx="9148446" cy="857250"/>
          </a:xfrm>
          <a:prstGeom prst="rect">
            <a:avLst/>
          </a:prstGeom>
        </p:spPr>
        <p:txBody>
          <a:bodyPr spcFirstLastPara="1" wrap="square" lIns="68569" tIns="34275" rIns="68569" bIns="34275" anchor="ctr" anchorCtr="0">
            <a:noAutofit/>
          </a:bodyPr>
          <a:lstStyle/>
          <a:p>
            <a:r>
              <a:rPr lang="af-ZA" sz="3600" b="1">
                <a:solidFill>
                  <a:srgbClr val="FFC000"/>
                </a:solidFill>
                <a:latin typeface="+mj-lt"/>
              </a:rPr>
              <a:t>Apple Mac</a:t>
            </a:r>
            <a:r>
              <a:rPr lang="af-ZA" altLang="zh-TW" sz="3600" b="1">
                <a:solidFill>
                  <a:srgbClr val="FFC000"/>
                </a:solidFill>
                <a:latin typeface="Arial"/>
                <a:ea typeface="微軟正黑體" panose="020B0604030504040204" pitchFamily="34" charset="-120"/>
                <a:cs typeface="Arial"/>
              </a:rPr>
              <a:t> </a:t>
            </a:r>
            <a:r>
              <a:rPr lang="zh-TW" altLang="af-ZA" sz="3600" b="1">
                <a:solidFill>
                  <a:srgbClr val="FFC000"/>
                </a:solidFill>
                <a:latin typeface="微軟正黑體" panose="020B0604030504040204" pitchFamily="34" charset="-120"/>
                <a:ea typeface="微軟正黑體" panose="020B0604030504040204" pitchFamily="34" charset="-120"/>
              </a:rPr>
              <a:t>出貨量已達全球</a:t>
            </a:r>
            <a:r>
              <a:rPr lang="zh-TW" altLang="af-ZA" sz="3600" b="1">
                <a:solidFill>
                  <a:srgbClr val="FFC000"/>
                </a:solidFill>
                <a:latin typeface="微軟正黑體"/>
                <a:ea typeface="微軟正黑體"/>
              </a:rPr>
              <a:t> </a:t>
            </a:r>
            <a:r>
              <a:rPr lang="zh-TW" altLang="af-ZA" sz="3600" b="1">
                <a:solidFill>
                  <a:srgbClr val="FFC000"/>
                </a:solidFill>
                <a:latin typeface="+mj-lt"/>
              </a:rPr>
              <a:t>No.4</a:t>
            </a:r>
          </a:p>
        </p:txBody>
      </p:sp>
      <p:sp>
        <p:nvSpPr>
          <p:cNvPr id="96" name="Google Shape;96;p14"/>
          <p:cNvSpPr txBox="1">
            <a:spLocks noGrp="1"/>
          </p:cNvSpPr>
          <p:nvPr>
            <p:ph type="body" idx="1"/>
          </p:nvPr>
        </p:nvSpPr>
        <p:spPr>
          <a:xfrm>
            <a:off x="2371358" y="748589"/>
            <a:ext cx="4801119" cy="857250"/>
          </a:xfrm>
          <a:prstGeom prst="rect">
            <a:avLst/>
          </a:prstGeom>
        </p:spPr>
        <p:txBody>
          <a:bodyPr spcFirstLastPara="1" wrap="square" lIns="68569" tIns="34275" rIns="68569" bIns="34275" anchor="t" anchorCtr="0">
            <a:noAutofit/>
          </a:bodyPr>
          <a:lstStyle/>
          <a:p>
            <a:pPr marL="200660" indent="-200660">
              <a:buClr>
                <a:schemeClr val="bg1"/>
              </a:buClr>
              <a:buSzPct val="100000"/>
            </a:pPr>
            <a:r>
              <a:rPr lang="en-US" altLang="zh-TW" sz="2000" b="1" dirty="0" err="1">
                <a:solidFill>
                  <a:schemeClr val="bg1"/>
                </a:solidFill>
                <a:latin typeface="微軟正黑體" panose="020B0604030504040204" pitchFamily="34" charset="-120"/>
                <a:ea typeface="微軟正黑體" panose="020B0604030504040204" pitchFamily="34" charset="-120"/>
              </a:rPr>
              <a:t>全球</a:t>
            </a:r>
            <a:r>
              <a:rPr lang="en-US" altLang="zh-TW" sz="2000" b="1" dirty="0">
                <a:solidFill>
                  <a:schemeClr val="bg1"/>
                </a:solidFill>
                <a:latin typeface="微軟正黑體" panose="020B0604030504040204" pitchFamily="34" charset="-120"/>
                <a:ea typeface="微軟正黑體" panose="020B0604030504040204" pitchFamily="34" charset="-120"/>
              </a:rPr>
              <a:t> </a:t>
            </a:r>
            <a:r>
              <a:rPr lang="en-US" altLang="zh-TW" sz="2000" b="1" dirty="0">
                <a:solidFill>
                  <a:schemeClr val="bg1"/>
                </a:solidFill>
                <a:latin typeface="+mj-lt"/>
                <a:ea typeface="微軟正黑體" panose="020B0604030504040204" pitchFamily="34" charset="-120"/>
              </a:rPr>
              <a:t>Mac</a:t>
            </a:r>
            <a:r>
              <a:rPr lang="en-US" altLang="zh-TW" sz="2000" b="1" dirty="0">
                <a:solidFill>
                  <a:schemeClr val="bg1"/>
                </a:solidFill>
                <a:latin typeface="微軟正黑體" panose="020B0604030504040204" pitchFamily="34" charset="-120"/>
                <a:ea typeface="微軟正黑體" panose="020B0604030504040204" pitchFamily="34" charset="-120"/>
              </a:rPr>
              <a:t> </a:t>
            </a:r>
            <a:r>
              <a:rPr lang="en-US" altLang="zh-TW" sz="2000" b="1" dirty="0" err="1">
                <a:solidFill>
                  <a:schemeClr val="bg1"/>
                </a:solidFill>
                <a:latin typeface="微軟正黑體" panose="020B0604030504040204" pitchFamily="34" charset="-120"/>
                <a:ea typeface="微軟正黑體" panose="020B0604030504040204" pitchFamily="34" charset="-120"/>
              </a:rPr>
              <a:t>電腦出貨量</a:t>
            </a:r>
            <a:r>
              <a:rPr lang="zh-TW" altLang="en-US" sz="2000" b="1" dirty="0">
                <a:solidFill>
                  <a:schemeClr val="bg1"/>
                </a:solidFill>
                <a:latin typeface="微軟正黑體" panose="020B0604030504040204" pitchFamily="34" charset="-120"/>
                <a:ea typeface="微軟正黑體" panose="020B0604030504040204" pitchFamily="34" charset="-120"/>
              </a:rPr>
              <a:t>逐年成長</a:t>
            </a:r>
            <a:endParaRPr lang="zh-TW" sz="2000" dirty="0">
              <a:solidFill>
                <a:schemeClr val="bg1"/>
              </a:solidFill>
            </a:endParaRPr>
          </a:p>
          <a:p>
            <a:pPr marL="200660" indent="-200660">
              <a:buClr>
                <a:schemeClr val="bg1"/>
              </a:buClr>
              <a:buSzPct val="100000"/>
            </a:pPr>
            <a:r>
              <a:rPr lang="zh-TW" altLang="en-US" sz="2000" b="1" dirty="0">
                <a:solidFill>
                  <a:schemeClr val="bg1"/>
                </a:solidFill>
                <a:latin typeface="微軟正黑體" panose="020B0604030504040204" pitchFamily="34" charset="-120"/>
                <a:ea typeface="微軟正黑體" panose="020B0604030504040204" pitchFamily="34" charset="-120"/>
              </a:rPr>
              <a:t>企業已提高對 </a:t>
            </a:r>
            <a:r>
              <a:rPr lang="zh-TW" altLang="en-US" sz="2000" b="1" dirty="0">
                <a:solidFill>
                  <a:schemeClr val="bg1"/>
                </a:solidFill>
                <a:latin typeface="+mj-lt"/>
                <a:ea typeface="微軟正黑體" panose="020B0604030504040204" pitchFamily="34" charset="-120"/>
              </a:rPr>
              <a:t>Mac</a:t>
            </a:r>
            <a:r>
              <a:rPr lang="zh-TW" altLang="en-US" sz="2000" b="1" dirty="0">
                <a:solidFill>
                  <a:schemeClr val="bg1"/>
                </a:solidFill>
                <a:latin typeface="微軟正黑體" panose="020B0604030504040204" pitchFamily="34" charset="-120"/>
                <a:ea typeface="微軟正黑體" panose="020B0604030504040204" pitchFamily="34" charset="-120"/>
              </a:rPr>
              <a:t> 的使用意願</a:t>
            </a:r>
          </a:p>
        </p:txBody>
      </p:sp>
      <p:sp>
        <p:nvSpPr>
          <p:cNvPr id="6" name="文字方塊 5">
            <a:extLst>
              <a:ext uri="{FF2B5EF4-FFF2-40B4-BE49-F238E27FC236}">
                <a16:creationId xmlns:a16="http://schemas.microsoft.com/office/drawing/2014/main" id="{D04628C9-EC04-4EE0-AD4C-A250B06BF233}"/>
              </a:ext>
            </a:extLst>
          </p:cNvPr>
          <p:cNvSpPr txBox="1"/>
          <p:nvPr/>
        </p:nvSpPr>
        <p:spPr>
          <a:xfrm>
            <a:off x="2143858" y="4388779"/>
            <a:ext cx="4847393" cy="16158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600">
                <a:solidFill>
                  <a:schemeClr val="bg1"/>
                </a:solidFill>
              </a:rPr>
              <a:t>https://appleinsider.com/articles/18/04/11/mac-sales-return-to-growth-in-q1-amid-continued-pc-market-decline</a:t>
            </a:r>
          </a:p>
        </p:txBody>
      </p:sp>
      <p:graphicFrame>
        <p:nvGraphicFramePr>
          <p:cNvPr id="5" name="表格 4">
            <a:extLst>
              <a:ext uri="{FF2B5EF4-FFF2-40B4-BE49-F238E27FC236}">
                <a16:creationId xmlns:a16="http://schemas.microsoft.com/office/drawing/2014/main" id="{ABF5ACB7-26CF-47A3-8B6A-AAC7749FF158}"/>
              </a:ext>
            </a:extLst>
          </p:cNvPr>
          <p:cNvGraphicFramePr>
            <a:graphicFrameLocks noGrp="1"/>
          </p:cNvGraphicFramePr>
          <p:nvPr/>
        </p:nvGraphicFramePr>
        <p:xfrm>
          <a:off x="421725" y="1856909"/>
          <a:ext cx="8291657" cy="2510790"/>
        </p:xfrm>
        <a:graphic>
          <a:graphicData uri="http://schemas.openxmlformats.org/drawingml/2006/table">
            <a:tbl>
              <a:tblPr firstRow="1" bandRow="1">
                <a:tableStyleId>{073A0DAA-6AF3-43AB-8588-CEC1D06C72B9}</a:tableStyleId>
              </a:tblPr>
              <a:tblGrid>
                <a:gridCol w="828538">
                  <a:extLst>
                    <a:ext uri="{9D8B030D-6E8A-4147-A177-3AD203B41FA5}">
                      <a16:colId xmlns:a16="http://schemas.microsoft.com/office/drawing/2014/main" val="3292996129"/>
                    </a:ext>
                  </a:extLst>
                </a:gridCol>
                <a:gridCol w="1205192">
                  <a:extLst>
                    <a:ext uri="{9D8B030D-6E8A-4147-A177-3AD203B41FA5}">
                      <a16:colId xmlns:a16="http://schemas.microsoft.com/office/drawing/2014/main" val="3054509148"/>
                    </a:ext>
                  </a:extLst>
                </a:gridCol>
                <a:gridCol w="1664074">
                  <a:extLst>
                    <a:ext uri="{9D8B030D-6E8A-4147-A177-3AD203B41FA5}">
                      <a16:colId xmlns:a16="http://schemas.microsoft.com/office/drawing/2014/main" val="3138788158"/>
                    </a:ext>
                  </a:extLst>
                </a:gridCol>
                <a:gridCol w="1285876">
                  <a:extLst>
                    <a:ext uri="{9D8B030D-6E8A-4147-A177-3AD203B41FA5}">
                      <a16:colId xmlns:a16="http://schemas.microsoft.com/office/drawing/2014/main" val="4279319249"/>
                    </a:ext>
                  </a:extLst>
                </a:gridCol>
                <a:gridCol w="1578349">
                  <a:extLst>
                    <a:ext uri="{9D8B030D-6E8A-4147-A177-3AD203B41FA5}">
                      <a16:colId xmlns:a16="http://schemas.microsoft.com/office/drawing/2014/main" val="4052143557"/>
                    </a:ext>
                  </a:extLst>
                </a:gridCol>
                <a:gridCol w="1729628">
                  <a:extLst>
                    <a:ext uri="{9D8B030D-6E8A-4147-A177-3AD203B41FA5}">
                      <a16:colId xmlns:a16="http://schemas.microsoft.com/office/drawing/2014/main" val="107833298"/>
                    </a:ext>
                  </a:extLst>
                </a:gridCol>
              </a:tblGrid>
              <a:tr h="411480">
                <a:tc>
                  <a:txBody>
                    <a:bodyPr/>
                    <a:lstStyle/>
                    <a:p>
                      <a:endParaRPr lang="zh-TW" altLang="en-US" sz="1100"/>
                    </a:p>
                  </a:txBody>
                  <a:tcPr marL="68580" marR="68580" marT="34290" marB="34290" anchor="ctr"/>
                </a:tc>
                <a:tc>
                  <a:txBody>
                    <a:bodyPr/>
                    <a:lstStyle/>
                    <a:p>
                      <a:r>
                        <a:rPr lang="en-US" altLang="zh-TW" sz="1100"/>
                        <a:t>1Q18 Shipments</a:t>
                      </a:r>
                      <a:endParaRPr lang="zh-TW" altLang="en-US" sz="110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a:t>1Q18 Market Share(%)</a:t>
                      </a:r>
                      <a:endParaRPr lang="zh-TW" altLang="en-US" sz="110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a:t>1Q17 Shipments</a:t>
                      </a:r>
                      <a:endParaRPr lang="zh-TW" altLang="en-US" sz="110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a:t>1Q17 Market Share(%)</a:t>
                      </a:r>
                      <a:endParaRPr lang="zh-TW" altLang="en-US" sz="110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a:t>1Q18-1Q17 Growth(%)</a:t>
                      </a:r>
                      <a:endParaRPr lang="zh-TW" altLang="en-US" sz="1100"/>
                    </a:p>
                  </a:txBody>
                  <a:tcPr marL="68580" marR="68580" marT="34290" marB="34290" anchor="ctr"/>
                </a:tc>
                <a:extLst>
                  <a:ext uri="{0D108BD9-81ED-4DB2-BD59-A6C34878D82A}">
                    <a16:rowId xmlns:a16="http://schemas.microsoft.com/office/drawing/2014/main" val="2842092260"/>
                  </a:ext>
                </a:extLst>
              </a:tr>
              <a:tr h="125187">
                <a:tc>
                  <a:txBody>
                    <a:bodyPr/>
                    <a:lstStyle/>
                    <a:p>
                      <a:r>
                        <a:rPr lang="en-US" altLang="zh-TW" sz="1100" b="0"/>
                        <a:t>HP Inc.</a:t>
                      </a:r>
                      <a:endParaRPr lang="zh-TW" altLang="en-US" sz="1100" b="0"/>
                    </a:p>
                  </a:txBody>
                  <a:tcPr marL="68580" marR="68580" marT="34290" marB="34290" anchor="ctr"/>
                </a:tc>
                <a:tc>
                  <a:txBody>
                    <a:bodyPr/>
                    <a:lstStyle/>
                    <a:p>
                      <a:r>
                        <a:rPr lang="en-US" altLang="zh-TW" sz="1100"/>
                        <a:t>12,856</a:t>
                      </a:r>
                      <a:endParaRPr lang="zh-TW" altLang="en-US" sz="1100"/>
                    </a:p>
                  </a:txBody>
                  <a:tcPr marL="68580" marR="68580" marT="34290" marB="34290" anchor="ctr"/>
                </a:tc>
                <a:tc>
                  <a:txBody>
                    <a:bodyPr/>
                    <a:lstStyle/>
                    <a:p>
                      <a:r>
                        <a:rPr lang="en-US" altLang="zh-TW" sz="1100"/>
                        <a:t>20.8</a:t>
                      </a:r>
                      <a:endParaRPr lang="zh-TW" altLang="en-US" sz="1100"/>
                    </a:p>
                  </a:txBody>
                  <a:tcPr marL="68580" marR="68580" marT="34290" marB="34290" anchor="ctr"/>
                </a:tc>
                <a:tc>
                  <a:txBody>
                    <a:bodyPr/>
                    <a:lstStyle/>
                    <a:p>
                      <a:r>
                        <a:rPr lang="en-US" altLang="zh-TW" sz="1100"/>
                        <a:t>12,505</a:t>
                      </a:r>
                      <a:endParaRPr lang="zh-TW" altLang="en-US" sz="1100"/>
                    </a:p>
                  </a:txBody>
                  <a:tcPr marL="68580" marR="68580" marT="34290" marB="34290" anchor="ctr"/>
                </a:tc>
                <a:tc>
                  <a:txBody>
                    <a:bodyPr/>
                    <a:lstStyle/>
                    <a:p>
                      <a:r>
                        <a:rPr lang="en-US" altLang="zh-TW" sz="1100"/>
                        <a:t>20.0</a:t>
                      </a:r>
                      <a:endParaRPr lang="zh-TW" altLang="en-US" sz="1100"/>
                    </a:p>
                  </a:txBody>
                  <a:tcPr marL="68580" marR="68580" marT="34290" marB="34290" anchor="ctr"/>
                </a:tc>
                <a:tc>
                  <a:txBody>
                    <a:bodyPr/>
                    <a:lstStyle/>
                    <a:p>
                      <a:r>
                        <a:rPr lang="en-US" altLang="zh-TW" sz="1100"/>
                        <a:t>2.8</a:t>
                      </a:r>
                      <a:endParaRPr lang="zh-TW" altLang="en-US" sz="1100"/>
                    </a:p>
                  </a:txBody>
                  <a:tcPr marL="68580" marR="68580" marT="34290" marB="34290" anchor="ctr"/>
                </a:tc>
                <a:extLst>
                  <a:ext uri="{0D108BD9-81ED-4DB2-BD59-A6C34878D82A}">
                    <a16:rowId xmlns:a16="http://schemas.microsoft.com/office/drawing/2014/main" val="664124725"/>
                  </a:ext>
                </a:extLst>
              </a:tr>
              <a:tr h="0">
                <a:tc>
                  <a:txBody>
                    <a:bodyPr/>
                    <a:lstStyle/>
                    <a:p>
                      <a:r>
                        <a:rPr lang="en-US" altLang="zh-TW" sz="1100" b="0"/>
                        <a:t>Lenovo</a:t>
                      </a:r>
                      <a:endParaRPr lang="zh-TW" altLang="en-US" sz="1100" b="0"/>
                    </a:p>
                  </a:txBody>
                  <a:tcPr marL="68580" marR="68580" marT="34290" marB="34290" anchor="ctr"/>
                </a:tc>
                <a:tc>
                  <a:txBody>
                    <a:bodyPr/>
                    <a:lstStyle/>
                    <a:p>
                      <a:r>
                        <a:rPr lang="en-US" altLang="zh-TW" sz="1100"/>
                        <a:t>12,346</a:t>
                      </a:r>
                      <a:endParaRPr lang="zh-TW" altLang="en-US" sz="1100"/>
                    </a:p>
                  </a:txBody>
                  <a:tcPr marL="68580" marR="68580" marT="34290" marB="34290" anchor="ctr"/>
                </a:tc>
                <a:tc>
                  <a:txBody>
                    <a:bodyPr/>
                    <a:lstStyle/>
                    <a:p>
                      <a:r>
                        <a:rPr lang="en-US" altLang="zh-TW" sz="1100"/>
                        <a:t>20.0</a:t>
                      </a:r>
                      <a:endParaRPr lang="zh-TW" altLang="en-US" sz="1100"/>
                    </a:p>
                  </a:txBody>
                  <a:tcPr marL="68580" marR="68580" marT="34290" marB="34290" anchor="ctr"/>
                </a:tc>
                <a:tc>
                  <a:txBody>
                    <a:bodyPr/>
                    <a:lstStyle/>
                    <a:p>
                      <a:r>
                        <a:rPr lang="en-US" altLang="zh-TW" sz="1100"/>
                        <a:t>12,305</a:t>
                      </a:r>
                      <a:endParaRPr lang="zh-TW" altLang="en-US" sz="1100"/>
                    </a:p>
                  </a:txBody>
                  <a:tcPr marL="68580" marR="68580" marT="34290" marB="34290" anchor="ctr"/>
                </a:tc>
                <a:tc>
                  <a:txBody>
                    <a:bodyPr/>
                    <a:lstStyle/>
                    <a:p>
                      <a:r>
                        <a:rPr lang="en-US" altLang="zh-TW" sz="1100"/>
                        <a:t>19.7</a:t>
                      </a:r>
                      <a:endParaRPr lang="zh-TW" altLang="en-US" sz="1100"/>
                    </a:p>
                  </a:txBody>
                  <a:tcPr marL="68580" marR="68580" marT="34290" marB="34290" anchor="ctr"/>
                </a:tc>
                <a:tc>
                  <a:txBody>
                    <a:bodyPr/>
                    <a:lstStyle/>
                    <a:p>
                      <a:r>
                        <a:rPr lang="en-US" altLang="zh-TW" sz="1100"/>
                        <a:t>0.3</a:t>
                      </a:r>
                      <a:endParaRPr lang="zh-TW" altLang="en-US" sz="1100"/>
                    </a:p>
                  </a:txBody>
                  <a:tcPr marL="68580" marR="68580" marT="34290" marB="34290" anchor="ctr"/>
                </a:tc>
                <a:extLst>
                  <a:ext uri="{0D108BD9-81ED-4DB2-BD59-A6C34878D82A}">
                    <a16:rowId xmlns:a16="http://schemas.microsoft.com/office/drawing/2014/main" val="2910233978"/>
                  </a:ext>
                </a:extLst>
              </a:tr>
              <a:tr h="145358">
                <a:tc>
                  <a:txBody>
                    <a:bodyPr/>
                    <a:lstStyle/>
                    <a:p>
                      <a:r>
                        <a:rPr lang="en-US" altLang="zh-TW" sz="1100" b="0"/>
                        <a:t>Dell</a:t>
                      </a:r>
                      <a:endParaRPr lang="zh-TW" altLang="en-US" sz="1100" b="0"/>
                    </a:p>
                  </a:txBody>
                  <a:tcPr marL="68580" marR="68580" marT="34290" marB="34290" anchor="ctr"/>
                </a:tc>
                <a:tc>
                  <a:txBody>
                    <a:bodyPr/>
                    <a:lstStyle/>
                    <a:p>
                      <a:r>
                        <a:rPr lang="en-US" altLang="zh-TW" sz="1100"/>
                        <a:t>9,883</a:t>
                      </a:r>
                      <a:endParaRPr lang="zh-TW" altLang="en-US" sz="1100"/>
                    </a:p>
                  </a:txBody>
                  <a:tcPr marL="68580" marR="68580" marT="34290" marB="34290" anchor="ctr"/>
                </a:tc>
                <a:tc>
                  <a:txBody>
                    <a:bodyPr/>
                    <a:lstStyle/>
                    <a:p>
                      <a:r>
                        <a:rPr lang="en-US" altLang="zh-TW" sz="1100"/>
                        <a:t>16.0</a:t>
                      </a:r>
                      <a:endParaRPr lang="zh-TW" altLang="en-US" sz="1100"/>
                    </a:p>
                  </a:txBody>
                  <a:tcPr marL="68580" marR="68580" marT="34290" marB="34290" anchor="ctr"/>
                </a:tc>
                <a:tc>
                  <a:txBody>
                    <a:bodyPr/>
                    <a:lstStyle/>
                    <a:p>
                      <a:r>
                        <a:rPr lang="en-US" altLang="zh-TW" sz="1100"/>
                        <a:t>9,277</a:t>
                      </a:r>
                      <a:endParaRPr lang="zh-TW" altLang="en-US" sz="1100"/>
                    </a:p>
                  </a:txBody>
                  <a:tcPr marL="68580" marR="68580" marT="34290" marB="34290" anchor="ctr"/>
                </a:tc>
                <a:tc>
                  <a:txBody>
                    <a:bodyPr/>
                    <a:lstStyle/>
                    <a:p>
                      <a:r>
                        <a:rPr lang="en-US" altLang="zh-TW" sz="1100"/>
                        <a:t>14.8</a:t>
                      </a:r>
                      <a:endParaRPr lang="zh-TW" altLang="en-US" sz="1100"/>
                    </a:p>
                  </a:txBody>
                  <a:tcPr marL="68580" marR="68580" marT="34290" marB="34290" anchor="ctr"/>
                </a:tc>
                <a:tc>
                  <a:txBody>
                    <a:bodyPr/>
                    <a:lstStyle/>
                    <a:p>
                      <a:r>
                        <a:rPr lang="en-US" altLang="zh-TW" sz="1100"/>
                        <a:t>6.5</a:t>
                      </a:r>
                      <a:endParaRPr lang="zh-TW" altLang="en-US" sz="1100"/>
                    </a:p>
                  </a:txBody>
                  <a:tcPr marL="68580" marR="68580" marT="34290" marB="34290" anchor="ctr"/>
                </a:tc>
                <a:extLst>
                  <a:ext uri="{0D108BD9-81ED-4DB2-BD59-A6C34878D82A}">
                    <a16:rowId xmlns:a16="http://schemas.microsoft.com/office/drawing/2014/main" val="1172402349"/>
                  </a:ext>
                </a:extLst>
              </a:tr>
              <a:tr h="0">
                <a:tc>
                  <a:txBody>
                    <a:bodyPr/>
                    <a:lstStyle/>
                    <a:p>
                      <a:r>
                        <a:rPr lang="en-US" altLang="zh-TW" sz="1100" b="0"/>
                        <a:t>Apple</a:t>
                      </a:r>
                      <a:endParaRPr lang="zh-TW" altLang="en-US" sz="1100" b="0"/>
                    </a:p>
                  </a:txBody>
                  <a:tcPr marL="68580" marR="68580" marT="34290" marB="34290" anchor="ctr"/>
                </a:tc>
                <a:tc>
                  <a:txBody>
                    <a:bodyPr/>
                    <a:lstStyle/>
                    <a:p>
                      <a:r>
                        <a:rPr lang="en-US" altLang="zh-TW" sz="1100" b="1">
                          <a:solidFill>
                            <a:srgbClr val="FF0000"/>
                          </a:solidFill>
                        </a:rPr>
                        <a:t>4,264</a:t>
                      </a:r>
                      <a:endParaRPr lang="zh-TW" altLang="en-US" sz="1100" b="1">
                        <a:solidFill>
                          <a:srgbClr val="FF0000"/>
                        </a:solidFill>
                      </a:endParaRPr>
                    </a:p>
                  </a:txBody>
                  <a:tcPr marL="68580" marR="68580" marT="34290" marB="34290" anchor="ctr"/>
                </a:tc>
                <a:tc>
                  <a:txBody>
                    <a:bodyPr/>
                    <a:lstStyle/>
                    <a:p>
                      <a:r>
                        <a:rPr lang="en-US" altLang="zh-TW" sz="1100" b="1">
                          <a:solidFill>
                            <a:srgbClr val="FF0000"/>
                          </a:solidFill>
                        </a:rPr>
                        <a:t>6.9</a:t>
                      </a:r>
                      <a:endParaRPr lang="zh-TW" altLang="en-US" sz="1100" b="1">
                        <a:solidFill>
                          <a:srgbClr val="FF0000"/>
                        </a:solidFill>
                      </a:endParaRPr>
                    </a:p>
                  </a:txBody>
                  <a:tcPr marL="68580" marR="68580" marT="34290" marB="34290" anchor="ctr"/>
                </a:tc>
                <a:tc>
                  <a:txBody>
                    <a:bodyPr/>
                    <a:lstStyle/>
                    <a:p>
                      <a:r>
                        <a:rPr lang="en-US" altLang="zh-TW" sz="1100" b="1">
                          <a:solidFill>
                            <a:srgbClr val="FF0000"/>
                          </a:solidFill>
                        </a:rPr>
                        <a:t>4,199</a:t>
                      </a:r>
                      <a:endParaRPr lang="zh-TW" altLang="en-US" sz="1100" b="1">
                        <a:solidFill>
                          <a:srgbClr val="FF0000"/>
                        </a:solidFill>
                      </a:endParaRPr>
                    </a:p>
                  </a:txBody>
                  <a:tcPr marL="68580" marR="68580" marT="34290" marB="34290" anchor="ctr"/>
                </a:tc>
                <a:tc>
                  <a:txBody>
                    <a:bodyPr/>
                    <a:lstStyle/>
                    <a:p>
                      <a:r>
                        <a:rPr lang="en-US" altLang="zh-TW" sz="1100" b="1">
                          <a:solidFill>
                            <a:srgbClr val="FF0000"/>
                          </a:solidFill>
                        </a:rPr>
                        <a:t>6.7</a:t>
                      </a:r>
                      <a:endParaRPr lang="zh-TW" altLang="en-US" sz="1100" b="1">
                        <a:solidFill>
                          <a:srgbClr val="FF0000"/>
                        </a:solidFill>
                      </a:endParaRPr>
                    </a:p>
                  </a:txBody>
                  <a:tcPr marL="68580" marR="68580" marT="34290" marB="34290" anchor="ctr"/>
                </a:tc>
                <a:tc>
                  <a:txBody>
                    <a:bodyPr/>
                    <a:lstStyle/>
                    <a:p>
                      <a:r>
                        <a:rPr lang="en-US" altLang="zh-TW" sz="1100" b="1">
                          <a:solidFill>
                            <a:srgbClr val="FF0000"/>
                          </a:solidFill>
                        </a:rPr>
                        <a:t>1.5</a:t>
                      </a:r>
                      <a:endParaRPr lang="zh-TW" altLang="en-US" sz="1100" b="1">
                        <a:solidFill>
                          <a:srgbClr val="FF0000"/>
                        </a:solidFill>
                      </a:endParaRPr>
                    </a:p>
                  </a:txBody>
                  <a:tcPr marL="68580" marR="68580" marT="34290" marB="34290" anchor="ctr"/>
                </a:tc>
                <a:extLst>
                  <a:ext uri="{0D108BD9-81ED-4DB2-BD59-A6C34878D82A}">
                    <a16:rowId xmlns:a16="http://schemas.microsoft.com/office/drawing/2014/main" val="1653985912"/>
                  </a:ext>
                </a:extLst>
              </a:tr>
              <a:tr h="131911">
                <a:tc>
                  <a:txBody>
                    <a:bodyPr/>
                    <a:lstStyle/>
                    <a:p>
                      <a:r>
                        <a:rPr lang="en-US" altLang="zh-TW" sz="1100" b="0"/>
                        <a:t>Asus</a:t>
                      </a:r>
                      <a:endParaRPr lang="zh-TW" altLang="en-US" sz="1100" b="0"/>
                    </a:p>
                  </a:txBody>
                  <a:tcPr marL="68580" marR="68580" marT="34290" marB="34290" anchor="ctr"/>
                </a:tc>
                <a:tc>
                  <a:txBody>
                    <a:bodyPr/>
                    <a:lstStyle/>
                    <a:p>
                      <a:r>
                        <a:rPr lang="en-US" altLang="zh-TW" sz="1100"/>
                        <a:t>3,900</a:t>
                      </a:r>
                      <a:endParaRPr lang="zh-TW" altLang="en-US" sz="1100"/>
                    </a:p>
                  </a:txBody>
                  <a:tcPr marL="68580" marR="68580" marT="34290" marB="34290" anchor="ctr"/>
                </a:tc>
                <a:tc>
                  <a:txBody>
                    <a:bodyPr/>
                    <a:lstStyle/>
                    <a:p>
                      <a:r>
                        <a:rPr lang="en-US" altLang="zh-TW" sz="1100"/>
                        <a:t>6.3</a:t>
                      </a:r>
                      <a:endParaRPr lang="zh-TW" altLang="en-US" sz="1100"/>
                    </a:p>
                  </a:txBody>
                  <a:tcPr marL="68580" marR="68580" marT="34290" marB="34290" anchor="ctr"/>
                </a:tc>
                <a:tc>
                  <a:txBody>
                    <a:bodyPr/>
                    <a:lstStyle/>
                    <a:p>
                      <a:r>
                        <a:rPr lang="en-US" altLang="zh-TW" sz="1100"/>
                        <a:t>4,458</a:t>
                      </a:r>
                      <a:endParaRPr lang="zh-TW" altLang="en-US" sz="1100"/>
                    </a:p>
                  </a:txBody>
                  <a:tcPr marL="68580" marR="68580" marT="34290" marB="34290" anchor="ctr"/>
                </a:tc>
                <a:tc>
                  <a:txBody>
                    <a:bodyPr/>
                    <a:lstStyle/>
                    <a:p>
                      <a:r>
                        <a:rPr lang="en-US" altLang="zh-TW" sz="1100"/>
                        <a:t>7.1</a:t>
                      </a:r>
                      <a:endParaRPr lang="zh-TW" altLang="en-US" sz="1100"/>
                    </a:p>
                  </a:txBody>
                  <a:tcPr marL="68580" marR="68580" marT="34290" marB="34290" anchor="ctr"/>
                </a:tc>
                <a:tc>
                  <a:txBody>
                    <a:bodyPr/>
                    <a:lstStyle/>
                    <a:p>
                      <a:r>
                        <a:rPr lang="en-US" altLang="zh-TW" sz="1100"/>
                        <a:t>-12.5</a:t>
                      </a:r>
                      <a:endParaRPr lang="zh-TW" altLang="en-US" sz="1100"/>
                    </a:p>
                  </a:txBody>
                  <a:tcPr marL="68580" marR="68580" marT="34290" marB="34290" anchor="ctr"/>
                </a:tc>
                <a:extLst>
                  <a:ext uri="{0D108BD9-81ED-4DB2-BD59-A6C34878D82A}">
                    <a16:rowId xmlns:a16="http://schemas.microsoft.com/office/drawing/2014/main" val="3854341657"/>
                  </a:ext>
                </a:extLst>
              </a:tr>
              <a:tr h="0">
                <a:tc>
                  <a:txBody>
                    <a:bodyPr/>
                    <a:lstStyle/>
                    <a:p>
                      <a:r>
                        <a:rPr lang="en-US" altLang="zh-TW" sz="1100" b="0"/>
                        <a:t>Acer Group</a:t>
                      </a:r>
                      <a:endParaRPr lang="zh-TW" altLang="en-US" sz="1100" b="0"/>
                    </a:p>
                  </a:txBody>
                  <a:tcPr marL="68580" marR="68580" marT="34290" marB="34290" anchor="ctr"/>
                </a:tc>
                <a:tc>
                  <a:txBody>
                    <a:bodyPr/>
                    <a:lstStyle/>
                    <a:p>
                      <a:r>
                        <a:rPr lang="en-US" altLang="zh-TW" sz="1100"/>
                        <a:t>3,828</a:t>
                      </a:r>
                      <a:endParaRPr lang="zh-TW" altLang="en-US" sz="1100"/>
                    </a:p>
                  </a:txBody>
                  <a:tcPr marL="68580" marR="68580" marT="34290" marB="34290" anchor="ctr"/>
                </a:tc>
                <a:tc>
                  <a:txBody>
                    <a:bodyPr/>
                    <a:lstStyle/>
                    <a:p>
                      <a:r>
                        <a:rPr lang="en-US" altLang="zh-TW" sz="1100"/>
                        <a:t>6.2</a:t>
                      </a:r>
                      <a:endParaRPr lang="zh-TW" altLang="en-US" sz="1100"/>
                    </a:p>
                  </a:txBody>
                  <a:tcPr marL="68580" marR="68580" marT="34290" marB="34290" anchor="ctr"/>
                </a:tc>
                <a:tc>
                  <a:txBody>
                    <a:bodyPr/>
                    <a:lstStyle/>
                    <a:p>
                      <a:r>
                        <a:rPr lang="en-US" altLang="zh-TW" sz="1100"/>
                        <a:t>4,189</a:t>
                      </a:r>
                      <a:endParaRPr lang="zh-TW" altLang="en-US" sz="1100"/>
                    </a:p>
                  </a:txBody>
                  <a:tcPr marL="68580" marR="68580" marT="34290" marB="34290" anchor="ctr"/>
                </a:tc>
                <a:tc>
                  <a:txBody>
                    <a:bodyPr/>
                    <a:lstStyle/>
                    <a:p>
                      <a:r>
                        <a:rPr lang="en-US" altLang="zh-TW" sz="1100"/>
                        <a:t>6.7</a:t>
                      </a:r>
                      <a:endParaRPr lang="zh-TW" altLang="en-US" sz="1100"/>
                    </a:p>
                  </a:txBody>
                  <a:tcPr marL="68580" marR="68580" marT="34290" marB="34290" anchor="ctr"/>
                </a:tc>
                <a:tc>
                  <a:txBody>
                    <a:bodyPr/>
                    <a:lstStyle/>
                    <a:p>
                      <a:r>
                        <a:rPr lang="en-US" altLang="zh-TW" sz="1100"/>
                        <a:t>-8.6</a:t>
                      </a:r>
                      <a:endParaRPr lang="zh-TW" altLang="en-US" sz="1100"/>
                    </a:p>
                  </a:txBody>
                  <a:tcPr marL="68580" marR="68580" marT="34290" marB="34290" anchor="ctr"/>
                </a:tc>
                <a:extLst>
                  <a:ext uri="{0D108BD9-81ED-4DB2-BD59-A6C34878D82A}">
                    <a16:rowId xmlns:a16="http://schemas.microsoft.com/office/drawing/2014/main" val="4022795502"/>
                  </a:ext>
                </a:extLst>
              </a:tr>
              <a:tr h="131911">
                <a:tc>
                  <a:txBody>
                    <a:bodyPr/>
                    <a:lstStyle/>
                    <a:p>
                      <a:r>
                        <a:rPr lang="en-US" altLang="zh-TW" sz="1100" b="0"/>
                        <a:t>Others</a:t>
                      </a:r>
                      <a:endParaRPr lang="zh-TW" altLang="en-US" sz="1100" b="0"/>
                    </a:p>
                  </a:txBody>
                  <a:tcPr marL="68580" marR="68580" marT="34290" marB="34290" anchor="ctr"/>
                </a:tc>
                <a:tc>
                  <a:txBody>
                    <a:bodyPr/>
                    <a:lstStyle/>
                    <a:p>
                      <a:r>
                        <a:rPr lang="en-US" altLang="zh-TW" sz="1100"/>
                        <a:t>14,609</a:t>
                      </a:r>
                      <a:endParaRPr lang="zh-TW" altLang="en-US" sz="1100"/>
                    </a:p>
                  </a:txBody>
                  <a:tcPr marL="68580" marR="68580" marT="34290" marB="34290" anchor="ctr"/>
                </a:tc>
                <a:tc>
                  <a:txBody>
                    <a:bodyPr/>
                    <a:lstStyle/>
                    <a:p>
                      <a:r>
                        <a:rPr lang="en-US" altLang="zh-TW" sz="1100"/>
                        <a:t>23.7</a:t>
                      </a:r>
                      <a:endParaRPr lang="zh-TW" altLang="en-US" sz="1100"/>
                    </a:p>
                  </a:txBody>
                  <a:tcPr marL="68580" marR="68580" marT="34290" marB="34290" anchor="ctr"/>
                </a:tc>
                <a:tc>
                  <a:txBody>
                    <a:bodyPr/>
                    <a:lstStyle/>
                    <a:p>
                      <a:r>
                        <a:rPr lang="en-US" altLang="zh-TW" sz="1100"/>
                        <a:t>15,637</a:t>
                      </a:r>
                      <a:endParaRPr lang="zh-TW" altLang="en-US" sz="1100"/>
                    </a:p>
                  </a:txBody>
                  <a:tcPr marL="68580" marR="68580" marT="34290" marB="34290" anchor="ctr"/>
                </a:tc>
                <a:tc>
                  <a:txBody>
                    <a:bodyPr/>
                    <a:lstStyle/>
                    <a:p>
                      <a:r>
                        <a:rPr lang="en-US" altLang="zh-TW" sz="1100"/>
                        <a:t>25.0</a:t>
                      </a:r>
                      <a:endParaRPr lang="zh-TW" altLang="en-US" sz="1100"/>
                    </a:p>
                  </a:txBody>
                  <a:tcPr marL="68580" marR="68580" marT="34290" marB="34290" anchor="ctr"/>
                </a:tc>
                <a:tc>
                  <a:txBody>
                    <a:bodyPr/>
                    <a:lstStyle/>
                    <a:p>
                      <a:r>
                        <a:rPr lang="en-US" altLang="zh-TW" sz="1100"/>
                        <a:t>6.6</a:t>
                      </a:r>
                      <a:endParaRPr lang="zh-TW" altLang="en-US" sz="1100"/>
                    </a:p>
                  </a:txBody>
                  <a:tcPr marL="68580" marR="68580" marT="34290" marB="34290" anchor="ctr"/>
                </a:tc>
                <a:extLst>
                  <a:ext uri="{0D108BD9-81ED-4DB2-BD59-A6C34878D82A}">
                    <a16:rowId xmlns:a16="http://schemas.microsoft.com/office/drawing/2014/main" val="3843845056"/>
                  </a:ext>
                </a:extLst>
              </a:tr>
              <a:tr h="278130">
                <a:tc>
                  <a:txBody>
                    <a:bodyPr/>
                    <a:lstStyle/>
                    <a:p>
                      <a:r>
                        <a:rPr lang="en-US" altLang="zh-TW" sz="1100" b="1"/>
                        <a:t>Total</a:t>
                      </a:r>
                      <a:endParaRPr lang="zh-TW" altLang="en-US" sz="1100" b="1"/>
                    </a:p>
                  </a:txBody>
                  <a:tcPr marL="68580" marR="68580" marT="34290" marB="34290" anchor="ctr"/>
                </a:tc>
                <a:tc>
                  <a:txBody>
                    <a:bodyPr/>
                    <a:lstStyle/>
                    <a:p>
                      <a:r>
                        <a:rPr lang="en-US" altLang="zh-TW" sz="1100" b="1"/>
                        <a:t>61,686</a:t>
                      </a:r>
                      <a:endParaRPr lang="zh-TW" altLang="en-US" sz="1100" b="1"/>
                    </a:p>
                  </a:txBody>
                  <a:tcPr marL="68580" marR="68580" marT="34290" marB="34290" anchor="ctr"/>
                </a:tc>
                <a:tc>
                  <a:txBody>
                    <a:bodyPr/>
                    <a:lstStyle/>
                    <a:p>
                      <a:r>
                        <a:rPr lang="en-US" altLang="zh-TW" sz="1100" b="1"/>
                        <a:t>100.0</a:t>
                      </a:r>
                      <a:endParaRPr lang="zh-TW" altLang="en-US" sz="1100" b="1"/>
                    </a:p>
                  </a:txBody>
                  <a:tcPr marL="68580" marR="68580" marT="34290" marB="34290" anchor="ctr"/>
                </a:tc>
                <a:tc>
                  <a:txBody>
                    <a:bodyPr/>
                    <a:lstStyle/>
                    <a:p>
                      <a:r>
                        <a:rPr lang="en-US" altLang="zh-TW" sz="1100" b="1"/>
                        <a:t>62,569</a:t>
                      </a:r>
                      <a:endParaRPr lang="zh-TW" altLang="en-US" sz="1100" b="1"/>
                    </a:p>
                  </a:txBody>
                  <a:tcPr marL="68580" marR="68580" marT="34290" marB="34290" anchor="ctr"/>
                </a:tc>
                <a:tc>
                  <a:txBody>
                    <a:bodyPr/>
                    <a:lstStyle/>
                    <a:p>
                      <a:r>
                        <a:rPr lang="en-US" altLang="zh-TW" sz="1100" b="1"/>
                        <a:t>100.0</a:t>
                      </a:r>
                      <a:endParaRPr lang="zh-TW" altLang="en-US" sz="1100" b="1"/>
                    </a:p>
                  </a:txBody>
                  <a:tcPr marL="68580" marR="68580" marT="34290" marB="34290" anchor="ctr"/>
                </a:tc>
                <a:tc>
                  <a:txBody>
                    <a:bodyPr/>
                    <a:lstStyle/>
                    <a:p>
                      <a:r>
                        <a:rPr lang="en-US" altLang="zh-TW" sz="1100" b="1"/>
                        <a:t>-1.4</a:t>
                      </a:r>
                      <a:endParaRPr lang="zh-TW" altLang="en-US" sz="1100" b="1"/>
                    </a:p>
                  </a:txBody>
                  <a:tcPr marL="68580" marR="68580" marT="34290" marB="34290" anchor="ctr"/>
                </a:tc>
                <a:extLst>
                  <a:ext uri="{0D108BD9-81ED-4DB2-BD59-A6C34878D82A}">
                    <a16:rowId xmlns:a16="http://schemas.microsoft.com/office/drawing/2014/main" val="189988555"/>
                  </a:ext>
                </a:extLst>
              </a:tr>
            </a:tbl>
          </a:graphicData>
        </a:graphic>
      </p:graphicFrame>
      <p:sp>
        <p:nvSpPr>
          <p:cNvPr id="7" name="矩形 6">
            <a:extLst>
              <a:ext uri="{FF2B5EF4-FFF2-40B4-BE49-F238E27FC236}">
                <a16:creationId xmlns:a16="http://schemas.microsoft.com/office/drawing/2014/main" id="{17A8B12E-0D19-4DCC-BF61-E0BD107FCEEA}"/>
              </a:ext>
            </a:extLst>
          </p:cNvPr>
          <p:cNvSpPr/>
          <p:nvPr/>
        </p:nvSpPr>
        <p:spPr>
          <a:xfrm>
            <a:off x="1801308" y="1485676"/>
            <a:ext cx="5035090" cy="357790"/>
          </a:xfrm>
          <a:prstGeom prst="rect">
            <a:avLst/>
          </a:prstGeom>
        </p:spPr>
        <p:txBody>
          <a:bodyPr wrap="square">
            <a:spAutoFit/>
          </a:bodyPr>
          <a:lstStyle/>
          <a:p>
            <a:pPr indent="-342892" algn="ctr">
              <a:buClr>
                <a:srgbClr val="FFC000"/>
              </a:buClr>
            </a:pPr>
            <a:r>
              <a:rPr lang="en-US" altLang="zh-TW" sz="1725" b="1">
                <a:solidFill>
                  <a:srgbClr val="FFC000"/>
                </a:solidFill>
                <a:latin typeface="+mj-lt"/>
                <a:ea typeface="微軟正黑體" panose="020B0604030504040204" pitchFamily="34" charset="-120"/>
              </a:rPr>
              <a:t>Preliminary Worldwide PC Shipment 1Q18</a:t>
            </a:r>
            <a:endParaRPr lang="zh-TW" altLang="zh-TW" sz="1725" b="1">
              <a:solidFill>
                <a:srgbClr val="FFC000"/>
              </a:solidFill>
              <a:latin typeface="+mj-lt"/>
              <a:ea typeface="微軟正黑體" panose="020B0604030504040204" pitchFamily="34" charset="-120"/>
            </a:endParaRPr>
          </a:p>
        </p:txBody>
      </p:sp>
    </p:spTree>
    <p:extLst>
      <p:ext uri="{BB962C8B-B14F-4D97-AF65-F5344CB8AC3E}">
        <p14:creationId xmlns:p14="http://schemas.microsoft.com/office/powerpoint/2010/main" val="3060916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5" name="圖片 4" descr="一張含有 螢幕擷取畫面 的圖片&#10;&#10;描述是以非常高的可信度產生">
            <a:extLst>
              <a:ext uri="{FF2B5EF4-FFF2-40B4-BE49-F238E27FC236}">
                <a16:creationId xmlns:a16="http://schemas.microsoft.com/office/drawing/2014/main" id="{04CAAD7F-65FA-4AE3-A147-15FADBD800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7463" y="1341018"/>
            <a:ext cx="4766068" cy="2681347"/>
          </a:xfrm>
          <a:prstGeom prst="rect">
            <a:avLst/>
          </a:prstGeom>
        </p:spPr>
      </p:pic>
      <p:sp>
        <p:nvSpPr>
          <p:cNvPr id="225" name="Google Shape;225;p28"/>
          <p:cNvSpPr txBox="1">
            <a:spLocks noGrp="1"/>
          </p:cNvSpPr>
          <p:nvPr>
            <p:ph type="title"/>
          </p:nvPr>
        </p:nvSpPr>
        <p:spPr>
          <a:xfrm>
            <a:off x="262011" y="55924"/>
            <a:ext cx="6824589" cy="857250"/>
          </a:xfrm>
          <a:prstGeom prst="rect">
            <a:avLst/>
          </a:prstGeom>
          <a:noFill/>
          <a:ln>
            <a:noFill/>
          </a:ln>
        </p:spPr>
        <p:txBody>
          <a:bodyPr spcFirstLastPara="1" wrap="square" lIns="68569" tIns="34275" rIns="68569" bIns="34275" anchor="ctr" anchorCtr="0">
            <a:noAutofit/>
          </a:bodyPr>
          <a:lstStyle/>
          <a:p>
            <a:pPr>
              <a:buSzPts val="1100"/>
            </a:pPr>
            <a:r>
              <a:rPr lang="zh-TW" sz="3600" b="1">
                <a:solidFill>
                  <a:schemeClr val="bg1"/>
                </a:solidFill>
                <a:latin typeface="+mj-lt"/>
                <a:ea typeface="微軟正黑體" panose="020B0604030504040204" pitchFamily="34" charset="-120"/>
              </a:rPr>
              <a:t>QNAP NAS </a:t>
            </a:r>
            <a:r>
              <a:rPr lang="zh-TW" sz="3600" b="1">
                <a:solidFill>
                  <a:schemeClr val="bg1"/>
                </a:solidFill>
                <a:latin typeface="微軟正黑體" panose="020B0604030504040204" pitchFamily="34" charset="-120"/>
                <a:ea typeface="微軟正黑體" panose="020B0604030504040204" pitchFamily="34" charset="-120"/>
              </a:rPr>
              <a:t>輕鬆實現自動備份</a:t>
            </a:r>
            <a:endParaRPr sz="3600" b="1" u="none" strike="noStrike" cap="none">
              <a:solidFill>
                <a:schemeClr val="bg1"/>
              </a:solidFill>
              <a:latin typeface="微軟正黑體" panose="020B0604030504040204" pitchFamily="34" charset="-120"/>
              <a:ea typeface="微軟正黑體" panose="020B0604030504040204" pitchFamily="34" charset="-120"/>
              <a:sym typeface="Calibri"/>
            </a:endParaRPr>
          </a:p>
        </p:txBody>
      </p:sp>
      <p:sp>
        <p:nvSpPr>
          <p:cNvPr id="226" name="Google Shape;226;p28"/>
          <p:cNvSpPr txBox="1">
            <a:spLocks noGrp="1"/>
          </p:cNvSpPr>
          <p:nvPr>
            <p:ph type="body" idx="1"/>
          </p:nvPr>
        </p:nvSpPr>
        <p:spPr>
          <a:xfrm>
            <a:off x="828055" y="1231077"/>
            <a:ext cx="3438634" cy="1916760"/>
          </a:xfrm>
          <a:prstGeom prst="rect">
            <a:avLst/>
          </a:prstGeom>
          <a:noFill/>
          <a:ln>
            <a:noFill/>
          </a:ln>
        </p:spPr>
        <p:txBody>
          <a:bodyPr spcFirstLastPara="1" wrap="square" lIns="68569" tIns="34275" rIns="68569" bIns="34275" anchor="t" anchorCtr="0">
            <a:noAutofit/>
          </a:bodyPr>
          <a:lstStyle/>
          <a:p>
            <a:pPr marL="57149" indent="0">
              <a:spcBef>
                <a:spcPts val="360"/>
              </a:spcBef>
              <a:buSzPts val="2400"/>
              <a:buNone/>
            </a:pPr>
            <a:r>
              <a:rPr lang="zh-TW" altLang="en-US" sz="2200" b="1" dirty="0">
                <a:solidFill>
                  <a:srgbClr val="002060"/>
                </a:solidFill>
                <a:latin typeface="微軟正黑體" panose="020B0604030504040204" pitchFamily="34" charset="-120"/>
                <a:ea typeface="微軟正黑體" panose="020B0604030504040204" pitchFamily="34" charset="-120"/>
                <a:cs typeface="Arial"/>
                <a:sym typeface="Arial"/>
              </a:rPr>
              <a:t>自動備份功能讓您幾乎 </a:t>
            </a:r>
            <a:br>
              <a:rPr lang="zh-TW" altLang="en-US" sz="2200" b="1" dirty="0">
                <a:solidFill>
                  <a:srgbClr val="002060"/>
                </a:solidFill>
                <a:latin typeface="微軟正黑體" panose="020B0604030504040204" pitchFamily="34" charset="-120"/>
                <a:ea typeface="微軟正黑體" panose="020B0604030504040204" pitchFamily="34" charset="-120"/>
                <a:cs typeface="Arial"/>
                <a:sym typeface="Arial"/>
              </a:rPr>
            </a:br>
            <a:r>
              <a:rPr lang="zh-TW" altLang="en-US" sz="2200" b="1" dirty="0">
                <a:solidFill>
                  <a:srgbClr val="002060"/>
                </a:solidFill>
                <a:latin typeface="微軟正黑體" panose="020B0604030504040204" pitchFamily="34" charset="-120"/>
                <a:ea typeface="微軟正黑體" panose="020B0604030504040204" pitchFamily="34" charset="-120"/>
                <a:cs typeface="Arial"/>
                <a:sym typeface="Arial"/>
              </a:rPr>
              <a:t>忘了它的存在 </a:t>
            </a:r>
            <a:endParaRPr sz="2200" b="1" dirty="0">
              <a:solidFill>
                <a:srgbClr val="002060"/>
              </a:solidFill>
              <a:latin typeface="微軟正黑體" panose="020B0604030504040204" pitchFamily="34" charset="-120"/>
              <a:ea typeface="微軟正黑體" panose="020B0604030504040204" pitchFamily="34" charset="-120"/>
              <a:cs typeface="Arial"/>
              <a:sym typeface="Arial"/>
            </a:endParaRPr>
          </a:p>
          <a:p>
            <a:pPr marL="449263" lvl="1" indent="-182563">
              <a:spcBef>
                <a:spcPts val="0"/>
              </a:spcBef>
              <a:buSzPct val="100000"/>
              <a:buFont typeface="Arial" panose="020B0604020202020204" pitchFamily="34" charset="0"/>
              <a:buChar char="•"/>
              <a:tabLst>
                <a:tab pos="536575" algn="l"/>
              </a:tabLst>
            </a:pPr>
            <a:r>
              <a:rPr lang="zh-TW" altLang="en-US" sz="1800" b="1" dirty="0">
                <a:latin typeface="微軟正黑體" panose="020B0604030504040204" pitchFamily="34" charset="-120"/>
                <a:ea typeface="微軟正黑體" panose="020B0604030504040204" pitchFamily="34" charset="-120"/>
                <a:cs typeface="Arial"/>
                <a:sym typeface="Arial"/>
              </a:rPr>
              <a:t>簡易設定</a:t>
            </a:r>
            <a:endParaRPr sz="1800" b="1" dirty="0">
              <a:latin typeface="微軟正黑體" panose="020B0604030504040204" pitchFamily="34" charset="-120"/>
              <a:ea typeface="微軟正黑體" panose="020B0604030504040204" pitchFamily="34" charset="-120"/>
              <a:cs typeface="Arial"/>
              <a:sym typeface="Arial"/>
            </a:endParaRPr>
          </a:p>
          <a:p>
            <a:pPr marL="449263" lvl="1" indent="-182563">
              <a:spcBef>
                <a:spcPts val="0"/>
              </a:spcBef>
              <a:buSzPct val="100000"/>
              <a:buFont typeface="Arial" panose="020B0604020202020204" pitchFamily="34" charset="0"/>
              <a:buChar char="•"/>
              <a:tabLst>
                <a:tab pos="536575" algn="l"/>
              </a:tabLst>
            </a:pPr>
            <a:r>
              <a:rPr lang="zh-TW" altLang="en-US" sz="1800" b="1" dirty="0">
                <a:latin typeface="微軟正黑體" panose="020B0604030504040204" pitchFamily="34" charset="-120"/>
                <a:ea typeface="微軟正黑體" panose="020B0604030504040204" pitchFamily="34" charset="-120"/>
                <a:cs typeface="Arial"/>
                <a:sym typeface="Arial"/>
              </a:rPr>
              <a:t>插上電源即自動備份</a:t>
            </a:r>
            <a:endParaRPr sz="1800" b="1" dirty="0">
              <a:latin typeface="微軟正黑體" panose="020B0604030504040204" pitchFamily="34" charset="-120"/>
              <a:ea typeface="微軟正黑體" panose="020B0604030504040204" pitchFamily="34" charset="-120"/>
              <a:cs typeface="Arial"/>
              <a:sym typeface="Arial"/>
            </a:endParaRPr>
          </a:p>
          <a:p>
            <a:pPr marL="449263" lvl="1" indent="-182563">
              <a:spcBef>
                <a:spcPts val="0"/>
              </a:spcBef>
              <a:buSzPct val="100000"/>
              <a:buFont typeface="Arial" panose="020B0604020202020204" pitchFamily="34" charset="0"/>
              <a:buChar char="•"/>
              <a:tabLst>
                <a:tab pos="536575" algn="l"/>
              </a:tabLst>
            </a:pPr>
            <a:r>
              <a:rPr lang="zh-TW" altLang="en-US" sz="1800" b="1" dirty="0">
                <a:latin typeface="微軟正黑體" panose="020B0604030504040204" pitchFamily="34" charset="-120"/>
                <a:ea typeface="微軟正黑體" panose="020B0604030504040204" pitchFamily="34" charset="-120"/>
                <a:cs typeface="Arial"/>
                <a:sym typeface="Arial"/>
              </a:rPr>
              <a:t>自動化版本管理</a:t>
            </a:r>
            <a:endParaRPr sz="1800" b="1" dirty="0">
              <a:latin typeface="微軟正黑體" panose="020B0604030504040204" pitchFamily="34" charset="-120"/>
              <a:ea typeface="微軟正黑體" panose="020B0604030504040204" pitchFamily="34" charset="-120"/>
            </a:endParaRPr>
          </a:p>
          <a:p>
            <a:pPr marL="257168" indent="-123822">
              <a:spcBef>
                <a:spcPts val="420"/>
              </a:spcBef>
              <a:buSzPts val="2800"/>
              <a:buNone/>
            </a:pPr>
            <a:endParaRPr sz="2100" dirty="0"/>
          </a:p>
        </p:txBody>
      </p:sp>
      <p:pic>
        <p:nvPicPr>
          <p:cNvPr id="227" name="Google Shape;227;p2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938658" y="1474965"/>
            <a:ext cx="3438633" cy="2231472"/>
          </a:xfrm>
          <a:prstGeom prst="rect">
            <a:avLst/>
          </a:prstGeom>
          <a:noFill/>
          <a:ln>
            <a:noFill/>
          </a:ln>
        </p:spPr>
      </p:pic>
      <p:pic>
        <p:nvPicPr>
          <p:cNvPr id="6" name="Google Shape;218;p27">
            <a:extLst>
              <a:ext uri="{FF2B5EF4-FFF2-40B4-BE49-F238E27FC236}">
                <a16:creationId xmlns:a16="http://schemas.microsoft.com/office/drawing/2014/main" id="{F366C64D-2751-4387-9773-5F5D65E2F5C9}"/>
              </a:ext>
            </a:extLst>
          </p:cNvPr>
          <p:cNvPicPr preferRelativeResize="0"/>
          <p:nvPr/>
        </p:nvPicPr>
        <p:blipFill>
          <a:blip r:embed="rId5" cstate="print">
            <a:extLst>
              <a:ext uri="{28A0092B-C50C-407E-A947-70E740481C1C}">
                <a14:useLocalDpi xmlns:a14="http://schemas.microsoft.com/office/drawing/2010/main"/>
              </a:ext>
            </a:extLst>
          </a:blip>
          <a:stretch>
            <a:fillRect/>
          </a:stretch>
        </p:blipFill>
        <p:spPr>
          <a:xfrm>
            <a:off x="2274072" y="3037895"/>
            <a:ext cx="3253862" cy="1852262"/>
          </a:xfrm>
          <a:prstGeom prst="rect">
            <a:avLst/>
          </a:prstGeom>
          <a:noFill/>
          <a:ln>
            <a:noFill/>
          </a:ln>
        </p:spPr>
      </p:pic>
      <p:pic>
        <p:nvPicPr>
          <p:cNvPr id="8" name="圖形 7">
            <a:extLst>
              <a:ext uri="{FF2B5EF4-FFF2-40B4-BE49-F238E27FC236}">
                <a16:creationId xmlns:a16="http://schemas.microsoft.com/office/drawing/2014/main" id="{6B3CFEBE-DD64-47AC-A214-F300C603CFE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3902791" y="2220632"/>
            <a:ext cx="698659" cy="702234"/>
          </a:xfrm>
          <a:prstGeom prst="rect">
            <a:avLst/>
          </a:prstGeom>
        </p:spPr>
      </p:pic>
    </p:spTree>
    <p:extLst>
      <p:ext uri="{BB962C8B-B14F-4D97-AF65-F5344CB8AC3E}">
        <p14:creationId xmlns:p14="http://schemas.microsoft.com/office/powerpoint/2010/main" val="2161816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A0EAD3D-3188-4651-980C-3387EE1D5F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標題 1">
            <a:extLst>
              <a:ext uri="{FF2B5EF4-FFF2-40B4-BE49-F238E27FC236}">
                <a16:creationId xmlns:a16="http://schemas.microsoft.com/office/drawing/2014/main" id="{1F03FDDD-8A1D-4F04-BFC3-42971E4F2DF6}"/>
              </a:ext>
            </a:extLst>
          </p:cNvPr>
          <p:cNvSpPr txBox="1">
            <a:spLocks/>
          </p:cNvSpPr>
          <p:nvPr/>
        </p:nvSpPr>
        <p:spPr>
          <a:xfrm>
            <a:off x="1555210" y="958529"/>
            <a:ext cx="5829300" cy="1102519"/>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zh-TW" b="1"/>
              <a:t>QNAP NAS 是 Time Machine</a:t>
            </a:r>
            <a:br>
              <a:rPr lang="zh-TW" b="1"/>
            </a:br>
            <a:r>
              <a:rPr lang="zh-TW" b="1"/>
              <a:t>備份</a:t>
            </a:r>
            <a:r>
              <a:rPr lang="zh-TW" altLang="en-US" b="1"/>
              <a:t>的</a:t>
            </a:r>
            <a:r>
              <a:rPr lang="zh-TW" b="1"/>
              <a:t>最佳夥伴</a:t>
            </a:r>
          </a:p>
          <a:p>
            <a:endParaRPr lang="zh-TW" altLang="en-US"/>
          </a:p>
        </p:txBody>
      </p:sp>
      <p:pic>
        <p:nvPicPr>
          <p:cNvPr id="5" name="Google Shape;166;p21" descr="一張含有 物件 的圖片&#10;&#10;描述是以高可信度產生">
            <a:extLst>
              <a:ext uri="{FF2B5EF4-FFF2-40B4-BE49-F238E27FC236}">
                <a16:creationId xmlns:a16="http://schemas.microsoft.com/office/drawing/2014/main" id="{B46A716D-C4F7-43CE-B1BE-97DFDA44AFBB}"/>
              </a:ext>
            </a:extLst>
          </p:cNvPr>
          <p:cNvPicPr preferRelativeResize="0"/>
          <p:nvPr/>
        </p:nvPicPr>
        <p:blipFill rotWithShape="1">
          <a:blip r:embed="rId3">
            <a:alphaModFix/>
          </a:blip>
          <a:srcRect/>
          <a:stretch/>
        </p:blipFill>
        <p:spPr>
          <a:xfrm>
            <a:off x="2964347" y="1969076"/>
            <a:ext cx="3112435" cy="2763430"/>
          </a:xfrm>
          <a:prstGeom prst="rect">
            <a:avLst/>
          </a:prstGeom>
          <a:noFill/>
          <a:ln>
            <a:noFill/>
          </a:ln>
        </p:spPr>
      </p:pic>
      <p:pic>
        <p:nvPicPr>
          <p:cNvPr id="2" name="圖片 2">
            <a:extLst>
              <a:ext uri="{FF2B5EF4-FFF2-40B4-BE49-F238E27FC236}">
                <a16:creationId xmlns:a16="http://schemas.microsoft.com/office/drawing/2014/main" id="{8F0E919A-ABD7-4C5C-9F56-94E5E9029D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264"/>
            <a:ext cx="9168063" cy="5157035"/>
          </a:xfrm>
          <a:prstGeom prst="rect">
            <a:avLst/>
          </a:prstGeom>
        </p:spPr>
      </p:pic>
      <p:sp>
        <p:nvSpPr>
          <p:cNvPr id="6" name="Shape 748">
            <a:extLst>
              <a:ext uri="{FF2B5EF4-FFF2-40B4-BE49-F238E27FC236}">
                <a16:creationId xmlns:a16="http://schemas.microsoft.com/office/drawing/2014/main" id="{7F311079-7F8F-4FA4-BABE-5DAFBCB40706}"/>
              </a:ext>
            </a:extLst>
          </p:cNvPr>
          <p:cNvSpPr txBox="1"/>
          <p:nvPr/>
        </p:nvSpPr>
        <p:spPr>
          <a:xfrm>
            <a:off x="5915034" y="4870713"/>
            <a:ext cx="3143272" cy="206100"/>
          </a:xfrm>
          <a:prstGeom prst="rect">
            <a:avLst/>
          </a:prstGeom>
          <a:noFill/>
          <a:ln>
            <a:noFill/>
          </a:ln>
        </p:spPr>
        <p:txBody>
          <a:bodyPr spcFirstLastPara="1" wrap="square" lIns="91425" tIns="91425" rIns="91425" bIns="91425" anchor="ctr" anchorCtr="0">
            <a:noAutofit/>
          </a:bodyPr>
          <a:lstStyle/>
          <a:p>
            <a:pPr marL="63500" lvl="0" indent="0" rtl="0">
              <a:spcBef>
                <a:spcPts val="500"/>
              </a:spcBef>
              <a:spcAft>
                <a:spcPts val="0"/>
              </a:spcAft>
              <a:buNone/>
            </a:pPr>
            <a:r>
              <a:rPr lang="zh-TW" sz="500" b="1">
                <a:solidFill>
                  <a:schemeClr val="bg1">
                    <a:lumMod val="65000"/>
                  </a:schemeClr>
                </a:solidFill>
                <a:latin typeface="Microsoft JhengHei"/>
                <a:ea typeface="Microsoft JhengHei"/>
                <a:cs typeface="Microsoft JhengHei"/>
                <a:sym typeface="Microsoft JhengHei"/>
              </a:rPr>
              <a:t>©2018著作權為威聯通科技股份有限公司所有。威聯通科技並保留所有權利。威聯通科技股份有限公司所使用或註冊之商標或標章。檔案中所提及之產品及公司名稱可能為其他公司所有之商標 。</a:t>
            </a:r>
            <a:endParaRPr sz="500" b="1">
              <a:solidFill>
                <a:schemeClr val="bg1">
                  <a:lumMod val="65000"/>
                </a:schemeClr>
              </a:solidFill>
            </a:endParaRPr>
          </a:p>
        </p:txBody>
      </p:sp>
    </p:spTree>
    <p:extLst>
      <p:ext uri="{BB962C8B-B14F-4D97-AF65-F5344CB8AC3E}">
        <p14:creationId xmlns:p14="http://schemas.microsoft.com/office/powerpoint/2010/main" val="3103618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4" name="圖片 3">
            <a:extLst>
              <a:ext uri="{FF2B5EF4-FFF2-40B4-BE49-F238E27FC236}">
                <a16:creationId xmlns:a16="http://schemas.microsoft.com/office/drawing/2014/main" id="{68B2CEFF-3162-40DF-B434-959B23794F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2" name="Google Shape;102;p15"/>
          <p:cNvSpPr txBox="1">
            <a:spLocks noGrp="1"/>
          </p:cNvSpPr>
          <p:nvPr>
            <p:ph type="title"/>
          </p:nvPr>
        </p:nvSpPr>
        <p:spPr>
          <a:xfrm>
            <a:off x="0" y="34423"/>
            <a:ext cx="6172200" cy="857250"/>
          </a:xfrm>
          <a:prstGeom prst="rect">
            <a:avLst/>
          </a:prstGeom>
        </p:spPr>
        <p:txBody>
          <a:bodyPr spcFirstLastPara="1" wrap="square" lIns="68569" tIns="34275" rIns="68569" bIns="34275" anchor="ctr" anchorCtr="0">
            <a:noAutofit/>
          </a:bodyPr>
          <a:lstStyle/>
          <a:p>
            <a:r>
              <a:rPr lang="af-ZA" altLang="zh-TW" sz="3600" b="1">
                <a:solidFill>
                  <a:schemeClr val="bg1"/>
                </a:solidFill>
                <a:latin typeface="+mj-lt"/>
                <a:ea typeface="微軟正黑體" panose="020B0604030504040204" pitchFamily="34" charset="-120"/>
              </a:rPr>
              <a:t>Mac</a:t>
            </a:r>
            <a:r>
              <a:rPr lang="af-ZA" altLang="zh-TW" sz="3600" b="1">
                <a:solidFill>
                  <a:schemeClr val="bg1"/>
                </a:solidFill>
                <a:latin typeface="Arial"/>
                <a:ea typeface="微軟正黑體" panose="020B0604030504040204" pitchFamily="34" charset="-120"/>
                <a:cs typeface="Arial"/>
              </a:rPr>
              <a:t> </a:t>
            </a:r>
            <a:r>
              <a:rPr lang="af-ZA" altLang="zh-TW" sz="3600" b="1">
                <a:solidFill>
                  <a:schemeClr val="bg1"/>
                </a:solidFill>
                <a:latin typeface="微軟正黑體" panose="020B0604030504040204" pitchFamily="34" charset="-120"/>
                <a:ea typeface="微軟正黑體" panose="020B0604030504040204" pitchFamily="34" charset="-120"/>
              </a:rPr>
              <a:t>用戶普遍的備份習慣</a:t>
            </a:r>
          </a:p>
        </p:txBody>
      </p:sp>
      <p:sp>
        <p:nvSpPr>
          <p:cNvPr id="103" name="Google Shape;103;p15"/>
          <p:cNvSpPr txBox="1">
            <a:spLocks noGrp="1"/>
          </p:cNvSpPr>
          <p:nvPr>
            <p:ph type="body" idx="1"/>
          </p:nvPr>
        </p:nvSpPr>
        <p:spPr>
          <a:xfrm>
            <a:off x="1057275" y="1320299"/>
            <a:ext cx="6172200" cy="3394575"/>
          </a:xfrm>
          <a:prstGeom prst="rect">
            <a:avLst/>
          </a:prstGeom>
        </p:spPr>
        <p:txBody>
          <a:bodyPr spcFirstLastPara="1" wrap="square" lIns="68569" tIns="34275" rIns="68569" bIns="34275" anchor="t" anchorCtr="0">
            <a:noAutofit/>
          </a:bodyPr>
          <a:lstStyle/>
          <a:p>
            <a:pPr marL="18415" indent="0">
              <a:spcBef>
                <a:spcPts val="0"/>
              </a:spcBef>
              <a:buNone/>
            </a:pPr>
            <a:r>
              <a:rPr lang="zh-TW" altLang="en-US" b="1">
                <a:solidFill>
                  <a:srgbClr val="FFC000"/>
                </a:solidFill>
                <a:latin typeface="微軟正黑體" panose="020B0604030504040204" pitchFamily="34" charset="-120"/>
                <a:ea typeface="微軟正黑體" panose="020B0604030504040204" pitchFamily="34" charset="-120"/>
              </a:rPr>
              <a:t>常見的情況...</a:t>
            </a:r>
            <a:endParaRPr lang="zh-TW"/>
          </a:p>
          <a:p>
            <a:pPr marL="200660" indent="-181610">
              <a:spcBef>
                <a:spcPts val="0"/>
              </a:spcBef>
              <a:buClr>
                <a:schemeClr val="bg1"/>
              </a:buClr>
              <a:buSzPct val="100000"/>
            </a:pPr>
            <a:r>
              <a:rPr lang="zh-TW" altLang="en-US" sz="2025" b="1">
                <a:solidFill>
                  <a:schemeClr val="bg1"/>
                </a:solidFill>
                <a:latin typeface="微軟正黑體" panose="020B0604030504040204" pitchFamily="34" charset="-120"/>
                <a:ea typeface="微軟正黑體" panose="020B0604030504040204" pitchFamily="34" charset="-120"/>
              </a:rPr>
              <a:t>有重要資料才執行手動複製</a:t>
            </a:r>
          </a:p>
          <a:p>
            <a:pPr marL="200660" indent="-181610">
              <a:spcBef>
                <a:spcPts val="0"/>
              </a:spcBef>
              <a:buClr>
                <a:schemeClr val="bg1"/>
              </a:buClr>
              <a:buSzPct val="100000"/>
            </a:pPr>
            <a:r>
              <a:rPr lang="zh-TW" altLang="en-US" sz="2025" b="1">
                <a:solidFill>
                  <a:schemeClr val="bg1"/>
                </a:solidFill>
                <a:latin typeface="微軟正黑體" panose="020B0604030504040204" pitchFamily="34" charset="-120"/>
                <a:ea typeface="微軟正黑體" panose="020B0604030504040204" pitchFamily="34" charset="-120"/>
              </a:rPr>
              <a:t>甚至沒有做備份</a:t>
            </a:r>
          </a:p>
          <a:p>
            <a:pPr>
              <a:spcBef>
                <a:spcPts val="0"/>
              </a:spcBef>
              <a:buChar char="-"/>
            </a:pPr>
            <a:endParaRPr lang="zh-TW" altLang="en-US">
              <a:latin typeface="微軟正黑體" panose="020B0604030504040204" pitchFamily="34" charset="-120"/>
              <a:ea typeface="微軟正黑體" panose="020B0604030504040204" pitchFamily="34" charset="-120"/>
            </a:endParaRPr>
          </a:p>
          <a:p>
            <a:pPr marL="18415" indent="0">
              <a:spcBef>
                <a:spcPts val="0"/>
              </a:spcBef>
              <a:buNone/>
            </a:pPr>
            <a:r>
              <a:rPr lang="zh-TW" altLang="en-US" b="1">
                <a:solidFill>
                  <a:srgbClr val="FFC000"/>
                </a:solidFill>
                <a:latin typeface="微軟正黑體" panose="020B0604030504040204" pitchFamily="34" charset="-120"/>
                <a:ea typeface="微軟正黑體" panose="020B0604030504040204" pitchFamily="34" charset="-120"/>
              </a:rPr>
              <a:t>為什麼不做呢 ?</a:t>
            </a:r>
          </a:p>
          <a:p>
            <a:pPr marL="200660" indent="-181610">
              <a:spcBef>
                <a:spcPts val="0"/>
              </a:spcBef>
              <a:buClr>
                <a:schemeClr val="bg1"/>
              </a:buClr>
              <a:buSzPct val="100000"/>
            </a:pPr>
            <a:r>
              <a:rPr lang="zh-TW" altLang="en-US" sz="2025" b="1">
                <a:solidFill>
                  <a:schemeClr val="bg1"/>
                </a:solidFill>
                <a:latin typeface="微軟正黑體" panose="020B0604030504040204" pitchFamily="34" charset="-120"/>
                <a:ea typeface="微軟正黑體" panose="020B0604030504040204" pitchFamily="34" charset="-120"/>
              </a:rPr>
              <a:t>忘記要做</a:t>
            </a:r>
          </a:p>
          <a:p>
            <a:pPr marL="200660" indent="-181610">
              <a:spcBef>
                <a:spcPts val="0"/>
              </a:spcBef>
              <a:buClr>
                <a:schemeClr val="bg1"/>
              </a:buClr>
              <a:buSzPct val="100000"/>
            </a:pPr>
            <a:r>
              <a:rPr lang="zh-TW" altLang="en-US" sz="2025" b="1">
                <a:solidFill>
                  <a:schemeClr val="bg1"/>
                </a:solidFill>
                <a:latin typeface="微軟正黑體" panose="020B0604030504040204" pitchFamily="34" charset="-120"/>
                <a:ea typeface="微軟正黑體" panose="020B0604030504040204" pitchFamily="34" charset="-120"/>
              </a:rPr>
              <a:t>要記得接上外接裝置</a:t>
            </a:r>
          </a:p>
          <a:p>
            <a:pPr marL="200660" indent="-181610">
              <a:spcBef>
                <a:spcPts val="0"/>
              </a:spcBef>
              <a:buClr>
                <a:schemeClr val="bg1"/>
              </a:buClr>
              <a:buSzPct val="100000"/>
            </a:pPr>
            <a:r>
              <a:rPr lang="zh-TW" altLang="en-US" sz="2025" b="1">
                <a:solidFill>
                  <a:schemeClr val="bg1"/>
                </a:solidFill>
                <a:latin typeface="微軟正黑體" panose="020B0604030504040204" pitchFamily="34" charset="-120"/>
                <a:ea typeface="微軟正黑體" panose="020B0604030504040204" pitchFamily="34" charset="-120"/>
              </a:rPr>
              <a:t>要手動做備份</a:t>
            </a:r>
          </a:p>
        </p:txBody>
      </p:sp>
    </p:spTree>
    <p:extLst>
      <p:ext uri="{BB962C8B-B14F-4D97-AF65-F5344CB8AC3E}">
        <p14:creationId xmlns:p14="http://schemas.microsoft.com/office/powerpoint/2010/main" val="398784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3" name="圖片 2">
            <a:extLst>
              <a:ext uri="{FF2B5EF4-FFF2-40B4-BE49-F238E27FC236}">
                <a16:creationId xmlns:a16="http://schemas.microsoft.com/office/drawing/2014/main" id="{DB947F9B-3BAB-46BB-8C0D-D0DA909F70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9" name="Google Shape;109;p16"/>
          <p:cNvSpPr txBox="1">
            <a:spLocks noGrp="1"/>
          </p:cNvSpPr>
          <p:nvPr>
            <p:ph type="title"/>
          </p:nvPr>
        </p:nvSpPr>
        <p:spPr>
          <a:xfrm>
            <a:off x="0" y="58787"/>
            <a:ext cx="6172200" cy="857250"/>
          </a:xfrm>
          <a:prstGeom prst="rect">
            <a:avLst/>
          </a:prstGeom>
          <a:noFill/>
          <a:ln>
            <a:noFill/>
          </a:ln>
        </p:spPr>
        <p:txBody>
          <a:bodyPr spcFirstLastPara="1" wrap="square" lIns="68569" tIns="34275" rIns="68569" bIns="34275" anchor="ctr" anchorCtr="0">
            <a:noAutofit/>
          </a:bodyPr>
          <a:lstStyle/>
          <a:p>
            <a:r>
              <a:rPr lang="zh-TW" altLang="en-US" sz="3600" b="1">
                <a:solidFill>
                  <a:schemeClr val="bg1"/>
                </a:solidFill>
                <a:latin typeface="微軟正黑體" panose="020B0604030504040204" pitchFamily="34" charset="-120"/>
                <a:ea typeface="微軟正黑體" panose="020B0604030504040204" pitchFamily="34" charset="-120"/>
              </a:rPr>
              <a:t>完整備份口訣：備份 </a:t>
            </a:r>
            <a:r>
              <a:rPr lang="en-US" altLang="zh-TW" sz="3600" b="1">
                <a:solidFill>
                  <a:schemeClr val="bg1"/>
                </a:solidFill>
                <a:latin typeface="Arial"/>
                <a:ea typeface="微軟正黑體" panose="020B0604030504040204" pitchFamily="34" charset="-120"/>
                <a:cs typeface="Arial"/>
              </a:rPr>
              <a:t>3-2-1</a:t>
            </a:r>
            <a:endParaRPr lang="zh-TW" altLang="en-US" sz="3600" b="1">
              <a:solidFill>
                <a:schemeClr val="bg1"/>
              </a:solidFill>
              <a:latin typeface="Arial"/>
              <a:ea typeface="微軟正黑體" panose="020B0604030504040204" pitchFamily="34" charset="-120"/>
              <a:cs typeface="Arial"/>
            </a:endParaRPr>
          </a:p>
        </p:txBody>
      </p:sp>
      <p:sp>
        <p:nvSpPr>
          <p:cNvPr id="110" name="Google Shape;110;p16"/>
          <p:cNvSpPr txBox="1">
            <a:spLocks noGrp="1"/>
          </p:cNvSpPr>
          <p:nvPr>
            <p:ph type="body" idx="1"/>
          </p:nvPr>
        </p:nvSpPr>
        <p:spPr>
          <a:xfrm>
            <a:off x="780057" y="1115203"/>
            <a:ext cx="6172200" cy="2393368"/>
          </a:xfrm>
          <a:prstGeom prst="rect">
            <a:avLst/>
          </a:prstGeom>
          <a:noFill/>
          <a:ln>
            <a:noFill/>
          </a:ln>
        </p:spPr>
        <p:txBody>
          <a:bodyPr spcFirstLastPara="1" wrap="square" lIns="68569" tIns="34275" rIns="68569" bIns="34275" anchor="t" anchorCtr="0">
            <a:noAutofit/>
          </a:bodyPr>
          <a:lstStyle/>
          <a:p>
            <a:pPr marL="0" indent="0">
              <a:spcBef>
                <a:spcPts val="0"/>
              </a:spcBef>
              <a:buNone/>
            </a:pPr>
            <a:r>
              <a:rPr lang="zh-TW" altLang="en-US" b="1">
                <a:solidFill>
                  <a:srgbClr val="FFC000"/>
                </a:solidFill>
                <a:latin typeface="微軟正黑體" panose="020B0604030504040204" pitchFamily="34" charset="-120"/>
                <a:ea typeface="微軟正黑體" panose="020B0604030504040204" pitchFamily="34" charset="-120"/>
              </a:rPr>
              <a:t>怎樣的備份方案才是安全的 </a:t>
            </a:r>
            <a:r>
              <a:rPr lang="en-US" altLang="zh-TW" b="1">
                <a:solidFill>
                  <a:srgbClr val="FFC000"/>
                </a:solidFill>
                <a:latin typeface="微軟正黑體" panose="020B0604030504040204" pitchFamily="34" charset="-120"/>
                <a:ea typeface="微軟正黑體" panose="020B0604030504040204" pitchFamily="34" charset="-120"/>
              </a:rPr>
              <a:t>?</a:t>
            </a:r>
            <a:endParaRPr b="1">
              <a:solidFill>
                <a:srgbClr val="FFC000"/>
              </a:solidFill>
              <a:latin typeface="微軟正黑體" panose="020B0604030504040204" pitchFamily="34" charset="-120"/>
              <a:ea typeface="微軟正黑體" panose="020B0604030504040204" pitchFamily="34" charset="-120"/>
            </a:endParaRPr>
          </a:p>
          <a:p>
            <a:pPr marL="268288" indent="-212725">
              <a:spcBef>
                <a:spcPts val="360"/>
              </a:spcBef>
              <a:buClr>
                <a:schemeClr val="bg1"/>
              </a:buClr>
              <a:buSzPct val="100000"/>
              <a:buFont typeface="Arial" panose="020B0604020202020204" pitchFamily="34" charset="0"/>
              <a:buChar char="•"/>
            </a:pPr>
            <a:r>
              <a:rPr lang="zh-TW" altLang="en-US" sz="2030" b="1">
                <a:solidFill>
                  <a:schemeClr val="bg1"/>
                </a:solidFill>
                <a:latin typeface="微軟正黑體" panose="020B0604030504040204" pitchFamily="34" charset="-120"/>
                <a:ea typeface="微軟正黑體" panose="020B0604030504040204" pitchFamily="34" charset="-120"/>
              </a:rPr>
              <a:t>要幾份</a:t>
            </a:r>
            <a:r>
              <a:rPr lang="en-US" altLang="zh-TW" sz="2030" b="1">
                <a:solidFill>
                  <a:schemeClr val="bg1"/>
                </a:solidFill>
                <a:latin typeface="微軟正黑體" panose="020B0604030504040204" pitchFamily="34" charset="-120"/>
                <a:ea typeface="微軟正黑體" panose="020B0604030504040204" pitchFamily="34" charset="-120"/>
              </a:rPr>
              <a:t>?</a:t>
            </a:r>
            <a:endParaRPr sz="2030" b="1">
              <a:solidFill>
                <a:schemeClr val="bg1"/>
              </a:solidFill>
              <a:latin typeface="微軟正黑體" panose="020B0604030504040204" pitchFamily="34" charset="-120"/>
              <a:ea typeface="微軟正黑體" panose="020B0604030504040204" pitchFamily="34" charset="-120"/>
            </a:endParaRPr>
          </a:p>
          <a:p>
            <a:pPr marL="268288" indent="-212725">
              <a:spcBef>
                <a:spcPts val="0"/>
              </a:spcBef>
              <a:buClr>
                <a:schemeClr val="bg1"/>
              </a:buClr>
              <a:buSzPct val="100000"/>
              <a:buFont typeface="Arial" panose="020B0604020202020204" pitchFamily="34" charset="0"/>
              <a:buChar char="•"/>
            </a:pPr>
            <a:r>
              <a:rPr lang="zh-TW" altLang="en-US" sz="2030" b="1">
                <a:solidFill>
                  <a:schemeClr val="bg1"/>
                </a:solidFill>
                <a:latin typeface="微軟正黑體" panose="020B0604030504040204" pitchFamily="34" charset="-120"/>
                <a:ea typeface="微軟正黑體" panose="020B0604030504040204" pitchFamily="34" charset="-120"/>
              </a:rPr>
              <a:t>放哪裡</a:t>
            </a:r>
            <a:r>
              <a:rPr lang="en-US" altLang="zh-TW" sz="2030" b="1">
                <a:solidFill>
                  <a:schemeClr val="bg1"/>
                </a:solidFill>
                <a:latin typeface="微軟正黑體" panose="020B0604030504040204" pitchFamily="34" charset="-120"/>
                <a:ea typeface="微軟正黑體" panose="020B0604030504040204" pitchFamily="34" charset="-120"/>
              </a:rPr>
              <a:t>?</a:t>
            </a:r>
            <a:endParaRPr sz="2030" b="1">
              <a:solidFill>
                <a:schemeClr val="bg1"/>
              </a:solidFill>
              <a:latin typeface="微軟正黑體" panose="020B0604030504040204" pitchFamily="34" charset="-120"/>
              <a:ea typeface="微軟正黑體" panose="020B0604030504040204" pitchFamily="34" charset="-120"/>
            </a:endParaRPr>
          </a:p>
          <a:p>
            <a:pPr marL="0" indent="0">
              <a:spcBef>
                <a:spcPts val="420"/>
              </a:spcBef>
              <a:buSzPts val="2800"/>
              <a:buNone/>
            </a:pPr>
            <a:endParaRPr sz="500" b="1">
              <a:solidFill>
                <a:schemeClr val="bg1"/>
              </a:solidFill>
              <a:latin typeface="微軟正黑體" panose="020B0604030504040204" pitchFamily="34" charset="-120"/>
              <a:ea typeface="微軟正黑體" panose="020B0604030504040204" pitchFamily="34" charset="-120"/>
            </a:endParaRPr>
          </a:p>
          <a:p>
            <a:pPr marL="257168" indent="-257168">
              <a:spcBef>
                <a:spcPts val="420"/>
              </a:spcBef>
              <a:buSzPts val="2800"/>
              <a:buNone/>
            </a:pPr>
            <a:r>
              <a:rPr lang="zh-TW" altLang="en-US" b="1">
                <a:solidFill>
                  <a:srgbClr val="FFC000"/>
                </a:solidFill>
                <a:latin typeface="微軟正黑體" panose="020B0604030504040204" pitchFamily="34" charset="-120"/>
                <a:ea typeface="微軟正黑體" panose="020B0604030504040204" pitchFamily="34" charset="-120"/>
              </a:rPr>
              <a:t>完整備份的最佳實踐策略</a:t>
            </a:r>
            <a:endParaRPr b="1">
              <a:solidFill>
                <a:srgbClr val="FFC000"/>
              </a:solidFill>
              <a:latin typeface="微軟正黑體" panose="020B0604030504040204" pitchFamily="34" charset="-120"/>
              <a:ea typeface="微軟正黑體" panose="020B0604030504040204" pitchFamily="34" charset="-120"/>
            </a:endParaRPr>
          </a:p>
          <a:p>
            <a:pPr marL="268288" indent="-230188">
              <a:spcBef>
                <a:spcPts val="420"/>
              </a:spcBef>
              <a:buClr>
                <a:schemeClr val="bg1"/>
              </a:buClr>
              <a:buSzPct val="100000"/>
              <a:buFont typeface="Arial" panose="020B0604020202020204" pitchFamily="34" charset="0"/>
              <a:buChar char="•"/>
            </a:pPr>
            <a:r>
              <a:rPr lang="zh-TW" altLang="en-US" sz="2030" b="1">
                <a:solidFill>
                  <a:schemeClr val="bg1"/>
                </a:solidFill>
                <a:latin typeface="微軟正黑體" panose="020B0604030504040204" pitchFamily="34" charset="-120"/>
                <a:ea typeface="微軟正黑體" panose="020B0604030504040204" pitchFamily="34" charset="-120"/>
              </a:rPr>
              <a:t>美國官方建議備份方案</a:t>
            </a:r>
            <a:br>
              <a:rPr lang="zh-TW" altLang="en-US" sz="2030" b="1">
                <a:solidFill>
                  <a:schemeClr val="bg1"/>
                </a:solidFill>
                <a:latin typeface="微軟正黑體" panose="020B0604030504040204" pitchFamily="34" charset="-120"/>
                <a:ea typeface="微軟正黑體" panose="020B0604030504040204" pitchFamily="34" charset="-120"/>
              </a:rPr>
            </a:br>
            <a:r>
              <a:rPr lang="en-US" altLang="zh-TW" sz="2030" b="1">
                <a:solidFill>
                  <a:schemeClr val="bg1"/>
                </a:solidFill>
                <a:latin typeface="微軟正黑體" panose="020B0604030504040204" pitchFamily="34" charset="-120"/>
                <a:ea typeface="微軟正黑體" panose="020B0604030504040204" pitchFamily="34" charset="-120"/>
              </a:rPr>
              <a:t>『</a:t>
            </a:r>
            <a:r>
              <a:rPr lang="zh-TW" altLang="en-US" sz="2030" b="1">
                <a:solidFill>
                  <a:schemeClr val="bg1"/>
                </a:solidFill>
                <a:latin typeface="微軟正黑體" panose="020B0604030504040204" pitchFamily="34" charset="-120"/>
                <a:ea typeface="微軟正黑體" panose="020B0604030504040204" pitchFamily="34" charset="-120"/>
              </a:rPr>
              <a:t>資料備份策略 </a:t>
            </a:r>
            <a:r>
              <a:rPr lang="en-US" altLang="zh-TW" sz="2030" b="1">
                <a:solidFill>
                  <a:schemeClr val="bg1"/>
                </a:solidFill>
                <a:latin typeface="+mj-lt"/>
                <a:ea typeface="微軟正黑體" panose="020B0604030504040204" pitchFamily="34" charset="-120"/>
              </a:rPr>
              <a:t>3-2-1</a:t>
            </a:r>
            <a:r>
              <a:rPr lang="en-US" altLang="zh-TW" sz="2030" b="1">
                <a:solidFill>
                  <a:schemeClr val="bg1"/>
                </a:solidFill>
                <a:latin typeface="微軟正黑體" panose="020B0604030504040204" pitchFamily="34" charset="-120"/>
                <a:ea typeface="微軟正黑體" panose="020B0604030504040204" pitchFamily="34" charset="-120"/>
              </a:rPr>
              <a:t>』</a:t>
            </a:r>
            <a:endParaRPr sz="2030" b="1">
              <a:solidFill>
                <a:schemeClr val="bg1"/>
              </a:solidFill>
              <a:latin typeface="微軟正黑體" panose="020B0604030504040204" pitchFamily="34" charset="-120"/>
              <a:ea typeface="微軟正黑體" panose="020B0604030504040204" pitchFamily="34" charset="-120"/>
            </a:endParaRPr>
          </a:p>
          <a:p>
            <a:pPr marL="557199" lvl="1" indent="-100010">
              <a:spcBef>
                <a:spcPts val="360"/>
              </a:spcBef>
              <a:buSzPts val="2400"/>
              <a:buNone/>
            </a:pPr>
            <a:endParaRPr sz="1800" b="1">
              <a:solidFill>
                <a:schemeClr val="bg1"/>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76A7E3F3-ADEF-4F10-A467-144523780D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5669" y="3813584"/>
            <a:ext cx="397809" cy="423753"/>
          </a:xfrm>
          <a:prstGeom prst="rect">
            <a:avLst/>
          </a:prstGeom>
        </p:spPr>
      </p:pic>
      <p:pic>
        <p:nvPicPr>
          <p:cNvPr id="5" name="圖形 4">
            <a:extLst>
              <a:ext uri="{FF2B5EF4-FFF2-40B4-BE49-F238E27FC236}">
                <a16:creationId xmlns:a16="http://schemas.microsoft.com/office/drawing/2014/main" id="{B57CF344-F91F-454F-A726-EBBB7D05E8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6283" y="3827792"/>
            <a:ext cx="316138" cy="376355"/>
          </a:xfrm>
          <a:prstGeom prst="rect">
            <a:avLst/>
          </a:prstGeom>
        </p:spPr>
      </p:pic>
      <p:pic>
        <p:nvPicPr>
          <p:cNvPr id="7" name="圖形 6">
            <a:extLst>
              <a:ext uri="{FF2B5EF4-FFF2-40B4-BE49-F238E27FC236}">
                <a16:creationId xmlns:a16="http://schemas.microsoft.com/office/drawing/2014/main" id="{A09FF60D-B345-431F-9514-CFD5278287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65297" y="3887379"/>
            <a:ext cx="413361" cy="256719"/>
          </a:xfrm>
          <a:prstGeom prst="rect">
            <a:avLst/>
          </a:prstGeom>
        </p:spPr>
      </p:pic>
      <p:sp>
        <p:nvSpPr>
          <p:cNvPr id="8" name="橢圓 7">
            <a:extLst>
              <a:ext uri="{FF2B5EF4-FFF2-40B4-BE49-F238E27FC236}">
                <a16:creationId xmlns:a16="http://schemas.microsoft.com/office/drawing/2014/main" id="{31BAD809-A456-4CE7-B51B-5356E4D8B0D9}"/>
              </a:ext>
            </a:extLst>
          </p:cNvPr>
          <p:cNvSpPr/>
          <p:nvPr/>
        </p:nvSpPr>
        <p:spPr>
          <a:xfrm>
            <a:off x="1462368" y="3555641"/>
            <a:ext cx="981635" cy="98163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a:extLst>
              <a:ext uri="{FF2B5EF4-FFF2-40B4-BE49-F238E27FC236}">
                <a16:creationId xmlns:a16="http://schemas.microsoft.com/office/drawing/2014/main" id="{3F29FA13-49C6-4D7D-AD8E-4FFF53A38C4A}"/>
              </a:ext>
            </a:extLst>
          </p:cNvPr>
          <p:cNvSpPr/>
          <p:nvPr/>
        </p:nvSpPr>
        <p:spPr>
          <a:xfrm>
            <a:off x="2771775" y="3552348"/>
            <a:ext cx="981635" cy="98163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a:extLst>
              <a:ext uri="{FF2B5EF4-FFF2-40B4-BE49-F238E27FC236}">
                <a16:creationId xmlns:a16="http://schemas.microsoft.com/office/drawing/2014/main" id="{D043EF72-54B2-4F68-B7F8-33F947F4A71C}"/>
              </a:ext>
            </a:extLst>
          </p:cNvPr>
          <p:cNvSpPr/>
          <p:nvPr/>
        </p:nvSpPr>
        <p:spPr>
          <a:xfrm>
            <a:off x="4081182" y="3552347"/>
            <a:ext cx="981635" cy="98163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9436BE24-F1DF-468D-9D11-7399483F9714}"/>
              </a:ext>
            </a:extLst>
          </p:cNvPr>
          <p:cNvSpPr/>
          <p:nvPr/>
        </p:nvSpPr>
        <p:spPr>
          <a:xfrm>
            <a:off x="1937801" y="3843391"/>
            <a:ext cx="312906" cy="323165"/>
          </a:xfrm>
          <a:prstGeom prst="rect">
            <a:avLst/>
          </a:prstGeom>
        </p:spPr>
        <p:txBody>
          <a:bodyPr wrap="none" anchor="ctr">
            <a:spAutoFit/>
          </a:bodyPr>
          <a:lstStyle/>
          <a:p>
            <a:r>
              <a:rPr lang="en-US" altLang="zh-TW" sz="1500">
                <a:solidFill>
                  <a:srgbClr val="FFC000"/>
                </a:solidFill>
              </a:rPr>
              <a:t>X</a:t>
            </a:r>
            <a:endParaRPr lang="zh-TW" altLang="en-US" sz="1500">
              <a:solidFill>
                <a:srgbClr val="FFC000"/>
              </a:solidFill>
            </a:endParaRPr>
          </a:p>
        </p:txBody>
      </p:sp>
      <p:sp>
        <p:nvSpPr>
          <p:cNvPr id="10" name="矩形 9">
            <a:extLst>
              <a:ext uri="{FF2B5EF4-FFF2-40B4-BE49-F238E27FC236}">
                <a16:creationId xmlns:a16="http://schemas.microsoft.com/office/drawing/2014/main" id="{99417ED8-0204-4F07-9FBB-3DBCB25A2090}"/>
              </a:ext>
            </a:extLst>
          </p:cNvPr>
          <p:cNvSpPr/>
          <p:nvPr/>
        </p:nvSpPr>
        <p:spPr>
          <a:xfrm>
            <a:off x="3226843" y="3846478"/>
            <a:ext cx="312906" cy="323165"/>
          </a:xfrm>
          <a:prstGeom prst="rect">
            <a:avLst/>
          </a:prstGeom>
        </p:spPr>
        <p:txBody>
          <a:bodyPr wrap="none">
            <a:spAutoFit/>
          </a:bodyPr>
          <a:lstStyle/>
          <a:p>
            <a:r>
              <a:rPr lang="en-US" altLang="zh-TW" sz="1500">
                <a:solidFill>
                  <a:srgbClr val="FFC000"/>
                </a:solidFill>
              </a:rPr>
              <a:t>X</a:t>
            </a:r>
            <a:endParaRPr lang="zh-TW" altLang="en-US" sz="1500">
              <a:solidFill>
                <a:srgbClr val="FFC000"/>
              </a:solidFill>
            </a:endParaRPr>
          </a:p>
        </p:txBody>
      </p:sp>
      <p:sp>
        <p:nvSpPr>
          <p:cNvPr id="18" name="矩形 17">
            <a:extLst>
              <a:ext uri="{FF2B5EF4-FFF2-40B4-BE49-F238E27FC236}">
                <a16:creationId xmlns:a16="http://schemas.microsoft.com/office/drawing/2014/main" id="{6C5F0A43-029B-404F-A870-382DC653D11D}"/>
              </a:ext>
            </a:extLst>
          </p:cNvPr>
          <p:cNvSpPr/>
          <p:nvPr/>
        </p:nvSpPr>
        <p:spPr>
          <a:xfrm>
            <a:off x="4526296" y="3863877"/>
            <a:ext cx="312906" cy="323165"/>
          </a:xfrm>
          <a:prstGeom prst="rect">
            <a:avLst/>
          </a:prstGeom>
        </p:spPr>
        <p:txBody>
          <a:bodyPr wrap="none">
            <a:spAutoFit/>
          </a:bodyPr>
          <a:lstStyle/>
          <a:p>
            <a:r>
              <a:rPr lang="en-US" altLang="zh-TW" sz="1500">
                <a:solidFill>
                  <a:srgbClr val="FFC000"/>
                </a:solidFill>
              </a:rPr>
              <a:t>X</a:t>
            </a:r>
            <a:endParaRPr lang="zh-TW" altLang="en-US" sz="1500">
              <a:solidFill>
                <a:srgbClr val="FFC000"/>
              </a:solidFill>
            </a:endParaRPr>
          </a:p>
        </p:txBody>
      </p:sp>
      <p:sp>
        <p:nvSpPr>
          <p:cNvPr id="19" name="矩形 18">
            <a:extLst>
              <a:ext uri="{FF2B5EF4-FFF2-40B4-BE49-F238E27FC236}">
                <a16:creationId xmlns:a16="http://schemas.microsoft.com/office/drawing/2014/main" id="{D28A5D0F-3F99-4D26-9353-B55AB4CC2F53}"/>
              </a:ext>
            </a:extLst>
          </p:cNvPr>
          <p:cNvSpPr/>
          <p:nvPr/>
        </p:nvSpPr>
        <p:spPr>
          <a:xfrm>
            <a:off x="2102521" y="3820308"/>
            <a:ext cx="312906" cy="369332"/>
          </a:xfrm>
          <a:prstGeom prst="rect">
            <a:avLst/>
          </a:prstGeom>
        </p:spPr>
        <p:txBody>
          <a:bodyPr wrap="none" anchor="ctr">
            <a:spAutoFit/>
          </a:bodyPr>
          <a:lstStyle/>
          <a:p>
            <a:r>
              <a:rPr lang="en-US" altLang="zh-TW" sz="1800">
                <a:solidFill>
                  <a:srgbClr val="FFC000"/>
                </a:solidFill>
              </a:rPr>
              <a:t>3</a:t>
            </a:r>
            <a:endParaRPr lang="zh-TW" altLang="en-US" sz="1800">
              <a:solidFill>
                <a:srgbClr val="FFC000"/>
              </a:solidFill>
            </a:endParaRPr>
          </a:p>
        </p:txBody>
      </p:sp>
      <p:sp>
        <p:nvSpPr>
          <p:cNvPr id="20" name="矩形 19">
            <a:extLst>
              <a:ext uri="{FF2B5EF4-FFF2-40B4-BE49-F238E27FC236}">
                <a16:creationId xmlns:a16="http://schemas.microsoft.com/office/drawing/2014/main" id="{EDF897E0-98E1-4198-9CBA-ED1D3679E02F}"/>
              </a:ext>
            </a:extLst>
          </p:cNvPr>
          <p:cNvSpPr/>
          <p:nvPr/>
        </p:nvSpPr>
        <p:spPr>
          <a:xfrm>
            <a:off x="3391656" y="3817873"/>
            <a:ext cx="312906" cy="369332"/>
          </a:xfrm>
          <a:prstGeom prst="rect">
            <a:avLst/>
          </a:prstGeom>
        </p:spPr>
        <p:txBody>
          <a:bodyPr wrap="none" anchor="ctr">
            <a:spAutoFit/>
          </a:bodyPr>
          <a:lstStyle/>
          <a:p>
            <a:r>
              <a:rPr lang="en-US" altLang="zh-TW" sz="1800">
                <a:solidFill>
                  <a:srgbClr val="FFC000"/>
                </a:solidFill>
              </a:rPr>
              <a:t>2</a:t>
            </a:r>
            <a:endParaRPr lang="zh-TW" altLang="en-US" sz="1800">
              <a:solidFill>
                <a:srgbClr val="FFC000"/>
              </a:solidFill>
            </a:endParaRPr>
          </a:p>
        </p:txBody>
      </p:sp>
      <p:sp>
        <p:nvSpPr>
          <p:cNvPr id="21" name="矩形 20">
            <a:extLst>
              <a:ext uri="{FF2B5EF4-FFF2-40B4-BE49-F238E27FC236}">
                <a16:creationId xmlns:a16="http://schemas.microsoft.com/office/drawing/2014/main" id="{6FF3B45B-5976-448A-A846-5D6823CEB8D1}"/>
              </a:ext>
            </a:extLst>
          </p:cNvPr>
          <p:cNvSpPr/>
          <p:nvPr/>
        </p:nvSpPr>
        <p:spPr>
          <a:xfrm>
            <a:off x="4688263" y="3815347"/>
            <a:ext cx="312906" cy="369332"/>
          </a:xfrm>
          <a:prstGeom prst="rect">
            <a:avLst/>
          </a:prstGeom>
        </p:spPr>
        <p:txBody>
          <a:bodyPr wrap="none" anchor="ctr">
            <a:spAutoFit/>
          </a:bodyPr>
          <a:lstStyle/>
          <a:p>
            <a:r>
              <a:rPr lang="en-US" altLang="zh-TW" sz="1800">
                <a:solidFill>
                  <a:srgbClr val="FFC000"/>
                </a:solidFill>
              </a:rPr>
              <a:t>1</a:t>
            </a:r>
            <a:endParaRPr lang="zh-TW" altLang="en-US" sz="1800">
              <a:solidFill>
                <a:srgbClr val="FFC000"/>
              </a:solidFill>
            </a:endParaRPr>
          </a:p>
        </p:txBody>
      </p:sp>
      <p:cxnSp>
        <p:nvCxnSpPr>
          <p:cNvPr id="12" name="直線接點 11">
            <a:extLst>
              <a:ext uri="{FF2B5EF4-FFF2-40B4-BE49-F238E27FC236}">
                <a16:creationId xmlns:a16="http://schemas.microsoft.com/office/drawing/2014/main" id="{B312CA57-E354-494F-BB8D-01C446A5620E}"/>
              </a:ext>
            </a:extLst>
          </p:cNvPr>
          <p:cNvCxnSpPr/>
          <p:nvPr/>
        </p:nvCxnSpPr>
        <p:spPr>
          <a:xfrm>
            <a:off x="2507746" y="4035298"/>
            <a:ext cx="1748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2A882EB7-E07F-41A4-9D41-40DE738EB755}"/>
              </a:ext>
            </a:extLst>
          </p:cNvPr>
          <p:cNvCxnSpPr/>
          <p:nvPr/>
        </p:nvCxnSpPr>
        <p:spPr>
          <a:xfrm>
            <a:off x="3818840" y="4033057"/>
            <a:ext cx="1748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673B2363-5C55-4190-8697-292D3AA585B6}"/>
              </a:ext>
            </a:extLst>
          </p:cNvPr>
          <p:cNvSpPr/>
          <p:nvPr/>
        </p:nvSpPr>
        <p:spPr>
          <a:xfrm>
            <a:off x="1501779" y="4573516"/>
            <a:ext cx="902811" cy="307777"/>
          </a:xfrm>
          <a:prstGeom prst="rect">
            <a:avLst/>
          </a:prstGeom>
        </p:spPr>
        <p:txBody>
          <a:bodyPr wrap="none">
            <a:spAutoFit/>
          </a:bodyPr>
          <a:lstStyle/>
          <a:p>
            <a:r>
              <a:rPr lang="zh-TW" altLang="en-US" sz="1350" b="1">
                <a:solidFill>
                  <a:srgbClr val="FFC000"/>
                </a:solidFill>
                <a:latin typeface="微軟正黑體" panose="020B0604030504040204" pitchFamily="34" charset="-120"/>
                <a:ea typeface="微軟正黑體" panose="020B0604030504040204" pitchFamily="34" charset="-120"/>
              </a:rPr>
              <a:t>三份資料</a:t>
            </a:r>
            <a:endParaRPr lang="zh-TW" altLang="en-US" sz="1350"/>
          </a:p>
        </p:txBody>
      </p:sp>
      <p:sp>
        <p:nvSpPr>
          <p:cNvPr id="22" name="矩形 21">
            <a:extLst>
              <a:ext uri="{FF2B5EF4-FFF2-40B4-BE49-F238E27FC236}">
                <a16:creationId xmlns:a16="http://schemas.microsoft.com/office/drawing/2014/main" id="{1041024C-DF86-4A25-AF33-9E3C8F81C26D}"/>
              </a:ext>
            </a:extLst>
          </p:cNvPr>
          <p:cNvSpPr/>
          <p:nvPr/>
        </p:nvSpPr>
        <p:spPr>
          <a:xfrm>
            <a:off x="2811186" y="4571041"/>
            <a:ext cx="902811" cy="307777"/>
          </a:xfrm>
          <a:prstGeom prst="rect">
            <a:avLst/>
          </a:prstGeom>
        </p:spPr>
        <p:txBody>
          <a:bodyPr wrap="none">
            <a:spAutoFit/>
          </a:bodyPr>
          <a:lstStyle/>
          <a:p>
            <a:r>
              <a:rPr lang="zh-TW" altLang="en-US" sz="1350" b="1">
                <a:solidFill>
                  <a:srgbClr val="FFC000"/>
                </a:solidFill>
                <a:latin typeface="微軟正黑體" panose="020B0604030504040204" pitchFamily="34" charset="-120"/>
                <a:ea typeface="微軟正黑體" panose="020B0604030504040204" pitchFamily="34" charset="-120"/>
              </a:rPr>
              <a:t>兩個裝置</a:t>
            </a:r>
            <a:endParaRPr lang="zh-TW" altLang="en-US" sz="1350"/>
          </a:p>
        </p:txBody>
      </p:sp>
      <p:sp>
        <p:nvSpPr>
          <p:cNvPr id="23" name="矩形 22">
            <a:extLst>
              <a:ext uri="{FF2B5EF4-FFF2-40B4-BE49-F238E27FC236}">
                <a16:creationId xmlns:a16="http://schemas.microsoft.com/office/drawing/2014/main" id="{B9930C46-0EEB-486D-AE48-6D90B2A2CE02}"/>
              </a:ext>
            </a:extLst>
          </p:cNvPr>
          <p:cNvSpPr/>
          <p:nvPr/>
        </p:nvSpPr>
        <p:spPr>
          <a:xfrm>
            <a:off x="4120593" y="4571041"/>
            <a:ext cx="902811" cy="307777"/>
          </a:xfrm>
          <a:prstGeom prst="rect">
            <a:avLst/>
          </a:prstGeom>
        </p:spPr>
        <p:txBody>
          <a:bodyPr wrap="none">
            <a:spAutoFit/>
          </a:bodyPr>
          <a:lstStyle/>
          <a:p>
            <a:r>
              <a:rPr lang="zh-TW" altLang="en-US" sz="1350" b="1">
                <a:solidFill>
                  <a:srgbClr val="FFC000"/>
                </a:solidFill>
                <a:latin typeface="微軟正黑體" panose="020B0604030504040204" pitchFamily="34" charset="-120"/>
                <a:ea typeface="微軟正黑體" panose="020B0604030504040204" pitchFamily="34" charset="-120"/>
              </a:rPr>
              <a:t>一個異地</a:t>
            </a:r>
            <a:endParaRPr lang="zh-TW" altLang="en-US" sz="1350"/>
          </a:p>
        </p:txBody>
      </p:sp>
    </p:spTree>
    <p:extLst>
      <p:ext uri="{BB962C8B-B14F-4D97-AF65-F5344CB8AC3E}">
        <p14:creationId xmlns:p14="http://schemas.microsoft.com/office/powerpoint/2010/main" val="1718046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7" name="圖片 6">
            <a:extLst>
              <a:ext uri="{FF2B5EF4-FFF2-40B4-BE49-F238E27FC236}">
                <a16:creationId xmlns:a16="http://schemas.microsoft.com/office/drawing/2014/main" id="{D2813DFE-ED3B-4A52-A67A-37C5C7350A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24" name="Google Shape;124;p18"/>
          <p:cNvSpPr txBox="1">
            <a:spLocks noGrp="1"/>
          </p:cNvSpPr>
          <p:nvPr>
            <p:ph type="title"/>
          </p:nvPr>
        </p:nvSpPr>
        <p:spPr>
          <a:xfrm>
            <a:off x="0" y="30296"/>
            <a:ext cx="6502773" cy="857250"/>
          </a:xfrm>
          <a:prstGeom prst="rect">
            <a:avLst/>
          </a:prstGeom>
          <a:noFill/>
          <a:ln>
            <a:noFill/>
          </a:ln>
        </p:spPr>
        <p:txBody>
          <a:bodyPr spcFirstLastPara="1" wrap="square" lIns="68569" tIns="34275" rIns="68569" bIns="34275" anchor="ctr" anchorCtr="0">
            <a:noAutofit/>
          </a:bodyPr>
          <a:lstStyle/>
          <a:p>
            <a:r>
              <a:rPr lang="zh-TW" altLang="en-US" sz="3600" b="1">
                <a:solidFill>
                  <a:schemeClr val="bg1"/>
                </a:solidFill>
                <a:latin typeface="微軟正黑體" panose="020B0604030504040204" pitchFamily="34" charset="-120"/>
                <a:ea typeface="微軟正黑體" panose="020B0604030504040204" pitchFamily="34" charset="-120"/>
              </a:rPr>
              <a:t>如何為</a:t>
            </a:r>
            <a:r>
              <a:rPr lang="zh-TW" altLang="en-US" sz="3600" b="1">
                <a:solidFill>
                  <a:schemeClr val="bg1"/>
                </a:solidFill>
                <a:latin typeface="微軟正黑體"/>
                <a:ea typeface="微軟正黑體"/>
              </a:rPr>
              <a:t> </a:t>
            </a:r>
            <a:r>
              <a:rPr lang="en-US" altLang="zh-TW" sz="3600" b="1">
                <a:solidFill>
                  <a:schemeClr val="bg1"/>
                </a:solidFill>
                <a:latin typeface="+mj-lt"/>
                <a:ea typeface="微軟正黑體" panose="020B0604030504040204" pitchFamily="34" charset="-120"/>
              </a:rPr>
              <a:t>Mac</a:t>
            </a:r>
            <a:r>
              <a:rPr lang="en-US" altLang="zh-TW" sz="3600" b="1">
                <a:solidFill>
                  <a:schemeClr val="bg1"/>
                </a:solidFill>
                <a:latin typeface="Arial"/>
                <a:ea typeface="微軟正黑體" panose="020B0604030504040204" pitchFamily="34" charset="-120"/>
                <a:cs typeface="Arial"/>
              </a:rPr>
              <a:t> </a:t>
            </a:r>
            <a:r>
              <a:rPr lang="zh-TW" altLang="en-US" sz="3600" b="1">
                <a:solidFill>
                  <a:schemeClr val="bg1"/>
                </a:solidFill>
                <a:latin typeface="微軟正黑體" panose="020B0604030504040204" pitchFamily="34" charset="-120"/>
                <a:ea typeface="微軟正黑體" panose="020B0604030504040204" pitchFamily="34" charset="-120"/>
              </a:rPr>
              <a:t>完成備份</a:t>
            </a:r>
            <a:r>
              <a:rPr lang="zh-TW" altLang="en-US" sz="3600" b="1">
                <a:solidFill>
                  <a:schemeClr val="bg1"/>
                </a:solidFill>
                <a:latin typeface="微軟正黑體"/>
                <a:ea typeface="微軟正黑體"/>
              </a:rPr>
              <a:t> </a:t>
            </a:r>
            <a:r>
              <a:rPr lang="en-US" altLang="zh-TW" sz="3600" b="1">
                <a:solidFill>
                  <a:schemeClr val="bg1"/>
                </a:solidFill>
                <a:latin typeface="+mj-lt"/>
                <a:ea typeface="微軟正黑體" panose="020B0604030504040204" pitchFamily="34" charset="-120"/>
              </a:rPr>
              <a:t>3-2-1</a:t>
            </a:r>
            <a:endParaRPr lang="zh-TW" altLang="en-US" sz="3600" b="1">
              <a:solidFill>
                <a:schemeClr val="bg1"/>
              </a:solidFill>
              <a:latin typeface="+mj-lt"/>
              <a:ea typeface="微軟正黑體" panose="020B0604030504040204" pitchFamily="34" charset="-120"/>
            </a:endParaRPr>
          </a:p>
        </p:txBody>
      </p:sp>
      <p:sp>
        <p:nvSpPr>
          <p:cNvPr id="125" name="Google Shape;125;p18"/>
          <p:cNvSpPr txBox="1">
            <a:spLocks noGrp="1"/>
          </p:cNvSpPr>
          <p:nvPr>
            <p:ph type="body" idx="1"/>
          </p:nvPr>
        </p:nvSpPr>
        <p:spPr>
          <a:xfrm>
            <a:off x="283061" y="1025157"/>
            <a:ext cx="6172200" cy="2339164"/>
          </a:xfrm>
          <a:prstGeom prst="rect">
            <a:avLst/>
          </a:prstGeom>
          <a:noFill/>
          <a:ln>
            <a:noFill/>
          </a:ln>
        </p:spPr>
        <p:txBody>
          <a:bodyPr spcFirstLastPara="1" wrap="square" lIns="68569" tIns="34275" rIns="68569" bIns="34275" anchor="t" anchorCtr="0">
            <a:noAutofit/>
          </a:bodyPr>
          <a:lstStyle/>
          <a:p>
            <a:pPr marL="256540" indent="-256540">
              <a:spcBef>
                <a:spcPts val="0"/>
              </a:spcBef>
              <a:buSzPts val="2800"/>
            </a:pPr>
            <a:r>
              <a:rPr lang="zh-TW" altLang="en-US" b="1" dirty="0">
                <a:solidFill>
                  <a:srgbClr val="FFC000"/>
                </a:solidFill>
                <a:latin typeface="微軟正黑體" panose="020B0604030504040204" pitchFamily="34" charset="-120"/>
                <a:ea typeface="微軟正黑體" panose="020B0604030504040204" pitchFamily="34" charset="-120"/>
              </a:rPr>
              <a:t>傳統備份方式</a:t>
            </a:r>
          </a:p>
          <a:p>
            <a:pPr marL="625475" lvl="1" indent="-283845">
              <a:spcBef>
                <a:spcPts val="360"/>
              </a:spcBef>
              <a:buClr>
                <a:schemeClr val="bg1"/>
              </a:buClr>
              <a:buSzPct val="100000"/>
              <a:buFont typeface="Arial" panose="020B0604020202020204" pitchFamily="34" charset="0"/>
              <a:buChar char="•"/>
              <a:tabLst>
                <a:tab pos="625475" algn="l"/>
              </a:tabLst>
            </a:pPr>
            <a:r>
              <a:rPr lang="zh-TW" altLang="en-US" sz="2030" b="1" dirty="0">
                <a:solidFill>
                  <a:schemeClr val="bg1"/>
                </a:solidFill>
                <a:latin typeface="微軟正黑體" panose="020B0604030504040204" pitchFamily="34" charset="-120"/>
                <a:ea typeface="微軟正黑體" panose="020B0604030504040204" pitchFamily="34" charset="-120"/>
              </a:rPr>
              <a:t>複製檔案</a:t>
            </a:r>
            <a:endParaRPr lang="en-US" altLang="zh-TW" sz="2030" b="1" dirty="0">
              <a:solidFill>
                <a:schemeClr val="bg1"/>
              </a:solidFill>
              <a:latin typeface="微軟正黑體" panose="020B0604030504040204" pitchFamily="34" charset="-120"/>
              <a:ea typeface="微軟正黑體" panose="020B0604030504040204" pitchFamily="34" charset="-120"/>
            </a:endParaRPr>
          </a:p>
          <a:p>
            <a:pPr marL="625475" lvl="1" indent="-283845">
              <a:spcBef>
                <a:spcPts val="360"/>
              </a:spcBef>
              <a:buClr>
                <a:schemeClr val="bg1"/>
              </a:buClr>
              <a:buSzPct val="100000"/>
              <a:buFont typeface="Arial" panose="020B0604020202020204" pitchFamily="34" charset="0"/>
              <a:buChar char="•"/>
              <a:tabLst>
                <a:tab pos="625475" algn="l"/>
              </a:tabLst>
            </a:pPr>
            <a:endParaRPr sz="300" b="1" dirty="0">
              <a:solidFill>
                <a:schemeClr val="bg1"/>
              </a:solidFill>
              <a:latin typeface="微軟正黑體" panose="020B0604030504040204" pitchFamily="34" charset="-120"/>
              <a:ea typeface="微軟正黑體" panose="020B0604030504040204" pitchFamily="34" charset="-120"/>
            </a:endParaRPr>
          </a:p>
          <a:p>
            <a:pPr marL="256540" indent="-256540">
              <a:spcBef>
                <a:spcPts val="420"/>
              </a:spcBef>
              <a:buSzPts val="2800"/>
            </a:pPr>
            <a:r>
              <a:rPr lang="zh-TW" altLang="en-US" b="1" dirty="0">
                <a:solidFill>
                  <a:srgbClr val="FFC000"/>
                </a:solidFill>
                <a:latin typeface="微軟正黑體" panose="020B0604030504040204" pitchFamily="34" charset="-120"/>
                <a:ea typeface="微軟正黑體" panose="020B0604030504040204" pitchFamily="34" charset="-120"/>
              </a:rPr>
              <a:t>還有什麼是該考慮</a:t>
            </a:r>
            <a:endParaRPr b="1" dirty="0">
              <a:solidFill>
                <a:srgbClr val="FFC000"/>
              </a:solidFill>
              <a:latin typeface="微軟正黑體" panose="020B0604030504040204" pitchFamily="34" charset="-120"/>
              <a:ea typeface="微軟正黑體" panose="020B0604030504040204" pitchFamily="34" charset="-120"/>
            </a:endParaRPr>
          </a:p>
          <a:p>
            <a:pPr marL="628015" lvl="1" indent="-285750">
              <a:spcBef>
                <a:spcPts val="360"/>
              </a:spcBef>
              <a:buClr>
                <a:schemeClr val="bg1"/>
              </a:buClr>
              <a:buSzPct val="100000"/>
              <a:buFont typeface="Arial" panose="020B0604020202020204" pitchFamily="34" charset="0"/>
              <a:buChar char="•"/>
            </a:pPr>
            <a:r>
              <a:rPr lang="zh-TW" altLang="en-US" sz="2000" b="1" dirty="0">
                <a:solidFill>
                  <a:schemeClr val="bg1"/>
                </a:solidFill>
                <a:latin typeface="微軟正黑體" panose="020B0604030504040204" pitchFamily="34" charset="-120"/>
                <a:ea typeface="微軟正黑體" panose="020B0604030504040204" pitchFamily="34" charset="-120"/>
              </a:rPr>
              <a:t>僅備份檔案足夠嗎 </a:t>
            </a:r>
            <a:r>
              <a:rPr lang="en-US" altLang="zh-TW" sz="2000" b="1" dirty="0">
                <a:solidFill>
                  <a:schemeClr val="bg1"/>
                </a:solidFill>
                <a:latin typeface="微軟正黑體" panose="020B0604030504040204" pitchFamily="34" charset="-120"/>
                <a:ea typeface="微軟正黑體" panose="020B0604030504040204" pitchFamily="34" charset="-120"/>
              </a:rPr>
              <a:t>?</a:t>
            </a:r>
            <a:endParaRPr sz="2000" b="1" dirty="0">
              <a:solidFill>
                <a:schemeClr val="bg1"/>
              </a:solidFill>
              <a:latin typeface="微軟正黑體" panose="020B0604030504040204" pitchFamily="34" charset="-120"/>
              <a:ea typeface="微軟正黑體" panose="020B0604030504040204" pitchFamily="34" charset="-120"/>
            </a:endParaRPr>
          </a:p>
          <a:p>
            <a:pPr marL="628015" lvl="1" indent="-285750">
              <a:spcBef>
                <a:spcPts val="360"/>
              </a:spcBef>
              <a:buClr>
                <a:schemeClr val="bg1"/>
              </a:buClr>
              <a:buSzPct val="100000"/>
              <a:buFont typeface="Arial" panose="020B0604020202020204" pitchFamily="34" charset="0"/>
              <a:buChar char="•"/>
            </a:pPr>
            <a:r>
              <a:rPr lang="zh-TW" altLang="en-US" sz="2000" b="1" dirty="0">
                <a:solidFill>
                  <a:schemeClr val="bg1"/>
                </a:solidFill>
                <a:latin typeface="微軟正黑體" panose="020B0604030504040204" pitchFamily="34" charset="-120"/>
                <a:ea typeface="微軟正黑體" panose="020B0604030504040204" pitchFamily="34" charset="-120"/>
              </a:rPr>
              <a:t>只能保有最新備份版本 </a:t>
            </a:r>
            <a:r>
              <a:rPr lang="en-US" altLang="zh-TW" sz="2000" b="1" dirty="0">
                <a:solidFill>
                  <a:schemeClr val="bg1"/>
                </a:solidFill>
                <a:latin typeface="微軟正黑體" panose="020B0604030504040204" pitchFamily="34" charset="-120"/>
                <a:ea typeface="微軟正黑體" panose="020B0604030504040204" pitchFamily="34" charset="-120"/>
              </a:rPr>
              <a:t>?</a:t>
            </a:r>
            <a:endParaRPr sz="2000" b="1" dirty="0">
              <a:solidFill>
                <a:schemeClr val="bg1"/>
              </a:solidFill>
              <a:latin typeface="微軟正黑體" panose="020B0604030504040204" pitchFamily="34" charset="-120"/>
              <a:ea typeface="微軟正黑體" panose="020B0604030504040204" pitchFamily="34" charset="-120"/>
            </a:endParaRPr>
          </a:p>
          <a:p>
            <a:pPr marL="628015" lvl="1" indent="-285750">
              <a:spcBef>
                <a:spcPts val="360"/>
              </a:spcBef>
              <a:buClr>
                <a:schemeClr val="bg1"/>
              </a:buClr>
              <a:buSzPct val="100000"/>
              <a:buFont typeface="Arial" panose="020B0604020202020204" pitchFamily="34" charset="0"/>
              <a:buChar char="•"/>
            </a:pPr>
            <a:r>
              <a:rPr lang="zh-TW" altLang="en-US" sz="2000" b="1" dirty="0">
                <a:solidFill>
                  <a:schemeClr val="bg1"/>
                </a:solidFill>
                <a:latin typeface="微軟正黑體" panose="020B0604030504040204" pitchFamily="34" charset="-120"/>
                <a:ea typeface="微軟正黑體" panose="020B0604030504040204" pitchFamily="34" charset="-120"/>
              </a:rPr>
              <a:t>如何還原備份資料 </a:t>
            </a:r>
            <a:r>
              <a:rPr lang="en-US" altLang="zh-TW" sz="2000" b="1" dirty="0">
                <a:solidFill>
                  <a:schemeClr val="bg1"/>
                </a:solidFill>
                <a:latin typeface="微軟正黑體" panose="020B0604030504040204" pitchFamily="34" charset="-120"/>
                <a:ea typeface="微軟正黑體" panose="020B0604030504040204" pitchFamily="34" charset="-120"/>
              </a:rPr>
              <a:t>?</a:t>
            </a:r>
            <a:endParaRPr sz="2000" b="1" dirty="0">
              <a:solidFill>
                <a:schemeClr val="bg1"/>
              </a:solidFill>
              <a:latin typeface="微軟正黑體" panose="020B0604030504040204" pitchFamily="34" charset="-120"/>
              <a:ea typeface="微軟正黑體" panose="020B0604030504040204" pitchFamily="34" charset="-120"/>
            </a:endParaRPr>
          </a:p>
          <a:p>
            <a:pPr marL="256540" indent="-256540">
              <a:spcBef>
                <a:spcPts val="420"/>
              </a:spcBef>
              <a:buSzPts val="2800"/>
              <a:buNone/>
            </a:pPr>
            <a:endParaRPr sz="2100" b="1" dirty="0">
              <a:solidFill>
                <a:srgbClr val="FFC000"/>
              </a:solidFill>
            </a:endParaRPr>
          </a:p>
          <a:p>
            <a:pPr marL="256540" indent="-123190">
              <a:spcBef>
                <a:spcPts val="420"/>
              </a:spcBef>
              <a:buSzPts val="2800"/>
              <a:buNone/>
            </a:pPr>
            <a:endParaRPr sz="2100" dirty="0">
              <a:solidFill>
                <a:srgbClr val="FFC000"/>
              </a:solidFill>
            </a:endParaRPr>
          </a:p>
        </p:txBody>
      </p:sp>
      <p:pic>
        <p:nvPicPr>
          <p:cNvPr id="127" name="Google Shape;127;p18"/>
          <p:cNvPicPr preferRelativeResize="0"/>
          <p:nvPr/>
        </p:nvPicPr>
        <p:blipFill>
          <a:blip r:embed="rId4"/>
          <a:stretch>
            <a:fillRect/>
          </a:stretch>
        </p:blipFill>
        <p:spPr>
          <a:xfrm>
            <a:off x="4520451" y="1251265"/>
            <a:ext cx="1111963" cy="1102995"/>
          </a:xfrm>
          <a:prstGeom prst="rect">
            <a:avLst/>
          </a:prstGeom>
          <a:noFill/>
          <a:ln>
            <a:noFill/>
          </a:ln>
          <a:effectLst>
            <a:outerShdw blurRad="50800" dist="38100" dir="2700000" algn="tl" rotWithShape="0">
              <a:prstClr val="black">
                <a:alpha val="40000"/>
              </a:prstClr>
            </a:outerShdw>
          </a:effectLst>
        </p:spPr>
      </p:pic>
      <p:sp>
        <p:nvSpPr>
          <p:cNvPr id="128" name="Google Shape;128;p18"/>
          <p:cNvSpPr/>
          <p:nvPr/>
        </p:nvSpPr>
        <p:spPr>
          <a:xfrm>
            <a:off x="4218558" y="2376884"/>
            <a:ext cx="1850953" cy="264548"/>
          </a:xfrm>
          <a:prstGeom prst="rect">
            <a:avLst/>
          </a:prstGeom>
          <a:noFill/>
          <a:ln>
            <a:noFill/>
          </a:ln>
          <a:effectLst>
            <a:outerShdw blurRad="50800" dist="38100" dir="2700000" algn="tl" rotWithShape="0">
              <a:prstClr val="black">
                <a:alpha val="40000"/>
              </a:prstClr>
            </a:outerShdw>
          </a:effectLst>
        </p:spPr>
        <p:txBody>
          <a:bodyPr spcFirstLastPara="1" wrap="square" lIns="68569" tIns="34275" rIns="68569" bIns="34275" anchor="t" anchorCtr="0">
            <a:noAutofit/>
          </a:bodyPr>
          <a:lstStyle/>
          <a:p>
            <a:pPr>
              <a:buClr>
                <a:schemeClr val="dk1"/>
              </a:buClr>
              <a:buSzPts val="2800"/>
            </a:pPr>
            <a:r>
              <a:rPr lang="en-US" altLang="zh-TW" sz="2000" b="1">
                <a:solidFill>
                  <a:schemeClr val="bg1"/>
                </a:solidFill>
                <a:latin typeface="+mj-lt"/>
                <a:ea typeface="Calibri"/>
                <a:cs typeface="Calibri"/>
                <a:sym typeface="Calibri"/>
              </a:rPr>
              <a:t>Time Machine</a:t>
            </a:r>
            <a:endParaRPr sz="2000" b="1">
              <a:solidFill>
                <a:schemeClr val="bg1"/>
              </a:solidFill>
              <a:latin typeface="+mj-lt"/>
              <a:ea typeface="Calibri"/>
              <a:cs typeface="Calibri"/>
              <a:sym typeface="Calibri"/>
            </a:endParaRPr>
          </a:p>
        </p:txBody>
      </p:sp>
      <p:pic>
        <p:nvPicPr>
          <p:cNvPr id="19" name="圖形 18">
            <a:extLst>
              <a:ext uri="{FF2B5EF4-FFF2-40B4-BE49-F238E27FC236}">
                <a16:creationId xmlns:a16="http://schemas.microsoft.com/office/drawing/2014/main" id="{8CD77B80-2012-484B-802D-F18BC1D5536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15957" y="3472901"/>
            <a:ext cx="4765832" cy="1570330"/>
          </a:xfrm>
          <a:prstGeom prst="rect">
            <a:avLst/>
          </a:prstGeom>
        </p:spPr>
      </p:pic>
      <p:pic>
        <p:nvPicPr>
          <p:cNvPr id="24" name="圖形 23">
            <a:extLst>
              <a:ext uri="{FF2B5EF4-FFF2-40B4-BE49-F238E27FC236}">
                <a16:creationId xmlns:a16="http://schemas.microsoft.com/office/drawing/2014/main" id="{BEAEBE0C-7511-4402-92CB-835B10108C5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55019" y="3592957"/>
            <a:ext cx="4496268" cy="1295203"/>
          </a:xfrm>
          <a:prstGeom prst="rect">
            <a:avLst/>
          </a:prstGeom>
        </p:spPr>
      </p:pic>
      <p:pic>
        <p:nvPicPr>
          <p:cNvPr id="29" name="Google Shape;127;p18">
            <a:extLst>
              <a:ext uri="{FF2B5EF4-FFF2-40B4-BE49-F238E27FC236}">
                <a16:creationId xmlns:a16="http://schemas.microsoft.com/office/drawing/2014/main" id="{19995FF6-B928-4460-AF87-B0BFE56C09A3}"/>
              </a:ext>
            </a:extLst>
          </p:cNvPr>
          <p:cNvPicPr preferRelativeResize="0"/>
          <p:nvPr/>
        </p:nvPicPr>
        <p:blipFill>
          <a:blip r:embed="rId9" cstate="print">
            <a:extLst>
              <a:ext uri="{28A0092B-C50C-407E-A947-70E740481C1C}">
                <a14:useLocalDpi xmlns:a14="http://schemas.microsoft.com/office/drawing/2010/main"/>
              </a:ext>
            </a:extLst>
          </a:blip>
          <a:stretch>
            <a:fillRect/>
          </a:stretch>
        </p:blipFill>
        <p:spPr>
          <a:xfrm>
            <a:off x="3176144" y="4393106"/>
            <a:ext cx="398682" cy="395467"/>
          </a:xfrm>
          <a:prstGeom prst="rect">
            <a:avLst/>
          </a:prstGeom>
          <a:noFill/>
          <a:ln>
            <a:noFill/>
          </a:ln>
        </p:spPr>
      </p:pic>
      <p:sp>
        <p:nvSpPr>
          <p:cNvPr id="10" name="文字方塊 9">
            <a:extLst>
              <a:ext uri="{FF2B5EF4-FFF2-40B4-BE49-F238E27FC236}">
                <a16:creationId xmlns:a16="http://schemas.microsoft.com/office/drawing/2014/main" id="{A0CECCEB-E440-42E6-B693-5E5A4A060C1E}"/>
              </a:ext>
            </a:extLst>
          </p:cNvPr>
          <p:cNvSpPr txBox="1"/>
          <p:nvPr/>
        </p:nvSpPr>
        <p:spPr>
          <a:xfrm>
            <a:off x="4772255" y="3611568"/>
            <a:ext cx="1379032" cy="22313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00" b="1">
                <a:latin typeface="Microsoft JhengHei"/>
                <a:ea typeface="Microsoft JhengHei"/>
              </a:rPr>
              <a:t>遠端 </a:t>
            </a:r>
            <a:r>
              <a:rPr lang="en-US" altLang="zh-TW" sz="1000" b="1">
                <a:latin typeface="Microsoft JhengHei"/>
                <a:ea typeface="Microsoft JhengHei"/>
              </a:rPr>
              <a:t>(</a:t>
            </a:r>
            <a:r>
              <a:rPr lang="zh-TW" altLang="en-US" sz="1000" b="1">
                <a:latin typeface="Microsoft JhengHei"/>
                <a:ea typeface="Microsoft JhengHei"/>
              </a:rPr>
              <a:t>或異地</a:t>
            </a:r>
            <a:r>
              <a:rPr lang="en-US" altLang="zh-TW" sz="1000" b="1">
                <a:latin typeface="Microsoft JhengHei"/>
                <a:ea typeface="Microsoft JhengHei"/>
              </a:rPr>
              <a:t>) </a:t>
            </a:r>
            <a:endParaRPr lang="zh-TW" altLang="en-US" sz="1000" b="1">
              <a:latin typeface="Microsoft JhengHei"/>
              <a:ea typeface="Microsoft JhengHei"/>
            </a:endParaRPr>
          </a:p>
        </p:txBody>
      </p:sp>
      <p:sp>
        <p:nvSpPr>
          <p:cNvPr id="12" name="文字方塊 11">
            <a:extLst>
              <a:ext uri="{FF2B5EF4-FFF2-40B4-BE49-F238E27FC236}">
                <a16:creationId xmlns:a16="http://schemas.microsoft.com/office/drawing/2014/main" id="{FB330174-DAF9-4622-A7D9-52BE142C9ADA}"/>
              </a:ext>
            </a:extLst>
          </p:cNvPr>
          <p:cNvSpPr txBox="1"/>
          <p:nvPr/>
        </p:nvSpPr>
        <p:spPr>
          <a:xfrm>
            <a:off x="2158357" y="3615238"/>
            <a:ext cx="2057400" cy="22313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00" b="1">
                <a:latin typeface="Microsoft JhengHei"/>
                <a:ea typeface="Microsoft JhengHei"/>
              </a:rPr>
              <a:t>本地</a:t>
            </a:r>
          </a:p>
        </p:txBody>
      </p:sp>
    </p:spTree>
    <p:extLst>
      <p:ext uri="{BB962C8B-B14F-4D97-AF65-F5344CB8AC3E}">
        <p14:creationId xmlns:p14="http://schemas.microsoft.com/office/powerpoint/2010/main" val="767433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title"/>
          </p:nvPr>
        </p:nvSpPr>
        <p:spPr>
          <a:xfrm>
            <a:off x="10349" y="61027"/>
            <a:ext cx="5101536" cy="857250"/>
          </a:xfrm>
          <a:prstGeom prst="rect">
            <a:avLst/>
          </a:prstGeom>
          <a:noFill/>
          <a:ln>
            <a:noFill/>
          </a:ln>
        </p:spPr>
        <p:txBody>
          <a:bodyPr spcFirstLastPara="1" wrap="square" lIns="68569" tIns="34275" rIns="68569" bIns="34275" anchor="ctr" anchorCtr="0">
            <a:noAutofit/>
          </a:bodyPr>
          <a:lstStyle/>
          <a:p>
            <a:r>
              <a:rPr lang="en-US" altLang="zh-TW" sz="3600" b="1">
                <a:solidFill>
                  <a:schemeClr val="bg1"/>
                </a:solidFill>
                <a:latin typeface="+mj-lt"/>
                <a:ea typeface="微軟正黑體" panose="020B0604030504040204" pitchFamily="34" charset="-120"/>
              </a:rPr>
              <a:t>Mac</a:t>
            </a:r>
            <a:r>
              <a:rPr lang="en-US" altLang="zh-TW" sz="3600" b="1">
                <a:solidFill>
                  <a:schemeClr val="bg1"/>
                </a:solidFill>
                <a:latin typeface="Arial"/>
                <a:ea typeface="微軟正黑體" panose="020B0604030504040204" pitchFamily="34" charset="-120"/>
                <a:cs typeface="Arial"/>
              </a:rPr>
              <a:t> </a:t>
            </a:r>
            <a:r>
              <a:rPr lang="zh-TW" altLang="en-US" sz="3600" b="1">
                <a:solidFill>
                  <a:schemeClr val="bg1"/>
                </a:solidFill>
                <a:latin typeface="微軟正黑體" panose="020B0604030504040204" pitchFamily="34" charset="-120"/>
                <a:ea typeface="微軟正黑體" panose="020B0604030504040204" pitchFamily="34" charset="-120"/>
              </a:rPr>
              <a:t>專屬的備份工具</a:t>
            </a:r>
            <a:endParaRPr sz="3600" b="1">
              <a:solidFill>
                <a:schemeClr val="bg1"/>
              </a:solidFill>
              <a:latin typeface="微軟正黑體" panose="020B0604030504040204" pitchFamily="34" charset="-120"/>
              <a:ea typeface="微軟正黑體" panose="020B0604030504040204" pitchFamily="34" charset="-120"/>
            </a:endParaRPr>
          </a:p>
        </p:txBody>
      </p:sp>
      <p:sp>
        <p:nvSpPr>
          <p:cNvPr id="134" name="Google Shape;134;p19"/>
          <p:cNvSpPr txBox="1">
            <a:spLocks noGrp="1"/>
          </p:cNvSpPr>
          <p:nvPr>
            <p:ph type="body" idx="1"/>
          </p:nvPr>
        </p:nvSpPr>
        <p:spPr>
          <a:xfrm>
            <a:off x="523008" y="1271918"/>
            <a:ext cx="4319155" cy="1726242"/>
          </a:xfrm>
          <a:prstGeom prst="rect">
            <a:avLst/>
          </a:prstGeom>
          <a:noFill/>
          <a:ln>
            <a:noFill/>
          </a:ln>
        </p:spPr>
        <p:txBody>
          <a:bodyPr spcFirstLastPara="1" wrap="square" lIns="68569" tIns="34275" rIns="68569" bIns="34275" anchor="t" anchorCtr="0">
            <a:noAutofit/>
          </a:bodyPr>
          <a:lstStyle/>
          <a:p>
            <a:pPr marL="0" indent="0">
              <a:spcBef>
                <a:spcPts val="0"/>
              </a:spcBef>
              <a:buNone/>
            </a:pPr>
            <a:r>
              <a:rPr lang="en-US" altLang="zh-TW" b="1">
                <a:solidFill>
                  <a:srgbClr val="002060"/>
                </a:solidFill>
                <a:latin typeface="+mj-lt"/>
              </a:rPr>
              <a:t>Time Machine</a:t>
            </a:r>
            <a:r>
              <a:rPr lang="zh-TW" altLang="en-US" b="1">
                <a:solidFill>
                  <a:srgbClr val="002060"/>
                </a:solidFill>
                <a:latin typeface="+mj-lt"/>
              </a:rPr>
              <a:t> </a:t>
            </a:r>
            <a:r>
              <a:rPr lang="zh-TW" altLang="en-US" b="1">
                <a:solidFill>
                  <a:srgbClr val="002060"/>
                </a:solidFill>
                <a:latin typeface="微軟正黑體" panose="020B0604030504040204" pitchFamily="34" charset="-120"/>
                <a:ea typeface="微軟正黑體" panose="020B0604030504040204" pitchFamily="34" charset="-120"/>
              </a:rPr>
              <a:t>支援</a:t>
            </a:r>
            <a:endParaRPr b="1">
              <a:solidFill>
                <a:srgbClr val="002060"/>
              </a:solidFill>
              <a:latin typeface="微軟正黑體" panose="020B0604030504040204" pitchFamily="34" charset="-120"/>
              <a:ea typeface="微軟正黑體" panose="020B0604030504040204" pitchFamily="34" charset="-120"/>
            </a:endParaRPr>
          </a:p>
          <a:p>
            <a:pPr marL="269875" indent="-214313">
              <a:spcBef>
                <a:spcPts val="360"/>
              </a:spcBef>
              <a:buSzPct val="100000"/>
              <a:buFont typeface="Arial" panose="020B0604020202020204" pitchFamily="34" charset="0"/>
              <a:buChar char="•"/>
            </a:pPr>
            <a:r>
              <a:rPr lang="zh-TW" altLang="en-US" sz="1900" b="1">
                <a:latin typeface="微軟正黑體" panose="020B0604030504040204" pitchFamily="34" charset="-120"/>
                <a:ea typeface="微軟正黑體" panose="020B0604030504040204" pitchFamily="34" charset="-120"/>
              </a:rPr>
              <a:t>系統與檔案層級的全面備份</a:t>
            </a:r>
            <a:endParaRPr sz="1900" b="1">
              <a:latin typeface="微軟正黑體" panose="020B0604030504040204" pitchFamily="34" charset="-120"/>
              <a:ea typeface="微軟正黑體" panose="020B0604030504040204" pitchFamily="34" charset="-120"/>
            </a:endParaRPr>
          </a:p>
          <a:p>
            <a:pPr marL="269875" indent="-214313">
              <a:spcBef>
                <a:spcPts val="0"/>
              </a:spcBef>
              <a:buSzPct val="100000"/>
              <a:buFont typeface="Arial" panose="020B0604020202020204" pitchFamily="34" charset="0"/>
              <a:buChar char="•"/>
            </a:pPr>
            <a:r>
              <a:rPr lang="zh-TW" altLang="en-US" sz="1900" b="1">
                <a:latin typeface="微軟正黑體" panose="020B0604030504040204" pitchFamily="34" charset="-120"/>
                <a:ea typeface="微軟正黑體" panose="020B0604030504040204" pitchFamily="34" charset="-120"/>
              </a:rPr>
              <a:t>多版本備份</a:t>
            </a:r>
            <a:endParaRPr sz="1900" b="1">
              <a:latin typeface="微軟正黑體" panose="020B0604030504040204" pitchFamily="34" charset="-120"/>
              <a:ea typeface="微軟正黑體" panose="020B0604030504040204" pitchFamily="34" charset="-120"/>
            </a:endParaRPr>
          </a:p>
          <a:p>
            <a:pPr marL="269875" indent="-214313">
              <a:spcBef>
                <a:spcPts val="0"/>
              </a:spcBef>
              <a:buSzPct val="100000"/>
              <a:buFont typeface="Arial" panose="020B0604020202020204" pitchFamily="34" charset="0"/>
              <a:buChar char="•"/>
            </a:pPr>
            <a:r>
              <a:rPr lang="zh-TW" altLang="en-US" sz="1900" b="1">
                <a:latin typeface="微軟正黑體" panose="020B0604030504040204" pitchFamily="34" charset="-120"/>
                <a:ea typeface="微軟正黑體" panose="020B0604030504040204" pitchFamily="34" charset="-120"/>
              </a:rPr>
              <a:t>簡易介面進行單檔還原、系統還原 </a:t>
            </a:r>
            <a:endParaRPr sz="1900" b="1">
              <a:latin typeface="微軟正黑體" panose="020B0604030504040204" pitchFamily="34" charset="-120"/>
              <a:ea typeface="微軟正黑體" panose="020B0604030504040204" pitchFamily="34" charset="-120"/>
            </a:endParaRPr>
          </a:p>
          <a:p>
            <a:pPr marL="269875" indent="-214313">
              <a:spcBef>
                <a:spcPts val="0"/>
              </a:spcBef>
              <a:buSzPct val="100000"/>
              <a:buFont typeface="Arial" panose="020B0604020202020204" pitchFamily="34" charset="0"/>
              <a:buChar char="•"/>
            </a:pPr>
            <a:r>
              <a:rPr lang="zh-TW" altLang="en-US" sz="1900" b="1">
                <a:latin typeface="微軟正黑體" panose="020B0604030504040204" pitchFamily="34" charset="-120"/>
                <a:ea typeface="微軟正黑體" panose="020B0604030504040204" pitchFamily="34" charset="-120"/>
              </a:rPr>
              <a:t>備份加密</a:t>
            </a:r>
            <a:endParaRPr sz="1900" b="1">
              <a:latin typeface="微軟正黑體" panose="020B0604030504040204" pitchFamily="34" charset="-120"/>
              <a:ea typeface="微軟正黑體" panose="020B0604030504040204" pitchFamily="34" charset="-120"/>
            </a:endParaRPr>
          </a:p>
        </p:txBody>
      </p:sp>
      <p:pic>
        <p:nvPicPr>
          <p:cNvPr id="3" name="圖片 2" descr="一張含有 螢幕擷取畫面 的圖片&#10;&#10;描述是以非常高的可信度產生">
            <a:extLst>
              <a:ext uri="{FF2B5EF4-FFF2-40B4-BE49-F238E27FC236}">
                <a16:creationId xmlns:a16="http://schemas.microsoft.com/office/drawing/2014/main" id="{4CD4F5FC-9FF5-4C2C-A515-70D35CA0E3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31931" y="1332578"/>
            <a:ext cx="2875122" cy="1617518"/>
          </a:xfrm>
          <a:prstGeom prst="rect">
            <a:avLst/>
          </a:prstGeom>
        </p:spPr>
      </p:pic>
      <p:pic>
        <p:nvPicPr>
          <p:cNvPr id="138" name="Google Shape;138;p19"/>
          <p:cNvPicPr preferRelativeResize="0"/>
          <p:nvPr/>
        </p:nvPicPr>
        <p:blipFill>
          <a:blip r:embed="rId4" cstate="print">
            <a:extLst>
              <a:ext uri="{28A0092B-C50C-407E-A947-70E740481C1C}">
                <a14:useLocalDpi xmlns:a14="http://schemas.microsoft.com/office/drawing/2010/main"/>
              </a:ext>
            </a:extLst>
          </a:blip>
          <a:stretch>
            <a:fillRect/>
          </a:stretch>
        </p:blipFill>
        <p:spPr>
          <a:xfrm>
            <a:off x="2204583" y="3412460"/>
            <a:ext cx="2486961" cy="1415703"/>
          </a:xfrm>
          <a:prstGeom prst="rect">
            <a:avLst/>
          </a:prstGeom>
          <a:noFill/>
          <a:ln>
            <a:noFill/>
          </a:ln>
        </p:spPr>
      </p:pic>
      <p:pic>
        <p:nvPicPr>
          <p:cNvPr id="5" name="圖片 4">
            <a:extLst>
              <a:ext uri="{FF2B5EF4-FFF2-40B4-BE49-F238E27FC236}">
                <a16:creationId xmlns:a16="http://schemas.microsoft.com/office/drawing/2014/main" id="{20EE1F38-245A-41FD-8F6C-8227748443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10614">
            <a:off x="4487812" y="2290491"/>
            <a:ext cx="1327594" cy="1022530"/>
          </a:xfrm>
          <a:prstGeom prst="rect">
            <a:avLst/>
          </a:prstGeom>
          <a:effectLst>
            <a:outerShdw blurRad="50800" dist="38100" dir="2700000" algn="tl" rotWithShape="0">
              <a:prstClr val="black">
                <a:alpha val="40000"/>
              </a:prstClr>
            </a:outerShdw>
          </a:effectLst>
        </p:spPr>
      </p:pic>
      <p:pic>
        <p:nvPicPr>
          <p:cNvPr id="7" name="圖片 6">
            <a:extLst>
              <a:ext uri="{FF2B5EF4-FFF2-40B4-BE49-F238E27FC236}">
                <a16:creationId xmlns:a16="http://schemas.microsoft.com/office/drawing/2014/main" id="{03D335FA-9CF3-4829-A1BA-015E099EA1F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63465">
            <a:off x="5389319" y="3356992"/>
            <a:ext cx="1285223" cy="1093145"/>
          </a:xfrm>
          <a:prstGeom prst="rect">
            <a:avLst/>
          </a:prstGeom>
          <a:effectLst>
            <a:outerShdw blurRad="50800" dist="38100" dir="2700000" algn="tl" rotWithShape="0">
              <a:prstClr val="black">
                <a:alpha val="40000"/>
              </a:prstClr>
            </a:outerShdw>
          </a:effectLst>
        </p:spPr>
      </p:pic>
      <p:pic>
        <p:nvPicPr>
          <p:cNvPr id="10" name="圖形 9">
            <a:extLst>
              <a:ext uri="{FF2B5EF4-FFF2-40B4-BE49-F238E27FC236}">
                <a16:creationId xmlns:a16="http://schemas.microsoft.com/office/drawing/2014/main" id="{0B96D8DF-DAC3-4313-BEAB-CD564F7763C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91545" y="2749985"/>
            <a:ext cx="1491004" cy="1324952"/>
          </a:xfrm>
          <a:prstGeom prst="rect">
            <a:avLst/>
          </a:prstGeom>
        </p:spPr>
      </p:pic>
    </p:spTree>
    <p:extLst>
      <p:ext uri="{BB962C8B-B14F-4D97-AF65-F5344CB8AC3E}">
        <p14:creationId xmlns:p14="http://schemas.microsoft.com/office/powerpoint/2010/main" val="17546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xfrm>
            <a:off x="355547" y="62000"/>
            <a:ext cx="6907052" cy="857250"/>
          </a:xfrm>
          <a:prstGeom prst="rect">
            <a:avLst/>
          </a:prstGeom>
          <a:noFill/>
          <a:ln>
            <a:noFill/>
          </a:ln>
        </p:spPr>
        <p:txBody>
          <a:bodyPr spcFirstLastPara="1" wrap="square" lIns="68569" tIns="34275" rIns="68569" bIns="34275" anchor="ctr" anchorCtr="0">
            <a:noAutofit/>
          </a:bodyPr>
          <a:lstStyle/>
          <a:p>
            <a:pPr algn="l">
              <a:buSzPts val="1100"/>
            </a:pPr>
            <a:r>
              <a:rPr lang="zh-TW" sz="3600" b="1">
                <a:solidFill>
                  <a:schemeClr val="bg1"/>
                </a:solidFill>
                <a:latin typeface="+mj-lt"/>
                <a:ea typeface="微軟正黑體" panose="020B0604030504040204" pitchFamily="34" charset="-120"/>
              </a:rPr>
              <a:t>Time Machine </a:t>
            </a:r>
            <a:r>
              <a:rPr lang="zh-TW" sz="3600" b="1">
                <a:solidFill>
                  <a:schemeClr val="bg1"/>
                </a:solidFill>
                <a:latin typeface="微軟正黑體" panose="020B0604030504040204" pitchFamily="34" charset="-120"/>
                <a:ea typeface="微軟正黑體" panose="020B0604030504040204" pitchFamily="34" charset="-120"/>
              </a:rPr>
              <a:t>儲存裝置大比拚</a:t>
            </a:r>
            <a:endParaRPr sz="3600" b="1" i="0" u="none" strike="noStrike" cap="none">
              <a:solidFill>
                <a:schemeClr val="bg1"/>
              </a:solidFill>
              <a:latin typeface="微軟正黑體" panose="020B0604030504040204" pitchFamily="34" charset="-120"/>
              <a:ea typeface="微軟正黑體" panose="020B0604030504040204" pitchFamily="34" charset="-120"/>
              <a:sym typeface="Calibri"/>
            </a:endParaRPr>
          </a:p>
        </p:txBody>
      </p:sp>
      <p:graphicFrame>
        <p:nvGraphicFramePr>
          <p:cNvPr id="19" name="Google Shape;147;p20">
            <a:extLst>
              <a:ext uri="{FF2B5EF4-FFF2-40B4-BE49-F238E27FC236}">
                <a16:creationId xmlns:a16="http://schemas.microsoft.com/office/drawing/2014/main" id="{A71DCE8F-A7E5-4BF5-9A23-18D539B4F7DE}"/>
              </a:ext>
            </a:extLst>
          </p:cNvPr>
          <p:cNvGraphicFramePr/>
          <p:nvPr>
            <p:extLst>
              <p:ext uri="{D42A27DB-BD31-4B8C-83A1-F6EECF244321}">
                <p14:modId xmlns:p14="http://schemas.microsoft.com/office/powerpoint/2010/main" val="3536858377"/>
              </p:ext>
            </p:extLst>
          </p:nvPr>
        </p:nvGraphicFramePr>
        <p:xfrm>
          <a:off x="322328" y="1024909"/>
          <a:ext cx="8588332" cy="3772290"/>
        </p:xfrm>
        <a:graphic>
          <a:graphicData uri="http://schemas.openxmlformats.org/drawingml/2006/table">
            <a:tbl>
              <a:tblPr firstRow="1" bandRow="1">
                <a:tableStyleId>{125E5076-3810-47DD-B79F-674D7AD40C01}</a:tableStyleId>
              </a:tblPr>
              <a:tblGrid>
                <a:gridCol w="1238496">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2192765">
                  <a:extLst>
                    <a:ext uri="{9D8B030D-6E8A-4147-A177-3AD203B41FA5}">
                      <a16:colId xmlns:a16="http://schemas.microsoft.com/office/drawing/2014/main" val="20002"/>
                    </a:ext>
                  </a:extLst>
                </a:gridCol>
                <a:gridCol w="1490585">
                  <a:extLst>
                    <a:ext uri="{9D8B030D-6E8A-4147-A177-3AD203B41FA5}">
                      <a16:colId xmlns:a16="http://schemas.microsoft.com/office/drawing/2014/main" val="20003"/>
                    </a:ext>
                  </a:extLst>
                </a:gridCol>
                <a:gridCol w="2447286">
                  <a:extLst>
                    <a:ext uri="{9D8B030D-6E8A-4147-A177-3AD203B41FA5}">
                      <a16:colId xmlns:a16="http://schemas.microsoft.com/office/drawing/2014/main" val="20004"/>
                    </a:ext>
                  </a:extLst>
                </a:gridCol>
              </a:tblGrid>
              <a:tr h="810426">
                <a:tc>
                  <a:txBody>
                    <a:bodyPr/>
                    <a:lstStyle/>
                    <a:p>
                      <a:pPr marL="0" marR="0" lvl="0" indent="0" algn="ctr" rtl="0">
                        <a:spcBef>
                          <a:spcPts val="0"/>
                        </a:spcBef>
                        <a:spcAft>
                          <a:spcPts val="0"/>
                        </a:spcAft>
                        <a:buNone/>
                      </a:pPr>
                      <a:endParaRPr sz="1400" b="1">
                        <a:latin typeface="+mj-lt"/>
                        <a:ea typeface="微軟正黑體" panose="020B0604030504040204" pitchFamily="34" charset="-120"/>
                      </a:endParaRPr>
                    </a:p>
                  </a:txBody>
                  <a:tcPr marL="68588" marR="68588" marT="34294" marB="34294">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altLang="zh-TW" sz="1400" b="1">
                          <a:solidFill>
                            <a:srgbClr val="FFC000"/>
                          </a:solidFill>
                          <a:latin typeface="+mj-lt"/>
                          <a:ea typeface="微軟正黑體" panose="020B0604030504040204" pitchFamily="34" charset="-120"/>
                        </a:rPr>
                        <a:t>Mac</a:t>
                      </a:r>
                      <a:r>
                        <a:rPr lang="zh-TW" altLang="en-US" sz="1400" b="1">
                          <a:solidFill>
                            <a:srgbClr val="FFC000"/>
                          </a:solidFill>
                          <a:latin typeface="+mj-lt"/>
                          <a:ea typeface="微軟正黑體" panose="020B0604030504040204" pitchFamily="34" charset="-120"/>
                        </a:rPr>
                        <a:t> 本機</a:t>
                      </a:r>
                      <a:endParaRPr lang="en-US" altLang="zh-TW" sz="1400" b="1">
                        <a:solidFill>
                          <a:srgbClr val="FFC000"/>
                        </a:solidFill>
                        <a:latin typeface="+mj-lt"/>
                        <a:ea typeface="微軟正黑體" panose="020B0604030504040204" pitchFamily="34" charset="-120"/>
                      </a:endParaRPr>
                    </a:p>
                    <a:p>
                      <a:pPr marL="0" marR="0" lvl="0" indent="0" algn="ctr" rtl="0">
                        <a:spcBef>
                          <a:spcPts val="0"/>
                        </a:spcBef>
                        <a:spcAft>
                          <a:spcPts val="0"/>
                        </a:spcAft>
                        <a:buNone/>
                      </a:pPr>
                      <a:endParaRPr lang="en-US" altLang="zh-TW" sz="1400" b="1">
                        <a:solidFill>
                          <a:srgbClr val="FFC000"/>
                        </a:solidFill>
                        <a:latin typeface="+mj-lt"/>
                        <a:ea typeface="微軟正黑體" panose="020B0604030504040204" pitchFamily="34" charset="-120"/>
                      </a:endParaRPr>
                    </a:p>
                    <a:p>
                      <a:pPr marL="0" marR="0" lvl="0" indent="0" algn="ctr" rtl="0">
                        <a:spcBef>
                          <a:spcPts val="0"/>
                        </a:spcBef>
                        <a:spcAft>
                          <a:spcPts val="0"/>
                        </a:spcAft>
                        <a:buNone/>
                      </a:pPr>
                      <a:endParaRPr lang="en-US" altLang="zh-TW" sz="1400" b="1">
                        <a:solidFill>
                          <a:srgbClr val="FFC000"/>
                        </a:solidFill>
                        <a:latin typeface="+mj-lt"/>
                        <a:ea typeface="微軟正黑體" panose="020B0604030504040204" pitchFamily="34" charset="-120"/>
                      </a:endParaRPr>
                    </a:p>
                    <a:p>
                      <a:pPr marL="0" marR="0" lvl="0" indent="0" algn="ctr" rtl="0">
                        <a:spcBef>
                          <a:spcPts val="0"/>
                        </a:spcBef>
                        <a:spcAft>
                          <a:spcPts val="0"/>
                        </a:spcAft>
                        <a:buNone/>
                      </a:pPr>
                      <a:endParaRPr sz="1400" b="1">
                        <a:solidFill>
                          <a:srgbClr val="FFC000"/>
                        </a:solidFill>
                        <a:latin typeface="+mj-lt"/>
                        <a:ea typeface="微軟正黑體" panose="020B0604030504040204" pitchFamily="34" charset="-120"/>
                      </a:endParaRPr>
                    </a:p>
                  </a:txBody>
                  <a:tcPr marL="68588" marR="68588" marT="34294" marB="34294">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zh-TW" sz="1400" b="1">
                          <a:solidFill>
                            <a:srgbClr val="FFC000"/>
                          </a:solidFill>
                          <a:latin typeface="微軟正黑體" panose="020B0604030504040204" pitchFamily="34" charset="-120"/>
                          <a:ea typeface="微軟正黑體" panose="020B0604030504040204" pitchFamily="34" charset="-120"/>
                        </a:rPr>
                        <a:t>外接裝置</a:t>
                      </a:r>
                      <a:endParaRPr lang="en-US" altLang="zh-TW" sz="1400" b="1">
                        <a:solidFill>
                          <a:srgbClr val="FFC000"/>
                        </a:solidFill>
                        <a:latin typeface="微軟正黑體" panose="020B0604030504040204" pitchFamily="34" charset="-120"/>
                        <a:ea typeface="微軟正黑體" panose="020B0604030504040204" pitchFamily="34" charset="-120"/>
                      </a:endParaRPr>
                    </a:p>
                    <a:p>
                      <a:pPr marL="0" marR="0" lvl="0" indent="0" algn="ctr" rtl="0">
                        <a:spcBef>
                          <a:spcPts val="0"/>
                        </a:spcBef>
                        <a:spcAft>
                          <a:spcPts val="0"/>
                        </a:spcAft>
                        <a:buNone/>
                      </a:pPr>
                      <a:endParaRPr lang="en-US" altLang="zh-TW" sz="1400" b="1">
                        <a:solidFill>
                          <a:srgbClr val="FFC000"/>
                        </a:solidFill>
                        <a:latin typeface="微軟正黑體" panose="020B0604030504040204" pitchFamily="34" charset="-120"/>
                        <a:ea typeface="微軟正黑體" panose="020B0604030504040204" pitchFamily="34" charset="-120"/>
                      </a:endParaRPr>
                    </a:p>
                    <a:p>
                      <a:pPr marL="0" marR="0" lvl="0" indent="0" algn="ctr" rtl="0">
                        <a:spcBef>
                          <a:spcPts val="0"/>
                        </a:spcBef>
                        <a:spcAft>
                          <a:spcPts val="0"/>
                        </a:spcAft>
                        <a:buNone/>
                      </a:pPr>
                      <a:endParaRPr lang="en-US" altLang="zh-TW" sz="1400" b="1">
                        <a:solidFill>
                          <a:srgbClr val="FFC000"/>
                        </a:solidFill>
                        <a:latin typeface="微軟正黑體" panose="020B0604030504040204" pitchFamily="34" charset="-120"/>
                        <a:ea typeface="微軟正黑體" panose="020B0604030504040204" pitchFamily="34" charset="-120"/>
                      </a:endParaRPr>
                    </a:p>
                    <a:p>
                      <a:pPr marL="0" marR="0" lvl="0" indent="0" algn="ctr" rtl="0">
                        <a:spcBef>
                          <a:spcPts val="0"/>
                        </a:spcBef>
                        <a:spcAft>
                          <a:spcPts val="0"/>
                        </a:spcAft>
                        <a:buNone/>
                      </a:pPr>
                      <a:endParaRPr lang="en-US" altLang="zh-TW" sz="1400" b="1">
                        <a:solidFill>
                          <a:srgbClr val="FFC000"/>
                        </a:solidFill>
                        <a:latin typeface="微軟正黑體" panose="020B0604030504040204" pitchFamily="34" charset="-120"/>
                        <a:ea typeface="微軟正黑體" panose="020B0604030504040204" pitchFamily="34" charset="-120"/>
                      </a:endParaRPr>
                    </a:p>
                    <a:p>
                      <a:pPr marL="0" marR="0" lvl="0" indent="0" algn="ctr" rtl="0">
                        <a:spcBef>
                          <a:spcPts val="0"/>
                        </a:spcBef>
                        <a:spcAft>
                          <a:spcPts val="0"/>
                        </a:spcAft>
                        <a:buNone/>
                      </a:pPr>
                      <a:endParaRPr sz="1400" b="1">
                        <a:solidFill>
                          <a:srgbClr val="FFC000"/>
                        </a:solidFill>
                        <a:latin typeface="微軟正黑體" panose="020B0604030504040204" pitchFamily="34" charset="-120"/>
                        <a:ea typeface="微軟正黑體" panose="020B0604030504040204" pitchFamily="34" charset="-120"/>
                      </a:endParaRPr>
                    </a:p>
                  </a:txBody>
                  <a:tcPr marL="68588" marR="68588" marT="34294" marB="34294">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lvl="0" indent="0" algn="ctr" rtl="0">
                        <a:lnSpc>
                          <a:spcPct val="125000"/>
                        </a:lnSpc>
                        <a:spcBef>
                          <a:spcPts val="0"/>
                        </a:spcBef>
                        <a:spcAft>
                          <a:spcPts val="0"/>
                        </a:spcAft>
                        <a:buNone/>
                      </a:pPr>
                      <a:r>
                        <a:rPr lang="en-US" altLang="zh-TW" sz="1400" b="1">
                          <a:solidFill>
                            <a:srgbClr val="FFC000"/>
                          </a:solidFill>
                          <a:latin typeface="+mn-lt"/>
                          <a:ea typeface="微軟正黑體" panose="020B0604030504040204" pitchFamily="34" charset="-120"/>
                          <a:sym typeface="Arial"/>
                        </a:rPr>
                        <a:t>Time Capsule</a:t>
                      </a:r>
                      <a:endParaRPr lang="en-US" altLang="zh-TW" sz="1400" b="1">
                        <a:solidFill>
                          <a:srgbClr val="FFC000"/>
                        </a:solidFill>
                        <a:latin typeface="Arial"/>
                        <a:ea typeface="微軟正黑體" panose="020B0604030504040204" pitchFamily="34" charset="-120"/>
                        <a:sym typeface="Arial"/>
                      </a:endParaRPr>
                    </a:p>
                    <a:p>
                      <a:pPr marL="0" lvl="0" indent="0" algn="ctr" rtl="0">
                        <a:lnSpc>
                          <a:spcPct val="125000"/>
                        </a:lnSpc>
                        <a:spcBef>
                          <a:spcPts val="0"/>
                        </a:spcBef>
                        <a:spcAft>
                          <a:spcPts val="0"/>
                        </a:spcAft>
                        <a:buNone/>
                      </a:pPr>
                      <a:endParaRPr lang="en-US" altLang="zh-TW" sz="1400" b="1">
                        <a:solidFill>
                          <a:srgbClr val="FFC000"/>
                        </a:solidFill>
                        <a:latin typeface="Arial"/>
                        <a:ea typeface="微軟正黑體" panose="020B0604030504040204" pitchFamily="34" charset="-120"/>
                        <a:sym typeface="Arial"/>
                      </a:endParaRPr>
                    </a:p>
                    <a:p>
                      <a:pPr marL="0" lvl="0" indent="0" algn="ctr" rtl="0">
                        <a:lnSpc>
                          <a:spcPct val="125000"/>
                        </a:lnSpc>
                        <a:spcBef>
                          <a:spcPts val="0"/>
                        </a:spcBef>
                        <a:spcAft>
                          <a:spcPts val="0"/>
                        </a:spcAft>
                        <a:buNone/>
                      </a:pPr>
                      <a:r>
                        <a:rPr lang="zh-TW" altLang="en-US" sz="1400" b="1">
                          <a:solidFill>
                            <a:srgbClr val="FFC000"/>
                          </a:solidFill>
                          <a:latin typeface="Arial"/>
                          <a:ea typeface="微軟正黑體" panose="020B0604030504040204" pitchFamily="34" charset="-120"/>
                        </a:rPr>
                        <a:t> </a:t>
                      </a:r>
                      <a:endParaRPr sz="1400" b="1">
                        <a:solidFill>
                          <a:srgbClr val="FFC000"/>
                        </a:solidFill>
                        <a:latin typeface="Arial"/>
                        <a:ea typeface="微軟正黑體"/>
                      </a:endParaRPr>
                    </a:p>
                  </a:txBody>
                  <a:tcPr marL="68588" marR="68588" marT="34294" marB="34294">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altLang="zh-TW" sz="1400" b="1">
                          <a:solidFill>
                            <a:srgbClr val="FFC000"/>
                          </a:solidFill>
                          <a:latin typeface="+mn-lt"/>
                          <a:ea typeface="微軟正黑體" panose="020B0604030504040204" pitchFamily="34" charset="-120"/>
                        </a:rPr>
                        <a:t>QNAP NAS</a:t>
                      </a:r>
                      <a:endParaRPr lang="en-US" altLang="zh-TW" sz="1400" b="1">
                        <a:solidFill>
                          <a:srgbClr val="FFC000"/>
                        </a:solidFill>
                        <a:latin typeface="Arial"/>
                        <a:ea typeface="微軟正黑體" panose="020B0604030504040204" pitchFamily="34" charset="-120"/>
                      </a:endParaRPr>
                    </a:p>
                    <a:p>
                      <a:pPr marL="0" marR="0" lvl="0" indent="0" algn="ctr" rtl="0">
                        <a:spcBef>
                          <a:spcPts val="0"/>
                        </a:spcBef>
                        <a:spcAft>
                          <a:spcPts val="0"/>
                        </a:spcAft>
                        <a:buNone/>
                      </a:pPr>
                      <a:endParaRPr lang="en-US" altLang="zh-TW" sz="1400" b="1">
                        <a:solidFill>
                          <a:srgbClr val="FFC000"/>
                        </a:solidFill>
                        <a:latin typeface="Arial"/>
                        <a:ea typeface="微軟正黑體" panose="020B0604030504040204" pitchFamily="34" charset="-120"/>
                      </a:endParaRPr>
                    </a:p>
                    <a:p>
                      <a:pPr marL="0" marR="0" lvl="0" indent="0" algn="ctr" rtl="0">
                        <a:spcBef>
                          <a:spcPts val="0"/>
                        </a:spcBef>
                        <a:spcAft>
                          <a:spcPts val="0"/>
                        </a:spcAft>
                        <a:buNone/>
                      </a:pPr>
                      <a:endParaRPr sz="1400" b="1">
                        <a:solidFill>
                          <a:srgbClr val="FFC000"/>
                        </a:solidFill>
                        <a:latin typeface="Arial"/>
                        <a:ea typeface="微軟正黑體"/>
                      </a:endParaRPr>
                    </a:p>
                  </a:txBody>
                  <a:tcPr marL="68588" marR="68588" marT="34294" marB="34294">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r h="433691">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儲存容量</a:t>
                      </a:r>
                      <a:endParaRPr sz="1400" b="1">
                        <a:solidFill>
                          <a:schemeClr val="lt1"/>
                        </a:solidFill>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硬碟空間</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固定</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固定</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擴充性佳</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753131">
                <a:tc>
                  <a:txBody>
                    <a:bodyPr/>
                    <a:lstStyle/>
                    <a:p>
                      <a:pPr marL="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儲存保護</a:t>
                      </a:r>
                      <a:endParaRPr sz="1400" b="1">
                        <a:solidFill>
                          <a:schemeClr val="lt1"/>
                        </a:solidFill>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無</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低</a:t>
                      </a:r>
                      <a:endParaRPr sz="1400" b="1">
                        <a:latin typeface="微軟正黑體" panose="020B0604030504040204" pitchFamily="34" charset="-120"/>
                        <a:ea typeface="微軟正黑體" panose="020B0604030504040204" pitchFamily="34" charset="-120"/>
                      </a:endParaRPr>
                    </a:p>
                    <a:p>
                      <a:pPr marL="90488" marR="0" lvl="0" indent="-90488" algn="ctr" rtl="0">
                        <a:spcBef>
                          <a:spcPts val="0"/>
                        </a:spcBef>
                        <a:spcAft>
                          <a:spcPts val="0"/>
                        </a:spcAft>
                        <a:buClr>
                          <a:schemeClr val="bg1"/>
                        </a:buClr>
                        <a:buFont typeface="Arial" panose="020B0604020202020204" pitchFamily="34" charset="0"/>
                        <a:buChar char="•"/>
                      </a:pPr>
                      <a:r>
                        <a:rPr lang="zh-TW" sz="1050" b="1">
                          <a:latin typeface="+mj-lt"/>
                          <a:ea typeface="微軟正黑體" panose="020B0604030504040204" pitchFamily="34" charset="-120"/>
                        </a:rPr>
                        <a:t>RAID</a:t>
                      </a:r>
                      <a:endParaRPr sz="1050" b="1">
                        <a:latin typeface="+mj-lt"/>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無</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高</a:t>
                      </a:r>
                      <a:endParaRPr sz="1400" b="1">
                        <a:latin typeface="微軟正黑體" panose="020B0604030504040204" pitchFamily="34" charset="-120"/>
                        <a:ea typeface="微軟正黑體" panose="020B0604030504040204" pitchFamily="34" charset="-120"/>
                      </a:endParaRPr>
                    </a:p>
                    <a:p>
                      <a:pPr marL="90488" marR="0" lvl="0" indent="-90488" algn="ctr" rtl="0">
                        <a:spcBef>
                          <a:spcPts val="0"/>
                        </a:spcBef>
                        <a:spcAft>
                          <a:spcPts val="0"/>
                        </a:spcAft>
                        <a:buClr>
                          <a:schemeClr val="bg1"/>
                        </a:buClr>
                        <a:buFont typeface="Arial" panose="020B0604020202020204" pitchFamily="34" charset="0"/>
                        <a:buChar char="•"/>
                      </a:pPr>
                      <a:r>
                        <a:rPr lang="zh-TW" sz="1050" b="1">
                          <a:latin typeface="+mj-lt"/>
                          <a:ea typeface="微軟正黑體" panose="020B0604030504040204" pitchFamily="34" charset="-120"/>
                        </a:rPr>
                        <a:t>RAID</a:t>
                      </a:r>
                      <a:endParaRPr lang="en-US" altLang="zh-TW" sz="1050" b="1">
                        <a:latin typeface="+mj-lt"/>
                        <a:ea typeface="微軟正黑體" panose="020B0604030504040204" pitchFamily="34" charset="-120"/>
                      </a:endParaRPr>
                    </a:p>
                    <a:p>
                      <a:pPr marL="90488" marR="0" lvl="0" indent="-90488" algn="ctr" rtl="0">
                        <a:spcBef>
                          <a:spcPts val="0"/>
                        </a:spcBef>
                        <a:spcAft>
                          <a:spcPts val="0"/>
                        </a:spcAft>
                        <a:buClr>
                          <a:schemeClr val="bg1"/>
                        </a:buClr>
                        <a:buFont typeface="Arial" panose="020B0604020202020204" pitchFamily="34" charset="0"/>
                        <a:buChar char="•"/>
                      </a:pPr>
                      <a:r>
                        <a:rPr lang="zh-TW" altLang="en-US" sz="1050" b="1">
                          <a:latin typeface="+mj-lt"/>
                          <a:ea typeface="微軟正黑體" panose="020B0604030504040204" pitchFamily="34" charset="-120"/>
                        </a:rPr>
                        <a:t>快照</a:t>
                      </a:r>
                      <a:endParaRPr lang="en-US" altLang="zh-TW" sz="1050" b="1">
                        <a:latin typeface="+mj-lt"/>
                        <a:ea typeface="微軟正黑體" panose="020B0604030504040204" pitchFamily="34" charset="-120"/>
                      </a:endParaRPr>
                    </a:p>
                    <a:p>
                      <a:pPr marL="90488" marR="0" lvl="0" indent="-90488" algn="ctr" rtl="0">
                        <a:spcBef>
                          <a:spcPts val="0"/>
                        </a:spcBef>
                        <a:spcAft>
                          <a:spcPts val="0"/>
                        </a:spcAft>
                        <a:buClr>
                          <a:schemeClr val="bg1"/>
                        </a:buClr>
                        <a:buFont typeface="Arial" panose="020B0604020202020204" pitchFamily="34" charset="0"/>
                        <a:buChar char="•"/>
                      </a:pPr>
                      <a:r>
                        <a:rPr lang="zh-TW" sz="1050" b="1">
                          <a:latin typeface="+mj-lt"/>
                          <a:ea typeface="微軟正黑體" panose="020B0604030504040204" pitchFamily="34" charset="-120"/>
                        </a:rPr>
                        <a:t>Hybrid Backup Sync </a:t>
                      </a:r>
                      <a:endParaRPr sz="1050" b="1">
                        <a:latin typeface="+mj-lt"/>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extLst>
                  <a:ext uri="{0D108BD9-81ED-4DB2-BD59-A6C34878D82A}">
                    <a16:rowId xmlns:a16="http://schemas.microsoft.com/office/drawing/2014/main" val="10002"/>
                  </a:ext>
                </a:extLst>
              </a:tr>
              <a:tr h="577694">
                <a:tc>
                  <a:txBody>
                    <a:bodyPr/>
                    <a:lstStyle/>
                    <a:p>
                      <a:pPr marL="0" marR="0" lvl="0" indent="0" algn="ctr" rtl="0">
                        <a:lnSpc>
                          <a:spcPct val="100000"/>
                        </a:lnSpc>
                        <a:spcBef>
                          <a:spcPts val="0"/>
                        </a:spcBef>
                        <a:spcAft>
                          <a:spcPts val="0"/>
                        </a:spcAft>
                        <a:buClr>
                          <a:schemeClr val="lt1"/>
                        </a:buClr>
                        <a:buSzPts val="1800"/>
                        <a:buFont typeface="Calibri"/>
                        <a:buNone/>
                      </a:pPr>
                      <a:r>
                        <a:rPr lang="zh-TW" sz="1400" b="1">
                          <a:latin typeface="微軟正黑體" panose="020B0604030504040204" pitchFamily="34" charset="-120"/>
                          <a:ea typeface="微軟正黑體" panose="020B0604030504040204" pitchFamily="34" charset="-120"/>
                        </a:rPr>
                        <a:t>資料存取速度</a:t>
                      </a:r>
                      <a:endParaRPr sz="1400" b="1">
                        <a:solidFill>
                          <a:schemeClr val="lt1"/>
                        </a:solidFill>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1F497D"/>
                    </a:solidFill>
                  </a:tcPr>
                </a:tc>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快</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1F497D"/>
                    </a:solidFill>
                  </a:tcPr>
                </a:tc>
                <a:tc>
                  <a:txBody>
                    <a:bodyPr/>
                    <a:lstStyle/>
                    <a:p>
                      <a:pPr marL="0" marR="0" lvl="0" indent="0" algn="ctr" rtl="0">
                        <a:spcBef>
                          <a:spcPts val="0"/>
                        </a:spcBef>
                        <a:spcAft>
                          <a:spcPts val="0"/>
                        </a:spcAft>
                        <a:buNone/>
                      </a:pPr>
                      <a:r>
                        <a:rPr lang="zh-TW" sz="1400" b="1">
                          <a:latin typeface="+mj-lt"/>
                          <a:ea typeface="微軟正黑體" panose="020B0604030504040204" pitchFamily="34" charset="-120"/>
                        </a:rPr>
                        <a:t>USB</a:t>
                      </a:r>
                      <a:r>
                        <a:rPr lang="zh-TW" sz="1400" b="1">
                          <a:latin typeface="微軟正黑體" panose="020B0604030504040204" pitchFamily="34" charset="-120"/>
                          <a:ea typeface="微軟正黑體" panose="020B0604030504040204" pitchFamily="34" charset="-120"/>
                        </a:rPr>
                        <a:t>: 慢</a:t>
                      </a:r>
                      <a:endParaRPr lang="en-US" altLang="zh-TW" sz="1400" b="1">
                        <a:latin typeface="微軟正黑體" panose="020B0604030504040204" pitchFamily="34" charset="-120"/>
                        <a:ea typeface="微軟正黑體" panose="020B0604030504040204" pitchFamily="34" charset="-120"/>
                      </a:endParaRPr>
                    </a:p>
                    <a:p>
                      <a:pPr marL="0" marR="0" lvl="0" indent="0" algn="ctr" rtl="0">
                        <a:spcBef>
                          <a:spcPts val="0"/>
                        </a:spcBef>
                        <a:spcAft>
                          <a:spcPts val="0"/>
                        </a:spcAft>
                        <a:buNone/>
                      </a:pPr>
                      <a:r>
                        <a:rPr lang="zh-TW" sz="1400" b="1">
                          <a:latin typeface="+mj-lt"/>
                          <a:ea typeface="微軟正黑體" panose="020B0604030504040204" pitchFamily="34" charset="-120"/>
                        </a:rPr>
                        <a:t>Thunderbolt</a:t>
                      </a:r>
                      <a:r>
                        <a:rPr lang="zh-TW" sz="1400" b="1">
                          <a:latin typeface="微軟正黑體" panose="020B0604030504040204" pitchFamily="34" charset="-120"/>
                          <a:ea typeface="微軟正黑體" panose="020B0604030504040204" pitchFamily="34" charset="-120"/>
                        </a:rPr>
                        <a:t>: 快</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1F497D"/>
                    </a:solidFill>
                  </a:tcPr>
                </a:tc>
                <a:tc>
                  <a:txBody>
                    <a:bodyPr/>
                    <a:lstStyle/>
                    <a:p>
                      <a:pPr marL="0" marR="0" lvl="0" indent="0" algn="ctr" rtl="0">
                        <a:spcBef>
                          <a:spcPts val="0"/>
                        </a:spcBef>
                        <a:spcAft>
                          <a:spcPts val="0"/>
                        </a:spcAft>
                        <a:buNone/>
                      </a:pPr>
                      <a:r>
                        <a:rPr lang="zh-TW" sz="1400" b="1">
                          <a:latin typeface="+mj-lt"/>
                          <a:ea typeface="微軟正黑體" panose="020B0604030504040204" pitchFamily="34" charset="-120"/>
                        </a:rPr>
                        <a:t>1GbE</a:t>
                      </a:r>
                      <a:r>
                        <a:rPr lang="zh-TW" sz="1400" b="1">
                          <a:latin typeface="微軟正黑體" panose="020B0604030504040204" pitchFamily="34" charset="-120"/>
                          <a:ea typeface="微軟正黑體" panose="020B0604030504040204" pitchFamily="34" charset="-120"/>
                        </a:rPr>
                        <a:t>: 慢</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1F497D"/>
                    </a:solidFill>
                  </a:tcPr>
                </a:tc>
                <a:tc>
                  <a:txBody>
                    <a:bodyPr/>
                    <a:lstStyle/>
                    <a:p>
                      <a:pPr marL="0" marR="0" lvl="0" indent="0" algn="ctr" rtl="0">
                        <a:spcBef>
                          <a:spcPts val="0"/>
                        </a:spcBef>
                        <a:spcAft>
                          <a:spcPts val="0"/>
                        </a:spcAft>
                        <a:buNone/>
                      </a:pPr>
                      <a:r>
                        <a:rPr lang="zh-TW" sz="1400" b="1">
                          <a:latin typeface="+mj-lt"/>
                          <a:ea typeface="微軟正黑體" panose="020B0604030504040204" pitchFamily="34" charset="-120"/>
                        </a:rPr>
                        <a:t>10GbE</a:t>
                      </a:r>
                      <a:r>
                        <a:rPr lang="zh-TW" sz="1400" b="1">
                          <a:latin typeface="微軟正黑體" panose="020B0604030504040204" pitchFamily="34" charset="-120"/>
                          <a:ea typeface="微軟正黑體" panose="020B0604030504040204" pitchFamily="34" charset="-120"/>
                        </a:rPr>
                        <a:t>: 快</a:t>
                      </a:r>
                      <a:endParaRPr sz="1400" b="1">
                        <a:latin typeface="微軟正黑體" panose="020B0604030504040204" pitchFamily="34" charset="-120"/>
                        <a:ea typeface="微軟正黑體" panose="020B0604030504040204" pitchFamily="34" charset="-120"/>
                      </a:endParaRPr>
                    </a:p>
                    <a:p>
                      <a:pPr marL="0" marR="0" lvl="0" indent="0" algn="ctr" rtl="0">
                        <a:spcBef>
                          <a:spcPts val="0"/>
                        </a:spcBef>
                        <a:spcAft>
                          <a:spcPts val="0"/>
                        </a:spcAft>
                        <a:buNone/>
                      </a:pPr>
                      <a:r>
                        <a:rPr lang="zh-TW" sz="1400" b="1">
                          <a:latin typeface="+mj-lt"/>
                          <a:ea typeface="微軟正黑體"/>
                        </a:rPr>
                        <a:t>Thunderbolt</a:t>
                      </a:r>
                      <a:r>
                        <a:rPr lang="zh-TW" altLang="en-US" sz="1400" b="1">
                          <a:latin typeface="+mj-lt"/>
                          <a:ea typeface="微軟正黑體"/>
                        </a:rPr>
                        <a:t> </a:t>
                      </a:r>
                      <a:r>
                        <a:rPr lang="zh-TW" sz="1400" b="1">
                          <a:latin typeface="+mj-lt"/>
                          <a:ea typeface="微軟正黑體"/>
                        </a:rPr>
                        <a:t>3</a:t>
                      </a:r>
                      <a:r>
                        <a:rPr lang="zh-TW" sz="1400" b="1">
                          <a:latin typeface="微軟正黑體"/>
                          <a:ea typeface="微軟正黑體"/>
                        </a:rPr>
                        <a:t>: 快</a:t>
                      </a:r>
                      <a:endParaRPr sz="1400" b="1">
                        <a:latin typeface="微軟正黑體"/>
                        <a:ea typeface="微軟正黑體"/>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1F497D"/>
                    </a:solidFill>
                  </a:tcPr>
                </a:tc>
                <a:extLst>
                  <a:ext uri="{0D108BD9-81ED-4DB2-BD59-A6C34878D82A}">
                    <a16:rowId xmlns:a16="http://schemas.microsoft.com/office/drawing/2014/main" val="10003"/>
                  </a:ext>
                </a:extLst>
              </a:tr>
              <a:tr h="441251">
                <a:tc>
                  <a:txBody>
                    <a:bodyPr/>
                    <a:lstStyle/>
                    <a:p>
                      <a:pPr lvl="0" algn="ctr">
                        <a:buNone/>
                      </a:pPr>
                      <a:r>
                        <a:rPr lang="zh-TW" sz="1400" b="1" u="none" strike="noStrike" noProof="0">
                          <a:latin typeface="微軟正黑體" panose="020B0604030504040204" pitchFamily="34" charset="-120"/>
                          <a:ea typeface="微軟正黑體" panose="020B0604030504040204" pitchFamily="34" charset="-120"/>
                        </a:rPr>
                        <a:t>支援多使用者</a:t>
                      </a:r>
                      <a:endParaRPr lang="zh-TW" sz="11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無</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zh-TW" sz="1400" b="1">
                          <a:latin typeface="微軟正黑體" panose="020B0604030504040204" pitchFamily="34" charset="-120"/>
                          <a:ea typeface="微軟正黑體" panose="020B0604030504040204" pitchFamily="34" charset="-120"/>
                        </a:rPr>
                        <a:t>無</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zh-TW" altLang="en-US" sz="1400" b="1">
                          <a:latin typeface="微軟正黑體" panose="020B0604030504040204" pitchFamily="34" charset="-120"/>
                          <a:ea typeface="微軟正黑體" panose="020B0604030504040204" pitchFamily="34" charset="-120"/>
                        </a:rPr>
                        <a:t>有</a:t>
                      </a:r>
                      <a:endParaRPr altLang="en-US"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1" indent="0" algn="ctr" rtl="0">
                        <a:lnSpc>
                          <a:spcPct val="100000"/>
                        </a:lnSpc>
                        <a:spcBef>
                          <a:spcPts val="0"/>
                        </a:spcBef>
                        <a:spcAft>
                          <a:spcPts val="0"/>
                        </a:spcAft>
                        <a:buClr>
                          <a:schemeClr val="dk1"/>
                        </a:buClr>
                        <a:buSzPts val="1800"/>
                        <a:buFont typeface="Calibri"/>
                        <a:buNone/>
                      </a:pPr>
                      <a:r>
                        <a:rPr lang="zh-TW" sz="1400" b="1" u="none" strike="noStrike" cap="none">
                          <a:latin typeface="微軟正黑體" panose="020B0604030504040204" pitchFamily="34" charset="-120"/>
                          <a:ea typeface="微軟正黑體" panose="020B0604030504040204" pitchFamily="34" charset="-120"/>
                        </a:rPr>
                        <a:t>有</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extLst>
                  <a:ext uri="{0D108BD9-81ED-4DB2-BD59-A6C34878D82A}">
                    <a16:rowId xmlns:a16="http://schemas.microsoft.com/office/drawing/2014/main" val="10004"/>
                  </a:ext>
                </a:extLst>
              </a:tr>
              <a:tr h="422258">
                <a:tc>
                  <a:txBody>
                    <a:bodyPr/>
                    <a:lstStyle/>
                    <a:p>
                      <a:pPr lvl="0" algn="ctr">
                        <a:buNone/>
                      </a:pPr>
                      <a:r>
                        <a:rPr lang="zh-TW" altLang="en-US" sz="1400" b="1" u="none" strike="noStrike" noProof="0">
                          <a:latin typeface="微軟正黑體" panose="020B0604030504040204" pitchFamily="34" charset="-120"/>
                          <a:ea typeface="微軟正黑體" panose="020B0604030504040204" pitchFamily="34" charset="-120"/>
                        </a:rPr>
                        <a:t>備份空間管理</a:t>
                      </a:r>
                      <a:endParaRPr sz="11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zh-TW" altLang="en-US" sz="1400" b="1">
                          <a:latin typeface="微軟正黑體" panose="020B0604030504040204" pitchFamily="34" charset="-120"/>
                          <a:ea typeface="微軟正黑體" panose="020B0604030504040204" pitchFamily="34" charset="-120"/>
                        </a:rPr>
                        <a:t>無</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zh-TW" altLang="en-US" sz="1400" b="1">
                          <a:latin typeface="微軟正黑體" panose="020B0604030504040204" pitchFamily="34" charset="-120"/>
                          <a:ea typeface="微軟正黑體" panose="020B0604030504040204" pitchFamily="34" charset="-120"/>
                        </a:rPr>
                        <a:t>無</a:t>
                      </a:r>
                      <a:endParaRPr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zh-TW" altLang="en-US" sz="1400" b="1">
                          <a:latin typeface="微軟正黑體" panose="020B0604030504040204" pitchFamily="34" charset="-120"/>
                          <a:ea typeface="微軟正黑體" panose="020B0604030504040204" pitchFamily="34" charset="-120"/>
                        </a:rPr>
                        <a:t>無</a:t>
                      </a:r>
                      <a:endParaRPr altLang="en-US" sz="1400" b="1">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None/>
                      </a:pPr>
                      <a:r>
                        <a:rPr lang="zh-TW" altLang="en-US" sz="1400" b="1" u="none" strike="noStrike" cap="none">
                          <a:latin typeface="微軟正黑體" panose="020B0604030504040204" pitchFamily="34" charset="-120"/>
                          <a:ea typeface="微軟正黑體" panose="020B0604030504040204" pitchFamily="34" charset="-120"/>
                        </a:rPr>
                        <a:t>有</a:t>
                      </a:r>
                      <a:endParaRPr sz="1400" b="1" u="none" strike="noStrike" cap="none">
                        <a:latin typeface="微軟正黑體" panose="020B0604030504040204" pitchFamily="34" charset="-120"/>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110462965"/>
                  </a:ext>
                </a:extLst>
              </a:tr>
            </a:tbl>
          </a:graphicData>
        </a:graphic>
      </p:graphicFrame>
      <p:pic>
        <p:nvPicPr>
          <p:cNvPr id="3" name="圖片 2" descr="一張含有 監視器, 室內, 電子用品 的圖片&#10;&#10;描述是以非常高的可信度產生">
            <a:extLst>
              <a:ext uri="{FF2B5EF4-FFF2-40B4-BE49-F238E27FC236}">
                <a16:creationId xmlns:a16="http://schemas.microsoft.com/office/drawing/2014/main" id="{757D5ABD-AF96-4316-9D7E-9EB2B4CFC0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46826" y="1334722"/>
            <a:ext cx="1268114" cy="721874"/>
          </a:xfrm>
          <a:prstGeom prst="rect">
            <a:avLst/>
          </a:prstGeom>
        </p:spPr>
      </p:pic>
      <p:pic>
        <p:nvPicPr>
          <p:cNvPr id="5" name="圖片 4" descr="一張含有 物件, 坐 的圖片&#10;&#10;描述是以高可信度產生">
            <a:extLst>
              <a:ext uri="{FF2B5EF4-FFF2-40B4-BE49-F238E27FC236}">
                <a16:creationId xmlns:a16="http://schemas.microsoft.com/office/drawing/2014/main" id="{D8607BC2-D5DC-483A-BED5-83C3A89172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07506" y="1304871"/>
            <a:ext cx="466994" cy="799668"/>
          </a:xfrm>
          <a:prstGeom prst="rect">
            <a:avLst/>
          </a:prstGeom>
          <a:effectLst>
            <a:outerShdw blurRad="50800" dist="38100" dir="2700000" algn="tl" rotWithShape="0">
              <a:prstClr val="black">
                <a:alpha val="40000"/>
              </a:prstClr>
            </a:outerShdw>
          </a:effectLst>
        </p:spPr>
      </p:pic>
      <p:pic>
        <p:nvPicPr>
          <p:cNvPr id="7" name="圖片 6" descr="一張含有 電子用品, 室內 的圖片&#10;&#10;描述是以非常高的可信度產生">
            <a:extLst>
              <a:ext uri="{FF2B5EF4-FFF2-40B4-BE49-F238E27FC236}">
                <a16:creationId xmlns:a16="http://schemas.microsoft.com/office/drawing/2014/main" id="{C0ED26F4-523D-4B60-81C9-73B0E7D2FF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19561" y="1343924"/>
            <a:ext cx="780530" cy="780530"/>
          </a:xfrm>
          <a:prstGeom prst="rect">
            <a:avLst/>
          </a:prstGeom>
        </p:spPr>
      </p:pic>
      <p:pic>
        <p:nvPicPr>
          <p:cNvPr id="9" name="圖片 8" descr="一張含有 電子用品 的圖片&#10;&#10;描述是以高可信度產生">
            <a:extLst>
              <a:ext uri="{FF2B5EF4-FFF2-40B4-BE49-F238E27FC236}">
                <a16:creationId xmlns:a16="http://schemas.microsoft.com/office/drawing/2014/main" id="{C9B26BFE-FB4A-4AB7-B3EB-260EFFB9F2F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01931" y="1388976"/>
            <a:ext cx="648034" cy="667670"/>
          </a:xfrm>
          <a:prstGeom prst="rect">
            <a:avLst/>
          </a:prstGeom>
          <a:effectLst>
            <a:outerShdw blurRad="50800" dist="38100" dir="2700000" algn="tl" rotWithShape="0">
              <a:prstClr val="black">
                <a:alpha val="40000"/>
              </a:prstClr>
            </a:outerShdw>
          </a:effectLst>
        </p:spPr>
      </p:pic>
      <p:pic>
        <p:nvPicPr>
          <p:cNvPr id="11" name="圖片 10" descr="一張含有 室內, 坐, 電腦, 牆 的圖片&#10;&#10;描述是以高可信度產生">
            <a:extLst>
              <a:ext uri="{FF2B5EF4-FFF2-40B4-BE49-F238E27FC236}">
                <a16:creationId xmlns:a16="http://schemas.microsoft.com/office/drawing/2014/main" id="{2EA2C142-31DB-481C-9D85-AF57F355CB2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34227" y="1387042"/>
            <a:ext cx="651410" cy="664624"/>
          </a:xfrm>
          <a:prstGeom prst="rect">
            <a:avLst/>
          </a:prstGeom>
          <a:effectLst>
            <a:outerShdw blurRad="50800" dist="38100" dir="2700000" algn="tl" rotWithShape="0">
              <a:prstClr val="black">
                <a:alpha val="40000"/>
              </a:prstClr>
            </a:outerShdw>
          </a:effectLst>
        </p:spPr>
      </p:pic>
      <p:pic>
        <p:nvPicPr>
          <p:cNvPr id="16" name="圖片 15">
            <a:extLst>
              <a:ext uri="{FF2B5EF4-FFF2-40B4-BE49-F238E27FC236}">
                <a16:creationId xmlns:a16="http://schemas.microsoft.com/office/drawing/2014/main" id="{D334F871-526B-47D6-8DF6-D9B604E9C8D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05148" y="1370895"/>
            <a:ext cx="582442" cy="662790"/>
          </a:xfrm>
          <a:prstGeom prst="rect">
            <a:avLst/>
          </a:prstGeom>
        </p:spPr>
      </p:pic>
      <p:grpSp>
        <p:nvGrpSpPr>
          <p:cNvPr id="39" name="群組 38">
            <a:extLst>
              <a:ext uri="{FF2B5EF4-FFF2-40B4-BE49-F238E27FC236}">
                <a16:creationId xmlns:a16="http://schemas.microsoft.com/office/drawing/2014/main" id="{3B0B980B-36EC-4AAE-8EBB-FE265D7B3CE9}"/>
              </a:ext>
            </a:extLst>
          </p:cNvPr>
          <p:cNvGrpSpPr/>
          <p:nvPr/>
        </p:nvGrpSpPr>
        <p:grpSpPr>
          <a:xfrm>
            <a:off x="8202180" y="2149192"/>
            <a:ext cx="369311" cy="369311"/>
            <a:chOff x="2931756" y="2667481"/>
            <a:chExt cx="369311" cy="369311"/>
          </a:xfrm>
          <a:effectLst>
            <a:outerShdw blurRad="50800" dist="38100" dir="2700000" algn="tl" rotWithShape="0">
              <a:prstClr val="black">
                <a:alpha val="40000"/>
              </a:prstClr>
            </a:outerShdw>
          </a:effectLst>
        </p:grpSpPr>
        <p:sp>
          <p:nvSpPr>
            <p:cNvPr id="40" name="橢圓 39">
              <a:extLst>
                <a:ext uri="{FF2B5EF4-FFF2-40B4-BE49-F238E27FC236}">
                  <a16:creationId xmlns:a16="http://schemas.microsoft.com/office/drawing/2014/main" id="{54DBA4FC-CC0A-4A9F-B318-77373A763B80}"/>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 name="圖形 40">
              <a:extLst>
                <a:ext uri="{FF2B5EF4-FFF2-40B4-BE49-F238E27FC236}">
                  <a16:creationId xmlns:a16="http://schemas.microsoft.com/office/drawing/2014/main" id="{4B7143B1-24E7-4F9E-89F2-947C1726AD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42" name="群組 41">
            <a:extLst>
              <a:ext uri="{FF2B5EF4-FFF2-40B4-BE49-F238E27FC236}">
                <a16:creationId xmlns:a16="http://schemas.microsoft.com/office/drawing/2014/main" id="{7C62B1DC-2225-4CE9-9380-A5A0DCB2DCB2}"/>
              </a:ext>
            </a:extLst>
          </p:cNvPr>
          <p:cNvGrpSpPr/>
          <p:nvPr/>
        </p:nvGrpSpPr>
        <p:grpSpPr>
          <a:xfrm>
            <a:off x="8213744" y="2698535"/>
            <a:ext cx="369311" cy="369311"/>
            <a:chOff x="2931756" y="2667481"/>
            <a:chExt cx="369311" cy="369311"/>
          </a:xfrm>
          <a:effectLst>
            <a:outerShdw blurRad="50800" dist="38100" dir="2700000" algn="tl" rotWithShape="0">
              <a:prstClr val="black">
                <a:alpha val="40000"/>
              </a:prstClr>
            </a:outerShdw>
          </a:effectLst>
        </p:grpSpPr>
        <p:sp>
          <p:nvSpPr>
            <p:cNvPr id="43" name="橢圓 42">
              <a:extLst>
                <a:ext uri="{FF2B5EF4-FFF2-40B4-BE49-F238E27FC236}">
                  <a16:creationId xmlns:a16="http://schemas.microsoft.com/office/drawing/2014/main" id="{5384B806-78DB-4849-B98B-5CABFE990E7F}"/>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4" name="圖形 43">
              <a:extLst>
                <a:ext uri="{FF2B5EF4-FFF2-40B4-BE49-F238E27FC236}">
                  <a16:creationId xmlns:a16="http://schemas.microsoft.com/office/drawing/2014/main" id="{22F0A1CA-8CDC-4B42-AC4A-EC57A7BD94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45" name="群組 44">
            <a:extLst>
              <a:ext uri="{FF2B5EF4-FFF2-40B4-BE49-F238E27FC236}">
                <a16:creationId xmlns:a16="http://schemas.microsoft.com/office/drawing/2014/main" id="{578DB28C-C358-4655-A815-1E25195834C0}"/>
              </a:ext>
            </a:extLst>
          </p:cNvPr>
          <p:cNvGrpSpPr/>
          <p:nvPr/>
        </p:nvGrpSpPr>
        <p:grpSpPr>
          <a:xfrm>
            <a:off x="8449010" y="3662712"/>
            <a:ext cx="369311" cy="369311"/>
            <a:chOff x="2931756" y="2667481"/>
            <a:chExt cx="369311" cy="369311"/>
          </a:xfrm>
          <a:effectLst>
            <a:outerShdw blurRad="50800" dist="38100" dir="2700000" algn="tl" rotWithShape="0">
              <a:prstClr val="black">
                <a:alpha val="40000"/>
              </a:prstClr>
            </a:outerShdw>
          </a:effectLst>
        </p:grpSpPr>
        <p:sp>
          <p:nvSpPr>
            <p:cNvPr id="46" name="橢圓 45">
              <a:extLst>
                <a:ext uri="{FF2B5EF4-FFF2-40B4-BE49-F238E27FC236}">
                  <a16:creationId xmlns:a16="http://schemas.microsoft.com/office/drawing/2014/main" id="{D6A79F63-3BF2-4132-9727-A527EF31E616}"/>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7" name="圖形 46">
              <a:extLst>
                <a:ext uri="{FF2B5EF4-FFF2-40B4-BE49-F238E27FC236}">
                  <a16:creationId xmlns:a16="http://schemas.microsoft.com/office/drawing/2014/main" id="{57F01926-68ED-451A-8EDC-4F015BED7F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48" name="群組 47">
            <a:extLst>
              <a:ext uri="{FF2B5EF4-FFF2-40B4-BE49-F238E27FC236}">
                <a16:creationId xmlns:a16="http://schemas.microsoft.com/office/drawing/2014/main" id="{E9068C90-51C7-4396-AC42-1E8056B5F4B7}"/>
              </a:ext>
            </a:extLst>
          </p:cNvPr>
          <p:cNvGrpSpPr/>
          <p:nvPr/>
        </p:nvGrpSpPr>
        <p:grpSpPr>
          <a:xfrm>
            <a:off x="7897693" y="3941246"/>
            <a:ext cx="369311" cy="369311"/>
            <a:chOff x="2931756" y="2667481"/>
            <a:chExt cx="369311" cy="369311"/>
          </a:xfrm>
          <a:effectLst>
            <a:outerShdw blurRad="50800" dist="38100" dir="2700000" algn="tl" rotWithShape="0">
              <a:prstClr val="black">
                <a:alpha val="40000"/>
              </a:prstClr>
            </a:outerShdw>
          </a:effectLst>
        </p:grpSpPr>
        <p:sp>
          <p:nvSpPr>
            <p:cNvPr id="49" name="橢圓 48">
              <a:extLst>
                <a:ext uri="{FF2B5EF4-FFF2-40B4-BE49-F238E27FC236}">
                  <a16:creationId xmlns:a16="http://schemas.microsoft.com/office/drawing/2014/main" id="{AFF0829F-6F3B-461D-9B93-1C51674C4BDC}"/>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0" name="圖形 49">
              <a:extLst>
                <a:ext uri="{FF2B5EF4-FFF2-40B4-BE49-F238E27FC236}">
                  <a16:creationId xmlns:a16="http://schemas.microsoft.com/office/drawing/2014/main" id="{5F8C7771-30F6-46A2-AA33-FF3DE028B3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51" name="群組 50">
            <a:extLst>
              <a:ext uri="{FF2B5EF4-FFF2-40B4-BE49-F238E27FC236}">
                <a16:creationId xmlns:a16="http://schemas.microsoft.com/office/drawing/2014/main" id="{0849651E-BFF3-45AC-9B7C-59B4B57A38AE}"/>
              </a:ext>
            </a:extLst>
          </p:cNvPr>
          <p:cNvGrpSpPr/>
          <p:nvPr/>
        </p:nvGrpSpPr>
        <p:grpSpPr>
          <a:xfrm>
            <a:off x="5880571" y="3928619"/>
            <a:ext cx="369311" cy="369311"/>
            <a:chOff x="2931756" y="2667481"/>
            <a:chExt cx="369311" cy="369311"/>
          </a:xfrm>
          <a:effectLst>
            <a:outerShdw blurRad="50800" dist="38100" dir="2700000" algn="tl" rotWithShape="0">
              <a:prstClr val="black">
                <a:alpha val="40000"/>
              </a:prstClr>
            </a:outerShdw>
          </a:effectLst>
        </p:grpSpPr>
        <p:sp>
          <p:nvSpPr>
            <p:cNvPr id="52" name="橢圓 51">
              <a:extLst>
                <a:ext uri="{FF2B5EF4-FFF2-40B4-BE49-F238E27FC236}">
                  <a16:creationId xmlns:a16="http://schemas.microsoft.com/office/drawing/2014/main" id="{EACA54EA-B87B-4304-89C2-7FA2A6925BBA}"/>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3" name="圖形 52">
              <a:extLst>
                <a:ext uri="{FF2B5EF4-FFF2-40B4-BE49-F238E27FC236}">
                  <a16:creationId xmlns:a16="http://schemas.microsoft.com/office/drawing/2014/main" id="{0F44DE23-D3A6-41EC-B765-49CD921F03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54" name="群組 53">
            <a:extLst>
              <a:ext uri="{FF2B5EF4-FFF2-40B4-BE49-F238E27FC236}">
                <a16:creationId xmlns:a16="http://schemas.microsoft.com/office/drawing/2014/main" id="{A47028D1-AED7-48E0-98E6-4CCC40AD432F}"/>
              </a:ext>
            </a:extLst>
          </p:cNvPr>
          <p:cNvGrpSpPr/>
          <p:nvPr/>
        </p:nvGrpSpPr>
        <p:grpSpPr>
          <a:xfrm>
            <a:off x="4585637" y="3528005"/>
            <a:ext cx="369311" cy="369311"/>
            <a:chOff x="2931756" y="2667481"/>
            <a:chExt cx="369311" cy="369311"/>
          </a:xfrm>
          <a:effectLst>
            <a:outerShdw blurRad="50800" dist="38100" dir="2700000" algn="tl" rotWithShape="0">
              <a:prstClr val="black">
                <a:alpha val="40000"/>
              </a:prstClr>
            </a:outerShdw>
          </a:effectLst>
        </p:grpSpPr>
        <p:sp>
          <p:nvSpPr>
            <p:cNvPr id="55" name="橢圓 54">
              <a:extLst>
                <a:ext uri="{FF2B5EF4-FFF2-40B4-BE49-F238E27FC236}">
                  <a16:creationId xmlns:a16="http://schemas.microsoft.com/office/drawing/2014/main" id="{4723CF19-231D-49E7-B51F-47C752446780}"/>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6" name="圖形 55">
              <a:extLst>
                <a:ext uri="{FF2B5EF4-FFF2-40B4-BE49-F238E27FC236}">
                  <a16:creationId xmlns:a16="http://schemas.microsoft.com/office/drawing/2014/main" id="{DEFCE5B1-DF6E-42D1-A5B9-50BCFF5808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60" name="群組 59">
            <a:extLst>
              <a:ext uri="{FF2B5EF4-FFF2-40B4-BE49-F238E27FC236}">
                <a16:creationId xmlns:a16="http://schemas.microsoft.com/office/drawing/2014/main" id="{4A289B1C-7D39-4805-92FE-E9D62C46C8D6}"/>
              </a:ext>
            </a:extLst>
          </p:cNvPr>
          <p:cNvGrpSpPr/>
          <p:nvPr/>
        </p:nvGrpSpPr>
        <p:grpSpPr>
          <a:xfrm>
            <a:off x="2295555" y="3422496"/>
            <a:ext cx="369311" cy="369311"/>
            <a:chOff x="2931756" y="2667481"/>
            <a:chExt cx="369311" cy="369311"/>
          </a:xfrm>
          <a:effectLst>
            <a:outerShdw blurRad="50800" dist="38100" dir="2700000" algn="tl" rotWithShape="0">
              <a:prstClr val="black">
                <a:alpha val="40000"/>
              </a:prstClr>
            </a:outerShdw>
          </a:effectLst>
        </p:grpSpPr>
        <p:sp>
          <p:nvSpPr>
            <p:cNvPr id="61" name="橢圓 60">
              <a:extLst>
                <a:ext uri="{FF2B5EF4-FFF2-40B4-BE49-F238E27FC236}">
                  <a16:creationId xmlns:a16="http://schemas.microsoft.com/office/drawing/2014/main" id="{61955F1E-B882-4D48-84C2-CBF1826E2277}"/>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2" name="圖形 61">
              <a:extLst>
                <a:ext uri="{FF2B5EF4-FFF2-40B4-BE49-F238E27FC236}">
                  <a16:creationId xmlns:a16="http://schemas.microsoft.com/office/drawing/2014/main" id="{01199CA2-F66E-4B8C-9830-8F04207AA6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63" name="群組 62">
            <a:extLst>
              <a:ext uri="{FF2B5EF4-FFF2-40B4-BE49-F238E27FC236}">
                <a16:creationId xmlns:a16="http://schemas.microsoft.com/office/drawing/2014/main" id="{9AFF3F6B-E3A8-4EB3-B086-F8F4C9C2016E}"/>
              </a:ext>
            </a:extLst>
          </p:cNvPr>
          <p:cNvGrpSpPr/>
          <p:nvPr/>
        </p:nvGrpSpPr>
        <p:grpSpPr>
          <a:xfrm>
            <a:off x="7903154" y="4391031"/>
            <a:ext cx="369311" cy="369311"/>
            <a:chOff x="2931756" y="2667481"/>
            <a:chExt cx="369311" cy="369311"/>
          </a:xfrm>
          <a:effectLst>
            <a:outerShdw blurRad="50800" dist="38100" dir="2700000" algn="tl" rotWithShape="0">
              <a:prstClr val="black">
                <a:alpha val="40000"/>
              </a:prstClr>
            </a:outerShdw>
          </a:effectLst>
        </p:grpSpPr>
        <p:sp>
          <p:nvSpPr>
            <p:cNvPr id="64" name="橢圓 63">
              <a:extLst>
                <a:ext uri="{FF2B5EF4-FFF2-40B4-BE49-F238E27FC236}">
                  <a16:creationId xmlns:a16="http://schemas.microsoft.com/office/drawing/2014/main" id="{63798946-3667-41F6-9B63-52DC8815FD69}"/>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5" name="圖形 64">
              <a:extLst>
                <a:ext uri="{FF2B5EF4-FFF2-40B4-BE49-F238E27FC236}">
                  <a16:creationId xmlns:a16="http://schemas.microsoft.com/office/drawing/2014/main" id="{40E7B673-23A0-4445-9AEB-347B4986E0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66" name="群組 65">
            <a:extLst>
              <a:ext uri="{FF2B5EF4-FFF2-40B4-BE49-F238E27FC236}">
                <a16:creationId xmlns:a16="http://schemas.microsoft.com/office/drawing/2014/main" id="{5264C16A-3C7E-44EE-83AD-0F7306889098}"/>
              </a:ext>
            </a:extLst>
          </p:cNvPr>
          <p:cNvGrpSpPr/>
          <p:nvPr/>
        </p:nvGrpSpPr>
        <p:grpSpPr>
          <a:xfrm>
            <a:off x="8339678" y="3242034"/>
            <a:ext cx="369311" cy="369311"/>
            <a:chOff x="2931756" y="2667481"/>
            <a:chExt cx="369311" cy="369311"/>
          </a:xfrm>
          <a:effectLst>
            <a:outerShdw blurRad="50800" dist="38100" dir="2700000" algn="tl" rotWithShape="0">
              <a:prstClr val="black">
                <a:alpha val="40000"/>
              </a:prstClr>
            </a:outerShdw>
          </a:effectLst>
        </p:grpSpPr>
        <p:sp>
          <p:nvSpPr>
            <p:cNvPr id="67" name="橢圓 66">
              <a:extLst>
                <a:ext uri="{FF2B5EF4-FFF2-40B4-BE49-F238E27FC236}">
                  <a16:creationId xmlns:a16="http://schemas.microsoft.com/office/drawing/2014/main" id="{F964727D-1227-45C9-82AA-3D3D062B0091}"/>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8" name="圖形 67">
              <a:extLst>
                <a:ext uri="{FF2B5EF4-FFF2-40B4-BE49-F238E27FC236}">
                  <a16:creationId xmlns:a16="http://schemas.microsoft.com/office/drawing/2014/main" id="{8C7DCE9B-A6FC-411C-868B-195AF2CAD6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58670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30" name="圖片 29">
            <a:extLst>
              <a:ext uri="{FF2B5EF4-FFF2-40B4-BE49-F238E27FC236}">
                <a16:creationId xmlns:a16="http://schemas.microsoft.com/office/drawing/2014/main" id="{81DC428E-3934-4D94-8495-13890F66F9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圖形 3">
            <a:extLst>
              <a:ext uri="{FF2B5EF4-FFF2-40B4-BE49-F238E27FC236}">
                <a16:creationId xmlns:a16="http://schemas.microsoft.com/office/drawing/2014/main" id="{52A5995B-5C18-4205-A396-9162FFB748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02537" y="1034448"/>
            <a:ext cx="3966205" cy="4005695"/>
          </a:xfrm>
          <a:prstGeom prst="rect">
            <a:avLst/>
          </a:prstGeom>
          <a:effectLst>
            <a:outerShdw blurRad="50800" dist="38100" dir="2700000" algn="tl" rotWithShape="0">
              <a:prstClr val="black">
                <a:alpha val="40000"/>
              </a:prstClr>
            </a:outerShdw>
          </a:effectLst>
        </p:spPr>
      </p:pic>
      <p:sp>
        <p:nvSpPr>
          <p:cNvPr id="165" name="Google Shape;165;p21"/>
          <p:cNvSpPr txBox="1">
            <a:spLocks noGrp="1"/>
          </p:cNvSpPr>
          <p:nvPr>
            <p:ph type="title"/>
          </p:nvPr>
        </p:nvSpPr>
        <p:spPr>
          <a:xfrm>
            <a:off x="120749" y="52498"/>
            <a:ext cx="8065308" cy="857250"/>
          </a:xfrm>
          <a:prstGeom prst="rect">
            <a:avLst/>
          </a:prstGeom>
          <a:noFill/>
          <a:ln>
            <a:no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a:buSzPts val="3959"/>
            </a:pPr>
            <a:r>
              <a:rPr lang="en-US" altLang="zh-TW" sz="3200" b="1">
                <a:solidFill>
                  <a:schemeClr val="bg1"/>
                </a:solidFill>
                <a:latin typeface="+mj-lt"/>
              </a:rPr>
              <a:t>QNAP NAS</a:t>
            </a:r>
            <a:r>
              <a:rPr lang="zh-TW" altLang="en-US" sz="3200" b="1">
                <a:solidFill>
                  <a:schemeClr val="bg1"/>
                </a:solidFill>
                <a:latin typeface="微軟正黑體" panose="020B0604030504040204" pitchFamily="34" charset="-120"/>
                <a:ea typeface="微軟正黑體" panose="020B0604030504040204" pitchFamily="34" charset="-120"/>
              </a:rPr>
              <a:t>為 </a:t>
            </a:r>
            <a:r>
              <a:rPr lang="en-US" altLang="zh-TW" sz="3200" b="1">
                <a:solidFill>
                  <a:schemeClr val="bg1"/>
                </a:solidFill>
                <a:latin typeface="+mj-lt"/>
              </a:rPr>
              <a:t>Time Machine</a:t>
            </a:r>
            <a:r>
              <a:rPr lang="zh-TW" altLang="en-US" sz="3200" b="1">
                <a:solidFill>
                  <a:schemeClr val="bg1"/>
                </a:solidFill>
                <a:latin typeface="+mj-lt"/>
              </a:rPr>
              <a:t> </a:t>
            </a:r>
            <a:r>
              <a:rPr lang="en-US" altLang="zh-TW" sz="3200" b="1" err="1">
                <a:solidFill>
                  <a:schemeClr val="bg1"/>
                </a:solidFill>
                <a:latin typeface="微軟正黑體" panose="020B0604030504040204" pitchFamily="34" charset="-120"/>
                <a:ea typeface="微軟正黑體" panose="020B0604030504040204" pitchFamily="34" charset="-120"/>
              </a:rPr>
              <a:t>提供加值服務</a:t>
            </a:r>
            <a:endParaRPr sz="3200" b="1">
              <a:solidFill>
                <a:schemeClr val="bg1"/>
              </a:solidFill>
              <a:latin typeface="微軟正黑體" panose="020B0604030504040204" pitchFamily="34" charset="-120"/>
              <a:ea typeface="微軟正黑體" panose="020B0604030504040204" pitchFamily="34" charset="-120"/>
            </a:endParaRPr>
          </a:p>
        </p:txBody>
      </p:sp>
      <p:grpSp>
        <p:nvGrpSpPr>
          <p:cNvPr id="15" name="群組 14">
            <a:extLst>
              <a:ext uri="{FF2B5EF4-FFF2-40B4-BE49-F238E27FC236}">
                <a16:creationId xmlns:a16="http://schemas.microsoft.com/office/drawing/2014/main" id="{113C99AC-FAFB-4BBD-BC15-CF6515412934}"/>
              </a:ext>
            </a:extLst>
          </p:cNvPr>
          <p:cNvGrpSpPr/>
          <p:nvPr/>
        </p:nvGrpSpPr>
        <p:grpSpPr>
          <a:xfrm>
            <a:off x="2848406" y="2166192"/>
            <a:ext cx="3401503" cy="995194"/>
            <a:chOff x="2808765" y="2128485"/>
            <a:chExt cx="3570300" cy="1044580"/>
          </a:xfrm>
          <a:effectLst>
            <a:outerShdw blurRad="50800" dist="38100" dir="2700000" algn="tl" rotWithShape="0">
              <a:prstClr val="black">
                <a:alpha val="40000"/>
              </a:prstClr>
            </a:outerShdw>
          </a:effectLst>
        </p:grpSpPr>
        <p:grpSp>
          <p:nvGrpSpPr>
            <p:cNvPr id="14" name="群組 13">
              <a:extLst>
                <a:ext uri="{FF2B5EF4-FFF2-40B4-BE49-F238E27FC236}">
                  <a16:creationId xmlns:a16="http://schemas.microsoft.com/office/drawing/2014/main" id="{9729518F-B155-49D2-AF1F-B43699D7FD38}"/>
                </a:ext>
              </a:extLst>
            </p:cNvPr>
            <p:cNvGrpSpPr/>
            <p:nvPr/>
          </p:nvGrpSpPr>
          <p:grpSpPr>
            <a:xfrm>
              <a:off x="2808765" y="2128485"/>
              <a:ext cx="1839136" cy="1038268"/>
              <a:chOff x="2839919" y="2207936"/>
              <a:chExt cx="2008934" cy="1134126"/>
            </a:xfrm>
          </p:grpSpPr>
          <p:pic>
            <p:nvPicPr>
              <p:cNvPr id="11" name="圖形 10">
                <a:extLst>
                  <a:ext uri="{FF2B5EF4-FFF2-40B4-BE49-F238E27FC236}">
                    <a16:creationId xmlns:a16="http://schemas.microsoft.com/office/drawing/2014/main" id="{73BF6BB2-8A85-44A9-9384-65257C3B33F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39919" y="2207936"/>
                <a:ext cx="2008934" cy="1134126"/>
              </a:xfrm>
              <a:prstGeom prst="rect">
                <a:avLst/>
              </a:prstGeom>
            </p:spPr>
          </p:pic>
          <p:pic>
            <p:nvPicPr>
              <p:cNvPr id="21" name="Google Shape;127;p18">
                <a:extLst>
                  <a:ext uri="{FF2B5EF4-FFF2-40B4-BE49-F238E27FC236}">
                    <a16:creationId xmlns:a16="http://schemas.microsoft.com/office/drawing/2014/main" id="{AE32D7D8-A853-4794-B09F-505266CC8E72}"/>
                  </a:ext>
                </a:extLst>
              </p:cNvPr>
              <p:cNvPicPr preferRelativeResize="0"/>
              <p:nvPr/>
            </p:nvPicPr>
            <p:blipFill>
              <a:blip r:embed="rId7"/>
              <a:stretch>
                <a:fillRect/>
              </a:stretch>
            </p:blipFill>
            <p:spPr>
              <a:xfrm>
                <a:off x="3376357" y="2303794"/>
                <a:ext cx="881336" cy="874228"/>
              </a:xfrm>
              <a:prstGeom prst="rect">
                <a:avLst/>
              </a:prstGeom>
              <a:noFill/>
              <a:ln>
                <a:noFill/>
              </a:ln>
            </p:spPr>
          </p:pic>
        </p:grpSp>
        <p:pic>
          <p:nvPicPr>
            <p:cNvPr id="13" name="圖形 12">
              <a:extLst>
                <a:ext uri="{FF2B5EF4-FFF2-40B4-BE49-F238E27FC236}">
                  <a16:creationId xmlns:a16="http://schemas.microsoft.com/office/drawing/2014/main" id="{C56C9E0D-E92B-4AAD-98A0-4C1FBE1686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9353" y="2128485"/>
              <a:ext cx="1659712" cy="1044580"/>
            </a:xfrm>
            <a:prstGeom prst="rect">
              <a:avLst/>
            </a:prstGeom>
          </p:spPr>
        </p:pic>
      </p:grpSp>
      <p:pic>
        <p:nvPicPr>
          <p:cNvPr id="16" name="圖形 15">
            <a:extLst>
              <a:ext uri="{FF2B5EF4-FFF2-40B4-BE49-F238E27FC236}">
                <a16:creationId xmlns:a16="http://schemas.microsoft.com/office/drawing/2014/main" id="{409B06C9-F1DD-4ADB-9A02-99EE76D537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22689" y="3903296"/>
            <a:ext cx="2109147" cy="844442"/>
          </a:xfrm>
          <a:prstGeom prst="rect">
            <a:avLst/>
          </a:prstGeom>
          <a:effectLst>
            <a:outerShdw blurRad="50800" dist="38100" dir="2700000" algn="tl" rotWithShape="0">
              <a:prstClr val="black">
                <a:alpha val="40000"/>
              </a:prstClr>
            </a:outerShdw>
          </a:effectLst>
        </p:spPr>
      </p:pic>
      <p:pic>
        <p:nvPicPr>
          <p:cNvPr id="17" name="圖形 16">
            <a:extLst>
              <a:ext uri="{FF2B5EF4-FFF2-40B4-BE49-F238E27FC236}">
                <a16:creationId xmlns:a16="http://schemas.microsoft.com/office/drawing/2014/main" id="{F9831AEB-1068-4F92-862A-73DD5E8338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43803" y="3900206"/>
            <a:ext cx="2128372" cy="861497"/>
          </a:xfrm>
          <a:prstGeom prst="rect">
            <a:avLst/>
          </a:prstGeom>
          <a:effectLst>
            <a:outerShdw blurRad="50800" dist="38100" dir="2700000" algn="tl" rotWithShape="0">
              <a:prstClr val="black">
                <a:alpha val="40000"/>
              </a:prstClr>
            </a:outerShdw>
          </a:effectLst>
        </p:spPr>
      </p:pic>
      <p:pic>
        <p:nvPicPr>
          <p:cNvPr id="18" name="圖形 17">
            <a:extLst>
              <a:ext uri="{FF2B5EF4-FFF2-40B4-BE49-F238E27FC236}">
                <a16:creationId xmlns:a16="http://schemas.microsoft.com/office/drawing/2014/main" id="{0F2D9FD7-4D19-43CE-BC4F-001B989B015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4317" y="1193525"/>
            <a:ext cx="2101044" cy="844442"/>
          </a:xfrm>
          <a:prstGeom prst="rect">
            <a:avLst/>
          </a:prstGeom>
          <a:effectLst>
            <a:outerShdw blurRad="50800" dist="38100" dir="2700000" algn="tl" rotWithShape="0">
              <a:prstClr val="black">
                <a:alpha val="40000"/>
              </a:prstClr>
            </a:outerShdw>
          </a:effectLst>
        </p:spPr>
      </p:pic>
      <p:pic>
        <p:nvPicPr>
          <p:cNvPr id="19" name="圖形 18">
            <a:extLst>
              <a:ext uri="{FF2B5EF4-FFF2-40B4-BE49-F238E27FC236}">
                <a16:creationId xmlns:a16="http://schemas.microsoft.com/office/drawing/2014/main" id="{CF98A1A2-6E2D-44E7-B09C-96EEB27A506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43802" y="1186439"/>
            <a:ext cx="2128373" cy="851528"/>
          </a:xfrm>
          <a:prstGeom prst="rect">
            <a:avLst/>
          </a:prstGeom>
          <a:effectLst>
            <a:outerShdw blurRad="50800" dist="38100" dir="2700000" algn="tl" rotWithShape="0">
              <a:prstClr val="black">
                <a:alpha val="40000"/>
              </a:prstClr>
            </a:outerShdw>
          </a:effectLst>
        </p:spPr>
      </p:pic>
      <p:sp>
        <p:nvSpPr>
          <p:cNvPr id="22" name="矩形 21">
            <a:extLst>
              <a:ext uri="{FF2B5EF4-FFF2-40B4-BE49-F238E27FC236}">
                <a16:creationId xmlns:a16="http://schemas.microsoft.com/office/drawing/2014/main" id="{5AF024D6-24B1-434D-A163-D56A61599DF4}"/>
              </a:ext>
            </a:extLst>
          </p:cNvPr>
          <p:cNvSpPr/>
          <p:nvPr/>
        </p:nvSpPr>
        <p:spPr>
          <a:xfrm>
            <a:off x="1189127" y="1282165"/>
            <a:ext cx="2020084" cy="707886"/>
          </a:xfrm>
          <a:prstGeom prst="rect">
            <a:avLst/>
          </a:prstGeom>
        </p:spPr>
        <p:txBody>
          <a:bodyPr wrap="square">
            <a:spAutoFit/>
          </a:bodyPr>
          <a:lstStyle/>
          <a:p>
            <a:pPr algn="ctr"/>
            <a:r>
              <a:rPr lang="zh-TW" altLang="en-US" sz="2000" b="1">
                <a:solidFill>
                  <a:schemeClr val="lt1"/>
                </a:solidFill>
                <a:latin typeface="微軟正黑體" panose="020B0604030504040204" pitchFamily="34" charset="-120"/>
                <a:ea typeface="微軟正黑體" panose="020B0604030504040204" pitchFamily="34" charset="-120"/>
                <a:cs typeface="Calibri"/>
              </a:rPr>
              <a:t>高效率的</a:t>
            </a:r>
            <a:endParaRPr lang="en-US" altLang="zh-TW" sz="2000">
              <a:latin typeface="微軟正黑體" panose="020B0604030504040204" pitchFamily="34" charset="-120"/>
              <a:ea typeface="微軟正黑體" panose="020B0604030504040204" pitchFamily="34" charset="-120"/>
              <a:cs typeface="Calibri"/>
            </a:endParaRPr>
          </a:p>
          <a:p>
            <a:pPr algn="ctr"/>
            <a:r>
              <a:rPr lang="zh-TW" altLang="en-US" sz="2000" b="1">
                <a:solidFill>
                  <a:schemeClr val="lt1"/>
                </a:solidFill>
                <a:latin typeface="微軟正黑體" panose="020B0604030504040204" pitchFamily="34" charset="-120"/>
                <a:ea typeface="微軟正黑體" panose="020B0604030504040204" pitchFamily="34" charset="-120"/>
                <a:cs typeface="Calibri"/>
              </a:rPr>
              <a:t>備份及還原</a:t>
            </a:r>
            <a:endParaRPr lang="en-US" altLang="zh-TW" sz="2000">
              <a:latin typeface="微軟正黑體" panose="020B0604030504040204" pitchFamily="34" charset="-120"/>
              <a:ea typeface="微軟正黑體" panose="020B0604030504040204" pitchFamily="34" charset="-120"/>
              <a:cs typeface="Calibri"/>
            </a:endParaRPr>
          </a:p>
        </p:txBody>
      </p:sp>
      <p:sp>
        <p:nvSpPr>
          <p:cNvPr id="26" name="矩形 25">
            <a:extLst>
              <a:ext uri="{FF2B5EF4-FFF2-40B4-BE49-F238E27FC236}">
                <a16:creationId xmlns:a16="http://schemas.microsoft.com/office/drawing/2014/main" id="{2E169634-56EA-419B-8ACD-DE56C5C6F69C}"/>
              </a:ext>
            </a:extLst>
          </p:cNvPr>
          <p:cNvSpPr/>
          <p:nvPr/>
        </p:nvSpPr>
        <p:spPr>
          <a:xfrm>
            <a:off x="1200261" y="4003245"/>
            <a:ext cx="1988127" cy="707886"/>
          </a:xfrm>
          <a:prstGeom prst="rect">
            <a:avLst/>
          </a:prstGeom>
        </p:spPr>
        <p:txBody>
          <a:bodyPr wrap="square">
            <a:spAutoFit/>
          </a:bodyPr>
          <a:lstStyle/>
          <a:p>
            <a:pPr algn="ct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完善的</a:t>
            </a:r>
            <a:b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b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資料保護</a:t>
            </a:r>
          </a:p>
        </p:txBody>
      </p:sp>
      <p:sp>
        <p:nvSpPr>
          <p:cNvPr id="27" name="矩形 26">
            <a:extLst>
              <a:ext uri="{FF2B5EF4-FFF2-40B4-BE49-F238E27FC236}">
                <a16:creationId xmlns:a16="http://schemas.microsoft.com/office/drawing/2014/main" id="{6EF4FD7A-8E66-45C3-92D3-B16AE76169E6}"/>
              </a:ext>
            </a:extLst>
          </p:cNvPr>
          <p:cNvSpPr/>
          <p:nvPr/>
        </p:nvSpPr>
        <p:spPr>
          <a:xfrm>
            <a:off x="6073054" y="1289251"/>
            <a:ext cx="2050410" cy="707886"/>
          </a:xfrm>
          <a:prstGeom prst="rect">
            <a:avLst/>
          </a:prstGeom>
        </p:spPr>
        <p:txBody>
          <a:bodyPr wrap="square">
            <a:spAutoFit/>
          </a:bodyPr>
          <a:lstStyle/>
          <a:p>
            <a:pPr algn="ctr"/>
            <a:r>
              <a:rPr lang="zh-TW" altLang="en-US" sz="2000" b="1">
                <a:solidFill>
                  <a:schemeClr val="lt1"/>
                </a:solidFill>
                <a:latin typeface="微軟正黑體" panose="020B0604030504040204" pitchFamily="34" charset="-120"/>
                <a:ea typeface="微軟正黑體" panose="020B0604030504040204" pitchFamily="34" charset="-120"/>
                <a:cs typeface="Calibri"/>
              </a:rPr>
              <a:t>可擴充的</a:t>
            </a:r>
            <a:br>
              <a:rPr lang="zh-TW" altLang="en-US" sz="2000" b="1">
                <a:solidFill>
                  <a:schemeClr val="lt1"/>
                </a:solidFill>
                <a:latin typeface="微軟正黑體" panose="020B0604030504040204" pitchFamily="34" charset="-120"/>
                <a:ea typeface="微軟正黑體" panose="020B0604030504040204" pitchFamily="34" charset="-120"/>
              </a:rPr>
            </a:br>
            <a:r>
              <a:rPr lang="zh-TW" altLang="en-US" sz="2000" b="1">
                <a:solidFill>
                  <a:schemeClr val="lt1"/>
                </a:solidFill>
                <a:latin typeface="微軟正黑體" panose="020B0604030504040204" pitchFamily="34" charset="-120"/>
                <a:ea typeface="微軟正黑體" panose="020B0604030504040204" pitchFamily="34" charset="-120"/>
                <a:cs typeface="Calibri"/>
              </a:rPr>
              <a:t>儲存空間</a:t>
            </a:r>
            <a:endParaRPr lang="zh-TW" altLang="en-US" sz="2000">
              <a:solidFill>
                <a:schemeClr val="lt1"/>
              </a:solidFill>
              <a:latin typeface="微軟正黑體" panose="020B0604030504040204" pitchFamily="34" charset="-120"/>
              <a:ea typeface="微軟正黑體" panose="020B0604030504040204" pitchFamily="34" charset="-120"/>
            </a:endParaRPr>
          </a:p>
        </p:txBody>
      </p:sp>
      <p:sp>
        <p:nvSpPr>
          <p:cNvPr id="28" name="矩形 27">
            <a:extLst>
              <a:ext uri="{FF2B5EF4-FFF2-40B4-BE49-F238E27FC236}">
                <a16:creationId xmlns:a16="http://schemas.microsoft.com/office/drawing/2014/main" id="{0E49FB0C-F91F-46DC-9BB8-89C113A1B53A}"/>
              </a:ext>
            </a:extLst>
          </p:cNvPr>
          <p:cNvSpPr/>
          <p:nvPr/>
        </p:nvSpPr>
        <p:spPr>
          <a:xfrm>
            <a:off x="5889694" y="3999020"/>
            <a:ext cx="2484507" cy="707886"/>
          </a:xfrm>
          <a:prstGeom prst="rect">
            <a:avLst/>
          </a:prstGeom>
        </p:spPr>
        <p:txBody>
          <a:bodyPr wrap="square">
            <a:spAutoFit/>
          </a:bodyPr>
          <a:lstStyle/>
          <a:p>
            <a:pPr algn="ct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簡易的</a:t>
            </a:r>
            <a:endParaRPr lang="zh-TW" altLang="en-US" sz="2000">
              <a:solidFill>
                <a:schemeClr val="lt1"/>
              </a:solidFill>
              <a:latin typeface="微軟正黑體" panose="020B0604030504040204" pitchFamily="34" charset="-120"/>
              <a:ea typeface="微軟正黑體" panose="020B0604030504040204" pitchFamily="34" charset="-120"/>
              <a:cs typeface="Calibri"/>
            </a:endParaRPr>
          </a:p>
          <a:p>
            <a:pPr algn="ct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備份管理</a:t>
            </a:r>
            <a:endParaRPr lang="zh-TW" altLang="en-US" sz="2000">
              <a:latin typeface="微軟正黑體" panose="020B0604030504040204" pitchFamily="34" charset="-120"/>
              <a:ea typeface="微軟正黑體" panose="020B0604030504040204" pitchFamily="34" charset="-120"/>
            </a:endParaRPr>
          </a:p>
        </p:txBody>
      </p:sp>
      <p:sp>
        <p:nvSpPr>
          <p:cNvPr id="2" name="矩形: 圓角 1">
            <a:extLst>
              <a:ext uri="{FF2B5EF4-FFF2-40B4-BE49-F238E27FC236}">
                <a16:creationId xmlns:a16="http://schemas.microsoft.com/office/drawing/2014/main" id="{4886E1AE-A495-43DF-A9FE-499164B848FE}"/>
              </a:ext>
            </a:extLst>
          </p:cNvPr>
          <p:cNvSpPr/>
          <p:nvPr/>
        </p:nvSpPr>
        <p:spPr>
          <a:xfrm>
            <a:off x="4690048" y="2517205"/>
            <a:ext cx="1552858" cy="399506"/>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3">
            <a:extLst>
              <a:ext uri="{FF2B5EF4-FFF2-40B4-BE49-F238E27FC236}">
                <a16:creationId xmlns:a16="http://schemas.microsoft.com/office/drawing/2014/main" id="{455BEA01-334E-43D2-B5FC-73D0326824CB}"/>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t="-1" b="-13318"/>
          <a:stretch/>
        </p:blipFill>
        <p:spPr>
          <a:xfrm>
            <a:off x="4735812" y="2592090"/>
            <a:ext cx="1470524" cy="292630"/>
          </a:xfrm>
          <a:prstGeom prst="rect">
            <a:avLst/>
          </a:prstGeom>
        </p:spPr>
      </p:pic>
    </p:spTree>
    <p:extLst>
      <p:ext uri="{BB962C8B-B14F-4D97-AF65-F5344CB8AC3E}">
        <p14:creationId xmlns:p14="http://schemas.microsoft.com/office/powerpoint/2010/main" val="1516325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txBox="1">
            <a:spLocks noGrp="1"/>
          </p:cNvSpPr>
          <p:nvPr>
            <p:ph type="title"/>
          </p:nvPr>
        </p:nvSpPr>
        <p:spPr>
          <a:xfrm>
            <a:off x="351107" y="33200"/>
            <a:ext cx="6880346" cy="857250"/>
          </a:xfrm>
          <a:prstGeom prst="rect">
            <a:avLst/>
          </a:prstGeom>
        </p:spPr>
        <p:txBody>
          <a:bodyPr spcFirstLastPara="1" wrap="square" lIns="68569" tIns="34275" rIns="68569" bIns="34275" anchor="ctr" anchorCtr="0">
            <a:noAutofit/>
          </a:bodyPr>
          <a:lstStyle/>
          <a:p>
            <a:r>
              <a:rPr lang="en-US" altLang="zh-TW" sz="3600" b="1">
                <a:solidFill>
                  <a:schemeClr val="bg1"/>
                </a:solidFill>
                <a:latin typeface="+mj-lt"/>
                <a:ea typeface="微軟正黑體" panose="020B0604030504040204" pitchFamily="34" charset="-120"/>
              </a:rPr>
              <a:t>M</a:t>
            </a:r>
            <a:r>
              <a:rPr lang="zh-TW" sz="3600" b="1">
                <a:solidFill>
                  <a:schemeClr val="bg1"/>
                </a:solidFill>
                <a:latin typeface="+mj-lt"/>
                <a:ea typeface="微軟正黑體" panose="020B0604030504040204" pitchFamily="34" charset="-120"/>
              </a:rPr>
              <a:t>ac</a:t>
            </a:r>
            <a:r>
              <a:rPr lang="zh-TW" sz="3600" b="1">
                <a:solidFill>
                  <a:schemeClr val="bg1"/>
                </a:solidFill>
                <a:latin typeface="Arial"/>
                <a:ea typeface="微軟正黑體" panose="020B0604030504040204" pitchFamily="34" charset="-120"/>
                <a:cs typeface="Arial"/>
              </a:rPr>
              <a:t> </a:t>
            </a:r>
            <a:r>
              <a:rPr lang="zh-TW" altLang="en-US" sz="3600" b="1">
                <a:solidFill>
                  <a:schemeClr val="bg1"/>
                </a:solidFill>
                <a:latin typeface="微軟正黑體" panose="020B0604030504040204" pitchFamily="34" charset="-120"/>
                <a:ea typeface="微軟正黑體" panose="020B0604030504040204" pitchFamily="34" charset="-120"/>
              </a:rPr>
              <a:t>如何與</a:t>
            </a:r>
            <a:r>
              <a:rPr lang="zh-TW" altLang="en-US" sz="3600" b="1">
                <a:solidFill>
                  <a:schemeClr val="bg1"/>
                </a:solidFill>
                <a:latin typeface="微軟正黑體"/>
                <a:ea typeface="微軟正黑體"/>
              </a:rPr>
              <a:t> </a:t>
            </a:r>
            <a:r>
              <a:rPr lang="zh-TW" sz="3600" b="1">
                <a:solidFill>
                  <a:schemeClr val="bg1"/>
                </a:solidFill>
                <a:latin typeface="+mj-lt"/>
                <a:ea typeface="微軟正黑體" panose="020B0604030504040204" pitchFamily="34" charset="-120"/>
              </a:rPr>
              <a:t>QNAP NAS</a:t>
            </a:r>
            <a:r>
              <a:rPr lang="zh-TW" altLang="en-US" sz="3600" b="1">
                <a:solidFill>
                  <a:schemeClr val="bg1"/>
                </a:solidFill>
                <a:latin typeface="微軟正黑體" panose="020B0604030504040204" pitchFamily="34" charset="-120"/>
                <a:ea typeface="微軟正黑體" panose="020B0604030504040204" pitchFamily="34" charset="-120"/>
              </a:rPr>
              <a:t> </a:t>
            </a:r>
            <a:r>
              <a:rPr lang="zh-TW" sz="3600" b="1">
                <a:solidFill>
                  <a:schemeClr val="bg1"/>
                </a:solidFill>
                <a:latin typeface="微軟正黑體" panose="020B0604030504040204" pitchFamily="34" charset="-120"/>
                <a:ea typeface="微軟正黑體" panose="020B0604030504040204" pitchFamily="34" charset="-120"/>
              </a:rPr>
              <a:t>連</a:t>
            </a:r>
            <a:r>
              <a:rPr lang="zh-TW" altLang="en-US" sz="3600" b="1">
                <a:solidFill>
                  <a:schemeClr val="bg1"/>
                </a:solidFill>
                <a:latin typeface="微軟正黑體" panose="020B0604030504040204" pitchFamily="34" charset="-120"/>
                <a:ea typeface="微軟正黑體" panose="020B0604030504040204" pitchFamily="34" charset="-120"/>
              </a:rPr>
              <a:t>接</a:t>
            </a:r>
            <a:endParaRPr sz="3600" b="1">
              <a:solidFill>
                <a:schemeClr val="bg1"/>
              </a:solidFill>
              <a:latin typeface="微軟正黑體" panose="020B0604030504040204" pitchFamily="34" charset="-120"/>
              <a:ea typeface="微軟正黑體" panose="020B0604030504040204" pitchFamily="34" charset="-120"/>
            </a:endParaRPr>
          </a:p>
        </p:txBody>
      </p:sp>
      <p:pic>
        <p:nvPicPr>
          <p:cNvPr id="3" name="圖片 7">
            <a:extLst>
              <a:ext uri="{FF2B5EF4-FFF2-40B4-BE49-F238E27FC236}">
                <a16:creationId xmlns:a16="http://schemas.microsoft.com/office/drawing/2014/main" id="{424585B2-00A7-426A-9ED6-BAB9BDD3D8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4730" y="2422603"/>
            <a:ext cx="1584621" cy="936508"/>
          </a:xfrm>
          <a:prstGeom prst="rect">
            <a:avLst/>
          </a:prstGeom>
        </p:spPr>
      </p:pic>
      <p:pic>
        <p:nvPicPr>
          <p:cNvPr id="9" name="圖片 7">
            <a:extLst>
              <a:ext uri="{FF2B5EF4-FFF2-40B4-BE49-F238E27FC236}">
                <a16:creationId xmlns:a16="http://schemas.microsoft.com/office/drawing/2014/main" id="{962A4F35-86AE-4380-834B-AC0EBB6C1C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8674" y="3605515"/>
            <a:ext cx="1584621" cy="936508"/>
          </a:xfrm>
          <a:prstGeom prst="rect">
            <a:avLst/>
          </a:prstGeom>
        </p:spPr>
      </p:pic>
      <p:pic>
        <p:nvPicPr>
          <p:cNvPr id="14" name="圖片 7">
            <a:extLst>
              <a:ext uri="{FF2B5EF4-FFF2-40B4-BE49-F238E27FC236}">
                <a16:creationId xmlns:a16="http://schemas.microsoft.com/office/drawing/2014/main" id="{D108F57A-AA46-4614-A35A-B91CBD6ABA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96604" y="1187513"/>
            <a:ext cx="1584621" cy="936508"/>
          </a:xfrm>
          <a:prstGeom prst="rect">
            <a:avLst/>
          </a:prstGeom>
        </p:spPr>
      </p:pic>
      <p:pic>
        <p:nvPicPr>
          <p:cNvPr id="11" name="圖片 11">
            <a:extLst>
              <a:ext uri="{FF2B5EF4-FFF2-40B4-BE49-F238E27FC236}">
                <a16:creationId xmlns:a16="http://schemas.microsoft.com/office/drawing/2014/main" id="{D88080C9-A6A9-4EB2-A3E3-F03E888D06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700000">
            <a:off x="3294245" y="1409143"/>
            <a:ext cx="587448" cy="444470"/>
          </a:xfrm>
          <a:prstGeom prst="rect">
            <a:avLst/>
          </a:prstGeom>
        </p:spPr>
      </p:pic>
      <p:cxnSp>
        <p:nvCxnSpPr>
          <p:cNvPr id="26" name="直線單箭頭接點 25">
            <a:extLst>
              <a:ext uri="{FF2B5EF4-FFF2-40B4-BE49-F238E27FC236}">
                <a16:creationId xmlns:a16="http://schemas.microsoft.com/office/drawing/2014/main" id="{71CF41C7-E0F8-4792-96C9-49D6297780B8}"/>
              </a:ext>
            </a:extLst>
          </p:cNvPr>
          <p:cNvCxnSpPr>
            <a:cxnSpLocks/>
          </p:cNvCxnSpPr>
          <p:nvPr/>
        </p:nvCxnSpPr>
        <p:spPr>
          <a:xfrm flipH="1">
            <a:off x="2958712" y="2966517"/>
            <a:ext cx="3760956" cy="0"/>
          </a:xfrm>
          <a:prstGeom prst="straightConnector1">
            <a:avLst/>
          </a:prstGeom>
          <a:ln w="28575">
            <a:solidFill>
              <a:srgbClr val="005EA4"/>
            </a:solidFill>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3C376C2B-C7E7-45E3-AE50-1C7CA1C2ABA1}"/>
              </a:ext>
            </a:extLst>
          </p:cNvPr>
          <p:cNvSpPr txBox="1"/>
          <p:nvPr/>
        </p:nvSpPr>
        <p:spPr>
          <a:xfrm>
            <a:off x="5175078" y="4369881"/>
            <a:ext cx="2057400" cy="2077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900" b="1"/>
              <a:t>1G/10Gbps Ethernet</a:t>
            </a:r>
            <a:r>
              <a:rPr lang="en-US" altLang="zh-TW" sz="900"/>
              <a:t>​</a:t>
            </a:r>
            <a:endParaRPr lang="zh-TW" altLang="en-US" sz="900" b="1"/>
          </a:p>
        </p:txBody>
      </p:sp>
      <p:pic>
        <p:nvPicPr>
          <p:cNvPr id="5" name="圖形 4">
            <a:extLst>
              <a:ext uri="{FF2B5EF4-FFF2-40B4-BE49-F238E27FC236}">
                <a16:creationId xmlns:a16="http://schemas.microsoft.com/office/drawing/2014/main" id="{A042BAC9-4F53-4827-85BE-DDC22DFF08D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0227" y="1447605"/>
            <a:ext cx="970135" cy="522944"/>
          </a:xfrm>
          <a:prstGeom prst="rect">
            <a:avLst/>
          </a:prstGeom>
        </p:spPr>
      </p:pic>
      <p:pic>
        <p:nvPicPr>
          <p:cNvPr id="24" name="圖形 23">
            <a:extLst>
              <a:ext uri="{FF2B5EF4-FFF2-40B4-BE49-F238E27FC236}">
                <a16:creationId xmlns:a16="http://schemas.microsoft.com/office/drawing/2014/main" id="{3D5BAFF1-A850-4AD2-ACA9-BD9004E2397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0227" y="2682810"/>
            <a:ext cx="970135" cy="522944"/>
          </a:xfrm>
          <a:prstGeom prst="rect">
            <a:avLst/>
          </a:prstGeom>
        </p:spPr>
      </p:pic>
      <p:pic>
        <p:nvPicPr>
          <p:cNvPr id="25" name="圖形 24">
            <a:extLst>
              <a:ext uri="{FF2B5EF4-FFF2-40B4-BE49-F238E27FC236}">
                <a16:creationId xmlns:a16="http://schemas.microsoft.com/office/drawing/2014/main" id="{39663688-EC9B-41B3-8B0D-F0BD748B0C1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0227" y="3837663"/>
            <a:ext cx="970135" cy="522944"/>
          </a:xfrm>
          <a:prstGeom prst="rect">
            <a:avLst/>
          </a:prstGeom>
        </p:spPr>
      </p:pic>
      <p:pic>
        <p:nvPicPr>
          <p:cNvPr id="4" name="圖片 5">
            <a:extLst>
              <a:ext uri="{FF2B5EF4-FFF2-40B4-BE49-F238E27FC236}">
                <a16:creationId xmlns:a16="http://schemas.microsoft.com/office/drawing/2014/main" id="{9BE1CAD7-4627-4C12-8B6A-3C68BEC228C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37190" y="2727005"/>
            <a:ext cx="443045" cy="443045"/>
          </a:xfrm>
          <a:prstGeom prst="rect">
            <a:avLst/>
          </a:prstGeom>
        </p:spPr>
      </p:pic>
      <p:pic>
        <p:nvPicPr>
          <p:cNvPr id="8" name="圖形 7">
            <a:extLst>
              <a:ext uri="{FF2B5EF4-FFF2-40B4-BE49-F238E27FC236}">
                <a16:creationId xmlns:a16="http://schemas.microsoft.com/office/drawing/2014/main" id="{B2B5D2C5-4692-4D84-8275-3BECCF6D26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77013" y="2796133"/>
            <a:ext cx="2066710" cy="1381376"/>
          </a:xfrm>
          <a:prstGeom prst="rect">
            <a:avLst/>
          </a:prstGeom>
        </p:spPr>
      </p:pic>
      <p:pic>
        <p:nvPicPr>
          <p:cNvPr id="29" name="圖片 28">
            <a:extLst>
              <a:ext uri="{FF2B5EF4-FFF2-40B4-BE49-F238E27FC236}">
                <a16:creationId xmlns:a16="http://schemas.microsoft.com/office/drawing/2014/main" id="{A3D68FB9-5C1F-4551-98A2-12FF6EC4DD41}"/>
              </a:ext>
            </a:extLst>
          </p:cNvPr>
          <p:cNvPicPr>
            <a:picLocks noChangeAspect="1"/>
          </p:cNvPicPr>
          <p:nvPr/>
        </p:nvPicPr>
        <p:blipFill rotWithShape="1">
          <a:blip r:embed="rId10" cstate="print">
            <a:biLevel thresh="75000"/>
            <a:extLst>
              <a:ext uri="{28A0092B-C50C-407E-A947-70E740481C1C}">
                <a14:useLocalDpi xmlns:a14="http://schemas.microsoft.com/office/drawing/2010/main"/>
              </a:ext>
            </a:extLst>
          </a:blip>
          <a:srcRect l="54018" t="80965"/>
          <a:stretch/>
        </p:blipFill>
        <p:spPr>
          <a:xfrm>
            <a:off x="4278093" y="4418477"/>
            <a:ext cx="769449" cy="180621"/>
          </a:xfrm>
          <a:prstGeom prst="rect">
            <a:avLst/>
          </a:prstGeom>
        </p:spPr>
      </p:pic>
      <p:pic>
        <p:nvPicPr>
          <p:cNvPr id="16" name="圖片 15" descr="一張含有 電子用品 的圖片&#10;&#10;描述是以高可信度產生">
            <a:extLst>
              <a:ext uri="{FF2B5EF4-FFF2-40B4-BE49-F238E27FC236}">
                <a16:creationId xmlns:a16="http://schemas.microsoft.com/office/drawing/2014/main" id="{CA0EB81B-69B5-4636-8932-02516822319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62777" y="3967724"/>
            <a:ext cx="1617848" cy="449290"/>
          </a:xfrm>
          <a:prstGeom prst="rect">
            <a:avLst/>
          </a:prstGeom>
          <a:effectLst>
            <a:outerShdw blurRad="50800" dist="38100" dir="2700000" algn="tl" rotWithShape="0">
              <a:prstClr val="black">
                <a:alpha val="40000"/>
              </a:prstClr>
            </a:outerShdw>
          </a:effectLst>
        </p:spPr>
      </p:pic>
      <p:pic>
        <p:nvPicPr>
          <p:cNvPr id="20" name="圖片 5">
            <a:extLst>
              <a:ext uri="{FF2B5EF4-FFF2-40B4-BE49-F238E27FC236}">
                <a16:creationId xmlns:a16="http://schemas.microsoft.com/office/drawing/2014/main" id="{BB82D5A0-DB7F-4CD0-B932-9973CEB402B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50974" y="3955987"/>
            <a:ext cx="443045" cy="443045"/>
          </a:xfrm>
          <a:prstGeom prst="rect">
            <a:avLst/>
          </a:prstGeom>
        </p:spPr>
      </p:pic>
      <p:cxnSp>
        <p:nvCxnSpPr>
          <p:cNvPr id="38" name="接點: 肘形 37">
            <a:extLst>
              <a:ext uri="{FF2B5EF4-FFF2-40B4-BE49-F238E27FC236}">
                <a16:creationId xmlns:a16="http://schemas.microsoft.com/office/drawing/2014/main" id="{CE79B891-188D-4738-A5AA-C95A211C498E}"/>
              </a:ext>
            </a:extLst>
          </p:cNvPr>
          <p:cNvCxnSpPr>
            <a:cxnSpLocks/>
          </p:cNvCxnSpPr>
          <p:nvPr/>
        </p:nvCxnSpPr>
        <p:spPr>
          <a:xfrm>
            <a:off x="5519067" y="1708327"/>
            <a:ext cx="2116704" cy="1138434"/>
          </a:xfrm>
          <a:prstGeom prst="bentConnector3">
            <a:avLst>
              <a:gd name="adj1" fmla="val 99961"/>
            </a:avLst>
          </a:prstGeom>
          <a:ln w="28575">
            <a:solidFill>
              <a:srgbClr val="005EA4"/>
            </a:solidFill>
          </a:ln>
        </p:spPr>
        <p:style>
          <a:lnRef idx="1">
            <a:schemeClr val="accent1"/>
          </a:lnRef>
          <a:fillRef idx="0">
            <a:schemeClr val="accent1"/>
          </a:fillRef>
          <a:effectRef idx="0">
            <a:schemeClr val="accent1"/>
          </a:effectRef>
          <a:fontRef idx="minor">
            <a:schemeClr val="tx1"/>
          </a:fontRef>
        </p:style>
      </p:cxnSp>
      <p:pic>
        <p:nvPicPr>
          <p:cNvPr id="22" name="圖片 21" descr="一張含有 電子用品 的圖片&#10;&#10;描述是以高可信度產生">
            <a:extLst>
              <a:ext uri="{FF2B5EF4-FFF2-40B4-BE49-F238E27FC236}">
                <a16:creationId xmlns:a16="http://schemas.microsoft.com/office/drawing/2014/main" id="{D7DD0015-940C-46A9-8BBA-83CEFB415F6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754218" y="1205167"/>
            <a:ext cx="887973" cy="738187"/>
          </a:xfrm>
          <a:prstGeom prst="rect">
            <a:avLst/>
          </a:prstGeom>
        </p:spPr>
      </p:pic>
      <p:sp>
        <p:nvSpPr>
          <p:cNvPr id="31" name="矩形 30">
            <a:extLst>
              <a:ext uri="{FF2B5EF4-FFF2-40B4-BE49-F238E27FC236}">
                <a16:creationId xmlns:a16="http://schemas.microsoft.com/office/drawing/2014/main" id="{1E5908C2-7153-4BC3-BCEE-26C909A128A4}"/>
              </a:ext>
            </a:extLst>
          </p:cNvPr>
          <p:cNvSpPr/>
          <p:nvPr/>
        </p:nvSpPr>
        <p:spPr>
          <a:xfrm>
            <a:off x="4912709" y="1955091"/>
            <a:ext cx="659155" cy="230832"/>
          </a:xfrm>
          <a:prstGeom prst="rect">
            <a:avLst/>
          </a:prstGeom>
        </p:spPr>
        <p:txBody>
          <a:bodyPr wrap="none">
            <a:spAutoFit/>
          </a:bodyPr>
          <a:lstStyle/>
          <a:p>
            <a:r>
              <a:rPr lang="en-US" altLang="zh-TW" sz="900" b="1">
                <a:latin typeface="Arial" panose="020B0604020202020204" pitchFamily="34" charset="0"/>
              </a:rPr>
              <a:t>Wi-Fi AP</a:t>
            </a:r>
            <a:r>
              <a:rPr lang="en-US" altLang="zh-TW" sz="900">
                <a:latin typeface="Arial" panose="020B0604020202020204" pitchFamily="34" charset="0"/>
              </a:rPr>
              <a:t>​</a:t>
            </a:r>
            <a:endParaRPr lang="zh-TW" altLang="en-US" sz="900"/>
          </a:p>
        </p:txBody>
      </p:sp>
      <p:pic>
        <p:nvPicPr>
          <p:cNvPr id="7" name="Google Shape;218;p27">
            <a:extLst>
              <a:ext uri="{FF2B5EF4-FFF2-40B4-BE49-F238E27FC236}">
                <a16:creationId xmlns:a16="http://schemas.microsoft.com/office/drawing/2014/main" id="{284EF8E2-134D-427B-BADB-4CC579AC3B5E}"/>
              </a:ext>
            </a:extLst>
          </p:cNvPr>
          <p:cNvPicPr preferRelativeResize="0"/>
          <p:nvPr/>
        </p:nvPicPr>
        <p:blipFill>
          <a:blip r:embed="rId13" cstate="print">
            <a:extLst>
              <a:ext uri="{28A0092B-C50C-407E-A947-70E740481C1C}">
                <a14:useLocalDpi xmlns:a14="http://schemas.microsoft.com/office/drawing/2010/main"/>
              </a:ext>
            </a:extLst>
          </a:blip>
          <a:stretch>
            <a:fillRect/>
          </a:stretch>
        </p:blipFill>
        <p:spPr>
          <a:xfrm>
            <a:off x="6680929" y="2434202"/>
            <a:ext cx="1785491" cy="1016391"/>
          </a:xfrm>
          <a:prstGeom prst="rect">
            <a:avLst/>
          </a:prstGeom>
          <a:noFill/>
          <a:ln>
            <a:noFill/>
          </a:ln>
        </p:spPr>
      </p:pic>
      <p:pic>
        <p:nvPicPr>
          <p:cNvPr id="42" name="圖片 5">
            <a:extLst>
              <a:ext uri="{FF2B5EF4-FFF2-40B4-BE49-F238E27FC236}">
                <a16:creationId xmlns:a16="http://schemas.microsoft.com/office/drawing/2014/main" id="{104A7EE8-6C5C-4784-962F-F01B6434B76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4569" y="2705631"/>
            <a:ext cx="443045" cy="443045"/>
          </a:xfrm>
          <a:prstGeom prst="rect">
            <a:avLst/>
          </a:prstGeom>
        </p:spPr>
      </p:pic>
      <p:sp>
        <p:nvSpPr>
          <p:cNvPr id="34" name="矩形 33">
            <a:extLst>
              <a:ext uri="{FF2B5EF4-FFF2-40B4-BE49-F238E27FC236}">
                <a16:creationId xmlns:a16="http://schemas.microsoft.com/office/drawing/2014/main" id="{F8E093CD-0AA8-4B71-BFC4-28716B870E98}"/>
              </a:ext>
            </a:extLst>
          </p:cNvPr>
          <p:cNvSpPr/>
          <p:nvPr/>
        </p:nvSpPr>
        <p:spPr>
          <a:xfrm>
            <a:off x="4054782" y="2696321"/>
            <a:ext cx="857927" cy="230832"/>
          </a:xfrm>
          <a:prstGeom prst="rect">
            <a:avLst/>
          </a:prstGeom>
        </p:spPr>
        <p:txBody>
          <a:bodyPr wrap="none">
            <a:spAutoFit/>
          </a:bodyPr>
          <a:lstStyle/>
          <a:p>
            <a:r>
              <a:rPr lang="en-US" altLang="zh-TW" sz="900" b="1">
                <a:latin typeface="+mj-lt"/>
              </a:rPr>
              <a:t>Thunderbolt</a:t>
            </a:r>
            <a:r>
              <a:rPr lang="en-US" altLang="zh-TW" sz="900">
                <a:latin typeface="+mj-lt"/>
              </a:rPr>
              <a:t>​</a:t>
            </a:r>
            <a:endParaRPr lang="zh-TW" altLang="en-US" sz="900">
              <a:latin typeface="+mj-lt"/>
            </a:endParaRPr>
          </a:p>
        </p:txBody>
      </p:sp>
      <p:cxnSp>
        <p:nvCxnSpPr>
          <p:cNvPr id="43" name="直線單箭頭接點 42">
            <a:extLst>
              <a:ext uri="{FF2B5EF4-FFF2-40B4-BE49-F238E27FC236}">
                <a16:creationId xmlns:a16="http://schemas.microsoft.com/office/drawing/2014/main" id="{53C0B9E3-8490-41BF-88FF-BF7B3C5D84E1}"/>
              </a:ext>
            </a:extLst>
          </p:cNvPr>
          <p:cNvCxnSpPr>
            <a:cxnSpLocks/>
          </p:cNvCxnSpPr>
          <p:nvPr/>
        </p:nvCxnSpPr>
        <p:spPr>
          <a:xfrm flipH="1">
            <a:off x="4662432" y="4173533"/>
            <a:ext cx="856635" cy="0"/>
          </a:xfrm>
          <a:prstGeom prst="straightConnector1">
            <a:avLst/>
          </a:prstGeom>
          <a:ln w="28575">
            <a:solidFill>
              <a:srgbClr val="005EA4"/>
            </a:solidFill>
          </a:ln>
        </p:spPr>
        <p:style>
          <a:lnRef idx="1">
            <a:schemeClr val="accent1"/>
          </a:lnRef>
          <a:fillRef idx="0">
            <a:schemeClr val="accent1"/>
          </a:fillRef>
          <a:effectRef idx="0">
            <a:schemeClr val="accent1"/>
          </a:effectRef>
          <a:fontRef idx="minor">
            <a:schemeClr val="tx1"/>
          </a:fontRef>
        </p:style>
      </p:cxnSp>
      <p:pic>
        <p:nvPicPr>
          <p:cNvPr id="32" name="圖片 5">
            <a:extLst>
              <a:ext uri="{FF2B5EF4-FFF2-40B4-BE49-F238E27FC236}">
                <a16:creationId xmlns:a16="http://schemas.microsoft.com/office/drawing/2014/main" id="{1F047520-F25E-4E22-B743-A8E3697F599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497509" y="3955987"/>
            <a:ext cx="443045" cy="443045"/>
          </a:xfrm>
          <a:prstGeom prst="rect">
            <a:avLst/>
          </a:prstGeom>
        </p:spPr>
      </p:pic>
      <p:pic>
        <p:nvPicPr>
          <p:cNvPr id="44" name="圖片 34">
            <a:extLst>
              <a:ext uri="{FF2B5EF4-FFF2-40B4-BE49-F238E27FC236}">
                <a16:creationId xmlns:a16="http://schemas.microsoft.com/office/drawing/2014/main" id="{D7CFB96B-9610-4F96-AABF-4591EA2BD16C}"/>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175078" y="3871846"/>
            <a:ext cx="2065996" cy="454577"/>
          </a:xfrm>
          <a:prstGeom prst="rect">
            <a:avLst/>
          </a:prstGeom>
          <a:effectLst>
            <a:reflection blurRad="63500" stA="65000" endPos="22000" dir="5400000" sy="-100000" algn="bl" rotWithShape="0"/>
          </a:effectLst>
        </p:spPr>
      </p:pic>
    </p:spTree>
    <p:extLst>
      <p:ext uri="{BB962C8B-B14F-4D97-AF65-F5344CB8AC3E}">
        <p14:creationId xmlns:p14="http://schemas.microsoft.com/office/powerpoint/2010/main" val="2884406235"/>
      </p:ext>
    </p:extLst>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2292</Words>
  <Application>Microsoft Office PowerPoint</Application>
  <PresentationFormat>如螢幕大小 (16:9)</PresentationFormat>
  <Paragraphs>341</Paragraphs>
  <Slides>21</Slides>
  <Notes>19</Notes>
  <HiddenSlides>0</HiddenSlides>
  <MMClips>0</MMClips>
  <ScaleCrop>false</ScaleCrop>
  <HeadingPairs>
    <vt:vector size="8" baseType="variant">
      <vt:variant>
        <vt:lpstr>使用字型</vt:lpstr>
      </vt:variant>
      <vt:variant>
        <vt:i4>6</vt:i4>
      </vt:variant>
      <vt:variant>
        <vt:lpstr>佈景主題</vt:lpstr>
      </vt:variant>
      <vt:variant>
        <vt:i4>1</vt:i4>
      </vt:variant>
      <vt:variant>
        <vt:lpstr>內嵌 OLE 伺服程式</vt:lpstr>
      </vt:variant>
      <vt:variant>
        <vt:i4>1</vt:i4>
      </vt:variant>
      <vt:variant>
        <vt:lpstr>投影片標題</vt:lpstr>
      </vt:variant>
      <vt:variant>
        <vt:i4>21</vt:i4>
      </vt:variant>
    </vt:vector>
  </HeadingPairs>
  <TitlesOfParts>
    <vt:vector size="29" baseType="lpstr">
      <vt:lpstr>微軟正黑體</vt:lpstr>
      <vt:lpstr>微軟正黑體</vt:lpstr>
      <vt:lpstr>新細明體</vt:lpstr>
      <vt:lpstr>Arial</vt:lpstr>
      <vt:lpstr>Calibri</vt:lpstr>
      <vt:lpstr>Wingdings</vt:lpstr>
      <vt:lpstr>Office 佈景主題</vt:lpstr>
      <vt:lpstr>Image</vt:lpstr>
      <vt:lpstr>PowerPoint 簡報</vt:lpstr>
      <vt:lpstr>Apple Mac 出貨量已達全球 No.4</vt:lpstr>
      <vt:lpstr>Mac 用戶普遍的備份習慣</vt:lpstr>
      <vt:lpstr>完整備份口訣：備份 3-2-1</vt:lpstr>
      <vt:lpstr>如何為 Mac 完成備份 3-2-1</vt:lpstr>
      <vt:lpstr>Mac 專屬的備份工具</vt:lpstr>
      <vt:lpstr>Time Machine 儲存裝置大比拚</vt:lpstr>
      <vt:lpstr>QNAP NAS為 Time Machine 提供加值服務</vt:lpstr>
      <vt:lpstr>Mac 如何與 QNAP NAS 連接</vt:lpstr>
      <vt:lpstr>適用於企業的 Mac 備份架構</vt:lpstr>
      <vt:lpstr>如何設定 NAS 環境</vt:lpstr>
      <vt:lpstr>如何設定 Mac 環境</vt:lpstr>
      <vt:lpstr>檢視 Time Machine 備份</vt:lpstr>
      <vt:lpstr>Time Machine 讓 Mac 重生 </vt:lpstr>
      <vt:lpstr>PowerPoint 簡報</vt:lpstr>
      <vt:lpstr>高速傳輸介面讓工作與備份並行</vt:lpstr>
      <vt:lpstr>資料保護滴水不漏</vt:lpstr>
      <vt:lpstr>簡單直覺的備份管理</vt:lpstr>
      <vt:lpstr>高彈性空間擴充術</vt:lpstr>
      <vt:lpstr>QNAP NAS 輕鬆實現自動備份</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NAS 讓Mac備份事半功倍</dc:title>
  <dc:creator>Han Tsai</dc:creator>
  <cp:lastModifiedBy>QNAP_Han Tsai</cp:lastModifiedBy>
  <cp:revision>6</cp:revision>
  <dcterms:modified xsi:type="dcterms:W3CDTF">2018-10-25T03:54:48Z</dcterms:modified>
</cp:coreProperties>
</file>