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8" r:id="rId2"/>
    <p:sldId id="258" r:id="rId3"/>
    <p:sldId id="267" r:id="rId4"/>
    <p:sldId id="263" r:id="rId5"/>
    <p:sldId id="289" r:id="rId6"/>
    <p:sldId id="273" r:id="rId7"/>
    <p:sldId id="265" r:id="rId8"/>
    <p:sldId id="286" r:id="rId9"/>
    <p:sldId id="290" r:id="rId10"/>
    <p:sldId id="293" r:id="rId11"/>
    <p:sldId id="262" r:id="rId12"/>
    <p:sldId id="282" r:id="rId13"/>
    <p:sldId id="287" r:id="rId14"/>
    <p:sldId id="288" r:id="rId15"/>
    <p:sldId id="284" r:id="rId16"/>
    <p:sldId id="274" r:id="rId17"/>
    <p:sldId id="260" r:id="rId18"/>
    <p:sldId id="264" r:id="rId19"/>
    <p:sldId id="259" r:id="rId20"/>
    <p:sldId id="279" r:id="rId21"/>
    <p:sldId id="276" r:id="rId22"/>
    <p:sldId id="266" r:id="rId23"/>
    <p:sldId id="269" r:id="rId24"/>
    <p:sldId id="268" r:id="rId25"/>
    <p:sldId id="291" r:id="rId26"/>
    <p:sldId id="280" r:id="rId27"/>
    <p:sldId id="281" r:id="rId28"/>
    <p:sldId id="285" r:id="rId29"/>
    <p:sldId id="270" r:id="rId30"/>
    <p:sldId id="277" r:id="rId31"/>
    <p:sldId id="271" r:id="rId32"/>
    <p:sldId id="272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00"/>
    <a:srgbClr val="FFFAE7"/>
    <a:srgbClr val="F7F8F9"/>
    <a:srgbClr val="FFFFCC"/>
    <a:srgbClr val="E37625"/>
    <a:srgbClr val="006666"/>
    <a:srgbClr val="004846"/>
    <a:srgbClr val="DFE7F1"/>
    <a:srgbClr val="FFCC66"/>
    <a:srgbClr val="FF7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9A342D-D99E-425E-AC15-5F6775607EE4}" v="87" dt="2018-10-24T02:15:38.505"/>
    <p1510:client id="{BE3DE1CB-A667-C0F2-67EA-B9513E7781DF}" v="37" dt="2018-10-24T02:33:42.321"/>
    <p1510:client id="{96EC23DD-5D9C-4324-9C7C-B88CD2637C40}" v="24" dt="2018-10-24T03:16:03.597"/>
    <p1510:client id="{09D80138-73C7-4244-8476-818D6824B8D1}" v="200" dt="2018-10-24T03:54:49.4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0850-1E57-408A-A816-63A90B3E73A8}" type="datetimeFigureOut">
              <a:rPr lang="zh-TW" altLang="en-US" smtClean="0"/>
              <a:t>2018/10/24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DC10-CA14-4BF7-BAF3-8C234E6764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6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20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580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69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81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15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92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AB3577D-FC9F-4748-981E-B27EACC3F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6EC462-5494-479E-9EF7-54DC39D4D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6EC462-5494-479E-9EF7-54DC39D4D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9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79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81DEC2-C59E-4079-9DA4-3FCDA11F4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18" y="-41564"/>
            <a:ext cx="12282836" cy="694112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D67E340-BF2C-4D3E-880E-3DCA8AA0C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7" y="6384175"/>
            <a:ext cx="1640232" cy="2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2D1730-AA25-4675-8609-A24CD061C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C2D1730-AA25-4675-8609-A24CD061C0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163" cy="68601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3389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rgbClr val="0048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2108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8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8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3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28EBA4-9993-48B7-A4E9-9C18EB48A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2E43D4C-542E-4761-953E-43992F13E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9" r:id="rId4"/>
    <p:sldLayoutId id="2147483656" r:id="rId5"/>
    <p:sldLayoutId id="2147483660" r:id="rId6"/>
    <p:sldLayoutId id="2147483662" r:id="rId7"/>
    <p:sldLayoutId id="2147483663" r:id="rId8"/>
    <p:sldLayoutId id="2147483661" r:id="rId9"/>
    <p:sldLayoutId id="2147483655" r:id="rId10"/>
    <p:sldLayoutId id="2147483665" r:id="rId11"/>
    <p:sldLayoutId id="2147483658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5.png"/><Relationship Id="rId5" Type="http://schemas.openxmlformats.org/officeDocument/2006/relationships/image" Target="../media/image24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51.pn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36.emf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image" Target="../media/image70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62.png"/><Relationship Id="rId5" Type="http://schemas.openxmlformats.org/officeDocument/2006/relationships/image" Target="../media/image72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64.png"/><Relationship Id="rId9" Type="http://schemas.openxmlformats.org/officeDocument/2006/relationships/image" Target="../media/image6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em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19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2A4233-61C7-4859-A628-4F432D085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64" y="1461238"/>
            <a:ext cx="4538827" cy="60960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FD360D4-5932-4E4A-85E1-E6183CEE7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6" y="1461238"/>
            <a:ext cx="3892304" cy="60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Qsync</a:t>
            </a:r>
            <a:r>
              <a:rPr lang="en-US"/>
              <a:t> X </a:t>
            </a:r>
            <a:r>
              <a:rPr lang="en-US" err="1"/>
              <a:t>Qsirch</a:t>
            </a:r>
            <a:r>
              <a:rPr lang="en-US"/>
              <a:t>  </a:t>
            </a:r>
            <a:r>
              <a:rPr lang="en-US" altLang="ja-JP"/>
              <a:t> </a:t>
            </a:r>
            <a:r>
              <a:rPr lang="en-US"/>
              <a:t> </a:t>
            </a:r>
            <a:endParaRPr lang="zh-TW" altLang="en-US"/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6941271-B934-4D3A-8D2D-D87AB247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499" y="2266682"/>
            <a:ext cx="6610989" cy="3506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B0E4B0A-CB90-4326-9184-97BDEDFE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80" y="2266683"/>
            <a:ext cx="3689967" cy="35062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47AC6CA-5509-4E31-A32B-62CDD69737A4}"/>
              </a:ext>
            </a:extLst>
          </p:cNvPr>
          <p:cNvSpPr txBox="1"/>
          <p:nvPr/>
        </p:nvSpPr>
        <p:spPr>
          <a:xfrm>
            <a:off x="698133" y="1547137"/>
            <a:ext cx="3776893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Central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啟用共享資料夾</a:t>
            </a:r>
            <a:endParaRPr lang="zh-TW" altLang="en-US">
              <a:latin typeface="新細明體"/>
              <a:ea typeface="新細明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01A90BD-6D3E-4262-8C7C-A742F56B1B78}"/>
              </a:ext>
            </a:extLst>
          </p:cNvPr>
          <p:cNvSpPr txBox="1"/>
          <p:nvPr/>
        </p:nvSpPr>
        <p:spPr>
          <a:xfrm>
            <a:off x="5643200" y="1547137"/>
            <a:ext cx="485308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Qsirch 關鍵字或篩選器搜尋檔案</a:t>
            </a:r>
          </a:p>
        </p:txBody>
      </p:sp>
    </p:spTree>
    <p:extLst>
      <p:ext uri="{BB962C8B-B14F-4D97-AF65-F5344CB8AC3E}">
        <p14:creationId xmlns:p14="http://schemas.microsoft.com/office/powerpoint/2010/main" val="181951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51D99C3-3808-4054-A94F-B93874480D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680" y="549463"/>
            <a:ext cx="5444590" cy="5194263"/>
          </a:xfrm>
          <a:prstGeom prst="rect">
            <a:avLst/>
          </a:prstGeom>
        </p:spPr>
      </p:pic>
      <p:pic>
        <p:nvPicPr>
          <p:cNvPr id="41" name="圖片 40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60981E2-7D97-4BD3-8AEB-A75B30ABAD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6392894" y="3272827"/>
            <a:ext cx="2005190" cy="175771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BC86156-9ADB-4109-BBFB-34CB3DCE32A4}"/>
              </a:ext>
            </a:extLst>
          </p:cNvPr>
          <p:cNvSpPr/>
          <p:nvPr/>
        </p:nvSpPr>
        <p:spPr>
          <a:xfrm>
            <a:off x="1000772" y="1445506"/>
            <a:ext cx="484881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影音編輯或攝影編輯</a:t>
            </a:r>
            <a:endParaRPr lang="zh-TW" altLang="en-US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32289411-E5AD-4AAE-BA36-A27071CED6E1}"/>
              </a:ext>
            </a:extLst>
          </p:cNvPr>
          <p:cNvCxnSpPr/>
          <p:nvPr/>
        </p:nvCxnSpPr>
        <p:spPr>
          <a:xfrm>
            <a:off x="953721" y="2153072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44C5CACC-9050-4D71-A3E4-19B90A29C103}"/>
              </a:ext>
            </a:extLst>
          </p:cNvPr>
          <p:cNvSpPr/>
          <p:nvPr/>
        </p:nvSpPr>
        <p:spPr>
          <a:xfrm>
            <a:off x="563730" y="572577"/>
            <a:ext cx="2185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實際使用情境</a:t>
            </a:r>
            <a:endParaRPr lang="zh-TW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A6FDD05-23F2-4720-80A9-50474178E8EB}"/>
              </a:ext>
            </a:extLst>
          </p:cNvPr>
          <p:cNvSpPr txBox="1"/>
          <p:nvPr/>
        </p:nvSpPr>
        <p:spPr>
          <a:xfrm>
            <a:off x="791484" y="2334288"/>
            <a:ext cx="4721395" cy="24329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 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同步專案檔 到 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(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Adobe Lightroom, AutoCAD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等專案檔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/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同事間可以分享檔案，接續編輯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跨平台裝置同步   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分享檔案給客戶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歸檔客戶資料及專案 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Image2pdf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整合零散圖片資訊</a:t>
            </a:r>
            <a:endParaRPr lang="zh-TW" altLang="en-US">
              <a:latin typeface="新細明體"/>
              <a:ea typeface="新細明體"/>
            </a:endParaRP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Qsirch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搜尋檔案 ，分享過往成功專案</a:t>
            </a:r>
            <a:endParaRPr lang="zh-TW">
              <a:latin typeface="新細明體"/>
              <a:ea typeface="新細明體"/>
            </a:endParaRPr>
          </a:p>
        </p:txBody>
      </p:sp>
      <p:pic>
        <p:nvPicPr>
          <p:cNvPr id="23" name="圖片 2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3EA7FAA-A918-45D4-9BCA-56465C9452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7827981" y="1385365"/>
            <a:ext cx="2152452" cy="1252776"/>
          </a:xfrm>
          <a:prstGeom prst="rect">
            <a:avLst/>
          </a:prstGeom>
        </p:spPr>
      </p:pic>
      <p:pic>
        <p:nvPicPr>
          <p:cNvPr id="24" name="圖片 2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9D0BB5A-B4EE-4904-9A42-7529DFB053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1" b="11959"/>
          <a:stretch/>
        </p:blipFill>
        <p:spPr>
          <a:xfrm>
            <a:off x="9282593" y="3714799"/>
            <a:ext cx="1081314" cy="1221432"/>
          </a:xfrm>
          <a:prstGeom prst="rect">
            <a:avLst/>
          </a:prstGeom>
        </p:spPr>
      </p:pic>
      <p:pic>
        <p:nvPicPr>
          <p:cNvPr id="26" name="圖片 2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5A44D48-F311-4519-9B02-0E4AAB9F9C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93" y="1591664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6EC9AFB-3076-4061-ABA8-0B71107839DC}"/>
              </a:ext>
            </a:extLst>
          </p:cNvPr>
          <p:cNvSpPr/>
          <p:nvPr/>
        </p:nvSpPr>
        <p:spPr>
          <a:xfrm>
            <a:off x="8109906" y="782748"/>
            <a:ext cx="1505540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編輯部同事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A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9" name="圖片 3">
            <a:extLst>
              <a:ext uri="{FF2B5EF4-FFF2-40B4-BE49-F238E27FC236}">
                <a16:creationId xmlns:a16="http://schemas.microsoft.com/office/drawing/2014/main" id="{8812054B-3DAE-45E2-A7B7-234B872E3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8286" y="4163311"/>
            <a:ext cx="928735" cy="867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6594AFE9-46B7-4DDD-BC28-C6FBF45CDB98}"/>
              </a:ext>
            </a:extLst>
          </p:cNvPr>
          <p:cNvSpPr/>
          <p:nvPr/>
        </p:nvSpPr>
        <p:spPr>
          <a:xfrm>
            <a:off x="6921658" y="5149162"/>
            <a:ext cx="1505540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編輯部同事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B</a:t>
            </a:r>
            <a:endParaRPr lang="zh-TW" alt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C28B751B-7395-4BA4-802C-E84D22D69AC8}"/>
              </a:ext>
            </a:extLst>
          </p:cNvPr>
          <p:cNvSpPr/>
          <p:nvPr/>
        </p:nvSpPr>
        <p:spPr>
          <a:xfrm>
            <a:off x="9341038" y="5149162"/>
            <a:ext cx="1505540" cy="369332"/>
          </a:xfrm>
          <a:prstGeom prst="rect">
            <a:avLst/>
          </a:prstGeom>
          <a:solidFill>
            <a:srgbClr val="99CC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客戶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E7AE5A9-C5A6-4CC4-806A-EA4A0766A1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b="51384"/>
          <a:stretch/>
        </p:blipFill>
        <p:spPr>
          <a:xfrm>
            <a:off x="7027954" y="1375417"/>
            <a:ext cx="1669368" cy="1205918"/>
          </a:xfrm>
          <a:prstGeom prst="rect">
            <a:avLst/>
          </a:prstGeom>
        </p:spPr>
      </p:pic>
      <p:pic>
        <p:nvPicPr>
          <p:cNvPr id="13" name="圖片 12" descr="一張含有 桌 的圖片&#10;&#10;描述是以高可信度產生">
            <a:extLst>
              <a:ext uri="{FF2B5EF4-FFF2-40B4-BE49-F238E27FC236}">
                <a16:creationId xmlns:a16="http://schemas.microsoft.com/office/drawing/2014/main" id="{C47739C5-1D78-4F1F-9900-3BF157F715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1" b="53795"/>
          <a:stretch/>
        </p:blipFill>
        <p:spPr>
          <a:xfrm flipH="1">
            <a:off x="7541959" y="3939919"/>
            <a:ext cx="1539040" cy="1097060"/>
          </a:xfrm>
          <a:prstGeom prst="rect">
            <a:avLst/>
          </a:prstGeom>
        </p:spPr>
      </p:pic>
      <p:pic>
        <p:nvPicPr>
          <p:cNvPr id="27" name="圖片 26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B34432A2-7865-45FD-9BF0-C4B2DD2FA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79" y="2818135"/>
            <a:ext cx="1102395" cy="1102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0626BA1-D9AD-4DB4-AB5F-A9D8D1137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45"/>
          <a:stretch/>
        </p:blipFill>
        <p:spPr>
          <a:xfrm flipH="1">
            <a:off x="9902406" y="3570131"/>
            <a:ext cx="972239" cy="1395139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000D6D9-B388-4312-9A69-2B8EA34AEF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667" y="4062563"/>
            <a:ext cx="862586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3E89A9D4-EC9A-4EE2-BF5E-6F5648B83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28" y="510826"/>
            <a:ext cx="5444590" cy="51942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537E9B4-FBBB-4F46-8E36-703D5FC1C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50"/>
          <a:stretch/>
        </p:blipFill>
        <p:spPr>
          <a:xfrm>
            <a:off x="7564512" y="761846"/>
            <a:ext cx="682753" cy="135197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2E36F68-12E6-4E68-A947-A0786C907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3"/>
          <a:stretch/>
        </p:blipFill>
        <p:spPr>
          <a:xfrm flipH="1">
            <a:off x="10129122" y="3374931"/>
            <a:ext cx="984506" cy="1342828"/>
          </a:xfrm>
          <a:prstGeom prst="rect">
            <a:avLst/>
          </a:prstGeom>
        </p:spPr>
      </p:pic>
      <p:pic>
        <p:nvPicPr>
          <p:cNvPr id="17" name="圖片 16" descr="一張含有 室內 的圖片&#10;&#10;描述是以高可信度產生">
            <a:extLst>
              <a:ext uri="{FF2B5EF4-FFF2-40B4-BE49-F238E27FC236}">
                <a16:creationId xmlns:a16="http://schemas.microsoft.com/office/drawing/2014/main" id="{275B4857-942E-4474-99DD-66B1F3520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61"/>
          <a:stretch/>
        </p:blipFill>
        <p:spPr>
          <a:xfrm>
            <a:off x="6215143" y="2834086"/>
            <a:ext cx="743714" cy="1342829"/>
          </a:xfrm>
          <a:prstGeom prst="rect">
            <a:avLst/>
          </a:prstGeom>
        </p:spPr>
      </p:pic>
      <p:pic>
        <p:nvPicPr>
          <p:cNvPr id="29" name="圖片 2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E93B4197-C1A3-4F96-B0C0-FF1920A347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27" y="2779498"/>
            <a:ext cx="1102395" cy="1102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9B37B05-97DB-45A6-BD64-4F86DA17F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79" y="1170337"/>
            <a:ext cx="2277774" cy="1412513"/>
          </a:xfrm>
          <a:prstGeom prst="rect">
            <a:avLst/>
          </a:prstGeom>
        </p:spPr>
      </p:pic>
      <p:pic>
        <p:nvPicPr>
          <p:cNvPr id="55" name="圖片 53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FFDE2125-4918-4C69-9ACF-4A87AEB11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482" y="1859192"/>
            <a:ext cx="797904" cy="78159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E900A4D-F01C-4B8F-8517-1FE82664A93E}"/>
              </a:ext>
            </a:extLst>
          </p:cNvPr>
          <p:cNvSpPr/>
          <p:nvPr/>
        </p:nvSpPr>
        <p:spPr>
          <a:xfrm>
            <a:off x="1000772" y="1414728"/>
            <a:ext cx="372948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開會提案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DF017D1-7059-4EFD-9CB0-C254F9F1FEF7}"/>
              </a:ext>
            </a:extLst>
          </p:cNvPr>
          <p:cNvCxnSpPr/>
          <p:nvPr/>
        </p:nvCxnSpPr>
        <p:spPr>
          <a:xfrm>
            <a:off x="953721" y="2153072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>
            <a:extLst>
              <a:ext uri="{FF2B5EF4-FFF2-40B4-BE49-F238E27FC236}">
                <a16:creationId xmlns:a16="http://schemas.microsoft.com/office/drawing/2014/main" id="{39E9B884-6E22-4640-96FF-EA8C575BFA41}"/>
              </a:ext>
            </a:extLst>
          </p:cNvPr>
          <p:cNvSpPr/>
          <p:nvPr/>
        </p:nvSpPr>
        <p:spPr>
          <a:xfrm>
            <a:off x="563730" y="572577"/>
            <a:ext cx="2185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實際使用情境</a:t>
            </a:r>
            <a:endParaRPr lang="zh-TW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B3E37F7-4DAF-4EF2-9B4D-68C29543648D}"/>
              </a:ext>
            </a:extLst>
          </p:cNvPr>
          <p:cNvSpPr txBox="1"/>
          <p:nvPr/>
        </p:nvSpPr>
        <p:spPr>
          <a:xfrm>
            <a:off x="791483" y="2334288"/>
            <a:ext cx="4772035" cy="302108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開會提案準備</a:t>
            </a:r>
            <a:endParaRPr lang="zh-TW"/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歸檔客戶資料及專案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 spc="-150">
                <a:latin typeface="微軟正黑體" panose="020B0604030504040204" pitchFamily="34" charset="-120"/>
                <a:ea typeface="微軟正黑體" panose="020B0604030504040204" pitchFamily="34" charset="-120"/>
              </a:rPr>
              <a:t>Image2pdf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整合零散圖片資訊變成專業資料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OCR Converter 擷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取圖檔中的文字，製作報告更方便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 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將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報告資料同步到團隊的各台裝置中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總部更新企業方案，分公司同步更新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跨平台裝置同步，有裝置即可提案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搜尋檔案，分享其他成功案例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C433389-490E-4BFF-8A02-4F3C7F33B4CC}"/>
              </a:ext>
            </a:extLst>
          </p:cNvPr>
          <p:cNvSpPr/>
          <p:nvPr/>
        </p:nvSpPr>
        <p:spPr>
          <a:xfrm>
            <a:off x="8264454" y="744111"/>
            <a:ext cx="1274708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A公司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主管</a:t>
            </a:r>
          </a:p>
        </p:txBody>
      </p:sp>
      <p:pic>
        <p:nvPicPr>
          <p:cNvPr id="32" name="圖片 3">
            <a:extLst>
              <a:ext uri="{FF2B5EF4-FFF2-40B4-BE49-F238E27FC236}">
                <a16:creationId xmlns:a16="http://schemas.microsoft.com/office/drawing/2014/main" id="{F96C7A1F-1B4D-4770-852D-45D86F3AA8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9503" y="1847560"/>
            <a:ext cx="764361" cy="713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961CA6A6-3EA0-4045-8A56-C023F6D10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92" y="1853778"/>
            <a:ext cx="713741" cy="713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D0F2CA-E9F8-4017-B54B-FB4DA2AA77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85" y="1837644"/>
            <a:ext cx="723658" cy="72365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DD15687B-F38E-464F-8DF1-35223DE0D140}"/>
              </a:ext>
            </a:extLst>
          </p:cNvPr>
          <p:cNvSpPr/>
          <p:nvPr/>
        </p:nvSpPr>
        <p:spPr>
          <a:xfrm>
            <a:off x="7220228" y="5136845"/>
            <a:ext cx="1274708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A公司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業務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BDD401B-6C49-48EC-8D43-91B7397D452F}"/>
              </a:ext>
            </a:extLst>
          </p:cNvPr>
          <p:cNvSpPr/>
          <p:nvPr/>
        </p:nvSpPr>
        <p:spPr>
          <a:xfrm>
            <a:off x="9605732" y="4940902"/>
            <a:ext cx="1545616" cy="646331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客戶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B公司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總經理</a:t>
            </a:r>
            <a:endParaRPr lang="zh-TW">
              <a:solidFill>
                <a:schemeClr val="bg1"/>
              </a:solidFill>
            </a:endParaRPr>
          </a:p>
        </p:txBody>
      </p:sp>
      <p:pic>
        <p:nvPicPr>
          <p:cNvPr id="9" name="圖片 8" descr="一張含有 監視器, 電腦, 電子用品, 螢幕擷取畫面 的圖片&#10;&#10;描述是以非常高的可信度產生">
            <a:extLst>
              <a:ext uri="{FF2B5EF4-FFF2-40B4-BE49-F238E27FC236}">
                <a16:creationId xmlns:a16="http://schemas.microsoft.com/office/drawing/2014/main" id="{77A779FA-60CD-4A91-844D-75D020EC08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29" y="3623354"/>
            <a:ext cx="2280560" cy="1355778"/>
          </a:xfrm>
          <a:prstGeom prst="rect">
            <a:avLst/>
          </a:prstGeom>
        </p:spPr>
      </p:pic>
      <p:pic>
        <p:nvPicPr>
          <p:cNvPr id="6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3E8BEE-AE7A-40E7-8DBF-92963818CD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1215" y="3929437"/>
            <a:ext cx="891588" cy="1125406"/>
          </a:xfrm>
          <a:prstGeom prst="rect">
            <a:avLst/>
          </a:prstGeom>
        </p:spPr>
      </p:pic>
      <p:pic>
        <p:nvPicPr>
          <p:cNvPr id="46" name="圖片 53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588D3009-6A33-4116-8EF5-401868E0E7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723" y="3881893"/>
            <a:ext cx="711983" cy="697427"/>
          </a:xfrm>
          <a:prstGeom prst="rect">
            <a:avLst/>
          </a:prstGeom>
        </p:spPr>
      </p:pic>
      <p:pic>
        <p:nvPicPr>
          <p:cNvPr id="47" name="圖片 53" descr="一張含有 文字, 向量圖形 的圖片&#10;&#10;描述是以高可信度產生">
            <a:extLst>
              <a:ext uri="{FF2B5EF4-FFF2-40B4-BE49-F238E27FC236}">
                <a16:creationId xmlns:a16="http://schemas.microsoft.com/office/drawing/2014/main" id="{543FEE6B-BFE4-48F0-8EA1-4B1B84CDF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382" y="4211391"/>
            <a:ext cx="495558" cy="485427"/>
          </a:xfrm>
          <a:prstGeom prst="rect">
            <a:avLst/>
          </a:prstGeom>
        </p:spPr>
      </p:pic>
      <p:pic>
        <p:nvPicPr>
          <p:cNvPr id="48" name="圖片 4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1504F190-0C0B-4C23-8556-3481B0AEE2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09" y="4025752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69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側畫像 的圖片&#10;&#10;描述是以高可信度產生">
            <a:extLst>
              <a:ext uri="{FF2B5EF4-FFF2-40B4-BE49-F238E27FC236}">
                <a16:creationId xmlns:a16="http://schemas.microsoft.com/office/drawing/2014/main" id="{A04E871D-0801-413E-9B2F-090FB1A10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07" y="1339965"/>
            <a:ext cx="3234550" cy="4552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Image2PDF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C7E5623-001D-4280-AE92-97C5B40B61D6}"/>
              </a:ext>
            </a:extLst>
          </p:cNvPr>
          <p:cNvSpPr txBox="1"/>
          <p:nvPr/>
        </p:nvSpPr>
        <p:spPr>
          <a:xfrm>
            <a:off x="8813251" y="3132899"/>
            <a:ext cx="2945161" cy="14276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51460" indent="-25146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整合分散圖片，合併成 PDF</a:t>
            </a:r>
            <a:endParaRPr lang="zh-TW"/>
          </a:p>
          <a:p>
            <a:pPr marL="251460" indent="-251460">
              <a:lnSpc>
                <a:spcPts val="32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分享瀏覽更方便</a:t>
            </a: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4CE16B2-99D9-49BE-949E-2FF3EA39A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6" y="1510620"/>
            <a:ext cx="7875584" cy="4321607"/>
          </a:xfrm>
          <a:prstGeom prst="rect">
            <a:avLst/>
          </a:prstGeom>
        </p:spPr>
      </p:pic>
      <p:pic>
        <p:nvPicPr>
          <p:cNvPr id="7" name="圖片 3">
            <a:extLst>
              <a:ext uri="{FF2B5EF4-FFF2-40B4-BE49-F238E27FC236}">
                <a16:creationId xmlns:a16="http://schemas.microsoft.com/office/drawing/2014/main" id="{F13EB633-329C-424D-88A7-DA135405C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226" y="2070609"/>
            <a:ext cx="1011210" cy="944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7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側畫像 的圖片&#10;&#10;描述是以高可信度產生">
            <a:extLst>
              <a:ext uri="{FF2B5EF4-FFF2-40B4-BE49-F238E27FC236}">
                <a16:creationId xmlns:a16="http://schemas.microsoft.com/office/drawing/2014/main" id="{9BBCFD02-C5E8-4867-A046-1B871C43E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07" y="1339965"/>
            <a:ext cx="3234550" cy="4552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OCR Converter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D1F0E4A-2730-4573-8F0A-AB238B704194}"/>
              </a:ext>
            </a:extLst>
          </p:cNvPr>
          <p:cNvSpPr txBox="1"/>
          <p:nvPr/>
        </p:nvSpPr>
        <p:spPr>
          <a:xfrm>
            <a:off x="8857272" y="2928529"/>
            <a:ext cx="3013809" cy="221599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OCR Converter 擷取圖檔中的文字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讓文字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編輯更便利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圖表資訊可被搜尋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迅速完成資料的整理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編輯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</a:t>
            </a:r>
            <a:endParaRPr lang="zh-TW">
              <a:latin typeface="微軟正黑體"/>
              <a:ea typeface="微軟正黑體"/>
            </a:endParaRPr>
          </a:p>
        </p:txBody>
      </p:sp>
      <p:pic>
        <p:nvPicPr>
          <p:cNvPr id="4" name="圖片 5">
            <a:extLst>
              <a:ext uri="{FF2B5EF4-FFF2-40B4-BE49-F238E27FC236}">
                <a16:creationId xmlns:a16="http://schemas.microsoft.com/office/drawing/2014/main" id="{09B3132A-AB3C-458A-8F3F-C4A44AF6D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7" y="1455712"/>
            <a:ext cx="7717971" cy="43501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D321FE4-D40F-4840-8475-6EC7948DB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216" y="1878551"/>
            <a:ext cx="880382" cy="8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5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9475E74-2824-47D3-92A1-9F28A867D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1104"/>
            <a:ext cx="5675290" cy="5037322"/>
          </a:xfrm>
          <a:prstGeom prst="rect">
            <a:avLst/>
          </a:prstGeom>
        </p:spPr>
      </p:pic>
      <p:pic>
        <p:nvPicPr>
          <p:cNvPr id="77" name="圖片 8">
            <a:extLst>
              <a:ext uri="{FF2B5EF4-FFF2-40B4-BE49-F238E27FC236}">
                <a16:creationId xmlns:a16="http://schemas.microsoft.com/office/drawing/2014/main" id="{2336EDE1-7E48-43C8-A70D-97C6ADB89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851" y="3050661"/>
            <a:ext cx="790477" cy="799945"/>
          </a:xfrm>
          <a:prstGeom prst="rect">
            <a:avLst/>
          </a:prstGeom>
        </p:spPr>
      </p:pic>
      <p:pic>
        <p:nvPicPr>
          <p:cNvPr id="63" name="圖片 62" descr="一張含有 監視器, 電腦, 電子用品, 螢幕擷取畫面 的圖片&#10;&#10;描述是以非常高的可信度產生">
            <a:extLst>
              <a:ext uri="{FF2B5EF4-FFF2-40B4-BE49-F238E27FC236}">
                <a16:creationId xmlns:a16="http://schemas.microsoft.com/office/drawing/2014/main" id="{5AF918BC-5F21-43D0-9341-2D49B60AE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08" y="3661991"/>
            <a:ext cx="2280560" cy="1355778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5AD6831-1B2D-43F8-B4F8-A41AE684812B}"/>
              </a:ext>
            </a:extLst>
          </p:cNvPr>
          <p:cNvGrpSpPr/>
          <p:nvPr/>
        </p:nvGrpSpPr>
        <p:grpSpPr>
          <a:xfrm>
            <a:off x="8425354" y="544370"/>
            <a:ext cx="2378133" cy="1880798"/>
            <a:chOff x="5334941" y="238881"/>
            <a:chExt cx="3084468" cy="2439418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AB482ED5-E86B-4843-B2AF-7A140D48EE07}"/>
                </a:ext>
              </a:extLst>
            </p:cNvPr>
            <p:cNvSpPr/>
            <p:nvPr/>
          </p:nvSpPr>
          <p:spPr>
            <a:xfrm>
              <a:off x="5958232" y="398244"/>
              <a:ext cx="1910028" cy="1910028"/>
            </a:xfrm>
            <a:prstGeom prst="ellipse">
              <a:avLst/>
            </a:prstGeom>
            <a:solidFill>
              <a:srgbClr val="FFD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F802CCC5-3D2C-4B8B-8821-281EF5BD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159" y="238881"/>
              <a:ext cx="1025259" cy="1037538"/>
            </a:xfrm>
            <a:prstGeom prst="rect">
              <a:avLst/>
            </a:prstGeom>
          </p:spPr>
        </p:pic>
        <p:pic>
          <p:nvPicPr>
            <p:cNvPr id="10" name="圖片 10">
              <a:extLst>
                <a:ext uri="{FF2B5EF4-FFF2-40B4-BE49-F238E27FC236}">
                  <a16:creationId xmlns:a16="http://schemas.microsoft.com/office/drawing/2014/main" id="{A118AB14-A049-44C9-ABF6-A7465B8A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280" y="1819884"/>
              <a:ext cx="806118" cy="823818"/>
            </a:xfrm>
            <a:prstGeom prst="rect">
              <a:avLst/>
            </a:prstGeom>
          </p:spPr>
        </p:pic>
        <p:pic>
          <p:nvPicPr>
            <p:cNvPr id="12" name="圖片 10">
              <a:extLst>
                <a:ext uri="{FF2B5EF4-FFF2-40B4-BE49-F238E27FC236}">
                  <a16:creationId xmlns:a16="http://schemas.microsoft.com/office/drawing/2014/main" id="{E54080EC-1AFF-4E42-9B1C-493B7C1F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00" y="1819886"/>
              <a:ext cx="806118" cy="823818"/>
            </a:xfrm>
            <a:prstGeom prst="rect">
              <a:avLst/>
            </a:prstGeom>
          </p:spPr>
        </p:pic>
        <p:pic>
          <p:nvPicPr>
            <p:cNvPr id="13" name="圖片 10">
              <a:extLst>
                <a:ext uri="{FF2B5EF4-FFF2-40B4-BE49-F238E27FC236}">
                  <a16:creationId xmlns:a16="http://schemas.microsoft.com/office/drawing/2014/main" id="{BB9C4B05-F034-4443-86AC-17BADB70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291" y="1819886"/>
              <a:ext cx="806118" cy="823818"/>
            </a:xfrm>
            <a:prstGeom prst="rect">
              <a:avLst/>
            </a:prstGeom>
          </p:spPr>
        </p:pic>
        <p:pic>
          <p:nvPicPr>
            <p:cNvPr id="18" name="圖片 18">
              <a:extLst>
                <a:ext uri="{FF2B5EF4-FFF2-40B4-BE49-F238E27FC236}">
                  <a16:creationId xmlns:a16="http://schemas.microsoft.com/office/drawing/2014/main" id="{536C2C1E-C4F7-4898-B9E0-9B61D3C9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341" y="1354115"/>
              <a:ext cx="489378" cy="409880"/>
            </a:xfrm>
            <a:prstGeom prst="rect">
              <a:avLst/>
            </a:prstGeom>
          </p:spPr>
        </p:pic>
        <p:pic>
          <p:nvPicPr>
            <p:cNvPr id="22" name="圖片 22">
              <a:extLst>
                <a:ext uri="{FF2B5EF4-FFF2-40B4-BE49-F238E27FC236}">
                  <a16:creationId xmlns:a16="http://schemas.microsoft.com/office/drawing/2014/main" id="{1F2A0799-F8A4-4790-8E14-1A7E1EDC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941" y="2239182"/>
              <a:ext cx="462726" cy="439117"/>
            </a:xfrm>
            <a:prstGeom prst="rect">
              <a:avLst/>
            </a:prstGeom>
          </p:spPr>
        </p:pic>
        <p:pic>
          <p:nvPicPr>
            <p:cNvPr id="42" name="圖片 18">
              <a:extLst>
                <a:ext uri="{FF2B5EF4-FFF2-40B4-BE49-F238E27FC236}">
                  <a16:creationId xmlns:a16="http://schemas.microsoft.com/office/drawing/2014/main" id="{F28C18CD-0BCA-4F3E-9FCF-FDBEC9AE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32" y="1354115"/>
              <a:ext cx="489378" cy="409880"/>
            </a:xfrm>
            <a:prstGeom prst="rect">
              <a:avLst/>
            </a:prstGeom>
          </p:spPr>
        </p:pic>
        <p:pic>
          <p:nvPicPr>
            <p:cNvPr id="43" name="圖片 18">
              <a:extLst>
                <a:ext uri="{FF2B5EF4-FFF2-40B4-BE49-F238E27FC236}">
                  <a16:creationId xmlns:a16="http://schemas.microsoft.com/office/drawing/2014/main" id="{40E0B822-A935-4764-88FB-BD83A6740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723" y="1354115"/>
              <a:ext cx="489378" cy="409880"/>
            </a:xfrm>
            <a:prstGeom prst="rect">
              <a:avLst/>
            </a:prstGeom>
          </p:spPr>
        </p:pic>
        <p:pic>
          <p:nvPicPr>
            <p:cNvPr id="44" name="圖片 22">
              <a:extLst>
                <a:ext uri="{FF2B5EF4-FFF2-40B4-BE49-F238E27FC236}">
                  <a16:creationId xmlns:a16="http://schemas.microsoft.com/office/drawing/2014/main" id="{FD6BCF3F-B347-469F-9478-D8FE5E671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3237" y="2239182"/>
              <a:ext cx="462726" cy="439117"/>
            </a:xfrm>
            <a:prstGeom prst="rect">
              <a:avLst/>
            </a:prstGeom>
          </p:spPr>
        </p:pic>
        <p:pic>
          <p:nvPicPr>
            <p:cNvPr id="45" name="圖片 22">
              <a:extLst>
                <a:ext uri="{FF2B5EF4-FFF2-40B4-BE49-F238E27FC236}">
                  <a16:creationId xmlns:a16="http://schemas.microsoft.com/office/drawing/2014/main" id="{D7F8B7EB-4732-4398-A713-D01EAAD3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3481" y="2239182"/>
              <a:ext cx="462726" cy="439117"/>
            </a:xfrm>
            <a:prstGeom prst="rect">
              <a:avLst/>
            </a:prstGeom>
          </p:spPr>
        </p:pic>
      </p:grpSp>
      <p:pic>
        <p:nvPicPr>
          <p:cNvPr id="20" name="圖片 20" descr="一張含有 名片, 文字 的圖片&#10;&#10;描述是以高可信度產生">
            <a:extLst>
              <a:ext uri="{FF2B5EF4-FFF2-40B4-BE49-F238E27FC236}">
                <a16:creationId xmlns:a16="http://schemas.microsoft.com/office/drawing/2014/main" id="{A7C5D460-D22B-49D9-9EF9-1BA0DC17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028" y="854476"/>
            <a:ext cx="544286" cy="503035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AC2C2559-D1F1-4163-A5ED-A037E92851CD}"/>
              </a:ext>
            </a:extLst>
          </p:cNvPr>
          <p:cNvSpPr/>
          <p:nvPr/>
        </p:nvSpPr>
        <p:spPr>
          <a:xfrm>
            <a:off x="1000772" y="1414728"/>
            <a:ext cx="372948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專案團隊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838A0317-2871-4CCE-AAFC-A99DEEB7F1D1}"/>
              </a:ext>
            </a:extLst>
          </p:cNvPr>
          <p:cNvCxnSpPr/>
          <p:nvPr/>
        </p:nvCxnSpPr>
        <p:spPr>
          <a:xfrm>
            <a:off x="953721" y="2153072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499E941C-A3A1-4FEC-8E79-31D66F226D8B}"/>
              </a:ext>
            </a:extLst>
          </p:cNvPr>
          <p:cNvSpPr/>
          <p:nvPr/>
        </p:nvSpPr>
        <p:spPr>
          <a:xfrm>
            <a:off x="563730" y="572577"/>
            <a:ext cx="2185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實際使用情境</a:t>
            </a:r>
            <a:endParaRPr lang="zh-TW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3AD69DB-6972-4BDD-AE87-D5F34C9E33E9}"/>
              </a:ext>
            </a:extLst>
          </p:cNvPr>
          <p:cNvSpPr txBox="1"/>
          <p:nvPr/>
        </p:nvSpPr>
        <p:spPr>
          <a:xfrm>
            <a:off x="791484" y="2313412"/>
            <a:ext cx="4589425" cy="213795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歸檔客戶資料及專案</a:t>
            </a:r>
            <a:endParaRPr lang="zh-TW"/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OCR Converter 擷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取圖檔中的文字，製作報告更方便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搜尋過往專案</a:t>
            </a:r>
            <a:endParaRPr lang="zh-TW"/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 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同步繳交報告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部門準則，公司方案即時同步，隨時存取</a:t>
            </a:r>
          </a:p>
          <a:p>
            <a:pPr marL="285750" indent="-28575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團體資料夾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工作團隊效率</a:t>
            </a:r>
            <a:endParaRPr lang="zh-TW">
              <a:latin typeface="新細明體"/>
              <a:ea typeface="新細明體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C545777-5430-4DBE-99D5-A6953E220215}"/>
              </a:ext>
            </a:extLst>
          </p:cNvPr>
          <p:cNvSpPr/>
          <p:nvPr/>
        </p:nvSpPr>
        <p:spPr>
          <a:xfrm>
            <a:off x="6256840" y="2125172"/>
            <a:ext cx="1569660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傳統工作模式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27E5AD8-1387-44F4-BFE1-30B66C479826}"/>
              </a:ext>
            </a:extLst>
          </p:cNvPr>
          <p:cNvSpPr/>
          <p:nvPr/>
        </p:nvSpPr>
        <p:spPr>
          <a:xfrm>
            <a:off x="6256840" y="5435043"/>
            <a:ext cx="2997633" cy="369332"/>
          </a:xfrm>
          <a:prstGeom prst="rect">
            <a:avLst/>
          </a:prstGeom>
          <a:solidFill>
            <a:srgbClr val="99CC00"/>
          </a:solidFill>
        </p:spPr>
        <p:txBody>
          <a:bodyPr wrap="squar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透過Qsync 的團隊工作模式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988D5A84-E36A-4B60-B695-373C9521C8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60" y="4333357"/>
            <a:ext cx="723658" cy="7236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6EAB496A-5147-4781-99BB-CBD1451044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2" y="3627701"/>
            <a:ext cx="2166397" cy="134344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50B6AB4-CF5D-4F74-BA93-E8A2EA4DBD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007" y="4333357"/>
            <a:ext cx="713741" cy="713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D98BBEFC-1276-4E3D-8FD4-2E0852BD75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90" y="4325366"/>
            <a:ext cx="723658" cy="7275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813F60E-6F24-4971-A012-4E6DECB79A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8555037" y="3426694"/>
            <a:ext cx="537154" cy="1987704"/>
          </a:xfrm>
          <a:prstGeom prst="rect">
            <a:avLst/>
          </a:prstGeom>
        </p:spPr>
      </p:pic>
      <p:pic>
        <p:nvPicPr>
          <p:cNvPr id="48" name="圖片 4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4D1FDF68-AAC5-4090-AD91-284B73697C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27" y="3964378"/>
            <a:ext cx="929594" cy="9295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3B8A8BBA-2DA4-4EFC-8DCC-726EE30078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86" y="3279337"/>
            <a:ext cx="1019345" cy="69826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71ED6AEA-5654-4DF8-99DC-8170952E4D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15" y="3057315"/>
            <a:ext cx="727398" cy="743369"/>
          </a:xfrm>
          <a:prstGeom prst="rect">
            <a:avLst/>
          </a:prstGeom>
        </p:spPr>
      </p:pic>
      <p:sp>
        <p:nvSpPr>
          <p:cNvPr id="66" name="Shape 985">
            <a:extLst>
              <a:ext uri="{FF2B5EF4-FFF2-40B4-BE49-F238E27FC236}">
                <a16:creationId xmlns:a16="http://schemas.microsoft.com/office/drawing/2014/main" id="{4847F83E-97CA-499B-8C0D-C8D3EA8D511C}"/>
              </a:ext>
            </a:extLst>
          </p:cNvPr>
          <p:cNvSpPr/>
          <p:nvPr/>
        </p:nvSpPr>
        <p:spPr>
          <a:xfrm rot="2700000">
            <a:off x="6963800" y="3457112"/>
            <a:ext cx="140295" cy="5624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145" y="108615"/>
                </a:moveTo>
                <a:lnTo>
                  <a:pt x="87853" y="108615"/>
                </a:lnTo>
                <a:lnTo>
                  <a:pt x="59999" y="120000"/>
                </a:lnTo>
                <a:close/>
                <a:moveTo>
                  <a:pt x="4936" y="85089"/>
                </a:moveTo>
                <a:cubicBezTo>
                  <a:pt x="17830" y="84991"/>
                  <a:pt x="28554" y="83488"/>
                  <a:pt x="31934" y="81452"/>
                </a:cubicBezTo>
                <a:cubicBezTo>
                  <a:pt x="35290" y="83578"/>
                  <a:pt x="46771" y="85117"/>
                  <a:pt x="60364" y="85117"/>
                </a:cubicBezTo>
                <a:cubicBezTo>
                  <a:pt x="73958" y="85117"/>
                  <a:pt x="85439" y="83578"/>
                  <a:pt x="88795" y="81452"/>
                </a:cubicBezTo>
                <a:cubicBezTo>
                  <a:pt x="92107" y="83449"/>
                  <a:pt x="102492" y="84934"/>
                  <a:pt x="115063" y="85077"/>
                </a:cubicBezTo>
                <a:lnTo>
                  <a:pt x="89988" y="105672"/>
                </a:lnTo>
                <a:lnTo>
                  <a:pt x="29995" y="105672"/>
                </a:lnTo>
                <a:close/>
                <a:moveTo>
                  <a:pt x="93725" y="16312"/>
                </a:moveTo>
                <a:lnTo>
                  <a:pt x="119999" y="16312"/>
                </a:lnTo>
                <a:lnTo>
                  <a:pt x="119999" y="82020"/>
                </a:lnTo>
                <a:cubicBezTo>
                  <a:pt x="119266" y="82070"/>
                  <a:pt x="118512" y="82079"/>
                  <a:pt x="117749" y="82079"/>
                </a:cubicBezTo>
                <a:cubicBezTo>
                  <a:pt x="104481" y="82079"/>
                  <a:pt x="93725" y="79273"/>
                  <a:pt x="93725" y="75812"/>
                </a:cubicBezTo>
                <a:close/>
                <a:moveTo>
                  <a:pt x="35976" y="16312"/>
                </a:moveTo>
                <a:lnTo>
                  <a:pt x="84023" y="16312"/>
                </a:lnTo>
                <a:lnTo>
                  <a:pt x="84023" y="76087"/>
                </a:lnTo>
                <a:cubicBezTo>
                  <a:pt x="84023" y="79397"/>
                  <a:pt x="73268" y="82079"/>
                  <a:pt x="60000" y="82079"/>
                </a:cubicBezTo>
                <a:cubicBezTo>
                  <a:pt x="46731" y="82079"/>
                  <a:pt x="35976" y="79397"/>
                  <a:pt x="35976" y="76087"/>
                </a:cubicBezTo>
                <a:close/>
                <a:moveTo>
                  <a:pt x="0" y="16312"/>
                </a:moveTo>
                <a:lnTo>
                  <a:pt x="26273" y="16312"/>
                </a:lnTo>
                <a:lnTo>
                  <a:pt x="26273" y="75812"/>
                </a:lnTo>
                <a:cubicBezTo>
                  <a:pt x="26273" y="79273"/>
                  <a:pt x="15518" y="82079"/>
                  <a:pt x="2250" y="82079"/>
                </a:cubicBezTo>
                <a:cubicBezTo>
                  <a:pt x="1487" y="82079"/>
                  <a:pt x="733" y="82070"/>
                  <a:pt x="0" y="82020"/>
                </a:cubicBezTo>
                <a:close/>
                <a:moveTo>
                  <a:pt x="8336" y="2079"/>
                </a:moveTo>
                <a:cubicBezTo>
                  <a:pt x="13486" y="794"/>
                  <a:pt x="20602" y="0"/>
                  <a:pt x="28461" y="0"/>
                </a:cubicBezTo>
                <a:lnTo>
                  <a:pt x="91538" y="0"/>
                </a:lnTo>
                <a:cubicBezTo>
                  <a:pt x="107257" y="0"/>
                  <a:pt x="120000" y="3178"/>
                  <a:pt x="120000" y="7099"/>
                </a:cubicBezTo>
                <a:cubicBezTo>
                  <a:pt x="120000" y="9465"/>
                  <a:pt x="119999" y="11832"/>
                  <a:pt x="119999" y="14198"/>
                </a:cubicBezTo>
                <a:lnTo>
                  <a:pt x="0" y="14198"/>
                </a:lnTo>
                <a:lnTo>
                  <a:pt x="0" y="7099"/>
                </a:lnTo>
                <a:cubicBezTo>
                  <a:pt x="0" y="5138"/>
                  <a:pt x="3185" y="3364"/>
                  <a:pt x="8336" y="207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461F9B9D-8BA1-4434-B7D3-36D2044F2A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11" y="3279337"/>
            <a:ext cx="1019345" cy="698266"/>
          </a:xfrm>
          <a:prstGeom prst="rect">
            <a:avLst/>
          </a:prstGeom>
        </p:spPr>
      </p:pic>
      <p:sp>
        <p:nvSpPr>
          <p:cNvPr id="75" name="Shape 985">
            <a:extLst>
              <a:ext uri="{FF2B5EF4-FFF2-40B4-BE49-F238E27FC236}">
                <a16:creationId xmlns:a16="http://schemas.microsoft.com/office/drawing/2014/main" id="{4EDB6C47-61CC-4EB2-A34E-69C71001EA80}"/>
              </a:ext>
            </a:extLst>
          </p:cNvPr>
          <p:cNvSpPr/>
          <p:nvPr/>
        </p:nvSpPr>
        <p:spPr>
          <a:xfrm rot="2700000">
            <a:off x="8045625" y="3457112"/>
            <a:ext cx="140295" cy="56246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2145" y="108615"/>
                </a:moveTo>
                <a:lnTo>
                  <a:pt x="87853" y="108615"/>
                </a:lnTo>
                <a:lnTo>
                  <a:pt x="59999" y="120000"/>
                </a:lnTo>
                <a:close/>
                <a:moveTo>
                  <a:pt x="4936" y="85089"/>
                </a:moveTo>
                <a:cubicBezTo>
                  <a:pt x="17830" y="84991"/>
                  <a:pt x="28554" y="83488"/>
                  <a:pt x="31934" y="81452"/>
                </a:cubicBezTo>
                <a:cubicBezTo>
                  <a:pt x="35290" y="83578"/>
                  <a:pt x="46771" y="85117"/>
                  <a:pt x="60364" y="85117"/>
                </a:cubicBezTo>
                <a:cubicBezTo>
                  <a:pt x="73958" y="85117"/>
                  <a:pt x="85439" y="83578"/>
                  <a:pt x="88795" y="81452"/>
                </a:cubicBezTo>
                <a:cubicBezTo>
                  <a:pt x="92107" y="83449"/>
                  <a:pt x="102492" y="84934"/>
                  <a:pt x="115063" y="85077"/>
                </a:cubicBezTo>
                <a:lnTo>
                  <a:pt x="89988" y="105672"/>
                </a:lnTo>
                <a:lnTo>
                  <a:pt x="29995" y="105672"/>
                </a:lnTo>
                <a:close/>
                <a:moveTo>
                  <a:pt x="93725" y="16312"/>
                </a:moveTo>
                <a:lnTo>
                  <a:pt x="119999" y="16312"/>
                </a:lnTo>
                <a:lnTo>
                  <a:pt x="119999" y="82020"/>
                </a:lnTo>
                <a:cubicBezTo>
                  <a:pt x="119266" y="82070"/>
                  <a:pt x="118512" y="82079"/>
                  <a:pt x="117749" y="82079"/>
                </a:cubicBezTo>
                <a:cubicBezTo>
                  <a:pt x="104481" y="82079"/>
                  <a:pt x="93725" y="79273"/>
                  <a:pt x="93725" y="75812"/>
                </a:cubicBezTo>
                <a:close/>
                <a:moveTo>
                  <a:pt x="35976" y="16312"/>
                </a:moveTo>
                <a:lnTo>
                  <a:pt x="84023" y="16312"/>
                </a:lnTo>
                <a:lnTo>
                  <a:pt x="84023" y="76087"/>
                </a:lnTo>
                <a:cubicBezTo>
                  <a:pt x="84023" y="79397"/>
                  <a:pt x="73268" y="82079"/>
                  <a:pt x="60000" y="82079"/>
                </a:cubicBezTo>
                <a:cubicBezTo>
                  <a:pt x="46731" y="82079"/>
                  <a:pt x="35976" y="79397"/>
                  <a:pt x="35976" y="76087"/>
                </a:cubicBezTo>
                <a:close/>
                <a:moveTo>
                  <a:pt x="0" y="16312"/>
                </a:moveTo>
                <a:lnTo>
                  <a:pt x="26273" y="16312"/>
                </a:lnTo>
                <a:lnTo>
                  <a:pt x="26273" y="75812"/>
                </a:lnTo>
                <a:cubicBezTo>
                  <a:pt x="26273" y="79273"/>
                  <a:pt x="15518" y="82079"/>
                  <a:pt x="2250" y="82079"/>
                </a:cubicBezTo>
                <a:cubicBezTo>
                  <a:pt x="1487" y="82079"/>
                  <a:pt x="733" y="82070"/>
                  <a:pt x="0" y="82020"/>
                </a:cubicBezTo>
                <a:close/>
                <a:moveTo>
                  <a:pt x="8336" y="2079"/>
                </a:moveTo>
                <a:cubicBezTo>
                  <a:pt x="13486" y="794"/>
                  <a:pt x="20602" y="0"/>
                  <a:pt x="28461" y="0"/>
                </a:cubicBezTo>
                <a:lnTo>
                  <a:pt x="91538" y="0"/>
                </a:lnTo>
                <a:cubicBezTo>
                  <a:pt x="107257" y="0"/>
                  <a:pt x="120000" y="3178"/>
                  <a:pt x="120000" y="7099"/>
                </a:cubicBezTo>
                <a:cubicBezTo>
                  <a:pt x="120000" y="9465"/>
                  <a:pt x="119999" y="11832"/>
                  <a:pt x="119999" y="14198"/>
                </a:cubicBezTo>
                <a:lnTo>
                  <a:pt x="0" y="14198"/>
                </a:lnTo>
                <a:lnTo>
                  <a:pt x="0" y="7099"/>
                </a:lnTo>
                <a:cubicBezTo>
                  <a:pt x="0" y="5138"/>
                  <a:pt x="3185" y="3364"/>
                  <a:pt x="8336" y="2079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61C87F2E-9359-4214-A1D8-338CA2926B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51" y="3057315"/>
            <a:ext cx="728822" cy="74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5DD622-9043-44D2-BB7B-ACDB68E6BAD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/>
              <a:t>當有大量使用者時怎麼配置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04976E-69ED-4062-9697-6D2E3A3730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9099" y="1318054"/>
            <a:ext cx="10758616" cy="224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26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實際企業案例：需要1500個 Qsync 使用者</a:t>
            </a:r>
            <a:endParaRPr lang="zh-TW">
              <a:solidFill>
                <a:schemeClr val="bg1"/>
              </a:solidFill>
            </a:endParaRPr>
          </a:p>
          <a:p>
            <a:pPr>
              <a:lnSpc>
                <a:spcPts val="26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同時使用人數(Concurrent users)：500 人</a:t>
            </a:r>
          </a:p>
          <a:p>
            <a:pPr>
              <a:lnSpc>
                <a:spcPts val="2600"/>
              </a:lnSpc>
            </a:pP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建議機種：</a:t>
            </a:r>
            <a:r>
              <a:rPr 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TDS-16489U-SA1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(Intel</a:t>
            </a:r>
            <a:r>
              <a:rPr lang="en-US" altLang="zh-TW" sz="240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Xeon</a:t>
            </a:r>
            <a:r>
              <a:rPr lang="en-US" altLang="zh-TW" sz="2400" baseline="30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en-US" altLang="zh-TW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核心處理器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 </a:t>
            </a:r>
            <a:r>
              <a:rPr 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64GB 記憶體</a:t>
            </a:r>
          </a:p>
          <a:p>
            <a:pPr>
              <a:lnSpc>
                <a:spcPts val="2600"/>
              </a:lnSpc>
            </a:pPr>
            <a:r>
              <a:rPr lang="en-US" altLang="zh-TW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US" altLang="en-US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SD配置</a:t>
            </a:r>
            <a:r>
              <a:rPr 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設置</a:t>
            </a:r>
            <a:r>
              <a:rPr 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快取或</a:t>
            </a:r>
            <a:r>
              <a:rPr lang="en-US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自動分層儲存應用</a:t>
            </a:r>
            <a:endParaRPr 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600"/>
              </a:lnSpc>
            </a:pPr>
            <a:r>
              <a:rPr lang="en-US" altLang="zh-TW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網卡頻寬</a:t>
            </a:r>
            <a:r>
              <a:rPr 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10GbE (</a:t>
            </a:r>
            <a:r>
              <a:rPr lang="zh-CN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搭配端口聚合 </a:t>
            </a:r>
            <a:r>
              <a:rPr 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Trunking</a:t>
            </a:r>
            <a:r>
              <a:rPr lang="en-US" alt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提升頻寬達40</a:t>
            </a:r>
            <a:r>
              <a:rPr lang="en-US" altLang="zh-TW" sz="24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9740F76-87D7-4686-8505-525318BF9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5185"/>
          <a:stretch/>
        </p:blipFill>
        <p:spPr>
          <a:xfrm>
            <a:off x="2450425" y="3662646"/>
            <a:ext cx="6807604" cy="30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3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962828-92BE-4805-A5FB-D10C78E0D7D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/>
              <a:t>網路拓樸對企業用戶的重要性</a:t>
            </a:r>
            <a:endParaRPr 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D4AD82-33E6-4902-A927-B65DBA415973}"/>
              </a:ext>
            </a:extLst>
          </p:cNvPr>
          <p:cNvCxnSpPr>
            <a:cxnSpLocks/>
          </p:cNvCxnSpPr>
          <p:nvPr/>
        </p:nvCxnSpPr>
        <p:spPr>
          <a:xfrm flipH="1">
            <a:off x="2026205" y="4229441"/>
            <a:ext cx="5750" cy="900023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C9A8980-5842-45B9-A29C-6E762F13C246}"/>
              </a:ext>
            </a:extLst>
          </p:cNvPr>
          <p:cNvCxnSpPr>
            <a:cxnSpLocks/>
          </p:cNvCxnSpPr>
          <p:nvPr/>
        </p:nvCxnSpPr>
        <p:spPr>
          <a:xfrm>
            <a:off x="5764315" y="3088888"/>
            <a:ext cx="0" cy="2040573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D19AE40-4CAC-4FE5-91D8-3123FB97A806}"/>
              </a:ext>
            </a:extLst>
          </p:cNvPr>
          <p:cNvCxnSpPr>
            <a:cxnSpLocks/>
          </p:cNvCxnSpPr>
          <p:nvPr/>
        </p:nvCxnSpPr>
        <p:spPr>
          <a:xfrm flipH="1">
            <a:off x="9746842" y="4229436"/>
            <a:ext cx="5750" cy="900023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ACC82AF-5072-413B-9D77-27F979EFD305}"/>
              </a:ext>
            </a:extLst>
          </p:cNvPr>
          <p:cNvCxnSpPr/>
          <p:nvPr/>
        </p:nvCxnSpPr>
        <p:spPr>
          <a:xfrm flipV="1">
            <a:off x="2017580" y="4223692"/>
            <a:ext cx="2510286" cy="5750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8135280-90CB-49CB-97F1-C5D44F079662}"/>
              </a:ext>
            </a:extLst>
          </p:cNvPr>
          <p:cNvCxnSpPr>
            <a:cxnSpLocks/>
          </p:cNvCxnSpPr>
          <p:nvPr/>
        </p:nvCxnSpPr>
        <p:spPr>
          <a:xfrm flipV="1">
            <a:off x="7279694" y="4223687"/>
            <a:ext cx="2510286" cy="5750"/>
          </a:xfrm>
          <a:prstGeom prst="straightConnector1">
            <a:avLst/>
          </a:prstGeom>
          <a:ln w="38100">
            <a:solidFill>
              <a:srgbClr val="E376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5B77B37-667E-4471-AD3C-1189323A82E8}"/>
              </a:ext>
            </a:extLst>
          </p:cNvPr>
          <p:cNvSpPr txBox="1"/>
          <p:nvPr/>
        </p:nvSpPr>
        <p:spPr>
          <a:xfrm>
            <a:off x="6848111" y="1780477"/>
            <a:ext cx="4252822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網路頻寬 </a:t>
            </a:r>
            <a:r>
              <a:rPr lang="en-US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Port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Trunking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機種</a:t>
            </a:r>
            <a:endParaRPr lang="zh-TW" sz="1600" err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A1A0FA3-711B-481D-91DD-8CDAE079A890}"/>
              </a:ext>
            </a:extLst>
          </p:cNvPr>
          <p:cNvSpPr txBox="1"/>
          <p:nvPr/>
        </p:nvSpPr>
        <p:spPr>
          <a:xfrm>
            <a:off x="7686982" y="3592264"/>
            <a:ext cx="3831306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10GbE 交換器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交換器有網管功能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-&gt; </a:t>
            </a:r>
            <a:r>
              <a:rPr 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Port </a:t>
            </a:r>
            <a:r>
              <a:rPr lang="en-US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Trunking</a:t>
            </a:r>
            <a:r>
              <a:rPr 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7FEE220-F9B8-4C0E-A03E-BB11F3D6FBD2}"/>
              </a:ext>
            </a:extLst>
          </p:cNvPr>
          <p:cNvSpPr/>
          <p:nvPr/>
        </p:nvSpPr>
        <p:spPr>
          <a:xfrm>
            <a:off x="6848111" y="2435869"/>
            <a:ext cx="2136477" cy="48308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 Black"/>
                <a:ea typeface="新細明體"/>
              </a:rPr>
              <a:t>Port </a:t>
            </a:r>
            <a:r>
              <a:rPr lang="en-US" altLang="zh-TW" err="1">
                <a:solidFill>
                  <a:schemeClr val="tx1"/>
                </a:solidFill>
                <a:latin typeface="Arial Black"/>
                <a:ea typeface="新細明體"/>
              </a:rPr>
              <a:t>Trunking</a:t>
            </a:r>
            <a:endParaRPr lang="en-US" altLang="zh-TW">
              <a:solidFill>
                <a:schemeClr val="tx1"/>
              </a:solidFill>
              <a:latin typeface="Arial Black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C93F08-7128-4D78-A473-C0EB4540A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60" y="1428275"/>
            <a:ext cx="2049802" cy="1750215"/>
          </a:xfrm>
          <a:prstGeom prst="rect">
            <a:avLst/>
          </a:prstGeom>
        </p:spPr>
      </p:pic>
      <p:pic>
        <p:nvPicPr>
          <p:cNvPr id="22" name="圖片 7">
            <a:extLst>
              <a:ext uri="{FF2B5EF4-FFF2-40B4-BE49-F238E27FC236}">
                <a16:creationId xmlns:a16="http://schemas.microsoft.com/office/drawing/2014/main" id="{DFBB66E1-A2A4-4539-A49D-E25BDD44CD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727080" y="4950094"/>
            <a:ext cx="2741827" cy="730798"/>
          </a:xfrm>
          <a:prstGeom prst="rect">
            <a:avLst/>
          </a:prstGeom>
        </p:spPr>
      </p:pic>
      <p:pic>
        <p:nvPicPr>
          <p:cNvPr id="23" name="圖片 7">
            <a:extLst>
              <a:ext uri="{FF2B5EF4-FFF2-40B4-BE49-F238E27FC236}">
                <a16:creationId xmlns:a16="http://schemas.microsoft.com/office/drawing/2014/main" id="{CA30F52B-0061-4102-81C5-C9A48C388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4396967" y="5017010"/>
            <a:ext cx="2741827" cy="730798"/>
          </a:xfrm>
          <a:prstGeom prst="rect">
            <a:avLst/>
          </a:prstGeom>
        </p:spPr>
      </p:pic>
      <p:pic>
        <p:nvPicPr>
          <p:cNvPr id="24" name="圖片 7">
            <a:extLst>
              <a:ext uri="{FF2B5EF4-FFF2-40B4-BE49-F238E27FC236}">
                <a16:creationId xmlns:a16="http://schemas.microsoft.com/office/drawing/2014/main" id="{17BD7F21-DB54-4EB6-A047-5930E6FDCE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8118852" y="5005469"/>
            <a:ext cx="2741827" cy="730798"/>
          </a:xfrm>
          <a:prstGeom prst="rect">
            <a:avLst/>
          </a:prstGeom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768F3EA1-2095-46A4-A9C1-42507768F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172" y="3875777"/>
            <a:ext cx="3505200" cy="4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000"/>
              </a:spcBef>
            </a:pPr>
            <a:r>
              <a:rPr lang="zh-TW" altLang="en-US"/>
              <a:t>如何選擇適合的 </a:t>
            </a:r>
            <a:r>
              <a:rPr lang="en-US" altLang="zh-TW"/>
              <a:t>NAS?</a:t>
            </a:r>
            <a:r>
              <a:rPr lang="en-US"/>
              <a:t>​</a:t>
            </a:r>
            <a:endParaRPr lang="zh-TW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188948"/>
              </p:ext>
            </p:extLst>
          </p:nvPr>
        </p:nvGraphicFramePr>
        <p:xfrm>
          <a:off x="258418" y="1118036"/>
          <a:ext cx="11669973" cy="493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163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459105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693103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772359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459105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1962138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4765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800" b="1">
                        <a:solidFill>
                          <a:srgbClr val="00206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使用者數量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zh-TW" altLang="en-US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記憶體 (RAM)</a:t>
                      </a:r>
                      <a:endParaRPr lang="zh-TW" sz="18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網卡頻寬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家庭用戶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1-10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雙核心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Celeron</a:t>
                      </a:r>
                      <a:r>
                        <a:rPr lang="en-US" altLang="zh-TW" sz="1600" b="1" i="0" u="none" strike="noStrike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®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2.41GHz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1G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latin typeface="微軟正黑體"/>
                          <a:ea typeface="微軟正黑體"/>
                        </a:rPr>
                        <a:t>--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GbE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小型企業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10-100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四核心Intel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Celeron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2.0GHz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4G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600" b="1">
                          <a:latin typeface="微軟正黑體"/>
                          <a:ea typeface="微軟正黑體"/>
                        </a:rPr>
                        <a:t>--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GbE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x2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1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中型企業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100-500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Core™ i5-7500 3.4 GHz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endParaRPr lang="en-US" altLang="zh-TW" sz="1600" b="1" i="0" u="none" strike="noStrike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四核心處理器 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16G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x2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8125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1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中型企業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500-1000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Core™ i7-7700 3.6 GHz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endParaRPr lang="en-US" altLang="zh-TW" sz="1600" b="1" i="0" u="none" strike="noStrike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四核心處理器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32G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x2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Port </a:t>
                      </a:r>
                      <a:r>
                        <a:rPr lang="en-US" sz="1400" b="1" i="0" u="none" strike="noStrike" noProof="0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Trunking</a:t>
                      </a:r>
                      <a:r>
                        <a:rPr lang="en-US" altLang="en-US" sz="14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sz="14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6023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800" b="1" kern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大型企業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1000-1500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 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Xeon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4-core 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64G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 x4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(Port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600" b="1" i="0" u="none" strike="noStrike" noProof="0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Trunking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60239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1" kern="1200" noProof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大型企業</a:t>
                      </a:r>
                      <a:endParaRPr lang="zh-TW" altLang="en-US" sz="1800" b="1" kern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1500-2000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Intel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Xeon</a:t>
                      </a:r>
                      <a:r>
                        <a:rPr lang="en-US" altLang="zh-TW" sz="1600" b="1" i="0" u="none" strike="noStrike" kern="1200" baseline="30000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8-core </a:t>
                      </a:r>
                      <a:endParaRPr lang="zh-TW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latin typeface="微軟正黑體"/>
                          <a:ea typeface="微軟正黑體"/>
                        </a:rPr>
                        <a:t>128G</a:t>
                      </a: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10GbE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x4</a:t>
                      </a:r>
                      <a:endParaRPr lang="zh-TW" sz="1600" b="1" i="0" u="none" strike="noStrike" noProof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Port Trunking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zh-TW" altLang="en-US" sz="1600" b="1">
                        <a:latin typeface="微軟正黑體"/>
                        <a:ea typeface="微軟正黑體"/>
                      </a:endParaRPr>
                    </a:p>
                  </a:txBody>
                  <a:tcPr marL="84556" marR="84556" marT="42278" marB="422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8B9DEA95-BBCB-45D3-ADD2-C7078C73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3464529"/>
            <a:ext cx="387412" cy="367175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944EC22-EC83-42F8-93D0-A58ADC8A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4280296"/>
            <a:ext cx="387412" cy="367175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5581ECD-C0AF-4688-BECE-EF2CDBFB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4965704"/>
            <a:ext cx="387412" cy="367175"/>
          </a:xfrm>
          <a:prstGeom prst="rect">
            <a:avLst/>
          </a:prstGeom>
          <a:noFill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DAE35FA-CFF6-441A-89A5-743EB707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1086" y="5573053"/>
            <a:ext cx="387412" cy="367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88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CD072E0-B1EE-4D83-AB7C-173409D57B76}"/>
              </a:ext>
            </a:extLst>
          </p:cNvPr>
          <p:cNvSpPr/>
          <p:nvPr/>
        </p:nvSpPr>
        <p:spPr>
          <a:xfrm>
            <a:off x="11405063" y="5885411"/>
            <a:ext cx="781824" cy="972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 descr="一張含有 個人, 男人, 室外 的圖片&#10;&#10;描述是以高可信度產生">
            <a:extLst>
              <a:ext uri="{FF2B5EF4-FFF2-40B4-BE49-F238E27FC236}">
                <a16:creationId xmlns:a16="http://schemas.microsoft.com/office/drawing/2014/main" id="{12B06EEF-18F7-49AA-871E-3FD67B7C9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0"/>
            <a:ext cx="12181772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8819264-7266-463E-939C-AD084930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19145"/>
            <a:ext cx="2860766" cy="1103869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zh-TW" altLang="en-US" sz="550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41B515-450D-46D0-93E1-8C14ACA705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4582" y="1952425"/>
            <a:ext cx="3827418" cy="11038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zh-TW" altLang="en-US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使用情境及 Qsync 應用實例</a:t>
            </a:r>
            <a:endParaRPr lang="en-US" altLang="zh-TW" sz="2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452DDBFD-3539-49AE-96CD-42DAA01AB3B2}"/>
              </a:ext>
            </a:extLst>
          </p:cNvPr>
          <p:cNvSpPr txBox="1">
            <a:spLocks/>
          </p:cNvSpPr>
          <p:nvPr/>
        </p:nvSpPr>
        <p:spPr>
          <a:xfrm>
            <a:off x="744582" y="5289513"/>
            <a:ext cx="3827418" cy="960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en-US" sz="27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Qsync</a:t>
            </a:r>
            <a:r>
              <a:rPr lang="en-US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Ubuntu Beta / </a:t>
            </a:r>
            <a:r>
              <a:rPr lang="en-US" sz="27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Qsync</a:t>
            </a:r>
            <a:r>
              <a:rPr lang="en-US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 iOS Beta</a:t>
            </a:r>
            <a:endParaRPr lang="en-US" altLang="zh-TW" sz="2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ED1B5699-A57E-4A75-9953-01B18BE735E1}"/>
              </a:ext>
            </a:extLst>
          </p:cNvPr>
          <p:cNvSpPr txBox="1">
            <a:spLocks/>
          </p:cNvSpPr>
          <p:nvPr/>
        </p:nvSpPr>
        <p:spPr>
          <a:xfrm>
            <a:off x="744582" y="3101955"/>
            <a:ext cx="3827418" cy="9318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None/>
            </a:pPr>
            <a:r>
              <a:rPr lang="zh-TW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適合各類型用戶使用的</a:t>
            </a:r>
            <a:r>
              <a:rPr lang="en-US" altLang="zh-TW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 NAS </a:t>
            </a:r>
            <a:r>
              <a:rPr lang="zh-TW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規格</a:t>
            </a:r>
            <a:endParaRPr lang="en-US" altLang="zh-TW" sz="2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852A7724-F289-4E39-AD1B-F46BED63785C}"/>
              </a:ext>
            </a:extLst>
          </p:cNvPr>
          <p:cNvSpPr txBox="1">
            <a:spLocks/>
          </p:cNvSpPr>
          <p:nvPr/>
        </p:nvSpPr>
        <p:spPr>
          <a:xfrm>
            <a:off x="744582" y="4409313"/>
            <a:ext cx="3827418" cy="6266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Font typeface="Arial" panose="020B0604020202020204" pitchFamily="34" charset="0"/>
              <a:buNone/>
            </a:pPr>
            <a:r>
              <a:rPr lang="zh-TW" altLang="en-US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</a:t>
            </a:r>
            <a:r>
              <a:rPr lang="zh-TW" sz="2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</a:t>
            </a:r>
            <a:endParaRPr lang="en-US" altLang="zh-TW" sz="2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B37FCAC-9F2F-4B6B-BFB6-7DBA7C1F7559}"/>
              </a:ext>
            </a:extLst>
          </p:cNvPr>
          <p:cNvSpPr/>
          <p:nvPr/>
        </p:nvSpPr>
        <p:spPr>
          <a:xfrm>
            <a:off x="606536" y="1978551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9BE844-637A-4F8F-B39D-891C82AA897B}"/>
              </a:ext>
            </a:extLst>
          </p:cNvPr>
          <p:cNvSpPr/>
          <p:nvPr/>
        </p:nvSpPr>
        <p:spPr>
          <a:xfrm>
            <a:off x="606536" y="3097603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3C9C472-F28C-4397-91DB-748B35E9364C}"/>
              </a:ext>
            </a:extLst>
          </p:cNvPr>
          <p:cNvSpPr/>
          <p:nvPr/>
        </p:nvSpPr>
        <p:spPr>
          <a:xfrm>
            <a:off x="606536" y="4216655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125CC8D-E710-4507-8522-FC2FCEDC86B4}"/>
              </a:ext>
            </a:extLst>
          </p:cNvPr>
          <p:cNvSpPr/>
          <p:nvPr/>
        </p:nvSpPr>
        <p:spPr>
          <a:xfrm>
            <a:off x="606536" y="5335706"/>
            <a:ext cx="85793" cy="856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74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E950-955E-4C59-8266-2E34D1F7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與其他同步產品比較</a:t>
            </a:r>
            <a:endParaRPr 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485FA3-EB1E-4BC3-ACE5-AD55EBDEF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680169"/>
              </p:ext>
            </p:extLst>
          </p:nvPr>
        </p:nvGraphicFramePr>
        <p:xfrm>
          <a:off x="555547" y="1196829"/>
          <a:ext cx="10764601" cy="5031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41236665"/>
                    </a:ext>
                  </a:extLst>
                </a:gridCol>
                <a:gridCol w="4280801">
                  <a:extLst>
                    <a:ext uri="{9D8B030D-6E8A-4147-A177-3AD203B41FA5}">
                      <a16:colId xmlns:a16="http://schemas.microsoft.com/office/drawing/2014/main" val="1825022623"/>
                    </a:ext>
                  </a:extLst>
                </a:gridCol>
                <a:gridCol w="3588200">
                  <a:extLst>
                    <a:ext uri="{9D8B030D-6E8A-4147-A177-3AD203B41FA5}">
                      <a16:colId xmlns:a16="http://schemas.microsoft.com/office/drawing/2014/main" val="4211550278"/>
                    </a:ext>
                  </a:extLst>
                </a:gridCol>
              </a:tblGrid>
              <a:tr h="721457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600" b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Arial"/>
                        </a:rPr>
                        <a:t>     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QNAP </a:t>
                      </a:r>
                      <a:r>
                        <a:rPr lang="en-US" sz="2600" b="1" err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Qsync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(QTS 4.3.5)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Synology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(</a:t>
                      </a:r>
                      <a:r>
                        <a:rPr lang="en-US" sz="2600" b="1" i="0" u="none" strike="noStrike" noProof="0">
                          <a:solidFill>
                            <a:schemeClr val="tx1"/>
                          </a:solidFill>
                          <a:latin typeface="Microsoft JhengHei"/>
                        </a:rPr>
                        <a:t>DSM 6.2.1</a:t>
                      </a:r>
                      <a:r>
                        <a:rPr lang="en-US" altLang="zh-TW" sz="2600" b="1">
                          <a:solidFill>
                            <a:schemeClr val="tx1"/>
                          </a:solidFill>
                          <a:latin typeface="Microsoft JhengHei"/>
                          <a:ea typeface="微軟正黑體"/>
                          <a:cs typeface="Arial"/>
                        </a:rPr>
                        <a:t>)</a:t>
                      </a: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610251756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團體資料夾分享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624157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中央控管機制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1">
                          <a:latin typeface="微軟正黑體"/>
                          <a:ea typeface="微軟正黑體"/>
                        </a:rPr>
                        <a:t>使用者自訂與中央控管模式    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/>
                          <a:ea typeface="微軟正黑體"/>
                        </a:rPr>
                        <a:t>檔案類型過濾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870167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遠端抹除裝置內檔案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  <a:endParaRPr 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393367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瀏覽器用戶端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latin typeface="微軟正黑體"/>
                          <a:ea typeface="微軟正黑體"/>
                        </a:rPr>
                        <a:t>File Station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latin typeface="微軟正黑體"/>
                          <a:ea typeface="微軟正黑體"/>
                        </a:rPr>
                        <a:t>Synology Drive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20931"/>
                  </a:ext>
                </a:extLst>
              </a:tr>
              <a:tr h="68851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PC</a:t>
                      </a:r>
                      <a:r>
                        <a:rPr lang="ja-JP" altLang="en-US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用戶端</a:t>
                      </a:r>
                      <a:endParaRPr lang="en-US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latin typeface="微軟正黑體"/>
                          <a:ea typeface="微軟正黑體"/>
                        </a:rPr>
                        <a:t>Windows, Mac, Linux (beta)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latin typeface="微軟正黑體"/>
                          <a:ea typeface="微軟正黑體"/>
                        </a:rPr>
                        <a:t>Windows, Mac, Linux</a:t>
                      </a:r>
                    </a:p>
                  </a:txBody>
                  <a:tcPr anchor="ctr">
                    <a:solidFill>
                      <a:srgbClr val="FFFA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639877"/>
                  </a:ext>
                </a:extLst>
              </a:tr>
              <a:tr h="70506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行動裝置用戶端</a:t>
                      </a:r>
                      <a:endParaRPr lang="en-US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 err="1">
                          <a:latin typeface="微軟正黑體"/>
                          <a:ea typeface="微軟正黑體"/>
                        </a:rPr>
                        <a:t>Qsync</a:t>
                      </a:r>
                      <a:r>
                        <a:rPr lang="en-US" b="1">
                          <a:latin typeface="微軟正黑體"/>
                          <a:ea typeface="微軟正黑體"/>
                        </a:rPr>
                        <a:t> 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 err="1">
                          <a:latin typeface="微軟正黑體"/>
                          <a:ea typeface="微軟正黑體"/>
                        </a:rPr>
                        <a:t>Qsync</a:t>
                      </a:r>
                      <a:r>
                        <a:rPr lang="en-US" b="1">
                          <a:latin typeface="微軟正黑體"/>
                          <a:ea typeface="微軟正黑體"/>
                        </a:rPr>
                        <a:t> for iOS (beta)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latin typeface="微軟正黑體"/>
                          <a:ea typeface="微軟正黑體"/>
                        </a:rPr>
                        <a:t>Synology Drive 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1">
                          <a:latin typeface="微軟正黑體"/>
                          <a:ea typeface="微軟正黑體"/>
                        </a:rPr>
                        <a:t>Synology Drive for iOS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8908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69AAD2F7-C859-4629-9376-BB75CC24B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15" y="2659021"/>
            <a:ext cx="853998" cy="76997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D8408D8-92E8-45BF-B3B2-911FD0636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15" y="3407167"/>
            <a:ext cx="853998" cy="7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3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BA13-B691-4CDB-9F48-30DB00E18B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1042" y="370929"/>
            <a:ext cx="5254625" cy="801687"/>
          </a:xfrm>
          <a:prstGeom prst="rect">
            <a:avLst/>
          </a:prstGeom>
        </p:spPr>
        <p:txBody>
          <a:bodyPr anchor="ctr"/>
          <a:lstStyle/>
          <a:p>
            <a:r>
              <a:rPr lang="en-US" altLang="zh-TW" sz="4000" b="1" err="1">
                <a:latin typeface="Arial"/>
                <a:ea typeface="微軟正黑體" panose="020B0604030504040204" pitchFamily="34" charset="-120"/>
                <a:cs typeface="Arial"/>
              </a:rPr>
              <a:t>Qsync</a:t>
            </a:r>
            <a:r>
              <a:rPr lang="zh-TW" altLang="zh-TW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進階功能介紹</a:t>
            </a:r>
            <a:r>
              <a:rPr lang="en-US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D7CA39-2E5A-437B-A083-06E11590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43" y="367649"/>
            <a:ext cx="761999" cy="761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469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A77F333-C182-4093-B707-6F2D74A30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6" y="1692839"/>
            <a:ext cx="4026416" cy="3822200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77CF490F-9965-4B16-80AD-65D8190E9277}"/>
              </a:ext>
            </a:extLst>
          </p:cNvPr>
          <p:cNvGrpSpPr/>
          <p:nvPr/>
        </p:nvGrpSpPr>
        <p:grpSpPr>
          <a:xfrm>
            <a:off x="4814864" y="2436098"/>
            <a:ext cx="6651448" cy="3602404"/>
            <a:chOff x="-212436" y="868218"/>
            <a:chExt cx="8913091" cy="4996873"/>
          </a:xfrm>
        </p:grpSpPr>
        <p:pic>
          <p:nvPicPr>
            <p:cNvPr id="21" name="圖片 11">
              <a:extLst>
                <a:ext uri="{FF2B5EF4-FFF2-40B4-BE49-F238E27FC236}">
                  <a16:creationId xmlns:a16="http://schemas.microsoft.com/office/drawing/2014/main" id="{B7684177-A152-4AF8-B46C-A2C7FDB7B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22" name="圖片 8">
              <a:extLst>
                <a:ext uri="{FF2B5EF4-FFF2-40B4-BE49-F238E27FC236}">
                  <a16:creationId xmlns:a16="http://schemas.microsoft.com/office/drawing/2014/main" id="{2F256ABB-0F0D-415F-BD24-5D66C4E07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中央控管．輕鬆部署 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DE50C10-FC3D-4C85-912F-7240043EF6F1}"/>
              </a:ext>
            </a:extLst>
          </p:cNvPr>
          <p:cNvSpPr txBox="1"/>
          <p:nvPr/>
        </p:nvSpPr>
        <p:spPr>
          <a:xfrm>
            <a:off x="5157544" y="1649036"/>
            <a:ext cx="6240262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中央控管模式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無需逐台設定，彈性化配置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2400">
              <a:latin typeface="新細明體"/>
              <a:ea typeface="新細明體"/>
            </a:endParaRPr>
          </a:p>
          <a:p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使用者自訂模式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開放給用戶端自行設置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4B45B37-A65D-4DB9-80A6-3D0198F51884}"/>
              </a:ext>
            </a:extLst>
          </p:cNvPr>
          <p:cNvSpPr txBox="1"/>
          <p:nvPr/>
        </p:nvSpPr>
        <p:spPr>
          <a:xfrm>
            <a:off x="1053476" y="1792476"/>
            <a:ext cx="2028506" cy="65954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sz="28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同步配置</a:t>
            </a:r>
            <a:endParaRPr lang="zh-TW"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77D7DB3-A1E4-41F7-9B07-0C3E57AA8E3A}"/>
              </a:ext>
            </a:extLst>
          </p:cNvPr>
          <p:cNvSpPr/>
          <p:nvPr/>
        </p:nvSpPr>
        <p:spPr>
          <a:xfrm>
            <a:off x="1053476" y="2722681"/>
            <a:ext cx="2172820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衝突準則</a:t>
            </a:r>
            <a:endParaRPr lang="zh-TW" altLang="zh-TW" sz="2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4FE0DAA-7150-4C2C-8258-D14E61A1F47C}"/>
              </a:ext>
            </a:extLst>
          </p:cNvPr>
          <p:cNvSpPr/>
          <p:nvPr/>
        </p:nvSpPr>
        <p:spPr>
          <a:xfrm>
            <a:off x="1053476" y="3820313"/>
            <a:ext cx="2519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篩選器配置</a:t>
            </a:r>
            <a:endParaRPr lang="zh-TW" altLang="en-US" sz="2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910A78-7E50-4F17-99EF-67BE7ABD6EB5}"/>
              </a:ext>
            </a:extLst>
          </p:cNvPr>
          <p:cNvSpPr/>
          <p:nvPr/>
        </p:nvSpPr>
        <p:spPr>
          <a:xfrm>
            <a:off x="1053476" y="4807384"/>
            <a:ext cx="2787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郵件伺服器配置</a:t>
            </a:r>
            <a:r>
              <a: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2800"/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03FA69F-2678-4A6A-8CFB-39CBB6591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543" y="2885414"/>
            <a:ext cx="4060372" cy="20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3AB40224-6325-42DD-8383-420537267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72" y="2935612"/>
            <a:ext cx="3448843" cy="60960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4E623CD2-9DBE-4AF6-9F85-22D05E9C5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72" y="4353762"/>
            <a:ext cx="3448843" cy="60960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73D80843-6A2C-4F48-A5D7-7C9A4A87D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72" y="1507531"/>
            <a:ext cx="3448843" cy="6096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zh-TW" altLang="en-US"/>
              <a:t>更安全的檔案同步、回復及抹除機制 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CAF0022-F3F6-4B8F-9878-A5B0ADD9610E}"/>
              </a:ext>
            </a:extLst>
          </p:cNvPr>
          <p:cNvGrpSpPr/>
          <p:nvPr/>
        </p:nvGrpSpPr>
        <p:grpSpPr>
          <a:xfrm>
            <a:off x="608874" y="3048222"/>
            <a:ext cx="5138486" cy="3012861"/>
            <a:chOff x="-212436" y="868218"/>
            <a:chExt cx="8913091" cy="499687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9743ABC-343D-47D8-AF21-F8EF6F44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15" name="圖片 8">
              <a:extLst>
                <a:ext uri="{FF2B5EF4-FFF2-40B4-BE49-F238E27FC236}">
                  <a16:creationId xmlns:a16="http://schemas.microsoft.com/office/drawing/2014/main" id="{326C8616-D757-457C-90CD-A7AE46B3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1709" y="1512045"/>
              <a:ext cx="5448498" cy="283438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圖片 9">
            <a:extLst>
              <a:ext uri="{FF2B5EF4-FFF2-40B4-BE49-F238E27FC236}">
                <a16:creationId xmlns:a16="http://schemas.microsoft.com/office/drawing/2014/main" id="{1B998E03-46E3-4B28-9B36-85F7A9752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8" y="1322628"/>
            <a:ext cx="1002388" cy="101439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圖片 11">
            <a:extLst>
              <a:ext uri="{FF2B5EF4-FFF2-40B4-BE49-F238E27FC236}">
                <a16:creationId xmlns:a16="http://schemas.microsoft.com/office/drawing/2014/main" id="{8B5C9DF2-9B30-46C1-85DC-36059A236E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96" y="1322628"/>
            <a:ext cx="1006184" cy="10282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4CDD9C-A81F-4300-9A1D-145251444DD8}"/>
              </a:ext>
            </a:extLst>
          </p:cNvPr>
          <p:cNvSpPr txBox="1"/>
          <p:nvPr/>
        </p:nvSpPr>
        <p:spPr>
          <a:xfrm>
            <a:off x="3163854" y="2389026"/>
            <a:ext cx="26718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rgbClr val="CC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</a:t>
            </a:r>
          </a:p>
          <a:p>
            <a:pPr algn="ctr"/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簡單易用，還能找回舊版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7988F1-FB67-40B4-814C-07EC57D6665C}"/>
              </a:ext>
            </a:extLst>
          </p:cNvPr>
          <p:cNvSpPr txBox="1"/>
          <p:nvPr/>
        </p:nvSpPr>
        <p:spPr>
          <a:xfrm>
            <a:off x="934464" y="2389026"/>
            <a:ext cx="22293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IT管理人員</a:t>
            </a:r>
          </a:p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輕鬆部署   </a:t>
            </a:r>
            <a:r>
              <a:rPr 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集中管理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A572CB7-79BA-404C-ACCB-31752EEB309E}"/>
              </a:ext>
            </a:extLst>
          </p:cNvPr>
          <p:cNvSpPr txBox="1"/>
          <p:nvPr/>
        </p:nvSpPr>
        <p:spPr>
          <a:xfrm>
            <a:off x="6591958" y="4360732"/>
            <a:ext cx="2080875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遠端抹除</a:t>
            </a:r>
            <a:r>
              <a:rPr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B93AC29-3DF0-428C-8A54-5E1F872E3ED6}"/>
              </a:ext>
            </a:extLst>
          </p:cNvPr>
          <p:cNvSpPr/>
          <p:nvPr/>
        </p:nvSpPr>
        <p:spPr>
          <a:xfrm>
            <a:off x="6476047" y="5053075"/>
            <a:ext cx="3656616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管理者能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 Q</a:t>
            </a:r>
            <a:r>
              <a:rPr lang="en-US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sync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C</a:t>
            </a:r>
            <a:r>
              <a:rPr lang="en-US" altLang="en-US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entral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</a:t>
            </a:r>
            <a:endParaRPr lang="zh-TW"/>
          </a:p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刪除遺失設備裏的同步檔案</a:t>
            </a:r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FA091C8-183D-4E36-87D8-5E4F991B6ECF}"/>
              </a:ext>
            </a:extLst>
          </p:cNvPr>
          <p:cNvSpPr/>
          <p:nvPr/>
        </p:nvSpPr>
        <p:spPr>
          <a:xfrm>
            <a:off x="6476047" y="3630061"/>
            <a:ext cx="3474028" cy="6463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使用者能自行回復以前的舊版本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  <a:p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最大可保留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64個</a:t>
            </a:r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版本</a:t>
            </a:r>
            <a:endParaRPr lang="en-US" altLang="zh-TW" b="1">
              <a:latin typeface="微軟正黑體"/>
              <a:ea typeface="微軟正黑體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1557B1-7E3D-4BDC-B3D3-0E64C80CE043}"/>
              </a:ext>
            </a:extLst>
          </p:cNvPr>
          <p:cNvSpPr/>
          <p:nvPr/>
        </p:nvSpPr>
        <p:spPr>
          <a:xfrm>
            <a:off x="6591958" y="2970948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版本控制</a:t>
            </a:r>
            <a:r>
              <a:rPr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111AEDA-1C25-4F6D-8989-728C175BAB38}"/>
              </a:ext>
            </a:extLst>
          </p:cNvPr>
          <p:cNvSpPr/>
          <p:nvPr/>
        </p:nvSpPr>
        <p:spPr>
          <a:xfrm>
            <a:off x="6476047" y="2195537"/>
            <a:ext cx="391277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使用者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可設置同步也不移除NAS上</a:t>
            </a:r>
            <a:endParaRPr lang="zh-TW"/>
          </a:p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檔案， NAS 端保留所有檔案副本</a:t>
            </a:r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9AC124A-BDF1-4629-A04E-83B730343D0C}"/>
              </a:ext>
            </a:extLst>
          </p:cNvPr>
          <p:cNvSpPr/>
          <p:nvPr/>
        </p:nvSpPr>
        <p:spPr>
          <a:xfrm>
            <a:off x="6591958" y="1510201"/>
            <a:ext cx="28055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>
                <a:latin typeface="Arial" panose="020B0604020202020204" pitchFamily="34" charset="0"/>
                <a:cs typeface="Arial" panose="020B0604020202020204" pitchFamily="34" charset="0"/>
              </a:rPr>
              <a:t>Smart Delete </a:t>
            </a:r>
            <a:endParaRPr lang="zh-TW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D1E0EE9-BA36-483D-A100-188F4AA3C8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856" y="3429701"/>
            <a:ext cx="3145972" cy="171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8DA1A68E-14D4-4EDD-B677-31E738CA2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2" y="4101011"/>
            <a:ext cx="4026416" cy="95707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942DC4E-5B1C-433A-9648-18BC57B60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2" y="3006307"/>
            <a:ext cx="4026416" cy="95707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EF47198-220E-42A5-9637-6376436A4285}"/>
              </a:ext>
            </a:extLst>
          </p:cNvPr>
          <p:cNvSpPr txBox="1"/>
          <p:nvPr/>
        </p:nvSpPr>
        <p:spPr>
          <a:xfrm>
            <a:off x="646656" y="1941243"/>
            <a:ext cx="3062459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使用者可自行建立團體資料夾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A874CB-391E-4926-8E27-4EA6438815BE}"/>
              </a:ext>
            </a:extLst>
          </p:cNvPr>
          <p:cNvSpPr txBox="1"/>
          <p:nvPr/>
        </p:nvSpPr>
        <p:spPr>
          <a:xfrm>
            <a:off x="1060406" y="3146407"/>
            <a:ext cx="3228736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跨部門團隊協作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客戶與廠商檔案同步共享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團隊合作．提升工作效率 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F525D06-3B89-416E-8F11-5C5AD59BA550}"/>
              </a:ext>
            </a:extLst>
          </p:cNvPr>
          <p:cNvGrpSpPr/>
          <p:nvPr/>
        </p:nvGrpSpPr>
        <p:grpSpPr>
          <a:xfrm>
            <a:off x="5236313" y="1813158"/>
            <a:ext cx="5972816" cy="3286249"/>
            <a:chOff x="3896767" y="1103869"/>
            <a:chExt cx="7920317" cy="4357767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4FD1A743-9B7F-4D7B-AA64-10B7F2ACF74F}"/>
                </a:ext>
              </a:extLst>
            </p:cNvPr>
            <p:cNvGrpSpPr/>
            <p:nvPr/>
          </p:nvGrpSpPr>
          <p:grpSpPr>
            <a:xfrm>
              <a:off x="4743975" y="2578126"/>
              <a:ext cx="6439859" cy="1946216"/>
              <a:chOff x="4636869" y="3011918"/>
              <a:chExt cx="6439859" cy="1946216"/>
            </a:xfrm>
          </p:grpSpPr>
          <p:sp>
            <p:nvSpPr>
              <p:cNvPr id="8" name="箭號: 圓形 7">
                <a:extLst>
                  <a:ext uri="{FF2B5EF4-FFF2-40B4-BE49-F238E27FC236}">
                    <a16:creationId xmlns:a16="http://schemas.microsoft.com/office/drawing/2014/main" id="{27C5E431-B5FD-49AD-8ED5-0561188A5E58}"/>
                  </a:ext>
                </a:extLst>
              </p:cNvPr>
              <p:cNvSpPr/>
              <p:nvPr/>
            </p:nvSpPr>
            <p:spPr>
              <a:xfrm flipH="1">
                <a:off x="4636869" y="3011918"/>
                <a:ext cx="220371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FFAA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箭號: 圓形 8">
                <a:extLst>
                  <a:ext uri="{FF2B5EF4-FFF2-40B4-BE49-F238E27FC236}">
                    <a16:creationId xmlns:a16="http://schemas.microsoft.com/office/drawing/2014/main" id="{4952FDB2-BB57-481F-A8B7-CAE935DA64EC}"/>
                  </a:ext>
                </a:extLst>
              </p:cNvPr>
              <p:cNvSpPr/>
              <p:nvPr/>
            </p:nvSpPr>
            <p:spPr>
              <a:xfrm>
                <a:off x="9016359" y="3011918"/>
                <a:ext cx="206036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BE65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2971FAF-5D37-4F2A-A637-C39B7E5A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365" y="1103869"/>
              <a:ext cx="5906430" cy="373286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5D0CBC1-CBB3-49D2-B09E-7BB2F0C7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65" y="1774148"/>
              <a:ext cx="812526" cy="10995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7248579-528E-4260-98F7-18961E29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158" y="1830738"/>
              <a:ext cx="910613" cy="989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5E94DD6-971B-45E8-9CFF-4061A6D5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747" y="2204621"/>
              <a:ext cx="1262030" cy="13712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B3BEA7C-07B8-41FE-B52C-1546AFCA1463}"/>
                </a:ext>
              </a:extLst>
            </p:cNvPr>
            <p:cNvGrpSpPr/>
            <p:nvPr/>
          </p:nvGrpSpPr>
          <p:grpSpPr>
            <a:xfrm>
              <a:off x="3896767" y="3661492"/>
              <a:ext cx="7920317" cy="1800144"/>
              <a:chOff x="3789661" y="3796807"/>
              <a:chExt cx="7920317" cy="1800144"/>
            </a:xfrm>
          </p:grpSpPr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18F283BC-4605-490C-9B31-BAEEE4CE5BAA}"/>
                  </a:ext>
                </a:extLst>
              </p:cNvPr>
              <p:cNvGrpSpPr/>
              <p:nvPr/>
            </p:nvGrpSpPr>
            <p:grpSpPr>
              <a:xfrm>
                <a:off x="4224424" y="3796807"/>
                <a:ext cx="1955575" cy="1797122"/>
                <a:chOff x="5092314" y="3929145"/>
                <a:chExt cx="1955575" cy="1797122"/>
              </a:xfrm>
            </p:grpSpPr>
            <p:pic>
              <p:nvPicPr>
                <p:cNvPr id="12" name="圖片 15">
                  <a:extLst>
                    <a:ext uri="{FF2B5EF4-FFF2-40B4-BE49-F238E27FC236}">
                      <a16:creationId xmlns:a16="http://schemas.microsoft.com/office/drawing/2014/main" id="{CF722571-D07A-49B5-A448-A1F2C1DDC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92314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3" name="圖片 12">
                  <a:extLst>
                    <a:ext uri="{FF2B5EF4-FFF2-40B4-BE49-F238E27FC236}">
                      <a16:creationId xmlns:a16="http://schemas.microsoft.com/office/drawing/2014/main" id="{C1F1610C-CD46-4D32-8FCD-7B3BC34DE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0687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56FCB630-E8A3-43E9-A268-08F37E203B6B}"/>
                  </a:ext>
                </a:extLst>
              </p:cNvPr>
              <p:cNvGrpSpPr/>
              <p:nvPr/>
            </p:nvGrpSpPr>
            <p:grpSpPr>
              <a:xfrm>
                <a:off x="9754403" y="3796807"/>
                <a:ext cx="1955575" cy="1797122"/>
                <a:chOff x="5362725" y="3929145"/>
                <a:chExt cx="1955575" cy="1797122"/>
              </a:xfrm>
            </p:grpSpPr>
            <p:pic>
              <p:nvPicPr>
                <p:cNvPr id="15" name="圖片 15">
                  <a:extLst>
                    <a:ext uri="{FF2B5EF4-FFF2-40B4-BE49-F238E27FC236}">
                      <a16:creationId xmlns:a16="http://schemas.microsoft.com/office/drawing/2014/main" id="{A5755E51-4BE2-4737-8061-9A5398EE4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362725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5C681406-2E05-4120-820B-9194A772F0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1098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8349EC9C-9ABC-49DB-8234-00DCD90DE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661" y="4717299"/>
                <a:ext cx="863251" cy="875336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C4031384-0943-414E-B27C-FA2C904CE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204" y="4712983"/>
                <a:ext cx="864977" cy="883968"/>
              </a:xfrm>
              <a:prstGeom prst="rect">
                <a:avLst/>
              </a:prstGeom>
            </p:spPr>
          </p:pic>
        </p:grp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845A7C6-ABD9-45E3-A342-E2135DAF843D}"/>
              </a:ext>
            </a:extLst>
          </p:cNvPr>
          <p:cNvSpPr txBox="1"/>
          <p:nvPr/>
        </p:nvSpPr>
        <p:spPr>
          <a:xfrm>
            <a:off x="1060406" y="4234432"/>
            <a:ext cx="3652998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無需麻煩管理者增加協作效率及降低管理上的難度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E8CD9B-0D9A-4216-A736-74C56E617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4" y="1530786"/>
            <a:ext cx="5469264" cy="5934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794B344-CD04-4EBF-A8C4-E2955936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支援AD LDAP網域使用者</a:t>
            </a: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36CAC3C-02B0-4239-9D5F-970D56599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964" y="2458281"/>
            <a:ext cx="4106089" cy="3065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376DA8B-2937-468B-A431-8A6D64B2B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39" y="2458281"/>
            <a:ext cx="5380739" cy="30658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BE437B-5335-464E-9825-B959118BC623}"/>
              </a:ext>
            </a:extLst>
          </p:cNvPr>
          <p:cNvSpPr txBox="1"/>
          <p:nvPr/>
        </p:nvSpPr>
        <p:spPr>
          <a:xfrm>
            <a:off x="991020" y="1643571"/>
            <a:ext cx="5643332" cy="3847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900">
                <a:latin typeface="微軟正黑體" panose="020B0604030504040204" pitchFamily="34" charset="-120"/>
                <a:ea typeface="微軟正黑體" panose="020B0604030504040204" pitchFamily="34" charset="-120"/>
              </a:rPr>
              <a:t>NAS 控制台&gt;權限&gt;網域安全認證加入網域使用者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A52CEBB-C743-4C27-A957-7FD918FF4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20" y="1522161"/>
            <a:ext cx="4185800" cy="60960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E3DB686-E9A4-4CD8-BF5B-142E47FEB15A}"/>
              </a:ext>
            </a:extLst>
          </p:cNvPr>
          <p:cNvSpPr txBox="1"/>
          <p:nvPr/>
        </p:nvSpPr>
        <p:spPr>
          <a:xfrm>
            <a:off x="6855830" y="1643571"/>
            <a:ext cx="4480631" cy="3847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900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Central &gt;使用者&gt;網域使用者 </a:t>
            </a:r>
          </a:p>
        </p:txBody>
      </p:sp>
    </p:spTree>
    <p:extLst>
      <p:ext uri="{BB962C8B-B14F-4D97-AF65-F5344CB8AC3E}">
        <p14:creationId xmlns:p14="http://schemas.microsoft.com/office/powerpoint/2010/main" val="354749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C5F6F5BB-8EF7-4902-A1DE-170655FC8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4021"/>
            <a:ext cx="3732930" cy="81656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74FE9F1-8336-4135-BE1C-0FD0780AE044}"/>
              </a:ext>
            </a:extLst>
          </p:cNvPr>
          <p:cNvSpPr txBox="1">
            <a:spLocks/>
          </p:cNvSpPr>
          <p:nvPr/>
        </p:nvSpPr>
        <p:spPr>
          <a:xfrm>
            <a:off x="6201435" y="1296330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>
                <a:solidFill>
                  <a:schemeClr val="tx1"/>
                </a:solidFill>
              </a:rPr>
              <a:t>正在</a:t>
            </a:r>
            <a:r>
              <a:rPr lang="ja-JP" altLang="en-US" sz="2800">
                <a:solidFill>
                  <a:schemeClr val="tx1"/>
                </a:solidFill>
              </a:rPr>
              <a:t>同步</a:t>
            </a:r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76AC45-5180-409A-9B69-0DC50F1B6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25" y="1194021"/>
            <a:ext cx="3732930" cy="816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28E0A-2746-4EF3-8773-BE1A1C56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ja-JP" altLang="en-US"/>
              <a:t>即時顯示最近同步與正在同步檔案</a:t>
            </a:r>
            <a:endParaRPr lang="en-US"/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4891C9A-AB73-441A-A0FC-36059621D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39" y="1848145"/>
            <a:ext cx="3644707" cy="4570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ECD2E68-6AC5-44F8-A122-CF2356DF8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491" y="1848146"/>
            <a:ext cx="3677720" cy="4570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CD86AD-7E45-49BF-AD66-4054E7943E10}"/>
              </a:ext>
            </a:extLst>
          </p:cNvPr>
          <p:cNvSpPr txBox="1">
            <a:spLocks/>
          </p:cNvSpPr>
          <p:nvPr/>
        </p:nvSpPr>
        <p:spPr>
          <a:xfrm>
            <a:off x="1635023" y="1296330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ja-JP" altLang="en-US" sz="2800">
                <a:solidFill>
                  <a:schemeClr val="tx1"/>
                </a:solidFill>
              </a:rPr>
              <a:t>最近同步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8B165B7-EBED-4B85-9632-4F3251C06D54}"/>
              </a:ext>
            </a:extLst>
          </p:cNvPr>
          <p:cNvSpPr/>
          <p:nvPr/>
        </p:nvSpPr>
        <p:spPr>
          <a:xfrm>
            <a:off x="1835639" y="2215285"/>
            <a:ext cx="1843737" cy="42313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E74E62C-875E-4D4D-BC16-B61ADA58C287}"/>
              </a:ext>
            </a:extLst>
          </p:cNvPr>
          <p:cNvSpPr/>
          <p:nvPr/>
        </p:nvSpPr>
        <p:spPr>
          <a:xfrm>
            <a:off x="8226493" y="2215285"/>
            <a:ext cx="1843737" cy="42313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113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1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3B89604-6529-433D-9BD7-EAF61285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" t="7366" r="977" b="2630"/>
          <a:stretch/>
        </p:blipFill>
        <p:spPr>
          <a:xfrm>
            <a:off x="1314271" y="4836461"/>
            <a:ext cx="9285662" cy="849828"/>
          </a:xfrm>
          <a:prstGeom prst="rect">
            <a:avLst/>
          </a:prstGeom>
        </p:spPr>
      </p:pic>
      <p:pic>
        <p:nvPicPr>
          <p:cNvPr id="6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2F3DF2B-4CE6-464A-A8F5-08AA7685D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231" y="1549715"/>
            <a:ext cx="5966073" cy="2636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9598C-33A2-4627-B51D-0B4EBFDF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隨時檢視已使用與剩餘空間</a:t>
            </a:r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37C75C8-D5DC-44D9-9282-BB5436430065}"/>
              </a:ext>
            </a:extLst>
          </p:cNvPr>
          <p:cNvSpPr/>
          <p:nvPr/>
        </p:nvSpPr>
        <p:spPr>
          <a:xfrm>
            <a:off x="5159779" y="3772832"/>
            <a:ext cx="4110745" cy="411581"/>
          </a:xfrm>
          <a:prstGeom prst="rect">
            <a:avLst/>
          </a:prstGeom>
          <a:solidFill>
            <a:srgbClr val="FFFF00">
              <a:alpha val="11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17C160-5804-4FBF-BDA6-AFE2E2F84DBB}"/>
              </a:ext>
            </a:extLst>
          </p:cNvPr>
          <p:cNvSpPr/>
          <p:nvPr/>
        </p:nvSpPr>
        <p:spPr>
          <a:xfrm>
            <a:off x="1314274" y="4831949"/>
            <a:ext cx="9285659" cy="85433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E42B67B-5A93-4E68-BE74-E4A871E9F70B}"/>
              </a:ext>
            </a:extLst>
          </p:cNvPr>
          <p:cNvSpPr/>
          <p:nvPr/>
        </p:nvSpPr>
        <p:spPr>
          <a:xfrm>
            <a:off x="3749780" y="2178400"/>
            <a:ext cx="666116" cy="72030"/>
          </a:xfrm>
          <a:prstGeom prst="rect">
            <a:avLst/>
          </a:prstGeom>
          <a:solidFill>
            <a:srgbClr val="DF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C8E21B7-6347-4A4F-A32B-4412B30C1C8F}"/>
              </a:ext>
            </a:extLst>
          </p:cNvPr>
          <p:cNvSpPr/>
          <p:nvPr/>
        </p:nvSpPr>
        <p:spPr>
          <a:xfrm>
            <a:off x="8272794" y="3455301"/>
            <a:ext cx="1052702" cy="232044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D253F3C-18EC-4E7E-95DE-77730C203A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1" y="4258570"/>
            <a:ext cx="9285658" cy="5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83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80F971-435D-42B4-BA22-6E648F37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全新功能 LAN Sync 區網同步</a:t>
            </a:r>
          </a:p>
        </p:txBody>
      </p:sp>
      <p:pic>
        <p:nvPicPr>
          <p:cNvPr id="6" name="圖片 5" descr="一張含有 側畫像 的圖片&#10;&#10;描述是以高可信度產生">
            <a:extLst>
              <a:ext uri="{FF2B5EF4-FFF2-40B4-BE49-F238E27FC236}">
                <a16:creationId xmlns:a16="http://schemas.microsoft.com/office/drawing/2014/main" id="{41510FA2-8A30-4FC3-A343-A878F0BB7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07" y="1339965"/>
            <a:ext cx="3234550" cy="455209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0927905-D79E-4010-ACF5-86EC6768F28C}"/>
              </a:ext>
            </a:extLst>
          </p:cNvPr>
          <p:cNvSpPr txBox="1"/>
          <p:nvPr/>
        </p:nvSpPr>
        <p:spPr>
          <a:xfrm>
            <a:off x="8857272" y="1911098"/>
            <a:ext cx="3013809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辦公室檔案同步  </a:t>
            </a:r>
            <a:endParaRPr lang="zh-TW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效率提升 持續進化</a:t>
            </a:r>
            <a:endParaRPr lang="zh-TW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CFB5C5-A4F7-4D67-BDB7-E2555C8DDBB0}"/>
              </a:ext>
            </a:extLst>
          </p:cNvPr>
          <p:cNvSpPr txBox="1"/>
          <p:nvPr/>
        </p:nvSpPr>
        <p:spPr>
          <a:xfrm>
            <a:off x="8857273" y="2902772"/>
            <a:ext cx="2685416" cy="20621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最新版本的檔案除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了從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NA</a:t>
            </a:r>
            <a:r>
              <a:rPr lang="en-US" altLang="en-US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S同步</a:t>
            </a:r>
            <a:r>
              <a:rPr lang="en-US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擁有最新版本檔案的</a:t>
            </a:r>
            <a:r>
              <a:rPr lang="zh-TW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Client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裝置亦可以透過區域網路同步至不同的 </a:t>
            </a:r>
            <a:r>
              <a:rPr lang="zh-TW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Client 裝置間</a:t>
            </a:r>
            <a:endParaRPr lang="zh-TW"/>
          </a:p>
          <a:p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註：使用 LAN Sync 前必須先啟用安全連線。</a:t>
            </a:r>
            <a:endParaRPr lang="zh-TW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789B4528-776A-4986-8BDA-15D1418C32D8}"/>
              </a:ext>
            </a:extLst>
          </p:cNvPr>
          <p:cNvCxnSpPr>
            <a:cxnSpLocks/>
          </p:cNvCxnSpPr>
          <p:nvPr/>
        </p:nvCxnSpPr>
        <p:spPr>
          <a:xfrm>
            <a:off x="8857272" y="2709137"/>
            <a:ext cx="2840330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天空 的圖片&#10;&#10;描述是以非常高的可信度產生">
            <a:extLst>
              <a:ext uri="{FF2B5EF4-FFF2-40B4-BE49-F238E27FC236}">
                <a16:creationId xmlns:a16="http://schemas.microsoft.com/office/drawing/2014/main" id="{8576AA7B-C6D1-417F-8893-59A68F7C7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0" y="1808562"/>
            <a:ext cx="7259825" cy="40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8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3321241-9B76-428F-AFB9-8E4E96D7F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" b="3412"/>
          <a:stretch/>
        </p:blipFill>
        <p:spPr>
          <a:xfrm>
            <a:off x="-21465" y="-1"/>
            <a:ext cx="12212850" cy="685800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F3F5207-7A5B-485B-881F-B767E650B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2" y="1446312"/>
            <a:ext cx="2636525" cy="3136398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8599E5D-CB32-42AC-940D-11D0EBF882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41" y="1446312"/>
            <a:ext cx="2636525" cy="31363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93EB8817-17AB-4B22-B56B-F8B8CC59B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10" y="1446312"/>
            <a:ext cx="2636525" cy="313639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DBD9002-5B1A-46AD-9B71-E93B09501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79" y="1446312"/>
            <a:ext cx="2636525" cy="31363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940"/>
            <a:ext cx="12192000" cy="1103869"/>
          </a:xfrm>
        </p:spPr>
        <p:txBody>
          <a:bodyPr/>
          <a:lstStyle/>
          <a:p>
            <a:r>
              <a:rPr lang="zh-TW" altLang="en-US"/>
              <a:t>進階儲存功能讓</a:t>
            </a:r>
            <a:r>
              <a:rPr lang="en-US" altLang="zh-TW"/>
              <a:t>NAS</a:t>
            </a:r>
            <a:r>
              <a:rPr lang="zh-TW" altLang="en-US"/>
              <a:t>更安全可靠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AFFE100-1159-4D47-BC38-D6056F32CCBD}"/>
              </a:ext>
            </a:extLst>
          </p:cNvPr>
          <p:cNvSpPr txBox="1"/>
          <p:nvPr/>
        </p:nvSpPr>
        <p:spPr>
          <a:xfrm>
            <a:off x="9163864" y="3493825"/>
            <a:ext cx="2584826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Hybrid Backup Sync</a:t>
            </a:r>
          </a:p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多點備份 即時回復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920619-B9AF-4608-B49E-C425AEAD2BC3}"/>
              </a:ext>
            </a:extLst>
          </p:cNvPr>
          <p:cNvSpPr txBox="1"/>
          <p:nvPr/>
        </p:nvSpPr>
        <p:spPr>
          <a:xfrm>
            <a:off x="443311" y="3493825"/>
            <a:ext cx="244084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RAID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磁碟陣列保護 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DEC085-3C7D-4105-968D-8205757B890A}"/>
              </a:ext>
            </a:extLst>
          </p:cNvPr>
          <p:cNvSpPr txBox="1"/>
          <p:nvPr/>
        </p:nvSpPr>
        <p:spPr>
          <a:xfrm>
            <a:off x="3376292" y="3493827"/>
            <a:ext cx="239882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快照功能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不怕勒索病毒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7387C8C-C744-4FBE-BC62-6455B1F617D6}"/>
              </a:ext>
            </a:extLst>
          </p:cNvPr>
          <p:cNvSpPr txBox="1"/>
          <p:nvPr/>
        </p:nvSpPr>
        <p:spPr>
          <a:xfrm>
            <a:off x="6323526" y="3493827"/>
            <a:ext cx="2475955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Qtier, SSD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 </a:t>
            </a:r>
          </a:p>
          <a:p>
            <a:pPr algn="ctr"/>
            <a:r>
              <a:rPr 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加速傳輸效能</a:t>
            </a:r>
          </a:p>
        </p:txBody>
      </p:sp>
      <p:pic>
        <p:nvPicPr>
          <p:cNvPr id="17" name="圖片 8">
            <a:extLst>
              <a:ext uri="{FF2B5EF4-FFF2-40B4-BE49-F238E27FC236}">
                <a16:creationId xmlns:a16="http://schemas.microsoft.com/office/drawing/2014/main" id="{849142CB-6C7F-40E0-86E6-AB7EB9732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28" y="1822634"/>
            <a:ext cx="948785" cy="1080000"/>
          </a:xfrm>
          <a:prstGeom prst="rect">
            <a:avLst/>
          </a:prstGeom>
        </p:spPr>
      </p:pic>
      <p:pic>
        <p:nvPicPr>
          <p:cNvPr id="18" name="圖片 10">
            <a:extLst>
              <a:ext uri="{FF2B5EF4-FFF2-40B4-BE49-F238E27FC236}">
                <a16:creationId xmlns:a16="http://schemas.microsoft.com/office/drawing/2014/main" id="{339F5CA3-4FC0-4EC3-8C2B-1454DED13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29" y="1604930"/>
            <a:ext cx="1504577" cy="1504577"/>
          </a:xfrm>
          <a:prstGeom prst="rect">
            <a:avLst/>
          </a:prstGeom>
        </p:spPr>
      </p:pic>
      <p:pic>
        <p:nvPicPr>
          <p:cNvPr id="19" name="圖片 12">
            <a:extLst>
              <a:ext uri="{FF2B5EF4-FFF2-40B4-BE49-F238E27FC236}">
                <a16:creationId xmlns:a16="http://schemas.microsoft.com/office/drawing/2014/main" id="{9BF2F112-BF1D-45E6-94EC-6145AD026A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59" y="1861271"/>
            <a:ext cx="1085846" cy="1085844"/>
          </a:xfrm>
          <a:prstGeom prst="rect">
            <a:avLst/>
          </a:prstGeom>
        </p:spPr>
      </p:pic>
      <p:pic>
        <p:nvPicPr>
          <p:cNvPr id="20" name="圖片 14">
            <a:extLst>
              <a:ext uri="{FF2B5EF4-FFF2-40B4-BE49-F238E27FC236}">
                <a16:creationId xmlns:a16="http://schemas.microsoft.com/office/drawing/2014/main" id="{B3AD9B47-E5E8-4B93-B44B-3A7711F1A3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33" y="1878633"/>
            <a:ext cx="1045276" cy="10452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673909-E091-4068-A6C7-04B8C6EA5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3" y="6368992"/>
            <a:ext cx="1580575" cy="28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 descr="一張含有 個人, 室內, 牆, 女性 的圖片&#10;&#10;描述是以高可信度產生">
            <a:extLst>
              <a:ext uri="{FF2B5EF4-FFF2-40B4-BE49-F238E27FC236}">
                <a16:creationId xmlns:a16="http://schemas.microsoft.com/office/drawing/2014/main" id="{9DE7610B-501C-4C77-9F09-549D345A08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5"/>
          <a:stretch/>
        </p:blipFill>
        <p:spPr>
          <a:xfrm>
            <a:off x="19446" y="0"/>
            <a:ext cx="12172554" cy="68580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2DE7D7A-AFF5-4F47-A2DA-8F4544CD8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74" y="1170210"/>
            <a:ext cx="3298490" cy="324988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C098FD25-0F0B-46AA-A3FB-09A29CC17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60" y="1170210"/>
            <a:ext cx="3298490" cy="3249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DF338878-7D51-4EB1-8F0E-A4BBC3368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46" y="1170210"/>
            <a:ext cx="3298490" cy="32498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116"/>
            <a:ext cx="12192000" cy="1103869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數位轉型用戶常見的問題是</a:t>
            </a:r>
            <a:r>
              <a:rPr lang="en-US" altLang="en-US"/>
              <a:t>?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16F5C79-B274-4C16-92C0-D649D01442BB}"/>
              </a:ext>
            </a:extLst>
          </p:cNvPr>
          <p:cNvSpPr txBox="1"/>
          <p:nvPr/>
        </p:nvSpPr>
        <p:spPr>
          <a:xfrm>
            <a:off x="847356" y="2327404"/>
            <a:ext cx="262277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有甚麼方式讓我的生活及日常工作更便利 更有效率?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D69602D-AC1D-4D35-B15D-3CD7434009CB}"/>
              </a:ext>
            </a:extLst>
          </p:cNvPr>
          <p:cNvSpPr txBox="1"/>
          <p:nvPr/>
        </p:nvSpPr>
        <p:spPr>
          <a:xfrm>
            <a:off x="8669624" y="2307818"/>
            <a:ext cx="2622770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如何選擇適合的NAS 來開啟數位化生活?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D5BD2B-1625-4720-B298-621FA06B8701}"/>
              </a:ext>
            </a:extLst>
          </p:cNvPr>
          <p:cNvSpPr txBox="1"/>
          <p:nvPr/>
        </p:nvSpPr>
        <p:spPr>
          <a:xfrm>
            <a:off x="4887181" y="2418845"/>
            <a:ext cx="2401895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可以幫助到我甚麼?</a:t>
            </a:r>
          </a:p>
        </p:txBody>
      </p:sp>
    </p:spTree>
    <p:extLst>
      <p:ext uri="{BB962C8B-B14F-4D97-AF65-F5344CB8AC3E}">
        <p14:creationId xmlns:p14="http://schemas.microsoft.com/office/powerpoint/2010/main" val="8186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FAA97C17-6E1A-49BC-A317-0C6EE6309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4" y="1430480"/>
            <a:ext cx="4402436" cy="816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Calibri Light"/>
                <a:cs typeface="Calibri Light"/>
              </a:rPr>
              <a:t>如何備份</a:t>
            </a:r>
            <a:r>
              <a:rPr lang="en-US" err="1">
                <a:latin typeface="Arial"/>
                <a:ea typeface="Microsoft JhengHei"/>
                <a:cs typeface="Arial"/>
              </a:rPr>
              <a:t>Qsync</a:t>
            </a:r>
            <a:r>
              <a:rPr lang="zh-CN" altLang="en-US">
                <a:latin typeface="Calibri Light"/>
                <a:cs typeface="Calibri Light"/>
              </a:rPr>
              <a:t>資料</a:t>
            </a:r>
            <a:endParaRPr lang="en-US">
              <a:latin typeface="Calibri Light"/>
              <a:cs typeface="Calibri Light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2E11-1A8F-48BC-94C3-F1FDE3CBC1B6}"/>
              </a:ext>
            </a:extLst>
          </p:cNvPr>
          <p:cNvSpPr txBox="1">
            <a:spLocks/>
          </p:cNvSpPr>
          <p:nvPr/>
        </p:nvSpPr>
        <p:spPr>
          <a:xfrm>
            <a:off x="800629" y="1528540"/>
            <a:ext cx="4802452" cy="534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</p:txBody>
      </p:sp>
      <p:pic>
        <p:nvPicPr>
          <p:cNvPr id="18" name="圖片 7">
            <a:extLst>
              <a:ext uri="{FF2B5EF4-FFF2-40B4-BE49-F238E27FC236}">
                <a16:creationId xmlns:a16="http://schemas.microsoft.com/office/drawing/2014/main" id="{E0ECE322-2D77-4F15-861A-AD4B7F5E5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80" y="3708410"/>
            <a:ext cx="1158518" cy="1156541"/>
          </a:xfrm>
          <a:prstGeom prst="rect">
            <a:avLst/>
          </a:prstGeom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42EEE1EA-D055-4E2D-A30C-949F588B41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3" y="3688588"/>
            <a:ext cx="1173181" cy="1173181"/>
          </a:xfrm>
          <a:prstGeom prst="rect">
            <a:avLst/>
          </a:prstGeom>
        </p:spPr>
      </p:pic>
      <p:pic>
        <p:nvPicPr>
          <p:cNvPr id="20" name="圖片 13">
            <a:extLst>
              <a:ext uri="{FF2B5EF4-FFF2-40B4-BE49-F238E27FC236}">
                <a16:creationId xmlns:a16="http://schemas.microsoft.com/office/drawing/2014/main" id="{810B51BF-457B-42AB-8C4B-ADFB1EB93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52" y="3668768"/>
            <a:ext cx="1189822" cy="1189822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B8AA91-C808-4358-BC5B-4667228BF869}"/>
              </a:ext>
            </a:extLst>
          </p:cNvPr>
          <p:cNvSpPr txBox="1"/>
          <p:nvPr/>
        </p:nvSpPr>
        <p:spPr>
          <a:xfrm>
            <a:off x="8239975" y="4906202"/>
            <a:ext cx="169851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遠端備份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B5CD0A-D2A6-4056-8D6E-A4FC7239E624}"/>
              </a:ext>
            </a:extLst>
          </p:cNvPr>
          <p:cNvSpPr txBox="1"/>
          <p:nvPr/>
        </p:nvSpPr>
        <p:spPr>
          <a:xfrm>
            <a:off x="6787167" y="4906202"/>
            <a:ext cx="145280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本地備份</a:t>
            </a:r>
          </a:p>
        </p:txBody>
      </p:sp>
      <p:pic>
        <p:nvPicPr>
          <p:cNvPr id="23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17C6E0C-EE3C-4FC7-B8F7-658AE6408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31" y="2078647"/>
            <a:ext cx="5248640" cy="3640674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24" name="圖片 14">
            <a:extLst>
              <a:ext uri="{FF2B5EF4-FFF2-40B4-BE49-F238E27FC236}">
                <a16:creationId xmlns:a16="http://schemas.microsoft.com/office/drawing/2014/main" id="{AB3D546C-7DDF-4FB4-B646-39BE6A8E43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54" y="2127627"/>
            <a:ext cx="1300343" cy="1300343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75346F4-6C43-4DE2-A7B4-2CD4A11F1B0D}"/>
              </a:ext>
            </a:extLst>
          </p:cNvPr>
          <p:cNvSpPr txBox="1"/>
          <p:nvPr/>
        </p:nvSpPr>
        <p:spPr>
          <a:xfrm>
            <a:off x="9890960" y="4906197"/>
            <a:ext cx="145280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雲端備份</a:t>
            </a:r>
          </a:p>
        </p:txBody>
      </p:sp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9718ED3-955E-4AF0-BCBB-0C9CC37AAD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4" t="13719" b="5028"/>
          <a:stretch/>
        </p:blipFill>
        <p:spPr>
          <a:xfrm flipH="1">
            <a:off x="-1" y="1103869"/>
            <a:ext cx="6609561" cy="50393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283BCB-F3ED-4EEE-A6E7-F08B5ACC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Qsync</a:t>
            </a:r>
            <a:r>
              <a:rPr lang="en-US" altLang="zh-TW"/>
              <a:t> Ubuntu Beta / </a:t>
            </a:r>
            <a:r>
              <a:rPr lang="en-US" altLang="zh-TW" err="1"/>
              <a:t>Qsync</a:t>
            </a:r>
            <a:r>
              <a:rPr lang="en-US" altLang="zh-TW"/>
              <a:t> iOS Beta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BA90C5-1B66-42CC-8B10-4CFF252DA136}"/>
              </a:ext>
            </a:extLst>
          </p:cNvPr>
          <p:cNvSpPr txBox="1"/>
          <p:nvPr/>
        </p:nvSpPr>
        <p:spPr>
          <a:xfrm>
            <a:off x="6687535" y="1327479"/>
            <a:ext cx="4572000" cy="182357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2018 9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月 已發佈</a:t>
            </a:r>
            <a:endParaRPr lang="en-US" altLang="zh-TW"/>
          </a:p>
          <a:p>
            <a:pPr>
              <a:lnSpc>
                <a:spcPts val="2700"/>
              </a:lnSpc>
            </a:pP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 </a:t>
            </a:r>
            <a:r>
              <a:rPr lang="en-US" sz="2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Ubuntu Beta</a:t>
            </a:r>
          </a:p>
          <a:p>
            <a:pPr>
              <a:lnSpc>
                <a:spcPts val="2700"/>
              </a:lnSpc>
            </a:pPr>
            <a:endParaRPr 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ü"/>
            </a:pP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2018 Q4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預計發佈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   </a:t>
            </a:r>
            <a:r>
              <a:rPr lang="en-US" sz="2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iOS Beta 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B731D8-67A8-4C0D-A52F-7EFCB0CD8F6B}"/>
              </a:ext>
            </a:extLst>
          </p:cNvPr>
          <p:cNvSpPr/>
          <p:nvPr/>
        </p:nvSpPr>
        <p:spPr>
          <a:xfrm>
            <a:off x="242594" y="1521973"/>
            <a:ext cx="5652320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給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予意見回饋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  <a:cs typeface="&amp;quot"/>
            </a:endParaRPr>
          </a:p>
          <a:p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您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的寶貴意見，讓我們提供更好的Qsync使用體驗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&amp;quot"/>
              </a:rPr>
              <a:t>​</a:t>
            </a:r>
          </a:p>
          <a:p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請寄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信到 </a:t>
            </a:r>
            <a:r>
              <a:rPr 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qsyncubuntu@qnap.com</a:t>
            </a:r>
            <a:endParaRPr lang="zh-TW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9DB7D1C-0B92-491C-8F3E-D25E7594D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799" y="3259806"/>
            <a:ext cx="4784689" cy="26439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7964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2E1E402-0DBB-404B-B3C6-EAD493E89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" y="0"/>
            <a:ext cx="12184328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D8F9999-A1A9-4662-9B4F-966FF6E87CFB}"/>
              </a:ext>
            </a:extLst>
          </p:cNvPr>
          <p:cNvSpPr txBox="1">
            <a:spLocks/>
          </p:cNvSpPr>
          <p:nvPr/>
        </p:nvSpPr>
        <p:spPr>
          <a:xfrm>
            <a:off x="6464653" y="2764716"/>
            <a:ext cx="5268000" cy="11482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QNAP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是您分享</a:t>
            </a:r>
            <a:endParaRPr lang="en-US" alt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生活與工作的好幫手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DD2056-85E9-4B72-B80D-4B91CAFB4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59" y="2700321"/>
            <a:ext cx="1335365" cy="1335365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副標題 16">
            <a:extLst>
              <a:ext uri="{FF2B5EF4-FFF2-40B4-BE49-F238E27FC236}">
                <a16:creationId xmlns:a16="http://schemas.microsoft.com/office/drawing/2014/main" id="{08F80E61-BEA2-4152-8823-9D8F293D8C71}"/>
              </a:ext>
            </a:extLst>
          </p:cNvPr>
          <p:cNvSpPr txBox="1">
            <a:spLocks/>
          </p:cNvSpPr>
          <p:nvPr/>
        </p:nvSpPr>
        <p:spPr>
          <a:xfrm>
            <a:off x="6812924" y="6236105"/>
            <a:ext cx="4919729" cy="344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©2018</a:t>
            </a:r>
            <a:r>
              <a:rPr lang="zh-TW" altLang="en-US" sz="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A8246D1A-E4E9-4C90-A50A-7939FD98463C}"/>
              </a:ext>
            </a:extLst>
          </p:cNvPr>
          <p:cNvSpPr/>
          <p:nvPr/>
        </p:nvSpPr>
        <p:spPr>
          <a:xfrm>
            <a:off x="5994348" y="3747753"/>
            <a:ext cx="2687129" cy="2435412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8BD01824-7748-488E-888B-D51459D3B04F}"/>
              </a:ext>
            </a:extLst>
          </p:cNvPr>
          <p:cNvSpPr/>
          <p:nvPr/>
        </p:nvSpPr>
        <p:spPr>
          <a:xfrm>
            <a:off x="5994348" y="572577"/>
            <a:ext cx="2687129" cy="2017381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176DC26E-A5DF-4F4A-8DF9-F5EE44D8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655" y="1192632"/>
            <a:ext cx="3035503" cy="1224144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B68844-37D7-4561-A24D-BA245035EF5E}"/>
              </a:ext>
            </a:extLst>
          </p:cNvPr>
          <p:cNvSpPr txBox="1"/>
          <p:nvPr/>
        </p:nvSpPr>
        <p:spPr>
          <a:xfrm>
            <a:off x="791483" y="2334288"/>
            <a:ext cx="4651489" cy="243117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國外出遊照片影片透過 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同步到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/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 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跨平台裝置同步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軟體修圖剪輯、撰寫遊記網誌顯示高解析度的照片影片在 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PC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平台上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 搜尋照片影片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分享給其他朋友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95EFBBF-48A0-4DB1-9A1B-C1E1D0D62506}"/>
              </a:ext>
            </a:extLst>
          </p:cNvPr>
          <p:cNvSpPr/>
          <p:nvPr/>
        </p:nvSpPr>
        <p:spPr>
          <a:xfrm>
            <a:off x="1000772" y="1414728"/>
            <a:ext cx="372948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整理和分享生活照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74E790-BA9C-4482-8F25-4B5620BB4569}"/>
              </a:ext>
            </a:extLst>
          </p:cNvPr>
          <p:cNvCxnSpPr/>
          <p:nvPr/>
        </p:nvCxnSpPr>
        <p:spPr>
          <a:xfrm>
            <a:off x="953721" y="2153072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870D3B69-1ECA-48AB-868E-F09E1381CD25}"/>
              </a:ext>
            </a:extLst>
          </p:cNvPr>
          <p:cNvSpPr/>
          <p:nvPr/>
        </p:nvSpPr>
        <p:spPr>
          <a:xfrm>
            <a:off x="563730" y="572577"/>
            <a:ext cx="2185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實際使用情境</a:t>
            </a:r>
            <a:endParaRPr lang="zh-TW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82CFE82-EF03-4BF7-A86B-FF2E2E011BB9}"/>
              </a:ext>
            </a:extLst>
          </p:cNvPr>
          <p:cNvSpPr/>
          <p:nvPr/>
        </p:nvSpPr>
        <p:spPr>
          <a:xfrm>
            <a:off x="6783914" y="2220626"/>
            <a:ext cx="1107996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旅遊達人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40AA303-5B41-4BF7-AE08-BD2FAE4E8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73" y="2443764"/>
            <a:ext cx="2846994" cy="177937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CE8BD239-E6B9-4A74-90E6-33BBFED56D5F}"/>
              </a:ext>
            </a:extLst>
          </p:cNvPr>
          <p:cNvGrpSpPr/>
          <p:nvPr/>
        </p:nvGrpSpPr>
        <p:grpSpPr>
          <a:xfrm>
            <a:off x="9152352" y="3282268"/>
            <a:ext cx="958485" cy="1049823"/>
            <a:chOff x="10540578" y="3622004"/>
            <a:chExt cx="774601" cy="848416"/>
          </a:xfrm>
        </p:grpSpPr>
        <p:pic>
          <p:nvPicPr>
            <p:cNvPr id="42" name="圖片 15">
              <a:extLst>
                <a:ext uri="{FF2B5EF4-FFF2-40B4-BE49-F238E27FC236}">
                  <a16:creationId xmlns:a16="http://schemas.microsoft.com/office/drawing/2014/main" id="{145D2C57-E065-4CE9-9D4B-06979D5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8F8A2DB-ABA0-4486-BCFB-4BD5D054E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01"/>
            <a:stretch/>
          </p:blipFill>
          <p:spPr>
            <a:xfrm>
              <a:off x="10540578" y="3622004"/>
              <a:ext cx="501186" cy="283930"/>
            </a:xfrm>
            <a:prstGeom prst="rect">
              <a:avLst/>
            </a:prstGeom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EEF5400E-72EC-4859-8EED-E2CD30D9107D}"/>
              </a:ext>
            </a:extLst>
          </p:cNvPr>
          <p:cNvSpPr/>
          <p:nvPr/>
        </p:nvSpPr>
        <p:spPr>
          <a:xfrm>
            <a:off x="6843034" y="5815377"/>
            <a:ext cx="1107996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眾多親友</a:t>
            </a:r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6525F2-A331-45FC-99D2-5AE4170041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6052918" y="716288"/>
            <a:ext cx="2459519" cy="1431496"/>
          </a:xfrm>
          <a:prstGeom prst="rect">
            <a:avLst/>
          </a:prstGeom>
        </p:spPr>
      </p:pic>
      <p:pic>
        <p:nvPicPr>
          <p:cNvPr id="17" name="圖片 1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625BA375-E7EF-46AC-B0CD-05491F005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65" y="1165344"/>
            <a:ext cx="686112" cy="982440"/>
          </a:xfrm>
          <a:prstGeom prst="rect">
            <a:avLst/>
          </a:prstGeom>
        </p:spPr>
      </p:pic>
      <p:pic>
        <p:nvPicPr>
          <p:cNvPr id="19" name="圖片 1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9081F7-62DB-4456-88AF-CA4734782B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6220496" y="3959172"/>
            <a:ext cx="2046402" cy="1793840"/>
          </a:xfrm>
          <a:prstGeom prst="rect">
            <a:avLst/>
          </a:prstGeom>
        </p:spPr>
      </p:pic>
      <p:pic>
        <p:nvPicPr>
          <p:cNvPr id="10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76F8072-394B-42EF-9DEC-388069D16A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1" b="11959"/>
          <a:stretch/>
        </p:blipFill>
        <p:spPr>
          <a:xfrm>
            <a:off x="7518850" y="4509890"/>
            <a:ext cx="1081314" cy="1221432"/>
          </a:xfrm>
          <a:prstGeom prst="rect">
            <a:avLst/>
          </a:prstGeom>
        </p:spPr>
      </p:pic>
      <p:pic>
        <p:nvPicPr>
          <p:cNvPr id="36" name="圖片 3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76A757BA-15D3-48A9-94DE-933E07B974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48" y="4818184"/>
            <a:ext cx="625742" cy="895997"/>
          </a:xfrm>
          <a:prstGeom prst="rect">
            <a:avLst/>
          </a:prstGeom>
        </p:spPr>
      </p:pic>
      <p:pic>
        <p:nvPicPr>
          <p:cNvPr id="24" name="圖片 23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F243F58F-577F-458C-A0AA-2EFAA58F93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653" y="3341287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54EE45F2-D5C0-4E85-ACA8-3AFB42E5E5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5" y="793978"/>
            <a:ext cx="862586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9AE4EC9C-1ECF-44E3-8D57-094EB61020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18" y="3844637"/>
            <a:ext cx="858014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11DF8CE-2B12-42F8-BE1A-CAF4A3CD3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3177" y="4347817"/>
            <a:ext cx="3007483" cy="1168076"/>
          </a:xfrm>
          <a:prstGeom prst="rect">
            <a:avLst/>
          </a:prstGeom>
        </p:spPr>
      </p:pic>
      <p:pic>
        <p:nvPicPr>
          <p:cNvPr id="49" name="圖片 4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52409B5-5E3C-4DE9-B0C3-94A71B6D9C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25" y="4786426"/>
            <a:ext cx="862586" cy="862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C90B7A50-4949-4883-9561-DF0AE2DBE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174730" y="427078"/>
            <a:ext cx="3302000" cy="6430922"/>
          </a:xfrm>
          <a:prstGeom prst="rect">
            <a:avLst/>
          </a:prstGeom>
        </p:spPr>
      </p:pic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AEB86F9-2F79-406C-93CE-237BB3044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7" y="2048107"/>
            <a:ext cx="2341442" cy="4809893"/>
          </a:xfrm>
          <a:prstGeom prst="rect">
            <a:avLst/>
          </a:prstGeom>
        </p:spPr>
      </p:pic>
      <p:pic>
        <p:nvPicPr>
          <p:cNvPr id="10" name="圖片 9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53AC108C-CB22-4FA1-B922-D8FD083094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3076488" y="427078"/>
            <a:ext cx="3302000" cy="6430922"/>
          </a:xfrm>
          <a:prstGeom prst="rect">
            <a:avLst/>
          </a:prstGeom>
        </p:spPr>
      </p:pic>
      <p:pic>
        <p:nvPicPr>
          <p:cNvPr id="11" name="圖片 1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062AD680-01BC-4127-A522-FC4D7AB84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5933846" y="427078"/>
            <a:ext cx="3302000" cy="6430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2F270-6CF7-4E5F-A8C6-0A78388F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420"/>
            <a:ext cx="12192000" cy="1103869"/>
          </a:xfrm>
        </p:spPr>
        <p:txBody>
          <a:bodyPr/>
          <a:lstStyle/>
          <a:p>
            <a:r>
              <a:rPr lang="ja-JP" altLang="en-US"/>
              <a:t>使用</a:t>
            </a:r>
            <a:r>
              <a:rPr lang="en-US" altLang="ja-JP"/>
              <a:t> </a:t>
            </a:r>
            <a:r>
              <a:rPr lang="en-US" err="1"/>
              <a:t>Qsync</a:t>
            </a:r>
            <a:r>
              <a:rPr lang="en-US"/>
              <a:t> App </a:t>
            </a:r>
            <a:r>
              <a:rPr lang="zh-TW" altLang="en-US"/>
              <a:t>行動裝置</a:t>
            </a:r>
            <a:endParaRPr lang="en-US"/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153D42E-F0C8-4DB6-ABDB-6501B8B8E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807" y="2075765"/>
            <a:ext cx="2344945" cy="4782235"/>
          </a:xfrm>
          <a:prstGeom prst="rect">
            <a:avLst/>
          </a:prstGeom>
        </p:spPr>
      </p:pic>
      <p:pic>
        <p:nvPicPr>
          <p:cNvPr id="7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CBF1175-6C51-4EA5-91F4-2662495ED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572" y="2092223"/>
            <a:ext cx="2325958" cy="476577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530DB97-DF70-4E56-BF28-5C9B27233A06}"/>
              </a:ext>
            </a:extLst>
          </p:cNvPr>
          <p:cNvSpPr txBox="1"/>
          <p:nvPr/>
        </p:nvSpPr>
        <p:spPr>
          <a:xfrm>
            <a:off x="9135604" y="3107141"/>
            <a:ext cx="2743200" cy="11669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500"/>
              </a:lnSpc>
            </a:pPr>
            <a:r>
              <a:rPr lang="zh-TW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隨時存取 隨時分享</a:t>
            </a:r>
            <a:endParaRPr lang="zh-TW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團體資料夾分享生活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68D0987-0C6E-4BEA-8544-D49C4E7DF92C}"/>
              </a:ext>
            </a:extLst>
          </p:cNvPr>
          <p:cNvCxnSpPr/>
          <p:nvPr/>
        </p:nvCxnSpPr>
        <p:spPr>
          <a:xfrm>
            <a:off x="9135604" y="3107141"/>
            <a:ext cx="2743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FAC32CD-CFA7-475F-8462-CF3664E5579C}"/>
              </a:ext>
            </a:extLst>
          </p:cNvPr>
          <p:cNvCxnSpPr/>
          <p:nvPr/>
        </p:nvCxnSpPr>
        <p:spPr>
          <a:xfrm>
            <a:off x="9135604" y="4454678"/>
            <a:ext cx="2743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59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23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D01B90B2-A11E-465A-B3D5-C71DDB62A423}"/>
              </a:ext>
            </a:extLst>
          </p:cNvPr>
          <p:cNvSpPr/>
          <p:nvPr/>
        </p:nvSpPr>
        <p:spPr>
          <a:xfrm>
            <a:off x="5975795" y="621898"/>
            <a:ext cx="5860283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片 5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BF44F79-8C3A-4316-8975-20974024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7"/>
          <a:stretch/>
        </p:blipFill>
        <p:spPr>
          <a:xfrm>
            <a:off x="8739638" y="454226"/>
            <a:ext cx="2046402" cy="1793840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C3FAFD9-EE90-4EF6-9716-AFD29AB7AB16}"/>
              </a:ext>
            </a:extLst>
          </p:cNvPr>
          <p:cNvSpPr/>
          <p:nvPr/>
        </p:nvSpPr>
        <p:spPr>
          <a:xfrm>
            <a:off x="5975796" y="3918890"/>
            <a:ext cx="1790164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8F70D70-B8F4-4330-ADC8-3B526279B74C}"/>
              </a:ext>
            </a:extLst>
          </p:cNvPr>
          <p:cNvSpPr/>
          <p:nvPr/>
        </p:nvSpPr>
        <p:spPr>
          <a:xfrm>
            <a:off x="6547713" y="5217814"/>
            <a:ext cx="646331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學生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B8DECA1-BD1A-4AB0-9BFF-048117995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078" y="851601"/>
            <a:ext cx="2140319" cy="1327274"/>
          </a:xfrm>
          <a:prstGeom prst="rect">
            <a:avLst/>
          </a:prstGeom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72D2D58D-0904-4F35-83EC-658C1DC72AAA}"/>
              </a:ext>
            </a:extLst>
          </p:cNvPr>
          <p:cNvSpPr/>
          <p:nvPr/>
        </p:nvSpPr>
        <p:spPr>
          <a:xfrm>
            <a:off x="1000772" y="1414728"/>
            <a:ext cx="372948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電腦教學</a:t>
            </a:r>
            <a:endParaRPr lang="en-US" altLang="zh-TW" sz="3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8E83C444-CF53-444E-AF41-B712B6B9FE9B}"/>
              </a:ext>
            </a:extLst>
          </p:cNvPr>
          <p:cNvCxnSpPr/>
          <p:nvPr/>
        </p:nvCxnSpPr>
        <p:spPr>
          <a:xfrm>
            <a:off x="953721" y="2153072"/>
            <a:ext cx="3995351" cy="0"/>
          </a:xfrm>
          <a:prstGeom prst="line">
            <a:avLst/>
          </a:prstGeom>
          <a:ln>
            <a:solidFill>
              <a:srgbClr val="0048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5113B0E7-DA34-41CF-A55D-F24470F7469A}"/>
              </a:ext>
            </a:extLst>
          </p:cNvPr>
          <p:cNvSpPr/>
          <p:nvPr/>
        </p:nvSpPr>
        <p:spPr>
          <a:xfrm>
            <a:off x="563730" y="572577"/>
            <a:ext cx="21852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實際使用情境</a:t>
            </a:r>
            <a:endParaRPr lang="zh-TW" altLang="en-US" sz="2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3651E00-6649-493E-96C1-C4E477E83349}"/>
              </a:ext>
            </a:extLst>
          </p:cNvPr>
          <p:cNvSpPr txBox="1"/>
          <p:nvPr/>
        </p:nvSpPr>
        <p:spPr>
          <a:xfrm>
            <a:off x="791483" y="2334288"/>
            <a:ext cx="4726423" cy="24373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老師想要透過 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/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把班上五十位學生電腦中的報告同步到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同學可以從自己的電腦或行動裝置看到老師批改後的結果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修正自己的報告再提交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歸檔學生報告資料</a:t>
            </a:r>
          </a:p>
          <a:p>
            <a:pPr marL="215900" indent="-215900">
              <a:lnSpc>
                <a:spcPts val="2300"/>
              </a:lnSpc>
              <a:buFont typeface="Arial"/>
              <a:buChar char="•"/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Qsirch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搜尋檔案，分享以往學生報告</a:t>
            </a:r>
            <a:endParaRPr lang="zh-TW"/>
          </a:p>
        </p:txBody>
      </p:sp>
      <p:pic>
        <p:nvPicPr>
          <p:cNvPr id="25" name="圖片 2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6423E95-B947-4926-BE5C-E68451C66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6102353" y="4244812"/>
            <a:ext cx="1385379" cy="8063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355EE4E-F07F-4462-AFB4-5AEEB5F862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0"/>
          <a:stretch/>
        </p:blipFill>
        <p:spPr>
          <a:xfrm>
            <a:off x="6881816" y="4058387"/>
            <a:ext cx="725425" cy="992747"/>
          </a:xfrm>
          <a:prstGeom prst="rect">
            <a:avLst/>
          </a:prstGeom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6E4F70B2-6073-42A7-A430-66EFC2D5CDFA}"/>
              </a:ext>
            </a:extLst>
          </p:cNvPr>
          <p:cNvSpPr/>
          <p:nvPr/>
        </p:nvSpPr>
        <p:spPr>
          <a:xfrm>
            <a:off x="8005944" y="3918890"/>
            <a:ext cx="1790164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C20A439-903B-4628-9A39-9A05D75D9E30}"/>
              </a:ext>
            </a:extLst>
          </p:cNvPr>
          <p:cNvSpPr/>
          <p:nvPr/>
        </p:nvSpPr>
        <p:spPr>
          <a:xfrm>
            <a:off x="8577861" y="5217814"/>
            <a:ext cx="646331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學生</a:t>
            </a:r>
          </a:p>
        </p:txBody>
      </p:sp>
      <p:pic>
        <p:nvPicPr>
          <p:cNvPr id="40" name="圖片 3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8888FBD-5E66-4561-B7A1-94891C9891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8132501" y="4244812"/>
            <a:ext cx="1385379" cy="806322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CBBCB50B-660E-4FA3-8E36-7CB53C6AAF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0"/>
          <a:stretch/>
        </p:blipFill>
        <p:spPr>
          <a:xfrm>
            <a:off x="8911964" y="4058387"/>
            <a:ext cx="725425" cy="992747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6D188140-3040-44C5-9BE1-39B9B51A8878}"/>
              </a:ext>
            </a:extLst>
          </p:cNvPr>
          <p:cNvSpPr/>
          <p:nvPr/>
        </p:nvSpPr>
        <p:spPr>
          <a:xfrm>
            <a:off x="10036092" y="3918890"/>
            <a:ext cx="1790164" cy="1668256"/>
          </a:xfrm>
          <a:prstGeom prst="roundRect">
            <a:avLst>
              <a:gd name="adj" fmla="val 1922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4FBCCC3C-BD97-4C1A-9D3F-5EDD21F69559}"/>
              </a:ext>
            </a:extLst>
          </p:cNvPr>
          <p:cNvSpPr/>
          <p:nvPr/>
        </p:nvSpPr>
        <p:spPr>
          <a:xfrm>
            <a:off x="10608009" y="5217814"/>
            <a:ext cx="646331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學生</a:t>
            </a:r>
          </a:p>
        </p:txBody>
      </p:sp>
      <p:pic>
        <p:nvPicPr>
          <p:cNvPr id="44" name="圖片 4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9BCECA5-2544-4426-A0F0-FA7F50E37D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7"/>
          <a:stretch/>
        </p:blipFill>
        <p:spPr>
          <a:xfrm>
            <a:off x="10162649" y="4244812"/>
            <a:ext cx="1385379" cy="80632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625EFDA3-5475-49DA-B782-4895EB1206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0"/>
          <a:stretch/>
        </p:blipFill>
        <p:spPr>
          <a:xfrm>
            <a:off x="10942112" y="4058387"/>
            <a:ext cx="725425" cy="99274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E152B9E-9D61-4D39-A07F-6D2E3D560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977" y="2153072"/>
            <a:ext cx="537154" cy="1987704"/>
          </a:xfrm>
          <a:prstGeom prst="rect">
            <a:avLst/>
          </a:prstGeom>
        </p:spPr>
      </p:pic>
      <p:pic>
        <p:nvPicPr>
          <p:cNvPr id="47" name="圖片 46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A555979-9794-4020-8561-6CAFEBEF03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93" y="2771352"/>
            <a:ext cx="734722" cy="734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08A8E319-3A5E-4FBE-93F2-01E2748DA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960" y="2153072"/>
            <a:ext cx="537154" cy="1987704"/>
          </a:xfrm>
          <a:prstGeom prst="rect">
            <a:avLst/>
          </a:prstGeom>
        </p:spPr>
      </p:pic>
      <p:pic>
        <p:nvPicPr>
          <p:cNvPr id="49" name="圖片 48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8BB7A340-ACC4-471A-B791-1B289E589F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76" y="2771352"/>
            <a:ext cx="734722" cy="734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218CFDEE-8A56-4AE1-8D88-0EA8A069F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549" y="2153072"/>
            <a:ext cx="537154" cy="1987704"/>
          </a:xfrm>
          <a:prstGeom prst="rect">
            <a:avLst/>
          </a:prstGeom>
        </p:spPr>
      </p:pic>
      <p:pic>
        <p:nvPicPr>
          <p:cNvPr id="51" name="圖片 50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2CEE1EED-8D4C-4504-950D-671B206A79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65" y="2771352"/>
            <a:ext cx="734722" cy="7347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14C1E848-C624-4B39-89AA-29CAD364CDEC}"/>
              </a:ext>
            </a:extLst>
          </p:cNvPr>
          <p:cNvSpPr/>
          <p:nvPr/>
        </p:nvSpPr>
        <p:spPr>
          <a:xfrm>
            <a:off x="5975794" y="1251121"/>
            <a:ext cx="646331" cy="369332"/>
          </a:xfrm>
          <a:prstGeom prst="rect">
            <a:avLst/>
          </a:prstGeom>
          <a:solidFill>
            <a:srgbClr val="99CC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老師</a:t>
            </a:r>
          </a:p>
        </p:txBody>
      </p:sp>
      <p:pic>
        <p:nvPicPr>
          <p:cNvPr id="56" name="圖片 55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E259BD6-2E22-4B0C-85F0-C2413C335D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41" y="1436805"/>
            <a:ext cx="675491" cy="6790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B4257A2-7418-42B2-A5BA-A9BC7ED516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48" y="1434376"/>
            <a:ext cx="670078" cy="6700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玩具, 布偶 的圖片&#10;&#10;描述是以非常高的可信度產生">
            <a:extLst>
              <a:ext uri="{FF2B5EF4-FFF2-40B4-BE49-F238E27FC236}">
                <a16:creationId xmlns:a16="http://schemas.microsoft.com/office/drawing/2014/main" id="{F72439A1-6D7C-4C86-BE3E-BA425E558A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7"/>
          <a:stretch/>
        </p:blipFill>
        <p:spPr>
          <a:xfrm>
            <a:off x="10238186" y="727300"/>
            <a:ext cx="1558756" cy="15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8C0BED8-E858-4FE3-97AC-DD9142C50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1" y="1263779"/>
            <a:ext cx="9081739" cy="70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在</a:t>
            </a:r>
            <a:r>
              <a:rPr lang="en-US"/>
              <a:t>File Station</a:t>
            </a:r>
            <a:r>
              <a:rPr lang="ja-JP" altLang="en-US"/>
              <a:t>存取 </a:t>
            </a:r>
            <a:r>
              <a:rPr lang="en-US" err="1"/>
              <a:t>Qsync</a:t>
            </a: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30ADC46-C1D2-4232-BF07-FE9CE1E28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960" y="2223426"/>
            <a:ext cx="4092626" cy="36229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635520A-A0C8-421B-B3BB-1EC2ADA6480F}"/>
              </a:ext>
            </a:extLst>
          </p:cNvPr>
          <p:cNvSpPr txBox="1"/>
          <p:nvPr/>
        </p:nvSpPr>
        <p:spPr>
          <a:xfrm>
            <a:off x="311119" y="1307320"/>
            <a:ext cx="9038197" cy="70788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在 Qsync Client 端主畫面點擊"由網頁查看檔案"或是從 NAS 端開啟 </a:t>
            </a: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File 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tation，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即可存取 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Qsync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</a:p>
        </p:txBody>
      </p:sp>
      <p:pic>
        <p:nvPicPr>
          <p:cNvPr id="4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A33CA4A-4135-4441-8120-43FD68936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594" y="2223426"/>
            <a:ext cx="4918029" cy="36231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3788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31CCC69-FBBA-4433-A468-C619F06511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11" y="1461238"/>
            <a:ext cx="3892304" cy="6096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D60B9DF-960C-4EF8-ACB0-F29CD5591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93" y="1461238"/>
            <a:ext cx="3892304" cy="60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C5C5-DE17-42A5-9C5F-8E607868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Qsync</a:t>
            </a:r>
            <a:r>
              <a:rPr lang="en-US"/>
              <a:t> X </a:t>
            </a:r>
            <a:r>
              <a:rPr lang="en-US" err="1"/>
              <a:t>Qfiling</a:t>
            </a:r>
            <a:r>
              <a:rPr lang="en-US"/>
              <a:t>  </a:t>
            </a: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0BFB6C1-11C8-4783-8A4E-B0EDC4E7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449" y="2250714"/>
            <a:ext cx="5528268" cy="35823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49D6E0A-E5F3-4B2B-BE46-CD5D2B77D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23" y="2250715"/>
            <a:ext cx="3770043" cy="35823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292D91C-C451-4CB7-A89A-6CEED7BFB7AE}"/>
              </a:ext>
            </a:extLst>
          </p:cNvPr>
          <p:cNvSpPr txBox="1"/>
          <p:nvPr/>
        </p:nvSpPr>
        <p:spPr>
          <a:xfrm>
            <a:off x="827585" y="1560950"/>
            <a:ext cx="399941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Qsync Central 啟用共享資料夾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22E0A94-2BE4-4CEB-A33C-5CBDD6835A34}"/>
              </a:ext>
            </a:extLst>
          </p:cNvPr>
          <p:cNvSpPr txBox="1"/>
          <p:nvPr/>
        </p:nvSpPr>
        <p:spPr>
          <a:xfrm>
            <a:off x="6683367" y="1560950"/>
            <a:ext cx="382579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Qfiling 歸檔至共享資料夾 </a:t>
            </a:r>
          </a:p>
        </p:txBody>
      </p:sp>
    </p:spTree>
    <p:extLst>
      <p:ext uri="{BB962C8B-B14F-4D97-AF65-F5344CB8AC3E}">
        <p14:creationId xmlns:p14="http://schemas.microsoft.com/office/powerpoint/2010/main" val="3535402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923</Words>
  <Application>Microsoft Office PowerPoint</Application>
  <PresentationFormat>寬螢幕</PresentationFormat>
  <Paragraphs>237</Paragraphs>
  <Slides>32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2" baseType="lpstr">
      <vt:lpstr>&amp;quot</vt:lpstr>
      <vt:lpstr>Microsoft JhengHei</vt:lpstr>
      <vt:lpstr>Microsoft JhengHei</vt:lpstr>
      <vt:lpstr>新細明體</vt:lpstr>
      <vt:lpstr>Arial</vt:lpstr>
      <vt:lpstr>Arial Black</vt:lpstr>
      <vt:lpstr>Calibri</vt:lpstr>
      <vt:lpstr>Calibri Light</vt:lpstr>
      <vt:lpstr>Wingdings</vt:lpstr>
      <vt:lpstr>Office 佈景主題</vt:lpstr>
      <vt:lpstr>PowerPoint 簡報</vt:lpstr>
      <vt:lpstr>大綱</vt:lpstr>
      <vt:lpstr>數位轉型用戶常見的問題是?</vt:lpstr>
      <vt:lpstr>PowerPoint 簡報</vt:lpstr>
      <vt:lpstr>使用 Qsync App 行動裝置</vt:lpstr>
      <vt:lpstr>PowerPoint 簡報</vt:lpstr>
      <vt:lpstr>PowerPoint 簡報</vt:lpstr>
      <vt:lpstr>在File Station存取 Qsync</vt:lpstr>
      <vt:lpstr>Qsync X Qfiling  </vt:lpstr>
      <vt:lpstr>Qsync X Qsirch    </vt:lpstr>
      <vt:lpstr>PowerPoint 簡報</vt:lpstr>
      <vt:lpstr>PowerPoint 簡報</vt:lpstr>
      <vt:lpstr>Image2PDF</vt:lpstr>
      <vt:lpstr>OCR Converter</vt:lpstr>
      <vt:lpstr>PowerPoint 簡報</vt:lpstr>
      <vt:lpstr>PowerPoint 簡報</vt:lpstr>
      <vt:lpstr>當有大量使用者時怎麼配置</vt:lpstr>
      <vt:lpstr>網路拓樸對企業用戶的重要性</vt:lpstr>
      <vt:lpstr>如何選擇適合的 NAS?​</vt:lpstr>
      <vt:lpstr>與其他同步產品比較</vt:lpstr>
      <vt:lpstr>Qsync進階功能介紹​</vt:lpstr>
      <vt:lpstr>中央控管．輕鬆部署 </vt:lpstr>
      <vt:lpstr>更安全的檔案同步、回復及抹除機制 </vt:lpstr>
      <vt:lpstr>團隊合作．提升工作效率 </vt:lpstr>
      <vt:lpstr>支援AD LDAP網域使用者</vt:lpstr>
      <vt:lpstr>即時顯示最近同步與正在同步檔案</vt:lpstr>
      <vt:lpstr>隨時檢視已使用與剩餘空間</vt:lpstr>
      <vt:lpstr>全新功能 LAN Sync 區網同步</vt:lpstr>
      <vt:lpstr>進階儲存功能讓NAS更安全可靠 </vt:lpstr>
      <vt:lpstr>如何備份Qsync資料</vt:lpstr>
      <vt:lpstr>Qsync Ubuntu Beta / Qsync iOS Beta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2</cp:revision>
  <dcterms:modified xsi:type="dcterms:W3CDTF">2018-10-24T06:08:53Z</dcterms:modified>
</cp:coreProperties>
</file>