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258" r:id="rId3"/>
    <p:sldId id="261" r:id="rId4"/>
    <p:sldId id="260" r:id="rId5"/>
    <p:sldId id="265" r:id="rId6"/>
    <p:sldId id="341" r:id="rId7"/>
    <p:sldId id="342" r:id="rId8"/>
    <p:sldId id="264" r:id="rId9"/>
    <p:sldId id="263" r:id="rId10"/>
    <p:sldId id="282" r:id="rId11"/>
    <p:sldId id="289" r:id="rId12"/>
    <p:sldId id="285" r:id="rId13"/>
    <p:sldId id="328" r:id="rId14"/>
    <p:sldId id="329" r:id="rId15"/>
    <p:sldId id="330" r:id="rId16"/>
    <p:sldId id="297" r:id="rId17"/>
    <p:sldId id="293" r:id="rId18"/>
    <p:sldId id="331" r:id="rId19"/>
    <p:sldId id="301" r:id="rId20"/>
    <p:sldId id="333" r:id="rId21"/>
    <p:sldId id="292" r:id="rId22"/>
    <p:sldId id="334" r:id="rId23"/>
    <p:sldId id="304" r:id="rId24"/>
    <p:sldId id="335" r:id="rId25"/>
    <p:sldId id="322" r:id="rId26"/>
    <p:sldId id="320" r:id="rId27"/>
    <p:sldId id="336" r:id="rId28"/>
    <p:sldId id="337" r:id="rId29"/>
    <p:sldId id="338" r:id="rId30"/>
    <p:sldId id="319" r:id="rId31"/>
    <p:sldId id="339" r:id="rId32"/>
    <p:sldId id="324" r:id="rId33"/>
    <p:sldId id="325" r:id="rId34"/>
    <p:sldId id="340" r:id="rId35"/>
    <p:sldId id="311" r:id="rId36"/>
    <p:sldId id="312" r:id="rId37"/>
    <p:sldId id="332" r:id="rId38"/>
    <p:sldId id="327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D67"/>
    <a:srgbClr val="0432FF"/>
    <a:srgbClr val="393638"/>
    <a:srgbClr val="1ADDFE"/>
    <a:srgbClr val="1A7CFD"/>
    <a:srgbClr val="3A67E9"/>
    <a:srgbClr val="639B40"/>
    <a:srgbClr val="0D0D0D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4F5CC-345B-4546-B9D8-7A81E7771AB0}" type="datetimeFigureOut">
              <a:rPr kumimoji="1" lang="zh-TW" altLang="en-US" smtClean="0"/>
              <a:t>2018/10/25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4146F-D299-FE42-8D7B-0148FFD32B2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36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2458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442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059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8020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4928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6619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056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5826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730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75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https://www.pexels.com/photo/computer-desk-electronics-indoors-374074/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648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0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8460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735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將檔案轉換成特殊的資料結構以利快速地進行全文搜索</a:t>
            </a: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49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4468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99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884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1218928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EF4420-649F-4004-ACAA-47DCF44B5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761"/>
            <a:ext cx="12186584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1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preserve="1">
  <p:cSld name="2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4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48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32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3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8" r:id="rId3"/>
    <p:sldLayoutId id="2147483699" r:id="rId4"/>
    <p:sldLayoutId id="2147483705" r:id="rId5"/>
    <p:sldLayoutId id="2147483686" r:id="rId6"/>
    <p:sldLayoutId id="2147483702" r:id="rId7"/>
    <p:sldLayoutId id="2147483691" r:id="rId8"/>
    <p:sldLayoutId id="2147483704" r:id="rId9"/>
    <p:sldLayoutId id="2147483701" r:id="rId10"/>
    <p:sldLayoutId id="2147483703" r:id="rId11"/>
    <p:sldLayoutId id="2147483696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4.emf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tif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4.emf"/><Relationship Id="rId18" Type="http://schemas.openxmlformats.org/officeDocument/2006/relationships/image" Target="../media/image77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1.tiff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54.emf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image" Target="../media/image54.emf"/><Relationship Id="rId21" Type="http://schemas.openxmlformats.org/officeDocument/2006/relationships/image" Target="../media/image90.emf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em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microsoft.com/office/2007/relationships/hdphoto" Target="../media/hdphoto3.wdp"/><Relationship Id="rId5" Type="http://schemas.openxmlformats.org/officeDocument/2006/relationships/image" Target="../media/image78.pn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19" Type="http://schemas.openxmlformats.org/officeDocument/2006/relationships/image" Target="../media/image88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9.png"/><Relationship Id="rId18" Type="http://schemas.openxmlformats.org/officeDocument/2006/relationships/image" Target="../media/image72.png"/><Relationship Id="rId3" Type="http://schemas.openxmlformats.org/officeDocument/2006/relationships/image" Target="../media/image54.emf"/><Relationship Id="rId7" Type="http://schemas.microsoft.com/office/2007/relationships/hdphoto" Target="../media/hdphoto2.wdp"/><Relationship Id="rId12" Type="http://schemas.openxmlformats.org/officeDocument/2006/relationships/image" Target="../media/image88.png"/><Relationship Id="rId17" Type="http://schemas.openxmlformats.org/officeDocument/2006/relationships/image" Target="../media/image71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7.png"/><Relationship Id="rId5" Type="http://schemas.openxmlformats.org/officeDocument/2006/relationships/image" Target="../media/image79.png"/><Relationship Id="rId15" Type="http://schemas.openxmlformats.org/officeDocument/2006/relationships/image" Target="../media/image65.png"/><Relationship Id="rId10" Type="http://schemas.microsoft.com/office/2007/relationships/hdphoto" Target="../media/hdphoto3.wdp"/><Relationship Id="rId19" Type="http://schemas.openxmlformats.org/officeDocument/2006/relationships/image" Target="../media/image64.emf"/><Relationship Id="rId4" Type="http://schemas.openxmlformats.org/officeDocument/2006/relationships/image" Target="../media/image76.png"/><Relationship Id="rId9" Type="http://schemas.openxmlformats.org/officeDocument/2006/relationships/image" Target="../media/image82.png"/><Relationship Id="rId14" Type="http://schemas.openxmlformats.org/officeDocument/2006/relationships/image" Target="../media/image9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4.emf"/><Relationship Id="rId4" Type="http://schemas.openxmlformats.org/officeDocument/2006/relationships/image" Target="../media/image10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4.emf"/><Relationship Id="rId4" Type="http://schemas.openxmlformats.org/officeDocument/2006/relationships/image" Target="../media/image10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9.png"/><Relationship Id="rId18" Type="http://schemas.openxmlformats.org/officeDocument/2006/relationships/image" Target="../media/image85.png"/><Relationship Id="rId3" Type="http://schemas.openxmlformats.org/officeDocument/2006/relationships/image" Target="../media/image90.emf"/><Relationship Id="rId7" Type="http://schemas.openxmlformats.org/officeDocument/2006/relationships/image" Target="../media/image68.png"/><Relationship Id="rId12" Type="http://schemas.openxmlformats.org/officeDocument/2006/relationships/image" Target="../media/image77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5.png"/><Relationship Id="rId5" Type="http://schemas.openxmlformats.org/officeDocument/2006/relationships/image" Target="../media/image67.png"/><Relationship Id="rId15" Type="http://schemas.openxmlformats.org/officeDocument/2006/relationships/image" Target="../media/image83.png"/><Relationship Id="rId10" Type="http://schemas.openxmlformats.org/officeDocument/2006/relationships/image" Target="../media/image74.png"/><Relationship Id="rId19" Type="http://schemas.openxmlformats.org/officeDocument/2006/relationships/image" Target="../media/image64.emf"/><Relationship Id="rId4" Type="http://schemas.openxmlformats.org/officeDocument/2006/relationships/image" Target="../media/image66.png"/><Relationship Id="rId9" Type="http://schemas.openxmlformats.org/officeDocument/2006/relationships/image" Target="../media/image54.emf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openxmlformats.org/officeDocument/2006/relationships/image" Target="../media/image9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4.emf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openxmlformats.org/officeDocument/2006/relationships/image" Target="../media/image9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5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1.emf"/><Relationship Id="rId7" Type="http://schemas.openxmlformats.org/officeDocument/2006/relationships/image" Target="../media/image1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05.tiff"/><Relationship Id="rId9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Relationship Id="rId9" Type="http://schemas.openxmlformats.org/officeDocument/2006/relationships/image" Target="../media/image9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tiff"/><Relationship Id="rId4" Type="http://schemas.openxmlformats.org/officeDocument/2006/relationships/image" Target="../media/image11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4.emf"/><Relationship Id="rId18" Type="http://schemas.openxmlformats.org/officeDocument/2006/relationships/image" Target="../media/image77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1.tiff"/><Relationship Id="rId5" Type="http://schemas.openxmlformats.org/officeDocument/2006/relationships/image" Target="../media/image67.pn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54.emf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emf"/><Relationship Id="rId7" Type="http://schemas.openxmlformats.org/officeDocument/2006/relationships/image" Target="../media/image124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emf"/><Relationship Id="rId9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emf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/>
        </p:nvSpPr>
        <p:spPr>
          <a:xfrm>
            <a:off x="-16934" y="1"/>
            <a:ext cx="12208934" cy="11382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" sz="4400" b="1" dirty="0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Mac Finder – 搜尋整合</a:t>
            </a:r>
            <a:endParaRPr sz="4400" b="1" dirty="0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59F61C-090A-41C8-BF61-08D0E8289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" y="1925064"/>
            <a:ext cx="3091499" cy="1184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  <p:sp>
        <p:nvSpPr>
          <p:cNvPr id="583" name="Shape 583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 sz="1333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>
                <a:buClr>
                  <a:srgbClr val="000000"/>
                </a:buClr>
                <a:buSzPts val="1000"/>
              </a:pPr>
              <a:t>10</a:t>
            </a:fld>
            <a:endParaRPr sz="1333" dirty="0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 rot="14363952">
            <a:off x="5964727" y="1891483"/>
            <a:ext cx="2959050" cy="2612284"/>
          </a:xfrm>
          <a:prstGeom prst="triangle">
            <a:avLst>
              <a:gd name="adj" fmla="val 48749"/>
            </a:avLst>
          </a:prstGeom>
          <a:solidFill>
            <a:srgbClr val="595959">
              <a:alpha val="400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6546" y="496956"/>
            <a:ext cx="3339548" cy="3339548"/>
          </a:xfrm>
          <a:prstGeom prst="ellipse">
            <a:avLst/>
          </a:prstGeom>
          <a:noFill/>
          <a:ln w="1905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93" name="Shape 593"/>
          <p:cNvSpPr txBox="1"/>
          <p:nvPr/>
        </p:nvSpPr>
        <p:spPr>
          <a:xfrm>
            <a:off x="261790" y="4740127"/>
            <a:ext cx="3810551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3. 郵件/圖檔 </a:t>
            </a: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rPr>
              <a:t>- </a:t>
            </a:r>
            <a:endParaRPr lang="en" sz="2400" b="1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>
              <a:buClr>
                <a:schemeClr val="lt1"/>
              </a:buClr>
              <a:buSzPts val="2000"/>
            </a:pP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rPr>
              <a:t>    M</a:t>
            </a: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etadata 也能檢索 </a:t>
            </a:r>
            <a:endParaRPr sz="2400" b="1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261790" y="3890391"/>
            <a:ext cx="3569289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2. NAS/本機 -  </a:t>
            </a:r>
          </a:p>
          <a:p>
            <a:pPr>
              <a:buClr>
                <a:schemeClr val="lt1"/>
              </a:buClr>
              <a:buSzPts val="2000"/>
            </a:pP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</a:rPr>
              <a:t>    </a:t>
            </a: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同步全文檢索 </a:t>
            </a:r>
            <a:endParaRPr sz="2400" b="1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261790" y="3197625"/>
            <a:ext cx="3544612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" sz="24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1. SMB 掛載資料夾 </a:t>
            </a:r>
            <a:endParaRPr sz="2400" b="1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92" name="Shape 592"/>
          <p:cNvSpPr txBox="1"/>
          <p:nvPr/>
        </p:nvSpPr>
        <p:spPr>
          <a:xfrm>
            <a:off x="310280" y="5464968"/>
            <a:ext cx="3013043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en" sz="16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注意：</a:t>
            </a:r>
            <a:r>
              <a:rPr lang="zh-CN" altLang="en" sz="16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 </a:t>
            </a:r>
            <a:r>
              <a:rPr lang="en" sz="16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QTS 4.3.5</a:t>
            </a:r>
            <a:r>
              <a:rPr lang="zh-TW" altLang="en-US" sz="16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開始支援</a:t>
            </a:r>
            <a:r>
              <a:rPr lang="en" sz="1600" b="1">
                <a:solidFill>
                  <a:srgbClr val="00206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600" b="1">
              <a:solidFill>
                <a:srgbClr val="00206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4C09C0-78FB-4D4B-B5CD-B23A169FBCB1}"/>
              </a:ext>
            </a:extLst>
          </p:cNvPr>
          <p:cNvSpPr/>
          <p:nvPr/>
        </p:nvSpPr>
        <p:spPr>
          <a:xfrm>
            <a:off x="310280" y="2217867"/>
            <a:ext cx="278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24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用最習慣的介面，完成所有工作！</a:t>
            </a:r>
            <a:endParaRPr kumimoji="1" lang="zh-TW" altLang="en-US" sz="24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354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0" y="2465918"/>
            <a:ext cx="12191999" cy="20510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zh-TW" altLang="en-US" sz="9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en" sz="9600" b="1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DEMO</a:t>
            </a:r>
            <a:endParaRPr sz="4000" b="1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F08D85B-740E-8B42-990F-1D82C2B0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0264"/>
            <a:ext cx="12192000" cy="72982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6F39437-9F70-E041-91DF-71E15D14F576}"/>
              </a:ext>
            </a:extLst>
          </p:cNvPr>
          <p:cNvSpPr/>
          <p:nvPr/>
        </p:nvSpPr>
        <p:spPr>
          <a:xfrm>
            <a:off x="0" y="-440264"/>
            <a:ext cx="12192000" cy="728821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70771F-F52A-7247-A5BA-58393A541F67}"/>
              </a:ext>
            </a:extLst>
          </p:cNvPr>
          <p:cNvSpPr txBox="1">
            <a:spLocks/>
          </p:cNvSpPr>
          <p:nvPr/>
        </p:nvSpPr>
        <p:spPr>
          <a:xfrm>
            <a:off x="7190" y="5179748"/>
            <a:ext cx="12192000" cy="1683278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Hant" altLang="en-US" sz="48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  深入解析 </a:t>
            </a:r>
            <a:r>
              <a:rPr lang="en-US" altLang="zh-Hant" sz="4800" b="1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Qsirch</a:t>
            </a:r>
            <a:r>
              <a:rPr lang="en-US" altLang="zh-Hant" sz="48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 </a:t>
            </a:r>
            <a:r>
              <a:rPr lang="zh-Hant" altLang="en-US" sz="48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關鍵技術</a:t>
            </a:r>
            <a:endParaRPr lang="en-US" altLang="zh-Hant" sz="4800" b="1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zh-Hant" altLang="en-US" sz="48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  資深研發工程師說給你聽</a:t>
            </a:r>
            <a:endParaRPr lang="en-US" sz="48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88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333" y="279100"/>
            <a:ext cx="4920863" cy="17390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00A8548-DE1B-41E2-8160-31E511990C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7" y="2212846"/>
            <a:ext cx="6220981" cy="1216154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C4CD702C-B42C-413F-AD0F-990D39AD0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184" y="2212846"/>
            <a:ext cx="6220981" cy="1216154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5F48675-69F4-4D7F-887D-5A34D4DDD541}"/>
              </a:ext>
            </a:extLst>
          </p:cNvPr>
          <p:cNvSpPr/>
          <p:nvPr/>
        </p:nvSpPr>
        <p:spPr>
          <a:xfrm>
            <a:off x="1319546" y="2279182"/>
            <a:ext cx="3743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zh-TW" altLang="en-US" sz="28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建立索引</a:t>
            </a:r>
          </a:p>
          <a:p>
            <a:pPr lvl="0" algn="ctr">
              <a:buClr>
                <a:srgbClr val="000000"/>
              </a:buClr>
            </a:pPr>
            <a:r>
              <a:rPr lang="en-US" altLang="zh-TW" sz="20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4381B34-5D8D-4536-81F9-E6808854EFFE}"/>
              </a:ext>
            </a:extLst>
          </p:cNvPr>
          <p:cNvSpPr/>
          <p:nvPr/>
        </p:nvSpPr>
        <p:spPr>
          <a:xfrm>
            <a:off x="6758029" y="2279182"/>
            <a:ext cx="3743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zh-TW" altLang="en-US" sz="28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檔案搜尋</a:t>
            </a:r>
          </a:p>
          <a:p>
            <a:pPr lvl="0" algn="ctr">
              <a:buClr>
                <a:srgbClr val="000000"/>
              </a:buClr>
            </a:pPr>
            <a:r>
              <a:rPr lang="en-US" altLang="zh-TW" sz="20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Search Operation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0A809A3-42AB-47F3-B666-27005898D966}"/>
              </a:ext>
            </a:extLst>
          </p:cNvPr>
          <p:cNvGrpSpPr/>
          <p:nvPr/>
        </p:nvGrpSpPr>
        <p:grpSpPr>
          <a:xfrm>
            <a:off x="6293598" y="3336000"/>
            <a:ext cx="4641959" cy="2736000"/>
            <a:chOff x="5889054" y="3501841"/>
            <a:chExt cx="4641959" cy="2736000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C84569DC-7318-4678-A94F-66C94E32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5446" y="3501841"/>
              <a:ext cx="2056418" cy="2736000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2B242A91-EE9B-4687-AC45-73C934323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8204" y="3501841"/>
              <a:ext cx="2056418" cy="2736000"/>
            </a:xfrm>
            <a:prstGeom prst="rect">
              <a:avLst/>
            </a:prstGeom>
          </p:spPr>
        </p:pic>
        <p:sp>
          <p:nvSpPr>
            <p:cNvPr id="51" name="Shape 299">
              <a:extLst>
                <a:ext uri="{FF2B5EF4-FFF2-40B4-BE49-F238E27FC236}">
                  <a16:creationId xmlns:a16="http://schemas.microsoft.com/office/drawing/2014/main" id="{4222C04A-6285-4365-8E77-672F7D57BAA3}"/>
                </a:ext>
              </a:extLst>
            </p:cNvPr>
            <p:cNvSpPr txBox="1"/>
            <p:nvPr/>
          </p:nvSpPr>
          <p:spPr>
            <a:xfrm>
              <a:off x="8381812" y="5031376"/>
              <a:ext cx="2149201" cy="9388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Hant" alt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搜尋模組</a:t>
              </a:r>
              <a:endPara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65C5E930-C7D7-415A-9F73-A1CC4BB0B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47" y="3908230"/>
              <a:ext cx="818380" cy="818380"/>
            </a:xfrm>
            <a:prstGeom prst="rect">
              <a:avLst/>
            </a:prstGeom>
          </p:spPr>
        </p:pic>
        <p:pic>
          <p:nvPicPr>
            <p:cNvPr id="53" name="Picture 1">
              <a:extLst>
                <a:ext uri="{FF2B5EF4-FFF2-40B4-BE49-F238E27FC236}">
                  <a16:creationId xmlns:a16="http://schemas.microsoft.com/office/drawing/2014/main" id="{583E403A-981D-4693-8534-111858CD7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963" y="3807231"/>
              <a:ext cx="975903" cy="938877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A20E64B9-E1EF-4250-BC9D-B928BE47069E}"/>
                </a:ext>
              </a:extLst>
            </p:cNvPr>
            <p:cNvSpPr txBox="1"/>
            <p:nvPr/>
          </p:nvSpPr>
          <p:spPr>
            <a:xfrm>
              <a:off x="5889054" y="5031376"/>
              <a:ext cx="2149201" cy="9388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zh-Hant" altLang="en-US" sz="28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查詢解析器</a:t>
              </a:r>
              <a:endParaRPr lang="en" altLang="zh-TW" sz="20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0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28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88F48403-0D27-4B3A-B0E2-6EFA92FA716D}"/>
              </a:ext>
            </a:extLst>
          </p:cNvPr>
          <p:cNvGrpSpPr/>
          <p:nvPr/>
        </p:nvGrpSpPr>
        <p:grpSpPr>
          <a:xfrm>
            <a:off x="908517" y="3336000"/>
            <a:ext cx="4549179" cy="2736000"/>
            <a:chOff x="949926" y="3501841"/>
            <a:chExt cx="4549179" cy="2736000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FF52E36B-AD56-475B-A3BC-10DB7934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928" y="3501841"/>
              <a:ext cx="2056418" cy="2736000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C78DAC98-36DC-4B4C-BF5A-69F3C331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2687" y="3501841"/>
              <a:ext cx="2056418" cy="2736000"/>
            </a:xfrm>
            <a:prstGeom prst="rect">
              <a:avLst/>
            </a:prstGeom>
          </p:spPr>
        </p:pic>
        <p:sp>
          <p:nvSpPr>
            <p:cNvPr id="58" name="Shape 297">
              <a:extLst>
                <a:ext uri="{FF2B5EF4-FFF2-40B4-BE49-F238E27FC236}">
                  <a16:creationId xmlns:a16="http://schemas.microsoft.com/office/drawing/2014/main" id="{82B0FFF8-D387-4D78-95A0-146E34387677}"/>
                </a:ext>
              </a:extLst>
            </p:cNvPr>
            <p:cNvSpPr txBox="1"/>
            <p:nvPr/>
          </p:nvSpPr>
          <p:spPr>
            <a:xfrm>
              <a:off x="949926" y="5082046"/>
              <a:ext cx="2056418" cy="91768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Hant" alt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文件蒐集</a:t>
              </a:r>
              <a:endParaRPr lang="en-US" altLang="zh-Han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92C1926E-45A9-490D-9201-4BA3D198A8EF}"/>
                </a:ext>
              </a:extLst>
            </p:cNvPr>
            <p:cNvSpPr txBox="1"/>
            <p:nvPr/>
          </p:nvSpPr>
          <p:spPr>
            <a:xfrm>
              <a:off x="3442685" y="5031376"/>
              <a:ext cx="2056418" cy="9683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Hant" alt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索引器</a:t>
              </a:r>
              <a:endParaRPr lang="en-US" altLang="zh-Han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73E0DB3E-7BE3-4869-A9DF-B88C6A3A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6809" y="3895022"/>
              <a:ext cx="915383" cy="861207"/>
            </a:xfrm>
            <a:prstGeom prst="rect">
              <a:avLst/>
            </a:prstGeom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D72DC797-6F1B-44F1-A879-63ACCA45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0748" y="3865314"/>
              <a:ext cx="888166" cy="91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51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94" y="2657965"/>
            <a:ext cx="1718156" cy="2285953"/>
          </a:xfrm>
          <a:prstGeom prst="rect">
            <a:avLst/>
          </a:prstGeom>
        </p:spPr>
      </p:pic>
      <p:sp>
        <p:nvSpPr>
          <p:cNvPr id="26" name="Shape 299">
            <a:extLst>
              <a:ext uri="{FF2B5EF4-FFF2-40B4-BE49-F238E27FC236}">
                <a16:creationId xmlns:a16="http://schemas.microsoft.com/office/drawing/2014/main" id="{88160029-94EB-9B46-9C41-A79644232FA0}"/>
              </a:ext>
            </a:extLst>
          </p:cNvPr>
          <p:cNvSpPr txBox="1"/>
          <p:nvPr/>
        </p:nvSpPr>
        <p:spPr>
          <a:xfrm>
            <a:off x="9442934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sp>
        <p:nvSpPr>
          <p:cNvPr id="43" name="Shape 299">
            <a:extLst>
              <a:ext uri="{FF2B5EF4-FFF2-40B4-BE49-F238E27FC236}">
                <a16:creationId xmlns:a16="http://schemas.microsoft.com/office/drawing/2014/main" id="{A06D2274-9822-4F8C-A12E-684E026265C1}"/>
              </a:ext>
            </a:extLst>
          </p:cNvPr>
          <p:cNvSpPr txBox="1"/>
          <p:nvPr/>
        </p:nvSpPr>
        <p:spPr>
          <a:xfrm>
            <a:off x="6693976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ABC8437-0D08-490D-9F63-5FBA28E53B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3"/>
          </a:xfrm>
          <a:prstGeom prst="rect">
            <a:avLst/>
          </a:prstGeom>
        </p:spPr>
      </p:pic>
      <p:sp>
        <p:nvSpPr>
          <p:cNvPr id="9" name="Shape 299">
            <a:extLst>
              <a:ext uri="{FF2B5EF4-FFF2-40B4-BE49-F238E27FC236}">
                <a16:creationId xmlns:a16="http://schemas.microsoft.com/office/drawing/2014/main" id="{2C6FEABD-453A-CF4D-AF5A-7EE54D7E2525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0DFCD725-FDEC-914D-9013-F2F14D00A42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A02B9D3-BB11-45E9-A2FE-0DD20CE4BB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3"/>
          </a:xfrm>
          <a:prstGeom prst="rect">
            <a:avLst/>
          </a:prstGeom>
        </p:spPr>
      </p:pic>
      <p:sp>
        <p:nvSpPr>
          <p:cNvPr id="7" name="Shape 297">
            <a:extLst>
              <a:ext uri="{FF2B5EF4-FFF2-40B4-BE49-F238E27FC236}">
                <a16:creationId xmlns:a16="http://schemas.microsoft.com/office/drawing/2014/main" id="{08A4C6D9-2024-0248-AAF9-DD82BBB6E185}"/>
              </a:ext>
            </a:extLst>
          </p:cNvPr>
          <p:cNvSpPr txBox="1"/>
          <p:nvPr/>
        </p:nvSpPr>
        <p:spPr>
          <a:xfrm>
            <a:off x="805845" y="3935905"/>
            <a:ext cx="1913619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zh-TW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9CAFF5C-D4F9-4B66-89F2-E4B1FE6C6E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52E0B755-2472-4BF2-A698-8FE83DD85873}"/>
              </a:ext>
            </a:extLst>
          </p:cNvPr>
          <p:cNvGrpSpPr/>
          <p:nvPr/>
        </p:nvGrpSpPr>
        <p:grpSpPr>
          <a:xfrm>
            <a:off x="805845" y="2657965"/>
            <a:ext cx="1913619" cy="2285953"/>
            <a:chOff x="1313646" y="2679805"/>
            <a:chExt cx="1913619" cy="2285953"/>
          </a:xfrm>
        </p:grpSpPr>
        <p:pic>
          <p:nvPicPr>
            <p:cNvPr id="32" name="圖片 13">
              <a:extLst>
                <a:ext uri="{FF2B5EF4-FFF2-40B4-BE49-F238E27FC236}">
                  <a16:creationId xmlns:a16="http://schemas.microsoft.com/office/drawing/2014/main" id="{9A02B9D3-BB11-45E9-A2FE-0DD20CE4B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sp>
          <p:nvSpPr>
            <p:cNvPr id="55" name="Shape 297">
              <a:extLst>
                <a:ext uri="{FF2B5EF4-FFF2-40B4-BE49-F238E27FC236}">
                  <a16:creationId xmlns:a16="http://schemas.microsoft.com/office/drawing/2014/main" id="{08A4C6D9-2024-0248-AAF9-DD82BBB6E185}"/>
                </a:ext>
              </a:extLst>
            </p:cNvPr>
            <p:cNvSpPr txBox="1"/>
            <p:nvPr/>
          </p:nvSpPr>
          <p:spPr>
            <a:xfrm>
              <a:off x="1313646" y="4000081"/>
              <a:ext cx="1913619" cy="7667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Hant" altLang="en-US" sz="2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文件蒐集</a:t>
              </a:r>
              <a:endParaRPr lang="en-US" altLang="zh-Hant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圖片 23">
              <a:extLst>
                <a:ext uri="{FF2B5EF4-FFF2-40B4-BE49-F238E27FC236}">
                  <a16:creationId xmlns:a16="http://schemas.microsoft.com/office/drawing/2014/main" id="{E9CAFF5C-D4F9-4B66-89F2-E4B1FE6C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589221-B5A9-477B-A8AD-B196CDDF6537}"/>
              </a:ext>
            </a:extLst>
          </p:cNvPr>
          <p:cNvGrpSpPr/>
          <p:nvPr/>
        </p:nvGrpSpPr>
        <p:grpSpPr>
          <a:xfrm>
            <a:off x="562951" y="1774219"/>
            <a:ext cx="5197687" cy="1016108"/>
            <a:chOff x="721020" y="1735957"/>
            <a:chExt cx="5197687" cy="10161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B2BED5-680D-4D36-81F5-54BDA77A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20" y="1735957"/>
              <a:ext cx="5197687" cy="10161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2C2F51-6FA5-4823-B891-FCB070C5CDF2}"/>
                </a:ext>
              </a:extLst>
            </p:cNvPr>
            <p:cNvSpPr/>
            <p:nvPr/>
          </p:nvSpPr>
          <p:spPr>
            <a:xfrm>
              <a:off x="1762841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建立索引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5902" y="1774219"/>
            <a:ext cx="5197687" cy="1016108"/>
            <a:chOff x="5609744" y="1735957"/>
            <a:chExt cx="5197687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744" y="1735957"/>
              <a:ext cx="5197687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654837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檔案搜尋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Search Operation</a:t>
              </a:r>
            </a:p>
          </p:txBody>
        </p:sp>
      </p:grp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56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589221-B5A9-477B-A8AD-B196CDDF6537}"/>
              </a:ext>
            </a:extLst>
          </p:cNvPr>
          <p:cNvGrpSpPr/>
          <p:nvPr/>
        </p:nvGrpSpPr>
        <p:grpSpPr>
          <a:xfrm>
            <a:off x="562951" y="1774219"/>
            <a:ext cx="5197687" cy="1016108"/>
            <a:chOff x="721020" y="1735957"/>
            <a:chExt cx="5197687" cy="10161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B2BED5-680D-4D36-81F5-54BDA77A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20" y="1735957"/>
              <a:ext cx="5197687" cy="10161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2C2F51-6FA5-4823-B891-FCB070C5CDF2}"/>
                </a:ext>
              </a:extLst>
            </p:cNvPr>
            <p:cNvSpPr/>
            <p:nvPr/>
          </p:nvSpPr>
          <p:spPr>
            <a:xfrm>
              <a:off x="1762841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建立索引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538" y="4942145"/>
            <a:ext cx="2607951" cy="1180817"/>
            <a:chOff x="206581" y="4963985"/>
            <a:chExt cx="2607951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81" y="4963985"/>
              <a:ext cx="1329573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959" y="4963985"/>
              <a:ext cx="1329573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14" y="2657965"/>
            <a:ext cx="1716515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2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ABC8437-0D08-490D-9F63-5FBA28E53B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DFCD725-FDEC-914D-9013-F2F14D00A4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A02B9D3-BB11-45E9-A2FE-0DD20CE4BBF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9CAFF5C-D4F9-4B66-89F2-E4B1FE6C6EE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24" y="4942162"/>
            <a:ext cx="1338859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58" y="4946773"/>
            <a:ext cx="1328400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5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2" y="4942162"/>
            <a:ext cx="1338859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5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951" y="4946773"/>
            <a:ext cx="1328400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7175" y="1774219"/>
            <a:ext cx="5195140" cy="1016108"/>
            <a:chOff x="5611017" y="1735957"/>
            <a:chExt cx="5195140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017" y="1735957"/>
              <a:ext cx="5195140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654837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檔案搜尋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Search Operation</a:t>
              </a:r>
            </a:p>
          </p:txBody>
        </p:sp>
      </p:grp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968856-4ADA-4FA5-BA48-C0BCDD5CEB9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91" y="214132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Shape 299">
            <a:extLst>
              <a:ext uri="{FF2B5EF4-FFF2-40B4-BE49-F238E27FC236}">
                <a16:creationId xmlns:a16="http://schemas.microsoft.com/office/drawing/2014/main" id="{3EB06CAB-471D-4185-B385-A7F7F6629577}"/>
              </a:ext>
            </a:extLst>
          </p:cNvPr>
          <p:cNvSpPr txBox="1"/>
          <p:nvPr/>
        </p:nvSpPr>
        <p:spPr>
          <a:xfrm>
            <a:off x="9442934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56" name="Shape 299">
            <a:extLst>
              <a:ext uri="{FF2B5EF4-FFF2-40B4-BE49-F238E27FC236}">
                <a16:creationId xmlns:a16="http://schemas.microsoft.com/office/drawing/2014/main" id="{7DCB9C9A-02BB-408F-902A-DF751F1A8D70}"/>
              </a:ext>
            </a:extLst>
          </p:cNvPr>
          <p:cNvSpPr txBox="1"/>
          <p:nvPr/>
        </p:nvSpPr>
        <p:spPr>
          <a:xfrm>
            <a:off x="6693976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sp>
        <p:nvSpPr>
          <p:cNvPr id="57" name="Shape 299">
            <a:extLst>
              <a:ext uri="{FF2B5EF4-FFF2-40B4-BE49-F238E27FC236}">
                <a16:creationId xmlns:a16="http://schemas.microsoft.com/office/drawing/2014/main" id="{CAC45364-41E6-4FE5-BDC6-AF2846F93E4D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58" name="Shape 297">
            <a:extLst>
              <a:ext uri="{FF2B5EF4-FFF2-40B4-BE49-F238E27FC236}">
                <a16:creationId xmlns:a16="http://schemas.microsoft.com/office/drawing/2014/main" id="{7A58BAC6-096E-4818-B529-E4CE277BC219}"/>
              </a:ext>
            </a:extLst>
          </p:cNvPr>
          <p:cNvSpPr txBox="1"/>
          <p:nvPr/>
        </p:nvSpPr>
        <p:spPr>
          <a:xfrm>
            <a:off x="805845" y="3935905"/>
            <a:ext cx="1913619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zh-TW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220200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ABCA89-107F-AE47-B16B-98E6934C51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32" y="0"/>
            <a:ext cx="12208732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24B9621-CE52-2845-BEF0-FB518FC311C5}"/>
              </a:ext>
            </a:extLst>
          </p:cNvPr>
          <p:cNvSpPr/>
          <p:nvPr/>
        </p:nvSpPr>
        <p:spPr>
          <a:xfrm>
            <a:off x="-16732" y="-430210"/>
            <a:ext cx="12208732" cy="728821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28157AF-E508-AA4B-8AC9-8125B4C7106B}"/>
              </a:ext>
            </a:extLst>
          </p:cNvPr>
          <p:cNvSpPr txBox="1">
            <a:spLocks/>
          </p:cNvSpPr>
          <p:nvPr/>
        </p:nvSpPr>
        <p:spPr>
          <a:xfrm>
            <a:off x="-16732" y="2213829"/>
            <a:ext cx="12208731" cy="20001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zh-TW" altLang="en-US" sz="36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假設現在我們有成千上萬筆文件，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zh-TW" altLang="en-US" sz="36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如何有效率地找到內有「</a:t>
            </a:r>
            <a:r>
              <a:rPr lang="en-US" altLang="zh-Hant" sz="36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QNAP</a:t>
            </a:r>
            <a:r>
              <a:rPr lang="zh-Hant" altLang="en-US" sz="36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」</a:t>
            </a:r>
            <a:r>
              <a:rPr lang="zh-TW" altLang="en-US" sz="3600" b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文字的檔案呢？</a:t>
            </a:r>
            <a:endParaRPr lang="en-US" sz="36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5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46E6647-097F-FB43-9ABD-B33F70BB9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2521"/>
            <a:ext cx="5870713" cy="39157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051B25-255A-5B40-A87D-D926817AD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445" y="2139025"/>
            <a:ext cx="5834685" cy="3830931"/>
          </a:xfrm>
          <a:prstGeom prst="rect">
            <a:avLst/>
          </a:prstGeom>
          <a:ln w="28575">
            <a:solidFill>
              <a:srgbClr val="FFC000"/>
            </a:solidFill>
            <a:prstDash val="dash"/>
          </a:ln>
        </p:spPr>
      </p:pic>
      <p:sp>
        <p:nvSpPr>
          <p:cNvPr id="14" name="右大括弧 13">
            <a:extLst>
              <a:ext uri="{FF2B5EF4-FFF2-40B4-BE49-F238E27FC236}">
                <a16:creationId xmlns:a16="http://schemas.microsoft.com/office/drawing/2014/main" id="{FA21E860-AAA1-6447-BF4B-B6C6E7A25CCF}"/>
              </a:ext>
            </a:extLst>
          </p:cNvPr>
          <p:cNvSpPr/>
          <p:nvPr/>
        </p:nvSpPr>
        <p:spPr>
          <a:xfrm>
            <a:off x="5426052" y="2112522"/>
            <a:ext cx="510962" cy="3915778"/>
          </a:xfrm>
          <a:prstGeom prst="rightBrace">
            <a:avLst>
              <a:gd name="adj1" fmla="val 25271"/>
              <a:gd name="adj2" fmla="val 4894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0A40D8-55CD-45A8-BEA6-0C40C2DD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70F7CF-E85D-4736-A714-1569321F5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242" y="788054"/>
            <a:ext cx="4562313" cy="11298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7861E5-28E7-4A9C-989A-9F61B2C8CC2E}"/>
              </a:ext>
            </a:extLst>
          </p:cNvPr>
          <p:cNvSpPr/>
          <p:nvPr/>
        </p:nvSpPr>
        <p:spPr>
          <a:xfrm>
            <a:off x="4241430" y="1168068"/>
            <a:ext cx="40959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Hant" altLang="en-US" sz="2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倒置索引</a:t>
            </a:r>
            <a:r>
              <a:rPr lang="zh-Hant" altLang="en-US" sz="2600" b="1">
                <a:latin typeface="Helvetica" pitchFamily="2" charset="0"/>
              </a:rPr>
              <a:t> </a:t>
            </a:r>
            <a:r>
              <a:rPr lang="en-US" altLang="zh-Hant" sz="2600" b="1">
                <a:latin typeface="Helvetica" pitchFamily="2" charset="0"/>
              </a:rPr>
              <a:t>(</a:t>
            </a:r>
            <a:r>
              <a:rPr lang="en-US" altLang="zh-TW" sz="2600" b="1">
                <a:latin typeface="Helvetica" pitchFamily="2" charset="0"/>
              </a:rPr>
              <a:t>Inverted index)</a:t>
            </a:r>
          </a:p>
        </p:txBody>
      </p:sp>
    </p:spTree>
    <p:extLst>
      <p:ext uri="{BB962C8B-B14F-4D97-AF65-F5344CB8AC3E}">
        <p14:creationId xmlns:p14="http://schemas.microsoft.com/office/powerpoint/2010/main" val="84964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197308D0-C615-427C-85FC-5E026C1DEBFC}"/>
              </a:ext>
            </a:extLst>
          </p:cNvPr>
          <p:cNvSpPr/>
          <p:nvPr/>
        </p:nvSpPr>
        <p:spPr>
          <a:xfrm>
            <a:off x="298178" y="2614821"/>
            <a:ext cx="5758070" cy="3590435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589221-B5A9-477B-A8AD-B196CDDF6537}"/>
              </a:ext>
            </a:extLst>
          </p:cNvPr>
          <p:cNvGrpSpPr/>
          <p:nvPr/>
        </p:nvGrpSpPr>
        <p:grpSpPr>
          <a:xfrm>
            <a:off x="562951" y="1774219"/>
            <a:ext cx="5197687" cy="1016108"/>
            <a:chOff x="721020" y="1735957"/>
            <a:chExt cx="5197687" cy="10161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B2BED5-680D-4D36-81F5-54BDA77A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20" y="1735957"/>
              <a:ext cx="5197687" cy="10161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2C2F51-6FA5-4823-B891-FCB070C5CDF2}"/>
                </a:ext>
              </a:extLst>
            </p:cNvPr>
            <p:cNvSpPr/>
            <p:nvPr/>
          </p:nvSpPr>
          <p:spPr>
            <a:xfrm>
              <a:off x="1762841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建立索引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14" y="2657965"/>
            <a:ext cx="1716515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2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58" y="4946773"/>
            <a:ext cx="1328400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5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5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951" y="4946773"/>
            <a:ext cx="1328400" cy="1180800"/>
          </a:xfrm>
          <a:prstGeom prst="rect">
            <a:avLst/>
          </a:prstGeom>
        </p:spPr>
      </p:pic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7175" y="1774219"/>
            <a:ext cx="5195140" cy="1016108"/>
            <a:chOff x="5611017" y="1735957"/>
            <a:chExt cx="5195140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017" y="1735957"/>
              <a:ext cx="5195140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654837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檔案搜尋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Search Operation</a:t>
              </a:r>
            </a:p>
          </p:txBody>
        </p:sp>
      </p:grp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968856-4ADA-4FA5-BA48-C0BCDD5CEB9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24" y="601742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AF6F63FC-408A-419A-ADF2-4A7D78F94035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B08E9EB3-CA1D-4919-8CCB-4CEE21866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4120E43-1A71-40FC-A8CA-1372487B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58" name="Shape 303">
              <a:extLst>
                <a:ext uri="{FF2B5EF4-FFF2-40B4-BE49-F238E27FC236}">
                  <a16:creationId xmlns:a16="http://schemas.microsoft.com/office/drawing/2014/main" id="{546F97E4-2B33-4C26-B216-6D1E576AA96F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59" name="Shape 303">
              <a:extLst>
                <a:ext uri="{FF2B5EF4-FFF2-40B4-BE49-F238E27FC236}">
                  <a16:creationId xmlns:a16="http://schemas.microsoft.com/office/drawing/2014/main" id="{3C1A6472-99AE-4F90-9A20-41147EC81823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47446CBE-DE48-4B4E-B3C2-E2D7B07F70A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3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391846E3-7A9A-4EB8-97C9-D2FD5B12548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0C2F0A9B-FE54-4164-8EF9-47CB0EF0F42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3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C3C6E3B0-BF3D-43CF-9A84-27980F69602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0697FB2D-0FDC-4357-AE9D-5E82FBA72F2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AB8C20AB-DC53-48C2-B844-E96E81505E2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sp>
        <p:nvSpPr>
          <p:cNvPr id="70" name="Shape 303">
            <a:extLst>
              <a:ext uri="{FF2B5EF4-FFF2-40B4-BE49-F238E27FC236}">
                <a16:creationId xmlns:a16="http://schemas.microsoft.com/office/drawing/2014/main" id="{208F7EE9-5C40-4DAE-9950-0033FEF2878E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71" name="Shape 303">
            <a:extLst>
              <a:ext uri="{FF2B5EF4-FFF2-40B4-BE49-F238E27FC236}">
                <a16:creationId xmlns:a16="http://schemas.microsoft.com/office/drawing/2014/main" id="{4F7859D2-3184-4073-B9D1-273256BB5028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72" name="箭號: 向右 71">
            <a:extLst>
              <a:ext uri="{FF2B5EF4-FFF2-40B4-BE49-F238E27FC236}">
                <a16:creationId xmlns:a16="http://schemas.microsoft.com/office/drawing/2014/main" id="{4B3145CD-992C-4278-8993-EB72D62E9249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Shape 299">
            <a:extLst>
              <a:ext uri="{FF2B5EF4-FFF2-40B4-BE49-F238E27FC236}">
                <a16:creationId xmlns:a16="http://schemas.microsoft.com/office/drawing/2014/main" id="{192044CB-E7FF-489F-8189-D01EBEA61FAC}"/>
              </a:ext>
            </a:extLst>
          </p:cNvPr>
          <p:cNvSpPr txBox="1"/>
          <p:nvPr/>
        </p:nvSpPr>
        <p:spPr>
          <a:xfrm>
            <a:off x="9442934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49" name="Shape 299">
            <a:extLst>
              <a:ext uri="{FF2B5EF4-FFF2-40B4-BE49-F238E27FC236}">
                <a16:creationId xmlns:a16="http://schemas.microsoft.com/office/drawing/2014/main" id="{72F12954-3991-461F-8E7C-8A00EDDDD0FF}"/>
              </a:ext>
            </a:extLst>
          </p:cNvPr>
          <p:cNvSpPr txBox="1"/>
          <p:nvPr/>
        </p:nvSpPr>
        <p:spPr>
          <a:xfrm>
            <a:off x="6693976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sp>
        <p:nvSpPr>
          <p:cNvPr id="73" name="Shape 299">
            <a:extLst>
              <a:ext uri="{FF2B5EF4-FFF2-40B4-BE49-F238E27FC236}">
                <a16:creationId xmlns:a16="http://schemas.microsoft.com/office/drawing/2014/main" id="{BCB64F01-E6AC-4A89-B68E-2D6976BEAFCC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74" name="Shape 297">
            <a:extLst>
              <a:ext uri="{FF2B5EF4-FFF2-40B4-BE49-F238E27FC236}">
                <a16:creationId xmlns:a16="http://schemas.microsoft.com/office/drawing/2014/main" id="{0A2816C7-1103-4E76-9975-94E1247A9F6D}"/>
              </a:ext>
            </a:extLst>
          </p:cNvPr>
          <p:cNvSpPr txBox="1"/>
          <p:nvPr/>
        </p:nvSpPr>
        <p:spPr>
          <a:xfrm>
            <a:off x="805845" y="3935905"/>
            <a:ext cx="1913619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zh-TW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46249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</p:spPr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31D284A0-C405-411F-A91F-A2F1C36D3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3" y="4085013"/>
            <a:ext cx="1718156" cy="2285953"/>
          </a:xfrm>
          <a:prstGeom prst="rect">
            <a:avLst/>
          </a:prstGeom>
        </p:spPr>
      </p:pic>
      <p:sp>
        <p:nvSpPr>
          <p:cNvPr id="35" name="Shape 299">
            <a:extLst>
              <a:ext uri="{FF2B5EF4-FFF2-40B4-BE49-F238E27FC236}">
                <a16:creationId xmlns:a16="http://schemas.microsoft.com/office/drawing/2014/main" id="{E3E629EE-4D2B-4B88-B0EA-F1C72D52F847}"/>
              </a:ext>
            </a:extLst>
          </p:cNvPr>
          <p:cNvSpPr txBox="1"/>
          <p:nvPr/>
        </p:nvSpPr>
        <p:spPr>
          <a:xfrm>
            <a:off x="1073401" y="5362953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603BE5B1-6A27-42DC-947E-7FF9ABB188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732" y="4413519"/>
            <a:ext cx="764811" cy="719546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B11CD24E-D319-40E2-9546-AFBC409F7D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04" y="1630010"/>
            <a:ext cx="1718156" cy="2285953"/>
          </a:xfrm>
          <a:prstGeom prst="rect">
            <a:avLst/>
          </a:prstGeom>
        </p:spPr>
      </p:pic>
      <p:sp>
        <p:nvSpPr>
          <p:cNvPr id="39" name="Shape 297">
            <a:extLst>
              <a:ext uri="{FF2B5EF4-FFF2-40B4-BE49-F238E27FC236}">
                <a16:creationId xmlns:a16="http://schemas.microsoft.com/office/drawing/2014/main" id="{6844EE1E-8805-4FDC-AEBA-9EACB31CFBAB}"/>
              </a:ext>
            </a:extLst>
          </p:cNvPr>
          <p:cNvSpPr txBox="1"/>
          <p:nvPr/>
        </p:nvSpPr>
        <p:spPr>
          <a:xfrm>
            <a:off x="1026011" y="2950286"/>
            <a:ext cx="1802252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B17FE4F3-8964-48B9-9B17-10333D09AF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973" y="1933695"/>
            <a:ext cx="742071" cy="761946"/>
          </a:xfrm>
          <a:prstGeom prst="rect">
            <a:avLst/>
          </a:prstGeom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擷取</a:t>
            </a:r>
            <a:r>
              <a:rPr kumimoji="1" lang="zh-Hant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83271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找到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上的檔案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87853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將字詞儲存在索引資料庫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(index)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635359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將擷取的內容轉換成個別字詞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</p:spTree>
    <p:extLst>
      <p:ext uri="{BB962C8B-B14F-4D97-AF65-F5344CB8AC3E}">
        <p14:creationId xmlns:p14="http://schemas.microsoft.com/office/powerpoint/2010/main" val="343052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CFE13C2E-BD04-476F-ADD5-C81BE0AAA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59BC0A-FBBA-4745-B804-4A9565D1C3B7}"/>
              </a:ext>
            </a:extLst>
          </p:cNvPr>
          <p:cNvSpPr txBox="1">
            <a:spLocks/>
          </p:cNvSpPr>
          <p:nvPr/>
        </p:nvSpPr>
        <p:spPr>
          <a:xfrm>
            <a:off x="919121" y="1497437"/>
            <a:ext cx="3313164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ja-JP" altLang="en-US" sz="3200" b="1">
                <a:solidFill>
                  <a:srgbClr val="FFFFFF"/>
                </a:solidFill>
                <a:latin typeface="游ゴシック Light"/>
                <a:ea typeface="游ゴシック Light"/>
              </a:rPr>
              <a:t>專案資料</a:t>
            </a:r>
            <a:endParaRPr lang="ja-JP" altLang="en-US" sz="3200" b="1">
              <a:latin typeface="游ゴシック Light"/>
              <a:ea typeface="游ゴシック Light"/>
            </a:endParaRPr>
          </a:p>
          <a:p>
            <a:pPr algn="r">
              <a:spcAft>
                <a:spcPts val="600"/>
              </a:spcAft>
            </a:pPr>
            <a:r>
              <a:rPr lang="ja-JP" altLang="en-US" sz="3200" b="1">
                <a:solidFill>
                  <a:srgbClr val="FFFFFF"/>
                </a:solidFill>
                <a:latin typeface="游ゴシック Light"/>
                <a:ea typeface="游ゴシック Light"/>
              </a:rPr>
              <a:t>照片分享</a:t>
            </a:r>
            <a:endParaRPr lang="ja-JP" sz="3600">
              <a:solidFill>
                <a:srgbClr val="FFFFFF"/>
              </a:solidFill>
              <a:latin typeface="游ゴシック Light"/>
              <a:ea typeface="游ゴシック Light"/>
            </a:endParaRPr>
          </a:p>
          <a:p>
            <a:pPr algn="r">
              <a:spcAft>
                <a:spcPts val="600"/>
              </a:spcAft>
            </a:pPr>
            <a:r>
              <a:rPr lang="ja-JP" altLang="en-US" sz="3200" b="1">
                <a:solidFill>
                  <a:srgbClr val="FFFFFF"/>
                </a:solidFill>
                <a:latin typeface="游ゴシック Light"/>
                <a:ea typeface="游ゴシック Light"/>
              </a:rPr>
              <a:t>影片製作</a:t>
            </a:r>
          </a:p>
          <a:p>
            <a:pPr algn="r">
              <a:spcAft>
                <a:spcPts val="600"/>
              </a:spcAft>
            </a:pPr>
            <a:r>
              <a:rPr lang="ja-JP" altLang="en-US" sz="3200" b="1">
                <a:latin typeface="游ゴシック Light"/>
                <a:ea typeface="游ゴシック Light"/>
              </a:rPr>
              <a:t>文件分享</a:t>
            </a:r>
          </a:p>
          <a:p>
            <a:pPr algn="r">
              <a:spcAft>
                <a:spcPts val="600"/>
              </a:spcAft>
            </a:pPr>
            <a:r>
              <a:rPr lang="ja-JP" altLang="en-US" sz="3200" b="1">
                <a:latin typeface="游ゴシック Light"/>
                <a:ea typeface="游ゴシック Light"/>
              </a:rPr>
              <a:t>郵件確認</a:t>
            </a:r>
          </a:p>
          <a:p>
            <a:pPr algn="ctr">
              <a:spcAft>
                <a:spcPts val="600"/>
              </a:spcAft>
            </a:pPr>
            <a:r>
              <a:rPr lang="ja-JP" altLang="en-US" sz="3200" b="1">
                <a:latin typeface="游ゴシック Light"/>
                <a:ea typeface="游ゴシック Light"/>
              </a:rPr>
              <a:t>     </a:t>
            </a:r>
            <a:r>
              <a:rPr lang="zh-TW" altLang="en-US" sz="3200" b="1">
                <a:latin typeface="游ゴシック Light"/>
                <a:ea typeface="游ゴシック Light"/>
              </a:rPr>
              <a:t>     </a:t>
            </a:r>
            <a:r>
              <a:rPr lang="ja-JP" altLang="en-US" sz="3200" b="1">
                <a:latin typeface="游ゴシック Light"/>
                <a:ea typeface="游ゴシック Light"/>
              </a:rPr>
              <a:t> .</a:t>
            </a:r>
          </a:p>
          <a:p>
            <a:pPr algn="ctr"/>
            <a:r>
              <a:rPr lang="ja-JP" sz="3200" b="1">
                <a:latin typeface="游ゴシック Light"/>
                <a:ea typeface="游ゴシック Light"/>
              </a:rPr>
              <a:t>      </a:t>
            </a:r>
            <a:r>
              <a:rPr lang="zh-TW" altLang="en-US" sz="3200" b="1">
                <a:latin typeface="游ゴシック Light"/>
                <a:ea typeface="游ゴシック Light"/>
              </a:rPr>
              <a:t>     </a:t>
            </a:r>
            <a:r>
              <a:rPr lang="ja-JP" altLang="en-US" sz="3200" b="1">
                <a:latin typeface="游ゴシック Light"/>
                <a:ea typeface="游ゴシック Light"/>
              </a:rPr>
              <a:t>.</a:t>
            </a:r>
            <a:endParaRPr lang="ja-JP" sz="3600">
              <a:latin typeface="游ゴシック Light"/>
              <a:ea typeface="游ゴシック Light"/>
            </a:endParaRPr>
          </a:p>
          <a:p>
            <a:pPr algn="ctr"/>
            <a:r>
              <a:rPr lang="ja-JP" sz="3200" b="1">
                <a:latin typeface="游ゴシック Light"/>
                <a:ea typeface="游ゴシック Light"/>
              </a:rPr>
              <a:t>     </a:t>
            </a:r>
            <a:r>
              <a:rPr lang="zh-TW" altLang="en-US" sz="3200" b="1">
                <a:latin typeface="游ゴシック Light"/>
                <a:ea typeface="游ゴシック Light"/>
              </a:rPr>
              <a:t>     </a:t>
            </a:r>
            <a:r>
              <a:rPr lang="ja-JP" sz="3200" b="1">
                <a:latin typeface="游ゴシック Light"/>
                <a:ea typeface="游ゴシック Light"/>
              </a:rPr>
              <a:t> </a:t>
            </a:r>
            <a:r>
              <a:rPr lang="ja-JP" altLang="en-US" sz="3200" b="1">
                <a:latin typeface="游ゴシック Light"/>
                <a:ea typeface="游ゴシック Light"/>
              </a:rPr>
              <a:t>.</a:t>
            </a:r>
            <a:endParaRPr lang="ja-JP" sz="360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E25BB59-E068-4D99-9098-82E45FD3A0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61511" y="1659359"/>
            <a:ext cx="5745162" cy="38846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800" b="1">
                <a:solidFill>
                  <a:srgbClr val="FFFFFF"/>
                </a:solidFill>
                <a:cs typeface="Calibri"/>
              </a:rPr>
              <a:t>如何在海量檔案中</a:t>
            </a:r>
            <a:endParaRPr lang="en-US" altLang="ja-JP" sz="4800"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800" b="1">
                <a:solidFill>
                  <a:srgbClr val="FFFFFF"/>
                </a:solidFill>
                <a:cs typeface="Calibri"/>
              </a:rPr>
              <a:t>快速找到特定檔案？</a:t>
            </a:r>
            <a:endParaRPr lang="en-US" sz="4800">
              <a:cs typeface="Calibri"/>
            </a:endParaRPr>
          </a:p>
          <a:p>
            <a:pPr marL="0" indent="0">
              <a:buNone/>
            </a:pPr>
            <a:endParaRPr lang="en-US" sz="48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7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3" y="4085013"/>
            <a:ext cx="1718156" cy="2285953"/>
            <a:chOff x="3486368" y="2679805"/>
            <a:chExt cx="1718156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4" y="1630010"/>
            <a:ext cx="1718156" cy="2285953"/>
            <a:chOff x="1403646" y="2679805"/>
            <a:chExt cx="1718156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擷取</a:t>
            </a:r>
            <a:r>
              <a:rPr kumimoji="1" lang="zh-Hant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</a:t>
            </a: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en-US" altLang="zh-TW" sz="2800" b="1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83271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找到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上的檔案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87853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將字詞儲存在索引資料庫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(index)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635359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將擷取的內容轉換成個別字詞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0B6267C-1E4B-4AC2-A5BE-BAF5B5098E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15" y="3608024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Shape 299">
            <a:extLst>
              <a:ext uri="{FF2B5EF4-FFF2-40B4-BE49-F238E27FC236}">
                <a16:creationId xmlns:a16="http://schemas.microsoft.com/office/drawing/2014/main" id="{D4DAF98C-055F-4BD7-85AE-15A4A6C9220F}"/>
              </a:ext>
            </a:extLst>
          </p:cNvPr>
          <p:cNvSpPr txBox="1"/>
          <p:nvPr/>
        </p:nvSpPr>
        <p:spPr>
          <a:xfrm>
            <a:off x="1073401" y="5362953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53" name="Shape 297">
            <a:extLst>
              <a:ext uri="{FF2B5EF4-FFF2-40B4-BE49-F238E27FC236}">
                <a16:creationId xmlns:a16="http://schemas.microsoft.com/office/drawing/2014/main" id="{CF4722AF-F273-433F-9E10-6F4AB528609D}"/>
              </a:ext>
            </a:extLst>
          </p:cNvPr>
          <p:cNvSpPr txBox="1"/>
          <p:nvPr/>
        </p:nvSpPr>
        <p:spPr>
          <a:xfrm>
            <a:off x="1026011" y="2950286"/>
            <a:ext cx="1802252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143670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FD7F33D0-0684-4C43-9058-E4471B549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0" y="4624335"/>
            <a:ext cx="4328908" cy="1716800"/>
          </a:xfrm>
          <a:prstGeom prst="rect">
            <a:avLst/>
          </a:prstGeom>
        </p:spPr>
      </p:pic>
      <p:pic>
        <p:nvPicPr>
          <p:cNvPr id="4" name="圖片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4ED8EA-1BD5-2840-9BBC-9395B2D61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372" y="1409763"/>
            <a:ext cx="5566738" cy="291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85BF5C-4E0D-1447-965B-9EA76D643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185" y="4518373"/>
            <a:ext cx="2090881" cy="2090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DD56C05-25D7-8649-98E5-C786FF14F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309" y="4518372"/>
            <a:ext cx="2090881" cy="2090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Shape 296">
            <a:extLst>
              <a:ext uri="{FF2B5EF4-FFF2-40B4-BE49-F238E27FC236}">
                <a16:creationId xmlns:a16="http://schemas.microsoft.com/office/drawing/2014/main" id="{57793284-48A8-BD4A-A61A-40A975880CAE}"/>
              </a:ext>
            </a:extLst>
          </p:cNvPr>
          <p:cNvSpPr/>
          <p:nvPr/>
        </p:nvSpPr>
        <p:spPr>
          <a:xfrm>
            <a:off x="8769309" y="3564835"/>
            <a:ext cx="1865896" cy="62730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zh-TW" altLang="en-US" b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中繼</a:t>
            </a:r>
            <a:r>
              <a:rPr lang="zh-Hant" altLang="en-US" b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資料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(Metadata)</a:t>
            </a:r>
            <a:endParaRPr b="1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hape 296">
                <a:extLst>
                  <a:ext uri="{FF2B5EF4-FFF2-40B4-BE49-F238E27FC236}">
                    <a16:creationId xmlns:a16="http://schemas.microsoft.com/office/drawing/2014/main" id="{D5ECC7A4-563C-6F43-B28C-A84EA5C0909F}"/>
                  </a:ext>
                </a:extLst>
              </p:cNvPr>
              <p:cNvSpPr/>
              <p:nvPr/>
            </p:nvSpPr>
            <p:spPr>
              <a:xfrm>
                <a:off x="7202223" y="5355459"/>
                <a:ext cx="1816930" cy="601322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r>
                  <a:rPr lang="zh-TW" altLang="en-US" b="1">
                    <a:solidFill>
                      <a:schemeClr val="bg1"/>
                    </a:solidFill>
                    <a:latin typeface="Arial"/>
                    <a:ea typeface="Arial"/>
                    <a:cs typeface="Arial"/>
                  </a:rPr>
                  <a:t>顏色分佈</a:t>
                </a:r>
              </a:p>
              <a:p>
                <a:pPr algn="ctr">
                  <a:buClr>
                    <a:srgbClr val="000000"/>
                  </a:buClr>
                </a:pPr>
                <a:r>
                  <a:rPr lang="zh-Hant" altLang="en-US" b="1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肉眼</a:t>
                </a:r>
                <a14:m>
                  <m:oMath xmlns:m="http://schemas.openxmlformats.org/officeDocument/2006/math">
                    <m:r>
                      <a:rPr lang="zh-Hant" altLang="en-US" b="1">
                        <a:solidFill>
                          <a:schemeClr val="lt1"/>
                        </a:solidFill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</m:oMath>
                </a14:m>
                <a:r>
                  <a:rPr lang="zh-Hant" altLang="en-US" b="1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系統</a:t>
                </a:r>
                <a:endParaRPr b="1">
                  <a:solidFill>
                    <a:schemeClr val="lt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" name="Shape 296">
                <a:extLst>
                  <a:ext uri="{FF2B5EF4-FFF2-40B4-BE49-F238E27FC236}">
                    <a16:creationId xmlns:a16="http://schemas.microsoft.com/office/drawing/2014/main" id="{D5ECC7A4-563C-6F43-B28C-A84EA5C09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223" y="5355459"/>
                <a:ext cx="1816930" cy="601322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t="-11224" b="-19388"/>
                </a:stretch>
              </a:blip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標題 2">
            <a:extLst>
              <a:ext uri="{FF2B5EF4-FFF2-40B4-BE49-F238E27FC236}">
                <a16:creationId xmlns:a16="http://schemas.microsoft.com/office/drawing/2014/main" id="{C771E101-EA48-42AA-8D60-90C573EB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0FC013A-C749-4016-956E-F4371EE103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0" y="1658618"/>
            <a:ext cx="4328908" cy="17168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1386D67-8DD0-47B1-836C-5096C904A01D}"/>
              </a:ext>
            </a:extLst>
          </p:cNvPr>
          <p:cNvSpPr/>
          <p:nvPr/>
        </p:nvSpPr>
        <p:spPr>
          <a:xfrm>
            <a:off x="1981952" y="196994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檔案基本屬性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CA75948-C04B-41A6-8E8F-506E0B5B498A}"/>
              </a:ext>
            </a:extLst>
          </p:cNvPr>
          <p:cNvSpPr/>
          <p:nvPr/>
        </p:nvSpPr>
        <p:spPr>
          <a:xfrm>
            <a:off x="1782260" y="2607858"/>
            <a:ext cx="245399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0"/>
              </a:spcBef>
              <a:buClr>
                <a:srgbClr val="002060"/>
              </a:buClr>
              <a:buSzPct val="25000"/>
            </a:pPr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中繼</a:t>
            </a:r>
            <a:r>
              <a:rPr lang="zh-Hant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</a:rPr>
              <a:t>資料</a:t>
            </a:r>
            <a:endParaRPr lang="zh-TW" altLang="en-US" sz="240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1" name="5 角星形 10">
            <a:extLst>
              <a:ext uri="{FF2B5EF4-FFF2-40B4-BE49-F238E27FC236}">
                <a16:creationId xmlns:a16="http://schemas.microsoft.com/office/drawing/2014/main" id="{FCE48934-48CC-E34E-A8BA-4CB0CD7692B8}"/>
              </a:ext>
            </a:extLst>
          </p:cNvPr>
          <p:cNvSpPr/>
          <p:nvPr/>
        </p:nvSpPr>
        <p:spPr>
          <a:xfrm rot="20695579">
            <a:off x="3938820" y="5523411"/>
            <a:ext cx="362306" cy="374072"/>
          </a:xfrm>
          <a:prstGeom prst="star5">
            <a:avLst>
              <a:gd name="adj" fmla="val 24825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1591C8F-2DEA-47A3-811D-5B23151E8163}"/>
              </a:ext>
            </a:extLst>
          </p:cNvPr>
          <p:cNvSpPr/>
          <p:nvPr/>
        </p:nvSpPr>
        <p:spPr>
          <a:xfrm>
            <a:off x="2349363" y="49257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Hant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文字內容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9275FC9-D2DF-4798-9ED8-7A34FE1F70A3}"/>
              </a:ext>
            </a:extLst>
          </p:cNvPr>
          <p:cNvSpPr/>
          <p:nvPr/>
        </p:nvSpPr>
        <p:spPr>
          <a:xfrm>
            <a:off x="2349363" y="555748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顏色分布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8DED326-9BF9-4870-9063-D9AA8C726D4F}"/>
              </a:ext>
            </a:extLst>
          </p:cNvPr>
          <p:cNvGrpSpPr/>
          <p:nvPr/>
        </p:nvGrpSpPr>
        <p:grpSpPr>
          <a:xfrm>
            <a:off x="2037230" y="3216698"/>
            <a:ext cx="2705100" cy="1696511"/>
            <a:chOff x="2404650" y="3093256"/>
            <a:chExt cx="2348636" cy="1472953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76DAEFA-A2E2-478B-95B9-A224C4700D05}"/>
                </a:ext>
              </a:extLst>
            </p:cNvPr>
            <p:cNvGrpSpPr/>
            <p:nvPr/>
          </p:nvGrpSpPr>
          <p:grpSpPr>
            <a:xfrm>
              <a:off x="2404650" y="3093256"/>
              <a:ext cx="1659791" cy="1472953"/>
              <a:chOff x="2121522" y="2973057"/>
              <a:chExt cx="1330599" cy="1180817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EA0D29D-BFBC-4AAD-99B4-D6AEA173D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1522" y="2973057"/>
                <a:ext cx="1330599" cy="1180817"/>
              </a:xfrm>
              <a:prstGeom prst="rect">
                <a:avLst/>
              </a:prstGeom>
            </p:spPr>
          </p:pic>
          <p:sp>
            <p:nvSpPr>
              <p:cNvPr id="13" name="Shape 303">
                <a:extLst>
                  <a:ext uri="{FF2B5EF4-FFF2-40B4-BE49-F238E27FC236}">
                    <a16:creationId xmlns:a16="http://schemas.microsoft.com/office/drawing/2014/main" id="{99DC0BBF-AC2E-4E41-9F08-F265F8A51A4B}"/>
                  </a:ext>
                </a:extLst>
              </p:cNvPr>
              <p:cNvSpPr txBox="1"/>
              <p:nvPr/>
            </p:nvSpPr>
            <p:spPr>
              <a:xfrm>
                <a:off x="2121522" y="3062692"/>
                <a:ext cx="12465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5000"/>
                  <a:buFont typeface="Arial"/>
                  <a:buNone/>
                </a:pPr>
                <a:r>
                  <a:rPr lang="en" sz="2000" b="1" i="0" u="none" strike="noStrike" cap="none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Extractor</a:t>
                </a:r>
              </a:p>
            </p:txBody>
          </p: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D49F50B-B893-B946-A057-83D648A67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78" b="90000" l="10000" r="99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0569" y="3172330"/>
              <a:ext cx="1212717" cy="121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070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3" y="4085013"/>
            <a:ext cx="1718156" cy="2285953"/>
            <a:chOff x="3486368" y="2679805"/>
            <a:chExt cx="1718156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4" y="1630010"/>
            <a:ext cx="1718156" cy="2285953"/>
            <a:chOff x="1403646" y="2679805"/>
            <a:chExt cx="1718156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擷取</a:t>
            </a:r>
            <a:r>
              <a:rPr kumimoji="1" lang="zh-Hant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</a:t>
            </a:r>
            <a:r>
              <a:rPr kumimoji="1"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en-US" altLang="zh-TW" sz="2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83271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找到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上的檔案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87853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將字詞儲存在索引資料庫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(index)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635359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將擷取的內容轉換成個別字詞 </a:t>
            </a:r>
            <a:r>
              <a:rPr kumimoji="1" lang="en-US" altLang="zh-TW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0B6267C-1E4B-4AC2-A5BE-BAF5B5098E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129" y="4926458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Shape 299">
            <a:extLst>
              <a:ext uri="{FF2B5EF4-FFF2-40B4-BE49-F238E27FC236}">
                <a16:creationId xmlns:a16="http://schemas.microsoft.com/office/drawing/2014/main" id="{69196136-B337-4C0A-9B80-268BAB597901}"/>
              </a:ext>
            </a:extLst>
          </p:cNvPr>
          <p:cNvSpPr txBox="1"/>
          <p:nvPr/>
        </p:nvSpPr>
        <p:spPr>
          <a:xfrm>
            <a:off x="1073401" y="5362953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53" name="Shape 297">
            <a:extLst>
              <a:ext uri="{FF2B5EF4-FFF2-40B4-BE49-F238E27FC236}">
                <a16:creationId xmlns:a16="http://schemas.microsoft.com/office/drawing/2014/main" id="{4D5761E7-1C9C-4139-B9DC-C2CB688D64A2}"/>
              </a:ext>
            </a:extLst>
          </p:cNvPr>
          <p:cNvSpPr txBox="1"/>
          <p:nvPr/>
        </p:nvSpPr>
        <p:spPr>
          <a:xfrm>
            <a:off x="1026011" y="2950286"/>
            <a:ext cx="1802252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864930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0">
            <a:extLst>
              <a:ext uri="{FF2B5EF4-FFF2-40B4-BE49-F238E27FC236}">
                <a16:creationId xmlns:a16="http://schemas.microsoft.com/office/drawing/2014/main" id="{9B0ED37A-A864-41F9-AFEE-11269B009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426" y="5644214"/>
            <a:ext cx="971550" cy="452785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064A737F-A2CD-48E7-8D06-4F99B36D3E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984" y="5644214"/>
            <a:ext cx="1051992" cy="452785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25D85820-011B-40DB-8D80-937DBDD9C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701" y="5644214"/>
            <a:ext cx="952500" cy="452785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F2BD42FC-82FB-4FC7-96AA-CE41909C267D}"/>
              </a:ext>
            </a:extLst>
          </p:cNvPr>
          <p:cNvSpPr/>
          <p:nvPr/>
        </p:nvSpPr>
        <p:spPr>
          <a:xfrm>
            <a:off x="6145354" y="5628788"/>
            <a:ext cx="989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quick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00D7CA-1B2D-472A-A115-0FB1F14079EE}"/>
              </a:ext>
            </a:extLst>
          </p:cNvPr>
          <p:cNvSpPr/>
          <p:nvPr/>
        </p:nvSpPr>
        <p:spPr>
          <a:xfrm>
            <a:off x="7189879" y="5628788"/>
            <a:ext cx="1138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brown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FB96A94-DED8-4B6B-9182-B5C28C8492DA}"/>
              </a:ext>
            </a:extLst>
          </p:cNvPr>
          <p:cNvSpPr/>
          <p:nvPr/>
        </p:nvSpPr>
        <p:spPr>
          <a:xfrm>
            <a:off x="8506869" y="5628788"/>
            <a:ext cx="653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fox</a:t>
            </a: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1BE09B36-9282-4E11-A679-27D6ADB4A033}"/>
              </a:ext>
            </a:extLst>
          </p:cNvPr>
          <p:cNvSpPr txBox="1"/>
          <p:nvPr/>
        </p:nvSpPr>
        <p:spPr>
          <a:xfrm>
            <a:off x="4264426" y="5591407"/>
            <a:ext cx="115361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標記</a:t>
            </a:r>
            <a:r>
              <a:rPr lang="zh-TW" altLang="en-US" sz="2400" b="1" kern="120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76B88EC-BC81-4FF1-9339-FD6204BE4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45377" y="2982770"/>
            <a:ext cx="6024564" cy="24720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55FC68-2F00-4CE0-820C-55509C6F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01" y="2190977"/>
            <a:ext cx="3971925" cy="480495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A36463E8-9DDA-40DB-9A78-2673F7A34155}"/>
              </a:ext>
            </a:extLst>
          </p:cNvPr>
          <p:cNvGrpSpPr/>
          <p:nvPr/>
        </p:nvGrpSpPr>
        <p:grpSpPr>
          <a:xfrm>
            <a:off x="6159901" y="3945411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3F43D6F-0F59-42F6-8525-43382CEC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23CAA05C-345C-440D-8BBA-BB5FFB1E9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B4F71EF-0D87-4F5E-8BC8-81BF71A73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1ACF0297-780E-4D19-BB5C-50C611EB5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A7B8E0B-283E-41A4-B1ED-5D26D536352C}"/>
              </a:ext>
            </a:extLst>
          </p:cNvPr>
          <p:cNvGrpSpPr/>
          <p:nvPr/>
        </p:nvGrpSpPr>
        <p:grpSpPr>
          <a:xfrm>
            <a:off x="6159901" y="4675721"/>
            <a:ext cx="3971925" cy="452785"/>
            <a:chOff x="6897657" y="4485084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768083F2-81D4-4EAE-A217-94CBEA8FB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4485084"/>
              <a:ext cx="752475" cy="452785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27309E70-A9DC-45C8-ACBD-5338A5B6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4485084"/>
              <a:ext cx="971550" cy="45278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1DFB4FDA-22FF-4C21-8D3B-10565B7ED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4485084"/>
              <a:ext cx="1051992" cy="452785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DD100EAC-6D70-4A67-862C-AA15ACF1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4485084"/>
              <a:ext cx="952500" cy="452785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2050100-0E1D-4C5A-8D30-7D83659EF04F}"/>
              </a:ext>
            </a:extLst>
          </p:cNvPr>
          <p:cNvGrpSpPr/>
          <p:nvPr/>
        </p:nvGrpSpPr>
        <p:grpSpPr>
          <a:xfrm>
            <a:off x="6159901" y="3249442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3957457-F8F8-4FF0-9356-E401EB7F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135E727E-75E5-4B78-9BA4-1840D1BDF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DD725E4B-18FF-4D5F-83F0-79364E70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FA060E1-B97C-4226-8946-7BCDFEF7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C5E4814-A837-4E0F-A22E-F99499C6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/>
                <a:ea typeface="Microsoft JhengHei"/>
              </a:rPr>
              <a:t>建立索引</a:t>
            </a:r>
            <a:endParaRPr lang="zh-TW" altLang="en-US">
              <a:latin typeface="Microsoft JhengHei"/>
              <a:ea typeface="Microsoft JhengHe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92FB936-30BE-42DA-B070-6ED6C8F048F0}"/>
              </a:ext>
            </a:extLst>
          </p:cNvPr>
          <p:cNvGrpSpPr/>
          <p:nvPr/>
        </p:nvGrpSpPr>
        <p:grpSpPr>
          <a:xfrm>
            <a:off x="2948968" y="416908"/>
            <a:ext cx="8408614" cy="1645444"/>
            <a:chOff x="2439599" y="-14778"/>
            <a:chExt cx="8408614" cy="164544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D508A1F-E01A-41B2-8102-AF5071B5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6126" y="286232"/>
              <a:ext cx="7052087" cy="998287"/>
            </a:xfrm>
            <a:prstGeom prst="rect">
              <a:avLst/>
            </a:prstGeom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C20FD5B6-CE84-4700-B32E-BABDE1DCE614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549B493E-C0C5-4589-81B2-EE5BA6530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27" name="Shape 303">
                <a:extLst>
                  <a:ext uri="{FF2B5EF4-FFF2-40B4-BE49-F238E27FC236}">
                    <a16:creationId xmlns:a16="http://schemas.microsoft.com/office/drawing/2014/main" id="{87E9E55A-B941-4D8D-B0E1-3BFBDB1BAF42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2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Analyzer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-US" altLang="zh-TW" sz="22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Module</a:t>
                </a:r>
                <a:endParaRPr lang="en" altLang="zh-TW" sz="22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F711348-E5E5-438E-AF0F-DB4DEDDC233A}"/>
                </a:ext>
              </a:extLst>
            </p:cNvPr>
            <p:cNvSpPr/>
            <p:nvPr/>
          </p:nvSpPr>
          <p:spPr>
            <a:xfrm>
              <a:off x="4293507" y="565360"/>
              <a:ext cx="64838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TW" altLang="en-US" sz="2200" b="1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使用自然語言處理技術（</a:t>
              </a:r>
              <a:r>
                <a:rPr kumimoji="1" lang="en-US" altLang="zh-TW" sz="2200" b="1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NLP</a:t>
              </a:r>
              <a:r>
                <a:rPr kumimoji="1" lang="zh-TW" altLang="en-US" sz="2200" b="1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）將字串轉換為標記</a:t>
              </a:r>
              <a:endParaRPr lang="zh-TW" altLang="en-US" sz="2200" b="1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FFBDA72-9FD5-4C5C-A979-B579F6520B0A}"/>
              </a:ext>
            </a:extLst>
          </p:cNvPr>
          <p:cNvSpPr/>
          <p:nvPr/>
        </p:nvSpPr>
        <p:spPr>
          <a:xfrm>
            <a:off x="6169426" y="2204346"/>
            <a:ext cx="396240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chemeClr val="dk1"/>
                </a:solidFill>
                <a:latin typeface="Microsoft JhengHei"/>
                <a:ea typeface="Microsoft JhengHei"/>
                <a:cs typeface="calibri"/>
              </a:rPr>
              <a:t>the quick brown foxes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1AE5ED-3D36-46AB-923D-318BC15359B3}"/>
              </a:ext>
            </a:extLst>
          </p:cNvPr>
          <p:cNvSpPr/>
          <p:nvPr/>
        </p:nvSpPr>
        <p:spPr>
          <a:xfrm>
            <a:off x="5001521" y="2123199"/>
            <a:ext cx="1153618" cy="5766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A2756AF-25FA-4E53-8F26-9070D59513F4}"/>
              </a:ext>
            </a:extLst>
          </p:cNvPr>
          <p:cNvSpPr txBox="1"/>
          <p:nvPr/>
        </p:nvSpPr>
        <p:spPr>
          <a:xfrm>
            <a:off x="4264426" y="2134311"/>
            <a:ext cx="115361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原句：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1C75814B-3041-4930-969E-F3E4E69E7863}"/>
              </a:ext>
            </a:extLst>
          </p:cNvPr>
          <p:cNvSpPr txBox="1"/>
          <p:nvPr/>
        </p:nvSpPr>
        <p:spPr>
          <a:xfrm>
            <a:off x="4264426" y="3183058"/>
            <a:ext cx="115361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分詞：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DC143AC-79A3-4C2B-A8CA-BB41EDF38FD4}"/>
              </a:ext>
            </a:extLst>
          </p:cNvPr>
          <p:cNvSpPr txBox="1"/>
          <p:nvPr/>
        </p:nvSpPr>
        <p:spPr>
          <a:xfrm>
            <a:off x="4264426" y="3878152"/>
            <a:ext cx="1709399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詞幹提取：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C2D9B81-CE5B-47D3-A437-9E79EBA35882}"/>
              </a:ext>
            </a:extLst>
          </p:cNvPr>
          <p:cNvSpPr txBox="1"/>
          <p:nvPr/>
        </p:nvSpPr>
        <p:spPr>
          <a:xfrm>
            <a:off x="4264426" y="4601598"/>
            <a:ext cx="198834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kern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移除停用詞：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C554D4-6A36-44C9-BDFF-8BCE76C371AC}"/>
              </a:ext>
            </a:extLst>
          </p:cNvPr>
          <p:cNvSpPr/>
          <p:nvPr/>
        </p:nvSpPr>
        <p:spPr>
          <a:xfrm>
            <a:off x="6168475" y="3242118"/>
            <a:ext cx="67197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the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2EF49B17-B4CC-4775-A7AE-D8DE3A8EE8EC}"/>
              </a:ext>
            </a:extLst>
          </p:cNvPr>
          <p:cNvSpPr/>
          <p:nvPr/>
        </p:nvSpPr>
        <p:spPr>
          <a:xfrm>
            <a:off x="6171311" y="3951267"/>
            <a:ext cx="671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the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868AB-C7DC-4FE9-A1EC-8B67B1F6E413}"/>
              </a:ext>
            </a:extLst>
          </p:cNvPr>
          <p:cNvSpPr/>
          <p:nvPr/>
        </p:nvSpPr>
        <p:spPr>
          <a:xfrm>
            <a:off x="6972399" y="3231821"/>
            <a:ext cx="98937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quick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EBAC1ED-88AD-44D9-A29C-361DE1B738AD}"/>
              </a:ext>
            </a:extLst>
          </p:cNvPr>
          <p:cNvSpPr/>
          <p:nvPr/>
        </p:nvSpPr>
        <p:spPr>
          <a:xfrm>
            <a:off x="6972399" y="3940970"/>
            <a:ext cx="989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quick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296E788-90D4-4D4F-8FFD-3AED45F2FE68}"/>
              </a:ext>
            </a:extLst>
          </p:cNvPr>
          <p:cNvSpPr/>
          <p:nvPr/>
        </p:nvSpPr>
        <p:spPr>
          <a:xfrm>
            <a:off x="6972399" y="4660295"/>
            <a:ext cx="989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quick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77CDAC9-421A-47E8-B95C-572A50CA078F}"/>
              </a:ext>
            </a:extLst>
          </p:cNvPr>
          <p:cNvSpPr/>
          <p:nvPr/>
        </p:nvSpPr>
        <p:spPr>
          <a:xfrm>
            <a:off x="7995208" y="3231821"/>
            <a:ext cx="113890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brown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C76F1C3-D473-4F36-96BB-07EB68C2CBC4}"/>
              </a:ext>
            </a:extLst>
          </p:cNvPr>
          <p:cNvSpPr/>
          <p:nvPr/>
        </p:nvSpPr>
        <p:spPr>
          <a:xfrm>
            <a:off x="7995208" y="3940970"/>
            <a:ext cx="1138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brown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13AF6D3-5177-4DC2-B694-558243CE0D9F}"/>
              </a:ext>
            </a:extLst>
          </p:cNvPr>
          <p:cNvSpPr/>
          <p:nvPr/>
        </p:nvSpPr>
        <p:spPr>
          <a:xfrm>
            <a:off x="7995208" y="4660295"/>
            <a:ext cx="1138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brown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29E381D-6204-4D45-BE8A-54570CE55B7A}"/>
              </a:ext>
            </a:extLst>
          </p:cNvPr>
          <p:cNvSpPr/>
          <p:nvPr/>
        </p:nvSpPr>
        <p:spPr>
          <a:xfrm>
            <a:off x="9171125" y="3242118"/>
            <a:ext cx="97315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sz="2400" b="1" dirty="0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foxes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BCB8F52-6E75-43A8-9AAC-E15CA9969789}"/>
              </a:ext>
            </a:extLst>
          </p:cNvPr>
          <p:cNvSpPr/>
          <p:nvPr/>
        </p:nvSpPr>
        <p:spPr>
          <a:xfrm>
            <a:off x="9330945" y="4670592"/>
            <a:ext cx="653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fox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3FED2E-CCFE-4EC0-B001-54AF42F041A4}"/>
              </a:ext>
            </a:extLst>
          </p:cNvPr>
          <p:cNvSpPr/>
          <p:nvPr/>
        </p:nvSpPr>
        <p:spPr>
          <a:xfrm>
            <a:off x="9160381" y="3951267"/>
            <a:ext cx="973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fox</a:t>
            </a:r>
            <a:r>
              <a:rPr lang="zh-TW" altLang="en-US" sz="2400" b="1" strike="sngStrike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es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77D6F0D-4643-4997-8C89-777C40FE77BF}"/>
              </a:ext>
            </a:extLst>
          </p:cNvPr>
          <p:cNvSpPr/>
          <p:nvPr/>
        </p:nvSpPr>
        <p:spPr>
          <a:xfrm>
            <a:off x="6169426" y="4670592"/>
            <a:ext cx="671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strike="sngStrike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the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9571ADBE-D5BA-4605-9EF1-98AB39D2C0EA}"/>
              </a:ext>
            </a:extLst>
          </p:cNvPr>
          <p:cNvGrpSpPr/>
          <p:nvPr/>
        </p:nvGrpSpPr>
        <p:grpSpPr>
          <a:xfrm>
            <a:off x="2240172" y="2100853"/>
            <a:ext cx="1392324" cy="4131267"/>
            <a:chOff x="888237" y="1758552"/>
            <a:chExt cx="1703948" cy="51417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22E327F8-8119-471C-80A9-B426856A5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237" y="1758552"/>
              <a:ext cx="1703948" cy="5141795"/>
            </a:xfrm>
            <a:prstGeom prst="rect">
              <a:avLst/>
            </a:prstGeom>
          </p:spPr>
        </p:pic>
        <p:sp>
          <p:nvSpPr>
            <p:cNvPr id="90" name="文字方塊 89">
              <a:extLst>
                <a:ext uri="{FF2B5EF4-FFF2-40B4-BE49-F238E27FC236}">
                  <a16:creationId xmlns:a16="http://schemas.microsoft.com/office/drawing/2014/main" id="{FEDC1BB5-750E-4014-8C4A-A22D324CE7EB}"/>
                </a:ext>
              </a:extLst>
            </p:cNvPr>
            <p:cNvSpPr txBox="1"/>
            <p:nvPr/>
          </p:nvSpPr>
          <p:spPr>
            <a:xfrm>
              <a:off x="1163402" y="2282934"/>
              <a:ext cx="1153618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分詞</a:t>
              </a:r>
            </a:p>
          </p:txBody>
        </p: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C32BF28A-FC4B-4FCE-8649-DC9842C94AE1}"/>
                </a:ext>
              </a:extLst>
            </p:cNvPr>
            <p:cNvSpPr txBox="1"/>
            <p:nvPr/>
          </p:nvSpPr>
          <p:spPr>
            <a:xfrm>
              <a:off x="1236536" y="4018197"/>
              <a:ext cx="1007350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詞幹提取</a:t>
              </a: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0A0AB4C4-11EB-4224-BEDB-883CEAD30DEF}"/>
                </a:ext>
              </a:extLst>
            </p:cNvPr>
            <p:cNvSpPr txBox="1"/>
            <p:nvPr/>
          </p:nvSpPr>
          <p:spPr>
            <a:xfrm>
              <a:off x="1242269" y="5731452"/>
              <a:ext cx="995884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移除停用詞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26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3" y="4085013"/>
            <a:ext cx="1718156" cy="2285953"/>
            <a:chOff x="3486368" y="2679805"/>
            <a:chExt cx="1718156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4" y="1630010"/>
            <a:ext cx="1718156" cy="2285953"/>
            <a:chOff x="1403646" y="2679805"/>
            <a:chExt cx="1718156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擷取</a:t>
            </a:r>
            <a:r>
              <a:rPr kumimoji="1" lang="zh-Hant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83271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找到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上的檔案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87853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將字詞儲存在索引資料庫 </a:t>
            </a:r>
            <a:r>
              <a:rPr kumimoji="1" lang="en-US" altLang="zh-TW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(index) </a:t>
            </a: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endParaRPr kumimoji="1" lang="en-US" altLang="zh-TW" sz="2800" b="1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635359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將擷取的內容轉換成個別字詞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147D841-F8C9-425A-AE67-1AA500C2D1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747" y="603499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Shape 299">
            <a:extLst>
              <a:ext uri="{FF2B5EF4-FFF2-40B4-BE49-F238E27FC236}">
                <a16:creationId xmlns:a16="http://schemas.microsoft.com/office/drawing/2014/main" id="{F1897A43-A0DA-4BAE-BED1-C8D63E286AFC}"/>
              </a:ext>
            </a:extLst>
          </p:cNvPr>
          <p:cNvSpPr txBox="1"/>
          <p:nvPr/>
        </p:nvSpPr>
        <p:spPr>
          <a:xfrm>
            <a:off x="1073401" y="5362953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53" name="Shape 297">
            <a:extLst>
              <a:ext uri="{FF2B5EF4-FFF2-40B4-BE49-F238E27FC236}">
                <a16:creationId xmlns:a16="http://schemas.microsoft.com/office/drawing/2014/main" id="{A9FB60E6-FFB9-4ABD-B51F-8057D036E187}"/>
              </a:ext>
            </a:extLst>
          </p:cNvPr>
          <p:cNvSpPr txBox="1"/>
          <p:nvPr/>
        </p:nvSpPr>
        <p:spPr>
          <a:xfrm>
            <a:off x="1026011" y="2950286"/>
            <a:ext cx="1802252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341306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>
            <a:extLst>
              <a:ext uri="{FF2B5EF4-FFF2-40B4-BE49-F238E27FC236}">
                <a16:creationId xmlns:a16="http://schemas.microsoft.com/office/drawing/2014/main" id="{9CAFB77F-9E35-4087-89D0-648BE8FF0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2689649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04B06D3-25FB-41F6-B95E-008DCAC3E0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382984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13C55F25-D932-4012-B8D7-2C5F649CD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4916296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E0A6058-47FE-EC46-9458-C9BFFE076D91}"/>
              </a:ext>
            </a:extLst>
          </p:cNvPr>
          <p:cNvSpPr/>
          <p:nvPr/>
        </p:nvSpPr>
        <p:spPr>
          <a:xfrm>
            <a:off x="3040015" y="5801830"/>
            <a:ext cx="2355272" cy="506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/>
              <a:t>Dictionary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712E85-4C93-6F46-A258-3DD2B66091A3}"/>
              </a:ext>
            </a:extLst>
          </p:cNvPr>
          <p:cNvSpPr/>
          <p:nvPr/>
        </p:nvSpPr>
        <p:spPr>
          <a:xfrm>
            <a:off x="6051780" y="5793351"/>
            <a:ext cx="2355272" cy="506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800"/>
              <a:t>Postings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C40B590-8D88-6848-83C9-98CD008181D5}"/>
              </a:ext>
            </a:extLst>
          </p:cNvPr>
          <p:cNvGrpSpPr/>
          <p:nvPr/>
        </p:nvGrpSpPr>
        <p:grpSpPr>
          <a:xfrm>
            <a:off x="5685837" y="2502696"/>
            <a:ext cx="838703" cy="838703"/>
            <a:chOff x="4412672" y="3159358"/>
            <a:chExt cx="838703" cy="8387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EE947E0-3F12-CA40-9C17-0D274296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A72D453-28F6-224F-B51C-390D0B39C0A8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9ED9B52-4C85-D944-AC49-957EF4CC1524}"/>
              </a:ext>
            </a:extLst>
          </p:cNvPr>
          <p:cNvGrpSpPr/>
          <p:nvPr/>
        </p:nvGrpSpPr>
        <p:grpSpPr>
          <a:xfrm>
            <a:off x="6836769" y="2502695"/>
            <a:ext cx="838703" cy="838703"/>
            <a:chOff x="4412672" y="3159358"/>
            <a:chExt cx="838703" cy="838703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704EA9A-13CD-9544-9C46-C402AE9C6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B934083-2947-AA4A-B90D-B1B3EBD15DAD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97A01D4-FF9B-AF42-99FB-C09640A8D5ED}"/>
              </a:ext>
            </a:extLst>
          </p:cNvPr>
          <p:cNvGrpSpPr/>
          <p:nvPr/>
        </p:nvGrpSpPr>
        <p:grpSpPr>
          <a:xfrm>
            <a:off x="7987701" y="2502695"/>
            <a:ext cx="838703" cy="838703"/>
            <a:chOff x="4412672" y="3159358"/>
            <a:chExt cx="838703" cy="838703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D0E48F5-454E-5841-BE3F-FB64AF865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C4D19D41-03E1-9340-9C82-F9C1B5B37F6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39CC15F-786C-C749-AF73-0095FBA6A6B0}"/>
              </a:ext>
            </a:extLst>
          </p:cNvPr>
          <p:cNvGrpSpPr/>
          <p:nvPr/>
        </p:nvGrpSpPr>
        <p:grpSpPr>
          <a:xfrm>
            <a:off x="5685837" y="3608430"/>
            <a:ext cx="838703" cy="838703"/>
            <a:chOff x="4412672" y="3159358"/>
            <a:chExt cx="838703" cy="838703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F09CF58-3E35-2047-81C2-F4138463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8C16652-C620-DF41-BB51-3569E2725C4C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742A5F4-7203-5944-AD21-A5E12A714877}"/>
              </a:ext>
            </a:extLst>
          </p:cNvPr>
          <p:cNvGrpSpPr/>
          <p:nvPr/>
        </p:nvGrpSpPr>
        <p:grpSpPr>
          <a:xfrm>
            <a:off x="6836769" y="3608429"/>
            <a:ext cx="838703" cy="838703"/>
            <a:chOff x="4412672" y="3159358"/>
            <a:chExt cx="838703" cy="838703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FFFEDA8-4D00-3447-A434-38A2DE8F4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A82B852A-BC1B-F44E-9515-61925EC6EE2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53FA98B-454C-3447-A9C2-C0A732CE00B1}"/>
              </a:ext>
            </a:extLst>
          </p:cNvPr>
          <p:cNvGrpSpPr/>
          <p:nvPr/>
        </p:nvGrpSpPr>
        <p:grpSpPr>
          <a:xfrm>
            <a:off x="5685837" y="4714164"/>
            <a:ext cx="838703" cy="838703"/>
            <a:chOff x="4412672" y="3159358"/>
            <a:chExt cx="838703" cy="83870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6135AAB-FDA0-1945-B64E-08B0A7624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1A27292-A351-FD46-8904-D4C3554AC0E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C76CD65A-3545-2843-9478-97A3B3C21E2F}"/>
              </a:ext>
            </a:extLst>
          </p:cNvPr>
          <p:cNvGrpSpPr/>
          <p:nvPr/>
        </p:nvGrpSpPr>
        <p:grpSpPr>
          <a:xfrm>
            <a:off x="6836769" y="4714163"/>
            <a:ext cx="838703" cy="838703"/>
            <a:chOff x="4412672" y="3159358"/>
            <a:chExt cx="838703" cy="838703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E3634B5-3E35-FE42-93A7-7635F2ED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9BC18959-3AAD-E146-BBEF-02336A39F5AD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17063D9-0F5E-624A-949D-E5300057EBA6}"/>
              </a:ext>
            </a:extLst>
          </p:cNvPr>
          <p:cNvGrpSpPr/>
          <p:nvPr/>
        </p:nvGrpSpPr>
        <p:grpSpPr>
          <a:xfrm>
            <a:off x="7987701" y="4714163"/>
            <a:ext cx="838703" cy="838703"/>
            <a:chOff x="4412672" y="3159358"/>
            <a:chExt cx="838703" cy="838703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F9E37DC3-A821-354A-8637-DDBB2B7D6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9DB1CF76-B45C-4444-A620-501F7C4A5BDF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8E36A1AE-5715-724B-B427-2241630D50FF}"/>
              </a:ext>
            </a:extLst>
          </p:cNvPr>
          <p:cNvCxnSpPr>
            <a:stCxn id="10" idx="3"/>
            <a:endCxn id="22" idx="1"/>
          </p:cNvCxnSpPr>
          <p:nvPr/>
        </p:nvCxnSpPr>
        <p:spPr>
          <a:xfrm flipV="1">
            <a:off x="6524540" y="2922047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箭頭接點 42">
            <a:extLst>
              <a:ext uri="{FF2B5EF4-FFF2-40B4-BE49-F238E27FC236}">
                <a16:creationId xmlns:a16="http://schemas.microsoft.com/office/drawing/2014/main" id="{794F4689-D479-574E-B7B3-84B67DD6332B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>
            <a:off x="7675472" y="2922047"/>
            <a:ext cx="3122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箭頭接點 44">
            <a:extLst>
              <a:ext uri="{FF2B5EF4-FFF2-40B4-BE49-F238E27FC236}">
                <a16:creationId xmlns:a16="http://schemas.microsoft.com/office/drawing/2014/main" id="{8DDF0413-9526-F04E-BE0D-16EB9E83A0C2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6524540" y="4027781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箭頭接點 47">
            <a:extLst>
              <a:ext uri="{FF2B5EF4-FFF2-40B4-BE49-F238E27FC236}">
                <a16:creationId xmlns:a16="http://schemas.microsoft.com/office/drawing/2014/main" id="{2C2CEE73-A67F-8942-8A43-B5F7BBB87736}"/>
              </a:ext>
            </a:extLst>
          </p:cNvPr>
          <p:cNvCxnSpPr>
            <a:cxnSpLocks/>
            <a:stCxn id="34" idx="3"/>
            <a:endCxn id="37" idx="1"/>
          </p:cNvCxnSpPr>
          <p:nvPr/>
        </p:nvCxnSpPr>
        <p:spPr>
          <a:xfrm flipV="1">
            <a:off x="6524540" y="5133515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箭頭接點 52">
            <a:extLst>
              <a:ext uri="{FF2B5EF4-FFF2-40B4-BE49-F238E27FC236}">
                <a16:creationId xmlns:a16="http://schemas.microsoft.com/office/drawing/2014/main" id="{899A1A40-AAD0-9046-BECC-142970F80026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>
            <a:off x="7675472" y="5133515"/>
            <a:ext cx="3122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標題 5">
            <a:extLst>
              <a:ext uri="{FF2B5EF4-FFF2-40B4-BE49-F238E27FC236}">
                <a16:creationId xmlns:a16="http://schemas.microsoft.com/office/drawing/2014/main" id="{FFE39152-A0CC-4BC2-95D2-B3B57831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2D4E1442-B92C-47F0-BE14-450715E32451}"/>
              </a:ext>
            </a:extLst>
          </p:cNvPr>
          <p:cNvGrpSpPr/>
          <p:nvPr/>
        </p:nvGrpSpPr>
        <p:grpSpPr>
          <a:xfrm>
            <a:off x="2948968" y="416908"/>
            <a:ext cx="8408614" cy="1645444"/>
            <a:chOff x="2439599" y="-14778"/>
            <a:chExt cx="8408614" cy="1645444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38E82282-169E-4A75-9A75-9BE15636A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6126" y="286232"/>
              <a:ext cx="7052087" cy="998287"/>
            </a:xfrm>
            <a:prstGeom prst="rect">
              <a:avLst/>
            </a:prstGeom>
          </p:spPr>
        </p:pic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FC17CFF6-9D92-4FDA-9682-B3BA4240D17F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57E2E98A-2074-46E3-A698-8037692AA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50" name="Shape 303">
                <a:extLst>
                  <a:ext uri="{FF2B5EF4-FFF2-40B4-BE49-F238E27FC236}">
                    <a16:creationId xmlns:a16="http://schemas.microsoft.com/office/drawing/2014/main" id="{8EBE4D68-2915-4EB9-8F85-F1D1B4B8D10C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Index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Writer</a:t>
                </a: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46EC48D-A62D-4D0F-84D7-DF6B965B4745}"/>
                </a:ext>
              </a:extLst>
            </p:cNvPr>
            <p:cNvSpPr/>
            <p:nvPr/>
          </p:nvSpPr>
          <p:spPr>
            <a:xfrm>
              <a:off x="4293507" y="565360"/>
              <a:ext cx="6483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zh-Hant" altLang="en-US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採用倒置索引 </a:t>
              </a:r>
              <a:r>
                <a:rPr kumimoji="1" lang="en-US" altLang="zh-TW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kumimoji="1" lang="en-US" altLang="zh-Hant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Inverted Index)</a:t>
              </a:r>
              <a:r>
                <a:rPr kumimoji="1" lang="zh-Hant" altLang="en-US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提升搜尋效率！</a:t>
              </a:r>
              <a:endParaRPr kumimoji="1"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4B480637-2A64-40A2-9F2F-00FEA586EB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48" y="1476034"/>
            <a:ext cx="1129063" cy="908026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700C27F8-A504-44FD-9033-7C312228AA89}"/>
              </a:ext>
            </a:extLst>
          </p:cNvPr>
          <p:cNvSpPr/>
          <p:nvPr/>
        </p:nvSpPr>
        <p:spPr>
          <a:xfrm>
            <a:off x="3597871" y="2688232"/>
            <a:ext cx="110006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quick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A2A28E3-2927-4D5A-BC7B-232CE0A99922}"/>
              </a:ext>
            </a:extLst>
          </p:cNvPr>
          <p:cNvSpPr/>
          <p:nvPr/>
        </p:nvSpPr>
        <p:spPr>
          <a:xfrm>
            <a:off x="3506867" y="3831681"/>
            <a:ext cx="133355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brown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9C68A901-CE26-436C-A0AF-D4DEC9F5E612}"/>
              </a:ext>
            </a:extLst>
          </p:cNvPr>
          <p:cNvSpPr/>
          <p:nvPr/>
        </p:nvSpPr>
        <p:spPr>
          <a:xfrm>
            <a:off x="3618696" y="4907547"/>
            <a:ext cx="105841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zh-TW" altLang="en-US" sz="2400" b="1">
                <a:solidFill>
                  <a:prstClr val="black"/>
                </a:solidFill>
                <a:latin typeface="Microsoft JhengHei"/>
                <a:ea typeface="Microsoft JhengHei"/>
                <a:cs typeface="Arial"/>
              </a:rPr>
              <a:t>fox</a:t>
            </a:r>
          </a:p>
        </p:txBody>
      </p:sp>
    </p:spTree>
    <p:extLst>
      <p:ext uri="{BB962C8B-B14F-4D97-AF65-F5344CB8AC3E}">
        <p14:creationId xmlns:p14="http://schemas.microsoft.com/office/powerpoint/2010/main" val="1375712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1E6813B6-88F8-4A89-84CE-0CD9E59BE62A}"/>
              </a:ext>
            </a:extLst>
          </p:cNvPr>
          <p:cNvGrpSpPr/>
          <p:nvPr/>
        </p:nvGrpSpPr>
        <p:grpSpPr>
          <a:xfrm>
            <a:off x="973966" y="2598232"/>
            <a:ext cx="5786389" cy="3805352"/>
            <a:chOff x="3040015" y="2502695"/>
            <a:chExt cx="5786389" cy="3805352"/>
          </a:xfrm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3CFABEB-EC18-4BD0-80AE-CE730E9D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76C7894E-B8D4-4639-BA7D-70B3169A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C0FCD614-2255-46A7-A718-8F1A6347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0813B4A0-DD36-4A16-AA93-F0F73CD54DFF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Dictionary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5FCC071-8149-4AC2-AE6F-1993EB2F07BB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Postings</a:t>
              </a: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470554A5-6C1B-4329-A3BF-51B61C2C3F84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95" name="圖片 94">
                <a:extLst>
                  <a:ext uri="{FF2B5EF4-FFF2-40B4-BE49-F238E27FC236}">
                    <a16:creationId xmlns:a16="http://schemas.microsoft.com/office/drawing/2014/main" id="{8E2964CC-C2E2-47F9-89DB-541FE2B51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6" name="文字方塊 95">
                <a:extLst>
                  <a:ext uri="{FF2B5EF4-FFF2-40B4-BE49-F238E27FC236}">
                    <a16:creationId xmlns:a16="http://schemas.microsoft.com/office/drawing/2014/main" id="{FC2435E7-CA01-4EE2-B9B0-D4417B49FF8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群組 96">
              <a:extLst>
                <a:ext uri="{FF2B5EF4-FFF2-40B4-BE49-F238E27FC236}">
                  <a16:creationId xmlns:a16="http://schemas.microsoft.com/office/drawing/2014/main" id="{D2DDA3B3-895F-49D0-848D-0E420BBC568F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98" name="圖片 97">
                <a:extLst>
                  <a:ext uri="{FF2B5EF4-FFF2-40B4-BE49-F238E27FC236}">
                    <a16:creationId xmlns:a16="http://schemas.microsoft.com/office/drawing/2014/main" id="{20B296E6-9726-49E5-A7A1-A7E6617E5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A0271B46-2613-48B5-B7BA-3478678393E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群組 99">
              <a:extLst>
                <a:ext uri="{FF2B5EF4-FFF2-40B4-BE49-F238E27FC236}">
                  <a16:creationId xmlns:a16="http://schemas.microsoft.com/office/drawing/2014/main" id="{91477C89-C35F-43A9-B40E-B01692CED9F8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01" name="圖片 100">
                <a:extLst>
                  <a:ext uri="{FF2B5EF4-FFF2-40B4-BE49-F238E27FC236}">
                    <a16:creationId xmlns:a16="http://schemas.microsoft.com/office/drawing/2014/main" id="{1A3CF459-07C2-4ADE-A16B-E3D03CD25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2" name="文字方塊 101">
                <a:extLst>
                  <a:ext uri="{FF2B5EF4-FFF2-40B4-BE49-F238E27FC236}">
                    <a16:creationId xmlns:a16="http://schemas.microsoft.com/office/drawing/2014/main" id="{DE387524-3948-43E4-8A65-6F4780B84C29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E85A420F-0FBC-4DE2-8996-AD1BAF380EF8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104" name="圖片 103">
                <a:extLst>
                  <a:ext uri="{FF2B5EF4-FFF2-40B4-BE49-F238E27FC236}">
                    <a16:creationId xmlns:a16="http://schemas.microsoft.com/office/drawing/2014/main" id="{BEFC8AA2-F43F-4108-B8E3-E40D7A938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33B3F57C-B0C5-4DE7-A3E9-7E92213A3D8C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" name="群組 105">
              <a:extLst>
                <a:ext uri="{FF2B5EF4-FFF2-40B4-BE49-F238E27FC236}">
                  <a16:creationId xmlns:a16="http://schemas.microsoft.com/office/drawing/2014/main" id="{E22773FB-7FB1-451E-AA24-DC1D33E1C0E5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107" name="圖片 106">
                <a:extLst>
                  <a:ext uri="{FF2B5EF4-FFF2-40B4-BE49-F238E27FC236}">
                    <a16:creationId xmlns:a16="http://schemas.microsoft.com/office/drawing/2014/main" id="{1165CAB4-2B81-4742-BEF5-8FC64500E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8" name="文字方塊 107">
                <a:extLst>
                  <a:ext uri="{FF2B5EF4-FFF2-40B4-BE49-F238E27FC236}">
                    <a16:creationId xmlns:a16="http://schemas.microsoft.com/office/drawing/2014/main" id="{4AB1161B-2FDA-480A-A6F3-FC686DBD009F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群組 108">
              <a:extLst>
                <a:ext uri="{FF2B5EF4-FFF2-40B4-BE49-F238E27FC236}">
                  <a16:creationId xmlns:a16="http://schemas.microsoft.com/office/drawing/2014/main" id="{9DF27501-A906-4384-9933-6FF2E8670950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110" name="圖片 109">
                <a:extLst>
                  <a:ext uri="{FF2B5EF4-FFF2-40B4-BE49-F238E27FC236}">
                    <a16:creationId xmlns:a16="http://schemas.microsoft.com/office/drawing/2014/main" id="{70B02397-3331-4A03-98D7-85DBCC6CA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B5B5EDE3-3976-427A-917A-E3F6799D49D4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BD15846-5EBF-4798-9D06-7DDDEA43EC39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113" name="圖片 112">
                <a:extLst>
                  <a:ext uri="{FF2B5EF4-FFF2-40B4-BE49-F238E27FC236}">
                    <a16:creationId xmlns:a16="http://schemas.microsoft.com/office/drawing/2014/main" id="{820E86B7-D0BA-412B-B8F3-E13CBEB71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F000F1F7-B184-4D3B-96E5-F652F34F4B2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A9BF04ED-FFD3-4291-AEE8-42EA91F30721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116" name="圖片 115">
                <a:extLst>
                  <a:ext uri="{FF2B5EF4-FFF2-40B4-BE49-F238E27FC236}">
                    <a16:creationId xmlns:a16="http://schemas.microsoft.com/office/drawing/2014/main" id="{D63D621D-6D13-425C-9272-3B983064E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2269660C-39E7-4777-B40B-3A90DB2F19F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8" name="直線箭頭接點 6">
              <a:extLst>
                <a:ext uri="{FF2B5EF4-FFF2-40B4-BE49-F238E27FC236}">
                  <a16:creationId xmlns:a16="http://schemas.microsoft.com/office/drawing/2014/main" id="{FADE94DE-F531-4CC2-B249-C2E9C6BF5888}"/>
                </a:ext>
              </a:extLst>
            </p:cNvPr>
            <p:cNvCxnSpPr>
              <a:stCxn id="95" idx="3"/>
              <a:endCxn id="98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線箭頭接點 42">
              <a:extLst>
                <a:ext uri="{FF2B5EF4-FFF2-40B4-BE49-F238E27FC236}">
                  <a16:creationId xmlns:a16="http://schemas.microsoft.com/office/drawing/2014/main" id="{E5BCD04E-DB10-4D58-84BA-E92714AA2D1A}"/>
                </a:ext>
              </a:extLst>
            </p:cNvPr>
            <p:cNvCxnSpPr>
              <a:cxnSpLocks/>
              <a:stCxn id="98" idx="3"/>
              <a:endCxn id="101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線箭頭接點 44">
              <a:extLst>
                <a:ext uri="{FF2B5EF4-FFF2-40B4-BE49-F238E27FC236}">
                  <a16:creationId xmlns:a16="http://schemas.microsoft.com/office/drawing/2014/main" id="{C7F26EB1-D8C0-4B43-9C21-F3F31444A3C8}"/>
                </a:ext>
              </a:extLst>
            </p:cNvPr>
            <p:cNvCxnSpPr>
              <a:cxnSpLocks/>
              <a:stCxn id="104" idx="3"/>
              <a:endCxn id="107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直線箭頭接點 47">
              <a:extLst>
                <a:ext uri="{FF2B5EF4-FFF2-40B4-BE49-F238E27FC236}">
                  <a16:creationId xmlns:a16="http://schemas.microsoft.com/office/drawing/2014/main" id="{BCCB6B7D-5809-4D43-849D-C33DB6EC25F1}"/>
                </a:ext>
              </a:extLst>
            </p:cNvPr>
            <p:cNvCxnSpPr>
              <a:cxnSpLocks/>
              <a:stCxn id="110" idx="3"/>
              <a:endCxn id="113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線箭頭接點 52">
              <a:extLst>
                <a:ext uri="{FF2B5EF4-FFF2-40B4-BE49-F238E27FC236}">
                  <a16:creationId xmlns:a16="http://schemas.microsoft.com/office/drawing/2014/main" id="{08F31D26-D32D-4E1D-B8F0-00160832E5E9}"/>
                </a:ext>
              </a:extLst>
            </p:cNvPr>
            <p:cNvCxnSpPr>
              <a:cxnSpLocks/>
              <a:stCxn id="113" idx="3"/>
              <a:endCxn id="116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4BA0704B-B132-45CD-BFCC-53A5C98CEF46}"/>
                </a:ext>
              </a:extLst>
            </p:cNvPr>
            <p:cNvSpPr/>
            <p:nvPr/>
          </p:nvSpPr>
          <p:spPr>
            <a:xfrm>
              <a:off x="3742033" y="2667638"/>
              <a:ext cx="9044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quick</a:t>
              </a: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D80F2832-A9B7-478E-BD94-3BAD46424BD1}"/>
                </a:ext>
              </a:extLst>
            </p:cNvPr>
            <p:cNvSpPr/>
            <p:nvPr/>
          </p:nvSpPr>
          <p:spPr>
            <a:xfrm>
              <a:off x="3681921" y="3821384"/>
              <a:ext cx="10246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brown</a:t>
              </a: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100D3E93-D2DA-4CC9-89CD-4ACF986D29A7}"/>
                </a:ext>
              </a:extLst>
            </p:cNvPr>
            <p:cNvSpPr/>
            <p:nvPr/>
          </p:nvSpPr>
          <p:spPr>
            <a:xfrm>
              <a:off x="3896723" y="4897250"/>
              <a:ext cx="5950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fox</a:t>
              </a:r>
            </a:p>
          </p:txBody>
        </p: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810DCD26-28D8-DD4F-BF49-74E310A1BB29}"/>
              </a:ext>
            </a:extLst>
          </p:cNvPr>
          <p:cNvSpPr/>
          <p:nvPr/>
        </p:nvSpPr>
        <p:spPr>
          <a:xfrm>
            <a:off x="7578436" y="2216723"/>
            <a:ext cx="4613564" cy="4516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C0B1BDD6-FADA-3F4D-B4CD-6DF6E15034DE}"/>
              </a:ext>
            </a:extLst>
          </p:cNvPr>
          <p:cNvGrpSpPr/>
          <p:nvPr/>
        </p:nvGrpSpPr>
        <p:grpSpPr>
          <a:xfrm>
            <a:off x="8099025" y="3767145"/>
            <a:ext cx="838703" cy="838703"/>
            <a:chOff x="4412672" y="3159358"/>
            <a:chExt cx="838703" cy="838703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27D3FC2-3ED2-BF43-8FE4-FA5A65BF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E1165F52-AFFA-8642-807D-EA84F916C912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38207055-94D3-2141-A3FF-CFC3074D79EE}"/>
              </a:ext>
            </a:extLst>
          </p:cNvPr>
          <p:cNvGrpSpPr/>
          <p:nvPr/>
        </p:nvGrpSpPr>
        <p:grpSpPr>
          <a:xfrm>
            <a:off x="8099025" y="4716777"/>
            <a:ext cx="838703" cy="838703"/>
            <a:chOff x="4412672" y="3159358"/>
            <a:chExt cx="838703" cy="838703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D037F908-ECE5-C048-A988-59C388D1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BF4D6877-92C8-D545-8B85-0D403B5CBC56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BB2FED0E-6733-584D-8BE0-678068E38E78}"/>
              </a:ext>
            </a:extLst>
          </p:cNvPr>
          <p:cNvGrpSpPr/>
          <p:nvPr/>
        </p:nvGrpSpPr>
        <p:grpSpPr>
          <a:xfrm>
            <a:off x="8099025" y="5642824"/>
            <a:ext cx="838703" cy="838703"/>
            <a:chOff x="4412672" y="3159358"/>
            <a:chExt cx="838703" cy="838703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C2D09EA6-4557-1445-A53A-D32F9CB22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4C8948EE-0E1E-3E49-B763-6D01BDC0B1BE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圓角矩形 67">
            <a:extLst>
              <a:ext uri="{FF2B5EF4-FFF2-40B4-BE49-F238E27FC236}">
                <a16:creationId xmlns:a16="http://schemas.microsoft.com/office/drawing/2014/main" id="{C79CC2CC-E0AB-864F-AAA1-978B03BEB547}"/>
              </a:ext>
            </a:extLst>
          </p:cNvPr>
          <p:cNvSpPr/>
          <p:nvPr/>
        </p:nvSpPr>
        <p:spPr>
          <a:xfrm>
            <a:off x="8201894" y="3112207"/>
            <a:ext cx="3011051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FB97E7D7-2596-1F4B-A2A0-0B551074B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11" y="3005271"/>
            <a:ext cx="638753" cy="638753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80E3630C-37EF-CC4F-8D15-5B54AFB80DB2}"/>
              </a:ext>
            </a:extLst>
          </p:cNvPr>
          <p:cNvSpPr/>
          <p:nvPr/>
        </p:nvSpPr>
        <p:spPr>
          <a:xfrm>
            <a:off x="8937728" y="3863331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7C5BE64-9F05-2B46-9B54-C3DCFB7F1C5E}"/>
              </a:ext>
            </a:extLst>
          </p:cNvPr>
          <p:cNvSpPr/>
          <p:nvPr/>
        </p:nvSpPr>
        <p:spPr>
          <a:xfrm>
            <a:off x="8956743" y="4113208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58AEF3C-78D6-2540-97DA-4C920E7F8B06}"/>
              </a:ext>
            </a:extLst>
          </p:cNvPr>
          <p:cNvSpPr/>
          <p:nvPr/>
        </p:nvSpPr>
        <p:spPr>
          <a:xfrm>
            <a:off x="8937727" y="4368648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C2201E8-B76F-7049-AEB3-20B96B20CBF0}"/>
              </a:ext>
            </a:extLst>
          </p:cNvPr>
          <p:cNvSpPr/>
          <p:nvPr/>
        </p:nvSpPr>
        <p:spPr>
          <a:xfrm>
            <a:off x="8983328" y="4820455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29FCCE1-CBE7-4543-858A-D782BB3706D9}"/>
              </a:ext>
            </a:extLst>
          </p:cNvPr>
          <p:cNvSpPr/>
          <p:nvPr/>
        </p:nvSpPr>
        <p:spPr>
          <a:xfrm>
            <a:off x="9002343" y="5070332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47D898DC-ED39-1D48-9561-04AE8D6E57D8}"/>
              </a:ext>
            </a:extLst>
          </p:cNvPr>
          <p:cNvSpPr/>
          <p:nvPr/>
        </p:nvSpPr>
        <p:spPr>
          <a:xfrm>
            <a:off x="8983327" y="5325772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FFB9BDE6-90FD-0845-ADE7-3C66D4F8F84B}"/>
              </a:ext>
            </a:extLst>
          </p:cNvPr>
          <p:cNvSpPr/>
          <p:nvPr/>
        </p:nvSpPr>
        <p:spPr>
          <a:xfrm>
            <a:off x="9002344" y="5779778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DA5729D8-FCB3-6B4D-A95F-62CD6A5F6EBA}"/>
              </a:ext>
            </a:extLst>
          </p:cNvPr>
          <p:cNvSpPr/>
          <p:nvPr/>
        </p:nvSpPr>
        <p:spPr>
          <a:xfrm>
            <a:off x="9021359" y="6029655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DEAB1EB-B4CA-4841-B1A2-65F81323996F}"/>
              </a:ext>
            </a:extLst>
          </p:cNvPr>
          <p:cNvSpPr/>
          <p:nvPr/>
        </p:nvSpPr>
        <p:spPr>
          <a:xfrm>
            <a:off x="9002343" y="6285095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FACBA909-2F23-B644-A585-A4B250310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25" y="2404565"/>
            <a:ext cx="1772449" cy="626265"/>
          </a:xfrm>
          <a:prstGeom prst="rect">
            <a:avLst/>
          </a:prstGeom>
        </p:spPr>
      </p:pic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749694" y="2458639"/>
            <a:ext cx="6179127" cy="1101805"/>
          </a:xfrm>
          <a:prstGeom prst="frame">
            <a:avLst>
              <a:gd name="adj1" fmla="val 5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AB10363-0DBD-4142-A997-C758DFD4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建立索引</a:t>
            </a:r>
            <a:endParaRPr lang="zh-TW" altLang="en-US"/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BA91B5D7-1225-4BC2-86A4-CFA95DAB34FD}"/>
              </a:ext>
            </a:extLst>
          </p:cNvPr>
          <p:cNvGrpSpPr/>
          <p:nvPr/>
        </p:nvGrpSpPr>
        <p:grpSpPr>
          <a:xfrm>
            <a:off x="2948968" y="416908"/>
            <a:ext cx="7871379" cy="1645444"/>
            <a:chOff x="2439599" y="-14778"/>
            <a:chExt cx="7871379" cy="1645444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3E84F9B3-84D0-43A3-AD21-BB9E24D70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6893" y="286232"/>
              <a:ext cx="7052087" cy="998287"/>
            </a:xfrm>
            <a:prstGeom prst="rect">
              <a:avLst/>
            </a:prstGeom>
          </p:spPr>
        </p:pic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F9472256-83F5-42A6-9F9C-5F42C335CF29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87" name="圖片 86">
                <a:extLst>
                  <a:ext uri="{FF2B5EF4-FFF2-40B4-BE49-F238E27FC236}">
                    <a16:creationId xmlns:a16="http://schemas.microsoft.com/office/drawing/2014/main" id="{F81F0B5C-3A70-48C8-9D77-8B4A036EA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88" name="Shape 303">
                <a:extLst>
                  <a:ext uri="{FF2B5EF4-FFF2-40B4-BE49-F238E27FC236}">
                    <a16:creationId xmlns:a16="http://schemas.microsoft.com/office/drawing/2014/main" id="{7BBF0B2D-B3A4-4B64-A9C0-D23EFC799BEC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Index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Writer</a:t>
                </a:r>
              </a:p>
            </p:txBody>
          </p:sp>
        </p:grp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4BB3863A-8616-43F4-B9B1-1CE8910FEEB0}"/>
                </a:ext>
              </a:extLst>
            </p:cNvPr>
            <p:cNvSpPr/>
            <p:nvPr/>
          </p:nvSpPr>
          <p:spPr>
            <a:xfrm>
              <a:off x="3827155" y="565360"/>
              <a:ext cx="6483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Hant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Q. </a:t>
              </a:r>
              <a:r>
                <a:rPr kumimoji="1" lang="zh-Hant" altLang="en-US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如何用倒置索引快速呈現搜尋結果？</a:t>
              </a:r>
              <a:endParaRPr kumimoji="1"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141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BC65E1B4-DDBD-4ABF-834F-183F0F3C863E}"/>
              </a:ext>
            </a:extLst>
          </p:cNvPr>
          <p:cNvSpPr/>
          <p:nvPr/>
        </p:nvSpPr>
        <p:spPr>
          <a:xfrm>
            <a:off x="6045719" y="2614821"/>
            <a:ext cx="5758070" cy="3590435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0FF36A15-BFD3-4C83-B54D-8DDFCAADA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617" y="3863710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94" y="2657965"/>
            <a:ext cx="1718156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5902" y="1774219"/>
            <a:ext cx="5197687" cy="1016108"/>
            <a:chOff x="5609744" y="1735957"/>
            <a:chExt cx="5197687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744" y="1735957"/>
              <a:ext cx="5197687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654837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檔案搜尋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Search Operation</a:t>
              </a:r>
            </a:p>
          </p:txBody>
        </p:sp>
      </p:grp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4D9C7BBB-606E-41DB-9E5A-B172F609A662}"/>
              </a:ext>
            </a:extLst>
          </p:cNvPr>
          <p:cNvGrpSpPr/>
          <p:nvPr/>
        </p:nvGrpSpPr>
        <p:grpSpPr>
          <a:xfrm>
            <a:off x="564224" y="1774219"/>
            <a:ext cx="5195140" cy="1016108"/>
            <a:chOff x="722293" y="1735957"/>
            <a:chExt cx="5195140" cy="1016108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A6B53E36-972A-4753-BED1-B70F3328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293" y="1735957"/>
              <a:ext cx="5195140" cy="1016108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7B5C8AC-29A0-45C2-B5C9-7FEB8A03DC51}"/>
                </a:ext>
              </a:extLst>
            </p:cNvPr>
            <p:cNvSpPr/>
            <p:nvPr/>
          </p:nvSpPr>
          <p:spPr>
            <a:xfrm>
              <a:off x="1762841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建立索引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1FF226C-569B-4F53-84BF-5D73CC6C4550}"/>
              </a:ext>
            </a:extLst>
          </p:cNvPr>
          <p:cNvGrpSpPr/>
          <p:nvPr/>
        </p:nvGrpSpPr>
        <p:grpSpPr>
          <a:xfrm>
            <a:off x="471538" y="4942145"/>
            <a:ext cx="2607951" cy="1180817"/>
            <a:chOff x="206581" y="4963985"/>
            <a:chExt cx="2607951" cy="1180817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B996C688-0B5E-40EF-B69D-1B48A5C1D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81" y="4963985"/>
              <a:ext cx="1329573" cy="1180817"/>
            </a:xfrm>
            <a:prstGeom prst="rect">
              <a:avLst/>
            </a:prstGeom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78597136-A00C-4427-AC55-AB30EDF0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959" y="4963985"/>
              <a:ext cx="1329573" cy="1180817"/>
            </a:xfrm>
            <a:prstGeom prst="rect">
              <a:avLst/>
            </a:prstGeom>
          </p:spPr>
        </p:pic>
        <p:sp>
          <p:nvSpPr>
            <p:cNvPr id="61" name="Shape 303">
              <a:extLst>
                <a:ext uri="{FF2B5EF4-FFF2-40B4-BE49-F238E27FC236}">
                  <a16:creationId xmlns:a16="http://schemas.microsoft.com/office/drawing/2014/main" id="{B87862C0-4283-4CFD-8FB2-C4C21F8E562E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62" name="Shape 303">
              <a:extLst>
                <a:ext uri="{FF2B5EF4-FFF2-40B4-BE49-F238E27FC236}">
                  <a16:creationId xmlns:a16="http://schemas.microsoft.com/office/drawing/2014/main" id="{8994A83D-6008-4D19-9297-2B4C4499C378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64" name="圖片 63">
            <a:extLst>
              <a:ext uri="{FF2B5EF4-FFF2-40B4-BE49-F238E27FC236}">
                <a16:creationId xmlns:a16="http://schemas.microsoft.com/office/drawing/2014/main" id="{668E0CA1-686B-40A8-B307-D7DB7448B46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2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F2677855-B790-44F9-AFEA-C57F4F6849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6EDF7EC-06D3-4D90-9093-DAD5E62415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2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2ECF994D-60BB-460C-9B96-5A65A32D1C9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E765B5FA-D8F8-4275-A125-618214975FA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24" y="4942162"/>
            <a:ext cx="1338859" cy="11808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25058C41-21CD-4450-9850-D2928A1161A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2" y="4942162"/>
            <a:ext cx="1338859" cy="1180800"/>
          </a:xfrm>
          <a:prstGeom prst="rect">
            <a:avLst/>
          </a:prstGeom>
        </p:spPr>
      </p:pic>
      <p:sp>
        <p:nvSpPr>
          <p:cNvPr id="73" name="Shape 303">
            <a:extLst>
              <a:ext uri="{FF2B5EF4-FFF2-40B4-BE49-F238E27FC236}">
                <a16:creationId xmlns:a16="http://schemas.microsoft.com/office/drawing/2014/main" id="{B8C0882E-4B5C-4B51-8857-E125CCC00CBC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74" name="Shape 303">
            <a:extLst>
              <a:ext uri="{FF2B5EF4-FFF2-40B4-BE49-F238E27FC236}">
                <a16:creationId xmlns:a16="http://schemas.microsoft.com/office/drawing/2014/main" id="{BAFE41C2-2569-410A-B558-D67B519DD3EC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030A4C33-1A5C-4D2F-8493-C71B3D3F06D2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Shape 299">
            <a:extLst>
              <a:ext uri="{FF2B5EF4-FFF2-40B4-BE49-F238E27FC236}">
                <a16:creationId xmlns:a16="http://schemas.microsoft.com/office/drawing/2014/main" id="{495845B9-7251-402F-B01C-52A6EB900653}"/>
              </a:ext>
            </a:extLst>
          </p:cNvPr>
          <p:cNvSpPr txBox="1"/>
          <p:nvPr/>
        </p:nvSpPr>
        <p:spPr>
          <a:xfrm>
            <a:off x="9442934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76" name="Shape 299">
            <a:extLst>
              <a:ext uri="{FF2B5EF4-FFF2-40B4-BE49-F238E27FC236}">
                <a16:creationId xmlns:a16="http://schemas.microsoft.com/office/drawing/2014/main" id="{94C5A41B-1563-42CC-858B-3EF419EA8F75}"/>
              </a:ext>
            </a:extLst>
          </p:cNvPr>
          <p:cNvSpPr txBox="1"/>
          <p:nvPr/>
        </p:nvSpPr>
        <p:spPr>
          <a:xfrm>
            <a:off x="6693976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sp>
        <p:nvSpPr>
          <p:cNvPr id="79" name="Shape 299">
            <a:extLst>
              <a:ext uri="{FF2B5EF4-FFF2-40B4-BE49-F238E27FC236}">
                <a16:creationId xmlns:a16="http://schemas.microsoft.com/office/drawing/2014/main" id="{7459D215-A024-4BCE-B6E9-4615C4995674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80" name="Shape 297">
            <a:extLst>
              <a:ext uri="{FF2B5EF4-FFF2-40B4-BE49-F238E27FC236}">
                <a16:creationId xmlns:a16="http://schemas.microsoft.com/office/drawing/2014/main" id="{C0C78247-1F85-4E32-9170-31A43B1B8958}"/>
              </a:ext>
            </a:extLst>
          </p:cNvPr>
          <p:cNvSpPr txBox="1"/>
          <p:nvPr/>
        </p:nvSpPr>
        <p:spPr>
          <a:xfrm>
            <a:off x="805845" y="3935905"/>
            <a:ext cx="1913619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zh-TW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1193529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994526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將查詢語句轉換成個別字詞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057247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理解查詢語句含意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456943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為基礎，排序搜尋結果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找出相關檔案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29298" y="4085013"/>
            <a:ext cx="1795677" cy="2285953"/>
            <a:chOff x="8365995" y="2679805"/>
            <a:chExt cx="1795677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7283AF1F-1505-4587-AA81-2D1524FAB76A}"/>
                </a:ext>
              </a:extLst>
            </p:cNvPr>
            <p:cNvSpPr txBox="1"/>
            <p:nvPr/>
          </p:nvSpPr>
          <p:spPr>
            <a:xfrm>
              <a:off x="8365995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Hant" altLang="en-US" sz="2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搜尋模組</a:t>
              </a:r>
              <a:endParaRPr lang="en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29298" y="1630010"/>
            <a:ext cx="1795677" cy="2285953"/>
            <a:chOff x="6283272" y="2679805"/>
            <a:chExt cx="1795677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7FBFF718-AEF0-4375-812B-2861802C9152}"/>
                </a:ext>
              </a:extLst>
            </p:cNvPr>
            <p:cNvSpPr txBox="1"/>
            <p:nvPr/>
          </p:nvSpPr>
          <p:spPr>
            <a:xfrm>
              <a:off x="6283272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zh-Hant" altLang="en-US" sz="2400" b="1" dirty="0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查詢解析器</a:t>
              </a:r>
              <a:endParaRPr lang="en" altLang="zh-TW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1700" b="1" dirty="0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308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994526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將查詢語句轉換成個別字詞 </a:t>
            </a:r>
            <a:r>
              <a:rPr kumimoji="1" lang="en-US" altLang="zh-TW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057247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理解查詢語句含意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456943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 </a:t>
            </a:r>
            <a:r>
              <a:rPr kumimoji="1" lang="en-US" altLang="zh-TW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TW" altLang="en-US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為基礎，排序搜尋結果</a:t>
            </a:r>
            <a:endParaRPr kumimoji="1" lang="en-US" altLang="zh-TW" sz="28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找出相關檔案</a:t>
            </a:r>
            <a:endParaRPr kumimoji="1" lang="en-US" altLang="zh-TW" sz="28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68058" y="4085013"/>
            <a:ext cx="1718156" cy="2285953"/>
            <a:chOff x="8404755" y="2679805"/>
            <a:chExt cx="1718156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68059" y="1630010"/>
            <a:ext cx="1718156" cy="2285953"/>
            <a:chOff x="6322033" y="2679805"/>
            <a:chExt cx="1718156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463F2A7-03D0-4DFE-B6B7-B892B1EF4E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956" y="2169447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299">
            <a:extLst>
              <a:ext uri="{FF2B5EF4-FFF2-40B4-BE49-F238E27FC236}">
                <a16:creationId xmlns:a16="http://schemas.microsoft.com/office/drawing/2014/main" id="{4D2AC731-2652-4132-8E65-BFC305FF686E}"/>
              </a:ext>
            </a:extLst>
          </p:cNvPr>
          <p:cNvSpPr txBox="1"/>
          <p:nvPr/>
        </p:nvSpPr>
        <p:spPr>
          <a:xfrm>
            <a:off x="1029298" y="5362953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30" name="Shape 299">
            <a:extLst>
              <a:ext uri="{FF2B5EF4-FFF2-40B4-BE49-F238E27FC236}">
                <a16:creationId xmlns:a16="http://schemas.microsoft.com/office/drawing/2014/main" id="{B6108326-068C-4FC5-8088-424DD7D7F84B}"/>
              </a:ext>
            </a:extLst>
          </p:cNvPr>
          <p:cNvSpPr txBox="1"/>
          <p:nvPr/>
        </p:nvSpPr>
        <p:spPr>
          <a:xfrm>
            <a:off x="1029298" y="2907950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</p:spTree>
    <p:extLst>
      <p:ext uri="{BB962C8B-B14F-4D97-AF65-F5344CB8AC3E}">
        <p14:creationId xmlns:p14="http://schemas.microsoft.com/office/powerpoint/2010/main" val="266493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>
            <a:extLst>
              <a:ext uri="{FF2B5EF4-FFF2-40B4-BE49-F238E27FC236}">
                <a16:creationId xmlns:a16="http://schemas.microsoft.com/office/drawing/2014/main" id="{993898C0-C208-49DB-B992-5291DFDDDA08}"/>
              </a:ext>
            </a:extLst>
          </p:cNvPr>
          <p:cNvSpPr>
            <a:spLocks noGrp="1"/>
          </p:cNvSpPr>
          <p:nvPr/>
        </p:nvSpPr>
        <p:spPr>
          <a:xfrm>
            <a:off x="870932" y="2435034"/>
            <a:ext cx="1802295" cy="99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ja-JP" altLang="en-US" sz="3200" b="1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你需要 </a:t>
            </a:r>
            <a:endParaRPr lang="en-US" altLang="ja-JP" sz="3200" b="1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A5FBB5-4567-462D-B874-455F954915FD}"/>
              </a:ext>
            </a:extLst>
          </p:cNvPr>
          <p:cNvSpPr/>
          <p:nvPr/>
        </p:nvSpPr>
        <p:spPr>
          <a:xfrm rot="2700000">
            <a:off x="722284" y="2504071"/>
            <a:ext cx="2099595" cy="209959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3FA1EE-5D16-45B4-8F13-6E24699DB1C2}"/>
              </a:ext>
            </a:extLst>
          </p:cNvPr>
          <p:cNvSpPr/>
          <p:nvPr/>
        </p:nvSpPr>
        <p:spPr>
          <a:xfrm>
            <a:off x="4830416" y="457543"/>
            <a:ext cx="7142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ja-JP" altLang="en-US" sz="3000" b="1" cap="all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全球突破</a:t>
            </a:r>
            <a:r>
              <a:rPr lang="ja-JP" altLang="en-US" sz="3000" b="1" cap="all">
                <a:latin typeface="微軟正黑體" panose="020B0604030504040204" pitchFamily="34" charset="-120"/>
                <a:ea typeface="微軟正黑體" panose="020B0604030504040204" pitchFamily="34" charset="-120"/>
              </a:rPr>
              <a:t>五十萬次下載！你還在等什麼？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12B511-4C47-4302-94B7-1451CDDDEE24}"/>
              </a:ext>
            </a:extLst>
          </p:cNvPr>
          <p:cNvSpPr/>
          <p:nvPr/>
        </p:nvSpPr>
        <p:spPr>
          <a:xfrm>
            <a:off x="450175" y="3162418"/>
            <a:ext cx="2643809" cy="1134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lang="ja-JP" altLang="en-US" sz="3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br>
              <a:rPr lang="ja-JP" altLang="en-US" sz="3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ja-JP" altLang="en-US" sz="32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全文檢索</a:t>
            </a:r>
          </a:p>
        </p:txBody>
      </p:sp>
    </p:spTree>
    <p:extLst>
      <p:ext uri="{BB962C8B-B14F-4D97-AF65-F5344CB8AC3E}">
        <p14:creationId xmlns:p14="http://schemas.microsoft.com/office/powerpoint/2010/main" val="27595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6610AA3-393D-479A-BA94-486BD45811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079" y="3227508"/>
            <a:ext cx="4847035" cy="1200329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E512F97-4364-D84C-B765-5DA91A7E0E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64" y="1695420"/>
            <a:ext cx="6871853" cy="50716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80093D7-9E52-1B4C-862F-84AEE58E90D6}"/>
              </a:ext>
            </a:extLst>
          </p:cNvPr>
          <p:cNvCxnSpPr/>
          <p:nvPr/>
        </p:nvCxnSpPr>
        <p:spPr>
          <a:xfrm>
            <a:off x="2300455" y="2624531"/>
            <a:ext cx="678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439DB7C-65D7-F140-8A39-DBB6D74A0280}"/>
              </a:ext>
            </a:extLst>
          </p:cNvPr>
          <p:cNvCxnSpPr/>
          <p:nvPr/>
        </p:nvCxnSpPr>
        <p:spPr>
          <a:xfrm>
            <a:off x="2314310" y="3719039"/>
            <a:ext cx="678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67C73B5-3E1E-D142-972A-32F2C2E3F2EF}"/>
              </a:ext>
            </a:extLst>
          </p:cNvPr>
          <p:cNvCxnSpPr>
            <a:cxnSpLocks/>
          </p:cNvCxnSpPr>
          <p:nvPr/>
        </p:nvCxnSpPr>
        <p:spPr>
          <a:xfrm>
            <a:off x="2425146" y="4716568"/>
            <a:ext cx="914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EBC86BC-FB14-7E46-A846-443BAD82ABF9}"/>
              </a:ext>
            </a:extLst>
          </p:cNvPr>
          <p:cNvCxnSpPr>
            <a:cxnSpLocks/>
          </p:cNvCxnSpPr>
          <p:nvPr/>
        </p:nvCxnSpPr>
        <p:spPr>
          <a:xfrm>
            <a:off x="2251962" y="5824931"/>
            <a:ext cx="1087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53A0D391-CE27-A843-B45A-827AA0F1A282}"/>
              </a:ext>
            </a:extLst>
          </p:cNvPr>
          <p:cNvSpPr/>
          <p:nvPr/>
        </p:nvSpPr>
        <p:spPr>
          <a:xfrm>
            <a:off x="6152021" y="3566213"/>
            <a:ext cx="1309256" cy="665018"/>
          </a:xfrm>
          <a:prstGeom prst="stripedRightArrow">
            <a:avLst>
              <a:gd name="adj1" fmla="val 54167"/>
              <a:gd name="adj2" fmla="val 7083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0B19ED-B900-4394-9587-A24E6CA3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2F161E7-474A-4807-9796-9D95139BCEF2}"/>
              </a:ext>
            </a:extLst>
          </p:cNvPr>
          <p:cNvGrpSpPr/>
          <p:nvPr/>
        </p:nvGrpSpPr>
        <p:grpSpPr>
          <a:xfrm>
            <a:off x="2951412" y="416908"/>
            <a:ext cx="6152831" cy="1645444"/>
            <a:chOff x="2442043" y="-14778"/>
            <a:chExt cx="6152831" cy="1645444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FB290AC-ED8A-4FD3-A098-4FBA38D53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085"/>
            <a:stretch/>
          </p:blipFill>
          <p:spPr>
            <a:xfrm>
              <a:off x="3414471" y="286232"/>
              <a:ext cx="5000996" cy="998287"/>
            </a:xfrm>
            <a:prstGeom prst="rect">
              <a:avLst/>
            </a:prstGeom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4F419130-B5A8-4533-AEE4-CC3C9937BACA}"/>
                </a:ext>
              </a:extLst>
            </p:cNvPr>
            <p:cNvGrpSpPr/>
            <p:nvPr/>
          </p:nvGrpSpPr>
          <p:grpSpPr>
            <a:xfrm>
              <a:off x="2442043" y="-14778"/>
              <a:ext cx="1862252" cy="1645444"/>
              <a:chOff x="5984302" y="2024726"/>
              <a:chExt cx="1862252" cy="1645444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E562E20F-4625-4A7C-B5B6-D516542E4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4302" y="2024726"/>
                <a:ext cx="1862252" cy="1645444"/>
              </a:xfrm>
              <a:prstGeom prst="rect">
                <a:avLst/>
              </a:prstGeom>
            </p:spPr>
          </p:pic>
          <p:sp>
            <p:nvSpPr>
              <p:cNvPr id="20" name="Shape 303">
                <a:extLst>
                  <a:ext uri="{FF2B5EF4-FFF2-40B4-BE49-F238E27FC236}">
                    <a16:creationId xmlns:a16="http://schemas.microsoft.com/office/drawing/2014/main" id="{4F91B01B-BAAF-440E-B0E9-82B6AF80C948}"/>
                  </a:ext>
                </a:extLst>
              </p:cNvPr>
              <p:cNvSpPr txBox="1"/>
              <p:nvPr/>
            </p:nvSpPr>
            <p:spPr>
              <a:xfrm>
                <a:off x="6086659" y="2246291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Parser</a:t>
                </a: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2E1CBE6-64B0-4649-8C5F-D596810D8FB2}"/>
                </a:ext>
              </a:extLst>
            </p:cNvPr>
            <p:cNvSpPr/>
            <p:nvPr/>
          </p:nvSpPr>
          <p:spPr>
            <a:xfrm>
              <a:off x="3827155" y="565360"/>
              <a:ext cx="47677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zh-TW" altLang="en-US" sz="2400" b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使用者介面  →  搜尋語法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E5FC47A-8416-43BA-BB1B-9FB4EE0B3C76}"/>
              </a:ext>
            </a:extLst>
          </p:cNvPr>
          <p:cNvSpPr/>
          <p:nvPr/>
        </p:nvSpPr>
        <p:spPr>
          <a:xfrm>
            <a:off x="7540439" y="3613208"/>
            <a:ext cx="4664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path:"/Travel plans" AND 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AND -"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101" AND 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category:"PowerPoint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8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994526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kumimoji="1" 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查詢語句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057247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理解查詢語句含意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456943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為基礎，排序搜尋結果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找出相關檔案</a:t>
            </a:r>
            <a:endParaRPr kumimoji="1" lang="en-US" altLang="zh-TW" sz="2800" b="1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68058" y="4085013"/>
            <a:ext cx="1718156" cy="2285953"/>
            <a:chOff x="8404755" y="2679805"/>
            <a:chExt cx="1718156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68059" y="1630010"/>
            <a:ext cx="1718156" cy="2285953"/>
            <a:chOff x="6322033" y="2679805"/>
            <a:chExt cx="1718156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0F69D582-96DD-4F3C-BB64-3D63B46188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08" y="4816625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299">
            <a:extLst>
              <a:ext uri="{FF2B5EF4-FFF2-40B4-BE49-F238E27FC236}">
                <a16:creationId xmlns:a16="http://schemas.microsoft.com/office/drawing/2014/main" id="{A61F470A-8B44-4513-ADBB-3349759C2E1F}"/>
              </a:ext>
            </a:extLst>
          </p:cNvPr>
          <p:cNvSpPr txBox="1"/>
          <p:nvPr/>
        </p:nvSpPr>
        <p:spPr>
          <a:xfrm>
            <a:off x="1029298" y="5362953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30" name="Shape 299">
            <a:extLst>
              <a:ext uri="{FF2B5EF4-FFF2-40B4-BE49-F238E27FC236}">
                <a16:creationId xmlns:a16="http://schemas.microsoft.com/office/drawing/2014/main" id="{EB135DAC-18CC-408F-8882-D1AD2262B83B}"/>
              </a:ext>
            </a:extLst>
          </p:cNvPr>
          <p:cNvSpPr txBox="1"/>
          <p:nvPr/>
        </p:nvSpPr>
        <p:spPr>
          <a:xfrm>
            <a:off x="1029298" y="2907950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</p:spTree>
    <p:extLst>
      <p:ext uri="{BB962C8B-B14F-4D97-AF65-F5344CB8AC3E}">
        <p14:creationId xmlns:p14="http://schemas.microsoft.com/office/powerpoint/2010/main" val="1714123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09867313-E6B0-4E48-A351-027C2BA3320B}"/>
              </a:ext>
            </a:extLst>
          </p:cNvPr>
          <p:cNvGrpSpPr/>
          <p:nvPr/>
        </p:nvGrpSpPr>
        <p:grpSpPr>
          <a:xfrm>
            <a:off x="777483" y="2495228"/>
            <a:ext cx="5786389" cy="3805352"/>
            <a:chOff x="3040015" y="2502695"/>
            <a:chExt cx="5786389" cy="3805352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ECA1EA67-0E95-4722-854D-9D6CE8EFA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063BD2AC-C16E-47AE-96A4-485D15A4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45EDE721-1A51-4E97-8682-C8FB09D7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E0C5FBD6-F952-44B9-A58F-5486ACEEC0FF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Dictionary</a:t>
              </a: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A7B39021-7DC6-4FF4-A24D-58F105F2E668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Postings</a:t>
              </a:r>
            </a:p>
          </p:txBody>
        </p: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D1AB056F-BD3C-4709-A61E-D4F3B396F79E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105" name="圖片 104">
                <a:extLst>
                  <a:ext uri="{FF2B5EF4-FFF2-40B4-BE49-F238E27FC236}">
                    <a16:creationId xmlns:a16="http://schemas.microsoft.com/office/drawing/2014/main" id="{95DAD8CA-8F6F-43F1-AC92-6B288DAF3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D1E6647E-3E68-441F-A8B5-E1515D3D835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8D9EEBE2-E740-45A9-AF52-201008810874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103" name="圖片 102">
                <a:extLst>
                  <a:ext uri="{FF2B5EF4-FFF2-40B4-BE49-F238E27FC236}">
                    <a16:creationId xmlns:a16="http://schemas.microsoft.com/office/drawing/2014/main" id="{5517EBBB-EF70-4C3F-9DCE-0549FA58D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3F9DB06B-5496-4ACF-AF1E-023D256F3633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0EC8A2B9-E803-489C-A167-1EFF378CFF3B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01" name="圖片 100">
                <a:extLst>
                  <a:ext uri="{FF2B5EF4-FFF2-40B4-BE49-F238E27FC236}">
                    <a16:creationId xmlns:a16="http://schemas.microsoft.com/office/drawing/2014/main" id="{ACE71966-C0A3-4779-979E-02E7732E8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2" name="文字方塊 101">
                <a:extLst>
                  <a:ext uri="{FF2B5EF4-FFF2-40B4-BE49-F238E27FC236}">
                    <a16:creationId xmlns:a16="http://schemas.microsoft.com/office/drawing/2014/main" id="{590788B0-4A1F-45F5-9D66-CF67FC4C7B74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D33E04E4-22E2-47AF-BEE3-29810D50CF66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99" name="圖片 98">
                <a:extLst>
                  <a:ext uri="{FF2B5EF4-FFF2-40B4-BE49-F238E27FC236}">
                    <a16:creationId xmlns:a16="http://schemas.microsoft.com/office/drawing/2014/main" id="{F1B6A840-22E3-4BE1-A41D-4267C1BE8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DEF2A0D5-9815-43D4-9DE9-F9536418193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522B1E8A-BF38-466F-8E11-20C78E0177AA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97" name="圖片 96">
                <a:extLst>
                  <a:ext uri="{FF2B5EF4-FFF2-40B4-BE49-F238E27FC236}">
                    <a16:creationId xmlns:a16="http://schemas.microsoft.com/office/drawing/2014/main" id="{404DD3A7-87C8-4CE8-9A34-DA8769A8A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6184D12B-E385-4162-B757-21CAA0D09D0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AEDAAA0-4B4B-401D-A598-CE13317559C1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95" name="圖片 94">
                <a:extLst>
                  <a:ext uri="{FF2B5EF4-FFF2-40B4-BE49-F238E27FC236}">
                    <a16:creationId xmlns:a16="http://schemas.microsoft.com/office/drawing/2014/main" id="{195F8B56-F704-450D-BBA6-08C9F2EFA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6" name="文字方塊 95">
                <a:extLst>
                  <a:ext uri="{FF2B5EF4-FFF2-40B4-BE49-F238E27FC236}">
                    <a16:creationId xmlns:a16="http://schemas.microsoft.com/office/drawing/2014/main" id="{0727C605-9E68-4DF9-8AA1-DA9C2A957056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D549E866-0C28-40B1-93F8-3C2A9AA42471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93" name="圖片 92">
                <a:extLst>
                  <a:ext uri="{FF2B5EF4-FFF2-40B4-BE49-F238E27FC236}">
                    <a16:creationId xmlns:a16="http://schemas.microsoft.com/office/drawing/2014/main" id="{A4F78A6F-C30A-44DD-8E93-98ABE900F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4" name="文字方塊 93">
                <a:extLst>
                  <a:ext uri="{FF2B5EF4-FFF2-40B4-BE49-F238E27FC236}">
                    <a16:creationId xmlns:a16="http://schemas.microsoft.com/office/drawing/2014/main" id="{2FA34E2A-C5C5-4CDA-8AB6-FF050834C671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03B83606-33EB-482D-814F-89B0D4F73C18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91" name="圖片 90">
                <a:extLst>
                  <a:ext uri="{FF2B5EF4-FFF2-40B4-BE49-F238E27FC236}">
                    <a16:creationId xmlns:a16="http://schemas.microsoft.com/office/drawing/2014/main" id="{55D70686-8007-4FC4-A905-1D43C8A3A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2" name="文字方塊 91">
                <a:extLst>
                  <a:ext uri="{FF2B5EF4-FFF2-40B4-BE49-F238E27FC236}">
                    <a16:creationId xmlns:a16="http://schemas.microsoft.com/office/drawing/2014/main" id="{D367D697-C06B-423E-86BA-F3929862FB5A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3" name="直線箭頭接點 6">
              <a:extLst>
                <a:ext uri="{FF2B5EF4-FFF2-40B4-BE49-F238E27FC236}">
                  <a16:creationId xmlns:a16="http://schemas.microsoft.com/office/drawing/2014/main" id="{2470D117-BF7F-4D75-BB14-7D73EFAF8D7F}"/>
                </a:ext>
              </a:extLst>
            </p:cNvPr>
            <p:cNvCxnSpPr>
              <a:stCxn id="105" idx="3"/>
              <a:endCxn id="103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箭頭接點 42">
              <a:extLst>
                <a:ext uri="{FF2B5EF4-FFF2-40B4-BE49-F238E27FC236}">
                  <a16:creationId xmlns:a16="http://schemas.microsoft.com/office/drawing/2014/main" id="{C70CF4AC-3562-4F5A-80EF-19DBA3E0C2E4}"/>
                </a:ext>
              </a:extLst>
            </p:cNvPr>
            <p:cNvCxnSpPr>
              <a:cxnSpLocks/>
              <a:stCxn id="103" idx="3"/>
              <a:endCxn id="101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箭頭接點 44">
              <a:extLst>
                <a:ext uri="{FF2B5EF4-FFF2-40B4-BE49-F238E27FC236}">
                  <a16:creationId xmlns:a16="http://schemas.microsoft.com/office/drawing/2014/main" id="{B005016B-CD7B-41B8-8040-718D8D673D7B}"/>
                </a:ext>
              </a:extLst>
            </p:cNvPr>
            <p:cNvCxnSpPr>
              <a:cxnSpLocks/>
              <a:stCxn id="99" idx="3"/>
              <a:endCxn id="97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線箭頭接點 47">
              <a:extLst>
                <a:ext uri="{FF2B5EF4-FFF2-40B4-BE49-F238E27FC236}">
                  <a16:creationId xmlns:a16="http://schemas.microsoft.com/office/drawing/2014/main" id="{44E2B9DA-C920-44A0-A608-3D29BBDF8D6B}"/>
                </a:ext>
              </a:extLst>
            </p:cNvPr>
            <p:cNvCxnSpPr>
              <a:cxnSpLocks/>
              <a:stCxn id="95" idx="3"/>
              <a:endCxn id="93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線箭頭接點 52">
              <a:extLst>
                <a:ext uri="{FF2B5EF4-FFF2-40B4-BE49-F238E27FC236}">
                  <a16:creationId xmlns:a16="http://schemas.microsoft.com/office/drawing/2014/main" id="{BA57AEC2-00BF-48DF-B46A-79990FD881F0}"/>
                </a:ext>
              </a:extLst>
            </p:cNvPr>
            <p:cNvCxnSpPr>
              <a:cxnSpLocks/>
              <a:stCxn id="93" idx="3"/>
              <a:endCxn id="91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DCC68FB7-601F-4B56-A7BE-70BDE775D330}"/>
                </a:ext>
              </a:extLst>
            </p:cNvPr>
            <p:cNvSpPr/>
            <p:nvPr/>
          </p:nvSpPr>
          <p:spPr>
            <a:xfrm>
              <a:off x="3742033" y="2667638"/>
              <a:ext cx="9044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quick</a:t>
              </a: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46CFABA0-8D28-4D19-9FDF-66F55200845B}"/>
                </a:ext>
              </a:extLst>
            </p:cNvPr>
            <p:cNvSpPr/>
            <p:nvPr/>
          </p:nvSpPr>
          <p:spPr>
            <a:xfrm>
              <a:off x="3681921" y="3821384"/>
              <a:ext cx="10246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brown</a:t>
              </a: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8EFE53E3-47D7-4314-9FC9-8170F36E7788}"/>
                </a:ext>
              </a:extLst>
            </p:cNvPr>
            <p:cNvSpPr/>
            <p:nvPr/>
          </p:nvSpPr>
          <p:spPr>
            <a:xfrm>
              <a:off x="3896723" y="4897250"/>
              <a:ext cx="5950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fox</a:t>
              </a:r>
            </a:p>
          </p:txBody>
        </p: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810DCD26-28D8-DD4F-BF49-74E310A1BB29}"/>
              </a:ext>
            </a:extLst>
          </p:cNvPr>
          <p:cNvSpPr/>
          <p:nvPr/>
        </p:nvSpPr>
        <p:spPr>
          <a:xfrm>
            <a:off x="7578436" y="2216723"/>
            <a:ext cx="4613564" cy="4516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C0B1BDD6-FADA-3F4D-B4CD-6DF6E15034DE}"/>
              </a:ext>
            </a:extLst>
          </p:cNvPr>
          <p:cNvGrpSpPr/>
          <p:nvPr/>
        </p:nvGrpSpPr>
        <p:grpSpPr>
          <a:xfrm>
            <a:off x="8099025" y="3877985"/>
            <a:ext cx="838703" cy="838703"/>
            <a:chOff x="4412672" y="3159358"/>
            <a:chExt cx="838703" cy="838703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27D3FC2-3ED2-BF43-8FE4-FA5A65BF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E1165F52-AFFA-8642-807D-EA84F916C912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圓角矩形 67">
            <a:extLst>
              <a:ext uri="{FF2B5EF4-FFF2-40B4-BE49-F238E27FC236}">
                <a16:creationId xmlns:a16="http://schemas.microsoft.com/office/drawing/2014/main" id="{C79CC2CC-E0AB-864F-AAA1-978B03BEB547}"/>
              </a:ext>
            </a:extLst>
          </p:cNvPr>
          <p:cNvSpPr/>
          <p:nvPr/>
        </p:nvSpPr>
        <p:spPr>
          <a:xfrm>
            <a:off x="8201894" y="3112207"/>
            <a:ext cx="3011051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brown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FB97E7D7-2596-1F4B-A2A0-0B551074B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11" y="3005271"/>
            <a:ext cx="638753" cy="638753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80E3630C-37EF-CC4F-8D15-5B54AFB80DB2}"/>
              </a:ext>
            </a:extLst>
          </p:cNvPr>
          <p:cNvSpPr/>
          <p:nvPr/>
        </p:nvSpPr>
        <p:spPr>
          <a:xfrm>
            <a:off x="8937728" y="3974171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7C5BE64-9F05-2B46-9B54-C3DCFB7F1C5E}"/>
              </a:ext>
            </a:extLst>
          </p:cNvPr>
          <p:cNvSpPr/>
          <p:nvPr/>
        </p:nvSpPr>
        <p:spPr>
          <a:xfrm>
            <a:off x="8956743" y="4224048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58AEF3C-78D6-2540-97DA-4C920E7F8B06}"/>
              </a:ext>
            </a:extLst>
          </p:cNvPr>
          <p:cNvSpPr/>
          <p:nvPr/>
        </p:nvSpPr>
        <p:spPr>
          <a:xfrm>
            <a:off x="8937727" y="4479488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FACBA909-2F23-B644-A585-A4B250310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25" y="2404565"/>
            <a:ext cx="1772449" cy="626265"/>
          </a:xfrm>
          <a:prstGeom prst="rect">
            <a:avLst/>
          </a:prstGeom>
        </p:spPr>
      </p:pic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570398" y="2251051"/>
            <a:ext cx="6179127" cy="2309300"/>
          </a:xfrm>
          <a:prstGeom prst="frame">
            <a:avLst>
              <a:gd name="adj1" fmla="val 2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C94859A-78C8-E04B-B04A-ADCE876212FE}"/>
              </a:ext>
            </a:extLst>
          </p:cNvPr>
          <p:cNvSpPr/>
          <p:nvPr/>
        </p:nvSpPr>
        <p:spPr>
          <a:xfrm>
            <a:off x="1131247" y="3215414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kumimoji="1" lang="zh-TW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E0897F4-32F8-4257-8DFF-1055F5A2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22CD4E5E-113B-4089-A271-4A8D49BAA8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4"/>
          <a:stretch/>
        </p:blipFill>
        <p:spPr>
          <a:xfrm>
            <a:off x="3730487" y="645802"/>
            <a:ext cx="5356444" cy="998287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D913280-5123-466A-A806-79C328443D30}"/>
              </a:ext>
            </a:extLst>
          </p:cNvPr>
          <p:cNvSpPr/>
          <p:nvPr/>
        </p:nvSpPr>
        <p:spPr>
          <a:xfrm>
            <a:off x="4763120" y="791935"/>
            <a:ext cx="4048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Hant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 </a:t>
            </a:r>
            <a:r>
              <a:rPr kumimoji="1" lang="en-US" altLang="zh-Hant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Boolean search </a:t>
            </a:r>
            <a:r>
              <a:rPr kumimoji="1" lang="zh-Hant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，比對所有搜尋條件，快速呈現搜尋結果！</a:t>
            </a:r>
            <a:endParaRPr kumimoji="1" lang="zh-TW" alt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296FE50-B367-4901-BFA4-788792E40783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B3B8DF9-AA26-40B8-ABB5-534EFF143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B22F30D6-5F0A-41E9-8BBB-893966756DBD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ct val="25000"/>
              </a:pPr>
              <a:r>
                <a:rPr lang="en" altLang="zh-TW" sz="2200" b="1">
                  <a:solidFill>
                    <a:srgbClr val="0432FF"/>
                  </a:solidFill>
                  <a:latin typeface="Arial"/>
                  <a:cs typeface="Arial"/>
                  <a:sym typeface="Arial"/>
                </a:rPr>
                <a:t>Boolean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748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群組 78">
            <a:extLst>
              <a:ext uri="{FF2B5EF4-FFF2-40B4-BE49-F238E27FC236}">
                <a16:creationId xmlns:a16="http://schemas.microsoft.com/office/drawing/2014/main" id="{D9A7F6A7-0EB7-48F1-BABD-084081BAB736}"/>
              </a:ext>
            </a:extLst>
          </p:cNvPr>
          <p:cNvGrpSpPr/>
          <p:nvPr/>
        </p:nvGrpSpPr>
        <p:grpSpPr>
          <a:xfrm>
            <a:off x="773441" y="2351148"/>
            <a:ext cx="5786389" cy="3805352"/>
            <a:chOff x="3040015" y="2502695"/>
            <a:chExt cx="5786389" cy="3805352"/>
          </a:xfrm>
        </p:grpSpPr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E0EF787D-74AA-41CA-915E-57ED5D218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741B4C6D-15D4-45D3-B0DD-630C3BFD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BCD4CB3B-7491-45BF-9877-A5D135CF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07A69E4A-7955-40BF-B2CE-4A321EE751F9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Dictionary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BBAE3F22-3331-4173-A7F3-D10F9247D883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800"/>
                <a:t>Postings</a:t>
              </a: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C0704E6B-7A51-48C3-9907-8509856803A0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124" name="圖片 123">
                <a:extLst>
                  <a:ext uri="{FF2B5EF4-FFF2-40B4-BE49-F238E27FC236}">
                    <a16:creationId xmlns:a16="http://schemas.microsoft.com/office/drawing/2014/main" id="{696F7879-F700-42C5-81FD-89C7FFA75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410C39AC-CD98-4605-9333-88D0CF8FC666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C9E0167E-10A8-4879-9EAE-14DA9C3EF84E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122" name="圖片 121">
                <a:extLst>
                  <a:ext uri="{FF2B5EF4-FFF2-40B4-BE49-F238E27FC236}">
                    <a16:creationId xmlns:a16="http://schemas.microsoft.com/office/drawing/2014/main" id="{A89C614C-AC4E-4DF6-A0A0-04BA34E85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BE0E56E4-8B08-443D-B387-5BD3C92A8BAC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F6FDA0C9-7C77-46EB-B881-7FEA2648B802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20" name="圖片 119">
                <a:extLst>
                  <a:ext uri="{FF2B5EF4-FFF2-40B4-BE49-F238E27FC236}">
                    <a16:creationId xmlns:a16="http://schemas.microsoft.com/office/drawing/2014/main" id="{0DC0F696-62D6-4ED5-8030-02360B012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1" name="文字方塊 120">
                <a:extLst>
                  <a:ext uri="{FF2B5EF4-FFF2-40B4-BE49-F238E27FC236}">
                    <a16:creationId xmlns:a16="http://schemas.microsoft.com/office/drawing/2014/main" id="{1F8B532E-9A58-4A12-A438-302ED4EBD9A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群組 96">
              <a:extLst>
                <a:ext uri="{FF2B5EF4-FFF2-40B4-BE49-F238E27FC236}">
                  <a16:creationId xmlns:a16="http://schemas.microsoft.com/office/drawing/2014/main" id="{0D515422-D9A9-4E54-A88C-CE5659A4CCA5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118" name="圖片 117">
                <a:extLst>
                  <a:ext uri="{FF2B5EF4-FFF2-40B4-BE49-F238E27FC236}">
                    <a16:creationId xmlns:a16="http://schemas.microsoft.com/office/drawing/2014/main" id="{E0B79D8A-2487-4794-A9EC-CD1B60179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8DF01A07-5176-417A-AD2C-377142292E60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8" name="群組 97">
              <a:extLst>
                <a:ext uri="{FF2B5EF4-FFF2-40B4-BE49-F238E27FC236}">
                  <a16:creationId xmlns:a16="http://schemas.microsoft.com/office/drawing/2014/main" id="{16B8A8EA-BA22-405B-A927-F9A94D48A364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116" name="圖片 115">
                <a:extLst>
                  <a:ext uri="{FF2B5EF4-FFF2-40B4-BE49-F238E27FC236}">
                    <a16:creationId xmlns:a16="http://schemas.microsoft.com/office/drawing/2014/main" id="{55B9B747-B68B-430D-AEEE-43D5E0C7C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B6053BD-168A-4AE2-A7A9-67D3F1109FBB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B34AAC3B-AF97-44F1-A1EA-57F444B6E1A2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114" name="圖片 113">
                <a:extLst>
                  <a:ext uri="{FF2B5EF4-FFF2-40B4-BE49-F238E27FC236}">
                    <a16:creationId xmlns:a16="http://schemas.microsoft.com/office/drawing/2014/main" id="{3ECF0886-A21D-4E75-B6FB-F7CDF2FB6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5" name="文字方塊 114">
                <a:extLst>
                  <a:ext uri="{FF2B5EF4-FFF2-40B4-BE49-F238E27FC236}">
                    <a16:creationId xmlns:a16="http://schemas.microsoft.com/office/drawing/2014/main" id="{D976E28A-6F0D-4F13-AD83-F3CADC9E53E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群組 99">
              <a:extLst>
                <a:ext uri="{FF2B5EF4-FFF2-40B4-BE49-F238E27FC236}">
                  <a16:creationId xmlns:a16="http://schemas.microsoft.com/office/drawing/2014/main" id="{0D7B1954-E356-47AF-B460-CF7914DF758B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112" name="圖片 111">
                <a:extLst>
                  <a:ext uri="{FF2B5EF4-FFF2-40B4-BE49-F238E27FC236}">
                    <a16:creationId xmlns:a16="http://schemas.microsoft.com/office/drawing/2014/main" id="{12403F37-ECB3-4680-9347-665DADFF3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3E90F921-0F41-4D5A-9DFD-3E171F36E80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F59F4B57-5B73-451A-9F3F-A84C0A6CAE9C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110" name="圖片 109">
                <a:extLst>
                  <a:ext uri="{FF2B5EF4-FFF2-40B4-BE49-F238E27FC236}">
                    <a16:creationId xmlns:a16="http://schemas.microsoft.com/office/drawing/2014/main" id="{B7D7DABF-DC81-4B8D-B2AF-53140762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BC9A792E-98F7-4A00-97BF-7F0AED6F00D9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2" name="直線箭頭接點 6">
              <a:extLst>
                <a:ext uri="{FF2B5EF4-FFF2-40B4-BE49-F238E27FC236}">
                  <a16:creationId xmlns:a16="http://schemas.microsoft.com/office/drawing/2014/main" id="{9C6D4DCD-C0A1-473A-86BA-7DA71F8A6C79}"/>
                </a:ext>
              </a:extLst>
            </p:cNvPr>
            <p:cNvCxnSpPr>
              <a:stCxn id="124" idx="3"/>
              <a:endCxn id="122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箭頭接點 42">
              <a:extLst>
                <a:ext uri="{FF2B5EF4-FFF2-40B4-BE49-F238E27FC236}">
                  <a16:creationId xmlns:a16="http://schemas.microsoft.com/office/drawing/2014/main" id="{4B5012EE-B0A7-4561-8F1E-89E248B0B605}"/>
                </a:ext>
              </a:extLst>
            </p:cNvPr>
            <p:cNvCxnSpPr>
              <a:cxnSpLocks/>
              <a:stCxn id="122" idx="3"/>
              <a:endCxn id="120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線箭頭接點 44">
              <a:extLst>
                <a:ext uri="{FF2B5EF4-FFF2-40B4-BE49-F238E27FC236}">
                  <a16:creationId xmlns:a16="http://schemas.microsoft.com/office/drawing/2014/main" id="{A979020B-1F24-44FA-93A0-C4BB0A53275E}"/>
                </a:ext>
              </a:extLst>
            </p:cNvPr>
            <p:cNvCxnSpPr>
              <a:cxnSpLocks/>
              <a:stCxn id="118" idx="3"/>
              <a:endCxn id="116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線箭頭接點 47">
              <a:extLst>
                <a:ext uri="{FF2B5EF4-FFF2-40B4-BE49-F238E27FC236}">
                  <a16:creationId xmlns:a16="http://schemas.microsoft.com/office/drawing/2014/main" id="{83F7C7D5-663A-4972-AFB0-DD48F71DB3B3}"/>
                </a:ext>
              </a:extLst>
            </p:cNvPr>
            <p:cNvCxnSpPr>
              <a:cxnSpLocks/>
              <a:stCxn id="114" idx="3"/>
              <a:endCxn id="112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線箭頭接點 52">
              <a:extLst>
                <a:ext uri="{FF2B5EF4-FFF2-40B4-BE49-F238E27FC236}">
                  <a16:creationId xmlns:a16="http://schemas.microsoft.com/office/drawing/2014/main" id="{138CF40E-AF95-4584-9E59-769A00E7C7C2}"/>
                </a:ext>
              </a:extLst>
            </p:cNvPr>
            <p:cNvCxnSpPr>
              <a:cxnSpLocks/>
              <a:stCxn id="112" idx="3"/>
              <a:endCxn id="110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AB3DB476-4FD3-4303-A617-7B2FDEEB00B0}"/>
                </a:ext>
              </a:extLst>
            </p:cNvPr>
            <p:cNvSpPr/>
            <p:nvPr/>
          </p:nvSpPr>
          <p:spPr>
            <a:xfrm>
              <a:off x="3742033" y="2667638"/>
              <a:ext cx="9044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quick</a:t>
              </a: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053D5EB7-CCAF-45EE-B76E-E09BE40CF842}"/>
                </a:ext>
              </a:extLst>
            </p:cNvPr>
            <p:cNvSpPr/>
            <p:nvPr/>
          </p:nvSpPr>
          <p:spPr>
            <a:xfrm>
              <a:off x="3681921" y="3821384"/>
              <a:ext cx="10246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brown</a:t>
              </a: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5BF51E58-17DA-4C2A-9A39-933C4496C91D}"/>
                </a:ext>
              </a:extLst>
            </p:cNvPr>
            <p:cNvSpPr/>
            <p:nvPr/>
          </p:nvSpPr>
          <p:spPr>
            <a:xfrm>
              <a:off x="3896723" y="4897250"/>
              <a:ext cx="5950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>
                  <a:solidFill>
                    <a:prstClr val="black"/>
                  </a:solidFill>
                  <a:latin typeface="Arial"/>
                  <a:ea typeface="新細明體"/>
                  <a:cs typeface="Arial"/>
                </a:rPr>
                <a:t>fox</a:t>
              </a:r>
            </a:p>
          </p:txBody>
        </p:sp>
      </p:grpSp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512618" y="2181523"/>
            <a:ext cx="6179127" cy="2309300"/>
          </a:xfrm>
          <a:prstGeom prst="frame">
            <a:avLst>
              <a:gd name="adj1" fmla="val 2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C94859A-78C8-E04B-B04A-ADCE876212FE}"/>
              </a:ext>
            </a:extLst>
          </p:cNvPr>
          <p:cNvSpPr/>
          <p:nvPr/>
        </p:nvSpPr>
        <p:spPr>
          <a:xfrm>
            <a:off x="1131247" y="308984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kumimoji="1" lang="zh-TW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752E542-D9B6-1B46-8117-9CE9B18E1104}"/>
              </a:ext>
            </a:extLst>
          </p:cNvPr>
          <p:cNvSpPr/>
          <p:nvPr/>
        </p:nvSpPr>
        <p:spPr>
          <a:xfrm>
            <a:off x="7571890" y="1857406"/>
            <a:ext cx="4620110" cy="500059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05FCB309-5CF1-CD46-8C8D-8B1930C041B9}"/>
              </a:ext>
            </a:extLst>
          </p:cNvPr>
          <p:cNvGrpSpPr/>
          <p:nvPr/>
        </p:nvGrpSpPr>
        <p:grpSpPr>
          <a:xfrm>
            <a:off x="7883014" y="3138872"/>
            <a:ext cx="830686" cy="830686"/>
            <a:chOff x="4412672" y="3159358"/>
            <a:chExt cx="838703" cy="838703"/>
          </a:xfrm>
        </p:grpSpPr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AEAE6D2A-BFB7-C246-BDB7-9C2D798C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AF14487-567E-8845-9BD3-659F6AD87A09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0F1B197-2ABB-534A-AE82-C2C7777BB63C}"/>
              </a:ext>
            </a:extLst>
          </p:cNvPr>
          <p:cNvGrpSpPr/>
          <p:nvPr/>
        </p:nvGrpSpPr>
        <p:grpSpPr>
          <a:xfrm>
            <a:off x="7896736" y="4079426"/>
            <a:ext cx="830686" cy="830686"/>
            <a:chOff x="4412672" y="3159358"/>
            <a:chExt cx="838703" cy="838703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BCD0B0E5-D24F-9A41-B8D1-50761734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8D900C84-62ED-0643-9C0B-E4EED46B2196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98E239B-E2DB-654B-87AC-BC87BB8745C9}"/>
              </a:ext>
            </a:extLst>
          </p:cNvPr>
          <p:cNvGrpSpPr/>
          <p:nvPr/>
        </p:nvGrpSpPr>
        <p:grpSpPr>
          <a:xfrm>
            <a:off x="7928176" y="4996620"/>
            <a:ext cx="830686" cy="830686"/>
            <a:chOff x="4412672" y="3159358"/>
            <a:chExt cx="838703" cy="838703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7BA40F0-98B0-B14D-8037-5FACD37E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98D9CAD2-2EB7-7047-87E0-7E1DE56564B8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圓角矩形 63">
            <a:extLst>
              <a:ext uri="{FF2B5EF4-FFF2-40B4-BE49-F238E27FC236}">
                <a16:creationId xmlns:a16="http://schemas.microsoft.com/office/drawing/2014/main" id="{A9F24C38-1CA7-E747-81E9-8C3E5AFE0E2F}"/>
              </a:ext>
            </a:extLst>
          </p:cNvPr>
          <p:cNvSpPr/>
          <p:nvPr/>
        </p:nvSpPr>
        <p:spPr>
          <a:xfrm>
            <a:off x="7984898" y="2606203"/>
            <a:ext cx="2982269" cy="466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OR brown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1ED38F84-6A17-7D44-948F-3184C2D124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851" y="2525604"/>
            <a:ext cx="632647" cy="632647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09A4BA9C-7AB4-734F-AF1C-ED80D6373ED3}"/>
              </a:ext>
            </a:extLst>
          </p:cNvPr>
          <p:cNvSpPr/>
          <p:nvPr/>
        </p:nvSpPr>
        <p:spPr>
          <a:xfrm>
            <a:off x="8713698" y="3234138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BC5542B-A54A-4C4E-8AB0-9D96D000A2CD}"/>
              </a:ext>
            </a:extLst>
          </p:cNvPr>
          <p:cNvSpPr/>
          <p:nvPr/>
        </p:nvSpPr>
        <p:spPr>
          <a:xfrm>
            <a:off x="8732531" y="3481626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36262C4-EFBE-7047-BE7C-8CDFCA509F36}"/>
              </a:ext>
            </a:extLst>
          </p:cNvPr>
          <p:cNvSpPr/>
          <p:nvPr/>
        </p:nvSpPr>
        <p:spPr>
          <a:xfrm>
            <a:off x="8713697" y="3734624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2CA5A91-E826-EA4F-ABC0-E61DF7EA44DB}"/>
              </a:ext>
            </a:extLst>
          </p:cNvPr>
          <p:cNvSpPr/>
          <p:nvPr/>
        </p:nvSpPr>
        <p:spPr>
          <a:xfrm>
            <a:off x="8758862" y="4182114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396C645-DFC1-A342-A395-A9A2D31D9B6E}"/>
              </a:ext>
            </a:extLst>
          </p:cNvPr>
          <p:cNvSpPr/>
          <p:nvPr/>
        </p:nvSpPr>
        <p:spPr>
          <a:xfrm>
            <a:off x="8777696" y="4429602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6C09ACF-A8DE-8E45-AA02-83A941AB9D78}"/>
              </a:ext>
            </a:extLst>
          </p:cNvPr>
          <p:cNvSpPr/>
          <p:nvPr/>
        </p:nvSpPr>
        <p:spPr>
          <a:xfrm>
            <a:off x="8758861" y="4682599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DD13793-3672-C542-9895-33D06ADD6632}"/>
              </a:ext>
            </a:extLst>
          </p:cNvPr>
          <p:cNvSpPr/>
          <p:nvPr/>
        </p:nvSpPr>
        <p:spPr>
          <a:xfrm>
            <a:off x="8777697" y="5132265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A5451E84-F1C3-B140-8275-47A934687948}"/>
              </a:ext>
            </a:extLst>
          </p:cNvPr>
          <p:cNvSpPr/>
          <p:nvPr/>
        </p:nvSpPr>
        <p:spPr>
          <a:xfrm>
            <a:off x="8796531" y="5379754"/>
            <a:ext cx="2234635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245AE36-EFC2-E745-A107-6A4F63F0FF94}"/>
              </a:ext>
            </a:extLst>
          </p:cNvPr>
          <p:cNvSpPr/>
          <p:nvPr/>
        </p:nvSpPr>
        <p:spPr>
          <a:xfrm>
            <a:off x="8777696" y="5632752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19F3C7AB-A191-F24C-9001-63A9E2059F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844" y="1905326"/>
            <a:ext cx="1755506" cy="620278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6F08D303-A15B-0448-8279-C5E20EA0F4B1}"/>
              </a:ext>
            </a:extLst>
          </p:cNvPr>
          <p:cNvGrpSpPr/>
          <p:nvPr/>
        </p:nvGrpSpPr>
        <p:grpSpPr>
          <a:xfrm>
            <a:off x="7947008" y="5911305"/>
            <a:ext cx="830686" cy="830686"/>
            <a:chOff x="4412672" y="3159358"/>
            <a:chExt cx="838703" cy="838703"/>
          </a:xfrm>
        </p:grpSpPr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3C9E89B4-ADE5-1E45-B037-4E4BA31C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09098E72-994B-9B4B-88B7-205196FFE9C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E715526D-A408-6447-84D8-A526DA5A2A8C}"/>
              </a:ext>
            </a:extLst>
          </p:cNvPr>
          <p:cNvSpPr/>
          <p:nvPr/>
        </p:nvSpPr>
        <p:spPr>
          <a:xfrm>
            <a:off x="8777694" y="6006574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2585AC73-3849-BF46-8E2F-AD00A96309B0}"/>
              </a:ext>
            </a:extLst>
          </p:cNvPr>
          <p:cNvSpPr/>
          <p:nvPr/>
        </p:nvSpPr>
        <p:spPr>
          <a:xfrm>
            <a:off x="8796527" y="6254068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A933FA5-0B0C-DA4A-9C02-58AA02FB70C6}"/>
              </a:ext>
            </a:extLst>
          </p:cNvPr>
          <p:cNvSpPr/>
          <p:nvPr/>
        </p:nvSpPr>
        <p:spPr>
          <a:xfrm>
            <a:off x="8777690" y="6507047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BEEC11F-69E4-4C85-8C4A-498F6251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0DE1FBB2-4A46-4DD9-BD45-9E7D46E343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4"/>
          <a:stretch/>
        </p:blipFill>
        <p:spPr>
          <a:xfrm>
            <a:off x="3730487" y="645802"/>
            <a:ext cx="5356444" cy="998287"/>
          </a:xfrm>
          <a:prstGeom prst="rect">
            <a:avLst/>
          </a:prstGeom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1E94488C-C564-45C0-88C7-57B5A1777B11}"/>
              </a:ext>
            </a:extLst>
          </p:cNvPr>
          <p:cNvSpPr/>
          <p:nvPr/>
        </p:nvSpPr>
        <p:spPr>
          <a:xfrm>
            <a:off x="4763120" y="791935"/>
            <a:ext cx="4048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Hant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利用 </a:t>
            </a:r>
            <a:r>
              <a:rPr kumimoji="1" lang="en-US" altLang="zh-Hant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Boolean search </a:t>
            </a:r>
            <a:r>
              <a:rPr kumimoji="1" lang="zh-Hant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，比對所有搜尋條件，快速呈現搜尋結果！</a:t>
            </a:r>
            <a:endParaRPr kumimoji="1" lang="zh-TW" alt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EC4A8CA2-C02B-4171-BD58-B0A0E90B4E16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7FEF778E-78B7-4F9B-9EB9-A9979D874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72" name="Shape 303">
              <a:extLst>
                <a:ext uri="{FF2B5EF4-FFF2-40B4-BE49-F238E27FC236}">
                  <a16:creationId xmlns:a16="http://schemas.microsoft.com/office/drawing/2014/main" id="{81EA4C49-0437-47B9-99D2-615E57F21A77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ct val="25000"/>
              </a:pPr>
              <a:r>
                <a:rPr lang="en" altLang="zh-TW" sz="2200" b="1">
                  <a:solidFill>
                    <a:srgbClr val="0432FF"/>
                  </a:solidFill>
                  <a:latin typeface="Arial"/>
                  <a:cs typeface="Arial"/>
                  <a:sym typeface="Arial"/>
                </a:rPr>
                <a:t>Boolean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970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994526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將</a:t>
            </a:r>
            <a:r>
              <a:rPr kumimoji="1" 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查詢語句</a:t>
            </a: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轉換成個別字詞 </a:t>
            </a:r>
            <a:r>
              <a:rPr kumimoji="1" lang="en-US" altLang="zh-TW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(tokens)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057247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理解查詢語句含意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5456943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 </a:t>
            </a:r>
            <a:r>
              <a:rPr kumimoji="1" lang="en-US" altLang="zh-TW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TW" altLang="en-US" sz="28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為基礎，排序搜尋結果</a:t>
            </a:r>
            <a:endParaRPr kumimoji="1" lang="en-US" altLang="zh-TW" sz="2800" b="1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2339102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zh-TW" altLang="en-US" sz="2800" b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找出相關檔案</a:t>
            </a:r>
            <a:endParaRPr kumimoji="1" lang="en-US" altLang="zh-TW" sz="2800" b="1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B6DCF86D-92DC-48A6-BC75-95D0AF31A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58" y="4085013"/>
            <a:ext cx="1718156" cy="2285953"/>
          </a:xfrm>
          <a:prstGeom prst="rect">
            <a:avLst/>
          </a:prstGeom>
        </p:spPr>
      </p:pic>
      <p:sp>
        <p:nvSpPr>
          <p:cNvPr id="54" name="Shape 299">
            <a:extLst>
              <a:ext uri="{FF2B5EF4-FFF2-40B4-BE49-F238E27FC236}">
                <a16:creationId xmlns:a16="http://schemas.microsoft.com/office/drawing/2014/main" id="{7283AF1F-1505-4587-AA81-2D1524FAB76A}"/>
              </a:ext>
            </a:extLst>
          </p:cNvPr>
          <p:cNvSpPr txBox="1"/>
          <p:nvPr/>
        </p:nvSpPr>
        <p:spPr>
          <a:xfrm>
            <a:off x="1029298" y="5362953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1A3340D9-D464-445D-833B-D9F1EA6FD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544" y="4424555"/>
            <a:ext cx="683764" cy="683764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8503D7A-629A-4021-A85C-0783209144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59" y="1630010"/>
            <a:ext cx="1718156" cy="2285953"/>
          </a:xfrm>
          <a:prstGeom prst="rect">
            <a:avLst/>
          </a:prstGeom>
        </p:spPr>
      </p:pic>
      <p:pic>
        <p:nvPicPr>
          <p:cNvPr id="58" name="Picture 1">
            <a:extLst>
              <a:ext uri="{FF2B5EF4-FFF2-40B4-BE49-F238E27FC236}">
                <a16:creationId xmlns:a16="http://schemas.microsoft.com/office/drawing/2014/main" id="{44D908A7-A9C6-4A71-94CD-4C60582355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5619" y="1885166"/>
            <a:ext cx="815376" cy="784440"/>
          </a:xfrm>
          <a:prstGeom prst="rect">
            <a:avLst/>
          </a:prstGeom>
        </p:spPr>
      </p:pic>
      <p:sp>
        <p:nvSpPr>
          <p:cNvPr id="59" name="Shape 299">
            <a:extLst>
              <a:ext uri="{FF2B5EF4-FFF2-40B4-BE49-F238E27FC236}">
                <a16:creationId xmlns:a16="http://schemas.microsoft.com/office/drawing/2014/main" id="{7FBFF718-AEF0-4375-812B-2861802C9152}"/>
              </a:ext>
            </a:extLst>
          </p:cNvPr>
          <p:cNvSpPr txBox="1"/>
          <p:nvPr/>
        </p:nvSpPr>
        <p:spPr>
          <a:xfrm>
            <a:off x="1029298" y="2907950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D263BC58-B295-45D2-A838-43B8BEC12A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573" y="5988615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808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>
            <a:extLst>
              <a:ext uri="{FF2B5EF4-FFF2-40B4-BE49-F238E27FC236}">
                <a16:creationId xmlns:a16="http://schemas.microsoft.com/office/drawing/2014/main" id="{4C587A99-7B6F-E54C-9F76-ABD6278D1CEE}"/>
              </a:ext>
            </a:extLst>
          </p:cNvPr>
          <p:cNvSpPr/>
          <p:nvPr/>
        </p:nvSpPr>
        <p:spPr>
          <a:xfrm>
            <a:off x="4240928" y="2762429"/>
            <a:ext cx="3676076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OR CES</a:t>
            </a:r>
            <a:r>
              <a:rPr kumimoji="1" lang="zh-Hant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534D55-076C-A643-9565-09AEB1D7F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404" y="2664728"/>
            <a:ext cx="638753" cy="638753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9E60A638-4692-BA48-948A-4F87B88A10D5}"/>
              </a:ext>
            </a:extLst>
          </p:cNvPr>
          <p:cNvSpPr/>
          <p:nvPr/>
        </p:nvSpPr>
        <p:spPr>
          <a:xfrm>
            <a:off x="2088857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….…….... ………CES ………</a:t>
            </a:r>
          </a:p>
          <a:p>
            <a:endParaRPr kumimoji="1" lang="en-US" altLang="zh-TW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CES……………QNAP CES……  </a:t>
            </a: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F9CF3324-91FE-9744-8876-D951C2F20A51}"/>
              </a:ext>
            </a:extLst>
          </p:cNvPr>
          <p:cNvSpPr/>
          <p:nvPr/>
        </p:nvSpPr>
        <p:spPr>
          <a:xfrm>
            <a:off x="4884011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A2890643-4926-8142-9E8A-4CBF4034A54A}"/>
              </a:ext>
            </a:extLst>
          </p:cNvPr>
          <p:cNvSpPr/>
          <p:nvPr/>
        </p:nvSpPr>
        <p:spPr>
          <a:xfrm>
            <a:off x="7679165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………………..QNAP………………QNAP…………</a:t>
            </a:r>
          </a:p>
          <a:p>
            <a:endParaRPr kumimoji="1" lang="en-US" altLang="zh-TW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CES………………..CES……….........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B9876-6EA9-E34F-B4C1-D71439071877}"/>
              </a:ext>
            </a:extLst>
          </p:cNvPr>
          <p:cNvSpPr txBox="1"/>
          <p:nvPr/>
        </p:nvSpPr>
        <p:spPr>
          <a:xfrm>
            <a:off x="2088857" y="2136369"/>
            <a:ext cx="7980219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Hant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Q. </a:t>
            </a:r>
            <a:r>
              <a:rPr kumimoji="1" lang="zh-Hant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如何用 </a:t>
            </a:r>
            <a:r>
              <a:rPr kumimoji="1" lang="en-US" altLang="zh-Hant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Hant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依高關聯性呈現搜尋結果？</a:t>
            </a:r>
            <a:endParaRPr kumimoji="1" lang="zh-TW" alt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3811ED19-63C3-9341-89E6-8A8633D052CB}"/>
              </a:ext>
            </a:extLst>
          </p:cNvPr>
          <p:cNvSpPr/>
          <p:nvPr/>
        </p:nvSpPr>
        <p:spPr>
          <a:xfrm>
            <a:off x="3657041" y="5900609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99186F99-4EFE-6146-A102-A03ECC6195D3}"/>
              </a:ext>
            </a:extLst>
          </p:cNvPr>
          <p:cNvSpPr/>
          <p:nvPr/>
        </p:nvSpPr>
        <p:spPr>
          <a:xfrm>
            <a:off x="6454654" y="5900609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45741D1A-8F92-0A46-AF89-FCC2E864AAD7}"/>
              </a:ext>
            </a:extLst>
          </p:cNvPr>
          <p:cNvSpPr/>
          <p:nvPr/>
        </p:nvSpPr>
        <p:spPr>
          <a:xfrm>
            <a:off x="9252268" y="5881053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F07C0D-7D32-4C6F-A165-F831E539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A77CF34-7B4D-480B-B735-824F3300C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6"/>
          <a:stretch/>
        </p:blipFill>
        <p:spPr>
          <a:xfrm>
            <a:off x="3804088" y="645802"/>
            <a:ext cx="7218219" cy="99828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8C02096-56AC-44B3-9D0C-0BF68ECE17DB}"/>
              </a:ext>
            </a:extLst>
          </p:cNvPr>
          <p:cNvSpPr/>
          <p:nvPr/>
        </p:nvSpPr>
        <p:spPr>
          <a:xfrm>
            <a:off x="4763120" y="791935"/>
            <a:ext cx="608002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Hant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TF-IDF 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是一種統計方法，在詞頻基礎上對</a:t>
            </a:r>
            <a:r>
              <a:rPr kumimoji="1" lang="zh-TW" altLang="en-US" sz="20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字詞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分配一「重要性」權重，用來評估該字詞的</a:t>
            </a:r>
            <a:r>
              <a:rPr kumimoji="1" lang="zh-TW" altLang="en-US" sz="2000" b="1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重要程度</a:t>
            </a:r>
            <a:r>
              <a:rPr kumimoji="1" lang="zh-TW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A64D051-C4F1-4C7E-BC3B-F615954D8994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88CC30EB-045D-42BC-9B58-348D4FD1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23" name="Shape 303">
              <a:extLst>
                <a:ext uri="{FF2B5EF4-FFF2-40B4-BE49-F238E27FC236}">
                  <a16:creationId xmlns:a16="http://schemas.microsoft.com/office/drawing/2014/main" id="{3CFA3201-30DF-4D36-B783-9C28D8B3F2DC}"/>
                </a:ext>
              </a:extLst>
            </p:cNvPr>
            <p:cNvSpPr txBox="1"/>
            <p:nvPr/>
          </p:nvSpPr>
          <p:spPr>
            <a:xfrm>
              <a:off x="10493624" y="317034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20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20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715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0422983-390A-4D8E-8CD0-F040665C27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1" y="4253170"/>
            <a:ext cx="4010364" cy="1536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5DA825-5C69-4898-937F-ED87090DB4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2" y="1603561"/>
            <a:ext cx="4013381" cy="1132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4C587A99-7B6F-E54C-9F76-ABD6278D1CEE}"/>
              </a:ext>
            </a:extLst>
          </p:cNvPr>
          <p:cNvSpPr/>
          <p:nvPr/>
        </p:nvSpPr>
        <p:spPr>
          <a:xfrm>
            <a:off x="2576923" y="2348722"/>
            <a:ext cx="2708861" cy="3874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OR </a:t>
            </a:r>
            <a:r>
              <a:rPr kumimoji="1"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zh-Hant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534D55-076C-A643-9565-09AEB1D7F5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650" y="2291779"/>
            <a:ext cx="501366" cy="501366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9E60A638-4692-BA48-948A-4F87B88A10D5}"/>
              </a:ext>
            </a:extLst>
          </p:cNvPr>
          <p:cNvSpPr/>
          <p:nvPr/>
        </p:nvSpPr>
        <p:spPr>
          <a:xfrm>
            <a:off x="468156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..……….... ……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</a:t>
            </a:r>
          </a:p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……………QNAP 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 </a:t>
            </a:r>
          </a:p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F9CF3324-91FE-9744-8876-D951C2F20A51}"/>
              </a:ext>
            </a:extLst>
          </p:cNvPr>
          <p:cNvSpPr/>
          <p:nvPr/>
        </p:nvSpPr>
        <p:spPr>
          <a:xfrm>
            <a:off x="5570091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A2890643-4926-8142-9E8A-4CBF4034A54A}"/>
              </a:ext>
            </a:extLst>
          </p:cNvPr>
          <p:cNvSpPr/>
          <p:nvPr/>
        </p:nvSpPr>
        <p:spPr>
          <a:xfrm>
            <a:off x="2989420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………………..</a:t>
            </a:r>
            <a:r>
              <a:rPr kumimoji="1" lang="zh-Hant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QNAP………………QNAP…………</a:t>
            </a:r>
          </a:p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  <a:p>
            <a:r>
              <a:rPr kumimoji="1" lang="zh-Hant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B9876-6EA9-E34F-B4C1-D71439071877}"/>
              </a:ext>
            </a:extLst>
          </p:cNvPr>
          <p:cNvSpPr txBox="1"/>
          <p:nvPr/>
        </p:nvSpPr>
        <p:spPr>
          <a:xfrm>
            <a:off x="427305" y="1728688"/>
            <a:ext cx="752651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Hant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</a:t>
            </a:r>
            <a:r>
              <a:rPr kumimoji="1" lang="zh-Hant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關聯性高至低排序為：</a:t>
            </a:r>
            <a:r>
              <a:rPr kumimoji="1" lang="en-US" altLang="zh-Hant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r>
              <a:rPr kumimoji="1" lang="zh-Hant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kumimoji="1" lang="en-US" altLang="zh-Hant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r>
              <a:rPr kumimoji="1" lang="zh-Hant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、Ｂ</a:t>
            </a:r>
            <a:endParaRPr kumimoji="1" lang="zh-TW" alt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3811ED19-63C3-9341-89E6-8A8633D052CB}"/>
              </a:ext>
            </a:extLst>
          </p:cNvPr>
          <p:cNvSpPr/>
          <p:nvPr/>
        </p:nvSpPr>
        <p:spPr>
          <a:xfrm>
            <a:off x="2036340" y="5081214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99186F99-4EFE-6146-A102-A03ECC6195D3}"/>
              </a:ext>
            </a:extLst>
          </p:cNvPr>
          <p:cNvSpPr/>
          <p:nvPr/>
        </p:nvSpPr>
        <p:spPr>
          <a:xfrm>
            <a:off x="7140734" y="5081214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45741D1A-8F92-0A46-AF89-FCC2E864AAD7}"/>
              </a:ext>
            </a:extLst>
          </p:cNvPr>
          <p:cNvSpPr/>
          <p:nvPr/>
        </p:nvSpPr>
        <p:spPr>
          <a:xfrm>
            <a:off x="4562523" y="5061658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1EC451-DF2C-40CD-96AB-349A88DDBCEA}"/>
              </a:ext>
            </a:extLst>
          </p:cNvPr>
          <p:cNvSpPr txBox="1"/>
          <p:nvPr/>
        </p:nvSpPr>
        <p:spPr>
          <a:xfrm>
            <a:off x="2374900" y="5809550"/>
            <a:ext cx="313327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>
                <a:latin typeface="Microsoft JhengHei"/>
                <a:ea typeface="Microsoft JhengHei"/>
                <a:cs typeface="Arial"/>
              </a:rPr>
              <a:t>關聯性 = TF </a:t>
            </a:r>
            <a:r>
              <a:rPr lang="zh-TW" sz="2400">
                <a:latin typeface="Microsoft JhengHei"/>
                <a:ea typeface="Microsoft JhengHei"/>
                <a:cs typeface="Arial"/>
              </a:rPr>
              <a:t>×</a:t>
            </a:r>
            <a:r>
              <a:rPr lang="zh-TW" altLang="en-US" sz="2400">
                <a:latin typeface="Microsoft JhengHei"/>
                <a:ea typeface="Microsoft JhengHei"/>
                <a:cs typeface="Arial"/>
              </a:rPr>
              <a:t> IDF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021F05A-1B26-49E1-AF28-C6059369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搜尋檔案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24CE26-2EEA-4FCE-A90F-85F970E397D9}"/>
              </a:ext>
            </a:extLst>
          </p:cNvPr>
          <p:cNvSpPr/>
          <p:nvPr/>
        </p:nvSpPr>
        <p:spPr>
          <a:xfrm>
            <a:off x="8419608" y="1919920"/>
            <a:ext cx="3523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字詞在檔案內出現越多次，TF 權重越高</a:t>
            </a:r>
            <a:r>
              <a:rPr kumimoji="1" lang="zh-Hant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en-US" sz="2200" b="1">
              <a:solidFill>
                <a:prstClr val="black"/>
              </a:solidFill>
              <a:latin typeface="Microsoft JhengHei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24D0B4D-0283-4B3A-AB54-F7D7632986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2" y="2944290"/>
            <a:ext cx="4013381" cy="1132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5A0EC13-1081-4442-A828-BBB1947DFCBD}"/>
              </a:ext>
            </a:extLst>
          </p:cNvPr>
          <p:cNvSpPr/>
          <p:nvPr/>
        </p:nvSpPr>
        <p:spPr>
          <a:xfrm>
            <a:off x="8419608" y="3260649"/>
            <a:ext cx="3523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字詞在</a:t>
            </a:r>
            <a:r>
              <a:rPr kumimoji="1" lang="zh-TW" altLang="en-US" sz="22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整個檔案集合</a:t>
            </a:r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內出現越多次，</a:t>
            </a:r>
            <a:r>
              <a:rPr kumimoji="1" lang="en-US" altLang="zh-TW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IDF </a:t>
            </a:r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權重越低。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3019AFF-0005-4F40-B959-B882CF3A51F3}"/>
              </a:ext>
            </a:extLst>
          </p:cNvPr>
          <p:cNvSpPr/>
          <p:nvPr/>
        </p:nvSpPr>
        <p:spPr>
          <a:xfrm>
            <a:off x="8419608" y="4596841"/>
            <a:ext cx="35230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使用 </a:t>
            </a:r>
            <a:r>
              <a:rPr kumimoji="1" lang="en-US" altLang="zh-TW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TF-IDF </a:t>
            </a:r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演算法計算查詢語句跟檔案內文的關聯性（</a:t>
            </a:r>
            <a:r>
              <a:rPr kumimoji="1" lang="zh-TW" altLang="en-US" sz="22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相似程度</a:t>
            </a:r>
            <a:r>
              <a:rPr kumimoji="1" lang="zh-TW" altLang="en-US" sz="2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）。</a:t>
            </a:r>
            <a:endParaRPr lang="zh-TW" altLang="en-US" sz="2200" b="1">
              <a:solidFill>
                <a:prstClr val="black"/>
              </a:solidFill>
              <a:latin typeface="Microsoft JhengHei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90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Qsirch</a:t>
            </a:r>
            <a:r>
              <a:rPr kumimoji="1" lang="en-US" altLang="zh-Hant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Hant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</a:t>
            </a:r>
            <a:endParaRPr lang="zh-TW" altLang="en-US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58FB8A3-4BD2-4BAB-9E3E-D17E0FB56B5B}"/>
              </a:ext>
            </a:extLst>
          </p:cNvPr>
          <p:cNvGrpSpPr/>
          <p:nvPr/>
        </p:nvGrpSpPr>
        <p:grpSpPr>
          <a:xfrm>
            <a:off x="9481694" y="2657965"/>
            <a:ext cx="1718156" cy="2285953"/>
            <a:chOff x="8404755" y="2679805"/>
            <a:chExt cx="1718156" cy="2285953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91E8B88C-E06D-4642-AA65-295A3546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6E484591-899B-4542-A5A0-099B2B8E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F2A0F03-241D-487A-8AB9-7DA90A55E643}"/>
              </a:ext>
            </a:extLst>
          </p:cNvPr>
          <p:cNvGrpSpPr/>
          <p:nvPr/>
        </p:nvGrpSpPr>
        <p:grpSpPr>
          <a:xfrm>
            <a:off x="6732737" y="2657965"/>
            <a:ext cx="1718156" cy="2285953"/>
            <a:chOff x="6322033" y="2679805"/>
            <a:chExt cx="1718156" cy="2285953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81F85AB-B8AE-4146-8A32-D53A1539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D739C66E-9C03-9044-9941-691AB4E19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1633453D-711D-411C-A1B4-526A6F2DA17E}"/>
              </a:ext>
            </a:extLst>
          </p:cNvPr>
          <p:cNvGrpSpPr/>
          <p:nvPr/>
        </p:nvGrpSpPr>
        <p:grpSpPr>
          <a:xfrm>
            <a:off x="3658091" y="2657965"/>
            <a:ext cx="1718156" cy="2285953"/>
            <a:chOff x="3486368" y="2679805"/>
            <a:chExt cx="1718156" cy="2285953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ABC8437-0D08-490D-9F63-5FBA28E53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0DFCD725-FDEC-914D-9013-F2F14D00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2E0B755-2472-4BF2-A698-8FE83DD85873}"/>
              </a:ext>
            </a:extLst>
          </p:cNvPr>
          <p:cNvGrpSpPr/>
          <p:nvPr/>
        </p:nvGrpSpPr>
        <p:grpSpPr>
          <a:xfrm>
            <a:off x="895845" y="2657965"/>
            <a:ext cx="1718156" cy="2285953"/>
            <a:chOff x="1403646" y="2679805"/>
            <a:chExt cx="1718156" cy="228595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A02B9D3-BB11-45E9-A2FE-0DD20CE4B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E9CAFF5C-D4F9-4B66-89F2-E4B1FE6C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589221-B5A9-477B-A8AD-B196CDDF6537}"/>
              </a:ext>
            </a:extLst>
          </p:cNvPr>
          <p:cNvGrpSpPr/>
          <p:nvPr/>
        </p:nvGrpSpPr>
        <p:grpSpPr>
          <a:xfrm>
            <a:off x="562951" y="1774219"/>
            <a:ext cx="5197687" cy="1016108"/>
            <a:chOff x="721020" y="1735957"/>
            <a:chExt cx="5197687" cy="10161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B2BED5-680D-4D36-81F5-54BDA77A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20" y="1735957"/>
              <a:ext cx="5197687" cy="10161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2C2F51-6FA5-4823-B891-FCB070C5CDF2}"/>
                </a:ext>
              </a:extLst>
            </p:cNvPr>
            <p:cNvSpPr/>
            <p:nvPr/>
          </p:nvSpPr>
          <p:spPr>
            <a:xfrm>
              <a:off x="1762841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建立索引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5902" y="1774219"/>
            <a:ext cx="5197687" cy="1016108"/>
            <a:chOff x="5609744" y="1735957"/>
            <a:chExt cx="5197687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744" y="1735957"/>
              <a:ext cx="5197687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654837" y="1791381"/>
              <a:ext cx="3127929" cy="694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檔案搜尋</a:t>
              </a:r>
            </a:p>
            <a:p>
              <a:pPr lvl="0" algn="ctr">
                <a:buClr>
                  <a:srgbClr val="000000"/>
                </a:buClr>
              </a:pPr>
              <a:r>
                <a:rPr lang="en-US" altLang="zh-TW" sz="20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Search Operation</a:t>
              </a:r>
            </a:p>
          </p:txBody>
        </p:sp>
      </p:grp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Shape 299">
            <a:extLst>
              <a:ext uri="{FF2B5EF4-FFF2-40B4-BE49-F238E27FC236}">
                <a16:creationId xmlns:a16="http://schemas.microsoft.com/office/drawing/2014/main" id="{AA287E4A-66A1-423D-B754-5F898C4FC638}"/>
              </a:ext>
            </a:extLst>
          </p:cNvPr>
          <p:cNvSpPr txBox="1"/>
          <p:nvPr/>
        </p:nvSpPr>
        <p:spPr>
          <a:xfrm>
            <a:off x="9442934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搜尋模組</a:t>
            </a:r>
            <a:endParaRPr lang="en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</a:p>
        </p:txBody>
      </p:sp>
      <p:sp>
        <p:nvSpPr>
          <p:cNvPr id="56" name="Shape 299">
            <a:extLst>
              <a:ext uri="{FF2B5EF4-FFF2-40B4-BE49-F238E27FC236}">
                <a16:creationId xmlns:a16="http://schemas.microsoft.com/office/drawing/2014/main" id="{DCC79814-603C-4B78-8A84-3B322C332AA3}"/>
              </a:ext>
            </a:extLst>
          </p:cNvPr>
          <p:cNvSpPr txBox="1"/>
          <p:nvPr/>
        </p:nvSpPr>
        <p:spPr>
          <a:xfrm>
            <a:off x="6693976" y="39359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zh-Hant" altLang="en-US" sz="2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查詢解析器</a:t>
            </a:r>
            <a:endParaRPr lang="en" altLang="zh-TW" b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prstClr val="white"/>
              </a:buClr>
              <a:buSzPct val="25000"/>
            </a:pPr>
            <a:r>
              <a:rPr lang="en" altLang="zh-TW" sz="17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</a:p>
        </p:txBody>
      </p:sp>
      <p:sp>
        <p:nvSpPr>
          <p:cNvPr id="57" name="Shape 299">
            <a:extLst>
              <a:ext uri="{FF2B5EF4-FFF2-40B4-BE49-F238E27FC236}">
                <a16:creationId xmlns:a16="http://schemas.microsoft.com/office/drawing/2014/main" id="{235F492D-5D7F-4377-A7B2-541639AD6E0D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索引器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</a:p>
        </p:txBody>
      </p:sp>
      <p:sp>
        <p:nvSpPr>
          <p:cNvPr id="58" name="Shape 297">
            <a:extLst>
              <a:ext uri="{FF2B5EF4-FFF2-40B4-BE49-F238E27FC236}">
                <a16:creationId xmlns:a16="http://schemas.microsoft.com/office/drawing/2014/main" id="{ACC2E6EB-6FE4-4BAF-8ECC-0190B624E769}"/>
              </a:ext>
            </a:extLst>
          </p:cNvPr>
          <p:cNvSpPr txBox="1"/>
          <p:nvPr/>
        </p:nvSpPr>
        <p:spPr>
          <a:xfrm>
            <a:off x="805845" y="3935905"/>
            <a:ext cx="1913619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Hant" alt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文件蒐集</a:t>
            </a:r>
            <a:endParaRPr lang="en-US" altLang="zh-Hant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lang="zh-TW" altLang="en-US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287839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F613B54-44BE-47A8-BE4F-D08ACE452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99" y="4196174"/>
            <a:ext cx="2991293" cy="354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9DF312-9EDE-494B-9BB0-98CC8B982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844" y="4192652"/>
            <a:ext cx="2991293" cy="3578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D88DEE-9A2B-4875-8A08-A623D1400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6" y="4193148"/>
            <a:ext cx="2991293" cy="357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0D12B-6695-431F-A87F-21F336999F4C}"/>
              </a:ext>
            </a:extLst>
          </p:cNvPr>
          <p:cNvSpPr txBox="1"/>
          <p:nvPr/>
        </p:nvSpPr>
        <p:spPr>
          <a:xfrm>
            <a:off x="8226402" y="4593258"/>
            <a:ext cx="3356517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4-24TB, 4 個硬碟槽</a:t>
            </a:r>
            <a:endParaRPr lang="zh-TW" altLang="en-US" dirty="0"/>
          </a:p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 </a:t>
            </a:r>
            <a:r>
              <a:rPr lang="zh-CN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</a:t>
            </a: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1.5GHz</a:t>
            </a:r>
            <a:endParaRPr lang="zh-CN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GB/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GB </a:t>
            </a: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</a:p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可透過PCIe插槽安裝QM2 </a:t>
            </a:r>
            <a:b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雙M.2 SATA SSD 擴充卡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F2AC2-06E8-47A7-97E7-B6A68B5746CE}"/>
              </a:ext>
            </a:extLst>
          </p:cNvPr>
          <p:cNvSpPr txBox="1"/>
          <p:nvPr/>
        </p:nvSpPr>
        <p:spPr>
          <a:xfrm>
            <a:off x="4351972" y="4593258"/>
            <a:ext cx="3452017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4-64TB, 8 個硬碟槽</a:t>
            </a:r>
            <a:endParaRPr lang="zh-TW" altLang="en-US"/>
          </a:p>
          <a:p>
            <a:pPr marL="285750" indent="-285750">
              <a:buFont typeface="Arial"/>
              <a:buChar char="•"/>
            </a:pP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AMD Ryzen™ 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 3.2G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en-US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z</a:t>
            </a:r>
            <a:endParaRPr lang="zh-C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8 GB 記憶體 (可擴充至 64 GB)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個 M.2 SATA SSD 專用埠，可作為快取應用或高速儲存池，提升檔案存取效率。</a:t>
            </a:r>
            <a:endParaRPr lang="zh-CN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95772-B3BC-44F7-A815-D15DBC0F6F15}"/>
              </a:ext>
            </a:extLst>
          </p:cNvPr>
          <p:cNvSpPr txBox="1"/>
          <p:nvPr/>
        </p:nvSpPr>
        <p:spPr>
          <a:xfrm>
            <a:off x="783139" y="4593258"/>
            <a:ext cx="3146420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16-96TB, 16 個硬碟槽</a:t>
            </a:r>
            <a:endParaRPr lang="zh-TW" altLang="en-US"/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 </a:t>
            </a: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六核心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2.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2GHz</a:t>
            </a:r>
            <a:endParaRPr lang="zh-C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128 GB 記憶體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M.2 SATA SSD 專用埠，可作為快取應用或高速儲存池，提升檔案存取效率。</a:t>
            </a:r>
            <a:endParaRPr lang="zh-CN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altLang="zh-Hant" err="1">
                <a:solidFill>
                  <a:prstClr val="white"/>
                </a:solidFill>
                <a:latin typeface="Microsoft JhengHei"/>
                <a:ea typeface="Microsoft JhengHei"/>
              </a:rPr>
              <a:t>高效工作的</a:t>
            </a:r>
            <a:br>
              <a:rPr lang="en-US" altLang="zh-Hant">
                <a:solidFill>
                  <a:prstClr val="white"/>
                </a:solidFill>
                <a:latin typeface="Microsoft JhengHei"/>
                <a:ea typeface="Microsoft JhengHei"/>
              </a:rPr>
            </a:br>
            <a:r>
              <a:rPr lang="en-US" altLang="zh-Hant" err="1">
                <a:solidFill>
                  <a:prstClr val="white"/>
                </a:solidFill>
                <a:latin typeface="Microsoft JhengHei"/>
                <a:ea typeface="Microsoft JhengHei"/>
              </a:rPr>
              <a:t>最佳夥伴</a:t>
            </a:r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4E6540-C896-4256-BAE6-F4ECF8B9D74B}"/>
              </a:ext>
            </a:extLst>
          </p:cNvPr>
          <p:cNvGrpSpPr/>
          <p:nvPr/>
        </p:nvGrpSpPr>
        <p:grpSpPr>
          <a:xfrm>
            <a:off x="-193792" y="1467719"/>
            <a:ext cx="4965715" cy="1353295"/>
            <a:chOff x="2650239" y="2993645"/>
            <a:chExt cx="4965715" cy="135329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0636C40-E245-400E-8BD0-0AD8B35D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7FA88E-8E5A-4ECB-A829-59A622188316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大型企業</a:t>
              </a: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CF702993-D272-421D-B6B9-B51388A27178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超大容量的高效檔案中心</a:t>
              </a:r>
            </a:p>
            <a:p>
              <a:pPr algn="ctr"/>
              <a:r>
                <a:rPr lang="zh-CN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效能卓越，容量加倍</a:t>
              </a:r>
            </a:p>
          </p:txBody>
        </p: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F40DFEBA-5921-49AA-A9C9-9353C90F71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6" y="2608356"/>
            <a:ext cx="2743200" cy="17145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079D9161-866C-4934-A76E-8755FEC9E3D1}"/>
              </a:ext>
            </a:extLst>
          </p:cNvPr>
          <p:cNvGrpSpPr/>
          <p:nvPr/>
        </p:nvGrpSpPr>
        <p:grpSpPr>
          <a:xfrm>
            <a:off x="3426554" y="1467719"/>
            <a:ext cx="4965715" cy="1353294"/>
            <a:chOff x="2650239" y="2993645"/>
            <a:chExt cx="4965715" cy="135329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02A31AD-5B83-4242-ADA9-7450CF39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4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601E32F-5027-4155-A38B-B0DB215CB7E3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中小型企業</a:t>
              </a: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3F73C999-02B8-4ABE-8C32-E2F35E44D735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六核心高運算力</a:t>
              </a:r>
            </a:p>
            <a:p>
              <a:pPr algn="ctr"/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流暢體驗，銳不可擋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4584583-B720-4BB1-BA01-E430A55CA7B0}"/>
              </a:ext>
            </a:extLst>
          </p:cNvPr>
          <p:cNvGrpSpPr/>
          <p:nvPr/>
        </p:nvGrpSpPr>
        <p:grpSpPr>
          <a:xfrm>
            <a:off x="7047741" y="1467718"/>
            <a:ext cx="4965715" cy="1353295"/>
            <a:chOff x="2650239" y="2993644"/>
            <a:chExt cx="4965715" cy="13532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CEDC330-BBF0-42EB-ABF8-137405F5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4"/>
              <a:ext cx="4965715" cy="135329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A084096-27CD-479F-8287-2FEA151FE6FB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家庭辦公環境</a:t>
              </a: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31333269-F238-4F3C-AEE9-F306D8E74AC1}"/>
                </a:ext>
              </a:extLst>
            </p:cNvPr>
            <p:cNvSpPr txBox="1"/>
            <p:nvPr/>
          </p:nvSpPr>
          <p:spPr>
            <a:xfrm>
              <a:off x="3761916" y="3646088"/>
              <a:ext cx="2743200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高效能四核心工作室</a:t>
              </a:r>
            </a:p>
          </p:txBody>
        </p:sp>
      </p:grpSp>
      <p:pic>
        <p:nvPicPr>
          <p:cNvPr id="25" name="Picture 25" descr="A picture containing electronics, monitor, indoor, iPod&#10;&#10;Description generated with high confidence">
            <a:extLst>
              <a:ext uri="{FF2B5EF4-FFF2-40B4-BE49-F238E27FC236}">
                <a16:creationId xmlns:a16="http://schemas.microsoft.com/office/drawing/2014/main" id="{864B4F6B-3571-4F98-B833-BE3AEC5D86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980" y="2589482"/>
            <a:ext cx="2743200" cy="1714500"/>
          </a:xfrm>
          <a:prstGeom prst="rect">
            <a:avLst/>
          </a:prstGeom>
        </p:spPr>
      </p:pic>
      <p:pic>
        <p:nvPicPr>
          <p:cNvPr id="27" name="Picture 27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5EC6FA69-D23E-42B5-9BF8-8ED418035F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504" y="2608356"/>
            <a:ext cx="2743200" cy="1714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F095EC-2234-48D9-A28B-9B6148465098}"/>
              </a:ext>
            </a:extLst>
          </p:cNvPr>
          <p:cNvSpPr/>
          <p:nvPr/>
        </p:nvSpPr>
        <p:spPr>
          <a:xfrm>
            <a:off x="1731148" y="41828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TS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-1685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9F12EA-A68F-44B4-A06B-9E53A1470C39}"/>
              </a:ext>
            </a:extLst>
          </p:cNvPr>
          <p:cNvSpPr/>
          <p:nvPr/>
        </p:nvSpPr>
        <p:spPr>
          <a:xfrm>
            <a:off x="5386851" y="4182851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TS - 877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94E5DF-B44C-40A2-B8C1-24DE1F98E01A}"/>
              </a:ext>
            </a:extLst>
          </p:cNvPr>
          <p:cNvSpPr/>
          <p:nvPr/>
        </p:nvSpPr>
        <p:spPr>
          <a:xfrm>
            <a:off x="8879849" y="4182851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TS - 453Be</a:t>
            </a:r>
          </a:p>
        </p:txBody>
      </p:sp>
    </p:spTree>
    <p:extLst>
      <p:ext uri="{BB962C8B-B14F-4D97-AF65-F5344CB8AC3E}">
        <p14:creationId xmlns:p14="http://schemas.microsoft.com/office/powerpoint/2010/main" val="121044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ADA1A2A6-DE53-40C8-9196-7CA3DEDC59F6}"/>
              </a:ext>
            </a:extLst>
          </p:cNvPr>
          <p:cNvSpPr txBox="1">
            <a:spLocks/>
          </p:cNvSpPr>
          <p:nvPr/>
        </p:nvSpPr>
        <p:spPr>
          <a:xfrm>
            <a:off x="66262" y="446077"/>
            <a:ext cx="2372138" cy="360175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©2018</a:t>
            </a:r>
            <a:r>
              <a:rPr lang="zh-TW" altLang="en-US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1600" dirty="0">
              <a:solidFill>
                <a:schemeClr val="tx1">
                  <a:lumMod val="65000"/>
                  <a:lumOff val="35000"/>
                </a:schemeClr>
              </a:solidFill>
              <a:latin typeface="新細明體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1149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D536300-CC72-46C3-9AA5-FDEF0037C9F8}"/>
              </a:ext>
            </a:extLst>
          </p:cNvPr>
          <p:cNvSpPr/>
          <p:nvPr/>
        </p:nvSpPr>
        <p:spPr>
          <a:xfrm>
            <a:off x="1802269" y="923739"/>
            <a:ext cx="1926298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ja-JP" altLang="en-US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50+ 格式</a:t>
            </a:r>
            <a:endParaRPr lang="ja-JP" altLang="en-US"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/>
              <a:ea typeface="Microsoft JhengHei"/>
            </a:endParaRPr>
          </a:p>
          <a:p>
            <a:pPr lvl="0" algn="ctr"/>
            <a:r>
              <a:rPr lang="ja-JP" altLang="en-US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</a:rPr>
              <a:t>全文搜尋 預覽分享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9E211D-0742-46B1-8D43-94B612625632}"/>
              </a:ext>
            </a:extLst>
          </p:cNvPr>
          <p:cNvSpPr/>
          <p:nvPr/>
        </p:nvSpPr>
        <p:spPr>
          <a:xfrm rot="2700000">
            <a:off x="1775418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D6165C-E3DA-469F-86A0-F21FDFF33BBC}"/>
              </a:ext>
            </a:extLst>
          </p:cNvPr>
          <p:cNvSpPr/>
          <p:nvPr/>
        </p:nvSpPr>
        <p:spPr>
          <a:xfrm>
            <a:off x="4577127" y="1077627"/>
            <a:ext cx="3033485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35+ </a:t>
            </a:r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檔案</a:t>
            </a:r>
            <a:endParaRPr lang="zh-TW" altLang="en-US" sz="3200" b="1">
              <a:solidFill>
                <a:prstClr val="white"/>
              </a:solidFill>
              <a:latin typeface="Microsoft JhengHei"/>
              <a:ea typeface="Microsoft JhengHei"/>
              <a:cs typeface="Calibri"/>
            </a:endParaRPr>
          </a:p>
          <a:p>
            <a:pPr lvl="0" algn="ctr"/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篩選條件</a:t>
            </a:r>
            <a:endParaRPr lang="zh-TW" altLang="en-US" sz="3200" b="1">
              <a:solidFill>
                <a:prstClr val="white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E25354-23AE-49ED-94CB-1762DF286B52}"/>
              </a:ext>
            </a:extLst>
          </p:cNvPr>
          <p:cNvSpPr/>
          <p:nvPr/>
        </p:nvSpPr>
        <p:spPr>
          <a:xfrm rot="2700000">
            <a:off x="5107183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98A43F-7498-4257-880D-05C356E9267C}"/>
              </a:ext>
            </a:extLst>
          </p:cNvPr>
          <p:cNvSpPr/>
          <p:nvPr/>
        </p:nvSpPr>
        <p:spPr>
          <a:xfrm rot="2700000">
            <a:off x="8438948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6E5662-AB38-416E-9370-5257B6562915}"/>
              </a:ext>
            </a:extLst>
          </p:cNvPr>
          <p:cNvSpPr/>
          <p:nvPr/>
        </p:nvSpPr>
        <p:spPr>
          <a:xfrm>
            <a:off x="7912205" y="1077627"/>
            <a:ext cx="3033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4 </a:t>
            </a:r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種</a:t>
            </a:r>
          </a:p>
          <a:p>
            <a:pPr lvl="0" algn="ctr"/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Calibri"/>
              </a:rPr>
              <a:t>搜尋入口</a:t>
            </a:r>
          </a:p>
        </p:txBody>
      </p:sp>
    </p:spTree>
    <p:extLst>
      <p:ext uri="{BB962C8B-B14F-4D97-AF65-F5344CB8AC3E}">
        <p14:creationId xmlns:p14="http://schemas.microsoft.com/office/powerpoint/2010/main" val="387787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F3EF7C6-23A5-45F4-A4F6-E96143F5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41" y="2825149"/>
            <a:ext cx="4119517" cy="5831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DF0D41D-E8F6-454F-8C9A-A67EFB3F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41" y="3793012"/>
            <a:ext cx="4119517" cy="583155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CCC3991A-27C6-4966-BE4C-1F2D7FF6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41" y="4710082"/>
            <a:ext cx="4119517" cy="5831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46E975C-8828-427B-A901-67B910677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6" y="2844199"/>
            <a:ext cx="5042905" cy="71065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59FC012-289C-4259-85F3-F1A68B61E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6" y="3773111"/>
            <a:ext cx="5042905" cy="71065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84096F3-A3AE-4A56-A5CF-4BBC66AE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6" y="4727733"/>
            <a:ext cx="5042905" cy="71065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C43A98E-60DA-4474-9318-6BDB3A3B9131}"/>
              </a:ext>
            </a:extLst>
          </p:cNvPr>
          <p:cNvSpPr/>
          <p:nvPr/>
        </p:nvSpPr>
        <p:spPr>
          <a:xfrm rot="2700000">
            <a:off x="1217865" y="-46472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1073FB7-992B-434D-B5AC-359A0AA5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05" y="1559075"/>
            <a:ext cx="10927835" cy="1066511"/>
          </a:xfrm>
          <a:prstGeom prst="rect">
            <a:avLst/>
          </a:prstGeom>
        </p:spPr>
      </p:pic>
      <p:sp>
        <p:nvSpPr>
          <p:cNvPr id="42" name="Shape 396">
            <a:extLst>
              <a:ext uri="{FF2B5EF4-FFF2-40B4-BE49-F238E27FC236}">
                <a16:creationId xmlns:a16="http://schemas.microsoft.com/office/drawing/2014/main" id="{1E182EE7-0C56-DF4A-A8B8-D1C6FBE95EB9}"/>
              </a:ext>
            </a:extLst>
          </p:cNvPr>
          <p:cNvSpPr/>
          <p:nvPr/>
        </p:nvSpPr>
        <p:spPr>
          <a:xfrm>
            <a:off x="6513073" y="273890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" name="Shape 402">
            <a:extLst>
              <a:ext uri="{FF2B5EF4-FFF2-40B4-BE49-F238E27FC236}">
                <a16:creationId xmlns:a16="http://schemas.microsoft.com/office/drawing/2014/main" id="{C2EA39F0-3B38-324A-9FA9-B9B18F1D2A20}"/>
              </a:ext>
            </a:extLst>
          </p:cNvPr>
          <p:cNvSpPr/>
          <p:nvPr/>
        </p:nvSpPr>
        <p:spPr>
          <a:xfrm>
            <a:off x="3900501" y="5512977"/>
            <a:ext cx="1835988" cy="94603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r>
              <a:rPr kumimoji="0" lang="en" sz="1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</a:t>
            </a:r>
            <a:r>
              <a:rPr lang="en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VLC Client</a:t>
            </a:r>
            <a:r>
              <a:rPr lang="en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endParaRPr lang="zh-TW" altLang="en-US" b="1" kern="0" err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  <a:p>
            <a:pPr algn="ctr">
              <a:buClr>
                <a:srgbClr val="000000"/>
              </a:buClr>
              <a:buSzPts val="1800"/>
              <a:defRPr/>
            </a:pPr>
            <a:r>
              <a:rPr kumimoji="0" lang="en" sz="1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串流播放</a:t>
            </a:r>
            <a:endParaRPr sz="1800" b="1" i="0" u="none" strike="noStrike" kern="0" cap="none" spc="0" baseline="0" noProof="0" err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pic>
        <p:nvPicPr>
          <p:cNvPr id="47" name="Shape 404">
            <a:extLst>
              <a:ext uri="{FF2B5EF4-FFF2-40B4-BE49-F238E27FC236}">
                <a16:creationId xmlns:a16="http://schemas.microsoft.com/office/drawing/2014/main" id="{B0CD56C1-D9ED-0B4D-BD3B-EB6CB403588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061" y="5879932"/>
            <a:ext cx="691444" cy="7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407">
            <a:extLst>
              <a:ext uri="{FF2B5EF4-FFF2-40B4-BE49-F238E27FC236}">
                <a16:creationId xmlns:a16="http://schemas.microsoft.com/office/drawing/2014/main" id="{75C97901-05A8-3743-8EAA-619A495211F9}"/>
              </a:ext>
            </a:extLst>
          </p:cNvPr>
          <p:cNvSpPr txBox="1"/>
          <p:nvPr/>
        </p:nvSpPr>
        <p:spPr>
          <a:xfrm>
            <a:off x="566927" y="1896556"/>
            <a:ext cx="4887818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預覽</a:t>
            </a:r>
            <a:endParaRPr ker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1" name="Shape 408">
            <a:extLst>
              <a:ext uri="{FF2B5EF4-FFF2-40B4-BE49-F238E27FC236}">
                <a16:creationId xmlns:a16="http://schemas.microsoft.com/office/drawing/2014/main" id="{CF224E2F-09A0-DE4E-B540-E79BF83CAE0F}"/>
              </a:ext>
            </a:extLst>
          </p:cNvPr>
          <p:cNvSpPr txBox="1"/>
          <p:nvPr/>
        </p:nvSpPr>
        <p:spPr>
          <a:xfrm>
            <a:off x="6795720" y="1896556"/>
            <a:ext cx="3355037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分享</a:t>
            </a:r>
            <a:endParaRPr ker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2" name="Shape 409">
            <a:extLst>
              <a:ext uri="{FF2B5EF4-FFF2-40B4-BE49-F238E27FC236}">
                <a16:creationId xmlns:a16="http://schemas.microsoft.com/office/drawing/2014/main" id="{DD26E79F-FE51-AA43-9EC9-802DCF129233}"/>
              </a:ext>
            </a:extLst>
          </p:cNvPr>
          <p:cNvSpPr txBox="1"/>
          <p:nvPr/>
        </p:nvSpPr>
        <p:spPr>
          <a:xfrm>
            <a:off x="6706106" y="3314673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NAS使用者</a:t>
            </a:r>
            <a:endParaRPr sz="14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3" name="Shape 410">
            <a:extLst>
              <a:ext uri="{FF2B5EF4-FFF2-40B4-BE49-F238E27FC236}">
                <a16:creationId xmlns:a16="http://schemas.microsoft.com/office/drawing/2014/main" id="{8B4BA6F2-6D7B-8844-8198-AA9C284424F6}"/>
              </a:ext>
            </a:extLst>
          </p:cNvPr>
          <p:cNvSpPr txBox="1"/>
          <p:nvPr/>
        </p:nvSpPr>
        <p:spPr>
          <a:xfrm>
            <a:off x="7858082" y="3314673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Email</a:t>
            </a:r>
            <a:endParaRPr sz="1400" kern="0">
              <a:solidFill>
                <a:srgbClr val="000000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Shape 411">
            <a:extLst>
              <a:ext uri="{FF2B5EF4-FFF2-40B4-BE49-F238E27FC236}">
                <a16:creationId xmlns:a16="http://schemas.microsoft.com/office/drawing/2014/main" id="{90FCEFCC-6022-B34A-904A-32446B3DC0E8}"/>
              </a:ext>
            </a:extLst>
          </p:cNvPr>
          <p:cNvSpPr txBox="1"/>
          <p:nvPr/>
        </p:nvSpPr>
        <p:spPr>
          <a:xfrm>
            <a:off x="9010058" y="3314673"/>
            <a:ext cx="112519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更多社群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6" name="Shape 413" descr="Image result for crown icon png">
            <a:extLst>
              <a:ext uri="{FF2B5EF4-FFF2-40B4-BE49-F238E27FC236}">
                <a16:creationId xmlns:a16="http://schemas.microsoft.com/office/drawing/2014/main" id="{8DB3F291-05D8-9A4B-B545-AFAE18BD514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73172" y="3095768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414">
            <a:extLst>
              <a:ext uri="{FF2B5EF4-FFF2-40B4-BE49-F238E27FC236}">
                <a16:creationId xmlns:a16="http://schemas.microsoft.com/office/drawing/2014/main" id="{236C0AA3-937C-E141-9CC3-8C04AF8C5329}"/>
              </a:ext>
            </a:extLst>
          </p:cNvPr>
          <p:cNvSpPr txBox="1"/>
          <p:nvPr/>
        </p:nvSpPr>
        <p:spPr>
          <a:xfrm>
            <a:off x="7855281" y="4285358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自訂網域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" name="Shape 415">
            <a:extLst>
              <a:ext uri="{FF2B5EF4-FFF2-40B4-BE49-F238E27FC236}">
                <a16:creationId xmlns:a16="http://schemas.microsoft.com/office/drawing/2014/main" id="{89D1A62F-70F1-0B4C-B76C-3F3BF5BE6BBD}"/>
              </a:ext>
            </a:extLst>
          </p:cNvPr>
          <p:cNvSpPr txBox="1"/>
          <p:nvPr/>
        </p:nvSpPr>
        <p:spPr>
          <a:xfrm>
            <a:off x="6706106" y="4285358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2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Smartshare</a:t>
            </a:r>
            <a:endParaRPr sz="1200" kern="0">
              <a:solidFill>
                <a:srgbClr val="000000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Shape 416">
            <a:extLst>
              <a:ext uri="{FF2B5EF4-FFF2-40B4-BE49-F238E27FC236}">
                <a16:creationId xmlns:a16="http://schemas.microsoft.com/office/drawing/2014/main" id="{12962EAD-E140-094F-8B84-A28B9FE40923}"/>
              </a:ext>
            </a:extLst>
          </p:cNvPr>
          <p:cNvSpPr txBox="1"/>
          <p:nvPr/>
        </p:nvSpPr>
        <p:spPr>
          <a:xfrm>
            <a:off x="9004456" y="4285358"/>
            <a:ext cx="1146301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彈性選擇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61" name="Shape 418" descr="Image result for crown icon png">
            <a:extLst>
              <a:ext uri="{FF2B5EF4-FFF2-40B4-BE49-F238E27FC236}">
                <a16:creationId xmlns:a16="http://schemas.microsoft.com/office/drawing/2014/main" id="{DF951222-8809-CC47-9C0B-1DAC6D60336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945670" y="4072485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419">
            <a:extLst>
              <a:ext uri="{FF2B5EF4-FFF2-40B4-BE49-F238E27FC236}">
                <a16:creationId xmlns:a16="http://schemas.microsoft.com/office/drawing/2014/main" id="{03B82D73-022F-6E46-8785-5BB5BF16FB4D}"/>
              </a:ext>
            </a:extLst>
          </p:cNvPr>
          <p:cNvSpPr txBox="1"/>
          <p:nvPr/>
        </p:nvSpPr>
        <p:spPr>
          <a:xfrm>
            <a:off x="6706106" y="5240517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有效期限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3" name="Shape 420">
            <a:extLst>
              <a:ext uri="{FF2B5EF4-FFF2-40B4-BE49-F238E27FC236}">
                <a16:creationId xmlns:a16="http://schemas.microsoft.com/office/drawing/2014/main" id="{0DCD4463-9C40-454F-BB16-C2751DAA0AA8}"/>
              </a:ext>
            </a:extLst>
          </p:cNvPr>
          <p:cNvSpPr txBox="1"/>
          <p:nvPr/>
        </p:nvSpPr>
        <p:spPr>
          <a:xfrm>
            <a:off x="7861241" y="5240517"/>
            <a:ext cx="1123338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 err="1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密碼保護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64" name="Shape 421">
            <a:extLst>
              <a:ext uri="{FF2B5EF4-FFF2-40B4-BE49-F238E27FC236}">
                <a16:creationId xmlns:a16="http://schemas.microsoft.com/office/drawing/2014/main" id="{A7F48927-70D1-DF42-A03C-D38D3C38F016}"/>
              </a:ext>
            </a:extLst>
          </p:cNvPr>
          <p:cNvSpPr txBox="1"/>
          <p:nvPr/>
        </p:nvSpPr>
        <p:spPr>
          <a:xfrm>
            <a:off x="9011083" y="5240517"/>
            <a:ext cx="1146300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SSL 加密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23F1D57-2BCF-4089-A2C3-8B803BE69A5E}"/>
              </a:ext>
            </a:extLst>
          </p:cNvPr>
          <p:cNvSpPr/>
          <p:nvPr/>
        </p:nvSpPr>
        <p:spPr>
          <a:xfrm>
            <a:off x="1244716" y="273696"/>
            <a:ext cx="1926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50+ 格式</a:t>
            </a:r>
            <a:endParaRPr lang="ja-JP" altLang="en-US"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ja-JP" altLang="en-US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全文搜尋 </a:t>
            </a:r>
            <a:r>
              <a:rPr lang="ja-JP" altLang="en-US" sz="2800" b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預覽分享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C1E578-A733-4AA0-9244-4FDD7EB7518D}"/>
              </a:ext>
            </a:extLst>
          </p:cNvPr>
          <p:cNvSpPr/>
          <p:nvPr/>
        </p:nvSpPr>
        <p:spPr>
          <a:xfrm>
            <a:off x="765153" y="2999293"/>
            <a:ext cx="4796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 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PDF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、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Microsoft 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文件、</a:t>
            </a:r>
            <a:r>
              <a:rPr lang="en-US" altLang="zh-Hant" sz="2000" b="1" kern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Email</a:t>
            </a:r>
            <a:r>
              <a:rPr lang="en-US" altLang="zh-Hant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 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預覽</a:t>
            </a:r>
          </a:p>
        </p:txBody>
      </p:sp>
      <p:pic>
        <p:nvPicPr>
          <p:cNvPr id="69" name="Shape 628" descr="皇冠-01.png">
            <a:extLst>
              <a:ext uri="{FF2B5EF4-FFF2-40B4-BE49-F238E27FC236}">
                <a16:creationId xmlns:a16="http://schemas.microsoft.com/office/drawing/2014/main" id="{C1ED13BC-89F4-964A-8423-B6F6282CD60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55991">
            <a:off x="3929043" y="2464870"/>
            <a:ext cx="878143" cy="6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A4CBC40B-8396-4B9A-A946-D2301EC50E5D}"/>
              </a:ext>
            </a:extLst>
          </p:cNvPr>
          <p:cNvSpPr/>
          <p:nvPr/>
        </p:nvSpPr>
        <p:spPr>
          <a:xfrm>
            <a:off x="1342944" y="3933308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支援音樂、圖片、影片即時預覽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ECA3424-60EC-4ECC-9E51-0ACD718F3435}"/>
              </a:ext>
            </a:extLst>
          </p:cNvPr>
          <p:cNvSpPr/>
          <p:nvPr/>
        </p:nvSpPr>
        <p:spPr>
          <a:xfrm>
            <a:off x="1755717" y="4898815"/>
            <a:ext cx="2949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支援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360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度全景檔案瀏覽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5DB7AFC-4AF2-411D-B6FD-BFC479287A63}"/>
              </a:ext>
            </a:extLst>
          </p:cNvPr>
          <p:cNvSpPr/>
          <p:nvPr/>
        </p:nvSpPr>
        <p:spPr>
          <a:xfrm>
            <a:off x="8029837" y="29240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多元管道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EBE589CE-353D-4A8F-B8A8-072F3D8BAF92}"/>
              </a:ext>
            </a:extLst>
          </p:cNvPr>
          <p:cNvSpPr/>
          <p:nvPr/>
        </p:nvSpPr>
        <p:spPr>
          <a:xfrm>
            <a:off x="8029837" y="389676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自訂網域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947AB4D-081F-47BE-8497-CC4A865DEADB}"/>
              </a:ext>
            </a:extLst>
          </p:cNvPr>
          <p:cNvSpPr/>
          <p:nvPr/>
        </p:nvSpPr>
        <p:spPr>
          <a:xfrm>
            <a:off x="8029838" y="480160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安全設定</a:t>
            </a:r>
          </a:p>
        </p:txBody>
      </p:sp>
    </p:spTree>
    <p:extLst>
      <p:ext uri="{BB962C8B-B14F-4D97-AF65-F5344CB8AC3E}">
        <p14:creationId xmlns:p14="http://schemas.microsoft.com/office/powerpoint/2010/main" val="315523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9E1657DF-90BD-4126-BAAB-33D546F46B45}"/>
              </a:ext>
            </a:extLst>
          </p:cNvPr>
          <p:cNvGrpSpPr/>
          <p:nvPr/>
        </p:nvGrpSpPr>
        <p:grpSpPr>
          <a:xfrm>
            <a:off x="2710987" y="4771066"/>
            <a:ext cx="3713136" cy="680396"/>
            <a:chOff x="2515595" y="493772"/>
            <a:chExt cx="3713136" cy="680396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D679C0E-134C-4012-9C97-2B439B65D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5" y="493772"/>
              <a:ext cx="3713136" cy="680396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F6568A0-5F62-4FEA-9DDF-9D7D34F96001}"/>
                </a:ext>
              </a:extLst>
            </p:cNvPr>
            <p:cNvSpPr/>
            <p:nvPr/>
          </p:nvSpPr>
          <p:spPr>
            <a:xfrm>
              <a:off x="3354544" y="645653"/>
              <a:ext cx="2492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立刻查看、回覆或轉寄</a:t>
              </a:r>
              <a:endParaRPr lang="zh-TW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3F0951EA-429C-4B6C-8A94-0910916684FE}"/>
              </a:ext>
            </a:extLst>
          </p:cNvPr>
          <p:cNvGrpSpPr/>
          <p:nvPr/>
        </p:nvGrpSpPr>
        <p:grpSpPr>
          <a:xfrm>
            <a:off x="2710984" y="2224828"/>
            <a:ext cx="3713142" cy="680396"/>
            <a:chOff x="2515592" y="493772"/>
            <a:chExt cx="3713142" cy="680396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3C063A81-A75C-45ED-A93A-05341390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6"/>
            </a:xfrm>
            <a:prstGeom prst="rect">
              <a:avLst/>
            </a:prstGeom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D23A5C4-DF50-47A5-BAB7-022555ED3422}"/>
                </a:ext>
              </a:extLst>
            </p:cNvPr>
            <p:cNvSpPr/>
            <p:nvPr/>
          </p:nvSpPr>
          <p:spPr>
            <a:xfrm>
              <a:off x="3354544" y="645653"/>
              <a:ext cx="2395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利用 </a:t>
              </a:r>
              <a:r>
                <a:rPr lang="en-US" altLang="zh-Hant" b="1" err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Qsirch</a:t>
              </a:r>
              <a:r>
                <a:rPr lang="en-US" altLang="zh-Hant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 </a:t>
              </a:r>
              <a:r>
                <a:rPr lang="zh-TW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快速搜尋</a:t>
              </a:r>
              <a:endParaRPr lang="zh-TW" altLang="en-US">
                <a:solidFill>
                  <a:srgbClr val="002060"/>
                </a:solidFill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A5DEA42-B1B9-7F47-B4C3-58F4121FE7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683" y="610200"/>
            <a:ext cx="2517232" cy="15903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FA6F2B0-7C56-4549-8DA0-D7FE6CF72E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176" y="2905332"/>
            <a:ext cx="1802216" cy="18022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4EB81E3-74C4-5B4E-8C6C-CF92E90D28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79" y="5497724"/>
            <a:ext cx="2604304" cy="1295553"/>
          </a:xfrm>
          <a:prstGeom prst="rect">
            <a:avLst/>
          </a:prstGeom>
        </p:spPr>
      </p:pic>
      <p:pic>
        <p:nvPicPr>
          <p:cNvPr id="41" name="Shape 650">
            <a:extLst>
              <a:ext uri="{FF2B5EF4-FFF2-40B4-BE49-F238E27FC236}">
                <a16:creationId xmlns:a16="http://schemas.microsoft.com/office/drawing/2014/main" id="{BEC0A03A-7D77-0A48-AA83-AF73EC2EE74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966" y="2102299"/>
            <a:ext cx="5372916" cy="2809802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42" name="Shape 652">
            <a:extLst>
              <a:ext uri="{FF2B5EF4-FFF2-40B4-BE49-F238E27FC236}">
                <a16:creationId xmlns:a16="http://schemas.microsoft.com/office/drawing/2014/main" id="{994BC026-4BBB-194F-8F98-BDC85F505F74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191" y="1437149"/>
            <a:ext cx="1720008" cy="459816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641B18E9-A705-0D48-9308-F41F88F16D43}"/>
              </a:ext>
            </a:extLst>
          </p:cNvPr>
          <p:cNvGrpSpPr/>
          <p:nvPr/>
        </p:nvGrpSpPr>
        <p:grpSpPr>
          <a:xfrm>
            <a:off x="7258549" y="803561"/>
            <a:ext cx="2554511" cy="433753"/>
            <a:chOff x="7565716" y="1681266"/>
            <a:chExt cx="2554511" cy="433753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77A524B1-39A3-E944-AAF2-B1B47C426E73}"/>
                </a:ext>
              </a:extLst>
            </p:cNvPr>
            <p:cNvGrpSpPr/>
            <p:nvPr/>
          </p:nvGrpSpPr>
          <p:grpSpPr>
            <a:xfrm>
              <a:off x="7611880" y="1776319"/>
              <a:ext cx="2508347" cy="338700"/>
              <a:chOff x="7611880" y="1776319"/>
              <a:chExt cx="2508347" cy="338700"/>
            </a:xfrm>
          </p:grpSpPr>
          <p:sp>
            <p:nvSpPr>
              <p:cNvPr id="51" name="Shape 657">
                <a:extLst>
                  <a:ext uri="{FF2B5EF4-FFF2-40B4-BE49-F238E27FC236}">
                    <a16:creationId xmlns:a16="http://schemas.microsoft.com/office/drawing/2014/main" id="{AB47C212-8892-2A4D-AD74-7CFF50523152}"/>
                  </a:ext>
                </a:extLst>
              </p:cNvPr>
              <p:cNvSpPr txBox="1"/>
              <p:nvPr/>
            </p:nvSpPr>
            <p:spPr>
              <a:xfrm>
                <a:off x="7611880" y="1776319"/>
                <a:ext cx="2508347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b="1" i="0" u="none" strike="noStrike" cap="none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    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郵件內文全文檢索</a:t>
                </a:r>
                <a:endParaRPr lang="en" b="1" i="0" u="none" strike="noStrike" cap="none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2" name="Shape 662">
                <a:extLst>
                  <a:ext uri="{FF2B5EF4-FFF2-40B4-BE49-F238E27FC236}">
                    <a16:creationId xmlns:a16="http://schemas.microsoft.com/office/drawing/2014/main" id="{F954481C-A273-8D4E-91F9-444FFDFD432F}"/>
                  </a:ext>
                </a:extLst>
              </p:cNvPr>
              <p:cNvSpPr/>
              <p:nvPr/>
            </p:nvSpPr>
            <p:spPr>
              <a:xfrm>
                <a:off x="7716716" y="1816409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" name="Shape 663">
              <a:extLst>
                <a:ext uri="{FF2B5EF4-FFF2-40B4-BE49-F238E27FC236}">
                  <a16:creationId xmlns:a16="http://schemas.microsoft.com/office/drawing/2014/main" id="{67C0EF49-8AF0-D24D-B727-4A07457474D5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5716" y="168126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800C353-25FE-7F48-A5A5-CA95A3E49C62}"/>
              </a:ext>
            </a:extLst>
          </p:cNvPr>
          <p:cNvGrpSpPr/>
          <p:nvPr/>
        </p:nvGrpSpPr>
        <p:grpSpPr>
          <a:xfrm>
            <a:off x="10135277" y="2186907"/>
            <a:ext cx="1934630" cy="449639"/>
            <a:chOff x="10743542" y="3319808"/>
            <a:chExt cx="1934630" cy="449639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69105278-3FF3-4C4E-99DE-869F11CED359}"/>
                </a:ext>
              </a:extLst>
            </p:cNvPr>
            <p:cNvGrpSpPr/>
            <p:nvPr/>
          </p:nvGrpSpPr>
          <p:grpSpPr>
            <a:xfrm>
              <a:off x="10761545" y="3430747"/>
              <a:ext cx="1916627" cy="338700"/>
              <a:chOff x="10761545" y="3430747"/>
              <a:chExt cx="1916627" cy="338700"/>
            </a:xfrm>
          </p:grpSpPr>
          <p:sp>
            <p:nvSpPr>
              <p:cNvPr id="43" name="Shape 654">
                <a:extLst>
                  <a:ext uri="{FF2B5EF4-FFF2-40B4-BE49-F238E27FC236}">
                    <a16:creationId xmlns:a16="http://schemas.microsoft.com/office/drawing/2014/main" id="{D28BB4D1-9A0D-C444-84DB-D4B671203029}"/>
                  </a:ext>
                </a:extLst>
              </p:cNvPr>
              <p:cNvSpPr txBox="1"/>
              <p:nvPr/>
            </p:nvSpPr>
            <p:spPr>
              <a:xfrm>
                <a:off x="10761545" y="3430747"/>
                <a:ext cx="1916627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   </a:t>
                </a:r>
                <a:r>
                  <a:rPr lang="zh-Hant" altLang="en-US"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客製化篩選器</a:t>
                </a:r>
                <a:endParaRPr lang="en" b="1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4" name="Shape 664">
                <a:extLst>
                  <a:ext uri="{FF2B5EF4-FFF2-40B4-BE49-F238E27FC236}">
                    <a16:creationId xmlns:a16="http://schemas.microsoft.com/office/drawing/2014/main" id="{F6C8E10D-4344-B44B-9521-CA21C9781483}"/>
                  </a:ext>
                </a:extLst>
              </p:cNvPr>
              <p:cNvSpPr/>
              <p:nvPr/>
            </p:nvSpPr>
            <p:spPr>
              <a:xfrm>
                <a:off x="10882967" y="3490742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5" name="Shape 665">
              <a:extLst>
                <a:ext uri="{FF2B5EF4-FFF2-40B4-BE49-F238E27FC236}">
                  <a16:creationId xmlns:a16="http://schemas.microsoft.com/office/drawing/2014/main" id="{614E2670-C7FE-D845-B8D7-99C5E1A685E3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3542" y="3319808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549DE8E-D68C-1F4B-8A86-475F57523F1F}"/>
              </a:ext>
            </a:extLst>
          </p:cNvPr>
          <p:cNvGrpSpPr/>
          <p:nvPr/>
        </p:nvGrpSpPr>
        <p:grpSpPr>
          <a:xfrm>
            <a:off x="6700589" y="5550285"/>
            <a:ext cx="3636000" cy="453601"/>
            <a:chOff x="9268687" y="4610793"/>
            <a:chExt cx="3636000" cy="453601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478D517B-3C19-E74C-90E8-4F8EB84FB72C}"/>
                </a:ext>
              </a:extLst>
            </p:cNvPr>
            <p:cNvGrpSpPr/>
            <p:nvPr/>
          </p:nvGrpSpPr>
          <p:grpSpPr>
            <a:xfrm>
              <a:off x="9268687" y="4725694"/>
              <a:ext cx="3636000" cy="338700"/>
              <a:chOff x="9268687" y="4725694"/>
              <a:chExt cx="3636000" cy="338700"/>
            </a:xfrm>
          </p:grpSpPr>
          <p:sp>
            <p:nvSpPr>
              <p:cNvPr id="57" name="Shape 668">
                <a:extLst>
                  <a:ext uri="{FF2B5EF4-FFF2-40B4-BE49-F238E27FC236}">
                    <a16:creationId xmlns:a16="http://schemas.microsoft.com/office/drawing/2014/main" id="{4B4ADFBE-1260-564E-A6B8-3D5A057AB56E}"/>
                  </a:ext>
                </a:extLst>
              </p:cNvPr>
              <p:cNvSpPr txBox="1"/>
              <p:nvPr/>
            </p:nvSpPr>
            <p:spPr>
              <a:xfrm>
                <a:off x="9268687" y="4725694"/>
                <a:ext cx="3636000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  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透過 </a:t>
                </a:r>
                <a:r>
                  <a:rPr lang="en-US" altLang="zh-Hant" b="1" err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QmailAgent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 回覆或轉寄</a:t>
                </a:r>
                <a:endParaRPr lang="en" b="1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8" name="Shape 669">
                <a:extLst>
                  <a:ext uri="{FF2B5EF4-FFF2-40B4-BE49-F238E27FC236}">
                    <a16:creationId xmlns:a16="http://schemas.microsoft.com/office/drawing/2014/main" id="{80D32620-C5B2-E74B-87C2-4098CFBBD3DB}"/>
                  </a:ext>
                </a:extLst>
              </p:cNvPr>
              <p:cNvSpPr/>
              <p:nvPr/>
            </p:nvSpPr>
            <p:spPr>
              <a:xfrm>
                <a:off x="9380785" y="4783947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9" name="Shape 670">
              <a:extLst>
                <a:ext uri="{FF2B5EF4-FFF2-40B4-BE49-F238E27FC236}">
                  <a16:creationId xmlns:a16="http://schemas.microsoft.com/office/drawing/2014/main" id="{B53D673B-345D-C642-9149-35ED17AFFB89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8687" y="4610793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1289FD4-430C-A546-AE8C-ABDE8E2D59A7}"/>
              </a:ext>
            </a:extLst>
          </p:cNvPr>
          <p:cNvGrpSpPr/>
          <p:nvPr/>
        </p:nvGrpSpPr>
        <p:grpSpPr>
          <a:xfrm>
            <a:off x="6096000" y="3652442"/>
            <a:ext cx="1162549" cy="435273"/>
            <a:chOff x="4717390" y="3679426"/>
            <a:chExt cx="1162549" cy="435273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D355B49E-EBBF-4A47-8414-7C4467FBD589}"/>
                </a:ext>
              </a:extLst>
            </p:cNvPr>
            <p:cNvGrpSpPr/>
            <p:nvPr/>
          </p:nvGrpSpPr>
          <p:grpSpPr>
            <a:xfrm>
              <a:off x="4720913" y="3775999"/>
              <a:ext cx="1159026" cy="338700"/>
              <a:chOff x="4720913" y="3775999"/>
              <a:chExt cx="1159026" cy="338700"/>
            </a:xfrm>
          </p:grpSpPr>
          <p:sp>
            <p:nvSpPr>
              <p:cNvPr id="50" name="Shape 656">
                <a:extLst>
                  <a:ext uri="{FF2B5EF4-FFF2-40B4-BE49-F238E27FC236}">
                    <a16:creationId xmlns:a16="http://schemas.microsoft.com/office/drawing/2014/main" id="{5FDBF3D2-EF35-6144-8B95-E0B5DFF5EB03}"/>
                  </a:ext>
                </a:extLst>
              </p:cNvPr>
              <p:cNvSpPr txBox="1"/>
              <p:nvPr/>
            </p:nvSpPr>
            <p:spPr>
              <a:xfrm>
                <a:off x="4720913" y="3775999"/>
                <a:ext cx="1159026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  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查看</a:t>
                </a:r>
                <a:endParaRPr lang="en" b="1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6" name="Shape 666">
                <a:extLst>
                  <a:ext uri="{FF2B5EF4-FFF2-40B4-BE49-F238E27FC236}">
                    <a16:creationId xmlns:a16="http://schemas.microsoft.com/office/drawing/2014/main" id="{E0C9C2F6-8F79-7943-AD0F-B954EB849A8B}"/>
                  </a:ext>
                </a:extLst>
              </p:cNvPr>
              <p:cNvSpPr/>
              <p:nvPr/>
            </p:nvSpPr>
            <p:spPr>
              <a:xfrm>
                <a:off x="4825768" y="382997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" name="Shape 663">
              <a:extLst>
                <a:ext uri="{FF2B5EF4-FFF2-40B4-BE49-F238E27FC236}">
                  <a16:creationId xmlns:a16="http://schemas.microsoft.com/office/drawing/2014/main" id="{7488A0C5-819D-2F41-8778-1C1F7092BC22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7390" y="367942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Shape 650">
            <a:extLst>
              <a:ext uri="{FF2B5EF4-FFF2-40B4-BE49-F238E27FC236}">
                <a16:creationId xmlns:a16="http://schemas.microsoft.com/office/drawing/2014/main" id="{99219DFC-0417-0E47-B657-48250EC96857}"/>
              </a:ext>
            </a:extLst>
          </p:cNvPr>
          <p:cNvPicPr preferRelativeResize="0"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254" y="5080724"/>
            <a:ext cx="4497187" cy="40273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D2D2A134-3C94-4560-B855-ADF9EE910F74}"/>
              </a:ext>
            </a:extLst>
          </p:cNvPr>
          <p:cNvGrpSpPr/>
          <p:nvPr/>
        </p:nvGrpSpPr>
        <p:grpSpPr>
          <a:xfrm>
            <a:off x="501874" y="2326324"/>
            <a:ext cx="2018816" cy="1822088"/>
            <a:chOff x="409508" y="2262118"/>
            <a:chExt cx="2193778" cy="1980000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2FD55DC0-E87B-4E93-AEDC-50479A3015FE}"/>
                </a:ext>
              </a:extLst>
            </p:cNvPr>
            <p:cNvSpPr/>
            <p:nvPr/>
          </p:nvSpPr>
          <p:spPr>
            <a:xfrm rot="2700000">
              <a:off x="499353" y="2262118"/>
              <a:ext cx="1980000" cy="19800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9DF9AA4-0AB2-426F-BF00-359BC1F3E390}"/>
                </a:ext>
              </a:extLst>
            </p:cNvPr>
            <p:cNvSpPr/>
            <p:nvPr/>
          </p:nvSpPr>
          <p:spPr>
            <a:xfrm>
              <a:off x="409508" y="2454907"/>
              <a:ext cx="2193778" cy="163880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b="1">
                  <a:solidFill>
                    <a:srgbClr val="234D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三步驟搭配</a:t>
              </a:r>
              <a:r>
                <a:rPr lang="zh-TW" altLang="en-US" sz="2000" b="1">
                  <a:solidFill>
                    <a:srgbClr val="234D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en-US" altLang="zh-TW" sz="2400" b="1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QmailAgent</a:t>
              </a:r>
              <a:r>
                <a:rPr lang="en-US" altLang="zh-TW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zh-TW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快速找到</a:t>
              </a:r>
              <a:endPara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pPr lvl="0" algn="ctr"/>
              <a:r>
                <a:rPr lang="zh-TW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所需郵件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11822A04-81BE-45FC-AE33-3516EAEC7627}"/>
              </a:ext>
            </a:extLst>
          </p:cNvPr>
          <p:cNvGrpSpPr/>
          <p:nvPr/>
        </p:nvGrpSpPr>
        <p:grpSpPr>
          <a:xfrm>
            <a:off x="2710984" y="145935"/>
            <a:ext cx="3713142" cy="680397"/>
            <a:chOff x="2515592" y="493772"/>
            <a:chExt cx="3713142" cy="68039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F29E480-F0CD-44C0-BF8B-B1C19F34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2199BF1-D237-425B-B6BE-764DEFFDF67E}"/>
                </a:ext>
              </a:extLst>
            </p:cNvPr>
            <p:cNvSpPr/>
            <p:nvPr/>
          </p:nvSpPr>
          <p:spPr>
            <a:xfrm>
              <a:off x="3354544" y="645653"/>
              <a:ext cx="27414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ant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安裝並設定 </a:t>
              </a:r>
              <a:r>
                <a:rPr lang="en-US" altLang="zh-Hant" b="1" err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QmailAgent</a:t>
              </a:r>
              <a:endParaRPr lang="zh-TW" altLang="en-US">
                <a:solidFill>
                  <a:srgbClr val="002060"/>
                </a:solidFill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A29F170-730F-40E9-A796-89C4EBBB96EC}"/>
              </a:ext>
            </a:extLst>
          </p:cNvPr>
          <p:cNvSpPr/>
          <p:nvPr/>
        </p:nvSpPr>
        <p:spPr>
          <a:xfrm>
            <a:off x="9832513" y="4689332"/>
            <a:ext cx="2150369" cy="22277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C5796E9-021C-460C-AA74-DB6F51F4459F}"/>
              </a:ext>
            </a:extLst>
          </p:cNvPr>
          <p:cNvCxnSpPr>
            <a:cxnSpLocks/>
          </p:cNvCxnSpPr>
          <p:nvPr/>
        </p:nvCxnSpPr>
        <p:spPr>
          <a:xfrm flipH="1">
            <a:off x="11212441" y="4922473"/>
            <a:ext cx="749458" cy="57525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FE071D41-008F-468F-8AE5-2DB367DDFECA}"/>
              </a:ext>
            </a:extLst>
          </p:cNvPr>
          <p:cNvSpPr/>
          <p:nvPr/>
        </p:nvSpPr>
        <p:spPr>
          <a:xfrm>
            <a:off x="6940524" y="2116558"/>
            <a:ext cx="564301" cy="18128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7721047B-F2CC-4C18-A449-1E1F4B764320}"/>
              </a:ext>
            </a:extLst>
          </p:cNvPr>
          <p:cNvCxnSpPr>
            <a:cxnSpLocks/>
          </p:cNvCxnSpPr>
          <p:nvPr/>
        </p:nvCxnSpPr>
        <p:spPr>
          <a:xfrm flipH="1">
            <a:off x="6940524" y="1418948"/>
            <a:ext cx="364190" cy="68335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66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3FE24F70-E8C6-4B9F-B41A-CF5B459D6A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683" y="596552"/>
            <a:ext cx="2517232" cy="159038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A29A7BD-EBBF-46D0-9755-F2811CB7F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347" y="2922588"/>
            <a:ext cx="1802216" cy="180221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8CE883A-4372-45D8-8B35-BC95C018B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85" y="5497724"/>
            <a:ext cx="2604304" cy="129555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E2BBFFC-888E-374B-AD1A-C9405E5B5B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458" y="304971"/>
            <a:ext cx="2033390" cy="26388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56047E-7B16-498C-8392-B7299F0103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3712">
            <a:off x="7535569" y="2208941"/>
            <a:ext cx="900089" cy="8298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8A28B79-B3C1-4245-9DDA-F264A89240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238" y="3414533"/>
            <a:ext cx="6092404" cy="2804372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C549DE8E-D68C-1F4B-8A86-475F57523F1F}"/>
              </a:ext>
            </a:extLst>
          </p:cNvPr>
          <p:cNvGrpSpPr/>
          <p:nvPr/>
        </p:nvGrpSpPr>
        <p:grpSpPr>
          <a:xfrm>
            <a:off x="9604568" y="5632618"/>
            <a:ext cx="2242875" cy="453601"/>
            <a:chOff x="9268687" y="4610793"/>
            <a:chExt cx="2242875" cy="453601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478D517B-3C19-E74C-90E8-4F8EB84FB72C}"/>
                </a:ext>
              </a:extLst>
            </p:cNvPr>
            <p:cNvGrpSpPr/>
            <p:nvPr/>
          </p:nvGrpSpPr>
          <p:grpSpPr>
            <a:xfrm>
              <a:off x="9268687" y="4725694"/>
              <a:ext cx="2242875" cy="338700"/>
              <a:chOff x="9268687" y="4725694"/>
              <a:chExt cx="2242875" cy="338700"/>
            </a:xfrm>
          </p:grpSpPr>
          <p:sp>
            <p:nvSpPr>
              <p:cNvPr id="57" name="Shape 668">
                <a:extLst>
                  <a:ext uri="{FF2B5EF4-FFF2-40B4-BE49-F238E27FC236}">
                    <a16:creationId xmlns:a16="http://schemas.microsoft.com/office/drawing/2014/main" id="{4B4ADFBE-1260-564E-A6B8-3D5A057AB56E}"/>
                  </a:ext>
                </a:extLst>
              </p:cNvPr>
              <p:cNvSpPr txBox="1"/>
              <p:nvPr/>
            </p:nvSpPr>
            <p:spPr>
              <a:xfrm>
                <a:off x="9268687" y="4725694"/>
                <a:ext cx="2242875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     直接回覆或轉寄</a:t>
                </a:r>
                <a:endParaRPr lang="en" b="1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8" name="Shape 669">
                <a:extLst>
                  <a:ext uri="{FF2B5EF4-FFF2-40B4-BE49-F238E27FC236}">
                    <a16:creationId xmlns:a16="http://schemas.microsoft.com/office/drawing/2014/main" id="{80D32620-C5B2-E74B-87C2-4098CFBBD3DB}"/>
                  </a:ext>
                </a:extLst>
              </p:cNvPr>
              <p:cNvSpPr/>
              <p:nvPr/>
            </p:nvSpPr>
            <p:spPr>
              <a:xfrm>
                <a:off x="9380785" y="4783947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9" name="Shape 670">
              <a:extLst>
                <a:ext uri="{FF2B5EF4-FFF2-40B4-BE49-F238E27FC236}">
                  <a16:creationId xmlns:a16="http://schemas.microsoft.com/office/drawing/2014/main" id="{B53D673B-345D-C642-9149-35ED17AFFB89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8687" y="4610793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1289FD4-430C-A546-AE8C-ABDE8E2D59A7}"/>
              </a:ext>
            </a:extLst>
          </p:cNvPr>
          <p:cNvGrpSpPr/>
          <p:nvPr/>
        </p:nvGrpSpPr>
        <p:grpSpPr>
          <a:xfrm>
            <a:off x="10896692" y="3752834"/>
            <a:ext cx="1162549" cy="435273"/>
            <a:chOff x="4717390" y="3679426"/>
            <a:chExt cx="1162549" cy="435273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D355B49E-EBBF-4A47-8414-7C4467FBD589}"/>
                </a:ext>
              </a:extLst>
            </p:cNvPr>
            <p:cNvGrpSpPr/>
            <p:nvPr/>
          </p:nvGrpSpPr>
          <p:grpSpPr>
            <a:xfrm>
              <a:off x="4720913" y="3775999"/>
              <a:ext cx="1159026" cy="338700"/>
              <a:chOff x="4720913" y="3775999"/>
              <a:chExt cx="1159026" cy="338700"/>
            </a:xfrm>
          </p:grpSpPr>
          <p:sp>
            <p:nvSpPr>
              <p:cNvPr id="50" name="Shape 656">
                <a:extLst>
                  <a:ext uri="{FF2B5EF4-FFF2-40B4-BE49-F238E27FC236}">
                    <a16:creationId xmlns:a16="http://schemas.microsoft.com/office/drawing/2014/main" id="{5FDBF3D2-EF35-6144-8B95-E0B5DFF5EB03}"/>
                  </a:ext>
                </a:extLst>
              </p:cNvPr>
              <p:cNvSpPr txBox="1"/>
              <p:nvPr/>
            </p:nvSpPr>
            <p:spPr>
              <a:xfrm>
                <a:off x="4720913" y="3775999"/>
                <a:ext cx="1159026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   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查看</a:t>
                </a:r>
                <a:endParaRPr lang="en" b="1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6" name="Shape 666">
                <a:extLst>
                  <a:ext uri="{FF2B5EF4-FFF2-40B4-BE49-F238E27FC236}">
                    <a16:creationId xmlns:a16="http://schemas.microsoft.com/office/drawing/2014/main" id="{E0C9C2F6-8F79-7943-AD0F-B954EB849A8B}"/>
                  </a:ext>
                </a:extLst>
              </p:cNvPr>
              <p:cNvSpPr/>
              <p:nvPr/>
            </p:nvSpPr>
            <p:spPr>
              <a:xfrm>
                <a:off x="4825768" y="382997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" name="Shape 663">
              <a:extLst>
                <a:ext uri="{FF2B5EF4-FFF2-40B4-BE49-F238E27FC236}">
                  <a16:creationId xmlns:a16="http://schemas.microsoft.com/office/drawing/2014/main" id="{7488A0C5-819D-2F41-8778-1C1F7092BC22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7390" y="367942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89F335F3-C6FC-6941-9FA8-0EE9C1D041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997" y="2896213"/>
            <a:ext cx="3641695" cy="442447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641B18E9-A705-0D48-9308-F41F88F16D43}"/>
              </a:ext>
            </a:extLst>
          </p:cNvPr>
          <p:cNvGrpSpPr/>
          <p:nvPr/>
        </p:nvGrpSpPr>
        <p:grpSpPr>
          <a:xfrm>
            <a:off x="8896494" y="829841"/>
            <a:ext cx="2554511" cy="433753"/>
            <a:chOff x="7565716" y="1681266"/>
            <a:chExt cx="2554511" cy="433753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77A524B1-39A3-E944-AAF2-B1B47C426E73}"/>
                </a:ext>
              </a:extLst>
            </p:cNvPr>
            <p:cNvGrpSpPr/>
            <p:nvPr/>
          </p:nvGrpSpPr>
          <p:grpSpPr>
            <a:xfrm>
              <a:off x="7611880" y="1776319"/>
              <a:ext cx="2508347" cy="338700"/>
              <a:chOff x="7611880" y="1776319"/>
              <a:chExt cx="2508347" cy="338700"/>
            </a:xfrm>
          </p:grpSpPr>
          <p:sp>
            <p:nvSpPr>
              <p:cNvPr id="51" name="Shape 657">
                <a:extLst>
                  <a:ext uri="{FF2B5EF4-FFF2-40B4-BE49-F238E27FC236}">
                    <a16:creationId xmlns:a16="http://schemas.microsoft.com/office/drawing/2014/main" id="{AB47C212-8892-2A4D-AD74-7CFF50523152}"/>
                  </a:ext>
                </a:extLst>
              </p:cNvPr>
              <p:cNvSpPr txBox="1"/>
              <p:nvPr/>
            </p:nvSpPr>
            <p:spPr>
              <a:xfrm>
                <a:off x="7611880" y="1776319"/>
                <a:ext cx="2508347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b="1" i="0" u="none" strike="noStrike" cap="none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      </a:t>
                </a:r>
                <a:r>
                  <a:rPr lang="zh-Hant" altLang="en-US" b="1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rPr>
                  <a:t>郵件內文全文檢索</a:t>
                </a:r>
                <a:endParaRPr lang="en" b="1" i="0" u="none" strike="noStrike" cap="none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2" name="Shape 662">
                <a:extLst>
                  <a:ext uri="{FF2B5EF4-FFF2-40B4-BE49-F238E27FC236}">
                    <a16:creationId xmlns:a16="http://schemas.microsoft.com/office/drawing/2014/main" id="{F954481C-A273-8D4E-91F9-444FFDFD432F}"/>
                  </a:ext>
                </a:extLst>
              </p:cNvPr>
              <p:cNvSpPr/>
              <p:nvPr/>
            </p:nvSpPr>
            <p:spPr>
              <a:xfrm>
                <a:off x="7716716" y="1816409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" name="Shape 663">
              <a:extLst>
                <a:ext uri="{FF2B5EF4-FFF2-40B4-BE49-F238E27FC236}">
                  <a16:creationId xmlns:a16="http://schemas.microsoft.com/office/drawing/2014/main" id="{67C0EF49-8AF0-D24D-B727-4A07457474D5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5716" y="168126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030E01E-99DD-4614-8493-30A6EAB99735}"/>
              </a:ext>
            </a:extLst>
          </p:cNvPr>
          <p:cNvSpPr/>
          <p:nvPr/>
        </p:nvSpPr>
        <p:spPr>
          <a:xfrm rot="2700000">
            <a:off x="499353" y="2262118"/>
            <a:ext cx="1980000" cy="198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8C29A39-E9F1-45AA-B7D6-9CFF2159E805}"/>
              </a:ext>
            </a:extLst>
          </p:cNvPr>
          <p:cNvSpPr/>
          <p:nvPr/>
        </p:nvSpPr>
        <p:spPr>
          <a:xfrm>
            <a:off x="304759" y="2616384"/>
            <a:ext cx="2377313" cy="1200329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22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QmailAgent</a:t>
            </a:r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endParaRPr lang="zh-TW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雙向整合</a:t>
            </a:r>
            <a:endParaRPr lang="zh-TW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ctr"/>
            <a:r>
              <a:rPr lang="zh-TW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郵件搜尋更全面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E0C8625-FD38-4569-B974-DB7496D5537B}"/>
              </a:ext>
            </a:extLst>
          </p:cNvPr>
          <p:cNvGrpSpPr/>
          <p:nvPr/>
        </p:nvGrpSpPr>
        <p:grpSpPr>
          <a:xfrm>
            <a:off x="2440405" y="4771066"/>
            <a:ext cx="3713136" cy="680396"/>
            <a:chOff x="2515595" y="493772"/>
            <a:chExt cx="3713136" cy="680396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AEF14F7-679F-41D7-948F-0B6FDB97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5" y="493772"/>
              <a:ext cx="3713136" cy="680396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F0B17B3-8C54-4A90-ABFA-EDFE70D39832}"/>
                </a:ext>
              </a:extLst>
            </p:cNvPr>
            <p:cNvSpPr/>
            <p:nvPr/>
          </p:nvSpPr>
          <p:spPr>
            <a:xfrm>
              <a:off x="3354544" y="645653"/>
              <a:ext cx="2492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立刻查看、回覆或轉寄</a:t>
              </a:r>
              <a:endParaRPr lang="zh-TW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97FAE0B-EE35-47E9-9220-0C4EBFFB415E}"/>
              </a:ext>
            </a:extLst>
          </p:cNvPr>
          <p:cNvGrpSpPr/>
          <p:nvPr/>
        </p:nvGrpSpPr>
        <p:grpSpPr>
          <a:xfrm>
            <a:off x="2440402" y="2224828"/>
            <a:ext cx="3713142" cy="680396"/>
            <a:chOff x="2515592" y="493772"/>
            <a:chExt cx="3713142" cy="680396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4500307D-5A89-48B1-8F46-3A905528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6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0E76061-EE7A-44B1-86FC-E043411C3722}"/>
                </a:ext>
              </a:extLst>
            </p:cNvPr>
            <p:cNvSpPr/>
            <p:nvPr/>
          </p:nvSpPr>
          <p:spPr>
            <a:xfrm>
              <a:off x="3354544" y="645653"/>
              <a:ext cx="23951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>
                  <a:solidFill>
                    <a:srgbClr val="C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整合 </a:t>
              </a:r>
              <a:r>
                <a:rPr lang="en-US" altLang="zh-TW" b="1" err="1">
                  <a:solidFill>
                    <a:srgbClr val="C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Qsirch</a:t>
              </a:r>
              <a:r>
                <a:rPr lang="en-US" altLang="zh-TW" b="1">
                  <a:solidFill>
                    <a:srgbClr val="C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 </a:t>
              </a:r>
              <a:r>
                <a:rPr lang="zh-TW" altLang="en-US" b="1">
                  <a:solidFill>
                    <a:srgbClr val="C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全文檢索</a:t>
              </a:r>
              <a:endParaRPr lang="zh-TW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405DB5E-6FA4-455D-AB21-79C980CE0AE6}"/>
              </a:ext>
            </a:extLst>
          </p:cNvPr>
          <p:cNvGrpSpPr/>
          <p:nvPr/>
        </p:nvGrpSpPr>
        <p:grpSpPr>
          <a:xfrm>
            <a:off x="2440402" y="145935"/>
            <a:ext cx="3713142" cy="680397"/>
            <a:chOff x="2515592" y="493772"/>
            <a:chExt cx="3713142" cy="680397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474756A6-C868-46BC-954B-10B64C30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7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82519DDA-512B-452D-9E66-0FC62162C832}"/>
                </a:ext>
              </a:extLst>
            </p:cNvPr>
            <p:cNvSpPr/>
            <p:nvPr/>
          </p:nvSpPr>
          <p:spPr>
            <a:xfrm>
              <a:off x="3354544" y="645653"/>
              <a:ext cx="27414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Hant" altLang="en-US" b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安裝並設定 </a:t>
              </a:r>
              <a:r>
                <a:rPr lang="en-US" altLang="zh-Hant" b="1" err="1">
                  <a:solidFill>
                    <a:srgbClr val="00206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QmailAgent</a:t>
              </a:r>
              <a:endParaRPr lang="zh-TW" altLang="en-US">
                <a:solidFill>
                  <a:srgbClr val="002060"/>
                </a:solidFill>
              </a:endParaRPr>
            </a:p>
          </p:txBody>
        </p: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139ACBFD-2E59-4B28-AF97-FB0F8A9C016C}"/>
              </a:ext>
            </a:extLst>
          </p:cNvPr>
          <p:cNvSpPr/>
          <p:nvPr/>
        </p:nvSpPr>
        <p:spPr>
          <a:xfrm>
            <a:off x="8072484" y="3429001"/>
            <a:ext cx="1999168" cy="1809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B070C928-18FE-4293-8D41-A4B9D37AD95B}"/>
              </a:ext>
            </a:extLst>
          </p:cNvPr>
          <p:cNvCxnSpPr>
            <a:cxnSpLocks/>
          </p:cNvCxnSpPr>
          <p:nvPr/>
        </p:nvCxnSpPr>
        <p:spPr>
          <a:xfrm>
            <a:off x="7254997" y="3375714"/>
            <a:ext cx="817487" cy="23427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4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AF69E08-035C-47B2-B741-BB7CC9D361FE}"/>
              </a:ext>
            </a:extLst>
          </p:cNvPr>
          <p:cNvSpPr/>
          <p:nvPr/>
        </p:nvSpPr>
        <p:spPr>
          <a:xfrm>
            <a:off x="696737" y="338694"/>
            <a:ext cx="3033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35+ </a:t>
            </a:r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檔案</a:t>
            </a:r>
          </a:p>
          <a:p>
            <a:pPr lvl="0" algn="ctr"/>
            <a:r>
              <a:rPr lang="zh-TW" altLang="en-US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篩選條件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4A50691-1290-4332-8E44-86A9B523E48C}"/>
              </a:ext>
            </a:extLst>
          </p:cNvPr>
          <p:cNvSpPr/>
          <p:nvPr/>
        </p:nvSpPr>
        <p:spPr>
          <a:xfrm rot="2700000">
            <a:off x="1226793" y="-102412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77FD28B-05A0-694C-A7BA-0D00A61DBBAD}"/>
              </a:ext>
            </a:extLst>
          </p:cNvPr>
          <p:cNvGrpSpPr/>
          <p:nvPr/>
        </p:nvGrpSpPr>
        <p:grpSpPr>
          <a:xfrm>
            <a:off x="503915" y="1354369"/>
            <a:ext cx="10782804" cy="5046432"/>
            <a:chOff x="28575" y="904796"/>
            <a:chExt cx="8686798" cy="3822699"/>
          </a:xfrm>
        </p:grpSpPr>
        <p:sp>
          <p:nvSpPr>
            <p:cNvPr id="60" name="圓角矩形 59">
              <a:extLst>
                <a:ext uri="{FF2B5EF4-FFF2-40B4-BE49-F238E27FC236}">
                  <a16:creationId xmlns:a16="http://schemas.microsoft.com/office/drawing/2014/main" id="{BDFBC57E-12A3-DA42-B2F3-DDDC005D71FF}"/>
                </a:ext>
              </a:extLst>
            </p:cNvPr>
            <p:cNvSpPr/>
            <p:nvPr/>
          </p:nvSpPr>
          <p:spPr>
            <a:xfrm flipH="1">
              <a:off x="255261" y="1259510"/>
              <a:ext cx="8460112" cy="3467985"/>
            </a:xfrm>
            <a:prstGeom prst="roundRect">
              <a:avLst>
                <a:gd name="adj" fmla="val 3501"/>
              </a:avLst>
            </a:prstGeom>
            <a:solidFill>
              <a:srgbClr val="37BFC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61" name="Shape 298" descr="P8-01.png">
              <a:extLst>
                <a:ext uri="{FF2B5EF4-FFF2-40B4-BE49-F238E27FC236}">
                  <a16:creationId xmlns:a16="http://schemas.microsoft.com/office/drawing/2014/main" id="{99836843-3A8C-1A45-BE87-8C809B10041B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65"/>
            <a:stretch/>
          </p:blipFill>
          <p:spPr>
            <a:xfrm>
              <a:off x="28575" y="904796"/>
              <a:ext cx="8686798" cy="378460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62" name="Shape 299">
              <a:extLst>
                <a:ext uri="{FF2B5EF4-FFF2-40B4-BE49-F238E27FC236}">
                  <a16:creationId xmlns:a16="http://schemas.microsoft.com/office/drawing/2014/main" id="{C942F8BC-BDEF-3E4C-8D54-515A630F0303}"/>
                </a:ext>
              </a:extLst>
            </p:cNvPr>
            <p:cNvSpPr txBox="1"/>
            <p:nvPr/>
          </p:nvSpPr>
          <p:spPr>
            <a:xfrm>
              <a:off x="274311" y="1267806"/>
              <a:ext cx="20900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35+</a:t>
              </a: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篩選條件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3" name="Shape 300">
              <a:extLst>
                <a:ext uri="{FF2B5EF4-FFF2-40B4-BE49-F238E27FC236}">
                  <a16:creationId xmlns:a16="http://schemas.microsoft.com/office/drawing/2014/main" id="{F4F82E4B-CB6A-5D44-88F1-D816DCA9FBB6}"/>
                </a:ext>
              </a:extLst>
            </p:cNvPr>
            <p:cNvSpPr txBox="1"/>
            <p:nvPr/>
          </p:nvSpPr>
          <p:spPr>
            <a:xfrm>
              <a:off x="2549608" y="1269891"/>
              <a:ext cx="17349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彈性篩選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4" name="Shape 301">
              <a:extLst>
                <a:ext uri="{FF2B5EF4-FFF2-40B4-BE49-F238E27FC236}">
                  <a16:creationId xmlns:a16="http://schemas.microsoft.com/office/drawing/2014/main" id="{9A6E7230-4C53-E546-84BE-F519664066ED}"/>
                </a:ext>
              </a:extLst>
            </p:cNvPr>
            <p:cNvSpPr txBox="1"/>
            <p:nvPr/>
          </p:nvSpPr>
          <p:spPr>
            <a:xfrm>
              <a:off x="4609998" y="1259510"/>
              <a:ext cx="176222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5" name="Shape 302">
              <a:extLst>
                <a:ext uri="{FF2B5EF4-FFF2-40B4-BE49-F238E27FC236}">
                  <a16:creationId xmlns:a16="http://schemas.microsoft.com/office/drawing/2014/main" id="{3EAD3E3D-5EC4-914A-AFB0-485A0CE318BB}"/>
                </a:ext>
              </a:extLst>
            </p:cNvPr>
            <p:cNvSpPr txBox="1"/>
            <p:nvPr/>
          </p:nvSpPr>
          <p:spPr>
            <a:xfrm>
              <a:off x="6670389" y="1259510"/>
              <a:ext cx="184806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客製化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D4685AE5-9070-9644-9E81-AE85E696C979}"/>
                </a:ext>
              </a:extLst>
            </p:cNvPr>
            <p:cNvSpPr txBox="1"/>
            <p:nvPr/>
          </p:nvSpPr>
          <p:spPr>
            <a:xfrm>
              <a:off x="274311" y="4078762"/>
              <a:ext cx="19756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除基本條件，更提供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圖片顏色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等篩選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7" name="Shape 304">
              <a:extLst>
                <a:ext uri="{FF2B5EF4-FFF2-40B4-BE49-F238E27FC236}">
                  <a16:creationId xmlns:a16="http://schemas.microsoft.com/office/drawing/2014/main" id="{685BC471-675A-9F4C-A271-683AFA116E33}"/>
                </a:ext>
              </a:extLst>
            </p:cNvPr>
            <p:cNvSpPr txBox="1"/>
            <p:nvPr/>
          </p:nvSpPr>
          <p:spPr>
            <a:xfrm>
              <a:off x="2417144" y="4077973"/>
              <a:ext cx="20616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包含/排除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隨意搭配切換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8" name="Shape 305">
              <a:extLst>
                <a:ext uri="{FF2B5EF4-FFF2-40B4-BE49-F238E27FC236}">
                  <a16:creationId xmlns:a16="http://schemas.microsoft.com/office/drawing/2014/main" id="{9EFFE5BB-A425-3241-948B-FFDD54E8AA20}"/>
                </a:ext>
              </a:extLst>
            </p:cNvPr>
            <p:cNvSpPr txBox="1"/>
            <p:nvPr/>
          </p:nvSpPr>
          <p:spPr>
            <a:xfrm>
              <a:off x="4505428" y="4077973"/>
              <a:ext cx="20332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提供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條件搜尋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快速指定所需條件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69" name="Shape 306">
              <a:extLst>
                <a:ext uri="{FF2B5EF4-FFF2-40B4-BE49-F238E27FC236}">
                  <a16:creationId xmlns:a16="http://schemas.microsoft.com/office/drawing/2014/main" id="{0E73942D-79B9-754A-A78E-F20D0434AA8C}"/>
                </a:ext>
              </a:extLst>
            </p:cNvPr>
            <p:cNvSpPr txBox="1"/>
            <p:nvPr/>
          </p:nvSpPr>
          <p:spPr>
            <a:xfrm>
              <a:off x="6606590" y="4077972"/>
              <a:ext cx="19756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依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喜好調整</a:t>
              </a:r>
              <a:r>
                <a:rPr kumimoji="0" lang="e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篩選器之排序、開關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70" name="Shape 307">
              <a:extLst>
                <a:ext uri="{FF2B5EF4-FFF2-40B4-BE49-F238E27FC236}">
                  <a16:creationId xmlns:a16="http://schemas.microsoft.com/office/drawing/2014/main" id="{14C96BAB-ED6E-4541-92CE-B02E5EAB9A5F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238" y="1767497"/>
              <a:ext cx="1922431" cy="2247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Shape 308">
              <a:extLst>
                <a:ext uri="{FF2B5EF4-FFF2-40B4-BE49-F238E27FC236}">
                  <a16:creationId xmlns:a16="http://schemas.microsoft.com/office/drawing/2014/main" id="{E20D9364-D489-F84D-A089-172922600246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438649" y="1850524"/>
              <a:ext cx="1921058" cy="216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Shape 311">
              <a:extLst>
                <a:ext uri="{FF2B5EF4-FFF2-40B4-BE49-F238E27FC236}">
                  <a16:creationId xmlns:a16="http://schemas.microsoft.com/office/drawing/2014/main" id="{1865E83C-5CC4-6345-B430-759F2D03EC90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6087" y="1794053"/>
              <a:ext cx="1896328" cy="2230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Shape 313">
              <a:extLst>
                <a:ext uri="{FF2B5EF4-FFF2-40B4-BE49-F238E27FC236}">
                  <a16:creationId xmlns:a16="http://schemas.microsoft.com/office/drawing/2014/main" id="{CECA8EA1-08EE-2A43-855A-B733CD47A525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0389" y="2275028"/>
              <a:ext cx="1899746" cy="1365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CA62D2DE-3546-B245-A177-78E9754F7503}"/>
                </a:ext>
              </a:extLst>
            </p:cNvPr>
            <p:cNvSpPr/>
            <p:nvPr/>
          </p:nvSpPr>
          <p:spPr>
            <a:xfrm>
              <a:off x="304913" y="2435984"/>
              <a:ext cx="1047637" cy="115731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42AF273-75F0-B842-8123-3D6C36536116}"/>
                </a:ext>
              </a:extLst>
            </p:cNvPr>
            <p:cNvSpPr/>
            <p:nvPr/>
          </p:nvSpPr>
          <p:spPr>
            <a:xfrm>
              <a:off x="2438649" y="2038301"/>
              <a:ext cx="1921058" cy="23672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FA8674A-6B24-274D-99A3-18A49DEAE994}"/>
                </a:ext>
              </a:extLst>
            </p:cNvPr>
            <p:cNvSpPr/>
            <p:nvPr/>
          </p:nvSpPr>
          <p:spPr>
            <a:xfrm>
              <a:off x="4609998" y="2038302"/>
              <a:ext cx="1822417" cy="63441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FE5BE586-AD15-E140-A1E7-CA11F39FB5D4}"/>
                </a:ext>
              </a:extLst>
            </p:cNvPr>
            <p:cNvSpPr/>
            <p:nvPr/>
          </p:nvSpPr>
          <p:spPr>
            <a:xfrm>
              <a:off x="7343775" y="2543175"/>
              <a:ext cx="762000" cy="115731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57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8090AF5A-A716-4CAD-B2C5-AF8310186F8F}"/>
              </a:ext>
            </a:extLst>
          </p:cNvPr>
          <p:cNvGrpSpPr/>
          <p:nvPr/>
        </p:nvGrpSpPr>
        <p:grpSpPr>
          <a:xfrm>
            <a:off x="3024396" y="2570128"/>
            <a:ext cx="2854886" cy="3157810"/>
            <a:chOff x="2858622" y="2570128"/>
            <a:chExt cx="2854886" cy="3157810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010BD6D-3F9F-41C6-BF44-AA337EF0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6718" y="2737632"/>
              <a:ext cx="2556790" cy="2556790"/>
            </a:xfrm>
            <a:prstGeom prst="rect">
              <a:avLst/>
            </a:prstGeom>
          </p:spPr>
        </p:pic>
        <p:sp>
          <p:nvSpPr>
            <p:cNvPr id="40" name="Shape 450">
              <a:extLst>
                <a:ext uri="{FF2B5EF4-FFF2-40B4-BE49-F238E27FC236}">
                  <a16:creationId xmlns:a16="http://schemas.microsoft.com/office/drawing/2014/main" id="{084F14CC-06A6-441D-B679-688F37E68922}"/>
                </a:ext>
              </a:extLst>
            </p:cNvPr>
            <p:cNvSpPr/>
            <p:nvPr/>
          </p:nvSpPr>
          <p:spPr>
            <a:xfrm>
              <a:off x="3092245" y="2886073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400" b="1" kern="0">
                  <a:solidFill>
                    <a:srgbClr val="FFFFFF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77" name="Shape 478">
              <a:extLst>
                <a:ext uri="{FF2B5EF4-FFF2-40B4-BE49-F238E27FC236}">
                  <a16:creationId xmlns:a16="http://schemas.microsoft.com/office/drawing/2014/main" id="{44CD1C22-34D0-C048-BCF1-C4973A5E63A6}"/>
                </a:ext>
              </a:extLst>
            </p:cNvPr>
            <p:cNvSpPr txBox="1"/>
            <p:nvPr/>
          </p:nvSpPr>
          <p:spPr>
            <a:xfrm>
              <a:off x="3897460" y="4363211"/>
              <a:ext cx="1194132" cy="582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Mac Finder</a:t>
              </a:r>
              <a:endParaRPr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79" name="Shape 628" descr="皇冠-01.png">
              <a:extLst>
                <a:ext uri="{FF2B5EF4-FFF2-40B4-BE49-F238E27FC236}">
                  <a16:creationId xmlns:a16="http://schemas.microsoft.com/office/drawing/2014/main" id="{CBFD9CD2-80E9-9246-886E-7E8FECE4D069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007945">
              <a:off x="2858622" y="2570128"/>
              <a:ext cx="722231" cy="5021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20C800D1-B97F-4139-9150-6A1E16189614}"/>
                </a:ext>
              </a:extLst>
            </p:cNvPr>
            <p:cNvGrpSpPr/>
            <p:nvPr/>
          </p:nvGrpSpPr>
          <p:grpSpPr>
            <a:xfrm>
              <a:off x="3729705" y="3311167"/>
              <a:ext cx="1461638" cy="1071627"/>
              <a:chOff x="8091689" y="4074400"/>
              <a:chExt cx="1777170" cy="1302965"/>
            </a:xfrm>
          </p:grpSpPr>
          <p:sp>
            <p:nvSpPr>
              <p:cNvPr id="74" name="Shape 472">
                <a:extLst>
                  <a:ext uri="{FF2B5EF4-FFF2-40B4-BE49-F238E27FC236}">
                    <a16:creationId xmlns:a16="http://schemas.microsoft.com/office/drawing/2014/main" id="{CB8EE081-BB48-114C-9E10-4979AA8C150C}"/>
                  </a:ext>
                </a:extLst>
              </p:cNvPr>
              <p:cNvSpPr/>
              <p:nvPr/>
            </p:nvSpPr>
            <p:spPr>
              <a:xfrm>
                <a:off x="8091689" y="4074400"/>
                <a:ext cx="1777170" cy="130296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43" name="Shape 464">
                <a:extLst>
                  <a:ext uri="{FF2B5EF4-FFF2-40B4-BE49-F238E27FC236}">
                    <a16:creationId xmlns:a16="http://schemas.microsoft.com/office/drawing/2014/main" id="{402EDB5A-3003-4220-ABAD-6489588C82A2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29680" y="4133098"/>
                <a:ext cx="1702099" cy="1008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" name="Shape 474">
              <a:extLst>
                <a:ext uri="{FF2B5EF4-FFF2-40B4-BE49-F238E27FC236}">
                  <a16:creationId xmlns:a16="http://schemas.microsoft.com/office/drawing/2014/main" id="{1A5D459D-6957-F846-A04D-121DF957FF6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8276" y="3906886"/>
              <a:ext cx="684235" cy="80868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替代程序 77">
              <a:extLst>
                <a:ext uri="{FF2B5EF4-FFF2-40B4-BE49-F238E27FC236}">
                  <a16:creationId xmlns:a16="http://schemas.microsoft.com/office/drawing/2014/main" id="{7B93D8C9-0559-0F41-B8AB-1DA227397B15}"/>
                </a:ext>
              </a:extLst>
            </p:cNvPr>
            <p:cNvSpPr/>
            <p:nvPr/>
          </p:nvSpPr>
          <p:spPr>
            <a:xfrm>
              <a:off x="3571270" y="5099643"/>
              <a:ext cx="1745250" cy="628295"/>
            </a:xfrm>
            <a:prstGeom prst="flowChartAlternateProcess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b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QTS 4.3.5 </a:t>
              </a:r>
            </a:p>
            <a:p>
              <a:pPr algn="ctr"/>
              <a:r>
                <a:rPr kumimoji="1" lang="zh-Hant" altLang="en-US" sz="2000" b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重點功能</a:t>
              </a:r>
              <a:endParaRPr kumimoji="1" lang="zh-TW" altLang="en-US" sz="1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59DD3F1-1E3A-433B-88AB-26B25C9B698A}"/>
              </a:ext>
            </a:extLst>
          </p:cNvPr>
          <p:cNvGrpSpPr/>
          <p:nvPr/>
        </p:nvGrpSpPr>
        <p:grpSpPr>
          <a:xfrm>
            <a:off x="223108" y="2678097"/>
            <a:ext cx="2621263" cy="2556790"/>
            <a:chOff x="223108" y="2684607"/>
            <a:chExt cx="2621263" cy="255679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76236B7-63F6-4214-A2B7-76F71A76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581" y="2684607"/>
              <a:ext cx="2556790" cy="2556790"/>
            </a:xfrm>
            <a:prstGeom prst="rect">
              <a:avLst/>
            </a:prstGeom>
          </p:spPr>
        </p:pic>
        <p:sp>
          <p:nvSpPr>
            <p:cNvPr id="52" name="Shape 450">
              <a:extLst>
                <a:ext uri="{FF2B5EF4-FFF2-40B4-BE49-F238E27FC236}">
                  <a16:creationId xmlns:a16="http://schemas.microsoft.com/office/drawing/2014/main" id="{477912E8-C361-0042-B15D-EB511AF16F4E}"/>
                </a:ext>
              </a:extLst>
            </p:cNvPr>
            <p:cNvSpPr/>
            <p:nvPr/>
          </p:nvSpPr>
          <p:spPr>
            <a:xfrm>
              <a:off x="223108" y="2833049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53" name="Shape 462">
              <a:extLst>
                <a:ext uri="{FF2B5EF4-FFF2-40B4-BE49-F238E27FC236}">
                  <a16:creationId xmlns:a16="http://schemas.microsoft.com/office/drawing/2014/main" id="{10EE3FB3-22DD-EF42-88B9-118A63C17D1E}"/>
                </a:ext>
              </a:extLst>
            </p:cNvPr>
            <p:cNvGrpSpPr/>
            <p:nvPr/>
          </p:nvGrpSpPr>
          <p:grpSpPr>
            <a:xfrm>
              <a:off x="795144" y="3437036"/>
              <a:ext cx="1693895" cy="1045759"/>
              <a:chOff x="492692" y="2324099"/>
              <a:chExt cx="1383594" cy="858295"/>
            </a:xfrm>
          </p:grpSpPr>
          <p:sp>
            <p:nvSpPr>
              <p:cNvPr id="54" name="Shape 463">
                <a:extLst>
                  <a:ext uri="{FF2B5EF4-FFF2-40B4-BE49-F238E27FC236}">
                    <a16:creationId xmlns:a16="http://schemas.microsoft.com/office/drawing/2014/main" id="{E235114E-B1A5-CE4A-A567-6DCD458A2E3A}"/>
                  </a:ext>
                </a:extLst>
              </p:cNvPr>
              <p:cNvSpPr/>
              <p:nvPr/>
            </p:nvSpPr>
            <p:spPr>
              <a:xfrm>
                <a:off x="492692" y="2324099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55" name="Shape 464">
                <a:extLst>
                  <a:ext uri="{FF2B5EF4-FFF2-40B4-BE49-F238E27FC236}">
                    <a16:creationId xmlns:a16="http://schemas.microsoft.com/office/drawing/2014/main" id="{9ADD6098-DD13-A64A-9E2A-80BEA29A2D4C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154" y="2370525"/>
                <a:ext cx="1306994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" name="Shape 475">
              <a:extLst>
                <a:ext uri="{FF2B5EF4-FFF2-40B4-BE49-F238E27FC236}">
                  <a16:creationId xmlns:a16="http://schemas.microsoft.com/office/drawing/2014/main" id="{7B96D72C-16CE-2F42-B62B-097DCDCC3C1A}"/>
                </a:ext>
              </a:extLst>
            </p:cNvPr>
            <p:cNvSpPr txBox="1"/>
            <p:nvPr/>
          </p:nvSpPr>
          <p:spPr>
            <a:xfrm>
              <a:off x="1268468" y="4482795"/>
              <a:ext cx="774577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2000" b="1" kern="0">
                  <a:solidFill>
                    <a:srgbClr val="FFFFFF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Web</a:t>
              </a:r>
              <a:endParaRPr sz="20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CCBFB2-E9D0-489C-B117-D652AC9EAD92}"/>
              </a:ext>
            </a:extLst>
          </p:cNvPr>
          <p:cNvGrpSpPr/>
          <p:nvPr/>
        </p:nvGrpSpPr>
        <p:grpSpPr>
          <a:xfrm>
            <a:off x="9283156" y="2678097"/>
            <a:ext cx="2621263" cy="2556790"/>
            <a:chOff x="9283156" y="2682130"/>
            <a:chExt cx="2621263" cy="2556790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2B0E485-20D3-4F6D-A5F9-6128ADD4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7629" y="2682130"/>
              <a:ext cx="2556790" cy="2556790"/>
            </a:xfrm>
            <a:prstGeom prst="rect">
              <a:avLst/>
            </a:prstGeom>
          </p:spPr>
        </p:pic>
        <p:sp>
          <p:nvSpPr>
            <p:cNvPr id="38" name="Shape 450">
              <a:extLst>
                <a:ext uri="{FF2B5EF4-FFF2-40B4-BE49-F238E27FC236}">
                  <a16:creationId xmlns:a16="http://schemas.microsoft.com/office/drawing/2014/main" id="{E02EC333-73FD-4E25-978C-0DD86CF3E09E}"/>
                </a:ext>
              </a:extLst>
            </p:cNvPr>
            <p:cNvSpPr/>
            <p:nvPr/>
          </p:nvSpPr>
          <p:spPr>
            <a:xfrm>
              <a:off x="9283156" y="2830571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58" name="Shape 465">
              <a:extLst>
                <a:ext uri="{FF2B5EF4-FFF2-40B4-BE49-F238E27FC236}">
                  <a16:creationId xmlns:a16="http://schemas.microsoft.com/office/drawing/2014/main" id="{EDA23518-A0FD-7E42-B31F-6167D6746CF0}"/>
                </a:ext>
              </a:extLst>
            </p:cNvPr>
            <p:cNvGrpSpPr/>
            <p:nvPr/>
          </p:nvGrpSpPr>
          <p:grpSpPr>
            <a:xfrm>
              <a:off x="9802667" y="3371031"/>
              <a:ext cx="1919144" cy="1046630"/>
              <a:chOff x="2801882" y="2235199"/>
              <a:chExt cx="1686427" cy="858295"/>
            </a:xfrm>
          </p:grpSpPr>
          <p:grpSp>
            <p:nvGrpSpPr>
              <p:cNvPr id="59" name="Shape 466">
                <a:extLst>
                  <a:ext uri="{FF2B5EF4-FFF2-40B4-BE49-F238E27FC236}">
                    <a16:creationId xmlns:a16="http://schemas.microsoft.com/office/drawing/2014/main" id="{D17962A5-BBC3-BA42-A8AC-43C5C779F65F}"/>
                  </a:ext>
                </a:extLst>
              </p:cNvPr>
              <p:cNvGrpSpPr/>
              <p:nvPr/>
            </p:nvGrpSpPr>
            <p:grpSpPr>
              <a:xfrm>
                <a:off x="2801882" y="2235199"/>
                <a:ext cx="1383594" cy="858295"/>
                <a:chOff x="492692" y="2324099"/>
                <a:chExt cx="1383594" cy="858295"/>
              </a:xfrm>
            </p:grpSpPr>
            <p:sp>
              <p:nvSpPr>
                <p:cNvPr id="62" name="Shape 467">
                  <a:extLst>
                    <a:ext uri="{FF2B5EF4-FFF2-40B4-BE49-F238E27FC236}">
                      <a16:creationId xmlns:a16="http://schemas.microsoft.com/office/drawing/2014/main" id="{7ABE134F-E69A-4D44-A9B4-27C110F24AFA}"/>
                    </a:ext>
                  </a:extLst>
                </p:cNvPr>
                <p:cNvSpPr/>
                <p:nvPr/>
              </p:nvSpPr>
              <p:spPr>
                <a:xfrm>
                  <a:off x="492692" y="2324099"/>
                  <a:ext cx="1383594" cy="8582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63" name="Shape 468">
                  <a:extLst>
                    <a:ext uri="{FF2B5EF4-FFF2-40B4-BE49-F238E27FC236}">
                      <a16:creationId xmlns:a16="http://schemas.microsoft.com/office/drawing/2014/main" id="{71DE4FFC-0827-A145-8CF8-6A98298DEE4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32578" y="2370525"/>
                  <a:ext cx="1306994" cy="647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0" name="Shape 469">
                <a:extLst>
                  <a:ext uri="{FF2B5EF4-FFF2-40B4-BE49-F238E27FC236}">
                    <a16:creationId xmlns:a16="http://schemas.microsoft.com/office/drawing/2014/main" id="{BD258B37-BCFF-4F4C-970D-AE6F3B46C8FD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55672" y="2671729"/>
                <a:ext cx="407049" cy="4206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Shape 470">
                <a:extLst>
                  <a:ext uri="{FF2B5EF4-FFF2-40B4-BE49-F238E27FC236}">
                    <a16:creationId xmlns:a16="http://schemas.microsoft.com/office/drawing/2014/main" id="{1C07B660-E69A-5847-9C53-ACABFD4F8B96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90892" y="2690671"/>
                <a:ext cx="397417" cy="3974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" name="Shape 476">
              <a:extLst>
                <a:ext uri="{FF2B5EF4-FFF2-40B4-BE49-F238E27FC236}">
                  <a16:creationId xmlns:a16="http://schemas.microsoft.com/office/drawing/2014/main" id="{EC5B9CE9-5501-4944-A373-82121AEE3FA6}"/>
                </a:ext>
              </a:extLst>
            </p:cNvPr>
            <p:cNvSpPr txBox="1"/>
            <p:nvPr/>
          </p:nvSpPr>
          <p:spPr>
            <a:xfrm>
              <a:off x="9946412" y="4449350"/>
              <a:ext cx="1478051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瀏覽器套件</a:t>
              </a:r>
              <a:endParaRPr b="1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6248975-96BE-466D-B3E5-363DD806F53D}"/>
              </a:ext>
            </a:extLst>
          </p:cNvPr>
          <p:cNvGrpSpPr/>
          <p:nvPr/>
        </p:nvGrpSpPr>
        <p:grpSpPr>
          <a:xfrm>
            <a:off x="6331738" y="2678097"/>
            <a:ext cx="2621263" cy="2556790"/>
            <a:chOff x="6294012" y="2678097"/>
            <a:chExt cx="2621263" cy="255679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F448E81C-EC08-4994-A5D3-845D67B6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8485" y="2678097"/>
              <a:ext cx="2556790" cy="2556790"/>
            </a:xfrm>
            <a:prstGeom prst="rect">
              <a:avLst/>
            </a:prstGeom>
          </p:spPr>
        </p:pic>
        <p:sp>
          <p:nvSpPr>
            <p:cNvPr id="42" name="Shape 450">
              <a:extLst>
                <a:ext uri="{FF2B5EF4-FFF2-40B4-BE49-F238E27FC236}">
                  <a16:creationId xmlns:a16="http://schemas.microsoft.com/office/drawing/2014/main" id="{160D4FDB-A6F6-4328-AFD0-F6FF977314C0}"/>
                </a:ext>
              </a:extLst>
            </p:cNvPr>
            <p:cNvSpPr/>
            <p:nvPr/>
          </p:nvSpPr>
          <p:spPr>
            <a:xfrm>
              <a:off x="6294012" y="2826538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66" name="Shape 457">
              <a:extLst>
                <a:ext uri="{FF2B5EF4-FFF2-40B4-BE49-F238E27FC236}">
                  <a16:creationId xmlns:a16="http://schemas.microsoft.com/office/drawing/2014/main" id="{1C396276-CE83-2F40-92EA-5A1432A886F1}"/>
                </a:ext>
              </a:extLst>
            </p:cNvPr>
            <p:cNvGrpSpPr/>
            <p:nvPr/>
          </p:nvGrpSpPr>
          <p:grpSpPr>
            <a:xfrm>
              <a:off x="6775707" y="3087846"/>
              <a:ext cx="1656535" cy="1391069"/>
              <a:chOff x="2193918" y="4048548"/>
              <a:chExt cx="1410427" cy="1039150"/>
            </a:xfrm>
          </p:grpSpPr>
          <p:pic>
            <p:nvPicPr>
              <p:cNvPr id="67" name="Shape 458" descr="IMG_0266.PNG">
                <a:extLst>
                  <a:ext uri="{FF2B5EF4-FFF2-40B4-BE49-F238E27FC236}">
                    <a16:creationId xmlns:a16="http://schemas.microsoft.com/office/drawing/2014/main" id="{6DEF651F-150B-F449-A294-5B5D805A2CB6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29750" y="4108250"/>
                <a:ext cx="676976" cy="914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Shape 459">
                <a:extLst>
                  <a:ext uri="{FF2B5EF4-FFF2-40B4-BE49-F238E27FC236}">
                    <a16:creationId xmlns:a16="http://schemas.microsoft.com/office/drawing/2014/main" id="{5D8F4681-B1FF-6F46-8871-1B0A82DE7471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7244" y="4048548"/>
                <a:ext cx="827101" cy="101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Shape 460" descr="IMG_0266.PNG">
                <a:extLst>
                  <a:ext uri="{FF2B5EF4-FFF2-40B4-BE49-F238E27FC236}">
                    <a16:creationId xmlns:a16="http://schemas.microsoft.com/office/drawing/2014/main" id="{C72AE674-A441-8B4A-92BF-39F3F0576EBD}"/>
                  </a:ext>
                </a:extLst>
              </p:cNvPr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08525" y="4400473"/>
                <a:ext cx="433201" cy="5795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Shape 461">
                <a:extLst>
                  <a:ext uri="{FF2B5EF4-FFF2-40B4-BE49-F238E27FC236}">
                    <a16:creationId xmlns:a16="http://schemas.microsoft.com/office/drawing/2014/main" id="{0982B4D9-DCD9-FC4A-89AF-08F0DD84218A}"/>
                  </a:ext>
                </a:extLst>
              </p:cNvPr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93918" y="4173348"/>
                <a:ext cx="576078" cy="914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" name="Shape 477">
              <a:extLst>
                <a:ext uri="{FF2B5EF4-FFF2-40B4-BE49-F238E27FC236}">
                  <a16:creationId xmlns:a16="http://schemas.microsoft.com/office/drawing/2014/main" id="{EC3E43FF-6F95-0744-8671-FC5B0EEC4BDA}"/>
                </a:ext>
              </a:extLst>
            </p:cNvPr>
            <p:cNvSpPr txBox="1"/>
            <p:nvPr/>
          </p:nvSpPr>
          <p:spPr>
            <a:xfrm>
              <a:off x="6886178" y="4523161"/>
              <a:ext cx="1502996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行動裝置</a:t>
              </a:r>
              <a:endParaRPr sz="2000" b="1" i="0" u="none" strike="noStrike" cap="none">
                <a:solidFill>
                  <a:schemeClr val="lt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F19AF991-7040-4CAD-B4A6-94A8FB884837}"/>
              </a:ext>
            </a:extLst>
          </p:cNvPr>
          <p:cNvSpPr/>
          <p:nvPr/>
        </p:nvSpPr>
        <p:spPr>
          <a:xfrm rot="2700000">
            <a:off x="1250499" y="-88488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02683E1-537F-4089-B5EE-FD0C9A218CDC}"/>
              </a:ext>
            </a:extLst>
          </p:cNvPr>
          <p:cNvSpPr/>
          <p:nvPr/>
        </p:nvSpPr>
        <p:spPr>
          <a:xfrm>
            <a:off x="723756" y="249487"/>
            <a:ext cx="3033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6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 </a:t>
            </a:r>
            <a:r>
              <a:rPr lang="zh-TW" altLang="en-US" sz="36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種</a:t>
            </a:r>
          </a:p>
          <a:p>
            <a:pPr lvl="0" algn="ctr"/>
            <a:r>
              <a:rPr lang="zh-TW" altLang="en-US" sz="36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搜尋入口</a:t>
            </a:r>
          </a:p>
        </p:txBody>
      </p:sp>
    </p:spTree>
    <p:extLst>
      <p:ext uri="{BB962C8B-B14F-4D97-AF65-F5344CB8AC3E}">
        <p14:creationId xmlns:p14="http://schemas.microsoft.com/office/powerpoint/2010/main" val="310617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1498</Words>
  <Application>Microsoft Office PowerPoint</Application>
  <PresentationFormat>寬螢幕</PresentationFormat>
  <Paragraphs>544</Paragraphs>
  <Slides>39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1" baseType="lpstr">
      <vt:lpstr>Microsoft JhengHei</vt:lpstr>
      <vt:lpstr>Microsoft JhengHei</vt:lpstr>
      <vt:lpstr>新細明體</vt:lpstr>
      <vt:lpstr>游ゴシック</vt:lpstr>
      <vt:lpstr>游ゴシック Light</vt:lpstr>
      <vt:lpstr>Arial</vt:lpstr>
      <vt:lpstr>calibri</vt:lpstr>
      <vt:lpstr>calibri</vt:lpstr>
      <vt:lpstr>Calibri Light</vt:lpstr>
      <vt:lpstr>Cambria Math</vt:lpstr>
      <vt:lpstr>Helvetica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DEMO</vt:lpstr>
      <vt:lpstr>PowerPoint 簡報</vt:lpstr>
      <vt:lpstr>Qsirch 架構</vt:lpstr>
      <vt:lpstr>Qsirch 架構</vt:lpstr>
      <vt:lpstr>Qsirch 架構</vt:lpstr>
      <vt:lpstr>PowerPoint 簡報</vt:lpstr>
      <vt:lpstr>建立索引</vt:lpstr>
      <vt:lpstr>Qsirch 架構</vt:lpstr>
      <vt:lpstr>建立索引</vt:lpstr>
      <vt:lpstr>建立索引</vt:lpstr>
      <vt:lpstr>建立索引</vt:lpstr>
      <vt:lpstr>建立索引</vt:lpstr>
      <vt:lpstr>建立索引</vt:lpstr>
      <vt:lpstr>建立索引</vt:lpstr>
      <vt:lpstr>建立索引</vt:lpstr>
      <vt:lpstr>建立索引</vt:lpstr>
      <vt:lpstr>Qsirch 架構</vt:lpstr>
      <vt:lpstr>搜尋檔案</vt:lpstr>
      <vt:lpstr>搜尋檔案</vt:lpstr>
      <vt:lpstr>搜尋檔案</vt:lpstr>
      <vt:lpstr>搜尋檔案</vt:lpstr>
      <vt:lpstr>搜尋檔案</vt:lpstr>
      <vt:lpstr>搜尋檔案</vt:lpstr>
      <vt:lpstr>搜尋檔案</vt:lpstr>
      <vt:lpstr>搜尋檔案</vt:lpstr>
      <vt:lpstr>搜尋檔案</vt:lpstr>
      <vt:lpstr>Qsirch 架構</vt:lpstr>
      <vt:lpstr>高效工作的 最佳夥伴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QNAP_Michael Wang</cp:lastModifiedBy>
  <cp:revision>5</cp:revision>
  <dcterms:created xsi:type="dcterms:W3CDTF">2013-07-15T20:26:40Z</dcterms:created>
  <dcterms:modified xsi:type="dcterms:W3CDTF">2018-10-25T02:23:45Z</dcterms:modified>
</cp:coreProperties>
</file>