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"/>
  </p:notesMasterIdLst>
  <p:handoutMasterIdLst>
    <p:handoutMasterId r:id="rId22"/>
  </p:handoutMasterIdLst>
  <p:sldIdLst>
    <p:sldId id="270" r:id="rId2"/>
    <p:sldId id="269" r:id="rId3"/>
    <p:sldId id="274" r:id="rId4"/>
    <p:sldId id="268" r:id="rId5"/>
    <p:sldId id="273" r:id="rId6"/>
    <p:sldId id="266" r:id="rId7"/>
    <p:sldId id="264" r:id="rId8"/>
    <p:sldId id="263" r:id="rId9"/>
    <p:sldId id="262" r:id="rId10"/>
    <p:sldId id="260" r:id="rId11"/>
    <p:sldId id="259" r:id="rId12"/>
    <p:sldId id="258" r:id="rId13"/>
    <p:sldId id="275" r:id="rId14"/>
    <p:sldId id="276" r:id="rId15"/>
    <p:sldId id="278" r:id="rId16"/>
    <p:sldId id="279" r:id="rId17"/>
    <p:sldId id="280" r:id="rId18"/>
    <p:sldId id="257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6F12"/>
    <a:srgbClr val="F1910C"/>
    <a:srgbClr val="F08A0D"/>
    <a:srgbClr val="7F9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E065C9F9-AEB9-4494-A379-B609776B78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7E83A87-EBAA-4F2E-9E1A-76471B3E4B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1873-B92C-402F-B4D5-EFA56B988089}" type="datetimeFigureOut">
              <a:rPr lang="zh-TW" altLang="en-US" smtClean="0"/>
              <a:t>2018/10/23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5AD9023-0E42-4CBA-9854-14FB199D16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3A016F0-D785-44AE-82E6-60921E328B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E466B-F2D7-4C1C-BB38-0E02100648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0501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1D64C-D125-40AF-89D0-37CE9D65127A}" type="datetimeFigureOut">
              <a:rPr lang="en-US"/>
              <a:t>10/23/2018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DBF84-38F6-452E-9468-50D034C9505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5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DBF84-38F6-452E-9468-50D034C950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07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Thunbnail Mode</a:t>
            </a:r>
            <a:endParaRPr lang="en-US" altLang="zh-TW"/>
          </a:p>
          <a:p>
            <a:r>
              <a:rPr lang="zh-TW" altLang="en-US">
                <a:latin typeface="新細明體"/>
                <a:ea typeface="新細明體"/>
              </a:rPr>
              <a:t>List mode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9ADF3-25C7-4210-804D-154EC0A5DE4A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657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Page, Date, Custom text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DBF84-38F6-452E-9468-50D034C95053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84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1"/>
              <a:t>Data</a:t>
            </a:r>
            <a:r>
              <a:rPr lang="ja-JP" altLang="en-US" b="1"/>
              <a:t> </a:t>
            </a:r>
            <a:r>
              <a:rPr lang="en-US" altLang="ja-JP" b="1"/>
              <a:t>Security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DBF84-38F6-452E-9468-50D034C95053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75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1"/>
              <a:t>Easy</a:t>
            </a:r>
            <a:r>
              <a:rPr lang="ja-JP" b="1"/>
              <a:t> </a:t>
            </a:r>
            <a:r>
              <a:rPr lang="en-US" altLang="ja-JP" b="1"/>
              <a:t>to</a:t>
            </a:r>
            <a:r>
              <a:rPr lang="ja-JP" b="1"/>
              <a:t> </a:t>
            </a:r>
            <a:r>
              <a:rPr lang="en-US" altLang="ja-JP" b="1"/>
              <a:t>print</a:t>
            </a:r>
            <a:endParaRPr lang="ja-JP" alt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DBF84-38F6-452E-9468-50D034C95053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61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1"/>
              <a:t>Convenient</a:t>
            </a:r>
            <a:r>
              <a:rPr lang="ja-JP" b="1"/>
              <a:t> </a:t>
            </a:r>
            <a:r>
              <a:rPr lang="en-US" altLang="ja-JP" b="1"/>
              <a:t>for</a:t>
            </a:r>
            <a:r>
              <a:rPr lang="ja-JP" b="1"/>
              <a:t> </a:t>
            </a:r>
            <a:r>
              <a:rPr lang="en-US" altLang="ja-JP" b="1"/>
              <a:t>archiving</a:t>
            </a:r>
            <a:endParaRPr lang="ja-JP" alt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DBF84-38F6-452E-9468-50D034C95053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96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1"/>
              <a:t>View</a:t>
            </a:r>
            <a:r>
              <a:rPr lang="ja-JP" b="1"/>
              <a:t> </a:t>
            </a:r>
            <a:r>
              <a:rPr lang="en-US" altLang="ja-JP" b="1"/>
              <a:t>&amp;</a:t>
            </a:r>
            <a:r>
              <a:rPr lang="ja-JP" b="1"/>
              <a:t> </a:t>
            </a:r>
            <a:r>
              <a:rPr lang="en-US" altLang="ja-JP" b="1"/>
              <a:t>Share</a:t>
            </a:r>
            <a:endParaRPr lang="ja-JP" alt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DBF84-38F6-452E-9468-50D034C95053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58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latin typeface="Calibri"/>
                <a:cs typeface="Calibri"/>
              </a:rPr>
              <a:t>以多圖</a:t>
            </a:r>
            <a:r>
              <a:rPr lang="ja-JP" altLang="en-US">
                <a:latin typeface="游ゴシック"/>
                <a:ea typeface="游ゴシック"/>
                <a:cs typeface="Calibri"/>
              </a:rPr>
              <a:t>檔和客戶溝通進行 File Station demo：</a:t>
            </a:r>
            <a:endParaRPr lang="en-US" altLang="ja-JP">
              <a:latin typeface="Calibri"/>
              <a:cs typeface="Calibri"/>
            </a:endParaRPr>
          </a:p>
          <a:p>
            <a:r>
              <a:rPr lang="ja-JP" altLang="en-US">
                <a:latin typeface="游ゴシック"/>
                <a:ea typeface="游ゴシック"/>
                <a:cs typeface="Calibri"/>
              </a:rPr>
              <a:t>1. 於 File Station 選取多張照片</a:t>
            </a:r>
          </a:p>
          <a:p>
            <a:r>
              <a:rPr lang="ja-JP" altLang="en-US">
                <a:latin typeface="游ゴシック"/>
                <a:ea typeface="游ゴシック"/>
                <a:cs typeface="Calibri"/>
              </a:rPr>
              <a:t>2. 開啟 I2P ，進行手動排序，並設定 PDF 密碼/ 防止複製 ，保護 PDF</a:t>
            </a:r>
          </a:p>
          <a:p>
            <a:r>
              <a:rPr lang="ja-JP" altLang="en-US">
                <a:latin typeface="游ゴシック"/>
                <a:ea typeface="游ゴシック"/>
                <a:cs typeface="Calibri"/>
              </a:rPr>
              <a:t>3. 開啟建立的 PDF 使用內建的 pdf 註解功能，展示可能的溝通方式</a:t>
            </a:r>
          </a:p>
          <a:p>
            <a:endParaRPr lang="ja-JP" altLang="en-US">
              <a:latin typeface="Calibri"/>
              <a:cs typeface="Calibri"/>
            </a:endParaRPr>
          </a:p>
          <a:p>
            <a:r>
              <a:rPr lang="ja-JP" altLang="en-US">
                <a:latin typeface="Calibri"/>
                <a:cs typeface="Calibri"/>
              </a:rPr>
              <a:t>以</a:t>
            </a:r>
            <a:r>
              <a:rPr lang="ja-JP" altLang="en-US">
                <a:latin typeface="游ゴシック"/>
                <a:ea typeface="游ゴシック"/>
                <a:cs typeface="Calibri"/>
              </a:rPr>
              <a:t>整理研習、上課時拍攝的簡報進行 Qfiling demo：</a:t>
            </a:r>
          </a:p>
          <a:p>
            <a:r>
              <a:rPr lang="ja-JP" altLang="en-US">
                <a:latin typeface="游ゴシック"/>
                <a:ea typeface="游ゴシック"/>
                <a:cs typeface="Calibri"/>
              </a:rPr>
              <a:t>1. 於 Qfiling 選取資料夾</a:t>
            </a:r>
          </a:p>
          <a:p>
            <a:r>
              <a:rPr lang="ja-JP" altLang="en-US">
                <a:latin typeface="游ゴシック"/>
                <a:ea typeface="游ゴシック"/>
                <a:cs typeface="Calibri"/>
              </a:rPr>
              <a:t>2. 使用 I2P 進行圖檔合併</a:t>
            </a:r>
          </a:p>
          <a:p>
            <a:r>
              <a:rPr lang="ja-JP" altLang="en-US">
                <a:latin typeface="游ゴシック"/>
                <a:ea typeface="游ゴシック"/>
                <a:cs typeface="Calibri"/>
              </a:rPr>
              <a:t>3. 選擇按拍攝時間排序</a:t>
            </a:r>
          </a:p>
          <a:p>
            <a:r>
              <a:rPr lang="ja-JP" altLang="en-US">
                <a:latin typeface="游ゴシック"/>
                <a:ea typeface="游ゴシック"/>
                <a:cs typeface="Calibri"/>
              </a:rPr>
              <a:t>4. 選擇目的資料夾進行歸檔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DBF84-38F6-452E-9468-50D034C95053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5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DBF84-38F6-452E-9468-50D034C950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51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DBF84-38F6-452E-9468-50D034C950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32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DBF84-38F6-452E-9468-50D034C950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68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DBF84-38F6-452E-9468-50D034C950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6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DBF84-38F6-452E-9468-50D034C950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2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DBF84-38F6-452E-9468-50D034C950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36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DBF84-38F6-452E-9468-50D034C950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45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DBF84-38F6-452E-9468-50D034C950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81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2BBCA1B-0139-4EF0-B494-1FC7E6DE4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" y="0"/>
            <a:ext cx="12188324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968626"/>
            <a:ext cx="10363200" cy="1470025"/>
          </a:xfrm>
        </p:spPr>
        <p:txBody>
          <a:bodyPr>
            <a:noAutofit/>
          </a:bodyPr>
          <a:lstStyle>
            <a:lvl1pPr>
              <a:defRPr sz="88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4527551"/>
            <a:ext cx="85344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E7434E4-3BC5-4A29-BC43-D47E721E9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374845"/>
            <a:ext cx="10972800" cy="1143000"/>
          </a:xfrm>
        </p:spPr>
        <p:txBody>
          <a:bodyPr>
            <a:normAutofit/>
          </a:bodyPr>
          <a:lstStyle>
            <a:lvl1pPr algn="l">
              <a:defRPr sz="5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189" indent="-457189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90575" indent="-380990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523962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133547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743131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49AB39B-3C93-4C76-B447-D18750DCA0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1905" y="259753"/>
            <a:ext cx="1600995" cy="29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87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A9ADEDA-2D7D-48B8-B211-023655B744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" y="0"/>
            <a:ext cx="12188324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2419439"/>
            <a:ext cx="10363200" cy="2150224"/>
          </a:xfrm>
        </p:spPr>
        <p:txBody>
          <a:bodyPr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60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963084" y="4569663"/>
            <a:ext cx="10363200" cy="1500187"/>
          </a:xfrm>
        </p:spPr>
        <p:txBody>
          <a:bodyPr anchor="t">
            <a:normAutofit/>
          </a:bodyPr>
          <a:lstStyle>
            <a:lvl1pPr marL="0" indent="0" algn="ctr">
              <a:buNone/>
              <a:defRPr lang="zh-TW" altLang="en-US" sz="2400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TW" altLang="en-US"/>
              <a:t>按一下以編輯母片文字樣式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6800E75-A343-4FE1-9ECD-4B4A0509A7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1905" y="259753"/>
            <a:ext cx="1600995" cy="2975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B4ACAC34-E6FF-49FA-9EAA-B8F564A86C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AF2E8EE-EE2C-432B-9E83-27045574E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37EA03F-2A0F-4A33-913A-7F363D4ED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01"/>
          <a:stretch/>
        </p:blipFill>
        <p:spPr>
          <a:xfrm>
            <a:off x="6865480" y="1968138"/>
            <a:ext cx="5326520" cy="404077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91D0D5C-FFFE-4FC5-A495-A403796501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71905" y="259753"/>
            <a:ext cx="1600995" cy="29759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203" y="2803571"/>
            <a:ext cx="10363200" cy="887432"/>
          </a:xfrm>
        </p:spPr>
        <p:txBody>
          <a:bodyPr anchor="t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60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14775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79833A9-B90C-409B-A459-FD968BA79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22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ING\0309\Cover-01-01-01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Shape 98"/>
          <p:cNvSpPr txBox="1">
            <a:spLocks noGrp="1"/>
          </p:cNvSpPr>
          <p:nvPr>
            <p:ph type="ctrTitle"/>
          </p:nvPr>
        </p:nvSpPr>
        <p:spPr>
          <a:xfrm>
            <a:off x="145379" y="2"/>
            <a:ext cx="10308132" cy="103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5333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6768" y="258234"/>
            <a:ext cx="4868117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057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6768" y="258234"/>
            <a:ext cx="4868117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1364961"/>
            <a:ext cx="12192000" cy="54930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00388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F21952-B20F-4E9A-8EE6-C407E2151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F21952-B20F-4E9A-8EE6-C407E2151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3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8063EB-7074-4BF7-BB6F-C63F8AD63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6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B114A80-0CFA-4068-A6B0-C135836AA6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67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B114A80-0CFA-4068-A6B0-C135836AA6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7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31FEF16-06E3-42E2-969F-3827FBB93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4"/>
            <a:ext cx="12191997" cy="685730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374845"/>
            <a:ext cx="10972800" cy="1143000"/>
          </a:xfrm>
        </p:spPr>
        <p:txBody>
          <a:bodyPr>
            <a:normAutofit/>
          </a:bodyPr>
          <a:lstStyle>
            <a:lvl1pPr algn="l">
              <a:defRPr sz="5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189" indent="-457189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90575" indent="-380990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523962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133547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743131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E328D51-6271-43E5-9220-94BDD6A5B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5"/>
            <a:ext cx="12191997" cy="685730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374845"/>
            <a:ext cx="10972800" cy="1143000"/>
          </a:xfrm>
        </p:spPr>
        <p:txBody>
          <a:bodyPr>
            <a:normAutofit/>
          </a:bodyPr>
          <a:lstStyle>
            <a:lvl1pPr algn="l">
              <a:defRPr sz="5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189" indent="-457189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90575" indent="-380990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523962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133547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743131" indent="-304792">
              <a:buFont typeface="Arial" panose="020B0604020202020204" pitchFamily="34" charset="0"/>
              <a:buChar char="•"/>
              <a:defRPr sz="2667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14834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A20A4-1D4F-4D49-9979-5FEBC63D8812}" type="datetimeFigureOut">
              <a:rPr lang="zh-TW" altLang="en-US" smtClean="0"/>
              <a:pPr/>
              <a:t>2018/10/23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9" r:id="rId2"/>
    <p:sldLayoutId id="2147483680" r:id="rId3"/>
    <p:sldLayoutId id="2147483683" r:id="rId4"/>
    <p:sldLayoutId id="2147483682" r:id="rId5"/>
    <p:sldLayoutId id="2147483681" r:id="rId6"/>
    <p:sldLayoutId id="2147483684" r:id="rId7"/>
    <p:sldLayoutId id="2147483663" r:id="rId8"/>
    <p:sldLayoutId id="2147483676" r:id="rId9"/>
    <p:sldLayoutId id="2147483677" r:id="rId10"/>
    <p:sldLayoutId id="2147483664" r:id="rId11"/>
    <p:sldLayoutId id="2147483678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牆 的圖片&#10;&#10;描述是以高可信度產生">
            <a:extLst>
              <a:ext uri="{FF2B5EF4-FFF2-40B4-BE49-F238E27FC236}">
                <a16:creationId xmlns:a16="http://schemas.microsoft.com/office/drawing/2014/main" id="{C2782F67-3E2D-4342-987E-D049AA32A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62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421678B-2155-4FB6-B10E-4958BDC32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55292"/>
            <a:ext cx="7151913" cy="4385664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399D599A-8928-40CC-97EC-1C8F80008795}"/>
              </a:ext>
            </a:extLst>
          </p:cNvPr>
          <p:cNvSpPr/>
          <p:nvPr/>
        </p:nvSpPr>
        <p:spPr>
          <a:xfrm rot="5400000">
            <a:off x="2838947" y="3036800"/>
            <a:ext cx="4130631" cy="1770319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568098" y="101436"/>
            <a:ext cx="11055803" cy="1143000"/>
          </a:xfrm>
        </p:spPr>
        <p:txBody>
          <a:bodyPr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r>
              <a:rPr lang="zh-TW" altLang="en-US" sz="5000" b="1">
                <a:solidFill>
                  <a:schemeClr val="bg1"/>
                </a:solidFill>
                <a:latin typeface="微軟正黑體"/>
                <a:ea typeface="微軟正黑體"/>
              </a:rPr>
              <a:t>asy to arrange the order of images</a:t>
            </a:r>
            <a:endParaRPr lang="en-US" altLang="zh-TW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5C6AA62-F194-4AB1-8A4A-143D1DD38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337" y="5715015"/>
            <a:ext cx="5670653" cy="73793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BB0C29C-03D0-4EFC-BAE0-BFA8BC11B54B}"/>
              </a:ext>
            </a:extLst>
          </p:cNvPr>
          <p:cNvSpPr txBox="1"/>
          <p:nvPr/>
        </p:nvSpPr>
        <p:spPr>
          <a:xfrm>
            <a:off x="507218" y="5771726"/>
            <a:ext cx="3804013" cy="661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Multiple sorting criteria + </a:t>
            </a:r>
            <a:r>
              <a:rPr lang="en-US" altLang="zh-TW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rag to arrange order.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9C9546D4-DE4D-4FD4-B75F-82179DEE1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3063" y="1339985"/>
            <a:ext cx="3379536" cy="611668"/>
          </a:xfrm>
          <a:prstGeom prst="rect">
            <a:avLst/>
          </a:prstGeom>
          <a:effectLst>
            <a:outerShdw blurRad="152400" dist="190500" dir="5400000" sx="99000" sy="99000" rotWithShape="0">
              <a:prstClr val="black">
                <a:alpha val="63000"/>
              </a:prst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98DBBB0-1386-4178-B06B-7072B9501278}"/>
              </a:ext>
            </a:extLst>
          </p:cNvPr>
          <p:cNvSpPr/>
          <p:nvPr/>
        </p:nvSpPr>
        <p:spPr>
          <a:xfrm>
            <a:off x="2003786" y="1416584"/>
            <a:ext cx="2933816" cy="49244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Thu</a:t>
            </a:r>
            <a:r>
              <a:rPr lang="zh-TW" altLang="en-US" sz="2600" b="1">
                <a:solidFill>
                  <a:srgbClr val="FFFFFF"/>
                </a:solidFill>
                <a:latin typeface="微軟正黑體"/>
                <a:ea typeface="微軟正黑體"/>
              </a:rPr>
              <a:t>mbnail mode</a:t>
            </a:r>
            <a:endParaRPr lang="en-US" altLang="zh-TW"/>
          </a:p>
        </p:txBody>
      </p:sp>
      <p:pic>
        <p:nvPicPr>
          <p:cNvPr id="7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E8FAAA9-34F4-4B60-AACA-2C23642BAA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928" y="3165022"/>
            <a:ext cx="1755322" cy="2664279"/>
          </a:xfrm>
          <a:prstGeom prst="rect">
            <a:avLst/>
          </a:prstGeom>
        </p:spPr>
      </p:pic>
      <p:pic>
        <p:nvPicPr>
          <p:cNvPr id="14" name="Picture 1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9EE1369D-FCAE-4D2E-B14E-BE9A5522F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1472" y="1855965"/>
            <a:ext cx="6947806" cy="431628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01DF942-A2FE-45AB-AE65-5E95B28CA0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78" y="5007798"/>
            <a:ext cx="3472651" cy="1640348"/>
          </a:xfrm>
          <a:prstGeom prst="rect">
            <a:avLst/>
          </a:prstGeom>
          <a:effectLst>
            <a:outerShdw blurRad="152400" dist="127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FE0F6BF7-6FF8-4EAA-8847-736EBE059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80164" y="1337674"/>
            <a:ext cx="2703801" cy="617601"/>
          </a:xfrm>
          <a:prstGeom prst="rect">
            <a:avLst/>
          </a:prstGeom>
          <a:effectLst>
            <a:outerShdw blurRad="152400" dist="190500" dir="5400000" sx="99000" sy="99000" rotWithShape="0">
              <a:prstClr val="black">
                <a:alpha val="63000"/>
              </a:prstClr>
            </a:outerShdw>
          </a:effectLst>
        </p:spPr>
      </p:pic>
      <p:sp>
        <p:nvSpPr>
          <p:cNvPr id="15" name="矩形 33">
            <a:extLst>
              <a:ext uri="{FF2B5EF4-FFF2-40B4-BE49-F238E27FC236}">
                <a16:creationId xmlns:a16="http://schemas.microsoft.com/office/drawing/2014/main" id="{4DB19759-D38C-4B63-9702-54DE6656887E}"/>
              </a:ext>
            </a:extLst>
          </p:cNvPr>
          <p:cNvSpPr/>
          <p:nvPr/>
        </p:nvSpPr>
        <p:spPr>
          <a:xfrm>
            <a:off x="8304050" y="1396038"/>
            <a:ext cx="1758815" cy="49244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L</a:t>
            </a:r>
            <a:r>
              <a:rPr lang="zh-TW" altLang="en-US" sz="2600" b="1">
                <a:solidFill>
                  <a:srgbClr val="FFFFFF"/>
                </a:solidFill>
                <a:latin typeface="微軟正黑體"/>
                <a:ea typeface="微軟正黑體"/>
              </a:rPr>
              <a:t>ist mode</a:t>
            </a:r>
          </a:p>
        </p:txBody>
      </p:sp>
    </p:spTree>
    <p:extLst>
      <p:ext uri="{BB962C8B-B14F-4D97-AF65-F5344CB8AC3E}">
        <p14:creationId xmlns:p14="http://schemas.microsoft.com/office/powerpoint/2010/main" val="3262573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F48EA42-C182-4E03-8482-56DC67C45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262" y="953918"/>
            <a:ext cx="9465128" cy="60931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2288156" y="72293"/>
            <a:ext cx="7942258" cy="1143000"/>
          </a:xfrm>
        </p:spPr>
        <p:txBody>
          <a:bodyPr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Three security measures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0F988C2-82E0-4EF0-A7C8-BCE80FA5B93C}"/>
              </a:ext>
            </a:extLst>
          </p:cNvPr>
          <p:cNvGrpSpPr/>
          <p:nvPr/>
        </p:nvGrpSpPr>
        <p:grpSpPr>
          <a:xfrm>
            <a:off x="4349338" y="2332172"/>
            <a:ext cx="6050336" cy="2794009"/>
            <a:chOff x="6028459" y="1929167"/>
            <a:chExt cx="5676150" cy="2621212"/>
          </a:xfrm>
        </p:grpSpPr>
        <p:sp>
          <p:nvSpPr>
            <p:cNvPr id="9" name="等腰三角形 8">
              <a:extLst>
                <a:ext uri="{FF2B5EF4-FFF2-40B4-BE49-F238E27FC236}">
                  <a16:creationId xmlns:a16="http://schemas.microsoft.com/office/drawing/2014/main" id="{ED94C490-FEDF-4868-A61B-A3A5A08444E1}"/>
                </a:ext>
              </a:extLst>
            </p:cNvPr>
            <p:cNvSpPr/>
            <p:nvPr/>
          </p:nvSpPr>
          <p:spPr>
            <a:xfrm rot="15168571">
              <a:off x="6541780" y="2983055"/>
              <a:ext cx="416355" cy="1442997"/>
            </a:xfrm>
            <a:prstGeom prst="triangle">
              <a:avLst>
                <a:gd name="adj" fmla="val 0"/>
              </a:avLst>
            </a:prstGeom>
            <a:gradFill>
              <a:gsLst>
                <a:gs pos="0">
                  <a:srgbClr val="EC6F12"/>
                </a:gs>
                <a:gs pos="100000">
                  <a:srgbClr val="F1910C"/>
                </a:gs>
              </a:gsLst>
              <a:lin ang="16200000" scaled="1"/>
            </a:gradFill>
            <a:ln>
              <a:solidFill>
                <a:srgbClr val="F08A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CE7C597-3DBE-4C2F-A749-2A2B5E71D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7382" y="1929167"/>
              <a:ext cx="4417227" cy="2621212"/>
            </a:xfrm>
            <a:prstGeom prst="rect">
              <a:avLst/>
            </a:prstGeom>
            <a:effectLst>
              <a:outerShdw blurRad="355600" dist="127000" dir="36000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D5CA1DAF-6D77-4036-96E1-00058F86F920}"/>
              </a:ext>
            </a:extLst>
          </p:cNvPr>
          <p:cNvSpPr/>
          <p:nvPr/>
        </p:nvSpPr>
        <p:spPr>
          <a:xfrm>
            <a:off x="3169085" y="4051706"/>
            <a:ext cx="1484181" cy="797019"/>
          </a:xfrm>
          <a:prstGeom prst="rect">
            <a:avLst/>
          </a:prstGeom>
          <a:noFill/>
          <a:ln>
            <a:solidFill>
              <a:srgbClr val="EC6F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0A9456C-D5B0-4EBD-9969-96AD7CBA7ACB}"/>
              </a:ext>
            </a:extLst>
          </p:cNvPr>
          <p:cNvSpPr txBox="1"/>
          <p:nvPr/>
        </p:nvSpPr>
        <p:spPr>
          <a:xfrm>
            <a:off x="6157708" y="2543523"/>
            <a:ext cx="4072706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Prevent copying 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printing; then encrypt. Finally, share it!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9F2FE47-C0C5-4790-8ADA-70437DB86F4D}"/>
              </a:ext>
            </a:extLst>
          </p:cNvPr>
          <p:cNvSpPr txBox="1"/>
          <p:nvPr/>
        </p:nvSpPr>
        <p:spPr>
          <a:xfrm>
            <a:off x="7666934" y="3504765"/>
            <a:ext cx="2668562" cy="1046440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p"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Prevent copying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Prevent priting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Encryption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1517C50-C719-4CF1-8D93-C8935B73CB5C}"/>
              </a:ext>
            </a:extLst>
          </p:cNvPr>
          <p:cNvSpPr txBox="1"/>
          <p:nvPr/>
        </p:nvSpPr>
        <p:spPr>
          <a:xfrm>
            <a:off x="6031936" y="3503220"/>
            <a:ext cx="1634998" cy="738664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File protection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zh-TW" alt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FFE4867-6AA1-4E1A-8D58-0B8A4F40C40B}"/>
              </a:ext>
            </a:extLst>
          </p:cNvPr>
          <p:cNvSpPr/>
          <p:nvPr/>
        </p:nvSpPr>
        <p:spPr>
          <a:xfrm>
            <a:off x="6040800" y="3413650"/>
            <a:ext cx="4143192" cy="120474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4019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3D4FF628-5301-4C5C-B11F-8F855DA246A2}"/>
              </a:ext>
            </a:extLst>
          </p:cNvPr>
          <p:cNvGrpSpPr/>
          <p:nvPr/>
        </p:nvGrpSpPr>
        <p:grpSpPr>
          <a:xfrm>
            <a:off x="537897" y="1952491"/>
            <a:ext cx="11116205" cy="4585999"/>
            <a:chOff x="556377" y="1550076"/>
            <a:chExt cx="10314180" cy="4255123"/>
          </a:xfrm>
        </p:grpSpPr>
        <p:pic>
          <p:nvPicPr>
            <p:cNvPr id="2" name="Picture 8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038D9254-707A-40B6-BDE6-0C115E8AD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377" y="1555237"/>
              <a:ext cx="6822776" cy="4249962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3EC49BD-A85F-492D-9EBC-1E171B4FBAA3}"/>
                </a:ext>
              </a:extLst>
            </p:cNvPr>
            <p:cNvSpPr/>
            <p:nvPr/>
          </p:nvSpPr>
          <p:spPr>
            <a:xfrm rot="5400000">
              <a:off x="3377723" y="2839529"/>
              <a:ext cx="4249964" cy="1671059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0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65A418D0-5D77-4146-A3CE-1E60CF42E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6904" y="1550076"/>
              <a:ext cx="5103653" cy="4253353"/>
            </a:xfrm>
            <a:prstGeom prst="rect">
              <a:avLst/>
            </a:prstGeom>
          </p:spPr>
        </p:pic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A904C41B-543B-4DE3-A88A-1A831C3C3783}"/>
              </a:ext>
            </a:extLst>
          </p:cNvPr>
          <p:cNvGrpSpPr/>
          <p:nvPr/>
        </p:nvGrpSpPr>
        <p:grpSpPr>
          <a:xfrm>
            <a:off x="507335" y="1343180"/>
            <a:ext cx="1653974" cy="617601"/>
            <a:chOff x="2780968" y="1476855"/>
            <a:chExt cx="1161009" cy="617601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27151BD1-088C-48B1-A7E9-AC73EC1C0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80968" y="1476855"/>
              <a:ext cx="1161009" cy="617601"/>
            </a:xfrm>
            <a:prstGeom prst="rect">
              <a:avLst/>
            </a:prstGeom>
            <a:effectLst>
              <a:outerShdw blurRad="152400" dist="190500" dir="5400000" sx="99000" sy="99000" rotWithShape="0">
                <a:prstClr val="black">
                  <a:alpha val="63000"/>
                </a:prstClr>
              </a:outerShdw>
            </a:effectLst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7FFFAF83-3883-43C9-94EE-B9498606621B}"/>
                </a:ext>
              </a:extLst>
            </p:cNvPr>
            <p:cNvSpPr/>
            <p:nvPr/>
          </p:nvSpPr>
          <p:spPr>
            <a:xfrm>
              <a:off x="3031282" y="1549596"/>
              <a:ext cx="597793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600" b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Basic</a:t>
              </a:r>
              <a:endParaRPr lang="zh-TW" altLang="en-US" sz="2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ECDED83A-415A-4A0E-AE34-13630A174510}"/>
              </a:ext>
            </a:extLst>
          </p:cNvPr>
          <p:cNvGrpSpPr/>
          <p:nvPr/>
        </p:nvGrpSpPr>
        <p:grpSpPr>
          <a:xfrm>
            <a:off x="6123029" y="1343180"/>
            <a:ext cx="2071110" cy="617601"/>
            <a:chOff x="2780968" y="1476855"/>
            <a:chExt cx="2071110" cy="617601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31641FFC-36E8-4981-BBDD-C4B499A70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80968" y="1476855"/>
              <a:ext cx="2071110" cy="617601"/>
            </a:xfrm>
            <a:prstGeom prst="rect">
              <a:avLst/>
            </a:prstGeom>
            <a:effectLst>
              <a:outerShdw blurRad="152400" dist="190500" dir="5400000" sx="99000" sy="99000" rotWithShape="0">
                <a:prstClr val="black">
                  <a:alpha val="63000"/>
                </a:prstClr>
              </a:outerShdw>
            </a:effectLst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95397D5-1435-4CB0-964D-7B94158653A1}"/>
                </a:ext>
              </a:extLst>
            </p:cNvPr>
            <p:cNvSpPr/>
            <p:nvPr/>
          </p:nvSpPr>
          <p:spPr>
            <a:xfrm>
              <a:off x="2891941" y="1549596"/>
              <a:ext cx="178754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600" b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Advanced</a:t>
              </a:r>
              <a:endParaRPr lang="zh-TW" altLang="en-US" sz="2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endParaRPr>
            </a:p>
          </p:txBody>
        </p:sp>
      </p:grpSp>
      <p:sp>
        <p:nvSpPr>
          <p:cNvPr id="38" name="標題 1">
            <a:extLst>
              <a:ext uri="{FF2B5EF4-FFF2-40B4-BE49-F238E27FC236}">
                <a16:creationId xmlns:a16="http://schemas.microsoft.com/office/drawing/2014/main" id="{45577C6B-6526-4DBA-A67C-19E4002D2F76}"/>
              </a:ext>
            </a:extLst>
          </p:cNvPr>
          <p:cNvSpPr txBox="1">
            <a:spLocks/>
          </p:cNvSpPr>
          <p:nvPr/>
        </p:nvSpPr>
        <p:spPr>
          <a:xfrm>
            <a:off x="882276" y="123863"/>
            <a:ext cx="104274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Multiple customizable options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4B48AC1-8C3E-45F4-B333-57A9372D7B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17" y="5879887"/>
            <a:ext cx="3069883" cy="662257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3673812F-990E-42D1-86AA-64E67F31D5EB}"/>
              </a:ext>
            </a:extLst>
          </p:cNvPr>
          <p:cNvSpPr txBox="1"/>
          <p:nvPr/>
        </p:nvSpPr>
        <p:spPr>
          <a:xfrm>
            <a:off x="2892649" y="6032522"/>
            <a:ext cx="3315679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Page, Date, Custom text</a:t>
            </a:r>
            <a:endParaRPr lang="en-US" altLang="zh-TW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5531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00E792C5-A9B0-42E0-B916-C601096B0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77" y="4777041"/>
            <a:ext cx="3729666" cy="1650482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C64E7024-7913-482C-99F5-D70127333D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259" y="4776872"/>
            <a:ext cx="3629025" cy="159297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870ACD4-09EA-4D60-A05F-D67417558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77" y="1940872"/>
            <a:ext cx="3629025" cy="1592974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2C7039CC-3A7D-44EE-9AAA-88CDBA426E2D}"/>
              </a:ext>
            </a:extLst>
          </p:cNvPr>
          <p:cNvSpPr/>
          <p:nvPr/>
        </p:nvSpPr>
        <p:spPr>
          <a:xfrm>
            <a:off x="8643932" y="2240371"/>
            <a:ext cx="2387465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ja-JP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Convenient for archiving</a:t>
            </a:r>
            <a:endParaRPr lang="en-US" altLang="ja-JP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80BADE87-C4A0-4C10-9626-6A693867B9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5" y="1911949"/>
            <a:ext cx="3629025" cy="1592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CBBA54-BC1D-4EF5-89C8-5DC7576B29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5528" y="263942"/>
            <a:ext cx="11562271" cy="1143000"/>
          </a:xfrm>
        </p:spPr>
        <p:txBody>
          <a:bodyPr>
            <a:normAutofit/>
          </a:bodyPr>
          <a:lstStyle/>
          <a:p>
            <a:r>
              <a:rPr lang="ja-JP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Image2PDF</a:t>
            </a:r>
            <a:r>
              <a:rPr lang="en-US" altLang="ja-JP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ja-JP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ja-JP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r>
              <a:rPr lang="ja-JP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our advantages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82799AA-4DA2-41EF-9032-CC0FC80DA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98" y="3972443"/>
            <a:ext cx="2477620" cy="247762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70F01BC-1706-4DCD-8370-27EA461F0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45" y="4601719"/>
            <a:ext cx="2862422" cy="183195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787A50D-99CA-4283-89AF-2CFE51031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15" y="1587956"/>
            <a:ext cx="2298806" cy="229880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2221445-FEC6-4FFB-AB59-4029EFB157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843"/>
            <a:ext cx="3405831" cy="2724665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C2284DA9-CEEA-4A6D-BF22-CAB8914D75DE}"/>
              </a:ext>
            </a:extLst>
          </p:cNvPr>
          <p:cNvSpPr/>
          <p:nvPr/>
        </p:nvSpPr>
        <p:spPr>
          <a:xfrm>
            <a:off x="2934860" y="2455863"/>
            <a:ext cx="2488182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ja-JP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Data</a:t>
            </a:r>
            <a:r>
              <a:rPr lang="ja-JP" altLang="en-US" sz="2800" b="1">
                <a:latin typeface="微軟正黑體"/>
                <a:ea typeface="微軟正黑體"/>
              </a:rPr>
              <a:t> Security</a:t>
            </a:r>
            <a:endParaRPr lang="en-US" altLang="zh-CN" sz="160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8D14A64-1039-48A0-886A-053B7F95A01D}"/>
              </a:ext>
            </a:extLst>
          </p:cNvPr>
          <p:cNvSpPr/>
          <p:nvPr/>
        </p:nvSpPr>
        <p:spPr>
          <a:xfrm>
            <a:off x="8828329" y="4961521"/>
            <a:ext cx="2500749" cy="82112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View &amp; </a:t>
            </a:r>
            <a:r>
              <a:rPr lang="en-US" altLang="ja-JP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ja-JP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hare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34DAD50-2D63-44E6-A571-B3C4D29AC03B}"/>
              </a:ext>
            </a:extLst>
          </p:cNvPr>
          <p:cNvSpPr/>
          <p:nvPr/>
        </p:nvSpPr>
        <p:spPr>
          <a:xfrm>
            <a:off x="3014751" y="4961353"/>
            <a:ext cx="2332946" cy="82112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Easy to print</a:t>
            </a:r>
          </a:p>
        </p:txBody>
      </p:sp>
    </p:spTree>
    <p:extLst>
      <p:ext uri="{BB962C8B-B14F-4D97-AF65-F5344CB8AC3E}">
        <p14:creationId xmlns:p14="http://schemas.microsoft.com/office/powerpoint/2010/main" val="3264486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close up of a computer&#10;&#10;Description generated with very high confidence">
            <a:extLst>
              <a:ext uri="{FF2B5EF4-FFF2-40B4-BE49-F238E27FC236}">
                <a16:creationId xmlns:a16="http://schemas.microsoft.com/office/drawing/2014/main" id="{261A28C1-0137-4368-A0B0-BD54A03B62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908" r="6664" b="-43"/>
          <a:stretch/>
        </p:blipFill>
        <p:spPr>
          <a:xfrm>
            <a:off x="-5576" y="-3485"/>
            <a:ext cx="12196534" cy="6867737"/>
          </a:xfrm>
          <a:prstGeom prst="rect">
            <a:avLst/>
          </a:prstGeom>
        </p:spPr>
      </p:pic>
      <p:sp>
        <p:nvSpPr>
          <p:cNvPr id="20" name="矩形 4">
            <a:extLst>
              <a:ext uri="{FF2B5EF4-FFF2-40B4-BE49-F238E27FC236}">
                <a16:creationId xmlns:a16="http://schemas.microsoft.com/office/drawing/2014/main" id="{656D08B7-419B-4309-86E6-2819E56ABB8F}"/>
              </a:ext>
            </a:extLst>
          </p:cNvPr>
          <p:cNvSpPr/>
          <p:nvPr/>
        </p:nvSpPr>
        <p:spPr>
          <a:xfrm>
            <a:off x="0" y="5784"/>
            <a:ext cx="12192000" cy="685145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54F748E-89E3-43CD-9D16-2C354C3AF180}"/>
              </a:ext>
            </a:extLst>
          </p:cNvPr>
          <p:cNvSpPr txBox="1">
            <a:spLocks/>
          </p:cNvSpPr>
          <p:nvPr/>
        </p:nvSpPr>
        <p:spPr>
          <a:xfrm>
            <a:off x="146858" y="730411"/>
            <a:ext cx="4279601" cy="4261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Tour</a:t>
            </a:r>
            <a:r>
              <a:rPr lang="ja-JP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ja-JP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Registration</a:t>
            </a:r>
            <a:r>
              <a:rPr lang="ja-JP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ja-JP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ja-JP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Online Application</a:t>
            </a:r>
            <a:endParaRPr lang="en-US" sz="2800">
              <a:solidFill>
                <a:schemeClr val="bg1"/>
              </a:solidFill>
              <a:cs typeface="Calibri"/>
            </a:endParaRPr>
          </a:p>
          <a:p>
            <a:pPr algn="r"/>
            <a:endParaRPr lang="ja-JP" altLang="en-US" sz="1400">
              <a:solidFill>
                <a:schemeClr val="bg1"/>
              </a:solidFill>
              <a:latin typeface="ＭＳ Ｐゴシック"/>
              <a:ea typeface="ＭＳ Ｐゴシック"/>
            </a:endParaRPr>
          </a:p>
          <a:p>
            <a:pPr algn="r"/>
            <a:r>
              <a:rPr lang="en-US" altLang="ja-JP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When</a:t>
            </a:r>
            <a:r>
              <a:rPr lang="ja-JP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ja-JP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passing</a:t>
            </a:r>
            <a:r>
              <a:rPr lang="ja-JP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ja-JP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important</a:t>
            </a:r>
            <a:r>
              <a:rPr lang="ja-JP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ja-JP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information</a:t>
            </a:r>
            <a:r>
              <a:rPr lang="ja-JP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...</a:t>
            </a:r>
            <a:endParaRPr lang="ja-JP" sz="2800">
              <a:solidFill>
                <a:schemeClr val="bg1"/>
              </a:solidFill>
              <a:latin typeface="ＭＳ Ｐゴシック"/>
              <a:ea typeface="ＭＳ Ｐゴシック"/>
            </a:endParaRPr>
          </a:p>
          <a:p>
            <a:pPr algn="r">
              <a:spcAft>
                <a:spcPts val="600"/>
              </a:spcAft>
            </a:pPr>
            <a:endParaRPr lang="ja-JP" altLang="en-US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BC350EEC-3760-4BC0-91A5-A3E83194F4E0}"/>
              </a:ext>
            </a:extLst>
          </p:cNvPr>
          <p:cNvSpPr>
            <a:spLocks noGrp="1"/>
          </p:cNvSpPr>
          <p:nvPr/>
        </p:nvSpPr>
        <p:spPr>
          <a:xfrm>
            <a:off x="4977680" y="729458"/>
            <a:ext cx="7118324" cy="4094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ja-JP" sz="32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Combine important data into PDF,</a:t>
            </a:r>
            <a:endParaRPr lang="ja-JP" altLang="en-US" sz="3200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pPr>
              <a:buNone/>
            </a:pPr>
            <a:endParaRPr lang="en-US" sz="3200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pPr>
              <a:buNone/>
            </a:pPr>
            <a:r>
              <a:rPr lang="en-US" altLang="ja-JP" sz="32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s</a:t>
            </a:r>
            <a:r>
              <a:rPr lang="ja-JP" sz="32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et password and prevent copying</a:t>
            </a:r>
            <a:endParaRPr lang="ja-JP" sz="32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>
              <a:buNone/>
            </a:pPr>
            <a:endParaRPr lang="en-US" sz="3200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pPr>
              <a:buNone/>
            </a:pPr>
            <a:r>
              <a:rPr lang="en-US" altLang="ja-JP" sz="32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for </a:t>
            </a:r>
            <a:r>
              <a:rPr lang="en-US" altLang="ja-JP" sz="3200" b="1" err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i</a:t>
            </a:r>
            <a:r>
              <a:rPr lang="ja-JP" sz="32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mprove </a:t>
            </a:r>
            <a:r>
              <a:rPr lang="en-US" altLang="ja-JP" sz="32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file</a:t>
            </a:r>
            <a:r>
              <a:rPr lang="ja-JP" altLang="en-US" sz="32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 </a:t>
            </a:r>
            <a:r>
              <a:rPr lang="ja-JP" sz="32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safety</a:t>
            </a:r>
            <a:r>
              <a:rPr lang="en-US" altLang="ja-JP" sz="32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!</a:t>
            </a:r>
            <a:endParaRPr lang="ja-JP" altLang="en-US" sz="3200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3B539752-DB8C-488B-8EAB-E71A958F8633}"/>
              </a:ext>
            </a:extLst>
          </p:cNvPr>
          <p:cNvGrpSpPr/>
          <p:nvPr/>
        </p:nvGrpSpPr>
        <p:grpSpPr>
          <a:xfrm rot="5400000">
            <a:off x="784548" y="2554958"/>
            <a:ext cx="7713908" cy="499619"/>
            <a:chOff x="6340544" y="2210412"/>
            <a:chExt cx="6283186" cy="406953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91610F29-E253-4472-91E5-39786C3BC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544" y="2254223"/>
              <a:ext cx="6283186" cy="363142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79EBC637-747D-45F5-B31C-35C7EE727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86" b="62456"/>
            <a:stretch/>
          </p:blipFill>
          <p:spPr>
            <a:xfrm>
              <a:off x="7197358" y="2210412"/>
              <a:ext cx="4992176" cy="246034"/>
            </a:xfrm>
            <a:prstGeom prst="rect">
              <a:avLst/>
            </a:prstGeom>
          </p:spPr>
        </p:pic>
      </p:grpSp>
      <p:pic>
        <p:nvPicPr>
          <p:cNvPr id="19" name="圖片 18">
            <a:extLst>
              <a:ext uri="{FF2B5EF4-FFF2-40B4-BE49-F238E27FC236}">
                <a16:creationId xmlns:a16="http://schemas.microsoft.com/office/drawing/2014/main" id="{3999CEE7-B038-4CC5-92DB-6880B04218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469" y="4706382"/>
            <a:ext cx="3986379" cy="1749836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F0BCFB8-94FF-4AD1-B4FA-94C8FCE398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407" y="4084276"/>
            <a:ext cx="3405831" cy="2724665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CFB90BA0-C807-48D8-AE68-DB0246E2649E}"/>
              </a:ext>
            </a:extLst>
          </p:cNvPr>
          <p:cNvSpPr/>
          <p:nvPr/>
        </p:nvSpPr>
        <p:spPr>
          <a:xfrm>
            <a:off x="2580022" y="4917234"/>
            <a:ext cx="2820003" cy="9251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Data Security</a:t>
            </a:r>
          </a:p>
        </p:txBody>
      </p:sp>
    </p:spTree>
    <p:extLst>
      <p:ext uri="{BB962C8B-B14F-4D97-AF65-F5344CB8AC3E}">
        <p14:creationId xmlns:p14="http://schemas.microsoft.com/office/powerpoint/2010/main" val="3804674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indoor, wall, refrigerator, window&#10;&#10;Description generated with very high confidence">
            <a:extLst>
              <a:ext uri="{FF2B5EF4-FFF2-40B4-BE49-F238E27FC236}">
                <a16:creationId xmlns:a16="http://schemas.microsoft.com/office/drawing/2014/main" id="{D4A24783-F82E-4F24-BB8C-8EDCD6DD2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6" t="15601" r="318" b="460"/>
          <a:stretch/>
        </p:blipFill>
        <p:spPr>
          <a:xfrm>
            <a:off x="-1302" y="7404"/>
            <a:ext cx="12193410" cy="6857121"/>
          </a:xfrm>
          <a:prstGeom prst="rect">
            <a:avLst/>
          </a:prstGeom>
        </p:spPr>
      </p:pic>
      <p:sp>
        <p:nvSpPr>
          <p:cNvPr id="12" name="矩形 4">
            <a:extLst>
              <a:ext uri="{FF2B5EF4-FFF2-40B4-BE49-F238E27FC236}">
                <a16:creationId xmlns:a16="http://schemas.microsoft.com/office/drawing/2014/main" id="{D45F6D06-8156-4B65-B8C1-EB189DDEBD85}"/>
              </a:ext>
            </a:extLst>
          </p:cNvPr>
          <p:cNvSpPr/>
          <p:nvPr/>
        </p:nvSpPr>
        <p:spPr>
          <a:xfrm>
            <a:off x="0" y="13071"/>
            <a:ext cx="12192000" cy="685145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746BC1-D5E0-47C1-B1DF-BDAE0FC828C4}"/>
              </a:ext>
            </a:extLst>
          </p:cNvPr>
          <p:cNvSpPr txBox="1">
            <a:spLocks/>
          </p:cNvSpPr>
          <p:nvPr/>
        </p:nvSpPr>
        <p:spPr>
          <a:xfrm>
            <a:off x="-4935" y="583125"/>
            <a:ext cx="4279601" cy="4261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Print multiple images when you need a custom order...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9B2FFFC4-6958-4BDD-8E67-CF5894A360E1}"/>
              </a:ext>
            </a:extLst>
          </p:cNvPr>
          <p:cNvSpPr>
            <a:spLocks noGrp="1"/>
          </p:cNvSpPr>
          <p:nvPr/>
        </p:nvSpPr>
        <p:spPr>
          <a:xfrm>
            <a:off x="5270274" y="764769"/>
            <a:ext cx="6408145" cy="4079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3200" b="1">
                <a:solidFill>
                  <a:srgbClr val="FFFFFF"/>
                </a:solidFill>
                <a:latin typeface="Microsoft JhengHei"/>
                <a:ea typeface="Microsoft JhengHei"/>
                <a:cs typeface="Calibri"/>
              </a:rPr>
              <a:t>Sort the images</a:t>
            </a:r>
            <a:r>
              <a:rPr lang="en-US" altLang="ja-JP" sz="3200" b="1">
                <a:solidFill>
                  <a:srgbClr val="FFFFFF"/>
                </a:solidFill>
                <a:latin typeface="Microsoft JhengHei"/>
                <a:ea typeface="Microsoft JhengHei"/>
                <a:cs typeface="Calibri"/>
              </a:rPr>
              <a:t>, </a:t>
            </a:r>
            <a:r>
              <a:rPr lang="ja-JP" altLang="en-US" sz="3200" b="1">
                <a:solidFill>
                  <a:srgbClr val="FFFFFF"/>
                </a:solidFill>
                <a:latin typeface="Microsoft JhengHei"/>
                <a:ea typeface="Microsoft JhengHei"/>
                <a:cs typeface="Calibri"/>
              </a:rPr>
              <a:t>merge them into a PDF,</a:t>
            </a:r>
            <a:endParaRPr lang="en-US" altLang="ja-JP" sz="3200" b="1">
              <a:solidFill>
                <a:srgbClr val="000000"/>
              </a:solidFill>
              <a:latin typeface="Microsoft JhengHei"/>
              <a:ea typeface="Microsoft JhengHei"/>
              <a:cs typeface="Calibri"/>
            </a:endParaRPr>
          </a:p>
          <a:p>
            <a:pPr marL="0" indent="0">
              <a:buNone/>
            </a:pPr>
            <a:r>
              <a:rPr lang="en-US" sz="3200" b="1">
                <a:solidFill>
                  <a:srgbClr val="FFFFFF"/>
                </a:solidFill>
                <a:latin typeface="Microsoft JhengHei"/>
                <a:ea typeface="Microsoft JhengHei"/>
                <a:cs typeface="Calibri"/>
              </a:rPr>
              <a:t>And set the header and margins.</a:t>
            </a:r>
          </a:p>
          <a:p>
            <a:pPr marL="0" indent="0">
              <a:buNone/>
            </a:pPr>
            <a:r>
              <a:rPr lang="en-US" sz="3200" b="1">
                <a:solidFill>
                  <a:srgbClr val="FFFFFF"/>
                </a:solidFill>
                <a:latin typeface="Microsoft JhengHei"/>
                <a:ea typeface="Microsoft JhengHei"/>
                <a:cs typeface="Calibri"/>
              </a:rPr>
              <a:t>Now, print the file with ease!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00E4DFC-6176-4C47-A0D0-9E852D627EDF}"/>
              </a:ext>
            </a:extLst>
          </p:cNvPr>
          <p:cNvGrpSpPr/>
          <p:nvPr/>
        </p:nvGrpSpPr>
        <p:grpSpPr>
          <a:xfrm rot="5400000">
            <a:off x="873103" y="2554958"/>
            <a:ext cx="7713908" cy="499619"/>
            <a:chOff x="6340544" y="2210412"/>
            <a:chExt cx="6283186" cy="406953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05E9360-0D84-4335-AA30-41C66D7C1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544" y="2254223"/>
              <a:ext cx="6283186" cy="363142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44655EA-CE29-4155-B333-9A7C225C8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86" b="62456"/>
            <a:stretch/>
          </p:blipFill>
          <p:spPr>
            <a:xfrm>
              <a:off x="7197358" y="2210412"/>
              <a:ext cx="4992176" cy="246034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61926AFE-24EE-4AC9-8E34-84F69CD4F6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54" y="4701309"/>
            <a:ext cx="3907166" cy="171506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A8A6B55-295B-42D1-9EAE-6251BA0799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93" y="4018971"/>
            <a:ext cx="2477620" cy="247762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A9E3DDD1-634F-4DBE-9FA0-CA596D972BA2}"/>
              </a:ext>
            </a:extLst>
          </p:cNvPr>
          <p:cNvSpPr/>
          <p:nvPr/>
        </p:nvSpPr>
        <p:spPr>
          <a:xfrm>
            <a:off x="2782213" y="5194570"/>
            <a:ext cx="2643481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ja-JP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Easy to print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9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1C703008-3B61-48C2-B872-46ED1EA56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8" t="20330" r="1155"/>
          <a:stretch/>
        </p:blipFill>
        <p:spPr>
          <a:xfrm>
            <a:off x="-1769" y="-3529"/>
            <a:ext cx="12206542" cy="69319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895FB04-73B6-4C6C-B992-7B22B5520BB1}"/>
              </a:ext>
            </a:extLst>
          </p:cNvPr>
          <p:cNvSpPr/>
          <p:nvPr/>
        </p:nvSpPr>
        <p:spPr>
          <a:xfrm>
            <a:off x="0" y="5784"/>
            <a:ext cx="12192000" cy="685145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175971-AAF4-4313-89B2-DD90E1CBEE8A}"/>
              </a:ext>
            </a:extLst>
          </p:cNvPr>
          <p:cNvSpPr txBox="1">
            <a:spLocks/>
          </p:cNvSpPr>
          <p:nvPr/>
        </p:nvSpPr>
        <p:spPr>
          <a:xfrm>
            <a:off x="-129865" y="552945"/>
            <a:ext cx="4279601" cy="4261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2800">
                <a:solidFill>
                  <a:schemeClr val="bg1"/>
                </a:solidFill>
                <a:latin typeface="Microsoft JhengHei"/>
                <a:ea typeface="Microsoft JhengHei"/>
              </a:rPr>
              <a:t>When</a:t>
            </a:r>
            <a:r>
              <a:rPr lang="ja-JP" altLang="en-US" sz="28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ja-JP" sz="2800">
                <a:solidFill>
                  <a:schemeClr val="bg1"/>
                </a:solidFill>
                <a:latin typeface="Microsoft JhengHei"/>
                <a:ea typeface="Microsoft JhengHei"/>
              </a:rPr>
              <a:t>signing</a:t>
            </a:r>
            <a:r>
              <a:rPr lang="ja-JP" altLang="en-US" sz="28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ja-JP" sz="2800">
                <a:solidFill>
                  <a:schemeClr val="bg1"/>
                </a:solidFill>
                <a:latin typeface="Microsoft JhengHei"/>
                <a:ea typeface="Microsoft JhengHei"/>
              </a:rPr>
              <a:t>an</a:t>
            </a:r>
            <a:r>
              <a:rPr lang="ja-JP" altLang="en-US" sz="28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ja-JP" sz="2800">
                <a:solidFill>
                  <a:schemeClr val="bg1"/>
                </a:solidFill>
                <a:latin typeface="Microsoft JhengHei"/>
                <a:ea typeface="Microsoft JhengHei"/>
              </a:rPr>
              <a:t>important</a:t>
            </a:r>
            <a:r>
              <a:rPr lang="ja-JP" altLang="en-US" sz="28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ja-JP" sz="2800">
                <a:solidFill>
                  <a:schemeClr val="bg1"/>
                </a:solidFill>
                <a:latin typeface="Microsoft JhengHei"/>
                <a:ea typeface="Microsoft JhengHei"/>
              </a:rPr>
              <a:t>paper</a:t>
            </a:r>
            <a:r>
              <a:rPr lang="ja-JP" altLang="en-US" sz="28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ja-JP" sz="2800">
                <a:solidFill>
                  <a:schemeClr val="bg1"/>
                </a:solidFill>
                <a:latin typeface="Microsoft JhengHei"/>
                <a:ea typeface="Microsoft JhengHei"/>
              </a:rPr>
              <a:t>contract</a:t>
            </a:r>
            <a:r>
              <a:rPr lang="ja-JP" altLang="en-US" sz="28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ja-JP" sz="2800">
                <a:solidFill>
                  <a:schemeClr val="bg1"/>
                </a:solidFill>
                <a:latin typeface="Microsoft JhengHei"/>
                <a:ea typeface="Microsoft JhengHei"/>
              </a:rPr>
              <a:t>outside</a:t>
            </a:r>
            <a:r>
              <a:rPr lang="ja-JP" sz="2800">
                <a:solidFill>
                  <a:schemeClr val="bg1"/>
                </a:solidFill>
                <a:latin typeface="Microsoft JhengHei"/>
                <a:ea typeface="Microsoft JhengHei"/>
              </a:rPr>
              <a:t>...</a:t>
            </a:r>
            <a:endParaRPr lang="en-US" altLang="ja-JP" sz="280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388F73D3-95A5-4D90-AD77-2B24078BC65E}"/>
              </a:ext>
            </a:extLst>
          </p:cNvPr>
          <p:cNvSpPr>
            <a:spLocks noGrp="1"/>
          </p:cNvSpPr>
          <p:nvPr/>
        </p:nvSpPr>
        <p:spPr>
          <a:xfrm>
            <a:off x="4979867" y="922832"/>
            <a:ext cx="5703654" cy="4079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en-US" altLang="ja-JP" sz="36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Combine the captured photos into a PDF.</a:t>
            </a:r>
            <a:endParaRPr lang="en-US" sz="360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pPr algn="r">
              <a:buNone/>
            </a:pPr>
            <a:r>
              <a:rPr lang="en-US" sz="36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A complete file for easy archiving.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EA44A08-D8E1-43D2-AE43-FE8626C565EB}"/>
              </a:ext>
            </a:extLst>
          </p:cNvPr>
          <p:cNvGrpSpPr/>
          <p:nvPr/>
        </p:nvGrpSpPr>
        <p:grpSpPr>
          <a:xfrm rot="5400000">
            <a:off x="873103" y="2554958"/>
            <a:ext cx="7713908" cy="499619"/>
            <a:chOff x="6340544" y="2210412"/>
            <a:chExt cx="6283186" cy="406953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4DE0B6E-9BD2-4CD8-BF64-68F3C3D20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544" y="2254223"/>
              <a:ext cx="6283186" cy="363142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8A712F7-36FD-49CA-B272-5FAA76AD4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86" b="62456"/>
            <a:stretch/>
          </p:blipFill>
          <p:spPr>
            <a:xfrm>
              <a:off x="7197358" y="2210412"/>
              <a:ext cx="4992176" cy="246034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E166D8CC-1ABE-4652-AFF1-C0A251BAEC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84" y="4963529"/>
            <a:ext cx="3629025" cy="159297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EFC82B27-BE2B-41BE-A3B4-88B29F7DD62B}"/>
              </a:ext>
            </a:extLst>
          </p:cNvPr>
          <p:cNvSpPr/>
          <p:nvPr/>
        </p:nvSpPr>
        <p:spPr>
          <a:xfrm>
            <a:off x="2526996" y="5285688"/>
            <a:ext cx="2803307" cy="211378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ja-JP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Convenient</a:t>
            </a:r>
            <a:r>
              <a:rPr lang="ja-JP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ja-JP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for</a:t>
            </a:r>
            <a:r>
              <a:rPr lang="ja-JP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ja-JP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archiving</a:t>
            </a:r>
            <a:endParaRPr lang="ja-JP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ja-JP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endParaRPr lang="ja-JP" altLang="en-US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BD25F491-4680-46F3-880B-C74CC79CB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22" y="4610613"/>
            <a:ext cx="2298806" cy="229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2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indoor, sitting&#10;&#10;Description generated with high confidence">
            <a:extLst>
              <a:ext uri="{FF2B5EF4-FFF2-40B4-BE49-F238E27FC236}">
                <a16:creationId xmlns:a16="http://schemas.microsoft.com/office/drawing/2014/main" id="{E55133CA-EE2A-4A31-A36E-0917DD4AD5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" r="-44" b="15873"/>
          <a:stretch/>
        </p:blipFill>
        <p:spPr>
          <a:xfrm>
            <a:off x="-434" y="-1438"/>
            <a:ext cx="12203513" cy="68604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A238466-75C8-446A-94D5-D331DB09E959}"/>
              </a:ext>
            </a:extLst>
          </p:cNvPr>
          <p:cNvSpPr/>
          <p:nvPr/>
        </p:nvSpPr>
        <p:spPr>
          <a:xfrm>
            <a:off x="0" y="5784"/>
            <a:ext cx="12192000" cy="685145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43B576-D2A9-45C9-A8FD-9AFA91740D25}"/>
              </a:ext>
            </a:extLst>
          </p:cNvPr>
          <p:cNvSpPr txBox="1">
            <a:spLocks/>
          </p:cNvSpPr>
          <p:nvPr/>
        </p:nvSpPr>
        <p:spPr>
          <a:xfrm>
            <a:off x="100106" y="595845"/>
            <a:ext cx="4279601" cy="4261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ja-JP" sz="2800">
                <a:solidFill>
                  <a:schemeClr val="bg1"/>
                </a:solidFill>
                <a:latin typeface="Microsoft JhengHei"/>
                <a:ea typeface="Microsoft JhengHei"/>
              </a:rPr>
              <a:t>The required information is scattered in dif</a:t>
            </a:r>
            <a:r>
              <a:rPr lang="en-US" altLang="ja-JP" sz="2800" err="1">
                <a:solidFill>
                  <a:schemeClr val="bg1"/>
                </a:solidFill>
                <a:latin typeface="Microsoft JhengHei"/>
                <a:ea typeface="Microsoft JhengHei"/>
              </a:rPr>
              <a:t>fer</a:t>
            </a:r>
            <a:r>
              <a:rPr lang="ja-JP" sz="2800">
                <a:solidFill>
                  <a:schemeClr val="bg1"/>
                </a:solidFill>
                <a:latin typeface="Microsoft JhengHei"/>
                <a:ea typeface="Microsoft JhengHei"/>
              </a:rPr>
              <a:t>ent boo</a:t>
            </a:r>
            <a:r>
              <a:rPr lang="en-US" altLang="ja-JP" sz="2800" err="1">
                <a:solidFill>
                  <a:schemeClr val="bg1"/>
                </a:solidFill>
                <a:latin typeface="Microsoft JhengHei"/>
                <a:ea typeface="Microsoft JhengHei"/>
              </a:rPr>
              <a:t>ks</a:t>
            </a:r>
            <a:r>
              <a:rPr lang="ja-JP" sz="2800">
                <a:solidFill>
                  <a:schemeClr val="bg1"/>
                </a:solidFill>
                <a:latin typeface="Microsoft JhengHei"/>
                <a:ea typeface="Microsoft JhengHei"/>
              </a:rPr>
              <a:t>...</a:t>
            </a:r>
            <a:endParaRPr lang="en-US" altLang="ja-JP" sz="28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5C1C4408-9EF6-4F52-BEDA-F999647E86B0}"/>
              </a:ext>
            </a:extLst>
          </p:cNvPr>
          <p:cNvSpPr>
            <a:spLocks noGrp="1"/>
          </p:cNvSpPr>
          <p:nvPr/>
        </p:nvSpPr>
        <p:spPr>
          <a:xfrm>
            <a:off x="4969139" y="686667"/>
            <a:ext cx="6652560" cy="4079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en-US" altLang="ja-JP" sz="3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Combine the captured photos into a PDF, </a:t>
            </a:r>
            <a:endParaRPr lang="en-US" sz="320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pPr algn="r">
              <a:buNone/>
            </a:pPr>
            <a:endParaRPr lang="en-US" altLang="ja-JP" sz="320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pPr algn="r">
              <a:buNone/>
            </a:pPr>
            <a:r>
              <a:rPr lang="en-US" altLang="ja-JP" sz="3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sort and set the page number according to your preferences,</a:t>
            </a:r>
            <a:endParaRPr lang="en-US" sz="320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pPr algn="r">
              <a:buNone/>
            </a:pPr>
            <a:endParaRPr lang="en-US" altLang="ja-JP" sz="320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pPr algn="r">
              <a:buNone/>
            </a:pPr>
            <a:r>
              <a:rPr lang="en-US" altLang="ja-JP" sz="3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and you have a simple e-book for personal reading!</a:t>
            </a:r>
            <a:endParaRPr lang="en-US" sz="320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763649B-C599-4F57-81B7-0D9A4645BAB2}"/>
              </a:ext>
            </a:extLst>
          </p:cNvPr>
          <p:cNvGrpSpPr/>
          <p:nvPr/>
        </p:nvGrpSpPr>
        <p:grpSpPr>
          <a:xfrm rot="5400000">
            <a:off x="873103" y="2554958"/>
            <a:ext cx="7713908" cy="499619"/>
            <a:chOff x="6340544" y="2210412"/>
            <a:chExt cx="6283186" cy="406953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79B9489C-BA74-48B6-A64B-3ACEA5241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544" y="2254223"/>
              <a:ext cx="6283186" cy="363142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56B74BFE-C957-41D6-B9DD-E0B226F7D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86" b="62456"/>
            <a:stretch/>
          </p:blipFill>
          <p:spPr>
            <a:xfrm>
              <a:off x="7197358" y="2210412"/>
              <a:ext cx="4992176" cy="246034"/>
            </a:xfrm>
            <a:prstGeom prst="rect">
              <a:avLst/>
            </a:prstGeom>
          </p:spPr>
        </p:pic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91D897A9-DE7E-4A6D-9BA5-9A1357803E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60" y="5084931"/>
            <a:ext cx="3974081" cy="157859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241406C-B32C-4485-8DDD-FF25CD19B5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1" y="4630042"/>
            <a:ext cx="3186923" cy="2039631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1C82E8A1-E3A3-4528-9926-14AE752C5DA4}"/>
              </a:ext>
            </a:extLst>
          </p:cNvPr>
          <p:cNvSpPr/>
          <p:nvPr/>
        </p:nvSpPr>
        <p:spPr>
          <a:xfrm>
            <a:off x="3427433" y="5532469"/>
            <a:ext cx="2500749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ja-JP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View &amp; Shar</a:t>
            </a:r>
            <a:r>
              <a:rPr lang="en-US" altLang="ja-JP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805362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C761490-FB06-498D-AFEE-BAD2EA5B9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11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6822117" y="3819435"/>
            <a:ext cx="5382104" cy="1641475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800">
                <a:latin typeface="微軟正黑體" panose="020B0604030504040204" pitchFamily="34" charset="-120"/>
                <a:ea typeface="微軟正黑體" panose="020B0604030504040204" pitchFamily="34" charset="-120"/>
              </a:rPr>
              <a:t>Your best choice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E959C0F-D6A9-4C21-A1BB-84D6CA25413A}"/>
              </a:ext>
            </a:extLst>
          </p:cNvPr>
          <p:cNvSpPr/>
          <p:nvPr/>
        </p:nvSpPr>
        <p:spPr>
          <a:xfrm>
            <a:off x="6825672" y="5091747"/>
            <a:ext cx="4765963" cy="5322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Copyright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©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2018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QNAP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Systems,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Inc.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All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rights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reserved.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QNAP®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and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other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names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of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QNAP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Pr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oducts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are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proprietary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marks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or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registered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trademarks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of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QNAP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Systems,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Inc.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Other</a:t>
            </a:r>
            <a:r>
              <a:rPr lang="zh-TW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prod</a:t>
            </a:r>
            <a:r>
              <a:rPr lang="zh-TW" sz="7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</a:rPr>
              <a:t>ucts and company names mentioned herein are trademarks of their respective holders. </a:t>
            </a:r>
            <a:endParaRPr lang="en-US" altLang="zh-TW" sz="700">
              <a:solidFill>
                <a:schemeClr val="tx1">
                  <a:lumMod val="50000"/>
                  <a:lumOff val="50000"/>
                </a:schemeClr>
              </a:solidFill>
              <a:latin typeface="Microsoft JhengHei"/>
              <a:ea typeface="Microsoft JhengHei"/>
              <a:cs typeface="Calibri"/>
            </a:endParaRPr>
          </a:p>
          <a:p>
            <a:pPr>
              <a:lnSpc>
                <a:spcPts val="1000"/>
              </a:lnSpc>
            </a:pPr>
            <a:endParaRPr lang="zh-TW" altLang="en-US" sz="700">
              <a:solidFill>
                <a:schemeClr val="tx1">
                  <a:lumMod val="50000"/>
                  <a:lumOff val="50000"/>
                </a:schemeClr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241192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5C47C1AC-1B98-4F3A-AEDA-213EA4A352FB}"/>
              </a:ext>
            </a:extLst>
          </p:cNvPr>
          <p:cNvGrpSpPr/>
          <p:nvPr/>
        </p:nvGrpSpPr>
        <p:grpSpPr>
          <a:xfrm rot="5400000">
            <a:off x="3241567" y="2551210"/>
            <a:ext cx="7713908" cy="499619"/>
            <a:chOff x="6340544" y="2210412"/>
            <a:chExt cx="6283186" cy="406953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96C0391-08FB-4533-AF57-CDED7733F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544" y="2254223"/>
              <a:ext cx="6283186" cy="363142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88F69EBA-2AD0-4A12-919C-09B4E2C6C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86" b="62456"/>
            <a:stretch/>
          </p:blipFill>
          <p:spPr>
            <a:xfrm>
              <a:off x="7197358" y="2210412"/>
              <a:ext cx="4992176" cy="246034"/>
            </a:xfrm>
            <a:prstGeom prst="rect">
              <a:avLst/>
            </a:prstGeom>
          </p:spPr>
        </p:pic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49D81FF2-3081-40CC-96CD-934EB2E80B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9" t="19953" r="40303" b="-117"/>
          <a:stretch/>
        </p:blipFill>
        <p:spPr>
          <a:xfrm>
            <a:off x="172536" y="167257"/>
            <a:ext cx="6874806" cy="6523485"/>
          </a:xfrm>
          <a:prstGeom prst="rect">
            <a:avLst/>
          </a:prstGeom>
          <a:effectLst>
            <a:innerShdw blurRad="177800">
              <a:prstClr val="black"/>
            </a:inn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8FA0220-C183-43AD-B011-08958B5F6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238" y="474442"/>
            <a:ext cx="5619383" cy="677589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7461752" y="577850"/>
            <a:ext cx="4557712" cy="1149350"/>
          </a:xfrm>
        </p:spPr>
        <p:txBody>
          <a:bodyPr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ja-JP" sz="36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Have you ever had those concerns</a:t>
            </a:r>
            <a:r>
              <a:rPr lang="en" sz="36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sz="3600" b="1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8CBFD789-4158-4FA9-B8B3-612C0786401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43508" y="1959696"/>
            <a:ext cx="4394200" cy="18151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5895" indent="-175895">
              <a:spcBef>
                <a:spcPts val="2000"/>
              </a:spcBef>
            </a:pPr>
            <a:r>
              <a:rPr 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It's not easy to create a photo collection.</a:t>
            </a:r>
            <a:endParaRPr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新細明體"/>
              <a:ea typeface="新細明體"/>
            </a:endParaRPr>
          </a:p>
          <a:p>
            <a:pPr marL="175895" indent="-175895">
              <a:spcBef>
                <a:spcPts val="2000"/>
              </a:spcBef>
            </a:pPr>
            <a:r>
              <a:rPr 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There are security/copyright concerns </a:t>
            </a:r>
            <a:r>
              <a:rPr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when</a:t>
            </a:r>
            <a:r>
              <a:rPr 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sharing photo </a:t>
            </a:r>
            <a:r>
              <a:rPr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with</a:t>
            </a:r>
            <a:r>
              <a:rPr 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others.</a:t>
            </a:r>
            <a:endParaRPr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新細明體"/>
              <a:ea typeface="新細明體"/>
            </a:endParaRPr>
          </a:p>
          <a:p>
            <a:pPr marL="175895" indent="-175895">
              <a:spcBef>
                <a:spcPts val="2000"/>
              </a:spcBef>
            </a:pPr>
            <a:r>
              <a:rPr 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 is hard to arrange </a:t>
            </a:r>
            <a:r>
              <a:rPr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 </a:t>
            </a:r>
            <a:r>
              <a:rPr 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massive amount of photos in the order you need.</a:t>
            </a:r>
            <a:endParaRPr lang="zh-TW" sz="2400">
              <a:solidFill>
                <a:schemeClr val="tx1">
                  <a:lumMod val="65000"/>
                  <a:lumOff val="35000"/>
                </a:schemeClr>
              </a:solidFill>
              <a:latin typeface="新細明體"/>
              <a:ea typeface="新細明體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D403BF9-E8A3-48AA-8FB0-C2EB2AF85E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4" y="5098473"/>
            <a:ext cx="1642815" cy="17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66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erson standing in front of a computer screen&#10;&#10;Description generated with very high confidence">
            <a:extLst>
              <a:ext uri="{FF2B5EF4-FFF2-40B4-BE49-F238E27FC236}">
                <a16:creationId xmlns:a16="http://schemas.microsoft.com/office/drawing/2014/main" id="{49F4F630-C7F1-40CE-AED5-AB2A23C7CC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" t="1219" r="30966" b="12171"/>
          <a:stretch/>
        </p:blipFill>
        <p:spPr>
          <a:xfrm>
            <a:off x="4638675" y="171450"/>
            <a:ext cx="7372350" cy="65118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80F8D8-D1C7-4671-90FC-2D81517CA7D0}"/>
              </a:ext>
            </a:extLst>
          </p:cNvPr>
          <p:cNvSpPr/>
          <p:nvPr/>
        </p:nvSpPr>
        <p:spPr>
          <a:xfrm>
            <a:off x="366559" y="1636189"/>
            <a:ext cx="3235624" cy="323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44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How to organize capture</a:t>
            </a:r>
            <a:r>
              <a:rPr lang="en-US" altLang="ja-JP" sz="44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ja-JP" altLang="en-US" sz="44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slides into a book</a:t>
            </a:r>
            <a:r>
              <a:rPr lang="en-US" altLang="ja-JP" sz="44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let</a:t>
            </a:r>
            <a:r>
              <a:rPr lang="ja-JP" altLang="en-US" sz="44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7CDF7F3-2F98-45DC-B3E4-C9F8F1881F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79" y="5098473"/>
            <a:ext cx="1642815" cy="1759527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BE4171C8-1A5F-46EF-BF56-15758C0BA639}"/>
              </a:ext>
            </a:extLst>
          </p:cNvPr>
          <p:cNvGrpSpPr/>
          <p:nvPr/>
        </p:nvGrpSpPr>
        <p:grpSpPr>
          <a:xfrm rot="5400000">
            <a:off x="74990" y="2875343"/>
            <a:ext cx="8627750" cy="499619"/>
            <a:chOff x="6340544" y="2210412"/>
            <a:chExt cx="6283186" cy="40695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9D03D85E-FB25-4726-A9EE-75E8547FF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544" y="2254223"/>
              <a:ext cx="6283186" cy="363142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E7E116E2-16DA-4E32-81C7-4726CA130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86" b="62456"/>
            <a:stretch/>
          </p:blipFill>
          <p:spPr>
            <a:xfrm>
              <a:off x="7197358" y="2210412"/>
              <a:ext cx="4992176" cy="246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9358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95CE94-E43C-440C-A0AA-C9458BFAF4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0644" y="276893"/>
            <a:ext cx="11892950" cy="1171754"/>
          </a:xfrm>
        </p:spPr>
        <p:txBody>
          <a:bodyPr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</a:t>
            </a:r>
            <a:r>
              <a:rPr lang="zh-TW" altLang="en-US" sz="4000" b="1">
                <a:solidFill>
                  <a:srgbClr val="FFFFFF"/>
                </a:solidFill>
                <a:latin typeface="微軟正黑體"/>
                <a:ea typeface="微軟正黑體"/>
              </a:rPr>
              <a:t>hen arranging a large number of images...</a:t>
            </a:r>
            <a:endParaRPr lang="en-US" altLang="zh-TW" sz="4000">
              <a:solidFill>
                <a:srgbClr val="FFFFFF"/>
              </a:solidFill>
              <a:cs typeface="Calibri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3EE67E6-F1DB-4DB6-AFD4-30FB3B8A8269}"/>
              </a:ext>
            </a:extLst>
          </p:cNvPr>
          <p:cNvSpPr/>
          <p:nvPr/>
        </p:nvSpPr>
        <p:spPr>
          <a:xfrm>
            <a:off x="8762625" y="1448646"/>
            <a:ext cx="2855333" cy="83099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sz="2400">
                <a:latin typeface="Microsoft JhengHei"/>
                <a:ea typeface="Microsoft JhengHei"/>
              </a:rPr>
              <a:t>Turn the</a:t>
            </a:r>
            <a:r>
              <a:rPr lang="en-US" altLang="zh-TW" sz="2400">
                <a:latin typeface="Microsoft JhengHei"/>
                <a:ea typeface="Microsoft JhengHei"/>
              </a:rPr>
              <a:t>se</a:t>
            </a:r>
            <a:r>
              <a:rPr lang="zh-TW" sz="2400">
                <a:latin typeface="Microsoft JhengHei"/>
                <a:ea typeface="Microsoft JhengHei"/>
              </a:rPr>
              <a:t> photo</a:t>
            </a:r>
            <a:r>
              <a:rPr lang="en-US" altLang="zh-TW" sz="2400">
                <a:latin typeface="Microsoft JhengHei"/>
                <a:ea typeface="Microsoft JhengHei"/>
              </a:rPr>
              <a:t>s</a:t>
            </a:r>
            <a:r>
              <a:rPr lang="zh-TW" sz="2400">
                <a:latin typeface="Microsoft JhengHei"/>
                <a:ea typeface="Microsoft JhengHei"/>
              </a:rPr>
              <a:t> </a:t>
            </a:r>
            <a:br>
              <a:rPr lang="en-US" altLang="zh-TW" sz="2400">
                <a:latin typeface="Microsoft JhengHei"/>
                <a:ea typeface="Microsoft JhengHei"/>
              </a:rPr>
            </a:br>
            <a:r>
              <a:rPr lang="zh-TW" sz="2400">
                <a:latin typeface="Microsoft JhengHei"/>
                <a:ea typeface="Microsoft JhengHei"/>
              </a:rPr>
              <a:t>back into </a:t>
            </a:r>
            <a:r>
              <a:rPr lang="en-US" altLang="zh-TW" sz="2400">
                <a:latin typeface="Microsoft JhengHei"/>
                <a:ea typeface="Microsoft JhengHei"/>
              </a:rPr>
              <a:t>s</a:t>
            </a:r>
            <a:r>
              <a:rPr lang="zh-TW" sz="2400">
                <a:latin typeface="Microsoft JhengHei"/>
                <a:ea typeface="Microsoft JhengHei"/>
              </a:rPr>
              <a:t>lide</a:t>
            </a:r>
            <a:r>
              <a:rPr lang="en-US" altLang="zh-TW" sz="2400">
                <a:latin typeface="Microsoft JhengHei"/>
                <a:ea typeface="Microsoft JhengHei"/>
              </a:rPr>
              <a:t>s</a:t>
            </a:r>
            <a:endParaRPr lang="en-US" altLang="zh-TW" sz="2400"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C4D3256-F10B-46C0-8A7B-8C51FFA44CE4}"/>
              </a:ext>
            </a:extLst>
          </p:cNvPr>
          <p:cNvSpPr/>
          <p:nvPr/>
        </p:nvSpPr>
        <p:spPr>
          <a:xfrm>
            <a:off x="369455" y="1448647"/>
            <a:ext cx="4858327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sz="2400">
                <a:latin typeface="Microsoft JhengHei"/>
                <a:ea typeface="Microsoft JhengHei"/>
              </a:rPr>
              <a:t>Take </a:t>
            </a:r>
            <a:r>
              <a:rPr lang="en-US" altLang="zh-TW" sz="2400">
                <a:latin typeface="Microsoft JhengHei"/>
                <a:ea typeface="Microsoft JhengHei"/>
              </a:rPr>
              <a:t>photos of many</a:t>
            </a:r>
            <a:r>
              <a:rPr lang="zh-TW" sz="2400">
                <a:latin typeface="Microsoft JhengHei"/>
                <a:ea typeface="Microsoft JhengHei"/>
              </a:rPr>
              <a:t> slides in class or </a:t>
            </a:r>
            <a:r>
              <a:rPr lang="en-US" altLang="zh-TW" sz="2400">
                <a:latin typeface="Microsoft JhengHei"/>
                <a:ea typeface="Microsoft JhengHei"/>
              </a:rPr>
              <a:t>a </a:t>
            </a:r>
            <a:r>
              <a:rPr lang="zh-TW" sz="2400">
                <a:latin typeface="Microsoft JhengHei"/>
                <a:ea typeface="Microsoft JhengHei"/>
              </a:rPr>
              <a:t>lecture</a:t>
            </a:r>
            <a:endParaRPr lang="en-US" altLang="zh-TW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587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erson sitting at a desk using a computer&#10;&#10;Description generated with very high confidence">
            <a:extLst>
              <a:ext uri="{FF2B5EF4-FFF2-40B4-BE49-F238E27FC236}">
                <a16:creationId xmlns:a16="http://schemas.microsoft.com/office/drawing/2014/main" id="{49140766-670B-4184-B443-942E595334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47" t="11013" r="22187" b="6560"/>
          <a:stretch/>
        </p:blipFill>
        <p:spPr>
          <a:xfrm>
            <a:off x="187287" y="176270"/>
            <a:ext cx="7162803" cy="65205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D6CC02-D722-46DB-AC44-01A11F61357A}"/>
              </a:ext>
            </a:extLst>
          </p:cNvPr>
          <p:cNvSpPr/>
          <p:nvPr/>
        </p:nvSpPr>
        <p:spPr>
          <a:xfrm>
            <a:off x="7775353" y="899144"/>
            <a:ext cx="3819363" cy="2976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40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With many photos from a photographic work, how can I effectively communicate with my customer?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124A584-67CB-4B13-A710-AF94A9CC0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1" y="5098473"/>
            <a:ext cx="1642815" cy="1759527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D5904FF9-2E92-4D01-B8FA-7C2E89371DFB}"/>
              </a:ext>
            </a:extLst>
          </p:cNvPr>
          <p:cNvGrpSpPr/>
          <p:nvPr/>
        </p:nvGrpSpPr>
        <p:grpSpPr>
          <a:xfrm rot="5400000">
            <a:off x="2760767" y="2898121"/>
            <a:ext cx="8675505" cy="499619"/>
            <a:chOff x="6340544" y="2210412"/>
            <a:chExt cx="6283186" cy="40695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2874085A-529F-4DF6-93AE-A9FA642DB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544" y="2254223"/>
              <a:ext cx="6283186" cy="363142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B088C015-36B9-4DEE-8244-F4F9EF625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86" b="62456"/>
            <a:stretch/>
          </p:blipFill>
          <p:spPr>
            <a:xfrm>
              <a:off x="7197358" y="2210412"/>
              <a:ext cx="4992176" cy="246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797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AF01697-45AF-48F1-8371-B83D32ED8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079" y="1520387"/>
            <a:ext cx="5000446" cy="4233930"/>
          </a:xfrm>
          <a:prstGeom prst="rect">
            <a:avLst/>
          </a:prstGeom>
        </p:spPr>
      </p:pic>
      <p:pic>
        <p:nvPicPr>
          <p:cNvPr id="3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4336173-2019-43C5-808B-141F41E6A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25" y="1552650"/>
            <a:ext cx="5762445" cy="510584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1B26C83-DB6C-4B5B-AF81-67FA120C3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12" y="1587198"/>
            <a:ext cx="1143000" cy="114300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2DB919B0-DE63-4ECA-B698-69EB62E964D9}"/>
              </a:ext>
            </a:extLst>
          </p:cNvPr>
          <p:cNvGrpSpPr/>
          <p:nvPr/>
        </p:nvGrpSpPr>
        <p:grpSpPr>
          <a:xfrm>
            <a:off x="3331604" y="1629877"/>
            <a:ext cx="2863678" cy="1100951"/>
            <a:chOff x="3331604" y="1648349"/>
            <a:chExt cx="2863678" cy="1100951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9648B12-C3EA-4B1D-A76B-CFCC5B5B9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604" y="1667451"/>
              <a:ext cx="974639" cy="1081849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7B78B1B8-DD5D-43B8-BC5B-E08BE74EC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6124" y="1648349"/>
              <a:ext cx="974639" cy="1081849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1B998090-10D2-4A7D-B631-DFC8A19B0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643" y="1648349"/>
              <a:ext cx="974639" cy="1081849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F78C696E-82AA-4CB2-8738-1E53C86912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19" y="5300436"/>
            <a:ext cx="3131689" cy="138734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8AE2450-351D-4BCE-8E25-E2ACA49F921E}"/>
              </a:ext>
            </a:extLst>
          </p:cNvPr>
          <p:cNvSpPr/>
          <p:nvPr/>
        </p:nvSpPr>
        <p:spPr>
          <a:xfrm>
            <a:off x="3377672" y="5578610"/>
            <a:ext cx="2712594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2400" b="1">
                <a:solidFill>
                  <a:srgbClr val="7F992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zh-TW" altLang="en-US" sz="2400" b="1">
                <a:solidFill>
                  <a:srgbClr val="7F992D"/>
                </a:solidFill>
                <a:latin typeface="微軟正黑體"/>
                <a:ea typeface="微軟正黑體"/>
              </a:rPr>
              <a:t>o</a:t>
            </a:r>
            <a:r>
              <a:rPr lang="en-US" altLang="zh-TW" sz="2400" b="1">
                <a:solidFill>
                  <a:srgbClr val="7F992D"/>
                </a:solidFill>
                <a:latin typeface="微軟正黑體"/>
                <a:ea typeface="微軟正黑體"/>
              </a:rPr>
              <a:t>o</a:t>
            </a:r>
            <a:r>
              <a:rPr lang="zh-TW" altLang="en-US" sz="2400" b="1">
                <a:solidFill>
                  <a:srgbClr val="7F992D"/>
                </a:solidFill>
                <a:latin typeface="微軟正黑體"/>
                <a:ea typeface="微軟正黑體"/>
              </a:rPr>
              <a:t> many files </a:t>
            </a:r>
            <a:r>
              <a:rPr lang="en-US" altLang="zh-TW" sz="2400" b="1">
                <a:solidFill>
                  <a:srgbClr val="7F992D"/>
                </a:solidFill>
                <a:latin typeface="微軟正黑體"/>
                <a:ea typeface="微軟正黑體"/>
              </a:rPr>
              <a:t>to manage</a:t>
            </a:r>
            <a:r>
              <a:rPr lang="en-US" altLang="en-US" sz="2400" b="1">
                <a:solidFill>
                  <a:srgbClr val="7F992D"/>
                </a:solidFill>
                <a:latin typeface="微軟正黑體"/>
                <a:ea typeface="微軟正黑體"/>
              </a:rPr>
              <a:t>?</a:t>
            </a:r>
            <a:endParaRPr lang="zh-TW" sz="2400">
              <a:latin typeface="新細明體"/>
              <a:ea typeface="新細明體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9B0B8AF-BCC1-4983-9AA8-04F303D300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213" y="4588466"/>
            <a:ext cx="3367785" cy="149193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D774C368-AA06-45C3-A8A5-C94B5CA82406}"/>
              </a:ext>
            </a:extLst>
          </p:cNvPr>
          <p:cNvSpPr/>
          <p:nvPr/>
        </p:nvSpPr>
        <p:spPr>
          <a:xfrm>
            <a:off x="9256808" y="4888157"/>
            <a:ext cx="2712594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2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</a:t>
            </a:r>
            <a:r>
              <a:rPr lang="zh-TW" altLang="en-US" sz="2400" b="1">
                <a:solidFill>
                  <a:srgbClr val="FF0000"/>
                </a:solidFill>
                <a:latin typeface="微軟正黑體"/>
                <a:ea typeface="微軟正黑體"/>
              </a:rPr>
              <a:t>municate with one PDF!</a:t>
            </a:r>
            <a:endParaRPr lang="en-US" altLang="zh-TW" sz="2400"/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4838C651-82E6-495F-A856-CBB260C8DBAA}"/>
              </a:ext>
            </a:extLst>
          </p:cNvPr>
          <p:cNvSpPr txBox="1">
            <a:spLocks/>
          </p:cNvSpPr>
          <p:nvPr/>
        </p:nvSpPr>
        <p:spPr>
          <a:xfrm>
            <a:off x="454327" y="285290"/>
            <a:ext cx="119073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</a:pPr>
            <a:r>
              <a:rPr lang="zh-TW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When communicating </a:t>
            </a:r>
            <a:br>
              <a:rPr lang="en-US" altLang="zh-TW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with a large number of </a:t>
            </a:r>
            <a:r>
              <a:rPr lang="en-US" altLang="zh-TW" sz="50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imag</a:t>
            </a:r>
            <a:r>
              <a:rPr lang="zh-TW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es...</a:t>
            </a:r>
            <a:endParaRPr lang="en-US" sz="5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84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1BEAB6C3-F04F-4FBC-988B-7D8B0626F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44" y="2254223"/>
            <a:ext cx="6283186" cy="36314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2991B79-179D-4FD8-812F-A9E4D52F2C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7" t="7088" r="7618" b="5084"/>
          <a:stretch/>
        </p:blipFill>
        <p:spPr>
          <a:xfrm>
            <a:off x="34582" y="0"/>
            <a:ext cx="6122085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7362334" y="655121"/>
            <a:ext cx="4376394" cy="1143000"/>
          </a:xfrm>
        </p:spPr>
        <p:txBody>
          <a:bodyPr>
            <a:normAutofit fontScale="90000"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53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Image2PDF</a:t>
            </a:r>
            <a:br>
              <a:rPr lang="en-US" altLang="zh-TW" sz="53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3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 your helper!</a:t>
            </a:r>
            <a:endParaRPr lang="zh-TW" altLang="en-US" sz="5300" b="1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248167" y="2849088"/>
            <a:ext cx="5000623" cy="2208213"/>
          </a:xfr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spcBef>
                <a:spcPts val="2000"/>
              </a:spcBef>
              <a:buClr>
                <a:schemeClr val="tx2">
                  <a:lumMod val="60000"/>
                  <a:lumOff val="40000"/>
                </a:schemeClr>
              </a:buClr>
              <a:tabLst>
                <a:tab pos="180975" algn="l"/>
              </a:tabLst>
            </a:pPr>
            <a:r>
              <a:rPr lang="zh-TW" sz="20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Easy image selection and fast creation.</a:t>
            </a:r>
            <a:endParaRPr lang="en-US" sz="2000">
              <a:cs typeface="Calibri"/>
            </a:endParaRPr>
          </a:p>
          <a:p>
            <a:pPr marL="179388" indent="-179388">
              <a:spcBef>
                <a:spcPts val="2000"/>
              </a:spcBef>
              <a:buClr>
                <a:schemeClr val="tx2">
                  <a:lumMod val="60000"/>
                  <a:lumOff val="40000"/>
                </a:schemeClr>
              </a:buClr>
              <a:tabLst>
                <a:tab pos="180975" algn="l"/>
              </a:tabLst>
            </a:pPr>
            <a:r>
              <a:rPr lang="zh-TW" altLang="en-US" sz="20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Archive a large number of images.</a:t>
            </a:r>
          </a:p>
          <a:p>
            <a:pPr marL="179388" indent="-179388">
              <a:spcBef>
                <a:spcPts val="2000"/>
              </a:spcBef>
              <a:buClr>
                <a:schemeClr val="tx2">
                  <a:lumMod val="60000"/>
                  <a:lumOff val="40000"/>
                </a:schemeClr>
              </a:buClr>
              <a:tabLst>
                <a:tab pos="180975" algn="l"/>
              </a:tabLst>
            </a:pPr>
            <a:r>
              <a:rPr lang="zh-TW" sz="20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Easy to arrange the order of images.</a:t>
            </a:r>
            <a:endParaRPr lang="zh-TW" sz="2000">
              <a:latin typeface="新細明體"/>
              <a:ea typeface="新細明體"/>
            </a:endParaRPr>
          </a:p>
          <a:p>
            <a:pPr marL="179388" indent="-179388">
              <a:spcBef>
                <a:spcPts val="2000"/>
              </a:spcBef>
              <a:buClr>
                <a:schemeClr val="tx2">
                  <a:lumMod val="60000"/>
                  <a:lumOff val="40000"/>
                </a:schemeClr>
              </a:buClr>
              <a:tabLst>
                <a:tab pos="180975" algn="l"/>
              </a:tabLst>
            </a:pPr>
            <a:r>
              <a:rPr lang="zh-TW" sz="20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Three security measures.</a:t>
            </a:r>
            <a:endParaRPr lang="en-US" sz="2000">
              <a:cs typeface="Calibri"/>
            </a:endParaRPr>
          </a:p>
          <a:p>
            <a:pPr marL="179388" indent="-179388">
              <a:spcBef>
                <a:spcPts val="2000"/>
              </a:spcBef>
              <a:buClr>
                <a:schemeClr val="tx2">
                  <a:lumMod val="60000"/>
                  <a:lumOff val="40000"/>
                </a:schemeClr>
              </a:buClr>
              <a:tabLst>
                <a:tab pos="180975" algn="l"/>
              </a:tabLst>
            </a:pPr>
            <a:r>
              <a:rPr lang="zh-TW" sz="20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Multiple customizable options.</a:t>
            </a:r>
            <a:endParaRPr lang="zh-TW" sz="2000">
              <a:latin typeface="新細明體"/>
              <a:ea typeface="新細明體"/>
            </a:endParaRPr>
          </a:p>
          <a:p>
            <a:pPr marL="180975" indent="-180975">
              <a:buClr>
                <a:schemeClr val="tx2">
                  <a:lumMod val="60000"/>
                  <a:lumOff val="40000"/>
                </a:schemeClr>
              </a:buClr>
              <a:tabLst>
                <a:tab pos="180975" algn="l"/>
              </a:tabLst>
            </a:pP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E9EC1DD-E815-4378-822D-AAFB11D1D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09" y="199019"/>
            <a:ext cx="3993447" cy="427715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A0FEB36-36B9-4E45-8642-83841A7DB9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6" b="62456"/>
          <a:stretch/>
        </p:blipFill>
        <p:spPr>
          <a:xfrm>
            <a:off x="7197356" y="2172312"/>
            <a:ext cx="4992176" cy="2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0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06B6B1F-3357-47BC-8637-9DB59111E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1079818"/>
            <a:ext cx="10186306" cy="55420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35405" y="142618"/>
            <a:ext cx="11974652" cy="1143000"/>
          </a:xfrm>
        </p:spPr>
        <p:txBody>
          <a:bodyPr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Easy image selection and fast creation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DAFEC4B1-A223-4934-9918-C3409FD5C83A}"/>
              </a:ext>
            </a:extLst>
          </p:cNvPr>
          <p:cNvGrpSpPr/>
          <p:nvPr/>
        </p:nvGrpSpPr>
        <p:grpSpPr>
          <a:xfrm>
            <a:off x="6965536" y="1725187"/>
            <a:ext cx="5144521" cy="2375709"/>
            <a:chOff x="6028459" y="1929167"/>
            <a:chExt cx="5676150" cy="2621212"/>
          </a:xfrm>
        </p:grpSpPr>
        <p:sp>
          <p:nvSpPr>
            <p:cNvPr id="7" name="等腰三角形 6">
              <a:extLst>
                <a:ext uri="{FF2B5EF4-FFF2-40B4-BE49-F238E27FC236}">
                  <a16:creationId xmlns:a16="http://schemas.microsoft.com/office/drawing/2014/main" id="{716D898A-BD26-4721-8C0B-EF0D707CD8A8}"/>
                </a:ext>
              </a:extLst>
            </p:cNvPr>
            <p:cNvSpPr/>
            <p:nvPr/>
          </p:nvSpPr>
          <p:spPr>
            <a:xfrm rot="15168571">
              <a:off x="6541780" y="2983055"/>
              <a:ext cx="416355" cy="1442997"/>
            </a:xfrm>
            <a:prstGeom prst="triangle">
              <a:avLst>
                <a:gd name="adj" fmla="val 0"/>
              </a:avLst>
            </a:prstGeom>
            <a:gradFill>
              <a:gsLst>
                <a:gs pos="0">
                  <a:srgbClr val="EC6F12"/>
                </a:gs>
                <a:gs pos="100000">
                  <a:srgbClr val="F1910C"/>
                </a:gs>
              </a:gsLst>
              <a:lin ang="16200000" scaled="1"/>
            </a:gradFill>
            <a:ln>
              <a:solidFill>
                <a:srgbClr val="F08A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BA441F42-30F9-4DE0-9839-D3E6AD815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7382" y="1929167"/>
              <a:ext cx="4417227" cy="2621212"/>
            </a:xfrm>
            <a:prstGeom prst="rect">
              <a:avLst/>
            </a:prstGeom>
            <a:effectLst>
              <a:outerShdw blurRad="355600" dist="127000" dir="36000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7F4B712-A88C-4008-B422-C975112B07D8}"/>
              </a:ext>
            </a:extLst>
          </p:cNvPr>
          <p:cNvSpPr txBox="1"/>
          <p:nvPr/>
        </p:nvSpPr>
        <p:spPr>
          <a:xfrm>
            <a:off x="8464138" y="1928156"/>
            <a:ext cx="3543783" cy="984885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Select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images in </a:t>
            </a:r>
            <a:endParaRPr 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File Station</a:t>
            </a:r>
            <a:endParaRPr 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326B338-7BFE-42FE-923E-FAB5A25D2C48}"/>
              </a:ext>
            </a:extLst>
          </p:cNvPr>
          <p:cNvSpPr txBox="1"/>
          <p:nvPr/>
        </p:nvSpPr>
        <p:spPr>
          <a:xfrm>
            <a:off x="8299934" y="3010264"/>
            <a:ext cx="3670919" cy="46166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Open with Image2PDF</a:t>
            </a:r>
            <a:endParaRPr lang="zh-TW" altLang="en-US" sz="2400">
              <a:solidFill>
                <a:schemeClr val="bg1"/>
              </a:solidFill>
              <a:latin typeface="新細明體"/>
              <a:ea typeface="新細明體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CF1D364-7FCA-43CA-8E03-C09CFBA4BE40}"/>
              </a:ext>
            </a:extLst>
          </p:cNvPr>
          <p:cNvSpPr/>
          <p:nvPr/>
        </p:nvSpPr>
        <p:spPr>
          <a:xfrm>
            <a:off x="6299103" y="3690973"/>
            <a:ext cx="1583300" cy="372979"/>
          </a:xfrm>
          <a:prstGeom prst="rect">
            <a:avLst/>
          </a:prstGeom>
          <a:noFill/>
          <a:ln>
            <a:solidFill>
              <a:srgbClr val="EC6F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3749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FF4FF8F-B907-4306-A639-32358CB16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364" y="1049275"/>
            <a:ext cx="8757557" cy="564391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CDC79A0-C725-4FB1-B3AF-1AD7A750B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880" y="5813797"/>
            <a:ext cx="7640053" cy="815603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41A0C5B2-953D-4733-BBC0-CA21E9A991CA}"/>
              </a:ext>
            </a:extLst>
          </p:cNvPr>
          <p:cNvSpPr txBox="1"/>
          <p:nvPr/>
        </p:nvSpPr>
        <p:spPr>
          <a:xfrm>
            <a:off x="192516" y="5949711"/>
            <a:ext cx="5268258" cy="446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 sz="2100" b="1">
                <a:solidFill>
                  <a:schemeClr val="bg1"/>
                </a:solidFill>
                <a:latin typeface="微軟正黑體"/>
                <a:ea typeface="微軟正黑體"/>
              </a:rPr>
              <a:t>an also be used with other modules</a:t>
            </a:r>
            <a:endParaRPr lang="en-US" altLang="zh-TW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09A4FF00-C511-4BC2-BEA0-F7C7DECECAB3}"/>
              </a:ext>
            </a:extLst>
          </p:cNvPr>
          <p:cNvSpPr txBox="1">
            <a:spLocks/>
          </p:cNvSpPr>
          <p:nvPr/>
        </p:nvSpPr>
        <p:spPr>
          <a:xfrm>
            <a:off x="570851" y="-626"/>
            <a:ext cx="11035468" cy="11293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Archive</a:t>
            </a:r>
            <a:r>
              <a:rPr lang="en-US" altLang="zh-TW" sz="5000" b="1">
                <a:solidFill>
                  <a:schemeClr val="bg1"/>
                </a:solidFill>
                <a:latin typeface="微軟正黑體"/>
                <a:ea typeface="微軟正黑體"/>
              </a:rPr>
              <a:t> a large number of images</a:t>
            </a:r>
            <a:endParaRPr lang="en-US" altLang="zh-TW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F7D2505-AD72-4076-B3F4-BB029C398640}"/>
              </a:ext>
            </a:extLst>
          </p:cNvPr>
          <p:cNvGrpSpPr/>
          <p:nvPr/>
        </p:nvGrpSpPr>
        <p:grpSpPr>
          <a:xfrm>
            <a:off x="4945617" y="1982366"/>
            <a:ext cx="4354793" cy="2011016"/>
            <a:chOff x="6028459" y="1929167"/>
            <a:chExt cx="5676150" cy="2621211"/>
          </a:xfrm>
        </p:grpSpPr>
        <p:sp>
          <p:nvSpPr>
            <p:cNvPr id="14" name="等腰三角形 13">
              <a:extLst>
                <a:ext uri="{FF2B5EF4-FFF2-40B4-BE49-F238E27FC236}">
                  <a16:creationId xmlns:a16="http://schemas.microsoft.com/office/drawing/2014/main" id="{017B93D6-3FE0-4060-8267-3AEE798B3C9C}"/>
                </a:ext>
              </a:extLst>
            </p:cNvPr>
            <p:cNvSpPr/>
            <p:nvPr/>
          </p:nvSpPr>
          <p:spPr>
            <a:xfrm rot="15168571">
              <a:off x="6541780" y="2983055"/>
              <a:ext cx="416355" cy="1442997"/>
            </a:xfrm>
            <a:prstGeom prst="triangle">
              <a:avLst>
                <a:gd name="adj" fmla="val 0"/>
              </a:avLst>
            </a:prstGeom>
            <a:gradFill>
              <a:gsLst>
                <a:gs pos="0">
                  <a:srgbClr val="EC6F12"/>
                </a:gs>
                <a:gs pos="100000">
                  <a:srgbClr val="F1910C"/>
                </a:gs>
              </a:gsLst>
              <a:lin ang="16200000" scaled="1"/>
            </a:gradFill>
            <a:ln>
              <a:solidFill>
                <a:srgbClr val="F08A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D8788D80-7751-4C37-BDB7-915FFCA2F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7382" y="1929167"/>
              <a:ext cx="4417227" cy="2621211"/>
            </a:xfrm>
            <a:prstGeom prst="rect">
              <a:avLst/>
            </a:prstGeom>
            <a:effectLst>
              <a:outerShdw blurRad="355600" dist="127000" dir="36000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7CF38DC-503D-4698-9D91-32FE5931DD78}"/>
              </a:ext>
            </a:extLst>
          </p:cNvPr>
          <p:cNvSpPr txBox="1"/>
          <p:nvPr/>
        </p:nvSpPr>
        <p:spPr>
          <a:xfrm>
            <a:off x="5616808" y="2560874"/>
            <a:ext cx="3978267" cy="984885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800" b="1">
                <a:solidFill>
                  <a:srgbClr val="FFFFFF"/>
                </a:solidFill>
                <a:latin typeface="微軟正黑體"/>
                <a:ea typeface="微軟正黑體"/>
              </a:rPr>
              <a:t>filing: select file editing module</a:t>
            </a:r>
            <a:r>
              <a:rPr lang="en-US" altLang="zh-TW" sz="2800" b="1">
                <a:solidFill>
                  <a:srgbClr val="FFFFFF"/>
                </a:solidFill>
                <a:latin typeface="微軟正黑體"/>
                <a:ea typeface="微軟正黑體"/>
              </a:rPr>
              <a:t>s</a:t>
            </a:r>
            <a:r>
              <a:rPr lang="zh-TW" altLang="en-US" sz="2800" b="1">
                <a:solidFill>
                  <a:srgbClr val="FFFFFF"/>
                </a:solidFill>
                <a:latin typeface="微軟正黑體"/>
                <a:ea typeface="微軟正黑體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2700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519</Words>
  <Application>Microsoft Office PowerPoint</Application>
  <PresentationFormat>寬螢幕</PresentationFormat>
  <Paragraphs>104</Paragraphs>
  <Slides>19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9" baseType="lpstr">
      <vt:lpstr>ＭＳ Ｐゴシック</vt:lpstr>
      <vt:lpstr>宋体</vt:lpstr>
      <vt:lpstr>游ゴシック</vt:lpstr>
      <vt:lpstr>Microsoft JhengHei</vt:lpstr>
      <vt:lpstr>Microsoft JhengHei</vt:lpstr>
      <vt:lpstr>新細明體</vt:lpstr>
      <vt:lpstr>Arial</vt:lpstr>
      <vt:lpstr>Calibri</vt:lpstr>
      <vt:lpstr>Wingdings</vt:lpstr>
      <vt:lpstr>Office 佈景主題</vt:lpstr>
      <vt:lpstr>PowerPoint 簡報</vt:lpstr>
      <vt:lpstr>Have you ever had those concerns?</vt:lpstr>
      <vt:lpstr>PowerPoint 簡報</vt:lpstr>
      <vt:lpstr>When arranging a large number of images...</vt:lpstr>
      <vt:lpstr>PowerPoint 簡報</vt:lpstr>
      <vt:lpstr>PowerPoint 簡報</vt:lpstr>
      <vt:lpstr>Image2PDF is your helper!</vt:lpstr>
      <vt:lpstr>Easy image selection and fast creation</vt:lpstr>
      <vt:lpstr>PowerPoint 簡報</vt:lpstr>
      <vt:lpstr>Easy to arrange the order of images</vt:lpstr>
      <vt:lpstr>Three security measures</vt:lpstr>
      <vt:lpstr>PowerPoint 簡報</vt:lpstr>
      <vt:lpstr>Image2PDF: four advantages</vt:lpstr>
      <vt:lpstr>PowerPoint 簡報</vt:lpstr>
      <vt:lpstr>PowerPoint 簡報</vt:lpstr>
      <vt:lpstr>PowerPoint 簡報</vt:lpstr>
      <vt:lpstr>PowerPoint 簡報</vt:lpstr>
      <vt:lpstr>PowerPoint 簡報</vt:lpstr>
      <vt:lpstr>Your best choice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Copy Su</dc:creator>
  <cp:lastModifiedBy>QNAP_Copy Su</cp:lastModifiedBy>
  <cp:revision>3</cp:revision>
  <dcterms:created xsi:type="dcterms:W3CDTF">2013-07-15T20:26:40Z</dcterms:created>
  <dcterms:modified xsi:type="dcterms:W3CDTF">2018-10-23T01:23:44Z</dcterms:modified>
</cp:coreProperties>
</file>