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handoutMasterIdLst>
    <p:handoutMasterId r:id="rId22"/>
  </p:handoutMasterIdLst>
  <p:sldIdLst>
    <p:sldId id="270" r:id="rId2"/>
    <p:sldId id="269" r:id="rId3"/>
    <p:sldId id="274" r:id="rId4"/>
    <p:sldId id="268" r:id="rId5"/>
    <p:sldId id="273" r:id="rId6"/>
    <p:sldId id="266" r:id="rId7"/>
    <p:sldId id="264" r:id="rId8"/>
    <p:sldId id="263" r:id="rId9"/>
    <p:sldId id="262" r:id="rId10"/>
    <p:sldId id="260" r:id="rId11"/>
    <p:sldId id="259" r:id="rId12"/>
    <p:sldId id="258" r:id="rId13"/>
    <p:sldId id="275" r:id="rId14"/>
    <p:sldId id="276" r:id="rId15"/>
    <p:sldId id="278" r:id="rId16"/>
    <p:sldId id="279" r:id="rId17"/>
    <p:sldId id="280" r:id="rId18"/>
    <p:sldId id="257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F12"/>
    <a:srgbClr val="F1910C"/>
    <a:srgbClr val="F08A0D"/>
    <a:srgbClr val="7F9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2BD3D-0167-BA36-52EA-9E89BB16DA9E}" v="10" dt="2018-10-22T01:47:42.153"/>
    <p1510:client id="{13BE5ACE-43E6-47FA-B5FF-ECC613EFBD7E}" v="2" dt="2018-10-22T02:38:38.554"/>
    <p1510:client id="{831653DD-2632-5B4D-C3A3-8B37EBDB6D59}" v="3" dt="2018-10-22T03:54:08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065C9F9-AEB9-4494-A379-B609776B78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7E83A87-EBAA-4F2E-9E1A-76471B3E4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1873-B92C-402F-B4D5-EFA56B988089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5AD9023-0E42-4CBA-9854-14FB199D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A016F0-D785-44AE-82E6-60921E328B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E466B-F2D7-4C1C-BB38-0E02100648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501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1D64C-D125-40AF-89D0-37CE9D65127A}" type="datetimeFigureOut">
              <a:rPr lang="en-US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DBF84-38F6-452E-9468-50D034C9505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65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1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latin typeface="Calibri"/>
                <a:cs typeface="Calibri"/>
              </a:rPr>
              <a:t>以多圖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檔和客戶溝通進行 File Station demo：</a:t>
            </a:r>
            <a:endParaRPr lang="en-US" altLang="ja-JP">
              <a:latin typeface="Calibri"/>
              <a:cs typeface="Calibri"/>
            </a:endParaRP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1. 於 File Station 選取多張照片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2. 開啟 I2P ，進行手動排序，並設定 PDF 密碼/ 防止複製 ，保護 PDF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3. 開啟建立的 PDF 使用內建的 pdf 註解功能，展示可能的溝通方式</a:t>
            </a:r>
          </a:p>
          <a:p>
            <a:endParaRPr lang="ja-JP" altLang="en-US">
              <a:latin typeface="Calibri"/>
              <a:cs typeface="Calibri"/>
            </a:endParaRPr>
          </a:p>
          <a:p>
            <a:r>
              <a:rPr lang="ja-JP" altLang="en-US">
                <a:latin typeface="Calibri"/>
                <a:cs typeface="Calibri"/>
              </a:rPr>
              <a:t>以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整理研習、上課時拍攝的簡報進行 Qfiling demo：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1. 於 Qfiling 選取資料夾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2. 使用 I2P 進行圖檔合併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3. 選擇按拍攝時間排序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4. 選擇目的資料夾進行歸檔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BBCA1B-0139-4EF0-B494-1FC7E6DE4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" y="0"/>
            <a:ext cx="121883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968626"/>
            <a:ext cx="10363200" cy="1470025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4527551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7434E4-3BC5-4A29-BC43-D47E721E9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9AB39B-3C93-4C76-B447-D18750DCA0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8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A9ADEDA-2D7D-48B8-B211-023655B74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" y="0"/>
            <a:ext cx="121883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2419439"/>
            <a:ext cx="10363200" cy="2150224"/>
          </a:xfr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60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963084" y="4569663"/>
            <a:ext cx="103632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lang="zh-TW" altLang="en-US" sz="2400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800E75-A343-4FE1-9ECD-4B4A0509A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4ACAC34-E6FF-49FA-9EAA-B8F564A86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F2E8EE-EE2C-432B-9E83-2704557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37EA03F-2A0F-4A33-913A-7F363D4ED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1"/>
          <a:stretch/>
        </p:blipFill>
        <p:spPr>
          <a:xfrm>
            <a:off x="6865480" y="1968138"/>
            <a:ext cx="5326520" cy="40407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91D0D5C-FFFE-4FC5-A495-A403796501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203" y="2803571"/>
            <a:ext cx="10363200" cy="887432"/>
          </a:xfrm>
        </p:spPr>
        <p:txBody>
          <a:bodyPr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60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1477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79833A9-B90C-409B-A459-FD968BA79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22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45379" y="2"/>
            <a:ext cx="10308132" cy="10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53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8" y="258234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8" y="258234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364961"/>
            <a:ext cx="12192000" cy="5493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21952-B20F-4E9A-8EE6-C407E215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21952-B20F-4E9A-8EE6-C407E215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8063EB-7074-4BF7-BB6F-C63F8AD63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114A80-0CFA-4068-A6B0-C135836AA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6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114A80-0CFA-4068-A6B0-C135836AA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1FEF16-06E3-42E2-969F-3827FBB93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4"/>
            <a:ext cx="12191997" cy="68573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328D51-6271-43E5-9220-94BDD6A5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5"/>
            <a:ext cx="12191997" cy="6857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4834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9" r:id="rId2"/>
    <p:sldLayoutId id="2147483680" r:id="rId3"/>
    <p:sldLayoutId id="2147483683" r:id="rId4"/>
    <p:sldLayoutId id="2147483682" r:id="rId5"/>
    <p:sldLayoutId id="2147483681" r:id="rId6"/>
    <p:sldLayoutId id="2147483684" r:id="rId7"/>
    <p:sldLayoutId id="2147483663" r:id="rId8"/>
    <p:sldLayoutId id="2147483676" r:id="rId9"/>
    <p:sldLayoutId id="2147483677" r:id="rId10"/>
    <p:sldLayoutId id="2147483664" r:id="rId11"/>
    <p:sldLayoutId id="2147483678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2782F67-3E2D-4342-987E-D049AA32A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C22C7F1-5603-4494-8C83-C4B6DDE366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5194" t="19203" r="14723" b="4393"/>
          <a:stretch/>
        </p:blipFill>
        <p:spPr>
          <a:xfrm>
            <a:off x="0" y="1815822"/>
            <a:ext cx="6713791" cy="412453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99D599A-8928-40CC-97EC-1C8F80008795}"/>
              </a:ext>
            </a:extLst>
          </p:cNvPr>
          <p:cNvSpPr/>
          <p:nvPr/>
        </p:nvSpPr>
        <p:spPr>
          <a:xfrm rot="5400000">
            <a:off x="3151912" y="2995979"/>
            <a:ext cx="4130631" cy="1770319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7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B1B42944-5D05-4AE6-B3C0-22D6EC623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2" t="19533" r="14766" b="4246"/>
          <a:stretch/>
        </p:blipFill>
        <p:spPr>
          <a:xfrm>
            <a:off x="5523712" y="1810314"/>
            <a:ext cx="6668288" cy="41245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505200" y="64712"/>
            <a:ext cx="4810125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順序調整超方便</a:t>
            </a:r>
          </a:p>
        </p:txBody>
      </p:sp>
      <p:pic>
        <p:nvPicPr>
          <p:cNvPr id="15" name="圖片 15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C192E008-B085-406E-9BF6-E7FF72FEE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03" t="47095" r="68154" b="15270"/>
          <a:stretch/>
        </p:blipFill>
        <p:spPr>
          <a:xfrm>
            <a:off x="434598" y="2398277"/>
            <a:ext cx="1168865" cy="2055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C6AA62-F194-4AB1-8A4A-143D1DD38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337" y="5715015"/>
            <a:ext cx="4922261" cy="54743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B0C29C-03D0-4EFC-BAE0-BFA8BC11B54B}"/>
              </a:ext>
            </a:extLst>
          </p:cNvPr>
          <p:cNvSpPr txBox="1"/>
          <p:nvPr/>
        </p:nvSpPr>
        <p:spPr>
          <a:xfrm>
            <a:off x="126218" y="5746329"/>
            <a:ext cx="3708763" cy="45140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多種排序方式+手動拖曳調整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DE28EF5-0D23-415A-A164-9CCB24451FF6}"/>
              </a:ext>
            </a:extLst>
          </p:cNvPr>
          <p:cNvGrpSpPr/>
          <p:nvPr/>
        </p:nvGrpSpPr>
        <p:grpSpPr>
          <a:xfrm>
            <a:off x="1913794" y="1337674"/>
            <a:ext cx="2703801" cy="617601"/>
            <a:chOff x="2780968" y="1476855"/>
            <a:chExt cx="2703801" cy="617601"/>
          </a:xfrm>
        </p:grpSpPr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C9546D4-DE4D-4FD4-B75F-82179DEE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2703801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98DBBB0-1386-4178-B06B-7072B9501278}"/>
                </a:ext>
              </a:extLst>
            </p:cNvPr>
            <p:cNvSpPr/>
            <p:nvPr/>
          </p:nvSpPr>
          <p:spPr>
            <a:xfrm>
              <a:off x="3372370" y="1549596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縮圖模式</a:t>
              </a: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01DF942-A2FE-45AB-AE65-5E95B28CA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92" y="4926155"/>
            <a:ext cx="3472651" cy="1640348"/>
          </a:xfrm>
          <a:prstGeom prst="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1A772FFA-82B8-4CC3-9E62-1FEFB5E8DE12}"/>
              </a:ext>
            </a:extLst>
          </p:cNvPr>
          <p:cNvGrpSpPr/>
          <p:nvPr/>
        </p:nvGrpSpPr>
        <p:grpSpPr>
          <a:xfrm>
            <a:off x="7780164" y="1337674"/>
            <a:ext cx="2703801" cy="617601"/>
            <a:chOff x="2780968" y="1476855"/>
            <a:chExt cx="2703801" cy="617601"/>
          </a:xfrm>
        </p:grpSpPr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FE0F6BF7-6FF8-4EAA-8847-736EBE05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2703801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DB19759-D38C-4B63-9702-54DE6656887E}"/>
                </a:ext>
              </a:extLst>
            </p:cNvPr>
            <p:cNvSpPr/>
            <p:nvPr/>
          </p:nvSpPr>
          <p:spPr>
            <a:xfrm>
              <a:off x="3405496" y="1549596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清單模式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57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8600" r="15251" b="4751"/>
          <a:stretch>
            <a:fillRect/>
          </a:stretch>
        </p:blipFill>
        <p:spPr bwMode="auto">
          <a:xfrm>
            <a:off x="1834118" y="1517844"/>
            <a:ext cx="8157653" cy="504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914400" dist="1041400" dir="16380000" algn="ctr" rotWithShape="0">
              <a:prstClr val="black">
                <a:alpha val="47000"/>
              </a:prstClr>
            </a:outerShdw>
            <a:reflection blurRad="279400" stA="84000" endPos="10000" dist="2159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662477" y="307927"/>
            <a:ext cx="4867045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兼顧檔案安全性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0F988C2-82E0-4EF0-A7C8-BCE80FA5B93C}"/>
              </a:ext>
            </a:extLst>
          </p:cNvPr>
          <p:cNvGrpSpPr/>
          <p:nvPr/>
        </p:nvGrpSpPr>
        <p:grpSpPr>
          <a:xfrm>
            <a:off x="3342409" y="2454637"/>
            <a:ext cx="5676150" cy="2621212"/>
            <a:chOff x="6028459" y="1929167"/>
            <a:chExt cx="5676150" cy="2621212"/>
          </a:xfrm>
        </p:grpSpPr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ED94C490-FEDF-4868-A61B-A3A5A08444E1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CE7C597-3DBE-4C2F-A749-2A2B5E71D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2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D5CA1DAF-6D77-4036-96E1-00058F86F920}"/>
              </a:ext>
            </a:extLst>
          </p:cNvPr>
          <p:cNvSpPr/>
          <p:nvPr/>
        </p:nvSpPr>
        <p:spPr>
          <a:xfrm>
            <a:off x="2706442" y="4078920"/>
            <a:ext cx="858253" cy="824233"/>
          </a:xfrm>
          <a:prstGeom prst="rect">
            <a:avLst/>
          </a:prstGeom>
          <a:noFill/>
          <a:ln>
            <a:solidFill>
              <a:srgbClr val="EC6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A9456C-D5B0-4EBD-9969-96AD7CBA7ACB}"/>
              </a:ext>
            </a:extLst>
          </p:cNvPr>
          <p:cNvSpPr txBox="1"/>
          <p:nvPr/>
        </p:nvSpPr>
        <p:spPr>
          <a:xfrm>
            <a:off x="5015504" y="2801814"/>
            <a:ext cx="3696363" cy="77970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3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防止複製、列印、再加密</a:t>
            </a:r>
          </a:p>
          <a:p>
            <a:r>
              <a:rPr lang="zh-TW" altLang="en-US" sz="213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讓您安心把檔案分享出去!!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F2FE47-C0C5-4790-8ADA-70437DB86F4D}"/>
              </a:ext>
            </a:extLst>
          </p:cNvPr>
          <p:cNvSpPr txBox="1"/>
          <p:nvPr/>
        </p:nvSpPr>
        <p:spPr>
          <a:xfrm>
            <a:off x="6465395" y="3769156"/>
            <a:ext cx="1756885" cy="110780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1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防止複製</a:t>
            </a:r>
            <a:endParaRPr lang="en-US" altLang="zh-TW" sz="21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1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防止列印</a:t>
            </a:r>
            <a:endParaRPr lang="en-US" altLang="zh-TW" sz="21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1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加密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1517C50-C719-4CF1-8D93-C8935B73CB5C}"/>
              </a:ext>
            </a:extLst>
          </p:cNvPr>
          <p:cNvSpPr txBox="1"/>
          <p:nvPr/>
        </p:nvSpPr>
        <p:spPr>
          <a:xfrm>
            <a:off x="5169792" y="3769156"/>
            <a:ext cx="1409903" cy="4513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檔案保護</a:t>
            </a:r>
            <a:r>
              <a:rPr lang="en-US" altLang="zh-TW" sz="21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21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FE4867-6AA1-4E1A-8D58-0B8A4F40C40B}"/>
              </a:ext>
            </a:extLst>
          </p:cNvPr>
          <p:cNvSpPr/>
          <p:nvPr/>
        </p:nvSpPr>
        <p:spPr>
          <a:xfrm>
            <a:off x="5169791" y="3671192"/>
            <a:ext cx="3145533" cy="12319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01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2F2E968E-C0CD-4E98-A729-9E000CD283EE}"/>
              </a:ext>
            </a:extLst>
          </p:cNvPr>
          <p:cNvGrpSpPr/>
          <p:nvPr/>
        </p:nvGrpSpPr>
        <p:grpSpPr>
          <a:xfrm>
            <a:off x="532374" y="1907409"/>
            <a:ext cx="11044823" cy="4968127"/>
            <a:chOff x="2265844" y="1722172"/>
            <a:chExt cx="8758261" cy="3939597"/>
          </a:xfrm>
          <a:effectLst>
            <a:outerShdw blurRad="584200" dist="660400" dir="12960000" sx="109000" sy="109000" algn="l" rotWithShape="0">
              <a:prstClr val="black">
                <a:alpha val="40000"/>
              </a:prstClr>
            </a:outerShdw>
            <a:reflection blurRad="660400" stA="74000" endPos="23000" dist="50800" dir="5400000" sy="-100000" algn="bl" rotWithShape="0"/>
          </a:effectLst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65844" y="1722172"/>
              <a:ext cx="6278290" cy="3939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4E7124C-75C7-4F26-82C7-6AF2D0CEC833}"/>
                </a:ext>
              </a:extLst>
            </p:cNvPr>
            <p:cNvSpPr/>
            <p:nvPr/>
          </p:nvSpPr>
          <p:spPr>
            <a:xfrm rot="5400000">
              <a:off x="4217257" y="3029419"/>
              <a:ext cx="3939593" cy="1325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C3A1BD-85D2-429E-BA6F-3EBBFD90A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5057" t="18600" r="36307" b="4751"/>
            <a:stretch/>
          </p:blipFill>
          <p:spPr bwMode="auto">
            <a:xfrm>
              <a:off x="6579997" y="1722172"/>
              <a:ext cx="4444108" cy="3939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標題 1">
            <a:extLst>
              <a:ext uri="{FF2B5EF4-FFF2-40B4-BE49-F238E27FC236}">
                <a16:creationId xmlns:a16="http://schemas.microsoft.com/office/drawing/2014/main" id="{45577C6B-6526-4DBA-A67C-19E4002D2F76}"/>
              </a:ext>
            </a:extLst>
          </p:cNvPr>
          <p:cNvSpPr txBox="1">
            <a:spLocks/>
          </p:cNvSpPr>
          <p:nvPr/>
        </p:nvSpPr>
        <p:spPr>
          <a:xfrm>
            <a:off x="3618793" y="200180"/>
            <a:ext cx="41576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多選項客製化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DFDDFF2-279A-45DF-A36F-0BC2A92553FF}"/>
              </a:ext>
            </a:extLst>
          </p:cNvPr>
          <p:cNvGrpSpPr/>
          <p:nvPr/>
        </p:nvGrpSpPr>
        <p:grpSpPr>
          <a:xfrm>
            <a:off x="2504858" y="6205170"/>
            <a:ext cx="3315679" cy="662257"/>
            <a:chOff x="2810818" y="5411329"/>
            <a:chExt cx="3696363" cy="73829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4B48AC1-8C3E-45F4-B333-57A9372D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827" y="5411329"/>
              <a:ext cx="3422346" cy="738293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673812F-990E-42D1-86AA-64E67F31D5EB}"/>
                </a:ext>
              </a:extLst>
            </p:cNvPr>
            <p:cNvSpPr txBox="1"/>
            <p:nvPr/>
          </p:nvSpPr>
          <p:spPr>
            <a:xfrm>
              <a:off x="2810818" y="5560124"/>
              <a:ext cx="3696363" cy="4308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自訂文字、頁碼、日期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CD3C0B63-4352-4E55-B024-94FEF8AE0606}"/>
              </a:ext>
            </a:extLst>
          </p:cNvPr>
          <p:cNvGrpSpPr/>
          <p:nvPr/>
        </p:nvGrpSpPr>
        <p:grpSpPr>
          <a:xfrm>
            <a:off x="507334" y="1289802"/>
            <a:ext cx="1442917" cy="617601"/>
            <a:chOff x="2780968" y="1476855"/>
            <a:chExt cx="1442917" cy="617601"/>
          </a:xfrm>
        </p:grpSpPr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D054569F-24EA-44FC-B475-B7C2DC5C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1442917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2C8A9C3-413E-414A-8C79-9D3584964176}"/>
                </a:ext>
              </a:extLst>
            </p:cNvPr>
            <p:cNvSpPr/>
            <p:nvPr/>
          </p:nvSpPr>
          <p:spPr>
            <a:xfrm>
              <a:off x="3076668" y="1549596"/>
              <a:ext cx="8515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基本</a:t>
              </a: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12042F3-2BD2-48CF-93F2-65A9773EFC0B}"/>
              </a:ext>
            </a:extLst>
          </p:cNvPr>
          <p:cNvGrpSpPr/>
          <p:nvPr/>
        </p:nvGrpSpPr>
        <p:grpSpPr>
          <a:xfrm>
            <a:off x="5965770" y="1289802"/>
            <a:ext cx="1442917" cy="617601"/>
            <a:chOff x="2780968" y="1476855"/>
            <a:chExt cx="1442917" cy="617601"/>
          </a:xfrm>
        </p:grpSpPr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30CC10A8-8B81-44A7-B295-C4D1C7F1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1442917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CD71FECB-6040-4A94-9520-3B3156522292}"/>
                </a:ext>
              </a:extLst>
            </p:cNvPr>
            <p:cNvSpPr/>
            <p:nvPr/>
          </p:nvSpPr>
          <p:spPr>
            <a:xfrm>
              <a:off x="3076668" y="1549596"/>
              <a:ext cx="8515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進階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53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00E792C5-A9B0-42E0-B916-C601096B0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77" y="4805795"/>
            <a:ext cx="3629025" cy="159297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64E7024-7913-482C-99F5-D70127333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59" y="4776872"/>
            <a:ext cx="3629025" cy="159297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870ACD4-09EA-4D60-A05F-D67417558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77" y="1940872"/>
            <a:ext cx="3629025" cy="159297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C7039CC-3A7D-44EE-9AAA-88CDBA426E2D}"/>
              </a:ext>
            </a:extLst>
          </p:cNvPr>
          <p:cNvSpPr/>
          <p:nvPr/>
        </p:nvSpPr>
        <p:spPr>
          <a:xfrm>
            <a:off x="9118385" y="2096598"/>
            <a:ext cx="1826141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歸檔留存</a:t>
            </a:r>
            <a:endParaRPr lang="zh-CN" altLang="en-US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0BADE87-C4A0-4C10-9626-6A693867B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911949"/>
            <a:ext cx="3629025" cy="1592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BA54-BC1D-4EF5-89C8-5DC7576B2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263942"/>
            <a:ext cx="10972800" cy="1143000"/>
          </a:xfrm>
        </p:spPr>
        <p:txBody>
          <a:bodyPr>
            <a:normAutofit/>
          </a:bodyPr>
          <a:lstStyle/>
          <a:p>
            <a:r>
              <a:rPr lang="ja-JP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 四大優點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2799AA-4DA2-41EF-9032-CC0FC80DA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8" y="3972443"/>
            <a:ext cx="2477620" cy="24776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70F01BC-1706-4DCD-8370-27EA461F0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45" y="4601719"/>
            <a:ext cx="2862422" cy="18319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787A50D-99CA-4283-89AF-2CFE51031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15" y="1587956"/>
            <a:ext cx="2298806" cy="229880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2221445-FEC6-4FFB-AB59-4029EFB15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843"/>
            <a:ext cx="3405831" cy="272466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2284DA9-CEEA-4A6D-BF22-CAB8914D75DE}"/>
              </a:ext>
            </a:extLst>
          </p:cNvPr>
          <p:cNvSpPr/>
          <p:nvPr/>
        </p:nvSpPr>
        <p:spPr>
          <a:xfrm>
            <a:off x="3093011" y="2067675"/>
            <a:ext cx="2236510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資料安全性</a:t>
            </a:r>
            <a:endParaRPr lang="zh-CN" altLang="en-US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8D14A64-1039-48A0-886A-053B7F95A01D}"/>
              </a:ext>
            </a:extLst>
          </p:cNvPr>
          <p:cNvSpPr/>
          <p:nvPr/>
        </p:nvSpPr>
        <p:spPr>
          <a:xfrm>
            <a:off x="9173386" y="4961521"/>
            <a:ext cx="1826141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閱讀分享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34DAD50-2D63-44E6-A571-B3C4D29AC03B}"/>
              </a:ext>
            </a:extLst>
          </p:cNvPr>
          <p:cNvSpPr/>
          <p:nvPr/>
        </p:nvSpPr>
        <p:spPr>
          <a:xfrm>
            <a:off x="3316676" y="4932598"/>
            <a:ext cx="1826141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方便列印</a:t>
            </a:r>
          </a:p>
        </p:txBody>
      </p:sp>
    </p:spTree>
    <p:extLst>
      <p:ext uri="{BB962C8B-B14F-4D97-AF65-F5344CB8AC3E}">
        <p14:creationId xmlns:p14="http://schemas.microsoft.com/office/powerpoint/2010/main" val="326448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id="{261A28C1-0137-4368-A0B0-BD54A03B6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08" r="6664" b="-43"/>
          <a:stretch/>
        </p:blipFill>
        <p:spPr>
          <a:xfrm>
            <a:off x="-5576" y="-3485"/>
            <a:ext cx="12196534" cy="6867737"/>
          </a:xfrm>
          <a:prstGeom prst="rect">
            <a:avLst/>
          </a:prstGeom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656D08B7-419B-4309-86E6-2819E56ABB8F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4F748E-89E3-43CD-9D16-2C354C3AF180}"/>
              </a:ext>
            </a:extLst>
          </p:cNvPr>
          <p:cNvSpPr txBox="1">
            <a:spLocks/>
          </p:cNvSpPr>
          <p:nvPr/>
        </p:nvSpPr>
        <p:spPr>
          <a:xfrm>
            <a:off x="197858" y="730411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旅遊</a:t>
            </a:r>
            <a:r>
              <a:rPr lang="ja-JP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en-US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線上申請</a:t>
            </a:r>
            <a:endParaRPr lang="en-US" altLang="ja-JP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繳交重要資料時...</a:t>
            </a:r>
          </a:p>
          <a:p>
            <a:pPr algn="r">
              <a:spcAft>
                <a:spcPts val="600"/>
              </a:spcAft>
            </a:pPr>
            <a:endParaRPr lang="ja-JP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C350EEC-3760-4BC0-91A5-A3E83194F4E0}"/>
              </a:ext>
            </a:extLst>
          </p:cNvPr>
          <p:cNvSpPr>
            <a:spLocks noGrp="1"/>
          </p:cNvSpPr>
          <p:nvPr/>
        </p:nvSpPr>
        <p:spPr>
          <a:xfrm>
            <a:off x="5293982" y="1017005"/>
            <a:ext cx="6896976" cy="409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將重要資料合併成單一 PDF 檔，設定密碼，可防止複製，大大提升安全性！</a:t>
            </a:r>
            <a:endParaRPr lang="en-US" altLang="ja-JP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buNone/>
            </a:pPr>
            <a:endParaRPr lang="en-US" sz="440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B539752-DB8C-488B-8EAB-E71A958F8633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1610F29-E253-4472-91E5-39786C3BC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9EBC637-747D-45F5-B31C-35C7EE727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E91956C-25D9-445A-A2D7-DF07E0F82708}"/>
              </a:ext>
            </a:extLst>
          </p:cNvPr>
          <p:cNvGrpSpPr/>
          <p:nvPr/>
        </p:nvGrpSpPr>
        <p:grpSpPr>
          <a:xfrm>
            <a:off x="-377407" y="4084276"/>
            <a:ext cx="5905500" cy="2724665"/>
            <a:chOff x="-304800" y="4252118"/>
            <a:chExt cx="5905500" cy="2724665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999CEE7-B038-4CC5-92DB-6880B042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4874224"/>
              <a:ext cx="3629025" cy="1592974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F0BCFB8-94FF-4AD1-B4FA-94C8FCE3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4252118"/>
              <a:ext cx="3405831" cy="2724665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FB90BA0-C807-48D8-AE68-DB0246E2649E}"/>
                </a:ext>
              </a:extLst>
            </p:cNvPr>
            <p:cNvSpPr/>
            <p:nvPr/>
          </p:nvSpPr>
          <p:spPr>
            <a:xfrm>
              <a:off x="2788211" y="5029950"/>
              <a:ext cx="2236510" cy="925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3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資料安全性</a:t>
              </a:r>
              <a:endParaRPr lang="zh-CN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67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wall, refrigerator, window&#10;&#10;Description generated with very high confidence">
            <a:extLst>
              <a:ext uri="{FF2B5EF4-FFF2-40B4-BE49-F238E27FC236}">
                <a16:creationId xmlns:a16="http://schemas.microsoft.com/office/drawing/2014/main" id="{D4A24783-F82E-4F24-BB8C-8EDCD6DD2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6" t="15601" r="318" b="460"/>
          <a:stretch/>
        </p:blipFill>
        <p:spPr>
          <a:xfrm>
            <a:off x="-1302" y="7404"/>
            <a:ext cx="12193410" cy="6857121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D45F6D06-8156-4B65-B8C1-EB189DDEBD85}"/>
              </a:ext>
            </a:extLst>
          </p:cNvPr>
          <p:cNvSpPr/>
          <p:nvPr/>
        </p:nvSpPr>
        <p:spPr>
          <a:xfrm>
            <a:off x="0" y="13071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746BC1-D5E0-47C1-B1DF-BDAE0FC828C4}"/>
              </a:ext>
            </a:extLst>
          </p:cNvPr>
          <p:cNvSpPr txBox="1">
            <a:spLocks/>
          </p:cNvSpPr>
          <p:nvPr/>
        </p:nvSpPr>
        <p:spPr>
          <a:xfrm>
            <a:off x="-4935" y="689629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列印多張</a:t>
            </a:r>
            <a:br>
              <a:rPr lang="en-US" alt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需排序</a:t>
            </a:r>
            <a:r>
              <a:rPr lang="en-US" altLang="ja-JP" sz="3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的圖片</a:t>
            </a: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時...</a:t>
            </a:r>
            <a:endParaRPr lang="ja-JP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B2FFFC4-6958-4BDD-8E67-CF5894A360E1}"/>
              </a:ext>
            </a:extLst>
          </p:cNvPr>
          <p:cNvSpPr>
            <a:spLocks noGrp="1"/>
          </p:cNvSpPr>
          <p:nvPr/>
        </p:nvSpPr>
        <p:spPr>
          <a:xfrm>
            <a:off x="5270274" y="1270901"/>
            <a:ext cx="7500824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將圖片依喜好排序合併成 PDF </a:t>
            </a:r>
            <a:endParaRPr lang="en-US" altLang="ja-JP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，設定頁首頁尾與邊界，</a:t>
            </a:r>
            <a:endParaRPr lang="en-US" sz="4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列印檔案一次搞定！</a:t>
            </a:r>
          </a:p>
          <a:p>
            <a:pPr marL="0" indent="0">
              <a:buNone/>
            </a:pPr>
            <a:endParaRPr lang="en-US" sz="440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00E4DFC-6176-4C47-A0D0-9E852D627EDF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05E9360-0D84-4335-AA30-41C66D7C1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44655EA-CE29-4155-B333-9A7C225C8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AC2D70C2-7FDC-4ED9-B8CE-279E723D5F3E}"/>
              </a:ext>
            </a:extLst>
          </p:cNvPr>
          <p:cNvGrpSpPr/>
          <p:nvPr/>
        </p:nvGrpSpPr>
        <p:grpSpPr>
          <a:xfrm>
            <a:off x="304593" y="4018971"/>
            <a:ext cx="5237686" cy="2477620"/>
            <a:chOff x="593598" y="3972443"/>
            <a:chExt cx="5237686" cy="247762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1926AFE-24EE-4AC9-8E34-84F69CD4F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59" y="4776872"/>
              <a:ext cx="3629025" cy="1592974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A8A6B55-295B-42D1-9EAE-6251BA079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98" y="3972443"/>
              <a:ext cx="2477620" cy="247762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9E3DDD1-634F-4DBE-9FA0-CA596D972BA2}"/>
                </a:ext>
              </a:extLst>
            </p:cNvPr>
            <p:cNvSpPr/>
            <p:nvPr/>
          </p:nvSpPr>
          <p:spPr>
            <a:xfrm>
              <a:off x="3316676" y="4932598"/>
              <a:ext cx="1826141" cy="925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3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方便列印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49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1C703008-3B61-48C2-B872-46ED1EA56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8" t="20330" r="1155"/>
          <a:stretch/>
        </p:blipFill>
        <p:spPr>
          <a:xfrm>
            <a:off x="-1769" y="-3529"/>
            <a:ext cx="12206542" cy="6931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895FB04-73B6-4C6C-B992-7B22B5520BB1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175971-AAF4-4313-89B2-DD90E1CBEE8A}"/>
              </a:ext>
            </a:extLst>
          </p:cNvPr>
          <p:cNvSpPr txBox="1">
            <a:spLocks/>
          </p:cNvSpPr>
          <p:nvPr/>
        </p:nvSpPr>
        <p:spPr>
          <a:xfrm>
            <a:off x="-107926" y="857613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在外簽署重要</a:t>
            </a:r>
            <a:br>
              <a:rPr lang="en-US" alt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紙本合約時...</a:t>
            </a:r>
          </a:p>
          <a:p>
            <a:pPr algn="r">
              <a:spcAft>
                <a:spcPts val="600"/>
              </a:spcAft>
            </a:pPr>
            <a:endParaRPr lang="ja-JP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88F73D3-95A5-4D90-AD77-2B24078BC65E}"/>
              </a:ext>
            </a:extLst>
          </p:cNvPr>
          <p:cNvSpPr>
            <a:spLocks noGrp="1"/>
          </p:cNvSpPr>
          <p:nvPr/>
        </p:nvSpPr>
        <p:spPr>
          <a:xfrm>
            <a:off x="5210082" y="1215716"/>
            <a:ext cx="6797191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將拍攝後的照片合併成 </a:t>
            </a:r>
            <a:r>
              <a:rPr lang="ja-JP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一份完整 </a:t>
            </a: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PDF 檔案，歸檔留存！</a:t>
            </a:r>
            <a:endParaRPr lang="en-US" altLang="ja-JP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buNone/>
            </a:pPr>
            <a:endParaRPr lang="en-US" sz="44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EA44A08-D8E1-43D2-AE43-FE8626C565EB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4DE0B6E-9BD2-4CD8-BF64-68F3C3D20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A712F7-36FD-49CA-B272-5FAA76AD4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2E8FE84C-DA25-4BAF-A294-0BD42B812C89}"/>
              </a:ext>
            </a:extLst>
          </p:cNvPr>
          <p:cNvGrpSpPr/>
          <p:nvPr/>
        </p:nvGrpSpPr>
        <p:grpSpPr>
          <a:xfrm>
            <a:off x="325022" y="4610613"/>
            <a:ext cx="5260887" cy="2298806"/>
            <a:chOff x="6337515" y="1587956"/>
            <a:chExt cx="5260887" cy="2298806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166D8CC-1ABE-4652-AFF1-C0A251BA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377" y="1940872"/>
              <a:ext cx="3629025" cy="1592974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FC82B27-BE2B-41BE-A3B4-88B29F7DD62B}"/>
                </a:ext>
              </a:extLst>
            </p:cNvPr>
            <p:cNvSpPr/>
            <p:nvPr/>
          </p:nvSpPr>
          <p:spPr>
            <a:xfrm>
              <a:off x="8996514" y="2096598"/>
              <a:ext cx="1826141" cy="925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3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歸檔留存</a:t>
              </a:r>
              <a:endParaRPr lang="zh-CN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D25F491-4680-46F3-880B-C74CC79CB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515" y="1587956"/>
              <a:ext cx="2298806" cy="2298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6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E55133CA-EE2A-4A31-A36E-0917DD4AD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" r="-44" b="15873"/>
          <a:stretch/>
        </p:blipFill>
        <p:spPr>
          <a:xfrm>
            <a:off x="-434" y="-1438"/>
            <a:ext cx="12203513" cy="68604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238466-75C8-446A-94D5-D331DB09E959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43B576-D2A9-45C9-A8FD-9AFA91740D25}"/>
              </a:ext>
            </a:extLst>
          </p:cNvPr>
          <p:cNvSpPr txBox="1">
            <a:spLocks/>
          </p:cNvSpPr>
          <p:nvPr/>
        </p:nvSpPr>
        <p:spPr>
          <a:xfrm>
            <a:off x="100106" y="828637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所需的</a:t>
            </a: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br>
              <a:rPr lang="en-US" alt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散落在不同書籍</a:t>
            </a:r>
            <a:r>
              <a:rPr lang="ja-JP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時...</a:t>
            </a:r>
          </a:p>
          <a:p>
            <a:pPr algn="r">
              <a:spcAft>
                <a:spcPts val="600"/>
              </a:spcAft>
            </a:pPr>
            <a:endParaRPr lang="ja-JP" altLang="en-US" sz="3600" b="1">
              <a:solidFill>
                <a:schemeClr val="bg1"/>
              </a:solidFill>
              <a:latin typeface="游ゴシック Light"/>
              <a:ea typeface="游ゴシック Light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C1C4408-9EF6-4F52-BEDA-F999647E86B0}"/>
              </a:ext>
            </a:extLst>
          </p:cNvPr>
          <p:cNvSpPr>
            <a:spLocks noGrp="1"/>
          </p:cNvSpPr>
          <p:nvPr/>
        </p:nvSpPr>
        <p:spPr>
          <a:xfrm>
            <a:off x="5328572" y="1174142"/>
            <a:ext cx="7500824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將拍攝後的照片合併成 PDF </a:t>
            </a:r>
            <a:endParaRPr lang="en-US" altLang="ja-JP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依喜好排序、設定頁碼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簡易電子書，便於</a:t>
            </a:r>
            <a:r>
              <a:rPr lang="zh-TW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個人</a:t>
            </a:r>
            <a:r>
              <a:rPr lang="ja-JP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閱讀！</a:t>
            </a:r>
          </a:p>
          <a:p>
            <a:pPr marL="0" indent="0">
              <a:buNone/>
            </a:pPr>
            <a:endParaRPr lang="en-US" sz="44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763649B-C599-4F57-81B7-0D9A4645BAB2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9B9489C-BA74-48B6-A64B-3ACEA524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6B74BFE-C957-41D6-B9DD-E0B226F7D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91D897A9-DE7E-4A6D-9BA5-9A1357803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60" y="5041799"/>
            <a:ext cx="3629025" cy="159297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241406C-B32C-4485-8DDD-FF25CD19B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" y="4630042"/>
            <a:ext cx="3186923" cy="203963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C82E8A1-E3A3-4528-9926-14AE752C5DA4}"/>
              </a:ext>
            </a:extLst>
          </p:cNvPr>
          <p:cNvSpPr/>
          <p:nvPr/>
        </p:nvSpPr>
        <p:spPr>
          <a:xfrm>
            <a:off x="3542124" y="5197525"/>
            <a:ext cx="1826141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閱讀分享</a:t>
            </a:r>
          </a:p>
        </p:txBody>
      </p:sp>
    </p:spTree>
    <p:extLst>
      <p:ext uri="{BB962C8B-B14F-4D97-AF65-F5344CB8AC3E}">
        <p14:creationId xmlns:p14="http://schemas.microsoft.com/office/powerpoint/2010/main" val="380536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C761490-FB06-498D-AFEE-BAD2EA5B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721475" y="3833812"/>
            <a:ext cx="5051425" cy="1641475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400"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959C0F-D6A9-4C21-A1BB-84D6CA25413A}"/>
              </a:ext>
            </a:extLst>
          </p:cNvPr>
          <p:cNvSpPr/>
          <p:nvPr/>
        </p:nvSpPr>
        <p:spPr>
          <a:xfrm>
            <a:off x="6825672" y="5091747"/>
            <a:ext cx="4859908" cy="336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©2018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</a:t>
            </a:r>
          </a:p>
        </p:txBody>
      </p:sp>
    </p:spTree>
    <p:extLst>
      <p:ext uri="{BB962C8B-B14F-4D97-AF65-F5344CB8AC3E}">
        <p14:creationId xmlns:p14="http://schemas.microsoft.com/office/powerpoint/2010/main" val="424119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5C47C1AC-1B98-4F3A-AEDA-213EA4A352FB}"/>
              </a:ext>
            </a:extLst>
          </p:cNvPr>
          <p:cNvGrpSpPr/>
          <p:nvPr/>
        </p:nvGrpSpPr>
        <p:grpSpPr>
          <a:xfrm rot="5400000">
            <a:off x="3241567" y="2551210"/>
            <a:ext cx="7713908" cy="499619"/>
            <a:chOff x="6340544" y="2210412"/>
            <a:chExt cx="6283186" cy="40695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96C0391-08FB-4533-AF57-CDED7733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8F69EBA-2AD0-4A12-919C-09B4E2C6C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49D81FF2-3081-40CC-96CD-934EB2E80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19953" r="40303" b="-117"/>
          <a:stretch/>
        </p:blipFill>
        <p:spPr>
          <a:xfrm>
            <a:off x="172536" y="167257"/>
            <a:ext cx="6874806" cy="6523485"/>
          </a:xfrm>
          <a:prstGeom prst="rect">
            <a:avLst/>
          </a:prstGeom>
          <a:effectLst>
            <a:innerShdw blurRad="177800">
              <a:prstClr val="black"/>
            </a:inn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8FA0220-C183-43AD-B011-08958B5F6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38" y="474442"/>
            <a:ext cx="5619383" cy="67758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461752" y="577850"/>
            <a:ext cx="4557712" cy="1149350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TW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您是否曾有過</a:t>
            </a:r>
            <a:br>
              <a:rPr lang="en" altLang="zh-TW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altLang="zh-TW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以下困擾?</a:t>
            </a:r>
            <a:endParaRPr lang="zh-TW" altLang="en-US" sz="4800" b="1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CBFD789-4158-4FA9-B8B3-612C078640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30272" y="2033587"/>
            <a:ext cx="4108450" cy="1828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5895" indent="-175895"/>
            <a:r>
              <a:rPr lang="zh-TW" sz="26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彙整</a:t>
            </a:r>
            <a:r>
              <a:rPr lang="zh-TW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大量圖檔時，難以自訂排列順序</a:t>
            </a:r>
            <a:endParaRPr lang="zh-TW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5895" indent="-175895"/>
            <a:r>
              <a:rPr lang="zh-TW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製作攝影作品集好麻煩</a:t>
            </a:r>
          </a:p>
          <a:p>
            <a:pPr marL="175895" indent="-175895"/>
            <a:r>
              <a:rPr lang="zh-TW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圖檔要分享給別人，卻擔心被盜用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D403BF9-E8A3-48AA-8FB0-C2EB2AF85E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" y="5098473"/>
            <a:ext cx="1642815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tanding in front of a computer screen&#10;&#10;Description generated with very high confidence">
            <a:extLst>
              <a:ext uri="{FF2B5EF4-FFF2-40B4-BE49-F238E27FC236}">
                <a16:creationId xmlns:a16="http://schemas.microsoft.com/office/drawing/2014/main" id="{49F4F630-C7F1-40CE-AED5-AB2A23C7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" t="1219" r="30966" b="12171"/>
          <a:stretch/>
        </p:blipFill>
        <p:spPr>
          <a:xfrm>
            <a:off x="4638675" y="171450"/>
            <a:ext cx="7372350" cy="6511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80F8D8-D1C7-4671-90FC-2D81517CA7D0}"/>
              </a:ext>
            </a:extLst>
          </p:cNvPr>
          <p:cNvSpPr/>
          <p:nvPr/>
        </p:nvSpPr>
        <p:spPr>
          <a:xfrm>
            <a:off x="292811" y="2283170"/>
            <a:ext cx="4043805" cy="323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上課/講座拍攝的投影片，如何整理成冊？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CDF7F3-2F98-45DC-B3E4-C9F8F1881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79" y="5098473"/>
            <a:ext cx="1642815" cy="175952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BE4171C8-1A5F-46EF-BF56-15758C0BA639}"/>
              </a:ext>
            </a:extLst>
          </p:cNvPr>
          <p:cNvGrpSpPr/>
          <p:nvPr/>
        </p:nvGrpSpPr>
        <p:grpSpPr>
          <a:xfrm rot="5400000">
            <a:off x="74990" y="2875343"/>
            <a:ext cx="8627750" cy="499619"/>
            <a:chOff x="6340544" y="2210412"/>
            <a:chExt cx="6283186" cy="40695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D03D85E-FB25-4726-A9EE-75E8547F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7E116E2-16DA-4E32-81C7-4726CA130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35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95CE94-E43C-440C-A0AA-C9458BFAF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040" y="427812"/>
            <a:ext cx="10972800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整理大量圖檔時...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EE67E6-F1DB-4DB6-AFD4-30FB3B8A8269}"/>
              </a:ext>
            </a:extLst>
          </p:cNvPr>
          <p:cNvSpPr/>
          <p:nvPr/>
        </p:nvSpPr>
        <p:spPr>
          <a:xfrm>
            <a:off x="8527387" y="1320723"/>
            <a:ext cx="315983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900">
                <a:latin typeface="Microsoft JhengHei"/>
                <a:ea typeface="Microsoft JhengHei"/>
              </a:rPr>
              <a:t>讓照片變回投影片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4D3256-F10B-46C0-8A7B-8C51FFA44CE4}"/>
              </a:ext>
            </a:extLst>
          </p:cNvPr>
          <p:cNvSpPr/>
          <p:nvPr/>
        </p:nvSpPr>
        <p:spPr>
          <a:xfrm>
            <a:off x="331940" y="1320723"/>
            <a:ext cx="501932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900">
                <a:latin typeface="Microsoft JhengHei"/>
                <a:ea typeface="Microsoft JhengHei"/>
              </a:rPr>
              <a:t>上課或講座拍了很多張投影片</a:t>
            </a:r>
          </a:p>
        </p:txBody>
      </p:sp>
    </p:spTree>
    <p:extLst>
      <p:ext uri="{BB962C8B-B14F-4D97-AF65-F5344CB8AC3E}">
        <p14:creationId xmlns:p14="http://schemas.microsoft.com/office/powerpoint/2010/main" val="146458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sitting at a desk using a computer&#10;&#10;Description generated with very high confidence">
            <a:extLst>
              <a:ext uri="{FF2B5EF4-FFF2-40B4-BE49-F238E27FC236}">
                <a16:creationId xmlns:a16="http://schemas.microsoft.com/office/drawing/2014/main" id="{49140766-670B-4184-B443-942E59533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7" t="11013" r="22187" b="6560"/>
          <a:stretch/>
        </p:blipFill>
        <p:spPr>
          <a:xfrm>
            <a:off x="187287" y="176270"/>
            <a:ext cx="7162803" cy="6520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6CC02-D722-46DB-AC44-01A11F61357A}"/>
              </a:ext>
            </a:extLst>
          </p:cNvPr>
          <p:cNvSpPr/>
          <p:nvPr/>
        </p:nvSpPr>
        <p:spPr>
          <a:xfrm>
            <a:off x="7954738" y="1940860"/>
            <a:ext cx="3761981" cy="297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攝影</a:t>
            </a:r>
            <a:r>
              <a:rPr lang="ja-JP" altLang="en-US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照片有</a:t>
            </a:r>
            <a:r>
              <a:rPr lang="ja-JP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數十張之</a:t>
            </a:r>
            <a:r>
              <a:rPr lang="ja-JP" altLang="en-US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多!如何和客戶</a:t>
            </a:r>
            <a:r>
              <a:rPr lang="ja-JP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</a:t>
            </a:r>
            <a:r>
              <a:rPr lang="ja-JP" altLang="en-US" sz="48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溝通？</a:t>
            </a:r>
            <a:endParaRPr lang="ja-JP" sz="4800" b="1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24A584-67CB-4B13-A710-AF94A9CC0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" y="5098473"/>
            <a:ext cx="1642815" cy="175952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5904FF9-2E92-4D01-B8FA-7C2E89371DFB}"/>
              </a:ext>
            </a:extLst>
          </p:cNvPr>
          <p:cNvGrpSpPr/>
          <p:nvPr/>
        </p:nvGrpSpPr>
        <p:grpSpPr>
          <a:xfrm rot="5400000">
            <a:off x="2760767" y="2898121"/>
            <a:ext cx="8675505" cy="499619"/>
            <a:chOff x="6340544" y="2210412"/>
            <a:chExt cx="6283186" cy="40695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874085A-529F-4DF6-93AE-A9FA642D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088C015-36B9-4DEE-8244-F4F9EF625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79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4315C29-EA09-4DF9-B43C-CBF0A40D58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68439" y="1246130"/>
            <a:ext cx="5445893" cy="4814338"/>
          </a:xfrm>
          <a:prstGeom prst="rect">
            <a:avLst/>
          </a:prstGeom>
          <a:effectLst>
            <a:outerShdw blurRad="304800" dist="482600" dir="18900000" algn="bl" rotWithShape="0">
              <a:prstClr val="black">
                <a:alpha val="23000"/>
              </a:prstClr>
            </a:outerShdw>
            <a:reflection blurRad="38100" stA="91000" endPos="10000" dist="25400" dir="5400000" sy="-100000" algn="bl" rotWithShape="0"/>
          </a:effectLst>
        </p:spPr>
      </p:pic>
      <p:pic>
        <p:nvPicPr>
          <p:cNvPr id="7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847088A-2A02-45E2-AD1D-779767B82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33" y="1246131"/>
            <a:ext cx="4130304" cy="4147008"/>
          </a:xfrm>
          <a:prstGeom prst="rect">
            <a:avLst/>
          </a:prstGeom>
          <a:effectLst>
            <a:outerShdw blurRad="304800" dist="482600" dir="18900000" algn="bl" rotWithShape="0">
              <a:prstClr val="black">
                <a:alpha val="23000"/>
              </a:prstClr>
            </a:outerShdw>
            <a:reflection blurRad="38100" stA="91000" endPos="10000" dist="254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B26C83-DB6C-4B5B-AF81-67FA120C3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308" y="1315215"/>
            <a:ext cx="1055731" cy="10557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9648B12-C3EA-4B1D-A76B-CFCC5B5B9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04" y="1307333"/>
            <a:ext cx="974639" cy="108184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B78B1B8-DD5D-43B8-BC5B-E08BE74EC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24" y="1288231"/>
            <a:ext cx="974639" cy="108184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B998090-10D2-4A7D-B631-DFC8A19B0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43" y="1288231"/>
            <a:ext cx="974639" cy="108184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78C696E-82AA-4CB2-8738-1E53C8691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47" y="4970678"/>
            <a:ext cx="3367785" cy="14919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8AE2450-351D-4BCE-8E25-E2ACA49F921E}"/>
              </a:ext>
            </a:extLst>
          </p:cNvPr>
          <p:cNvSpPr/>
          <p:nvPr/>
        </p:nvSpPr>
        <p:spPr>
          <a:xfrm>
            <a:off x="3402743" y="5079839"/>
            <a:ext cx="27125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>
                <a:solidFill>
                  <a:srgbClr val="7F99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檔案太多，</a:t>
            </a:r>
            <a:endParaRPr lang="en-US" altLang="zh-TW" sz="2600" b="1">
              <a:solidFill>
                <a:srgbClr val="7F992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 b="1">
                <a:solidFill>
                  <a:srgbClr val="7F99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溝通困難</a:t>
            </a:r>
            <a:endParaRPr lang="zh-TW" altLang="zh-TW" sz="2600" b="1">
              <a:solidFill>
                <a:srgbClr val="7F992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 b="1">
                <a:solidFill>
                  <a:srgbClr val="7F99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看得眼花撩亂？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9B0B8AF-BCC1-4983-9AA8-04F303D30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415" y="4286247"/>
            <a:ext cx="3367785" cy="149193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774C368-AA06-45C3-A8A5-C94B5CA82406}"/>
              </a:ext>
            </a:extLst>
          </p:cNvPr>
          <p:cNvSpPr/>
          <p:nvPr/>
        </p:nvSpPr>
        <p:spPr>
          <a:xfrm>
            <a:off x="8847010" y="4585938"/>
            <a:ext cx="2712594" cy="8925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用一個 </a:t>
            </a:r>
            <a:r>
              <a:rPr lang="en-US" altLang="zh-TW" sz="2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 </a:t>
            </a:r>
            <a:r>
              <a:rPr lang="zh-TW" altLang="en-US" sz="2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</a:t>
            </a:r>
            <a:br>
              <a:rPr lang="zh-TW" altLang="en-US" sz="2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幫助溝通！</a:t>
            </a: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4838C651-82E6-495F-A856-CBB260C8DBAA}"/>
              </a:ext>
            </a:extLst>
          </p:cNvPr>
          <p:cNvSpPr txBox="1">
            <a:spLocks/>
          </p:cNvSpPr>
          <p:nvPr/>
        </p:nvSpPr>
        <p:spPr>
          <a:xfrm>
            <a:off x="768439" y="14523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以大量圖檔溝通時...</a:t>
            </a:r>
          </a:p>
        </p:txBody>
      </p:sp>
    </p:spTree>
    <p:extLst>
      <p:ext uri="{BB962C8B-B14F-4D97-AF65-F5344CB8AC3E}">
        <p14:creationId xmlns:p14="http://schemas.microsoft.com/office/powerpoint/2010/main" val="232148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BEAB6C3-F04F-4FBC-988B-7D8B0626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44" y="2254223"/>
            <a:ext cx="6283186" cy="3631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2991B79-179D-4FD8-812F-A9E4D52F2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7" t="7088" r="7618" b="5084"/>
          <a:stretch/>
        </p:blipFill>
        <p:spPr>
          <a:xfrm>
            <a:off x="34582" y="0"/>
            <a:ext cx="612208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696200" y="598570"/>
            <a:ext cx="8991600" cy="1143000"/>
          </a:xfrm>
        </p:spPr>
        <p:txBody>
          <a:bodyPr>
            <a:normAutofit fontScale="90000"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5333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</a:t>
            </a:r>
            <a:br>
              <a:rPr lang="en-US" altLang="zh-TW" sz="5333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333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當您的好幫手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792452" y="2849088"/>
            <a:ext cx="3571875" cy="2208213"/>
          </a:xfrm>
        </p:spPr>
        <p:txBody>
          <a:bodyPr vert="horz" lIns="121920" tIns="60960" rIns="121920" bIns="60960" rtlCol="0" anchor="t">
            <a:normAutofit lnSpcReduction="10000"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隨選隨做，快速製成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大量圖檔歸檔整理</a:t>
            </a: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順序調整超方便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兼顧檔案安全性</a:t>
            </a: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多個</a:t>
            </a:r>
            <a:r>
              <a:rPr 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選項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9EC1DD-E815-4378-822D-AAFB11D1D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09" y="199019"/>
            <a:ext cx="3993447" cy="42771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A0FEB36-36B9-4E45-8642-83841A7DB9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6" b="62456"/>
          <a:stretch/>
        </p:blipFill>
        <p:spPr>
          <a:xfrm>
            <a:off x="7197356" y="2172312"/>
            <a:ext cx="4992176" cy="2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741" t="20700" r="9935" b="7829"/>
          <a:stretch/>
        </p:blipFill>
        <p:spPr bwMode="auto">
          <a:xfrm>
            <a:off x="318949" y="1085851"/>
            <a:ext cx="11532614" cy="57721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18949" y="0"/>
            <a:ext cx="6210300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隨選隨做，快速製成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AFEC4B1-A223-4934-9918-C3409FD5C83A}"/>
              </a:ext>
            </a:extLst>
          </p:cNvPr>
          <p:cNvGrpSpPr/>
          <p:nvPr/>
        </p:nvGrpSpPr>
        <p:grpSpPr>
          <a:xfrm>
            <a:off x="6028459" y="1929167"/>
            <a:ext cx="5676150" cy="2621212"/>
            <a:chOff x="6028459" y="1929167"/>
            <a:chExt cx="5676150" cy="2621212"/>
          </a:xfrm>
        </p:grpSpPr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716D898A-BD26-4721-8C0B-EF0D707CD8A8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A441F42-30F9-4DE0-9839-D3E6AD81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2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7F4B712-A88C-4008-B422-C975112B07D8}"/>
              </a:ext>
            </a:extLst>
          </p:cNvPr>
          <p:cNvSpPr txBox="1"/>
          <p:nvPr/>
        </p:nvSpPr>
        <p:spPr>
          <a:xfrm>
            <a:off x="7557467" y="2560628"/>
            <a:ext cx="4147142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 File Station 多選檔案</a:t>
            </a:r>
            <a:endParaRPr 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endParaRPr 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326B338-7BFE-42FE-923E-FAB5A25D2C48}"/>
              </a:ext>
            </a:extLst>
          </p:cNvPr>
          <p:cNvSpPr txBox="1"/>
          <p:nvPr/>
        </p:nvSpPr>
        <p:spPr>
          <a:xfrm>
            <a:off x="8001058" y="3595996"/>
            <a:ext cx="3140242" cy="4770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 Image2PDF 開啟</a:t>
            </a:r>
            <a:endParaRPr lang="zh-TW" altLang="en-US" sz="250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F1D364-7FCA-43CA-8E03-C09CFBA4BE40}"/>
              </a:ext>
            </a:extLst>
          </p:cNvPr>
          <p:cNvSpPr/>
          <p:nvPr/>
        </p:nvSpPr>
        <p:spPr>
          <a:xfrm>
            <a:off x="4475747" y="3922294"/>
            <a:ext cx="1937085" cy="372979"/>
          </a:xfrm>
          <a:prstGeom prst="rect">
            <a:avLst/>
          </a:prstGeom>
          <a:noFill/>
          <a:ln>
            <a:solidFill>
              <a:srgbClr val="EC6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74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螢幕擷取畫面, 電腦 的圖片&#10;&#10;描述是以非常高的可信度產生">
            <a:extLst>
              <a:ext uri="{FF2B5EF4-FFF2-40B4-BE49-F238E27FC236}">
                <a16:creationId xmlns:a16="http://schemas.microsoft.com/office/drawing/2014/main" id="{C0FEF9E8-D7B1-434A-873F-EFF32A7A02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8427" t="21921" r="18545" b="5846"/>
          <a:stretch/>
        </p:blipFill>
        <p:spPr>
          <a:xfrm>
            <a:off x="1399632" y="1044203"/>
            <a:ext cx="9023684" cy="5813797"/>
          </a:xfrm>
          <a:prstGeom prst="rect">
            <a:avLst/>
          </a:prstGeom>
          <a:effectLst>
            <a:outerShdw blurRad="419100" dist="571500" dir="13140000" sx="107000" sy="107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CDC79A0-C725-4FB1-B3AF-1AD7A750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80" y="5813797"/>
            <a:ext cx="7640053" cy="81560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1A0C5B2-953D-4733-BBC0-CA21E9A991CA}"/>
              </a:ext>
            </a:extLst>
          </p:cNvPr>
          <p:cNvSpPr txBox="1"/>
          <p:nvPr/>
        </p:nvSpPr>
        <p:spPr>
          <a:xfrm>
            <a:off x="192516" y="5995895"/>
            <a:ext cx="4125259" cy="45140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還可以與其他編輯模組共同使用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9A4FF00-C511-4BC2-BEA0-F7C7DECECAB3}"/>
              </a:ext>
            </a:extLst>
          </p:cNvPr>
          <p:cNvSpPr txBox="1">
            <a:spLocks/>
          </p:cNvSpPr>
          <p:nvPr/>
        </p:nvSpPr>
        <p:spPr>
          <a:xfrm>
            <a:off x="3237850" y="-14233"/>
            <a:ext cx="620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大量圖檔歸檔整理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F7D2505-AD72-4076-B3F4-BB029C398640}"/>
              </a:ext>
            </a:extLst>
          </p:cNvPr>
          <p:cNvGrpSpPr/>
          <p:nvPr/>
        </p:nvGrpSpPr>
        <p:grpSpPr>
          <a:xfrm>
            <a:off x="4945617" y="1982366"/>
            <a:ext cx="4354793" cy="2011016"/>
            <a:chOff x="6028459" y="1929167"/>
            <a:chExt cx="5676150" cy="2621211"/>
          </a:xfrm>
        </p:grpSpPr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017B93D6-3FE0-4060-8267-3AEE798B3C9C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8788D80-7751-4C37-BDB7-915FFCA2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1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7CF38DC-503D-4698-9D91-32FE5931DD78}"/>
              </a:ext>
            </a:extLst>
          </p:cNvPr>
          <p:cNvSpPr txBox="1"/>
          <p:nvPr/>
        </p:nvSpPr>
        <p:spPr>
          <a:xfrm>
            <a:off x="5616808" y="2560874"/>
            <a:ext cx="3978267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800" b="1">
                <a:solidFill>
                  <a:srgbClr val="FFFFFF"/>
                </a:solidFill>
                <a:latin typeface="微軟正黑體"/>
                <a:ea typeface="微軟正黑體"/>
              </a:rPr>
              <a:t>filing 歸檔加入</a:t>
            </a:r>
            <a:br>
              <a:rPr lang="en-US" altLang="zh-TW" sz="2800" b="1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TW" altLang="en-US" sz="2800" b="1">
                <a:solidFill>
                  <a:srgbClr val="FFFFFF"/>
                </a:solidFill>
                <a:latin typeface="微軟正黑體"/>
                <a:ea typeface="微軟正黑體"/>
              </a:rPr>
              <a:t>檔案編輯模組</a:t>
            </a:r>
          </a:p>
        </p:txBody>
      </p:sp>
    </p:spTree>
    <p:extLst>
      <p:ext uri="{BB962C8B-B14F-4D97-AF65-F5344CB8AC3E}">
        <p14:creationId xmlns:p14="http://schemas.microsoft.com/office/powerpoint/2010/main" val="400270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484</Words>
  <Application>Microsoft Office PowerPoint</Application>
  <PresentationFormat>寬螢幕</PresentationFormat>
  <Paragraphs>79</Paragraphs>
  <Slides>19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宋体</vt:lpstr>
      <vt:lpstr>游ゴシック</vt:lpstr>
      <vt:lpstr>游ゴシック Light</vt:lpstr>
      <vt:lpstr>Microsoft JhengHei</vt:lpstr>
      <vt:lpstr>Microsoft JhengHei</vt:lpstr>
      <vt:lpstr>新細明體</vt:lpstr>
      <vt:lpstr>Arial</vt:lpstr>
      <vt:lpstr>Calibri</vt:lpstr>
      <vt:lpstr>Wingdings</vt:lpstr>
      <vt:lpstr>Office 佈景主題</vt:lpstr>
      <vt:lpstr>PowerPoint 簡報</vt:lpstr>
      <vt:lpstr>您是否曾有過 以下困擾?</vt:lpstr>
      <vt:lpstr>PowerPoint 簡報</vt:lpstr>
      <vt:lpstr>整理大量圖檔時...</vt:lpstr>
      <vt:lpstr>PowerPoint 簡報</vt:lpstr>
      <vt:lpstr>PowerPoint 簡報</vt:lpstr>
      <vt:lpstr>Image2PDF 當您的好幫手</vt:lpstr>
      <vt:lpstr>隨選隨做，快速製成</vt:lpstr>
      <vt:lpstr>PowerPoint 簡報</vt:lpstr>
      <vt:lpstr>順序調整超方便</vt:lpstr>
      <vt:lpstr>兼顧檔案安全性</vt:lpstr>
      <vt:lpstr>PowerPoint 簡報</vt:lpstr>
      <vt:lpstr>Image2PDF 四大優點</vt:lpstr>
      <vt:lpstr>PowerPoint 簡報</vt:lpstr>
      <vt:lpstr>PowerPoint 簡報</vt:lpstr>
      <vt:lpstr>PowerPoint 簡報</vt:lpstr>
      <vt:lpstr>PowerPoint 簡報</vt:lpstr>
      <vt:lpstr>PowerPoint 簡報</vt:lpstr>
      <vt:lpstr>是您最好的選擇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Copy Su</dc:creator>
  <cp:lastModifiedBy>QNAP_Copy Su</cp:lastModifiedBy>
  <cp:revision>2</cp:revision>
  <dcterms:created xsi:type="dcterms:W3CDTF">2013-07-15T20:26:40Z</dcterms:created>
  <dcterms:modified xsi:type="dcterms:W3CDTF">2018-10-23T01:21:17Z</dcterms:modified>
</cp:coreProperties>
</file>