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3" r:id="rId1"/>
  </p:sldMasterIdLst>
  <p:notesMasterIdLst>
    <p:notesMasterId r:id="rId43"/>
  </p:notesMasterIdLst>
  <p:handoutMasterIdLst>
    <p:handoutMasterId r:id="rId44"/>
  </p:handoutMasterIdLst>
  <p:sldIdLst>
    <p:sldId id="369" r:id="rId2"/>
    <p:sldId id="370" r:id="rId3"/>
    <p:sldId id="371" r:id="rId4"/>
    <p:sldId id="372" r:id="rId5"/>
    <p:sldId id="373" r:id="rId6"/>
    <p:sldId id="374" r:id="rId7"/>
    <p:sldId id="375" r:id="rId8"/>
    <p:sldId id="355" r:id="rId9"/>
    <p:sldId id="356" r:id="rId10"/>
    <p:sldId id="354" r:id="rId11"/>
    <p:sldId id="362" r:id="rId12"/>
    <p:sldId id="361" r:id="rId13"/>
    <p:sldId id="360" r:id="rId14"/>
    <p:sldId id="359" r:id="rId15"/>
    <p:sldId id="363" r:id="rId16"/>
    <p:sldId id="364" r:id="rId17"/>
    <p:sldId id="365" r:id="rId18"/>
    <p:sldId id="366" r:id="rId19"/>
    <p:sldId id="335" r:id="rId20"/>
    <p:sldId id="341" r:id="rId21"/>
    <p:sldId id="367" r:id="rId22"/>
    <p:sldId id="328" r:id="rId23"/>
    <p:sldId id="368" r:id="rId24"/>
    <p:sldId id="334" r:id="rId25"/>
    <p:sldId id="333" r:id="rId26"/>
    <p:sldId id="323" r:id="rId27"/>
    <p:sldId id="332" r:id="rId28"/>
    <p:sldId id="339" r:id="rId29"/>
    <p:sldId id="350" r:id="rId30"/>
    <p:sldId id="345" r:id="rId31"/>
    <p:sldId id="346" r:id="rId32"/>
    <p:sldId id="348" r:id="rId33"/>
    <p:sldId id="347" r:id="rId34"/>
    <p:sldId id="349" r:id="rId35"/>
    <p:sldId id="351" r:id="rId36"/>
    <p:sldId id="278" r:id="rId37"/>
    <p:sldId id="280" r:id="rId38"/>
    <p:sldId id="281" r:id="rId39"/>
    <p:sldId id="318" r:id="rId40"/>
    <p:sldId id="319" r:id="rId41"/>
    <p:sldId id="377" r:id="rId42"/>
  </p:sldIdLst>
  <p:sldSz cx="9144000" cy="5143500" type="screen16x9"/>
  <p:notesSz cx="6858000" cy="9144000"/>
  <p:embeddedFontLst>
    <p:embeddedFont>
      <p:font typeface="Microsoft JHengHei UI" panose="020B0604030504040204" pitchFamily="34" charset="-120"/>
      <p:regular r:id="rId45"/>
      <p:bold r:id="rId46"/>
    </p:embeddedFont>
    <p:embeddedFont>
      <p:font typeface="微軟正黑體" panose="020B0604030504040204" pitchFamily="34" charset="-120"/>
      <p:regular r:id="rId47"/>
      <p:bold r:id="rId48"/>
    </p:embeddedFont>
    <p:embeddedFont>
      <p:font typeface="新細明體" panose="02020500000000000000" pitchFamily="18" charset="-120"/>
      <p:regular r:id="rId49"/>
    </p:embeddedFont>
    <p:embeddedFont>
      <p:font typeface="微軟正黑體" panose="020B0604030504040204" pitchFamily="34" charset="-120"/>
      <p:regular r:id="rId47"/>
      <p:bold r:id="rId48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A00"/>
    <a:srgbClr val="7D2C00"/>
    <a:srgbClr val="CC4900"/>
    <a:srgbClr val="0000FF"/>
    <a:srgbClr val="FF00FF"/>
    <a:srgbClr val="CC00CC"/>
    <a:srgbClr val="CC00FF"/>
    <a:srgbClr val="0000CC"/>
    <a:srgbClr val="0037A4"/>
    <a:srgbClr val="2B67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5EFE3A-63F8-0D55-BBC5-376806DCE5A5}" v="31" dt="2018-10-18T03:57:11.013"/>
    <p1510:client id="{2F15CB7D-905F-5A35-BE04-CE4ED59A2437}" v="43" dt="2018-10-18T04:52:58.374"/>
    <p1510:client id="{C37FE233-F2D8-3077-B2C2-37D602D26836}" v="43" dt="2018-10-17T13:47:11.723"/>
    <p1510:client id="{6C3A9E0E-8465-5B6A-C099-A1A9028F81D6}" v="80" dt="2018-10-17T07:23:31.474"/>
    <p1510:client id="{CBAA906C-C287-DC05-953B-7DB8FAF69813}" v="32" dt="2018-10-18T01:47:59.365"/>
    <p1510:client id="{72F65E6B-4A92-61E7-E262-C4EECEB38549}" v="32" dt="2018-10-17T09:32:06.752"/>
    <p1510:client id="{5E61E46E-9911-CC3C-7C4F-3E6882AE6C98}" v="30" dt="2018-10-17T09:23:09.868"/>
    <p1510:client id="{1E10B7EF-A1F3-A145-BF1E-0457F0FD3534}" v="189" dt="2018-10-18T02:58:53.237"/>
    <p1510:client id="{99E37EE6-D824-3CC2-3AD9-88845EBA41CF}" v="7" dt="2018-10-17T09:36:36.954"/>
    <p1510:client id="{E0D390D2-32AD-56BF-9ADF-2D430DF40FB8}" v="5" dt="2018-10-18T02:49:17.301"/>
    <p1510:client id="{B38C377D-4D1C-4849-ADBB-22691EE872AC}" v="24" dt="2018-10-18T05:34:18.274"/>
    <p1510:client id="{E3C4CCEF-3D63-1695-CA8B-831815281E65}" v="55" dt="2018-10-18T03:57:40.079"/>
  </p1510:revLst>
</p1510:revInfo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深色樣式 1 - 輔色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1" d="100"/>
          <a:sy n="131" d="100"/>
        </p:scale>
        <p:origin x="1792" y="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ACBBF772-8B41-4970-BC89-B3061506EE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1F55C7B-BC72-408C-9A34-D96B691884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5AFB8-0B7C-4A99-94AE-C310D1BD4E38}" type="datetimeFigureOut">
              <a:rPr lang="zh-TW" altLang="en-US" smtClean="0"/>
              <a:t>2018/10/18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7DF87DE-9409-44F4-9CD8-C75650C432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7D35C00-D222-435B-A998-041C835744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FF596-97CB-4505-B3B6-8B621BD02D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0375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gure-eight.com/dataset/open-images-annotated-with-bounding-boxes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academictorrents.com/details/9e9194e21ce045deee8d811481b4cd676b20b06b" TargetMode="External"/><Relationship Id="rId4" Type="http://schemas.openxmlformats.org/officeDocument/2006/relationships/hyperlink" Target="https://storage.googleapis.com/openimages/web/download.htm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e2e74f1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g3e2e74f1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6911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3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92895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p25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it possible to take a image from OCT, </a:t>
            </a:r>
            <a:r>
              <a:rPr lang="en-US" sz="1200" b="0" i="0" u="none" strike="noStrike" cap="none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Youtbe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fine...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Change </a:t>
            </a:r>
            <a:r>
              <a:rPr lang="en-US" sz="1200" b="0" i="0" u="none" strike="noStrike" cap="none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QPacks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icon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25:notes"/>
          <p:cNvSpPr txBox="1">
            <a:spLocks noGrp="1"/>
          </p:cNvSpPr>
          <p:nvPr>
            <p:ph type="sldNum" idx="12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9118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6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46573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27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27:notes"/>
          <p:cNvSpPr txBox="1">
            <a:spLocks noGrp="1"/>
          </p:cNvSpPr>
          <p:nvPr>
            <p:ph type="sldNum" idx="12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6521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28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28:notes"/>
          <p:cNvSpPr txBox="1">
            <a:spLocks noGrp="1"/>
          </p:cNvSpPr>
          <p:nvPr>
            <p:ph type="sldNum" idx="12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1517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5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5:notes"/>
          <p:cNvSpPr txBox="1">
            <a:spLocks noGrp="1"/>
          </p:cNvSpPr>
          <p:nvPr>
            <p:ph type="sldNum" idx="12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3745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13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SSD Cache qtier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Compute : Xeon W/ 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Algo : Acceleration, Transcoding, encode-decode, FPGA acce to support 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10G – connectivity. Need creation for New HW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"/>
              <a:buFont typeface="Calibri"/>
              <a:buNone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Data: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Labels Data </a:t>
            </a:r>
            <a:r>
              <a:rPr lang="en-US" sz="66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was</a:t>
            </a: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hard to collect.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Several entities (for ex, ImageNet, Kaggle) provide training data sets and request for best models.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US" sz="66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130 GB</a:t>
            </a: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1k categories image classification training data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US" sz="66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1.7 TB</a:t>
            </a: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video theme classification training data.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Google search, flickr, Youtube are also good ways to collect (crawl) training data sets.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scientist, labs &amp; startups already using NAS or similar solutions to store their (training, test, validation) data sets.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may preload public training data sets if no license issue.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"/>
              <a:buFont typeface="Calibri"/>
              <a:buNone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Computing: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GPUs increase the speed of deep learning systems by about </a:t>
            </a:r>
            <a:r>
              <a:rPr lang="en-US" sz="66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~ 100 times</a:t>
            </a: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Example: MNIST CNN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1282 (i7) need </a:t>
            </a:r>
            <a:r>
              <a:rPr lang="en-US" sz="66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148 sec </a:t>
            </a: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training 60k examples for 1 round.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1050 Ti need only </a:t>
            </a:r>
            <a:r>
              <a:rPr lang="en-US" sz="66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sec</a:t>
            </a: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NAS now support GPU card(s).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Existing customers purchase separate servers as GPU servers, and spend more money for high-speed switch / network.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Lan: 10Gb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PCIE: 16GB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may proposed the </a:t>
            </a:r>
            <a:r>
              <a:rPr lang="en-US" sz="66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Machine Learning training appliance</a:t>
            </a: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concept to market.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"/>
              <a:buFont typeface="Calibri"/>
              <a:buNone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Algorithm: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Almost all Deep Learning models are open sourced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AlexNet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GoogLeNet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ResNet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scientists can fine-tune the models, and easily repeat the research result in their own environment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Application is the key when developing the models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platform / tools for data scientist to quickly and easily discovery the data, fine-tune the models, try-errors, sharing &amp; education are required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US" sz="66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Jupyter</a:t>
            </a:r>
            <a:r>
              <a:rPr lang="en-US" sz="6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the most famous one</a:t>
            </a: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6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3:notes"/>
          <p:cNvSpPr txBox="1">
            <a:spLocks noGrp="1"/>
          </p:cNvSpPr>
          <p:nvPr>
            <p:ph type="sldNum" idx="12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6522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67046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>
                <a:solidFill>
                  <a:schemeClr val="bg1"/>
                </a:solidFill>
                <a:latin typeface="intel-clear"/>
              </a:rPr>
              <a:t>Up to 18 cores and 36 threads with up to 4.5 GHz Intel® Turbo Boost Technology 2.0 frequency, combined with up to 512 GB DDR4 ECC 2666 MHz memory support delivering rapid workload loading and processing</a:t>
            </a:r>
            <a:endParaRPr lang="en-US" sz="1100">
              <a:solidFill>
                <a:schemeClr val="bg1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22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ark.intel.com</a:t>
            </a:r>
            <a:r>
              <a:rPr lang="en-US"/>
              <a:t>/products/147526/Intel-Optane-SSD-905P-Series-1-5TB-2-5in-PCIe-x4-3D-XPoint-</a:t>
            </a:r>
          </a:p>
        </p:txBody>
      </p:sp>
    </p:spTree>
    <p:extLst>
      <p:ext uri="{BB962C8B-B14F-4D97-AF65-F5344CB8AC3E}">
        <p14:creationId xmlns:p14="http://schemas.microsoft.com/office/powerpoint/2010/main" val="2398457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CPU</a:t>
            </a:r>
            <a:r>
              <a:rPr lang="zh-CN" altLang="en-US"/>
              <a:t>左右各四條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26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69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hlinkClick r:id="rId3"/>
              </a:rPr>
              <a:t>https://www.figure-eight.com/dataset/open-images-annotated-with-bounding-boxes/</a:t>
            </a:r>
            <a:endParaRPr lang="zh-TW" altLang="en-US">
              <a:hlinkClick r:id="rId3"/>
            </a:endParaRPr>
          </a:p>
          <a:p>
            <a:pPr>
              <a:buNone/>
            </a:pPr>
            <a:r>
              <a:rPr lang="en-US" altLang="zh-TW">
                <a:hlinkClick r:id="rId4"/>
              </a:rPr>
              <a:t>https://storage.googleapis.com/openimages/web/download.html</a:t>
            </a:r>
            <a:endParaRPr lang="zh-TW"/>
          </a:p>
          <a:p>
            <a:pPr>
              <a:buNone/>
            </a:pPr>
            <a:r>
              <a:rPr lang="en-US">
                <a:hlinkClick r:id="rId5"/>
              </a:rPr>
              <a:t>http://academictorrents.com/details/9e9194e21ce045deee8d811481b4cd676b20b06b</a:t>
            </a:r>
          </a:p>
          <a:p>
            <a:pPr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47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投影片">
  <p:cSld name="1_標題投影片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1500166" y="2571750"/>
            <a:ext cx="6400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" name="圖片 2">
            <a:extLst>
              <a:ext uri="{FF2B5EF4-FFF2-40B4-BE49-F238E27FC236}">
                <a16:creationId xmlns:a16="http://schemas.microsoft.com/office/drawing/2014/main" id="{458FD1CD-7D27-445E-824A-1B09BD42B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0" y="6055"/>
            <a:ext cx="9146218" cy="51535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>
  <p:cSld name="區段標題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spcBef>
                <a:spcPts val="80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>
            <a:off x="457200" y="964395"/>
            <a:ext cx="8229600" cy="3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370D1AF-E9A0-44A4-BED4-002AF1D8AF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0079" cy="51434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BAD8C02-F20C-4A55-AEB9-F90F7F697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0295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>
            <a:spLocks noGrp="1"/>
          </p:cNvSpPr>
          <p:nvPr>
            <p:ph type="title"/>
          </p:nvPr>
        </p:nvSpPr>
        <p:spPr>
          <a:xfrm>
            <a:off x="457201" y="910816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body" idx="1"/>
          </p:nvPr>
        </p:nvSpPr>
        <p:spPr>
          <a:xfrm>
            <a:off x="3575050" y="910817"/>
            <a:ext cx="5111700" cy="36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2"/>
          </p:nvPr>
        </p:nvSpPr>
        <p:spPr>
          <a:xfrm>
            <a:off x="457201" y="1875230"/>
            <a:ext cx="3008400" cy="27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24"/>
          <p:cNvSpPr>
            <a:spLocks noGrp="1"/>
          </p:cNvSpPr>
          <p:nvPr>
            <p:ph type="pic" idx="2"/>
          </p:nvPr>
        </p:nvSpPr>
        <p:spPr>
          <a:xfrm>
            <a:off x="1792288" y="1125130"/>
            <a:ext cx="5486400" cy="24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79D3CA2-2DD6-4142-B38B-6DECDCEC44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457200" y="910817"/>
            <a:ext cx="8229600" cy="3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9F3B4B0-D3EE-4C12-A10B-9FEC8C03B64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" y="1"/>
            <a:ext cx="9128316" cy="5143498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82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18" Type="http://schemas.openxmlformats.org/officeDocument/2006/relationships/image" Target="../media/image55.svg"/><Relationship Id="rId3" Type="http://schemas.openxmlformats.org/officeDocument/2006/relationships/image" Target="../media/image40.sv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sv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microsoft.com/office/2007/relationships/hdphoto" Target="../media/hdphoto3.wdp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1.jpeg"/><Relationship Id="rId4" Type="http://schemas.openxmlformats.org/officeDocument/2006/relationships/image" Target="../media/image1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sv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19" Type="http://schemas.openxmlformats.org/officeDocument/2006/relationships/image" Target="../media/image27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1.jpeg"/><Relationship Id="rId4" Type="http://schemas.openxmlformats.org/officeDocument/2006/relationships/image" Target="../media/image12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148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C7DD1-7B89-E44D-8680-EBC7CB8A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>
                <a:latin typeface="Microsoft JhengHei"/>
                <a:ea typeface="Microsoft JhengHei"/>
              </a:rPr>
              <a:t>電子方塊圖</a:t>
            </a:r>
            <a:endParaRPr lang="en-US" sz="3200">
              <a:latin typeface="Microsoft JhengHei"/>
              <a:ea typeface="Microsoft JhengHe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B0D8AA-E859-504D-B7BA-9A9C8E3E58DB}"/>
              </a:ext>
            </a:extLst>
          </p:cNvPr>
          <p:cNvSpPr txBox="1"/>
          <p:nvPr/>
        </p:nvSpPr>
        <p:spPr>
          <a:xfrm>
            <a:off x="556378" y="886646"/>
            <a:ext cx="1460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ECC RDIMM x8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1C71429-0D19-6C46-8F0A-B31D88DF8E0B}"/>
              </a:ext>
            </a:extLst>
          </p:cNvPr>
          <p:cNvSpPr txBox="1"/>
          <p:nvPr/>
        </p:nvSpPr>
        <p:spPr>
          <a:xfrm>
            <a:off x="4914202" y="1109859"/>
            <a:ext cx="139333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>
                <a:solidFill>
                  <a:schemeClr val="bg1"/>
                </a:solidFill>
              </a:rPr>
              <a:t>6* PCIe Gen3 x4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71216F7-2105-0A4C-920B-3889DBB31D83}"/>
              </a:ext>
            </a:extLst>
          </p:cNvPr>
          <p:cNvCxnSpPr>
            <a:cxnSpLocks/>
          </p:cNvCxnSpPr>
          <p:nvPr/>
        </p:nvCxnSpPr>
        <p:spPr>
          <a:xfrm flipV="1">
            <a:off x="4788546" y="2138107"/>
            <a:ext cx="2660413" cy="1788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DB89857-7C6D-5D4B-A156-FA66689EF1B0}"/>
              </a:ext>
            </a:extLst>
          </p:cNvPr>
          <p:cNvSpPr txBox="1"/>
          <p:nvPr/>
        </p:nvSpPr>
        <p:spPr>
          <a:xfrm>
            <a:off x="4941930" y="1802219"/>
            <a:ext cx="139333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>
                <a:solidFill>
                  <a:schemeClr val="bg1"/>
                </a:solidFill>
              </a:rPr>
              <a:t>1* PCIe Gen3 x8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173AFB2-B7A7-184E-A4F2-C2D7F054C665}"/>
              </a:ext>
            </a:extLst>
          </p:cNvPr>
          <p:cNvSpPr txBox="1"/>
          <p:nvPr/>
        </p:nvSpPr>
        <p:spPr>
          <a:xfrm>
            <a:off x="2080857" y="1225862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DDR4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4572AC6-4660-D642-B3BD-006DD22E9740}"/>
              </a:ext>
            </a:extLst>
          </p:cNvPr>
          <p:cNvSpPr txBox="1"/>
          <p:nvPr/>
        </p:nvSpPr>
        <p:spPr>
          <a:xfrm>
            <a:off x="2073685" y="1657047"/>
            <a:ext cx="5341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DDR4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0D5B6A6-4933-F147-AA9B-7ECF1B6C667C}"/>
              </a:ext>
            </a:extLst>
          </p:cNvPr>
          <p:cNvSpPr txBox="1"/>
          <p:nvPr/>
        </p:nvSpPr>
        <p:spPr>
          <a:xfrm>
            <a:off x="4957488" y="2463304"/>
            <a:ext cx="139333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>
                <a:solidFill>
                  <a:schemeClr val="bg1"/>
                </a:solidFill>
              </a:rPr>
              <a:t>4* PCIe Gen3 x4</a:t>
            </a:r>
          </a:p>
        </p:txBody>
      </p:sp>
      <p:cxnSp>
        <p:nvCxnSpPr>
          <p:cNvPr id="86" name="Elbow Connector 85">
            <a:extLst>
              <a:ext uri="{FF2B5EF4-FFF2-40B4-BE49-F238E27FC236}">
                <a16:creationId xmlns:a16="http://schemas.microsoft.com/office/drawing/2014/main" id="{657F1A1A-377A-AC4C-8097-C38174219354}"/>
              </a:ext>
            </a:extLst>
          </p:cNvPr>
          <p:cNvCxnSpPr>
            <a:cxnSpLocks/>
          </p:cNvCxnSpPr>
          <p:nvPr/>
        </p:nvCxnSpPr>
        <p:spPr>
          <a:xfrm flipV="1">
            <a:off x="4746181" y="3601803"/>
            <a:ext cx="2514817" cy="351308"/>
          </a:xfrm>
          <a:prstGeom prst="bentConnector3">
            <a:avLst>
              <a:gd name="adj1" fmla="val 44104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B861819-128F-3A41-A455-82142227E818}"/>
              </a:ext>
            </a:extLst>
          </p:cNvPr>
          <p:cNvCxnSpPr>
            <a:cxnSpLocks/>
          </p:cNvCxnSpPr>
          <p:nvPr/>
        </p:nvCxnSpPr>
        <p:spPr>
          <a:xfrm flipV="1">
            <a:off x="4735181" y="4371431"/>
            <a:ext cx="1258688" cy="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B183FE66-18DC-FA45-B755-08B619E11F4D}"/>
              </a:ext>
            </a:extLst>
          </p:cNvPr>
          <p:cNvSpPr txBox="1"/>
          <p:nvPr/>
        </p:nvSpPr>
        <p:spPr>
          <a:xfrm>
            <a:off x="4888305" y="4071453"/>
            <a:ext cx="990977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>
                <a:solidFill>
                  <a:schemeClr val="bg1"/>
                </a:solidFill>
              </a:rPr>
              <a:t>2* Gen3 x4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3ADCA8A-566A-9C4B-8992-7C5BDAB8BEAB}"/>
              </a:ext>
            </a:extLst>
          </p:cNvPr>
          <p:cNvSpPr txBox="1"/>
          <p:nvPr/>
        </p:nvSpPr>
        <p:spPr>
          <a:xfrm>
            <a:off x="5896189" y="3287715"/>
            <a:ext cx="1276311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>
                <a:solidFill>
                  <a:schemeClr val="bg1"/>
                </a:solidFill>
              </a:rPr>
              <a:t>8* SATA 6Gb/s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5B79287-1325-0E43-A6DB-7E1C1B473B01}"/>
              </a:ext>
            </a:extLst>
          </p:cNvPr>
          <p:cNvSpPr txBox="1"/>
          <p:nvPr/>
        </p:nvSpPr>
        <p:spPr>
          <a:xfrm>
            <a:off x="624948" y="3363855"/>
            <a:ext cx="10775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4 x Gigabit LAN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2558D0F-FE3F-AB4A-A080-83330F7CBE61}"/>
              </a:ext>
            </a:extLst>
          </p:cNvPr>
          <p:cNvSpPr txBox="1"/>
          <p:nvPr/>
        </p:nvSpPr>
        <p:spPr>
          <a:xfrm>
            <a:off x="1221167" y="4091185"/>
            <a:ext cx="10919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2 x 10GBASE-T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5BCD6065-B2C4-44EC-A689-E8AEF08C49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649" y="1163035"/>
            <a:ext cx="1483367" cy="1814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FB6123-FC70-CE46-A354-0B3481EEE9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75" y="1228384"/>
            <a:ext cx="1005183" cy="2396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0B83AC-7EDA-3645-AEDA-1C525B973D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717" y="1360193"/>
            <a:ext cx="1005183" cy="2396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200D74-40CA-4E42-A868-7E7B0C8349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74" y="1693661"/>
            <a:ext cx="1005183" cy="2396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2833A2-4160-C14B-B7C4-26808652C6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73" y="2143033"/>
            <a:ext cx="1005183" cy="2396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2862B0-2C1F-C64D-8F3C-9500FB896B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323" y="2223650"/>
            <a:ext cx="1005183" cy="2396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08B4F7-0DBE-7F41-8F40-1E4EC87DAB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73" y="2577756"/>
            <a:ext cx="1005183" cy="23965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071F29-F2ED-C14F-94F5-615EE2606ADE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1854900" y="1480020"/>
            <a:ext cx="878489" cy="0"/>
          </a:xfrm>
          <a:prstGeom prst="line">
            <a:avLst/>
          </a:prstGeom>
          <a:ln w="38100">
            <a:solidFill>
              <a:srgbClr val="FF3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72C8BD6-9F3E-5543-9347-56E658596CA3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1878506" y="2343477"/>
            <a:ext cx="851715" cy="0"/>
          </a:xfrm>
          <a:prstGeom prst="line">
            <a:avLst/>
          </a:prstGeom>
          <a:ln w="38100">
            <a:solidFill>
              <a:srgbClr val="FF3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32D3851-17BE-4540-8E38-7E0FF7E72714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1878506" y="2778200"/>
            <a:ext cx="851715" cy="0"/>
          </a:xfrm>
          <a:prstGeom prst="line">
            <a:avLst/>
          </a:prstGeom>
          <a:ln w="38100">
            <a:solidFill>
              <a:srgbClr val="FF3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26CC2E03-8720-3947-A8C0-548107CDE715}"/>
              </a:ext>
            </a:extLst>
          </p:cNvPr>
          <p:cNvSpPr txBox="1"/>
          <p:nvPr/>
        </p:nvSpPr>
        <p:spPr>
          <a:xfrm>
            <a:off x="2080857" y="2109996"/>
            <a:ext cx="5341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DDR4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E925EBD-4F20-224C-BA45-629C2759EA0B}"/>
              </a:ext>
            </a:extLst>
          </p:cNvPr>
          <p:cNvSpPr txBox="1"/>
          <p:nvPr/>
        </p:nvSpPr>
        <p:spPr>
          <a:xfrm>
            <a:off x="2067506" y="2560383"/>
            <a:ext cx="5341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DDR4</a:t>
            </a:r>
          </a:p>
        </p:txBody>
      </p:sp>
      <p:cxnSp>
        <p:nvCxnSpPr>
          <p:cNvPr id="71" name="Straight Connector 22">
            <a:extLst>
              <a:ext uri="{FF2B5EF4-FFF2-40B4-BE49-F238E27FC236}">
                <a16:creationId xmlns:a16="http://schemas.microsoft.com/office/drawing/2014/main" id="{D0399883-0E29-492B-9268-3C04CD8663F3}"/>
              </a:ext>
            </a:extLst>
          </p:cNvPr>
          <p:cNvCxnSpPr>
            <a:cxnSpLocks/>
          </p:cNvCxnSpPr>
          <p:nvPr/>
        </p:nvCxnSpPr>
        <p:spPr>
          <a:xfrm>
            <a:off x="1876052" y="1891594"/>
            <a:ext cx="854169" cy="0"/>
          </a:xfrm>
          <a:prstGeom prst="line">
            <a:avLst/>
          </a:prstGeom>
          <a:ln w="38100">
            <a:solidFill>
              <a:srgbClr val="FF3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圖片 24" descr="一張含有 監視器, 螢幕, 電子用品, 電視 的圖片&#10;&#10;描述是以非常高的可信度產生">
            <a:extLst>
              <a:ext uri="{FF2B5EF4-FFF2-40B4-BE49-F238E27FC236}">
                <a16:creationId xmlns:a16="http://schemas.microsoft.com/office/drawing/2014/main" id="{9085B53D-C1F9-4A48-A376-F465065D6F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9525" y="1784304"/>
            <a:ext cx="724885" cy="660721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C8DCFD7B-70C8-4FA0-8D0E-E5E2021B1119}"/>
              </a:ext>
            </a:extLst>
          </p:cNvPr>
          <p:cNvSpPr/>
          <p:nvPr/>
        </p:nvSpPr>
        <p:spPr>
          <a:xfrm>
            <a:off x="6401135" y="1868625"/>
            <a:ext cx="723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tx1"/>
                </a:solidFill>
              </a:rPr>
              <a:t>SATA</a:t>
            </a:r>
          </a:p>
          <a:p>
            <a:pPr algn="ctr"/>
            <a:r>
              <a:rPr lang="zh-CN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控制器</a:t>
            </a:r>
            <a:endParaRPr lang="en-US" altLang="zh-TW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7" name="Straight Connector 52">
            <a:extLst>
              <a:ext uri="{FF2B5EF4-FFF2-40B4-BE49-F238E27FC236}">
                <a16:creationId xmlns:a16="http://schemas.microsoft.com/office/drawing/2014/main" id="{28AC6C93-9E4A-4455-ABF6-2F633B1532DA}"/>
              </a:ext>
            </a:extLst>
          </p:cNvPr>
          <p:cNvCxnSpPr>
            <a:cxnSpLocks/>
          </p:cNvCxnSpPr>
          <p:nvPr/>
        </p:nvCxnSpPr>
        <p:spPr>
          <a:xfrm flipV="1">
            <a:off x="4799834" y="1438275"/>
            <a:ext cx="2495500" cy="704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圖片 34">
            <a:extLst>
              <a:ext uri="{FF2B5EF4-FFF2-40B4-BE49-F238E27FC236}">
                <a16:creationId xmlns:a16="http://schemas.microsoft.com/office/drawing/2014/main" id="{22684E8F-5B3D-4CE7-AEEE-DF8889B49B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445" y="1163452"/>
            <a:ext cx="2004032" cy="516019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8AD35AC6-19E5-4F1D-886A-02A0A3848C73}"/>
              </a:ext>
            </a:extLst>
          </p:cNvPr>
          <p:cNvSpPr/>
          <p:nvPr/>
        </p:nvSpPr>
        <p:spPr>
          <a:xfrm>
            <a:off x="7156670" y="1216737"/>
            <a:ext cx="18373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tx1"/>
                </a:solidFill>
              </a:rPr>
              <a:t>6 x PCIe Gen3 </a:t>
            </a:r>
            <a:r>
              <a:rPr lang="zh-CN" altLang="en-US" b="1">
                <a:solidFill>
                  <a:schemeClr val="tx1"/>
                </a:solidFill>
              </a:rPr>
              <a:t>插槽</a:t>
            </a:r>
            <a:r>
              <a:rPr lang="en-US" altLang="zh-TW" b="1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9" name="圖片 78">
            <a:extLst>
              <a:ext uri="{FF2B5EF4-FFF2-40B4-BE49-F238E27FC236}">
                <a16:creationId xmlns:a16="http://schemas.microsoft.com/office/drawing/2014/main" id="{9B64635C-6452-45CE-B928-FFFE95E125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377" y="4084171"/>
            <a:ext cx="2004032" cy="516019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83F0772D-A029-45E7-89B0-BA535401E118}"/>
              </a:ext>
            </a:extLst>
          </p:cNvPr>
          <p:cNvSpPr/>
          <p:nvPr/>
        </p:nvSpPr>
        <p:spPr>
          <a:xfrm>
            <a:off x="5975530" y="4156229"/>
            <a:ext cx="18373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tx1"/>
                </a:solidFill>
              </a:rPr>
              <a:t>2 x PCIe Gen3 </a:t>
            </a:r>
            <a:r>
              <a:rPr lang="zh-CN" altLang="en-US" b="1">
                <a:solidFill>
                  <a:schemeClr val="tx1"/>
                </a:solidFill>
              </a:rPr>
              <a:t>插槽</a:t>
            </a:r>
            <a:r>
              <a:rPr lang="en-US" altLang="zh-TW" b="1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95" name="Straight Connector 52">
            <a:extLst>
              <a:ext uri="{FF2B5EF4-FFF2-40B4-BE49-F238E27FC236}">
                <a16:creationId xmlns:a16="http://schemas.microsoft.com/office/drawing/2014/main" id="{A47A7D03-E8C1-4358-BD1C-2EDCEB07E57C}"/>
              </a:ext>
            </a:extLst>
          </p:cNvPr>
          <p:cNvCxnSpPr>
            <a:cxnSpLocks/>
          </p:cNvCxnSpPr>
          <p:nvPr/>
        </p:nvCxnSpPr>
        <p:spPr>
          <a:xfrm>
            <a:off x="2319234" y="3836851"/>
            <a:ext cx="47293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52">
            <a:extLst>
              <a:ext uri="{FF2B5EF4-FFF2-40B4-BE49-F238E27FC236}">
                <a16:creationId xmlns:a16="http://schemas.microsoft.com/office/drawing/2014/main" id="{79512BCC-EAFD-4524-BB15-5BA4DB91FF33}"/>
              </a:ext>
            </a:extLst>
          </p:cNvPr>
          <p:cNvCxnSpPr>
            <a:cxnSpLocks/>
          </p:cNvCxnSpPr>
          <p:nvPr/>
        </p:nvCxnSpPr>
        <p:spPr>
          <a:xfrm>
            <a:off x="2303136" y="4610828"/>
            <a:ext cx="55679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圖形 46">
            <a:extLst>
              <a:ext uri="{FF2B5EF4-FFF2-40B4-BE49-F238E27FC236}">
                <a16:creationId xmlns:a16="http://schemas.microsoft.com/office/drawing/2014/main" id="{345DC16B-3EA4-49E2-8876-E18290A951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600" y="3592661"/>
            <a:ext cx="2226317" cy="474514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FC2A369C-3E3B-4945-BFA5-9737D20FA946}"/>
              </a:ext>
            </a:extLst>
          </p:cNvPr>
          <p:cNvSpPr txBox="1"/>
          <p:nvPr/>
        </p:nvSpPr>
        <p:spPr>
          <a:xfrm>
            <a:off x="263607" y="3747562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50" b="1">
                <a:solidFill>
                  <a:schemeClr val="tx1"/>
                </a:solidFill>
              </a:rPr>
              <a:t>1GbE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95DB2E1-4079-BC4F-BA35-25AB30C00C43}"/>
              </a:ext>
            </a:extLst>
          </p:cNvPr>
          <p:cNvSpPr txBox="1"/>
          <p:nvPr/>
        </p:nvSpPr>
        <p:spPr>
          <a:xfrm>
            <a:off x="748395" y="3744641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50" b="1">
                <a:solidFill>
                  <a:schemeClr val="tx1"/>
                </a:solidFill>
              </a:rPr>
              <a:t>1GbE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6308F7C-204B-6848-A1C7-5777D75F4A20}"/>
              </a:ext>
            </a:extLst>
          </p:cNvPr>
          <p:cNvSpPr txBox="1"/>
          <p:nvPr/>
        </p:nvSpPr>
        <p:spPr>
          <a:xfrm>
            <a:off x="1225952" y="3747562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50" b="1">
                <a:solidFill>
                  <a:schemeClr val="tx1"/>
                </a:solidFill>
              </a:rPr>
              <a:t>1GbE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08BBC61-7D2A-B048-9E9F-10264F5B0ECC}"/>
              </a:ext>
            </a:extLst>
          </p:cNvPr>
          <p:cNvSpPr txBox="1"/>
          <p:nvPr/>
        </p:nvSpPr>
        <p:spPr>
          <a:xfrm>
            <a:off x="1725091" y="3743107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50" b="1">
                <a:solidFill>
                  <a:schemeClr val="tx1"/>
                </a:solidFill>
              </a:rPr>
              <a:t>1GbE</a:t>
            </a:r>
          </a:p>
        </p:txBody>
      </p:sp>
      <p:pic>
        <p:nvPicPr>
          <p:cNvPr id="49" name="圖形 48">
            <a:extLst>
              <a:ext uri="{FF2B5EF4-FFF2-40B4-BE49-F238E27FC236}">
                <a16:creationId xmlns:a16="http://schemas.microsoft.com/office/drawing/2014/main" id="{997B406D-0DEA-44EA-A3ED-B77AC18B291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3063" y="4328996"/>
            <a:ext cx="1243821" cy="620216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CE98E460-D634-A248-8821-7B0DAA2F92F7}"/>
              </a:ext>
            </a:extLst>
          </p:cNvPr>
          <p:cNvSpPr txBox="1"/>
          <p:nvPr/>
        </p:nvSpPr>
        <p:spPr>
          <a:xfrm>
            <a:off x="1221167" y="4720393"/>
            <a:ext cx="5886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50" b="1">
                <a:solidFill>
                  <a:schemeClr val="tx1"/>
                </a:solidFill>
              </a:rPr>
              <a:t>10GbE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E901E1E-63C0-8C48-8771-87E66C3CFB62}"/>
              </a:ext>
            </a:extLst>
          </p:cNvPr>
          <p:cNvSpPr txBox="1"/>
          <p:nvPr/>
        </p:nvSpPr>
        <p:spPr>
          <a:xfrm>
            <a:off x="1700926" y="4721683"/>
            <a:ext cx="5886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50" b="1">
                <a:solidFill>
                  <a:schemeClr val="tx1"/>
                </a:solidFill>
              </a:rPr>
              <a:t>10GbE</a:t>
            </a:r>
          </a:p>
        </p:txBody>
      </p:sp>
      <p:pic>
        <p:nvPicPr>
          <p:cNvPr id="54" name="圖形 53">
            <a:extLst>
              <a:ext uri="{FF2B5EF4-FFF2-40B4-BE49-F238E27FC236}">
                <a16:creationId xmlns:a16="http://schemas.microsoft.com/office/drawing/2014/main" id="{F7692A70-657B-4088-8F2F-7818DBB89EA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48574" y="1841971"/>
            <a:ext cx="1803522" cy="566278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91A8FA39-E4C8-C449-992A-06A3A0E1E048}"/>
              </a:ext>
            </a:extLst>
          </p:cNvPr>
          <p:cNvSpPr txBox="1"/>
          <p:nvPr/>
        </p:nvSpPr>
        <p:spPr>
          <a:xfrm>
            <a:off x="7894138" y="1946901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SSD x16</a:t>
            </a:r>
          </a:p>
        </p:txBody>
      </p:sp>
      <p:cxnSp>
        <p:nvCxnSpPr>
          <p:cNvPr id="110" name="Straight Connector 52">
            <a:extLst>
              <a:ext uri="{FF2B5EF4-FFF2-40B4-BE49-F238E27FC236}">
                <a16:creationId xmlns:a16="http://schemas.microsoft.com/office/drawing/2014/main" id="{194267A4-5D98-4617-9F4D-424456971DD4}"/>
              </a:ext>
            </a:extLst>
          </p:cNvPr>
          <p:cNvCxnSpPr>
            <a:cxnSpLocks/>
          </p:cNvCxnSpPr>
          <p:nvPr/>
        </p:nvCxnSpPr>
        <p:spPr>
          <a:xfrm flipV="1">
            <a:off x="4788545" y="2787056"/>
            <a:ext cx="2495500" cy="704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圖片 57">
            <a:extLst>
              <a:ext uri="{FF2B5EF4-FFF2-40B4-BE49-F238E27FC236}">
                <a16:creationId xmlns:a16="http://schemas.microsoft.com/office/drawing/2014/main" id="{E8717534-4445-4B1D-9AE7-B4DDC8F437A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225" y="2509792"/>
            <a:ext cx="1768871" cy="553969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5F16A283-34FF-D34C-95BC-0479B47C952E}"/>
              </a:ext>
            </a:extLst>
          </p:cNvPr>
          <p:cNvSpPr txBox="1"/>
          <p:nvPr/>
        </p:nvSpPr>
        <p:spPr>
          <a:xfrm>
            <a:off x="7934936" y="2507099"/>
            <a:ext cx="933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U.2 SSD </a:t>
            </a:r>
          </a:p>
          <a:p>
            <a:r>
              <a:rPr lang="en-US" b="1">
                <a:solidFill>
                  <a:schemeClr val="tx1"/>
                </a:solidFill>
              </a:rPr>
              <a:t>x4</a:t>
            </a:r>
          </a:p>
        </p:txBody>
      </p:sp>
      <p:pic>
        <p:nvPicPr>
          <p:cNvPr id="60" name="圖片 59">
            <a:extLst>
              <a:ext uri="{FF2B5EF4-FFF2-40B4-BE49-F238E27FC236}">
                <a16:creationId xmlns:a16="http://schemas.microsoft.com/office/drawing/2014/main" id="{5D67BA20-EF02-4BB2-A448-70141300379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140" y="3322553"/>
            <a:ext cx="1783338" cy="558500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A3725B11-7BA8-2346-A1FF-D961E8BCF60C}"/>
              </a:ext>
            </a:extLst>
          </p:cNvPr>
          <p:cNvSpPr txBox="1"/>
          <p:nvPr/>
        </p:nvSpPr>
        <p:spPr>
          <a:xfrm>
            <a:off x="7947777" y="3308518"/>
            <a:ext cx="895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SATA </a:t>
            </a:r>
          </a:p>
          <a:p>
            <a:r>
              <a:rPr lang="en-US" b="1">
                <a:solidFill>
                  <a:schemeClr val="tx1"/>
                </a:solidFill>
              </a:rPr>
              <a:t>HDD x8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5EB4CD4-10F9-1842-A19A-E6A5A4CE82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323" y="2658373"/>
            <a:ext cx="1005183" cy="239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820984-72C5-6C47-9A2D-D43E94A20E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323" y="1783321"/>
            <a:ext cx="1005183" cy="239654"/>
          </a:xfrm>
          <a:prstGeom prst="rect">
            <a:avLst/>
          </a:prstGeom>
        </p:spPr>
      </p:pic>
      <p:cxnSp>
        <p:nvCxnSpPr>
          <p:cNvPr id="61" name="Straight Connector 22">
            <a:extLst>
              <a:ext uri="{FF2B5EF4-FFF2-40B4-BE49-F238E27FC236}">
                <a16:creationId xmlns:a16="http://schemas.microsoft.com/office/drawing/2014/main" id="{C06F1312-8930-4CAF-9539-115F645A560F}"/>
              </a:ext>
            </a:extLst>
          </p:cNvPr>
          <p:cNvCxnSpPr>
            <a:cxnSpLocks/>
          </p:cNvCxnSpPr>
          <p:nvPr/>
        </p:nvCxnSpPr>
        <p:spPr>
          <a:xfrm>
            <a:off x="3785924" y="2898027"/>
            <a:ext cx="0" cy="728474"/>
          </a:xfrm>
          <a:prstGeom prst="line">
            <a:avLst/>
          </a:prstGeom>
          <a:ln w="38100">
            <a:solidFill>
              <a:srgbClr val="FF3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形 17">
            <a:extLst>
              <a:ext uri="{FF2B5EF4-FFF2-40B4-BE49-F238E27FC236}">
                <a16:creationId xmlns:a16="http://schemas.microsoft.com/office/drawing/2014/main" id="{DBC9258D-C161-4ED4-B974-D7D2AE6790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21528" y="939077"/>
            <a:ext cx="2074860" cy="2188034"/>
          </a:xfrm>
          <a:prstGeom prst="rect">
            <a:avLst/>
          </a:prstGeom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77CAD3D3-C2EC-411E-A9FF-02A26D3C1B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99343" y="3472663"/>
            <a:ext cx="2177351" cy="14115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92BF2D-4CCF-6146-8DE8-25991A8508AA}"/>
              </a:ext>
            </a:extLst>
          </p:cNvPr>
          <p:cNvSpPr txBox="1"/>
          <p:nvPr/>
        </p:nvSpPr>
        <p:spPr>
          <a:xfrm>
            <a:off x="2900128" y="3942813"/>
            <a:ext cx="1797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Intel 400</a:t>
            </a:r>
            <a:r>
              <a:rPr lang="zh-TW" altLang="en-US" b="1">
                <a:solidFill>
                  <a:schemeClr val="tx1"/>
                </a:solidFill>
              </a:rPr>
              <a:t>系列晶片組</a:t>
            </a:r>
          </a:p>
          <a:p>
            <a:pPr algn="ctr"/>
            <a:r>
              <a:rPr lang="en-US" altLang="zh-TW" b="1">
                <a:solidFill>
                  <a:schemeClr val="tx1"/>
                </a:solidFill>
              </a:rPr>
              <a:t>(</a:t>
            </a:r>
            <a:r>
              <a:rPr lang="en-US" b="1">
                <a:solidFill>
                  <a:schemeClr val="tx1"/>
                </a:solidFill>
              </a:rPr>
              <a:t>C422)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7D58EEC-7493-4BC3-81D1-2BD3085666B1}"/>
              </a:ext>
            </a:extLst>
          </p:cNvPr>
          <p:cNvSpPr/>
          <p:nvPr/>
        </p:nvSpPr>
        <p:spPr>
          <a:xfrm>
            <a:off x="3812751" y="3145368"/>
            <a:ext cx="1112805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50" b="1">
                <a:solidFill>
                  <a:schemeClr val="bg1"/>
                </a:solidFill>
              </a:rPr>
              <a:t>DMI 3.0 </a:t>
            </a:r>
            <a:r>
              <a:rPr lang="zh-TW" altLang="en-US" sz="12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通道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73DC83-5FDE-284E-9C89-26DB0CE31B50}"/>
              </a:ext>
            </a:extLst>
          </p:cNvPr>
          <p:cNvSpPr txBox="1"/>
          <p:nvPr/>
        </p:nvSpPr>
        <p:spPr>
          <a:xfrm>
            <a:off x="3866598" y="3166170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DMI 3.0</a:t>
            </a:r>
            <a:r>
              <a:rPr lang="zh-CN" altLang="en-US">
                <a:solidFill>
                  <a:schemeClr val="bg1"/>
                </a:solidFill>
              </a:rPr>
              <a:t>通道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63" name="Picture 3">
            <a:extLst>
              <a:ext uri="{FF2B5EF4-FFF2-40B4-BE49-F238E27FC236}">
                <a16:creationId xmlns:a16="http://schemas.microsoft.com/office/drawing/2014/main" id="{DCA4F7FD-064B-4CB6-9960-A1487B0F135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1793" y="1049074"/>
            <a:ext cx="2026191" cy="198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10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833DDF39-662C-4B71-A0C5-A68291678A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8" cy="5143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324E0-B3DD-824B-AD83-CCF80DB26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06" y="60010"/>
            <a:ext cx="8229600" cy="857400"/>
          </a:xfrm>
        </p:spPr>
        <p:txBody>
          <a:bodyPr/>
          <a:lstStyle/>
          <a:p>
            <a:r>
              <a:rPr lang="zh-CN" altLang="en-US" sz="3200">
                <a:latin typeface="Microsoft JhengHei"/>
                <a:ea typeface="Microsoft JhengHei"/>
              </a:rPr>
              <a:t>專為 </a:t>
            </a:r>
            <a:r>
              <a:rPr lang="en-US" altLang="zh-CN" sz="3200">
                <a:latin typeface="+mj-lt"/>
                <a:ea typeface="Microsoft JhengHei"/>
              </a:rPr>
              <a:t>AI</a:t>
            </a:r>
            <a:r>
              <a:rPr lang="en-US" altLang="zh-CN" sz="3200">
                <a:latin typeface="Microsoft JhengHei"/>
                <a:ea typeface="Microsoft JhengHei"/>
              </a:rPr>
              <a:t> </a:t>
            </a:r>
            <a:r>
              <a:rPr lang="zh-CN" altLang="en-US" sz="3200">
                <a:latin typeface="Microsoft JhengHei"/>
                <a:ea typeface="Microsoft JhengHei"/>
              </a:rPr>
              <a:t>設計的</a:t>
            </a:r>
            <a:r>
              <a:rPr lang="en-US" altLang="zh-CN" sz="3200">
                <a:latin typeface="Microsoft JhengHei"/>
                <a:ea typeface="Microsoft JhengHei"/>
              </a:rPr>
              <a:t> </a:t>
            </a:r>
            <a:r>
              <a:rPr lang="zh-CN" altLang="en-US" sz="3200">
                <a:latin typeface="Microsoft JhengHei"/>
                <a:ea typeface="Microsoft JhengHei"/>
              </a:rPr>
              <a:t>運算</a:t>
            </a:r>
            <a:r>
              <a:rPr lang="en-US" altLang="zh-CN" sz="3200">
                <a:latin typeface="Microsoft JhengHei"/>
                <a:ea typeface="Microsoft JhengHei"/>
              </a:rPr>
              <a:t>/</a:t>
            </a:r>
            <a:r>
              <a:rPr lang="zh-CN" altLang="en-US" sz="3200">
                <a:latin typeface="Microsoft JhengHei"/>
                <a:ea typeface="Microsoft JhengHei"/>
              </a:rPr>
              <a:t>儲存</a:t>
            </a:r>
            <a:r>
              <a:rPr lang="en-US" altLang="zh-CN" sz="3200">
                <a:latin typeface="Microsoft JhengHei"/>
                <a:ea typeface="Microsoft JhengHei"/>
              </a:rPr>
              <a:t> </a:t>
            </a:r>
            <a:r>
              <a:rPr lang="zh-CN" altLang="en-US" sz="3200">
                <a:latin typeface="Microsoft JhengHei"/>
                <a:ea typeface="Microsoft JhengHei"/>
              </a:rPr>
              <a:t>一體系統</a:t>
            </a:r>
            <a:endParaRPr lang="en-US" sz="3200">
              <a:latin typeface="Microsoft JhengHei"/>
              <a:ea typeface="Microsoft JhengHe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220E40-4A38-0544-8A77-3B0C4A62418C}"/>
              </a:ext>
            </a:extLst>
          </p:cNvPr>
          <p:cNvSpPr txBox="1"/>
          <p:nvPr/>
        </p:nvSpPr>
        <p:spPr>
          <a:xfrm>
            <a:off x="4408337" y="186737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FA58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正面</a:t>
            </a:r>
            <a:endParaRPr lang="en-US" b="1">
              <a:solidFill>
                <a:srgbClr val="FA585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6572A3-D4F1-D44C-A16C-FE89E7AF5768}"/>
              </a:ext>
            </a:extLst>
          </p:cNvPr>
          <p:cNvSpPr txBox="1"/>
          <p:nvPr/>
        </p:nvSpPr>
        <p:spPr>
          <a:xfrm>
            <a:off x="1540930" y="1872677"/>
            <a:ext cx="1380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FA58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運算區</a:t>
            </a:r>
            <a:r>
              <a:rPr lang="en-US" altLang="zh-CN" b="1">
                <a:solidFill>
                  <a:srgbClr val="FA58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CN" altLang="en-US" b="1">
                <a:solidFill>
                  <a:srgbClr val="FA58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左側面</a:t>
            </a:r>
            <a:r>
              <a:rPr lang="en-US" altLang="zh-CN" b="1">
                <a:solidFill>
                  <a:srgbClr val="FA58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b="1">
              <a:solidFill>
                <a:srgbClr val="FA585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E86E4C-0464-814D-9481-AC4443344705}"/>
              </a:ext>
            </a:extLst>
          </p:cNvPr>
          <p:cNvSpPr txBox="1"/>
          <p:nvPr/>
        </p:nvSpPr>
        <p:spPr>
          <a:xfrm>
            <a:off x="6353865" y="1867374"/>
            <a:ext cx="1380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FA58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儲存區</a:t>
            </a:r>
            <a:r>
              <a:rPr lang="en-US" altLang="zh-CN" b="1">
                <a:solidFill>
                  <a:srgbClr val="FA58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CN" altLang="en-US" b="1">
                <a:solidFill>
                  <a:srgbClr val="FA58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右側面</a:t>
            </a:r>
            <a:r>
              <a:rPr lang="en-US" altLang="zh-CN" b="1">
                <a:solidFill>
                  <a:srgbClr val="FA58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b="1">
              <a:solidFill>
                <a:srgbClr val="FA585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16C13D0-8DE5-944E-BC9E-DF3B54E66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1605" y="889544"/>
            <a:ext cx="8537645" cy="945277"/>
          </a:xfrm>
        </p:spPr>
        <p:txBody>
          <a:bodyPr/>
          <a:lstStyle/>
          <a:p>
            <a:pPr marL="76200" indent="0">
              <a:buClr>
                <a:schemeClr val="bg1"/>
              </a:buClr>
              <a:buNone/>
            </a:pPr>
            <a:r>
              <a:rPr lang="zh-CN" altLang="en-US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超融合</a:t>
            </a:r>
            <a:r>
              <a:rPr lang="zh-CN" altLang="en-US" sz="2200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en-US" altLang="zh-CN" sz="22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(Hyperconverged)</a:t>
            </a:r>
            <a:r>
              <a:rPr lang="en-US" altLang="zh-CN" sz="2200">
                <a:solidFill>
                  <a:schemeClr val="bg1"/>
                </a:solidFill>
                <a:ea typeface="微軟正黑體" panose="020B0604030504040204" pitchFamily="34" charset="-120"/>
              </a:rPr>
              <a:t> </a:t>
            </a:r>
            <a:r>
              <a:rPr lang="zh-CN" altLang="en-US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架構</a:t>
            </a:r>
            <a:r>
              <a:rPr lang="en-US" altLang="zh-CN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CN" altLang="en-US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資料在哪裡，運算就在哪裡</a:t>
            </a:r>
          </a:p>
          <a:p>
            <a:pPr marL="76200" indent="0">
              <a:buClr>
                <a:schemeClr val="bg1"/>
              </a:buClr>
              <a:buNone/>
            </a:pPr>
            <a:r>
              <a:rPr lang="en-US" altLang="zh-CN" sz="200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80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提供低延遲高速的資料流</a:t>
            </a:r>
            <a:endParaRPr lang="en-US" altLang="zh-TW" sz="1800">
              <a:solidFill>
                <a:schemeClr val="bg1">
                  <a:lumMod val="8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B47D2E3-056C-4370-A56B-C0A8DCBAA0F9}"/>
              </a:ext>
            </a:extLst>
          </p:cNvPr>
          <p:cNvSpPr/>
          <p:nvPr/>
        </p:nvSpPr>
        <p:spPr>
          <a:xfrm>
            <a:off x="4079370" y="1377612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 indent="0">
              <a:buClr>
                <a:schemeClr val="bg1"/>
              </a:buClr>
              <a:buNone/>
            </a:pPr>
            <a:r>
              <a:rPr lang="en-US" altLang="zh-CN" sz="1800" b="1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CN" altLang="en-US" sz="1800" b="1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減少網路傳輸產生的效能瓶頸</a:t>
            </a:r>
            <a:endParaRPr lang="en-US" altLang="zh-TW" sz="1800" b="1">
              <a:solidFill>
                <a:schemeClr val="bg1">
                  <a:lumMod val="8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1858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圖片 92">
            <a:extLst>
              <a:ext uri="{FF2B5EF4-FFF2-40B4-BE49-F238E27FC236}">
                <a16:creationId xmlns:a16="http://schemas.microsoft.com/office/drawing/2014/main" id="{37ABC0BC-D571-48C8-A3F2-CC9184ED0D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571" y="4376396"/>
            <a:ext cx="2567089" cy="903419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ECA297EB-5BBF-4C05-A5E8-7A0BF96A21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3906" y="1275274"/>
            <a:ext cx="2359183" cy="3770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984368-92BF-4842-A63C-730170A6D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TS-2888X</a:t>
            </a:r>
            <a:r>
              <a:rPr lang="en-US" altLang="zh-CN">
                <a:ea typeface="Microsoft JhengHei"/>
              </a:rPr>
              <a:t> </a:t>
            </a:r>
            <a:r>
              <a:rPr lang="zh-CN" altLang="en-US">
                <a:latin typeface="Microsoft JhengHei"/>
                <a:ea typeface="Microsoft JhengHei"/>
              </a:rPr>
              <a:t>正面</a:t>
            </a:r>
            <a:endParaRPr lang="en-US">
              <a:latin typeface="Microsoft JhengHei"/>
              <a:ea typeface="Microsoft JhengHe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A8F233-18DF-0B48-B4FA-A4B750E3719D}"/>
              </a:ext>
            </a:extLst>
          </p:cNvPr>
          <p:cNvSpPr/>
          <p:nvPr/>
        </p:nvSpPr>
        <p:spPr>
          <a:xfrm>
            <a:off x="6428391" y="2708501"/>
            <a:ext cx="2707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大面積進氣</a:t>
            </a:r>
            <a:endParaRPr lang="en-US" altLang="zh-CN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7000" lvl="0">
              <a:buClr>
                <a:srgbClr val="F2F2F2"/>
              </a:buClr>
              <a:buSzPts val="1600"/>
            </a:pPr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防塵網</a:t>
            </a:r>
            <a:endParaRPr lang="en-US" altLang="zh-CN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59CB15-8B55-4248-9F4E-9FA03E5D30B5}"/>
              </a:ext>
            </a:extLst>
          </p:cNvPr>
          <p:cNvSpPr/>
          <p:nvPr/>
        </p:nvSpPr>
        <p:spPr>
          <a:xfrm>
            <a:off x="6428391" y="987238"/>
            <a:ext cx="1676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en-US" altLang="zh-CN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LCM</a:t>
            </a:r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顯示與按鈕</a:t>
            </a:r>
            <a:endParaRPr lang="en-US" altLang="zh-CN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DCA5AD-4CB7-4045-8C8D-84B509233FCB}"/>
              </a:ext>
            </a:extLst>
          </p:cNvPr>
          <p:cNvSpPr/>
          <p:nvPr/>
        </p:nvSpPr>
        <p:spPr>
          <a:xfrm>
            <a:off x="1706942" y="988773"/>
            <a:ext cx="2194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電源按鈕</a:t>
            </a:r>
            <a:endParaRPr lang="en-US" altLang="zh-CN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8C76D1-3454-3B4D-83F7-9D90874A6FF8}"/>
              </a:ext>
            </a:extLst>
          </p:cNvPr>
          <p:cNvSpPr/>
          <p:nvPr/>
        </p:nvSpPr>
        <p:spPr>
          <a:xfrm>
            <a:off x="495079" y="1572508"/>
            <a:ext cx="2575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en-US" altLang="zh-CN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2 x USB 3.0 </a:t>
            </a:r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r>
              <a:rPr lang="en-US" altLang="zh-CN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/OTC </a:t>
            </a:r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按鈕</a:t>
            </a:r>
            <a:endParaRPr lang="en-US" altLang="zh-CN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6912E2-4DF5-BD4D-9E6A-2F9A975A0916}"/>
              </a:ext>
            </a:extLst>
          </p:cNvPr>
          <p:cNvSpPr/>
          <p:nvPr/>
        </p:nvSpPr>
        <p:spPr>
          <a:xfrm>
            <a:off x="714458" y="2785281"/>
            <a:ext cx="2707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en-US" altLang="zh-CN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6 x 12cm </a:t>
            </a:r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靜音風扇</a:t>
            </a:r>
            <a:endParaRPr lang="en-US" altLang="zh-CN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E9BFAB2-2670-664E-98E6-0961D60C1327}"/>
              </a:ext>
            </a:extLst>
          </p:cNvPr>
          <p:cNvSpPr/>
          <p:nvPr/>
        </p:nvSpPr>
        <p:spPr>
          <a:xfrm>
            <a:off x="1126557" y="3570370"/>
            <a:ext cx="2009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en-US" altLang="zh-CN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4 x </a:t>
            </a:r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移動輔助輪</a:t>
            </a:r>
            <a:endParaRPr lang="en-US" altLang="zh-CN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" name="Shape 193">
            <a:extLst>
              <a:ext uri="{FF2B5EF4-FFF2-40B4-BE49-F238E27FC236}">
                <a16:creationId xmlns:a16="http://schemas.microsoft.com/office/drawing/2014/main" id="{CD8A3036-AB85-4C46-A8EA-D208BE40B653}"/>
              </a:ext>
            </a:extLst>
          </p:cNvPr>
          <p:cNvCxnSpPr>
            <a:cxnSpLocks/>
          </p:cNvCxnSpPr>
          <p:nvPr/>
        </p:nvCxnSpPr>
        <p:spPr>
          <a:xfrm flipH="1">
            <a:off x="5846017" y="3031667"/>
            <a:ext cx="692067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8" name="Shape 193">
            <a:extLst>
              <a:ext uri="{FF2B5EF4-FFF2-40B4-BE49-F238E27FC236}">
                <a16:creationId xmlns:a16="http://schemas.microsoft.com/office/drawing/2014/main" id="{E8E934C7-18CF-44B3-9E5C-8983CDAA1236}"/>
              </a:ext>
            </a:extLst>
          </p:cNvPr>
          <p:cNvCxnSpPr>
            <a:cxnSpLocks/>
          </p:cNvCxnSpPr>
          <p:nvPr/>
        </p:nvCxnSpPr>
        <p:spPr>
          <a:xfrm>
            <a:off x="2962348" y="1153580"/>
            <a:ext cx="1106146" cy="360300"/>
          </a:xfrm>
          <a:prstGeom prst="bentConnector3">
            <a:avLst>
              <a:gd name="adj1" fmla="val 99687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9" name="Shape 193">
            <a:extLst>
              <a:ext uri="{FF2B5EF4-FFF2-40B4-BE49-F238E27FC236}">
                <a16:creationId xmlns:a16="http://schemas.microsoft.com/office/drawing/2014/main" id="{3DB4B0C7-D1EA-4C3D-9373-E85DB596CF97}"/>
              </a:ext>
            </a:extLst>
          </p:cNvPr>
          <p:cNvCxnSpPr>
            <a:cxnSpLocks/>
          </p:cNvCxnSpPr>
          <p:nvPr/>
        </p:nvCxnSpPr>
        <p:spPr>
          <a:xfrm flipV="1">
            <a:off x="2962348" y="1712394"/>
            <a:ext cx="1337946" cy="110139"/>
          </a:xfrm>
          <a:prstGeom prst="bentConnector3">
            <a:avLst>
              <a:gd name="adj1" fmla="val 100167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8" name="Shape 193">
            <a:extLst>
              <a:ext uri="{FF2B5EF4-FFF2-40B4-BE49-F238E27FC236}">
                <a16:creationId xmlns:a16="http://schemas.microsoft.com/office/drawing/2014/main" id="{42E07062-58FD-4022-B22F-040428908678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46017" y="1153581"/>
            <a:ext cx="692067" cy="389094"/>
          </a:xfrm>
          <a:prstGeom prst="bentConnector3">
            <a:avLst>
              <a:gd name="adj1" fmla="val 100601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4" name="Shape 193">
            <a:extLst>
              <a:ext uri="{FF2B5EF4-FFF2-40B4-BE49-F238E27FC236}">
                <a16:creationId xmlns:a16="http://schemas.microsoft.com/office/drawing/2014/main" id="{280E5A9A-B95F-41DA-8277-A9B36B0F74D9}"/>
              </a:ext>
            </a:extLst>
          </p:cNvPr>
          <p:cNvCxnSpPr>
            <a:cxnSpLocks/>
            <a:endCxn id="80" idx="1"/>
          </p:cNvCxnSpPr>
          <p:nvPr/>
        </p:nvCxnSpPr>
        <p:spPr>
          <a:xfrm>
            <a:off x="2962348" y="3750013"/>
            <a:ext cx="1191638" cy="1157250"/>
          </a:xfrm>
          <a:prstGeom prst="bentConnector3">
            <a:avLst>
              <a:gd name="adj1" fmla="val 57347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73" name="Shape 193">
            <a:extLst>
              <a:ext uri="{FF2B5EF4-FFF2-40B4-BE49-F238E27FC236}">
                <a16:creationId xmlns:a16="http://schemas.microsoft.com/office/drawing/2014/main" id="{B6097B3A-A9CE-41EE-8122-4513F56DAD3E}"/>
              </a:ext>
            </a:extLst>
          </p:cNvPr>
          <p:cNvCxnSpPr>
            <a:cxnSpLocks/>
          </p:cNvCxnSpPr>
          <p:nvPr/>
        </p:nvCxnSpPr>
        <p:spPr>
          <a:xfrm>
            <a:off x="2962348" y="2969947"/>
            <a:ext cx="1581463" cy="403313"/>
          </a:xfrm>
          <a:prstGeom prst="bentConnector3">
            <a:avLst>
              <a:gd name="adj1" fmla="val 101054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059F9B4D-0A49-4EAE-8666-F1CADF1E783C}"/>
              </a:ext>
            </a:extLst>
          </p:cNvPr>
          <p:cNvSpPr/>
          <p:nvPr/>
        </p:nvSpPr>
        <p:spPr>
          <a:xfrm>
            <a:off x="4153986" y="4786009"/>
            <a:ext cx="440619" cy="242508"/>
          </a:xfrm>
          <a:prstGeom prst="roundRect">
            <a:avLst/>
          </a:prstGeom>
          <a:noFill/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56227E9B-4729-4258-A5EA-0357FDE9DDE0}"/>
              </a:ext>
            </a:extLst>
          </p:cNvPr>
          <p:cNvSpPr/>
          <p:nvPr/>
        </p:nvSpPr>
        <p:spPr>
          <a:xfrm>
            <a:off x="5440911" y="4785570"/>
            <a:ext cx="440619" cy="242508"/>
          </a:xfrm>
          <a:prstGeom prst="roundRect">
            <a:avLst/>
          </a:prstGeom>
          <a:noFill/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3" name="直線接點 82">
            <a:extLst>
              <a:ext uri="{FF2B5EF4-FFF2-40B4-BE49-F238E27FC236}">
                <a16:creationId xmlns:a16="http://schemas.microsoft.com/office/drawing/2014/main" id="{E5D08030-32D5-433D-A8FF-59A3CFEB251B}"/>
              </a:ext>
            </a:extLst>
          </p:cNvPr>
          <p:cNvCxnSpPr>
            <a:stCxn id="80" idx="3"/>
            <a:endCxn id="81" idx="1"/>
          </p:cNvCxnSpPr>
          <p:nvPr/>
        </p:nvCxnSpPr>
        <p:spPr>
          <a:xfrm flipV="1">
            <a:off x="4594605" y="4906824"/>
            <a:ext cx="846306" cy="439"/>
          </a:xfrm>
          <a:prstGeom prst="line">
            <a:avLst/>
          </a:prstGeom>
          <a:ln w="21590">
            <a:solidFill>
              <a:srgbClr val="FA58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191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7FD3D7ED-9C8A-4DDD-A48A-B6942F371C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897" y="4348361"/>
            <a:ext cx="2796729" cy="9034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39F312-4294-A745-8FC3-24B052F32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豐富的連接介面</a:t>
            </a:r>
            <a:endParaRPr 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37E40-BBEC-8A40-A283-77EBD3364D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566" y="1041361"/>
            <a:ext cx="2491512" cy="40005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66AC57-9AD7-854D-8900-8B976E579DC9}"/>
              </a:ext>
            </a:extLst>
          </p:cNvPr>
          <p:cNvSpPr/>
          <p:nvPr/>
        </p:nvSpPr>
        <p:spPr>
          <a:xfrm>
            <a:off x="5640387" y="1048303"/>
            <a:ext cx="3574235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en-US" sz="1800" b="1">
                <a:solidFill>
                  <a:schemeClr val="bg1"/>
                </a:solidFill>
              </a:rPr>
              <a:t>4 x 1 </a:t>
            </a:r>
            <a:r>
              <a:rPr lang="en-US" sz="1800" b="1" err="1">
                <a:solidFill>
                  <a:schemeClr val="bg1"/>
                </a:solidFill>
              </a:rPr>
              <a:t>GbE</a:t>
            </a:r>
            <a:r>
              <a:rPr lang="en-US" sz="1800" b="1">
                <a:solidFill>
                  <a:schemeClr val="bg1"/>
                </a:solidFill>
              </a:rPr>
              <a:t> </a:t>
            </a:r>
            <a:r>
              <a:rPr lang="zh-CN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網路埠</a:t>
            </a:r>
            <a:endParaRPr lang="en-US" altLang="zh-CN" sz="18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1FA630-BF3C-6947-8B6A-481E5A41390D}"/>
              </a:ext>
            </a:extLst>
          </p:cNvPr>
          <p:cNvSpPr/>
          <p:nvPr/>
        </p:nvSpPr>
        <p:spPr>
          <a:xfrm>
            <a:off x="5640387" y="2199090"/>
            <a:ext cx="3574235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en-US" sz="1800" b="1">
                <a:solidFill>
                  <a:schemeClr val="bg1"/>
                </a:solidFill>
              </a:rPr>
              <a:t>2 x 10GBASE-T </a:t>
            </a:r>
            <a:r>
              <a:rPr lang="zh-CN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網路埠</a:t>
            </a:r>
            <a:endParaRPr lang="en-US" altLang="zh-CN" sz="18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4FF507-4CE6-7C46-B3F9-582CC7930EA4}"/>
              </a:ext>
            </a:extLst>
          </p:cNvPr>
          <p:cNvSpPr/>
          <p:nvPr/>
        </p:nvSpPr>
        <p:spPr>
          <a:xfrm>
            <a:off x="5640387" y="1609010"/>
            <a:ext cx="53275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en-US" sz="1800" b="1">
                <a:solidFill>
                  <a:schemeClr val="bg1"/>
                </a:solidFill>
              </a:rPr>
              <a:t>4 x USB 3.0 + 4 x USB 2.0 </a:t>
            </a:r>
            <a:endParaRPr lang="en-US" altLang="zh-CN" sz="1800" b="1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F9FD24-F313-8044-A3FE-D590ACB5FE23}"/>
              </a:ext>
            </a:extLst>
          </p:cNvPr>
          <p:cNvSpPr/>
          <p:nvPr/>
        </p:nvSpPr>
        <p:spPr>
          <a:xfrm>
            <a:off x="5657704" y="3066683"/>
            <a:ext cx="3574235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en-US" sz="1800" b="1">
                <a:solidFill>
                  <a:schemeClr val="bg1"/>
                </a:solidFill>
              </a:rPr>
              <a:t>8 x PCIe 3.0 </a:t>
            </a:r>
            <a:r>
              <a:rPr lang="zh-CN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插槽</a:t>
            </a:r>
            <a:endParaRPr lang="en-US" altLang="zh-CN" sz="1800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469900" lvl="0" indent="-342900">
              <a:buClr>
                <a:srgbClr val="F2F2F2"/>
              </a:buClr>
              <a:buSzPts val="1600"/>
              <a:buFont typeface="Arial" panose="020B0604020202020204" pitchFamily="34" charset="0"/>
              <a:buChar char="•"/>
            </a:pPr>
            <a:endParaRPr lang="en-US" altLang="zh-CN" sz="1800" b="1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9B35D7-99FF-124B-8F9E-FA97E2EA5DB8}"/>
              </a:ext>
            </a:extLst>
          </p:cNvPr>
          <p:cNvSpPr/>
          <p:nvPr/>
        </p:nvSpPr>
        <p:spPr>
          <a:xfrm>
            <a:off x="358340" y="1118451"/>
            <a:ext cx="1872935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>
              <a:buClr>
                <a:srgbClr val="F2F2F2"/>
              </a:buClr>
              <a:buSzPts val="1600"/>
            </a:pPr>
            <a:r>
              <a:rPr lang="en-US" altLang="zh-CN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2,000Watt</a:t>
            </a:r>
            <a:r>
              <a:rPr lang="en-US" altLang="zh-CN" sz="1800" b="1">
                <a:solidFill>
                  <a:schemeClr val="bg1"/>
                </a:solidFill>
                <a:ea typeface="微軟正黑體" panose="020B0604030504040204" pitchFamily="34" charset="-120"/>
              </a:rPr>
              <a:t> </a:t>
            </a:r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電源插座與開關</a:t>
            </a:r>
            <a:endParaRPr lang="en-US" altLang="zh-CN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F68C17-E27A-0847-A6D7-83037B46984C}"/>
              </a:ext>
            </a:extLst>
          </p:cNvPr>
          <p:cNvSpPr/>
          <p:nvPr/>
        </p:nvSpPr>
        <p:spPr>
          <a:xfrm>
            <a:off x="333397" y="3468139"/>
            <a:ext cx="2074860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zh-CN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儲存區散熱風扇</a:t>
            </a:r>
            <a:endParaRPr lang="en-US" altLang="zh-CN" sz="18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55BDD5-7DCC-554B-BDEE-F0A8414A8D5F}"/>
              </a:ext>
            </a:extLst>
          </p:cNvPr>
          <p:cNvSpPr/>
          <p:nvPr/>
        </p:nvSpPr>
        <p:spPr>
          <a:xfrm>
            <a:off x="345786" y="2142821"/>
            <a:ext cx="2062471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zh-CN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電源區散熱風扇</a:t>
            </a:r>
            <a:endParaRPr lang="en-US" altLang="zh-CN" sz="18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cxnSp>
        <p:nvCxnSpPr>
          <p:cNvPr id="25" name="Shape 193">
            <a:extLst>
              <a:ext uri="{FF2B5EF4-FFF2-40B4-BE49-F238E27FC236}">
                <a16:creationId xmlns:a16="http://schemas.microsoft.com/office/drawing/2014/main" id="{880EB27B-9D26-4097-9ED4-EB3BA9ED487F}"/>
              </a:ext>
            </a:extLst>
          </p:cNvPr>
          <p:cNvCxnSpPr>
            <a:cxnSpLocks/>
          </p:cNvCxnSpPr>
          <p:nvPr/>
        </p:nvCxnSpPr>
        <p:spPr>
          <a:xfrm>
            <a:off x="2231275" y="1347281"/>
            <a:ext cx="862176" cy="360709"/>
          </a:xfrm>
          <a:prstGeom prst="bentConnector3">
            <a:avLst>
              <a:gd name="adj1" fmla="val 100208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9" name="Shape 193">
            <a:extLst>
              <a:ext uri="{FF2B5EF4-FFF2-40B4-BE49-F238E27FC236}">
                <a16:creationId xmlns:a16="http://schemas.microsoft.com/office/drawing/2014/main" id="{5E005780-47F3-4FD3-A4C8-4DD09002FD5A}"/>
              </a:ext>
            </a:extLst>
          </p:cNvPr>
          <p:cNvCxnSpPr>
            <a:cxnSpLocks/>
          </p:cNvCxnSpPr>
          <p:nvPr/>
        </p:nvCxnSpPr>
        <p:spPr>
          <a:xfrm>
            <a:off x="2231275" y="2300121"/>
            <a:ext cx="1070960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A4C802DA-76E2-487E-894F-81B925C5BC09}"/>
              </a:ext>
            </a:extLst>
          </p:cNvPr>
          <p:cNvSpPr/>
          <p:nvPr/>
        </p:nvSpPr>
        <p:spPr>
          <a:xfrm>
            <a:off x="2873141" y="2785873"/>
            <a:ext cx="901191" cy="1776240"/>
          </a:xfrm>
          <a:prstGeom prst="roundRect">
            <a:avLst>
              <a:gd name="adj" fmla="val 7492"/>
            </a:avLst>
          </a:prstGeom>
          <a:noFill/>
          <a:ln w="12700"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2" name="Shape 193">
            <a:extLst>
              <a:ext uri="{FF2B5EF4-FFF2-40B4-BE49-F238E27FC236}">
                <a16:creationId xmlns:a16="http://schemas.microsoft.com/office/drawing/2014/main" id="{04DB7163-E6E9-4A3C-9EE5-209F82234720}"/>
              </a:ext>
            </a:extLst>
          </p:cNvPr>
          <p:cNvCxnSpPr>
            <a:cxnSpLocks/>
          </p:cNvCxnSpPr>
          <p:nvPr/>
        </p:nvCxnSpPr>
        <p:spPr>
          <a:xfrm>
            <a:off x="2243086" y="3644159"/>
            <a:ext cx="630055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3" name="Shape 193">
            <a:extLst>
              <a:ext uri="{FF2B5EF4-FFF2-40B4-BE49-F238E27FC236}">
                <a16:creationId xmlns:a16="http://schemas.microsoft.com/office/drawing/2014/main" id="{198BA515-4C25-402C-B63F-C1156F057161}"/>
              </a:ext>
            </a:extLst>
          </p:cNvPr>
          <p:cNvCxnSpPr>
            <a:cxnSpLocks/>
          </p:cNvCxnSpPr>
          <p:nvPr/>
        </p:nvCxnSpPr>
        <p:spPr>
          <a:xfrm flipH="1">
            <a:off x="4523879" y="3269902"/>
            <a:ext cx="1230038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9C30C833-59EF-4313-862B-6D2BB344E9BF}"/>
              </a:ext>
            </a:extLst>
          </p:cNvPr>
          <p:cNvSpPr/>
          <p:nvPr/>
        </p:nvSpPr>
        <p:spPr>
          <a:xfrm>
            <a:off x="4104210" y="1647913"/>
            <a:ext cx="125179" cy="583498"/>
          </a:xfrm>
          <a:prstGeom prst="roundRect">
            <a:avLst>
              <a:gd name="adj" fmla="val 7492"/>
            </a:avLst>
          </a:prstGeom>
          <a:noFill/>
          <a:ln w="12700"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6" name="Shape 193">
            <a:extLst>
              <a:ext uri="{FF2B5EF4-FFF2-40B4-BE49-F238E27FC236}">
                <a16:creationId xmlns:a16="http://schemas.microsoft.com/office/drawing/2014/main" id="{5D5607BA-EBEB-4B47-AB41-D46A581B064B}"/>
              </a:ext>
            </a:extLst>
          </p:cNvPr>
          <p:cNvCxnSpPr>
            <a:cxnSpLocks/>
          </p:cNvCxnSpPr>
          <p:nvPr/>
        </p:nvCxnSpPr>
        <p:spPr>
          <a:xfrm flipH="1">
            <a:off x="4164412" y="2417650"/>
            <a:ext cx="1543927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8" name="Shape 193">
            <a:extLst>
              <a:ext uri="{FF2B5EF4-FFF2-40B4-BE49-F238E27FC236}">
                <a16:creationId xmlns:a16="http://schemas.microsoft.com/office/drawing/2014/main" id="{98D36DBD-596B-41E6-AE39-B272BF3256B4}"/>
              </a:ext>
            </a:extLst>
          </p:cNvPr>
          <p:cNvCxnSpPr>
            <a:cxnSpLocks/>
          </p:cNvCxnSpPr>
          <p:nvPr/>
        </p:nvCxnSpPr>
        <p:spPr>
          <a:xfrm rot="10800000" flipV="1">
            <a:off x="4232874" y="1764782"/>
            <a:ext cx="1475465" cy="456524"/>
          </a:xfrm>
          <a:prstGeom prst="bentConnector3">
            <a:avLst>
              <a:gd name="adj1" fmla="val 51576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6" name="Shape 193">
            <a:extLst>
              <a:ext uri="{FF2B5EF4-FFF2-40B4-BE49-F238E27FC236}">
                <a16:creationId xmlns:a16="http://schemas.microsoft.com/office/drawing/2014/main" id="{3CECAF93-0913-47D0-8587-6CCDD29445C0}"/>
              </a:ext>
            </a:extLst>
          </p:cNvPr>
          <p:cNvCxnSpPr>
            <a:cxnSpLocks/>
          </p:cNvCxnSpPr>
          <p:nvPr/>
        </p:nvCxnSpPr>
        <p:spPr>
          <a:xfrm rot="10800000" flipV="1">
            <a:off x="4335203" y="1271658"/>
            <a:ext cx="1401396" cy="687485"/>
          </a:xfrm>
          <a:prstGeom prst="bentConnector3">
            <a:avLst>
              <a:gd name="adj1" fmla="val 100043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2153207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56884352-368A-4396-A5F8-37D0D76EBC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11" y="4430949"/>
            <a:ext cx="2993774" cy="683431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BDDAE97C-AF12-4256-9E17-A039B1B0FB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64" y="1033563"/>
            <a:ext cx="2811732" cy="38886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44EE29-6871-AD4F-804A-440810F88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>
                <a:latin typeface="Microsoft JhengHei"/>
                <a:ea typeface="Microsoft JhengHei"/>
              </a:rPr>
              <a:t>超乎想像的運算能力</a:t>
            </a:r>
            <a:endParaRPr lang="en-US" sz="3200">
              <a:latin typeface="Microsoft JhengHei"/>
              <a:ea typeface="Microsoft JhengHe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F7AF38-FD61-3447-838A-DD2D848910E6}"/>
              </a:ext>
            </a:extLst>
          </p:cNvPr>
          <p:cNvSpPr/>
          <p:nvPr/>
        </p:nvSpPr>
        <p:spPr>
          <a:xfrm>
            <a:off x="4077486" y="1223392"/>
            <a:ext cx="4936164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 lvl="0">
              <a:spcBef>
                <a:spcPts val="500"/>
              </a:spcBef>
              <a:buClr>
                <a:srgbClr val="F2855F"/>
              </a:buClr>
              <a:buSzPct val="100000"/>
            </a:pPr>
            <a:r>
              <a:rPr lang="en-US" sz="1800" b="1">
                <a:solidFill>
                  <a:schemeClr val="bg1"/>
                </a:solidFill>
              </a:rPr>
              <a:t>Intel Xeon W </a:t>
            </a:r>
            <a:r>
              <a:rPr lang="zh-CN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多核心 處理器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4559D6-8E5C-1F44-8AC9-42B15CDBA10A}"/>
              </a:ext>
            </a:extLst>
          </p:cNvPr>
          <p:cNvSpPr/>
          <p:nvPr/>
        </p:nvSpPr>
        <p:spPr>
          <a:xfrm>
            <a:off x="4077487" y="1914198"/>
            <a:ext cx="4609312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 lvl="0">
              <a:buClr>
                <a:srgbClr val="F2855F"/>
              </a:buClr>
              <a:buSzPct val="100000"/>
            </a:pPr>
            <a:r>
              <a:rPr lang="en-US" sz="1800" b="1">
                <a:solidFill>
                  <a:schemeClr val="lt1"/>
                </a:solidFill>
              </a:rPr>
              <a:t>8 x DDR4-2666 Long-DIMM</a:t>
            </a:r>
            <a:r>
              <a:rPr lang="zh-CN" altLang="en-US" sz="1800" b="1">
                <a:solidFill>
                  <a:schemeClr val="lt1"/>
                </a:solidFill>
                <a:latin typeface="Microsoft JhengHei"/>
                <a:ea typeface="Microsoft JhengHei"/>
              </a:rPr>
              <a:t>記憶體插槽，最高</a:t>
            </a:r>
            <a:r>
              <a:rPr lang="en-US" altLang="zh-CN" sz="1800" b="1">
                <a:solidFill>
                  <a:schemeClr val="lt1"/>
                </a:solidFill>
                <a:latin typeface="+mj-lt"/>
                <a:ea typeface="Microsoft JhengHei"/>
              </a:rPr>
              <a:t>512GB</a:t>
            </a:r>
            <a:endParaRPr lang="en-US" sz="1800" b="1">
              <a:solidFill>
                <a:schemeClr val="lt1"/>
              </a:solidFill>
              <a:latin typeface="+mj-lt"/>
              <a:ea typeface="Microsoft JhengHe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778D9F-0EFE-B548-A3FD-CC5C118AF365}"/>
              </a:ext>
            </a:extLst>
          </p:cNvPr>
          <p:cNvSpPr/>
          <p:nvPr/>
        </p:nvSpPr>
        <p:spPr>
          <a:xfrm>
            <a:off x="4077486" y="2811521"/>
            <a:ext cx="4361257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 lvl="0">
              <a:buClr>
                <a:srgbClr val="F2855F"/>
              </a:buClr>
              <a:buSzPct val="100000"/>
            </a:pPr>
            <a:r>
              <a:rPr lang="en-US" sz="1800" b="1">
                <a:solidFill>
                  <a:schemeClr val="bg1"/>
                </a:solidFill>
              </a:rPr>
              <a:t>8 x PCIe Slot, </a:t>
            </a:r>
            <a:r>
              <a:rPr lang="zh-CN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可支持安裝高達</a:t>
            </a:r>
            <a:r>
              <a:rPr lang="zh-CN" altLang="en-US" sz="1800" b="1">
                <a:solidFill>
                  <a:srgbClr val="FF0000"/>
                </a:solidFill>
                <a:latin typeface="Microsoft JhengHei"/>
                <a:ea typeface="Microsoft JhengHei"/>
              </a:rPr>
              <a:t>四張</a:t>
            </a:r>
            <a:r>
              <a:rPr lang="zh-CN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高階顯卡運算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CF32A0-8F9F-5D4F-AA1E-704A6CC3730C}"/>
              </a:ext>
            </a:extLst>
          </p:cNvPr>
          <p:cNvSpPr/>
          <p:nvPr/>
        </p:nvSpPr>
        <p:spPr>
          <a:xfrm>
            <a:off x="4077486" y="3693848"/>
            <a:ext cx="4784410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 lvl="0">
              <a:buClr>
                <a:srgbClr val="F2855F"/>
              </a:buClr>
              <a:buSzPct val="100000"/>
            </a:pPr>
            <a:r>
              <a:rPr lang="en-US" altLang="zh-CN" sz="1800" b="1">
                <a:solidFill>
                  <a:schemeClr val="bg1"/>
                </a:solidFill>
              </a:rPr>
              <a:t>8 </a:t>
            </a:r>
            <a:r>
              <a:rPr lang="zh-CN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組顯卡電源供應線</a:t>
            </a:r>
          </a:p>
        </p:txBody>
      </p:sp>
      <p:cxnSp>
        <p:nvCxnSpPr>
          <p:cNvPr id="15" name="Shape 193">
            <a:extLst>
              <a:ext uri="{FF2B5EF4-FFF2-40B4-BE49-F238E27FC236}">
                <a16:creationId xmlns:a16="http://schemas.microsoft.com/office/drawing/2014/main" id="{27804C08-D71D-4F62-8EDE-CF47FB6113E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34509" y="1408058"/>
            <a:ext cx="1816476" cy="454654"/>
          </a:xfrm>
          <a:prstGeom prst="bentConnector3">
            <a:avLst>
              <a:gd name="adj1" fmla="val 100072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9" name="Shape 193">
            <a:extLst>
              <a:ext uri="{FF2B5EF4-FFF2-40B4-BE49-F238E27FC236}">
                <a16:creationId xmlns:a16="http://schemas.microsoft.com/office/drawing/2014/main" id="{18029887-7105-46DD-A2DB-E7425EA1339D}"/>
              </a:ext>
            </a:extLst>
          </p:cNvPr>
          <p:cNvCxnSpPr>
            <a:cxnSpLocks/>
          </p:cNvCxnSpPr>
          <p:nvPr/>
        </p:nvCxnSpPr>
        <p:spPr>
          <a:xfrm rot="10800000" flipV="1">
            <a:off x="2720711" y="2237206"/>
            <a:ext cx="1530275" cy="322862"/>
          </a:xfrm>
          <a:prstGeom prst="bentConnector3">
            <a:avLst>
              <a:gd name="adj1" fmla="val 99901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6" name="Shape 193">
            <a:extLst>
              <a:ext uri="{FF2B5EF4-FFF2-40B4-BE49-F238E27FC236}">
                <a16:creationId xmlns:a16="http://schemas.microsoft.com/office/drawing/2014/main" id="{1D6D9177-B195-4C15-8DC0-E96505DFCBFD}"/>
              </a:ext>
            </a:extLst>
          </p:cNvPr>
          <p:cNvCxnSpPr>
            <a:cxnSpLocks/>
          </p:cNvCxnSpPr>
          <p:nvPr/>
        </p:nvCxnSpPr>
        <p:spPr>
          <a:xfrm rot="10800000" flipV="1">
            <a:off x="1711833" y="3134687"/>
            <a:ext cx="2539153" cy="286955"/>
          </a:xfrm>
          <a:prstGeom prst="bentConnector3">
            <a:avLst>
              <a:gd name="adj1" fmla="val 100379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9" name="Shape 193">
            <a:extLst>
              <a:ext uri="{FF2B5EF4-FFF2-40B4-BE49-F238E27FC236}">
                <a16:creationId xmlns:a16="http://schemas.microsoft.com/office/drawing/2014/main" id="{1AD8F3C7-EE63-4F9F-8714-BB75AD9B799A}"/>
              </a:ext>
            </a:extLst>
          </p:cNvPr>
          <p:cNvCxnSpPr>
            <a:cxnSpLocks/>
          </p:cNvCxnSpPr>
          <p:nvPr/>
        </p:nvCxnSpPr>
        <p:spPr>
          <a:xfrm rot="10800000" flipV="1">
            <a:off x="2981409" y="3887957"/>
            <a:ext cx="1220938" cy="366835"/>
          </a:xfrm>
          <a:prstGeom prst="bentConnector3">
            <a:avLst>
              <a:gd name="adj1" fmla="val 100593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3121029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>
            <a:extLst>
              <a:ext uri="{FF2B5EF4-FFF2-40B4-BE49-F238E27FC236}">
                <a16:creationId xmlns:a16="http://schemas.microsoft.com/office/drawing/2014/main" id="{19EF3B8F-02F1-431C-97E3-45F500D5F1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454" y="1663165"/>
            <a:ext cx="5258887" cy="3034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C89038-3378-314C-BB28-04A54AB3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ASETEK</a:t>
            </a:r>
            <a:r>
              <a:rPr lang="en-US" altLang="zh-CN" sz="3200" dirty="0">
                <a:ea typeface="Microsoft JhengHei"/>
              </a:rPr>
              <a:t> </a:t>
            </a:r>
            <a:r>
              <a:rPr lang="zh-CN" altLang="en-US" sz="3200" dirty="0">
                <a:latin typeface="Microsoft JhengHei"/>
                <a:ea typeface="Microsoft JhengHei"/>
              </a:rPr>
              <a:t>高效處理器水冷散熱系統</a:t>
            </a:r>
            <a:endParaRPr lang="en-US" sz="3200" dirty="0">
              <a:latin typeface="Microsoft JhengHei"/>
              <a:ea typeface="Microsoft JhengHe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7A9DF-8830-EA41-86AD-A0578E2AE0A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989013"/>
            <a:ext cx="5362575" cy="671512"/>
          </a:xfrm>
        </p:spPr>
        <p:txBody>
          <a:bodyPr/>
          <a:lstStyle/>
          <a:p>
            <a:pPr marL="76200" indent="0">
              <a:buClr>
                <a:schemeClr val="bg1"/>
              </a:buClr>
              <a:buNone/>
            </a:pPr>
            <a:r>
              <a:rPr lang="en-US" altLang="zh-CN" sz="2500" dirty="0">
                <a:solidFill>
                  <a:schemeClr val="bg1"/>
                </a:solidFill>
              </a:rPr>
              <a:t>140W</a:t>
            </a:r>
            <a:r>
              <a:rPr lang="zh-CN" altLang="en-US" sz="2500" dirty="0">
                <a:solidFill>
                  <a:schemeClr val="bg1"/>
                </a:solidFill>
                <a:latin typeface="Microsoft JhengHei"/>
                <a:ea typeface="Microsoft JhengHei"/>
              </a:rPr>
              <a:t>處理器也可以涼爽的工作</a:t>
            </a:r>
            <a:endParaRPr lang="en-US" sz="2500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BA5199-6B92-A24C-8707-21ED767DFEC2}"/>
              </a:ext>
            </a:extLst>
          </p:cNvPr>
          <p:cNvSpPr txBox="1"/>
          <p:nvPr/>
        </p:nvSpPr>
        <p:spPr>
          <a:xfrm>
            <a:off x="6420494" y="1642715"/>
            <a:ext cx="2683748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buClr>
                <a:srgbClr val="FE7030"/>
              </a:buClr>
            </a:pPr>
            <a:r>
              <a:rPr lang="zh-CN" altLang="en-US" sz="1800" b="1" dirty="0">
                <a:solidFill>
                  <a:schemeClr val="bg1"/>
                </a:solidFill>
                <a:ea typeface="Microsoft JhengHei"/>
              </a:rPr>
              <a:t>水冷幫浦，可散熱</a:t>
            </a:r>
            <a:r>
              <a:rPr lang="zh-CN" altLang="en-US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CN" sz="1800" b="1" dirty="0">
                <a:solidFill>
                  <a:schemeClr val="bg1"/>
                </a:solidFill>
                <a:ea typeface="Microsoft JhengHei"/>
              </a:rPr>
              <a:t>250W</a:t>
            </a:r>
            <a:endParaRPr lang="en-US" sz="1800" b="1" dirty="0">
              <a:solidFill>
                <a:schemeClr val="bg1"/>
              </a:solidFill>
              <a:ea typeface="Microsoft JhengHe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E7569A-A92B-BB42-91C0-92D660D44632}"/>
              </a:ext>
            </a:extLst>
          </p:cNvPr>
          <p:cNvSpPr txBox="1"/>
          <p:nvPr/>
        </p:nvSpPr>
        <p:spPr>
          <a:xfrm>
            <a:off x="4489875" y="1636592"/>
            <a:ext cx="1261884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buClr>
                <a:srgbClr val="FE7030"/>
              </a:buClr>
            </a:pPr>
            <a:r>
              <a:rPr lang="zh-CN" altLang="en-US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冷卻液</a:t>
            </a:r>
            <a:r>
              <a:rPr lang="en-US" altLang="zh-CN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(</a:t>
            </a:r>
            <a:r>
              <a:rPr lang="zh-CN" altLang="en-US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冷</a:t>
            </a:r>
            <a:r>
              <a:rPr lang="en-US" altLang="zh-CN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)</a:t>
            </a:r>
          </a:p>
          <a:p>
            <a:pPr>
              <a:buClr>
                <a:srgbClr val="FE7030"/>
              </a:buClr>
            </a:pPr>
            <a:r>
              <a:rPr lang="zh-CN" altLang="en-US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進入管</a:t>
            </a:r>
            <a:endParaRPr lang="en-US" sz="1800" b="1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233F23-CA42-4042-B5B9-3D75251D5996}"/>
              </a:ext>
            </a:extLst>
          </p:cNvPr>
          <p:cNvSpPr txBox="1"/>
          <p:nvPr/>
        </p:nvSpPr>
        <p:spPr>
          <a:xfrm>
            <a:off x="3946403" y="4215764"/>
            <a:ext cx="2120786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>
              <a:buClr>
                <a:srgbClr val="FE7030"/>
              </a:buClr>
            </a:pPr>
            <a:r>
              <a:rPr lang="zh-CN" altLang="en-US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冷卻液</a:t>
            </a:r>
            <a:r>
              <a:rPr lang="en-US" altLang="zh-CN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(</a:t>
            </a:r>
            <a:r>
              <a:rPr lang="zh-CN" altLang="en-US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熱</a:t>
            </a:r>
            <a:r>
              <a:rPr lang="en-US" altLang="zh-CN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)</a:t>
            </a:r>
          </a:p>
          <a:p>
            <a:pPr>
              <a:buClr>
                <a:srgbClr val="FE7030"/>
              </a:buClr>
            </a:pPr>
            <a:r>
              <a:rPr lang="zh-CN" altLang="en-US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流出管</a:t>
            </a:r>
            <a:endParaRPr lang="en-US" sz="1800" b="1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2DA5F0-7EB1-C241-A7A4-6830274DE1AE}"/>
              </a:ext>
            </a:extLst>
          </p:cNvPr>
          <p:cNvSpPr txBox="1"/>
          <p:nvPr/>
        </p:nvSpPr>
        <p:spPr>
          <a:xfrm>
            <a:off x="229966" y="1925419"/>
            <a:ext cx="156004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>
                <a:srgbClr val="FE7030"/>
              </a:buClr>
            </a:pPr>
            <a:r>
              <a:rPr lang="zh-CN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大面積冷卻液散熱鰭片</a:t>
            </a:r>
            <a:endParaRPr lang="en-US" sz="18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BC8F4F-EF79-F94A-8B52-B0FE5804385E}"/>
              </a:ext>
            </a:extLst>
          </p:cNvPr>
          <p:cNvSpPr txBox="1"/>
          <p:nvPr/>
        </p:nvSpPr>
        <p:spPr>
          <a:xfrm>
            <a:off x="228846" y="3061441"/>
            <a:ext cx="178909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>
                <a:srgbClr val="FE7030"/>
              </a:buClr>
            </a:pPr>
            <a:r>
              <a:rPr lang="en-US" altLang="zh-CN" sz="1800" b="1">
                <a:solidFill>
                  <a:schemeClr val="bg1"/>
                </a:solidFill>
              </a:rPr>
              <a:t>12cm </a:t>
            </a:r>
            <a:r>
              <a:rPr lang="zh-CN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高效靜音散熱風扇</a:t>
            </a:r>
            <a:endParaRPr lang="en-US" sz="18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FB14F0-F126-B34C-8941-65B1180DC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187" y="4302531"/>
            <a:ext cx="1993054" cy="320915"/>
          </a:xfrm>
          <a:prstGeom prst="rect">
            <a:avLst/>
          </a:prstGeom>
        </p:spPr>
      </p:pic>
      <p:cxnSp>
        <p:nvCxnSpPr>
          <p:cNvPr id="22" name="Shape 193">
            <a:extLst>
              <a:ext uri="{FF2B5EF4-FFF2-40B4-BE49-F238E27FC236}">
                <a16:creationId xmlns:a16="http://schemas.microsoft.com/office/drawing/2014/main" id="{1B67D1F6-2237-4252-AD17-7FF7584509D2}"/>
              </a:ext>
            </a:extLst>
          </p:cNvPr>
          <p:cNvCxnSpPr>
            <a:cxnSpLocks/>
          </p:cNvCxnSpPr>
          <p:nvPr/>
        </p:nvCxnSpPr>
        <p:spPr>
          <a:xfrm>
            <a:off x="1454041" y="2336936"/>
            <a:ext cx="786438" cy="246674"/>
          </a:xfrm>
          <a:prstGeom prst="bentConnector3">
            <a:avLst>
              <a:gd name="adj1" fmla="val 100095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3" name="Shape 193">
            <a:extLst>
              <a:ext uri="{FF2B5EF4-FFF2-40B4-BE49-F238E27FC236}">
                <a16:creationId xmlns:a16="http://schemas.microsoft.com/office/drawing/2014/main" id="{BE4ABCE4-2377-4D9A-8686-53FE1B17F6BF}"/>
              </a:ext>
            </a:extLst>
          </p:cNvPr>
          <p:cNvCxnSpPr>
            <a:cxnSpLocks/>
          </p:cNvCxnSpPr>
          <p:nvPr/>
        </p:nvCxnSpPr>
        <p:spPr>
          <a:xfrm>
            <a:off x="1488332" y="3438306"/>
            <a:ext cx="1417467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6" name="Shape 193">
            <a:extLst>
              <a:ext uri="{FF2B5EF4-FFF2-40B4-BE49-F238E27FC236}">
                <a16:creationId xmlns:a16="http://schemas.microsoft.com/office/drawing/2014/main" id="{BFA4B8F6-79E7-4B8B-AF96-944322FDFF7C}"/>
              </a:ext>
            </a:extLst>
          </p:cNvPr>
          <p:cNvCxnSpPr>
            <a:cxnSpLocks/>
          </p:cNvCxnSpPr>
          <p:nvPr/>
        </p:nvCxnSpPr>
        <p:spPr>
          <a:xfrm rot="5400000">
            <a:off x="5839036" y="2242069"/>
            <a:ext cx="989356" cy="163355"/>
          </a:xfrm>
          <a:prstGeom prst="bentConnector3">
            <a:avLst>
              <a:gd name="adj1" fmla="val 838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7" name="Shape 193">
            <a:extLst>
              <a:ext uri="{FF2B5EF4-FFF2-40B4-BE49-F238E27FC236}">
                <a16:creationId xmlns:a16="http://schemas.microsoft.com/office/drawing/2014/main" id="{BF4C8C41-4423-4FAD-9E28-1A0D5854CB68}"/>
              </a:ext>
            </a:extLst>
          </p:cNvPr>
          <p:cNvCxnSpPr>
            <a:cxnSpLocks/>
          </p:cNvCxnSpPr>
          <p:nvPr/>
        </p:nvCxnSpPr>
        <p:spPr>
          <a:xfrm rot="5400000">
            <a:off x="3579581" y="2567019"/>
            <a:ext cx="1680073" cy="200797"/>
          </a:xfrm>
          <a:prstGeom prst="bentConnector3">
            <a:avLst>
              <a:gd name="adj1" fmla="val -84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1" name="Shape 193">
            <a:extLst>
              <a:ext uri="{FF2B5EF4-FFF2-40B4-BE49-F238E27FC236}">
                <a16:creationId xmlns:a16="http://schemas.microsoft.com/office/drawing/2014/main" id="{4E42B9DD-2D3D-4C7E-9C23-FF1EBEAF77FE}"/>
              </a:ext>
            </a:extLst>
          </p:cNvPr>
          <p:cNvCxnSpPr>
            <a:cxnSpLocks/>
          </p:cNvCxnSpPr>
          <p:nvPr/>
        </p:nvCxnSpPr>
        <p:spPr>
          <a:xfrm rot="16200000" flipV="1">
            <a:off x="3681570" y="4259434"/>
            <a:ext cx="490755" cy="86195"/>
          </a:xfrm>
          <a:prstGeom prst="bentConnector3">
            <a:avLst>
              <a:gd name="adj1" fmla="val 1437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1741637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>
            <a:extLst>
              <a:ext uri="{FF2B5EF4-FFF2-40B4-BE49-F238E27FC236}">
                <a16:creationId xmlns:a16="http://schemas.microsoft.com/office/drawing/2014/main" id="{79F6EF9B-59DE-4189-A7EA-D8B9CD3FA2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7812" y="4581521"/>
            <a:ext cx="2993774" cy="683431"/>
          </a:xfrm>
          <a:prstGeom prst="rect">
            <a:avLst/>
          </a:prstGeom>
        </p:spPr>
      </p:pic>
      <p:pic>
        <p:nvPicPr>
          <p:cNvPr id="38" name="Picture 5">
            <a:extLst>
              <a:ext uri="{FF2B5EF4-FFF2-40B4-BE49-F238E27FC236}">
                <a16:creationId xmlns:a16="http://schemas.microsoft.com/office/drawing/2014/main" id="{B0B08B70-FA93-4279-BF9A-C612580004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504" y="1106262"/>
            <a:ext cx="2909442" cy="40372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4096EA-5EAA-4445-85E8-57C5A3436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>
                <a:latin typeface="Microsoft JhengHei"/>
                <a:ea typeface="Microsoft JhengHei"/>
              </a:rPr>
              <a:t>支援四張高階運算卡</a:t>
            </a:r>
            <a:endParaRPr lang="en-US" sz="3200">
              <a:latin typeface="Microsoft JhengHei"/>
              <a:ea typeface="Microsoft JhengHe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7D8D08-2776-154D-8A91-1877753FC42C}"/>
              </a:ext>
            </a:extLst>
          </p:cNvPr>
          <p:cNvCxnSpPr/>
          <p:nvPr/>
        </p:nvCxnSpPr>
        <p:spPr>
          <a:xfrm>
            <a:off x="3125795" y="2674557"/>
            <a:ext cx="0" cy="301083"/>
          </a:xfrm>
          <a:prstGeom prst="line">
            <a:avLst/>
          </a:prstGeom>
          <a:ln>
            <a:solidFill>
              <a:srgbClr val="FF3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399F86-5DAE-D144-B5DD-F6039382B11D}"/>
              </a:ext>
            </a:extLst>
          </p:cNvPr>
          <p:cNvCxnSpPr/>
          <p:nvPr/>
        </p:nvCxnSpPr>
        <p:spPr>
          <a:xfrm>
            <a:off x="5353203" y="2646558"/>
            <a:ext cx="0" cy="301083"/>
          </a:xfrm>
          <a:prstGeom prst="line">
            <a:avLst/>
          </a:prstGeom>
          <a:ln>
            <a:solidFill>
              <a:srgbClr val="FF3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643201-867D-614B-B2D4-05382CC79FD3}"/>
              </a:ext>
            </a:extLst>
          </p:cNvPr>
          <p:cNvCxnSpPr>
            <a:cxnSpLocks/>
          </p:cNvCxnSpPr>
          <p:nvPr/>
        </p:nvCxnSpPr>
        <p:spPr>
          <a:xfrm>
            <a:off x="3122961" y="2800816"/>
            <a:ext cx="2222809" cy="0"/>
          </a:xfrm>
          <a:prstGeom prst="straightConnector1">
            <a:avLst/>
          </a:prstGeom>
          <a:ln>
            <a:solidFill>
              <a:srgbClr val="FA585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D615E6F-AD8E-1948-8359-9B8EC2E10F51}"/>
              </a:ext>
            </a:extLst>
          </p:cNvPr>
          <p:cNvSpPr txBox="1"/>
          <p:nvPr/>
        </p:nvSpPr>
        <p:spPr>
          <a:xfrm>
            <a:off x="3775646" y="2625571"/>
            <a:ext cx="1250663" cy="307777"/>
          </a:xfrm>
          <a:prstGeom prst="rect">
            <a:avLst/>
          </a:prstGeom>
          <a:solidFill>
            <a:srgbClr val="FA5854"/>
          </a:solidFill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深度</a:t>
            </a: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330 mm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11229F-7DF6-0943-AFB2-FB6CB27733D5}"/>
              </a:ext>
            </a:extLst>
          </p:cNvPr>
          <p:cNvSpPr/>
          <p:nvPr/>
        </p:nvSpPr>
        <p:spPr>
          <a:xfrm>
            <a:off x="6031174" y="1122948"/>
            <a:ext cx="29829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en-US" altLang="zh-CN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3 x 12 cm </a:t>
            </a:r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散熱風扇</a:t>
            </a:r>
            <a:endParaRPr lang="en-US" altLang="zh-CN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7000" lvl="0">
              <a:buClr>
                <a:srgbClr val="F2F2F2"/>
              </a:buClr>
              <a:buSzPts val="1600"/>
            </a:pPr>
            <a:r>
              <a:rPr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前方進氣，後方排熱</a:t>
            </a:r>
            <a:endParaRPr lang="en-US" altLang="zh-CN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7000" lvl="0">
              <a:buClr>
                <a:srgbClr val="F2F2F2"/>
              </a:buClr>
              <a:buSzPts val="1600"/>
            </a:pPr>
            <a:r>
              <a:rPr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有效排除運算卡與系統產生的熱</a:t>
            </a:r>
            <a:endParaRPr lang="en-US" altLang="zh-CN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7000" lvl="0">
              <a:buClr>
                <a:srgbClr val="F2F2F2"/>
              </a:buClr>
              <a:buSzPts val="1600"/>
            </a:pPr>
            <a:r>
              <a:rPr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en-US" altLang="zh-CN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12cm </a:t>
            </a: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大面積風扇靜音散熱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E244FE-D716-D041-BB5A-44C2CAD7262F}"/>
              </a:ext>
            </a:extLst>
          </p:cNvPr>
          <p:cNvSpPr/>
          <p:nvPr/>
        </p:nvSpPr>
        <p:spPr>
          <a:xfrm>
            <a:off x="163019" y="1156510"/>
            <a:ext cx="368631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深度達</a:t>
            </a:r>
            <a:r>
              <a:rPr lang="en-US" altLang="zh-CN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330mm</a:t>
            </a:r>
          </a:p>
          <a:p>
            <a:pPr marL="127000" lvl="0">
              <a:buClr>
                <a:srgbClr val="F2F2F2"/>
              </a:buClr>
              <a:buSzPts val="1600"/>
            </a:pPr>
            <a:r>
              <a:rPr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適於市售高階顯卡</a:t>
            </a:r>
            <a:endParaRPr lang="en-US" altLang="zh-CN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7000" lvl="0">
              <a:buClr>
                <a:srgbClr val="F2F2F2"/>
              </a:buClr>
              <a:buSzPts val="1600"/>
            </a:pPr>
            <a:r>
              <a:rPr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最大尺寸</a:t>
            </a:r>
            <a:r>
              <a:rPr lang="en-US" altLang="zh-CN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330x140x55mm</a:t>
            </a:r>
            <a:endParaRPr lang="zh-CN" altLang="en-US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07982A-7C49-004B-84C7-BCB8F033106B}"/>
              </a:ext>
            </a:extLst>
          </p:cNvPr>
          <p:cNvSpPr/>
          <p:nvPr/>
        </p:nvSpPr>
        <p:spPr>
          <a:xfrm>
            <a:off x="144264" y="2465552"/>
            <a:ext cx="298295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加寬</a:t>
            </a:r>
            <a:r>
              <a:rPr lang="en-US" altLang="zh-CN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PCIe</a:t>
            </a:r>
            <a:r>
              <a:rPr lang="en-US" altLang="zh-CN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插槽間距</a:t>
            </a:r>
            <a:endParaRPr lang="en-US" altLang="zh-CN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lvl="0">
              <a:buClr>
                <a:srgbClr val="F2F2F2"/>
              </a:buClr>
              <a:buSzPts val="1600"/>
              <a:tabLst>
                <a:tab pos="360363" algn="l"/>
              </a:tabLst>
            </a:pPr>
            <a:r>
              <a:rPr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避免兩張顯卡干涉</a:t>
            </a:r>
            <a:endParaRPr lang="en-US" altLang="zh-CN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lvl="0">
              <a:buClr>
                <a:srgbClr val="F2F2F2"/>
              </a:buClr>
              <a:buSzPts val="1600"/>
            </a:pPr>
            <a:r>
              <a:rPr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提供更佳的散熱空間</a:t>
            </a:r>
            <a:endParaRPr lang="en-US" altLang="zh-CN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C464C1-D928-6146-ACD9-81AB145BAB68}"/>
              </a:ext>
            </a:extLst>
          </p:cNvPr>
          <p:cNvSpPr/>
          <p:nvPr/>
        </p:nvSpPr>
        <p:spPr>
          <a:xfrm>
            <a:off x="3227230" y="3044845"/>
            <a:ext cx="2078363" cy="246767"/>
          </a:xfrm>
          <a:prstGeom prst="rect">
            <a:avLst/>
          </a:prstGeom>
          <a:solidFill>
            <a:srgbClr val="FF3A00">
              <a:alpha val="10980"/>
            </a:srgbClr>
          </a:solidFill>
          <a:ln>
            <a:solidFill>
              <a:srgbClr val="FF3A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GPU #1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341D777-E1DF-3544-ADF2-0A5E8B44EDA8}"/>
              </a:ext>
            </a:extLst>
          </p:cNvPr>
          <p:cNvCxnSpPr>
            <a:cxnSpLocks/>
            <a:stCxn id="37" idx="1"/>
          </p:cNvCxnSpPr>
          <p:nvPr/>
        </p:nvCxnSpPr>
        <p:spPr>
          <a:xfrm flipH="1">
            <a:off x="2730928" y="3168229"/>
            <a:ext cx="496302" cy="0"/>
          </a:xfrm>
          <a:prstGeom prst="line">
            <a:avLst/>
          </a:prstGeom>
          <a:ln>
            <a:solidFill>
              <a:srgbClr val="FA58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E6DFB61-095D-3741-9A66-B8FA290455BB}"/>
              </a:ext>
            </a:extLst>
          </p:cNvPr>
          <p:cNvCxnSpPr>
            <a:cxnSpLocks/>
          </p:cNvCxnSpPr>
          <p:nvPr/>
        </p:nvCxnSpPr>
        <p:spPr>
          <a:xfrm>
            <a:off x="2862529" y="3177956"/>
            <a:ext cx="0" cy="1023278"/>
          </a:xfrm>
          <a:prstGeom prst="straightConnector1">
            <a:avLst/>
          </a:prstGeom>
          <a:ln>
            <a:solidFill>
              <a:srgbClr val="FA585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hape 193">
            <a:extLst>
              <a:ext uri="{FF2B5EF4-FFF2-40B4-BE49-F238E27FC236}">
                <a16:creationId xmlns:a16="http://schemas.microsoft.com/office/drawing/2014/main" id="{7CC8D9E1-ABC5-4B61-ADC5-606336772C05}"/>
              </a:ext>
            </a:extLst>
          </p:cNvPr>
          <p:cNvCxnSpPr>
            <a:cxnSpLocks/>
            <a:endCxn id="19" idx="0"/>
          </p:cNvCxnSpPr>
          <p:nvPr/>
        </p:nvCxnSpPr>
        <p:spPr>
          <a:xfrm rot="5400000">
            <a:off x="5663571" y="1370580"/>
            <a:ext cx="523683" cy="522047"/>
          </a:xfrm>
          <a:prstGeom prst="bentConnector3">
            <a:avLst>
              <a:gd name="adj1" fmla="val -154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3" name="Rectangle 36">
            <a:extLst>
              <a:ext uri="{FF2B5EF4-FFF2-40B4-BE49-F238E27FC236}">
                <a16:creationId xmlns:a16="http://schemas.microsoft.com/office/drawing/2014/main" id="{5FD5E3D7-8AFC-4D9A-BBB0-5D008EA11A3E}"/>
              </a:ext>
            </a:extLst>
          </p:cNvPr>
          <p:cNvSpPr/>
          <p:nvPr/>
        </p:nvSpPr>
        <p:spPr>
          <a:xfrm>
            <a:off x="3223577" y="3391556"/>
            <a:ext cx="2078363" cy="246767"/>
          </a:xfrm>
          <a:prstGeom prst="rect">
            <a:avLst/>
          </a:prstGeom>
          <a:solidFill>
            <a:srgbClr val="FF3A00">
              <a:alpha val="10980"/>
            </a:srgbClr>
          </a:solidFill>
          <a:ln>
            <a:solidFill>
              <a:srgbClr val="FF3A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GPU #2</a:t>
            </a:r>
          </a:p>
        </p:txBody>
      </p:sp>
      <p:sp>
        <p:nvSpPr>
          <p:cNvPr id="34" name="Rectangle 36">
            <a:extLst>
              <a:ext uri="{FF2B5EF4-FFF2-40B4-BE49-F238E27FC236}">
                <a16:creationId xmlns:a16="http://schemas.microsoft.com/office/drawing/2014/main" id="{364FDD93-F45E-4C18-98E2-D8245CC666EC}"/>
              </a:ext>
            </a:extLst>
          </p:cNvPr>
          <p:cNvSpPr/>
          <p:nvPr/>
        </p:nvSpPr>
        <p:spPr>
          <a:xfrm>
            <a:off x="3230283" y="3727916"/>
            <a:ext cx="2078363" cy="246767"/>
          </a:xfrm>
          <a:prstGeom prst="rect">
            <a:avLst/>
          </a:prstGeom>
          <a:solidFill>
            <a:srgbClr val="FF3A00">
              <a:alpha val="10980"/>
            </a:srgbClr>
          </a:solidFill>
          <a:ln>
            <a:solidFill>
              <a:srgbClr val="FF3A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GPU #3</a:t>
            </a:r>
          </a:p>
        </p:txBody>
      </p:sp>
      <p:sp>
        <p:nvSpPr>
          <p:cNvPr id="35" name="Rectangle 36">
            <a:extLst>
              <a:ext uri="{FF2B5EF4-FFF2-40B4-BE49-F238E27FC236}">
                <a16:creationId xmlns:a16="http://schemas.microsoft.com/office/drawing/2014/main" id="{FD374103-9177-44B3-93BF-6238776F0B60}"/>
              </a:ext>
            </a:extLst>
          </p:cNvPr>
          <p:cNvSpPr/>
          <p:nvPr/>
        </p:nvSpPr>
        <p:spPr>
          <a:xfrm>
            <a:off x="3236868" y="4065702"/>
            <a:ext cx="2078363" cy="246767"/>
          </a:xfrm>
          <a:prstGeom prst="rect">
            <a:avLst/>
          </a:prstGeom>
          <a:solidFill>
            <a:srgbClr val="FF3A00">
              <a:alpha val="10980"/>
            </a:srgbClr>
          </a:solidFill>
          <a:ln>
            <a:solidFill>
              <a:srgbClr val="FF3A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GPU #4</a:t>
            </a:r>
          </a:p>
        </p:txBody>
      </p:sp>
      <p:cxnSp>
        <p:nvCxnSpPr>
          <p:cNvPr id="39" name="Straight Connector 41">
            <a:extLst>
              <a:ext uri="{FF2B5EF4-FFF2-40B4-BE49-F238E27FC236}">
                <a16:creationId xmlns:a16="http://schemas.microsoft.com/office/drawing/2014/main" id="{EDCD8EAC-E10C-4697-98B7-8F64A05D79C0}"/>
              </a:ext>
            </a:extLst>
          </p:cNvPr>
          <p:cNvCxnSpPr>
            <a:cxnSpLocks/>
          </p:cNvCxnSpPr>
          <p:nvPr/>
        </p:nvCxnSpPr>
        <p:spPr>
          <a:xfrm flipH="1">
            <a:off x="2727275" y="3533435"/>
            <a:ext cx="496302" cy="0"/>
          </a:xfrm>
          <a:prstGeom prst="line">
            <a:avLst/>
          </a:prstGeom>
          <a:ln>
            <a:solidFill>
              <a:srgbClr val="FA58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1">
            <a:extLst>
              <a:ext uri="{FF2B5EF4-FFF2-40B4-BE49-F238E27FC236}">
                <a16:creationId xmlns:a16="http://schemas.microsoft.com/office/drawing/2014/main" id="{2F517295-99EE-4BE2-9FFA-5CED78A0A82B}"/>
              </a:ext>
            </a:extLst>
          </p:cNvPr>
          <p:cNvCxnSpPr>
            <a:cxnSpLocks/>
          </p:cNvCxnSpPr>
          <p:nvPr/>
        </p:nvCxnSpPr>
        <p:spPr>
          <a:xfrm flipH="1">
            <a:off x="2727275" y="3871786"/>
            <a:ext cx="496302" cy="0"/>
          </a:xfrm>
          <a:prstGeom prst="line">
            <a:avLst/>
          </a:prstGeom>
          <a:ln>
            <a:solidFill>
              <a:srgbClr val="FA58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1">
            <a:extLst>
              <a:ext uri="{FF2B5EF4-FFF2-40B4-BE49-F238E27FC236}">
                <a16:creationId xmlns:a16="http://schemas.microsoft.com/office/drawing/2014/main" id="{E30D7F8A-D26F-4B66-B07A-23690BE13D7A}"/>
              </a:ext>
            </a:extLst>
          </p:cNvPr>
          <p:cNvCxnSpPr>
            <a:cxnSpLocks/>
          </p:cNvCxnSpPr>
          <p:nvPr/>
        </p:nvCxnSpPr>
        <p:spPr>
          <a:xfrm flipH="1">
            <a:off x="2727275" y="4213011"/>
            <a:ext cx="496302" cy="0"/>
          </a:xfrm>
          <a:prstGeom prst="line">
            <a:avLst/>
          </a:prstGeom>
          <a:ln>
            <a:solidFill>
              <a:srgbClr val="FA58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hape 193">
            <a:extLst>
              <a:ext uri="{FF2B5EF4-FFF2-40B4-BE49-F238E27FC236}">
                <a16:creationId xmlns:a16="http://schemas.microsoft.com/office/drawing/2014/main" id="{FEF54349-CFF1-4EB1-BE2B-5FA889E61058}"/>
              </a:ext>
            </a:extLst>
          </p:cNvPr>
          <p:cNvCxnSpPr>
            <a:cxnSpLocks/>
          </p:cNvCxnSpPr>
          <p:nvPr/>
        </p:nvCxnSpPr>
        <p:spPr>
          <a:xfrm>
            <a:off x="2370374" y="1590922"/>
            <a:ext cx="1570889" cy="987434"/>
          </a:xfrm>
          <a:prstGeom prst="bentConnector3">
            <a:avLst>
              <a:gd name="adj1" fmla="val 100469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0" name="Shape 193">
            <a:extLst>
              <a:ext uri="{FF2B5EF4-FFF2-40B4-BE49-F238E27FC236}">
                <a16:creationId xmlns:a16="http://schemas.microsoft.com/office/drawing/2014/main" id="{7AB00812-1B6C-43B9-B722-D73DC24CC1BB}"/>
              </a:ext>
            </a:extLst>
          </p:cNvPr>
          <p:cNvCxnSpPr>
            <a:cxnSpLocks/>
          </p:cNvCxnSpPr>
          <p:nvPr/>
        </p:nvCxnSpPr>
        <p:spPr>
          <a:xfrm>
            <a:off x="2214510" y="2989848"/>
            <a:ext cx="512765" cy="175078"/>
          </a:xfrm>
          <a:prstGeom prst="bentConnector3">
            <a:avLst>
              <a:gd name="adj1" fmla="val 101222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2BCF636-1D72-5943-BA78-832AC0068E40}"/>
              </a:ext>
            </a:extLst>
          </p:cNvPr>
          <p:cNvSpPr txBox="1"/>
          <p:nvPr/>
        </p:nvSpPr>
        <p:spPr>
          <a:xfrm>
            <a:off x="6193490" y="2727162"/>
            <a:ext cx="263112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8</a:t>
            </a:r>
            <a:r>
              <a:rPr lang="zh-CN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r>
              <a:rPr 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6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6+2 pin </a:t>
            </a:r>
            <a:r>
              <a:rPr lang="zh-CN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電源接頭</a:t>
            </a:r>
            <a:endParaRPr 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383BB282-B71F-4B5B-BBCA-428434E2A0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800" y="3473418"/>
            <a:ext cx="1366932" cy="932729"/>
          </a:xfrm>
          <a:prstGeom prst="rect">
            <a:avLst/>
          </a:prstGeom>
        </p:spPr>
      </p:pic>
      <p:sp>
        <p:nvSpPr>
          <p:cNvPr id="36" name="橢圓 35">
            <a:extLst>
              <a:ext uri="{FF2B5EF4-FFF2-40B4-BE49-F238E27FC236}">
                <a16:creationId xmlns:a16="http://schemas.microsoft.com/office/drawing/2014/main" id="{504E577C-B133-4CDC-80F8-32FDF38EAD0E}"/>
              </a:ext>
            </a:extLst>
          </p:cNvPr>
          <p:cNvSpPr/>
          <p:nvPr/>
        </p:nvSpPr>
        <p:spPr>
          <a:xfrm>
            <a:off x="6358615" y="3177956"/>
            <a:ext cx="1308370" cy="13083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3AB5381F-2E02-4730-BB48-2C6612BA3517}"/>
              </a:ext>
            </a:extLst>
          </p:cNvPr>
          <p:cNvGrpSpPr/>
          <p:nvPr/>
        </p:nvGrpSpPr>
        <p:grpSpPr>
          <a:xfrm>
            <a:off x="6271683" y="3078593"/>
            <a:ext cx="1491961" cy="1693193"/>
            <a:chOff x="6058756" y="3087787"/>
            <a:chExt cx="1491961" cy="1693193"/>
          </a:xfrm>
        </p:grpSpPr>
        <p:pic>
          <p:nvPicPr>
            <p:cNvPr id="28" name="圖形 27">
              <a:extLst>
                <a:ext uri="{FF2B5EF4-FFF2-40B4-BE49-F238E27FC236}">
                  <a16:creationId xmlns:a16="http://schemas.microsoft.com/office/drawing/2014/main" id="{1AAA1633-710C-41E5-8261-F4F34728B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58756" y="3087787"/>
              <a:ext cx="1491961" cy="1491961"/>
            </a:xfrm>
            <a:prstGeom prst="rect">
              <a:avLst/>
            </a:prstGeom>
          </p:spPr>
        </p:pic>
        <p:pic>
          <p:nvPicPr>
            <p:cNvPr id="3" name="圖片 3">
              <a:extLst>
                <a:ext uri="{FF2B5EF4-FFF2-40B4-BE49-F238E27FC236}">
                  <a16:creationId xmlns:a16="http://schemas.microsoft.com/office/drawing/2014/main" id="{1F407750-FDA2-4C5B-B74F-44F044923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4596" y="3179264"/>
              <a:ext cx="1366935" cy="1601716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00127FE-6E87-4643-9375-919615145220}"/>
              </a:ext>
            </a:extLst>
          </p:cNvPr>
          <p:cNvSpPr/>
          <p:nvPr/>
        </p:nvSpPr>
        <p:spPr>
          <a:xfrm>
            <a:off x="5562929" y="1893445"/>
            <a:ext cx="202918" cy="2688076"/>
          </a:xfrm>
          <a:prstGeom prst="rect">
            <a:avLst/>
          </a:prstGeom>
          <a:noFill/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67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地面, 坐, 室內 的圖片&#10;&#10;描述是以高可信度產生">
            <a:extLst>
              <a:ext uri="{FF2B5EF4-FFF2-40B4-BE49-F238E27FC236}">
                <a16:creationId xmlns:a16="http://schemas.microsoft.com/office/drawing/2014/main" id="{958EA288-36D1-49AA-82FC-60FD443307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1DD60F-8E27-544F-8CA2-D1021E27B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支援多種主流顯卡與加速卡</a:t>
            </a:r>
            <a:endParaRPr 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DF885A-2B7B-9F48-A52B-48F48021E212}"/>
              </a:ext>
            </a:extLst>
          </p:cNvPr>
          <p:cNvSpPr txBox="1"/>
          <p:nvPr/>
        </p:nvSpPr>
        <p:spPr>
          <a:xfrm>
            <a:off x="1181568" y="4760640"/>
            <a:ext cx="7271056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A58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詳細支援的加速卡請參考官網相容性列表</a:t>
            </a:r>
            <a:endParaRPr lang="en-US" sz="1200" b="1" dirty="0">
              <a:solidFill>
                <a:srgbClr val="FA585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C832B1-8C92-7F41-BEF4-1C1118132A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2564" y="1454721"/>
            <a:ext cx="1994329" cy="132290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13944FB-A041-4AC9-BD9D-1167682947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002" y="1236444"/>
            <a:ext cx="2368388" cy="1759461"/>
          </a:xfrm>
          <a:prstGeom prst="rect">
            <a:avLst/>
          </a:prstGeom>
        </p:spPr>
      </p:pic>
      <p:pic>
        <p:nvPicPr>
          <p:cNvPr id="11" name="圖片 10" descr="一張含有 美工圖案 的圖片&#10;&#10;描述是以高可信度產生">
            <a:extLst>
              <a:ext uri="{FF2B5EF4-FFF2-40B4-BE49-F238E27FC236}">
                <a16:creationId xmlns:a16="http://schemas.microsoft.com/office/drawing/2014/main" id="{3A4A99F0-256D-440D-8B30-2DB948A4C6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573" y="1762646"/>
            <a:ext cx="2475690" cy="591738"/>
          </a:xfrm>
          <a:prstGeom prst="rect">
            <a:avLst/>
          </a:prstGeom>
        </p:spPr>
      </p:pic>
      <p:pic>
        <p:nvPicPr>
          <p:cNvPr id="9" name="Picture 9" descr="一張含有 電子用品, 室內, 坐, 桌 的圖片&#10;&#10;描述是以非常高的可信度產生">
            <a:extLst>
              <a:ext uri="{FF2B5EF4-FFF2-40B4-BE49-F238E27FC236}">
                <a16:creationId xmlns:a16="http://schemas.microsoft.com/office/drawing/2014/main" id="{A04C1028-F027-4759-9801-6B8871A00EE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604" y="3182405"/>
            <a:ext cx="5673700" cy="178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17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F86AF490-859A-408A-959B-297ABDA64E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856" y="4489347"/>
            <a:ext cx="2993774" cy="683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422775-49D7-814C-A05E-61896C5F2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高速的</a:t>
            </a:r>
            <a:r>
              <a:rPr lang="zh-CN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海量</a:t>
            </a:r>
            <a:r>
              <a:rPr lang="zh-CN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儲存空間</a:t>
            </a:r>
            <a:endParaRPr 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07EB8-1C93-414A-9E99-66FAB26165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542" y="1108607"/>
            <a:ext cx="2822775" cy="38670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1500FB-2F8D-DF4E-AFCF-4784EFDEDA1A}"/>
              </a:ext>
            </a:extLst>
          </p:cNvPr>
          <p:cNvSpPr/>
          <p:nvPr/>
        </p:nvSpPr>
        <p:spPr>
          <a:xfrm>
            <a:off x="6006731" y="1079974"/>
            <a:ext cx="3574235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en-US" sz="18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4 x 2.5” U.2 SSD</a:t>
            </a: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插槽</a:t>
            </a:r>
            <a:endParaRPr lang="en-US" altLang="zh-CN" sz="1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7000" lvl="1">
              <a:buClr>
                <a:srgbClr val="F2F2F2"/>
              </a:buClr>
              <a:buSzPts val="1600"/>
            </a:pPr>
            <a:r>
              <a:rPr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每埠</a:t>
            </a:r>
            <a:r>
              <a:rPr lang="zh-CN" altLang="en-US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en-US" altLang="zh-CN">
                <a:solidFill>
                  <a:srgbClr val="FF0000"/>
                </a:solidFill>
                <a:latin typeface="+mj-lt"/>
                <a:ea typeface="微軟正黑體" panose="020B0604030504040204" pitchFamily="34" charset="-120"/>
              </a:rPr>
              <a:t>PCIe Gen3 x4 </a:t>
            </a:r>
            <a:endParaRPr lang="zh-CN" altLang="en-US">
              <a:solidFill>
                <a:srgbClr val="FF0000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4F59EA-88EA-1E4C-8C5F-63614A5273D0}"/>
              </a:ext>
            </a:extLst>
          </p:cNvPr>
          <p:cNvSpPr/>
          <p:nvPr/>
        </p:nvSpPr>
        <p:spPr>
          <a:xfrm>
            <a:off x="4405905" y="2665851"/>
            <a:ext cx="1021821" cy="316833"/>
          </a:xfrm>
          <a:prstGeom prst="rect">
            <a:avLst/>
          </a:prstGeom>
          <a:noFill/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A75E07-B6BF-1840-ACF5-7C21F74BA459}"/>
              </a:ext>
            </a:extLst>
          </p:cNvPr>
          <p:cNvSpPr/>
          <p:nvPr/>
        </p:nvSpPr>
        <p:spPr>
          <a:xfrm>
            <a:off x="3579550" y="2665852"/>
            <a:ext cx="763849" cy="1766449"/>
          </a:xfrm>
          <a:prstGeom prst="rect">
            <a:avLst/>
          </a:prstGeom>
          <a:noFill/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342A8B-645D-EA44-A672-047E781513B8}"/>
              </a:ext>
            </a:extLst>
          </p:cNvPr>
          <p:cNvSpPr/>
          <p:nvPr/>
        </p:nvSpPr>
        <p:spPr>
          <a:xfrm>
            <a:off x="6032622" y="2034157"/>
            <a:ext cx="2703880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>
              <a:buClr>
                <a:srgbClr val="F2F2F2"/>
              </a:buClr>
              <a:buSzPts val="1600"/>
            </a:pPr>
            <a:r>
              <a:rPr lang="en-US" sz="18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16 x 2.5” SATA 6Gb/s  SSD</a:t>
            </a:r>
            <a:r>
              <a:rPr lang="en-US" altLang="zh-CN" sz="1800">
                <a:solidFill>
                  <a:schemeClr val="bg1"/>
                </a:solidFill>
                <a:ea typeface="微軟正黑體" panose="020B0604030504040204" pitchFamily="34" charset="-120"/>
              </a:rPr>
              <a:t> </a:t>
            </a: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插槽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1C10C6-FFD6-B84F-BFB9-79DC542D3FBF}"/>
              </a:ext>
            </a:extLst>
          </p:cNvPr>
          <p:cNvSpPr/>
          <p:nvPr/>
        </p:nvSpPr>
        <p:spPr>
          <a:xfrm>
            <a:off x="257394" y="1256509"/>
            <a:ext cx="2568102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>
              <a:buClr>
                <a:srgbClr val="F2F2F2"/>
              </a:buClr>
              <a:buSzPts val="1600"/>
            </a:pPr>
            <a:r>
              <a:rPr lang="en-US" sz="18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8 x 3.5”/2.5” SATA 6Gb/s  HDD</a:t>
            </a:r>
            <a:r>
              <a:rPr lang="en-US" altLang="zh-CN" sz="1800">
                <a:solidFill>
                  <a:schemeClr val="bg1"/>
                </a:solidFill>
                <a:ea typeface="微軟正黑體" panose="020B0604030504040204" pitchFamily="34" charset="-120"/>
              </a:rPr>
              <a:t> </a:t>
            </a: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插槽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96A1A3-34D9-0B4D-A279-4DCF8420340B}"/>
              </a:ext>
            </a:extLst>
          </p:cNvPr>
          <p:cNvSpPr/>
          <p:nvPr/>
        </p:nvSpPr>
        <p:spPr>
          <a:xfrm>
            <a:off x="734772" y="2931267"/>
            <a:ext cx="1674952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en-US" altLang="zh-CN" sz="18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3 x 12cm </a:t>
            </a: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散熱風扇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9D2C7EB-A826-BF48-B7C5-A564A494EC42}"/>
              </a:ext>
            </a:extLst>
          </p:cNvPr>
          <p:cNvSpPr/>
          <p:nvPr/>
        </p:nvSpPr>
        <p:spPr>
          <a:xfrm>
            <a:off x="6044947" y="3462785"/>
            <a:ext cx="2982951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en-US" altLang="zh-CN" sz="18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2 x 12cm </a:t>
            </a: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散熱風扇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0B6488F-61F4-3140-8C43-131FDE680281}"/>
              </a:ext>
            </a:extLst>
          </p:cNvPr>
          <p:cNvSpPr/>
          <p:nvPr/>
        </p:nvSpPr>
        <p:spPr>
          <a:xfrm>
            <a:off x="5547598" y="2665851"/>
            <a:ext cx="211968" cy="1766450"/>
          </a:xfrm>
          <a:prstGeom prst="rect">
            <a:avLst/>
          </a:prstGeom>
          <a:noFill/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2C5DA316-BAD2-4711-B46B-57C7BD8474C3}"/>
              </a:ext>
            </a:extLst>
          </p:cNvPr>
          <p:cNvSpPr/>
          <p:nvPr/>
        </p:nvSpPr>
        <p:spPr>
          <a:xfrm>
            <a:off x="3278453" y="1963040"/>
            <a:ext cx="202918" cy="2474126"/>
          </a:xfrm>
          <a:prstGeom prst="rect">
            <a:avLst/>
          </a:prstGeom>
          <a:noFill/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hape 193">
            <a:extLst>
              <a:ext uri="{FF2B5EF4-FFF2-40B4-BE49-F238E27FC236}">
                <a16:creationId xmlns:a16="http://schemas.microsoft.com/office/drawing/2014/main" id="{CBA9576B-3E83-42ED-9631-5D3750DDAB0A}"/>
              </a:ext>
            </a:extLst>
          </p:cNvPr>
          <p:cNvCxnSpPr>
            <a:cxnSpLocks/>
          </p:cNvCxnSpPr>
          <p:nvPr/>
        </p:nvCxnSpPr>
        <p:spPr>
          <a:xfrm>
            <a:off x="2470826" y="1629383"/>
            <a:ext cx="1490648" cy="1036468"/>
          </a:xfrm>
          <a:prstGeom prst="bentConnector3">
            <a:avLst>
              <a:gd name="adj1" fmla="val 99922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5" name="Shape 193">
            <a:extLst>
              <a:ext uri="{FF2B5EF4-FFF2-40B4-BE49-F238E27FC236}">
                <a16:creationId xmlns:a16="http://schemas.microsoft.com/office/drawing/2014/main" id="{5A84976F-E520-4557-A5E0-64A20E2273B1}"/>
              </a:ext>
            </a:extLst>
          </p:cNvPr>
          <p:cNvCxnSpPr>
            <a:cxnSpLocks/>
          </p:cNvCxnSpPr>
          <p:nvPr/>
        </p:nvCxnSpPr>
        <p:spPr>
          <a:xfrm>
            <a:off x="2082948" y="3346510"/>
            <a:ext cx="1195505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0" name="Shape 193">
            <a:extLst>
              <a:ext uri="{FF2B5EF4-FFF2-40B4-BE49-F238E27FC236}">
                <a16:creationId xmlns:a16="http://schemas.microsoft.com/office/drawing/2014/main" id="{B8168ADB-7A94-4D95-A7BE-16C553553F7C}"/>
              </a:ext>
            </a:extLst>
          </p:cNvPr>
          <p:cNvCxnSpPr>
            <a:cxnSpLocks/>
          </p:cNvCxnSpPr>
          <p:nvPr/>
        </p:nvCxnSpPr>
        <p:spPr>
          <a:xfrm flipH="1" flipV="1">
            <a:off x="5759566" y="3673248"/>
            <a:ext cx="368860" cy="5501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1" name="Shape 193">
            <a:extLst>
              <a:ext uri="{FF2B5EF4-FFF2-40B4-BE49-F238E27FC236}">
                <a16:creationId xmlns:a16="http://schemas.microsoft.com/office/drawing/2014/main" id="{2D922B2B-3695-49C5-A3E6-7ADBAA4A4F50}"/>
              </a:ext>
            </a:extLst>
          </p:cNvPr>
          <p:cNvCxnSpPr>
            <a:cxnSpLocks/>
          </p:cNvCxnSpPr>
          <p:nvPr/>
        </p:nvCxnSpPr>
        <p:spPr>
          <a:xfrm rot="5400000">
            <a:off x="4909901" y="1447323"/>
            <a:ext cx="1246522" cy="1190529"/>
          </a:xfrm>
          <a:prstGeom prst="bentConnector3">
            <a:avLst>
              <a:gd name="adj1" fmla="val -725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4" name="Rectangle 8">
            <a:extLst>
              <a:ext uri="{FF2B5EF4-FFF2-40B4-BE49-F238E27FC236}">
                <a16:creationId xmlns:a16="http://schemas.microsoft.com/office/drawing/2014/main" id="{97732A0C-6299-4868-BBF1-060D6A43BECB}"/>
              </a:ext>
            </a:extLst>
          </p:cNvPr>
          <p:cNvSpPr/>
          <p:nvPr/>
        </p:nvSpPr>
        <p:spPr>
          <a:xfrm>
            <a:off x="4405905" y="3061002"/>
            <a:ext cx="1080603" cy="1325938"/>
          </a:xfrm>
          <a:prstGeom prst="rect">
            <a:avLst/>
          </a:prstGeom>
          <a:noFill/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hape 193">
            <a:extLst>
              <a:ext uri="{FF2B5EF4-FFF2-40B4-BE49-F238E27FC236}">
                <a16:creationId xmlns:a16="http://schemas.microsoft.com/office/drawing/2014/main" id="{35A2F248-D9CA-42C0-B7DB-55C09C589981}"/>
              </a:ext>
            </a:extLst>
          </p:cNvPr>
          <p:cNvCxnSpPr>
            <a:cxnSpLocks/>
          </p:cNvCxnSpPr>
          <p:nvPr/>
        </p:nvCxnSpPr>
        <p:spPr>
          <a:xfrm flipH="1">
            <a:off x="5486563" y="2352241"/>
            <a:ext cx="693800" cy="692433"/>
          </a:xfrm>
          <a:prstGeom prst="bentConnector3">
            <a:avLst>
              <a:gd name="adj1" fmla="val 100609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2432035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D5C7F-7DB7-A342-8554-FD0B0E4A0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PCIe Gen3 x4 U.2 </a:t>
            </a:r>
            <a:r>
              <a:rPr lang="en-US" sz="3200" err="1"/>
              <a:t>NVMe</a:t>
            </a:r>
            <a:r>
              <a:rPr lang="en-US" sz="3200"/>
              <a:t> SSD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5EE731-56DF-414B-9D21-2CC66D962B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79" b="92287" l="9738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4288" y="1820911"/>
            <a:ext cx="3171160" cy="2232877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2BB03270-74FD-400F-9AF5-7C6B83D30B93}"/>
              </a:ext>
            </a:extLst>
          </p:cNvPr>
          <p:cNvGrpSpPr/>
          <p:nvPr/>
        </p:nvGrpSpPr>
        <p:grpSpPr>
          <a:xfrm>
            <a:off x="2125939" y="1014466"/>
            <a:ext cx="6449147" cy="3845769"/>
            <a:chOff x="2130909" y="989618"/>
            <a:chExt cx="6863658" cy="4092951"/>
          </a:xfrm>
        </p:grpSpPr>
        <p:pic>
          <p:nvPicPr>
            <p:cNvPr id="19" name="圖片 19">
              <a:extLst>
                <a:ext uri="{FF2B5EF4-FFF2-40B4-BE49-F238E27FC236}">
                  <a16:creationId xmlns:a16="http://schemas.microsoft.com/office/drawing/2014/main" id="{9E7E40CE-1FE9-429E-BB0E-FCE2A5781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909" y="1015272"/>
              <a:ext cx="3341171" cy="4051849"/>
            </a:xfrm>
            <a:prstGeom prst="rect">
              <a:avLst/>
            </a:prstGeom>
          </p:spPr>
        </p:pic>
        <p:pic>
          <p:nvPicPr>
            <p:cNvPr id="21" name="圖片 21">
              <a:extLst>
                <a:ext uri="{FF2B5EF4-FFF2-40B4-BE49-F238E27FC236}">
                  <a16:creationId xmlns:a16="http://schemas.microsoft.com/office/drawing/2014/main" id="{3608D2D1-D093-4DE4-9B96-C19D345FB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9503" y="989618"/>
              <a:ext cx="3375064" cy="4092951"/>
            </a:xfrm>
            <a:prstGeom prst="rect">
              <a:avLst/>
            </a:prstGeom>
          </p:spPr>
        </p:pic>
        <p:sp>
          <p:nvSpPr>
            <p:cNvPr id="6" name="Rectangle 16">
              <a:extLst>
                <a:ext uri="{FF2B5EF4-FFF2-40B4-BE49-F238E27FC236}">
                  <a16:creationId xmlns:a16="http://schemas.microsoft.com/office/drawing/2014/main" id="{53DC7BEC-B7DC-41BB-9B12-51B3070185D0}"/>
                </a:ext>
              </a:extLst>
            </p:cNvPr>
            <p:cNvSpPr/>
            <p:nvPr/>
          </p:nvSpPr>
          <p:spPr>
            <a:xfrm>
              <a:off x="2186094" y="1047683"/>
              <a:ext cx="3171160" cy="3539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127000" lvl="0" algn="ctr">
                <a:buClr>
                  <a:srgbClr val="F2F2F2"/>
                </a:buClr>
                <a:buSzPts val="1600"/>
              </a:pPr>
              <a:r>
                <a:rPr lang="zh-TW" altLang="en-US" sz="17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循序讀寫效能比較</a:t>
              </a:r>
              <a:r>
                <a:rPr lang="en-US" altLang="zh-TW" sz="1700" b="1">
                  <a:solidFill>
                    <a:schemeClr val="bg1"/>
                  </a:solidFill>
                  <a:latin typeface="+mj-lt"/>
                  <a:ea typeface="微軟正黑體" panose="020B0604030504040204" pitchFamily="34" charset="-120"/>
                </a:rPr>
                <a:t>(MB/s)</a:t>
              </a:r>
              <a:endParaRPr lang="zh-CN" altLang="en-US" sz="1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Rectangle 16">
              <a:extLst>
                <a:ext uri="{FF2B5EF4-FFF2-40B4-BE49-F238E27FC236}">
                  <a16:creationId xmlns:a16="http://schemas.microsoft.com/office/drawing/2014/main" id="{4EB2B23B-C421-4318-B25C-C53EE322B894}"/>
                </a:ext>
              </a:extLst>
            </p:cNvPr>
            <p:cNvSpPr/>
            <p:nvPr/>
          </p:nvSpPr>
          <p:spPr>
            <a:xfrm>
              <a:off x="6022984" y="1049164"/>
              <a:ext cx="2568102" cy="3539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127000" lvl="0" algn="ctr">
                <a:buClr>
                  <a:srgbClr val="F2F2F2"/>
                </a:buClr>
                <a:buSzPts val="1600"/>
              </a:pPr>
              <a:r>
                <a:rPr lang="zh-TW" altLang="en-US" sz="1700" b="1">
                  <a:solidFill>
                    <a:schemeClr val="bg1"/>
                  </a:solidFill>
                  <a:latin typeface="+mj-lt"/>
                  <a:ea typeface="微軟正黑體" panose="020B0604030504040204" pitchFamily="34" charset="-120"/>
                </a:rPr>
                <a:t>隨機</a:t>
              </a:r>
              <a:r>
                <a:rPr lang="en-US" altLang="zh-TW" sz="1700" b="1">
                  <a:solidFill>
                    <a:schemeClr val="bg1"/>
                  </a:solidFill>
                  <a:latin typeface="+mj-lt"/>
                  <a:ea typeface="微軟正黑體" panose="020B0604030504040204" pitchFamily="34" charset="-120"/>
                </a:rPr>
                <a:t>IOPS</a:t>
              </a:r>
              <a:endParaRPr lang="zh-CN" altLang="en-US" sz="1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7940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AE7B977-D3DF-41B0-A7F3-C93FCE7020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1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A7311B-3D3B-2F4B-B1A6-024F06338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>
                <a:latin typeface="Microsoft JhengHei"/>
                <a:ea typeface="Microsoft JhengHei"/>
              </a:rPr>
              <a:t>從 </a:t>
            </a:r>
            <a:r>
              <a:rPr lang="en-US" altLang="zh-CN" sz="3300">
                <a:latin typeface="+mj-lt"/>
                <a:ea typeface="Microsoft JhengHei"/>
              </a:rPr>
              <a:t>AlphaGo</a:t>
            </a:r>
            <a:r>
              <a:rPr lang="en-US" altLang="zh-CN" sz="3300">
                <a:ea typeface="Microsoft JhengHei"/>
              </a:rPr>
              <a:t> </a:t>
            </a:r>
            <a:r>
              <a:rPr lang="zh-CN" altLang="en-US" sz="3200">
                <a:latin typeface="Microsoft JhengHei"/>
                <a:ea typeface="Microsoft JhengHei"/>
              </a:rPr>
              <a:t>開始</a:t>
            </a:r>
            <a:endParaRPr lang="en-US" sz="3200"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830066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F7AEB-4359-8541-86FD-E16D2ADA8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QDC U.2 </a:t>
            </a:r>
            <a:r>
              <a:rPr lang="zh-CN" altLang="en-US" sz="3200">
                <a:latin typeface="Microsoft JhengHei"/>
                <a:ea typeface="Microsoft JhengHei"/>
              </a:rPr>
              <a:t>轉 </a:t>
            </a:r>
            <a:r>
              <a:rPr lang="en-US" altLang="zh-CN" sz="3200"/>
              <a:t>M.2</a:t>
            </a:r>
            <a:r>
              <a:rPr lang="en-US" altLang="zh-CN" sz="3200">
                <a:ea typeface="Microsoft JhengHei"/>
              </a:rPr>
              <a:t> </a:t>
            </a:r>
            <a:r>
              <a:rPr lang="zh-CN" altLang="en-US" sz="3200">
                <a:latin typeface="Microsoft JhengHei"/>
                <a:ea typeface="Microsoft JhengHei"/>
              </a:rPr>
              <a:t>轉接盒</a:t>
            </a:r>
            <a:endParaRPr lang="en-US" sz="3200">
              <a:latin typeface="Microsoft JhengHei"/>
              <a:ea typeface="Microsoft JhengHe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1CF9E-6B5C-3446-AF95-F59AC7037E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12" b="98110" l="3151" r="99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65" y="1849425"/>
            <a:ext cx="2873622" cy="17737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246F53-8741-3948-AA62-7160649ED6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0" b="99123" l="226" r="997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022" y="1192938"/>
            <a:ext cx="1588601" cy="1024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B8FA2B-8260-5142-B806-E122D11CC7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90" b="96349" l="773" r="990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232" y="1155462"/>
            <a:ext cx="1580863" cy="10992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5568C3-021F-6A4D-9F24-02B8EA548461}"/>
              </a:ext>
            </a:extLst>
          </p:cNvPr>
          <p:cNvSpPr txBox="1"/>
          <p:nvPr/>
        </p:nvSpPr>
        <p:spPr>
          <a:xfrm>
            <a:off x="894044" y="4088910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FF00"/>
                </a:solidFill>
              </a:rPr>
              <a:t>U.2 </a:t>
            </a:r>
            <a:r>
              <a:rPr lang="zh-CN" altLang="en-US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接口</a:t>
            </a:r>
            <a:endParaRPr lang="en-US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355D3F-7CDC-E74C-929C-E6FF1C9994E4}"/>
              </a:ext>
            </a:extLst>
          </p:cNvPr>
          <p:cNvSpPr/>
          <p:nvPr/>
        </p:nvSpPr>
        <p:spPr>
          <a:xfrm>
            <a:off x="3332640" y="2310063"/>
            <a:ext cx="2425364" cy="3575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QDC-U2M2P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054583-9250-EF4C-973D-063E25534496}"/>
              </a:ext>
            </a:extLst>
          </p:cNvPr>
          <p:cNvSpPr/>
          <p:nvPr/>
        </p:nvSpPr>
        <p:spPr>
          <a:xfrm>
            <a:off x="6138250" y="2310063"/>
            <a:ext cx="2381061" cy="3575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QDC-U22M2PR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748A68-89E1-E246-A5B6-07B18FFA7FCE}"/>
              </a:ext>
            </a:extLst>
          </p:cNvPr>
          <p:cNvSpPr txBox="1"/>
          <p:nvPr/>
        </p:nvSpPr>
        <p:spPr>
          <a:xfrm>
            <a:off x="6046727" y="2801197"/>
            <a:ext cx="264007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>
                <a:solidFill>
                  <a:srgbClr val="92D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規格</a:t>
            </a:r>
            <a:endParaRPr lang="en-US" altLang="zh-CN" sz="1800" b="1">
              <a:solidFill>
                <a:srgbClr val="92D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尺寸：</a:t>
            </a:r>
            <a:r>
              <a:rPr lang="en-US" altLang="zh-CN">
                <a:solidFill>
                  <a:schemeClr val="bg1"/>
                </a:solidFill>
              </a:rPr>
              <a:t>100.2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x</a:t>
            </a:r>
            <a:r>
              <a:rPr lang="en-US" altLang="zh-CN">
                <a:solidFill>
                  <a:schemeClr val="bg1"/>
                </a:solidFill>
              </a:rPr>
              <a:t> 69.85 x 15mm (2.5”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HDD</a:t>
            </a:r>
            <a:r>
              <a:rPr lang="en-US" altLang="zh-CN">
                <a:solidFill>
                  <a:schemeClr val="bg1"/>
                </a:solidFill>
              </a:rPr>
              <a:t>)</a:t>
            </a:r>
          </a:p>
          <a:p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控制器</a:t>
            </a:r>
            <a:r>
              <a:rPr lang="zh-CN" altLang="en-US">
                <a:solidFill>
                  <a:schemeClr val="bg1"/>
                </a:solidFill>
              </a:rPr>
              <a:t>：</a:t>
            </a:r>
            <a:r>
              <a:rPr lang="en-US" altLang="zh-CN">
                <a:solidFill>
                  <a:schemeClr val="bg1"/>
                </a:solidFill>
              </a:rPr>
              <a:t>Marvell </a:t>
            </a:r>
            <a:r>
              <a:rPr lang="en-US" altLang="zh-CN" err="1">
                <a:solidFill>
                  <a:schemeClr val="bg1"/>
                </a:solidFill>
              </a:rPr>
              <a:t>NevoX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RAID：</a:t>
            </a:r>
            <a:r>
              <a:rPr lang="zh-CN" altLang="en-US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硬體磁碟陣列</a:t>
            </a:r>
            <a:r>
              <a:rPr lang="zh-CN" altLang="en-US">
                <a:solidFill>
                  <a:schemeClr val="bg1"/>
                </a:solidFill>
              </a:rPr>
              <a:t>，</a:t>
            </a: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en-US" altLang="zh-CN">
                <a:solidFill>
                  <a:schemeClr val="bg1"/>
                </a:solidFill>
              </a:rPr>
              <a:t>RAID0, RAID1. </a:t>
            </a: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U.2</a:t>
            </a: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介面</a:t>
            </a:r>
            <a:r>
              <a:rPr lang="zh-CN" altLang="en-US">
                <a:solidFill>
                  <a:schemeClr val="bg1"/>
                </a:solidFill>
              </a:rPr>
              <a:t>：</a:t>
            </a:r>
            <a:r>
              <a:rPr lang="en-US" altLang="zh-CN">
                <a:solidFill>
                  <a:schemeClr val="bg1"/>
                </a:solidFill>
              </a:rPr>
              <a:t>PCIe Gen3 x4</a:t>
            </a:r>
          </a:p>
          <a:p>
            <a:r>
              <a:rPr lang="en-US">
                <a:solidFill>
                  <a:schemeClr val="bg1"/>
                </a:solidFill>
              </a:rPr>
              <a:t>M.2</a:t>
            </a: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介面</a:t>
            </a:r>
            <a:r>
              <a:rPr lang="zh-CN" altLang="en-US">
                <a:solidFill>
                  <a:schemeClr val="bg1"/>
                </a:solidFill>
              </a:rPr>
              <a:t>：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2</a:t>
            </a:r>
            <a:r>
              <a:rPr lang="en-US" altLang="zh-CN">
                <a:solidFill>
                  <a:schemeClr val="bg1"/>
                </a:solidFill>
              </a:rPr>
              <a:t> x </a:t>
            </a:r>
            <a:r>
              <a:rPr lang="en-US">
                <a:solidFill>
                  <a:schemeClr val="bg1"/>
                </a:solidFill>
              </a:rPr>
              <a:t> PCIe Gen3 x4 M.2 port, </a:t>
            </a: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en-US">
                <a:solidFill>
                  <a:schemeClr val="bg1"/>
                </a:solidFill>
              </a:rPr>
              <a:t>2280.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CD2E8C-D8AA-994A-92A2-4A992D5C5FE1}"/>
              </a:ext>
            </a:extLst>
          </p:cNvPr>
          <p:cNvSpPr txBox="1"/>
          <p:nvPr/>
        </p:nvSpPr>
        <p:spPr>
          <a:xfrm>
            <a:off x="3332640" y="2799238"/>
            <a:ext cx="262288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92D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規格</a:t>
            </a:r>
            <a:endParaRPr lang="en-US" altLang="zh-CN" sz="1800" b="1" dirty="0">
              <a:solidFill>
                <a:srgbClr val="92D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尺寸</a:t>
            </a:r>
            <a:r>
              <a:rPr lang="zh-CN" altLang="en-US" dirty="0">
                <a:solidFill>
                  <a:schemeClr val="bg1"/>
                </a:solidFill>
              </a:rPr>
              <a:t>：</a:t>
            </a:r>
            <a:r>
              <a:rPr lang="en-US" altLang="zh-CN" dirty="0">
                <a:solidFill>
                  <a:schemeClr val="bg1"/>
                </a:solidFill>
              </a:rPr>
              <a:t>100.2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x</a:t>
            </a:r>
            <a:r>
              <a:rPr lang="en-US" altLang="zh-CN" dirty="0">
                <a:solidFill>
                  <a:schemeClr val="bg1"/>
                </a:solidFill>
              </a:rPr>
              <a:t> 69.85 x 15mm (2.5”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HDD</a:t>
            </a:r>
            <a:r>
              <a:rPr lang="en-US" altLang="zh-CN" dirty="0">
                <a:solidFill>
                  <a:schemeClr val="bg1"/>
                </a:solidFill>
              </a:rPr>
              <a:t>)</a:t>
            </a:r>
          </a:p>
          <a:p>
            <a:r>
              <a:rPr lang="zh-CN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控制器</a:t>
            </a:r>
            <a:r>
              <a:rPr lang="zh-CN" altLang="en-US" dirty="0">
                <a:solidFill>
                  <a:schemeClr val="bg1"/>
                </a:solidFill>
              </a:rPr>
              <a:t>：</a:t>
            </a:r>
            <a:r>
              <a:rPr lang="en-US" altLang="zh-CN" dirty="0" err="1">
                <a:solidFill>
                  <a:schemeClr val="bg1"/>
                </a:solidFill>
              </a:rPr>
              <a:t>Asmedia</a:t>
            </a:r>
            <a:r>
              <a:rPr lang="en-US" altLang="zh-CN" dirty="0">
                <a:solidFill>
                  <a:schemeClr val="bg1"/>
                </a:solidFill>
              </a:rPr>
              <a:t> 2812X</a:t>
            </a:r>
          </a:p>
          <a:p>
            <a:r>
              <a:rPr lang="en-US" dirty="0">
                <a:solidFill>
                  <a:schemeClr val="bg1"/>
                </a:solidFill>
              </a:rPr>
              <a:t>RAID：</a:t>
            </a:r>
            <a:r>
              <a:rPr lang="zh-CN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</a:t>
            </a:r>
            <a:endParaRPr 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dirty="0">
                <a:solidFill>
                  <a:schemeClr val="bg1"/>
                </a:solidFill>
              </a:rPr>
              <a:t>U.2</a:t>
            </a:r>
            <a:r>
              <a:rPr lang="zh-CN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介面</a:t>
            </a:r>
            <a:r>
              <a:rPr lang="zh-CN" altLang="en-US" dirty="0">
                <a:solidFill>
                  <a:schemeClr val="bg1"/>
                </a:solidFill>
              </a:rPr>
              <a:t>：</a:t>
            </a:r>
            <a:r>
              <a:rPr lang="en-US" altLang="zh-CN" dirty="0">
                <a:solidFill>
                  <a:schemeClr val="bg1"/>
                </a:solidFill>
              </a:rPr>
              <a:t> PCIe Gen3 x4</a:t>
            </a:r>
          </a:p>
          <a:p>
            <a:r>
              <a:rPr lang="en-US" dirty="0">
                <a:solidFill>
                  <a:schemeClr val="bg1"/>
                </a:solidFill>
              </a:rPr>
              <a:t>M.2</a:t>
            </a:r>
            <a:r>
              <a:rPr lang="zh-CN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介面</a:t>
            </a:r>
            <a:r>
              <a:rPr lang="zh-CN" altLang="en-US" dirty="0">
                <a:solidFill>
                  <a:schemeClr val="bg1"/>
                </a:solidFill>
              </a:rPr>
              <a:t>：</a:t>
            </a:r>
            <a:r>
              <a:rPr lang="en-US" altLang="zh-CN" dirty="0">
                <a:solidFill>
                  <a:srgbClr val="FF0000"/>
                </a:solidFill>
              </a:rPr>
              <a:t>1</a:t>
            </a:r>
            <a:r>
              <a:rPr lang="en-US" altLang="zh-CN" dirty="0">
                <a:solidFill>
                  <a:schemeClr val="bg1"/>
                </a:solidFill>
              </a:rPr>
              <a:t> x </a:t>
            </a:r>
            <a:r>
              <a:rPr lang="en-US" dirty="0">
                <a:solidFill>
                  <a:schemeClr val="bg1"/>
                </a:solidFill>
              </a:rPr>
              <a:t> PCIe Gen3 x4 M.2 port, </a:t>
            </a:r>
            <a:r>
              <a:rPr lang="zh-CN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en-US" dirty="0">
                <a:solidFill>
                  <a:schemeClr val="bg1"/>
                </a:solidFill>
              </a:rPr>
              <a:t>2280.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E993F4-FD0B-B747-9661-126380013BC6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894044" y="3348218"/>
            <a:ext cx="436178" cy="740692"/>
          </a:xfrm>
          <a:prstGeom prst="line">
            <a:avLst/>
          </a:prstGeom>
          <a:ln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12" descr="一張含有 室內, 物件, 電腦 的圖片&#10;&#10;描述是以高可信度產生">
            <a:extLst>
              <a:ext uri="{FF2B5EF4-FFF2-40B4-BE49-F238E27FC236}">
                <a16:creationId xmlns:a16="http://schemas.microsoft.com/office/drawing/2014/main" id="{C9A43A38-1C43-46E5-B3FC-FED8B565B2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890" y="213558"/>
            <a:ext cx="2016341" cy="63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63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5CD7ACC-8E07-4795-88E6-9704E3CE5C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" y="0"/>
            <a:ext cx="9141024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AD7482-BB3D-5E41-837C-CB69537A2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/>
              <a:t>穩定、高轉換效率的供電</a:t>
            </a:r>
            <a:endParaRPr lang="en-US" sz="32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49DD80-FED1-7D4E-B106-C090859720F5}"/>
              </a:ext>
            </a:extLst>
          </p:cNvPr>
          <p:cNvSpPr/>
          <p:nvPr/>
        </p:nvSpPr>
        <p:spPr>
          <a:xfrm>
            <a:off x="3712981" y="1873071"/>
            <a:ext cx="5020164" cy="11541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3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80PLUS</a:t>
            </a:r>
            <a:r>
              <a:rPr lang="en-US" sz="2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2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白金級認證</a:t>
            </a:r>
            <a:r>
              <a:rPr lang="zh-TW" altLang="en-US" sz="2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300" b="1">
                <a:solidFill>
                  <a:srgbClr val="FF0000"/>
                </a:solidFill>
                <a:latin typeface="+mj-lt"/>
                <a:ea typeface="微軟正黑體" panose="020B0604030504040204" pitchFamily="34" charset="-120"/>
              </a:rPr>
              <a:t>2000W</a:t>
            </a:r>
            <a:r>
              <a:rPr lang="en-US" altLang="zh-TW" sz="2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2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電源供應器</a:t>
            </a:r>
            <a:endParaRPr lang="en-US" altLang="zh-CN" sz="23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2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</a:t>
            </a:r>
            <a:r>
              <a:rPr lang="en-US" altLang="zh-CN" sz="2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zh-CN" sz="2300" b="1">
                <a:solidFill>
                  <a:srgbClr val="FF0000"/>
                </a:solidFill>
                <a:latin typeface="微軟正黑體"/>
                <a:ea typeface="微軟正黑體"/>
              </a:rPr>
              <a:t>8</a:t>
            </a:r>
            <a:r>
              <a:rPr lang="en-US" altLang="zh-CN" sz="2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2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組顯卡外接電源接頭</a:t>
            </a:r>
            <a:endParaRPr lang="en-US" sz="23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9ED842-F744-B845-8795-14EC4CCD1F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646" y="993587"/>
            <a:ext cx="772413" cy="994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B910C0-A953-E249-AA9A-946E5F345E97}"/>
              </a:ext>
            </a:extLst>
          </p:cNvPr>
          <p:cNvSpPr txBox="1"/>
          <p:nvPr/>
        </p:nvSpPr>
        <p:spPr>
          <a:xfrm>
            <a:off x="2510346" y="4106644"/>
            <a:ext cx="240527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Note: Power Rating</a:t>
            </a:r>
          </a:p>
          <a:p>
            <a:pPr lvl="3"/>
            <a:r>
              <a:rPr lang="en-US" sz="1200">
                <a:solidFill>
                  <a:schemeClr val="bg1"/>
                </a:solidFill>
              </a:rPr>
              <a:t> - 2000W @200-240 </a:t>
            </a:r>
            <a:r>
              <a:rPr lang="en-US" sz="1200" err="1">
                <a:solidFill>
                  <a:schemeClr val="bg1"/>
                </a:solidFill>
              </a:rPr>
              <a:t>Vac</a:t>
            </a:r>
            <a:endParaRPr lang="en-US" sz="1200">
              <a:solidFill>
                <a:schemeClr val="bg1"/>
              </a:solidFill>
            </a:endParaRPr>
          </a:p>
          <a:p>
            <a:pPr lvl="3"/>
            <a:r>
              <a:rPr lang="en-US" sz="1200">
                <a:solidFill>
                  <a:schemeClr val="bg1"/>
                </a:solidFill>
              </a:rPr>
              <a:t> - 1500W @115-200 </a:t>
            </a:r>
            <a:r>
              <a:rPr lang="en-US" sz="1200" err="1">
                <a:solidFill>
                  <a:schemeClr val="bg1"/>
                </a:solidFill>
              </a:rPr>
              <a:t>Vac</a:t>
            </a:r>
            <a:endParaRPr lang="en-US" sz="1200">
              <a:solidFill>
                <a:schemeClr val="bg1"/>
              </a:solidFill>
            </a:endParaRPr>
          </a:p>
          <a:p>
            <a:pPr lvl="3"/>
            <a:r>
              <a:rPr lang="en-US" sz="1200">
                <a:solidFill>
                  <a:schemeClr val="bg1"/>
                </a:solidFill>
              </a:rPr>
              <a:t> - 1200W @100-115 </a:t>
            </a:r>
            <a:r>
              <a:rPr lang="en-US" sz="1200" err="1">
                <a:solidFill>
                  <a:schemeClr val="bg1"/>
                </a:solidFill>
              </a:rPr>
              <a:t>Vac</a:t>
            </a: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12" name="圖片 11" descr="一張含有 室內, 坐, 烤箱, 櫃子 的圖片&#10;&#10;描述是以非常高的可信度產生">
            <a:extLst>
              <a:ext uri="{FF2B5EF4-FFF2-40B4-BE49-F238E27FC236}">
                <a16:creationId xmlns:a16="http://schemas.microsoft.com/office/drawing/2014/main" id="{74163EBF-3D11-47B3-91D4-586AAE2B98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46" y="1528287"/>
            <a:ext cx="3305167" cy="267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30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>
            <a:extLst>
              <a:ext uri="{FF2B5EF4-FFF2-40B4-BE49-F238E27FC236}">
                <a16:creationId xmlns:a16="http://schemas.microsoft.com/office/drawing/2014/main" id="{4E32F249-0688-4650-9E4A-3C0E0EF265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4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F670E8-6192-AE4A-9DD2-84BB0F34F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安靜的分區系統散熱</a:t>
            </a:r>
            <a:endParaRPr 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695046-5BB2-CD46-AA42-6FCBFC894326}"/>
              </a:ext>
            </a:extLst>
          </p:cNvPr>
          <p:cNvSpPr/>
          <p:nvPr/>
        </p:nvSpPr>
        <p:spPr>
          <a:xfrm>
            <a:off x="764850" y="1267174"/>
            <a:ext cx="853068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CPU</a:t>
            </a:r>
            <a:r>
              <a:rPr 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運算卡</a:t>
            </a:r>
            <a:r>
              <a:rPr lang="en-US" altLang="zh-CN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</a:t>
            </a:r>
            <a:r>
              <a:rPr lang="en-US" altLang="zh-CN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電源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四區獨立智能風扇轉速控制</a:t>
            </a:r>
            <a:endParaRPr lang="en-US" altLang="zh-CN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696553-FB75-F541-9056-B2C1A42036AB}"/>
              </a:ext>
            </a:extLst>
          </p:cNvPr>
          <p:cNvSpPr/>
          <p:nvPr/>
        </p:nvSpPr>
        <p:spPr>
          <a:xfrm>
            <a:off x="1048703" y="2326700"/>
            <a:ext cx="1669550" cy="1071020"/>
          </a:xfrm>
          <a:prstGeom prst="rect">
            <a:avLst/>
          </a:prstGeom>
          <a:solidFill>
            <a:srgbClr val="EBF1DE">
              <a:alpha val="14902"/>
            </a:srgbClr>
          </a:solidFill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6A15940-7024-4656-9743-814E4B9EA888}"/>
              </a:ext>
            </a:extLst>
          </p:cNvPr>
          <p:cNvSpPr/>
          <p:nvPr/>
        </p:nvSpPr>
        <p:spPr>
          <a:xfrm>
            <a:off x="254209" y="2804252"/>
            <a:ext cx="5645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rgbClr val="FA5854"/>
                </a:solidFill>
              </a:rPr>
              <a:t>CPU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6EF2870-381D-45DF-A316-ACF3CC0B019F}"/>
              </a:ext>
            </a:extLst>
          </p:cNvPr>
          <p:cNvSpPr/>
          <p:nvPr/>
        </p:nvSpPr>
        <p:spPr>
          <a:xfrm>
            <a:off x="95562" y="3898829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>
                <a:solidFill>
                  <a:srgbClr val="FA58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運算卡</a:t>
            </a:r>
            <a:endParaRPr lang="en-US" altLang="zh-TW" b="1">
              <a:solidFill>
                <a:srgbClr val="FA585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638EBB9E-0068-4C17-956E-C302256EC23E}"/>
              </a:ext>
            </a:extLst>
          </p:cNvPr>
          <p:cNvSpPr/>
          <p:nvPr/>
        </p:nvSpPr>
        <p:spPr>
          <a:xfrm>
            <a:off x="1048703" y="3532144"/>
            <a:ext cx="1669550" cy="1071020"/>
          </a:xfrm>
          <a:prstGeom prst="rect">
            <a:avLst/>
          </a:prstGeom>
          <a:solidFill>
            <a:srgbClr val="EBF1DE">
              <a:alpha val="14902"/>
            </a:srgbClr>
          </a:solidFill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cxnSp>
        <p:nvCxnSpPr>
          <p:cNvPr id="19" name="Shape 193">
            <a:extLst>
              <a:ext uri="{FF2B5EF4-FFF2-40B4-BE49-F238E27FC236}">
                <a16:creationId xmlns:a16="http://schemas.microsoft.com/office/drawing/2014/main" id="{08781C6A-BAC0-4BE0-B274-ACA710006C26}"/>
              </a:ext>
            </a:extLst>
          </p:cNvPr>
          <p:cNvCxnSpPr>
            <a:cxnSpLocks/>
          </p:cNvCxnSpPr>
          <p:nvPr/>
        </p:nvCxnSpPr>
        <p:spPr>
          <a:xfrm>
            <a:off x="764850" y="2958141"/>
            <a:ext cx="283853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1" name="Shape 193">
            <a:extLst>
              <a:ext uri="{FF2B5EF4-FFF2-40B4-BE49-F238E27FC236}">
                <a16:creationId xmlns:a16="http://schemas.microsoft.com/office/drawing/2014/main" id="{FF059FF2-B0CB-49A4-BA72-03A4037221D2}"/>
              </a:ext>
            </a:extLst>
          </p:cNvPr>
          <p:cNvCxnSpPr>
            <a:cxnSpLocks/>
          </p:cNvCxnSpPr>
          <p:nvPr/>
        </p:nvCxnSpPr>
        <p:spPr>
          <a:xfrm>
            <a:off x="764850" y="4044396"/>
            <a:ext cx="283853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2" name="Rectangle 8">
            <a:extLst>
              <a:ext uri="{FF2B5EF4-FFF2-40B4-BE49-F238E27FC236}">
                <a16:creationId xmlns:a16="http://schemas.microsoft.com/office/drawing/2014/main" id="{FB5ABD55-1070-47B5-9299-135F3693A47B}"/>
              </a:ext>
            </a:extLst>
          </p:cNvPr>
          <p:cNvSpPr/>
          <p:nvPr/>
        </p:nvSpPr>
        <p:spPr>
          <a:xfrm>
            <a:off x="3855179" y="2882766"/>
            <a:ext cx="845964" cy="528536"/>
          </a:xfrm>
          <a:prstGeom prst="rect">
            <a:avLst/>
          </a:prstGeom>
          <a:solidFill>
            <a:srgbClr val="EBF1DE">
              <a:alpha val="14902"/>
            </a:srgbClr>
          </a:solidFill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E02BB17E-E7F6-4F1E-B643-55D457D07FC1}"/>
              </a:ext>
            </a:extLst>
          </p:cNvPr>
          <p:cNvSpPr/>
          <p:nvPr/>
        </p:nvSpPr>
        <p:spPr>
          <a:xfrm>
            <a:off x="3855179" y="3477156"/>
            <a:ext cx="845964" cy="1199258"/>
          </a:xfrm>
          <a:prstGeom prst="rect">
            <a:avLst/>
          </a:prstGeom>
          <a:solidFill>
            <a:srgbClr val="EBF1DE">
              <a:alpha val="14902"/>
            </a:srgbClr>
          </a:solidFill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5D50E36B-6F01-4187-9741-03D452BB601E}"/>
              </a:ext>
            </a:extLst>
          </p:cNvPr>
          <p:cNvSpPr/>
          <p:nvPr/>
        </p:nvSpPr>
        <p:spPr>
          <a:xfrm>
            <a:off x="4760428" y="3007348"/>
            <a:ext cx="649119" cy="469808"/>
          </a:xfrm>
          <a:prstGeom prst="rect">
            <a:avLst/>
          </a:prstGeom>
          <a:solidFill>
            <a:srgbClr val="EBF1DE">
              <a:alpha val="14902"/>
            </a:srgbClr>
          </a:solidFill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59DBFB88-F552-4DAA-8405-0BA79CED00FD}"/>
              </a:ext>
            </a:extLst>
          </p:cNvPr>
          <p:cNvSpPr/>
          <p:nvPr/>
        </p:nvSpPr>
        <p:spPr>
          <a:xfrm>
            <a:off x="4760427" y="3572554"/>
            <a:ext cx="649119" cy="1103859"/>
          </a:xfrm>
          <a:prstGeom prst="rect">
            <a:avLst/>
          </a:prstGeom>
          <a:solidFill>
            <a:srgbClr val="EBF1DE">
              <a:alpha val="14902"/>
            </a:srgbClr>
          </a:solidFill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cxnSp>
        <p:nvCxnSpPr>
          <p:cNvPr id="26" name="Shape 193">
            <a:extLst>
              <a:ext uri="{FF2B5EF4-FFF2-40B4-BE49-F238E27FC236}">
                <a16:creationId xmlns:a16="http://schemas.microsoft.com/office/drawing/2014/main" id="{ACA1AD97-6243-44B6-98D8-0ADC9F521EB0}"/>
              </a:ext>
            </a:extLst>
          </p:cNvPr>
          <p:cNvCxnSpPr>
            <a:cxnSpLocks/>
          </p:cNvCxnSpPr>
          <p:nvPr/>
        </p:nvCxnSpPr>
        <p:spPr>
          <a:xfrm>
            <a:off x="3638145" y="3147034"/>
            <a:ext cx="217034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7" name="Shape 193">
            <a:extLst>
              <a:ext uri="{FF2B5EF4-FFF2-40B4-BE49-F238E27FC236}">
                <a16:creationId xmlns:a16="http://schemas.microsoft.com/office/drawing/2014/main" id="{C8F8A622-9313-4F07-AB08-097BC380C8C3}"/>
              </a:ext>
            </a:extLst>
          </p:cNvPr>
          <p:cNvCxnSpPr>
            <a:cxnSpLocks/>
          </p:cNvCxnSpPr>
          <p:nvPr/>
        </p:nvCxnSpPr>
        <p:spPr>
          <a:xfrm>
            <a:off x="3638145" y="4044396"/>
            <a:ext cx="217033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8" name="Shape 193">
            <a:extLst>
              <a:ext uri="{FF2B5EF4-FFF2-40B4-BE49-F238E27FC236}">
                <a16:creationId xmlns:a16="http://schemas.microsoft.com/office/drawing/2014/main" id="{87057E06-ED3C-4C6B-8EB9-6C3F653EEB2D}"/>
              </a:ext>
            </a:extLst>
          </p:cNvPr>
          <p:cNvCxnSpPr>
            <a:cxnSpLocks/>
          </p:cNvCxnSpPr>
          <p:nvPr/>
        </p:nvCxnSpPr>
        <p:spPr>
          <a:xfrm flipH="1">
            <a:off x="5409546" y="3242252"/>
            <a:ext cx="178994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0" name="Shape 193">
            <a:extLst>
              <a:ext uri="{FF2B5EF4-FFF2-40B4-BE49-F238E27FC236}">
                <a16:creationId xmlns:a16="http://schemas.microsoft.com/office/drawing/2014/main" id="{FA699893-FB01-418C-AEF2-5469BADA6406}"/>
              </a:ext>
            </a:extLst>
          </p:cNvPr>
          <p:cNvCxnSpPr>
            <a:cxnSpLocks/>
          </p:cNvCxnSpPr>
          <p:nvPr/>
        </p:nvCxnSpPr>
        <p:spPr>
          <a:xfrm flipH="1">
            <a:off x="5409546" y="4118319"/>
            <a:ext cx="178994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CEEE1E95-AA07-413A-99A7-A86A1D8CD4D9}"/>
              </a:ext>
            </a:extLst>
          </p:cNvPr>
          <p:cNvSpPr/>
          <p:nvPr/>
        </p:nvSpPr>
        <p:spPr>
          <a:xfrm>
            <a:off x="3129277" y="2993145"/>
            <a:ext cx="5645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rgbClr val="FA5854"/>
                </a:solidFill>
              </a:rPr>
              <a:t>CPU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A323E8DF-DBFE-45F4-9853-671DE4B87982}"/>
              </a:ext>
            </a:extLst>
          </p:cNvPr>
          <p:cNvSpPr/>
          <p:nvPr/>
        </p:nvSpPr>
        <p:spPr>
          <a:xfrm>
            <a:off x="2996561" y="3913765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>
                <a:solidFill>
                  <a:srgbClr val="FA58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運算卡</a:t>
            </a:r>
            <a:endParaRPr lang="en-US" altLang="zh-TW" b="1">
              <a:solidFill>
                <a:srgbClr val="FA585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674CCC0-EF41-444C-B1FA-9206036D6E0E}"/>
              </a:ext>
            </a:extLst>
          </p:cNvPr>
          <p:cNvSpPr/>
          <p:nvPr/>
        </p:nvSpPr>
        <p:spPr>
          <a:xfrm>
            <a:off x="5573955" y="3103370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>
                <a:solidFill>
                  <a:srgbClr val="FA5854"/>
                </a:solidFill>
              </a:rPr>
              <a:t>電源</a:t>
            </a:r>
            <a:endParaRPr lang="en-US" altLang="zh-TW" b="1">
              <a:solidFill>
                <a:srgbClr val="FA5854"/>
              </a:solidFill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25B8BD3-0B21-43B7-A85A-0E0E26B37310}"/>
              </a:ext>
            </a:extLst>
          </p:cNvPr>
          <p:cNvSpPr/>
          <p:nvPr/>
        </p:nvSpPr>
        <p:spPr>
          <a:xfrm>
            <a:off x="5565232" y="3964430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>
                <a:solidFill>
                  <a:srgbClr val="FA5854"/>
                </a:solidFill>
              </a:rPr>
              <a:t>儲存</a:t>
            </a:r>
            <a:endParaRPr lang="en-US" altLang="zh-TW" b="1">
              <a:solidFill>
                <a:srgbClr val="FA5854"/>
              </a:solidFill>
            </a:endParaRPr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5814E288-0823-4830-A7EB-B2A3688FC45F}"/>
              </a:ext>
            </a:extLst>
          </p:cNvPr>
          <p:cNvSpPr/>
          <p:nvPr/>
        </p:nvSpPr>
        <p:spPr>
          <a:xfrm>
            <a:off x="6509100" y="2307480"/>
            <a:ext cx="1669549" cy="934771"/>
          </a:xfrm>
          <a:prstGeom prst="rect">
            <a:avLst/>
          </a:prstGeom>
          <a:solidFill>
            <a:srgbClr val="EBF1DE">
              <a:alpha val="14902"/>
            </a:srgbClr>
          </a:solidFill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8" name="Rectangle 8">
            <a:extLst>
              <a:ext uri="{FF2B5EF4-FFF2-40B4-BE49-F238E27FC236}">
                <a16:creationId xmlns:a16="http://schemas.microsoft.com/office/drawing/2014/main" id="{5E7A7673-737D-4276-8A52-525F55C881FF}"/>
              </a:ext>
            </a:extLst>
          </p:cNvPr>
          <p:cNvSpPr/>
          <p:nvPr/>
        </p:nvSpPr>
        <p:spPr>
          <a:xfrm>
            <a:off x="6509099" y="3337436"/>
            <a:ext cx="1669549" cy="1265728"/>
          </a:xfrm>
          <a:prstGeom prst="rect">
            <a:avLst/>
          </a:prstGeom>
          <a:solidFill>
            <a:srgbClr val="EBF1DE">
              <a:alpha val="14902"/>
            </a:srgbClr>
          </a:solidFill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D36E655-8D96-4228-8151-0F9883D4C1FC}"/>
              </a:ext>
            </a:extLst>
          </p:cNvPr>
          <p:cNvSpPr/>
          <p:nvPr/>
        </p:nvSpPr>
        <p:spPr>
          <a:xfrm>
            <a:off x="8298183" y="2650931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>
                <a:solidFill>
                  <a:srgbClr val="FA5854"/>
                </a:solidFill>
              </a:rPr>
              <a:t>電源</a:t>
            </a:r>
            <a:endParaRPr lang="en-US" altLang="zh-TW" b="1">
              <a:solidFill>
                <a:srgbClr val="FA5854"/>
              </a:solidFill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DA9872E3-7D42-4C16-AC31-47B4E226F9F9}"/>
              </a:ext>
            </a:extLst>
          </p:cNvPr>
          <p:cNvSpPr/>
          <p:nvPr/>
        </p:nvSpPr>
        <p:spPr>
          <a:xfrm>
            <a:off x="8298183" y="3488369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>
                <a:solidFill>
                  <a:srgbClr val="FA5854"/>
                </a:solidFill>
              </a:rPr>
              <a:t>儲存</a:t>
            </a:r>
            <a:endParaRPr lang="en-US" altLang="zh-TW" b="1">
              <a:solidFill>
                <a:srgbClr val="FA5854"/>
              </a:solidFill>
            </a:endParaRPr>
          </a:p>
        </p:txBody>
      </p:sp>
      <p:cxnSp>
        <p:nvCxnSpPr>
          <p:cNvPr id="41" name="Shape 193">
            <a:extLst>
              <a:ext uri="{FF2B5EF4-FFF2-40B4-BE49-F238E27FC236}">
                <a16:creationId xmlns:a16="http://schemas.microsoft.com/office/drawing/2014/main" id="{36CB2EF5-C11C-45E3-BCE3-5AF031330A13}"/>
              </a:ext>
            </a:extLst>
          </p:cNvPr>
          <p:cNvCxnSpPr>
            <a:cxnSpLocks/>
          </p:cNvCxnSpPr>
          <p:nvPr/>
        </p:nvCxnSpPr>
        <p:spPr>
          <a:xfrm flipH="1">
            <a:off x="8178648" y="2804252"/>
            <a:ext cx="178994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2" name="Shape 193">
            <a:extLst>
              <a:ext uri="{FF2B5EF4-FFF2-40B4-BE49-F238E27FC236}">
                <a16:creationId xmlns:a16="http://schemas.microsoft.com/office/drawing/2014/main" id="{49A24FDB-0074-4C33-A1EC-B443591DB632}"/>
              </a:ext>
            </a:extLst>
          </p:cNvPr>
          <p:cNvCxnSpPr>
            <a:cxnSpLocks/>
          </p:cNvCxnSpPr>
          <p:nvPr/>
        </p:nvCxnSpPr>
        <p:spPr>
          <a:xfrm flipH="1">
            <a:off x="8178648" y="3643285"/>
            <a:ext cx="178994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1165283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F5F2E686-BAD3-4997-AFEB-7FAFBB2496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" y="0"/>
            <a:ext cx="9141024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382517-B05C-D848-B934-ED953A3D3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移動輔助輪，</a:t>
            </a:r>
            <a:r>
              <a:rPr lang="zh-TW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輕鬆搬移</a:t>
            </a:r>
            <a:endParaRPr 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2EEA3-52AC-D54F-91CE-899F57694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2813" y="1285389"/>
            <a:ext cx="4822902" cy="1538173"/>
          </a:xfrm>
        </p:spPr>
        <p:txBody>
          <a:bodyPr/>
          <a:lstStyle/>
          <a:p>
            <a:pPr marL="268288" indent="-192088">
              <a:buClr>
                <a:schemeClr val="bg1"/>
              </a:buClr>
            </a:pP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隨機提供四個移動輔助輪</a:t>
            </a:r>
            <a:endParaRPr lang="en-US" altLang="zh-CN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192088">
              <a:buClr>
                <a:schemeClr val="bg1"/>
              </a:buClr>
            </a:pP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高達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 </a:t>
            </a: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公斤動態載重</a:t>
            </a:r>
            <a:endParaRPr lang="en-US" altLang="zh-CN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0E28F9-8DDD-BC45-AB74-D377E6C49B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29" y="1143630"/>
            <a:ext cx="3791199" cy="1765836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4F9B0AA-E2C2-3E46-96DA-E5BEE5B13224}"/>
              </a:ext>
            </a:extLst>
          </p:cNvPr>
          <p:cNvSpPr txBox="1">
            <a:spLocks/>
          </p:cNvSpPr>
          <p:nvPr/>
        </p:nvSpPr>
        <p:spPr>
          <a:xfrm>
            <a:off x="1041311" y="4665792"/>
            <a:ext cx="7061378" cy="52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76200" indent="0">
              <a:buClr>
                <a:schemeClr val="bg1"/>
              </a:buClr>
              <a:buNone/>
            </a:pPr>
            <a:r>
              <a:rPr lang="zh-CN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註：移動輔助輪適用於一般平坦地板</a:t>
            </a:r>
            <a:r>
              <a:rPr lang="en-US" altLang="zh-CN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CN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如大理石、磁磚等</a:t>
            </a:r>
            <a:r>
              <a:rPr lang="en-US" altLang="zh-CN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CN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短距離移動使用。</a:t>
            </a:r>
            <a:endParaRPr lang="en-US" sz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1CC2BA-52EF-7048-9662-264C79F483CF}"/>
              </a:ext>
            </a:extLst>
          </p:cNvPr>
          <p:cNvSpPr/>
          <p:nvPr/>
        </p:nvSpPr>
        <p:spPr>
          <a:xfrm>
            <a:off x="2224326" y="3397279"/>
            <a:ext cx="23262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旋鈕式固定腳墊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3F3C409D-C4A1-4915-B58D-E919DE5EF3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262" y="2823562"/>
            <a:ext cx="1720581" cy="1632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C965A7-CBCE-FA47-A3BE-A454A29C588E}"/>
              </a:ext>
            </a:extLst>
          </p:cNvPr>
          <p:cNvSpPr txBox="1"/>
          <p:nvPr/>
        </p:nvSpPr>
        <p:spPr>
          <a:xfrm>
            <a:off x="4315902" y="4005617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FA58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固定腳墊</a:t>
            </a:r>
            <a:endParaRPr lang="en-US" b="1">
              <a:solidFill>
                <a:srgbClr val="FA585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B0BFE1-7492-A349-803E-34781AF438C4}"/>
              </a:ext>
            </a:extLst>
          </p:cNvPr>
          <p:cNvSpPr txBox="1"/>
          <p:nvPr/>
        </p:nvSpPr>
        <p:spPr>
          <a:xfrm>
            <a:off x="6586392" y="3281557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FA58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升降旋鈕</a:t>
            </a:r>
            <a:endParaRPr lang="en-US" b="1">
              <a:solidFill>
                <a:srgbClr val="FA585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片 16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9CFCD066-7577-4F4C-8580-639859F803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7032" y="3397279"/>
            <a:ext cx="859035" cy="418712"/>
          </a:xfrm>
          <a:prstGeom prst="rect">
            <a:avLst/>
          </a:prstGeom>
        </p:spPr>
      </p:pic>
      <p:cxnSp>
        <p:nvCxnSpPr>
          <p:cNvPr id="18" name="Shape 193">
            <a:extLst>
              <a:ext uri="{FF2B5EF4-FFF2-40B4-BE49-F238E27FC236}">
                <a16:creationId xmlns:a16="http://schemas.microsoft.com/office/drawing/2014/main" id="{062B4F50-95FE-4A5B-828B-D660104DE826}"/>
              </a:ext>
            </a:extLst>
          </p:cNvPr>
          <p:cNvCxnSpPr>
            <a:cxnSpLocks/>
          </p:cNvCxnSpPr>
          <p:nvPr/>
        </p:nvCxnSpPr>
        <p:spPr>
          <a:xfrm>
            <a:off x="5177032" y="4144914"/>
            <a:ext cx="365850" cy="1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1" name="Shape 193">
            <a:extLst>
              <a:ext uri="{FF2B5EF4-FFF2-40B4-BE49-F238E27FC236}">
                <a16:creationId xmlns:a16="http://schemas.microsoft.com/office/drawing/2014/main" id="{974A46C1-2261-4FFF-8AA3-7437CEEAA871}"/>
              </a:ext>
            </a:extLst>
          </p:cNvPr>
          <p:cNvCxnSpPr>
            <a:cxnSpLocks/>
          </p:cNvCxnSpPr>
          <p:nvPr/>
        </p:nvCxnSpPr>
        <p:spPr>
          <a:xfrm flipH="1">
            <a:off x="5789474" y="3435446"/>
            <a:ext cx="844790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1912101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36480-C92B-504D-BE3C-21A90F182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Microsoft JhengHei"/>
                <a:ea typeface="Microsoft JhengHei"/>
              </a:rPr>
              <a:t>四通道</a:t>
            </a:r>
            <a:r>
              <a:rPr lang="en-US" sz="3200" dirty="0"/>
              <a:t> DDR4 2666</a:t>
            </a:r>
            <a:r>
              <a:rPr lang="en-US" altLang="zh-TW" sz="3200" dirty="0">
                <a:ea typeface="Microsoft JhengHei"/>
              </a:rPr>
              <a:t> </a:t>
            </a:r>
            <a:r>
              <a:rPr lang="zh-TW" altLang="en-US" sz="3200" dirty="0">
                <a:latin typeface="Microsoft JhengHei"/>
                <a:ea typeface="Microsoft JhengHei"/>
              </a:rPr>
              <a:t>記憶體</a:t>
            </a:r>
            <a:endParaRPr lang="en-US" sz="3200" dirty="0">
              <a:latin typeface="Microsoft JhengHei"/>
              <a:ea typeface="Microsoft JhengHei"/>
            </a:endParaRPr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DE40FD61-8F11-7847-B83F-A2EB61AD41BF}"/>
              </a:ext>
            </a:extLst>
          </p:cNvPr>
          <p:cNvSpPr txBox="1"/>
          <p:nvPr/>
        </p:nvSpPr>
        <p:spPr>
          <a:xfrm>
            <a:off x="483366" y="1091465"/>
            <a:ext cx="8690492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4625" indent="-174625">
              <a:buClr>
                <a:srgbClr val="E7FC20"/>
              </a:buClr>
              <a:buFont typeface="Arial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微軟正黑體"/>
                <a:ea typeface="微軟正黑體"/>
              </a:rPr>
              <a:t>最高可支援 </a:t>
            </a:r>
            <a:r>
              <a:rPr lang="en-US" altLang="zh-TW" sz="200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512GB</a:t>
            </a:r>
            <a:endParaRPr lang="zh-TW" sz="2000" b="1" dirty="0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  <a:p>
            <a:pPr marL="174625" indent="-174625">
              <a:buClr>
                <a:srgbClr val="E7FC20"/>
              </a:buClr>
              <a:buFont typeface="Arial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一次安裝四支或八支以獲得最佳效能</a:t>
            </a:r>
            <a:endParaRPr lang="zh-TW" altLang="en-US" sz="2000" dirty="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</p:txBody>
      </p:sp>
      <p:grpSp>
        <p:nvGrpSpPr>
          <p:cNvPr id="8" name="群組 17">
            <a:extLst>
              <a:ext uri="{FF2B5EF4-FFF2-40B4-BE49-F238E27FC236}">
                <a16:creationId xmlns:a16="http://schemas.microsoft.com/office/drawing/2014/main" id="{6BA72687-F270-7549-8682-60B7DFE43079}"/>
              </a:ext>
            </a:extLst>
          </p:cNvPr>
          <p:cNvGrpSpPr/>
          <p:nvPr/>
        </p:nvGrpSpPr>
        <p:grpSpPr>
          <a:xfrm>
            <a:off x="6008673" y="713840"/>
            <a:ext cx="2203611" cy="406833"/>
            <a:chOff x="870786" y="1968604"/>
            <a:chExt cx="2203611" cy="406833"/>
          </a:xfrm>
        </p:grpSpPr>
        <p:sp>
          <p:nvSpPr>
            <p:cNvPr id="9" name="矩形: 圓角 18">
              <a:extLst>
                <a:ext uri="{FF2B5EF4-FFF2-40B4-BE49-F238E27FC236}">
                  <a16:creationId xmlns:a16="http://schemas.microsoft.com/office/drawing/2014/main" id="{872156A7-02FC-014E-AD0F-1075DC3F7C15}"/>
                </a:ext>
              </a:extLst>
            </p:cNvPr>
            <p:cNvSpPr/>
            <p:nvPr/>
          </p:nvSpPr>
          <p:spPr>
            <a:xfrm>
              <a:off x="870786" y="1968604"/>
              <a:ext cx="2183332" cy="406833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文字方塊 19">
              <a:extLst>
                <a:ext uri="{FF2B5EF4-FFF2-40B4-BE49-F238E27FC236}">
                  <a16:creationId xmlns:a16="http://schemas.microsoft.com/office/drawing/2014/main" id="{B5CCA4D2-D19A-374F-AF0D-C8319A29CB51}"/>
                </a:ext>
              </a:extLst>
            </p:cNvPr>
            <p:cNvSpPr txBox="1"/>
            <p:nvPr/>
          </p:nvSpPr>
          <p:spPr>
            <a:xfrm>
              <a:off x="872526" y="2019403"/>
              <a:ext cx="2201871" cy="323165"/>
            </a:xfrm>
            <a:prstGeom prst="rect">
              <a:avLst/>
            </a:prstGeom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1500" b="1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lang="zh-TW" altLang="en-US" sz="1500" b="1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支記憶體</a:t>
              </a:r>
              <a:endPara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3" name="文字方塊 3">
            <a:extLst>
              <a:ext uri="{FF2B5EF4-FFF2-40B4-BE49-F238E27FC236}">
                <a16:creationId xmlns:a16="http://schemas.microsoft.com/office/drawing/2014/main" id="{D4A3AA66-67C3-3344-8C9D-5AFB672E8EF0}"/>
              </a:ext>
            </a:extLst>
          </p:cNvPr>
          <p:cNvSpPr txBox="1"/>
          <p:nvPr/>
        </p:nvSpPr>
        <p:spPr>
          <a:xfrm>
            <a:off x="5699195" y="1134206"/>
            <a:ext cx="2868151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安裝在藍色的插槽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5" descr="一張含有 電子用品, 電腦 的圖片&#10;&#10;描述是以非常高的可信度產生">
            <a:extLst>
              <a:ext uri="{FF2B5EF4-FFF2-40B4-BE49-F238E27FC236}">
                <a16:creationId xmlns:a16="http://schemas.microsoft.com/office/drawing/2014/main" id="{8FBB2A52-67F8-4A4E-ABCF-4F4F68178A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161" y="2011058"/>
            <a:ext cx="2123630" cy="295036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00211CE-0304-4EF4-AEB2-E105B7B1B4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057" y="1611440"/>
            <a:ext cx="2708754" cy="3272503"/>
          </a:xfrm>
          <a:prstGeom prst="rect">
            <a:avLst/>
          </a:prstGeom>
        </p:spPr>
      </p:pic>
      <p:pic>
        <p:nvPicPr>
          <p:cNvPr id="3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6C9F04B-313E-44CD-A0C5-E208FBD99A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2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950" y="1441983"/>
            <a:ext cx="2613908" cy="3638483"/>
          </a:xfrm>
          <a:prstGeom prst="rect">
            <a:avLst/>
          </a:prstGeom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1C12A223-C528-42B4-ADCE-472AEA82E55B}"/>
              </a:ext>
            </a:extLst>
          </p:cNvPr>
          <p:cNvSpPr/>
          <p:nvPr/>
        </p:nvSpPr>
        <p:spPr>
          <a:xfrm>
            <a:off x="2514249" y="2298516"/>
            <a:ext cx="823938" cy="1011487"/>
          </a:xfrm>
          <a:prstGeom prst="rect">
            <a:avLst/>
          </a:prstGeom>
          <a:solidFill>
            <a:srgbClr val="EBF1DE">
              <a:alpha val="14902"/>
            </a:srgbClr>
          </a:solidFill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16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19EC3E6-248C-424D-B557-F41A084754A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381" y="1469049"/>
            <a:ext cx="2546640" cy="358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81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0DB45-1A96-8C46-B696-A5EAE4629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Microsoft JhengHei"/>
                <a:ea typeface="Microsoft JhengHei"/>
              </a:rPr>
              <a:t>記憶體配件</a:t>
            </a:r>
            <a:endParaRPr lang="en-US" sz="3200" dirty="0">
              <a:latin typeface="Microsoft JhengHei"/>
              <a:ea typeface="Microsoft JhengHei"/>
            </a:endParaRPr>
          </a:p>
        </p:txBody>
      </p:sp>
      <p:graphicFrame>
        <p:nvGraphicFramePr>
          <p:cNvPr id="4" name="表格 5">
            <a:extLst>
              <a:ext uri="{FF2B5EF4-FFF2-40B4-BE49-F238E27FC236}">
                <a16:creationId xmlns:a16="http://schemas.microsoft.com/office/drawing/2014/main" id="{CBBA9871-A971-0346-9149-0696408572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779909"/>
              </p:ext>
            </p:extLst>
          </p:nvPr>
        </p:nvGraphicFramePr>
        <p:xfrm>
          <a:off x="833480" y="997576"/>
          <a:ext cx="7477040" cy="3780954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3115433">
                  <a:extLst>
                    <a:ext uri="{9D8B030D-6E8A-4147-A177-3AD203B41FA5}">
                      <a16:colId xmlns:a16="http://schemas.microsoft.com/office/drawing/2014/main" val="320320051"/>
                    </a:ext>
                  </a:extLst>
                </a:gridCol>
                <a:gridCol w="4361607">
                  <a:extLst>
                    <a:ext uri="{9D8B030D-6E8A-4147-A177-3AD203B41FA5}">
                      <a16:colId xmlns:a16="http://schemas.microsoft.com/office/drawing/2014/main" val="3539905540"/>
                    </a:ext>
                  </a:extLst>
                </a:gridCol>
              </a:tblGrid>
              <a:tr h="5195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>
                          <a:solidFill>
                            <a:srgbClr val="FF3A00"/>
                          </a:solidFill>
                        </a:rPr>
                        <a:t>Ordering P/N</a:t>
                      </a:r>
                      <a:endParaRPr lang="zh-TW" altLang="en-US">
                        <a:solidFill>
                          <a:srgbClr val="FF3A00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>
                          <a:solidFill>
                            <a:srgbClr val="FF3A00"/>
                          </a:solidFill>
                        </a:rPr>
                        <a:t>Specification</a:t>
                      </a:r>
                      <a:endParaRPr lang="zh-TW" altLang="en-US">
                        <a:solidFill>
                          <a:srgbClr val="FF3A00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920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u="none" strike="noStrike" cap="none" dirty="0">
                          <a:effectLst/>
                          <a:sym typeface="Arial"/>
                        </a:rPr>
                        <a:t>RAM-8GDR4ECK0-RD-2666</a:t>
                      </a:r>
                      <a:endParaRPr lang="zh-TW" sz="1600" b="1" dirty="0"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  <a:sym typeface="Arial"/>
                        </a:rPr>
                        <a:t>DDR type: DDR4(288PIN) ECC RDIMM </a:t>
                      </a:r>
                      <a:endParaRPr lang="zh-TW" altLang="en-US">
                        <a:sym typeface="Arial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  <a:sym typeface="Arial"/>
                        </a:rPr>
                        <a:t>Capacity: 8 GB </a:t>
                      </a:r>
                      <a:endParaRPr lang="en-US">
                        <a:sym typeface="Arial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  <a:sym typeface="Arial"/>
                        </a:rPr>
                        <a:t>Manufacturer: Kingston </a:t>
                      </a:r>
                      <a:endParaRPr lang="en-US">
                        <a:sym typeface="Arial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  <a:sym typeface="Arial"/>
                        </a:rPr>
                        <a:t>Frequency: DDR4-2666 </a:t>
                      </a:r>
                      <a:endParaRPr lang="en-US">
                        <a:sym typeface="Arial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  <a:sym typeface="Arial"/>
                        </a:rPr>
                        <a:t>Manufacturer P/N: KSM26RS8/8MEI </a:t>
                      </a:r>
                      <a:endParaRPr lang="en-US"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737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u="none" strike="noStrike" cap="none">
                          <a:effectLst/>
                          <a:sym typeface="Arial"/>
                        </a:rPr>
                        <a:t>RAM-16GDR4ECK0-RD-2666</a:t>
                      </a:r>
                      <a:endParaRPr lang="zh-TW" sz="1600" b="1"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</a:rPr>
                        <a:t>DDR type: DDR4(288PIN)</a:t>
                      </a:r>
                      <a:r>
                        <a:rPr lang="en-US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</a:rPr>
                        <a:t> ECC RDIMM</a:t>
                      </a:r>
                      <a:r>
                        <a:rPr lang="en-US" altLang="zh-TW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</a:rPr>
                        <a:t> </a:t>
                      </a:r>
                      <a:endParaRPr lang="zh-TW"/>
                    </a:p>
                    <a:p>
                      <a:pPr lvl="0" algn="l">
                        <a:buNone/>
                      </a:pPr>
                      <a:r>
                        <a:rPr lang="en-US" altLang="zh-TW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</a:rPr>
                        <a:t>Capacity: </a:t>
                      </a:r>
                      <a:r>
                        <a:rPr lang="en-US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</a:rPr>
                        <a:t>16</a:t>
                      </a:r>
                      <a:r>
                        <a:rPr lang="en-US" altLang="zh-TW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</a:rPr>
                        <a:t> GB </a:t>
                      </a:r>
                      <a:endParaRPr lang="en-US"/>
                    </a:p>
                    <a:p>
                      <a:pPr lvl="0" algn="l">
                        <a:buNone/>
                      </a:pPr>
                      <a:r>
                        <a:rPr lang="en-US" altLang="zh-TW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</a:rPr>
                        <a:t>Manufacturer: </a:t>
                      </a:r>
                      <a:r>
                        <a:rPr lang="en-US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</a:rPr>
                        <a:t>Kingston</a:t>
                      </a:r>
                      <a:r>
                        <a:rPr lang="en-US" altLang="zh-TW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</a:rPr>
                        <a:t> </a:t>
                      </a:r>
                      <a:endParaRPr lang="zh-TW"/>
                    </a:p>
                    <a:p>
                      <a:pPr lvl="0" algn="l">
                        <a:buNone/>
                      </a:pPr>
                      <a:r>
                        <a:rPr lang="en-US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</a:rPr>
                        <a:t>Frequency: DDR4-2666</a:t>
                      </a:r>
                      <a:r>
                        <a:rPr lang="en-US" altLang="zh-TW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</a:rPr>
                        <a:t> </a:t>
                      </a:r>
                      <a:endParaRPr lang="zh-TW"/>
                    </a:p>
                    <a:p>
                      <a:pPr lvl="0" algn="l">
                        <a:buNone/>
                      </a:pPr>
                      <a:r>
                        <a:rPr lang="en-US" altLang="zh-TW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</a:rPr>
                        <a:t>Manufacturer P/N:</a:t>
                      </a:r>
                      <a:r>
                        <a:rPr lang="en-US" altLang="zh-TW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  <a:sym typeface="Arial"/>
                        </a:rPr>
                        <a:t> </a:t>
                      </a:r>
                      <a:r>
                        <a:rPr lang="en-US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  <a:sym typeface="Arial"/>
                        </a:rPr>
                        <a:t>KSM26RS4/16MEI</a:t>
                      </a:r>
                      <a:endParaRPr lang="zh-TW" b="0" i="0" noProof="0">
                        <a:solidFill>
                          <a:srgbClr val="FFFFFF"/>
                        </a:solidFill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283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u="none" strike="noStrike" cap="none">
                          <a:effectLst/>
                          <a:sym typeface="Arial"/>
                        </a:rPr>
                        <a:t>RAM-32GDR4ECK0-RD-2666</a:t>
                      </a:r>
                      <a:endParaRPr lang="zh-TW" sz="1600" b="1"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</a:rPr>
                        <a:t>DDR type: DDR4(288PIN)</a:t>
                      </a:r>
                      <a:r>
                        <a:rPr lang="en-US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</a:rPr>
                        <a:t> ECC RDIMM</a:t>
                      </a:r>
                      <a:r>
                        <a:rPr lang="en-US" altLang="zh-TW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</a:rPr>
                        <a:t> </a:t>
                      </a:r>
                      <a:endParaRPr lang="zh-TW"/>
                    </a:p>
                    <a:p>
                      <a:pPr lvl="0" algn="l">
                        <a:buNone/>
                      </a:pPr>
                      <a:r>
                        <a:rPr lang="en-US" altLang="zh-TW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</a:rPr>
                        <a:t>Capacity: </a:t>
                      </a:r>
                      <a:r>
                        <a:rPr lang="en-US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</a:rPr>
                        <a:t>32 </a:t>
                      </a:r>
                      <a:r>
                        <a:rPr lang="en-US" altLang="zh-TW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</a:rPr>
                        <a:t>GB </a:t>
                      </a:r>
                      <a:endParaRPr lang="en-US"/>
                    </a:p>
                    <a:p>
                      <a:pPr lvl="0" algn="l">
                        <a:buNone/>
                      </a:pPr>
                      <a:r>
                        <a:rPr lang="en-US" altLang="zh-TW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</a:rPr>
                        <a:t>Manufacturer: </a:t>
                      </a:r>
                      <a:r>
                        <a:rPr lang="en-US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</a:rPr>
                        <a:t>Kingston</a:t>
                      </a:r>
                      <a:r>
                        <a:rPr lang="en-US" altLang="zh-TW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</a:rPr>
                        <a:t> </a:t>
                      </a:r>
                      <a:endParaRPr lang="zh-TW"/>
                    </a:p>
                    <a:p>
                      <a:pPr lvl="0" algn="l">
                        <a:buNone/>
                      </a:pPr>
                      <a:r>
                        <a:rPr lang="en-US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</a:rPr>
                        <a:t>Frequency: DDR4-2666</a:t>
                      </a:r>
                      <a:r>
                        <a:rPr lang="en-US" altLang="zh-TW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</a:rPr>
                        <a:t> </a:t>
                      </a:r>
                      <a:endParaRPr lang="zh-TW"/>
                    </a:p>
                    <a:p>
                      <a:pPr lvl="0" algn="l">
                        <a:buNone/>
                      </a:pPr>
                      <a:r>
                        <a:rPr lang="en-US" altLang="zh-TW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</a:rPr>
                        <a:t>Manufacturer P/N: </a:t>
                      </a:r>
                      <a:r>
                        <a:rPr lang="en-US" sz="950" b="0" i="0" u="none" strike="noStrike" cap="none" noProof="0">
                          <a:solidFill>
                            <a:srgbClr val="FFFFFF"/>
                          </a:solidFill>
                          <a:latin typeface="Arial"/>
                          <a:sym typeface="Arial"/>
                        </a:rPr>
                        <a:t>KSM26RD4/32MEI</a:t>
                      </a:r>
                      <a:endParaRPr lang="zh-TW" b="0" i="0" noProof="0">
                        <a:solidFill>
                          <a:srgbClr val="FFFFFF"/>
                        </a:solidFill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965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u="none" strike="noStrike" cap="none">
                          <a:effectLst/>
                          <a:sym typeface="Arial"/>
                        </a:rPr>
                        <a:t>RAM-64GDR4ECS0-</a:t>
                      </a:r>
                      <a:r>
                        <a:rPr lang="en-US" sz="1400" u="none" strike="noStrike" cap="none">
                          <a:solidFill>
                            <a:srgbClr val="FFFF00"/>
                          </a:solidFill>
                          <a:effectLst/>
                          <a:sym typeface="Arial"/>
                        </a:rPr>
                        <a:t>LR</a:t>
                      </a:r>
                      <a:r>
                        <a:rPr lang="en-US" sz="1400" u="none" strike="noStrike" cap="none">
                          <a:effectLst/>
                          <a:sym typeface="Arial"/>
                        </a:rPr>
                        <a:t>-2666</a:t>
                      </a:r>
                      <a:endParaRPr lang="zh-TW" sz="1600" b="1"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950" b="0" i="0" u="none" strike="noStrike" cap="none" noProof="0" dirty="0">
                          <a:solidFill>
                            <a:srgbClr val="FFFFFF"/>
                          </a:solidFill>
                          <a:latin typeface="Arial"/>
                        </a:rPr>
                        <a:t>DDR type: DDR4(288PIN) ECC LRDIMM</a:t>
                      </a:r>
                      <a:r>
                        <a:rPr lang="en-US" altLang="zh-TW" sz="950" b="0" i="0" u="none" strike="noStrike" cap="none" noProof="0" dirty="0">
                          <a:solidFill>
                            <a:srgbClr val="FFFFFF"/>
                          </a:solidFill>
                          <a:latin typeface="Arial"/>
                        </a:rPr>
                        <a:t> </a:t>
                      </a:r>
                      <a:endParaRPr lang="zh-TW" dirty="0"/>
                    </a:p>
                    <a:p>
                      <a:pPr lvl="0" algn="l">
                        <a:buNone/>
                      </a:pPr>
                      <a:r>
                        <a:rPr lang="en-US" sz="950" b="0" i="0" u="none" strike="noStrike" cap="none" noProof="0" dirty="0">
                          <a:solidFill>
                            <a:srgbClr val="FFFFFF"/>
                          </a:solidFill>
                          <a:latin typeface="Arial"/>
                        </a:rPr>
                        <a:t>Capacity: 64 GB </a:t>
                      </a:r>
                      <a:endParaRPr lang="en-US" dirty="0"/>
                    </a:p>
                    <a:p>
                      <a:pPr lvl="0" algn="l">
                        <a:buNone/>
                      </a:pPr>
                      <a:r>
                        <a:rPr lang="en-US" sz="950" b="0" i="0" u="none" strike="noStrike" cap="none" noProof="0" dirty="0">
                          <a:solidFill>
                            <a:srgbClr val="FFFFFF"/>
                          </a:solidFill>
                          <a:latin typeface="Arial"/>
                          <a:sym typeface="Arial"/>
                        </a:rPr>
                        <a:t>Manufacturer: Kingston</a:t>
                      </a:r>
                      <a:r>
                        <a:rPr lang="en-US" altLang="zh-TW" sz="950" b="0" i="0" u="none" strike="noStrike" cap="none" noProof="0" dirty="0">
                          <a:solidFill>
                            <a:srgbClr val="FFFFFF"/>
                          </a:solidFill>
                          <a:latin typeface="Arial"/>
                          <a:sym typeface="Arial"/>
                        </a:rPr>
                        <a:t> </a:t>
                      </a:r>
                      <a:endParaRPr lang="zh-TW" dirty="0">
                        <a:sym typeface="Arial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950" b="0" i="0" u="none" strike="noStrike" cap="none" noProof="0" dirty="0">
                          <a:solidFill>
                            <a:srgbClr val="FFFFFF"/>
                          </a:solidFill>
                          <a:latin typeface="Arial"/>
                          <a:sym typeface="Arial"/>
                        </a:rPr>
                        <a:t>Frequency: DDR4-2666</a:t>
                      </a:r>
                      <a:r>
                        <a:rPr lang="en-US" altLang="zh-TW" sz="950" b="0" i="0" u="none" strike="noStrike" cap="none" noProof="0" dirty="0">
                          <a:solidFill>
                            <a:srgbClr val="FFFFFF"/>
                          </a:solidFill>
                          <a:latin typeface="Arial"/>
                          <a:sym typeface="Arial"/>
                        </a:rPr>
                        <a:t> </a:t>
                      </a:r>
                      <a:endParaRPr lang="zh-TW" dirty="0">
                        <a:sym typeface="Arial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950" b="0" i="0" u="none" strike="noStrike" cap="none" noProof="0" dirty="0">
                          <a:solidFill>
                            <a:srgbClr val="FFFFFF"/>
                          </a:solidFill>
                          <a:latin typeface="Arial"/>
                          <a:sym typeface="Arial"/>
                        </a:rPr>
                        <a:t>Manufacturer P/N: M386A8K40BM2-CTD</a:t>
                      </a:r>
                      <a:r>
                        <a:rPr lang="en-US" altLang="zh-TW" sz="950" b="0" i="0" u="none" strike="noStrike" cap="none" noProof="0" dirty="0">
                          <a:solidFill>
                            <a:srgbClr val="FFFFFF"/>
                          </a:solidFill>
                          <a:latin typeface="Arial"/>
                          <a:sym typeface="Arial"/>
                        </a:rPr>
                        <a:t> </a:t>
                      </a:r>
                      <a:endParaRPr lang="zh-TW" dirty="0"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640247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C6201E4C-7742-4AD0-8935-FDB57E2E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127" y="3747638"/>
            <a:ext cx="2703670" cy="76848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A4D31BC-F6D5-428A-997F-F84D738F7E80}"/>
              </a:ext>
            </a:extLst>
          </p:cNvPr>
          <p:cNvSpPr/>
          <p:nvPr/>
        </p:nvSpPr>
        <p:spPr>
          <a:xfrm>
            <a:off x="7083578" y="3947398"/>
            <a:ext cx="168214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80" b="1" dirty="0">
                <a:solidFill>
                  <a:schemeClr val="tx1"/>
                </a:solidFill>
                <a:ea typeface="微軟正黑體" panose="020B0604030504040204" pitchFamily="34" charset="-120"/>
              </a:rPr>
              <a:t>LRDIMM</a:t>
            </a:r>
            <a:r>
              <a:rPr lang="zh-CN" altLang="en-US" sz="108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en-US" altLang="zh-CN" sz="1080" b="1" dirty="0">
                <a:solidFill>
                  <a:schemeClr val="tx1"/>
                </a:solidFill>
                <a:ea typeface="微軟正黑體" panose="020B0604030504040204" pitchFamily="34" charset="-120"/>
              </a:rPr>
              <a:t>RDIMM</a:t>
            </a:r>
            <a:r>
              <a:rPr lang="zh-CN" altLang="en-US" sz="108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無法混合安裝在同一個系統</a:t>
            </a:r>
            <a:endParaRPr lang="en-US" altLang="zh-TW" sz="108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4588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44C13-1F9A-D34C-A943-D4170449C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>
                <a:latin typeface="Microsoft JhengHei"/>
                <a:ea typeface="Microsoft JhengHei"/>
              </a:rPr>
              <a:t>選擇你的</a:t>
            </a:r>
            <a:r>
              <a:rPr lang="zh-TW" altLang="en-US" sz="3200">
                <a:latin typeface="Microsoft JhengHei"/>
                <a:ea typeface="Microsoft JhengHei"/>
              </a:rPr>
              <a:t> </a:t>
            </a:r>
            <a:r>
              <a:rPr lang="en-US" altLang="zh-CN" sz="3200">
                <a:ea typeface="Microsoft JhengHei"/>
              </a:rPr>
              <a:t>AI</a:t>
            </a:r>
            <a:r>
              <a:rPr lang="zh-TW" altLang="en-US" sz="3200">
                <a:ea typeface="Microsoft JhengHei"/>
              </a:rPr>
              <a:t> </a:t>
            </a:r>
            <a:r>
              <a:rPr lang="en-US" altLang="zh-TW" sz="3200">
                <a:ea typeface="Microsoft JhengHei"/>
              </a:rPr>
              <a:t>NAS</a:t>
            </a:r>
            <a:r>
              <a:rPr lang="zh-TW" altLang="en-US" sz="3200">
                <a:ea typeface="Microsoft JhengHei"/>
              </a:rPr>
              <a:t> </a:t>
            </a:r>
            <a:endParaRPr lang="en-US" sz="3200">
              <a:ea typeface="Microsoft JhengHe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F05846-FA70-9445-97A3-0713034513CF}"/>
              </a:ext>
            </a:extLst>
          </p:cNvPr>
          <p:cNvSpPr/>
          <p:nvPr/>
        </p:nvSpPr>
        <p:spPr>
          <a:xfrm>
            <a:off x="457201" y="1080940"/>
            <a:ext cx="293381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">
              <a:buClrTx/>
              <a:defRPr/>
            </a:pPr>
            <a:r>
              <a:rPr lang="en-US" sz="2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TS-2888X-</a:t>
            </a:r>
            <a:r>
              <a:rPr lang="en-US" sz="2100" kern="120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W2123</a:t>
            </a:r>
            <a:r>
              <a:rPr lang="en-US" sz="2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sz="2100" kern="1200">
                <a:solidFill>
                  <a:srgbClr val="92D050"/>
                </a:solidFill>
                <a:latin typeface="+mn-lt"/>
                <a:ea typeface="+mn-ea"/>
                <a:cs typeface="+mn-cs"/>
              </a:rPr>
              <a:t>32G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B6BD1A-F425-DA41-9FB2-B1B8CA074B73}"/>
              </a:ext>
            </a:extLst>
          </p:cNvPr>
          <p:cNvSpPr/>
          <p:nvPr/>
        </p:nvSpPr>
        <p:spPr>
          <a:xfrm>
            <a:off x="457201" y="2019346"/>
            <a:ext cx="293381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>
              <a:buClrTx/>
            </a:pPr>
            <a:r>
              <a:rPr lang="en-US" sz="2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TS-2888X-</a:t>
            </a:r>
            <a:r>
              <a:rPr lang="en-US" sz="2100" kern="120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W2133</a:t>
            </a:r>
            <a:r>
              <a:rPr lang="en-US" sz="2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sz="2100" kern="1200">
                <a:solidFill>
                  <a:srgbClr val="92D050"/>
                </a:solidFill>
                <a:latin typeface="+mn-lt"/>
                <a:ea typeface="+mn-ea"/>
                <a:cs typeface="+mn-cs"/>
              </a:rPr>
              <a:t>64G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CF982A-ECAC-2E40-B7F7-313006C72FE7}"/>
              </a:ext>
            </a:extLst>
          </p:cNvPr>
          <p:cNvSpPr/>
          <p:nvPr/>
        </p:nvSpPr>
        <p:spPr>
          <a:xfrm>
            <a:off x="675242" y="2909257"/>
            <a:ext cx="388753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">
              <a:buClrTx/>
              <a:defRPr/>
            </a:pPr>
            <a:r>
              <a:rPr lang="en-US" sz="2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TS-2888X-</a:t>
            </a:r>
            <a:r>
              <a:rPr lang="en-US" sz="2100" kern="120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W2145</a:t>
            </a:r>
            <a:r>
              <a:rPr lang="en-US" sz="2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sz="2100" kern="1200">
                <a:solidFill>
                  <a:srgbClr val="92D050"/>
                </a:solidFill>
                <a:latin typeface="+mn-lt"/>
                <a:ea typeface="+mn-ea"/>
                <a:cs typeface="+mn-cs"/>
              </a:rPr>
              <a:t>128G </a:t>
            </a:r>
            <a:r>
              <a:rPr lang="en-US" sz="21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(BTO)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8FD9FD-7F13-564D-AE69-C3CFF38646E5}"/>
              </a:ext>
            </a:extLst>
          </p:cNvPr>
          <p:cNvSpPr/>
          <p:nvPr/>
        </p:nvSpPr>
        <p:spPr>
          <a:xfrm>
            <a:off x="675241" y="3799168"/>
            <a:ext cx="388753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">
              <a:buClrTx/>
              <a:defRPr/>
            </a:pPr>
            <a:r>
              <a:rPr lang="en-US" sz="2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TS-2888X-</a:t>
            </a:r>
            <a:r>
              <a:rPr lang="en-US" sz="2100" kern="120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W2195</a:t>
            </a:r>
            <a:r>
              <a:rPr lang="en-US" sz="2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sz="2100" kern="1200">
                <a:solidFill>
                  <a:srgbClr val="92D050"/>
                </a:solidFill>
                <a:latin typeface="+mn-lt"/>
                <a:ea typeface="+mn-ea"/>
                <a:cs typeface="+mn-cs"/>
              </a:rPr>
              <a:t>512G </a:t>
            </a:r>
            <a:r>
              <a:rPr lang="en-US" sz="2100" kern="1200">
                <a:solidFill>
                  <a:schemeClr val="bg1">
                    <a:lumMod val="85000"/>
                  </a:schemeClr>
                </a:solidFill>
              </a:rPr>
              <a:t>(BTO)</a:t>
            </a:r>
            <a:endParaRPr lang="en-US" sz="2100" kern="1200">
              <a:solidFill>
                <a:srgbClr val="92D05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2C0D2B-3361-D649-936D-BEDF249CBDAF}"/>
              </a:ext>
            </a:extLst>
          </p:cNvPr>
          <p:cNvSpPr txBox="1"/>
          <p:nvPr/>
        </p:nvSpPr>
        <p:spPr>
          <a:xfrm>
            <a:off x="487356" y="1451214"/>
            <a:ext cx="48093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>
                <a:solidFill>
                  <a:schemeClr val="bg1">
                    <a:lumMod val="85000"/>
                  </a:schemeClr>
                </a:solidFill>
              </a:rPr>
              <a:t>Xeon® W-2123 </a:t>
            </a:r>
            <a:r>
              <a:rPr lang="en-US" sz="1300">
                <a:solidFill>
                  <a:srgbClr val="FF0000"/>
                </a:solidFill>
              </a:rPr>
              <a:t>4</a:t>
            </a:r>
            <a:r>
              <a:rPr lang="zh-CN" altLang="en-US" sz="130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</a:t>
            </a:r>
            <a:r>
              <a:rPr lang="en-US" altLang="zh-CN" sz="1300">
                <a:solidFill>
                  <a:schemeClr val="bg1">
                    <a:lumMod val="85000"/>
                  </a:schemeClr>
                </a:solidFill>
              </a:rPr>
              <a:t>/8</a:t>
            </a:r>
            <a:r>
              <a:rPr lang="zh-CN" altLang="en-US" sz="130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執行緒</a:t>
            </a:r>
            <a:r>
              <a:rPr lang="en-US" altLang="zh-CN" sz="1300">
                <a:solidFill>
                  <a:schemeClr val="bg1">
                    <a:lumMod val="85000"/>
                  </a:schemeClr>
                </a:solidFill>
              </a:rPr>
              <a:t> 3.6GHz</a:t>
            </a:r>
            <a:r>
              <a:rPr lang="en-US" sz="130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zh-CN" altLang="en-US" sz="130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</a:t>
            </a:r>
            <a:r>
              <a:rPr lang="en-US" altLang="zh-CN" sz="1300">
                <a:solidFill>
                  <a:schemeClr val="bg1">
                    <a:lumMod val="85000"/>
                  </a:schemeClr>
                </a:solidFill>
              </a:rPr>
              <a:t>(Turbo 3.9 GHz)</a:t>
            </a:r>
          </a:p>
          <a:p>
            <a:r>
              <a:rPr lang="en-US" sz="1300">
                <a:solidFill>
                  <a:schemeClr val="bg1">
                    <a:lumMod val="85000"/>
                  </a:schemeClr>
                </a:solidFill>
              </a:rPr>
              <a:t>32GB DDR4 </a:t>
            </a:r>
            <a:r>
              <a:rPr lang="en-US" sz="1300">
                <a:solidFill>
                  <a:srgbClr val="FF0000"/>
                </a:solidFill>
              </a:rPr>
              <a:t>ECC</a:t>
            </a:r>
            <a:r>
              <a:rPr lang="en-US" sz="1300">
                <a:solidFill>
                  <a:schemeClr val="bg1">
                    <a:lumMod val="85000"/>
                  </a:schemeClr>
                </a:solidFill>
              </a:rPr>
              <a:t> RDIMM (4 x 8GB)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C4DD7E-710D-6F46-98C1-20AFA6D19950}"/>
              </a:ext>
            </a:extLst>
          </p:cNvPr>
          <p:cNvSpPr txBox="1"/>
          <p:nvPr/>
        </p:nvSpPr>
        <p:spPr>
          <a:xfrm>
            <a:off x="487356" y="2359218"/>
            <a:ext cx="49023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>
                <a:solidFill>
                  <a:schemeClr val="bg1">
                    <a:lumMod val="85000"/>
                  </a:schemeClr>
                </a:solidFill>
              </a:rPr>
              <a:t>Xeon® W-2133 </a:t>
            </a:r>
            <a:r>
              <a:rPr lang="en-US" sz="1300">
                <a:solidFill>
                  <a:srgbClr val="FF0000"/>
                </a:solidFill>
              </a:rPr>
              <a:t>6</a:t>
            </a:r>
            <a:r>
              <a:rPr lang="zh-CN" altLang="en-US" sz="130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</a:t>
            </a:r>
            <a:r>
              <a:rPr lang="en-US" altLang="zh-CN" sz="1300">
                <a:solidFill>
                  <a:schemeClr val="bg1">
                    <a:lumMod val="85000"/>
                  </a:schemeClr>
                </a:solidFill>
              </a:rPr>
              <a:t>/12</a:t>
            </a:r>
            <a:r>
              <a:rPr lang="zh-CN" altLang="en-US" sz="130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執行緒</a:t>
            </a:r>
            <a:r>
              <a:rPr lang="en-US" altLang="zh-CN" sz="1300">
                <a:solidFill>
                  <a:schemeClr val="bg1">
                    <a:lumMod val="85000"/>
                  </a:schemeClr>
                </a:solidFill>
              </a:rPr>
              <a:t> 3.6GHz</a:t>
            </a:r>
            <a:r>
              <a:rPr lang="en-US" sz="130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zh-CN" altLang="en-US" sz="130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</a:t>
            </a:r>
            <a:r>
              <a:rPr lang="en-US" altLang="zh-CN" sz="1300">
                <a:solidFill>
                  <a:schemeClr val="bg1">
                    <a:lumMod val="85000"/>
                  </a:schemeClr>
                </a:solidFill>
              </a:rPr>
              <a:t>(Turbo 3.9 GHz)</a:t>
            </a:r>
          </a:p>
          <a:p>
            <a:r>
              <a:rPr lang="en-US" sz="1300">
                <a:solidFill>
                  <a:schemeClr val="bg1">
                    <a:lumMod val="85000"/>
                  </a:schemeClr>
                </a:solidFill>
              </a:rPr>
              <a:t>64GB DDR4 </a:t>
            </a:r>
            <a:r>
              <a:rPr lang="en-US" sz="1300">
                <a:solidFill>
                  <a:srgbClr val="FF0000"/>
                </a:solidFill>
              </a:rPr>
              <a:t>ECC</a:t>
            </a:r>
            <a:r>
              <a:rPr lang="en-US" sz="1300">
                <a:solidFill>
                  <a:schemeClr val="bg1">
                    <a:lumMod val="85000"/>
                  </a:schemeClr>
                </a:solidFill>
              </a:rPr>
              <a:t> RDIMM (4 x 16GB)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509A07-F739-0141-87DD-41732E6D0963}"/>
              </a:ext>
            </a:extLst>
          </p:cNvPr>
          <p:cNvSpPr txBox="1"/>
          <p:nvPr/>
        </p:nvSpPr>
        <p:spPr>
          <a:xfrm>
            <a:off x="487356" y="3267222"/>
            <a:ext cx="49023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>
                <a:solidFill>
                  <a:schemeClr val="bg1">
                    <a:lumMod val="85000"/>
                  </a:schemeClr>
                </a:solidFill>
              </a:rPr>
              <a:t>Xeon® W-2145 </a:t>
            </a:r>
            <a:r>
              <a:rPr lang="en-US" sz="1300">
                <a:solidFill>
                  <a:srgbClr val="FF0000"/>
                </a:solidFill>
              </a:rPr>
              <a:t>8</a:t>
            </a:r>
            <a:r>
              <a:rPr lang="zh-CN" altLang="en-US" sz="130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</a:t>
            </a:r>
            <a:r>
              <a:rPr lang="en-US" altLang="zh-CN" sz="1300">
                <a:solidFill>
                  <a:schemeClr val="bg1">
                    <a:lumMod val="85000"/>
                  </a:schemeClr>
                </a:solidFill>
              </a:rPr>
              <a:t>/16</a:t>
            </a:r>
            <a:r>
              <a:rPr lang="zh-CN" altLang="en-US" sz="130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執行緒</a:t>
            </a:r>
            <a:r>
              <a:rPr lang="en-US" altLang="zh-CN" sz="1300">
                <a:solidFill>
                  <a:schemeClr val="bg1">
                    <a:lumMod val="85000"/>
                  </a:schemeClr>
                </a:solidFill>
              </a:rPr>
              <a:t> 3.7GHz</a:t>
            </a:r>
            <a:r>
              <a:rPr lang="en-US" sz="130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zh-CN" altLang="en-US" sz="130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</a:t>
            </a:r>
            <a:r>
              <a:rPr lang="en-US" altLang="zh-CN" sz="1300">
                <a:solidFill>
                  <a:schemeClr val="bg1">
                    <a:lumMod val="85000"/>
                  </a:schemeClr>
                </a:solidFill>
              </a:rPr>
              <a:t>(Turbo 4.5 GHz)</a:t>
            </a:r>
          </a:p>
          <a:p>
            <a:r>
              <a:rPr lang="en-US" sz="1300">
                <a:solidFill>
                  <a:schemeClr val="bg1">
                    <a:lumMod val="85000"/>
                  </a:schemeClr>
                </a:solidFill>
              </a:rPr>
              <a:t>128GB DDR4 </a:t>
            </a:r>
            <a:r>
              <a:rPr lang="en-US" sz="1300">
                <a:solidFill>
                  <a:srgbClr val="FF0000"/>
                </a:solidFill>
              </a:rPr>
              <a:t>ECC</a:t>
            </a:r>
            <a:r>
              <a:rPr lang="en-US" sz="1300">
                <a:solidFill>
                  <a:schemeClr val="bg1">
                    <a:lumMod val="85000"/>
                  </a:schemeClr>
                </a:solidFill>
              </a:rPr>
              <a:t> RDIMM (4 x 32GB)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3AE013-4656-1B47-9D2C-8DD8DE3F888E}"/>
              </a:ext>
            </a:extLst>
          </p:cNvPr>
          <p:cNvSpPr txBox="1"/>
          <p:nvPr/>
        </p:nvSpPr>
        <p:spPr>
          <a:xfrm>
            <a:off x="487356" y="4139407"/>
            <a:ext cx="49952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>
                <a:solidFill>
                  <a:schemeClr val="bg1">
                    <a:lumMod val="85000"/>
                  </a:schemeClr>
                </a:solidFill>
              </a:rPr>
              <a:t>Xeon® W-2195 </a:t>
            </a:r>
            <a:r>
              <a:rPr lang="en-US" sz="1300">
                <a:solidFill>
                  <a:srgbClr val="FF0000"/>
                </a:solidFill>
              </a:rPr>
              <a:t>18</a:t>
            </a:r>
            <a:r>
              <a:rPr lang="zh-CN" altLang="en-US" sz="130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</a:t>
            </a:r>
            <a:r>
              <a:rPr lang="en-US" altLang="zh-CN" sz="1300">
                <a:solidFill>
                  <a:schemeClr val="bg1">
                    <a:lumMod val="85000"/>
                  </a:schemeClr>
                </a:solidFill>
              </a:rPr>
              <a:t>/36</a:t>
            </a:r>
            <a:r>
              <a:rPr lang="zh-CN" altLang="en-US" sz="130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執行緒</a:t>
            </a:r>
            <a:r>
              <a:rPr lang="en-US" altLang="zh-CN" sz="130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300">
                <a:solidFill>
                  <a:schemeClr val="bg1">
                    <a:lumMod val="85000"/>
                  </a:schemeClr>
                </a:solidFill>
              </a:rPr>
              <a:t>2.3GHz</a:t>
            </a:r>
            <a:r>
              <a:rPr lang="en-US" sz="130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zh-CN" altLang="en-US" sz="130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</a:t>
            </a:r>
            <a:r>
              <a:rPr lang="en-US" altLang="zh-CN" sz="1300">
                <a:solidFill>
                  <a:schemeClr val="bg1">
                    <a:lumMod val="85000"/>
                  </a:schemeClr>
                </a:solidFill>
              </a:rPr>
              <a:t>(Turbo 4.3 GHz)</a:t>
            </a:r>
          </a:p>
          <a:p>
            <a:r>
              <a:rPr lang="en-US" sz="1300">
                <a:solidFill>
                  <a:schemeClr val="bg1">
                    <a:lumMod val="85000"/>
                  </a:schemeClr>
                </a:solidFill>
              </a:rPr>
              <a:t>512GB DDR4 </a:t>
            </a:r>
            <a:r>
              <a:rPr lang="en-US" sz="1300">
                <a:solidFill>
                  <a:srgbClr val="FF0000"/>
                </a:solidFill>
              </a:rPr>
              <a:t>ECC</a:t>
            </a:r>
            <a:r>
              <a:rPr lang="en-US" sz="1300">
                <a:solidFill>
                  <a:schemeClr val="bg1">
                    <a:lumMod val="85000"/>
                  </a:schemeClr>
                </a:solidFill>
              </a:rPr>
              <a:t> RDIMM (8 x 64GB)</a:t>
            </a:r>
          </a:p>
        </p:txBody>
      </p:sp>
      <p:pic>
        <p:nvPicPr>
          <p:cNvPr id="15" name="Google Shape;980;p66">
            <a:extLst>
              <a:ext uri="{FF2B5EF4-FFF2-40B4-BE49-F238E27FC236}">
                <a16:creationId xmlns:a16="http://schemas.microsoft.com/office/drawing/2014/main" id="{35558C0C-F477-42C6-95A5-6220DC17409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699" y="294656"/>
            <a:ext cx="4203007" cy="4956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1608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DD1B-E530-8849-9891-0E6C10DB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Microsoft JhengHei"/>
                <a:ea typeface="Microsoft JhengHei"/>
              </a:rPr>
              <a:t>客製你的 </a:t>
            </a:r>
            <a:r>
              <a:rPr lang="en-US" altLang="zh-CN" sz="3200" dirty="0">
                <a:ea typeface="Microsoft JhengHei"/>
              </a:rPr>
              <a:t>AI NAS</a:t>
            </a:r>
            <a:endParaRPr lang="en-US" sz="3200" dirty="0">
              <a:ea typeface="Microsoft JhengHe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6594A-013A-4D47-AA63-CF2F6CCF6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5838" y="1128452"/>
            <a:ext cx="4744542" cy="1103901"/>
          </a:xfrm>
        </p:spPr>
        <p:txBody>
          <a:bodyPr/>
          <a:lstStyle/>
          <a:p>
            <a:pPr marL="0" indent="0">
              <a:lnSpc>
                <a:spcPts val="2500"/>
              </a:lnSpc>
              <a:buClr>
                <a:srgbClr val="E7FC20"/>
              </a:buClr>
              <a:buNone/>
            </a:pPr>
            <a:r>
              <a:rPr lang="zh-TW" altLang="en-US" sz="2000" b="0" dirty="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每個型號均提供</a:t>
            </a:r>
            <a:r>
              <a:rPr lang="en-US" altLang="zh-TW" sz="2000" b="0" dirty="0">
                <a:solidFill>
                  <a:schemeClr val="bg1"/>
                </a:solidFill>
                <a:latin typeface="+mj-lt"/>
                <a:ea typeface="微軟正黑體"/>
                <a:cs typeface="Calibri"/>
              </a:rPr>
              <a:t>128</a:t>
            </a:r>
            <a:r>
              <a:rPr lang="zh-TW" altLang="en-US" sz="2000" b="0" dirty="0">
                <a:solidFill>
                  <a:schemeClr val="bg1"/>
                </a:solidFill>
                <a:latin typeface="+mj-lt"/>
                <a:ea typeface="微軟正黑體"/>
                <a:cs typeface="Calibri"/>
              </a:rPr>
              <a:t>GB</a:t>
            </a:r>
          </a:p>
          <a:p>
            <a:pPr marL="0" indent="0">
              <a:lnSpc>
                <a:spcPts val="2500"/>
              </a:lnSpc>
              <a:buClr>
                <a:srgbClr val="E7FC20"/>
              </a:buClr>
              <a:buNone/>
            </a:pPr>
            <a:r>
              <a:rPr lang="zh-TW" altLang="en-US" sz="2000" b="0" dirty="0">
                <a:solidFill>
                  <a:schemeClr val="bg1"/>
                </a:solidFill>
                <a:latin typeface="+mj-lt"/>
                <a:ea typeface="微軟正黑體"/>
                <a:cs typeface="Calibri"/>
              </a:rPr>
              <a:t>、</a:t>
            </a:r>
            <a:r>
              <a:rPr lang="en-US" altLang="zh-TW" sz="2000" b="0" dirty="0">
                <a:solidFill>
                  <a:schemeClr val="bg1"/>
                </a:solidFill>
                <a:latin typeface="+mj-lt"/>
                <a:ea typeface="微軟正黑體"/>
                <a:cs typeface="Calibri"/>
              </a:rPr>
              <a:t> 256</a:t>
            </a:r>
            <a:r>
              <a:rPr lang="zh-TW" altLang="en-US" sz="2000" b="0" dirty="0">
                <a:solidFill>
                  <a:schemeClr val="bg1"/>
                </a:solidFill>
                <a:latin typeface="+mj-lt"/>
                <a:ea typeface="微軟正黑體"/>
                <a:cs typeface="Calibri"/>
              </a:rPr>
              <a:t>GB </a:t>
            </a:r>
            <a:r>
              <a:rPr lang="zh-CN" altLang="en-US" sz="2000" b="0" dirty="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與</a:t>
            </a:r>
            <a:r>
              <a:rPr lang="en-US" altLang="zh-TW" sz="2000" b="0" dirty="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TW" sz="2000" b="0" dirty="0">
                <a:solidFill>
                  <a:schemeClr val="bg1"/>
                </a:solidFill>
                <a:latin typeface="+mj-lt"/>
                <a:ea typeface="微軟正黑體"/>
                <a:cs typeface="Calibri"/>
              </a:rPr>
              <a:t>512</a:t>
            </a:r>
            <a:r>
              <a:rPr lang="zh-TW" altLang="en-US" sz="2000" b="0" dirty="0">
                <a:solidFill>
                  <a:schemeClr val="bg1"/>
                </a:solidFill>
                <a:latin typeface="+mj-lt"/>
                <a:ea typeface="微軟正黑體"/>
                <a:cs typeface="Calibri"/>
              </a:rPr>
              <a:t>GB</a:t>
            </a:r>
            <a:r>
              <a:rPr lang="en-US" altLang="zh-TW" sz="2000" b="0" dirty="0">
                <a:solidFill>
                  <a:schemeClr val="bg1"/>
                </a:solidFill>
                <a:latin typeface="+mj-lt"/>
                <a:ea typeface="微軟正黑體"/>
                <a:cs typeface="Calibri"/>
              </a:rPr>
              <a:t> </a:t>
            </a:r>
            <a:r>
              <a:rPr lang="zh-CN" altLang="en-US" sz="2000" b="0" dirty="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的</a:t>
            </a:r>
            <a:endParaRPr lang="zh-TW" altLang="en-US" sz="2000" b="0" dirty="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 marL="0" indent="0">
              <a:lnSpc>
                <a:spcPts val="2500"/>
              </a:lnSpc>
              <a:buClr>
                <a:srgbClr val="E7FC20"/>
              </a:buClr>
              <a:buNone/>
            </a:pPr>
            <a:r>
              <a:rPr lang="zh-CN" altLang="en-US" sz="2000" b="0" dirty="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選擇</a:t>
            </a:r>
            <a:endParaRPr lang="zh-TW" altLang="en-US" sz="2000" b="0" dirty="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 marL="76200" indent="0">
              <a:buNone/>
            </a:pPr>
            <a:endParaRPr lang="en-US" sz="2000" b="0" dirty="0">
              <a:solidFill>
                <a:schemeClr val="bg1"/>
              </a:solidFill>
            </a:endParaRPr>
          </a:p>
        </p:txBody>
      </p:sp>
      <p:pic>
        <p:nvPicPr>
          <p:cNvPr id="9" name="圖形 38">
            <a:extLst>
              <a:ext uri="{FF2B5EF4-FFF2-40B4-BE49-F238E27FC236}">
                <a16:creationId xmlns:a16="http://schemas.microsoft.com/office/drawing/2014/main" id="{215BAB61-D8B5-0041-B05D-3E3DDBAD5B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0383" y="1008517"/>
            <a:ext cx="2596135" cy="1063895"/>
          </a:xfrm>
          <a:prstGeom prst="rect">
            <a:avLst/>
          </a:prstGeom>
        </p:spPr>
      </p:pic>
      <p:sp>
        <p:nvSpPr>
          <p:cNvPr id="10" name="矩形 39">
            <a:extLst>
              <a:ext uri="{FF2B5EF4-FFF2-40B4-BE49-F238E27FC236}">
                <a16:creationId xmlns:a16="http://schemas.microsoft.com/office/drawing/2014/main" id="{9109CC36-E6BF-C147-B768-F1A6FFE3308E}"/>
              </a:ext>
            </a:extLst>
          </p:cNvPr>
          <p:cNvSpPr/>
          <p:nvPr/>
        </p:nvSpPr>
        <p:spPr>
          <a:xfrm>
            <a:off x="7210889" y="1442462"/>
            <a:ext cx="99738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800" b="1">
                <a:solidFill>
                  <a:srgbClr val="FFFF00"/>
                </a:solidFill>
                <a:latin typeface="+mj-lt"/>
                <a:ea typeface="微軟正黑體"/>
                <a:cs typeface="Calibri"/>
              </a:rPr>
              <a:t>128</a:t>
            </a:r>
            <a:endParaRPr lang="zh-TW" altLang="en-US" sz="380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1" name="矩形 40">
            <a:extLst>
              <a:ext uri="{FF2B5EF4-FFF2-40B4-BE49-F238E27FC236}">
                <a16:creationId xmlns:a16="http://schemas.microsoft.com/office/drawing/2014/main" id="{23E18CEF-E7C3-504F-8573-AD418B3E09C8}"/>
              </a:ext>
            </a:extLst>
          </p:cNvPr>
          <p:cNvSpPr/>
          <p:nvPr/>
        </p:nvSpPr>
        <p:spPr>
          <a:xfrm>
            <a:off x="7584326" y="1036341"/>
            <a:ext cx="1149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TW" altLang="en-US">
                <a:solidFill>
                  <a:srgbClr val="00FFAB"/>
                </a:solidFill>
                <a:latin typeface="+mj-lt"/>
                <a:ea typeface="微軟正黑體" panose="020B0604030504040204" pitchFamily="34" charset="-120"/>
              </a:rPr>
              <a:t>( </a:t>
            </a:r>
            <a:r>
              <a:rPr lang="en-US" altLang="zh-TW">
                <a:solidFill>
                  <a:srgbClr val="00FFAB"/>
                </a:solidFill>
                <a:latin typeface="+mj-lt"/>
                <a:ea typeface="微軟正黑體" panose="020B0604030504040204" pitchFamily="34" charset="-120"/>
              </a:rPr>
              <a:t>16</a:t>
            </a:r>
            <a:r>
              <a:rPr lang="zh-TW" altLang="en-US">
                <a:solidFill>
                  <a:srgbClr val="00FFAB"/>
                </a:solidFill>
                <a:latin typeface="+mj-lt"/>
                <a:ea typeface="微軟正黑體" panose="020B0604030504040204" pitchFamily="34" charset="-120"/>
              </a:rPr>
              <a:t>GB x </a:t>
            </a:r>
            <a:r>
              <a:rPr lang="en-US" altLang="zh-TW">
                <a:solidFill>
                  <a:srgbClr val="00FFAB"/>
                </a:solidFill>
                <a:latin typeface="+mj-lt"/>
                <a:ea typeface="微軟正黑體" panose="020B0604030504040204" pitchFamily="34" charset="-120"/>
              </a:rPr>
              <a:t>8</a:t>
            </a:r>
            <a:r>
              <a:rPr lang="zh-TW" altLang="en-US">
                <a:solidFill>
                  <a:srgbClr val="00FFAB"/>
                </a:solidFill>
                <a:latin typeface="+mj-lt"/>
                <a:ea typeface="微軟正黑體" panose="020B0604030504040204" pitchFamily="34" charset="-120"/>
              </a:rPr>
              <a:t> 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EB8A07-563C-AF49-BB98-DD2CD436DF2B}"/>
              </a:ext>
            </a:extLst>
          </p:cNvPr>
          <p:cNvGrpSpPr/>
          <p:nvPr/>
        </p:nvGrpSpPr>
        <p:grpSpPr>
          <a:xfrm>
            <a:off x="6150382" y="2301355"/>
            <a:ext cx="2596135" cy="1107271"/>
            <a:chOff x="444682" y="3496965"/>
            <a:chExt cx="2596135" cy="1107271"/>
          </a:xfrm>
        </p:grpSpPr>
        <p:grpSp>
          <p:nvGrpSpPr>
            <p:cNvPr id="13" name="群組 33">
              <a:extLst>
                <a:ext uri="{FF2B5EF4-FFF2-40B4-BE49-F238E27FC236}">
                  <a16:creationId xmlns:a16="http://schemas.microsoft.com/office/drawing/2014/main" id="{293906A7-E981-6143-850A-7B3C9BC6BE79}"/>
                </a:ext>
              </a:extLst>
            </p:cNvPr>
            <p:cNvGrpSpPr/>
            <p:nvPr/>
          </p:nvGrpSpPr>
          <p:grpSpPr>
            <a:xfrm>
              <a:off x="444682" y="3496965"/>
              <a:ext cx="2596135" cy="1063895"/>
              <a:chOff x="3448551" y="1876644"/>
              <a:chExt cx="2623945" cy="1075292"/>
            </a:xfrm>
          </p:grpSpPr>
          <p:pic>
            <p:nvPicPr>
              <p:cNvPr id="14" name="圖形 34">
                <a:extLst>
                  <a:ext uri="{FF2B5EF4-FFF2-40B4-BE49-F238E27FC236}">
                    <a16:creationId xmlns:a16="http://schemas.microsoft.com/office/drawing/2014/main" id="{00DBB6DD-36A6-644D-BAEC-87D227F789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448551" y="1876644"/>
                <a:ext cx="2623945" cy="1075292"/>
              </a:xfrm>
              <a:prstGeom prst="rect">
                <a:avLst/>
              </a:prstGeom>
            </p:spPr>
          </p:pic>
          <p:sp>
            <p:nvSpPr>
              <p:cNvPr id="16" name="矩形 36">
                <a:extLst>
                  <a:ext uri="{FF2B5EF4-FFF2-40B4-BE49-F238E27FC236}">
                    <a16:creationId xmlns:a16="http://schemas.microsoft.com/office/drawing/2014/main" id="{753FEDD0-D670-8544-842B-B1FE617A515E}"/>
                  </a:ext>
                </a:extLst>
              </p:cNvPr>
              <p:cNvSpPr/>
              <p:nvPr/>
            </p:nvSpPr>
            <p:spPr>
              <a:xfrm>
                <a:off x="4897855" y="1904766"/>
                <a:ext cx="1161989" cy="3110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zh-TW" altLang="en-US">
                    <a:solidFill>
                      <a:srgbClr val="00FFAB"/>
                    </a:solidFill>
                    <a:latin typeface="+mj-lt"/>
                    <a:ea typeface="微軟正黑體" panose="020B0604030504040204" pitchFamily="34" charset="-120"/>
                  </a:rPr>
                  <a:t>( </a:t>
                </a:r>
                <a:r>
                  <a:rPr lang="en-US" altLang="zh-TW">
                    <a:solidFill>
                      <a:srgbClr val="00FFAB"/>
                    </a:solidFill>
                    <a:latin typeface="+mj-lt"/>
                    <a:ea typeface="微軟正黑體" panose="020B0604030504040204" pitchFamily="34" charset="-120"/>
                  </a:rPr>
                  <a:t>32</a:t>
                </a:r>
                <a:r>
                  <a:rPr lang="zh-TW" altLang="en-US">
                    <a:solidFill>
                      <a:srgbClr val="00FFAB"/>
                    </a:solidFill>
                    <a:latin typeface="+mj-lt"/>
                    <a:ea typeface="微軟正黑體" panose="020B0604030504040204" pitchFamily="34" charset="-120"/>
                  </a:rPr>
                  <a:t>GB x </a:t>
                </a:r>
                <a:r>
                  <a:rPr lang="en-US" altLang="zh-TW">
                    <a:solidFill>
                      <a:srgbClr val="00FFAB"/>
                    </a:solidFill>
                    <a:latin typeface="+mj-lt"/>
                    <a:ea typeface="微軟正黑體" panose="020B0604030504040204" pitchFamily="34" charset="-120"/>
                  </a:rPr>
                  <a:t>8</a:t>
                </a:r>
                <a:r>
                  <a:rPr lang="zh-TW" altLang="en-US">
                    <a:solidFill>
                      <a:srgbClr val="00FFAB"/>
                    </a:solidFill>
                    <a:latin typeface="+mj-lt"/>
                    <a:ea typeface="微軟正黑體" panose="020B0604030504040204" pitchFamily="34" charset="-120"/>
                  </a:rPr>
                  <a:t> )</a:t>
                </a:r>
              </a:p>
            </p:txBody>
          </p:sp>
        </p:grpSp>
        <p:sp>
          <p:nvSpPr>
            <p:cNvPr id="21" name="矩形 39">
              <a:extLst>
                <a:ext uri="{FF2B5EF4-FFF2-40B4-BE49-F238E27FC236}">
                  <a16:creationId xmlns:a16="http://schemas.microsoft.com/office/drawing/2014/main" id="{F4CB3402-849E-AE46-A9B1-AD8D2F64C974}"/>
                </a:ext>
              </a:extLst>
            </p:cNvPr>
            <p:cNvSpPr/>
            <p:nvPr/>
          </p:nvSpPr>
          <p:spPr>
            <a:xfrm>
              <a:off x="1493437" y="3927128"/>
              <a:ext cx="997389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3800" b="1">
                  <a:solidFill>
                    <a:srgbClr val="FFFF00"/>
                  </a:solidFill>
                  <a:latin typeface="+mj-lt"/>
                  <a:ea typeface="微軟正黑體"/>
                  <a:cs typeface="Calibri"/>
                </a:rPr>
                <a:t>256</a:t>
              </a:r>
              <a:endParaRPr lang="zh-TW" altLang="en-US" sz="3800">
                <a:solidFill>
                  <a:srgbClr val="FFFF00"/>
                </a:solidFill>
                <a:latin typeface="+mj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97FCC9-36AD-0D4C-8237-EF8F68F84EC8}"/>
              </a:ext>
            </a:extLst>
          </p:cNvPr>
          <p:cNvGrpSpPr/>
          <p:nvPr/>
        </p:nvGrpSpPr>
        <p:grpSpPr>
          <a:xfrm>
            <a:off x="6150382" y="3637569"/>
            <a:ext cx="2596135" cy="1101695"/>
            <a:chOff x="3206163" y="3500352"/>
            <a:chExt cx="2596135" cy="1101695"/>
          </a:xfrm>
        </p:grpSpPr>
        <p:grpSp>
          <p:nvGrpSpPr>
            <p:cNvPr id="17" name="群組 33">
              <a:extLst>
                <a:ext uri="{FF2B5EF4-FFF2-40B4-BE49-F238E27FC236}">
                  <a16:creationId xmlns:a16="http://schemas.microsoft.com/office/drawing/2014/main" id="{FCC159D2-BA88-9645-8518-C177C47BE3A0}"/>
                </a:ext>
              </a:extLst>
            </p:cNvPr>
            <p:cNvGrpSpPr/>
            <p:nvPr/>
          </p:nvGrpSpPr>
          <p:grpSpPr>
            <a:xfrm>
              <a:off x="3206163" y="3500352"/>
              <a:ext cx="2596135" cy="1063895"/>
              <a:chOff x="3448551" y="1876644"/>
              <a:chExt cx="2623945" cy="1075292"/>
            </a:xfrm>
          </p:grpSpPr>
          <p:pic>
            <p:nvPicPr>
              <p:cNvPr id="18" name="圖形 34">
                <a:extLst>
                  <a:ext uri="{FF2B5EF4-FFF2-40B4-BE49-F238E27FC236}">
                    <a16:creationId xmlns:a16="http://schemas.microsoft.com/office/drawing/2014/main" id="{315ED310-5100-2A43-A4F8-3A24136857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448551" y="1876644"/>
                <a:ext cx="2623945" cy="1075292"/>
              </a:xfrm>
              <a:prstGeom prst="rect">
                <a:avLst/>
              </a:prstGeom>
            </p:spPr>
          </p:pic>
          <p:sp>
            <p:nvSpPr>
              <p:cNvPr id="20" name="矩形 36">
                <a:extLst>
                  <a:ext uri="{FF2B5EF4-FFF2-40B4-BE49-F238E27FC236}">
                    <a16:creationId xmlns:a16="http://schemas.microsoft.com/office/drawing/2014/main" id="{FE71C3C7-4D8F-5342-B16C-E9D37B6F82C1}"/>
                  </a:ext>
                </a:extLst>
              </p:cNvPr>
              <p:cNvSpPr/>
              <p:nvPr/>
            </p:nvSpPr>
            <p:spPr>
              <a:xfrm>
                <a:off x="4897855" y="1904766"/>
                <a:ext cx="1161989" cy="3110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zh-TW" altLang="en-US">
                    <a:solidFill>
                      <a:srgbClr val="00FFAB"/>
                    </a:solidFill>
                    <a:latin typeface="+mj-lt"/>
                    <a:ea typeface="微軟正黑體" panose="020B0604030504040204" pitchFamily="34" charset="-120"/>
                  </a:rPr>
                  <a:t>( </a:t>
                </a:r>
                <a:r>
                  <a:rPr lang="en-US" altLang="zh-TW">
                    <a:solidFill>
                      <a:srgbClr val="00FFAB"/>
                    </a:solidFill>
                    <a:latin typeface="+mj-lt"/>
                    <a:ea typeface="微軟正黑體" panose="020B0604030504040204" pitchFamily="34" charset="-120"/>
                  </a:rPr>
                  <a:t>64</a:t>
                </a:r>
                <a:r>
                  <a:rPr lang="zh-TW" altLang="en-US">
                    <a:solidFill>
                      <a:srgbClr val="00FFAB"/>
                    </a:solidFill>
                    <a:latin typeface="+mj-lt"/>
                    <a:ea typeface="微軟正黑體" panose="020B0604030504040204" pitchFamily="34" charset="-120"/>
                  </a:rPr>
                  <a:t>GB x </a:t>
                </a:r>
                <a:r>
                  <a:rPr lang="en-US" altLang="zh-TW">
                    <a:solidFill>
                      <a:srgbClr val="00FFAB"/>
                    </a:solidFill>
                    <a:latin typeface="+mj-lt"/>
                    <a:ea typeface="微軟正黑體" panose="020B0604030504040204" pitchFamily="34" charset="-120"/>
                  </a:rPr>
                  <a:t>8</a:t>
                </a:r>
                <a:r>
                  <a:rPr lang="zh-TW" altLang="en-US">
                    <a:solidFill>
                      <a:srgbClr val="00FFAB"/>
                    </a:solidFill>
                    <a:latin typeface="+mj-lt"/>
                    <a:ea typeface="微軟正黑體" panose="020B0604030504040204" pitchFamily="34" charset="-120"/>
                  </a:rPr>
                  <a:t> )</a:t>
                </a:r>
              </a:p>
            </p:txBody>
          </p:sp>
        </p:grpSp>
        <p:sp>
          <p:nvSpPr>
            <p:cNvPr id="22" name="矩形 39">
              <a:extLst>
                <a:ext uri="{FF2B5EF4-FFF2-40B4-BE49-F238E27FC236}">
                  <a16:creationId xmlns:a16="http://schemas.microsoft.com/office/drawing/2014/main" id="{9DAC7A26-79A0-9C41-A1DB-198E9DDD0467}"/>
                </a:ext>
              </a:extLst>
            </p:cNvPr>
            <p:cNvSpPr/>
            <p:nvPr/>
          </p:nvSpPr>
          <p:spPr>
            <a:xfrm>
              <a:off x="4266669" y="3924939"/>
              <a:ext cx="997389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3800" b="1">
                  <a:solidFill>
                    <a:srgbClr val="FFFF00"/>
                  </a:solidFill>
                  <a:latin typeface="+mj-lt"/>
                  <a:ea typeface="微軟正黑體"/>
                  <a:cs typeface="Calibri"/>
                </a:rPr>
                <a:t>512</a:t>
              </a:r>
              <a:endParaRPr lang="zh-TW" altLang="en-US" sz="3800">
                <a:solidFill>
                  <a:srgbClr val="FFFF00"/>
                </a:solidFill>
                <a:latin typeface="+mj-lt"/>
              </a:endParaRPr>
            </a:p>
          </p:txBody>
        </p:sp>
      </p:grpSp>
      <p:sp>
        <p:nvSpPr>
          <p:cNvPr id="25" name="矩形: 圓角 27">
            <a:extLst>
              <a:ext uri="{FF2B5EF4-FFF2-40B4-BE49-F238E27FC236}">
                <a16:creationId xmlns:a16="http://schemas.microsoft.com/office/drawing/2014/main" id="{D8033420-7A7B-FF4A-B5AE-55105C282407}"/>
              </a:ext>
            </a:extLst>
          </p:cNvPr>
          <p:cNvSpPr/>
          <p:nvPr/>
        </p:nvSpPr>
        <p:spPr>
          <a:xfrm>
            <a:off x="520723" y="3340757"/>
            <a:ext cx="3411615" cy="709139"/>
          </a:xfrm>
          <a:prstGeom prst="roundRect">
            <a:avLst>
              <a:gd name="adj" fmla="val 48128"/>
            </a:avLst>
          </a:prstGeom>
          <a:solidFill>
            <a:schemeClr val="tx1">
              <a:lumMod val="85000"/>
              <a:lumOff val="1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8">
            <a:extLst>
              <a:ext uri="{FF2B5EF4-FFF2-40B4-BE49-F238E27FC236}">
                <a16:creationId xmlns:a16="http://schemas.microsoft.com/office/drawing/2014/main" id="{AB2FA16C-1A99-8540-8CB9-93F233C2F8B5}"/>
              </a:ext>
            </a:extLst>
          </p:cNvPr>
          <p:cNvSpPr txBox="1"/>
          <p:nvPr/>
        </p:nvSpPr>
        <p:spPr>
          <a:xfrm>
            <a:off x="702476" y="3493720"/>
            <a:ext cx="2706411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20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客製化型號交期較長</a:t>
            </a:r>
            <a:endParaRPr lang="zh-TW" altLang="en-US" sz="2000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" name="圖片 4">
            <a:extLst>
              <a:ext uri="{FF2B5EF4-FFF2-40B4-BE49-F238E27FC236}">
                <a16:creationId xmlns:a16="http://schemas.microsoft.com/office/drawing/2014/main" id="{6169AAD9-BDA7-4528-818E-1336EF7459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6165" y="1059656"/>
            <a:ext cx="2342641" cy="378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72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71CF20-5B8B-F444-BFA0-620454766ECD}"/>
              </a:ext>
            </a:extLst>
          </p:cNvPr>
          <p:cNvSpPr txBox="1"/>
          <p:nvPr/>
        </p:nvSpPr>
        <p:spPr>
          <a:xfrm>
            <a:off x="2732565" y="1432291"/>
            <a:ext cx="4087979" cy="163121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 </a:t>
            </a:r>
            <a:r>
              <a:rPr lang="en-US" altLang="zh-CN" sz="40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QTS</a:t>
            </a:r>
            <a:r>
              <a:rPr lang="en-US" altLang="zh-CN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CN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輕鬆打造</a:t>
            </a:r>
            <a:endParaRPr lang="en-US" altLang="zh-CN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CN" altLang="en-US" sz="6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6">
            <a:extLst>
              <a:ext uri="{FF2B5EF4-FFF2-40B4-BE49-F238E27FC236}">
                <a16:creationId xmlns:a16="http://schemas.microsoft.com/office/drawing/2014/main" id="{5CAD4DDF-0189-4C5F-8DD2-24A7C19F3E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173" y="1508521"/>
            <a:ext cx="3310416" cy="332541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16F1025-ECE0-4146-94BA-D32FC8DE7BED}"/>
              </a:ext>
            </a:extLst>
          </p:cNvPr>
          <p:cNvSpPr txBox="1"/>
          <p:nvPr/>
        </p:nvSpPr>
        <p:spPr>
          <a:xfrm>
            <a:off x="4619624" y="2247899"/>
            <a:ext cx="3470672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開發環境</a:t>
            </a:r>
            <a:r>
              <a:rPr 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7015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8">
            <a:extLst>
              <a:ext uri="{FF2B5EF4-FFF2-40B4-BE49-F238E27FC236}">
                <a16:creationId xmlns:a16="http://schemas.microsoft.com/office/drawing/2014/main" id="{D3D6367D-DA3E-4FA8-8DDE-FEEADDD6B5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6655" y="638596"/>
            <a:ext cx="9550021" cy="450040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31C1192-75BC-41FA-A2F0-740837E73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Microsoft JhengHei"/>
                <a:ea typeface="Microsoft JhengHei"/>
              </a:rPr>
              <a:t>預先整合好的工作環境 - </a:t>
            </a:r>
            <a:r>
              <a:rPr lang="zh-TW" altLang="en-US" sz="3200" dirty="0">
                <a:ea typeface="Microsoft JhengHei"/>
              </a:rPr>
              <a:t>QuAI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C579D7C-1EAD-4186-84C8-DB674AEF6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964395"/>
            <a:ext cx="8229600" cy="1433597"/>
          </a:xfrm>
        </p:spPr>
        <p:txBody>
          <a:bodyPr/>
          <a:lstStyle/>
          <a:p>
            <a:pPr marL="76200" indent="0">
              <a:buNone/>
            </a:pPr>
            <a:r>
              <a:rPr lang="zh-TW" altLang="en-US" sz="2000" b="0" dirty="0">
                <a:solidFill>
                  <a:schemeClr val="bg1"/>
                </a:solidFill>
                <a:latin typeface="Microsoft JhengHei"/>
                <a:ea typeface="Microsoft JhengHei"/>
              </a:rPr>
              <a:t>預先整合 </a:t>
            </a:r>
            <a:r>
              <a:rPr lang="zh-TW" altLang="en-US" sz="2000" b="0" dirty="0">
                <a:solidFill>
                  <a:schemeClr val="bg1"/>
                </a:solidFill>
                <a:latin typeface="+mj-lt"/>
                <a:ea typeface="Microsoft JhengHei"/>
              </a:rPr>
              <a:t>GPU Driver</a:t>
            </a:r>
            <a:r>
              <a:rPr lang="zh-TW" altLang="en-US" sz="2000" b="0" dirty="0">
                <a:solidFill>
                  <a:schemeClr val="bg1"/>
                </a:solidFill>
                <a:latin typeface="Microsoft JhengHei"/>
                <a:ea typeface="Microsoft JhengHei"/>
              </a:rPr>
              <a:t>，並提供 </a:t>
            </a:r>
            <a:r>
              <a:rPr lang="zh-TW" altLang="en-US" sz="2000" b="0" dirty="0">
                <a:solidFill>
                  <a:schemeClr val="bg1"/>
                </a:solidFill>
                <a:latin typeface="+mj-lt"/>
                <a:ea typeface="Microsoft JhengHei"/>
              </a:rPr>
              <a:t>Container Station</a:t>
            </a:r>
            <a:r>
              <a:rPr lang="zh-TW" altLang="en-US" sz="2000" b="0" dirty="0">
                <a:solidFill>
                  <a:schemeClr val="bg1"/>
                </a:solidFill>
                <a:latin typeface="Microsoft JhengHei"/>
                <a:ea typeface="Microsoft JhengHei"/>
              </a:rPr>
              <a:t>，使用者可輕鬆利用 </a:t>
            </a:r>
            <a:r>
              <a:rPr lang="zh-TW" altLang="en-US" sz="2000" b="0" dirty="0">
                <a:solidFill>
                  <a:schemeClr val="bg1"/>
                </a:solidFill>
                <a:latin typeface="+mj-lt"/>
                <a:ea typeface="Microsoft JhengHei"/>
              </a:rPr>
              <a:t>GUI</a:t>
            </a:r>
            <a:r>
              <a:rPr lang="zh-TW" altLang="en-US" sz="2000" b="0" dirty="0">
                <a:solidFill>
                  <a:schemeClr val="bg1"/>
                </a:solidFill>
                <a:latin typeface="Microsoft JhengHei"/>
                <a:ea typeface="Microsoft JhengHei"/>
              </a:rPr>
              <a:t> 介面快速建立所需的 </a:t>
            </a:r>
            <a:r>
              <a:rPr lang="zh-TW" altLang="en-US" sz="2000" b="0" dirty="0">
                <a:solidFill>
                  <a:schemeClr val="bg1"/>
                </a:solidFill>
                <a:latin typeface="+mj-lt"/>
                <a:ea typeface="Microsoft JhengHei"/>
              </a:rPr>
              <a:t>caffe、tensorflow、MXNet、pytorch </a:t>
            </a:r>
            <a:r>
              <a:rPr lang="zh-TW" altLang="en-US" sz="2000" b="0" dirty="0">
                <a:solidFill>
                  <a:schemeClr val="bg1"/>
                </a:solidFill>
                <a:latin typeface="Microsoft JhengHei"/>
                <a:ea typeface="Microsoft JhengHei"/>
              </a:rPr>
              <a:t>等 </a:t>
            </a:r>
            <a:r>
              <a:rPr lang="zh-TW" altLang="en-US" sz="2000" b="0" dirty="0">
                <a:solidFill>
                  <a:schemeClr val="bg1"/>
                </a:solidFill>
                <a:latin typeface="+mj-lt"/>
                <a:ea typeface="Microsoft JhengHei"/>
              </a:rPr>
              <a:t>container</a:t>
            </a:r>
            <a:r>
              <a:rPr lang="zh-TW" altLang="en-US" sz="2000" b="0" dirty="0">
                <a:solidFill>
                  <a:schemeClr val="bg1"/>
                </a:solidFill>
                <a:latin typeface="Microsoft JhengHei"/>
                <a:ea typeface="Microsoft JhengHei"/>
              </a:rPr>
              <a:t>。</a:t>
            </a:r>
            <a:endParaRPr lang="zh-TW" b="0" dirty="0">
              <a:solidFill>
                <a:schemeClr val="bg1"/>
              </a:solidFill>
            </a:endParaRPr>
          </a:p>
        </p:txBody>
      </p:sp>
      <p:pic>
        <p:nvPicPr>
          <p:cNvPr id="5" name="圖片 6" descr="A picture containing object&#10;&#10;描述是以高可信度產生">
            <a:extLst>
              <a:ext uri="{FF2B5EF4-FFF2-40B4-BE49-F238E27FC236}">
                <a16:creationId xmlns:a16="http://schemas.microsoft.com/office/drawing/2014/main" id="{568620AC-EFFB-467F-AAA6-1E9AE73F17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104" y="1751408"/>
            <a:ext cx="924614" cy="92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01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21CCC44-96A9-4E64-8184-DC5EBF9FA6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" y="0"/>
            <a:ext cx="9128319" cy="5143499"/>
          </a:xfrm>
          <a:prstGeom prst="rect">
            <a:avLst/>
          </a:prstGeom>
        </p:spPr>
      </p:pic>
      <p:sp>
        <p:nvSpPr>
          <p:cNvPr id="197" name="Google Shape;197;p35"/>
          <p:cNvSpPr txBox="1">
            <a:spLocks noGrp="1"/>
          </p:cNvSpPr>
          <p:nvPr>
            <p:ph type="title"/>
          </p:nvPr>
        </p:nvSpPr>
        <p:spPr>
          <a:xfrm>
            <a:off x="222515" y="136061"/>
            <a:ext cx="9144000" cy="620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002060"/>
              </a:buClr>
              <a:buSzPts val="4000"/>
            </a:pP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人工智慧、機器學習、深度學習 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...</a:t>
            </a:r>
            <a:endParaRPr lang="zh-TW" alt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F619F0-BDBF-4A49-8C25-0562FC84BB22}"/>
              </a:ext>
            </a:extLst>
          </p:cNvPr>
          <p:cNvSpPr txBox="1"/>
          <p:nvPr/>
        </p:nvSpPr>
        <p:spPr>
          <a:xfrm>
            <a:off x="3484942" y="2245493"/>
            <a:ext cx="2619146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機器學習</a:t>
            </a:r>
            <a:r>
              <a:rPr lang="zh-CN" altLang="en-US" sz="2600" b="1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en-US" altLang="zh-CN" sz="2600" b="1">
                <a:solidFill>
                  <a:schemeClr val="bg1"/>
                </a:solidFill>
              </a:rPr>
              <a:t>(ML)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81275-4124-D943-B52A-17772D7A2856}"/>
              </a:ext>
            </a:extLst>
          </p:cNvPr>
          <p:cNvSpPr txBox="1"/>
          <p:nvPr/>
        </p:nvSpPr>
        <p:spPr>
          <a:xfrm>
            <a:off x="3713713" y="3567738"/>
            <a:ext cx="2266967" cy="49244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深度學習</a:t>
            </a:r>
            <a:r>
              <a:rPr lang="zh-CN" altLang="en-US" sz="2600" b="1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en-US" altLang="zh-CN" sz="2600" b="1">
                <a:solidFill>
                  <a:schemeClr val="bg1"/>
                </a:solidFill>
              </a:rPr>
              <a:t>(DL)</a:t>
            </a:r>
            <a:endParaRPr lang="en-US" sz="2600" b="1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6774A8-78CC-FB40-B362-48F3FD6C4697}"/>
              </a:ext>
            </a:extLst>
          </p:cNvPr>
          <p:cNvSpPr/>
          <p:nvPr/>
        </p:nvSpPr>
        <p:spPr>
          <a:xfrm>
            <a:off x="3670733" y="1565246"/>
            <a:ext cx="2492990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CN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讓機器展現出人類智慧</a:t>
            </a:r>
            <a:endParaRPr lang="en-US" sz="18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F6C5E1-B06E-874A-9798-88FC7E2D1CDA}"/>
              </a:ext>
            </a:extLst>
          </p:cNvPr>
          <p:cNvSpPr/>
          <p:nvPr/>
        </p:nvSpPr>
        <p:spPr>
          <a:xfrm>
            <a:off x="3713713" y="2675695"/>
            <a:ext cx="3865931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CN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透過從過往的資料和經驗中學習並找到其運行規則，最後實現人工智慧</a:t>
            </a:r>
            <a:endParaRPr lang="en-US" sz="18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55EF0B-3FBF-6440-A795-C79918033307}"/>
              </a:ext>
            </a:extLst>
          </p:cNvPr>
          <p:cNvSpPr/>
          <p:nvPr/>
        </p:nvSpPr>
        <p:spPr>
          <a:xfrm>
            <a:off x="3733965" y="4028894"/>
            <a:ext cx="3006874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CN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實現機器學習之技術</a:t>
            </a:r>
            <a:endParaRPr lang="en-US" altLang="zh-CN" sz="1800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r>
              <a:rPr lang="zh-CN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神經網路、卷積神經網路</a:t>
            </a:r>
            <a:r>
              <a:rPr lang="en-US" altLang="zh-CN" sz="1200" b="1">
                <a:solidFill>
                  <a:schemeClr val="bg1"/>
                </a:solidFill>
                <a:latin typeface="Microsoft JhengHei"/>
                <a:ea typeface="Microsoft JhengHei"/>
              </a:rPr>
              <a:t>…….</a:t>
            </a:r>
            <a:endParaRPr lang="zh-CN" altLang="en-US" sz="12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EC2C9E7-5A80-4921-9987-A3E48FE4EB8C}"/>
              </a:ext>
            </a:extLst>
          </p:cNvPr>
          <p:cNvSpPr/>
          <p:nvPr/>
        </p:nvSpPr>
        <p:spPr>
          <a:xfrm>
            <a:off x="3629055" y="1072803"/>
            <a:ext cx="2156360" cy="492443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CN" altLang="en-US" sz="2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人工智慧</a:t>
            </a:r>
            <a:r>
              <a:rPr lang="zh-CN" altLang="en-US" sz="2600" b="1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en-US" altLang="zh-CN" sz="2600" b="1">
                <a:solidFill>
                  <a:schemeClr val="bg1"/>
                </a:solidFill>
              </a:rPr>
              <a:t>(AI</a:t>
            </a:r>
            <a:r>
              <a:rPr lang="en-US" altLang="zh-TW" sz="2600" b="1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DC4AB2BA-E321-4A4D-B250-85F940BC55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549" y="3735421"/>
            <a:ext cx="982620" cy="98262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DAD2F6E-C9BF-4C70-B9B5-C2091801EB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249" y="2339406"/>
            <a:ext cx="980940" cy="982620"/>
          </a:xfrm>
          <a:prstGeom prst="rect">
            <a:avLst/>
          </a:prstGeom>
        </p:spPr>
      </p:pic>
      <p:pic>
        <p:nvPicPr>
          <p:cNvPr id="19" name="圖片 18" descr="一張含有 標誌, 室外 的圖片&#10;&#10;描述是以非常高的可信度產生">
            <a:extLst>
              <a:ext uri="{FF2B5EF4-FFF2-40B4-BE49-F238E27FC236}">
                <a16:creationId xmlns:a16="http://schemas.microsoft.com/office/drawing/2014/main" id="{CD1A7E28-C127-44F2-8544-9FE7F56C2F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249" y="1072803"/>
            <a:ext cx="980940" cy="98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67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螢幕擷取畫面, 電子用品 的圖片&#10;&#10;描述是以非常高的可信度產生">
            <a:extLst>
              <a:ext uri="{FF2B5EF4-FFF2-40B4-BE49-F238E27FC236}">
                <a16:creationId xmlns:a16="http://schemas.microsoft.com/office/drawing/2014/main" id="{2BF7BB0E-BE54-43AC-AF95-257F702669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967" y="2084071"/>
            <a:ext cx="5552843" cy="2985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EF49A9-4BBC-8B42-8D4E-73B32B19E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Microsoft JhengHei"/>
                <a:ea typeface="Microsoft JhengHei"/>
              </a:rPr>
              <a:t>資料下載利器 </a:t>
            </a:r>
            <a:r>
              <a:rPr lang="zh-TW" altLang="en-US" sz="3200" dirty="0"/>
              <a:t>- Download Station</a:t>
            </a:r>
            <a:endParaRPr lang="en-US" sz="3200" dirty="0"/>
          </a:p>
        </p:txBody>
      </p:sp>
      <p:pic>
        <p:nvPicPr>
          <p:cNvPr id="4" name="圖片 4" descr="A screenshot of a cell phone&#10;&#10;描述是以非常高的可信度產生">
            <a:extLst>
              <a:ext uri="{FF2B5EF4-FFF2-40B4-BE49-F238E27FC236}">
                <a16:creationId xmlns:a16="http://schemas.microsoft.com/office/drawing/2014/main" id="{FF625807-1181-4B94-9F70-2ECF43EFE7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679" y="2509158"/>
            <a:ext cx="3830042" cy="213807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E331497-FC23-49C3-BD34-D08B3536418B}"/>
              </a:ext>
            </a:extLst>
          </p:cNvPr>
          <p:cNvSpPr txBox="1"/>
          <p:nvPr/>
        </p:nvSpPr>
        <p:spPr>
          <a:xfrm>
            <a:off x="456543" y="973521"/>
            <a:ext cx="8111331" cy="132343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Microsoft JhengHei"/>
                <a:ea typeface="Microsoft JhengHei"/>
              </a:rPr>
              <a:t>太多重量級的公開資料集需要下載</a:t>
            </a:r>
            <a:r>
              <a:rPr lang="en-US" altLang="zh-TW" sz="2000" dirty="0">
                <a:solidFill>
                  <a:schemeClr val="bg1"/>
                </a:solidFill>
                <a:latin typeface="Microsoft JhengHei"/>
                <a:ea typeface="Microsoft JhengHei"/>
              </a:rPr>
              <a:t>? </a:t>
            </a:r>
            <a:r>
              <a:rPr lang="zh-TW" altLang="en-US" sz="2000" dirty="0">
                <a:solidFill>
                  <a:schemeClr val="bg1"/>
                </a:solidFill>
                <a:latin typeface="Microsoft JhengHei"/>
                <a:ea typeface="Microsoft JhengHei"/>
              </a:rPr>
              <a:t>使用</a:t>
            </a:r>
            <a:r>
              <a:rPr lang="en-US" altLang="zh-TW" sz="20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+mj-lt"/>
                <a:ea typeface="Microsoft JhengHei"/>
              </a:rPr>
              <a:t>Download Station</a:t>
            </a:r>
            <a:r>
              <a:rPr lang="en-US" altLang="zh-TW" sz="2000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zh-TW" sz="2000" dirty="0">
                <a:solidFill>
                  <a:schemeClr val="bg1"/>
                </a:solidFill>
                <a:latin typeface="Microsoft JhengHei"/>
                <a:ea typeface="Microsoft JhengHei"/>
              </a:rPr>
              <a:t>協助我們快速、完整地下載</a:t>
            </a:r>
            <a:r>
              <a:rPr lang="zh-TW" altLang="en-US" sz="2000" dirty="0">
                <a:solidFill>
                  <a:schemeClr val="bg1"/>
                </a:solidFill>
                <a:latin typeface="Microsoft JhengHei"/>
                <a:ea typeface="Microsoft JhengHei"/>
              </a:rPr>
              <a:t>。舉例來說，</a:t>
            </a:r>
            <a:r>
              <a:rPr lang="zh-TW" altLang="en-US" sz="2000" dirty="0">
                <a:solidFill>
                  <a:schemeClr val="bg1"/>
                </a:solidFill>
                <a:latin typeface="+mj-lt"/>
                <a:ea typeface="Microsoft JhengHei"/>
              </a:rPr>
              <a:t>OpenImage v4 </a:t>
            </a:r>
            <a:r>
              <a:rPr lang="zh-TW" altLang="en-US" sz="2000" dirty="0">
                <a:solidFill>
                  <a:schemeClr val="bg1"/>
                </a:solidFill>
                <a:latin typeface="Microsoft JhengHei"/>
                <a:ea typeface="Microsoft JhengHei"/>
              </a:rPr>
              <a:t>的資料集有三千多萬張影像 (完整資料集約 </a:t>
            </a:r>
            <a:r>
              <a:rPr lang="zh-TW" altLang="en-US" sz="2000" dirty="0">
                <a:solidFill>
                  <a:schemeClr val="bg1"/>
                </a:solidFill>
                <a:latin typeface="+mj-lt"/>
                <a:ea typeface="Microsoft JhengHei"/>
              </a:rPr>
              <a:t>20TB、2018 </a:t>
            </a:r>
            <a:r>
              <a:rPr lang="zh-TW" altLang="en-US" sz="2000" dirty="0">
                <a:solidFill>
                  <a:schemeClr val="bg1"/>
                </a:solidFill>
                <a:latin typeface="Microsoft JhengHei"/>
                <a:ea typeface="Microsoft JhengHei"/>
              </a:rPr>
              <a:t>年競賽用約 </a:t>
            </a:r>
            <a:r>
              <a:rPr lang="zh-TW" altLang="en-US" sz="2000" dirty="0">
                <a:solidFill>
                  <a:schemeClr val="bg1"/>
                </a:solidFill>
                <a:latin typeface="+mj-lt"/>
                <a:ea typeface="Microsoft JhengHei"/>
              </a:rPr>
              <a:t>600GB</a:t>
            </a:r>
            <a:r>
              <a:rPr lang="zh-TW" altLang="en-US" sz="2000" dirty="0">
                <a:solidFill>
                  <a:schemeClr val="bg1"/>
                </a:solidFill>
                <a:latin typeface="Microsoft JhengHei"/>
                <a:ea typeface="Microsoft JhengHei"/>
              </a:rPr>
              <a:t>)，可透過 </a:t>
            </a:r>
            <a:r>
              <a:rPr lang="zh-TW" altLang="en-US" sz="2000" dirty="0">
                <a:solidFill>
                  <a:schemeClr val="bg1"/>
                </a:solidFill>
                <a:latin typeface="+mj-lt"/>
                <a:ea typeface="Microsoft JhengHei"/>
              </a:rPr>
              <a:t>Download Station </a:t>
            </a:r>
            <a:r>
              <a:rPr lang="zh-TW" altLang="en-US" sz="2000" dirty="0">
                <a:solidFill>
                  <a:schemeClr val="bg1"/>
                </a:solidFill>
                <a:latin typeface="Microsoft JhengHei"/>
                <a:ea typeface="Microsoft JhengHei"/>
              </a:rPr>
              <a:t>建立下載任務，自動批次完成所有下載工作。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115903C-61D3-4F53-B919-80D2F6DA6A15}"/>
              </a:ext>
            </a:extLst>
          </p:cNvPr>
          <p:cNvSpPr txBox="1"/>
          <p:nvPr/>
        </p:nvSpPr>
        <p:spPr>
          <a:xfrm>
            <a:off x="455842" y="4232971"/>
            <a:ext cx="1736552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 b="1" dirty="0">
                <a:solidFill>
                  <a:srgbClr val="FFC000"/>
                </a:solidFill>
                <a:latin typeface="Microsoft JhengHei"/>
                <a:ea typeface="Microsoft JhengHei"/>
              </a:rPr>
              <a:t>重要: 請勿下載任何未經授權的資料。</a:t>
            </a:r>
          </a:p>
        </p:txBody>
      </p:sp>
      <p:pic>
        <p:nvPicPr>
          <p:cNvPr id="3" name="圖片 6">
            <a:extLst>
              <a:ext uri="{FF2B5EF4-FFF2-40B4-BE49-F238E27FC236}">
                <a16:creationId xmlns:a16="http://schemas.microsoft.com/office/drawing/2014/main" id="{05CA3AA5-CCF8-4766-92E2-D1657EA620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959" y="2445587"/>
            <a:ext cx="711994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89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E602DCB7-4F1D-4959-8250-513DA8ABA6CA}"/>
              </a:ext>
            </a:extLst>
          </p:cNvPr>
          <p:cNvSpPr/>
          <p:nvPr/>
        </p:nvSpPr>
        <p:spPr>
          <a:xfrm>
            <a:off x="674137" y="2706815"/>
            <a:ext cx="949390" cy="35456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75F4BDCD-F8ED-4D26-89D2-C3C8B8556A62}"/>
              </a:ext>
            </a:extLst>
          </p:cNvPr>
          <p:cNvSpPr/>
          <p:nvPr/>
        </p:nvSpPr>
        <p:spPr>
          <a:xfrm>
            <a:off x="2546090" y="2706814"/>
            <a:ext cx="949390" cy="35456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575764E3-1124-4215-883A-4E8819338AD5}"/>
              </a:ext>
            </a:extLst>
          </p:cNvPr>
          <p:cNvSpPr/>
          <p:nvPr/>
        </p:nvSpPr>
        <p:spPr>
          <a:xfrm>
            <a:off x="4342232" y="2690457"/>
            <a:ext cx="949390" cy="35456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EC3AD13-81F1-4A1E-9251-4E067B7C7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566"/>
            <a:ext cx="8795268" cy="857400"/>
          </a:xfrm>
        </p:spPr>
        <p:txBody>
          <a:bodyPr/>
          <a:lstStyle/>
          <a:p>
            <a:r>
              <a:rPr lang="zh-TW" altLang="en-US" sz="3200" dirty="0">
                <a:latin typeface="Microsoft JhengHei"/>
                <a:ea typeface="Microsoft JhengHei"/>
              </a:rPr>
              <a:t>硬碟效能跟空間怎麼取捨</a:t>
            </a:r>
            <a:r>
              <a:rPr lang="en-US" altLang="zh-TW" sz="3200" dirty="0">
                <a:latin typeface="Microsoft JhengHei"/>
                <a:ea typeface="Microsoft JhengHei"/>
              </a:rPr>
              <a:t>? </a:t>
            </a:r>
            <a:r>
              <a:rPr lang="en-US" altLang="zh-TW" sz="3200" dirty="0">
                <a:latin typeface="+mj-lt"/>
                <a:ea typeface="Microsoft JhengHei"/>
              </a:rPr>
              <a:t>SSD Cache / </a:t>
            </a:r>
            <a:r>
              <a:rPr lang="en-US" altLang="zh-TW" sz="3200" dirty="0" err="1">
                <a:latin typeface="+mj-lt"/>
                <a:ea typeface="Microsoft JhengHei"/>
              </a:rPr>
              <a:t>Qtier</a:t>
            </a:r>
            <a:endParaRPr lang="zh-TW" altLang="en-US" sz="3200" dirty="0">
              <a:latin typeface="+mj-lt"/>
              <a:ea typeface="Microsoft JhengHei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487FA4C-2CC0-45D5-A24E-E2D088A97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964395"/>
            <a:ext cx="8229600" cy="1606725"/>
          </a:xfrm>
        </p:spPr>
        <p:txBody>
          <a:bodyPr/>
          <a:lstStyle/>
          <a:p>
            <a:pPr marL="76200" indent="0">
              <a:buNone/>
            </a:pPr>
            <a:r>
              <a:rPr lang="zh-TW" sz="2000" b="0" dirty="0">
                <a:solidFill>
                  <a:schemeClr val="bg1"/>
                </a:solidFill>
                <a:latin typeface="Microsoft JhengHei"/>
                <a:ea typeface="Microsoft JhengHei"/>
              </a:rPr>
              <a:t>由於訓練資料通常是非常多的小檔案，因此建立訓練模型時，即使</a:t>
            </a:r>
            <a:r>
              <a:rPr lang="zh-TW" altLang="en-US" sz="2000" b="0" dirty="0">
                <a:solidFill>
                  <a:schemeClr val="bg1"/>
                </a:solidFill>
                <a:latin typeface="Microsoft JhengHei"/>
                <a:ea typeface="Microsoft JhengHei"/>
              </a:rPr>
              <a:t>使用的</a:t>
            </a:r>
            <a:r>
              <a:rPr lang="zh-TW" sz="2000" b="0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 sz="2000" b="0" dirty="0">
                <a:solidFill>
                  <a:schemeClr val="bg1"/>
                </a:solidFill>
                <a:latin typeface="+mj-lt"/>
                <a:ea typeface="Microsoft JhengHei"/>
              </a:rPr>
              <a:t>GPU</a:t>
            </a:r>
            <a:r>
              <a:rPr lang="zh-TW" sz="2000" b="0" dirty="0">
                <a:solidFill>
                  <a:schemeClr val="bg1"/>
                </a:solidFill>
                <a:latin typeface="+mj-lt"/>
                <a:ea typeface="Microsoft JhengHei"/>
              </a:rPr>
              <a:t> </a:t>
            </a:r>
            <a:r>
              <a:rPr lang="en-US" altLang="zh-TW" sz="2000" b="0" dirty="0">
                <a:solidFill>
                  <a:schemeClr val="bg1"/>
                </a:solidFill>
                <a:latin typeface="+mj-lt"/>
                <a:ea typeface="Microsoft JhengHei"/>
              </a:rPr>
              <a:t>Card </a:t>
            </a:r>
            <a:r>
              <a:rPr lang="en-US" altLang="zh-TW" sz="2000" b="0" dirty="0" err="1">
                <a:solidFill>
                  <a:schemeClr val="bg1"/>
                </a:solidFill>
                <a:latin typeface="Microsoft JhengHei"/>
                <a:ea typeface="Microsoft JhengHei"/>
              </a:rPr>
              <a:t>再好</a:t>
            </a:r>
            <a:r>
              <a:rPr lang="zh-TW" sz="2000" b="0" dirty="0">
                <a:solidFill>
                  <a:schemeClr val="bg1"/>
                </a:solidFill>
                <a:latin typeface="Microsoft JhengHei"/>
                <a:ea typeface="Microsoft JhengHei"/>
              </a:rPr>
              <a:t>，讀取效能 </a:t>
            </a:r>
            <a:r>
              <a:rPr lang="zh-TW" sz="2000" b="0" dirty="0">
                <a:solidFill>
                  <a:schemeClr val="bg1"/>
                </a:solidFill>
                <a:latin typeface="+mj-lt"/>
                <a:ea typeface="Microsoft JhengHei"/>
              </a:rPr>
              <a:t>(IOPS)</a:t>
            </a:r>
            <a:r>
              <a:rPr lang="zh-TW" sz="2000" b="0" dirty="0">
                <a:solidFill>
                  <a:schemeClr val="bg1"/>
                </a:solidFill>
                <a:latin typeface="Microsoft JhengHei"/>
                <a:ea typeface="Microsoft JhengHei"/>
              </a:rPr>
              <a:t> 的表現往往才是瓶頸所在。再者</a:t>
            </a:r>
            <a:r>
              <a:rPr lang="zh-TW" altLang="en-US" sz="2000" b="0" dirty="0">
                <a:solidFill>
                  <a:schemeClr val="bg1"/>
                </a:solidFill>
                <a:latin typeface="Microsoft JhengHei"/>
                <a:ea typeface="Microsoft JhengHei"/>
              </a:rPr>
              <a:t>。</a:t>
            </a:r>
            <a:r>
              <a:rPr lang="zh-TW" sz="2000" b="0" dirty="0">
                <a:solidFill>
                  <a:schemeClr val="bg1"/>
                </a:solidFill>
                <a:latin typeface="Microsoft JhengHei"/>
                <a:ea typeface="Microsoft JhengHei"/>
              </a:rPr>
              <a:t>訓練資料動輒數十 </a:t>
            </a:r>
            <a:r>
              <a:rPr lang="zh-TW" sz="2000" b="0" dirty="0">
                <a:solidFill>
                  <a:schemeClr val="bg1"/>
                </a:solidFill>
                <a:latin typeface="+mj-lt"/>
                <a:ea typeface="Microsoft JhengHei"/>
              </a:rPr>
              <a:t>TB</a:t>
            </a:r>
            <a:r>
              <a:rPr lang="zh-TW" sz="2000" b="0" dirty="0">
                <a:solidFill>
                  <a:schemeClr val="bg1"/>
                </a:solidFill>
                <a:latin typeface="Microsoft JhengHei"/>
                <a:ea typeface="Microsoft JhengHei"/>
              </a:rPr>
              <a:t>，因此</a:t>
            </a:r>
            <a:r>
              <a:rPr lang="zh-TW" sz="2000" dirty="0">
                <a:solidFill>
                  <a:schemeClr val="bg1"/>
                </a:solidFill>
                <a:latin typeface="Microsoft JhengHei"/>
                <a:ea typeface="Microsoft JhengHei"/>
              </a:rPr>
              <a:t>透過 </a:t>
            </a:r>
            <a:r>
              <a:rPr lang="zh-TW" sz="2000" dirty="0">
                <a:solidFill>
                  <a:schemeClr val="bg1"/>
                </a:solidFill>
                <a:latin typeface="+mj-lt"/>
                <a:ea typeface="Microsoft JhengHei"/>
              </a:rPr>
              <a:t>SSD Cache </a:t>
            </a:r>
            <a:r>
              <a:rPr lang="zh-TW" sz="2000" dirty="0">
                <a:solidFill>
                  <a:schemeClr val="bg1"/>
                </a:solidFill>
                <a:latin typeface="Microsoft JhengHei"/>
                <a:ea typeface="Microsoft JhengHei"/>
              </a:rPr>
              <a:t>及 </a:t>
            </a:r>
            <a:r>
              <a:rPr lang="zh-TW" sz="2000" dirty="0">
                <a:solidFill>
                  <a:schemeClr val="bg1"/>
                </a:solidFill>
                <a:latin typeface="+mj-lt"/>
                <a:ea typeface="Microsoft JhengHei"/>
              </a:rPr>
              <a:t>Qtier</a:t>
            </a:r>
            <a:r>
              <a:rPr lang="zh-TW" sz="2000" dirty="0">
                <a:solidFill>
                  <a:schemeClr val="bg1"/>
                </a:solidFill>
                <a:latin typeface="Microsoft JhengHei"/>
                <a:ea typeface="Microsoft JhengHei"/>
              </a:rPr>
              <a:t> 技術，可聰明地同時享有 </a:t>
            </a:r>
            <a:r>
              <a:rPr lang="zh-TW" sz="2000" dirty="0">
                <a:solidFill>
                  <a:schemeClr val="bg1"/>
                </a:solidFill>
                <a:latin typeface="+mj-lt"/>
                <a:ea typeface="Microsoft JhengHei"/>
              </a:rPr>
              <a:t>SSD</a:t>
            </a:r>
            <a:r>
              <a:rPr lang="zh-TW" sz="2000" dirty="0">
                <a:solidFill>
                  <a:schemeClr val="bg1"/>
                </a:solidFill>
                <a:latin typeface="Microsoft JhengHei"/>
                <a:ea typeface="Microsoft JhengHei"/>
              </a:rPr>
              <a:t> 的高速與大容量 </a:t>
            </a:r>
            <a:r>
              <a:rPr lang="zh-TW" sz="2000" dirty="0">
                <a:solidFill>
                  <a:schemeClr val="bg1"/>
                </a:solidFill>
                <a:latin typeface="+mj-lt"/>
                <a:ea typeface="Microsoft JhengHei"/>
              </a:rPr>
              <a:t>HDD</a:t>
            </a:r>
            <a:r>
              <a:rPr lang="zh-TW" sz="2000" dirty="0">
                <a:solidFill>
                  <a:schemeClr val="bg1"/>
                </a:solidFill>
                <a:latin typeface="Microsoft JhengHei"/>
                <a:ea typeface="Microsoft JhengHei"/>
              </a:rPr>
              <a:t> 的雙重優勢</a:t>
            </a:r>
            <a:r>
              <a:rPr lang="zh-TW" sz="2000" b="0" dirty="0">
                <a:solidFill>
                  <a:schemeClr val="bg1"/>
                </a:solidFill>
                <a:latin typeface="Microsoft JhengHei"/>
                <a:ea typeface="Microsoft JhengHei"/>
              </a:rPr>
              <a:t>。</a:t>
            </a:r>
            <a:r>
              <a:rPr lang="zh-TW" altLang="en-US" sz="2000" b="0" dirty="0">
                <a:solidFill>
                  <a:schemeClr val="bg1"/>
                </a:solidFill>
                <a:latin typeface="Microsoft JhengHei"/>
                <a:ea typeface="Microsoft JhengHei"/>
              </a:rPr>
              <a:t>資料很大，</a:t>
            </a:r>
            <a:r>
              <a:rPr lang="zh-TW" sz="2000" b="0" dirty="0">
                <a:solidFill>
                  <a:schemeClr val="bg1"/>
                </a:solidFill>
                <a:latin typeface="Microsoft JhengHei"/>
                <a:ea typeface="Microsoft JhengHei"/>
              </a:rPr>
              <a:t>與其透過網路搬移資料到運算節點</a:t>
            </a:r>
            <a:r>
              <a:rPr lang="zh-TW" altLang="en-US" sz="2000" b="0" dirty="0">
                <a:solidFill>
                  <a:schemeClr val="bg1"/>
                </a:solidFill>
                <a:latin typeface="Microsoft JhengHei"/>
                <a:ea typeface="Microsoft JhengHei"/>
              </a:rPr>
              <a:t>，</a:t>
            </a:r>
            <a:r>
              <a:rPr lang="zh-TW" sz="2000" b="0" dirty="0">
                <a:solidFill>
                  <a:schemeClr val="bg1"/>
                </a:solidFill>
                <a:latin typeface="Microsoft JhengHei"/>
                <a:ea typeface="Microsoft JhengHei"/>
              </a:rPr>
              <a:t>不如把資料跟運算</a:t>
            </a:r>
            <a:r>
              <a:rPr lang="zh-TW" altLang="en-US" sz="2000" b="0" dirty="0">
                <a:solidFill>
                  <a:schemeClr val="bg1"/>
                </a:solidFill>
                <a:latin typeface="Microsoft JhengHei"/>
                <a:ea typeface="Microsoft JhengHei"/>
              </a:rPr>
              <a:t>放</a:t>
            </a:r>
            <a:r>
              <a:rPr lang="zh-TW" sz="2000" b="0" dirty="0">
                <a:solidFill>
                  <a:schemeClr val="bg1"/>
                </a:solidFill>
                <a:latin typeface="Microsoft JhengHei"/>
                <a:ea typeface="Microsoft JhengHei"/>
              </a:rPr>
              <a:t>在一起。</a:t>
            </a:r>
            <a:endParaRPr lang="zh-TW" altLang="en-US" sz="2000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76200" indent="0">
              <a:buNone/>
            </a:pPr>
            <a:endParaRPr lang="en-US" altLang="zh-TW" sz="2000" dirty="0">
              <a:latin typeface="Microsoft JhengHei"/>
              <a:ea typeface="Microsoft JhengHei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29FC297F-6DB5-4FB6-B78E-0E9084F2DC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08" y="2569230"/>
            <a:ext cx="4914900" cy="2190750"/>
          </a:xfrm>
          <a:prstGeom prst="rect">
            <a:avLst/>
          </a:prstGeom>
        </p:spPr>
      </p:pic>
      <p:pic>
        <p:nvPicPr>
          <p:cNvPr id="6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8BA4B473-CADB-4FA8-9C29-D94CA70F09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464" y="2820583"/>
            <a:ext cx="3821274" cy="1908732"/>
          </a:xfrm>
          <a:prstGeom prst="rect">
            <a:avLst/>
          </a:prstGeom>
        </p:spPr>
      </p:pic>
      <p:pic>
        <p:nvPicPr>
          <p:cNvPr id="10" name="圖片 6" descr="A close up of a sign&#10;&#10;描述是以高可信度產生">
            <a:extLst>
              <a:ext uri="{FF2B5EF4-FFF2-40B4-BE49-F238E27FC236}">
                <a16:creationId xmlns:a16="http://schemas.microsoft.com/office/drawing/2014/main" id="{4DFCB6C4-E55B-4C92-BDCB-9963094095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197" y="2682272"/>
            <a:ext cx="769833" cy="76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8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A5964F-841F-4EC0-AD68-B3CD8632D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27" y="560918"/>
            <a:ext cx="8492023" cy="355880"/>
          </a:xfrm>
        </p:spPr>
        <p:txBody>
          <a:bodyPr/>
          <a:lstStyle/>
          <a:p>
            <a:r>
              <a:rPr lang="zh-TW" altLang="en-US" sz="3200" dirty="0">
                <a:latin typeface="Microsoft JhengHei"/>
                <a:ea typeface="Microsoft JhengHei"/>
              </a:rPr>
              <a:t>利用快照功能</a:t>
            </a:r>
            <a:br>
              <a:rPr lang="zh-TW" altLang="en-US" sz="3200" dirty="0">
                <a:latin typeface="Microsoft JhengHei"/>
                <a:ea typeface="Microsoft JhengHei"/>
              </a:rPr>
            </a:br>
            <a:endParaRPr lang="zh-TW" altLang="en-US" sz="3200" b="0" dirty="0">
              <a:latin typeface="Microsoft JhengHei"/>
              <a:ea typeface="Microsoft JhengHei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A974841-83B0-4E95-85CC-AF9401A3D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211" y="1745834"/>
            <a:ext cx="2427125" cy="2393995"/>
          </a:xfrm>
        </p:spPr>
        <p:txBody>
          <a:bodyPr/>
          <a:lstStyle/>
          <a:p>
            <a:pPr marL="76200" indent="0">
              <a:buNone/>
            </a:pPr>
            <a:r>
              <a:rPr lang="zh-TW" sz="2000" b="0" dirty="0">
                <a:solidFill>
                  <a:schemeClr val="bg1"/>
                </a:solidFill>
                <a:latin typeface="Microsoft JhengHei"/>
                <a:ea typeface="Microsoft JhengHei"/>
              </a:rPr>
              <a:t>透過快照功能，可記錄任一時間點的系統狀態與資料。再也不用擔心訓練資料或訓練好的模型被誤刪除。</a:t>
            </a:r>
            <a:endParaRPr lang="zh-TW" altLang="en-US" sz="2000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76200" indent="0">
              <a:buNone/>
            </a:pPr>
            <a:br>
              <a:rPr lang="en-US" altLang="zh-TW" dirty="0"/>
            </a:br>
            <a:endParaRPr lang="en-US" altLang="zh-TW" sz="2000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76200" indent="0">
              <a:buNone/>
            </a:pPr>
            <a:endParaRPr lang="zh-TW" altLang="en-US" sz="2000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FA995181-AC9D-4C2B-8548-B74340AD46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8011" y="1825584"/>
            <a:ext cx="5234703" cy="301065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6ABC3B3-D3C7-44A7-91CF-F21218523616}"/>
              </a:ext>
            </a:extLst>
          </p:cNvPr>
          <p:cNvSpPr txBox="1"/>
          <p:nvPr/>
        </p:nvSpPr>
        <p:spPr>
          <a:xfrm>
            <a:off x="478194" y="1037440"/>
            <a:ext cx="8426709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2800" dirty="0">
                <a:solidFill>
                  <a:srgbClr val="00B0F0"/>
                </a:solidFill>
                <a:ea typeface="Microsoft JhengHei"/>
              </a:rPr>
              <a:t>隨時保有任何一個時間點的訓練資料 / 模型</a:t>
            </a:r>
            <a:r>
              <a:rPr lang="zh-TW" sz="3200" dirty="0">
                <a:solidFill>
                  <a:srgbClr val="00B0F0"/>
                </a:solidFill>
                <a:latin typeface="Microsoft JhengHei"/>
                <a:ea typeface="Microsoft JhengHei"/>
              </a:rPr>
              <a:t>​</a:t>
            </a:r>
            <a:endParaRPr lang="zh-TW" altLang="en-US" sz="3200" dirty="0">
              <a:solidFill>
                <a:srgbClr val="00B0F0"/>
              </a:solidFill>
            </a:endParaRPr>
          </a:p>
        </p:txBody>
      </p:sp>
      <p:pic>
        <p:nvPicPr>
          <p:cNvPr id="7" name="圖片 6" descr="一張含有 杯子 的圖片&#10;&#10;描述是以非常高的可信度產生">
            <a:extLst>
              <a:ext uri="{FF2B5EF4-FFF2-40B4-BE49-F238E27FC236}">
                <a16:creationId xmlns:a16="http://schemas.microsoft.com/office/drawing/2014/main" id="{5C7BD4B4-E09F-4E6B-AA46-F841FBD3D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952" y="1687191"/>
            <a:ext cx="924614" cy="9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51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D83AD4-AB57-4E0C-9135-73C76E89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Microsoft JhengHei"/>
                <a:ea typeface="Microsoft JhengHei"/>
              </a:rPr>
              <a:t>資料備份、同步</a:t>
            </a:r>
            <a:r>
              <a:rPr lang="zh-TW" altLang="en-US" sz="3200" dirty="0"/>
              <a:t> - Hybrid Backup Sync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DEE2C19-1F69-49AE-8EE1-DC2D5BF2A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964395"/>
            <a:ext cx="8532844" cy="3630300"/>
          </a:xfrm>
        </p:spPr>
        <p:txBody>
          <a:bodyPr/>
          <a:lstStyle/>
          <a:p>
            <a:pPr marL="76200" indent="0">
              <a:buNone/>
            </a:pPr>
            <a:r>
              <a:rPr lang="zh-TW" b="0" dirty="0">
                <a:solidFill>
                  <a:schemeClr val="bg1"/>
                </a:solidFill>
                <a:latin typeface="Microsoft JhengHei"/>
                <a:ea typeface="Microsoft JhengHei"/>
              </a:rPr>
              <a:t>要</a:t>
            </a:r>
            <a:r>
              <a:rPr lang="zh-TW" altLang="en-US" b="0" dirty="0">
                <a:solidFill>
                  <a:schemeClr val="bg1"/>
                </a:solidFill>
                <a:latin typeface="Microsoft JhengHei"/>
                <a:ea typeface="Microsoft JhengHei"/>
              </a:rPr>
              <a:t>同步</a:t>
            </a:r>
            <a:r>
              <a:rPr lang="zh-TW" b="0" dirty="0">
                <a:solidFill>
                  <a:schemeClr val="bg1"/>
                </a:solidFill>
                <a:latin typeface="Microsoft JhengHei"/>
                <a:ea typeface="Microsoft JhengHei"/>
              </a:rPr>
              <a:t>訓練資料到不同的電腦、資料夾、或是遠端的伺服器? </a:t>
            </a:r>
            <a:r>
              <a:rPr lang="zh-TW" b="0" dirty="0">
                <a:solidFill>
                  <a:schemeClr val="bg1"/>
                </a:solidFill>
                <a:latin typeface="+mj-lt"/>
                <a:ea typeface="Microsoft JhengHei"/>
              </a:rPr>
              <a:t>Hybrid Backup Sync </a:t>
            </a:r>
            <a:r>
              <a:rPr lang="zh-TW" b="0" dirty="0">
                <a:solidFill>
                  <a:schemeClr val="bg1"/>
                </a:solidFill>
                <a:latin typeface="Microsoft JhengHei"/>
                <a:ea typeface="Microsoft JhengHei"/>
              </a:rPr>
              <a:t>可以設定工作排程定期執行。</a:t>
            </a:r>
            <a:endParaRPr lang="zh-TW" altLang="en-US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br>
              <a:rPr lang="en-US" altLang="zh-TW" dirty="0"/>
            </a:br>
            <a:endParaRPr lang="en-US" altLang="zh-TW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endParaRPr lang="zh-TW" altLang="en-US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4" name="圖片 4" descr="一張含有 螢幕擷取畫面, 電子用品 的圖片&#10;&#10;描述是以非常高的可信度產生">
            <a:extLst>
              <a:ext uri="{FF2B5EF4-FFF2-40B4-BE49-F238E27FC236}">
                <a16:creationId xmlns:a16="http://schemas.microsoft.com/office/drawing/2014/main" id="{C6FA1EF8-5282-4B0C-88E3-1685F65282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640" y="1704878"/>
            <a:ext cx="6023493" cy="3498396"/>
          </a:xfrm>
          <a:prstGeom prst="rect">
            <a:avLst/>
          </a:prstGeom>
        </p:spPr>
      </p:pic>
      <p:pic>
        <p:nvPicPr>
          <p:cNvPr id="6" name="圖片 6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765A21D7-7C65-4E57-82C2-EA6F44A4B4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286" y="2018410"/>
            <a:ext cx="938212" cy="93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822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4D55B6-5693-45FD-BA4A-0E0A6CBE6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>
                <a:latin typeface="+mj-lt"/>
                <a:ea typeface="Microsoft JhengHei"/>
              </a:rPr>
              <a:t>m</a:t>
            </a:r>
            <a:r>
              <a:rPr lang="zh-TW" altLang="en-US" sz="3200" dirty="0">
                <a:latin typeface="+mj-lt"/>
                <a:ea typeface="Microsoft JhengHei"/>
              </a:rPr>
              <a:t>yQNAcloud </a:t>
            </a:r>
            <a:r>
              <a:rPr lang="zh-TW" altLang="en-US" sz="3200" dirty="0">
                <a:latin typeface="Microsoft JhengHei"/>
                <a:ea typeface="Microsoft JhengHei"/>
              </a:rPr>
              <a:t>雲端服務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FFB81F5-670D-492F-B2CF-E14A07343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60" y="964395"/>
            <a:ext cx="8661140" cy="3630300"/>
          </a:xfrm>
        </p:spPr>
        <p:txBody>
          <a:bodyPr/>
          <a:lstStyle/>
          <a:p>
            <a:r>
              <a:rPr lang="zh-TW" b="0" dirty="0">
                <a:solidFill>
                  <a:schemeClr val="bg1"/>
                </a:solidFill>
                <a:latin typeface="Microsoft JhengHei"/>
                <a:ea typeface="Microsoft JhengHei"/>
              </a:rPr>
              <a:t>出門在外又關心訓練狀態、資料備份狀況</a:t>
            </a:r>
            <a:r>
              <a:rPr lang="zh-TW" altLang="en-US" b="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zh-TW" b="0" dirty="0">
                <a:solidFill>
                  <a:schemeClr val="bg1"/>
                </a:solidFill>
                <a:latin typeface="Microsoft JhengHei"/>
                <a:ea typeface="Microsoft JhengHei"/>
              </a:rPr>
              <a:t>?</a:t>
            </a:r>
            <a:r>
              <a:rPr lang="zh-TW" altLang="en-US" b="0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</a:p>
          <a:p>
            <a:r>
              <a:rPr lang="zh-TW" b="0" dirty="0">
                <a:solidFill>
                  <a:schemeClr val="bg1"/>
                </a:solidFill>
                <a:latin typeface="Microsoft JhengHei"/>
                <a:ea typeface="Microsoft JhengHei"/>
              </a:rPr>
              <a:t>透過 </a:t>
            </a:r>
            <a:r>
              <a:rPr lang="zh-TW" b="0" dirty="0">
                <a:solidFill>
                  <a:schemeClr val="bg1"/>
                </a:solidFill>
                <a:latin typeface="+mj-lt"/>
                <a:ea typeface="Microsoft JhengHei"/>
              </a:rPr>
              <a:t>myQNAPcloud</a:t>
            </a:r>
            <a:r>
              <a:rPr lang="zh-TW" b="0" dirty="0">
                <a:solidFill>
                  <a:schemeClr val="bg1"/>
                </a:solidFill>
                <a:latin typeface="Microsoft JhengHei"/>
                <a:ea typeface="Microsoft JhengHei"/>
              </a:rPr>
              <a:t> 隨時和 </a:t>
            </a:r>
            <a:r>
              <a:rPr lang="zh-TW" b="0" dirty="0">
                <a:solidFill>
                  <a:schemeClr val="bg1"/>
                </a:solidFill>
                <a:latin typeface="+mj-lt"/>
                <a:ea typeface="Microsoft JhengHei"/>
              </a:rPr>
              <a:t>NAS</a:t>
            </a:r>
            <a:r>
              <a:rPr lang="zh-TW" b="0" dirty="0">
                <a:solidFill>
                  <a:schemeClr val="bg1"/>
                </a:solidFill>
                <a:latin typeface="Microsoft JhengHei"/>
                <a:ea typeface="Microsoft JhengHei"/>
              </a:rPr>
              <a:t> 保持聯繫。</a:t>
            </a:r>
            <a:endParaRPr lang="zh-TW" altLang="en-US" b="0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br>
              <a:rPr lang="en-US" altLang="zh-TW" dirty="0"/>
            </a:br>
            <a:endParaRPr lang="en-US" altLang="zh-TW" b="0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endParaRPr lang="zh-TW" altLang="en-US" b="0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4" name="圖片 4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45BB7F4E-2726-496A-8F4E-1B3D4F460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828" y="2130086"/>
            <a:ext cx="5834945" cy="2695576"/>
          </a:xfrm>
          <a:prstGeom prst="rect">
            <a:avLst/>
          </a:prstGeom>
        </p:spPr>
      </p:pic>
      <p:pic>
        <p:nvPicPr>
          <p:cNvPr id="6" name="圖片 6">
            <a:extLst>
              <a:ext uri="{FF2B5EF4-FFF2-40B4-BE49-F238E27FC236}">
                <a16:creationId xmlns:a16="http://schemas.microsoft.com/office/drawing/2014/main" id="{420F19E2-0E87-4DE8-A5C9-2BD9E864CD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356" y="1726707"/>
            <a:ext cx="938212" cy="93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08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1C37BB83-F058-49A0-9197-82E5E7506A3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621391" y="1349660"/>
            <a:ext cx="5987921" cy="1125537"/>
          </a:xfrm>
        </p:spPr>
        <p:txBody>
          <a:bodyPr/>
          <a:lstStyle/>
          <a:p>
            <a:pPr marL="50800" indent="0" algn="ctr">
              <a:buNone/>
            </a:pPr>
            <a:r>
              <a:rPr lang="zh-TW" altLang="en-US" sz="5400" b="1" dirty="0">
                <a:solidFill>
                  <a:srgbClr val="D8D8D8"/>
                </a:solidFill>
                <a:latin typeface="+mj-lt"/>
                <a:ea typeface="Microsoft JhengHei"/>
              </a:rPr>
              <a:t>QNAP</a:t>
            </a:r>
            <a:r>
              <a:rPr lang="zh-TW" altLang="en-US" sz="4800" b="1" dirty="0">
                <a:solidFill>
                  <a:srgbClr val="D8D8D8"/>
                </a:solidFill>
                <a:latin typeface="Microsoft JhengHei"/>
                <a:ea typeface="Microsoft JhengHei"/>
              </a:rPr>
              <a:t> </a:t>
            </a:r>
            <a:endParaRPr lang="zh-TW" dirty="0">
              <a:solidFill>
                <a:srgbClr val="D8D8D8"/>
              </a:solidFill>
              <a:latin typeface="Microsoft JhengHei"/>
              <a:ea typeface="Microsoft JhengHei"/>
            </a:endParaRPr>
          </a:p>
          <a:p>
            <a:pPr marL="50800" indent="0" algn="ctr">
              <a:buNone/>
            </a:pPr>
            <a:r>
              <a:rPr lang="zh-TW" altLang="en-US" sz="4800" dirty="0">
                <a:solidFill>
                  <a:srgbClr val="D8D8D8"/>
                </a:solidFill>
                <a:latin typeface="Microsoft JhengHei"/>
                <a:ea typeface="Microsoft JhengHei"/>
              </a:rPr>
              <a:t>實際應用案例</a:t>
            </a:r>
            <a:endParaRPr lang="zh-TW" dirty="0">
              <a:solidFill>
                <a:srgbClr val="D8D8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3849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3"/>
          <p:cNvSpPr txBox="1">
            <a:spLocks noGrp="1"/>
          </p:cNvSpPr>
          <p:nvPr>
            <p:ph type="title"/>
          </p:nvPr>
        </p:nvSpPr>
        <p:spPr>
          <a:xfrm>
            <a:off x="233265" y="101600"/>
            <a:ext cx="8910735" cy="626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002060"/>
              </a:buClr>
              <a:buSzPts val="4000"/>
            </a:pPr>
            <a:r>
              <a:rPr lang="zh-TW" altLang="en-US" sz="3200">
                <a:solidFill>
                  <a:schemeClr val="bg1"/>
                </a:solidFill>
                <a:latin typeface="Microsoft JhengHei"/>
                <a:ea typeface="Microsoft JhengHei"/>
              </a:rPr>
              <a:t>醫療相關案例</a:t>
            </a:r>
            <a:endParaRPr lang="zh-TW" altLang="en-US" sz="3200" b="1" i="0" u="none" strike="noStrike" cap="none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485" name="Google Shape;485;p53"/>
          <p:cNvSpPr txBox="1">
            <a:spLocks noGrp="1"/>
          </p:cNvSpPr>
          <p:nvPr>
            <p:ph type="body" idx="1"/>
          </p:nvPr>
        </p:nvSpPr>
        <p:spPr>
          <a:xfrm>
            <a:off x="272204" y="1070063"/>
            <a:ext cx="3845762" cy="505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lvl="0" indent="-180975">
              <a:lnSpc>
                <a:spcPct val="100000"/>
              </a:lnSpc>
              <a:spcBef>
                <a:spcPts val="440"/>
              </a:spcBef>
              <a:buClr>
                <a:srgbClr val="1E4E79"/>
              </a:buClr>
              <a:buSzPts val="2200"/>
            </a:pPr>
            <a:r>
              <a:rPr lang="zh-CN" altLang="en-US" sz="20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sym typeface="Arial"/>
              </a:rPr>
              <a:t>主要</a:t>
            </a:r>
            <a:r>
              <a:rPr lang="zh-CN" altLang="en-US" sz="2000" dirty="0">
                <a:solidFill>
                  <a:schemeClr val="bg1"/>
                </a:solidFill>
                <a:latin typeface="Microsoft JhengHei"/>
                <a:ea typeface="Microsoft JhengHei"/>
              </a:rPr>
              <a:t>應</a:t>
            </a:r>
            <a:r>
              <a:rPr lang="zh-CN" altLang="en-US" sz="20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sym typeface="Arial"/>
              </a:rPr>
              <a:t>用</a:t>
            </a:r>
            <a:endParaRPr lang="zh-CN" altLang="en-US" sz="20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450850" lvl="1" indent="-269875">
              <a:lnSpc>
                <a:spcPct val="100000"/>
              </a:lnSpc>
              <a:spcBef>
                <a:spcPts val="360"/>
              </a:spcBef>
              <a:buSzPts val="1800"/>
              <a:buFont typeface="Arial"/>
              <a:buChar char="–"/>
            </a:pPr>
            <a:r>
              <a:rPr lang="zh-CN" altLang="en-US" b="0" dirty="0">
                <a:solidFill>
                  <a:schemeClr val="bg1"/>
                </a:solidFill>
                <a:latin typeface="Microsoft JhengHei"/>
                <a:ea typeface="Microsoft JhengHei"/>
              </a:rPr>
              <a:t>協</a:t>
            </a:r>
            <a:r>
              <a:rPr lang="zh-CN" altLang="en-US" b="0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sym typeface="Arial"/>
              </a:rPr>
              <a:t>助</a:t>
            </a:r>
            <a:r>
              <a:rPr lang="zh-CN" altLang="en-US" dirty="0">
                <a:solidFill>
                  <a:schemeClr val="bg1"/>
                </a:solidFill>
                <a:latin typeface="Microsoft JhengHei"/>
                <a:ea typeface="Microsoft JhengHei"/>
              </a:rPr>
              <a:t>診斷</a:t>
            </a:r>
            <a:endParaRPr lang="en-US" altLang="zh-CN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450850" lvl="1" indent="-269875">
              <a:lnSpc>
                <a:spcPct val="100000"/>
              </a:lnSpc>
              <a:spcBef>
                <a:spcPts val="360"/>
              </a:spcBef>
              <a:buSzPts val="1800"/>
              <a:buFont typeface="Arial"/>
              <a:buChar char="–"/>
            </a:pPr>
            <a:endParaRPr lang="zh-CN" altLang="en-US" sz="800" b="0" i="0" u="none" strike="noStrike" cap="none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180975" lvl="0" indent="-180975">
              <a:lnSpc>
                <a:spcPct val="100000"/>
              </a:lnSpc>
              <a:spcBef>
                <a:spcPts val="440"/>
              </a:spcBef>
              <a:buClr>
                <a:srgbClr val="1E4E79"/>
              </a:buClr>
              <a:buSzPts val="2200"/>
            </a:pPr>
            <a:r>
              <a:rPr lang="zh-CN" altLang="en-US" sz="2000" dirty="0">
                <a:solidFill>
                  <a:schemeClr val="bg1"/>
                </a:solidFill>
                <a:latin typeface="Microsoft JhengHei"/>
                <a:ea typeface="Microsoft JhengHei"/>
              </a:rPr>
              <a:t>資料類型</a:t>
            </a:r>
          </a:p>
          <a:p>
            <a:pPr marL="450850" lvl="1" indent="-269875">
              <a:lnSpc>
                <a:spcPct val="100000"/>
              </a:lnSpc>
              <a:spcBef>
                <a:spcPts val="360"/>
              </a:spcBef>
              <a:buSzPts val="1800"/>
              <a:buFont typeface="Arial"/>
              <a:buChar char="–"/>
            </a:pPr>
            <a:r>
              <a:rPr lang="zh-CN" altLang="en-US" b="0" dirty="0">
                <a:solidFill>
                  <a:schemeClr val="bg1"/>
                </a:solidFill>
                <a:latin typeface="Microsoft JhengHei"/>
                <a:ea typeface="Microsoft JhengHei"/>
              </a:rPr>
              <a:t>醫學影像資料，例如 </a:t>
            </a:r>
            <a:r>
              <a:rPr lang="en-US" altLang="zh-TW" b="0" dirty="0">
                <a:solidFill>
                  <a:schemeClr val="bg1"/>
                </a:solidFill>
                <a:latin typeface="+mj-lt"/>
                <a:ea typeface="Microsoft JhengHei"/>
              </a:rPr>
              <a:t>OCT</a:t>
            </a:r>
            <a:r>
              <a:rPr lang="zh-TW" altLang="en-US" b="0" dirty="0">
                <a:solidFill>
                  <a:schemeClr val="bg1"/>
                </a:solidFill>
                <a:latin typeface="+mj-lt"/>
                <a:ea typeface="Microsoft JhengHei"/>
              </a:rPr>
              <a:t>、</a:t>
            </a:r>
            <a:r>
              <a:rPr lang="en-US" altLang="zh-TW" b="0" dirty="0">
                <a:solidFill>
                  <a:schemeClr val="bg1"/>
                </a:solidFill>
                <a:latin typeface="+mj-lt"/>
                <a:ea typeface="Microsoft JhengHei"/>
              </a:rPr>
              <a:t>MRI</a:t>
            </a:r>
            <a:r>
              <a:rPr lang="en-US" altLang="zh-TW" b="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zh-CN" altLang="en-US" b="0" dirty="0">
                <a:solidFill>
                  <a:schemeClr val="bg1"/>
                </a:solidFill>
                <a:latin typeface="Microsoft JhengHei"/>
                <a:ea typeface="Microsoft JhengHei"/>
              </a:rPr>
              <a:t>等生理數據分析</a:t>
            </a:r>
          </a:p>
        </p:txBody>
      </p:sp>
      <p:pic>
        <p:nvPicPr>
          <p:cNvPr id="486" name="Google Shape;486;p53" descr="ãiei smart hospitalãçåçæå°çµæ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7959" y="1237756"/>
            <a:ext cx="4827518" cy="33062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7" name="Google Shape;487;p53"/>
          <p:cNvGrpSpPr/>
          <p:nvPr/>
        </p:nvGrpSpPr>
        <p:grpSpPr>
          <a:xfrm>
            <a:off x="9806716" y="3274339"/>
            <a:ext cx="3207841" cy="1252795"/>
            <a:chOff x="4707116" y="3795886"/>
            <a:chExt cx="2284440" cy="963068"/>
          </a:xfrm>
        </p:grpSpPr>
        <p:pic>
          <p:nvPicPr>
            <p:cNvPr id="488" name="Google Shape;488;p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707116" y="3795886"/>
              <a:ext cx="1173917" cy="9630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9" name="Google Shape;489;p5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881033" y="3795886"/>
              <a:ext cx="1110523" cy="9630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直角三角形 1">
            <a:extLst>
              <a:ext uri="{FF2B5EF4-FFF2-40B4-BE49-F238E27FC236}">
                <a16:creationId xmlns:a16="http://schemas.microsoft.com/office/drawing/2014/main" id="{6A11E53E-E936-4924-9E6E-0E5CD467D638}"/>
              </a:ext>
            </a:extLst>
          </p:cNvPr>
          <p:cNvSpPr/>
          <p:nvPr/>
        </p:nvSpPr>
        <p:spPr>
          <a:xfrm>
            <a:off x="3799680" y="3992164"/>
            <a:ext cx="729854" cy="664369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1368F33-7905-4230-AA51-06F3FBB56B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40000" flipV="1">
            <a:off x="152976" y="3966038"/>
            <a:ext cx="1296469" cy="407240"/>
          </a:xfrm>
          <a:prstGeom prst="rect">
            <a:avLst/>
          </a:prstGeom>
        </p:spPr>
      </p:pic>
      <p:pic>
        <p:nvPicPr>
          <p:cNvPr id="3" name="Picture 4" descr="A picture containing LEGO, toy&#10;&#10;描述是以非常高的可信度產生">
            <a:extLst>
              <a:ext uri="{FF2B5EF4-FFF2-40B4-BE49-F238E27FC236}">
                <a16:creationId xmlns:a16="http://schemas.microsoft.com/office/drawing/2014/main" id="{62143E54-8CA2-421A-BED8-5B32F8C167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3117857"/>
            <a:ext cx="2482850" cy="1987535"/>
          </a:xfrm>
          <a:prstGeom prst="rect">
            <a:avLst/>
          </a:prstGeom>
        </p:spPr>
      </p:pic>
      <p:grpSp>
        <p:nvGrpSpPr>
          <p:cNvPr id="15" name="Google Shape;487;p53">
            <a:extLst>
              <a:ext uri="{FF2B5EF4-FFF2-40B4-BE49-F238E27FC236}">
                <a16:creationId xmlns:a16="http://schemas.microsoft.com/office/drawing/2014/main" id="{414E3C93-A3BD-49CB-80BF-13141DC168FD}"/>
              </a:ext>
            </a:extLst>
          </p:cNvPr>
          <p:cNvGrpSpPr/>
          <p:nvPr/>
        </p:nvGrpSpPr>
        <p:grpSpPr>
          <a:xfrm>
            <a:off x="10098815" y="3566439"/>
            <a:ext cx="3207841" cy="1252795"/>
            <a:chOff x="4707116" y="3795886"/>
            <a:chExt cx="2284440" cy="963068"/>
          </a:xfrm>
        </p:grpSpPr>
        <p:pic>
          <p:nvPicPr>
            <p:cNvPr id="16" name="Google Shape;488;p53">
              <a:extLst>
                <a:ext uri="{FF2B5EF4-FFF2-40B4-BE49-F238E27FC236}">
                  <a16:creationId xmlns:a16="http://schemas.microsoft.com/office/drawing/2014/main" id="{AB65DD9C-A027-47D2-884C-624AB8236D7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707116" y="3795886"/>
              <a:ext cx="1173917" cy="9630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489;p53">
              <a:extLst>
                <a:ext uri="{FF2B5EF4-FFF2-40B4-BE49-F238E27FC236}">
                  <a16:creationId xmlns:a16="http://schemas.microsoft.com/office/drawing/2014/main" id="{09D107D9-D947-4A45-B5B8-1E96B15780F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881033" y="3795886"/>
              <a:ext cx="1110523" cy="96306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450263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5"/>
          <p:cNvSpPr txBox="1">
            <a:spLocks noGrp="1"/>
          </p:cNvSpPr>
          <p:nvPr>
            <p:ph type="title"/>
          </p:nvPr>
        </p:nvSpPr>
        <p:spPr>
          <a:xfrm>
            <a:off x="349897" y="101600"/>
            <a:ext cx="8794103" cy="614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002060"/>
              </a:buClr>
              <a:buSzPts val="4000"/>
            </a:pPr>
            <a:r>
              <a:rPr lang="en-US" sz="3200" b="1" i="0" u="none" strike="noStrike" cap="none" err="1">
                <a:latin typeface="Microsoft JhengHei"/>
                <a:ea typeface="Microsoft JhengHei"/>
                <a:sym typeface="Arial"/>
              </a:rPr>
              <a:t>案例</a:t>
            </a:r>
            <a:r>
              <a:rPr lang="en-US" sz="3200" b="1" i="0" u="none" strike="noStrike" cap="none">
                <a:latin typeface="Microsoft JhengHei"/>
                <a:ea typeface="Microsoft JhengHei"/>
                <a:sym typeface="Arial"/>
              </a:rPr>
              <a:t> – </a:t>
            </a:r>
            <a:r>
              <a:rPr lang="zh-TW" altLang="en-US" sz="3200">
                <a:latin typeface="Microsoft JhengHei"/>
                <a:ea typeface="Microsoft JhengHei"/>
              </a:rPr>
              <a:t>老年性黃斑部病變</a:t>
            </a:r>
            <a:endParaRPr lang="zh-TW" altLang="en-US" sz="3200" b="1" i="0" u="none" strike="noStrike" cap="none">
              <a:latin typeface="Microsoft JhengHei"/>
              <a:ea typeface="Microsoft JhengHei"/>
            </a:endParaRPr>
          </a:p>
        </p:txBody>
      </p:sp>
      <p:pic>
        <p:nvPicPr>
          <p:cNvPr id="4" name="Google Shape;521;p55">
            <a:extLst>
              <a:ext uri="{FF2B5EF4-FFF2-40B4-BE49-F238E27FC236}">
                <a16:creationId xmlns:a16="http://schemas.microsoft.com/office/drawing/2014/main" id="{196D3E1D-C8D8-4502-BC09-43ACF2E14661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29" y="740384"/>
            <a:ext cx="8818811" cy="4263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7106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0DB2578B-426D-433A-BEBE-F4930D1D39C9}"/>
              </a:ext>
            </a:extLst>
          </p:cNvPr>
          <p:cNvSpPr/>
          <p:nvPr/>
        </p:nvSpPr>
        <p:spPr>
          <a:xfrm>
            <a:off x="6549641" y="1551128"/>
            <a:ext cx="2307356" cy="2541487"/>
          </a:xfrm>
          <a:prstGeom prst="roundRect">
            <a:avLst>
              <a:gd name="adj" fmla="val 2888"/>
            </a:avLst>
          </a:prstGeom>
          <a:solidFill>
            <a:srgbClr val="00B0F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6" name="Google Shape;526;p56"/>
          <p:cNvSpPr txBox="1">
            <a:spLocks noGrp="1"/>
          </p:cNvSpPr>
          <p:nvPr>
            <p:ph type="title"/>
          </p:nvPr>
        </p:nvSpPr>
        <p:spPr>
          <a:xfrm>
            <a:off x="279919" y="113263"/>
            <a:ext cx="9330612" cy="620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002060"/>
              </a:buClr>
              <a:buSzPts val="4000"/>
            </a:pPr>
            <a:r>
              <a:rPr lang="zh-CN" altLang="en-US" sz="3200" b="1" i="0" u="none" strike="noStrike" cap="none" err="1">
                <a:latin typeface="Microsoft JhengHei"/>
                <a:ea typeface="Microsoft JhengHei"/>
                <a:sym typeface="Arial"/>
              </a:rPr>
              <a:t>案例</a:t>
            </a:r>
            <a:r>
              <a:rPr lang="zh-CN" altLang="en-US" sz="3200" b="1" i="0" u="none" strike="noStrike" cap="none">
                <a:latin typeface="Microsoft JhengHei"/>
                <a:ea typeface="Microsoft JhengHei"/>
                <a:sym typeface="Arial"/>
              </a:rPr>
              <a:t> </a:t>
            </a:r>
            <a:r>
              <a:rPr lang="en-US" altLang="zh-CN" sz="3200" b="1" i="0" u="none" strike="noStrike" cap="none">
                <a:latin typeface="Microsoft JhengHei"/>
                <a:ea typeface="Microsoft JhengHei"/>
                <a:sym typeface="Arial"/>
              </a:rPr>
              <a:t>– </a:t>
            </a:r>
            <a:r>
              <a:rPr lang="zh-CN" altLang="en-US" sz="3200">
                <a:latin typeface="Microsoft JhengHei"/>
                <a:ea typeface="Microsoft JhengHei"/>
              </a:rPr>
              <a:t>老年性黃斑部病變</a:t>
            </a:r>
            <a:endParaRPr lang="zh-CN" altLang="en-US" sz="3200" b="1" i="0" u="none" strike="noStrike" cap="none">
              <a:latin typeface="Microsoft JhengHei"/>
              <a:ea typeface="Microsoft JhengHei"/>
              <a:sym typeface="Arial"/>
            </a:endParaRPr>
          </a:p>
        </p:txBody>
      </p:sp>
      <p:sp>
        <p:nvSpPr>
          <p:cNvPr id="527" name="Google Shape;527;p56"/>
          <p:cNvSpPr txBox="1">
            <a:spLocks noGrp="1"/>
          </p:cNvSpPr>
          <p:nvPr>
            <p:ph type="body" idx="1"/>
          </p:nvPr>
        </p:nvSpPr>
        <p:spPr>
          <a:xfrm>
            <a:off x="281776" y="999416"/>
            <a:ext cx="8512935" cy="479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SzPts val="2400"/>
              <a:buNone/>
            </a:pPr>
            <a:r>
              <a:rPr lang="zh-TW" altLang="en-US">
                <a:solidFill>
                  <a:srgbClr val="00B0F0"/>
                </a:solidFill>
                <a:latin typeface="Microsoft JhengHei"/>
                <a:ea typeface="Microsoft JhengHei"/>
              </a:rPr>
              <a:t>如果AI需要回答的問題是</a:t>
            </a:r>
            <a:r>
              <a:rPr lang="en-US" sz="2400" b="1" i="0" u="none" strike="noStrike" cap="none">
                <a:solidFill>
                  <a:srgbClr val="00B0F0"/>
                </a:solidFill>
                <a:latin typeface="Microsoft JhengHei"/>
                <a:ea typeface="Microsoft JhengHei"/>
                <a:sym typeface="Arial"/>
              </a:rPr>
              <a:t>：</a:t>
            </a:r>
            <a:r>
              <a:rPr lang="en-US" sz="2400" b="1" i="0" u="none" strike="noStrike" cap="none" err="1">
                <a:solidFill>
                  <a:srgbClr val="00B0F0"/>
                </a:solidFill>
                <a:latin typeface="Microsoft JhengHei"/>
                <a:ea typeface="Microsoft JhengHei"/>
                <a:sym typeface="Arial"/>
              </a:rPr>
              <a:t>是否有</a:t>
            </a:r>
            <a:r>
              <a:rPr lang="zh-TW" altLang="en-US" sz="2400">
                <a:solidFill>
                  <a:srgbClr val="00B0F0"/>
                </a:solidFill>
                <a:latin typeface="Microsoft JhengHei"/>
                <a:ea typeface="Microsoft JhengHei"/>
              </a:rPr>
              <a:t>某種疾病</a:t>
            </a:r>
            <a:r>
              <a:rPr lang="en-US" sz="2400" b="1" i="0" u="none" strike="noStrike" cap="none">
                <a:solidFill>
                  <a:srgbClr val="00B0F0"/>
                </a:solidFill>
                <a:latin typeface="Microsoft JhengHei"/>
                <a:ea typeface="Microsoft JhengHei"/>
                <a:sym typeface="Arial"/>
              </a:rPr>
              <a:t>？</a:t>
            </a:r>
            <a:endParaRPr lang="zh-TW" altLang="en-US" sz="2400" b="1" i="0" u="none" strike="noStrike" cap="none">
              <a:solidFill>
                <a:srgbClr val="00B0F0"/>
              </a:solidFill>
              <a:latin typeface="Microsoft JhengHei"/>
              <a:ea typeface="Microsoft JhengHei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F2431EDA-AF36-4443-A393-9A6E43F0C0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7768" y="2825581"/>
            <a:ext cx="2181307" cy="803176"/>
          </a:xfrm>
          <a:prstGeom prst="rect">
            <a:avLst/>
          </a:prstGeom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429016B0-6971-4D81-AD69-AF3262EA38D0}"/>
              </a:ext>
            </a:extLst>
          </p:cNvPr>
          <p:cNvSpPr txBox="1"/>
          <p:nvPr/>
        </p:nvSpPr>
        <p:spPr>
          <a:xfrm>
            <a:off x="6617483" y="2434798"/>
            <a:ext cx="22495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正常</a:t>
            </a:r>
            <a:r>
              <a:rPr lang="en-US" altLang="zh-CN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99.99% </a:t>
            </a:r>
            <a:r>
              <a:rPr lang="zh-TW" altLang="en-US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的信心水準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3351F30-FA2C-4909-A8F1-BAC0CE6E2F06}"/>
              </a:ext>
            </a:extLst>
          </p:cNvPr>
          <p:cNvSpPr txBox="1"/>
          <p:nvPr/>
        </p:nvSpPr>
        <p:spPr>
          <a:xfrm>
            <a:off x="6504372" y="3628574"/>
            <a:ext cx="249080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濕式</a:t>
            </a:r>
            <a:r>
              <a:rPr lang="en-US" altLang="zh-TW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(Active Wet) 100.00% </a:t>
            </a:r>
            <a:r>
              <a:rPr lang="zh-TW" altLang="en-US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endParaRPr lang="zh-TW"/>
          </a:p>
          <a:p>
            <a:r>
              <a:rPr lang="zh-TW" altLang="en-US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信心水準</a:t>
            </a:r>
            <a:endParaRPr 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188412CC-2759-4676-95A0-8169A691FE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767" y="1622313"/>
            <a:ext cx="2160241" cy="815185"/>
          </a:xfrm>
          <a:prstGeom prst="rect">
            <a:avLst/>
          </a:prstGeom>
        </p:spPr>
      </p:pic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BCF5D897-B61A-45EC-9CF5-2DF7FB705C2D}"/>
              </a:ext>
            </a:extLst>
          </p:cNvPr>
          <p:cNvSpPr/>
          <p:nvPr/>
        </p:nvSpPr>
        <p:spPr>
          <a:xfrm>
            <a:off x="328403" y="1550338"/>
            <a:ext cx="1944216" cy="1440160"/>
          </a:xfrm>
          <a:prstGeom prst="roundRect">
            <a:avLst>
              <a:gd name="adj" fmla="val 2888"/>
            </a:avLst>
          </a:prstGeom>
          <a:solidFill>
            <a:srgbClr val="0070C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B73D2F67-EDDB-4C13-8E71-9138DA502758}"/>
              </a:ext>
            </a:extLst>
          </p:cNvPr>
          <p:cNvCxnSpPr/>
          <p:nvPr/>
        </p:nvCxnSpPr>
        <p:spPr>
          <a:xfrm>
            <a:off x="328403" y="1858115"/>
            <a:ext cx="1944216" cy="0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880D9FED-E58E-4B55-84F0-8EBA0226837D}"/>
              </a:ext>
            </a:extLst>
          </p:cNvPr>
          <p:cNvSpPr txBox="1"/>
          <p:nvPr/>
        </p:nvSpPr>
        <p:spPr>
          <a:xfrm>
            <a:off x="328404" y="1858115"/>
            <a:ext cx="1944215" cy="93871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9388" indent="-179388">
              <a:buClr>
                <a:schemeClr val="bg1"/>
              </a:buClr>
              <a:buFont typeface="+mj-lt"/>
              <a:buAutoNum type="arabicPeriod"/>
            </a:pP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定義分類。</a:t>
            </a:r>
            <a:endParaRPr lang="en-US" altLang="zh-TW" sz="1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>
              <a:buClr>
                <a:schemeClr val="bg1"/>
              </a:buClr>
              <a:buFont typeface="+mj-lt"/>
              <a:buAutoNum type="arabicPeriod"/>
            </a:pPr>
            <a:r>
              <a:rPr lang="zh-CN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每類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至少準備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500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到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1,000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張以上的照片。</a:t>
            </a:r>
            <a:endParaRPr lang="en-US" altLang="zh-TW" sz="1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>
              <a:buClr>
                <a:schemeClr val="bg1"/>
              </a:buClr>
              <a:buFont typeface="+mj-lt"/>
              <a:buAutoNum type="arabicPeriod"/>
            </a:pP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可以先從公開的資料集開始。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E38BE4FD-7276-4149-BAA7-2003D5FA0393}"/>
              </a:ext>
            </a:extLst>
          </p:cNvPr>
          <p:cNvSpPr txBox="1"/>
          <p:nvPr/>
        </p:nvSpPr>
        <p:spPr>
          <a:xfrm>
            <a:off x="328403" y="1550338"/>
            <a:ext cx="1944216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準備資料</a:t>
            </a: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E5257156-0E42-4530-AB52-CD35BAB888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26" y="1682954"/>
            <a:ext cx="1969170" cy="188073"/>
          </a:xfrm>
          <a:prstGeom prst="rect">
            <a:avLst/>
          </a:prstGeom>
        </p:spPr>
      </p:pic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190617F9-9776-41C1-AFE6-171D721D6987}"/>
              </a:ext>
            </a:extLst>
          </p:cNvPr>
          <p:cNvSpPr/>
          <p:nvPr/>
        </p:nvSpPr>
        <p:spPr>
          <a:xfrm>
            <a:off x="2391396" y="1563035"/>
            <a:ext cx="1944216" cy="1440160"/>
          </a:xfrm>
          <a:prstGeom prst="roundRect">
            <a:avLst>
              <a:gd name="adj" fmla="val 2888"/>
            </a:avLst>
          </a:prstGeom>
          <a:solidFill>
            <a:srgbClr val="0070C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86096718-68F8-43E3-BEDD-70A34AA4BD4B}"/>
              </a:ext>
            </a:extLst>
          </p:cNvPr>
          <p:cNvCxnSpPr/>
          <p:nvPr/>
        </p:nvCxnSpPr>
        <p:spPr>
          <a:xfrm>
            <a:off x="2391396" y="1870812"/>
            <a:ext cx="1944216" cy="0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050E42A3-0A8D-4C73-9053-5EB2925862E8}"/>
              </a:ext>
            </a:extLst>
          </p:cNvPr>
          <p:cNvSpPr txBox="1"/>
          <p:nvPr/>
        </p:nvSpPr>
        <p:spPr>
          <a:xfrm>
            <a:off x="2391397" y="1870812"/>
            <a:ext cx="1944215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通常</a:t>
            </a:r>
            <a:r>
              <a:rPr lang="zh-CN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CNN (Convolution Neural Network)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CN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 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VGG16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1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GoogLeNet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1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ResNet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等。</a:t>
            </a:r>
            <a:endParaRPr lang="en-US" altLang="zh-TW" sz="1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BB7786F9-5861-4D17-8040-E921D4F7A0EB}"/>
              </a:ext>
            </a:extLst>
          </p:cNvPr>
          <p:cNvSpPr txBox="1"/>
          <p:nvPr/>
        </p:nvSpPr>
        <p:spPr>
          <a:xfrm>
            <a:off x="2391396" y="1563035"/>
            <a:ext cx="1944216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方法</a:t>
            </a:r>
            <a:endParaRPr lang="en-US" altLang="zh-TW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472F7510-A672-40DE-B015-CDE5C13D52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919" y="1695651"/>
            <a:ext cx="1969170" cy="188073"/>
          </a:xfrm>
          <a:prstGeom prst="rect">
            <a:avLst/>
          </a:prstGeom>
        </p:spPr>
      </p:pic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861B0EF9-0230-4CDF-8574-067E90A52AD0}"/>
              </a:ext>
            </a:extLst>
          </p:cNvPr>
          <p:cNvSpPr/>
          <p:nvPr/>
        </p:nvSpPr>
        <p:spPr>
          <a:xfrm>
            <a:off x="4448189" y="1563035"/>
            <a:ext cx="1944216" cy="1440160"/>
          </a:xfrm>
          <a:prstGeom prst="roundRect">
            <a:avLst>
              <a:gd name="adj" fmla="val 2888"/>
            </a:avLst>
          </a:prstGeom>
          <a:solidFill>
            <a:srgbClr val="0070C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88F41D92-3C44-4701-9840-42E8B8FFD7B5}"/>
              </a:ext>
            </a:extLst>
          </p:cNvPr>
          <p:cNvCxnSpPr/>
          <p:nvPr/>
        </p:nvCxnSpPr>
        <p:spPr>
          <a:xfrm>
            <a:off x="4448189" y="1870812"/>
            <a:ext cx="1944216" cy="0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F5BD47DD-C3B0-4B4E-B136-B6386298689D}"/>
              </a:ext>
            </a:extLst>
          </p:cNvPr>
          <p:cNvSpPr txBox="1"/>
          <p:nvPr/>
        </p:nvSpPr>
        <p:spPr>
          <a:xfrm>
            <a:off x="4448190" y="1870812"/>
            <a:ext cx="1944215" cy="93871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28600" indent="-22860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以 </a:t>
            </a:r>
            <a:r>
              <a:rPr lang="en-US" altLang="zh-TW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ImageNet 1K </a:t>
            </a:r>
            <a:r>
              <a:rPr lang="zh-TW" altLang="en-US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為例</a:t>
            </a:r>
            <a:r>
              <a:rPr lang="en-US" altLang="zh-TW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228600" indent="-228600">
              <a:buClr>
                <a:schemeClr val="bg1"/>
              </a:buClr>
              <a:buFont typeface="+mj-lt"/>
              <a:buAutoNum type="arabicPeriod"/>
            </a:pP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Top-1 Error Rate: 22.25%</a:t>
            </a:r>
          </a:p>
          <a:p>
            <a:pPr marL="228600" indent="-228600">
              <a:buClr>
                <a:schemeClr val="bg1"/>
              </a:buClr>
              <a:buFont typeface="+mj-lt"/>
              <a:buAutoNum type="arabicPeriod"/>
            </a:pP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Top-5 Error Rate: 6.42%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97E92244-4D7F-4C89-B616-CE526A1025A7}"/>
              </a:ext>
            </a:extLst>
          </p:cNvPr>
          <p:cNvSpPr txBox="1"/>
          <p:nvPr/>
        </p:nvSpPr>
        <p:spPr>
          <a:xfrm>
            <a:off x="4448189" y="1563035"/>
            <a:ext cx="1944216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行業標竿</a:t>
            </a:r>
            <a:endParaRPr lang="en-US" altLang="zh-TW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4406372D-9152-487F-87E0-8DA0AFF689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712" y="1695651"/>
            <a:ext cx="1969170" cy="188073"/>
          </a:xfrm>
          <a:prstGeom prst="rect">
            <a:avLst/>
          </a:prstGeom>
        </p:spPr>
      </p:pic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B1E30D86-5D74-4AFC-9CC6-8E7839F0F2FB}"/>
              </a:ext>
            </a:extLst>
          </p:cNvPr>
          <p:cNvSpPr/>
          <p:nvPr/>
        </p:nvSpPr>
        <p:spPr>
          <a:xfrm>
            <a:off x="328403" y="3118366"/>
            <a:ext cx="1944216" cy="1440160"/>
          </a:xfrm>
          <a:prstGeom prst="roundRect">
            <a:avLst>
              <a:gd name="adj" fmla="val 2888"/>
            </a:avLst>
          </a:prstGeom>
          <a:solidFill>
            <a:srgbClr val="0070C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E02E8B90-1FED-4D1A-8A14-1EE91A71D8DB}"/>
              </a:ext>
            </a:extLst>
          </p:cNvPr>
          <p:cNvCxnSpPr/>
          <p:nvPr/>
        </p:nvCxnSpPr>
        <p:spPr>
          <a:xfrm>
            <a:off x="328403" y="3426143"/>
            <a:ext cx="1944216" cy="0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EFB1C953-AEDE-484D-B48E-6B893E52ADE8}"/>
              </a:ext>
            </a:extLst>
          </p:cNvPr>
          <p:cNvSpPr txBox="1"/>
          <p:nvPr/>
        </p:nvSpPr>
        <p:spPr>
          <a:xfrm>
            <a:off x="328404" y="3426143"/>
            <a:ext cx="1944215" cy="6001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Transfer Learning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搭配最新的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GPU Card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可在數小時到數天內完成。</a:t>
            </a:r>
            <a:endParaRPr lang="en-US" altLang="zh-TW" sz="1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DA016BEB-813B-419B-A2BB-09A420446CDC}"/>
              </a:ext>
            </a:extLst>
          </p:cNvPr>
          <p:cNvSpPr txBox="1"/>
          <p:nvPr/>
        </p:nvSpPr>
        <p:spPr>
          <a:xfrm>
            <a:off x="328403" y="3118366"/>
            <a:ext cx="1944216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訓練平台</a:t>
            </a:r>
            <a:endParaRPr lang="en-US" altLang="zh-TW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6" name="圖片 55">
            <a:extLst>
              <a:ext uri="{FF2B5EF4-FFF2-40B4-BE49-F238E27FC236}">
                <a16:creationId xmlns:a16="http://schemas.microsoft.com/office/drawing/2014/main" id="{A778477E-EF1A-4075-8066-26F028F889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26" y="3250982"/>
            <a:ext cx="1969170" cy="188073"/>
          </a:xfrm>
          <a:prstGeom prst="rect">
            <a:avLst/>
          </a:prstGeom>
        </p:spPr>
      </p:pic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83890E2A-9999-4EEC-8FA8-8B3B18415C76}"/>
              </a:ext>
            </a:extLst>
          </p:cNvPr>
          <p:cNvSpPr/>
          <p:nvPr/>
        </p:nvSpPr>
        <p:spPr>
          <a:xfrm>
            <a:off x="2391396" y="3122250"/>
            <a:ext cx="1944216" cy="1440160"/>
          </a:xfrm>
          <a:prstGeom prst="roundRect">
            <a:avLst>
              <a:gd name="adj" fmla="val 2888"/>
            </a:avLst>
          </a:prstGeom>
          <a:solidFill>
            <a:srgbClr val="0070C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8A761B3D-0F37-4DEC-A7A5-24F4E43F5B0E}"/>
              </a:ext>
            </a:extLst>
          </p:cNvPr>
          <p:cNvCxnSpPr/>
          <p:nvPr/>
        </p:nvCxnSpPr>
        <p:spPr>
          <a:xfrm>
            <a:off x="2391396" y="3430027"/>
            <a:ext cx="1944216" cy="0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8E226E50-DC03-4045-9786-DD4AEBEE81F8}"/>
              </a:ext>
            </a:extLst>
          </p:cNvPr>
          <p:cNvSpPr txBox="1"/>
          <p:nvPr/>
        </p:nvSpPr>
        <p:spPr>
          <a:xfrm>
            <a:off x="2391397" y="3430027"/>
            <a:ext cx="1944215" cy="11079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179070" indent="-17907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Intel CPU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Intel </a:t>
            </a:r>
            <a:r>
              <a:rPr lang="en-US" altLang="zh-TW" sz="11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OpenVINO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技術可達到不錯的輸出效能。</a:t>
            </a:r>
            <a:endParaRPr lang="en-US" altLang="zh-TW" sz="11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179070" indent="-17907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高負載需求時，可考慮搭配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GPU Card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AI Chip </a:t>
            </a:r>
            <a:r>
              <a:rPr lang="zh-CN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FPGA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卡等方案。</a:t>
            </a:r>
            <a:endParaRPr lang="en-US" altLang="zh-TW" sz="11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86BCACB1-B614-423C-B25E-E529F4972BBD}"/>
              </a:ext>
            </a:extLst>
          </p:cNvPr>
          <p:cNvSpPr txBox="1"/>
          <p:nvPr/>
        </p:nvSpPr>
        <p:spPr>
          <a:xfrm>
            <a:off x="2391396" y="3122250"/>
            <a:ext cx="1944216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推論平台</a:t>
            </a:r>
            <a:endParaRPr lang="zh-TW" altLang="en-US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1" name="圖片 60">
            <a:extLst>
              <a:ext uri="{FF2B5EF4-FFF2-40B4-BE49-F238E27FC236}">
                <a16:creationId xmlns:a16="http://schemas.microsoft.com/office/drawing/2014/main" id="{99FA15F9-D036-412C-AA59-CF0E0E16BC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919" y="3254866"/>
            <a:ext cx="1969170" cy="188073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6B3CD788-E47A-4CFE-AE75-084A8634A5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087" y="2552901"/>
            <a:ext cx="1969170" cy="18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4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866C3CCB-4210-4AB9-A7B0-A1830CAAF0BB}"/>
              </a:ext>
            </a:extLst>
          </p:cNvPr>
          <p:cNvSpPr/>
          <p:nvPr/>
        </p:nvSpPr>
        <p:spPr>
          <a:xfrm>
            <a:off x="6555594" y="1723768"/>
            <a:ext cx="2307356" cy="2005707"/>
          </a:xfrm>
          <a:prstGeom prst="roundRect">
            <a:avLst>
              <a:gd name="adj" fmla="val 2888"/>
            </a:avLst>
          </a:prstGeom>
          <a:solidFill>
            <a:srgbClr val="00B0F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51C6B90-C3E7-41E6-9014-CB498D4FA4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040" y="2713635"/>
            <a:ext cx="1969170" cy="188073"/>
          </a:xfrm>
          <a:prstGeom prst="rect">
            <a:avLst/>
          </a:prstGeom>
        </p:spPr>
      </p:pic>
      <p:sp>
        <p:nvSpPr>
          <p:cNvPr id="562" name="Google Shape;562;p57"/>
          <p:cNvSpPr txBox="1">
            <a:spLocks noGrp="1"/>
          </p:cNvSpPr>
          <p:nvPr>
            <p:ph type="title"/>
          </p:nvPr>
        </p:nvSpPr>
        <p:spPr>
          <a:xfrm>
            <a:off x="279919" y="101600"/>
            <a:ext cx="8864081" cy="620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3200" b="1" i="0" u="none" strike="noStrike" cap="none" err="1">
                <a:latin typeface="Microsoft JhengHei"/>
                <a:ea typeface="Microsoft JhengHei"/>
                <a:sym typeface="Arial"/>
              </a:rPr>
              <a:t>案例</a:t>
            </a:r>
            <a:r>
              <a:rPr lang="en-US" sz="3200" b="1" i="0" u="none" strike="noStrike" cap="none">
                <a:latin typeface="Microsoft JhengHei"/>
                <a:ea typeface="Microsoft JhengHei"/>
                <a:sym typeface="Arial"/>
              </a:rPr>
              <a:t> – </a:t>
            </a:r>
            <a:r>
              <a:rPr lang="zh-TW" altLang="en-US" sz="3200">
                <a:latin typeface="Microsoft JhengHei"/>
                <a:ea typeface="Microsoft JhengHei"/>
              </a:rPr>
              <a:t>老年性黄斑部病變</a:t>
            </a:r>
            <a:endParaRPr lang="zh-TW" altLang="en-US" sz="3200" b="1" i="0" u="none" strike="noStrike" cap="none">
              <a:latin typeface="Microsoft JhengHei"/>
              <a:ea typeface="Microsoft JhengHei"/>
            </a:endParaRPr>
          </a:p>
        </p:txBody>
      </p:sp>
      <p:sp>
        <p:nvSpPr>
          <p:cNvPr id="570" name="Google Shape;570;p57"/>
          <p:cNvSpPr txBox="1"/>
          <p:nvPr/>
        </p:nvSpPr>
        <p:spPr>
          <a:xfrm>
            <a:off x="280771" y="1048282"/>
            <a:ext cx="8400197" cy="911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2400" b="1">
                <a:solidFill>
                  <a:srgbClr val="00B0F0"/>
                </a:solidFill>
                <a:latin typeface="Microsoft JhengHei"/>
                <a:ea typeface="Microsoft JhengHei"/>
              </a:rPr>
              <a:t>如果 </a:t>
            </a:r>
            <a:r>
              <a:rPr lang="en-US" altLang="zh-TW" sz="2400" b="1">
                <a:solidFill>
                  <a:srgbClr val="00B0F0"/>
                </a:solidFill>
                <a:latin typeface="Microsoft JhengHei"/>
                <a:ea typeface="Microsoft JhengHei"/>
              </a:rPr>
              <a:t>AI </a:t>
            </a:r>
            <a:r>
              <a:rPr lang="zh-TW" altLang="en-US" sz="2400" b="1">
                <a:solidFill>
                  <a:srgbClr val="00B0F0"/>
                </a:solidFill>
                <a:latin typeface="Microsoft JhengHei"/>
                <a:ea typeface="Microsoft JhengHei"/>
              </a:rPr>
              <a:t>需要回答的問題是：有此症狀的位置在哪裡？</a:t>
            </a:r>
            <a:endParaRPr lang="zh-TW" altLang="en-US">
              <a:solidFill>
                <a:srgbClr val="00B0F0"/>
              </a:solidFill>
              <a:latin typeface="Microsoft JhengHei"/>
              <a:ea typeface="Microsoft JhengHei"/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E89BA34B-1C3F-405F-8E45-5506CB0400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677" y="1865835"/>
            <a:ext cx="2160241" cy="815185"/>
          </a:xfrm>
          <a:prstGeom prst="rect">
            <a:avLst/>
          </a:prstGeom>
        </p:spPr>
      </p:pic>
      <p:grpSp>
        <p:nvGrpSpPr>
          <p:cNvPr id="38" name="群組 37">
            <a:extLst>
              <a:ext uri="{FF2B5EF4-FFF2-40B4-BE49-F238E27FC236}">
                <a16:creationId xmlns:a16="http://schemas.microsoft.com/office/drawing/2014/main" id="{D7708158-E374-4AB8-8918-C4AA912F1480}"/>
              </a:ext>
            </a:extLst>
          </p:cNvPr>
          <p:cNvGrpSpPr/>
          <p:nvPr/>
        </p:nvGrpSpPr>
        <p:grpSpPr>
          <a:xfrm>
            <a:off x="6627677" y="2772726"/>
            <a:ext cx="2181307" cy="803176"/>
            <a:chOff x="6798010" y="3253565"/>
            <a:chExt cx="2181307" cy="803176"/>
          </a:xfrm>
        </p:grpSpPr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58904F8E-CB7B-4BD1-ADC9-7AC971971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8010" y="3253565"/>
              <a:ext cx="2181307" cy="803176"/>
            </a:xfrm>
            <a:prstGeom prst="rect">
              <a:avLst/>
            </a:prstGeom>
          </p:spPr>
        </p:pic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7FB56A75-DEF1-480A-B33B-DE8B6B6547D0}"/>
                </a:ext>
              </a:extLst>
            </p:cNvPr>
            <p:cNvSpPr/>
            <p:nvPr/>
          </p:nvSpPr>
          <p:spPr>
            <a:xfrm>
              <a:off x="7740352" y="3748265"/>
              <a:ext cx="360040" cy="21602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E8F773FD-D0A9-4FA7-A09E-3342CBF36F47}"/>
                </a:ext>
              </a:extLst>
            </p:cNvPr>
            <p:cNvSpPr/>
            <p:nvPr/>
          </p:nvSpPr>
          <p:spPr>
            <a:xfrm>
              <a:off x="7308304" y="3892281"/>
              <a:ext cx="144016" cy="8579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37161F3C-0095-4E97-A4EF-E7DDFD1AFFEB}"/>
                </a:ext>
              </a:extLst>
            </p:cNvPr>
            <p:cNvSpPr txBox="1"/>
            <p:nvPr/>
          </p:nvSpPr>
          <p:spPr>
            <a:xfrm>
              <a:off x="7668344" y="3532241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>
                  <a:solidFill>
                    <a:srgbClr val="FF0000"/>
                  </a:solidFill>
                </a:rPr>
                <a:t>CNV</a:t>
              </a:r>
              <a:endParaRPr lang="zh-TW" altLang="en-US" sz="1200">
                <a:solidFill>
                  <a:srgbClr val="FF0000"/>
                </a:solidFill>
              </a:endParaRPr>
            </a:p>
          </p:txBody>
        </p: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DD450A90-8B19-487E-BD56-E80EEC77EFC0}"/>
                </a:ext>
              </a:extLst>
            </p:cNvPr>
            <p:cNvSpPr txBox="1"/>
            <p:nvPr/>
          </p:nvSpPr>
          <p:spPr>
            <a:xfrm>
              <a:off x="7175524" y="3649760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>
                  <a:solidFill>
                    <a:srgbClr val="FF0000"/>
                  </a:solidFill>
                </a:rPr>
                <a:t>CNV</a:t>
              </a:r>
              <a:endParaRPr lang="zh-TW" altLang="en-US" sz="1200">
                <a:solidFill>
                  <a:srgbClr val="FF0000"/>
                </a:solidFill>
              </a:endParaRPr>
            </a:p>
          </p:txBody>
        </p:sp>
      </p:grp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3F5BF503-3780-4E2F-A57C-79BEDA1D74F6}"/>
              </a:ext>
            </a:extLst>
          </p:cNvPr>
          <p:cNvSpPr/>
          <p:nvPr/>
        </p:nvSpPr>
        <p:spPr>
          <a:xfrm>
            <a:off x="395536" y="1722169"/>
            <a:ext cx="1944216" cy="1440160"/>
          </a:xfrm>
          <a:prstGeom prst="roundRect">
            <a:avLst>
              <a:gd name="adj" fmla="val 2888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5EC4D6FE-4221-4FB2-A9CA-52EE79765CDC}"/>
              </a:ext>
            </a:extLst>
          </p:cNvPr>
          <p:cNvCxnSpPr/>
          <p:nvPr/>
        </p:nvCxnSpPr>
        <p:spPr>
          <a:xfrm>
            <a:off x="395536" y="2029946"/>
            <a:ext cx="1944216" cy="0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624D73D1-4ACD-4200-B01F-B96A2BBC75D6}"/>
              </a:ext>
            </a:extLst>
          </p:cNvPr>
          <p:cNvSpPr txBox="1"/>
          <p:nvPr/>
        </p:nvSpPr>
        <p:spPr>
          <a:xfrm>
            <a:off x="395537" y="2029946"/>
            <a:ext cx="1944215" cy="11079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9388" indent="-179388">
              <a:buClr>
                <a:schemeClr val="bg1"/>
              </a:buClr>
              <a:buFont typeface="+mj-lt"/>
              <a:buAutoNum type="arabicPeriod"/>
            </a:pP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定義分類。</a:t>
            </a:r>
            <a:endParaRPr lang="en-US" altLang="zh-TW" sz="1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>
              <a:buClr>
                <a:schemeClr val="bg1"/>
              </a:buClr>
              <a:buFont typeface="+mj-lt"/>
              <a:buAutoNum type="arabicPeriod"/>
            </a:pPr>
            <a:r>
              <a:rPr lang="zh-CN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每類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至少準備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500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到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1,000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張以上的照片，並標記好方框。</a:t>
            </a:r>
            <a:endParaRPr lang="en-US" altLang="zh-TW" sz="1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>
              <a:buClr>
                <a:schemeClr val="bg1"/>
              </a:buClr>
              <a:buFont typeface="+mj-lt"/>
              <a:buAutoNum type="arabicPeriod"/>
            </a:pP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可以先從公開的資料集開始。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F5B5642C-0B11-462D-9600-701A623211C5}"/>
              </a:ext>
            </a:extLst>
          </p:cNvPr>
          <p:cNvSpPr txBox="1"/>
          <p:nvPr/>
        </p:nvSpPr>
        <p:spPr>
          <a:xfrm>
            <a:off x="395536" y="1722169"/>
            <a:ext cx="1944216" cy="30777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準備資料</a:t>
            </a:r>
            <a:endParaRPr lang="zh-TW" alt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E0520969-2795-4290-B102-5942E180C1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59" y="1854785"/>
            <a:ext cx="1969170" cy="188073"/>
          </a:xfrm>
          <a:prstGeom prst="rect">
            <a:avLst/>
          </a:prstGeom>
        </p:spPr>
      </p:pic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6143299B-8BB4-4A71-9A0B-D2807E8D0632}"/>
              </a:ext>
            </a:extLst>
          </p:cNvPr>
          <p:cNvSpPr/>
          <p:nvPr/>
        </p:nvSpPr>
        <p:spPr>
          <a:xfrm>
            <a:off x="2446623" y="1734866"/>
            <a:ext cx="1944216" cy="1440160"/>
          </a:xfrm>
          <a:prstGeom prst="roundRect">
            <a:avLst>
              <a:gd name="adj" fmla="val 2888"/>
            </a:avLst>
          </a:prstGeom>
          <a:solidFill>
            <a:srgbClr val="0070C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D96F711C-4E07-4CC4-90FD-6FF8DE808D69}"/>
              </a:ext>
            </a:extLst>
          </p:cNvPr>
          <p:cNvCxnSpPr/>
          <p:nvPr/>
        </p:nvCxnSpPr>
        <p:spPr>
          <a:xfrm>
            <a:off x="2446623" y="2042643"/>
            <a:ext cx="1944216" cy="0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7A918E55-9254-4751-98F8-639D8656C492}"/>
              </a:ext>
            </a:extLst>
          </p:cNvPr>
          <p:cNvSpPr txBox="1"/>
          <p:nvPr/>
        </p:nvSpPr>
        <p:spPr>
          <a:xfrm>
            <a:off x="2446624" y="2042643"/>
            <a:ext cx="1944215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通常</a:t>
            </a:r>
            <a:r>
              <a:rPr lang="zh-CN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物件偵測模型，例如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SSD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Yolo v1/v2/v3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R-FCN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RCNN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Faster RCNN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等。</a:t>
            </a:r>
            <a:endParaRPr lang="en-US" altLang="zh-TW" sz="1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9DBBCA2F-C5D1-4D84-A0B6-FC8F82265939}"/>
              </a:ext>
            </a:extLst>
          </p:cNvPr>
          <p:cNvSpPr txBox="1"/>
          <p:nvPr/>
        </p:nvSpPr>
        <p:spPr>
          <a:xfrm>
            <a:off x="2446623" y="1734866"/>
            <a:ext cx="1944216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方法</a:t>
            </a:r>
            <a:endParaRPr lang="en-US" altLang="zh-TW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3ACB9B9D-FE46-40F9-808A-2677E9D17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146" y="1867482"/>
            <a:ext cx="1969170" cy="188073"/>
          </a:xfrm>
          <a:prstGeom prst="rect">
            <a:avLst/>
          </a:prstGeom>
        </p:spPr>
      </p:pic>
      <p:grpSp>
        <p:nvGrpSpPr>
          <p:cNvPr id="55" name="群組 54">
            <a:extLst>
              <a:ext uri="{FF2B5EF4-FFF2-40B4-BE49-F238E27FC236}">
                <a16:creationId xmlns:a16="http://schemas.microsoft.com/office/drawing/2014/main" id="{5DAF963E-8FCC-4A46-A9E6-96EF3CF35050}"/>
              </a:ext>
            </a:extLst>
          </p:cNvPr>
          <p:cNvGrpSpPr/>
          <p:nvPr/>
        </p:nvGrpSpPr>
        <p:grpSpPr>
          <a:xfrm>
            <a:off x="395536" y="3290197"/>
            <a:ext cx="1944216" cy="1440160"/>
            <a:chOff x="755576" y="1985814"/>
            <a:chExt cx="1944216" cy="1440160"/>
          </a:xfrm>
          <a:solidFill>
            <a:srgbClr val="0070C0"/>
          </a:solidFill>
        </p:grpSpPr>
        <p:sp>
          <p:nvSpPr>
            <p:cNvPr id="56" name="矩形: 圓角 55">
              <a:extLst>
                <a:ext uri="{FF2B5EF4-FFF2-40B4-BE49-F238E27FC236}">
                  <a16:creationId xmlns:a16="http://schemas.microsoft.com/office/drawing/2014/main" id="{1603AB60-FA96-4089-8740-1B5D7867EAAB}"/>
                </a:ext>
              </a:extLst>
            </p:cNvPr>
            <p:cNvSpPr/>
            <p:nvPr/>
          </p:nvSpPr>
          <p:spPr>
            <a:xfrm>
              <a:off x="755576" y="1985814"/>
              <a:ext cx="1944216" cy="1440160"/>
            </a:xfrm>
            <a:prstGeom prst="roundRect">
              <a:avLst>
                <a:gd name="adj" fmla="val 2888"/>
              </a:avLst>
            </a:prstGeom>
            <a:grpFill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57" name="直線接點 56">
              <a:extLst>
                <a:ext uri="{FF2B5EF4-FFF2-40B4-BE49-F238E27FC236}">
                  <a16:creationId xmlns:a16="http://schemas.microsoft.com/office/drawing/2014/main" id="{1FA0B91C-BFC2-41A2-AADB-6569EDC99B73}"/>
                </a:ext>
              </a:extLst>
            </p:cNvPr>
            <p:cNvCxnSpPr/>
            <p:nvPr/>
          </p:nvCxnSpPr>
          <p:spPr>
            <a:xfrm>
              <a:off x="755576" y="2293591"/>
              <a:ext cx="1944216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cxnSp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15CF8F5C-0145-41E0-B860-392FF2C94702}"/>
                </a:ext>
              </a:extLst>
            </p:cNvPr>
            <p:cNvSpPr txBox="1"/>
            <p:nvPr/>
          </p:nvSpPr>
          <p:spPr>
            <a:xfrm>
              <a:off x="755577" y="2293591"/>
              <a:ext cx="1944215" cy="43088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搭配最新的</a:t>
              </a:r>
              <a:r>
                <a:rPr lang="en-US" altLang="zh-TW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GPU Card </a:t>
              </a:r>
              <a:r>
                <a:rPr lang="zh-TW" altLang="en-US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通常可在數小時到數天內完成。</a:t>
              </a:r>
              <a:endPara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22245946-72F4-42DC-9766-FA7DC7C1B855}"/>
                </a:ext>
              </a:extLst>
            </p:cNvPr>
            <p:cNvSpPr txBox="1"/>
            <p:nvPr/>
          </p:nvSpPr>
          <p:spPr>
            <a:xfrm>
              <a:off x="755576" y="1985814"/>
              <a:ext cx="1944216" cy="307777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訓練平台</a:t>
              </a:r>
              <a:endPara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60" name="圖片 59">
            <a:extLst>
              <a:ext uri="{FF2B5EF4-FFF2-40B4-BE49-F238E27FC236}">
                <a16:creationId xmlns:a16="http://schemas.microsoft.com/office/drawing/2014/main" id="{92D51865-AF68-49CC-A682-C1E07656B8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59" y="3422813"/>
            <a:ext cx="1969170" cy="188073"/>
          </a:xfrm>
          <a:prstGeom prst="rect">
            <a:avLst/>
          </a:prstGeom>
        </p:spPr>
      </p:pic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50042E31-C9E0-40AC-80F9-7E0E1B895190}"/>
              </a:ext>
            </a:extLst>
          </p:cNvPr>
          <p:cNvSpPr/>
          <p:nvPr/>
        </p:nvSpPr>
        <p:spPr>
          <a:xfrm>
            <a:off x="2446623" y="3294081"/>
            <a:ext cx="1944216" cy="1440160"/>
          </a:xfrm>
          <a:prstGeom prst="roundRect">
            <a:avLst>
              <a:gd name="adj" fmla="val 2888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57686513-DE62-4151-A968-AFC330809631}"/>
              </a:ext>
            </a:extLst>
          </p:cNvPr>
          <p:cNvCxnSpPr/>
          <p:nvPr/>
        </p:nvCxnSpPr>
        <p:spPr>
          <a:xfrm>
            <a:off x="2446623" y="3601858"/>
            <a:ext cx="1944216" cy="0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0200D5F4-AD0B-4384-92A6-E10C0C7E5631}"/>
              </a:ext>
            </a:extLst>
          </p:cNvPr>
          <p:cNvSpPr txBox="1"/>
          <p:nvPr/>
        </p:nvSpPr>
        <p:spPr>
          <a:xfrm>
            <a:off x="2446624" y="3601858"/>
            <a:ext cx="1944215" cy="11079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179070" indent="-17907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Intel CPU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Intel </a:t>
            </a:r>
            <a:r>
              <a:rPr lang="en-US" altLang="zh-TW" sz="11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OpenVINO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技術可達到不錯的輸出效能。</a:t>
            </a:r>
            <a:endParaRPr lang="en-US" altLang="zh-TW" sz="11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179070" indent="-17907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高負載需求時，可考慮搭配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GPU Card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AI Chip </a:t>
            </a:r>
            <a:r>
              <a:rPr lang="zh-CN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FPGA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卡等方案。</a:t>
            </a:r>
            <a:endParaRPr lang="en-US" altLang="zh-TW" sz="11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21EF07AF-8034-4DD7-9CE1-815AFD235019}"/>
              </a:ext>
            </a:extLst>
          </p:cNvPr>
          <p:cNvSpPr txBox="1"/>
          <p:nvPr/>
        </p:nvSpPr>
        <p:spPr>
          <a:xfrm>
            <a:off x="2446623" y="3294081"/>
            <a:ext cx="1944216" cy="30777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推論平台</a:t>
            </a:r>
          </a:p>
        </p:txBody>
      </p:sp>
      <p:pic>
        <p:nvPicPr>
          <p:cNvPr id="65" name="圖片 64">
            <a:extLst>
              <a:ext uri="{FF2B5EF4-FFF2-40B4-BE49-F238E27FC236}">
                <a16:creationId xmlns:a16="http://schemas.microsoft.com/office/drawing/2014/main" id="{D4DA1E66-A3BB-48B9-BBF4-059508806A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146" y="3426697"/>
            <a:ext cx="1969170" cy="188073"/>
          </a:xfrm>
          <a:prstGeom prst="rect">
            <a:avLst/>
          </a:prstGeom>
        </p:spPr>
      </p:pic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8AD94769-57C1-40AB-B415-FE4DBCBEC515}"/>
              </a:ext>
            </a:extLst>
          </p:cNvPr>
          <p:cNvSpPr/>
          <p:nvPr/>
        </p:nvSpPr>
        <p:spPr>
          <a:xfrm>
            <a:off x="4497463" y="1734866"/>
            <a:ext cx="1944216" cy="1440160"/>
          </a:xfrm>
          <a:prstGeom prst="roundRect">
            <a:avLst>
              <a:gd name="adj" fmla="val 2888"/>
            </a:avLst>
          </a:prstGeom>
          <a:solidFill>
            <a:srgbClr val="0070C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7" name="直線接點 66">
            <a:extLst>
              <a:ext uri="{FF2B5EF4-FFF2-40B4-BE49-F238E27FC236}">
                <a16:creationId xmlns:a16="http://schemas.microsoft.com/office/drawing/2014/main" id="{4746D6E2-7690-4BF9-8E64-A6AECEF6EFE5}"/>
              </a:ext>
            </a:extLst>
          </p:cNvPr>
          <p:cNvCxnSpPr/>
          <p:nvPr/>
        </p:nvCxnSpPr>
        <p:spPr>
          <a:xfrm>
            <a:off x="4497463" y="2042643"/>
            <a:ext cx="1944216" cy="0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304B1AD4-D363-4DC9-88BC-5022FB380A3E}"/>
              </a:ext>
            </a:extLst>
          </p:cNvPr>
          <p:cNvSpPr txBox="1"/>
          <p:nvPr/>
        </p:nvSpPr>
        <p:spPr>
          <a:xfrm>
            <a:off x="4497463" y="2042643"/>
            <a:ext cx="1944215" cy="6001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SSD300: 73.4mAP</a:t>
            </a:r>
            <a:endParaRPr lang="en-US" altLang="zh-TW" sz="11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YOLOv2 544x544: 76.8mAP</a:t>
            </a: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AC391CE2-40BD-4C15-BDF0-597D1011FF32}"/>
              </a:ext>
            </a:extLst>
          </p:cNvPr>
          <p:cNvSpPr txBox="1"/>
          <p:nvPr/>
        </p:nvSpPr>
        <p:spPr>
          <a:xfrm>
            <a:off x="4497463" y="1734866"/>
            <a:ext cx="1944216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行業標竿</a:t>
            </a:r>
            <a:endParaRPr lang="en-US" altLang="zh-TW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0" name="圖片 69">
            <a:extLst>
              <a:ext uri="{FF2B5EF4-FFF2-40B4-BE49-F238E27FC236}">
                <a16:creationId xmlns:a16="http://schemas.microsoft.com/office/drawing/2014/main" id="{8C2BC1CD-5B22-43B0-A070-E7CA88EDAA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985" y="1867482"/>
            <a:ext cx="1969170" cy="18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08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D4F4F-7DC7-8A4D-9658-EEFC3C08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ea typeface="Microsoft JhengHei"/>
              </a:rPr>
              <a:t>AI 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的應用領域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EB703A-56DA-584A-9473-1775B5C02C41}"/>
              </a:ext>
            </a:extLst>
          </p:cNvPr>
          <p:cNvSpPr txBox="1"/>
          <p:nvPr/>
        </p:nvSpPr>
        <p:spPr>
          <a:xfrm>
            <a:off x="4619138" y="2477493"/>
            <a:ext cx="108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自動盤點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人流分析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98BCD3-F831-974E-B00B-3530A5DD063B}"/>
              </a:ext>
            </a:extLst>
          </p:cNvPr>
          <p:cNvSpPr txBox="1"/>
          <p:nvPr/>
        </p:nvSpPr>
        <p:spPr>
          <a:xfrm>
            <a:off x="1584798" y="1133879"/>
            <a:ext cx="16228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輔助駕駛功能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危險警示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無人車，自駕車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D39FB4-0C59-AB4C-8224-A93908483899}"/>
              </a:ext>
            </a:extLst>
          </p:cNvPr>
          <p:cNvSpPr txBox="1"/>
          <p:nvPr/>
        </p:nvSpPr>
        <p:spPr>
          <a:xfrm>
            <a:off x="1575841" y="3745594"/>
            <a:ext cx="14433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人臉辨識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可疑物品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火災煙霧預警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112625-A441-274C-95C0-0B25E7293D03}"/>
              </a:ext>
            </a:extLst>
          </p:cNvPr>
          <p:cNvSpPr txBox="1"/>
          <p:nvPr/>
        </p:nvSpPr>
        <p:spPr>
          <a:xfrm>
            <a:off x="7363629" y="3712379"/>
            <a:ext cx="16716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投資分析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風險偵測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信用審核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B2D8B7-AD5F-9D4D-9E15-742B9BAEABB7}"/>
              </a:ext>
            </a:extLst>
          </p:cNvPr>
          <p:cNvSpPr txBox="1"/>
          <p:nvPr/>
        </p:nvSpPr>
        <p:spPr>
          <a:xfrm>
            <a:off x="1575840" y="2349312"/>
            <a:ext cx="1861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醫療影像診斷</a:t>
            </a: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藥物開發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非典型疾病風險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 fontAlgn="base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心理諮詢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3ED1D2-C737-0D40-AD55-0A1FA8623DC8}"/>
              </a:ext>
            </a:extLst>
          </p:cNvPr>
          <p:cNvSpPr txBox="1"/>
          <p:nvPr/>
        </p:nvSpPr>
        <p:spPr>
          <a:xfrm>
            <a:off x="4587043" y="3886716"/>
            <a:ext cx="1411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基因定序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E27D34-4F3E-D34F-B954-4F63A145056E}"/>
              </a:ext>
            </a:extLst>
          </p:cNvPr>
          <p:cNvSpPr txBox="1"/>
          <p:nvPr/>
        </p:nvSpPr>
        <p:spPr>
          <a:xfrm>
            <a:off x="4540389" y="1146423"/>
            <a:ext cx="14433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產能提升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預防製造錯誤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瑕疵檢測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22B9DD-037B-0D43-A658-713385109124}"/>
              </a:ext>
            </a:extLst>
          </p:cNvPr>
          <p:cNvSpPr txBox="1"/>
          <p:nvPr/>
        </p:nvSpPr>
        <p:spPr>
          <a:xfrm>
            <a:off x="7350882" y="1133879"/>
            <a:ext cx="14433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語言翻譯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自然語意解讀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語音辨識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7BDFA358-4855-4254-A14F-F21EBE4D09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45" y="1000815"/>
            <a:ext cx="1069580" cy="1069580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A9B336EF-C009-4DFA-BA54-80681693AC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45" y="2291575"/>
            <a:ext cx="1069580" cy="1069580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A79BBAFF-5B7B-4AF3-BD10-9A25A6E62C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45" y="3572784"/>
            <a:ext cx="1069580" cy="1069580"/>
          </a:xfrm>
          <a:prstGeom prst="rect">
            <a:avLst/>
          </a:prstGeom>
        </p:spPr>
      </p:pic>
      <p:sp>
        <p:nvSpPr>
          <p:cNvPr id="29" name="TextBox 14">
            <a:extLst>
              <a:ext uri="{FF2B5EF4-FFF2-40B4-BE49-F238E27FC236}">
                <a16:creationId xmlns:a16="http://schemas.microsoft.com/office/drawing/2014/main" id="{47C87B91-41E6-4880-8E05-C714918B2935}"/>
              </a:ext>
            </a:extLst>
          </p:cNvPr>
          <p:cNvSpPr txBox="1"/>
          <p:nvPr/>
        </p:nvSpPr>
        <p:spPr>
          <a:xfrm>
            <a:off x="349774" y="1671145"/>
            <a:ext cx="102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8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Autonomous </a:t>
            </a:r>
          </a:p>
          <a:p>
            <a:pPr marL="179388" indent="-179388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8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Vehicles</a:t>
            </a:r>
          </a:p>
        </p:txBody>
      </p:sp>
      <p:sp>
        <p:nvSpPr>
          <p:cNvPr id="32" name="TextBox 14">
            <a:extLst>
              <a:ext uri="{FF2B5EF4-FFF2-40B4-BE49-F238E27FC236}">
                <a16:creationId xmlns:a16="http://schemas.microsoft.com/office/drawing/2014/main" id="{FC670364-F827-4735-8EED-A228CCC0C66F}"/>
              </a:ext>
            </a:extLst>
          </p:cNvPr>
          <p:cNvSpPr txBox="1"/>
          <p:nvPr/>
        </p:nvSpPr>
        <p:spPr>
          <a:xfrm>
            <a:off x="443570" y="2941639"/>
            <a:ext cx="86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8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Precision</a:t>
            </a:r>
          </a:p>
          <a:p>
            <a:pPr marL="179388" indent="-179388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800" b="1" err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Heathcare</a:t>
            </a:r>
            <a:endParaRPr lang="en-US" altLang="zh-CN" sz="800" b="1">
              <a:solidFill>
                <a:schemeClr val="tx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4" name="TextBox 14">
            <a:extLst>
              <a:ext uri="{FF2B5EF4-FFF2-40B4-BE49-F238E27FC236}">
                <a16:creationId xmlns:a16="http://schemas.microsoft.com/office/drawing/2014/main" id="{9AD40B7E-BD1A-4515-A22F-78C870A68522}"/>
              </a:ext>
            </a:extLst>
          </p:cNvPr>
          <p:cNvSpPr txBox="1"/>
          <p:nvPr/>
        </p:nvSpPr>
        <p:spPr>
          <a:xfrm>
            <a:off x="348119" y="4240659"/>
            <a:ext cx="100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8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Security And</a:t>
            </a:r>
          </a:p>
          <a:p>
            <a:pPr marL="179388" indent="-179388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8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Intelligence</a:t>
            </a: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2BD0A195-6DEC-4633-A78E-E0942C2B18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408" y="1000815"/>
            <a:ext cx="1069580" cy="1069580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CD371DD9-E16D-4CE4-B96F-185615D3D5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408" y="2291575"/>
            <a:ext cx="1069580" cy="1069580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1DF44555-1CE6-4DAE-B775-0DEB97E5FD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408" y="3572784"/>
            <a:ext cx="1069580" cy="1069580"/>
          </a:xfrm>
          <a:prstGeom prst="rect">
            <a:avLst/>
          </a:prstGeom>
        </p:spPr>
      </p:pic>
      <p:sp>
        <p:nvSpPr>
          <p:cNvPr id="38" name="TextBox 14">
            <a:extLst>
              <a:ext uri="{FF2B5EF4-FFF2-40B4-BE49-F238E27FC236}">
                <a16:creationId xmlns:a16="http://schemas.microsoft.com/office/drawing/2014/main" id="{0E29DB1C-8469-4370-ACAF-F4B678F35E20}"/>
              </a:ext>
            </a:extLst>
          </p:cNvPr>
          <p:cNvSpPr txBox="1"/>
          <p:nvPr/>
        </p:nvSpPr>
        <p:spPr>
          <a:xfrm>
            <a:off x="3331657" y="1646825"/>
            <a:ext cx="1073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8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Smart </a:t>
            </a:r>
          </a:p>
          <a:p>
            <a:pPr marL="179388" indent="-179388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8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Manufacturing</a:t>
            </a:r>
          </a:p>
        </p:txBody>
      </p:sp>
      <p:sp>
        <p:nvSpPr>
          <p:cNvPr id="39" name="TextBox 14">
            <a:extLst>
              <a:ext uri="{FF2B5EF4-FFF2-40B4-BE49-F238E27FC236}">
                <a16:creationId xmlns:a16="http://schemas.microsoft.com/office/drawing/2014/main" id="{7EB7B8C4-DB32-40E2-ACF6-CB9C302185D7}"/>
              </a:ext>
            </a:extLst>
          </p:cNvPr>
          <p:cNvSpPr txBox="1"/>
          <p:nvPr/>
        </p:nvSpPr>
        <p:spPr>
          <a:xfrm>
            <a:off x="3294062" y="2941639"/>
            <a:ext cx="11836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8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Consumer Retail</a:t>
            </a:r>
          </a:p>
        </p:txBody>
      </p:sp>
      <p:sp>
        <p:nvSpPr>
          <p:cNvPr id="40" name="TextBox 14">
            <a:extLst>
              <a:ext uri="{FF2B5EF4-FFF2-40B4-BE49-F238E27FC236}">
                <a16:creationId xmlns:a16="http://schemas.microsoft.com/office/drawing/2014/main" id="{8EF61812-E64C-42B5-AAA9-CE0FE2FD28B2}"/>
              </a:ext>
            </a:extLst>
          </p:cNvPr>
          <p:cNvSpPr txBox="1"/>
          <p:nvPr/>
        </p:nvSpPr>
        <p:spPr>
          <a:xfrm>
            <a:off x="3345284" y="4240659"/>
            <a:ext cx="102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8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Life Sciences</a:t>
            </a:r>
          </a:p>
          <a:p>
            <a:pPr marL="179388" indent="-179388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8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Research</a:t>
            </a: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166EBABF-F9C7-4B57-BE31-F9B91B5FBB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841" y="1000815"/>
            <a:ext cx="1069580" cy="1069580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4902DC02-E6EA-4EEE-9020-9D3F9EA1FF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841" y="2291575"/>
            <a:ext cx="1069580" cy="1069580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BAE3CC36-C999-441E-8C0D-859E847621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841" y="3572784"/>
            <a:ext cx="1069580" cy="1069580"/>
          </a:xfrm>
          <a:prstGeom prst="rect">
            <a:avLst/>
          </a:prstGeom>
        </p:spPr>
      </p:pic>
      <p:sp>
        <p:nvSpPr>
          <p:cNvPr id="48" name="TextBox 14">
            <a:extLst>
              <a:ext uri="{FF2B5EF4-FFF2-40B4-BE49-F238E27FC236}">
                <a16:creationId xmlns:a16="http://schemas.microsoft.com/office/drawing/2014/main" id="{2046DEDD-809B-4EA2-AD54-34D0848BD819}"/>
              </a:ext>
            </a:extLst>
          </p:cNvPr>
          <p:cNvSpPr txBox="1"/>
          <p:nvPr/>
        </p:nvSpPr>
        <p:spPr>
          <a:xfrm>
            <a:off x="6166303" y="1646825"/>
            <a:ext cx="92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8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Language</a:t>
            </a:r>
          </a:p>
          <a:p>
            <a:pPr marL="179388" indent="-179388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8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Processing</a:t>
            </a:r>
          </a:p>
        </p:txBody>
      </p:sp>
      <p:sp>
        <p:nvSpPr>
          <p:cNvPr id="49" name="TextBox 14">
            <a:extLst>
              <a:ext uri="{FF2B5EF4-FFF2-40B4-BE49-F238E27FC236}">
                <a16:creationId xmlns:a16="http://schemas.microsoft.com/office/drawing/2014/main" id="{8AC7362A-4B4C-4CE3-9C6A-EDD79FA100AC}"/>
              </a:ext>
            </a:extLst>
          </p:cNvPr>
          <p:cNvSpPr txBox="1"/>
          <p:nvPr/>
        </p:nvSpPr>
        <p:spPr>
          <a:xfrm>
            <a:off x="6215270" y="2941639"/>
            <a:ext cx="859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8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Predictive</a:t>
            </a:r>
          </a:p>
          <a:p>
            <a:pPr marL="179388" indent="-179388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8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Analytics</a:t>
            </a:r>
          </a:p>
        </p:txBody>
      </p:sp>
      <p:sp>
        <p:nvSpPr>
          <p:cNvPr id="50" name="TextBox 14">
            <a:extLst>
              <a:ext uri="{FF2B5EF4-FFF2-40B4-BE49-F238E27FC236}">
                <a16:creationId xmlns:a16="http://schemas.microsoft.com/office/drawing/2014/main" id="{65ED4818-6DBE-46AC-ABEA-D50226AA4718}"/>
              </a:ext>
            </a:extLst>
          </p:cNvPr>
          <p:cNvSpPr txBox="1"/>
          <p:nvPr/>
        </p:nvSpPr>
        <p:spPr>
          <a:xfrm>
            <a:off x="5993179" y="4167231"/>
            <a:ext cx="1268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8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Financial Services</a:t>
            </a:r>
          </a:p>
          <a:p>
            <a:pPr marL="179388" indent="-179388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8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Fraud Detection</a:t>
            </a:r>
          </a:p>
        </p:txBody>
      </p:sp>
      <p:pic>
        <p:nvPicPr>
          <p:cNvPr id="55" name="圖形 54">
            <a:extLst>
              <a:ext uri="{FF2B5EF4-FFF2-40B4-BE49-F238E27FC236}">
                <a16:creationId xmlns:a16="http://schemas.microsoft.com/office/drawing/2014/main" id="{D1573338-6247-42F2-A6F5-EF6D62BD3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7463" y="1222916"/>
            <a:ext cx="600075" cy="390525"/>
          </a:xfrm>
          <a:prstGeom prst="rect">
            <a:avLst/>
          </a:prstGeom>
        </p:spPr>
      </p:pic>
      <p:pic>
        <p:nvPicPr>
          <p:cNvPr id="56" name="圖形 55">
            <a:extLst>
              <a:ext uri="{FF2B5EF4-FFF2-40B4-BE49-F238E27FC236}">
                <a16:creationId xmlns:a16="http://schemas.microsoft.com/office/drawing/2014/main" id="{A7B57E12-9095-46A2-9111-1AE49AB77A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878" y="2445391"/>
            <a:ext cx="424428" cy="488383"/>
          </a:xfrm>
          <a:prstGeom prst="rect">
            <a:avLst/>
          </a:prstGeom>
        </p:spPr>
      </p:pic>
      <p:pic>
        <p:nvPicPr>
          <p:cNvPr id="57" name="圖形 56">
            <a:extLst>
              <a:ext uri="{FF2B5EF4-FFF2-40B4-BE49-F238E27FC236}">
                <a16:creationId xmlns:a16="http://schemas.microsoft.com/office/drawing/2014/main" id="{A751567A-A703-42AF-B644-631862F9AB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4940" y="3666549"/>
            <a:ext cx="381000" cy="590550"/>
          </a:xfrm>
          <a:prstGeom prst="rect">
            <a:avLst/>
          </a:prstGeom>
        </p:spPr>
      </p:pic>
      <p:pic>
        <p:nvPicPr>
          <p:cNvPr id="58" name="圖形 57">
            <a:extLst>
              <a:ext uri="{FF2B5EF4-FFF2-40B4-BE49-F238E27FC236}">
                <a16:creationId xmlns:a16="http://schemas.microsoft.com/office/drawing/2014/main" id="{87A4ECB1-C541-44C5-8EC6-8156ACBF13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02788" y="1132146"/>
            <a:ext cx="571500" cy="523875"/>
          </a:xfrm>
          <a:prstGeom prst="rect">
            <a:avLst/>
          </a:prstGeom>
        </p:spPr>
      </p:pic>
      <p:pic>
        <p:nvPicPr>
          <p:cNvPr id="59" name="圖形 58">
            <a:extLst>
              <a:ext uri="{FF2B5EF4-FFF2-40B4-BE49-F238E27FC236}">
                <a16:creationId xmlns:a16="http://schemas.microsoft.com/office/drawing/2014/main" id="{F37049A5-5563-4957-B3E6-7BC60AD2B8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07897" y="2456110"/>
            <a:ext cx="487104" cy="457583"/>
          </a:xfrm>
          <a:prstGeom prst="rect">
            <a:avLst/>
          </a:prstGeom>
        </p:spPr>
      </p:pic>
      <p:pic>
        <p:nvPicPr>
          <p:cNvPr id="60" name="圖形 59">
            <a:extLst>
              <a:ext uri="{FF2B5EF4-FFF2-40B4-BE49-F238E27FC236}">
                <a16:creationId xmlns:a16="http://schemas.microsoft.com/office/drawing/2014/main" id="{1ED56011-C328-4B8D-8021-D7193AB860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819765" y="3620174"/>
            <a:ext cx="368388" cy="639262"/>
          </a:xfrm>
          <a:prstGeom prst="rect">
            <a:avLst/>
          </a:prstGeom>
        </p:spPr>
      </p:pic>
      <p:pic>
        <p:nvPicPr>
          <p:cNvPr id="61" name="圖形 60">
            <a:extLst>
              <a:ext uri="{FF2B5EF4-FFF2-40B4-BE49-F238E27FC236}">
                <a16:creationId xmlns:a16="http://schemas.microsoft.com/office/drawing/2014/main" id="{9507E4C3-0119-4B39-9336-AEF5DFBE5D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85066" y="1121646"/>
            <a:ext cx="544057" cy="522721"/>
          </a:xfrm>
          <a:prstGeom prst="rect">
            <a:avLst/>
          </a:prstGeom>
        </p:spPr>
      </p:pic>
      <p:pic>
        <p:nvPicPr>
          <p:cNvPr id="62" name="圖形 61">
            <a:extLst>
              <a:ext uri="{FF2B5EF4-FFF2-40B4-BE49-F238E27FC236}">
                <a16:creationId xmlns:a16="http://schemas.microsoft.com/office/drawing/2014/main" id="{82B8CD8C-0012-4502-918C-1AE4913BBE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485066" y="2479104"/>
            <a:ext cx="436694" cy="436694"/>
          </a:xfrm>
          <a:prstGeom prst="rect">
            <a:avLst/>
          </a:prstGeom>
        </p:spPr>
      </p:pic>
      <p:pic>
        <p:nvPicPr>
          <p:cNvPr id="63" name="圖形 62">
            <a:extLst>
              <a:ext uri="{FF2B5EF4-FFF2-40B4-BE49-F238E27FC236}">
                <a16:creationId xmlns:a16="http://schemas.microsoft.com/office/drawing/2014/main" id="{092CDF14-44EF-4898-B69B-4A50277BF73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485066" y="3703189"/>
            <a:ext cx="495300" cy="504825"/>
          </a:xfrm>
          <a:prstGeom prst="rect">
            <a:avLst/>
          </a:prstGeom>
        </p:spPr>
      </p:pic>
      <p:sp>
        <p:nvSpPr>
          <p:cNvPr id="41" name="TextBox 11">
            <a:extLst>
              <a:ext uri="{FF2B5EF4-FFF2-40B4-BE49-F238E27FC236}">
                <a16:creationId xmlns:a16="http://schemas.microsoft.com/office/drawing/2014/main" id="{AFA59730-E6D0-449A-97BB-E4616C29707A}"/>
              </a:ext>
            </a:extLst>
          </p:cNvPr>
          <p:cNvSpPr txBox="1"/>
          <p:nvPr/>
        </p:nvSpPr>
        <p:spPr>
          <a:xfrm>
            <a:off x="7367210" y="2445446"/>
            <a:ext cx="1263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客戶保持率</a:t>
            </a: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銷售預測</a:t>
            </a:r>
          </a:p>
          <a:p>
            <a:pPr marL="179388" indent="-1793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風險評估</a:t>
            </a:r>
          </a:p>
        </p:txBody>
      </p:sp>
    </p:spTree>
    <p:extLst>
      <p:ext uri="{BB962C8B-B14F-4D97-AF65-F5344CB8AC3E}">
        <p14:creationId xmlns:p14="http://schemas.microsoft.com/office/powerpoint/2010/main" val="1590976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45EDDD0C-56B7-4DDF-BCBD-B8B38EA3293E}"/>
              </a:ext>
            </a:extLst>
          </p:cNvPr>
          <p:cNvSpPr/>
          <p:nvPr/>
        </p:nvSpPr>
        <p:spPr>
          <a:xfrm>
            <a:off x="6537734" y="1723768"/>
            <a:ext cx="2307356" cy="2095003"/>
          </a:xfrm>
          <a:prstGeom prst="roundRect">
            <a:avLst>
              <a:gd name="adj" fmla="val 2888"/>
            </a:avLst>
          </a:prstGeom>
          <a:solidFill>
            <a:srgbClr val="00B0F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8042F2B-07D6-49E3-9E94-AD42AF5B81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087" y="2606479"/>
            <a:ext cx="1969170" cy="188073"/>
          </a:xfrm>
          <a:prstGeom prst="rect">
            <a:avLst/>
          </a:prstGeom>
        </p:spPr>
      </p:pic>
      <p:sp>
        <p:nvSpPr>
          <p:cNvPr id="602" name="Google Shape;602;p58"/>
          <p:cNvSpPr txBox="1">
            <a:spLocks noGrp="1"/>
          </p:cNvSpPr>
          <p:nvPr>
            <p:ph type="title"/>
          </p:nvPr>
        </p:nvSpPr>
        <p:spPr>
          <a:xfrm>
            <a:off x="233266" y="101600"/>
            <a:ext cx="8852418" cy="620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3200" b="1" i="0" u="none" strike="noStrike" cap="none" err="1">
                <a:latin typeface="Microsoft JHengHei UI"/>
                <a:ea typeface="Microsoft JHengHei UI"/>
                <a:sym typeface="Arial"/>
              </a:rPr>
              <a:t>案例</a:t>
            </a:r>
            <a:r>
              <a:rPr lang="en-US" sz="3200" b="1" i="0" u="none" strike="noStrike" cap="none">
                <a:latin typeface="Microsoft JHengHei UI"/>
                <a:ea typeface="Microsoft JHengHei UI"/>
                <a:sym typeface="Arial"/>
              </a:rPr>
              <a:t> – </a:t>
            </a:r>
            <a:r>
              <a:rPr lang="zh-TW" altLang="en-US" sz="3200">
                <a:latin typeface="Microsoft JHengHei UI"/>
                <a:ea typeface="Microsoft JHengHei UI"/>
              </a:rPr>
              <a:t>老年性黄斑部病變</a:t>
            </a:r>
            <a:endParaRPr lang="en-US" altLang="zh-TW"/>
          </a:p>
        </p:txBody>
      </p:sp>
      <p:sp>
        <p:nvSpPr>
          <p:cNvPr id="637" name="Google Shape;637;p58"/>
          <p:cNvSpPr txBox="1"/>
          <p:nvPr/>
        </p:nvSpPr>
        <p:spPr>
          <a:xfrm>
            <a:off x="267123" y="1023274"/>
            <a:ext cx="8790363" cy="960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>
              <a:buClr>
                <a:schemeClr val="accent5"/>
              </a:buClr>
              <a:buSzPts val="2400"/>
              <a:buNone/>
            </a:pPr>
            <a:r>
              <a:rPr lang="zh-TW" altLang="en-US" sz="2400" b="1">
                <a:solidFill>
                  <a:srgbClr val="00B0F0"/>
                </a:solidFill>
                <a:latin typeface="Microsoft JHengHei UI"/>
                <a:ea typeface="Microsoft JHengHei UI"/>
              </a:rPr>
              <a:t>如果</a:t>
            </a:r>
            <a:r>
              <a:rPr lang="en-US" altLang="zh-TW" sz="2400" b="1">
                <a:solidFill>
                  <a:srgbClr val="00B0F0"/>
                </a:solidFill>
                <a:latin typeface="Microsoft JHengHei UI"/>
                <a:ea typeface="Microsoft JHengHei UI"/>
              </a:rPr>
              <a:t>AI</a:t>
            </a:r>
            <a:r>
              <a:rPr lang="zh-TW" altLang="en-US" sz="2400" b="1">
                <a:solidFill>
                  <a:srgbClr val="00B0F0"/>
                </a:solidFill>
                <a:latin typeface="Microsoft JHengHei UI"/>
                <a:ea typeface="Microsoft JHengHei UI"/>
              </a:rPr>
              <a:t>需要回答的問題是：可以幫我標記</a:t>
            </a:r>
            <a:r>
              <a:rPr lang="en-US" sz="2400" b="1" i="0" u="none" strike="noStrike" cap="none">
                <a:solidFill>
                  <a:srgbClr val="00B0F0"/>
                </a:solidFill>
                <a:latin typeface="Microsoft JHengHei UI"/>
                <a:ea typeface="Microsoft JHengHei UI"/>
                <a:sym typeface="Arial"/>
              </a:rPr>
              <a:t>(</a:t>
            </a:r>
            <a:r>
              <a:rPr lang="en-US" sz="2400" b="1" i="0" u="none" strike="noStrike" cap="none" err="1">
                <a:solidFill>
                  <a:srgbClr val="00B0F0"/>
                </a:solidFill>
                <a:latin typeface="Microsoft JHengHei UI"/>
                <a:ea typeface="Microsoft JHengHei UI"/>
                <a:sym typeface="Arial"/>
              </a:rPr>
              <a:t>分割</a:t>
            </a:r>
            <a:r>
              <a:rPr lang="en-US" sz="2400" b="1" i="0" u="none" strike="noStrike" cap="none">
                <a:solidFill>
                  <a:srgbClr val="00B0F0"/>
                </a:solidFill>
                <a:latin typeface="Microsoft JHengHei UI"/>
                <a:ea typeface="Microsoft JHengHei UI"/>
                <a:sym typeface="Arial"/>
              </a:rPr>
              <a:t>)</a:t>
            </a:r>
            <a:r>
              <a:rPr lang="zh-TW" altLang="en-US" sz="2400" b="1">
                <a:solidFill>
                  <a:srgbClr val="00B0F0"/>
                </a:solidFill>
                <a:latin typeface="Microsoft JHengHei UI"/>
                <a:ea typeface="Microsoft JHengHei UI"/>
              </a:rPr>
              <a:t>出有問題的區域</a:t>
            </a:r>
            <a:r>
              <a:rPr lang="en-US" sz="2400" b="1" i="0" u="none" strike="noStrike" cap="none">
                <a:solidFill>
                  <a:srgbClr val="00B0F0"/>
                </a:solidFill>
                <a:latin typeface="Microsoft JHengHei UI"/>
                <a:ea typeface="Microsoft JHengHei UI"/>
                <a:sym typeface="Arial"/>
              </a:rPr>
              <a:t>?</a:t>
            </a:r>
            <a:endParaRPr lang="zh-TW" altLang="en-US">
              <a:solidFill>
                <a:srgbClr val="00B0F0"/>
              </a:solidFill>
              <a:latin typeface="Microsoft JHengHei UI"/>
              <a:ea typeface="Microsoft JHengHei UI"/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1262CE34-E725-4D1C-89FA-30AD0B2197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3463" y="1865264"/>
            <a:ext cx="2160241" cy="815185"/>
          </a:xfrm>
          <a:prstGeom prst="rect">
            <a:avLst/>
          </a:prstGeom>
        </p:spPr>
      </p:pic>
      <p:grpSp>
        <p:nvGrpSpPr>
          <p:cNvPr id="39" name="群組 38">
            <a:extLst>
              <a:ext uri="{FF2B5EF4-FFF2-40B4-BE49-F238E27FC236}">
                <a16:creationId xmlns:a16="http://schemas.microsoft.com/office/drawing/2014/main" id="{7BAD6E99-2166-46FA-B43B-7C8F325BE02A}"/>
              </a:ext>
            </a:extLst>
          </p:cNvPr>
          <p:cNvGrpSpPr/>
          <p:nvPr/>
        </p:nvGrpSpPr>
        <p:grpSpPr>
          <a:xfrm>
            <a:off x="6595604" y="2890938"/>
            <a:ext cx="2181307" cy="803176"/>
            <a:chOff x="6798010" y="3253565"/>
            <a:chExt cx="2181307" cy="803176"/>
          </a:xfrm>
        </p:grpSpPr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CE799BF9-2A7C-46B0-938A-520B88EEC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8010" y="3253565"/>
              <a:ext cx="2181307" cy="803176"/>
            </a:xfrm>
            <a:prstGeom prst="rect">
              <a:avLst/>
            </a:prstGeom>
          </p:spPr>
        </p:pic>
        <p:sp>
          <p:nvSpPr>
            <p:cNvPr id="41" name="手繪多邊形: 圖案 40">
              <a:extLst>
                <a:ext uri="{FF2B5EF4-FFF2-40B4-BE49-F238E27FC236}">
                  <a16:creationId xmlns:a16="http://schemas.microsoft.com/office/drawing/2014/main" id="{606FB8C4-529F-47FC-8071-FC1C03685025}"/>
                </a:ext>
              </a:extLst>
            </p:cNvPr>
            <p:cNvSpPr/>
            <p:nvPr/>
          </p:nvSpPr>
          <p:spPr>
            <a:xfrm>
              <a:off x="7711663" y="3806114"/>
              <a:ext cx="416748" cy="122167"/>
            </a:xfrm>
            <a:custGeom>
              <a:avLst/>
              <a:gdLst>
                <a:gd name="connsiteX0" fmla="*/ 4590 w 416748"/>
                <a:gd name="connsiteY0" fmla="*/ 3702 h 122167"/>
                <a:gd name="connsiteX1" fmla="*/ 21866 w 416748"/>
                <a:gd name="connsiteY1" fmla="*/ 6170 h 122167"/>
                <a:gd name="connsiteX2" fmla="*/ 28036 w 416748"/>
                <a:gd name="connsiteY2" fmla="*/ 12340 h 122167"/>
                <a:gd name="connsiteX3" fmla="*/ 34206 w 416748"/>
                <a:gd name="connsiteY3" fmla="*/ 16042 h 122167"/>
                <a:gd name="connsiteX4" fmla="*/ 39142 w 416748"/>
                <a:gd name="connsiteY4" fmla="*/ 23446 h 122167"/>
                <a:gd name="connsiteX5" fmla="*/ 46546 w 416748"/>
                <a:gd name="connsiteY5" fmla="*/ 27148 h 122167"/>
                <a:gd name="connsiteX6" fmla="*/ 57652 w 416748"/>
                <a:gd name="connsiteY6" fmla="*/ 38254 h 122167"/>
                <a:gd name="connsiteX7" fmla="*/ 65056 w 416748"/>
                <a:gd name="connsiteY7" fmla="*/ 49360 h 122167"/>
                <a:gd name="connsiteX8" fmla="*/ 71226 w 416748"/>
                <a:gd name="connsiteY8" fmla="*/ 51828 h 122167"/>
                <a:gd name="connsiteX9" fmla="*/ 77396 w 416748"/>
                <a:gd name="connsiteY9" fmla="*/ 61700 h 122167"/>
                <a:gd name="connsiteX10" fmla="*/ 79864 w 416748"/>
                <a:gd name="connsiteY10" fmla="*/ 65402 h 122167"/>
                <a:gd name="connsiteX11" fmla="*/ 83566 w 416748"/>
                <a:gd name="connsiteY11" fmla="*/ 71572 h 122167"/>
                <a:gd name="connsiteX12" fmla="*/ 87268 w 416748"/>
                <a:gd name="connsiteY12" fmla="*/ 75274 h 122167"/>
                <a:gd name="connsiteX13" fmla="*/ 93438 w 416748"/>
                <a:gd name="connsiteY13" fmla="*/ 85146 h 122167"/>
                <a:gd name="connsiteX14" fmla="*/ 99608 w 416748"/>
                <a:gd name="connsiteY14" fmla="*/ 93784 h 122167"/>
                <a:gd name="connsiteX15" fmla="*/ 102076 w 416748"/>
                <a:gd name="connsiteY15" fmla="*/ 99954 h 122167"/>
                <a:gd name="connsiteX16" fmla="*/ 109480 w 416748"/>
                <a:gd name="connsiteY16" fmla="*/ 107358 h 122167"/>
                <a:gd name="connsiteX17" fmla="*/ 115650 w 416748"/>
                <a:gd name="connsiteY17" fmla="*/ 119698 h 122167"/>
                <a:gd name="connsiteX18" fmla="*/ 127990 w 416748"/>
                <a:gd name="connsiteY18" fmla="*/ 122167 h 122167"/>
                <a:gd name="connsiteX19" fmla="*/ 179819 w 416748"/>
                <a:gd name="connsiteY19" fmla="*/ 117230 h 122167"/>
                <a:gd name="connsiteX20" fmla="*/ 221775 w 416748"/>
                <a:gd name="connsiteY20" fmla="*/ 113528 h 122167"/>
                <a:gd name="connsiteX21" fmla="*/ 229179 w 416748"/>
                <a:gd name="connsiteY21" fmla="*/ 109826 h 122167"/>
                <a:gd name="connsiteX22" fmla="*/ 232881 w 416748"/>
                <a:gd name="connsiteY22" fmla="*/ 107358 h 122167"/>
                <a:gd name="connsiteX23" fmla="*/ 264965 w 416748"/>
                <a:gd name="connsiteY23" fmla="*/ 103656 h 122167"/>
                <a:gd name="connsiteX24" fmla="*/ 274837 w 416748"/>
                <a:gd name="connsiteY24" fmla="*/ 99954 h 122167"/>
                <a:gd name="connsiteX25" fmla="*/ 278539 w 416748"/>
                <a:gd name="connsiteY25" fmla="*/ 97486 h 122167"/>
                <a:gd name="connsiteX26" fmla="*/ 314326 w 416748"/>
                <a:gd name="connsiteY26" fmla="*/ 87614 h 122167"/>
                <a:gd name="connsiteX27" fmla="*/ 352580 w 416748"/>
                <a:gd name="connsiteY27" fmla="*/ 77742 h 122167"/>
                <a:gd name="connsiteX28" fmla="*/ 416748 w 416748"/>
                <a:gd name="connsiteY28" fmla="*/ 71572 h 122167"/>
                <a:gd name="connsiteX29" fmla="*/ 410578 w 416748"/>
                <a:gd name="connsiteY29" fmla="*/ 65402 h 122167"/>
                <a:gd name="connsiteX30" fmla="*/ 408110 w 416748"/>
                <a:gd name="connsiteY30" fmla="*/ 61700 h 122167"/>
                <a:gd name="connsiteX31" fmla="*/ 395770 w 416748"/>
                <a:gd name="connsiteY31" fmla="*/ 55530 h 122167"/>
                <a:gd name="connsiteX32" fmla="*/ 388366 w 416748"/>
                <a:gd name="connsiteY32" fmla="*/ 51828 h 122167"/>
                <a:gd name="connsiteX33" fmla="*/ 373558 w 416748"/>
                <a:gd name="connsiteY33" fmla="*/ 49360 h 122167"/>
                <a:gd name="connsiteX34" fmla="*/ 347644 w 416748"/>
                <a:gd name="connsiteY34" fmla="*/ 45658 h 122167"/>
                <a:gd name="connsiteX35" fmla="*/ 315560 w 416748"/>
                <a:gd name="connsiteY35" fmla="*/ 39488 h 122167"/>
                <a:gd name="connsiteX36" fmla="*/ 263731 w 416748"/>
                <a:gd name="connsiteY36" fmla="*/ 37020 h 122167"/>
                <a:gd name="connsiteX37" fmla="*/ 240285 w 416748"/>
                <a:gd name="connsiteY37" fmla="*/ 30850 h 122167"/>
                <a:gd name="connsiteX38" fmla="*/ 227945 w 416748"/>
                <a:gd name="connsiteY38" fmla="*/ 27148 h 122167"/>
                <a:gd name="connsiteX39" fmla="*/ 209435 w 416748"/>
                <a:gd name="connsiteY39" fmla="*/ 16042 h 122167"/>
                <a:gd name="connsiteX40" fmla="*/ 203265 w 416748"/>
                <a:gd name="connsiteY40" fmla="*/ 13574 h 122167"/>
                <a:gd name="connsiteX41" fmla="*/ 171181 w 416748"/>
                <a:gd name="connsiteY41" fmla="*/ 9872 h 122167"/>
                <a:gd name="connsiteX42" fmla="*/ 139097 w 416748"/>
                <a:gd name="connsiteY42" fmla="*/ 3702 h 122167"/>
                <a:gd name="connsiteX43" fmla="*/ 113182 w 416748"/>
                <a:gd name="connsiteY43" fmla="*/ 0 h 122167"/>
                <a:gd name="connsiteX44" fmla="*/ 4590 w 416748"/>
                <a:gd name="connsiteY44" fmla="*/ 3702 h 12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16748" h="122167">
                  <a:moveTo>
                    <a:pt x="4590" y="3702"/>
                  </a:moveTo>
                  <a:cubicBezTo>
                    <a:pt x="-10629" y="4730"/>
                    <a:pt x="16408" y="4159"/>
                    <a:pt x="21866" y="6170"/>
                  </a:cubicBezTo>
                  <a:cubicBezTo>
                    <a:pt x="24595" y="7176"/>
                    <a:pt x="25765" y="10523"/>
                    <a:pt x="28036" y="12340"/>
                  </a:cubicBezTo>
                  <a:cubicBezTo>
                    <a:pt x="29909" y="13838"/>
                    <a:pt x="32149" y="14808"/>
                    <a:pt x="34206" y="16042"/>
                  </a:cubicBezTo>
                  <a:cubicBezTo>
                    <a:pt x="35851" y="18510"/>
                    <a:pt x="36937" y="21462"/>
                    <a:pt x="39142" y="23446"/>
                  </a:cubicBezTo>
                  <a:cubicBezTo>
                    <a:pt x="41193" y="25292"/>
                    <a:pt x="44595" y="25197"/>
                    <a:pt x="46546" y="27148"/>
                  </a:cubicBezTo>
                  <a:cubicBezTo>
                    <a:pt x="61354" y="41956"/>
                    <a:pt x="37908" y="28382"/>
                    <a:pt x="57652" y="38254"/>
                  </a:cubicBezTo>
                  <a:cubicBezTo>
                    <a:pt x="59697" y="42343"/>
                    <a:pt x="60945" y="46790"/>
                    <a:pt x="65056" y="49360"/>
                  </a:cubicBezTo>
                  <a:cubicBezTo>
                    <a:pt x="66934" y="50534"/>
                    <a:pt x="69169" y="51005"/>
                    <a:pt x="71226" y="51828"/>
                  </a:cubicBezTo>
                  <a:cubicBezTo>
                    <a:pt x="75878" y="65784"/>
                    <a:pt x="70552" y="54856"/>
                    <a:pt x="77396" y="61700"/>
                  </a:cubicBezTo>
                  <a:cubicBezTo>
                    <a:pt x="78445" y="62749"/>
                    <a:pt x="79078" y="64144"/>
                    <a:pt x="79864" y="65402"/>
                  </a:cubicBezTo>
                  <a:cubicBezTo>
                    <a:pt x="81135" y="67436"/>
                    <a:pt x="82127" y="69653"/>
                    <a:pt x="83566" y="71572"/>
                  </a:cubicBezTo>
                  <a:cubicBezTo>
                    <a:pt x="84613" y="72968"/>
                    <a:pt x="86034" y="74040"/>
                    <a:pt x="87268" y="75274"/>
                  </a:cubicBezTo>
                  <a:cubicBezTo>
                    <a:pt x="94842" y="94209"/>
                    <a:pt x="84657" y="71097"/>
                    <a:pt x="93438" y="85146"/>
                  </a:cubicBezTo>
                  <a:cubicBezTo>
                    <a:pt x="99368" y="94634"/>
                    <a:pt x="92114" y="88788"/>
                    <a:pt x="99608" y="93784"/>
                  </a:cubicBezTo>
                  <a:cubicBezTo>
                    <a:pt x="100431" y="95841"/>
                    <a:pt x="100773" y="98163"/>
                    <a:pt x="102076" y="99954"/>
                  </a:cubicBezTo>
                  <a:cubicBezTo>
                    <a:pt x="104129" y="102777"/>
                    <a:pt x="109480" y="107358"/>
                    <a:pt x="109480" y="107358"/>
                  </a:cubicBezTo>
                  <a:cubicBezTo>
                    <a:pt x="110267" y="109325"/>
                    <a:pt x="113593" y="118590"/>
                    <a:pt x="115650" y="119698"/>
                  </a:cubicBezTo>
                  <a:cubicBezTo>
                    <a:pt x="119343" y="121687"/>
                    <a:pt x="123877" y="121344"/>
                    <a:pt x="127990" y="122167"/>
                  </a:cubicBezTo>
                  <a:cubicBezTo>
                    <a:pt x="178089" y="119660"/>
                    <a:pt x="126441" y="122949"/>
                    <a:pt x="179819" y="117230"/>
                  </a:cubicBezTo>
                  <a:cubicBezTo>
                    <a:pt x="193779" y="115734"/>
                    <a:pt x="207790" y="114762"/>
                    <a:pt x="221775" y="113528"/>
                  </a:cubicBezTo>
                  <a:cubicBezTo>
                    <a:pt x="224243" y="112294"/>
                    <a:pt x="226767" y="111166"/>
                    <a:pt x="229179" y="109826"/>
                  </a:cubicBezTo>
                  <a:cubicBezTo>
                    <a:pt x="230475" y="109106"/>
                    <a:pt x="231419" y="107610"/>
                    <a:pt x="232881" y="107358"/>
                  </a:cubicBezTo>
                  <a:cubicBezTo>
                    <a:pt x="243490" y="105529"/>
                    <a:pt x="254270" y="104890"/>
                    <a:pt x="264965" y="103656"/>
                  </a:cubicBezTo>
                  <a:cubicBezTo>
                    <a:pt x="268256" y="102422"/>
                    <a:pt x="271638" y="101408"/>
                    <a:pt x="274837" y="99954"/>
                  </a:cubicBezTo>
                  <a:cubicBezTo>
                    <a:pt x="276187" y="99340"/>
                    <a:pt x="277132" y="97955"/>
                    <a:pt x="278539" y="97486"/>
                  </a:cubicBezTo>
                  <a:cubicBezTo>
                    <a:pt x="339894" y="77035"/>
                    <a:pt x="283589" y="96835"/>
                    <a:pt x="314326" y="87614"/>
                  </a:cubicBezTo>
                  <a:cubicBezTo>
                    <a:pt x="326351" y="84007"/>
                    <a:pt x="340726" y="79435"/>
                    <a:pt x="352580" y="77742"/>
                  </a:cubicBezTo>
                  <a:cubicBezTo>
                    <a:pt x="391143" y="72233"/>
                    <a:pt x="369786" y="74602"/>
                    <a:pt x="416748" y="71572"/>
                  </a:cubicBezTo>
                  <a:cubicBezTo>
                    <a:pt x="410167" y="61700"/>
                    <a:pt x="418805" y="73629"/>
                    <a:pt x="410578" y="65402"/>
                  </a:cubicBezTo>
                  <a:cubicBezTo>
                    <a:pt x="409529" y="64353"/>
                    <a:pt x="409159" y="62749"/>
                    <a:pt x="408110" y="61700"/>
                  </a:cubicBezTo>
                  <a:cubicBezTo>
                    <a:pt x="405417" y="59007"/>
                    <a:pt x="398135" y="56621"/>
                    <a:pt x="395770" y="55530"/>
                  </a:cubicBezTo>
                  <a:cubicBezTo>
                    <a:pt x="393265" y="54374"/>
                    <a:pt x="391025" y="52567"/>
                    <a:pt x="388366" y="51828"/>
                  </a:cubicBezTo>
                  <a:cubicBezTo>
                    <a:pt x="383544" y="50489"/>
                    <a:pt x="378506" y="50110"/>
                    <a:pt x="373558" y="49360"/>
                  </a:cubicBezTo>
                  <a:cubicBezTo>
                    <a:pt x="364931" y="48053"/>
                    <a:pt x="356243" y="47141"/>
                    <a:pt x="347644" y="45658"/>
                  </a:cubicBezTo>
                  <a:cubicBezTo>
                    <a:pt x="326354" y="41987"/>
                    <a:pt x="350271" y="42381"/>
                    <a:pt x="315560" y="39488"/>
                  </a:cubicBezTo>
                  <a:cubicBezTo>
                    <a:pt x="298324" y="38052"/>
                    <a:pt x="281007" y="37843"/>
                    <a:pt x="263731" y="37020"/>
                  </a:cubicBezTo>
                  <a:cubicBezTo>
                    <a:pt x="251218" y="29512"/>
                    <a:pt x="263220" y="35628"/>
                    <a:pt x="240285" y="30850"/>
                  </a:cubicBezTo>
                  <a:cubicBezTo>
                    <a:pt x="236081" y="29974"/>
                    <a:pt x="232058" y="28382"/>
                    <a:pt x="227945" y="27148"/>
                  </a:cubicBezTo>
                  <a:cubicBezTo>
                    <a:pt x="221203" y="20406"/>
                    <a:pt x="223076" y="21498"/>
                    <a:pt x="209435" y="16042"/>
                  </a:cubicBezTo>
                  <a:cubicBezTo>
                    <a:pt x="207378" y="15219"/>
                    <a:pt x="205452" y="13927"/>
                    <a:pt x="203265" y="13574"/>
                  </a:cubicBezTo>
                  <a:cubicBezTo>
                    <a:pt x="192637" y="11860"/>
                    <a:pt x="181821" y="11509"/>
                    <a:pt x="171181" y="9872"/>
                  </a:cubicBezTo>
                  <a:cubicBezTo>
                    <a:pt x="160417" y="8216"/>
                    <a:pt x="149878" y="5242"/>
                    <a:pt x="139097" y="3702"/>
                  </a:cubicBezTo>
                  <a:lnTo>
                    <a:pt x="113182" y="0"/>
                  </a:lnTo>
                  <a:cubicBezTo>
                    <a:pt x="56023" y="3090"/>
                    <a:pt x="19809" y="2674"/>
                    <a:pt x="4590" y="3702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手繪多邊形: 圖案 41">
              <a:extLst>
                <a:ext uri="{FF2B5EF4-FFF2-40B4-BE49-F238E27FC236}">
                  <a16:creationId xmlns:a16="http://schemas.microsoft.com/office/drawing/2014/main" id="{C6136AF4-E5F7-4A94-805A-535C76AD5071}"/>
                </a:ext>
              </a:extLst>
            </p:cNvPr>
            <p:cNvSpPr/>
            <p:nvPr/>
          </p:nvSpPr>
          <p:spPr>
            <a:xfrm>
              <a:off x="7337325" y="3895128"/>
              <a:ext cx="121648" cy="69545"/>
            </a:xfrm>
            <a:custGeom>
              <a:avLst/>
              <a:gdLst>
                <a:gd name="connsiteX0" fmla="*/ 87 w 121648"/>
                <a:gd name="connsiteY0" fmla="*/ 52897 h 69545"/>
                <a:gd name="connsiteX1" fmla="*/ 12427 w 121648"/>
                <a:gd name="connsiteY1" fmla="*/ 47961 h 69545"/>
                <a:gd name="connsiteX2" fmla="*/ 22299 w 121648"/>
                <a:gd name="connsiteY2" fmla="*/ 44259 h 69545"/>
                <a:gd name="connsiteX3" fmla="*/ 26001 w 121648"/>
                <a:gd name="connsiteY3" fmla="*/ 40557 h 69545"/>
                <a:gd name="connsiteX4" fmla="*/ 33405 w 121648"/>
                <a:gd name="connsiteY4" fmla="*/ 38089 h 69545"/>
                <a:gd name="connsiteX5" fmla="*/ 37107 w 121648"/>
                <a:gd name="connsiteY5" fmla="*/ 29450 h 69545"/>
                <a:gd name="connsiteX6" fmla="*/ 44511 w 121648"/>
                <a:gd name="connsiteY6" fmla="*/ 25748 h 69545"/>
                <a:gd name="connsiteX7" fmla="*/ 50681 w 121648"/>
                <a:gd name="connsiteY7" fmla="*/ 19578 h 69545"/>
                <a:gd name="connsiteX8" fmla="*/ 79064 w 121648"/>
                <a:gd name="connsiteY8" fmla="*/ 9706 h 69545"/>
                <a:gd name="connsiteX9" fmla="*/ 104978 w 121648"/>
                <a:gd name="connsiteY9" fmla="*/ 7238 h 69545"/>
                <a:gd name="connsiteX10" fmla="*/ 121020 w 121648"/>
                <a:gd name="connsiteY10" fmla="*/ 6004 h 69545"/>
                <a:gd name="connsiteX11" fmla="*/ 116084 w 121648"/>
                <a:gd name="connsiteY11" fmla="*/ 40557 h 69545"/>
                <a:gd name="connsiteX12" fmla="*/ 112382 w 121648"/>
                <a:gd name="connsiteY12" fmla="*/ 43025 h 69545"/>
                <a:gd name="connsiteX13" fmla="*/ 109914 w 121648"/>
                <a:gd name="connsiteY13" fmla="*/ 46727 h 69545"/>
                <a:gd name="connsiteX14" fmla="*/ 106212 w 121648"/>
                <a:gd name="connsiteY14" fmla="*/ 50429 h 69545"/>
                <a:gd name="connsiteX15" fmla="*/ 100042 w 121648"/>
                <a:gd name="connsiteY15" fmla="*/ 59067 h 69545"/>
                <a:gd name="connsiteX16" fmla="*/ 97574 w 121648"/>
                <a:gd name="connsiteY16" fmla="*/ 68939 h 69545"/>
                <a:gd name="connsiteX17" fmla="*/ 81532 w 121648"/>
                <a:gd name="connsiteY17" fmla="*/ 66471 h 69545"/>
                <a:gd name="connsiteX18" fmla="*/ 69192 w 121648"/>
                <a:gd name="connsiteY18" fmla="*/ 64003 h 69545"/>
                <a:gd name="connsiteX19" fmla="*/ 30937 w 121648"/>
                <a:gd name="connsiteY19" fmla="*/ 57833 h 69545"/>
                <a:gd name="connsiteX20" fmla="*/ 24767 w 121648"/>
                <a:gd name="connsiteY20" fmla="*/ 54131 h 69545"/>
                <a:gd name="connsiteX21" fmla="*/ 18597 w 121648"/>
                <a:gd name="connsiteY21" fmla="*/ 51663 h 69545"/>
                <a:gd name="connsiteX22" fmla="*/ 14895 w 121648"/>
                <a:gd name="connsiteY22" fmla="*/ 47961 h 69545"/>
                <a:gd name="connsiteX23" fmla="*/ 87 w 121648"/>
                <a:gd name="connsiteY23" fmla="*/ 52897 h 69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1648" h="69545">
                  <a:moveTo>
                    <a:pt x="87" y="52897"/>
                  </a:moveTo>
                  <a:cubicBezTo>
                    <a:pt x="-324" y="52897"/>
                    <a:pt x="240" y="53586"/>
                    <a:pt x="12427" y="47961"/>
                  </a:cubicBezTo>
                  <a:cubicBezTo>
                    <a:pt x="15618" y="46488"/>
                    <a:pt x="19008" y="45493"/>
                    <a:pt x="22299" y="44259"/>
                  </a:cubicBezTo>
                  <a:cubicBezTo>
                    <a:pt x="23533" y="43025"/>
                    <a:pt x="24475" y="41405"/>
                    <a:pt x="26001" y="40557"/>
                  </a:cubicBezTo>
                  <a:cubicBezTo>
                    <a:pt x="28275" y="39294"/>
                    <a:pt x="31566" y="39929"/>
                    <a:pt x="33405" y="38089"/>
                  </a:cubicBezTo>
                  <a:cubicBezTo>
                    <a:pt x="35620" y="35874"/>
                    <a:pt x="35011" y="31779"/>
                    <a:pt x="37107" y="29450"/>
                  </a:cubicBezTo>
                  <a:cubicBezTo>
                    <a:pt x="38953" y="27399"/>
                    <a:pt x="42279" y="27371"/>
                    <a:pt x="44511" y="25748"/>
                  </a:cubicBezTo>
                  <a:cubicBezTo>
                    <a:pt x="46863" y="24037"/>
                    <a:pt x="48138" y="20990"/>
                    <a:pt x="50681" y="19578"/>
                  </a:cubicBezTo>
                  <a:cubicBezTo>
                    <a:pt x="53670" y="17918"/>
                    <a:pt x="74025" y="10519"/>
                    <a:pt x="79064" y="9706"/>
                  </a:cubicBezTo>
                  <a:cubicBezTo>
                    <a:pt x="87630" y="8324"/>
                    <a:pt x="96340" y="8061"/>
                    <a:pt x="104978" y="7238"/>
                  </a:cubicBezTo>
                  <a:cubicBezTo>
                    <a:pt x="107404" y="4812"/>
                    <a:pt x="117166" y="-7004"/>
                    <a:pt x="121020" y="6004"/>
                  </a:cubicBezTo>
                  <a:cubicBezTo>
                    <a:pt x="121307" y="6973"/>
                    <a:pt x="123862" y="32779"/>
                    <a:pt x="116084" y="40557"/>
                  </a:cubicBezTo>
                  <a:cubicBezTo>
                    <a:pt x="115035" y="41606"/>
                    <a:pt x="113616" y="42202"/>
                    <a:pt x="112382" y="43025"/>
                  </a:cubicBezTo>
                  <a:cubicBezTo>
                    <a:pt x="111559" y="44259"/>
                    <a:pt x="110863" y="45588"/>
                    <a:pt x="109914" y="46727"/>
                  </a:cubicBezTo>
                  <a:cubicBezTo>
                    <a:pt x="108797" y="48068"/>
                    <a:pt x="107137" y="48949"/>
                    <a:pt x="106212" y="50429"/>
                  </a:cubicBezTo>
                  <a:cubicBezTo>
                    <a:pt x="100282" y="59917"/>
                    <a:pt x="107536" y="54071"/>
                    <a:pt x="100042" y="59067"/>
                  </a:cubicBezTo>
                  <a:cubicBezTo>
                    <a:pt x="99219" y="62358"/>
                    <a:pt x="100723" y="67679"/>
                    <a:pt x="97574" y="68939"/>
                  </a:cubicBezTo>
                  <a:cubicBezTo>
                    <a:pt x="92551" y="70948"/>
                    <a:pt x="86862" y="67398"/>
                    <a:pt x="81532" y="66471"/>
                  </a:cubicBezTo>
                  <a:cubicBezTo>
                    <a:pt x="77399" y="65752"/>
                    <a:pt x="73333" y="64671"/>
                    <a:pt x="69192" y="64003"/>
                  </a:cubicBezTo>
                  <a:cubicBezTo>
                    <a:pt x="24807" y="56844"/>
                    <a:pt x="58716" y="63389"/>
                    <a:pt x="30937" y="57833"/>
                  </a:cubicBezTo>
                  <a:cubicBezTo>
                    <a:pt x="28880" y="56599"/>
                    <a:pt x="26912" y="55204"/>
                    <a:pt x="24767" y="54131"/>
                  </a:cubicBezTo>
                  <a:cubicBezTo>
                    <a:pt x="22786" y="53140"/>
                    <a:pt x="20475" y="52837"/>
                    <a:pt x="18597" y="51663"/>
                  </a:cubicBezTo>
                  <a:cubicBezTo>
                    <a:pt x="17117" y="50738"/>
                    <a:pt x="16347" y="48929"/>
                    <a:pt x="14895" y="47961"/>
                  </a:cubicBezTo>
                  <a:cubicBezTo>
                    <a:pt x="12599" y="46430"/>
                    <a:pt x="498" y="52897"/>
                    <a:pt x="87" y="52897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/>
            </a:p>
          </p:txBody>
        </p:sp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064ED821-D292-4D67-9455-E99A6314F824}"/>
              </a:ext>
            </a:extLst>
          </p:cNvPr>
          <p:cNvGrpSpPr/>
          <p:nvPr/>
        </p:nvGrpSpPr>
        <p:grpSpPr>
          <a:xfrm>
            <a:off x="395536" y="1722169"/>
            <a:ext cx="1944216" cy="1440160"/>
            <a:chOff x="755576" y="1985814"/>
            <a:chExt cx="1944216" cy="1440160"/>
          </a:xfrm>
          <a:solidFill>
            <a:srgbClr val="0070C0"/>
          </a:solidFill>
        </p:grpSpPr>
        <p:sp>
          <p:nvSpPr>
            <p:cNvPr id="44" name="矩形: 圓角 43">
              <a:extLst>
                <a:ext uri="{FF2B5EF4-FFF2-40B4-BE49-F238E27FC236}">
                  <a16:creationId xmlns:a16="http://schemas.microsoft.com/office/drawing/2014/main" id="{51F3ACF8-D6E2-4F30-9E8B-F85A53EEE8F6}"/>
                </a:ext>
              </a:extLst>
            </p:cNvPr>
            <p:cNvSpPr/>
            <p:nvPr/>
          </p:nvSpPr>
          <p:spPr>
            <a:xfrm>
              <a:off x="755576" y="1985814"/>
              <a:ext cx="1944216" cy="1440160"/>
            </a:xfrm>
            <a:prstGeom prst="roundRect">
              <a:avLst>
                <a:gd name="adj" fmla="val 2888"/>
              </a:avLst>
            </a:prstGeom>
            <a:grpFill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5F04889B-2954-44C1-837A-0E7264CAC9CD}"/>
                </a:ext>
              </a:extLst>
            </p:cNvPr>
            <p:cNvCxnSpPr/>
            <p:nvPr/>
          </p:nvCxnSpPr>
          <p:spPr>
            <a:xfrm>
              <a:off x="755576" y="2293591"/>
              <a:ext cx="1944216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cxn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5D8C66F0-EC5C-4848-8656-97F6143FF943}"/>
                </a:ext>
              </a:extLst>
            </p:cNvPr>
            <p:cNvSpPr txBox="1"/>
            <p:nvPr/>
          </p:nvSpPr>
          <p:spPr>
            <a:xfrm>
              <a:off x="755577" y="2293591"/>
              <a:ext cx="1944215" cy="110799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179388" indent="-179388">
                <a:buClr>
                  <a:schemeClr val="bg1"/>
                </a:buClr>
                <a:buFont typeface="+mj-lt"/>
                <a:buAutoNum type="arabicPeriod"/>
              </a:pPr>
              <a:r>
                <a:rPr lang="zh-TW" altLang="en-US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定義分類。</a:t>
              </a:r>
              <a:endPara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179388" indent="-179388">
                <a:buClr>
                  <a:schemeClr val="bg1"/>
                </a:buClr>
                <a:buFont typeface="+mj-lt"/>
                <a:buAutoNum type="arabicPeriod"/>
              </a:pPr>
              <a:r>
                <a:rPr lang="zh-CN" altLang="en-US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每類</a:t>
              </a:r>
              <a:r>
                <a:rPr lang="zh-TW" altLang="en-US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至少準備</a:t>
              </a:r>
              <a:r>
                <a:rPr lang="en-US" altLang="zh-TW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1,000 </a:t>
              </a:r>
              <a:r>
                <a:rPr lang="zh-TW" altLang="en-US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張以上的照片，並標記好分割區域。</a:t>
              </a:r>
              <a:endPara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179388" indent="-179388">
                <a:buClr>
                  <a:schemeClr val="bg1"/>
                </a:buClr>
                <a:buFont typeface="+mj-lt"/>
                <a:buAutoNum type="arabicPeriod"/>
              </a:pPr>
              <a:r>
                <a:rPr lang="zh-TW" altLang="en-US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可以先從公開的資料集開始。</a:t>
              </a:r>
            </a:p>
          </p:txBody>
        </p: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C17284E7-F148-4336-A47D-DAF9B656B7EA}"/>
                </a:ext>
              </a:extLst>
            </p:cNvPr>
            <p:cNvSpPr txBox="1"/>
            <p:nvPr/>
          </p:nvSpPr>
          <p:spPr>
            <a:xfrm>
              <a:off x="755576" y="1985814"/>
              <a:ext cx="1944216" cy="307777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準備資料</a:t>
              </a:r>
              <a:endPara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48" name="圖片 47">
            <a:extLst>
              <a:ext uri="{FF2B5EF4-FFF2-40B4-BE49-F238E27FC236}">
                <a16:creationId xmlns:a16="http://schemas.microsoft.com/office/drawing/2014/main" id="{AFA363EF-D3FE-45EF-99BC-19B1B472A0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59" y="1854785"/>
            <a:ext cx="1969170" cy="188073"/>
          </a:xfrm>
          <a:prstGeom prst="rect">
            <a:avLst/>
          </a:prstGeom>
        </p:spPr>
      </p:pic>
      <p:grpSp>
        <p:nvGrpSpPr>
          <p:cNvPr id="49" name="群組 48">
            <a:extLst>
              <a:ext uri="{FF2B5EF4-FFF2-40B4-BE49-F238E27FC236}">
                <a16:creationId xmlns:a16="http://schemas.microsoft.com/office/drawing/2014/main" id="{3D548B6E-07B0-4527-AE66-7D4DF323CE82}"/>
              </a:ext>
            </a:extLst>
          </p:cNvPr>
          <p:cNvGrpSpPr/>
          <p:nvPr/>
        </p:nvGrpSpPr>
        <p:grpSpPr>
          <a:xfrm>
            <a:off x="2440670" y="1734866"/>
            <a:ext cx="1944216" cy="1440160"/>
            <a:chOff x="755576" y="1985814"/>
            <a:chExt cx="1944216" cy="1440160"/>
          </a:xfrm>
          <a:solidFill>
            <a:srgbClr val="0070C0"/>
          </a:solidFill>
        </p:grpSpPr>
        <p:sp>
          <p:nvSpPr>
            <p:cNvPr id="50" name="矩形: 圓角 49">
              <a:extLst>
                <a:ext uri="{FF2B5EF4-FFF2-40B4-BE49-F238E27FC236}">
                  <a16:creationId xmlns:a16="http://schemas.microsoft.com/office/drawing/2014/main" id="{C94158BF-C5F5-4B82-948A-4D4CBDB4389D}"/>
                </a:ext>
              </a:extLst>
            </p:cNvPr>
            <p:cNvSpPr/>
            <p:nvPr/>
          </p:nvSpPr>
          <p:spPr>
            <a:xfrm>
              <a:off x="755576" y="1985814"/>
              <a:ext cx="1944216" cy="1440160"/>
            </a:xfrm>
            <a:prstGeom prst="roundRect">
              <a:avLst>
                <a:gd name="adj" fmla="val 2888"/>
              </a:avLst>
            </a:prstGeom>
            <a:grpFill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51" name="直線接點 50">
              <a:extLst>
                <a:ext uri="{FF2B5EF4-FFF2-40B4-BE49-F238E27FC236}">
                  <a16:creationId xmlns:a16="http://schemas.microsoft.com/office/drawing/2014/main" id="{D328547D-FFB3-4CC9-953C-7775082441DC}"/>
                </a:ext>
              </a:extLst>
            </p:cNvPr>
            <p:cNvCxnSpPr/>
            <p:nvPr/>
          </p:nvCxnSpPr>
          <p:spPr>
            <a:xfrm>
              <a:off x="755576" y="2293591"/>
              <a:ext cx="1944216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cxn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CC0D081C-F673-4D33-94C4-6DED76815466}"/>
                </a:ext>
              </a:extLst>
            </p:cNvPr>
            <p:cNvSpPr txBox="1"/>
            <p:nvPr/>
          </p:nvSpPr>
          <p:spPr>
            <a:xfrm>
              <a:off x="755577" y="2293591"/>
              <a:ext cx="1944215" cy="60016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通常使用影像分割模型，例如</a:t>
              </a:r>
              <a:r>
                <a:rPr lang="en-US" altLang="zh-TW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100" err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SegNet</a:t>
              </a:r>
              <a:r>
                <a:rPr lang="zh-TW" altLang="en-US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</a:t>
              </a:r>
              <a:r>
                <a:rPr lang="en-US" altLang="zh-TW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U-Net</a:t>
              </a:r>
              <a:r>
                <a:rPr lang="zh-TW" altLang="en-US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</a:t>
              </a:r>
              <a:r>
                <a:rPr lang="en-US" altLang="zh-TW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FCN</a:t>
              </a:r>
              <a:r>
                <a:rPr lang="zh-TW" altLang="en-US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</a:t>
              </a:r>
              <a:r>
                <a:rPr lang="en-US" altLang="zh-TW" sz="1100" err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DeepLab</a:t>
              </a:r>
              <a:r>
                <a:rPr lang="en-US" altLang="zh-TW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v1/v2 </a:t>
              </a:r>
              <a:r>
                <a:rPr lang="zh-TW" altLang="en-US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等。</a:t>
              </a:r>
              <a:endPara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AF97D7AE-8453-4977-AE7B-F325756D220C}"/>
                </a:ext>
              </a:extLst>
            </p:cNvPr>
            <p:cNvSpPr txBox="1"/>
            <p:nvPr/>
          </p:nvSpPr>
          <p:spPr>
            <a:xfrm>
              <a:off x="755576" y="1985814"/>
              <a:ext cx="1944216" cy="307777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方法</a:t>
              </a:r>
              <a:endPara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54" name="圖片 53">
            <a:extLst>
              <a:ext uri="{FF2B5EF4-FFF2-40B4-BE49-F238E27FC236}">
                <a16:creationId xmlns:a16="http://schemas.microsoft.com/office/drawing/2014/main" id="{751634D9-F1B2-43CE-A5D2-2CA0F8BF14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193" y="1867482"/>
            <a:ext cx="1969170" cy="188073"/>
          </a:xfrm>
          <a:prstGeom prst="rect">
            <a:avLst/>
          </a:prstGeom>
        </p:spPr>
      </p:pic>
      <p:grpSp>
        <p:nvGrpSpPr>
          <p:cNvPr id="55" name="群組 54">
            <a:extLst>
              <a:ext uri="{FF2B5EF4-FFF2-40B4-BE49-F238E27FC236}">
                <a16:creationId xmlns:a16="http://schemas.microsoft.com/office/drawing/2014/main" id="{A2BF9A28-C453-445A-A983-C663DE057BE8}"/>
              </a:ext>
            </a:extLst>
          </p:cNvPr>
          <p:cNvGrpSpPr/>
          <p:nvPr/>
        </p:nvGrpSpPr>
        <p:grpSpPr>
          <a:xfrm>
            <a:off x="4479603" y="1734866"/>
            <a:ext cx="1944216" cy="1440160"/>
            <a:chOff x="755576" y="1985814"/>
            <a:chExt cx="1944216" cy="1440160"/>
          </a:xfrm>
          <a:solidFill>
            <a:srgbClr val="0070C0"/>
          </a:solidFill>
        </p:grpSpPr>
        <p:sp>
          <p:nvSpPr>
            <p:cNvPr id="56" name="矩形: 圓角 55">
              <a:extLst>
                <a:ext uri="{FF2B5EF4-FFF2-40B4-BE49-F238E27FC236}">
                  <a16:creationId xmlns:a16="http://schemas.microsoft.com/office/drawing/2014/main" id="{8164022C-3923-425B-A1F4-0281D217DC1A}"/>
                </a:ext>
              </a:extLst>
            </p:cNvPr>
            <p:cNvSpPr/>
            <p:nvPr/>
          </p:nvSpPr>
          <p:spPr>
            <a:xfrm>
              <a:off x="755576" y="1985814"/>
              <a:ext cx="1944216" cy="1440160"/>
            </a:xfrm>
            <a:prstGeom prst="roundRect">
              <a:avLst>
                <a:gd name="adj" fmla="val 2888"/>
              </a:avLst>
            </a:prstGeom>
            <a:grpFill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57" name="直線接點 56">
              <a:extLst>
                <a:ext uri="{FF2B5EF4-FFF2-40B4-BE49-F238E27FC236}">
                  <a16:creationId xmlns:a16="http://schemas.microsoft.com/office/drawing/2014/main" id="{439E22AC-E69F-4391-A820-92EF0BA993EC}"/>
                </a:ext>
              </a:extLst>
            </p:cNvPr>
            <p:cNvCxnSpPr/>
            <p:nvPr/>
          </p:nvCxnSpPr>
          <p:spPr>
            <a:xfrm>
              <a:off x="755576" y="2293591"/>
              <a:ext cx="1944216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cxnSp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EABB9832-9449-485D-9502-EE5FFA20FCCA}"/>
                </a:ext>
              </a:extLst>
            </p:cNvPr>
            <p:cNvSpPr txBox="1"/>
            <p:nvPr/>
          </p:nvSpPr>
          <p:spPr>
            <a:xfrm>
              <a:off x="755577" y="2293591"/>
              <a:ext cx="1944215" cy="60016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TW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DeepLabv3+:</a:t>
              </a:r>
            </a:p>
            <a:p>
              <a:r>
                <a:rPr lang="en-US" altLang="zh-TW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 </a:t>
              </a:r>
              <a:r>
                <a:rPr lang="en-US" altLang="zh-TW" sz="1100" err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IoU</a:t>
              </a:r>
              <a:r>
                <a:rPr lang="en-US" altLang="zh-TW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Class: 82.1</a:t>
              </a:r>
            </a:p>
            <a:p>
              <a:r>
                <a:rPr lang="en-US" altLang="zh-TW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 </a:t>
              </a:r>
              <a:r>
                <a:rPr lang="en-US" altLang="zh-TW" sz="1100" err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IoU</a:t>
              </a:r>
              <a:r>
                <a:rPr lang="en-US" altLang="zh-TW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Category: 91.8</a:t>
              </a:r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38DC412A-0864-483E-9DF3-9E3512D2738E}"/>
                </a:ext>
              </a:extLst>
            </p:cNvPr>
            <p:cNvSpPr txBox="1"/>
            <p:nvPr/>
          </p:nvSpPr>
          <p:spPr>
            <a:xfrm>
              <a:off x="755576" y="1985814"/>
              <a:ext cx="1944216" cy="307777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行業標竿</a:t>
              </a:r>
              <a:endPara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60" name="圖片 59">
            <a:extLst>
              <a:ext uri="{FF2B5EF4-FFF2-40B4-BE49-F238E27FC236}">
                <a16:creationId xmlns:a16="http://schemas.microsoft.com/office/drawing/2014/main" id="{A3CC1288-2849-46F2-843C-4CFFD22E87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126" y="1867482"/>
            <a:ext cx="1969170" cy="188073"/>
          </a:xfrm>
          <a:prstGeom prst="rect">
            <a:avLst/>
          </a:prstGeom>
        </p:spPr>
      </p:pic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23E8F272-2911-4076-863F-3361EB22402D}"/>
              </a:ext>
            </a:extLst>
          </p:cNvPr>
          <p:cNvSpPr/>
          <p:nvPr/>
        </p:nvSpPr>
        <p:spPr>
          <a:xfrm>
            <a:off x="395536" y="3290197"/>
            <a:ext cx="1944216" cy="1440160"/>
          </a:xfrm>
          <a:prstGeom prst="roundRect">
            <a:avLst>
              <a:gd name="adj" fmla="val 2888"/>
            </a:avLst>
          </a:prstGeom>
          <a:solidFill>
            <a:srgbClr val="0070C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7813F76-0E16-45D7-A39B-CA0F6189CEDD}"/>
              </a:ext>
            </a:extLst>
          </p:cNvPr>
          <p:cNvCxnSpPr/>
          <p:nvPr/>
        </p:nvCxnSpPr>
        <p:spPr>
          <a:xfrm>
            <a:off x="395536" y="3597974"/>
            <a:ext cx="1944216" cy="0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1286DD0A-05B9-49F4-9038-03BB1C48245A}"/>
              </a:ext>
            </a:extLst>
          </p:cNvPr>
          <p:cNvSpPr txBox="1"/>
          <p:nvPr/>
        </p:nvSpPr>
        <p:spPr>
          <a:xfrm>
            <a:off x="395537" y="3597974"/>
            <a:ext cx="1944215" cy="93871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180975" indent="-180975">
              <a:buClr>
                <a:schemeClr val="bg1"/>
              </a:buClr>
              <a:buFont typeface="+mj-lt"/>
              <a:buAutoNum type="arabicPeriod"/>
            </a:pP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建議使用多張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GPU Card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buClr>
                <a:schemeClr val="bg1"/>
              </a:buClr>
              <a:buFont typeface="+mj-lt"/>
              <a:buAutoNum type="arabicPeriod"/>
            </a:pP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若要處理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3D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資料而導致模型太大，也可考慮使用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Intel Xeon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可擴展處理器來做系統。</a:t>
            </a:r>
            <a:endParaRPr lang="en-US" altLang="zh-TW" sz="1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78874B29-5AF8-425D-8715-ED0A7F9F0C01}"/>
              </a:ext>
            </a:extLst>
          </p:cNvPr>
          <p:cNvSpPr txBox="1"/>
          <p:nvPr/>
        </p:nvSpPr>
        <p:spPr>
          <a:xfrm>
            <a:off x="395536" y="3290197"/>
            <a:ext cx="1944216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訓練平台</a:t>
            </a:r>
            <a:endParaRPr lang="en-US" altLang="zh-TW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5" name="圖片 64">
            <a:extLst>
              <a:ext uri="{FF2B5EF4-FFF2-40B4-BE49-F238E27FC236}">
                <a16:creationId xmlns:a16="http://schemas.microsoft.com/office/drawing/2014/main" id="{E8E08024-8150-460A-BD95-E01B2DC505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59" y="3422813"/>
            <a:ext cx="1969170" cy="188073"/>
          </a:xfrm>
          <a:prstGeom prst="rect">
            <a:avLst/>
          </a:prstGeom>
        </p:spPr>
      </p:pic>
      <p:grpSp>
        <p:nvGrpSpPr>
          <p:cNvPr id="66" name="群組 65">
            <a:extLst>
              <a:ext uri="{FF2B5EF4-FFF2-40B4-BE49-F238E27FC236}">
                <a16:creationId xmlns:a16="http://schemas.microsoft.com/office/drawing/2014/main" id="{2B3D2ABD-C439-4A39-A528-C61DF7254A91}"/>
              </a:ext>
            </a:extLst>
          </p:cNvPr>
          <p:cNvGrpSpPr/>
          <p:nvPr/>
        </p:nvGrpSpPr>
        <p:grpSpPr>
          <a:xfrm>
            <a:off x="2440670" y="3294081"/>
            <a:ext cx="1944216" cy="1440160"/>
            <a:chOff x="755576" y="1985814"/>
            <a:chExt cx="1944216" cy="1440160"/>
          </a:xfrm>
          <a:solidFill>
            <a:srgbClr val="0070C0"/>
          </a:solidFill>
        </p:grpSpPr>
        <p:sp>
          <p:nvSpPr>
            <p:cNvPr id="67" name="矩形: 圓角 66">
              <a:extLst>
                <a:ext uri="{FF2B5EF4-FFF2-40B4-BE49-F238E27FC236}">
                  <a16:creationId xmlns:a16="http://schemas.microsoft.com/office/drawing/2014/main" id="{2593A3A8-3BD9-47ED-BF58-5747034FEAE3}"/>
                </a:ext>
              </a:extLst>
            </p:cNvPr>
            <p:cNvSpPr/>
            <p:nvPr/>
          </p:nvSpPr>
          <p:spPr>
            <a:xfrm>
              <a:off x="755576" y="1985814"/>
              <a:ext cx="1944216" cy="1440160"/>
            </a:xfrm>
            <a:prstGeom prst="roundRect">
              <a:avLst>
                <a:gd name="adj" fmla="val 2888"/>
              </a:avLst>
            </a:prstGeom>
            <a:grpFill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8" name="直線接點 67">
              <a:extLst>
                <a:ext uri="{FF2B5EF4-FFF2-40B4-BE49-F238E27FC236}">
                  <a16:creationId xmlns:a16="http://schemas.microsoft.com/office/drawing/2014/main" id="{CAECE9FA-FF6A-41EF-8470-CAF1EE672AF6}"/>
                </a:ext>
              </a:extLst>
            </p:cNvPr>
            <p:cNvCxnSpPr/>
            <p:nvPr/>
          </p:nvCxnSpPr>
          <p:spPr>
            <a:xfrm>
              <a:off x="755576" y="2293591"/>
              <a:ext cx="1944216" cy="0"/>
            </a:xfrm>
            <a:prstGeom prst="line">
              <a:avLst/>
            </a:prstGeom>
            <a:grpFill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cxnSp>
        <p:sp>
          <p:nvSpPr>
            <p:cNvPr id="69" name="文字方塊 68">
              <a:extLst>
                <a:ext uri="{FF2B5EF4-FFF2-40B4-BE49-F238E27FC236}">
                  <a16:creationId xmlns:a16="http://schemas.microsoft.com/office/drawing/2014/main" id="{48CE1693-1F48-4174-A7F7-4BD5A0B9BEF1}"/>
                </a:ext>
              </a:extLst>
            </p:cNvPr>
            <p:cNvSpPr txBox="1"/>
            <p:nvPr/>
          </p:nvSpPr>
          <p:spPr>
            <a:xfrm>
              <a:off x="755577" y="2293591"/>
              <a:ext cx="1944215" cy="60016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179388" indent="-179388">
                <a:buClr>
                  <a:schemeClr val="bg1"/>
                </a:buClr>
                <a:buFont typeface="+mj-lt"/>
                <a:buAutoNum type="arabicPeriod"/>
              </a:pPr>
              <a:r>
                <a:rPr lang="zh-TW" altLang="en-US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取決於模型大小及效能需求，可使用</a:t>
              </a:r>
              <a:r>
                <a:rPr lang="en-US" altLang="zh-TW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Xeon </a:t>
              </a:r>
              <a:r>
                <a:rPr lang="zh-TW" altLang="en-US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可擴展處理器或</a:t>
              </a:r>
              <a:r>
                <a:rPr lang="en-US" altLang="zh-TW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GPU </a:t>
              </a:r>
              <a:r>
                <a:rPr lang="zh-TW" altLang="en-US" sz="11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卡。</a:t>
              </a:r>
              <a:endPara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0" name="文字方塊 69">
              <a:extLst>
                <a:ext uri="{FF2B5EF4-FFF2-40B4-BE49-F238E27FC236}">
                  <a16:creationId xmlns:a16="http://schemas.microsoft.com/office/drawing/2014/main" id="{0CC918F9-769A-4242-BF95-88E6D116456C}"/>
                </a:ext>
              </a:extLst>
            </p:cNvPr>
            <p:cNvSpPr txBox="1"/>
            <p:nvPr/>
          </p:nvSpPr>
          <p:spPr>
            <a:xfrm>
              <a:off x="755576" y="1985814"/>
              <a:ext cx="1944216" cy="307777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推論平台</a:t>
              </a:r>
              <a:endPara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71" name="圖片 70">
            <a:extLst>
              <a:ext uri="{FF2B5EF4-FFF2-40B4-BE49-F238E27FC236}">
                <a16:creationId xmlns:a16="http://schemas.microsoft.com/office/drawing/2014/main" id="{9630BA2E-9C86-47CE-9E77-4347E09726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193" y="3426697"/>
            <a:ext cx="1969170" cy="18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267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66D8F0F-951F-4CFF-A483-74A74818FD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2239" cy="5143500"/>
          </a:xfrm>
          <a:prstGeom prst="rect">
            <a:avLst/>
          </a:prstGeom>
        </p:spPr>
      </p:pic>
      <p:sp>
        <p:nvSpPr>
          <p:cNvPr id="4" name="Shape 748">
            <a:extLst>
              <a:ext uri="{FF2B5EF4-FFF2-40B4-BE49-F238E27FC236}">
                <a16:creationId xmlns:a16="http://schemas.microsoft.com/office/drawing/2014/main" id="{18CDF78D-00E8-4FDD-8B5C-827851995C6E}"/>
              </a:ext>
            </a:extLst>
          </p:cNvPr>
          <p:cNvSpPr txBox="1"/>
          <p:nvPr/>
        </p:nvSpPr>
        <p:spPr>
          <a:xfrm>
            <a:off x="5838429" y="4766047"/>
            <a:ext cx="3143272" cy="206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zh-TW" sz="5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©2018著作權為威聯通科技股份有限公司所有。威聯通科技並保留所有權利。威聯通科技股份有限公司所使用或註冊之商標或標章。檔案中所提及之產品及公司名稱可能為其他公司所有之商標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sz="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395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D4A40E6-9C54-4902-B4BD-394A0F766F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96" name="Google Shape;296;p43"/>
          <p:cNvSpPr txBox="1">
            <a:spLocks noGrp="1"/>
          </p:cNvSpPr>
          <p:nvPr>
            <p:ph type="title"/>
          </p:nvPr>
        </p:nvSpPr>
        <p:spPr>
          <a:xfrm>
            <a:off x="182880" y="121055"/>
            <a:ext cx="8778240" cy="620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2060"/>
              </a:buClr>
              <a:buSzPts val="4000"/>
            </a:pPr>
            <a:r>
              <a:rPr lang="zh-CN" altLang="en-US" sz="3200">
                <a:solidFill>
                  <a:schemeClr val="bg1"/>
                </a:solidFill>
                <a:latin typeface="Microsoft JhengHei"/>
                <a:ea typeface="Microsoft JhengHei"/>
              </a:rPr>
              <a:t>深度學習得以成功的三個關鍵 </a:t>
            </a:r>
            <a:endParaRPr lang="en-US" altLang="zh-CN" sz="32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2" name="圖片 3">
            <a:extLst>
              <a:ext uri="{FF2B5EF4-FFF2-40B4-BE49-F238E27FC236}">
                <a16:creationId xmlns:a16="http://schemas.microsoft.com/office/drawing/2014/main" id="{5E7260A2-13BB-45CA-95E8-1936ED732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270" y="2595523"/>
            <a:ext cx="686107" cy="15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52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FDA3-9850-DA46-9335-73C275E85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j-lt"/>
                <a:ea typeface="Microsoft JhengHei"/>
              </a:rPr>
              <a:t>AI </a:t>
            </a:r>
            <a:r>
              <a:rPr lang="zh-CN" altLang="en-US" dirty="0">
                <a:latin typeface="Microsoft JhengHei"/>
                <a:ea typeface="Microsoft JhengHei"/>
              </a:rPr>
              <a:t>的流程與需求</a:t>
            </a:r>
            <a:endParaRPr lang="en-US" dirty="0">
              <a:latin typeface="Microsoft JhengHei"/>
              <a:ea typeface="Microsoft JhengHei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D416DAF-48D7-4447-8D1C-1309273B6A03}"/>
              </a:ext>
            </a:extLst>
          </p:cNvPr>
          <p:cNvSpPr/>
          <p:nvPr/>
        </p:nvSpPr>
        <p:spPr>
          <a:xfrm>
            <a:off x="2033081" y="2964636"/>
            <a:ext cx="1421324" cy="384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建立模型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F66F878-9DB4-6B45-8CE2-9E6761A95B33}"/>
              </a:ext>
            </a:extLst>
          </p:cNvPr>
          <p:cNvSpPr/>
          <p:nvPr/>
        </p:nvSpPr>
        <p:spPr>
          <a:xfrm>
            <a:off x="3631797" y="2964636"/>
            <a:ext cx="1676666" cy="384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訓練模型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49EB948-942D-2643-B0C4-D7AACFD12BA0}"/>
              </a:ext>
            </a:extLst>
          </p:cNvPr>
          <p:cNvSpPr/>
          <p:nvPr/>
        </p:nvSpPr>
        <p:spPr>
          <a:xfrm>
            <a:off x="5391288" y="2964636"/>
            <a:ext cx="1508539" cy="384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調整參數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C663858E-72AE-2740-AF25-1F84067BB743}"/>
              </a:ext>
            </a:extLst>
          </p:cNvPr>
          <p:cNvSpPr/>
          <p:nvPr/>
        </p:nvSpPr>
        <p:spPr>
          <a:xfrm>
            <a:off x="7230672" y="2964636"/>
            <a:ext cx="1676666" cy="384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落地部署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F043C926-1BB1-164E-88BF-3E8567496AC7}"/>
              </a:ext>
            </a:extLst>
          </p:cNvPr>
          <p:cNvSpPr/>
          <p:nvPr/>
        </p:nvSpPr>
        <p:spPr>
          <a:xfrm>
            <a:off x="262705" y="2958958"/>
            <a:ext cx="1485269" cy="384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海量資料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61A515-037B-C342-A055-BC5E6AA4D767}"/>
              </a:ext>
            </a:extLst>
          </p:cNvPr>
          <p:cNvSpPr/>
          <p:nvPr/>
        </p:nvSpPr>
        <p:spPr>
          <a:xfrm>
            <a:off x="188150" y="1276366"/>
            <a:ext cx="6778596" cy="2995387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B9145E-C516-3F42-B4AD-8584AFBCA873}"/>
              </a:ext>
            </a:extLst>
          </p:cNvPr>
          <p:cNvSpPr/>
          <p:nvPr/>
        </p:nvSpPr>
        <p:spPr>
          <a:xfrm>
            <a:off x="7256716" y="1276366"/>
            <a:ext cx="1624579" cy="2995387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A0894C-0CD3-3D4B-957B-8B1FF7F6886E}"/>
              </a:ext>
            </a:extLst>
          </p:cNvPr>
          <p:cNvSpPr txBox="1"/>
          <p:nvPr/>
        </p:nvSpPr>
        <p:spPr>
          <a:xfrm>
            <a:off x="2623150" y="1435658"/>
            <a:ext cx="1846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訓練與學習</a:t>
            </a:r>
            <a:r>
              <a:rPr lang="en-US" altLang="zh-CN"/>
              <a:t>(</a:t>
            </a:r>
            <a:r>
              <a:rPr lang="en-US"/>
              <a:t>Training)</a:t>
            </a:r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73724F86-B126-114B-AD41-1E808900F46E}"/>
              </a:ext>
            </a:extLst>
          </p:cNvPr>
          <p:cNvCxnSpPr>
            <a:cxnSpLocks/>
          </p:cNvCxnSpPr>
          <p:nvPr/>
        </p:nvCxnSpPr>
        <p:spPr>
          <a:xfrm rot="5400000">
            <a:off x="6269568" y="1549912"/>
            <a:ext cx="12700" cy="3598875"/>
          </a:xfrm>
          <a:prstGeom prst="bentConnector3">
            <a:avLst>
              <a:gd name="adj1" fmla="val 1800000"/>
            </a:avLst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7B836F-1AF3-0948-B314-82DF3C9220C8}"/>
              </a:ext>
            </a:extLst>
          </p:cNvPr>
          <p:cNvSpPr txBox="1"/>
          <p:nvPr/>
        </p:nvSpPr>
        <p:spPr>
          <a:xfrm>
            <a:off x="7221062" y="1454805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推論</a:t>
            </a:r>
            <a:r>
              <a:rPr lang="en-US" altLang="zh-CN"/>
              <a:t>(Inference)</a:t>
            </a:r>
            <a:endParaRPr lang="en-US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3C3BEFFD-AA10-A840-ADB1-EA8D09195DB1}"/>
              </a:ext>
            </a:extLst>
          </p:cNvPr>
          <p:cNvSpPr/>
          <p:nvPr/>
        </p:nvSpPr>
        <p:spPr>
          <a:xfrm>
            <a:off x="5316124" y="3643278"/>
            <a:ext cx="1676666" cy="384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反饋修正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E1780E58-4AF1-1742-8A85-8B56FFD814DC}"/>
              </a:ext>
            </a:extLst>
          </p:cNvPr>
          <p:cNvSpPr/>
          <p:nvPr/>
        </p:nvSpPr>
        <p:spPr>
          <a:xfrm>
            <a:off x="2793464" y="1439652"/>
            <a:ext cx="1931799" cy="354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FA58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機械學習</a:t>
            </a:r>
            <a:r>
              <a:rPr lang="zh-CN" altLang="en-US" sz="2000" b="1">
                <a:solidFill>
                  <a:srgbClr val="FA5854"/>
                </a:solidFill>
                <a:latin typeface="微軟正黑體"/>
                <a:ea typeface="微軟正黑體"/>
              </a:rPr>
              <a:t> </a:t>
            </a:r>
            <a:r>
              <a:rPr lang="en-US" altLang="zh-CN" sz="2000" b="1">
                <a:solidFill>
                  <a:srgbClr val="FA5854"/>
                </a:solidFill>
                <a:latin typeface="+mj-lt"/>
                <a:ea typeface="微軟正黑體" panose="020B0604030504040204" pitchFamily="34" charset="-120"/>
              </a:rPr>
              <a:t>(ML)</a:t>
            </a:r>
            <a:endParaRPr lang="en-US" sz="2000" b="1">
              <a:solidFill>
                <a:srgbClr val="FA5854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7BF5BA14-65C3-7F42-9A2F-7FCC7AA90FFD}"/>
              </a:ext>
            </a:extLst>
          </p:cNvPr>
          <p:cNvSpPr/>
          <p:nvPr/>
        </p:nvSpPr>
        <p:spPr>
          <a:xfrm>
            <a:off x="7235965" y="1464176"/>
            <a:ext cx="1676666" cy="384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FA58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推論</a:t>
            </a:r>
            <a:endParaRPr lang="en-US" sz="2000" b="1">
              <a:solidFill>
                <a:srgbClr val="FA585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CN" sz="2000" b="1">
                <a:solidFill>
                  <a:srgbClr val="FA5854"/>
                </a:solidFill>
                <a:latin typeface="+mj-lt"/>
                <a:ea typeface="微軟正黑體" panose="020B0604030504040204" pitchFamily="34" charset="-120"/>
              </a:rPr>
              <a:t>(Inference)</a:t>
            </a:r>
            <a:endParaRPr lang="en-US" sz="2000" b="1">
              <a:solidFill>
                <a:srgbClr val="FA5854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C752B980-528A-4708-B5F9-8FA85F6310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752" y="2065528"/>
            <a:ext cx="6998993" cy="876068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4D4EF783-DF45-4349-961B-28E4DFB651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5745" y="2065528"/>
            <a:ext cx="1509349" cy="87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68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35AAED8-176B-4246-B6D1-01AC95027E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0" y="0"/>
            <a:ext cx="912831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54114-143E-0A49-B564-5BDB8176E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970" y="53566"/>
            <a:ext cx="8229600" cy="831651"/>
          </a:xfrm>
        </p:spPr>
        <p:txBody>
          <a:bodyPr/>
          <a:lstStyle/>
          <a:p>
            <a:r>
              <a:rPr lang="zh-CN" altLang="en-US" sz="3200" dirty="0">
                <a:latin typeface="Microsoft JhengHei"/>
                <a:ea typeface="Microsoft JhengHei"/>
              </a:rPr>
              <a:t>企業進入 </a:t>
            </a:r>
            <a:r>
              <a:rPr lang="en-US" altLang="zh-CN" sz="3200" dirty="0">
                <a:latin typeface="+mj-lt"/>
                <a:ea typeface="Microsoft JhengHei"/>
              </a:rPr>
              <a:t>AI</a:t>
            </a:r>
            <a:r>
              <a:rPr lang="en-US" altLang="zh-CN" sz="3200" dirty="0">
                <a:latin typeface="Microsoft JhengHei"/>
                <a:ea typeface="Microsoft JhengHei"/>
              </a:rPr>
              <a:t> </a:t>
            </a:r>
            <a:r>
              <a:rPr lang="zh-CN" altLang="en-US" sz="3200" dirty="0">
                <a:latin typeface="Microsoft JhengHei"/>
                <a:ea typeface="Microsoft JhengHei"/>
              </a:rPr>
              <a:t>世界的痛點</a:t>
            </a:r>
            <a:endParaRPr lang="en-US" sz="3200" dirty="0">
              <a:latin typeface="Microsoft JhengHei"/>
              <a:ea typeface="Microsoft JhengHe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BC138-2302-D041-8E27-9CB881C5B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0702" y="1124903"/>
            <a:ext cx="7217924" cy="3630300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zh-CN" altLang="en-US" sz="2200">
                <a:solidFill>
                  <a:schemeClr val="bg1"/>
                </a:solidFill>
                <a:latin typeface="Microsoft JhengHei"/>
                <a:ea typeface="Microsoft JhengHei"/>
              </a:rPr>
              <a:t>所使用的設備運算能力有限或是經費有限</a:t>
            </a:r>
            <a:endParaRPr lang="en-US" altLang="zh-CN" sz="220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>
              <a:buClr>
                <a:schemeClr val="bg1"/>
              </a:buClr>
            </a:pPr>
            <a:r>
              <a:rPr lang="zh-CN" altLang="en-US" sz="2200">
                <a:solidFill>
                  <a:schemeClr val="bg1"/>
                </a:solidFill>
                <a:latin typeface="Microsoft JhengHei"/>
                <a:ea typeface="Microsoft JhengHei"/>
              </a:rPr>
              <a:t>資料敏感</a:t>
            </a:r>
            <a:r>
              <a:rPr lang="en-US" altLang="zh-CN" sz="2200">
                <a:solidFill>
                  <a:schemeClr val="bg1"/>
                </a:solidFill>
                <a:latin typeface="Microsoft JhengHei"/>
                <a:ea typeface="Microsoft JhengHei"/>
              </a:rPr>
              <a:t>(</a:t>
            </a:r>
            <a:r>
              <a:rPr lang="zh-CN" altLang="en-US" sz="2200">
                <a:solidFill>
                  <a:schemeClr val="bg1"/>
                </a:solidFill>
                <a:latin typeface="Microsoft JhengHei"/>
                <a:ea typeface="Microsoft JhengHei"/>
              </a:rPr>
              <a:t>如醫療資料</a:t>
            </a:r>
            <a:r>
              <a:rPr lang="en-US" altLang="zh-CN" sz="2200">
                <a:solidFill>
                  <a:schemeClr val="bg1"/>
                </a:solidFill>
                <a:latin typeface="Microsoft JhengHei"/>
                <a:ea typeface="Microsoft JhengHei"/>
              </a:rPr>
              <a:t>)</a:t>
            </a:r>
            <a:r>
              <a:rPr lang="zh-CN" altLang="en-US" sz="2200">
                <a:solidFill>
                  <a:schemeClr val="bg1"/>
                </a:solidFill>
                <a:latin typeface="Microsoft JhengHei"/>
                <a:ea typeface="Microsoft JhengHei"/>
              </a:rPr>
              <a:t>，不合適使用公有雲作為</a:t>
            </a:r>
            <a:br>
              <a:rPr lang="zh-CN" altLang="en-US" sz="2200">
                <a:solidFill>
                  <a:schemeClr val="bg1"/>
                </a:solidFill>
                <a:latin typeface="Microsoft JhengHei"/>
                <a:ea typeface="Microsoft JhengHei"/>
              </a:rPr>
            </a:br>
            <a:r>
              <a:rPr lang="zh-CN" altLang="en-US" sz="2200">
                <a:solidFill>
                  <a:schemeClr val="bg1"/>
                </a:solidFill>
                <a:latin typeface="Microsoft JhengHei"/>
                <a:ea typeface="Microsoft JhengHei"/>
              </a:rPr>
              <a:t>訓練環境</a:t>
            </a:r>
            <a:endParaRPr lang="en-US" altLang="zh-CN" sz="220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>
              <a:buClr>
                <a:schemeClr val="bg1"/>
              </a:buClr>
            </a:pPr>
            <a:r>
              <a:rPr lang="zh-CN" altLang="en-US" sz="220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花費很多心力在安裝</a:t>
            </a:r>
            <a:r>
              <a:rPr lang="en-US" altLang="zh-TW" sz="220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 / </a:t>
            </a:r>
            <a:r>
              <a:rPr lang="zh-TW" altLang="en-US" sz="220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處理驅動程式、函式庫、</a:t>
            </a:r>
            <a:r>
              <a:rPr lang="en-US" altLang="zh-TW" sz="2200">
                <a:solidFill>
                  <a:schemeClr val="bg1"/>
                </a:solidFill>
                <a:latin typeface="+mj-lt"/>
                <a:ea typeface="Microsoft JhengHei"/>
                <a:cs typeface="Arial" panose="020B0604020202020204" pitchFamily="34" charset="0"/>
              </a:rPr>
              <a:t>Container</a:t>
            </a:r>
            <a:r>
              <a:rPr lang="zh-TW" altLang="en-US" sz="220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或虛擬化等等</a:t>
            </a:r>
            <a:r>
              <a:rPr lang="en-US" altLang="zh-TW" sz="220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(</a:t>
            </a:r>
            <a:r>
              <a:rPr lang="zh-CN" altLang="en-US" sz="2200">
                <a:solidFill>
                  <a:schemeClr val="bg1"/>
                </a:solidFill>
                <a:latin typeface="Microsoft JhengHei"/>
                <a:ea typeface="Microsoft JhengHei"/>
              </a:rPr>
              <a:t>軟體環境準備的困難</a:t>
            </a:r>
            <a:r>
              <a:rPr lang="en-US" altLang="zh-CN" sz="2200">
                <a:solidFill>
                  <a:schemeClr val="bg1"/>
                </a:solidFill>
                <a:latin typeface="Microsoft JhengHei"/>
                <a:ea typeface="Microsoft JhengHei"/>
              </a:rPr>
              <a:t>)</a:t>
            </a:r>
            <a:endParaRPr lang="zh-CN" altLang="en-US" sz="220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>
              <a:buClr>
                <a:schemeClr val="bg1"/>
              </a:buClr>
            </a:pPr>
            <a:r>
              <a:rPr lang="zh-CN" altLang="en-US" sz="2200">
                <a:solidFill>
                  <a:schemeClr val="bg1"/>
                </a:solidFill>
                <a:latin typeface="Microsoft JhengHei"/>
                <a:ea typeface="Microsoft JhengHei"/>
              </a:rPr>
              <a:t>儲存 R</a:t>
            </a:r>
            <a:r>
              <a:rPr lang="en-US" altLang="zh-CN" sz="2200">
                <a:solidFill>
                  <a:schemeClr val="bg1"/>
                </a:solidFill>
                <a:ea typeface="Microsoft JhengHei"/>
              </a:rPr>
              <a:t>aw data </a:t>
            </a:r>
            <a:r>
              <a:rPr lang="zh-CN" altLang="en-US" sz="2200">
                <a:solidFill>
                  <a:schemeClr val="bg1"/>
                </a:solidFill>
                <a:ea typeface="Microsoft JhengHei"/>
              </a:rPr>
              <a:t>需要大量的儲存空間</a:t>
            </a:r>
            <a:endParaRPr lang="zh-CN" altLang="en-US" sz="220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>
              <a:buClr>
                <a:schemeClr val="bg1"/>
              </a:buClr>
            </a:pPr>
            <a:r>
              <a:rPr lang="zh-CN" altLang="en-US" sz="2200">
                <a:solidFill>
                  <a:schemeClr val="bg1"/>
                </a:solidFill>
                <a:latin typeface="Microsoft JhengHei"/>
                <a:ea typeface="Microsoft JhengHei"/>
              </a:rPr>
              <a:t>不同的 T</a:t>
            </a:r>
            <a:r>
              <a:rPr lang="en-US" altLang="zh-CN" sz="2200">
                <a:solidFill>
                  <a:schemeClr val="bg1"/>
                </a:solidFill>
                <a:latin typeface="+mj-lt"/>
                <a:ea typeface="Microsoft JhengHei"/>
              </a:rPr>
              <a:t>raining model</a:t>
            </a:r>
            <a:r>
              <a:rPr lang="en-US" altLang="zh-CN" sz="2200">
                <a:solidFill>
                  <a:schemeClr val="bg1"/>
                </a:solidFill>
                <a:ea typeface="Microsoft JhengHei"/>
              </a:rPr>
              <a:t> </a:t>
            </a:r>
            <a:r>
              <a:rPr lang="zh-CN" altLang="en-US" sz="2200">
                <a:solidFill>
                  <a:schemeClr val="bg1"/>
                </a:solidFill>
                <a:latin typeface="Microsoft JhengHei"/>
                <a:ea typeface="Microsoft JhengHei"/>
              </a:rPr>
              <a:t>管理</a:t>
            </a:r>
            <a:endParaRPr lang="en-US" altLang="zh-CN" sz="220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>
              <a:buClr>
                <a:schemeClr val="bg1"/>
              </a:buClr>
            </a:pPr>
            <a:r>
              <a:rPr lang="zh-CN" altLang="en-US" sz="2200">
                <a:solidFill>
                  <a:schemeClr val="bg1"/>
                </a:solidFill>
                <a:latin typeface="Microsoft JhengHei"/>
                <a:ea typeface="Microsoft JhengHei"/>
              </a:rPr>
              <a:t>需要安全且完善的備份還原機制</a:t>
            </a:r>
            <a:endParaRPr lang="en-US" altLang="zh-CN" sz="220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276225" indent="0">
              <a:spcBef>
                <a:spcPts val="600"/>
              </a:spcBef>
              <a:buClr>
                <a:schemeClr val="bg1"/>
              </a:buClr>
              <a:buSzPts val="1600"/>
              <a:buNone/>
            </a:pPr>
            <a:r>
              <a:rPr lang="zh-TW" altLang="en-US" sz="200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   </a:t>
            </a:r>
            <a:r>
              <a:rPr lang="zh-TW" altLang="en-US" sz="1800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通常需要資料備份、資料共享、及網路設定等協助</a:t>
            </a:r>
            <a:endParaRPr lang="en" altLang="zh-TW" sz="1800">
              <a:solidFill>
                <a:schemeClr val="bg1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  <a:p>
            <a:pPr>
              <a:buClr>
                <a:schemeClr val="bg1"/>
              </a:buClr>
            </a:pPr>
            <a:endParaRPr lang="en-US" altLang="zh-CN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>
              <a:buClr>
                <a:schemeClr val="bg1"/>
              </a:buClr>
            </a:pPr>
            <a:endParaRPr lang="en-US" altLang="zh-CN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947231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980;p66">
            <a:extLst>
              <a:ext uri="{FF2B5EF4-FFF2-40B4-BE49-F238E27FC236}">
                <a16:creationId xmlns:a16="http://schemas.microsoft.com/office/drawing/2014/main" id="{05F7EEB8-8414-4298-9136-EFC016F7C6FB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694" y="1109102"/>
            <a:ext cx="3496590" cy="412371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1"/>
          <p:cNvSpPr txBox="1">
            <a:spLocks noGrp="1"/>
          </p:cNvSpPr>
          <p:nvPr>
            <p:ph type="title"/>
          </p:nvPr>
        </p:nvSpPr>
        <p:spPr>
          <a:xfrm>
            <a:off x="301557" y="154944"/>
            <a:ext cx="9144000" cy="620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2060"/>
              </a:buClr>
              <a:buSzPts val="4000"/>
            </a:pPr>
            <a:r>
              <a:rPr lang="en-US" sz="3200"/>
              <a:t>QNAP AI </a:t>
            </a:r>
            <a:r>
              <a:rPr lang="zh-CN" altLang="en-US" sz="3200">
                <a:latin typeface="Microsoft JhengHei"/>
                <a:ea typeface="Microsoft JhengHei"/>
              </a:rPr>
              <a:t>專用 </a:t>
            </a:r>
            <a:r>
              <a:rPr lang="en-US" altLang="zh-CN" sz="3200"/>
              <a:t>NAS- TS-2888X</a:t>
            </a:r>
            <a:endParaRPr sz="3200" b="1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B76DB0BD-58D0-4669-B903-BC67730E612C}"/>
              </a:ext>
            </a:extLst>
          </p:cNvPr>
          <p:cNvGrpSpPr/>
          <p:nvPr/>
        </p:nvGrpSpPr>
        <p:grpSpPr>
          <a:xfrm>
            <a:off x="273916" y="972954"/>
            <a:ext cx="5614521" cy="3828870"/>
            <a:chOff x="755576" y="675847"/>
            <a:chExt cx="7416824" cy="3932043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4BAF0C13-03BC-49B1-8882-D2D03BAD1BB3}"/>
                </a:ext>
              </a:extLst>
            </p:cNvPr>
            <p:cNvSpPr/>
            <p:nvPr/>
          </p:nvSpPr>
          <p:spPr>
            <a:xfrm>
              <a:off x="755576" y="4307986"/>
              <a:ext cx="7411791" cy="299904"/>
            </a:xfrm>
            <a:prstGeom prst="roundRect">
              <a:avLst>
                <a:gd name="adj" fmla="val 3828"/>
              </a:avLst>
            </a:prstGeom>
            <a:solidFill>
              <a:srgbClr val="F86002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zh-TW" sz="1300" b="1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QTS</a:t>
              </a:r>
              <a:r>
                <a:rPr lang="en-US" altLang="zh-TW" sz="13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4.3.5</a:t>
              </a:r>
              <a:endParaRPr lang="zh-TW" sz="13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352A5847-DCE0-4E8C-9657-5FB4C0C5FE44}"/>
                </a:ext>
              </a:extLst>
            </p:cNvPr>
            <p:cNvSpPr/>
            <p:nvPr/>
          </p:nvSpPr>
          <p:spPr>
            <a:xfrm>
              <a:off x="755576" y="675847"/>
              <a:ext cx="5688632" cy="2094247"/>
            </a:xfrm>
            <a:prstGeom prst="roundRect">
              <a:avLst>
                <a:gd name="adj" fmla="val 3828"/>
              </a:avLst>
            </a:prstGeom>
            <a:solidFill>
              <a:srgbClr val="009AD0"/>
            </a:soli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TW" altLang="en-US" sz="13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深度學習模型</a:t>
              </a:r>
              <a:endParaRPr lang="en-US" altLang="zh-TW" sz="1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95B84056-55E9-4953-819F-8F934D43EFAF}"/>
                </a:ext>
              </a:extLst>
            </p:cNvPr>
            <p:cNvSpPr/>
            <p:nvPr/>
          </p:nvSpPr>
          <p:spPr>
            <a:xfrm>
              <a:off x="827584" y="989893"/>
              <a:ext cx="1800200" cy="864096"/>
            </a:xfrm>
            <a:prstGeom prst="roundRect">
              <a:avLst>
                <a:gd name="adj" fmla="val 5407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TW" altLang="en-US" sz="12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影像分類</a:t>
              </a:r>
              <a:endParaRPr lang="en-US" altLang="zh-TW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algn="ctr"/>
              <a:endParaRPr lang="en-US" altLang="zh-TW" sz="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algn="ctr"/>
              <a:r>
                <a:rPr lang="en-US" altLang="zh-TW" sz="1010" err="1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AlexNet</a:t>
              </a:r>
              <a:r>
                <a:rPr lang="en-US" altLang="zh-TW" sz="101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, VGG16, </a:t>
              </a:r>
              <a:r>
                <a:rPr lang="en-US" altLang="zh-TW" sz="1010" err="1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GoogLeNet</a:t>
              </a:r>
              <a:r>
                <a:rPr lang="en-US" altLang="zh-TW" sz="101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, </a:t>
              </a:r>
              <a:r>
                <a:rPr lang="en-US" altLang="zh-TW" sz="1010" err="1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ResNet</a:t>
              </a:r>
              <a:r>
                <a:rPr lang="en-US" altLang="zh-TW" sz="101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, </a:t>
              </a:r>
              <a:r>
                <a:rPr lang="en-US" altLang="zh-TW" sz="1010" err="1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MobileNet</a:t>
              </a:r>
              <a:r>
                <a:rPr lang="en-US" altLang="zh-TW" sz="101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, etc.</a:t>
              </a:r>
            </a:p>
          </p:txBody>
        </p:sp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C84501FF-0C05-4F6A-938E-28C1ED677F41}"/>
                </a:ext>
              </a:extLst>
            </p:cNvPr>
            <p:cNvSpPr/>
            <p:nvPr/>
          </p:nvSpPr>
          <p:spPr>
            <a:xfrm>
              <a:off x="2699792" y="989893"/>
              <a:ext cx="1800200" cy="864096"/>
            </a:xfrm>
            <a:prstGeom prst="roundRect">
              <a:avLst>
                <a:gd name="adj" fmla="val 5407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TW" altLang="en-US" sz="1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物件偵測</a:t>
              </a:r>
              <a:endParaRPr lang="en-US" altLang="zh-TW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algn="ctr"/>
              <a:endParaRPr lang="en-US" altLang="zh-TW" sz="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algn="ctr"/>
              <a:r>
                <a:rPr lang="en-US" altLang="zh-TW" sz="1010" dirty="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SSD, Yolo v1/v2/v3,</a:t>
              </a:r>
            </a:p>
            <a:p>
              <a:pPr algn="ctr"/>
              <a:r>
                <a:rPr lang="en-US" altLang="zh-TW" sz="1010" dirty="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R-FCN, RCNN,</a:t>
              </a:r>
            </a:p>
            <a:p>
              <a:pPr algn="ctr"/>
              <a:r>
                <a:rPr lang="en-US" altLang="zh-TW" sz="1010" dirty="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Faster RCNN, etc.</a:t>
              </a:r>
            </a:p>
          </p:txBody>
        </p:sp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B0C3CBD4-DF03-41A3-B6CD-2301A7BACD87}"/>
                </a:ext>
              </a:extLst>
            </p:cNvPr>
            <p:cNvSpPr/>
            <p:nvPr/>
          </p:nvSpPr>
          <p:spPr>
            <a:xfrm>
              <a:off x="4557640" y="989893"/>
              <a:ext cx="1800200" cy="864096"/>
            </a:xfrm>
            <a:prstGeom prst="roundRect">
              <a:avLst>
                <a:gd name="adj" fmla="val 5407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TW" altLang="en-US" sz="12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影像分割</a:t>
              </a:r>
              <a:endParaRPr lang="en-US" altLang="zh-TW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algn="ctr"/>
              <a:endParaRPr lang="en-US" altLang="zh-TW" sz="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algn="ctr"/>
              <a:r>
                <a:rPr lang="en-US" altLang="zh-TW" sz="1010" err="1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SegNet</a:t>
              </a:r>
              <a:r>
                <a:rPr lang="en-US" altLang="zh-TW" sz="101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, U-Net, FCN, </a:t>
              </a:r>
              <a:r>
                <a:rPr lang="en-US" altLang="zh-TW" sz="101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DeepLab</a:t>
              </a:r>
              <a:r>
                <a:rPr lang="en-US" altLang="zh-TW" sz="101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v1/v2, etc.</a:t>
              </a:r>
              <a:endParaRPr lang="en-US" altLang="zh-TW" sz="101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84C50BCE-1D48-42A2-98DE-7E4E9737E3D4}"/>
                </a:ext>
              </a:extLst>
            </p:cNvPr>
            <p:cNvSpPr/>
            <p:nvPr/>
          </p:nvSpPr>
          <p:spPr>
            <a:xfrm>
              <a:off x="2699792" y="1940921"/>
              <a:ext cx="1800200" cy="721597"/>
            </a:xfrm>
            <a:prstGeom prst="roundRect">
              <a:avLst>
                <a:gd name="adj" fmla="val 5407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TW" altLang="en-US" sz="12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影片分類</a:t>
              </a:r>
              <a:endParaRPr lang="en-US" altLang="zh-TW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algn="ctr"/>
              <a:endParaRPr lang="en-US" altLang="zh-TW" sz="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algn="ctr"/>
              <a:r>
                <a:rPr lang="en-US" altLang="zh-TW" sz="101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RNN, LSTM, etc.</a:t>
              </a:r>
            </a:p>
          </p:txBody>
        </p:sp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D9F8E355-976E-4DD2-8AB2-3495951112F6}"/>
                </a:ext>
              </a:extLst>
            </p:cNvPr>
            <p:cNvSpPr/>
            <p:nvPr/>
          </p:nvSpPr>
          <p:spPr>
            <a:xfrm>
              <a:off x="834753" y="1940921"/>
              <a:ext cx="1800200" cy="721597"/>
            </a:xfrm>
            <a:prstGeom prst="roundRect">
              <a:avLst>
                <a:gd name="adj" fmla="val 5407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TW" altLang="en-US" sz="12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人臉偵測</a:t>
              </a:r>
              <a:r>
                <a:rPr lang="en-US" altLang="zh-TW" sz="12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 / </a:t>
              </a:r>
              <a:r>
                <a:rPr lang="zh-TW" altLang="en-US" sz="12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辨識</a:t>
              </a:r>
              <a:endParaRPr lang="en-US" altLang="zh-TW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algn="ctr"/>
              <a:endParaRPr lang="en-US" altLang="zh-TW" sz="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algn="ctr"/>
              <a:r>
                <a:rPr lang="en-US" altLang="zh-TW" sz="101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MTCNN, </a:t>
              </a:r>
              <a:r>
                <a:rPr lang="en-US" altLang="zh-TW" sz="1010" err="1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DeepFace</a:t>
              </a:r>
              <a:r>
                <a:rPr lang="en-US" altLang="zh-TW" sz="101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, </a:t>
              </a:r>
              <a:r>
                <a:rPr lang="en-US" altLang="zh-TW" sz="1010" err="1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Facenet</a:t>
              </a:r>
              <a:r>
                <a:rPr lang="en-US" altLang="zh-TW" sz="101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, etc.</a:t>
              </a:r>
            </a:p>
          </p:txBody>
        </p:sp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70C55F7A-0B6A-4C8C-8DEC-19A63E11E081}"/>
                </a:ext>
              </a:extLst>
            </p:cNvPr>
            <p:cNvSpPr/>
            <p:nvPr/>
          </p:nvSpPr>
          <p:spPr>
            <a:xfrm>
              <a:off x="4572000" y="1940921"/>
              <a:ext cx="1800200" cy="721597"/>
            </a:xfrm>
            <a:prstGeom prst="roundRect">
              <a:avLst>
                <a:gd name="adj" fmla="val 5407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TW" altLang="en-US" sz="12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語音辨識</a:t>
              </a:r>
              <a:endParaRPr lang="en-US" altLang="zh-TW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algn="ctr"/>
              <a:endParaRPr lang="en-US" altLang="zh-TW" sz="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algn="ctr"/>
              <a:r>
                <a:rPr lang="en-US" altLang="zh-TW" sz="1010" err="1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DeepVoice</a:t>
              </a:r>
              <a:r>
                <a:rPr lang="en-US" altLang="zh-TW" sz="101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, </a:t>
              </a:r>
              <a:r>
                <a:rPr lang="en-US" altLang="zh-TW" sz="1010" err="1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WaveNet</a:t>
              </a:r>
              <a:r>
                <a:rPr lang="en-US" altLang="zh-TW" sz="101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, </a:t>
              </a:r>
              <a:r>
                <a:rPr lang="en-US" altLang="zh-TW" sz="1010" err="1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etc</a:t>
              </a:r>
              <a:endParaRPr lang="en-US" altLang="zh-TW" sz="101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8EC6BFC0-4D26-4ABE-9316-BC2BBFFD62AF}"/>
                </a:ext>
              </a:extLst>
            </p:cNvPr>
            <p:cNvSpPr/>
            <p:nvPr/>
          </p:nvSpPr>
          <p:spPr>
            <a:xfrm>
              <a:off x="6588224" y="675847"/>
              <a:ext cx="1584176" cy="1986671"/>
            </a:xfrm>
            <a:prstGeom prst="roundRect">
              <a:avLst>
                <a:gd name="adj" fmla="val 4964"/>
              </a:avLst>
            </a:prstGeom>
            <a:solidFill>
              <a:srgbClr val="4AA3AC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5294A014-A359-49E4-BF46-87FB40D223BE}"/>
                </a:ext>
              </a:extLst>
            </p:cNvPr>
            <p:cNvSpPr/>
            <p:nvPr/>
          </p:nvSpPr>
          <p:spPr>
            <a:xfrm>
              <a:off x="755576" y="2825214"/>
              <a:ext cx="3672408" cy="671022"/>
            </a:xfrm>
            <a:prstGeom prst="roundRect">
              <a:avLst>
                <a:gd name="adj" fmla="val 6003"/>
              </a:avLst>
            </a:prstGeom>
            <a:solidFill>
              <a:srgbClr val="92D05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3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訓練平台</a:t>
              </a:r>
              <a:endParaRPr lang="en-US" altLang="zh-TW" sz="13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algn="ctr"/>
              <a:r>
                <a:rPr lang="en-US" altLang="zh-TW" sz="101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Intel® MKL/ </a:t>
              </a:r>
              <a:r>
                <a:rPr lang="en-US" altLang="zh-TW" sz="101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NVIDIA® CUDA/ </a:t>
              </a:r>
              <a:r>
                <a:rPr lang="en-US" altLang="zh-TW" sz="101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OpenCL</a:t>
              </a:r>
            </a:p>
          </p:txBody>
        </p:sp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7475AB45-FC6A-4D47-971B-5C519FEFB117}"/>
                </a:ext>
              </a:extLst>
            </p:cNvPr>
            <p:cNvSpPr/>
            <p:nvPr/>
          </p:nvSpPr>
          <p:spPr>
            <a:xfrm>
              <a:off x="4499992" y="2825213"/>
              <a:ext cx="3672408" cy="671023"/>
            </a:xfrm>
            <a:prstGeom prst="roundRect">
              <a:avLst>
                <a:gd name="adj" fmla="val 6003"/>
              </a:avLst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3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推論平台</a:t>
              </a:r>
              <a:r>
                <a:rPr lang="en-US" altLang="zh-TW" sz="13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(tool kit/SDK)</a:t>
              </a:r>
            </a:p>
            <a:p>
              <a:pPr algn="ctr"/>
              <a:r>
                <a:rPr lang="en-US" altLang="zh-TW" sz="101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CoreML</a:t>
              </a:r>
              <a:r>
                <a:rPr lang="en-US" altLang="zh-TW" sz="101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(iOS)/ </a:t>
              </a:r>
              <a:r>
                <a:rPr lang="en-US" altLang="zh-TW" sz="101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OpenVINO</a:t>
              </a:r>
              <a:r>
                <a:rPr lang="en-US" altLang="zh-TW" sz="101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</a:t>
              </a:r>
              <a:r>
                <a:rPr lang="en-US" altLang="zh-TW" sz="101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Tensorflow</a:t>
              </a:r>
              <a:r>
                <a:rPr lang="en-US" altLang="zh-TW" sz="101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Lite (Android) / </a:t>
              </a:r>
              <a:r>
                <a:rPr lang="en-US" altLang="zh-TW" sz="1010" err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TensorRT</a:t>
              </a:r>
              <a:r>
                <a:rPr lang="zh-TW" altLang="en-US" sz="101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lang="en-US" altLang="zh-TW" sz="101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(Nvidia)</a:t>
              </a:r>
            </a:p>
          </p:txBody>
        </p:sp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4689D0BB-E526-49EB-BACA-E475ACDB2CE5}"/>
                </a:ext>
              </a:extLst>
            </p:cNvPr>
            <p:cNvSpPr/>
            <p:nvPr/>
          </p:nvSpPr>
          <p:spPr>
            <a:xfrm>
              <a:off x="755576" y="3581640"/>
              <a:ext cx="7411791" cy="299904"/>
            </a:xfrm>
            <a:prstGeom prst="roundRect">
              <a:avLst>
                <a:gd name="adj" fmla="val 3828"/>
              </a:avLst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zh-TW" sz="1300" b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Container Station</a:t>
              </a:r>
              <a:endParaRPr lang="zh-TW" altLang="en-US"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矩形: 圓角 30">
              <a:extLst>
                <a:ext uri="{FF2B5EF4-FFF2-40B4-BE49-F238E27FC236}">
                  <a16:creationId xmlns:a16="http://schemas.microsoft.com/office/drawing/2014/main" id="{0523C86D-A013-4200-9CE8-7F0A872C2DD3}"/>
                </a:ext>
              </a:extLst>
            </p:cNvPr>
            <p:cNvSpPr/>
            <p:nvPr/>
          </p:nvSpPr>
          <p:spPr>
            <a:xfrm>
              <a:off x="4500664" y="3961651"/>
              <a:ext cx="3671064" cy="299904"/>
            </a:xfrm>
            <a:prstGeom prst="roundRect">
              <a:avLst>
                <a:gd name="adj" fmla="val 3828"/>
              </a:avLst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altLang="zh-TW" sz="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2" name="矩形: 圓角 31">
              <a:extLst>
                <a:ext uri="{FF2B5EF4-FFF2-40B4-BE49-F238E27FC236}">
                  <a16:creationId xmlns:a16="http://schemas.microsoft.com/office/drawing/2014/main" id="{026C5111-060A-406C-93F8-99143209EA3E}"/>
                </a:ext>
              </a:extLst>
            </p:cNvPr>
            <p:cNvSpPr/>
            <p:nvPr/>
          </p:nvSpPr>
          <p:spPr>
            <a:xfrm>
              <a:off x="756919" y="3959393"/>
              <a:ext cx="3671064" cy="299904"/>
            </a:xfrm>
            <a:prstGeom prst="roundRect">
              <a:avLst>
                <a:gd name="adj" fmla="val 3828"/>
              </a:avLst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zh-TW" sz="1300" b="1">
                  <a:solidFill>
                    <a:schemeClr val="bg1"/>
                  </a:solidFill>
                  <a:latin typeface="+mj-lt"/>
                  <a:ea typeface="微軟正黑體" panose="020B0604030504040204" pitchFamily="34" charset="-120"/>
                  <a:cs typeface="Arial" panose="020B0604020202020204" pitchFamily="34" charset="0"/>
                </a:rPr>
                <a:t>NVIDIA Driver </a:t>
              </a:r>
              <a:r>
                <a:rPr lang="en-US" altLang="zh-TW" sz="82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(</a:t>
              </a:r>
              <a:r>
                <a:rPr lang="en-US" altLang="zh-TW" sz="820" b="1" err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可於</a:t>
              </a:r>
              <a:r>
                <a:rPr lang="en-US" altLang="zh-TW" sz="82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 </a:t>
              </a:r>
              <a:r>
                <a:rPr lang="en-US" altLang="zh-TW" sz="82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App Center </a:t>
              </a:r>
              <a:r>
                <a:rPr lang="en-US" altLang="zh-TW" sz="820" b="1" err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下載</a:t>
              </a:r>
              <a:r>
                <a:rPr lang="en-US" altLang="zh-TW" sz="82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)</a:t>
              </a:r>
            </a:p>
          </p:txBody>
        </p:sp>
      </p:grpSp>
      <p:pic>
        <p:nvPicPr>
          <p:cNvPr id="34" name="Google Shape;977;p66">
            <a:extLst>
              <a:ext uri="{FF2B5EF4-FFF2-40B4-BE49-F238E27FC236}">
                <a16:creationId xmlns:a16="http://schemas.microsoft.com/office/drawing/2014/main" id="{0E0A5EC8-B1CD-A549-A625-C540BDF99A63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4166" y="4048990"/>
            <a:ext cx="778915" cy="7789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3B940D-B852-9D43-9406-DF15010A1D57}"/>
              </a:ext>
            </a:extLst>
          </p:cNvPr>
          <p:cNvSpPr/>
          <p:nvPr/>
        </p:nvSpPr>
        <p:spPr>
          <a:xfrm>
            <a:off x="6079329" y="975069"/>
            <a:ext cx="2909029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運算、儲存一體化的</a:t>
            </a:r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en-US" altLang="zh-CN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AI</a:t>
            </a:r>
            <a:r>
              <a:rPr lang="en-US" altLang="zh-CN" b="1">
                <a:solidFill>
                  <a:schemeClr val="bg1"/>
                </a:solidFill>
                <a:ea typeface="微軟正黑體" panose="020B0604030504040204" pitchFamily="34" charset="-120"/>
              </a:rPr>
              <a:t> 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解決方案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4A9AA12-337A-456F-8C23-A784BC4B6BA3}"/>
              </a:ext>
            </a:extLst>
          </p:cNvPr>
          <p:cNvSpPr/>
          <p:nvPr/>
        </p:nvSpPr>
        <p:spPr>
          <a:xfrm>
            <a:off x="3002828" y="1048963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框架</a:t>
            </a:r>
            <a:endParaRPr lang="en-US" altLang="zh-TW" sz="13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endParaRPr lang="en-US" altLang="zh-TW" sz="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Caffe</a:t>
            </a:r>
          </a:p>
          <a:p>
            <a:pPr algn="ctr"/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Caffe2</a:t>
            </a:r>
          </a:p>
          <a:p>
            <a:pPr algn="ctr"/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CNTK</a:t>
            </a:r>
          </a:p>
          <a:p>
            <a:pPr algn="ctr"/>
            <a:r>
              <a:rPr lang="en-US" altLang="zh-TW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MXNet</a:t>
            </a:r>
            <a:endParaRPr lang="en-US" altLang="zh-TW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</a:p>
          <a:p>
            <a:pPr algn="ctr"/>
            <a:r>
              <a:rPr lang="en-US" altLang="zh-TW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PyTorch</a:t>
            </a:r>
            <a:endParaRPr lang="en-US" altLang="zh-TW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TW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Tensorflow</a:t>
            </a:r>
            <a:endParaRPr lang="en-US" altLang="zh-TW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zh-TW" altLang="en-US" sz="12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8F77C7A-BA27-4E1A-96B4-44F24476A5EF}"/>
              </a:ext>
            </a:extLst>
          </p:cNvPr>
          <p:cNvSpPr/>
          <p:nvPr/>
        </p:nvSpPr>
        <p:spPr>
          <a:xfrm>
            <a:off x="2228819" y="4192955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300" b="1">
                <a:solidFill>
                  <a:schemeClr val="bg1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I</a:t>
            </a:r>
            <a:r>
              <a:rPr lang="zh-TW" altLang="en-US" sz="1300" b="1">
                <a:solidFill>
                  <a:schemeClr val="bg1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Ｇ、</a:t>
            </a:r>
            <a:r>
              <a:rPr lang="en-US" altLang="zh-TW" sz="1300" b="1" err="1">
                <a:solidFill>
                  <a:schemeClr val="bg1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DriverGD</a:t>
            </a:r>
            <a:r>
              <a:rPr lang="en-US" altLang="zh-TW" sz="1300" b="1">
                <a:solidFill>
                  <a:schemeClr val="bg1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8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US" altLang="zh-TW" sz="82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用於</a:t>
            </a:r>
            <a:r>
              <a:rPr lang="en-US" altLang="zh-TW" sz="8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82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OpenVINO</a:t>
            </a:r>
            <a:r>
              <a:rPr lang="en-US" altLang="zh-TW" sz="8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82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並預載於</a:t>
            </a:r>
            <a:r>
              <a:rPr lang="en-US" altLang="zh-TW" sz="8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QTS)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26091CA7-DD43-4295-89A6-B3D9F785B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37405" y="1113966"/>
            <a:ext cx="3421337" cy="19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79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762AD-331E-6541-AD9C-13C9B3D50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857400"/>
          </a:xfrm>
        </p:spPr>
        <p:txBody>
          <a:bodyPr/>
          <a:lstStyle/>
          <a:p>
            <a:r>
              <a:rPr lang="en-US" sz="3200"/>
              <a:t>Intel Xeon W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C67FF-738B-B54D-8D64-C237A2145A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166842"/>
            <a:ext cx="9144000" cy="26268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A26F8E-920C-524C-BD59-78C6C241F4EC}"/>
              </a:ext>
            </a:extLst>
          </p:cNvPr>
          <p:cNvSpPr/>
          <p:nvPr/>
        </p:nvSpPr>
        <p:spPr>
          <a:xfrm>
            <a:off x="504264" y="988360"/>
            <a:ext cx="8135471" cy="115416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indent="-457200"/>
            <a:r>
              <a:rPr lang="zh-CN" altLang="en-US" sz="2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高達</a:t>
            </a:r>
            <a:r>
              <a:rPr lang="zh-CN" altLang="en-US" sz="23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CN" sz="2300" b="1" dirty="0">
                <a:solidFill>
                  <a:srgbClr val="FF3A00"/>
                </a:solidFill>
                <a:latin typeface="+mj-lt"/>
                <a:ea typeface="微軟正黑體" panose="020B0604030504040204" pitchFamily="34" charset="-120"/>
              </a:rPr>
              <a:t>18 </a:t>
            </a:r>
            <a:r>
              <a:rPr lang="zh-CN" altLang="en-US" sz="2300" b="1" dirty="0">
                <a:solidFill>
                  <a:srgbClr val="FF3A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核與 </a:t>
            </a:r>
            <a:r>
              <a:rPr lang="en-US" altLang="zh-CN" sz="2300" b="1" dirty="0">
                <a:solidFill>
                  <a:srgbClr val="FF3A00"/>
                </a:solidFill>
                <a:latin typeface="+mj-lt"/>
                <a:ea typeface="微軟正黑體" panose="020B0604030504040204" pitchFamily="34" charset="-120"/>
              </a:rPr>
              <a:t>36</a:t>
            </a:r>
            <a:r>
              <a:rPr lang="en-US" altLang="zh-CN" sz="2300" b="1" dirty="0">
                <a:solidFill>
                  <a:srgbClr val="FF3A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zh-CN" sz="2300" b="1" dirty="0" err="1">
                <a:solidFill>
                  <a:srgbClr val="FF3A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執行緒</a:t>
            </a:r>
            <a:r>
              <a:rPr lang="zh-CN" altLang="en-US" sz="2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，最高 </a:t>
            </a:r>
            <a:r>
              <a:rPr lang="en-US" altLang="zh-CN" sz="2300" b="1" dirty="0">
                <a:solidFill>
                  <a:srgbClr val="FF3A00"/>
                </a:solidFill>
                <a:latin typeface="+mj-lt"/>
                <a:ea typeface="微軟正黑體" panose="020B0604030504040204" pitchFamily="34" charset="-120"/>
              </a:rPr>
              <a:t>4.5 </a:t>
            </a:r>
            <a:r>
              <a:rPr lang="en-US" sz="2300" b="1" dirty="0">
                <a:solidFill>
                  <a:srgbClr val="FF3A00"/>
                </a:solidFill>
                <a:latin typeface="+mj-lt"/>
                <a:ea typeface="微軟正黑體" panose="020B0604030504040204" pitchFamily="34" charset="-120"/>
              </a:rPr>
              <a:t>GHz </a:t>
            </a:r>
            <a:r>
              <a:rPr lang="en-US" sz="23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Intel</a:t>
            </a:r>
            <a:r>
              <a:rPr lang="en-US" sz="2300" baseline="300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®</a:t>
            </a:r>
            <a:r>
              <a:rPr lang="en-US" sz="23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zh-CN" altLang="en-US" sz="2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渦輪加速技術 </a:t>
            </a:r>
            <a:r>
              <a:rPr lang="en-US" altLang="zh-CN" sz="23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2.0</a:t>
            </a:r>
            <a:r>
              <a:rPr lang="en-US" altLang="zh-CN" sz="2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2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頻率，結合高達 </a:t>
            </a:r>
            <a:r>
              <a:rPr lang="en-US" altLang="zh-CN" sz="2300" b="1" dirty="0">
                <a:solidFill>
                  <a:srgbClr val="FF3A00"/>
                </a:solidFill>
                <a:latin typeface="+mj-lt"/>
                <a:ea typeface="微軟正黑體" panose="020B0604030504040204" pitchFamily="34" charset="-120"/>
              </a:rPr>
              <a:t>512 </a:t>
            </a:r>
            <a:r>
              <a:rPr lang="en-US" sz="2300" b="1" dirty="0">
                <a:solidFill>
                  <a:srgbClr val="FF3A00"/>
                </a:solidFill>
                <a:latin typeface="+mj-lt"/>
                <a:ea typeface="微軟正黑體" panose="020B0604030504040204" pitchFamily="34" charset="-120"/>
              </a:rPr>
              <a:t>GB DDR4 ECC 2666 MHz</a:t>
            </a:r>
            <a:r>
              <a:rPr lang="en-US" sz="2300" b="1" dirty="0">
                <a:solidFill>
                  <a:srgbClr val="FF000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zh-CN" altLang="en-US" sz="2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記憶體，支援快速載入與處理高工作負載。</a:t>
            </a:r>
            <a:endParaRPr lang="en-US" sz="23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4087468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2110</Words>
  <Application>Microsoft Office PowerPoint</Application>
  <PresentationFormat>如螢幕大小 (16:9)</PresentationFormat>
  <Paragraphs>448</Paragraphs>
  <Slides>41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50" baseType="lpstr">
      <vt:lpstr>Arial</vt:lpstr>
      <vt:lpstr>Microsoft JHengHei UI</vt:lpstr>
      <vt:lpstr>微軟正黑體</vt:lpstr>
      <vt:lpstr>新細明體</vt:lpstr>
      <vt:lpstr>微軟正黑體</vt:lpstr>
      <vt:lpstr>Calibri</vt:lpstr>
      <vt:lpstr>Arial</vt:lpstr>
      <vt:lpstr>intel-clear</vt:lpstr>
      <vt:lpstr>自訂設計</vt:lpstr>
      <vt:lpstr>PowerPoint 簡報</vt:lpstr>
      <vt:lpstr>從 AlphaGo 開始</vt:lpstr>
      <vt:lpstr>人工智慧、機器學習、深度學習 ...</vt:lpstr>
      <vt:lpstr>AI 的應用領域</vt:lpstr>
      <vt:lpstr>深度學習得以成功的三個關鍵 </vt:lpstr>
      <vt:lpstr>AI 的流程與需求</vt:lpstr>
      <vt:lpstr>企業進入 AI 世界的痛點</vt:lpstr>
      <vt:lpstr>QNAP AI 專用 NAS- TS-2888X</vt:lpstr>
      <vt:lpstr>Intel Xeon W </vt:lpstr>
      <vt:lpstr>電子方塊圖</vt:lpstr>
      <vt:lpstr>專為 AI 設計的 運算/儲存 一體系統</vt:lpstr>
      <vt:lpstr>TS-2888X 正面</vt:lpstr>
      <vt:lpstr>豐富的連接介面</vt:lpstr>
      <vt:lpstr>超乎想像的運算能力</vt:lpstr>
      <vt:lpstr>ASETEK 高效處理器水冷散熱系統</vt:lpstr>
      <vt:lpstr>支援四張高階運算卡</vt:lpstr>
      <vt:lpstr>支援多種主流顯卡與加速卡</vt:lpstr>
      <vt:lpstr>高速的海量儲存空間</vt:lpstr>
      <vt:lpstr>PCIe Gen3 x4 U.2 NVMe SSD </vt:lpstr>
      <vt:lpstr>QDC U.2 轉 M.2 轉接盒</vt:lpstr>
      <vt:lpstr>穩定、高轉換效率的供電</vt:lpstr>
      <vt:lpstr>安靜的分區系統散熱</vt:lpstr>
      <vt:lpstr>移動輔助輪，輕鬆搬移</vt:lpstr>
      <vt:lpstr>四通道 DDR4 2666 記憶體</vt:lpstr>
      <vt:lpstr>記憶體配件</vt:lpstr>
      <vt:lpstr>選擇你的 AI NAS </vt:lpstr>
      <vt:lpstr>客製你的 AI NAS</vt:lpstr>
      <vt:lpstr>PowerPoint 簡報</vt:lpstr>
      <vt:lpstr>預先整合好的工作環境 - QuAI</vt:lpstr>
      <vt:lpstr>資料下載利器 - Download Station</vt:lpstr>
      <vt:lpstr>硬碟效能跟空間怎麼取捨? SSD Cache / Qtier</vt:lpstr>
      <vt:lpstr>利用快照功能 </vt:lpstr>
      <vt:lpstr>資料備份、同步 - Hybrid Backup Sync</vt:lpstr>
      <vt:lpstr>myQNAcloud 雲端服務</vt:lpstr>
      <vt:lpstr>PowerPoint 簡報</vt:lpstr>
      <vt:lpstr>醫療相關案例</vt:lpstr>
      <vt:lpstr>案例 – 老年性黃斑部病變</vt:lpstr>
      <vt:lpstr>案例 – 老年性黃斑部病變</vt:lpstr>
      <vt:lpstr>案例 – 老年性黄斑部病變</vt:lpstr>
      <vt:lpstr>案例 – 老年性黄斑部病變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Han Tsai</dc:creator>
  <cp:lastModifiedBy>QNAP_Han Tsai</cp:lastModifiedBy>
  <cp:revision>9</cp:revision>
  <cp:lastPrinted>1601-01-01T00:00:00Z</cp:lastPrinted>
  <dcterms:modified xsi:type="dcterms:W3CDTF">2018-10-18T06:56:05Z</dcterms:modified>
</cp:coreProperties>
</file>