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6" r:id="rId3"/>
    <p:sldId id="391" r:id="rId4"/>
    <p:sldId id="344" r:id="rId5"/>
    <p:sldId id="379" r:id="rId6"/>
    <p:sldId id="341" r:id="rId7"/>
    <p:sldId id="392" r:id="rId8"/>
    <p:sldId id="361" r:id="rId9"/>
    <p:sldId id="364" r:id="rId10"/>
    <p:sldId id="363" r:id="rId11"/>
    <p:sldId id="362" r:id="rId12"/>
    <p:sldId id="378" r:id="rId13"/>
    <p:sldId id="368" r:id="rId14"/>
    <p:sldId id="394" r:id="rId15"/>
    <p:sldId id="374" r:id="rId16"/>
    <p:sldId id="360" r:id="rId17"/>
    <p:sldId id="359" r:id="rId18"/>
    <p:sldId id="383" r:id="rId19"/>
    <p:sldId id="365" r:id="rId20"/>
    <p:sldId id="366" r:id="rId21"/>
    <p:sldId id="367" r:id="rId22"/>
    <p:sldId id="369" r:id="rId23"/>
    <p:sldId id="370" r:id="rId24"/>
    <p:sldId id="371" r:id="rId25"/>
    <p:sldId id="375" r:id="rId26"/>
    <p:sldId id="354" r:id="rId27"/>
    <p:sldId id="318" r:id="rId28"/>
    <p:sldId id="385" r:id="rId29"/>
    <p:sldId id="377" r:id="rId30"/>
    <p:sldId id="384" r:id="rId31"/>
    <p:sldId id="345" r:id="rId32"/>
    <p:sldId id="349" r:id="rId33"/>
    <p:sldId id="346" r:id="rId34"/>
    <p:sldId id="347" r:id="rId35"/>
    <p:sldId id="348" r:id="rId36"/>
    <p:sldId id="296" r:id="rId37"/>
    <p:sldId id="353" r:id="rId38"/>
    <p:sldId id="351" r:id="rId39"/>
    <p:sldId id="288" r:id="rId40"/>
    <p:sldId id="289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b5243655-26ed-4f1d-966f-d9e885211a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8DE"/>
    <a:srgbClr val="3E3A39"/>
    <a:srgbClr val="B4B4B5"/>
    <a:srgbClr val="E1435B"/>
    <a:srgbClr val="C42C6A"/>
    <a:srgbClr val="3C0668"/>
    <a:srgbClr val="291060"/>
    <a:srgbClr val="301D66"/>
    <a:srgbClr val="644B7D"/>
    <a:srgbClr val="14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1"/>
  </p:normalViewPr>
  <p:slideViewPr>
    <p:cSldViewPr snapToGrid="0">
      <p:cViewPr varScale="1">
        <p:scale>
          <a:sx n="152" d="100"/>
          <a:sy n="152" d="100"/>
        </p:scale>
        <p:origin x="682" y="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00A82-17A7-43D1-92C4-CC31B2118417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5791-50A5-4EC7-82E3-F2E8D08559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https://tw.123rf.com/%E7%B4%A0%E6%9D%90%E5%9C%96%E5%BA%AB/</a:t>
            </a:r>
            <a:r>
              <a:rPr lang="en-US" err="1"/>
              <a:t>gamer.html?imgtype</a:t>
            </a:r>
            <a:r>
              <a:rPr lang="en-US"/>
              <a:t>=0&amp;oriSearch=</a:t>
            </a:r>
            <a:r>
              <a:rPr lang="en-US" err="1"/>
              <a:t>save+the+money&amp;sti</a:t>
            </a:r>
            <a:r>
              <a:rPr lang="en-US"/>
              <a:t>=mkdchaommjirpvme6i|&amp;</a:t>
            </a:r>
            <a:r>
              <a:rPr lang="en-US" err="1"/>
              <a:t>mediapopup</a:t>
            </a:r>
            <a:r>
              <a:rPr lang="en-US"/>
              <a:t>=51967685</a:t>
            </a:r>
          </a:p>
        </p:txBody>
      </p:sp>
    </p:spTree>
    <p:extLst>
      <p:ext uri="{BB962C8B-B14F-4D97-AF65-F5344CB8AC3E}">
        <p14:creationId xmlns:p14="http://schemas.microsoft.com/office/powerpoint/2010/main" val="365408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分頁要改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69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75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590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200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5515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405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截圖看這兒</a:t>
            </a:r>
            <a:r>
              <a:rPr lang="zh-TW" altLang="en-US"/>
              <a:t> ：</a:t>
            </a:r>
            <a:r>
              <a:rPr lang="en-US" altLang="zh-TW"/>
              <a:t>https://</a:t>
            </a:r>
            <a:r>
              <a:rPr lang="en-US" altLang="zh-TW" err="1"/>
              <a:t>www.asus.com</a:t>
            </a:r>
            <a:r>
              <a:rPr lang="en-US" altLang="zh-TW"/>
              <a:t>/</a:t>
            </a:r>
            <a:r>
              <a:rPr lang="en-US" altLang="zh-TW" err="1"/>
              <a:t>tw</a:t>
            </a:r>
            <a:r>
              <a:rPr lang="en-US" altLang="zh-TW"/>
              <a:t>/Motherboards/X99-E-10G-WS/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027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50744223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47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70996463, 10965498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01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987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41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42962139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575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236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分頁要改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51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/>
          </a:p>
          <a:p>
            <a:pPr>
              <a:buNone/>
            </a:pPr>
            <a:endParaRPr lang="en-US" altLang="zh-TW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40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9" y="1635646"/>
            <a:ext cx="8292740" cy="9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2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715766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77"/>
            <a:ext cx="9151989" cy="514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95426" y="0"/>
            <a:ext cx="6848573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08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5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55159A6-D313-47EC-A987-D6A0DACCB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1">
            <a:extLst>
              <a:ext uri="{FF2B5EF4-FFF2-40B4-BE49-F238E27FC236}">
                <a16:creationId xmlns:a16="http://schemas.microsoft.com/office/drawing/2014/main" id="{F4B28A26-86FA-49FF-95B0-F24508A9E6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2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 preserve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9" y="1635646"/>
            <a:ext cx="8292740" cy="9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2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715766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77"/>
            <a:ext cx="9151989" cy="5147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80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8D0209-7B27-498E-95FE-5830663D5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6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95426" y="0"/>
            <a:ext cx="6848573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2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9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5143498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80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3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preserve="1" userDrawn="1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9CCDBD-41F3-4E41-9F3E-ABDEAB2F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ECD4A6E0-D105-4966-8857-B4E440059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9" cy="8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3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75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7FDDD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5403" y="4857766"/>
            <a:ext cx="428595" cy="28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" name="Shape 9"/>
          <p:cNvPicPr preferRelativeResize="0"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994" cy="51434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0" r:id="rId2"/>
    <p:sldLayoutId id="2147483682" r:id="rId3"/>
    <p:sldLayoutId id="2147483677" r:id="rId4"/>
    <p:sldLayoutId id="2147483679" r:id="rId5"/>
    <p:sldLayoutId id="2147483685" r:id="rId6"/>
    <p:sldLayoutId id="2147483693" r:id="rId7"/>
    <p:sldLayoutId id="2147483688" r:id="rId8"/>
    <p:sldLayoutId id="2147483689" r:id="rId9"/>
    <p:sldLayoutId id="2147483687" r:id="rId10"/>
    <p:sldLayoutId id="2147483684" r:id="rId11"/>
    <p:sldLayoutId id="2147483686" r:id="rId12"/>
    <p:sldLayoutId id="2147483691" r:id="rId13"/>
    <p:sldLayoutId id="214748369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11" Type="http://schemas.openxmlformats.org/officeDocument/2006/relationships/image" Target="../media/image57.png"/><Relationship Id="rId5" Type="http://schemas.openxmlformats.org/officeDocument/2006/relationships/image" Target="../media/image29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5" Type="http://schemas.openxmlformats.org/officeDocument/2006/relationships/image" Target="../media/image153.jpe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282-0524-6F44-8007-DC8B0ED7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TR-004 rear 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E5627-1FE0-0E4F-9F65-16FEED6B3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896" y="753062"/>
            <a:ext cx="3868869" cy="4140485"/>
          </a:xfrm>
          <a:prstGeom prst="rect">
            <a:avLst/>
          </a:prstGeom>
        </p:spPr>
      </p:pic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5B3DE097-5B72-414C-A6D3-EC9538DCB0C4}"/>
              </a:ext>
            </a:extLst>
          </p:cNvPr>
          <p:cNvSpPr txBox="1">
            <a:spLocks/>
          </p:cNvSpPr>
          <p:nvPr/>
        </p:nvSpPr>
        <p:spPr>
          <a:xfrm>
            <a:off x="149524" y="2003423"/>
            <a:ext cx="2520138" cy="77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12CM</a:t>
            </a:r>
            <a:r>
              <a:rPr lang="en-US" altLang="zh-TW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smart fan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05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5-speed automatic fan control based on drive and system temperatures</a:t>
            </a:r>
            <a:endParaRPr lang="zh-TW" altLang="en-US" sz="105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8E023458-FF2B-944E-B884-567693CE4A53}"/>
              </a:ext>
            </a:extLst>
          </p:cNvPr>
          <p:cNvSpPr txBox="1">
            <a:spLocks/>
          </p:cNvSpPr>
          <p:nvPr/>
        </p:nvSpPr>
        <p:spPr>
          <a:xfrm>
            <a:off x="149523" y="2921894"/>
            <a:ext cx="2562111" cy="393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Kensington security slot</a:t>
            </a:r>
          </a:p>
        </p:txBody>
      </p:sp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EBECFD82-95F5-554C-A288-76ACBE4825DC}"/>
              </a:ext>
            </a:extLst>
          </p:cNvPr>
          <p:cNvSpPr txBox="1">
            <a:spLocks/>
          </p:cNvSpPr>
          <p:nvPr/>
        </p:nvSpPr>
        <p:spPr>
          <a:xfrm>
            <a:off x="149523" y="3731535"/>
            <a:ext cx="2327971" cy="658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USB cable clip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2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Self-installation with included clip</a:t>
            </a:r>
          </a:p>
        </p:txBody>
      </p:sp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EEDCA277-2901-4A45-B7E8-890A11575247}"/>
              </a:ext>
            </a:extLst>
          </p:cNvPr>
          <p:cNvSpPr txBox="1">
            <a:spLocks/>
          </p:cNvSpPr>
          <p:nvPr/>
        </p:nvSpPr>
        <p:spPr>
          <a:xfrm>
            <a:off x="6417714" y="1186469"/>
            <a:ext cx="2517423" cy="870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SET/Confirm button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Press ‘n hold for 3 seconds until a beep to switch </a:t>
            </a:r>
            <a:r>
              <a:rPr lang="en-US" altLang="zh-CN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between modes</a:t>
            </a:r>
            <a:endParaRPr lang="en-US" altLang="zh-CN" sz="12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EFAAD8CB-C671-F841-997B-2A2F327C302E}"/>
              </a:ext>
            </a:extLst>
          </p:cNvPr>
          <p:cNvSpPr txBox="1">
            <a:spLocks/>
          </p:cNvSpPr>
          <p:nvPr/>
        </p:nvSpPr>
        <p:spPr>
          <a:xfrm>
            <a:off x="6417714" y="2148654"/>
            <a:ext cx="2676611" cy="695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Disk </a:t>
            </a:r>
            <a:r>
              <a:rPr lang="en-US" altLang="zh-CN" sz="1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mode dip switch</a:t>
            </a:r>
            <a:endParaRPr lang="en-US" altLang="zh-CN" sz="16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Individual, JBOD, RAID 0/1/5/10,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200" b="1" i="0" u="none" strike="noStrike" kern="0" cap="none" spc="0" baseline="0" noProof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Software Control (</a:t>
            </a:r>
            <a:r>
              <a:rPr lang="en-US" altLang="zh-CN" sz="12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default</a:t>
            </a:r>
            <a:r>
              <a:rPr lang="en-US" altLang="zh-CN" sz="1200" b="1" i="0" u="none" strike="noStrike" kern="0" cap="none" spc="0" baseline="0" noProof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2F716F77-751C-1A4C-B7B9-508B884081A8}"/>
              </a:ext>
            </a:extLst>
          </p:cNvPr>
          <p:cNvSpPr txBox="1">
            <a:spLocks/>
          </p:cNvSpPr>
          <p:nvPr/>
        </p:nvSpPr>
        <p:spPr>
          <a:xfrm>
            <a:off x="6417713" y="2843891"/>
            <a:ext cx="2790169" cy="548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USB 3.0 Type-C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2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For USB-C or USB-A host</a:t>
            </a:r>
            <a:endParaRPr lang="en-US" altLang="zh-CN" sz="1200" b="1" i="0" u="none" strike="noStrike" kern="0" cap="none" spc="0" baseline="0" noProof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7F1DC0D2-7C82-B847-8116-29C9DEC06C8E}"/>
              </a:ext>
            </a:extLst>
          </p:cNvPr>
          <p:cNvSpPr txBox="1">
            <a:spLocks/>
          </p:cNvSpPr>
          <p:nvPr/>
        </p:nvSpPr>
        <p:spPr>
          <a:xfrm>
            <a:off x="6417713" y="3621368"/>
            <a:ext cx="2240765" cy="384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Power switch</a:t>
            </a:r>
            <a:endParaRPr lang="en-US" altLang="zh-CN" sz="11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12" name="內容版面配置區 1">
            <a:extLst>
              <a:ext uri="{FF2B5EF4-FFF2-40B4-BE49-F238E27FC236}">
                <a16:creationId xmlns:a16="http://schemas.microsoft.com/office/drawing/2014/main" id="{7AA44BA0-7988-A743-8F4F-D9EA47EF5C17}"/>
              </a:ext>
            </a:extLst>
          </p:cNvPr>
          <p:cNvSpPr txBox="1">
            <a:spLocks/>
          </p:cNvSpPr>
          <p:nvPr/>
        </p:nvSpPr>
        <p:spPr>
          <a:xfrm>
            <a:off x="6417713" y="4005903"/>
            <a:ext cx="2138098" cy="384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DC 12V power input</a:t>
            </a:r>
            <a:endParaRPr lang="en-US" altLang="zh-CN" sz="11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052E2EF5-F172-40B2-ABFC-151CABD5F1C4}"/>
              </a:ext>
            </a:extLst>
          </p:cNvPr>
          <p:cNvCxnSpPr>
            <a:cxnSpLocks/>
          </p:cNvCxnSpPr>
          <p:nvPr/>
        </p:nvCxnSpPr>
        <p:spPr>
          <a:xfrm>
            <a:off x="1937010" y="2148654"/>
            <a:ext cx="2363685" cy="67465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25741849-B22E-4D9A-BC8E-CE802810F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8432" y="3285136"/>
            <a:ext cx="1078039" cy="677661"/>
          </a:xfrm>
          <a:prstGeom prst="bentConnector3">
            <a:avLst>
              <a:gd name="adj1" fmla="val -55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接點: 肘形 16">
            <a:extLst>
              <a:ext uri="{FF2B5EF4-FFF2-40B4-BE49-F238E27FC236}">
                <a16:creationId xmlns:a16="http://schemas.microsoft.com/office/drawing/2014/main" id="{2FACA90B-2155-4C4E-AB65-5E123678D172}"/>
              </a:ext>
            </a:extLst>
          </p:cNvPr>
          <p:cNvCxnSpPr>
            <a:cxnSpLocks/>
          </p:cNvCxnSpPr>
          <p:nvPr/>
        </p:nvCxnSpPr>
        <p:spPr>
          <a:xfrm>
            <a:off x="1937010" y="3915382"/>
            <a:ext cx="3252964" cy="443685"/>
          </a:xfrm>
          <a:prstGeom prst="bentConnector3">
            <a:avLst>
              <a:gd name="adj1" fmla="val 303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接點: 肘形 12">
            <a:extLst>
              <a:ext uri="{FF2B5EF4-FFF2-40B4-BE49-F238E27FC236}">
                <a16:creationId xmlns:a16="http://schemas.microsoft.com/office/drawing/2014/main" id="{F4B8CAB4-08D1-4352-B01C-12DE684BBA3A}"/>
              </a:ext>
            </a:extLst>
          </p:cNvPr>
          <p:cNvCxnSpPr>
            <a:cxnSpLocks/>
          </p:cNvCxnSpPr>
          <p:nvPr/>
        </p:nvCxnSpPr>
        <p:spPr>
          <a:xfrm>
            <a:off x="6034035" y="4162987"/>
            <a:ext cx="447562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12">
            <a:extLst>
              <a:ext uri="{FF2B5EF4-FFF2-40B4-BE49-F238E27FC236}">
                <a16:creationId xmlns:a16="http://schemas.microsoft.com/office/drawing/2014/main" id="{54B86C5E-C008-4F46-9826-03F62849BB24}"/>
              </a:ext>
            </a:extLst>
          </p:cNvPr>
          <p:cNvCxnSpPr>
            <a:cxnSpLocks/>
          </p:cNvCxnSpPr>
          <p:nvPr/>
        </p:nvCxnSpPr>
        <p:spPr>
          <a:xfrm>
            <a:off x="6034035" y="3776126"/>
            <a:ext cx="447562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接點: 肘形 12">
            <a:extLst>
              <a:ext uri="{FF2B5EF4-FFF2-40B4-BE49-F238E27FC236}">
                <a16:creationId xmlns:a16="http://schemas.microsoft.com/office/drawing/2014/main" id="{077ADE49-E0BA-4A10-B274-EC5D8483EA91}"/>
              </a:ext>
            </a:extLst>
          </p:cNvPr>
          <p:cNvCxnSpPr>
            <a:cxnSpLocks/>
          </p:cNvCxnSpPr>
          <p:nvPr/>
        </p:nvCxnSpPr>
        <p:spPr>
          <a:xfrm>
            <a:off x="6034035" y="3017475"/>
            <a:ext cx="447562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219B56A7-E69D-48B7-8293-EE380C2A34A4}"/>
              </a:ext>
            </a:extLst>
          </p:cNvPr>
          <p:cNvCxnSpPr>
            <a:cxnSpLocks/>
          </p:cNvCxnSpPr>
          <p:nvPr/>
        </p:nvCxnSpPr>
        <p:spPr>
          <a:xfrm flipV="1">
            <a:off x="6034035" y="2339400"/>
            <a:ext cx="440305" cy="28810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0D258672-91F0-4F48-9EBC-D8CBD38B46D6}"/>
              </a:ext>
            </a:extLst>
          </p:cNvPr>
          <p:cNvCxnSpPr>
            <a:cxnSpLocks/>
          </p:cNvCxnSpPr>
          <p:nvPr/>
        </p:nvCxnSpPr>
        <p:spPr>
          <a:xfrm flipV="1">
            <a:off x="5884978" y="1689578"/>
            <a:ext cx="589362" cy="569114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3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18C2-E7C9-9D4D-8E05-0A8238DBC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Installing the </a:t>
            </a:r>
            <a:r>
              <a:rPr lang="en-US"/>
              <a:t>USB </a:t>
            </a:r>
            <a:r>
              <a:rPr lang="en-US" altLang="zh-CN" dirty="0"/>
              <a:t>cable clip</a:t>
            </a:r>
            <a:endParaRPr 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94E5F1A-3B60-4E1A-A8A6-C79C766BE2F5}"/>
              </a:ext>
            </a:extLst>
          </p:cNvPr>
          <p:cNvGrpSpPr/>
          <p:nvPr/>
        </p:nvGrpSpPr>
        <p:grpSpPr>
          <a:xfrm>
            <a:off x="207558" y="1467116"/>
            <a:ext cx="8936442" cy="2961474"/>
            <a:chOff x="207558" y="1467116"/>
            <a:chExt cx="8936442" cy="2961474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303E36F-AB35-4467-90C6-D1DDFB3E93AE}"/>
                </a:ext>
              </a:extLst>
            </p:cNvPr>
            <p:cNvGrpSpPr/>
            <p:nvPr/>
          </p:nvGrpSpPr>
          <p:grpSpPr>
            <a:xfrm>
              <a:off x="6098961" y="1478438"/>
              <a:ext cx="2837481" cy="2755234"/>
              <a:chOff x="127080" y="1275500"/>
              <a:chExt cx="3041768" cy="2953600"/>
            </a:xfrm>
          </p:grpSpPr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BCE62B7-4907-418B-93A6-DD4C9F9A2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080" y="1275500"/>
                <a:ext cx="3041768" cy="2953600"/>
              </a:xfrm>
              <a:prstGeom prst="rect">
                <a:avLst/>
              </a:prstGeom>
            </p:spPr>
          </p:pic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D1FC069-068C-4FD4-944B-7A0F82754812}"/>
                  </a:ext>
                </a:extLst>
              </p:cNvPr>
              <p:cNvSpPr txBox="1"/>
              <p:nvPr/>
            </p:nvSpPr>
            <p:spPr>
              <a:xfrm>
                <a:off x="291874" y="1537778"/>
                <a:ext cx="642238" cy="56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>
                    <a:solidFill>
                      <a:schemeClr val="bg1"/>
                    </a:solidFill>
                  </a:rPr>
                  <a:t>03</a:t>
                </a:r>
                <a:endParaRPr lang="zh-TW" altLang="en-US" sz="2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EF1DC9E9-689D-4C11-8E62-843B0DA9A35D}"/>
                </a:ext>
              </a:extLst>
            </p:cNvPr>
            <p:cNvGrpSpPr/>
            <p:nvPr/>
          </p:nvGrpSpPr>
          <p:grpSpPr>
            <a:xfrm>
              <a:off x="207558" y="1467116"/>
              <a:ext cx="6164398" cy="2784850"/>
              <a:chOff x="127080" y="1263362"/>
              <a:chExt cx="6608210" cy="2985349"/>
            </a:xfrm>
          </p:grpSpPr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B07DC3F8-CAB3-45C5-BC13-EBCF4A6DE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01184" y="1263362"/>
                <a:ext cx="3434106" cy="2985349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1D90BFD6-038E-4EC5-A32A-ED1A1058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080" y="1263362"/>
                <a:ext cx="3434106" cy="2985349"/>
              </a:xfrm>
              <a:prstGeom prst="rect">
                <a:avLst/>
              </a:prstGeom>
            </p:spPr>
          </p:pic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CCBDEF-8097-4C50-AE8D-6FBDC9155CDF}"/>
                  </a:ext>
                </a:extLst>
              </p:cNvPr>
              <p:cNvSpPr txBox="1"/>
              <p:nvPr/>
            </p:nvSpPr>
            <p:spPr>
              <a:xfrm>
                <a:off x="291874" y="1537778"/>
                <a:ext cx="642238" cy="56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>
                    <a:solidFill>
                      <a:schemeClr val="bg1"/>
                    </a:solidFill>
                  </a:rPr>
                  <a:t>01</a:t>
                </a:r>
                <a:endParaRPr lang="zh-TW" altLang="en-US" sz="2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8C0089A-4B69-4A1E-BDE3-90F7D21D5C55}"/>
                </a:ext>
              </a:extLst>
            </p:cNvPr>
            <p:cNvSpPr txBox="1"/>
            <p:nvPr/>
          </p:nvSpPr>
          <p:spPr>
            <a:xfrm>
              <a:off x="3306986" y="1723101"/>
              <a:ext cx="599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>
                  <a:solidFill>
                    <a:schemeClr val="bg1"/>
                  </a:solidFill>
                </a:rPr>
                <a:t>02</a:t>
              </a:r>
              <a:endParaRPr lang="zh-TW" altLang="en-US" sz="2800" b="1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1E6BFF-2717-F641-8C9C-C413624A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675" y="2220374"/>
              <a:ext cx="2904379" cy="2039245"/>
            </a:xfrm>
            <a:prstGeom prst="rect">
              <a:avLst/>
            </a:prstGeom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16637A87-0359-43A3-9306-146869F1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243" y="2235266"/>
              <a:ext cx="3123823" cy="2193324"/>
            </a:xfrm>
            <a:prstGeom prst="rect">
              <a:avLst/>
            </a:prstGeom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08506B99-2A72-4099-9F44-7D9A4F3D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956" y="2287342"/>
              <a:ext cx="2772044" cy="1946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30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D98D-2F48-6F41-BCA8-1F779BE7C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USB Type-C </a:t>
            </a:r>
            <a:r>
              <a:rPr lang="en-US" altLang="zh-CN" dirty="0"/>
              <a:t>supporting more host types</a:t>
            </a:r>
            <a:endParaRPr lang="en-US"/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D44BA225-93B4-7042-A642-3D0779B5DFB2}"/>
              </a:ext>
            </a:extLst>
          </p:cNvPr>
          <p:cNvSpPr txBox="1"/>
          <p:nvPr/>
        </p:nvSpPr>
        <p:spPr>
          <a:xfrm>
            <a:off x="3145984" y="3642178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Optional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USB-</a:t>
            </a:r>
            <a:r>
              <a:rPr lang="en-US" altLang="zh-TW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 to USB-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cable for USB-C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endParaRPr 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B7163DA-D429-4615-B0F6-CC05FB6A9244}"/>
              </a:ext>
            </a:extLst>
          </p:cNvPr>
          <p:cNvGrpSpPr/>
          <p:nvPr/>
        </p:nvGrpSpPr>
        <p:grpSpPr>
          <a:xfrm>
            <a:off x="279741" y="989807"/>
            <a:ext cx="8100583" cy="3480088"/>
            <a:chOff x="510890" y="1059051"/>
            <a:chExt cx="7576861" cy="3255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5C5E8A-01F7-4B48-A84B-68305898A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90" y="1798140"/>
              <a:ext cx="2470530" cy="2136332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D63035C-8F9C-4C0A-B832-662FC7800695}"/>
                </a:ext>
              </a:extLst>
            </p:cNvPr>
            <p:cNvGrpSpPr/>
            <p:nvPr/>
          </p:nvGrpSpPr>
          <p:grpSpPr>
            <a:xfrm>
              <a:off x="5121295" y="1502002"/>
              <a:ext cx="1741729" cy="2286635"/>
              <a:chOff x="5028323" y="1502002"/>
              <a:chExt cx="2264338" cy="2286635"/>
            </a:xfrm>
          </p:grpSpPr>
          <p:cxnSp>
            <p:nvCxnSpPr>
              <p:cNvPr id="5" name="直線接點 14">
                <a:extLst>
                  <a:ext uri="{FF2B5EF4-FFF2-40B4-BE49-F238E27FC236}">
                    <a16:creationId xmlns:a16="http://schemas.microsoft.com/office/drawing/2014/main" id="{7E081332-EAF1-4A4B-8562-EFC46816F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4154" y="2351429"/>
                <a:ext cx="1750353" cy="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8ED15000-477D-4583-A585-C875E12BA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8595" y="3788637"/>
                <a:ext cx="1765912" cy="0"/>
              </a:xfrm>
              <a:prstGeom prst="line">
                <a:avLst/>
              </a:prstGeom>
              <a:ln w="254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A49F0C5F-879E-4ED6-BC1D-20AB5DAB2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3214" y="1502002"/>
                <a:ext cx="2229447" cy="0"/>
              </a:xfrm>
              <a:prstGeom prst="line">
                <a:avLst/>
              </a:prstGeom>
              <a:ln w="254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A1CCCCCF-71D4-40FC-9F56-65795CAB59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28323" y="1502002"/>
                <a:ext cx="7070" cy="2273579"/>
              </a:xfrm>
              <a:prstGeom prst="line">
                <a:avLst/>
              </a:prstGeom>
              <a:ln w="254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949871F5-4F2A-48B5-AF19-80D2ED48FAF7}"/>
                </a:ext>
              </a:extLst>
            </p:cNvPr>
            <p:cNvSpPr txBox="1"/>
            <p:nvPr/>
          </p:nvSpPr>
          <p:spPr>
            <a:xfrm>
              <a:off x="5127845" y="1231448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TS-251B </a:t>
              </a:r>
            </a:p>
          </p:txBody>
        </p: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D4519244-CE29-49D9-93E1-EEDD61D06B68}"/>
                </a:ext>
              </a:extLst>
            </p:cNvPr>
            <p:cNvSpPr txBox="1"/>
            <p:nvPr/>
          </p:nvSpPr>
          <p:spPr>
            <a:xfrm>
              <a:off x="5127845" y="2074430"/>
              <a:ext cx="1119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Windows PC</a:t>
              </a: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F62457EC-1F86-4E79-A905-392187DF49BF}"/>
                </a:ext>
              </a:extLst>
            </p:cNvPr>
            <p:cNvSpPr txBox="1"/>
            <p:nvPr/>
          </p:nvSpPr>
          <p:spPr>
            <a:xfrm>
              <a:off x="5127845" y="3478851"/>
              <a:ext cx="1151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Macbook</a:t>
              </a:r>
              <a:r>
                <a:rPr lang="en-US" sz="12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Pro</a:t>
              </a:r>
            </a:p>
          </p:txBody>
        </p:sp>
        <p:pic>
          <p:nvPicPr>
            <p:cNvPr id="13" name="Shape 160">
              <a:extLst>
                <a:ext uri="{FF2B5EF4-FFF2-40B4-BE49-F238E27FC236}">
                  <a16:creationId xmlns:a16="http://schemas.microsoft.com/office/drawing/2014/main" id="{DAB6C515-5800-4F7D-B0E3-B33C14B9E2C5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1039" y="2183330"/>
              <a:ext cx="1816712" cy="1138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E9C4CE5B-52A7-4F64-8D89-8BE80CCF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739" y="3411182"/>
              <a:ext cx="1510527" cy="902960"/>
            </a:xfrm>
            <a:prstGeom prst="rect">
              <a:avLst/>
            </a:prstGeom>
          </p:spPr>
        </p:pic>
        <p:pic>
          <p:nvPicPr>
            <p:cNvPr id="15" name="Content Placeholder 4">
              <a:extLst>
                <a:ext uri="{FF2B5EF4-FFF2-40B4-BE49-F238E27FC236}">
                  <a16:creationId xmlns:a16="http://schemas.microsoft.com/office/drawing/2014/main" id="{5B5FA7B1-4D04-4A42-B55A-0C84AA30B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0913" y="1059051"/>
              <a:ext cx="641977" cy="1141033"/>
            </a:xfrm>
            <a:prstGeom prst="rect">
              <a:avLst/>
            </a:prstGeom>
            <a:effectLst>
              <a:outerShdw blurRad="127000" dir="2700000" algn="tl" rotWithShape="0">
                <a:schemeClr val="tx1">
                  <a:lumMod val="75000"/>
                  <a:lumOff val="25000"/>
                  <a:alpha val="90000"/>
                </a:schemeClr>
              </a:outerShdw>
            </a:effectLst>
          </p:spPr>
        </p:pic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2D674E03-CD3E-44DD-8934-4CFA2317E332}"/>
                </a:ext>
              </a:extLst>
            </p:cNvPr>
            <p:cNvGrpSpPr/>
            <p:nvPr/>
          </p:nvGrpSpPr>
          <p:grpSpPr>
            <a:xfrm>
              <a:off x="2866043" y="1930631"/>
              <a:ext cx="2245474" cy="412939"/>
              <a:chOff x="2753705" y="1886636"/>
              <a:chExt cx="2518685" cy="463182"/>
            </a:xfrm>
          </p:grpSpPr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4B276A71-51A6-4589-B6CF-BA6F10950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53705" y="1937835"/>
                <a:ext cx="1065125" cy="361740"/>
              </a:xfrm>
              <a:prstGeom prst="rect">
                <a:avLst/>
              </a:prstGeom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394985B8-5D6A-4EEA-82E5-FC4BD5C43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38327" y="1886636"/>
                <a:ext cx="1334063" cy="463182"/>
              </a:xfrm>
              <a:prstGeom prst="rect">
                <a:avLst/>
              </a:prstGeom>
            </p:spPr>
          </p:pic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34273C05-95EA-45F4-8B8A-EE3D9D78B472}"/>
                </a:ext>
              </a:extLst>
            </p:cNvPr>
            <p:cNvGrpSpPr/>
            <p:nvPr/>
          </p:nvGrpSpPr>
          <p:grpSpPr>
            <a:xfrm>
              <a:off x="2863219" y="3181020"/>
              <a:ext cx="1978650" cy="322501"/>
              <a:chOff x="2766640" y="3257504"/>
              <a:chExt cx="1978650" cy="322501"/>
            </a:xfrm>
          </p:grpSpPr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3BB1084E-73D5-4E62-A997-1F31A856B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66640" y="3257504"/>
                <a:ext cx="949587" cy="322501"/>
              </a:xfrm>
              <a:prstGeom prst="rect">
                <a:avLst/>
              </a:prstGeom>
            </p:spPr>
          </p:pic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049348AB-6538-4B21-A502-8DC2080253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3795703" y="3257504"/>
                <a:ext cx="949587" cy="322501"/>
              </a:xfrm>
              <a:prstGeom prst="rect">
                <a:avLst/>
              </a:prstGeom>
            </p:spPr>
          </p:pic>
        </p:grp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C3B05B0A-E689-4406-A9F1-C3BED78098F1}"/>
                </a:ext>
              </a:extLst>
            </p:cNvPr>
            <p:cNvSpPr txBox="1"/>
            <p:nvPr/>
          </p:nvSpPr>
          <p:spPr>
            <a:xfrm>
              <a:off x="3261224" y="1333167"/>
              <a:ext cx="1637942" cy="60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1-meter (3-foot) </a:t>
              </a:r>
            </a:p>
            <a:p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USB-</a:t>
              </a:r>
              <a:r>
                <a:rPr lang="en-US" altLang="zh-TW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 to USB-</a:t>
              </a: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cable included</a:t>
              </a:r>
              <a:endPara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73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821A-9D26-1A46-A436-3145FA5E8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Switching between </a:t>
            </a:r>
            <a:r>
              <a:rPr lang="en-US" altLang="zh-CN" dirty="0"/>
              <a:t>modes </a:t>
            </a:r>
            <a:r>
              <a:rPr lang="en-US" altLang="zh-CN"/>
              <a:t>(with </a:t>
            </a:r>
            <a:r>
              <a:rPr lang="en-US" altLang="zh-CN" dirty="0"/>
              <a:t>dip</a:t>
            </a:r>
            <a:r>
              <a:rPr lang="en-US" altLang="zh-CN"/>
              <a:t> switch)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4DDA0-FD0E-7543-AED3-0495AA8EFF11}"/>
              </a:ext>
            </a:extLst>
          </p:cNvPr>
          <p:cNvSpPr txBox="1"/>
          <p:nvPr/>
        </p:nvSpPr>
        <p:spPr>
          <a:xfrm>
            <a:off x="231813" y="1952303"/>
            <a:ext cx="275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Any number of drives</a:t>
            </a: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TW" sz="1200" dirty="0">
                <a:solidFill>
                  <a:schemeClr val="bg1"/>
                </a:solidFill>
              </a:rPr>
              <a:t>Each drive capacity separated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A398C3-AC88-4B41-9492-C9B22F9C6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22" y="1082208"/>
            <a:ext cx="859953" cy="8625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4C41EF4-AD9D-47C1-AAFC-576007DE3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227" y="1082208"/>
            <a:ext cx="695951" cy="8625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4767C02-B19C-4647-ACD7-309488CB7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430" y="1082208"/>
            <a:ext cx="695951" cy="862553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68BC16CB-21C1-48D3-8A84-96306259E674}"/>
              </a:ext>
            </a:extLst>
          </p:cNvPr>
          <p:cNvSpPr txBox="1"/>
          <p:nvPr/>
        </p:nvSpPr>
        <p:spPr>
          <a:xfrm>
            <a:off x="1195685" y="1334298"/>
            <a:ext cx="1163544" cy="30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Individual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BB64542-8205-4665-B69E-C3AD58EAB805}"/>
              </a:ext>
            </a:extLst>
          </p:cNvPr>
          <p:cNvSpPr txBox="1"/>
          <p:nvPr/>
        </p:nvSpPr>
        <p:spPr>
          <a:xfrm>
            <a:off x="3872178" y="1334298"/>
            <a:ext cx="1163544" cy="30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JBOD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BAD9163-94BC-4CDA-BFD3-191286502ACB}"/>
              </a:ext>
            </a:extLst>
          </p:cNvPr>
          <p:cNvSpPr txBox="1"/>
          <p:nvPr/>
        </p:nvSpPr>
        <p:spPr>
          <a:xfrm>
            <a:off x="6739118" y="1334298"/>
            <a:ext cx="1163544" cy="30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RAID 0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C7979E9-4CA4-428B-8C04-D604787FDC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60" y="2695711"/>
            <a:ext cx="862979" cy="85857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0418B28-89F5-4053-8772-FB89B0A2C4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227" y="2695711"/>
            <a:ext cx="695951" cy="85857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99E7891-FA64-4641-B3E5-817FEFD611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200" y="2695711"/>
            <a:ext cx="1117500" cy="862553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7795D605-875F-41C3-9E87-7412EA05BF55}"/>
              </a:ext>
            </a:extLst>
          </p:cNvPr>
          <p:cNvSpPr txBox="1"/>
          <p:nvPr/>
        </p:nvSpPr>
        <p:spPr>
          <a:xfrm>
            <a:off x="1173803" y="2978593"/>
            <a:ext cx="116354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RAID 1/10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FF3CF4-C6E7-4688-8579-654D49C3D7F4}"/>
              </a:ext>
            </a:extLst>
          </p:cNvPr>
          <p:cNvSpPr txBox="1"/>
          <p:nvPr/>
        </p:nvSpPr>
        <p:spPr>
          <a:xfrm>
            <a:off x="3859683" y="2978593"/>
            <a:ext cx="116354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RAID 5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0B666F7-1B76-4FAE-8816-D051F071DAFD}"/>
              </a:ext>
            </a:extLst>
          </p:cNvPr>
          <p:cNvSpPr txBox="1"/>
          <p:nvPr/>
        </p:nvSpPr>
        <p:spPr>
          <a:xfrm>
            <a:off x="6700958" y="2838453"/>
            <a:ext cx="199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Software control</a:t>
            </a:r>
          </a:p>
          <a:p>
            <a:r>
              <a:rPr lang="en-US" altLang="zh-TW" sz="1600" b="1" dirty="0">
                <a:solidFill>
                  <a:schemeClr val="bg1"/>
                </a:solidFill>
              </a:rPr>
              <a:t>(factory default</a:t>
            </a:r>
            <a:r>
              <a:rPr lang="en-US" altLang="zh-CN" sz="1600" b="1" dirty="0">
                <a:solidFill>
                  <a:schemeClr val="bg1"/>
                </a:solidFill>
              </a:rPr>
              <a:t>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209F5C2B-47A2-45AF-B31E-AAD8F5C26716}"/>
              </a:ext>
            </a:extLst>
          </p:cNvPr>
          <p:cNvSpPr txBox="1"/>
          <p:nvPr/>
        </p:nvSpPr>
        <p:spPr>
          <a:xfrm>
            <a:off x="2663499" y="1929619"/>
            <a:ext cx="31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TW" sz="1200" dirty="0">
                <a:solidFill>
                  <a:schemeClr val="bg1"/>
                </a:solidFill>
              </a:rPr>
              <a:t>Minimum two drives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Combined capacity but no fault</a:t>
            </a:r>
            <a:r>
              <a:rPr lang="zh-TW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tolerance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ED992B42-BA28-4F96-A331-4BB9AC9B1755}"/>
              </a:ext>
            </a:extLst>
          </p:cNvPr>
          <p:cNvSpPr txBox="1"/>
          <p:nvPr/>
        </p:nvSpPr>
        <p:spPr>
          <a:xfrm>
            <a:off x="5798136" y="1952303"/>
            <a:ext cx="294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TW" sz="1200" dirty="0">
                <a:solidFill>
                  <a:schemeClr val="bg1"/>
                </a:solidFill>
              </a:rPr>
              <a:t>Minimum two drives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Combined capacity, best performance    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en-US" altLang="zh-CN" sz="1200" dirty="0">
                <a:solidFill>
                  <a:schemeClr val="bg1"/>
                </a:solidFill>
              </a:rPr>
              <a:t>   but no fault tolerance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EE4C6FD5-4040-4CD7-A2EB-5A13A0E27A13}"/>
              </a:ext>
            </a:extLst>
          </p:cNvPr>
          <p:cNvSpPr txBox="1"/>
          <p:nvPr/>
        </p:nvSpPr>
        <p:spPr>
          <a:xfrm>
            <a:off x="200652" y="3563051"/>
            <a:ext cx="26003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 </a:t>
            </a:r>
            <a:r>
              <a:rPr lang="en-US" altLang="zh-CN" sz="1200" dirty="0">
                <a:solidFill>
                  <a:schemeClr val="bg1"/>
                </a:solidFill>
              </a:rPr>
              <a:t>2</a:t>
            </a:r>
            <a:r>
              <a:rPr lang="zh-TW" altLang="en-US" sz="1200" dirty="0">
                <a:solidFill>
                  <a:schemeClr val="bg1"/>
                </a:solidFill>
              </a:rPr>
              <a:t> </a:t>
            </a:r>
            <a:r>
              <a:rPr lang="en-US" altLang="zh-TW" sz="1200" dirty="0">
                <a:solidFill>
                  <a:schemeClr val="bg1"/>
                </a:solidFill>
              </a:rPr>
              <a:t>or</a:t>
            </a:r>
            <a:r>
              <a:rPr lang="en-US" altLang="zh-CN" sz="1200" dirty="0">
                <a:solidFill>
                  <a:schemeClr val="bg1"/>
                </a:solidFill>
              </a:rPr>
              <a:t> 4 drives</a:t>
            </a: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 </a:t>
            </a:r>
            <a:r>
              <a:rPr lang="en-US" altLang="zh-CN" sz="1200" dirty="0">
                <a:solidFill>
                  <a:schemeClr val="bg1"/>
                </a:solidFill>
              </a:rPr>
              <a:t>RAID 1: </a:t>
            </a: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    </a:t>
            </a:r>
            <a:r>
              <a:rPr lang="en-US" altLang="zh-TW" sz="1200" dirty="0">
                <a:solidFill>
                  <a:schemeClr val="bg1"/>
                </a:solidFill>
              </a:rPr>
              <a:t>Losing 1-drive capacity </a:t>
            </a:r>
            <a:br>
              <a:rPr lang="en-US" altLang="zh-TW" sz="1200" dirty="0">
                <a:solidFill>
                  <a:schemeClr val="bg1"/>
                </a:solidFill>
              </a:rPr>
            </a:br>
            <a:r>
              <a:rPr lang="zh-TW" altLang="en-US" sz="1200" dirty="0">
                <a:solidFill>
                  <a:schemeClr val="bg1"/>
                </a:solidFill>
              </a:rPr>
              <a:t>    </a:t>
            </a:r>
            <a:r>
              <a:rPr lang="en-US" altLang="zh-TW" sz="1200" dirty="0">
                <a:solidFill>
                  <a:schemeClr val="bg1"/>
                </a:solidFill>
              </a:rPr>
              <a:t>for redundancy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zh-CN" sz="1200" dirty="0">
                <a:solidFill>
                  <a:schemeClr val="bg1"/>
                </a:solidFill>
              </a:rPr>
              <a:t>    RAID 10: </a:t>
            </a: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    </a:t>
            </a:r>
            <a:r>
              <a:rPr lang="en-US" altLang="zh-CN" sz="1200" dirty="0">
                <a:solidFill>
                  <a:schemeClr val="bg1"/>
                </a:solidFill>
              </a:rPr>
              <a:t>Losing 2-drive capacity 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zh-TW" altLang="en-US" sz="1200" dirty="0">
                <a:solidFill>
                  <a:schemeClr val="bg1"/>
                </a:solidFill>
              </a:rPr>
              <a:t>   </a:t>
            </a:r>
            <a:r>
              <a:rPr lang="en-US" altLang="zh-CN" sz="1200" dirty="0">
                <a:solidFill>
                  <a:schemeClr val="bg1"/>
                </a:solidFill>
              </a:rPr>
              <a:t>(1 for each group) for redundancy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ED5446BD-0493-4AE0-8258-021266F71647}"/>
              </a:ext>
            </a:extLst>
          </p:cNvPr>
          <p:cNvSpPr txBox="1"/>
          <p:nvPr/>
        </p:nvSpPr>
        <p:spPr>
          <a:xfrm>
            <a:off x="2663499" y="3563051"/>
            <a:ext cx="304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>
                <a:solidFill>
                  <a:schemeClr val="bg1"/>
                </a:solidFill>
              </a:rPr>
              <a:t>● </a:t>
            </a:r>
            <a:r>
              <a:rPr lang="en-US" altLang="zh-TW" sz="1200">
                <a:solidFill>
                  <a:schemeClr val="bg1"/>
                </a:solidFill>
              </a:rPr>
              <a:t>Minimum </a:t>
            </a:r>
            <a:r>
              <a:rPr lang="en-US" altLang="zh-CN" sz="1200" dirty="0">
                <a:solidFill>
                  <a:schemeClr val="bg1"/>
                </a:solidFill>
              </a:rPr>
              <a:t>3</a:t>
            </a:r>
            <a:r>
              <a:rPr lang="zh-TW" altLang="en-US" sz="1200" dirty="0">
                <a:solidFill>
                  <a:schemeClr val="bg1"/>
                </a:solidFill>
              </a:rPr>
              <a:t> </a:t>
            </a:r>
            <a:r>
              <a:rPr lang="en-US" altLang="zh-TW" sz="1200" dirty="0">
                <a:solidFill>
                  <a:schemeClr val="bg1"/>
                </a:solidFill>
              </a:rPr>
              <a:t>drives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Losing 1-drive capacity for redundancy, 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en-US" altLang="zh-CN" sz="1200" dirty="0">
                <a:solidFill>
                  <a:schemeClr val="bg1"/>
                </a:solidFill>
              </a:rPr>
              <a:t>   enhanced performance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1F72893A-70EE-4923-AC1B-CBFFCA33D635}"/>
              </a:ext>
            </a:extLst>
          </p:cNvPr>
          <p:cNvSpPr txBox="1"/>
          <p:nvPr/>
        </p:nvSpPr>
        <p:spPr>
          <a:xfrm>
            <a:off x="5798136" y="3563051"/>
            <a:ext cx="285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Any number of drives</a:t>
            </a:r>
          </a:p>
          <a:p>
            <a:pPr>
              <a:buClr>
                <a:schemeClr val="bg1"/>
              </a:buClr>
            </a:pPr>
            <a:r>
              <a:rPr lang="zh-TW" altLang="en-US" sz="1200" dirty="0">
                <a:solidFill>
                  <a:schemeClr val="bg1"/>
                </a:solidFill>
              </a:rPr>
              <a:t>● </a:t>
            </a:r>
            <a:r>
              <a:rPr lang="en-US" altLang="zh-CN" sz="1200" dirty="0">
                <a:solidFill>
                  <a:schemeClr val="bg1"/>
                </a:solidFill>
              </a:rPr>
              <a:t>Allows QTS </a:t>
            </a:r>
            <a:r>
              <a:rPr lang="en-US" altLang="zh-TW" sz="1200" dirty="0">
                <a:solidFill>
                  <a:schemeClr val="bg1"/>
                </a:solidFill>
              </a:rPr>
              <a:t>&amp;</a:t>
            </a:r>
            <a:r>
              <a:rPr lang="en-US" altLang="zh-CN" sz="1200" dirty="0">
                <a:solidFill>
                  <a:schemeClr val="bg1"/>
                </a:solidFill>
              </a:rPr>
              <a:t> Windows/macOS    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en-US" altLang="zh-CN" sz="1200" dirty="0">
                <a:solidFill>
                  <a:schemeClr val="bg1"/>
                </a:solidFill>
              </a:rPr>
              <a:t>   utility to control the configuration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564E-0EE7-644D-966E-EF5DDB230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Change disk mode from factory default</a:t>
            </a:r>
            <a:endParaRPr lang="en-US" sz="3200">
              <a:latin typeface="+mj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5DA22D-BB12-40EF-8D0D-666D6E8A0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59" y="1138048"/>
            <a:ext cx="499297" cy="4992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665B738-F8F6-4DD6-A250-4B38A7996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224" y="1138048"/>
            <a:ext cx="499297" cy="4992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3E0FE74-007C-4FFE-80AD-FB6E65867D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438" y="1138048"/>
            <a:ext cx="499297" cy="49929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EAAD22E-2D50-4DE6-9147-2752E4B90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869" y="2369970"/>
            <a:ext cx="1587288" cy="22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5CFBE-938D-FF43-A352-CE1A807BD407}"/>
              </a:ext>
            </a:extLst>
          </p:cNvPr>
          <p:cNvSpPr txBox="1"/>
          <p:nvPr/>
        </p:nvSpPr>
        <p:spPr>
          <a:xfrm>
            <a:off x="591422" y="1376028"/>
            <a:ext cx="137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The factory default mode is Software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C9742-0A4A-CC47-A27D-B9E6A0984CE9}"/>
              </a:ext>
            </a:extLst>
          </p:cNvPr>
          <p:cNvSpPr txBox="1"/>
          <p:nvPr/>
        </p:nvSpPr>
        <p:spPr>
          <a:xfrm>
            <a:off x="2666866" y="1376028"/>
            <a:ext cx="26743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Change mode with the dip switch</a:t>
            </a:r>
          </a:p>
          <a:p>
            <a:endParaRPr lang="en-US" altLang="zh-CN" sz="1200">
              <a:solidFill>
                <a:schemeClr val="bg1"/>
              </a:solidFill>
            </a:endParaRPr>
          </a:p>
          <a:p>
            <a:r>
              <a:rPr lang="en-US" altLang="zh-CN" sz="1100" i="1">
                <a:solidFill>
                  <a:schemeClr val="bg1"/>
                </a:solidFill>
              </a:rPr>
              <a:t>Note: To change the disk mode with QTS/the utility, the switch needs to remain in the Software Control mode. </a:t>
            </a:r>
            <a:endParaRPr lang="en-US" sz="1100" i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7FAAC-11AB-0546-B3D8-FAB936F35FAD}"/>
              </a:ext>
            </a:extLst>
          </p:cNvPr>
          <p:cNvSpPr txBox="1"/>
          <p:nvPr/>
        </p:nvSpPr>
        <p:spPr>
          <a:xfrm>
            <a:off x="6069699" y="1376028"/>
            <a:ext cx="283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Press ‘n hold the “SET” button for 3 seconds until a beep to switch the mode*</a:t>
            </a:r>
            <a:r>
              <a:rPr lang="en-US" altLang="zh-TW" sz="120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1200">
                <a:solidFill>
                  <a:schemeClr val="bg1"/>
                </a:solidFill>
              </a:rPr>
              <a:t>*All data on drive(s) will be erased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5" name="圖片 14">
            <a:extLst>
              <a:ext uri="{FF2B5EF4-FFF2-40B4-BE49-F238E27FC236}">
                <a16:creationId xmlns:a16="http://schemas.microsoft.com/office/drawing/2014/main" id="{4BC91133-20AD-A14C-95ED-23D4D1C3DF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30"/>
          <a:stretch/>
        </p:blipFill>
        <p:spPr>
          <a:xfrm>
            <a:off x="378959" y="2571750"/>
            <a:ext cx="1527142" cy="1178739"/>
          </a:xfrm>
          <a:prstGeom prst="rect">
            <a:avLst/>
          </a:prstGeom>
        </p:spPr>
      </p:pic>
      <p:sp>
        <p:nvSpPr>
          <p:cNvPr id="27" name="文字方塊 23">
            <a:extLst>
              <a:ext uri="{FF2B5EF4-FFF2-40B4-BE49-F238E27FC236}">
                <a16:creationId xmlns:a16="http://schemas.microsoft.com/office/drawing/2014/main" id="{D4C06994-FA41-694E-A3C4-EC64B7F88BB0}"/>
              </a:ext>
            </a:extLst>
          </p:cNvPr>
          <p:cNvSpPr txBox="1"/>
          <p:nvPr/>
        </p:nvSpPr>
        <p:spPr>
          <a:xfrm>
            <a:off x="325358" y="3750489"/>
            <a:ext cx="190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Software control</a:t>
            </a:r>
          </a:p>
          <a:p>
            <a:r>
              <a:rPr lang="en-US" altLang="zh-TW" sz="1600" b="1" dirty="0">
                <a:solidFill>
                  <a:schemeClr val="bg1"/>
                </a:solidFill>
              </a:rPr>
              <a:t>(Factory d</a:t>
            </a:r>
            <a:r>
              <a:rPr lang="en-US" altLang="zh-CN" sz="1600" b="1" dirty="0">
                <a:solidFill>
                  <a:schemeClr val="bg1"/>
                </a:solidFill>
              </a:rPr>
              <a:t>efault)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8" name="圖片 15">
            <a:extLst>
              <a:ext uri="{FF2B5EF4-FFF2-40B4-BE49-F238E27FC236}">
                <a16:creationId xmlns:a16="http://schemas.microsoft.com/office/drawing/2014/main" id="{DDE47E54-C2CF-1448-B33C-12DBD523A8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853" y="2571750"/>
            <a:ext cx="950499" cy="1674831"/>
          </a:xfrm>
          <a:prstGeom prst="rect">
            <a:avLst/>
          </a:prstGeom>
        </p:spPr>
      </p:pic>
      <p:sp>
        <p:nvSpPr>
          <p:cNvPr id="29" name="文字方塊 23">
            <a:extLst>
              <a:ext uri="{FF2B5EF4-FFF2-40B4-BE49-F238E27FC236}">
                <a16:creationId xmlns:a16="http://schemas.microsoft.com/office/drawing/2014/main" id="{EE292D35-FC0B-A74A-8869-0AAE381A4DCA}"/>
              </a:ext>
            </a:extLst>
          </p:cNvPr>
          <p:cNvSpPr txBox="1"/>
          <p:nvPr/>
        </p:nvSpPr>
        <p:spPr>
          <a:xfrm>
            <a:off x="3024182" y="4246581"/>
            <a:ext cx="207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Individual | JBOD</a:t>
            </a:r>
          </a:p>
          <a:p>
            <a:r>
              <a:rPr lang="en-US" altLang="zh-TW" sz="1600" b="1" dirty="0">
                <a:solidFill>
                  <a:schemeClr val="bg1"/>
                </a:solidFill>
              </a:rPr>
              <a:t>RAID 1/10 | RAID</a:t>
            </a:r>
            <a:r>
              <a:rPr lang="zh-TW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</a:rPr>
              <a:t>5 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564E-0EE7-644D-966E-EF5DDB230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Switching between modes (with dip switch)</a:t>
            </a:r>
            <a:endParaRPr lang="en-US" sz="3200">
              <a:latin typeface="+mj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5DA22D-BB12-40EF-8D0D-666D6E8A0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6" y="1098391"/>
            <a:ext cx="499297" cy="4992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665B738-F8F6-4DD6-A250-4B38A7996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067" y="1098391"/>
            <a:ext cx="499297" cy="4992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3E0FE74-007C-4FFE-80AD-FB6E65867D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7" y="1098391"/>
            <a:ext cx="499297" cy="49929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0B4FEF-8123-43D3-9284-25B290A0FE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812" y="1098391"/>
            <a:ext cx="499297" cy="49929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BE6BD1F-B05C-45B9-8D3B-816511296B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23" y="1098391"/>
            <a:ext cx="499297" cy="49929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857A684-1630-4A6A-BC9A-65BBC79E5F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908" y="2365391"/>
            <a:ext cx="1033401" cy="182090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A9F34E8-FDBF-4F2B-8637-AF08E3A346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206" y="2336242"/>
            <a:ext cx="1323141" cy="182090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036F7A7-15F5-4648-8654-30052E5592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60" y="2591506"/>
            <a:ext cx="1313296" cy="184139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89F6A075-0203-41FC-9EFF-3F12D695BF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72" y="2352085"/>
            <a:ext cx="1033401" cy="182090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EAAD22E-2D50-4DE6-9147-2752E4B901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21" y="2591506"/>
            <a:ext cx="1313296" cy="1841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5CFBE-938D-FF43-A352-CE1A807BD407}"/>
              </a:ext>
            </a:extLst>
          </p:cNvPr>
          <p:cNvSpPr txBox="1"/>
          <p:nvPr/>
        </p:nvSpPr>
        <p:spPr>
          <a:xfrm>
            <a:off x="637277" y="1251234"/>
            <a:ext cx="1432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In any mode other than the “Individual” mode (Factory default is Software Control)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C9742-0A4A-CC47-A27D-B9E6A0984CE9}"/>
              </a:ext>
            </a:extLst>
          </p:cNvPr>
          <p:cNvSpPr txBox="1"/>
          <p:nvPr/>
        </p:nvSpPr>
        <p:spPr>
          <a:xfrm>
            <a:off x="2324915" y="1251234"/>
            <a:ext cx="137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Change the dip switch mode to the “</a:t>
            </a:r>
            <a:r>
              <a:rPr lang="en-US" altLang="zh-CN" sz="1200" dirty="0">
                <a:solidFill>
                  <a:schemeClr val="bg1"/>
                </a:solidFill>
              </a:rPr>
              <a:t>Individual</a:t>
            </a:r>
            <a:r>
              <a:rPr lang="en-US" altLang="zh-CN" sz="1200">
                <a:solidFill>
                  <a:schemeClr val="bg1"/>
                </a:solidFill>
              </a:rPr>
              <a:t>” mode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DB6138-5694-9541-8FF2-CE2057356D04}"/>
              </a:ext>
            </a:extLst>
          </p:cNvPr>
          <p:cNvSpPr txBox="1"/>
          <p:nvPr/>
        </p:nvSpPr>
        <p:spPr>
          <a:xfrm>
            <a:off x="3889038" y="1251234"/>
            <a:ext cx="1799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Press ‘n hold the “SET” button for 3 seconds until a beep to switch the mode to individual (reset)*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*All data on drive(s) will be erased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BF52C-6AC9-9741-9BE4-AC2B07AA3455}"/>
              </a:ext>
            </a:extLst>
          </p:cNvPr>
          <p:cNvSpPr txBox="1"/>
          <p:nvPr/>
        </p:nvSpPr>
        <p:spPr>
          <a:xfrm>
            <a:off x="5894261" y="1251234"/>
            <a:ext cx="137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Change the dip switch mode to any other mode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7FAAC-11AB-0546-B3D8-FAB936F35FAD}"/>
              </a:ext>
            </a:extLst>
          </p:cNvPr>
          <p:cNvSpPr txBox="1"/>
          <p:nvPr/>
        </p:nvSpPr>
        <p:spPr>
          <a:xfrm>
            <a:off x="7494000" y="1251234"/>
            <a:ext cx="147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Press ‘n hold the “SET” button for 3 seconds until a beep to switch the mode*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*All data on drive(s) will be erased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350C-9D26-D14F-86C0-2B630001A4BE}"/>
              </a:ext>
            </a:extLst>
          </p:cNvPr>
          <p:cNvSpPr/>
          <p:nvPr/>
        </p:nvSpPr>
        <p:spPr>
          <a:xfrm>
            <a:off x="30245" y="4914079"/>
            <a:ext cx="63455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1">
                <a:solidFill>
                  <a:schemeClr val="bg1"/>
                </a:solidFill>
              </a:rPr>
              <a:t>Note</a:t>
            </a:r>
            <a:r>
              <a:rPr lang="en-US" altLang="zh-CN" sz="1000" i="1" dirty="0">
                <a:solidFill>
                  <a:schemeClr val="bg1"/>
                </a:solidFill>
              </a:rPr>
              <a:t>: </a:t>
            </a:r>
            <a:r>
              <a:rPr lang="en-US" altLang="zh-CN" sz="1000" i="1">
                <a:solidFill>
                  <a:schemeClr val="bg1"/>
                </a:solidFill>
              </a:rPr>
              <a:t>To change the disk mode with QTS/the utility,</a:t>
            </a:r>
            <a:r>
              <a:rPr lang="en-US" altLang="zh-CN" sz="1000" i="1" dirty="0">
                <a:solidFill>
                  <a:schemeClr val="bg1"/>
                </a:solidFill>
              </a:rPr>
              <a:t> </a:t>
            </a:r>
            <a:r>
              <a:rPr lang="en-US" altLang="zh-CN" sz="1000" i="1">
                <a:solidFill>
                  <a:schemeClr val="bg1"/>
                </a:solidFill>
              </a:rPr>
              <a:t>the switch needs to remain in the Software Control mode.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2E512067-C8E8-4200-8772-05E8B2ED4B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13" y="4290658"/>
            <a:ext cx="5269849" cy="5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3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C876C12-D7D4-4D12-92E9-4BA69AF3C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41" y="1655608"/>
            <a:ext cx="4129870" cy="3193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1487D-5AA0-C34E-9E10-EF57BAF24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Save </a:t>
            </a:r>
            <a:r>
              <a:rPr lang="en-US" altLang="zh-CN"/>
              <a:t>energy </a:t>
            </a:r>
            <a:r>
              <a:rPr lang="en-US" altLang="zh-CN" dirty="0"/>
              <a:t>&amp; reduce noise w/</a:t>
            </a:r>
            <a:r>
              <a:rPr lang="en-US" altLang="zh-CN"/>
              <a:t> </a:t>
            </a:r>
            <a:r>
              <a:rPr lang="en-US" altLang="zh-CN" dirty="0"/>
              <a:t>sleep mode</a:t>
            </a:r>
            <a:endParaRPr lang="en-US"/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625060B0-553F-9641-AE9F-B93D3BF298D5}"/>
              </a:ext>
            </a:extLst>
          </p:cNvPr>
          <p:cNvSpPr txBox="1">
            <a:spLocks/>
          </p:cNvSpPr>
          <p:nvPr/>
        </p:nvSpPr>
        <p:spPr>
          <a:xfrm>
            <a:off x="590720" y="1010569"/>
            <a:ext cx="7392696" cy="49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0">
              <a:defRPr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TR-004 can enter the sleep mode with just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4.17 watt when these occur: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2000" b="1" i="0" u="none" strike="noStrike" kern="0" cap="none" spc="0" baseline="0" noProof="0">
              <a:solidFill>
                <a:schemeClr val="bg1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A76573-3EB1-4440-88C9-D9DE56F47949}"/>
              </a:ext>
            </a:extLst>
          </p:cNvPr>
          <p:cNvSpPr/>
          <p:nvPr/>
        </p:nvSpPr>
        <p:spPr>
          <a:xfrm>
            <a:off x="5781452" y="1905520"/>
            <a:ext cx="246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USB cable removal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AB1C573-7E84-4A54-8F57-71C6E54B98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530" y="1684769"/>
            <a:ext cx="853564" cy="8076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466044F-2D32-4C69-8EAC-99B3835A0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33" y="1655608"/>
            <a:ext cx="807603" cy="80760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6951F51-CB76-4FE9-8909-92A12906F7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33" y="2598756"/>
            <a:ext cx="807603" cy="80760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4371843-385B-41B5-B051-B57E27ED6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33" y="3531448"/>
            <a:ext cx="807603" cy="80760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7949C49-E026-4E81-96C9-7D225B94CAEB}"/>
              </a:ext>
            </a:extLst>
          </p:cNvPr>
          <p:cNvSpPr/>
          <p:nvPr/>
        </p:nvSpPr>
        <p:spPr>
          <a:xfrm>
            <a:off x="5781452" y="2751220"/>
            <a:ext cx="254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The host enters sleep/hibernation*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6FA448-D5A6-4E6A-9579-64436850BBF9}"/>
              </a:ext>
            </a:extLst>
          </p:cNvPr>
          <p:cNvSpPr/>
          <p:nvPr/>
        </p:nvSpPr>
        <p:spPr>
          <a:xfrm>
            <a:off x="5781452" y="3766758"/>
            <a:ext cx="3022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The host is shut down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5B8E60-CC66-4D79-8FB3-D199456BBBAC}"/>
              </a:ext>
            </a:extLst>
          </p:cNvPr>
          <p:cNvSpPr/>
          <p:nvPr/>
        </p:nvSpPr>
        <p:spPr>
          <a:xfrm>
            <a:off x="4477933" y="1905520"/>
            <a:ext cx="459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4" name="矩形 15">
            <a:extLst>
              <a:ext uri="{FF2B5EF4-FFF2-40B4-BE49-F238E27FC236}">
                <a16:creationId xmlns:a16="http://schemas.microsoft.com/office/drawing/2014/main" id="{7B77C51B-890E-8F4E-B3C3-0936D208CEC2}"/>
              </a:ext>
            </a:extLst>
          </p:cNvPr>
          <p:cNvSpPr/>
          <p:nvPr/>
        </p:nvSpPr>
        <p:spPr>
          <a:xfrm>
            <a:off x="4214240" y="4649987"/>
            <a:ext cx="18628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altLang="zh-CN" sz="105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*depends on host support</a:t>
            </a:r>
          </a:p>
        </p:txBody>
      </p:sp>
    </p:spTree>
    <p:extLst>
      <p:ext uri="{BB962C8B-B14F-4D97-AF65-F5344CB8AC3E}">
        <p14:creationId xmlns:p14="http://schemas.microsoft.com/office/powerpoint/2010/main" val="110586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DCFBB99-0C22-4ED4-8CDD-EB9DDF274348}"/>
              </a:ext>
            </a:extLst>
          </p:cNvPr>
          <p:cNvGrpSpPr/>
          <p:nvPr/>
        </p:nvGrpSpPr>
        <p:grpSpPr>
          <a:xfrm>
            <a:off x="2700919" y="1740780"/>
            <a:ext cx="3300861" cy="564778"/>
            <a:chOff x="2268858" y="1743469"/>
            <a:chExt cx="3300861" cy="564778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C2B5B50-3498-4A7A-AEB5-4860EB57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8858" y="1743469"/>
              <a:ext cx="927820" cy="564778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18B68015-7F6D-49B4-8BD4-28F3F4153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9872" y="1743469"/>
              <a:ext cx="927820" cy="564778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20B5B23-DD87-4309-BFAE-790E5822F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886" y="1743469"/>
              <a:ext cx="927820" cy="564778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76BCCD8-F602-4C86-A10F-4AC9C62D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1899" y="1743469"/>
              <a:ext cx="927820" cy="564778"/>
            </a:xfrm>
            <a:prstGeom prst="rect">
              <a:avLst/>
            </a:prstGeom>
          </p:spPr>
        </p:pic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93CFB715-79F4-4BC1-8DB7-FB2ACA8393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671" y="2724338"/>
            <a:ext cx="1887188" cy="1512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53137-5269-8C4E-8688-5ABDB9297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Backward compatible with </a:t>
            </a:r>
            <a:r>
              <a:rPr lang="en-US" altLang="zh-CN"/>
              <a:t>USB 2.0 </a:t>
            </a:r>
            <a:r>
              <a:rPr lang="en-US" altLang="zh-CN" dirty="0"/>
              <a:t>port</a:t>
            </a:r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5545E5-CBFF-4C0D-8812-BF1E8EC1E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8" y="1949464"/>
            <a:ext cx="1973185" cy="17062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CBB5B0F-4562-4026-B198-E714FA9783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06" y="1945755"/>
            <a:ext cx="346612" cy="31249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75D3A30-A02D-4A95-B154-0549868AD5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081" y="1955395"/>
            <a:ext cx="391499" cy="30285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CFFEE51-9570-401C-B265-72A09C146D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7247">
            <a:off x="2965607" y="1898461"/>
            <a:ext cx="334036" cy="39919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CB5D943C-5219-48C5-960C-9135579EC73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754" y="1945755"/>
            <a:ext cx="395161" cy="3124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F33E902-D76F-4BCE-908E-59F2CB3CFD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561" y="2930777"/>
            <a:ext cx="1065125" cy="3617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8D1A021-71E5-4192-A39F-2FC55CD26C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558" y="2879578"/>
            <a:ext cx="1334063" cy="463182"/>
          </a:xfrm>
          <a:prstGeom prst="rect">
            <a:avLst/>
          </a:prstGeom>
        </p:spPr>
      </p:pic>
      <p:sp>
        <p:nvSpPr>
          <p:cNvPr id="21" name="內容版面配置區 1">
            <a:extLst>
              <a:ext uri="{FF2B5EF4-FFF2-40B4-BE49-F238E27FC236}">
                <a16:creationId xmlns:a16="http://schemas.microsoft.com/office/drawing/2014/main" id="{1F16CD81-F950-9A42-B5F9-8B01CD34ABA1}"/>
              </a:ext>
            </a:extLst>
          </p:cNvPr>
          <p:cNvSpPr txBox="1">
            <a:spLocks/>
          </p:cNvSpPr>
          <p:nvPr/>
        </p:nvSpPr>
        <p:spPr>
          <a:xfrm>
            <a:off x="728282" y="990749"/>
            <a:ext cx="7787645" cy="49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TR-004 can be supported via a USB 2.0 port on NAS or computers !</a:t>
            </a:r>
            <a:endParaRPr lang="en-US" altLang="zh-TW" sz="1800" b="1" dirty="0">
              <a:solidFill>
                <a:schemeClr val="bg1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B29A1641-132A-9B49-849A-23E657E580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90" y="1441278"/>
            <a:ext cx="686351" cy="1219903"/>
          </a:xfrm>
          <a:prstGeom prst="rect">
            <a:avLst/>
          </a:prstGeom>
          <a:effectLst>
            <a:outerShdw blurRad="127000" dir="2700000" algn="tl" rotWithShape="0">
              <a:schemeClr val="tx1">
                <a:lumMod val="75000"/>
                <a:lumOff val="2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77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E22B6C1-38B9-44E4-8068-3DA75FB13373}"/>
              </a:ext>
            </a:extLst>
          </p:cNvPr>
          <p:cNvSpPr/>
          <p:nvPr/>
        </p:nvSpPr>
        <p:spPr>
          <a:xfrm>
            <a:off x="0" y="978387"/>
            <a:ext cx="5496791" cy="2232248"/>
          </a:xfrm>
          <a:prstGeom prst="rect">
            <a:avLst/>
          </a:prstGeom>
          <a:gradFill flip="none" rotWithShape="0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  <a:gs pos="82000">
                <a:schemeClr val="accent5">
                  <a:lumMod val="73000"/>
                  <a:lumOff val="2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Shape 301">
            <a:extLst>
              <a:ext uri="{FF2B5EF4-FFF2-40B4-BE49-F238E27FC236}">
                <a16:creationId xmlns:a16="http://schemas.microsoft.com/office/drawing/2014/main" id="{E17B4AC0-4BCC-4F28-83C3-C7AF9ED6EA88}"/>
              </a:ext>
            </a:extLst>
          </p:cNvPr>
          <p:cNvSpPr txBox="1">
            <a:spLocks/>
          </p:cNvSpPr>
          <p:nvPr/>
        </p:nvSpPr>
        <p:spPr>
          <a:xfrm>
            <a:off x="158467" y="1560928"/>
            <a:ext cx="5990128" cy="10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altLang="zh-TW" sz="4000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Using TR-004 On Personal Computer</a:t>
            </a:r>
          </a:p>
        </p:txBody>
      </p:sp>
    </p:spTree>
    <p:extLst>
      <p:ext uri="{BB962C8B-B14F-4D97-AF65-F5344CB8AC3E}">
        <p14:creationId xmlns:p14="http://schemas.microsoft.com/office/powerpoint/2010/main" val="81898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1AC1-2C5B-254B-BF51-587DD22F6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939452"/>
          </a:xfrm>
        </p:spPr>
        <p:txBody>
          <a:bodyPr/>
          <a:lstStyle/>
          <a:p>
            <a:r>
              <a:rPr lang="en-US" altLang="zh-CN" sz="2800" dirty="0"/>
              <a:t>Configure your TR-004 on Windows/macOS -</a:t>
            </a:r>
            <a:br>
              <a:rPr lang="en-US" sz="2800" dirty="0"/>
            </a:br>
            <a:r>
              <a:rPr lang="en-US" sz="2800" dirty="0"/>
              <a:t>QNAP</a:t>
            </a:r>
            <a:r>
              <a:rPr lang="en-US" altLang="zh-CN" sz="2800" dirty="0"/>
              <a:t> </a:t>
            </a:r>
            <a:r>
              <a:rPr lang="en-US" sz="2800" dirty="0"/>
              <a:t>External</a:t>
            </a:r>
            <a:r>
              <a:rPr lang="en-US" altLang="zh-CN" sz="2800" dirty="0"/>
              <a:t> </a:t>
            </a:r>
            <a:r>
              <a:rPr lang="en-US" sz="2800" dirty="0"/>
              <a:t>RAID</a:t>
            </a:r>
            <a:r>
              <a:rPr lang="en-US" altLang="zh-CN" sz="2800" dirty="0"/>
              <a:t> </a:t>
            </a:r>
            <a:r>
              <a:rPr lang="en-US" sz="2800" dirty="0"/>
              <a:t>Manager</a:t>
            </a: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B7CECB5D-CC39-43AE-97AC-2AAC248E6D66}"/>
              </a:ext>
            </a:extLst>
          </p:cNvPr>
          <p:cNvSpPr txBox="1">
            <a:spLocks/>
          </p:cNvSpPr>
          <p:nvPr/>
        </p:nvSpPr>
        <p:spPr>
          <a:xfrm>
            <a:off x="6107905" y="1726405"/>
            <a:ext cx="2911836" cy="290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400" b="1">
                <a:solidFill>
                  <a:schemeClr val="bg1"/>
                </a:solidFill>
                <a:latin typeface="+mj-lt"/>
                <a:ea typeface="微軟正黑體"/>
              </a:rPr>
              <a:t>With </a:t>
            </a: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TR-004,</a:t>
            </a:r>
            <a:r>
              <a:rPr lang="en-US" altLang="zh-TW" sz="1400" b="1">
                <a:solidFill>
                  <a:schemeClr val="bg1"/>
                </a:solidFill>
                <a:latin typeface="+mj-lt"/>
                <a:ea typeface="微軟正黑體"/>
              </a:rPr>
              <a:t> you </a:t>
            </a: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can create a disk array by the hardware dip switch or the QNAP External RAID Manager app on your PC/Mac.</a:t>
            </a:r>
            <a:endParaRPr lang="zh-TW" sz="1400" b="1" dirty="0">
              <a:solidFill>
                <a:schemeClr val="bg1"/>
              </a:solidFill>
              <a:latin typeface="+mj-lt"/>
              <a:ea typeface="微軟正黑體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400" b="1" dirty="0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Monitor TR-004, RAID, and disk status with this utility</a:t>
            </a:r>
            <a:endParaRPr lang="zh-TW" sz="1400" b="1" dirty="0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400" b="1" dirty="0">
              <a:solidFill>
                <a:schemeClr val="bg1"/>
              </a:solidFill>
              <a:latin typeface="+mj-lt"/>
              <a:ea typeface="微軟正黑體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400" b="1" dirty="0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66DB9A-3602-42ED-9AD0-A0C240B49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614" y="2374956"/>
            <a:ext cx="673240" cy="683288"/>
          </a:xfrm>
          <a:prstGeom prst="roundRect">
            <a:avLst>
              <a:gd name="adj" fmla="val 26532"/>
            </a:avLst>
          </a:prstGeom>
        </p:spPr>
      </p:pic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3ADAD8E6-B1A1-47A3-A324-39C11B018EA0}"/>
              </a:ext>
            </a:extLst>
          </p:cNvPr>
          <p:cNvSpPr txBox="1">
            <a:spLocks/>
          </p:cNvSpPr>
          <p:nvPr/>
        </p:nvSpPr>
        <p:spPr>
          <a:xfrm>
            <a:off x="253568" y="950167"/>
            <a:ext cx="4891724" cy="776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Supported platforms a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  <a:cs typeface="Arial"/>
              </a:rPr>
              <a:t>nd OS version</a:t>
            </a:r>
            <a:endParaRPr lang="en-US" altLang="zh-TW" sz="1600" dirty="0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</a:endParaRPr>
          </a:p>
          <a:p>
            <a:pPr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Windows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  <a:cs typeface="Arial"/>
              </a:rPr>
              <a:t>:</a:t>
            </a:r>
            <a:r>
              <a:rPr lang="zh-TW" alt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  <a:cs typeface="Arial"/>
              </a:rPr>
              <a:t> Windows 7 (or later) </a:t>
            </a:r>
            <a:endParaRPr lang="en-US" altLang="zh-TW" sz="1600" dirty="0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  <a:cs typeface="Arial"/>
            </a:endParaRPr>
          </a:p>
          <a:p>
            <a:pPr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Mac:</a:t>
            </a:r>
            <a:r>
              <a:rPr lang="zh-TW" alt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 </a:t>
            </a:r>
            <a:r>
              <a:rPr lang="zh-TW" alt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  <a:cs typeface="Arial"/>
              </a:rPr>
              <a:t>macOS 10.11 (or later)</a:t>
            </a:r>
            <a:endParaRPr lang="en-US" altLang="zh-TW" sz="1600" dirty="0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36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CDF508C-82DD-450E-B9F9-C50BFDFAF75B}"/>
              </a:ext>
            </a:extLst>
          </p:cNvPr>
          <p:cNvSpPr/>
          <p:nvPr/>
        </p:nvSpPr>
        <p:spPr>
          <a:xfrm>
            <a:off x="0" y="1606409"/>
            <a:ext cx="5627077" cy="1880369"/>
          </a:xfrm>
          <a:prstGeom prst="rect">
            <a:avLst/>
          </a:prstGeom>
          <a:gradFill flip="none" rotWithShape="0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  <a:gs pos="72000">
                <a:schemeClr val="accent5">
                  <a:lumMod val="73000"/>
                  <a:lumOff val="2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03DB477-F601-470A-A41F-153C49826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75884"/>
            <a:ext cx="3980873" cy="67502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91F95B8-5E8F-4B49-9488-317053432A69}"/>
              </a:ext>
            </a:extLst>
          </p:cNvPr>
          <p:cNvSpPr txBox="1"/>
          <p:nvPr/>
        </p:nvSpPr>
        <p:spPr>
          <a:xfrm>
            <a:off x="137114" y="1264068"/>
            <a:ext cx="365997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sz="1800" b="1">
                <a:latin typeface="+mj-lt"/>
                <a:ea typeface="微軟正黑體" panose="020B0604030504040204" pitchFamily="34" charset="-120"/>
              </a:rPr>
              <a:t>Your Challenges, Our Solutions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5FFA342-93D9-4E49-967E-CD364007D61C}"/>
              </a:ext>
            </a:extLst>
          </p:cNvPr>
          <p:cNvSpPr txBox="1"/>
          <p:nvPr/>
        </p:nvSpPr>
        <p:spPr>
          <a:xfrm>
            <a:off x="137114" y="1971585"/>
            <a:ext cx="492223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The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NAS and/or laptop storage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 are not enough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;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 how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can I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軟正黑體" panose="020B0604030504040204" pitchFamily="34" charset="-120"/>
              </a:rPr>
              <a:t> upgrade once and expand all? </a:t>
            </a:r>
          </a:p>
        </p:txBody>
      </p:sp>
    </p:spTree>
    <p:extLst>
      <p:ext uri="{BB962C8B-B14F-4D97-AF65-F5344CB8AC3E}">
        <p14:creationId xmlns:p14="http://schemas.microsoft.com/office/powerpoint/2010/main" val="130256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395C5A0D-3891-4155-A728-C551371C9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816" y="1008712"/>
            <a:ext cx="1831240" cy="39590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0D5428D-0268-4441-B298-837A6C209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3" y="0"/>
            <a:ext cx="8046720" cy="862553"/>
          </a:xfrm>
        </p:spPr>
        <p:txBody>
          <a:bodyPr/>
          <a:lstStyle/>
          <a:p>
            <a:r>
              <a:rPr lang="en-US" altLang="zh-CN"/>
              <a:t>Monitor disk health</a:t>
            </a:r>
            <a:endParaRPr lang="zh-TW"/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25D756C9-73DD-48C0-946B-68982541AC60}"/>
              </a:ext>
            </a:extLst>
          </p:cNvPr>
          <p:cNvSpPr txBox="1">
            <a:spLocks/>
          </p:cNvSpPr>
          <p:nvPr/>
        </p:nvSpPr>
        <p:spPr>
          <a:xfrm>
            <a:off x="118823" y="1456625"/>
            <a:ext cx="4372045" cy="712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The disk color on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the </a:t>
            </a: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TR device shows disk's status. Click each of them to check the disk information </a:t>
            </a:r>
            <a:endParaRPr lang="zh-TW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179070" indent="-179070">
              <a:buFont typeface="Arial" panose="020B0604020202020204" pitchFamily="34" charset="0"/>
              <a:buChar char="•"/>
              <a:defRPr/>
            </a:pP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</a:endParaRPr>
          </a:p>
          <a:p>
            <a:pPr>
              <a:defRPr/>
            </a:pP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34181CD0-2C3E-4C8E-9326-216C89E1364D}"/>
              </a:ext>
            </a:extLst>
          </p:cNvPr>
          <p:cNvSpPr txBox="1">
            <a:spLocks/>
          </p:cNvSpPr>
          <p:nvPr/>
        </p:nvSpPr>
        <p:spPr>
          <a:xfrm>
            <a:off x="4634093" y="1456625"/>
            <a:ext cx="4391083" cy="492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Show all disks in "Disk Information". Click status to get advanced info of disk's S.M.A.R.T information.</a:t>
            </a:r>
            <a:endParaRPr lang="zh-TW" altLang="en-US" sz="16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" name="文字方塊 6">
            <a:extLst>
              <a:ext uri="{FF2B5EF4-FFF2-40B4-BE49-F238E27FC236}">
                <a16:creationId xmlns:a16="http://schemas.microsoft.com/office/drawing/2014/main" id="{DD47C6FF-62D0-4B15-98E3-A2BAB03CECD1}"/>
              </a:ext>
            </a:extLst>
          </p:cNvPr>
          <p:cNvSpPr txBox="1"/>
          <p:nvPr/>
        </p:nvSpPr>
        <p:spPr>
          <a:xfrm>
            <a:off x="225916" y="1043319"/>
            <a:ext cx="1833682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>
                <a:ea typeface="微軟正黑體"/>
              </a:rPr>
              <a:t>Quick overview</a:t>
            </a:r>
            <a:endParaRPr lang="zh-TW" sz="1600" b="1">
              <a:latin typeface="新細明體"/>
              <a:ea typeface="新細明體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B85D1BC-310F-4713-BE13-67B48AA30922}"/>
              </a:ext>
            </a:extLst>
          </p:cNvPr>
          <p:cNvGrpSpPr/>
          <p:nvPr/>
        </p:nvGrpSpPr>
        <p:grpSpPr>
          <a:xfrm>
            <a:off x="469585" y="2280513"/>
            <a:ext cx="3291848" cy="2500503"/>
            <a:chOff x="227055" y="2122252"/>
            <a:chExt cx="3467693" cy="2667556"/>
          </a:xfrm>
        </p:grpSpPr>
        <p:pic>
          <p:nvPicPr>
            <p:cNvPr id="10" name="圖片 10" descr="一張含有 電子用品 的圖片&#10;&#10;描述是以高可信度產生">
              <a:extLst>
                <a:ext uri="{FF2B5EF4-FFF2-40B4-BE49-F238E27FC236}">
                  <a16:creationId xmlns:a16="http://schemas.microsoft.com/office/drawing/2014/main" id="{4563FD61-8997-48D7-99A3-EEB2753F2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55" y="2122253"/>
              <a:ext cx="1932288" cy="2667555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CCCED7A-D4D4-4F17-8D24-D84EC4B8E86D}"/>
                </a:ext>
              </a:extLst>
            </p:cNvPr>
            <p:cNvSpPr/>
            <p:nvPr/>
          </p:nvSpPr>
          <p:spPr>
            <a:xfrm rot="16200000">
              <a:off x="473204" y="3089166"/>
              <a:ext cx="2664985" cy="731158"/>
            </a:xfrm>
            <a:prstGeom prst="rect">
              <a:avLst/>
            </a:prstGeom>
            <a:gradFill>
              <a:gsLst>
                <a:gs pos="53800">
                  <a:srgbClr val="000000"/>
                </a:gs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 descr="一張含有 牆, 螢幕擷取畫面 的圖片&#10;&#10;描述是以高可信度產生">
              <a:extLst>
                <a:ext uri="{FF2B5EF4-FFF2-40B4-BE49-F238E27FC236}">
                  <a16:creationId xmlns:a16="http://schemas.microsoft.com/office/drawing/2014/main" id="{045E5B32-70F5-4DC5-A498-DBE6D3E8E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8258" y="2124824"/>
              <a:ext cx="1816490" cy="2664984"/>
            </a:xfrm>
            <a:prstGeom prst="rect">
              <a:avLst/>
            </a:prstGeom>
          </p:spPr>
        </p:pic>
      </p:grpSp>
      <p:pic>
        <p:nvPicPr>
          <p:cNvPr id="20" name="圖形 19">
            <a:extLst>
              <a:ext uri="{FF2B5EF4-FFF2-40B4-BE49-F238E27FC236}">
                <a16:creationId xmlns:a16="http://schemas.microsoft.com/office/drawing/2014/main" id="{00ECC853-A8CF-4913-8C1C-FA061BE3B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1692" y="1026295"/>
            <a:ext cx="2183869" cy="378324"/>
          </a:xfrm>
          <a:prstGeom prst="rect">
            <a:avLst/>
          </a:prstGeom>
        </p:spPr>
      </p:pic>
      <p:sp>
        <p:nvSpPr>
          <p:cNvPr id="23" name="文字方塊 6">
            <a:extLst>
              <a:ext uri="{FF2B5EF4-FFF2-40B4-BE49-F238E27FC236}">
                <a16:creationId xmlns:a16="http://schemas.microsoft.com/office/drawing/2014/main" id="{179F9916-8445-4624-B6AD-CAF2D036E10F}"/>
              </a:ext>
            </a:extLst>
          </p:cNvPr>
          <p:cNvSpPr txBox="1"/>
          <p:nvPr/>
        </p:nvSpPr>
        <p:spPr>
          <a:xfrm>
            <a:off x="4655100" y="1030792"/>
            <a:ext cx="214618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>
                <a:latin typeface="Arial"/>
                <a:ea typeface="新細明體"/>
                <a:cs typeface="Arial"/>
              </a:rPr>
              <a:t>Check information</a:t>
            </a:r>
          </a:p>
        </p:txBody>
      </p:sp>
      <p:pic>
        <p:nvPicPr>
          <p:cNvPr id="5" name="圖片 6" descr="一張含有 螢幕擷取畫面, 室外, 牆, 監視器 的圖片&#10;&#10;描述是以非常高的可信度產生">
            <a:extLst>
              <a:ext uri="{FF2B5EF4-FFF2-40B4-BE49-F238E27FC236}">
                <a16:creationId xmlns:a16="http://schemas.microsoft.com/office/drawing/2014/main" id="{7CCC5A67-4CFB-4303-8E2E-A51419D2ED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769" y="2282924"/>
            <a:ext cx="3560885" cy="188770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1C125BF-92A0-4FFF-A4F9-4E89ADC8A2C7}"/>
              </a:ext>
            </a:extLst>
          </p:cNvPr>
          <p:cNvSpPr/>
          <p:nvPr/>
        </p:nvSpPr>
        <p:spPr>
          <a:xfrm>
            <a:off x="4834112" y="3109932"/>
            <a:ext cx="3525573" cy="856777"/>
          </a:xfrm>
          <a:prstGeom prst="rect">
            <a:avLst/>
          </a:prstGeom>
          <a:gradFill>
            <a:gsLst>
              <a:gs pos="53800">
                <a:srgbClr val="000000"/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1" descr="一張含有 監視器, 黑色, 螢幕擷取畫面, 螢幕 的圖片&#10;&#10;描述是以高可信度產生">
            <a:extLst>
              <a:ext uri="{FF2B5EF4-FFF2-40B4-BE49-F238E27FC236}">
                <a16:creationId xmlns:a16="http://schemas.microsoft.com/office/drawing/2014/main" id="{9FEB7352-2A7D-4378-83C2-F4A4DF9360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111" y="3294219"/>
            <a:ext cx="3560885" cy="1833079"/>
          </a:xfrm>
          <a:prstGeom prst="rect">
            <a:avLst/>
          </a:prstGeom>
        </p:spPr>
      </p:pic>
      <p:pic>
        <p:nvPicPr>
          <p:cNvPr id="13" name="圖片 13" descr="一張含有 螢幕擷取畫面, 手機 的圖片&#10;&#10;描述是以高可信度產生">
            <a:extLst>
              <a:ext uri="{FF2B5EF4-FFF2-40B4-BE49-F238E27FC236}">
                <a16:creationId xmlns:a16="http://schemas.microsoft.com/office/drawing/2014/main" id="{878CFF32-A533-4801-8C87-4CF84BD4C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598" y="2281237"/>
            <a:ext cx="1982666" cy="24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螢幕擷取畫面, 監視器, 黑色 的圖片&#10;&#10;描述是以非常高的可信度產生">
            <a:extLst>
              <a:ext uri="{FF2B5EF4-FFF2-40B4-BE49-F238E27FC236}">
                <a16:creationId xmlns:a16="http://schemas.microsoft.com/office/drawing/2014/main" id="{E18D993C-BFDC-4D77-A5BF-D9ADB9F08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1943034"/>
            <a:ext cx="4615960" cy="2734538"/>
          </a:xfrm>
          <a:prstGeom prst="rect">
            <a:avLst/>
          </a:prstGeom>
        </p:spPr>
      </p:pic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4FCC0CD-4FA5-4154-9A17-98F3EA73FD3C}"/>
              </a:ext>
            </a:extLst>
          </p:cNvPr>
          <p:cNvSpPr/>
          <p:nvPr/>
        </p:nvSpPr>
        <p:spPr>
          <a:xfrm>
            <a:off x="4851979" y="2727241"/>
            <a:ext cx="4022672" cy="1713704"/>
          </a:xfrm>
          <a:prstGeom prst="roundRect">
            <a:avLst>
              <a:gd name="adj" fmla="val 4524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696AD6BD-95D1-485B-8BE6-A157BF5D4661}"/>
              </a:ext>
            </a:extLst>
          </p:cNvPr>
          <p:cNvSpPr/>
          <p:nvPr/>
        </p:nvSpPr>
        <p:spPr>
          <a:xfrm>
            <a:off x="4851979" y="1911754"/>
            <a:ext cx="4022672" cy="716222"/>
          </a:xfrm>
          <a:prstGeom prst="roundRect">
            <a:avLst>
              <a:gd name="adj" fmla="val 9874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3D2F26F-649A-4793-B3D0-13DA362BD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Creating </a:t>
            </a:r>
            <a:r>
              <a:rPr lang="en-US"/>
              <a:t>RAID</a:t>
            </a:r>
            <a:r>
              <a:rPr lang="en-US" altLang="zh-CN"/>
              <a:t> group in two steps</a:t>
            </a:r>
            <a:endParaRPr lang="zh-TW"/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DEF57F0C-29B2-4FE3-B70F-7164A458B2CF}"/>
              </a:ext>
            </a:extLst>
          </p:cNvPr>
          <p:cNvSpPr txBox="1">
            <a:spLocks/>
          </p:cNvSpPr>
          <p:nvPr/>
        </p:nvSpPr>
        <p:spPr>
          <a:xfrm>
            <a:off x="56345" y="972011"/>
            <a:ext cx="9013240" cy="515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Various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RAID types for users to create,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multiple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RAID are also available in QNAP External RAID Manager</a:t>
            </a:r>
            <a:endParaRPr lang="zh-TW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Intuitive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settings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: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create RAID group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in just two steps</a:t>
            </a:r>
            <a:endParaRPr lang="zh-TW" altLang="en-US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179070" indent="-179070">
              <a:buFont typeface="Arial" panose="020B0604020202020204" pitchFamily="34" charset="0"/>
              <a:buChar char="•"/>
              <a:defRPr/>
            </a:pPr>
            <a:endParaRPr lang="zh-TW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224ACE04-A275-4D91-9055-8B16B09BD14B}"/>
              </a:ext>
            </a:extLst>
          </p:cNvPr>
          <p:cNvSpPr txBox="1">
            <a:spLocks/>
          </p:cNvSpPr>
          <p:nvPr/>
        </p:nvSpPr>
        <p:spPr>
          <a:xfrm>
            <a:off x="5715210" y="1952200"/>
            <a:ext cx="3155678" cy="515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6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微軟正黑體"/>
              </a:rPr>
              <a:t>In "RAID Configuration" page,</a:t>
            </a:r>
          </a:p>
          <a:p>
            <a:pPr>
              <a:defRPr/>
            </a:pPr>
            <a:r>
              <a:rPr lang="zh-TW" altLang="en-US" sz="16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微軟正黑體" pitchFamily="34" charset="-120"/>
              </a:rPr>
              <a:t>click "+RAID Group" to start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600" b="1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b="1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40B5D31C-9C2D-4C85-A282-C2EC91623044}"/>
              </a:ext>
            </a:extLst>
          </p:cNvPr>
          <p:cNvSpPr txBox="1">
            <a:spLocks/>
          </p:cNvSpPr>
          <p:nvPr/>
        </p:nvSpPr>
        <p:spPr>
          <a:xfrm>
            <a:off x="5777598" y="2752023"/>
            <a:ext cx="3167497" cy="508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5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微軟正黑體" pitchFamily="34" charset="-120"/>
              </a:rPr>
              <a:t>Choose RAID type, disks you want to use, and resync priority</a:t>
            </a:r>
          </a:p>
        </p:txBody>
      </p:sp>
      <p:sp>
        <p:nvSpPr>
          <p:cNvPr id="12" name="內容版面配置區 1">
            <a:extLst>
              <a:ext uri="{FF2B5EF4-FFF2-40B4-BE49-F238E27FC236}">
                <a16:creationId xmlns:a16="http://schemas.microsoft.com/office/drawing/2014/main" id="{59C28B03-F9C1-47D7-882E-C3D35F1B660C}"/>
              </a:ext>
            </a:extLst>
          </p:cNvPr>
          <p:cNvSpPr txBox="1">
            <a:spLocks/>
          </p:cNvSpPr>
          <p:nvPr/>
        </p:nvSpPr>
        <p:spPr>
          <a:xfrm>
            <a:off x="4827577" y="3395592"/>
            <a:ext cx="4445844" cy="128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 indent="-179070">
              <a:buClr>
                <a:schemeClr val="bg1"/>
              </a:buClr>
              <a:buChar char="•"/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RAID types:</a:t>
            </a:r>
            <a:r>
              <a:rPr lang="zh-TW" altLang="en-US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 </a:t>
            </a:r>
            <a:endParaRPr lang="zh-TW" sz="1400" dirty="0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   JBOD, RAID 0</a:t>
            </a:r>
            <a:r>
              <a:rPr lang="en-US" altLang="zh-TW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 RAID 1, RAID5</a:t>
            </a:r>
            <a:r>
              <a:rPr lang="en-US" altLang="zh-TW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, </a:t>
            </a:r>
            <a:r>
              <a:rPr lang="zh-TW" altLang="en-US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RAID 10 </a:t>
            </a:r>
            <a:r>
              <a:rPr lang="zh-TW" altLang="en-US" sz="14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Disks</a:t>
            </a:r>
          </a:p>
          <a:p>
            <a:pPr marL="179070" indent="-179070">
              <a:buClr>
                <a:schemeClr val="bg1"/>
              </a:buClr>
              <a:buChar char="•"/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Resync priority: </a:t>
            </a:r>
            <a:endParaRPr lang="zh-TW" sz="1400" dirty="0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    Service First, Default, Resync First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C51A5B9-721C-4A59-9459-4F110262D4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18" y="2700902"/>
            <a:ext cx="727092" cy="63811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8ACCB35-F62A-4D48-8BC4-D0BC46F05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18" y="1895060"/>
            <a:ext cx="727092" cy="63811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FD1F9EF6-CEEE-411A-9657-5B224AB5BA6F}"/>
              </a:ext>
            </a:extLst>
          </p:cNvPr>
          <p:cNvSpPr/>
          <p:nvPr/>
        </p:nvSpPr>
        <p:spPr>
          <a:xfrm>
            <a:off x="3866607" y="2725383"/>
            <a:ext cx="743858" cy="268398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FDD8C99-2554-4D44-92A4-A25FB8C5C9A6}"/>
              </a:ext>
            </a:extLst>
          </p:cNvPr>
          <p:cNvSpPr/>
          <p:nvPr/>
        </p:nvSpPr>
        <p:spPr>
          <a:xfrm>
            <a:off x="1053068" y="2786929"/>
            <a:ext cx="2757296" cy="1050913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35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0" descr="一張含有 螢幕擷取畫面, 監視器 的圖片&#10;&#10;描述是以非常高的可信度產生">
            <a:extLst>
              <a:ext uri="{FF2B5EF4-FFF2-40B4-BE49-F238E27FC236}">
                <a16:creationId xmlns:a16="http://schemas.microsoft.com/office/drawing/2014/main" id="{51C17B76-D888-4D41-8131-C37F62F15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8" y="1470763"/>
            <a:ext cx="3859823" cy="301086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86B4B05-DADE-4710-9C06-17E75918D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Format </a:t>
            </a:r>
            <a:r>
              <a:rPr lang="en-US"/>
              <a:t>RAID</a:t>
            </a:r>
            <a:r>
              <a:rPr lang="en-US" altLang="zh-CN"/>
              <a:t> group</a:t>
            </a:r>
            <a:endParaRPr lang="zh-TW"/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963C2F8D-75BA-45D7-860D-B50F330D1938}"/>
              </a:ext>
            </a:extLst>
          </p:cNvPr>
          <p:cNvSpPr txBox="1"/>
          <p:nvPr/>
        </p:nvSpPr>
        <p:spPr>
          <a:xfrm>
            <a:off x="5327216" y="1470763"/>
            <a:ext cx="3616368" cy="954107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Choosing </a:t>
            </a:r>
            <a:r>
              <a:rPr lang="en-US" altLang="zh-TW" sz="1400" b="1" err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exFAT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 file system 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allows 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your files be exchanged between Windows, Mac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 &amp;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 NAS without problem! </a:t>
            </a:r>
            <a:endParaRPr lang="zh-TW" sz="1400" b="1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</a:endParaRPr>
          </a:p>
          <a:p>
            <a:endParaRPr lang="zh-TW" altLang="en-US" sz="1400" b="1">
              <a:latin typeface="+mj-lt"/>
              <a:ea typeface="微軟正黑體"/>
            </a:endParaRPr>
          </a:p>
        </p:txBody>
      </p:sp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0292E9C6-8221-45F4-9AF8-97DC686C6135}"/>
              </a:ext>
            </a:extLst>
          </p:cNvPr>
          <p:cNvSpPr txBox="1">
            <a:spLocks/>
          </p:cNvSpPr>
          <p:nvPr/>
        </p:nvSpPr>
        <p:spPr>
          <a:xfrm>
            <a:off x="197418" y="998723"/>
            <a:ext cx="11523206" cy="392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Once the RAID is set up, format the RAID to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begin storing files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to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the disk</a:t>
            </a:r>
            <a:endParaRPr lang="zh-TW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179070" indent="-179070"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83739BE-8D85-45B1-9F96-CA7B19BAD331}"/>
              </a:ext>
            </a:extLst>
          </p:cNvPr>
          <p:cNvSpPr/>
          <p:nvPr/>
        </p:nvSpPr>
        <p:spPr>
          <a:xfrm>
            <a:off x="231760" y="3068310"/>
            <a:ext cx="2489068" cy="880345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461A882-FF7D-46F7-B63C-D16529051E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11896" y="3197700"/>
            <a:ext cx="2584431" cy="1239998"/>
          </a:xfrm>
          <a:prstGeom prst="rect">
            <a:avLst/>
          </a:prstGeom>
        </p:spPr>
      </p:pic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96E5AA4C-588C-4727-9020-53692BBB74B6}"/>
              </a:ext>
            </a:extLst>
          </p:cNvPr>
          <p:cNvSpPr txBox="1">
            <a:spLocks/>
          </p:cNvSpPr>
          <p:nvPr/>
        </p:nvSpPr>
        <p:spPr>
          <a:xfrm>
            <a:off x="2927260" y="3330771"/>
            <a:ext cx="2329548" cy="1066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Direct to operating </a:t>
            </a:r>
            <a: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system</a:t>
            </a:r>
            <a:b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interface for formatting</a:t>
            </a:r>
            <a:endParaRPr lang="zh-TW" sz="12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2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2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Windows: Disk Management</a:t>
            </a:r>
          </a:p>
          <a:p>
            <a:pPr>
              <a:defRPr/>
            </a:pPr>
            <a:r>
              <a:rPr lang="zh-TW" altLang="en-US" sz="12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Mac: Disk Utility</a:t>
            </a:r>
          </a:p>
        </p:txBody>
      </p:sp>
      <p:pic>
        <p:nvPicPr>
          <p:cNvPr id="3" name="圖片 10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D39E9689-76C2-4A31-818D-1CEA80751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"/>
          <a:stretch/>
        </p:blipFill>
        <p:spPr>
          <a:xfrm>
            <a:off x="5327217" y="2172961"/>
            <a:ext cx="3447227" cy="268829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A1291A2-7DBA-4552-B792-662B1570D1ED}"/>
              </a:ext>
            </a:extLst>
          </p:cNvPr>
          <p:cNvSpPr txBox="1"/>
          <p:nvPr/>
        </p:nvSpPr>
        <p:spPr>
          <a:xfrm>
            <a:off x="15445" y="4501894"/>
            <a:ext cx="529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Note: to use TR-004 in </a:t>
            </a:r>
            <a:r>
              <a:rPr lang="en-US" sz="1000" dirty="0" err="1"/>
              <a:t>exFAT</a:t>
            </a:r>
            <a:r>
              <a:rPr lang="en-US" sz="1000" dirty="0"/>
              <a:t> format with QNAP NAS, optional </a:t>
            </a:r>
            <a:r>
              <a:rPr lang="en-US" sz="1000" dirty="0" err="1"/>
              <a:t>exFAT</a:t>
            </a:r>
            <a:r>
              <a:rPr lang="en-US" sz="1000" dirty="0"/>
              <a:t> license is required.</a:t>
            </a:r>
          </a:p>
        </p:txBody>
      </p:sp>
    </p:spTree>
    <p:extLst>
      <p:ext uri="{BB962C8B-B14F-4D97-AF65-F5344CB8AC3E}">
        <p14:creationId xmlns:p14="http://schemas.microsoft.com/office/powerpoint/2010/main" val="332783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 descr="一張含有 螢幕擷取畫面, 黑色, 室外 的圖片&#10;&#10;描述是以高可信度產生">
            <a:extLst>
              <a:ext uri="{FF2B5EF4-FFF2-40B4-BE49-F238E27FC236}">
                <a16:creationId xmlns:a16="http://schemas.microsoft.com/office/drawing/2014/main" id="{2B165A7E-25AD-437F-80FC-FAD748B86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8" y="1746741"/>
            <a:ext cx="4695091" cy="288973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54844AF-C2C7-4D90-BEA8-3E9CCE2CF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Instant notification when RAID</a:t>
            </a:r>
            <a:r>
              <a:rPr lang="en-US" altLang="zh-CN" sz="3200"/>
              <a:t> is abnormal</a:t>
            </a:r>
            <a:endParaRPr lang="zh-TW" sz="3200"/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5CEDBA3B-6023-4D7D-A842-669B4E92D4B1}"/>
              </a:ext>
            </a:extLst>
          </p:cNvPr>
          <p:cNvSpPr txBox="1">
            <a:spLocks/>
          </p:cNvSpPr>
          <p:nvPr/>
        </p:nvSpPr>
        <p:spPr>
          <a:xfrm>
            <a:off x="137163" y="1016211"/>
            <a:ext cx="9006532" cy="387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When RAID degraded or failed, users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will be notified by the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UI,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with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desktop notification and 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with device </a:t>
            </a:r>
            <a:r>
              <a:rPr lang="en-US" altLang="zh-TW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beep.   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TW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179070" indent="-179070">
              <a:buFont typeface="Arial" panose="020B0604020202020204" pitchFamily="34" charset="0"/>
              <a:buChar char="•"/>
              <a:defRPr/>
            </a:pPr>
            <a:endParaRPr lang="zh-TW" altLang="en-US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8" name="圖片 7" descr="一張含有 標誌 的圖片&#10;&#10;描述是以非常高的可信度產生">
            <a:extLst>
              <a:ext uri="{FF2B5EF4-FFF2-40B4-BE49-F238E27FC236}">
                <a16:creationId xmlns:a16="http://schemas.microsoft.com/office/drawing/2014/main" id="{C4710EB7-D2D4-47F5-9411-FD51127E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4"/>
          <a:stretch/>
        </p:blipFill>
        <p:spPr>
          <a:xfrm>
            <a:off x="8369034" y="2126245"/>
            <a:ext cx="610561" cy="616446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B9DEE6B-5E4F-47E2-A734-EF5A3A8368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488" y="2571750"/>
            <a:ext cx="2231827" cy="2388514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15593357-4CCF-48EB-850F-96A61FDDB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571426" y="2685938"/>
            <a:ext cx="1122451" cy="10800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63DEE72-2EE9-4ED9-AB16-425A4C180B94}"/>
              </a:ext>
            </a:extLst>
          </p:cNvPr>
          <p:cNvSpPr/>
          <p:nvPr/>
        </p:nvSpPr>
        <p:spPr>
          <a:xfrm>
            <a:off x="3638007" y="3191375"/>
            <a:ext cx="664728" cy="233229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1C22F6E-A993-4345-A480-7219DCF3887F}"/>
              </a:ext>
            </a:extLst>
          </p:cNvPr>
          <p:cNvSpPr/>
          <p:nvPr/>
        </p:nvSpPr>
        <p:spPr>
          <a:xfrm>
            <a:off x="1360798" y="3472728"/>
            <a:ext cx="2344058" cy="708013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0" name="圖片 11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6D4BBCC7-B51D-42C3-A2B0-3FB6CB570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146" y="3800200"/>
            <a:ext cx="2611316" cy="113036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2C693E1C-FFB3-48B8-8663-27C565814758}"/>
              </a:ext>
            </a:extLst>
          </p:cNvPr>
          <p:cNvSpPr/>
          <p:nvPr/>
        </p:nvSpPr>
        <p:spPr>
          <a:xfrm>
            <a:off x="3699551" y="3798044"/>
            <a:ext cx="2634204" cy="1138835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97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螢幕擷取畫面, 黑色 的圖片&#10;&#10;描述是以高可信度產生">
            <a:extLst>
              <a:ext uri="{FF2B5EF4-FFF2-40B4-BE49-F238E27FC236}">
                <a16:creationId xmlns:a16="http://schemas.microsoft.com/office/drawing/2014/main" id="{1262E723-3BD9-4BAF-BA3E-E9CBC8A46B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78" y="2009601"/>
            <a:ext cx="4484076" cy="26625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9C8FE04-EABE-45EF-8209-E09B0A3B0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85" y="-73111"/>
            <a:ext cx="8471483" cy="1045726"/>
          </a:xfrm>
        </p:spPr>
        <p:txBody>
          <a:bodyPr/>
          <a:lstStyle/>
          <a:p>
            <a:r>
              <a:rPr lang="en-US" altLang="zh-CN" sz="2800"/>
              <a:t>RAID protection mechanism with </a:t>
            </a:r>
            <a:br>
              <a:rPr lang="en-US" altLang="zh-CN" sz="2800"/>
            </a:br>
            <a:r>
              <a:rPr lang="en-US" altLang="zh-CN" sz="2800"/>
              <a:t>system events </a:t>
            </a:r>
            <a:r>
              <a:rPr lang="en-US" altLang="zh-CN" sz="2800" dirty="0"/>
              <a:t>logs</a:t>
            </a:r>
            <a:endParaRPr lang="zh-TW" altLang="en-US" sz="2800"/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06088BD3-81B5-4BEF-AEB2-A2A14B9BBC3B}"/>
              </a:ext>
            </a:extLst>
          </p:cNvPr>
          <p:cNvSpPr txBox="1">
            <a:spLocks/>
          </p:cNvSpPr>
          <p:nvPr/>
        </p:nvSpPr>
        <p:spPr>
          <a:xfrm>
            <a:off x="43670" y="919862"/>
            <a:ext cx="9025016" cy="1241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Same as NAS, when RAID is degraded, insert new disk to start rebuilding while shows progress </a:t>
            </a:r>
            <a:r>
              <a:rPr lang="en-US" altLang="zh-TW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percentage</a:t>
            </a: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Any idle disk can be used as the spare disk </a:t>
            </a:r>
            <a:r>
              <a:rPr lang="en-US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without any setting </a:t>
            </a:r>
            <a:r>
              <a:rPr lang="en-US" altLang="zh-TW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while the RAID is in degrade</a:t>
            </a: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5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Logs </a:t>
            </a:r>
            <a:r>
              <a:rPr lang="en-US" altLang="zh-TW" sz="15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are independent from operating system, quickly know and export events</a:t>
            </a: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179070" indent="-179070">
              <a:defRPr/>
            </a:pP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5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9729EC32-EDCD-43B7-AE43-CC79304A992C}"/>
              </a:ext>
            </a:extLst>
          </p:cNvPr>
          <p:cNvSpPr txBox="1">
            <a:spLocks/>
          </p:cNvSpPr>
          <p:nvPr/>
        </p:nvSpPr>
        <p:spPr>
          <a:xfrm>
            <a:off x="184513" y="4526734"/>
            <a:ext cx="8877325" cy="40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zh-TW" altLang="en-US" sz="1100" b="1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1100" b="1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5E2D9F-CA00-4277-8328-29D6B810E386}"/>
              </a:ext>
            </a:extLst>
          </p:cNvPr>
          <p:cNvSpPr/>
          <p:nvPr/>
        </p:nvSpPr>
        <p:spPr>
          <a:xfrm>
            <a:off x="3506539" y="3371671"/>
            <a:ext cx="968815" cy="217769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0" name="圖片 10" descr="一張含有 螢幕擷取畫面, 監視器, 黑色, 牆 的圖片&#10;&#10;描述是以非常高的可信度產生">
            <a:extLst>
              <a:ext uri="{FF2B5EF4-FFF2-40B4-BE49-F238E27FC236}">
                <a16:creationId xmlns:a16="http://schemas.microsoft.com/office/drawing/2014/main" id="{C77E5B5F-02D1-40B9-849C-F5AA6242CC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95" y="2012697"/>
            <a:ext cx="4325814" cy="26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323CA-DB16-406B-9BC1-9387AC6CB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211015"/>
            <a:ext cx="7332785" cy="862553"/>
          </a:xfrm>
        </p:spPr>
        <p:txBody>
          <a:bodyPr/>
          <a:lstStyle/>
          <a:p>
            <a:r>
              <a:rPr lang="en-US" altLang="zh-CN" sz="2800"/>
              <a:t>Notification for new version of firmware and application </a:t>
            </a:r>
            <a:endParaRPr lang="zh-CN" sz="2800"/>
          </a:p>
          <a:p>
            <a:endParaRPr lang="zh-CN" altLang="en-US" sz="2800"/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EC51BE11-DAD0-4287-81EC-C55A0B656756}"/>
              </a:ext>
            </a:extLst>
          </p:cNvPr>
          <p:cNvSpPr txBox="1">
            <a:spLocks/>
          </p:cNvSpPr>
          <p:nvPr/>
        </p:nvSpPr>
        <p:spPr>
          <a:xfrm>
            <a:off x="6100174" y="1073568"/>
            <a:ext cx="2999867" cy="680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When there is a new version, pop-up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notifications will</a:t>
            </a: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inform users</a:t>
            </a:r>
            <a:endParaRPr lang="zh-TW" b="1">
              <a:solidFill>
                <a:schemeClr val="accent5">
                  <a:lumMod val="50000"/>
                </a:schemeClr>
              </a:solidFill>
              <a:latin typeface="+mj-lt"/>
              <a:ea typeface="新細明體"/>
            </a:endParaRPr>
          </a:p>
          <a:p>
            <a:pPr>
              <a:defRPr/>
            </a:pPr>
            <a:endParaRPr lang="zh-TW" altLang="en-US" sz="20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20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3341E0A0-1717-434A-974F-5E2F633AE457}"/>
              </a:ext>
            </a:extLst>
          </p:cNvPr>
          <p:cNvSpPr txBox="1">
            <a:spLocks/>
          </p:cNvSpPr>
          <p:nvPr/>
        </p:nvSpPr>
        <p:spPr>
          <a:xfrm>
            <a:off x="214787" y="1009771"/>
            <a:ext cx="6283433" cy="314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Check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utility </a:t>
            </a: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and firmware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versions</a:t>
            </a:r>
            <a:endParaRPr lang="zh-TW" b="1">
              <a:solidFill>
                <a:schemeClr val="accent5">
                  <a:lumMod val="50000"/>
                </a:schemeClr>
              </a:solidFill>
              <a:latin typeface="+mj-lt"/>
              <a:ea typeface="新細明體"/>
            </a:endParaRPr>
          </a:p>
        </p:txBody>
      </p:sp>
      <p:pic>
        <p:nvPicPr>
          <p:cNvPr id="17" name="圖片 17" descr="一張含有 螢幕擷取畫面, 監視器 的圖片&#10;&#10;描述是以非常高的可信度產生">
            <a:extLst>
              <a:ext uri="{FF2B5EF4-FFF2-40B4-BE49-F238E27FC236}">
                <a16:creationId xmlns:a16="http://schemas.microsoft.com/office/drawing/2014/main" id="{F30AA3C7-4713-41F2-8B84-D3C828ED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1444717"/>
            <a:ext cx="5969976" cy="2746434"/>
          </a:xfrm>
          <a:prstGeom prst="rect">
            <a:avLst/>
          </a:prstGeom>
        </p:spPr>
      </p:pic>
      <p:pic>
        <p:nvPicPr>
          <p:cNvPr id="8" name="圖片 9" descr="一張含有 螢幕擷取畫面, 黑色, 監視器 的圖片&#10;&#10;描述是以高可信度產生">
            <a:extLst>
              <a:ext uri="{FF2B5EF4-FFF2-40B4-BE49-F238E27FC236}">
                <a16:creationId xmlns:a16="http://schemas.microsoft.com/office/drawing/2014/main" id="{D4528960-B8EA-45F6-A5EC-E43A7B639D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85" y="2348709"/>
            <a:ext cx="4053254" cy="247710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233B6E7-48BF-4C02-87C0-3D5A0DEF0E3E}"/>
              </a:ext>
            </a:extLst>
          </p:cNvPr>
          <p:cNvSpPr/>
          <p:nvPr/>
        </p:nvSpPr>
        <p:spPr>
          <a:xfrm>
            <a:off x="4298624" y="1915075"/>
            <a:ext cx="1781256" cy="771026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EEDD6A2-C8D4-4AD3-8EBD-D8FEE872EF4D}"/>
              </a:ext>
            </a:extLst>
          </p:cNvPr>
          <p:cNvSpPr/>
          <p:nvPr/>
        </p:nvSpPr>
        <p:spPr>
          <a:xfrm>
            <a:off x="1238900" y="3049282"/>
            <a:ext cx="1526280" cy="489673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20" name="圖片 20">
            <a:extLst>
              <a:ext uri="{FF2B5EF4-FFF2-40B4-BE49-F238E27FC236}">
                <a16:creationId xmlns:a16="http://schemas.microsoft.com/office/drawing/2014/main" id="{D14E2BB7-8ECD-4AED-8F15-3ED3E3334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1"/>
          <a:stretch/>
        </p:blipFill>
        <p:spPr>
          <a:xfrm>
            <a:off x="6163408" y="2109506"/>
            <a:ext cx="2936633" cy="933643"/>
          </a:xfrm>
          <a:prstGeom prst="rect">
            <a:avLst/>
          </a:prstGeom>
        </p:spPr>
      </p:pic>
      <p:pic>
        <p:nvPicPr>
          <p:cNvPr id="26" name="圖片 26" descr="一張含有 路面, 瓶 的圖片&#10;&#10;描述是以高可信度產生">
            <a:extLst>
              <a:ext uri="{FF2B5EF4-FFF2-40B4-BE49-F238E27FC236}">
                <a16:creationId xmlns:a16="http://schemas.microsoft.com/office/drawing/2014/main" id="{4ABC7328-2FBF-4443-86E1-E7899443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408" y="3159871"/>
            <a:ext cx="2901461" cy="11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0D07-8EA7-8346-B2C5-696E9E2D59D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157" y="4076025"/>
            <a:ext cx="6983848" cy="862012"/>
          </a:xfrm>
        </p:spPr>
        <p:txBody>
          <a:bodyPr/>
          <a:lstStyle/>
          <a:p>
            <a:pPr algn="l"/>
            <a:r>
              <a:rPr lang="zh-TW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Use RAID Manager to create RAID group on Windows, and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copy a </a:t>
            </a:r>
            <a:r>
              <a:rPr lang="en-US" altLang="zh-TW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5</a:t>
            </a:r>
            <a:r>
              <a:rPr lang="zh-TW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G</a:t>
            </a:r>
            <a:r>
              <a:rPr lang="en-US" altLang="zh-TW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B</a:t>
            </a:r>
            <a:r>
              <a:rPr lang="zh-TW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 file</a:t>
            </a:r>
            <a:endParaRPr lang="zh-TW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404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3144-3EF4-E849-A57B-2D5196997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algn="l"/>
            <a:r>
              <a:rPr lang="en-US" altLang="zh-CN" sz="2400">
                <a:latin typeface="+mj-lt"/>
              </a:rPr>
              <a:t>Using TR-004 with </a:t>
            </a:r>
            <a:r>
              <a:rPr lang="en-US" altLang="zh-CN" sz="2400" err="1">
                <a:latin typeface="+mj-lt"/>
              </a:rPr>
              <a:t>exFAT</a:t>
            </a:r>
            <a:r>
              <a:rPr lang="en-US" altLang="zh-CN" sz="2400">
                <a:latin typeface="+mj-lt"/>
              </a:rPr>
              <a:t> to transfer media file between platforms</a:t>
            </a:r>
            <a:endParaRPr lang="zh-CN" altLang="en-US" sz="2400">
              <a:latin typeface="+mj-lt"/>
            </a:endParaRP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1680243E-D4FC-4D77-8995-AE817FFCEF03}"/>
              </a:ext>
            </a:extLst>
          </p:cNvPr>
          <p:cNvSpPr txBox="1">
            <a:spLocks/>
          </p:cNvSpPr>
          <p:nvPr/>
        </p:nvSpPr>
        <p:spPr>
          <a:xfrm>
            <a:off x="4939686" y="995157"/>
            <a:ext cx="4107500" cy="1396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800" b="1" i="0" u="none" strike="noStrike" kern="0" cap="none" spc="0" baseline="0" noProof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197C6724-ED60-4CC2-A896-C56CD3E45EDC}"/>
              </a:ext>
            </a:extLst>
          </p:cNvPr>
          <p:cNvSpPr txBox="1">
            <a:spLocks/>
          </p:cNvSpPr>
          <p:nvPr/>
        </p:nvSpPr>
        <p:spPr>
          <a:xfrm>
            <a:off x="4753791" y="1290498"/>
            <a:ext cx="3858384" cy="256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A</a:t>
            </a: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TR-004 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external RAID can operate on different platforms</a:t>
            </a:r>
            <a:endParaRPr lang="zh-TW" altLang="en-US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/>
              </a:rPr>
              <a:t>But the </a:t>
            </a: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/>
              </a:rPr>
              <a:t>FAT32 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/>
              </a:rPr>
              <a:t>format can only support single file up to 4GB.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With</a:t>
            </a: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QNAP exFAT 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license, </a:t>
            </a:r>
            <a:r>
              <a:rPr lang="en-US" altLang="zh-TW" sz="18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large files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can be transferred between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/>
              </a:rPr>
              <a:t>Windows/Mac/QNAP NAS </a:t>
            </a:r>
            <a:endParaRPr lang="en-US" altLang="zh-TW" sz="1800" b="1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zh-TW" sz="1800" b="1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zh-TW" sz="1800" b="1">
              <a:solidFill>
                <a:schemeClr val="bg1"/>
              </a:solidFill>
              <a:latin typeface="+mj-lt"/>
              <a:ea typeface="微軟正黑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zh-TW" sz="1800" b="1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pic>
        <p:nvPicPr>
          <p:cNvPr id="6" name="圖片 6" descr="一張含有 名片 的圖片&#10;&#10;描述是以非常高的可信度產生">
            <a:extLst>
              <a:ext uri="{FF2B5EF4-FFF2-40B4-BE49-F238E27FC236}">
                <a16:creationId xmlns:a16="http://schemas.microsoft.com/office/drawing/2014/main" id="{2E972AB3-0470-4BC6-99CF-A514DBE2B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68" y="2751580"/>
            <a:ext cx="1750674" cy="1750674"/>
          </a:xfrm>
          <a:prstGeom prst="rect">
            <a:avLst/>
          </a:prstGeom>
        </p:spPr>
      </p:pic>
      <p:pic>
        <p:nvPicPr>
          <p:cNvPr id="8" name="圖片 8" descr="一張含有 物件, 時鐘 的圖片&#10;&#10;描述是以非常高的可信度產生">
            <a:extLst>
              <a:ext uri="{FF2B5EF4-FFF2-40B4-BE49-F238E27FC236}">
                <a16:creationId xmlns:a16="http://schemas.microsoft.com/office/drawing/2014/main" id="{B41B96C5-7AFD-4867-A2CC-3FD9AD5004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092" y="3794854"/>
            <a:ext cx="596283" cy="596283"/>
          </a:xfrm>
          <a:prstGeom prst="rect">
            <a:avLst/>
          </a:prstGeom>
        </p:spPr>
      </p:pic>
      <p:pic>
        <p:nvPicPr>
          <p:cNvPr id="10" name="圖片 10">
            <a:extLst>
              <a:ext uri="{FF2B5EF4-FFF2-40B4-BE49-F238E27FC236}">
                <a16:creationId xmlns:a16="http://schemas.microsoft.com/office/drawing/2014/main" id="{7C6761F8-8F32-46AB-B9A5-E8870AF223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36" y="3794855"/>
            <a:ext cx="604998" cy="5962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3ABD4E-6E2A-4A3C-BC44-F9DF7F6546BE}"/>
              </a:ext>
            </a:extLst>
          </p:cNvPr>
          <p:cNvSpPr/>
          <p:nvPr/>
        </p:nvSpPr>
        <p:spPr>
          <a:xfrm>
            <a:off x="195478" y="339333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Scenario</a:t>
            </a:r>
            <a:r>
              <a:rPr lang="zh-TW" altLang="en-US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1</a:t>
            </a:r>
            <a:endParaRPr lang="zh-TW" altLang="en-US" sz="12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80F0BDC-A297-4DEE-BA7E-8AFAFC1686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729" y="3841496"/>
            <a:ext cx="539414" cy="5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3156-02B4-BD46-8E45-AB357076B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>
                <a:latin typeface="+mj-lt"/>
              </a:rPr>
              <a:t>How to choose the </a:t>
            </a:r>
            <a:r>
              <a:rPr lang="en-US" altLang="zh-CN" sz="3200">
                <a:latin typeface="+mj-lt"/>
              </a:rPr>
              <a:t>TR-004 partition format?</a:t>
            </a:r>
            <a:endParaRPr lang="en-US" sz="320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A38E51-C955-1C4E-98CC-B44D766A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68256"/>
              </p:ext>
            </p:extLst>
          </p:nvPr>
        </p:nvGraphicFramePr>
        <p:xfrm>
          <a:off x="495443" y="1457351"/>
          <a:ext cx="8037932" cy="30165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1322">
                  <a:extLst>
                    <a:ext uri="{9D8B030D-6E8A-4147-A177-3AD203B41FA5}">
                      <a16:colId xmlns:a16="http://schemas.microsoft.com/office/drawing/2014/main" val="1392173035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3156272406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3036272135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01647177"/>
                    </a:ext>
                  </a:extLst>
                </a:gridCol>
                <a:gridCol w="1611155">
                  <a:extLst>
                    <a:ext uri="{9D8B030D-6E8A-4147-A177-3AD203B41FA5}">
                      <a16:colId xmlns:a16="http://schemas.microsoft.com/office/drawing/2014/main" val="2362802965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File System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QNAP QTS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Windows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macOS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Linux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074983"/>
                  </a:ext>
                </a:extLst>
              </a:tr>
              <a:tr h="385198"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exFAT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400"/>
                        <a:t>V (License needed)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V(Manually install needed)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275934"/>
                  </a:ext>
                </a:extLst>
              </a:tr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NTFS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V (Read-only</a:t>
                      </a:r>
                      <a:r>
                        <a:rPr lang="en-US" altLang="zh-CN" sz="1400"/>
                        <a:t>)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805927"/>
                  </a:ext>
                </a:extLst>
              </a:tr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APFS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471809"/>
                  </a:ext>
                </a:extLst>
              </a:tr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HFS+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229370"/>
                  </a:ext>
                </a:extLst>
              </a:tr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EXT4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752631"/>
                  </a:ext>
                </a:extLst>
              </a:tr>
              <a:tr h="3960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FAT32</a:t>
                      </a:r>
                      <a:endParaRPr lang="en-US" sz="1400" b="1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V (4GB file limitation)</a:t>
                      </a:r>
                      <a:endParaRPr lang="en-US" sz="1400">
                        <a:latin typeface="+mj-lt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 </a:t>
                      </a:r>
                      <a:r>
                        <a:rPr lang="en-US" altLang="zh-CN" sz="1400"/>
                        <a:t>(4GB file limitation)</a:t>
                      </a: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Microsoft JhengHei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 </a:t>
                      </a:r>
                      <a:r>
                        <a:rPr lang="en-US" altLang="zh-CN" sz="1400"/>
                        <a:t>(4GB file limitation)</a:t>
                      </a: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Microsoft JhengHei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 </a:t>
                      </a:r>
                      <a:r>
                        <a:rPr lang="en-US" altLang="zh-CN" sz="1400" dirty="0"/>
                        <a:t>(4GB file limitation)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Microsoft JhengHei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5319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BECC11A-BEE5-5C40-BC5C-21582D2F5C58}"/>
              </a:ext>
            </a:extLst>
          </p:cNvPr>
          <p:cNvSpPr/>
          <p:nvPr/>
        </p:nvSpPr>
        <p:spPr>
          <a:xfrm>
            <a:off x="495443" y="990845"/>
            <a:ext cx="6232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File </a:t>
            </a:r>
            <a:r>
              <a:rPr lang="en-US" altLang="zh-CN" sz="2000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system 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support status </a:t>
            </a:r>
            <a:r>
              <a:rPr lang="en-US" altLang="zh-CN" sz="2000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on different 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platforms</a:t>
            </a:r>
            <a:r>
              <a:rPr lang="en-US" altLang="zh-CN" sz="2000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:</a:t>
            </a:r>
            <a:endParaRPr lang="en-US" sz="2000" b="1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9FFC6-3015-BB48-8D7A-C49A6C21C137}"/>
              </a:ext>
            </a:extLst>
          </p:cNvPr>
          <p:cNvSpPr/>
          <p:nvPr/>
        </p:nvSpPr>
        <p:spPr>
          <a:xfrm>
            <a:off x="383897" y="4577513"/>
            <a:ext cx="63818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*It is possible for an OS to install third party software to recognize unsupported file systems </a:t>
            </a:r>
            <a:endParaRPr lang="en-US" sz="1100" b="1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016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15C83782-B4DA-4915-8886-587FCC7041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42" y="1085964"/>
            <a:ext cx="3455562" cy="60921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F61C74F1-E93A-4FAB-9733-E3A68AC96B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42" y="3080386"/>
            <a:ext cx="3455562" cy="609214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1BB776E6-44BC-4592-8AA1-9DAF1603A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7" y="3082876"/>
            <a:ext cx="3455562" cy="60921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F4B6348-7583-4CDD-BE42-B5B9EBD2A7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7" y="1059587"/>
            <a:ext cx="3455562" cy="6092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702C60C-ACDE-47FA-8055-CC710EACF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13" y="0"/>
            <a:ext cx="8393986" cy="739460"/>
          </a:xfrm>
        </p:spPr>
        <p:txBody>
          <a:bodyPr/>
          <a:lstStyle/>
          <a:p>
            <a:r>
              <a:rPr lang="en-US" altLang="zh-CN" sz="2800"/>
              <a:t>Advantages of QNAP</a:t>
            </a:r>
            <a:r>
              <a:rPr lang="zh-CN" altLang="en-US" sz="2800"/>
              <a:t> </a:t>
            </a:r>
            <a:r>
              <a:rPr lang="en-US" altLang="zh-CN" sz="2800"/>
              <a:t>External</a:t>
            </a:r>
            <a:r>
              <a:rPr lang="zh-CN" altLang="en-US" sz="2800"/>
              <a:t> </a:t>
            </a:r>
            <a:r>
              <a:rPr lang="en-US" altLang="zh-CN" sz="2800"/>
              <a:t>RAID</a:t>
            </a:r>
            <a:r>
              <a:rPr lang="zh-CN" altLang="en-US" sz="2800"/>
              <a:t> </a:t>
            </a:r>
            <a:r>
              <a:rPr lang="en-US" altLang="zh-CN" sz="2800"/>
              <a:t>Manager</a:t>
            </a:r>
            <a:r>
              <a:rPr lang="zh-CN" altLang="en-US" sz="2800"/>
              <a:t> </a:t>
            </a:r>
            <a:endParaRPr lang="zh-TW" sz="2800" b="0"/>
          </a:p>
        </p:txBody>
      </p:sp>
      <p:sp>
        <p:nvSpPr>
          <p:cNvPr id="3" name="文字方塊 1">
            <a:extLst>
              <a:ext uri="{FF2B5EF4-FFF2-40B4-BE49-F238E27FC236}">
                <a16:creationId xmlns:a16="http://schemas.microsoft.com/office/drawing/2014/main" id="{B36E5708-B18D-4D80-B643-9D20D7E8F861}"/>
              </a:ext>
            </a:extLst>
          </p:cNvPr>
          <p:cNvSpPr txBox="1"/>
          <p:nvPr/>
        </p:nvSpPr>
        <p:spPr>
          <a:xfrm>
            <a:off x="1242495" y="1743485"/>
            <a:ext cx="3007293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Creating RAID group in two steps</a:t>
            </a:r>
            <a:endParaRPr lang="zh-TW" altLang="en-US" sz="1400" b="1" dirty="0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sp>
        <p:nvSpPr>
          <p:cNvPr id="4" name="文字方塊 2">
            <a:extLst>
              <a:ext uri="{FF2B5EF4-FFF2-40B4-BE49-F238E27FC236}">
                <a16:creationId xmlns:a16="http://schemas.microsoft.com/office/drawing/2014/main" id="{0FCA16EE-B98E-4323-9A32-4488FC571479}"/>
              </a:ext>
            </a:extLst>
          </p:cNvPr>
          <p:cNvSpPr txBox="1"/>
          <p:nvPr/>
        </p:nvSpPr>
        <p:spPr>
          <a:xfrm>
            <a:off x="1242496" y="2350280"/>
            <a:ext cx="2901692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Overview device, disk, and RAID info and status</a:t>
            </a:r>
            <a:endParaRPr lang="zh-TW" altLang="en-US" sz="1400" b="1" dirty="0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:a16="http://schemas.microsoft.com/office/drawing/2014/main" id="{6EC9A105-0711-4492-9074-04E7B62E6358}"/>
              </a:ext>
            </a:extLst>
          </p:cNvPr>
          <p:cNvSpPr txBox="1"/>
          <p:nvPr/>
        </p:nvSpPr>
        <p:spPr>
          <a:xfrm>
            <a:off x="5028348" y="1789720"/>
            <a:ext cx="3314929" cy="73866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n-US" altLang="zh-TW" sz="1400" b="1">
                <a:solidFill>
                  <a:schemeClr val="bg1"/>
                </a:solidFill>
                <a:latin typeface="+mj-lt"/>
                <a:ea typeface="微軟正黑體"/>
              </a:rPr>
              <a:t>Record all </a:t>
            </a:r>
            <a:r>
              <a:rPr lang="en-US" altLang="zh-TW" sz="1400" b="1" dirty="0">
                <a:solidFill>
                  <a:schemeClr val="bg1"/>
                </a:solidFill>
                <a:latin typeface="+mj-lt"/>
                <a:ea typeface="微軟正黑體"/>
              </a:rPr>
              <a:t>device </a:t>
            </a:r>
            <a:r>
              <a:rPr lang="en-US" altLang="zh-TW" sz="1400" b="1">
                <a:solidFill>
                  <a:schemeClr val="bg1"/>
                </a:solidFill>
                <a:latin typeface="+mj-lt"/>
                <a:ea typeface="微軟正黑體"/>
              </a:rPr>
              <a:t>events and find out the info by filter or typing the keyword</a:t>
            </a:r>
            <a:endParaRPr lang="zh-TW" altLang="en-US" sz="1400" b="1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8B636DD7-1F12-4E3B-859B-36CD29F8C63C}"/>
              </a:ext>
            </a:extLst>
          </p:cNvPr>
          <p:cNvSpPr txBox="1"/>
          <p:nvPr/>
        </p:nvSpPr>
        <p:spPr>
          <a:xfrm>
            <a:off x="1224911" y="3764884"/>
            <a:ext cx="3186996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latinLnBrk="0" hangingPunct="1">
              <a:buClr>
                <a:schemeClr val="bg1"/>
              </a:buClr>
              <a:buChar char="•"/>
              <a:defRPr sz="1600" b="1" kern="1200">
                <a:solidFill>
                  <a:schemeClr val="bg1"/>
                </a:solidFill>
                <a:latin typeface="微軟正黑體"/>
                <a:ea typeface="微軟正黑體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>
                <a:latin typeface="+mj-lt"/>
              </a:rPr>
              <a:t>Desktop notification to inform abnormal status</a:t>
            </a:r>
            <a:endParaRPr lang="zh-TW" altLang="en-US" sz="1400">
              <a:latin typeface="+mj-lt"/>
            </a:endParaRPr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B8A09A7C-C21B-4FCB-AEC5-94472263C940}"/>
              </a:ext>
            </a:extLst>
          </p:cNvPr>
          <p:cNvSpPr txBox="1"/>
          <p:nvPr/>
        </p:nvSpPr>
        <p:spPr>
          <a:xfrm>
            <a:off x="1224910" y="4318000"/>
            <a:ext cx="3271062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 defTabSz="914400" eaLnBrk="1" latinLnBrk="0" hangingPunct="1">
              <a:buClr>
                <a:schemeClr val="bg1"/>
              </a:buClr>
              <a:buChar char="•"/>
              <a:defRPr sz="1600" b="1" kern="1200">
                <a:solidFill>
                  <a:schemeClr val="bg1"/>
                </a:solidFill>
                <a:latin typeface="微軟正黑體"/>
                <a:ea typeface="微軟正黑體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>
                <a:latin typeface="+mj-lt"/>
              </a:rPr>
              <a:t>Notification for new version of firmware and application </a:t>
            </a:r>
          </a:p>
        </p:txBody>
      </p:sp>
      <p:sp>
        <p:nvSpPr>
          <p:cNvPr id="9" name="文字方塊 7">
            <a:extLst>
              <a:ext uri="{FF2B5EF4-FFF2-40B4-BE49-F238E27FC236}">
                <a16:creationId xmlns:a16="http://schemas.microsoft.com/office/drawing/2014/main" id="{125ED1B0-4813-488C-B538-C1DC7044283F}"/>
              </a:ext>
            </a:extLst>
          </p:cNvPr>
          <p:cNvSpPr txBox="1"/>
          <p:nvPr/>
        </p:nvSpPr>
        <p:spPr>
          <a:xfrm>
            <a:off x="1350746" y="1173959"/>
            <a:ext cx="2755784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latin typeface="+mj-lt"/>
                <a:ea typeface="微軟正黑體"/>
              </a:rPr>
              <a:t>Intuitive and easy</a:t>
            </a:r>
            <a:endParaRPr lang="zh-TW" b="1" dirty="0">
              <a:latin typeface="+mj-lt"/>
              <a:ea typeface="新細明體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:a16="http://schemas.microsoft.com/office/drawing/2014/main" id="{71FE51D5-1ECD-43D5-869C-6794BBA2C3BE}"/>
              </a:ext>
            </a:extLst>
          </p:cNvPr>
          <p:cNvSpPr txBox="1"/>
          <p:nvPr/>
        </p:nvSpPr>
        <p:spPr>
          <a:xfrm>
            <a:off x="1377123" y="3076763"/>
            <a:ext cx="2706105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>
                <a:latin typeface="+mj-lt"/>
                <a:ea typeface="微軟正黑體"/>
              </a:rPr>
              <a:t>Instant notification, quickly control </a:t>
            </a:r>
            <a:endParaRPr lang="zh-TW" b="1">
              <a:latin typeface="+mj-lt"/>
              <a:ea typeface="新細明體"/>
            </a:endParaRPr>
          </a:p>
        </p:txBody>
      </p:sp>
      <p:sp>
        <p:nvSpPr>
          <p:cNvPr id="13" name="文字方塊 11">
            <a:extLst>
              <a:ext uri="{FF2B5EF4-FFF2-40B4-BE49-F238E27FC236}">
                <a16:creationId xmlns:a16="http://schemas.microsoft.com/office/drawing/2014/main" id="{C5A37436-7287-4A88-87D1-9A6901A32CA2}"/>
              </a:ext>
            </a:extLst>
          </p:cNvPr>
          <p:cNvSpPr txBox="1"/>
          <p:nvPr/>
        </p:nvSpPr>
        <p:spPr>
          <a:xfrm>
            <a:off x="5208680" y="1060520"/>
            <a:ext cx="2752889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latin typeface="+mj-lt"/>
                <a:ea typeface="微軟正黑體"/>
              </a:rPr>
              <a:t>System events for troubleshooting</a:t>
            </a:r>
            <a:endParaRPr lang="zh-TW" b="1" dirty="0">
              <a:latin typeface="+mj-lt"/>
              <a:ea typeface="新細明體"/>
            </a:endParaRPr>
          </a:p>
        </p:txBody>
      </p:sp>
      <p:sp>
        <p:nvSpPr>
          <p:cNvPr id="14" name="文字方塊 12">
            <a:extLst>
              <a:ext uri="{FF2B5EF4-FFF2-40B4-BE49-F238E27FC236}">
                <a16:creationId xmlns:a16="http://schemas.microsoft.com/office/drawing/2014/main" id="{B4402492-8420-4344-B39E-E8D29F55541E}"/>
              </a:ext>
            </a:extLst>
          </p:cNvPr>
          <p:cNvSpPr txBox="1"/>
          <p:nvPr/>
        </p:nvSpPr>
        <p:spPr>
          <a:xfrm>
            <a:off x="5037140" y="3782468"/>
            <a:ext cx="3482077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latinLnBrk="0" hangingPunct="1">
              <a:buClr>
                <a:schemeClr val="bg1"/>
              </a:buClr>
              <a:buChar char="•"/>
              <a:defRPr sz="1600" b="1" kern="1200">
                <a:solidFill>
                  <a:schemeClr val="bg1"/>
                </a:solidFill>
                <a:latin typeface="微軟正黑體"/>
                <a:ea typeface="微軟正黑體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>
                <a:latin typeface="+mj-lt"/>
              </a:rPr>
              <a:t>When RAID is degraded, insert new disk to rebuild RAID</a:t>
            </a:r>
          </a:p>
        </p:txBody>
      </p:sp>
      <p:sp>
        <p:nvSpPr>
          <p:cNvPr id="16" name="文字方塊 14">
            <a:extLst>
              <a:ext uri="{FF2B5EF4-FFF2-40B4-BE49-F238E27FC236}">
                <a16:creationId xmlns:a16="http://schemas.microsoft.com/office/drawing/2014/main" id="{41BC3EEE-A04C-4151-B8D3-4E325B4EC022}"/>
              </a:ext>
            </a:extLst>
          </p:cNvPr>
          <p:cNvSpPr txBox="1"/>
          <p:nvPr/>
        </p:nvSpPr>
        <p:spPr>
          <a:xfrm>
            <a:off x="5331772" y="3071625"/>
            <a:ext cx="2009015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latin typeface="+mj-lt"/>
                <a:ea typeface="微軟正黑體"/>
              </a:rPr>
              <a:t>RAID rebuild, data protection</a:t>
            </a:r>
            <a:endParaRPr lang="zh-TW" b="1" dirty="0">
              <a:latin typeface="+mj-lt"/>
              <a:ea typeface="微軟正黑體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CF84145-265C-42D4-A39C-7DB90A8F3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4" y="48766"/>
            <a:ext cx="776577" cy="765020"/>
          </a:xfrm>
          <a:prstGeom prst="roundRect">
            <a:avLst>
              <a:gd name="adj" fmla="val 20200"/>
            </a:avLst>
          </a:prstGeom>
        </p:spPr>
      </p:pic>
      <p:pic>
        <p:nvPicPr>
          <p:cNvPr id="18" name="圖片 17" descr="一張含有 監視器, 天空 的圖片&#10;&#10;描述是以非常高的可信度產生">
            <a:extLst>
              <a:ext uri="{FF2B5EF4-FFF2-40B4-BE49-F238E27FC236}">
                <a16:creationId xmlns:a16="http://schemas.microsoft.com/office/drawing/2014/main" id="{48A2DA3A-2113-4081-A2A5-40A96DD45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135" y="3249497"/>
            <a:ext cx="630013" cy="64687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9620C5E-83B7-42A3-B553-67A106B97B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096" y="3272681"/>
            <a:ext cx="606479" cy="594189"/>
          </a:xfrm>
          <a:prstGeom prst="rect">
            <a:avLst/>
          </a:prstGeom>
        </p:spPr>
      </p:pic>
      <p:sp>
        <p:nvSpPr>
          <p:cNvPr id="20" name="文字方塊 18">
            <a:extLst>
              <a:ext uri="{FF2B5EF4-FFF2-40B4-BE49-F238E27FC236}">
                <a16:creationId xmlns:a16="http://schemas.microsoft.com/office/drawing/2014/main" id="{547CB8EA-B412-4031-905E-82D9A7815CCB}"/>
              </a:ext>
            </a:extLst>
          </p:cNvPr>
          <p:cNvSpPr txBox="1"/>
          <p:nvPr/>
        </p:nvSpPr>
        <p:spPr>
          <a:xfrm>
            <a:off x="5054725" y="2618841"/>
            <a:ext cx="2244972" cy="307777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latinLnBrk="0" hangingPunct="1">
              <a:buClr>
                <a:schemeClr val="bg1"/>
              </a:buClr>
              <a:buChar char="•"/>
              <a:defRPr sz="1600" b="1" kern="1200">
                <a:solidFill>
                  <a:schemeClr val="bg1"/>
                </a:solidFill>
                <a:latin typeface="微軟正黑體"/>
                <a:ea typeface="微軟正黑體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>
                <a:latin typeface="+mj-lt"/>
              </a:rPr>
              <a:t>Export to .csv file</a:t>
            </a:r>
            <a:endParaRPr lang="zh-TW" altLang="en-US" sz="1400">
              <a:latin typeface="+mj-lt"/>
            </a:endParaRPr>
          </a:p>
        </p:txBody>
      </p:sp>
      <p:sp>
        <p:nvSpPr>
          <p:cNvPr id="21" name="文字方塊 19">
            <a:extLst>
              <a:ext uri="{FF2B5EF4-FFF2-40B4-BE49-F238E27FC236}">
                <a16:creationId xmlns:a16="http://schemas.microsoft.com/office/drawing/2014/main" id="{7BA9EE15-F267-414A-B9ED-C4EF30EC717F}"/>
              </a:ext>
            </a:extLst>
          </p:cNvPr>
          <p:cNvSpPr txBox="1"/>
          <p:nvPr/>
        </p:nvSpPr>
        <p:spPr>
          <a:xfrm>
            <a:off x="5037141" y="4343493"/>
            <a:ext cx="3079146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defTabSz="914400" eaLnBrk="1" latinLnBrk="0" hangingPunct="1">
              <a:buClr>
                <a:schemeClr val="bg1"/>
              </a:buClr>
              <a:buChar char="•"/>
              <a:defRPr sz="1600" b="1" kern="1200">
                <a:solidFill>
                  <a:schemeClr val="bg1"/>
                </a:solidFill>
                <a:latin typeface="微軟正黑體"/>
                <a:ea typeface="微軟正黑體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>
                <a:latin typeface="+mj-lt"/>
              </a:rPr>
              <a:t>Show the progress percentage of rebuilding</a:t>
            </a:r>
            <a:endParaRPr lang="zh-TW" altLang="en-US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3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4087"/>
          </a:xfrm>
        </p:spPr>
        <p:txBody>
          <a:bodyPr/>
          <a:lstStyle/>
          <a:p>
            <a:r>
              <a:rPr lang="en-US" altLang="zh-TW"/>
              <a:t>So many choices, but which one is the best?</a:t>
            </a:r>
            <a:endParaRPr lang="en-US"/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823F017C-0024-4DD7-8F2E-C97D07D5A6E6}"/>
              </a:ext>
            </a:extLst>
          </p:cNvPr>
          <p:cNvSpPr txBox="1">
            <a:spLocks/>
          </p:cNvSpPr>
          <p:nvPr/>
        </p:nvSpPr>
        <p:spPr>
          <a:xfrm>
            <a:off x="2374568" y="1367783"/>
            <a:ext cx="4224042" cy="1465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While p</a:t>
            </a: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ersonal data is growing in both notebook and NAS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, is it possible to expand capacity for </a:t>
            </a: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both sides 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and allow file exchange between different platforms?</a:t>
            </a: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3B28B87-372A-4357-BF32-7E33EC64CB5A}"/>
              </a:ext>
            </a:extLst>
          </p:cNvPr>
          <p:cNvSpPr/>
          <p:nvPr/>
        </p:nvSpPr>
        <p:spPr>
          <a:xfrm>
            <a:off x="371913" y="1822514"/>
            <a:ext cx="18473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buClr>
                <a:schemeClr val="bg1"/>
              </a:buClr>
              <a:defRPr/>
            </a:pPr>
            <a:endParaRPr lang="zh-TW" altLang="en-US" sz="1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3CE5D15F-22A1-654B-B8C3-73D4A1D3BC97}"/>
              </a:ext>
            </a:extLst>
          </p:cNvPr>
          <p:cNvSpPr txBox="1">
            <a:spLocks/>
          </p:cNvSpPr>
          <p:nvPr/>
        </p:nvSpPr>
        <p:spPr>
          <a:xfrm>
            <a:off x="2374568" y="3326111"/>
            <a:ext cx="4224042" cy="953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800" b="1" i="0" u="none" strike="noStrike" kern="0" cap="none" spc="0" baseline="0" noProof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When NAS</a:t>
            </a:r>
            <a:r>
              <a:rPr lang="zh-TW" altLang="en-US" sz="1800" b="1" i="0" u="none" strike="noStrike" kern="0" cap="none" spc="0" baseline="0" noProof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sz="1800" b="1" i="0" u="none" strike="noStrike" kern="0" cap="none" spc="0" baseline="0" noProof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capacity is nearly full, how to expand its space without purchasing a new NAS and throwing away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the old one? </a:t>
            </a: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084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E22B6C1-38B9-44E4-8068-3DA75FB13373}"/>
              </a:ext>
            </a:extLst>
          </p:cNvPr>
          <p:cNvSpPr/>
          <p:nvPr/>
        </p:nvSpPr>
        <p:spPr>
          <a:xfrm>
            <a:off x="0" y="978387"/>
            <a:ext cx="5496791" cy="2232248"/>
          </a:xfrm>
          <a:prstGeom prst="rect">
            <a:avLst/>
          </a:prstGeom>
          <a:gradFill flip="none" rotWithShape="0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  <a:gs pos="82000">
                <a:schemeClr val="accent5">
                  <a:lumMod val="73000"/>
                  <a:lumOff val="2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Shape 301">
            <a:extLst>
              <a:ext uri="{FF2B5EF4-FFF2-40B4-BE49-F238E27FC236}">
                <a16:creationId xmlns:a16="http://schemas.microsoft.com/office/drawing/2014/main" id="{E17B4AC0-4BCC-4F28-83C3-C7AF9ED6EA88}"/>
              </a:ext>
            </a:extLst>
          </p:cNvPr>
          <p:cNvSpPr txBox="1">
            <a:spLocks/>
          </p:cNvSpPr>
          <p:nvPr/>
        </p:nvSpPr>
        <p:spPr>
          <a:xfrm>
            <a:off x="213885" y="1644073"/>
            <a:ext cx="4418405" cy="10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altLang="zh-TW" sz="4400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Using TR-004 on QNAP NAS</a:t>
            </a:r>
          </a:p>
        </p:txBody>
      </p:sp>
    </p:spTree>
    <p:extLst>
      <p:ext uri="{BB962C8B-B14F-4D97-AF65-F5344CB8AC3E}">
        <p14:creationId xmlns:p14="http://schemas.microsoft.com/office/powerpoint/2010/main" val="1362511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49" y="0"/>
            <a:ext cx="8046720" cy="862553"/>
          </a:xfrm>
        </p:spPr>
        <p:txBody>
          <a:bodyPr/>
          <a:lstStyle/>
          <a:p>
            <a:r>
              <a:rPr lang="en-US" altLang="zh-CN" sz="3200">
                <a:latin typeface="+mn-lt"/>
              </a:rPr>
              <a:t>Replacing UX-500P with TR-004</a:t>
            </a:r>
            <a:endParaRPr lang="zh-CN" altLang="en-US" sz="3200">
              <a:latin typeface="+mn-lt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730117D-96F4-4DF6-AD89-5E18BBDF9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64011"/>
              </p:ext>
            </p:extLst>
          </p:nvPr>
        </p:nvGraphicFramePr>
        <p:xfrm>
          <a:off x="390077" y="1025001"/>
          <a:ext cx="8323535" cy="36646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1082">
                  <a:extLst>
                    <a:ext uri="{9D8B030D-6E8A-4147-A177-3AD203B41FA5}">
                      <a16:colId xmlns:a16="http://schemas.microsoft.com/office/drawing/2014/main" val="3186109705"/>
                    </a:ext>
                  </a:extLst>
                </a:gridCol>
                <a:gridCol w="2039735">
                  <a:extLst>
                    <a:ext uri="{9D8B030D-6E8A-4147-A177-3AD203B41FA5}">
                      <a16:colId xmlns:a16="http://schemas.microsoft.com/office/drawing/2014/main" val="4260918335"/>
                    </a:ext>
                  </a:extLst>
                </a:gridCol>
                <a:gridCol w="1936075">
                  <a:extLst>
                    <a:ext uri="{9D8B030D-6E8A-4147-A177-3AD203B41FA5}">
                      <a16:colId xmlns:a16="http://schemas.microsoft.com/office/drawing/2014/main" val="3635907836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val="2801535869"/>
                    </a:ext>
                  </a:extLst>
                </a:gridCol>
              </a:tblGrid>
              <a:tr h="3794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>
                          <a:latin typeface="+mj-lt"/>
                          <a:ea typeface="Microsoft JhengHei"/>
                        </a:rPr>
                        <a:t>Function</a:t>
                      </a:r>
                      <a:endParaRPr lang="zh-TW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>
                          <a:latin typeface="+mj-lt"/>
                          <a:ea typeface="Microsoft JhengHei"/>
                        </a:rPr>
                        <a:t>QNAP TR-004</a:t>
                      </a:r>
                      <a:endParaRPr lang="zh-TW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>
                          <a:latin typeface="+mj-lt"/>
                          <a:ea typeface="Microsoft JhengHei"/>
                        </a:rPr>
                        <a:t>UX-500P</a:t>
                      </a:r>
                      <a:endParaRPr lang="zh-TW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>
                          <a:latin typeface="+mj-lt"/>
                          <a:ea typeface="Microsoft JhengHei"/>
                        </a:rPr>
                        <a:t>Other external RAID device</a:t>
                      </a:r>
                      <a:endParaRPr lang="zh-TW" altLang="en-US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336872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Connection Type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USB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USB 3.0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1" u="none" strike="noStrike" noProof="0">
                          <a:solidFill>
                            <a:srgbClr val="000000"/>
                          </a:solidFill>
                          <a:latin typeface="+mj-lt"/>
                          <a:ea typeface="Microsoft JhengHei"/>
                        </a:rPr>
                        <a:t>By device</a:t>
                      </a:r>
                      <a:endParaRPr lang="zh-TW" b="1">
                        <a:solidFill>
                          <a:srgbClr val="000000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577705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Slots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By device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003058"/>
                  </a:ext>
                </a:extLst>
              </a:tr>
              <a:tr h="5923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1" u="none" strike="noStrike" noProof="0">
                          <a:solidFill>
                            <a:srgbClr val="000000"/>
                          </a:solidFill>
                          <a:latin typeface="+mj-lt"/>
                          <a:ea typeface="Microsoft JhengHei"/>
                        </a:rPr>
                        <a:t>Supported systems</a:t>
                      </a:r>
                      <a:endParaRPr lang="zh-TW" b="1" dirty="0">
                        <a:solidFill>
                          <a:srgbClr val="000000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QNAP QTS, Windows, Mac, Linux etc...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b="1">
                          <a:latin typeface="+mj-lt"/>
                          <a:ea typeface="Microsoft JhengHei"/>
                        </a:rPr>
                        <a:t>QNAP QTS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1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QNAP QTS, Windows, Mac, Linux </a:t>
                      </a:r>
                      <a:r>
                        <a:rPr lang="zh-TW" sz="1400" b="1" u="none" strike="noStrike" noProof="0">
                          <a:solidFill>
                            <a:srgbClr val="000000"/>
                          </a:solidFill>
                          <a:latin typeface="+mj-lt"/>
                          <a:ea typeface="Microsoft JhengHei"/>
                        </a:rPr>
                        <a:t>etc...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159093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Disk</a:t>
                      </a:r>
                      <a:r>
                        <a:rPr lang="zh-TW" altLang="en-US" b="1">
                          <a:latin typeface="+mj-lt"/>
                          <a:ea typeface="Microsoft JhengHei"/>
                        </a:rPr>
                        <a:t> </a:t>
                      </a:r>
                      <a:r>
                        <a:rPr lang="en-US" altLang="zh-TW" b="1">
                          <a:latin typeface="+mj-lt"/>
                          <a:ea typeface="Microsoft JhengHei"/>
                        </a:rPr>
                        <a:t>health monitoring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b="1">
                        <a:solidFill>
                          <a:schemeClr val="tx1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b="1">
                        <a:solidFill>
                          <a:schemeClr val="tx1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Not Supported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498142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External RAID protection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+mj-lt"/>
                          <a:ea typeface="Microsoft JhengHei"/>
                        </a:rPr>
                        <a:t>Not Supported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74673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Expand Storage Pool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Not Supported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840688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RAID migration, replacing disk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+mj-lt"/>
                          <a:ea typeface="Microsoft JhengHei"/>
                        </a:rPr>
                        <a:t>Not Supported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solidFill>
                            <a:schemeClr val="tx1"/>
                          </a:solidFill>
                          <a:latin typeface="+mj-lt"/>
                          <a:ea typeface="Microsoft JhengHei"/>
                        </a:rPr>
                        <a:t>Supported</a:t>
                      </a:r>
                      <a:endParaRPr lang="zh-TW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b="1">
                          <a:latin typeface="+mj-lt"/>
                          <a:ea typeface="Microsoft JhengHei"/>
                        </a:rPr>
                        <a:t>Not Supported</a:t>
                      </a:r>
                      <a:endParaRPr lang="zh-TW" altLang="en-US" b="1">
                        <a:latin typeface="+mj-lt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518660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2B8768B1-8CB4-4DCF-BA31-6CDA20492DF9}"/>
              </a:ext>
            </a:extLst>
          </p:cNvPr>
          <p:cNvGrpSpPr/>
          <p:nvPr/>
        </p:nvGrpSpPr>
        <p:grpSpPr>
          <a:xfrm>
            <a:off x="4117498" y="959940"/>
            <a:ext cx="927820" cy="564778"/>
            <a:chOff x="4108090" y="862553"/>
            <a:chExt cx="927820" cy="56477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A506390-DE65-4429-842C-6B610DA1F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8090" y="862553"/>
              <a:ext cx="927820" cy="564778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F43D7D69-AA39-4F83-A01E-0CDF01546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4531" y="1025001"/>
              <a:ext cx="374842" cy="362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47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6B2A9968-AA9B-4B94-A44A-1393F9BD0C4B}"/>
              </a:ext>
            </a:extLst>
          </p:cNvPr>
          <p:cNvGrpSpPr/>
          <p:nvPr/>
        </p:nvGrpSpPr>
        <p:grpSpPr>
          <a:xfrm>
            <a:off x="642124" y="2023413"/>
            <a:ext cx="2816849" cy="2492123"/>
            <a:chOff x="3676323" y="1952645"/>
            <a:chExt cx="2816849" cy="2492123"/>
          </a:xfrm>
        </p:grpSpPr>
        <p:sp>
          <p:nvSpPr>
            <p:cNvPr id="15" name="圓角矩形 108">
              <a:extLst>
                <a:ext uri="{FF2B5EF4-FFF2-40B4-BE49-F238E27FC236}">
                  <a16:creationId xmlns:a16="http://schemas.microsoft.com/office/drawing/2014/main" id="{00C4453A-B0B8-44BA-862A-FACDB4B55861}"/>
                </a:ext>
              </a:extLst>
            </p:cNvPr>
            <p:cNvSpPr/>
            <p:nvPr/>
          </p:nvSpPr>
          <p:spPr>
            <a:xfrm rot="5400000">
              <a:off x="5250728" y="2685969"/>
              <a:ext cx="91549" cy="237626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50000"/>
                    <a:alpha val="32000"/>
                  </a:schemeClr>
                </a:gs>
                <a:gs pos="80000">
                  <a:schemeClr val="bg1">
                    <a:alpha val="32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31956987-0982-4CFD-B679-5F892324B4A1}"/>
                </a:ext>
              </a:extLst>
            </p:cNvPr>
            <p:cNvGrpSpPr/>
            <p:nvPr/>
          </p:nvGrpSpPr>
          <p:grpSpPr>
            <a:xfrm>
              <a:off x="4108371" y="2077516"/>
              <a:ext cx="2384801" cy="1842360"/>
              <a:chOff x="1016031" y="1901060"/>
              <a:chExt cx="1899785" cy="1842360"/>
            </a:xfrm>
          </p:grpSpPr>
          <p:cxnSp>
            <p:nvCxnSpPr>
              <p:cNvPr id="41" name="Shape 317">
                <a:extLst>
                  <a:ext uri="{FF2B5EF4-FFF2-40B4-BE49-F238E27FC236}">
                    <a16:creationId xmlns:a16="http://schemas.microsoft.com/office/drawing/2014/main" id="{A4FC8601-7833-478A-B707-9A1ECC8B3665}"/>
                  </a:ext>
                </a:extLst>
              </p:cNvPr>
              <p:cNvCxnSpPr/>
              <p:nvPr/>
            </p:nvCxnSpPr>
            <p:spPr>
              <a:xfrm>
                <a:off x="1016031" y="3281434"/>
                <a:ext cx="1899783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310">
                <a:extLst>
                  <a:ext uri="{FF2B5EF4-FFF2-40B4-BE49-F238E27FC236}">
                    <a16:creationId xmlns:a16="http://schemas.microsoft.com/office/drawing/2014/main" id="{F422C70C-5187-4796-AF2F-2B27E16EDB2A}"/>
                  </a:ext>
                </a:extLst>
              </p:cNvPr>
              <p:cNvCxnSpPr/>
              <p:nvPr/>
            </p:nvCxnSpPr>
            <p:spPr>
              <a:xfrm>
                <a:off x="1016032" y="2361185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313">
                <a:extLst>
                  <a:ext uri="{FF2B5EF4-FFF2-40B4-BE49-F238E27FC236}">
                    <a16:creationId xmlns:a16="http://schemas.microsoft.com/office/drawing/2014/main" id="{6CC82787-21A4-4BF6-B1D8-75AFFA28DECB}"/>
                  </a:ext>
                </a:extLst>
              </p:cNvPr>
              <p:cNvCxnSpPr/>
              <p:nvPr/>
            </p:nvCxnSpPr>
            <p:spPr>
              <a:xfrm>
                <a:off x="1016032" y="2821310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Shape 310">
                <a:extLst>
                  <a:ext uri="{FF2B5EF4-FFF2-40B4-BE49-F238E27FC236}">
                    <a16:creationId xmlns:a16="http://schemas.microsoft.com/office/drawing/2014/main" id="{706BB2EE-67BA-4CCD-AB61-F6B4D667801D}"/>
                  </a:ext>
                </a:extLst>
              </p:cNvPr>
              <p:cNvCxnSpPr/>
              <p:nvPr/>
            </p:nvCxnSpPr>
            <p:spPr>
              <a:xfrm>
                <a:off x="1016032" y="1901060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Shape 317">
                <a:extLst>
                  <a:ext uri="{FF2B5EF4-FFF2-40B4-BE49-F238E27FC236}">
                    <a16:creationId xmlns:a16="http://schemas.microsoft.com/office/drawing/2014/main" id="{DE913098-3B5F-46EE-A917-A119F8CEC2D5}"/>
                  </a:ext>
                </a:extLst>
              </p:cNvPr>
              <p:cNvCxnSpPr/>
              <p:nvPr/>
            </p:nvCxnSpPr>
            <p:spPr>
              <a:xfrm>
                <a:off x="1016031" y="3741558"/>
                <a:ext cx="1899783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Shape 309">
              <a:extLst>
                <a:ext uri="{FF2B5EF4-FFF2-40B4-BE49-F238E27FC236}">
                  <a16:creationId xmlns:a16="http://schemas.microsoft.com/office/drawing/2014/main" id="{D7E3ADDE-C783-47A5-BFAD-0F725443F32B}"/>
                </a:ext>
              </a:extLst>
            </p:cNvPr>
            <p:cNvSpPr txBox="1"/>
            <p:nvPr/>
          </p:nvSpPr>
          <p:spPr>
            <a:xfrm>
              <a:off x="3676323" y="2857322"/>
              <a:ext cx="563863" cy="372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>
                  <a:solidFill>
                    <a:schemeClr val="bg1"/>
                  </a:solidFill>
                </a:rPr>
                <a:t>200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312">
              <a:extLst>
                <a:ext uri="{FF2B5EF4-FFF2-40B4-BE49-F238E27FC236}">
                  <a16:creationId xmlns:a16="http://schemas.microsoft.com/office/drawing/2014/main" id="{E9F30159-00A6-4D80-9784-ED2C3BCAD0D9}"/>
                </a:ext>
              </a:extLst>
            </p:cNvPr>
            <p:cNvSpPr txBox="1"/>
            <p:nvPr/>
          </p:nvSpPr>
          <p:spPr>
            <a:xfrm>
              <a:off x="3676323" y="3324270"/>
              <a:ext cx="504056" cy="250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 b="0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16237C59-3CA9-45C0-BCA2-338C32F0CFC7}"/>
                </a:ext>
              </a:extLst>
            </p:cNvPr>
            <p:cNvGrpSpPr/>
            <p:nvPr/>
          </p:nvGrpSpPr>
          <p:grpSpPr>
            <a:xfrm>
              <a:off x="4180379" y="2397299"/>
              <a:ext cx="504056" cy="1516406"/>
              <a:chOff x="971600" y="2220843"/>
              <a:chExt cx="504056" cy="1516406"/>
            </a:xfrm>
          </p:grpSpPr>
          <p:sp>
            <p:nvSpPr>
              <p:cNvPr id="38" name="Shape 318">
                <a:extLst>
                  <a:ext uri="{FF2B5EF4-FFF2-40B4-BE49-F238E27FC236}">
                    <a16:creationId xmlns:a16="http://schemas.microsoft.com/office/drawing/2014/main" id="{15AB2511-93F7-471D-88F0-D584A576BF19}"/>
                  </a:ext>
                </a:extLst>
              </p:cNvPr>
              <p:cNvSpPr/>
              <p:nvPr/>
            </p:nvSpPr>
            <p:spPr>
              <a:xfrm>
                <a:off x="1075904" y="2220843"/>
                <a:ext cx="325793" cy="1516406"/>
              </a:xfrm>
              <a:prstGeom prst="rect">
                <a:avLst/>
              </a:prstGeom>
              <a:solidFill>
                <a:srgbClr val="C42C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22">
                <a:extLst>
                  <a:ext uri="{FF2B5EF4-FFF2-40B4-BE49-F238E27FC236}">
                    <a16:creationId xmlns:a16="http://schemas.microsoft.com/office/drawing/2014/main" id="{0375EC90-8BA4-4D30-9251-E047B5C4D442}"/>
                  </a:ext>
                </a:extLst>
              </p:cNvPr>
              <p:cNvSpPr txBox="1"/>
              <p:nvPr/>
            </p:nvSpPr>
            <p:spPr>
              <a:xfrm>
                <a:off x="971600" y="2231384"/>
                <a:ext cx="504056" cy="2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306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DA29E9F9-54B9-4440-8017-5F804A5665FC}"/>
                </a:ext>
              </a:extLst>
            </p:cNvPr>
            <p:cNvGrpSpPr/>
            <p:nvPr/>
          </p:nvGrpSpPr>
          <p:grpSpPr>
            <a:xfrm>
              <a:off x="4602790" y="2856832"/>
              <a:ext cx="432048" cy="1056832"/>
              <a:chOff x="1394011" y="2680376"/>
              <a:chExt cx="432048" cy="1056832"/>
            </a:xfrm>
          </p:grpSpPr>
          <p:sp>
            <p:nvSpPr>
              <p:cNvPr id="36" name="Shape 319">
                <a:extLst>
                  <a:ext uri="{FF2B5EF4-FFF2-40B4-BE49-F238E27FC236}">
                    <a16:creationId xmlns:a16="http://schemas.microsoft.com/office/drawing/2014/main" id="{E84F65F2-FA75-449E-8A70-7899D35FE2BF}"/>
                  </a:ext>
                </a:extLst>
              </p:cNvPr>
              <p:cNvSpPr/>
              <p:nvPr/>
            </p:nvSpPr>
            <p:spPr>
              <a:xfrm>
                <a:off x="1463446" y="2680376"/>
                <a:ext cx="312453" cy="1056832"/>
              </a:xfrm>
              <a:prstGeom prst="rect">
                <a:avLst/>
              </a:prstGeom>
              <a:solidFill>
                <a:srgbClr val="C42C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23">
                <a:extLst>
                  <a:ext uri="{FF2B5EF4-FFF2-40B4-BE49-F238E27FC236}">
                    <a16:creationId xmlns:a16="http://schemas.microsoft.com/office/drawing/2014/main" id="{246E37C5-A8B9-41A8-A1EB-9E4F3063E36E}"/>
                  </a:ext>
                </a:extLst>
              </p:cNvPr>
              <p:cNvSpPr txBox="1"/>
              <p:nvPr/>
            </p:nvSpPr>
            <p:spPr>
              <a:xfrm>
                <a:off x="1394011" y="2680866"/>
                <a:ext cx="432048" cy="2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211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Shape 324">
              <a:extLst>
                <a:ext uri="{FF2B5EF4-FFF2-40B4-BE49-F238E27FC236}">
                  <a16:creationId xmlns:a16="http://schemas.microsoft.com/office/drawing/2014/main" id="{696E3F53-D5CA-49E7-A3B6-8997C692986B}"/>
                </a:ext>
              </a:extLst>
            </p:cNvPr>
            <p:cNvSpPr txBox="1"/>
            <p:nvPr/>
          </p:nvSpPr>
          <p:spPr>
            <a:xfrm>
              <a:off x="3676323" y="2388166"/>
              <a:ext cx="432048" cy="3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>
                  <a:solidFill>
                    <a:schemeClr val="bg1"/>
                  </a:solidFill>
                </a:rPr>
                <a:t>300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341">
              <a:extLst>
                <a:ext uri="{FF2B5EF4-FFF2-40B4-BE49-F238E27FC236}">
                  <a16:creationId xmlns:a16="http://schemas.microsoft.com/office/drawing/2014/main" id="{8BA78121-39AD-4A6B-A442-30565B287EDE}"/>
                </a:ext>
              </a:extLst>
            </p:cNvPr>
            <p:cNvSpPr/>
            <p:nvPr/>
          </p:nvSpPr>
          <p:spPr>
            <a:xfrm>
              <a:off x="5836563" y="2989278"/>
              <a:ext cx="307235" cy="936827"/>
            </a:xfrm>
            <a:prstGeom prst="rect">
              <a:avLst/>
            </a:prstGeom>
            <a:solidFill>
              <a:srgbClr val="5B8DF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C6A76DF4-A5BC-4843-A5B6-C5EC7D5419DF}"/>
                </a:ext>
              </a:extLst>
            </p:cNvPr>
            <p:cNvGrpSpPr/>
            <p:nvPr/>
          </p:nvGrpSpPr>
          <p:grpSpPr>
            <a:xfrm>
              <a:off x="5340222" y="2244150"/>
              <a:ext cx="504056" cy="1681996"/>
              <a:chOff x="1843411" y="1946296"/>
              <a:chExt cx="504056" cy="1681996"/>
            </a:xfrm>
          </p:grpSpPr>
          <p:sp>
            <p:nvSpPr>
              <p:cNvPr id="34" name="Shape 340">
                <a:extLst>
                  <a:ext uri="{FF2B5EF4-FFF2-40B4-BE49-F238E27FC236}">
                    <a16:creationId xmlns:a16="http://schemas.microsoft.com/office/drawing/2014/main" id="{F64DAEF6-DACF-4EFB-A079-CB234D0B80C7}"/>
                  </a:ext>
                </a:extLst>
              </p:cNvPr>
              <p:cNvSpPr/>
              <p:nvPr/>
            </p:nvSpPr>
            <p:spPr>
              <a:xfrm>
                <a:off x="1935441" y="1946296"/>
                <a:ext cx="319779" cy="1681996"/>
              </a:xfrm>
              <a:prstGeom prst="rect">
                <a:avLst/>
              </a:prstGeom>
              <a:solidFill>
                <a:srgbClr val="5B8DF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42">
                <a:extLst>
                  <a:ext uri="{FF2B5EF4-FFF2-40B4-BE49-F238E27FC236}">
                    <a16:creationId xmlns:a16="http://schemas.microsoft.com/office/drawing/2014/main" id="{AB2CF491-FA64-47A1-817B-D05743127E30}"/>
                  </a:ext>
                </a:extLst>
              </p:cNvPr>
              <p:cNvSpPr txBox="1"/>
              <p:nvPr/>
            </p:nvSpPr>
            <p:spPr>
              <a:xfrm>
                <a:off x="1843411" y="1955023"/>
                <a:ext cx="504056" cy="2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353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Shape 343">
              <a:extLst>
                <a:ext uri="{FF2B5EF4-FFF2-40B4-BE49-F238E27FC236}">
                  <a16:creationId xmlns:a16="http://schemas.microsoft.com/office/drawing/2014/main" id="{0A3CB99C-4E6B-4303-98C1-BE29F6CF0E7C}"/>
                </a:ext>
              </a:extLst>
            </p:cNvPr>
            <p:cNvSpPr txBox="1"/>
            <p:nvPr/>
          </p:nvSpPr>
          <p:spPr>
            <a:xfrm>
              <a:off x="5775931" y="2992766"/>
              <a:ext cx="432048" cy="234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altLang="zh-TW" sz="1000" b="1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204</a:t>
              </a:r>
              <a:endParaRPr lang="zh-TW" sz="1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348">
              <a:extLst>
                <a:ext uri="{FF2B5EF4-FFF2-40B4-BE49-F238E27FC236}">
                  <a16:creationId xmlns:a16="http://schemas.microsoft.com/office/drawing/2014/main" id="{89E5DE0C-BDDA-4939-B8F6-94F3EFB19D80}"/>
                </a:ext>
              </a:extLst>
            </p:cNvPr>
            <p:cNvSpPr txBox="1"/>
            <p:nvPr/>
          </p:nvSpPr>
          <p:spPr>
            <a:xfrm>
              <a:off x="5451744" y="4116358"/>
              <a:ext cx="6483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zh-TW" sz="1200" b="1" i="0" u="none" strike="noStrike" cap="none">
                  <a:solidFill>
                    <a:srgbClr val="5B8DF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altLang="zh-TW" sz="1200" b="1" i="0" u="none" strike="noStrike" cap="none">
                  <a:solidFill>
                    <a:srgbClr val="5B8DF1"/>
                  </a:solidFill>
                  <a:latin typeface="Arial"/>
                  <a:ea typeface="Arial"/>
                  <a:cs typeface="Arial"/>
                  <a:sym typeface="Arial"/>
                </a:rPr>
                <a:t>R004</a:t>
              </a:r>
              <a:endParaRPr lang="zh-TW" sz="1200" b="1" i="0" u="none" strike="noStrike" cap="none">
                <a:solidFill>
                  <a:srgbClr val="5B8DF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349">
              <a:extLst>
                <a:ext uri="{FF2B5EF4-FFF2-40B4-BE49-F238E27FC236}">
                  <a16:creationId xmlns:a16="http://schemas.microsoft.com/office/drawing/2014/main" id="{9F6E4189-B4FB-48DF-BC15-7409598CF336}"/>
                </a:ext>
              </a:extLst>
            </p:cNvPr>
            <p:cNvSpPr txBox="1"/>
            <p:nvPr/>
          </p:nvSpPr>
          <p:spPr>
            <a:xfrm>
              <a:off x="4239407" y="4136968"/>
              <a:ext cx="862826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altLang="zh-TW" sz="1100" b="1" i="0" u="none" strike="noStrike" cap="none">
                  <a:solidFill>
                    <a:srgbClr val="C42C6A"/>
                  </a:solidFill>
                  <a:latin typeface="Arial"/>
                  <a:ea typeface="Arial"/>
                  <a:cs typeface="Arial"/>
                  <a:sym typeface="Arial"/>
                </a:rPr>
                <a:t>UX-500P</a:t>
              </a:r>
              <a:endParaRPr lang="zh-TW" sz="1100" b="1" i="0" u="none" strike="noStrike" cap="none">
                <a:solidFill>
                  <a:srgbClr val="C42C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81">
              <a:extLst>
                <a:ext uri="{FF2B5EF4-FFF2-40B4-BE49-F238E27FC236}">
                  <a16:creationId xmlns:a16="http://schemas.microsoft.com/office/drawing/2014/main" id="{8AE0738D-2E7D-4F1F-BFD9-B7A3F0D295F1}"/>
                </a:ext>
              </a:extLst>
            </p:cNvPr>
            <p:cNvSpPr txBox="1"/>
            <p:nvPr/>
          </p:nvSpPr>
          <p:spPr>
            <a:xfrm>
              <a:off x="4192191" y="3919449"/>
              <a:ext cx="500066" cy="246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R</a:t>
              </a:r>
              <a:endParaRPr lang="en-US" altLang="zh-TW" sz="10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8" name="Shape 82">
              <a:extLst>
                <a:ext uri="{FF2B5EF4-FFF2-40B4-BE49-F238E27FC236}">
                  <a16:creationId xmlns:a16="http://schemas.microsoft.com/office/drawing/2014/main" id="{4C8B9FF1-B2E2-4943-BB33-69DB2F370547}"/>
                </a:ext>
              </a:extLst>
            </p:cNvPr>
            <p:cNvSpPr txBox="1"/>
            <p:nvPr/>
          </p:nvSpPr>
          <p:spPr>
            <a:xfrm>
              <a:off x="4570899" y="3919449"/>
              <a:ext cx="572074" cy="225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W</a:t>
              </a:r>
              <a:endParaRPr lang="zh-TW" sz="10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9" name="Shape 324">
              <a:extLst>
                <a:ext uri="{FF2B5EF4-FFF2-40B4-BE49-F238E27FC236}">
                  <a16:creationId xmlns:a16="http://schemas.microsoft.com/office/drawing/2014/main" id="{7AA0001E-D759-453D-AE3C-A5C6D4DF5141}"/>
                </a:ext>
              </a:extLst>
            </p:cNvPr>
            <p:cNvSpPr txBox="1"/>
            <p:nvPr/>
          </p:nvSpPr>
          <p:spPr>
            <a:xfrm>
              <a:off x="3676323" y="1952645"/>
              <a:ext cx="504056" cy="3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 b="0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400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81">
              <a:extLst>
                <a:ext uri="{FF2B5EF4-FFF2-40B4-BE49-F238E27FC236}">
                  <a16:creationId xmlns:a16="http://schemas.microsoft.com/office/drawing/2014/main" id="{BDCC3FE7-F4B7-4D85-A4E4-AE712680C5A6}"/>
                </a:ext>
              </a:extLst>
            </p:cNvPr>
            <p:cNvSpPr txBox="1"/>
            <p:nvPr/>
          </p:nvSpPr>
          <p:spPr>
            <a:xfrm>
              <a:off x="5332507" y="3919449"/>
              <a:ext cx="500066" cy="246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R</a:t>
              </a:r>
              <a:endParaRPr lang="zh-TW" sz="10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31" name="Shape 82">
              <a:extLst>
                <a:ext uri="{FF2B5EF4-FFF2-40B4-BE49-F238E27FC236}">
                  <a16:creationId xmlns:a16="http://schemas.microsoft.com/office/drawing/2014/main" id="{73963574-52FE-4CD4-9415-29C0D568925C}"/>
                </a:ext>
              </a:extLst>
            </p:cNvPr>
            <p:cNvSpPr txBox="1"/>
            <p:nvPr/>
          </p:nvSpPr>
          <p:spPr>
            <a:xfrm>
              <a:off x="5692547" y="3919449"/>
              <a:ext cx="613346" cy="274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W</a:t>
              </a:r>
              <a:endParaRPr lang="zh-TW" sz="10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32" name="Shape 312">
              <a:extLst>
                <a:ext uri="{FF2B5EF4-FFF2-40B4-BE49-F238E27FC236}">
                  <a16:creationId xmlns:a16="http://schemas.microsoft.com/office/drawing/2014/main" id="{DCF25DA6-A325-4C27-AFB0-E79B4A508657}"/>
                </a:ext>
              </a:extLst>
            </p:cNvPr>
            <p:cNvSpPr txBox="1"/>
            <p:nvPr/>
          </p:nvSpPr>
          <p:spPr>
            <a:xfrm>
              <a:off x="3820339" y="3756318"/>
              <a:ext cx="288032" cy="250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zh-TW" sz="1050" b="0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3" name="Shape 89">
              <a:extLst>
                <a:ext uri="{FF2B5EF4-FFF2-40B4-BE49-F238E27FC236}">
                  <a16:creationId xmlns:a16="http://schemas.microsoft.com/office/drawing/2014/main" id="{4FC6C652-6F2B-465E-8821-53988ADE154C}"/>
                </a:ext>
              </a:extLst>
            </p:cNvPr>
            <p:cNvSpPr txBox="1"/>
            <p:nvPr/>
          </p:nvSpPr>
          <p:spPr>
            <a:xfrm>
              <a:off x="3708243" y="3819776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9F5900"/>
                </a:buClr>
                <a:buSzPct val="25000"/>
              </a:pPr>
              <a:r>
                <a:rPr lang="en-US" sz="800">
                  <a:solidFill>
                    <a:schemeClr val="bg1"/>
                  </a:solidFill>
                </a:rPr>
                <a:t>  </a:t>
              </a:r>
              <a:r>
                <a:rPr lang="en-US" altLang="zh-TW" sz="800">
                  <a:solidFill>
                    <a:schemeClr val="bg1"/>
                  </a:solidFill>
                </a:rPr>
                <a:t>(</a:t>
              </a:r>
              <a:r>
                <a:rPr lang="en-US" sz="800">
                  <a:solidFill>
                    <a:schemeClr val="bg1"/>
                  </a:solidFill>
                </a:rPr>
                <a:t>MB/s)</a:t>
              </a:r>
              <a:endParaRPr lang="en-US" sz="8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CDD4382C-68BB-44FD-9C4A-13CEEDE7872F}"/>
              </a:ext>
            </a:extLst>
          </p:cNvPr>
          <p:cNvGrpSpPr/>
          <p:nvPr/>
        </p:nvGrpSpPr>
        <p:grpSpPr>
          <a:xfrm>
            <a:off x="4190430" y="2054723"/>
            <a:ext cx="2833772" cy="2485622"/>
            <a:chOff x="3659400" y="1959146"/>
            <a:chExt cx="2833772" cy="2485622"/>
          </a:xfrm>
        </p:grpSpPr>
        <p:sp>
          <p:nvSpPr>
            <p:cNvPr id="47" name="圓角矩形 108">
              <a:extLst>
                <a:ext uri="{FF2B5EF4-FFF2-40B4-BE49-F238E27FC236}">
                  <a16:creationId xmlns:a16="http://schemas.microsoft.com/office/drawing/2014/main" id="{4B970930-6852-4BC8-B0CB-0CB2BF3EF6CF}"/>
                </a:ext>
              </a:extLst>
            </p:cNvPr>
            <p:cNvSpPr/>
            <p:nvPr/>
          </p:nvSpPr>
          <p:spPr>
            <a:xfrm rot="5400000">
              <a:off x="5250728" y="2685969"/>
              <a:ext cx="91549" cy="237626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50000"/>
                    <a:alpha val="32000"/>
                  </a:schemeClr>
                </a:gs>
                <a:gs pos="80000">
                  <a:schemeClr val="bg1">
                    <a:alpha val="32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78CB94AB-93CB-4564-B5EE-5D9D9FCD4092}"/>
                </a:ext>
              </a:extLst>
            </p:cNvPr>
            <p:cNvGrpSpPr/>
            <p:nvPr/>
          </p:nvGrpSpPr>
          <p:grpSpPr>
            <a:xfrm>
              <a:off x="4108371" y="2077516"/>
              <a:ext cx="2384801" cy="1842360"/>
              <a:chOff x="1016031" y="1901060"/>
              <a:chExt cx="1899785" cy="1842360"/>
            </a:xfrm>
          </p:grpSpPr>
          <p:cxnSp>
            <p:nvCxnSpPr>
              <p:cNvPr id="72" name="Shape 317">
                <a:extLst>
                  <a:ext uri="{FF2B5EF4-FFF2-40B4-BE49-F238E27FC236}">
                    <a16:creationId xmlns:a16="http://schemas.microsoft.com/office/drawing/2014/main" id="{6E6DAC6F-97A4-4B59-883B-D6FF7B5FCC77}"/>
                  </a:ext>
                </a:extLst>
              </p:cNvPr>
              <p:cNvCxnSpPr/>
              <p:nvPr/>
            </p:nvCxnSpPr>
            <p:spPr>
              <a:xfrm>
                <a:off x="1016031" y="3281434"/>
                <a:ext cx="1899783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Shape 310">
                <a:extLst>
                  <a:ext uri="{FF2B5EF4-FFF2-40B4-BE49-F238E27FC236}">
                    <a16:creationId xmlns:a16="http://schemas.microsoft.com/office/drawing/2014/main" id="{DD8B0DCA-FF04-4670-A418-B513D16AD48A}"/>
                  </a:ext>
                </a:extLst>
              </p:cNvPr>
              <p:cNvCxnSpPr/>
              <p:nvPr/>
            </p:nvCxnSpPr>
            <p:spPr>
              <a:xfrm>
                <a:off x="1016032" y="2361185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Shape 313">
                <a:extLst>
                  <a:ext uri="{FF2B5EF4-FFF2-40B4-BE49-F238E27FC236}">
                    <a16:creationId xmlns:a16="http://schemas.microsoft.com/office/drawing/2014/main" id="{31100018-12C6-48E5-A903-55DC8B0795B1}"/>
                  </a:ext>
                </a:extLst>
              </p:cNvPr>
              <p:cNvCxnSpPr/>
              <p:nvPr/>
            </p:nvCxnSpPr>
            <p:spPr>
              <a:xfrm>
                <a:off x="1016032" y="2821310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Shape 310">
                <a:extLst>
                  <a:ext uri="{FF2B5EF4-FFF2-40B4-BE49-F238E27FC236}">
                    <a16:creationId xmlns:a16="http://schemas.microsoft.com/office/drawing/2014/main" id="{8DAD52AD-9C6C-423D-8CC9-F27E33315C2C}"/>
                  </a:ext>
                </a:extLst>
              </p:cNvPr>
              <p:cNvCxnSpPr/>
              <p:nvPr/>
            </p:nvCxnSpPr>
            <p:spPr>
              <a:xfrm>
                <a:off x="1016032" y="1901060"/>
                <a:ext cx="1899784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Shape 317">
                <a:extLst>
                  <a:ext uri="{FF2B5EF4-FFF2-40B4-BE49-F238E27FC236}">
                    <a16:creationId xmlns:a16="http://schemas.microsoft.com/office/drawing/2014/main" id="{3377E878-FABA-433D-9722-342A1B4500F1}"/>
                  </a:ext>
                </a:extLst>
              </p:cNvPr>
              <p:cNvCxnSpPr/>
              <p:nvPr/>
            </p:nvCxnSpPr>
            <p:spPr>
              <a:xfrm>
                <a:off x="1016031" y="3741558"/>
                <a:ext cx="1899783" cy="18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Shape 309">
              <a:extLst>
                <a:ext uri="{FF2B5EF4-FFF2-40B4-BE49-F238E27FC236}">
                  <a16:creationId xmlns:a16="http://schemas.microsoft.com/office/drawing/2014/main" id="{0001D373-B729-46E1-9E93-F6552E8D42BC}"/>
                </a:ext>
              </a:extLst>
            </p:cNvPr>
            <p:cNvSpPr txBox="1"/>
            <p:nvPr/>
          </p:nvSpPr>
          <p:spPr>
            <a:xfrm>
              <a:off x="3676323" y="2857322"/>
              <a:ext cx="563863" cy="372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>
                  <a:solidFill>
                    <a:schemeClr val="bg1"/>
                  </a:solidFill>
                </a:rPr>
                <a:t>20%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312">
              <a:extLst>
                <a:ext uri="{FF2B5EF4-FFF2-40B4-BE49-F238E27FC236}">
                  <a16:creationId xmlns:a16="http://schemas.microsoft.com/office/drawing/2014/main" id="{2DF9576D-DBCB-4A52-8828-3EC2BA1DFC92}"/>
                </a:ext>
              </a:extLst>
            </p:cNvPr>
            <p:cNvSpPr txBox="1"/>
            <p:nvPr/>
          </p:nvSpPr>
          <p:spPr>
            <a:xfrm>
              <a:off x="3676323" y="3324270"/>
              <a:ext cx="504056" cy="250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 b="0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10%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FA2126A2-37C4-47AC-9AC0-A8BF7898D6BD}"/>
                </a:ext>
              </a:extLst>
            </p:cNvPr>
            <p:cNvGrpSpPr/>
            <p:nvPr/>
          </p:nvGrpSpPr>
          <p:grpSpPr>
            <a:xfrm>
              <a:off x="4174891" y="2814540"/>
              <a:ext cx="504056" cy="1099165"/>
              <a:chOff x="966112" y="2638084"/>
              <a:chExt cx="504056" cy="1099165"/>
            </a:xfrm>
          </p:grpSpPr>
          <p:sp>
            <p:nvSpPr>
              <p:cNvPr id="70" name="Shape 318">
                <a:extLst>
                  <a:ext uri="{FF2B5EF4-FFF2-40B4-BE49-F238E27FC236}">
                    <a16:creationId xmlns:a16="http://schemas.microsoft.com/office/drawing/2014/main" id="{739D8D4B-6A68-4A10-A982-A34D0C71CEEC}"/>
                  </a:ext>
                </a:extLst>
              </p:cNvPr>
              <p:cNvSpPr/>
              <p:nvPr/>
            </p:nvSpPr>
            <p:spPr>
              <a:xfrm>
                <a:off x="1075904" y="2638084"/>
                <a:ext cx="325793" cy="1099165"/>
              </a:xfrm>
              <a:prstGeom prst="rect">
                <a:avLst/>
              </a:prstGeom>
              <a:solidFill>
                <a:srgbClr val="C42C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Shape 322">
                <a:extLst>
                  <a:ext uri="{FF2B5EF4-FFF2-40B4-BE49-F238E27FC236}">
                    <a16:creationId xmlns:a16="http://schemas.microsoft.com/office/drawing/2014/main" id="{DC23BD0C-8213-49D2-9B89-4E4FC1DA0298}"/>
                  </a:ext>
                </a:extLst>
              </p:cNvPr>
              <p:cNvSpPr txBox="1"/>
              <p:nvPr/>
            </p:nvSpPr>
            <p:spPr>
              <a:xfrm>
                <a:off x="966112" y="2643106"/>
                <a:ext cx="504056" cy="2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23%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3AC3C28A-5045-48ED-A115-4C48C8941131}"/>
                </a:ext>
              </a:extLst>
            </p:cNvPr>
            <p:cNvGrpSpPr/>
            <p:nvPr/>
          </p:nvGrpSpPr>
          <p:grpSpPr>
            <a:xfrm>
              <a:off x="4610096" y="2564558"/>
              <a:ext cx="456089" cy="1349106"/>
              <a:chOff x="1401317" y="2388102"/>
              <a:chExt cx="456089" cy="1349106"/>
            </a:xfrm>
          </p:grpSpPr>
          <p:sp>
            <p:nvSpPr>
              <p:cNvPr id="68" name="Shape 319">
                <a:extLst>
                  <a:ext uri="{FF2B5EF4-FFF2-40B4-BE49-F238E27FC236}">
                    <a16:creationId xmlns:a16="http://schemas.microsoft.com/office/drawing/2014/main" id="{56CB4133-FDEE-4BF8-ABAC-5B635E77C8C4}"/>
                  </a:ext>
                </a:extLst>
              </p:cNvPr>
              <p:cNvSpPr/>
              <p:nvPr/>
            </p:nvSpPr>
            <p:spPr>
              <a:xfrm>
                <a:off x="1463446" y="2399063"/>
                <a:ext cx="312453" cy="1338145"/>
              </a:xfrm>
              <a:prstGeom prst="rect">
                <a:avLst/>
              </a:prstGeom>
              <a:solidFill>
                <a:srgbClr val="C42C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323">
                <a:extLst>
                  <a:ext uri="{FF2B5EF4-FFF2-40B4-BE49-F238E27FC236}">
                    <a16:creationId xmlns:a16="http://schemas.microsoft.com/office/drawing/2014/main" id="{98CAB943-9259-40B1-860E-A6BBECB21C90}"/>
                  </a:ext>
                </a:extLst>
              </p:cNvPr>
              <p:cNvSpPr txBox="1"/>
              <p:nvPr/>
            </p:nvSpPr>
            <p:spPr>
              <a:xfrm>
                <a:off x="1401317" y="2388102"/>
                <a:ext cx="456089" cy="220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28%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" name="Shape 324">
              <a:extLst>
                <a:ext uri="{FF2B5EF4-FFF2-40B4-BE49-F238E27FC236}">
                  <a16:creationId xmlns:a16="http://schemas.microsoft.com/office/drawing/2014/main" id="{B9A57E93-6A83-47B7-9154-8E84EB5DE61F}"/>
                </a:ext>
              </a:extLst>
            </p:cNvPr>
            <p:cNvSpPr txBox="1"/>
            <p:nvPr/>
          </p:nvSpPr>
          <p:spPr>
            <a:xfrm>
              <a:off x="3676323" y="2388166"/>
              <a:ext cx="563084" cy="363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>
                  <a:solidFill>
                    <a:schemeClr val="bg1"/>
                  </a:solidFill>
                </a:rPr>
                <a:t>30%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341">
              <a:extLst>
                <a:ext uri="{FF2B5EF4-FFF2-40B4-BE49-F238E27FC236}">
                  <a16:creationId xmlns:a16="http://schemas.microsoft.com/office/drawing/2014/main" id="{B270AFC9-E333-4379-875A-6766383A0FBA}"/>
                </a:ext>
              </a:extLst>
            </p:cNvPr>
            <p:cNvSpPr/>
            <p:nvPr/>
          </p:nvSpPr>
          <p:spPr>
            <a:xfrm>
              <a:off x="5836564" y="2814540"/>
              <a:ext cx="307234" cy="1111565"/>
            </a:xfrm>
            <a:prstGeom prst="rect">
              <a:avLst/>
            </a:prstGeom>
            <a:solidFill>
              <a:srgbClr val="5B8DF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AD2DC3A8-A691-4EED-834E-5C0F3ADCA562}"/>
                </a:ext>
              </a:extLst>
            </p:cNvPr>
            <p:cNvGrpSpPr/>
            <p:nvPr/>
          </p:nvGrpSpPr>
          <p:grpSpPr>
            <a:xfrm>
              <a:off x="5338378" y="3018064"/>
              <a:ext cx="504056" cy="908082"/>
              <a:chOff x="1841567" y="2720210"/>
              <a:chExt cx="504056" cy="908082"/>
            </a:xfrm>
          </p:grpSpPr>
          <p:sp>
            <p:nvSpPr>
              <p:cNvPr id="66" name="Shape 340">
                <a:extLst>
                  <a:ext uri="{FF2B5EF4-FFF2-40B4-BE49-F238E27FC236}">
                    <a16:creationId xmlns:a16="http://schemas.microsoft.com/office/drawing/2014/main" id="{886A3270-894C-48E7-A7F7-AB75FD305605}"/>
                  </a:ext>
                </a:extLst>
              </p:cNvPr>
              <p:cNvSpPr/>
              <p:nvPr/>
            </p:nvSpPr>
            <p:spPr>
              <a:xfrm>
                <a:off x="1935441" y="2740728"/>
                <a:ext cx="319779" cy="887564"/>
              </a:xfrm>
              <a:prstGeom prst="rect">
                <a:avLst/>
              </a:prstGeom>
              <a:solidFill>
                <a:srgbClr val="5B8DF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342">
                <a:extLst>
                  <a:ext uri="{FF2B5EF4-FFF2-40B4-BE49-F238E27FC236}">
                    <a16:creationId xmlns:a16="http://schemas.microsoft.com/office/drawing/2014/main" id="{DDE30C95-5482-45C2-A482-883DD949E062}"/>
                  </a:ext>
                </a:extLst>
              </p:cNvPr>
              <p:cNvSpPr txBox="1"/>
              <p:nvPr/>
            </p:nvSpPr>
            <p:spPr>
              <a:xfrm>
                <a:off x="1841567" y="2720210"/>
                <a:ext cx="504056" cy="2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altLang="zh-TW" sz="1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19%</a:t>
                </a:r>
                <a:endParaRPr lang="zh-TW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" name="Shape 343">
              <a:extLst>
                <a:ext uri="{FF2B5EF4-FFF2-40B4-BE49-F238E27FC236}">
                  <a16:creationId xmlns:a16="http://schemas.microsoft.com/office/drawing/2014/main" id="{FC45B2EF-F8DE-4F82-826F-DBF06662C80A}"/>
                </a:ext>
              </a:extLst>
            </p:cNvPr>
            <p:cNvSpPr txBox="1"/>
            <p:nvPr/>
          </p:nvSpPr>
          <p:spPr>
            <a:xfrm>
              <a:off x="5741689" y="2798980"/>
              <a:ext cx="504056" cy="275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altLang="zh-TW" sz="1000" b="1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24%</a:t>
              </a:r>
              <a:endParaRPr lang="zh-TW" sz="1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348">
              <a:extLst>
                <a:ext uri="{FF2B5EF4-FFF2-40B4-BE49-F238E27FC236}">
                  <a16:creationId xmlns:a16="http://schemas.microsoft.com/office/drawing/2014/main" id="{6995EFAD-CB4E-4873-9A51-961F97D53740}"/>
                </a:ext>
              </a:extLst>
            </p:cNvPr>
            <p:cNvSpPr txBox="1"/>
            <p:nvPr/>
          </p:nvSpPr>
          <p:spPr>
            <a:xfrm>
              <a:off x="5451744" y="4116358"/>
              <a:ext cx="6483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zh-TW" sz="1200" b="1" i="0" u="none" strike="noStrike" cap="none">
                  <a:solidFill>
                    <a:srgbClr val="5B8DF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altLang="zh-TW" sz="1200" b="1" i="0" u="none" strike="noStrike" cap="none">
                  <a:solidFill>
                    <a:srgbClr val="5B8DF1"/>
                  </a:solidFill>
                  <a:latin typeface="Arial"/>
                  <a:ea typeface="Arial"/>
                  <a:cs typeface="Arial"/>
                  <a:sym typeface="Arial"/>
                </a:rPr>
                <a:t>R004</a:t>
              </a:r>
              <a:endParaRPr lang="zh-TW" sz="1200" b="1" i="0" u="none" strike="noStrike" cap="none">
                <a:solidFill>
                  <a:srgbClr val="5B8DF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349">
              <a:extLst>
                <a:ext uri="{FF2B5EF4-FFF2-40B4-BE49-F238E27FC236}">
                  <a16:creationId xmlns:a16="http://schemas.microsoft.com/office/drawing/2014/main" id="{06A0B5D2-94AC-49F7-9C0A-22F5312103E3}"/>
                </a:ext>
              </a:extLst>
            </p:cNvPr>
            <p:cNvSpPr txBox="1"/>
            <p:nvPr/>
          </p:nvSpPr>
          <p:spPr>
            <a:xfrm>
              <a:off x="4239407" y="4136968"/>
              <a:ext cx="862826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altLang="zh-TW" sz="1100" b="1" i="0" u="none" strike="noStrike" cap="none">
                  <a:solidFill>
                    <a:srgbClr val="C42C6A"/>
                  </a:solidFill>
                  <a:latin typeface="Arial"/>
                  <a:ea typeface="Arial"/>
                  <a:cs typeface="Arial"/>
                  <a:sym typeface="Arial"/>
                </a:rPr>
                <a:t>UX-500P</a:t>
              </a:r>
              <a:endParaRPr lang="zh-TW" sz="1100" b="1" i="0" u="none" strike="noStrike" cap="none">
                <a:solidFill>
                  <a:srgbClr val="C42C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324">
              <a:extLst>
                <a:ext uri="{FF2B5EF4-FFF2-40B4-BE49-F238E27FC236}">
                  <a16:creationId xmlns:a16="http://schemas.microsoft.com/office/drawing/2014/main" id="{CC7BA739-650D-4C52-86A7-2FD031FAFC98}"/>
                </a:ext>
              </a:extLst>
            </p:cNvPr>
            <p:cNvSpPr txBox="1"/>
            <p:nvPr/>
          </p:nvSpPr>
          <p:spPr>
            <a:xfrm>
              <a:off x="3659400" y="1959146"/>
              <a:ext cx="504056" cy="3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-US" altLang="zh-TW" sz="1050">
                  <a:solidFill>
                    <a:schemeClr val="bg1"/>
                  </a:solidFill>
                </a:rPr>
                <a:t>40%</a:t>
              </a:r>
              <a:endParaRPr lang="zh-TW" sz="10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312">
              <a:extLst>
                <a:ext uri="{FF2B5EF4-FFF2-40B4-BE49-F238E27FC236}">
                  <a16:creationId xmlns:a16="http://schemas.microsoft.com/office/drawing/2014/main" id="{57988921-AA95-42F9-9B5B-03DD70AB1B45}"/>
                </a:ext>
              </a:extLst>
            </p:cNvPr>
            <p:cNvSpPr txBox="1"/>
            <p:nvPr/>
          </p:nvSpPr>
          <p:spPr>
            <a:xfrm>
              <a:off x="3820339" y="3756318"/>
              <a:ext cx="288032" cy="250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zh-TW" sz="1050" b="0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65" name="Shape 89">
              <a:extLst>
                <a:ext uri="{FF2B5EF4-FFF2-40B4-BE49-F238E27FC236}">
                  <a16:creationId xmlns:a16="http://schemas.microsoft.com/office/drawing/2014/main" id="{87516932-64B1-416F-BBD4-40AA15B929A6}"/>
                </a:ext>
              </a:extLst>
            </p:cNvPr>
            <p:cNvSpPr txBox="1"/>
            <p:nvPr/>
          </p:nvSpPr>
          <p:spPr>
            <a:xfrm>
              <a:off x="3708243" y="4025516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9F5900"/>
                </a:buClr>
                <a:buSzPct val="25000"/>
              </a:pPr>
              <a:r>
                <a:rPr lang="en-US" sz="800">
                  <a:solidFill>
                    <a:schemeClr val="bg1"/>
                  </a:solidFill>
                </a:rPr>
                <a:t>  </a:t>
              </a:r>
              <a:r>
                <a:rPr lang="en-US" altLang="zh-TW" sz="800">
                  <a:solidFill>
                    <a:schemeClr val="bg1"/>
                  </a:solidFill>
                </a:rPr>
                <a:t>(</a:t>
              </a:r>
              <a:r>
                <a:rPr lang="en-US" sz="800">
                  <a:solidFill>
                    <a:schemeClr val="bg1"/>
                  </a:solidFill>
                </a:rPr>
                <a:t>%)</a:t>
              </a:r>
              <a:endParaRPr lang="en-US" sz="8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</p:grpSp>
      <p:pic>
        <p:nvPicPr>
          <p:cNvPr id="77" name="圖片 76">
            <a:extLst>
              <a:ext uri="{FF2B5EF4-FFF2-40B4-BE49-F238E27FC236}">
                <a16:creationId xmlns:a16="http://schemas.microsoft.com/office/drawing/2014/main" id="{61C416E8-C366-4CA9-8AFF-931E7103A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5383" y="2130460"/>
            <a:ext cx="2429537" cy="1042776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0DC6DD5C-BB52-4622-A1DD-B4D8A686DC04}"/>
              </a:ext>
            </a:extLst>
          </p:cNvPr>
          <p:cNvSpPr/>
          <p:nvPr/>
        </p:nvSpPr>
        <p:spPr>
          <a:xfrm>
            <a:off x="6775728" y="2194502"/>
            <a:ext cx="2106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Especially suitable to be used on the ARM-based model to release CPU resource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931B7-5FEE-8749-A480-C4D8C6AEF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5440218" cy="862553"/>
          </a:xfrm>
        </p:spPr>
        <p:txBody>
          <a:bodyPr anchor="ctr"/>
          <a:lstStyle/>
          <a:p>
            <a:r>
              <a:rPr lang="en-US" altLang="zh-TW" sz="2800">
                <a:latin typeface="+mj-lt"/>
              </a:rPr>
              <a:t>Performance comparison between </a:t>
            </a:r>
            <a:r>
              <a:rPr lang="zh-TW" altLang="en-US" sz="2800">
                <a:latin typeface="+mj-lt"/>
              </a:rPr>
              <a:t>TR-004 </a:t>
            </a:r>
            <a:r>
              <a:rPr lang="en-US" altLang="zh-TW" sz="2800">
                <a:latin typeface="+mj-lt"/>
              </a:rPr>
              <a:t>and </a:t>
            </a:r>
            <a:r>
              <a:rPr lang="zh-TW" altLang="en-US" sz="2800">
                <a:latin typeface="+mj-lt"/>
              </a:rPr>
              <a:t>UX-500P</a:t>
            </a: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639F3413-B4E1-475C-8B55-BFA41D2A03BF}"/>
              </a:ext>
            </a:extLst>
          </p:cNvPr>
          <p:cNvSpPr txBox="1">
            <a:spLocks/>
          </p:cNvSpPr>
          <p:nvPr/>
        </p:nvSpPr>
        <p:spPr>
          <a:xfrm>
            <a:off x="119080" y="1047344"/>
            <a:ext cx="4093277" cy="1184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In 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QNAP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lab, 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TR-004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&amp;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UX-500P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with 4 Samsung SSD 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RAID 5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to compare the sequential performance. </a:t>
            </a:r>
            <a:endParaRPr lang="zh-TW" altLang="en-US" sz="1600" b="1" dirty="0">
              <a:solidFill>
                <a:schemeClr val="bg1"/>
              </a:solidFill>
              <a:latin typeface="+mj-lt"/>
              <a:ea typeface="微軟正黑體"/>
            </a:endParaRPr>
          </a:p>
          <a:p>
            <a:pPr>
              <a:defRPr/>
            </a:pPr>
            <a:endParaRPr lang="zh-TW" altLang="en-US" sz="1600" b="1" dirty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zh-TW" altLang="en-US" sz="1600" b="1" dirty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1E8EA8A6-CD00-4940-9EB5-09BC4345C242}"/>
              </a:ext>
            </a:extLst>
          </p:cNvPr>
          <p:cNvSpPr txBox="1">
            <a:spLocks/>
          </p:cNvSpPr>
          <p:nvPr/>
        </p:nvSpPr>
        <p:spPr>
          <a:xfrm>
            <a:off x="430646" y="5624358"/>
            <a:ext cx="8430383" cy="327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zh-TW" sz="11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Test standard:</a:t>
            </a:r>
            <a:endParaRPr lang="zh-TW" altLang="en-US" sz="11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1100" b="1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1FAF435-284D-4752-B2BB-1ACB4512B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464" y="0"/>
            <a:ext cx="1150536" cy="8625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A14B81-3C69-4631-8A6B-CEBF39BD6D6D}"/>
              </a:ext>
            </a:extLst>
          </p:cNvPr>
          <p:cNvSpPr/>
          <p:nvPr/>
        </p:nvSpPr>
        <p:spPr>
          <a:xfrm>
            <a:off x="4272684" y="1047344"/>
            <a:ext cx="4400261" cy="861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TR-004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external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RAID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performance is same as UX-500P but 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NAS CPU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usage is reduced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for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5</a:t>
            </a:r>
            <a:r>
              <a:rPr lang="zh-TW" altLang="en-US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%</a:t>
            </a:r>
            <a:r>
              <a:rPr lang="en-US" altLang="zh-TW" sz="16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.</a:t>
            </a:r>
            <a:endParaRPr lang="zh-TW" altLang="en-US" sz="1600" b="1" dirty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79" name="內容版面配置區 1">
            <a:extLst>
              <a:ext uri="{FF2B5EF4-FFF2-40B4-BE49-F238E27FC236}">
                <a16:creationId xmlns:a16="http://schemas.microsoft.com/office/drawing/2014/main" id="{F7C50F36-1628-4EC5-8B58-927B84D33139}"/>
              </a:ext>
            </a:extLst>
          </p:cNvPr>
          <p:cNvSpPr txBox="1">
            <a:spLocks/>
          </p:cNvSpPr>
          <p:nvPr/>
        </p:nvSpPr>
        <p:spPr>
          <a:xfrm>
            <a:off x="642124" y="4490091"/>
            <a:ext cx="7351340" cy="526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altLang="zh-TW" sz="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Test standard </a:t>
            </a:r>
            <a:r>
              <a:rPr lang="zh-TW" altLang="en-US" sz="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：</a:t>
            </a:r>
            <a:br>
              <a:rPr lang="en-US" altLang="zh-TW" sz="800">
                <a:solidFill>
                  <a:schemeClr val="bg1"/>
                </a:solidFill>
                <a:latin typeface="+mj-lt"/>
              </a:rPr>
            </a:b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fio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--direct=1 --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rw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=write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bs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=1M --runtime=180 --size=32G --name=test-write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ioengine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libaio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iodepth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=1</a:t>
            </a:r>
            <a:br>
              <a:rPr lang="en-US" altLang="zh-TW" sz="800">
                <a:solidFill>
                  <a:schemeClr val="bg1"/>
                </a:solidFill>
                <a:latin typeface="+mj-lt"/>
              </a:rPr>
            </a:b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fio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--direct=0 --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rw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randwrite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bs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=4K --runtime=180 --size=32G --name=test-write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ioengine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libaio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numjobs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=1 --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iodepth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=1 --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refill_buffers</a:t>
            </a:r>
            <a:r>
              <a:rPr lang="en-US" altLang="zh-TW" sz="800">
                <a:solidFill>
                  <a:schemeClr val="bg1"/>
                </a:solidFill>
                <a:latin typeface="+mj-lt"/>
              </a:rPr>
              <a:t> --</a:t>
            </a:r>
            <a:r>
              <a:rPr lang="en-US" altLang="zh-TW" sz="800" err="1">
                <a:solidFill>
                  <a:schemeClr val="bg1"/>
                </a:solidFill>
                <a:latin typeface="+mj-lt"/>
              </a:rPr>
              <a:t>group_reporting</a:t>
            </a:r>
            <a:endParaRPr lang="zh-TW" altLang="en-US" sz="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0" name="Shape 81">
            <a:extLst>
              <a:ext uri="{FF2B5EF4-FFF2-40B4-BE49-F238E27FC236}">
                <a16:creationId xmlns:a16="http://schemas.microsoft.com/office/drawing/2014/main" id="{3E72424F-0388-4F39-86F7-B6BA712E8596}"/>
              </a:ext>
            </a:extLst>
          </p:cNvPr>
          <p:cNvSpPr txBox="1"/>
          <p:nvPr/>
        </p:nvSpPr>
        <p:spPr>
          <a:xfrm>
            <a:off x="4683771" y="4019762"/>
            <a:ext cx="500066" cy="24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ct val="25000"/>
              <a:buFont typeface="Arial"/>
              <a:buNone/>
            </a:pPr>
            <a:r>
              <a:rPr lang="en-US" altLang="zh-TW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Read</a:t>
            </a:r>
            <a:endParaRPr lang="zh-TW" sz="1000" b="1" i="0" u="none" strike="noStrike" cap="none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1" name="Shape 82">
            <a:extLst>
              <a:ext uri="{FF2B5EF4-FFF2-40B4-BE49-F238E27FC236}">
                <a16:creationId xmlns:a16="http://schemas.microsoft.com/office/drawing/2014/main" id="{A0B3AFDA-31DB-406E-A6A9-B6E76380D8A2}"/>
              </a:ext>
            </a:extLst>
          </p:cNvPr>
          <p:cNvSpPr txBox="1"/>
          <p:nvPr/>
        </p:nvSpPr>
        <p:spPr>
          <a:xfrm>
            <a:off x="5043811" y="4019762"/>
            <a:ext cx="613346" cy="274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ct val="25000"/>
              <a:buFont typeface="Arial"/>
              <a:buNone/>
            </a:pPr>
            <a:r>
              <a:rPr lang="en-US" altLang="zh-TW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Write</a:t>
            </a:r>
            <a:endParaRPr lang="zh-TW" sz="1000" b="1" i="0" u="none" strike="noStrike" cap="none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2" name="Shape 81">
            <a:extLst>
              <a:ext uri="{FF2B5EF4-FFF2-40B4-BE49-F238E27FC236}">
                <a16:creationId xmlns:a16="http://schemas.microsoft.com/office/drawing/2014/main" id="{FDDE780A-BBCF-4C51-8558-299B159F39B5}"/>
              </a:ext>
            </a:extLst>
          </p:cNvPr>
          <p:cNvSpPr txBox="1"/>
          <p:nvPr/>
        </p:nvSpPr>
        <p:spPr>
          <a:xfrm>
            <a:off x="5877401" y="4021335"/>
            <a:ext cx="500066" cy="24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ct val="25000"/>
              <a:buFont typeface="Arial"/>
              <a:buNone/>
            </a:pPr>
            <a:r>
              <a:rPr lang="en-US" altLang="zh-TW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Read</a:t>
            </a:r>
            <a:endParaRPr lang="zh-TW" sz="1000" b="1" i="0" u="none" strike="noStrike" cap="none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3" name="Shape 82">
            <a:extLst>
              <a:ext uri="{FF2B5EF4-FFF2-40B4-BE49-F238E27FC236}">
                <a16:creationId xmlns:a16="http://schemas.microsoft.com/office/drawing/2014/main" id="{3A90D6BD-BB2E-452C-AA4F-F7CA2ADCC4FC}"/>
              </a:ext>
            </a:extLst>
          </p:cNvPr>
          <p:cNvSpPr txBox="1"/>
          <p:nvPr/>
        </p:nvSpPr>
        <p:spPr>
          <a:xfrm>
            <a:off x="6237441" y="4021335"/>
            <a:ext cx="613346" cy="274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ct val="25000"/>
              <a:buFont typeface="Arial"/>
              <a:buNone/>
            </a:pPr>
            <a:r>
              <a:rPr lang="en-US" altLang="zh-TW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Write</a:t>
            </a:r>
            <a:endParaRPr lang="zh-TW" sz="1000" b="1" i="0" u="none" strike="noStrike" cap="none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4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7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64D7D4ED-CEEC-4658-A56C-DF293E187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462" y="1895491"/>
            <a:ext cx="5722495" cy="2638409"/>
          </a:xfrm>
          <a:prstGeom prst="rect">
            <a:avLst/>
          </a:prstGeom>
        </p:spPr>
      </p:pic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9B1E05BC-1F31-4A8C-BB15-04D3777309DF}"/>
              </a:ext>
            </a:extLst>
          </p:cNvPr>
          <p:cNvSpPr txBox="1">
            <a:spLocks/>
          </p:cNvSpPr>
          <p:nvPr/>
        </p:nvSpPr>
        <p:spPr>
          <a:xfrm>
            <a:off x="161129" y="894036"/>
            <a:ext cx="8874432" cy="827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When using third party external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RAID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device to expand NAS, the disk health cannot be monitored.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 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TR-004 disk can be monitored in Storage &amp; Snapshot for best protection. </a:t>
            </a:r>
            <a:endParaRPr lang="zh-TW" altLang="en-US" sz="1600" b="1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600" b="1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49" y="0"/>
            <a:ext cx="8046720" cy="862553"/>
          </a:xfrm>
        </p:spPr>
        <p:txBody>
          <a:bodyPr/>
          <a:lstStyle/>
          <a:p>
            <a:r>
              <a:rPr lang="en-US" altLang="zh-CN" sz="3200" dirty="0"/>
              <a:t>Official External RAID device provide better protection  </a:t>
            </a:r>
            <a:endParaRPr lang="zh-CN" altLang="en-US" sz="32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22C88AA-AF51-44CD-83DB-3E01C54A2E62}"/>
              </a:ext>
            </a:extLst>
          </p:cNvPr>
          <p:cNvSpPr/>
          <p:nvPr/>
        </p:nvSpPr>
        <p:spPr>
          <a:xfrm>
            <a:off x="6053960" y="3305992"/>
            <a:ext cx="1166196" cy="11661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10">
            <a:extLst>
              <a:ext uri="{FF2B5EF4-FFF2-40B4-BE49-F238E27FC236}">
                <a16:creationId xmlns:a16="http://schemas.microsoft.com/office/drawing/2014/main" id="{7C95CA63-71AB-4A10-A29F-D59AD29750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3" y="3820990"/>
            <a:ext cx="1007452" cy="857251"/>
          </a:xfrm>
          <a:prstGeom prst="rect">
            <a:avLst/>
          </a:prstGeom>
        </p:spPr>
      </p:pic>
      <p:pic>
        <p:nvPicPr>
          <p:cNvPr id="12" name="圖片 12">
            <a:extLst>
              <a:ext uri="{FF2B5EF4-FFF2-40B4-BE49-F238E27FC236}">
                <a16:creationId xmlns:a16="http://schemas.microsoft.com/office/drawing/2014/main" id="{338C6EF4-368F-404F-8475-D176A7F426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59" y="3806336"/>
            <a:ext cx="1036760" cy="901211"/>
          </a:xfrm>
          <a:prstGeom prst="rect">
            <a:avLst/>
          </a:prstGeom>
        </p:spPr>
      </p:pic>
      <p:pic>
        <p:nvPicPr>
          <p:cNvPr id="16" name="圖片 16">
            <a:extLst>
              <a:ext uri="{FF2B5EF4-FFF2-40B4-BE49-F238E27FC236}">
                <a16:creationId xmlns:a16="http://schemas.microsoft.com/office/drawing/2014/main" id="{B85BC167-AD7C-4FFF-A2F4-26577943D5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81" y="3799009"/>
            <a:ext cx="1036760" cy="886558"/>
          </a:xfrm>
          <a:prstGeom prst="rect">
            <a:avLst/>
          </a:prstGeom>
        </p:spPr>
      </p:pic>
      <p:pic>
        <p:nvPicPr>
          <p:cNvPr id="18" name="圖片 18" descr="一張含有 物件 的圖片&#10;&#10;描述是以高可信度產生">
            <a:extLst>
              <a:ext uri="{FF2B5EF4-FFF2-40B4-BE49-F238E27FC236}">
                <a16:creationId xmlns:a16="http://schemas.microsoft.com/office/drawing/2014/main" id="{29222EDD-2135-414B-BF86-745DD2431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005" y="3806335"/>
            <a:ext cx="1073396" cy="901214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2F8D234-50DE-47E7-92A0-9B43580B5C70}"/>
              </a:ext>
            </a:extLst>
          </p:cNvPr>
          <p:cNvCxnSpPr>
            <a:cxnSpLocks/>
          </p:cNvCxnSpPr>
          <p:nvPr/>
        </p:nvCxnSpPr>
        <p:spPr>
          <a:xfrm>
            <a:off x="5498450" y="3990568"/>
            <a:ext cx="851527" cy="4141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BDF7BBAC-0284-42FB-9ED6-1902DB93C7E6}"/>
              </a:ext>
            </a:extLst>
          </p:cNvPr>
          <p:cNvCxnSpPr>
            <a:cxnSpLocks/>
          </p:cNvCxnSpPr>
          <p:nvPr/>
        </p:nvCxnSpPr>
        <p:spPr>
          <a:xfrm>
            <a:off x="6733855" y="2853231"/>
            <a:ext cx="419049" cy="7760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>
            <a:extLst>
              <a:ext uri="{FF2B5EF4-FFF2-40B4-BE49-F238E27FC236}">
                <a16:creationId xmlns:a16="http://schemas.microsoft.com/office/drawing/2014/main" id="{B1F91768-DB61-44A3-9F20-0C2DD81D92DF}"/>
              </a:ext>
            </a:extLst>
          </p:cNvPr>
          <p:cNvSpPr/>
          <p:nvPr/>
        </p:nvSpPr>
        <p:spPr>
          <a:xfrm>
            <a:off x="4691432" y="1956554"/>
            <a:ext cx="2144326" cy="2144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7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065C8654-0212-4AD5-92A9-BC5301F927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5"/>
          <a:stretch/>
        </p:blipFill>
        <p:spPr>
          <a:xfrm>
            <a:off x="4697828" y="1976873"/>
            <a:ext cx="2116800" cy="2116800"/>
          </a:xfrm>
          <a:prstGeom prst="ellips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BE3B2E1-9909-46A2-AD1D-205B71BE8A79}"/>
              </a:ext>
            </a:extLst>
          </p:cNvPr>
          <p:cNvSpPr/>
          <p:nvPr/>
        </p:nvSpPr>
        <p:spPr>
          <a:xfrm>
            <a:off x="453477" y="170127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Functions: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QTS Disk monitoring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External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RAID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monitoring</a:t>
            </a:r>
            <a:endParaRPr lang="zh-TW" altLang="zh-TW" dirty="0">
              <a:latin typeface="+mj-lt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Disk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S.M.A.R.T. </a:t>
            </a:r>
          </a:p>
          <a:p>
            <a:pPr>
              <a:defRPr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Customized temperature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 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alert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Notification Center 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push notification and more!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5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04C28B9C-A93A-43ED-84C1-7B550A685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43" y="1600280"/>
            <a:ext cx="4542019" cy="2823611"/>
          </a:xfrm>
          <a:prstGeom prst="rect">
            <a:avLst/>
          </a:prstGeom>
        </p:spPr>
      </p:pic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9B1E05BC-1F31-4A8C-BB15-04D3777309DF}"/>
              </a:ext>
            </a:extLst>
          </p:cNvPr>
          <p:cNvSpPr txBox="1">
            <a:spLocks/>
          </p:cNvSpPr>
          <p:nvPr/>
        </p:nvSpPr>
        <p:spPr>
          <a:xfrm>
            <a:off x="177186" y="1008439"/>
            <a:ext cx="8430383" cy="1033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The TR-004 is in external storage mode until a storage pool or static volume is created.</a:t>
            </a:r>
            <a:endParaRPr lang="zh-TW" altLang="en-US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zh-TW" altLang="en-US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D01C830-9359-42D1-B9F0-92D91C22BF79}"/>
              </a:ext>
            </a:extLst>
          </p:cNvPr>
          <p:cNvGrpSpPr/>
          <p:nvPr/>
        </p:nvGrpSpPr>
        <p:grpSpPr>
          <a:xfrm rot="9575904">
            <a:off x="5173183" y="2070953"/>
            <a:ext cx="1721706" cy="1618957"/>
            <a:chOff x="4654030" y="1704308"/>
            <a:chExt cx="1721706" cy="1618957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C02C0FE1-57B6-4E17-B531-2AFD13416957}"/>
                </a:ext>
              </a:extLst>
            </p:cNvPr>
            <p:cNvSpPr/>
            <p:nvPr/>
          </p:nvSpPr>
          <p:spPr>
            <a:xfrm>
              <a:off x="5209540" y="2157069"/>
              <a:ext cx="1166196" cy="116619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2B30CD7D-3709-407F-88C5-72B35F17D455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30" y="2841645"/>
              <a:ext cx="851527" cy="41414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2FDA806-5B23-4FE6-AEDA-870098AB861D}"/>
                </a:ext>
              </a:extLst>
            </p:cNvPr>
            <p:cNvCxnSpPr>
              <a:cxnSpLocks/>
            </p:cNvCxnSpPr>
            <p:nvPr/>
          </p:nvCxnSpPr>
          <p:spPr>
            <a:xfrm>
              <a:off x="5889435" y="1704308"/>
              <a:ext cx="419049" cy="77609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D264566E-ECF8-462A-81BF-E74CA0148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115" y="2269528"/>
            <a:ext cx="2066400" cy="2066400"/>
          </a:xfrm>
          <a:prstGeom prst="ellips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001F5A29-3344-4091-A36A-39038DC84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52" y="3511775"/>
            <a:ext cx="3650760" cy="87348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B97AA85D-AEC2-4E66-8E1A-029BE3A695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52" y="2655731"/>
            <a:ext cx="3650760" cy="68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>
                <a:latin typeface="+mj-lt"/>
              </a:rPr>
              <a:t>Create Storage Pool with TR-004</a:t>
            </a:r>
            <a:endParaRPr lang="zh-CN" altLang="en-US" sz="3200">
              <a:latin typeface="+mj-lt"/>
            </a:endParaRPr>
          </a:p>
        </p:txBody>
      </p:sp>
      <p:sp>
        <p:nvSpPr>
          <p:cNvPr id="805" name="內容版面配置區 1">
            <a:extLst>
              <a:ext uri="{FF2B5EF4-FFF2-40B4-BE49-F238E27FC236}">
                <a16:creationId xmlns:a16="http://schemas.microsoft.com/office/drawing/2014/main" id="{8A0C69A8-31AF-4D0F-923C-3DBCEE060333}"/>
              </a:ext>
            </a:extLst>
          </p:cNvPr>
          <p:cNvSpPr txBox="1">
            <a:spLocks/>
          </p:cNvSpPr>
          <p:nvPr/>
        </p:nvSpPr>
        <p:spPr>
          <a:xfrm>
            <a:off x="493708" y="4521545"/>
            <a:ext cx="7267553" cy="327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When </a:t>
            </a:r>
            <a:r>
              <a:rPr lang="en-US" altLang="zh-TW" sz="10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configuring </a:t>
            </a: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the external RAID type</a:t>
            </a:r>
            <a:r>
              <a:rPr lang="en-US" altLang="zh-TW" sz="10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with QTS</a:t>
            </a: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, the hardware </a:t>
            </a:r>
            <a:r>
              <a:rPr lang="en-US" altLang="zh-TW" sz="10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dip </a:t>
            </a: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switch </a:t>
            </a:r>
            <a:r>
              <a:rPr lang="en-US" altLang="zh-TW" sz="10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at </a:t>
            </a: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TR-004 </a:t>
            </a:r>
            <a:r>
              <a:rPr lang="en-US" altLang="zh-TW" sz="1000" b="1" dirty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needs</a:t>
            </a:r>
            <a:r>
              <a:rPr lang="en-US" altLang="zh-TW" sz="10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to be switched to software control first to prevent data loss due to misconfiguration.</a:t>
            </a:r>
            <a:endParaRPr lang="zh-TW" altLang="en-US" sz="10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0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18DFD0-06FD-420F-874D-4D78469C642D}"/>
              </a:ext>
            </a:extLst>
          </p:cNvPr>
          <p:cNvSpPr/>
          <p:nvPr/>
        </p:nvSpPr>
        <p:spPr>
          <a:xfrm>
            <a:off x="598400" y="342546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3 Steps</a:t>
            </a:r>
            <a:endParaRPr lang="zh-TW" altLang="en-US" sz="12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3EA09E6-F21D-4932-AF90-DF094AC28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52" y="4521545"/>
            <a:ext cx="244561" cy="2146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0EB4B1E-FB0D-4BF2-8590-4BBDE326F9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52" y="1821638"/>
            <a:ext cx="3650760" cy="68287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3F2847-4B2F-4950-A667-2EFEAE57578B}"/>
              </a:ext>
            </a:extLst>
          </p:cNvPr>
          <p:cNvSpPr txBox="1"/>
          <p:nvPr/>
        </p:nvSpPr>
        <p:spPr>
          <a:xfrm>
            <a:off x="383094" y="1873183"/>
            <a:ext cx="794318" cy="5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</a:rPr>
              <a:t>01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209DF6-3E5F-4F3F-A505-B97BC096AFD0}"/>
              </a:ext>
            </a:extLst>
          </p:cNvPr>
          <p:cNvSpPr/>
          <p:nvPr/>
        </p:nvSpPr>
        <p:spPr>
          <a:xfrm>
            <a:off x="1003270" y="1911451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>
                <a:latin typeface="+mj-lt"/>
                <a:ea typeface="Microsoft JhengHei"/>
              </a:rPr>
              <a:t>Disk/VJBOD &gt; Select a </a:t>
            </a:r>
            <a:br>
              <a:rPr lang="en-US" altLang="zh-TW" b="1">
                <a:latin typeface="+mj-lt"/>
                <a:ea typeface="Microsoft JhengHei"/>
              </a:rPr>
            </a:br>
            <a:r>
              <a:rPr lang="en-US" altLang="zh-TW" b="1">
                <a:latin typeface="+mj-lt"/>
                <a:ea typeface="Microsoft JhengHei"/>
              </a:rPr>
              <a:t>TR-004 Disk &gt; Configure</a:t>
            </a:r>
            <a:endParaRPr lang="zh-TW" altLang="en-US">
              <a:latin typeface="+mj-lt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A34CA58-5D8F-418A-92DF-1DC910ED023E}"/>
              </a:ext>
            </a:extLst>
          </p:cNvPr>
          <p:cNvSpPr txBox="1"/>
          <p:nvPr/>
        </p:nvSpPr>
        <p:spPr>
          <a:xfrm>
            <a:off x="383094" y="2717953"/>
            <a:ext cx="79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</a:rPr>
              <a:t>02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A244F6-F252-40DA-9B41-31869A8478CD}"/>
              </a:ext>
            </a:extLst>
          </p:cNvPr>
          <p:cNvSpPr/>
          <p:nvPr/>
        </p:nvSpPr>
        <p:spPr>
          <a:xfrm>
            <a:off x="976093" y="2757651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>
                <a:latin typeface="+mj-lt"/>
                <a:ea typeface="Microsoft JhengHei"/>
              </a:rPr>
              <a:t>Change the external RAID </a:t>
            </a:r>
            <a:br>
              <a:rPr lang="en-US" altLang="zh-TW" b="1">
                <a:latin typeface="+mj-lt"/>
                <a:ea typeface="Microsoft JhengHei"/>
              </a:rPr>
            </a:br>
            <a:r>
              <a:rPr lang="en-US" altLang="zh-TW" b="1">
                <a:latin typeface="+mj-lt"/>
                <a:ea typeface="Microsoft JhengHei"/>
              </a:rPr>
              <a:t>type in the wizard</a:t>
            </a:r>
            <a:endParaRPr lang="zh-TW" altLang="en-US" b="1">
              <a:latin typeface="+mj-lt"/>
              <a:ea typeface="Microsoft JhengHei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C32A45C-426F-458B-AEFD-5162C0CF372D}"/>
              </a:ext>
            </a:extLst>
          </p:cNvPr>
          <p:cNvSpPr txBox="1"/>
          <p:nvPr/>
        </p:nvSpPr>
        <p:spPr>
          <a:xfrm>
            <a:off x="379897" y="3623394"/>
            <a:ext cx="79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</a:rPr>
              <a:t>03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D42045-77DB-4BAF-AC05-238C65696C9A}"/>
              </a:ext>
            </a:extLst>
          </p:cNvPr>
          <p:cNvSpPr/>
          <p:nvPr/>
        </p:nvSpPr>
        <p:spPr>
          <a:xfrm>
            <a:off x="976093" y="3611841"/>
            <a:ext cx="2598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>
                <a:latin typeface="+mj-lt"/>
              </a:rPr>
              <a:t>Storage/Snapshot &gt; Create </a:t>
            </a:r>
            <a:br>
              <a:rPr lang="en-US" altLang="zh-TW" b="1">
                <a:latin typeface="+mj-lt"/>
              </a:rPr>
            </a:br>
            <a:r>
              <a:rPr lang="en-US" altLang="zh-TW" b="1">
                <a:latin typeface="+mj-lt"/>
              </a:rPr>
              <a:t>Storage Pool &gt; Select TR-004 </a:t>
            </a:r>
            <a:r>
              <a:rPr lang="en-US" altLang="zh-TW" b="1" dirty="0">
                <a:latin typeface="+mj-lt"/>
              </a:rPr>
              <a:t>external</a:t>
            </a:r>
            <a:r>
              <a:rPr lang="en-US" altLang="zh-TW" b="1">
                <a:latin typeface="+mj-lt"/>
              </a:rPr>
              <a:t> RAID</a:t>
            </a:r>
            <a:endParaRPr lang="zh-TW" alt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354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FF4A693C-9B0E-4CC3-ACDE-0E4ED4EF6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50" y="1383687"/>
            <a:ext cx="3820618" cy="886478"/>
          </a:xfrm>
          <a:prstGeom prst="rect">
            <a:avLst/>
          </a:prstGeom>
        </p:spPr>
      </p:pic>
      <p:pic>
        <p:nvPicPr>
          <p:cNvPr id="3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405C8D50-3554-402A-999C-0F507D1AB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991" y="2162451"/>
            <a:ext cx="5179101" cy="2557725"/>
          </a:xfrm>
          <a:prstGeom prst="rect">
            <a:avLst/>
          </a:prstGeom>
        </p:spPr>
      </p:pic>
      <p:pic>
        <p:nvPicPr>
          <p:cNvPr id="26" name="圖片 1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A281C96D-A283-4961-8D7A-AA6F95E78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010" y="2558689"/>
            <a:ext cx="1489065" cy="1197491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7E9483FE-AC69-475B-89EA-DC0657B2E53D}"/>
              </a:ext>
            </a:extLst>
          </p:cNvPr>
          <p:cNvGrpSpPr/>
          <p:nvPr/>
        </p:nvGrpSpPr>
        <p:grpSpPr>
          <a:xfrm>
            <a:off x="4905405" y="1444368"/>
            <a:ext cx="1616173" cy="1589791"/>
            <a:chOff x="4917273" y="1545576"/>
            <a:chExt cx="1616173" cy="1589791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4310CCE5-4368-4A35-9BE2-C4DDF850BD41}"/>
                </a:ext>
              </a:extLst>
            </p:cNvPr>
            <p:cNvGrpSpPr/>
            <p:nvPr/>
          </p:nvGrpSpPr>
          <p:grpSpPr>
            <a:xfrm rot="17660176">
              <a:off x="5165696" y="1767616"/>
              <a:ext cx="1585454" cy="1150047"/>
              <a:chOff x="3798307" y="971319"/>
              <a:chExt cx="2041138" cy="1480589"/>
            </a:xfrm>
          </p:grpSpPr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CA7CE730-D835-4D48-816A-881C8AB52756}"/>
                  </a:ext>
                </a:extLst>
              </p:cNvPr>
              <p:cNvSpPr/>
              <p:nvPr/>
            </p:nvSpPr>
            <p:spPr>
              <a:xfrm>
                <a:off x="4673249" y="971319"/>
                <a:ext cx="1166196" cy="116619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2BEFD243-C902-4F1C-845D-2214373AA3B2}"/>
                  </a:ext>
                </a:extLst>
              </p:cNvPr>
              <p:cNvCxnSpPr>
                <a:cxnSpLocks/>
                <a:endCxn id="13" idx="4"/>
              </p:cNvCxnSpPr>
              <p:nvPr/>
            </p:nvCxnSpPr>
            <p:spPr>
              <a:xfrm rot="3939824" flipV="1">
                <a:off x="4096697" y="1389260"/>
                <a:ext cx="764258" cy="136103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53A43271-3CF2-4D7D-88A1-D45D70B11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7273" y="1545576"/>
              <a:ext cx="1127942" cy="144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內容版面配置區 1">
            <a:extLst>
              <a:ext uri="{FF2B5EF4-FFF2-40B4-BE49-F238E27FC236}">
                <a16:creationId xmlns:a16="http://schemas.microsoft.com/office/drawing/2014/main" id="{BDE3AA99-4E03-42AE-8055-93DB0F587125}"/>
              </a:ext>
            </a:extLst>
          </p:cNvPr>
          <p:cNvSpPr txBox="1">
            <a:spLocks/>
          </p:cNvSpPr>
          <p:nvPr/>
        </p:nvSpPr>
        <p:spPr>
          <a:xfrm>
            <a:off x="258983" y="960925"/>
            <a:ext cx="8635930" cy="723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With the integration from QTS, a new external RAID management page is provided for below operations:</a:t>
            </a: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8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49" y="0"/>
            <a:ext cx="8046720" cy="862553"/>
          </a:xfrm>
        </p:spPr>
        <p:txBody>
          <a:bodyPr/>
          <a:lstStyle/>
          <a:p>
            <a:r>
              <a:rPr lang="en-US" altLang="zh-CN">
                <a:latin typeface="+mj-lt"/>
              </a:rPr>
              <a:t>Easily Manage External RAID</a:t>
            </a:r>
            <a:endParaRPr lang="zh-CN" altLang="en-US">
              <a:latin typeface="+mj-lt"/>
            </a:endParaRPr>
          </a:p>
        </p:txBody>
      </p:sp>
      <p:sp>
        <p:nvSpPr>
          <p:cNvPr id="18" name="內容版面配置區 1">
            <a:extLst>
              <a:ext uri="{FF2B5EF4-FFF2-40B4-BE49-F238E27FC236}">
                <a16:creationId xmlns:a16="http://schemas.microsoft.com/office/drawing/2014/main" id="{F09E8172-9E10-428B-8B1A-7CD123D524AA}"/>
              </a:ext>
            </a:extLst>
          </p:cNvPr>
          <p:cNvSpPr txBox="1">
            <a:spLocks/>
          </p:cNvSpPr>
          <p:nvPr/>
        </p:nvSpPr>
        <p:spPr>
          <a:xfrm>
            <a:off x="191840" y="4262965"/>
            <a:ext cx="8877325" cy="40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defRPr/>
            </a:pPr>
            <a:r>
              <a:rPr lang="en-US" altLang="zh-TW" sz="11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An External RAID can only be removed when its </a:t>
            </a:r>
            <a:br>
              <a:rPr lang="en-US" altLang="zh-TW" sz="11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</a:br>
            <a:r>
              <a:rPr lang="en-US" altLang="zh-TW" sz="11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associated Storage Pool and Volume are removed.</a:t>
            </a:r>
            <a:endParaRPr lang="zh-TW" altLang="en-US" sz="11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  <a:p>
            <a:pPr>
              <a:defRPr/>
            </a:pPr>
            <a:endParaRPr lang="zh-TW" altLang="en-US" sz="11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61581D-327A-4A6F-AD8E-A48CCE18C3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3145" flipV="1">
            <a:off x="5870846" y="2852071"/>
            <a:ext cx="559099" cy="926409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EE0F1BE9-12FC-4151-A411-CB51305840AF}"/>
              </a:ext>
            </a:extLst>
          </p:cNvPr>
          <p:cNvGrpSpPr/>
          <p:nvPr/>
        </p:nvGrpSpPr>
        <p:grpSpPr>
          <a:xfrm>
            <a:off x="3656768" y="1458835"/>
            <a:ext cx="2246400" cy="2246400"/>
            <a:chOff x="3664827" y="1525082"/>
            <a:chExt cx="2246400" cy="2246400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3AACE1C1-B9F2-4D4D-8872-B45AF263F98E}"/>
                </a:ext>
              </a:extLst>
            </p:cNvPr>
            <p:cNvSpPr/>
            <p:nvPr/>
          </p:nvSpPr>
          <p:spPr>
            <a:xfrm>
              <a:off x="3664827" y="1525082"/>
              <a:ext cx="2246400" cy="2246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" name="圖片 6" descr="一張含有 螢幕擷取畫面 的圖片&#10;&#10;描述是以非常高的可信度產生">
              <a:extLst>
                <a:ext uri="{FF2B5EF4-FFF2-40B4-BE49-F238E27FC236}">
                  <a16:creationId xmlns:a16="http://schemas.microsoft.com/office/drawing/2014/main" id="{0812C0EC-7D3B-43C9-84C7-EE65F0430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164" b="-32553"/>
            <a:stretch/>
          </p:blipFill>
          <p:spPr>
            <a:xfrm>
              <a:off x="3664827" y="1525082"/>
              <a:ext cx="2246400" cy="2246400"/>
            </a:xfrm>
            <a:prstGeom prst="ellipse">
              <a:avLst/>
            </a:prstGeom>
            <a:ln w="38100">
              <a:solidFill>
                <a:schemeClr val="bg2">
                  <a:lumMod val="75000"/>
                  <a:lumOff val="25000"/>
                </a:schemeClr>
              </a:solidFill>
            </a:ln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A710A49F-09F5-42DB-A412-EFEA48AD4479}"/>
              </a:ext>
            </a:extLst>
          </p:cNvPr>
          <p:cNvSpPr/>
          <p:nvPr/>
        </p:nvSpPr>
        <p:spPr>
          <a:xfrm>
            <a:off x="386009" y="1625432"/>
            <a:ext cx="3318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Monitoring external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RAID</a:t>
            </a: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Setup Spare Disk</a:t>
            </a:r>
            <a:endParaRPr lang="zh-TW" altLang="en-US" sz="1600" b="1" dirty="0">
              <a:solidFill>
                <a:srgbClr val="604878">
                  <a:lumMod val="50000"/>
                </a:srgbClr>
              </a:solidFill>
              <a:ea typeface="微軟正黑體" pitchFamily="34" charset="-120"/>
            </a:endParaRP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Configure Disk Resync Priority </a:t>
            </a: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Change RAID Mode</a:t>
            </a:r>
            <a:endParaRPr lang="zh-TW" altLang="en-US" sz="1600" b="1" dirty="0">
              <a:solidFill>
                <a:srgbClr val="604878">
                  <a:lumMod val="50000"/>
                </a:srgbClr>
              </a:solidFill>
              <a:ea typeface="微軟正黑體" pitchFamily="34" charset="-120"/>
            </a:endParaRP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Remove External RAID</a:t>
            </a:r>
            <a:endParaRPr lang="zh-TW" altLang="en-US" sz="1600" b="1" dirty="0">
              <a:solidFill>
                <a:srgbClr val="604878">
                  <a:lumMod val="50000"/>
                </a:srgbClr>
              </a:solidFill>
              <a:ea typeface="微軟正黑體" pitchFamily="34" charset="-120"/>
            </a:endParaRP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Update External RAID Device</a:t>
            </a:r>
          </a:p>
          <a:p>
            <a:pPr lvl="0">
              <a:defRPr/>
            </a:pP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 </a:t>
            </a:r>
            <a:r>
              <a:rPr lang="en-US" altLang="zh-TW" sz="1600" b="1" dirty="0">
                <a:solidFill>
                  <a:srgbClr val="604878">
                    <a:lumMod val="50000"/>
                  </a:srgbClr>
                </a:solidFill>
                <a:ea typeface="微軟正黑體" pitchFamily="34" charset="-120"/>
              </a:rPr>
              <a:t>Firmware Version</a:t>
            </a:r>
            <a:endParaRPr lang="zh-TW" altLang="en-US" sz="1600" b="1" dirty="0">
              <a:solidFill>
                <a:srgbClr val="604878">
                  <a:lumMod val="50000"/>
                </a:srgbClr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08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0D07-8EA7-8346-B2C5-696E9E2D59D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0465" y="4000076"/>
            <a:ext cx="6591284" cy="862012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Transfer data from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TR-004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to NAS, and change mode to expand the NAS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+mj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722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097" y="0"/>
            <a:ext cx="6848573" cy="862553"/>
          </a:xfrm>
        </p:spPr>
        <p:txBody>
          <a:bodyPr/>
          <a:lstStyle/>
          <a:p>
            <a:r>
              <a:rPr lang="en-US" altLang="zh-CN" sz="2400">
                <a:latin typeface="+mj-lt"/>
              </a:rPr>
              <a:t>Using TR-004 as NAS expansion or backup space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7" name="內容版面配置區 1">
            <a:extLst>
              <a:ext uri="{FF2B5EF4-FFF2-40B4-BE49-F238E27FC236}">
                <a16:creationId xmlns:a16="http://schemas.microsoft.com/office/drawing/2014/main" id="{BDE3AA99-4E03-42AE-8055-93DB0F587125}"/>
              </a:ext>
            </a:extLst>
          </p:cNvPr>
          <p:cNvSpPr txBox="1">
            <a:spLocks/>
          </p:cNvSpPr>
          <p:nvPr/>
        </p:nvSpPr>
        <p:spPr>
          <a:xfrm>
            <a:off x="191840" y="1031792"/>
            <a:ext cx="8313153" cy="28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The TR-004 can be used to create storage pool and volume to store data while using </a:t>
            </a:r>
            <a:r>
              <a:rPr lang="en-US" altLang="zh-TW" sz="1800" b="1" err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Qsirch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and </a:t>
            </a:r>
            <a:r>
              <a:rPr lang="en-US" altLang="zh-TW" sz="1800" b="1" err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Qfiling</a:t>
            </a: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to move data around.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Or be used as a backup or snapshot replica destination for data protection.</a:t>
            </a:r>
            <a:endParaRPr lang="zh-TW" sz="1800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15" name="圖片 15">
            <a:extLst>
              <a:ext uri="{FF2B5EF4-FFF2-40B4-BE49-F238E27FC236}">
                <a16:creationId xmlns:a16="http://schemas.microsoft.com/office/drawing/2014/main" id="{3F8D87ED-1C49-4D7B-8450-A3305887A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354" y="2960939"/>
            <a:ext cx="1254074" cy="1342118"/>
          </a:xfrm>
          <a:prstGeom prst="rect">
            <a:avLst/>
          </a:prstGeom>
        </p:spPr>
      </p:pic>
      <p:sp>
        <p:nvSpPr>
          <p:cNvPr id="16" name="圓角矩形 28">
            <a:extLst>
              <a:ext uri="{FF2B5EF4-FFF2-40B4-BE49-F238E27FC236}">
                <a16:creationId xmlns:a16="http://schemas.microsoft.com/office/drawing/2014/main" id="{F5248310-C582-493F-BFCF-2E3D15D55BA1}"/>
              </a:ext>
            </a:extLst>
          </p:cNvPr>
          <p:cNvSpPr/>
          <p:nvPr/>
        </p:nvSpPr>
        <p:spPr>
          <a:xfrm>
            <a:off x="243244" y="2478180"/>
            <a:ext cx="4123267" cy="2136436"/>
          </a:xfrm>
          <a:prstGeom prst="roundRect">
            <a:avLst/>
          </a:prstGeom>
          <a:noFill/>
          <a:ln w="31750" cmpd="sng">
            <a:gradFill flip="none" rotWithShape="1">
              <a:gsLst>
                <a:gs pos="700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rgbClr val="2EAAD0">
                    <a:alpha val="64000"/>
                  </a:srgbClr>
                </a:gs>
                <a:gs pos="67000">
                  <a:srgbClr val="2EAAD0"/>
                </a:gs>
                <a:gs pos="100000">
                  <a:srgbClr val="0070C0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19" name="圓角矩形 28">
            <a:extLst>
              <a:ext uri="{FF2B5EF4-FFF2-40B4-BE49-F238E27FC236}">
                <a16:creationId xmlns:a16="http://schemas.microsoft.com/office/drawing/2014/main" id="{0917E44F-7D1D-43A1-B7DC-556260230DD8}"/>
              </a:ext>
            </a:extLst>
          </p:cNvPr>
          <p:cNvSpPr/>
          <p:nvPr/>
        </p:nvSpPr>
        <p:spPr>
          <a:xfrm>
            <a:off x="4540924" y="2492832"/>
            <a:ext cx="4365054" cy="1799399"/>
          </a:xfrm>
          <a:prstGeom prst="roundRect">
            <a:avLst/>
          </a:prstGeom>
          <a:noFill/>
          <a:ln w="31750" cmpd="sng">
            <a:gradFill flip="none" rotWithShape="1">
              <a:gsLst>
                <a:gs pos="700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rgbClr val="4E8F00"/>
                </a:gs>
                <a:gs pos="67000">
                  <a:srgbClr val="4E8F00"/>
                </a:gs>
                <a:gs pos="100000">
                  <a:srgbClr val="3C6E10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20" name="Shape 465">
            <a:extLst>
              <a:ext uri="{FF2B5EF4-FFF2-40B4-BE49-F238E27FC236}">
                <a16:creationId xmlns:a16="http://schemas.microsoft.com/office/drawing/2014/main" id="{D85570AE-9080-427D-8F9C-4A47BC56803E}"/>
              </a:ext>
            </a:extLst>
          </p:cNvPr>
          <p:cNvSpPr txBox="1"/>
          <p:nvPr/>
        </p:nvSpPr>
        <p:spPr>
          <a:xfrm>
            <a:off x="676532" y="2492411"/>
            <a:ext cx="3400168" cy="340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Expanding the NAS with new volume</a:t>
            </a:r>
            <a:endParaRPr lang="zh-TW" sz="1400" b="1" i="0" u="none" strike="noStrike" cap="none">
              <a:solidFill>
                <a:schemeClr val="bg1"/>
              </a:solidFill>
              <a:latin typeface="+mj-lt"/>
              <a:ea typeface="Microsoft JhengHei"/>
              <a:cs typeface="Microsoft JhengHei"/>
            </a:endParaRPr>
          </a:p>
        </p:txBody>
      </p:sp>
      <p:sp>
        <p:nvSpPr>
          <p:cNvPr id="21" name="Shape 466">
            <a:extLst>
              <a:ext uri="{FF2B5EF4-FFF2-40B4-BE49-F238E27FC236}">
                <a16:creationId xmlns:a16="http://schemas.microsoft.com/office/drawing/2014/main" id="{04445FB4-2A7B-46DD-A2A6-2CEF883D2862}"/>
              </a:ext>
            </a:extLst>
          </p:cNvPr>
          <p:cNvSpPr txBox="1"/>
          <p:nvPr/>
        </p:nvSpPr>
        <p:spPr>
          <a:xfrm>
            <a:off x="5097434" y="2476871"/>
            <a:ext cx="3238846" cy="44438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i="0" u="none" strike="noStrike" cap="none">
                <a:solidFill>
                  <a:schemeClr val="bg1"/>
                </a:solidFill>
                <a:latin typeface="+mj-lt"/>
                <a:ea typeface="Microsoft JhengHei"/>
                <a:cs typeface="Microsoft JhengHei"/>
              </a:rPr>
              <a:t>Work as backup destination for snapshot replica</a:t>
            </a:r>
            <a:endParaRPr lang="zh-TW" sz="1400" b="1" i="0" u="none" strike="noStrike" cap="none">
              <a:solidFill>
                <a:schemeClr val="bg1"/>
              </a:solidFill>
              <a:latin typeface="+mj-lt"/>
              <a:ea typeface="Microsoft JhengHei"/>
              <a:cs typeface="Microsoft JhengHei"/>
            </a:endParaRPr>
          </a:p>
        </p:txBody>
      </p:sp>
      <p:pic>
        <p:nvPicPr>
          <p:cNvPr id="22" name="Shape 747" descr="https://www.qnap.com/i/_attach_file/product/photo/800_500/237_1480300406_TS-831X-Right-angle-of-elevation_V2.png">
            <a:extLst>
              <a:ext uri="{FF2B5EF4-FFF2-40B4-BE49-F238E27FC236}">
                <a16:creationId xmlns:a16="http://schemas.microsoft.com/office/drawing/2014/main" id="{9AF0DE98-7C3D-4F2A-9F42-33C345FB7B7A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210" y="3120796"/>
            <a:ext cx="1891617" cy="118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758" descr="ãSnapshot Iconãçåçæå°çµæ">
            <a:extLst>
              <a:ext uri="{FF2B5EF4-FFF2-40B4-BE49-F238E27FC236}">
                <a16:creationId xmlns:a16="http://schemas.microsoft.com/office/drawing/2014/main" id="{31C65B26-9723-40FB-B7B5-E0708AFBFABD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777" y="3749558"/>
            <a:ext cx="734965" cy="66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15">
            <a:extLst>
              <a:ext uri="{FF2B5EF4-FFF2-40B4-BE49-F238E27FC236}">
                <a16:creationId xmlns:a16="http://schemas.microsoft.com/office/drawing/2014/main" id="{D15C8702-77BB-4402-B588-178A4F46A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611" y="2963396"/>
            <a:ext cx="1255181" cy="1343303"/>
          </a:xfrm>
          <a:prstGeom prst="rect">
            <a:avLst/>
          </a:prstGeom>
        </p:spPr>
      </p:pic>
      <p:pic>
        <p:nvPicPr>
          <p:cNvPr id="24" name="Shape 749">
            <a:extLst>
              <a:ext uri="{FF2B5EF4-FFF2-40B4-BE49-F238E27FC236}">
                <a16:creationId xmlns:a16="http://schemas.microsoft.com/office/drawing/2014/main" id="{F66AF92A-55D4-45CB-B040-EA649B8D601F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821" y="3561568"/>
            <a:ext cx="1064095" cy="79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9">
            <a:extLst>
              <a:ext uri="{FF2B5EF4-FFF2-40B4-BE49-F238E27FC236}">
                <a16:creationId xmlns:a16="http://schemas.microsoft.com/office/drawing/2014/main" id="{B410B6B8-438C-426C-A57B-D269451592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28" y="3462208"/>
            <a:ext cx="1098797" cy="1116463"/>
          </a:xfrm>
          <a:prstGeom prst="rect">
            <a:avLst/>
          </a:prstGeom>
        </p:spPr>
      </p:pic>
      <p:pic>
        <p:nvPicPr>
          <p:cNvPr id="31" name="Shape 758" descr="ãSnapshot Iconãçåçæå°çµæ">
            <a:extLst>
              <a:ext uri="{FF2B5EF4-FFF2-40B4-BE49-F238E27FC236}">
                <a16:creationId xmlns:a16="http://schemas.microsoft.com/office/drawing/2014/main" id="{95878FF6-5E87-4843-8804-A045F7F519F4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238" y="3168993"/>
            <a:ext cx="573773" cy="51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758" descr="ãSnapshot Iconãçåçæå°çµæ">
            <a:extLst>
              <a:ext uri="{FF2B5EF4-FFF2-40B4-BE49-F238E27FC236}">
                <a16:creationId xmlns:a16="http://schemas.microsoft.com/office/drawing/2014/main" id="{7D818247-3ED4-4F42-8584-0F69D35757B8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584" y="3557320"/>
            <a:ext cx="573773" cy="51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758" descr="ãSnapshot Iconãçåçæå°çµæ">
            <a:extLst>
              <a:ext uri="{FF2B5EF4-FFF2-40B4-BE49-F238E27FC236}">
                <a16:creationId xmlns:a16="http://schemas.microsoft.com/office/drawing/2014/main" id="{8FE79062-1F4A-43AD-AC1B-7CAEE835376F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256" y="3930992"/>
            <a:ext cx="573773" cy="514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0848F58E-A2C5-47A0-9D66-A791C58C2B45}"/>
              </a:ext>
            </a:extLst>
          </p:cNvPr>
          <p:cNvGrpSpPr/>
          <p:nvPr/>
        </p:nvGrpSpPr>
        <p:grpSpPr>
          <a:xfrm>
            <a:off x="559436" y="4018348"/>
            <a:ext cx="1096861" cy="532183"/>
            <a:chOff x="381471" y="4019218"/>
            <a:chExt cx="1320312" cy="640599"/>
          </a:xfrm>
        </p:grpSpPr>
        <p:pic>
          <p:nvPicPr>
            <p:cNvPr id="14" name="圖片 33">
              <a:extLst>
                <a:ext uri="{FF2B5EF4-FFF2-40B4-BE49-F238E27FC236}">
                  <a16:creationId xmlns:a16="http://schemas.microsoft.com/office/drawing/2014/main" id="{8319CCE6-4575-4B6D-9EAE-2F38FC142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539" y="4019218"/>
              <a:ext cx="635244" cy="635244"/>
            </a:xfrm>
            <a:prstGeom prst="rect">
              <a:avLst/>
            </a:prstGeom>
          </p:spPr>
        </p:pic>
        <p:pic>
          <p:nvPicPr>
            <p:cNvPr id="35" name="圖片 35">
              <a:extLst>
                <a:ext uri="{FF2B5EF4-FFF2-40B4-BE49-F238E27FC236}">
                  <a16:creationId xmlns:a16="http://schemas.microsoft.com/office/drawing/2014/main" id="{8D50E72A-7509-47D4-BA25-1058A112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471" y="4021189"/>
              <a:ext cx="635244" cy="638628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A2E0CE38-0F27-462C-A986-88594B6484D4}"/>
              </a:ext>
            </a:extLst>
          </p:cNvPr>
          <p:cNvSpPr/>
          <p:nvPr/>
        </p:nvSpPr>
        <p:spPr>
          <a:xfrm>
            <a:off x="195478" y="339333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Scenario</a:t>
            </a:r>
            <a:r>
              <a:rPr lang="zh-TW" altLang="en-US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2</a:t>
            </a:r>
            <a:endParaRPr lang="zh-TW" altLang="en-US" sz="12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51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2800">
                <a:latin typeface="+mj-lt"/>
              </a:rPr>
              <a:t>Transfer the snapshot exported file</a:t>
            </a:r>
            <a:endParaRPr lang="zh-CN" altLang="en-US" sz="2800">
              <a:latin typeface="+mj-lt"/>
            </a:endParaRPr>
          </a:p>
        </p:txBody>
      </p:sp>
      <p:sp>
        <p:nvSpPr>
          <p:cNvPr id="17" name="內容版面配置區 1">
            <a:extLst>
              <a:ext uri="{FF2B5EF4-FFF2-40B4-BE49-F238E27FC236}">
                <a16:creationId xmlns:a16="http://schemas.microsoft.com/office/drawing/2014/main" id="{BDE3AA99-4E03-42AE-8055-93DB0F587125}"/>
              </a:ext>
            </a:extLst>
          </p:cNvPr>
          <p:cNvSpPr txBox="1">
            <a:spLocks/>
          </p:cNvSpPr>
          <p:nvPr/>
        </p:nvSpPr>
        <p:spPr>
          <a:xfrm>
            <a:off x="191840" y="978746"/>
            <a:ext cx="8313153" cy="28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n-lt"/>
                <a:ea typeface="微軟正黑體" pitchFamily="34" charset="-120"/>
              </a:rPr>
              <a:t>While in external storage mode, the TR-004 can store exported snapshot image file.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latin typeface="+mn-lt"/>
                <a:ea typeface="微軟正黑體" pitchFamily="34" charset="-120"/>
              </a:rPr>
              <a:t>Transfer the image file manually to clone volume or LUN without using the network.</a:t>
            </a:r>
            <a:endParaRPr lang="zh-TW" altLang="en-US" sz="1800" b="1">
              <a:solidFill>
                <a:schemeClr val="bg1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6" name="Shape 723">
            <a:extLst>
              <a:ext uri="{FF2B5EF4-FFF2-40B4-BE49-F238E27FC236}">
                <a16:creationId xmlns:a16="http://schemas.microsoft.com/office/drawing/2014/main" id="{C6E9DBB0-E68A-4F38-AE67-D636A78FA84A}"/>
              </a:ext>
            </a:extLst>
          </p:cNvPr>
          <p:cNvSpPr/>
          <p:nvPr/>
        </p:nvSpPr>
        <p:spPr>
          <a:xfrm rot="17450038">
            <a:off x="5899113" y="2292048"/>
            <a:ext cx="1161433" cy="2548254"/>
          </a:xfrm>
          <a:prstGeom prst="triangle">
            <a:avLst>
              <a:gd name="adj" fmla="val 84846"/>
            </a:avLst>
          </a:prstGeom>
          <a:gradFill>
            <a:gsLst>
              <a:gs pos="0">
                <a:srgbClr val="92CCDC"/>
              </a:gs>
              <a:gs pos="20000">
                <a:srgbClr val="92CCDC"/>
              </a:gs>
              <a:gs pos="100000">
                <a:srgbClr val="FFFFFF">
                  <a:alpha val="0"/>
                </a:srgbClr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25">
            <a:extLst>
              <a:ext uri="{FF2B5EF4-FFF2-40B4-BE49-F238E27FC236}">
                <a16:creationId xmlns:a16="http://schemas.microsoft.com/office/drawing/2014/main" id="{D1CF4D4E-8490-4303-B302-59FF29C5DDE1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552" y="2870032"/>
            <a:ext cx="665869" cy="66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26">
            <a:extLst>
              <a:ext uri="{FF2B5EF4-FFF2-40B4-BE49-F238E27FC236}">
                <a16:creationId xmlns:a16="http://schemas.microsoft.com/office/drawing/2014/main" id="{DD5856A6-5065-40BD-A91D-FCA67028491C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935" y="3077408"/>
            <a:ext cx="575683" cy="4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7" descr="Storage çæ¬åç¨åç - 36588464">
            <a:extLst>
              <a:ext uri="{FF2B5EF4-FFF2-40B4-BE49-F238E27FC236}">
                <a16:creationId xmlns:a16="http://schemas.microsoft.com/office/drawing/2014/main" id="{E8682F70-A384-4DDB-A8CD-15732BB606E0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81" y="2909547"/>
            <a:ext cx="2686678" cy="17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74C0AA6-917F-4646-A347-BFE9DD4849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704" y="2252542"/>
            <a:ext cx="4200968" cy="71744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936B439-6942-423E-9635-35F52DFC24AA}"/>
              </a:ext>
            </a:extLst>
          </p:cNvPr>
          <p:cNvSpPr/>
          <p:nvPr/>
        </p:nvSpPr>
        <p:spPr>
          <a:xfrm>
            <a:off x="543901" y="2349655"/>
            <a:ext cx="363038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TR-004 to transfer data when network is not stable or not fast enough </a:t>
            </a:r>
            <a:endParaRPr lang="zh-TW" altLang="en-US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3" descr="一張含有 電子用品, 電腦, 坐 的圖片&#10;&#10;描述是以高可信度產生">
            <a:extLst>
              <a:ext uri="{FF2B5EF4-FFF2-40B4-BE49-F238E27FC236}">
                <a16:creationId xmlns:a16="http://schemas.microsoft.com/office/drawing/2014/main" id="{6865E219-CDB1-4A43-B7CD-4B47FA164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32" y="3327964"/>
            <a:ext cx="2298455" cy="2579076"/>
          </a:xfrm>
          <a:prstGeom prst="rect">
            <a:avLst/>
          </a:prstGeom>
        </p:spPr>
      </p:pic>
      <p:pic>
        <p:nvPicPr>
          <p:cNvPr id="13" name="圖片 13" descr="一張含有 室內, 牆 的圖片&#10;&#10;描述是以高可信度產生">
            <a:extLst>
              <a:ext uri="{FF2B5EF4-FFF2-40B4-BE49-F238E27FC236}">
                <a16:creationId xmlns:a16="http://schemas.microsoft.com/office/drawing/2014/main" id="{266AAC44-C737-42CC-8BDC-F51A6D567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721" y="3190585"/>
            <a:ext cx="2587137" cy="2934432"/>
          </a:xfrm>
          <a:prstGeom prst="rect">
            <a:avLst/>
          </a:prstGeom>
        </p:spPr>
      </p:pic>
      <p:pic>
        <p:nvPicPr>
          <p:cNvPr id="15" name="圖片 15">
            <a:extLst>
              <a:ext uri="{FF2B5EF4-FFF2-40B4-BE49-F238E27FC236}">
                <a16:creationId xmlns:a16="http://schemas.microsoft.com/office/drawing/2014/main" id="{3F8D87ED-1C49-4D7B-8450-A3305887A7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299" y="3394029"/>
            <a:ext cx="1249919" cy="1273587"/>
          </a:xfrm>
          <a:prstGeom prst="rect">
            <a:avLst/>
          </a:prstGeom>
          <a:effectLst>
            <a:reflection blurRad="12700" stA="35000" endPos="45000" dir="5400000" sy="-100000" algn="bl" rotWithShape="0"/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237D205-9289-477C-93A7-7140A0AB9C9E}"/>
              </a:ext>
            </a:extLst>
          </p:cNvPr>
          <p:cNvSpPr/>
          <p:nvPr/>
        </p:nvSpPr>
        <p:spPr>
          <a:xfrm>
            <a:off x="195478" y="339333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Scenario</a:t>
            </a:r>
            <a:r>
              <a:rPr lang="zh-TW" altLang="en-US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8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3</a:t>
            </a:r>
            <a:endParaRPr lang="zh-TW" altLang="en-US" sz="12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A43395E-A29D-4F30-BCD1-91D4C3161F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86448" flipH="1">
            <a:off x="4706893" y="2332252"/>
            <a:ext cx="630428" cy="10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8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2400">
                <a:latin typeface="+mj-lt"/>
                <a:ea typeface="Microsoft JhengHei" panose="020B0604030504040204" pitchFamily="34" charset="-120"/>
              </a:rPr>
              <a:t>QNAP TR-004 A new generation of NAS expansion unit</a:t>
            </a:r>
            <a:endParaRPr lang="en-US" altLang="zh-TW" sz="2800"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body" idx="4294967295"/>
          </p:nvPr>
        </p:nvSpPr>
        <p:spPr>
          <a:xfrm>
            <a:off x="0" y="3349625"/>
            <a:ext cx="4613275" cy="1203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427E7B"/>
              </a:buClr>
              <a:buSzPct val="95000"/>
              <a:buNone/>
            </a:pPr>
            <a:r>
              <a:rPr lang="zh-TW" altLang="en-US" b="1">
                <a:solidFill>
                  <a:srgbClr val="427E7B"/>
                </a:solidFill>
                <a:latin typeface="微軟正黑體" pitchFamily="34" charset="-120"/>
                <a:ea typeface="微軟正黑體" pitchFamily="34" charset="-120"/>
              </a:rPr>
              <a:t>         </a:t>
            </a:r>
            <a:endParaRPr lang="zh-TW" altLang="en-US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787" y="1191971"/>
            <a:ext cx="3612808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4300">
              <a:buClr>
                <a:srgbClr val="427E7B"/>
              </a:buClr>
              <a:buSzPct val="95000"/>
            </a:pPr>
            <a:r>
              <a:rPr lang="zh-TW" altLang="en-US" sz="18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      </a:t>
            </a:r>
            <a:endParaRPr lang="zh-CN" altLang="en-US" sz="18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4CF35C-F1B2-441D-88CE-89F4933F7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644" y="2901610"/>
            <a:ext cx="3424038" cy="22418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Shape 498">
            <a:extLst>
              <a:ext uri="{FF2B5EF4-FFF2-40B4-BE49-F238E27FC236}">
                <a16:creationId xmlns:a16="http://schemas.microsoft.com/office/drawing/2014/main" id="{E475FC42-864A-4307-A67E-DC3B9233FD45}"/>
              </a:ext>
            </a:extLst>
          </p:cNvPr>
          <p:cNvSpPr txBox="1">
            <a:spLocks/>
          </p:cNvSpPr>
          <p:nvPr/>
        </p:nvSpPr>
        <p:spPr>
          <a:xfrm>
            <a:off x="1212596" y="2991299"/>
            <a:ext cx="2317316" cy="6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000" b="1" i="0" u="none" strike="noStrike" cap="none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External storage/ NAS storage mode</a:t>
            </a:r>
          </a:p>
        </p:txBody>
      </p:sp>
      <p:sp>
        <p:nvSpPr>
          <p:cNvPr id="16" name="Shape 498">
            <a:extLst>
              <a:ext uri="{FF2B5EF4-FFF2-40B4-BE49-F238E27FC236}">
                <a16:creationId xmlns:a16="http://schemas.microsoft.com/office/drawing/2014/main" id="{ACF9129C-65C4-46D7-8A41-DD33EE724507}"/>
              </a:ext>
            </a:extLst>
          </p:cNvPr>
          <p:cNvSpPr txBox="1">
            <a:spLocks/>
          </p:cNvSpPr>
          <p:nvPr/>
        </p:nvSpPr>
        <p:spPr>
          <a:xfrm>
            <a:off x="1212596" y="4038884"/>
            <a:ext cx="2660217" cy="6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000" b="1" i="0" u="none" strike="noStrike" cap="none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Complete disk monitoring</a:t>
            </a:r>
          </a:p>
        </p:txBody>
      </p:sp>
      <p:sp>
        <p:nvSpPr>
          <p:cNvPr id="17" name="Shape 498">
            <a:extLst>
              <a:ext uri="{FF2B5EF4-FFF2-40B4-BE49-F238E27FC236}">
                <a16:creationId xmlns:a16="http://schemas.microsoft.com/office/drawing/2014/main" id="{1960D82E-EFC1-4DE0-9E69-69CC70C7DB54}"/>
              </a:ext>
            </a:extLst>
          </p:cNvPr>
          <p:cNvSpPr txBox="1">
            <a:spLocks/>
          </p:cNvSpPr>
          <p:nvPr/>
        </p:nvSpPr>
        <p:spPr>
          <a:xfrm>
            <a:off x="5131787" y="1842285"/>
            <a:ext cx="3070475" cy="6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000" b="1" i="0" u="none" strike="noStrike" cap="none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Fully integration with QTS to use just like JBOD</a:t>
            </a:r>
          </a:p>
        </p:txBody>
      </p:sp>
      <p:sp>
        <p:nvSpPr>
          <p:cNvPr id="18" name="Shape 498">
            <a:extLst>
              <a:ext uri="{FF2B5EF4-FFF2-40B4-BE49-F238E27FC236}">
                <a16:creationId xmlns:a16="http://schemas.microsoft.com/office/drawing/2014/main" id="{D5BE4832-5440-434C-BFB3-ED353236324D}"/>
              </a:ext>
            </a:extLst>
          </p:cNvPr>
          <p:cNvSpPr txBox="1">
            <a:spLocks/>
          </p:cNvSpPr>
          <p:nvPr/>
        </p:nvSpPr>
        <p:spPr>
          <a:xfrm>
            <a:off x="1212596" y="1899143"/>
            <a:ext cx="2317316" cy="6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000" b="1" i="0" u="none" strike="noStrike" cap="none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Microsoft JhengHei" panose="020B0604030504040204" pitchFamily="34" charset="-120"/>
              </a:rPr>
              <a:t>External RAID with extra protection</a:t>
            </a: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1AE60CF5-B3EA-4046-ABF8-19F1D7F88355}"/>
              </a:ext>
            </a:extLst>
          </p:cNvPr>
          <p:cNvSpPr txBox="1">
            <a:spLocks/>
          </p:cNvSpPr>
          <p:nvPr/>
        </p:nvSpPr>
        <p:spPr>
          <a:xfrm>
            <a:off x="543534" y="968943"/>
            <a:ext cx="8007614" cy="62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zh-TW" altLang="en-US" sz="1800" b="1" dirty="0">
                <a:solidFill>
                  <a:schemeClr val="bg1"/>
                </a:solidFill>
                <a:latin typeface="微軟正黑體"/>
                <a:ea typeface="微軟正黑體"/>
              </a:rPr>
              <a:t>QTS 4.3.5 </a:t>
            </a:r>
            <a:r>
              <a:rPr lang="en-US" altLang="zh-TW" sz="1800" b="1" dirty="0">
                <a:solidFill>
                  <a:schemeClr val="bg1"/>
                </a:solidFill>
                <a:latin typeface="微軟正黑體"/>
                <a:ea typeface="微軟正黑體"/>
              </a:rPr>
              <a:t>with TR-004 support </a:t>
            </a:r>
            <a:r>
              <a:rPr lang="zh-TW" altLang="en-US" sz="1800" b="1" dirty="0">
                <a:solidFill>
                  <a:schemeClr val="bg1"/>
                </a:solidFill>
                <a:latin typeface="微軟正黑體"/>
                <a:ea typeface="微軟正黑體"/>
              </a:rPr>
              <a:t>will be released </a:t>
            </a:r>
            <a:r>
              <a:rPr lang="en-US" altLang="zh-TW" sz="1800" b="1" dirty="0">
                <a:solidFill>
                  <a:schemeClr val="bg1"/>
                </a:solidFill>
                <a:latin typeface="微軟正黑體"/>
                <a:ea typeface="微軟正黑體"/>
              </a:rPr>
              <a:t>soon.</a:t>
            </a:r>
            <a:endParaRPr lang="zh-TW" dirty="0"/>
          </a:p>
        </p:txBody>
      </p: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4767D931-AD66-4C19-A90C-66102F3F2C1A}"/>
              </a:ext>
            </a:extLst>
          </p:cNvPr>
          <p:cNvSpPr txBox="1">
            <a:spLocks/>
          </p:cNvSpPr>
          <p:nvPr/>
        </p:nvSpPr>
        <p:spPr>
          <a:xfrm>
            <a:off x="4198975" y="2590997"/>
            <a:ext cx="4945025" cy="40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zh-TW" altLang="en-US" sz="10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A NAS that cannot be upgraded to 4.3.5 dose not support </a:t>
            </a:r>
            <a:endParaRPr lang="zh-TW" sz="1000" dirty="0">
              <a:solidFill>
                <a:srgbClr val="FFFFFF"/>
              </a:solidFill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0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TR-004 NAS Storage Mode, TS-128, TS-228 also does not support such mode.</a:t>
            </a:r>
            <a:endParaRPr lang="zh-TW" sz="1000" dirty="0">
              <a:solidFill>
                <a:srgbClr val="FFFFFF"/>
              </a:solidFill>
            </a:endParaRPr>
          </a:p>
          <a:p>
            <a:pPr>
              <a:defRPr/>
            </a:pPr>
            <a:endParaRPr lang="zh-TW" altLang="en-US" sz="1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>
                <a:latin typeface="Arial"/>
              </a:rPr>
              <a:t>The </a:t>
            </a:r>
            <a:r>
              <a:rPr lang="zh-CN" altLang="en-US" sz="3200">
                <a:latin typeface="Arial"/>
              </a:rPr>
              <a:t>T</a:t>
            </a:r>
            <a:r>
              <a:rPr lang="en-US" altLang="zh-CN" sz="3200">
                <a:latin typeface="Arial"/>
              </a:rPr>
              <a:t>R-004 external RAID device</a:t>
            </a:r>
            <a:endParaRPr lang="zh-TW" altLang="en-US" sz="3200">
              <a:latin typeface="Arial"/>
            </a:endParaRP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823F017C-0024-4DD7-8F2E-C97D07D5A6E6}"/>
              </a:ext>
            </a:extLst>
          </p:cNvPr>
          <p:cNvSpPr txBox="1">
            <a:spLocks/>
          </p:cNvSpPr>
          <p:nvPr/>
        </p:nvSpPr>
        <p:spPr>
          <a:xfrm>
            <a:off x="94481" y="1079894"/>
            <a:ext cx="8739554" cy="1827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QNAP knows! The first QNAP external RAID device is here!</a:t>
            </a:r>
          </a:p>
          <a:p>
            <a:pPr marL="285750" indent="-285750">
              <a:buClr>
                <a:schemeClr val="bg1"/>
              </a:buClr>
              <a:buChar char="•"/>
              <a:defRPr/>
            </a:pP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An external RAID device that support</a:t>
            </a: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s</a:t>
            </a: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 both </a:t>
            </a:r>
            <a:b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</a:b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1. Windows/macOS/Linux external </a:t>
            </a: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s</a:t>
            </a: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torage </a:t>
            </a: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mode</a:t>
            </a:r>
            <a:br>
              <a:rPr lang="en-US" altLang="zh-TW" sz="1800" b="1" dirty="0">
                <a:solidFill>
                  <a:schemeClr val="bg1"/>
                </a:solidFill>
                <a:ea typeface="微軟正黑體" pitchFamily="34" charset="-120"/>
              </a:rPr>
            </a:b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2. QNAP NAS expansion storage mode to use as an </a:t>
            </a: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QNAP NAS expansion unit</a:t>
            </a:r>
            <a:r>
              <a:rPr lang="zh-TW" altLang="en-US" sz="1800" b="1">
                <a:solidFill>
                  <a:schemeClr val="bg1"/>
                </a:solidFill>
                <a:ea typeface="微軟正黑體" pitchFamily="34" charset="-120"/>
              </a:rPr>
              <a:t>!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E29B25-5C4B-4920-962D-F7A922B737A7}"/>
              </a:ext>
            </a:extLst>
          </p:cNvPr>
          <p:cNvSpPr/>
          <p:nvPr/>
        </p:nvSpPr>
        <p:spPr>
          <a:xfrm>
            <a:off x="484457" y="302389"/>
            <a:ext cx="1576072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</a:rPr>
              <a:t>1+1 &gt; 2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D20CB60-B76D-4FDB-BB3C-627701BE7E22}"/>
              </a:ext>
            </a:extLst>
          </p:cNvPr>
          <p:cNvSpPr txBox="1"/>
          <p:nvPr/>
        </p:nvSpPr>
        <p:spPr>
          <a:xfrm>
            <a:off x="1922749" y="3719579"/>
            <a:ext cx="108019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Storage pool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6E27C0-3270-4579-977D-7964CC49E43C}"/>
              </a:ext>
            </a:extLst>
          </p:cNvPr>
          <p:cNvSpPr txBox="1"/>
          <p:nvPr/>
        </p:nvSpPr>
        <p:spPr>
          <a:xfrm>
            <a:off x="5829984" y="3532418"/>
            <a:ext cx="121082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External</a:t>
            </a:r>
            <a:br>
              <a:rPr lang="en-US" altLang="zh-TW" sz="1000" b="1" dirty="0">
                <a:solidFill>
                  <a:schemeClr val="bg1"/>
                </a:solidFill>
              </a:rPr>
            </a:br>
            <a:r>
              <a:rPr lang="en-US" altLang="zh-TW" sz="1000" b="1" dirty="0">
                <a:solidFill>
                  <a:schemeClr val="bg1"/>
                </a:solidFill>
              </a:rPr>
              <a:t>devices</a:t>
            </a: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37CAC178-AB7B-415F-8132-E354E5E040B9}"/>
              </a:ext>
            </a:extLst>
          </p:cNvPr>
          <p:cNvCxnSpPr>
            <a:cxnSpLocks/>
          </p:cNvCxnSpPr>
          <p:nvPr/>
        </p:nvCxnSpPr>
        <p:spPr>
          <a:xfrm flipV="1">
            <a:off x="2772434" y="3511210"/>
            <a:ext cx="4076712" cy="28400"/>
          </a:xfrm>
          <a:prstGeom prst="line">
            <a:avLst/>
          </a:prstGeom>
          <a:ln w="19050">
            <a:solidFill>
              <a:srgbClr val="85D8D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圖片 40">
            <a:extLst>
              <a:ext uri="{FF2B5EF4-FFF2-40B4-BE49-F238E27FC236}">
                <a16:creationId xmlns:a16="http://schemas.microsoft.com/office/drawing/2014/main" id="{E0B9D1DA-D8FE-4448-A93F-574EA69E05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523" y="2657095"/>
            <a:ext cx="1698926" cy="1818201"/>
          </a:xfrm>
          <a:prstGeom prst="rect">
            <a:avLst/>
          </a:prstGeom>
          <a:effectLst>
            <a:glow rad="127000">
              <a:schemeClr val="bg1">
                <a:alpha val="20000"/>
              </a:schemeClr>
            </a:glow>
          </a:effectLst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6336A898-03E9-432D-9525-FA4B9798D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84" y="3198354"/>
            <a:ext cx="417393" cy="555999"/>
          </a:xfrm>
          <a:prstGeom prst="rect">
            <a:avLst/>
          </a:prstGeom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63F4FAFA-99AA-44F1-A495-20F74A2E2606}"/>
              </a:ext>
            </a:extLst>
          </p:cNvPr>
          <p:cNvGrpSpPr/>
          <p:nvPr/>
        </p:nvGrpSpPr>
        <p:grpSpPr>
          <a:xfrm>
            <a:off x="6902316" y="2470705"/>
            <a:ext cx="1014949" cy="2081010"/>
            <a:chOff x="6060535" y="2471511"/>
            <a:chExt cx="1014949" cy="2081010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8983A51E-5E8E-4442-B9B0-C6B565E5F3AB}"/>
                </a:ext>
              </a:extLst>
            </p:cNvPr>
            <p:cNvGrpSpPr/>
            <p:nvPr/>
          </p:nvGrpSpPr>
          <p:grpSpPr>
            <a:xfrm rot="5400000">
              <a:off x="6060535" y="2471511"/>
              <a:ext cx="1014949" cy="1014949"/>
              <a:chOff x="3377220" y="2581728"/>
              <a:chExt cx="1184801" cy="1184801"/>
            </a:xfrm>
          </p:grpSpPr>
          <p:sp>
            <p:nvSpPr>
              <p:cNvPr id="59" name="Shape 279">
                <a:extLst>
                  <a:ext uri="{FF2B5EF4-FFF2-40B4-BE49-F238E27FC236}">
                    <a16:creationId xmlns:a16="http://schemas.microsoft.com/office/drawing/2014/main" id="{371129E9-3F49-4D2D-899A-1628B5068D10}"/>
                  </a:ext>
                </a:extLst>
              </p:cNvPr>
              <p:cNvSpPr/>
              <p:nvPr/>
            </p:nvSpPr>
            <p:spPr>
              <a:xfrm rot="5400000">
                <a:off x="3377220" y="2581728"/>
                <a:ext cx="1184801" cy="1184801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280">
                <a:extLst>
                  <a:ext uri="{FF2B5EF4-FFF2-40B4-BE49-F238E27FC236}">
                    <a16:creationId xmlns:a16="http://schemas.microsoft.com/office/drawing/2014/main" id="{F3F2EF65-3D52-4D8A-A0F3-BD5FC0D34A01}"/>
                  </a:ext>
                </a:extLst>
              </p:cNvPr>
              <p:cNvSpPr/>
              <p:nvPr/>
            </p:nvSpPr>
            <p:spPr>
              <a:xfrm rot="2700000">
                <a:off x="3441672" y="2639134"/>
                <a:ext cx="1058759" cy="105876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B26DE60E-4FA3-4448-B408-75E87AE80862}"/>
                </a:ext>
              </a:extLst>
            </p:cNvPr>
            <p:cNvGrpSpPr/>
            <p:nvPr/>
          </p:nvGrpSpPr>
          <p:grpSpPr>
            <a:xfrm rot="16200000" flipV="1">
              <a:off x="6060535" y="3537572"/>
              <a:ext cx="1014949" cy="1014949"/>
              <a:chOff x="3377220" y="2581728"/>
              <a:chExt cx="1184801" cy="1184801"/>
            </a:xfrm>
          </p:grpSpPr>
          <p:sp>
            <p:nvSpPr>
              <p:cNvPr id="55" name="Shape 279">
                <a:extLst>
                  <a:ext uri="{FF2B5EF4-FFF2-40B4-BE49-F238E27FC236}">
                    <a16:creationId xmlns:a16="http://schemas.microsoft.com/office/drawing/2014/main" id="{D18D9EA5-21C2-4A34-953C-7D8223277BC3}"/>
                  </a:ext>
                </a:extLst>
              </p:cNvPr>
              <p:cNvSpPr/>
              <p:nvPr/>
            </p:nvSpPr>
            <p:spPr>
              <a:xfrm rot="5400000">
                <a:off x="3377220" y="2581728"/>
                <a:ext cx="1184801" cy="1184801"/>
              </a:xfrm>
              <a:prstGeom prst="teardrop">
                <a:avLst>
                  <a:gd name="adj" fmla="val 100000"/>
                </a:avLst>
              </a:prstGeom>
              <a:solidFill>
                <a:srgbClr val="85D8DE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280">
                <a:extLst>
                  <a:ext uri="{FF2B5EF4-FFF2-40B4-BE49-F238E27FC236}">
                    <a16:creationId xmlns:a16="http://schemas.microsoft.com/office/drawing/2014/main" id="{A1127347-8035-4001-ABFF-B0D063508F36}"/>
                  </a:ext>
                </a:extLst>
              </p:cNvPr>
              <p:cNvSpPr/>
              <p:nvPr/>
            </p:nvSpPr>
            <p:spPr>
              <a:xfrm rot="2700000">
                <a:off x="3441672" y="2639134"/>
                <a:ext cx="1058759" cy="105876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9" name="Shape 628" descr="C:\Users\user\Desktop\Qfinder_PPT\電腦2.png">
              <a:extLst>
                <a:ext uri="{FF2B5EF4-FFF2-40B4-BE49-F238E27FC236}">
                  <a16:creationId xmlns:a16="http://schemas.microsoft.com/office/drawing/2014/main" id="{E70C062F-B3EB-4A65-9407-EE35126EA35E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2197" y="3796066"/>
              <a:ext cx="666619" cy="680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圖片 49" descr="螢幕+手機.png">
              <a:extLst>
                <a:ext uri="{FF2B5EF4-FFF2-40B4-BE49-F238E27FC236}">
                  <a16:creationId xmlns:a16="http://schemas.microsoft.com/office/drawing/2014/main" id="{77E3507D-1D6F-4C0F-9E61-A9C59203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3556" y="2705382"/>
              <a:ext cx="801400" cy="712602"/>
            </a:xfrm>
            <a:prstGeom prst="rect">
              <a:avLst/>
            </a:prstGeom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B5F9EBE5-EE0F-42F6-B47C-D429CAE1B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935" y="3845048"/>
              <a:ext cx="342642" cy="337489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6E9042C4-CB5C-49AF-961B-749698C9E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4612" y="2822403"/>
              <a:ext cx="317734" cy="320830"/>
            </a:xfrm>
            <a:prstGeom prst="rect">
              <a:avLst/>
            </a:prstGeom>
          </p:spPr>
        </p:pic>
      </p:grpSp>
      <p:pic>
        <p:nvPicPr>
          <p:cNvPr id="61" name="圖片 60">
            <a:extLst>
              <a:ext uri="{FF2B5EF4-FFF2-40B4-BE49-F238E27FC236}">
                <a16:creationId xmlns:a16="http://schemas.microsoft.com/office/drawing/2014/main" id="{547D828F-9762-4F60-A26E-E3A2C8460F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858" y="3117738"/>
            <a:ext cx="940392" cy="812499"/>
          </a:xfrm>
          <a:prstGeom prst="rect">
            <a:avLst/>
          </a:prstGeom>
        </p:spPr>
      </p:pic>
      <p:grpSp>
        <p:nvGrpSpPr>
          <p:cNvPr id="62" name="群組 61">
            <a:extLst>
              <a:ext uri="{FF2B5EF4-FFF2-40B4-BE49-F238E27FC236}">
                <a16:creationId xmlns:a16="http://schemas.microsoft.com/office/drawing/2014/main" id="{0C3EFE53-13C5-41B5-A2B1-34932B7FD43C}"/>
              </a:ext>
            </a:extLst>
          </p:cNvPr>
          <p:cNvGrpSpPr/>
          <p:nvPr/>
        </p:nvGrpSpPr>
        <p:grpSpPr>
          <a:xfrm>
            <a:off x="452541" y="2263230"/>
            <a:ext cx="1916078" cy="2476314"/>
            <a:chOff x="-85087" y="2377006"/>
            <a:chExt cx="1916078" cy="2476314"/>
          </a:xfrm>
        </p:grpSpPr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409ED414-77E7-4CB7-9A06-CCD5BA783C60}"/>
                </a:ext>
              </a:extLst>
            </p:cNvPr>
            <p:cNvGrpSpPr/>
            <p:nvPr/>
          </p:nvGrpSpPr>
          <p:grpSpPr>
            <a:xfrm rot="838089">
              <a:off x="-85087" y="2377006"/>
              <a:ext cx="1916078" cy="2476314"/>
              <a:chOff x="659413" y="2282127"/>
              <a:chExt cx="1916078" cy="2476314"/>
            </a:xfrm>
          </p:grpSpPr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E87EE95D-3C1D-4A66-BE75-BB741ECA3B42}"/>
                  </a:ext>
                </a:extLst>
              </p:cNvPr>
              <p:cNvGrpSpPr/>
              <p:nvPr/>
            </p:nvGrpSpPr>
            <p:grpSpPr>
              <a:xfrm rot="18106256" flipH="1">
                <a:off x="1221457" y="2282127"/>
                <a:ext cx="1014949" cy="1014949"/>
                <a:chOff x="3375501" y="2635069"/>
                <a:chExt cx="1184801" cy="1184801"/>
              </a:xfrm>
            </p:grpSpPr>
            <p:sp>
              <p:nvSpPr>
                <p:cNvPr id="74" name="Shape 279">
                  <a:extLst>
                    <a:ext uri="{FF2B5EF4-FFF2-40B4-BE49-F238E27FC236}">
                      <a16:creationId xmlns:a16="http://schemas.microsoft.com/office/drawing/2014/main" id="{6E4C09ED-FBE2-4E67-BA15-9D0748ADC3C9}"/>
                    </a:ext>
                  </a:extLst>
                </p:cNvPr>
                <p:cNvSpPr/>
                <p:nvPr/>
              </p:nvSpPr>
              <p:spPr>
                <a:xfrm rot="5400000">
                  <a:off x="3375501" y="2635069"/>
                  <a:ext cx="1184801" cy="1184801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85D8DE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Shape 280">
                  <a:extLst>
                    <a:ext uri="{FF2B5EF4-FFF2-40B4-BE49-F238E27FC236}">
                      <a16:creationId xmlns:a16="http://schemas.microsoft.com/office/drawing/2014/main" id="{08B5E0B4-02D9-48B2-8276-48B78E900BB1}"/>
                    </a:ext>
                  </a:extLst>
                </p:cNvPr>
                <p:cNvSpPr/>
                <p:nvPr/>
              </p:nvSpPr>
              <p:spPr>
                <a:xfrm rot="2700000">
                  <a:off x="3439953" y="2692477"/>
                  <a:ext cx="1058759" cy="105876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" name="群組 67">
                <a:extLst>
                  <a:ext uri="{FF2B5EF4-FFF2-40B4-BE49-F238E27FC236}">
                    <a16:creationId xmlns:a16="http://schemas.microsoft.com/office/drawing/2014/main" id="{540EC182-B44D-4993-8286-A1D6C9ED7D7E}"/>
                  </a:ext>
                </a:extLst>
              </p:cNvPr>
              <p:cNvGrpSpPr/>
              <p:nvPr/>
            </p:nvGrpSpPr>
            <p:grpSpPr>
              <a:xfrm rot="7306256" flipH="1" flipV="1">
                <a:off x="659413" y="3184141"/>
                <a:ext cx="1014949" cy="1014949"/>
                <a:chOff x="3377220" y="2581728"/>
                <a:chExt cx="1184801" cy="1184801"/>
              </a:xfrm>
            </p:grpSpPr>
            <p:sp>
              <p:nvSpPr>
                <p:cNvPr id="72" name="Shape 279">
                  <a:extLst>
                    <a:ext uri="{FF2B5EF4-FFF2-40B4-BE49-F238E27FC236}">
                      <a16:creationId xmlns:a16="http://schemas.microsoft.com/office/drawing/2014/main" id="{84AD87F3-986C-4C25-9860-5EBCAE710465}"/>
                    </a:ext>
                  </a:extLst>
                </p:cNvPr>
                <p:cNvSpPr/>
                <p:nvPr/>
              </p:nvSpPr>
              <p:spPr>
                <a:xfrm rot="5400000">
                  <a:off x="3377220" y="2581728"/>
                  <a:ext cx="1184801" cy="1184801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85D8DE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Shape 280">
                  <a:extLst>
                    <a:ext uri="{FF2B5EF4-FFF2-40B4-BE49-F238E27FC236}">
                      <a16:creationId xmlns:a16="http://schemas.microsoft.com/office/drawing/2014/main" id="{B086BA5F-1626-477D-85BF-FA0A736D7C98}"/>
                    </a:ext>
                  </a:extLst>
                </p:cNvPr>
                <p:cNvSpPr/>
                <p:nvPr/>
              </p:nvSpPr>
              <p:spPr>
                <a:xfrm rot="2700000">
                  <a:off x="3441672" y="2639134"/>
                  <a:ext cx="1058759" cy="105876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" name="群組 68">
                <a:extLst>
                  <a:ext uri="{FF2B5EF4-FFF2-40B4-BE49-F238E27FC236}">
                    <a16:creationId xmlns:a16="http://schemas.microsoft.com/office/drawing/2014/main" id="{1F063A39-0EF1-4679-A4A7-DD4855B2289F}"/>
                  </a:ext>
                </a:extLst>
              </p:cNvPr>
              <p:cNvGrpSpPr/>
              <p:nvPr/>
            </p:nvGrpSpPr>
            <p:grpSpPr>
              <a:xfrm rot="2039683" flipH="1" flipV="1">
                <a:off x="1560542" y="3743492"/>
                <a:ext cx="1014949" cy="1014949"/>
                <a:chOff x="3363160" y="2603372"/>
                <a:chExt cx="1184801" cy="1184801"/>
              </a:xfrm>
            </p:grpSpPr>
            <p:sp>
              <p:nvSpPr>
                <p:cNvPr id="70" name="Shape 279">
                  <a:extLst>
                    <a:ext uri="{FF2B5EF4-FFF2-40B4-BE49-F238E27FC236}">
                      <a16:creationId xmlns:a16="http://schemas.microsoft.com/office/drawing/2014/main" id="{3A4E23FC-768F-41F1-B232-F4F1CC4E1239}"/>
                    </a:ext>
                  </a:extLst>
                </p:cNvPr>
                <p:cNvSpPr/>
                <p:nvPr/>
              </p:nvSpPr>
              <p:spPr>
                <a:xfrm rot="5260893">
                  <a:off x="3363160" y="2603372"/>
                  <a:ext cx="1184801" cy="1184801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85D8DE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Shape 280">
                  <a:extLst>
                    <a:ext uri="{FF2B5EF4-FFF2-40B4-BE49-F238E27FC236}">
                      <a16:creationId xmlns:a16="http://schemas.microsoft.com/office/drawing/2014/main" id="{ED7A4A06-64EC-45FF-95B3-721202EA607F}"/>
                    </a:ext>
                  </a:extLst>
                </p:cNvPr>
                <p:cNvSpPr/>
                <p:nvPr/>
              </p:nvSpPr>
              <p:spPr>
                <a:xfrm rot="2560893">
                  <a:off x="3427613" y="2660779"/>
                  <a:ext cx="1058759" cy="105876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64" name="圖片 63">
              <a:extLst>
                <a:ext uri="{FF2B5EF4-FFF2-40B4-BE49-F238E27FC236}">
                  <a16:creationId xmlns:a16="http://schemas.microsoft.com/office/drawing/2014/main" id="{0998F99E-80DC-4420-A582-4A6D2AAF1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25" y="3400720"/>
              <a:ext cx="557003" cy="5570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28CD0E2F-F623-4171-95D0-D929EDA13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49" y="2646844"/>
              <a:ext cx="558000" cy="5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圖片 6">
              <a:extLst>
                <a:ext uri="{FF2B5EF4-FFF2-40B4-BE49-F238E27FC236}">
                  <a16:creationId xmlns:a16="http://schemas.microsoft.com/office/drawing/2014/main" id="{1C7250E0-9923-48A4-B9C2-F58AB4E0E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199" y="4153997"/>
              <a:ext cx="576936" cy="558000"/>
            </a:xfrm>
            <a:prstGeom prst="roundRect">
              <a:avLst>
                <a:gd name="adj" fmla="val 17421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83F60B07-409B-4D76-9CDC-CA6A394B6249}"/>
              </a:ext>
            </a:extLst>
          </p:cNvPr>
          <p:cNvSpPr txBox="1"/>
          <p:nvPr/>
        </p:nvSpPr>
        <p:spPr>
          <a:xfrm>
            <a:off x="2715529" y="3904120"/>
            <a:ext cx="121082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NAS</a:t>
            </a: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766236C3-A1E2-4613-9C00-0BCA3A8E81D8}"/>
              </a:ext>
            </a:extLst>
          </p:cNvPr>
          <p:cNvSpPr txBox="1"/>
          <p:nvPr/>
        </p:nvSpPr>
        <p:spPr>
          <a:xfrm>
            <a:off x="6012954" y="3255166"/>
            <a:ext cx="8308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USB 3.0</a:t>
            </a: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11CC68C-4918-4854-A8AE-83041C426762}"/>
              </a:ext>
            </a:extLst>
          </p:cNvPr>
          <p:cNvSpPr txBox="1"/>
          <p:nvPr/>
        </p:nvSpPr>
        <p:spPr>
          <a:xfrm>
            <a:off x="3664443" y="3255166"/>
            <a:ext cx="8308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USB 3.0</a:t>
            </a:r>
          </a:p>
        </p:txBody>
      </p:sp>
    </p:spTree>
    <p:extLst>
      <p:ext uri="{BB962C8B-B14F-4D97-AF65-F5344CB8AC3E}">
        <p14:creationId xmlns:p14="http://schemas.microsoft.com/office/powerpoint/2010/main" val="3403625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16">
            <a:extLst>
              <a:ext uri="{FF2B5EF4-FFF2-40B4-BE49-F238E27FC236}">
                <a16:creationId xmlns:a16="http://schemas.microsoft.com/office/drawing/2014/main" id="{CD6EA7FC-93E5-41D9-91CB-5B26C6A98652}"/>
              </a:ext>
            </a:extLst>
          </p:cNvPr>
          <p:cNvSpPr txBox="1">
            <a:spLocks/>
          </p:cNvSpPr>
          <p:nvPr/>
        </p:nvSpPr>
        <p:spPr>
          <a:xfrm>
            <a:off x="4415518" y="4812258"/>
            <a:ext cx="3030311" cy="24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500" dirty="0">
                <a:solidFill>
                  <a:schemeClr val="bg1"/>
                </a:solidFill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A5B1BC55-82E1-420A-BD03-D5174F1DF5E6}"/>
              </a:ext>
            </a:extLst>
          </p:cNvPr>
          <p:cNvCxnSpPr>
            <a:cxnSpLocks/>
            <a:stCxn id="69" idx="2"/>
          </p:cNvCxnSpPr>
          <p:nvPr/>
        </p:nvCxnSpPr>
        <p:spPr>
          <a:xfrm rot="5400000">
            <a:off x="5418228" y="3504529"/>
            <a:ext cx="716905" cy="280244"/>
          </a:xfrm>
          <a:prstGeom prst="bentConnector3">
            <a:avLst>
              <a:gd name="adj1" fmla="val 50000"/>
            </a:avLst>
          </a:prstGeom>
          <a:ln w="19050">
            <a:solidFill>
              <a:srgbClr val="85D8D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BC81925F-7B23-4526-A0EE-1B85690DB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680" y="0"/>
            <a:ext cx="9250679" cy="862553"/>
          </a:xfrm>
        </p:spPr>
        <p:txBody>
          <a:bodyPr/>
          <a:lstStyle/>
          <a:p>
            <a:r>
              <a:rPr lang="en-US" altLang="zh-CN" sz="3200">
                <a:latin typeface="+mj-lt"/>
              </a:rPr>
              <a:t>What is External (Hardware)</a:t>
            </a:r>
            <a:r>
              <a:rPr lang="zh-CN" altLang="en-US" sz="3200">
                <a:latin typeface="+mj-lt"/>
              </a:rPr>
              <a:t> </a:t>
            </a:r>
            <a:r>
              <a:rPr lang="en-US" altLang="zh-CN" sz="3200">
                <a:latin typeface="+mj-lt"/>
              </a:rPr>
              <a:t>RAID</a:t>
            </a:r>
            <a:r>
              <a:rPr lang="zh-CN" altLang="en-US" sz="3200">
                <a:latin typeface="+mj-lt"/>
              </a:rPr>
              <a:t> </a:t>
            </a:r>
            <a:r>
              <a:rPr lang="en-US" altLang="zh-CN" sz="3200">
                <a:latin typeface="+mj-lt"/>
              </a:rPr>
              <a:t>?</a:t>
            </a:r>
            <a:r>
              <a:rPr lang="zh-CN" altLang="en-US" sz="3200">
                <a:latin typeface="+mj-lt"/>
              </a:rPr>
              <a:t> </a:t>
            </a:r>
            <a:endParaRPr lang="zh-TW" sz="3200" b="0">
              <a:latin typeface="+mj-lt"/>
            </a:endParaRP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C0494F19-A439-4A6F-9E6B-1B4465EB4317}"/>
              </a:ext>
            </a:extLst>
          </p:cNvPr>
          <p:cNvSpPr txBox="1">
            <a:spLocks/>
          </p:cNvSpPr>
          <p:nvPr/>
        </p:nvSpPr>
        <p:spPr>
          <a:xfrm>
            <a:off x="198109" y="825461"/>
            <a:ext cx="8641099" cy="1121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A software 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RAID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uses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CPU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resources to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distribute the IO on different disk to form a RAID protection. The operation of such RAID cannot go beyond the main system.</a:t>
            </a:r>
            <a:endParaRPr lang="zh-TW" sz="1600">
              <a:solidFill>
                <a:schemeClr val="bg1"/>
              </a:solidFill>
              <a:latin typeface="+mj-lt"/>
              <a:ea typeface="新細明體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An external (Hardware) RAID is working independently from CPU, using the standalone microchip to distribute IO, offloading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the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CPU</a:t>
            </a:r>
            <a:r>
              <a:rPr lang="zh-TW" altLang="en-US" sz="1600" b="1">
                <a:solidFill>
                  <a:schemeClr val="bg1"/>
                </a:solidFill>
                <a:latin typeface="+mj-lt"/>
                <a:ea typeface="微軟正黑體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latin typeface="+mj-lt"/>
                <a:ea typeface="微軟正黑體"/>
              </a:rPr>
              <a:t>and allowing operation in different platform. </a:t>
            </a:r>
            <a:endParaRPr lang="zh-TW" altLang="en-US" sz="1600" b="1">
              <a:solidFill>
                <a:schemeClr val="bg1"/>
              </a:solidFill>
              <a:latin typeface="+mj-lt"/>
              <a:ea typeface="微軟正黑體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5668CD2B-FAD4-4C1C-9CCD-BF97892D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9811" y="3510522"/>
            <a:ext cx="661471" cy="224650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8CA8D37-9919-4FE1-B90B-F6229DEF1773}"/>
              </a:ext>
            </a:extLst>
          </p:cNvPr>
          <p:cNvCxnSpPr>
            <a:cxnSpLocks/>
          </p:cNvCxnSpPr>
          <p:nvPr/>
        </p:nvCxnSpPr>
        <p:spPr>
          <a:xfrm>
            <a:off x="2180421" y="2395902"/>
            <a:ext cx="0" cy="636397"/>
          </a:xfrm>
          <a:prstGeom prst="line">
            <a:avLst/>
          </a:prstGeom>
          <a:ln w="19050">
            <a:solidFill>
              <a:srgbClr val="85D8D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ACA6BD06-A606-4D58-85FA-8270DE4B173F}"/>
              </a:ext>
            </a:extLst>
          </p:cNvPr>
          <p:cNvSpPr txBox="1"/>
          <p:nvPr/>
        </p:nvSpPr>
        <p:spPr>
          <a:xfrm>
            <a:off x="2522785" y="2393871"/>
            <a:ext cx="10017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Client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FE7832-EF5F-461A-974B-D4C331527D90}"/>
              </a:ext>
            </a:extLst>
          </p:cNvPr>
          <p:cNvSpPr/>
          <p:nvPr/>
        </p:nvSpPr>
        <p:spPr>
          <a:xfrm>
            <a:off x="521144" y="2901362"/>
            <a:ext cx="3282593" cy="272266"/>
          </a:xfrm>
          <a:prstGeom prst="rect">
            <a:avLst/>
          </a:prstGeom>
          <a:noFill/>
          <a:ln>
            <a:solidFill>
              <a:srgbClr val="85D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CF77730-9968-4827-8469-D79C531B482B}"/>
              </a:ext>
            </a:extLst>
          </p:cNvPr>
          <p:cNvGrpSpPr/>
          <p:nvPr/>
        </p:nvGrpSpPr>
        <p:grpSpPr>
          <a:xfrm>
            <a:off x="981179" y="3178766"/>
            <a:ext cx="2353239" cy="949788"/>
            <a:chOff x="1158677" y="3660654"/>
            <a:chExt cx="2353239" cy="39041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910A193B-4BBA-415F-B9EE-00CCFD547C72}"/>
                </a:ext>
              </a:extLst>
            </p:cNvPr>
            <p:cNvCxnSpPr>
              <a:cxnSpLocks/>
            </p:cNvCxnSpPr>
            <p:nvPr/>
          </p:nvCxnSpPr>
          <p:spPr>
            <a:xfrm>
              <a:off x="2782451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7E0F1967-5114-4FD5-A6A2-326B90E3EF02}"/>
                </a:ext>
              </a:extLst>
            </p:cNvPr>
            <p:cNvCxnSpPr>
              <a:cxnSpLocks/>
            </p:cNvCxnSpPr>
            <p:nvPr/>
          </p:nvCxnSpPr>
          <p:spPr>
            <a:xfrm>
              <a:off x="3511916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D563CAE-63EA-469A-9720-10F3479D2675}"/>
                </a:ext>
              </a:extLst>
            </p:cNvPr>
            <p:cNvCxnSpPr>
              <a:cxnSpLocks/>
            </p:cNvCxnSpPr>
            <p:nvPr/>
          </p:nvCxnSpPr>
          <p:spPr>
            <a:xfrm>
              <a:off x="1158677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C6AE6BE1-2210-4C54-BD9D-CD2282B0D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88142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B77B0C50-C1BC-4D20-AE3D-1316BE12BE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8204" y="3902131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6F3EB4E4-5CA6-4174-A8CE-AEDDECAF9C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25187" y="3902131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64B1542A-D0FE-4942-B400-D67EBAB1A8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20871" y="3902132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A2B959DE-B51C-4FA0-9A70-306F38598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7854" y="3918498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EF1CE919-E447-4F9E-BBDA-A6A43B970742}"/>
              </a:ext>
            </a:extLst>
          </p:cNvPr>
          <p:cNvSpPr/>
          <p:nvPr/>
        </p:nvSpPr>
        <p:spPr>
          <a:xfrm>
            <a:off x="521144" y="3946920"/>
            <a:ext cx="3282593" cy="770606"/>
          </a:xfrm>
          <a:prstGeom prst="rect">
            <a:avLst/>
          </a:prstGeom>
          <a:noFill/>
          <a:ln>
            <a:solidFill>
              <a:srgbClr val="85D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CDA5106-E9CC-4F65-A509-D3E5597CCCBE}"/>
              </a:ext>
            </a:extLst>
          </p:cNvPr>
          <p:cNvSpPr txBox="1"/>
          <p:nvPr/>
        </p:nvSpPr>
        <p:spPr>
          <a:xfrm>
            <a:off x="2679834" y="2914587"/>
            <a:ext cx="13455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rgbClr val="85D8DE"/>
                </a:solidFill>
                <a:latin typeface="+mj-lt"/>
                <a:ea typeface="微軟正黑體" panose="020B0604030504040204" pitchFamily="34" charset="-120"/>
              </a:rPr>
              <a:t>Software RAID</a:t>
            </a:r>
            <a:endParaRPr lang="zh-TW" altLang="en-US" sz="1050" b="1">
              <a:solidFill>
                <a:srgbClr val="85D8DE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088289A-388F-41AC-A35A-ED2FAA50D096}"/>
              </a:ext>
            </a:extLst>
          </p:cNvPr>
          <p:cNvSpPr txBox="1"/>
          <p:nvPr/>
        </p:nvSpPr>
        <p:spPr>
          <a:xfrm>
            <a:off x="423456" y="2621014"/>
            <a:ext cx="100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System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3329AB2-179A-4EAC-915E-7A22BE357759}"/>
              </a:ext>
            </a:extLst>
          </p:cNvPr>
          <p:cNvSpPr txBox="1"/>
          <p:nvPr/>
        </p:nvSpPr>
        <p:spPr>
          <a:xfrm>
            <a:off x="423456" y="3713354"/>
            <a:ext cx="100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JBOD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114631E-5D3E-4FB1-BC6F-2380F26B94E3}"/>
              </a:ext>
            </a:extLst>
          </p:cNvPr>
          <p:cNvSpPr txBox="1"/>
          <p:nvPr/>
        </p:nvSpPr>
        <p:spPr>
          <a:xfrm>
            <a:off x="2022415" y="3607205"/>
            <a:ext cx="5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USB</a:t>
            </a:r>
            <a:r>
              <a:rPr lang="zh-TW" altLang="en-US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3.0</a:t>
            </a:r>
            <a:endParaRPr lang="zh-TW" altLang="en-US" sz="80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3386923-33ED-4803-BFC2-AB273CFBB98C}"/>
              </a:ext>
            </a:extLst>
          </p:cNvPr>
          <p:cNvGrpSpPr/>
          <p:nvPr/>
        </p:nvGrpSpPr>
        <p:grpSpPr>
          <a:xfrm>
            <a:off x="1708162" y="2105024"/>
            <a:ext cx="927820" cy="564778"/>
            <a:chOff x="4627725" y="2722951"/>
            <a:chExt cx="927820" cy="56477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D786C5D-6A15-482F-928C-53C4BA0C2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725" y="2722951"/>
              <a:ext cx="927820" cy="564778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84D06FA-D703-4169-AC30-F7387975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353" y="2914695"/>
              <a:ext cx="346612" cy="312499"/>
            </a:xfrm>
            <a:prstGeom prst="rect">
              <a:avLst/>
            </a:prstGeom>
          </p:spPr>
        </p:pic>
      </p:grp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4DCB76E7-EFA5-4642-8E89-E7E9A1515B85}"/>
              </a:ext>
            </a:extLst>
          </p:cNvPr>
          <p:cNvCxnSpPr>
            <a:cxnSpLocks/>
          </p:cNvCxnSpPr>
          <p:nvPr/>
        </p:nvCxnSpPr>
        <p:spPr>
          <a:xfrm>
            <a:off x="5914428" y="2300438"/>
            <a:ext cx="0" cy="636397"/>
          </a:xfrm>
          <a:prstGeom prst="line">
            <a:avLst/>
          </a:prstGeom>
          <a:ln w="19050">
            <a:solidFill>
              <a:srgbClr val="85D8D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EFF03619-601C-4529-B8F6-828F038FE295}"/>
              </a:ext>
            </a:extLst>
          </p:cNvPr>
          <p:cNvSpPr txBox="1"/>
          <p:nvPr/>
        </p:nvSpPr>
        <p:spPr>
          <a:xfrm>
            <a:off x="6256792" y="2349099"/>
            <a:ext cx="10017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Client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0E5C8D58-5945-40C1-BDCD-207DF7F1AF92}"/>
              </a:ext>
            </a:extLst>
          </p:cNvPr>
          <p:cNvSpPr/>
          <p:nvPr/>
        </p:nvSpPr>
        <p:spPr>
          <a:xfrm>
            <a:off x="4768767" y="2934347"/>
            <a:ext cx="2296069" cy="351852"/>
          </a:xfrm>
          <a:prstGeom prst="rect">
            <a:avLst/>
          </a:prstGeom>
          <a:noFill/>
          <a:ln>
            <a:solidFill>
              <a:srgbClr val="85D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C59974B6-4F0F-46A3-BD15-347B182DD27C}"/>
              </a:ext>
            </a:extLst>
          </p:cNvPr>
          <p:cNvGrpSpPr/>
          <p:nvPr/>
        </p:nvGrpSpPr>
        <p:grpSpPr>
          <a:xfrm>
            <a:off x="4711597" y="3968457"/>
            <a:ext cx="2353239" cy="248452"/>
            <a:chOff x="1158677" y="3660654"/>
            <a:chExt cx="2353239" cy="390418"/>
          </a:xfrm>
        </p:grpSpPr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66D4B81F-15BB-455F-9F51-780470BD968F}"/>
                </a:ext>
              </a:extLst>
            </p:cNvPr>
            <p:cNvCxnSpPr>
              <a:cxnSpLocks/>
            </p:cNvCxnSpPr>
            <p:nvPr/>
          </p:nvCxnSpPr>
          <p:spPr>
            <a:xfrm>
              <a:off x="2782451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6FF99121-A893-4B4E-9085-7A54B3978260}"/>
                </a:ext>
              </a:extLst>
            </p:cNvPr>
            <p:cNvCxnSpPr>
              <a:cxnSpLocks/>
            </p:cNvCxnSpPr>
            <p:nvPr/>
          </p:nvCxnSpPr>
          <p:spPr>
            <a:xfrm>
              <a:off x="3511916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>
              <a:extLst>
                <a:ext uri="{FF2B5EF4-FFF2-40B4-BE49-F238E27FC236}">
                  <a16:creationId xmlns:a16="http://schemas.microsoft.com/office/drawing/2014/main" id="{0A19D054-51DD-4B78-8287-EE2862FF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158677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>
              <a:extLst>
                <a:ext uri="{FF2B5EF4-FFF2-40B4-BE49-F238E27FC236}">
                  <a16:creationId xmlns:a16="http://schemas.microsoft.com/office/drawing/2014/main" id="{AC1855ED-D0B1-4DFB-A1C3-D4173875C46A}"/>
                </a:ext>
              </a:extLst>
            </p:cNvPr>
            <p:cNvCxnSpPr>
              <a:cxnSpLocks/>
            </p:cNvCxnSpPr>
            <p:nvPr/>
          </p:nvCxnSpPr>
          <p:spPr>
            <a:xfrm>
              <a:off x="1888142" y="3660654"/>
              <a:ext cx="0" cy="390418"/>
            </a:xfrm>
            <a:prstGeom prst="line">
              <a:avLst/>
            </a:prstGeom>
            <a:ln w="19050">
              <a:solidFill>
                <a:srgbClr val="85D8DE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圖片 75">
            <a:extLst>
              <a:ext uri="{FF2B5EF4-FFF2-40B4-BE49-F238E27FC236}">
                <a16:creationId xmlns:a16="http://schemas.microsoft.com/office/drawing/2014/main" id="{BC7277B4-7E93-449B-906C-C1A13A393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2211" y="3991507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0E01CF9A-CB04-4016-B7B6-E13D3FB24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9194" y="3991507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FC171D85-606F-48B1-B4A9-F65A9CF69E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4878" y="3991508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ABCC309C-6547-4CB2-8680-17E0218FF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1861" y="4007874"/>
            <a:ext cx="565950" cy="816297"/>
          </a:xfrm>
          <a:prstGeom prst="rect">
            <a:avLst/>
          </a:prstGeom>
          <a:effectLst>
            <a:glow rad="50800">
              <a:schemeClr val="bg1">
                <a:alpha val="25000"/>
              </a:schemeClr>
            </a:glow>
          </a:effectLst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CD2A4F79-B5D2-4547-A5FE-C264843745B1}"/>
              </a:ext>
            </a:extLst>
          </p:cNvPr>
          <p:cNvSpPr/>
          <p:nvPr/>
        </p:nvSpPr>
        <p:spPr>
          <a:xfrm>
            <a:off x="4255151" y="3722801"/>
            <a:ext cx="3282593" cy="1060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366CFC6C-FCE3-4235-9C99-7ED57BED0E88}"/>
              </a:ext>
            </a:extLst>
          </p:cNvPr>
          <p:cNvSpPr txBox="1"/>
          <p:nvPr/>
        </p:nvSpPr>
        <p:spPr>
          <a:xfrm>
            <a:off x="4795917" y="2978495"/>
            <a:ext cx="2296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rgbClr val="85D8DE"/>
                </a:solidFill>
                <a:latin typeface="+mj-lt"/>
                <a:ea typeface="微軟正黑體" panose="020B0604030504040204" pitchFamily="34" charset="-120"/>
              </a:rPr>
              <a:t>Hardware RAID as a single disk</a:t>
            </a:r>
            <a:endParaRPr lang="zh-TW" altLang="en-US" sz="1050" b="1">
              <a:solidFill>
                <a:srgbClr val="85D8DE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1103602E-4ACE-4115-83C8-7EA3AD5645E5}"/>
              </a:ext>
            </a:extLst>
          </p:cNvPr>
          <p:cNvSpPr txBox="1"/>
          <p:nvPr/>
        </p:nvSpPr>
        <p:spPr>
          <a:xfrm>
            <a:off x="4157463" y="2486080"/>
            <a:ext cx="100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System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FA6BC4C9-3C19-4EDF-B4F5-86A3E7A6F523}"/>
              </a:ext>
            </a:extLst>
          </p:cNvPr>
          <p:cNvSpPr txBox="1"/>
          <p:nvPr/>
        </p:nvSpPr>
        <p:spPr>
          <a:xfrm>
            <a:off x="4157463" y="3505522"/>
            <a:ext cx="100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TR-004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3DE5AC9F-E791-45BC-9516-80BEED711702}"/>
              </a:ext>
            </a:extLst>
          </p:cNvPr>
          <p:cNvSpPr txBox="1"/>
          <p:nvPr/>
        </p:nvSpPr>
        <p:spPr>
          <a:xfrm>
            <a:off x="5230864" y="3443095"/>
            <a:ext cx="572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USB</a:t>
            </a:r>
            <a:r>
              <a:rPr lang="zh-TW" altLang="en-US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8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3.0</a:t>
            </a:r>
            <a:endParaRPr lang="zh-TW" altLang="en-US" sz="80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92ACD2E0-7B9D-43EC-A122-5A6A98517C93}"/>
              </a:ext>
            </a:extLst>
          </p:cNvPr>
          <p:cNvGrpSpPr/>
          <p:nvPr/>
        </p:nvGrpSpPr>
        <p:grpSpPr>
          <a:xfrm>
            <a:off x="5442169" y="2007932"/>
            <a:ext cx="927820" cy="564778"/>
            <a:chOff x="4627725" y="2722951"/>
            <a:chExt cx="927820" cy="564778"/>
          </a:xfrm>
        </p:grpSpPr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720DCA46-6E19-4A3D-B727-12A0EC03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725" y="2722951"/>
              <a:ext cx="927820" cy="564778"/>
            </a:xfrm>
            <a:prstGeom prst="rect">
              <a:avLst/>
            </a:prstGeom>
          </p:spPr>
        </p:pic>
        <p:pic>
          <p:nvPicPr>
            <p:cNvPr id="88" name="圖片 87">
              <a:extLst>
                <a:ext uri="{FF2B5EF4-FFF2-40B4-BE49-F238E27FC236}">
                  <a16:creationId xmlns:a16="http://schemas.microsoft.com/office/drawing/2014/main" id="{0516180D-3FBF-4362-BFEC-20955FCC3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353" y="2914695"/>
              <a:ext cx="346612" cy="312499"/>
            </a:xfrm>
            <a:prstGeom prst="rect">
              <a:avLst/>
            </a:prstGeom>
          </p:spPr>
        </p:pic>
      </p:grp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D2C9291D-4D2B-4734-AA3E-A9B8F86FE298}"/>
              </a:ext>
            </a:extLst>
          </p:cNvPr>
          <p:cNvCxnSpPr>
            <a:cxnSpLocks/>
          </p:cNvCxnSpPr>
          <p:nvPr/>
        </p:nvCxnSpPr>
        <p:spPr>
          <a:xfrm>
            <a:off x="4705292" y="3968457"/>
            <a:ext cx="2363769" cy="0"/>
          </a:xfrm>
          <a:prstGeom prst="line">
            <a:avLst/>
          </a:prstGeom>
          <a:ln w="19050">
            <a:solidFill>
              <a:srgbClr val="85D8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EE670FF2-D800-4A6A-9A24-07DB5858CAAE}"/>
              </a:ext>
            </a:extLst>
          </p:cNvPr>
          <p:cNvSpPr txBox="1"/>
          <p:nvPr/>
        </p:nvSpPr>
        <p:spPr>
          <a:xfrm>
            <a:off x="6504045" y="3727680"/>
            <a:ext cx="1082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rgbClr val="85D8DE"/>
                </a:solidFill>
                <a:latin typeface="+mj-lt"/>
                <a:ea typeface="微軟正黑體" panose="020B0604030504040204" pitchFamily="34" charset="-120"/>
              </a:rPr>
              <a:t>External RAID</a:t>
            </a:r>
            <a:endParaRPr lang="zh-TW" altLang="en-US" sz="1050" b="1">
              <a:solidFill>
                <a:srgbClr val="85D8DE"/>
              </a:solid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66" name="圖片 65">
            <a:extLst>
              <a:ext uri="{FF2B5EF4-FFF2-40B4-BE49-F238E27FC236}">
                <a16:creationId xmlns:a16="http://schemas.microsoft.com/office/drawing/2014/main" id="{174EFEF3-66D9-4D09-BB4C-3BF069B97C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40238" y="3497020"/>
            <a:ext cx="361405" cy="1227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240A23-7777-413D-8648-182BD4E9B32D}"/>
              </a:ext>
            </a:extLst>
          </p:cNvPr>
          <p:cNvSpPr/>
          <p:nvPr/>
        </p:nvSpPr>
        <p:spPr>
          <a:xfrm>
            <a:off x="423456" y="2844251"/>
            <a:ext cx="3451032" cy="4880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177E387-607B-4FC3-9328-E1F5D1D0D689}"/>
              </a:ext>
            </a:extLst>
          </p:cNvPr>
          <p:cNvSpPr/>
          <p:nvPr/>
        </p:nvSpPr>
        <p:spPr>
          <a:xfrm>
            <a:off x="4255848" y="2724467"/>
            <a:ext cx="3289840" cy="6472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AF6401E6-FEA7-45B6-BD05-4F2C87A16A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1" y="3643881"/>
            <a:ext cx="447630" cy="447838"/>
          </a:xfrm>
          <a:prstGeom prst="rect">
            <a:avLst/>
          </a:prstGeom>
        </p:spPr>
      </p:pic>
      <p:grpSp>
        <p:nvGrpSpPr>
          <p:cNvPr id="93" name="群組 92">
            <a:extLst>
              <a:ext uri="{FF2B5EF4-FFF2-40B4-BE49-F238E27FC236}">
                <a16:creationId xmlns:a16="http://schemas.microsoft.com/office/drawing/2014/main" id="{2DD1F09B-CA77-40EB-8324-CEE1BE022FA0}"/>
              </a:ext>
            </a:extLst>
          </p:cNvPr>
          <p:cNvGrpSpPr/>
          <p:nvPr/>
        </p:nvGrpSpPr>
        <p:grpSpPr>
          <a:xfrm>
            <a:off x="5653387" y="2613061"/>
            <a:ext cx="521686" cy="521686"/>
            <a:chOff x="8138445" y="3090415"/>
            <a:chExt cx="521686" cy="521686"/>
          </a:xfrm>
        </p:grpSpPr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3DEDD62A-AB57-49A7-9FDF-271CFA631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8445" y="3090415"/>
              <a:ext cx="521686" cy="521686"/>
            </a:xfrm>
            <a:prstGeom prst="rect">
              <a:avLst/>
            </a:prstGeom>
          </p:spPr>
        </p:pic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0AA15C3D-BAE8-417E-AB57-A217D82A6584}"/>
                </a:ext>
              </a:extLst>
            </p:cNvPr>
            <p:cNvSpPr txBox="1"/>
            <p:nvPr/>
          </p:nvSpPr>
          <p:spPr>
            <a:xfrm>
              <a:off x="8227341" y="3267343"/>
              <a:ext cx="370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" b="1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CPU</a:t>
              </a:r>
              <a:endParaRPr lang="zh-TW" altLang="en-US" sz="6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75945CC0-D93D-4B3B-9CC1-1AFB17AD3DF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56" y="2612903"/>
            <a:ext cx="838793" cy="838793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434AF0F6-5B27-4F21-85F9-C8BD40935D4A}"/>
              </a:ext>
            </a:extLst>
          </p:cNvPr>
          <p:cNvSpPr txBox="1"/>
          <p:nvPr/>
        </p:nvSpPr>
        <p:spPr>
          <a:xfrm>
            <a:off x="1938955" y="2923359"/>
            <a:ext cx="100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CPU</a:t>
            </a:r>
            <a:endParaRPr lang="zh-TW" altLang="en-US" sz="1050" b="1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85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>
                <a:latin typeface="+mj-lt"/>
              </a:rPr>
              <a:t>QNAP Go Beyond NAS for Your Needs</a:t>
            </a:r>
            <a:endParaRPr lang="en-US" sz="3200">
              <a:latin typeface="+mj-lt"/>
            </a:endParaRPr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823F017C-0024-4DD7-8F2E-C97D07D5A6E6}"/>
              </a:ext>
            </a:extLst>
          </p:cNvPr>
          <p:cNvSpPr txBox="1">
            <a:spLocks/>
          </p:cNvSpPr>
          <p:nvPr/>
        </p:nvSpPr>
        <p:spPr>
          <a:xfrm>
            <a:off x="374445" y="952427"/>
            <a:ext cx="8390161" cy="13484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The TR-004 4-bay USB 3.0 RAID expansion enclosure supports RAID 5 acceleration and protection for replacing your existing USB</a:t>
            </a:r>
            <a:r>
              <a:rPr lang="en-US" sz="1800" b="1" i="0" u="none" strike="noStrike" kern="0" cap="none" spc="0" baseline="0" noProof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 3.0 &amp;</a:t>
            </a:r>
            <a:r>
              <a:rPr 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 USB 2.0 single-disk external drives.</a:t>
            </a:r>
            <a:r>
              <a:rPr lang="en-US" altLang="zh-CN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  </a:t>
            </a:r>
            <a:endParaRPr lang="zh-TW" altLang="en-US" b="1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Same compatibility standard as NAS to support large capacity HDD.</a:t>
            </a:r>
            <a:endParaRPr lang="zh-TW" altLang="en-US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800" b="1">
                <a:solidFill>
                  <a:schemeClr val="bg1"/>
                </a:solidFill>
                <a:latin typeface="+mj-lt"/>
                <a:ea typeface="微軟正黑體" pitchFamily="34" charset="-120"/>
              </a:rPr>
              <a:t>Easily trasnfer huge amount of data between devices.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800" b="1" i="0" u="none" strike="noStrike" kern="0" cap="none" spc="0" baseline="0" noProof="0">
              <a:solidFill>
                <a:schemeClr val="bg1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0C06D-8BEC-8947-A6EA-8F89BDED44DF}"/>
              </a:ext>
            </a:extLst>
          </p:cNvPr>
          <p:cNvSpPr txBox="1"/>
          <p:nvPr/>
        </p:nvSpPr>
        <p:spPr>
          <a:xfrm>
            <a:off x="1204247" y="4556807"/>
            <a:ext cx="2529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</a:rPr>
              <a:t>Source: https://www.everythingusb.com/speed.html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B408197C-E939-4A77-A874-556252584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78909" y="2311418"/>
            <a:ext cx="2606765" cy="939459"/>
          </a:xfrm>
          <a:prstGeom prst="rect">
            <a:avLst/>
          </a:prstGeom>
        </p:spPr>
      </p:pic>
      <p:sp>
        <p:nvSpPr>
          <p:cNvPr id="44" name="內容版面配置區 1">
            <a:extLst>
              <a:ext uri="{FF2B5EF4-FFF2-40B4-BE49-F238E27FC236}">
                <a16:creationId xmlns:a16="http://schemas.microsoft.com/office/drawing/2014/main" id="{B9E1F3B6-D049-46FD-ACD7-14D993075053}"/>
              </a:ext>
            </a:extLst>
          </p:cNvPr>
          <p:cNvSpPr txBox="1">
            <a:spLocks/>
          </p:cNvSpPr>
          <p:nvPr/>
        </p:nvSpPr>
        <p:spPr>
          <a:xfrm>
            <a:off x="6593364" y="2412930"/>
            <a:ext cx="1977856" cy="1066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TR-004 </a:t>
            </a:r>
            <a:r>
              <a:rPr lang="zh-TW" altLang="en-US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support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s</a:t>
            </a:r>
            <a:r>
              <a:rPr lang="zh-TW" altLang="en-US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Seagate 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10</a:t>
            </a:r>
            <a:r>
              <a:rPr lang="zh-TW" altLang="en-US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TB </a:t>
            </a:r>
            <a:r>
              <a:rPr lang="en-US" altLang="zh-TW" sz="1400" b="1" err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IronWolf</a:t>
            </a:r>
            <a:r>
              <a:rPr lang="en-US" altLang="zh-TW" sz="14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 drive!</a:t>
            </a:r>
            <a:endParaRPr lang="zh-TW" altLang="en-US" sz="1200" b="1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1034BAEC-46D7-4183-95B2-13B2AB917A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672" y="2513565"/>
            <a:ext cx="1367164" cy="1998799"/>
          </a:xfrm>
          <a:prstGeom prst="roundRect">
            <a:avLst>
              <a:gd name="adj" fmla="val 3019"/>
            </a:avLst>
          </a:prstGeom>
          <a:effectLst>
            <a:reflection stA="35000" endPos="45000" dir="5400000" sy="-100000" algn="bl" rotWithShape="0"/>
          </a:effectLst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E751FA73-D385-41FC-B190-82DD2AB5413D}"/>
              </a:ext>
            </a:extLst>
          </p:cNvPr>
          <p:cNvGrpSpPr/>
          <p:nvPr/>
        </p:nvGrpSpPr>
        <p:grpSpPr>
          <a:xfrm>
            <a:off x="452562" y="2429219"/>
            <a:ext cx="3853066" cy="2191023"/>
            <a:chOff x="416858" y="2240903"/>
            <a:chExt cx="3375005" cy="1937657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F02DEDEF-55B2-4437-A920-C9FE7FB5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389" y="2240903"/>
              <a:ext cx="2266415" cy="1648173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882C63DD-B99A-4EE0-AECF-4E678B674078}"/>
                </a:ext>
              </a:extLst>
            </p:cNvPr>
            <p:cNvSpPr txBox="1"/>
            <p:nvPr/>
          </p:nvSpPr>
          <p:spPr>
            <a:xfrm>
              <a:off x="1261970" y="3932339"/>
              <a:ext cx="231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>
                  <a:solidFill>
                    <a:schemeClr val="bg1"/>
                  </a:solidFill>
                </a:rPr>
                <a:t>0</a:t>
              </a:r>
              <a:endParaRPr lang="zh-TW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A465B8F-E506-472F-BC42-E7C6F340477A}"/>
                </a:ext>
              </a:extLst>
            </p:cNvPr>
            <p:cNvSpPr txBox="1"/>
            <p:nvPr/>
          </p:nvSpPr>
          <p:spPr>
            <a:xfrm>
              <a:off x="3359785" y="3877466"/>
              <a:ext cx="432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>
                  <a:solidFill>
                    <a:schemeClr val="bg1"/>
                  </a:solidFill>
                </a:rPr>
                <a:t>5</a:t>
              </a:r>
              <a:endParaRPr lang="zh-TW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ECDA83A2-01E3-472D-9BCF-1F58EE9D7AB1}"/>
                </a:ext>
              </a:extLst>
            </p:cNvPr>
            <p:cNvSpPr txBox="1"/>
            <p:nvPr/>
          </p:nvSpPr>
          <p:spPr>
            <a:xfrm>
              <a:off x="416858" y="2697896"/>
              <a:ext cx="971531" cy="35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b="1">
                  <a:solidFill>
                    <a:schemeClr val="bg1"/>
                  </a:solidFill>
                </a:rPr>
                <a:t>USB 3.1 Gen 1</a:t>
              </a:r>
            </a:p>
            <a:p>
              <a:pPr algn="r"/>
              <a:r>
                <a:rPr lang="en-US" altLang="zh-TW" sz="1000" b="1">
                  <a:solidFill>
                    <a:schemeClr val="bg1"/>
                  </a:solidFill>
                </a:rPr>
                <a:t>(USB 3.0)</a:t>
              </a:r>
              <a:endParaRPr lang="zh-TW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0EB7D74D-AF49-4C7E-B3BB-272AC023A6D6}"/>
                </a:ext>
              </a:extLst>
            </p:cNvPr>
            <p:cNvSpPr txBox="1"/>
            <p:nvPr/>
          </p:nvSpPr>
          <p:spPr>
            <a:xfrm>
              <a:off x="473810" y="3385620"/>
              <a:ext cx="925794" cy="21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000" b="1">
                  <a:solidFill>
                    <a:schemeClr val="bg1"/>
                  </a:solidFill>
                </a:rPr>
                <a:t>USB 2.0</a:t>
              </a:r>
              <a:endParaRPr lang="zh-TW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BE3CC2DD-AC98-4BBF-9831-B6B2DF1910CB}"/>
                </a:ext>
              </a:extLst>
            </p:cNvPr>
            <p:cNvSpPr txBox="1"/>
            <p:nvPr/>
          </p:nvSpPr>
          <p:spPr>
            <a:xfrm>
              <a:off x="1493082" y="3564416"/>
              <a:ext cx="661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0.32 Gb/s</a:t>
              </a:r>
              <a:endParaRPr lang="zh-TW" altLang="en-US"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51DA9A2A-49A8-41A5-A49D-67F22518746B}"/>
                </a:ext>
              </a:extLst>
            </p:cNvPr>
            <p:cNvSpPr txBox="1"/>
            <p:nvPr/>
          </p:nvSpPr>
          <p:spPr>
            <a:xfrm>
              <a:off x="1575347" y="3270506"/>
              <a:ext cx="661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0.48 Gb/s</a:t>
              </a:r>
              <a:endParaRPr lang="zh-TW" altLang="en-US"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B2DC062C-3E5E-4604-84FB-9A066E77793E}"/>
                </a:ext>
              </a:extLst>
            </p:cNvPr>
            <p:cNvSpPr txBox="1"/>
            <p:nvPr/>
          </p:nvSpPr>
          <p:spPr>
            <a:xfrm>
              <a:off x="2291072" y="2923148"/>
              <a:ext cx="5940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3.2 Gb/s</a:t>
              </a:r>
              <a:endParaRPr lang="zh-TW" altLang="en-US"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1F330DC8-379A-4D7F-8D68-A50F19F7E437}"/>
                </a:ext>
              </a:extLst>
            </p:cNvPr>
            <p:cNvSpPr txBox="1"/>
            <p:nvPr/>
          </p:nvSpPr>
          <p:spPr>
            <a:xfrm>
              <a:off x="2947480" y="2651318"/>
              <a:ext cx="5940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4.8 Gb/s</a:t>
              </a:r>
              <a:endParaRPr lang="zh-TW" altLang="en-US"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7692E7A-870C-4354-A821-06A051580CC6}"/>
              </a:ext>
            </a:extLst>
          </p:cNvPr>
          <p:cNvSpPr txBox="1"/>
          <p:nvPr/>
        </p:nvSpPr>
        <p:spPr>
          <a:xfrm>
            <a:off x="1522321" y="2389634"/>
            <a:ext cx="1387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b="1">
                <a:solidFill>
                  <a:schemeClr val="bg1"/>
                </a:solidFill>
              </a:rPr>
              <a:t>Theoretical speed</a:t>
            </a:r>
            <a:endParaRPr lang="zh-TW" altLang="en-US" sz="900" b="1">
              <a:solidFill>
                <a:schemeClr val="bg1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2F88E564-662E-498C-8671-977B909C23B5}"/>
              </a:ext>
            </a:extLst>
          </p:cNvPr>
          <p:cNvSpPr txBox="1"/>
          <p:nvPr/>
        </p:nvSpPr>
        <p:spPr>
          <a:xfrm>
            <a:off x="3054230" y="2389634"/>
            <a:ext cx="1046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b="1">
                <a:solidFill>
                  <a:schemeClr val="bg1"/>
                </a:solidFill>
              </a:rPr>
              <a:t>Tested  speed</a:t>
            </a:r>
            <a:endParaRPr lang="zh-TW" altLang="en-US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585E-F321-BB4D-8653-2DD575B5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QNAP Go Beyond NAS for Your Needs</a:t>
            </a:r>
            <a:endParaRPr lang="en-US" altLang="zh-TW"/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823F017C-0024-4DD7-8F2E-C97D07D5A6E6}"/>
              </a:ext>
            </a:extLst>
          </p:cNvPr>
          <p:cNvSpPr txBox="1">
            <a:spLocks/>
          </p:cNvSpPr>
          <p:nvPr/>
        </p:nvSpPr>
        <p:spPr>
          <a:xfrm>
            <a:off x="1610195" y="1290244"/>
            <a:ext cx="7328861" cy="86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altLang="zh-TW" sz="1800" b="1">
                <a:solidFill>
                  <a:schemeClr val="bg1"/>
                </a:solidFill>
                <a:ea typeface="微軟正黑體" pitchFamily="34" charset="-120"/>
              </a:rPr>
              <a:t>Traditional RAID device may only have hardware switch</a:t>
            </a:r>
            <a:endParaRPr lang="en-US" altLang="zh-TW" sz="1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6C8DE6E-77C0-41C2-B4E0-F59693EF6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9618"/>
            <a:ext cx="1512277" cy="418388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6A663CC-19F8-42D0-B091-FBCBAF396139}"/>
              </a:ext>
            </a:extLst>
          </p:cNvPr>
          <p:cNvSpPr/>
          <p:nvPr/>
        </p:nvSpPr>
        <p:spPr>
          <a:xfrm>
            <a:off x="695848" y="3205240"/>
            <a:ext cx="483774" cy="562892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2C95DB0-12D7-419F-81B0-0C145EF1C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48" y="2807203"/>
            <a:ext cx="3505159" cy="2116287"/>
          </a:xfrm>
          <a:prstGeom prst="rect">
            <a:avLst/>
          </a:prstGeom>
          <a:ln w="12700">
            <a:noFill/>
          </a:ln>
        </p:spPr>
      </p:pic>
      <p:pic>
        <p:nvPicPr>
          <p:cNvPr id="18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47FEF2E6-8C54-49EE-826E-BE7CC330C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"/>
          <a:stretch/>
        </p:blipFill>
        <p:spPr>
          <a:xfrm>
            <a:off x="5274626" y="2807203"/>
            <a:ext cx="3649564" cy="2116287"/>
          </a:xfrm>
          <a:prstGeom prst="rect">
            <a:avLst/>
          </a:prstGeom>
          <a:ln w="19050">
            <a:noFill/>
          </a:ln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47E81829-7372-44D0-AD9C-5F96C3323ADB}"/>
              </a:ext>
            </a:extLst>
          </p:cNvPr>
          <p:cNvSpPr/>
          <p:nvPr/>
        </p:nvSpPr>
        <p:spPr>
          <a:xfrm>
            <a:off x="5258568" y="1787308"/>
            <a:ext cx="3649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Integrate with QTS</a:t>
            </a:r>
            <a:r>
              <a:rPr lang="zh-TW" altLang="en-US" b="1">
                <a:solidFill>
                  <a:schemeClr val="bg1"/>
                </a:solidFill>
                <a:ea typeface="微軟正黑體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Storage &amp;</a:t>
            </a:r>
            <a:r>
              <a:rPr lang="zh-TW" altLang="en-US" b="1">
                <a:solidFill>
                  <a:schemeClr val="bg1"/>
                </a:solidFill>
                <a:ea typeface="微軟正黑體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Snapshot, in NAS storage mode</a:t>
            </a:r>
            <a:b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</a:b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support Storage Pool, Snapshot, </a:t>
            </a:r>
            <a:r>
              <a:rPr lang="en-US" altLang="zh-TW" b="1" err="1">
                <a:solidFill>
                  <a:schemeClr val="bg1"/>
                </a:solidFill>
                <a:ea typeface="微軟正黑體" pitchFamily="34" charset="-120"/>
              </a:rPr>
              <a:t>Qtier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, </a:t>
            </a:r>
            <a:r>
              <a:rPr lang="en-US" altLang="zh-TW" b="1" err="1">
                <a:solidFill>
                  <a:schemeClr val="bg1"/>
                </a:solidFill>
                <a:ea typeface="微軟正黑體" pitchFamily="34" charset="-120"/>
              </a:rPr>
              <a:t>Qsirch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 and more!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120EA37-72C9-4E70-AEA7-AB15C249EB4C}"/>
              </a:ext>
            </a:extLst>
          </p:cNvPr>
          <p:cNvSpPr/>
          <p:nvPr/>
        </p:nvSpPr>
        <p:spPr>
          <a:xfrm>
            <a:off x="1661748" y="1787308"/>
            <a:ext cx="3427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QNAP unique RAID Manager</a:t>
            </a:r>
            <a:r>
              <a:rPr lang="zh-TW" altLang="en-US" b="1">
                <a:solidFill>
                  <a:schemeClr val="bg1"/>
                </a:solidFill>
                <a:ea typeface="微軟正黑體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allow software-managing</a:t>
            </a:r>
            <a:br>
              <a:rPr lang="zh-TW" altLang="en-US" b="1">
                <a:solidFill>
                  <a:schemeClr val="bg1"/>
                </a:solidFill>
                <a:ea typeface="微軟正黑體" pitchFamily="34" charset="-120"/>
              </a:rPr>
            </a:b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Single/JBOD/RAID 0/1/5/10</a:t>
            </a:r>
            <a:r>
              <a:rPr lang="zh-TW" altLang="en-US" b="1">
                <a:solidFill>
                  <a:schemeClr val="bg1"/>
                </a:solidFill>
                <a:ea typeface="微軟正黑體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itchFamily="34" charset="-120"/>
              </a:rPr>
              <a:t>modes and disk health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49895AC-B606-47D7-A5BC-805F998AC96A}"/>
              </a:ext>
            </a:extLst>
          </p:cNvPr>
          <p:cNvSpPr/>
          <p:nvPr/>
        </p:nvSpPr>
        <p:spPr>
          <a:xfrm>
            <a:off x="1661748" y="2807203"/>
            <a:ext cx="3506144" cy="2117430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8542286-F9F2-42FE-A237-CFA80F1CB057}"/>
              </a:ext>
            </a:extLst>
          </p:cNvPr>
          <p:cNvSpPr/>
          <p:nvPr/>
        </p:nvSpPr>
        <p:spPr>
          <a:xfrm>
            <a:off x="5275661" y="2807203"/>
            <a:ext cx="3651534" cy="2117430"/>
          </a:xfrm>
          <a:prstGeom prst="rect">
            <a:avLst/>
          </a:prstGeom>
          <a:noFill/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38100">
              <a:srgbClr val="FF05B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81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282-0524-6F44-8007-DC8B0ED7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TR-004 </a:t>
            </a:r>
            <a:r>
              <a:rPr lang="zh-CN" altLang="en-US">
                <a:latin typeface="微軟正黑體"/>
                <a:ea typeface="微軟正黑體"/>
              </a:rPr>
              <a:t>front view</a:t>
            </a:r>
            <a:endParaRPr lang="en-US">
              <a:latin typeface="微軟正黑體"/>
              <a:ea typeface="微軟正黑體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B38DA-065B-0B4E-AC21-625EEAC29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228" y="874418"/>
            <a:ext cx="4131544" cy="4421602"/>
          </a:xfrm>
          <a:prstGeom prst="rect">
            <a:avLst/>
          </a:prstGeom>
        </p:spPr>
      </p:pic>
      <p:sp>
        <p:nvSpPr>
          <p:cNvPr id="5" name="內容版面配置區 1">
            <a:extLst>
              <a:ext uri="{FF2B5EF4-FFF2-40B4-BE49-F238E27FC236}">
                <a16:creationId xmlns:a16="http://schemas.microsoft.com/office/drawing/2014/main" id="{511EAF07-FF63-F94C-9D10-9442E1E0871B}"/>
              </a:ext>
            </a:extLst>
          </p:cNvPr>
          <p:cNvSpPr txBox="1">
            <a:spLocks/>
          </p:cNvSpPr>
          <p:nvPr/>
        </p:nvSpPr>
        <p:spPr>
          <a:xfrm>
            <a:off x="210684" y="1177633"/>
            <a:ext cx="2314752" cy="394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System status LED</a:t>
            </a:r>
            <a:endParaRPr lang="zh-TW" altLang="en-US" sz="16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C4AD9A2A-2959-BE47-BAD0-CEE8C9B159F9}"/>
              </a:ext>
            </a:extLst>
          </p:cNvPr>
          <p:cNvSpPr txBox="1">
            <a:spLocks/>
          </p:cNvSpPr>
          <p:nvPr/>
        </p:nvSpPr>
        <p:spPr>
          <a:xfrm>
            <a:off x="210684" y="1654210"/>
            <a:ext cx="2094316" cy="38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altLang="zh-TW" sz="1600" b="1" i="0" u="none" strike="noStrike" kern="0" cap="none" spc="0" baseline="0" noProof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USB </a:t>
            </a: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status LED</a:t>
            </a:r>
            <a:endParaRPr lang="zh-TW" altLang="en-US" sz="1600" b="1" i="0" u="none" strike="noStrike" kern="0" cap="none" spc="0" baseline="0" noProof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CF0F5E70-227D-6F4D-9E3A-0A8AC90BDABA}"/>
              </a:ext>
            </a:extLst>
          </p:cNvPr>
          <p:cNvSpPr txBox="1">
            <a:spLocks/>
          </p:cNvSpPr>
          <p:nvPr/>
        </p:nvSpPr>
        <p:spPr>
          <a:xfrm>
            <a:off x="210684" y="2121080"/>
            <a:ext cx="1669774" cy="38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/>
                <a:cs typeface="Arial" panose="020B0604020202020204" pitchFamily="34" charset="0"/>
              </a:rPr>
              <a:t>HDD </a:t>
            </a:r>
            <a:r>
              <a:rPr lang="en-US" altLang="zh-CN" sz="1600" b="1" i="0" u="none" strike="noStrike" kern="0" cap="none" spc="0" baseline="0" noProof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1~4 </a:t>
            </a:r>
            <a:r>
              <a:rPr lang="en-US" altLang="zh-CN" sz="1600" b="1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LED</a:t>
            </a:r>
            <a:endParaRPr lang="zh-TW" altLang="en-US" sz="1600" b="1" i="0" u="none" strike="noStrike" kern="0" cap="none" spc="0" baseline="0" noProof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E44C720D-1C7D-DD4B-AA11-A10D2D4F0580}"/>
              </a:ext>
            </a:extLst>
          </p:cNvPr>
          <p:cNvSpPr txBox="1">
            <a:spLocks/>
          </p:cNvSpPr>
          <p:nvPr/>
        </p:nvSpPr>
        <p:spPr>
          <a:xfrm>
            <a:off x="210684" y="2557327"/>
            <a:ext cx="2023365" cy="892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Eject button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(works with QTS and QNAP Windows/macOS utility)</a:t>
            </a:r>
            <a:endParaRPr lang="zh-TW" altLang="en-US" sz="12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7915DF46-2D29-1C4D-8B02-EAB6D44F83E0}"/>
              </a:ext>
            </a:extLst>
          </p:cNvPr>
          <p:cNvSpPr txBox="1">
            <a:spLocks/>
          </p:cNvSpPr>
          <p:nvPr/>
        </p:nvSpPr>
        <p:spPr>
          <a:xfrm>
            <a:off x="210684" y="3774303"/>
            <a:ext cx="2023365" cy="663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Copy button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(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works with QTS)</a:t>
            </a:r>
            <a:endParaRPr lang="zh-TW" altLang="en-US" sz="12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99D4DBD-1C81-41D9-88A3-1DBF818ED9A8}"/>
              </a:ext>
            </a:extLst>
          </p:cNvPr>
          <p:cNvSpPr/>
          <p:nvPr/>
        </p:nvSpPr>
        <p:spPr>
          <a:xfrm>
            <a:off x="2979337" y="1929284"/>
            <a:ext cx="246184" cy="8792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D0E90FF3-539F-4951-ADEF-0077E14273C0}"/>
              </a:ext>
            </a:extLst>
          </p:cNvPr>
          <p:cNvCxnSpPr>
            <a:cxnSpLocks/>
          </p:cNvCxnSpPr>
          <p:nvPr/>
        </p:nvCxnSpPr>
        <p:spPr>
          <a:xfrm>
            <a:off x="2234049" y="1353048"/>
            <a:ext cx="745287" cy="221014"/>
          </a:xfrm>
          <a:prstGeom prst="bentConnector3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8DCD2FE3-29FA-42FB-924D-CD08890A68E6}"/>
              </a:ext>
            </a:extLst>
          </p:cNvPr>
          <p:cNvCxnSpPr>
            <a:cxnSpLocks/>
          </p:cNvCxnSpPr>
          <p:nvPr/>
        </p:nvCxnSpPr>
        <p:spPr>
          <a:xfrm>
            <a:off x="1995055" y="1808463"/>
            <a:ext cx="984281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接點: 肘形 12">
            <a:extLst>
              <a:ext uri="{FF2B5EF4-FFF2-40B4-BE49-F238E27FC236}">
                <a16:creationId xmlns:a16="http://schemas.microsoft.com/office/drawing/2014/main" id="{B1D49992-6F74-4D2D-8A1A-208BBF89BC6D}"/>
              </a:ext>
            </a:extLst>
          </p:cNvPr>
          <p:cNvCxnSpPr>
            <a:cxnSpLocks/>
          </p:cNvCxnSpPr>
          <p:nvPr/>
        </p:nvCxnSpPr>
        <p:spPr>
          <a:xfrm>
            <a:off x="1717964" y="2298959"/>
            <a:ext cx="1261372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F7D67C77-5C38-47D6-AABD-1E5607DD1109}"/>
              </a:ext>
            </a:extLst>
          </p:cNvPr>
          <p:cNvCxnSpPr>
            <a:cxnSpLocks/>
          </p:cNvCxnSpPr>
          <p:nvPr/>
        </p:nvCxnSpPr>
        <p:spPr>
          <a:xfrm>
            <a:off x="1549901" y="2729202"/>
            <a:ext cx="1421854" cy="87322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接點: 肘形 12">
            <a:extLst>
              <a:ext uri="{FF2B5EF4-FFF2-40B4-BE49-F238E27FC236}">
                <a16:creationId xmlns:a16="http://schemas.microsoft.com/office/drawing/2014/main" id="{48463CBB-AD7F-4FCD-8586-F539A5686C5D}"/>
              </a:ext>
            </a:extLst>
          </p:cNvPr>
          <p:cNvCxnSpPr>
            <a:cxnSpLocks/>
          </p:cNvCxnSpPr>
          <p:nvPr/>
        </p:nvCxnSpPr>
        <p:spPr>
          <a:xfrm>
            <a:off x="1549901" y="3987082"/>
            <a:ext cx="1429435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3570AE88-F959-4C75-B5DC-E63BE2291778}"/>
              </a:ext>
            </a:extLst>
          </p:cNvPr>
          <p:cNvSpPr/>
          <p:nvPr/>
        </p:nvSpPr>
        <p:spPr>
          <a:xfrm>
            <a:off x="3451610" y="2067850"/>
            <a:ext cx="2672860" cy="27101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接點: 肘形 12">
            <a:extLst>
              <a:ext uri="{FF2B5EF4-FFF2-40B4-BE49-F238E27FC236}">
                <a16:creationId xmlns:a16="http://schemas.microsoft.com/office/drawing/2014/main" id="{BD56A464-2005-4CAE-8891-9E2A8440B635}"/>
              </a:ext>
            </a:extLst>
          </p:cNvPr>
          <p:cNvCxnSpPr>
            <a:cxnSpLocks/>
          </p:cNvCxnSpPr>
          <p:nvPr/>
        </p:nvCxnSpPr>
        <p:spPr>
          <a:xfrm>
            <a:off x="6124470" y="2298959"/>
            <a:ext cx="874873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內容版面配置區 1">
            <a:extLst>
              <a:ext uri="{FF2B5EF4-FFF2-40B4-BE49-F238E27FC236}">
                <a16:creationId xmlns:a16="http://schemas.microsoft.com/office/drawing/2014/main" id="{AEEAA176-BAF2-42E7-969D-A3CDD2EAB7F3}"/>
              </a:ext>
            </a:extLst>
          </p:cNvPr>
          <p:cNvSpPr txBox="1">
            <a:spLocks/>
          </p:cNvSpPr>
          <p:nvPr/>
        </p:nvSpPr>
        <p:spPr>
          <a:xfrm>
            <a:off x="7063991" y="1067580"/>
            <a:ext cx="1946583" cy="2017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CN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4 x 3.5”/2.5”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SATA 3Gb/s HDD/SSD </a:t>
            </a:r>
            <a:r>
              <a:rPr lang="en-US" altLang="zh-TW" sz="1600" b="1" i="0" u="none" strike="noStrike" kern="0" cap="none" spc="0" baseline="0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bays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(w/ lockable trays)</a:t>
            </a:r>
            <a:endParaRPr lang="en-US" altLang="zh-TW" sz="16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  <a:cs typeface="Arial" panose="020B0604020202020204" pitchFamily="34" charset="0"/>
              </a:rPr>
              <a:t>(compatible with SATA 6Gb/s HDD/SSD)</a:t>
            </a:r>
            <a:endParaRPr lang="zh-TW" altLang="en-US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BC029A07-57EB-4614-9A21-BA2FD8DFB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523753" y="2863334"/>
            <a:ext cx="1620248" cy="87203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974C8FC-42C7-4B00-B375-833073DBF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8865" y="2789483"/>
            <a:ext cx="945382" cy="763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內容版面配置區 1">
            <a:extLst>
              <a:ext uri="{FF2B5EF4-FFF2-40B4-BE49-F238E27FC236}">
                <a16:creationId xmlns:a16="http://schemas.microsoft.com/office/drawing/2014/main" id="{729D29A3-5FDB-4173-B685-8A8CDF7A4B80}"/>
              </a:ext>
            </a:extLst>
          </p:cNvPr>
          <p:cNvSpPr txBox="1">
            <a:spLocks/>
          </p:cNvSpPr>
          <p:nvPr/>
        </p:nvSpPr>
        <p:spPr>
          <a:xfrm>
            <a:off x="8059952" y="2912965"/>
            <a:ext cx="999078" cy="640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en-US" altLang="zh-TW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軟正黑體" pitchFamily="34" charset="-120"/>
              </a:rPr>
              <a:t>2 x tray keys</a:t>
            </a:r>
            <a:endParaRPr lang="zh-TW" altLang="en-US" sz="1800" b="1" i="0" u="none" strike="noStrike" kern="0" cap="none" spc="0" baseline="0" noProof="0" dirty="0">
              <a:solidFill>
                <a:schemeClr val="accent5">
                  <a:lumMod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29" name="圖片 9">
            <a:extLst>
              <a:ext uri="{FF2B5EF4-FFF2-40B4-BE49-F238E27FC236}">
                <a16:creationId xmlns:a16="http://schemas.microsoft.com/office/drawing/2014/main" id="{6A94EC45-6A84-4ABF-8F12-D9F212DE3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371" y="2774791"/>
            <a:ext cx="945382" cy="763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7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3304F3B9-5A33-451F-87A0-15B315CC2E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524" y="1417232"/>
            <a:ext cx="3041768" cy="29536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4E1B243-C35F-40C5-A8AB-124D1DCAE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9" y="1417232"/>
            <a:ext cx="6155957" cy="29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991AF-47D8-A645-9F41-E7424E0EA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Drive installation and tray locks</a:t>
            </a:r>
            <a:endParaRPr 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C70D88A-4202-475F-80FF-07BA3DCFA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35" y="1777130"/>
            <a:ext cx="2886037" cy="250123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BD274E8-5570-46E6-AFBA-FB802F24C2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32" y="1841371"/>
            <a:ext cx="2009458" cy="247975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CB10E87-7E7F-48CB-AC33-784DB086DF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455" y="1489029"/>
            <a:ext cx="2338045" cy="2789334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8A6FC34D-9E41-4960-91D4-D2D74E174479}"/>
              </a:ext>
            </a:extLst>
          </p:cNvPr>
          <p:cNvSpPr txBox="1"/>
          <p:nvPr/>
        </p:nvSpPr>
        <p:spPr>
          <a:xfrm>
            <a:off x="286158" y="1679510"/>
            <a:ext cx="64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</a:rPr>
              <a:t>01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1DD33C2-9B94-46F2-AD2B-4811A52D7978}"/>
              </a:ext>
            </a:extLst>
          </p:cNvPr>
          <p:cNvSpPr txBox="1"/>
          <p:nvPr/>
        </p:nvSpPr>
        <p:spPr>
          <a:xfrm>
            <a:off x="6130318" y="1679510"/>
            <a:ext cx="64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</a:rPr>
              <a:t>02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7BACF15-2FE6-445D-8A94-905F1A51D8C7}"/>
              </a:ext>
            </a:extLst>
          </p:cNvPr>
          <p:cNvSpPr/>
          <p:nvPr/>
        </p:nvSpPr>
        <p:spPr>
          <a:xfrm>
            <a:off x="4194374" y="1642904"/>
            <a:ext cx="1230429" cy="129911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/>
              <a:t>2.5-inch HDD / SSD</a:t>
            </a:r>
            <a:endParaRPr lang="zh-TW" altLang="en-US" sz="800" b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656B447-1E2C-4688-9CAF-BEFADE1D10E9}"/>
              </a:ext>
            </a:extLst>
          </p:cNvPr>
          <p:cNvSpPr/>
          <p:nvPr/>
        </p:nvSpPr>
        <p:spPr>
          <a:xfrm>
            <a:off x="2044943" y="1642904"/>
            <a:ext cx="1230429" cy="129911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3.5-inch HDD</a:t>
            </a:r>
            <a:endParaRPr lang="zh-TW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1734839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觀點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2209</Words>
  <Application>Microsoft Office PowerPoint</Application>
  <PresentationFormat>如螢幕大小 (16:9)</PresentationFormat>
  <Paragraphs>394</Paragraphs>
  <Slides>40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微軟正黑體</vt:lpstr>
      <vt:lpstr>微軟正黑體</vt:lpstr>
      <vt:lpstr>新細明體</vt:lpstr>
      <vt:lpstr>Arial</vt:lpstr>
      <vt:lpstr>Calibri</vt:lpstr>
      <vt:lpstr>Verdana</vt:lpstr>
      <vt:lpstr>Simple Light</vt:lpstr>
      <vt:lpstr>PowerPoint 簡報</vt:lpstr>
      <vt:lpstr>PowerPoint 簡報</vt:lpstr>
      <vt:lpstr>So many choices, but which one is the best?</vt:lpstr>
      <vt:lpstr>The TR-004 external RAID device</vt:lpstr>
      <vt:lpstr>What is External (Hardware) RAID ? </vt:lpstr>
      <vt:lpstr>QNAP Go Beyond NAS for Your Needs</vt:lpstr>
      <vt:lpstr>QNAP Go Beyond NAS for Your Needs</vt:lpstr>
      <vt:lpstr>TR-004 front view</vt:lpstr>
      <vt:lpstr>Drive installation and tray locks</vt:lpstr>
      <vt:lpstr>TR-004 rear view</vt:lpstr>
      <vt:lpstr>Installing the USB cable clip</vt:lpstr>
      <vt:lpstr>USB Type-C supporting more host types</vt:lpstr>
      <vt:lpstr>Switching between modes (with dip switch)</vt:lpstr>
      <vt:lpstr>Change disk mode from factory default</vt:lpstr>
      <vt:lpstr>Switching between modes (with dip switch)</vt:lpstr>
      <vt:lpstr>Save energy &amp; reduce noise w/ sleep mode</vt:lpstr>
      <vt:lpstr>Backward compatible with USB 2.0 port</vt:lpstr>
      <vt:lpstr>PowerPoint 簡報</vt:lpstr>
      <vt:lpstr>Configure your TR-004 on Windows/macOS - QNAP External RAID Manager</vt:lpstr>
      <vt:lpstr>Monitor disk health</vt:lpstr>
      <vt:lpstr>Creating RAID group in two steps</vt:lpstr>
      <vt:lpstr>Format RAID group</vt:lpstr>
      <vt:lpstr>Instant notification when RAID is abnormal</vt:lpstr>
      <vt:lpstr>RAID protection mechanism with  system events logs</vt:lpstr>
      <vt:lpstr>Notification for new version of firmware and application  </vt:lpstr>
      <vt:lpstr>Use RAID Manager to create RAID group on Windows, and copy a 5GB file</vt:lpstr>
      <vt:lpstr>Using TR-004 with exFAT to transfer media file between platforms</vt:lpstr>
      <vt:lpstr>How to choose the TR-004 partition format?</vt:lpstr>
      <vt:lpstr>Advantages of QNAP External RAID Manager </vt:lpstr>
      <vt:lpstr>PowerPoint 簡報</vt:lpstr>
      <vt:lpstr>Replacing UX-500P with TR-004</vt:lpstr>
      <vt:lpstr>Performance comparison between TR-004 and UX-500P</vt:lpstr>
      <vt:lpstr>Official External RAID device provide better protection  </vt:lpstr>
      <vt:lpstr>Create Storage Pool with TR-004</vt:lpstr>
      <vt:lpstr>Easily Manage External RAID</vt:lpstr>
      <vt:lpstr>Transfer data from TR-004 to NAS, and change mode to expand the NAS</vt:lpstr>
      <vt:lpstr>Using TR-004 as NAS expansion or backup space</vt:lpstr>
      <vt:lpstr>Transfer the snapshot exported file</vt:lpstr>
      <vt:lpstr>QNAP TR-004 A new generation of NAS expansion unit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Yang</dc:creator>
  <cp:lastModifiedBy>QNAP_Yvonne Tsai</cp:lastModifiedBy>
  <cp:revision>3</cp:revision>
  <dcterms:modified xsi:type="dcterms:W3CDTF">2018-10-17T02:05:07Z</dcterms:modified>
</cp:coreProperties>
</file>