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57"/>
  </p:notesMasterIdLst>
  <p:sldIdLst>
    <p:sldId id="301" r:id="rId2"/>
    <p:sldId id="365" r:id="rId3"/>
    <p:sldId id="257" r:id="rId4"/>
    <p:sldId id="278" r:id="rId5"/>
    <p:sldId id="305" r:id="rId6"/>
    <p:sldId id="261" r:id="rId7"/>
    <p:sldId id="262" r:id="rId8"/>
    <p:sldId id="310" r:id="rId9"/>
    <p:sldId id="263" r:id="rId10"/>
    <p:sldId id="288" r:id="rId11"/>
    <p:sldId id="289" r:id="rId12"/>
    <p:sldId id="290" r:id="rId13"/>
    <p:sldId id="296" r:id="rId14"/>
    <p:sldId id="317" r:id="rId15"/>
    <p:sldId id="300" r:id="rId16"/>
    <p:sldId id="413" r:id="rId17"/>
    <p:sldId id="260" r:id="rId18"/>
    <p:sldId id="410" r:id="rId19"/>
    <p:sldId id="412" r:id="rId20"/>
    <p:sldId id="283" r:id="rId21"/>
    <p:sldId id="349" r:id="rId22"/>
    <p:sldId id="351" r:id="rId23"/>
    <p:sldId id="353" r:id="rId24"/>
    <p:sldId id="377" r:id="rId25"/>
    <p:sldId id="354" r:id="rId26"/>
    <p:sldId id="355" r:id="rId27"/>
    <p:sldId id="357" r:id="rId28"/>
    <p:sldId id="358" r:id="rId29"/>
    <p:sldId id="352" r:id="rId30"/>
    <p:sldId id="359" r:id="rId31"/>
    <p:sldId id="360" r:id="rId32"/>
    <p:sldId id="279" r:id="rId33"/>
    <p:sldId id="337" r:id="rId34"/>
    <p:sldId id="338" r:id="rId35"/>
    <p:sldId id="414" r:id="rId36"/>
    <p:sldId id="303" r:id="rId37"/>
    <p:sldId id="266" r:id="rId38"/>
    <p:sldId id="264" r:id="rId39"/>
    <p:sldId id="321" r:id="rId40"/>
    <p:sldId id="322" r:id="rId41"/>
    <p:sldId id="298" r:id="rId42"/>
    <p:sldId id="335" r:id="rId43"/>
    <p:sldId id="292" r:id="rId44"/>
    <p:sldId id="336" r:id="rId45"/>
    <p:sldId id="313" r:id="rId46"/>
    <p:sldId id="319" r:id="rId47"/>
    <p:sldId id="314" r:id="rId48"/>
    <p:sldId id="315" r:id="rId49"/>
    <p:sldId id="316" r:id="rId50"/>
    <p:sldId id="361" r:id="rId51"/>
    <p:sldId id="362" r:id="rId52"/>
    <p:sldId id="364" r:id="rId53"/>
    <p:sldId id="363" r:id="rId54"/>
    <p:sldId id="320" r:id="rId55"/>
    <p:sldId id="302" r:id="rId5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300"/>
    <a:srgbClr val="916409"/>
    <a:srgbClr val="E6E6E6"/>
    <a:srgbClr val="F6C204"/>
    <a:srgbClr val="408636"/>
    <a:srgbClr val="25647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/>
    <p:restoredTop sz="96817" autoAdjust="0"/>
  </p:normalViewPr>
  <p:slideViewPr>
    <p:cSldViewPr snapToGrid="0">
      <p:cViewPr varScale="1">
        <p:scale>
          <a:sx n="159" d="100"/>
          <a:sy n="159" d="100"/>
        </p:scale>
        <p:origin x="41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6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564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285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516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853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316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4194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009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lang="zh-TW" altLang="en-US" sz="12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760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lang="en-US" altLang="zh-TW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30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lang="af-ZA" sz="1200" b="0" i="0" u="none" strike="noStrike" cap="none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43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zh-TW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508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lang="zh-TW" altLang="en-US" sz="11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110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latin typeface="新細明體"/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3533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647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103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lang="zh-TW" altLang="en-US" sz="11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621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lang="en-US" sz="1200" b="0" i="0" u="none" strike="noStrike" cap="none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733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927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430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674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67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042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613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537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623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8356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lang="zh-TW" altLang="en-US" sz="1200" b="0" i="0" u="none" strike="noStrike" cap="none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213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54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zh-TW">
                <a:latin typeface="Calibri"/>
                <a:ea typeface="Calibri"/>
                <a:cs typeface="Calibri"/>
              </a:rPr>
              <a:t>更新</a:t>
            </a:r>
            <a:r>
              <a:rPr lang="zh-TW" altLang="en-US">
                <a:latin typeface="Calibri"/>
                <a:ea typeface="Calibri"/>
                <a:cs typeface="Calibri"/>
              </a:rPr>
              <a:t>筆記: </a:t>
            </a:r>
            <a:r>
              <a:rPr lang="zh-TW" b="1"/>
              <a:t>「快照備份保險庫來源端還原」</a:t>
            </a:r>
            <a:r>
              <a:rPr lang="zh-TW" b="1">
                <a:latin typeface="新細明體"/>
                <a:ea typeface="新細明體"/>
                <a:cs typeface="Calibri"/>
              </a:rPr>
              <a:t> (by </a:t>
            </a:r>
            <a:r>
              <a:rPr lang="en-US" altLang="zh-TW" b="1">
                <a:latin typeface="新細明體"/>
                <a:ea typeface="新細明體"/>
                <a:cs typeface="Calibri"/>
              </a:rPr>
              <a:t>T</a:t>
            </a:r>
            <a:r>
              <a:rPr lang="zh-TW" b="1">
                <a:latin typeface="新細明體"/>
                <a:ea typeface="新細明體"/>
                <a:cs typeface="Calibri"/>
              </a:rPr>
              <a:t>eresa)</a:t>
            </a:r>
            <a:endParaRPr lang="zh-TW" altLang="en-US" sz="1200" b="0" i="0" u="none" strike="noStrike" cap="none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998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24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3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24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26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674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86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9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2"/>
          <p:cNvSpPr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628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4" name="Picture 3" descr="C:\Users\user\Desktop\20180411_QTS 4.3.5網路與虛擬交換器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1468" y="216"/>
            <a:ext cx="9219596" cy="518602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1125130"/>
            <a:ext cx="5486400" cy="24205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userDrawn="1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808" cy="342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Tx/>
              <a:buNone/>
              <a:defRPr sz="2000" b="1" i="0" u="none" strike="noStrike" cap="none">
                <a:solidFill>
                  <a:srgbClr val="916409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83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74BCE4-F489-4319-B3F6-28659447A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708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0650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96701"/>
            <a:ext cx="7772400" cy="1285884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628"/>
          </a:xfrm>
        </p:spPr>
        <p:txBody>
          <a:bodyPr/>
          <a:lstStyle>
            <a:lvl1pPr marL="0" indent="0" algn="ctr">
              <a:buNone/>
              <a:defRPr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3838D0-0104-410C-80D7-FB50655C9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96701"/>
            <a:ext cx="7772400" cy="1285884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628"/>
          </a:xfrm>
        </p:spPr>
        <p:txBody>
          <a:bodyPr/>
          <a:lstStyle>
            <a:lvl1pPr marL="0" indent="0" algn="ctr">
              <a:buNone/>
              <a:defRPr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493655B-E69B-48AB-BCF3-11495EFDBB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E49282-E800-48E5-8A50-C14499099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64395"/>
            <a:ext cx="8229600" cy="3630227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FC6AAE-832C-41E7-921A-271ED2EE3AD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910816"/>
            <a:ext cx="3008313" cy="871538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910817"/>
            <a:ext cx="5111750" cy="3696917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875230"/>
            <a:ext cx="3008313" cy="27193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BA4F652-89AD-4C72-BA35-8AADF6F78BB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10817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8" r:id="rId2"/>
    <p:sldLayoutId id="2147483673" r:id="rId3"/>
    <p:sldLayoutId id="2147483675" r:id="rId4"/>
    <p:sldLayoutId id="2147483684" r:id="rId5"/>
    <p:sldLayoutId id="2147483674" r:id="rId6"/>
    <p:sldLayoutId id="2147483676" r:id="rId7"/>
    <p:sldLayoutId id="2147483677" r:id="rId8"/>
    <p:sldLayoutId id="2147483680" r:id="rId9"/>
    <p:sldLayoutId id="2147483681" r:id="rId10"/>
    <p:sldLayoutId id="2147483678" r:id="rId11"/>
    <p:sldLayoutId id="2147483683" r:id="rId12"/>
    <p:sldLayoutId id="2147483679" r:id="rId13"/>
    <p:sldLayoutId id="2147483685" r:id="rId14"/>
    <p:sldLayoutId id="2147483686" r:id="rId15"/>
    <p:sldLayoutId id="214748368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tif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-server/storage/storage-spaces/understand-the-cach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tif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jpe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tiff"/><Relationship Id="rId7" Type="http://schemas.openxmlformats.org/officeDocument/2006/relationships/image" Target="../media/image131.png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1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3.svg"/><Relationship Id="rId4" Type="http://schemas.openxmlformats.org/officeDocument/2006/relationships/image" Target="../media/image1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tiff"/><Relationship Id="rId3" Type="http://schemas.openxmlformats.org/officeDocument/2006/relationships/image" Target="../media/image178.png"/><Relationship Id="rId7" Type="http://schemas.openxmlformats.org/officeDocument/2006/relationships/image" Target="../media/image182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tiff"/><Relationship Id="rId5" Type="http://schemas.openxmlformats.org/officeDocument/2006/relationships/image" Target="../media/image180.tiff"/><Relationship Id="rId10" Type="http://schemas.openxmlformats.org/officeDocument/2006/relationships/image" Target="../media/image185.png"/><Relationship Id="rId4" Type="http://schemas.openxmlformats.org/officeDocument/2006/relationships/image" Target="../media/image179.tiff"/><Relationship Id="rId9" Type="http://schemas.openxmlformats.org/officeDocument/2006/relationships/image" Target="../media/image184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TS-1677X_fo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80" y="822402"/>
            <a:ext cx="6742519" cy="42148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509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 front view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214282" y="2997227"/>
            <a:ext cx="2726308" cy="633935"/>
            <a:chOff x="-2081" y="199065"/>
            <a:chExt cx="2526304" cy="1691884"/>
          </a:xfrm>
        </p:grpSpPr>
        <p:sp>
          <p:nvSpPr>
            <p:cNvPr id="180" name="Shape 180"/>
            <p:cNvSpPr txBox="1"/>
            <p:nvPr/>
          </p:nvSpPr>
          <p:spPr>
            <a:xfrm>
              <a:off x="-2081" y="1152350"/>
              <a:ext cx="2052115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LED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</a:t>
              </a: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with adjustable brightness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cxnSp>
          <p:nvCxnSpPr>
            <p:cNvPr id="181" name="Shape 181"/>
            <p:cNvCxnSpPr>
              <a:cxnSpLocks/>
              <a:stCxn id="180" idx="3"/>
            </p:cNvCxnSpPr>
            <p:nvPr/>
          </p:nvCxnSpPr>
          <p:spPr>
            <a:xfrm flipV="1">
              <a:off x="2050034" y="199065"/>
              <a:ext cx="474189" cy="1322586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2" name="Shape 182"/>
          <p:cNvGrpSpPr/>
          <p:nvPr/>
        </p:nvGrpSpPr>
        <p:grpSpPr>
          <a:xfrm>
            <a:off x="214282" y="2286467"/>
            <a:ext cx="4612446" cy="738664"/>
            <a:chOff x="-182036" y="2209241"/>
            <a:chExt cx="4612446" cy="738664"/>
          </a:xfrm>
        </p:grpSpPr>
        <p:sp>
          <p:nvSpPr>
            <p:cNvPr id="183" name="Shape 183"/>
            <p:cNvSpPr txBox="1"/>
            <p:nvPr/>
          </p:nvSpPr>
          <p:spPr>
            <a:xfrm>
              <a:off x="-182036" y="2209241"/>
              <a:ext cx="2714644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4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x</a:t>
              </a: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2.5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”</a:t>
              </a: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SSD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drive bays, supporting</a:t>
              </a: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Qtier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auto tiering and</a:t>
              </a: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SSD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cache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cxnSp>
          <p:nvCxnSpPr>
            <p:cNvPr id="184" name="Shape 184"/>
            <p:cNvCxnSpPr>
              <a:cxnSpLocks/>
            </p:cNvCxnSpPr>
            <p:nvPr/>
          </p:nvCxnSpPr>
          <p:spPr>
            <a:xfrm>
              <a:off x="2318294" y="2572900"/>
              <a:ext cx="2112116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5" name="Shape 185"/>
          <p:cNvGrpSpPr/>
          <p:nvPr/>
        </p:nvGrpSpPr>
        <p:grpSpPr>
          <a:xfrm>
            <a:off x="214281" y="4049082"/>
            <a:ext cx="3143272" cy="523200"/>
            <a:chOff x="-429891" y="3262157"/>
            <a:chExt cx="3890664" cy="523200"/>
          </a:xfrm>
        </p:grpSpPr>
        <p:sp>
          <p:nvSpPr>
            <p:cNvPr id="186" name="Shape 186"/>
            <p:cNvSpPr txBox="1"/>
            <p:nvPr/>
          </p:nvSpPr>
          <p:spPr>
            <a:xfrm>
              <a:off x="-429891" y="3262157"/>
              <a:ext cx="3006423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12 x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3.5</a:t>
              </a:r>
              <a:r>
                <a:rPr lang="en-US" altLang="zh-TW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”/2.5” drive bays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cxnSp>
          <p:nvCxnSpPr>
            <p:cNvPr id="187" name="Shape 187"/>
            <p:cNvCxnSpPr>
              <a:cxnSpLocks/>
            </p:cNvCxnSpPr>
            <p:nvPr/>
          </p:nvCxnSpPr>
          <p:spPr>
            <a:xfrm>
              <a:off x="2576531" y="3393065"/>
              <a:ext cx="884242" cy="1586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1" name="Shape 191"/>
          <p:cNvGrpSpPr/>
          <p:nvPr/>
        </p:nvGrpSpPr>
        <p:grpSpPr>
          <a:xfrm>
            <a:off x="6440218" y="2760363"/>
            <a:ext cx="2383530" cy="1011700"/>
            <a:chOff x="5940152" y="3072218"/>
            <a:chExt cx="2383530" cy="1011700"/>
          </a:xfrm>
        </p:grpSpPr>
        <p:sp>
          <p:nvSpPr>
            <p:cNvPr id="192" name="Shape 192"/>
            <p:cNvSpPr txBox="1"/>
            <p:nvPr/>
          </p:nvSpPr>
          <p:spPr>
            <a:xfrm>
              <a:off x="7087720" y="3072218"/>
              <a:ext cx="12359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Power button</a:t>
              </a:r>
              <a:endParaRPr lang="zh-TW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cxnSp>
          <p:nvCxnSpPr>
            <p:cNvPr id="193" name="Shape 193"/>
            <p:cNvCxnSpPr>
              <a:cxnSpLocks/>
            </p:cNvCxnSpPr>
            <p:nvPr/>
          </p:nvCxnSpPr>
          <p:spPr>
            <a:xfrm flipH="1">
              <a:off x="5940152" y="3364745"/>
              <a:ext cx="1149005" cy="71917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4" name="Shape 194"/>
          <p:cNvGrpSpPr/>
          <p:nvPr/>
        </p:nvGrpSpPr>
        <p:grpSpPr>
          <a:xfrm>
            <a:off x="6500829" y="3537046"/>
            <a:ext cx="2521083" cy="969761"/>
            <a:chOff x="6671940" y="-17023031"/>
            <a:chExt cx="2521083" cy="27001858"/>
          </a:xfrm>
        </p:grpSpPr>
        <p:sp>
          <p:nvSpPr>
            <p:cNvPr id="195" name="Shape 195"/>
            <p:cNvSpPr txBox="1"/>
            <p:nvPr/>
          </p:nvSpPr>
          <p:spPr>
            <a:xfrm>
              <a:off x="7761207" y="-17023031"/>
              <a:ext cx="1431816" cy="27001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zh-TW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USB 3.0 &amp;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/>
                </a:rPr>
                <a:t>Copy button</a:t>
              </a:r>
              <a:endParaRPr lang="zh-TW" altLang="zh-TW" sz="15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96" name="Shape 196"/>
            <p:cNvCxnSpPr>
              <a:cxnSpLocks/>
            </p:cNvCxnSpPr>
            <p:nvPr/>
          </p:nvCxnSpPr>
          <p:spPr>
            <a:xfrm rot="10800000" flipV="1">
              <a:off x="6671940" y="-8308693"/>
              <a:ext cx="1013154" cy="1260286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cxnSp>
        <p:nvCxnSpPr>
          <p:cNvPr id="24" name="Shape 190"/>
          <p:cNvCxnSpPr>
            <a:cxnSpLocks/>
          </p:cNvCxnSpPr>
          <p:nvPr/>
        </p:nvCxnSpPr>
        <p:spPr>
          <a:xfrm flipH="1">
            <a:off x="5643570" y="1822534"/>
            <a:ext cx="1944216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6" name="Shape 192"/>
          <p:cNvSpPr txBox="1"/>
          <p:nvPr/>
        </p:nvSpPr>
        <p:spPr>
          <a:xfrm>
            <a:off x="7587787" y="987302"/>
            <a:ext cx="1556214" cy="1428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>
                <a:latin typeface="Arial" pitchFamily="34" charset="0"/>
                <a:ea typeface="微軟正黑體" pitchFamily="34" charset="-120"/>
                <a:cs typeface="Arial" pitchFamily="34" charset="0"/>
              </a:rPr>
              <a:t>IR receiver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>
                <a:latin typeface="Arial" pitchFamily="34" charset="0"/>
                <a:ea typeface="微軟正黑體" pitchFamily="34" charset="-120"/>
                <a:cs typeface="Arial" pitchFamily="34" charset="0"/>
              </a:rPr>
              <a:t>(</a:t>
            </a:r>
            <a:r>
              <a:rPr lang="en-US" altLang="zh-Hant" sz="1500" b="1">
                <a:latin typeface="Arial" pitchFamily="34" charset="0"/>
                <a:ea typeface="微軟正黑體" pitchFamily="34" charset="-120"/>
                <a:cs typeface="Arial" pitchFamily="34" charset="0"/>
              </a:rPr>
              <a:t>w/ optional PCIe graphics card and RM-IR-004 remote control)</a:t>
            </a:r>
            <a:endParaRPr lang="zh-TW" altLang="en-US" sz="1500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214282" y="1393906"/>
            <a:ext cx="4612446" cy="734412"/>
            <a:chOff x="214282" y="1428742"/>
            <a:chExt cx="4612446" cy="734412"/>
          </a:xfrm>
        </p:grpSpPr>
        <p:sp>
          <p:nvSpPr>
            <p:cNvPr id="189" name="Shape 189"/>
            <p:cNvSpPr txBox="1"/>
            <p:nvPr/>
          </p:nvSpPr>
          <p:spPr>
            <a:xfrm>
              <a:off x="214282" y="1428742"/>
              <a:ext cx="2286016" cy="734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LCD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monitor</a:t>
              </a: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with</a:t>
              </a:r>
              <a:r>
                <a:rPr lang="zh-TW" altLang="en-US" sz="15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Enter &amp; Select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buttons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cxnSp>
          <p:nvCxnSpPr>
            <p:cNvPr id="33" name="Shape 184"/>
            <p:cNvCxnSpPr>
              <a:cxnSpLocks/>
            </p:cNvCxnSpPr>
            <p:nvPr/>
          </p:nvCxnSpPr>
          <p:spPr>
            <a:xfrm>
              <a:off x="2214546" y="1639171"/>
              <a:ext cx="261218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55310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0" y="-4171"/>
            <a:ext cx="9144000" cy="737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 rear view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FD195DF9-0D38-9C4A-A4FD-0E99F58B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3139" y="857238"/>
            <a:ext cx="4844606" cy="42751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202"/>
          <p:cNvSpPr txBox="1"/>
          <p:nvPr/>
        </p:nvSpPr>
        <p:spPr>
          <a:xfrm>
            <a:off x="167664" y="4210506"/>
            <a:ext cx="1261064" cy="419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USB 3.0 Type-A</a:t>
            </a:r>
          </a:p>
        </p:txBody>
      </p:sp>
      <p:sp>
        <p:nvSpPr>
          <p:cNvPr id="35" name="Shape 203"/>
          <p:cNvSpPr txBox="1"/>
          <p:nvPr/>
        </p:nvSpPr>
        <p:spPr>
          <a:xfrm>
            <a:off x="179512" y="3252423"/>
            <a:ext cx="182390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GbE LAN</a:t>
            </a:r>
          </a:p>
        </p:txBody>
      </p:sp>
      <p:sp>
        <p:nvSpPr>
          <p:cNvPr id="36" name="Shape 204"/>
          <p:cNvSpPr txBox="1"/>
          <p:nvPr/>
        </p:nvSpPr>
        <p:spPr>
          <a:xfrm>
            <a:off x="203218" y="1375082"/>
            <a:ext cx="1261064" cy="6052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USB 3.</a:t>
            </a:r>
            <a:r>
              <a:rPr lang="en-US" alt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Type-A</a:t>
            </a:r>
          </a:p>
        </p:txBody>
      </p:sp>
      <p:sp>
        <p:nvSpPr>
          <p:cNvPr id="37" name="Shape 205"/>
          <p:cNvSpPr txBox="1"/>
          <p:nvPr/>
        </p:nvSpPr>
        <p:spPr>
          <a:xfrm>
            <a:off x="200861" y="2071666"/>
            <a:ext cx="1227867" cy="5799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USB 3.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0</a:t>
            </a:r>
          </a:p>
          <a:p>
            <a:pPr>
              <a:buClr>
                <a:srgbClr val="595959"/>
              </a:buClr>
              <a:buSzPct val="25000"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Type-C</a:t>
            </a:r>
          </a:p>
        </p:txBody>
      </p:sp>
      <p:sp>
        <p:nvSpPr>
          <p:cNvPr id="38" name="Shape 206"/>
          <p:cNvSpPr txBox="1"/>
          <p:nvPr/>
        </p:nvSpPr>
        <p:spPr>
          <a:xfrm>
            <a:off x="203218" y="2659251"/>
            <a:ext cx="1963106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dynamic</a:t>
            </a: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MIC in</a:t>
            </a:r>
          </a:p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Line out</a:t>
            </a:r>
          </a:p>
        </p:txBody>
      </p:sp>
      <p:sp>
        <p:nvSpPr>
          <p:cNvPr id="39" name="Shape 207"/>
          <p:cNvSpPr txBox="1"/>
          <p:nvPr/>
        </p:nvSpPr>
        <p:spPr>
          <a:xfrm>
            <a:off x="7327120" y="1247069"/>
            <a:ext cx="15841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PCIe 3.0 x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8</a:t>
            </a:r>
            <a:endParaRPr lang="zh-TW" sz="15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208"/>
          <p:cNvSpPr txBox="1"/>
          <p:nvPr/>
        </p:nvSpPr>
        <p:spPr>
          <a:xfrm>
            <a:off x="7327120" y="1685993"/>
            <a:ext cx="157640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PCIe 3.0 x4</a:t>
            </a:r>
          </a:p>
          <a:p>
            <a:pPr>
              <a:buClr>
                <a:srgbClr val="595959"/>
              </a:buClr>
              <a:buSzPct val="25000"/>
            </a:pP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PCIe 2.0 x4</a:t>
            </a:r>
          </a:p>
        </p:txBody>
      </p:sp>
      <p:sp>
        <p:nvSpPr>
          <p:cNvPr id="43" name="Shape 209"/>
          <p:cNvSpPr txBox="1"/>
          <p:nvPr/>
        </p:nvSpPr>
        <p:spPr>
          <a:xfrm>
            <a:off x="7344966" y="2342750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speaker</a:t>
            </a:r>
            <a:endParaRPr lang="zh-TW" sz="15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211"/>
          <p:cNvSpPr/>
          <p:nvPr/>
        </p:nvSpPr>
        <p:spPr>
          <a:xfrm>
            <a:off x="2294209" y="1325137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212"/>
          <p:cNvSpPr/>
          <p:nvPr/>
        </p:nvSpPr>
        <p:spPr>
          <a:xfrm>
            <a:off x="3309206" y="1297314"/>
            <a:ext cx="1456847" cy="295272"/>
          </a:xfrm>
          <a:prstGeom prst="rect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2867248" y="2327761"/>
            <a:ext cx="264592" cy="759907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214"/>
          <p:cNvSpPr/>
          <p:nvPr/>
        </p:nvSpPr>
        <p:spPr>
          <a:xfrm>
            <a:off x="3071802" y="3695913"/>
            <a:ext cx="348070" cy="87610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3224024" y="2615793"/>
            <a:ext cx="347210" cy="541672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Shape 217"/>
          <p:cNvCxnSpPr>
            <a:cxnSpLocks/>
            <a:endCxn id="49" idx="1"/>
          </p:cNvCxnSpPr>
          <p:nvPr/>
        </p:nvCxnSpPr>
        <p:spPr>
          <a:xfrm flipV="1">
            <a:off x="1428728" y="4133964"/>
            <a:ext cx="1643074" cy="295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2" name="Shape 218"/>
          <p:cNvCxnSpPr>
            <a:cxnSpLocks/>
          </p:cNvCxnSpPr>
          <p:nvPr/>
        </p:nvCxnSpPr>
        <p:spPr>
          <a:xfrm flipV="1">
            <a:off x="1676173" y="3119862"/>
            <a:ext cx="1533482" cy="336237"/>
          </a:xfrm>
          <a:prstGeom prst="bentConnector3">
            <a:avLst>
              <a:gd name="adj1" fmla="val 28561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3" name="Shape 219"/>
          <p:cNvCxnSpPr>
            <a:cxnSpLocks/>
          </p:cNvCxnSpPr>
          <p:nvPr/>
        </p:nvCxnSpPr>
        <p:spPr>
          <a:xfrm>
            <a:off x="1428728" y="1692647"/>
            <a:ext cx="1991144" cy="563106"/>
          </a:xfrm>
          <a:prstGeom prst="bentConnector3">
            <a:avLst>
              <a:gd name="adj1" fmla="val 32818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4" name="Shape 220"/>
          <p:cNvCxnSpPr>
            <a:cxnSpLocks/>
          </p:cNvCxnSpPr>
          <p:nvPr/>
        </p:nvCxnSpPr>
        <p:spPr>
          <a:xfrm>
            <a:off x="2180693" y="2825846"/>
            <a:ext cx="676795" cy="3225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5" name="Shape 221"/>
          <p:cNvSpPr/>
          <p:nvPr/>
        </p:nvSpPr>
        <p:spPr>
          <a:xfrm>
            <a:off x="3218205" y="2327761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2"/>
          <p:cNvSpPr/>
          <p:nvPr/>
        </p:nvSpPr>
        <p:spPr>
          <a:xfrm>
            <a:off x="3347864" y="2327761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223"/>
          <p:cNvSpPr/>
          <p:nvPr/>
        </p:nvSpPr>
        <p:spPr>
          <a:xfrm>
            <a:off x="6141998" y="4094730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58" name="Shape 224"/>
          <p:cNvCxnSpPr>
            <a:cxnSpLocks/>
          </p:cNvCxnSpPr>
          <p:nvPr/>
        </p:nvCxnSpPr>
        <p:spPr>
          <a:xfrm flipV="1">
            <a:off x="1428728" y="2357600"/>
            <a:ext cx="1834551" cy="147977"/>
          </a:xfrm>
          <a:prstGeom prst="bentConnector3">
            <a:avLst>
              <a:gd name="adj1" fmla="val 35759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9" name="Shape 225"/>
          <p:cNvSpPr/>
          <p:nvPr/>
        </p:nvSpPr>
        <p:spPr>
          <a:xfrm>
            <a:off x="3171348" y="3157465"/>
            <a:ext cx="248523" cy="53844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Shape 226"/>
          <p:cNvCxnSpPr>
            <a:endCxn id="44" idx="3"/>
          </p:cNvCxnSpPr>
          <p:nvPr/>
        </p:nvCxnSpPr>
        <p:spPr>
          <a:xfrm rot="10800000">
            <a:off x="3263920" y="1601468"/>
            <a:ext cx="4022724" cy="39877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1" name="Shape 227"/>
          <p:cNvCxnSpPr>
            <a:cxnSpLocks/>
            <a:endCxn id="57" idx="0"/>
          </p:cNvCxnSpPr>
          <p:nvPr/>
        </p:nvCxnSpPr>
        <p:spPr>
          <a:xfrm rot="5400000">
            <a:off x="6054008" y="2862094"/>
            <a:ext cx="1594418" cy="870855"/>
          </a:xfrm>
          <a:prstGeom prst="bentConnector3">
            <a:avLst>
              <a:gd name="adj1" fmla="val 130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2" name="Shape 228"/>
          <p:cNvCxnSpPr/>
          <p:nvPr/>
        </p:nvCxnSpPr>
        <p:spPr>
          <a:xfrm rot="10800000" flipV="1">
            <a:off x="4643442" y="1428742"/>
            <a:ext cx="2571765" cy="7902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3" name="Shape 226">
            <a:extLst>
              <a:ext uri="{FF2B5EF4-FFF2-40B4-BE49-F238E27FC236}">
                <a16:creationId xmlns:a16="http://schemas.microsoft.com/office/drawing/2014/main" id="{CEBF2C29-78F3-1F4B-8E9A-9C1297498641}"/>
              </a:ext>
            </a:extLst>
          </p:cNvPr>
          <p:cNvCxnSpPr>
            <a:cxnSpLocks/>
            <a:stCxn id="64" idx="1"/>
          </p:cNvCxnSpPr>
          <p:nvPr/>
        </p:nvCxnSpPr>
        <p:spPr>
          <a:xfrm rot="10800000" flipV="1">
            <a:off x="5857884" y="3301732"/>
            <a:ext cx="1214446" cy="913091"/>
          </a:xfrm>
          <a:prstGeom prst="bentConnector3">
            <a:avLst>
              <a:gd name="adj1" fmla="val 99105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4" name="Shape 209">
            <a:extLst>
              <a:ext uri="{FF2B5EF4-FFF2-40B4-BE49-F238E27FC236}">
                <a16:creationId xmlns:a16="http://schemas.microsoft.com/office/drawing/2014/main" id="{A70154D1-F820-5A48-8146-E5E0358CDDC7}"/>
              </a:ext>
            </a:extLst>
          </p:cNvPr>
          <p:cNvSpPr txBox="1"/>
          <p:nvPr/>
        </p:nvSpPr>
        <p:spPr>
          <a:xfrm>
            <a:off x="7072330" y="2857502"/>
            <a:ext cx="1879442" cy="8884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550W 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PSU</a:t>
            </a:r>
            <a:endParaRPr lang="en-US" altLang="zh-Hant" sz="15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</a:t>
            </a:r>
            <a:r>
              <a:rPr lang="en-US" altLang="zh-Hant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w/</a:t>
            </a:r>
            <a:r>
              <a:rPr lang="zh-Hant" altLang="en-US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8pin+6pin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</a:t>
            </a:r>
            <a:r>
              <a:rPr lang="en-US" altLang="zh-Hant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raphics card power connector)</a:t>
            </a:r>
            <a:endParaRPr lang="zh-TW" sz="15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5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  <a:endCxn id="59" idx="1"/>
          </p:cNvCxnSpPr>
          <p:nvPr/>
        </p:nvCxnSpPr>
        <p:spPr>
          <a:xfrm flipV="1">
            <a:off x="1714480" y="3426689"/>
            <a:ext cx="1456868" cy="43094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6" name="Shape 203">
            <a:extLst>
              <a:ext uri="{FF2B5EF4-FFF2-40B4-BE49-F238E27FC236}">
                <a16:creationId xmlns:a16="http://schemas.microsoft.com/office/drawing/2014/main" id="{8AA572D1-5C6C-6243-8180-5E09388A17F3}"/>
              </a:ext>
            </a:extLst>
          </p:cNvPr>
          <p:cNvSpPr txBox="1"/>
          <p:nvPr/>
        </p:nvSpPr>
        <p:spPr>
          <a:xfrm>
            <a:off x="195760" y="3673537"/>
            <a:ext cx="1590158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</a:t>
            </a:r>
            <a:r>
              <a:rPr 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10GBASE-T</a:t>
            </a:r>
            <a:endParaRPr lang="zh-TW" sz="15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564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24">
            <a:extLst>
              <a:ext uri="{FF2B5EF4-FFF2-40B4-BE49-F238E27FC236}">
                <a16:creationId xmlns:a16="http://schemas.microsoft.com/office/drawing/2014/main" id="{C0DA7A29-92CB-4B43-A0F6-43C0DA1327F2}"/>
              </a:ext>
            </a:extLst>
          </p:cNvPr>
          <p:cNvSpPr/>
          <p:nvPr/>
        </p:nvSpPr>
        <p:spPr>
          <a:xfrm>
            <a:off x="0" y="1139816"/>
            <a:ext cx="2321781" cy="142619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4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53982" y="1055904"/>
            <a:ext cx="1357322" cy="3429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011238" y="2341788"/>
            <a:ext cx="428628" cy="17145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42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 internal view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" name="Shape 184"/>
          <p:cNvCxnSpPr>
            <a:cxnSpLocks/>
          </p:cNvCxnSpPr>
          <p:nvPr/>
        </p:nvCxnSpPr>
        <p:spPr>
          <a:xfrm>
            <a:off x="4126727" y="1747310"/>
            <a:ext cx="1411247" cy="0"/>
          </a:xfrm>
          <a:prstGeom prst="straightConnector1">
            <a:avLst/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10BADFE-01B7-A041-B94D-057BB12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024" y="835805"/>
            <a:ext cx="4405621" cy="3934875"/>
          </a:xfrm>
          <a:prstGeom prst="rect">
            <a:avLst/>
          </a:prstGeom>
        </p:spPr>
      </p:pic>
      <p:cxnSp>
        <p:nvCxnSpPr>
          <p:cNvPr id="22" name="Shape 184"/>
          <p:cNvCxnSpPr>
            <a:cxnSpLocks/>
          </p:cNvCxnSpPr>
          <p:nvPr/>
        </p:nvCxnSpPr>
        <p:spPr>
          <a:xfrm>
            <a:off x="3880836" y="3414946"/>
            <a:ext cx="2273278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555E51D3-3EEA-4D8B-89AF-AB19D728FDFB}"/>
              </a:ext>
            </a:extLst>
          </p:cNvPr>
          <p:cNvSpPr txBox="1"/>
          <p:nvPr/>
        </p:nvSpPr>
        <p:spPr>
          <a:xfrm>
            <a:off x="829645" y="1250337"/>
            <a:ext cx="3535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ja-JP" sz="1600" b="1" dirty="0">
                <a:solidFill>
                  <a:srgbClr val="7030A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Compartmentalized smart cooling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ja-JP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Separately detects the CPU &amp; hard drive temperatures to dynamically control fan speeds for quieter operations </a:t>
            </a:r>
            <a:endParaRPr lang="ja-JP" altLang="en-US" b="1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Shape 124">
            <a:extLst>
              <a:ext uri="{FF2B5EF4-FFF2-40B4-BE49-F238E27FC236}">
                <a16:creationId xmlns:a16="http://schemas.microsoft.com/office/drawing/2014/main" id="{64D76537-51F6-4A57-81BC-CDDB5A2346AC}"/>
              </a:ext>
            </a:extLst>
          </p:cNvPr>
          <p:cNvSpPr/>
          <p:nvPr/>
        </p:nvSpPr>
        <p:spPr>
          <a:xfrm>
            <a:off x="0" y="2707443"/>
            <a:ext cx="2321781" cy="142619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4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9DFE535-A70D-4803-BAF9-2B46D4E1A01E}"/>
              </a:ext>
            </a:extLst>
          </p:cNvPr>
          <p:cNvSpPr txBox="1"/>
          <p:nvPr/>
        </p:nvSpPr>
        <p:spPr>
          <a:xfrm>
            <a:off x="829645" y="3022274"/>
            <a:ext cx="293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 </a:t>
            </a:r>
            <a:r>
              <a:rPr lang="zh-TW" altLang="en-US" sz="1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64 GB </a:t>
            </a:r>
            <a:r>
              <a:rPr lang="en-US" altLang="zh-Hant" sz="1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RAM</a:t>
            </a:r>
            <a:endParaRPr lang="en-US" altLang="zh-TW" sz="1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zh-TW" altLang="en-US" b="1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DDR4 </a:t>
            </a:r>
            <a:r>
              <a:rPr lang="en-US" altLang="zh-TW" b="1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</a:t>
            </a:r>
            <a:r>
              <a:rPr lang="zh-TW" altLang="en-US" b="1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DIMM  </a:t>
            </a:r>
            <a:r>
              <a:rPr lang="en-US" altLang="zh-TW" b="1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dual-channel memory slots</a:t>
            </a:r>
          </a:p>
        </p:txBody>
      </p:sp>
    </p:spTree>
    <p:extLst>
      <p:ext uri="{BB962C8B-B14F-4D97-AF65-F5344CB8AC3E}">
        <p14:creationId xmlns:p14="http://schemas.microsoft.com/office/powerpoint/2010/main" val="289949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124">
            <a:extLst>
              <a:ext uri="{FF2B5EF4-FFF2-40B4-BE49-F238E27FC236}">
                <a16:creationId xmlns:a16="http://schemas.microsoft.com/office/drawing/2014/main" id="{F5A3B388-7DE1-41D6-BA96-E83CEFA30958}"/>
              </a:ext>
            </a:extLst>
          </p:cNvPr>
          <p:cNvSpPr/>
          <p:nvPr/>
        </p:nvSpPr>
        <p:spPr>
          <a:xfrm>
            <a:off x="0" y="741628"/>
            <a:ext cx="9144000" cy="440187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0"/>
            <a:ext cx="8403770" cy="7416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</a:t>
            </a:r>
            <a:r>
              <a:rPr lang="zh-Hant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Multi-Gigabit</a:t>
            </a:r>
            <a:r>
              <a:rPr lang="zh-Hant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10GBASE-T port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6AB5D-05B5-C946-BDFA-2F6DE45C7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634" y="857238"/>
            <a:ext cx="2944366" cy="4275198"/>
          </a:xfrm>
          <a:prstGeom prst="rect">
            <a:avLst/>
          </a:prstGeom>
        </p:spPr>
      </p:pic>
      <p:pic>
        <p:nvPicPr>
          <p:cNvPr id="15" name="Picture 4" descr="C:\Users\user\Desktop\21_PPT對稿QNAP AQC107 10G網卡\15-1-01.png">
            <a:extLst>
              <a:ext uri="{FF2B5EF4-FFF2-40B4-BE49-F238E27FC236}">
                <a16:creationId xmlns:a16="http://schemas.microsoft.com/office/drawing/2014/main" id="{9B070A9E-AA50-9040-BA17-22A6B3F0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794" y="279327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6" name="Picture 5" descr="C:\Users\user\Desktop\21_PPT對稿QNAP AQC107 10G網卡\15-2-01.png">
            <a:extLst>
              <a:ext uri="{FF2B5EF4-FFF2-40B4-BE49-F238E27FC236}">
                <a16:creationId xmlns:a16="http://schemas.microsoft.com/office/drawing/2014/main" id="{D00DDF4B-0607-9540-B6CD-A6C74CA6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514" y="3790398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7" name="Picture 6" descr="C:\Users\user\Desktop\21_PPT對稿QNAP AQC107 10G網卡\15-3-01.png">
            <a:extLst>
              <a:ext uri="{FF2B5EF4-FFF2-40B4-BE49-F238E27FC236}">
                <a16:creationId xmlns:a16="http://schemas.microsoft.com/office/drawing/2014/main" id="{8D1D06E5-B51F-624E-AAA1-E4713C0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66" y="3795886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34" name="Shape 225">
            <a:extLst>
              <a:ext uri="{FF2B5EF4-FFF2-40B4-BE49-F238E27FC236}">
                <a16:creationId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7227500" y="3118015"/>
            <a:ext cx="248523" cy="53844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" name="Shape 253">
            <a:extLst>
              <a:ext uri="{FF2B5EF4-FFF2-40B4-BE49-F238E27FC236}">
                <a16:creationId xmlns:a16="http://schemas.microsoft.com/office/drawing/2014/main" id="{F22D3C15-3BD0-EC4D-A1CB-1AD817C627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396112"/>
              </p:ext>
            </p:extLst>
          </p:nvPr>
        </p:nvGraphicFramePr>
        <p:xfrm>
          <a:off x="2585475" y="848951"/>
          <a:ext cx="3464364" cy="19234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CAT 5e</a:t>
                      </a:r>
                      <a:endParaRPr sz="14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CAT 6</a:t>
                      </a:r>
                      <a:endParaRPr sz="14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CAT 6A </a:t>
                      </a:r>
                      <a:endParaRPr lang="en-US" altLang="zh-TW" sz="1400" b="1"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&amp; CAT 7</a:t>
                      </a:r>
                      <a:endParaRPr sz="14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100M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1G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2.5G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5G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10G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X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✔(55m)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1">
                          <a:sym typeface="Microsoft JhengHei"/>
                        </a:rPr>
                        <a:t>✔</a:t>
                      </a:r>
                      <a:endParaRPr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82983346-9A37-1C46-ACB5-724D4891F01E}"/>
              </a:ext>
            </a:extLst>
          </p:cNvPr>
          <p:cNvSpPr/>
          <p:nvPr/>
        </p:nvSpPr>
        <p:spPr>
          <a:xfrm>
            <a:off x="107576" y="1071489"/>
            <a:ext cx="2477899" cy="1389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altLang="zh-TW" sz="1600" b="1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Don't throw away your old cables yet! </a:t>
            </a:r>
            <a:r>
              <a:rPr lang="zh-TW" altLang="en-US" sz="1600" b="1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endParaRPr lang="en-US" altLang="zh-TW" sz="1600" b="1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lvl="0">
              <a:lnSpc>
                <a:spcPts val="2600"/>
              </a:lnSpc>
            </a:pPr>
            <a:r>
              <a:rPr lang="en-US" altLang="zh-TW" sz="1600" b="1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Multi-Gigabit </a:t>
            </a:r>
            <a:r>
              <a:rPr lang="en-US" altLang="zh-TW" sz="1600" b="1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NBASE-T</a:t>
            </a:r>
            <a:r>
              <a:rPr lang="zh-TW" altLang="en-US" sz="1600" b="1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1600" b="1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technology supported</a:t>
            </a:r>
            <a:endParaRPr lang="zh-TW" altLang="en-US" sz="1600" b="1">
              <a:solidFill>
                <a:srgbClr val="C0000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6786578" y="2714626"/>
            <a:ext cx="1285884" cy="1285884"/>
            <a:chOff x="7569861" y="2786064"/>
            <a:chExt cx="1285884" cy="12858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橢圓 26"/>
            <p:cNvSpPr/>
            <p:nvPr/>
          </p:nvSpPr>
          <p:spPr>
            <a:xfrm>
              <a:off x="7569861" y="2786064"/>
              <a:ext cx="1285884" cy="128588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 descr="TS-1677X_10GBASE-T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69861" y="2821783"/>
              <a:ext cx="1285884" cy="1214446"/>
            </a:xfrm>
            <a:prstGeom prst="rect">
              <a:avLst/>
            </a:prstGeom>
          </p:spPr>
        </p:pic>
      </p:grpSp>
      <p:grpSp>
        <p:nvGrpSpPr>
          <p:cNvPr id="33" name="群組 32"/>
          <p:cNvGrpSpPr/>
          <p:nvPr/>
        </p:nvGrpSpPr>
        <p:grpSpPr>
          <a:xfrm>
            <a:off x="4279864" y="3143254"/>
            <a:ext cx="2816655" cy="500066"/>
            <a:chOff x="4398551" y="3143254"/>
            <a:chExt cx="2816655" cy="500066"/>
          </a:xfrm>
        </p:grpSpPr>
        <p:cxnSp>
          <p:nvCxnSpPr>
            <p:cNvPr id="36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3570" y="3143254"/>
              <a:ext cx="1571636" cy="214314"/>
            </a:xfrm>
            <a:prstGeom prst="bentConnector3">
              <a:avLst>
                <a:gd name="adj1" fmla="val 685"/>
              </a:avLst>
            </a:prstGeom>
            <a:noFill/>
            <a:ln w="28575" cap="flat" cmpd="sng">
              <a:solidFill>
                <a:srgbClr val="00B0F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1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>
              <a:off x="4398551" y="3357568"/>
              <a:ext cx="2816655" cy="285752"/>
            </a:xfrm>
            <a:prstGeom prst="bentConnector3">
              <a:avLst>
                <a:gd name="adj1" fmla="val 44435"/>
              </a:avLst>
            </a:prstGeom>
            <a:noFill/>
            <a:ln w="28575" cap="flat" cmpd="sng">
              <a:solidFill>
                <a:srgbClr val="00B0F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32" name="＞形箭號 15">
            <a:extLst>
              <a:ext uri="{FF2B5EF4-FFF2-40B4-BE49-F238E27FC236}">
                <a16:creationId xmlns:a16="http://schemas.microsoft.com/office/drawing/2014/main" id="{303DAD89-8D8A-1E49-A2C2-A8E3BD91C123}"/>
              </a:ext>
            </a:extLst>
          </p:cNvPr>
          <p:cNvSpPr/>
          <p:nvPr/>
        </p:nvSpPr>
        <p:spPr>
          <a:xfrm>
            <a:off x="2340880" y="3322131"/>
            <a:ext cx="895496" cy="32449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8" name="＞形箭號 15">
            <a:extLst>
              <a:ext uri="{FF2B5EF4-FFF2-40B4-BE49-F238E27FC236}">
                <a16:creationId xmlns:a16="http://schemas.microsoft.com/office/drawing/2014/main" id="{B7109F41-02F6-4593-8F31-8A9161C44F0C}"/>
              </a:ext>
            </a:extLst>
          </p:cNvPr>
          <p:cNvSpPr/>
          <p:nvPr/>
        </p:nvSpPr>
        <p:spPr>
          <a:xfrm>
            <a:off x="1353262" y="4222373"/>
            <a:ext cx="1516512" cy="525396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 dirty="0">
                <a:latin typeface="Arial" panose="020B0604020202020204" pitchFamily="34" charset="0"/>
                <a:cs typeface="Arial" panose="020B0604020202020204" pitchFamily="34" charset="0"/>
              </a:rPr>
              <a:t>5G/2.5G/1G/100M</a:t>
            </a:r>
            <a:endParaRPr lang="zh-TW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＞形箭號 15">
            <a:extLst>
              <a:ext uri="{FF2B5EF4-FFF2-40B4-BE49-F238E27FC236}">
                <a16:creationId xmlns:a16="http://schemas.microsoft.com/office/drawing/2014/main" id="{A3D54C8D-0C66-49A8-847F-E694E74A4D44}"/>
              </a:ext>
            </a:extLst>
          </p:cNvPr>
          <p:cNvSpPr/>
          <p:nvPr/>
        </p:nvSpPr>
        <p:spPr>
          <a:xfrm>
            <a:off x="3746523" y="4241984"/>
            <a:ext cx="1628560" cy="429725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Disconnected</a:t>
            </a:r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4" name="Picture 43" descr="C:\Users\user\Desktop\21_PPT對稿QNAP AQC107 10G網卡\29384737_xxl.png">
            <a:extLst>
              <a:ext uri="{FF2B5EF4-FFF2-40B4-BE49-F238E27FC236}">
                <a16:creationId xmlns:a16="http://schemas.microsoft.com/office/drawing/2014/main" id="{E931DD08-D216-B642-994D-85957568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55720" y="3713947"/>
            <a:ext cx="1777029" cy="16033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A117FB5-65EA-4A71-8392-E8F19E6C3E74}"/>
              </a:ext>
            </a:extLst>
          </p:cNvPr>
          <p:cNvCxnSpPr/>
          <p:nvPr/>
        </p:nvCxnSpPr>
        <p:spPr>
          <a:xfrm>
            <a:off x="319487" y="2881602"/>
            <a:ext cx="570928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16">
            <a:extLst>
              <a:ext uri="{FF2B5EF4-FFF2-40B4-BE49-F238E27FC236}">
                <a16:creationId xmlns:a16="http://schemas.microsoft.com/office/drawing/2014/main" id="{9ABCC417-31A0-491D-B12F-2F2132D5FFC8}"/>
              </a:ext>
            </a:extLst>
          </p:cNvPr>
          <p:cNvSpPr txBox="1"/>
          <p:nvPr/>
        </p:nvSpPr>
        <p:spPr>
          <a:xfrm>
            <a:off x="290028" y="3228902"/>
            <a:ext cx="210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400" b="1" dirty="0">
                <a:solidFill>
                  <a:srgbClr val="00B0F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Five speeds</a:t>
            </a:r>
            <a:endParaRPr lang="zh-TW" altLang="en-US" sz="2400" b="1" dirty="0">
              <a:solidFill>
                <a:srgbClr val="00B0F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數值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5601"/>
            <a:ext cx="9144000" cy="2305508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22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Born with 2 fast 10GBASE-T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69875" lvl="0" indent="-193675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integrates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x 10GBASE-T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without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additional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costs</a:t>
            </a:r>
          </a:p>
          <a:p>
            <a:pPr marL="269875" lvl="0" indent="-193675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Compatible with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40GbE and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10GbE 10GBSE-T or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SFP+ cards</a:t>
            </a:r>
          </a:p>
          <a:p>
            <a:pPr marL="269875" lvl="0" indent="-193675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Live test of</a:t>
            </a:r>
            <a:r>
              <a:rPr lang="zh-Hant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x 10GbE transfer performance</a:t>
            </a:r>
            <a:endParaRPr lang="zh-Hant" altLang="en-US" sz="16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358082" y="273373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2001 </a:t>
            </a:r>
            <a:r>
              <a:rPr lang="en-US" sz="1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178603" y="3261697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en-US" altLang="zh-TW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3C200-AC5B-DC48-A70A-E2AE72F4EE3F}"/>
              </a:ext>
            </a:extLst>
          </p:cNvPr>
          <p:cNvSpPr/>
          <p:nvPr/>
        </p:nvSpPr>
        <p:spPr>
          <a:xfrm>
            <a:off x="457200" y="3827986"/>
            <a:ext cx="278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Tested in QNAP Labs. Figures may vary by environment.</a:t>
            </a:r>
            <a:b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b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2 x 10GbE Transfer</a:t>
            </a:r>
            <a:b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Test environment:</a:t>
            </a:r>
            <a:b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NAS: TS-1677X-1700-16G</a:t>
            </a:r>
            <a:b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OS: QTS 4.3.4</a:t>
            </a:r>
            <a:b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Volume type: RAID 5; 16 x Intel SSDSC2BB240G4 SSD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B0738D-D208-9F44-B244-872E41DE984A}"/>
              </a:ext>
            </a:extLst>
          </p:cNvPr>
          <p:cNvSpPr/>
          <p:nvPr/>
        </p:nvSpPr>
        <p:spPr>
          <a:xfrm>
            <a:off x="3386190" y="382798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Client </a:t>
            </a:r>
            <a:r>
              <a:rPr lang="ja-JP" alt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PC: Windows 10, Intel Core i7-6700 3.4 GHz, 32GB RAM, QNAP QXG-10G1T NIC</a:t>
            </a:r>
            <a:r>
              <a:rPr lang="en-US" altLang="ja-JP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, </a:t>
            </a:r>
            <a:r>
              <a:rPr lang="en-US" sz="80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IOMeter</a:t>
            </a:r>
            <a:r>
              <a:rPr lang="en-US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ja-JP" sz="800">
                <a:latin typeface="Arial" pitchFamily="34" charset="0"/>
                <a:ea typeface="微軟正黑體" pitchFamily="34" charset="-120"/>
                <a:cs typeface="Arial" pitchFamily="34" charset="0"/>
              </a:rPr>
              <a:t>sequential read and write</a:t>
            </a:r>
            <a:endParaRPr lang="en-US" sz="80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4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hape 198" descr="P2-3_紫.png">
            <a:extLst>
              <a:ext uri="{FF2B5EF4-FFF2-40B4-BE49-F238E27FC236}">
                <a16:creationId xmlns:a16="http://schemas.microsoft.com/office/drawing/2014/main" id="{DEFAC5D5-A785-4885-B32F-FC09D871E41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15" y="1222406"/>
            <a:ext cx="2074225" cy="35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202" descr="P2-3_紫.png">
            <a:extLst>
              <a:ext uri="{FF2B5EF4-FFF2-40B4-BE49-F238E27FC236}">
                <a16:creationId xmlns:a16="http://schemas.microsoft.com/office/drawing/2014/main" id="{B02529F8-59BB-4EE4-8EA5-B6C8286E214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445" y="1211922"/>
            <a:ext cx="2074225" cy="3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206" descr="P2-3_紫.png">
            <a:extLst>
              <a:ext uri="{FF2B5EF4-FFF2-40B4-BE49-F238E27FC236}">
                <a16:creationId xmlns:a16="http://schemas.microsoft.com/office/drawing/2014/main" id="{0C8839D1-5C9B-4C10-9A93-6BD1354A9C0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654" y="1211921"/>
            <a:ext cx="2074225" cy="353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211" descr="P2-3_紫.png">
            <a:extLst>
              <a:ext uri="{FF2B5EF4-FFF2-40B4-BE49-F238E27FC236}">
                <a16:creationId xmlns:a16="http://schemas.microsoft.com/office/drawing/2014/main" id="{BB617026-8AD7-4687-B1E7-064DAE20F99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727" y="1211921"/>
            <a:ext cx="2071735" cy="3506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450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Industry-leading 3</a:t>
            </a:r>
            <a:r>
              <a:rPr lang="zh-Hant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zh-Hant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13">
            <a:extLst>
              <a:ext uri="{FF2B5EF4-FFF2-40B4-BE49-F238E27FC236}">
                <a16:creationId xmlns:a16="http://schemas.microsoft.com/office/drawing/2014/main" id="{7E2C1919-D553-774F-9823-1C1A9723131F}"/>
              </a:ext>
            </a:extLst>
          </p:cNvPr>
          <p:cNvSpPr/>
          <p:nvPr/>
        </p:nvSpPr>
        <p:spPr>
          <a:xfrm>
            <a:off x="336352" y="2911867"/>
            <a:ext cx="19445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QM2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provides 2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x M.2 SSD slots and</a:t>
            </a:r>
            <a:r>
              <a:rPr lang="zh-Hant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10GBASE-T port</a:t>
            </a:r>
            <a:r>
              <a:rPr lang="zh-Hant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for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SSD cache or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auto tiering for optimized storage performance.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824B9-CF22-6D4C-A798-15E3643001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33" y="837157"/>
            <a:ext cx="2158753" cy="1350420"/>
          </a:xfrm>
          <a:prstGeom prst="rect">
            <a:avLst/>
          </a:prstGeom>
        </p:spPr>
      </p:pic>
      <p:pic>
        <p:nvPicPr>
          <p:cNvPr id="40" name="圖片 39" descr="LAN-40G2SF-MLX正面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017" y="787842"/>
            <a:ext cx="2071735" cy="1553802"/>
          </a:xfrm>
          <a:prstGeom prst="rect">
            <a:avLst/>
          </a:prstGeom>
        </p:spPr>
      </p:pic>
      <p:pic>
        <p:nvPicPr>
          <p:cNvPr id="42" name="圖片 41" descr="12G SAS HBA card_Rack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067" y="735216"/>
            <a:ext cx="2217118" cy="1662839"/>
          </a:xfrm>
          <a:prstGeom prst="rect">
            <a:avLst/>
          </a:prstGeom>
        </p:spPr>
      </p:pic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556" y="867011"/>
            <a:ext cx="1651981" cy="1637144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0809FF15-03F8-4CB5-A8C5-C765D9BF6082}"/>
              </a:ext>
            </a:extLst>
          </p:cNvPr>
          <p:cNvSpPr/>
          <p:nvPr/>
        </p:nvSpPr>
        <p:spPr>
          <a:xfrm>
            <a:off x="454837" y="2474793"/>
            <a:ext cx="1600386" cy="355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31224" y="2492138"/>
            <a:ext cx="1454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QM2</a:t>
            </a:r>
            <a:endParaRPr lang="zh-TW" alt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 13">
            <a:extLst>
              <a:ext uri="{FF2B5EF4-FFF2-40B4-BE49-F238E27FC236}">
                <a16:creationId xmlns:a16="http://schemas.microsoft.com/office/drawing/2014/main" id="{629A4B4A-F3A3-4C99-8A30-6B3964065A40}"/>
              </a:ext>
            </a:extLst>
          </p:cNvPr>
          <p:cNvSpPr/>
          <p:nvPr/>
        </p:nvSpPr>
        <p:spPr>
          <a:xfrm>
            <a:off x="2571587" y="3076333"/>
            <a:ext cx="18572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40GbE/10GbE</a:t>
            </a:r>
            <a:r>
              <a:rPr lang="zh-Hant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and wireless network expansion cards</a:t>
            </a:r>
            <a:endParaRPr lang="zh-TW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provide high bandwidth, low latency, or wireless AP.</a:t>
            </a:r>
            <a:endParaRPr lang="en-US" altLang="zh-TW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37D5AF51-5C6D-420A-8B92-E70B98EE7559}"/>
              </a:ext>
            </a:extLst>
          </p:cNvPr>
          <p:cNvSpPr/>
          <p:nvPr/>
        </p:nvSpPr>
        <p:spPr>
          <a:xfrm>
            <a:off x="2603639" y="2474792"/>
            <a:ext cx="1764385" cy="584625"/>
          </a:xfrm>
          <a:prstGeom prst="roundRect">
            <a:avLst>
              <a:gd name="adj" fmla="val 912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8D57EDD9-F069-49AC-967E-DA71CB83383F}"/>
              </a:ext>
            </a:extLst>
          </p:cNvPr>
          <p:cNvSpPr txBox="1"/>
          <p:nvPr/>
        </p:nvSpPr>
        <p:spPr>
          <a:xfrm>
            <a:off x="2438214" y="2474642"/>
            <a:ext cx="20906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40GbE/10GbE</a:t>
            </a:r>
          </a:p>
          <a:p>
            <a:pPr algn="ctr"/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/wireless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80480591-F947-4BB3-9581-EF66D6FD676B}"/>
              </a:ext>
            </a:extLst>
          </p:cNvPr>
          <p:cNvSpPr/>
          <p:nvPr/>
        </p:nvSpPr>
        <p:spPr>
          <a:xfrm>
            <a:off x="4850672" y="2474793"/>
            <a:ext cx="1664278" cy="355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EAE1328-8CB9-47C0-8A6F-6AB8574158DD}"/>
              </a:ext>
            </a:extLst>
          </p:cNvPr>
          <p:cNvSpPr txBox="1"/>
          <p:nvPr/>
        </p:nvSpPr>
        <p:spPr>
          <a:xfrm>
            <a:off x="4856820" y="2492138"/>
            <a:ext cx="16458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AC83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USB 3.1 Gen2 </a:t>
            </a:r>
            <a:endParaRPr lang="zh-TW" altLang="en-US" sz="1600" b="1">
              <a:solidFill>
                <a:srgbClr val="AC8300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8" name="矩形 13">
            <a:extLst>
              <a:ext uri="{FF2B5EF4-FFF2-40B4-BE49-F238E27FC236}">
                <a16:creationId xmlns:a16="http://schemas.microsoft.com/office/drawing/2014/main" id="{FAA85E47-0DD8-4B9D-8571-BE36215DC59E}"/>
              </a:ext>
            </a:extLst>
          </p:cNvPr>
          <p:cNvSpPr/>
          <p:nvPr/>
        </p:nvSpPr>
        <p:spPr>
          <a:xfrm>
            <a:off x="4758556" y="2890476"/>
            <a:ext cx="1933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USB 3.1 Gen 2 </a:t>
            </a:r>
            <a:r>
              <a:rPr lang="en-US" altLang="zh-Han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expansion cards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provide 10Gb/s with external USB devices</a:t>
            </a:r>
            <a:r>
              <a:rPr lang="zh-Hant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．</a:t>
            </a:r>
            <a:r>
              <a:rPr lang="en-US" altLang="zh-Han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Type-A port is also backward compatible with USB 3.0/2.0 devices</a:t>
            </a:r>
            <a:endParaRPr lang="en-US" altLang="zh-TW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9BC445E1-8226-428F-AED7-7334A6F31A2C}"/>
              </a:ext>
            </a:extLst>
          </p:cNvPr>
          <p:cNvSpPr/>
          <p:nvPr/>
        </p:nvSpPr>
        <p:spPr>
          <a:xfrm>
            <a:off x="7057636" y="2474792"/>
            <a:ext cx="1664278" cy="3559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AE0DB203-28C6-4DFF-82A0-EB8AE7113C12}"/>
              </a:ext>
            </a:extLst>
          </p:cNvPr>
          <p:cNvSpPr txBox="1"/>
          <p:nvPr/>
        </p:nvSpPr>
        <p:spPr>
          <a:xfrm>
            <a:off x="7063784" y="2492138"/>
            <a:ext cx="16519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SAS </a:t>
            </a:r>
            <a:r>
              <a:rPr lang="en-US" altLang="zh-Hant" sz="1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12Gbs</a:t>
            </a:r>
            <a:endParaRPr lang="zh-TW" altLang="en-US" sz="1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1" name="矩形 13">
            <a:extLst>
              <a:ext uri="{FF2B5EF4-FFF2-40B4-BE49-F238E27FC236}">
                <a16:creationId xmlns:a16="http://schemas.microsoft.com/office/drawing/2014/main" id="{A5B62CF1-7DBB-4A3A-81AE-B0435A56D4F3}"/>
              </a:ext>
            </a:extLst>
          </p:cNvPr>
          <p:cNvSpPr/>
          <p:nvPr/>
        </p:nvSpPr>
        <p:spPr>
          <a:xfrm>
            <a:off x="6954067" y="2907392"/>
            <a:ext cx="19132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SAS expansion card is for adding support of REXP expansion units for up to 40 additional SAS/SATA drives.</a:t>
            </a:r>
          </a:p>
        </p:txBody>
      </p:sp>
    </p:spTree>
    <p:extLst>
      <p:ext uri="{BB962C8B-B14F-4D97-AF65-F5344CB8AC3E}">
        <p14:creationId xmlns:p14="http://schemas.microsoft.com/office/powerpoint/2010/main" val="3437175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18309" y="1396201"/>
            <a:ext cx="7501936" cy="14340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69875" marR="0" lvl="0" indent="-193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Memory upgrade</a:t>
            </a:r>
            <a:endParaRPr lang="zh-TW" sz="20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9875" marR="0" lvl="0" indent="-193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M.2 SSD </a:t>
            </a:r>
            <a:r>
              <a:rPr lang="en-US" altLang="zh-TW" sz="20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installation</a:t>
            </a:r>
            <a:endParaRPr lang="zh-TW" sz="20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69875" marR="0" lvl="0" indent="-193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  <a:tabLst>
                <a:tab pos="269875" algn="l"/>
              </a:tabLst>
            </a:pPr>
            <a:r>
              <a:rPr lang="en-US" altLang="zh-TW" sz="20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Graphics card installation</a:t>
            </a:r>
            <a:endParaRPr lang="zh-TW" sz="20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9ADACD-13AF-4483-AC74-B8869B15177F}"/>
              </a:ext>
            </a:extLst>
          </p:cNvPr>
          <p:cNvSpPr/>
          <p:nvPr/>
        </p:nvSpPr>
        <p:spPr>
          <a:xfrm>
            <a:off x="0" y="780649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30000">
                <a:srgbClr val="C00000"/>
              </a:gs>
              <a:gs pos="7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4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TS-x77</a:t>
            </a:r>
            <a:r>
              <a:rPr lang="en-US" altLang="zh-TW" sz="34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live demo</a:t>
            </a:r>
            <a:endParaRPr lang="zh-TW" altLang="en-US" sz="3400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5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2" descr="IMG_08122017_163426_0.png">
            <a:extLst>
              <a:ext uri="{FF2B5EF4-FFF2-40B4-BE49-F238E27FC236}">
                <a16:creationId xmlns:a16="http://schemas.microsoft.com/office/drawing/2014/main" id="{5BD6A10F-BE22-0E46-A1FF-050EA0872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3865" y="3324429"/>
            <a:ext cx="4502749" cy="140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Shape 124">
            <a:extLst>
              <a:ext uri="{FF2B5EF4-FFF2-40B4-BE49-F238E27FC236}">
                <a16:creationId xmlns:a16="http://schemas.microsoft.com/office/drawing/2014/main" id="{C7208C83-2D73-44DC-92C6-6D9737ACC777}"/>
              </a:ext>
            </a:extLst>
          </p:cNvPr>
          <p:cNvSpPr/>
          <p:nvPr/>
        </p:nvSpPr>
        <p:spPr>
          <a:xfrm>
            <a:off x="-10575" y="2531594"/>
            <a:ext cx="4667794" cy="261796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4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33" name="矩形圖說文字 32">
            <a:extLst>
              <a:ext uri="{FF2B5EF4-FFF2-40B4-BE49-F238E27FC236}">
                <a16:creationId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322918" y="1130232"/>
            <a:ext cx="3694436" cy="1127992"/>
          </a:xfrm>
          <a:prstGeom prst="wedgeRectCallout">
            <a:avLst>
              <a:gd name="adj1" fmla="val 49680"/>
              <a:gd name="adj2" fmla="val 6528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10575" y="0"/>
            <a:ext cx="9154575" cy="7523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M.2 SSD slots with </a:t>
            </a:r>
            <a:r>
              <a:rPr lang="en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935" y="3835163"/>
            <a:ext cx="799591" cy="799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834A7C6-D153-C940-AF35-71C1A1706F86}"/>
              </a:ext>
            </a:extLst>
          </p:cNvPr>
          <p:cNvSpPr/>
          <p:nvPr/>
        </p:nvSpPr>
        <p:spPr>
          <a:xfrm>
            <a:off x="4303865" y="971505"/>
            <a:ext cx="3498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Accelerates random IOPS</a:t>
            </a:r>
            <a:endParaRPr lang="zh-TW" altLang="en-US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Shape 297"/>
          <p:cNvGrpSpPr>
            <a:grpSpLocks/>
          </p:cNvGrpSpPr>
          <p:nvPr/>
        </p:nvGrpSpPr>
        <p:grpSpPr bwMode="auto">
          <a:xfrm>
            <a:off x="2178087" y="718742"/>
            <a:ext cx="1781175" cy="1659731"/>
            <a:chOff x="-7999666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99666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7368560" y="3229820"/>
              <a:ext cx="1854127" cy="65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69" tIns="68569" rIns="68569" bIns="68569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  <a:sym typeface="Arial" charset="0"/>
                </a:rPr>
                <a:t>QM2 SSD RAID</a:t>
              </a:r>
              <a:r>
                <a:rPr lang="en-US" altLang="zh-TW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  <a:sym typeface="Arial" charset="0"/>
                </a:rPr>
                <a:t> 0/1</a:t>
              </a:r>
              <a:endParaRPr lang="zh-TW" altLang="zh-TW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endParaRPr>
            </a:p>
          </p:txBody>
        </p:sp>
      </p:grpSp>
      <p:sp>
        <p:nvSpPr>
          <p:cNvPr id="8" name="Shape 302"/>
          <p:cNvSpPr txBox="1">
            <a:spLocks noChangeArrowheads="1"/>
          </p:cNvSpPr>
          <p:nvPr/>
        </p:nvSpPr>
        <p:spPr bwMode="auto">
          <a:xfrm>
            <a:off x="3188226" y="1943076"/>
            <a:ext cx="1028518" cy="24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QM2-2S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136B7CA-374F-DF44-90F0-B9D8574AB428}"/>
              </a:ext>
            </a:extLst>
          </p:cNvPr>
          <p:cNvSpPr/>
          <p:nvPr/>
        </p:nvSpPr>
        <p:spPr>
          <a:xfrm>
            <a:off x="5295559" y="2832828"/>
            <a:ext cx="3543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Performance and storage capacity</a:t>
            </a:r>
            <a:endParaRPr lang="zh-TW" altLang="en-US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Shape 83">
            <a:extLst>
              <a:ext uri="{FF2B5EF4-FFF2-40B4-BE49-F238E27FC236}">
                <a16:creationId xmlns:a16="http://schemas.microsoft.com/office/drawing/2014/main" id="{506D2161-2D74-994B-805E-1A93AD53D9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2787" y="1438791"/>
            <a:ext cx="4526072" cy="11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8A92147D-573B-4C47-8C36-665B9BFFC3DE}"/>
              </a:ext>
            </a:extLst>
          </p:cNvPr>
          <p:cNvGrpSpPr/>
          <p:nvPr/>
        </p:nvGrpSpPr>
        <p:grpSpPr>
          <a:xfrm>
            <a:off x="4296257" y="929616"/>
            <a:ext cx="4543517" cy="497074"/>
            <a:chOff x="3201090" y="2357147"/>
            <a:chExt cx="6058021" cy="662765"/>
          </a:xfrm>
        </p:grpSpPr>
        <p:sp>
          <p:nvSpPr>
            <p:cNvPr id="31" name="剪去並圓角化單一角落矩形 30">
              <a:extLst>
                <a:ext uri="{FF2B5EF4-FFF2-40B4-BE49-F238E27FC236}">
                  <a16:creationId xmlns:a16="http://schemas.microsoft.com/office/drawing/2014/main" id="{89923FD1-A9EF-2B47-BCD9-CA61B6CFC05F}"/>
                </a:ext>
              </a:extLst>
            </p:cNvPr>
            <p:cNvSpPr/>
            <p:nvPr/>
          </p:nvSpPr>
          <p:spPr>
            <a:xfrm>
              <a:off x="7884834" y="2357147"/>
              <a:ext cx="1374277" cy="604434"/>
            </a:xfrm>
            <a:prstGeom prst="snip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SSD</a:t>
              </a:r>
              <a:r>
                <a:rPr kumimoji="1" lang="zh-TW" altLang="en-US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cache</a:t>
              </a:r>
              <a:endParaRPr kumimoji="1" lang="zh-TW" altLang="en-US" sz="1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4" name="五邊形 33">
              <a:extLst>
                <a:ext uri="{FF2B5EF4-FFF2-40B4-BE49-F238E27FC236}">
                  <a16:creationId xmlns:a16="http://schemas.microsoft.com/office/drawing/2014/main" id="{A77AF980-9D79-1149-9760-18E64B6E868B}"/>
                </a:ext>
              </a:extLst>
            </p:cNvPr>
            <p:cNvSpPr/>
            <p:nvPr/>
          </p:nvSpPr>
          <p:spPr>
            <a:xfrm>
              <a:off x="3201090" y="2924779"/>
              <a:ext cx="6056802" cy="95133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D5C507FA-3770-4F4F-848D-82C3AD9166FD}"/>
              </a:ext>
            </a:extLst>
          </p:cNvPr>
          <p:cNvGrpSpPr/>
          <p:nvPr/>
        </p:nvGrpSpPr>
        <p:grpSpPr>
          <a:xfrm>
            <a:off x="4309896" y="2773504"/>
            <a:ext cx="4542603" cy="485450"/>
            <a:chOff x="4538369" y="4614884"/>
            <a:chExt cx="6056802" cy="647266"/>
          </a:xfrm>
        </p:grpSpPr>
        <p:sp>
          <p:nvSpPr>
            <p:cNvPr id="32" name="剪去並圓角化單一角落矩形 31">
              <a:extLst>
                <a:ext uri="{FF2B5EF4-FFF2-40B4-BE49-F238E27FC236}">
                  <a16:creationId xmlns:a16="http://schemas.microsoft.com/office/drawing/2014/main" id="{EE6334DE-3E46-C746-AF71-CA1DE8AA3CF0}"/>
                </a:ext>
              </a:extLst>
            </p:cNvPr>
            <p:cNvSpPr/>
            <p:nvPr/>
          </p:nvSpPr>
          <p:spPr>
            <a:xfrm>
              <a:off x="4538369" y="4614884"/>
              <a:ext cx="1324001" cy="604434"/>
            </a:xfrm>
            <a:prstGeom prst="snip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SSD</a:t>
              </a:r>
              <a:r>
                <a:rPr kumimoji="1" lang="zh-TW" altLang="en-US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tier</a:t>
              </a:r>
              <a:endParaRPr kumimoji="1" lang="zh-TW" altLang="en-US" sz="1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6" name="五邊形 35">
              <a:extLst>
                <a:ext uri="{FF2B5EF4-FFF2-40B4-BE49-F238E27FC236}">
                  <a16:creationId xmlns:a16="http://schemas.microsoft.com/office/drawing/2014/main" id="{19205D8B-11EC-C14C-86B0-4740FA7F95AC}"/>
                </a:ext>
              </a:extLst>
            </p:cNvPr>
            <p:cNvSpPr/>
            <p:nvPr/>
          </p:nvSpPr>
          <p:spPr>
            <a:xfrm>
              <a:off x="4538369" y="5167017"/>
              <a:ext cx="6056802" cy="9513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38" name="圖片 5">
            <a:extLst>
              <a:ext uri="{FF2B5EF4-FFF2-40B4-BE49-F238E27FC236}">
                <a16:creationId xmlns:a16="http://schemas.microsoft.com/office/drawing/2014/main" id="{B1D3A5BF-1FEC-1E4C-8BDD-7035AFE7B8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97" y="1340837"/>
            <a:ext cx="1105833" cy="327417"/>
          </a:xfrm>
          <a:prstGeom prst="rect">
            <a:avLst/>
          </a:prstGeom>
        </p:spPr>
      </p:pic>
      <p:pic>
        <p:nvPicPr>
          <p:cNvPr id="39" name="圖片 5">
            <a:extLst>
              <a:ext uri="{FF2B5EF4-FFF2-40B4-BE49-F238E27FC236}">
                <a16:creationId xmlns:a16="http://schemas.microsoft.com/office/drawing/2014/main" id="{3BFAF6D1-2246-A04F-B92E-B0AA1D4458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96" y="1738286"/>
            <a:ext cx="1105833" cy="327417"/>
          </a:xfrm>
          <a:prstGeom prst="rect">
            <a:avLst/>
          </a:prstGeom>
        </p:spPr>
      </p:pic>
      <p:sp>
        <p:nvSpPr>
          <p:cNvPr id="26" name="Shape 318">
            <a:extLst>
              <a:ext uri="{FF2B5EF4-FFF2-40B4-BE49-F238E27FC236}">
                <a16:creationId xmlns:a16="http://schemas.microsoft.com/office/drawing/2014/main" id="{20B1900A-3549-9942-8909-FEB8BCFC6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80" y="2845294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QM2-2S</a:t>
            </a:r>
            <a:r>
              <a:rPr lang="en-US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-220A</a:t>
            </a:r>
            <a:endParaRPr lang="zh-TW" altLang="zh-TW" sz="2000" b="1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grpSp>
        <p:nvGrpSpPr>
          <p:cNvPr id="28" name="群組 29">
            <a:extLst>
              <a:ext uri="{FF2B5EF4-FFF2-40B4-BE49-F238E27FC236}">
                <a16:creationId xmlns:a16="http://schemas.microsoft.com/office/drawing/2014/main" id="{AA81CE91-67D7-3545-A4D1-6C1AACE82BD7}"/>
              </a:ext>
            </a:extLst>
          </p:cNvPr>
          <p:cNvGrpSpPr/>
          <p:nvPr/>
        </p:nvGrpSpPr>
        <p:grpSpPr>
          <a:xfrm>
            <a:off x="107894" y="3261369"/>
            <a:ext cx="3606821" cy="329369"/>
            <a:chOff x="1497437" y="1389113"/>
            <a:chExt cx="2298490" cy="493154"/>
          </a:xfrm>
        </p:grpSpPr>
        <p:sp>
          <p:nvSpPr>
            <p:cNvPr id="29" name="平行四邊形 24">
              <a:extLst>
                <a:ext uri="{FF2B5EF4-FFF2-40B4-BE49-F238E27FC236}">
                  <a16:creationId xmlns:a16="http://schemas.microsoft.com/office/drawing/2014/main" id="{EA597609-5494-D145-9904-AED8FF11957C}"/>
                </a:ext>
              </a:extLst>
            </p:cNvPr>
            <p:cNvSpPr/>
            <p:nvPr/>
          </p:nvSpPr>
          <p:spPr>
            <a:xfrm>
              <a:off x="1497437" y="1390244"/>
              <a:ext cx="2146627" cy="492023"/>
            </a:xfrm>
            <a:prstGeom prst="parallelogram">
              <a:avLst>
                <a:gd name="adj" fmla="val 5572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2" name="矩形 29">
              <a:extLst>
                <a:ext uri="{FF2B5EF4-FFF2-40B4-BE49-F238E27FC236}">
                  <a16:creationId xmlns:a16="http://schemas.microsoft.com/office/drawing/2014/main" id="{24C58B40-E666-BC43-973F-5F5FDBEDD512}"/>
                </a:ext>
              </a:extLst>
            </p:cNvPr>
            <p:cNvSpPr/>
            <p:nvPr/>
          </p:nvSpPr>
          <p:spPr>
            <a:xfrm>
              <a:off x="1658635" y="1389113"/>
              <a:ext cx="2137292" cy="460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 x M.2 SATA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</a:t>
              </a: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2280 6Gb/s</a:t>
              </a:r>
              <a:endParaRPr lang="en-US" altLang="zh-TW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Verdana"/>
              </a:endParaRPr>
            </a:p>
          </p:txBody>
        </p:sp>
      </p:grpSp>
      <p:sp>
        <p:nvSpPr>
          <p:cNvPr id="43" name="Shape 318">
            <a:extLst>
              <a:ext uri="{FF2B5EF4-FFF2-40B4-BE49-F238E27FC236}">
                <a16:creationId xmlns:a16="http://schemas.microsoft.com/office/drawing/2014/main" id="{570EB9EF-7AF0-D44E-95A1-C76E0C836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80" y="3757453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QM2-2</a:t>
            </a:r>
            <a:r>
              <a:rPr lang="en-US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P-244A</a:t>
            </a:r>
            <a:endParaRPr lang="zh-TW" altLang="zh-TW" sz="2000" b="1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grpSp>
        <p:nvGrpSpPr>
          <p:cNvPr id="44" name="群組 29">
            <a:extLst>
              <a:ext uri="{FF2B5EF4-FFF2-40B4-BE49-F238E27FC236}">
                <a16:creationId xmlns:a16="http://schemas.microsoft.com/office/drawing/2014/main" id="{63FE493C-5C93-A54D-A27E-28ED2588CC32}"/>
              </a:ext>
            </a:extLst>
          </p:cNvPr>
          <p:cNvGrpSpPr/>
          <p:nvPr/>
        </p:nvGrpSpPr>
        <p:grpSpPr>
          <a:xfrm>
            <a:off x="107894" y="4159972"/>
            <a:ext cx="3606821" cy="328613"/>
            <a:chOff x="2717840" y="794309"/>
            <a:chExt cx="2298490" cy="492023"/>
          </a:xfrm>
        </p:grpSpPr>
        <p:sp>
          <p:nvSpPr>
            <p:cNvPr id="45" name="平行四邊形 12">
              <a:extLst>
                <a:ext uri="{FF2B5EF4-FFF2-40B4-BE49-F238E27FC236}">
                  <a16:creationId xmlns:a16="http://schemas.microsoft.com/office/drawing/2014/main" id="{28187B50-BE31-C044-A00E-BEFA5BC99B34}"/>
                </a:ext>
              </a:extLst>
            </p:cNvPr>
            <p:cNvSpPr/>
            <p:nvPr/>
          </p:nvSpPr>
          <p:spPr>
            <a:xfrm>
              <a:off x="2717840" y="794309"/>
              <a:ext cx="1891625" cy="492023"/>
            </a:xfrm>
            <a:prstGeom prst="parallelogram">
              <a:avLst>
                <a:gd name="adj" fmla="val 5572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6" name="矩形 13">
              <a:extLst>
                <a:ext uri="{FF2B5EF4-FFF2-40B4-BE49-F238E27FC236}">
                  <a16:creationId xmlns:a16="http://schemas.microsoft.com/office/drawing/2014/main" id="{CF785F4A-3D5B-9146-8CC4-C910360DFB3F}"/>
                </a:ext>
              </a:extLst>
            </p:cNvPr>
            <p:cNvSpPr/>
            <p:nvPr/>
          </p:nvSpPr>
          <p:spPr>
            <a:xfrm>
              <a:off x="2879038" y="805084"/>
              <a:ext cx="2137292" cy="460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 x M.2 PCIe </a:t>
              </a:r>
              <a:r>
                <a:rPr lang="en-US" altLang="zh-TW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NVMe</a:t>
              </a: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2280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Verdana"/>
              </a:endParaRPr>
            </a:p>
          </p:txBody>
        </p:sp>
      </p:grpSp>
      <p:grpSp>
        <p:nvGrpSpPr>
          <p:cNvPr id="23" name="群組 18">
            <a:extLst>
              <a:ext uri="{FF2B5EF4-FFF2-40B4-BE49-F238E27FC236}">
                <a16:creationId xmlns:a16="http://schemas.microsoft.com/office/drawing/2014/main" id="{6F6CB7D4-E2FC-704E-8A64-074D3F1F2E1A}"/>
              </a:ext>
            </a:extLst>
          </p:cNvPr>
          <p:cNvGrpSpPr/>
          <p:nvPr/>
        </p:nvGrpSpPr>
        <p:grpSpPr>
          <a:xfrm>
            <a:off x="2458729" y="2461666"/>
            <a:ext cx="1852023" cy="1308022"/>
            <a:chOff x="222158" y="2028160"/>
            <a:chExt cx="2469364" cy="1744029"/>
          </a:xfrm>
        </p:grpSpPr>
        <p:sp>
          <p:nvSpPr>
            <p:cNvPr id="24" name="Shape 316">
              <a:extLst>
                <a:ext uri="{FF2B5EF4-FFF2-40B4-BE49-F238E27FC236}">
                  <a16:creationId xmlns:a16="http://schemas.microsoft.com/office/drawing/2014/main" id="{1E45B0C4-26BE-F24C-AA3C-AD0226376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017" y="2028160"/>
              <a:ext cx="1719940" cy="17359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13" rIns="91425" bIns="45713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 charset="0"/>
              </a:endParaRPr>
            </a:p>
          </p:txBody>
        </p:sp>
        <p:pic>
          <p:nvPicPr>
            <p:cNvPr id="25" name="圖片 21" descr="QM2-2S-220A_Front_left-angle.png">
              <a:extLst>
                <a:ext uri="{FF2B5EF4-FFF2-40B4-BE49-F238E27FC236}">
                  <a16:creationId xmlns:a16="http://schemas.microsoft.com/office/drawing/2014/main" id="{552CA2C5-35D6-984C-8A48-BF932243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158" y="2228562"/>
              <a:ext cx="2469364" cy="1543627"/>
            </a:xfrm>
            <a:prstGeom prst="rect">
              <a:avLst/>
            </a:prstGeom>
          </p:spPr>
        </p:pic>
      </p:grpSp>
      <p:sp>
        <p:nvSpPr>
          <p:cNvPr id="2" name="橢圓 1">
            <a:extLst>
              <a:ext uri="{FF2B5EF4-FFF2-40B4-BE49-F238E27FC236}">
                <a16:creationId xmlns:a16="http://schemas.microsoft.com/office/drawing/2014/main" id="{04F6D5F3-1BCA-4588-82E1-7F8E171451A9}"/>
              </a:ext>
            </a:extLst>
          </p:cNvPr>
          <p:cNvSpPr/>
          <p:nvPr/>
        </p:nvSpPr>
        <p:spPr>
          <a:xfrm>
            <a:off x="1717291" y="1426466"/>
            <a:ext cx="516610" cy="5166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FEE2E3A-D3C1-47D1-8F94-AD9D96F5464F}"/>
              </a:ext>
            </a:extLst>
          </p:cNvPr>
          <p:cNvSpPr txBox="1"/>
          <p:nvPr/>
        </p:nvSpPr>
        <p:spPr>
          <a:xfrm>
            <a:off x="1744179" y="1314003"/>
            <a:ext cx="40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</a:rPr>
              <a:t>+</a:t>
            </a:r>
            <a:endParaRPr lang="zh-TW" alt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0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124">
            <a:extLst>
              <a:ext uri="{FF2B5EF4-FFF2-40B4-BE49-F238E27FC236}">
                <a16:creationId xmlns:a16="http://schemas.microsoft.com/office/drawing/2014/main" id="{AB597F95-6C64-4757-9EC8-7C018F7F0B62}"/>
              </a:ext>
            </a:extLst>
          </p:cNvPr>
          <p:cNvSpPr/>
          <p:nvPr/>
        </p:nvSpPr>
        <p:spPr>
          <a:xfrm rot="10800000">
            <a:off x="7576735" y="757366"/>
            <a:ext cx="1567263" cy="438613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4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39" name="Shape 124">
            <a:extLst>
              <a:ext uri="{FF2B5EF4-FFF2-40B4-BE49-F238E27FC236}">
                <a16:creationId xmlns:a16="http://schemas.microsoft.com/office/drawing/2014/main" id="{8AAA5FD7-0AB6-4ECA-AFF4-212807BF05D9}"/>
              </a:ext>
            </a:extLst>
          </p:cNvPr>
          <p:cNvSpPr/>
          <p:nvPr/>
        </p:nvSpPr>
        <p:spPr>
          <a:xfrm>
            <a:off x="-10575" y="757366"/>
            <a:ext cx="1567263" cy="438613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4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582" y="0"/>
            <a:ext cx="8865416" cy="7573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M.2 </a:t>
            </a:r>
            <a:r>
              <a:rPr lang="en-US" altLang="zh-CN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SSD + 10GBASE-T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Shape 271" descr="D:\Users\Joan Hsieh\Desktop\QM2_QIG\04\JPEG\DSC_2984.jpg">
            <a:extLst>
              <a:ext uri="{FF2B5EF4-FFF2-40B4-BE49-F238E27FC236}">
                <a16:creationId xmlns:a16="http://schemas.microsoft.com/office/drawing/2014/main" id="{586C299A-E3A5-5D44-A033-743B809750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292" y="2508289"/>
            <a:ext cx="23129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群組 29">
            <a:extLst>
              <a:ext uri="{FF2B5EF4-FFF2-40B4-BE49-F238E27FC236}">
                <a16:creationId xmlns:a16="http://schemas.microsoft.com/office/drawing/2014/main" id="{EEB5DE28-32C6-FA49-B7B2-27A7BBA1C702}"/>
              </a:ext>
            </a:extLst>
          </p:cNvPr>
          <p:cNvGrpSpPr>
            <a:grpSpLocks/>
          </p:cNvGrpSpPr>
          <p:nvPr/>
        </p:nvGrpSpPr>
        <p:grpSpPr bwMode="auto">
          <a:xfrm>
            <a:off x="5488067" y="2119351"/>
            <a:ext cx="2635250" cy="1711325"/>
            <a:chOff x="7297125" y="1460500"/>
            <a:chExt cx="2636052" cy="1711324"/>
          </a:xfrm>
        </p:grpSpPr>
        <p:sp>
          <p:nvSpPr>
            <p:cNvPr id="26" name="Shape 273">
              <a:extLst>
                <a:ext uri="{FF2B5EF4-FFF2-40B4-BE49-F238E27FC236}">
                  <a16:creationId xmlns:a16="http://schemas.microsoft.com/office/drawing/2014/main" id="{BA7C861D-9439-4E4C-B14D-C78DC621D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08" y="1460500"/>
              <a:ext cx="1619520" cy="16190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 charset="0"/>
              </a:endParaRPr>
            </a:p>
          </p:txBody>
        </p:sp>
        <p:pic>
          <p:nvPicPr>
            <p:cNvPr id="27" name="圖片 26" descr="QM2-2S10G1T_Front_left-angle.png">
              <a:extLst>
                <a:ext uri="{FF2B5EF4-FFF2-40B4-BE49-F238E27FC236}">
                  <a16:creationId xmlns:a16="http://schemas.microsoft.com/office/drawing/2014/main" id="{547C9639-7F52-6B45-9CDB-75452ABA4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125" y="1523999"/>
              <a:ext cx="2636052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29">
            <a:extLst>
              <a:ext uri="{FF2B5EF4-FFF2-40B4-BE49-F238E27FC236}">
                <a16:creationId xmlns:a16="http://schemas.microsoft.com/office/drawing/2014/main" id="{907CB50F-8794-E04B-B9A6-917CDCBE8B5C}"/>
              </a:ext>
            </a:extLst>
          </p:cNvPr>
          <p:cNvGrpSpPr/>
          <p:nvPr/>
        </p:nvGrpSpPr>
        <p:grpSpPr>
          <a:xfrm>
            <a:off x="278582" y="1363685"/>
            <a:ext cx="4184237" cy="528487"/>
            <a:chOff x="2712579" y="948231"/>
            <a:chExt cx="1873943" cy="791287"/>
          </a:xfrm>
          <a:solidFill>
            <a:srgbClr val="00B0F0"/>
          </a:solidFill>
        </p:grpSpPr>
        <p:sp>
          <p:nvSpPr>
            <p:cNvPr id="14" name="平行四邊形 24">
              <a:extLst>
                <a:ext uri="{FF2B5EF4-FFF2-40B4-BE49-F238E27FC236}">
                  <a16:creationId xmlns:a16="http://schemas.microsoft.com/office/drawing/2014/main" id="{BBE815D7-997E-DA4C-985F-FE3AE52A6E9A}"/>
                </a:ext>
              </a:extLst>
            </p:cNvPr>
            <p:cNvSpPr/>
            <p:nvPr/>
          </p:nvSpPr>
          <p:spPr>
            <a:xfrm>
              <a:off x="2712579" y="948231"/>
              <a:ext cx="1873943" cy="784729"/>
            </a:xfrm>
            <a:prstGeom prst="parallelogram">
              <a:avLst>
                <a:gd name="adj" fmla="val 5572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5" name="矩形 29">
              <a:extLst>
                <a:ext uri="{FF2B5EF4-FFF2-40B4-BE49-F238E27FC236}">
                  <a16:creationId xmlns:a16="http://schemas.microsoft.com/office/drawing/2014/main" id="{8BC0F613-57F9-E241-83B8-222FFE727A3C}"/>
                </a:ext>
              </a:extLst>
            </p:cNvPr>
            <p:cNvSpPr/>
            <p:nvPr/>
          </p:nvSpPr>
          <p:spPr>
            <a:xfrm>
              <a:off x="2874181" y="956116"/>
              <a:ext cx="1562778" cy="783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 x M.2 2280 </a:t>
              </a:r>
              <a:r>
                <a:rPr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SATA</a:t>
              </a: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6Gb/s SSD + </a:t>
              </a:r>
            </a:p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10GBASE-T (10G/5G/2.5G/1G/100M)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Verdana"/>
              </a:endParaRPr>
            </a:p>
          </p:txBody>
        </p:sp>
      </p:grpSp>
      <p:pic>
        <p:nvPicPr>
          <p:cNvPr id="23" name="Shape 271" descr="D:\Users\Joan Hsieh\Desktop\QM2_QIG\04\JPEG\DSC_2984.jpg">
            <a:extLst>
              <a:ext uri="{FF2B5EF4-FFF2-40B4-BE49-F238E27FC236}">
                <a16:creationId xmlns:a16="http://schemas.microsoft.com/office/drawing/2014/main" id="{9E5269D1-0899-0946-A74C-B16EA44829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160" y="2531389"/>
            <a:ext cx="23129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群組 29">
            <a:extLst>
              <a:ext uri="{FF2B5EF4-FFF2-40B4-BE49-F238E27FC236}">
                <a16:creationId xmlns:a16="http://schemas.microsoft.com/office/drawing/2014/main" id="{92BD6E24-5309-A54B-946F-7616C320A906}"/>
              </a:ext>
            </a:extLst>
          </p:cNvPr>
          <p:cNvGrpSpPr>
            <a:grpSpLocks/>
          </p:cNvGrpSpPr>
          <p:nvPr/>
        </p:nvGrpSpPr>
        <p:grpSpPr bwMode="auto">
          <a:xfrm>
            <a:off x="1274935" y="2142451"/>
            <a:ext cx="2635250" cy="1711325"/>
            <a:chOff x="7297125" y="1460500"/>
            <a:chExt cx="2636052" cy="1711324"/>
          </a:xfrm>
        </p:grpSpPr>
        <p:sp>
          <p:nvSpPr>
            <p:cNvPr id="28" name="Shape 273">
              <a:extLst>
                <a:ext uri="{FF2B5EF4-FFF2-40B4-BE49-F238E27FC236}">
                  <a16:creationId xmlns:a16="http://schemas.microsoft.com/office/drawing/2014/main" id="{C68C886E-30DF-1B4B-BBB2-917C43577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08" y="1460500"/>
              <a:ext cx="1619520" cy="161906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 charset="0"/>
              </a:endParaRPr>
            </a:p>
          </p:txBody>
        </p:sp>
        <p:pic>
          <p:nvPicPr>
            <p:cNvPr id="29" name="圖片 26" descr="QM2-2S10G1T_Front_left-angle.png">
              <a:extLst>
                <a:ext uri="{FF2B5EF4-FFF2-40B4-BE49-F238E27FC236}">
                  <a16:creationId xmlns:a16="http://schemas.microsoft.com/office/drawing/2014/main" id="{0D19B2E4-8806-DA48-B5F8-80D2E559D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125" y="1523999"/>
              <a:ext cx="2636052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Shape 318">
            <a:extLst>
              <a:ext uri="{FF2B5EF4-FFF2-40B4-BE49-F238E27FC236}">
                <a16:creationId xmlns:a16="http://schemas.microsoft.com/office/drawing/2014/main" id="{1E30C074-7359-0149-A5A7-4B96080C0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53" y="955645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QM2-</a:t>
            </a:r>
            <a:r>
              <a:rPr lang="en-US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2S10G1T</a:t>
            </a:r>
            <a:endParaRPr lang="zh-TW" altLang="zh-TW" sz="2000" b="1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232D256D-F334-4A80-B611-D618C057D5C6}"/>
              </a:ext>
            </a:extLst>
          </p:cNvPr>
          <p:cNvCxnSpPr>
            <a:cxnSpLocks/>
          </p:cNvCxnSpPr>
          <p:nvPr/>
        </p:nvCxnSpPr>
        <p:spPr>
          <a:xfrm>
            <a:off x="4572000" y="1033670"/>
            <a:ext cx="0" cy="372916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群組 29">
            <a:extLst>
              <a:ext uri="{FF2B5EF4-FFF2-40B4-BE49-F238E27FC236}">
                <a16:creationId xmlns:a16="http://schemas.microsoft.com/office/drawing/2014/main" id="{0EE7CA5C-7F58-48B5-A8B3-980CF46619C0}"/>
              </a:ext>
            </a:extLst>
          </p:cNvPr>
          <p:cNvGrpSpPr/>
          <p:nvPr/>
        </p:nvGrpSpPr>
        <p:grpSpPr>
          <a:xfrm>
            <a:off x="4665449" y="1363685"/>
            <a:ext cx="4184237" cy="528487"/>
            <a:chOff x="2712579" y="948231"/>
            <a:chExt cx="1873943" cy="791287"/>
          </a:xfrm>
          <a:solidFill>
            <a:srgbClr val="00B0F0"/>
          </a:solidFill>
        </p:grpSpPr>
        <p:sp>
          <p:nvSpPr>
            <p:cNvPr id="36" name="平行四邊形 24">
              <a:extLst>
                <a:ext uri="{FF2B5EF4-FFF2-40B4-BE49-F238E27FC236}">
                  <a16:creationId xmlns:a16="http://schemas.microsoft.com/office/drawing/2014/main" id="{3FDACC4C-4E81-4D55-9DE7-B2B47E33CC54}"/>
                </a:ext>
              </a:extLst>
            </p:cNvPr>
            <p:cNvSpPr/>
            <p:nvPr/>
          </p:nvSpPr>
          <p:spPr>
            <a:xfrm>
              <a:off x="2712579" y="948231"/>
              <a:ext cx="1873943" cy="784729"/>
            </a:xfrm>
            <a:prstGeom prst="parallelogram">
              <a:avLst>
                <a:gd name="adj" fmla="val 5572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7" name="矩形 29">
              <a:extLst>
                <a:ext uri="{FF2B5EF4-FFF2-40B4-BE49-F238E27FC236}">
                  <a16:creationId xmlns:a16="http://schemas.microsoft.com/office/drawing/2014/main" id="{C454BB33-AC9C-40C0-B1B9-191E6D05E621}"/>
                </a:ext>
              </a:extLst>
            </p:cNvPr>
            <p:cNvSpPr/>
            <p:nvPr/>
          </p:nvSpPr>
          <p:spPr>
            <a:xfrm>
              <a:off x="2874181" y="956116"/>
              <a:ext cx="1562778" cy="783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 x M.2 2280 </a:t>
              </a:r>
              <a:r>
                <a:rPr lang="en-US" altLang="zh-TW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PCIe </a:t>
              </a:r>
              <a:r>
                <a:rPr lang="en-US" altLang="zh-TW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NVMe</a:t>
              </a:r>
              <a:r>
                <a:rPr lang="en-US" altLang="zh-TW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</a:t>
              </a: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SSD + </a:t>
              </a:r>
            </a:p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10GBASE-T (10G/5G/2.5G/1G/100M)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Verdana"/>
              </a:endParaRPr>
            </a:p>
          </p:txBody>
        </p:sp>
      </p:grpSp>
      <p:sp>
        <p:nvSpPr>
          <p:cNvPr id="38" name="Shape 318">
            <a:extLst>
              <a:ext uri="{FF2B5EF4-FFF2-40B4-BE49-F238E27FC236}">
                <a16:creationId xmlns:a16="http://schemas.microsoft.com/office/drawing/2014/main" id="{BFD33BD6-F660-44D5-A032-1EEE2DFAD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20" y="955645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QM2-</a:t>
            </a:r>
            <a:r>
              <a:rPr lang="en-US" altLang="zh-TW" sz="20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2P10G1T</a:t>
            </a:r>
            <a:endParaRPr lang="zh-TW" altLang="zh-TW" sz="2000" b="1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31" name="平行四邊形 70">
            <a:extLst>
              <a:ext uri="{FF2B5EF4-FFF2-40B4-BE49-F238E27FC236}">
                <a16:creationId xmlns:a16="http://schemas.microsoft.com/office/drawing/2014/main" id="{52C08A41-656E-6D46-BF16-71E0DE0B167E}"/>
              </a:ext>
            </a:extLst>
          </p:cNvPr>
          <p:cNvSpPr/>
          <p:nvPr/>
        </p:nvSpPr>
        <p:spPr>
          <a:xfrm>
            <a:off x="2791847" y="3475184"/>
            <a:ext cx="1501507" cy="313778"/>
          </a:xfrm>
          <a:prstGeom prst="parallelogram">
            <a:avLst>
              <a:gd name="adj" fmla="val 22457"/>
            </a:avLst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10GBASE-T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平行四邊形 70">
            <a:extLst>
              <a:ext uri="{FF2B5EF4-FFF2-40B4-BE49-F238E27FC236}">
                <a16:creationId xmlns:a16="http://schemas.microsoft.com/office/drawing/2014/main" id="{639F255A-9C55-114B-99BE-E0F136B4C490}"/>
              </a:ext>
            </a:extLst>
          </p:cNvPr>
          <p:cNvSpPr/>
          <p:nvPr/>
        </p:nvSpPr>
        <p:spPr>
          <a:xfrm>
            <a:off x="7050300" y="3487306"/>
            <a:ext cx="1501507" cy="313778"/>
          </a:xfrm>
          <a:prstGeom prst="parallelogram">
            <a:avLst>
              <a:gd name="adj" fmla="val 22457"/>
            </a:avLst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10GBASE-T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3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79BF49B-FCEC-3145-A80A-6859C677F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375" y="1573300"/>
            <a:ext cx="5468898" cy="3206209"/>
          </a:xfrm>
          <a:prstGeom prst="rect">
            <a:avLst/>
          </a:prstGeom>
        </p:spPr>
      </p:pic>
      <p:sp>
        <p:nvSpPr>
          <p:cNvPr id="36" name="矩形圖說文字 35">
            <a:extLst>
              <a:ext uri="{FF2B5EF4-FFF2-40B4-BE49-F238E27FC236}">
                <a16:creationId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4862726" y="4400944"/>
            <a:ext cx="2513946" cy="506535"/>
          </a:xfrm>
          <a:prstGeom prst="wedgeRectCallout">
            <a:avLst>
              <a:gd name="adj1" fmla="val -1286"/>
              <a:gd name="adj2" fmla="val -100916"/>
            </a:avLst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  <p:sp>
        <p:nvSpPr>
          <p:cNvPr id="35" name="矩形圖說文字 34">
            <a:extLst>
              <a:ext uri="{FF2B5EF4-FFF2-40B4-BE49-F238E27FC236}">
                <a16:creationId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3540782" y="854195"/>
            <a:ext cx="2686783" cy="701293"/>
          </a:xfrm>
          <a:prstGeom prst="wedgeRectCallout">
            <a:avLst>
              <a:gd name="adj1" fmla="val 58602"/>
              <a:gd name="adj2" fmla="val -692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9BDB380-95D3-0441-AC4E-FF32332F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85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4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M.2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DBE119-4E0B-A144-9AA0-F5345729A8F2}"/>
              </a:ext>
            </a:extLst>
          </p:cNvPr>
          <p:cNvSpPr txBox="1"/>
          <p:nvPr/>
        </p:nvSpPr>
        <p:spPr>
          <a:xfrm>
            <a:off x="274633" y="1061833"/>
            <a:ext cx="2165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/>
              <a:t>QM2-4</a:t>
            </a:r>
            <a:r>
              <a:rPr kumimoji="1" lang="en-US" altLang="zh-TW" sz="2700" b="1">
                <a:solidFill>
                  <a:srgbClr val="C00000"/>
                </a:solidFill>
              </a:rPr>
              <a:t>S</a:t>
            </a:r>
            <a:r>
              <a:rPr kumimoji="1" lang="en-US" altLang="zh-TW" sz="2700" b="1"/>
              <a:t>-240</a:t>
            </a:r>
            <a:endParaRPr kumimoji="1" lang="zh-TW" altLang="en-US" sz="2700" b="1"/>
          </a:p>
        </p:txBody>
      </p:sp>
      <p:sp>
        <p:nvSpPr>
          <p:cNvPr id="7" name="Shape 258">
            <a:extLst>
              <a:ext uri="{FF2B5EF4-FFF2-40B4-BE49-F238E27FC236}">
                <a16:creationId xmlns:a16="http://schemas.microsoft.com/office/drawing/2014/main" id="{73A4B047-B406-E746-8CB2-6482D8F5B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89" y="1546582"/>
            <a:ext cx="3183731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74" rIns="68573" bIns="34274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4 x</a:t>
            </a:r>
            <a:r>
              <a:rPr lang="zh-TW" altLang="en-US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M.2 2280 </a:t>
            </a:r>
            <a:r>
              <a:rPr lang="en-US" altLang="zh-TW" sz="1500" b="1" dirty="0">
                <a:solidFill>
                  <a:srgbClr val="C0000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SATA</a:t>
            </a:r>
            <a:r>
              <a:rPr lang="en-US" altLang="zh-TW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</a:t>
            </a:r>
            <a:r>
              <a:rPr lang="zh-TW" altLang="en-US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ports</a:t>
            </a:r>
            <a:endParaRPr lang="zh-TW" altLang="en-US" sz="1500" b="1" dirty="0">
              <a:latin typeface="Arial" panose="020B0604020202020204" pitchFamily="34" charset="0"/>
              <a:ea typeface="微軟正黑體" charset="-120"/>
              <a:cs typeface="Arial" panose="020B0604020202020204" pitchFamily="34" charset="0"/>
              <a:sym typeface="微軟正黑體" charset="-120"/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:a16="http://schemas.microsoft.com/office/drawing/2014/main" id="{D034E1E2-0D86-5B4D-8D9E-DDF3E9B87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10" y="2406990"/>
            <a:ext cx="3510776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74" rIns="68573" bIns="34274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indent="-442913">
              <a:buClr>
                <a:srgbClr val="002060"/>
              </a:buClr>
              <a:buSzPts val="1200"/>
            </a:pPr>
            <a:r>
              <a:rPr lang="en-US" altLang="zh-TW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4 x M.2 2280 PCIe </a:t>
            </a:r>
            <a:r>
              <a:rPr lang="en-US" altLang="zh-TW" sz="1500" b="1" dirty="0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15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ports</a:t>
            </a:r>
            <a:endParaRPr lang="en-US" altLang="en-US" sz="1500" b="1" dirty="0">
              <a:latin typeface="Arial" panose="020B0604020202020204" pitchFamily="34" charset="0"/>
              <a:ea typeface="微軟正黑體" charset="-120"/>
              <a:cs typeface="Arial" panose="020B0604020202020204" pitchFamily="34" charset="0"/>
              <a:sym typeface="微軟正黑體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03E6306-99D1-CB4F-86A0-176C983F1074}"/>
              </a:ext>
            </a:extLst>
          </p:cNvPr>
          <p:cNvSpPr txBox="1"/>
          <p:nvPr/>
        </p:nvSpPr>
        <p:spPr>
          <a:xfrm>
            <a:off x="247206" y="1922242"/>
            <a:ext cx="2165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/>
              <a:t>QM2-4</a:t>
            </a:r>
            <a:r>
              <a:rPr kumimoji="1" lang="en-US" altLang="zh-TW" sz="2700" b="1">
                <a:solidFill>
                  <a:srgbClr val="C00000"/>
                </a:solidFill>
              </a:rPr>
              <a:t>P</a:t>
            </a:r>
            <a:r>
              <a:rPr kumimoji="1" lang="en-US" altLang="zh-TW" sz="2700" b="1"/>
              <a:t>-284</a:t>
            </a:r>
            <a:endParaRPr kumimoji="1" lang="zh-TW" altLang="en-US" sz="2700" b="1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EE67E21-4A75-3F44-9C8C-3DE6B0116321}"/>
              </a:ext>
            </a:extLst>
          </p:cNvPr>
          <p:cNvSpPr txBox="1"/>
          <p:nvPr/>
        </p:nvSpPr>
        <p:spPr>
          <a:xfrm>
            <a:off x="285727" y="3737156"/>
            <a:ext cx="275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>
                <a:solidFill>
                  <a:srgbClr val="7030A0"/>
                </a:solidFill>
              </a:rPr>
              <a:t>Adding</a:t>
            </a:r>
            <a:r>
              <a:rPr lang="zh-TW" altLang="en-US" sz="1800" b="1">
                <a:solidFill>
                  <a:srgbClr val="7030A0"/>
                </a:solidFill>
              </a:rPr>
              <a:t> </a:t>
            </a:r>
            <a:r>
              <a:rPr lang="en-US" altLang="zh-TW" sz="1800" b="1">
                <a:solidFill>
                  <a:srgbClr val="7030A0"/>
                </a:solidFill>
              </a:rPr>
              <a:t>four</a:t>
            </a:r>
            <a:r>
              <a:rPr lang="zh-TW" altLang="en-US" sz="1800" b="1">
                <a:solidFill>
                  <a:srgbClr val="7030A0"/>
                </a:solidFill>
              </a:rPr>
              <a:t> </a:t>
            </a:r>
            <a:r>
              <a:rPr lang="en-US" altLang="zh-TW" sz="1800" b="1">
                <a:solidFill>
                  <a:srgbClr val="7030A0"/>
                </a:solidFill>
              </a:rPr>
              <a:t>M.2</a:t>
            </a:r>
            <a:r>
              <a:rPr lang="zh-TW" altLang="en-US" sz="1800" b="1">
                <a:solidFill>
                  <a:srgbClr val="7030A0"/>
                </a:solidFill>
              </a:rPr>
              <a:t> </a:t>
            </a:r>
            <a:r>
              <a:rPr lang="en-US" altLang="zh-TW" sz="1800" b="1">
                <a:solidFill>
                  <a:srgbClr val="7030A0"/>
                </a:solidFill>
              </a:rPr>
              <a:t>SSDs </a:t>
            </a:r>
            <a:r>
              <a:rPr lang="en-US" altLang="zh-TW" sz="1800" b="1" dirty="0"/>
              <a:t>with one PCIe slot</a:t>
            </a:r>
            <a:endParaRPr lang="en-US" altLang="zh-TW" sz="1800" b="1"/>
          </a:p>
        </p:txBody>
      </p:sp>
      <p:sp>
        <p:nvSpPr>
          <p:cNvPr id="11" name="Shape 250">
            <a:extLst>
              <a:ext uri="{FF2B5EF4-FFF2-40B4-BE49-F238E27FC236}">
                <a16:creationId xmlns:a16="http://schemas.microsoft.com/office/drawing/2014/main" id="{F1094CEF-6721-074E-9038-C0433A75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930" y="810356"/>
            <a:ext cx="2776700" cy="72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699" rIns="91423" bIns="45699"/>
          <a:lstStyle>
            <a:lvl1pPr indent="-1000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F243E"/>
              </a:buClr>
              <a:buSzPts val="1200"/>
            </a:pPr>
            <a:r>
              <a:rPr lang="en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charset="-120"/>
                <a:cs typeface="Arial" charset="0"/>
                <a:sym typeface="Arial" charset="0"/>
              </a:rPr>
              <a:t>Bundled with heatsink and brackets that can be used on all NAS models</a:t>
            </a:r>
          </a:p>
        </p:txBody>
      </p:sp>
      <p:sp>
        <p:nvSpPr>
          <p:cNvPr id="13" name="Shape 185">
            <a:extLst>
              <a:ext uri="{FF2B5EF4-FFF2-40B4-BE49-F238E27FC236}">
                <a16:creationId xmlns:a16="http://schemas.microsoft.com/office/drawing/2014/main" id="{9A78233B-4E8E-6B4D-A313-AC23CA1C5D27}"/>
              </a:ext>
            </a:extLst>
          </p:cNvPr>
          <p:cNvSpPr txBox="1"/>
          <p:nvPr/>
        </p:nvSpPr>
        <p:spPr>
          <a:xfrm>
            <a:off x="4821061" y="4422239"/>
            <a:ext cx="2501823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85725">
              <a:lnSpc>
                <a:spcPct val="115000"/>
              </a:lnSpc>
              <a:buClr>
                <a:schemeClr val="dk1"/>
              </a:buClr>
            </a:pPr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PCIe 2.0 </a:t>
            </a:r>
            <a:r>
              <a:rPr lang="en-US" altLang="zh-Hant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interface</a:t>
            </a:r>
            <a:endParaRPr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5" name="Shape 294">
            <a:extLst>
              <a:ext uri="{FF2B5EF4-FFF2-40B4-BE49-F238E27FC236}">
                <a16:creationId xmlns:a16="http://schemas.microsoft.com/office/drawing/2014/main" id="{2206309C-74E8-C842-8999-F54F0FDF1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46330"/>
            <a:ext cx="3710220" cy="766028"/>
          </a:xfrm>
          <a:prstGeom prst="rect">
            <a:avLst/>
          </a:prstGeom>
          <a:solidFill>
            <a:srgbClr val="7030A0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Arial" charset="0"/>
              </a:rPr>
              <a:t>Create a RAID protection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  <a:sym typeface="Arial" charset="0"/>
            </a:endParaRPr>
          </a:p>
          <a:p>
            <a:pPr algn="ctr">
              <a:buClr>
                <a:srgbClr val="FFFFFF"/>
              </a:buClr>
            </a:pPr>
            <a:r>
              <a:rPr lang="en" altLang="zh-TW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Arial" charset="0"/>
              </a:rPr>
              <a:t>RAID 5/RAID 6/RAID 10</a:t>
            </a:r>
            <a:endParaRPr lang="zh-TW" alt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  <a:sym typeface="Arial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D68F152F-FF29-B84E-99E1-527219C24C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195" y="912640"/>
            <a:ext cx="2683975" cy="9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24216" y="81118"/>
            <a:ext cx="7219783" cy="101026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Upgrade to QTS</a:t>
            </a:r>
            <a:r>
              <a: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4.3.5 for more storage &amp; computing benefits</a:t>
            </a:r>
            <a:endParaRPr lang="zh-TW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732"/>
          <p:cNvSpPr txBox="1"/>
          <p:nvPr/>
        </p:nvSpPr>
        <p:spPr>
          <a:xfrm>
            <a:off x="134659" y="9214898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737">
            <a:extLst>
              <a:ext uri="{FF2B5EF4-FFF2-40B4-BE49-F238E27FC236}">
                <a16:creationId xmlns:a16="http://schemas.microsoft.com/office/drawing/2014/main" id="{6FEA0083-4F6B-4605-8C02-123EEE0261E7}"/>
              </a:ext>
            </a:extLst>
          </p:cNvPr>
          <p:cNvSpPr txBox="1"/>
          <p:nvPr/>
        </p:nvSpPr>
        <p:spPr>
          <a:xfrm>
            <a:off x="3092416" y="1206033"/>
            <a:ext cx="5948215" cy="9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/>
            <a:r>
              <a:rPr lang="en-US" altLang="zh-T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Software-defined extra SSD over-provisioning</a:t>
            </a:r>
          </a:p>
          <a:p>
            <a:pPr marL="63500" lvl="0"/>
            <a:r>
              <a:rPr lang="en-US" altLang="zh-TW" sz="1500" b="1" dirty="0">
                <a:solidFill>
                  <a:srgbClr val="FFC0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Measure &amp; set unique over-provisioning amount on the NAS</a:t>
            </a:r>
            <a:endParaRPr lang="en-US" sz="1500" b="1" dirty="0">
              <a:solidFill>
                <a:srgbClr val="FFC000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3" name="Shape 737">
            <a:extLst>
              <a:ext uri="{FF2B5EF4-FFF2-40B4-BE49-F238E27FC236}">
                <a16:creationId xmlns:a16="http://schemas.microsoft.com/office/drawing/2014/main" id="{9C1AFD8C-9FA9-4089-82C4-138D7DA3A617}"/>
              </a:ext>
            </a:extLst>
          </p:cNvPr>
          <p:cNvSpPr txBox="1"/>
          <p:nvPr/>
        </p:nvSpPr>
        <p:spPr>
          <a:xfrm>
            <a:off x="3784821" y="2280112"/>
            <a:ext cx="5563687" cy="9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/>
            <a:r>
              <a:rPr lang="en-US" altLang="zh-T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SSD global cache</a:t>
            </a:r>
            <a:r>
              <a:rPr lang="en-US" altLang="zh-T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&amp;</a:t>
            </a:r>
            <a:r>
              <a:rPr lang="zh-TW" alt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0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™</a:t>
            </a:r>
          </a:p>
          <a:p>
            <a:pPr marL="63500"/>
            <a:r>
              <a:rPr lang="en-US" altLang="zh-TW" sz="1500" b="1" dirty="0">
                <a:solidFill>
                  <a:srgbClr val="FFC0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Using cache or Tiered storage to maximum SSD ROI</a:t>
            </a:r>
            <a:endParaRPr lang="zh-TW" altLang="en-US" sz="1500" b="1" dirty="0">
              <a:solidFill>
                <a:srgbClr val="FFC000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" name="Shape 737">
            <a:extLst>
              <a:ext uri="{FF2B5EF4-FFF2-40B4-BE49-F238E27FC236}">
                <a16:creationId xmlns:a16="http://schemas.microsoft.com/office/drawing/2014/main" id="{1DD0A2CA-EB2E-4158-AE89-0041CA44762C}"/>
              </a:ext>
            </a:extLst>
          </p:cNvPr>
          <p:cNvSpPr txBox="1"/>
          <p:nvPr/>
        </p:nvSpPr>
        <p:spPr>
          <a:xfrm>
            <a:off x="4572000" y="3354191"/>
            <a:ext cx="4169818" cy="9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Remote snapshot vault restore and export</a:t>
            </a:r>
          </a:p>
          <a:p>
            <a:r>
              <a:rPr lang="en-US" altLang="zh-TW" sz="1500" b="1" dirty="0">
                <a:solidFill>
                  <a:srgbClr val="FFC0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Using 10GbE network to reduce RTO</a:t>
            </a:r>
          </a:p>
        </p:txBody>
      </p:sp>
    </p:spTree>
    <p:extLst>
      <p:ext uri="{BB962C8B-B14F-4D97-AF65-F5344CB8AC3E}">
        <p14:creationId xmlns:p14="http://schemas.microsoft.com/office/powerpoint/2010/main" val="2246819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9780A7-B6DC-B043-8606-1DF0EA9F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497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High-speed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16">
            <a:extLst>
              <a:ext uri="{FF2B5EF4-FFF2-40B4-BE49-F238E27FC236}">
                <a16:creationId xmlns:a16="http://schemas.microsoft.com/office/drawing/2014/main" id="{3F75C65E-B55D-554A-8130-BC9DB68C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883" y="1134919"/>
            <a:ext cx="1289446" cy="1302544"/>
          </a:xfrm>
          <a:prstGeom prst="ellipse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lIns="91425" tIns="45713" rIns="91425" bIns="45713" anchor="ctr"/>
          <a:lstStyle/>
          <a:p>
            <a:pPr indent="-88106" algn="ctr">
              <a:buSzPts val="1400"/>
              <a:defRPr/>
            </a:pPr>
            <a:endParaRPr lang="zh-TW" altLang="zh-TW" sz="1425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5E2E5B9-069A-B440-BC58-AC4EF32A8E0B}"/>
              </a:ext>
            </a:extLst>
          </p:cNvPr>
          <p:cNvSpPr txBox="1"/>
          <p:nvPr/>
        </p:nvSpPr>
        <p:spPr>
          <a:xfrm>
            <a:off x="5399808" y="1193462"/>
            <a:ext cx="2165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/>
              <a:t>QM2-2</a:t>
            </a:r>
            <a:r>
              <a:rPr kumimoji="1" lang="en-US" altLang="zh-TW" sz="2700" b="1">
                <a:solidFill>
                  <a:srgbClr val="C00000"/>
                </a:solidFill>
              </a:rPr>
              <a:t>P</a:t>
            </a:r>
            <a:r>
              <a:rPr kumimoji="1" lang="en-US" altLang="zh-TW" sz="2700" b="1"/>
              <a:t>-344</a:t>
            </a:r>
            <a:endParaRPr kumimoji="1" lang="zh-TW" altLang="en-US" sz="2700" b="1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68FB-BE3D-4349-91E0-7BD8D6DC7035}"/>
              </a:ext>
            </a:extLst>
          </p:cNvPr>
          <p:cNvSpPr txBox="1"/>
          <p:nvPr/>
        </p:nvSpPr>
        <p:spPr>
          <a:xfrm>
            <a:off x="5399808" y="1892578"/>
            <a:ext cx="2165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/>
              <a:t>QM2-2</a:t>
            </a:r>
            <a:r>
              <a:rPr kumimoji="1" lang="en-US" altLang="zh-TW" sz="2700" b="1">
                <a:solidFill>
                  <a:srgbClr val="C00000"/>
                </a:solidFill>
              </a:rPr>
              <a:t>P</a:t>
            </a:r>
            <a:r>
              <a:rPr kumimoji="1" lang="en-US" altLang="zh-TW" sz="2700" b="1"/>
              <a:t>-384</a:t>
            </a:r>
            <a:endParaRPr kumimoji="1" lang="zh-TW" altLang="en-US" sz="2700" b="1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08DD9E6-7703-E945-941F-720F29235521}"/>
              </a:ext>
            </a:extLst>
          </p:cNvPr>
          <p:cNvGrpSpPr/>
          <p:nvPr/>
        </p:nvGrpSpPr>
        <p:grpSpPr>
          <a:xfrm>
            <a:off x="3257699" y="2718564"/>
            <a:ext cx="2165962" cy="1395792"/>
            <a:chOff x="9249715" y="3360515"/>
            <a:chExt cx="3203817" cy="2137901"/>
          </a:xfrm>
        </p:grpSpPr>
        <p:sp>
          <p:nvSpPr>
            <p:cNvPr id="11" name="Shape 316">
              <a:extLst>
                <a:ext uri="{FF2B5EF4-FFF2-40B4-BE49-F238E27FC236}">
                  <a16:creationId xmlns:a16="http://schemas.microsoft.com/office/drawing/2014/main" id="{86CE0624-88CF-EA4B-9EBD-83D9F4076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1382" y="3360515"/>
              <a:ext cx="2106604" cy="213790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13" rIns="91425" bIns="45713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800F02-9359-1444-8BF3-C5F954A0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9715" y="3495673"/>
              <a:ext cx="3203817" cy="2002742"/>
            </a:xfrm>
            <a:prstGeom prst="rect">
              <a:avLst/>
            </a:prstGeom>
          </p:spPr>
        </p:pic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3901BB-CB13-A749-8F9B-1DF1357A2EC7}"/>
              </a:ext>
            </a:extLst>
          </p:cNvPr>
          <p:cNvSpPr txBox="1"/>
          <p:nvPr/>
        </p:nvSpPr>
        <p:spPr>
          <a:xfrm>
            <a:off x="5399808" y="3492041"/>
            <a:ext cx="2165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/>
              <a:t>QM2-4</a:t>
            </a:r>
            <a:r>
              <a:rPr kumimoji="1" lang="en-US" altLang="zh-TW" sz="2700" b="1">
                <a:solidFill>
                  <a:srgbClr val="C00000"/>
                </a:solidFill>
              </a:rPr>
              <a:t>P</a:t>
            </a:r>
            <a:r>
              <a:rPr kumimoji="1" lang="en-US" altLang="zh-TW" sz="2700" b="1"/>
              <a:t>-384</a:t>
            </a:r>
            <a:endParaRPr kumimoji="1" lang="zh-TW" altLang="en-US" sz="2700" b="1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D47D5B5-11FD-3941-8527-2CC89246C013}"/>
              </a:ext>
            </a:extLst>
          </p:cNvPr>
          <p:cNvSpPr txBox="1"/>
          <p:nvPr/>
        </p:nvSpPr>
        <p:spPr>
          <a:xfrm>
            <a:off x="5399808" y="2863443"/>
            <a:ext cx="2165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/>
              <a:t>QM2-4</a:t>
            </a:r>
            <a:r>
              <a:rPr kumimoji="1" lang="en-US" altLang="zh-TW" sz="2700" b="1">
                <a:solidFill>
                  <a:srgbClr val="C00000"/>
                </a:solidFill>
              </a:rPr>
              <a:t>P</a:t>
            </a:r>
            <a:r>
              <a:rPr kumimoji="1" lang="en-US" altLang="zh-TW" sz="2700" b="1"/>
              <a:t>-342</a:t>
            </a:r>
            <a:endParaRPr kumimoji="1" lang="zh-TW" altLang="en-US" sz="2700" b="1"/>
          </a:p>
        </p:txBody>
      </p:sp>
      <p:sp>
        <p:nvSpPr>
          <p:cNvPr id="19" name="Shape 258">
            <a:extLst>
              <a:ext uri="{FF2B5EF4-FFF2-40B4-BE49-F238E27FC236}">
                <a16:creationId xmlns:a16="http://schemas.microsoft.com/office/drawing/2014/main" id="{03BBFA2F-037B-8D41-9C4E-28279F2B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47" y="1200942"/>
            <a:ext cx="3557594" cy="117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74" rIns="68573" bIns="34274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33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2 x </a:t>
            </a:r>
          </a:p>
          <a:p>
            <a:pPr marL="0" indent="0">
              <a:buClr>
                <a:srgbClr val="000000"/>
              </a:buClr>
              <a:buSzPct val="100000"/>
            </a:pPr>
            <a:r>
              <a:rPr lang="en-US" altLang="zh-TW" sz="18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M.2 </a:t>
            </a:r>
            <a:r>
              <a:rPr lang="en-US" altLang="zh-TW" sz="1800" b="1" dirty="0">
                <a:solidFill>
                  <a:srgbClr val="C0000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18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1800" b="1" dirty="0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18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ports</a:t>
            </a:r>
            <a:endParaRPr lang="en-US" altLang="en-US" sz="1800" b="1" dirty="0">
              <a:latin typeface="Arial" panose="020B0604020202020204" pitchFamily="34" charset="0"/>
              <a:ea typeface="微軟正黑體" charset="-120"/>
              <a:cs typeface="Arial" panose="020B0604020202020204" pitchFamily="34" charset="0"/>
              <a:sym typeface="微軟正黑體" charset="-120"/>
            </a:endParaRPr>
          </a:p>
        </p:txBody>
      </p:sp>
      <p:sp>
        <p:nvSpPr>
          <p:cNvPr id="20" name="Shape 258">
            <a:extLst>
              <a:ext uri="{FF2B5EF4-FFF2-40B4-BE49-F238E27FC236}">
                <a16:creationId xmlns:a16="http://schemas.microsoft.com/office/drawing/2014/main" id="{359F4D6A-D88A-964A-8A17-A16D7C44C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48" y="2770994"/>
            <a:ext cx="3557593" cy="8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74" rIns="68573" bIns="34274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3300" b="1">
                <a:latin typeface="+mj-lt"/>
                <a:ea typeface="微軟正黑體" charset="-120"/>
                <a:sym typeface="微軟正黑體" charset="-120"/>
              </a:rPr>
              <a:t>4 x </a:t>
            </a:r>
          </a:p>
          <a:p>
            <a:pPr marL="0" indent="0">
              <a:buClr>
                <a:srgbClr val="000000"/>
              </a:buClr>
              <a:buSzPct val="100000"/>
            </a:pPr>
            <a:r>
              <a:rPr lang="en-US" altLang="zh-TW" sz="18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M.2 </a:t>
            </a:r>
            <a:r>
              <a:rPr lang="en-US" altLang="zh-TW" sz="1800" b="1" dirty="0">
                <a:solidFill>
                  <a:srgbClr val="C0000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18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1800" b="1" dirty="0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18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ports</a:t>
            </a:r>
            <a:endParaRPr lang="en-US" altLang="en-US" sz="1800" b="1" dirty="0">
              <a:latin typeface="Arial" panose="020B0604020202020204" pitchFamily="34" charset="0"/>
              <a:ea typeface="微軟正黑體" charset="-120"/>
              <a:cs typeface="Arial" panose="020B0604020202020204" pitchFamily="34" charset="0"/>
              <a:sym typeface="微軟正黑體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EA5394B-DBCD-B342-9044-EF81E600F4FD}"/>
              </a:ext>
            </a:extLst>
          </p:cNvPr>
          <p:cNvSpPr/>
          <p:nvPr/>
        </p:nvSpPr>
        <p:spPr>
          <a:xfrm>
            <a:off x="7565786" y="1206261"/>
            <a:ext cx="11112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</a:t>
            </a:r>
            <a:r>
              <a:rPr lang="zh-TW" altLang="en-US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x4)</a:t>
            </a:r>
            <a:endParaRPr lang="zh-TW" altLang="en-US" sz="2100">
              <a:solidFill>
                <a:srgbClr val="7030A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DCB9B23-24BD-AA4D-9E13-B0F33317B1DF}"/>
              </a:ext>
            </a:extLst>
          </p:cNvPr>
          <p:cNvSpPr/>
          <p:nvPr/>
        </p:nvSpPr>
        <p:spPr>
          <a:xfrm>
            <a:off x="7565786" y="1920925"/>
            <a:ext cx="11112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</a:t>
            </a:r>
            <a:r>
              <a:rPr lang="zh-TW" altLang="en-US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x8)</a:t>
            </a:r>
            <a:endParaRPr lang="zh-TW" altLang="en-US" sz="2100" b="1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0400810-A707-1340-9969-29168B3289AC}"/>
              </a:ext>
            </a:extLst>
          </p:cNvPr>
          <p:cNvSpPr/>
          <p:nvPr/>
        </p:nvSpPr>
        <p:spPr>
          <a:xfrm>
            <a:off x="7565786" y="2876816"/>
            <a:ext cx="11112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</a:t>
            </a:r>
            <a:r>
              <a:rPr lang="zh-TW" altLang="en-US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x4)</a:t>
            </a:r>
            <a:endParaRPr lang="zh-TW" altLang="en-US" sz="2100" b="1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B8D4DC4-AEEE-AD47-9988-AA017A8AAADA}"/>
              </a:ext>
            </a:extLst>
          </p:cNvPr>
          <p:cNvSpPr/>
          <p:nvPr/>
        </p:nvSpPr>
        <p:spPr>
          <a:xfrm>
            <a:off x="7565786" y="3519708"/>
            <a:ext cx="11112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</a:t>
            </a:r>
            <a:r>
              <a:rPr lang="zh-TW" altLang="en-US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100" b="1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x8)</a:t>
            </a:r>
            <a:endParaRPr lang="zh-TW" altLang="en-US" sz="2100" b="1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pic>
        <p:nvPicPr>
          <p:cNvPr id="28" name="圖片 27" descr="QM2-2S-220A_Front_left-ang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033" y="1300323"/>
            <a:ext cx="1852023" cy="11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647" y="0"/>
            <a:ext cx="7943352" cy="7553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 In Network Attach Storage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13">
            <a:extLst>
              <a:ext uri="{FF2B5EF4-FFF2-40B4-BE49-F238E27FC236}">
                <a16:creationId xmlns:a16="http://schemas.microsoft.com/office/drawing/2014/main" id="{1934DA8B-5D5F-034E-8909-A6C75B30C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412324" y="3691742"/>
            <a:ext cx="2350343" cy="613454"/>
          </a:xfrm>
          <a:prstGeom prst="rect">
            <a:avLst/>
          </a:prstGeom>
        </p:spPr>
      </p:pic>
      <p:pic>
        <p:nvPicPr>
          <p:cNvPr id="24" name="圖片 13">
            <a:extLst>
              <a:ext uri="{FF2B5EF4-FFF2-40B4-BE49-F238E27FC236}">
                <a16:creationId xmlns:a16="http://schemas.microsoft.com/office/drawing/2014/main" id="{8AF2FFE5-F586-DD40-8EC0-5B9A805751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486257" y="3618323"/>
            <a:ext cx="2222580" cy="757255"/>
          </a:xfrm>
          <a:prstGeom prst="rect">
            <a:avLst/>
          </a:prstGeom>
        </p:spPr>
      </p:pic>
      <p:sp>
        <p:nvSpPr>
          <p:cNvPr id="25" name="Shape 141">
            <a:extLst>
              <a:ext uri="{FF2B5EF4-FFF2-40B4-BE49-F238E27FC236}">
                <a16:creationId xmlns:a16="http://schemas.microsoft.com/office/drawing/2014/main" id="{63A6C6C0-AD31-B747-A70C-487591716416}"/>
              </a:ext>
            </a:extLst>
          </p:cNvPr>
          <p:cNvSpPr txBox="1"/>
          <p:nvPr/>
        </p:nvSpPr>
        <p:spPr>
          <a:xfrm>
            <a:off x="441864" y="4456209"/>
            <a:ext cx="4098771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i="0" u="none" strike="noStrike" cap="none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https://w</a:t>
            </a:r>
            <a:r>
              <a:rPr lang="en-US" altLang="zh-TW" sz="7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ww.sandisk</a:t>
            </a:r>
            <a:r>
              <a:rPr lang="zh-TW" sz="700" i="0" u="none" strike="noStrike" cap="none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.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</a:t>
            </a:r>
            <a:r>
              <a:rPr lang="zh-TW" sz="700" i="0" u="none" strike="noStrike" cap="none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zh-TW" sz="700" i="0" u="none" strike="noStrike" cap="none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business</a:t>
            </a:r>
            <a:r>
              <a:rPr lang="zh-TW" sz="700" i="0" u="none" strike="noStrike" cap="none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da</a:t>
            </a:r>
            <a:r>
              <a:rPr lang="zh-TW" sz="700" i="0" u="none" strike="noStrike" cap="none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ta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center/</a:t>
            </a:r>
            <a:r>
              <a:rPr lang="en-US" altLang="zh-TW" sz="7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resou</a:t>
            </a:r>
            <a:r>
              <a:rPr 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</a:t>
            </a:r>
            <a:r>
              <a:rPr lang="en-US" altLang="zh-TW" sz="7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ces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/</a:t>
            </a:r>
            <a:r>
              <a:rPr lang="en-US" altLang="zh-TW" sz="7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wh</a:t>
            </a:r>
            <a:r>
              <a:rPr 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</a:t>
            </a:r>
            <a:r>
              <a:rPr lang="en-US" altLang="zh-TW" sz="7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te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-pap</a:t>
            </a:r>
            <a:r>
              <a:rPr 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</a:t>
            </a:r>
            <a:r>
              <a:rPr lang="en-US" alt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</a:t>
            </a:r>
            <a:r>
              <a:rPr lang="zh-TW" sz="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s/the-ssd-enabled-pc-total-cost-of-ownership</a:t>
            </a:r>
            <a:endParaRPr lang="zh-TW" altLang="en-US" sz="700" i="0" u="none" strike="noStrike" cap="none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26" name="群組 5">
            <a:extLst>
              <a:ext uri="{FF2B5EF4-FFF2-40B4-BE49-F238E27FC236}">
                <a16:creationId xmlns:a16="http://schemas.microsoft.com/office/drawing/2014/main" id="{44A8741F-71FE-2945-BF61-7EA2A8CF076A}"/>
              </a:ext>
            </a:extLst>
          </p:cNvPr>
          <p:cNvGrpSpPr/>
          <p:nvPr/>
        </p:nvGrpSpPr>
        <p:grpSpPr>
          <a:xfrm>
            <a:off x="4870726" y="2369934"/>
            <a:ext cx="3970300" cy="2747141"/>
            <a:chOff x="4877408" y="2396359"/>
            <a:chExt cx="3970300" cy="2747141"/>
          </a:xfrm>
        </p:grpSpPr>
        <p:sp>
          <p:nvSpPr>
            <p:cNvPr id="27" name="圓角矩形 3">
              <a:extLst>
                <a:ext uri="{FF2B5EF4-FFF2-40B4-BE49-F238E27FC236}">
                  <a16:creationId xmlns:a16="http://schemas.microsoft.com/office/drawing/2014/main" id="{7E36E082-25F6-634D-B449-BBAA90F071FE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74B140D5-5A69-6649-B58D-5DFC6EB44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  <p:sp>
          <p:nvSpPr>
            <p:cNvPr id="29" name="Shape 141">
              <a:extLst>
                <a:ext uri="{FF2B5EF4-FFF2-40B4-BE49-F238E27FC236}">
                  <a16:creationId xmlns:a16="http://schemas.microsoft.com/office/drawing/2014/main" id="{58E9D1AA-CF8E-724B-89F9-4D420FD0FBE9}"/>
                </a:ext>
              </a:extLst>
            </p:cNvPr>
            <p:cNvSpPr txBox="1"/>
            <p:nvPr/>
          </p:nvSpPr>
          <p:spPr>
            <a:xfrm>
              <a:off x="4877408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zh-TW" altLang="zh-TW" sz="800" b="1" dirty="0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S</a:t>
              </a:r>
              <a:r>
                <a:rPr lang="en-US" altLang="zh-TW" sz="800" b="1" dirty="0" err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anDisk‘s</a:t>
              </a:r>
              <a:r>
                <a:rPr lang="en-US" altLang="zh-TW" sz="800" b="1" dirty="0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 Statistic for Global SSD/HDD Price Trend</a:t>
              </a:r>
            </a:p>
          </p:txBody>
        </p:sp>
      </p:grpSp>
      <p:sp>
        <p:nvSpPr>
          <p:cNvPr id="32" name="內容版面配置區 1">
            <a:extLst>
              <a:ext uri="{FF2B5EF4-FFF2-40B4-BE49-F238E27FC236}">
                <a16:creationId xmlns:a16="http://schemas.microsoft.com/office/drawing/2014/main" id="{EF7F1BC9-D789-8244-9C69-1C37AAE442C8}"/>
              </a:ext>
            </a:extLst>
          </p:cNvPr>
          <p:cNvSpPr txBox="1">
            <a:spLocks/>
          </p:cNvSpPr>
          <p:nvPr/>
        </p:nvSpPr>
        <p:spPr>
          <a:xfrm>
            <a:off x="328616" y="822097"/>
            <a:ext cx="8052059" cy="12621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88913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cs typeface="Arial" panose="020B0604020202020204" pitchFamily="34" charset="0"/>
              </a:rPr>
              <a:t>SSD</a:t>
            </a:r>
            <a:r>
              <a:rPr lang="zh-TW" altLang="en-US" sz="1600" dirty="0">
                <a:cs typeface="Arial" panose="020B0604020202020204" pitchFamily="34" charset="0"/>
              </a:rPr>
              <a:t> </a:t>
            </a:r>
            <a:r>
              <a:rPr lang="en-US" altLang="zh-TW" sz="1600" dirty="0">
                <a:cs typeface="Arial" panose="020B0604020202020204" pitchFamily="34" charset="0"/>
              </a:rPr>
              <a:t>can provide high random IOPS for multi-clients sync and business applications that can not be achieved by HDD.</a:t>
            </a:r>
            <a:endParaRPr lang="zh-TW" altLang="zh-TW" sz="1600" dirty="0">
              <a:cs typeface="Arial" panose="020B0604020202020204" pitchFamily="34" charset="0"/>
            </a:endParaRPr>
          </a:p>
          <a:p>
            <a:pPr marL="265113" indent="-188913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cs typeface="Arial" panose="020B0604020202020204" pitchFamily="34" charset="0"/>
              </a:rPr>
              <a:t>In 2018, SSD price also comes close to the sweet spot.</a:t>
            </a:r>
          </a:p>
          <a:p>
            <a:pPr marL="265113" indent="-188913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cs typeface="Arial" panose="020B0604020202020204" pitchFamily="34" charset="0"/>
              </a:rPr>
              <a:t>Besides choosing the right SSD, you should also choose right NAS!  </a:t>
            </a:r>
            <a:endParaRPr lang="zh-TW" altLang="en-US" sz="1600" dirty="0">
              <a:cs typeface="Arial" panose="020B0604020202020204" pitchFamily="34" charset="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600" dirty="0">
              <a:cs typeface="Arial" panose="020B0604020202020204" pitchFamily="34" charset="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600" dirty="0">
              <a:cs typeface="Arial" panose="020B0604020202020204" pitchFamily="34" charset="0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A3F400B-84DF-408F-80BA-FF4C8FD5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897166"/>
              </p:ext>
            </p:extLst>
          </p:nvPr>
        </p:nvGraphicFramePr>
        <p:xfrm>
          <a:off x="580826" y="2292734"/>
          <a:ext cx="3814287" cy="115111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46014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288112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280161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5896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Drive Type</a:t>
                      </a:r>
                      <a:endParaRPr lang="zh-TW" altLang="en-US" sz="1400" b="1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Sequential</a:t>
                      </a:r>
                      <a:r>
                        <a:rPr lang="en-US" altLang="zh-TW" sz="1400" b="1" baseline="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Access </a:t>
                      </a:r>
                      <a:r>
                        <a:rPr lang="af-ZA" sz="1400" b="1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Random Access </a:t>
                      </a:r>
                      <a:r>
                        <a:rPr lang="af-ZA" sz="1400" b="1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(IOPS)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HDD</a:t>
                      </a:r>
                    </a:p>
                  </a:txBody>
                  <a:tcPr marL="0" marR="0" marT="0" marB="0" anchor="ctr"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SSD </a:t>
                      </a:r>
                    </a:p>
                  </a:txBody>
                  <a:tcPr marL="0" marR="0" marT="0" marB="0" anchor="ctr"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60000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sp>
        <p:nvSpPr>
          <p:cNvPr id="16" name="矩形圖說文字 32">
            <a:extLst>
              <a:ext uri="{FF2B5EF4-FFF2-40B4-BE49-F238E27FC236}">
                <a16:creationId xmlns:a16="http://schemas.microsoft.com/office/drawing/2014/main" id="{4BA60619-2DD1-461A-B222-2744284D99AA}"/>
              </a:ext>
            </a:extLst>
          </p:cNvPr>
          <p:cNvSpPr/>
          <p:nvPr/>
        </p:nvSpPr>
        <p:spPr>
          <a:xfrm>
            <a:off x="6039409" y="2084881"/>
            <a:ext cx="2875664" cy="878087"/>
          </a:xfrm>
          <a:prstGeom prst="wedgeRectCallout">
            <a:avLst>
              <a:gd name="adj1" fmla="val -39255"/>
              <a:gd name="adj2" fmla="val 7162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C0C4247-DE97-4A56-9B8F-B2FFAEF06D09}"/>
              </a:ext>
            </a:extLst>
          </p:cNvPr>
          <p:cNvSpPr/>
          <p:nvPr/>
        </p:nvSpPr>
        <p:spPr>
          <a:xfrm>
            <a:off x="6014418" y="2159286"/>
            <a:ext cx="2875664" cy="6924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SanDisk evaluate the </a:t>
            </a:r>
            <a:br>
              <a:rPr lang="zh-TW" altLang="en-US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256 GB SSD  </a:t>
            </a:r>
            <a:r>
              <a:rPr lang="en-US" altLang="zh-TW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 GB</a:t>
            </a:r>
            <a:r>
              <a:rPr lang="zh-TW" altLang="en-US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price in 2018 is only</a:t>
            </a:r>
            <a:r>
              <a:rPr lang="zh-TW" altLang="en-US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300" b="1" dirty="0">
                <a:solidFill>
                  <a:srgbClr val="C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30% </a:t>
            </a:r>
            <a:r>
              <a:rPr lang="en-US" altLang="zh-TW" sz="1300" b="1" dirty="0">
                <a:solidFill>
                  <a:schemeClr val="tx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compare to 2013</a:t>
            </a:r>
            <a:endParaRPr lang="zh-TW" altLang="en-US" sz="1300" b="1" dirty="0">
              <a:solidFill>
                <a:schemeClr val="tx2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49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774EF1BB-132F-4FB2-9178-52E34D76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5" y="0"/>
            <a:ext cx="8428785" cy="7543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SSD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Cache and </a:t>
            </a:r>
            <a:r>
              <a:rPr lang="en-US" altLang="zh-TW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內容版面配置區 1">
            <a:extLst>
              <a:ext uri="{FF2B5EF4-FFF2-40B4-BE49-F238E27FC236}">
                <a16:creationId xmlns:a16="http://schemas.microsoft.com/office/drawing/2014/main" id="{8922BB8A-E1E8-E146-95DF-BD352C299FDC}"/>
              </a:ext>
            </a:extLst>
          </p:cNvPr>
          <p:cNvSpPr txBox="1">
            <a:spLocks/>
          </p:cNvSpPr>
          <p:nvPr/>
        </p:nvSpPr>
        <p:spPr>
          <a:xfrm>
            <a:off x="293562" y="875659"/>
            <a:ext cx="8152440" cy="2403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7FC20"/>
              </a:buClr>
              <a:buNone/>
            </a:pPr>
            <a:r>
              <a:rPr lang="en-US" altLang="zh-TW" sz="1800" dirty="0">
                <a:cs typeface="Arial" panose="020B0604020202020204" pitchFamily="34" charset="0"/>
              </a:rPr>
              <a:t>IT manager can have different SSD configurations.</a:t>
            </a:r>
            <a:endParaRPr lang="zh-TW" altLang="en-US" sz="1800" dirty="0">
              <a:cs typeface="Arial" panose="020B0604020202020204" pitchFamily="34" charset="0"/>
            </a:endParaRP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cs typeface="Arial" panose="020B0604020202020204" pitchFamily="34" charset="0"/>
              </a:rPr>
              <a:t>For real-time performance boost, deploy SSD Global Cache or All flash</a:t>
            </a:r>
            <a:r>
              <a:rPr lang="zh-TW" altLang="en-US" sz="1600" dirty="0">
                <a:cs typeface="Arial" panose="020B0604020202020204" pitchFamily="34" charset="0"/>
              </a:rPr>
              <a:t> </a:t>
            </a:r>
            <a:r>
              <a:rPr lang="en-US" altLang="zh-TW" sz="1600" dirty="0">
                <a:cs typeface="Arial" panose="020B0604020202020204" pitchFamily="34" charset="0"/>
              </a:rPr>
              <a:t>storage. 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cs typeface="Arial" panose="020B0604020202020204" pitchFamily="34" charset="0"/>
              </a:rPr>
              <a:t>For continued data tiering between hot and cold data, deploy the Hybrid Storage Qtier™ Auto Tiering.  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BBC0867-7A9B-4E6E-9FD5-601A064ECA16}"/>
              </a:ext>
            </a:extLst>
          </p:cNvPr>
          <p:cNvSpPr/>
          <p:nvPr/>
        </p:nvSpPr>
        <p:spPr>
          <a:xfrm>
            <a:off x="4692420" y="2247103"/>
            <a:ext cx="4095378" cy="6002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36" name="圓角矩形 41">
            <a:extLst>
              <a:ext uri="{FF2B5EF4-FFF2-40B4-BE49-F238E27FC236}">
                <a16:creationId xmlns:a16="http://schemas.microsoft.com/office/drawing/2014/main" id="{030B2C16-1B86-4E98-8078-5AD0A4BA62A5}"/>
              </a:ext>
            </a:extLst>
          </p:cNvPr>
          <p:cNvSpPr/>
          <p:nvPr/>
        </p:nvSpPr>
        <p:spPr>
          <a:xfrm>
            <a:off x="4693878" y="2775218"/>
            <a:ext cx="4095378" cy="132472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2D777CE-FC19-4879-B157-6B9F767E17D3}"/>
              </a:ext>
            </a:extLst>
          </p:cNvPr>
          <p:cNvSpPr/>
          <p:nvPr/>
        </p:nvSpPr>
        <p:spPr>
          <a:xfrm>
            <a:off x="400739" y="2247103"/>
            <a:ext cx="4095378" cy="6002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3" name="圓角矩形 41">
            <a:extLst>
              <a:ext uri="{FF2B5EF4-FFF2-40B4-BE49-F238E27FC236}">
                <a16:creationId xmlns:a16="http://schemas.microsoft.com/office/drawing/2014/main" id="{E790F4F1-BA9A-431A-A61A-31274E7B27E2}"/>
              </a:ext>
            </a:extLst>
          </p:cNvPr>
          <p:cNvSpPr/>
          <p:nvPr/>
        </p:nvSpPr>
        <p:spPr>
          <a:xfrm>
            <a:off x="400739" y="2775218"/>
            <a:ext cx="4095378" cy="176379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7609701-A0B0-4BB9-8BF6-F1FFDE4EDDD5}"/>
              </a:ext>
            </a:extLst>
          </p:cNvPr>
          <p:cNvSpPr/>
          <p:nvPr/>
        </p:nvSpPr>
        <p:spPr>
          <a:xfrm>
            <a:off x="532259" y="3706739"/>
            <a:ext cx="3832281" cy="2564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Block-based LUN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01F4D4B-8187-4F4B-B998-5ED6DC0EE67D}"/>
              </a:ext>
            </a:extLst>
          </p:cNvPr>
          <p:cNvSpPr/>
          <p:nvPr/>
        </p:nvSpPr>
        <p:spPr>
          <a:xfrm>
            <a:off x="547064" y="3309566"/>
            <a:ext cx="1819990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Volume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F640DA-A629-4B67-9A4A-8A198AE6D1DA}"/>
              </a:ext>
            </a:extLst>
          </p:cNvPr>
          <p:cNvSpPr/>
          <p:nvPr/>
        </p:nvSpPr>
        <p:spPr>
          <a:xfrm>
            <a:off x="2422831" y="3309565"/>
            <a:ext cx="1935604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Block-based LUN</a:t>
            </a:r>
            <a:endParaRPr lang="zh-TW" altLang="en-US" sz="12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8154D11-7D6E-4DAA-9744-1D900C0A0180}"/>
              </a:ext>
            </a:extLst>
          </p:cNvPr>
          <p:cNvSpPr/>
          <p:nvPr/>
        </p:nvSpPr>
        <p:spPr>
          <a:xfrm>
            <a:off x="532259" y="4099943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39C1035-5B48-45FC-842F-F19E80DF62A6}"/>
              </a:ext>
            </a:extLst>
          </p:cNvPr>
          <p:cNvSpPr/>
          <p:nvPr/>
        </p:nvSpPr>
        <p:spPr>
          <a:xfrm>
            <a:off x="4818355" y="2906081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8127EB9-B738-45CB-A646-8A9DD6568C30}"/>
              </a:ext>
            </a:extLst>
          </p:cNvPr>
          <p:cNvSpPr/>
          <p:nvPr/>
        </p:nvSpPr>
        <p:spPr>
          <a:xfrm>
            <a:off x="532259" y="2916706"/>
            <a:ext cx="3826176" cy="2564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2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Cache</a:t>
            </a:r>
            <a:endParaRPr lang="zh-TW" altLang="en-US" sz="12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58">
            <a:extLst>
              <a:ext uri="{FF2B5EF4-FFF2-40B4-BE49-F238E27FC236}">
                <a16:creationId xmlns:a16="http://schemas.microsoft.com/office/drawing/2014/main" id="{3929373D-FA62-4218-9B7D-168F9CD3B1A2}"/>
              </a:ext>
            </a:extLst>
          </p:cNvPr>
          <p:cNvSpPr txBox="1"/>
          <p:nvPr/>
        </p:nvSpPr>
        <p:spPr>
          <a:xfrm>
            <a:off x="400739" y="2289164"/>
            <a:ext cx="40953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Cache let all data enter cache and read hot data from the storage in real time</a:t>
            </a:r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1F4D009-338B-4CAB-9922-B2B22889243F}"/>
              </a:ext>
            </a:extLst>
          </p:cNvPr>
          <p:cNvSpPr/>
          <p:nvPr/>
        </p:nvSpPr>
        <p:spPr>
          <a:xfrm>
            <a:off x="3453750" y="4099943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A485BB81-B5F8-4391-9B6C-3C3B3EF46DA4}"/>
              </a:ext>
            </a:extLst>
          </p:cNvPr>
          <p:cNvSpPr/>
          <p:nvPr/>
        </p:nvSpPr>
        <p:spPr>
          <a:xfrm>
            <a:off x="1501772" y="4099943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B6F25F4-C380-48F6-BC75-0D4D867C0D6F}"/>
              </a:ext>
            </a:extLst>
          </p:cNvPr>
          <p:cNvSpPr/>
          <p:nvPr/>
        </p:nvSpPr>
        <p:spPr>
          <a:xfrm>
            <a:off x="2485948" y="4099943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042876D-5FDA-429D-AC8C-DCCCF11C995E}"/>
              </a:ext>
            </a:extLst>
          </p:cNvPr>
          <p:cNvSpPr/>
          <p:nvPr/>
        </p:nvSpPr>
        <p:spPr>
          <a:xfrm>
            <a:off x="4818354" y="3301891"/>
            <a:ext cx="1907125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 dirty="0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2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Pool SSD Tier</a:t>
            </a:r>
            <a:endParaRPr lang="zh-TW" altLang="en-US" sz="12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054F600-5D70-4C61-86C7-4C1BDB79894C}"/>
              </a:ext>
            </a:extLst>
          </p:cNvPr>
          <p:cNvSpPr/>
          <p:nvPr/>
        </p:nvSpPr>
        <p:spPr>
          <a:xfrm>
            <a:off x="6725480" y="3301891"/>
            <a:ext cx="1919049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 dirty="0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2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Pool HDD Tier</a:t>
            </a:r>
            <a:endParaRPr lang="zh-TW" altLang="en-US" sz="12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FA05FDD1-6C77-4FD1-AC35-EC6BCABDCA91}"/>
              </a:ext>
            </a:extLst>
          </p:cNvPr>
          <p:cNvSpPr/>
          <p:nvPr/>
        </p:nvSpPr>
        <p:spPr>
          <a:xfrm>
            <a:off x="4818354" y="3695095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3096B0E-4EA9-4CBF-ACF2-26B373CAA1DC}"/>
              </a:ext>
            </a:extLst>
          </p:cNvPr>
          <p:cNvSpPr/>
          <p:nvPr/>
        </p:nvSpPr>
        <p:spPr>
          <a:xfrm>
            <a:off x="7739845" y="3695095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BA9A9F2-F36C-4802-8651-9904C72764DC}"/>
              </a:ext>
            </a:extLst>
          </p:cNvPr>
          <p:cNvSpPr/>
          <p:nvPr/>
        </p:nvSpPr>
        <p:spPr>
          <a:xfrm>
            <a:off x="5787867" y="3695095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FC465D1-4E77-4BE5-ADD5-410A725DA7DA}"/>
              </a:ext>
            </a:extLst>
          </p:cNvPr>
          <p:cNvSpPr/>
          <p:nvPr/>
        </p:nvSpPr>
        <p:spPr>
          <a:xfrm>
            <a:off x="6772043" y="3695095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6CC3EBD-3B05-4EF7-830E-31FA2C4D9625}"/>
              </a:ext>
            </a:extLst>
          </p:cNvPr>
          <p:cNvSpPr/>
          <p:nvPr/>
        </p:nvSpPr>
        <p:spPr>
          <a:xfrm>
            <a:off x="5743511" y="2906081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DFE1EFF-3017-454C-B7DD-D2785593D73D}"/>
              </a:ext>
            </a:extLst>
          </p:cNvPr>
          <p:cNvSpPr txBox="1"/>
          <p:nvPr/>
        </p:nvSpPr>
        <p:spPr>
          <a:xfrm>
            <a:off x="5327763" y="2906411"/>
            <a:ext cx="831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Volume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26D62EA-F54C-4182-8755-C9D65AFB7B48}"/>
              </a:ext>
            </a:extLst>
          </p:cNvPr>
          <p:cNvSpPr/>
          <p:nvPr/>
        </p:nvSpPr>
        <p:spPr>
          <a:xfrm>
            <a:off x="6777809" y="2906081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7AFD23F-BC03-42FF-B7E6-4120BCCE8C4D}"/>
              </a:ext>
            </a:extLst>
          </p:cNvPr>
          <p:cNvSpPr/>
          <p:nvPr/>
        </p:nvSpPr>
        <p:spPr>
          <a:xfrm>
            <a:off x="7702965" y="2906081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4" name="文字方塊 66">
            <a:extLst>
              <a:ext uri="{FF2B5EF4-FFF2-40B4-BE49-F238E27FC236}">
                <a16:creationId xmlns:a16="http://schemas.microsoft.com/office/drawing/2014/main" id="{CE2D9D7E-60BF-4058-B9BA-22C77CA0D59B}"/>
              </a:ext>
            </a:extLst>
          </p:cNvPr>
          <p:cNvSpPr txBox="1"/>
          <p:nvPr/>
        </p:nvSpPr>
        <p:spPr>
          <a:xfrm>
            <a:off x="6784404" y="2902496"/>
            <a:ext cx="184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Block-based LUN</a:t>
            </a:r>
            <a:endParaRPr lang="zh-TW" altLang="en-US" sz="12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85" name="文字方塊 58">
            <a:extLst>
              <a:ext uri="{FF2B5EF4-FFF2-40B4-BE49-F238E27FC236}">
                <a16:creationId xmlns:a16="http://schemas.microsoft.com/office/drawing/2014/main" id="{05C1C041-E606-4FBC-83F4-DC0344B062E0}"/>
              </a:ext>
            </a:extLst>
          </p:cNvPr>
          <p:cNvSpPr txBox="1"/>
          <p:nvPr/>
        </p:nvSpPr>
        <p:spPr>
          <a:xfrm>
            <a:off x="4692421" y="2289164"/>
            <a:ext cx="40953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utilizes SSD space and let data block be reallocated based on hot or cold in the storage</a:t>
            </a:r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32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844438" y="0"/>
            <a:ext cx="8299562" cy="76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3000" b="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SSD has Different Performance!</a:t>
            </a:r>
            <a:endParaRPr lang="zh-TW" altLang="en-US" sz="3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圓角矩形 10">
            <a:extLst>
              <a:ext uri="{FF2B5EF4-FFF2-40B4-BE49-F238E27FC236}">
                <a16:creationId xmlns:a16="http://schemas.microsoft.com/office/drawing/2014/main" id="{B7B27E6E-179B-3B4F-85BF-B2216B168B6C}"/>
              </a:ext>
            </a:extLst>
          </p:cNvPr>
          <p:cNvSpPr/>
          <p:nvPr/>
        </p:nvSpPr>
        <p:spPr>
          <a:xfrm>
            <a:off x="3439800" y="2190804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內容版面配置區 8">
            <a:extLst>
              <a:ext uri="{FF2B5EF4-FFF2-40B4-BE49-F238E27FC236}">
                <a16:creationId xmlns:a16="http://schemas.microsoft.com/office/drawing/2014/main" id="{540200D3-0787-9E4E-A12F-5FC585AB9485}"/>
              </a:ext>
            </a:extLst>
          </p:cNvPr>
          <p:cNvSpPr txBox="1">
            <a:spLocks/>
          </p:cNvSpPr>
          <p:nvPr/>
        </p:nvSpPr>
        <p:spPr>
          <a:xfrm>
            <a:off x="247020" y="847778"/>
            <a:ext cx="8704263" cy="1546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SSD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Write amplification cause performance degradation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In </a:t>
            </a:r>
            <a:r>
              <a:rPr lang="en" altLang="zh-TW" sz="1600" b="1" dirty="0">
                <a:latin typeface="Arial" pitchFamily="34" charset="0"/>
                <a:cs typeface="Arial" panose="020B0604020202020204" pitchFamily="34" charset="0"/>
              </a:rPr>
              <a:t>QNAP Lab,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engineer use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" altLang="zh-TW" sz="1600" b="1" dirty="0">
                <a:latin typeface="Arial" pitchFamily="34" charset="0"/>
                <a:cs typeface="Arial" panose="020B0604020202020204" pitchFamily="34" charset="0"/>
              </a:rPr>
              <a:t>FIO to test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different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" altLang="zh-TW" sz="1600" b="1" dirty="0">
                <a:latin typeface="Arial" pitchFamily="34" charset="0"/>
                <a:cs typeface="Arial" panose="020B0604020202020204" pitchFamily="34" charset="0"/>
              </a:rPr>
              <a:t>SSD, and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all SSD have showed consisted write performance degrade.</a:t>
            </a:r>
            <a:endParaRPr lang="zh-TW" altLang="zh-TW" sz="1600" b="1" dirty="0">
              <a:latin typeface="Arial" pitchFamily="34" charset="0"/>
              <a:cs typeface="Arial" panose="020B0604020202020204" pitchFamily="34" charset="0"/>
            </a:endParaRP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Different SSD's controller and Garbage Collection Algorithm will effect the long term performance</a:t>
            </a:r>
            <a:endParaRPr lang="zh-TW" altLang="en-US" sz="1600" b="1" dirty="0">
              <a:latin typeface="Arial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 sz="17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17FD1544-844B-D244-8EF0-98C0A0B7D9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434" y="2592020"/>
            <a:ext cx="5155894" cy="2129871"/>
          </a:xfrm>
          <a:prstGeom prst="rect">
            <a:avLst/>
          </a:prstGeom>
        </p:spPr>
      </p:pic>
      <p:sp>
        <p:nvSpPr>
          <p:cNvPr id="22" name="文字方塊 7">
            <a:extLst>
              <a:ext uri="{FF2B5EF4-FFF2-40B4-BE49-F238E27FC236}">
                <a16:creationId xmlns:a16="http://schemas.microsoft.com/office/drawing/2014/main" id="{ED4139A5-A685-2A40-9B35-2653769998AB}"/>
              </a:ext>
            </a:extLst>
          </p:cNvPr>
          <p:cNvSpPr txBox="1"/>
          <p:nvPr/>
        </p:nvSpPr>
        <p:spPr>
          <a:xfrm>
            <a:off x="3424768" y="2287920"/>
            <a:ext cx="547221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Different SSD</a:t>
            </a:r>
            <a:r>
              <a:rPr lang="zh-TW" alt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NAS’s </a:t>
            </a:r>
            <a:r>
              <a:rPr lang="zh-TW" altLang="zh-TW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FIO </a:t>
            </a:r>
            <a:r>
              <a:rPr lang="en-US" altLang="zh-TW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consisted performance </a:t>
            </a:r>
            <a:r>
              <a:rPr lang="zh-TW" alt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(IOpattern: RW-4K):</a:t>
            </a:r>
            <a:r>
              <a:rPr lang="zh-TW" alt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9" name="圖片 8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29BF7489-A05A-405A-A440-04B26E0233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008" y="2401903"/>
            <a:ext cx="2543461" cy="2741597"/>
          </a:xfrm>
          <a:prstGeom prst="rect">
            <a:avLst/>
          </a:prstGeom>
        </p:spPr>
      </p:pic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27BC1603-8A3C-40DF-A1C0-85E4FF6909F7}"/>
              </a:ext>
            </a:extLst>
          </p:cNvPr>
          <p:cNvSpPr/>
          <p:nvPr/>
        </p:nvSpPr>
        <p:spPr>
          <a:xfrm>
            <a:off x="225564" y="2494306"/>
            <a:ext cx="2120597" cy="1139440"/>
          </a:xfrm>
          <a:prstGeom prst="wedgeRoundRectCallout">
            <a:avLst>
              <a:gd name="adj1" fmla="val 38911"/>
              <a:gd name="adj2" fmla="val 6686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1" name="Shape 179">
            <a:extLst>
              <a:ext uri="{FF2B5EF4-FFF2-40B4-BE49-F238E27FC236}">
                <a16:creationId xmlns:a16="http://schemas.microsoft.com/office/drawing/2014/main" id="{DBA72D24-7E67-4C49-A2CA-ABF27A5E51C0}"/>
              </a:ext>
            </a:extLst>
          </p:cNvPr>
          <p:cNvSpPr/>
          <p:nvPr/>
        </p:nvSpPr>
        <p:spPr>
          <a:xfrm>
            <a:off x="216169" y="2494306"/>
            <a:ext cx="2142023" cy="1139440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 can storage vendors help to ensure SSD has expected performance?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087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43998" cy="76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1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b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What is SSD Over-provisioning</a:t>
            </a:r>
            <a:endParaRPr lang="zh-TW" altLang="en-US" sz="30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07" name="Shape 171">
            <a:extLst>
              <a:ext uri="{FF2B5EF4-FFF2-40B4-BE49-F238E27FC236}">
                <a16:creationId xmlns:a16="http://schemas.microsoft.com/office/drawing/2014/main" id="{0D1C919A-BB2B-8C4C-90B8-14EF4C442039}"/>
              </a:ext>
            </a:extLst>
          </p:cNvPr>
          <p:cNvSpPr/>
          <p:nvPr/>
        </p:nvSpPr>
        <p:spPr>
          <a:xfrm>
            <a:off x="1538352" y="2717749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endParaRPr lang="zh-TW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endParaRPr lang="zh-TW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endParaRPr lang="zh-TW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endParaRPr lang="zh-TW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108" name="群組 15">
            <a:extLst>
              <a:ext uri="{FF2B5EF4-FFF2-40B4-BE49-F238E27FC236}">
                <a16:creationId xmlns:a16="http://schemas.microsoft.com/office/drawing/2014/main" id="{A514730A-9D68-864C-97E8-3D646C5F4C25}"/>
              </a:ext>
            </a:extLst>
          </p:cNvPr>
          <p:cNvGrpSpPr/>
          <p:nvPr/>
        </p:nvGrpSpPr>
        <p:grpSpPr>
          <a:xfrm>
            <a:off x="1715180" y="2803718"/>
            <a:ext cx="2008413" cy="1449139"/>
            <a:chOff x="2462789" y="3160377"/>
            <a:chExt cx="2008413" cy="1449139"/>
          </a:xfrm>
        </p:grpSpPr>
        <p:graphicFrame>
          <p:nvGraphicFramePr>
            <p:cNvPr id="109" name="Shape 177">
              <a:extLst>
                <a:ext uri="{FF2B5EF4-FFF2-40B4-BE49-F238E27FC236}">
                  <a16:creationId xmlns:a16="http://schemas.microsoft.com/office/drawing/2014/main" id="{3E7F7408-AFE7-A442-9D6A-3B1698C78BFC}"/>
                </a:ext>
              </a:extLst>
            </p:cNvPr>
            <p:cNvGraphicFramePr/>
            <p:nvPr>
              <p:extLst/>
            </p:nvPr>
          </p:nvGraphicFramePr>
          <p:xfrm>
            <a:off x="2462789" y="3912813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10" name="Shape 184">
              <a:extLst>
                <a:ext uri="{FF2B5EF4-FFF2-40B4-BE49-F238E27FC236}">
                  <a16:creationId xmlns:a16="http://schemas.microsoft.com/office/drawing/2014/main" id="{709F4E82-DCE1-1649-86B0-D79500E4E274}"/>
                </a:ext>
              </a:extLst>
            </p:cNvPr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11" name="Shape 177">
              <a:extLst>
                <a:ext uri="{FF2B5EF4-FFF2-40B4-BE49-F238E27FC236}">
                  <a16:creationId xmlns:a16="http://schemas.microsoft.com/office/drawing/2014/main" id="{2F587DD8-7FD9-FA43-8092-FAE1755A79D4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12" name="Shape 177">
              <a:extLst>
                <a:ext uri="{FF2B5EF4-FFF2-40B4-BE49-F238E27FC236}">
                  <a16:creationId xmlns:a16="http://schemas.microsoft.com/office/drawing/2014/main" id="{42DF4659-A6B1-B24F-8492-B8992C19A562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113" name="矩形: 圓角 23">
            <a:extLst>
              <a:ext uri="{FF2B5EF4-FFF2-40B4-BE49-F238E27FC236}">
                <a16:creationId xmlns:a16="http://schemas.microsoft.com/office/drawing/2014/main" id="{AA03905C-52DC-E145-9A32-5DE5789F675D}"/>
              </a:ext>
            </a:extLst>
          </p:cNvPr>
          <p:cNvSpPr/>
          <p:nvPr/>
        </p:nvSpPr>
        <p:spPr>
          <a:xfrm>
            <a:off x="1534612" y="4331111"/>
            <a:ext cx="2327564" cy="45573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6 pages of new data cannot all be stored to the SSD</a:t>
            </a:r>
            <a:endParaRPr lang="zh-TW" altLang="en-US" sz="11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114" name="Shape 189">
            <a:extLst>
              <a:ext uri="{FF2B5EF4-FFF2-40B4-BE49-F238E27FC236}">
                <a16:creationId xmlns:a16="http://schemas.microsoft.com/office/drawing/2014/main" id="{E1536F5E-3A7D-3C47-9613-4C03E09F6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644319"/>
              </p:ext>
            </p:extLst>
          </p:nvPr>
        </p:nvGraphicFramePr>
        <p:xfrm>
          <a:off x="223891" y="2081071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5" name="Shape 182">
            <a:extLst>
              <a:ext uri="{FF2B5EF4-FFF2-40B4-BE49-F238E27FC236}">
                <a16:creationId xmlns:a16="http://schemas.microsoft.com/office/drawing/2014/main" id="{F74D384B-411B-3140-B41F-B2C9DB27D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811642"/>
              </p:ext>
            </p:extLst>
          </p:nvPr>
        </p:nvGraphicFramePr>
        <p:xfrm>
          <a:off x="1717764" y="2038514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7" name="Shape 182">
            <a:extLst>
              <a:ext uri="{FF2B5EF4-FFF2-40B4-BE49-F238E27FC236}">
                <a16:creationId xmlns:a16="http://schemas.microsoft.com/office/drawing/2014/main" id="{24B20213-797E-CA4F-B32B-D6F35FBB2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25134"/>
              </p:ext>
            </p:extLst>
          </p:nvPr>
        </p:nvGraphicFramePr>
        <p:xfrm>
          <a:off x="2768215" y="2030849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8" name="群組 24">
            <a:extLst>
              <a:ext uri="{FF2B5EF4-FFF2-40B4-BE49-F238E27FC236}">
                <a16:creationId xmlns:a16="http://schemas.microsoft.com/office/drawing/2014/main" id="{2FF974A7-EC10-F44F-9128-B3AF072D318A}"/>
              </a:ext>
            </a:extLst>
          </p:cNvPr>
          <p:cNvGrpSpPr/>
          <p:nvPr/>
        </p:nvGrpSpPr>
        <p:grpSpPr>
          <a:xfrm>
            <a:off x="2923446" y="2248335"/>
            <a:ext cx="620073" cy="620073"/>
            <a:chOff x="7316158" y="2699146"/>
            <a:chExt cx="620073" cy="620073"/>
          </a:xfrm>
        </p:grpSpPr>
        <p:sp>
          <p:nvSpPr>
            <p:cNvPr id="119" name="Shape 180">
              <a:extLst>
                <a:ext uri="{FF2B5EF4-FFF2-40B4-BE49-F238E27FC236}">
                  <a16:creationId xmlns:a16="http://schemas.microsoft.com/office/drawing/2014/main" id="{4DF0FE79-8CF9-3A4D-BC41-26F169393EE3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20" name="Picture 2" descr="ç¸éåç">
              <a:extLst>
                <a:ext uri="{FF2B5EF4-FFF2-40B4-BE49-F238E27FC236}">
                  <a16:creationId xmlns:a16="http://schemas.microsoft.com/office/drawing/2014/main" id="{D9991FCB-033A-1542-AC8C-95FB43560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1" name="Shape 180">
            <a:extLst>
              <a:ext uri="{FF2B5EF4-FFF2-40B4-BE49-F238E27FC236}">
                <a16:creationId xmlns:a16="http://schemas.microsoft.com/office/drawing/2014/main" id="{6F58F335-6DF0-5947-98FF-ACC607B17FD1}"/>
              </a:ext>
            </a:extLst>
          </p:cNvPr>
          <p:cNvSpPr/>
          <p:nvPr/>
        </p:nvSpPr>
        <p:spPr>
          <a:xfrm rot="16200000">
            <a:off x="3681088" y="3396233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1" name="群組 87">
            <a:extLst>
              <a:ext uri="{FF2B5EF4-FFF2-40B4-BE49-F238E27FC236}">
                <a16:creationId xmlns:a16="http://schemas.microsoft.com/office/drawing/2014/main" id="{E4868100-3E89-D84D-8938-D3EF4156DCC1}"/>
              </a:ext>
            </a:extLst>
          </p:cNvPr>
          <p:cNvGrpSpPr/>
          <p:nvPr/>
        </p:nvGrpSpPr>
        <p:grpSpPr>
          <a:xfrm>
            <a:off x="255362" y="3566116"/>
            <a:ext cx="281998" cy="365505"/>
            <a:chOff x="7453527" y="3844180"/>
            <a:chExt cx="281998" cy="335290"/>
          </a:xfrm>
        </p:grpSpPr>
        <p:cxnSp>
          <p:nvCxnSpPr>
            <p:cNvPr id="182" name="直線接點 88">
              <a:extLst>
                <a:ext uri="{FF2B5EF4-FFF2-40B4-BE49-F238E27FC236}">
                  <a16:creationId xmlns:a16="http://schemas.microsoft.com/office/drawing/2014/main" id="{AF58D19B-6B91-DC4D-9F88-21A5F316D7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接點 89">
              <a:extLst>
                <a:ext uri="{FF2B5EF4-FFF2-40B4-BE49-F238E27FC236}">
                  <a16:creationId xmlns:a16="http://schemas.microsoft.com/office/drawing/2014/main" id="{14E5B5CD-AB59-F84F-A8CB-1DE8EFACE04F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接點 90">
              <a:extLst>
                <a:ext uri="{FF2B5EF4-FFF2-40B4-BE49-F238E27FC236}">
                  <a16:creationId xmlns:a16="http://schemas.microsoft.com/office/drawing/2014/main" id="{C2A7EABA-D9BE-E04D-AAEE-90CFEAA827B5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接點 91">
              <a:extLst>
                <a:ext uri="{FF2B5EF4-FFF2-40B4-BE49-F238E27FC236}">
                  <a16:creationId xmlns:a16="http://schemas.microsoft.com/office/drawing/2014/main" id="{87765C11-2B2F-6E48-9269-9D3CCED84873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接點 92">
              <a:extLst>
                <a:ext uri="{FF2B5EF4-FFF2-40B4-BE49-F238E27FC236}">
                  <a16:creationId xmlns:a16="http://schemas.microsoft.com/office/drawing/2014/main" id="{A32766C4-135B-E641-9CE5-FA810D020318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內容版面配置區 8">
            <a:extLst>
              <a:ext uri="{FF2B5EF4-FFF2-40B4-BE49-F238E27FC236}">
                <a16:creationId xmlns:a16="http://schemas.microsoft.com/office/drawing/2014/main" id="{C8FACCA9-D12E-AB41-AF94-25979E6987D7}"/>
              </a:ext>
            </a:extLst>
          </p:cNvPr>
          <p:cNvSpPr txBox="1">
            <a:spLocks/>
          </p:cNvSpPr>
          <p:nvPr/>
        </p:nvSpPr>
        <p:spPr>
          <a:xfrm>
            <a:off x="232002" y="907958"/>
            <a:ext cx="8704263" cy="1546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cs typeface="Arial" panose="020B0604020202020204" pitchFamily="34" charset="0"/>
              </a:rPr>
              <a:t>SSD Over-provisioning reserves space in the SSD to decrease write amplification &amp; increase consisted performance and endurance. </a:t>
            </a:r>
            <a:endParaRPr lang="zh-TW" altLang="en-US" sz="1600" dirty="0">
              <a:cs typeface="Arial" panose="020B0604020202020204" pitchFamily="34" charset="0"/>
            </a:endParaRP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cs typeface="Arial" panose="020B0604020202020204" pitchFamily="34" charset="0"/>
              </a:rPr>
              <a:t>Reason: to avoid Garbage Collection in any giving point of time </a:t>
            </a:r>
            <a:endParaRPr lang="zh-TW" altLang="en-US" sz="1600" dirty="0">
              <a:cs typeface="Arial" panose="020B0604020202020204" pitchFamily="34" charset="0"/>
            </a:endParaRPr>
          </a:p>
        </p:txBody>
      </p: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1FB36C66-FE2E-4D03-9F9A-4589B35C9DD2}"/>
              </a:ext>
            </a:extLst>
          </p:cNvPr>
          <p:cNvGrpSpPr/>
          <p:nvPr/>
        </p:nvGrpSpPr>
        <p:grpSpPr>
          <a:xfrm>
            <a:off x="6579603" y="2711543"/>
            <a:ext cx="2253355" cy="2049320"/>
            <a:chOff x="3884614" y="2771929"/>
            <a:chExt cx="2253355" cy="2049320"/>
          </a:xfrm>
        </p:grpSpPr>
        <p:sp>
          <p:nvSpPr>
            <p:cNvPr id="98" name="Shape 171">
              <a:extLst>
                <a:ext uri="{FF2B5EF4-FFF2-40B4-BE49-F238E27FC236}">
                  <a16:creationId xmlns:a16="http://schemas.microsoft.com/office/drawing/2014/main" id="{D180A866-E741-452F-AC7B-8282A7EB8605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99" name="矩形: 圓角 62">
              <a:extLst>
                <a:ext uri="{FF2B5EF4-FFF2-40B4-BE49-F238E27FC236}">
                  <a16:creationId xmlns:a16="http://schemas.microsoft.com/office/drawing/2014/main" id="{4C950F26-6EF7-4F4C-84E5-4EECAFC75C45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With more reserved block, the GC is not required</a:t>
              </a:r>
              <a:endParaRPr lang="zh-TW" altLang="en-US" sz="11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endParaRPr>
            </a:p>
          </p:txBody>
        </p:sp>
      </p:grpSp>
      <p:sp>
        <p:nvSpPr>
          <p:cNvPr id="100" name="Shape 171">
            <a:extLst>
              <a:ext uri="{FF2B5EF4-FFF2-40B4-BE49-F238E27FC236}">
                <a16:creationId xmlns:a16="http://schemas.microsoft.com/office/drawing/2014/main" id="{068BB31F-1852-4BFB-9AF2-75923D34D3AF}"/>
              </a:ext>
            </a:extLst>
          </p:cNvPr>
          <p:cNvSpPr/>
          <p:nvPr/>
        </p:nvSpPr>
        <p:spPr>
          <a:xfrm>
            <a:off x="4068720" y="2725000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01" name="矩形: 圓角 128">
            <a:extLst>
              <a:ext uri="{FF2B5EF4-FFF2-40B4-BE49-F238E27FC236}">
                <a16:creationId xmlns:a16="http://schemas.microsoft.com/office/drawing/2014/main" id="{59382B34-CCF7-499C-A240-64A302C25735}"/>
              </a:ext>
            </a:extLst>
          </p:cNvPr>
          <p:cNvSpPr/>
          <p:nvPr/>
        </p:nvSpPr>
        <p:spPr>
          <a:xfrm>
            <a:off x="4239162" y="4326900"/>
            <a:ext cx="2005779" cy="46077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Unless the SSD conduct GC internally first</a:t>
            </a:r>
          </a:p>
        </p:txBody>
      </p:sp>
      <p:graphicFrame>
        <p:nvGraphicFramePr>
          <p:cNvPr id="102" name="Shape 177">
            <a:extLst>
              <a:ext uri="{FF2B5EF4-FFF2-40B4-BE49-F238E27FC236}">
                <a16:creationId xmlns:a16="http://schemas.microsoft.com/office/drawing/2014/main" id="{99887A3E-AE1D-48E0-9425-2F5401780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11047"/>
              </p:ext>
            </p:extLst>
          </p:nvPr>
        </p:nvGraphicFramePr>
        <p:xfrm>
          <a:off x="7748942" y="356098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733D92F0-7FD7-40DE-A92E-1876716DFD0B}"/>
              </a:ext>
            </a:extLst>
          </p:cNvPr>
          <p:cNvGrpSpPr/>
          <p:nvPr/>
        </p:nvGrpSpPr>
        <p:grpSpPr>
          <a:xfrm>
            <a:off x="6705869" y="2833013"/>
            <a:ext cx="2003884" cy="671539"/>
            <a:chOff x="4255112" y="5669168"/>
            <a:chExt cx="2003884" cy="671539"/>
          </a:xfrm>
        </p:grpSpPr>
        <p:grpSp>
          <p:nvGrpSpPr>
            <p:cNvPr id="104" name="群組 187">
              <a:extLst>
                <a:ext uri="{FF2B5EF4-FFF2-40B4-BE49-F238E27FC236}">
                  <a16:creationId xmlns:a16="http://schemas.microsoft.com/office/drawing/2014/main" id="{630C1099-3E3F-4042-AD5B-1C04F09E0D38}"/>
                </a:ext>
              </a:extLst>
            </p:cNvPr>
            <p:cNvGrpSpPr/>
            <p:nvPr/>
          </p:nvGrpSpPr>
          <p:grpSpPr>
            <a:xfrm>
              <a:off x="4255112" y="5670127"/>
              <a:ext cx="1251363" cy="670580"/>
              <a:chOff x="6472686" y="3629596"/>
              <a:chExt cx="1251363" cy="670580"/>
            </a:xfrm>
          </p:grpSpPr>
          <p:graphicFrame>
            <p:nvGraphicFramePr>
              <p:cNvPr id="225" name="Shape 177">
                <a:extLst>
                  <a:ext uri="{FF2B5EF4-FFF2-40B4-BE49-F238E27FC236}">
                    <a16:creationId xmlns:a16="http://schemas.microsoft.com/office/drawing/2014/main" id="{CEF839F6-E268-41DD-9DFB-BAE0E979A684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48B42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226" name="群組 189">
                <a:extLst>
                  <a:ext uri="{FF2B5EF4-FFF2-40B4-BE49-F238E27FC236}">
                    <a16:creationId xmlns:a16="http://schemas.microsoft.com/office/drawing/2014/main" id="{23A51B5C-EE5D-4FBF-B0AA-40CCE10C9421}"/>
                  </a:ext>
                </a:extLst>
              </p:cNvPr>
              <p:cNvGrpSpPr/>
              <p:nvPr/>
            </p:nvGrpSpPr>
            <p:grpSpPr>
              <a:xfrm>
                <a:off x="6715255" y="3966234"/>
                <a:ext cx="1008794" cy="333941"/>
                <a:chOff x="6790697" y="4321835"/>
                <a:chExt cx="1008794" cy="335290"/>
              </a:xfrm>
            </p:grpSpPr>
            <p:cxnSp>
              <p:nvCxnSpPr>
                <p:cNvPr id="243" name="直線接點 242">
                  <a:extLst>
                    <a:ext uri="{FF2B5EF4-FFF2-40B4-BE49-F238E27FC236}">
                      <a16:creationId xmlns:a16="http://schemas.microsoft.com/office/drawing/2014/main" id="{491E7996-140F-464C-AA14-6A010C577B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697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線接點 243">
                  <a:extLst>
                    <a:ext uri="{FF2B5EF4-FFF2-40B4-BE49-F238E27FC236}">
                      <a16:creationId xmlns:a16="http://schemas.microsoft.com/office/drawing/2014/main" id="{4AA5DC24-3A47-4B85-B4CF-03F76F702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線接點 244">
                  <a:extLst>
                    <a:ext uri="{FF2B5EF4-FFF2-40B4-BE49-F238E27FC236}">
                      <a16:creationId xmlns:a16="http://schemas.microsoft.com/office/drawing/2014/main" id="{8E1E847E-2063-40A4-AA00-87EF4EAC5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線接點 245">
                  <a:extLst>
                    <a:ext uri="{FF2B5EF4-FFF2-40B4-BE49-F238E27FC236}">
                      <a16:creationId xmlns:a16="http://schemas.microsoft.com/office/drawing/2014/main" id="{C162E446-0685-4423-A5D7-6601C5DD8C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線接點 246">
                  <a:extLst>
                    <a:ext uri="{FF2B5EF4-FFF2-40B4-BE49-F238E27FC236}">
                      <a16:creationId xmlns:a16="http://schemas.microsoft.com/office/drawing/2014/main" id="{C33D14C4-A936-4A85-ABF7-4ADEE4CCC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線接點 247">
                  <a:extLst>
                    <a:ext uri="{FF2B5EF4-FFF2-40B4-BE49-F238E27FC236}">
                      <a16:creationId xmlns:a16="http://schemas.microsoft.com/office/drawing/2014/main" id="{1341F95A-48AB-4D09-B70E-20DB44E25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群組 190">
                <a:extLst>
                  <a:ext uri="{FF2B5EF4-FFF2-40B4-BE49-F238E27FC236}">
                    <a16:creationId xmlns:a16="http://schemas.microsoft.com/office/drawing/2014/main" id="{8E0D540D-0026-4C16-A58B-739D267E78A2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36" name="直線接點 235">
                  <a:extLst>
                    <a:ext uri="{FF2B5EF4-FFF2-40B4-BE49-F238E27FC236}">
                      <a16:creationId xmlns:a16="http://schemas.microsoft.com/office/drawing/2014/main" id="{C89BBAAE-1E51-4817-89E1-9629B2BB98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線接點 236">
                  <a:extLst>
                    <a:ext uri="{FF2B5EF4-FFF2-40B4-BE49-F238E27FC236}">
                      <a16:creationId xmlns:a16="http://schemas.microsoft.com/office/drawing/2014/main" id="{E41951F1-AA37-4645-9FEE-B60204CEF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直線接點 237">
                  <a:extLst>
                    <a:ext uri="{FF2B5EF4-FFF2-40B4-BE49-F238E27FC236}">
                      <a16:creationId xmlns:a16="http://schemas.microsoft.com/office/drawing/2014/main" id="{26A1F3DF-6560-4165-8EBF-207714D339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線接點 238">
                  <a:extLst>
                    <a:ext uri="{FF2B5EF4-FFF2-40B4-BE49-F238E27FC236}">
                      <a16:creationId xmlns:a16="http://schemas.microsoft.com/office/drawing/2014/main" id="{173AEB05-6A10-42D6-B032-1F8D0684D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直線接點 239">
                  <a:extLst>
                    <a:ext uri="{FF2B5EF4-FFF2-40B4-BE49-F238E27FC236}">
                      <a16:creationId xmlns:a16="http://schemas.microsoft.com/office/drawing/2014/main" id="{22B52E3B-02EA-4AAF-AC6C-29C15E615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直線接點 240">
                  <a:extLst>
                    <a:ext uri="{FF2B5EF4-FFF2-40B4-BE49-F238E27FC236}">
                      <a16:creationId xmlns:a16="http://schemas.microsoft.com/office/drawing/2014/main" id="{2531E90F-9C36-4658-9563-7BC4FA299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直線接點 241">
                  <a:extLst>
                    <a:ext uri="{FF2B5EF4-FFF2-40B4-BE49-F238E27FC236}">
                      <a16:creationId xmlns:a16="http://schemas.microsoft.com/office/drawing/2014/main" id="{71961D15-C343-43AC-AD4D-B4AD71EFC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群組 191">
                <a:extLst>
                  <a:ext uri="{FF2B5EF4-FFF2-40B4-BE49-F238E27FC236}">
                    <a16:creationId xmlns:a16="http://schemas.microsoft.com/office/drawing/2014/main" id="{066D89FD-6842-4D57-9030-FEC5C6EBC57B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229" name="直線接點 228">
                  <a:extLst>
                    <a:ext uri="{FF2B5EF4-FFF2-40B4-BE49-F238E27FC236}">
                      <a16:creationId xmlns:a16="http://schemas.microsoft.com/office/drawing/2014/main" id="{EF7A411C-C909-4EB5-9CE3-709980CF9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直線接點 229">
                  <a:extLst>
                    <a:ext uri="{FF2B5EF4-FFF2-40B4-BE49-F238E27FC236}">
                      <a16:creationId xmlns:a16="http://schemas.microsoft.com/office/drawing/2014/main" id="{C692DF38-203B-480E-BA91-59E0A883AE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直線接點 230">
                  <a:extLst>
                    <a:ext uri="{FF2B5EF4-FFF2-40B4-BE49-F238E27FC236}">
                      <a16:creationId xmlns:a16="http://schemas.microsoft.com/office/drawing/2014/main" id="{5EA0D3AB-E53C-427E-B333-4B15E3DE8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直線接點 231">
                  <a:extLst>
                    <a:ext uri="{FF2B5EF4-FFF2-40B4-BE49-F238E27FC236}">
                      <a16:creationId xmlns:a16="http://schemas.microsoft.com/office/drawing/2014/main" id="{282FE6B4-88FE-42A0-93F3-467EA9C5C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直線接點 232">
                  <a:extLst>
                    <a:ext uri="{FF2B5EF4-FFF2-40B4-BE49-F238E27FC236}">
                      <a16:creationId xmlns:a16="http://schemas.microsoft.com/office/drawing/2014/main" id="{6AA609F1-60BC-46E6-AED5-ED4E9606F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線接點 233">
                  <a:extLst>
                    <a:ext uri="{FF2B5EF4-FFF2-40B4-BE49-F238E27FC236}">
                      <a16:creationId xmlns:a16="http://schemas.microsoft.com/office/drawing/2014/main" id="{AB8807E1-920E-4303-8F06-CE620802F3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直線接點 234">
                  <a:extLst>
                    <a:ext uri="{FF2B5EF4-FFF2-40B4-BE49-F238E27FC236}">
                      <a16:creationId xmlns:a16="http://schemas.microsoft.com/office/drawing/2014/main" id="{0A4B3915-03D2-4D60-B632-497187065A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5" name="群組 213">
              <a:extLst>
                <a:ext uri="{FF2B5EF4-FFF2-40B4-BE49-F238E27FC236}">
                  <a16:creationId xmlns:a16="http://schemas.microsoft.com/office/drawing/2014/main" id="{6D4D1469-5D6B-4230-A2CB-2F3B12FB208C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106" name="Shape 177">
                <a:extLst>
                  <a:ext uri="{FF2B5EF4-FFF2-40B4-BE49-F238E27FC236}">
                    <a16:creationId xmlns:a16="http://schemas.microsoft.com/office/drawing/2014/main" id="{7B23ECBE-66B3-4CC7-94FD-6C54BFC51519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201" name="群組 215">
                <a:extLst>
                  <a:ext uri="{FF2B5EF4-FFF2-40B4-BE49-F238E27FC236}">
                    <a16:creationId xmlns:a16="http://schemas.microsoft.com/office/drawing/2014/main" id="{55D3FA7D-DE6E-4680-91EF-4C2491A14A9E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18" name="直線接點 217">
                  <a:extLst>
                    <a:ext uri="{FF2B5EF4-FFF2-40B4-BE49-F238E27FC236}">
                      <a16:creationId xmlns:a16="http://schemas.microsoft.com/office/drawing/2014/main" id="{1B46EDB2-F675-4BAC-958F-73168CD7B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直線接點 218">
                  <a:extLst>
                    <a:ext uri="{FF2B5EF4-FFF2-40B4-BE49-F238E27FC236}">
                      <a16:creationId xmlns:a16="http://schemas.microsoft.com/office/drawing/2014/main" id="{963D64B3-BF89-452A-8765-173EB474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線接點 219">
                  <a:extLst>
                    <a:ext uri="{FF2B5EF4-FFF2-40B4-BE49-F238E27FC236}">
                      <a16:creationId xmlns:a16="http://schemas.microsoft.com/office/drawing/2014/main" id="{B94E5564-3677-45A6-BC2E-DAA2675BED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直線接點 220">
                  <a:extLst>
                    <a:ext uri="{FF2B5EF4-FFF2-40B4-BE49-F238E27FC236}">
                      <a16:creationId xmlns:a16="http://schemas.microsoft.com/office/drawing/2014/main" id="{23F08EB0-6589-4852-A6C4-F4D2B36662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線接點 221">
                  <a:extLst>
                    <a:ext uri="{FF2B5EF4-FFF2-40B4-BE49-F238E27FC236}">
                      <a16:creationId xmlns:a16="http://schemas.microsoft.com/office/drawing/2014/main" id="{952B38C9-9750-43E1-89A5-6AEC10F4B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直線接點 222">
                  <a:extLst>
                    <a:ext uri="{FF2B5EF4-FFF2-40B4-BE49-F238E27FC236}">
                      <a16:creationId xmlns:a16="http://schemas.microsoft.com/office/drawing/2014/main" id="{4372BDEE-F420-4348-9423-FEE6D4D7A1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線接點 223">
                  <a:extLst>
                    <a:ext uri="{FF2B5EF4-FFF2-40B4-BE49-F238E27FC236}">
                      <a16:creationId xmlns:a16="http://schemas.microsoft.com/office/drawing/2014/main" id="{66DE689C-2BA4-4EA7-91ED-AAB53D4C9E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群組 216">
                <a:extLst>
                  <a:ext uri="{FF2B5EF4-FFF2-40B4-BE49-F238E27FC236}">
                    <a16:creationId xmlns:a16="http://schemas.microsoft.com/office/drawing/2014/main" id="{F452C0AC-F3E6-4C3F-B51A-47B74BCB8FE7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11" name="直線接點 210">
                  <a:extLst>
                    <a:ext uri="{FF2B5EF4-FFF2-40B4-BE49-F238E27FC236}">
                      <a16:creationId xmlns:a16="http://schemas.microsoft.com/office/drawing/2014/main" id="{E2D83D17-8589-477E-B4FC-50BF4838B9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線接點 211">
                  <a:extLst>
                    <a:ext uri="{FF2B5EF4-FFF2-40B4-BE49-F238E27FC236}">
                      <a16:creationId xmlns:a16="http://schemas.microsoft.com/office/drawing/2014/main" id="{DA05530D-DCD8-4726-BDC2-0C6298844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線接點 212">
                  <a:extLst>
                    <a:ext uri="{FF2B5EF4-FFF2-40B4-BE49-F238E27FC236}">
                      <a16:creationId xmlns:a16="http://schemas.microsoft.com/office/drawing/2014/main" id="{88DCEE64-3A9F-4607-985F-E5CF6A4BE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直線接點 213">
                  <a:extLst>
                    <a:ext uri="{FF2B5EF4-FFF2-40B4-BE49-F238E27FC236}">
                      <a16:creationId xmlns:a16="http://schemas.microsoft.com/office/drawing/2014/main" id="{2FF3043B-1689-45D0-A48B-6C76388A88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直線接點 214">
                  <a:extLst>
                    <a:ext uri="{FF2B5EF4-FFF2-40B4-BE49-F238E27FC236}">
                      <a16:creationId xmlns:a16="http://schemas.microsoft.com/office/drawing/2014/main" id="{DBFA5FA9-2C7A-43CB-97CF-A58B0447CB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直線接點 215">
                  <a:extLst>
                    <a:ext uri="{FF2B5EF4-FFF2-40B4-BE49-F238E27FC236}">
                      <a16:creationId xmlns:a16="http://schemas.microsoft.com/office/drawing/2014/main" id="{CD6A1CC2-4B93-4497-A5B1-6B3920927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直線接點 216">
                  <a:extLst>
                    <a:ext uri="{FF2B5EF4-FFF2-40B4-BE49-F238E27FC236}">
                      <a16:creationId xmlns:a16="http://schemas.microsoft.com/office/drawing/2014/main" id="{BE127C3A-62A2-4846-8B1D-6A22B25E4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群組 217">
                <a:extLst>
                  <a:ext uri="{FF2B5EF4-FFF2-40B4-BE49-F238E27FC236}">
                    <a16:creationId xmlns:a16="http://schemas.microsoft.com/office/drawing/2014/main" id="{D9BA8784-9169-456A-BCDD-8D7D328A4E34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204" name="直線接點 203">
                  <a:extLst>
                    <a:ext uri="{FF2B5EF4-FFF2-40B4-BE49-F238E27FC236}">
                      <a16:creationId xmlns:a16="http://schemas.microsoft.com/office/drawing/2014/main" id="{463C09D0-77B7-4139-BE0C-F36AD2D40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線接點 204">
                  <a:extLst>
                    <a:ext uri="{FF2B5EF4-FFF2-40B4-BE49-F238E27FC236}">
                      <a16:creationId xmlns:a16="http://schemas.microsoft.com/office/drawing/2014/main" id="{46F9E719-CE9E-4D1E-9010-DA309BF6EE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線接點 205">
                  <a:extLst>
                    <a:ext uri="{FF2B5EF4-FFF2-40B4-BE49-F238E27FC236}">
                      <a16:creationId xmlns:a16="http://schemas.microsoft.com/office/drawing/2014/main" id="{5D8DFE82-FAC8-40A7-B6C4-E6C32B42D2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直線接點 206">
                  <a:extLst>
                    <a:ext uri="{FF2B5EF4-FFF2-40B4-BE49-F238E27FC236}">
                      <a16:creationId xmlns:a16="http://schemas.microsoft.com/office/drawing/2014/main" id="{1FB73F24-A63E-4FDC-BF5D-B9F7C569EC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>
                  <a:extLst>
                    <a:ext uri="{FF2B5EF4-FFF2-40B4-BE49-F238E27FC236}">
                      <a16:creationId xmlns:a16="http://schemas.microsoft.com/office/drawing/2014/main" id="{3DF5A79A-1345-4774-B9E5-2BD84D5CA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>
                  <a:extLst>
                    <a:ext uri="{FF2B5EF4-FFF2-40B4-BE49-F238E27FC236}">
                      <a16:creationId xmlns:a16="http://schemas.microsoft.com/office/drawing/2014/main" id="{749AE8E5-F77E-45FE-BBDA-3088511B88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 209">
                  <a:extLst>
                    <a:ext uri="{FF2B5EF4-FFF2-40B4-BE49-F238E27FC236}">
                      <a16:creationId xmlns:a16="http://schemas.microsoft.com/office/drawing/2014/main" id="{989BDF67-177B-4503-BCC8-0964B602E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249" name="Shape 177">
            <a:extLst>
              <a:ext uri="{FF2B5EF4-FFF2-40B4-BE49-F238E27FC236}">
                <a16:creationId xmlns:a16="http://schemas.microsoft.com/office/drawing/2014/main" id="{76DD4A5D-15CF-4495-9D95-98B28100A9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722080"/>
              </p:ext>
            </p:extLst>
          </p:nvPr>
        </p:nvGraphicFramePr>
        <p:xfrm>
          <a:off x="6695602" y="356098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0" name="Shape 177">
            <a:extLst>
              <a:ext uri="{FF2B5EF4-FFF2-40B4-BE49-F238E27FC236}">
                <a16:creationId xmlns:a16="http://schemas.microsoft.com/office/drawing/2014/main" id="{3BCE8F9A-E221-4593-963F-124F11290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684112"/>
              </p:ext>
            </p:extLst>
          </p:nvPr>
        </p:nvGraphicFramePr>
        <p:xfrm>
          <a:off x="5267261" y="280942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1" name="Shape 177">
            <a:extLst>
              <a:ext uri="{FF2B5EF4-FFF2-40B4-BE49-F238E27FC236}">
                <a16:creationId xmlns:a16="http://schemas.microsoft.com/office/drawing/2014/main" id="{DBE5CFF8-DA0D-4826-A29F-A53CCDA1B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538019"/>
              </p:ext>
            </p:extLst>
          </p:nvPr>
        </p:nvGraphicFramePr>
        <p:xfrm>
          <a:off x="4217394" y="280942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2" name="Shape 177">
            <a:extLst>
              <a:ext uri="{FF2B5EF4-FFF2-40B4-BE49-F238E27FC236}">
                <a16:creationId xmlns:a16="http://schemas.microsoft.com/office/drawing/2014/main" id="{B8A8FBB1-C669-4161-BBF0-7A2E7D4DAB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965774"/>
              </p:ext>
            </p:extLst>
          </p:nvPr>
        </p:nvGraphicFramePr>
        <p:xfrm>
          <a:off x="4224168" y="355591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3" name="Shape 177">
            <a:extLst>
              <a:ext uri="{FF2B5EF4-FFF2-40B4-BE49-F238E27FC236}">
                <a16:creationId xmlns:a16="http://schemas.microsoft.com/office/drawing/2014/main" id="{0B9C6D11-31A0-407C-BFD5-8F0F6F80B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853115"/>
              </p:ext>
            </p:extLst>
          </p:nvPr>
        </p:nvGraphicFramePr>
        <p:xfrm>
          <a:off x="5274881" y="355591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54" name="直線接點 253">
            <a:extLst>
              <a:ext uri="{FF2B5EF4-FFF2-40B4-BE49-F238E27FC236}">
                <a16:creationId xmlns:a16="http://schemas.microsoft.com/office/drawing/2014/main" id="{7EBB621A-20A0-4841-B4B6-45A138407CFD}"/>
              </a:ext>
            </a:extLst>
          </p:cNvPr>
          <p:cNvCxnSpPr>
            <a:cxnSpLocks/>
          </p:cNvCxnSpPr>
          <p:nvPr/>
        </p:nvCxnSpPr>
        <p:spPr>
          <a:xfrm>
            <a:off x="6879219" y="3169651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接點 254">
            <a:extLst>
              <a:ext uri="{FF2B5EF4-FFF2-40B4-BE49-F238E27FC236}">
                <a16:creationId xmlns:a16="http://schemas.microsoft.com/office/drawing/2014/main" id="{547D12DE-55E0-4344-93A1-552834AE2CFA}"/>
              </a:ext>
            </a:extLst>
          </p:cNvPr>
          <p:cNvCxnSpPr>
            <a:cxnSpLocks/>
          </p:cNvCxnSpPr>
          <p:nvPr/>
        </p:nvCxnSpPr>
        <p:spPr>
          <a:xfrm>
            <a:off x="7005400" y="3169651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接點 255">
            <a:extLst>
              <a:ext uri="{FF2B5EF4-FFF2-40B4-BE49-F238E27FC236}">
                <a16:creationId xmlns:a16="http://schemas.microsoft.com/office/drawing/2014/main" id="{920678CF-3CCE-49F6-A4EA-1719BA40D45D}"/>
              </a:ext>
            </a:extLst>
          </p:cNvPr>
          <p:cNvCxnSpPr>
            <a:cxnSpLocks/>
          </p:cNvCxnSpPr>
          <p:nvPr/>
        </p:nvCxnSpPr>
        <p:spPr>
          <a:xfrm>
            <a:off x="7068491" y="3169651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接點 256">
            <a:extLst>
              <a:ext uri="{FF2B5EF4-FFF2-40B4-BE49-F238E27FC236}">
                <a16:creationId xmlns:a16="http://schemas.microsoft.com/office/drawing/2014/main" id="{C6DFD62A-A9EE-46F0-841B-F0C64162C22A}"/>
              </a:ext>
            </a:extLst>
          </p:cNvPr>
          <p:cNvCxnSpPr>
            <a:cxnSpLocks/>
          </p:cNvCxnSpPr>
          <p:nvPr/>
        </p:nvCxnSpPr>
        <p:spPr>
          <a:xfrm>
            <a:off x="6816129" y="3169651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接點 257">
            <a:extLst>
              <a:ext uri="{FF2B5EF4-FFF2-40B4-BE49-F238E27FC236}">
                <a16:creationId xmlns:a16="http://schemas.microsoft.com/office/drawing/2014/main" id="{F23881C2-E438-4D99-90A8-7DD62C71AEDC}"/>
              </a:ext>
            </a:extLst>
          </p:cNvPr>
          <p:cNvCxnSpPr>
            <a:cxnSpLocks/>
          </p:cNvCxnSpPr>
          <p:nvPr/>
        </p:nvCxnSpPr>
        <p:spPr>
          <a:xfrm>
            <a:off x="6753038" y="3169651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接點 258">
            <a:extLst>
              <a:ext uri="{FF2B5EF4-FFF2-40B4-BE49-F238E27FC236}">
                <a16:creationId xmlns:a16="http://schemas.microsoft.com/office/drawing/2014/main" id="{F559C47C-09CC-4090-910F-C7630835EA24}"/>
              </a:ext>
            </a:extLst>
          </p:cNvPr>
          <p:cNvCxnSpPr>
            <a:cxnSpLocks/>
          </p:cNvCxnSpPr>
          <p:nvPr/>
        </p:nvCxnSpPr>
        <p:spPr>
          <a:xfrm>
            <a:off x="7131582" y="3169651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語音泡泡: 矩形 250">
            <a:extLst>
              <a:ext uri="{FF2B5EF4-FFF2-40B4-BE49-F238E27FC236}">
                <a16:creationId xmlns:a16="http://schemas.microsoft.com/office/drawing/2014/main" id="{916E117F-1A29-8941-9080-C52F6C49F8EA}"/>
              </a:ext>
            </a:extLst>
          </p:cNvPr>
          <p:cNvSpPr/>
          <p:nvPr/>
        </p:nvSpPr>
        <p:spPr>
          <a:xfrm>
            <a:off x="4173616" y="1961624"/>
            <a:ext cx="4677640" cy="617420"/>
          </a:xfrm>
          <a:prstGeom prst="wedgeRectCallout">
            <a:avLst>
              <a:gd name="adj1" fmla="val 232"/>
              <a:gd name="adj2" fmla="val 7521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With limited OP, 4 additional write is needed. With more OP the movement is not required. 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1851695" y="0"/>
            <a:ext cx="5534526" cy="77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Advantage of Software-defined SSD Extra Over-provisioning</a:t>
            </a:r>
            <a:endParaRPr lang="zh-TW" altLang="en-US" sz="24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3" name="圓角矩形 10">
            <a:extLst>
              <a:ext uri="{FF2B5EF4-FFF2-40B4-BE49-F238E27FC236}">
                <a16:creationId xmlns:a16="http://schemas.microsoft.com/office/drawing/2014/main" id="{CAD897CE-88F2-0646-859E-17F92039597F}"/>
              </a:ext>
            </a:extLst>
          </p:cNvPr>
          <p:cNvSpPr/>
          <p:nvPr/>
        </p:nvSpPr>
        <p:spPr>
          <a:xfrm>
            <a:off x="3191622" y="1994278"/>
            <a:ext cx="5291600" cy="306674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3F4365DC-DBFE-3840-BA5B-E521E4EA5D24}"/>
              </a:ext>
            </a:extLst>
          </p:cNvPr>
          <p:cNvSpPr txBox="1">
            <a:spLocks/>
          </p:cNvSpPr>
          <p:nvPr/>
        </p:nvSpPr>
        <p:spPr>
          <a:xfrm>
            <a:off x="261557" y="854984"/>
            <a:ext cx="8714803" cy="1058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With QTS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System, user can assign more OP to the SSD RAID.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At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QNAP Lab,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the effect of over-provisioning can not only be observed on single consumer-level Samsung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850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Pro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to gain the performance same as data center SSD, but also be seem on SSDs as a RAID.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A3A13E9-FBDD-2F4F-82F4-2FF206FA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594" y="2185955"/>
            <a:ext cx="4994677" cy="1485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9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EDAE420-79B8-6048-B32C-0D49E2606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515" y="3520030"/>
            <a:ext cx="5022376" cy="1439866"/>
          </a:xfrm>
          <a:prstGeom prst="rect">
            <a:avLst/>
          </a:prstGeom>
          <a:ln>
            <a:noFill/>
          </a:ln>
        </p:spPr>
      </p:pic>
      <p:sp>
        <p:nvSpPr>
          <p:cNvPr id="20" name="文字方塊 5">
            <a:extLst>
              <a:ext uri="{FF2B5EF4-FFF2-40B4-BE49-F238E27FC236}">
                <a16:creationId xmlns:a16="http://schemas.microsoft.com/office/drawing/2014/main" id="{5BED5877-065C-114D-B77F-EBF9A492589C}"/>
              </a:ext>
            </a:extLst>
          </p:cNvPr>
          <p:cNvSpPr txBox="1"/>
          <p:nvPr/>
        </p:nvSpPr>
        <p:spPr>
          <a:xfrm>
            <a:off x="4173082" y="3573024"/>
            <a:ext cx="356379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2*Micron M1100 RAID 1 Random Write IOPS with Dynamic OP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15D0743-0766-4E30-A642-EA3076BD6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1" y="3009133"/>
            <a:ext cx="2310062" cy="2134366"/>
          </a:xfrm>
          <a:prstGeom prst="rect">
            <a:avLst/>
          </a:prstGeom>
        </p:spPr>
      </p:pic>
      <p:sp>
        <p:nvSpPr>
          <p:cNvPr id="11" name="Shape 200">
            <a:extLst>
              <a:ext uri="{FF2B5EF4-FFF2-40B4-BE49-F238E27FC236}">
                <a16:creationId xmlns:a16="http://schemas.microsoft.com/office/drawing/2014/main" id="{42399B80-8873-4FA3-A6D9-7C7A51634F40}"/>
              </a:ext>
            </a:extLst>
          </p:cNvPr>
          <p:cNvSpPr txBox="1"/>
          <p:nvPr/>
        </p:nvSpPr>
        <p:spPr>
          <a:xfrm>
            <a:off x="587735" y="2095629"/>
            <a:ext cx="2500308" cy="81070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Above: Samsung 850 Pro as Single Disk </a:t>
            </a:r>
          </a:p>
          <a:p>
            <a:pPr lvl="0"/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Below: Micron M1100 as RAID 1</a:t>
            </a:r>
          </a:p>
          <a:p>
            <a:pPr lvl="0"/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 configuration: runtime=1800 </a:t>
            </a:r>
            <a:r>
              <a:rPr lang="en-US" altLang="zh-TW" sz="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ioengine</a:t>
            </a:r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TW" sz="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libaio</a:t>
            </a:r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direct=1  </a:t>
            </a:r>
            <a:r>
              <a:rPr lang="en-US" altLang="zh-TW" sz="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</a:t>
            </a:r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TW" sz="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randwrite</a:t>
            </a:r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=4k </a:t>
            </a:r>
            <a:r>
              <a:rPr lang="en-US" altLang="zh-TW" sz="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numjobs</a:t>
            </a:r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 </a:t>
            </a:r>
            <a:r>
              <a:rPr lang="en-US" altLang="zh-TW" sz="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iodepth</a:t>
            </a:r>
            <a:r>
              <a:rPr lang="en-US" altLang="zh-TW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=32</a:t>
            </a:r>
            <a:endParaRPr lang="en-US" altLang="zh-TW" sz="800" b="1" dirty="0">
              <a:solidFill>
                <a:schemeClr val="tx2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06703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15">
            <a:extLst>
              <a:ext uri="{FF2B5EF4-FFF2-40B4-BE49-F238E27FC236}">
                <a16:creationId xmlns:a16="http://schemas.microsoft.com/office/drawing/2014/main" id="{C830E0D3-A6C1-43FE-9336-948C2E060951}"/>
              </a:ext>
            </a:extLst>
          </p:cNvPr>
          <p:cNvSpPr/>
          <p:nvPr/>
        </p:nvSpPr>
        <p:spPr>
          <a:xfrm>
            <a:off x="268678" y="2139851"/>
            <a:ext cx="5301944" cy="2817159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1094874" y="0"/>
            <a:ext cx="8049126" cy="75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7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Choose SSD is Hard, Choose QNAP is Simple</a:t>
            </a:r>
            <a:endParaRPr lang="zh-TW" sz="27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15" name="Shape 242">
            <a:extLst>
              <a:ext uri="{FF2B5EF4-FFF2-40B4-BE49-F238E27FC236}">
                <a16:creationId xmlns:a16="http://schemas.microsoft.com/office/drawing/2014/main" id="{6075D171-944E-4495-8529-F702FE3C05A6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001" y="1931157"/>
            <a:ext cx="2270999" cy="32123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0FE03BB9-9883-465A-8BE7-A0109F913745}"/>
              </a:ext>
            </a:extLst>
          </p:cNvPr>
          <p:cNvSpPr/>
          <p:nvPr/>
        </p:nvSpPr>
        <p:spPr>
          <a:xfrm>
            <a:off x="5702968" y="2300673"/>
            <a:ext cx="1679849" cy="1276961"/>
          </a:xfrm>
          <a:prstGeom prst="wedgeRoundRectCallout">
            <a:avLst>
              <a:gd name="adj1" fmla="val 64077"/>
              <a:gd name="adj2" fmla="val 882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79">
            <a:extLst>
              <a:ext uri="{FF2B5EF4-FFF2-40B4-BE49-F238E27FC236}">
                <a16:creationId xmlns:a16="http://schemas.microsoft.com/office/drawing/2014/main" id="{BD6333FF-263F-4AD5-A38B-D59A91D0D78A}"/>
              </a:ext>
            </a:extLst>
          </p:cNvPr>
          <p:cNvSpPr/>
          <p:nvPr/>
        </p:nvSpPr>
        <p:spPr>
          <a:xfrm>
            <a:off x="5760405" y="2426555"/>
            <a:ext cx="1679849" cy="102148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IT managers can decide the best practice directly on production sites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D30D45A3-7FAA-814A-B142-605714AE14E3}"/>
              </a:ext>
            </a:extLst>
          </p:cNvPr>
          <p:cNvSpPr txBox="1">
            <a:spLocks/>
          </p:cNvSpPr>
          <p:nvPr/>
        </p:nvSpPr>
        <p:spPr>
          <a:xfrm>
            <a:off x="313531" y="889589"/>
            <a:ext cx="8296315" cy="1284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IT managers' biggest challenges in deploying SSD is to measure the SSD performance and how it can solve storage bottleneck. 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With QNAP SSD Profiling Tool, users can not only set OP, but further test SSD RAID</a:t>
            </a:r>
            <a:r>
              <a:rPr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cs typeface="Arial" panose="020B0604020202020204" pitchFamily="34" charset="0"/>
              </a:rPr>
              <a:t>performance with different OP amount.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D0C4D9B-4ABE-7A44-89E4-1859B169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98" y="2300673"/>
            <a:ext cx="4778478" cy="253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5199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50210"/>
          </a:xfrm>
        </p:spPr>
        <p:txBody>
          <a:bodyPr>
            <a:norm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QNAP Global SSD Cache</a:t>
            </a:r>
            <a:endParaRPr lang="zh-TW" altLang="en-US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B1256B-EEDF-4480-B777-148D01280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4395"/>
            <a:ext cx="8229600" cy="1270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chemeClr val="tx1"/>
              </a:buClr>
              <a:buSzPct val="60000"/>
              <a:buNone/>
            </a:pPr>
            <a:r>
              <a:rPr lang="en-US" altLang="zh-TW" sz="1600" dirty="0">
                <a:latin typeface="Arial" pitchFamily="34" charset="0"/>
                <a:cs typeface="Arial" panose="020B0604020202020204" pitchFamily="34" charset="0"/>
                <a:sym typeface="Arial"/>
              </a:rPr>
              <a:t>The QNAP SSD Cache can be applied to multiple volume / LUN</a:t>
            </a:r>
          </a:p>
          <a:p>
            <a:pPr marL="0" indent="0">
              <a:buClr>
                <a:schemeClr val="tx1"/>
              </a:buClr>
              <a:buSzPct val="60000"/>
              <a:buNone/>
            </a:pPr>
            <a:r>
              <a:rPr lang="en-US" altLang="zh-TW" sz="1600" dirty="0">
                <a:latin typeface="Arial" pitchFamily="34" charset="0"/>
                <a:cs typeface="Arial" panose="020B0604020202020204" pitchFamily="34" charset="0"/>
                <a:sym typeface="Arial"/>
              </a:rPr>
              <a:t>Read-Only </a:t>
            </a:r>
            <a:r>
              <a:rPr lang="en-US" altLang="zh-TW" sz="16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Copy frequently used data to SSD </a:t>
            </a:r>
            <a:endParaRPr lang="en-US" altLang="zh-TW" sz="1600" dirty="0">
              <a:latin typeface="Arial" pitchFamily="34" charset="0"/>
              <a:cs typeface="Arial" panose="020B0604020202020204" pitchFamily="34" charset="0"/>
              <a:sym typeface="Arial"/>
            </a:endParaRPr>
          </a:p>
          <a:p>
            <a:pPr marL="0" indent="0">
              <a:buClr>
                <a:schemeClr val="tx1"/>
              </a:buClr>
              <a:buSzPct val="60000"/>
              <a:buNone/>
            </a:pPr>
            <a:r>
              <a:rPr lang="en-US" altLang="zh-TW" sz="1600" dirty="0">
                <a:latin typeface="Arial" pitchFamily="34" charset="0"/>
                <a:cs typeface="Arial" panose="020B0604020202020204" pitchFamily="34" charset="0"/>
                <a:sym typeface="Arial"/>
              </a:rPr>
              <a:t>Read-Write </a:t>
            </a:r>
            <a:r>
              <a:rPr lang="en-US" altLang="zh-TW" sz="1600" dirty="0"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TW" sz="1600" dirty="0">
                <a:latin typeface="Arial" pitchFamily="34" charset="0"/>
                <a:cs typeface="Arial" panose="020B0604020202020204" pitchFamily="34" charset="0"/>
                <a:sym typeface="Arial"/>
              </a:rPr>
              <a:t>Not only copy data, new data can also be temporarily stored in SSD</a:t>
            </a:r>
          </a:p>
          <a:p>
            <a:pPr marL="0" indent="0">
              <a:buClr>
                <a:schemeClr val="tx1"/>
              </a:buClr>
              <a:buSzPct val="60000"/>
              <a:buNone/>
            </a:pPr>
            <a:r>
              <a:rPr lang="en-US" altLang="zh-TW" sz="16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  <a:sym typeface="Arial"/>
              </a:rPr>
              <a:t>(New) Write-Only </a:t>
            </a:r>
            <a:r>
              <a:rPr lang="en-US" altLang="zh-TW" sz="16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Only new data will be written into the cache</a:t>
            </a:r>
            <a:endParaRPr lang="en-US" altLang="zh-TW" sz="1600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圓角矩形 75">
            <a:extLst>
              <a:ext uri="{FF2B5EF4-FFF2-40B4-BE49-F238E27FC236}">
                <a16:creationId xmlns:a16="http://schemas.microsoft.com/office/drawing/2014/main" id="{E534C00B-13ED-454C-A619-E77749FEA421}"/>
              </a:ext>
            </a:extLst>
          </p:cNvPr>
          <p:cNvSpPr/>
          <p:nvPr/>
        </p:nvSpPr>
        <p:spPr>
          <a:xfrm>
            <a:off x="404244" y="2406336"/>
            <a:ext cx="8335512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CF226F59-BA56-42B9-B611-4B22B2B26627}"/>
              </a:ext>
            </a:extLst>
          </p:cNvPr>
          <p:cNvGrpSpPr/>
          <p:nvPr/>
        </p:nvGrpSpPr>
        <p:grpSpPr>
          <a:xfrm>
            <a:off x="404242" y="2355689"/>
            <a:ext cx="8335513" cy="355126"/>
            <a:chOff x="245385" y="2985006"/>
            <a:chExt cx="8335513" cy="355126"/>
          </a:xfrm>
        </p:grpSpPr>
        <p:sp>
          <p:nvSpPr>
            <p:cNvPr id="49" name="Shape 449">
              <a:extLst>
                <a:ext uri="{FF2B5EF4-FFF2-40B4-BE49-F238E27FC236}">
                  <a16:creationId xmlns:a16="http://schemas.microsoft.com/office/drawing/2014/main" id="{7DABA1F5-0D8B-4E45-829A-6B0BD24F1F5F}"/>
                </a:ext>
              </a:extLst>
            </p:cNvPr>
            <p:cNvSpPr/>
            <p:nvPr/>
          </p:nvSpPr>
          <p:spPr>
            <a:xfrm>
              <a:off x="3028499" y="2985006"/>
              <a:ext cx="5552399" cy="35512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1" name="文字方塊 79">
              <a:extLst>
                <a:ext uri="{FF2B5EF4-FFF2-40B4-BE49-F238E27FC236}">
                  <a16:creationId xmlns:a16="http://schemas.microsoft.com/office/drawing/2014/main" id="{BB23EC16-50FA-4DE8-A8D2-E782AB6C6BC4}"/>
                </a:ext>
              </a:extLst>
            </p:cNvPr>
            <p:cNvSpPr txBox="1"/>
            <p:nvPr/>
          </p:nvSpPr>
          <p:spPr>
            <a:xfrm>
              <a:off x="3134412" y="3024761"/>
              <a:ext cx="3854972" cy="285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200" b="1" dirty="0">
                  <a:solidFill>
                    <a:schemeClr val="tx1"/>
                  </a:solidFill>
                  <a:latin typeface="Arial "/>
                </a:rPr>
                <a:t> Data from clients and storage will both be cached</a:t>
              </a:r>
              <a:endParaRPr lang="zh-TW" altLang="en-US" sz="1200" b="1" dirty="0">
                <a:solidFill>
                  <a:schemeClr val="tx1"/>
                </a:solidFill>
                <a:latin typeface="Arial "/>
              </a:endParaRPr>
            </a:p>
          </p:txBody>
        </p:sp>
        <p:sp>
          <p:nvSpPr>
            <p:cNvPr id="53" name="Shape 449">
              <a:extLst>
                <a:ext uri="{FF2B5EF4-FFF2-40B4-BE49-F238E27FC236}">
                  <a16:creationId xmlns:a16="http://schemas.microsoft.com/office/drawing/2014/main" id="{0A4900DE-9477-45DC-8CE3-66114A580B33}"/>
                </a:ext>
              </a:extLst>
            </p:cNvPr>
            <p:cNvSpPr/>
            <p:nvPr/>
          </p:nvSpPr>
          <p:spPr>
            <a:xfrm>
              <a:off x="245385" y="2985006"/>
              <a:ext cx="2836071" cy="355126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7" name="文字方塊 81">
              <a:extLst>
                <a:ext uri="{FF2B5EF4-FFF2-40B4-BE49-F238E27FC236}">
                  <a16:creationId xmlns:a16="http://schemas.microsoft.com/office/drawing/2014/main" id="{90DE66FF-6738-4518-906D-E07B1B5B5635}"/>
                </a:ext>
              </a:extLst>
            </p:cNvPr>
            <p:cNvSpPr txBox="1"/>
            <p:nvPr/>
          </p:nvSpPr>
          <p:spPr>
            <a:xfrm>
              <a:off x="298343" y="3011860"/>
              <a:ext cx="27831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 "/>
                </a:rPr>
                <a:t>How Read-write Cache work:</a:t>
              </a:r>
              <a:endParaRPr lang="zh-TW" altLang="en-US" b="1" dirty="0">
                <a:solidFill>
                  <a:schemeClr val="bg1"/>
                </a:solidFill>
                <a:latin typeface="Arial "/>
              </a:endParaRPr>
            </a:p>
          </p:txBody>
        </p:sp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D0025DBD-76D0-4465-906D-E39C3C2515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684" y="2787990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9" name="箭號: 向左 58">
            <a:extLst>
              <a:ext uri="{FF2B5EF4-FFF2-40B4-BE49-F238E27FC236}">
                <a16:creationId xmlns:a16="http://schemas.microsoft.com/office/drawing/2014/main" id="{D922894E-3F6B-4082-9499-25AFF395A4D8}"/>
              </a:ext>
            </a:extLst>
          </p:cNvPr>
          <p:cNvSpPr/>
          <p:nvPr/>
        </p:nvSpPr>
        <p:spPr>
          <a:xfrm>
            <a:off x="2014336" y="4094289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文字方塊 84">
            <a:extLst>
              <a:ext uri="{FF2B5EF4-FFF2-40B4-BE49-F238E27FC236}">
                <a16:creationId xmlns:a16="http://schemas.microsoft.com/office/drawing/2014/main" id="{8DDE6E60-073B-44D3-8DE8-8EED76AF64E3}"/>
              </a:ext>
            </a:extLst>
          </p:cNvPr>
          <p:cNvSpPr txBox="1"/>
          <p:nvPr/>
        </p:nvSpPr>
        <p:spPr>
          <a:xfrm>
            <a:off x="2926989" y="4063492"/>
            <a:ext cx="310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 dirty="0">
                <a:solidFill>
                  <a:srgbClr val="0070C0"/>
                </a:solidFill>
              </a:rPr>
              <a:t>When SSD Space not enough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61" name="文字方塊 98">
            <a:extLst>
              <a:ext uri="{FF2B5EF4-FFF2-40B4-BE49-F238E27FC236}">
                <a16:creationId xmlns:a16="http://schemas.microsoft.com/office/drawing/2014/main" id="{F11B5479-272E-484C-8956-D03D0697F01D}"/>
              </a:ext>
            </a:extLst>
          </p:cNvPr>
          <p:cNvSpPr txBox="1"/>
          <p:nvPr/>
        </p:nvSpPr>
        <p:spPr>
          <a:xfrm>
            <a:off x="2487206" y="343913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62" name="文字方塊 99">
            <a:extLst>
              <a:ext uri="{FF2B5EF4-FFF2-40B4-BE49-F238E27FC236}">
                <a16:creationId xmlns:a16="http://schemas.microsoft.com/office/drawing/2014/main" id="{9E3D39D4-11F5-4579-BD80-2158517A45C6}"/>
              </a:ext>
            </a:extLst>
          </p:cNvPr>
          <p:cNvSpPr txBox="1"/>
          <p:nvPr/>
        </p:nvSpPr>
        <p:spPr>
          <a:xfrm>
            <a:off x="2513333" y="286431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63" name="文字方塊 102">
            <a:extLst>
              <a:ext uri="{FF2B5EF4-FFF2-40B4-BE49-F238E27FC236}">
                <a16:creationId xmlns:a16="http://schemas.microsoft.com/office/drawing/2014/main" id="{9147D2F5-3269-4735-BF1F-F19809DDC502}"/>
              </a:ext>
            </a:extLst>
          </p:cNvPr>
          <p:cNvSpPr txBox="1"/>
          <p:nvPr/>
        </p:nvSpPr>
        <p:spPr>
          <a:xfrm>
            <a:off x="6589103" y="4063084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HDD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4" name="文字方塊 103">
            <a:extLst>
              <a:ext uri="{FF2B5EF4-FFF2-40B4-BE49-F238E27FC236}">
                <a16:creationId xmlns:a16="http://schemas.microsoft.com/office/drawing/2014/main" id="{2BE57A81-3B80-4170-9EC1-A11A2B94CE75}"/>
              </a:ext>
            </a:extLst>
          </p:cNvPr>
          <p:cNvSpPr txBox="1"/>
          <p:nvPr/>
        </p:nvSpPr>
        <p:spPr>
          <a:xfrm>
            <a:off x="1001118" y="3986548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IO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Application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文字方塊 104">
            <a:extLst>
              <a:ext uri="{FF2B5EF4-FFF2-40B4-BE49-F238E27FC236}">
                <a16:creationId xmlns:a16="http://schemas.microsoft.com/office/drawing/2014/main" id="{72EA0D2A-109E-4472-9150-4A2915DB4532}"/>
              </a:ext>
            </a:extLst>
          </p:cNvPr>
          <p:cNvSpPr txBox="1"/>
          <p:nvPr/>
        </p:nvSpPr>
        <p:spPr>
          <a:xfrm>
            <a:off x="3694700" y="3793022"/>
            <a:ext cx="1567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SSD</a:t>
            </a:r>
            <a:endParaRPr lang="zh-TW" altLang="en-US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5D2488E8-B425-4FBF-94A3-A81C443B10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207" y="3205447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22AE1F79-F11B-4999-B731-41FAD88CA3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061" y="3017052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8" name="箭號: 向左 67">
            <a:extLst>
              <a:ext uri="{FF2B5EF4-FFF2-40B4-BE49-F238E27FC236}">
                <a16:creationId xmlns:a16="http://schemas.microsoft.com/office/drawing/2014/main" id="{35420842-1874-4125-8E07-DC547765AAA1}"/>
              </a:ext>
            </a:extLst>
          </p:cNvPr>
          <p:cNvSpPr/>
          <p:nvPr/>
        </p:nvSpPr>
        <p:spPr>
          <a:xfrm rot="10800000">
            <a:off x="6008347" y="4078492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69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4AAD66B9-C3B3-4A02-9A41-46C3ECFFAEF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1948" y="2816238"/>
            <a:ext cx="1212055" cy="11606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5A04B1CE-8432-407C-B8E3-F09D53D5E5D3}"/>
              </a:ext>
            </a:extLst>
          </p:cNvPr>
          <p:cNvCxnSpPr>
            <a:cxnSpLocks/>
          </p:cNvCxnSpPr>
          <p:nvPr/>
        </p:nvCxnSpPr>
        <p:spPr>
          <a:xfrm>
            <a:off x="2316502" y="3203139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F17488B4-77FF-4DF9-8D8D-647AFE4D3767}"/>
              </a:ext>
            </a:extLst>
          </p:cNvPr>
          <p:cNvCxnSpPr>
            <a:cxnSpLocks/>
          </p:cNvCxnSpPr>
          <p:nvPr/>
        </p:nvCxnSpPr>
        <p:spPr>
          <a:xfrm flipH="1">
            <a:off x="2316503" y="3377310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字方塊 47">
            <a:extLst>
              <a:ext uri="{FF2B5EF4-FFF2-40B4-BE49-F238E27FC236}">
                <a16:creationId xmlns:a16="http://schemas.microsoft.com/office/drawing/2014/main" id="{37F5867A-17FB-43B9-B0B7-8B2640979F4B}"/>
              </a:ext>
            </a:extLst>
          </p:cNvPr>
          <p:cNvSpPr txBox="1"/>
          <p:nvPr/>
        </p:nvSpPr>
        <p:spPr>
          <a:xfrm>
            <a:off x="5700281" y="343913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73" name="文字方塊 48">
            <a:extLst>
              <a:ext uri="{FF2B5EF4-FFF2-40B4-BE49-F238E27FC236}">
                <a16:creationId xmlns:a16="http://schemas.microsoft.com/office/drawing/2014/main" id="{51009EF5-8414-4319-83A6-37BD1D9FF797}"/>
              </a:ext>
            </a:extLst>
          </p:cNvPr>
          <p:cNvSpPr txBox="1"/>
          <p:nvPr/>
        </p:nvSpPr>
        <p:spPr>
          <a:xfrm>
            <a:off x="5726408" y="286431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200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Write</a:t>
            </a:r>
          </a:p>
        </p:txBody>
      </p: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FFDF0905-EE68-4A30-8EF4-8BCA2E0ACDF5}"/>
              </a:ext>
            </a:extLst>
          </p:cNvPr>
          <p:cNvCxnSpPr>
            <a:cxnSpLocks/>
          </p:cNvCxnSpPr>
          <p:nvPr/>
        </p:nvCxnSpPr>
        <p:spPr>
          <a:xfrm>
            <a:off x="5529577" y="3203139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73F0AC71-6A35-4AB5-B339-53E1A8BC8858}"/>
              </a:ext>
            </a:extLst>
          </p:cNvPr>
          <p:cNvCxnSpPr>
            <a:cxnSpLocks/>
          </p:cNvCxnSpPr>
          <p:nvPr/>
        </p:nvCxnSpPr>
        <p:spPr>
          <a:xfrm flipH="1">
            <a:off x="5529578" y="3377310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526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74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The Write-only Cache Increase ROI of </a:t>
            </a:r>
            <a:br>
              <a:rPr lang="en-US" altLang="zh-TW" sz="2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2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 Cache with high Writing Demand</a:t>
            </a:r>
            <a:endParaRPr lang="en-US" sz="2400" dirty="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66" name="內容版面配置區 1">
            <a:extLst>
              <a:ext uri="{FF2B5EF4-FFF2-40B4-BE49-F238E27FC236}">
                <a16:creationId xmlns:a16="http://schemas.microsoft.com/office/drawing/2014/main" id="{5D56CE84-F440-E640-ACE1-F5961282F91C}"/>
              </a:ext>
            </a:extLst>
          </p:cNvPr>
          <p:cNvSpPr txBox="1">
            <a:spLocks/>
          </p:cNvSpPr>
          <p:nvPr/>
        </p:nvSpPr>
        <p:spPr>
          <a:xfrm>
            <a:off x="401007" y="1163638"/>
            <a:ext cx="5427612" cy="1361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12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latin typeface="Arial" pitchFamily="34" charset="0"/>
                <a:cs typeface="Arial" panose="020B0604020202020204" pitchFamily="34" charset="0"/>
              </a:rPr>
              <a:t>Write-only cache is promoted by Microsoft</a:t>
            </a:r>
            <a:br>
              <a:rPr kumimoji="1" lang="en-US" altLang="zh-TW" sz="1600" b="1" dirty="0">
                <a:latin typeface="Arial" pitchFamily="34" charset="0"/>
                <a:cs typeface="Arial" panose="020B0604020202020204" pitchFamily="34" charset="0"/>
              </a:rPr>
            </a:br>
            <a:r>
              <a:rPr kumimoji="1" lang="en-US" altLang="zh-TW" sz="1600" b="1" dirty="0">
                <a:latin typeface="Arial" pitchFamily="34" charset="0"/>
                <a:cs typeface="Arial" panose="020B0604020202020204" pitchFamily="34" charset="0"/>
              </a:rPr>
              <a:t>for endurance control.</a:t>
            </a:r>
          </a:p>
          <a:p>
            <a:pPr marL="180975" indent="-180975">
              <a:lnSpc>
                <a:spcPct val="1200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kumimoji="1" lang="en-US" altLang="zh-TW" sz="1600" b="1" dirty="0">
                <a:latin typeface="Arial" pitchFamily="34" charset="0"/>
                <a:cs typeface="Arial" panose="020B0604020202020204" pitchFamily="34" charset="0"/>
              </a:rPr>
              <a:t>QNAP</a:t>
            </a:r>
            <a:r>
              <a:rPr kumimoji="1" lang="zh-TW" altLang="en-US" sz="1600" b="1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600" b="1" dirty="0">
                <a:latin typeface="Arial" pitchFamily="34" charset="0"/>
                <a:cs typeface="Arial" panose="020B0604020202020204" pitchFamily="34" charset="0"/>
              </a:rPr>
              <a:t>believe Write-only Cache can increase the ROI of purchasing SSD in below scenario:</a:t>
            </a:r>
            <a:endParaRPr kumimoji="1" lang="zh-TW" altLang="zh-TW" sz="1600" b="1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7" name="Shape 266">
            <a:extLst>
              <a:ext uri="{FF2B5EF4-FFF2-40B4-BE49-F238E27FC236}">
                <a16:creationId xmlns:a16="http://schemas.microsoft.com/office/drawing/2014/main" id="{19B5F45B-26EB-0D46-9DCE-C90958E25B30}"/>
              </a:ext>
            </a:extLst>
          </p:cNvPr>
          <p:cNvSpPr txBox="1"/>
          <p:nvPr/>
        </p:nvSpPr>
        <p:spPr>
          <a:xfrm>
            <a:off x="248779" y="4540501"/>
            <a:ext cx="5396136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  <a:hlinkClick r:id="rId3"/>
              </a:rPr>
              <a:t>https://docs.microsoft.com/en-us/windows-server/storage/storage-spaces/understand-the-cache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0" name="矩形 8">
            <a:extLst>
              <a:ext uri="{FF2B5EF4-FFF2-40B4-BE49-F238E27FC236}">
                <a16:creationId xmlns:a16="http://schemas.microsoft.com/office/drawing/2014/main" id="{59C8B996-30F9-CA48-9EA6-F1E4CA2A1016}"/>
              </a:ext>
            </a:extLst>
          </p:cNvPr>
          <p:cNvSpPr/>
          <p:nvPr/>
        </p:nvSpPr>
        <p:spPr>
          <a:xfrm>
            <a:off x="340847" y="2540276"/>
            <a:ext cx="4985402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+mj-lt"/>
              <a:buAutoNum type="arabicPeriod"/>
              <a:tabLst>
                <a:tab pos="180975" algn="l"/>
              </a:tabLst>
            </a:pP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 File Server focusing on write operations</a:t>
            </a:r>
            <a:endParaRPr kumimoji="1" lang="zh-TW" altLang="en-US" sz="1600" b="1" kern="12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Database with more write operation (Such as</a:t>
            </a:r>
            <a:r>
              <a:rPr kumimoji="1" lang="zh-TW" altLang="en-US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IOT </a:t>
            </a: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monitoring server)</a:t>
            </a: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Use high endurance SSD (Intel </a:t>
            </a:r>
            <a:r>
              <a:rPr kumimoji="1" lang="en-US" altLang="zh-TW" sz="1600" b="1" kern="1200" dirty="0" err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Optane</a:t>
            </a: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™) with other SSD</a:t>
            </a:r>
            <a:endParaRPr kumimoji="1" lang="zh-TW" altLang="en-US" sz="1600" b="1" kern="12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9" name="圓角矩形 38">
            <a:extLst>
              <a:ext uri="{FF2B5EF4-FFF2-40B4-BE49-F238E27FC236}">
                <a16:creationId xmlns:a16="http://schemas.microsoft.com/office/drawing/2014/main" id="{1023BE9A-B82C-4397-A000-F18572613843}"/>
              </a:ext>
            </a:extLst>
          </p:cNvPr>
          <p:cNvSpPr/>
          <p:nvPr/>
        </p:nvSpPr>
        <p:spPr>
          <a:xfrm>
            <a:off x="5644915" y="1042600"/>
            <a:ext cx="3043477" cy="36056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FA739ED7-E5FB-411B-AE1B-7B11D1F7AC60}"/>
              </a:ext>
            </a:extLst>
          </p:cNvPr>
          <p:cNvGrpSpPr/>
          <p:nvPr/>
        </p:nvGrpSpPr>
        <p:grpSpPr>
          <a:xfrm>
            <a:off x="5734941" y="1123886"/>
            <a:ext cx="3758168" cy="4198342"/>
            <a:chOff x="5896920" y="1311362"/>
            <a:chExt cx="3758168" cy="4198342"/>
          </a:xfrm>
        </p:grpSpPr>
        <p:sp>
          <p:nvSpPr>
            <p:cNvPr id="31" name="弧形 30">
              <a:extLst>
                <a:ext uri="{FF2B5EF4-FFF2-40B4-BE49-F238E27FC236}">
                  <a16:creationId xmlns:a16="http://schemas.microsoft.com/office/drawing/2014/main" id="{77CFF2D2-C337-40DC-8D57-6F5EE5BA80CC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348D16A-6501-4B42-9341-3087D2300735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7B4E149-48C0-4D71-9115-8F5BB14FD2E2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4" name="接點: 肘形 33">
              <a:extLst>
                <a:ext uri="{FF2B5EF4-FFF2-40B4-BE49-F238E27FC236}">
                  <a16:creationId xmlns:a16="http://schemas.microsoft.com/office/drawing/2014/main" id="{55D16805-E1DD-46A3-A450-18C3C1BE049E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接點: 肘形 34">
              <a:extLst>
                <a:ext uri="{FF2B5EF4-FFF2-40B4-BE49-F238E27FC236}">
                  <a16:creationId xmlns:a16="http://schemas.microsoft.com/office/drawing/2014/main" id="{A0297F59-A4B6-4D80-B68C-2B651B972B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60E4004D-E1D4-43DC-991C-DC81126F3059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50" name="直角三角形 49">
                <a:extLst>
                  <a:ext uri="{FF2B5EF4-FFF2-40B4-BE49-F238E27FC236}">
                    <a16:creationId xmlns:a16="http://schemas.microsoft.com/office/drawing/2014/main" id="{6732465E-457B-49A7-9580-54A28242A43D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51" name="直角三角形 50">
                <a:extLst>
                  <a:ext uri="{FF2B5EF4-FFF2-40B4-BE49-F238E27FC236}">
                    <a16:creationId xmlns:a16="http://schemas.microsoft.com/office/drawing/2014/main" id="{33196F3D-6139-4498-8FCB-244F58C7937B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zh-TW" altLang="en-US"/>
              </a:p>
            </p:txBody>
          </p:sp>
        </p:grpSp>
        <p:sp>
          <p:nvSpPr>
            <p:cNvPr id="37" name="文字方塊 49">
              <a:extLst>
                <a:ext uri="{FF2B5EF4-FFF2-40B4-BE49-F238E27FC236}">
                  <a16:creationId xmlns:a16="http://schemas.microsoft.com/office/drawing/2014/main" id="{82444C99-69AA-45C3-9D77-0DAED70B1832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02262746-A1D0-493C-8518-610E7925A278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26CC4FB-6E30-4E97-8E09-1EF782B22354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289FEE5-491B-45B8-8226-72100810CC15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1" name="接點: 肘形 40">
              <a:extLst>
                <a:ext uri="{FF2B5EF4-FFF2-40B4-BE49-F238E27FC236}">
                  <a16:creationId xmlns:a16="http://schemas.microsoft.com/office/drawing/2014/main" id="{DB78558E-DD0B-477D-83AC-39F65ED7810B}"/>
                </a:ext>
              </a:extLst>
            </p:cNvPr>
            <p:cNvCxnSpPr>
              <a:cxnSpLocks/>
              <a:endCxn id="40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接點: 肘形 41">
              <a:extLst>
                <a:ext uri="{FF2B5EF4-FFF2-40B4-BE49-F238E27FC236}">
                  <a16:creationId xmlns:a16="http://schemas.microsoft.com/office/drawing/2014/main" id="{8FC1C0EC-FD87-45F0-B087-AC82CBF5CE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13119DBA-38BB-4E54-A058-F81B47BA9552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48" name="直角三角形 47">
                <a:extLst>
                  <a:ext uri="{FF2B5EF4-FFF2-40B4-BE49-F238E27FC236}">
                    <a16:creationId xmlns:a16="http://schemas.microsoft.com/office/drawing/2014/main" id="{F160548B-201E-45CD-AF4D-9D09403AB90B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9" name="直角三角形 48">
                <a:extLst>
                  <a:ext uri="{FF2B5EF4-FFF2-40B4-BE49-F238E27FC236}">
                    <a16:creationId xmlns:a16="http://schemas.microsoft.com/office/drawing/2014/main" id="{0933A423-C105-4A50-BAD4-6CDCD69ECE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zh-TW" altLang="en-US"/>
              </a:p>
            </p:txBody>
          </p:sp>
        </p:grpSp>
        <p:sp>
          <p:nvSpPr>
            <p:cNvPr id="44" name="文字方塊 56">
              <a:extLst>
                <a:ext uri="{FF2B5EF4-FFF2-40B4-BE49-F238E27FC236}">
                  <a16:creationId xmlns:a16="http://schemas.microsoft.com/office/drawing/2014/main" id="{CCDE8F66-BEA6-468D-899C-8C39200D11B3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文字方塊 57">
              <a:extLst>
                <a:ext uri="{FF2B5EF4-FFF2-40B4-BE49-F238E27FC236}">
                  <a16:creationId xmlns:a16="http://schemas.microsoft.com/office/drawing/2014/main" id="{E81BEE4C-DCE0-4BF7-B0CF-3C475D931245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46" name="文字方塊 58">
              <a:extLst>
                <a:ext uri="{FF2B5EF4-FFF2-40B4-BE49-F238E27FC236}">
                  <a16:creationId xmlns:a16="http://schemas.microsoft.com/office/drawing/2014/main" id="{534F06AD-3946-4681-80F4-1C0460005B7B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47" name="圖形 256" descr="碼錶">
              <a:extLst>
                <a:ext uri="{FF2B5EF4-FFF2-40B4-BE49-F238E27FC236}">
                  <a16:creationId xmlns:a16="http://schemas.microsoft.com/office/drawing/2014/main" id="{2C07B9AC-FB49-4175-9FE0-83FAD1105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430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34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chemeClr val="lt1"/>
              </a:buClr>
              <a:buSzPts val="800"/>
            </a:pPr>
            <a:r>
              <a:rPr lang="en-US" altLang="zh-TW" sz="24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2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(Auto-Tiering) Increase Capacity and </a:t>
            </a:r>
            <a:br>
              <a:rPr lang="en-US" altLang="zh-TW" sz="2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2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Performance at the Same Time</a:t>
            </a:r>
            <a:endParaRPr lang="en-US" sz="2400" dirty="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5" name="Shape 448">
            <a:extLst>
              <a:ext uri="{FF2B5EF4-FFF2-40B4-BE49-F238E27FC236}">
                <a16:creationId xmlns:a16="http://schemas.microsoft.com/office/drawing/2014/main" id="{000CB2A9-4D4E-2142-B479-6B10FFBFB054}"/>
              </a:ext>
            </a:extLst>
          </p:cNvPr>
          <p:cNvSpPr txBox="1"/>
          <p:nvPr/>
        </p:nvSpPr>
        <p:spPr>
          <a:xfrm>
            <a:off x="396923" y="1365376"/>
            <a:ext cx="3101121" cy="2223006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044981"/>
              </a:buClr>
              <a:buSzPct val="100000"/>
            </a:pP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Beside SSD Cache, </a:t>
            </a:r>
            <a:r>
              <a:rPr kumimoji="1" lang="en-US" altLang="zh-TW" sz="1600" b="1" kern="1200" dirty="0" err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™</a:t>
            </a:r>
            <a:r>
              <a:rPr kumimoji="1" lang="zh-TW" altLang="en-US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 </a:t>
            </a: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can migrate data between SSD and HDD directly.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rgbClr val="044981"/>
              </a:buClr>
              <a:buSzPct val="100000"/>
            </a:pPr>
            <a:endParaRPr kumimoji="1" lang="en-US" altLang="zh-TW" sz="1600" b="1" kern="12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buClr>
                <a:srgbClr val="044981"/>
              </a:buClr>
              <a:buSzPct val="100000"/>
            </a:pP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SSD capacity can be utilized with limited memory requirement. </a:t>
            </a:r>
            <a:endParaRPr kumimoji="1" lang="zh-TW" altLang="zh-TW" sz="1600" b="1" kern="12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04B4292-9B6C-4FB2-9EC9-A6B4DE6F3156}"/>
              </a:ext>
            </a:extLst>
          </p:cNvPr>
          <p:cNvGrpSpPr/>
          <p:nvPr/>
        </p:nvGrpSpPr>
        <p:grpSpPr>
          <a:xfrm>
            <a:off x="3233700" y="922810"/>
            <a:ext cx="5910300" cy="3805800"/>
            <a:chOff x="3053052" y="911155"/>
            <a:chExt cx="5910300" cy="3805800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E6EDD2C5-A359-44C6-B363-4D73C448EDB1}"/>
                </a:ext>
              </a:extLst>
            </p:cNvPr>
            <p:cNvSpPr/>
            <p:nvPr/>
          </p:nvSpPr>
          <p:spPr>
            <a:xfrm>
              <a:off x="5216004" y="2106033"/>
              <a:ext cx="1493181" cy="149318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Shape 147">
              <a:extLst>
                <a:ext uri="{FF2B5EF4-FFF2-40B4-BE49-F238E27FC236}">
                  <a16:creationId xmlns:a16="http://schemas.microsoft.com/office/drawing/2014/main" id="{8949989D-7F72-4C3A-845A-4CA74F14DDA4}"/>
                </a:ext>
              </a:extLst>
            </p:cNvPr>
            <p:cNvGrpSpPr/>
            <p:nvPr/>
          </p:nvGrpSpPr>
          <p:grpSpPr>
            <a:xfrm>
              <a:off x="3053052" y="911155"/>
              <a:ext cx="5910300" cy="3805800"/>
              <a:chOff x="1545025" y="2929875"/>
              <a:chExt cx="5910300" cy="3805800"/>
            </a:xfrm>
          </p:grpSpPr>
          <p:sp>
            <p:nvSpPr>
              <p:cNvPr id="20" name="Shape 148">
                <a:extLst>
                  <a:ext uri="{FF2B5EF4-FFF2-40B4-BE49-F238E27FC236}">
                    <a16:creationId xmlns:a16="http://schemas.microsoft.com/office/drawing/2014/main" id="{D681648C-2C3F-4889-BDDE-81FDB8454C25}"/>
                  </a:ext>
                </a:extLst>
              </p:cNvPr>
              <p:cNvSpPr/>
              <p:nvPr/>
            </p:nvSpPr>
            <p:spPr>
              <a:xfrm>
                <a:off x="4483508" y="3275113"/>
                <a:ext cx="1782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zh-TW" sz="11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</a:p>
            </p:txBody>
          </p:sp>
          <p:pic>
            <p:nvPicPr>
              <p:cNvPr id="21" name="Shape 149" descr="1_Qtier-01-01.png">
                <a:extLst>
                  <a:ext uri="{FF2B5EF4-FFF2-40B4-BE49-F238E27FC236}">
                    <a16:creationId xmlns:a16="http://schemas.microsoft.com/office/drawing/2014/main" id="{4DF18294-6446-4664-8A80-B7F144DCF71C}"/>
                  </a:ext>
                </a:extLst>
              </p:cNvPr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183000"/>
                        </a14:imgEffect>
                        <a14:imgEffect>
                          <a14:brightnessContrast bright="3000" contras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45025" y="2929875"/>
                <a:ext cx="5826300" cy="3805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Shape 150">
                <a:extLst>
                  <a:ext uri="{FF2B5EF4-FFF2-40B4-BE49-F238E27FC236}">
                    <a16:creationId xmlns:a16="http://schemas.microsoft.com/office/drawing/2014/main" id="{E0275AB8-BF72-4443-9B9D-10F1AD9A900E}"/>
                  </a:ext>
                </a:extLst>
              </p:cNvPr>
              <p:cNvSpPr txBox="1"/>
              <p:nvPr/>
            </p:nvSpPr>
            <p:spPr>
              <a:xfrm>
                <a:off x="1826450" y="3209400"/>
                <a:ext cx="1416600" cy="20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en-US" altLang="zh-TW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Hot Data</a:t>
                </a:r>
                <a:endParaRPr lang="zh-TW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23" name="Shape 151">
                <a:extLst>
                  <a:ext uri="{FF2B5EF4-FFF2-40B4-BE49-F238E27FC236}">
                    <a16:creationId xmlns:a16="http://schemas.microsoft.com/office/drawing/2014/main" id="{6EAC7D9E-A81E-417B-9E43-D853027A8D39}"/>
                  </a:ext>
                </a:extLst>
              </p:cNvPr>
              <p:cNvSpPr txBox="1"/>
              <p:nvPr/>
            </p:nvSpPr>
            <p:spPr>
              <a:xfrm>
                <a:off x="1826450" y="3403500"/>
                <a:ext cx="1416600" cy="20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en-US" altLang="zh-TW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Warm Data</a:t>
                </a:r>
                <a:endParaRPr lang="zh-TW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24" name="Shape 152">
                <a:extLst>
                  <a:ext uri="{FF2B5EF4-FFF2-40B4-BE49-F238E27FC236}">
                    <a16:creationId xmlns:a16="http://schemas.microsoft.com/office/drawing/2014/main" id="{4E93A120-6CF0-4461-A835-F0A5B3584526}"/>
                  </a:ext>
                </a:extLst>
              </p:cNvPr>
              <p:cNvSpPr txBox="1"/>
              <p:nvPr/>
            </p:nvSpPr>
            <p:spPr>
              <a:xfrm>
                <a:off x="1826450" y="3605675"/>
                <a:ext cx="1416600" cy="20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en-US" altLang="zh-TW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Cold Data</a:t>
                </a:r>
                <a:endParaRPr lang="zh-TW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25" name="Shape 153">
                <a:extLst>
                  <a:ext uri="{FF2B5EF4-FFF2-40B4-BE49-F238E27FC236}">
                    <a16:creationId xmlns:a16="http://schemas.microsoft.com/office/drawing/2014/main" id="{E43841A5-12F3-46DB-9E8F-F9329F9683C2}"/>
                  </a:ext>
                </a:extLst>
              </p:cNvPr>
              <p:cNvSpPr txBox="1"/>
              <p:nvPr/>
            </p:nvSpPr>
            <p:spPr>
              <a:xfrm>
                <a:off x="2172950" y="4085687"/>
                <a:ext cx="1416600" cy="36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en-US" altLang="zh-TW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Access Pattern Change</a:t>
                </a:r>
                <a:endParaRPr lang="zh-TW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26" name="Shape 154">
                <a:extLst>
                  <a:ext uri="{FF2B5EF4-FFF2-40B4-BE49-F238E27FC236}">
                    <a16:creationId xmlns:a16="http://schemas.microsoft.com/office/drawing/2014/main" id="{2A3B7CCF-AC65-443C-B858-DD04A82F1B75}"/>
                  </a:ext>
                </a:extLst>
              </p:cNvPr>
              <p:cNvSpPr txBox="1"/>
              <p:nvPr/>
            </p:nvSpPr>
            <p:spPr>
              <a:xfrm>
                <a:off x="3914249" y="3094470"/>
                <a:ext cx="1939675" cy="318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r>
                  <a:rPr lang="en-US" altLang="zh-TW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Before Tiering</a:t>
                </a:r>
              </a:p>
              <a:p>
                <a:pPr lvl="0"/>
                <a:r>
                  <a:rPr lang="en-US" altLang="zh-TW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Data place not optimized</a:t>
                </a:r>
                <a:endParaRPr lang="zh-TW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28" name="Shape 155">
                <a:extLst>
                  <a:ext uri="{FF2B5EF4-FFF2-40B4-BE49-F238E27FC236}">
                    <a16:creationId xmlns:a16="http://schemas.microsoft.com/office/drawing/2014/main" id="{E6EAE018-252C-49EA-9D98-69A5B1F02524}"/>
                  </a:ext>
                </a:extLst>
              </p:cNvPr>
              <p:cNvSpPr txBox="1"/>
              <p:nvPr/>
            </p:nvSpPr>
            <p:spPr>
              <a:xfrm>
                <a:off x="5853925" y="4224568"/>
                <a:ext cx="1601400" cy="26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en-US" altLang="zh-TW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Start Tiering</a:t>
                </a:r>
                <a:endParaRPr lang="zh-TW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  <p:sp>
            <p:nvSpPr>
              <p:cNvPr id="29" name="Shape 156">
                <a:extLst>
                  <a:ext uri="{FF2B5EF4-FFF2-40B4-BE49-F238E27FC236}">
                    <a16:creationId xmlns:a16="http://schemas.microsoft.com/office/drawing/2014/main" id="{3B9B49E5-3794-4326-8809-ADA36C8899B8}"/>
                  </a:ext>
                </a:extLst>
              </p:cNvPr>
              <p:cNvSpPr txBox="1"/>
              <p:nvPr/>
            </p:nvSpPr>
            <p:spPr>
              <a:xfrm>
                <a:off x="3938312" y="5625885"/>
                <a:ext cx="2077625" cy="4136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/>
                <a:r>
                  <a:rPr lang="en-US" altLang="zh-TW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After Tiering </a:t>
                </a:r>
              </a:p>
              <a:p>
                <a:pPr lvl="0"/>
                <a:r>
                  <a:rPr lang="en-US" altLang="zh-TW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Microsoft JhengHei"/>
                    <a:cs typeface="Arial" panose="020B0604020202020204" pitchFamily="34" charset="0"/>
                    <a:sym typeface="Microsoft JhengHei"/>
                  </a:rPr>
                  <a:t>Performance optimized</a:t>
                </a:r>
                <a:endParaRPr lang="zh-TW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endParaRPr>
              </a:p>
            </p:txBody>
          </p:sp>
        </p:grp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80147CDC-AF10-44F4-A73D-0BB1E594EB45}"/>
                </a:ext>
              </a:extLst>
            </p:cNvPr>
            <p:cNvSpPr/>
            <p:nvPr/>
          </p:nvSpPr>
          <p:spPr>
            <a:xfrm>
              <a:off x="5531177" y="2405724"/>
              <a:ext cx="877921" cy="877921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Shape 157">
              <a:extLst>
                <a:ext uri="{FF2B5EF4-FFF2-40B4-BE49-F238E27FC236}">
                  <a16:creationId xmlns:a16="http://schemas.microsoft.com/office/drawing/2014/main" id="{2BE52265-3B69-4847-BAC4-649CC76B9991}"/>
                </a:ext>
              </a:extLst>
            </p:cNvPr>
            <p:cNvSpPr txBox="1"/>
            <p:nvPr/>
          </p:nvSpPr>
          <p:spPr>
            <a:xfrm>
              <a:off x="5577370" y="2525712"/>
              <a:ext cx="801166" cy="619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zh-TW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Qtier</a:t>
              </a:r>
              <a:r>
                <a:rPr lang="zh-TW" altLang="zh-TW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/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Engine</a:t>
              </a:r>
              <a:endParaRPr 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874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286246" y="0"/>
            <a:ext cx="8857753" cy="7388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b="1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Powerful w/ just </a:t>
            </a:r>
            <a:r>
              <a:rPr lang="zh-TW" b="1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65W TDP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2585933" y="2399918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6 cores, 12 threads</a:t>
            </a:r>
            <a:r>
              <a:rPr lang="zh-TW" alt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|  </a:t>
            </a: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3.2 GHz / 3.6 GHz 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2578351" y="1316866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8 </a:t>
            </a:r>
            <a:r>
              <a:rPr lang="en-US" alt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cores</a:t>
            </a:r>
            <a:r>
              <a:rPr 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16 </a:t>
            </a:r>
            <a:r>
              <a:rPr lang="en-US" alt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threads</a:t>
            </a:r>
            <a:r>
              <a:rPr lang="zh-TW" sz="24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|  </a:t>
            </a:r>
            <a:r>
              <a:rPr lang="zh-TW" sz="2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3.0 GHz / 3.7 GHz </a:t>
            </a:r>
          </a:p>
        </p:txBody>
      </p:sp>
      <p:sp>
        <p:nvSpPr>
          <p:cNvPr id="10" name="Shape 57">
            <a:extLst>
              <a:ext uri="{FF2B5EF4-FFF2-40B4-BE49-F238E27FC236}">
                <a16:creationId xmlns:a16="http://schemas.microsoft.com/office/drawing/2014/main" id="{A7BA830B-3A4E-6C48-A8E0-BCEB6D1CDFA1}"/>
              </a:ext>
            </a:extLst>
          </p:cNvPr>
          <p:cNvSpPr txBox="1"/>
          <p:nvPr/>
        </p:nvSpPr>
        <p:spPr>
          <a:xfrm>
            <a:off x="2623991" y="3489722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>
              <a:buClr>
                <a:srgbClr val="FF6600"/>
              </a:buClr>
              <a:buSzPct val="25000"/>
              <a:buFont typeface="Arial"/>
              <a:buNone/>
            </a:pP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</a:t>
            </a:r>
            <a:r>
              <a:rPr lang="zh-TW" alt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cores,  4</a:t>
            </a:r>
            <a:r>
              <a:rPr lang="zh-TW" alt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threads</a:t>
            </a:r>
            <a:r>
              <a:rPr lang="zh-TW" altLang="en-US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|  </a:t>
            </a: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3.1</a:t>
            </a:r>
            <a:r>
              <a:rPr lang="zh-TW" altLang="en-US" sz="24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GHz / 3.4</a:t>
            </a:r>
            <a:r>
              <a:rPr lang="zh-TW" altLang="en-US" sz="24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GHz </a:t>
            </a:r>
          </a:p>
        </p:txBody>
      </p:sp>
      <p:pic>
        <p:nvPicPr>
          <p:cNvPr id="12" name="Picture 2" descr="\\MARKETING\Marketing\MarketingMaterials\素材\Logo\AMD\AMD_official Ryzen logos\1711465-A_RYZEN3_BADGE\1711465-A_RYZEN3_BADGE\1711465-A_RYZEN3_BADGE_E_RGB.png">
            <a:extLst>
              <a:ext uri="{FF2B5EF4-FFF2-40B4-BE49-F238E27FC236}">
                <a16:creationId xmlns:a16="http://schemas.microsoft.com/office/drawing/2014/main" id="{BC0A1288-2619-49A8-A4E1-29C13E47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80" y="3393435"/>
            <a:ext cx="785818" cy="696459"/>
          </a:xfrm>
          <a:prstGeom prst="rect">
            <a:avLst/>
          </a:prstGeom>
          <a:noFill/>
        </p:spPr>
      </p:pic>
      <p:pic>
        <p:nvPicPr>
          <p:cNvPr id="13" name="圖片 12" descr="1200.png">
            <a:extLst>
              <a:ext uri="{FF2B5EF4-FFF2-40B4-BE49-F238E27FC236}">
                <a16:creationId xmlns:a16="http://schemas.microsoft.com/office/drawing/2014/main" id="{00D872D1-1FBC-41D4-ACEA-284E64C0E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182" y="3400715"/>
            <a:ext cx="928694" cy="6818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1041FB-638B-4CDE-AD29-F7C7ABA62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46" y="1183763"/>
            <a:ext cx="1965162" cy="7894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4EAB4A-9B95-42E2-B134-D2948C93FE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57" y="2268357"/>
            <a:ext cx="1953050" cy="7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32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28796" cy="74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Qtier 2.0 </a:t>
            </a:r>
            <a:r>
              <a:rPr lang="en-US" altLang="zh-TW" sz="2400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IO Aware tiering for </a:t>
            </a:r>
            <a:br>
              <a:rPr lang="en-US" altLang="zh-TW" sz="2400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2400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real time performance boost </a:t>
            </a:r>
            <a:endParaRPr lang="en-US" sz="2400" dirty="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5" name="Shape 448">
            <a:extLst>
              <a:ext uri="{FF2B5EF4-FFF2-40B4-BE49-F238E27FC236}">
                <a16:creationId xmlns:a16="http://schemas.microsoft.com/office/drawing/2014/main" id="{301C9D70-AAC0-DE4A-B375-D5A4ED1F34E9}"/>
              </a:ext>
            </a:extLst>
          </p:cNvPr>
          <p:cNvSpPr txBox="1"/>
          <p:nvPr/>
        </p:nvSpPr>
        <p:spPr>
          <a:xfrm>
            <a:off x="352278" y="1273749"/>
            <a:ext cx="2798331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  <a:buClr>
                <a:srgbClr val="044981"/>
              </a:buClr>
              <a:buSzPct val="100000"/>
            </a:pPr>
            <a:r>
              <a:rPr kumimoji="1" lang="en-US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Beside tiering on schedule, Qtier now can simulate SSD Cache behavior.</a:t>
            </a:r>
          </a:p>
          <a:p>
            <a:pPr marL="457200" lvl="0" indent="-355600">
              <a:lnSpc>
                <a:spcPct val="120000"/>
              </a:lnSpc>
              <a:spcBef>
                <a:spcPct val="20000"/>
              </a:spcBef>
              <a:buClr>
                <a:srgbClr val="044981"/>
              </a:buClr>
              <a:buSzPct val="100000"/>
              <a:buFont typeface="Arial"/>
              <a:buChar char="l"/>
            </a:pPr>
            <a:endParaRPr kumimoji="1" lang="zh-TW" altLang="zh-TW" sz="1600" b="1" kern="12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buClr>
                <a:srgbClr val="044981"/>
              </a:buClr>
              <a:buSzPct val="100000"/>
            </a:pPr>
            <a:r>
              <a:rPr kumimoji="1" lang="en-US" altLang="zh-TW" sz="1600" b="1" kern="1200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It can utilize SSD capacity while boost performance in real time thus increase SSD ROI.</a:t>
            </a:r>
            <a:br>
              <a:rPr kumimoji="1" lang="zh-TW" altLang="zh-TW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</a:br>
            <a:endParaRPr kumimoji="1" lang="zh-TW" altLang="zh-TW" sz="1600" b="1" kern="12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6" name="Shape 208">
            <a:extLst>
              <a:ext uri="{FF2B5EF4-FFF2-40B4-BE49-F238E27FC236}">
                <a16:creationId xmlns:a16="http://schemas.microsoft.com/office/drawing/2014/main" id="{621B8F4B-4EC5-1748-886D-1D8FB54B1197}"/>
              </a:ext>
            </a:extLst>
          </p:cNvPr>
          <p:cNvSpPr/>
          <p:nvPr/>
        </p:nvSpPr>
        <p:spPr>
          <a:xfrm>
            <a:off x="388586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7" name="Shape 209">
            <a:extLst>
              <a:ext uri="{FF2B5EF4-FFF2-40B4-BE49-F238E27FC236}">
                <a16:creationId xmlns:a16="http://schemas.microsoft.com/office/drawing/2014/main" id="{CF7571AC-3DA3-474E-A929-E515275D7E66}"/>
              </a:ext>
            </a:extLst>
          </p:cNvPr>
          <p:cNvSpPr/>
          <p:nvPr/>
        </p:nvSpPr>
        <p:spPr>
          <a:xfrm>
            <a:off x="4376462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8" name="Shape 210">
            <a:extLst>
              <a:ext uri="{FF2B5EF4-FFF2-40B4-BE49-F238E27FC236}">
                <a16:creationId xmlns:a16="http://schemas.microsoft.com/office/drawing/2014/main" id="{24641EF6-0C9D-7843-8227-2EC64E668582}"/>
              </a:ext>
            </a:extLst>
          </p:cNvPr>
          <p:cNvSpPr/>
          <p:nvPr/>
        </p:nvSpPr>
        <p:spPr>
          <a:xfrm>
            <a:off x="4885488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9" name="Shape 211">
            <a:extLst>
              <a:ext uri="{FF2B5EF4-FFF2-40B4-BE49-F238E27FC236}">
                <a16:creationId xmlns:a16="http://schemas.microsoft.com/office/drawing/2014/main" id="{61175D7B-6FD5-F149-A2C0-56C03BD291DE}"/>
              </a:ext>
            </a:extLst>
          </p:cNvPr>
          <p:cNvSpPr/>
          <p:nvPr/>
        </p:nvSpPr>
        <p:spPr>
          <a:xfrm>
            <a:off x="537934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90" name="Shape 212">
            <a:extLst>
              <a:ext uri="{FF2B5EF4-FFF2-40B4-BE49-F238E27FC236}">
                <a16:creationId xmlns:a16="http://schemas.microsoft.com/office/drawing/2014/main" id="{5637F2B7-1982-2F42-B55C-E6A8F8DE229E}"/>
              </a:ext>
            </a:extLst>
          </p:cNvPr>
          <p:cNvCxnSpPr/>
          <p:nvPr/>
        </p:nvCxnSpPr>
        <p:spPr>
          <a:xfrm>
            <a:off x="3907905" y="218416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91" name="Shape 213">
            <a:extLst>
              <a:ext uri="{FF2B5EF4-FFF2-40B4-BE49-F238E27FC236}">
                <a16:creationId xmlns:a16="http://schemas.microsoft.com/office/drawing/2014/main" id="{344E1AEB-E9FE-454C-B5FD-915E7C1B320E}"/>
              </a:ext>
            </a:extLst>
          </p:cNvPr>
          <p:cNvSpPr/>
          <p:nvPr/>
        </p:nvSpPr>
        <p:spPr>
          <a:xfrm>
            <a:off x="3885867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92" name="Shape 214">
            <a:extLst>
              <a:ext uri="{FF2B5EF4-FFF2-40B4-BE49-F238E27FC236}">
                <a16:creationId xmlns:a16="http://schemas.microsoft.com/office/drawing/2014/main" id="{9FD2E77E-EE8B-2540-AB10-9EDAB546468B}"/>
              </a:ext>
            </a:extLst>
          </p:cNvPr>
          <p:cNvSpPr/>
          <p:nvPr/>
        </p:nvSpPr>
        <p:spPr>
          <a:xfrm>
            <a:off x="4376462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93" name="Shape 215">
            <a:extLst>
              <a:ext uri="{FF2B5EF4-FFF2-40B4-BE49-F238E27FC236}">
                <a16:creationId xmlns:a16="http://schemas.microsoft.com/office/drawing/2014/main" id="{3E1D10DC-9F9B-5F41-B0C0-05767F07B26B}"/>
              </a:ext>
            </a:extLst>
          </p:cNvPr>
          <p:cNvSpPr/>
          <p:nvPr/>
        </p:nvSpPr>
        <p:spPr>
          <a:xfrm>
            <a:off x="4885488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94" name="Shape 216">
            <a:extLst>
              <a:ext uri="{FF2B5EF4-FFF2-40B4-BE49-F238E27FC236}">
                <a16:creationId xmlns:a16="http://schemas.microsoft.com/office/drawing/2014/main" id="{FE657063-9B5A-EC49-B18F-19B767051CD7}"/>
              </a:ext>
            </a:extLst>
          </p:cNvPr>
          <p:cNvSpPr/>
          <p:nvPr/>
        </p:nvSpPr>
        <p:spPr>
          <a:xfrm>
            <a:off x="5395113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95" name="Shape 217">
            <a:extLst>
              <a:ext uri="{FF2B5EF4-FFF2-40B4-BE49-F238E27FC236}">
                <a16:creationId xmlns:a16="http://schemas.microsoft.com/office/drawing/2014/main" id="{E53DFF57-1AD3-554D-BE48-0535FB236D53}"/>
              </a:ext>
            </a:extLst>
          </p:cNvPr>
          <p:cNvCxnSpPr/>
          <p:nvPr/>
        </p:nvCxnSpPr>
        <p:spPr>
          <a:xfrm>
            <a:off x="3907905" y="295716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96" name="Shape 218">
            <a:extLst>
              <a:ext uri="{FF2B5EF4-FFF2-40B4-BE49-F238E27FC236}">
                <a16:creationId xmlns:a16="http://schemas.microsoft.com/office/drawing/2014/main" id="{AEABCC80-B369-1E4F-BC05-971531480D81}"/>
              </a:ext>
            </a:extLst>
          </p:cNvPr>
          <p:cNvCxnSpPr/>
          <p:nvPr/>
        </p:nvCxnSpPr>
        <p:spPr>
          <a:xfrm rot="16200000" flipH="1">
            <a:off x="3541399" y="179577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97" name="Shape 219">
            <a:extLst>
              <a:ext uri="{FF2B5EF4-FFF2-40B4-BE49-F238E27FC236}">
                <a16:creationId xmlns:a16="http://schemas.microsoft.com/office/drawing/2014/main" id="{2502C128-6BA5-C049-B87A-790747A7280C}"/>
              </a:ext>
            </a:extLst>
          </p:cNvPr>
          <p:cNvGrpSpPr/>
          <p:nvPr/>
        </p:nvGrpSpPr>
        <p:grpSpPr>
          <a:xfrm>
            <a:off x="3539634" y="2350656"/>
            <a:ext cx="362333" cy="516748"/>
            <a:chOff x="642204" y="3502820"/>
            <a:chExt cx="500806" cy="999300"/>
          </a:xfrm>
        </p:grpSpPr>
        <p:cxnSp>
          <p:nvCxnSpPr>
            <p:cNvPr id="98" name="Shape 220">
              <a:extLst>
                <a:ext uri="{FF2B5EF4-FFF2-40B4-BE49-F238E27FC236}">
                  <a16:creationId xmlns:a16="http://schemas.microsoft.com/office/drawing/2014/main" id="{D603521A-AB1D-D14C-8F55-F1EC4A7D07A8}"/>
                </a:ext>
              </a:extLst>
            </p:cNvPr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99" name="Shape 221">
              <a:extLst>
                <a:ext uri="{FF2B5EF4-FFF2-40B4-BE49-F238E27FC236}">
                  <a16:creationId xmlns:a16="http://schemas.microsoft.com/office/drawing/2014/main" id="{7AFC64F3-3AB9-D043-B2C5-084AD78458DB}"/>
                </a:ext>
              </a:extLst>
            </p:cNvPr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0" name="Shape 222">
            <a:extLst>
              <a:ext uri="{FF2B5EF4-FFF2-40B4-BE49-F238E27FC236}">
                <a16:creationId xmlns:a16="http://schemas.microsoft.com/office/drawing/2014/main" id="{1E23BE7E-889F-F345-B3D6-4698B8324E6D}"/>
              </a:ext>
            </a:extLst>
          </p:cNvPr>
          <p:cNvSpPr/>
          <p:nvPr/>
        </p:nvSpPr>
        <p:spPr>
          <a:xfrm>
            <a:off x="4591102" y="218931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SSD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01" name="Shape 223">
            <a:extLst>
              <a:ext uri="{FF2B5EF4-FFF2-40B4-BE49-F238E27FC236}">
                <a16:creationId xmlns:a16="http://schemas.microsoft.com/office/drawing/2014/main" id="{008F2DB8-9B27-4B4A-9E81-67F21C260785}"/>
              </a:ext>
            </a:extLst>
          </p:cNvPr>
          <p:cNvSpPr/>
          <p:nvPr/>
        </p:nvSpPr>
        <p:spPr>
          <a:xfrm>
            <a:off x="3847098" y="1503541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>
                <a:solidFill>
                  <a:srgbClr val="1C458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C、D</a:t>
            </a:r>
            <a:r>
              <a:rPr lang="en-US" altLang="zh-TW" sz="1200" b="1">
                <a:solidFill>
                  <a:srgbClr val="1C458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 data block be written to HDD due to SSD full</a:t>
            </a:r>
            <a:endParaRPr lang="zh-TW" sz="1200" b="1">
              <a:solidFill>
                <a:srgbClr val="1C4587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02" name="Shape 224">
            <a:extLst>
              <a:ext uri="{FF2B5EF4-FFF2-40B4-BE49-F238E27FC236}">
                <a16:creationId xmlns:a16="http://schemas.microsoft.com/office/drawing/2014/main" id="{2EDAF89B-3E77-314E-88CC-5584087301A8}"/>
              </a:ext>
            </a:extLst>
          </p:cNvPr>
          <p:cNvSpPr/>
          <p:nvPr/>
        </p:nvSpPr>
        <p:spPr>
          <a:xfrm>
            <a:off x="4591102" y="296096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HDD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03" name="Shape 225">
            <a:extLst>
              <a:ext uri="{FF2B5EF4-FFF2-40B4-BE49-F238E27FC236}">
                <a16:creationId xmlns:a16="http://schemas.microsoft.com/office/drawing/2014/main" id="{EC6A2C44-98A7-7346-B151-51E3A6432EFA}"/>
              </a:ext>
            </a:extLst>
          </p:cNvPr>
          <p:cNvSpPr/>
          <p:nvPr/>
        </p:nvSpPr>
        <p:spPr>
          <a:xfrm>
            <a:off x="4062176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104" name="Shape 226">
            <a:extLst>
              <a:ext uri="{FF2B5EF4-FFF2-40B4-BE49-F238E27FC236}">
                <a16:creationId xmlns:a16="http://schemas.microsoft.com/office/drawing/2014/main" id="{09FE73FA-4112-0849-8807-B72BBF2C2363}"/>
              </a:ext>
            </a:extLst>
          </p:cNvPr>
          <p:cNvSpPr/>
          <p:nvPr/>
        </p:nvSpPr>
        <p:spPr>
          <a:xfrm>
            <a:off x="4560758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105" name="Shape 227">
            <a:extLst>
              <a:ext uri="{FF2B5EF4-FFF2-40B4-BE49-F238E27FC236}">
                <a16:creationId xmlns:a16="http://schemas.microsoft.com/office/drawing/2014/main" id="{86B67E47-FEBA-1144-8137-63C7600130E9}"/>
              </a:ext>
            </a:extLst>
          </p:cNvPr>
          <p:cNvSpPr/>
          <p:nvPr/>
        </p:nvSpPr>
        <p:spPr>
          <a:xfrm>
            <a:off x="4062176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107" name="Shape 228">
            <a:extLst>
              <a:ext uri="{FF2B5EF4-FFF2-40B4-BE49-F238E27FC236}">
                <a16:creationId xmlns:a16="http://schemas.microsoft.com/office/drawing/2014/main" id="{8EEB6A05-89F2-6243-B95D-436C82FF05E7}"/>
              </a:ext>
            </a:extLst>
          </p:cNvPr>
          <p:cNvSpPr/>
          <p:nvPr/>
        </p:nvSpPr>
        <p:spPr>
          <a:xfrm>
            <a:off x="4560758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</a:t>
            </a:r>
          </a:p>
        </p:txBody>
      </p:sp>
      <p:cxnSp>
        <p:nvCxnSpPr>
          <p:cNvPr id="108" name="Shape 229">
            <a:extLst>
              <a:ext uri="{FF2B5EF4-FFF2-40B4-BE49-F238E27FC236}">
                <a16:creationId xmlns:a16="http://schemas.microsoft.com/office/drawing/2014/main" id="{C2FADFA0-D113-E64C-A099-3C37930A07CB}"/>
              </a:ext>
            </a:extLst>
          </p:cNvPr>
          <p:cNvCxnSpPr/>
          <p:nvPr/>
        </p:nvCxnSpPr>
        <p:spPr>
          <a:xfrm rot="10800000">
            <a:off x="3534165" y="180443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109" name="Shape 230">
            <a:extLst>
              <a:ext uri="{FF2B5EF4-FFF2-40B4-BE49-F238E27FC236}">
                <a16:creationId xmlns:a16="http://schemas.microsoft.com/office/drawing/2014/main" id="{FE7C5E01-0021-234E-8039-CA7979ED1E7B}"/>
              </a:ext>
            </a:extLst>
          </p:cNvPr>
          <p:cNvGraphicFramePr/>
          <p:nvPr>
            <p:extLst/>
          </p:nvPr>
        </p:nvGraphicFramePr>
        <p:xfrm>
          <a:off x="3548690" y="333987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Shape 231">
            <a:extLst>
              <a:ext uri="{FF2B5EF4-FFF2-40B4-BE49-F238E27FC236}">
                <a16:creationId xmlns:a16="http://schemas.microsoft.com/office/drawing/2014/main" id="{48E8FC7A-EF30-7142-AA3D-72EBB51CE7D5}"/>
              </a:ext>
            </a:extLst>
          </p:cNvPr>
          <p:cNvSpPr/>
          <p:nvPr/>
        </p:nvSpPr>
        <p:spPr>
          <a:xfrm>
            <a:off x="6678184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1" name="Shape 232">
            <a:extLst>
              <a:ext uri="{FF2B5EF4-FFF2-40B4-BE49-F238E27FC236}">
                <a16:creationId xmlns:a16="http://schemas.microsoft.com/office/drawing/2014/main" id="{04413ECA-8CE7-A645-9C87-40EE5BC89974}"/>
              </a:ext>
            </a:extLst>
          </p:cNvPr>
          <p:cNvSpPr/>
          <p:nvPr/>
        </p:nvSpPr>
        <p:spPr>
          <a:xfrm>
            <a:off x="7199936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2" name="Shape 233">
            <a:extLst>
              <a:ext uri="{FF2B5EF4-FFF2-40B4-BE49-F238E27FC236}">
                <a16:creationId xmlns:a16="http://schemas.microsoft.com/office/drawing/2014/main" id="{595919A7-1BCA-2846-A7DA-D59DECCB6B89}"/>
              </a:ext>
            </a:extLst>
          </p:cNvPr>
          <p:cNvSpPr/>
          <p:nvPr/>
        </p:nvSpPr>
        <p:spPr>
          <a:xfrm>
            <a:off x="8234234" y="188332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13" name="Shape 234">
            <a:extLst>
              <a:ext uri="{FF2B5EF4-FFF2-40B4-BE49-F238E27FC236}">
                <a16:creationId xmlns:a16="http://schemas.microsoft.com/office/drawing/2014/main" id="{C026BB10-38B3-4A4E-B841-374C8B349B22}"/>
              </a:ext>
            </a:extLst>
          </p:cNvPr>
          <p:cNvCxnSpPr/>
          <p:nvPr/>
        </p:nvCxnSpPr>
        <p:spPr>
          <a:xfrm rot="10800000" flipH="1">
            <a:off x="6667852" y="218416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114" name="Shape 235">
            <a:extLst>
              <a:ext uri="{FF2B5EF4-FFF2-40B4-BE49-F238E27FC236}">
                <a16:creationId xmlns:a16="http://schemas.microsoft.com/office/drawing/2014/main" id="{2CF98FBE-3C90-4447-9B9A-361F58450E93}"/>
              </a:ext>
            </a:extLst>
          </p:cNvPr>
          <p:cNvSpPr/>
          <p:nvPr/>
        </p:nvSpPr>
        <p:spPr>
          <a:xfrm>
            <a:off x="6678184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5" name="Shape 236">
            <a:extLst>
              <a:ext uri="{FF2B5EF4-FFF2-40B4-BE49-F238E27FC236}">
                <a16:creationId xmlns:a16="http://schemas.microsoft.com/office/drawing/2014/main" id="{E5136072-488E-E848-91C8-67DF18A870D6}"/>
              </a:ext>
            </a:extLst>
          </p:cNvPr>
          <p:cNvSpPr/>
          <p:nvPr/>
        </p:nvSpPr>
        <p:spPr>
          <a:xfrm>
            <a:off x="7724298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6" name="Shape 237">
            <a:extLst>
              <a:ext uri="{FF2B5EF4-FFF2-40B4-BE49-F238E27FC236}">
                <a16:creationId xmlns:a16="http://schemas.microsoft.com/office/drawing/2014/main" id="{D774CCE8-A2F6-5A4B-B277-419883D63D46}"/>
              </a:ext>
            </a:extLst>
          </p:cNvPr>
          <p:cNvSpPr/>
          <p:nvPr/>
        </p:nvSpPr>
        <p:spPr>
          <a:xfrm>
            <a:off x="8234234" y="265915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17" name="Shape 238">
            <a:extLst>
              <a:ext uri="{FF2B5EF4-FFF2-40B4-BE49-F238E27FC236}">
                <a16:creationId xmlns:a16="http://schemas.microsoft.com/office/drawing/2014/main" id="{6B1F1B10-EA54-CF4B-A63E-E4E875DF2F6F}"/>
              </a:ext>
            </a:extLst>
          </p:cNvPr>
          <p:cNvCxnSpPr/>
          <p:nvPr/>
        </p:nvCxnSpPr>
        <p:spPr>
          <a:xfrm>
            <a:off x="6667852" y="296463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18" name="Shape 239">
            <a:extLst>
              <a:ext uri="{FF2B5EF4-FFF2-40B4-BE49-F238E27FC236}">
                <a16:creationId xmlns:a16="http://schemas.microsoft.com/office/drawing/2014/main" id="{4750A345-7CBB-3B42-BB64-6BADE2E17DF3}"/>
              </a:ext>
            </a:extLst>
          </p:cNvPr>
          <p:cNvSpPr/>
          <p:nvPr/>
        </p:nvSpPr>
        <p:spPr>
          <a:xfrm>
            <a:off x="6544027" y="1518291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en-US" altLang="zh-TW" sz="1200" b="1">
                <a:solidFill>
                  <a:srgbClr val="1C4587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D data block be promoted as access frequency increase </a:t>
            </a:r>
            <a:endParaRPr lang="zh-TW" sz="1200" b="1">
              <a:solidFill>
                <a:srgbClr val="1C4587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19" name="Shape 240">
            <a:extLst>
              <a:ext uri="{FF2B5EF4-FFF2-40B4-BE49-F238E27FC236}">
                <a16:creationId xmlns:a16="http://schemas.microsoft.com/office/drawing/2014/main" id="{AFA50F87-2510-EA4E-9D7D-9CB888C4E9A6}"/>
              </a:ext>
            </a:extLst>
          </p:cNvPr>
          <p:cNvSpPr/>
          <p:nvPr/>
        </p:nvSpPr>
        <p:spPr>
          <a:xfrm>
            <a:off x="7333382" y="297873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HDD </a:t>
            </a:r>
            <a:r>
              <a:rPr lang="en-US" altLang="zh-TW" sz="1000" b="1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Tier</a:t>
            </a:r>
            <a:endParaRPr lang="zh-TW" sz="1000" b="1">
              <a:solidFill>
                <a:srgbClr val="0C0C0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20" name="Shape 241">
            <a:extLst>
              <a:ext uri="{FF2B5EF4-FFF2-40B4-BE49-F238E27FC236}">
                <a16:creationId xmlns:a16="http://schemas.microsoft.com/office/drawing/2014/main" id="{F1C9F12C-5BBB-214E-960E-1E49848C93C5}"/>
              </a:ext>
            </a:extLst>
          </p:cNvPr>
          <p:cNvSpPr/>
          <p:nvPr/>
        </p:nvSpPr>
        <p:spPr>
          <a:xfrm>
            <a:off x="6853854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121" name="Shape 242">
            <a:extLst>
              <a:ext uri="{FF2B5EF4-FFF2-40B4-BE49-F238E27FC236}">
                <a16:creationId xmlns:a16="http://schemas.microsoft.com/office/drawing/2014/main" id="{41C6BB9E-A721-094E-ADFF-55EB0136961B}"/>
              </a:ext>
            </a:extLst>
          </p:cNvPr>
          <p:cNvSpPr/>
          <p:nvPr/>
        </p:nvSpPr>
        <p:spPr>
          <a:xfrm>
            <a:off x="7387033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122" name="Shape 243">
            <a:extLst>
              <a:ext uri="{FF2B5EF4-FFF2-40B4-BE49-F238E27FC236}">
                <a16:creationId xmlns:a16="http://schemas.microsoft.com/office/drawing/2014/main" id="{E6E40665-08F2-B246-97F8-F6CF64FF33E6}"/>
              </a:ext>
            </a:extLst>
          </p:cNvPr>
          <p:cNvSpPr/>
          <p:nvPr/>
        </p:nvSpPr>
        <p:spPr>
          <a:xfrm>
            <a:off x="6853854" y="272986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</a:t>
            </a:r>
          </a:p>
        </p:txBody>
      </p:sp>
      <p:grpSp>
        <p:nvGrpSpPr>
          <p:cNvPr id="123" name="Shape 246">
            <a:extLst>
              <a:ext uri="{FF2B5EF4-FFF2-40B4-BE49-F238E27FC236}">
                <a16:creationId xmlns:a16="http://schemas.microsoft.com/office/drawing/2014/main" id="{C812A2C7-78C4-614F-9DDB-7EE6CDC2424D}"/>
              </a:ext>
            </a:extLst>
          </p:cNvPr>
          <p:cNvGrpSpPr/>
          <p:nvPr/>
        </p:nvGrpSpPr>
        <p:grpSpPr>
          <a:xfrm>
            <a:off x="7134785" y="1301112"/>
            <a:ext cx="595178" cy="163865"/>
            <a:chOff x="712747" y="6215082"/>
            <a:chExt cx="1244360" cy="342600"/>
          </a:xfrm>
        </p:grpSpPr>
        <p:sp>
          <p:nvSpPr>
            <p:cNvPr id="124" name="Shape 247">
              <a:extLst>
                <a:ext uri="{FF2B5EF4-FFF2-40B4-BE49-F238E27FC236}">
                  <a16:creationId xmlns:a16="http://schemas.microsoft.com/office/drawing/2014/main" id="{2FE21291-96E1-C249-ACD3-10D3C1FFD6FB}"/>
                </a:ext>
              </a:extLst>
            </p:cNvPr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5" name="Shape 248">
              <a:extLst>
                <a:ext uri="{FF2B5EF4-FFF2-40B4-BE49-F238E27FC236}">
                  <a16:creationId xmlns:a16="http://schemas.microsoft.com/office/drawing/2014/main" id="{11D3F2D2-E126-2E49-8295-88245A16EE50}"/>
                </a:ext>
              </a:extLst>
            </p:cNvPr>
            <p:cNvSpPr/>
            <p:nvPr/>
          </p:nvSpPr>
          <p:spPr>
            <a:xfrm>
              <a:off x="886408" y="6215082"/>
              <a:ext cx="1070699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 dirty="0">
                  <a:solidFill>
                    <a:srgbClr val="0C0C0C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Data</a:t>
              </a:r>
              <a:endParaRPr lang="zh-TW" sz="1100" b="1" dirty="0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Shape 249">
            <a:extLst>
              <a:ext uri="{FF2B5EF4-FFF2-40B4-BE49-F238E27FC236}">
                <a16:creationId xmlns:a16="http://schemas.microsoft.com/office/drawing/2014/main" id="{16924F19-CB88-2342-916C-8F5C4A6A8D72}"/>
              </a:ext>
            </a:extLst>
          </p:cNvPr>
          <p:cNvGrpSpPr/>
          <p:nvPr/>
        </p:nvGrpSpPr>
        <p:grpSpPr>
          <a:xfrm>
            <a:off x="7986446" y="1301113"/>
            <a:ext cx="678589" cy="163865"/>
            <a:chOff x="2000232" y="6215079"/>
            <a:chExt cx="1418751" cy="342600"/>
          </a:xfrm>
        </p:grpSpPr>
        <p:sp>
          <p:nvSpPr>
            <p:cNvPr id="127" name="Shape 250">
              <a:extLst>
                <a:ext uri="{FF2B5EF4-FFF2-40B4-BE49-F238E27FC236}">
                  <a16:creationId xmlns:a16="http://schemas.microsoft.com/office/drawing/2014/main" id="{7EBAC71C-4BF8-284D-840A-8F801E0243F7}"/>
                </a:ext>
              </a:extLst>
            </p:cNvPr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8" name="Shape 251">
              <a:extLst>
                <a:ext uri="{FF2B5EF4-FFF2-40B4-BE49-F238E27FC236}">
                  <a16:creationId xmlns:a16="http://schemas.microsoft.com/office/drawing/2014/main" id="{1C64E65D-03DF-D04A-8075-53E7944019BF}"/>
                </a:ext>
              </a:extLst>
            </p:cNvPr>
            <p:cNvSpPr/>
            <p:nvPr/>
          </p:nvSpPr>
          <p:spPr>
            <a:xfrm>
              <a:off x="2153441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 dirty="0">
                  <a:solidFill>
                    <a:srgbClr val="0C0C0C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Blank</a:t>
              </a:r>
              <a:endParaRPr lang="zh-TW" sz="1100" b="1" dirty="0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29" name="Shape 252">
            <a:extLst>
              <a:ext uri="{FF2B5EF4-FFF2-40B4-BE49-F238E27FC236}">
                <a16:creationId xmlns:a16="http://schemas.microsoft.com/office/drawing/2014/main" id="{48E5F2A7-E127-CC4E-9F48-AB1DE3B95DAE}"/>
              </a:ext>
            </a:extLst>
          </p:cNvPr>
          <p:cNvSpPr/>
          <p:nvPr/>
        </p:nvSpPr>
        <p:spPr>
          <a:xfrm>
            <a:off x="7715230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0" name="Shape 253">
            <a:extLst>
              <a:ext uri="{FF2B5EF4-FFF2-40B4-BE49-F238E27FC236}">
                <a16:creationId xmlns:a16="http://schemas.microsoft.com/office/drawing/2014/main" id="{48D27001-1310-6B47-BE40-9271D85A2E34}"/>
              </a:ext>
            </a:extLst>
          </p:cNvPr>
          <p:cNvSpPr/>
          <p:nvPr/>
        </p:nvSpPr>
        <p:spPr>
          <a:xfrm>
            <a:off x="7902327" y="195937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</a:t>
            </a:r>
          </a:p>
        </p:txBody>
      </p:sp>
      <p:sp>
        <p:nvSpPr>
          <p:cNvPr id="131" name="Shape 254">
            <a:extLst>
              <a:ext uri="{FF2B5EF4-FFF2-40B4-BE49-F238E27FC236}">
                <a16:creationId xmlns:a16="http://schemas.microsoft.com/office/drawing/2014/main" id="{1197EDAB-55DB-4544-AF5E-28BE00A324E2}"/>
              </a:ext>
            </a:extLst>
          </p:cNvPr>
          <p:cNvSpPr/>
          <p:nvPr/>
        </p:nvSpPr>
        <p:spPr>
          <a:xfrm>
            <a:off x="7199317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2" name="Shape 255">
            <a:extLst>
              <a:ext uri="{FF2B5EF4-FFF2-40B4-BE49-F238E27FC236}">
                <a16:creationId xmlns:a16="http://schemas.microsoft.com/office/drawing/2014/main" id="{999BAAD7-47F0-9F4E-AA1F-CC4D859A2717}"/>
              </a:ext>
            </a:extLst>
          </p:cNvPr>
          <p:cNvSpPr/>
          <p:nvPr/>
        </p:nvSpPr>
        <p:spPr>
          <a:xfrm>
            <a:off x="6013982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3" name="Shape 257">
            <a:extLst>
              <a:ext uri="{FF2B5EF4-FFF2-40B4-BE49-F238E27FC236}">
                <a16:creationId xmlns:a16="http://schemas.microsoft.com/office/drawing/2014/main" id="{6CF477F0-93A4-C842-835A-DC1AC2073A7B}"/>
              </a:ext>
            </a:extLst>
          </p:cNvPr>
          <p:cNvSpPr/>
          <p:nvPr/>
        </p:nvSpPr>
        <p:spPr>
          <a:xfrm>
            <a:off x="6147334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4" name="Shape 258">
            <a:extLst>
              <a:ext uri="{FF2B5EF4-FFF2-40B4-BE49-F238E27FC236}">
                <a16:creationId xmlns:a16="http://schemas.microsoft.com/office/drawing/2014/main" id="{65404292-208A-D246-8FC8-F199593890FB}"/>
              </a:ext>
            </a:extLst>
          </p:cNvPr>
          <p:cNvSpPr/>
          <p:nvPr/>
        </p:nvSpPr>
        <p:spPr>
          <a:xfrm>
            <a:off x="6286219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5" name="Shape 259">
            <a:extLst>
              <a:ext uri="{FF2B5EF4-FFF2-40B4-BE49-F238E27FC236}">
                <a16:creationId xmlns:a16="http://schemas.microsoft.com/office/drawing/2014/main" id="{8E063E36-81E1-A343-A97F-9277EB7A9097}"/>
              </a:ext>
            </a:extLst>
          </p:cNvPr>
          <p:cNvSpPr/>
          <p:nvPr/>
        </p:nvSpPr>
        <p:spPr>
          <a:xfrm>
            <a:off x="6417221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36" name="Shape 261">
            <a:extLst>
              <a:ext uri="{FF2B5EF4-FFF2-40B4-BE49-F238E27FC236}">
                <a16:creationId xmlns:a16="http://schemas.microsoft.com/office/drawing/2014/main" id="{E3AA6AE2-1938-CA49-83A7-C92C00B1CA0A}"/>
              </a:ext>
            </a:extLst>
          </p:cNvPr>
          <p:cNvCxnSpPr/>
          <p:nvPr/>
        </p:nvCxnSpPr>
        <p:spPr>
          <a:xfrm rot="-5400000">
            <a:off x="7427767" y="210867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7" name="Shape 262">
            <a:extLst>
              <a:ext uri="{FF2B5EF4-FFF2-40B4-BE49-F238E27FC236}">
                <a16:creationId xmlns:a16="http://schemas.microsoft.com/office/drawing/2014/main" id="{29DA02F3-F44C-6647-B912-AF235562C798}"/>
              </a:ext>
            </a:extLst>
          </p:cNvPr>
          <p:cNvSpPr/>
          <p:nvPr/>
        </p:nvSpPr>
        <p:spPr>
          <a:xfrm>
            <a:off x="7925573" y="219376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SSD </a:t>
            </a:r>
            <a:r>
              <a:rPr lang="en-US" altLang="zh-TW" sz="1000" b="1">
                <a:solidFill>
                  <a:srgbClr val="0C0C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Tier</a:t>
            </a:r>
            <a:endParaRPr lang="zh-TW" sz="1000" b="1">
              <a:solidFill>
                <a:srgbClr val="0C0C0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138" name="Shape 230">
            <a:extLst>
              <a:ext uri="{FF2B5EF4-FFF2-40B4-BE49-F238E27FC236}">
                <a16:creationId xmlns:a16="http://schemas.microsoft.com/office/drawing/2014/main" id="{517F3017-4A69-9148-8658-7F3A1F6E0DB6}"/>
              </a:ext>
            </a:extLst>
          </p:cNvPr>
          <p:cNvGraphicFramePr/>
          <p:nvPr>
            <p:extLst/>
          </p:nvPr>
        </p:nvGraphicFramePr>
        <p:xfrm>
          <a:off x="6427839" y="3367548"/>
          <a:ext cx="2446300" cy="7675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</a:t>
                      </a: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39" name="Shape 260">
            <a:extLst>
              <a:ext uri="{FF2B5EF4-FFF2-40B4-BE49-F238E27FC236}">
                <a16:creationId xmlns:a16="http://schemas.microsoft.com/office/drawing/2014/main" id="{8AA3CECE-E900-854D-8B95-6276123C2B10}"/>
              </a:ext>
            </a:extLst>
          </p:cNvPr>
          <p:cNvCxnSpPr/>
          <p:nvPr/>
        </p:nvCxnSpPr>
        <p:spPr>
          <a:xfrm rot="10800000" flipH="1">
            <a:off x="6614779" y="3749626"/>
            <a:ext cx="2150400" cy="13200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6269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286C5FBE-FDAE-422B-B8C2-A9C446169C2C}"/>
              </a:ext>
            </a:extLst>
          </p:cNvPr>
          <p:cNvSpPr/>
          <p:nvPr/>
        </p:nvSpPr>
        <p:spPr>
          <a:xfrm>
            <a:off x="7125076" y="1642069"/>
            <a:ext cx="1855705" cy="1029737"/>
          </a:xfrm>
          <a:prstGeom prst="wedgeRoundRectCallout">
            <a:avLst>
              <a:gd name="adj1" fmla="val 1948"/>
              <a:gd name="adj2" fmla="val 82179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733926" y="0"/>
            <a:ext cx="8410073" cy="78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chemeClr val="lt1"/>
              </a:buClr>
              <a:buSzPts val="800"/>
            </a:pPr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Arial"/>
              </a:rPr>
              <a:t>TS-x77 </a:t>
            </a: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SSD Multiple Configurations</a:t>
            </a:r>
            <a:endParaRPr lang="en-US" dirty="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4395"/>
            <a:ext cx="8229600" cy="10694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TW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 addition to acting as a backup server, SSD Over-provisioning, Global Cache and </a:t>
            </a:r>
            <a:r>
              <a:rPr lang="en-US" altLang="zh-TW" sz="16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let</a:t>
            </a:r>
            <a:r>
              <a:rPr lang="zh-TW" alt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the NAS</a:t>
            </a:r>
            <a:r>
              <a:rPr lang="zh-TW" altLang="en-US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be deployed as production server.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AB63CA4-1AAC-4171-817B-9D22B1F0BA8C}"/>
              </a:ext>
            </a:extLst>
          </p:cNvPr>
          <p:cNvSpPr txBox="1"/>
          <p:nvPr/>
        </p:nvSpPr>
        <p:spPr>
          <a:xfrm>
            <a:off x="7125077" y="1684720"/>
            <a:ext cx="1855705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2.5”</a:t>
            </a:r>
            <a:endParaRPr lang="en-US" altLang="zh-TW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6Gb/s SSD and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M.2 SATA SSD  </a:t>
            </a:r>
          </a:p>
          <a:p>
            <a:pPr algn="ctr"/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ports</a:t>
            </a:r>
            <a:b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zh-TW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Shape 298" descr="D:\工作進行中\20170911直播母版16比9\20171012直播ppt元素\QM2爆炸圖_coco.png">
            <a:extLst>
              <a:ext uri="{FF2B5EF4-FFF2-40B4-BE49-F238E27FC236}">
                <a16:creationId xmlns:a16="http://schemas.microsoft.com/office/drawing/2014/main" id="{3BD8522B-A841-C44A-A262-F1F981B34D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607" y="2775763"/>
            <a:ext cx="1781175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299">
            <a:extLst>
              <a:ext uri="{FF2B5EF4-FFF2-40B4-BE49-F238E27FC236}">
                <a16:creationId xmlns:a16="http://schemas.microsoft.com/office/drawing/2014/main" id="{34CE3668-C505-394C-A74A-C8AD8E330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248" y="3311494"/>
            <a:ext cx="1334691" cy="41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9" tIns="68569" rIns="68569" bIns="68569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FFFFFF"/>
              </a:buClr>
              <a:buSzPts val="1400"/>
            </a:pPr>
            <a:r>
              <a:rPr lang="zh-TW" altLang="zh-TW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 SSD RAID</a:t>
            </a:r>
            <a:r>
              <a:rPr lang="en-US" altLang="zh-TW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tier</a:t>
            </a:r>
            <a:endParaRPr lang="zh-TW" altLang="zh-TW" sz="1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graphicFrame>
        <p:nvGraphicFramePr>
          <p:cNvPr id="10" name="Shape 359">
            <a:extLst>
              <a:ext uri="{FF2B5EF4-FFF2-40B4-BE49-F238E27FC236}">
                <a16:creationId xmlns:a16="http://schemas.microsoft.com/office/drawing/2014/main" id="{07A424D6-2A8E-41AA-A8E4-948F03A91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9638655"/>
              </p:ext>
            </p:extLst>
          </p:nvPr>
        </p:nvGraphicFramePr>
        <p:xfrm>
          <a:off x="115925" y="1844937"/>
          <a:ext cx="6880362" cy="22860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07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8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89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81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Scenario1</a:t>
                      </a:r>
                      <a:endParaRPr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File Server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Web, Application, Virtualization Server</a:t>
                      </a:r>
                      <a:endParaRPr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Synchroni-zation</a:t>
                      </a: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,</a:t>
                      </a: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 Vi-deo Editing</a:t>
                      </a:r>
                      <a:endParaRPr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 </a:t>
                      </a:r>
                      <a:b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Log Server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Business-Critical Database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Config.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Qtier</a:t>
                      </a:r>
                      <a:r>
                        <a:rPr lang="en-US" altLang="zh-TW" sz="1400" b="1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™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Read-Write Cache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Write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-Only Cache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RAID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RAID</a:t>
                      </a:r>
                      <a:endParaRPr 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RAID</a:t>
                      </a:r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30%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606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31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10GBASE-T &amp;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SFP+</a:t>
            </a:r>
            <a:r>
              <a:rPr lang="zh-TW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adapters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877270" y="4515561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rgbClr val="828282"/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rgbClr val="828282"/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NAS: TS-1277-1700-16G with QTS 4.3.4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Volume type: RAID 5; 12 x Intel S3500 240GB SSDs (SSDSC2BB240G4) </a:t>
            </a:r>
          </a:p>
        </p:txBody>
      </p:sp>
      <p:sp>
        <p:nvSpPr>
          <p:cNvPr id="228" name="Shape 228"/>
          <p:cNvSpPr/>
          <p:nvPr/>
        </p:nvSpPr>
        <p:spPr>
          <a:xfrm>
            <a:off x="4757598" y="4515561"/>
            <a:ext cx="3646161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Client PC:</a:t>
            </a:r>
            <a:b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en-US" sz="800" b="0" i="0" u="none" strike="noStrike" cap="none" baseline="3000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Core™ i7-4770 3.40GHz CPU; 16GB RAM; </a:t>
            </a:r>
            <a:r>
              <a:rPr lang="en-US" sz="800">
                <a:solidFill>
                  <a:srgbClr val="828282"/>
                </a:solidFill>
              </a:rPr>
              <a:t>QNAP LAN-10G2SF-MLX 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10GbE NIC ; Windows</a:t>
            </a:r>
            <a:r>
              <a:rPr lang="en-US" sz="800" baseline="30000">
                <a:solidFill>
                  <a:srgbClr val="828282"/>
                </a:solidFill>
              </a:rPr>
              <a:t>® 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10 64-bit, </a:t>
            </a:r>
            <a:r>
              <a:rPr lang="en-US" sz="800" b="0" i="0" u="none" strike="noStrike" cap="none" err="1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IOMeter</a:t>
            </a:r>
            <a:r>
              <a:rPr lang="en-US" sz="800" b="0" i="0" u="none" strike="noStrike" cap="non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64KB</a:t>
            </a:r>
          </a:p>
        </p:txBody>
      </p:sp>
      <p:pic>
        <p:nvPicPr>
          <p:cNvPr id="229" name="Shape 229" descr="LAN-10G2SF-MLX側面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/>
          <a:stretch/>
        </p:blipFill>
        <p:spPr>
          <a:xfrm rot="729068">
            <a:off x="860298" y="864645"/>
            <a:ext cx="1442573" cy="107608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圓角矩形 29">
            <a:extLst>
              <a:ext uri="{FF2B5EF4-FFF2-40B4-BE49-F238E27FC236}">
                <a16:creationId xmlns:a16="http://schemas.microsoft.com/office/drawing/2014/main" id="{4D903986-6A30-1D42-971B-277E8577A93A}"/>
              </a:ext>
            </a:extLst>
          </p:cNvPr>
          <p:cNvSpPr/>
          <p:nvPr/>
        </p:nvSpPr>
        <p:spPr>
          <a:xfrm>
            <a:off x="1732838" y="1887729"/>
            <a:ext cx="2109118" cy="2477364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49" name="Shape 90">
            <a:extLst>
              <a:ext uri="{FF2B5EF4-FFF2-40B4-BE49-F238E27FC236}">
                <a16:creationId xmlns:a16="http://schemas.microsoft.com/office/drawing/2014/main" id="{7702B8F8-64F5-664E-9AE9-AB8962E5FB31}"/>
              </a:ext>
            </a:extLst>
          </p:cNvPr>
          <p:cNvCxnSpPr/>
          <p:nvPr/>
        </p:nvCxnSpPr>
        <p:spPr>
          <a:xfrm>
            <a:off x="1586440" y="3374182"/>
            <a:ext cx="2255515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Shape 81">
            <a:extLst>
              <a:ext uri="{FF2B5EF4-FFF2-40B4-BE49-F238E27FC236}">
                <a16:creationId xmlns:a16="http://schemas.microsoft.com/office/drawing/2014/main" id="{E09A4053-76C5-5049-9D99-833C2D3B48AA}"/>
              </a:ext>
            </a:extLst>
          </p:cNvPr>
          <p:cNvSpPr txBox="1"/>
          <p:nvPr/>
        </p:nvSpPr>
        <p:spPr>
          <a:xfrm>
            <a:off x="1924079" y="3953007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Download</a:t>
            </a:r>
            <a:endParaRPr lang="en-US" sz="1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Shape 88">
            <a:extLst>
              <a:ext uri="{FF2B5EF4-FFF2-40B4-BE49-F238E27FC236}">
                <a16:creationId xmlns:a16="http://schemas.microsoft.com/office/drawing/2014/main" id="{5EBEE025-C116-C749-9B44-42E9F37B67EA}"/>
              </a:ext>
            </a:extLst>
          </p:cNvPr>
          <p:cNvSpPr txBox="1"/>
          <p:nvPr/>
        </p:nvSpPr>
        <p:spPr>
          <a:xfrm>
            <a:off x="1014144" y="3215450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</a:rPr>
              <a:t>750</a:t>
            </a:r>
            <a:endParaRPr lang="zh-TW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sp>
        <p:nvSpPr>
          <p:cNvPr id="52" name="Shape 92">
            <a:extLst>
              <a:ext uri="{FF2B5EF4-FFF2-40B4-BE49-F238E27FC236}">
                <a16:creationId xmlns:a16="http://schemas.microsoft.com/office/drawing/2014/main" id="{4AD23106-A488-0F48-AC29-10A74B6DAF4C}"/>
              </a:ext>
            </a:extLst>
          </p:cNvPr>
          <p:cNvSpPr txBox="1"/>
          <p:nvPr/>
        </p:nvSpPr>
        <p:spPr>
          <a:xfrm>
            <a:off x="1014144" y="3737568"/>
            <a:ext cx="645837" cy="495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cs typeface="Arial"/>
                <a:sym typeface="Arial"/>
              </a:rPr>
              <a:t>  0</a:t>
            </a:r>
          </a:p>
        </p:txBody>
      </p:sp>
      <p:cxnSp>
        <p:nvCxnSpPr>
          <p:cNvPr id="53" name="Shape 93">
            <a:extLst>
              <a:ext uri="{FF2B5EF4-FFF2-40B4-BE49-F238E27FC236}">
                <a16:creationId xmlns:a16="http://schemas.microsoft.com/office/drawing/2014/main" id="{F7DD3DD1-CC85-ED42-B5B5-5887FC4FA9A3}"/>
              </a:ext>
            </a:extLst>
          </p:cNvPr>
          <p:cNvCxnSpPr/>
          <p:nvPr/>
        </p:nvCxnSpPr>
        <p:spPr>
          <a:xfrm>
            <a:off x="1586442" y="3910440"/>
            <a:ext cx="2255513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Shape 89">
            <a:extLst>
              <a:ext uri="{FF2B5EF4-FFF2-40B4-BE49-F238E27FC236}">
                <a16:creationId xmlns:a16="http://schemas.microsoft.com/office/drawing/2014/main" id="{AB9FC90D-190F-FF45-B775-E8305F73FA7D}"/>
              </a:ext>
            </a:extLst>
          </p:cNvPr>
          <p:cNvSpPr txBox="1"/>
          <p:nvPr/>
        </p:nvSpPr>
        <p:spPr>
          <a:xfrm>
            <a:off x="941288" y="4067369"/>
            <a:ext cx="867041" cy="325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9F5900"/>
              </a:buClr>
              <a:buSzPct val="25000"/>
            </a:pPr>
            <a:r>
              <a:rPr lang="en-US" b="1">
                <a:solidFill>
                  <a:schemeClr val="tx1"/>
                </a:solidFill>
              </a:rPr>
              <a:t>  </a:t>
            </a:r>
            <a:r>
              <a:rPr lang="en-US" altLang="zh-TW" b="1">
                <a:solidFill>
                  <a:schemeClr val="tx1"/>
                </a:solidFill>
              </a:rPr>
              <a:t>(</a:t>
            </a:r>
            <a:r>
              <a:rPr lang="en-US" b="1">
                <a:solidFill>
                  <a:schemeClr val="tx1"/>
                </a:solidFill>
              </a:rPr>
              <a:t>MB/s)</a:t>
            </a:r>
            <a:endParaRPr lang="en-US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sp>
        <p:nvSpPr>
          <p:cNvPr id="55" name="Shape 81">
            <a:extLst>
              <a:ext uri="{FF2B5EF4-FFF2-40B4-BE49-F238E27FC236}">
                <a16:creationId xmlns:a16="http://schemas.microsoft.com/office/drawing/2014/main" id="{E09A4053-76C5-5049-9D99-833C2D3B48AA}"/>
              </a:ext>
            </a:extLst>
          </p:cNvPr>
          <p:cNvSpPr txBox="1"/>
          <p:nvPr/>
        </p:nvSpPr>
        <p:spPr>
          <a:xfrm>
            <a:off x="2818861" y="3953007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Upload</a:t>
            </a:r>
            <a:endParaRPr lang="en-US" altLang="en-US" sz="1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6" name="Shape 90">
            <a:extLst>
              <a:ext uri="{FF2B5EF4-FFF2-40B4-BE49-F238E27FC236}">
                <a16:creationId xmlns:a16="http://schemas.microsoft.com/office/drawing/2014/main" id="{7702B8F8-64F5-664E-9AE9-AB8962E5FB31}"/>
              </a:ext>
            </a:extLst>
          </p:cNvPr>
          <p:cNvCxnSpPr/>
          <p:nvPr/>
        </p:nvCxnSpPr>
        <p:spPr>
          <a:xfrm>
            <a:off x="1586440" y="2841007"/>
            <a:ext cx="2255515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88">
            <a:extLst>
              <a:ext uri="{FF2B5EF4-FFF2-40B4-BE49-F238E27FC236}">
                <a16:creationId xmlns:a16="http://schemas.microsoft.com/office/drawing/2014/main" id="{5EBEE025-C116-C749-9B44-42E9F37B67EA}"/>
              </a:ext>
            </a:extLst>
          </p:cNvPr>
          <p:cNvSpPr txBox="1"/>
          <p:nvPr/>
        </p:nvSpPr>
        <p:spPr>
          <a:xfrm>
            <a:off x="1014144" y="2682275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</a:rPr>
              <a:t>1500</a:t>
            </a:r>
            <a:endParaRPr lang="zh-TW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cxnSp>
        <p:nvCxnSpPr>
          <p:cNvPr id="58" name="Shape 90">
            <a:extLst>
              <a:ext uri="{FF2B5EF4-FFF2-40B4-BE49-F238E27FC236}">
                <a16:creationId xmlns:a16="http://schemas.microsoft.com/office/drawing/2014/main" id="{7702B8F8-64F5-664E-9AE9-AB8962E5FB31}"/>
              </a:ext>
            </a:extLst>
          </p:cNvPr>
          <p:cNvCxnSpPr/>
          <p:nvPr/>
        </p:nvCxnSpPr>
        <p:spPr>
          <a:xfrm>
            <a:off x="1586440" y="2310108"/>
            <a:ext cx="2255515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Shape 88">
            <a:extLst>
              <a:ext uri="{FF2B5EF4-FFF2-40B4-BE49-F238E27FC236}">
                <a16:creationId xmlns:a16="http://schemas.microsoft.com/office/drawing/2014/main" id="{5EBEE025-C116-C749-9B44-42E9F37B67EA}"/>
              </a:ext>
            </a:extLst>
          </p:cNvPr>
          <p:cNvSpPr txBox="1"/>
          <p:nvPr/>
        </p:nvSpPr>
        <p:spPr>
          <a:xfrm>
            <a:off x="1014144" y="2144061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</a:rPr>
              <a:t>2250</a:t>
            </a:r>
            <a:endParaRPr lang="zh-TW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sp>
        <p:nvSpPr>
          <p:cNvPr id="62" name="Shape 80">
            <a:extLst>
              <a:ext uri="{FF2B5EF4-FFF2-40B4-BE49-F238E27FC236}">
                <a16:creationId xmlns:a16="http://schemas.microsoft.com/office/drawing/2014/main" id="{8233D98E-6F07-5645-9008-CE3410E81874}"/>
              </a:ext>
            </a:extLst>
          </p:cNvPr>
          <p:cNvSpPr/>
          <p:nvPr/>
        </p:nvSpPr>
        <p:spPr>
          <a:xfrm>
            <a:off x="2934579" y="2611630"/>
            <a:ext cx="599700" cy="12986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63" name="Shape 84">
            <a:extLst>
              <a:ext uri="{FF2B5EF4-FFF2-40B4-BE49-F238E27FC236}">
                <a16:creationId xmlns:a16="http://schemas.microsoft.com/office/drawing/2014/main" id="{51118694-B1F7-BE40-A635-BA4E8840785F}"/>
              </a:ext>
            </a:extLst>
          </p:cNvPr>
          <p:cNvSpPr txBox="1"/>
          <p:nvPr/>
        </p:nvSpPr>
        <p:spPr>
          <a:xfrm>
            <a:off x="2818208" y="2672106"/>
            <a:ext cx="801826" cy="3550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lt1"/>
                </a:solidFill>
                <a:cs typeface="Arial"/>
                <a:sym typeface="Arial"/>
              </a:rPr>
              <a:t>1859</a:t>
            </a:r>
            <a:endParaRPr lang="zh-TW" b="1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64" name="Shape 79">
            <a:extLst>
              <a:ext uri="{FF2B5EF4-FFF2-40B4-BE49-F238E27FC236}">
                <a16:creationId xmlns:a16="http://schemas.microsoft.com/office/drawing/2014/main" id="{DEC8591D-6C34-CC4E-9112-D70328CC1F0B}"/>
              </a:ext>
            </a:extLst>
          </p:cNvPr>
          <p:cNvSpPr/>
          <p:nvPr/>
        </p:nvSpPr>
        <p:spPr>
          <a:xfrm>
            <a:off x="2033849" y="2115389"/>
            <a:ext cx="599700" cy="1794860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65" name="Shape 83">
            <a:extLst>
              <a:ext uri="{FF2B5EF4-FFF2-40B4-BE49-F238E27FC236}">
                <a16:creationId xmlns:a16="http://schemas.microsoft.com/office/drawing/2014/main" id="{FB0C2187-5591-C448-8232-19B01CAD8099}"/>
              </a:ext>
            </a:extLst>
          </p:cNvPr>
          <p:cNvSpPr txBox="1"/>
          <p:nvPr/>
        </p:nvSpPr>
        <p:spPr>
          <a:xfrm>
            <a:off x="1969472" y="2150952"/>
            <a:ext cx="704228" cy="420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lt1"/>
                </a:solidFill>
                <a:cs typeface="Arial"/>
                <a:sym typeface="Arial"/>
              </a:rPr>
              <a:t>2346</a:t>
            </a:r>
            <a:endParaRPr lang="zh-TW" b="1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66" name="Shape 190">
            <a:extLst>
              <a:ext uri="{FF2B5EF4-FFF2-40B4-BE49-F238E27FC236}">
                <a16:creationId xmlns:a16="http://schemas.microsoft.com/office/drawing/2014/main" id="{018D6981-0E0B-484D-9DE6-C15AF484EBE5}"/>
              </a:ext>
            </a:extLst>
          </p:cNvPr>
          <p:cNvSpPr txBox="1"/>
          <p:nvPr/>
        </p:nvSpPr>
        <p:spPr>
          <a:xfrm>
            <a:off x="2184904" y="968032"/>
            <a:ext cx="25452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000" b="1">
                <a:solidFill>
                  <a:srgbClr val="0070C0"/>
                </a:solidFill>
              </a:rPr>
              <a:t>10</a:t>
            </a: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GbE x </a:t>
            </a:r>
            <a:r>
              <a:rPr lang="en-US" sz="2000" b="1">
                <a:solidFill>
                  <a:srgbClr val="0070C0"/>
                </a:solidFill>
              </a:rPr>
              <a:t>2</a:t>
            </a: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Font typeface="Arial"/>
              <a:buNone/>
            </a:pPr>
            <a:r>
              <a:rPr lang="en-US" b="1" i="0" u="none" strike="noStrike" cap="none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Sequential</a:t>
            </a:r>
            <a:r>
              <a:rPr lang="en-US" b="1" i="0" u="none" strike="noStrike" cap="none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67" name="Shape 229" descr="LAN-10G2SF-MLX側面.png">
            <a:extLst>
              <a:ext uri="{FF2B5EF4-FFF2-40B4-BE49-F238E27FC236}">
                <a16:creationId xmlns:a16="http://schemas.microsoft.com/office/drawing/2014/main" id="{4BE73F0D-FF1D-485F-8C80-93A872B7B51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/>
          <a:stretch/>
        </p:blipFill>
        <p:spPr>
          <a:xfrm rot="729068">
            <a:off x="4760680" y="864645"/>
            <a:ext cx="1442573" cy="107608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圓角矩形 29">
            <a:extLst>
              <a:ext uri="{FF2B5EF4-FFF2-40B4-BE49-F238E27FC236}">
                <a16:creationId xmlns:a16="http://schemas.microsoft.com/office/drawing/2014/main" id="{9AC280FC-1F8B-47EF-951C-CC06A9781F7E}"/>
              </a:ext>
            </a:extLst>
          </p:cNvPr>
          <p:cNvSpPr/>
          <p:nvPr/>
        </p:nvSpPr>
        <p:spPr>
          <a:xfrm>
            <a:off x="5701703" y="1887729"/>
            <a:ext cx="2109118" cy="2477364"/>
          </a:xfrm>
          <a:prstGeom prst="roundRect">
            <a:avLst>
              <a:gd name="adj" fmla="val 8630"/>
            </a:avLst>
          </a:prstGeom>
          <a:solidFill>
            <a:schemeClr val="accent3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69" name="Shape 90">
            <a:extLst>
              <a:ext uri="{FF2B5EF4-FFF2-40B4-BE49-F238E27FC236}">
                <a16:creationId xmlns:a16="http://schemas.microsoft.com/office/drawing/2014/main" id="{4E0B6A6C-FE53-4256-BE32-51EF37B416D4}"/>
              </a:ext>
            </a:extLst>
          </p:cNvPr>
          <p:cNvCxnSpPr/>
          <p:nvPr/>
        </p:nvCxnSpPr>
        <p:spPr>
          <a:xfrm>
            <a:off x="5555305" y="3374182"/>
            <a:ext cx="2255515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Shape 81">
            <a:extLst>
              <a:ext uri="{FF2B5EF4-FFF2-40B4-BE49-F238E27FC236}">
                <a16:creationId xmlns:a16="http://schemas.microsoft.com/office/drawing/2014/main" id="{ABC83DEE-6FD3-4BEA-BA33-13AA4E17399D}"/>
              </a:ext>
            </a:extLst>
          </p:cNvPr>
          <p:cNvSpPr txBox="1"/>
          <p:nvPr/>
        </p:nvSpPr>
        <p:spPr>
          <a:xfrm>
            <a:off x="5892944" y="3953007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Download</a:t>
            </a:r>
            <a:endParaRPr lang="en-US" sz="1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Shape 88">
            <a:extLst>
              <a:ext uri="{FF2B5EF4-FFF2-40B4-BE49-F238E27FC236}">
                <a16:creationId xmlns:a16="http://schemas.microsoft.com/office/drawing/2014/main" id="{88C8543E-D91A-416A-9E41-09695252F81E}"/>
              </a:ext>
            </a:extLst>
          </p:cNvPr>
          <p:cNvSpPr txBox="1"/>
          <p:nvPr/>
        </p:nvSpPr>
        <p:spPr>
          <a:xfrm>
            <a:off x="4983009" y="3215450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</a:rPr>
              <a:t>750</a:t>
            </a:r>
            <a:endParaRPr lang="zh-TW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sp>
        <p:nvSpPr>
          <p:cNvPr id="72" name="Shape 92">
            <a:extLst>
              <a:ext uri="{FF2B5EF4-FFF2-40B4-BE49-F238E27FC236}">
                <a16:creationId xmlns:a16="http://schemas.microsoft.com/office/drawing/2014/main" id="{71A0D16A-91A0-403B-AE6D-50E5EC8B2048}"/>
              </a:ext>
            </a:extLst>
          </p:cNvPr>
          <p:cNvSpPr txBox="1"/>
          <p:nvPr/>
        </p:nvSpPr>
        <p:spPr>
          <a:xfrm>
            <a:off x="4983009" y="3737568"/>
            <a:ext cx="645837" cy="495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cs typeface="Arial"/>
                <a:sym typeface="Arial"/>
              </a:rPr>
              <a:t>  0</a:t>
            </a:r>
          </a:p>
        </p:txBody>
      </p:sp>
      <p:cxnSp>
        <p:nvCxnSpPr>
          <p:cNvPr id="73" name="Shape 93">
            <a:extLst>
              <a:ext uri="{FF2B5EF4-FFF2-40B4-BE49-F238E27FC236}">
                <a16:creationId xmlns:a16="http://schemas.microsoft.com/office/drawing/2014/main" id="{F2928C91-44D7-4F78-BB22-C88613C0EAE0}"/>
              </a:ext>
            </a:extLst>
          </p:cNvPr>
          <p:cNvCxnSpPr/>
          <p:nvPr/>
        </p:nvCxnSpPr>
        <p:spPr>
          <a:xfrm>
            <a:off x="5555307" y="3910440"/>
            <a:ext cx="2255513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Shape 89">
            <a:extLst>
              <a:ext uri="{FF2B5EF4-FFF2-40B4-BE49-F238E27FC236}">
                <a16:creationId xmlns:a16="http://schemas.microsoft.com/office/drawing/2014/main" id="{0D9F9967-E3E6-4BA0-ACA0-D17D79B55AB5}"/>
              </a:ext>
            </a:extLst>
          </p:cNvPr>
          <p:cNvSpPr txBox="1"/>
          <p:nvPr/>
        </p:nvSpPr>
        <p:spPr>
          <a:xfrm>
            <a:off x="4910153" y="4067369"/>
            <a:ext cx="867041" cy="325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9F5900"/>
              </a:buClr>
              <a:buSzPct val="25000"/>
            </a:pPr>
            <a:r>
              <a:rPr lang="en-US" b="1">
                <a:solidFill>
                  <a:schemeClr val="tx1"/>
                </a:solidFill>
              </a:rPr>
              <a:t>  </a:t>
            </a:r>
            <a:r>
              <a:rPr lang="en-US" altLang="zh-TW" b="1">
                <a:solidFill>
                  <a:schemeClr val="tx1"/>
                </a:solidFill>
              </a:rPr>
              <a:t>(</a:t>
            </a:r>
            <a:r>
              <a:rPr lang="en-US" b="1">
                <a:solidFill>
                  <a:schemeClr val="tx1"/>
                </a:solidFill>
              </a:rPr>
              <a:t>MB/s)</a:t>
            </a:r>
            <a:endParaRPr lang="en-US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sp>
        <p:nvSpPr>
          <p:cNvPr id="75" name="Shape 81">
            <a:extLst>
              <a:ext uri="{FF2B5EF4-FFF2-40B4-BE49-F238E27FC236}">
                <a16:creationId xmlns:a16="http://schemas.microsoft.com/office/drawing/2014/main" id="{461F889D-74DD-4592-A28F-F31C7E192A12}"/>
              </a:ext>
            </a:extLst>
          </p:cNvPr>
          <p:cNvSpPr txBox="1"/>
          <p:nvPr/>
        </p:nvSpPr>
        <p:spPr>
          <a:xfrm>
            <a:off x="6787726" y="3953007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Upload</a:t>
            </a:r>
            <a:endParaRPr lang="en-US" altLang="en-US" sz="1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6" name="Shape 90">
            <a:extLst>
              <a:ext uri="{FF2B5EF4-FFF2-40B4-BE49-F238E27FC236}">
                <a16:creationId xmlns:a16="http://schemas.microsoft.com/office/drawing/2014/main" id="{2533391B-89CC-4623-A5F1-CC96038BC6D9}"/>
              </a:ext>
            </a:extLst>
          </p:cNvPr>
          <p:cNvCxnSpPr/>
          <p:nvPr/>
        </p:nvCxnSpPr>
        <p:spPr>
          <a:xfrm>
            <a:off x="5555305" y="2841007"/>
            <a:ext cx="2255515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Shape 88">
            <a:extLst>
              <a:ext uri="{FF2B5EF4-FFF2-40B4-BE49-F238E27FC236}">
                <a16:creationId xmlns:a16="http://schemas.microsoft.com/office/drawing/2014/main" id="{C740E549-5C77-477B-9598-3707B068F353}"/>
              </a:ext>
            </a:extLst>
          </p:cNvPr>
          <p:cNvSpPr txBox="1"/>
          <p:nvPr/>
        </p:nvSpPr>
        <p:spPr>
          <a:xfrm>
            <a:off x="4983009" y="2682275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</a:rPr>
              <a:t>1500</a:t>
            </a:r>
            <a:endParaRPr lang="zh-TW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cxnSp>
        <p:nvCxnSpPr>
          <p:cNvPr id="78" name="Shape 90">
            <a:extLst>
              <a:ext uri="{FF2B5EF4-FFF2-40B4-BE49-F238E27FC236}">
                <a16:creationId xmlns:a16="http://schemas.microsoft.com/office/drawing/2014/main" id="{22E90D36-2660-4F44-B0BF-5B462C5B7131}"/>
              </a:ext>
            </a:extLst>
          </p:cNvPr>
          <p:cNvCxnSpPr/>
          <p:nvPr/>
        </p:nvCxnSpPr>
        <p:spPr>
          <a:xfrm>
            <a:off x="5555305" y="2310108"/>
            <a:ext cx="2255515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Shape 88">
            <a:extLst>
              <a:ext uri="{FF2B5EF4-FFF2-40B4-BE49-F238E27FC236}">
                <a16:creationId xmlns:a16="http://schemas.microsoft.com/office/drawing/2014/main" id="{4547A216-9F65-4E5D-A192-5DA6EDA18473}"/>
              </a:ext>
            </a:extLst>
          </p:cNvPr>
          <p:cNvSpPr txBox="1"/>
          <p:nvPr/>
        </p:nvSpPr>
        <p:spPr>
          <a:xfrm>
            <a:off x="4983009" y="2144061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tx1"/>
                </a:solidFill>
              </a:rPr>
              <a:t>2250</a:t>
            </a:r>
            <a:endParaRPr lang="zh-TW" b="1" i="0" u="none" strike="noStrike" cap="none">
              <a:solidFill>
                <a:schemeClr val="tx1"/>
              </a:solidFill>
              <a:cs typeface="Arial"/>
              <a:sym typeface="Arial"/>
            </a:endParaRPr>
          </a:p>
        </p:txBody>
      </p:sp>
      <p:sp>
        <p:nvSpPr>
          <p:cNvPr id="80" name="Shape 80">
            <a:extLst>
              <a:ext uri="{FF2B5EF4-FFF2-40B4-BE49-F238E27FC236}">
                <a16:creationId xmlns:a16="http://schemas.microsoft.com/office/drawing/2014/main" id="{8A77418B-851A-4879-A96D-E78EE71C4F1D}"/>
              </a:ext>
            </a:extLst>
          </p:cNvPr>
          <p:cNvSpPr/>
          <p:nvPr/>
        </p:nvSpPr>
        <p:spPr>
          <a:xfrm>
            <a:off x="6903444" y="2672106"/>
            <a:ext cx="599700" cy="123814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81" name="Shape 84">
            <a:extLst>
              <a:ext uri="{FF2B5EF4-FFF2-40B4-BE49-F238E27FC236}">
                <a16:creationId xmlns:a16="http://schemas.microsoft.com/office/drawing/2014/main" id="{19E0C5C6-E8BB-46D7-981E-13EAC541E680}"/>
              </a:ext>
            </a:extLst>
          </p:cNvPr>
          <p:cNvSpPr txBox="1"/>
          <p:nvPr/>
        </p:nvSpPr>
        <p:spPr>
          <a:xfrm>
            <a:off x="6787726" y="2671914"/>
            <a:ext cx="801826" cy="3550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lt1"/>
                </a:solidFill>
                <a:cs typeface="Arial"/>
                <a:sym typeface="Arial"/>
              </a:rPr>
              <a:t>1725</a:t>
            </a:r>
            <a:endParaRPr lang="zh-TW" b="1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82" name="Shape 79">
            <a:extLst>
              <a:ext uri="{FF2B5EF4-FFF2-40B4-BE49-F238E27FC236}">
                <a16:creationId xmlns:a16="http://schemas.microsoft.com/office/drawing/2014/main" id="{49B85522-AA23-47D1-A567-CDC6B8EEBB43}"/>
              </a:ext>
            </a:extLst>
          </p:cNvPr>
          <p:cNvSpPr/>
          <p:nvPr/>
        </p:nvSpPr>
        <p:spPr>
          <a:xfrm>
            <a:off x="6002714" y="2144061"/>
            <a:ext cx="599700" cy="17661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83" name="Shape 83">
            <a:extLst>
              <a:ext uri="{FF2B5EF4-FFF2-40B4-BE49-F238E27FC236}">
                <a16:creationId xmlns:a16="http://schemas.microsoft.com/office/drawing/2014/main" id="{284E1483-9107-4A8A-BB8C-F91B5F2DCAAF}"/>
              </a:ext>
            </a:extLst>
          </p:cNvPr>
          <p:cNvSpPr txBox="1"/>
          <p:nvPr/>
        </p:nvSpPr>
        <p:spPr>
          <a:xfrm>
            <a:off x="5938337" y="2150952"/>
            <a:ext cx="704228" cy="420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lt1"/>
                </a:solidFill>
                <a:cs typeface="Arial"/>
                <a:sym typeface="Arial"/>
              </a:rPr>
              <a:t>2323</a:t>
            </a:r>
            <a:endParaRPr lang="zh-TW" b="1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84" name="Shape 190">
            <a:extLst>
              <a:ext uri="{FF2B5EF4-FFF2-40B4-BE49-F238E27FC236}">
                <a16:creationId xmlns:a16="http://schemas.microsoft.com/office/drawing/2014/main" id="{5690783C-9CF3-4E4E-B55E-96C96C1DF59C}"/>
              </a:ext>
            </a:extLst>
          </p:cNvPr>
          <p:cNvSpPr txBox="1"/>
          <p:nvPr/>
        </p:nvSpPr>
        <p:spPr>
          <a:xfrm>
            <a:off x="6152050" y="968032"/>
            <a:ext cx="2869486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000" b="1">
                <a:solidFill>
                  <a:schemeClr val="accent3">
                    <a:lumMod val="50000"/>
                  </a:schemeClr>
                </a:solidFill>
              </a:rPr>
              <a:t>10</a:t>
            </a:r>
            <a:r>
              <a:rPr lang="en-US" sz="2000" b="1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GbE x </a:t>
            </a:r>
            <a:r>
              <a:rPr lang="en-US" sz="2000" b="1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000" b="1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Font typeface="Arial"/>
              <a:buNone/>
            </a:pPr>
            <a:r>
              <a:rPr lang="en-US" b="1" i="0" u="none" strike="noStrike" cap="none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i="0" u="none" strike="noStrike" cap="none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Sequential, encrypted volume</a:t>
            </a:r>
            <a:r>
              <a:rPr lang="en-US" b="1" i="0" u="none" strike="noStrike" cap="none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0C639C2-739E-4D5F-9D5A-EEB651CC4875}"/>
              </a:ext>
            </a:extLst>
          </p:cNvPr>
          <p:cNvCxnSpPr>
            <a:cxnSpLocks/>
          </p:cNvCxnSpPr>
          <p:nvPr/>
        </p:nvCxnSpPr>
        <p:spPr>
          <a:xfrm>
            <a:off x="4555180" y="968032"/>
            <a:ext cx="0" cy="402197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43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9">
            <a:extLst>
              <a:ext uri="{FF2B5EF4-FFF2-40B4-BE49-F238E27FC236}">
                <a16:creationId xmlns:a16="http://schemas.microsoft.com/office/drawing/2014/main" id="{B65641B5-F1F4-4B05-8BC3-3E8E337C3F86}"/>
              </a:ext>
            </a:extLst>
          </p:cNvPr>
          <p:cNvSpPr/>
          <p:nvPr/>
        </p:nvSpPr>
        <p:spPr>
          <a:xfrm>
            <a:off x="432800" y="972223"/>
            <a:ext cx="8278399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9" name="圓角矩形 10">
            <a:extLst>
              <a:ext uri="{FF2B5EF4-FFF2-40B4-BE49-F238E27FC236}">
                <a16:creationId xmlns:a16="http://schemas.microsoft.com/office/drawing/2014/main" id="{FE473D64-8EE6-47AD-B1D7-F992FE0306BB}"/>
              </a:ext>
            </a:extLst>
          </p:cNvPr>
          <p:cNvSpPr/>
          <p:nvPr/>
        </p:nvSpPr>
        <p:spPr>
          <a:xfrm>
            <a:off x="647114" y="1186537"/>
            <a:ext cx="7838140" cy="1330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206" y="0"/>
            <a:ext cx="8044793" cy="7687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SmartNIC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with offload function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6F65FB5-9903-4532-A9C0-E8D974512368}"/>
              </a:ext>
            </a:extLst>
          </p:cNvPr>
          <p:cNvGrpSpPr/>
          <p:nvPr/>
        </p:nvGrpSpPr>
        <p:grpSpPr>
          <a:xfrm>
            <a:off x="1099207" y="1459885"/>
            <a:ext cx="6933954" cy="783932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C0CC68-A5C8-4747-9BA3-03149490911E}"/>
              </a:ext>
            </a:extLst>
          </p:cNvPr>
          <p:cNvSpPr txBox="1"/>
          <p:nvPr/>
        </p:nvSpPr>
        <p:spPr>
          <a:xfrm>
            <a:off x="803962" y="2720618"/>
            <a:ext cx="4136110" cy="12965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563" indent="-182563">
              <a:lnSpc>
                <a:spcPct val="120000"/>
              </a:lnSpc>
              <a:spcBef>
                <a:spcPct val="20000"/>
              </a:spcBef>
              <a:buSzPct val="60000"/>
              <a:buFont typeface="Wingdings" panose="05000000000000000000" pitchFamily="2" charset="2"/>
              <a:buChar char="l"/>
            </a:pPr>
            <a:r>
              <a:rPr kumimoji="1" lang="en-US" altLang="zh-TW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QNAP LAN-10G2SF-MLX </a:t>
            </a:r>
            <a:r>
              <a:rPr kumimoji="1" lang="en-US" altLang="zh-CN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network adapter is based on </a:t>
            </a:r>
            <a:r>
              <a:rPr kumimoji="1" lang="zh-TW" altLang="en-US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Mellanox ConnectX</a:t>
            </a:r>
            <a:r>
              <a:rPr kumimoji="1" lang="en-US" altLang="zh-TW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-3 </a:t>
            </a:r>
            <a:r>
              <a:rPr kumimoji="1" lang="zh-TW" altLang="en-US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10GbE</a:t>
            </a:r>
            <a:r>
              <a:rPr kumimoji="1" lang="en-US" altLang="zh-TW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 smart NIC</a:t>
            </a:r>
            <a:endParaRPr kumimoji="1" lang="zh-TW" altLang="en-US" sz="1600" b="1" kern="120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82563" indent="-182563">
              <a:lnSpc>
                <a:spcPct val="120000"/>
              </a:lnSpc>
              <a:spcBef>
                <a:spcPct val="20000"/>
              </a:spcBef>
              <a:buSzPct val="60000"/>
              <a:buFont typeface="Wingdings" panose="05000000000000000000" pitchFamily="2" charset="2"/>
              <a:buChar char="l"/>
            </a:pPr>
            <a:r>
              <a:rPr kumimoji="1" lang="en-US" altLang="zh-TW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Supports</a:t>
            </a:r>
            <a:r>
              <a:rPr kumimoji="1" lang="zh-TW" altLang="en-US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 iSE</a:t>
            </a:r>
            <a:r>
              <a:rPr kumimoji="1" lang="en-US" altLang="zh-TW" sz="1600" b="1" kern="120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R</a:t>
            </a:r>
            <a:endParaRPr kumimoji="1" lang="zh-TW" altLang="en-US" sz="1600" b="1" kern="120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A8B016B-6CB8-4DD7-B8E4-3E4656F214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196" y="2677704"/>
            <a:ext cx="2729018" cy="2122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691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89" y="0"/>
            <a:ext cx="8386010" cy="78004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Offload tasks from CPU with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3979"/>
            <a:ext cx="8229600" cy="36302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allows data to bypass general network drivers, the socket layer, and to directly enter memory buffers of the server and storage, i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ncreasing performance and lowering CPU loading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DF8C7D65-3C6E-D84D-9761-4E33217EAB71}"/>
              </a:ext>
            </a:extLst>
          </p:cNvPr>
          <p:cNvSpPr txBox="1"/>
          <p:nvPr/>
        </p:nvSpPr>
        <p:spPr>
          <a:xfrm>
            <a:off x="6051868" y="1913577"/>
            <a:ext cx="20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301B9E09-64FE-9B45-BB28-AA72C89A2D3A}"/>
              </a:ext>
            </a:extLst>
          </p:cNvPr>
          <p:cNvSpPr txBox="1"/>
          <p:nvPr/>
        </p:nvSpPr>
        <p:spPr>
          <a:xfrm>
            <a:off x="2004653" y="1919215"/>
            <a:ext cx="20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1A673D1-231D-4F71-AFE9-6C72932DDB7D}"/>
              </a:ext>
            </a:extLst>
          </p:cNvPr>
          <p:cNvGrpSpPr/>
          <p:nvPr/>
        </p:nvGrpSpPr>
        <p:grpSpPr>
          <a:xfrm>
            <a:off x="512441" y="1913183"/>
            <a:ext cx="8174359" cy="3127944"/>
            <a:chOff x="512441" y="1913183"/>
            <a:chExt cx="8174359" cy="3127944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A04281D9-A3E6-724C-9D96-A7B803A8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441" y="1913183"/>
              <a:ext cx="8174359" cy="3127944"/>
            </a:xfrm>
            <a:prstGeom prst="rect">
              <a:avLst/>
            </a:prstGeom>
          </p:spPr>
        </p:pic>
        <p:pic>
          <p:nvPicPr>
            <p:cNvPr id="30" name="圖片 29" descr="TS-1677X_font.png">
              <a:extLst>
                <a:ext uri="{FF2B5EF4-FFF2-40B4-BE49-F238E27FC236}">
                  <a16:creationId xmlns:a16="http://schemas.microsoft.com/office/drawing/2014/main" id="{F153736F-BF9E-48E5-85DD-20B5B546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672" y="2563799"/>
              <a:ext cx="1749001" cy="109332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33051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56E160-42B0-4236-9275-CD9ED511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9471"/>
          </a:xfrm>
        </p:spPr>
        <p:txBody>
          <a:bodyPr>
            <a:normAutofit/>
          </a:bodyPr>
          <a:lstStyle/>
          <a:p>
            <a:r>
              <a:rPr lang="en-US" altLang="zh-TW" sz="3600" dirty="0" err="1">
                <a:latin typeface="Arial "/>
              </a:rPr>
              <a:t>iSER</a:t>
            </a:r>
            <a:r>
              <a:rPr lang="en-US" altLang="zh-TW" sz="3600" dirty="0">
                <a:latin typeface="Arial "/>
              </a:rPr>
              <a:t> makes VMware Faster 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9B69D8-7A8A-4875-8E2F-50370593E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E5EA16"/>
              </a:buClr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When VMware Server and NAS are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ready:</a:t>
            </a:r>
          </a:p>
          <a:p>
            <a:pPr marL="182563" lvl="1" indent="-182563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Random read/write performance is </a:t>
            </a:r>
            <a:r>
              <a:rPr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higher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than iSCSI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Latency is </a:t>
            </a:r>
            <a:r>
              <a:rPr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lower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than iSCSI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E5EA16"/>
              </a:buClr>
              <a:buNone/>
            </a:pPr>
            <a:endParaRPr lang="zh-TW" altLang="en-US" sz="18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endParaRPr lang="zh-TW" altLang="en-US" sz="18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圓角矩形 10">
            <a:extLst>
              <a:ext uri="{FF2B5EF4-FFF2-40B4-BE49-F238E27FC236}">
                <a16:creationId xmlns:a16="http://schemas.microsoft.com/office/drawing/2014/main" id="{203DD268-14B6-46FE-8B0D-AFD771619F11}"/>
              </a:ext>
            </a:extLst>
          </p:cNvPr>
          <p:cNvSpPr/>
          <p:nvPr/>
        </p:nvSpPr>
        <p:spPr>
          <a:xfrm>
            <a:off x="1350390" y="2027904"/>
            <a:ext cx="6443220" cy="2860062"/>
          </a:xfrm>
          <a:prstGeom prst="roundRect">
            <a:avLst>
              <a:gd name="adj" fmla="val 3914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883F5AA-0820-4368-8422-FB3510A05D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307" y="2210362"/>
            <a:ext cx="5022209" cy="25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73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24">
            <a:extLst>
              <a:ext uri="{FF2B5EF4-FFF2-40B4-BE49-F238E27FC236}">
                <a16:creationId xmlns:a16="http://schemas.microsoft.com/office/drawing/2014/main" id="{F31864A7-1563-479D-8A80-190F8DD19859}"/>
              </a:ext>
            </a:extLst>
          </p:cNvPr>
          <p:cNvSpPr/>
          <p:nvPr/>
        </p:nvSpPr>
        <p:spPr>
          <a:xfrm>
            <a:off x="0" y="715617"/>
            <a:ext cx="4572000" cy="442788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1" name="Shape 124">
            <a:extLst>
              <a:ext uri="{FF2B5EF4-FFF2-40B4-BE49-F238E27FC236}">
                <a16:creationId xmlns:a16="http://schemas.microsoft.com/office/drawing/2014/main" id="{75CFAD0B-6492-4339-BDAC-3325284F96C8}"/>
              </a:ext>
            </a:extLst>
          </p:cNvPr>
          <p:cNvSpPr/>
          <p:nvPr/>
        </p:nvSpPr>
        <p:spPr>
          <a:xfrm>
            <a:off x="4572000" y="715617"/>
            <a:ext cx="4572000" cy="442788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49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8" name="標題 27"/>
          <p:cNvSpPr>
            <a:spLocks noGrp="1"/>
          </p:cNvSpPr>
          <p:nvPr>
            <p:ph type="title"/>
          </p:nvPr>
        </p:nvSpPr>
        <p:spPr>
          <a:xfrm>
            <a:off x="1015661" y="-1"/>
            <a:ext cx="8128339" cy="7965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Accessories -</a:t>
            </a:r>
            <a:r>
              <a:rPr lang="en-US" altLang="zh-TW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Switches</a:t>
            </a:r>
            <a:endParaRPr lang="zh-TW" altLang="en-US"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>
          <a:xfrm>
            <a:off x="0" y="845418"/>
            <a:ext cx="9144000" cy="489651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20000"/>
              </a:lnSpc>
              <a:buClr>
                <a:srgbClr val="C00000"/>
              </a:buClr>
              <a:buSzPct val="60000"/>
              <a:buNone/>
            </a:pPr>
            <a:r>
              <a:rPr kumimoji="1" lang="en-US" altLang="zh-TW" sz="16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Is your networking infrastructure 10GbE ready?</a:t>
            </a:r>
            <a:endParaRPr kumimoji="1"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17">
            <a:extLst>
              <a:ext uri="{FF2B5EF4-FFF2-40B4-BE49-F238E27FC236}">
                <a16:creationId xmlns:a16="http://schemas.microsoft.com/office/drawing/2014/main" id="{FDC4512F-2571-4849-B382-F2640ED4E97F}"/>
              </a:ext>
            </a:extLst>
          </p:cNvPr>
          <p:cNvSpPr txBox="1"/>
          <p:nvPr/>
        </p:nvSpPr>
        <p:spPr>
          <a:xfrm>
            <a:off x="2241970" y="1627831"/>
            <a:ext cx="346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0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Up to 12 x</a:t>
            </a:r>
            <a:br>
              <a:rPr lang="en-US" altLang="zh-TW" sz="2000" b="1">
                <a:solidFill>
                  <a:srgbClr val="0070C0"/>
                </a:solidFill>
                <a:latin typeface="+mn-lt"/>
                <a:ea typeface="微軟正黑體" pitchFamily="34" charset="-120"/>
              </a:rPr>
            </a:b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</a:t>
            </a:r>
            <a:r>
              <a:rPr lang="en-US" altLang="zh-TW" sz="20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 ports</a:t>
            </a:r>
            <a:r>
              <a:rPr lang="zh-TW" altLang="en-US" sz="20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 </a:t>
            </a:r>
          </a:p>
        </p:txBody>
      </p:sp>
      <p:pic>
        <p:nvPicPr>
          <p:cNvPr id="36" name="Picture 35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664B5AE6-77F4-CE4C-934B-6A9453A334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982" y="2361302"/>
            <a:ext cx="3831913" cy="1007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9" descr="QSW-1208-8C_Front.png">
            <a:extLst>
              <a:ext uri="{FF2B5EF4-FFF2-40B4-BE49-F238E27FC236}">
                <a16:creationId xmlns:a16="http://schemas.microsoft.com/office/drawing/2014/main" id="{A613655C-0501-004E-A0B5-03EDA31A6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40" y="2463870"/>
            <a:ext cx="3857652" cy="9714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Rectangle 12">
            <a:extLst>
              <a:ext uri="{FF2B5EF4-FFF2-40B4-BE49-F238E27FC236}">
                <a16:creationId xmlns:a16="http://schemas.microsoft.com/office/drawing/2014/main" id="{76430499-AD5A-194E-9B41-18DCF6646F98}"/>
              </a:ext>
            </a:extLst>
          </p:cNvPr>
          <p:cNvSpPr/>
          <p:nvPr/>
        </p:nvSpPr>
        <p:spPr>
          <a:xfrm>
            <a:off x="538806" y="3821727"/>
            <a:ext cx="3307681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12-port</a:t>
            </a:r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unmanaged switch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 port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RJ45/ SFP+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combo ports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Rectangle 13">
            <a:extLst>
              <a:ext uri="{FF2B5EF4-FFF2-40B4-BE49-F238E27FC236}">
                <a16:creationId xmlns:a16="http://schemas.microsoft.com/office/drawing/2014/main" id="{9E17D258-0A15-C847-B2CA-A115F67445A0}"/>
              </a:ext>
            </a:extLst>
          </p:cNvPr>
          <p:cNvSpPr/>
          <p:nvPr/>
        </p:nvSpPr>
        <p:spPr>
          <a:xfrm>
            <a:off x="4948999" y="3821727"/>
            <a:ext cx="3152145" cy="7386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8-port</a:t>
            </a:r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unmanaged switch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 port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RJ45/ SFP+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combo ports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2" name="群組 28">
            <a:extLst>
              <a:ext uri="{FF2B5EF4-FFF2-40B4-BE49-F238E27FC236}">
                <a16:creationId xmlns:a16="http://schemas.microsoft.com/office/drawing/2014/main" id="{0E988E17-2A81-4A4F-839E-DCF23988C686}"/>
              </a:ext>
            </a:extLst>
          </p:cNvPr>
          <p:cNvGrpSpPr/>
          <p:nvPr/>
        </p:nvGrpSpPr>
        <p:grpSpPr>
          <a:xfrm>
            <a:off x="862281" y="1366121"/>
            <a:ext cx="1515716" cy="1361050"/>
            <a:chOff x="4045305" y="4828326"/>
            <a:chExt cx="1515716" cy="1361050"/>
          </a:xfrm>
        </p:grpSpPr>
        <p:pic>
          <p:nvPicPr>
            <p:cNvPr id="43" name="圖片 23">
              <a:extLst>
                <a:ext uri="{FF2B5EF4-FFF2-40B4-BE49-F238E27FC236}">
                  <a16:creationId xmlns:a16="http://schemas.microsoft.com/office/drawing/2014/main" id="{F13C30EC-B38E-5442-92BF-48E2E744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305" y="4828326"/>
              <a:ext cx="1515716" cy="1361050"/>
            </a:xfrm>
            <a:prstGeom prst="rect">
              <a:avLst/>
            </a:prstGeom>
          </p:spPr>
        </p:pic>
        <p:sp>
          <p:nvSpPr>
            <p:cNvPr id="44" name="文字方塊 19">
              <a:extLst>
                <a:ext uri="{FF2B5EF4-FFF2-40B4-BE49-F238E27FC236}">
                  <a16:creationId xmlns:a16="http://schemas.microsoft.com/office/drawing/2014/main" id="{0B470E1E-75FE-DE45-BA51-A87FD185E890}"/>
                </a:ext>
              </a:extLst>
            </p:cNvPr>
            <p:cNvSpPr txBox="1"/>
            <p:nvPr/>
          </p:nvSpPr>
          <p:spPr>
            <a:xfrm>
              <a:off x="4198685" y="4989469"/>
              <a:ext cx="120772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12</a:t>
              </a:r>
              <a:b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</a:br>
              <a:r>
                <a:rPr lang="en-US" altLang="zh-TW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Ports</a:t>
              </a:r>
              <a:endPara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群組 29">
            <a:extLst>
              <a:ext uri="{FF2B5EF4-FFF2-40B4-BE49-F238E27FC236}">
                <a16:creationId xmlns:a16="http://schemas.microsoft.com/office/drawing/2014/main" id="{45A8D392-2744-CD49-8015-DB3869A12A2F}"/>
              </a:ext>
            </a:extLst>
          </p:cNvPr>
          <p:cNvGrpSpPr/>
          <p:nvPr/>
        </p:nvGrpSpPr>
        <p:grpSpPr>
          <a:xfrm>
            <a:off x="5201216" y="1374824"/>
            <a:ext cx="1515716" cy="1361050"/>
            <a:chOff x="4045305" y="4828326"/>
            <a:chExt cx="1515716" cy="1361050"/>
          </a:xfrm>
        </p:grpSpPr>
        <p:pic>
          <p:nvPicPr>
            <p:cNvPr id="46" name="圖片 30">
              <a:extLst>
                <a:ext uri="{FF2B5EF4-FFF2-40B4-BE49-F238E27FC236}">
                  <a16:creationId xmlns:a16="http://schemas.microsoft.com/office/drawing/2014/main" id="{67B02B50-369A-354D-9A19-A04DDFB3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305" y="4828326"/>
              <a:ext cx="1515716" cy="1361050"/>
            </a:xfrm>
            <a:prstGeom prst="rect">
              <a:avLst/>
            </a:prstGeom>
          </p:spPr>
        </p:pic>
        <p:sp>
          <p:nvSpPr>
            <p:cNvPr id="47" name="文字方塊 19">
              <a:extLst>
                <a:ext uri="{FF2B5EF4-FFF2-40B4-BE49-F238E27FC236}">
                  <a16:creationId xmlns:a16="http://schemas.microsoft.com/office/drawing/2014/main" id="{554EAAAB-B168-1F4C-992A-192C119231E7}"/>
                </a:ext>
              </a:extLst>
            </p:cNvPr>
            <p:cNvSpPr txBox="1"/>
            <p:nvPr/>
          </p:nvSpPr>
          <p:spPr>
            <a:xfrm>
              <a:off x="4198685" y="4989469"/>
              <a:ext cx="1207724" cy="95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8</a:t>
              </a:r>
            </a:p>
            <a:p>
              <a:pPr lvl="0" algn="ctr">
                <a:lnSpc>
                  <a:spcPts val="1900"/>
                </a:lnSpc>
              </a:pPr>
              <a:r>
                <a:rPr lang="en-US" altLang="zh-TW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Ports</a:t>
              </a:r>
              <a:endPara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8" name="文字方塊 25">
            <a:extLst>
              <a:ext uri="{FF2B5EF4-FFF2-40B4-BE49-F238E27FC236}">
                <a16:creationId xmlns:a16="http://schemas.microsoft.com/office/drawing/2014/main" id="{ED0C9010-D88D-9045-9705-B4B361198C7E}"/>
              </a:ext>
            </a:extLst>
          </p:cNvPr>
          <p:cNvSpPr txBox="1"/>
          <p:nvPr/>
        </p:nvSpPr>
        <p:spPr>
          <a:xfrm>
            <a:off x="6562320" y="1633816"/>
            <a:ext cx="1840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000" b="1">
                <a:solidFill>
                  <a:schemeClr val="accent3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Up to 8 x</a:t>
            </a:r>
            <a:r>
              <a:rPr lang="zh-TW" altLang="en-US" sz="2000" b="1">
                <a:solidFill>
                  <a:schemeClr val="accent3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br>
              <a:rPr lang="en-US" altLang="zh-TW" sz="2000" b="1">
                <a:solidFill>
                  <a:schemeClr val="accent3">
                    <a:lumMod val="50000"/>
                  </a:schemeClr>
                </a:solidFill>
                <a:latin typeface="+mn-lt"/>
                <a:ea typeface="微軟正黑體" pitchFamily="34" charset="-120"/>
              </a:rPr>
            </a:br>
            <a:r>
              <a:rPr lang="en-US" altLang="zh-TW" sz="2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ports</a:t>
            </a:r>
            <a:r>
              <a:rPr lang="zh-TW" altLang="en-US" sz="2000" b="1">
                <a:solidFill>
                  <a:schemeClr val="accent3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A4588E8A-8235-4AB6-BAA3-C0BE0511E591}"/>
              </a:ext>
            </a:extLst>
          </p:cNvPr>
          <p:cNvSpPr/>
          <p:nvPr/>
        </p:nvSpPr>
        <p:spPr>
          <a:xfrm>
            <a:off x="552821" y="3430566"/>
            <a:ext cx="1689150" cy="369332"/>
          </a:xfrm>
          <a:prstGeom prst="rect">
            <a:avLst/>
          </a:prstGeom>
          <a:solidFill>
            <a:srgbClr val="0070C0"/>
          </a:solidFill>
        </p:spPr>
        <p:txBody>
          <a:bodyPr wrap="square" anchor="t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QSW-1208-8C</a:t>
            </a: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2184C3C9-390E-4BBF-90CF-1074351C6CB2}"/>
              </a:ext>
            </a:extLst>
          </p:cNvPr>
          <p:cNvSpPr/>
          <p:nvPr/>
        </p:nvSpPr>
        <p:spPr>
          <a:xfrm>
            <a:off x="4957258" y="3423542"/>
            <a:ext cx="155907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anchor="t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QSW-804-4C</a:t>
            </a:r>
            <a:endParaRPr lang="en-US" altLang="zh-CN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3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18309" y="1396201"/>
            <a:ext cx="7501936" cy="14340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69875" marR="0" lvl="0" indent="-193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altLang="zh-TW" sz="20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x 10GbE</a:t>
            </a:r>
          </a:p>
          <a:p>
            <a:pPr marL="269875" marR="0" lvl="0" indent="-193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QM2 card</a:t>
            </a:r>
          </a:p>
          <a:p>
            <a:pPr marL="269875" marR="0" lvl="0" indent="-193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altLang="zh-TW" sz="20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Qtier</a:t>
            </a:r>
            <a:endParaRPr lang="zh-TW" sz="20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9ADACD-13AF-4483-AC74-B8869B15177F}"/>
              </a:ext>
            </a:extLst>
          </p:cNvPr>
          <p:cNvSpPr/>
          <p:nvPr/>
        </p:nvSpPr>
        <p:spPr>
          <a:xfrm>
            <a:off x="0" y="780649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30000">
                <a:srgbClr val="C00000"/>
              </a:gs>
              <a:gs pos="7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4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TS-x77</a:t>
            </a:r>
            <a:r>
              <a:rPr lang="zh-TW" altLang="en-US" sz="34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4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performance demo</a:t>
            </a:r>
            <a:endParaRPr lang="zh-TW" altLang="en-US" sz="3400" b="1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63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Shape 255"/>
          <p:cNvGrpSpPr/>
          <p:nvPr/>
        </p:nvGrpSpPr>
        <p:grpSpPr>
          <a:xfrm>
            <a:off x="40909" y="538934"/>
            <a:ext cx="4005689" cy="4386847"/>
            <a:chOff x="-171445" y="1104383"/>
            <a:chExt cx="3663328" cy="4011909"/>
          </a:xfrm>
        </p:grpSpPr>
        <p:grpSp>
          <p:nvGrpSpPr>
            <p:cNvPr id="256" name="Shape 256"/>
            <p:cNvGrpSpPr/>
            <p:nvPr/>
          </p:nvGrpSpPr>
          <p:grpSpPr>
            <a:xfrm>
              <a:off x="-171445" y="1104383"/>
              <a:ext cx="3663328" cy="4011909"/>
              <a:chOff x="-171445" y="1104383"/>
              <a:chExt cx="3663328" cy="4011909"/>
            </a:xfrm>
          </p:grpSpPr>
          <p:pic>
            <p:nvPicPr>
              <p:cNvPr id="257" name="Shape 257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71445" y="1104383"/>
                <a:ext cx="3663328" cy="40119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8" name="Shape 258"/>
              <p:cNvSpPr txBox="1"/>
              <p:nvPr/>
            </p:nvSpPr>
            <p:spPr>
              <a:xfrm rot="-1489010">
                <a:off x="2200074" y="2509372"/>
                <a:ext cx="91723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zh-TW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117</a:t>
                </a:r>
                <a:r>
                  <a:rPr lang="zh-TW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259" name="Shape 259"/>
              <p:cNvSpPr txBox="1"/>
              <p:nvPr/>
            </p:nvSpPr>
            <p:spPr>
              <a:xfrm rot="16200000">
                <a:off x="-122619" y="1557446"/>
                <a:ext cx="78899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zh-TW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40</a:t>
                </a:r>
                <a:r>
                  <a:rPr lang="zh-TW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260" name="Shape 260"/>
              <p:cNvSpPr txBox="1"/>
              <p:nvPr/>
            </p:nvSpPr>
            <p:spPr>
              <a:xfrm rot="1897939">
                <a:off x="1789196" y="1504612"/>
                <a:ext cx="917238" cy="369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zh-TW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261</a:t>
                </a:r>
                <a:r>
                  <a:rPr lang="zh-TW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</p:grpSp>
        <p:sp>
          <p:nvSpPr>
            <p:cNvPr id="261" name="Shape 261"/>
            <p:cNvSpPr txBox="1"/>
            <p:nvPr/>
          </p:nvSpPr>
          <p:spPr>
            <a:xfrm rot="1894174">
              <a:off x="1336059" y="1915452"/>
              <a:ext cx="7713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TS-677</a:t>
              </a:r>
            </a:p>
          </p:txBody>
        </p:sp>
      </p:grpSp>
      <p:grpSp>
        <p:nvGrpSpPr>
          <p:cNvPr id="262" name="Shape 262"/>
          <p:cNvGrpSpPr/>
          <p:nvPr/>
        </p:nvGrpSpPr>
        <p:grpSpPr>
          <a:xfrm>
            <a:off x="5251783" y="905028"/>
            <a:ext cx="3671402" cy="4020749"/>
            <a:chOff x="3518644" y="1439187"/>
            <a:chExt cx="3357612" cy="3677101"/>
          </a:xfrm>
        </p:grpSpPr>
        <p:pic>
          <p:nvPicPr>
            <p:cNvPr id="263" name="Shape 26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8644" y="1439187"/>
              <a:ext cx="3357612" cy="3677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Shape 264"/>
            <p:cNvSpPr txBox="1"/>
            <p:nvPr/>
          </p:nvSpPr>
          <p:spPr>
            <a:xfrm rot="-1581078">
              <a:off x="5953820" y="2750638"/>
              <a:ext cx="917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122</a:t>
              </a: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265" name="Shape 265"/>
            <p:cNvSpPr txBox="1"/>
            <p:nvPr/>
          </p:nvSpPr>
          <p:spPr>
            <a:xfrm rot="16200000">
              <a:off x="3570961" y="1839046"/>
              <a:ext cx="788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266" name="Shape 266"/>
            <p:cNvSpPr txBox="1"/>
            <p:nvPr/>
          </p:nvSpPr>
          <p:spPr>
            <a:xfrm rot="1646632">
              <a:off x="5363157" y="1857981"/>
              <a:ext cx="917236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266</a:t>
              </a: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267" name="Shape 267"/>
            <p:cNvSpPr txBox="1"/>
            <p:nvPr/>
          </p:nvSpPr>
          <p:spPr>
            <a:xfrm rot="1894174">
              <a:off x="4610381" y="2131972"/>
              <a:ext cx="12186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TS-877/1277</a:t>
              </a:r>
            </a:p>
          </p:txBody>
        </p:sp>
      </p:grp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0" y="1246"/>
            <a:ext cx="9143999" cy="7429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 more with a graphics card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268">
            <a:extLst>
              <a:ext uri="{FF2B5EF4-FFF2-40B4-BE49-F238E27FC236}">
                <a16:creationId xmlns:a16="http://schemas.microsoft.com/office/drawing/2014/main" id="{4F5BDC13-3C39-4422-92BD-66917F450795}"/>
              </a:ext>
            </a:extLst>
          </p:cNvPr>
          <p:cNvSpPr/>
          <p:nvPr/>
        </p:nvSpPr>
        <p:spPr>
          <a:xfrm>
            <a:off x="375994" y="3954507"/>
            <a:ext cx="1656183" cy="84585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/>
              </a:gs>
              <a:gs pos="35000">
                <a:srgbClr val="FFDCA3">
                  <a:alpha val="94901"/>
                </a:srgbClr>
              </a:gs>
              <a:gs pos="100000">
                <a:srgbClr val="FFF1D8">
                  <a:alpha val="94901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75">
            <a:extLst>
              <a:ext uri="{FF2B5EF4-FFF2-40B4-BE49-F238E27FC236}">
                <a16:creationId xmlns:a16="http://schemas.microsoft.com/office/drawing/2014/main" id="{CEC5193B-DB1D-4AB4-B6D0-2C30F592E30C}"/>
              </a:ext>
            </a:extLst>
          </p:cNvPr>
          <p:cNvSpPr/>
          <p:nvPr/>
        </p:nvSpPr>
        <p:spPr>
          <a:xfrm>
            <a:off x="367285" y="3974838"/>
            <a:ext cx="1656183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altLang="zh-TW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250</a:t>
            </a:r>
            <a:r>
              <a:rPr lang="zh-TW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zh-TW"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800" b="1">
                <a:solidFill>
                  <a:schemeClr val="tx1"/>
                </a:solidFill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77</a:t>
            </a:r>
          </a:p>
        </p:txBody>
      </p:sp>
      <p:sp>
        <p:nvSpPr>
          <p:cNvPr id="39" name="Shape 268">
            <a:extLst>
              <a:ext uri="{FF2B5EF4-FFF2-40B4-BE49-F238E27FC236}">
                <a16:creationId xmlns:a16="http://schemas.microsoft.com/office/drawing/2014/main" id="{70A8BDAF-6D3C-404D-BE4F-03551F1B87B4}"/>
              </a:ext>
            </a:extLst>
          </p:cNvPr>
          <p:cNvSpPr/>
          <p:nvPr/>
        </p:nvSpPr>
        <p:spPr>
          <a:xfrm>
            <a:off x="4205395" y="3954507"/>
            <a:ext cx="1656183" cy="84585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/>
              </a:gs>
              <a:gs pos="35000">
                <a:srgbClr val="FFDCA3">
                  <a:alpha val="94901"/>
                </a:srgbClr>
              </a:gs>
              <a:gs pos="100000">
                <a:srgbClr val="FFF1D8">
                  <a:alpha val="94901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275">
            <a:extLst>
              <a:ext uri="{FF2B5EF4-FFF2-40B4-BE49-F238E27FC236}">
                <a16:creationId xmlns:a16="http://schemas.microsoft.com/office/drawing/2014/main" id="{D5B6A964-9BB2-419E-A94A-FD7ECA90851A}"/>
              </a:ext>
            </a:extLst>
          </p:cNvPr>
          <p:cNvSpPr/>
          <p:nvPr/>
        </p:nvSpPr>
        <p:spPr>
          <a:xfrm>
            <a:off x="4196686" y="3974838"/>
            <a:ext cx="1656183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altLang="zh-TW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450</a:t>
            </a:r>
            <a:r>
              <a:rPr lang="zh-TW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zh-TW"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800" b="1">
                <a:solidFill>
                  <a:schemeClr val="tx1"/>
                </a:solidFill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77</a:t>
            </a:r>
          </a:p>
        </p:txBody>
      </p:sp>
      <p:sp>
        <p:nvSpPr>
          <p:cNvPr id="41" name="Shape 268">
            <a:extLst>
              <a:ext uri="{FF2B5EF4-FFF2-40B4-BE49-F238E27FC236}">
                <a16:creationId xmlns:a16="http://schemas.microsoft.com/office/drawing/2014/main" id="{B4F19EB1-2BDE-4381-AF6E-EC4D2E858B4C}"/>
              </a:ext>
            </a:extLst>
          </p:cNvPr>
          <p:cNvSpPr/>
          <p:nvPr/>
        </p:nvSpPr>
        <p:spPr>
          <a:xfrm>
            <a:off x="4205395" y="3006743"/>
            <a:ext cx="1656183" cy="84585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/>
              </a:gs>
              <a:gs pos="35000">
                <a:srgbClr val="FFDCA3">
                  <a:alpha val="94901"/>
                </a:srgbClr>
              </a:gs>
              <a:gs pos="100000">
                <a:srgbClr val="FFF1D8">
                  <a:alpha val="94901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275">
            <a:extLst>
              <a:ext uri="{FF2B5EF4-FFF2-40B4-BE49-F238E27FC236}">
                <a16:creationId xmlns:a16="http://schemas.microsoft.com/office/drawing/2014/main" id="{E00A40B1-EE30-49DA-97A1-1CC173A714B6}"/>
              </a:ext>
            </a:extLst>
          </p:cNvPr>
          <p:cNvSpPr/>
          <p:nvPr/>
        </p:nvSpPr>
        <p:spPr>
          <a:xfrm>
            <a:off x="4196686" y="3027074"/>
            <a:ext cx="1656183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altLang="zh-TW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550</a:t>
            </a:r>
            <a:r>
              <a:rPr lang="zh-TW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zh-TW"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800" b="1">
                <a:solidFill>
                  <a:schemeClr val="tx1"/>
                </a:solidFill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77</a:t>
            </a: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D754166C-3A14-448F-B7E1-B33E43627EBE}"/>
              </a:ext>
            </a:extLst>
          </p:cNvPr>
          <p:cNvCxnSpPr>
            <a:cxnSpLocks/>
          </p:cNvCxnSpPr>
          <p:nvPr/>
        </p:nvCxnSpPr>
        <p:spPr>
          <a:xfrm>
            <a:off x="3945580" y="909826"/>
            <a:ext cx="0" cy="402197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50934B-391C-DE4B-BB93-EC8C1DED1DA8}"/>
              </a:ext>
            </a:extLst>
          </p:cNvPr>
          <p:cNvSpPr txBox="1"/>
          <p:nvPr/>
        </p:nvSpPr>
        <p:spPr>
          <a:xfrm>
            <a:off x="4241252" y="2271668"/>
            <a:ext cx="14137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Support 6-pin and 8-pin graphics card power cables</a:t>
            </a:r>
          </a:p>
        </p:txBody>
      </p:sp>
    </p:spTree>
    <p:extLst>
      <p:ext uri="{BB962C8B-B14F-4D97-AF65-F5344CB8AC3E}">
        <p14:creationId xmlns:p14="http://schemas.microsoft.com/office/powerpoint/2010/main" val="1135660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24">
            <a:extLst>
              <a:ext uri="{FF2B5EF4-FFF2-40B4-BE49-F238E27FC236}">
                <a16:creationId xmlns:a16="http://schemas.microsoft.com/office/drawing/2014/main" id="{74AEC749-8C40-48A8-BB91-E063717AA297}"/>
              </a:ext>
            </a:extLst>
          </p:cNvPr>
          <p:cNvSpPr/>
          <p:nvPr/>
        </p:nvSpPr>
        <p:spPr>
          <a:xfrm>
            <a:off x="0" y="741628"/>
            <a:ext cx="9144000" cy="440187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4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78A3BAB-F4B9-43E3-8030-4D7F42AC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489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 more with a graphics card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13" descr="TS-1677X顯卡可用尺寸_20180302.png">
            <a:extLst>
              <a:ext uri="{FF2B5EF4-FFF2-40B4-BE49-F238E27FC236}">
                <a16:creationId xmlns:a16="http://schemas.microsoft.com/office/drawing/2014/main" id="{6A8762C7-62BC-4EC7-8FD5-152F5CA022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536386"/>
            <a:ext cx="4429156" cy="479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68">
            <a:extLst>
              <a:ext uri="{FF2B5EF4-FFF2-40B4-BE49-F238E27FC236}">
                <a16:creationId xmlns:a16="http://schemas.microsoft.com/office/drawing/2014/main" id="{0CC56737-4F41-4D77-A9AE-C7670D8BDB22}"/>
              </a:ext>
            </a:extLst>
          </p:cNvPr>
          <p:cNvSpPr/>
          <p:nvPr/>
        </p:nvSpPr>
        <p:spPr>
          <a:xfrm>
            <a:off x="421554" y="3556018"/>
            <a:ext cx="1656183" cy="84585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/>
              </a:gs>
              <a:gs pos="35000">
                <a:srgbClr val="FFDCA3">
                  <a:alpha val="94901"/>
                </a:srgbClr>
              </a:gs>
              <a:gs pos="100000">
                <a:srgbClr val="FFF1D8">
                  <a:alpha val="94901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275">
            <a:extLst>
              <a:ext uri="{FF2B5EF4-FFF2-40B4-BE49-F238E27FC236}">
                <a16:creationId xmlns:a16="http://schemas.microsoft.com/office/drawing/2014/main" id="{BDD2EA36-7FA8-4162-AF94-D9C90C9BA8E0}"/>
              </a:ext>
            </a:extLst>
          </p:cNvPr>
          <p:cNvSpPr/>
          <p:nvPr/>
        </p:nvSpPr>
        <p:spPr>
          <a:xfrm>
            <a:off x="412845" y="3576349"/>
            <a:ext cx="1656183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550W</a:t>
            </a:r>
            <a:r>
              <a:rPr lang="zh-TW"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800" b="1">
                <a:solidFill>
                  <a:schemeClr val="tx1"/>
                </a:solidFill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TS-1</a:t>
            </a:r>
            <a:r>
              <a:rPr lang="en-US" alt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77</a:t>
            </a:r>
            <a:r>
              <a:rPr lang="en-US" altLang="zh-TW" sz="1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lang="zh-TW" sz="18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CC9DC9D4-CB34-2A43-A824-56D21EFA98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27182"/>
            <a:ext cx="3608107" cy="2886485"/>
          </a:xfrm>
          <a:prstGeom prst="rect">
            <a:avLst/>
          </a:prstGeom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297" y="935546"/>
            <a:ext cx="2134644" cy="1005027"/>
          </a:xfrm>
          <a:prstGeom prst="rect">
            <a:avLst/>
          </a:prstGeom>
        </p:spPr>
      </p:pic>
      <p:sp>
        <p:nvSpPr>
          <p:cNvPr id="9" name="Rectangle 29">
            <a:extLst>
              <a:ext uri="{FF2B5EF4-FFF2-40B4-BE49-F238E27FC236}">
                <a16:creationId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7054377" y="1627116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0">
            <a:extLst>
              <a:ext uri="{FF2B5EF4-FFF2-40B4-BE49-F238E27FC236}">
                <a16:creationId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43891" y="912736"/>
            <a:ext cx="739814" cy="739813"/>
          </a:xfrm>
          <a:prstGeom prst="rect">
            <a:avLst/>
          </a:prstGeom>
          <a:noFill/>
        </p:spPr>
      </p:pic>
      <p:pic>
        <p:nvPicPr>
          <p:cNvPr id="11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ACADC5CE-A3C5-1C40-B105-6756EDE8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309" y="2484372"/>
            <a:ext cx="636638" cy="636638"/>
          </a:xfrm>
          <a:prstGeom prst="rect">
            <a:avLst/>
          </a:prstGeom>
          <a:noFill/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5D4E6E0A-A505-8843-B989-C2DFE39426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309" y="2127182"/>
            <a:ext cx="1148978" cy="178640"/>
          </a:xfrm>
          <a:prstGeom prst="rect">
            <a:avLst/>
          </a:prstGeom>
        </p:spPr>
      </p:pic>
      <p:pic>
        <p:nvPicPr>
          <p:cNvPr id="13" name="Shape 272" descr="\\Marketing\Marketing\To Cynthia\x77 PPT\顯卡\msi GTX 1050 Ti 半高顯卡.png">
            <a:extLst>
              <a:ext uri="{FF2B5EF4-FFF2-40B4-BE49-F238E27FC236}">
                <a16:creationId xmlns:a16="http://schemas.microsoft.com/office/drawing/2014/main" id="{AEB5E99F-6E63-4A7B-8141-67E150CEC1B4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805" y="3796937"/>
            <a:ext cx="1944764" cy="1822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FEA88CFF-3CE3-4045-8541-08AE5E33C90F}"/>
              </a:ext>
            </a:extLst>
          </p:cNvPr>
          <p:cNvSpPr txBox="1"/>
          <p:nvPr/>
        </p:nvSpPr>
        <p:spPr>
          <a:xfrm>
            <a:off x="37461" y="2216502"/>
            <a:ext cx="110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Support 6-pin and 8-pin graphics card power cables</a:t>
            </a:r>
          </a:p>
        </p:txBody>
      </p:sp>
    </p:spTree>
    <p:extLst>
      <p:ext uri="{BB962C8B-B14F-4D97-AF65-F5344CB8AC3E}">
        <p14:creationId xmlns:p14="http://schemas.microsoft.com/office/powerpoint/2010/main" val="331119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E222A3-E8B7-49BE-8041-26C43C7D00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737852"/>
            <a:ext cx="9128320" cy="4405648"/>
          </a:xfrm>
          <a:prstGeom prst="rect">
            <a:avLst/>
          </a:prstGeom>
        </p:spPr>
      </p:pic>
      <p:sp>
        <p:nvSpPr>
          <p:cNvPr id="33" name="Shape 124">
            <a:extLst>
              <a:ext uri="{FF2B5EF4-FFF2-40B4-BE49-F238E27FC236}">
                <a16:creationId xmlns:a16="http://schemas.microsoft.com/office/drawing/2014/main" id="{FC5DFD2C-3937-49E3-80FF-EB87CE749956}"/>
              </a:ext>
            </a:extLst>
          </p:cNvPr>
          <p:cNvSpPr/>
          <p:nvPr/>
        </p:nvSpPr>
        <p:spPr>
          <a:xfrm>
            <a:off x="7542330" y="-6777"/>
            <a:ext cx="1474028" cy="1626499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65000">
                <a:srgbClr val="FFFFFF"/>
              </a:gs>
              <a:gs pos="45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799" dist="38100" dir="10800000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124">
            <a:extLst>
              <a:ext uri="{FF2B5EF4-FFF2-40B4-BE49-F238E27FC236}">
                <a16:creationId xmlns:a16="http://schemas.microsoft.com/office/drawing/2014/main" id="{EEE68653-086F-4FCE-9609-B20E0C38F281}"/>
              </a:ext>
            </a:extLst>
          </p:cNvPr>
          <p:cNvSpPr/>
          <p:nvPr/>
        </p:nvSpPr>
        <p:spPr>
          <a:xfrm>
            <a:off x="656982" y="2841267"/>
            <a:ext cx="3900615" cy="1715234"/>
          </a:xfrm>
          <a:prstGeom prst="roundRect">
            <a:avLst>
              <a:gd name="adj" fmla="val 11152"/>
            </a:avLst>
          </a:prstGeom>
          <a:gradFill>
            <a:gsLst>
              <a:gs pos="15000">
                <a:schemeClr val="tx2"/>
              </a:gs>
              <a:gs pos="65000">
                <a:schemeClr val="tx2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982" y="1240494"/>
            <a:ext cx="3900615" cy="1426198"/>
          </a:xfrm>
          <a:prstGeom prst="roundRect">
            <a:avLst>
              <a:gd name="adj" fmla="val 11152"/>
            </a:avLst>
          </a:prstGeom>
          <a:gradFill>
            <a:gsLst>
              <a:gs pos="15000">
                <a:schemeClr val="tx2"/>
              </a:gs>
              <a:gs pos="65000">
                <a:schemeClr val="tx2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0" y="-2490"/>
            <a:ext cx="9016358" cy="769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TS-x77 6~12-bay 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models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1632" y="1126445"/>
            <a:ext cx="2251770" cy="14073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129" name="Shape 12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877" y="3029066"/>
            <a:ext cx="2202532" cy="13765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131" name="Shape 131"/>
          <p:cNvSpPr/>
          <p:nvPr/>
        </p:nvSpPr>
        <p:spPr>
          <a:xfrm>
            <a:off x="752211" y="1609755"/>
            <a:ext cx="2842328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TS-677-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5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 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x 4 GB)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1400" b="0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id="{0A70FFAC-CE8F-45D8-947A-EE18F9C67F5E}"/>
              </a:ext>
            </a:extLst>
          </p:cNvPr>
          <p:cNvSpPr/>
          <p:nvPr/>
        </p:nvSpPr>
        <p:spPr>
          <a:xfrm>
            <a:off x="751230" y="2925209"/>
            <a:ext cx="2707715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77-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5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 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x 4 GB)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3" name="Shape 131">
            <a:extLst>
              <a:ext uri="{FF2B5EF4-FFF2-40B4-BE49-F238E27FC236}">
                <a16:creationId xmlns:a16="http://schemas.microsoft.com/office/drawing/2014/main" id="{177165A8-2462-41D1-A182-7E8750828666}"/>
              </a:ext>
            </a:extLst>
          </p:cNvPr>
          <p:cNvSpPr/>
          <p:nvPr/>
        </p:nvSpPr>
        <p:spPr>
          <a:xfrm>
            <a:off x="543757" y="3698641"/>
            <a:ext cx="30507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77-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en-US" altLang="zh-TW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TW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7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 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x 8 GB)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5" name="Shape 124">
            <a:extLst>
              <a:ext uri="{FF2B5EF4-FFF2-40B4-BE49-F238E27FC236}">
                <a16:creationId xmlns:a16="http://schemas.microsoft.com/office/drawing/2014/main" id="{A1799A6D-BF25-4558-80BF-0CA194E08635}"/>
              </a:ext>
            </a:extLst>
          </p:cNvPr>
          <p:cNvSpPr/>
          <p:nvPr/>
        </p:nvSpPr>
        <p:spPr>
          <a:xfrm>
            <a:off x="5181596" y="1246447"/>
            <a:ext cx="3210193" cy="3901440"/>
          </a:xfrm>
          <a:prstGeom prst="roundRect">
            <a:avLst>
              <a:gd name="adj" fmla="val 5726"/>
            </a:avLst>
          </a:prstGeom>
          <a:gradFill>
            <a:gsLst>
              <a:gs pos="15000">
                <a:schemeClr val="tx2"/>
              </a:gs>
              <a:gs pos="55000">
                <a:schemeClr val="tx2">
                  <a:lumMod val="60000"/>
                  <a:lumOff val="40000"/>
                </a:schemeClr>
              </a:gs>
              <a:gs pos="79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31">
            <a:extLst>
              <a:ext uri="{FF2B5EF4-FFF2-40B4-BE49-F238E27FC236}">
                <a16:creationId xmlns:a16="http://schemas.microsoft.com/office/drawing/2014/main" id="{D9BED6FE-F122-49B6-877D-22A418E9C1A1}"/>
              </a:ext>
            </a:extLst>
          </p:cNvPr>
          <p:cNvSpPr/>
          <p:nvPr/>
        </p:nvSpPr>
        <p:spPr>
          <a:xfrm>
            <a:off x="5181242" y="1397931"/>
            <a:ext cx="321019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77-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5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 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x 4 GB)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8" name="Shape 131">
            <a:extLst>
              <a:ext uri="{FF2B5EF4-FFF2-40B4-BE49-F238E27FC236}">
                <a16:creationId xmlns:a16="http://schemas.microsoft.com/office/drawing/2014/main" id="{622E38F9-A306-45A1-A45F-F6226F8D64E3}"/>
              </a:ext>
            </a:extLst>
          </p:cNvPr>
          <p:cNvSpPr/>
          <p:nvPr/>
        </p:nvSpPr>
        <p:spPr>
          <a:xfrm>
            <a:off x="5183057" y="2093441"/>
            <a:ext cx="321519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77-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7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 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x 8 GB)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9" name="Shape 131">
            <a:extLst>
              <a:ext uri="{FF2B5EF4-FFF2-40B4-BE49-F238E27FC236}">
                <a16:creationId xmlns:a16="http://schemas.microsoft.com/office/drawing/2014/main" id="{3EB45AEA-AEF7-425A-8ACA-5DBAC1EBC385}"/>
              </a:ext>
            </a:extLst>
          </p:cNvPr>
          <p:cNvSpPr/>
          <p:nvPr/>
        </p:nvSpPr>
        <p:spPr>
          <a:xfrm>
            <a:off x="5181241" y="2781661"/>
            <a:ext cx="321019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77-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7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64 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(4 x 16 GB)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127" y="3465869"/>
            <a:ext cx="2202532" cy="13765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1A75A9C-D9BC-4056-9880-8AA5DB14D8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331" y="337774"/>
            <a:ext cx="1474027" cy="81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35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19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Add-on GPU Card Applications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706E5DE-9547-4416-9920-8D2B2E7BAC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67" y="1105054"/>
            <a:ext cx="8591266" cy="2933392"/>
          </a:xfrm>
          <a:prstGeom prst="rect">
            <a:avLst/>
          </a:prstGeom>
        </p:spPr>
      </p:pic>
      <p:pic>
        <p:nvPicPr>
          <p:cNvPr id="19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701" y="1458574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647823A-D2EF-4B0D-A163-F4D3182A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9860" y="1458574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242" y="1372118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235E01B5-0580-47CF-AE05-B389779323BC}"/>
              </a:ext>
            </a:extLst>
          </p:cNvPr>
          <p:cNvSpPr txBox="1"/>
          <p:nvPr/>
        </p:nvSpPr>
        <p:spPr>
          <a:xfrm>
            <a:off x="276366" y="2575923"/>
            <a:ext cx="2668139" cy="1200316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endParaRPr lang="zh-TW"/>
          </a:p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2BA27B0A-55D8-45A8-AA95-4AD1190EE48A}"/>
              </a:ext>
            </a:extLst>
          </p:cNvPr>
          <p:cNvSpPr txBox="1"/>
          <p:nvPr/>
        </p:nvSpPr>
        <p:spPr>
          <a:xfrm>
            <a:off x="3233694" y="2575923"/>
            <a:ext cx="2668139" cy="120031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QTS/vQTS</a:t>
            </a:r>
          </a:p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2DEFF6A6-9AC9-4D32-9749-282EFBE90157}"/>
              </a:ext>
            </a:extLst>
          </p:cNvPr>
          <p:cNvSpPr txBox="1"/>
          <p:nvPr/>
        </p:nvSpPr>
        <p:spPr>
          <a:xfrm>
            <a:off x="6199496" y="2575923"/>
            <a:ext cx="2668139" cy="892540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</a:t>
            </a:r>
            <a:b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81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74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latin typeface="Arial" panose="020B0604020202020204" pitchFamily="34" charset="0"/>
                <a:cs typeface="Arial" pitchFamily="34" charset="0"/>
              </a:rPr>
              <a:t>Ride the AI wave with "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4" descr="C:\Users\Amol Narkhede\Downloads\Images\AI.png">
            <a:extLst>
              <a:ext uri="{FF2B5EF4-FFF2-40B4-BE49-F238E27FC236}">
                <a16:creationId xmlns:a16="http://schemas.microsoft.com/office/drawing/2014/main" id="{C5639F50-8D29-F547-B7D8-96F9A26D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46" y="3072050"/>
            <a:ext cx="1102118" cy="1008086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9EA11-EDF8-204D-8F66-3A56A54ABDA6}"/>
              </a:ext>
            </a:extLst>
          </p:cNvPr>
          <p:cNvSpPr/>
          <p:nvPr/>
        </p:nvSpPr>
        <p:spPr>
          <a:xfrm>
            <a:off x="1669144" y="3168880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EE12D-493F-0A4A-BC88-77121832A6BB}"/>
              </a:ext>
            </a:extLst>
          </p:cNvPr>
          <p:cNvSpPr/>
          <p:nvPr/>
        </p:nvSpPr>
        <p:spPr>
          <a:xfrm>
            <a:off x="5566432" y="3168880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977AA-1422-4B45-AEE0-761457A0357C}"/>
              </a:ext>
            </a:extLst>
          </p:cNvPr>
          <p:cNvSpPr/>
          <p:nvPr/>
        </p:nvSpPr>
        <p:spPr>
          <a:xfrm>
            <a:off x="6310365" y="4071948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F3C71-11F6-2B40-9976-87C28CCCB479}"/>
              </a:ext>
            </a:extLst>
          </p:cNvPr>
          <p:cNvSpPr txBox="1"/>
          <p:nvPr/>
        </p:nvSpPr>
        <p:spPr>
          <a:xfrm>
            <a:off x="592734" y="4178130"/>
            <a:ext cx="6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4614B-CE57-7A49-B0A5-E7556E58FD4E}"/>
              </a:ext>
            </a:extLst>
          </p:cNvPr>
          <p:cNvSpPr txBox="1"/>
          <p:nvPr/>
        </p:nvSpPr>
        <p:spPr>
          <a:xfrm>
            <a:off x="2381486" y="4170075"/>
            <a:ext cx="143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TS-1677X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3E84EC-6F81-D449-8C3B-185D1457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86512" y="2986718"/>
            <a:ext cx="991360" cy="991358"/>
          </a:xfrm>
          <a:prstGeom prst="rect">
            <a:avLst/>
          </a:prstGeom>
          <a:noFill/>
        </p:spPr>
      </p:pic>
      <p:sp>
        <p:nvSpPr>
          <p:cNvPr id="13" name="Shape 710">
            <a:extLst>
              <a:ext uri="{FF2B5EF4-FFF2-40B4-BE49-F238E27FC236}">
                <a16:creationId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0" y="1063364"/>
            <a:ext cx="5429256" cy="10018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285720" y="1071552"/>
            <a:ext cx="5413634" cy="938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QuAI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&gt;&gt; AI Developer Package</a:t>
            </a:r>
            <a:endParaRPr lang="en-US" altLang="zh-TW" sz="2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85720" y="2143122"/>
            <a:ext cx="5286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QuAI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 is 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intended for data scientists and developers to quickly build, train, and optimize t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itchFamily="34" charset="0"/>
              </a:rPr>
              <a:t>heir</a:t>
            </a:r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itchFamily="34" charset="0"/>
              </a:rPr>
              <a:t>AI</a:t>
            </a:r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ea typeface="微軟正黑體"/>
                <a:cs typeface="Arial" pitchFamily="34" charset="0"/>
              </a:rPr>
              <a:t>mo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dels on QNAP 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itchFamily="34" charset="0"/>
              </a:rPr>
              <a:t>NAS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</a:rPr>
              <a:t>. </a:t>
            </a:r>
            <a:endParaRPr lang="zh-TW" altLang="zh-TW" sz="1600" b="1"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Picture 2" descr="QTS image processing">
            <a:extLst>
              <a:ext uri="{FF2B5EF4-FFF2-40B4-BE49-F238E27FC236}">
                <a16:creationId xmlns:a16="http://schemas.microsoft.com/office/drawing/2014/main" id="{0EDB0B46-AC1E-AA4F-B692-36B0CABA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750" y="3016976"/>
            <a:ext cx="791068" cy="1059466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0F5775-1BB4-5541-906B-AA0C51C0A2AB}"/>
              </a:ext>
            </a:extLst>
          </p:cNvPr>
          <p:cNvSpPr/>
          <p:nvPr/>
        </p:nvSpPr>
        <p:spPr>
          <a:xfrm>
            <a:off x="3955160" y="3136298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DAA518-27EA-AF46-8938-958AC3332233}"/>
              </a:ext>
            </a:extLst>
          </p:cNvPr>
          <p:cNvSpPr txBox="1"/>
          <p:nvPr/>
        </p:nvSpPr>
        <p:spPr>
          <a:xfrm>
            <a:off x="4183561" y="4170075"/>
            <a:ext cx="167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GPU </a:t>
            </a:r>
            <a:r>
              <a:rPr lang="en-US" altLang="zh-Hant" sz="16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accelerated computing</a:t>
            </a:r>
            <a:endParaRPr lang="en-US" sz="16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6261" y="1715081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1783499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9586" y="1143577"/>
            <a:ext cx="1063154" cy="425261"/>
          </a:xfrm>
          <a:prstGeom prst="rect">
            <a:avLst/>
          </a:prstGeom>
          <a:noFill/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1053093"/>
            <a:ext cx="1475372" cy="519112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753" y="947673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2286585"/>
            <a:ext cx="705563" cy="428041"/>
          </a:xfrm>
          <a:prstGeom prst="rect">
            <a:avLst/>
          </a:prstGeom>
          <a:noFill/>
        </p:spPr>
      </p:pic>
      <p:pic>
        <p:nvPicPr>
          <p:cNvPr id="23" name="圖片 25" descr="TS-1677X_font.png">
            <a:extLst>
              <a:ext uri="{FF2B5EF4-FFF2-40B4-BE49-F238E27FC236}">
                <a16:creationId xmlns:a16="http://schemas.microsoft.com/office/drawing/2014/main" id="{01C123C7-7BAF-7340-95B5-78A81F4C83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32" y="2857502"/>
            <a:ext cx="2185689" cy="13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19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548902" y="951968"/>
            <a:ext cx="7947268" cy="1727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2563" marR="0" indent="-182563">
              <a:spcBef>
                <a:spcPct val="2000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kumimoji="1" lang="en-US" altLang="zh-TW" sz="16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Virtualization Station</a:t>
            </a:r>
          </a:p>
          <a:p>
            <a:pPr marL="182563" marR="0" indent="-182563">
              <a:spcBef>
                <a:spcPct val="2000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kumimoji="1" lang="en-US" altLang="zh-TW" sz="16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HybridDesk</a:t>
            </a:r>
            <a:r>
              <a:rPr kumimoji="1" lang="en-US" altLang="zh-TW" sz="16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Station, Linux Station</a:t>
            </a:r>
            <a:r>
              <a:rPr kumimoji="1" lang="zh-TW" altLang="en-US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</a:p>
          <a:p>
            <a:pPr marL="182563" indent="-182563">
              <a:spcBef>
                <a:spcPct val="20000"/>
              </a:spcBef>
              <a:buSzPct val="60000"/>
              <a:buFont typeface="Wingdings" panose="05000000000000000000" pitchFamily="2" charset="2"/>
              <a:buChar char="l"/>
            </a:pPr>
            <a:r>
              <a:rPr kumimoji="1" lang="zh-TW" altLang="en-US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182563" indent="-182563">
              <a:spcBef>
                <a:spcPct val="20000"/>
              </a:spcBef>
              <a:buSzPct val="60000"/>
              <a:buFont typeface="Wingdings" panose="05000000000000000000" pitchFamily="2" charset="2"/>
              <a:buChar char="l"/>
            </a:pPr>
            <a:r>
              <a:rPr kumimoji="1" lang="zh-TW" altLang="en-US" sz="1600" b="1" kern="12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anose="020B0604020202020204" pitchFamily="34" charset="0"/>
              </a:rPr>
              <a:t>Video Station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80945"/>
            <a:ext cx="914399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altLang="zh-TW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Smooth Video Experience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8" name="圖片 8" descr="一張含有 建築物, 電子用品 的圖片&#10;&#10;描述是以非常高的可信度產生">
            <a:extLst>
              <a:ext uri="{FF2B5EF4-FFF2-40B4-BE49-F238E27FC236}">
                <a16:creationId xmlns:a16="http://schemas.microsoft.com/office/drawing/2014/main" id="{7DF70F66-5386-4AB0-8D9E-ED2E9A77B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121" y="2728452"/>
            <a:ext cx="4629657" cy="24150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166234-CAC5-4BF5-B4BF-E65B4B09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536" y="2728451"/>
            <a:ext cx="4621464" cy="24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5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Shape 281"/>
          <p:cNvGrpSpPr/>
          <p:nvPr/>
        </p:nvGrpSpPr>
        <p:grpSpPr>
          <a:xfrm>
            <a:off x="0" y="1928808"/>
            <a:ext cx="8512232" cy="2753489"/>
            <a:chOff x="0" y="2283716"/>
            <a:chExt cx="8512232" cy="2753489"/>
          </a:xfrm>
        </p:grpSpPr>
        <p:pic>
          <p:nvPicPr>
            <p:cNvPr id="282" name="Shape 282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283716"/>
              <a:ext cx="8512232" cy="268573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sx="98000" sy="98000" algn="tl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283" name="Shape 283" descr="Linux Station.png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928" y="3752064"/>
              <a:ext cx="2124032" cy="1274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34941" y="4095535"/>
              <a:ext cx="1602927" cy="501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0964" y="4505692"/>
              <a:ext cx="543104" cy="45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3999" y="4470241"/>
              <a:ext cx="566964" cy="56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6405" y="4488671"/>
              <a:ext cx="1080375" cy="4807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圖片 16" descr="TS-1677X_font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3714758"/>
            <a:ext cx="1785950" cy="1116418"/>
          </a:xfrm>
          <a:prstGeom prst="rect">
            <a:avLst/>
          </a:prstGeom>
        </p:spPr>
      </p:pic>
      <p:sp>
        <p:nvSpPr>
          <p:cNvPr id="290" name="Shape 290"/>
          <p:cNvSpPr/>
          <p:nvPr/>
        </p:nvSpPr>
        <p:spPr>
          <a:xfrm>
            <a:off x="285720" y="822667"/>
            <a:ext cx="7947268" cy="11775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Virtualization Station: </a:t>
            </a:r>
            <a:r>
              <a:rPr lang="en-US" alt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Supports</a:t>
            </a:r>
            <a:r>
              <a:rPr 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AMD &amp; NVIDIA </a:t>
            </a:r>
            <a:r>
              <a:rPr lang="en-US" alt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graphics cards</a:t>
            </a:r>
            <a:endParaRPr lang="zh-TW" sz="1800" b="1" i="0" u="none" strike="noStrike" cap="none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HybridDesk Station, Linux Station, </a:t>
            </a:r>
            <a:r>
              <a:rPr lang="en-US" alt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video transcoding</a:t>
            </a:r>
            <a:r>
              <a:rPr lang="zh-TW" sz="18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: </a:t>
            </a:r>
            <a:endParaRPr lang="zh-TW" sz="1800" b="1" i="0" u="none" strike="noStrike" cap="none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494297" y="1392646"/>
            <a:ext cx="5647832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8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Supports</a:t>
            </a:r>
            <a:r>
              <a:rPr lang="zh-TW" sz="18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sz="18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NVIDIA GTX 1050/1060/1070</a:t>
            </a:r>
            <a:r>
              <a:rPr lang="en-US" altLang="zh-TW" sz="18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TW" sz="18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P2000</a:t>
            </a:r>
            <a:r>
              <a:rPr lang="en-US" altLang="zh-TW" sz="18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etc.</a:t>
            </a:r>
            <a:endParaRPr lang="zh-TW" sz="1800" b="1" i="0" u="none" strike="noStrike" cap="none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3806" y="93522"/>
            <a:ext cx="863019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zh-TW" altLang="zh-TW" sz="3200" b="1" kern="1200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GPU Passthrough &amp; QTS</a:t>
            </a:r>
            <a:r>
              <a:rPr lang="en-US" altLang="zh-TW" sz="3200" b="1" kern="1200" dirty="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support</a:t>
            </a:r>
            <a:endParaRPr lang="zh-TW" altLang="en-US" sz="3200" b="1" kern="1200" dirty="0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18" name="Picture 2" descr="C:\Users\Han Tsai\Desktop\TVS-x73e_直播\rm-ir004.png">
            <a:extLst>
              <a:ext uri="{FF2B5EF4-FFF2-40B4-BE49-F238E27FC236}">
                <a16:creationId xmlns:a16="http://schemas.microsoft.com/office/drawing/2014/main" id="{C0FD2452-7846-E745-AB71-F6B015D2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928676"/>
            <a:ext cx="334075" cy="1254300"/>
          </a:xfrm>
          <a:prstGeom prst="rect">
            <a:avLst/>
          </a:prstGeom>
          <a:noFill/>
        </p:spPr>
      </p:pic>
      <p:pic>
        <p:nvPicPr>
          <p:cNvPr id="20" name="圖片 19" descr="話框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43994" y="1214428"/>
            <a:ext cx="2165166" cy="1357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9C65C5-E065-E348-8B51-8E77F4D67B51}"/>
              </a:ext>
            </a:extLst>
          </p:cNvPr>
          <p:cNvSpPr/>
          <p:nvPr/>
        </p:nvSpPr>
        <p:spPr>
          <a:xfrm>
            <a:off x="6213063" y="1514215"/>
            <a:ext cx="21458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5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Optional </a:t>
            </a:r>
            <a:r>
              <a:rPr lang="en-US" altLang="zh-TW" sz="1500" b="1" err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QButton</a:t>
            </a:r>
            <a:r>
              <a:rPr lang="en-US" altLang="zh-TW" sz="15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supported</a:t>
            </a:r>
            <a:r>
              <a:rPr lang="zh-TW" altLang="en-US" sz="15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RM-IR004 remote control</a:t>
            </a:r>
          </a:p>
        </p:txBody>
      </p:sp>
    </p:spTree>
    <p:extLst>
      <p:ext uri="{BB962C8B-B14F-4D97-AF65-F5344CB8AC3E}">
        <p14:creationId xmlns:p14="http://schemas.microsoft.com/office/powerpoint/2010/main" val="3075306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4558" y="0"/>
            <a:ext cx="8169442" cy="7553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</a:pP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GPU boosts image/video processing</a:t>
            </a:r>
            <a:endParaRPr lang="zh-TW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剪去對角線角落矩形 3"/>
          <p:cNvSpPr/>
          <p:nvPr/>
        </p:nvSpPr>
        <p:spPr>
          <a:xfrm>
            <a:off x="2699752" y="938182"/>
            <a:ext cx="6203514" cy="351140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119" y="4085495"/>
            <a:ext cx="481298" cy="406306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40" y="4134060"/>
            <a:ext cx="468224" cy="363652"/>
          </a:xfrm>
          <a:prstGeom prst="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3088742" y="975871"/>
            <a:ext cx="5779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H/W accelerated with GPU to lower CPU usage.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3151791" y="1389795"/>
            <a:ext cx="2540490" cy="2902822"/>
            <a:chOff x="2908688" y="2130380"/>
            <a:chExt cx="2546264" cy="2771022"/>
          </a:xfrm>
        </p:grpSpPr>
        <p:grpSp>
          <p:nvGrpSpPr>
            <p:cNvPr id="8" name="Group 18"/>
            <p:cNvGrpSpPr/>
            <p:nvPr/>
          </p:nvGrpSpPr>
          <p:grpSpPr>
            <a:xfrm>
              <a:off x="2908688" y="2130380"/>
              <a:ext cx="2546264" cy="2771022"/>
              <a:chOff x="3724119" y="2140287"/>
              <a:chExt cx="2546264" cy="2771022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3"/>
              <p:cNvSpPr/>
              <p:nvPr/>
            </p:nvSpPr>
            <p:spPr>
              <a:xfrm>
                <a:off x="4844357" y="4617506"/>
                <a:ext cx="855570" cy="293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w/ GPU</a:t>
                </a:r>
                <a:endParaRPr lang="en-US" altLang="zh-TW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Rectangle 16"/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5820297" y="1389796"/>
            <a:ext cx="2632668" cy="2902818"/>
            <a:chOff x="6321291" y="2144386"/>
            <a:chExt cx="2592288" cy="2777552"/>
          </a:xfrm>
        </p:grpSpPr>
        <p:grpSp>
          <p:nvGrpSpPr>
            <p:cNvPr id="13" name="Group 19"/>
            <p:cNvGrpSpPr/>
            <p:nvPr/>
          </p:nvGrpSpPr>
          <p:grpSpPr>
            <a:xfrm>
              <a:off x="6321291" y="2144386"/>
              <a:ext cx="2592288" cy="2777552"/>
              <a:chOff x="6321291" y="2144386"/>
              <a:chExt cx="2592288" cy="2777552"/>
            </a:xfrm>
          </p:grpSpPr>
          <p:pic>
            <p:nvPicPr>
              <p:cNvPr id="16" name="Picture 1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" name="Rectangle 14"/>
              <p:cNvSpPr/>
              <p:nvPr/>
            </p:nvSpPr>
            <p:spPr>
              <a:xfrm>
                <a:off x="7309547" y="4627443"/>
                <a:ext cx="1037858" cy="294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w/o GPU</a:t>
                </a:r>
                <a:endParaRPr lang="en-US" altLang="zh-TW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Rectangle 17"/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23"/>
          <p:cNvSpPr/>
          <p:nvPr/>
        </p:nvSpPr>
        <p:spPr>
          <a:xfrm>
            <a:off x="126307" y="936318"/>
            <a:ext cx="2445429" cy="584775"/>
          </a:xfrm>
          <a:prstGeom prst="rect">
            <a:avLst/>
          </a:prstGeom>
          <a:solidFill>
            <a:srgbClr val="FFC0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For</a:t>
            </a:r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OpenGL, DirectX applications</a:t>
            </a:r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 </a:t>
            </a:r>
            <a:endParaRPr lang="en-US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20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1885" y="3924708"/>
            <a:ext cx="391752" cy="390940"/>
          </a:xfrm>
          <a:prstGeom prst="rect">
            <a:avLst/>
          </a:prstGeom>
          <a:noFill/>
        </p:spPr>
      </p:pic>
      <p:pic>
        <p:nvPicPr>
          <p:cNvPr id="21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09" y="3922476"/>
            <a:ext cx="417302" cy="395402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2" y="1620400"/>
            <a:ext cx="2443504" cy="2348608"/>
          </a:xfrm>
          <a:prstGeom prst="rect">
            <a:avLst/>
          </a:prstGeom>
        </p:spPr>
      </p:pic>
      <p:sp>
        <p:nvSpPr>
          <p:cNvPr id="23" name="Rectangle 24">
            <a:extLst>
              <a:ext uri="{FF2B5EF4-FFF2-40B4-BE49-F238E27FC236}">
                <a16:creationId xmlns:a16="http://schemas.microsoft.com/office/drawing/2014/main" id="{F4B336D5-5B45-9840-BABC-ED7AD4A46CBE}"/>
              </a:ext>
            </a:extLst>
          </p:cNvPr>
          <p:cNvSpPr/>
          <p:nvPr/>
        </p:nvSpPr>
        <p:spPr>
          <a:xfrm>
            <a:off x="97867" y="4632789"/>
            <a:ext cx="2473869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Tested at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Lab. Results vary by actual environments.</a:t>
            </a:r>
            <a:br>
              <a:rPr lang="en-US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NAS：TS-1677X</a:t>
            </a:r>
            <a:r>
              <a:rPr lang="en-US" altLang="zh-TW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Ryzen</a:t>
            </a:r>
            <a:r>
              <a:rPr lang="en-US" altLang="zh-TW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1700</a:t>
            </a:r>
            <a:endParaRPr lang="zh-TW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4.3.4, Seagate</a:t>
            </a:r>
            <a:r>
              <a:rPr lang="en-US" altLang="zh-TW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ST4000VN0001</a:t>
            </a:r>
            <a:endParaRPr lang="en-US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nVIDIA</a:t>
            </a:r>
            <a:r>
              <a:rPr lang="en-US" altLang="zh-TW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GeForce</a:t>
            </a:r>
            <a:r>
              <a:rPr lang="en-US" altLang="zh-TW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GTX</a:t>
            </a:r>
            <a:r>
              <a:rPr lang="en-US" altLang="zh-TW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1060</a:t>
            </a:r>
            <a:r>
              <a:rPr lang="en-US" altLang="zh-TW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6GB</a:t>
            </a:r>
            <a:endParaRPr lang="nl-NL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TW" sz="6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07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4572000" y="3318921"/>
            <a:ext cx="6143668" cy="1030080"/>
          </a:xfrm>
          <a:prstGeom prst="parallelogram">
            <a:avLst>
              <a:gd name="adj" fmla="val 55727"/>
            </a:avLst>
          </a:prstGeom>
          <a:gradFill>
            <a:gsLst>
              <a:gs pos="1724">
                <a:schemeClr val="accent2">
                  <a:lumMod val="50000"/>
                </a:schemeClr>
              </a:gs>
              <a:gs pos="50000">
                <a:srgbClr val="C00000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572000" y="2062985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gradFill>
              <a:gsLst>
                <a:gs pos="1724">
                  <a:schemeClr val="accent2">
                    <a:lumMod val="50000"/>
                  </a:schemeClr>
                </a:gs>
                <a:gs pos="50000">
                  <a:srgbClr val="C0000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21316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7427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3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 &amp; virtualization 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06" y="1991635"/>
            <a:ext cx="4246762" cy="2538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77742" y="1222205"/>
            <a:ext cx="4357148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zh-TW" altLang="zh-TW" sz="2000" b="1" dirty="0">
                <a:latin typeface="Arial" panose="020B0604020202020204" pitchFamily="34" charset="0"/>
                <a:ea typeface="Microsoft JhengHei" charset="-120"/>
                <a:cs typeface="Arial" pitchFamily="34" charset="0"/>
              </a:rPr>
              <a:t>Supports Windo</a:t>
            </a:r>
            <a:r>
              <a:rPr lang="en-US" altLang="zh-TW" sz="2000" b="1" dirty="0">
                <a:latin typeface="Arial" panose="020B0604020202020204" pitchFamily="34" charset="0"/>
                <a:ea typeface="Microsoft JhengHei" charset="-120"/>
                <a:cs typeface="Arial" pitchFamily="34" charset="0"/>
              </a:rPr>
              <a:t>w</a:t>
            </a:r>
            <a:r>
              <a:rPr lang="zh-TW" altLang="zh-TW" sz="2000" b="1" dirty="0">
                <a:latin typeface="Arial" panose="020B0604020202020204" pitchFamily="34" charset="0"/>
                <a:ea typeface="Microsoft JhengHei" charset="-120"/>
                <a:cs typeface="Arial" pitchFamily="34" charset="0"/>
              </a:rPr>
              <a:t>s</a:t>
            </a:r>
            <a:r>
              <a:rPr lang="en-US" altLang="zh-TW" sz="2000" b="1" dirty="0">
                <a:latin typeface="Arial" panose="020B0604020202020204" pitchFamily="34" charset="0"/>
                <a:ea typeface="Microsoft JhengHei"/>
                <a:cs typeface="Arial" pitchFamily="34" charset="0"/>
              </a:rPr>
              <a:t>/Linux</a:t>
            </a:r>
            <a:r>
              <a:rPr lang="zh-TW" altLang="en-US" sz="2000" b="1" dirty="0">
                <a:latin typeface="Arial" panose="020B0604020202020204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Microsoft JhengHei"/>
                <a:cs typeface="Arial" pitchFamily="34" charset="0"/>
              </a:rPr>
              <a:t>VMs</a:t>
            </a:r>
            <a:r>
              <a:rPr lang="zh-TW" altLang="en-US" sz="2000" b="1" dirty="0">
                <a:latin typeface="Arial" panose="020B0604020202020204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Microsoft JhengHei"/>
                <a:cs typeface="Arial" pitchFamily="34" charset="0"/>
              </a:rPr>
              <a:t>and</a:t>
            </a:r>
            <a:r>
              <a:rPr lang="zh-TW" altLang="en-US" sz="2000" b="1" dirty="0">
                <a:latin typeface="Arial" panose="020B0604020202020204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Microsoft JhengHei"/>
                <a:cs typeface="Arial" pitchFamily="34" charset="0"/>
              </a:rPr>
              <a:t>c</a:t>
            </a:r>
            <a:r>
              <a:rPr lang="zh-TW" altLang="zh-TW" sz="2000" b="1" dirty="0">
                <a:latin typeface="Arial" panose="020B0604020202020204" pitchFamily="34" charset="0"/>
                <a:ea typeface="Microsoft JhengHei" charset="-120"/>
                <a:cs typeface="Arial" pitchFamily="34" charset="0"/>
              </a:rPr>
              <a:t>ontainers</a:t>
            </a:r>
            <a:endParaRPr lang="zh-TW" altLang="zh-TW" sz="20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110" y="871619"/>
            <a:ext cx="3796354" cy="1107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3200" b="1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itchFamily="34" charset="0"/>
              </a:rPr>
              <a:t>QTS 4.3.5 </a:t>
            </a:r>
          </a:p>
          <a:p>
            <a:pPr>
              <a:defRPr/>
            </a:pPr>
            <a:r>
              <a:rPr lang="zh-TW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itchFamily="34" charset="0"/>
              </a:rPr>
              <a:t>Storage &amp; Snapshot Manager</a:t>
            </a: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itchFamily="34" charset="0"/>
              </a:rPr>
              <a:t>, and new virtualization network functions</a:t>
            </a:r>
            <a:endParaRPr lang="en-US" altLang="zh-TW" sz="16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1943" y="2283805"/>
            <a:ext cx="3252947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</a:t>
            </a:r>
          </a:p>
          <a:p>
            <a:pPr algn="ctr" eaLnBrk="1" hangingPunct="1">
              <a:defRPr/>
            </a:pPr>
            <a:r>
              <a: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9955" y="3491745"/>
            <a:ext cx="2714612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</a:t>
            </a:r>
          </a:p>
          <a:p>
            <a:pPr algn="ctr">
              <a:defRPr/>
            </a:pPr>
            <a:r>
              <a: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2205861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3444579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631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TS-1677X_fo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971" y="3032059"/>
            <a:ext cx="2585913" cy="16164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4558" y="0"/>
            <a:ext cx="8169441" cy="7388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sv-SE" altLang="zh-TW" sz="3000" dirty="0" err="1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sv-SE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zh-TW" sz="3000" dirty="0" err="1">
                <a:latin typeface="Arial" panose="020B0604020202020204" pitchFamily="34" charset="0"/>
                <a:cs typeface="Arial" panose="020B0604020202020204" pitchFamily="34" charset="0"/>
              </a:rPr>
              <a:t>vQTS</a:t>
            </a:r>
            <a:r>
              <a:rPr lang="sv-SE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sv-SE" altLang="zh-TW" sz="3000" dirty="0" err="1">
                <a:latin typeface="Arial" panose="020B0604020202020204" pitchFamily="34" charset="0"/>
                <a:cs typeface="Arial" panose="020B0604020202020204" pitchFamily="34" charset="0"/>
              </a:rPr>
              <a:t>Virtualization</a:t>
            </a:r>
            <a:r>
              <a:rPr lang="sv-SE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 Station</a:t>
            </a:r>
            <a:endParaRPr lang="zh-TW" altLang="en-US" sz="3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"/>
          <p:cNvSpPr/>
          <p:nvPr/>
        </p:nvSpPr>
        <p:spPr>
          <a:xfrm>
            <a:off x="6357950" y="1031795"/>
            <a:ext cx="2214578" cy="3214710"/>
          </a:xfrm>
          <a:prstGeom prst="roundRect">
            <a:avLst>
              <a:gd name="adj" fmla="val 5624"/>
            </a:avLst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19" y="2943265"/>
            <a:ext cx="1714580" cy="10567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19" y="1801728"/>
            <a:ext cx="1291388" cy="1031697"/>
          </a:xfrm>
          <a:prstGeom prst="rect">
            <a:avLst/>
          </a:prstGeom>
        </p:spPr>
      </p:pic>
      <p:sp>
        <p:nvSpPr>
          <p:cNvPr id="14" name="TextBox 22"/>
          <p:cNvSpPr txBox="1"/>
          <p:nvPr/>
        </p:nvSpPr>
        <p:spPr>
          <a:xfrm>
            <a:off x="631304" y="1063064"/>
            <a:ext cx="2214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Conventional VM: </a:t>
            </a:r>
            <a:r>
              <a:rPr 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Windows,</a:t>
            </a:r>
          </a:p>
          <a:p>
            <a:pPr algn="ctr"/>
            <a:r>
              <a:rPr 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Linux, UNIX</a:t>
            </a: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327" y="3975721"/>
            <a:ext cx="627974" cy="627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17"/>
          <p:cNvGrpSpPr/>
          <p:nvPr/>
        </p:nvGrpSpPr>
        <p:grpSpPr>
          <a:xfrm>
            <a:off x="3035773" y="1022887"/>
            <a:ext cx="3143892" cy="1435849"/>
            <a:chOff x="2571736" y="928676"/>
            <a:chExt cx="3456729" cy="15787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928676"/>
              <a:ext cx="813523" cy="792907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1714494"/>
              <a:ext cx="813523" cy="792907"/>
            </a:xfrm>
            <a:prstGeom prst="rect">
              <a:avLst/>
            </a:prstGeom>
          </p:spPr>
        </p:pic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928676"/>
              <a:ext cx="813523" cy="792907"/>
            </a:xfrm>
            <a:prstGeom prst="rect">
              <a:avLst/>
            </a:prstGeom>
          </p:spPr>
        </p:pic>
        <p:pic>
          <p:nvPicPr>
            <p:cNvPr id="22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1714494"/>
              <a:ext cx="813523" cy="792907"/>
            </a:xfrm>
            <a:prstGeom prst="rect">
              <a:avLst/>
            </a:prstGeom>
          </p:spPr>
        </p:pic>
        <p:grpSp>
          <p:nvGrpSpPr>
            <p:cNvPr id="4" name="群組 32"/>
            <p:cNvGrpSpPr/>
            <p:nvPr/>
          </p:nvGrpSpPr>
          <p:grpSpPr>
            <a:xfrm>
              <a:off x="2571736" y="928677"/>
              <a:ext cx="773057" cy="1500198"/>
              <a:chOff x="2500298" y="1428742"/>
              <a:chExt cx="813522" cy="1578725"/>
            </a:xfrm>
          </p:grpSpPr>
          <p:pic>
            <p:nvPicPr>
              <p:cNvPr id="27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  <p:grpSp>
          <p:nvGrpSpPr>
            <p:cNvPr id="5" name="群組 33"/>
            <p:cNvGrpSpPr/>
            <p:nvPr/>
          </p:nvGrpSpPr>
          <p:grpSpPr>
            <a:xfrm>
              <a:off x="3357554" y="928676"/>
              <a:ext cx="773057" cy="1500198"/>
              <a:chOff x="2500298" y="1428742"/>
              <a:chExt cx="813522" cy="1578725"/>
            </a:xfrm>
          </p:grpSpPr>
          <p:pic>
            <p:nvPicPr>
              <p:cNvPr id="25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6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</p:grpSp>
      <p:pic>
        <p:nvPicPr>
          <p:cNvPr id="29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826" y="1801728"/>
            <a:ext cx="1906790" cy="997381"/>
          </a:xfrm>
          <a:prstGeom prst="rect">
            <a:avLst/>
          </a:prstGeom>
        </p:spPr>
      </p:pic>
      <p:pic>
        <p:nvPicPr>
          <p:cNvPr id="30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826" y="2943265"/>
            <a:ext cx="1919706" cy="1009673"/>
          </a:xfrm>
          <a:prstGeom prst="rect">
            <a:avLst/>
          </a:prstGeom>
        </p:spPr>
      </p:pic>
      <p:sp>
        <p:nvSpPr>
          <p:cNvPr id="31" name="TextBox 12"/>
          <p:cNvSpPr txBox="1"/>
          <p:nvPr/>
        </p:nvSpPr>
        <p:spPr>
          <a:xfrm>
            <a:off x="6357950" y="1247485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Virtual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QTS - </a:t>
            </a:r>
            <a:r>
              <a:rPr lang="en-US" altLang="zh-TW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vQTS</a:t>
            </a:r>
            <a:endParaRPr lang="en-US" altLang="zh-TW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2" name="Rounded Rectangle"/>
          <p:cNvSpPr/>
          <p:nvPr/>
        </p:nvSpPr>
        <p:spPr>
          <a:xfrm>
            <a:off x="642910" y="1031795"/>
            <a:ext cx="2214578" cy="3214710"/>
          </a:xfrm>
          <a:prstGeom prst="roundRect">
            <a:avLst>
              <a:gd name="adj" fmla="val 5265"/>
            </a:avLst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F62D6C2-D4E5-4FFE-9066-BC96BA493813}"/>
              </a:ext>
            </a:extLst>
          </p:cNvPr>
          <p:cNvSpPr/>
          <p:nvPr/>
        </p:nvSpPr>
        <p:spPr>
          <a:xfrm>
            <a:off x="2888022" y="2605250"/>
            <a:ext cx="3439394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30000">
                <a:srgbClr val="C00000"/>
              </a:gs>
              <a:gs pos="7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Virtualization Station</a:t>
            </a:r>
          </a:p>
        </p:txBody>
      </p:sp>
    </p:spTree>
    <p:extLst>
      <p:ext uri="{BB962C8B-B14F-4D97-AF65-F5344CB8AC3E}">
        <p14:creationId xmlns:p14="http://schemas.microsoft.com/office/powerpoint/2010/main" val="3520925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5602"/>
            <a:ext cx="9144000" cy="75364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NAS for many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0" y="90833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/>
            <a:r>
              <a:rPr lang="zh-TW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allows IT admins to flexibly allocate system resources to different</a:t>
            </a:r>
            <a:r>
              <a:rPr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departments or groups for different privileges and applications.</a:t>
            </a:r>
          </a:p>
        </p:txBody>
      </p:sp>
      <p:grpSp>
        <p:nvGrpSpPr>
          <p:cNvPr id="3" name="群組 5"/>
          <p:cNvGrpSpPr/>
          <p:nvPr/>
        </p:nvGrpSpPr>
        <p:grpSpPr>
          <a:xfrm>
            <a:off x="623930" y="1506454"/>
            <a:ext cx="7896139" cy="2938339"/>
            <a:chOff x="167594" y="1500180"/>
            <a:chExt cx="8280088" cy="3081214"/>
          </a:xfrm>
        </p:grpSpPr>
        <p:sp>
          <p:nvSpPr>
            <p:cNvPr id="7" name="TextBox 37"/>
            <p:cNvSpPr txBox="1"/>
            <p:nvPr/>
          </p:nvSpPr>
          <p:spPr>
            <a:xfrm>
              <a:off x="212997" y="3668472"/>
              <a:ext cx="1232472" cy="355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Engineers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4" name="群組 24"/>
            <p:cNvGrpSpPr/>
            <p:nvPr/>
          </p:nvGrpSpPr>
          <p:grpSpPr>
            <a:xfrm>
              <a:off x="167594" y="1500180"/>
              <a:ext cx="8280088" cy="3081214"/>
              <a:chOff x="167594" y="1500180"/>
              <a:chExt cx="8280088" cy="3081214"/>
            </a:xfrm>
          </p:grpSpPr>
          <p:grpSp>
            <p:nvGrpSpPr>
              <p:cNvPr id="6" name="群組 54"/>
              <p:cNvGrpSpPr/>
              <p:nvPr/>
            </p:nvGrpSpPr>
            <p:grpSpPr>
              <a:xfrm rot="10800000">
                <a:off x="3071802" y="2928940"/>
                <a:ext cx="2571769" cy="1285884"/>
                <a:chOff x="2928926" y="2071684"/>
                <a:chExt cx="2571769" cy="1285884"/>
              </a:xfrm>
            </p:grpSpPr>
            <p:cxnSp>
              <p:nvCxnSpPr>
                <p:cNvPr id="24" name="Shape 482"/>
                <p:cNvCxnSpPr/>
                <p:nvPr/>
              </p:nvCxnSpPr>
              <p:spPr>
                <a:xfrm>
                  <a:off x="2928926" y="2071684"/>
                  <a:ext cx="1785950" cy="1285884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rgbClr val="00B0F0"/>
                  </a:solidFill>
                  <a:prstDash val="sysDash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25" name="Shape 482"/>
                <p:cNvCxnSpPr/>
                <p:nvPr/>
              </p:nvCxnSpPr>
              <p:spPr>
                <a:xfrm rot="10800000" flipV="1">
                  <a:off x="4000497" y="2071684"/>
                  <a:ext cx="1500198" cy="1214446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rgbClr val="00B0F0"/>
                  </a:solidFill>
                  <a:prstDash val="sysDash"/>
                  <a:round/>
                  <a:headEnd type="none" w="lg" len="lg"/>
                  <a:tailEnd type="none" w="lg" len="lg"/>
                </a:ln>
              </p:spPr>
            </p:cxnSp>
          </p:grpSp>
          <p:cxnSp>
            <p:nvCxnSpPr>
              <p:cNvPr id="10" name="Shape 482"/>
              <p:cNvCxnSpPr/>
              <p:nvPr/>
            </p:nvCxnSpPr>
            <p:spPr>
              <a:xfrm>
                <a:off x="2928926" y="2071684"/>
                <a:ext cx="1785950" cy="1285884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1" name="Shape 482"/>
              <p:cNvCxnSpPr/>
              <p:nvPr/>
            </p:nvCxnSpPr>
            <p:spPr>
              <a:xfrm rot="10800000" flipV="1">
                <a:off x="4000497" y="2071684"/>
                <a:ext cx="1500198" cy="1214446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  <p:pic>
            <p:nvPicPr>
              <p:cNvPr id="12" name="Picture 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701" y="1500180"/>
                <a:ext cx="1095977" cy="1068203"/>
              </a:xfrm>
              <a:prstGeom prst="rect">
                <a:avLst/>
              </a:prstGeom>
            </p:spPr>
          </p:pic>
          <p:sp>
            <p:nvSpPr>
              <p:cNvPr id="13" name="TextBox 34"/>
              <p:cNvSpPr txBox="1"/>
              <p:nvPr/>
            </p:nvSpPr>
            <p:spPr>
              <a:xfrm>
                <a:off x="167594" y="1862143"/>
                <a:ext cx="1508147" cy="355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Management</a:t>
                </a:r>
                <a:endPara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圖片 13" descr="一台抵多台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18635" y="1571618"/>
                <a:ext cx="923643" cy="1096826"/>
              </a:xfrm>
              <a:prstGeom prst="rect">
                <a:avLst/>
              </a:prstGeom>
            </p:spPr>
          </p:pic>
          <p:pic>
            <p:nvPicPr>
              <p:cNvPr id="15" name="Picture 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701" y="3429006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16" name="圖片 15" descr="一台抵多台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2468" y="3357568"/>
                <a:ext cx="1327737" cy="1212281"/>
              </a:xfrm>
              <a:prstGeom prst="rect">
                <a:avLst/>
              </a:prstGeom>
            </p:spPr>
          </p:pic>
          <p:sp>
            <p:nvSpPr>
              <p:cNvPr id="17" name="TextBox 35"/>
              <p:cNvSpPr txBox="1"/>
              <p:nvPr/>
            </p:nvSpPr>
            <p:spPr>
              <a:xfrm>
                <a:off x="7072329" y="1862143"/>
                <a:ext cx="1375353" cy="355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Accounting</a:t>
                </a:r>
                <a:endPara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0760" y="1500180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19" name="圖片 18" descr="一台抵多台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86380" y="1714494"/>
                <a:ext cx="1154554" cy="981370"/>
              </a:xfrm>
              <a:prstGeom prst="rect">
                <a:avLst/>
              </a:prstGeom>
            </p:spPr>
          </p:pic>
          <p:sp>
            <p:nvSpPr>
              <p:cNvPr id="20" name="TextBox 36"/>
              <p:cNvSpPr txBox="1"/>
              <p:nvPr/>
            </p:nvSpPr>
            <p:spPr>
              <a:xfrm>
                <a:off x="7072329" y="3668472"/>
                <a:ext cx="1197172" cy="613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Customer</a:t>
                </a:r>
              </a:p>
              <a:p>
                <a:r>
                  <a: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service</a:t>
                </a:r>
                <a:endPara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2198" y="3426841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22" name="圖片 21" descr="一台抵多台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572132" y="3426841"/>
                <a:ext cx="981345" cy="1154553"/>
              </a:xfrm>
              <a:prstGeom prst="rect">
                <a:avLst/>
              </a:prstGeom>
            </p:spPr>
          </p:pic>
        </p:grpSp>
      </p:grpSp>
      <p:pic>
        <p:nvPicPr>
          <p:cNvPr id="26" name="Shape 130">
            <a:extLst>
              <a:ext uri="{FF2B5EF4-FFF2-40B4-BE49-F238E27FC236}">
                <a16:creationId xmlns:a16="http://schemas.microsoft.com/office/drawing/2014/main" id="{D9055EF6-BF6D-49DC-8768-7E3D233A9C84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260" y="2313095"/>
            <a:ext cx="2202532" cy="13765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032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1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Dedicated resource allocation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414387" y="966204"/>
            <a:ext cx="8485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zh-TW" sz="18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Allocation of dedicated HW resources (CPU, RAM, storage space, and Internet)  ensures performance quality.</a:t>
            </a:r>
          </a:p>
        </p:txBody>
      </p:sp>
      <p:grpSp>
        <p:nvGrpSpPr>
          <p:cNvPr id="3" name="群組 4"/>
          <p:cNvGrpSpPr/>
          <p:nvPr/>
        </p:nvGrpSpPr>
        <p:grpSpPr>
          <a:xfrm>
            <a:off x="3779020" y="2710012"/>
            <a:ext cx="4824536" cy="1505448"/>
            <a:chOff x="3635897" y="2859781"/>
            <a:chExt cx="4824536" cy="1505448"/>
          </a:xfrm>
        </p:grpSpPr>
        <p:sp>
          <p:nvSpPr>
            <p:cNvPr id="6" name="Rounded Rectangle 19"/>
            <p:cNvSpPr/>
            <p:nvPr/>
          </p:nvSpPr>
          <p:spPr>
            <a:xfrm>
              <a:off x="3635897" y="3780454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18"/>
            <p:cNvSpPr/>
            <p:nvPr/>
          </p:nvSpPr>
          <p:spPr>
            <a:xfrm>
              <a:off x="3635897" y="2859781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3852169" y="2866767"/>
              <a:ext cx="7777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Quad-</a:t>
              </a:r>
              <a:b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</a:br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core</a:t>
              </a:r>
              <a:endParaRPr 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3863484" y="3780454"/>
              <a:ext cx="7104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Octa-</a:t>
              </a:r>
              <a:b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</a:br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5122482" y="297460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4</a:t>
              </a:r>
              <a:r>
                <a:rPr lang="zh-TW" altLang="en-US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GB</a:t>
              </a:r>
              <a:endParaRPr 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5132100" y="387627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8</a:t>
              </a:r>
              <a:r>
                <a:rPr lang="zh-TW" altLang="en-US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GB</a:t>
              </a: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6353434" y="297460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250</a:t>
              </a:r>
              <a:r>
                <a:rPr lang="zh-TW" altLang="en-US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GB</a:t>
              </a:r>
              <a:endParaRPr 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6329587" y="3876270"/>
              <a:ext cx="888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500</a:t>
              </a:r>
              <a:r>
                <a:rPr lang="zh-TW" altLang="en-US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GB</a:t>
              </a:r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7805498" y="297460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1</a:t>
              </a:r>
              <a:endParaRPr 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7805498" y="387627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16" name="Straight Connector 21"/>
            <p:cNvCxnSpPr/>
            <p:nvPr/>
          </p:nvCxnSpPr>
          <p:spPr>
            <a:xfrm>
              <a:off x="4788024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2"/>
            <p:cNvCxnSpPr/>
            <p:nvPr/>
          </p:nvCxnSpPr>
          <p:spPr>
            <a:xfrm>
              <a:off x="6084168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3"/>
            <p:cNvCxnSpPr/>
            <p:nvPr/>
          </p:nvCxnSpPr>
          <p:spPr>
            <a:xfrm>
              <a:off x="7452320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4"/>
            <p:cNvCxnSpPr/>
            <p:nvPr/>
          </p:nvCxnSpPr>
          <p:spPr>
            <a:xfrm>
              <a:off x="4806672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/>
            <p:cNvCxnSpPr/>
            <p:nvPr/>
          </p:nvCxnSpPr>
          <p:spPr>
            <a:xfrm>
              <a:off x="6102816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/>
            <p:cNvCxnSpPr/>
            <p:nvPr/>
          </p:nvCxnSpPr>
          <p:spPr>
            <a:xfrm>
              <a:off x="7470968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圖片 21" descr="資源區隔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8197" y="1746172"/>
            <a:ext cx="2286016" cy="836681"/>
          </a:xfrm>
          <a:prstGeom prst="rect">
            <a:avLst/>
          </a:prstGeom>
        </p:spPr>
      </p:pic>
      <p:grpSp>
        <p:nvGrpSpPr>
          <p:cNvPr id="5" name="群組 24"/>
          <p:cNvGrpSpPr/>
          <p:nvPr/>
        </p:nvGrpSpPr>
        <p:grpSpPr>
          <a:xfrm>
            <a:off x="4000743" y="1749402"/>
            <a:ext cx="2071702" cy="866318"/>
            <a:chOff x="3857620" y="1899171"/>
            <a:chExt cx="2071702" cy="866318"/>
          </a:xfrm>
        </p:grpSpPr>
        <p:pic>
          <p:nvPicPr>
            <p:cNvPr id="26" name="圖片 25" descr="資源區隔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29190" y="1899171"/>
              <a:ext cx="1000132" cy="836681"/>
            </a:xfrm>
            <a:prstGeom prst="rect">
              <a:avLst/>
            </a:prstGeom>
          </p:spPr>
        </p:pic>
        <p:pic>
          <p:nvPicPr>
            <p:cNvPr id="27" name="圖片 26" descr="資源區隔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57620" y="1928808"/>
              <a:ext cx="714380" cy="836681"/>
            </a:xfrm>
            <a:prstGeom prst="rect">
              <a:avLst/>
            </a:prstGeom>
          </p:spPr>
        </p:pic>
      </p:grpSp>
      <p:pic>
        <p:nvPicPr>
          <p:cNvPr id="28" name="Shape 130">
            <a:extLst>
              <a:ext uri="{FF2B5EF4-FFF2-40B4-BE49-F238E27FC236}">
                <a16:creationId xmlns:a16="http://schemas.microsoft.com/office/drawing/2014/main" id="{98E24237-1903-4DA8-ADF3-4F47BD35ED69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952" y="2176249"/>
            <a:ext cx="3085703" cy="19285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292" y="3213038"/>
            <a:ext cx="1245020" cy="121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4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B4FE7140-E5C0-4A02-BAAD-6733FC97E75C}"/>
              </a:ext>
            </a:extLst>
          </p:cNvPr>
          <p:cNvSpPr/>
          <p:nvPr/>
        </p:nvSpPr>
        <p:spPr>
          <a:xfrm>
            <a:off x="0" y="3479464"/>
            <a:ext cx="9143999" cy="16640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26" descr="TS-1677X_fo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783" y="2786065"/>
            <a:ext cx="2814474" cy="1759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48202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The best platform for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vQTS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9023" y="1000114"/>
            <a:ext cx="6357982" cy="1357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561953" y="808222"/>
            <a:ext cx="7833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Numbers of allowed </a:t>
            </a:r>
            <a:r>
              <a:rPr lang="en-US" altLang="zh-TW" sz="1600" b="1" dirty="0" err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vQTS</a:t>
            </a: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instances are based on the numbers</a:t>
            </a:r>
            <a:r>
              <a:rPr lang="zh-TW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cores of</a:t>
            </a:r>
            <a:r>
              <a:rPr lang="zh-TW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physical CPU:</a:t>
            </a:r>
            <a:endParaRPr lang="zh-TW" altLang="en-US" sz="1600" b="1" dirty="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Rectangle 17"/>
          <p:cNvSpPr/>
          <p:nvPr/>
        </p:nvSpPr>
        <p:spPr>
          <a:xfrm>
            <a:off x="1351966" y="1661588"/>
            <a:ext cx="2786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hu-HU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AMD Ryzen™ 5 1600</a:t>
            </a:r>
            <a:r>
              <a:rPr 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</a:t>
            </a:r>
            <a:r>
              <a:rPr lang="hu-HU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6-core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=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lang="hu-HU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" name="Rectangle 18"/>
          <p:cNvSpPr/>
          <p:nvPr/>
        </p:nvSpPr>
        <p:spPr>
          <a:xfrm>
            <a:off x="1370178" y="2259532"/>
            <a:ext cx="3442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AMD Ryzen™ 7 1700</a:t>
            </a:r>
            <a:r>
              <a:rPr 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</a:t>
            </a:r>
            <a:r>
              <a:rPr lang="cs-CZ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8-core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Rectangle 26"/>
          <p:cNvSpPr/>
          <p:nvPr/>
        </p:nvSpPr>
        <p:spPr>
          <a:xfrm>
            <a:off x="5194146" y="1550988"/>
            <a:ext cx="712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" name="Rectangle 29"/>
          <p:cNvSpPr/>
          <p:nvPr/>
        </p:nvSpPr>
        <p:spPr>
          <a:xfrm>
            <a:off x="6326445" y="216716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9"/>
          <p:cNvGrpSpPr/>
          <p:nvPr/>
        </p:nvGrpSpPr>
        <p:grpSpPr>
          <a:xfrm>
            <a:off x="4059763" y="1612950"/>
            <a:ext cx="1013276" cy="457486"/>
            <a:chOff x="3485423" y="1494604"/>
            <a:chExt cx="815833" cy="368342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0" name="群組 12"/>
          <p:cNvGrpSpPr/>
          <p:nvPr/>
        </p:nvGrpSpPr>
        <p:grpSpPr>
          <a:xfrm>
            <a:off x="4059763" y="2215020"/>
            <a:ext cx="1013276" cy="457486"/>
            <a:chOff x="3485423" y="1494604"/>
            <a:chExt cx="815833" cy="368342"/>
          </a:xfrm>
        </p:grpSpPr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5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3" name="群組 15"/>
          <p:cNvGrpSpPr/>
          <p:nvPr/>
        </p:nvGrpSpPr>
        <p:grpSpPr>
          <a:xfrm>
            <a:off x="5193106" y="2221945"/>
            <a:ext cx="1013276" cy="457486"/>
            <a:chOff x="3485423" y="1494604"/>
            <a:chExt cx="815833" cy="3683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pic>
        <p:nvPicPr>
          <p:cNvPr id="24" name="Shape 45">
            <a:extLst>
              <a:ext uri="{FF2B5EF4-FFF2-40B4-BE49-F238E27FC236}">
                <a16:creationId xmlns:a16="http://schemas.microsoft.com/office/drawing/2014/main" id="{C5C3F7AE-35A0-714C-A39E-46DA8616A72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68" y="1448219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44">
            <a:extLst>
              <a:ext uri="{FF2B5EF4-FFF2-40B4-BE49-F238E27FC236}">
                <a16:creationId xmlns:a16="http://schemas.microsoft.com/office/drawing/2014/main" id="{3E59CAF7-783B-D145-BAFA-3B4A68D6E0A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68" y="2118991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29">
            <a:extLst>
              <a:ext uri="{FF2B5EF4-FFF2-40B4-BE49-F238E27FC236}">
                <a16:creationId xmlns:a16="http://schemas.microsoft.com/office/drawing/2014/main" id="{95199AEB-843A-4B97-87C0-C43265F1FDC1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454" y="3193900"/>
            <a:ext cx="2103755" cy="13148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Shape 130">
            <a:extLst>
              <a:ext uri="{FF2B5EF4-FFF2-40B4-BE49-F238E27FC236}">
                <a16:creationId xmlns:a16="http://schemas.microsoft.com/office/drawing/2014/main" id="{FBB58320-C30B-4229-83CC-40B6387A2BD6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359" y="3149443"/>
            <a:ext cx="2202532" cy="13765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E051326-4999-4C19-A076-3CC4A06F86A8}"/>
              </a:ext>
            </a:extLst>
          </p:cNvPr>
          <p:cNvSpPr txBox="1"/>
          <p:nvPr/>
        </p:nvSpPr>
        <p:spPr>
          <a:xfrm>
            <a:off x="6089870" y="4578933"/>
            <a:ext cx="1856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TS-1677X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3BF52CF-5B16-4C26-9B77-1AB833625A0A}"/>
              </a:ext>
            </a:extLst>
          </p:cNvPr>
          <p:cNvSpPr txBox="1"/>
          <p:nvPr/>
        </p:nvSpPr>
        <p:spPr>
          <a:xfrm>
            <a:off x="3957104" y="4578933"/>
            <a:ext cx="1856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TS-1277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958912-7572-4C7B-B895-E3EEEB66A3B0}"/>
              </a:ext>
            </a:extLst>
          </p:cNvPr>
          <p:cNvSpPr txBox="1"/>
          <p:nvPr/>
        </p:nvSpPr>
        <p:spPr>
          <a:xfrm>
            <a:off x="2117102" y="4578933"/>
            <a:ext cx="1478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TS-877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Shape 128">
            <a:extLst>
              <a:ext uri="{FF2B5EF4-FFF2-40B4-BE49-F238E27FC236}">
                <a16:creationId xmlns:a16="http://schemas.microsoft.com/office/drawing/2014/main" id="{114E4B79-FCF4-495D-B76F-47A3ECCBAFBE}"/>
              </a:ext>
            </a:extLst>
          </p:cNvPr>
          <p:cNvPicPr preferRelativeResize="0"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554" y="3224612"/>
            <a:ext cx="2053326" cy="1283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446D5B2A-92FF-4337-A50D-79BDBD6B41B8}"/>
              </a:ext>
            </a:extLst>
          </p:cNvPr>
          <p:cNvSpPr txBox="1"/>
          <p:nvPr/>
        </p:nvSpPr>
        <p:spPr>
          <a:xfrm>
            <a:off x="690638" y="4578933"/>
            <a:ext cx="1082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TS-677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E840C3C7-5688-49B5-8C28-7E7A2371A2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737852"/>
            <a:ext cx="9128320" cy="4405648"/>
          </a:xfrm>
          <a:prstGeom prst="rect">
            <a:avLst/>
          </a:prstGeom>
        </p:spPr>
      </p:pic>
      <p:sp>
        <p:nvSpPr>
          <p:cNvPr id="33" name="Shape 124">
            <a:extLst>
              <a:ext uri="{FF2B5EF4-FFF2-40B4-BE49-F238E27FC236}">
                <a16:creationId xmlns:a16="http://schemas.microsoft.com/office/drawing/2014/main" id="{C4AB9378-D0F1-4C7D-B619-FEB0E9B3F584}"/>
              </a:ext>
            </a:extLst>
          </p:cNvPr>
          <p:cNvSpPr/>
          <p:nvPr/>
        </p:nvSpPr>
        <p:spPr>
          <a:xfrm>
            <a:off x="7542330" y="-6777"/>
            <a:ext cx="1474028" cy="1626499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65000">
                <a:srgbClr val="FFFFFF"/>
              </a:gs>
              <a:gs pos="45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799" dist="38100" dir="10800000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571842EA-088C-45BD-91B7-8F9842F83D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331" y="337774"/>
            <a:ext cx="1474027" cy="819767"/>
          </a:xfrm>
          <a:prstGeom prst="rect">
            <a:avLst/>
          </a:prstGeom>
        </p:spPr>
      </p:pic>
      <p:sp>
        <p:nvSpPr>
          <p:cNvPr id="21" name="Shape 124">
            <a:extLst>
              <a:ext uri="{FF2B5EF4-FFF2-40B4-BE49-F238E27FC236}">
                <a16:creationId xmlns:a16="http://schemas.microsoft.com/office/drawing/2014/main" id="{A8204C1C-F49F-464F-885B-B0A6A8C2C298}"/>
              </a:ext>
            </a:extLst>
          </p:cNvPr>
          <p:cNvSpPr/>
          <p:nvPr/>
        </p:nvSpPr>
        <p:spPr>
          <a:xfrm>
            <a:off x="397300" y="1246202"/>
            <a:ext cx="3835065" cy="1426198"/>
          </a:xfrm>
          <a:prstGeom prst="roundRect">
            <a:avLst>
              <a:gd name="adj" fmla="val 11152"/>
            </a:avLst>
          </a:prstGeom>
          <a:gradFill>
            <a:gsLst>
              <a:gs pos="15000">
                <a:schemeClr val="tx2"/>
              </a:gs>
              <a:gs pos="65000">
                <a:schemeClr val="tx2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16358" cy="7553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Han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 16-bay 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models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Shape 131">
            <a:extLst>
              <a:ext uri="{FF2B5EF4-FFF2-40B4-BE49-F238E27FC236}">
                <a16:creationId xmlns:a16="http://schemas.microsoft.com/office/drawing/2014/main" id="{155EEDE1-1F09-4BCA-8BD4-DB31687C00A2}"/>
              </a:ext>
            </a:extLst>
          </p:cNvPr>
          <p:cNvSpPr/>
          <p:nvPr/>
        </p:nvSpPr>
        <p:spPr>
          <a:xfrm>
            <a:off x="557987" y="1615917"/>
            <a:ext cx="2956544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4G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3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(1x 4GB)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Shape 124">
            <a:extLst>
              <a:ext uri="{FF2B5EF4-FFF2-40B4-BE49-F238E27FC236}">
                <a16:creationId xmlns:a16="http://schemas.microsoft.com/office/drawing/2014/main" id="{1AC870B7-5716-4755-A6D5-8D5416F97F20}"/>
              </a:ext>
            </a:extLst>
          </p:cNvPr>
          <p:cNvSpPr/>
          <p:nvPr/>
        </p:nvSpPr>
        <p:spPr>
          <a:xfrm>
            <a:off x="397300" y="2849228"/>
            <a:ext cx="3835065" cy="1426198"/>
          </a:xfrm>
          <a:prstGeom prst="roundRect">
            <a:avLst>
              <a:gd name="adj" fmla="val 11152"/>
            </a:avLst>
          </a:prstGeom>
          <a:gradFill>
            <a:gsLst>
              <a:gs pos="15000">
                <a:schemeClr val="tx2"/>
              </a:gs>
              <a:gs pos="65000">
                <a:schemeClr val="tx2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131">
            <a:extLst>
              <a:ext uri="{FF2B5EF4-FFF2-40B4-BE49-F238E27FC236}">
                <a16:creationId xmlns:a16="http://schemas.microsoft.com/office/drawing/2014/main" id="{3D5F3A48-3D94-483B-AD14-071DD3A9933C}"/>
              </a:ext>
            </a:extLst>
          </p:cNvPr>
          <p:cNvSpPr/>
          <p:nvPr/>
        </p:nvSpPr>
        <p:spPr>
          <a:xfrm>
            <a:off x="557987" y="3186772"/>
            <a:ext cx="2956544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8G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5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(2x 4GB)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Shape 124">
            <a:extLst>
              <a:ext uri="{FF2B5EF4-FFF2-40B4-BE49-F238E27FC236}">
                <a16:creationId xmlns:a16="http://schemas.microsoft.com/office/drawing/2014/main" id="{E25B7E87-54C2-430C-8EE5-86C9E047D86F}"/>
              </a:ext>
            </a:extLst>
          </p:cNvPr>
          <p:cNvSpPr/>
          <p:nvPr/>
        </p:nvSpPr>
        <p:spPr>
          <a:xfrm>
            <a:off x="3775835" y="1246202"/>
            <a:ext cx="3835065" cy="3029224"/>
          </a:xfrm>
          <a:prstGeom prst="roundRect">
            <a:avLst>
              <a:gd name="adj" fmla="val 5115"/>
            </a:avLst>
          </a:prstGeom>
          <a:gradFill>
            <a:gsLst>
              <a:gs pos="15000">
                <a:schemeClr val="tx2"/>
              </a:gs>
              <a:gs pos="65000">
                <a:schemeClr val="tx2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131">
            <a:extLst>
              <a:ext uri="{FF2B5EF4-FFF2-40B4-BE49-F238E27FC236}">
                <a16:creationId xmlns:a16="http://schemas.microsoft.com/office/drawing/2014/main" id="{F6D608B0-E64E-499B-B8CF-436FAD9C86BF}"/>
              </a:ext>
            </a:extLst>
          </p:cNvPr>
          <p:cNvSpPr/>
          <p:nvPr/>
        </p:nvSpPr>
        <p:spPr>
          <a:xfrm>
            <a:off x="3938965" y="1375083"/>
            <a:ext cx="305277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16G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7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(2x 8GB)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Shape 131">
            <a:extLst>
              <a:ext uri="{FF2B5EF4-FFF2-40B4-BE49-F238E27FC236}">
                <a16:creationId xmlns:a16="http://schemas.microsoft.com/office/drawing/2014/main" id="{81F1F46A-EE19-4704-9BC4-6D89D8311481}"/>
              </a:ext>
            </a:extLst>
          </p:cNvPr>
          <p:cNvSpPr/>
          <p:nvPr/>
        </p:nvSpPr>
        <p:spPr>
          <a:xfrm>
            <a:off x="3886091" y="2086649"/>
            <a:ext cx="315852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64G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Ryzen 7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1700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en-US" sz="1200" b="0" i="0" u="none" strike="noStrike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</a:t>
            </a:r>
            <a:r>
              <a:rPr lang="en-US" sz="1200" b="0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 </a:t>
            </a: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(4x 16GB)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圖片 23" descr="TS-1677X_Right-angle-of-elevation.png"/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335" y="2805064"/>
            <a:ext cx="2971294" cy="185738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0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38">
            <a:extLst>
              <a:ext uri="{FF2B5EF4-FFF2-40B4-BE49-F238E27FC236}">
                <a16:creationId xmlns:a16="http://schemas.microsoft.com/office/drawing/2014/main" id="{3445FB8E-5149-402A-A923-F8F521895559}"/>
              </a:ext>
            </a:extLst>
          </p:cNvPr>
          <p:cNvSpPr/>
          <p:nvPr/>
        </p:nvSpPr>
        <p:spPr>
          <a:xfrm>
            <a:off x="282126" y="3246195"/>
            <a:ext cx="6078963" cy="1650658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C2E03F22-EA69-4597-886D-A021145528E1}"/>
              </a:ext>
            </a:extLst>
          </p:cNvPr>
          <p:cNvSpPr/>
          <p:nvPr/>
        </p:nvSpPr>
        <p:spPr>
          <a:xfrm>
            <a:off x="3733555" y="2273968"/>
            <a:ext cx="3546047" cy="781719"/>
          </a:xfrm>
          <a:prstGeom prst="wedgeRoundRectCallout">
            <a:avLst>
              <a:gd name="adj1" fmla="val 40755"/>
              <a:gd name="adj2" fmla="val 76355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6" name="Shape 396"/>
          <p:cNvSpPr/>
          <p:nvPr/>
        </p:nvSpPr>
        <p:spPr>
          <a:xfrm>
            <a:off x="4447412" y="2348047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0699" cy="73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chemeClr val="lt1"/>
              </a:buClr>
              <a:buSzPts val="800"/>
            </a:pP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Businesses need lower RTO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99" name="Shape 399" descr="一張含有 個人, 套裝, 男人, 服飾 的圖片&#10;&#10;描述是以非常高的可信度產生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588" y="2115301"/>
            <a:ext cx="2789251" cy="30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79">
            <a:extLst>
              <a:ext uri="{FF2B5EF4-FFF2-40B4-BE49-F238E27FC236}">
                <a16:creationId xmlns:a16="http://schemas.microsoft.com/office/drawing/2014/main" id="{6EC4993C-0CB3-FD4D-A73B-7BE621FD9CDF}"/>
              </a:ext>
            </a:extLst>
          </p:cNvPr>
          <p:cNvSpPr/>
          <p:nvPr/>
        </p:nvSpPr>
        <p:spPr>
          <a:xfrm>
            <a:off x="3813480" y="2374212"/>
            <a:ext cx="3662210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Can businesses only manually transfer data back from the remote end  when disaster happen?</a:t>
            </a:r>
          </a:p>
        </p:txBody>
      </p:sp>
      <p:sp>
        <p:nvSpPr>
          <p:cNvPr id="17" name="Shape 396">
            <a:extLst>
              <a:ext uri="{FF2B5EF4-FFF2-40B4-BE49-F238E27FC236}">
                <a16:creationId xmlns:a16="http://schemas.microsoft.com/office/drawing/2014/main" id="{28E710F1-07E5-F644-8BBE-9CB92DDDA4E1}"/>
              </a:ext>
            </a:extLst>
          </p:cNvPr>
          <p:cNvSpPr/>
          <p:nvPr/>
        </p:nvSpPr>
        <p:spPr>
          <a:xfrm>
            <a:off x="4447412" y="2348047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9" name="Shape 402">
            <a:extLst>
              <a:ext uri="{FF2B5EF4-FFF2-40B4-BE49-F238E27FC236}">
                <a16:creationId xmlns:a16="http://schemas.microsoft.com/office/drawing/2014/main" id="{E2E4AD9D-8972-3447-AD9B-2DE0B2E6ADD3}"/>
              </a:ext>
            </a:extLst>
          </p:cNvPr>
          <p:cNvSpPr txBox="1"/>
          <p:nvPr/>
        </p:nvSpPr>
        <p:spPr>
          <a:xfrm>
            <a:off x="528046" y="4582286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Taiwan  IThome survey 2017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圖片 3">
            <a:extLst>
              <a:ext uri="{FF2B5EF4-FFF2-40B4-BE49-F238E27FC236}">
                <a16:creationId xmlns:a16="http://schemas.microsoft.com/office/drawing/2014/main" id="{EF6C923B-85DA-BF45-BBED-C2B0DB77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06" y="3630343"/>
            <a:ext cx="4893897" cy="666413"/>
          </a:xfrm>
          <a:prstGeom prst="rect">
            <a:avLst/>
          </a:prstGeom>
        </p:spPr>
      </p:pic>
      <p:sp>
        <p:nvSpPr>
          <p:cNvPr id="21" name="文字方塊 4">
            <a:extLst>
              <a:ext uri="{FF2B5EF4-FFF2-40B4-BE49-F238E27FC236}">
                <a16:creationId xmlns:a16="http://schemas.microsoft.com/office/drawing/2014/main" id="{0500722E-B11B-A046-BFAA-7351B57902F7}"/>
              </a:ext>
            </a:extLst>
          </p:cNvPr>
          <p:cNvSpPr txBox="1"/>
          <p:nvPr/>
        </p:nvSpPr>
        <p:spPr>
          <a:xfrm>
            <a:off x="246030" y="3388753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Data Backup Time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23" name="文字方塊 11">
            <a:extLst>
              <a:ext uri="{FF2B5EF4-FFF2-40B4-BE49-F238E27FC236}">
                <a16:creationId xmlns:a16="http://schemas.microsoft.com/office/drawing/2014/main" id="{8CC4134F-62BA-F946-8905-2847C1A6E280}"/>
              </a:ext>
            </a:extLst>
          </p:cNvPr>
          <p:cNvSpPr txBox="1"/>
          <p:nvPr/>
        </p:nvSpPr>
        <p:spPr>
          <a:xfrm>
            <a:off x="4353978" y="3370448"/>
            <a:ext cx="1762794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Server Online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24" name="文字方塊 12">
            <a:extLst>
              <a:ext uri="{FF2B5EF4-FFF2-40B4-BE49-F238E27FC236}">
                <a16:creationId xmlns:a16="http://schemas.microsoft.com/office/drawing/2014/main" id="{05B15E61-93C0-2448-B88C-28DE3D39B3E9}"/>
              </a:ext>
            </a:extLst>
          </p:cNvPr>
          <p:cNvSpPr txBox="1"/>
          <p:nvPr/>
        </p:nvSpPr>
        <p:spPr>
          <a:xfrm>
            <a:off x="2463338" y="3370448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DB0579"/>
                </a:solidFill>
              </a:rPr>
              <a:t>Disaster Happen</a:t>
            </a:r>
            <a:endParaRPr lang="zh-TW" altLang="en-US" sz="1200" b="1">
              <a:solidFill>
                <a:srgbClr val="DB0579"/>
              </a:solidFill>
            </a:endParaRPr>
          </a:p>
        </p:txBody>
      </p:sp>
      <p:sp>
        <p:nvSpPr>
          <p:cNvPr id="25" name="文字方塊 13">
            <a:extLst>
              <a:ext uri="{FF2B5EF4-FFF2-40B4-BE49-F238E27FC236}">
                <a16:creationId xmlns:a16="http://schemas.microsoft.com/office/drawing/2014/main" id="{17CD566B-4DEB-0149-9833-2F97BE20E734}"/>
              </a:ext>
            </a:extLst>
          </p:cNvPr>
          <p:cNvSpPr txBox="1"/>
          <p:nvPr/>
        </p:nvSpPr>
        <p:spPr>
          <a:xfrm>
            <a:off x="1284149" y="4105876"/>
            <a:ext cx="165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740632"/>
                </a:solidFill>
              </a:rPr>
              <a:t>Recover Point Objective</a:t>
            </a:r>
            <a:endParaRPr lang="zh-TW" altLang="en-US" sz="1200" b="1">
              <a:solidFill>
                <a:srgbClr val="740632"/>
              </a:solidFill>
            </a:endParaRPr>
          </a:p>
        </p:txBody>
      </p:sp>
      <p:sp>
        <p:nvSpPr>
          <p:cNvPr id="26" name="文字方塊 14">
            <a:extLst>
              <a:ext uri="{FF2B5EF4-FFF2-40B4-BE49-F238E27FC236}">
                <a16:creationId xmlns:a16="http://schemas.microsoft.com/office/drawing/2014/main" id="{B728707B-0CF4-3946-9073-868CE02442F9}"/>
              </a:ext>
            </a:extLst>
          </p:cNvPr>
          <p:cNvSpPr txBox="1"/>
          <p:nvPr/>
        </p:nvSpPr>
        <p:spPr>
          <a:xfrm>
            <a:off x="3607558" y="4098256"/>
            <a:ext cx="1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330A41"/>
                </a:solidFill>
              </a:rPr>
              <a:t>Recover Time </a:t>
            </a:r>
            <a:br>
              <a:rPr lang="en-US" altLang="zh-TW" sz="1200" b="1">
                <a:solidFill>
                  <a:srgbClr val="330A41"/>
                </a:solidFill>
              </a:rPr>
            </a:br>
            <a:r>
              <a:rPr lang="en-US" altLang="zh-TW" sz="1200" b="1">
                <a:solidFill>
                  <a:srgbClr val="330A41"/>
                </a:solidFill>
              </a:rPr>
              <a:t>Objective</a:t>
            </a:r>
            <a:endParaRPr lang="zh-TW" altLang="en-US" sz="1200" b="1">
              <a:solidFill>
                <a:srgbClr val="330A41"/>
              </a:solidFill>
            </a:endParaRPr>
          </a:p>
        </p:txBody>
      </p:sp>
      <p:sp>
        <p:nvSpPr>
          <p:cNvPr id="27" name="文字方塊 17">
            <a:extLst>
              <a:ext uri="{FF2B5EF4-FFF2-40B4-BE49-F238E27FC236}">
                <a16:creationId xmlns:a16="http://schemas.microsoft.com/office/drawing/2014/main" id="{F3F92F8C-B03D-0B4D-B146-4150B40C1E26}"/>
              </a:ext>
            </a:extLst>
          </p:cNvPr>
          <p:cNvSpPr txBox="1"/>
          <p:nvPr/>
        </p:nvSpPr>
        <p:spPr>
          <a:xfrm>
            <a:off x="5727439" y="3738981"/>
            <a:ext cx="639053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CB8EEF"/>
                </a:solidFill>
              </a:rPr>
              <a:t>TIME</a:t>
            </a:r>
            <a:endParaRPr lang="zh-TW" altLang="en-US" sz="1200" b="1">
              <a:solidFill>
                <a:srgbClr val="CB8EEF"/>
              </a:solidFill>
            </a:endParaRPr>
          </a:p>
        </p:txBody>
      </p:sp>
      <p:sp>
        <p:nvSpPr>
          <p:cNvPr id="28" name="內容版面配置區 1">
            <a:extLst>
              <a:ext uri="{FF2B5EF4-FFF2-40B4-BE49-F238E27FC236}">
                <a16:creationId xmlns:a16="http://schemas.microsoft.com/office/drawing/2014/main" id="{7617492F-BE3A-F847-AA3E-493C142E1537}"/>
              </a:ext>
            </a:extLst>
          </p:cNvPr>
          <p:cNvSpPr txBox="1">
            <a:spLocks/>
          </p:cNvSpPr>
          <p:nvPr/>
        </p:nvSpPr>
        <p:spPr>
          <a:xfrm>
            <a:off x="388354" y="881216"/>
            <a:ext cx="8296315" cy="178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altLang="zh-TW" sz="1600" dirty="0"/>
              <a:t>In the survey of 300 Enterprises and SMBs at Taiwan: 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altLang="zh-TW" sz="1600" dirty="0">
                <a:solidFill>
                  <a:srgbClr val="FF0000"/>
                </a:solidFill>
              </a:rPr>
              <a:t>60% </a:t>
            </a:r>
            <a:r>
              <a:rPr lang="en-US" altLang="zh-TW" sz="1600" dirty="0"/>
              <a:t>has used Remote Replication as Backup Plan.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rgbClr val="FF0000"/>
                </a:solidFill>
              </a:rPr>
              <a:t>50% </a:t>
            </a:r>
            <a:r>
              <a:rPr lang="en-US" altLang="zh-TW" sz="1600" dirty="0"/>
              <a:t>of businesses expected the recovering time should be within </a:t>
            </a:r>
            <a:r>
              <a:rPr lang="en-US" altLang="zh-TW" sz="1600" dirty="0">
                <a:solidFill>
                  <a:srgbClr val="FF0000"/>
                </a:solidFill>
              </a:rPr>
              <a:t>1 Hour.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/>
              <a:t>But </a:t>
            </a:r>
            <a:r>
              <a:rPr lang="en-US" altLang="zh-TW" sz="1600" dirty="0">
                <a:solidFill>
                  <a:srgbClr val="FF0000"/>
                </a:solidFill>
              </a:rPr>
              <a:t>also 50% </a:t>
            </a:r>
            <a:r>
              <a:rPr lang="en-US" altLang="zh-TW" sz="1600" dirty="0"/>
              <a:t>of businesses experience actual recovering exceed </a:t>
            </a:r>
            <a:r>
              <a:rPr lang="en-US" altLang="zh-TW" sz="1600" dirty="0">
                <a:solidFill>
                  <a:srgbClr val="FF0000"/>
                </a:solidFill>
              </a:rPr>
              <a:t>1 Day!</a:t>
            </a:r>
          </a:p>
        </p:txBody>
      </p:sp>
    </p:spTree>
    <p:extLst>
      <p:ext uri="{BB962C8B-B14F-4D97-AF65-F5344CB8AC3E}">
        <p14:creationId xmlns:p14="http://schemas.microsoft.com/office/powerpoint/2010/main" val="11675310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429">
            <a:extLst>
              <a:ext uri="{FF2B5EF4-FFF2-40B4-BE49-F238E27FC236}">
                <a16:creationId xmlns:a16="http://schemas.microsoft.com/office/drawing/2014/main" id="{D974D968-FA4C-40B7-92B8-151353299902}"/>
              </a:ext>
            </a:extLst>
          </p:cNvPr>
          <p:cNvSpPr/>
          <p:nvPr/>
        </p:nvSpPr>
        <p:spPr>
          <a:xfrm rot="16200000" flipH="1">
            <a:off x="1684119" y="2516895"/>
            <a:ext cx="2618512" cy="1418419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237433" y="2190421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 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1094874" y="0"/>
            <a:ext cx="8049126" cy="75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Restore From Remote Snapshot Vault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295814" y="4267592"/>
            <a:ext cx="2938785" cy="48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Both the source and destination NAS must be upgraded to 4.3.5 to support this function</a:t>
            </a:r>
          </a:p>
        </p:txBody>
      </p:sp>
      <p:pic>
        <p:nvPicPr>
          <p:cNvPr id="13" name="Shape 130">
            <a:extLst>
              <a:ext uri="{FF2B5EF4-FFF2-40B4-BE49-F238E27FC236}">
                <a16:creationId xmlns:a16="http://schemas.microsoft.com/office/drawing/2014/main" id="{D4E33EBA-C9AE-4937-8291-39CCB7F6F418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28" y="2681586"/>
            <a:ext cx="2611506" cy="16321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C6565E3-AB72-4038-B82E-EAEFD72556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1179" y="1905424"/>
            <a:ext cx="769003" cy="8998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84D63381-F88B-5F42-B9B0-7DE1A8474D7C}"/>
              </a:ext>
            </a:extLst>
          </p:cNvPr>
          <p:cNvSpPr txBox="1">
            <a:spLocks/>
          </p:cNvSpPr>
          <p:nvPr/>
        </p:nvSpPr>
        <p:spPr>
          <a:xfrm>
            <a:off x="328592" y="832589"/>
            <a:ext cx="8815408" cy="11323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fontAlgn="base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The Snapshot Manager is now actively connected to Snapshot Vault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Support monitor and restore selected folders and files </a:t>
            </a:r>
            <a:r>
              <a:rPr lang="en-US" altLang="zh-TW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source NAS directly!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E130775-B9F7-E44A-87F3-9D333831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586" y="1918653"/>
            <a:ext cx="5076726" cy="2616708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079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976E8C81-9A17-4CEE-A7DC-651F55EC2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301" y="2943592"/>
            <a:ext cx="3151964" cy="1240100"/>
          </a:xfrm>
          <a:prstGeom prst="rect">
            <a:avLst/>
          </a:prstGeom>
        </p:spPr>
      </p:pic>
      <p:sp>
        <p:nvSpPr>
          <p:cNvPr id="20" name="語音泡泡: 圓角矩形 19">
            <a:extLst>
              <a:ext uri="{FF2B5EF4-FFF2-40B4-BE49-F238E27FC236}">
                <a16:creationId xmlns:a16="http://schemas.microsoft.com/office/drawing/2014/main" id="{86801B53-73E7-4EF8-B371-131891384E1E}"/>
              </a:ext>
            </a:extLst>
          </p:cNvPr>
          <p:cNvSpPr/>
          <p:nvPr/>
        </p:nvSpPr>
        <p:spPr>
          <a:xfrm>
            <a:off x="5557979" y="2353926"/>
            <a:ext cx="2322705" cy="1261449"/>
          </a:xfrm>
          <a:prstGeom prst="wedgeRoundRectCallout">
            <a:avLst>
              <a:gd name="adj1" fmla="val -63710"/>
              <a:gd name="adj2" fmla="val -8109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C862B3B-6F14-4749-BD59-78F339E9AE6C}"/>
              </a:ext>
            </a:extLst>
          </p:cNvPr>
          <p:cNvGrpSpPr/>
          <p:nvPr/>
        </p:nvGrpSpPr>
        <p:grpSpPr>
          <a:xfrm>
            <a:off x="137282" y="3527388"/>
            <a:ext cx="5644426" cy="1241931"/>
            <a:chOff x="1541595" y="3597585"/>
            <a:chExt cx="5767917" cy="126910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BCBE5F90-78EA-4F29-BED2-5A06925BD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1595" y="3597585"/>
              <a:ext cx="5767917" cy="1269103"/>
            </a:xfrm>
            <a:prstGeom prst="rect">
              <a:avLst/>
            </a:prstGeom>
            <a:effectLst>
              <a:reflection blurRad="63500" stA="65000" endPos="22000" dir="5400000" sy="-100000" algn="bl" rotWithShape="0"/>
            </a:effectLst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B3B573E-1E8E-4BDC-AAE8-C8002E15D607}"/>
                </a:ext>
              </a:extLst>
            </p:cNvPr>
            <p:cNvGrpSpPr/>
            <p:nvPr/>
          </p:nvGrpSpPr>
          <p:grpSpPr>
            <a:xfrm>
              <a:off x="1651629" y="3673754"/>
              <a:ext cx="5618103" cy="319786"/>
              <a:chOff x="1652372" y="3673754"/>
              <a:chExt cx="5113139" cy="319786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7F1B4CD9-2E33-4521-B1E9-630115F4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2372" y="3673754"/>
                <a:ext cx="3446550" cy="306043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691BA359-24C5-428B-A818-338416EC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18961" y="3687497"/>
                <a:ext cx="3446550" cy="306043"/>
              </a:xfrm>
              <a:prstGeom prst="rect">
                <a:avLst/>
              </a:prstGeom>
            </p:spPr>
          </p:pic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6ED0ED2D-58E4-4960-AE10-13C630153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915" y="2571750"/>
            <a:ext cx="4626785" cy="119400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317" y="4171263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31989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 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Drastically Reduce Recover Time</a:t>
            </a:r>
            <a:b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With 10GbE Network</a:t>
            </a:r>
            <a:endParaRPr lang="en-US" sz="28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4395"/>
            <a:ext cx="8229600" cy="13703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80975" fontAlgn="base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800" b="0">
                <a:latin typeface="Arial" panose="020B0604020202020204" pitchFamily="34" charset="0"/>
                <a:cs typeface="Arial" panose="020B0604020202020204" pitchFamily="34" charset="0"/>
              </a:rPr>
              <a:t>The Remote Snapshot Vault Recovering is based on Ethernet service. </a:t>
            </a:r>
            <a:endParaRPr lang="en-US" altLang="zh-TW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fontAlgn="base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800" b="0">
                <a:latin typeface="Arial" panose="020B0604020202020204" pitchFamily="34" charset="0"/>
                <a:cs typeface="Arial" panose="020B0604020202020204" pitchFamily="34" charset="0"/>
              </a:rPr>
              <a:t>Using 1GbE network, recovering large data still takes hours.</a:t>
            </a:r>
            <a:endParaRPr lang="en-US" altLang="zh-TW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fontAlgn="base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800" b="0">
                <a:latin typeface="Arial" panose="020B0604020202020204" pitchFamily="34" charset="0"/>
                <a:cs typeface="Arial" panose="020B0604020202020204" pitchFamily="34" charset="0"/>
              </a:rPr>
              <a:t>Pair the Snapshot Replica Solution with 10GbE or even faster interfaces to increase both the backup and recovery speed !</a:t>
            </a:r>
            <a:endParaRPr lang="en-US" altLang="zh-TW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A0E81077-E0D6-471F-B9B0-A992BE3CB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5682" y="3888772"/>
            <a:ext cx="1565488" cy="905816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068" y="4620000"/>
            <a:ext cx="2202768" cy="34165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E7B4CBE-E622-4ED6-857B-502B35A3FD88}"/>
              </a:ext>
            </a:extLst>
          </p:cNvPr>
          <p:cNvSpPr/>
          <p:nvPr/>
        </p:nvSpPr>
        <p:spPr>
          <a:xfrm>
            <a:off x="5618138" y="2458918"/>
            <a:ext cx="2322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Using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 to replace old 1GbE for </a:t>
            </a:r>
            <a:r>
              <a:rPr lang="en-US" altLang="zh-TW" sz="16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reducing RTO dramatically</a:t>
            </a:r>
            <a:endParaRPr lang="en" altLang="zh-TW" sz="1600" b="1" dirty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94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24">
            <a:extLst>
              <a:ext uri="{FF2B5EF4-FFF2-40B4-BE49-F238E27FC236}">
                <a16:creationId xmlns:a16="http://schemas.microsoft.com/office/drawing/2014/main" id="{D0BBC793-AC9A-40F5-8E04-583494B73CC0}"/>
              </a:ext>
            </a:extLst>
          </p:cNvPr>
          <p:cNvSpPr/>
          <p:nvPr/>
        </p:nvSpPr>
        <p:spPr>
          <a:xfrm>
            <a:off x="0" y="2531594"/>
            <a:ext cx="9144000" cy="2617969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942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Snapshot Export/Import </a:t>
            </a:r>
            <a:endParaRPr lang="zh-TW" altLang="en-US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D8AE40A-1765-B24D-A518-EB1D39FF6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Export a snapshot from snapshot manager or snapshot vault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Using external storage device, the exported imaged can be imported to another NAS to create new volume or LUN </a:t>
            </a:r>
          </a:p>
          <a:p>
            <a:pPr marL="180975" indent="-180975">
              <a:buClr>
                <a:schemeClr val="tx1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The same image can also be used to revert source volume or LUN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BA57EC6-376D-4C5A-933B-5D812FAD3398}"/>
              </a:ext>
            </a:extLst>
          </p:cNvPr>
          <p:cNvGrpSpPr/>
          <p:nvPr/>
        </p:nvGrpSpPr>
        <p:grpSpPr>
          <a:xfrm>
            <a:off x="6156412" y="3265506"/>
            <a:ext cx="2367703" cy="1224002"/>
            <a:chOff x="4519362" y="3086654"/>
            <a:chExt cx="2367703" cy="12240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2DD8573-1825-41B9-8049-854D9B5CF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519362" y="3449620"/>
              <a:ext cx="1969620" cy="861036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2DA59E0E-C63C-4583-B7DE-CF9E09BFD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21692" y="3086654"/>
              <a:ext cx="1065373" cy="1065373"/>
            </a:xfrm>
            <a:prstGeom prst="rect">
              <a:avLst/>
            </a:prstGeom>
          </p:spPr>
        </p:pic>
      </p:grpSp>
      <p:pic>
        <p:nvPicPr>
          <p:cNvPr id="20" name="Shape 130">
            <a:extLst>
              <a:ext uri="{FF2B5EF4-FFF2-40B4-BE49-F238E27FC236}">
                <a16:creationId xmlns:a16="http://schemas.microsoft.com/office/drawing/2014/main" id="{EE7B155E-971D-4FE0-848A-C19A8742211C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35" y="2514400"/>
            <a:ext cx="3656300" cy="22851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50" name="群組 2049">
            <a:extLst>
              <a:ext uri="{FF2B5EF4-FFF2-40B4-BE49-F238E27FC236}">
                <a16:creationId xmlns:a16="http://schemas.microsoft.com/office/drawing/2014/main" id="{446CA612-D002-40E8-958B-629F3DEFEA5A}"/>
              </a:ext>
            </a:extLst>
          </p:cNvPr>
          <p:cNvGrpSpPr/>
          <p:nvPr/>
        </p:nvGrpSpPr>
        <p:grpSpPr>
          <a:xfrm>
            <a:off x="3560725" y="3201272"/>
            <a:ext cx="1528276" cy="1506365"/>
            <a:chOff x="4881279" y="3143370"/>
            <a:chExt cx="1528276" cy="1506365"/>
          </a:xfrm>
        </p:grpSpPr>
        <p:pic>
          <p:nvPicPr>
            <p:cNvPr id="2049" name="圖形 2048">
              <a:extLst>
                <a:ext uri="{FF2B5EF4-FFF2-40B4-BE49-F238E27FC236}">
                  <a16:creationId xmlns:a16="http://schemas.microsoft.com/office/drawing/2014/main" id="{DEF49EDF-65AF-48C9-B8A9-E9A3CF6C2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81279" y="3143370"/>
              <a:ext cx="1528276" cy="1506365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2DD3567-D7C8-487C-B2CC-3DFC8CF45E5E}"/>
                </a:ext>
              </a:extLst>
            </p:cNvPr>
            <p:cNvSpPr/>
            <p:nvPr/>
          </p:nvSpPr>
          <p:spPr>
            <a:xfrm>
              <a:off x="5237048" y="4224041"/>
              <a:ext cx="1043876" cy="369332"/>
            </a:xfrm>
            <a:prstGeom prst="rect">
              <a:avLst/>
            </a:prstGeom>
            <a:effectLst>
              <a:outerShdw blurRad="508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TW" sz="18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Restore</a:t>
              </a:r>
              <a:endParaRPr lang="zh-TW" altLang="en-US" sz="1800" b="1" dirty="0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A1BB9001-1B85-4F0F-81F9-F81D9A1EF94B}"/>
              </a:ext>
            </a:extLst>
          </p:cNvPr>
          <p:cNvSpPr/>
          <p:nvPr/>
        </p:nvSpPr>
        <p:spPr>
          <a:xfrm>
            <a:off x="4902252" y="2720974"/>
            <a:ext cx="2369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When network speed is limited, user can still import snapshots for reverting</a:t>
            </a:r>
            <a:endParaRPr lang="zh-TW" altLang="en-US" sz="1600" b="1" dirty="0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66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672" y="0"/>
            <a:ext cx="8024327" cy="731720"/>
          </a:xfrm>
        </p:spPr>
        <p:txBody>
          <a:bodyPr>
            <a:noAutofit/>
          </a:bodyPr>
          <a:lstStyle/>
          <a:p>
            <a:pPr fontAlgn="base"/>
            <a:r>
              <a:rPr lang="en-US" altLang="zh-Hant" dirty="0">
                <a:latin typeface="Arial" panose="020B0604020202020204" pitchFamily="34" charset="0"/>
                <a:cs typeface="Arial" panose="020B0604020202020204" pitchFamily="34" charset="0"/>
              </a:rPr>
              <a:t>High-capacity intelligent surveillance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720" y="4681870"/>
            <a:ext cx="6697136" cy="253908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*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QVR Pro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正式發行時，正式頻道授權數請參閱</a:t>
            </a:r>
            <a:r>
              <a:rPr lang="en-US" altLang="zh-TW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QNAP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官網</a:t>
            </a: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．</a:t>
            </a:r>
            <a:endParaRPr lang="en-US" sz="105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85720" y="1000114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993668"/>
            <a:ext cx="642942" cy="643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910" y="1648428"/>
            <a:ext cx="2357454" cy="7386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Surveillance Station 5.1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Free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: </a:t>
            </a:r>
            <a:r>
              <a:rPr lang="en-US" altLang="en-US" sz="15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8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channels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Max: 80</a:t>
            </a:r>
            <a:r>
              <a:rPr lang="en-US" sz="1200" b="1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ch.</a:t>
            </a:r>
            <a:r>
              <a:rPr lang="en-US" sz="1200" b="1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(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optional license)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6116" y="1648428"/>
            <a:ext cx="2500330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QVR Pro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Free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8 channels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Max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: 128 </a:t>
            </a:r>
            <a:r>
              <a:rPr lang="en-US" altLang="en-US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ch.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(optional license)</a:t>
            </a:r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668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00760" y="1648428"/>
            <a:ext cx="2571768" cy="69248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QUSBCam2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Max 1080p USB Webcam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recording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1005486"/>
            <a:ext cx="642942" cy="642942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33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16">
            <a:extLst>
              <a:ext uri="{FF2B5EF4-FFF2-40B4-BE49-F238E27FC236}">
                <a16:creationId xmlns:a16="http://schemas.microsoft.com/office/drawing/2014/main" id="{0088C354-D144-4F87-ADA2-15EF3C575EA0}"/>
              </a:ext>
            </a:extLst>
          </p:cNvPr>
          <p:cNvSpPr txBox="1">
            <a:spLocks/>
          </p:cNvSpPr>
          <p:nvPr/>
        </p:nvSpPr>
        <p:spPr>
          <a:xfrm>
            <a:off x="0" y="4917171"/>
            <a:ext cx="6243354" cy="151391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altLang="zh-TW" sz="600" dirty="0">
                <a:solidFill>
                  <a:schemeClr val="bg1"/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521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TS-677/877/1277 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front view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098" y="3715907"/>
            <a:ext cx="1656183" cy="103511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7" name="Shape 17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661" y="3715907"/>
            <a:ext cx="1666526" cy="104157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" name="Shape 17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616" y="1504418"/>
            <a:ext cx="5400598" cy="33753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9" name="Shape 179"/>
          <p:cNvGrpSpPr/>
          <p:nvPr/>
        </p:nvGrpSpPr>
        <p:grpSpPr>
          <a:xfrm>
            <a:off x="279061" y="1047645"/>
            <a:ext cx="3354366" cy="880002"/>
            <a:chOff x="331786" y="1282775"/>
            <a:chExt cx="3358483" cy="880002"/>
          </a:xfrm>
        </p:grpSpPr>
        <p:sp>
          <p:nvSpPr>
            <p:cNvPr id="180" name="Shape 180"/>
            <p:cNvSpPr txBox="1"/>
            <p:nvPr/>
          </p:nvSpPr>
          <p:spPr>
            <a:xfrm>
              <a:off x="331786" y="1282775"/>
              <a:ext cx="2570657" cy="7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LED indicators w/ adjustable brightness: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HDD, SSD, M.2 SSD </a:t>
              </a:r>
            </a:p>
          </p:txBody>
        </p:sp>
        <p:cxnSp>
          <p:nvCxnSpPr>
            <p:cNvPr id="181" name="Shape 181"/>
            <p:cNvCxnSpPr>
              <a:cxnSpLocks/>
            </p:cNvCxnSpPr>
            <p:nvPr/>
          </p:nvCxnSpPr>
          <p:spPr>
            <a:xfrm>
              <a:off x="2742397" y="1553742"/>
              <a:ext cx="947872" cy="609035"/>
            </a:xfrm>
            <a:prstGeom prst="bentConnector3">
              <a:avLst>
                <a:gd name="adj1" fmla="val 99936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2" name="Shape 182"/>
          <p:cNvGrpSpPr/>
          <p:nvPr/>
        </p:nvGrpSpPr>
        <p:grpSpPr>
          <a:xfrm>
            <a:off x="279061" y="2078675"/>
            <a:ext cx="2651857" cy="738664"/>
            <a:chOff x="279062" y="2313805"/>
            <a:chExt cx="2651857" cy="738664"/>
          </a:xfrm>
        </p:grpSpPr>
        <p:sp>
          <p:nvSpPr>
            <p:cNvPr id="183" name="Shape 183"/>
            <p:cNvSpPr txBox="1"/>
            <p:nvPr/>
          </p:nvSpPr>
          <p:spPr>
            <a:xfrm>
              <a:off x="279062" y="2313805"/>
              <a:ext cx="221580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 4 x 2.5” SSD trays for </a:t>
              </a:r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Qtier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auto tiering &amp;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SSD caching</a:t>
              </a:r>
            </a:p>
          </p:txBody>
        </p:sp>
        <p:cxnSp>
          <p:nvCxnSpPr>
            <p:cNvPr id="184" name="Shape 184"/>
            <p:cNvCxnSpPr/>
            <p:nvPr/>
          </p:nvCxnSpPr>
          <p:spPr>
            <a:xfrm>
              <a:off x="2419616" y="2572900"/>
              <a:ext cx="511304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5" name="Shape 185"/>
          <p:cNvGrpSpPr/>
          <p:nvPr/>
        </p:nvGrpSpPr>
        <p:grpSpPr>
          <a:xfrm>
            <a:off x="279061" y="3027027"/>
            <a:ext cx="2803945" cy="523200"/>
            <a:chOff x="279061" y="3262157"/>
            <a:chExt cx="2803945" cy="523200"/>
          </a:xfrm>
        </p:grpSpPr>
        <p:sp>
          <p:nvSpPr>
            <p:cNvPr id="186" name="Shape 186"/>
            <p:cNvSpPr txBox="1"/>
            <p:nvPr/>
          </p:nvSpPr>
          <p:spPr>
            <a:xfrm>
              <a:off x="279061" y="3262157"/>
              <a:ext cx="2335073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 6, 8 x 3.5” HDD trays w/ support for 2.5” drives</a:t>
              </a:r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2494869" y="3519261"/>
              <a:ext cx="588137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8" name="Shape 188"/>
          <p:cNvGrpSpPr/>
          <p:nvPr/>
        </p:nvGrpSpPr>
        <p:grpSpPr>
          <a:xfrm>
            <a:off x="3851921" y="842085"/>
            <a:ext cx="1695538" cy="1327125"/>
            <a:chOff x="4357686" y="1065770"/>
            <a:chExt cx="1695538" cy="1327125"/>
          </a:xfrm>
        </p:grpSpPr>
        <p:sp>
          <p:nvSpPr>
            <p:cNvPr id="189" name="Shape 189"/>
            <p:cNvSpPr txBox="1"/>
            <p:nvPr/>
          </p:nvSpPr>
          <p:spPr>
            <a:xfrm>
              <a:off x="4357686" y="1065770"/>
              <a:ext cx="1695538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LCD w/ Enter &amp; Select buttons</a:t>
              </a:r>
            </a:p>
          </p:txBody>
        </p:sp>
        <p:cxnSp>
          <p:nvCxnSpPr>
            <p:cNvPr id="190" name="Shape 190"/>
            <p:cNvCxnSpPr>
              <a:cxnSpLocks/>
            </p:cNvCxnSpPr>
            <p:nvPr/>
          </p:nvCxnSpPr>
          <p:spPr>
            <a:xfrm>
              <a:off x="5543073" y="1542297"/>
              <a:ext cx="0" cy="85059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1" name="Shape 191"/>
          <p:cNvGrpSpPr/>
          <p:nvPr/>
        </p:nvGrpSpPr>
        <p:grpSpPr>
          <a:xfrm>
            <a:off x="5868144" y="948112"/>
            <a:ext cx="1374429" cy="2475355"/>
            <a:chOff x="5868144" y="1183242"/>
            <a:chExt cx="1374429" cy="2475355"/>
          </a:xfrm>
        </p:grpSpPr>
        <p:sp>
          <p:nvSpPr>
            <p:cNvPr id="192" name="Shape 192"/>
            <p:cNvSpPr txBox="1"/>
            <p:nvPr/>
          </p:nvSpPr>
          <p:spPr>
            <a:xfrm>
              <a:off x="5868144" y="1183242"/>
              <a:ext cx="13744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button</a:t>
              </a:r>
            </a:p>
          </p:txBody>
        </p:sp>
        <p:cxnSp>
          <p:nvCxnSpPr>
            <p:cNvPr id="193" name="Shape 193"/>
            <p:cNvCxnSpPr/>
            <p:nvPr/>
          </p:nvCxnSpPr>
          <p:spPr>
            <a:xfrm>
              <a:off x="6529851" y="1527773"/>
              <a:ext cx="0" cy="2130824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4" name="Shape 194"/>
          <p:cNvGrpSpPr/>
          <p:nvPr/>
        </p:nvGrpSpPr>
        <p:grpSpPr>
          <a:xfrm>
            <a:off x="6671937" y="984865"/>
            <a:ext cx="2023841" cy="3074237"/>
            <a:chOff x="6671937" y="1219995"/>
            <a:chExt cx="2023841" cy="3074237"/>
          </a:xfrm>
        </p:grpSpPr>
        <p:sp>
          <p:nvSpPr>
            <p:cNvPr id="195" name="Shape 195"/>
            <p:cNvSpPr txBox="1"/>
            <p:nvPr/>
          </p:nvSpPr>
          <p:spPr>
            <a:xfrm>
              <a:off x="7265335" y="1219995"/>
              <a:ext cx="1430443" cy="523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USB 3.0 &amp; Copy button</a:t>
              </a:r>
            </a:p>
          </p:txBody>
        </p:sp>
        <p:cxnSp>
          <p:nvCxnSpPr>
            <p:cNvPr id="196" name="Shape 196"/>
            <p:cNvCxnSpPr/>
            <p:nvPr/>
          </p:nvCxnSpPr>
          <p:spPr>
            <a:xfrm rot="5400000">
              <a:off x="6038725" y="2446268"/>
              <a:ext cx="2481176" cy="1214751"/>
            </a:xfrm>
            <a:prstGeom prst="bentConnector3">
              <a:avLst>
                <a:gd name="adj1" fmla="val 100446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cxnSp>
        <p:nvCxnSpPr>
          <p:cNvPr id="24" name="Shape 190"/>
          <p:cNvCxnSpPr>
            <a:cxnSpLocks/>
          </p:cNvCxnSpPr>
          <p:nvPr/>
        </p:nvCxnSpPr>
        <p:spPr>
          <a:xfrm>
            <a:off x="5868144" y="1577925"/>
            <a:ext cx="0" cy="903926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6" name="Shape 192"/>
          <p:cNvSpPr txBox="1"/>
          <p:nvPr/>
        </p:nvSpPr>
        <p:spPr>
          <a:xfrm>
            <a:off x="5134271" y="1257627"/>
            <a:ext cx="1352392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IR receiver</a:t>
            </a:r>
            <a:r>
              <a:rPr lang="zh-TW" altLang="en-US" sz="1400" b="1" i="0" u="none" strike="noStrike" cap="none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*</a:t>
            </a:r>
            <a:endParaRPr lang="zh-TW" sz="1400" b="1" i="0" u="none" strike="noStrike" cap="none" dirty="0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2EAFCD0-F23C-41BC-BA85-C3A2ACF0CE02}"/>
              </a:ext>
            </a:extLst>
          </p:cNvPr>
          <p:cNvSpPr txBox="1"/>
          <p:nvPr/>
        </p:nvSpPr>
        <p:spPr>
          <a:xfrm>
            <a:off x="238952" y="4850155"/>
            <a:ext cx="27462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TW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use with a graphics card &amp; RM-IR004 remote control</a:t>
            </a:r>
            <a:endParaRPr lang="en-US" sz="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422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TS-677/877/1277 rear view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188221" y="3313166"/>
            <a:ext cx="1261064" cy="419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USB 3.0 </a:t>
            </a:r>
            <a:r>
              <a:rPr 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5G </a:t>
            </a: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Type-A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88221" y="3012762"/>
            <a:ext cx="13204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GbE LAN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88221" y="1356897"/>
            <a:ext cx="174338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USB 3.1 Gen2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 Type-A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88221" y="1903047"/>
            <a:ext cx="180019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USB 3.1 Gen2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 Type-C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188221" y="2478050"/>
            <a:ext cx="1644701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dynamic</a:t>
            </a: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MIC in</a:t>
            </a:r>
            <a:r>
              <a:rPr lang="zh-TW" altLang="en-US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Line out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7707812" y="1320229"/>
            <a:ext cx="15841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PCIe 3.0 x</a:t>
            </a:r>
            <a:r>
              <a:rPr lang="en-US" alt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8</a:t>
            </a:r>
            <a:endParaRPr lang="zh-TW" sz="1400" b="1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7707812" y="1859072"/>
            <a:ext cx="1440160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PCIe 3.0 x4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 x PCIe 2.0 x4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7707812" y="2447399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speakers</a:t>
            </a:r>
            <a:endParaRPr lang="zh-TW" sz="1400" b="1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0"/>
          <a:stretch/>
        </p:blipFill>
        <p:spPr>
          <a:xfrm>
            <a:off x="1643829" y="1024386"/>
            <a:ext cx="6536719" cy="38027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1" name="Shape 211"/>
          <p:cNvSpPr/>
          <p:nvPr/>
        </p:nvSpPr>
        <p:spPr>
          <a:xfrm>
            <a:off x="2263017" y="1357799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3370898" y="1357799"/>
            <a:ext cx="1456847" cy="295272"/>
          </a:xfrm>
          <a:prstGeom prst="rect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818234" y="2324957"/>
            <a:ext cx="264592" cy="759907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3232733" y="3499362"/>
            <a:ext cx="207248" cy="8980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3232733" y="2877616"/>
            <a:ext cx="483578" cy="621744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4280162" y="3689928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cxnSp>
        <p:nvCxnSpPr>
          <p:cNvPr id="217" name="Shape 217"/>
          <p:cNvCxnSpPr>
            <a:cxnSpLocks/>
          </p:cNvCxnSpPr>
          <p:nvPr/>
        </p:nvCxnSpPr>
        <p:spPr>
          <a:xfrm>
            <a:off x="1314994" y="3596640"/>
            <a:ext cx="1885467" cy="401907"/>
          </a:xfrm>
          <a:prstGeom prst="bentConnector3">
            <a:avLst>
              <a:gd name="adj1" fmla="val 46767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18" name="Shape 218"/>
          <p:cNvCxnSpPr>
            <a:cxnSpLocks/>
            <a:stCxn id="203" idx="3"/>
          </p:cNvCxnSpPr>
          <p:nvPr/>
        </p:nvCxnSpPr>
        <p:spPr>
          <a:xfrm>
            <a:off x="1508696" y="3166651"/>
            <a:ext cx="1704570" cy="113292"/>
          </a:xfrm>
          <a:prstGeom prst="bentConnector3">
            <a:avLst>
              <a:gd name="adj1" fmla="val 40804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19" name="Shape 219"/>
          <p:cNvCxnSpPr/>
          <p:nvPr/>
        </p:nvCxnSpPr>
        <p:spPr>
          <a:xfrm>
            <a:off x="1909783" y="1653073"/>
            <a:ext cx="1684500" cy="1086300"/>
          </a:xfrm>
          <a:prstGeom prst="bentConnector3">
            <a:avLst>
              <a:gd name="adj1" fmla="val 107151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20" name="Shape 220"/>
          <p:cNvCxnSpPr>
            <a:cxnSpLocks/>
          </p:cNvCxnSpPr>
          <p:nvPr/>
        </p:nvCxnSpPr>
        <p:spPr>
          <a:xfrm>
            <a:off x="1767840" y="2701636"/>
            <a:ext cx="1050274" cy="12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21" name="Shape 221"/>
          <p:cNvSpPr/>
          <p:nvPr/>
        </p:nvSpPr>
        <p:spPr>
          <a:xfrm>
            <a:off x="3226914" y="2600882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3370898" y="2601287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6833151" y="3689928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cxnSp>
        <p:nvCxnSpPr>
          <p:cNvPr id="224" name="Shape 224"/>
          <p:cNvCxnSpPr>
            <a:cxnSpLocks/>
          </p:cNvCxnSpPr>
          <p:nvPr/>
        </p:nvCxnSpPr>
        <p:spPr>
          <a:xfrm>
            <a:off x="1909783" y="2238432"/>
            <a:ext cx="1303500" cy="500699"/>
          </a:xfrm>
          <a:prstGeom prst="bentConnector3">
            <a:avLst>
              <a:gd name="adj1" fmla="val 95000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25" name="Shape 225"/>
          <p:cNvSpPr/>
          <p:nvPr/>
        </p:nvSpPr>
        <p:spPr>
          <a:xfrm>
            <a:off x="3232733" y="2324957"/>
            <a:ext cx="361537" cy="27633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26" name="Shape 226"/>
          <p:cNvCxnSpPr/>
          <p:nvPr/>
        </p:nvCxnSpPr>
        <p:spPr>
          <a:xfrm rot="10800000">
            <a:off x="2714688" y="1910381"/>
            <a:ext cx="4984499" cy="210300"/>
          </a:xfrm>
          <a:prstGeom prst="bentConnector3">
            <a:avLst>
              <a:gd name="adj1" fmla="val 100097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27" name="Shape 227"/>
          <p:cNvCxnSpPr/>
          <p:nvPr/>
        </p:nvCxnSpPr>
        <p:spPr>
          <a:xfrm flipH="1">
            <a:off x="4579580" y="2600066"/>
            <a:ext cx="3125100" cy="1081799"/>
          </a:xfrm>
          <a:prstGeom prst="bentConnector3">
            <a:avLst>
              <a:gd name="adj1" fmla="val 19646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28" name="Shape 228"/>
          <p:cNvCxnSpPr/>
          <p:nvPr/>
        </p:nvCxnSpPr>
        <p:spPr>
          <a:xfrm flipH="1">
            <a:off x="4827747" y="1479062"/>
            <a:ext cx="2876932" cy="22330"/>
          </a:xfrm>
          <a:prstGeom prst="straightConnector1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29" name="Shape 22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06" y="3815827"/>
            <a:ext cx="1423662" cy="88978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0" name="Shape 23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34" y="3815827"/>
            <a:ext cx="1423662" cy="88978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95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6" y="-10062"/>
            <a:ext cx="7951304" cy="77211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Efficient Backup with USB 3.1 Gen 2 </a:t>
            </a:r>
            <a:endParaRPr lang="en-US" sz="3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131D48A-6951-4EC5-A6F8-1F49E13ABA17}"/>
              </a:ext>
            </a:extLst>
          </p:cNvPr>
          <p:cNvGrpSpPr/>
          <p:nvPr/>
        </p:nvGrpSpPr>
        <p:grpSpPr>
          <a:xfrm>
            <a:off x="4685180" y="861713"/>
            <a:ext cx="4147281" cy="3612506"/>
            <a:chOff x="4685180" y="861713"/>
            <a:chExt cx="4147281" cy="361250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0BB2900-112F-4D4E-9861-CFBA79AA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9928" y="861713"/>
              <a:ext cx="292533" cy="3612506"/>
            </a:xfrm>
            <a:prstGeom prst="rect">
              <a:avLst/>
            </a:prstGeom>
          </p:spPr>
        </p:pic>
        <p:sp>
          <p:nvSpPr>
            <p:cNvPr id="10" name="圓角矩形 9"/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2337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4857752" y="1285866"/>
            <a:ext cx="3675070" cy="1330628"/>
          </a:xfrm>
          <a:prstGeom prst="roundRect">
            <a:avLst>
              <a:gd name="adj" fmla="val 5463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152" y="2285998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953" y="1500601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09" y="1295097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699" y="1365312"/>
            <a:ext cx="900536" cy="90053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B094182-ABE4-4336-954D-513128BDB4D5}"/>
              </a:ext>
            </a:extLst>
          </p:cNvPr>
          <p:cNvGrpSpPr/>
          <p:nvPr/>
        </p:nvGrpSpPr>
        <p:grpSpPr>
          <a:xfrm>
            <a:off x="366312" y="2643189"/>
            <a:ext cx="2428892" cy="1792260"/>
            <a:chOff x="285720" y="2643189"/>
            <a:chExt cx="2428892" cy="1792260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Shape 201"/>
            <p:cNvSpPr/>
            <p:nvPr/>
          </p:nvSpPr>
          <p:spPr>
            <a:xfrm>
              <a:off x="785780" y="3357568"/>
              <a:ext cx="571509" cy="78581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Shape 203"/>
            <p:cNvSpPr txBox="1"/>
            <p:nvPr/>
          </p:nvSpPr>
          <p:spPr>
            <a:xfrm>
              <a:off x="487588" y="4189149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USB 3.0</a:t>
              </a:r>
            </a:p>
          </p:txBody>
        </p:sp>
        <p:sp>
          <p:nvSpPr>
            <p:cNvPr id="26" name="Shape 204"/>
            <p:cNvSpPr txBox="1"/>
            <p:nvPr/>
          </p:nvSpPr>
          <p:spPr>
            <a:xfrm>
              <a:off x="1357289" y="4189149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USB 3.1</a:t>
              </a:r>
            </a:p>
          </p:txBody>
        </p:sp>
        <p:sp>
          <p:nvSpPr>
            <p:cNvPr id="27" name="Shape 205"/>
            <p:cNvSpPr txBox="1"/>
            <p:nvPr/>
          </p:nvSpPr>
          <p:spPr>
            <a:xfrm>
              <a:off x="500034" y="336642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200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Gb/s</a:t>
              </a:r>
            </a:p>
          </p:txBody>
        </p:sp>
        <p:sp>
          <p:nvSpPr>
            <p:cNvPr id="28" name="Shape 202"/>
            <p:cNvSpPr/>
            <p:nvPr/>
          </p:nvSpPr>
          <p:spPr>
            <a:xfrm>
              <a:off x="1643053" y="2643189"/>
              <a:ext cx="571509" cy="150019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Shape 206"/>
            <p:cNvSpPr txBox="1"/>
            <p:nvPr/>
          </p:nvSpPr>
          <p:spPr>
            <a:xfrm>
              <a:off x="1353970" y="2714626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200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Gb/s</a:t>
              </a:r>
            </a:p>
          </p:txBody>
        </p:sp>
      </p:grpSp>
      <p:grpSp>
        <p:nvGrpSpPr>
          <p:cNvPr id="4" name="群組 29"/>
          <p:cNvGrpSpPr/>
          <p:nvPr/>
        </p:nvGrpSpPr>
        <p:grpSpPr>
          <a:xfrm>
            <a:off x="822236" y="1285866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71282" y="1630914"/>
              <a:ext cx="10951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740024" y="1345162"/>
              <a:ext cx="8627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itchFamily="34" charset="0"/>
                </a:rPr>
                <a:t>USB 3.1</a:t>
              </a:r>
            </a:p>
          </p:txBody>
        </p:sp>
      </p:grpSp>
      <p:grpSp>
        <p:nvGrpSpPr>
          <p:cNvPr id="5" name="群組 37"/>
          <p:cNvGrpSpPr/>
          <p:nvPr/>
        </p:nvGrpSpPr>
        <p:grpSpPr>
          <a:xfrm>
            <a:off x="3081757" y="3081175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96BEE6-0DB7-4FD9-9EA2-2167200F2729}"/>
              </a:ext>
            </a:extLst>
          </p:cNvPr>
          <p:cNvGrpSpPr/>
          <p:nvPr/>
        </p:nvGrpSpPr>
        <p:grpSpPr>
          <a:xfrm>
            <a:off x="3071802" y="1300730"/>
            <a:ext cx="1499520" cy="1559360"/>
            <a:chOff x="3071802" y="1142990"/>
            <a:chExt cx="1499520" cy="1559360"/>
          </a:xfrm>
        </p:grpSpPr>
        <p:pic>
          <p:nvPicPr>
            <p:cNvPr id="36" name="Picture 3" descr="\\Marketing\Marketing\TO 明俐\20180504_PPT資料\TVS-882ST3_copy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71802" y="1142990"/>
              <a:ext cx="1499520" cy="1559360"/>
            </a:xfrm>
            <a:prstGeom prst="rect">
              <a:avLst/>
            </a:prstGeom>
            <a:noFill/>
          </p:spPr>
        </p:pic>
        <p:sp>
          <p:nvSpPr>
            <p:cNvPr id="37" name="橢圓 36"/>
            <p:cNvSpPr/>
            <p:nvPr/>
          </p:nvSpPr>
          <p:spPr>
            <a:xfrm>
              <a:off x="3185794" y="1338010"/>
              <a:ext cx="1278484" cy="127848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363165" y="1142990"/>
              <a:ext cx="934871" cy="33855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anchor="t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itchFamily="34" charset="0"/>
                </a:rPr>
                <a:t>TYPE-C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3331353" y="3020850"/>
            <a:ext cx="993187" cy="338554"/>
          </a:xfrm>
          <a:prstGeom prst="rect">
            <a:avLst/>
          </a:prstGeom>
          <a:solidFill>
            <a:srgbClr val="C00000"/>
          </a:solidFill>
        </p:spPr>
        <p:txBody>
          <a:bodyPr wrap="squar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TYPE-A</a:t>
            </a:r>
          </a:p>
        </p:txBody>
      </p:sp>
    </p:spTree>
    <p:extLst>
      <p:ext uri="{BB962C8B-B14F-4D97-AF65-F5344CB8AC3E}">
        <p14:creationId xmlns:p14="http://schemas.microsoft.com/office/powerpoint/2010/main" val="2165304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Shape 235"/>
          <p:cNvGrpSpPr/>
          <p:nvPr/>
        </p:nvGrpSpPr>
        <p:grpSpPr>
          <a:xfrm>
            <a:off x="0" y="1028005"/>
            <a:ext cx="3715196" cy="3906344"/>
            <a:chOff x="0" y="1071550"/>
            <a:chExt cx="3715196" cy="3906344"/>
          </a:xfrm>
        </p:grpSpPr>
        <p:pic>
          <p:nvPicPr>
            <p:cNvPr id="236" name="Shape 236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71550"/>
              <a:ext cx="3715196" cy="390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Shape 237"/>
            <p:cNvSpPr/>
            <p:nvPr/>
          </p:nvSpPr>
          <p:spPr>
            <a:xfrm>
              <a:off x="569850" y="1693267"/>
              <a:ext cx="1265846" cy="29719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928" y="10275"/>
                  </a:moveTo>
                  <a:cubicBezTo>
                    <a:pt x="36544" y="7110"/>
                    <a:pt x="69724" y="1793"/>
                    <a:pt x="87927" y="0"/>
                  </a:cubicBezTo>
                  <a:cubicBezTo>
                    <a:pt x="103158" y="3587"/>
                    <a:pt x="105612" y="2381"/>
                    <a:pt x="120000" y="6160"/>
                  </a:cubicBezTo>
                  <a:cubicBezTo>
                    <a:pt x="119752" y="36248"/>
                    <a:pt x="119504" y="68552"/>
                    <a:pt x="119256" y="98640"/>
                  </a:cubicBezTo>
                  <a:cubicBezTo>
                    <a:pt x="94693" y="115877"/>
                    <a:pt x="82020" y="117921"/>
                    <a:pt x="64889" y="119965"/>
                  </a:cubicBezTo>
                  <a:cubicBezTo>
                    <a:pt x="47843" y="120242"/>
                    <a:pt x="44918" y="118937"/>
                    <a:pt x="10780" y="113517"/>
                  </a:cubicBezTo>
                  <a:cubicBezTo>
                    <a:pt x="10484" y="100156"/>
                    <a:pt x="10040" y="87659"/>
                    <a:pt x="9893" y="73435"/>
                  </a:cubicBezTo>
                  <a:cubicBezTo>
                    <a:pt x="9745" y="59210"/>
                    <a:pt x="11107" y="37273"/>
                    <a:pt x="9893" y="28171"/>
                  </a:cubicBezTo>
                  <a:cubicBezTo>
                    <a:pt x="9893" y="19097"/>
                    <a:pt x="-1774" y="21341"/>
                    <a:pt x="231" y="18991"/>
                  </a:cubicBezTo>
                  <a:cubicBezTo>
                    <a:pt x="8926" y="18858"/>
                    <a:pt x="7312" y="13441"/>
                    <a:pt x="21928" y="10275"/>
                  </a:cubicBezTo>
                  <a:close/>
                </a:path>
              </a:pathLst>
            </a:custGeom>
            <a:solidFill>
              <a:srgbClr val="31EAFE">
                <a:alpha val="38039"/>
              </a:srgbClr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11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388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TS-677/877/1277 internal view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3792987" y="4034009"/>
            <a:ext cx="230905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8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Dual fan</a:t>
            </a:r>
            <a:r>
              <a:rPr lang="zh-TW" sz="1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modules</a:t>
            </a:r>
            <a:r>
              <a:rPr lang="zh-TW" sz="14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3745712" y="2750036"/>
            <a:ext cx="2000262" cy="10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zh-TW" sz="1800" b="1" i="0" u="none" strike="noStrike" cap="none">
                <a:solidFill>
                  <a:srgbClr val="7030A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M.2</a:t>
            </a:r>
            <a:r>
              <a:rPr lang="zh-TW" sz="18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22110/2280/2260/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2242 SATA SSD </a:t>
            </a:r>
            <a:r>
              <a:rPr lang="en-US" alt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slots</a:t>
            </a:r>
            <a:endParaRPr lang="zh-TW" sz="1400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3795240" y="1526841"/>
            <a:ext cx="1806015" cy="830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x DDR4 UDIMM RAM </a:t>
            </a:r>
            <a:r>
              <a:rPr lang="en-US" alt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slots</a:t>
            </a: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en-US" alt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max</a:t>
            </a:r>
            <a:r>
              <a:rPr lang="zh-TW" sz="1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sz="20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64</a:t>
            </a:r>
            <a:r>
              <a:rPr lang="zh-TW" altLang="en-US" sz="20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sz="2000" b="1" i="0" u="none" strike="noStrike" cap="none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</a:t>
            </a:r>
          </a:p>
        </p:txBody>
      </p:sp>
      <p:cxnSp>
        <p:nvCxnSpPr>
          <p:cNvPr id="242" name="Shape 242"/>
          <p:cNvCxnSpPr>
            <a:cxnSpLocks/>
            <a:stCxn id="28" idx="1"/>
          </p:cNvCxnSpPr>
          <p:nvPr/>
        </p:nvCxnSpPr>
        <p:spPr>
          <a:xfrm flipH="1">
            <a:off x="1715589" y="4204032"/>
            <a:ext cx="2102480" cy="2259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Shape 243"/>
          <p:cNvSpPr txBox="1"/>
          <p:nvPr/>
        </p:nvSpPr>
        <p:spPr>
          <a:xfrm>
            <a:off x="9841996" y="196118"/>
            <a:ext cx="18466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Shape 244"/>
          <p:cNvGrpSpPr/>
          <p:nvPr/>
        </p:nvGrpSpPr>
        <p:grpSpPr>
          <a:xfrm>
            <a:off x="5594244" y="1030450"/>
            <a:ext cx="3552814" cy="3242827"/>
            <a:chOff x="5594244" y="1073995"/>
            <a:chExt cx="3552814" cy="3242827"/>
          </a:xfrm>
        </p:grpSpPr>
        <p:cxnSp>
          <p:nvCxnSpPr>
            <p:cNvPr id="245" name="Shape 245"/>
            <p:cNvCxnSpPr>
              <a:cxnSpLocks/>
            </p:cNvCxnSpPr>
            <p:nvPr/>
          </p:nvCxnSpPr>
          <p:spPr>
            <a:xfrm flipH="1">
              <a:off x="5649495" y="3174589"/>
              <a:ext cx="722704" cy="0"/>
            </a:xfrm>
            <a:prstGeom prst="straightConnector1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Shape 246"/>
            <p:cNvCxnSpPr>
              <a:cxnSpLocks/>
            </p:cNvCxnSpPr>
            <p:nvPr/>
          </p:nvCxnSpPr>
          <p:spPr>
            <a:xfrm flipH="1">
              <a:off x="5594244" y="2026486"/>
              <a:ext cx="1858074" cy="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7" name="Shape 247"/>
            <p:cNvGrpSpPr/>
            <p:nvPr/>
          </p:nvGrpSpPr>
          <p:grpSpPr>
            <a:xfrm>
              <a:off x="5735932" y="1073995"/>
              <a:ext cx="3411126" cy="3242827"/>
              <a:chOff x="5735932" y="1073995"/>
              <a:chExt cx="3411126" cy="3242827"/>
            </a:xfrm>
          </p:grpSpPr>
          <p:pic>
            <p:nvPicPr>
              <p:cNvPr id="248" name="Shape 248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35932" y="1073995"/>
                <a:ext cx="3411126" cy="32428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9" name="Shape 249"/>
              <p:cNvSpPr/>
              <p:nvPr/>
            </p:nvSpPr>
            <p:spPr>
              <a:xfrm>
                <a:off x="7380310" y="1923675"/>
                <a:ext cx="504056" cy="2016224"/>
              </a:xfrm>
              <a:prstGeom prst="rect">
                <a:avLst/>
              </a:prstGeom>
              <a:gradFill>
                <a:gsLst>
                  <a:gs pos="0">
                    <a:srgbClr val="FFAE23">
                      <a:alpha val="36862"/>
                    </a:srgbClr>
                  </a:gs>
                  <a:gs pos="100000">
                    <a:srgbClr val="FFCE6C">
                      <a:alpha val="36862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39999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6372198" y="2355725"/>
                <a:ext cx="722704" cy="1642270"/>
              </a:xfrm>
              <a:prstGeom prst="rect">
                <a:avLst/>
              </a:prstGeom>
              <a:solidFill>
                <a:srgbClr val="E500EA">
                  <a:alpha val="32941"/>
                </a:srgbClr>
              </a:solidFill>
              <a:ln>
                <a:noFill/>
              </a:ln>
              <a:effectLst>
                <a:outerShdw blurRad="39999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B0A1A9F-BA3D-41C9-A4F5-55A795DFE335}"/>
              </a:ext>
            </a:extLst>
          </p:cNvPr>
          <p:cNvSpPr/>
          <p:nvPr/>
        </p:nvSpPr>
        <p:spPr>
          <a:xfrm>
            <a:off x="3849873" y="1448084"/>
            <a:ext cx="1744371" cy="938434"/>
          </a:xfrm>
          <a:prstGeom prst="roundRect">
            <a:avLst>
              <a:gd name="adj" fmla="val 10171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17CCEE8-E44F-429F-81C7-D2ED4BFA8493}"/>
              </a:ext>
            </a:extLst>
          </p:cNvPr>
          <p:cNvSpPr/>
          <p:nvPr/>
        </p:nvSpPr>
        <p:spPr>
          <a:xfrm>
            <a:off x="3757001" y="2676968"/>
            <a:ext cx="1892494" cy="938434"/>
          </a:xfrm>
          <a:prstGeom prst="roundRect">
            <a:avLst>
              <a:gd name="adj" fmla="val 10171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1DF154C-C443-4AAC-86A5-9DBB46F44D8D}"/>
              </a:ext>
            </a:extLst>
          </p:cNvPr>
          <p:cNvSpPr/>
          <p:nvPr/>
        </p:nvSpPr>
        <p:spPr>
          <a:xfrm>
            <a:off x="3818069" y="3905734"/>
            <a:ext cx="1799622" cy="596595"/>
          </a:xfrm>
          <a:prstGeom prst="roundRect">
            <a:avLst>
              <a:gd name="adj" fmla="val 10171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907367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3114</Words>
  <Application>Microsoft Office PowerPoint</Application>
  <PresentationFormat>如螢幕大小 (16:9)</PresentationFormat>
  <Paragraphs>637</Paragraphs>
  <Slides>55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6" baseType="lpstr">
      <vt:lpstr>Arial </vt:lpstr>
      <vt:lpstr>Arial Unicode MS</vt:lpstr>
      <vt:lpstr>Microsoft JhengHei</vt:lpstr>
      <vt:lpstr>Microsoft JhengHei</vt:lpstr>
      <vt:lpstr>新細明體</vt:lpstr>
      <vt:lpstr>Arial</vt:lpstr>
      <vt:lpstr>Calibri</vt:lpstr>
      <vt:lpstr>Corbel</vt:lpstr>
      <vt:lpstr>Verdana</vt:lpstr>
      <vt:lpstr>Wingdings</vt:lpstr>
      <vt:lpstr>自訂設計</vt:lpstr>
      <vt:lpstr>PowerPoint 簡報</vt:lpstr>
      <vt:lpstr>Upgrade to QTS 4.3.5 for more storage &amp; computing benefits</vt:lpstr>
      <vt:lpstr>Powerful w/ just 65W TDP</vt:lpstr>
      <vt:lpstr>TS-x77 6~12-bay models</vt:lpstr>
      <vt:lpstr>TS-1677X 16-bay models</vt:lpstr>
      <vt:lpstr>TS-677/877/1277 front view</vt:lpstr>
      <vt:lpstr>TS-677/877/1277 rear view</vt:lpstr>
      <vt:lpstr>More Efficient Backup with USB 3.1 Gen 2 </vt:lpstr>
      <vt:lpstr>TS-677/877/1277 internal view</vt:lpstr>
      <vt:lpstr>TS-1677X front view</vt:lpstr>
      <vt:lpstr>TS-1677X rear view</vt:lpstr>
      <vt:lpstr>TS-1677X internal view</vt:lpstr>
      <vt:lpstr>Dual Multi-Gigabit 10GBASE-T port</vt:lpstr>
      <vt:lpstr>Born with 2 fast 10GBASE-T</vt:lpstr>
      <vt:lpstr>Industry-leading 3 PCIe slots</vt:lpstr>
      <vt:lpstr>PowerPoint 簡報</vt:lpstr>
      <vt:lpstr>Add M.2 SSD slots with QM2</vt:lpstr>
      <vt:lpstr>2 x M.2 NVMe SSD + 10GBASE-T</vt:lpstr>
      <vt:lpstr>Add 4 x M.2 SSD slots</vt:lpstr>
      <vt:lpstr>High-speed PCIe 3.0 interface</vt:lpstr>
      <vt:lpstr>SSD Usage In Network Attach Storage</vt:lpstr>
      <vt:lpstr>QNAP SSD Global Cache and Qtier</vt:lpstr>
      <vt:lpstr>  Different SSD has Different Performance!</vt:lpstr>
      <vt:lpstr>  What is SSD Over-provisioning</vt:lpstr>
      <vt:lpstr>The Advantage of Software-defined SSD Extra Over-provisioning</vt:lpstr>
      <vt:lpstr>Choose SSD is Hard, Choose QNAP is Simple</vt:lpstr>
      <vt:lpstr>QNAP Global SSD Cache</vt:lpstr>
      <vt:lpstr>The Write-only Cache Increase ROI of  SSD Cache with high Writing Demand</vt:lpstr>
      <vt:lpstr>Qtier (Auto-Tiering) Increase Capacity and  Performance at the Same Time</vt:lpstr>
      <vt:lpstr>Qtier 2.0 IO Aware tiering for  real time performance boost </vt:lpstr>
      <vt:lpstr>TS-x77 SSD Multiple Configurations</vt:lpstr>
      <vt:lpstr>10GBASE-T &amp; SFP+ adapters</vt:lpstr>
      <vt:lpstr>10GbE SmartNIC with offload function</vt:lpstr>
      <vt:lpstr>Offload tasks from CPU with iSER</vt:lpstr>
      <vt:lpstr>iSER makes VMware Faster </vt:lpstr>
      <vt:lpstr>Accessories - 10GbE Switches</vt:lpstr>
      <vt:lpstr>PowerPoint 簡報</vt:lpstr>
      <vt:lpstr>Do more with a graphics card</vt:lpstr>
      <vt:lpstr>Do more with a graphics card</vt:lpstr>
      <vt:lpstr>Add-on GPU Card Applications</vt:lpstr>
      <vt:lpstr>Ride the AI wave with "QuAI"</vt:lpstr>
      <vt:lpstr>PowerPoint 簡報</vt:lpstr>
      <vt:lpstr>PowerPoint 簡報</vt:lpstr>
      <vt:lpstr>GPU boosts image/video processing</vt:lpstr>
      <vt:lpstr>QTS &amp; virtualization increase productivity</vt:lpstr>
      <vt:lpstr>Running vQTS via Virtualization Station</vt:lpstr>
      <vt:lpstr>One NAS for many</vt:lpstr>
      <vt:lpstr>Dedicated resource allocation</vt:lpstr>
      <vt:lpstr>The best platform for vQTS</vt:lpstr>
      <vt:lpstr>Businesses need lower RTO</vt:lpstr>
      <vt:lpstr>Restore From Remote Snapshot Vault</vt:lpstr>
      <vt:lpstr>Drastically Reduce Recover Time With 10GbE Network</vt:lpstr>
      <vt:lpstr>Snapshot Export/Import </vt:lpstr>
      <vt:lpstr>High-capacity intelligent surveillance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QNAP_Mili Wang</cp:lastModifiedBy>
  <cp:revision>11</cp:revision>
  <dcterms:modified xsi:type="dcterms:W3CDTF">2018-10-15T10:20:44Z</dcterms:modified>
</cp:coreProperties>
</file>