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57"/>
  </p:notesMasterIdLst>
  <p:sldIdLst>
    <p:sldId id="301" r:id="rId2"/>
    <p:sldId id="365" r:id="rId3"/>
    <p:sldId id="257" r:id="rId4"/>
    <p:sldId id="278" r:id="rId5"/>
    <p:sldId id="305" r:id="rId6"/>
    <p:sldId id="261" r:id="rId7"/>
    <p:sldId id="262" r:id="rId8"/>
    <p:sldId id="310" r:id="rId9"/>
    <p:sldId id="263" r:id="rId10"/>
    <p:sldId id="288" r:id="rId11"/>
    <p:sldId id="289" r:id="rId12"/>
    <p:sldId id="290" r:id="rId13"/>
    <p:sldId id="296" r:id="rId14"/>
    <p:sldId id="317" r:id="rId15"/>
    <p:sldId id="300" r:id="rId16"/>
    <p:sldId id="413" r:id="rId17"/>
    <p:sldId id="260" r:id="rId18"/>
    <p:sldId id="410" r:id="rId19"/>
    <p:sldId id="412" r:id="rId20"/>
    <p:sldId id="283" r:id="rId21"/>
    <p:sldId id="349" r:id="rId22"/>
    <p:sldId id="351" r:id="rId23"/>
    <p:sldId id="353" r:id="rId24"/>
    <p:sldId id="377" r:id="rId25"/>
    <p:sldId id="354" r:id="rId26"/>
    <p:sldId id="355" r:id="rId27"/>
    <p:sldId id="357" r:id="rId28"/>
    <p:sldId id="358" r:id="rId29"/>
    <p:sldId id="352" r:id="rId30"/>
    <p:sldId id="359" r:id="rId31"/>
    <p:sldId id="360" r:id="rId32"/>
    <p:sldId id="279" r:id="rId33"/>
    <p:sldId id="337" r:id="rId34"/>
    <p:sldId id="338" r:id="rId35"/>
    <p:sldId id="414" r:id="rId36"/>
    <p:sldId id="303" r:id="rId37"/>
    <p:sldId id="266" r:id="rId38"/>
    <p:sldId id="264" r:id="rId39"/>
    <p:sldId id="321" r:id="rId40"/>
    <p:sldId id="322" r:id="rId41"/>
    <p:sldId id="298" r:id="rId42"/>
    <p:sldId id="335" r:id="rId43"/>
    <p:sldId id="292" r:id="rId44"/>
    <p:sldId id="336" r:id="rId45"/>
    <p:sldId id="313" r:id="rId46"/>
    <p:sldId id="319" r:id="rId47"/>
    <p:sldId id="314" r:id="rId48"/>
    <p:sldId id="315" r:id="rId49"/>
    <p:sldId id="316" r:id="rId50"/>
    <p:sldId id="361" r:id="rId51"/>
    <p:sldId id="362" r:id="rId52"/>
    <p:sldId id="364" r:id="rId53"/>
    <p:sldId id="363" r:id="rId54"/>
    <p:sldId id="320" r:id="rId55"/>
    <p:sldId id="302" r:id="rId56"/>
  </p:sldIdLst>
  <p:sldSz cx="9144000" cy="5143500" type="screen16x9"/>
  <p:notesSz cx="6858000" cy="9334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8300"/>
    <a:srgbClr val="916409"/>
    <a:srgbClr val="E6E6E6"/>
    <a:srgbClr val="F6C204"/>
    <a:srgbClr val="408636"/>
    <a:srgbClr val="25647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F4F11A-23CF-4E7E-9DF9-85F2C6E581D8}">
  <a:tblStyle styleId="{CCF4F11A-23CF-4E7E-9DF9-85F2C6E581D8}"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C707DFD8-C232-4B70-B17B-26034490E56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B74FD3F-7353-4200-B0B9-FC3B863CEA15}"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0" d="100"/>
          <a:sy n="120" d="100"/>
        </p:scale>
        <p:origin x="1266" y="7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en-US" altLang="zh-TW"/>
          </a:p>
        </p:txBody>
      </p:sp>
    </p:spTree>
    <p:extLst>
      <p:ext uri="{BB962C8B-B14F-4D97-AF65-F5344CB8AC3E}">
        <p14:creationId xmlns:p14="http://schemas.microsoft.com/office/powerpoint/2010/main" val="261168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8564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0285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190516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0685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0316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a:latin typeface="新細明體"/>
              <a:ea typeface="新細明體"/>
            </a:endParaRPr>
          </a:p>
        </p:txBody>
      </p:sp>
    </p:spTree>
    <p:extLst>
      <p:ext uri="{BB962C8B-B14F-4D97-AF65-F5344CB8AC3E}">
        <p14:creationId xmlns:p14="http://schemas.microsoft.com/office/powerpoint/2010/main" val="2804194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endParaRPr lang="en-US" altLang="zh-TW">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22</a:t>
            </a:fld>
            <a:endParaRPr lang="zh-TW" altLang="en-US"/>
          </a:p>
        </p:txBody>
      </p:sp>
    </p:spTree>
    <p:extLst>
      <p:ext uri="{BB962C8B-B14F-4D97-AF65-F5344CB8AC3E}">
        <p14:creationId xmlns:p14="http://schemas.microsoft.com/office/powerpoint/2010/main" val="4228009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23</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158750" indent="0">
              <a:buClr>
                <a:schemeClr val="dk1"/>
              </a:buClr>
              <a:buSzPts val="1100"/>
              <a:buNone/>
            </a:pPr>
            <a:endParaRPr lang="zh-TW" altLang="en-US" b="0" i="0" u="none" strike="noStrike" cap="none">
              <a:latin typeface="Calibri"/>
              <a:ea typeface="Calibri"/>
              <a:cs typeface="Calibri"/>
            </a:endParaRPr>
          </a:p>
        </p:txBody>
      </p:sp>
    </p:spTree>
    <p:extLst>
      <p:ext uri="{BB962C8B-B14F-4D97-AF65-F5344CB8AC3E}">
        <p14:creationId xmlns:p14="http://schemas.microsoft.com/office/powerpoint/2010/main" val="1035760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24</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158750" indent="0">
              <a:buClr>
                <a:schemeClr val="dk1"/>
              </a:buClr>
              <a:buSzPts val="1100"/>
              <a:buNone/>
            </a:pPr>
            <a:endParaRPr lang="en-US" altLang="zh-TW" b="1">
              <a:latin typeface="Calibri"/>
              <a:cs typeface="Calibri"/>
            </a:endParaRPr>
          </a:p>
        </p:txBody>
      </p:sp>
    </p:spTree>
    <p:extLst>
      <p:ext uri="{BB962C8B-B14F-4D97-AF65-F5344CB8AC3E}">
        <p14:creationId xmlns:p14="http://schemas.microsoft.com/office/powerpoint/2010/main" val="4933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25</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a:lnSpc>
                <a:spcPct val="100000"/>
              </a:lnSpc>
              <a:spcBef>
                <a:spcPts val="0"/>
              </a:spcBef>
              <a:spcAft>
                <a:spcPts val="0"/>
              </a:spcAft>
              <a:buClr>
                <a:schemeClr val="dk1"/>
              </a:buClr>
              <a:buSzPts val="1100"/>
              <a:buFont typeface="Calibri"/>
              <a:buNone/>
            </a:pPr>
            <a:endParaRPr lang="af-ZA" sz="1200" b="0" i="0" u="none" strike="noStrike" cap="none">
              <a:latin typeface="Calibri"/>
              <a:ea typeface="Calibri"/>
              <a:cs typeface="Calibri"/>
            </a:endParaRPr>
          </a:p>
        </p:txBody>
      </p:sp>
    </p:spTree>
    <p:extLst>
      <p:ext uri="{BB962C8B-B14F-4D97-AF65-F5344CB8AC3E}">
        <p14:creationId xmlns:p14="http://schemas.microsoft.com/office/powerpoint/2010/main" val="1518431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 name="Shape 5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lang="zh-TW" sz="1100" b="0" i="0" u="none" strike="noStrike" cap="none">
              <a:latin typeface="Arial"/>
              <a:ea typeface="Arial"/>
              <a:cs typeface="Arial"/>
            </a:endParaRPr>
          </a:p>
        </p:txBody>
      </p:sp>
    </p:spTree>
    <p:extLst>
      <p:ext uri="{BB962C8B-B14F-4D97-AF65-F5344CB8AC3E}">
        <p14:creationId xmlns:p14="http://schemas.microsoft.com/office/powerpoint/2010/main" val="3861508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26</a:t>
            </a:fld>
            <a:endParaRPr sz="1300" b="0" i="0" u="none" strike="noStrike" cap="none">
              <a:solidFill>
                <a:schemeClr val="dk1"/>
              </a:solidFill>
              <a:latin typeface="Calibri"/>
              <a:ea typeface="Calibri"/>
              <a:cs typeface="Calibri"/>
              <a:sym typeface="Calibri"/>
            </a:endParaRPr>
          </a:p>
        </p:txBody>
      </p:sp>
      <p:sp>
        <p:nvSpPr>
          <p:cNvPr id="236" name="Shape 23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 name="Shape 237"/>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lang="zh-TW" altLang="en-US" sz="1100">
              <a:latin typeface="Calibri"/>
              <a:ea typeface="Calibri"/>
              <a:cs typeface="Calibri"/>
            </a:endParaRPr>
          </a:p>
        </p:txBody>
      </p:sp>
    </p:spTree>
    <p:extLst>
      <p:ext uri="{BB962C8B-B14F-4D97-AF65-F5344CB8AC3E}">
        <p14:creationId xmlns:p14="http://schemas.microsoft.com/office/powerpoint/2010/main" val="2992110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27</a:t>
            </a:fld>
            <a:endParaRPr lang="zh-TW" altLang="en-US"/>
          </a:p>
        </p:txBody>
      </p:sp>
    </p:spTree>
    <p:extLst>
      <p:ext uri="{BB962C8B-B14F-4D97-AF65-F5344CB8AC3E}">
        <p14:creationId xmlns:p14="http://schemas.microsoft.com/office/powerpoint/2010/main" val="1783533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28</a:t>
            </a:fld>
            <a:endParaRPr sz="13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8647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29</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3103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30</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endParaRPr lang="zh-TW" altLang="en-US" sz="1100">
              <a:latin typeface="Calibri"/>
              <a:ea typeface="Calibri"/>
              <a:cs typeface="Calibri"/>
            </a:endParaRPr>
          </a:p>
        </p:txBody>
      </p:sp>
    </p:spTree>
    <p:extLst>
      <p:ext uri="{BB962C8B-B14F-4D97-AF65-F5344CB8AC3E}">
        <p14:creationId xmlns:p14="http://schemas.microsoft.com/office/powerpoint/2010/main" val="965621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31</a:t>
            </a:fld>
            <a:endParaRPr sz="1300" b="0" i="0" u="none" strike="noStrike" cap="none">
              <a:solidFill>
                <a:schemeClr val="dk1"/>
              </a:solidFill>
              <a:latin typeface="Calibri"/>
              <a:ea typeface="Calibri"/>
              <a:cs typeface="Calibri"/>
              <a:sym typeface="Calibri"/>
            </a:endParaRPr>
          </a:p>
        </p:txBody>
      </p:sp>
      <p:sp>
        <p:nvSpPr>
          <p:cNvPr id="354" name="Shape 354"/>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5" name="Shape 355"/>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158750" indent="0">
              <a:buClr>
                <a:schemeClr val="dk1"/>
              </a:buClr>
              <a:buSzPts val="1100"/>
              <a:buNone/>
            </a:pPr>
            <a:endParaRPr lang="en-US" altLang="zh-TW"/>
          </a:p>
          <a:p>
            <a:pPr marL="0" marR="0" lvl="0" indent="0" algn="l">
              <a:lnSpc>
                <a:spcPct val="100000"/>
              </a:lnSpc>
              <a:spcBef>
                <a:spcPts val="0"/>
              </a:spcBef>
              <a:spcAft>
                <a:spcPts val="0"/>
              </a:spcAft>
              <a:buClr>
                <a:schemeClr val="dk1"/>
              </a:buClr>
              <a:buSzPts val="1100"/>
              <a:buFont typeface="Calibri"/>
              <a:buNone/>
            </a:pPr>
            <a:endParaRPr lang="en-US" sz="1200" b="0" i="0" u="none" strike="noStrike" cap="none">
              <a:latin typeface="Calibri"/>
              <a:ea typeface="Calibri"/>
              <a:cs typeface="Calibri"/>
            </a:endParaRPr>
          </a:p>
        </p:txBody>
      </p:sp>
    </p:spTree>
    <p:extLst>
      <p:ext uri="{BB962C8B-B14F-4D97-AF65-F5344CB8AC3E}">
        <p14:creationId xmlns:p14="http://schemas.microsoft.com/office/powerpoint/2010/main" val="3284733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3927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atin typeface="Calibri"/>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33</a:t>
            </a:fld>
            <a:endParaRPr lang="zh-TW" altLang="en-US"/>
          </a:p>
        </p:txBody>
      </p:sp>
    </p:spTree>
    <p:extLst>
      <p:ext uri="{BB962C8B-B14F-4D97-AF65-F5344CB8AC3E}">
        <p14:creationId xmlns:p14="http://schemas.microsoft.com/office/powerpoint/2010/main" val="2658430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34</a:t>
            </a:fld>
            <a:endParaRPr lang="zh-TW" altLang="en-US"/>
          </a:p>
        </p:txBody>
      </p:sp>
    </p:spTree>
    <p:extLst>
      <p:ext uri="{BB962C8B-B14F-4D97-AF65-F5344CB8AC3E}">
        <p14:creationId xmlns:p14="http://schemas.microsoft.com/office/powerpoint/2010/main" val="2686674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57678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6042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7613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9537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7623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2835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098139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50</a:t>
            </a:fld>
            <a:endParaRPr sz="13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4" name="Shape 39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lang="en-US" altLang="zh-TW" b="0" i="0" u="none" strike="noStrike" cap="none">
              <a:ea typeface="Calibri"/>
            </a:endParaRPr>
          </a:p>
        </p:txBody>
      </p:sp>
    </p:spTree>
    <p:extLst>
      <p:ext uri="{BB962C8B-B14F-4D97-AF65-F5344CB8AC3E}">
        <p14:creationId xmlns:p14="http://schemas.microsoft.com/office/powerpoint/2010/main" val="4188213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51</a:t>
            </a:fld>
            <a:endParaRPr sz="1300" b="0" i="0" u="none" strike="noStrike" cap="none">
              <a:solidFill>
                <a:schemeClr val="dk1"/>
              </a:solidFill>
              <a:latin typeface="Calibri"/>
              <a:ea typeface="Calibri"/>
              <a:cs typeface="Calibri"/>
              <a:sym typeface="Calibri"/>
            </a:endParaRPr>
          </a:p>
        </p:txBody>
      </p:sp>
      <p:sp>
        <p:nvSpPr>
          <p:cNvPr id="421" name="Shape 421"/>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2" name="Shape 422"/>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554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52</a:t>
            </a:fld>
            <a:endParaRPr sz="13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3" name="Shape 48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158750" indent="0">
              <a:buClr>
                <a:schemeClr val="dk1"/>
              </a:buClr>
              <a:buSzPts val="1100"/>
              <a:buNone/>
            </a:pPr>
            <a:endParaRPr lang="zh-TW" b="1" i="0" u="none" strike="noStrike" cap="none">
              <a:latin typeface="新細明體"/>
              <a:ea typeface="新細明體"/>
              <a:cs typeface="Calibri"/>
            </a:endParaRPr>
          </a:p>
        </p:txBody>
      </p:sp>
    </p:spTree>
    <p:extLst>
      <p:ext uri="{BB962C8B-B14F-4D97-AF65-F5344CB8AC3E}">
        <p14:creationId xmlns:p14="http://schemas.microsoft.com/office/powerpoint/2010/main" val="21099980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en-US" altLang="zh-TW" sz="1100">
              <a:latin typeface="Arial"/>
              <a:cs typeface="Arial"/>
            </a:endParaRPr>
          </a:p>
        </p:txBody>
      </p:sp>
    </p:spTree>
    <p:extLst>
      <p:ext uri="{BB962C8B-B14F-4D97-AF65-F5344CB8AC3E}">
        <p14:creationId xmlns:p14="http://schemas.microsoft.com/office/powerpoint/2010/main" val="2854624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81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639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7246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826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endParaRPr lang="zh-TW" altLang="en-US">
              <a:latin typeface="新細明體"/>
              <a:ea typeface="新細明體"/>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8</a:t>
            </a:fld>
            <a:endParaRPr lang="zh-TW" altLang="en-US"/>
          </a:p>
        </p:txBody>
      </p:sp>
    </p:spTree>
    <p:extLst>
      <p:ext uri="{BB962C8B-B14F-4D97-AF65-F5344CB8AC3E}">
        <p14:creationId xmlns:p14="http://schemas.microsoft.com/office/powerpoint/2010/main" val="2913674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686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8193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6" name="副標題 2"/>
          <p:cNvSpPr>
            <a:spLocks noGrp="1"/>
          </p:cNvSpPr>
          <p:nvPr>
            <p:ph type="subTitle" idx="1"/>
          </p:nvPr>
        </p:nvSpPr>
        <p:spPr>
          <a:xfrm>
            <a:off x="1500166" y="2571750"/>
            <a:ext cx="6400800" cy="428628"/>
          </a:xfrm>
        </p:spPr>
        <p:txBody>
          <a:bodyPr>
            <a:normAutofit/>
          </a:bodyPr>
          <a:lstStyle>
            <a:lvl1pPr marL="0" indent="0" algn="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pic>
        <p:nvPicPr>
          <p:cNvPr id="4" name="Picture 3" descr="C:\Users\user\Desktop\20180411_QTS 4.3.5網路與虛擬交換器-01.png"/>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71468" y="216"/>
            <a:ext cx="9219596" cy="518602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1125130"/>
            <a:ext cx="5486400" cy="242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body" userDrawn="1">
  <p:cSld name="1_Title and body">
    <p:spTree>
      <p:nvGrpSpPr>
        <p:cNvPr id="1" name="Shape 15"/>
        <p:cNvGrpSpPr/>
        <p:nvPr/>
      </p:nvGrpSpPr>
      <p:grpSpPr>
        <a:xfrm>
          <a:off x="0" y="0"/>
          <a:ext cx="0" cy="0"/>
          <a:chOff x="0" y="0"/>
          <a:chExt cx="0" cy="0"/>
        </a:xfrm>
      </p:grpSpPr>
      <p:sp>
        <p:nvSpPr>
          <p:cNvPr id="17" name="Shape 17"/>
          <p:cNvSpPr txBox="1">
            <a:spLocks noGrp="1"/>
          </p:cNvSpPr>
          <p:nvPr>
            <p:ph type="body" idx="1"/>
          </p:nvPr>
        </p:nvSpPr>
        <p:spPr>
          <a:xfrm>
            <a:off x="428596" y="1017973"/>
            <a:ext cx="8286808" cy="3429024"/>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Tx/>
              <a:buNone/>
              <a:defRPr sz="2000" b="1" i="0" u="none" strike="noStrike" cap="none">
                <a:solidFill>
                  <a:srgbClr val="916409"/>
                </a:solidFill>
                <a:latin typeface="微軟正黑體" pitchFamily="34" charset="-120"/>
                <a:ea typeface="微軟正黑體" pitchFamily="34" charset="-120"/>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 name="標題 1"/>
          <p:cNvSpPr>
            <a:spLocks noGrp="1"/>
          </p:cNvSpPr>
          <p:nvPr>
            <p:ph type="title"/>
          </p:nvPr>
        </p:nvSpPr>
        <p:spPr>
          <a:xfrm>
            <a:off x="457200" y="53566"/>
            <a:ext cx="8229600" cy="857250"/>
          </a:xfrm>
        </p:spPr>
        <p:txBody>
          <a:bodyPr>
            <a:normAutofit/>
          </a:bodyPr>
          <a:lstStyle>
            <a:lvl1pPr algn="l">
              <a:defRPr sz="3600"/>
            </a:lvl1pPr>
          </a:lstStyle>
          <a:p>
            <a:r>
              <a:rPr lang="zh-TW" altLang="en-US"/>
              <a:t>按一下以編輯母片標題樣式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214282" y="357170"/>
            <a:ext cx="8786873" cy="66055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Verdana"/>
              <a:buNone/>
              <a:defRPr sz="4000" b="1" i="0" u="none" strike="noStrike" cap="none">
                <a:solidFill>
                  <a:schemeClr val="lt1"/>
                </a:solidFill>
                <a:latin typeface="微軟正黑體" pitchFamily="34" charset="-120"/>
                <a:ea typeface="微軟正黑體" pitchFamily="34" charset="-120"/>
                <a:cs typeface="Verdana"/>
                <a:sym typeface="Verdana"/>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5" name="Shape 15"/>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114300" marR="0" lvl="0" indent="0" algn="l" rtl="0">
              <a:lnSpc>
                <a:spcPct val="115000"/>
              </a:lnSpc>
              <a:spcBef>
                <a:spcPts val="0"/>
              </a:spcBef>
              <a:spcAft>
                <a:spcPts val="0"/>
              </a:spcAft>
              <a:buClr>
                <a:schemeClr val="dk2"/>
              </a:buClr>
              <a:buSzPct val="100000"/>
              <a:buFont typeface="Arial"/>
              <a:buChar char="•"/>
              <a:defRPr sz="1800" b="0" i="0" u="none" strike="noStrike" cap="none">
                <a:solidFill>
                  <a:schemeClr val="dk2"/>
                </a:solidFill>
                <a:latin typeface="微軟正黑體" pitchFamily="34" charset="-120"/>
                <a:ea typeface="微軟正黑體" pitchFamily="34" charset="-120"/>
                <a:cs typeface="Verdana"/>
                <a:sym typeface="Verdana"/>
              </a:defRPr>
            </a:lvl1pPr>
            <a:lvl2pPr marL="88900" marR="0" lvl="1"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88900" marR="0" lvl="2"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88900" marR="0" lvl="3"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88900" marR="0" lvl="4"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88900" marR="0" lvl="5"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88900" marR="0" lvl="6"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88900" marR="0" lvl="7"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88900" marR="0" lvl="8"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97836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674BCE4-F489-4319-B3F6-28659447A0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47086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F381DBF-72B2-49D1-9E99-FB1FE1F99A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0110"/>
            <a:ext cx="9144000" cy="4243389"/>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30650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96701"/>
            <a:ext cx="7772400" cy="1285884"/>
          </a:xfrm>
        </p:spPr>
        <p:txBody>
          <a:bodyPr anchor="t">
            <a:normAutofit/>
          </a:bodyPr>
          <a:lstStyle>
            <a:lvl1pPr>
              <a:defRPr sz="4800"/>
            </a:lvl1pPr>
          </a:lstStyle>
          <a:p>
            <a:r>
              <a:rPr lang="zh-TW" altLang="en-US"/>
              <a:t>按一下以編輯母片標題樣式</a:t>
            </a:r>
          </a:p>
        </p:txBody>
      </p:sp>
      <p:sp>
        <p:nvSpPr>
          <p:cNvPr id="3" name="副標題 2"/>
          <p:cNvSpPr>
            <a:spLocks noGrp="1"/>
          </p:cNvSpPr>
          <p:nvPr>
            <p:ph type="subTitle" idx="1"/>
          </p:nvPr>
        </p:nvSpPr>
        <p:spPr>
          <a:xfrm>
            <a:off x="1371600" y="1768073"/>
            <a:ext cx="6400800" cy="428628"/>
          </a:xfrm>
        </p:spPr>
        <p:txBody>
          <a:bodyPr/>
          <a:lstStyle>
            <a:lvl1pPr marL="0" indent="0" algn="ctr">
              <a:buNone/>
              <a:defRPr>
                <a:solidFill>
                  <a:srgbClr val="FFC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pic>
        <p:nvPicPr>
          <p:cNvPr id="6" name="圖片 5">
            <a:extLst>
              <a:ext uri="{FF2B5EF4-FFF2-40B4-BE49-F238E27FC236}">
                <a16:creationId xmlns:a16="http://schemas.microsoft.com/office/drawing/2014/main" id="{54F8DDCC-AC64-45C7-B979-0EACEDFBAA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96701"/>
            <a:ext cx="7772400" cy="1285884"/>
          </a:xfrm>
        </p:spPr>
        <p:txBody>
          <a:bodyPr anchor="t">
            <a:normAutofit/>
          </a:bodyPr>
          <a:lstStyle>
            <a:lvl1pPr>
              <a:defRPr sz="4800"/>
            </a:lvl1pPr>
          </a:lstStyle>
          <a:p>
            <a:r>
              <a:rPr lang="zh-TW" altLang="en-US"/>
              <a:t>按一下以編輯母片標題樣式</a:t>
            </a:r>
          </a:p>
        </p:txBody>
      </p:sp>
      <p:sp>
        <p:nvSpPr>
          <p:cNvPr id="3" name="副標題 2"/>
          <p:cNvSpPr>
            <a:spLocks noGrp="1"/>
          </p:cNvSpPr>
          <p:nvPr>
            <p:ph type="subTitle" idx="1"/>
          </p:nvPr>
        </p:nvSpPr>
        <p:spPr>
          <a:xfrm>
            <a:off x="1371600" y="1768073"/>
            <a:ext cx="6400800" cy="428628"/>
          </a:xfrm>
        </p:spPr>
        <p:txBody>
          <a:bodyPr/>
          <a:lstStyle>
            <a:lvl1pPr marL="0" indent="0" algn="ctr">
              <a:buNone/>
              <a:defRPr>
                <a:solidFill>
                  <a:srgbClr val="FFC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493655B-E69B-48AB-BCF3-11495EFDBB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sp>
        <p:nvSpPr>
          <p:cNvPr id="3" name="文字版面配置區 2"/>
          <p:cNvSpPr>
            <a:spLocks noGrp="1"/>
          </p:cNvSpPr>
          <p:nvPr>
            <p:ph type="body" idx="1"/>
          </p:nvPr>
        </p:nvSpPr>
        <p:spPr>
          <a:xfrm>
            <a:off x="722313" y="2180035"/>
            <a:ext cx="7772400" cy="1125140"/>
          </a:xfrm>
        </p:spPr>
        <p:txBody>
          <a:bodyPr anchor="ctr">
            <a:normAutofit/>
          </a:bodyPr>
          <a:lstStyle>
            <a:lvl1pPr marL="0" indent="0" algn="ctr">
              <a:buNone/>
              <a:defRPr sz="4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區段標題">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CE49282-E800-48E5-8A50-C144990998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lgn="ctr">
              <a:defRPr sz="3200"/>
            </a:lvl1pPr>
          </a:lstStyle>
          <a:p>
            <a:r>
              <a:rPr lang="zh-TW" altLang="en-US"/>
              <a:t>按一下以編輯母片標題樣式</a:t>
            </a:r>
          </a:p>
        </p:txBody>
      </p:sp>
      <p:sp>
        <p:nvSpPr>
          <p:cNvPr id="3" name="內容版面配置區 2"/>
          <p:cNvSpPr>
            <a:spLocks noGrp="1"/>
          </p:cNvSpPr>
          <p:nvPr>
            <p:ph idx="1"/>
          </p:nvPr>
        </p:nvSpPr>
        <p:spPr>
          <a:xfrm>
            <a:off x="457200" y="964395"/>
            <a:ext cx="8229600" cy="3630227"/>
          </a:xfrm>
        </p:spPr>
        <p:txBody>
          <a:bodyPr/>
          <a:lstStyle>
            <a:lvl1pPr>
              <a:defRPr sz="2400" b="1"/>
            </a:lvl1pPr>
            <a:lvl2pPr>
              <a:defRPr sz="2000"/>
            </a:lvl2pPr>
            <a:lvl3pPr>
              <a:defRPr sz="1800"/>
            </a:lvl3pPr>
            <a:lvl4pPr>
              <a:defRPr sz="16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defRPr sz="3600"/>
            </a:lvl1p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4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400" b="1"/>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6"/>
          <p:cNvSpPr>
            <a:spLocks noGrp="1"/>
          </p:cNvSpPr>
          <p:nvPr>
            <p:ph type="sldNum" sz="quarter" idx="12"/>
          </p:nvPr>
        </p:nvSpPr>
        <p:spPr>
          <a:xfrm>
            <a:off x="6553200" y="4767263"/>
            <a:ext cx="2133600" cy="273844"/>
          </a:xfrm>
          <a:prstGeom prst="rect">
            <a:avLst/>
          </a:prstGeom>
        </p:spPr>
        <p:txBody>
          <a:bodyPr/>
          <a:lstStyle/>
          <a:p>
            <a:fld id="{C6FC6AAE-832C-41E7-921A-271ED2EE3AD0}"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defRPr sz="3600"/>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910816"/>
            <a:ext cx="3008313" cy="871538"/>
          </a:xfrm>
        </p:spPr>
        <p:txBody>
          <a:bodyPr anchor="t"/>
          <a:lstStyle>
            <a:lvl1pPr algn="l">
              <a:defRPr sz="2000" b="1">
                <a:solidFill>
                  <a:schemeClr val="tx1"/>
                </a:solidFill>
              </a:defRPr>
            </a:lvl1pPr>
          </a:lstStyle>
          <a:p>
            <a:r>
              <a:rPr lang="zh-TW" altLang="en-US"/>
              <a:t>按一下以編輯母片標題樣式</a:t>
            </a:r>
          </a:p>
        </p:txBody>
      </p:sp>
      <p:sp>
        <p:nvSpPr>
          <p:cNvPr id="3" name="內容版面配置區 2"/>
          <p:cNvSpPr>
            <a:spLocks noGrp="1"/>
          </p:cNvSpPr>
          <p:nvPr>
            <p:ph idx="1"/>
          </p:nvPr>
        </p:nvSpPr>
        <p:spPr>
          <a:xfrm>
            <a:off x="3575050" y="910817"/>
            <a:ext cx="5111750" cy="3696917"/>
          </a:xfrm>
        </p:spPr>
        <p:txBody>
          <a:bodyPr/>
          <a:lstStyle>
            <a:lvl1pPr>
              <a:defRPr sz="2800" b="1"/>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875230"/>
            <a:ext cx="3008313" cy="27193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BA4F652-89AD-4C72-BA35-8AADF6F78BB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標題版面配置區 1"/>
          <p:cNvSpPr>
            <a:spLocks noGrp="1"/>
          </p:cNvSpPr>
          <p:nvPr>
            <p:ph type="title"/>
          </p:nvPr>
        </p:nvSpPr>
        <p:spPr>
          <a:xfrm>
            <a:off x="457200" y="53566"/>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910817"/>
            <a:ext cx="8229600" cy="368380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 bg1="lt1" tx1="dk1" bg2="lt2" tx2="dk2" accent1="accent1" accent2="accent2" accent3="accent3" accent4="accent4" accent5="accent5" accent6="accent6" hlink="hlink" folHlink="folHlink"/>
  <p:sldLayoutIdLst>
    <p:sldLayoutId id="2147483682" r:id="rId1"/>
    <p:sldLayoutId id="2147483688" r:id="rId2"/>
    <p:sldLayoutId id="2147483673" r:id="rId3"/>
    <p:sldLayoutId id="2147483675" r:id="rId4"/>
    <p:sldLayoutId id="2147483684" r:id="rId5"/>
    <p:sldLayoutId id="2147483674" r:id="rId6"/>
    <p:sldLayoutId id="2147483676" r:id="rId7"/>
    <p:sldLayoutId id="2147483677" r:id="rId8"/>
    <p:sldLayoutId id="2147483680" r:id="rId9"/>
    <p:sldLayoutId id="2147483681" r:id="rId10"/>
    <p:sldLayoutId id="2147483678" r:id="rId11"/>
    <p:sldLayoutId id="2147483683" r:id="rId12"/>
    <p:sldLayoutId id="2147483679" r:id="rId13"/>
    <p:sldLayoutId id="2147483685" r:id="rId14"/>
    <p:sldLayoutId id="2147483686" r:id="rId15"/>
    <p:sldLayoutId id="2147483687" r:id="rId16"/>
  </p:sldLayoutIdLst>
  <p:txStyles>
    <p:titleStyle>
      <a:lvl1pPr algn="ctr" defTabSz="914400" rtl="0" eaLnBrk="1" latinLnBrk="0" hangingPunct="1">
        <a:spcBef>
          <a:spcPct val="0"/>
        </a:spcBef>
        <a:buNone/>
        <a:defRPr sz="3200" b="1" kern="1200">
          <a:solidFill>
            <a:schemeClr val="bg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tiff"/><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1.xml"/><Relationship Id="rId6" Type="http://schemas.openxmlformats.org/officeDocument/2006/relationships/image" Target="../media/image56.tiff"/><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emf"/></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image" Target="../media/image77.emf"/></Relationships>
</file>

<file path=ppt/slides/_rels/slide28.xml.rels><?xml version="1.0" encoding="UTF-8" standalone="yes"?>
<Relationships xmlns="http://schemas.openxmlformats.org/package/2006/relationships"><Relationship Id="rId3" Type="http://schemas.openxmlformats.org/officeDocument/2006/relationships/hyperlink" Target="https://docs.microsoft.com/en-us/windows-server/storage/storage-spaces/understand-the-cache"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81.sv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tiff"/><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tiff"/></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6.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jpeg"/><Relationship Id="rId4" Type="http://schemas.openxmlformats.org/officeDocument/2006/relationships/image" Target="../media/image108.png"/><Relationship Id="rId9"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17.jpg"/></Relationships>
</file>

<file path=ppt/slides/_rels/slide43.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4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tiff"/><Relationship Id="rId7" Type="http://schemas.openxmlformats.org/officeDocument/2006/relationships/image" Target="../media/image132.png"/><Relationship Id="rId2" Type="http://schemas.openxmlformats.org/officeDocument/2006/relationships/image" Target="../media/image127.tiff"/><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tiff"/><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4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44.png"/></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6.png"/><Relationship Id="rId2" Type="http://schemas.openxmlformats.org/officeDocument/2006/relationships/image" Target="../media/image145.png"/><Relationship Id="rId1" Type="http://schemas.openxmlformats.org/officeDocument/2006/relationships/slideLayout" Target="../slideLayouts/slideLayout6.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7.png"/><Relationship Id="rId7"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59.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61.png"/></Relationships>
</file>

<file path=ppt/slides/_rels/slide51.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sv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52.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sv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image" Target="../media/image169.png"/><Relationship Id="rId10" Type="http://schemas.openxmlformats.org/officeDocument/2006/relationships/image" Target="../media/image174.svg"/><Relationship Id="rId4" Type="http://schemas.openxmlformats.org/officeDocument/2006/relationships/image" Target="../media/image168.png"/><Relationship Id="rId9" Type="http://schemas.openxmlformats.org/officeDocument/2006/relationships/image" Target="../media/image173.png"/></Relationships>
</file>

<file path=ppt/slides/_rels/slide53.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sv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54.xml.rels><?xml version="1.0" encoding="UTF-8" standalone="yes"?>
<Relationships xmlns="http://schemas.openxmlformats.org/package/2006/relationships"><Relationship Id="rId8" Type="http://schemas.openxmlformats.org/officeDocument/2006/relationships/image" Target="../media/image185.tiff"/><Relationship Id="rId3" Type="http://schemas.openxmlformats.org/officeDocument/2006/relationships/image" Target="../media/image180.png"/><Relationship Id="rId7" Type="http://schemas.openxmlformats.org/officeDocument/2006/relationships/image" Target="../media/image184.tiff"/><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tiff"/><Relationship Id="rId10" Type="http://schemas.openxmlformats.org/officeDocument/2006/relationships/image" Target="../media/image187.tiff"/><Relationship Id="rId4" Type="http://schemas.openxmlformats.org/officeDocument/2006/relationships/image" Target="../media/image181.tiff"/><Relationship Id="rId9" Type="http://schemas.openxmlformats.org/officeDocument/2006/relationships/image" Target="../media/image186.tif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27" name="圖片 26" descr="TS-1677X_fo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4480" y="822402"/>
            <a:ext cx="6742519" cy="4214824"/>
          </a:xfrm>
          <a:prstGeom prst="rect">
            <a:avLst/>
          </a:prstGeom>
          <a:effectLst>
            <a:outerShdw blurRad="50800" dist="38100" dir="5400000" algn="t" rotWithShape="0">
              <a:prstClr val="black">
                <a:alpha val="40000"/>
              </a:prstClr>
            </a:outerShdw>
          </a:effectLst>
        </p:spPr>
      </p:pic>
      <p:sp>
        <p:nvSpPr>
          <p:cNvPr id="175" name="Shape 175"/>
          <p:cNvSpPr txBox="1">
            <a:spLocks noGrp="1"/>
          </p:cNvSpPr>
          <p:nvPr>
            <p:ph type="title"/>
          </p:nvPr>
        </p:nvSpPr>
        <p:spPr>
          <a:xfrm>
            <a:off x="0" y="0"/>
            <a:ext cx="9144000" cy="750964"/>
          </a:xfrm>
          <a:prstGeom prst="rect">
            <a:avLst/>
          </a:prstGeom>
          <a:noFill/>
          <a:ln>
            <a:noFill/>
          </a:ln>
        </p:spPr>
        <p:txBody>
          <a:bodyPr wrap="square" lIns="91425" tIns="91425" rIns="91425" bIns="91425" anchor="ctr" anchorCtr="0">
            <a:noAutofit/>
          </a:bodyPr>
          <a:lstStyle/>
          <a:p>
            <a:pPr marL="0" marR="0" lvl="0" indent="0">
              <a:lnSpc>
                <a:spcPct val="100000"/>
              </a:lnSpc>
              <a:spcBef>
                <a:spcPts val="0"/>
              </a:spcBef>
              <a:spcAft>
                <a:spcPts val="0"/>
              </a:spcAft>
              <a:buClr>
                <a:schemeClr val="dk1"/>
              </a:buClr>
              <a:buSzPct val="25000"/>
            </a:pPr>
            <a:r>
              <a:rPr lang="en-US" altLang="zh-TW" sz="3600">
                <a:solidFill>
                  <a:srgbClr val="FFFFFF"/>
                </a:solidFill>
                <a:latin typeface="Arial" panose="020B0604020202020204" pitchFamily="34" charset="0"/>
                <a:cs typeface="Arial" panose="020B0604020202020204" pitchFamily="34" charset="0"/>
                <a:sym typeface="Arial"/>
              </a:rPr>
              <a:t>TS-1677X </a:t>
            </a:r>
            <a:r>
              <a:rPr lang="zh-TW" altLang="en-US" sz="3600">
                <a:solidFill>
                  <a:srgbClr val="FFFFFF"/>
                </a:solidFill>
                <a:latin typeface="Arial" panose="020B0604020202020204" pitchFamily="34" charset="0"/>
                <a:cs typeface="Arial" panose="020B0604020202020204" pitchFamily="34" charset="0"/>
                <a:sym typeface="Arial"/>
              </a:rPr>
              <a:t>正面配置</a:t>
            </a:r>
          </a:p>
        </p:txBody>
      </p:sp>
      <p:grpSp>
        <p:nvGrpSpPr>
          <p:cNvPr id="179" name="Shape 179"/>
          <p:cNvGrpSpPr/>
          <p:nvPr/>
        </p:nvGrpSpPr>
        <p:grpSpPr>
          <a:xfrm>
            <a:off x="214281" y="3005178"/>
            <a:ext cx="2766063" cy="633935"/>
            <a:chOff x="-2081" y="220285"/>
            <a:chExt cx="2563143" cy="1691883"/>
          </a:xfrm>
        </p:grpSpPr>
        <p:sp>
          <p:nvSpPr>
            <p:cNvPr id="180" name="Shape 180"/>
            <p:cNvSpPr txBox="1"/>
            <p:nvPr/>
          </p:nvSpPr>
          <p:spPr>
            <a:xfrm>
              <a:off x="-2081" y="1173569"/>
              <a:ext cx="2247612" cy="7385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altLang="en-US" sz="1500" b="1" dirty="0">
                  <a:latin typeface="Arial" panose="020B0604020202020204" pitchFamily="34" charset="0"/>
                  <a:ea typeface="微軟正黑體" pitchFamily="34" charset="-120"/>
                  <a:cs typeface="Arial" panose="020B0604020202020204" pitchFamily="34" charset="0"/>
                  <a:sym typeface="Arial"/>
                </a:rPr>
                <a:t>可調整亮度的 LED 指示燈</a:t>
              </a:r>
            </a:p>
          </p:txBody>
        </p:sp>
        <p:cxnSp>
          <p:nvCxnSpPr>
            <p:cNvPr id="181" name="Shape 181"/>
            <p:cNvCxnSpPr>
              <a:cxnSpLocks/>
              <a:stCxn id="180" idx="3"/>
            </p:cNvCxnSpPr>
            <p:nvPr/>
          </p:nvCxnSpPr>
          <p:spPr>
            <a:xfrm flipV="1">
              <a:off x="2245531" y="220285"/>
              <a:ext cx="315531" cy="1322585"/>
            </a:xfrm>
            <a:prstGeom prst="bentConnector2">
              <a:avLst/>
            </a:prstGeom>
            <a:noFill/>
            <a:ln w="19050" cap="flat" cmpd="sng">
              <a:solidFill>
                <a:srgbClr val="EF8600"/>
              </a:solidFill>
              <a:prstDash val="solid"/>
              <a:round/>
              <a:headEnd type="none" w="med" len="med"/>
              <a:tailEnd type="oval" w="lg" len="lg"/>
            </a:ln>
          </p:spPr>
        </p:cxnSp>
      </p:grpSp>
      <p:grpSp>
        <p:nvGrpSpPr>
          <p:cNvPr id="182" name="Shape 182"/>
          <p:cNvGrpSpPr/>
          <p:nvPr/>
        </p:nvGrpSpPr>
        <p:grpSpPr>
          <a:xfrm>
            <a:off x="214282" y="2391031"/>
            <a:ext cx="4612446" cy="738664"/>
            <a:chOff x="-182036" y="2313805"/>
            <a:chExt cx="4612446" cy="738664"/>
          </a:xfrm>
        </p:grpSpPr>
        <p:sp>
          <p:nvSpPr>
            <p:cNvPr id="183" name="Shape 183"/>
            <p:cNvSpPr txBox="1"/>
            <p:nvPr/>
          </p:nvSpPr>
          <p:spPr>
            <a:xfrm>
              <a:off x="-182036" y="2313805"/>
              <a:ext cx="2714644" cy="738664"/>
            </a:xfrm>
            <a:prstGeom prst="rect">
              <a:avLst/>
            </a:prstGeom>
            <a:noFill/>
            <a:ln>
              <a:noFill/>
            </a:ln>
          </p:spPr>
          <p:txBody>
            <a:bodyPr wrap="square" lIns="91425" tIns="45700" rIns="91425" bIns="45700" anchor="t" anchorCtr="0">
              <a:noAutofit/>
            </a:bodyPr>
            <a:lstStyle/>
            <a:p>
              <a:pPr>
                <a:buClr>
                  <a:srgbClr val="595959"/>
                </a:buClr>
                <a:buSzPct val="25000"/>
              </a:pPr>
              <a:r>
                <a:rPr lang="zh-TW" altLang="en-US" sz="1500" b="1">
                  <a:latin typeface="Arial" panose="020B0604020202020204" pitchFamily="34" charset="0"/>
                  <a:ea typeface="微軟正黑體" pitchFamily="34" charset="-120"/>
                  <a:cs typeface="Arial" panose="020B0604020202020204" pitchFamily="34" charset="0"/>
                  <a:sym typeface="Arial"/>
                </a:rPr>
                <a:t>4 個 2.5 吋 SSD 插槽，支援 Qtier 分層儲存與 SSD 快取</a:t>
              </a:r>
            </a:p>
          </p:txBody>
        </p:sp>
        <p:cxnSp>
          <p:nvCxnSpPr>
            <p:cNvPr id="184" name="Shape 184"/>
            <p:cNvCxnSpPr>
              <a:cxnSpLocks/>
            </p:cNvCxnSpPr>
            <p:nvPr/>
          </p:nvCxnSpPr>
          <p:spPr>
            <a:xfrm>
              <a:off x="2318294" y="2572900"/>
              <a:ext cx="2112116" cy="0"/>
            </a:xfrm>
            <a:prstGeom prst="straightConnector1">
              <a:avLst/>
            </a:prstGeom>
            <a:noFill/>
            <a:ln w="19050" cap="flat" cmpd="sng">
              <a:solidFill>
                <a:srgbClr val="EF8600"/>
              </a:solidFill>
              <a:prstDash val="solid"/>
              <a:round/>
              <a:headEnd type="none" w="med" len="med"/>
              <a:tailEnd type="oval" w="lg" len="lg"/>
            </a:ln>
          </p:spPr>
        </p:cxnSp>
      </p:grpSp>
      <p:grpSp>
        <p:nvGrpSpPr>
          <p:cNvPr id="185" name="Shape 185"/>
          <p:cNvGrpSpPr/>
          <p:nvPr/>
        </p:nvGrpSpPr>
        <p:grpSpPr>
          <a:xfrm>
            <a:off x="214282" y="4049082"/>
            <a:ext cx="3143272" cy="523200"/>
            <a:chOff x="-429890" y="3262157"/>
            <a:chExt cx="3890663" cy="523200"/>
          </a:xfrm>
        </p:grpSpPr>
        <p:sp>
          <p:nvSpPr>
            <p:cNvPr id="186" name="Shape 186"/>
            <p:cNvSpPr txBox="1"/>
            <p:nvPr/>
          </p:nvSpPr>
          <p:spPr>
            <a:xfrm>
              <a:off x="-429890" y="3262157"/>
              <a:ext cx="2829573" cy="523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a:latin typeface="Arial" panose="020B0604020202020204" pitchFamily="34" charset="0"/>
                  <a:ea typeface="微軟正黑體" pitchFamily="34" charset="-120"/>
                  <a:cs typeface="Arial" panose="020B0604020202020204" pitchFamily="34" charset="0"/>
                  <a:sym typeface="Arial"/>
                </a:rPr>
                <a:t>12 </a:t>
              </a:r>
              <a:r>
                <a:rPr lang="zh-TW" altLang="en-US" sz="1500" b="1">
                  <a:latin typeface="Arial" panose="020B0604020202020204" pitchFamily="34" charset="0"/>
                  <a:ea typeface="微軟正黑體" pitchFamily="34" charset="-120"/>
                  <a:cs typeface="Arial" panose="020B0604020202020204" pitchFamily="34" charset="0"/>
                  <a:sym typeface="Arial"/>
                </a:rPr>
                <a:t>個 3.5 吋 HDD 插槽並支援 2.5 吋 HDD/SSD</a:t>
              </a:r>
            </a:p>
          </p:txBody>
        </p:sp>
        <p:cxnSp>
          <p:nvCxnSpPr>
            <p:cNvPr id="187" name="Shape 187"/>
            <p:cNvCxnSpPr>
              <a:cxnSpLocks/>
            </p:cNvCxnSpPr>
            <p:nvPr/>
          </p:nvCxnSpPr>
          <p:spPr>
            <a:xfrm>
              <a:off x="2276693" y="3393064"/>
              <a:ext cx="1184080" cy="1587"/>
            </a:xfrm>
            <a:prstGeom prst="straightConnector1">
              <a:avLst/>
            </a:prstGeom>
            <a:noFill/>
            <a:ln w="19050" cap="flat" cmpd="sng">
              <a:solidFill>
                <a:srgbClr val="EF8600"/>
              </a:solidFill>
              <a:prstDash val="solid"/>
              <a:round/>
              <a:headEnd type="none" w="med" len="med"/>
              <a:tailEnd type="oval" w="lg" len="lg"/>
            </a:ln>
          </p:spPr>
        </p:cxnSp>
      </p:grpSp>
      <p:grpSp>
        <p:nvGrpSpPr>
          <p:cNvPr id="191" name="Shape 191"/>
          <p:cNvGrpSpPr/>
          <p:nvPr/>
        </p:nvGrpSpPr>
        <p:grpSpPr>
          <a:xfrm>
            <a:off x="6440218" y="2822666"/>
            <a:ext cx="2439849" cy="949397"/>
            <a:chOff x="5940152" y="3134521"/>
            <a:chExt cx="2439849" cy="949397"/>
          </a:xfrm>
        </p:grpSpPr>
        <p:sp>
          <p:nvSpPr>
            <p:cNvPr id="192" name="Shape 192"/>
            <p:cNvSpPr txBox="1"/>
            <p:nvPr/>
          </p:nvSpPr>
          <p:spPr>
            <a:xfrm>
              <a:off x="7144039" y="3134521"/>
              <a:ext cx="1235962" cy="307777"/>
            </a:xfrm>
            <a:prstGeom prst="rect">
              <a:avLst/>
            </a:prstGeom>
            <a:noFill/>
            <a:ln>
              <a:noFill/>
            </a:ln>
          </p:spPr>
          <p:txBody>
            <a:bodyPr wrap="square" lIns="91425" tIns="45700" rIns="91425" bIns="45700" anchor="t" anchorCtr="0">
              <a:noAutofit/>
            </a:bodyPr>
            <a:lstStyle/>
            <a:p>
              <a:pPr>
                <a:buClr>
                  <a:srgbClr val="595959"/>
                </a:buClr>
                <a:buSzPct val="25000"/>
              </a:pPr>
              <a:r>
                <a:rPr lang="zh-TW" altLang="zh-TW" sz="1500" b="1">
                  <a:latin typeface="Arial" panose="020B0604020202020204" pitchFamily="34" charset="0"/>
                  <a:ea typeface="微軟正黑體" pitchFamily="34" charset="-120"/>
                  <a:cs typeface="Arial" panose="020B0604020202020204" pitchFamily="34" charset="0"/>
                  <a:sym typeface="Arial"/>
                </a:rPr>
                <a:t>電源</a:t>
              </a:r>
              <a:r>
                <a:rPr lang="zh-TW" altLang="en-US" sz="1500" b="1">
                  <a:latin typeface="Arial" panose="020B0604020202020204" pitchFamily="34" charset="0"/>
                  <a:ea typeface="微軟正黑體" pitchFamily="34" charset="-120"/>
                  <a:cs typeface="Arial" panose="020B0604020202020204" pitchFamily="34" charset="0"/>
                  <a:sym typeface="Arial"/>
                </a:rPr>
                <a:t>按鈕</a:t>
              </a:r>
              <a:endParaRPr lang="zh-TW" altLang="zh-TW" sz="1500" b="1">
                <a:latin typeface="Arial" panose="020B0604020202020204" pitchFamily="34" charset="0"/>
                <a:ea typeface="微軟正黑體" pitchFamily="34" charset="-120"/>
                <a:cs typeface="Arial" panose="020B0604020202020204" pitchFamily="34" charset="0"/>
                <a:sym typeface="Arial"/>
              </a:endParaRPr>
            </a:p>
          </p:txBody>
        </p:sp>
        <p:cxnSp>
          <p:nvCxnSpPr>
            <p:cNvPr id="193" name="Shape 193"/>
            <p:cNvCxnSpPr>
              <a:cxnSpLocks/>
            </p:cNvCxnSpPr>
            <p:nvPr/>
          </p:nvCxnSpPr>
          <p:spPr>
            <a:xfrm flipH="1">
              <a:off x="5940152" y="3364745"/>
              <a:ext cx="1149005" cy="719173"/>
            </a:xfrm>
            <a:prstGeom prst="straightConnector1">
              <a:avLst/>
            </a:prstGeom>
            <a:noFill/>
            <a:ln w="19050" cap="flat" cmpd="sng">
              <a:solidFill>
                <a:srgbClr val="EF8600"/>
              </a:solidFill>
              <a:prstDash val="solid"/>
              <a:round/>
              <a:headEnd type="none" w="med" len="med"/>
              <a:tailEnd type="oval" w="lg" len="lg"/>
            </a:ln>
          </p:spPr>
        </p:cxnSp>
      </p:grpSp>
      <p:grpSp>
        <p:nvGrpSpPr>
          <p:cNvPr id="194" name="Shape 194"/>
          <p:cNvGrpSpPr/>
          <p:nvPr/>
        </p:nvGrpSpPr>
        <p:grpSpPr>
          <a:xfrm>
            <a:off x="6500826" y="3537046"/>
            <a:ext cx="2521086" cy="969761"/>
            <a:chOff x="6671937" y="-17023031"/>
            <a:chExt cx="2521086" cy="27001858"/>
          </a:xfrm>
        </p:grpSpPr>
        <p:sp>
          <p:nvSpPr>
            <p:cNvPr id="195" name="Shape 195"/>
            <p:cNvSpPr txBox="1"/>
            <p:nvPr/>
          </p:nvSpPr>
          <p:spPr>
            <a:xfrm>
              <a:off x="7761207" y="-17023031"/>
              <a:ext cx="1431816" cy="27001858"/>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altLang="zh-TW" sz="1500" b="1">
                  <a:latin typeface="Arial" panose="020B0604020202020204" pitchFamily="34" charset="0"/>
                  <a:ea typeface="微軟正黑體" pitchFamily="34" charset="-120"/>
                  <a:cs typeface="Arial" panose="020B0604020202020204" pitchFamily="34" charset="0"/>
                  <a:sym typeface="Arial"/>
                </a:rPr>
                <a:t>USB 3.0 &amp;</a:t>
              </a:r>
            </a:p>
            <a:p>
              <a:pPr marL="0" marR="0" lvl="0" indent="0" algn="l" rtl="0">
                <a:lnSpc>
                  <a:spcPct val="100000"/>
                </a:lnSpc>
                <a:spcBef>
                  <a:spcPts val="0"/>
                </a:spcBef>
                <a:spcAft>
                  <a:spcPts val="0"/>
                </a:spcAft>
                <a:buClr>
                  <a:srgbClr val="595959"/>
                </a:buClr>
                <a:buSzPct val="25000"/>
                <a:buFont typeface="Arial"/>
                <a:buNone/>
              </a:pPr>
              <a:r>
                <a:rPr lang="zh-TW" altLang="zh-TW" sz="1500" b="1">
                  <a:latin typeface="Arial" panose="020B0604020202020204" pitchFamily="34" charset="0"/>
                  <a:ea typeface="微軟正黑體" pitchFamily="34" charset="-120"/>
                  <a:cs typeface="Arial" panose="020B0604020202020204" pitchFamily="34" charset="0"/>
                  <a:sym typeface="Arial"/>
                </a:rPr>
                <a:t>備份</a:t>
              </a:r>
              <a:r>
                <a:rPr lang="zh-TW" altLang="en-US" sz="1500" b="1">
                  <a:latin typeface="Arial" panose="020B0604020202020204" pitchFamily="34" charset="0"/>
                  <a:ea typeface="微軟正黑體" pitchFamily="34" charset="-120"/>
                  <a:cs typeface="Arial" panose="020B0604020202020204" pitchFamily="34" charset="0"/>
                  <a:sym typeface="Arial"/>
                </a:rPr>
                <a:t>按鈕</a:t>
              </a:r>
              <a:endParaRPr lang="zh-TW" altLang="zh-TW" sz="1500" b="1">
                <a:latin typeface="Arial" panose="020B0604020202020204" pitchFamily="34" charset="0"/>
                <a:ea typeface="微軟正黑體" pitchFamily="34" charset="-120"/>
                <a:cs typeface="Arial" panose="020B0604020202020204" pitchFamily="34" charset="0"/>
                <a:sym typeface="Arial"/>
              </a:endParaRPr>
            </a:p>
          </p:txBody>
        </p:sp>
        <p:cxnSp>
          <p:nvCxnSpPr>
            <p:cNvPr id="196" name="Shape 196"/>
            <p:cNvCxnSpPr/>
            <p:nvPr/>
          </p:nvCxnSpPr>
          <p:spPr>
            <a:xfrm rot="5400000">
              <a:off x="6038725" y="2446268"/>
              <a:ext cx="2481176" cy="1214751"/>
            </a:xfrm>
            <a:prstGeom prst="bentConnector3">
              <a:avLst>
                <a:gd name="adj1" fmla="val 100446"/>
              </a:avLst>
            </a:prstGeom>
            <a:noFill/>
            <a:ln w="19050" cap="flat" cmpd="sng">
              <a:solidFill>
                <a:srgbClr val="EF8600"/>
              </a:solidFill>
              <a:prstDash val="solid"/>
              <a:round/>
              <a:headEnd type="none" w="med" len="med"/>
              <a:tailEnd type="oval" w="lg" len="lg"/>
            </a:ln>
          </p:spPr>
        </p:cxnSp>
      </p:grpSp>
      <p:cxnSp>
        <p:nvCxnSpPr>
          <p:cNvPr id="24" name="Shape 190"/>
          <p:cNvCxnSpPr>
            <a:cxnSpLocks/>
          </p:cNvCxnSpPr>
          <p:nvPr/>
        </p:nvCxnSpPr>
        <p:spPr>
          <a:xfrm flipH="1">
            <a:off x="5643570" y="1822534"/>
            <a:ext cx="1944216" cy="0"/>
          </a:xfrm>
          <a:prstGeom prst="straightConnector1">
            <a:avLst/>
          </a:prstGeom>
          <a:noFill/>
          <a:ln w="19050" cap="flat" cmpd="sng">
            <a:solidFill>
              <a:srgbClr val="EF8600"/>
            </a:solidFill>
            <a:prstDash val="solid"/>
            <a:round/>
            <a:headEnd type="none" w="med" len="med"/>
            <a:tailEnd type="oval" w="lg" len="lg"/>
          </a:ln>
        </p:spPr>
      </p:cxnSp>
      <p:sp>
        <p:nvSpPr>
          <p:cNvPr id="26" name="Shape 192"/>
          <p:cNvSpPr txBox="1"/>
          <p:nvPr/>
        </p:nvSpPr>
        <p:spPr>
          <a:xfrm>
            <a:off x="7643834" y="1608220"/>
            <a:ext cx="1428760" cy="57150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altLang="en-US" sz="1500" b="1">
                <a:latin typeface="Arial" panose="020B0604020202020204" pitchFamily="34" charset="0"/>
                <a:ea typeface="微軟正黑體" pitchFamily="34" charset="-120"/>
                <a:cs typeface="Arial" panose="020B0604020202020204" pitchFamily="34" charset="0"/>
              </a:rPr>
              <a:t>紅外線</a:t>
            </a:r>
            <a:r>
              <a:rPr lang="zh-TW" altLang="en-US" sz="1500" b="1" i="0" u="none" strike="noStrike" cap="none">
                <a:latin typeface="Arial" panose="020B0604020202020204" pitchFamily="34" charset="0"/>
                <a:ea typeface="微軟正黑體" pitchFamily="34" charset="-120"/>
                <a:cs typeface="Arial" panose="020B0604020202020204" pitchFamily="34" charset="0"/>
                <a:sym typeface="Arial"/>
              </a:rPr>
              <a:t>接收器</a:t>
            </a:r>
            <a:endPar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endParaRPr>
          </a:p>
          <a:p>
            <a:pPr marL="0" marR="0" lvl="0" indent="0" algn="l" rtl="0">
              <a:lnSpc>
                <a:spcPct val="100000"/>
              </a:lnSpc>
              <a:spcBef>
                <a:spcPts val="0"/>
              </a:spcBef>
              <a:spcAft>
                <a:spcPts val="0"/>
              </a:spcAft>
              <a:buClr>
                <a:srgbClr val="595959"/>
              </a:buClr>
              <a:buSzPct val="25000"/>
              <a:buFont typeface="Arial"/>
              <a:buNone/>
            </a:pPr>
            <a:r>
              <a:rPr lang="en-US" altLang="zh-TW" sz="1500" b="1">
                <a:latin typeface="Arial" panose="020B0604020202020204" pitchFamily="34" charset="0"/>
                <a:ea typeface="微軟正黑體" pitchFamily="34" charset="-120"/>
                <a:cs typeface="Arial" panose="020B0604020202020204" pitchFamily="34" charset="0"/>
                <a:sym typeface="Arial"/>
              </a:rPr>
              <a:t>(</a:t>
            </a:r>
            <a:r>
              <a:rPr lang="zh-TW" altLang="en-US" sz="1500" b="1">
                <a:latin typeface="Arial" panose="020B0604020202020204" pitchFamily="34" charset="0"/>
                <a:ea typeface="微軟正黑體" pitchFamily="34" charset="-120"/>
                <a:cs typeface="Arial" panose="020B0604020202020204" pitchFamily="34" charset="0"/>
                <a:sym typeface="Arial"/>
              </a:rPr>
              <a:t>須</a:t>
            </a:r>
            <a:r>
              <a:rPr lang="zh-Hant" altLang="en-US" sz="1500" b="1">
                <a:latin typeface="Arial" panose="020B0604020202020204" pitchFamily="34" charset="0"/>
                <a:ea typeface="微軟正黑體" pitchFamily="34" charset="-120"/>
                <a:cs typeface="Arial" panose="020B0604020202020204" pitchFamily="34" charset="0"/>
                <a:sym typeface="Arial"/>
              </a:rPr>
              <a:t>搭配顯卡</a:t>
            </a:r>
            <a:r>
              <a:rPr lang="en-US" altLang="zh-Hant" sz="1500" b="1">
                <a:latin typeface="Arial" panose="020B0604020202020204" pitchFamily="34" charset="0"/>
                <a:ea typeface="微軟正黑體" pitchFamily="34" charset="-120"/>
                <a:cs typeface="Arial" panose="020B0604020202020204" pitchFamily="34" charset="0"/>
                <a:sym typeface="Arial"/>
              </a:rPr>
              <a:t>)</a:t>
            </a:r>
            <a:endParaRPr lang="zh-TW" sz="1500" b="1" i="0" u="none" strike="noStrike" cap="none">
              <a:latin typeface="Arial" panose="020B0604020202020204" pitchFamily="34" charset="0"/>
              <a:ea typeface="微軟正黑體" pitchFamily="34" charset="-120"/>
              <a:cs typeface="Arial" panose="020B0604020202020204" pitchFamily="34" charset="0"/>
              <a:sym typeface="Arial"/>
            </a:endParaRPr>
          </a:p>
        </p:txBody>
      </p:sp>
      <p:grpSp>
        <p:nvGrpSpPr>
          <p:cNvPr id="35" name="群組 34"/>
          <p:cNvGrpSpPr/>
          <p:nvPr/>
        </p:nvGrpSpPr>
        <p:grpSpPr>
          <a:xfrm>
            <a:off x="214282" y="1393906"/>
            <a:ext cx="4612446" cy="734412"/>
            <a:chOff x="214282" y="1428742"/>
            <a:chExt cx="4612446" cy="734412"/>
          </a:xfrm>
        </p:grpSpPr>
        <p:sp>
          <p:nvSpPr>
            <p:cNvPr id="189" name="Shape 189"/>
            <p:cNvSpPr txBox="1"/>
            <p:nvPr/>
          </p:nvSpPr>
          <p:spPr>
            <a:xfrm>
              <a:off x="214282" y="1428742"/>
              <a:ext cx="2214578" cy="73441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altLang="en-US" sz="1500" b="1">
                  <a:latin typeface="Arial" panose="020B0604020202020204" pitchFamily="34" charset="0"/>
                  <a:ea typeface="微軟正黑體" pitchFamily="34" charset="-120"/>
                  <a:cs typeface="Arial" panose="020B0604020202020204" pitchFamily="34" charset="0"/>
                  <a:sym typeface="Arial"/>
                </a:rPr>
                <a:t>LCD 螢幕與 Enter &amp; Select 按鈕</a:t>
              </a:r>
            </a:p>
          </p:txBody>
        </p:sp>
        <p:cxnSp>
          <p:nvCxnSpPr>
            <p:cNvPr id="33" name="Shape 184"/>
            <p:cNvCxnSpPr>
              <a:cxnSpLocks/>
            </p:cNvCxnSpPr>
            <p:nvPr/>
          </p:nvCxnSpPr>
          <p:spPr>
            <a:xfrm>
              <a:off x="2214546" y="1571618"/>
              <a:ext cx="2612182" cy="1588"/>
            </a:xfrm>
            <a:prstGeom prst="straightConnector1">
              <a:avLst/>
            </a:prstGeom>
            <a:noFill/>
            <a:ln w="19050" cap="flat" cmpd="sng">
              <a:solidFill>
                <a:srgbClr val="EF8600"/>
              </a:solidFill>
              <a:prstDash val="solid"/>
              <a:round/>
              <a:headEnd type="none" w="med" len="med"/>
              <a:tailEnd type="oval" w="lg" len="lg"/>
            </a:ln>
          </p:spPr>
        </p:cxnSp>
      </p:grpSp>
    </p:spTree>
    <p:extLst>
      <p:ext uri="{BB962C8B-B14F-4D97-AF65-F5344CB8AC3E}">
        <p14:creationId xmlns:p14="http://schemas.microsoft.com/office/powerpoint/2010/main" val="553103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0" y="-4171"/>
            <a:ext cx="9144000" cy="737729"/>
          </a:xfrm>
          <a:prstGeom prst="rect">
            <a:avLst/>
          </a:prstGeom>
          <a:noFill/>
          <a:ln>
            <a:noFill/>
          </a:ln>
        </p:spPr>
        <p:txBody>
          <a:bodyPr wrap="square" lIns="91425" tIns="91425" rIns="91425" bIns="91425" anchor="ctr" anchorCtr="0">
            <a:noAutofit/>
          </a:bodyPr>
          <a:lstStyle/>
          <a:p>
            <a:pPr>
              <a:spcBef>
                <a:spcPts val="0"/>
              </a:spcBef>
              <a:buClr>
                <a:schemeClr val="dk1"/>
              </a:buClr>
              <a:buSzPct val="25000"/>
            </a:pPr>
            <a:r>
              <a:rPr lang="en-US" altLang="zh-TW" sz="3600">
                <a:solidFill>
                  <a:srgbClr val="FFFFFF"/>
                </a:solidFill>
                <a:latin typeface="Arial" panose="020B0604020202020204" pitchFamily="34" charset="0"/>
                <a:cs typeface="Arial" panose="020B0604020202020204" pitchFamily="34" charset="0"/>
                <a:sym typeface="Arial"/>
              </a:rPr>
              <a:t>TS-1677X </a:t>
            </a:r>
            <a:r>
              <a:rPr lang="zh-TW" altLang="en-US" sz="3600">
                <a:solidFill>
                  <a:srgbClr val="FFFFFF"/>
                </a:solidFill>
                <a:latin typeface="Arial" panose="020B0604020202020204" pitchFamily="34" charset="0"/>
                <a:cs typeface="Arial" panose="020B0604020202020204" pitchFamily="34" charset="0"/>
                <a:sym typeface="Arial"/>
              </a:rPr>
              <a:t>背面硬體配置</a:t>
            </a:r>
          </a:p>
        </p:txBody>
      </p:sp>
      <p:pic>
        <p:nvPicPr>
          <p:cNvPr id="33" name="Picture 3">
            <a:extLst>
              <a:ext uri="{FF2B5EF4-FFF2-40B4-BE49-F238E27FC236}">
                <a16:creationId xmlns:a16="http://schemas.microsoft.com/office/drawing/2014/main" id="{FD195DF9-0D38-9C4A-A4FD-0E99F58B18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3139" y="857238"/>
            <a:ext cx="4844606" cy="4275198"/>
          </a:xfrm>
          <a:prstGeom prst="rect">
            <a:avLst/>
          </a:prstGeom>
          <a:effectLst>
            <a:outerShdw blurRad="50800" dist="38100" dir="5400000" algn="t" rotWithShape="0">
              <a:prstClr val="black">
                <a:alpha val="40000"/>
              </a:prstClr>
            </a:outerShdw>
          </a:effectLst>
        </p:spPr>
      </p:pic>
      <p:sp>
        <p:nvSpPr>
          <p:cNvPr id="34" name="Shape 202"/>
          <p:cNvSpPr txBox="1"/>
          <p:nvPr/>
        </p:nvSpPr>
        <p:spPr>
          <a:xfrm>
            <a:off x="238923" y="4210506"/>
            <a:ext cx="1261064" cy="419147"/>
          </a:xfrm>
          <a:prstGeom prst="rect">
            <a:avLst/>
          </a:prstGeom>
          <a:noFill/>
          <a:ln>
            <a:noFill/>
          </a:ln>
        </p:spPr>
        <p:txBody>
          <a:bodyPr wrap="square" lIns="91425" tIns="45700" rIns="91425" bIns="45700" anchor="t" anchorCtr="0">
            <a:noAutofit/>
          </a:bodyPr>
          <a:lstStyle/>
          <a:p>
            <a:pPr marR="0" lvl="0" indent="0">
              <a:lnSpc>
                <a:spcPct val="100000"/>
              </a:lnSpc>
              <a:spcBef>
                <a:spcPts val="0"/>
              </a:spcBef>
              <a:spcAft>
                <a:spcPts val="0"/>
              </a:spcAft>
              <a:buClr>
                <a:srgbClr val="595959"/>
              </a:buClr>
              <a:buSzPct val="25000"/>
              <a:buFont typeface="Arial"/>
              <a:buNone/>
            </a:pPr>
            <a:r>
              <a:rPr lang="zh-TW" altLang="zh-TW" sz="1500" b="1">
                <a:latin typeface="Arial" panose="020B0604020202020204" pitchFamily="34" charset="0"/>
                <a:ea typeface="微軟正黑體" pitchFamily="34" charset="-120"/>
                <a:cs typeface="Arial" panose="020B0604020202020204" pitchFamily="34" charset="0"/>
                <a:sym typeface="Arial"/>
              </a:rPr>
              <a:t>5 x USB 3.0 Type-A</a:t>
            </a:r>
          </a:p>
        </p:txBody>
      </p:sp>
      <p:sp>
        <p:nvSpPr>
          <p:cNvPr id="35" name="Shape 203"/>
          <p:cNvSpPr txBox="1"/>
          <p:nvPr/>
        </p:nvSpPr>
        <p:spPr>
          <a:xfrm>
            <a:off x="179512" y="3252423"/>
            <a:ext cx="1823904" cy="307777"/>
          </a:xfrm>
          <a:prstGeom prst="rect">
            <a:avLst/>
          </a:prstGeom>
          <a:noFill/>
          <a:ln>
            <a:noFill/>
          </a:ln>
        </p:spPr>
        <p:txBody>
          <a:bodyPr wrap="square" lIns="91425" tIns="45700" rIns="91425" bIns="45700" anchor="t" anchorCtr="0">
            <a:noAutofit/>
          </a:bodyPr>
          <a:lstStyle/>
          <a:p>
            <a:pPr>
              <a:buClr>
                <a:srgbClr val="595959"/>
              </a:buClr>
              <a:buSzPct val="25000"/>
            </a:pPr>
            <a:r>
              <a:rPr lang="zh-TW" sz="1500" b="1">
                <a:latin typeface="Arial" panose="020B0604020202020204" pitchFamily="34" charset="0"/>
                <a:ea typeface="微軟正黑體" pitchFamily="34" charset="-120"/>
                <a:cs typeface="Arial" panose="020B0604020202020204" pitchFamily="34" charset="0"/>
                <a:sym typeface="Arial"/>
              </a:rPr>
              <a:t>4 x GbE LAN</a:t>
            </a:r>
          </a:p>
        </p:txBody>
      </p:sp>
      <p:sp>
        <p:nvSpPr>
          <p:cNvPr id="36" name="Shape 204"/>
          <p:cNvSpPr txBox="1"/>
          <p:nvPr/>
        </p:nvSpPr>
        <p:spPr>
          <a:xfrm>
            <a:off x="203218" y="1199338"/>
            <a:ext cx="1261064" cy="60529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500" b="1" i="0" u="none" strike="noStrike" cap="none">
                <a:latin typeface="Arial" panose="020B0604020202020204" pitchFamily="34" charset="0"/>
                <a:ea typeface="微軟正黑體" pitchFamily="34" charset="-120"/>
                <a:cs typeface="Arial" panose="020B0604020202020204" pitchFamily="34" charset="0"/>
                <a:sym typeface="Arial"/>
              </a:rPr>
              <a:t>1 x USB 3.</a:t>
            </a: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0</a:t>
            </a:r>
          </a:p>
          <a:p>
            <a:pPr marL="0" marR="0" lvl="0" indent="0" algn="l" rtl="0">
              <a:lnSpc>
                <a:spcPct val="100000"/>
              </a:lnSpc>
              <a:spcBef>
                <a:spcPts val="0"/>
              </a:spcBef>
              <a:spcAft>
                <a:spcPts val="0"/>
              </a:spcAft>
              <a:buClr>
                <a:srgbClr val="595959"/>
              </a:buClr>
              <a:buSzPct val="25000"/>
              <a:buFont typeface="Arial"/>
              <a:buNone/>
            </a:pPr>
            <a:r>
              <a:rPr lang="zh-TW" sz="1500" b="1" i="0" u="none" strike="noStrike" cap="none">
                <a:latin typeface="Arial" panose="020B0604020202020204" pitchFamily="34" charset="0"/>
                <a:ea typeface="微軟正黑體" pitchFamily="34" charset="-120"/>
                <a:cs typeface="Arial" panose="020B0604020202020204" pitchFamily="34" charset="0"/>
                <a:sym typeface="Arial"/>
              </a:rPr>
              <a:t>Type-A</a:t>
            </a:r>
          </a:p>
        </p:txBody>
      </p:sp>
      <p:sp>
        <p:nvSpPr>
          <p:cNvPr id="37" name="Shape 205"/>
          <p:cNvSpPr txBox="1"/>
          <p:nvPr/>
        </p:nvSpPr>
        <p:spPr>
          <a:xfrm>
            <a:off x="200861" y="2071666"/>
            <a:ext cx="1227867" cy="579971"/>
          </a:xfrm>
          <a:prstGeom prst="rect">
            <a:avLst/>
          </a:prstGeom>
          <a:noFill/>
          <a:ln>
            <a:noFill/>
          </a:ln>
        </p:spPr>
        <p:txBody>
          <a:bodyPr wrap="square" lIns="91425" tIns="45700" rIns="91425" bIns="45700" anchor="t" anchorCtr="0">
            <a:noAutofit/>
          </a:bodyPr>
          <a:lstStyle/>
          <a:p>
            <a:pPr>
              <a:buClr>
                <a:srgbClr val="595959"/>
              </a:buClr>
              <a:buSzPct val="25000"/>
            </a:pPr>
            <a:r>
              <a:rPr lang="zh-TW" sz="1500" b="1">
                <a:latin typeface="Arial" panose="020B0604020202020204" pitchFamily="34" charset="0"/>
                <a:ea typeface="微軟正黑體" pitchFamily="34" charset="-120"/>
                <a:cs typeface="Arial" panose="020B0604020202020204" pitchFamily="34" charset="0"/>
                <a:sym typeface="Arial"/>
              </a:rPr>
              <a:t>1 x USB 3.</a:t>
            </a:r>
            <a:r>
              <a:rPr lang="en-US" altLang="zh-TW" sz="1500" b="1">
                <a:latin typeface="Arial" panose="020B0604020202020204" pitchFamily="34" charset="0"/>
                <a:ea typeface="微軟正黑體" pitchFamily="34" charset="-120"/>
                <a:cs typeface="Arial" panose="020B0604020202020204" pitchFamily="34" charset="0"/>
                <a:sym typeface="Arial"/>
              </a:rPr>
              <a:t>0</a:t>
            </a:r>
          </a:p>
          <a:p>
            <a:pPr>
              <a:buClr>
                <a:srgbClr val="595959"/>
              </a:buClr>
              <a:buSzPct val="25000"/>
            </a:pPr>
            <a:r>
              <a:rPr lang="zh-TW" sz="1500" b="1">
                <a:latin typeface="Arial" panose="020B0604020202020204" pitchFamily="34" charset="0"/>
                <a:ea typeface="微軟正黑體" pitchFamily="34" charset="-120"/>
                <a:cs typeface="Arial" panose="020B0604020202020204" pitchFamily="34" charset="0"/>
                <a:sym typeface="Arial"/>
              </a:rPr>
              <a:t>Type-C</a:t>
            </a:r>
          </a:p>
        </p:txBody>
      </p:sp>
      <p:sp>
        <p:nvSpPr>
          <p:cNvPr id="38" name="Shape 206"/>
          <p:cNvSpPr txBox="1"/>
          <p:nvPr/>
        </p:nvSpPr>
        <p:spPr>
          <a:xfrm>
            <a:off x="203218" y="2717711"/>
            <a:ext cx="1800198" cy="523219"/>
          </a:xfrm>
          <a:prstGeom prst="rect">
            <a:avLst/>
          </a:prstGeom>
          <a:noFill/>
          <a:ln>
            <a:noFill/>
          </a:ln>
        </p:spPr>
        <p:txBody>
          <a:bodyPr wrap="square" lIns="91425" tIns="45700" rIns="91425" bIns="45700" anchor="t" anchorCtr="0">
            <a:noAutofit/>
          </a:bodyPr>
          <a:lstStyle/>
          <a:p>
            <a:pPr marR="0" lvl="0" indent="0">
              <a:lnSpc>
                <a:spcPct val="100000"/>
              </a:lnSpc>
              <a:spcBef>
                <a:spcPts val="0"/>
              </a:spcBef>
              <a:spcAft>
                <a:spcPts val="0"/>
              </a:spcAft>
              <a:buClr>
                <a:srgbClr val="595959"/>
              </a:buClr>
              <a:buSzPct val="25000"/>
              <a:buFont typeface="Arial"/>
              <a:buNone/>
            </a:pPr>
            <a:r>
              <a:rPr lang="zh-TW" sz="1500" b="1">
                <a:latin typeface="Arial" panose="020B0604020202020204" pitchFamily="34" charset="0"/>
                <a:ea typeface="微軟正黑體" pitchFamily="34" charset="-120"/>
                <a:cs typeface="Arial" panose="020B0604020202020204" pitchFamily="34" charset="0"/>
                <a:sym typeface="Arial"/>
              </a:rPr>
              <a:t>2 x 動圈式 MIC in</a:t>
            </a:r>
          </a:p>
          <a:p>
            <a:pPr marR="0" lvl="0" indent="0">
              <a:lnSpc>
                <a:spcPct val="100000"/>
              </a:lnSpc>
              <a:spcBef>
                <a:spcPts val="0"/>
              </a:spcBef>
              <a:spcAft>
                <a:spcPts val="0"/>
              </a:spcAft>
              <a:buClr>
                <a:srgbClr val="595959"/>
              </a:buClr>
              <a:buSzPct val="25000"/>
              <a:buFont typeface="Arial"/>
              <a:buNone/>
            </a:pPr>
            <a:r>
              <a:rPr lang="zh-TW" sz="1500" b="1">
                <a:latin typeface="Arial" panose="020B0604020202020204" pitchFamily="34" charset="0"/>
                <a:ea typeface="微軟正黑體" pitchFamily="34" charset="-120"/>
                <a:cs typeface="Arial" panose="020B0604020202020204" pitchFamily="34" charset="0"/>
                <a:sym typeface="Arial"/>
              </a:rPr>
              <a:t>1 x Line out</a:t>
            </a:r>
          </a:p>
        </p:txBody>
      </p:sp>
      <p:sp>
        <p:nvSpPr>
          <p:cNvPr id="39" name="Shape 207"/>
          <p:cNvSpPr txBox="1"/>
          <p:nvPr/>
        </p:nvSpPr>
        <p:spPr>
          <a:xfrm>
            <a:off x="7500958" y="1247069"/>
            <a:ext cx="1584175"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500" b="1">
                <a:latin typeface="Arial" panose="020B0604020202020204" pitchFamily="34" charset="0"/>
                <a:ea typeface="微軟正黑體" pitchFamily="34" charset="-120"/>
                <a:cs typeface="Arial" panose="020B0604020202020204" pitchFamily="34" charset="0"/>
                <a:sym typeface="Arial"/>
              </a:rPr>
              <a:t>1 x PCIe 3.0 x</a:t>
            </a:r>
            <a:r>
              <a:rPr lang="en-US" altLang="zh-TW" sz="1500" b="1">
                <a:latin typeface="Arial" panose="020B0604020202020204" pitchFamily="34" charset="0"/>
                <a:ea typeface="微軟正黑體" pitchFamily="34" charset="-120"/>
                <a:cs typeface="Arial" panose="020B0604020202020204" pitchFamily="34" charset="0"/>
                <a:sym typeface="Arial"/>
              </a:rPr>
              <a:t>8</a:t>
            </a:r>
            <a:endParaRPr lang="zh-TW" sz="1500" b="1">
              <a:latin typeface="Arial" panose="020B0604020202020204" pitchFamily="34" charset="0"/>
              <a:ea typeface="微軟正黑體" pitchFamily="34" charset="-120"/>
              <a:cs typeface="Arial" panose="020B0604020202020204" pitchFamily="34" charset="0"/>
              <a:sym typeface="Arial"/>
            </a:endParaRPr>
          </a:p>
        </p:txBody>
      </p:sp>
      <p:sp>
        <p:nvSpPr>
          <p:cNvPr id="41" name="Shape 208"/>
          <p:cNvSpPr txBox="1"/>
          <p:nvPr/>
        </p:nvSpPr>
        <p:spPr>
          <a:xfrm>
            <a:off x="7500958" y="1685993"/>
            <a:ext cx="1576408" cy="523219"/>
          </a:xfrm>
          <a:prstGeom prst="rect">
            <a:avLst/>
          </a:prstGeom>
          <a:noFill/>
          <a:ln>
            <a:noFill/>
          </a:ln>
        </p:spPr>
        <p:txBody>
          <a:bodyPr wrap="square" lIns="91425" tIns="45700" rIns="91425" bIns="45700" anchor="t" anchorCtr="0">
            <a:noAutofit/>
          </a:bodyPr>
          <a:lstStyle/>
          <a:p>
            <a:pPr>
              <a:buClr>
                <a:srgbClr val="595959"/>
              </a:buClr>
              <a:buSzPct val="25000"/>
            </a:pPr>
            <a:r>
              <a:rPr lang="zh-TW" sz="1500" b="1">
                <a:latin typeface="Arial" panose="020B0604020202020204" pitchFamily="34" charset="0"/>
                <a:ea typeface="微軟正黑體" pitchFamily="34" charset="-120"/>
                <a:cs typeface="Arial" panose="020B0604020202020204" pitchFamily="34" charset="0"/>
                <a:sym typeface="Arial"/>
              </a:rPr>
              <a:t>1 x PCIe 3.0 x4</a:t>
            </a:r>
          </a:p>
          <a:p>
            <a:pPr>
              <a:buClr>
                <a:srgbClr val="595959"/>
              </a:buClr>
              <a:buSzPct val="25000"/>
            </a:pPr>
            <a:r>
              <a:rPr lang="zh-TW" sz="1500" b="1">
                <a:latin typeface="Arial" panose="020B0604020202020204" pitchFamily="34" charset="0"/>
                <a:ea typeface="微軟正黑體" pitchFamily="34" charset="-120"/>
                <a:cs typeface="Arial" panose="020B0604020202020204" pitchFamily="34" charset="0"/>
                <a:sym typeface="Arial"/>
              </a:rPr>
              <a:t>1 x PCIe 2.0 x4</a:t>
            </a:r>
          </a:p>
        </p:txBody>
      </p:sp>
      <p:sp>
        <p:nvSpPr>
          <p:cNvPr id="43" name="Shape 209"/>
          <p:cNvSpPr txBox="1"/>
          <p:nvPr/>
        </p:nvSpPr>
        <p:spPr>
          <a:xfrm>
            <a:off x="7500958" y="2342750"/>
            <a:ext cx="1301326" cy="307777"/>
          </a:xfrm>
          <a:prstGeom prst="rect">
            <a:avLst/>
          </a:prstGeom>
          <a:noFill/>
          <a:ln>
            <a:noFill/>
          </a:ln>
        </p:spPr>
        <p:txBody>
          <a:bodyPr wrap="square" lIns="91425" tIns="45700" rIns="91425" bIns="45700" anchor="t" anchorCtr="0">
            <a:noAutofit/>
          </a:bodyPr>
          <a:lstStyle/>
          <a:p>
            <a:pPr marR="0" lvl="0" indent="0">
              <a:lnSpc>
                <a:spcPct val="100000"/>
              </a:lnSpc>
              <a:spcBef>
                <a:spcPts val="0"/>
              </a:spcBef>
              <a:spcAft>
                <a:spcPts val="0"/>
              </a:spcAft>
              <a:buClr>
                <a:srgbClr val="595959"/>
              </a:buClr>
              <a:buSzPct val="25000"/>
              <a:buFont typeface="Arial"/>
              <a:buNone/>
            </a:pPr>
            <a:r>
              <a:rPr lang="zh-TW" sz="1500" b="1">
                <a:latin typeface="Arial" panose="020B0604020202020204" pitchFamily="34" charset="0"/>
                <a:ea typeface="微軟正黑體" pitchFamily="34" charset="-120"/>
                <a:cs typeface="Arial" panose="020B0604020202020204" pitchFamily="34" charset="0"/>
                <a:sym typeface="Arial"/>
              </a:rPr>
              <a:t>揚聲器</a:t>
            </a:r>
          </a:p>
        </p:txBody>
      </p:sp>
      <p:sp>
        <p:nvSpPr>
          <p:cNvPr id="44" name="Shape 211"/>
          <p:cNvSpPr/>
          <p:nvPr/>
        </p:nvSpPr>
        <p:spPr>
          <a:xfrm>
            <a:off x="2294209" y="1325137"/>
            <a:ext cx="969711" cy="552660"/>
          </a:xfrm>
          <a:prstGeom prst="rect">
            <a:avLst/>
          </a:prstGeom>
          <a:noFill/>
          <a:ln w="19050" cap="flat" cmpd="sng">
            <a:solidFill>
              <a:srgbClr val="E6001D"/>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5" name="Shape 212"/>
          <p:cNvSpPr/>
          <p:nvPr/>
        </p:nvSpPr>
        <p:spPr>
          <a:xfrm>
            <a:off x="3309206" y="1297314"/>
            <a:ext cx="1456847" cy="295272"/>
          </a:xfrm>
          <a:prstGeom prst="rect">
            <a:avLst/>
          </a:prstGeom>
          <a:noFill/>
          <a:ln w="19050" cap="flat" cmpd="sng">
            <a:solidFill>
              <a:schemeClr val="accent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8" name="Shape 213"/>
          <p:cNvSpPr/>
          <p:nvPr/>
        </p:nvSpPr>
        <p:spPr>
          <a:xfrm>
            <a:off x="2867248" y="2327761"/>
            <a:ext cx="264592" cy="759907"/>
          </a:xfrm>
          <a:prstGeom prst="rect">
            <a:avLst/>
          </a:prstGeom>
          <a:noFill/>
          <a:ln w="19050" cap="flat" cmpd="sng">
            <a:solidFill>
              <a:srgbClr val="9F5900"/>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9F5900"/>
              </a:solidFill>
              <a:latin typeface="Arial"/>
              <a:ea typeface="Arial"/>
              <a:cs typeface="Arial"/>
              <a:sym typeface="Arial"/>
            </a:endParaRPr>
          </a:p>
        </p:txBody>
      </p:sp>
      <p:sp>
        <p:nvSpPr>
          <p:cNvPr id="49" name="Shape 214"/>
          <p:cNvSpPr/>
          <p:nvPr/>
        </p:nvSpPr>
        <p:spPr>
          <a:xfrm>
            <a:off x="3071802" y="3695913"/>
            <a:ext cx="348070" cy="876101"/>
          </a:xfrm>
          <a:prstGeom prst="rect">
            <a:avLst/>
          </a:prstGeom>
          <a:noFill/>
          <a:ln w="19050" cap="flat" cmpd="sng">
            <a:solidFill>
              <a:schemeClr val="accent5"/>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0" name="Shape 215"/>
          <p:cNvSpPr/>
          <p:nvPr/>
        </p:nvSpPr>
        <p:spPr>
          <a:xfrm>
            <a:off x="3224024" y="2615793"/>
            <a:ext cx="347210" cy="541672"/>
          </a:xfrm>
          <a:prstGeom prst="rect">
            <a:avLst/>
          </a:prstGeom>
          <a:noFill/>
          <a:ln w="19050" cap="flat" cmpd="sng">
            <a:solidFill>
              <a:srgbClr val="E500EA"/>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E500EA"/>
              </a:solidFill>
              <a:latin typeface="Arial"/>
              <a:ea typeface="Arial"/>
              <a:cs typeface="Arial"/>
              <a:sym typeface="Arial"/>
            </a:endParaRPr>
          </a:p>
        </p:txBody>
      </p:sp>
      <p:cxnSp>
        <p:nvCxnSpPr>
          <p:cNvPr id="51" name="Shape 217"/>
          <p:cNvCxnSpPr>
            <a:cxnSpLocks/>
            <a:endCxn id="49" idx="1"/>
          </p:cNvCxnSpPr>
          <p:nvPr/>
        </p:nvCxnSpPr>
        <p:spPr>
          <a:xfrm flipV="1">
            <a:off x="1428728" y="4133964"/>
            <a:ext cx="1643074" cy="295174"/>
          </a:xfrm>
          <a:prstGeom prst="bentConnector3">
            <a:avLst>
              <a:gd name="adj1" fmla="val 50000"/>
            </a:avLst>
          </a:prstGeom>
          <a:noFill/>
          <a:ln w="19050" cap="flat" cmpd="sng">
            <a:solidFill>
              <a:srgbClr val="0097A7"/>
            </a:solidFill>
            <a:prstDash val="solid"/>
            <a:round/>
            <a:headEnd type="none" w="med" len="med"/>
            <a:tailEnd type="oval" w="lg" len="lg"/>
          </a:ln>
        </p:spPr>
      </p:cxnSp>
      <p:cxnSp>
        <p:nvCxnSpPr>
          <p:cNvPr id="52" name="Shape 218"/>
          <p:cNvCxnSpPr>
            <a:cxnSpLocks/>
          </p:cNvCxnSpPr>
          <p:nvPr/>
        </p:nvCxnSpPr>
        <p:spPr>
          <a:xfrm flipV="1">
            <a:off x="1676173" y="3119862"/>
            <a:ext cx="1533482" cy="336237"/>
          </a:xfrm>
          <a:prstGeom prst="bentConnector3">
            <a:avLst>
              <a:gd name="adj1" fmla="val 28561"/>
            </a:avLst>
          </a:prstGeom>
          <a:noFill/>
          <a:ln w="19050" cap="flat" cmpd="sng">
            <a:solidFill>
              <a:srgbClr val="E500EA"/>
            </a:solidFill>
            <a:prstDash val="solid"/>
            <a:round/>
            <a:headEnd type="none" w="med" len="med"/>
            <a:tailEnd type="oval" w="lg" len="lg"/>
          </a:ln>
        </p:spPr>
      </p:cxnSp>
      <p:cxnSp>
        <p:nvCxnSpPr>
          <p:cNvPr id="53" name="Shape 219"/>
          <p:cNvCxnSpPr>
            <a:cxnSpLocks/>
          </p:cNvCxnSpPr>
          <p:nvPr/>
        </p:nvCxnSpPr>
        <p:spPr>
          <a:xfrm>
            <a:off x="1428728" y="1692647"/>
            <a:ext cx="1991144" cy="563106"/>
          </a:xfrm>
          <a:prstGeom prst="bentConnector3">
            <a:avLst>
              <a:gd name="adj1" fmla="val 32818"/>
            </a:avLst>
          </a:prstGeom>
          <a:noFill/>
          <a:ln w="19050" cap="flat" cmpd="sng">
            <a:solidFill>
              <a:srgbClr val="3000A6"/>
            </a:solidFill>
            <a:prstDash val="solid"/>
            <a:round/>
            <a:headEnd type="none" w="med" len="med"/>
            <a:tailEnd type="oval" w="lg" len="lg"/>
          </a:ln>
        </p:spPr>
      </p:cxnSp>
      <p:cxnSp>
        <p:nvCxnSpPr>
          <p:cNvPr id="54" name="Shape 220"/>
          <p:cNvCxnSpPr/>
          <p:nvPr/>
        </p:nvCxnSpPr>
        <p:spPr>
          <a:xfrm>
            <a:off x="1994688" y="2857502"/>
            <a:ext cx="862800" cy="599"/>
          </a:xfrm>
          <a:prstGeom prst="bentConnector3">
            <a:avLst>
              <a:gd name="adj1" fmla="val 50007"/>
            </a:avLst>
          </a:prstGeom>
          <a:noFill/>
          <a:ln w="19050" cap="flat" cmpd="sng">
            <a:solidFill>
              <a:srgbClr val="9F5900"/>
            </a:solidFill>
            <a:prstDash val="solid"/>
            <a:round/>
            <a:headEnd type="none" w="med" len="med"/>
            <a:tailEnd type="oval" w="lg" len="lg"/>
          </a:ln>
        </p:spPr>
      </p:cxnSp>
      <p:sp>
        <p:nvSpPr>
          <p:cNvPr id="55" name="Shape 221"/>
          <p:cNvSpPr/>
          <p:nvPr/>
        </p:nvSpPr>
        <p:spPr>
          <a:xfrm>
            <a:off x="3218205" y="2327761"/>
            <a:ext cx="143985" cy="276734"/>
          </a:xfrm>
          <a:prstGeom prst="rect">
            <a:avLst/>
          </a:prstGeom>
          <a:noFill/>
          <a:ln w="19050" cap="flat" cmpd="sng">
            <a:solidFill>
              <a:srgbClr val="F8D60D"/>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6" name="Shape 222"/>
          <p:cNvSpPr/>
          <p:nvPr/>
        </p:nvSpPr>
        <p:spPr>
          <a:xfrm>
            <a:off x="3347864" y="2327761"/>
            <a:ext cx="223370" cy="276734"/>
          </a:xfrm>
          <a:prstGeom prst="rect">
            <a:avLst/>
          </a:prstGeom>
          <a:noFill/>
          <a:ln w="19050" cap="flat" cmpd="sng">
            <a:solidFill>
              <a:srgbClr val="3000A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9F5900"/>
              </a:solidFill>
              <a:latin typeface="Arial"/>
              <a:ea typeface="Arial"/>
              <a:cs typeface="Arial"/>
              <a:sym typeface="Arial"/>
            </a:endParaRPr>
          </a:p>
        </p:txBody>
      </p:sp>
      <p:sp>
        <p:nvSpPr>
          <p:cNvPr id="57" name="Shape 223"/>
          <p:cNvSpPr/>
          <p:nvPr/>
        </p:nvSpPr>
        <p:spPr>
          <a:xfrm>
            <a:off x="6141998" y="4094730"/>
            <a:ext cx="547582" cy="534923"/>
          </a:xfrm>
          <a:prstGeom prst="ellipse">
            <a:avLst/>
          </a:prstGeom>
          <a:noFill/>
          <a:ln w="19050" cap="flat" cmpd="sng">
            <a:solidFill>
              <a:srgbClr val="8D008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zh-TW" sz="1400" b="0" i="0" u="none" strike="noStrike" cap="none">
                <a:solidFill>
                  <a:schemeClr val="lt1"/>
                </a:solidFill>
                <a:latin typeface="Arial"/>
                <a:ea typeface="Arial"/>
                <a:cs typeface="Arial"/>
                <a:sym typeface="Arial"/>
              </a:rPr>
              <a:t> </a:t>
            </a:r>
          </a:p>
        </p:txBody>
      </p:sp>
      <p:cxnSp>
        <p:nvCxnSpPr>
          <p:cNvPr id="58" name="Shape 224"/>
          <p:cNvCxnSpPr>
            <a:cxnSpLocks/>
          </p:cNvCxnSpPr>
          <p:nvPr/>
        </p:nvCxnSpPr>
        <p:spPr>
          <a:xfrm flipV="1">
            <a:off x="1428728" y="2357600"/>
            <a:ext cx="1834551" cy="147977"/>
          </a:xfrm>
          <a:prstGeom prst="bentConnector3">
            <a:avLst>
              <a:gd name="adj1" fmla="val 35759"/>
            </a:avLst>
          </a:prstGeom>
          <a:noFill/>
          <a:ln w="19050" cap="flat" cmpd="sng">
            <a:solidFill>
              <a:srgbClr val="F8D60D"/>
            </a:solidFill>
            <a:prstDash val="solid"/>
            <a:round/>
            <a:headEnd type="none" w="med" len="med"/>
            <a:tailEnd type="oval" w="lg" len="lg"/>
          </a:ln>
        </p:spPr>
      </p:cxnSp>
      <p:sp>
        <p:nvSpPr>
          <p:cNvPr id="59" name="Shape 225"/>
          <p:cNvSpPr/>
          <p:nvPr/>
        </p:nvSpPr>
        <p:spPr>
          <a:xfrm>
            <a:off x="3171348" y="3157465"/>
            <a:ext cx="248523" cy="538448"/>
          </a:xfrm>
          <a:prstGeom prst="rect">
            <a:avLst/>
          </a:prstGeom>
          <a:noFill/>
          <a:ln w="19050" cap="flat" cmpd="sng">
            <a:solidFill>
              <a:schemeClr val="accent5"/>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60" name="Shape 226"/>
          <p:cNvCxnSpPr>
            <a:endCxn id="44" idx="3"/>
          </p:cNvCxnSpPr>
          <p:nvPr/>
        </p:nvCxnSpPr>
        <p:spPr>
          <a:xfrm rot="10800000">
            <a:off x="3263920" y="1601468"/>
            <a:ext cx="4022724" cy="398779"/>
          </a:xfrm>
          <a:prstGeom prst="bentConnector3">
            <a:avLst>
              <a:gd name="adj1" fmla="val 50000"/>
            </a:avLst>
          </a:prstGeom>
          <a:noFill/>
          <a:ln w="19050" cap="flat" cmpd="sng">
            <a:solidFill>
              <a:srgbClr val="E6001D"/>
            </a:solidFill>
            <a:prstDash val="solid"/>
            <a:round/>
            <a:headEnd type="none" w="med" len="med"/>
            <a:tailEnd type="oval" w="lg" len="lg"/>
          </a:ln>
        </p:spPr>
      </p:cxnSp>
      <p:cxnSp>
        <p:nvCxnSpPr>
          <p:cNvPr id="61" name="Shape 227"/>
          <p:cNvCxnSpPr>
            <a:cxnSpLocks/>
            <a:endCxn id="57" idx="0"/>
          </p:cNvCxnSpPr>
          <p:nvPr/>
        </p:nvCxnSpPr>
        <p:spPr>
          <a:xfrm rot="5400000">
            <a:off x="6054008" y="2862094"/>
            <a:ext cx="1594418" cy="870855"/>
          </a:xfrm>
          <a:prstGeom prst="bentConnector3">
            <a:avLst>
              <a:gd name="adj1" fmla="val 130"/>
            </a:avLst>
          </a:prstGeom>
          <a:noFill/>
          <a:ln w="19050" cap="flat" cmpd="sng">
            <a:solidFill>
              <a:srgbClr val="8D0086"/>
            </a:solidFill>
            <a:prstDash val="solid"/>
            <a:round/>
            <a:headEnd type="none" w="med" len="med"/>
            <a:tailEnd type="oval" w="lg" len="lg"/>
          </a:ln>
        </p:spPr>
      </p:cxnSp>
      <p:cxnSp>
        <p:nvCxnSpPr>
          <p:cNvPr id="62" name="Shape 228"/>
          <p:cNvCxnSpPr/>
          <p:nvPr/>
        </p:nvCxnSpPr>
        <p:spPr>
          <a:xfrm rot="10800000" flipV="1">
            <a:off x="4643442" y="1428742"/>
            <a:ext cx="2571765" cy="7902"/>
          </a:xfrm>
          <a:prstGeom prst="straightConnector1">
            <a:avLst/>
          </a:prstGeom>
          <a:noFill/>
          <a:ln w="19050" cap="flat" cmpd="sng">
            <a:solidFill>
              <a:schemeClr val="accent6"/>
            </a:solidFill>
            <a:prstDash val="solid"/>
            <a:round/>
            <a:headEnd type="none" w="med" len="med"/>
            <a:tailEnd type="oval" w="lg" len="lg"/>
          </a:ln>
        </p:spPr>
      </p:cxnSp>
      <p:cxnSp>
        <p:nvCxnSpPr>
          <p:cNvPr id="63" name="Shape 226">
            <a:extLst>
              <a:ext uri="{FF2B5EF4-FFF2-40B4-BE49-F238E27FC236}">
                <a16:creationId xmlns:a16="http://schemas.microsoft.com/office/drawing/2014/main" id="{CEBF2C29-78F3-1F4B-8E9A-9C1297498641}"/>
              </a:ext>
            </a:extLst>
          </p:cNvPr>
          <p:cNvCxnSpPr>
            <a:cxnSpLocks/>
            <a:stCxn id="64" idx="1"/>
          </p:cNvCxnSpPr>
          <p:nvPr/>
        </p:nvCxnSpPr>
        <p:spPr>
          <a:xfrm rot="10800000" flipV="1">
            <a:off x="5857884" y="3301732"/>
            <a:ext cx="1214446" cy="913091"/>
          </a:xfrm>
          <a:prstGeom prst="bentConnector3">
            <a:avLst>
              <a:gd name="adj1" fmla="val 99105"/>
            </a:avLst>
          </a:prstGeom>
          <a:noFill/>
          <a:ln w="19050" cap="flat" cmpd="sng">
            <a:solidFill>
              <a:srgbClr val="E6001D"/>
            </a:solidFill>
            <a:prstDash val="solid"/>
            <a:round/>
            <a:headEnd type="none" w="med" len="med"/>
            <a:tailEnd type="oval" w="lg" len="lg"/>
          </a:ln>
        </p:spPr>
      </p:cxnSp>
      <p:sp>
        <p:nvSpPr>
          <p:cNvPr id="64" name="Shape 209">
            <a:extLst>
              <a:ext uri="{FF2B5EF4-FFF2-40B4-BE49-F238E27FC236}">
                <a16:creationId xmlns:a16="http://schemas.microsoft.com/office/drawing/2014/main" id="{A70154D1-F820-5A48-8146-E5E0358CDDC7}"/>
              </a:ext>
            </a:extLst>
          </p:cNvPr>
          <p:cNvSpPr txBox="1"/>
          <p:nvPr/>
        </p:nvSpPr>
        <p:spPr>
          <a:xfrm>
            <a:off x="7072330" y="2857502"/>
            <a:ext cx="1879442" cy="888461"/>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a:latin typeface="Arial" panose="020B0604020202020204" pitchFamily="34" charset="0"/>
                <a:ea typeface="微軟正黑體" pitchFamily="34" charset="-120"/>
                <a:cs typeface="Arial" panose="020B0604020202020204" pitchFamily="34" charset="0"/>
                <a:sym typeface="Arial"/>
              </a:rPr>
              <a:t>550W </a:t>
            </a:r>
            <a:r>
              <a:rPr lang="zh-Hant" altLang="en-US" sz="1500" b="1">
                <a:latin typeface="Arial" panose="020B0604020202020204" pitchFamily="34" charset="0"/>
                <a:ea typeface="微軟正黑體" pitchFamily="34" charset="-120"/>
                <a:cs typeface="Arial" panose="020B0604020202020204" pitchFamily="34" charset="0"/>
                <a:sym typeface="Arial"/>
              </a:rPr>
              <a:t>電源供應器</a:t>
            </a:r>
            <a:endParaRPr lang="en-US" altLang="zh-Hant" sz="1500" b="1">
              <a:latin typeface="Arial" panose="020B0604020202020204" pitchFamily="34" charset="0"/>
              <a:ea typeface="微軟正黑體" pitchFamily="34" charset="-120"/>
              <a:cs typeface="Arial" panose="020B0604020202020204" pitchFamily="34" charset="0"/>
              <a:sym typeface="Arial"/>
            </a:endParaRPr>
          </a:p>
          <a:p>
            <a:pPr>
              <a:buClr>
                <a:srgbClr val="595959"/>
              </a:buClr>
              <a:buSzPct val="25000"/>
            </a:pPr>
            <a:r>
              <a:rPr lang="en-US" altLang="zh-Hant" sz="1500" b="1">
                <a:latin typeface="Arial" panose="020B0604020202020204" pitchFamily="34" charset="0"/>
                <a:ea typeface="微軟正黑體" pitchFamily="34" charset="-120"/>
                <a:cs typeface="Arial" panose="020B0604020202020204" pitchFamily="34" charset="0"/>
                <a:sym typeface="Arial"/>
              </a:rPr>
              <a:t>(</a:t>
            </a:r>
            <a:r>
              <a:rPr lang="zh-Hant" altLang="en-US" sz="1500" b="1">
                <a:latin typeface="Arial" panose="020B0604020202020204" pitchFamily="34" charset="0"/>
                <a:ea typeface="微軟正黑體" pitchFamily="34" charset="-120"/>
                <a:cs typeface="Arial" panose="020B0604020202020204" pitchFamily="34" charset="0"/>
                <a:sym typeface="Arial"/>
              </a:rPr>
              <a:t>含 </a:t>
            </a:r>
            <a:r>
              <a:rPr lang="en-US" altLang="zh-TW" sz="1500" b="1">
                <a:latin typeface="Arial" panose="020B0604020202020204" pitchFamily="34" charset="0"/>
                <a:ea typeface="微軟正黑體" pitchFamily="34" charset="-120"/>
                <a:cs typeface="Arial" panose="020B0604020202020204" pitchFamily="34" charset="0"/>
                <a:sym typeface="Arial"/>
              </a:rPr>
              <a:t>8pin+6pin</a:t>
            </a:r>
          </a:p>
          <a:p>
            <a:pPr>
              <a:buClr>
                <a:srgbClr val="595959"/>
              </a:buClr>
              <a:buSzPct val="25000"/>
            </a:pPr>
            <a:r>
              <a:rPr lang="zh-Hant" altLang="en-US" sz="1500" b="1">
                <a:latin typeface="Arial" panose="020B0604020202020204" pitchFamily="34" charset="0"/>
                <a:ea typeface="微軟正黑體" pitchFamily="34" charset="-120"/>
                <a:cs typeface="Arial" panose="020B0604020202020204" pitchFamily="34" charset="0"/>
                <a:sym typeface="Arial"/>
              </a:rPr>
              <a:t>顯卡電源線</a:t>
            </a:r>
            <a:r>
              <a:rPr lang="en-US" altLang="zh-Hant" sz="1500" b="1">
                <a:latin typeface="Arial" panose="020B0604020202020204" pitchFamily="34" charset="0"/>
                <a:ea typeface="微軟正黑體" pitchFamily="34" charset="-120"/>
                <a:cs typeface="Arial" panose="020B0604020202020204" pitchFamily="34" charset="0"/>
                <a:sym typeface="Arial"/>
              </a:rPr>
              <a:t>)</a:t>
            </a:r>
            <a:endParaRPr lang="zh-TW" sz="1500" b="1">
              <a:latin typeface="Arial" panose="020B0604020202020204" pitchFamily="34" charset="0"/>
              <a:ea typeface="微軟正黑體" pitchFamily="34" charset="-120"/>
              <a:cs typeface="Arial" panose="020B0604020202020204" pitchFamily="34" charset="0"/>
              <a:sym typeface="Arial"/>
            </a:endParaRPr>
          </a:p>
        </p:txBody>
      </p:sp>
      <p:cxnSp>
        <p:nvCxnSpPr>
          <p:cNvPr id="65" name="Shape 218">
            <a:extLst>
              <a:ext uri="{FF2B5EF4-FFF2-40B4-BE49-F238E27FC236}">
                <a16:creationId xmlns:a16="http://schemas.microsoft.com/office/drawing/2014/main" id="{38FC0DF0-8352-C14C-9BD3-943DDEBBC779}"/>
              </a:ext>
            </a:extLst>
          </p:cNvPr>
          <p:cNvCxnSpPr>
            <a:cxnSpLocks/>
            <a:endCxn id="59" idx="1"/>
          </p:cNvCxnSpPr>
          <p:nvPr/>
        </p:nvCxnSpPr>
        <p:spPr>
          <a:xfrm flipV="1">
            <a:off x="1714480" y="3426689"/>
            <a:ext cx="1456868" cy="430945"/>
          </a:xfrm>
          <a:prstGeom prst="bentConnector3">
            <a:avLst>
              <a:gd name="adj1" fmla="val 50000"/>
            </a:avLst>
          </a:prstGeom>
          <a:noFill/>
          <a:ln w="19050" cap="flat" cmpd="sng">
            <a:solidFill>
              <a:srgbClr val="00B0F0"/>
            </a:solidFill>
            <a:prstDash val="solid"/>
            <a:round/>
            <a:headEnd type="none" w="med" len="med"/>
            <a:tailEnd type="oval" w="lg" len="lg"/>
          </a:ln>
        </p:spPr>
      </p:cxnSp>
      <p:sp>
        <p:nvSpPr>
          <p:cNvPr id="66" name="Shape 203">
            <a:extLst>
              <a:ext uri="{FF2B5EF4-FFF2-40B4-BE49-F238E27FC236}">
                <a16:creationId xmlns:a16="http://schemas.microsoft.com/office/drawing/2014/main" id="{8AA572D1-5C6C-6243-8180-5E09388A17F3}"/>
              </a:ext>
            </a:extLst>
          </p:cNvPr>
          <p:cNvSpPr txBox="1"/>
          <p:nvPr/>
        </p:nvSpPr>
        <p:spPr>
          <a:xfrm>
            <a:off x="195760" y="3673537"/>
            <a:ext cx="1590158" cy="307777"/>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a:latin typeface="Arial" panose="020B0604020202020204" pitchFamily="34" charset="0"/>
                <a:ea typeface="微軟正黑體" pitchFamily="34" charset="-120"/>
                <a:cs typeface="Arial" panose="020B0604020202020204" pitchFamily="34" charset="0"/>
                <a:sym typeface="Arial"/>
              </a:rPr>
              <a:t>2</a:t>
            </a:r>
            <a:r>
              <a:rPr lang="zh-TW" sz="1500" b="1">
                <a:latin typeface="Arial" panose="020B0604020202020204" pitchFamily="34" charset="0"/>
                <a:ea typeface="微軟正黑體" pitchFamily="34" charset="-120"/>
                <a:cs typeface="Arial" panose="020B0604020202020204" pitchFamily="34" charset="0"/>
                <a:sym typeface="Arial"/>
              </a:rPr>
              <a:t> x </a:t>
            </a:r>
            <a:r>
              <a:rPr lang="en-US" altLang="zh-TW" sz="1500" b="1">
                <a:latin typeface="Arial" panose="020B0604020202020204" pitchFamily="34" charset="0"/>
                <a:ea typeface="微軟正黑體" pitchFamily="34" charset="-120"/>
                <a:cs typeface="Arial" panose="020B0604020202020204" pitchFamily="34" charset="0"/>
                <a:sym typeface="Arial"/>
              </a:rPr>
              <a:t>10GBASE-T</a:t>
            </a:r>
            <a:endParaRPr lang="zh-TW" sz="1500" b="1">
              <a:latin typeface="Arial" panose="020B0604020202020204" pitchFamily="34" charset="0"/>
              <a:ea typeface="微軟正黑體" pitchFamily="34" charset="-120"/>
              <a:cs typeface="Arial" panose="020B0604020202020204" pitchFamily="34" charset="0"/>
              <a:sym typeface="Arial"/>
            </a:endParaRPr>
          </a:p>
        </p:txBody>
      </p:sp>
    </p:spTree>
    <p:extLst>
      <p:ext uri="{BB962C8B-B14F-4D97-AF65-F5344CB8AC3E}">
        <p14:creationId xmlns:p14="http://schemas.microsoft.com/office/powerpoint/2010/main" val="780564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19" name="Shape 124">
            <a:extLst>
              <a:ext uri="{FF2B5EF4-FFF2-40B4-BE49-F238E27FC236}">
                <a16:creationId xmlns:a16="http://schemas.microsoft.com/office/drawing/2014/main" id="{C0DA7A29-92CB-4B43-A0F6-43C0DA1327F2}"/>
              </a:ext>
            </a:extLst>
          </p:cNvPr>
          <p:cNvSpPr/>
          <p:nvPr/>
        </p:nvSpPr>
        <p:spPr>
          <a:xfrm>
            <a:off x="0" y="1139816"/>
            <a:ext cx="4667794" cy="1426198"/>
          </a:xfrm>
          <a:prstGeom prst="roundRect">
            <a:avLst>
              <a:gd name="adj" fmla="val 0"/>
            </a:avLst>
          </a:prstGeom>
          <a:gradFill>
            <a:gsLst>
              <a:gs pos="0">
                <a:schemeClr val="accent4">
                  <a:lumMod val="60000"/>
                  <a:lumOff val="40000"/>
                </a:schemeClr>
              </a:gs>
              <a:gs pos="4900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18" name="矩形 17"/>
          <p:cNvSpPr/>
          <p:nvPr/>
        </p:nvSpPr>
        <p:spPr>
          <a:xfrm>
            <a:off x="5153982" y="1055904"/>
            <a:ext cx="1357322" cy="34290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6011238" y="2341788"/>
            <a:ext cx="428628" cy="171451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8" name="Shape 238"/>
          <p:cNvSpPr txBox="1">
            <a:spLocks noGrp="1"/>
          </p:cNvSpPr>
          <p:nvPr>
            <p:ph type="title"/>
          </p:nvPr>
        </p:nvSpPr>
        <p:spPr>
          <a:xfrm>
            <a:off x="0" y="0"/>
            <a:ext cx="9144000" cy="742610"/>
          </a:xfrm>
          <a:prstGeom prst="rect">
            <a:avLst/>
          </a:prstGeom>
          <a:noFill/>
          <a:ln>
            <a:noFill/>
          </a:ln>
        </p:spPr>
        <p:txBody>
          <a:bodyPr wrap="square" lIns="91425" tIns="91425" rIns="91425" bIns="91425" anchor="ctr" anchorCtr="0">
            <a:noAutofit/>
          </a:bodyPr>
          <a:lstStyle/>
          <a:p>
            <a:pPr marL="0" marR="0" lvl="0" indent="0">
              <a:lnSpc>
                <a:spcPct val="100000"/>
              </a:lnSpc>
              <a:spcBef>
                <a:spcPts val="0"/>
              </a:spcBef>
              <a:spcAft>
                <a:spcPts val="0"/>
              </a:spcAft>
              <a:buClr>
                <a:schemeClr val="dk1"/>
              </a:buClr>
              <a:buSzPct val="25000"/>
            </a:pPr>
            <a:r>
              <a:rPr lang="en-US" altLang="zh-TW" sz="3600">
                <a:solidFill>
                  <a:srgbClr val="FFFFFF"/>
                </a:solidFill>
                <a:latin typeface="Arial" panose="020B0604020202020204" pitchFamily="34" charset="0"/>
                <a:cs typeface="Arial" panose="020B0604020202020204" pitchFamily="34" charset="0"/>
                <a:sym typeface="Arial"/>
              </a:rPr>
              <a:t>TS-1677X </a:t>
            </a:r>
            <a:r>
              <a:rPr lang="zh-TW" altLang="en-US" sz="3600">
                <a:solidFill>
                  <a:srgbClr val="FFFFFF"/>
                </a:solidFill>
                <a:latin typeface="Arial" panose="020B0604020202020204" pitchFamily="34" charset="0"/>
                <a:cs typeface="Arial" panose="020B0604020202020204" pitchFamily="34" charset="0"/>
                <a:sym typeface="Arial"/>
              </a:rPr>
              <a:t>內部配置</a:t>
            </a:r>
          </a:p>
        </p:txBody>
      </p:sp>
      <p:cxnSp>
        <p:nvCxnSpPr>
          <p:cNvPr id="10" name="Shape 184"/>
          <p:cNvCxnSpPr>
            <a:cxnSpLocks/>
            <a:stCxn id="6" idx="3"/>
          </p:cNvCxnSpPr>
          <p:nvPr/>
        </p:nvCxnSpPr>
        <p:spPr>
          <a:xfrm>
            <a:off x="3880836" y="1964736"/>
            <a:ext cx="1657138" cy="1588"/>
          </a:xfrm>
          <a:prstGeom prst="straightConnector1">
            <a:avLst/>
          </a:prstGeom>
          <a:noFill/>
          <a:ln w="19050" cap="flat" cmpd="sng">
            <a:solidFill>
              <a:srgbClr val="7030A0"/>
            </a:solidFill>
            <a:prstDash val="solid"/>
            <a:round/>
            <a:headEnd type="none" w="med" len="med"/>
            <a:tailEnd type="oval" w="lg" len="lg"/>
          </a:ln>
        </p:spPr>
      </p:cxnSp>
      <p:pic>
        <p:nvPicPr>
          <p:cNvPr id="4" name="Picture 3">
            <a:extLst>
              <a:ext uri="{FF2B5EF4-FFF2-40B4-BE49-F238E27FC236}">
                <a16:creationId xmlns:a16="http://schemas.microsoft.com/office/drawing/2014/main" id="{710BADFE-01B7-A041-B94D-057BB12B00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7024" y="835805"/>
            <a:ext cx="4405621" cy="3934875"/>
          </a:xfrm>
          <a:prstGeom prst="rect">
            <a:avLst/>
          </a:prstGeom>
        </p:spPr>
      </p:pic>
      <p:cxnSp>
        <p:nvCxnSpPr>
          <p:cNvPr id="22" name="Shape 184"/>
          <p:cNvCxnSpPr>
            <a:cxnSpLocks/>
          </p:cNvCxnSpPr>
          <p:nvPr/>
        </p:nvCxnSpPr>
        <p:spPr>
          <a:xfrm>
            <a:off x="3880836" y="3414946"/>
            <a:ext cx="2273278" cy="0"/>
          </a:xfrm>
          <a:prstGeom prst="straightConnector1">
            <a:avLst/>
          </a:prstGeom>
          <a:noFill/>
          <a:ln w="19050" cap="flat" cmpd="sng">
            <a:solidFill>
              <a:schemeClr val="accent6">
                <a:lumMod val="50000"/>
              </a:schemeClr>
            </a:solidFill>
            <a:prstDash val="solid"/>
            <a:round/>
            <a:headEnd type="none" w="med" len="med"/>
            <a:tailEnd type="oval" w="lg" len="lg"/>
          </a:ln>
        </p:spPr>
      </p:cxnSp>
      <p:sp>
        <p:nvSpPr>
          <p:cNvPr id="6" name="文字方塊 5">
            <a:extLst>
              <a:ext uri="{FF2B5EF4-FFF2-40B4-BE49-F238E27FC236}">
                <a16:creationId xmlns:a16="http://schemas.microsoft.com/office/drawing/2014/main" id="{555E51D3-3EEA-4D8B-89AF-AB19D728FDFB}"/>
              </a:ext>
            </a:extLst>
          </p:cNvPr>
          <p:cNvSpPr txBox="1"/>
          <p:nvPr/>
        </p:nvSpPr>
        <p:spPr>
          <a:xfrm>
            <a:off x="1069002" y="1410738"/>
            <a:ext cx="2811834" cy="1107996"/>
          </a:xfrm>
          <a:prstGeom prst="rect">
            <a:avLst/>
          </a:prstGeom>
          <a:noFill/>
        </p:spPr>
        <p:txBody>
          <a:bodyPr wrap="square" rtlCol="0">
            <a:spAutoFit/>
          </a:bodyPr>
          <a:lstStyle/>
          <a:p>
            <a:pPr>
              <a:buClr>
                <a:srgbClr val="595959"/>
              </a:buClr>
              <a:buSzPct val="25000"/>
            </a:pPr>
            <a:r>
              <a:rPr lang="ja-JP" altLang="en-US" sz="2400" b="1">
                <a:solidFill>
                  <a:srgbClr val="7030A0"/>
                </a:solidFill>
                <a:latin typeface="Arial" panose="020B0604020202020204" pitchFamily="34" charset="0"/>
                <a:ea typeface="微軟正黑體" pitchFamily="34" charset="-120"/>
                <a:cs typeface="Arial" panose="020B0604020202020204" pitchFamily="34" charset="0"/>
              </a:rPr>
              <a:t>系統分區風扇溫控</a:t>
            </a:r>
            <a:endParaRPr lang="en-US" altLang="ja-JP" sz="2400" b="1">
              <a:solidFill>
                <a:srgbClr val="7030A0"/>
              </a:solidFill>
              <a:latin typeface="Arial" panose="020B0604020202020204" pitchFamily="34" charset="0"/>
              <a:ea typeface="微軟正黑體" pitchFamily="34" charset="-120"/>
              <a:cs typeface="Arial" panose="020B0604020202020204" pitchFamily="34" charset="0"/>
            </a:endParaRPr>
          </a:p>
          <a:p>
            <a:pPr>
              <a:buClr>
                <a:srgbClr val="595959"/>
              </a:buClr>
              <a:buSzPct val="25000"/>
            </a:pPr>
            <a:r>
              <a:rPr lang="ja-JP" altLang="en-US" b="1">
                <a:solidFill>
                  <a:schemeClr val="tx1"/>
                </a:solidFill>
                <a:latin typeface="Arial" panose="020B0604020202020204" pitchFamily="34" charset="0"/>
                <a:ea typeface="微軟正黑體" pitchFamily="34" charset="-120"/>
                <a:cs typeface="Arial" panose="020B0604020202020204" pitchFamily="34" charset="0"/>
              </a:rPr>
              <a:t>硬碟與處理器分別由不同的風扇調節溫度，帶來寧靜表現</a:t>
            </a:r>
          </a:p>
          <a:p>
            <a:endParaRPr lang="zh-TW" altLang="en-US">
              <a:solidFill>
                <a:schemeClr val="tx1"/>
              </a:solidFill>
            </a:endParaRPr>
          </a:p>
        </p:txBody>
      </p:sp>
      <p:sp>
        <p:nvSpPr>
          <p:cNvPr id="23" name="Shape 124">
            <a:extLst>
              <a:ext uri="{FF2B5EF4-FFF2-40B4-BE49-F238E27FC236}">
                <a16:creationId xmlns:a16="http://schemas.microsoft.com/office/drawing/2014/main" id="{64D76537-51F6-4A57-81BC-CDDB5A2346AC}"/>
              </a:ext>
            </a:extLst>
          </p:cNvPr>
          <p:cNvSpPr/>
          <p:nvPr/>
        </p:nvSpPr>
        <p:spPr>
          <a:xfrm>
            <a:off x="0" y="2707443"/>
            <a:ext cx="4667794" cy="1426198"/>
          </a:xfrm>
          <a:prstGeom prst="roundRect">
            <a:avLst>
              <a:gd name="adj" fmla="val 0"/>
            </a:avLst>
          </a:prstGeom>
          <a:gradFill>
            <a:gsLst>
              <a:gs pos="0">
                <a:schemeClr val="accent6">
                  <a:lumMod val="50000"/>
                </a:schemeClr>
              </a:gs>
              <a:gs pos="4900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24" name="文字方塊 23">
            <a:extLst>
              <a:ext uri="{FF2B5EF4-FFF2-40B4-BE49-F238E27FC236}">
                <a16:creationId xmlns:a16="http://schemas.microsoft.com/office/drawing/2014/main" id="{E9DFE535-A70D-4803-BAF9-2B46D4E1A01E}"/>
              </a:ext>
            </a:extLst>
          </p:cNvPr>
          <p:cNvSpPr txBox="1"/>
          <p:nvPr/>
        </p:nvSpPr>
        <p:spPr>
          <a:xfrm>
            <a:off x="1069002" y="2971595"/>
            <a:ext cx="2811834" cy="892552"/>
          </a:xfrm>
          <a:prstGeom prst="rect">
            <a:avLst/>
          </a:prstGeom>
          <a:noFill/>
        </p:spPr>
        <p:txBody>
          <a:bodyPr wrap="square" rtlCol="0">
            <a:spAutoFit/>
          </a:bodyPr>
          <a:lstStyle/>
          <a:p>
            <a:pPr>
              <a:buClr>
                <a:srgbClr val="595959"/>
              </a:buClr>
              <a:buSzPct val="25000"/>
            </a:pPr>
            <a:r>
              <a:rPr lang="zh-TW" altLang="en-US" sz="2400" b="1">
                <a:solidFill>
                  <a:schemeClr val="accent6">
                    <a:lumMod val="50000"/>
                  </a:schemeClr>
                </a:solidFill>
                <a:latin typeface="Arial" panose="020B0604020202020204" pitchFamily="34" charset="0"/>
                <a:ea typeface="微軟正黑體" pitchFamily="34" charset="-120"/>
                <a:cs typeface="Arial" panose="020B0604020202020204" pitchFamily="34" charset="0"/>
              </a:rPr>
              <a:t>最高 64 GB </a:t>
            </a:r>
            <a:r>
              <a:rPr lang="en-US" altLang="zh-Hant" sz="2400" b="1">
                <a:solidFill>
                  <a:schemeClr val="accent6">
                    <a:lumMod val="50000"/>
                  </a:schemeClr>
                </a:solidFill>
                <a:latin typeface="Arial" panose="020B0604020202020204" pitchFamily="34" charset="0"/>
                <a:ea typeface="微軟正黑體" pitchFamily="34" charset="-120"/>
                <a:cs typeface="Arial" panose="020B0604020202020204" pitchFamily="34" charset="0"/>
              </a:rPr>
              <a:t>RAM</a:t>
            </a:r>
            <a:endParaRPr lang="en-US" altLang="zh-TW" sz="2400" b="1">
              <a:solidFill>
                <a:schemeClr val="accent6">
                  <a:lumMod val="50000"/>
                </a:schemeClr>
              </a:solidFill>
              <a:latin typeface="Arial" panose="020B0604020202020204" pitchFamily="34" charset="0"/>
              <a:ea typeface="微軟正黑體" pitchFamily="34" charset="-120"/>
              <a:cs typeface="Arial" panose="020B0604020202020204" pitchFamily="34" charset="0"/>
            </a:endParaRPr>
          </a:p>
          <a:p>
            <a:pPr lvl="0">
              <a:buClr>
                <a:srgbClr val="595959"/>
              </a:buClr>
              <a:buSzPct val="25000"/>
            </a:pPr>
            <a:r>
              <a:rPr lang="zh-TW" altLang="en-US" b="1">
                <a:solidFill>
                  <a:schemeClr val="tx1"/>
                </a:solidFill>
                <a:latin typeface="Arial" panose="020B0604020202020204" pitchFamily="34" charset="0"/>
                <a:ea typeface="微軟正黑體" pitchFamily="34" charset="-120"/>
                <a:cs typeface="Arial" panose="020B0604020202020204" pitchFamily="34" charset="0"/>
              </a:rPr>
              <a:t>4 x DDR4 </a:t>
            </a:r>
            <a:r>
              <a:rPr lang="en-US" altLang="zh-TW" b="1">
                <a:solidFill>
                  <a:schemeClr val="tx1"/>
                </a:solidFill>
                <a:latin typeface="Arial" panose="020B0604020202020204" pitchFamily="34" charset="0"/>
                <a:ea typeface="微軟正黑體" pitchFamily="34" charset="-120"/>
                <a:cs typeface="Arial" panose="020B0604020202020204" pitchFamily="34" charset="0"/>
              </a:rPr>
              <a:t>U</a:t>
            </a:r>
            <a:r>
              <a:rPr lang="zh-TW" altLang="en-US" b="1">
                <a:solidFill>
                  <a:schemeClr val="tx1"/>
                </a:solidFill>
                <a:latin typeface="Arial" panose="020B0604020202020204" pitchFamily="34" charset="0"/>
                <a:ea typeface="微軟正黑體" pitchFamily="34" charset="-120"/>
                <a:cs typeface="Arial" panose="020B0604020202020204" pitchFamily="34" charset="0"/>
              </a:rPr>
              <a:t>DIMM  </a:t>
            </a:r>
            <a:endParaRPr lang="en-US" altLang="zh-TW" b="1">
              <a:solidFill>
                <a:schemeClr val="tx1"/>
              </a:solidFill>
              <a:latin typeface="Arial" panose="020B0604020202020204" pitchFamily="34" charset="0"/>
              <a:ea typeface="微軟正黑體" pitchFamily="34" charset="-120"/>
              <a:cs typeface="Arial" panose="020B0604020202020204" pitchFamily="34" charset="0"/>
            </a:endParaRPr>
          </a:p>
          <a:p>
            <a:pPr lvl="0">
              <a:buClr>
                <a:srgbClr val="595959"/>
              </a:buClr>
              <a:buSzPct val="25000"/>
            </a:pPr>
            <a:r>
              <a:rPr lang="zh-Hant" altLang="en-US" b="1">
                <a:solidFill>
                  <a:schemeClr val="tx1"/>
                </a:solidFill>
                <a:latin typeface="Arial" panose="020B0604020202020204" pitchFamily="34" charset="0"/>
                <a:ea typeface="微軟正黑體" pitchFamily="34" charset="-120"/>
                <a:cs typeface="Arial" panose="020B0604020202020204" pitchFamily="34" charset="0"/>
              </a:rPr>
              <a:t>雙通道記憶體</a:t>
            </a:r>
            <a:r>
              <a:rPr lang="zh-TW" altLang="en-US" b="1">
                <a:solidFill>
                  <a:schemeClr val="tx1"/>
                </a:solidFill>
                <a:latin typeface="Arial" panose="020B0604020202020204" pitchFamily="34" charset="0"/>
                <a:ea typeface="微軟正黑體" pitchFamily="34" charset="-120"/>
                <a:cs typeface="Arial" panose="020B0604020202020204" pitchFamily="34" charset="0"/>
              </a:rPr>
              <a:t>插槽</a:t>
            </a:r>
          </a:p>
        </p:txBody>
      </p:sp>
    </p:spTree>
    <p:extLst>
      <p:ext uri="{BB962C8B-B14F-4D97-AF65-F5344CB8AC3E}">
        <p14:creationId xmlns:p14="http://schemas.microsoft.com/office/powerpoint/2010/main" val="289949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hape 124">
            <a:extLst>
              <a:ext uri="{FF2B5EF4-FFF2-40B4-BE49-F238E27FC236}">
                <a16:creationId xmlns:a16="http://schemas.microsoft.com/office/drawing/2014/main" id="{F5A3B388-7DE1-41D6-BA96-E83CEFA30958}"/>
              </a:ext>
            </a:extLst>
          </p:cNvPr>
          <p:cNvSpPr/>
          <p:nvPr/>
        </p:nvSpPr>
        <p:spPr>
          <a:xfrm>
            <a:off x="0" y="741628"/>
            <a:ext cx="9144000" cy="4401872"/>
          </a:xfrm>
          <a:prstGeom prst="roundRect">
            <a:avLst>
              <a:gd name="adj" fmla="val 0"/>
            </a:avLst>
          </a:prstGeom>
          <a:gradFill>
            <a:gsLst>
              <a:gs pos="0">
                <a:schemeClr val="accent5">
                  <a:lumMod val="60000"/>
                  <a:lumOff val="40000"/>
                </a:schemeClr>
              </a:gs>
              <a:gs pos="49000">
                <a:schemeClr val="bg1">
                  <a:alpha val="0"/>
                </a:schemeClr>
              </a:gs>
            </a:gsLst>
            <a:lin ang="1620000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2" name="Title 1">
            <a:extLst>
              <a:ext uri="{FF2B5EF4-FFF2-40B4-BE49-F238E27FC236}">
                <a16:creationId xmlns:a16="http://schemas.microsoft.com/office/drawing/2014/main" id="{6855ED0D-01AE-624D-9319-949927B662A6}"/>
              </a:ext>
            </a:extLst>
          </p:cNvPr>
          <p:cNvSpPr>
            <a:spLocks noGrp="1"/>
          </p:cNvSpPr>
          <p:nvPr>
            <p:ph type="title"/>
          </p:nvPr>
        </p:nvSpPr>
        <p:spPr>
          <a:xfrm>
            <a:off x="740229" y="0"/>
            <a:ext cx="8403770" cy="741628"/>
          </a:xfrm>
        </p:spPr>
        <p:txBody>
          <a:bodyPr>
            <a:normAutofit/>
          </a:bodyPr>
          <a:lstStyle/>
          <a:p>
            <a:pPr>
              <a:spcBef>
                <a:spcPts val="0"/>
              </a:spcBef>
              <a:buClr>
                <a:schemeClr val="dk1"/>
              </a:buClr>
              <a:buSzPct val="25000"/>
            </a:pPr>
            <a:r>
              <a:rPr lang="en-US" altLang="zh-Hant" sz="3600">
                <a:solidFill>
                  <a:srgbClr val="FFFFFF"/>
                </a:solidFill>
                <a:latin typeface="Arial" panose="020B0604020202020204" pitchFamily="34" charset="0"/>
                <a:cs typeface="Arial" panose="020B0604020202020204" pitchFamily="34" charset="0"/>
              </a:rPr>
              <a:t>TS-1677X </a:t>
            </a:r>
            <a:r>
              <a:rPr lang="zh-CN" altLang="en-US" sz="3600">
                <a:solidFill>
                  <a:srgbClr val="FFFFFF"/>
                </a:solidFill>
                <a:latin typeface="Arial" panose="020B0604020202020204" pitchFamily="34" charset="0"/>
                <a:cs typeface="Arial" panose="020B0604020202020204" pitchFamily="34" charset="0"/>
              </a:rPr>
              <a:t>內建</a:t>
            </a:r>
            <a:r>
              <a:rPr lang="zh-Hant" altLang="en-US" sz="3600">
                <a:solidFill>
                  <a:srgbClr val="FFFFFF"/>
                </a:solidFill>
                <a:latin typeface="Arial" panose="020B0604020202020204" pitchFamily="34" charset="0"/>
                <a:cs typeface="Arial" panose="020B0604020202020204" pitchFamily="34" charset="0"/>
              </a:rPr>
              <a:t>雙 </a:t>
            </a:r>
            <a:r>
              <a:rPr lang="en-US" altLang="zh-Hant" sz="3600">
                <a:solidFill>
                  <a:srgbClr val="FFFFFF"/>
                </a:solidFill>
                <a:latin typeface="Arial" panose="020B0604020202020204" pitchFamily="34" charset="0"/>
                <a:cs typeface="Arial" panose="020B0604020202020204" pitchFamily="34" charset="0"/>
              </a:rPr>
              <a:t>10GBASE-T </a:t>
            </a:r>
            <a:r>
              <a:rPr lang="zh-Hant" altLang="en-US" sz="3600">
                <a:solidFill>
                  <a:srgbClr val="FFFFFF"/>
                </a:solidFill>
                <a:latin typeface="Arial" panose="020B0604020202020204" pitchFamily="34" charset="0"/>
                <a:cs typeface="Arial" panose="020B0604020202020204" pitchFamily="34" charset="0"/>
              </a:rPr>
              <a:t>埠</a:t>
            </a:r>
            <a:endParaRPr lang="en-US" sz="360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26AB5D-05B5-C946-BDFA-2F6DE45C76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9634" y="857238"/>
            <a:ext cx="2944366" cy="4275198"/>
          </a:xfrm>
          <a:prstGeom prst="rect">
            <a:avLst/>
          </a:prstGeom>
        </p:spPr>
      </p:pic>
      <p:pic>
        <p:nvPicPr>
          <p:cNvPr id="15" name="Picture 4" descr="C:\Users\user\Desktop\21_PPT對稿QNAP AQC107 10G網卡\15-1-01.png">
            <a:extLst>
              <a:ext uri="{FF2B5EF4-FFF2-40B4-BE49-F238E27FC236}">
                <a16:creationId xmlns:a16="http://schemas.microsoft.com/office/drawing/2014/main" id="{9B070A9E-AA50-9040-BA17-22A6B3F04C5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9794" y="2793274"/>
            <a:ext cx="1296144" cy="1296144"/>
          </a:xfrm>
          <a:prstGeom prst="rect">
            <a:avLst/>
          </a:prstGeom>
          <a:noFill/>
          <a:effectLst>
            <a:outerShdw blurRad="50800" dist="63500" dir="7620000" sx="98000" sy="98000" algn="ctr" rotWithShape="0">
              <a:schemeClr val="bg1">
                <a:alpha val="29000"/>
              </a:schemeClr>
            </a:outerShdw>
          </a:effectLst>
        </p:spPr>
      </p:pic>
      <p:pic>
        <p:nvPicPr>
          <p:cNvPr id="16" name="Picture 5" descr="C:\Users\user\Desktop\21_PPT對稿QNAP AQC107 10G網卡\15-2-01.png">
            <a:extLst>
              <a:ext uri="{FF2B5EF4-FFF2-40B4-BE49-F238E27FC236}">
                <a16:creationId xmlns:a16="http://schemas.microsoft.com/office/drawing/2014/main" id="{D00DDF4B-0607-9540-B6CD-A6C74CA6310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44367" y="3790398"/>
            <a:ext cx="1296144" cy="1296144"/>
          </a:xfrm>
          <a:prstGeom prst="rect">
            <a:avLst/>
          </a:prstGeom>
          <a:noFill/>
          <a:effectLst>
            <a:outerShdw blurRad="50800" dist="63500" dir="7620000" sx="98000" sy="98000" algn="ctr" rotWithShape="0">
              <a:schemeClr val="bg1">
                <a:alpha val="29000"/>
              </a:schemeClr>
            </a:outerShdw>
          </a:effectLst>
        </p:spPr>
      </p:pic>
      <p:pic>
        <p:nvPicPr>
          <p:cNvPr id="17" name="Picture 6" descr="C:\Users\user\Desktop\21_PPT對稿QNAP AQC107 10G網卡\15-3-01.png">
            <a:extLst>
              <a:ext uri="{FF2B5EF4-FFF2-40B4-BE49-F238E27FC236}">
                <a16:creationId xmlns:a16="http://schemas.microsoft.com/office/drawing/2014/main" id="{8D1D06E5-B51F-624E-AAA1-E4713C07A3B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2666" y="3795886"/>
            <a:ext cx="1296144" cy="1296144"/>
          </a:xfrm>
          <a:prstGeom prst="rect">
            <a:avLst/>
          </a:prstGeom>
          <a:noFill/>
          <a:effectLst>
            <a:outerShdw blurRad="50800" dist="63500" dir="7620000" sx="98000" sy="98000" algn="ctr" rotWithShape="0">
              <a:schemeClr val="bg1">
                <a:alpha val="29000"/>
              </a:schemeClr>
            </a:outerShdw>
          </a:effectLst>
        </p:spPr>
      </p:pic>
      <p:sp>
        <p:nvSpPr>
          <p:cNvPr id="34" name="Shape 225">
            <a:extLst>
              <a:ext uri="{FF2B5EF4-FFF2-40B4-BE49-F238E27FC236}">
                <a16:creationId xmlns:a16="http://schemas.microsoft.com/office/drawing/2014/main" id="{A29A12B8-70D4-D04D-81D8-EF0BEDA8F0B4}"/>
              </a:ext>
            </a:extLst>
          </p:cNvPr>
          <p:cNvSpPr/>
          <p:nvPr/>
        </p:nvSpPr>
        <p:spPr>
          <a:xfrm>
            <a:off x="7227500" y="3118015"/>
            <a:ext cx="248523" cy="538448"/>
          </a:xfrm>
          <a:prstGeom prst="rect">
            <a:avLst/>
          </a:prstGeom>
          <a:noFill/>
          <a:ln w="19050" cap="flat" cmpd="sng">
            <a:solidFill>
              <a:schemeClr val="accent5"/>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aphicFrame>
        <p:nvGraphicFramePr>
          <p:cNvPr id="45" name="Shape 253">
            <a:extLst>
              <a:ext uri="{FF2B5EF4-FFF2-40B4-BE49-F238E27FC236}">
                <a16:creationId xmlns:a16="http://schemas.microsoft.com/office/drawing/2014/main" id="{F22D3C15-3BD0-EC4D-A1CB-1AD817C627B4}"/>
              </a:ext>
            </a:extLst>
          </p:cNvPr>
          <p:cNvGraphicFramePr/>
          <p:nvPr>
            <p:extLst>
              <p:ext uri="{D42A27DB-BD31-4B8C-83A1-F6EECF244321}">
                <p14:modId xmlns:p14="http://schemas.microsoft.com/office/powerpoint/2010/main" val="3184834264"/>
              </p:ext>
            </p:extLst>
          </p:nvPr>
        </p:nvGraphicFramePr>
        <p:xfrm>
          <a:off x="2585475" y="848951"/>
          <a:ext cx="3464364" cy="1923489"/>
        </p:xfrm>
        <a:graphic>
          <a:graphicData uri="http://schemas.openxmlformats.org/drawingml/2006/table">
            <a:tbl>
              <a:tblPr firstRow="1" bandRow="1">
                <a:tableStyleId>{21E4AEA4-8DFA-4A89-87EB-49C32662AFE0}</a:tableStyleId>
              </a:tblPr>
              <a:tblGrid>
                <a:gridCol w="684319">
                  <a:extLst>
                    <a:ext uri="{9D8B030D-6E8A-4147-A177-3AD203B41FA5}">
                      <a16:colId xmlns:a16="http://schemas.microsoft.com/office/drawing/2014/main" val="20000"/>
                    </a:ext>
                  </a:extLst>
                </a:gridCol>
                <a:gridCol w="769858">
                  <a:extLst>
                    <a:ext uri="{9D8B030D-6E8A-4147-A177-3AD203B41FA5}">
                      <a16:colId xmlns:a16="http://schemas.microsoft.com/office/drawing/2014/main" val="20001"/>
                    </a:ext>
                  </a:extLst>
                </a:gridCol>
                <a:gridCol w="812629">
                  <a:extLst>
                    <a:ext uri="{9D8B030D-6E8A-4147-A177-3AD203B41FA5}">
                      <a16:colId xmlns:a16="http://schemas.microsoft.com/office/drawing/2014/main" val="20002"/>
                    </a:ext>
                  </a:extLst>
                </a:gridCol>
                <a:gridCol w="1197558">
                  <a:extLst>
                    <a:ext uri="{9D8B030D-6E8A-4147-A177-3AD203B41FA5}">
                      <a16:colId xmlns:a16="http://schemas.microsoft.com/office/drawing/2014/main" val="20003"/>
                    </a:ext>
                  </a:extLst>
                </a:gridCol>
              </a:tblGrid>
              <a:tr h="432189">
                <a:tc>
                  <a:txBody>
                    <a:bodyPr/>
                    <a:lstStyle/>
                    <a:p>
                      <a:pPr marL="0" marR="0" lvl="0" indent="0" algn="l" rtl="0">
                        <a:spcBef>
                          <a:spcPts val="0"/>
                        </a:spcBef>
                        <a:spcAft>
                          <a:spcPts val="0"/>
                        </a:spcAft>
                        <a:buNone/>
                      </a:pPr>
                      <a:endParaRPr sz="1200" b="1">
                        <a:solidFill>
                          <a:schemeClr val="dk1"/>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spcBef>
                          <a:spcPts val="0"/>
                        </a:spcBef>
                        <a:spcAft>
                          <a:spcPts val="0"/>
                        </a:spcAft>
                        <a:buNone/>
                      </a:pPr>
                      <a:r>
                        <a:rPr lang="zh-TW" sz="1400" b="1">
                          <a:latin typeface="Microsoft JhengHei"/>
                          <a:ea typeface="Microsoft JhengHei"/>
                          <a:sym typeface="Microsoft JhengHei"/>
                        </a:rPr>
                        <a:t>CAT 5e</a:t>
                      </a:r>
                      <a:endParaRPr sz="1400" b="1">
                        <a:latin typeface="Microsoft JhengHei"/>
                        <a:ea typeface="Microsoft JhengHei"/>
                        <a:cs typeface="Arial"/>
                        <a:sym typeface="Microsoft JhengHei"/>
                      </a:endParaRPr>
                    </a:p>
                  </a:txBody>
                  <a:tcPr marL="66612" marR="66612" marT="33306" marB="33306" anchor="ctr"/>
                </a:tc>
                <a:tc>
                  <a:txBody>
                    <a:bodyPr/>
                    <a:lstStyle/>
                    <a:p>
                      <a:pPr marL="0" marR="0" lvl="0" indent="0" algn="ctr" rtl="0">
                        <a:spcBef>
                          <a:spcPts val="0"/>
                        </a:spcBef>
                        <a:spcAft>
                          <a:spcPts val="0"/>
                        </a:spcAft>
                        <a:buNone/>
                      </a:pPr>
                      <a:r>
                        <a:rPr lang="zh-TW" sz="1400" b="1">
                          <a:latin typeface="Microsoft JhengHei"/>
                          <a:ea typeface="Microsoft JhengHei"/>
                          <a:sym typeface="Microsoft JhengHei"/>
                        </a:rPr>
                        <a:t>CAT 6</a:t>
                      </a:r>
                      <a:endParaRPr sz="1400" b="1">
                        <a:latin typeface="Microsoft JhengHei"/>
                        <a:ea typeface="Microsoft JhengHei"/>
                        <a:cs typeface="Arial"/>
                        <a:sym typeface="Microsoft JhengHei"/>
                      </a:endParaRPr>
                    </a:p>
                  </a:txBody>
                  <a:tcPr marL="66612" marR="66612" marT="33306" marB="33306" anchor="ctr"/>
                </a:tc>
                <a:tc>
                  <a:txBody>
                    <a:bodyPr/>
                    <a:lstStyle/>
                    <a:p>
                      <a:pPr marL="0" marR="0" lvl="0" indent="0" algn="ctr" rtl="0">
                        <a:spcBef>
                          <a:spcPts val="0"/>
                        </a:spcBef>
                        <a:spcAft>
                          <a:spcPts val="0"/>
                        </a:spcAft>
                        <a:buNone/>
                      </a:pPr>
                      <a:r>
                        <a:rPr lang="zh-TW" sz="1400" b="1">
                          <a:latin typeface="Microsoft JhengHei"/>
                          <a:ea typeface="Microsoft JhengHei"/>
                          <a:sym typeface="Microsoft JhengHei"/>
                        </a:rPr>
                        <a:t>CAT 6A</a:t>
                      </a:r>
                      <a:r>
                        <a:rPr lang="zh-TW" altLang="en-US" sz="1400" b="1">
                          <a:latin typeface="Microsoft JhengHei"/>
                          <a:ea typeface="Microsoft JhengHei"/>
                          <a:sym typeface="Microsoft JhengHei"/>
                        </a:rPr>
                        <a:t> </a:t>
                      </a:r>
                      <a:endParaRPr lang="en-US" altLang="zh-TW" sz="1400" b="1">
                        <a:latin typeface="Microsoft JhengHei"/>
                        <a:sym typeface="Microsoft JhengHei"/>
                      </a:endParaRPr>
                    </a:p>
                    <a:p>
                      <a:pPr marL="0" marR="0" lvl="0" indent="0" algn="ctr" rtl="0">
                        <a:spcBef>
                          <a:spcPts val="0"/>
                        </a:spcBef>
                        <a:spcAft>
                          <a:spcPts val="0"/>
                        </a:spcAft>
                        <a:buNone/>
                      </a:pPr>
                      <a:r>
                        <a:rPr lang="zh-TW" sz="1400" b="1">
                          <a:latin typeface="Microsoft JhengHei"/>
                          <a:ea typeface="Microsoft JhengHei"/>
                          <a:sym typeface="Microsoft JhengHei"/>
                        </a:rPr>
                        <a:t>&amp; CAT 7</a:t>
                      </a:r>
                      <a:endParaRPr sz="1400" b="1">
                        <a:latin typeface="Microsoft JhengHei"/>
                        <a:ea typeface="Microsoft JhengHei"/>
                        <a:cs typeface="Arial"/>
                        <a:sym typeface="Microsoft JhengHei"/>
                      </a:endParaRPr>
                    </a:p>
                  </a:txBody>
                  <a:tcPr marL="66612" marR="66612" marT="33306" marB="33306" anchor="ctr"/>
                </a:tc>
                <a:extLst>
                  <a:ext uri="{0D108BD9-81ED-4DB2-BD59-A6C34878D82A}">
                    <a16:rowId xmlns:a16="http://schemas.microsoft.com/office/drawing/2014/main" val="10000"/>
                  </a:ext>
                </a:extLst>
              </a:tr>
              <a:tr h="0">
                <a:tc>
                  <a:txBody>
                    <a:bodyPr/>
                    <a:lstStyle/>
                    <a:p>
                      <a:pPr marL="0" marR="0" lvl="0" indent="0" algn="ctr" rtl="0">
                        <a:spcBef>
                          <a:spcPts val="0"/>
                        </a:spcBef>
                        <a:spcAft>
                          <a:spcPts val="0"/>
                        </a:spcAft>
                        <a:buNone/>
                      </a:pPr>
                      <a:r>
                        <a:rPr lang="zh-TW" sz="1200" b="1">
                          <a:latin typeface="Microsoft JhengHei"/>
                          <a:ea typeface="Microsoft JhengHei"/>
                          <a:sym typeface="Microsoft JhengHei"/>
                        </a:rPr>
                        <a:t>100M</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spcBef>
                          <a:spcPts val="0"/>
                        </a:spcBef>
                        <a:spcAft>
                          <a:spcPts val="0"/>
                        </a:spcAft>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extLst>
                  <a:ext uri="{0D108BD9-81ED-4DB2-BD59-A6C34878D82A}">
                    <a16:rowId xmlns:a16="http://schemas.microsoft.com/office/drawing/2014/main" val="10001"/>
                  </a:ext>
                </a:extLst>
              </a:tr>
              <a:tr h="0">
                <a:tc>
                  <a:txBody>
                    <a:bodyPr/>
                    <a:lstStyle/>
                    <a:p>
                      <a:pPr marL="0" marR="0" lvl="0" indent="0" algn="ctr" rtl="0">
                        <a:spcBef>
                          <a:spcPts val="0"/>
                        </a:spcBef>
                        <a:spcAft>
                          <a:spcPts val="0"/>
                        </a:spcAft>
                        <a:buNone/>
                      </a:pPr>
                      <a:r>
                        <a:rPr lang="zh-TW" sz="1200" b="1">
                          <a:latin typeface="Microsoft JhengHei"/>
                          <a:ea typeface="Microsoft JhengHei"/>
                          <a:sym typeface="Microsoft JhengHei"/>
                        </a:rPr>
                        <a:t>1G</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spcBef>
                          <a:spcPts val="0"/>
                        </a:spcBef>
                        <a:spcAft>
                          <a:spcPts val="0"/>
                        </a:spcAft>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extLst>
                  <a:ext uri="{0D108BD9-81ED-4DB2-BD59-A6C34878D82A}">
                    <a16:rowId xmlns:a16="http://schemas.microsoft.com/office/drawing/2014/main" val="10002"/>
                  </a:ext>
                </a:extLst>
              </a:tr>
              <a:tr h="0">
                <a:tc>
                  <a:txBody>
                    <a:bodyPr/>
                    <a:lstStyle/>
                    <a:p>
                      <a:pPr marL="0" marR="0" lvl="0" indent="0" algn="ctr" rtl="0">
                        <a:spcBef>
                          <a:spcPts val="0"/>
                        </a:spcBef>
                        <a:spcAft>
                          <a:spcPts val="0"/>
                        </a:spcAft>
                        <a:buNone/>
                      </a:pPr>
                      <a:r>
                        <a:rPr lang="zh-TW" sz="1200" b="1">
                          <a:latin typeface="Microsoft JhengHei"/>
                          <a:ea typeface="Microsoft JhengHei"/>
                          <a:sym typeface="Microsoft JhengHei"/>
                        </a:rPr>
                        <a:t>2.5G</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extLst>
                  <a:ext uri="{0D108BD9-81ED-4DB2-BD59-A6C34878D82A}">
                    <a16:rowId xmlns:a16="http://schemas.microsoft.com/office/drawing/2014/main" val="10003"/>
                  </a:ext>
                </a:extLst>
              </a:tr>
              <a:tr h="0">
                <a:tc>
                  <a:txBody>
                    <a:bodyPr/>
                    <a:lstStyle/>
                    <a:p>
                      <a:pPr marL="0" marR="0" lvl="0" indent="0" algn="ctr" rtl="0">
                        <a:spcBef>
                          <a:spcPts val="0"/>
                        </a:spcBef>
                        <a:spcAft>
                          <a:spcPts val="0"/>
                        </a:spcAft>
                        <a:buNone/>
                      </a:pPr>
                      <a:r>
                        <a:rPr lang="zh-TW" sz="1200" b="1">
                          <a:latin typeface="Microsoft JhengHei"/>
                          <a:ea typeface="Microsoft JhengHei"/>
                          <a:sym typeface="Microsoft JhengHei"/>
                        </a:rPr>
                        <a:t>5G</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extLst>
                  <a:ext uri="{0D108BD9-81ED-4DB2-BD59-A6C34878D82A}">
                    <a16:rowId xmlns:a16="http://schemas.microsoft.com/office/drawing/2014/main" val="10004"/>
                  </a:ext>
                </a:extLst>
              </a:tr>
              <a:tr h="432189">
                <a:tc>
                  <a:txBody>
                    <a:bodyPr/>
                    <a:lstStyle/>
                    <a:p>
                      <a:pPr marL="0" marR="0" lvl="0" indent="0" algn="ctr" rtl="0">
                        <a:spcBef>
                          <a:spcPts val="0"/>
                        </a:spcBef>
                        <a:spcAft>
                          <a:spcPts val="0"/>
                        </a:spcAft>
                        <a:buNone/>
                      </a:pPr>
                      <a:r>
                        <a:rPr lang="zh-TW" sz="1200" b="1">
                          <a:latin typeface="Microsoft JhengHei"/>
                          <a:ea typeface="Microsoft JhengHei"/>
                          <a:sym typeface="Microsoft JhengHei"/>
                        </a:rPr>
                        <a:t>10G</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spcBef>
                          <a:spcPts val="0"/>
                        </a:spcBef>
                        <a:spcAft>
                          <a:spcPts val="0"/>
                        </a:spcAft>
                        <a:buNone/>
                      </a:pPr>
                      <a:r>
                        <a:rPr lang="zh-TW" sz="1200" b="1">
                          <a:latin typeface="Microsoft JhengHei"/>
                          <a:ea typeface="Microsoft JhengHei"/>
                          <a:sym typeface="Microsoft JhengHei"/>
                        </a:rPr>
                        <a:t>X</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✔(55m)</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200" b="1">
                          <a:latin typeface="Microsoft JhengHei"/>
                          <a:ea typeface="Microsoft JhengHei"/>
                          <a:sym typeface="Microsoft JhengHei"/>
                        </a:rPr>
                        <a:t>✔</a:t>
                      </a:r>
                      <a:endParaRPr sz="1200" b="1">
                        <a:solidFill>
                          <a:schemeClr val="tx1">
                            <a:lumMod val="95000"/>
                            <a:lumOff val="5000"/>
                          </a:schemeClr>
                        </a:solidFill>
                        <a:latin typeface="Microsoft JhengHei"/>
                        <a:ea typeface="Microsoft JhengHei"/>
                        <a:cs typeface="Arial"/>
                        <a:sym typeface="Microsoft JhengHei"/>
                      </a:endParaRPr>
                    </a:p>
                  </a:txBody>
                  <a:tcPr marL="66612" marR="66612" marT="33306" marB="33306" anchor="ctr"/>
                </a:tc>
                <a:extLst>
                  <a:ext uri="{0D108BD9-81ED-4DB2-BD59-A6C34878D82A}">
                    <a16:rowId xmlns:a16="http://schemas.microsoft.com/office/drawing/2014/main" val="10005"/>
                  </a:ext>
                </a:extLst>
              </a:tr>
            </a:tbl>
          </a:graphicData>
        </a:graphic>
      </p:graphicFrame>
      <p:sp>
        <p:nvSpPr>
          <p:cNvPr id="46" name="Rectangle 45">
            <a:extLst>
              <a:ext uri="{FF2B5EF4-FFF2-40B4-BE49-F238E27FC236}">
                <a16:creationId xmlns:a16="http://schemas.microsoft.com/office/drawing/2014/main" id="{82983346-9A37-1C46-ACB5-724D4891F01E}"/>
              </a:ext>
            </a:extLst>
          </p:cNvPr>
          <p:cNvSpPr/>
          <p:nvPr/>
        </p:nvSpPr>
        <p:spPr>
          <a:xfrm>
            <a:off x="266265" y="1071489"/>
            <a:ext cx="2319210" cy="1395575"/>
          </a:xfrm>
          <a:prstGeom prst="rect">
            <a:avLst/>
          </a:prstGeom>
        </p:spPr>
        <p:txBody>
          <a:bodyPr wrap="square">
            <a:spAutoFit/>
          </a:bodyPr>
          <a:lstStyle/>
          <a:p>
            <a:pPr lvl="0" indent="0">
              <a:lnSpc>
                <a:spcPts val="2600"/>
              </a:lnSpc>
              <a:buNone/>
            </a:pPr>
            <a:r>
              <a:rPr lang="zh-TW" altLang="en-US" sz="1600" b="1">
                <a:latin typeface="Arial" panose="020B0604020202020204" pitchFamily="34" charset="0"/>
                <a:ea typeface="Microsoft JhengHei"/>
                <a:cs typeface="Arial" panose="020B0604020202020204" pitchFamily="34" charset="0"/>
                <a:sym typeface="Microsoft JhengHei"/>
              </a:rPr>
              <a:t>原有網路線環境</a:t>
            </a:r>
            <a:r>
              <a:rPr lang="zh-Hant" altLang="en-US" sz="1600" b="1">
                <a:latin typeface="Arial" panose="020B0604020202020204" pitchFamily="34" charset="0"/>
                <a:ea typeface="Microsoft JhengHei"/>
                <a:cs typeface="Arial" panose="020B0604020202020204" pitchFamily="34" charset="0"/>
                <a:sym typeface="Microsoft JhengHei"/>
              </a:rPr>
              <a:t>速度</a:t>
            </a:r>
            <a:endParaRPr lang="en-US" altLang="zh-Hant" sz="1600" b="1">
              <a:latin typeface="Arial" panose="020B0604020202020204" pitchFamily="34" charset="0"/>
              <a:ea typeface="Microsoft JhengHei"/>
              <a:cs typeface="Arial" panose="020B0604020202020204" pitchFamily="34" charset="0"/>
              <a:sym typeface="Microsoft JhengHei"/>
            </a:endParaRPr>
          </a:p>
          <a:p>
            <a:pPr lvl="0" indent="0">
              <a:lnSpc>
                <a:spcPts val="2600"/>
              </a:lnSpc>
              <a:buNone/>
            </a:pPr>
            <a:r>
              <a:rPr lang="zh-Hant" altLang="en-US" sz="1600" b="1">
                <a:latin typeface="Arial" panose="020B0604020202020204" pitchFamily="34" charset="0"/>
                <a:ea typeface="Microsoft JhengHei"/>
                <a:cs typeface="Arial" panose="020B0604020202020204" pitchFamily="34" charset="0"/>
                <a:sym typeface="Microsoft JhengHei"/>
              </a:rPr>
              <a:t>直接</a:t>
            </a:r>
            <a:r>
              <a:rPr lang="zh-TW" altLang="en-US" sz="1600" b="1">
                <a:latin typeface="Arial" panose="020B0604020202020204" pitchFamily="34" charset="0"/>
                <a:ea typeface="Microsoft JhengHei"/>
                <a:cs typeface="Arial" panose="020B0604020202020204" pitchFamily="34" charset="0"/>
                <a:sym typeface="Microsoft JhengHei"/>
              </a:rPr>
              <a:t>升級！ </a:t>
            </a:r>
            <a:endParaRPr lang="en-US" altLang="zh-TW" sz="1600" b="1">
              <a:latin typeface="Arial" panose="020B0604020202020204" pitchFamily="34" charset="0"/>
              <a:ea typeface="Microsoft JhengHei"/>
              <a:cs typeface="Arial" panose="020B0604020202020204" pitchFamily="34" charset="0"/>
              <a:sym typeface="Microsoft JhengHei"/>
            </a:endParaRPr>
          </a:p>
          <a:p>
            <a:pPr lvl="0" indent="0">
              <a:lnSpc>
                <a:spcPts val="2600"/>
              </a:lnSpc>
              <a:buNone/>
            </a:pPr>
            <a:r>
              <a:rPr lang="zh-TW" altLang="en-US" sz="1600" b="1">
                <a:latin typeface="Arial" panose="020B0604020202020204" pitchFamily="34" charset="0"/>
                <a:ea typeface="Microsoft JhengHei"/>
                <a:cs typeface="Arial" panose="020B0604020202020204" pitchFamily="34" charset="0"/>
                <a:sym typeface="Microsoft JhengHei"/>
              </a:rPr>
              <a:t>支援 </a:t>
            </a:r>
            <a:r>
              <a:rPr lang="en-US" altLang="zh-TW" sz="1600" b="1">
                <a:latin typeface="Arial" panose="020B0604020202020204" pitchFamily="34" charset="0"/>
                <a:ea typeface="Microsoft JhengHei"/>
                <a:cs typeface="Arial" panose="020B0604020202020204" pitchFamily="34" charset="0"/>
                <a:sym typeface="Microsoft JhengHei"/>
              </a:rPr>
              <a:t>Multi-Gigabit </a:t>
            </a:r>
            <a:r>
              <a:rPr lang="en-US" altLang="zh-TW" sz="1800" b="1">
                <a:solidFill>
                  <a:srgbClr val="C00000"/>
                </a:solidFill>
                <a:latin typeface="Arial" panose="020B0604020202020204" pitchFamily="34" charset="0"/>
                <a:ea typeface="Microsoft JhengHei"/>
                <a:cs typeface="Arial" panose="020B0604020202020204" pitchFamily="34" charset="0"/>
                <a:sym typeface="Microsoft JhengHei"/>
              </a:rPr>
              <a:t>NBASE-T </a:t>
            </a:r>
            <a:r>
              <a:rPr lang="zh-TW" altLang="en-US" sz="1800" b="1">
                <a:solidFill>
                  <a:srgbClr val="C00000"/>
                </a:solidFill>
                <a:latin typeface="Arial" panose="020B0604020202020204" pitchFamily="34" charset="0"/>
                <a:ea typeface="Microsoft JhengHei"/>
                <a:cs typeface="Arial" panose="020B0604020202020204" pitchFamily="34" charset="0"/>
                <a:sym typeface="Microsoft JhengHei"/>
              </a:rPr>
              <a:t>業界標準</a:t>
            </a:r>
            <a:endParaRPr lang="zh-TW" altLang="en-US" sz="1600" b="1">
              <a:solidFill>
                <a:srgbClr val="C00000"/>
              </a:solidFill>
              <a:latin typeface="Arial" panose="020B0604020202020204" pitchFamily="34" charset="0"/>
              <a:ea typeface="Microsoft JhengHei"/>
              <a:cs typeface="Arial" panose="020B0604020202020204" pitchFamily="34" charset="0"/>
              <a:sym typeface="Microsoft JhengHei"/>
            </a:endParaRPr>
          </a:p>
        </p:txBody>
      </p:sp>
      <p:grpSp>
        <p:nvGrpSpPr>
          <p:cNvPr id="28" name="群組 27"/>
          <p:cNvGrpSpPr/>
          <p:nvPr/>
        </p:nvGrpSpPr>
        <p:grpSpPr>
          <a:xfrm>
            <a:off x="6786578" y="2714626"/>
            <a:ext cx="1285884" cy="1285884"/>
            <a:chOff x="7569861" y="2786064"/>
            <a:chExt cx="1285884" cy="1285884"/>
          </a:xfrm>
          <a:effectLst>
            <a:outerShdw blurRad="50800" dist="38100" dir="2700000" algn="tl" rotWithShape="0">
              <a:prstClr val="black">
                <a:alpha val="40000"/>
              </a:prstClr>
            </a:outerShdw>
          </a:effectLst>
        </p:grpSpPr>
        <p:sp>
          <p:nvSpPr>
            <p:cNvPr id="27" name="橢圓 26"/>
            <p:cNvSpPr/>
            <p:nvPr/>
          </p:nvSpPr>
          <p:spPr>
            <a:xfrm>
              <a:off x="7569861" y="2786064"/>
              <a:ext cx="1285884" cy="128588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descr="TS-1677X_10GBASE-T.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569861" y="2821783"/>
              <a:ext cx="1285884" cy="1214446"/>
            </a:xfrm>
            <a:prstGeom prst="rect">
              <a:avLst/>
            </a:prstGeom>
          </p:spPr>
        </p:pic>
      </p:grpSp>
      <p:grpSp>
        <p:nvGrpSpPr>
          <p:cNvPr id="33" name="群組 32"/>
          <p:cNvGrpSpPr/>
          <p:nvPr/>
        </p:nvGrpSpPr>
        <p:grpSpPr>
          <a:xfrm>
            <a:off x="4279864" y="3143254"/>
            <a:ext cx="2816655" cy="500066"/>
            <a:chOff x="4398551" y="3143254"/>
            <a:chExt cx="2816655" cy="500066"/>
          </a:xfrm>
        </p:grpSpPr>
        <p:cxnSp>
          <p:nvCxnSpPr>
            <p:cNvPr id="36" name="Shape 218">
              <a:extLst>
                <a:ext uri="{FF2B5EF4-FFF2-40B4-BE49-F238E27FC236}">
                  <a16:creationId xmlns:a16="http://schemas.microsoft.com/office/drawing/2014/main" id="{8606360B-08BA-674C-9EF7-4422CB5DCC2B}"/>
                </a:ext>
              </a:extLst>
            </p:cNvPr>
            <p:cNvCxnSpPr>
              <a:cxnSpLocks/>
            </p:cNvCxnSpPr>
            <p:nvPr/>
          </p:nvCxnSpPr>
          <p:spPr>
            <a:xfrm flipV="1">
              <a:off x="5643570" y="3143254"/>
              <a:ext cx="1571636" cy="214314"/>
            </a:xfrm>
            <a:prstGeom prst="bentConnector3">
              <a:avLst>
                <a:gd name="adj1" fmla="val 685"/>
              </a:avLst>
            </a:prstGeom>
            <a:noFill/>
            <a:ln w="28575" cap="flat" cmpd="sng">
              <a:solidFill>
                <a:srgbClr val="00B0F0"/>
              </a:solidFill>
              <a:prstDash val="solid"/>
              <a:round/>
              <a:headEnd type="none" w="med" len="med"/>
              <a:tailEnd type="oval" w="lg" len="lg"/>
            </a:ln>
          </p:spPr>
        </p:cxnSp>
        <p:cxnSp>
          <p:nvCxnSpPr>
            <p:cNvPr id="31" name="Shape 218">
              <a:extLst>
                <a:ext uri="{FF2B5EF4-FFF2-40B4-BE49-F238E27FC236}">
                  <a16:creationId xmlns:a16="http://schemas.microsoft.com/office/drawing/2014/main" id="{8606360B-08BA-674C-9EF7-4422CB5DCC2B}"/>
                </a:ext>
              </a:extLst>
            </p:cNvPr>
            <p:cNvCxnSpPr>
              <a:cxnSpLocks/>
            </p:cNvCxnSpPr>
            <p:nvPr/>
          </p:nvCxnSpPr>
          <p:spPr>
            <a:xfrm>
              <a:off x="4398551" y="3357568"/>
              <a:ext cx="2816655" cy="285752"/>
            </a:xfrm>
            <a:prstGeom prst="bentConnector3">
              <a:avLst>
                <a:gd name="adj1" fmla="val 44435"/>
              </a:avLst>
            </a:prstGeom>
            <a:noFill/>
            <a:ln w="28575" cap="flat" cmpd="sng">
              <a:solidFill>
                <a:srgbClr val="00B0F0"/>
              </a:solidFill>
              <a:prstDash val="solid"/>
              <a:round/>
              <a:headEnd type="none" w="med" len="med"/>
              <a:tailEnd type="oval" w="lg" len="lg"/>
            </a:ln>
          </p:spPr>
        </p:cxnSp>
      </p:grpSp>
      <p:sp>
        <p:nvSpPr>
          <p:cNvPr id="32" name="＞形箭號 15">
            <a:extLst>
              <a:ext uri="{FF2B5EF4-FFF2-40B4-BE49-F238E27FC236}">
                <a16:creationId xmlns:a16="http://schemas.microsoft.com/office/drawing/2014/main" id="{303DAD89-8D8A-1E49-A2C2-A8E3BD91C123}"/>
              </a:ext>
            </a:extLst>
          </p:cNvPr>
          <p:cNvSpPr/>
          <p:nvPr/>
        </p:nvSpPr>
        <p:spPr>
          <a:xfrm>
            <a:off x="2340880" y="3322131"/>
            <a:ext cx="895496" cy="324493"/>
          </a:xfrm>
          <a:prstGeom prst="chevron">
            <a:avLst/>
          </a:prstGeom>
          <a:solidFill>
            <a:srgbClr val="00B0F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bg1"/>
                </a:solidFill>
                <a:latin typeface="Arial" pitchFamily="34" charset="0"/>
                <a:cs typeface="Arial" pitchFamily="34" charset="0"/>
              </a:rPr>
              <a:t>10G</a:t>
            </a:r>
            <a:endParaRPr lang="zh-TW" altLang="en-US" sz="1600" b="1">
              <a:solidFill>
                <a:schemeClr val="bg1"/>
              </a:solidFill>
              <a:latin typeface="Arial" pitchFamily="34" charset="0"/>
              <a:ea typeface="微軟正黑體" pitchFamily="34" charset="-120"/>
              <a:cs typeface="Arial" pitchFamily="34" charset="0"/>
            </a:endParaRPr>
          </a:p>
        </p:txBody>
      </p:sp>
      <p:sp>
        <p:nvSpPr>
          <p:cNvPr id="38" name="＞形箭號 15">
            <a:extLst>
              <a:ext uri="{FF2B5EF4-FFF2-40B4-BE49-F238E27FC236}">
                <a16:creationId xmlns:a16="http://schemas.microsoft.com/office/drawing/2014/main" id="{B7109F41-02F6-4593-8F31-8A9161C44F0C}"/>
              </a:ext>
            </a:extLst>
          </p:cNvPr>
          <p:cNvSpPr/>
          <p:nvPr/>
        </p:nvSpPr>
        <p:spPr>
          <a:xfrm>
            <a:off x="1401926" y="4222373"/>
            <a:ext cx="1846692" cy="525396"/>
          </a:xfrm>
          <a:prstGeom prst="chevron">
            <a:avLst/>
          </a:prstGeom>
          <a:solidFill>
            <a:srgbClr val="00B0F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latin typeface="Arial" panose="020B0604020202020204" pitchFamily="34" charset="0"/>
                <a:cs typeface="Arial" panose="020B0604020202020204" pitchFamily="34" charset="0"/>
              </a:rPr>
              <a:t>5G/2.5G/1G/100M</a:t>
            </a:r>
            <a:endParaRPr lang="zh-TW" altLang="en-US" sz="1600" b="1">
              <a:latin typeface="Arial" panose="020B0604020202020204" pitchFamily="34" charset="0"/>
              <a:cs typeface="Arial" panose="020B0604020202020204" pitchFamily="34" charset="0"/>
            </a:endParaRPr>
          </a:p>
        </p:txBody>
      </p:sp>
      <p:sp>
        <p:nvSpPr>
          <p:cNvPr id="39" name="＞形箭號 15">
            <a:extLst>
              <a:ext uri="{FF2B5EF4-FFF2-40B4-BE49-F238E27FC236}">
                <a16:creationId xmlns:a16="http://schemas.microsoft.com/office/drawing/2014/main" id="{A3D54C8D-0C66-49A8-847F-E694E74A4D44}"/>
              </a:ext>
            </a:extLst>
          </p:cNvPr>
          <p:cNvSpPr/>
          <p:nvPr/>
        </p:nvSpPr>
        <p:spPr>
          <a:xfrm>
            <a:off x="4165355" y="4322825"/>
            <a:ext cx="1173893" cy="324493"/>
          </a:xfrm>
          <a:prstGeom prst="chevron">
            <a:avLst/>
          </a:prstGeom>
          <a:solidFill>
            <a:srgbClr val="00B0F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1600" b="1">
                <a:solidFill>
                  <a:schemeClr val="bg1"/>
                </a:solidFill>
                <a:latin typeface="微軟正黑體" pitchFamily="34" charset="-120"/>
                <a:ea typeface="微軟正黑體" pitchFamily="34" charset="-120"/>
                <a:cs typeface="Arial" pitchFamily="34" charset="0"/>
              </a:rPr>
              <a:t>未連接</a:t>
            </a:r>
          </a:p>
        </p:txBody>
      </p:sp>
      <p:pic>
        <p:nvPicPr>
          <p:cNvPr id="44" name="Picture 43" descr="C:\Users\user\Desktop\21_PPT對稿QNAP AQC107 10G網卡\29384737_xxl.png">
            <a:extLst>
              <a:ext uri="{FF2B5EF4-FFF2-40B4-BE49-F238E27FC236}">
                <a16:creationId xmlns:a16="http://schemas.microsoft.com/office/drawing/2014/main" id="{E931DD08-D216-B642-994D-859575688D0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155942" y="3713947"/>
            <a:ext cx="1777029" cy="1603339"/>
          </a:xfrm>
          <a:prstGeom prst="rect">
            <a:avLst/>
          </a:prstGeom>
          <a:ln>
            <a:noFill/>
          </a:ln>
          <a:effectLst>
            <a:outerShdw blurRad="50800" dist="38100" dir="2700000" algn="tl" rotWithShape="0">
              <a:prstClr val="black">
                <a:alpha val="40000"/>
              </a:prstClr>
            </a:outerShdw>
          </a:effectLst>
        </p:spPr>
      </p:pic>
      <p:cxnSp>
        <p:nvCxnSpPr>
          <p:cNvPr id="9" name="直線接點 8">
            <a:extLst>
              <a:ext uri="{FF2B5EF4-FFF2-40B4-BE49-F238E27FC236}">
                <a16:creationId xmlns:a16="http://schemas.microsoft.com/office/drawing/2014/main" id="{2A117FB5-65EA-4A71-8392-E8F19E6C3E74}"/>
              </a:ext>
            </a:extLst>
          </p:cNvPr>
          <p:cNvCxnSpPr/>
          <p:nvPr/>
        </p:nvCxnSpPr>
        <p:spPr>
          <a:xfrm>
            <a:off x="319487" y="2881602"/>
            <a:ext cx="5709286" cy="0"/>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3" name="文字方塊 16">
            <a:extLst>
              <a:ext uri="{FF2B5EF4-FFF2-40B4-BE49-F238E27FC236}">
                <a16:creationId xmlns:a16="http://schemas.microsoft.com/office/drawing/2014/main" id="{9ABCC417-31A0-491D-B12F-2F2132D5FFC8}"/>
              </a:ext>
            </a:extLst>
          </p:cNvPr>
          <p:cNvSpPr txBox="1"/>
          <p:nvPr/>
        </p:nvSpPr>
        <p:spPr>
          <a:xfrm>
            <a:off x="290028" y="3245971"/>
            <a:ext cx="2102580" cy="461665"/>
          </a:xfrm>
          <a:prstGeom prst="rect">
            <a:avLst/>
          </a:prstGeom>
          <a:noFill/>
        </p:spPr>
        <p:txBody>
          <a:bodyPr wrap="square" rtlCol="0">
            <a:spAutoFit/>
          </a:bodyPr>
          <a:lstStyle/>
          <a:p>
            <a:r>
              <a:rPr lang="zh-Hant" altLang="en-US" sz="2400" b="1">
                <a:solidFill>
                  <a:srgbClr val="00B0F0"/>
                </a:solidFill>
                <a:latin typeface="微軟正黑體" pitchFamily="34" charset="-120"/>
                <a:ea typeface="微軟正黑體" pitchFamily="34" charset="-120"/>
              </a:rPr>
              <a:t>多種</a:t>
            </a:r>
            <a:r>
              <a:rPr lang="zh-TW" altLang="en-US" sz="2400" b="1">
                <a:solidFill>
                  <a:srgbClr val="00B0F0"/>
                </a:solidFill>
                <a:latin typeface="微軟正黑體" pitchFamily="34" charset="-120"/>
                <a:ea typeface="微軟正黑體" pitchFamily="34" charset="-120"/>
              </a:rPr>
              <a:t>連線速度</a:t>
            </a:r>
          </a:p>
        </p:txBody>
      </p:sp>
    </p:spTree>
    <p:extLst>
      <p:ext uri="{BB962C8B-B14F-4D97-AF65-F5344CB8AC3E}">
        <p14:creationId xmlns:p14="http://schemas.microsoft.com/office/powerpoint/2010/main" val="86271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9" name="圖片 8" descr="數值-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22478"/>
            <a:ext cx="9144000" cy="2305508"/>
          </a:xfrm>
          <a:prstGeom prst="rect">
            <a:avLst/>
          </a:prstGeom>
        </p:spPr>
      </p:pic>
      <p:sp>
        <p:nvSpPr>
          <p:cNvPr id="298" name="Shape 298"/>
          <p:cNvSpPr txBox="1">
            <a:spLocks noGrp="1"/>
          </p:cNvSpPr>
          <p:nvPr>
            <p:ph type="title"/>
          </p:nvPr>
        </p:nvSpPr>
        <p:spPr>
          <a:xfrm>
            <a:off x="0" y="0"/>
            <a:ext cx="9144000" cy="762223"/>
          </a:xfrm>
          <a:prstGeom prst="rect">
            <a:avLst/>
          </a:prstGeom>
          <a:noFill/>
          <a:ln>
            <a:noFill/>
          </a:ln>
        </p:spPr>
        <p:txBody>
          <a:bodyPr wrap="square" lIns="91425" tIns="91425" rIns="91425" bIns="91425" anchor="t" anchorCtr="0">
            <a:noAutofit/>
          </a:bodyPr>
          <a:lstStyle/>
          <a:p>
            <a:pPr marL="0" marR="0" lvl="0" indent="0">
              <a:lnSpc>
                <a:spcPct val="100000"/>
              </a:lnSpc>
              <a:spcBef>
                <a:spcPts val="0"/>
              </a:spcBef>
              <a:spcAft>
                <a:spcPts val="0"/>
              </a:spcAft>
              <a:buClr>
                <a:schemeClr val="dk1"/>
              </a:buClr>
              <a:buSzPct val="25000"/>
            </a:pPr>
            <a:r>
              <a:rPr lang="zh-Hant" altLang="en-US" sz="3600">
                <a:solidFill>
                  <a:srgbClr val="FFFFFF"/>
                </a:solidFill>
                <a:latin typeface="Arial" panose="020B0604020202020204" pitchFamily="34" charset="0"/>
                <a:cs typeface="Arial" panose="020B0604020202020204" pitchFamily="34" charset="0"/>
                <a:sym typeface="Arial"/>
              </a:rPr>
              <a:t>與生俱來的高速 </a:t>
            </a:r>
            <a:r>
              <a:rPr lang="en-US" altLang="zh-Hant" sz="3600">
                <a:solidFill>
                  <a:srgbClr val="FFFFFF"/>
                </a:solidFill>
                <a:latin typeface="Arial" panose="020B0604020202020204" pitchFamily="34" charset="0"/>
                <a:cs typeface="Arial" panose="020B0604020202020204" pitchFamily="34" charset="0"/>
                <a:sym typeface="Arial"/>
              </a:rPr>
              <a:t>10GBASE-T</a:t>
            </a:r>
            <a:endParaRPr lang="zh-TW" altLang="en-US" sz="3600">
              <a:solidFill>
                <a:srgbClr val="FFFFFF"/>
              </a:solidFill>
              <a:latin typeface="Arial" panose="020B0604020202020204" pitchFamily="34" charset="0"/>
              <a:cs typeface="Arial" panose="020B0604020202020204" pitchFamily="34" charset="0"/>
              <a:sym typeface="Arial"/>
            </a:endParaRPr>
          </a:p>
        </p:txBody>
      </p:sp>
      <p:sp>
        <p:nvSpPr>
          <p:cNvPr id="299" name="Shape 299"/>
          <p:cNvSpPr txBox="1">
            <a:spLocks noGrp="1"/>
          </p:cNvSpPr>
          <p:nvPr>
            <p:ph idx="1"/>
          </p:nvPr>
        </p:nvSpPr>
        <p:spPr>
          <a:prstGeom prst="rect">
            <a:avLst/>
          </a:prstGeom>
          <a:noFill/>
          <a:ln>
            <a:noFill/>
          </a:ln>
        </p:spPr>
        <p:txBody>
          <a:bodyPr wrap="square" lIns="91425" tIns="91425" rIns="91425" bIns="91425" anchor="t" anchorCtr="0">
            <a:noAutofit/>
          </a:bodyPr>
          <a:lstStyle/>
          <a:p>
            <a:pPr marL="176213" indent="-176213">
              <a:lnSpc>
                <a:spcPct val="115000"/>
              </a:lnSpc>
              <a:spcBef>
                <a:spcPts val="0"/>
              </a:spcBef>
              <a:buSzPct val="100000"/>
              <a:buFont typeface="Arial" pitchFamily="34" charset="0"/>
              <a:buChar char="•"/>
            </a:pPr>
            <a:r>
              <a:rPr lang="en-US" altLang="zh-TW" sz="1800">
                <a:latin typeface="Arial" panose="020B0604020202020204" pitchFamily="34" charset="0"/>
                <a:cs typeface="Arial" panose="020B0604020202020204" pitchFamily="34" charset="0"/>
                <a:sym typeface="Arial"/>
              </a:rPr>
              <a:t>TS-1677X </a:t>
            </a:r>
            <a:r>
              <a:rPr lang="zh-Hant" altLang="en-US" sz="1800">
                <a:latin typeface="Arial" panose="020B0604020202020204" pitchFamily="34" charset="0"/>
                <a:cs typeface="Arial" panose="020B0604020202020204" pitchFamily="34" charset="0"/>
                <a:sym typeface="Arial"/>
              </a:rPr>
              <a:t>內建 </a:t>
            </a:r>
            <a:r>
              <a:rPr lang="en-US" altLang="zh-Hant" sz="1800">
                <a:latin typeface="Arial" panose="020B0604020202020204" pitchFamily="34" charset="0"/>
                <a:cs typeface="Arial" panose="020B0604020202020204" pitchFamily="34" charset="0"/>
                <a:sym typeface="Arial"/>
              </a:rPr>
              <a:t>2 x 10GBASE-T</a:t>
            </a:r>
            <a:r>
              <a:rPr lang="zh-Hant" altLang="en-US" sz="1800">
                <a:latin typeface="Arial" panose="020B0604020202020204" pitchFamily="34" charset="0"/>
                <a:cs typeface="Arial" panose="020B0604020202020204" pitchFamily="34" charset="0"/>
                <a:sym typeface="Arial"/>
              </a:rPr>
              <a:t>，無需額外花費</a:t>
            </a:r>
            <a:endParaRPr lang="en-US" altLang="zh-Hant" sz="1800">
              <a:latin typeface="Arial" panose="020B0604020202020204" pitchFamily="34" charset="0"/>
              <a:cs typeface="Arial" panose="020B0604020202020204" pitchFamily="34" charset="0"/>
              <a:sym typeface="Arial"/>
            </a:endParaRPr>
          </a:p>
          <a:p>
            <a:pPr marL="176213" indent="-176213">
              <a:lnSpc>
                <a:spcPct val="115000"/>
              </a:lnSpc>
              <a:spcBef>
                <a:spcPts val="0"/>
              </a:spcBef>
              <a:buSzPct val="100000"/>
              <a:buFont typeface="Arial" pitchFamily="34" charset="0"/>
              <a:buChar char="•"/>
            </a:pPr>
            <a:r>
              <a:rPr lang="zh-Hant" altLang="en-US" sz="1800">
                <a:latin typeface="Arial" panose="020B0604020202020204" pitchFamily="34" charset="0"/>
                <a:cs typeface="Arial" panose="020B0604020202020204" pitchFamily="34" charset="0"/>
                <a:sym typeface="Arial"/>
              </a:rPr>
              <a:t>相容 </a:t>
            </a:r>
            <a:r>
              <a:rPr lang="en-US" altLang="zh-Hant" sz="1800">
                <a:latin typeface="Arial" panose="020B0604020202020204" pitchFamily="34" charset="0"/>
                <a:cs typeface="Arial" panose="020B0604020202020204" pitchFamily="34" charset="0"/>
                <a:sym typeface="Arial"/>
              </a:rPr>
              <a:t>40GbE </a:t>
            </a:r>
            <a:r>
              <a:rPr lang="zh-Hant" altLang="en-US" sz="1800">
                <a:latin typeface="Arial" panose="020B0604020202020204" pitchFamily="34" charset="0"/>
                <a:cs typeface="Arial" panose="020B0604020202020204" pitchFamily="34" charset="0"/>
                <a:sym typeface="Arial"/>
              </a:rPr>
              <a:t>與各式 </a:t>
            </a:r>
            <a:r>
              <a:rPr lang="en-US" altLang="zh-Hant" sz="1800">
                <a:latin typeface="Arial" panose="020B0604020202020204" pitchFamily="34" charset="0"/>
                <a:cs typeface="Arial" panose="020B0604020202020204" pitchFamily="34" charset="0"/>
                <a:sym typeface="Arial"/>
              </a:rPr>
              <a:t>QNAP</a:t>
            </a:r>
            <a:r>
              <a:rPr lang="zh-Hant" altLang="en-US" sz="1800">
                <a:latin typeface="Arial" panose="020B0604020202020204" pitchFamily="34" charset="0"/>
                <a:cs typeface="Arial" panose="020B0604020202020204" pitchFamily="34" charset="0"/>
                <a:sym typeface="Arial"/>
              </a:rPr>
              <a:t> </a:t>
            </a:r>
            <a:r>
              <a:rPr lang="en-US" altLang="zh-Hant" sz="1800">
                <a:latin typeface="Arial" panose="020B0604020202020204" pitchFamily="34" charset="0"/>
                <a:cs typeface="Arial" panose="020B0604020202020204" pitchFamily="34" charset="0"/>
                <a:sym typeface="Arial"/>
              </a:rPr>
              <a:t>10GbE 10GB</a:t>
            </a:r>
            <a:r>
              <a:rPr lang="en-US" altLang="zh-TW" sz="1800">
                <a:latin typeface="Arial" panose="020B0604020202020204" pitchFamily="34" charset="0"/>
                <a:cs typeface="Arial" panose="020B0604020202020204" pitchFamily="34" charset="0"/>
                <a:sym typeface="Arial"/>
              </a:rPr>
              <a:t>A</a:t>
            </a:r>
            <a:r>
              <a:rPr lang="en-US" altLang="zh-Hant" sz="1800">
                <a:latin typeface="Arial" panose="020B0604020202020204" pitchFamily="34" charset="0"/>
                <a:cs typeface="Arial" panose="020B0604020202020204" pitchFamily="34" charset="0"/>
                <a:sym typeface="Arial"/>
              </a:rPr>
              <a:t>SE-T </a:t>
            </a:r>
            <a:r>
              <a:rPr lang="zh-Hant" altLang="en-US" sz="1800">
                <a:latin typeface="Arial" panose="020B0604020202020204" pitchFamily="34" charset="0"/>
                <a:cs typeface="Arial" panose="020B0604020202020204" pitchFamily="34" charset="0"/>
                <a:sym typeface="Arial"/>
              </a:rPr>
              <a:t>或 </a:t>
            </a:r>
            <a:r>
              <a:rPr lang="en-US" altLang="zh-Hant" sz="1800">
                <a:latin typeface="Arial" panose="020B0604020202020204" pitchFamily="34" charset="0"/>
                <a:cs typeface="Arial" panose="020B0604020202020204" pitchFamily="34" charset="0"/>
                <a:sym typeface="Arial"/>
              </a:rPr>
              <a:t>SFP+ </a:t>
            </a:r>
            <a:r>
              <a:rPr lang="zh-Hant" altLang="en-US" sz="1800">
                <a:latin typeface="Arial" panose="020B0604020202020204" pitchFamily="34" charset="0"/>
                <a:cs typeface="Arial" panose="020B0604020202020204" pitchFamily="34" charset="0"/>
                <a:sym typeface="Arial"/>
              </a:rPr>
              <a:t>網卡</a:t>
            </a:r>
            <a:endParaRPr lang="en-US" altLang="zh-Hant" sz="1800">
              <a:latin typeface="Arial" panose="020B0604020202020204" pitchFamily="34" charset="0"/>
              <a:cs typeface="Arial" panose="020B0604020202020204" pitchFamily="34" charset="0"/>
              <a:sym typeface="Arial"/>
            </a:endParaRPr>
          </a:p>
        </p:txBody>
      </p:sp>
      <p:sp>
        <p:nvSpPr>
          <p:cNvPr id="5" name="Rectangle 4">
            <a:extLst>
              <a:ext uri="{FF2B5EF4-FFF2-40B4-BE49-F238E27FC236}">
                <a16:creationId xmlns:a16="http://schemas.microsoft.com/office/drawing/2014/main" id="{17457E03-CE34-3045-BDBB-F2BC7E9D0144}"/>
              </a:ext>
            </a:extLst>
          </p:cNvPr>
          <p:cNvSpPr/>
          <p:nvPr/>
        </p:nvSpPr>
        <p:spPr>
          <a:xfrm>
            <a:off x="428596" y="3690078"/>
            <a:ext cx="2610886" cy="830997"/>
          </a:xfrm>
          <a:prstGeom prst="rect">
            <a:avLst/>
          </a:prstGeom>
        </p:spPr>
        <p:txBody>
          <a:bodyPr wrap="square">
            <a:spAutoFit/>
          </a:bodyPr>
          <a:lstStyle/>
          <a:p>
            <a:r>
              <a:rPr lang="ja-JP" altLang="en-US" sz="800">
                <a:latin typeface="微軟正黑體" pitchFamily="34" charset="-120"/>
                <a:ea typeface="微軟正黑體" pitchFamily="34" charset="-120"/>
              </a:rPr>
              <a:t>測試於 </a:t>
            </a:r>
            <a:r>
              <a:rPr lang="en-US" altLang="zh-Hant" sz="800">
                <a:latin typeface="微軟正黑體" pitchFamily="34" charset="-120"/>
                <a:ea typeface="微軟正黑體" pitchFamily="34" charset="-120"/>
              </a:rPr>
              <a:t>QNAP </a:t>
            </a:r>
            <a:r>
              <a:rPr lang="ja-JP" altLang="en-US" sz="800">
                <a:latin typeface="微軟正黑體" pitchFamily="34" charset="-120"/>
                <a:ea typeface="微軟正黑體" pitchFamily="34" charset="-120"/>
              </a:rPr>
              <a:t>實驗室，數據會因實際環境而有所不同。</a:t>
            </a:r>
            <a:br>
              <a:rPr lang="ja-JP" altLang="en-US" sz="800">
                <a:latin typeface="微軟正黑體" pitchFamily="34" charset="-120"/>
                <a:ea typeface="微軟正黑體" pitchFamily="34" charset="-120"/>
              </a:rPr>
            </a:br>
            <a:br>
              <a:rPr lang="ja-JP" altLang="en-US" sz="800">
                <a:latin typeface="微軟正黑體" pitchFamily="34" charset="-120"/>
                <a:ea typeface="微軟正黑體" pitchFamily="34" charset="-120"/>
              </a:rPr>
            </a:br>
            <a:r>
              <a:rPr lang="en-US" altLang="ja-JP" sz="800">
                <a:latin typeface="微軟正黑體" pitchFamily="34" charset="-120"/>
                <a:ea typeface="微軟正黑體" pitchFamily="34" charset="-120"/>
              </a:rPr>
              <a:t>2 </a:t>
            </a:r>
            <a:r>
              <a:rPr lang="en-US" altLang="zh-Hant" sz="800">
                <a:latin typeface="微軟正黑體" pitchFamily="34" charset="-120"/>
                <a:ea typeface="微軟正黑體" pitchFamily="34" charset="-120"/>
              </a:rPr>
              <a:t>x 10GbE </a:t>
            </a:r>
            <a:r>
              <a:rPr lang="ja-JP" altLang="en-US" sz="800">
                <a:latin typeface="微軟正黑體" pitchFamily="34" charset="-120"/>
                <a:ea typeface="微軟正黑體" pitchFamily="34" charset="-120"/>
              </a:rPr>
              <a:t>傳輸測試環境：</a:t>
            </a:r>
            <a:br>
              <a:rPr lang="ja-JP" altLang="en-US" sz="800">
                <a:latin typeface="微軟正黑體" pitchFamily="34" charset="-120"/>
                <a:ea typeface="微軟正黑體" pitchFamily="34" charset="-120"/>
              </a:rPr>
            </a:br>
            <a:r>
              <a:rPr lang="en-US" altLang="zh-Hant" sz="800">
                <a:latin typeface="微軟正黑體" pitchFamily="34" charset="-120"/>
                <a:ea typeface="微軟正黑體" pitchFamily="34" charset="-120"/>
              </a:rPr>
              <a:t>NAS：TS-1677X</a:t>
            </a:r>
            <a:br>
              <a:rPr lang="en-US" altLang="zh-Hant" sz="800">
                <a:latin typeface="微軟正黑體" pitchFamily="34" charset="-120"/>
                <a:ea typeface="微軟正黑體" pitchFamily="34" charset="-120"/>
              </a:rPr>
            </a:br>
            <a:r>
              <a:rPr lang="en-US" altLang="zh-Hant" sz="800">
                <a:latin typeface="微軟正黑體" pitchFamily="34" charset="-120"/>
                <a:ea typeface="微軟正黑體" pitchFamily="34" charset="-120"/>
              </a:rPr>
              <a:t>OS：QTS 4.3.4</a:t>
            </a:r>
            <a:br>
              <a:rPr lang="en-US" altLang="zh-Hant" sz="800">
                <a:latin typeface="微軟正黑體" pitchFamily="34" charset="-120"/>
                <a:ea typeface="微軟正黑體" pitchFamily="34" charset="-120"/>
              </a:rPr>
            </a:br>
            <a:r>
              <a:rPr lang="ja-JP" altLang="en-US" sz="800">
                <a:latin typeface="微軟正黑體" pitchFamily="34" charset="-120"/>
                <a:ea typeface="微軟正黑體" pitchFamily="34" charset="-120"/>
              </a:rPr>
              <a:t>磁碟群組：</a:t>
            </a:r>
            <a:r>
              <a:rPr lang="en-US" altLang="zh-Hant" sz="800">
                <a:latin typeface="微軟正黑體" pitchFamily="34" charset="-120"/>
                <a:ea typeface="微軟正黑體" pitchFamily="34" charset="-120"/>
              </a:rPr>
              <a:t>RAID 5; 16 x Intel SSDSC2BB240G4 SSD</a:t>
            </a:r>
          </a:p>
        </p:txBody>
      </p:sp>
      <p:sp>
        <p:nvSpPr>
          <p:cNvPr id="6" name="Rectangle 5">
            <a:extLst>
              <a:ext uri="{FF2B5EF4-FFF2-40B4-BE49-F238E27FC236}">
                <a16:creationId xmlns:a16="http://schemas.microsoft.com/office/drawing/2014/main" id="{2BC02794-210B-754D-A6D6-51B7453A1B53}"/>
              </a:ext>
            </a:extLst>
          </p:cNvPr>
          <p:cNvSpPr/>
          <p:nvPr/>
        </p:nvSpPr>
        <p:spPr>
          <a:xfrm>
            <a:off x="3205897" y="4028632"/>
            <a:ext cx="4572000" cy="338554"/>
          </a:xfrm>
          <a:prstGeom prst="rect">
            <a:avLst/>
          </a:prstGeom>
        </p:spPr>
        <p:txBody>
          <a:bodyPr>
            <a:spAutoFit/>
          </a:bodyPr>
          <a:lstStyle/>
          <a:p>
            <a:r>
              <a:rPr lang="ja-JP" altLang="en-US" sz="800">
                <a:latin typeface="微軟正黑體" pitchFamily="34" charset="-120"/>
                <a:ea typeface="微軟正黑體" pitchFamily="34" charset="-120"/>
              </a:rPr>
              <a:t>客戶端 </a:t>
            </a:r>
            <a:r>
              <a:rPr lang="en-US" altLang="en-US" sz="800" err="1">
                <a:latin typeface="微軟正黑體" pitchFamily="34" charset="-120"/>
                <a:ea typeface="微軟正黑體" pitchFamily="34" charset="-120"/>
              </a:rPr>
              <a:t>PC：Windows</a:t>
            </a:r>
            <a:r>
              <a:rPr lang="en-US" altLang="en-US" sz="800">
                <a:latin typeface="微軟正黑體" pitchFamily="34" charset="-120"/>
                <a:ea typeface="微軟正黑體" pitchFamily="34" charset="-120"/>
              </a:rPr>
              <a:t> 10, Intel Core i7-6700 3.4 GHz, 32GB RAM, QNAP LAN-10G2T-X550 </a:t>
            </a:r>
            <a:r>
              <a:rPr lang="ja-JP" altLang="en-US" sz="800">
                <a:latin typeface="微軟正黑體" pitchFamily="34" charset="-120"/>
                <a:ea typeface="微軟正黑體" pitchFamily="34" charset="-120"/>
              </a:rPr>
              <a:t>網路卡</a:t>
            </a:r>
            <a:r>
              <a:rPr lang="en-US" altLang="ja-JP" sz="800">
                <a:latin typeface="微軟正黑體" pitchFamily="34" charset="-120"/>
                <a:ea typeface="微軟正黑體" pitchFamily="34" charset="-120"/>
              </a:rPr>
              <a:t>, </a:t>
            </a:r>
            <a:r>
              <a:rPr lang="en-US" altLang="en-US" sz="800" err="1">
                <a:latin typeface="微軟正黑體" pitchFamily="34" charset="-120"/>
                <a:ea typeface="微軟正黑體" pitchFamily="34" charset="-120"/>
              </a:rPr>
              <a:t>IOMeter</a:t>
            </a:r>
            <a:r>
              <a:rPr lang="en-US" altLang="en-US" sz="800">
                <a:latin typeface="微軟正黑體" pitchFamily="34" charset="-120"/>
                <a:ea typeface="微軟正黑體" pitchFamily="34" charset="-120"/>
              </a:rPr>
              <a:t> </a:t>
            </a:r>
            <a:r>
              <a:rPr lang="ja-JP" altLang="en-US" sz="800">
                <a:latin typeface="微軟正黑體" pitchFamily="34" charset="-120"/>
                <a:ea typeface="微軟正黑體" pitchFamily="34" charset="-120"/>
              </a:rPr>
              <a:t>持續傳輸</a:t>
            </a:r>
            <a:endParaRPr lang="en-US" altLang="en-US" sz="800">
              <a:latin typeface="微軟正黑體" pitchFamily="34" charset="-120"/>
              <a:ea typeface="微軟正黑體" pitchFamily="34" charset="-120"/>
            </a:endParaRPr>
          </a:p>
        </p:txBody>
      </p:sp>
      <p:sp>
        <p:nvSpPr>
          <p:cNvPr id="13" name="文字方塊 12"/>
          <p:cNvSpPr txBox="1"/>
          <p:nvPr/>
        </p:nvSpPr>
        <p:spPr>
          <a:xfrm>
            <a:off x="7358082" y="2590615"/>
            <a:ext cx="1285884" cy="369332"/>
          </a:xfrm>
          <a:prstGeom prst="rect">
            <a:avLst/>
          </a:prstGeom>
          <a:noFill/>
        </p:spPr>
        <p:txBody>
          <a:bodyPr wrap="square" rtlCol="0">
            <a:spAutoFit/>
          </a:bodyPr>
          <a:lstStyle/>
          <a:p>
            <a:r>
              <a:rPr lang="en-US" b="1">
                <a:solidFill>
                  <a:schemeClr val="accent6">
                    <a:lumMod val="75000"/>
                  </a:schemeClr>
                </a:solidFill>
                <a:latin typeface="Arial" pitchFamily="34" charset="0"/>
                <a:cs typeface="Arial" pitchFamily="34" charset="0"/>
              </a:rPr>
              <a:t>2001 </a:t>
            </a:r>
            <a:r>
              <a:rPr lang="en-US" sz="1400" b="1">
                <a:solidFill>
                  <a:schemeClr val="accent6">
                    <a:lumMod val="75000"/>
                  </a:schemeClr>
                </a:solidFill>
                <a:latin typeface="Arial" pitchFamily="34" charset="0"/>
                <a:cs typeface="Arial" pitchFamily="34" charset="0"/>
              </a:rPr>
              <a:t>MB/s</a:t>
            </a:r>
            <a:endParaRPr lang="zh-TW" altLang="en-US" sz="1400" b="1">
              <a:solidFill>
                <a:schemeClr val="accent6">
                  <a:lumMod val="75000"/>
                </a:schemeClr>
              </a:solidFill>
              <a:latin typeface="Arial" pitchFamily="34" charset="0"/>
              <a:cs typeface="Arial" pitchFamily="34" charset="0"/>
            </a:endParaRPr>
          </a:p>
        </p:txBody>
      </p:sp>
      <p:sp>
        <p:nvSpPr>
          <p:cNvPr id="14" name="文字方塊 13"/>
          <p:cNvSpPr txBox="1"/>
          <p:nvPr/>
        </p:nvSpPr>
        <p:spPr>
          <a:xfrm>
            <a:off x="7178603" y="3118574"/>
            <a:ext cx="1285884" cy="369332"/>
          </a:xfrm>
          <a:prstGeom prst="rect">
            <a:avLst/>
          </a:prstGeom>
          <a:noFill/>
        </p:spPr>
        <p:txBody>
          <a:bodyPr wrap="square" rtlCol="0">
            <a:spAutoFit/>
          </a:bodyPr>
          <a:lstStyle/>
          <a:p>
            <a:r>
              <a:rPr lang="en-US" b="1">
                <a:solidFill>
                  <a:srgbClr val="0070C0"/>
                </a:solidFill>
                <a:latin typeface="Arial" pitchFamily="34" charset="0"/>
                <a:cs typeface="Arial" pitchFamily="34" charset="0"/>
              </a:rPr>
              <a:t>200</a:t>
            </a:r>
            <a:r>
              <a:rPr lang="en-US" altLang="zh-TW" b="1">
                <a:solidFill>
                  <a:srgbClr val="0070C0"/>
                </a:solidFill>
                <a:latin typeface="Arial" pitchFamily="34" charset="0"/>
                <a:cs typeface="Arial" pitchFamily="34" charset="0"/>
              </a:rPr>
              <a:t>9</a:t>
            </a:r>
            <a:r>
              <a:rPr lang="en-US" b="1">
                <a:solidFill>
                  <a:srgbClr val="0070C0"/>
                </a:solidFill>
                <a:latin typeface="Arial" pitchFamily="34" charset="0"/>
                <a:cs typeface="Arial" pitchFamily="34" charset="0"/>
              </a:rPr>
              <a:t> </a:t>
            </a:r>
            <a:r>
              <a:rPr lang="en-US" sz="1400" b="1">
                <a:solidFill>
                  <a:srgbClr val="0070C0"/>
                </a:solidFill>
                <a:latin typeface="Arial" pitchFamily="34" charset="0"/>
                <a:cs typeface="Arial" pitchFamily="34" charset="0"/>
              </a:rPr>
              <a:t>MB/s</a:t>
            </a:r>
            <a:endParaRPr lang="zh-TW" altLang="en-US" sz="1400" b="1">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613641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Shape 198" descr="P2-3_紫.png">
            <a:extLst>
              <a:ext uri="{FF2B5EF4-FFF2-40B4-BE49-F238E27FC236}">
                <a16:creationId xmlns:a16="http://schemas.microsoft.com/office/drawing/2014/main" id="{DEFAC5D5-A785-4885-B32F-FC09D871E41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28615" y="1222406"/>
            <a:ext cx="2074225" cy="3506899"/>
          </a:xfrm>
          <a:prstGeom prst="rect">
            <a:avLst/>
          </a:prstGeom>
          <a:noFill/>
          <a:ln>
            <a:noFill/>
          </a:ln>
        </p:spPr>
      </p:pic>
      <p:pic>
        <p:nvPicPr>
          <p:cNvPr id="60" name="Shape 202" descr="P2-3_紫.png">
            <a:extLst>
              <a:ext uri="{FF2B5EF4-FFF2-40B4-BE49-F238E27FC236}">
                <a16:creationId xmlns:a16="http://schemas.microsoft.com/office/drawing/2014/main" id="{B02529F8-59BB-4EE4-8EA5-B6C8286E214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47445" y="1211922"/>
            <a:ext cx="2074225" cy="3514850"/>
          </a:xfrm>
          <a:prstGeom prst="rect">
            <a:avLst/>
          </a:prstGeom>
          <a:noFill/>
          <a:ln>
            <a:noFill/>
          </a:ln>
        </p:spPr>
      </p:pic>
      <p:pic>
        <p:nvPicPr>
          <p:cNvPr id="56" name="Shape 206" descr="P2-3_紫.png">
            <a:extLst>
              <a:ext uri="{FF2B5EF4-FFF2-40B4-BE49-F238E27FC236}">
                <a16:creationId xmlns:a16="http://schemas.microsoft.com/office/drawing/2014/main" id="{0C8839D1-5C9B-4C10-9A93-6BD1354A9C0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49654" y="1211921"/>
            <a:ext cx="2074225" cy="3530753"/>
          </a:xfrm>
          <a:prstGeom prst="rect">
            <a:avLst/>
          </a:prstGeom>
          <a:noFill/>
          <a:ln>
            <a:noFill/>
          </a:ln>
        </p:spPr>
      </p:pic>
      <p:pic>
        <p:nvPicPr>
          <p:cNvPr id="52" name="Shape 211" descr="P2-3_紫.png">
            <a:extLst>
              <a:ext uri="{FF2B5EF4-FFF2-40B4-BE49-F238E27FC236}">
                <a16:creationId xmlns:a16="http://schemas.microsoft.com/office/drawing/2014/main" id="{BB617026-8AD7-4687-B1E7-064DAE20F99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47727" y="1211921"/>
            <a:ext cx="2071735" cy="3506899"/>
          </a:xfrm>
          <a:prstGeom prst="rect">
            <a:avLst/>
          </a:prstGeom>
          <a:noFill/>
          <a:ln>
            <a:noFill/>
          </a:ln>
        </p:spPr>
      </p:pic>
      <p:sp>
        <p:nvSpPr>
          <p:cNvPr id="4" name="Title 3">
            <a:extLst>
              <a:ext uri="{FF2B5EF4-FFF2-40B4-BE49-F238E27FC236}">
                <a16:creationId xmlns:a16="http://schemas.microsoft.com/office/drawing/2014/main" id="{7647ED4E-21D0-344B-AB91-8C03748943EC}"/>
              </a:ext>
            </a:extLst>
          </p:cNvPr>
          <p:cNvSpPr>
            <a:spLocks noGrp="1"/>
          </p:cNvSpPr>
          <p:nvPr>
            <p:ph type="title"/>
          </p:nvPr>
        </p:nvSpPr>
        <p:spPr>
          <a:xfrm>
            <a:off x="454836" y="0"/>
            <a:ext cx="8689163" cy="745026"/>
          </a:xfrm>
        </p:spPr>
        <p:txBody>
          <a:bodyPr>
            <a:normAutofit/>
          </a:bodyPr>
          <a:lstStyle/>
          <a:p>
            <a:pPr>
              <a:buClr>
                <a:schemeClr val="dk1"/>
              </a:buClr>
              <a:buSzPct val="25000"/>
            </a:pPr>
            <a:r>
              <a:rPr lang="zh-Hant" sz="3600">
                <a:solidFill>
                  <a:srgbClr val="FFFFFF"/>
                </a:solidFill>
                <a:latin typeface="Arial" panose="020B0604020202020204" pitchFamily="34" charset="0"/>
                <a:cs typeface="Arial" panose="020B0604020202020204" pitchFamily="34" charset="0"/>
              </a:rPr>
              <a:t>領先</a:t>
            </a:r>
            <a:r>
              <a:rPr lang="zh-Hant" altLang="en-US" sz="3600">
                <a:solidFill>
                  <a:srgbClr val="FFFFFF"/>
                </a:solidFill>
                <a:latin typeface="Arial" panose="020B0604020202020204" pitchFamily="34" charset="0"/>
                <a:cs typeface="Arial" panose="020B0604020202020204" pitchFamily="34" charset="0"/>
              </a:rPr>
              <a:t>業界的 </a:t>
            </a:r>
            <a:r>
              <a:rPr lang="en-US" altLang="zh-Hant" sz="3600">
                <a:solidFill>
                  <a:srgbClr val="FFFFFF"/>
                </a:solidFill>
                <a:latin typeface="Arial" panose="020B0604020202020204" pitchFamily="34" charset="0"/>
                <a:cs typeface="Arial" panose="020B0604020202020204" pitchFamily="34" charset="0"/>
              </a:rPr>
              <a:t>3</a:t>
            </a:r>
            <a:r>
              <a:rPr lang="zh-TW" altLang="en-US" sz="3600">
                <a:solidFill>
                  <a:srgbClr val="FFFFFF"/>
                </a:solidFill>
                <a:latin typeface="Arial" panose="020B0604020202020204" pitchFamily="34" charset="0"/>
                <a:cs typeface="Arial" panose="020B0604020202020204" pitchFamily="34" charset="0"/>
              </a:rPr>
              <a:t> 個 </a:t>
            </a:r>
            <a:r>
              <a:rPr lang="en-US" altLang="zh-Hant" sz="3600">
                <a:solidFill>
                  <a:srgbClr val="FFFFFF"/>
                </a:solidFill>
                <a:latin typeface="Arial" panose="020B0604020202020204" pitchFamily="34" charset="0"/>
                <a:cs typeface="Arial" panose="020B0604020202020204" pitchFamily="34" charset="0"/>
              </a:rPr>
              <a:t>PCIe</a:t>
            </a:r>
            <a:r>
              <a:rPr lang="zh-Hant" altLang="en-US" sz="3600">
                <a:solidFill>
                  <a:srgbClr val="FFFFFF"/>
                </a:solidFill>
                <a:latin typeface="Arial" panose="020B0604020202020204" pitchFamily="34" charset="0"/>
                <a:cs typeface="Arial" panose="020B0604020202020204" pitchFamily="34" charset="0"/>
              </a:rPr>
              <a:t> 擴充插槽</a:t>
            </a:r>
            <a:endParaRPr lang="en-US" sz="3600">
              <a:solidFill>
                <a:srgbClr val="FFFFFF"/>
              </a:solidFill>
              <a:latin typeface="Arial" panose="020B0604020202020204" pitchFamily="34" charset="0"/>
              <a:cs typeface="Arial" panose="020B0604020202020204" pitchFamily="34" charset="0"/>
            </a:endParaRPr>
          </a:p>
        </p:txBody>
      </p:sp>
      <p:sp>
        <p:nvSpPr>
          <p:cNvPr id="7" name="矩形 13">
            <a:extLst>
              <a:ext uri="{FF2B5EF4-FFF2-40B4-BE49-F238E27FC236}">
                <a16:creationId xmlns:a16="http://schemas.microsoft.com/office/drawing/2014/main" id="{7E2C1919-D553-774F-9823-1C1A9723131F}"/>
              </a:ext>
            </a:extLst>
          </p:cNvPr>
          <p:cNvSpPr/>
          <p:nvPr/>
        </p:nvSpPr>
        <p:spPr>
          <a:xfrm>
            <a:off x="343073" y="2913100"/>
            <a:ext cx="1823914" cy="1169551"/>
          </a:xfrm>
          <a:prstGeom prst="rect">
            <a:avLst/>
          </a:prstGeom>
          <a:noFill/>
        </p:spPr>
        <p:txBody>
          <a:bodyPr wrap="square" lIns="91440" tIns="45720" rIns="91440" bIns="45720">
            <a:spAutoFit/>
          </a:bodyPr>
          <a:lstStyle/>
          <a:p>
            <a:pPr lvl="0">
              <a:buClr>
                <a:srgbClr val="595959"/>
              </a:buClr>
              <a:buSzPct val="25000"/>
            </a:pP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提供</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M.2 SSD </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插槽</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與 </a:t>
            </a:r>
            <a:r>
              <a:rPr lang="en-US" altLang="zh-Hant"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10GBASE-T </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網路埠，</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啟用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SSD </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快取或 </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Qtier </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分層儲存，讓儲存效能最佳化</a:t>
            </a: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pic>
        <p:nvPicPr>
          <p:cNvPr id="12" name="Picture 11">
            <a:extLst>
              <a:ext uri="{FF2B5EF4-FFF2-40B4-BE49-F238E27FC236}">
                <a16:creationId xmlns:a16="http://schemas.microsoft.com/office/drawing/2014/main" id="{BF7824B9-CF22-6D4C-A798-15E3643001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933" y="837157"/>
            <a:ext cx="2158753" cy="1350420"/>
          </a:xfrm>
          <a:prstGeom prst="rect">
            <a:avLst/>
          </a:prstGeom>
        </p:spPr>
      </p:pic>
      <p:pic>
        <p:nvPicPr>
          <p:cNvPr id="40" name="圖片 39" descr="LAN-40G2SF-MLX正面.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1017" y="787842"/>
            <a:ext cx="2071735" cy="1553802"/>
          </a:xfrm>
          <a:prstGeom prst="rect">
            <a:avLst/>
          </a:prstGeom>
        </p:spPr>
      </p:pic>
      <p:pic>
        <p:nvPicPr>
          <p:cNvPr id="42" name="圖片 41" descr="12G SAS HBA card_Rack.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64067" y="735216"/>
            <a:ext cx="2217118" cy="1662839"/>
          </a:xfrm>
          <a:prstGeom prst="rect">
            <a:avLst/>
          </a:prstGeom>
        </p:spPr>
      </p:pic>
      <p:pic>
        <p:nvPicPr>
          <p:cNvPr id="44" name="圖片 43" descr="USB 3.1 Type-A_側面.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58556" y="867011"/>
            <a:ext cx="1651981" cy="1637144"/>
          </a:xfrm>
          <a:prstGeom prst="rect">
            <a:avLst/>
          </a:prstGeom>
        </p:spPr>
      </p:pic>
      <p:sp>
        <p:nvSpPr>
          <p:cNvPr id="5" name="矩形: 圓角 4">
            <a:extLst>
              <a:ext uri="{FF2B5EF4-FFF2-40B4-BE49-F238E27FC236}">
                <a16:creationId xmlns:a16="http://schemas.microsoft.com/office/drawing/2014/main" id="{0809FF15-03F8-4CB5-A8C5-C765D9BF6082}"/>
              </a:ext>
            </a:extLst>
          </p:cNvPr>
          <p:cNvSpPr/>
          <p:nvPr/>
        </p:nvSpPr>
        <p:spPr>
          <a:xfrm>
            <a:off x="454837" y="2474792"/>
            <a:ext cx="1600386" cy="369332"/>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p:cNvSpPr txBox="1"/>
          <p:nvPr/>
        </p:nvSpPr>
        <p:spPr>
          <a:xfrm>
            <a:off x="531224" y="2492138"/>
            <a:ext cx="1454330" cy="338554"/>
          </a:xfrm>
          <a:prstGeom prst="rect">
            <a:avLst/>
          </a:prstGeom>
          <a:noFill/>
        </p:spPr>
        <p:txBody>
          <a:bodyPr wrap="square" rtlCol="0">
            <a:spAutoFit/>
          </a:bodyPr>
          <a:lstStyle/>
          <a:p>
            <a:pPr algn="ctr"/>
            <a:r>
              <a:rPr lang="en-US" altLang="zh-TW" sz="1600" b="1">
                <a:solidFill>
                  <a:srgbClr val="C00000"/>
                </a:solidFill>
                <a:latin typeface="Arial" pitchFamily="34" charset="0"/>
                <a:ea typeface="微軟正黑體" pitchFamily="34" charset="-120"/>
                <a:cs typeface="Arial" pitchFamily="34" charset="0"/>
              </a:rPr>
              <a:t>QM2</a:t>
            </a:r>
            <a:r>
              <a:rPr lang="en-US" altLang="zh-TW" sz="1600" b="1">
                <a:solidFill>
                  <a:srgbClr val="C00000"/>
                </a:solidFill>
                <a:latin typeface="微軟正黑體" pitchFamily="34" charset="-120"/>
                <a:ea typeface="微軟正黑體" pitchFamily="34" charset="-120"/>
              </a:rPr>
              <a:t> </a:t>
            </a:r>
            <a:r>
              <a:rPr lang="zh-TW" altLang="en-US" sz="1600" b="1">
                <a:solidFill>
                  <a:srgbClr val="C00000"/>
                </a:solidFill>
                <a:latin typeface="微軟正黑體" pitchFamily="34" charset="-120"/>
                <a:ea typeface="微軟正黑體" pitchFamily="34" charset="-120"/>
              </a:rPr>
              <a:t>卡</a:t>
            </a:r>
            <a:endParaRPr lang="zh-TW" altLang="en-US" sz="1600">
              <a:solidFill>
                <a:srgbClr val="C00000"/>
              </a:solidFill>
            </a:endParaRPr>
          </a:p>
        </p:txBody>
      </p:sp>
      <p:sp>
        <p:nvSpPr>
          <p:cNvPr id="63" name="矩形 13">
            <a:extLst>
              <a:ext uri="{FF2B5EF4-FFF2-40B4-BE49-F238E27FC236}">
                <a16:creationId xmlns:a16="http://schemas.microsoft.com/office/drawing/2014/main" id="{629A4B4A-F3A3-4C99-8A30-6B3964065A40}"/>
              </a:ext>
            </a:extLst>
          </p:cNvPr>
          <p:cNvSpPr/>
          <p:nvPr/>
        </p:nvSpPr>
        <p:spPr>
          <a:xfrm>
            <a:off x="2568002" y="3143158"/>
            <a:ext cx="1823914" cy="954107"/>
          </a:xfrm>
          <a:prstGeom prst="rect">
            <a:avLst/>
          </a:prstGeom>
          <a:noFill/>
        </p:spPr>
        <p:txBody>
          <a:bodyPr wrap="square" lIns="91440" tIns="45720" rIns="91440" bIns="45720">
            <a:spAutoFit/>
          </a:bodyPr>
          <a:lstStyle/>
          <a:p>
            <a:pPr>
              <a:buClr>
                <a:srgbClr val="595959"/>
              </a:buClr>
              <a:buSzPct val="25000"/>
            </a:pP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提供高吞吐量</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低延遲性</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或無線存取點服務</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，讓企業快速完成任務</a:t>
            </a: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
        <p:nvSpPr>
          <p:cNvPr id="64" name="矩形: 圓角 63">
            <a:extLst>
              <a:ext uri="{FF2B5EF4-FFF2-40B4-BE49-F238E27FC236}">
                <a16:creationId xmlns:a16="http://schemas.microsoft.com/office/drawing/2014/main" id="{37D5AF51-5C6D-420A-8B92-E70B98EE7559}"/>
              </a:ext>
            </a:extLst>
          </p:cNvPr>
          <p:cNvSpPr/>
          <p:nvPr/>
        </p:nvSpPr>
        <p:spPr>
          <a:xfrm>
            <a:off x="2603639" y="2474792"/>
            <a:ext cx="1764385" cy="603415"/>
          </a:xfrm>
          <a:prstGeom prst="roundRect">
            <a:avLst>
              <a:gd name="adj" fmla="val 9122"/>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文字方塊 64">
            <a:extLst>
              <a:ext uri="{FF2B5EF4-FFF2-40B4-BE49-F238E27FC236}">
                <a16:creationId xmlns:a16="http://schemas.microsoft.com/office/drawing/2014/main" id="{8D57EDD9-F069-49AC-967E-DA71CB83383F}"/>
              </a:ext>
            </a:extLst>
          </p:cNvPr>
          <p:cNvSpPr txBox="1"/>
          <p:nvPr/>
        </p:nvSpPr>
        <p:spPr>
          <a:xfrm>
            <a:off x="2438214" y="2474642"/>
            <a:ext cx="2090661" cy="584775"/>
          </a:xfrm>
          <a:prstGeom prst="rect">
            <a:avLst/>
          </a:prstGeom>
          <a:noFill/>
        </p:spPr>
        <p:txBody>
          <a:bodyPr wrap="square" rtlCol="0" anchor="t">
            <a:spAutoFit/>
          </a:bodyPr>
          <a:lstStyle/>
          <a:p>
            <a:pPr algn="ctr"/>
            <a:r>
              <a:rPr lang="en-US" altLang="zh-TW" sz="1600" b="1">
                <a:solidFill>
                  <a:schemeClr val="accent6">
                    <a:lumMod val="75000"/>
                  </a:schemeClr>
                </a:solidFill>
                <a:latin typeface="Arial" pitchFamily="34" charset="0"/>
                <a:ea typeface="微軟正黑體" pitchFamily="34" charset="-120"/>
                <a:cs typeface="Arial" pitchFamily="34" charset="0"/>
              </a:rPr>
              <a:t>40GbE/10GbE</a:t>
            </a:r>
          </a:p>
          <a:p>
            <a:pPr algn="ctr"/>
            <a:r>
              <a:rPr lang="zh-TW" altLang="en-US" sz="1600" b="1">
                <a:solidFill>
                  <a:schemeClr val="accent6">
                    <a:lumMod val="75000"/>
                  </a:schemeClr>
                </a:solidFill>
                <a:latin typeface="Arial" pitchFamily="34" charset="0"/>
                <a:ea typeface="微軟正黑體" pitchFamily="34" charset="-120"/>
                <a:cs typeface="Arial" pitchFamily="34" charset="0"/>
              </a:rPr>
              <a:t>與無線</a:t>
            </a:r>
            <a:r>
              <a:rPr lang="zh-Hant" altLang="en-US" sz="1600" b="1">
                <a:solidFill>
                  <a:schemeClr val="accent6">
                    <a:lumMod val="75000"/>
                  </a:schemeClr>
                </a:solidFill>
                <a:latin typeface="Arial" pitchFamily="34" charset="0"/>
                <a:ea typeface="微軟正黑體" pitchFamily="34" charset="-120"/>
                <a:cs typeface="Arial" pitchFamily="34" charset="0"/>
              </a:rPr>
              <a:t>網路擴充卡</a:t>
            </a:r>
            <a:endParaRPr lang="zh-TW" altLang="en-US" sz="1600" b="1">
              <a:solidFill>
                <a:schemeClr val="accent6">
                  <a:lumMod val="75000"/>
                </a:schemeClr>
              </a:solidFill>
              <a:latin typeface="微軟正黑體"/>
              <a:ea typeface="微軟正黑體" pitchFamily="34" charset="-120"/>
              <a:cs typeface="Arial" pitchFamily="34" charset="0"/>
            </a:endParaRPr>
          </a:p>
        </p:txBody>
      </p:sp>
      <p:sp>
        <p:nvSpPr>
          <p:cNvPr id="66" name="矩形: 圓角 65">
            <a:extLst>
              <a:ext uri="{FF2B5EF4-FFF2-40B4-BE49-F238E27FC236}">
                <a16:creationId xmlns:a16="http://schemas.microsoft.com/office/drawing/2014/main" id="{80480591-F947-4BB3-9581-EF66D6FD676B}"/>
              </a:ext>
            </a:extLst>
          </p:cNvPr>
          <p:cNvSpPr/>
          <p:nvPr/>
        </p:nvSpPr>
        <p:spPr>
          <a:xfrm>
            <a:off x="4850672" y="2474792"/>
            <a:ext cx="1664278" cy="369332"/>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文字方塊 66">
            <a:extLst>
              <a:ext uri="{FF2B5EF4-FFF2-40B4-BE49-F238E27FC236}">
                <a16:creationId xmlns:a16="http://schemas.microsoft.com/office/drawing/2014/main" id="{8EAE1328-8CB9-47C0-8A6F-6AB8574158DD}"/>
              </a:ext>
            </a:extLst>
          </p:cNvPr>
          <p:cNvSpPr txBox="1"/>
          <p:nvPr/>
        </p:nvSpPr>
        <p:spPr>
          <a:xfrm>
            <a:off x="4856820" y="2492138"/>
            <a:ext cx="1651982" cy="338554"/>
          </a:xfrm>
          <a:prstGeom prst="rect">
            <a:avLst/>
          </a:prstGeom>
          <a:noFill/>
          <a:ln>
            <a:noFill/>
          </a:ln>
        </p:spPr>
        <p:txBody>
          <a:bodyPr wrap="square" rtlCol="0">
            <a:spAutoFit/>
          </a:bodyPr>
          <a:lstStyle/>
          <a:p>
            <a:pPr algn="ctr"/>
            <a:r>
              <a:rPr lang="en-US" altLang="zh-TW" sz="1600" b="1">
                <a:solidFill>
                  <a:srgbClr val="AC8300"/>
                </a:solidFill>
                <a:latin typeface="Arial" pitchFamily="34" charset="0"/>
                <a:ea typeface="微軟正黑體" pitchFamily="34" charset="-120"/>
                <a:cs typeface="Arial" pitchFamily="34" charset="0"/>
              </a:rPr>
              <a:t>USB 3.1 </a:t>
            </a:r>
            <a:r>
              <a:rPr lang="zh-Hant" altLang="en-US" sz="1600" b="1">
                <a:solidFill>
                  <a:srgbClr val="AC8300"/>
                </a:solidFill>
                <a:latin typeface="Arial" pitchFamily="34" charset="0"/>
                <a:ea typeface="微軟正黑體" pitchFamily="34" charset="-120"/>
                <a:cs typeface="Arial" pitchFamily="34" charset="0"/>
              </a:rPr>
              <a:t>擴充卡</a:t>
            </a:r>
            <a:endParaRPr lang="zh-TW" altLang="en-US" sz="1600" b="1">
              <a:solidFill>
                <a:srgbClr val="AC8300"/>
              </a:solidFill>
              <a:latin typeface="Arial" pitchFamily="34" charset="0"/>
              <a:ea typeface="微軟正黑體" pitchFamily="34" charset="-120"/>
              <a:cs typeface="Arial" pitchFamily="34" charset="0"/>
            </a:endParaRPr>
          </a:p>
        </p:txBody>
      </p:sp>
      <p:sp>
        <p:nvSpPr>
          <p:cNvPr id="68" name="矩形 13">
            <a:extLst>
              <a:ext uri="{FF2B5EF4-FFF2-40B4-BE49-F238E27FC236}">
                <a16:creationId xmlns:a16="http://schemas.microsoft.com/office/drawing/2014/main" id="{FAA85E47-0DD8-4B9D-8571-BE36215DC59E}"/>
              </a:ext>
            </a:extLst>
          </p:cNvPr>
          <p:cNvSpPr/>
          <p:nvPr/>
        </p:nvSpPr>
        <p:spPr>
          <a:xfrm>
            <a:off x="4770854" y="2930518"/>
            <a:ext cx="1823914" cy="1169551"/>
          </a:xfrm>
          <a:prstGeom prst="rect">
            <a:avLst/>
          </a:prstGeom>
          <a:noFill/>
        </p:spPr>
        <p:txBody>
          <a:bodyPr wrap="square" lIns="91440" tIns="45720" rIns="91440" bIns="45720">
            <a:spAutoFit/>
          </a:bodyPr>
          <a:lstStyle/>
          <a:p>
            <a:pPr>
              <a:buClr>
                <a:srgbClr val="595959"/>
              </a:buClr>
              <a:buSzPct val="25000"/>
            </a:pP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提供高達 </a:t>
            </a:r>
            <a:r>
              <a:rPr lang="en-US" altLang="zh-Hant"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10Gb/s</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的外接裝置傳輸速度， </a:t>
            </a:r>
            <a:r>
              <a:rPr lang="en-US" altLang="zh-Hant"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Type-A </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埠更可向下相容 </a:t>
            </a:r>
            <a:r>
              <a:rPr lang="en-US" altLang="zh-Hant"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USB 3.0/2.0 </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裝置</a:t>
            </a: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
        <p:nvSpPr>
          <p:cNvPr id="69" name="矩形: 圓角 68">
            <a:extLst>
              <a:ext uri="{FF2B5EF4-FFF2-40B4-BE49-F238E27FC236}">
                <a16:creationId xmlns:a16="http://schemas.microsoft.com/office/drawing/2014/main" id="{9BC445E1-8226-428F-AED7-7334A6F31A2C}"/>
              </a:ext>
            </a:extLst>
          </p:cNvPr>
          <p:cNvSpPr/>
          <p:nvPr/>
        </p:nvSpPr>
        <p:spPr>
          <a:xfrm>
            <a:off x="7057636" y="2474791"/>
            <a:ext cx="1664278" cy="60212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文字方塊 69">
            <a:extLst>
              <a:ext uri="{FF2B5EF4-FFF2-40B4-BE49-F238E27FC236}">
                <a16:creationId xmlns:a16="http://schemas.microsoft.com/office/drawing/2014/main" id="{AE0DB203-28C6-4DFF-82A0-EB8AE7113C12}"/>
              </a:ext>
            </a:extLst>
          </p:cNvPr>
          <p:cNvSpPr txBox="1"/>
          <p:nvPr/>
        </p:nvSpPr>
        <p:spPr>
          <a:xfrm>
            <a:off x="7063784" y="2492138"/>
            <a:ext cx="1651982" cy="584775"/>
          </a:xfrm>
          <a:prstGeom prst="rect">
            <a:avLst/>
          </a:prstGeom>
          <a:noFill/>
          <a:ln>
            <a:noFill/>
          </a:ln>
        </p:spPr>
        <p:txBody>
          <a:bodyPr wrap="square" rtlCol="0">
            <a:spAutoFit/>
          </a:bodyPr>
          <a:lstStyle/>
          <a:p>
            <a:pPr algn="ctr"/>
            <a:r>
              <a:rPr lang="en-US" altLang="zh-TW" sz="1600" b="1">
                <a:solidFill>
                  <a:schemeClr val="accent5">
                    <a:lumMod val="50000"/>
                  </a:schemeClr>
                </a:solidFill>
                <a:latin typeface="Arial" pitchFamily="34" charset="0"/>
                <a:ea typeface="微軟正黑體" pitchFamily="34" charset="-120"/>
                <a:cs typeface="Arial" pitchFamily="34" charset="0"/>
              </a:rPr>
              <a:t>SAS </a:t>
            </a:r>
            <a:r>
              <a:rPr lang="zh-Hant" altLang="en-US" sz="1600" b="1">
                <a:solidFill>
                  <a:schemeClr val="accent5">
                    <a:lumMod val="50000"/>
                  </a:schemeClr>
                </a:solidFill>
                <a:latin typeface="Arial" pitchFamily="34" charset="0"/>
                <a:ea typeface="微軟正黑體" pitchFamily="34" charset="-120"/>
                <a:cs typeface="Arial" pitchFamily="34" charset="0"/>
              </a:rPr>
              <a:t>擴充卡 </a:t>
            </a:r>
            <a:r>
              <a:rPr lang="en-US" altLang="zh-Hant" sz="1600" b="1">
                <a:solidFill>
                  <a:schemeClr val="accent5">
                    <a:lumMod val="50000"/>
                  </a:schemeClr>
                </a:solidFill>
                <a:latin typeface="Arial" pitchFamily="34" charset="0"/>
                <a:ea typeface="微軟正黑體" pitchFamily="34" charset="-120"/>
                <a:cs typeface="Arial" pitchFamily="34" charset="0"/>
              </a:rPr>
              <a:t>(12G)</a:t>
            </a:r>
            <a:endParaRPr lang="zh-TW" altLang="en-US" sz="1600" b="1">
              <a:solidFill>
                <a:schemeClr val="accent5">
                  <a:lumMod val="50000"/>
                </a:schemeClr>
              </a:solidFill>
              <a:latin typeface="Arial" pitchFamily="34" charset="0"/>
              <a:ea typeface="微軟正黑體" pitchFamily="34" charset="-120"/>
              <a:cs typeface="Arial" pitchFamily="34" charset="0"/>
            </a:endParaRPr>
          </a:p>
        </p:txBody>
      </p:sp>
      <p:sp>
        <p:nvSpPr>
          <p:cNvPr id="71" name="矩形 13">
            <a:extLst>
              <a:ext uri="{FF2B5EF4-FFF2-40B4-BE49-F238E27FC236}">
                <a16:creationId xmlns:a16="http://schemas.microsoft.com/office/drawing/2014/main" id="{A5B62CF1-7DBB-4A3A-81AE-B0435A56D4F3}"/>
              </a:ext>
            </a:extLst>
          </p:cNvPr>
          <p:cNvSpPr/>
          <p:nvPr/>
        </p:nvSpPr>
        <p:spPr>
          <a:xfrm>
            <a:off x="6977818" y="3176883"/>
            <a:ext cx="1913244" cy="1169551"/>
          </a:xfrm>
          <a:prstGeom prst="rect">
            <a:avLst/>
          </a:prstGeom>
          <a:noFill/>
        </p:spPr>
        <p:txBody>
          <a:bodyPr wrap="square" lIns="91440" tIns="45720" rIns="91440" bIns="45720">
            <a:spAutoFit/>
          </a:bodyPr>
          <a:lstStyle/>
          <a:p>
            <a:pPr>
              <a:buClr>
                <a:srgbClr val="595959"/>
              </a:buClr>
              <a:buSzPct val="25000"/>
            </a:pP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專為 </a:t>
            </a:r>
            <a:r>
              <a:rPr lang="en-US" altLang="zh-Hant"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NAS </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搭配 </a:t>
            </a:r>
            <a:r>
              <a:rPr lang="en-US" altLang="zh-Hant"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REXP </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系列儲存擴充設備所設計，最多可串接新增 </a:t>
            </a:r>
            <a:r>
              <a:rPr lang="en-US" altLang="zh-Hant"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40 </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顆 </a:t>
            </a:r>
            <a:r>
              <a:rPr lang="en-US" altLang="zh-Hant"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SAS/SATA </a:t>
            </a:r>
            <a:r>
              <a:rPr lang="zh-Hant"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硬碟儲存容量</a:t>
            </a: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3437175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Shape 299"/>
          <p:cNvSpPr txBox="1">
            <a:spLocks noGrp="1"/>
          </p:cNvSpPr>
          <p:nvPr>
            <p:ph type="body" idx="1"/>
          </p:nvPr>
        </p:nvSpPr>
        <p:spPr>
          <a:xfrm>
            <a:off x="618309" y="1396201"/>
            <a:ext cx="7501936" cy="1434085"/>
          </a:xfrm>
          <a:prstGeom prst="rect">
            <a:avLst/>
          </a:prstGeom>
          <a:noFill/>
          <a:ln>
            <a:noFill/>
          </a:ln>
        </p:spPr>
        <p:txBody>
          <a:bodyPr wrap="square" lIns="91425" tIns="91425" rIns="91425" bIns="91425" anchor="t" anchorCtr="0">
            <a:noAutofit/>
          </a:bodyPr>
          <a:lstStyle/>
          <a:p>
            <a:pPr marL="269875" marR="0" lvl="0" indent="-193675" algn="l" rtl="0">
              <a:lnSpc>
                <a:spcPct val="115000"/>
              </a:lnSpc>
              <a:spcBef>
                <a:spcPts val="0"/>
              </a:spcBef>
              <a:spcAft>
                <a:spcPts val="0"/>
              </a:spcAft>
              <a:buClr>
                <a:srgbClr val="C00000"/>
              </a:buClr>
              <a:buSzPct val="100000"/>
              <a:buFont typeface="Arial"/>
              <a:buChar char="•"/>
            </a:pPr>
            <a:r>
              <a:rPr lang="zh-TW" sz="2400" b="1" i="0" u="none" strike="noStrike" cap="none">
                <a:solidFill>
                  <a:schemeClr val="bg1"/>
                </a:solidFill>
                <a:latin typeface="Arial" panose="020B0604020202020204" pitchFamily="34" charset="0"/>
                <a:cs typeface="Arial" panose="020B0604020202020204" pitchFamily="34" charset="0"/>
                <a:sym typeface="Arial"/>
              </a:rPr>
              <a:t>升級記憶體</a:t>
            </a:r>
          </a:p>
          <a:p>
            <a:pPr marL="269875" marR="0" lvl="0" indent="-193675" algn="l" rtl="0">
              <a:lnSpc>
                <a:spcPct val="115000"/>
              </a:lnSpc>
              <a:spcBef>
                <a:spcPts val="0"/>
              </a:spcBef>
              <a:spcAft>
                <a:spcPts val="0"/>
              </a:spcAft>
              <a:buClr>
                <a:srgbClr val="C00000"/>
              </a:buClr>
              <a:buSzPct val="100000"/>
              <a:buFont typeface="Arial"/>
              <a:buChar char="•"/>
            </a:pPr>
            <a:r>
              <a:rPr lang="zh-TW" sz="2400" b="1" i="0" u="none" strike="noStrike" cap="none">
                <a:solidFill>
                  <a:schemeClr val="bg1"/>
                </a:solidFill>
                <a:latin typeface="Arial" panose="020B0604020202020204" pitchFamily="34" charset="0"/>
                <a:cs typeface="Arial" panose="020B0604020202020204" pitchFamily="34" charset="0"/>
                <a:sym typeface="Arial"/>
              </a:rPr>
              <a:t>安裝 M.2 SSD 與隨附的散熱模組</a:t>
            </a:r>
          </a:p>
          <a:p>
            <a:pPr marL="269875" marR="0" lvl="0" indent="-193675" algn="l" rtl="0">
              <a:lnSpc>
                <a:spcPct val="115000"/>
              </a:lnSpc>
              <a:spcBef>
                <a:spcPts val="0"/>
              </a:spcBef>
              <a:spcAft>
                <a:spcPts val="0"/>
              </a:spcAft>
              <a:buClr>
                <a:srgbClr val="C00000"/>
              </a:buClr>
              <a:buSzPct val="100000"/>
              <a:buFont typeface="Arial"/>
              <a:buChar char="•"/>
              <a:tabLst>
                <a:tab pos="269875" algn="l"/>
              </a:tabLst>
            </a:pPr>
            <a:r>
              <a:rPr lang="zh-TW" sz="2400" b="1" i="0" u="none" strike="noStrike" cap="none">
                <a:solidFill>
                  <a:schemeClr val="bg1"/>
                </a:solidFill>
                <a:latin typeface="Arial" panose="020B0604020202020204" pitchFamily="34" charset="0"/>
                <a:cs typeface="Arial" panose="020B0604020202020204" pitchFamily="34" charset="0"/>
                <a:sym typeface="Arial"/>
              </a:rPr>
              <a:t>安裝圖形顯示卡</a:t>
            </a:r>
          </a:p>
        </p:txBody>
      </p:sp>
      <p:sp>
        <p:nvSpPr>
          <p:cNvPr id="4" name="矩形 3">
            <a:extLst>
              <a:ext uri="{FF2B5EF4-FFF2-40B4-BE49-F238E27FC236}">
                <a16:creationId xmlns:a16="http://schemas.microsoft.com/office/drawing/2014/main" id="{3C9ADACD-13AF-4483-AC74-B8869B15177F}"/>
              </a:ext>
            </a:extLst>
          </p:cNvPr>
          <p:cNvSpPr/>
          <p:nvPr/>
        </p:nvSpPr>
        <p:spPr>
          <a:xfrm>
            <a:off x="0" y="780649"/>
            <a:ext cx="9144000" cy="615553"/>
          </a:xfrm>
          <a:prstGeom prst="rect">
            <a:avLst/>
          </a:prstGeom>
          <a:gradFill flip="none" rotWithShape="1">
            <a:gsLst>
              <a:gs pos="0">
                <a:srgbClr val="C00000">
                  <a:alpha val="0"/>
                </a:srgbClr>
              </a:gs>
              <a:gs pos="30000">
                <a:srgbClr val="C00000"/>
              </a:gs>
              <a:gs pos="70000">
                <a:srgbClr val="C00000"/>
              </a:gs>
              <a:gs pos="100000">
                <a:srgbClr val="C00000">
                  <a:alpha val="0"/>
                </a:srgbClr>
              </a:gs>
            </a:gsLst>
            <a:lin ang="0" scaled="1"/>
            <a:tileRect/>
          </a:grad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400" b="1">
                <a:solidFill>
                  <a:srgbClr val="FFFFFF"/>
                </a:solidFill>
                <a:latin typeface="Arial" panose="020B0604020202020204" pitchFamily="34" charset="0"/>
                <a:ea typeface="微軟正黑體" panose="020B0604030504040204" pitchFamily="34" charset="-120"/>
                <a:cs typeface="Arial" panose="020B0604020202020204" pitchFamily="34" charset="0"/>
              </a:rPr>
              <a:t>TS-x77</a:t>
            </a:r>
            <a:r>
              <a:rPr lang="en-US" altLang="zh-TW" sz="3400" b="1">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3400" b="1">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現場安裝展示</a:t>
            </a:r>
          </a:p>
        </p:txBody>
      </p:sp>
    </p:spTree>
    <p:extLst>
      <p:ext uri="{BB962C8B-B14F-4D97-AF65-F5344CB8AC3E}">
        <p14:creationId xmlns:p14="http://schemas.microsoft.com/office/powerpoint/2010/main" val="199355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124">
            <a:extLst>
              <a:ext uri="{FF2B5EF4-FFF2-40B4-BE49-F238E27FC236}">
                <a16:creationId xmlns:a16="http://schemas.microsoft.com/office/drawing/2014/main" id="{C7208C83-2D73-44DC-92C6-6D9737ACC777}"/>
              </a:ext>
            </a:extLst>
          </p:cNvPr>
          <p:cNvSpPr/>
          <p:nvPr/>
        </p:nvSpPr>
        <p:spPr>
          <a:xfrm>
            <a:off x="-10575" y="2531594"/>
            <a:ext cx="4667794" cy="2617969"/>
          </a:xfrm>
          <a:prstGeom prst="roundRect">
            <a:avLst>
              <a:gd name="adj" fmla="val 0"/>
            </a:avLst>
          </a:prstGeom>
          <a:gradFill>
            <a:gsLst>
              <a:gs pos="0">
                <a:schemeClr val="accent4">
                  <a:lumMod val="60000"/>
                  <a:lumOff val="40000"/>
                </a:schemeClr>
              </a:gs>
              <a:gs pos="4900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33" name="矩形圖說文字 32">
            <a:extLst>
              <a:ext uri="{FF2B5EF4-FFF2-40B4-BE49-F238E27FC236}">
                <a16:creationId xmlns:a16="http://schemas.microsoft.com/office/drawing/2014/main" id="{8D0EB010-748E-B84A-A482-B1D66556FB34}"/>
              </a:ext>
            </a:extLst>
          </p:cNvPr>
          <p:cNvSpPr/>
          <p:nvPr/>
        </p:nvSpPr>
        <p:spPr>
          <a:xfrm>
            <a:off x="322918" y="1130232"/>
            <a:ext cx="3694436" cy="1127992"/>
          </a:xfrm>
          <a:prstGeom prst="wedgeRectCallout">
            <a:avLst>
              <a:gd name="adj1" fmla="val 49680"/>
              <a:gd name="adj2" fmla="val 6528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50">
              <a:latin typeface="Microsoft JhengHei" panose="020B0604030504040204" pitchFamily="34" charset="-120"/>
              <a:ea typeface="Microsoft JhengHei" panose="020B0604030504040204" pitchFamily="34" charset="-120"/>
            </a:endParaRPr>
          </a:p>
        </p:txBody>
      </p:sp>
      <p:sp>
        <p:nvSpPr>
          <p:cNvPr id="3" name="標題 2"/>
          <p:cNvSpPr>
            <a:spLocks noGrp="1"/>
          </p:cNvSpPr>
          <p:nvPr>
            <p:ph type="title"/>
          </p:nvPr>
        </p:nvSpPr>
        <p:spPr>
          <a:xfrm>
            <a:off x="1129085" y="0"/>
            <a:ext cx="8014915" cy="752319"/>
          </a:xfrm>
        </p:spPr>
        <p:txBody>
          <a:bodyPr>
            <a:normAutofit/>
          </a:bodyPr>
          <a:lstStyle/>
          <a:p>
            <a:pPr>
              <a:spcBef>
                <a:spcPts val="0"/>
              </a:spcBef>
              <a:buClr>
                <a:schemeClr val="dk1"/>
              </a:buClr>
              <a:buSzPct val="25000"/>
            </a:pPr>
            <a:r>
              <a:rPr lang="zh-TW" altLang="en-US" sz="3300">
                <a:solidFill>
                  <a:srgbClr val="FFFFFF"/>
                </a:solidFill>
                <a:latin typeface="Arial" panose="020B0604020202020204" pitchFamily="34" charset="0"/>
                <a:cs typeface="Arial" panose="020B0604020202020204" pitchFamily="34" charset="0"/>
              </a:rPr>
              <a:t>用 </a:t>
            </a:r>
            <a:r>
              <a:rPr lang="en" altLang="zh-TW" sz="3300">
                <a:solidFill>
                  <a:srgbClr val="FFFFFF"/>
                </a:solidFill>
                <a:latin typeface="Arial" panose="020B0604020202020204" pitchFamily="34" charset="0"/>
                <a:cs typeface="Arial" panose="020B0604020202020204" pitchFamily="34" charset="0"/>
              </a:rPr>
              <a:t>QM2 </a:t>
            </a:r>
            <a:r>
              <a:rPr lang="zh-TW" altLang="en-US" sz="3300">
                <a:solidFill>
                  <a:srgbClr val="FFFFFF"/>
                </a:solidFill>
                <a:latin typeface="Arial" panose="020B0604020202020204" pitchFamily="34" charset="0"/>
                <a:cs typeface="Arial" panose="020B0604020202020204" pitchFamily="34" charset="0"/>
              </a:rPr>
              <a:t>卡為</a:t>
            </a:r>
            <a:r>
              <a:rPr lang="en-US" altLang="zh-TW" sz="3300">
                <a:solidFill>
                  <a:srgbClr val="FFFFFF"/>
                </a:solidFill>
                <a:latin typeface="Arial" panose="020B0604020202020204" pitchFamily="34" charset="0"/>
                <a:cs typeface="Arial" panose="020B0604020202020204" pitchFamily="34" charset="0"/>
              </a:rPr>
              <a:t> TS-x77 </a:t>
            </a:r>
            <a:r>
              <a:rPr lang="zh-TW" altLang="en-US" sz="3300">
                <a:solidFill>
                  <a:srgbClr val="FFFFFF"/>
                </a:solidFill>
                <a:latin typeface="Arial" panose="020B0604020202020204" pitchFamily="34" charset="0"/>
                <a:cs typeface="Arial" panose="020B0604020202020204" pitchFamily="34" charset="0"/>
              </a:rPr>
              <a:t>擴充</a:t>
            </a:r>
            <a:r>
              <a:rPr lang="en-US" altLang="zh-TW" sz="3300">
                <a:solidFill>
                  <a:srgbClr val="FFFFFF"/>
                </a:solidFill>
                <a:latin typeface="Arial" panose="020B0604020202020204" pitchFamily="34" charset="0"/>
                <a:cs typeface="Arial" panose="020B0604020202020204" pitchFamily="34" charset="0"/>
              </a:rPr>
              <a:t> M.2 SSD </a:t>
            </a:r>
            <a:r>
              <a:rPr lang="zh-CN" altLang="en-US" sz="3300">
                <a:solidFill>
                  <a:srgbClr val="FFFFFF"/>
                </a:solidFill>
                <a:latin typeface="Arial" panose="020B0604020202020204" pitchFamily="34" charset="0"/>
                <a:cs typeface="Arial" panose="020B0604020202020204" pitchFamily="34" charset="0"/>
              </a:rPr>
              <a:t>插槽</a:t>
            </a:r>
            <a:endParaRPr lang="zh-TW" altLang="en-US" sz="3300">
              <a:solidFill>
                <a:srgbClr val="FFFFFF"/>
              </a:solidFill>
              <a:latin typeface="Arial" panose="020B0604020202020204" pitchFamily="34" charset="0"/>
              <a:cs typeface="Arial" panose="020B0604020202020204" pitchFamily="34" charset="0"/>
            </a:endParaRPr>
          </a:p>
        </p:txBody>
      </p:sp>
      <p:pic>
        <p:nvPicPr>
          <p:cNvPr id="9" name="Picture 33" descr="\\MARKETING\Marketing\TO 明俐\直播PPT\20171208_SATA M.2 SSD 與 NVMe M.2 SSD 有什麼不一樣\素材\P1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75"/>
          <a:stretch/>
        </p:blipFill>
        <p:spPr bwMode="auto">
          <a:xfrm>
            <a:off x="4310195" y="3249304"/>
            <a:ext cx="4445654" cy="117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MARKETING\Marketing\MarketingMaterials\素材\_icons\ICON_Sabrina\QNAP Auto Tiering logo_512x51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1935" y="3835163"/>
            <a:ext cx="799591" cy="79959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a:extLst>
              <a:ext uri="{FF2B5EF4-FFF2-40B4-BE49-F238E27FC236}">
                <a16:creationId xmlns:a16="http://schemas.microsoft.com/office/drawing/2014/main" id="{F834A7C6-D153-C940-AF35-71C1A1706F86}"/>
              </a:ext>
            </a:extLst>
          </p:cNvPr>
          <p:cNvSpPr/>
          <p:nvPr/>
        </p:nvSpPr>
        <p:spPr>
          <a:xfrm>
            <a:off x="4303865" y="971505"/>
            <a:ext cx="3498850" cy="369332"/>
          </a:xfrm>
          <a:prstGeom prst="rect">
            <a:avLst/>
          </a:prstGeom>
        </p:spPr>
        <p:txBody>
          <a:bodyPr wrap="square">
            <a:spAutoFit/>
          </a:bodyPr>
          <a:lstStyle/>
          <a:p>
            <a:pPr algn="ctr"/>
            <a:r>
              <a:rPr lang="zh-TW" altLang="en-US" b="1">
                <a:solidFill>
                  <a:schemeClr val="accent6">
                    <a:lumMod val="75000"/>
                  </a:schemeClr>
                </a:solidFill>
                <a:latin typeface="Microsoft JhengHei" panose="020B0604030504040204" pitchFamily="34" charset="-120"/>
                <a:ea typeface="Microsoft JhengHei" panose="020B0604030504040204" pitchFamily="34" charset="-120"/>
              </a:rPr>
              <a:t>隨機存取</a:t>
            </a:r>
            <a:r>
              <a:rPr lang="zh-TW" altLang="zh-TW" b="1">
                <a:solidFill>
                  <a:schemeClr val="accent6">
                    <a:lumMod val="75000"/>
                  </a:schemeClr>
                </a:solidFill>
                <a:latin typeface="Microsoft JhengHei" panose="020B0604030504040204" pitchFamily="34" charset="-120"/>
                <a:ea typeface="Microsoft JhengHei" panose="020B0604030504040204" pitchFamily="34" charset="-120"/>
              </a:rPr>
              <a:t>效能</a:t>
            </a:r>
            <a:r>
              <a:rPr lang="zh-TW" altLang="en-US" b="1">
                <a:solidFill>
                  <a:schemeClr val="accent6">
                    <a:lumMod val="75000"/>
                  </a:schemeClr>
                </a:solidFill>
                <a:latin typeface="Microsoft JhengHei" panose="020B0604030504040204" pitchFamily="34" charset="-120"/>
                <a:ea typeface="Microsoft JhengHei" panose="020B0604030504040204" pitchFamily="34" charset="-120"/>
              </a:rPr>
              <a:t>大幅提升</a:t>
            </a:r>
          </a:p>
        </p:txBody>
      </p:sp>
      <p:grpSp>
        <p:nvGrpSpPr>
          <p:cNvPr id="5" name="Shape 297"/>
          <p:cNvGrpSpPr>
            <a:grpSpLocks/>
          </p:cNvGrpSpPr>
          <p:nvPr/>
        </p:nvGrpSpPr>
        <p:grpSpPr bwMode="auto">
          <a:xfrm>
            <a:off x="2178087" y="718742"/>
            <a:ext cx="1781175" cy="1659731"/>
            <a:chOff x="-7999666" y="2448708"/>
            <a:chExt cx="2714749" cy="2481249"/>
          </a:xfrm>
        </p:grpSpPr>
        <p:pic>
          <p:nvPicPr>
            <p:cNvPr id="6" name="Shape 298" descr="D:\工作進行中\20170911直播母版16比9\20171012直播ppt元素\QM2爆炸圖_coco.png"/>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99666" y="2448708"/>
              <a:ext cx="2714749" cy="248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299"/>
            <p:cNvSpPr txBox="1">
              <a:spLocks noChangeArrowheads="1"/>
            </p:cNvSpPr>
            <p:nvPr/>
          </p:nvSpPr>
          <p:spPr bwMode="auto">
            <a:xfrm>
              <a:off x="-7368560" y="3229820"/>
              <a:ext cx="1854127" cy="655125"/>
            </a:xfrm>
            <a:prstGeom prst="rect">
              <a:avLst/>
            </a:prstGeom>
            <a:noFill/>
            <a:ln w="9525">
              <a:noFill/>
              <a:miter lim="800000"/>
              <a:headEnd/>
              <a:tailEnd/>
            </a:ln>
          </p:spPr>
          <p:txBody>
            <a:bodyPr lIns="68569" tIns="68569" rIns="68569" bIns="68569"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FFFFFF"/>
                </a:buClr>
                <a:buSzPts val="1400"/>
              </a:pPr>
              <a:r>
                <a:rPr lang="zh-TW" altLang="zh-TW" sz="1600" b="1">
                  <a:solidFill>
                    <a:srgbClr val="FFFFFF"/>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Arial" charset="0"/>
                </a:rPr>
                <a:t>QM2 SSD RAID</a:t>
              </a:r>
              <a:r>
                <a:rPr lang="en-US" altLang="zh-TW" sz="1600" b="1">
                  <a:solidFill>
                    <a:srgbClr val="FFFFFF"/>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Arial" charset="0"/>
                </a:rPr>
                <a:t> 0/1</a:t>
              </a:r>
              <a:endParaRPr lang="zh-TW" altLang="zh-TW" sz="1600" b="1">
                <a:solidFill>
                  <a:srgbClr val="FFFFFF"/>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Arial" charset="0"/>
              </a:endParaRPr>
            </a:p>
          </p:txBody>
        </p:sp>
      </p:grpSp>
      <p:sp>
        <p:nvSpPr>
          <p:cNvPr id="8" name="Shape 302"/>
          <p:cNvSpPr txBox="1">
            <a:spLocks noChangeArrowheads="1"/>
          </p:cNvSpPr>
          <p:nvPr/>
        </p:nvSpPr>
        <p:spPr bwMode="auto">
          <a:xfrm>
            <a:off x="3188226" y="1943076"/>
            <a:ext cx="1028518" cy="24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1400" b="1">
                <a:latin typeface="Arial" pitchFamily="34" charset="0"/>
                <a:ea typeface="Microsoft JhengHei" panose="020B0604030504040204" pitchFamily="34" charset="-120"/>
                <a:cs typeface="Arial" pitchFamily="34" charset="0"/>
                <a:sym typeface="Arial" charset="0"/>
              </a:rPr>
              <a:t>QM2-2S</a:t>
            </a:r>
          </a:p>
        </p:txBody>
      </p:sp>
      <p:sp>
        <p:nvSpPr>
          <p:cNvPr id="27" name="矩形 26">
            <a:extLst>
              <a:ext uri="{FF2B5EF4-FFF2-40B4-BE49-F238E27FC236}">
                <a16:creationId xmlns:a16="http://schemas.microsoft.com/office/drawing/2014/main" id="{6136B7CA-374F-DF44-90F0-B9D8574AB428}"/>
              </a:ext>
            </a:extLst>
          </p:cNvPr>
          <p:cNvSpPr/>
          <p:nvPr/>
        </p:nvSpPr>
        <p:spPr>
          <a:xfrm>
            <a:off x="5294464" y="2781300"/>
            <a:ext cx="3543300" cy="369332"/>
          </a:xfrm>
          <a:prstGeom prst="rect">
            <a:avLst/>
          </a:prstGeom>
        </p:spPr>
        <p:txBody>
          <a:bodyPr wrap="square">
            <a:spAutoFit/>
          </a:bodyPr>
          <a:lstStyle/>
          <a:p>
            <a:pPr algn="ctr"/>
            <a:r>
              <a:rPr lang="zh-TW" altLang="en-US" b="1">
                <a:solidFill>
                  <a:schemeClr val="accent2">
                    <a:lumMod val="75000"/>
                  </a:schemeClr>
                </a:solidFill>
                <a:latin typeface="Microsoft JhengHei" panose="020B0604030504040204" pitchFamily="34" charset="-120"/>
                <a:ea typeface="Microsoft JhengHei" panose="020B0604030504040204" pitchFamily="34" charset="-120"/>
              </a:rPr>
              <a:t>效能與總儲存空間擴充雙重效益</a:t>
            </a:r>
          </a:p>
        </p:txBody>
      </p:sp>
      <p:pic>
        <p:nvPicPr>
          <p:cNvPr id="30" name="Shape 83">
            <a:extLst>
              <a:ext uri="{FF2B5EF4-FFF2-40B4-BE49-F238E27FC236}">
                <a16:creationId xmlns:a16="http://schemas.microsoft.com/office/drawing/2014/main" id="{506D2161-2D74-994B-805E-1A93AD53D989}"/>
              </a:ext>
            </a:extLst>
          </p:cNvPr>
          <p:cNvPicPr preferRelativeResize="0">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312787" y="1438791"/>
            <a:ext cx="4526072" cy="110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pic>
      <p:grpSp>
        <p:nvGrpSpPr>
          <p:cNvPr id="35" name="群組 34">
            <a:extLst>
              <a:ext uri="{FF2B5EF4-FFF2-40B4-BE49-F238E27FC236}">
                <a16:creationId xmlns:a16="http://schemas.microsoft.com/office/drawing/2014/main" id="{8A92147D-573B-4C47-8C36-665B9BFFC3DE}"/>
              </a:ext>
            </a:extLst>
          </p:cNvPr>
          <p:cNvGrpSpPr/>
          <p:nvPr/>
        </p:nvGrpSpPr>
        <p:grpSpPr>
          <a:xfrm>
            <a:off x="4296257" y="929616"/>
            <a:ext cx="4543516" cy="497074"/>
            <a:chOff x="3201090" y="2357147"/>
            <a:chExt cx="6058021" cy="662765"/>
          </a:xfrm>
        </p:grpSpPr>
        <p:sp>
          <p:nvSpPr>
            <p:cNvPr id="31" name="剪去並圓角化單一角落矩形 30">
              <a:extLst>
                <a:ext uri="{FF2B5EF4-FFF2-40B4-BE49-F238E27FC236}">
                  <a16:creationId xmlns:a16="http://schemas.microsoft.com/office/drawing/2014/main" id="{89923FD1-A9EF-2B47-BCD9-CA61B6CFC05F}"/>
                </a:ext>
              </a:extLst>
            </p:cNvPr>
            <p:cNvSpPr/>
            <p:nvPr/>
          </p:nvSpPr>
          <p:spPr>
            <a:xfrm>
              <a:off x="7884834" y="2357147"/>
              <a:ext cx="1374277" cy="604434"/>
            </a:xfrm>
            <a:prstGeom prst="snip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400" b="1">
                  <a:latin typeface="Microsoft JhengHei" panose="020B0604030504040204" pitchFamily="34" charset="-120"/>
                  <a:ea typeface="Microsoft JhengHei" panose="020B0604030504040204" pitchFamily="34" charset="-120"/>
                  <a:cs typeface="Arial" pitchFamily="34" charset="0"/>
                </a:rPr>
                <a:t>SSD</a:t>
              </a:r>
              <a:r>
                <a:rPr kumimoji="1" lang="zh-TW" altLang="en-US" sz="1400" b="1">
                  <a:latin typeface="Microsoft JhengHei" panose="020B0604030504040204" pitchFamily="34" charset="-120"/>
                  <a:ea typeface="Microsoft JhengHei" panose="020B0604030504040204" pitchFamily="34" charset="-120"/>
                  <a:cs typeface="Arial" pitchFamily="34" charset="0"/>
                </a:rPr>
                <a:t> 快取</a:t>
              </a:r>
            </a:p>
          </p:txBody>
        </p:sp>
        <p:sp>
          <p:nvSpPr>
            <p:cNvPr id="34" name="五邊形 33">
              <a:extLst>
                <a:ext uri="{FF2B5EF4-FFF2-40B4-BE49-F238E27FC236}">
                  <a16:creationId xmlns:a16="http://schemas.microsoft.com/office/drawing/2014/main" id="{A77AF980-9D79-1149-9760-18E64B6E868B}"/>
                </a:ext>
              </a:extLst>
            </p:cNvPr>
            <p:cNvSpPr/>
            <p:nvPr/>
          </p:nvSpPr>
          <p:spPr>
            <a:xfrm>
              <a:off x="3201090" y="2924779"/>
              <a:ext cx="6056802" cy="95133"/>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50">
                <a:latin typeface="Microsoft JhengHei" panose="020B0604030504040204" pitchFamily="34" charset="-120"/>
                <a:ea typeface="Microsoft JhengHei" panose="020B0604030504040204" pitchFamily="34" charset="-120"/>
              </a:endParaRPr>
            </a:p>
          </p:txBody>
        </p:sp>
      </p:grpSp>
      <p:grpSp>
        <p:nvGrpSpPr>
          <p:cNvPr id="37" name="群組 36">
            <a:extLst>
              <a:ext uri="{FF2B5EF4-FFF2-40B4-BE49-F238E27FC236}">
                <a16:creationId xmlns:a16="http://schemas.microsoft.com/office/drawing/2014/main" id="{D5C507FA-3770-4F4F-848D-82C3AD9166FD}"/>
              </a:ext>
            </a:extLst>
          </p:cNvPr>
          <p:cNvGrpSpPr/>
          <p:nvPr/>
        </p:nvGrpSpPr>
        <p:grpSpPr>
          <a:xfrm>
            <a:off x="4309896" y="2773504"/>
            <a:ext cx="4542603" cy="485450"/>
            <a:chOff x="4538369" y="4614884"/>
            <a:chExt cx="6056802" cy="647266"/>
          </a:xfrm>
        </p:grpSpPr>
        <p:sp>
          <p:nvSpPr>
            <p:cNvPr id="32" name="剪去並圓角化單一角落矩形 31">
              <a:extLst>
                <a:ext uri="{FF2B5EF4-FFF2-40B4-BE49-F238E27FC236}">
                  <a16:creationId xmlns:a16="http://schemas.microsoft.com/office/drawing/2014/main" id="{EE6334DE-3E46-C746-AF71-CA1DE8AA3CF0}"/>
                </a:ext>
              </a:extLst>
            </p:cNvPr>
            <p:cNvSpPr/>
            <p:nvPr/>
          </p:nvSpPr>
          <p:spPr>
            <a:xfrm>
              <a:off x="4538369" y="4614884"/>
              <a:ext cx="1324001" cy="604434"/>
            </a:xfrm>
            <a:prstGeom prst="snip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400" b="1">
                  <a:latin typeface="Microsoft JhengHei" panose="020B0604030504040204" pitchFamily="34" charset="-120"/>
                  <a:ea typeface="Microsoft JhengHei" panose="020B0604030504040204" pitchFamily="34" charset="-120"/>
                  <a:cs typeface="Arial" pitchFamily="34" charset="0"/>
                </a:rPr>
                <a:t>SSD</a:t>
              </a:r>
              <a:r>
                <a:rPr kumimoji="1" lang="zh-TW" altLang="en-US" sz="1400" b="1">
                  <a:latin typeface="Microsoft JhengHei" panose="020B0604030504040204" pitchFamily="34" charset="-120"/>
                  <a:ea typeface="Microsoft JhengHei" panose="020B0604030504040204" pitchFamily="34" charset="-120"/>
                  <a:cs typeface="Arial" pitchFamily="34" charset="0"/>
                </a:rPr>
                <a:t> </a:t>
              </a:r>
              <a:r>
                <a:rPr kumimoji="1" lang="zh-TW" altLang="en-US" b="1">
                  <a:latin typeface="Microsoft JhengHei" panose="020B0604030504040204" pitchFamily="34" charset="-120"/>
                  <a:ea typeface="Microsoft JhengHei" panose="020B0604030504040204" pitchFamily="34" charset="-120"/>
                  <a:cs typeface="Arial" pitchFamily="34" charset="0"/>
                </a:rPr>
                <a:t>分層</a:t>
              </a:r>
              <a:endParaRPr kumimoji="1" lang="zh-TW" altLang="en-US" sz="1400" b="1">
                <a:latin typeface="Microsoft JhengHei" panose="020B0604030504040204" pitchFamily="34" charset="-120"/>
                <a:ea typeface="Microsoft JhengHei" panose="020B0604030504040204" pitchFamily="34" charset="-120"/>
                <a:cs typeface="Arial" pitchFamily="34" charset="0"/>
              </a:endParaRPr>
            </a:p>
          </p:txBody>
        </p:sp>
        <p:sp>
          <p:nvSpPr>
            <p:cNvPr id="36" name="五邊形 35">
              <a:extLst>
                <a:ext uri="{FF2B5EF4-FFF2-40B4-BE49-F238E27FC236}">
                  <a16:creationId xmlns:a16="http://schemas.microsoft.com/office/drawing/2014/main" id="{19205D8B-11EC-C14C-86B0-4740FA7F95AC}"/>
                </a:ext>
              </a:extLst>
            </p:cNvPr>
            <p:cNvSpPr/>
            <p:nvPr/>
          </p:nvSpPr>
          <p:spPr>
            <a:xfrm>
              <a:off x="4538369" y="5167017"/>
              <a:ext cx="6056802" cy="95133"/>
            </a:xfrm>
            <a:prstGeom prst="homePlat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50">
                <a:latin typeface="Microsoft JhengHei" panose="020B0604030504040204" pitchFamily="34" charset="-120"/>
                <a:ea typeface="Microsoft JhengHei" panose="020B0604030504040204" pitchFamily="34" charset="-120"/>
              </a:endParaRPr>
            </a:p>
          </p:txBody>
        </p:sp>
      </p:grpSp>
      <p:pic>
        <p:nvPicPr>
          <p:cNvPr id="38" name="圖片 5">
            <a:extLst>
              <a:ext uri="{FF2B5EF4-FFF2-40B4-BE49-F238E27FC236}">
                <a16:creationId xmlns:a16="http://schemas.microsoft.com/office/drawing/2014/main" id="{B1D3A5BF-1FEC-1E4C-8BDD-7035AFE7B8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7097" y="1340837"/>
            <a:ext cx="1105833" cy="327417"/>
          </a:xfrm>
          <a:prstGeom prst="rect">
            <a:avLst/>
          </a:prstGeom>
        </p:spPr>
      </p:pic>
      <p:pic>
        <p:nvPicPr>
          <p:cNvPr id="39" name="圖片 5">
            <a:extLst>
              <a:ext uri="{FF2B5EF4-FFF2-40B4-BE49-F238E27FC236}">
                <a16:creationId xmlns:a16="http://schemas.microsoft.com/office/drawing/2014/main" id="{3BFAF6D1-2246-A04F-B92E-B0AA1D4458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7096" y="1738286"/>
            <a:ext cx="1105833" cy="327417"/>
          </a:xfrm>
          <a:prstGeom prst="rect">
            <a:avLst/>
          </a:prstGeom>
        </p:spPr>
      </p:pic>
      <p:sp>
        <p:nvSpPr>
          <p:cNvPr id="26" name="Shape 318">
            <a:extLst>
              <a:ext uri="{FF2B5EF4-FFF2-40B4-BE49-F238E27FC236}">
                <a16:creationId xmlns:a16="http://schemas.microsoft.com/office/drawing/2014/main" id="{20B1900A-3549-9942-8909-FEB8BCFC68D6}"/>
              </a:ext>
            </a:extLst>
          </p:cNvPr>
          <p:cNvSpPr txBox="1">
            <a:spLocks noChangeArrowheads="1"/>
          </p:cNvSpPr>
          <p:nvPr/>
        </p:nvSpPr>
        <p:spPr bwMode="auto">
          <a:xfrm>
            <a:off x="201380" y="2845294"/>
            <a:ext cx="2137844" cy="4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2000" b="1">
                <a:latin typeface="Arial" pitchFamily="34" charset="0"/>
                <a:ea typeface="Microsoft JhengHei" panose="020B0604030504040204" pitchFamily="34" charset="-120"/>
                <a:cs typeface="Arial" pitchFamily="34" charset="0"/>
                <a:sym typeface="Arial" charset="0"/>
              </a:rPr>
              <a:t>QM2-2S</a:t>
            </a:r>
            <a:r>
              <a:rPr lang="en-US" altLang="zh-TW" sz="2000" b="1">
                <a:latin typeface="Arial" pitchFamily="34" charset="0"/>
                <a:ea typeface="Microsoft JhengHei" panose="020B0604030504040204" pitchFamily="34" charset="-120"/>
                <a:cs typeface="Arial" pitchFamily="34" charset="0"/>
                <a:sym typeface="Arial" charset="0"/>
              </a:rPr>
              <a:t>-220A</a:t>
            </a:r>
            <a:endParaRPr lang="zh-TW" altLang="zh-TW" sz="2000" b="1">
              <a:latin typeface="Arial" pitchFamily="34" charset="0"/>
              <a:ea typeface="Microsoft JhengHei" panose="020B0604030504040204" pitchFamily="34" charset="-120"/>
              <a:cs typeface="Arial" pitchFamily="34" charset="0"/>
              <a:sym typeface="Arial" charset="0"/>
            </a:endParaRPr>
          </a:p>
        </p:txBody>
      </p:sp>
      <p:grpSp>
        <p:nvGrpSpPr>
          <p:cNvPr id="28" name="群組 29">
            <a:extLst>
              <a:ext uri="{FF2B5EF4-FFF2-40B4-BE49-F238E27FC236}">
                <a16:creationId xmlns:a16="http://schemas.microsoft.com/office/drawing/2014/main" id="{AA81CE91-67D7-3545-A4D1-6C1AACE82BD7}"/>
              </a:ext>
            </a:extLst>
          </p:cNvPr>
          <p:cNvGrpSpPr/>
          <p:nvPr/>
        </p:nvGrpSpPr>
        <p:grpSpPr>
          <a:xfrm>
            <a:off x="107894" y="3237514"/>
            <a:ext cx="3606821" cy="353222"/>
            <a:chOff x="1497437" y="1353398"/>
            <a:chExt cx="2298490" cy="528869"/>
          </a:xfrm>
        </p:grpSpPr>
        <p:sp>
          <p:nvSpPr>
            <p:cNvPr id="29" name="平行四邊形 24">
              <a:extLst>
                <a:ext uri="{FF2B5EF4-FFF2-40B4-BE49-F238E27FC236}">
                  <a16:creationId xmlns:a16="http://schemas.microsoft.com/office/drawing/2014/main" id="{EA597609-5494-D145-9904-AED8FF11957C}"/>
                </a:ext>
              </a:extLst>
            </p:cNvPr>
            <p:cNvSpPr/>
            <p:nvPr/>
          </p:nvSpPr>
          <p:spPr>
            <a:xfrm>
              <a:off x="1497437" y="1390244"/>
              <a:ext cx="2146627" cy="492023"/>
            </a:xfrm>
            <a:prstGeom prst="parallelogram">
              <a:avLst>
                <a:gd name="adj" fmla="val 55727"/>
              </a:avLst>
            </a:prstGeom>
            <a:solidFill>
              <a:srgbClr val="7030A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sz="1350">
                <a:latin typeface="Microsoft JhengHei" panose="020B0604030504040204" pitchFamily="34" charset="-120"/>
                <a:ea typeface="Microsoft JhengHei" panose="020B0604030504040204" pitchFamily="34" charset="-120"/>
              </a:endParaRPr>
            </a:p>
          </p:txBody>
        </p:sp>
        <p:sp>
          <p:nvSpPr>
            <p:cNvPr id="42" name="矩形 29">
              <a:extLst>
                <a:ext uri="{FF2B5EF4-FFF2-40B4-BE49-F238E27FC236}">
                  <a16:creationId xmlns:a16="http://schemas.microsoft.com/office/drawing/2014/main" id="{24C58B40-E666-BC43-973F-5F5FDBEDD512}"/>
                </a:ext>
              </a:extLst>
            </p:cNvPr>
            <p:cNvSpPr/>
            <p:nvPr/>
          </p:nvSpPr>
          <p:spPr>
            <a:xfrm>
              <a:off x="1658635" y="1353398"/>
              <a:ext cx="2137292" cy="460825"/>
            </a:xfrm>
            <a:prstGeom prst="rect">
              <a:avLst/>
            </a:prstGeom>
          </p:spPr>
          <p:txBody>
            <a:bodyPr wrap="square">
              <a:spAutoFit/>
            </a:bodyPr>
            <a:lstStyle/>
            <a:p>
              <a:r>
                <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2 x M.2 SATA</a:t>
              </a:r>
              <a:r>
                <a:rPr lang="zh-TW" altLang="en-US"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 </a:t>
              </a:r>
              <a:r>
                <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2280 6Gb/s</a:t>
              </a:r>
              <a:endParaRPr lang="en-US" altLang="zh-TW" b="1" kern="0">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Verdana"/>
              </a:endParaRPr>
            </a:p>
          </p:txBody>
        </p:sp>
      </p:grpSp>
      <p:sp>
        <p:nvSpPr>
          <p:cNvPr id="43" name="Shape 318">
            <a:extLst>
              <a:ext uri="{FF2B5EF4-FFF2-40B4-BE49-F238E27FC236}">
                <a16:creationId xmlns:a16="http://schemas.microsoft.com/office/drawing/2014/main" id="{570EB9EF-7AF0-D44E-95A1-C76E0C836AEC}"/>
              </a:ext>
            </a:extLst>
          </p:cNvPr>
          <p:cNvSpPr txBox="1">
            <a:spLocks noChangeArrowheads="1"/>
          </p:cNvSpPr>
          <p:nvPr/>
        </p:nvSpPr>
        <p:spPr bwMode="auto">
          <a:xfrm>
            <a:off x="201380" y="3757453"/>
            <a:ext cx="2137844" cy="4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2000" b="1">
                <a:latin typeface="Arial" pitchFamily="34" charset="0"/>
                <a:ea typeface="Microsoft JhengHei" panose="020B0604030504040204" pitchFamily="34" charset="-120"/>
                <a:cs typeface="Arial" pitchFamily="34" charset="0"/>
                <a:sym typeface="Arial" charset="0"/>
              </a:rPr>
              <a:t>QM2-2</a:t>
            </a:r>
            <a:r>
              <a:rPr lang="en-US" altLang="zh-TW" sz="2000" b="1">
                <a:latin typeface="Arial" pitchFamily="34" charset="0"/>
                <a:ea typeface="Microsoft JhengHei" panose="020B0604030504040204" pitchFamily="34" charset="-120"/>
                <a:cs typeface="Arial" pitchFamily="34" charset="0"/>
                <a:sym typeface="Arial" charset="0"/>
              </a:rPr>
              <a:t>P-244A</a:t>
            </a:r>
            <a:endParaRPr lang="zh-TW" altLang="zh-TW" sz="2000" b="1">
              <a:latin typeface="Arial" pitchFamily="34" charset="0"/>
              <a:ea typeface="Microsoft JhengHei" panose="020B0604030504040204" pitchFamily="34" charset="-120"/>
              <a:cs typeface="Arial" pitchFamily="34" charset="0"/>
              <a:sym typeface="Arial" charset="0"/>
            </a:endParaRPr>
          </a:p>
        </p:txBody>
      </p:sp>
      <p:grpSp>
        <p:nvGrpSpPr>
          <p:cNvPr id="44" name="群組 29">
            <a:extLst>
              <a:ext uri="{FF2B5EF4-FFF2-40B4-BE49-F238E27FC236}">
                <a16:creationId xmlns:a16="http://schemas.microsoft.com/office/drawing/2014/main" id="{63FE493C-5C93-A54D-A27E-28ED2588CC32}"/>
              </a:ext>
            </a:extLst>
          </p:cNvPr>
          <p:cNvGrpSpPr/>
          <p:nvPr/>
        </p:nvGrpSpPr>
        <p:grpSpPr>
          <a:xfrm>
            <a:off x="107894" y="4135365"/>
            <a:ext cx="3606821" cy="353221"/>
            <a:chOff x="2717840" y="757464"/>
            <a:chExt cx="2298490" cy="528868"/>
          </a:xfrm>
        </p:grpSpPr>
        <p:sp>
          <p:nvSpPr>
            <p:cNvPr id="45" name="平行四邊形 12">
              <a:extLst>
                <a:ext uri="{FF2B5EF4-FFF2-40B4-BE49-F238E27FC236}">
                  <a16:creationId xmlns:a16="http://schemas.microsoft.com/office/drawing/2014/main" id="{28187B50-BE31-C044-A00E-BEFA5BC99B34}"/>
                </a:ext>
              </a:extLst>
            </p:cNvPr>
            <p:cNvSpPr/>
            <p:nvPr/>
          </p:nvSpPr>
          <p:spPr>
            <a:xfrm>
              <a:off x="2717840" y="794309"/>
              <a:ext cx="2146627" cy="492023"/>
            </a:xfrm>
            <a:prstGeom prst="parallelogram">
              <a:avLst>
                <a:gd name="adj" fmla="val 55727"/>
              </a:avLst>
            </a:prstGeom>
            <a:solidFill>
              <a:srgbClr val="7030A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sz="1350">
                <a:latin typeface="Microsoft JhengHei" panose="020B0604030504040204" pitchFamily="34" charset="-120"/>
                <a:ea typeface="Microsoft JhengHei" panose="020B0604030504040204" pitchFamily="34" charset="-120"/>
              </a:endParaRPr>
            </a:p>
          </p:txBody>
        </p:sp>
        <p:sp>
          <p:nvSpPr>
            <p:cNvPr id="46" name="矩形 13">
              <a:extLst>
                <a:ext uri="{FF2B5EF4-FFF2-40B4-BE49-F238E27FC236}">
                  <a16:creationId xmlns:a16="http://schemas.microsoft.com/office/drawing/2014/main" id="{CF785F4A-3D5B-9146-8CC4-C910360DFB3F}"/>
                </a:ext>
              </a:extLst>
            </p:cNvPr>
            <p:cNvSpPr/>
            <p:nvPr/>
          </p:nvSpPr>
          <p:spPr>
            <a:xfrm>
              <a:off x="2879038" y="757464"/>
              <a:ext cx="2137292" cy="460825"/>
            </a:xfrm>
            <a:prstGeom prst="rect">
              <a:avLst/>
            </a:prstGeom>
          </p:spPr>
          <p:txBody>
            <a:bodyPr wrap="square">
              <a:spAutoFit/>
            </a:bodyPr>
            <a:lstStyle/>
            <a:p>
              <a:r>
                <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2 x M.2 PCIe </a:t>
              </a:r>
              <a:r>
                <a:rPr lang="en-US" altLang="zh-TW" b="1" err="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NVMe</a:t>
              </a:r>
              <a:r>
                <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 2280</a:t>
              </a:r>
              <a:endPar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Verdana"/>
              </a:endParaRPr>
            </a:p>
          </p:txBody>
        </p:sp>
      </p:grpSp>
      <p:grpSp>
        <p:nvGrpSpPr>
          <p:cNvPr id="23" name="群組 18">
            <a:extLst>
              <a:ext uri="{FF2B5EF4-FFF2-40B4-BE49-F238E27FC236}">
                <a16:creationId xmlns:a16="http://schemas.microsoft.com/office/drawing/2014/main" id="{6F6CB7D4-E2FC-704E-8A64-074D3F1F2E1A}"/>
              </a:ext>
            </a:extLst>
          </p:cNvPr>
          <p:cNvGrpSpPr/>
          <p:nvPr/>
        </p:nvGrpSpPr>
        <p:grpSpPr>
          <a:xfrm>
            <a:off x="2458729" y="2461666"/>
            <a:ext cx="1852023" cy="1308022"/>
            <a:chOff x="222158" y="2028160"/>
            <a:chExt cx="2469364" cy="1744029"/>
          </a:xfrm>
        </p:grpSpPr>
        <p:sp>
          <p:nvSpPr>
            <p:cNvPr id="24" name="Shape 316">
              <a:extLst>
                <a:ext uri="{FF2B5EF4-FFF2-40B4-BE49-F238E27FC236}">
                  <a16:creationId xmlns:a16="http://schemas.microsoft.com/office/drawing/2014/main" id="{1E45B0C4-26BE-F24C-AA3C-AD0226376D79}"/>
                </a:ext>
              </a:extLst>
            </p:cNvPr>
            <p:cNvSpPr>
              <a:spLocks noChangeArrowheads="1"/>
            </p:cNvSpPr>
            <p:nvPr/>
          </p:nvSpPr>
          <p:spPr bwMode="auto">
            <a:xfrm>
              <a:off x="624017" y="2028160"/>
              <a:ext cx="1719940" cy="1735937"/>
            </a:xfrm>
            <a:prstGeom prst="ellipse">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13" rIns="91425" bIns="45713"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a:solidFill>
                  <a:srgbClr val="FFFFFF"/>
                </a:solidFill>
                <a:latin typeface="Microsoft JhengHei" panose="020B0604030504040204" pitchFamily="34" charset="-120"/>
                <a:ea typeface="Microsoft JhengHei" panose="020B0604030504040204" pitchFamily="34" charset="-120"/>
                <a:sym typeface="Arial" charset="0"/>
              </a:endParaRPr>
            </a:p>
          </p:txBody>
        </p:sp>
        <p:pic>
          <p:nvPicPr>
            <p:cNvPr id="25" name="圖片 21" descr="QM2-2S-220A_Front_left-angle.png">
              <a:extLst>
                <a:ext uri="{FF2B5EF4-FFF2-40B4-BE49-F238E27FC236}">
                  <a16:creationId xmlns:a16="http://schemas.microsoft.com/office/drawing/2014/main" id="{552CA2C5-35D6-984C-8A48-BF93224381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2158" y="2228562"/>
              <a:ext cx="2469364" cy="1543627"/>
            </a:xfrm>
            <a:prstGeom prst="rect">
              <a:avLst/>
            </a:prstGeom>
          </p:spPr>
        </p:pic>
      </p:grpSp>
      <p:sp>
        <p:nvSpPr>
          <p:cNvPr id="2" name="橢圓 1">
            <a:extLst>
              <a:ext uri="{FF2B5EF4-FFF2-40B4-BE49-F238E27FC236}">
                <a16:creationId xmlns:a16="http://schemas.microsoft.com/office/drawing/2014/main" id="{04F6D5F3-1BCA-4588-82E1-7F8E171451A9}"/>
              </a:ext>
            </a:extLst>
          </p:cNvPr>
          <p:cNvSpPr/>
          <p:nvPr/>
        </p:nvSpPr>
        <p:spPr>
          <a:xfrm>
            <a:off x="1717291" y="1426466"/>
            <a:ext cx="516610" cy="51661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FFEE2E3A-D3C1-47D1-8F94-AD9D96F5464F}"/>
              </a:ext>
            </a:extLst>
          </p:cNvPr>
          <p:cNvSpPr txBox="1"/>
          <p:nvPr/>
        </p:nvSpPr>
        <p:spPr>
          <a:xfrm>
            <a:off x="1744179" y="1314003"/>
            <a:ext cx="405029" cy="707886"/>
          </a:xfrm>
          <a:prstGeom prst="rect">
            <a:avLst/>
          </a:prstGeom>
          <a:noFill/>
        </p:spPr>
        <p:txBody>
          <a:bodyPr wrap="square" rtlCol="0">
            <a:spAutoFit/>
          </a:bodyPr>
          <a:lstStyle/>
          <a:p>
            <a:r>
              <a:rPr lang="en-US" altLang="zh-TW" sz="4000">
                <a:solidFill>
                  <a:schemeClr val="bg1"/>
                </a:solidFill>
              </a:rPr>
              <a:t>+</a:t>
            </a:r>
            <a:endParaRPr lang="zh-TW" altLang="en-US" sz="4000">
              <a:solidFill>
                <a:schemeClr val="bg1"/>
              </a:solidFill>
            </a:endParaRPr>
          </a:p>
        </p:txBody>
      </p:sp>
    </p:spTree>
    <p:extLst>
      <p:ext uri="{BB962C8B-B14F-4D97-AF65-F5344CB8AC3E}">
        <p14:creationId xmlns:p14="http://schemas.microsoft.com/office/powerpoint/2010/main" val="176050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124">
            <a:extLst>
              <a:ext uri="{FF2B5EF4-FFF2-40B4-BE49-F238E27FC236}">
                <a16:creationId xmlns:a16="http://schemas.microsoft.com/office/drawing/2014/main" id="{AB597F95-6C64-4757-9EC8-7C018F7F0B62}"/>
              </a:ext>
            </a:extLst>
          </p:cNvPr>
          <p:cNvSpPr/>
          <p:nvPr/>
        </p:nvSpPr>
        <p:spPr>
          <a:xfrm rot="10800000">
            <a:off x="7576735" y="757366"/>
            <a:ext cx="1567263" cy="4386134"/>
          </a:xfrm>
          <a:prstGeom prst="roundRect">
            <a:avLst>
              <a:gd name="adj" fmla="val 0"/>
            </a:avLst>
          </a:prstGeom>
          <a:gradFill>
            <a:gsLst>
              <a:gs pos="0">
                <a:schemeClr val="accent4">
                  <a:lumMod val="60000"/>
                  <a:lumOff val="40000"/>
                </a:schemeClr>
              </a:gs>
              <a:gs pos="4900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39" name="Shape 124">
            <a:extLst>
              <a:ext uri="{FF2B5EF4-FFF2-40B4-BE49-F238E27FC236}">
                <a16:creationId xmlns:a16="http://schemas.microsoft.com/office/drawing/2014/main" id="{8AAA5FD7-0AB6-4ECA-AFF4-212807BF05D9}"/>
              </a:ext>
            </a:extLst>
          </p:cNvPr>
          <p:cNvSpPr/>
          <p:nvPr/>
        </p:nvSpPr>
        <p:spPr>
          <a:xfrm>
            <a:off x="-10575" y="757366"/>
            <a:ext cx="1567263" cy="4386134"/>
          </a:xfrm>
          <a:prstGeom prst="roundRect">
            <a:avLst>
              <a:gd name="adj" fmla="val 0"/>
            </a:avLst>
          </a:prstGeom>
          <a:gradFill>
            <a:gsLst>
              <a:gs pos="0">
                <a:schemeClr val="accent4">
                  <a:lumMod val="60000"/>
                  <a:lumOff val="40000"/>
                </a:schemeClr>
              </a:gs>
              <a:gs pos="4900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2" name="標題 1"/>
          <p:cNvSpPr>
            <a:spLocks noGrp="1"/>
          </p:cNvSpPr>
          <p:nvPr>
            <p:ph type="title"/>
          </p:nvPr>
        </p:nvSpPr>
        <p:spPr>
          <a:xfrm>
            <a:off x="1137036" y="0"/>
            <a:ext cx="8006961" cy="757365"/>
          </a:xfrm>
        </p:spPr>
        <p:txBody>
          <a:bodyPr>
            <a:normAutofit/>
          </a:bodyPr>
          <a:lstStyle/>
          <a:p>
            <a:pPr>
              <a:spcBef>
                <a:spcPts val="0"/>
              </a:spcBef>
              <a:buClr>
                <a:schemeClr val="dk1"/>
              </a:buClr>
              <a:buSzPct val="25000"/>
            </a:pPr>
            <a:r>
              <a:rPr lang="zh-CN" altLang="en-US" sz="3100">
                <a:solidFill>
                  <a:srgbClr val="FFFFFF"/>
                </a:solidFill>
                <a:latin typeface="Arial" panose="020B0604020202020204" pitchFamily="34" charset="0"/>
                <a:cs typeface="Arial" panose="020B0604020202020204" pitchFamily="34" charset="0"/>
              </a:rPr>
              <a:t>新增</a:t>
            </a:r>
            <a:r>
              <a:rPr lang="zh-TW" altLang="en-US" sz="3100">
                <a:solidFill>
                  <a:srgbClr val="FFFFFF"/>
                </a:solidFill>
                <a:latin typeface="Arial" panose="020B0604020202020204" pitchFamily="34" charset="0"/>
                <a:cs typeface="Arial" panose="020B0604020202020204" pitchFamily="34" charset="0"/>
              </a:rPr>
              <a:t>雙</a:t>
            </a:r>
            <a:r>
              <a:rPr lang="en-US" altLang="zh-CN" sz="3100">
                <a:solidFill>
                  <a:srgbClr val="FFFFFF"/>
                </a:solidFill>
                <a:latin typeface="Arial" panose="020B0604020202020204" pitchFamily="34" charset="0"/>
                <a:cs typeface="Arial" panose="020B0604020202020204" pitchFamily="34" charset="0"/>
              </a:rPr>
              <a:t> M.2 </a:t>
            </a:r>
            <a:r>
              <a:rPr lang="en-US" altLang="zh-CN" sz="3100" err="1">
                <a:solidFill>
                  <a:srgbClr val="FFFFFF"/>
                </a:solidFill>
                <a:latin typeface="Arial" panose="020B0604020202020204" pitchFamily="34" charset="0"/>
                <a:cs typeface="Arial" panose="020B0604020202020204" pitchFamily="34" charset="0"/>
              </a:rPr>
              <a:t>NVMe</a:t>
            </a:r>
            <a:r>
              <a:rPr lang="en-US" altLang="zh-CN" sz="3100">
                <a:solidFill>
                  <a:srgbClr val="FFFFFF"/>
                </a:solidFill>
                <a:latin typeface="Arial" panose="020B0604020202020204" pitchFamily="34" charset="0"/>
                <a:cs typeface="Arial" panose="020B0604020202020204" pitchFamily="34" charset="0"/>
              </a:rPr>
              <a:t> </a:t>
            </a:r>
            <a:r>
              <a:rPr lang="zh-TW" altLang="en-US" sz="3100">
                <a:solidFill>
                  <a:srgbClr val="FFFFFF"/>
                </a:solidFill>
                <a:latin typeface="Arial" panose="020B0604020202020204" pitchFamily="34" charset="0"/>
                <a:cs typeface="Arial" panose="020B0604020202020204" pitchFamily="34" charset="0"/>
              </a:rPr>
              <a:t>插槽</a:t>
            </a:r>
            <a:r>
              <a:rPr lang="zh-CN" altLang="en-US" sz="3100">
                <a:solidFill>
                  <a:srgbClr val="FFFFFF"/>
                </a:solidFill>
                <a:latin typeface="Arial" panose="020B0604020202020204" pitchFamily="34" charset="0"/>
                <a:cs typeface="Arial" panose="020B0604020202020204" pitchFamily="34" charset="0"/>
              </a:rPr>
              <a:t>與</a:t>
            </a:r>
            <a:r>
              <a:rPr lang="en-US" altLang="zh-CN" sz="3100">
                <a:solidFill>
                  <a:srgbClr val="FFFFFF"/>
                </a:solidFill>
                <a:latin typeface="Arial" panose="020B0604020202020204" pitchFamily="34" charset="0"/>
                <a:cs typeface="Arial" panose="020B0604020202020204" pitchFamily="34" charset="0"/>
              </a:rPr>
              <a:t> 10GBASE-T</a:t>
            </a:r>
            <a:r>
              <a:rPr lang="zh-TW" altLang="en-US" sz="3100">
                <a:solidFill>
                  <a:srgbClr val="FFFFFF"/>
                </a:solidFill>
                <a:latin typeface="Arial" panose="020B0604020202020204" pitchFamily="34" charset="0"/>
                <a:cs typeface="Arial" panose="020B0604020202020204" pitchFamily="34" charset="0"/>
              </a:rPr>
              <a:t> 埠</a:t>
            </a:r>
          </a:p>
        </p:txBody>
      </p:sp>
      <p:pic>
        <p:nvPicPr>
          <p:cNvPr id="22" name="Shape 271" descr="D:\Users\Joan Hsieh\Desktop\QM2_QIG\04\JPEG\DSC_2984.jpg">
            <a:extLst>
              <a:ext uri="{FF2B5EF4-FFF2-40B4-BE49-F238E27FC236}">
                <a16:creationId xmlns:a16="http://schemas.microsoft.com/office/drawing/2014/main" id="{586C299A-E3A5-5D44-A033-743B809750BC}"/>
              </a:ext>
            </a:extLst>
          </p:cNvPr>
          <p:cNvPicPr preferRelativeResize="0">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29292" y="2508289"/>
            <a:ext cx="231298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群組 29">
            <a:extLst>
              <a:ext uri="{FF2B5EF4-FFF2-40B4-BE49-F238E27FC236}">
                <a16:creationId xmlns:a16="http://schemas.microsoft.com/office/drawing/2014/main" id="{EEB5DE28-32C6-FA49-B7B2-27A7BBA1C702}"/>
              </a:ext>
            </a:extLst>
          </p:cNvPr>
          <p:cNvGrpSpPr>
            <a:grpSpLocks/>
          </p:cNvGrpSpPr>
          <p:nvPr/>
        </p:nvGrpSpPr>
        <p:grpSpPr bwMode="auto">
          <a:xfrm>
            <a:off x="5488067" y="2119351"/>
            <a:ext cx="2635250" cy="1711325"/>
            <a:chOff x="7297125" y="1460500"/>
            <a:chExt cx="2636052" cy="1711324"/>
          </a:xfrm>
        </p:grpSpPr>
        <p:sp>
          <p:nvSpPr>
            <p:cNvPr id="26" name="Shape 273">
              <a:extLst>
                <a:ext uri="{FF2B5EF4-FFF2-40B4-BE49-F238E27FC236}">
                  <a16:creationId xmlns:a16="http://schemas.microsoft.com/office/drawing/2014/main" id="{BA7C861D-9439-4E4C-B14D-C78DC621D6B9}"/>
                </a:ext>
              </a:extLst>
            </p:cNvPr>
            <p:cNvSpPr>
              <a:spLocks noChangeArrowheads="1"/>
            </p:cNvSpPr>
            <p:nvPr/>
          </p:nvSpPr>
          <p:spPr bwMode="auto">
            <a:xfrm>
              <a:off x="7926408" y="1460500"/>
              <a:ext cx="1619520" cy="1619063"/>
            </a:xfrm>
            <a:prstGeom prst="ellipse">
              <a:avLst/>
            </a:pr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a:solidFill>
                  <a:srgbClr val="FFFFFF"/>
                </a:solidFill>
                <a:latin typeface="Microsoft JhengHei" panose="020B0604030504040204" pitchFamily="34" charset="-120"/>
                <a:ea typeface="Microsoft JhengHei" panose="020B0604030504040204" pitchFamily="34" charset="-120"/>
                <a:sym typeface="Arial" charset="0"/>
              </a:endParaRPr>
            </a:p>
          </p:txBody>
        </p:sp>
        <p:pic>
          <p:nvPicPr>
            <p:cNvPr id="27" name="圖片 26" descr="QM2-2S10G1T_Front_left-angle.png">
              <a:extLst>
                <a:ext uri="{FF2B5EF4-FFF2-40B4-BE49-F238E27FC236}">
                  <a16:creationId xmlns:a16="http://schemas.microsoft.com/office/drawing/2014/main" id="{547C9639-7F52-6B45-9CDB-75452ABA4EC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97125" y="1523999"/>
              <a:ext cx="2636052"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群組 29">
            <a:extLst>
              <a:ext uri="{FF2B5EF4-FFF2-40B4-BE49-F238E27FC236}">
                <a16:creationId xmlns:a16="http://schemas.microsoft.com/office/drawing/2014/main" id="{907CB50F-8794-E04B-B9A6-917CDCBE8B5C}"/>
              </a:ext>
            </a:extLst>
          </p:cNvPr>
          <p:cNvGrpSpPr/>
          <p:nvPr/>
        </p:nvGrpSpPr>
        <p:grpSpPr>
          <a:xfrm>
            <a:off x="278582" y="1363685"/>
            <a:ext cx="4184237" cy="528487"/>
            <a:chOff x="2712579" y="948231"/>
            <a:chExt cx="1873943" cy="791287"/>
          </a:xfrm>
          <a:solidFill>
            <a:srgbClr val="00B0F0"/>
          </a:solidFill>
        </p:grpSpPr>
        <p:sp>
          <p:nvSpPr>
            <p:cNvPr id="14" name="平行四邊形 24">
              <a:extLst>
                <a:ext uri="{FF2B5EF4-FFF2-40B4-BE49-F238E27FC236}">
                  <a16:creationId xmlns:a16="http://schemas.microsoft.com/office/drawing/2014/main" id="{BBE815D7-997E-DA4C-985F-FE3AE52A6E9A}"/>
                </a:ext>
              </a:extLst>
            </p:cNvPr>
            <p:cNvSpPr/>
            <p:nvPr/>
          </p:nvSpPr>
          <p:spPr>
            <a:xfrm>
              <a:off x="2712579" y="948231"/>
              <a:ext cx="1873943" cy="784729"/>
            </a:xfrm>
            <a:prstGeom prst="parallelogram">
              <a:avLst>
                <a:gd name="adj" fmla="val 55727"/>
              </a:avLst>
            </a:prstGeom>
            <a:solidFill>
              <a:srgbClr val="7030A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sz="1350">
                <a:latin typeface="Microsoft JhengHei" panose="020B0604030504040204" pitchFamily="34" charset="-120"/>
                <a:ea typeface="Microsoft JhengHei" panose="020B0604030504040204" pitchFamily="34" charset="-120"/>
              </a:endParaRPr>
            </a:p>
          </p:txBody>
        </p:sp>
        <p:sp>
          <p:nvSpPr>
            <p:cNvPr id="15" name="矩形 29">
              <a:extLst>
                <a:ext uri="{FF2B5EF4-FFF2-40B4-BE49-F238E27FC236}">
                  <a16:creationId xmlns:a16="http://schemas.microsoft.com/office/drawing/2014/main" id="{8BC0F613-57F9-E241-83B8-222FFE727A3C}"/>
                </a:ext>
              </a:extLst>
            </p:cNvPr>
            <p:cNvSpPr/>
            <p:nvPr/>
          </p:nvSpPr>
          <p:spPr>
            <a:xfrm>
              <a:off x="2874181" y="956116"/>
              <a:ext cx="1562778" cy="783402"/>
            </a:xfrm>
            <a:prstGeom prst="rect">
              <a:avLst/>
            </a:prstGeom>
            <a:noFill/>
          </p:spPr>
          <p:txBody>
            <a:bodyPr wrap="square">
              <a:spAutoFit/>
            </a:bodyPr>
            <a:lstStyle/>
            <a:p>
              <a:r>
                <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2 x M.2 SATA 2280 6Gb/s SSD + </a:t>
              </a:r>
            </a:p>
            <a:p>
              <a:r>
                <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1 x 10GBASE-T (10G/5G/2.5G/1G/100M)</a:t>
              </a:r>
              <a:endPar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Verdana"/>
              </a:endParaRPr>
            </a:p>
          </p:txBody>
        </p:sp>
      </p:grpSp>
      <p:pic>
        <p:nvPicPr>
          <p:cNvPr id="23" name="Shape 271" descr="D:\Users\Joan Hsieh\Desktop\QM2_QIG\04\JPEG\DSC_2984.jpg">
            <a:extLst>
              <a:ext uri="{FF2B5EF4-FFF2-40B4-BE49-F238E27FC236}">
                <a16:creationId xmlns:a16="http://schemas.microsoft.com/office/drawing/2014/main" id="{9E5269D1-0899-0946-A74C-B16EA448292E}"/>
              </a:ext>
            </a:extLst>
          </p:cNvPr>
          <p:cNvPicPr preferRelativeResize="0">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6160" y="2531389"/>
            <a:ext cx="2312987"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群組 29">
            <a:extLst>
              <a:ext uri="{FF2B5EF4-FFF2-40B4-BE49-F238E27FC236}">
                <a16:creationId xmlns:a16="http://schemas.microsoft.com/office/drawing/2014/main" id="{92BD6E24-5309-A54B-946F-7616C320A906}"/>
              </a:ext>
            </a:extLst>
          </p:cNvPr>
          <p:cNvGrpSpPr>
            <a:grpSpLocks/>
          </p:cNvGrpSpPr>
          <p:nvPr/>
        </p:nvGrpSpPr>
        <p:grpSpPr bwMode="auto">
          <a:xfrm>
            <a:off x="1274935" y="2142451"/>
            <a:ext cx="2635250" cy="1711325"/>
            <a:chOff x="7297125" y="1460500"/>
            <a:chExt cx="2636052" cy="1711324"/>
          </a:xfrm>
        </p:grpSpPr>
        <p:sp>
          <p:nvSpPr>
            <p:cNvPr id="28" name="Shape 273">
              <a:extLst>
                <a:ext uri="{FF2B5EF4-FFF2-40B4-BE49-F238E27FC236}">
                  <a16:creationId xmlns:a16="http://schemas.microsoft.com/office/drawing/2014/main" id="{C68C886E-30DF-1B4B-BBB2-917C43577620}"/>
                </a:ext>
              </a:extLst>
            </p:cNvPr>
            <p:cNvSpPr>
              <a:spLocks noChangeArrowheads="1"/>
            </p:cNvSpPr>
            <p:nvPr/>
          </p:nvSpPr>
          <p:spPr bwMode="auto">
            <a:xfrm>
              <a:off x="7926408" y="1460500"/>
              <a:ext cx="1619520" cy="1619063"/>
            </a:xfrm>
            <a:prstGeom prst="ellipse">
              <a:avLst/>
            </a:prstGeom>
            <a:solidFill>
              <a:srgbClr val="92D05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a:solidFill>
                  <a:srgbClr val="FFFFFF"/>
                </a:solidFill>
                <a:latin typeface="Microsoft JhengHei" panose="020B0604030504040204" pitchFamily="34" charset="-120"/>
                <a:ea typeface="Microsoft JhengHei" panose="020B0604030504040204" pitchFamily="34" charset="-120"/>
                <a:sym typeface="Arial" charset="0"/>
              </a:endParaRPr>
            </a:p>
          </p:txBody>
        </p:sp>
        <p:pic>
          <p:nvPicPr>
            <p:cNvPr id="29" name="圖片 26" descr="QM2-2S10G1T_Front_left-angle.png">
              <a:extLst>
                <a:ext uri="{FF2B5EF4-FFF2-40B4-BE49-F238E27FC236}">
                  <a16:creationId xmlns:a16="http://schemas.microsoft.com/office/drawing/2014/main" id="{0D19B2E4-8806-DA48-B5F8-80D2E559D9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97125" y="1523999"/>
              <a:ext cx="2636052"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Shape 318">
            <a:extLst>
              <a:ext uri="{FF2B5EF4-FFF2-40B4-BE49-F238E27FC236}">
                <a16:creationId xmlns:a16="http://schemas.microsoft.com/office/drawing/2014/main" id="{1E30C074-7359-0149-A5A7-4B96080C0A29}"/>
              </a:ext>
            </a:extLst>
          </p:cNvPr>
          <p:cNvSpPr txBox="1">
            <a:spLocks noChangeArrowheads="1"/>
          </p:cNvSpPr>
          <p:nvPr/>
        </p:nvSpPr>
        <p:spPr bwMode="auto">
          <a:xfrm>
            <a:off x="549453" y="955645"/>
            <a:ext cx="2137844" cy="4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2000" b="1">
                <a:latin typeface="Arial" pitchFamily="34" charset="0"/>
                <a:ea typeface="Microsoft JhengHei" panose="020B0604030504040204" pitchFamily="34" charset="-120"/>
                <a:cs typeface="Arial" pitchFamily="34" charset="0"/>
                <a:sym typeface="Arial" charset="0"/>
              </a:rPr>
              <a:t>QM2-</a:t>
            </a:r>
            <a:r>
              <a:rPr lang="en-US" altLang="zh-TW" sz="2000" b="1">
                <a:latin typeface="Arial" pitchFamily="34" charset="0"/>
                <a:ea typeface="Microsoft JhengHei" panose="020B0604030504040204" pitchFamily="34" charset="-120"/>
                <a:cs typeface="Arial" pitchFamily="34" charset="0"/>
                <a:sym typeface="Arial" charset="0"/>
              </a:rPr>
              <a:t>2S10G1T</a:t>
            </a:r>
            <a:endParaRPr lang="zh-TW" altLang="zh-TW" sz="2000" b="1">
              <a:latin typeface="Arial" pitchFamily="34" charset="0"/>
              <a:ea typeface="Microsoft JhengHei" panose="020B0604030504040204" pitchFamily="34" charset="-120"/>
              <a:cs typeface="Arial" pitchFamily="34" charset="0"/>
              <a:sym typeface="Arial" charset="0"/>
            </a:endParaRPr>
          </a:p>
        </p:txBody>
      </p:sp>
      <p:cxnSp>
        <p:nvCxnSpPr>
          <p:cNvPr id="34" name="直線接點 33">
            <a:extLst>
              <a:ext uri="{FF2B5EF4-FFF2-40B4-BE49-F238E27FC236}">
                <a16:creationId xmlns:a16="http://schemas.microsoft.com/office/drawing/2014/main" id="{232D256D-F334-4A80-B611-D618C057D5C6}"/>
              </a:ext>
            </a:extLst>
          </p:cNvPr>
          <p:cNvCxnSpPr>
            <a:cxnSpLocks/>
          </p:cNvCxnSpPr>
          <p:nvPr/>
        </p:nvCxnSpPr>
        <p:spPr>
          <a:xfrm>
            <a:off x="4572000" y="1033670"/>
            <a:ext cx="0" cy="3729161"/>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5" name="群組 29">
            <a:extLst>
              <a:ext uri="{FF2B5EF4-FFF2-40B4-BE49-F238E27FC236}">
                <a16:creationId xmlns:a16="http://schemas.microsoft.com/office/drawing/2014/main" id="{0EE7CA5C-7F58-48B5-A8B3-980CF46619C0}"/>
              </a:ext>
            </a:extLst>
          </p:cNvPr>
          <p:cNvGrpSpPr/>
          <p:nvPr/>
        </p:nvGrpSpPr>
        <p:grpSpPr>
          <a:xfrm>
            <a:off x="4665449" y="1363685"/>
            <a:ext cx="4184237" cy="528487"/>
            <a:chOff x="2712579" y="948231"/>
            <a:chExt cx="1873943" cy="791287"/>
          </a:xfrm>
          <a:solidFill>
            <a:srgbClr val="00B0F0"/>
          </a:solidFill>
        </p:grpSpPr>
        <p:sp>
          <p:nvSpPr>
            <p:cNvPr id="36" name="平行四邊形 24">
              <a:extLst>
                <a:ext uri="{FF2B5EF4-FFF2-40B4-BE49-F238E27FC236}">
                  <a16:creationId xmlns:a16="http://schemas.microsoft.com/office/drawing/2014/main" id="{3FDACC4C-4E81-4D55-9DE7-B2B47E33CC54}"/>
                </a:ext>
              </a:extLst>
            </p:cNvPr>
            <p:cNvSpPr/>
            <p:nvPr/>
          </p:nvSpPr>
          <p:spPr>
            <a:xfrm>
              <a:off x="2712579" y="948231"/>
              <a:ext cx="1873943" cy="784729"/>
            </a:xfrm>
            <a:prstGeom prst="parallelogram">
              <a:avLst>
                <a:gd name="adj" fmla="val 55727"/>
              </a:avLst>
            </a:prstGeom>
            <a:solidFill>
              <a:srgbClr val="7030A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sz="1350">
                <a:latin typeface="Microsoft JhengHei" panose="020B0604030504040204" pitchFamily="34" charset="-120"/>
                <a:ea typeface="Microsoft JhengHei" panose="020B0604030504040204" pitchFamily="34" charset="-120"/>
              </a:endParaRPr>
            </a:p>
          </p:txBody>
        </p:sp>
        <p:sp>
          <p:nvSpPr>
            <p:cNvPr id="37" name="矩形 29">
              <a:extLst>
                <a:ext uri="{FF2B5EF4-FFF2-40B4-BE49-F238E27FC236}">
                  <a16:creationId xmlns:a16="http://schemas.microsoft.com/office/drawing/2014/main" id="{C454BB33-AC9C-40C0-B1B9-191E6D05E621}"/>
                </a:ext>
              </a:extLst>
            </p:cNvPr>
            <p:cNvSpPr/>
            <p:nvPr/>
          </p:nvSpPr>
          <p:spPr>
            <a:xfrm>
              <a:off x="2874181" y="956116"/>
              <a:ext cx="1562778" cy="783402"/>
            </a:xfrm>
            <a:prstGeom prst="rect">
              <a:avLst/>
            </a:prstGeom>
            <a:noFill/>
          </p:spPr>
          <p:txBody>
            <a:bodyPr wrap="square">
              <a:spAutoFit/>
            </a:bodyPr>
            <a:lstStyle/>
            <a:p>
              <a:r>
                <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2 x M.2 2280 PCIe </a:t>
              </a:r>
              <a:r>
                <a:rPr lang="en-US" altLang="zh-TW" b="1" err="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NVMe</a:t>
              </a:r>
              <a:r>
                <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 SSD + </a:t>
              </a:r>
            </a:p>
            <a:p>
              <a:r>
                <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rPr>
                <a:t>1 x 10GBASE-T (10G/5G/2.5G/1G/100M)</a:t>
              </a:r>
              <a:endParaRPr lang="en-US" altLang="zh-TW" b="1">
                <a:solidFill>
                  <a:schemeClr val="bg1"/>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Verdana"/>
              </a:endParaRPr>
            </a:p>
          </p:txBody>
        </p:sp>
      </p:grpSp>
      <p:sp>
        <p:nvSpPr>
          <p:cNvPr id="38" name="Shape 318">
            <a:extLst>
              <a:ext uri="{FF2B5EF4-FFF2-40B4-BE49-F238E27FC236}">
                <a16:creationId xmlns:a16="http://schemas.microsoft.com/office/drawing/2014/main" id="{BFD33BD6-F660-44D5-A032-1EEE2DFAD5E7}"/>
              </a:ext>
            </a:extLst>
          </p:cNvPr>
          <p:cNvSpPr txBox="1">
            <a:spLocks noChangeArrowheads="1"/>
          </p:cNvSpPr>
          <p:nvPr/>
        </p:nvSpPr>
        <p:spPr bwMode="auto">
          <a:xfrm>
            <a:off x="4936320" y="955645"/>
            <a:ext cx="2137844" cy="4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91423" rIns="91423" bIns="91423" anchor="ctr"/>
          <a:lstStyle>
            <a:lvl1pPr indent="-841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3F3F3F"/>
              </a:buClr>
              <a:buSzPts val="1000"/>
            </a:pPr>
            <a:r>
              <a:rPr lang="zh-TW" altLang="zh-TW" sz="2000" b="1">
                <a:latin typeface="Arial" pitchFamily="34" charset="0"/>
                <a:ea typeface="Microsoft JhengHei" panose="020B0604030504040204" pitchFamily="34" charset="-120"/>
                <a:cs typeface="Arial" pitchFamily="34" charset="0"/>
                <a:sym typeface="Arial" charset="0"/>
              </a:rPr>
              <a:t>QM2-</a:t>
            </a:r>
            <a:r>
              <a:rPr lang="en-US" altLang="zh-TW" sz="2000" b="1">
                <a:latin typeface="Arial" pitchFamily="34" charset="0"/>
                <a:ea typeface="Microsoft JhengHei" panose="020B0604030504040204" pitchFamily="34" charset="-120"/>
                <a:cs typeface="Arial" pitchFamily="34" charset="0"/>
                <a:sym typeface="Arial" charset="0"/>
              </a:rPr>
              <a:t>2P10G1T</a:t>
            </a:r>
            <a:endParaRPr lang="zh-TW" altLang="zh-TW" sz="2000" b="1">
              <a:latin typeface="Arial" pitchFamily="34" charset="0"/>
              <a:ea typeface="Microsoft JhengHei" panose="020B0604030504040204" pitchFamily="34" charset="-120"/>
              <a:cs typeface="Arial" pitchFamily="34" charset="0"/>
              <a:sym typeface="Arial" charset="0"/>
            </a:endParaRPr>
          </a:p>
        </p:txBody>
      </p:sp>
      <p:pic>
        <p:nvPicPr>
          <p:cNvPr id="18" name="Picture 2" descr="D:\Users\Joan Hsieh\Desktop\10GbE.png">
            <a:extLst>
              <a:ext uri="{FF2B5EF4-FFF2-40B4-BE49-F238E27FC236}">
                <a16:creationId xmlns:a16="http://schemas.microsoft.com/office/drawing/2014/main" id="{E1B6CC1B-8D24-1A47-BA43-A09EF89AFE7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52558" y="3338353"/>
            <a:ext cx="15208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D:\Users\Joan Hsieh\Desktop\10GbE.png">
            <a:extLst>
              <a:ext uri="{FF2B5EF4-FFF2-40B4-BE49-F238E27FC236}">
                <a16:creationId xmlns:a16="http://schemas.microsoft.com/office/drawing/2014/main" id="{EAD5B77E-0979-4D01-9EAE-6224CD269F2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56328" y="3338353"/>
            <a:ext cx="152082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03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79BF49B-FCEC-3145-A80A-6859C677F0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89375" y="1573300"/>
            <a:ext cx="5468898" cy="3206209"/>
          </a:xfrm>
          <a:prstGeom prst="rect">
            <a:avLst/>
          </a:prstGeom>
        </p:spPr>
      </p:pic>
      <p:sp>
        <p:nvSpPr>
          <p:cNvPr id="36" name="矩形圖說文字 35">
            <a:extLst>
              <a:ext uri="{FF2B5EF4-FFF2-40B4-BE49-F238E27FC236}">
                <a16:creationId xmlns:a16="http://schemas.microsoft.com/office/drawing/2014/main" id="{8D0EB010-748E-B84A-A482-B1D66556FB34}"/>
              </a:ext>
            </a:extLst>
          </p:cNvPr>
          <p:cNvSpPr/>
          <p:nvPr/>
        </p:nvSpPr>
        <p:spPr>
          <a:xfrm>
            <a:off x="4862726" y="4400944"/>
            <a:ext cx="1977461" cy="506535"/>
          </a:xfrm>
          <a:prstGeom prst="wedgeRectCallout">
            <a:avLst>
              <a:gd name="adj1" fmla="val -1286"/>
              <a:gd name="adj2" fmla="val -100916"/>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35" name="矩形圖說文字 34">
            <a:extLst>
              <a:ext uri="{FF2B5EF4-FFF2-40B4-BE49-F238E27FC236}">
                <a16:creationId xmlns:a16="http://schemas.microsoft.com/office/drawing/2014/main" id="{8D0EB010-748E-B84A-A482-B1D66556FB34}"/>
              </a:ext>
            </a:extLst>
          </p:cNvPr>
          <p:cNvSpPr/>
          <p:nvPr/>
        </p:nvSpPr>
        <p:spPr>
          <a:xfrm>
            <a:off x="3540782" y="854195"/>
            <a:ext cx="2686783" cy="701293"/>
          </a:xfrm>
          <a:prstGeom prst="wedgeRectCallout">
            <a:avLst>
              <a:gd name="adj1" fmla="val 58602"/>
              <a:gd name="adj2" fmla="val -692"/>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sp>
        <p:nvSpPr>
          <p:cNvPr id="2" name="標題 1">
            <a:extLst>
              <a:ext uri="{FF2B5EF4-FFF2-40B4-BE49-F238E27FC236}">
                <a16:creationId xmlns:a16="http://schemas.microsoft.com/office/drawing/2014/main" id="{E9BDB380-95D3-0441-AC4E-FF32332FFF9B}"/>
              </a:ext>
            </a:extLst>
          </p:cNvPr>
          <p:cNvSpPr>
            <a:spLocks noGrp="1"/>
          </p:cNvSpPr>
          <p:nvPr>
            <p:ph type="title"/>
          </p:nvPr>
        </p:nvSpPr>
        <p:spPr>
          <a:xfrm>
            <a:off x="0" y="0"/>
            <a:ext cx="9144000" cy="754859"/>
          </a:xfrm>
        </p:spPr>
        <p:txBody>
          <a:bodyPr>
            <a:normAutofit/>
          </a:bodyPr>
          <a:lstStyle/>
          <a:p>
            <a:pPr>
              <a:spcBef>
                <a:spcPts val="0"/>
              </a:spcBef>
              <a:buClr>
                <a:schemeClr val="dk1"/>
              </a:buClr>
              <a:buSzPct val="25000"/>
            </a:pPr>
            <a:r>
              <a:rPr lang="zh-TW" altLang="en-US" sz="3600">
                <a:solidFill>
                  <a:srgbClr val="FFFFFF"/>
                </a:solidFill>
                <a:latin typeface="Arial" panose="020B0604020202020204" pitchFamily="34" charset="0"/>
                <a:cs typeface="Arial" panose="020B0604020202020204" pitchFamily="34" charset="0"/>
              </a:rPr>
              <a:t>單卡立即新增 </a:t>
            </a:r>
            <a:r>
              <a:rPr lang="en-US" altLang="zh-TW" sz="3600">
                <a:solidFill>
                  <a:srgbClr val="FFFFFF"/>
                </a:solidFill>
                <a:latin typeface="Arial" panose="020B0604020202020204" pitchFamily="34" charset="0"/>
                <a:cs typeface="Arial" panose="020B0604020202020204" pitchFamily="34" charset="0"/>
              </a:rPr>
              <a:t>4</a:t>
            </a:r>
            <a:r>
              <a:rPr lang="zh-TW" altLang="en-US" sz="3600">
                <a:solidFill>
                  <a:srgbClr val="FFFFFF"/>
                </a:solidFill>
                <a:latin typeface="Arial" panose="020B0604020202020204" pitchFamily="34" charset="0"/>
                <a:cs typeface="Arial" panose="020B0604020202020204" pitchFamily="34" charset="0"/>
              </a:rPr>
              <a:t> 個 </a:t>
            </a:r>
            <a:r>
              <a:rPr lang="en-US" altLang="zh-TW" sz="3600">
                <a:solidFill>
                  <a:srgbClr val="FFFFFF"/>
                </a:solidFill>
                <a:latin typeface="Arial" panose="020B0604020202020204" pitchFamily="34" charset="0"/>
                <a:cs typeface="Arial" panose="020B0604020202020204" pitchFamily="34" charset="0"/>
              </a:rPr>
              <a:t>M.2</a:t>
            </a:r>
            <a:r>
              <a:rPr lang="zh-TW" altLang="en-US" sz="3600">
                <a:solidFill>
                  <a:srgbClr val="FFFFFF"/>
                </a:solidFill>
                <a:latin typeface="Arial" panose="020B0604020202020204" pitchFamily="34" charset="0"/>
                <a:cs typeface="Arial" panose="020B0604020202020204" pitchFamily="34" charset="0"/>
              </a:rPr>
              <a:t> </a:t>
            </a:r>
            <a:r>
              <a:rPr lang="en-US" altLang="zh-TW" sz="3600">
                <a:solidFill>
                  <a:srgbClr val="FFFFFF"/>
                </a:solidFill>
                <a:latin typeface="Arial" panose="020B0604020202020204" pitchFamily="34" charset="0"/>
                <a:cs typeface="Arial" panose="020B0604020202020204" pitchFamily="34" charset="0"/>
              </a:rPr>
              <a:t>SSD</a:t>
            </a:r>
            <a:r>
              <a:rPr lang="zh-TW" altLang="en-US" sz="3600">
                <a:solidFill>
                  <a:srgbClr val="FFFFFF"/>
                </a:solidFill>
                <a:latin typeface="Arial" panose="020B0604020202020204" pitchFamily="34" charset="0"/>
                <a:cs typeface="Arial" panose="020B0604020202020204" pitchFamily="34" charset="0"/>
              </a:rPr>
              <a:t> 埠</a:t>
            </a:r>
          </a:p>
        </p:txBody>
      </p:sp>
      <p:sp>
        <p:nvSpPr>
          <p:cNvPr id="6" name="文字方塊 5">
            <a:extLst>
              <a:ext uri="{FF2B5EF4-FFF2-40B4-BE49-F238E27FC236}">
                <a16:creationId xmlns:a16="http://schemas.microsoft.com/office/drawing/2014/main" id="{38DBE119-4E0B-A144-9AA0-F5345729A8F2}"/>
              </a:ext>
            </a:extLst>
          </p:cNvPr>
          <p:cNvSpPr txBox="1"/>
          <p:nvPr/>
        </p:nvSpPr>
        <p:spPr>
          <a:xfrm>
            <a:off x="274633" y="1061833"/>
            <a:ext cx="2165978" cy="507831"/>
          </a:xfrm>
          <a:prstGeom prst="rect">
            <a:avLst/>
          </a:prstGeom>
          <a:noFill/>
        </p:spPr>
        <p:txBody>
          <a:bodyPr wrap="none" rtlCol="0">
            <a:spAutoFit/>
          </a:bodyPr>
          <a:lstStyle/>
          <a:p>
            <a:r>
              <a:rPr kumimoji="1" lang="en-US" altLang="zh-TW" sz="2700" b="1"/>
              <a:t>QM2-4</a:t>
            </a:r>
            <a:r>
              <a:rPr kumimoji="1" lang="en-US" altLang="zh-TW" sz="2700" b="1">
                <a:solidFill>
                  <a:srgbClr val="C00000"/>
                </a:solidFill>
              </a:rPr>
              <a:t>S</a:t>
            </a:r>
            <a:r>
              <a:rPr kumimoji="1" lang="en-US" altLang="zh-TW" sz="2700" b="1"/>
              <a:t>-240</a:t>
            </a:r>
            <a:endParaRPr kumimoji="1" lang="zh-TW" altLang="en-US" sz="2700" b="1"/>
          </a:p>
        </p:txBody>
      </p:sp>
      <p:sp>
        <p:nvSpPr>
          <p:cNvPr id="7" name="Shape 258">
            <a:extLst>
              <a:ext uri="{FF2B5EF4-FFF2-40B4-BE49-F238E27FC236}">
                <a16:creationId xmlns:a16="http://schemas.microsoft.com/office/drawing/2014/main" id="{73A4B047-B406-E746-8CB2-6482D8F5B427}"/>
              </a:ext>
            </a:extLst>
          </p:cNvPr>
          <p:cNvSpPr>
            <a:spLocks noChangeArrowheads="1"/>
          </p:cNvSpPr>
          <p:nvPr/>
        </p:nvSpPr>
        <p:spPr bwMode="auto">
          <a:xfrm>
            <a:off x="526489" y="1546582"/>
            <a:ext cx="3183731"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74" rIns="68573" bIns="34274"/>
          <a:lstStyle>
            <a:lvl1pPr marL="341313" indent="-4429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02060"/>
              </a:buClr>
              <a:buSzPts val="1200"/>
            </a:pPr>
            <a:r>
              <a:rPr lang="en-US" altLang="zh-TW" sz="1500" b="1">
                <a:latin typeface="Arial" panose="020B0604020202020204" pitchFamily="34" charset="0"/>
                <a:ea typeface="微軟正黑體" charset="-120"/>
                <a:cs typeface="Arial" panose="020B0604020202020204" pitchFamily="34" charset="0"/>
                <a:sym typeface="微軟正黑體" charset="-120"/>
              </a:rPr>
              <a:t>4 x</a:t>
            </a:r>
            <a:r>
              <a:rPr lang="zh-TW" altLang="en-US" sz="1500" b="1">
                <a:latin typeface="Arial" panose="020B0604020202020204" pitchFamily="34" charset="0"/>
                <a:ea typeface="微軟正黑體" charset="-120"/>
                <a:cs typeface="Arial" panose="020B0604020202020204" pitchFamily="34" charset="0"/>
                <a:sym typeface="微軟正黑體" charset="-120"/>
              </a:rPr>
              <a:t> </a:t>
            </a:r>
            <a:r>
              <a:rPr lang="en-US" altLang="zh-TW" sz="1500" b="1">
                <a:latin typeface="Arial" panose="020B0604020202020204" pitchFamily="34" charset="0"/>
                <a:ea typeface="微軟正黑體" charset="-120"/>
                <a:cs typeface="Arial" panose="020B0604020202020204" pitchFamily="34" charset="0"/>
                <a:sym typeface="微軟正黑體" charset="-120"/>
              </a:rPr>
              <a:t>M.2 </a:t>
            </a:r>
            <a:r>
              <a:rPr lang="en-US" altLang="zh-TW" sz="1500" b="1">
                <a:solidFill>
                  <a:srgbClr val="C00000"/>
                </a:solidFill>
                <a:latin typeface="Arial" panose="020B0604020202020204" pitchFamily="34" charset="0"/>
                <a:ea typeface="微軟正黑體" charset="-120"/>
                <a:cs typeface="Arial" panose="020B0604020202020204" pitchFamily="34" charset="0"/>
                <a:sym typeface="微軟正黑體" charset="-120"/>
              </a:rPr>
              <a:t>SATA</a:t>
            </a:r>
            <a:r>
              <a:rPr lang="en-US" altLang="zh-TW" sz="1500" b="1">
                <a:latin typeface="Arial" panose="020B0604020202020204" pitchFamily="34" charset="0"/>
                <a:ea typeface="微軟正黑體" charset="-120"/>
                <a:cs typeface="Arial" panose="020B0604020202020204" pitchFamily="34" charset="0"/>
                <a:sym typeface="微軟正黑體" charset="-120"/>
              </a:rPr>
              <a:t> 2280 SSD</a:t>
            </a:r>
            <a:r>
              <a:rPr lang="zh-TW" altLang="en-US" sz="1500" b="1">
                <a:latin typeface="Arial" panose="020B0604020202020204" pitchFamily="34" charset="0"/>
                <a:ea typeface="微軟正黑體" charset="-120"/>
                <a:cs typeface="Arial" panose="020B0604020202020204" pitchFamily="34" charset="0"/>
                <a:sym typeface="微軟正黑體" charset="-120"/>
              </a:rPr>
              <a:t> 插槽</a:t>
            </a:r>
          </a:p>
        </p:txBody>
      </p:sp>
      <p:sp>
        <p:nvSpPr>
          <p:cNvPr id="8" name="Shape 258">
            <a:extLst>
              <a:ext uri="{FF2B5EF4-FFF2-40B4-BE49-F238E27FC236}">
                <a16:creationId xmlns:a16="http://schemas.microsoft.com/office/drawing/2014/main" id="{D034E1E2-0D86-5B4D-8D9E-DDF3E9B87B26}"/>
              </a:ext>
            </a:extLst>
          </p:cNvPr>
          <p:cNvSpPr>
            <a:spLocks noChangeArrowheads="1"/>
          </p:cNvSpPr>
          <p:nvPr/>
        </p:nvSpPr>
        <p:spPr bwMode="auto">
          <a:xfrm>
            <a:off x="538710" y="2406990"/>
            <a:ext cx="332898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74" rIns="68573" bIns="34274"/>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SzPct val="100000"/>
            </a:pPr>
            <a:r>
              <a:rPr lang="en-US" altLang="zh-TW" sz="1500" b="1">
                <a:latin typeface="Arial" panose="020B0604020202020204" pitchFamily="34" charset="0"/>
                <a:ea typeface="微軟正黑體" charset="-120"/>
                <a:cs typeface="Arial" panose="020B0604020202020204" pitchFamily="34" charset="0"/>
                <a:sym typeface="微軟正黑體" charset="-120"/>
              </a:rPr>
              <a:t>4 x M.2 </a:t>
            </a:r>
            <a:r>
              <a:rPr lang="en-US" altLang="zh-TW" sz="1500" b="1">
                <a:solidFill>
                  <a:srgbClr val="FF0000"/>
                </a:solidFill>
                <a:latin typeface="Arial" panose="020B0604020202020204" pitchFamily="34" charset="0"/>
                <a:ea typeface="微軟正黑體" charset="-120"/>
                <a:cs typeface="Arial" panose="020B0604020202020204" pitchFamily="34" charset="0"/>
                <a:sym typeface="微軟正黑體" charset="-120"/>
              </a:rPr>
              <a:t>PCIe </a:t>
            </a:r>
            <a:r>
              <a:rPr lang="en-US" altLang="zh-TW" sz="1500" b="1" err="1">
                <a:solidFill>
                  <a:srgbClr val="FF0000"/>
                </a:solidFill>
                <a:latin typeface="Arial" panose="020B0604020202020204" pitchFamily="34" charset="0"/>
                <a:ea typeface="微軟正黑體" charset="-120"/>
                <a:cs typeface="Arial" panose="020B0604020202020204" pitchFamily="34" charset="0"/>
                <a:sym typeface="微軟正黑體" charset="-120"/>
              </a:rPr>
              <a:t>NVMe</a:t>
            </a:r>
            <a:r>
              <a:rPr lang="en-US" altLang="zh-TW" sz="1500" b="1">
                <a:latin typeface="Arial" panose="020B0604020202020204" pitchFamily="34" charset="0"/>
                <a:ea typeface="微軟正黑體" charset="-120"/>
                <a:cs typeface="Arial" panose="020B0604020202020204" pitchFamily="34" charset="0"/>
                <a:sym typeface="微軟正黑體" charset="-120"/>
              </a:rPr>
              <a:t> 2280 SSD </a:t>
            </a:r>
            <a:r>
              <a:rPr lang="zh-TW" altLang="en-US" sz="1500" b="1">
                <a:latin typeface="Arial" panose="020B0604020202020204" pitchFamily="34" charset="0"/>
                <a:ea typeface="微軟正黑體" charset="-120"/>
                <a:cs typeface="Arial" panose="020B0604020202020204" pitchFamily="34" charset="0"/>
                <a:sym typeface="微軟正黑體" charset="-120"/>
              </a:rPr>
              <a:t>插槽</a:t>
            </a:r>
            <a:endParaRPr lang="en-US" altLang="en-US" sz="1500" b="1">
              <a:latin typeface="Arial" panose="020B0604020202020204" pitchFamily="34" charset="0"/>
              <a:ea typeface="微軟正黑體" charset="-120"/>
              <a:cs typeface="Arial" panose="020B0604020202020204" pitchFamily="34" charset="0"/>
              <a:sym typeface="微軟正黑體" charset="-120"/>
            </a:endParaRPr>
          </a:p>
        </p:txBody>
      </p:sp>
      <p:sp>
        <p:nvSpPr>
          <p:cNvPr id="9" name="文字方塊 8">
            <a:extLst>
              <a:ext uri="{FF2B5EF4-FFF2-40B4-BE49-F238E27FC236}">
                <a16:creationId xmlns:a16="http://schemas.microsoft.com/office/drawing/2014/main" id="{A03E6306-99D1-CB4F-86A0-176C983F1074}"/>
              </a:ext>
            </a:extLst>
          </p:cNvPr>
          <p:cNvSpPr txBox="1"/>
          <p:nvPr/>
        </p:nvSpPr>
        <p:spPr>
          <a:xfrm>
            <a:off x="247206" y="1922242"/>
            <a:ext cx="2165978" cy="507831"/>
          </a:xfrm>
          <a:prstGeom prst="rect">
            <a:avLst/>
          </a:prstGeom>
          <a:noFill/>
        </p:spPr>
        <p:txBody>
          <a:bodyPr wrap="none" rtlCol="0">
            <a:spAutoFit/>
          </a:bodyPr>
          <a:lstStyle/>
          <a:p>
            <a:r>
              <a:rPr kumimoji="1" lang="en-US" altLang="zh-TW" sz="2700" b="1"/>
              <a:t>QM2-4</a:t>
            </a:r>
            <a:r>
              <a:rPr kumimoji="1" lang="en-US" altLang="zh-TW" sz="2700" b="1">
                <a:solidFill>
                  <a:srgbClr val="C00000"/>
                </a:solidFill>
              </a:rPr>
              <a:t>P</a:t>
            </a:r>
            <a:r>
              <a:rPr kumimoji="1" lang="en-US" altLang="zh-TW" sz="2700" b="1"/>
              <a:t>-284</a:t>
            </a:r>
            <a:endParaRPr kumimoji="1" lang="zh-TW" altLang="en-US" sz="2700" b="1"/>
          </a:p>
        </p:txBody>
      </p:sp>
      <p:sp>
        <p:nvSpPr>
          <p:cNvPr id="10" name="文字方塊 9">
            <a:extLst>
              <a:ext uri="{FF2B5EF4-FFF2-40B4-BE49-F238E27FC236}">
                <a16:creationId xmlns:a16="http://schemas.microsoft.com/office/drawing/2014/main" id="{5EE67E21-4A75-3F44-9C8C-3DE6B0116321}"/>
              </a:ext>
            </a:extLst>
          </p:cNvPr>
          <p:cNvSpPr txBox="1"/>
          <p:nvPr/>
        </p:nvSpPr>
        <p:spPr>
          <a:xfrm>
            <a:off x="285727" y="3737156"/>
            <a:ext cx="3707478" cy="715581"/>
          </a:xfrm>
          <a:prstGeom prst="rect">
            <a:avLst/>
          </a:prstGeom>
          <a:noFill/>
        </p:spPr>
        <p:txBody>
          <a:bodyPr wrap="square" rtlCol="0">
            <a:spAutoFit/>
          </a:bodyPr>
          <a:lstStyle/>
          <a:p>
            <a:r>
              <a:rPr lang="zh-TW" altLang="en-US" sz="1800" b="1">
                <a:latin typeface="Arial" panose="020B0604020202020204" pitchFamily="34" charset="0"/>
                <a:ea typeface="微軟正黑體" panose="020B0604030504040204" pitchFamily="34" charset="-120"/>
                <a:cs typeface="Arial" panose="020B0604020202020204" pitchFamily="34" charset="0"/>
              </a:rPr>
              <a:t>僅佔用單一 </a:t>
            </a:r>
            <a:r>
              <a:rPr lang="en-US" altLang="zh-TW" sz="1800" b="1">
                <a:latin typeface="Arial" panose="020B0604020202020204" pitchFamily="34" charset="0"/>
                <a:ea typeface="微軟正黑體" panose="020B0604030504040204" pitchFamily="34" charset="-120"/>
                <a:cs typeface="Arial" panose="020B0604020202020204" pitchFamily="34" charset="0"/>
              </a:rPr>
              <a:t>PCIe</a:t>
            </a:r>
            <a:r>
              <a:rPr lang="zh-TW" altLang="en-US" sz="1800" b="1">
                <a:latin typeface="Arial" panose="020B0604020202020204" pitchFamily="34" charset="0"/>
                <a:ea typeface="微軟正黑體" panose="020B0604030504040204" pitchFamily="34" charset="-120"/>
                <a:cs typeface="Arial" panose="020B0604020202020204" pitchFamily="34" charset="0"/>
              </a:rPr>
              <a:t> 插槽</a:t>
            </a:r>
            <a:r>
              <a:rPr lang="en-US" altLang="zh-TW" sz="1800" b="1">
                <a:latin typeface="Arial" panose="020B0604020202020204" pitchFamily="34" charset="0"/>
                <a:ea typeface="微軟正黑體" panose="020B0604030504040204" pitchFamily="34" charset="-120"/>
                <a:cs typeface="Arial" panose="020B0604020202020204" pitchFamily="34" charset="0"/>
              </a:rPr>
              <a:t> (Slot #1)</a:t>
            </a:r>
            <a:r>
              <a:rPr lang="zh-TW" altLang="en-US" sz="1800" b="1">
                <a:latin typeface="Arial" panose="020B0604020202020204" pitchFamily="34" charset="0"/>
                <a:ea typeface="微軟正黑體" panose="020B0604030504040204" pitchFamily="34" charset="-120"/>
                <a:cs typeface="Arial" panose="020B0604020202020204" pitchFamily="34" charset="0"/>
              </a:rPr>
              <a:t>，</a:t>
            </a:r>
            <a:endParaRPr lang="en-US" altLang="zh-TW" sz="1800" b="1">
              <a:latin typeface="Arial" panose="020B0604020202020204" pitchFamily="34" charset="0"/>
              <a:ea typeface="微軟正黑體" panose="020B0604030504040204" pitchFamily="34" charset="-120"/>
              <a:cs typeface="Arial" panose="020B0604020202020204" pitchFamily="34" charset="0"/>
            </a:endParaRPr>
          </a:p>
          <a:p>
            <a:r>
              <a:rPr lang="zh-TW" altLang="en-US" sz="1800" b="1">
                <a:latin typeface="Arial" panose="020B0604020202020204" pitchFamily="34" charset="0"/>
                <a:ea typeface="微軟正黑體" panose="020B0604030504040204" pitchFamily="34" charset="-120"/>
                <a:cs typeface="Arial" panose="020B0604020202020204" pitchFamily="34" charset="0"/>
              </a:rPr>
              <a:t>一卡</a:t>
            </a:r>
            <a:r>
              <a:rPr lang="zh-TW" altLang="en-US" sz="2250" b="1">
                <a:solidFill>
                  <a:srgbClr val="7030A0"/>
                </a:solidFill>
                <a:latin typeface="Arial" panose="020B0604020202020204" pitchFamily="34" charset="0"/>
                <a:ea typeface="微軟正黑體" panose="020B0604030504040204" pitchFamily="34" charset="-120"/>
                <a:cs typeface="Arial" panose="020B0604020202020204" pitchFamily="34" charset="0"/>
              </a:rPr>
              <a:t>新增 </a:t>
            </a:r>
            <a:r>
              <a:rPr lang="en-US" altLang="zh-TW" sz="2250" b="1">
                <a:solidFill>
                  <a:srgbClr val="7030A0"/>
                </a:solidFill>
                <a:latin typeface="Arial" panose="020B0604020202020204" pitchFamily="34" charset="0"/>
                <a:ea typeface="微軟正黑體" panose="020B0604030504040204" pitchFamily="34" charset="-120"/>
                <a:cs typeface="Arial" panose="020B0604020202020204" pitchFamily="34" charset="0"/>
              </a:rPr>
              <a:t>4</a:t>
            </a:r>
            <a:r>
              <a:rPr lang="zh-TW" altLang="en-US" sz="2250" b="1">
                <a:solidFill>
                  <a:srgbClr val="7030A0"/>
                </a:solidFill>
                <a:latin typeface="Arial" panose="020B0604020202020204" pitchFamily="34" charset="0"/>
                <a:ea typeface="微軟正黑體" panose="020B0604030504040204" pitchFamily="34" charset="-120"/>
                <a:cs typeface="Arial" panose="020B0604020202020204" pitchFamily="34" charset="0"/>
              </a:rPr>
              <a:t> 個 </a:t>
            </a:r>
            <a:r>
              <a:rPr lang="en-US" altLang="zh-TW" sz="2250" b="1">
                <a:solidFill>
                  <a:srgbClr val="7030A0"/>
                </a:solidFill>
                <a:latin typeface="Arial" panose="020B0604020202020204" pitchFamily="34" charset="0"/>
                <a:ea typeface="微軟正黑體" panose="020B0604030504040204" pitchFamily="34" charset="-120"/>
                <a:cs typeface="Arial" panose="020B0604020202020204" pitchFamily="34" charset="0"/>
              </a:rPr>
              <a:t>M.2</a:t>
            </a:r>
            <a:r>
              <a:rPr lang="zh-TW" altLang="en-US" sz="2250" b="1">
                <a:solidFill>
                  <a:srgbClr val="7030A0"/>
                </a:solidFill>
                <a:latin typeface="Arial" panose="020B0604020202020204" pitchFamily="34" charset="0"/>
                <a:ea typeface="微軟正黑體" panose="020B0604030504040204" pitchFamily="34" charset="-120"/>
                <a:cs typeface="Arial" panose="020B0604020202020204" pitchFamily="34" charset="0"/>
              </a:rPr>
              <a:t> </a:t>
            </a:r>
            <a:r>
              <a:rPr lang="en-US" altLang="zh-TW" sz="2250" b="1">
                <a:solidFill>
                  <a:srgbClr val="7030A0"/>
                </a:solidFill>
                <a:latin typeface="Arial" panose="020B0604020202020204" pitchFamily="34" charset="0"/>
                <a:ea typeface="微軟正黑體" panose="020B0604030504040204" pitchFamily="34" charset="-120"/>
                <a:cs typeface="Arial" panose="020B0604020202020204" pitchFamily="34" charset="0"/>
              </a:rPr>
              <a:t>SSD</a:t>
            </a:r>
            <a:r>
              <a:rPr lang="zh-TW" altLang="en-US" sz="2250" b="1">
                <a:solidFill>
                  <a:srgbClr val="7030A0"/>
                </a:solidFill>
                <a:latin typeface="Arial" panose="020B0604020202020204" pitchFamily="34" charset="0"/>
                <a:ea typeface="微軟正黑體" panose="020B0604030504040204" pitchFamily="34" charset="-120"/>
                <a:cs typeface="Arial" panose="020B0604020202020204" pitchFamily="34" charset="0"/>
              </a:rPr>
              <a:t> 插槽</a:t>
            </a:r>
            <a:endParaRPr lang="en-US" altLang="zh-TW" sz="2250" b="1">
              <a:solidFill>
                <a:srgbClr val="7030A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Shape 250">
            <a:extLst>
              <a:ext uri="{FF2B5EF4-FFF2-40B4-BE49-F238E27FC236}">
                <a16:creationId xmlns:a16="http://schemas.microsoft.com/office/drawing/2014/main" id="{F1094CEF-6721-074E-9038-C0433A7571FA}"/>
              </a:ext>
            </a:extLst>
          </p:cNvPr>
          <p:cNvSpPr txBox="1">
            <a:spLocks noChangeArrowheads="1"/>
          </p:cNvSpPr>
          <p:nvPr/>
        </p:nvSpPr>
        <p:spPr bwMode="auto">
          <a:xfrm>
            <a:off x="3450866" y="839206"/>
            <a:ext cx="2776700" cy="721519"/>
          </a:xfrm>
          <a:prstGeom prst="rect">
            <a:avLst/>
          </a:prstGeom>
          <a:noFill/>
          <a:ln w="9525">
            <a:noFill/>
            <a:miter lim="800000"/>
            <a:headEnd/>
            <a:tailEnd/>
          </a:ln>
        </p:spPr>
        <p:txBody>
          <a:bodyPr lIns="91423" tIns="45699" rIns="91423" bIns="4569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85725" algn="ctr">
              <a:lnSpc>
                <a:spcPct val="115000"/>
              </a:lnSpc>
              <a:buClr>
                <a:schemeClr val="dk1"/>
              </a:buClr>
              <a:buSzPts val="1200"/>
            </a:pPr>
            <a:r>
              <a:rPr lang="zh-TW"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附贈</a:t>
            </a:r>
            <a:r>
              <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專屬</a:t>
            </a:r>
            <a:r>
              <a:rPr lang="zh-TW"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散熱模組</a:t>
            </a:r>
            <a:r>
              <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與</a:t>
            </a:r>
            <a:endPar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endParaRPr>
          </a:p>
          <a:p>
            <a:pPr indent="85725" algn="ctr">
              <a:lnSpc>
                <a:spcPct val="115000"/>
              </a:lnSpc>
              <a:buClr>
                <a:schemeClr val="dk1"/>
              </a:buClr>
              <a:buSzPts val="1200"/>
            </a:pPr>
            <a:r>
              <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適用於各式 </a:t>
            </a: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NAS</a:t>
            </a:r>
            <a:r>
              <a:rPr lang="zh-Hant"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 </a:t>
            </a:r>
            <a:r>
              <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的</a:t>
            </a:r>
            <a:r>
              <a:rPr lang="zh-Hant"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擋</a:t>
            </a:r>
            <a:r>
              <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板</a:t>
            </a:r>
            <a:endParaRPr lang="zh-TW"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endParaRPr>
          </a:p>
        </p:txBody>
      </p:sp>
      <p:sp>
        <p:nvSpPr>
          <p:cNvPr id="13" name="Shape 185">
            <a:extLst>
              <a:ext uri="{FF2B5EF4-FFF2-40B4-BE49-F238E27FC236}">
                <a16:creationId xmlns:a16="http://schemas.microsoft.com/office/drawing/2014/main" id="{9A78233B-4E8E-6B4D-A313-AC23CA1C5D27}"/>
              </a:ext>
            </a:extLst>
          </p:cNvPr>
          <p:cNvSpPr txBox="1"/>
          <p:nvPr/>
        </p:nvSpPr>
        <p:spPr>
          <a:xfrm>
            <a:off x="4821061" y="4422239"/>
            <a:ext cx="1986367" cy="282600"/>
          </a:xfrm>
          <a:prstGeom prst="rect">
            <a:avLst/>
          </a:prstGeom>
          <a:noFill/>
          <a:ln>
            <a:noFill/>
          </a:ln>
        </p:spPr>
        <p:txBody>
          <a:bodyPr spcFirstLastPara="1" wrap="square" lIns="68569" tIns="68569" rIns="68569" bIns="68569" anchor="t" anchorCtr="0">
            <a:noAutofit/>
          </a:bodyPr>
          <a:lstStyle/>
          <a:p>
            <a:pPr indent="85725">
              <a:lnSpc>
                <a:spcPct val="115000"/>
              </a:lnSpc>
              <a:buClr>
                <a:schemeClr val="dk1"/>
              </a:buClr>
            </a:pPr>
            <a:r>
              <a:rPr lang="en-US"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PCIe 2.0 </a:t>
            </a:r>
            <a:r>
              <a:rPr lang="zh-Hant"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介面</a:t>
            </a:r>
            <a:r>
              <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rPr>
              <a:t> </a:t>
            </a:r>
            <a:endParaRPr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25" name="Shape 294">
            <a:extLst>
              <a:ext uri="{FF2B5EF4-FFF2-40B4-BE49-F238E27FC236}">
                <a16:creationId xmlns:a16="http://schemas.microsoft.com/office/drawing/2014/main" id="{2206309C-74E8-C842-8999-F54F0FDF1F88}"/>
              </a:ext>
            </a:extLst>
          </p:cNvPr>
          <p:cNvSpPr txBox="1">
            <a:spLocks noChangeArrowheads="1"/>
          </p:cNvSpPr>
          <p:nvPr/>
        </p:nvSpPr>
        <p:spPr bwMode="auto">
          <a:xfrm>
            <a:off x="0" y="2846330"/>
            <a:ext cx="3710220" cy="766028"/>
          </a:xfrm>
          <a:prstGeom prst="rect">
            <a:avLst/>
          </a:prstGeom>
          <a:solidFill>
            <a:srgbClr val="7030A0">
              <a:alpha val="85000"/>
            </a:srgbClr>
          </a:solidFill>
          <a:ln w="9525">
            <a:noFill/>
            <a:miter lim="800000"/>
            <a:headEnd/>
            <a:tailEnd/>
          </a:ln>
        </p:spPr>
        <p:txBody>
          <a:bodyPr lIns="51431" tIns="51431" rIns="51431" bIns="51431" anchor="ctr"/>
          <a:lstStyle>
            <a:lvl1pPr indent="-117475">
              <a:defRPr kumimoji="1">
                <a:solidFill>
                  <a:schemeClr val="tx1"/>
                </a:solidFill>
                <a:latin typeface="Arial" charset="0"/>
                <a:ea typeface="新細明體" charset="0"/>
                <a:cs typeface="新細明體" charset="0"/>
              </a:defRPr>
            </a:lvl1pPr>
            <a:lvl2pPr marL="742950" indent="-285750">
              <a:defRPr kumimoji="1">
                <a:solidFill>
                  <a:schemeClr val="tx1"/>
                </a:solidFill>
                <a:latin typeface="Arial" charset="0"/>
                <a:ea typeface="新細明體" charset="0"/>
              </a:defRPr>
            </a:lvl2pPr>
            <a:lvl3pPr marL="1143000" indent="-228600">
              <a:defRPr kumimoji="1">
                <a:solidFill>
                  <a:schemeClr val="tx1"/>
                </a:solidFill>
                <a:latin typeface="Arial" charset="0"/>
                <a:ea typeface="新細明體" charset="0"/>
              </a:defRPr>
            </a:lvl3pPr>
            <a:lvl4pPr marL="1600200" indent="-228600">
              <a:defRPr kumimoji="1">
                <a:solidFill>
                  <a:schemeClr val="tx1"/>
                </a:solidFill>
                <a:latin typeface="Arial" charset="0"/>
                <a:ea typeface="新細明體" charset="0"/>
              </a:defRPr>
            </a:lvl4pPr>
            <a:lvl5pPr marL="2057400" indent="-22860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a:buClr>
                <a:srgbClr val="FFFFFF"/>
              </a:buClr>
            </a:pPr>
            <a:r>
              <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建立具有 </a:t>
            </a:r>
            <a:r>
              <a:rPr lang="en" altLang="zh-TW"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RAID </a:t>
            </a:r>
            <a:r>
              <a:rPr lang="zh-TW" altLang="en-US" sz="18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保護的 </a:t>
            </a:r>
          </a:p>
          <a:p>
            <a:pPr algn="ctr">
              <a:buClr>
                <a:srgbClr val="FFFFFF"/>
              </a:buClr>
            </a:pPr>
            <a:r>
              <a:rPr lang="en" altLang="zh-TW" sz="1800" b="1">
                <a:solidFill>
                  <a:srgbClr val="FFFF00"/>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rPr>
              <a:t>RAID 5 / RAID 6 / RAID 10</a:t>
            </a:r>
            <a:endParaRPr lang="zh-TW" altLang="en-US" sz="1800" b="1">
              <a:solidFill>
                <a:srgbClr val="FFFF00"/>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sym typeface="Arial" charset="0"/>
            </a:endParaRPr>
          </a:p>
        </p:txBody>
      </p:sp>
      <p:pic>
        <p:nvPicPr>
          <p:cNvPr id="28" name="圖片 27">
            <a:extLst>
              <a:ext uri="{FF2B5EF4-FFF2-40B4-BE49-F238E27FC236}">
                <a16:creationId xmlns:a16="http://schemas.microsoft.com/office/drawing/2014/main" id="{D68F152F-FF29-B84E-99E1-527219C24C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26195" y="912640"/>
            <a:ext cx="2683975" cy="946691"/>
          </a:xfrm>
          <a:prstGeom prst="rect">
            <a:avLst/>
          </a:prstGeom>
        </p:spPr>
      </p:pic>
    </p:spTree>
    <p:extLst>
      <p:ext uri="{BB962C8B-B14F-4D97-AF65-F5344CB8AC3E}">
        <p14:creationId xmlns:p14="http://schemas.microsoft.com/office/powerpoint/2010/main" val="283649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BDBDFB1-8316-474E-81AA-8CB1416B188B}"/>
              </a:ext>
            </a:extLst>
          </p:cNvPr>
          <p:cNvSpPr>
            <a:spLocks noGrp="1"/>
          </p:cNvSpPr>
          <p:nvPr>
            <p:ph type="title" idx="4294967295"/>
          </p:nvPr>
        </p:nvSpPr>
        <p:spPr>
          <a:xfrm>
            <a:off x="0" y="81118"/>
            <a:ext cx="9144000" cy="1010264"/>
          </a:xfrm>
        </p:spPr>
        <p:txBody>
          <a:bodyPr>
            <a:noAutofit/>
          </a:bodyPr>
          <a:lstStyle/>
          <a:p>
            <a:pPr>
              <a:spcBef>
                <a:spcPts val="0"/>
              </a:spcBef>
              <a:buClr>
                <a:schemeClr val="dk1"/>
              </a:buClr>
              <a:buSzPct val="25000"/>
            </a:pPr>
            <a:r>
              <a:rPr lang="zh-TW" altLang="en-US" sz="35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最新 </a:t>
            </a:r>
            <a:r>
              <a:rPr lang="en-US" altLang="zh-TW" sz="35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QTS</a:t>
            </a:r>
            <a:r>
              <a:rPr lang="zh-TW" altLang="en-US" sz="35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35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4.3.5 </a:t>
            </a:r>
            <a:r>
              <a:rPr lang="zh-TW" altLang="en-US" sz="35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作業系統</a:t>
            </a:r>
            <a:br>
              <a:rPr lang="en-US" altLang="zh-TW" sz="35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zh-TW" altLang="en-US" sz="35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提升儲存及運算競爭力</a:t>
            </a:r>
          </a:p>
        </p:txBody>
      </p:sp>
      <p:sp>
        <p:nvSpPr>
          <p:cNvPr id="21" name="Shape 732"/>
          <p:cNvSpPr txBox="1"/>
          <p:nvPr/>
        </p:nvSpPr>
        <p:spPr>
          <a:xfrm>
            <a:off x="134659" y="9214898"/>
            <a:ext cx="5076000" cy="24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2" name="Shape 737">
            <a:extLst>
              <a:ext uri="{FF2B5EF4-FFF2-40B4-BE49-F238E27FC236}">
                <a16:creationId xmlns:a16="http://schemas.microsoft.com/office/drawing/2014/main" id="{6FEA0083-4F6B-4605-8C02-123EEE0261E7}"/>
              </a:ext>
            </a:extLst>
          </p:cNvPr>
          <p:cNvSpPr txBox="1"/>
          <p:nvPr/>
        </p:nvSpPr>
        <p:spPr>
          <a:xfrm>
            <a:off x="3259395" y="1234021"/>
            <a:ext cx="5617166" cy="904805"/>
          </a:xfrm>
          <a:prstGeom prst="rect">
            <a:avLst/>
          </a:prstGeom>
          <a:noFill/>
          <a:ln>
            <a:noFill/>
          </a:ln>
        </p:spPr>
        <p:txBody>
          <a:bodyPr spcFirstLastPara="1" wrap="square" lIns="91425" tIns="91425" rIns="91425" bIns="91425" anchor="ctr" anchorCtr="0">
            <a:noAutofit/>
          </a:bodyPr>
          <a:lstStyle/>
          <a:p>
            <a:pPr marL="63500" marR="0" lvl="0" indent="0" algn="l" rtl="0">
              <a:lnSpc>
                <a:spcPct val="100000"/>
              </a:lnSpc>
              <a:spcBef>
                <a:spcPts val="0"/>
              </a:spcBef>
              <a:spcAft>
                <a:spcPts val="0"/>
              </a:spcAft>
              <a:buNone/>
            </a:pPr>
            <a:r>
              <a:rPr lang="zh-TW" altLang="en-US" sz="2800" b="1" i="0" u="none" strike="noStrike" cap="none">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軟體定義 </a:t>
            </a:r>
            <a:r>
              <a:rPr lang="en-US" altLang="zh-TW" sz="2800" b="1" i="0" u="none" strike="noStrike" cap="none">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SSD</a:t>
            </a:r>
            <a:r>
              <a:rPr lang="zh-TW" altLang="en-US" sz="2800" b="1" i="0" u="none" strike="noStrike" cap="none">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 外掛預留空間</a:t>
            </a:r>
          </a:p>
          <a:p>
            <a:pPr marL="63500" lvl="0"/>
            <a:r>
              <a:rPr lang="zh-TW" altLang="en-US"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量測專屬的預留空間並提升 </a:t>
            </a:r>
            <a:r>
              <a:rPr lang="en-US" altLang="zh-TW"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SSD</a:t>
            </a:r>
            <a:r>
              <a:rPr lang="zh-TW" altLang="en-US"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 持續效能達 </a:t>
            </a:r>
            <a:r>
              <a:rPr lang="en-US" altLang="zh-TW"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100%</a:t>
            </a:r>
            <a:r>
              <a:rPr lang="zh-TW" altLang="en-US"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 </a:t>
            </a:r>
            <a:endParaRPr sz="1500" b="1" i="0" u="none" strike="noStrike" cap="none">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endParaRPr>
          </a:p>
        </p:txBody>
      </p:sp>
      <p:sp>
        <p:nvSpPr>
          <p:cNvPr id="23" name="Shape 737">
            <a:extLst>
              <a:ext uri="{FF2B5EF4-FFF2-40B4-BE49-F238E27FC236}">
                <a16:creationId xmlns:a16="http://schemas.microsoft.com/office/drawing/2014/main" id="{9C1AFD8C-9FA9-4089-82C4-138D7DA3A617}"/>
              </a:ext>
            </a:extLst>
          </p:cNvPr>
          <p:cNvSpPr txBox="1"/>
          <p:nvPr/>
        </p:nvSpPr>
        <p:spPr>
          <a:xfrm>
            <a:off x="3926651" y="2280112"/>
            <a:ext cx="5421857" cy="904805"/>
          </a:xfrm>
          <a:prstGeom prst="rect">
            <a:avLst/>
          </a:prstGeom>
          <a:noFill/>
          <a:ln>
            <a:noFill/>
          </a:ln>
        </p:spPr>
        <p:txBody>
          <a:bodyPr spcFirstLastPara="1" wrap="square" lIns="91425" tIns="91425" rIns="91425" bIns="91425" anchor="ctr" anchorCtr="0">
            <a:noAutofit/>
          </a:bodyPr>
          <a:lstStyle/>
          <a:p>
            <a:pPr marL="63500" lvl="0"/>
            <a:r>
              <a:rPr lang="en-US" altLang="zh-TW" sz="28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SSD</a:t>
            </a:r>
            <a:r>
              <a:rPr lang="zh-TW" altLang="en-US" sz="28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 全域快取與 </a:t>
            </a:r>
            <a:r>
              <a:rPr lang="en-US" altLang="zh-TW" sz="2800" b="1" err="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Qtier</a:t>
            </a:r>
            <a:r>
              <a:rPr lang="en-US" altLang="zh-TW" sz="28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a:t>
            </a:r>
          </a:p>
          <a:p>
            <a:pPr marL="63500" lvl="0"/>
            <a:r>
              <a:rPr lang="zh-TW" altLang="en-US"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使用快取即時加速，或自動分層利用 </a:t>
            </a:r>
            <a:r>
              <a:rPr lang="en-US" altLang="zh-TW"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SSD </a:t>
            </a:r>
            <a:r>
              <a:rPr lang="zh-TW" altLang="en-US"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空間</a:t>
            </a:r>
          </a:p>
        </p:txBody>
      </p:sp>
      <p:sp>
        <p:nvSpPr>
          <p:cNvPr id="24" name="Shape 737">
            <a:extLst>
              <a:ext uri="{FF2B5EF4-FFF2-40B4-BE49-F238E27FC236}">
                <a16:creationId xmlns:a16="http://schemas.microsoft.com/office/drawing/2014/main" id="{1DD0A2CA-EB2E-4158-AE89-0041CA44762C}"/>
              </a:ext>
            </a:extLst>
          </p:cNvPr>
          <p:cNvSpPr txBox="1"/>
          <p:nvPr/>
        </p:nvSpPr>
        <p:spPr>
          <a:xfrm>
            <a:off x="4513006" y="3354191"/>
            <a:ext cx="5421857" cy="904805"/>
          </a:xfrm>
          <a:prstGeom prst="rect">
            <a:avLst/>
          </a:prstGeom>
          <a:noFill/>
          <a:ln>
            <a:noFill/>
          </a:ln>
        </p:spPr>
        <p:txBody>
          <a:bodyPr spcFirstLastPara="1" wrap="square" lIns="91425" tIns="91425" rIns="91425" bIns="91425" anchor="ctr" anchorCtr="0">
            <a:noAutofit/>
          </a:bodyPr>
          <a:lstStyle/>
          <a:p>
            <a:pPr marL="63500" lvl="0"/>
            <a:r>
              <a:rPr lang="zh-TW" altLang="en-US" sz="2800" b="1">
                <a:solidFill>
                  <a:schemeClr val="bg1"/>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快照備份任務</a:t>
            </a:r>
          </a:p>
          <a:p>
            <a:pPr marL="63500" lvl="0"/>
            <a:r>
              <a:rPr lang="zh-TW" altLang="en-US"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以 </a:t>
            </a:r>
            <a:r>
              <a:rPr lang="en-US" altLang="zh-TW"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10GbE </a:t>
            </a:r>
            <a:r>
              <a:rPr lang="zh-TW" altLang="en-US"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網路直接還原遠端快照並降低 </a:t>
            </a:r>
            <a:r>
              <a:rPr lang="en-US" altLang="zh-TW" sz="1500" b="1">
                <a:solidFill>
                  <a:srgbClr val="FFC000"/>
                </a:solidFill>
                <a:effectLst>
                  <a:outerShdw blurRad="38100" dist="38100" dir="2700000" algn="tl">
                    <a:srgbClr val="000000">
                      <a:alpha val="43137"/>
                    </a:srgbClr>
                  </a:outerShdw>
                </a:effectLst>
                <a:latin typeface="Arial" panose="020B0604020202020204" pitchFamily="34" charset="0"/>
                <a:ea typeface="Microsoft JhengHei"/>
                <a:cs typeface="Arial" panose="020B0604020202020204" pitchFamily="34" charset="0"/>
                <a:sym typeface="Microsoft JhengHei"/>
              </a:rPr>
              <a:t>RTO</a:t>
            </a:r>
          </a:p>
        </p:txBody>
      </p:sp>
    </p:spTree>
    <p:extLst>
      <p:ext uri="{BB962C8B-B14F-4D97-AF65-F5344CB8AC3E}">
        <p14:creationId xmlns:p14="http://schemas.microsoft.com/office/powerpoint/2010/main" val="2246819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9780A7-B6DC-B043-8606-1DF0EA9F2F3A}"/>
              </a:ext>
            </a:extLst>
          </p:cNvPr>
          <p:cNvSpPr>
            <a:spLocks noGrp="1"/>
          </p:cNvSpPr>
          <p:nvPr>
            <p:ph type="title"/>
          </p:nvPr>
        </p:nvSpPr>
        <p:spPr>
          <a:xfrm>
            <a:off x="1200647" y="0"/>
            <a:ext cx="7943352" cy="749755"/>
          </a:xfrm>
        </p:spPr>
        <p:txBody>
          <a:bodyPr>
            <a:noAutofit/>
          </a:bodyPr>
          <a:lstStyle/>
          <a:p>
            <a:pPr>
              <a:spcBef>
                <a:spcPts val="0"/>
              </a:spcBef>
              <a:buClr>
                <a:schemeClr val="dk1"/>
              </a:buClr>
              <a:buSzPct val="25000"/>
            </a:pPr>
            <a:r>
              <a:rPr lang="zh-TW" altLang="en-US" sz="3300">
                <a:solidFill>
                  <a:srgbClr val="FFFFFF"/>
                </a:solidFill>
                <a:latin typeface="Arial" panose="020B0604020202020204" pitchFamily="34" charset="0"/>
                <a:cs typeface="Arial" panose="020B0604020202020204" pitchFamily="34" charset="0"/>
              </a:rPr>
              <a:t>量身訂做超高速 </a:t>
            </a:r>
            <a:r>
              <a:rPr lang="en-US" altLang="zh-TW" sz="3300">
                <a:solidFill>
                  <a:srgbClr val="FFFFFF"/>
                </a:solidFill>
                <a:latin typeface="Arial" panose="020B0604020202020204" pitchFamily="34" charset="0"/>
                <a:cs typeface="Arial" panose="020B0604020202020204" pitchFamily="34" charset="0"/>
              </a:rPr>
              <a:t>PCIe</a:t>
            </a:r>
            <a:r>
              <a:rPr lang="zh-TW" altLang="en-US" sz="3300">
                <a:solidFill>
                  <a:srgbClr val="FFFFFF"/>
                </a:solidFill>
                <a:latin typeface="Arial" panose="020B0604020202020204" pitchFamily="34" charset="0"/>
                <a:cs typeface="Arial" panose="020B0604020202020204" pitchFamily="34" charset="0"/>
              </a:rPr>
              <a:t> </a:t>
            </a:r>
            <a:r>
              <a:rPr lang="en-US" altLang="zh-TW" sz="3300">
                <a:solidFill>
                  <a:srgbClr val="FFFFFF"/>
                </a:solidFill>
                <a:latin typeface="Arial" panose="020B0604020202020204" pitchFamily="34" charset="0"/>
                <a:cs typeface="Arial" panose="020B0604020202020204" pitchFamily="34" charset="0"/>
              </a:rPr>
              <a:t>3.0</a:t>
            </a:r>
            <a:r>
              <a:rPr lang="zh-TW" altLang="en-US" sz="3300">
                <a:solidFill>
                  <a:srgbClr val="FFFFFF"/>
                </a:solidFill>
                <a:latin typeface="Arial" panose="020B0604020202020204" pitchFamily="34" charset="0"/>
                <a:cs typeface="Arial" panose="020B0604020202020204" pitchFamily="34" charset="0"/>
              </a:rPr>
              <a:t> 版本 </a:t>
            </a:r>
            <a:r>
              <a:rPr lang="en-US" altLang="zh-TW" sz="3300">
                <a:solidFill>
                  <a:srgbClr val="FFFFFF"/>
                </a:solidFill>
                <a:latin typeface="Arial" panose="020B0604020202020204" pitchFamily="34" charset="0"/>
                <a:cs typeface="Arial" panose="020B0604020202020204" pitchFamily="34" charset="0"/>
              </a:rPr>
              <a:t>QM2</a:t>
            </a:r>
            <a:r>
              <a:rPr lang="zh-TW" altLang="en-US" sz="3300">
                <a:solidFill>
                  <a:srgbClr val="FFFFFF"/>
                </a:solidFill>
                <a:latin typeface="Arial" panose="020B0604020202020204" pitchFamily="34" charset="0"/>
                <a:cs typeface="Arial" panose="020B0604020202020204" pitchFamily="34" charset="0"/>
              </a:rPr>
              <a:t>卡</a:t>
            </a:r>
          </a:p>
        </p:txBody>
      </p:sp>
      <p:sp>
        <p:nvSpPr>
          <p:cNvPr id="4" name="Shape 316">
            <a:extLst>
              <a:ext uri="{FF2B5EF4-FFF2-40B4-BE49-F238E27FC236}">
                <a16:creationId xmlns:a16="http://schemas.microsoft.com/office/drawing/2014/main" id="{3F75C65E-B55D-554A-8130-BC9DB68CAF87}"/>
              </a:ext>
            </a:extLst>
          </p:cNvPr>
          <p:cNvSpPr>
            <a:spLocks noChangeArrowheads="1"/>
          </p:cNvSpPr>
          <p:nvPr/>
        </p:nvSpPr>
        <p:spPr bwMode="auto">
          <a:xfrm>
            <a:off x="3091161" y="1134919"/>
            <a:ext cx="1289446" cy="1302544"/>
          </a:xfrm>
          <a:prstGeom prst="ellipse">
            <a:avLst/>
          </a:prstGeom>
          <a:solidFill>
            <a:srgbClr val="FFC000"/>
          </a:solidFill>
          <a:ln w="9525">
            <a:noFill/>
            <a:round/>
            <a:headEnd/>
            <a:tailEnd/>
          </a:ln>
        </p:spPr>
        <p:txBody>
          <a:bodyPr lIns="91425" tIns="45713" rIns="91425" bIns="45713" anchor="ctr"/>
          <a:lstStyle/>
          <a:p>
            <a:pPr indent="-88106" algn="ctr">
              <a:buSzPts val="1400"/>
              <a:defRPr/>
            </a:pPr>
            <a:endParaRPr lang="zh-TW" altLang="zh-TW" sz="1425">
              <a:solidFill>
                <a:srgbClr val="FFFFFF"/>
              </a:solidFill>
              <a:ea typeface="新細明體" pitchFamily="18" charset="-120"/>
              <a:cs typeface="Arial" charset="0"/>
              <a:sym typeface="Arial" charset="0"/>
            </a:endParaRPr>
          </a:p>
        </p:txBody>
      </p:sp>
      <p:sp>
        <p:nvSpPr>
          <p:cNvPr id="7" name="文字方塊 6">
            <a:extLst>
              <a:ext uri="{FF2B5EF4-FFF2-40B4-BE49-F238E27FC236}">
                <a16:creationId xmlns:a16="http://schemas.microsoft.com/office/drawing/2014/main" id="{05E2E5B9-069A-B440-BC58-AC4EF32A8E0B}"/>
              </a:ext>
            </a:extLst>
          </p:cNvPr>
          <p:cNvSpPr txBox="1"/>
          <p:nvPr/>
        </p:nvSpPr>
        <p:spPr>
          <a:xfrm>
            <a:off x="4768651" y="1193462"/>
            <a:ext cx="2165978" cy="507831"/>
          </a:xfrm>
          <a:prstGeom prst="rect">
            <a:avLst/>
          </a:prstGeom>
          <a:noFill/>
        </p:spPr>
        <p:txBody>
          <a:bodyPr wrap="none" rtlCol="0">
            <a:spAutoFit/>
          </a:bodyPr>
          <a:lstStyle/>
          <a:p>
            <a:r>
              <a:rPr kumimoji="1" lang="en-US" altLang="zh-TW" sz="2700" b="1"/>
              <a:t>QM2-2</a:t>
            </a:r>
            <a:r>
              <a:rPr kumimoji="1" lang="en-US" altLang="zh-TW" sz="2700" b="1">
                <a:solidFill>
                  <a:srgbClr val="C00000"/>
                </a:solidFill>
              </a:rPr>
              <a:t>P</a:t>
            </a:r>
            <a:r>
              <a:rPr kumimoji="1" lang="en-US" altLang="zh-TW" sz="2700" b="1"/>
              <a:t>-344</a:t>
            </a:r>
            <a:endParaRPr kumimoji="1" lang="zh-TW" altLang="en-US" sz="2700" b="1"/>
          </a:p>
        </p:txBody>
      </p:sp>
      <p:sp>
        <p:nvSpPr>
          <p:cNvPr id="9" name="文字方塊 8">
            <a:extLst>
              <a:ext uri="{FF2B5EF4-FFF2-40B4-BE49-F238E27FC236}">
                <a16:creationId xmlns:a16="http://schemas.microsoft.com/office/drawing/2014/main" id="{D9DF68FB-BE3D-4349-91E0-7BD8D6DC7035}"/>
              </a:ext>
            </a:extLst>
          </p:cNvPr>
          <p:cNvSpPr txBox="1"/>
          <p:nvPr/>
        </p:nvSpPr>
        <p:spPr>
          <a:xfrm>
            <a:off x="4768651" y="1892578"/>
            <a:ext cx="2165978" cy="507831"/>
          </a:xfrm>
          <a:prstGeom prst="rect">
            <a:avLst/>
          </a:prstGeom>
          <a:noFill/>
        </p:spPr>
        <p:txBody>
          <a:bodyPr wrap="none" rtlCol="0">
            <a:spAutoFit/>
          </a:bodyPr>
          <a:lstStyle/>
          <a:p>
            <a:r>
              <a:rPr kumimoji="1" lang="en-US" altLang="zh-TW" sz="2700" b="1"/>
              <a:t>QM2-2</a:t>
            </a:r>
            <a:r>
              <a:rPr kumimoji="1" lang="en-US" altLang="zh-TW" sz="2700" b="1">
                <a:solidFill>
                  <a:srgbClr val="C00000"/>
                </a:solidFill>
              </a:rPr>
              <a:t>P</a:t>
            </a:r>
            <a:r>
              <a:rPr kumimoji="1" lang="en-US" altLang="zh-TW" sz="2700" b="1"/>
              <a:t>-384</a:t>
            </a:r>
            <a:endParaRPr kumimoji="1" lang="zh-TW" altLang="en-US" sz="2700" b="1"/>
          </a:p>
        </p:txBody>
      </p:sp>
      <p:grpSp>
        <p:nvGrpSpPr>
          <p:cNvPr id="10" name="群組 9">
            <a:extLst>
              <a:ext uri="{FF2B5EF4-FFF2-40B4-BE49-F238E27FC236}">
                <a16:creationId xmlns:a16="http://schemas.microsoft.com/office/drawing/2014/main" id="{808DD9E6-7703-E945-941F-720F29235521}"/>
              </a:ext>
            </a:extLst>
          </p:cNvPr>
          <p:cNvGrpSpPr/>
          <p:nvPr/>
        </p:nvGrpSpPr>
        <p:grpSpPr>
          <a:xfrm>
            <a:off x="2772348" y="2718564"/>
            <a:ext cx="2165962" cy="1395792"/>
            <a:chOff x="9249715" y="3360515"/>
            <a:chExt cx="3203817" cy="2137901"/>
          </a:xfrm>
        </p:grpSpPr>
        <p:sp>
          <p:nvSpPr>
            <p:cNvPr id="11" name="Shape 316">
              <a:extLst>
                <a:ext uri="{FF2B5EF4-FFF2-40B4-BE49-F238E27FC236}">
                  <a16:creationId xmlns:a16="http://schemas.microsoft.com/office/drawing/2014/main" id="{86CE0624-88CF-EA4B-9EBD-83D9F4076E76}"/>
                </a:ext>
              </a:extLst>
            </p:cNvPr>
            <p:cNvSpPr>
              <a:spLocks noChangeArrowheads="1"/>
            </p:cNvSpPr>
            <p:nvPr/>
          </p:nvSpPr>
          <p:spPr bwMode="auto">
            <a:xfrm>
              <a:off x="9671382" y="3360515"/>
              <a:ext cx="2106604" cy="2137901"/>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13" rIns="91425" bIns="45713"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a:solidFill>
                  <a:srgbClr val="FFFFFF"/>
                </a:solidFill>
                <a:sym typeface="Arial" charset="0"/>
              </a:endParaRPr>
            </a:p>
          </p:txBody>
        </p:sp>
        <p:pic>
          <p:nvPicPr>
            <p:cNvPr id="12" name="圖片 11">
              <a:extLst>
                <a:ext uri="{FF2B5EF4-FFF2-40B4-BE49-F238E27FC236}">
                  <a16:creationId xmlns:a16="http://schemas.microsoft.com/office/drawing/2014/main" id="{4B800F02-9359-1444-8BF3-C5F954A02D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9715" y="3495673"/>
              <a:ext cx="3203817" cy="2002742"/>
            </a:xfrm>
            <a:prstGeom prst="rect">
              <a:avLst/>
            </a:prstGeom>
          </p:spPr>
        </p:pic>
      </p:grpSp>
      <p:sp>
        <p:nvSpPr>
          <p:cNvPr id="14" name="文字方塊 13">
            <a:extLst>
              <a:ext uri="{FF2B5EF4-FFF2-40B4-BE49-F238E27FC236}">
                <a16:creationId xmlns:a16="http://schemas.microsoft.com/office/drawing/2014/main" id="{4D3901BB-CB13-A749-8F9B-1DF1357A2EC7}"/>
              </a:ext>
            </a:extLst>
          </p:cNvPr>
          <p:cNvSpPr txBox="1"/>
          <p:nvPr/>
        </p:nvSpPr>
        <p:spPr>
          <a:xfrm>
            <a:off x="4768651" y="3492041"/>
            <a:ext cx="2165978" cy="507831"/>
          </a:xfrm>
          <a:prstGeom prst="rect">
            <a:avLst/>
          </a:prstGeom>
          <a:noFill/>
        </p:spPr>
        <p:txBody>
          <a:bodyPr wrap="none" rtlCol="0">
            <a:spAutoFit/>
          </a:bodyPr>
          <a:lstStyle/>
          <a:p>
            <a:r>
              <a:rPr kumimoji="1" lang="en-US" altLang="zh-TW" sz="2700" b="1"/>
              <a:t>QM2-4</a:t>
            </a:r>
            <a:r>
              <a:rPr kumimoji="1" lang="en-US" altLang="zh-TW" sz="2700" b="1">
                <a:solidFill>
                  <a:srgbClr val="C00000"/>
                </a:solidFill>
              </a:rPr>
              <a:t>P</a:t>
            </a:r>
            <a:r>
              <a:rPr kumimoji="1" lang="en-US" altLang="zh-TW" sz="2700" b="1"/>
              <a:t>-384</a:t>
            </a:r>
            <a:endParaRPr kumimoji="1" lang="zh-TW" altLang="en-US" sz="2700" b="1"/>
          </a:p>
        </p:txBody>
      </p:sp>
      <p:sp>
        <p:nvSpPr>
          <p:cNvPr id="18" name="文字方塊 17">
            <a:extLst>
              <a:ext uri="{FF2B5EF4-FFF2-40B4-BE49-F238E27FC236}">
                <a16:creationId xmlns:a16="http://schemas.microsoft.com/office/drawing/2014/main" id="{ED47D5B5-11FD-3941-8527-2CC89246C013}"/>
              </a:ext>
            </a:extLst>
          </p:cNvPr>
          <p:cNvSpPr txBox="1"/>
          <p:nvPr/>
        </p:nvSpPr>
        <p:spPr>
          <a:xfrm>
            <a:off x="4768651" y="2863443"/>
            <a:ext cx="2165978" cy="507831"/>
          </a:xfrm>
          <a:prstGeom prst="rect">
            <a:avLst/>
          </a:prstGeom>
          <a:noFill/>
        </p:spPr>
        <p:txBody>
          <a:bodyPr wrap="none" rtlCol="0">
            <a:spAutoFit/>
          </a:bodyPr>
          <a:lstStyle/>
          <a:p>
            <a:r>
              <a:rPr kumimoji="1" lang="en-US" altLang="zh-TW" sz="2700" b="1"/>
              <a:t>QM2-4</a:t>
            </a:r>
            <a:r>
              <a:rPr kumimoji="1" lang="en-US" altLang="zh-TW" sz="2700" b="1">
                <a:solidFill>
                  <a:srgbClr val="C00000"/>
                </a:solidFill>
              </a:rPr>
              <a:t>P</a:t>
            </a:r>
            <a:r>
              <a:rPr kumimoji="1" lang="en-US" altLang="zh-TW" sz="2700" b="1"/>
              <a:t>-342</a:t>
            </a:r>
            <a:endParaRPr kumimoji="1" lang="zh-TW" altLang="en-US" sz="2700" b="1"/>
          </a:p>
        </p:txBody>
      </p:sp>
      <p:sp>
        <p:nvSpPr>
          <p:cNvPr id="19" name="Shape 258">
            <a:extLst>
              <a:ext uri="{FF2B5EF4-FFF2-40B4-BE49-F238E27FC236}">
                <a16:creationId xmlns:a16="http://schemas.microsoft.com/office/drawing/2014/main" id="{03BBFA2F-037B-8D41-9C4E-28279F2B5AF8}"/>
              </a:ext>
            </a:extLst>
          </p:cNvPr>
          <p:cNvSpPr>
            <a:spLocks noChangeArrowheads="1"/>
          </p:cNvSpPr>
          <p:nvPr/>
        </p:nvSpPr>
        <p:spPr bwMode="auto">
          <a:xfrm>
            <a:off x="290837" y="1200942"/>
            <a:ext cx="3055021" cy="8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74" rIns="68573" bIns="34274"/>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00000"/>
              </a:buClr>
              <a:buSzPct val="100000"/>
            </a:pPr>
            <a:r>
              <a:rPr lang="en-US" altLang="zh-TW" sz="3300" b="1">
                <a:latin typeface="+mj-lt"/>
                <a:ea typeface="微軟正黑體" charset="-120"/>
                <a:sym typeface="微軟正黑體" charset="-120"/>
              </a:rPr>
              <a:t>2 x </a:t>
            </a:r>
          </a:p>
          <a:p>
            <a:pPr>
              <a:buClr>
                <a:srgbClr val="000000"/>
              </a:buClr>
              <a:buSzPct val="100000"/>
            </a:pPr>
            <a:r>
              <a:rPr lang="en-US" altLang="zh-TW" sz="1800" b="1">
                <a:latin typeface="微軟正黑體" charset="-120"/>
                <a:ea typeface="微軟正黑體" charset="-120"/>
                <a:sym typeface="微軟正黑體" charset="-120"/>
              </a:rPr>
              <a:t>M.2 </a:t>
            </a:r>
            <a:r>
              <a:rPr lang="en-US" altLang="zh-TW" sz="1800" b="1" err="1">
                <a:solidFill>
                  <a:srgbClr val="FF0000"/>
                </a:solidFill>
                <a:latin typeface="微軟正黑體" charset="-120"/>
                <a:ea typeface="微軟正黑體" charset="-120"/>
                <a:sym typeface="微軟正黑體" charset="-120"/>
              </a:rPr>
              <a:t>PCIe</a:t>
            </a:r>
            <a:r>
              <a:rPr lang="en-US" altLang="zh-TW" sz="1800" b="1">
                <a:solidFill>
                  <a:srgbClr val="FF0000"/>
                </a:solidFill>
                <a:latin typeface="微軟正黑體" charset="-120"/>
                <a:ea typeface="微軟正黑體" charset="-120"/>
                <a:sym typeface="微軟正黑體" charset="-120"/>
              </a:rPr>
              <a:t> </a:t>
            </a:r>
            <a:r>
              <a:rPr lang="en-US" altLang="zh-TW" sz="1800" b="1" err="1">
                <a:solidFill>
                  <a:srgbClr val="FF0000"/>
                </a:solidFill>
                <a:latin typeface="微軟正黑體" charset="-120"/>
                <a:ea typeface="微軟正黑體" charset="-120"/>
                <a:sym typeface="微軟正黑體" charset="-120"/>
              </a:rPr>
              <a:t>NVMe</a:t>
            </a:r>
            <a:r>
              <a:rPr lang="en-US" altLang="zh-TW" sz="1800" b="1">
                <a:solidFill>
                  <a:srgbClr val="FF0000"/>
                </a:solidFill>
                <a:latin typeface="微軟正黑體" charset="-120"/>
                <a:ea typeface="微軟正黑體" charset="-120"/>
                <a:sym typeface="微軟正黑體" charset="-120"/>
              </a:rPr>
              <a:t> </a:t>
            </a:r>
            <a:r>
              <a:rPr lang="en-US" altLang="zh-TW" sz="1800" b="1">
                <a:latin typeface="微軟正黑體" charset="-120"/>
                <a:ea typeface="微軟正黑體" charset="-120"/>
                <a:sym typeface="微軟正黑體" charset="-120"/>
              </a:rPr>
              <a:t>SSD </a:t>
            </a:r>
            <a:r>
              <a:rPr lang="zh-TW" altLang="en-US" sz="1800" b="1">
                <a:latin typeface="微軟正黑體" charset="-120"/>
                <a:ea typeface="微軟正黑體" charset="-120"/>
                <a:sym typeface="微軟正黑體" charset="-120"/>
              </a:rPr>
              <a:t>埠</a:t>
            </a:r>
            <a:endParaRPr lang="en-US" altLang="en-US" sz="1800" b="1">
              <a:latin typeface="微軟正黑體" charset="-120"/>
              <a:ea typeface="微軟正黑體" charset="-120"/>
              <a:sym typeface="微軟正黑體" charset="-120"/>
            </a:endParaRPr>
          </a:p>
        </p:txBody>
      </p:sp>
      <p:sp>
        <p:nvSpPr>
          <p:cNvPr id="20" name="Shape 258">
            <a:extLst>
              <a:ext uri="{FF2B5EF4-FFF2-40B4-BE49-F238E27FC236}">
                <a16:creationId xmlns:a16="http://schemas.microsoft.com/office/drawing/2014/main" id="{359F4D6A-D88A-964A-8A17-A16D7C44C817}"/>
              </a:ext>
            </a:extLst>
          </p:cNvPr>
          <p:cNvSpPr>
            <a:spLocks noChangeArrowheads="1"/>
          </p:cNvSpPr>
          <p:nvPr/>
        </p:nvSpPr>
        <p:spPr bwMode="auto">
          <a:xfrm>
            <a:off x="290838" y="2770994"/>
            <a:ext cx="3055021" cy="8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74" rIns="68573" bIns="34274"/>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00000"/>
              </a:buClr>
              <a:buSzPct val="100000"/>
            </a:pPr>
            <a:r>
              <a:rPr lang="en-US" altLang="zh-TW" sz="3300" b="1">
                <a:latin typeface="+mj-lt"/>
                <a:ea typeface="微軟正黑體" charset="-120"/>
                <a:sym typeface="微軟正黑體" charset="-120"/>
              </a:rPr>
              <a:t>4 x </a:t>
            </a:r>
          </a:p>
          <a:p>
            <a:pPr>
              <a:buClr>
                <a:srgbClr val="000000"/>
              </a:buClr>
              <a:buSzPct val="100000"/>
            </a:pPr>
            <a:r>
              <a:rPr lang="en-US" altLang="zh-TW" sz="1800" b="1">
                <a:latin typeface="微軟正黑體" charset="-120"/>
                <a:ea typeface="微軟正黑體" charset="-120"/>
                <a:sym typeface="微軟正黑體" charset="-120"/>
              </a:rPr>
              <a:t>M.2 </a:t>
            </a:r>
            <a:r>
              <a:rPr lang="en-US" altLang="zh-TW" sz="1800" b="1" err="1">
                <a:solidFill>
                  <a:srgbClr val="FF0000"/>
                </a:solidFill>
                <a:latin typeface="微軟正黑體" charset="-120"/>
                <a:ea typeface="微軟正黑體" charset="-120"/>
                <a:sym typeface="微軟正黑體" charset="-120"/>
              </a:rPr>
              <a:t>PCIe</a:t>
            </a:r>
            <a:r>
              <a:rPr lang="en-US" altLang="zh-TW" sz="1800" b="1">
                <a:solidFill>
                  <a:srgbClr val="FF0000"/>
                </a:solidFill>
                <a:latin typeface="微軟正黑體" charset="-120"/>
                <a:ea typeface="微軟正黑體" charset="-120"/>
                <a:sym typeface="微軟正黑體" charset="-120"/>
              </a:rPr>
              <a:t> </a:t>
            </a:r>
            <a:r>
              <a:rPr lang="en-US" altLang="zh-TW" sz="1800" b="1" err="1">
                <a:solidFill>
                  <a:srgbClr val="FF0000"/>
                </a:solidFill>
                <a:latin typeface="微軟正黑體" charset="-120"/>
                <a:ea typeface="微軟正黑體" charset="-120"/>
                <a:sym typeface="微軟正黑體" charset="-120"/>
              </a:rPr>
              <a:t>NVMe</a:t>
            </a:r>
            <a:r>
              <a:rPr lang="en-US" altLang="zh-TW" sz="1800" b="1">
                <a:solidFill>
                  <a:srgbClr val="FF0000"/>
                </a:solidFill>
                <a:latin typeface="微軟正黑體" charset="-120"/>
                <a:ea typeface="微軟正黑體" charset="-120"/>
                <a:sym typeface="微軟正黑體" charset="-120"/>
              </a:rPr>
              <a:t> </a:t>
            </a:r>
            <a:r>
              <a:rPr lang="en-US" altLang="zh-TW" sz="1800" b="1">
                <a:latin typeface="微軟正黑體" charset="-120"/>
                <a:ea typeface="微軟正黑體" charset="-120"/>
                <a:sym typeface="微軟正黑體" charset="-120"/>
              </a:rPr>
              <a:t>SSD </a:t>
            </a:r>
            <a:r>
              <a:rPr lang="zh-TW" altLang="en-US" sz="1800" b="1">
                <a:latin typeface="微軟正黑體" charset="-120"/>
                <a:ea typeface="微軟正黑體" charset="-120"/>
                <a:sym typeface="微軟正黑體" charset="-120"/>
              </a:rPr>
              <a:t>埠</a:t>
            </a:r>
            <a:endParaRPr lang="en-US" altLang="en-US" sz="1800" b="1">
              <a:latin typeface="微軟正黑體" charset="-120"/>
              <a:ea typeface="微軟正黑體" charset="-120"/>
              <a:sym typeface="微軟正黑體" charset="-120"/>
            </a:endParaRPr>
          </a:p>
        </p:txBody>
      </p:sp>
      <p:sp>
        <p:nvSpPr>
          <p:cNvPr id="21" name="矩形 20">
            <a:extLst>
              <a:ext uri="{FF2B5EF4-FFF2-40B4-BE49-F238E27FC236}">
                <a16:creationId xmlns:a16="http://schemas.microsoft.com/office/drawing/2014/main" id="{6EA5394B-DBCD-B342-9044-EF81E600F4FD}"/>
              </a:ext>
            </a:extLst>
          </p:cNvPr>
          <p:cNvSpPr/>
          <p:nvPr/>
        </p:nvSpPr>
        <p:spPr>
          <a:xfrm>
            <a:off x="6934629" y="1206261"/>
            <a:ext cx="1455848" cy="415498"/>
          </a:xfrm>
          <a:prstGeom prst="rect">
            <a:avLst/>
          </a:prstGeom>
        </p:spPr>
        <p:txBody>
          <a:bodyPr wrap="none">
            <a:spAutoFit/>
          </a:bodyPr>
          <a:lstStyle/>
          <a:p>
            <a:r>
              <a:rPr lang="en-US" altLang="zh-TW" sz="2100" b="1">
                <a:solidFill>
                  <a:srgbClr val="7030A0"/>
                </a:solidFill>
                <a:ea typeface="微軟正黑體" charset="-120"/>
                <a:sym typeface="微軟正黑體" charset="-120"/>
              </a:rPr>
              <a:t>(3.0</a:t>
            </a:r>
            <a:r>
              <a:rPr lang="zh-TW" altLang="en-US" sz="2100" b="1">
                <a:solidFill>
                  <a:srgbClr val="7030A0"/>
                </a:solidFill>
                <a:ea typeface="微軟正黑體" charset="-120"/>
                <a:sym typeface="微軟正黑體" charset="-120"/>
              </a:rPr>
              <a:t> </a:t>
            </a:r>
            <a:r>
              <a:rPr lang="en-US" altLang="zh-TW" sz="2100" b="1">
                <a:solidFill>
                  <a:srgbClr val="7030A0"/>
                </a:solidFill>
                <a:ea typeface="微軟正黑體" charset="-120"/>
                <a:sym typeface="微軟正黑體" charset="-120"/>
              </a:rPr>
              <a:t>x4</a:t>
            </a:r>
            <a:r>
              <a:rPr lang="zh-TW" altLang="en-US" sz="2100" b="1">
                <a:solidFill>
                  <a:srgbClr val="7030A0"/>
                </a:solidFill>
                <a:ea typeface="微軟正黑體" charset="-120"/>
                <a:sym typeface="微軟正黑體" charset="-120"/>
              </a:rPr>
              <a:t> 卡</a:t>
            </a:r>
            <a:r>
              <a:rPr lang="en-US" altLang="zh-TW" sz="2100" b="1">
                <a:solidFill>
                  <a:srgbClr val="7030A0"/>
                </a:solidFill>
                <a:ea typeface="微軟正黑體" charset="-120"/>
                <a:sym typeface="微軟正黑體" charset="-120"/>
              </a:rPr>
              <a:t>)</a:t>
            </a:r>
            <a:endParaRPr lang="zh-TW" altLang="en-US" sz="2100">
              <a:solidFill>
                <a:srgbClr val="7030A0"/>
              </a:solidFill>
            </a:endParaRPr>
          </a:p>
        </p:txBody>
      </p:sp>
      <p:sp>
        <p:nvSpPr>
          <p:cNvPr id="22" name="矩形 21">
            <a:extLst>
              <a:ext uri="{FF2B5EF4-FFF2-40B4-BE49-F238E27FC236}">
                <a16:creationId xmlns:a16="http://schemas.microsoft.com/office/drawing/2014/main" id="{8DCB9B23-24BD-AA4D-9E13-B0F33317B1DF}"/>
              </a:ext>
            </a:extLst>
          </p:cNvPr>
          <p:cNvSpPr/>
          <p:nvPr/>
        </p:nvSpPr>
        <p:spPr>
          <a:xfrm>
            <a:off x="6934629" y="1920925"/>
            <a:ext cx="1455848" cy="415498"/>
          </a:xfrm>
          <a:prstGeom prst="rect">
            <a:avLst/>
          </a:prstGeom>
        </p:spPr>
        <p:txBody>
          <a:bodyPr wrap="none">
            <a:spAutoFit/>
          </a:bodyPr>
          <a:lstStyle/>
          <a:p>
            <a:r>
              <a:rPr lang="en-US" altLang="zh-TW" sz="2100" b="1">
                <a:solidFill>
                  <a:srgbClr val="7030A0"/>
                </a:solidFill>
                <a:ea typeface="微軟正黑體" charset="-120"/>
                <a:sym typeface="微軟正黑體" charset="-120"/>
              </a:rPr>
              <a:t>(3.0</a:t>
            </a:r>
            <a:r>
              <a:rPr lang="zh-TW" altLang="en-US" sz="2100" b="1">
                <a:solidFill>
                  <a:srgbClr val="7030A0"/>
                </a:solidFill>
                <a:ea typeface="微軟正黑體" charset="-120"/>
                <a:sym typeface="微軟正黑體" charset="-120"/>
              </a:rPr>
              <a:t> </a:t>
            </a:r>
            <a:r>
              <a:rPr lang="en-US" altLang="zh-TW" sz="2100" b="1">
                <a:solidFill>
                  <a:srgbClr val="7030A0"/>
                </a:solidFill>
                <a:ea typeface="微軟正黑體" charset="-120"/>
                <a:sym typeface="微軟正黑體" charset="-120"/>
              </a:rPr>
              <a:t>x8</a:t>
            </a:r>
            <a:r>
              <a:rPr lang="zh-TW" altLang="en-US" sz="2100" b="1">
                <a:solidFill>
                  <a:srgbClr val="7030A0"/>
                </a:solidFill>
                <a:ea typeface="微軟正黑體" charset="-120"/>
                <a:sym typeface="微軟正黑體" charset="-120"/>
              </a:rPr>
              <a:t> 卡</a:t>
            </a:r>
            <a:r>
              <a:rPr lang="en-US" altLang="zh-TW" sz="2100" b="1">
                <a:solidFill>
                  <a:srgbClr val="7030A0"/>
                </a:solidFill>
                <a:ea typeface="微軟正黑體" charset="-120"/>
                <a:sym typeface="微軟正黑體" charset="-120"/>
              </a:rPr>
              <a:t>)</a:t>
            </a:r>
            <a:endParaRPr lang="zh-TW" altLang="en-US" sz="2100" b="1">
              <a:solidFill>
                <a:srgbClr val="7030A0"/>
              </a:solidFill>
              <a:ea typeface="微軟正黑體" charset="-120"/>
              <a:sym typeface="微軟正黑體" charset="-120"/>
            </a:endParaRPr>
          </a:p>
        </p:txBody>
      </p:sp>
      <p:sp>
        <p:nvSpPr>
          <p:cNvPr id="25" name="矩形 24">
            <a:extLst>
              <a:ext uri="{FF2B5EF4-FFF2-40B4-BE49-F238E27FC236}">
                <a16:creationId xmlns:a16="http://schemas.microsoft.com/office/drawing/2014/main" id="{A0400810-A707-1340-9969-29168B3289AC}"/>
              </a:ext>
            </a:extLst>
          </p:cNvPr>
          <p:cNvSpPr/>
          <p:nvPr/>
        </p:nvSpPr>
        <p:spPr>
          <a:xfrm>
            <a:off x="6934629" y="2876816"/>
            <a:ext cx="1455848" cy="415498"/>
          </a:xfrm>
          <a:prstGeom prst="rect">
            <a:avLst/>
          </a:prstGeom>
        </p:spPr>
        <p:txBody>
          <a:bodyPr wrap="none">
            <a:spAutoFit/>
          </a:bodyPr>
          <a:lstStyle/>
          <a:p>
            <a:r>
              <a:rPr lang="en-US" altLang="zh-TW" sz="2100" b="1">
                <a:solidFill>
                  <a:srgbClr val="7030A0"/>
                </a:solidFill>
                <a:ea typeface="微軟正黑體" charset="-120"/>
                <a:sym typeface="微軟正黑體" charset="-120"/>
              </a:rPr>
              <a:t>(3.0</a:t>
            </a:r>
            <a:r>
              <a:rPr lang="zh-TW" altLang="en-US" sz="2100" b="1">
                <a:solidFill>
                  <a:srgbClr val="7030A0"/>
                </a:solidFill>
                <a:ea typeface="微軟正黑體" charset="-120"/>
                <a:sym typeface="微軟正黑體" charset="-120"/>
              </a:rPr>
              <a:t> </a:t>
            </a:r>
            <a:r>
              <a:rPr lang="en-US" altLang="zh-TW" sz="2100" b="1">
                <a:solidFill>
                  <a:srgbClr val="7030A0"/>
                </a:solidFill>
                <a:ea typeface="微軟正黑體" charset="-120"/>
                <a:sym typeface="微軟正黑體" charset="-120"/>
              </a:rPr>
              <a:t>x4</a:t>
            </a:r>
            <a:r>
              <a:rPr lang="zh-TW" altLang="en-US" sz="2100" b="1">
                <a:solidFill>
                  <a:srgbClr val="7030A0"/>
                </a:solidFill>
                <a:ea typeface="微軟正黑體" charset="-120"/>
                <a:sym typeface="微軟正黑體" charset="-120"/>
              </a:rPr>
              <a:t> 卡</a:t>
            </a:r>
            <a:r>
              <a:rPr lang="en-US" altLang="zh-TW" sz="2100" b="1">
                <a:solidFill>
                  <a:srgbClr val="7030A0"/>
                </a:solidFill>
                <a:ea typeface="微軟正黑體" charset="-120"/>
                <a:sym typeface="微軟正黑體" charset="-120"/>
              </a:rPr>
              <a:t>)</a:t>
            </a:r>
            <a:endParaRPr lang="zh-TW" altLang="en-US" sz="2100" b="1">
              <a:solidFill>
                <a:srgbClr val="7030A0"/>
              </a:solidFill>
              <a:ea typeface="微軟正黑體" charset="-120"/>
              <a:sym typeface="微軟正黑體" charset="-120"/>
            </a:endParaRPr>
          </a:p>
        </p:txBody>
      </p:sp>
      <p:sp>
        <p:nvSpPr>
          <p:cNvPr id="26" name="矩形 25">
            <a:extLst>
              <a:ext uri="{FF2B5EF4-FFF2-40B4-BE49-F238E27FC236}">
                <a16:creationId xmlns:a16="http://schemas.microsoft.com/office/drawing/2014/main" id="{EB8D4DC4-AEEE-AD47-9988-AA017A8AAADA}"/>
              </a:ext>
            </a:extLst>
          </p:cNvPr>
          <p:cNvSpPr/>
          <p:nvPr/>
        </p:nvSpPr>
        <p:spPr>
          <a:xfrm>
            <a:off x="6934629" y="3519708"/>
            <a:ext cx="1455848" cy="415498"/>
          </a:xfrm>
          <a:prstGeom prst="rect">
            <a:avLst/>
          </a:prstGeom>
        </p:spPr>
        <p:txBody>
          <a:bodyPr wrap="none">
            <a:spAutoFit/>
          </a:bodyPr>
          <a:lstStyle/>
          <a:p>
            <a:r>
              <a:rPr lang="en-US" altLang="zh-TW" sz="2100" b="1">
                <a:solidFill>
                  <a:srgbClr val="7030A0"/>
                </a:solidFill>
                <a:ea typeface="微軟正黑體" charset="-120"/>
                <a:sym typeface="微軟正黑體" charset="-120"/>
              </a:rPr>
              <a:t>(3.0</a:t>
            </a:r>
            <a:r>
              <a:rPr lang="zh-TW" altLang="en-US" sz="2100" b="1">
                <a:solidFill>
                  <a:srgbClr val="7030A0"/>
                </a:solidFill>
                <a:ea typeface="微軟正黑體" charset="-120"/>
                <a:sym typeface="微軟正黑體" charset="-120"/>
              </a:rPr>
              <a:t> </a:t>
            </a:r>
            <a:r>
              <a:rPr lang="en-US" altLang="zh-TW" sz="2100" b="1">
                <a:solidFill>
                  <a:srgbClr val="7030A0"/>
                </a:solidFill>
                <a:ea typeface="微軟正黑體" charset="-120"/>
                <a:sym typeface="微軟正黑體" charset="-120"/>
              </a:rPr>
              <a:t>x8</a:t>
            </a:r>
            <a:r>
              <a:rPr lang="zh-TW" altLang="en-US" sz="2100" b="1">
                <a:solidFill>
                  <a:srgbClr val="7030A0"/>
                </a:solidFill>
                <a:ea typeface="微軟正黑體" charset="-120"/>
                <a:sym typeface="微軟正黑體" charset="-120"/>
              </a:rPr>
              <a:t> 卡</a:t>
            </a:r>
            <a:r>
              <a:rPr lang="en-US" altLang="zh-TW" sz="2100" b="1">
                <a:solidFill>
                  <a:srgbClr val="7030A0"/>
                </a:solidFill>
                <a:ea typeface="微軟正黑體" charset="-120"/>
                <a:sym typeface="微軟正黑體" charset="-120"/>
              </a:rPr>
              <a:t>)</a:t>
            </a:r>
            <a:endParaRPr lang="zh-TW" altLang="en-US" sz="2100" b="1">
              <a:solidFill>
                <a:srgbClr val="7030A0"/>
              </a:solidFill>
              <a:ea typeface="微軟正黑體" charset="-120"/>
              <a:sym typeface="微軟正黑體" charset="-120"/>
            </a:endParaRPr>
          </a:p>
        </p:txBody>
      </p:sp>
      <p:pic>
        <p:nvPicPr>
          <p:cNvPr id="28" name="圖片 27" descr="QM2-2S-220A_Front_left-ang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8311" y="1300323"/>
            <a:ext cx="1852023" cy="1157720"/>
          </a:xfrm>
          <a:prstGeom prst="rect">
            <a:avLst/>
          </a:prstGeom>
        </p:spPr>
      </p:pic>
    </p:spTree>
    <p:extLst>
      <p:ext uri="{BB962C8B-B14F-4D97-AF65-F5344CB8AC3E}">
        <p14:creationId xmlns:p14="http://schemas.microsoft.com/office/powerpoint/2010/main" val="1123508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1">
            <a:extLst>
              <a:ext uri="{FF2B5EF4-FFF2-40B4-BE49-F238E27FC236}">
                <a16:creationId xmlns:a16="http://schemas.microsoft.com/office/drawing/2014/main" id="{6F84729D-3BF3-479F-89E2-88C620382A20}"/>
              </a:ext>
            </a:extLst>
          </p:cNvPr>
          <p:cNvSpPr txBox="1">
            <a:spLocks/>
          </p:cNvSpPr>
          <p:nvPr/>
        </p:nvSpPr>
        <p:spPr>
          <a:xfrm>
            <a:off x="487369" y="920774"/>
            <a:ext cx="8252013" cy="254496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Tx/>
              <a:buSzPct val="60000"/>
              <a:buFont typeface="Wingdings" panose="05000000000000000000" pitchFamily="2" charset="2"/>
              <a:buChar char="l"/>
            </a:pPr>
            <a:r>
              <a:rPr kumimoji="1" lang="zh-TW" sz="1600">
                <a:latin typeface="微軟正黑體" panose="020B0604030504040204" pitchFamily="34" charset="-120"/>
              </a:rPr>
              <a:t>S</a:t>
            </a:r>
            <a:r>
              <a:rPr lang="en-US" altLang="zh-TW" sz="1600">
                <a:latin typeface="微軟正黑體" panose="020B0604030504040204" pitchFamily="34" charset="-120"/>
              </a:rPr>
              <a:t>S</a:t>
            </a:r>
            <a:r>
              <a:rPr kumimoji="1" lang="zh-TW" sz="1600">
                <a:latin typeface="微軟正黑體" panose="020B0604030504040204" pitchFamily="34" charset="-120"/>
              </a:rPr>
              <a:t>D </a:t>
            </a:r>
            <a:r>
              <a:rPr kumimoji="1" lang="zh-TW" altLang="en-US" sz="1600">
                <a:latin typeface="微軟正黑體" panose="020B0604030504040204" pitchFamily="34" charset="-120"/>
              </a:rPr>
              <a:t>用在企業儲</a:t>
            </a:r>
            <a:r>
              <a:rPr kumimoji="1" lang="zh-TW" sz="1600">
                <a:latin typeface="微軟正黑體" panose="020B0604030504040204" pitchFamily="34" charset="-120"/>
              </a:rPr>
              <a:t>存設備，可為多個用戶或企業應用，提供傳統機械</a:t>
            </a:r>
            <a:r>
              <a:rPr kumimoji="1" lang="zh-TW" altLang="en-US" sz="1600">
                <a:latin typeface="微軟正黑體" panose="020B0604030504040204" pitchFamily="34" charset="-120"/>
              </a:rPr>
              <a:t>磁</a:t>
            </a:r>
            <a:r>
              <a:rPr kumimoji="1" lang="zh-TW" sz="1600">
                <a:latin typeface="微軟正黑體" panose="020B0604030504040204" pitchFamily="34" charset="-120"/>
              </a:rPr>
              <a:t>碟難以</a:t>
            </a:r>
            <a:r>
              <a:rPr kumimoji="1" lang="zh-TW" altLang="en-US" sz="1600">
                <a:latin typeface="微軟正黑體" panose="020B0604030504040204" pitchFamily="34" charset="-120"/>
              </a:rPr>
              <a:t>達到</a:t>
            </a:r>
            <a:r>
              <a:rPr kumimoji="1" lang="zh-TW" sz="1600">
                <a:latin typeface="微軟正黑體" panose="020B0604030504040204" pitchFamily="34" charset="-120"/>
              </a:rPr>
              <a:t>的隨機讀</a:t>
            </a:r>
            <a:r>
              <a:rPr kumimoji="1" lang="zh-TW" altLang="en-US" sz="1600">
                <a:latin typeface="微軟正黑體" panose="020B0604030504040204" pitchFamily="34" charset="-120"/>
              </a:rPr>
              <a:t>寫</a:t>
            </a:r>
            <a:r>
              <a:rPr kumimoji="1" lang="zh-TW" sz="1600">
                <a:latin typeface="微軟正黑體" panose="020B0604030504040204" pitchFamily="34" charset="-120"/>
              </a:rPr>
              <a:t>效能 (IOPS)</a:t>
            </a:r>
            <a:r>
              <a:rPr kumimoji="1" lang="zh-TW" altLang="en-US" sz="1600">
                <a:latin typeface="微軟正黑體" panose="020B0604030504040204" pitchFamily="34" charset="-120"/>
              </a:rPr>
              <a:t> </a:t>
            </a:r>
            <a:endParaRPr lang="en-US" altLang="zh-TW" sz="1600">
              <a:latin typeface="微軟正黑體" panose="020B0604030504040204" pitchFamily="34" charset="-120"/>
            </a:endParaRPr>
          </a:p>
          <a:p>
            <a:pPr marL="180975" indent="-180975">
              <a:buClrTx/>
              <a:buSzPct val="60000"/>
              <a:buFont typeface="Wingdings" panose="05000000000000000000" pitchFamily="2" charset="2"/>
              <a:buChar char="l"/>
            </a:pPr>
            <a:r>
              <a:rPr lang="zh-TW" sz="1600">
                <a:latin typeface="微軟正黑體" panose="020B0604030504040204" pitchFamily="34" charset="-120"/>
              </a:rPr>
              <a:t>在 2018 年，10GbE 網路以及 SSD 價位雙雙來到新低點</a:t>
            </a:r>
            <a:r>
              <a:rPr lang="zh-TW" altLang="en-US" sz="1600">
                <a:latin typeface="微軟正黑體" panose="020B0604030504040204" pitchFamily="34" charset="-120"/>
              </a:rPr>
              <a:t> </a:t>
            </a:r>
          </a:p>
          <a:p>
            <a:pPr marL="180975" indent="-180975">
              <a:buClrTx/>
              <a:buSzPct val="60000"/>
              <a:buFont typeface="Wingdings" panose="05000000000000000000" pitchFamily="2" charset="2"/>
              <a:buChar char="l"/>
            </a:pPr>
            <a:r>
              <a:rPr lang="zh-TW" sz="1600">
                <a:latin typeface="微軟正黑體" panose="020B0604030504040204" pitchFamily="34" charset="-120"/>
              </a:rPr>
              <a:t>選對 SSD，更要選對儲存設備:</a:t>
            </a:r>
          </a:p>
          <a:p>
            <a:pPr>
              <a:buClr>
                <a:srgbClr val="E5EA16"/>
              </a:buClr>
              <a:buFont typeface="Wingdings" panose="05000000000000000000" pitchFamily="2" charset="2"/>
              <a:buChar char="l"/>
            </a:pPr>
            <a:endParaRPr lang="zh-TW" altLang="en-US" sz="1800">
              <a:solidFill>
                <a:srgbClr val="000000"/>
              </a:solidFill>
              <a:latin typeface="Microsoft JhengHei"/>
              <a:ea typeface="Microsoft JhengHei"/>
            </a:endParaRPr>
          </a:p>
          <a:p>
            <a:pPr marL="180975" indent="-180975">
              <a:buClr>
                <a:schemeClr val="tx1">
                  <a:lumMod val="75000"/>
                  <a:lumOff val="25000"/>
                </a:schemeClr>
              </a:buClr>
              <a:buFont typeface="Wingdings" panose="05000000000000000000" pitchFamily="2" charset="2"/>
              <a:buChar char="l"/>
            </a:pPr>
            <a:endParaRPr lang="zh-TW" altLang="en-US" sz="1800">
              <a:latin typeface="Microsoft JhengHei"/>
              <a:ea typeface="Microsoft JhengHei"/>
            </a:endParaRPr>
          </a:p>
          <a:p>
            <a:pPr>
              <a:buClr>
                <a:schemeClr val="tx1">
                  <a:lumMod val="75000"/>
                  <a:lumOff val="25000"/>
                </a:schemeClr>
              </a:buClr>
            </a:pPr>
            <a:endParaRPr lang="zh-TW" altLang="en-US" sz="1800">
              <a:latin typeface="微軟正黑體"/>
            </a:endParaRPr>
          </a:p>
        </p:txBody>
      </p:sp>
      <p:sp>
        <p:nvSpPr>
          <p:cNvPr id="3" name="標題 2">
            <a:extLst>
              <a:ext uri="{FF2B5EF4-FFF2-40B4-BE49-F238E27FC236}">
                <a16:creationId xmlns:a16="http://schemas.microsoft.com/office/drawing/2014/main" id="{40554143-6723-46C4-A8C9-CC4DE72AFB6E}"/>
              </a:ext>
            </a:extLst>
          </p:cNvPr>
          <p:cNvSpPr>
            <a:spLocks noGrp="1"/>
          </p:cNvSpPr>
          <p:nvPr>
            <p:ph type="title"/>
          </p:nvPr>
        </p:nvSpPr>
        <p:spPr>
          <a:xfrm>
            <a:off x="739470" y="0"/>
            <a:ext cx="8404529" cy="755374"/>
          </a:xfrm>
        </p:spPr>
        <p:txBody>
          <a:bodyPr>
            <a:normAutofit/>
          </a:bodyPr>
          <a:lstStyle/>
          <a:p>
            <a:r>
              <a:rPr lang="zh-TW" altLang="en-US" sz="3600"/>
              <a:t>固態硬碟在高速網路時代的重要性</a:t>
            </a:r>
          </a:p>
        </p:txBody>
      </p:sp>
      <p:graphicFrame>
        <p:nvGraphicFramePr>
          <p:cNvPr id="16" name="表格 15">
            <a:extLst>
              <a:ext uri="{FF2B5EF4-FFF2-40B4-BE49-F238E27FC236}">
                <a16:creationId xmlns:a16="http://schemas.microsoft.com/office/drawing/2014/main" id="{9ED209BC-FC8A-3C45-A739-F03545E44A3C}"/>
              </a:ext>
            </a:extLst>
          </p:cNvPr>
          <p:cNvGraphicFramePr>
            <a:graphicFrameLocks noGrp="1"/>
          </p:cNvGraphicFramePr>
          <p:nvPr>
            <p:extLst>
              <p:ext uri="{D42A27DB-BD31-4B8C-83A1-F6EECF244321}">
                <p14:modId xmlns:p14="http://schemas.microsoft.com/office/powerpoint/2010/main" val="1230348806"/>
              </p:ext>
            </p:extLst>
          </p:nvPr>
        </p:nvGraphicFramePr>
        <p:xfrm>
          <a:off x="580826" y="2292734"/>
          <a:ext cx="3814287" cy="1151116"/>
        </p:xfrm>
        <a:graphic>
          <a:graphicData uri="http://schemas.openxmlformats.org/drawingml/2006/table">
            <a:tbl>
              <a:tblPr firstRow="1" bandRow="1">
                <a:tableStyleId>{72833802-FEF1-4C79-8D5D-14CF1EAF98D9}</a:tableStyleId>
              </a:tblPr>
              <a:tblGrid>
                <a:gridCol w="1246014">
                  <a:extLst>
                    <a:ext uri="{9D8B030D-6E8A-4147-A177-3AD203B41FA5}">
                      <a16:colId xmlns:a16="http://schemas.microsoft.com/office/drawing/2014/main" val="649002736"/>
                    </a:ext>
                  </a:extLst>
                </a:gridCol>
                <a:gridCol w="1288112">
                  <a:extLst>
                    <a:ext uri="{9D8B030D-6E8A-4147-A177-3AD203B41FA5}">
                      <a16:colId xmlns:a16="http://schemas.microsoft.com/office/drawing/2014/main" val="3895754092"/>
                    </a:ext>
                  </a:extLst>
                </a:gridCol>
                <a:gridCol w="1280161">
                  <a:extLst>
                    <a:ext uri="{9D8B030D-6E8A-4147-A177-3AD203B41FA5}">
                      <a16:colId xmlns:a16="http://schemas.microsoft.com/office/drawing/2014/main" val="2874247263"/>
                    </a:ext>
                  </a:extLst>
                </a:gridCol>
              </a:tblGrid>
              <a:tr h="589644">
                <a:tc>
                  <a:txBody>
                    <a:bodyPr/>
                    <a:lstStyle/>
                    <a:p>
                      <a:pPr algn="ctr">
                        <a:buNone/>
                      </a:pPr>
                      <a:r>
                        <a:rPr lang="zh-TW" altLang="en-US" sz="1600">
                          <a:effectLst/>
                          <a:latin typeface="Arial" panose="020B0604020202020204" pitchFamily="34" charset="0"/>
                          <a:ea typeface="微軟正黑體" panose="020B0604030504040204" pitchFamily="34" charset="-120"/>
                          <a:cs typeface="Arial" panose="020B0604020202020204" pitchFamily="34" charset="0"/>
                        </a:rPr>
                        <a:t>磁碟種類</a:t>
                      </a:r>
                      <a:endParaRPr lang="zh-TW" altLang="en-US" sz="1600"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R w="9525" cap="flat" cmpd="sng" algn="ctr">
                      <a:solidFill>
                        <a:schemeClr val="bg1"/>
                      </a:solidFill>
                      <a:prstDash val="solid"/>
                      <a:round/>
                      <a:headEnd type="none" w="med" len="med"/>
                      <a:tailEnd type="none" w="med" len="med"/>
                    </a:lnR>
                  </a:tcPr>
                </a:tc>
                <a:tc>
                  <a:txBody>
                    <a:bodyPr/>
                    <a:lstStyle/>
                    <a:p>
                      <a:pPr algn="ctr">
                        <a:buNone/>
                      </a:pPr>
                      <a:r>
                        <a:rPr lang="zh-TW" altLang="af-ZA" sz="1600">
                          <a:effectLst/>
                          <a:latin typeface="Arial" panose="020B0604020202020204" pitchFamily="34" charset="0"/>
                          <a:ea typeface="微軟正黑體" panose="020B0604030504040204" pitchFamily="34" charset="-120"/>
                          <a:cs typeface="Arial" panose="020B0604020202020204" pitchFamily="34" charset="0"/>
                        </a:rPr>
                        <a:t>連續寫入</a:t>
                      </a:r>
                      <a:r>
                        <a:rPr lang="af-ZA" sz="1600">
                          <a:effectLst/>
                          <a:latin typeface="Arial" panose="020B0604020202020204" pitchFamily="34" charset="0"/>
                          <a:ea typeface="微軟正黑體" panose="020B0604030504040204" pitchFamily="34" charset="-120"/>
                          <a:cs typeface="Arial" panose="020B0604020202020204" pitchFamily="34" charset="0"/>
                        </a:rPr>
                        <a:t>(MB/s)</a:t>
                      </a:r>
                      <a:endParaRPr lang="af-ZA" sz="1600"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tcPr>
                </a:tc>
                <a:tc>
                  <a:txBody>
                    <a:bodyPr/>
                    <a:lstStyle/>
                    <a:p>
                      <a:pPr algn="ctr">
                        <a:buNone/>
                      </a:pPr>
                      <a:r>
                        <a:rPr lang="zh-TW" altLang="af-ZA" sz="1600">
                          <a:effectLst/>
                          <a:latin typeface="Arial" panose="020B0604020202020204" pitchFamily="34" charset="0"/>
                          <a:ea typeface="微軟正黑體" panose="020B0604030504040204" pitchFamily="34" charset="-120"/>
                          <a:cs typeface="Arial" panose="020B0604020202020204" pitchFamily="34" charset="0"/>
                        </a:rPr>
                        <a:t>隨機寫入</a:t>
                      </a:r>
                      <a:endParaRPr lang="en-US" altLang="zh-TW" sz="1600">
                        <a:effectLst/>
                        <a:latin typeface="Arial" panose="020B0604020202020204" pitchFamily="34" charset="0"/>
                        <a:ea typeface="微軟正黑體" panose="020B0604030504040204" pitchFamily="34" charset="-120"/>
                        <a:cs typeface="Arial" panose="020B0604020202020204" pitchFamily="34" charset="0"/>
                      </a:endParaRPr>
                    </a:p>
                    <a:p>
                      <a:pPr algn="ctr">
                        <a:buNone/>
                      </a:pPr>
                      <a:r>
                        <a:rPr lang="af-ZA" sz="1600">
                          <a:effectLst/>
                          <a:latin typeface="Arial" panose="020B0604020202020204" pitchFamily="34" charset="0"/>
                          <a:ea typeface="微軟正黑體" panose="020B0604030504040204" pitchFamily="34" charset="-120"/>
                          <a:cs typeface="Arial" panose="020B0604020202020204" pitchFamily="34" charset="0"/>
                        </a:rPr>
                        <a:t> (IOPS)</a:t>
                      </a:r>
                      <a:endParaRPr lang="af-ZA" sz="1600"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734476119"/>
                  </a:ext>
                </a:extLst>
              </a:tr>
              <a:tr h="280736">
                <a:tc>
                  <a:txBody>
                    <a:bodyPr/>
                    <a:lstStyle/>
                    <a:p>
                      <a:pPr algn="ctr">
                        <a:buNone/>
                      </a:pPr>
                      <a:r>
                        <a:rPr lang="af-ZA" sz="1400">
                          <a:effectLst/>
                          <a:latin typeface="Arial" panose="020B0604020202020204" pitchFamily="34" charset="0"/>
                          <a:ea typeface="微軟正黑體" panose="020B0604030504040204" pitchFamily="34" charset="-120"/>
                          <a:cs typeface="Arial" panose="020B0604020202020204" pitchFamily="34" charset="0"/>
                        </a:rPr>
                        <a:t>HDD</a:t>
                      </a:r>
                      <a:endParaRPr lang="af-ZA" sz="1400"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R w="9525" cap="flat" cmpd="sng" algn="ctr">
                      <a:solidFill>
                        <a:srgbClr val="C00000"/>
                      </a:solidFill>
                      <a:prstDash val="solid"/>
                      <a:round/>
                      <a:headEnd type="none" w="med" len="med"/>
                      <a:tailEnd type="none" w="med" len="med"/>
                    </a:lnR>
                    <a:lnB w="9525" cap="flat" cmpd="sng" algn="ctr">
                      <a:solidFill>
                        <a:srgbClr val="C00000"/>
                      </a:solidFill>
                      <a:prstDash val="solid"/>
                      <a:round/>
                      <a:headEnd type="none" w="med" len="med"/>
                      <a:tailEnd type="none" w="med" len="med"/>
                    </a:lnB>
                  </a:tcPr>
                </a:tc>
                <a:tc>
                  <a:txBody>
                    <a:bodyPr/>
                    <a:lstStyle/>
                    <a:p>
                      <a:pPr algn="ctr"/>
                      <a:r>
                        <a:rPr lang="en-US" altLang="zh-TW" sz="1400">
                          <a:latin typeface="Arial" panose="020B0604020202020204" pitchFamily="34" charset="0"/>
                          <a:ea typeface="微軟正黑體" panose="020B0604030504040204" pitchFamily="34" charset="-120"/>
                          <a:cs typeface="Arial" panose="020B0604020202020204" pitchFamily="34" charset="0"/>
                        </a:rPr>
                        <a:t>100</a:t>
                      </a:r>
                      <a:endParaRPr lang="en-US" altLang="zh-TW" sz="1400" b="1">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B w="9525" cap="flat" cmpd="sng" algn="ctr">
                      <a:solidFill>
                        <a:srgbClr val="C00000"/>
                      </a:solidFill>
                      <a:prstDash val="solid"/>
                      <a:round/>
                      <a:headEnd type="none" w="med" len="med"/>
                      <a:tailEnd type="none" w="med" len="med"/>
                    </a:lnB>
                  </a:tcPr>
                </a:tc>
                <a:tc>
                  <a:txBody>
                    <a:bodyPr/>
                    <a:lstStyle/>
                    <a:p>
                      <a:pPr algn="ctr"/>
                      <a:r>
                        <a:rPr lang="en-US" altLang="zh-TW" sz="1400">
                          <a:latin typeface="Arial" panose="020B0604020202020204" pitchFamily="34" charset="0"/>
                          <a:ea typeface="微軟正黑體" panose="020B0604030504040204" pitchFamily="34" charset="-120"/>
                          <a:cs typeface="Arial" panose="020B0604020202020204" pitchFamily="34" charset="0"/>
                        </a:rPr>
                        <a:t>350</a:t>
                      </a:r>
                      <a:endParaRPr lang="en-US" altLang="zh-TW" sz="1400" b="1">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solidFill>
                        <a:srgbClr val="C00000"/>
                      </a:solidFill>
                      <a:prstDash val="solid"/>
                      <a:round/>
                      <a:headEnd type="none" w="med" len="med"/>
                      <a:tailEnd type="none" w="med" len="med"/>
                    </a:lnL>
                    <a:lnB w="9525" cap="flat" cmpd="sng" algn="ctr">
                      <a:solidFill>
                        <a:srgbClr val="C00000"/>
                      </a:solidFill>
                      <a:prstDash val="solid"/>
                      <a:round/>
                      <a:headEnd type="none" w="med" len="med"/>
                      <a:tailEnd type="none" w="med" len="med"/>
                    </a:lnB>
                  </a:tcPr>
                </a:tc>
                <a:extLst>
                  <a:ext uri="{0D108BD9-81ED-4DB2-BD59-A6C34878D82A}">
                    <a16:rowId xmlns:a16="http://schemas.microsoft.com/office/drawing/2014/main" val="1197564727"/>
                  </a:ext>
                </a:extLst>
              </a:tr>
              <a:tr h="280736">
                <a:tc>
                  <a:txBody>
                    <a:bodyPr/>
                    <a:lstStyle/>
                    <a:p>
                      <a:pPr algn="ctr">
                        <a:buNone/>
                      </a:pPr>
                      <a:r>
                        <a:rPr lang="af-ZA" sz="1400">
                          <a:effectLst/>
                          <a:latin typeface="Arial" panose="020B0604020202020204" pitchFamily="34" charset="0"/>
                          <a:ea typeface="微軟正黑體" panose="020B0604030504040204" pitchFamily="34" charset="-120"/>
                          <a:cs typeface="Arial" panose="020B0604020202020204" pitchFamily="34" charset="0"/>
                        </a:rPr>
                        <a:t>SSD</a:t>
                      </a:r>
                      <a:endParaRPr lang="af-ZA" sz="1400" b="1">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tcPr>
                </a:tc>
                <a:tc>
                  <a:txBody>
                    <a:bodyPr/>
                    <a:lstStyle/>
                    <a:p>
                      <a:pPr algn="ctr"/>
                      <a:r>
                        <a:rPr lang="en-US" altLang="zh-TW" sz="1400">
                          <a:latin typeface="Arial" panose="020B0604020202020204" pitchFamily="34" charset="0"/>
                          <a:ea typeface="微軟正黑體" panose="020B0604030504040204" pitchFamily="34" charset="-120"/>
                          <a:cs typeface="Arial" panose="020B0604020202020204" pitchFamily="34" charset="0"/>
                        </a:rPr>
                        <a:t>300</a:t>
                      </a:r>
                      <a:endParaRPr lang="en-US" altLang="zh-TW" sz="1400" b="1">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solidFill>
                        <a:srgbClr val="C00000"/>
                      </a:solid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tcPr>
                </a:tc>
                <a:tc>
                  <a:txBody>
                    <a:bodyPr/>
                    <a:lstStyle/>
                    <a:p>
                      <a:pPr algn="ctr"/>
                      <a:r>
                        <a:rPr lang="en-US" altLang="zh-TW" sz="1400">
                          <a:latin typeface="Arial" panose="020B0604020202020204" pitchFamily="34" charset="0"/>
                          <a:ea typeface="微軟正黑體" panose="020B0604030504040204" pitchFamily="34" charset="-120"/>
                          <a:cs typeface="Arial" panose="020B0604020202020204" pitchFamily="34" charset="0"/>
                        </a:rPr>
                        <a:t>60,000</a:t>
                      </a:r>
                      <a:endParaRPr lang="en-US" altLang="zh-TW" sz="1400" b="1">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solidFill>
                        <a:srgbClr val="C00000"/>
                      </a:solidFill>
                      <a:prstDash val="solid"/>
                      <a:round/>
                      <a:headEnd type="none" w="med" len="med"/>
                      <a:tailEnd type="none" w="med" len="med"/>
                    </a:lnL>
                    <a:lnT w="9525" cap="flat" cmpd="sng" algn="ctr">
                      <a:solidFill>
                        <a:srgbClr val="C00000"/>
                      </a:solidFill>
                      <a:prstDash val="solid"/>
                      <a:round/>
                      <a:headEnd type="none" w="med" len="med"/>
                      <a:tailEnd type="none" w="med" len="med"/>
                    </a:lnT>
                  </a:tcPr>
                </a:tc>
                <a:extLst>
                  <a:ext uri="{0D108BD9-81ED-4DB2-BD59-A6C34878D82A}">
                    <a16:rowId xmlns:a16="http://schemas.microsoft.com/office/drawing/2014/main" val="1694179924"/>
                  </a:ext>
                </a:extLst>
              </a:tr>
            </a:tbl>
          </a:graphicData>
        </a:graphic>
      </p:graphicFrame>
      <p:pic>
        <p:nvPicPr>
          <p:cNvPr id="17" name="圖片 13">
            <a:extLst>
              <a:ext uri="{FF2B5EF4-FFF2-40B4-BE49-F238E27FC236}">
                <a16:creationId xmlns:a16="http://schemas.microsoft.com/office/drawing/2014/main" id="{3A8038A9-188F-7C41-AC7B-5AF5C96036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28"/>
          <a:stretch/>
        </p:blipFill>
        <p:spPr>
          <a:xfrm>
            <a:off x="377067" y="3812071"/>
            <a:ext cx="2350343" cy="613454"/>
          </a:xfrm>
          <a:prstGeom prst="rect">
            <a:avLst/>
          </a:prstGeom>
        </p:spPr>
      </p:pic>
      <p:pic>
        <p:nvPicPr>
          <p:cNvPr id="18" name="圖片 13">
            <a:extLst>
              <a:ext uri="{FF2B5EF4-FFF2-40B4-BE49-F238E27FC236}">
                <a16:creationId xmlns:a16="http://schemas.microsoft.com/office/drawing/2014/main" id="{2BCFA0DD-F76D-794E-B163-981D8FDC0E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64"/>
          <a:stretch/>
        </p:blipFill>
        <p:spPr>
          <a:xfrm>
            <a:off x="2451000" y="3738652"/>
            <a:ext cx="2222580" cy="757255"/>
          </a:xfrm>
          <a:prstGeom prst="rect">
            <a:avLst/>
          </a:prstGeom>
        </p:spPr>
      </p:pic>
      <p:sp>
        <p:nvSpPr>
          <p:cNvPr id="19" name="Shape 141">
            <a:extLst>
              <a:ext uri="{FF2B5EF4-FFF2-40B4-BE49-F238E27FC236}">
                <a16:creationId xmlns:a16="http://schemas.microsoft.com/office/drawing/2014/main" id="{583B6497-BFD1-234E-BDDB-F29AD4D3088E}"/>
              </a:ext>
            </a:extLst>
          </p:cNvPr>
          <p:cNvSpPr txBox="1"/>
          <p:nvPr/>
        </p:nvSpPr>
        <p:spPr>
          <a:xfrm>
            <a:off x="487369" y="4590925"/>
            <a:ext cx="4062190" cy="358692"/>
          </a:xfrm>
          <a:prstGeom prst="rect">
            <a:avLst/>
          </a:prstGeom>
          <a:noFill/>
          <a:ln>
            <a:noFill/>
          </a:ln>
        </p:spPr>
        <p:txBody>
          <a:bodyPr spcFirstLastPara="1" wrap="square" lIns="91425" tIns="45700" rIns="91425" bIns="45700" anchor="t" anchorCtr="0">
            <a:noAutofit/>
          </a:bodyPr>
          <a:lstStyle/>
          <a:p>
            <a:r>
              <a:rPr lang="zh-TW" sz="700">
                <a:latin typeface="Microsoft JhengHei"/>
                <a:ea typeface="Microsoft JhengHei"/>
                <a:cs typeface="Microsoft JhengHei"/>
                <a:sym typeface="Microsoft JhengHei"/>
              </a:rPr>
              <a:t>資料來源</a:t>
            </a:r>
            <a:r>
              <a:rPr lang="zh-TW" sz="700" i="0" u="none" strike="noStrike" cap="none">
                <a:latin typeface="Microsoft JhengHei"/>
                <a:ea typeface="Microsoft JhengHei"/>
                <a:cs typeface="Microsoft JhengHei"/>
                <a:sym typeface="Microsoft JhengHei"/>
              </a:rPr>
              <a:t>:</a:t>
            </a:r>
            <a:r>
              <a:rPr lang="zh-TW" altLang="en-US" sz="700">
                <a:latin typeface="Microsoft JhengHei"/>
                <a:ea typeface="Microsoft JhengHei"/>
                <a:cs typeface="Microsoft JhengHei"/>
                <a:sym typeface="Microsoft JhengHei"/>
              </a:rPr>
              <a:t> </a:t>
            </a:r>
            <a:r>
              <a:rPr lang="zh-TW" sz="700" i="0" u="none" strike="noStrike" cap="none">
                <a:latin typeface="Microsoft JhengHei"/>
                <a:ea typeface="Microsoft JhengHei"/>
                <a:cs typeface="Microsoft JhengHei"/>
                <a:sym typeface="Microsoft JhengHei"/>
              </a:rPr>
              <a:t>https://w</a:t>
            </a:r>
            <a:r>
              <a:rPr lang="en-US" altLang="zh-TW" sz="700" err="1">
                <a:latin typeface="Microsoft JhengHei"/>
                <a:ea typeface="Microsoft JhengHei"/>
                <a:cs typeface="Microsoft JhengHei"/>
                <a:sym typeface="Microsoft JhengHei"/>
              </a:rPr>
              <a:t>ww.sandisk</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c</a:t>
            </a:r>
            <a:r>
              <a:rPr lang="zh-TW" sz="700" i="0" u="none" strike="noStrike" cap="none">
                <a:latin typeface="Microsoft JhengHei"/>
                <a:ea typeface="Microsoft JhengHei"/>
                <a:cs typeface="Microsoft JhengHei"/>
                <a:sym typeface="Microsoft JhengHei"/>
              </a:rPr>
              <a:t>o</a:t>
            </a:r>
            <a:r>
              <a:rPr lang="en-US" altLang="zh-TW" sz="700">
                <a:latin typeface="Microsoft JhengHei"/>
                <a:ea typeface="Microsoft JhengHei"/>
                <a:cs typeface="Microsoft JhengHei"/>
                <a:sym typeface="Microsoft JhengHei"/>
              </a:rPr>
              <a:t>m</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business</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da</a:t>
            </a:r>
            <a:r>
              <a:rPr lang="zh-TW" sz="700" i="0" u="none" strike="noStrike" cap="none">
                <a:latin typeface="Microsoft JhengHei"/>
                <a:ea typeface="Microsoft JhengHei"/>
                <a:cs typeface="Microsoft JhengHei"/>
                <a:sym typeface="Microsoft JhengHei"/>
              </a:rPr>
              <a:t>ta</a:t>
            </a:r>
            <a:r>
              <a:rPr lang="en-US" altLang="zh-TW" sz="700">
                <a:latin typeface="Microsoft JhengHei"/>
                <a:ea typeface="Microsoft JhengHei"/>
                <a:cs typeface="Microsoft JhengHei"/>
                <a:sym typeface="Microsoft JhengHei"/>
              </a:rPr>
              <a:t>center/</a:t>
            </a:r>
            <a:r>
              <a:rPr lang="en-US" altLang="zh-TW" sz="700" err="1">
                <a:latin typeface="Microsoft JhengHei"/>
                <a:ea typeface="Microsoft JhengHei"/>
                <a:cs typeface="Microsoft JhengHei"/>
                <a:sym typeface="Microsoft JhengHei"/>
              </a:rPr>
              <a:t>resou</a:t>
            </a:r>
            <a:r>
              <a:rPr lang="zh-TW" sz="700">
                <a:latin typeface="Microsoft JhengHei"/>
                <a:ea typeface="Microsoft JhengHei"/>
                <a:cs typeface="Microsoft JhengHei"/>
              </a:rPr>
              <a:t>r</a:t>
            </a:r>
            <a:r>
              <a:rPr lang="en-US" altLang="zh-TW" sz="700" err="1">
                <a:latin typeface="Microsoft JhengHei"/>
                <a:ea typeface="Microsoft JhengHei"/>
                <a:cs typeface="Microsoft JhengHei"/>
              </a:rPr>
              <a:t>ces</a:t>
            </a:r>
            <a:r>
              <a:rPr lang="en-US" altLang="zh-TW" sz="700">
                <a:latin typeface="Microsoft JhengHei"/>
                <a:ea typeface="Microsoft JhengHei"/>
                <a:cs typeface="Microsoft JhengHei"/>
              </a:rPr>
              <a:t>/</a:t>
            </a:r>
            <a:r>
              <a:rPr lang="en-US" altLang="zh-TW" sz="700" err="1">
                <a:latin typeface="Microsoft JhengHei"/>
                <a:ea typeface="Microsoft JhengHei"/>
                <a:cs typeface="Microsoft JhengHei"/>
              </a:rPr>
              <a:t>wh</a:t>
            </a:r>
            <a:r>
              <a:rPr lang="zh-TW" sz="700">
                <a:latin typeface="Microsoft JhengHei"/>
                <a:ea typeface="Microsoft JhengHei"/>
                <a:cs typeface="Microsoft JhengHei"/>
              </a:rPr>
              <a:t>i</a:t>
            </a:r>
            <a:r>
              <a:rPr lang="en-US" altLang="zh-TW" sz="700" err="1">
                <a:latin typeface="Microsoft JhengHei"/>
                <a:ea typeface="Microsoft JhengHei"/>
                <a:cs typeface="Microsoft JhengHei"/>
              </a:rPr>
              <a:t>te</a:t>
            </a:r>
            <a:r>
              <a:rPr lang="en-US" altLang="zh-TW" sz="700">
                <a:latin typeface="Microsoft JhengHei"/>
                <a:ea typeface="Microsoft JhengHei"/>
                <a:cs typeface="Microsoft JhengHei"/>
              </a:rPr>
              <a:t>-pap</a:t>
            </a:r>
            <a:r>
              <a:rPr lang="zh-TW" sz="700">
                <a:latin typeface="Microsoft JhengHei"/>
                <a:ea typeface="Microsoft JhengHei"/>
                <a:cs typeface="Microsoft JhengHei"/>
              </a:rPr>
              <a:t>e</a:t>
            </a:r>
            <a:r>
              <a:rPr lang="en-US" altLang="zh-TW" sz="700">
                <a:latin typeface="Microsoft JhengHei"/>
                <a:ea typeface="Microsoft JhengHei"/>
                <a:cs typeface="Microsoft JhengHei"/>
              </a:rPr>
              <a:t>r</a:t>
            </a:r>
            <a:r>
              <a:rPr lang="zh-TW" sz="700">
                <a:latin typeface="Microsoft JhengHei"/>
                <a:ea typeface="Microsoft JhengHei"/>
                <a:cs typeface="Microsoft JhengHei"/>
              </a:rPr>
              <a:t>s/the-ssd-enabled-pc-total-cost-of-ownership</a:t>
            </a:r>
            <a:endParaRPr lang="zh-TW" altLang="en-US" sz="700" i="0" u="none" strike="noStrike" cap="none">
              <a:latin typeface="Microsoft JhengHei"/>
              <a:ea typeface="Microsoft JhengHei"/>
              <a:cs typeface="Microsoft JhengHei"/>
            </a:endParaRPr>
          </a:p>
        </p:txBody>
      </p:sp>
      <p:grpSp>
        <p:nvGrpSpPr>
          <p:cNvPr id="6" name="群組 5">
            <a:extLst>
              <a:ext uri="{FF2B5EF4-FFF2-40B4-BE49-F238E27FC236}">
                <a16:creationId xmlns:a16="http://schemas.microsoft.com/office/drawing/2014/main" id="{4387CE50-510A-9E46-8298-A302D0E0BFFF}"/>
              </a:ext>
            </a:extLst>
          </p:cNvPr>
          <p:cNvGrpSpPr/>
          <p:nvPr/>
        </p:nvGrpSpPr>
        <p:grpSpPr>
          <a:xfrm>
            <a:off x="4772271" y="2202476"/>
            <a:ext cx="3967112" cy="2747141"/>
            <a:chOff x="4880596" y="2396359"/>
            <a:chExt cx="3967112" cy="2747141"/>
          </a:xfrm>
        </p:grpSpPr>
        <p:sp>
          <p:nvSpPr>
            <p:cNvPr id="4" name="圓角矩形 3">
              <a:extLst>
                <a:ext uri="{FF2B5EF4-FFF2-40B4-BE49-F238E27FC236}">
                  <a16:creationId xmlns:a16="http://schemas.microsoft.com/office/drawing/2014/main" id="{54EA36BD-80C0-CF42-B975-02AAE48D4C0F}"/>
                </a:ext>
              </a:extLst>
            </p:cNvPr>
            <p:cNvSpPr/>
            <p:nvPr/>
          </p:nvSpPr>
          <p:spPr>
            <a:xfrm>
              <a:off x="4880596" y="2396359"/>
              <a:ext cx="3967112" cy="244471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1" name="圖片 5" descr="一張含有 文字, 地圖 的圖片&#10;&#10;描述是以非常高的可信度產生">
              <a:extLst>
                <a:ext uri="{FF2B5EF4-FFF2-40B4-BE49-F238E27FC236}">
                  <a16:creationId xmlns:a16="http://schemas.microsoft.com/office/drawing/2014/main" id="{452FD0ED-2BFE-554E-A006-F7D7A30629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05423" y="2497165"/>
              <a:ext cx="3666076" cy="2258336"/>
            </a:xfrm>
            <a:prstGeom prst="rect">
              <a:avLst/>
            </a:prstGeom>
          </p:spPr>
        </p:pic>
        <p:sp>
          <p:nvSpPr>
            <p:cNvPr id="20" name="Shape 141">
              <a:extLst>
                <a:ext uri="{FF2B5EF4-FFF2-40B4-BE49-F238E27FC236}">
                  <a16:creationId xmlns:a16="http://schemas.microsoft.com/office/drawing/2014/main" id="{C59E2C35-FB5B-B342-BA9F-EFC29A585934}"/>
                </a:ext>
              </a:extLst>
            </p:cNvPr>
            <p:cNvSpPr txBox="1"/>
            <p:nvPr/>
          </p:nvSpPr>
          <p:spPr>
            <a:xfrm>
              <a:off x="5377179" y="4841582"/>
              <a:ext cx="2908454" cy="301918"/>
            </a:xfrm>
            <a:prstGeom prst="rect">
              <a:avLst/>
            </a:prstGeom>
            <a:noFill/>
            <a:ln>
              <a:noFill/>
            </a:ln>
          </p:spPr>
          <p:txBody>
            <a:bodyPr spcFirstLastPara="1" wrap="square" lIns="91425" tIns="45700" rIns="91425" bIns="45700" anchor="t" anchorCtr="0">
              <a:noAutofit/>
            </a:bodyPr>
            <a:lstStyle/>
            <a:p>
              <a:r>
                <a:rPr lang="zh-TW" sz="800" b="1">
                  <a:latin typeface="Microsoft JhengHei"/>
                  <a:ea typeface="Microsoft JhengHei"/>
                  <a:cs typeface="Microsoft JhengHei"/>
                </a:rPr>
                <a:t>SSD 廠商 S</a:t>
              </a:r>
              <a:r>
                <a:rPr lang="en-US" altLang="zh-TW" sz="800" b="1" err="1">
                  <a:latin typeface="Microsoft JhengHei"/>
                  <a:ea typeface="Microsoft JhengHei"/>
                  <a:cs typeface="Microsoft JhengHei"/>
                </a:rPr>
                <a:t>anDisk</a:t>
              </a:r>
              <a:r>
                <a:rPr lang="en-US" altLang="zh-TW" sz="800" b="1">
                  <a:latin typeface="Microsoft JhengHei"/>
                  <a:ea typeface="Microsoft JhengHei"/>
                  <a:cs typeface="Microsoft JhengHei"/>
                </a:rPr>
                <a:t> </a:t>
              </a:r>
              <a:r>
                <a:rPr lang="en-US" altLang="zh-TW" sz="800" b="1" err="1">
                  <a:latin typeface="Microsoft JhengHei"/>
                  <a:ea typeface="Microsoft JhengHei"/>
                  <a:cs typeface="Microsoft JhengHei"/>
                </a:rPr>
                <a:t>蒐集全球特定</a:t>
              </a:r>
              <a:r>
                <a:rPr lang="en-US" altLang="zh-TW" sz="800" b="1">
                  <a:latin typeface="Microsoft JhengHei"/>
                  <a:ea typeface="Microsoft JhengHei"/>
                  <a:cs typeface="Microsoft JhengHei"/>
                </a:rPr>
                <a:t> SSD </a:t>
              </a:r>
              <a:r>
                <a:rPr lang="en-US" altLang="zh-TW" sz="800" b="1" err="1">
                  <a:latin typeface="Microsoft JhengHei"/>
                  <a:ea typeface="Microsoft JhengHei"/>
                  <a:cs typeface="Microsoft JhengHei"/>
                </a:rPr>
                <a:t>與</a:t>
              </a:r>
              <a:r>
                <a:rPr lang="en-US" altLang="zh-TW" sz="800" b="1">
                  <a:latin typeface="Microsoft JhengHei"/>
                  <a:ea typeface="Microsoft JhengHei"/>
                  <a:cs typeface="Microsoft JhengHei"/>
                </a:rPr>
                <a:t> HDD </a:t>
              </a:r>
              <a:r>
                <a:rPr lang="en-US" altLang="zh-TW" sz="800" b="1" err="1">
                  <a:latin typeface="Microsoft JhengHei"/>
                  <a:ea typeface="Microsoft JhengHei"/>
                  <a:cs typeface="Microsoft JhengHei"/>
                </a:rPr>
                <a:t>價格走勢</a:t>
              </a:r>
              <a:endParaRPr lang="en-US" altLang="zh-TW" sz="800" b="1" i="0" u="none" strike="noStrike" cap="none">
                <a:latin typeface="Microsoft JhengHei"/>
                <a:ea typeface="Microsoft JhengHei"/>
                <a:cs typeface="Microsoft JhengHei"/>
              </a:endParaRPr>
            </a:p>
          </p:txBody>
        </p:sp>
      </p:grpSp>
      <p:sp>
        <p:nvSpPr>
          <p:cNvPr id="21" name="矩形圖說文字 32">
            <a:extLst>
              <a:ext uri="{FF2B5EF4-FFF2-40B4-BE49-F238E27FC236}">
                <a16:creationId xmlns:a16="http://schemas.microsoft.com/office/drawing/2014/main" id="{D0A3CB4F-2E78-4155-845A-77240A27A0BE}"/>
              </a:ext>
            </a:extLst>
          </p:cNvPr>
          <p:cNvSpPr/>
          <p:nvPr/>
        </p:nvSpPr>
        <p:spPr>
          <a:xfrm>
            <a:off x="6116141" y="1677724"/>
            <a:ext cx="2532910" cy="878087"/>
          </a:xfrm>
          <a:prstGeom prst="wedgeRectCallout">
            <a:avLst>
              <a:gd name="adj1" fmla="val -39255"/>
              <a:gd name="adj2" fmla="val 7162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50">
              <a:latin typeface="Microsoft JhengHei" panose="020B0604030504040204" pitchFamily="34" charset="-120"/>
              <a:ea typeface="Microsoft JhengHei" panose="020B0604030504040204" pitchFamily="34" charset="-120"/>
            </a:endParaRPr>
          </a:p>
        </p:txBody>
      </p:sp>
      <p:sp>
        <p:nvSpPr>
          <p:cNvPr id="22" name="矩形 21">
            <a:extLst>
              <a:ext uri="{FF2B5EF4-FFF2-40B4-BE49-F238E27FC236}">
                <a16:creationId xmlns:a16="http://schemas.microsoft.com/office/drawing/2014/main" id="{84F40D5D-3D3E-4110-A93C-E02854BF0B63}"/>
              </a:ext>
            </a:extLst>
          </p:cNvPr>
          <p:cNvSpPr/>
          <p:nvPr/>
        </p:nvSpPr>
        <p:spPr>
          <a:xfrm>
            <a:off x="6170525" y="1752129"/>
            <a:ext cx="2451489" cy="738664"/>
          </a:xfrm>
          <a:prstGeom prst="rect">
            <a:avLst/>
          </a:prstGeom>
        </p:spPr>
        <p:txBody>
          <a:bodyPr wrap="square" anchor="t">
            <a:spAutoFit/>
          </a:bodyPr>
          <a:lstStyle/>
          <a:p>
            <a:r>
              <a:rPr lang="zh-TW" altLang="en-US" sz="1300" b="1">
                <a:solidFill>
                  <a:schemeClr val="tx2"/>
                </a:solidFill>
                <a:latin typeface="Arial" panose="020B0604020202020204" pitchFamily="34" charset="0"/>
                <a:ea typeface="微軟正黑體"/>
                <a:cs typeface="Arial" panose="020B0604020202020204" pitchFamily="34" charset="0"/>
              </a:rPr>
              <a:t>SSD 廠商自行統計價格趨勢圖</a:t>
            </a:r>
            <a:br>
              <a:rPr lang="zh-TW" altLang="en-US" sz="1300" b="1">
                <a:solidFill>
                  <a:schemeClr val="tx2"/>
                </a:solidFill>
                <a:latin typeface="Arial" panose="020B0604020202020204" pitchFamily="34" charset="0"/>
                <a:ea typeface="微軟正黑體"/>
                <a:cs typeface="Arial" panose="020B0604020202020204" pitchFamily="34" charset="0"/>
              </a:rPr>
            </a:br>
            <a:r>
              <a:rPr lang="zh-TW" altLang="en-US" sz="1300" b="1">
                <a:solidFill>
                  <a:schemeClr val="tx2"/>
                </a:solidFill>
                <a:latin typeface="Arial" panose="020B0604020202020204" pitchFamily="34" charset="0"/>
                <a:ea typeface="微軟正黑體"/>
                <a:cs typeface="Arial" panose="020B0604020202020204" pitchFamily="34" charset="0"/>
              </a:rPr>
              <a:t>256 GB SSD 2018 年 每 GB 價格僅為 2013 年的 </a:t>
            </a:r>
            <a:r>
              <a:rPr lang="zh-TW" altLang="en-US" sz="1600" b="1">
                <a:solidFill>
                  <a:srgbClr val="C00000"/>
                </a:solidFill>
                <a:latin typeface="Arial" panose="020B0604020202020204" pitchFamily="34" charset="0"/>
                <a:ea typeface="微軟正黑體"/>
                <a:cs typeface="Arial" panose="020B0604020202020204" pitchFamily="34" charset="0"/>
              </a:rPr>
              <a:t>30%</a:t>
            </a:r>
            <a:endParaRPr lang="zh-TW" altLang="en-US" sz="1300" b="1">
              <a:solidFill>
                <a:srgbClr val="C00000"/>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667849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774EF1BB-132F-4FB2-9178-52E34D7620B3}"/>
              </a:ext>
            </a:extLst>
          </p:cNvPr>
          <p:cNvSpPr>
            <a:spLocks noGrp="1"/>
          </p:cNvSpPr>
          <p:nvPr>
            <p:ph type="title"/>
          </p:nvPr>
        </p:nvSpPr>
        <p:spPr>
          <a:xfrm>
            <a:off x="985961" y="0"/>
            <a:ext cx="8164719" cy="754319"/>
          </a:xfrm>
        </p:spPr>
        <p:txBody>
          <a:bodyPr>
            <a:noAutofit/>
          </a:bodyPr>
          <a:lstStyle/>
          <a:p>
            <a:pPr>
              <a:spcBef>
                <a:spcPts val="0"/>
              </a:spcBef>
              <a:buClr>
                <a:schemeClr val="dk1"/>
              </a:buClr>
              <a:buSzPct val="25000"/>
            </a:pPr>
            <a:r>
              <a:rPr lang="en-US" altLang="zh-TW" sz="3600">
                <a:solidFill>
                  <a:srgbClr val="FFFFFF"/>
                </a:solidFill>
                <a:latin typeface="Arial" panose="020B0604020202020204" pitchFamily="34" charset="0"/>
                <a:cs typeface="Arial" panose="020B0604020202020204" pitchFamily="34" charset="0"/>
              </a:rPr>
              <a:t>QTS</a:t>
            </a:r>
            <a:r>
              <a:rPr lang="zh-TW" altLang="en-US" sz="3600">
                <a:solidFill>
                  <a:srgbClr val="FFFFFF"/>
                </a:solidFill>
                <a:latin typeface="Arial" panose="020B0604020202020204" pitchFamily="34" charset="0"/>
                <a:cs typeface="Arial" panose="020B0604020202020204" pitchFamily="34" charset="0"/>
              </a:rPr>
              <a:t> 支援 SSD 全域快取與自動分層</a:t>
            </a:r>
          </a:p>
        </p:txBody>
      </p:sp>
      <p:sp>
        <p:nvSpPr>
          <p:cNvPr id="18" name="內容版面配置區 1">
            <a:extLst>
              <a:ext uri="{FF2B5EF4-FFF2-40B4-BE49-F238E27FC236}">
                <a16:creationId xmlns:a16="http://schemas.microsoft.com/office/drawing/2014/main" id="{14B5E864-A0A3-4654-9339-9A66CCC2BECC}"/>
              </a:ext>
            </a:extLst>
          </p:cNvPr>
          <p:cNvSpPr txBox="1">
            <a:spLocks/>
          </p:cNvSpPr>
          <p:nvPr/>
        </p:nvSpPr>
        <p:spPr>
          <a:xfrm>
            <a:off x="294873" y="929346"/>
            <a:ext cx="8767763" cy="100667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SzPct val="60000"/>
              <a:buNone/>
            </a:pPr>
            <a:r>
              <a:rPr kumimoji="1" lang="zh-TW" altLang="en-US" sz="1600">
                <a:cs typeface="Arial" panose="020B0604020202020204" pitchFamily="34" charset="0"/>
              </a:rPr>
              <a:t>使用者在 </a:t>
            </a:r>
            <a:r>
              <a:rPr kumimoji="1" lang="en-US" altLang="zh-TW" sz="1600">
                <a:cs typeface="Arial" panose="020B0604020202020204" pitchFamily="34" charset="0"/>
              </a:rPr>
              <a:t>TS-x77 </a:t>
            </a:r>
            <a:r>
              <a:rPr kumimoji="1" lang="zh-TW" altLang="en-US" sz="1600">
                <a:cs typeface="Arial" panose="020B0604020202020204" pitchFamily="34" charset="0"/>
              </a:rPr>
              <a:t>上可做 </a:t>
            </a:r>
            <a:r>
              <a:rPr kumimoji="1" lang="en-US" altLang="zh-TW" sz="1600">
                <a:cs typeface="Arial" panose="020B0604020202020204" pitchFamily="34" charset="0"/>
              </a:rPr>
              <a:t>3 </a:t>
            </a:r>
            <a:r>
              <a:rPr kumimoji="1" lang="zh-TW" altLang="en-US" sz="1600">
                <a:cs typeface="Arial" panose="020B0604020202020204" pitchFamily="34" charset="0"/>
              </a:rPr>
              <a:t>種不同的企業級 </a:t>
            </a:r>
            <a:r>
              <a:rPr kumimoji="1" lang="en-US" altLang="zh-TW" sz="1600">
                <a:cs typeface="Arial" panose="020B0604020202020204" pitchFamily="34" charset="0"/>
              </a:rPr>
              <a:t>SSD </a:t>
            </a:r>
            <a:r>
              <a:rPr kumimoji="1" lang="zh-TW" altLang="en-US" sz="1600">
                <a:cs typeface="Arial" panose="020B0604020202020204" pitchFamily="34" charset="0"/>
              </a:rPr>
              <a:t>配置：</a:t>
            </a:r>
          </a:p>
          <a:p>
            <a:pPr marL="180975" indent="-180975">
              <a:buClrTx/>
              <a:buSzPct val="60000"/>
              <a:buFont typeface="Wingdings" panose="05000000000000000000" pitchFamily="2" charset="2"/>
              <a:buChar char="l"/>
            </a:pPr>
            <a:r>
              <a:rPr kumimoji="1" lang="zh-TW" altLang="en-US" sz="1600">
                <a:cs typeface="Arial" panose="020B0604020202020204" pitchFamily="34" charset="0"/>
              </a:rPr>
              <a:t>針對即時的，廣泛的存取加速需求，使用 </a:t>
            </a:r>
            <a:r>
              <a:rPr kumimoji="1" lang="en-US" altLang="zh-TW" sz="1600">
                <a:cs typeface="Arial" panose="020B0604020202020204" pitchFamily="34" charset="0"/>
              </a:rPr>
              <a:t>SSD </a:t>
            </a:r>
            <a:r>
              <a:rPr kumimoji="1" lang="zh-TW" altLang="en-US" sz="1600">
                <a:cs typeface="Arial" panose="020B0604020202020204" pitchFamily="34" charset="0"/>
              </a:rPr>
              <a:t>全域快取或全 </a:t>
            </a:r>
            <a:r>
              <a:rPr kumimoji="1" lang="en-US" altLang="zh-TW" sz="1600">
                <a:cs typeface="Arial" panose="020B0604020202020204" pitchFamily="34" charset="0"/>
              </a:rPr>
              <a:t>SSD </a:t>
            </a:r>
            <a:r>
              <a:rPr kumimoji="1" lang="zh-TW" altLang="en-US" sz="1600">
                <a:cs typeface="Arial" panose="020B0604020202020204" pitchFamily="34" charset="0"/>
              </a:rPr>
              <a:t>儲存 </a:t>
            </a:r>
            <a:endParaRPr kumimoji="1" lang="en-US" altLang="zh-TW" sz="1600">
              <a:cs typeface="Arial" panose="020B0604020202020204" pitchFamily="34" charset="0"/>
            </a:endParaRPr>
          </a:p>
          <a:p>
            <a:pPr marL="180975" indent="-180975">
              <a:buClrTx/>
              <a:buSzPct val="60000"/>
              <a:buFont typeface="Wingdings" panose="05000000000000000000" pitchFamily="2" charset="2"/>
              <a:buChar char="l"/>
            </a:pPr>
            <a:r>
              <a:rPr kumimoji="1" lang="zh-TW" altLang="en-US" sz="1600">
                <a:cs typeface="Arial" panose="020B0604020202020204" pitchFamily="34" charset="0"/>
              </a:rPr>
              <a:t>針對非即時的，對重點資料進行加速，使用 </a:t>
            </a:r>
            <a:r>
              <a:rPr kumimoji="1" lang="en-US" altLang="zh-TW" sz="1600">
                <a:cs typeface="Arial" panose="020B0604020202020204" pitchFamily="34" charset="0"/>
              </a:rPr>
              <a:t>Qtier </a:t>
            </a:r>
            <a:r>
              <a:rPr kumimoji="1" lang="zh-TW" altLang="en-US" sz="1600">
                <a:cs typeface="Arial" panose="020B0604020202020204" pitchFamily="34" charset="0"/>
              </a:rPr>
              <a:t>自動分層</a:t>
            </a:r>
            <a:r>
              <a:rPr lang="zh-TW" altLang="en-US" sz="1600">
                <a:ea typeface="Microsoft JhengHei"/>
                <a:cs typeface="Arial" panose="020B0604020202020204" pitchFamily="34" charset="0"/>
              </a:rPr>
              <a:t> </a:t>
            </a:r>
            <a:endParaRPr lang="en-US" sz="1600">
              <a:cs typeface="Arial" panose="020B0604020202020204" pitchFamily="34" charset="0"/>
            </a:endParaRPr>
          </a:p>
        </p:txBody>
      </p:sp>
      <p:sp>
        <p:nvSpPr>
          <p:cNvPr id="32" name="矩形 31">
            <a:extLst>
              <a:ext uri="{FF2B5EF4-FFF2-40B4-BE49-F238E27FC236}">
                <a16:creationId xmlns:a16="http://schemas.microsoft.com/office/drawing/2014/main" id="{F4F7CA7C-42F3-4BB6-A424-C3878E89EABC}"/>
              </a:ext>
            </a:extLst>
          </p:cNvPr>
          <p:cNvSpPr/>
          <p:nvPr/>
        </p:nvSpPr>
        <p:spPr>
          <a:xfrm>
            <a:off x="4692420" y="2122946"/>
            <a:ext cx="4095378" cy="397113"/>
          </a:xfrm>
          <a:prstGeom prst="rect">
            <a:avLst/>
          </a:prstGeom>
          <a:gradFill flip="none" rotWithShape="1">
            <a:gsLst>
              <a:gs pos="0">
                <a:schemeClr val="accent2">
                  <a:lumMod val="50000"/>
                </a:schemeClr>
              </a:gs>
              <a:gs pos="100000">
                <a:schemeClr val="accent2"/>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200" b="1">
              <a:solidFill>
                <a:schemeClr val="bg1"/>
              </a:solidFill>
              <a:ea typeface="微軟正黑體" pitchFamily="34" charset="-120"/>
            </a:endParaRPr>
          </a:p>
        </p:txBody>
      </p:sp>
      <p:sp>
        <p:nvSpPr>
          <p:cNvPr id="36" name="圓角矩形 41">
            <a:extLst>
              <a:ext uri="{FF2B5EF4-FFF2-40B4-BE49-F238E27FC236}">
                <a16:creationId xmlns:a16="http://schemas.microsoft.com/office/drawing/2014/main" id="{EE9F4D05-531B-43BB-8519-305ABC7AB408}"/>
              </a:ext>
            </a:extLst>
          </p:cNvPr>
          <p:cNvSpPr/>
          <p:nvPr/>
        </p:nvSpPr>
        <p:spPr>
          <a:xfrm>
            <a:off x="4693878" y="2447879"/>
            <a:ext cx="4095378" cy="1324725"/>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zh-TW" altLang="en-US" b="1">
              <a:solidFill>
                <a:schemeClr val="tx2">
                  <a:lumMod val="25000"/>
                </a:schemeClr>
              </a:solidFill>
            </a:endParaRPr>
          </a:p>
        </p:txBody>
      </p:sp>
      <p:sp>
        <p:nvSpPr>
          <p:cNvPr id="37" name="文字方塊 35">
            <a:extLst>
              <a:ext uri="{FF2B5EF4-FFF2-40B4-BE49-F238E27FC236}">
                <a16:creationId xmlns:a16="http://schemas.microsoft.com/office/drawing/2014/main" id="{FD2CF461-A747-40A9-B482-CFABA80A79C9}"/>
              </a:ext>
            </a:extLst>
          </p:cNvPr>
          <p:cNvSpPr txBox="1"/>
          <p:nvPr/>
        </p:nvSpPr>
        <p:spPr>
          <a:xfrm>
            <a:off x="4643853" y="2156188"/>
            <a:ext cx="4195381"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err="1">
                <a:solidFill>
                  <a:schemeClr val="bg1"/>
                </a:solidFill>
                <a:latin typeface="+mn-lt"/>
                <a:ea typeface="微軟正黑體" pitchFamily="34" charset="-120"/>
              </a:rPr>
              <a:t>Qtier</a:t>
            </a:r>
            <a:r>
              <a:rPr lang="en-US" altLang="zh-TW" b="1">
                <a:solidFill>
                  <a:schemeClr val="bg1"/>
                </a:solidFill>
                <a:latin typeface="+mn-lt"/>
                <a:ea typeface="微軟正黑體" pitchFamily="34" charset="-120"/>
              </a:rPr>
              <a:t> </a:t>
            </a:r>
            <a:r>
              <a:rPr lang="zh-TW" altLang="en-US" b="1">
                <a:solidFill>
                  <a:schemeClr val="bg1"/>
                </a:solidFill>
                <a:latin typeface="+mn-lt"/>
                <a:ea typeface="微軟正黑體" pitchFamily="34" charset="-120"/>
              </a:rPr>
              <a:t>在資料存入後再依使用頻率持續分層</a:t>
            </a:r>
          </a:p>
        </p:txBody>
      </p:sp>
      <p:sp>
        <p:nvSpPr>
          <p:cNvPr id="42" name="矩形 41">
            <a:extLst>
              <a:ext uri="{FF2B5EF4-FFF2-40B4-BE49-F238E27FC236}">
                <a16:creationId xmlns:a16="http://schemas.microsoft.com/office/drawing/2014/main" id="{3EB457BE-A274-6E4D-AB53-14973CA0FFD8}"/>
              </a:ext>
            </a:extLst>
          </p:cNvPr>
          <p:cNvSpPr/>
          <p:nvPr/>
        </p:nvSpPr>
        <p:spPr>
          <a:xfrm>
            <a:off x="400739" y="2122946"/>
            <a:ext cx="4095378" cy="397113"/>
          </a:xfrm>
          <a:prstGeom prst="rect">
            <a:avLst/>
          </a:prstGeom>
          <a:gradFill flip="none" rotWithShape="1">
            <a:gsLst>
              <a:gs pos="0">
                <a:schemeClr val="accent2">
                  <a:lumMod val="50000"/>
                </a:schemeClr>
              </a:gs>
              <a:gs pos="100000">
                <a:schemeClr val="accent2"/>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200" b="1">
              <a:solidFill>
                <a:schemeClr val="bg1"/>
              </a:solidFill>
              <a:ea typeface="微軟正黑體" pitchFamily="34" charset="-120"/>
            </a:endParaRPr>
          </a:p>
        </p:txBody>
      </p:sp>
      <p:sp>
        <p:nvSpPr>
          <p:cNvPr id="43" name="圓角矩形 41">
            <a:extLst>
              <a:ext uri="{FF2B5EF4-FFF2-40B4-BE49-F238E27FC236}">
                <a16:creationId xmlns:a16="http://schemas.microsoft.com/office/drawing/2014/main" id="{83ABCE2C-B929-1E44-A731-17AA7EAA369D}"/>
              </a:ext>
            </a:extLst>
          </p:cNvPr>
          <p:cNvSpPr/>
          <p:nvPr/>
        </p:nvSpPr>
        <p:spPr>
          <a:xfrm>
            <a:off x="400739" y="2447879"/>
            <a:ext cx="4095378" cy="1763791"/>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zh-TW" altLang="en-US" b="1">
              <a:solidFill>
                <a:schemeClr val="tx2">
                  <a:lumMod val="25000"/>
                </a:schemeClr>
              </a:solidFill>
            </a:endParaRPr>
          </a:p>
        </p:txBody>
      </p:sp>
      <p:sp>
        <p:nvSpPr>
          <p:cNvPr id="44" name="矩形 43">
            <a:extLst>
              <a:ext uri="{FF2B5EF4-FFF2-40B4-BE49-F238E27FC236}">
                <a16:creationId xmlns:a16="http://schemas.microsoft.com/office/drawing/2014/main" id="{5150A5FE-C45E-4B04-B4E3-63143E78E619}"/>
              </a:ext>
            </a:extLst>
          </p:cNvPr>
          <p:cNvSpPr/>
          <p:nvPr/>
        </p:nvSpPr>
        <p:spPr>
          <a:xfrm>
            <a:off x="532259" y="3379400"/>
            <a:ext cx="3832281" cy="256412"/>
          </a:xfrm>
          <a:prstGeom prst="rect">
            <a:avLst/>
          </a:prstGeom>
          <a:gradFill flip="none" rotWithShape="1">
            <a:gsLst>
              <a:gs pos="0">
                <a:schemeClr val="accent5">
                  <a:lumMod val="50000"/>
                </a:schemeClr>
              </a:gs>
              <a:gs pos="100000">
                <a:schemeClr val="accent5"/>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zh-TW" altLang="en-US" sz="1200" b="1">
                <a:solidFill>
                  <a:schemeClr val="bg1"/>
                </a:solidFill>
                <a:latin typeface="微軟正黑體" pitchFamily="34" charset="-120"/>
                <a:ea typeface="微軟正黑體" pitchFamily="34" charset="-120"/>
              </a:rPr>
              <a:t>儲存池</a:t>
            </a:r>
          </a:p>
        </p:txBody>
      </p:sp>
      <p:sp>
        <p:nvSpPr>
          <p:cNvPr id="45" name="矩形 44">
            <a:extLst>
              <a:ext uri="{FF2B5EF4-FFF2-40B4-BE49-F238E27FC236}">
                <a16:creationId xmlns:a16="http://schemas.microsoft.com/office/drawing/2014/main" id="{10CABC76-68FB-4864-84A4-243548C07305}"/>
              </a:ext>
            </a:extLst>
          </p:cNvPr>
          <p:cNvSpPr/>
          <p:nvPr/>
        </p:nvSpPr>
        <p:spPr>
          <a:xfrm>
            <a:off x="547064" y="2982227"/>
            <a:ext cx="1819990" cy="256756"/>
          </a:xfrm>
          <a:prstGeom prst="rect">
            <a:avLst/>
          </a:prstGeom>
          <a:gradFill flip="none" rotWithShape="1">
            <a:gsLst>
              <a:gs pos="0">
                <a:schemeClr val="accent4">
                  <a:lumMod val="50000"/>
                </a:schemeClr>
              </a:gs>
              <a:gs pos="100000">
                <a:schemeClr val="accent4"/>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zh-TW" altLang="en-US" sz="1200" b="1">
                <a:solidFill>
                  <a:schemeClr val="bg1"/>
                </a:solidFill>
                <a:latin typeface="微軟正黑體" pitchFamily="34" charset="-120"/>
                <a:ea typeface="微軟正黑體" pitchFamily="34" charset="-120"/>
              </a:rPr>
              <a:t>磁碟區</a:t>
            </a:r>
          </a:p>
        </p:txBody>
      </p:sp>
      <p:sp>
        <p:nvSpPr>
          <p:cNvPr id="46" name="矩形 45">
            <a:extLst>
              <a:ext uri="{FF2B5EF4-FFF2-40B4-BE49-F238E27FC236}">
                <a16:creationId xmlns:a16="http://schemas.microsoft.com/office/drawing/2014/main" id="{CFEC4C06-901D-4C7F-BAC0-B875511961E7}"/>
              </a:ext>
            </a:extLst>
          </p:cNvPr>
          <p:cNvSpPr/>
          <p:nvPr/>
        </p:nvSpPr>
        <p:spPr>
          <a:xfrm>
            <a:off x="2422831" y="2982226"/>
            <a:ext cx="1935604" cy="256756"/>
          </a:xfrm>
          <a:prstGeom prst="rect">
            <a:avLst/>
          </a:prstGeom>
          <a:gradFill flip="none" rotWithShape="1">
            <a:gsLst>
              <a:gs pos="0">
                <a:schemeClr val="accent4">
                  <a:lumMod val="50000"/>
                </a:schemeClr>
              </a:gs>
              <a:gs pos="100000">
                <a:schemeClr val="accent4"/>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zh-TW" altLang="en-US" sz="1200" b="1">
                <a:solidFill>
                  <a:schemeClr val="bg1"/>
                </a:solidFill>
                <a:ea typeface="微軟正黑體" pitchFamily="34" charset="-120"/>
              </a:rPr>
              <a:t>區塊級 </a:t>
            </a:r>
            <a:r>
              <a:rPr lang="en-US" altLang="zh-TW" sz="1200" b="1">
                <a:solidFill>
                  <a:schemeClr val="bg1"/>
                </a:solidFill>
                <a:ea typeface="微軟正黑體" pitchFamily="34" charset="-120"/>
              </a:rPr>
              <a:t>iSCSI LUN</a:t>
            </a:r>
            <a:endParaRPr lang="zh-TW" altLang="en-US" sz="1200" b="1">
              <a:solidFill>
                <a:schemeClr val="bg1"/>
              </a:solidFill>
              <a:ea typeface="微軟正黑體" pitchFamily="34" charset="-120"/>
            </a:endParaRPr>
          </a:p>
        </p:txBody>
      </p:sp>
      <p:sp>
        <p:nvSpPr>
          <p:cNvPr id="47" name="矩形 46">
            <a:extLst>
              <a:ext uri="{FF2B5EF4-FFF2-40B4-BE49-F238E27FC236}">
                <a16:creationId xmlns:a16="http://schemas.microsoft.com/office/drawing/2014/main" id="{811C15FC-419C-4414-8509-EFB644CD75B7}"/>
              </a:ext>
            </a:extLst>
          </p:cNvPr>
          <p:cNvSpPr/>
          <p:nvPr/>
        </p:nvSpPr>
        <p:spPr>
          <a:xfrm>
            <a:off x="532259" y="3772604"/>
            <a:ext cx="904685" cy="256412"/>
          </a:xfrm>
          <a:prstGeom prst="rect">
            <a:avLst/>
          </a:prstGeom>
          <a:gradFill flip="none" rotWithShape="1">
            <a:gsLst>
              <a:gs pos="0">
                <a:schemeClr val="accent6">
                  <a:lumMod val="50000"/>
                </a:schemeClr>
              </a:gs>
              <a:gs pos="100000">
                <a:schemeClr val="accent6"/>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bg1"/>
                </a:solidFill>
                <a:ea typeface="微軟正黑體" pitchFamily="34" charset="-120"/>
              </a:rPr>
              <a:t>HDD</a:t>
            </a:r>
            <a:endParaRPr lang="zh-TW" altLang="en-US" sz="1200" b="1">
              <a:solidFill>
                <a:schemeClr val="bg1"/>
              </a:solidFill>
              <a:ea typeface="微軟正黑體" pitchFamily="34" charset="-120"/>
            </a:endParaRPr>
          </a:p>
        </p:txBody>
      </p:sp>
      <p:sp>
        <p:nvSpPr>
          <p:cNvPr id="48" name="矩形 47">
            <a:extLst>
              <a:ext uri="{FF2B5EF4-FFF2-40B4-BE49-F238E27FC236}">
                <a16:creationId xmlns:a16="http://schemas.microsoft.com/office/drawing/2014/main" id="{8FBD47CB-7F01-4FFB-9C49-FF74CCE0A50D}"/>
              </a:ext>
            </a:extLst>
          </p:cNvPr>
          <p:cNvSpPr/>
          <p:nvPr/>
        </p:nvSpPr>
        <p:spPr>
          <a:xfrm>
            <a:off x="4818355" y="2578742"/>
            <a:ext cx="925156" cy="264430"/>
          </a:xfrm>
          <a:prstGeom prst="rect">
            <a:avLst/>
          </a:prstGeom>
          <a:gradFill flip="none" rotWithShape="1">
            <a:gsLst>
              <a:gs pos="0">
                <a:schemeClr val="accent1">
                  <a:lumMod val="50000"/>
                </a:schemeClr>
              </a:gs>
              <a:gs pos="100000">
                <a:schemeClr val="accent1"/>
              </a:gs>
            </a:gsLst>
            <a:lin ang="162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200" b="1">
              <a:solidFill>
                <a:schemeClr val="bg1"/>
              </a:solidFill>
              <a:latin typeface="微軟正黑體" pitchFamily="34" charset="-120"/>
              <a:ea typeface="微軟正黑體" pitchFamily="34" charset="-120"/>
            </a:endParaRPr>
          </a:p>
        </p:txBody>
      </p:sp>
      <p:sp>
        <p:nvSpPr>
          <p:cNvPr id="49" name="矩形 48">
            <a:extLst>
              <a:ext uri="{FF2B5EF4-FFF2-40B4-BE49-F238E27FC236}">
                <a16:creationId xmlns:a16="http://schemas.microsoft.com/office/drawing/2014/main" id="{322E36A6-9AA5-4664-92BC-077426275155}"/>
              </a:ext>
            </a:extLst>
          </p:cNvPr>
          <p:cNvSpPr/>
          <p:nvPr/>
        </p:nvSpPr>
        <p:spPr>
          <a:xfrm>
            <a:off x="532259" y="2589367"/>
            <a:ext cx="3826176" cy="256411"/>
          </a:xfrm>
          <a:prstGeom prst="rect">
            <a:avLst/>
          </a:prstGeom>
          <a:gradFill flip="none" rotWithShape="1">
            <a:gsLst>
              <a:gs pos="0">
                <a:schemeClr val="accent1">
                  <a:lumMod val="50000"/>
                </a:schemeClr>
              </a:gs>
              <a:gs pos="100000">
                <a:schemeClr val="accent1"/>
              </a:gs>
            </a:gsLst>
            <a:lin ang="162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bg1"/>
                </a:solidFill>
                <a:ea typeface="微軟正黑體" pitchFamily="34" charset="-120"/>
              </a:rPr>
              <a:t>SSD</a:t>
            </a:r>
            <a:r>
              <a:rPr lang="zh-TW" altLang="en-US" sz="1200" b="1">
                <a:solidFill>
                  <a:schemeClr val="bg1"/>
                </a:solidFill>
                <a:ea typeface="微軟正黑體" pitchFamily="34" charset="-120"/>
              </a:rPr>
              <a:t> </a:t>
            </a:r>
            <a:r>
              <a:rPr lang="zh-TW" altLang="en-US" sz="1200" b="1">
                <a:solidFill>
                  <a:schemeClr val="bg1"/>
                </a:solidFill>
                <a:latin typeface="Microsoft JhengHei"/>
                <a:ea typeface="Microsoft JhengHei"/>
              </a:rPr>
              <a:t>全域快取</a:t>
            </a:r>
          </a:p>
        </p:txBody>
      </p:sp>
      <p:sp>
        <p:nvSpPr>
          <p:cNvPr id="50" name="文字方塊 58">
            <a:extLst>
              <a:ext uri="{FF2B5EF4-FFF2-40B4-BE49-F238E27FC236}">
                <a16:creationId xmlns:a16="http://schemas.microsoft.com/office/drawing/2014/main" id="{3BDC5C1C-B8DC-481D-B7B3-412D075B5691}"/>
              </a:ext>
            </a:extLst>
          </p:cNvPr>
          <p:cNvSpPr txBox="1"/>
          <p:nvPr/>
        </p:nvSpPr>
        <p:spPr>
          <a:xfrm>
            <a:off x="350714" y="2156188"/>
            <a:ext cx="4195381"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chemeClr val="bg1"/>
                </a:solidFill>
                <a:latin typeface="+mn-lt"/>
                <a:ea typeface="微軟正黑體" pitchFamily="34" charset="-120"/>
              </a:rPr>
              <a:t>SSD</a:t>
            </a:r>
            <a:r>
              <a:rPr lang="zh-TW" altLang="en-US" b="1">
                <a:solidFill>
                  <a:schemeClr val="bg1"/>
                </a:solidFill>
                <a:latin typeface="Microsoft JhengHei"/>
                <a:ea typeface="Microsoft JhengHei"/>
              </a:rPr>
              <a:t> 全域快取優先接受資料，並讀取常用資料暫存</a:t>
            </a:r>
          </a:p>
        </p:txBody>
      </p:sp>
      <p:sp>
        <p:nvSpPr>
          <p:cNvPr id="51" name="矩形 50">
            <a:extLst>
              <a:ext uri="{FF2B5EF4-FFF2-40B4-BE49-F238E27FC236}">
                <a16:creationId xmlns:a16="http://schemas.microsoft.com/office/drawing/2014/main" id="{014A71C0-AF0B-4B99-A9CA-1EE2BDC222ED}"/>
              </a:ext>
            </a:extLst>
          </p:cNvPr>
          <p:cNvSpPr/>
          <p:nvPr/>
        </p:nvSpPr>
        <p:spPr>
          <a:xfrm>
            <a:off x="3453750" y="3772604"/>
            <a:ext cx="904685" cy="256412"/>
          </a:xfrm>
          <a:prstGeom prst="rect">
            <a:avLst/>
          </a:prstGeom>
          <a:gradFill flip="none" rotWithShape="1">
            <a:gsLst>
              <a:gs pos="0">
                <a:schemeClr val="accent6">
                  <a:lumMod val="50000"/>
                </a:schemeClr>
              </a:gs>
              <a:gs pos="100000">
                <a:schemeClr val="accent6"/>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bg1"/>
                </a:solidFill>
                <a:ea typeface="微軟正黑體" pitchFamily="34" charset="-120"/>
              </a:rPr>
              <a:t>HDD</a:t>
            </a:r>
            <a:endParaRPr lang="zh-TW" altLang="en-US" sz="1200" b="1">
              <a:solidFill>
                <a:schemeClr val="bg1"/>
              </a:solidFill>
              <a:ea typeface="微軟正黑體" pitchFamily="34" charset="-120"/>
            </a:endParaRPr>
          </a:p>
        </p:txBody>
      </p:sp>
      <p:sp>
        <p:nvSpPr>
          <p:cNvPr id="52" name="矩形 51">
            <a:extLst>
              <a:ext uri="{FF2B5EF4-FFF2-40B4-BE49-F238E27FC236}">
                <a16:creationId xmlns:a16="http://schemas.microsoft.com/office/drawing/2014/main" id="{6A1D1F9B-F1A1-4D5F-A2FB-2FC415570357}"/>
              </a:ext>
            </a:extLst>
          </p:cNvPr>
          <p:cNvSpPr/>
          <p:nvPr/>
        </p:nvSpPr>
        <p:spPr>
          <a:xfrm>
            <a:off x="1501772" y="3772604"/>
            <a:ext cx="904685" cy="256412"/>
          </a:xfrm>
          <a:prstGeom prst="rect">
            <a:avLst/>
          </a:prstGeom>
          <a:gradFill flip="none" rotWithShape="1">
            <a:gsLst>
              <a:gs pos="0">
                <a:schemeClr val="accent6">
                  <a:lumMod val="50000"/>
                </a:schemeClr>
              </a:gs>
              <a:gs pos="100000">
                <a:schemeClr val="accent6"/>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bg1"/>
                </a:solidFill>
                <a:ea typeface="微軟正黑體" pitchFamily="34" charset="-120"/>
              </a:rPr>
              <a:t>HDD</a:t>
            </a:r>
            <a:endParaRPr lang="zh-TW" altLang="en-US" sz="1200" b="1">
              <a:solidFill>
                <a:schemeClr val="bg1"/>
              </a:solidFill>
              <a:ea typeface="微軟正黑體" pitchFamily="34" charset="-120"/>
            </a:endParaRPr>
          </a:p>
        </p:txBody>
      </p:sp>
      <p:sp>
        <p:nvSpPr>
          <p:cNvPr id="53" name="矩形 52">
            <a:extLst>
              <a:ext uri="{FF2B5EF4-FFF2-40B4-BE49-F238E27FC236}">
                <a16:creationId xmlns:a16="http://schemas.microsoft.com/office/drawing/2014/main" id="{6D9FC205-9C2E-4484-A49C-F395038B792A}"/>
              </a:ext>
            </a:extLst>
          </p:cNvPr>
          <p:cNvSpPr/>
          <p:nvPr/>
        </p:nvSpPr>
        <p:spPr>
          <a:xfrm>
            <a:off x="2485948" y="3772604"/>
            <a:ext cx="904685" cy="256412"/>
          </a:xfrm>
          <a:prstGeom prst="rect">
            <a:avLst/>
          </a:prstGeom>
          <a:gradFill flip="none" rotWithShape="1">
            <a:gsLst>
              <a:gs pos="0">
                <a:schemeClr val="accent6">
                  <a:lumMod val="50000"/>
                </a:schemeClr>
              </a:gs>
              <a:gs pos="100000">
                <a:schemeClr val="accent6"/>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bg1"/>
                </a:solidFill>
                <a:ea typeface="微軟正黑體" pitchFamily="34" charset="-120"/>
              </a:rPr>
              <a:t>HDD</a:t>
            </a:r>
            <a:endParaRPr lang="zh-TW" altLang="en-US" sz="1200" b="1">
              <a:solidFill>
                <a:schemeClr val="bg1"/>
              </a:solidFill>
              <a:ea typeface="微軟正黑體" pitchFamily="34" charset="-120"/>
            </a:endParaRPr>
          </a:p>
        </p:txBody>
      </p:sp>
      <p:sp>
        <p:nvSpPr>
          <p:cNvPr id="54" name="矩形 53">
            <a:extLst>
              <a:ext uri="{FF2B5EF4-FFF2-40B4-BE49-F238E27FC236}">
                <a16:creationId xmlns:a16="http://schemas.microsoft.com/office/drawing/2014/main" id="{20CD558A-6E15-43B5-963A-0C303C66B938}"/>
              </a:ext>
            </a:extLst>
          </p:cNvPr>
          <p:cNvSpPr/>
          <p:nvPr/>
        </p:nvSpPr>
        <p:spPr>
          <a:xfrm>
            <a:off x="4818354" y="2974552"/>
            <a:ext cx="1907125" cy="264430"/>
          </a:xfrm>
          <a:prstGeom prst="rect">
            <a:avLst/>
          </a:prstGeom>
          <a:gradFill flip="none" rotWithShape="1">
            <a:gsLst>
              <a:gs pos="0">
                <a:schemeClr val="accent1">
                  <a:lumMod val="50000"/>
                </a:schemeClr>
              </a:gs>
              <a:gs pos="100000">
                <a:schemeClr val="accent1"/>
              </a:gs>
            </a:gsLst>
            <a:lin ang="162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err="1">
                <a:solidFill>
                  <a:schemeClr val="bg1"/>
                </a:solidFill>
                <a:latin typeface="+mj-lt"/>
                <a:ea typeface="微軟正黑體" pitchFamily="34" charset="-120"/>
              </a:rPr>
              <a:t>Qtier</a:t>
            </a:r>
            <a:r>
              <a:rPr lang="en-US" altLang="zh-TW" sz="1200" b="1">
                <a:solidFill>
                  <a:schemeClr val="bg1"/>
                </a:solidFill>
                <a:latin typeface="+mj-lt"/>
                <a:ea typeface="微軟正黑體" pitchFamily="34" charset="-120"/>
              </a:rPr>
              <a:t> </a:t>
            </a:r>
            <a:r>
              <a:rPr lang="zh-TW" altLang="en-US" sz="1200" b="1">
                <a:solidFill>
                  <a:schemeClr val="bg1"/>
                </a:solidFill>
                <a:latin typeface="+mj-lt"/>
                <a:ea typeface="微軟正黑體" pitchFamily="34" charset="-120"/>
              </a:rPr>
              <a:t>儲存池 超高速層</a:t>
            </a:r>
          </a:p>
        </p:txBody>
      </p:sp>
      <p:sp>
        <p:nvSpPr>
          <p:cNvPr id="55" name="矩形 54">
            <a:extLst>
              <a:ext uri="{FF2B5EF4-FFF2-40B4-BE49-F238E27FC236}">
                <a16:creationId xmlns:a16="http://schemas.microsoft.com/office/drawing/2014/main" id="{ECFF89A0-AFE0-491A-8781-F75C43A092F1}"/>
              </a:ext>
            </a:extLst>
          </p:cNvPr>
          <p:cNvSpPr/>
          <p:nvPr/>
        </p:nvSpPr>
        <p:spPr>
          <a:xfrm>
            <a:off x="6725480" y="2974552"/>
            <a:ext cx="1919049" cy="264430"/>
          </a:xfrm>
          <a:prstGeom prst="rect">
            <a:avLst/>
          </a:prstGeom>
          <a:gradFill flip="none" rotWithShape="1">
            <a:gsLst>
              <a:gs pos="0">
                <a:schemeClr val="accent4">
                  <a:lumMod val="50000"/>
                </a:schemeClr>
              </a:gs>
              <a:gs pos="100000">
                <a:schemeClr val="accent4"/>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err="1">
                <a:solidFill>
                  <a:schemeClr val="bg1"/>
                </a:solidFill>
                <a:ea typeface="微軟正黑體" pitchFamily="34" charset="-120"/>
              </a:rPr>
              <a:t>Qtier</a:t>
            </a:r>
            <a:r>
              <a:rPr lang="en-US" altLang="zh-TW" sz="1200" b="1">
                <a:solidFill>
                  <a:schemeClr val="bg1"/>
                </a:solidFill>
                <a:ea typeface="微軟正黑體" pitchFamily="34" charset="-120"/>
              </a:rPr>
              <a:t> </a:t>
            </a:r>
            <a:r>
              <a:rPr lang="zh-TW" altLang="en-US" sz="1200" b="1">
                <a:solidFill>
                  <a:schemeClr val="bg1"/>
                </a:solidFill>
                <a:ea typeface="微軟正黑體" pitchFamily="34" charset="-120"/>
              </a:rPr>
              <a:t>儲存池 容量層</a:t>
            </a:r>
          </a:p>
        </p:txBody>
      </p:sp>
      <p:sp>
        <p:nvSpPr>
          <p:cNvPr id="56" name="矩形 55">
            <a:extLst>
              <a:ext uri="{FF2B5EF4-FFF2-40B4-BE49-F238E27FC236}">
                <a16:creationId xmlns:a16="http://schemas.microsoft.com/office/drawing/2014/main" id="{FAF4F99A-DF8A-4581-971C-3BF552B85A03}"/>
              </a:ext>
            </a:extLst>
          </p:cNvPr>
          <p:cNvSpPr/>
          <p:nvPr/>
        </p:nvSpPr>
        <p:spPr>
          <a:xfrm>
            <a:off x="4818354" y="3367756"/>
            <a:ext cx="904685" cy="256412"/>
          </a:xfrm>
          <a:prstGeom prst="rect">
            <a:avLst/>
          </a:prstGeom>
          <a:gradFill flip="none" rotWithShape="1">
            <a:gsLst>
              <a:gs pos="0">
                <a:schemeClr val="accent3">
                  <a:lumMod val="50000"/>
                </a:schemeClr>
              </a:gs>
              <a:gs pos="100000">
                <a:schemeClr val="accent3"/>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bg1"/>
                </a:solidFill>
                <a:ea typeface="微軟正黑體" pitchFamily="34" charset="-120"/>
              </a:rPr>
              <a:t>SSD</a:t>
            </a:r>
            <a:endParaRPr lang="zh-TW" altLang="en-US" sz="1200" b="1">
              <a:solidFill>
                <a:schemeClr val="bg1"/>
              </a:solidFill>
              <a:ea typeface="微軟正黑體" pitchFamily="34" charset="-120"/>
            </a:endParaRPr>
          </a:p>
        </p:txBody>
      </p:sp>
      <p:sp>
        <p:nvSpPr>
          <p:cNvPr id="57" name="矩形 56">
            <a:extLst>
              <a:ext uri="{FF2B5EF4-FFF2-40B4-BE49-F238E27FC236}">
                <a16:creationId xmlns:a16="http://schemas.microsoft.com/office/drawing/2014/main" id="{2ED9BC7F-1EA2-4855-9A0C-8A8CA565C8DE}"/>
              </a:ext>
            </a:extLst>
          </p:cNvPr>
          <p:cNvSpPr/>
          <p:nvPr/>
        </p:nvSpPr>
        <p:spPr>
          <a:xfrm>
            <a:off x="7739845" y="3367756"/>
            <a:ext cx="904685" cy="256412"/>
          </a:xfrm>
          <a:prstGeom prst="rect">
            <a:avLst/>
          </a:prstGeom>
          <a:gradFill flip="none" rotWithShape="1">
            <a:gsLst>
              <a:gs pos="0">
                <a:schemeClr val="accent6">
                  <a:lumMod val="50000"/>
                </a:schemeClr>
              </a:gs>
              <a:gs pos="100000">
                <a:schemeClr val="accent6"/>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bg1"/>
                </a:solidFill>
                <a:ea typeface="微軟正黑體" pitchFamily="34" charset="-120"/>
              </a:rPr>
              <a:t>HDD</a:t>
            </a:r>
            <a:endParaRPr lang="zh-TW" altLang="en-US" sz="1200" b="1">
              <a:solidFill>
                <a:schemeClr val="bg1"/>
              </a:solidFill>
              <a:ea typeface="微軟正黑體" pitchFamily="34" charset="-120"/>
            </a:endParaRPr>
          </a:p>
        </p:txBody>
      </p:sp>
      <p:sp>
        <p:nvSpPr>
          <p:cNvPr id="58" name="矩形 57">
            <a:extLst>
              <a:ext uri="{FF2B5EF4-FFF2-40B4-BE49-F238E27FC236}">
                <a16:creationId xmlns:a16="http://schemas.microsoft.com/office/drawing/2014/main" id="{84517BCD-C47D-478B-AF0A-375ADFCE4337}"/>
              </a:ext>
            </a:extLst>
          </p:cNvPr>
          <p:cNvSpPr/>
          <p:nvPr/>
        </p:nvSpPr>
        <p:spPr>
          <a:xfrm>
            <a:off x="5787867" y="3367756"/>
            <a:ext cx="904685" cy="256412"/>
          </a:xfrm>
          <a:prstGeom prst="rect">
            <a:avLst/>
          </a:prstGeom>
          <a:gradFill flip="none" rotWithShape="1">
            <a:gsLst>
              <a:gs pos="0">
                <a:schemeClr val="accent3">
                  <a:lumMod val="50000"/>
                </a:schemeClr>
              </a:gs>
              <a:gs pos="100000">
                <a:schemeClr val="accent3"/>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bg1"/>
                </a:solidFill>
                <a:ea typeface="微軟正黑體" pitchFamily="34" charset="-120"/>
              </a:rPr>
              <a:t>SSD</a:t>
            </a:r>
            <a:endParaRPr lang="zh-TW" altLang="en-US" sz="1200" b="1">
              <a:solidFill>
                <a:schemeClr val="bg1"/>
              </a:solidFill>
              <a:ea typeface="微軟正黑體" pitchFamily="34" charset="-120"/>
            </a:endParaRPr>
          </a:p>
        </p:txBody>
      </p:sp>
      <p:sp>
        <p:nvSpPr>
          <p:cNvPr id="59" name="矩形 58">
            <a:extLst>
              <a:ext uri="{FF2B5EF4-FFF2-40B4-BE49-F238E27FC236}">
                <a16:creationId xmlns:a16="http://schemas.microsoft.com/office/drawing/2014/main" id="{756E0E0E-81DF-4799-A9F3-A8FE33FBCCD3}"/>
              </a:ext>
            </a:extLst>
          </p:cNvPr>
          <p:cNvSpPr/>
          <p:nvPr/>
        </p:nvSpPr>
        <p:spPr>
          <a:xfrm>
            <a:off x="6772043" y="3367756"/>
            <a:ext cx="904685" cy="256412"/>
          </a:xfrm>
          <a:prstGeom prst="rect">
            <a:avLst/>
          </a:prstGeom>
          <a:gradFill flip="none" rotWithShape="1">
            <a:gsLst>
              <a:gs pos="0">
                <a:schemeClr val="accent6">
                  <a:lumMod val="50000"/>
                </a:schemeClr>
              </a:gs>
              <a:gs pos="100000">
                <a:schemeClr val="accent6"/>
              </a:gs>
            </a:gsLst>
            <a:lin ang="16200000" scaled="1"/>
            <a:tileRect/>
          </a:gradFill>
          <a:ln>
            <a:noFill/>
          </a:ln>
        </p:spPr>
        <p:style>
          <a:lnRef idx="1">
            <a:schemeClr val="accent3"/>
          </a:lnRef>
          <a:fillRef idx="3">
            <a:schemeClr val="accent3"/>
          </a:fillRef>
          <a:effectRef idx="2">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bg1"/>
                </a:solidFill>
                <a:ea typeface="微軟正黑體" pitchFamily="34" charset="-120"/>
              </a:rPr>
              <a:t>HDD</a:t>
            </a:r>
            <a:endParaRPr lang="zh-TW" altLang="en-US" sz="1200" b="1">
              <a:solidFill>
                <a:schemeClr val="bg1"/>
              </a:solidFill>
              <a:ea typeface="微軟正黑體" pitchFamily="34" charset="-120"/>
            </a:endParaRPr>
          </a:p>
        </p:txBody>
      </p:sp>
      <p:sp>
        <p:nvSpPr>
          <p:cNvPr id="60" name="矩形 59">
            <a:extLst>
              <a:ext uri="{FF2B5EF4-FFF2-40B4-BE49-F238E27FC236}">
                <a16:creationId xmlns:a16="http://schemas.microsoft.com/office/drawing/2014/main" id="{B2499380-F303-49B4-893A-F5C17CA5932E}"/>
              </a:ext>
            </a:extLst>
          </p:cNvPr>
          <p:cNvSpPr/>
          <p:nvPr/>
        </p:nvSpPr>
        <p:spPr>
          <a:xfrm>
            <a:off x="5743511" y="2578742"/>
            <a:ext cx="925156" cy="264430"/>
          </a:xfrm>
          <a:prstGeom prst="rect">
            <a:avLst/>
          </a:prstGeom>
          <a:gradFill flip="none" rotWithShape="1">
            <a:gsLst>
              <a:gs pos="0">
                <a:schemeClr val="accent4">
                  <a:lumMod val="50000"/>
                </a:schemeClr>
              </a:gs>
              <a:gs pos="100000">
                <a:schemeClr val="accent4"/>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200" b="1">
              <a:solidFill>
                <a:schemeClr val="bg1"/>
              </a:solidFill>
              <a:latin typeface="微軟正黑體" pitchFamily="34" charset="-120"/>
              <a:ea typeface="微軟正黑體" pitchFamily="34" charset="-120"/>
            </a:endParaRPr>
          </a:p>
        </p:txBody>
      </p:sp>
      <p:sp>
        <p:nvSpPr>
          <p:cNvPr id="61" name="文字方塊 60">
            <a:extLst>
              <a:ext uri="{FF2B5EF4-FFF2-40B4-BE49-F238E27FC236}">
                <a16:creationId xmlns:a16="http://schemas.microsoft.com/office/drawing/2014/main" id="{1CED8EE8-9FA4-4033-9431-CF010AB64371}"/>
              </a:ext>
            </a:extLst>
          </p:cNvPr>
          <p:cNvSpPr txBox="1"/>
          <p:nvPr/>
        </p:nvSpPr>
        <p:spPr>
          <a:xfrm>
            <a:off x="5327763" y="2579072"/>
            <a:ext cx="831496"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en-US" sz="1200" b="1">
                <a:solidFill>
                  <a:schemeClr val="bg1"/>
                </a:solidFill>
                <a:latin typeface="微軟正黑體" pitchFamily="34" charset="-120"/>
                <a:ea typeface="微軟正黑體" pitchFamily="34" charset="-120"/>
              </a:rPr>
              <a:t>磁碟區</a:t>
            </a:r>
          </a:p>
        </p:txBody>
      </p:sp>
      <p:sp>
        <p:nvSpPr>
          <p:cNvPr id="62" name="矩形 61">
            <a:extLst>
              <a:ext uri="{FF2B5EF4-FFF2-40B4-BE49-F238E27FC236}">
                <a16:creationId xmlns:a16="http://schemas.microsoft.com/office/drawing/2014/main" id="{E37F1C62-27B5-42AD-AB73-C97D035A5DDF}"/>
              </a:ext>
            </a:extLst>
          </p:cNvPr>
          <p:cNvSpPr/>
          <p:nvPr/>
        </p:nvSpPr>
        <p:spPr>
          <a:xfrm>
            <a:off x="6777809" y="2578742"/>
            <a:ext cx="925156" cy="264430"/>
          </a:xfrm>
          <a:prstGeom prst="rect">
            <a:avLst/>
          </a:prstGeom>
          <a:gradFill flip="none" rotWithShape="1">
            <a:gsLst>
              <a:gs pos="0">
                <a:schemeClr val="accent1">
                  <a:lumMod val="50000"/>
                </a:schemeClr>
              </a:gs>
              <a:gs pos="100000">
                <a:schemeClr val="accent1"/>
              </a:gs>
            </a:gsLst>
            <a:lin ang="16200000" scaled="1"/>
            <a:tileRect/>
          </a:gradFill>
          <a:ln>
            <a:noFill/>
          </a:ln>
        </p:spPr>
        <p:style>
          <a:lnRef idx="1">
            <a:schemeClr val="accent2"/>
          </a:lnRef>
          <a:fillRef idx="3">
            <a:schemeClr val="accent2"/>
          </a:fillRef>
          <a:effectRef idx="2">
            <a:schemeClr val="accent2"/>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200" b="1">
              <a:solidFill>
                <a:schemeClr val="bg1"/>
              </a:solidFill>
              <a:latin typeface="微軟正黑體" pitchFamily="34" charset="-120"/>
              <a:ea typeface="微軟正黑體" pitchFamily="34" charset="-120"/>
            </a:endParaRPr>
          </a:p>
        </p:txBody>
      </p:sp>
      <p:sp>
        <p:nvSpPr>
          <p:cNvPr id="63" name="矩形 62">
            <a:extLst>
              <a:ext uri="{FF2B5EF4-FFF2-40B4-BE49-F238E27FC236}">
                <a16:creationId xmlns:a16="http://schemas.microsoft.com/office/drawing/2014/main" id="{CABFEDAB-3613-4283-AEFF-1E7209237AEA}"/>
              </a:ext>
            </a:extLst>
          </p:cNvPr>
          <p:cNvSpPr/>
          <p:nvPr/>
        </p:nvSpPr>
        <p:spPr>
          <a:xfrm>
            <a:off x="7702965" y="2578742"/>
            <a:ext cx="925156" cy="264430"/>
          </a:xfrm>
          <a:prstGeom prst="rect">
            <a:avLst/>
          </a:prstGeom>
          <a:gradFill flip="none" rotWithShape="1">
            <a:gsLst>
              <a:gs pos="0">
                <a:schemeClr val="accent4">
                  <a:lumMod val="50000"/>
                </a:schemeClr>
              </a:gs>
              <a:gs pos="100000">
                <a:schemeClr val="accent4"/>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sz="1200" b="1">
              <a:solidFill>
                <a:schemeClr val="bg1"/>
              </a:solidFill>
              <a:latin typeface="微軟正黑體" pitchFamily="34" charset="-120"/>
              <a:ea typeface="微軟正黑體" pitchFamily="34" charset="-120"/>
            </a:endParaRPr>
          </a:p>
        </p:txBody>
      </p:sp>
      <p:sp>
        <p:nvSpPr>
          <p:cNvPr id="64" name="文字方塊 66">
            <a:extLst>
              <a:ext uri="{FF2B5EF4-FFF2-40B4-BE49-F238E27FC236}">
                <a16:creationId xmlns:a16="http://schemas.microsoft.com/office/drawing/2014/main" id="{0DA6153E-EB6A-4B86-84CB-6A11D2E6C7B6}"/>
              </a:ext>
            </a:extLst>
          </p:cNvPr>
          <p:cNvSpPr txBox="1"/>
          <p:nvPr/>
        </p:nvSpPr>
        <p:spPr>
          <a:xfrm>
            <a:off x="6784404" y="2575157"/>
            <a:ext cx="1843717"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en-US" sz="1200" b="1">
                <a:solidFill>
                  <a:schemeClr val="bg1"/>
                </a:solidFill>
                <a:latin typeface="+mn-lt"/>
                <a:ea typeface="微軟正黑體" pitchFamily="34" charset="-120"/>
              </a:rPr>
              <a:t>區塊級 </a:t>
            </a:r>
            <a:r>
              <a:rPr lang="en-US" altLang="zh-TW" sz="1200" b="1">
                <a:solidFill>
                  <a:schemeClr val="bg1"/>
                </a:solidFill>
                <a:latin typeface="+mn-lt"/>
                <a:ea typeface="微軟正黑體" pitchFamily="34" charset="-120"/>
              </a:rPr>
              <a:t>iSCSI</a:t>
            </a:r>
            <a:r>
              <a:rPr lang="zh-TW" altLang="en-US" sz="1200" b="1">
                <a:solidFill>
                  <a:schemeClr val="bg1"/>
                </a:solidFill>
                <a:latin typeface="+mn-lt"/>
                <a:ea typeface="微軟正黑體" pitchFamily="34" charset="-120"/>
              </a:rPr>
              <a:t> </a:t>
            </a:r>
            <a:r>
              <a:rPr lang="en-US" altLang="zh-TW" sz="1200" b="1">
                <a:solidFill>
                  <a:schemeClr val="bg1"/>
                </a:solidFill>
                <a:latin typeface="+mn-lt"/>
                <a:ea typeface="微軟正黑體" pitchFamily="34" charset="-120"/>
              </a:rPr>
              <a:t>LUN</a:t>
            </a:r>
            <a:endParaRPr lang="zh-TW" altLang="en-US" sz="1200" b="1">
              <a:solidFill>
                <a:schemeClr val="bg1"/>
              </a:solidFill>
              <a:latin typeface="+mn-lt"/>
              <a:ea typeface="微軟正黑體" pitchFamily="34" charset="-120"/>
            </a:endParaRPr>
          </a:p>
        </p:txBody>
      </p:sp>
    </p:spTree>
    <p:extLst>
      <p:ext uri="{BB962C8B-B14F-4D97-AF65-F5344CB8AC3E}">
        <p14:creationId xmlns:p14="http://schemas.microsoft.com/office/powerpoint/2010/main" val="920432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0" y="0"/>
            <a:ext cx="9144000" cy="769292"/>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600">
                <a:latin typeface="Microsoft JhengHei"/>
                <a:ea typeface="Microsoft JhengHei"/>
              </a:rPr>
              <a:t> </a:t>
            </a:r>
            <a:r>
              <a:rPr lang="en-US" altLang="zh-TW" sz="3600" err="1">
                <a:solidFill>
                  <a:srgbClr val="FFFFFF"/>
                </a:solidFill>
                <a:latin typeface="Arial" panose="020B0604020202020204" pitchFamily="34" charset="0"/>
                <a:cs typeface="Arial" panose="020B0604020202020204" pitchFamily="34" charset="0"/>
              </a:rPr>
              <a:t>不同的</a:t>
            </a:r>
            <a:r>
              <a:rPr lang="en-US" altLang="zh-TW" sz="3600">
                <a:solidFill>
                  <a:srgbClr val="FFFFFF"/>
                </a:solidFill>
                <a:latin typeface="Arial" panose="020B0604020202020204" pitchFamily="34" charset="0"/>
                <a:cs typeface="Arial" panose="020B0604020202020204" pitchFamily="34" charset="0"/>
              </a:rPr>
              <a:t> SSD</a:t>
            </a:r>
            <a:r>
              <a:rPr lang="zh-TW" altLang="en-US" sz="3600">
                <a:solidFill>
                  <a:srgbClr val="FFFFFF"/>
                </a:solidFill>
                <a:latin typeface="Arial" panose="020B0604020202020204" pitchFamily="34" charset="0"/>
                <a:cs typeface="Arial" panose="020B0604020202020204" pitchFamily="34" charset="0"/>
              </a:rPr>
              <a:t> 持續效能</a:t>
            </a:r>
            <a:r>
              <a:rPr lang="zh-TW" altLang="en-US" sz="3600">
                <a:solidFill>
                  <a:srgbClr val="FFC000"/>
                </a:solidFill>
                <a:latin typeface="Arial" panose="020B0604020202020204" pitchFamily="34" charset="0"/>
                <a:cs typeface="Arial" panose="020B0604020202020204" pitchFamily="34" charset="0"/>
              </a:rPr>
              <a:t>大不同</a:t>
            </a:r>
          </a:p>
        </p:txBody>
      </p:sp>
      <p:sp>
        <p:nvSpPr>
          <p:cNvPr id="3" name="內容版面配置區 2">
            <a:extLst>
              <a:ext uri="{FF2B5EF4-FFF2-40B4-BE49-F238E27FC236}">
                <a16:creationId xmlns:a16="http://schemas.microsoft.com/office/drawing/2014/main" id="{35308AA0-337D-4742-9992-A8D4CF9597C0}"/>
              </a:ext>
            </a:extLst>
          </p:cNvPr>
          <p:cNvSpPr>
            <a:spLocks noGrp="1"/>
          </p:cNvSpPr>
          <p:nvPr>
            <p:ph idx="1"/>
          </p:nvPr>
        </p:nvSpPr>
        <p:spPr>
          <a:xfrm>
            <a:off x="457200" y="929258"/>
            <a:ext cx="8229600" cy="3630227"/>
          </a:xfrm>
        </p:spPr>
        <p:txBody>
          <a:bodyPr vert="horz" lIns="91440" tIns="45720" rIns="91440" bIns="45720" rtlCol="0" anchor="t">
            <a:normAutofit/>
          </a:bodyPr>
          <a:lstStyle/>
          <a:p>
            <a:pPr marL="182245" indent="-182245">
              <a:buSzPct val="60000"/>
              <a:buFont typeface="Wingdings" panose="05000000000000000000" pitchFamily="2" charset="2"/>
              <a:buChar char="l"/>
            </a:pPr>
            <a:r>
              <a:rPr kumimoji="1" lang="en-US" altLang="zh-TW" sz="1600">
                <a:latin typeface="Arial" pitchFamily="34" charset="0"/>
                <a:cs typeface="Arial" panose="020B0604020202020204" pitchFamily="34" charset="0"/>
                <a:sym typeface="Arial"/>
              </a:rPr>
              <a:t>SSD</a:t>
            </a:r>
            <a:r>
              <a:rPr kumimoji="1" lang="zh-TW" altLang="en-US" sz="1600">
                <a:latin typeface="Arial" pitchFamily="34" charset="0"/>
                <a:cs typeface="Arial" panose="020B0604020202020204" pitchFamily="34" charset="0"/>
                <a:sym typeface="Arial"/>
              </a:rPr>
              <a:t> 由於寫入放大 </a:t>
            </a:r>
            <a:r>
              <a:rPr kumimoji="1" lang="en-US" altLang="zh-TW" sz="1600">
                <a:latin typeface="Arial" pitchFamily="34" charset="0"/>
                <a:cs typeface="Arial" panose="020B0604020202020204" pitchFamily="34" charset="0"/>
                <a:sym typeface="Arial"/>
              </a:rPr>
              <a:t>(Write amplification)</a:t>
            </a:r>
            <a:r>
              <a:rPr kumimoji="1" lang="zh-TW" altLang="en-US" sz="1600">
                <a:latin typeface="Arial" pitchFamily="34" charset="0"/>
                <a:cs typeface="Arial" panose="020B0604020202020204" pitchFamily="34" charset="0"/>
                <a:sym typeface="Arial"/>
              </a:rPr>
              <a:t> 問題，持續效能將會降級</a:t>
            </a:r>
            <a:endParaRPr lang="en-US" altLang="zh-TW" sz="1600">
              <a:latin typeface="Arial" pitchFamily="34" charset="0"/>
              <a:cs typeface="Arial" panose="020B0604020202020204" pitchFamily="34" charset="0"/>
            </a:endParaRPr>
          </a:p>
          <a:p>
            <a:pPr marL="182245" indent="-182245">
              <a:buSzPct val="60000"/>
              <a:buFont typeface="Wingdings" panose="05000000000000000000" pitchFamily="2" charset="2"/>
              <a:buChar char="l"/>
            </a:pPr>
            <a:r>
              <a:rPr kumimoji="1" lang="zh-TW" altLang="en-US" sz="1600">
                <a:latin typeface="Arial"/>
                <a:cs typeface="Arial"/>
                <a:sym typeface="Arial"/>
              </a:rPr>
              <a:t>由 </a:t>
            </a:r>
            <a:r>
              <a:rPr kumimoji="1" lang="en" altLang="zh-TW" sz="1600">
                <a:latin typeface="Arial" pitchFamily="34" charset="0"/>
                <a:cs typeface="Arial" panose="020B0604020202020204" pitchFamily="34" charset="0"/>
                <a:sym typeface="Arial"/>
              </a:rPr>
              <a:t>QNAP </a:t>
            </a:r>
            <a:r>
              <a:rPr kumimoji="1" lang="zh-TW" altLang="en-US" sz="1600">
                <a:latin typeface="Arial"/>
                <a:cs typeface="Arial"/>
                <a:sym typeface="Arial"/>
              </a:rPr>
              <a:t>實驗室以 </a:t>
            </a:r>
            <a:r>
              <a:rPr kumimoji="1" lang="en" altLang="zh-TW" sz="1600">
                <a:latin typeface="Arial" pitchFamily="34" charset="0"/>
                <a:cs typeface="Arial" panose="020B0604020202020204" pitchFamily="34" charset="0"/>
                <a:sym typeface="Arial"/>
              </a:rPr>
              <a:t>FIO </a:t>
            </a:r>
            <a:r>
              <a:rPr kumimoji="1" lang="zh-TW" altLang="en-US" sz="1600">
                <a:latin typeface="Arial"/>
                <a:cs typeface="Arial"/>
                <a:sym typeface="Arial"/>
              </a:rPr>
              <a:t>對不同品牌的 </a:t>
            </a:r>
            <a:r>
              <a:rPr kumimoji="1" lang="en" altLang="zh-TW" sz="1600">
                <a:latin typeface="Arial" pitchFamily="34" charset="0"/>
                <a:cs typeface="Arial" panose="020B0604020202020204" pitchFamily="34" charset="0"/>
                <a:sym typeface="Arial"/>
              </a:rPr>
              <a:t>SSD </a:t>
            </a:r>
            <a:r>
              <a:rPr kumimoji="1" lang="zh-TW" altLang="en-US" sz="1600">
                <a:latin typeface="Arial"/>
                <a:cs typeface="Arial"/>
                <a:sym typeface="Arial"/>
              </a:rPr>
              <a:t>做隨機寫入測試，各廠牌 </a:t>
            </a:r>
            <a:r>
              <a:rPr kumimoji="1" lang="en" altLang="zh-TW" sz="1600">
                <a:latin typeface="Arial" pitchFamily="34" charset="0"/>
                <a:cs typeface="Arial" panose="020B0604020202020204" pitchFamily="34" charset="0"/>
                <a:sym typeface="Arial"/>
              </a:rPr>
              <a:t>S</a:t>
            </a:r>
            <a:r>
              <a:rPr kumimoji="1" lang="en-US" altLang="zh-TW" sz="1600">
                <a:latin typeface="Arial" pitchFamily="34" charset="0"/>
                <a:cs typeface="Arial" panose="020B0604020202020204" pitchFamily="34" charset="0"/>
                <a:sym typeface="Arial"/>
              </a:rPr>
              <a:t>S</a:t>
            </a:r>
            <a:r>
              <a:rPr kumimoji="1" lang="en" altLang="zh-TW" sz="1600">
                <a:latin typeface="Arial" pitchFamily="34" charset="0"/>
                <a:cs typeface="Arial" panose="020B0604020202020204" pitchFamily="34" charset="0"/>
                <a:sym typeface="Arial"/>
              </a:rPr>
              <a:t>D</a:t>
            </a:r>
            <a:r>
              <a:rPr kumimoji="1" lang="zh-TW" altLang="en-US" sz="1600">
                <a:latin typeface="Arial" pitchFamily="34" charset="0"/>
                <a:cs typeface="Arial" panose="020B0604020202020204" pitchFamily="34" charset="0"/>
                <a:sym typeface="Arial"/>
              </a:rPr>
              <a:t> 在初次寫滿後，寫入效能都會持續降低</a:t>
            </a:r>
            <a:endParaRPr lang="zh-TW" altLang="zh-TW" sz="1600">
              <a:latin typeface="Arial" pitchFamily="34" charset="0"/>
              <a:cs typeface="Arial" panose="020B0604020202020204" pitchFamily="34" charset="0"/>
            </a:endParaRPr>
          </a:p>
          <a:p>
            <a:pPr marL="182245" indent="-182245">
              <a:buSzPct val="60000"/>
              <a:buFont typeface="Wingdings" panose="05000000000000000000" pitchFamily="2" charset="2"/>
              <a:buChar char="l"/>
            </a:pPr>
            <a:r>
              <a:rPr kumimoji="1" lang="zh-TW" altLang="en-US" sz="1600">
                <a:latin typeface="Arial" pitchFamily="34" charset="0"/>
                <a:cs typeface="Arial" panose="020B0604020202020204" pitchFamily="34" charset="0"/>
                <a:sym typeface="Arial"/>
              </a:rPr>
              <a:t>原因：不同 </a:t>
            </a:r>
            <a:r>
              <a:rPr kumimoji="1" lang="en" altLang="zh-TW" sz="1600">
                <a:latin typeface="Arial" pitchFamily="34" charset="0"/>
                <a:cs typeface="Arial" panose="020B0604020202020204" pitchFamily="34" charset="0"/>
                <a:sym typeface="Arial"/>
              </a:rPr>
              <a:t>SSD</a:t>
            </a:r>
            <a:r>
              <a:rPr kumimoji="1" lang="zh-TW" altLang="en-US" sz="1600">
                <a:latin typeface="Arial" pitchFamily="34" charset="0"/>
                <a:cs typeface="Arial" panose="020B0604020202020204" pitchFamily="34" charset="0"/>
                <a:sym typeface="Arial"/>
              </a:rPr>
              <a:t> 架構、控制器演算法、預留空間比例均不同</a:t>
            </a:r>
            <a:endParaRPr lang="zh-TW" altLang="en-US" sz="1600">
              <a:latin typeface="Arial" pitchFamily="34" charset="0"/>
              <a:cs typeface="Arial" panose="020B0604020202020204" pitchFamily="34" charset="0"/>
            </a:endParaRPr>
          </a:p>
          <a:p>
            <a:endParaRPr lang="zh-TW" altLang="en-US" sz="1600"/>
          </a:p>
        </p:txBody>
      </p:sp>
      <p:sp>
        <p:nvSpPr>
          <p:cNvPr id="12" name="圓角矩形 15">
            <a:extLst>
              <a:ext uri="{FF2B5EF4-FFF2-40B4-BE49-F238E27FC236}">
                <a16:creationId xmlns:a16="http://schemas.microsoft.com/office/drawing/2014/main" id="{64400F8A-EBEB-3C42-9FE6-3EA163190C5A}"/>
              </a:ext>
            </a:extLst>
          </p:cNvPr>
          <p:cNvSpPr/>
          <p:nvPr/>
        </p:nvSpPr>
        <p:spPr>
          <a:xfrm>
            <a:off x="3286812" y="2217860"/>
            <a:ext cx="5460717"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zh-TW" altLang="en-US"/>
          </a:p>
        </p:txBody>
      </p:sp>
      <p:pic>
        <p:nvPicPr>
          <p:cNvPr id="14" name="圖片 13" descr="一張含有 文字, 地圖 的圖片&#10;&#10;描述是以高可信度產生">
            <a:extLst>
              <a:ext uri="{FF2B5EF4-FFF2-40B4-BE49-F238E27FC236}">
                <a16:creationId xmlns:a16="http://schemas.microsoft.com/office/drawing/2014/main" id="{3B6820DB-8C19-441D-9609-0D86A7AA9D46}"/>
              </a:ext>
            </a:extLst>
          </p:cNvPr>
          <p:cNvPicPr>
            <a:picLocks noChangeAspect="1"/>
          </p:cNvPicPr>
          <p:nvPr/>
        </p:nvPicPr>
        <p:blipFill>
          <a:blip r:embed="rId3" cstate="print"/>
          <a:stretch>
            <a:fillRect/>
          </a:stretch>
        </p:blipFill>
        <p:spPr>
          <a:xfrm>
            <a:off x="3439223" y="2589580"/>
            <a:ext cx="5155894" cy="2129871"/>
          </a:xfrm>
          <a:prstGeom prst="rect">
            <a:avLst/>
          </a:prstGeom>
        </p:spPr>
      </p:pic>
      <p:sp>
        <p:nvSpPr>
          <p:cNvPr id="16" name="文字方塊 17">
            <a:extLst>
              <a:ext uri="{FF2B5EF4-FFF2-40B4-BE49-F238E27FC236}">
                <a16:creationId xmlns:a16="http://schemas.microsoft.com/office/drawing/2014/main" id="{7876FFCF-09BA-4AD9-821D-EB5289B0C7E3}"/>
              </a:ext>
            </a:extLst>
          </p:cNvPr>
          <p:cNvSpPr txBox="1"/>
          <p:nvPr/>
        </p:nvSpPr>
        <p:spPr>
          <a:xfrm>
            <a:off x="3572248" y="2294139"/>
            <a:ext cx="5155894"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1200" b="1">
                <a:solidFill>
                  <a:schemeClr val="tx1"/>
                </a:solidFill>
                <a:latin typeface="+mn-lt"/>
                <a:ea typeface="Microsoft JhengHei" panose="020B0604030504040204" pitchFamily="34" charset="-120"/>
              </a:rPr>
              <a:t>單顆 </a:t>
            </a:r>
            <a:r>
              <a:rPr lang="en-US" altLang="zh-TW" sz="1200" b="1">
                <a:solidFill>
                  <a:schemeClr val="tx1"/>
                </a:solidFill>
                <a:latin typeface="+mn-lt"/>
                <a:ea typeface="Microsoft JhengHei" panose="020B0604030504040204" pitchFamily="34" charset="-120"/>
              </a:rPr>
              <a:t>SSD</a:t>
            </a:r>
            <a:r>
              <a:rPr lang="zh-TW" altLang="en-US" sz="1200" b="1">
                <a:solidFill>
                  <a:schemeClr val="tx1"/>
                </a:solidFill>
                <a:latin typeface="+mn-lt"/>
                <a:ea typeface="Microsoft JhengHei" panose="020B0604030504040204" pitchFamily="34" charset="-120"/>
              </a:rPr>
              <a:t> 在 </a:t>
            </a:r>
            <a:r>
              <a:rPr lang="en-US" altLang="en-US" sz="1200" b="1">
                <a:solidFill>
                  <a:schemeClr val="tx1"/>
                </a:solidFill>
                <a:latin typeface="+mn-lt"/>
                <a:ea typeface="Microsoft JhengHei" panose="020B0604030504040204" pitchFamily="34" charset="-120"/>
              </a:rPr>
              <a:t>QNAP</a:t>
            </a:r>
            <a:r>
              <a:rPr lang="zh-TW" altLang="en-US" sz="1200" b="1">
                <a:solidFill>
                  <a:schemeClr val="tx1"/>
                </a:solidFill>
                <a:latin typeface="+mn-lt"/>
                <a:ea typeface="Microsoft JhengHei" panose="020B0604030504040204" pitchFamily="34" charset="-120"/>
              </a:rPr>
              <a:t> </a:t>
            </a:r>
            <a:r>
              <a:rPr lang="en-US" altLang="en-US" sz="1200" b="1">
                <a:solidFill>
                  <a:schemeClr val="tx1"/>
                </a:solidFill>
                <a:latin typeface="+mn-lt"/>
                <a:ea typeface="Microsoft JhengHei" panose="020B0604030504040204" pitchFamily="34" charset="-120"/>
              </a:rPr>
              <a:t>NAS </a:t>
            </a:r>
            <a:r>
              <a:rPr lang="en-US" altLang="en-US" sz="1200" b="1" err="1">
                <a:solidFill>
                  <a:schemeClr val="tx1"/>
                </a:solidFill>
                <a:latin typeface="+mn-lt"/>
                <a:ea typeface="Microsoft JhengHei" panose="020B0604030504040204" pitchFamily="34" charset="-120"/>
              </a:rPr>
              <a:t>中的</a:t>
            </a:r>
            <a:r>
              <a:rPr lang="en-US" altLang="en-US" sz="1200" b="1">
                <a:solidFill>
                  <a:schemeClr val="tx1"/>
                </a:solidFill>
                <a:latin typeface="+mn-lt"/>
                <a:ea typeface="Microsoft JhengHei" panose="020B0604030504040204" pitchFamily="34" charset="-120"/>
              </a:rPr>
              <a:t> </a:t>
            </a:r>
            <a:r>
              <a:rPr lang="zh-TW" sz="1200" b="1">
                <a:solidFill>
                  <a:schemeClr val="tx1"/>
                </a:solidFill>
                <a:latin typeface="+mn-lt"/>
                <a:ea typeface="Microsoft JhengHei" panose="020B0604030504040204" pitchFamily="34" charset="-120"/>
              </a:rPr>
              <a:t>FIO 持續效能表現</a:t>
            </a:r>
            <a:r>
              <a:rPr lang="zh-TW" altLang="en-US" sz="1200" b="1">
                <a:solidFill>
                  <a:schemeClr val="tx1"/>
                </a:solidFill>
                <a:latin typeface="+mn-lt"/>
                <a:ea typeface="Microsoft JhengHei" panose="020B0604030504040204" pitchFamily="34" charset="-120"/>
              </a:rPr>
              <a:t> </a:t>
            </a:r>
            <a:r>
              <a:rPr lang="zh-TW" sz="1200" b="1">
                <a:solidFill>
                  <a:schemeClr val="tx1"/>
                </a:solidFill>
                <a:latin typeface="+mn-lt"/>
                <a:ea typeface="Microsoft JhengHei" panose="020B0604030504040204" pitchFamily="34" charset="-120"/>
              </a:rPr>
              <a:t>(IOpattern: RW-4K)</a:t>
            </a:r>
            <a:r>
              <a:rPr lang="zh-TW" altLang="en-US" sz="1200" b="1">
                <a:solidFill>
                  <a:schemeClr val="tx1"/>
                </a:solidFill>
                <a:latin typeface="+mn-lt"/>
                <a:ea typeface="Microsoft JhengHei" panose="020B0604030504040204" pitchFamily="34" charset="-120"/>
              </a:rPr>
              <a:t> </a:t>
            </a:r>
          </a:p>
        </p:txBody>
      </p:sp>
      <p:pic>
        <p:nvPicPr>
          <p:cNvPr id="17" name="圖片 16" descr="一張含有 個人, 室內, 坐, 男人 的圖片&#10;&#10;描述是以非常高的可信度產生">
            <a:extLst>
              <a:ext uri="{FF2B5EF4-FFF2-40B4-BE49-F238E27FC236}">
                <a16:creationId xmlns:a16="http://schemas.microsoft.com/office/drawing/2014/main" id="{F9D8F2EF-882F-4A5D-A8F1-F27A68ECAD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1116" y="2401903"/>
            <a:ext cx="2543461" cy="2741597"/>
          </a:xfrm>
          <a:prstGeom prst="rect">
            <a:avLst/>
          </a:prstGeom>
        </p:spPr>
      </p:pic>
      <p:sp>
        <p:nvSpPr>
          <p:cNvPr id="18" name="語音泡泡: 圓角矩形 17">
            <a:extLst>
              <a:ext uri="{FF2B5EF4-FFF2-40B4-BE49-F238E27FC236}">
                <a16:creationId xmlns:a16="http://schemas.microsoft.com/office/drawing/2014/main" id="{0527931F-0BFB-4832-BFD3-B639D1E14D0B}"/>
              </a:ext>
            </a:extLst>
          </p:cNvPr>
          <p:cNvSpPr/>
          <p:nvPr/>
        </p:nvSpPr>
        <p:spPr>
          <a:xfrm>
            <a:off x="261298" y="2494306"/>
            <a:ext cx="1775737" cy="1139440"/>
          </a:xfrm>
          <a:prstGeom prst="wedgeRoundRectCallout">
            <a:avLst>
              <a:gd name="adj1" fmla="val 38911"/>
              <a:gd name="adj2" fmla="val 66867"/>
              <a:gd name="adj3" fmla="val 1666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19" name="Shape 179">
            <a:extLst>
              <a:ext uri="{FF2B5EF4-FFF2-40B4-BE49-F238E27FC236}">
                <a16:creationId xmlns:a16="http://schemas.microsoft.com/office/drawing/2014/main" id="{9DC7A188-B542-48D8-8425-F6774FF99E6A}"/>
              </a:ext>
            </a:extLst>
          </p:cNvPr>
          <p:cNvSpPr/>
          <p:nvPr/>
        </p:nvSpPr>
        <p:spPr>
          <a:xfrm>
            <a:off x="276330" y="2494306"/>
            <a:ext cx="1775737" cy="1139440"/>
          </a:xfrm>
          <a:prstGeom prst="wedgeRectCallout">
            <a:avLst>
              <a:gd name="adj1" fmla="val 38118"/>
              <a:gd name="adj2" fmla="val 72904"/>
            </a:avLst>
          </a:prstGeom>
          <a:noFill/>
          <a:ln w="25400" cap="flat" cmpd="sng">
            <a:noFill/>
            <a:prstDash val="solid"/>
            <a:round/>
            <a:headEnd type="none" w="sm" len="sm"/>
            <a:tailEnd type="none" w="sm" len="sm"/>
          </a:ln>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1400" b="1">
                <a:solidFill>
                  <a:schemeClr val="bg1"/>
                </a:solidFill>
                <a:latin typeface="+mn-lt"/>
                <a:ea typeface="Microsoft JhengHei" panose="020B0604030504040204" pitchFamily="34" charset="-120"/>
              </a:rPr>
              <a:t>各家廠商</a:t>
            </a:r>
            <a:r>
              <a:rPr lang="zh-TW" altLang="en-US"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 SSD </a:t>
            </a:r>
            <a:r>
              <a:rPr lang="zh-TW" altLang="en-US" sz="1400" b="1">
                <a:solidFill>
                  <a:schemeClr val="bg1"/>
                </a:solidFill>
                <a:latin typeface="+mn-lt"/>
                <a:ea typeface="Microsoft JhengHei" panose="020B0604030504040204" pitchFamily="34" charset="-120"/>
              </a:rPr>
              <a:t>的能力不同，從儲存系統如何確保效能可以符合使用者期望</a:t>
            </a:r>
            <a:r>
              <a:rPr lang="zh-TW" altLang="en-US"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a:t>
            </a:r>
          </a:p>
        </p:txBody>
      </p:sp>
    </p:spTree>
    <p:extLst>
      <p:ext uri="{BB962C8B-B14F-4D97-AF65-F5344CB8AC3E}">
        <p14:creationId xmlns:p14="http://schemas.microsoft.com/office/powerpoint/2010/main" val="4153087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1097279" y="0"/>
            <a:ext cx="8046719" cy="760834"/>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100">
                <a:latin typeface="Microsoft JhengHei"/>
                <a:ea typeface="Microsoft JhengHei"/>
              </a:rPr>
              <a:t> </a:t>
            </a:r>
            <a:r>
              <a:rPr lang="zh-TW" altLang="en-US" sz="3100">
                <a:latin typeface="Arial" panose="020B0604020202020204" pitchFamily="34" charset="0"/>
                <a:ea typeface="Microsoft JhengHei"/>
                <a:cs typeface="Arial" panose="020B0604020202020204" pitchFamily="34" charset="0"/>
              </a:rPr>
              <a:t>什麼是 </a:t>
            </a:r>
            <a:r>
              <a:rPr lang="en-US" altLang="zh-TW" sz="3100">
                <a:latin typeface="Arial" panose="020B0604020202020204" pitchFamily="34" charset="0"/>
                <a:ea typeface="Microsoft JhengHei"/>
                <a:cs typeface="Arial" panose="020B0604020202020204" pitchFamily="34" charset="0"/>
              </a:rPr>
              <a:t>SSD </a:t>
            </a:r>
            <a:r>
              <a:rPr lang="zh-TW" altLang="en-US" sz="3100">
                <a:latin typeface="Arial" panose="020B0604020202020204" pitchFamily="34" charset="0"/>
                <a:ea typeface="Microsoft JhengHei"/>
                <a:cs typeface="Arial" panose="020B0604020202020204" pitchFamily="34" charset="0"/>
              </a:rPr>
              <a:t>預留空間 </a:t>
            </a:r>
            <a:r>
              <a:rPr lang="en-US" altLang="zh-TW" sz="3100">
                <a:latin typeface="Arial" panose="020B0604020202020204" pitchFamily="34" charset="0"/>
                <a:ea typeface="Microsoft JhengHei"/>
                <a:cs typeface="Arial" panose="020B0604020202020204" pitchFamily="34" charset="0"/>
              </a:rPr>
              <a:t>(Over-provisioning)</a:t>
            </a:r>
            <a:endParaRPr lang="zh-TW" altLang="en-US" sz="3100">
              <a:latin typeface="Arial" panose="020B0604020202020204" pitchFamily="34" charset="0"/>
              <a:ea typeface="Microsoft JhengHei"/>
              <a:cs typeface="Arial" panose="020B0604020202020204" pitchFamily="34" charset="0"/>
            </a:endParaRPr>
          </a:p>
        </p:txBody>
      </p:sp>
      <p:sp>
        <p:nvSpPr>
          <p:cNvPr id="14" name="Shape 171">
            <a:extLst>
              <a:ext uri="{FF2B5EF4-FFF2-40B4-BE49-F238E27FC236}">
                <a16:creationId xmlns:a16="http://schemas.microsoft.com/office/drawing/2014/main" id="{A50CD91B-6063-41FF-96B9-1A397406BED3}"/>
              </a:ext>
            </a:extLst>
          </p:cNvPr>
          <p:cNvSpPr/>
          <p:nvPr/>
        </p:nvSpPr>
        <p:spPr>
          <a:xfrm>
            <a:off x="1469146" y="2711704"/>
            <a:ext cx="2315163" cy="1839811"/>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grpSp>
        <p:nvGrpSpPr>
          <p:cNvPr id="16" name="群組 15">
            <a:extLst>
              <a:ext uri="{FF2B5EF4-FFF2-40B4-BE49-F238E27FC236}">
                <a16:creationId xmlns:a16="http://schemas.microsoft.com/office/drawing/2014/main" id="{C2B38588-E087-47F6-AF1A-7E9A4B652136}"/>
              </a:ext>
            </a:extLst>
          </p:cNvPr>
          <p:cNvGrpSpPr/>
          <p:nvPr/>
        </p:nvGrpSpPr>
        <p:grpSpPr>
          <a:xfrm>
            <a:off x="1645974" y="2797673"/>
            <a:ext cx="2008413" cy="1449139"/>
            <a:chOff x="2462789" y="3160377"/>
            <a:chExt cx="2008413" cy="1449139"/>
          </a:xfrm>
        </p:grpSpPr>
        <p:graphicFrame>
          <p:nvGraphicFramePr>
            <p:cNvPr id="17" name="Shape 177">
              <a:extLst>
                <a:ext uri="{FF2B5EF4-FFF2-40B4-BE49-F238E27FC236}">
                  <a16:creationId xmlns:a16="http://schemas.microsoft.com/office/drawing/2014/main" id="{0F98F70B-26A5-406B-90DB-DE28DA447E94}"/>
                </a:ext>
              </a:extLst>
            </p:cNvPr>
            <p:cNvGraphicFramePr/>
            <p:nvPr>
              <p:extLst/>
            </p:nvPr>
          </p:nvGraphicFramePr>
          <p:xfrm>
            <a:off x="2462789" y="3912813"/>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8" name="Shape 184">
              <a:extLst>
                <a:ext uri="{FF2B5EF4-FFF2-40B4-BE49-F238E27FC236}">
                  <a16:creationId xmlns:a16="http://schemas.microsoft.com/office/drawing/2014/main" id="{6B18AF4C-191E-4F48-AA43-111859857C09}"/>
                </a:ext>
              </a:extLst>
            </p:cNvPr>
            <p:cNvGraphicFramePr/>
            <p:nvPr>
              <p:extLst/>
            </p:nvPr>
          </p:nvGraphicFramePr>
          <p:xfrm>
            <a:off x="3515288" y="3914443"/>
            <a:ext cx="955914" cy="695073"/>
          </p:xfrm>
          <a:graphic>
            <a:graphicData uri="http://schemas.openxmlformats.org/drawingml/2006/table">
              <a:tbl>
                <a:tblPr>
                  <a:noFill/>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19" name="Shape 177">
              <a:extLst>
                <a:ext uri="{FF2B5EF4-FFF2-40B4-BE49-F238E27FC236}">
                  <a16:creationId xmlns:a16="http://schemas.microsoft.com/office/drawing/2014/main" id="{33537DBE-1508-44F5-A88E-0BFF90B25C86}"/>
                </a:ext>
              </a:extLst>
            </p:cNvPr>
            <p:cNvGraphicFramePr/>
            <p:nvPr>
              <p:extLst/>
            </p:nvPr>
          </p:nvGraphicFramePr>
          <p:xfrm>
            <a:off x="2462789" y="3161600"/>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20" name="Shape 177">
              <a:extLst>
                <a:ext uri="{FF2B5EF4-FFF2-40B4-BE49-F238E27FC236}">
                  <a16:creationId xmlns:a16="http://schemas.microsoft.com/office/drawing/2014/main" id="{921DC09C-C932-4869-B80A-54E46BC17121}"/>
                </a:ext>
              </a:extLst>
            </p:cNvPr>
            <p:cNvGraphicFramePr/>
            <p:nvPr>
              <p:extLst/>
            </p:nvPr>
          </p:nvGraphicFramePr>
          <p:xfrm>
            <a:off x="3515290" y="3160377"/>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sp>
        <p:nvSpPr>
          <p:cNvPr id="21" name="矩形: 圓角 23">
            <a:extLst>
              <a:ext uri="{FF2B5EF4-FFF2-40B4-BE49-F238E27FC236}">
                <a16:creationId xmlns:a16="http://schemas.microsoft.com/office/drawing/2014/main" id="{531E014C-43C5-4CCF-B30E-FCCBD9EA9895}"/>
              </a:ext>
            </a:extLst>
          </p:cNvPr>
          <p:cNvSpPr/>
          <p:nvPr/>
        </p:nvSpPr>
        <p:spPr>
          <a:xfrm>
            <a:off x="1465406" y="4325066"/>
            <a:ext cx="2327564" cy="455730"/>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Microsoft JhengHei"/>
                <a:cs typeface="Arial" panose="020B0604020202020204" pitchFamily="34" charset="0"/>
              </a:rPr>
              <a:t>SSD</a:t>
            </a:r>
            <a:r>
              <a:rPr lang="zh-TW" altLang="en-US" sz="1100" b="1">
                <a:latin typeface="Arial" panose="020B0604020202020204" pitchFamily="34" charset="0"/>
                <a:ea typeface="Microsoft JhengHei"/>
                <a:cs typeface="Arial" panose="020B0604020202020204" pitchFamily="34" charset="0"/>
              </a:rPr>
              <a:t> 寫入新資料，僅能一次清除區塊上所有資料</a:t>
            </a:r>
          </a:p>
        </p:txBody>
      </p:sp>
      <p:graphicFrame>
        <p:nvGraphicFramePr>
          <p:cNvPr id="22" name="Shape 189">
            <a:extLst>
              <a:ext uri="{FF2B5EF4-FFF2-40B4-BE49-F238E27FC236}">
                <a16:creationId xmlns:a16="http://schemas.microsoft.com/office/drawing/2014/main" id="{D4A9B060-730F-4DA2-8D23-0D2A70104BDE}"/>
              </a:ext>
            </a:extLst>
          </p:cNvPr>
          <p:cNvGraphicFramePr/>
          <p:nvPr>
            <p:extLst>
              <p:ext uri="{D42A27DB-BD31-4B8C-83A1-F6EECF244321}">
                <p14:modId xmlns:p14="http://schemas.microsoft.com/office/powerpoint/2010/main" val="2991380775"/>
              </p:ext>
            </p:extLst>
          </p:nvPr>
        </p:nvGraphicFramePr>
        <p:xfrm>
          <a:off x="203058" y="2032469"/>
          <a:ext cx="1135504" cy="1843890"/>
        </p:xfrm>
        <a:graphic>
          <a:graphicData uri="http://schemas.openxmlformats.org/drawingml/2006/table">
            <a:tbl>
              <a:tblPr>
                <a:noFill/>
              </a:tblPr>
              <a:tblGrid>
                <a:gridCol w="350301">
                  <a:extLst>
                    <a:ext uri="{9D8B030D-6E8A-4147-A177-3AD203B41FA5}">
                      <a16:colId xmlns:a16="http://schemas.microsoft.com/office/drawing/2014/main" val="20000"/>
                    </a:ext>
                  </a:extLst>
                </a:gridCol>
                <a:gridCol w="785203">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N</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新資料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D</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有效資料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無效資料</a:t>
                      </a:r>
                      <a:endParaRPr lang="zh-TW"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23" name="Shape 182">
            <a:extLst>
              <a:ext uri="{FF2B5EF4-FFF2-40B4-BE49-F238E27FC236}">
                <a16:creationId xmlns:a16="http://schemas.microsoft.com/office/drawing/2014/main" id="{9BEC7578-2182-46A8-B1D8-95E00006F0CF}"/>
              </a:ext>
            </a:extLst>
          </p:cNvPr>
          <p:cNvGraphicFramePr/>
          <p:nvPr>
            <p:extLst>
              <p:ext uri="{D42A27DB-BD31-4B8C-83A1-F6EECF244321}">
                <p14:modId xmlns:p14="http://schemas.microsoft.com/office/powerpoint/2010/main" val="1084460536"/>
              </p:ext>
            </p:extLst>
          </p:nvPr>
        </p:nvGraphicFramePr>
        <p:xfrm>
          <a:off x="1648558" y="2032469"/>
          <a:ext cx="953328" cy="686900"/>
        </p:xfrm>
        <a:graphic>
          <a:graphicData uri="http://schemas.openxmlformats.org/drawingml/2006/table">
            <a:tbl>
              <a:tblPr>
                <a:noFill/>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4" name="Shape 182">
            <a:extLst>
              <a:ext uri="{FF2B5EF4-FFF2-40B4-BE49-F238E27FC236}">
                <a16:creationId xmlns:a16="http://schemas.microsoft.com/office/drawing/2014/main" id="{8FE50E1E-E938-4828-AF75-52ECC180D514}"/>
              </a:ext>
            </a:extLst>
          </p:cNvPr>
          <p:cNvGraphicFramePr/>
          <p:nvPr>
            <p:extLst>
              <p:ext uri="{D42A27DB-BD31-4B8C-83A1-F6EECF244321}">
                <p14:modId xmlns:p14="http://schemas.microsoft.com/office/powerpoint/2010/main" val="4030505217"/>
              </p:ext>
            </p:extLst>
          </p:nvPr>
        </p:nvGraphicFramePr>
        <p:xfrm>
          <a:off x="2699009" y="2024804"/>
          <a:ext cx="955378" cy="686900"/>
        </p:xfrm>
        <a:graphic>
          <a:graphicData uri="http://schemas.openxmlformats.org/drawingml/2006/table">
            <a:tbl>
              <a:tblPr>
                <a:noFill/>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endParaRPr lang="en-US" altLang="zh-TW"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25" name="群組 24">
            <a:extLst>
              <a:ext uri="{FF2B5EF4-FFF2-40B4-BE49-F238E27FC236}">
                <a16:creationId xmlns:a16="http://schemas.microsoft.com/office/drawing/2014/main" id="{AB1A32DA-DCFF-49CF-B59E-397063E30934}"/>
              </a:ext>
            </a:extLst>
          </p:cNvPr>
          <p:cNvGrpSpPr/>
          <p:nvPr/>
        </p:nvGrpSpPr>
        <p:grpSpPr>
          <a:xfrm>
            <a:off x="2854240" y="2242290"/>
            <a:ext cx="620073" cy="620073"/>
            <a:chOff x="7316158" y="2699146"/>
            <a:chExt cx="620073" cy="620073"/>
          </a:xfrm>
        </p:grpSpPr>
        <p:sp>
          <p:nvSpPr>
            <p:cNvPr id="26" name="Shape 180">
              <a:extLst>
                <a:ext uri="{FF2B5EF4-FFF2-40B4-BE49-F238E27FC236}">
                  <a16:creationId xmlns:a16="http://schemas.microsoft.com/office/drawing/2014/main" id="{091CE965-CAC8-45C6-B342-A677DBB743F4}"/>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 name="Picture 2" descr="ç¸éåç">
              <a:extLst>
                <a:ext uri="{FF2B5EF4-FFF2-40B4-BE49-F238E27FC236}">
                  <a16:creationId xmlns:a16="http://schemas.microsoft.com/office/drawing/2014/main" id="{95AF48A5-1B41-4340-A4E7-56808FF33F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Shape 180">
            <a:extLst>
              <a:ext uri="{FF2B5EF4-FFF2-40B4-BE49-F238E27FC236}">
                <a16:creationId xmlns:a16="http://schemas.microsoft.com/office/drawing/2014/main" id="{D8E14B04-79A0-4F0F-9310-1F5C001B921C}"/>
              </a:ext>
            </a:extLst>
          </p:cNvPr>
          <p:cNvSpPr/>
          <p:nvPr/>
        </p:nvSpPr>
        <p:spPr>
          <a:xfrm rot="16200000">
            <a:off x="3611882" y="3390188"/>
            <a:ext cx="503336" cy="263658"/>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9" name="群組 28">
            <a:extLst>
              <a:ext uri="{FF2B5EF4-FFF2-40B4-BE49-F238E27FC236}">
                <a16:creationId xmlns:a16="http://schemas.microsoft.com/office/drawing/2014/main" id="{9F0DF666-6635-4F03-869C-71E923D228E0}"/>
              </a:ext>
            </a:extLst>
          </p:cNvPr>
          <p:cNvGrpSpPr/>
          <p:nvPr/>
        </p:nvGrpSpPr>
        <p:grpSpPr>
          <a:xfrm>
            <a:off x="6523946" y="2711543"/>
            <a:ext cx="2253355" cy="2049320"/>
            <a:chOff x="3884614" y="2771929"/>
            <a:chExt cx="2253355" cy="2049320"/>
          </a:xfrm>
        </p:grpSpPr>
        <p:sp>
          <p:nvSpPr>
            <p:cNvPr id="30" name="Shape 171">
              <a:extLst>
                <a:ext uri="{FF2B5EF4-FFF2-40B4-BE49-F238E27FC236}">
                  <a16:creationId xmlns:a16="http://schemas.microsoft.com/office/drawing/2014/main" id="{070B38A9-890B-4F44-8A7C-D439D83C1240}"/>
                </a:ext>
              </a:extLst>
            </p:cNvPr>
            <p:cNvSpPr/>
            <p:nvPr/>
          </p:nvSpPr>
          <p:spPr>
            <a:xfrm>
              <a:off x="3884614" y="2771929"/>
              <a:ext cx="2253355" cy="182333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b="1">
                <a:solidFill>
                  <a:schemeClr val="lt1"/>
                </a:solidFill>
                <a:latin typeface="Microsoft JhengHei"/>
                <a:ea typeface="Microsoft JhengHei"/>
                <a:cs typeface="Microsoft JhengHei"/>
              </a:endParaRPr>
            </a:p>
          </p:txBody>
        </p:sp>
        <p:sp>
          <p:nvSpPr>
            <p:cNvPr id="31" name="矩形: 圓角 62">
              <a:extLst>
                <a:ext uri="{FF2B5EF4-FFF2-40B4-BE49-F238E27FC236}">
                  <a16:creationId xmlns:a16="http://schemas.microsoft.com/office/drawing/2014/main" id="{4C8B927F-B203-487F-A164-7FEAE57FF28B}"/>
                </a:ext>
              </a:extLst>
            </p:cNvPr>
            <p:cNvSpPr/>
            <p:nvPr/>
          </p:nvSpPr>
          <p:spPr>
            <a:xfrm>
              <a:off x="4004086" y="4368810"/>
              <a:ext cx="2005779" cy="45243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Arial" panose="020B0604020202020204" pitchFamily="34" charset="0"/>
                  <a:ea typeface="Microsoft JhengHei"/>
                  <a:cs typeface="Arial" panose="020B0604020202020204" pitchFamily="34" charset="0"/>
                </a:rPr>
                <a:t>有兩個區塊當預留空間，則新資料可直接寫入</a:t>
              </a:r>
            </a:p>
          </p:txBody>
        </p:sp>
      </p:grpSp>
      <p:sp>
        <p:nvSpPr>
          <p:cNvPr id="32" name="Shape 171">
            <a:extLst>
              <a:ext uri="{FF2B5EF4-FFF2-40B4-BE49-F238E27FC236}">
                <a16:creationId xmlns:a16="http://schemas.microsoft.com/office/drawing/2014/main" id="{59586363-6D31-4968-9E0A-9514100C259A}"/>
              </a:ext>
            </a:extLst>
          </p:cNvPr>
          <p:cNvSpPr/>
          <p:nvPr/>
        </p:nvSpPr>
        <p:spPr>
          <a:xfrm>
            <a:off x="4013063" y="2725000"/>
            <a:ext cx="2315163"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sp>
        <p:nvSpPr>
          <p:cNvPr id="33" name="矩形: 圓角 128">
            <a:extLst>
              <a:ext uri="{FF2B5EF4-FFF2-40B4-BE49-F238E27FC236}">
                <a16:creationId xmlns:a16="http://schemas.microsoft.com/office/drawing/2014/main" id="{6D146A9D-D497-45DF-AEEC-7998D84BC051}"/>
              </a:ext>
            </a:extLst>
          </p:cNvPr>
          <p:cNvSpPr/>
          <p:nvPr/>
        </p:nvSpPr>
        <p:spPr>
          <a:xfrm>
            <a:off x="4183505" y="4326900"/>
            <a:ext cx="2005779" cy="46077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Arial" panose="020B0604020202020204" pitchFamily="34" charset="0"/>
                <a:ea typeface="Microsoft JhengHei"/>
                <a:cs typeface="Arial" panose="020B0604020202020204" pitchFamily="34" charset="0"/>
              </a:rPr>
              <a:t>為了避免有效資料也被清除，需要做 </a:t>
            </a:r>
            <a:r>
              <a:rPr lang="en-US" altLang="zh-TW" sz="1100" b="1">
                <a:latin typeface="Arial" panose="020B0604020202020204" pitchFamily="34" charset="0"/>
                <a:ea typeface="Microsoft JhengHei"/>
                <a:cs typeface="Arial" panose="020B0604020202020204" pitchFamily="34" charset="0"/>
              </a:rPr>
              <a:t>Garbage</a:t>
            </a:r>
            <a:r>
              <a:rPr lang="zh-TW" altLang="en-US" sz="1100" b="1">
                <a:latin typeface="Arial" panose="020B0604020202020204" pitchFamily="34" charset="0"/>
                <a:ea typeface="Microsoft JhengHei"/>
                <a:cs typeface="Arial" panose="020B0604020202020204" pitchFamily="34" charset="0"/>
              </a:rPr>
              <a:t> </a:t>
            </a:r>
            <a:r>
              <a:rPr lang="en-US" altLang="zh-TW" sz="1100" b="1">
                <a:latin typeface="Arial" panose="020B0604020202020204" pitchFamily="34" charset="0"/>
                <a:ea typeface="Microsoft JhengHei"/>
                <a:cs typeface="Arial" panose="020B0604020202020204" pitchFamily="34" charset="0"/>
              </a:rPr>
              <a:t>Collection</a:t>
            </a:r>
            <a:endParaRPr lang="zh-TW" altLang="en-US" sz="1100" b="1">
              <a:latin typeface="Arial" panose="020B0604020202020204" pitchFamily="34" charset="0"/>
              <a:ea typeface="Microsoft JhengHei"/>
              <a:cs typeface="Arial" panose="020B0604020202020204" pitchFamily="34" charset="0"/>
            </a:endParaRPr>
          </a:p>
        </p:txBody>
      </p:sp>
      <p:graphicFrame>
        <p:nvGraphicFramePr>
          <p:cNvPr id="34" name="Shape 177">
            <a:extLst>
              <a:ext uri="{FF2B5EF4-FFF2-40B4-BE49-F238E27FC236}">
                <a16:creationId xmlns:a16="http://schemas.microsoft.com/office/drawing/2014/main" id="{34E4CB68-16F7-4775-B670-24EECAB65AB6}"/>
              </a:ext>
            </a:extLst>
          </p:cNvPr>
          <p:cNvGraphicFramePr/>
          <p:nvPr>
            <p:extLst>
              <p:ext uri="{D42A27DB-BD31-4B8C-83A1-F6EECF244321}">
                <p14:modId xmlns:p14="http://schemas.microsoft.com/office/powerpoint/2010/main" val="1770282232"/>
              </p:ext>
            </p:extLst>
          </p:nvPr>
        </p:nvGraphicFramePr>
        <p:xfrm>
          <a:off x="7693285" y="3560985"/>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nvGrpSpPr>
          <p:cNvPr id="35" name="群組 34">
            <a:extLst>
              <a:ext uri="{FF2B5EF4-FFF2-40B4-BE49-F238E27FC236}">
                <a16:creationId xmlns:a16="http://schemas.microsoft.com/office/drawing/2014/main" id="{C1E99F5C-743D-46D4-8D4B-9144B7D3DE5B}"/>
              </a:ext>
            </a:extLst>
          </p:cNvPr>
          <p:cNvGrpSpPr/>
          <p:nvPr/>
        </p:nvGrpSpPr>
        <p:grpSpPr>
          <a:xfrm>
            <a:off x="6650212" y="2833013"/>
            <a:ext cx="2003884" cy="671539"/>
            <a:chOff x="4255112" y="5669168"/>
            <a:chExt cx="2003884" cy="671539"/>
          </a:xfrm>
        </p:grpSpPr>
        <p:grpSp>
          <p:nvGrpSpPr>
            <p:cNvPr id="36" name="群組 187">
              <a:extLst>
                <a:ext uri="{FF2B5EF4-FFF2-40B4-BE49-F238E27FC236}">
                  <a16:creationId xmlns:a16="http://schemas.microsoft.com/office/drawing/2014/main" id="{14265C4D-D307-48DB-AA9A-71E4BD6FDEC1}"/>
                </a:ext>
              </a:extLst>
            </p:cNvPr>
            <p:cNvGrpSpPr/>
            <p:nvPr/>
          </p:nvGrpSpPr>
          <p:grpSpPr>
            <a:xfrm>
              <a:off x="4255112" y="5670127"/>
              <a:ext cx="1251363" cy="670580"/>
              <a:chOff x="6472686" y="3629596"/>
              <a:chExt cx="1251363" cy="670580"/>
            </a:xfrm>
          </p:grpSpPr>
          <p:graphicFrame>
            <p:nvGraphicFramePr>
              <p:cNvPr id="63" name="Shape 177">
                <a:extLst>
                  <a:ext uri="{FF2B5EF4-FFF2-40B4-BE49-F238E27FC236}">
                    <a16:creationId xmlns:a16="http://schemas.microsoft.com/office/drawing/2014/main" id="{8C1A2323-1793-4ACB-A38E-77E0822EF9B8}"/>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64" name="群組 189">
                <a:extLst>
                  <a:ext uri="{FF2B5EF4-FFF2-40B4-BE49-F238E27FC236}">
                    <a16:creationId xmlns:a16="http://schemas.microsoft.com/office/drawing/2014/main" id="{68E78656-821F-494F-A611-A274055A4B2A}"/>
                  </a:ext>
                </a:extLst>
              </p:cNvPr>
              <p:cNvGrpSpPr/>
              <p:nvPr/>
            </p:nvGrpSpPr>
            <p:grpSpPr>
              <a:xfrm>
                <a:off x="6715255" y="3966234"/>
                <a:ext cx="1008794" cy="333941"/>
                <a:chOff x="6790697" y="4321835"/>
                <a:chExt cx="1008794" cy="335290"/>
              </a:xfrm>
            </p:grpSpPr>
            <p:cxnSp>
              <p:nvCxnSpPr>
                <p:cNvPr id="81" name="直線接點 80">
                  <a:extLst>
                    <a:ext uri="{FF2B5EF4-FFF2-40B4-BE49-F238E27FC236}">
                      <a16:creationId xmlns:a16="http://schemas.microsoft.com/office/drawing/2014/main" id="{9D282583-54CB-4B35-AC59-5E4B996C733C}"/>
                    </a:ext>
                  </a:extLst>
                </p:cNvPr>
                <p:cNvCxnSpPr>
                  <a:cxnSpLocks/>
                </p:cNvCxnSpPr>
                <p:nvPr/>
              </p:nvCxnSpPr>
              <p:spPr>
                <a:xfrm>
                  <a:off x="6790697"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837BF227-348C-4EAA-A82A-6CDC1F277F2F}"/>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08F96EA1-DC26-4C3E-9616-A5D48B4CD501}"/>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25E9853D-C31A-4A0A-B293-FFDCD011360E}"/>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2261CCA1-514D-42D3-BFE3-B80CCEFEEAAC}"/>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AC934FF6-8223-4761-A652-3B910383436E}"/>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5" name="群組 190">
                <a:extLst>
                  <a:ext uri="{FF2B5EF4-FFF2-40B4-BE49-F238E27FC236}">
                    <a16:creationId xmlns:a16="http://schemas.microsoft.com/office/drawing/2014/main" id="{927734C9-CD56-4E19-BA86-F0C9F373846A}"/>
                  </a:ext>
                </a:extLst>
              </p:cNvPr>
              <p:cNvGrpSpPr/>
              <p:nvPr/>
            </p:nvGrpSpPr>
            <p:grpSpPr>
              <a:xfrm>
                <a:off x="6998334" y="3966234"/>
                <a:ext cx="378544" cy="333941"/>
                <a:chOff x="7376502" y="4321835"/>
                <a:chExt cx="422989" cy="335290"/>
              </a:xfrm>
            </p:grpSpPr>
            <p:cxnSp>
              <p:nvCxnSpPr>
                <p:cNvPr id="74" name="直線接點 73">
                  <a:extLst>
                    <a:ext uri="{FF2B5EF4-FFF2-40B4-BE49-F238E27FC236}">
                      <a16:creationId xmlns:a16="http://schemas.microsoft.com/office/drawing/2014/main" id="{E7B52EC0-7552-490D-ACC3-49793D04EB9F}"/>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2715409A-A09C-4417-8ED0-44EDF71B216F}"/>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4A72EA8A-81CE-445A-87ED-5B2E09BDA226}"/>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03FCEC50-ED7B-44C8-B57C-CEBEA4035B65}"/>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CBAFD219-6FEE-4486-BA08-DD2194D74A20}"/>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15729FC5-C5DA-4D7B-BDF1-56D69A1C87A7}"/>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9EAE29AF-4A49-473E-9B4E-DFA28356A9F3}"/>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6" name="群組 191">
                <a:extLst>
                  <a:ext uri="{FF2B5EF4-FFF2-40B4-BE49-F238E27FC236}">
                    <a16:creationId xmlns:a16="http://schemas.microsoft.com/office/drawing/2014/main" id="{21FE3318-A6A5-409B-BBA8-05A57AB55A12}"/>
                  </a:ext>
                </a:extLst>
              </p:cNvPr>
              <p:cNvGrpSpPr/>
              <p:nvPr/>
            </p:nvGrpSpPr>
            <p:grpSpPr>
              <a:xfrm>
                <a:off x="6995743" y="3641465"/>
                <a:ext cx="378544" cy="305081"/>
                <a:chOff x="7376502" y="4321835"/>
                <a:chExt cx="422989" cy="335290"/>
              </a:xfrm>
            </p:grpSpPr>
            <p:cxnSp>
              <p:nvCxnSpPr>
                <p:cNvPr id="67" name="直線接點 66">
                  <a:extLst>
                    <a:ext uri="{FF2B5EF4-FFF2-40B4-BE49-F238E27FC236}">
                      <a16:creationId xmlns:a16="http://schemas.microsoft.com/office/drawing/2014/main" id="{194C1C57-D5CA-4CF3-81F9-4801C088FC45}"/>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399C7E94-EC48-4F31-A5F9-B6C69BE54930}"/>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B843DD86-9327-428F-A149-4FC68EB08A29}"/>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08223E2B-7CA5-4D06-86BC-B14E5FBDEBA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6795C8F8-9163-45ED-8D86-8A730908C7E7}"/>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2BBD7075-38DA-4113-95A1-2C751320B86D}"/>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79FC0867-B93A-4C29-B432-2680C97BF2AC}"/>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37" name="群組 213">
              <a:extLst>
                <a:ext uri="{FF2B5EF4-FFF2-40B4-BE49-F238E27FC236}">
                  <a16:creationId xmlns:a16="http://schemas.microsoft.com/office/drawing/2014/main" id="{62CCB97A-85FC-4F62-9F3F-706599492770}"/>
                </a:ext>
              </a:extLst>
            </p:cNvPr>
            <p:cNvGrpSpPr/>
            <p:nvPr/>
          </p:nvGrpSpPr>
          <p:grpSpPr>
            <a:xfrm>
              <a:off x="5303084" y="5669168"/>
              <a:ext cx="955912" cy="670580"/>
              <a:chOff x="6472686" y="3629596"/>
              <a:chExt cx="955912" cy="670580"/>
            </a:xfrm>
          </p:grpSpPr>
          <p:graphicFrame>
            <p:nvGraphicFramePr>
              <p:cNvPr id="38" name="Shape 177">
                <a:extLst>
                  <a:ext uri="{FF2B5EF4-FFF2-40B4-BE49-F238E27FC236}">
                    <a16:creationId xmlns:a16="http://schemas.microsoft.com/office/drawing/2014/main" id="{C0A28D50-14E6-42F7-B6DC-BC29BACBCD84}"/>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39" name="群組 215">
                <a:extLst>
                  <a:ext uri="{FF2B5EF4-FFF2-40B4-BE49-F238E27FC236}">
                    <a16:creationId xmlns:a16="http://schemas.microsoft.com/office/drawing/2014/main" id="{BF0EAEE4-B3F0-4606-8703-EBD5D0AFA348}"/>
                  </a:ext>
                </a:extLst>
              </p:cNvPr>
              <p:cNvGrpSpPr/>
              <p:nvPr/>
            </p:nvGrpSpPr>
            <p:grpSpPr>
              <a:xfrm>
                <a:off x="6525983" y="3966234"/>
                <a:ext cx="378544" cy="333941"/>
                <a:chOff x="7376502" y="4321835"/>
                <a:chExt cx="422989" cy="335290"/>
              </a:xfrm>
            </p:grpSpPr>
            <p:cxnSp>
              <p:nvCxnSpPr>
                <p:cNvPr id="56" name="直線接點 55">
                  <a:extLst>
                    <a:ext uri="{FF2B5EF4-FFF2-40B4-BE49-F238E27FC236}">
                      <a16:creationId xmlns:a16="http://schemas.microsoft.com/office/drawing/2014/main" id="{ABA14EDE-C6F2-424B-A408-82833F07B8C9}"/>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061CD802-F144-4066-A355-C405AE3E8D92}"/>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406087E5-1B59-4322-B6B3-A1D70CE9FC2A}"/>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35E707A6-7BF8-4FBC-90BB-6BB836C1C7F6}"/>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CEB3FB4F-A9EF-479D-926D-27464E21766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C65765FE-E9D5-4890-B437-23467CF5B839}"/>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F7B753E1-7AE9-435A-8940-74BA65371B77}"/>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0" name="群組 216">
                <a:extLst>
                  <a:ext uri="{FF2B5EF4-FFF2-40B4-BE49-F238E27FC236}">
                    <a16:creationId xmlns:a16="http://schemas.microsoft.com/office/drawing/2014/main" id="{E1CD5654-6B1D-42F0-8CF8-6BBD2F2FE550}"/>
                  </a:ext>
                </a:extLst>
              </p:cNvPr>
              <p:cNvGrpSpPr/>
              <p:nvPr/>
            </p:nvGrpSpPr>
            <p:grpSpPr>
              <a:xfrm>
                <a:off x="6998334" y="3966234"/>
                <a:ext cx="378544" cy="333941"/>
                <a:chOff x="7376502" y="4321835"/>
                <a:chExt cx="422989" cy="335290"/>
              </a:xfrm>
            </p:grpSpPr>
            <p:cxnSp>
              <p:nvCxnSpPr>
                <p:cNvPr id="49" name="直線接點 48">
                  <a:extLst>
                    <a:ext uri="{FF2B5EF4-FFF2-40B4-BE49-F238E27FC236}">
                      <a16:creationId xmlns:a16="http://schemas.microsoft.com/office/drawing/2014/main" id="{50A96A2E-0D71-4143-AD77-4A5BE5FA947C}"/>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C80CD4DC-45AD-44D9-8837-CE0F6BA2A18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212023E0-717E-4E04-AC4D-97ED35BAF51D}"/>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05ED26C4-BD3E-423D-BCD6-4AB22AD20CF0}"/>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DA6790EF-230C-4ED4-91A7-DDEFAE000DEB}"/>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1E3CF776-7ACD-47EB-9E68-96DC59995F73}"/>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9A8982AC-9579-4382-8791-91BBDBDCEBBD}"/>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1" name="群組 217">
                <a:extLst>
                  <a:ext uri="{FF2B5EF4-FFF2-40B4-BE49-F238E27FC236}">
                    <a16:creationId xmlns:a16="http://schemas.microsoft.com/office/drawing/2014/main" id="{930861A5-B3CD-4F68-A213-5E7737E6C3F1}"/>
                  </a:ext>
                </a:extLst>
              </p:cNvPr>
              <p:cNvGrpSpPr/>
              <p:nvPr/>
            </p:nvGrpSpPr>
            <p:grpSpPr>
              <a:xfrm>
                <a:off x="6995743" y="3641465"/>
                <a:ext cx="378544" cy="305081"/>
                <a:chOff x="7376502" y="4321835"/>
                <a:chExt cx="422989" cy="335290"/>
              </a:xfrm>
            </p:grpSpPr>
            <p:cxnSp>
              <p:nvCxnSpPr>
                <p:cNvPr id="42" name="直線接點 41">
                  <a:extLst>
                    <a:ext uri="{FF2B5EF4-FFF2-40B4-BE49-F238E27FC236}">
                      <a16:creationId xmlns:a16="http://schemas.microsoft.com/office/drawing/2014/main" id="{0262361D-F61F-4702-9465-A55D426B3E74}"/>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2FCA4266-8BC9-4EF0-81C8-14AA53D23E5E}"/>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F830BC64-5B1C-4F0C-987D-B1F2AD1546A2}"/>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541942A7-7484-4407-838A-26D0C84471C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B245A929-FFD7-4F5D-BF76-B26FF7D86F8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73EBC700-2A9C-4A6C-AE6C-1727260A34A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DAA3BCC-6B46-4513-A0DD-3E1A6DC51275}"/>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87" name="Shape 177">
            <a:extLst>
              <a:ext uri="{FF2B5EF4-FFF2-40B4-BE49-F238E27FC236}">
                <a16:creationId xmlns:a16="http://schemas.microsoft.com/office/drawing/2014/main" id="{9A50A80B-D2A1-4228-9B91-CBAFDEC0B546}"/>
              </a:ext>
            </a:extLst>
          </p:cNvPr>
          <p:cNvGraphicFramePr/>
          <p:nvPr>
            <p:extLst>
              <p:ext uri="{D42A27DB-BD31-4B8C-83A1-F6EECF244321}">
                <p14:modId xmlns:p14="http://schemas.microsoft.com/office/powerpoint/2010/main" val="146788689"/>
              </p:ext>
            </p:extLst>
          </p:nvPr>
        </p:nvGraphicFramePr>
        <p:xfrm>
          <a:off x="6639945" y="3560985"/>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88" name="群組 87">
            <a:extLst>
              <a:ext uri="{FF2B5EF4-FFF2-40B4-BE49-F238E27FC236}">
                <a16:creationId xmlns:a16="http://schemas.microsoft.com/office/drawing/2014/main" id="{9D4C1AE7-5730-4440-9CF4-9F1ECD684D7F}"/>
              </a:ext>
            </a:extLst>
          </p:cNvPr>
          <p:cNvGrpSpPr/>
          <p:nvPr/>
        </p:nvGrpSpPr>
        <p:grpSpPr>
          <a:xfrm>
            <a:off x="249321" y="3529546"/>
            <a:ext cx="247992" cy="346813"/>
            <a:chOff x="7453527" y="3844180"/>
            <a:chExt cx="281998" cy="335290"/>
          </a:xfrm>
        </p:grpSpPr>
        <p:cxnSp>
          <p:nvCxnSpPr>
            <p:cNvPr id="89" name="直線接點 88">
              <a:extLst>
                <a:ext uri="{FF2B5EF4-FFF2-40B4-BE49-F238E27FC236}">
                  <a16:creationId xmlns:a16="http://schemas.microsoft.com/office/drawing/2014/main" id="{BAC60FE0-7E27-43A3-BC73-A86E472FB5AB}"/>
                </a:ext>
              </a:extLst>
            </p:cNvPr>
            <p:cNvCxnSpPr>
              <a:cxnSpLocks/>
            </p:cNvCxnSpPr>
            <p:nvPr/>
          </p:nvCxnSpPr>
          <p:spPr>
            <a:xfrm flipH="1">
              <a:off x="7594519" y="3844184"/>
              <a:ext cx="1" cy="32676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E74380C2-B106-4483-B4B8-C80AD4107341}"/>
                </a:ext>
              </a:extLst>
            </p:cNvPr>
            <p:cNvCxnSpPr>
              <a:cxnSpLocks/>
            </p:cNvCxnSpPr>
            <p:nvPr/>
          </p:nvCxnSpPr>
          <p:spPr>
            <a:xfrm>
              <a:off x="7665021"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C924BA16-2E90-4E8C-894B-1A60E92F363A}"/>
                </a:ext>
              </a:extLst>
            </p:cNvPr>
            <p:cNvCxnSpPr>
              <a:cxnSpLocks/>
            </p:cNvCxnSpPr>
            <p:nvPr/>
          </p:nvCxnSpPr>
          <p:spPr>
            <a:xfrm>
              <a:off x="7735525"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D0C7FEA7-51EB-48DF-A8D5-F6C9DF6AC019}"/>
                </a:ext>
              </a:extLst>
            </p:cNvPr>
            <p:cNvCxnSpPr>
              <a:cxnSpLocks/>
            </p:cNvCxnSpPr>
            <p:nvPr/>
          </p:nvCxnSpPr>
          <p:spPr>
            <a:xfrm>
              <a:off x="7524026"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52C4E193-18EE-4905-AC95-09FB3DE1BFD8}"/>
                </a:ext>
              </a:extLst>
            </p:cNvPr>
            <p:cNvCxnSpPr>
              <a:cxnSpLocks/>
            </p:cNvCxnSpPr>
            <p:nvPr/>
          </p:nvCxnSpPr>
          <p:spPr>
            <a:xfrm>
              <a:off x="7453527"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aphicFrame>
        <p:nvGraphicFramePr>
          <p:cNvPr id="94" name="Shape 177">
            <a:extLst>
              <a:ext uri="{FF2B5EF4-FFF2-40B4-BE49-F238E27FC236}">
                <a16:creationId xmlns:a16="http://schemas.microsoft.com/office/drawing/2014/main" id="{55C5EB1B-2CAA-41DC-9AC0-1DF5145F3A6F}"/>
              </a:ext>
            </a:extLst>
          </p:cNvPr>
          <p:cNvGraphicFramePr/>
          <p:nvPr>
            <p:extLst>
              <p:ext uri="{D42A27DB-BD31-4B8C-83A1-F6EECF244321}">
                <p14:modId xmlns:p14="http://schemas.microsoft.com/office/powerpoint/2010/main" val="2737095874"/>
              </p:ext>
            </p:extLst>
          </p:nvPr>
        </p:nvGraphicFramePr>
        <p:xfrm>
          <a:off x="5211604" y="280942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5" name="Shape 177">
            <a:extLst>
              <a:ext uri="{FF2B5EF4-FFF2-40B4-BE49-F238E27FC236}">
                <a16:creationId xmlns:a16="http://schemas.microsoft.com/office/drawing/2014/main" id="{8A3B4F5F-C00D-4AAC-9935-4DC0E80DB671}"/>
              </a:ext>
            </a:extLst>
          </p:cNvPr>
          <p:cNvGraphicFramePr/>
          <p:nvPr>
            <p:extLst>
              <p:ext uri="{D42A27DB-BD31-4B8C-83A1-F6EECF244321}">
                <p14:modId xmlns:p14="http://schemas.microsoft.com/office/powerpoint/2010/main" val="1626801221"/>
              </p:ext>
            </p:extLst>
          </p:nvPr>
        </p:nvGraphicFramePr>
        <p:xfrm>
          <a:off x="4161737" y="280942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6" name="Shape 177">
            <a:extLst>
              <a:ext uri="{FF2B5EF4-FFF2-40B4-BE49-F238E27FC236}">
                <a16:creationId xmlns:a16="http://schemas.microsoft.com/office/drawing/2014/main" id="{ADF6FE6A-2CE7-4A00-BB3B-0A38B874EA5F}"/>
              </a:ext>
            </a:extLst>
          </p:cNvPr>
          <p:cNvGraphicFramePr/>
          <p:nvPr>
            <p:extLst>
              <p:ext uri="{D42A27DB-BD31-4B8C-83A1-F6EECF244321}">
                <p14:modId xmlns:p14="http://schemas.microsoft.com/office/powerpoint/2010/main" val="2779187807"/>
              </p:ext>
            </p:extLst>
          </p:nvPr>
        </p:nvGraphicFramePr>
        <p:xfrm>
          <a:off x="4168511" y="355591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7" name="Shape 177">
            <a:extLst>
              <a:ext uri="{FF2B5EF4-FFF2-40B4-BE49-F238E27FC236}">
                <a16:creationId xmlns:a16="http://schemas.microsoft.com/office/drawing/2014/main" id="{2AE025A3-958A-40E3-B110-94A92FB08B84}"/>
              </a:ext>
            </a:extLst>
          </p:cNvPr>
          <p:cNvGraphicFramePr/>
          <p:nvPr>
            <p:extLst>
              <p:ext uri="{D42A27DB-BD31-4B8C-83A1-F6EECF244321}">
                <p14:modId xmlns:p14="http://schemas.microsoft.com/office/powerpoint/2010/main" val="430694067"/>
              </p:ext>
            </p:extLst>
          </p:nvPr>
        </p:nvGraphicFramePr>
        <p:xfrm>
          <a:off x="5219224" y="355591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rPr>
                        <a:t>D</a:t>
                      </a: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chemeClr val="accent4"/>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cxnSp>
        <p:nvCxnSpPr>
          <p:cNvPr id="98" name="直線接點 97">
            <a:extLst>
              <a:ext uri="{FF2B5EF4-FFF2-40B4-BE49-F238E27FC236}">
                <a16:creationId xmlns:a16="http://schemas.microsoft.com/office/drawing/2014/main" id="{4C5712B2-26A7-44D1-A18D-F50DCA4B01EB}"/>
              </a:ext>
            </a:extLst>
          </p:cNvPr>
          <p:cNvCxnSpPr>
            <a:cxnSpLocks/>
          </p:cNvCxnSpPr>
          <p:nvPr/>
        </p:nvCxnSpPr>
        <p:spPr>
          <a:xfrm>
            <a:off x="6823562" y="3169651"/>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id="{02E572BE-7AFD-47E4-9296-840C2706BC88}"/>
              </a:ext>
            </a:extLst>
          </p:cNvPr>
          <p:cNvCxnSpPr>
            <a:cxnSpLocks/>
          </p:cNvCxnSpPr>
          <p:nvPr/>
        </p:nvCxnSpPr>
        <p:spPr>
          <a:xfrm>
            <a:off x="6949743" y="3169651"/>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直線接點 99">
            <a:extLst>
              <a:ext uri="{FF2B5EF4-FFF2-40B4-BE49-F238E27FC236}">
                <a16:creationId xmlns:a16="http://schemas.microsoft.com/office/drawing/2014/main" id="{D81BB7BE-F03F-44AD-A784-C5D12B3EFE4A}"/>
              </a:ext>
            </a:extLst>
          </p:cNvPr>
          <p:cNvCxnSpPr>
            <a:cxnSpLocks/>
          </p:cNvCxnSpPr>
          <p:nvPr/>
        </p:nvCxnSpPr>
        <p:spPr>
          <a:xfrm>
            <a:off x="7012834" y="3169651"/>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1F06F529-4D27-4DDF-A32A-0496BD0BF99E}"/>
              </a:ext>
            </a:extLst>
          </p:cNvPr>
          <p:cNvCxnSpPr>
            <a:cxnSpLocks/>
          </p:cNvCxnSpPr>
          <p:nvPr/>
        </p:nvCxnSpPr>
        <p:spPr>
          <a:xfrm>
            <a:off x="6760472" y="3169651"/>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147FDDAC-B04F-41A5-9C2D-CAB8E3F41331}"/>
              </a:ext>
            </a:extLst>
          </p:cNvPr>
          <p:cNvCxnSpPr>
            <a:cxnSpLocks/>
          </p:cNvCxnSpPr>
          <p:nvPr/>
        </p:nvCxnSpPr>
        <p:spPr>
          <a:xfrm>
            <a:off x="6697381" y="3169651"/>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a16="http://schemas.microsoft.com/office/drawing/2014/main" id="{31B3AB5F-A4D8-46BD-B820-3315451B0E77}"/>
              </a:ext>
            </a:extLst>
          </p:cNvPr>
          <p:cNvCxnSpPr>
            <a:cxnSpLocks/>
          </p:cNvCxnSpPr>
          <p:nvPr/>
        </p:nvCxnSpPr>
        <p:spPr>
          <a:xfrm>
            <a:off x="7075925" y="3169651"/>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4" name="語音泡泡: 矩形 250">
            <a:extLst>
              <a:ext uri="{FF2B5EF4-FFF2-40B4-BE49-F238E27FC236}">
                <a16:creationId xmlns:a16="http://schemas.microsoft.com/office/drawing/2014/main" id="{D621E80A-6FFF-4A32-A692-3123AF23433B}"/>
              </a:ext>
            </a:extLst>
          </p:cNvPr>
          <p:cNvSpPr/>
          <p:nvPr/>
        </p:nvSpPr>
        <p:spPr>
          <a:xfrm>
            <a:off x="4104410" y="1955579"/>
            <a:ext cx="4677640" cy="617420"/>
          </a:xfrm>
          <a:prstGeom prst="wedgeRectCallout">
            <a:avLst>
              <a:gd name="adj1" fmla="val 62"/>
              <a:gd name="adj2" fmla="val 777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solidFill>
                  <a:schemeClr val="bg1"/>
                </a:solidFill>
                <a:latin typeface="微軟正黑體" pitchFamily="34" charset="-120"/>
                <a:ea typeface="微軟正黑體" pitchFamily="34" charset="-120"/>
              </a:rPr>
              <a:t>兩邊比較，左方需要進行 </a:t>
            </a:r>
            <a:r>
              <a:rPr lang="en-US" altLang="zh-TW" sz="1400" b="1">
                <a:solidFill>
                  <a:schemeClr val="bg1"/>
                </a:solidFill>
                <a:latin typeface="微軟正黑體" pitchFamily="34" charset="-120"/>
                <a:ea typeface="微軟正黑體" pitchFamily="34" charset="-120"/>
              </a:rPr>
              <a:t>Garbage</a:t>
            </a:r>
            <a:r>
              <a:rPr lang="zh-TW" altLang="en-US" sz="1400" b="1">
                <a:solidFill>
                  <a:schemeClr val="bg1"/>
                </a:solidFill>
                <a:latin typeface="微軟正黑體" pitchFamily="34" charset="-120"/>
                <a:ea typeface="微軟正黑體" pitchFamily="34" charset="-120"/>
              </a:rPr>
              <a:t> </a:t>
            </a:r>
            <a:r>
              <a:rPr lang="en-US" altLang="zh-TW" sz="1400" b="1">
                <a:solidFill>
                  <a:schemeClr val="bg1"/>
                </a:solidFill>
                <a:latin typeface="微軟正黑體" pitchFamily="34" charset="-120"/>
                <a:ea typeface="微軟正黑體" pitchFamily="34" charset="-120"/>
              </a:rPr>
              <a:t>Collection</a:t>
            </a:r>
            <a:r>
              <a:rPr lang="zh-TW" altLang="en-US" sz="1400" b="1">
                <a:solidFill>
                  <a:schemeClr val="bg1"/>
                </a:solidFill>
                <a:latin typeface="微軟正黑體" pitchFamily="34" charset="-120"/>
                <a:ea typeface="微軟正黑體" pitchFamily="34" charset="-120"/>
              </a:rPr>
              <a:t> </a:t>
            </a:r>
            <a:endParaRPr lang="en-US" altLang="zh-TW" sz="1400" b="1">
              <a:solidFill>
                <a:schemeClr val="bg1"/>
              </a:solidFill>
              <a:latin typeface="微軟正黑體" pitchFamily="34" charset="-120"/>
              <a:ea typeface="微軟正黑體" pitchFamily="34" charset="-120"/>
            </a:endParaRPr>
          </a:p>
          <a:p>
            <a:pPr algn="ctr"/>
            <a:r>
              <a:rPr lang="zh-TW" altLang="en-US" sz="1400" b="1">
                <a:solidFill>
                  <a:schemeClr val="bg1"/>
                </a:solidFill>
                <a:latin typeface="微軟正黑體" pitchFamily="34" charset="-120"/>
                <a:ea typeface="微軟正黑體" pitchFamily="34" charset="-120"/>
              </a:rPr>
              <a:t>總計需寫 </a:t>
            </a:r>
            <a:r>
              <a:rPr lang="en-US" altLang="zh-TW" sz="1400" b="1">
                <a:solidFill>
                  <a:schemeClr val="bg1"/>
                </a:solidFill>
                <a:latin typeface="微軟正黑體" pitchFamily="34" charset="-120"/>
                <a:ea typeface="微軟正黑體" pitchFamily="34" charset="-120"/>
              </a:rPr>
              <a:t>10</a:t>
            </a:r>
            <a:r>
              <a:rPr lang="zh-TW" altLang="en-US" sz="1400" b="1">
                <a:solidFill>
                  <a:schemeClr val="bg1"/>
                </a:solidFill>
                <a:latin typeface="微軟正黑體" pitchFamily="34" charset="-120"/>
                <a:ea typeface="微軟正黑體" pitchFamily="34" charset="-120"/>
              </a:rPr>
              <a:t>次，而右方僅需 </a:t>
            </a:r>
            <a:r>
              <a:rPr lang="en-US" altLang="zh-TW" sz="1400" b="1">
                <a:solidFill>
                  <a:schemeClr val="bg1"/>
                </a:solidFill>
                <a:latin typeface="微軟正黑體" pitchFamily="34" charset="-120"/>
                <a:ea typeface="微軟正黑體" pitchFamily="34" charset="-120"/>
              </a:rPr>
              <a:t>6</a:t>
            </a:r>
            <a:r>
              <a:rPr lang="zh-TW" altLang="en-US" sz="1400" b="1">
                <a:solidFill>
                  <a:schemeClr val="bg1"/>
                </a:solidFill>
                <a:latin typeface="微軟正黑體" pitchFamily="34" charset="-120"/>
                <a:ea typeface="微軟正黑體" pitchFamily="34" charset="-120"/>
              </a:rPr>
              <a:t> 次。</a:t>
            </a:r>
          </a:p>
        </p:txBody>
      </p:sp>
      <p:sp>
        <p:nvSpPr>
          <p:cNvPr id="105" name="內容版面配置區 8">
            <a:extLst>
              <a:ext uri="{FF2B5EF4-FFF2-40B4-BE49-F238E27FC236}">
                <a16:creationId xmlns:a16="http://schemas.microsoft.com/office/drawing/2014/main" id="{8B98F0CF-399A-480B-B588-A17BC1345E67}"/>
              </a:ext>
            </a:extLst>
          </p:cNvPr>
          <p:cNvSpPr txBox="1">
            <a:spLocks/>
          </p:cNvSpPr>
          <p:nvPr/>
        </p:nvSpPr>
        <p:spPr>
          <a:xfrm>
            <a:off x="247020" y="908631"/>
            <a:ext cx="8704263" cy="154622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Tx/>
              <a:buSzPct val="60000"/>
              <a:buFont typeface="Wingdings" panose="05000000000000000000" pitchFamily="2" charset="2"/>
              <a:buChar char="l"/>
            </a:pPr>
            <a:r>
              <a:rPr kumimoji="1" lang="en-US" altLang="zh-TW" sz="1600">
                <a:cs typeface="Arial" panose="020B0604020202020204" pitchFamily="34" charset="0"/>
              </a:rPr>
              <a:t>SSD </a:t>
            </a:r>
            <a:r>
              <a:rPr kumimoji="1" lang="zh-TW" altLang="en-US" sz="1600">
                <a:cs typeface="Arial" panose="020B0604020202020204" pitchFamily="34" charset="0"/>
              </a:rPr>
              <a:t>預留空間 </a:t>
            </a:r>
            <a:r>
              <a:rPr kumimoji="1" lang="en-US" altLang="zh-TW" sz="1600">
                <a:cs typeface="Arial" panose="020B0604020202020204" pitchFamily="34" charset="0"/>
              </a:rPr>
              <a:t>(Over-provisioning) </a:t>
            </a:r>
            <a:r>
              <a:rPr kumimoji="1" lang="zh-TW" altLang="en-US" sz="1600">
                <a:cs typeface="Arial" panose="020B0604020202020204" pitchFamily="34" charset="0"/>
              </a:rPr>
              <a:t>是在 </a:t>
            </a:r>
            <a:r>
              <a:rPr kumimoji="1" lang="en-US" altLang="zh-TW" sz="1600">
                <a:cs typeface="Arial" panose="020B0604020202020204" pitchFamily="34" charset="0"/>
              </a:rPr>
              <a:t>SSD </a:t>
            </a:r>
            <a:r>
              <a:rPr kumimoji="1" lang="zh-TW" altLang="en-US" sz="1600">
                <a:cs typeface="Arial" panose="020B0604020202020204" pitchFamily="34" charset="0"/>
              </a:rPr>
              <a:t>中保留空間以降低寫入放大，優化持續寫入效能與耐久度的技術：</a:t>
            </a:r>
          </a:p>
          <a:p>
            <a:pPr marL="180975" indent="-180975">
              <a:buClrTx/>
              <a:buSzPct val="60000"/>
              <a:buFont typeface="Wingdings" panose="05000000000000000000" pitchFamily="2" charset="2"/>
              <a:buChar char="l"/>
            </a:pPr>
            <a:r>
              <a:rPr kumimoji="1" lang="zh-TW" altLang="en-US" sz="1600">
                <a:cs typeface="Arial" panose="020B0604020202020204" pitchFamily="34" charset="0"/>
              </a:rPr>
              <a:t>透過預先留下空間，在任一時機點可避免額外的 </a:t>
            </a:r>
            <a:r>
              <a:rPr kumimoji="1" lang="en-US" altLang="zh-TW" sz="1600">
                <a:cs typeface="Arial" panose="020B0604020202020204" pitchFamily="34" charset="0"/>
              </a:rPr>
              <a:t>Garbage Collection </a:t>
            </a:r>
            <a:r>
              <a:rPr kumimoji="1" lang="zh-TW" altLang="en-US" sz="1600">
                <a:cs typeface="Arial" panose="020B0604020202020204" pitchFamily="34" charset="0"/>
              </a:rPr>
              <a:t>操作。</a:t>
            </a:r>
          </a:p>
        </p:txBody>
      </p:sp>
    </p:spTree>
    <p:extLst>
      <p:ext uri="{BB962C8B-B14F-4D97-AF65-F5344CB8AC3E}">
        <p14:creationId xmlns:p14="http://schemas.microsoft.com/office/powerpoint/2010/main" val="1532303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 name="圓角矩形 10">
            <a:extLst>
              <a:ext uri="{FF2B5EF4-FFF2-40B4-BE49-F238E27FC236}">
                <a16:creationId xmlns:a16="http://schemas.microsoft.com/office/drawing/2014/main" id="{A9D93936-AFA3-452C-B429-BC724D6484BE}"/>
              </a:ext>
            </a:extLst>
          </p:cNvPr>
          <p:cNvSpPr/>
          <p:nvPr/>
        </p:nvSpPr>
        <p:spPr>
          <a:xfrm>
            <a:off x="3187477" y="1940251"/>
            <a:ext cx="5291600" cy="3066745"/>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8" name="Shape 198"/>
          <p:cNvSpPr txBox="1">
            <a:spLocks noGrp="1"/>
          </p:cNvSpPr>
          <p:nvPr>
            <p:ph type="title"/>
          </p:nvPr>
        </p:nvSpPr>
        <p:spPr>
          <a:xfrm>
            <a:off x="1192696" y="0"/>
            <a:ext cx="7951304" cy="774306"/>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2700">
                <a:latin typeface="Arial" panose="020B0604020202020204" pitchFamily="34" charset="0"/>
                <a:ea typeface="Microsoft JhengHei"/>
                <a:cs typeface="Arial" panose="020B0604020202020204" pitchFamily="34" charset="0"/>
                <a:sym typeface="Microsoft JhengHei"/>
              </a:rPr>
              <a:t>以 </a:t>
            </a:r>
            <a:r>
              <a:rPr lang="en-US" sz="2700">
                <a:latin typeface="Arial" panose="020B0604020202020204" pitchFamily="34" charset="0"/>
                <a:ea typeface="Microsoft JhengHei"/>
                <a:cs typeface="Arial" panose="020B0604020202020204" pitchFamily="34" charset="0"/>
                <a:sym typeface="Microsoft JhengHei"/>
              </a:rPr>
              <a:t>QNAP</a:t>
            </a:r>
            <a:r>
              <a:rPr lang="zh-TW" altLang="en-US" sz="2700">
                <a:latin typeface="Arial" panose="020B0604020202020204" pitchFamily="34" charset="0"/>
                <a:ea typeface="Microsoft JhengHei"/>
                <a:cs typeface="Arial" panose="020B0604020202020204" pitchFamily="34" charset="0"/>
                <a:sym typeface="Microsoft JhengHei"/>
              </a:rPr>
              <a:t> </a:t>
            </a:r>
            <a:r>
              <a:rPr lang="en-US" sz="2700">
                <a:latin typeface="Arial" panose="020B0604020202020204" pitchFamily="34" charset="0"/>
                <a:ea typeface="Microsoft JhengHei"/>
                <a:cs typeface="Arial" panose="020B0604020202020204" pitchFamily="34" charset="0"/>
                <a:sym typeface="Microsoft JhengHei"/>
              </a:rPr>
              <a:t>SSD </a:t>
            </a:r>
            <a:r>
              <a:rPr lang="en-US" sz="2700" err="1">
                <a:latin typeface="Arial" panose="020B0604020202020204" pitchFamily="34" charset="0"/>
                <a:ea typeface="Microsoft JhengHei"/>
                <a:cs typeface="Arial" panose="020B0604020202020204" pitchFamily="34" charset="0"/>
                <a:sym typeface="Microsoft JhengHei"/>
              </a:rPr>
              <a:t>外掛</a:t>
            </a:r>
            <a:r>
              <a:rPr lang="zh-TW" altLang="en-US" sz="2700">
                <a:latin typeface="Arial" panose="020B0604020202020204" pitchFamily="34" charset="0"/>
                <a:ea typeface="Microsoft JhengHei"/>
                <a:cs typeface="Arial" panose="020B0604020202020204" pitchFamily="34" charset="0"/>
                <a:sym typeface="Microsoft JhengHei"/>
              </a:rPr>
              <a:t>預留空間 全面提升儲存性價比</a:t>
            </a:r>
            <a:endParaRPr lang="zh-TW" altLang="en-US" sz="2700">
              <a:latin typeface="Arial" panose="020B0604020202020204" pitchFamily="34" charset="0"/>
              <a:ea typeface="Microsoft JhengHei"/>
              <a:cs typeface="Arial" panose="020B0604020202020204" pitchFamily="34" charset="0"/>
            </a:endParaRPr>
          </a:p>
        </p:txBody>
      </p:sp>
      <p:sp>
        <p:nvSpPr>
          <p:cNvPr id="18" name="內容版面配置區 1">
            <a:extLst>
              <a:ext uri="{FF2B5EF4-FFF2-40B4-BE49-F238E27FC236}">
                <a16:creationId xmlns:a16="http://schemas.microsoft.com/office/drawing/2014/main" id="{137EB46C-0AD5-4805-91BC-2B2DC4CA5948}"/>
              </a:ext>
            </a:extLst>
          </p:cNvPr>
          <p:cNvSpPr>
            <a:spLocks noGrp="1"/>
          </p:cNvSpPr>
          <p:nvPr>
            <p:ph idx="1"/>
          </p:nvPr>
        </p:nvSpPr>
        <p:spPr/>
        <p:txBody>
          <a:bodyPr vert="horz" lIns="91440" tIns="45720" rIns="91440" bIns="45720" rtlCol="0" anchor="t">
            <a:normAutofit/>
          </a:bodyPr>
          <a:lstStyle/>
          <a:p>
            <a:pPr marL="180975" indent="-180975">
              <a:buSzPct val="60000"/>
              <a:buFont typeface="Wingdings" panose="05000000000000000000" pitchFamily="2" charset="2"/>
              <a:buChar char="l"/>
            </a:pPr>
            <a:r>
              <a:rPr kumimoji="1" lang="zh-TW" altLang="en-US" sz="1600">
                <a:latin typeface="Arial" pitchFamily="34" charset="0"/>
                <a:cs typeface="Arial" panose="020B0604020202020204" pitchFamily="34" charset="0"/>
                <a:sym typeface="Arial"/>
              </a:rPr>
              <a:t>透過 </a:t>
            </a:r>
            <a:r>
              <a:rPr kumimoji="1" lang="en-US" altLang="zh-TW" sz="1600">
                <a:latin typeface="Arial" pitchFamily="34" charset="0"/>
                <a:cs typeface="Arial" panose="020B0604020202020204" pitchFamily="34" charset="0"/>
                <a:sym typeface="Arial"/>
              </a:rPr>
              <a:t>QTS</a:t>
            </a:r>
            <a:r>
              <a:rPr kumimoji="1" lang="zh-TW" altLang="en-US" sz="1600">
                <a:latin typeface="Arial" pitchFamily="34" charset="0"/>
                <a:cs typeface="Arial" panose="020B0604020202020204" pitchFamily="34" charset="0"/>
                <a:sym typeface="Arial"/>
              </a:rPr>
              <a:t> 系統，使用者將可對 </a:t>
            </a:r>
            <a:r>
              <a:rPr kumimoji="1" lang="en-US" altLang="zh-TW" sz="1600">
                <a:latin typeface="Arial" pitchFamily="34" charset="0"/>
                <a:cs typeface="Arial" panose="020B0604020202020204" pitchFamily="34" charset="0"/>
                <a:sym typeface="Arial"/>
              </a:rPr>
              <a:t>SSD RAID </a:t>
            </a:r>
            <a:r>
              <a:rPr kumimoji="1" lang="zh-TW" altLang="en-US" sz="1600">
                <a:latin typeface="Arial" pitchFamily="34" charset="0"/>
                <a:cs typeface="Arial" panose="020B0604020202020204" pitchFamily="34" charset="0"/>
                <a:sym typeface="Arial"/>
              </a:rPr>
              <a:t>指定更多的預留空間配置。</a:t>
            </a:r>
            <a:endParaRPr kumimoji="1" lang="en-US" altLang="zh-TW" sz="1600">
              <a:latin typeface="Arial" pitchFamily="34" charset="0"/>
              <a:cs typeface="Arial" panose="020B0604020202020204" pitchFamily="34" charset="0"/>
              <a:sym typeface="Arial"/>
            </a:endParaRPr>
          </a:p>
          <a:p>
            <a:pPr marL="180975" indent="-180975">
              <a:buSzPct val="60000"/>
              <a:buFont typeface="Wingdings" panose="05000000000000000000" pitchFamily="2" charset="2"/>
              <a:buChar char="l"/>
            </a:pPr>
            <a:r>
              <a:rPr kumimoji="1" lang="zh-TW" altLang="en-US" sz="1600">
                <a:latin typeface="Arial" pitchFamily="34" charset="0"/>
                <a:cs typeface="Arial" panose="020B0604020202020204" pitchFamily="34" charset="0"/>
                <a:sym typeface="Arial"/>
              </a:rPr>
              <a:t>在 </a:t>
            </a:r>
            <a:r>
              <a:rPr kumimoji="1" lang="en-US" altLang="zh-TW" sz="1600">
                <a:latin typeface="Arial" pitchFamily="34" charset="0"/>
                <a:cs typeface="Arial" panose="020B0604020202020204" pitchFamily="34" charset="0"/>
                <a:sym typeface="Arial"/>
              </a:rPr>
              <a:t>QNAP </a:t>
            </a:r>
            <a:r>
              <a:rPr kumimoji="1" lang="zh-TW" altLang="en-US" sz="1600">
                <a:latin typeface="Arial" pitchFamily="34" charset="0"/>
                <a:cs typeface="Arial" panose="020B0604020202020204" pitchFamily="34" charset="0"/>
                <a:sym typeface="Arial"/>
              </a:rPr>
              <a:t>實驗室中，消費者級的 </a:t>
            </a:r>
            <a:r>
              <a:rPr kumimoji="1" lang="en-US" altLang="zh-TW" sz="1600">
                <a:latin typeface="Arial" pitchFamily="34" charset="0"/>
                <a:cs typeface="Arial" panose="020B0604020202020204" pitchFamily="34" charset="0"/>
                <a:sym typeface="Arial"/>
              </a:rPr>
              <a:t>Samsung</a:t>
            </a:r>
            <a:r>
              <a:rPr kumimoji="1" lang="zh-TW" altLang="en-US" sz="1600">
                <a:latin typeface="Arial" pitchFamily="34" charset="0"/>
                <a:cs typeface="Arial" panose="020B0604020202020204" pitchFamily="34" charset="0"/>
                <a:sym typeface="Arial"/>
              </a:rPr>
              <a:t> </a:t>
            </a:r>
            <a:r>
              <a:rPr kumimoji="1" lang="en-US" altLang="zh-TW" sz="1600">
                <a:latin typeface="Arial" pitchFamily="34" charset="0"/>
                <a:cs typeface="Arial" panose="020B0604020202020204" pitchFamily="34" charset="0"/>
                <a:sym typeface="Arial"/>
              </a:rPr>
              <a:t>850</a:t>
            </a:r>
            <a:r>
              <a:rPr kumimoji="1" lang="zh-TW" altLang="en-US" sz="1600">
                <a:latin typeface="Arial" pitchFamily="34" charset="0"/>
                <a:cs typeface="Arial" panose="020B0604020202020204" pitchFamily="34" charset="0"/>
                <a:sym typeface="Arial"/>
              </a:rPr>
              <a:t> </a:t>
            </a:r>
            <a:r>
              <a:rPr kumimoji="1" lang="en-US" altLang="zh-TW" sz="1600">
                <a:latin typeface="Arial" pitchFamily="34" charset="0"/>
                <a:cs typeface="Arial" panose="020B0604020202020204" pitchFamily="34" charset="0"/>
                <a:sym typeface="Arial"/>
              </a:rPr>
              <a:t>PRO</a:t>
            </a:r>
            <a:r>
              <a:rPr kumimoji="1" lang="zh-TW" altLang="en-US" sz="1600">
                <a:latin typeface="Arial" pitchFamily="34" charset="0"/>
                <a:cs typeface="Arial" panose="020B0604020202020204" pitchFamily="34" charset="0"/>
                <a:sym typeface="Arial"/>
              </a:rPr>
              <a:t> 持續效能可逼近資料級 </a:t>
            </a:r>
            <a:r>
              <a:rPr kumimoji="1" lang="en-US" altLang="zh-TW" sz="1600">
                <a:latin typeface="Arial" pitchFamily="34" charset="0"/>
                <a:cs typeface="Arial" panose="020B0604020202020204" pitchFamily="34" charset="0"/>
                <a:sym typeface="Arial"/>
              </a:rPr>
              <a:t>SSD</a:t>
            </a:r>
            <a:r>
              <a:rPr kumimoji="1" lang="zh-TW" altLang="en-US" sz="1600">
                <a:latin typeface="Arial" pitchFamily="34" charset="0"/>
                <a:cs typeface="Arial" panose="020B0604020202020204" pitchFamily="34" charset="0"/>
                <a:sym typeface="Arial"/>
              </a:rPr>
              <a:t>，達 </a:t>
            </a:r>
            <a:r>
              <a:rPr kumimoji="1" lang="en-US" altLang="zh-TW" sz="1600">
                <a:latin typeface="Arial" pitchFamily="34" charset="0"/>
                <a:cs typeface="Arial" panose="020B0604020202020204" pitchFamily="34" charset="0"/>
                <a:sym typeface="Arial"/>
              </a:rPr>
              <a:t>25,000</a:t>
            </a:r>
            <a:r>
              <a:rPr kumimoji="1" lang="zh-TW" altLang="en-US" sz="1600">
                <a:latin typeface="Arial" pitchFamily="34" charset="0"/>
                <a:cs typeface="Arial" panose="020B0604020202020204" pitchFamily="34" charset="0"/>
                <a:sym typeface="Arial"/>
              </a:rPr>
              <a:t> </a:t>
            </a:r>
            <a:r>
              <a:rPr kumimoji="1" lang="en-US" altLang="zh-TW" sz="1600">
                <a:latin typeface="Arial" pitchFamily="34" charset="0"/>
                <a:cs typeface="Arial" panose="020B0604020202020204" pitchFamily="34" charset="0"/>
                <a:sym typeface="Arial"/>
              </a:rPr>
              <a:t>IOPS</a:t>
            </a:r>
            <a:r>
              <a:rPr kumimoji="1" lang="zh-TW" altLang="en-US" sz="1600">
                <a:latin typeface="Arial" pitchFamily="34" charset="0"/>
                <a:cs typeface="Arial" panose="020B0604020202020204" pitchFamily="34" charset="0"/>
                <a:sym typeface="Arial"/>
              </a:rPr>
              <a:t>，此特性不僅可在多款 SSD 被觀察，也同樣適用於 RAID組態。</a:t>
            </a:r>
            <a:endParaRPr kumimoji="1" lang="en" altLang="zh-TW" sz="1600">
              <a:solidFill>
                <a:schemeClr val="accent6">
                  <a:lumMod val="75000"/>
                </a:schemeClr>
              </a:solidFill>
            </a:endParaRPr>
          </a:p>
          <a:p>
            <a:pPr>
              <a:buClr>
                <a:schemeClr val="tx1">
                  <a:lumMod val="75000"/>
                  <a:lumOff val="25000"/>
                </a:schemeClr>
              </a:buClr>
            </a:pPr>
            <a:endParaRPr kumimoji="1" lang="zh-TW" altLang="en-US" sz="160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9449" y="2029022"/>
            <a:ext cx="4994677" cy="1399655"/>
          </a:xfrm>
          <a:prstGeom prst="rect">
            <a:avLst/>
          </a:prstGeom>
          <a:noFill/>
          <a:ln w="9525">
            <a:noFill/>
            <a:miter lim="800000"/>
            <a:headEnd/>
            <a:tailEnd/>
          </a:ln>
        </p:spPr>
      </p:pic>
      <p:pic>
        <p:nvPicPr>
          <p:cNvPr id="3" name="圖片 2">
            <a:extLst>
              <a:ext uri="{FF2B5EF4-FFF2-40B4-BE49-F238E27FC236}">
                <a16:creationId xmlns:a16="http://schemas.microsoft.com/office/drawing/2014/main" id="{E85B5520-B996-4E30-B4DC-BE74B4D527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33" b="17531"/>
          <a:stretch/>
        </p:blipFill>
        <p:spPr>
          <a:xfrm>
            <a:off x="1" y="2888108"/>
            <a:ext cx="2441050" cy="2255391"/>
          </a:xfrm>
          <a:prstGeom prst="rect">
            <a:avLst/>
          </a:prstGeom>
        </p:spPr>
      </p:pic>
      <p:sp>
        <p:nvSpPr>
          <p:cNvPr id="22" name="Shape 200">
            <a:extLst>
              <a:ext uri="{FF2B5EF4-FFF2-40B4-BE49-F238E27FC236}">
                <a16:creationId xmlns:a16="http://schemas.microsoft.com/office/drawing/2014/main" id="{D7C68FA9-CEE0-41B4-9F5E-6499AAD23601}"/>
              </a:ext>
            </a:extLst>
          </p:cNvPr>
          <p:cNvSpPr txBox="1"/>
          <p:nvPr/>
        </p:nvSpPr>
        <p:spPr>
          <a:xfrm>
            <a:off x="479447" y="1940251"/>
            <a:ext cx="2500308" cy="810709"/>
          </a:xfrm>
          <a:prstGeom prst="rect">
            <a:avLst/>
          </a:prstGeom>
          <a:solidFill>
            <a:schemeClr val="bg1"/>
          </a:solidFill>
          <a:ln>
            <a:gradFill flip="none" rotWithShape="1">
              <a:gsLst>
                <a:gs pos="0">
                  <a:schemeClr val="accent1">
                    <a:lumMod val="5000"/>
                    <a:lumOff val="95000"/>
                  </a:schemeClr>
                </a:gs>
                <a:gs pos="13000">
                  <a:schemeClr val="accent1">
                    <a:lumMod val="45000"/>
                    <a:lumOff val="55000"/>
                  </a:schemeClr>
                </a:gs>
                <a:gs pos="100000">
                  <a:srgbClr val="0070C0"/>
                </a:gs>
              </a:gsLst>
              <a:lin ang="10800000" scaled="1"/>
              <a:tileRect/>
            </a:grad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zh-TW" altLang="en-US" sz="8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icrosoft JhengHei"/>
              </a:rPr>
              <a:t>上圖：</a:t>
            </a:r>
            <a:r>
              <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icrosoft JhengHei"/>
              </a:rPr>
              <a:t>Samsung 850 </a:t>
            </a:r>
            <a:r>
              <a:rPr lang="zh-TW" altLang="en-US" sz="8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icrosoft JhengHei"/>
              </a:rPr>
              <a:t>單顆磁碟</a:t>
            </a:r>
            <a:endPar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icrosoft JhengHei"/>
            </a:endParaRPr>
          </a:p>
          <a:p>
            <a:pPr marL="0" marR="0" lvl="0" indent="0" algn="l" rtl="0">
              <a:lnSpc>
                <a:spcPct val="100000"/>
              </a:lnSpc>
              <a:spcBef>
                <a:spcPts val="0"/>
              </a:spcBef>
              <a:spcAft>
                <a:spcPts val="0"/>
              </a:spcAft>
              <a:buNone/>
            </a:pPr>
            <a:r>
              <a:rPr lang="zh-TW" altLang="en-US" sz="8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icrosoft JhengHei"/>
              </a:rPr>
              <a:t>下圖：</a:t>
            </a:r>
            <a:r>
              <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icrosoft JhengHei"/>
              </a:rPr>
              <a:t>Micron m1100 RAID 1</a:t>
            </a:r>
          </a:p>
          <a:p>
            <a:pPr marL="0" marR="0" lvl="0" indent="0" algn="l" rtl="0">
              <a:lnSpc>
                <a:spcPct val="100000"/>
              </a:lnSpc>
              <a:spcBef>
                <a:spcPts val="0"/>
              </a:spcBef>
              <a:spcAft>
                <a:spcPts val="0"/>
              </a:spcAft>
              <a:buNone/>
            </a:pPr>
            <a:r>
              <a:rPr lang="zh-TW" sz="8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icrosoft JhengHei"/>
              </a:rPr>
              <a:t>測試條件：</a:t>
            </a:r>
            <a:endPar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icrosoft JhengHei"/>
            </a:endParaRPr>
          </a:p>
          <a:p>
            <a:pPr lvl="0"/>
            <a:r>
              <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rPr>
              <a:t>FIO configuration: runtime=1800 </a:t>
            </a:r>
            <a:r>
              <a:rPr lang="en-US" altLang="zh-TW" sz="800" b="1" err="1">
                <a:solidFill>
                  <a:srgbClr val="0070C0"/>
                </a:solidFill>
                <a:latin typeface="Arial" panose="020B0604020202020204" pitchFamily="34" charset="0"/>
                <a:ea typeface="微軟正黑體" panose="020B0604030504040204" pitchFamily="34" charset="-120"/>
                <a:cs typeface="Arial" panose="020B0604020202020204" pitchFamily="34" charset="0"/>
              </a:rPr>
              <a:t>ioengine</a:t>
            </a:r>
            <a:r>
              <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rPr>
              <a:t>=</a:t>
            </a:r>
            <a:r>
              <a:rPr lang="en-US" altLang="zh-TW" sz="800" b="1" err="1">
                <a:solidFill>
                  <a:srgbClr val="0070C0"/>
                </a:solidFill>
                <a:latin typeface="Arial" panose="020B0604020202020204" pitchFamily="34" charset="0"/>
                <a:ea typeface="微軟正黑體" panose="020B0604030504040204" pitchFamily="34" charset="-120"/>
                <a:cs typeface="Arial" panose="020B0604020202020204" pitchFamily="34" charset="0"/>
              </a:rPr>
              <a:t>libaio</a:t>
            </a:r>
            <a:r>
              <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rPr>
              <a:t> direct=1  </a:t>
            </a:r>
            <a:r>
              <a:rPr lang="en-US" altLang="zh-TW" sz="800" b="1" err="1">
                <a:solidFill>
                  <a:srgbClr val="0070C0"/>
                </a:solidFill>
                <a:latin typeface="Arial" panose="020B0604020202020204" pitchFamily="34" charset="0"/>
                <a:ea typeface="微軟正黑體" panose="020B0604030504040204" pitchFamily="34" charset="-120"/>
                <a:cs typeface="Arial" panose="020B0604020202020204" pitchFamily="34" charset="0"/>
              </a:rPr>
              <a:t>rw</a:t>
            </a:r>
            <a:r>
              <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rPr>
              <a:t>=</a:t>
            </a:r>
            <a:r>
              <a:rPr lang="en-US" altLang="zh-TW" sz="800" b="1" err="1">
                <a:solidFill>
                  <a:srgbClr val="0070C0"/>
                </a:solidFill>
                <a:latin typeface="Arial" panose="020B0604020202020204" pitchFamily="34" charset="0"/>
                <a:ea typeface="微軟正黑體" panose="020B0604030504040204" pitchFamily="34" charset="-120"/>
                <a:cs typeface="Arial" panose="020B0604020202020204" pitchFamily="34" charset="0"/>
              </a:rPr>
              <a:t>randwrite</a:t>
            </a:r>
            <a:r>
              <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err="1">
                <a:solidFill>
                  <a:srgbClr val="0070C0"/>
                </a:solidFill>
                <a:latin typeface="Arial" panose="020B0604020202020204" pitchFamily="34" charset="0"/>
                <a:ea typeface="微軟正黑體" panose="020B0604030504040204" pitchFamily="34" charset="-120"/>
                <a:cs typeface="Arial" panose="020B0604020202020204" pitchFamily="34" charset="0"/>
              </a:rPr>
              <a:t>bs</a:t>
            </a:r>
            <a:r>
              <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rPr>
              <a:t>=4k </a:t>
            </a:r>
            <a:r>
              <a:rPr lang="en-US" altLang="zh-TW" sz="800" b="1" err="1">
                <a:solidFill>
                  <a:srgbClr val="0070C0"/>
                </a:solidFill>
                <a:latin typeface="Arial" panose="020B0604020202020204" pitchFamily="34" charset="0"/>
                <a:ea typeface="微軟正黑體" panose="020B0604030504040204" pitchFamily="34" charset="-120"/>
                <a:cs typeface="Arial" panose="020B0604020202020204" pitchFamily="34" charset="0"/>
              </a:rPr>
              <a:t>numjobs</a:t>
            </a:r>
            <a:r>
              <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rPr>
              <a:t>=1 </a:t>
            </a:r>
            <a:r>
              <a:rPr lang="en-US" altLang="zh-TW" sz="800" b="1" err="1">
                <a:solidFill>
                  <a:srgbClr val="0070C0"/>
                </a:solidFill>
                <a:latin typeface="Arial" panose="020B0604020202020204" pitchFamily="34" charset="0"/>
                <a:ea typeface="微軟正黑體" panose="020B0604030504040204" pitchFamily="34" charset="-120"/>
                <a:cs typeface="Arial" panose="020B0604020202020204" pitchFamily="34" charset="0"/>
              </a:rPr>
              <a:t>iodepth</a:t>
            </a:r>
            <a:r>
              <a:rPr lang="en-US" altLang="zh-TW" sz="800" b="1">
                <a:solidFill>
                  <a:srgbClr val="0070C0"/>
                </a:solidFill>
                <a:latin typeface="Arial" panose="020B0604020202020204" pitchFamily="34" charset="0"/>
                <a:ea typeface="微軟正黑體" panose="020B0604030504040204" pitchFamily="34" charset="-120"/>
                <a:cs typeface="Arial" panose="020B0604020202020204" pitchFamily="34" charset="0"/>
              </a:rPr>
              <a:t>=32</a:t>
            </a:r>
            <a:endParaRPr sz="800" b="1" i="0" u="none" strike="noStrike" cap="none">
              <a:solidFill>
                <a:srgbClr val="0070C0"/>
              </a:solidFill>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pic>
        <p:nvPicPr>
          <p:cNvPr id="4" name="圖片 4" descr="一張含有 螢幕擷取畫面 的圖片&#10;&#10;描述是以非常高的可信度產生">
            <a:extLst>
              <a:ext uri="{FF2B5EF4-FFF2-40B4-BE49-F238E27FC236}">
                <a16:creationId xmlns:a16="http://schemas.microsoft.com/office/drawing/2014/main" id="{15C4A254-BF7E-4D43-8462-F1F45A91998F}"/>
              </a:ext>
            </a:extLst>
          </p:cNvPr>
          <p:cNvPicPr>
            <a:picLocks noChangeAspect="1"/>
          </p:cNvPicPr>
          <p:nvPr/>
        </p:nvPicPr>
        <p:blipFill>
          <a:blip r:embed="rId5"/>
          <a:stretch>
            <a:fillRect/>
          </a:stretch>
        </p:blipFill>
        <p:spPr>
          <a:xfrm>
            <a:off x="3386770" y="3428351"/>
            <a:ext cx="4899802" cy="1532487"/>
          </a:xfrm>
          <a:prstGeom prst="rect">
            <a:avLst/>
          </a:prstGeom>
        </p:spPr>
      </p:pic>
      <p:sp>
        <p:nvSpPr>
          <p:cNvPr id="10" name="文字方塊 9">
            <a:extLst>
              <a:ext uri="{FF2B5EF4-FFF2-40B4-BE49-F238E27FC236}">
                <a16:creationId xmlns:a16="http://schemas.microsoft.com/office/drawing/2014/main" id="{752DE42F-135F-4750-9305-BB6B2484DE00}"/>
              </a:ext>
            </a:extLst>
          </p:cNvPr>
          <p:cNvSpPr txBox="1"/>
          <p:nvPr/>
        </p:nvSpPr>
        <p:spPr>
          <a:xfrm>
            <a:off x="4138457" y="3496096"/>
            <a:ext cx="3563796" cy="230832"/>
          </a:xfrm>
          <a:prstGeom prst="rect">
            <a:avLst/>
          </a:prstGeom>
          <a:solidFill>
            <a:schemeClr val="bg1"/>
          </a:solidFill>
        </p:spPr>
        <p:txBody>
          <a:bodyPr wrap="none" rtlCol="0">
            <a:spAutoFit/>
          </a:bodyPr>
          <a:lstStyle/>
          <a:p>
            <a:r>
              <a:rPr lang="en-US" altLang="zh-TW" sz="900" b="1">
                <a:latin typeface="Arial" panose="020B0604020202020204" pitchFamily="34" charset="0"/>
                <a:cs typeface="Arial" panose="020B0604020202020204" pitchFamily="34" charset="0"/>
              </a:rPr>
              <a:t>2*Micron M1100 RAID 1 Random Write IOPS with Dynamic OP</a:t>
            </a:r>
            <a:endParaRPr lang="zh-TW" altLang="en-US" sz="9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703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978010" y="0"/>
            <a:ext cx="8165990" cy="752382"/>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600">
                <a:latin typeface="Microsoft JhengHei"/>
                <a:ea typeface="Microsoft JhengHei"/>
              </a:rPr>
              <a:t>選對 </a:t>
            </a:r>
            <a:r>
              <a:rPr lang="en-US" altLang="en-US" sz="3600">
                <a:latin typeface="Arial"/>
                <a:ea typeface="Microsoft JhengHei"/>
                <a:cs typeface="Arial"/>
              </a:rPr>
              <a:t>SSD</a:t>
            </a:r>
            <a:r>
              <a:rPr lang="en-US" altLang="en-US" sz="3600">
                <a:latin typeface="Microsoft JhengHei"/>
                <a:ea typeface="Microsoft JhengHei"/>
              </a:rPr>
              <a:t> </a:t>
            </a:r>
            <a:r>
              <a:rPr lang="en-US" altLang="en-US" sz="3600" err="1">
                <a:latin typeface="Microsoft JhengHei"/>
                <a:ea typeface="Microsoft JhengHei"/>
              </a:rPr>
              <a:t>很困難，選</a:t>
            </a:r>
            <a:r>
              <a:rPr lang="en-US" altLang="en-US" sz="3600">
                <a:latin typeface="Microsoft JhengHei"/>
                <a:ea typeface="Microsoft JhengHei"/>
              </a:rPr>
              <a:t> </a:t>
            </a:r>
            <a:r>
              <a:rPr lang="en-US" altLang="en-US" sz="3600">
                <a:latin typeface="Arial"/>
                <a:ea typeface="Microsoft JhengHei"/>
                <a:cs typeface="Arial"/>
              </a:rPr>
              <a:t>QNAP</a:t>
            </a:r>
            <a:r>
              <a:rPr lang="en-US" altLang="en-US" sz="3600">
                <a:latin typeface="Microsoft JhengHei"/>
                <a:ea typeface="Microsoft JhengHei"/>
              </a:rPr>
              <a:t> </a:t>
            </a:r>
            <a:r>
              <a:rPr lang="en-US" altLang="en-US" sz="3600" err="1">
                <a:latin typeface="Microsoft JhengHei"/>
                <a:ea typeface="Microsoft JhengHei"/>
              </a:rPr>
              <a:t>很簡單</a:t>
            </a:r>
            <a:endParaRPr lang="zh-TW" sz="3600">
              <a:latin typeface="Microsoft JhengHei"/>
              <a:ea typeface="Microsoft JhengHei"/>
            </a:endParaRPr>
          </a:p>
        </p:txBody>
      </p:sp>
      <p:sp>
        <p:nvSpPr>
          <p:cNvPr id="2" name="內容版面配置區 1">
            <a:extLst>
              <a:ext uri="{FF2B5EF4-FFF2-40B4-BE49-F238E27FC236}">
                <a16:creationId xmlns:a16="http://schemas.microsoft.com/office/drawing/2014/main" id="{977484AC-C5C8-6A4B-89DE-DB5B28FE0864}"/>
              </a:ext>
            </a:extLst>
          </p:cNvPr>
          <p:cNvSpPr>
            <a:spLocks noGrp="1"/>
          </p:cNvSpPr>
          <p:nvPr>
            <p:ph idx="1"/>
          </p:nvPr>
        </p:nvSpPr>
        <p:spPr/>
        <p:txBody>
          <a:bodyPr vert="horz" lIns="91440" tIns="45720" rIns="91440" bIns="45720" rtlCol="0" anchor="t">
            <a:normAutofit/>
          </a:bodyPr>
          <a:lstStyle/>
          <a:p>
            <a:pPr marL="180975" indent="-180975">
              <a:buSzPct val="60000"/>
              <a:buFont typeface="Wingdings" panose="05000000000000000000" pitchFamily="2" charset="2"/>
              <a:buChar char="l"/>
            </a:pPr>
            <a:r>
              <a:rPr kumimoji="1" lang="zh-TW" altLang="en-US" sz="1600">
                <a:latin typeface="Arial" pitchFamily="34" charset="0"/>
                <a:cs typeface="Arial" panose="020B0604020202020204" pitchFamily="34" charset="0"/>
              </a:rPr>
              <a:t>企業管理者部署 </a:t>
            </a:r>
            <a:r>
              <a:rPr kumimoji="1" lang="en-US" altLang="zh-TW" sz="1600">
                <a:latin typeface="Arial" pitchFamily="34" charset="0"/>
                <a:cs typeface="Arial" panose="020B0604020202020204" pitchFamily="34" charset="0"/>
              </a:rPr>
              <a:t>SSD</a:t>
            </a:r>
            <a:r>
              <a:rPr kumimoji="1" lang="zh-TW" altLang="en-US" sz="1600">
                <a:latin typeface="Arial" pitchFamily="34" charset="0"/>
                <a:cs typeface="Arial" panose="020B0604020202020204" pitchFamily="34" charset="0"/>
              </a:rPr>
              <a:t> 儲存最大的考量，便是在於 </a:t>
            </a:r>
            <a:r>
              <a:rPr kumimoji="1" lang="en-US" altLang="zh-TW" sz="1600">
                <a:latin typeface="Arial" pitchFamily="34" charset="0"/>
                <a:cs typeface="Arial" panose="020B0604020202020204" pitchFamily="34" charset="0"/>
              </a:rPr>
              <a:t>SSD</a:t>
            </a:r>
            <a:r>
              <a:rPr kumimoji="1" lang="zh-TW" altLang="en-US" sz="1600">
                <a:latin typeface="Arial" pitchFamily="34" charset="0"/>
                <a:cs typeface="Arial" panose="020B0604020202020204" pitchFamily="34" charset="0"/>
              </a:rPr>
              <a:t> 效能能否達到期望解決的儲存效能瓶頸</a:t>
            </a:r>
            <a:endParaRPr kumimoji="1" lang="en-US" altLang="zh-TW" sz="1600">
              <a:latin typeface="Arial" pitchFamily="34" charset="0"/>
              <a:cs typeface="Arial" panose="020B0604020202020204" pitchFamily="34" charset="0"/>
            </a:endParaRPr>
          </a:p>
          <a:p>
            <a:pPr marL="180975" indent="-180975">
              <a:buSzPct val="60000"/>
              <a:buFont typeface="Wingdings" panose="05000000000000000000" pitchFamily="2" charset="2"/>
              <a:buChar char="l"/>
            </a:pPr>
            <a:r>
              <a:rPr kumimoji="1" lang="zh-TW" altLang="en-US" sz="1600">
                <a:latin typeface="Arial" pitchFamily="34" charset="0"/>
                <a:cs typeface="Arial" panose="020B0604020202020204" pitchFamily="34" charset="0"/>
              </a:rPr>
              <a:t>針對 </a:t>
            </a:r>
            <a:r>
              <a:rPr kumimoji="1" lang="en" altLang="zh-TW" sz="1600">
                <a:latin typeface="Arial" pitchFamily="34" charset="0"/>
                <a:cs typeface="Arial" panose="020B0604020202020204" pitchFamily="34" charset="0"/>
              </a:rPr>
              <a:t>SSD </a:t>
            </a:r>
            <a:r>
              <a:rPr kumimoji="1" lang="zh-TW" altLang="en-US" sz="1600">
                <a:latin typeface="Arial" pitchFamily="34" charset="0"/>
                <a:cs typeface="Arial" panose="020B0604020202020204" pitchFamily="34" charset="0"/>
              </a:rPr>
              <a:t>的持續寫入效能，</a:t>
            </a:r>
            <a:r>
              <a:rPr kumimoji="1" lang="en-US" altLang="zh-TW" sz="1600">
                <a:latin typeface="Arial" pitchFamily="34" charset="0"/>
                <a:cs typeface="Arial" panose="020B0604020202020204" pitchFamily="34" charset="0"/>
              </a:rPr>
              <a:t>QNAP</a:t>
            </a:r>
            <a:r>
              <a:rPr kumimoji="1" lang="zh-TW" altLang="en-US" sz="1600">
                <a:latin typeface="Arial" pitchFamily="34" charset="0"/>
                <a:cs typeface="Arial" panose="020B0604020202020204" pitchFamily="34" charset="0"/>
              </a:rPr>
              <a:t> 同步推出 </a:t>
            </a:r>
            <a:r>
              <a:rPr kumimoji="1" lang="en" altLang="zh-TW" sz="1600">
                <a:latin typeface="Arial" pitchFamily="34" charset="0"/>
                <a:cs typeface="Arial" panose="020B0604020202020204" pitchFamily="34" charset="0"/>
              </a:rPr>
              <a:t>SSD </a:t>
            </a:r>
            <a:r>
              <a:rPr kumimoji="1" lang="zh-TW" altLang="en-US" sz="1600">
                <a:latin typeface="Arial" pitchFamily="34" charset="0"/>
                <a:cs typeface="Arial" panose="020B0604020202020204" pitchFamily="34" charset="0"/>
              </a:rPr>
              <a:t>分析工具，量測不同 SSD 外掛預留空間的效能，依應用情境建議最佳策略</a:t>
            </a:r>
            <a:endParaRPr kumimoji="1" lang="en-US" altLang="zh-TW" sz="1600">
              <a:latin typeface="Arial" pitchFamily="34" charset="0"/>
              <a:cs typeface="Arial" panose="020B0604020202020204" pitchFamily="34" charset="0"/>
            </a:endParaRPr>
          </a:p>
        </p:txBody>
      </p:sp>
      <p:sp>
        <p:nvSpPr>
          <p:cNvPr id="8" name="圓角矩形 15">
            <a:extLst>
              <a:ext uri="{FF2B5EF4-FFF2-40B4-BE49-F238E27FC236}">
                <a16:creationId xmlns:a16="http://schemas.microsoft.com/office/drawing/2014/main" id="{004DCAA7-3780-4A1C-A9AE-15D44D4C778C}"/>
              </a:ext>
            </a:extLst>
          </p:cNvPr>
          <p:cNvSpPr/>
          <p:nvPr/>
        </p:nvSpPr>
        <p:spPr>
          <a:xfrm>
            <a:off x="268677" y="2139852"/>
            <a:ext cx="5906353"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zh-TW" altLang="en-US"/>
          </a:p>
        </p:txBody>
      </p:sp>
      <p:sp>
        <p:nvSpPr>
          <p:cNvPr id="12" name="Shape 141">
            <a:extLst>
              <a:ext uri="{FF2B5EF4-FFF2-40B4-BE49-F238E27FC236}">
                <a16:creationId xmlns:a16="http://schemas.microsoft.com/office/drawing/2014/main" id="{583B6497-BFD1-234E-BDDB-F29AD4D3088E}"/>
              </a:ext>
            </a:extLst>
          </p:cNvPr>
          <p:cNvSpPr txBox="1"/>
          <p:nvPr/>
        </p:nvSpPr>
        <p:spPr>
          <a:xfrm>
            <a:off x="3410764" y="4806635"/>
            <a:ext cx="2764266" cy="24612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sz="700" b="1">
                <a:solidFill>
                  <a:schemeClr val="tx1">
                    <a:lumMod val="50000"/>
                    <a:lumOff val="50000"/>
                  </a:schemeClr>
                </a:solidFill>
                <a:latin typeface="+mn-lt"/>
                <a:ea typeface="Microsoft JhengHei"/>
                <a:cs typeface="Microsoft JhengHei"/>
                <a:sym typeface="Microsoft JhengHei"/>
              </a:rPr>
              <a:t>資料</a:t>
            </a:r>
            <a:r>
              <a:rPr lang="zh-TW" altLang="en-US" sz="700" b="1">
                <a:solidFill>
                  <a:schemeClr val="tx1">
                    <a:lumMod val="50000"/>
                    <a:lumOff val="50000"/>
                  </a:schemeClr>
                </a:solidFill>
                <a:latin typeface="+mn-lt"/>
                <a:ea typeface="Microsoft JhengHei"/>
                <a:cs typeface="Microsoft JhengHei"/>
                <a:sym typeface="Microsoft JhengHei"/>
              </a:rPr>
              <a:t>級</a:t>
            </a:r>
            <a:r>
              <a:rPr lang="en-US" altLang="zh-TW" sz="700" b="1">
                <a:solidFill>
                  <a:schemeClr val="tx1">
                    <a:lumMod val="50000"/>
                    <a:lumOff val="50000"/>
                  </a:schemeClr>
                </a:solidFill>
                <a:latin typeface="Microsoft JhengHei"/>
                <a:ea typeface="Microsoft JhengHei"/>
                <a:cs typeface="Microsoft JhengHei"/>
                <a:sym typeface="Microsoft JhengHei"/>
              </a:rPr>
              <a:t>SSD</a:t>
            </a:r>
            <a:r>
              <a:rPr lang="zh-TW" altLang="en-US" sz="700" b="1">
                <a:solidFill>
                  <a:schemeClr val="tx1">
                    <a:lumMod val="50000"/>
                    <a:lumOff val="50000"/>
                  </a:schemeClr>
                </a:solidFill>
                <a:latin typeface="Microsoft JhengHei"/>
                <a:ea typeface="Microsoft JhengHei"/>
                <a:cs typeface="Microsoft JhengHei"/>
                <a:sym typeface="Microsoft JhengHei"/>
              </a:rPr>
              <a:t> 以 </a:t>
            </a:r>
            <a:r>
              <a:rPr lang="en-US" altLang="zh-TW" sz="700" b="1">
                <a:solidFill>
                  <a:schemeClr val="tx1">
                    <a:lumMod val="50000"/>
                    <a:lumOff val="50000"/>
                  </a:schemeClr>
                </a:solidFill>
                <a:latin typeface="Microsoft JhengHei"/>
                <a:ea typeface="Microsoft JhengHei"/>
                <a:cs typeface="Microsoft JhengHei"/>
                <a:sym typeface="Microsoft JhengHei"/>
              </a:rPr>
              <a:t>Intel S4500 </a:t>
            </a:r>
            <a:r>
              <a:rPr lang="zh-TW" altLang="en-US" sz="700" b="1">
                <a:solidFill>
                  <a:schemeClr val="tx1">
                    <a:lumMod val="50000"/>
                    <a:lumOff val="50000"/>
                  </a:schemeClr>
                </a:solidFill>
                <a:latin typeface="+mn-lt"/>
                <a:ea typeface="Microsoft JhengHei"/>
                <a:cs typeface="Microsoft JhengHei"/>
                <a:sym typeface="Microsoft JhengHei"/>
              </a:rPr>
              <a:t>為例，持續隨機寫入 </a:t>
            </a:r>
            <a:r>
              <a:rPr lang="en-US" altLang="zh-TW" sz="700" b="1">
                <a:solidFill>
                  <a:schemeClr val="tx1">
                    <a:lumMod val="50000"/>
                    <a:lumOff val="50000"/>
                  </a:schemeClr>
                </a:solidFill>
                <a:latin typeface="Microsoft JhengHei"/>
                <a:ea typeface="Microsoft JhengHei"/>
                <a:cs typeface="Microsoft JhengHei"/>
                <a:sym typeface="Microsoft JhengHei"/>
              </a:rPr>
              <a:t>IOPS</a:t>
            </a:r>
            <a:r>
              <a:rPr lang="zh-TW" altLang="en-US" sz="700" b="1">
                <a:solidFill>
                  <a:schemeClr val="tx1">
                    <a:lumMod val="50000"/>
                    <a:lumOff val="50000"/>
                  </a:schemeClr>
                </a:solidFill>
                <a:latin typeface="Microsoft JhengHei"/>
                <a:ea typeface="Microsoft JhengHei"/>
                <a:cs typeface="Microsoft JhengHei"/>
                <a:sym typeface="Microsoft JhengHei"/>
              </a:rPr>
              <a:t> 為 </a:t>
            </a:r>
            <a:r>
              <a:rPr lang="en-US" altLang="zh-TW" sz="700" b="1">
                <a:solidFill>
                  <a:schemeClr val="tx1">
                    <a:lumMod val="50000"/>
                    <a:lumOff val="50000"/>
                  </a:schemeClr>
                </a:solidFill>
                <a:latin typeface="Microsoft JhengHei"/>
                <a:ea typeface="Microsoft JhengHei"/>
                <a:cs typeface="Microsoft JhengHei"/>
                <a:sym typeface="Microsoft JhengHei"/>
              </a:rPr>
              <a:t>30,000</a:t>
            </a:r>
            <a:endParaRPr lang="en-US" altLang="zh-TW" sz="700" b="1">
              <a:solidFill>
                <a:schemeClr val="tx1">
                  <a:lumMod val="50000"/>
                  <a:lumOff val="50000"/>
                </a:schemeClr>
              </a:solidFill>
              <a:latin typeface="Microsoft JhengHei"/>
              <a:ea typeface="Microsoft JhengHei"/>
              <a:cs typeface="Microsoft JhengHei"/>
            </a:endParaRPr>
          </a:p>
          <a:p>
            <a:endParaRPr lang="zh-TW" altLang="en-US" sz="700" b="1" i="0" u="none" strike="noStrike" cap="none">
              <a:solidFill>
                <a:schemeClr val="tx1">
                  <a:lumMod val="50000"/>
                  <a:lumOff val="50000"/>
                </a:schemeClr>
              </a:solidFill>
              <a:latin typeface="+mn-lt"/>
              <a:ea typeface="Microsoft JhengHei"/>
              <a:cs typeface="Microsoft JhengHei"/>
            </a:endParaRPr>
          </a:p>
        </p:txBody>
      </p:sp>
      <p:pic>
        <p:nvPicPr>
          <p:cNvPr id="13" name="圖片 12" descr="一張含有 螢幕擷取畫面 的圖片&#10;&#10;描述是以非常高的可信度產生">
            <a:extLst>
              <a:ext uri="{FF2B5EF4-FFF2-40B4-BE49-F238E27FC236}">
                <a16:creationId xmlns:a16="http://schemas.microsoft.com/office/drawing/2014/main" id="{79653759-9DC9-443F-A46B-268A84BAE5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781" y="2253057"/>
            <a:ext cx="5605467" cy="2434040"/>
          </a:xfrm>
          <a:prstGeom prst="rect">
            <a:avLst/>
          </a:prstGeom>
          <a:ln>
            <a:noFill/>
          </a:ln>
        </p:spPr>
      </p:pic>
      <p:pic>
        <p:nvPicPr>
          <p:cNvPr id="15" name="Shape 242">
            <a:extLst>
              <a:ext uri="{FF2B5EF4-FFF2-40B4-BE49-F238E27FC236}">
                <a16:creationId xmlns:a16="http://schemas.microsoft.com/office/drawing/2014/main" id="{6075D171-944E-4495-8529-F702FE3C05A6}"/>
              </a:ext>
            </a:extLst>
          </p:cNvPr>
          <p:cNvPicPr preferRelativeResize="0"/>
          <p:nvPr/>
        </p:nvPicPr>
        <p:blipFill rotWithShape="1">
          <a:blip r:embed="rId4" cstate="screen">
            <a:extLst>
              <a:ext uri="{28A0092B-C50C-407E-A947-70E740481C1C}">
                <a14:useLocalDpi xmlns:a14="http://schemas.microsoft.com/office/drawing/2010/main"/>
              </a:ext>
            </a:extLst>
          </a:blip>
          <a:srcRect/>
          <a:stretch/>
        </p:blipFill>
        <p:spPr>
          <a:xfrm>
            <a:off x="6873001" y="1931157"/>
            <a:ext cx="2270999" cy="3212343"/>
          </a:xfrm>
          <a:prstGeom prst="rect">
            <a:avLst/>
          </a:prstGeom>
          <a:noFill/>
          <a:ln>
            <a:noFill/>
          </a:ln>
        </p:spPr>
      </p:pic>
      <p:sp>
        <p:nvSpPr>
          <p:cNvPr id="16" name="語音泡泡: 圓角矩形 15">
            <a:extLst>
              <a:ext uri="{FF2B5EF4-FFF2-40B4-BE49-F238E27FC236}">
                <a16:creationId xmlns:a16="http://schemas.microsoft.com/office/drawing/2014/main" id="{0FE03BB9-9883-465A-8BE7-A0109F913745}"/>
              </a:ext>
            </a:extLst>
          </p:cNvPr>
          <p:cNvSpPr/>
          <p:nvPr/>
        </p:nvSpPr>
        <p:spPr>
          <a:xfrm>
            <a:off x="5732890" y="2547897"/>
            <a:ext cx="1743460" cy="1029737"/>
          </a:xfrm>
          <a:prstGeom prst="wedgeRoundRectCallout">
            <a:avLst>
              <a:gd name="adj1" fmla="val 64077"/>
              <a:gd name="adj2" fmla="val 8823"/>
              <a:gd name="adj3" fmla="val 1666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17" name="Shape 179">
            <a:extLst>
              <a:ext uri="{FF2B5EF4-FFF2-40B4-BE49-F238E27FC236}">
                <a16:creationId xmlns:a16="http://schemas.microsoft.com/office/drawing/2014/main" id="{BD6333FF-263F-4AD5-A38B-D59A91D0D78A}"/>
              </a:ext>
            </a:extLst>
          </p:cNvPr>
          <p:cNvSpPr/>
          <p:nvPr/>
        </p:nvSpPr>
        <p:spPr>
          <a:xfrm>
            <a:off x="5796501" y="2547897"/>
            <a:ext cx="1679849" cy="1021486"/>
          </a:xfrm>
          <a:prstGeom prst="wedgeRectCallout">
            <a:avLst>
              <a:gd name="adj1" fmla="val 38118"/>
              <a:gd name="adj2" fmla="val 72904"/>
            </a:avLst>
          </a:prstGeom>
          <a:noFill/>
          <a:ln w="25400" cap="flat" cmpd="sng">
            <a:noFill/>
            <a:prstDash val="solid"/>
            <a:round/>
            <a:headEnd type="none" w="sm" len="sm"/>
            <a:tailEnd type="none" w="sm" len="sm"/>
          </a:ln>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b="1">
                <a:solidFill>
                  <a:schemeClr val="bg1"/>
                </a:solidFill>
                <a:latin typeface="+mn-lt"/>
                <a:ea typeface="Microsoft JhengHei" panose="020B0604030504040204" pitchFamily="34" charset="-120"/>
              </a:rPr>
              <a:t>IT </a:t>
            </a:r>
            <a:r>
              <a:rPr lang="zh-TW" altLang="en-US" b="1">
                <a:solidFill>
                  <a:schemeClr val="bg1"/>
                </a:solidFill>
                <a:latin typeface="+mn-lt"/>
                <a:ea typeface="Microsoft JhengHei" panose="020B0604030504040204" pitchFamily="34" charset="-120"/>
              </a:rPr>
              <a:t>管理者可依應用情境快速判斷最佳預留空間佈署策略</a:t>
            </a:r>
          </a:p>
        </p:txBody>
      </p:sp>
    </p:spTree>
    <p:extLst>
      <p:ext uri="{BB962C8B-B14F-4D97-AF65-F5344CB8AC3E}">
        <p14:creationId xmlns:p14="http://schemas.microsoft.com/office/powerpoint/2010/main" val="2895199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76322888-2EF8-449C-BD4E-BFBA61BBA3B7}"/>
              </a:ext>
            </a:extLst>
          </p:cNvPr>
          <p:cNvSpPr>
            <a:spLocks noGrp="1"/>
          </p:cNvSpPr>
          <p:nvPr>
            <p:ph type="title"/>
          </p:nvPr>
        </p:nvSpPr>
        <p:spPr>
          <a:xfrm>
            <a:off x="1" y="0"/>
            <a:ext cx="9144000" cy="750210"/>
          </a:xfrm>
        </p:spPr>
        <p:txBody>
          <a:bodyPr>
            <a:normAutofit/>
          </a:bodyPr>
          <a:lstStyle/>
          <a:p>
            <a:pPr>
              <a:buClr>
                <a:schemeClr val="lt1"/>
              </a:buClr>
              <a:buSzPts val="800"/>
            </a:pPr>
            <a:r>
              <a:rPr lang="en-US" altLang="zh-TW" sz="3600">
                <a:latin typeface="Arial" panose="020B0604020202020204" pitchFamily="34" charset="0"/>
                <a:ea typeface="Microsoft JhengHei"/>
                <a:cs typeface="Arial" panose="020B0604020202020204" pitchFamily="34" charset="0"/>
              </a:rPr>
              <a:t>QTS</a:t>
            </a:r>
            <a:r>
              <a:rPr lang="zh-TW" altLang="en-US" sz="3600">
                <a:latin typeface="Arial" panose="020B0604020202020204" pitchFamily="34" charset="0"/>
                <a:ea typeface="Microsoft JhengHei"/>
                <a:cs typeface="Arial" panose="020B0604020202020204" pitchFamily="34" charset="0"/>
              </a:rPr>
              <a:t> </a:t>
            </a:r>
            <a:r>
              <a:rPr lang="en-US" altLang="zh-TW" sz="3600">
                <a:latin typeface="Arial" panose="020B0604020202020204" pitchFamily="34" charset="0"/>
                <a:ea typeface="Microsoft JhengHei"/>
                <a:cs typeface="Arial" panose="020B0604020202020204" pitchFamily="34" charset="0"/>
              </a:rPr>
              <a:t>SSD</a:t>
            </a:r>
            <a:r>
              <a:rPr lang="zh-TW" altLang="en-US" sz="3600">
                <a:latin typeface="Arial" panose="020B0604020202020204" pitchFamily="34" charset="0"/>
                <a:ea typeface="Microsoft JhengHei"/>
                <a:cs typeface="Arial" panose="020B0604020202020204" pitchFamily="34" charset="0"/>
              </a:rPr>
              <a:t> 支援三種全域快取</a:t>
            </a:r>
          </a:p>
        </p:txBody>
      </p:sp>
      <p:sp>
        <p:nvSpPr>
          <p:cNvPr id="2" name="內容版面配置區 1">
            <a:extLst>
              <a:ext uri="{FF2B5EF4-FFF2-40B4-BE49-F238E27FC236}">
                <a16:creationId xmlns:a16="http://schemas.microsoft.com/office/drawing/2014/main" id="{1BB1256B-EEDF-4480-B777-148D0128012B}"/>
              </a:ext>
            </a:extLst>
          </p:cNvPr>
          <p:cNvSpPr>
            <a:spLocks noGrp="1"/>
          </p:cNvSpPr>
          <p:nvPr>
            <p:ph idx="1"/>
          </p:nvPr>
        </p:nvSpPr>
        <p:spPr/>
        <p:txBody>
          <a:bodyPr vert="horz" lIns="91440" tIns="45720" rIns="91440" bIns="45720" rtlCol="0" anchor="t">
            <a:normAutofit/>
          </a:bodyPr>
          <a:lstStyle/>
          <a:p>
            <a:pPr marL="0" indent="0">
              <a:buNone/>
            </a:pPr>
            <a:r>
              <a:rPr kumimoji="1" lang="zh-TW" altLang="en-US" sz="1600">
                <a:latin typeface="Arial" pitchFamily="34" charset="0"/>
                <a:cs typeface="Arial" panose="020B0604020202020204" pitchFamily="34" charset="0"/>
                <a:sym typeface="Arial"/>
              </a:rPr>
              <a:t>在 QNAP NAS 上，</a:t>
            </a:r>
            <a:r>
              <a:rPr kumimoji="1" lang="en-US" altLang="zh-TW" sz="1600">
                <a:latin typeface="Arial" pitchFamily="34" charset="0"/>
                <a:cs typeface="Arial" panose="020B0604020202020204" pitchFamily="34" charset="0"/>
                <a:sym typeface="Arial"/>
              </a:rPr>
              <a:t>SSD</a:t>
            </a:r>
            <a:r>
              <a:rPr kumimoji="1" lang="zh-TW" altLang="en-US" sz="1600">
                <a:latin typeface="Arial" pitchFamily="34" charset="0"/>
                <a:cs typeface="Arial" panose="020B0604020202020204" pitchFamily="34" charset="0"/>
                <a:sym typeface="Arial"/>
              </a:rPr>
              <a:t> 全域快取可以配置為所有磁碟區與 </a:t>
            </a:r>
            <a:r>
              <a:rPr kumimoji="1" lang="en-US" altLang="zh-TW" sz="1600">
                <a:latin typeface="Arial" pitchFamily="34" charset="0"/>
                <a:cs typeface="Arial" panose="020B0604020202020204" pitchFamily="34" charset="0"/>
                <a:sym typeface="Arial"/>
              </a:rPr>
              <a:t>LUN </a:t>
            </a:r>
            <a:r>
              <a:rPr kumimoji="1" lang="zh-TW" altLang="en-US" sz="1600">
                <a:latin typeface="Arial" pitchFamily="34" charset="0"/>
                <a:cs typeface="Arial" panose="020B0604020202020204" pitchFamily="34" charset="0"/>
                <a:sym typeface="Arial"/>
              </a:rPr>
              <a:t>加速使用：</a:t>
            </a:r>
            <a:endParaRPr kumimoji="1" lang="en-US" altLang="zh-TW" sz="1600">
              <a:latin typeface="Arial" pitchFamily="34" charset="0"/>
              <a:cs typeface="Arial" panose="020B0604020202020204" pitchFamily="34" charset="0"/>
              <a:sym typeface="Arial"/>
            </a:endParaRPr>
          </a:p>
          <a:p>
            <a:pPr marL="0" indent="0">
              <a:buNone/>
            </a:pPr>
            <a:r>
              <a:rPr kumimoji="1" lang="zh-TW" altLang="en-US" sz="1600">
                <a:latin typeface="Arial" pitchFamily="34" charset="0"/>
                <a:cs typeface="Arial" panose="020B0604020202020204" pitchFamily="34" charset="0"/>
                <a:sym typeface="Arial"/>
              </a:rPr>
              <a:t>快取類型：唯讀快取</a:t>
            </a:r>
            <a:r>
              <a:rPr kumimoji="1" lang="en-US" altLang="zh-TW" sz="1600">
                <a:latin typeface="Arial" pitchFamily="34" charset="0"/>
                <a:cs typeface="Arial" panose="020B0604020202020204" pitchFamily="34" charset="0"/>
                <a:sym typeface="Wingdings" panose="05000000000000000000" pitchFamily="2" charset="2"/>
              </a:rPr>
              <a:t></a:t>
            </a:r>
            <a:r>
              <a:rPr kumimoji="1" lang="zh-TW" altLang="en-US" sz="1600">
                <a:latin typeface="Arial" pitchFamily="34" charset="0"/>
                <a:cs typeface="Arial" panose="020B0604020202020204" pitchFamily="34" charset="0"/>
                <a:sym typeface="Arial"/>
              </a:rPr>
              <a:t>將常用資料存放一份至快取做讀取加速</a:t>
            </a:r>
            <a:endParaRPr kumimoji="1" lang="en-US" altLang="zh-TW" sz="1600">
              <a:latin typeface="Arial" pitchFamily="34" charset="0"/>
              <a:cs typeface="Arial" panose="020B0604020202020204" pitchFamily="34" charset="0"/>
              <a:sym typeface="Arial"/>
            </a:endParaRPr>
          </a:p>
          <a:p>
            <a:pPr marL="0" indent="0">
              <a:buNone/>
            </a:pPr>
            <a:r>
              <a:rPr kumimoji="1" lang="zh-TW" altLang="en-US" sz="1600">
                <a:latin typeface="Arial" pitchFamily="34" charset="0"/>
                <a:cs typeface="Arial" panose="020B0604020202020204" pitchFamily="34" charset="0"/>
                <a:sym typeface="Arial"/>
              </a:rPr>
              <a:t>                  讀寫快取</a:t>
            </a:r>
            <a:r>
              <a:rPr kumimoji="1" lang="en-US" altLang="zh-TW" sz="1600">
                <a:latin typeface="Arial" pitchFamily="34" charset="0"/>
                <a:cs typeface="Arial" panose="020B0604020202020204" pitchFamily="34" charset="0"/>
                <a:sym typeface="Wingdings" panose="05000000000000000000" pitchFamily="2" charset="2"/>
              </a:rPr>
              <a:t></a:t>
            </a:r>
            <a:r>
              <a:rPr kumimoji="1" lang="zh-TW" altLang="en-US" sz="1600">
                <a:latin typeface="Arial" pitchFamily="34" charset="0"/>
                <a:cs typeface="Arial" panose="020B0604020202020204" pitchFamily="34" charset="0"/>
                <a:sym typeface="Arial"/>
              </a:rPr>
              <a:t>不僅放置常用資料，新寫入資料將暫存於 </a:t>
            </a:r>
            <a:r>
              <a:rPr kumimoji="1" lang="en-US" altLang="zh-TW" sz="1600">
                <a:latin typeface="Arial" pitchFamily="34" charset="0"/>
                <a:cs typeface="Arial" panose="020B0604020202020204" pitchFamily="34" charset="0"/>
                <a:sym typeface="Arial"/>
              </a:rPr>
              <a:t>SSD</a:t>
            </a:r>
          </a:p>
        </p:txBody>
      </p:sp>
      <p:sp>
        <p:nvSpPr>
          <p:cNvPr id="12" name="矩形 11">
            <a:extLst>
              <a:ext uri="{FF2B5EF4-FFF2-40B4-BE49-F238E27FC236}">
                <a16:creationId xmlns:a16="http://schemas.microsoft.com/office/drawing/2014/main" id="{94AC5860-78C6-4C39-A5F4-D66300EC175D}"/>
              </a:ext>
            </a:extLst>
          </p:cNvPr>
          <p:cNvSpPr/>
          <p:nvPr/>
        </p:nvSpPr>
        <p:spPr>
          <a:xfrm>
            <a:off x="1496202" y="1845646"/>
            <a:ext cx="6206150" cy="338554"/>
          </a:xfrm>
          <a:prstGeom prst="rect">
            <a:avLst/>
          </a:prstGeom>
        </p:spPr>
        <p:txBody>
          <a:bodyPr wrap="square" anchor="t">
            <a:spAutoFit/>
          </a:bodyPr>
          <a:lstStyle/>
          <a:p>
            <a:r>
              <a:rPr kumimoji="1" lang="en-US" altLang="zh-TW" sz="1600" b="1" kern="1200">
                <a:solidFill>
                  <a:srgbClr val="C00000"/>
                </a:solidFill>
                <a:latin typeface="Arial" pitchFamily="34" charset="0"/>
                <a:ea typeface="微軟正黑體" pitchFamily="34" charset="-120"/>
                <a:cs typeface="Arial" panose="020B0604020202020204" pitchFamily="34" charset="0"/>
              </a:rPr>
              <a:t>(</a:t>
            </a:r>
            <a:r>
              <a:rPr kumimoji="1" lang="zh-TW" altLang="en-US" sz="1600" b="1" kern="1200">
                <a:solidFill>
                  <a:srgbClr val="C00000"/>
                </a:solidFill>
                <a:latin typeface="Arial" pitchFamily="34" charset="0"/>
                <a:ea typeface="微軟正黑體" pitchFamily="34" charset="-120"/>
                <a:cs typeface="Arial" panose="020B0604020202020204" pitchFamily="34" charset="0"/>
              </a:rPr>
              <a:t>新推出</a:t>
            </a:r>
            <a:r>
              <a:rPr kumimoji="1" lang="en-US" altLang="zh-TW" sz="1600" b="1" kern="1200">
                <a:solidFill>
                  <a:srgbClr val="C00000"/>
                </a:solidFill>
                <a:latin typeface="Arial" pitchFamily="34" charset="0"/>
                <a:ea typeface="微軟正黑體" pitchFamily="34" charset="-120"/>
                <a:cs typeface="Arial" panose="020B0604020202020204" pitchFamily="34" charset="0"/>
              </a:rPr>
              <a:t>) </a:t>
            </a:r>
            <a:r>
              <a:rPr kumimoji="1" lang="zh-TW" altLang="en-US" sz="1600" b="1" kern="1200">
                <a:solidFill>
                  <a:srgbClr val="C00000"/>
                </a:solidFill>
                <a:latin typeface="Arial" pitchFamily="34" charset="0"/>
                <a:ea typeface="微軟正黑體" pitchFamily="34" charset="-120"/>
                <a:cs typeface="Arial" panose="020B0604020202020204" pitchFamily="34" charset="0"/>
              </a:rPr>
              <a:t>唯寫快取</a:t>
            </a:r>
            <a:r>
              <a:rPr kumimoji="1" lang="en-US" altLang="zh-TW" sz="1600" b="1" kern="1200">
                <a:solidFill>
                  <a:srgbClr val="C00000"/>
                </a:solidFill>
                <a:latin typeface="Arial" pitchFamily="34" charset="0"/>
                <a:ea typeface="微軟正黑體" pitchFamily="34" charset="-120"/>
                <a:cs typeface="Arial" panose="020B0604020202020204" pitchFamily="34" charset="0"/>
                <a:sym typeface="Wingdings" panose="05000000000000000000" pitchFamily="2" charset="2"/>
              </a:rPr>
              <a:t></a:t>
            </a:r>
            <a:r>
              <a:rPr kumimoji="1" lang="en-US" altLang="zh-TW" sz="1600" b="1" kern="1200">
                <a:solidFill>
                  <a:srgbClr val="C00000"/>
                </a:solidFill>
                <a:latin typeface="Arial" pitchFamily="34" charset="0"/>
                <a:ea typeface="微軟正黑體" pitchFamily="34" charset="-120"/>
                <a:cs typeface="Arial" panose="020B0604020202020204" pitchFamily="34" charset="0"/>
              </a:rPr>
              <a:t>SSD </a:t>
            </a:r>
            <a:r>
              <a:rPr kumimoji="1" lang="zh-TW" altLang="en-US" sz="1600" b="1" kern="1200">
                <a:solidFill>
                  <a:srgbClr val="C00000"/>
                </a:solidFill>
                <a:latin typeface="Arial" pitchFamily="34" charset="0"/>
                <a:ea typeface="微軟正黑體" pitchFamily="34" charset="-120"/>
                <a:cs typeface="Arial" panose="020B0604020202020204" pitchFamily="34" charset="0"/>
              </a:rPr>
              <a:t>僅會對新資料進行寫入加速</a:t>
            </a:r>
            <a:r>
              <a:rPr lang="zh-TW" altLang="en-US" b="1">
                <a:solidFill>
                  <a:srgbClr val="C00000"/>
                </a:solidFill>
                <a:latin typeface="微軟正黑體" panose="020B0604030504040204" pitchFamily="34" charset="-120"/>
                <a:ea typeface="微軟正黑體" panose="020B0604030504040204" pitchFamily="34" charset="-120"/>
              </a:rPr>
              <a:t> </a:t>
            </a:r>
          </a:p>
        </p:txBody>
      </p:sp>
      <p:sp>
        <p:nvSpPr>
          <p:cNvPr id="38" name="圓角矩形 75">
            <a:extLst>
              <a:ext uri="{FF2B5EF4-FFF2-40B4-BE49-F238E27FC236}">
                <a16:creationId xmlns:a16="http://schemas.microsoft.com/office/drawing/2014/main" id="{0201A576-0A7C-F748-B18D-FE020B77D863}"/>
              </a:ext>
            </a:extLst>
          </p:cNvPr>
          <p:cNvSpPr/>
          <p:nvPr/>
        </p:nvSpPr>
        <p:spPr>
          <a:xfrm>
            <a:off x="404244" y="2406336"/>
            <a:ext cx="8335512" cy="206343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zh-TW" altLang="en-US">
              <a:latin typeface="微軟正黑體" pitchFamily="34" charset="-120"/>
              <a:ea typeface="微軟正黑體" pitchFamily="34" charset="-120"/>
            </a:endParaRPr>
          </a:p>
        </p:txBody>
      </p:sp>
      <p:grpSp>
        <p:nvGrpSpPr>
          <p:cNvPr id="43" name="群組 42">
            <a:extLst>
              <a:ext uri="{FF2B5EF4-FFF2-40B4-BE49-F238E27FC236}">
                <a16:creationId xmlns:a16="http://schemas.microsoft.com/office/drawing/2014/main" id="{5727D1FF-3E4C-6E44-8617-A81E55B47A91}"/>
              </a:ext>
            </a:extLst>
          </p:cNvPr>
          <p:cNvGrpSpPr/>
          <p:nvPr/>
        </p:nvGrpSpPr>
        <p:grpSpPr>
          <a:xfrm>
            <a:off x="404243" y="2355689"/>
            <a:ext cx="8962259" cy="355126"/>
            <a:chOff x="245386" y="2985006"/>
            <a:chExt cx="8962259" cy="355126"/>
          </a:xfrm>
        </p:grpSpPr>
        <p:sp>
          <p:nvSpPr>
            <p:cNvPr id="72" name="Shape 449">
              <a:extLst>
                <a:ext uri="{FF2B5EF4-FFF2-40B4-BE49-F238E27FC236}">
                  <a16:creationId xmlns:a16="http://schemas.microsoft.com/office/drawing/2014/main" id="{EE01CBDF-B0F6-E641-98F4-A1B8A0F10C67}"/>
                </a:ext>
              </a:extLst>
            </p:cNvPr>
            <p:cNvSpPr/>
            <p:nvPr/>
          </p:nvSpPr>
          <p:spPr>
            <a:xfrm>
              <a:off x="2278153" y="2985006"/>
              <a:ext cx="6302746" cy="355126"/>
            </a:xfrm>
            <a:prstGeom prst="roundRect">
              <a:avLst>
                <a:gd name="adj" fmla="val 10000"/>
              </a:avLst>
            </a:prstGeom>
            <a:solidFill>
              <a:schemeClr val="bg1"/>
            </a:solidFill>
            <a:ln>
              <a:solidFill>
                <a:schemeClr val="tx1"/>
              </a:solid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73" name="文字方塊 79">
              <a:extLst>
                <a:ext uri="{FF2B5EF4-FFF2-40B4-BE49-F238E27FC236}">
                  <a16:creationId xmlns:a16="http://schemas.microsoft.com/office/drawing/2014/main" id="{8FFD073A-6585-474D-9186-C3C5C717E96E}"/>
                </a:ext>
              </a:extLst>
            </p:cNvPr>
            <p:cNvSpPr txBox="1"/>
            <p:nvPr/>
          </p:nvSpPr>
          <p:spPr>
            <a:xfrm>
              <a:off x="2383578" y="3024761"/>
              <a:ext cx="6824067" cy="29238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1300" b="1">
                  <a:solidFill>
                    <a:schemeClr val="tx1"/>
                  </a:solidFill>
                  <a:latin typeface="+mn-lt"/>
                  <a:ea typeface="微軟正黑體" pitchFamily="34" charset="-120"/>
                </a:rPr>
                <a:t>開啟快取，應用程式端資料將先寫入 </a:t>
              </a:r>
              <a:r>
                <a:rPr lang="en-US" altLang="zh-TW" sz="1300" b="1">
                  <a:solidFill>
                    <a:schemeClr val="tx1"/>
                  </a:solidFill>
                  <a:latin typeface="+mn-lt"/>
                  <a:ea typeface="微軟正黑體" pitchFamily="34" charset="-120"/>
                </a:rPr>
                <a:t>SSD</a:t>
              </a:r>
              <a:r>
                <a:rPr lang="zh-TW" altLang="en-US" sz="1300" b="1">
                  <a:solidFill>
                    <a:schemeClr val="tx1"/>
                  </a:solidFill>
                  <a:latin typeface="+mn-lt"/>
                  <a:ea typeface="微軟正黑體" pitchFamily="34" charset="-120"/>
                </a:rPr>
                <a:t>，而頻繁讀取的資料也將同時存在於 </a:t>
              </a:r>
              <a:r>
                <a:rPr lang="en-US" altLang="zh-TW" sz="1300" b="1">
                  <a:solidFill>
                    <a:schemeClr val="tx1"/>
                  </a:solidFill>
                  <a:latin typeface="+mn-lt"/>
                  <a:ea typeface="微軟正黑體" pitchFamily="34" charset="-120"/>
                </a:rPr>
                <a:t>SSD</a:t>
              </a:r>
              <a:endParaRPr lang="zh-TW" altLang="en-US" sz="1300" b="1">
                <a:solidFill>
                  <a:schemeClr val="tx1"/>
                </a:solidFill>
                <a:latin typeface="+mn-lt"/>
                <a:ea typeface="微軟正黑體" pitchFamily="34" charset="-120"/>
              </a:endParaRPr>
            </a:p>
          </p:txBody>
        </p:sp>
        <p:sp>
          <p:nvSpPr>
            <p:cNvPr id="74" name="Shape 449">
              <a:extLst>
                <a:ext uri="{FF2B5EF4-FFF2-40B4-BE49-F238E27FC236}">
                  <a16:creationId xmlns:a16="http://schemas.microsoft.com/office/drawing/2014/main" id="{4E247846-232F-47FC-B7A6-37E773B74CC8}"/>
                </a:ext>
              </a:extLst>
            </p:cNvPr>
            <p:cNvSpPr/>
            <p:nvPr/>
          </p:nvSpPr>
          <p:spPr>
            <a:xfrm>
              <a:off x="245386" y="2985006"/>
              <a:ext cx="2071894" cy="355126"/>
            </a:xfrm>
            <a:prstGeom prst="roundRect">
              <a:avLst>
                <a:gd name="adj" fmla="val 10000"/>
              </a:avLst>
            </a:prstGeom>
            <a:solidFill>
              <a:srgbClr val="0070C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75" name="文字方塊 81">
              <a:extLst>
                <a:ext uri="{FF2B5EF4-FFF2-40B4-BE49-F238E27FC236}">
                  <a16:creationId xmlns:a16="http://schemas.microsoft.com/office/drawing/2014/main" id="{730D0D40-3F52-4671-A375-654979BDB821}"/>
                </a:ext>
              </a:extLst>
            </p:cNvPr>
            <p:cNvSpPr txBox="1"/>
            <p:nvPr/>
          </p:nvSpPr>
          <p:spPr>
            <a:xfrm>
              <a:off x="245386" y="3011860"/>
              <a:ext cx="2074547"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zh-TW" altLang="en-US" sz="1400" b="1">
                  <a:solidFill>
                    <a:schemeClr val="bg1"/>
                  </a:solidFill>
                  <a:latin typeface="+mn-lt"/>
                  <a:ea typeface="微軟正黑體" pitchFamily="34" charset="-120"/>
                </a:rPr>
                <a:t>開啟讀寫快取運作原理：</a:t>
              </a:r>
            </a:p>
          </p:txBody>
        </p:sp>
      </p:grpSp>
      <p:pic>
        <p:nvPicPr>
          <p:cNvPr id="49" name="圖片 48">
            <a:extLst>
              <a:ext uri="{FF2B5EF4-FFF2-40B4-BE49-F238E27FC236}">
                <a16:creationId xmlns:a16="http://schemas.microsoft.com/office/drawing/2014/main" id="{D0AE6B58-7C80-41E5-AA21-A98ED2F07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6684" y="2787990"/>
            <a:ext cx="878253" cy="1155519"/>
          </a:xfrm>
          <a:prstGeom prst="rect">
            <a:avLst/>
          </a:prstGeom>
          <a:effectLst>
            <a:outerShdw blurRad="50800" dist="38100" dir="8100000" algn="tr" rotWithShape="0">
              <a:prstClr val="black">
                <a:alpha val="40000"/>
              </a:prstClr>
            </a:outerShdw>
          </a:effectLst>
        </p:spPr>
      </p:pic>
      <p:sp>
        <p:nvSpPr>
          <p:cNvPr id="51" name="箭號: 向左 50">
            <a:extLst>
              <a:ext uri="{FF2B5EF4-FFF2-40B4-BE49-F238E27FC236}">
                <a16:creationId xmlns:a16="http://schemas.microsoft.com/office/drawing/2014/main" id="{22B2DE93-332A-43D5-BB39-5B4F8249BD09}"/>
              </a:ext>
            </a:extLst>
          </p:cNvPr>
          <p:cNvSpPr/>
          <p:nvPr/>
        </p:nvSpPr>
        <p:spPr>
          <a:xfrm>
            <a:off x="2014336" y="4094289"/>
            <a:ext cx="947618" cy="241859"/>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53" name="文字方塊 84">
            <a:extLst>
              <a:ext uri="{FF2B5EF4-FFF2-40B4-BE49-F238E27FC236}">
                <a16:creationId xmlns:a16="http://schemas.microsoft.com/office/drawing/2014/main" id="{5DE9394D-FB1E-415E-992B-A2127CA0A404}"/>
              </a:ext>
            </a:extLst>
          </p:cNvPr>
          <p:cNvSpPr txBox="1"/>
          <p:nvPr/>
        </p:nvSpPr>
        <p:spPr>
          <a:xfrm>
            <a:off x="2926989" y="4063492"/>
            <a:ext cx="3103320"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en-US" sz="1200" b="1">
                <a:solidFill>
                  <a:srgbClr val="0070C0"/>
                </a:solidFill>
                <a:latin typeface="+mn-lt"/>
                <a:ea typeface="微軟正黑體" pitchFamily="34" charset="-120"/>
              </a:rPr>
              <a:t>當 </a:t>
            </a:r>
            <a:r>
              <a:rPr lang="en-US" altLang="zh-TW" sz="1200" b="1">
                <a:solidFill>
                  <a:srgbClr val="0070C0"/>
                </a:solidFill>
                <a:latin typeface="+mn-lt"/>
                <a:ea typeface="微軟正黑體" pitchFamily="34" charset="-120"/>
              </a:rPr>
              <a:t>SSD</a:t>
            </a:r>
            <a:r>
              <a:rPr lang="zh-TW" altLang="en-US" sz="1200" b="1">
                <a:solidFill>
                  <a:srgbClr val="0070C0"/>
                </a:solidFill>
                <a:latin typeface="+mn-lt"/>
                <a:ea typeface="微軟正黑體" pitchFamily="34" charset="-120"/>
              </a:rPr>
              <a:t> 空間不足時，資料不經過快取</a:t>
            </a:r>
          </a:p>
        </p:txBody>
      </p:sp>
      <p:sp>
        <p:nvSpPr>
          <p:cNvPr id="57" name="文字方塊 98">
            <a:extLst>
              <a:ext uri="{FF2B5EF4-FFF2-40B4-BE49-F238E27FC236}">
                <a16:creationId xmlns:a16="http://schemas.microsoft.com/office/drawing/2014/main" id="{45EB3AC1-39EA-43ED-AA83-6902D3F39C9E}"/>
              </a:ext>
            </a:extLst>
          </p:cNvPr>
          <p:cNvSpPr txBox="1"/>
          <p:nvPr/>
        </p:nvSpPr>
        <p:spPr>
          <a:xfrm>
            <a:off x="2487206" y="3439135"/>
            <a:ext cx="700150" cy="276999"/>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err="1">
                <a:solidFill>
                  <a:schemeClr val="tx2">
                    <a:lumMod val="25000"/>
                  </a:schemeClr>
                </a:solidFill>
                <a:latin typeface="微軟正黑體" pitchFamily="34" charset="-120"/>
                <a:ea typeface="微軟正黑體" pitchFamily="34" charset="-120"/>
              </a:rPr>
              <a:t>讀取</a:t>
            </a:r>
            <a:endParaRPr lang="en-US" altLang="zh-TW" sz="1200" b="1">
              <a:solidFill>
                <a:schemeClr val="tx2">
                  <a:lumMod val="25000"/>
                </a:schemeClr>
              </a:solidFill>
              <a:latin typeface="微軟正黑體" pitchFamily="34" charset="-120"/>
              <a:ea typeface="微軟正黑體" pitchFamily="34" charset="-120"/>
            </a:endParaRPr>
          </a:p>
        </p:txBody>
      </p:sp>
      <p:sp>
        <p:nvSpPr>
          <p:cNvPr id="58" name="文字方塊 99">
            <a:extLst>
              <a:ext uri="{FF2B5EF4-FFF2-40B4-BE49-F238E27FC236}">
                <a16:creationId xmlns:a16="http://schemas.microsoft.com/office/drawing/2014/main" id="{F8A2C316-B975-43FD-BED7-73FC5E128864}"/>
              </a:ext>
            </a:extLst>
          </p:cNvPr>
          <p:cNvSpPr txBox="1"/>
          <p:nvPr/>
        </p:nvSpPr>
        <p:spPr>
          <a:xfrm>
            <a:off x="2513333" y="2864316"/>
            <a:ext cx="700150" cy="276999"/>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err="1">
                <a:solidFill>
                  <a:srgbClr val="C00000"/>
                </a:solidFill>
                <a:latin typeface="微軟正黑體" pitchFamily="34" charset="-120"/>
                <a:ea typeface="微軟正黑體" pitchFamily="34" charset="-120"/>
              </a:rPr>
              <a:t>寫入</a:t>
            </a:r>
            <a:endParaRPr lang="en-US" altLang="zh-TW" sz="1200" b="1">
              <a:solidFill>
                <a:srgbClr val="C00000"/>
              </a:solidFill>
              <a:latin typeface="微軟正黑體" pitchFamily="34" charset="-120"/>
              <a:ea typeface="微軟正黑體" pitchFamily="34" charset="-120"/>
            </a:endParaRPr>
          </a:p>
        </p:txBody>
      </p:sp>
      <p:sp>
        <p:nvSpPr>
          <p:cNvPr id="59" name="文字方塊 102">
            <a:extLst>
              <a:ext uri="{FF2B5EF4-FFF2-40B4-BE49-F238E27FC236}">
                <a16:creationId xmlns:a16="http://schemas.microsoft.com/office/drawing/2014/main" id="{2A246732-FD28-409B-B812-BD2B620B41D3}"/>
              </a:ext>
            </a:extLst>
          </p:cNvPr>
          <p:cNvSpPr txBox="1"/>
          <p:nvPr/>
        </p:nvSpPr>
        <p:spPr>
          <a:xfrm>
            <a:off x="6589103" y="4063084"/>
            <a:ext cx="1567898"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en-US" sz="1200" b="1">
                <a:solidFill>
                  <a:schemeClr val="tx1">
                    <a:lumMod val="95000"/>
                    <a:lumOff val="5000"/>
                  </a:schemeClr>
                </a:solidFill>
                <a:latin typeface="+mn-lt"/>
                <a:ea typeface="微軟正黑體" pitchFamily="34" charset="-120"/>
              </a:rPr>
              <a:t>大容量</a:t>
            </a:r>
            <a:r>
              <a:rPr lang="en-US" altLang="zh-TW" sz="1200" b="1">
                <a:solidFill>
                  <a:schemeClr val="tx1">
                    <a:lumMod val="95000"/>
                    <a:lumOff val="5000"/>
                  </a:schemeClr>
                </a:solidFill>
                <a:latin typeface="+mn-lt"/>
                <a:ea typeface="微軟正黑體" pitchFamily="34" charset="-120"/>
              </a:rPr>
              <a:t> HDD</a:t>
            </a:r>
            <a:endParaRPr lang="zh-TW" altLang="en-US" sz="1200" b="1">
              <a:solidFill>
                <a:schemeClr val="tx1">
                  <a:lumMod val="95000"/>
                  <a:lumOff val="5000"/>
                </a:schemeClr>
              </a:solidFill>
              <a:latin typeface="+mn-lt"/>
              <a:ea typeface="微軟正黑體" pitchFamily="34" charset="-120"/>
            </a:endParaRPr>
          </a:p>
        </p:txBody>
      </p:sp>
      <p:sp>
        <p:nvSpPr>
          <p:cNvPr id="60" name="文字方塊 103">
            <a:extLst>
              <a:ext uri="{FF2B5EF4-FFF2-40B4-BE49-F238E27FC236}">
                <a16:creationId xmlns:a16="http://schemas.microsoft.com/office/drawing/2014/main" id="{6E803F6A-ADEB-4243-AA8C-81357318862C}"/>
              </a:ext>
            </a:extLst>
          </p:cNvPr>
          <p:cNvSpPr txBox="1"/>
          <p:nvPr/>
        </p:nvSpPr>
        <p:spPr>
          <a:xfrm>
            <a:off x="1001118" y="3986548"/>
            <a:ext cx="1168125"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a:solidFill>
                  <a:schemeClr val="tx1">
                    <a:lumMod val="95000"/>
                    <a:lumOff val="5000"/>
                  </a:schemeClr>
                </a:solidFill>
                <a:latin typeface="+mn-lt"/>
                <a:ea typeface="微軟正黑體" pitchFamily="34" charset="-120"/>
              </a:rPr>
              <a:t>IO </a:t>
            </a:r>
            <a:r>
              <a:rPr lang="zh-TW" altLang="en-US" sz="1200" b="1">
                <a:solidFill>
                  <a:schemeClr val="tx1">
                    <a:lumMod val="95000"/>
                    <a:lumOff val="5000"/>
                  </a:schemeClr>
                </a:solidFill>
                <a:latin typeface="+mn-lt"/>
                <a:ea typeface="微軟正黑體" pitchFamily="34" charset="-120"/>
              </a:rPr>
              <a:t>高需求</a:t>
            </a:r>
            <a:br>
              <a:rPr lang="en-US" altLang="zh-TW" sz="1200" b="1">
                <a:solidFill>
                  <a:schemeClr val="tx1">
                    <a:lumMod val="95000"/>
                    <a:lumOff val="5000"/>
                  </a:schemeClr>
                </a:solidFill>
                <a:latin typeface="+mn-lt"/>
                <a:ea typeface="微軟正黑體" pitchFamily="34" charset="-120"/>
              </a:rPr>
            </a:br>
            <a:r>
              <a:rPr lang="zh-TW" altLang="en-US" sz="1200" b="1">
                <a:solidFill>
                  <a:schemeClr val="tx1">
                    <a:lumMod val="95000"/>
                    <a:lumOff val="5000"/>
                  </a:schemeClr>
                </a:solidFill>
                <a:latin typeface="+mn-lt"/>
                <a:ea typeface="微軟正黑體" pitchFamily="34" charset="-120"/>
              </a:rPr>
              <a:t>應用程式</a:t>
            </a:r>
          </a:p>
        </p:txBody>
      </p:sp>
      <p:sp>
        <p:nvSpPr>
          <p:cNvPr id="61" name="文字方塊 104">
            <a:extLst>
              <a:ext uri="{FF2B5EF4-FFF2-40B4-BE49-F238E27FC236}">
                <a16:creationId xmlns:a16="http://schemas.microsoft.com/office/drawing/2014/main" id="{FE3F1B66-A4D0-441F-AAD1-C4DF6D22AEFA}"/>
              </a:ext>
            </a:extLst>
          </p:cNvPr>
          <p:cNvSpPr txBox="1"/>
          <p:nvPr/>
        </p:nvSpPr>
        <p:spPr>
          <a:xfrm>
            <a:off x="3694700" y="3854577"/>
            <a:ext cx="1567898"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en-US" sz="1200" b="1">
                <a:solidFill>
                  <a:schemeClr val="tx1">
                    <a:lumMod val="95000"/>
                    <a:lumOff val="5000"/>
                  </a:schemeClr>
                </a:solidFill>
                <a:latin typeface="+mn-lt"/>
                <a:ea typeface="微軟正黑體" pitchFamily="34" charset="-120"/>
              </a:rPr>
              <a:t>高效能 </a:t>
            </a:r>
            <a:r>
              <a:rPr lang="en-US" altLang="zh-TW" sz="1200" b="1">
                <a:solidFill>
                  <a:schemeClr val="tx1">
                    <a:lumMod val="95000"/>
                    <a:lumOff val="5000"/>
                  </a:schemeClr>
                </a:solidFill>
                <a:latin typeface="+mn-lt"/>
                <a:ea typeface="微軟正黑體" pitchFamily="34" charset="-120"/>
              </a:rPr>
              <a:t>SSD</a:t>
            </a:r>
            <a:endParaRPr lang="zh-TW" altLang="en-US" sz="1200" b="1">
              <a:solidFill>
                <a:schemeClr val="tx1">
                  <a:lumMod val="95000"/>
                  <a:lumOff val="5000"/>
                </a:schemeClr>
              </a:solidFill>
              <a:latin typeface="+mn-lt"/>
              <a:ea typeface="微軟正黑體" pitchFamily="34" charset="-120"/>
            </a:endParaRPr>
          </a:p>
        </p:txBody>
      </p:sp>
      <p:pic>
        <p:nvPicPr>
          <p:cNvPr id="62" name="圖片 61">
            <a:extLst>
              <a:ext uri="{FF2B5EF4-FFF2-40B4-BE49-F238E27FC236}">
                <a16:creationId xmlns:a16="http://schemas.microsoft.com/office/drawing/2014/main" id="{E01C1DF0-DEBA-4E9A-811B-1D47BC3F3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7207" y="3205447"/>
            <a:ext cx="1164564" cy="730931"/>
          </a:xfrm>
          <a:prstGeom prst="rect">
            <a:avLst/>
          </a:prstGeom>
          <a:effectLst>
            <a:outerShdw blurRad="50800" dist="38100" dir="5400000" algn="t" rotWithShape="0">
              <a:prstClr val="black">
                <a:alpha val="40000"/>
              </a:prstClr>
            </a:outerShdw>
          </a:effectLst>
        </p:spPr>
      </p:pic>
      <p:pic>
        <p:nvPicPr>
          <p:cNvPr id="63" name="圖片 62">
            <a:extLst>
              <a:ext uri="{FF2B5EF4-FFF2-40B4-BE49-F238E27FC236}">
                <a16:creationId xmlns:a16="http://schemas.microsoft.com/office/drawing/2014/main" id="{A6EF83F5-A832-4C5F-AF86-003377D3EE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9061" y="3017052"/>
            <a:ext cx="1245435" cy="837525"/>
          </a:xfrm>
          <a:prstGeom prst="rect">
            <a:avLst/>
          </a:prstGeom>
          <a:effectLst>
            <a:outerShdw blurRad="50800" dist="38100" dir="5400000" algn="t" rotWithShape="0">
              <a:prstClr val="black">
                <a:alpha val="40000"/>
              </a:prstClr>
            </a:outerShdw>
          </a:effectLst>
        </p:spPr>
      </p:pic>
      <p:sp>
        <p:nvSpPr>
          <p:cNvPr id="64" name="箭號: 向左 63">
            <a:extLst>
              <a:ext uri="{FF2B5EF4-FFF2-40B4-BE49-F238E27FC236}">
                <a16:creationId xmlns:a16="http://schemas.microsoft.com/office/drawing/2014/main" id="{7391A00A-D91D-4D75-AFF7-DFB45F312E11}"/>
              </a:ext>
            </a:extLst>
          </p:cNvPr>
          <p:cNvSpPr/>
          <p:nvPr/>
        </p:nvSpPr>
        <p:spPr>
          <a:xfrm rot="10800000">
            <a:off x="6008347" y="4078492"/>
            <a:ext cx="943303" cy="246183"/>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pic>
        <p:nvPicPr>
          <p:cNvPr id="65" name="Shape 477" descr="ãServer iconãçåçæå°çµæ">
            <a:extLst>
              <a:ext uri="{FF2B5EF4-FFF2-40B4-BE49-F238E27FC236}">
                <a16:creationId xmlns:a16="http://schemas.microsoft.com/office/drawing/2014/main" id="{369FBF17-5A56-B043-B992-0BAD45A9B2C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931948" y="2816238"/>
            <a:ext cx="1212055" cy="1160690"/>
          </a:xfrm>
          <a:prstGeom prst="rect">
            <a:avLst/>
          </a:prstGeom>
          <a:noFill/>
          <a:ln>
            <a:noFill/>
          </a:ln>
        </p:spPr>
      </p:pic>
      <p:cxnSp>
        <p:nvCxnSpPr>
          <p:cNvPr id="66" name="直線單箭頭接點 65">
            <a:extLst>
              <a:ext uri="{FF2B5EF4-FFF2-40B4-BE49-F238E27FC236}">
                <a16:creationId xmlns:a16="http://schemas.microsoft.com/office/drawing/2014/main" id="{0A94520A-8FCC-4D35-8C57-E4A421D0FB35}"/>
              </a:ext>
            </a:extLst>
          </p:cNvPr>
          <p:cNvCxnSpPr>
            <a:cxnSpLocks/>
          </p:cNvCxnSpPr>
          <p:nvPr/>
        </p:nvCxnSpPr>
        <p:spPr>
          <a:xfrm>
            <a:off x="2316502" y="3203139"/>
            <a:ext cx="103629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BB3AE6AA-C5F6-4A68-836C-29440B24C977}"/>
              </a:ext>
            </a:extLst>
          </p:cNvPr>
          <p:cNvCxnSpPr>
            <a:cxnSpLocks/>
          </p:cNvCxnSpPr>
          <p:nvPr/>
        </p:nvCxnSpPr>
        <p:spPr>
          <a:xfrm flipH="1">
            <a:off x="2316503" y="3377310"/>
            <a:ext cx="1036297"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文字方塊 47">
            <a:extLst>
              <a:ext uri="{FF2B5EF4-FFF2-40B4-BE49-F238E27FC236}">
                <a16:creationId xmlns:a16="http://schemas.microsoft.com/office/drawing/2014/main" id="{73987CFF-D0D4-4EA2-BCAE-D17F096186DF}"/>
              </a:ext>
            </a:extLst>
          </p:cNvPr>
          <p:cNvSpPr txBox="1"/>
          <p:nvPr/>
        </p:nvSpPr>
        <p:spPr>
          <a:xfrm>
            <a:off x="5700281" y="3439135"/>
            <a:ext cx="700150" cy="276999"/>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err="1">
                <a:solidFill>
                  <a:schemeClr val="tx2">
                    <a:lumMod val="25000"/>
                  </a:schemeClr>
                </a:solidFill>
                <a:latin typeface="微軟正黑體" pitchFamily="34" charset="-120"/>
                <a:ea typeface="微軟正黑體" pitchFamily="34" charset="-120"/>
              </a:rPr>
              <a:t>讀取</a:t>
            </a:r>
            <a:endParaRPr lang="en-US" altLang="zh-TW" sz="1200" b="1">
              <a:solidFill>
                <a:schemeClr val="tx2">
                  <a:lumMod val="25000"/>
                </a:schemeClr>
              </a:solidFill>
              <a:latin typeface="微軟正黑體" pitchFamily="34" charset="-120"/>
              <a:ea typeface="微軟正黑體" pitchFamily="34" charset="-120"/>
            </a:endParaRPr>
          </a:p>
        </p:txBody>
      </p:sp>
      <p:sp>
        <p:nvSpPr>
          <p:cNvPr id="69" name="文字方塊 48">
            <a:extLst>
              <a:ext uri="{FF2B5EF4-FFF2-40B4-BE49-F238E27FC236}">
                <a16:creationId xmlns:a16="http://schemas.microsoft.com/office/drawing/2014/main" id="{43013CD6-8BAD-4646-9890-BF485DEAE0F0}"/>
              </a:ext>
            </a:extLst>
          </p:cNvPr>
          <p:cNvSpPr txBox="1"/>
          <p:nvPr/>
        </p:nvSpPr>
        <p:spPr>
          <a:xfrm>
            <a:off x="5726408" y="2864316"/>
            <a:ext cx="700150" cy="276999"/>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err="1">
                <a:solidFill>
                  <a:srgbClr val="C00000"/>
                </a:solidFill>
                <a:latin typeface="微軟正黑體" pitchFamily="34" charset="-120"/>
                <a:ea typeface="微軟正黑體" pitchFamily="34" charset="-120"/>
              </a:rPr>
              <a:t>寫入</a:t>
            </a:r>
            <a:endParaRPr lang="en-US" altLang="zh-TW" sz="1200" b="1">
              <a:solidFill>
                <a:srgbClr val="C00000"/>
              </a:solidFill>
              <a:latin typeface="微軟正黑體" pitchFamily="34" charset="-120"/>
              <a:ea typeface="微軟正黑體" pitchFamily="34" charset="-120"/>
            </a:endParaRPr>
          </a:p>
        </p:txBody>
      </p:sp>
      <p:cxnSp>
        <p:nvCxnSpPr>
          <p:cNvPr id="70" name="直線單箭頭接點 69">
            <a:extLst>
              <a:ext uri="{FF2B5EF4-FFF2-40B4-BE49-F238E27FC236}">
                <a16:creationId xmlns:a16="http://schemas.microsoft.com/office/drawing/2014/main" id="{467CF7ED-0C9E-40F7-979C-8267652E65C3}"/>
              </a:ext>
            </a:extLst>
          </p:cNvPr>
          <p:cNvCxnSpPr>
            <a:cxnSpLocks/>
          </p:cNvCxnSpPr>
          <p:nvPr/>
        </p:nvCxnSpPr>
        <p:spPr>
          <a:xfrm>
            <a:off x="5529577" y="3203139"/>
            <a:ext cx="103629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4168C060-A496-4648-BB5F-C617D4A678CF}"/>
              </a:ext>
            </a:extLst>
          </p:cNvPr>
          <p:cNvCxnSpPr>
            <a:cxnSpLocks/>
          </p:cNvCxnSpPr>
          <p:nvPr/>
        </p:nvCxnSpPr>
        <p:spPr>
          <a:xfrm flipH="1">
            <a:off x="5529578" y="3377310"/>
            <a:ext cx="1036297"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526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993912" y="0"/>
            <a:ext cx="8150087" cy="749064"/>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600">
                <a:latin typeface="Arial" panose="020B0604020202020204" pitchFamily="34" charset="0"/>
                <a:ea typeface="Microsoft JhengHei"/>
                <a:cs typeface="Arial" panose="020B0604020202020204" pitchFamily="34" charset="0"/>
                <a:sym typeface="Microsoft JhengHei"/>
              </a:rPr>
              <a:t>唯寫快取最大化寫入專用伺服器效率</a:t>
            </a:r>
            <a:endParaRPr sz="3600">
              <a:latin typeface="Arial" panose="020B0604020202020204" pitchFamily="34" charset="0"/>
              <a:ea typeface="Microsoft JhengHei"/>
              <a:cs typeface="Arial" panose="020B0604020202020204" pitchFamily="34" charset="0"/>
              <a:sym typeface="Microsoft JhengHei"/>
            </a:endParaRPr>
          </a:p>
        </p:txBody>
      </p:sp>
      <p:sp>
        <p:nvSpPr>
          <p:cNvPr id="2" name="內容版面配置區 1">
            <a:extLst>
              <a:ext uri="{FF2B5EF4-FFF2-40B4-BE49-F238E27FC236}">
                <a16:creationId xmlns:a16="http://schemas.microsoft.com/office/drawing/2014/main" id="{E38528BA-6309-1E4B-AACE-F64AF967B36D}"/>
              </a:ext>
            </a:extLst>
          </p:cNvPr>
          <p:cNvSpPr>
            <a:spLocks noGrp="1"/>
          </p:cNvSpPr>
          <p:nvPr>
            <p:ph idx="1"/>
          </p:nvPr>
        </p:nvSpPr>
        <p:spPr>
          <a:xfrm>
            <a:off x="306446" y="964395"/>
            <a:ext cx="5417406" cy="3630227"/>
          </a:xfrm>
        </p:spPr>
        <p:txBody>
          <a:bodyPr vert="horz" lIns="91440" tIns="45720" rIns="91440" bIns="45720" rtlCol="0" anchor="t">
            <a:normAutofit/>
          </a:bodyPr>
          <a:lstStyle/>
          <a:p>
            <a:pPr marL="182563" indent="-182563">
              <a:lnSpc>
                <a:spcPct val="120000"/>
              </a:lnSpc>
              <a:buSzPct val="60000"/>
              <a:buFont typeface="Wingdings" panose="05000000000000000000" pitchFamily="2" charset="2"/>
              <a:buChar char="l"/>
            </a:pPr>
            <a:r>
              <a:rPr kumimoji="1" lang="zh-TW" altLang="en-US" sz="1600">
                <a:latin typeface="Arial" pitchFamily="34" charset="0"/>
                <a:cs typeface="Arial" panose="020B0604020202020204" pitchFamily="34" charset="0"/>
              </a:rPr>
              <a:t>唯寫快取為微軟提倡，在使用全快閃儲存時，搭配 </a:t>
            </a:r>
            <a:r>
              <a:rPr kumimoji="1" lang="en" altLang="zh-TW" sz="1600">
                <a:latin typeface="Arial" pitchFamily="34" charset="0"/>
                <a:cs typeface="Arial" panose="020B0604020202020204" pitchFamily="34" charset="0"/>
              </a:rPr>
              <a:t>PCIe SSD </a:t>
            </a:r>
            <a:r>
              <a:rPr kumimoji="1" lang="zh-TW" altLang="en-US" sz="1600">
                <a:latin typeface="Arial" pitchFamily="34" charset="0"/>
                <a:cs typeface="Arial" panose="020B0604020202020204" pitchFamily="34" charset="0"/>
              </a:rPr>
              <a:t>將寫入重寫合併以提升壽命</a:t>
            </a:r>
            <a:endParaRPr kumimoji="1" lang="en-US" altLang="zh-TW" sz="1600">
              <a:latin typeface="Arial" pitchFamily="34" charset="0"/>
              <a:cs typeface="Arial" panose="020B0604020202020204" pitchFamily="34" charset="0"/>
            </a:endParaRPr>
          </a:p>
          <a:p>
            <a:pPr marL="182563" indent="-182563">
              <a:lnSpc>
                <a:spcPct val="120000"/>
              </a:lnSpc>
              <a:buSzPct val="60000"/>
              <a:buFont typeface="Wingdings" panose="05000000000000000000" pitchFamily="2" charset="2"/>
              <a:buChar char="l"/>
            </a:pPr>
            <a:r>
              <a:rPr kumimoji="1" lang="en-US" altLang="zh-TW" sz="1600">
                <a:latin typeface="Arial" pitchFamily="34" charset="0"/>
                <a:cs typeface="Arial" panose="020B0604020202020204" pitchFamily="34" charset="0"/>
              </a:rPr>
              <a:t>QNAP</a:t>
            </a:r>
            <a:r>
              <a:rPr kumimoji="1" lang="zh-TW" altLang="en-US" sz="1600">
                <a:latin typeface="Arial" pitchFamily="34" charset="0"/>
                <a:cs typeface="Arial" panose="020B0604020202020204" pitchFamily="34" charset="0"/>
              </a:rPr>
              <a:t> 認為，將高成本有限容量的 </a:t>
            </a:r>
            <a:r>
              <a:rPr kumimoji="1" lang="en" altLang="zh-TW" sz="1600">
                <a:latin typeface="Arial" pitchFamily="34" charset="0"/>
                <a:cs typeface="Arial" panose="020B0604020202020204" pitchFamily="34" charset="0"/>
              </a:rPr>
              <a:t>SSD</a:t>
            </a:r>
            <a:r>
              <a:rPr kumimoji="1" lang="zh-TW" altLang="en-US" sz="1600">
                <a:latin typeface="Arial" pitchFamily="34" charset="0"/>
                <a:cs typeface="Arial" panose="020B0604020202020204" pitchFamily="34" charset="0"/>
              </a:rPr>
              <a:t> 使用寫入快取，在特定企業應用下將獲得高性價比：</a:t>
            </a:r>
          </a:p>
          <a:p>
            <a:pPr marL="0" indent="0">
              <a:lnSpc>
                <a:spcPct val="120000"/>
              </a:lnSpc>
              <a:buClr>
                <a:schemeClr val="tx1">
                  <a:lumMod val="75000"/>
                  <a:lumOff val="25000"/>
                </a:schemeClr>
              </a:buClr>
              <a:buNone/>
            </a:pPr>
            <a:r>
              <a:rPr kumimoji="1" lang="en-US" altLang="zh-TW" sz="1600">
                <a:latin typeface="Arial" pitchFamily="34" charset="0"/>
                <a:cs typeface="Arial" panose="020B0604020202020204" pitchFamily="34" charset="0"/>
              </a:rPr>
              <a:t>1.</a:t>
            </a:r>
            <a:r>
              <a:rPr kumimoji="1" lang="zh-TW" altLang="en-US" sz="1600">
                <a:latin typeface="Arial" pitchFamily="34" charset="0"/>
                <a:cs typeface="Arial" panose="020B0604020202020204" pitchFamily="34" charset="0"/>
              </a:rPr>
              <a:t> 需要以高速傳入的檔案伺服器</a:t>
            </a:r>
          </a:p>
          <a:p>
            <a:pPr marL="0" indent="0">
              <a:lnSpc>
                <a:spcPct val="120000"/>
              </a:lnSpc>
              <a:buNone/>
            </a:pPr>
            <a:r>
              <a:rPr kumimoji="1" lang="en-US" altLang="zh-TW" sz="1600">
                <a:latin typeface="Arial" pitchFamily="34" charset="0"/>
                <a:cs typeface="Arial" panose="020B0604020202020204" pitchFamily="34" charset="0"/>
              </a:rPr>
              <a:t>2.</a:t>
            </a:r>
            <a:r>
              <a:rPr kumimoji="1" lang="zh-TW" altLang="en-US" sz="1600">
                <a:latin typeface="Arial" pitchFamily="34" charset="0"/>
                <a:cs typeface="Arial" panose="020B0604020202020204" pitchFamily="34" charset="0"/>
              </a:rPr>
              <a:t> 在資料存取種類上，寫入明顯大於讀取的資料庫</a:t>
            </a:r>
            <a:br>
              <a:rPr kumimoji="1" lang="zh-TW" altLang="en-US" sz="1600">
                <a:latin typeface="Arial" pitchFamily="34" charset="0"/>
                <a:cs typeface="Arial" panose="020B0604020202020204" pitchFamily="34" charset="0"/>
              </a:rPr>
            </a:br>
            <a:r>
              <a:rPr kumimoji="1" lang="en-US" altLang="zh-TW" sz="1600">
                <a:latin typeface="Arial" pitchFamily="34" charset="0"/>
                <a:cs typeface="Arial" panose="020B0604020202020204" pitchFamily="34" charset="0"/>
              </a:rPr>
              <a:t>    </a:t>
            </a:r>
            <a:r>
              <a:rPr kumimoji="1" lang="zh-TW" altLang="en-US" sz="1600">
                <a:latin typeface="Arial" pitchFamily="34" charset="0"/>
                <a:cs typeface="Arial" panose="020B0604020202020204" pitchFamily="34" charset="0"/>
              </a:rPr>
              <a:t>應用 </a:t>
            </a:r>
            <a:r>
              <a:rPr kumimoji="1" lang="en-US" altLang="zh-TW" sz="1600">
                <a:latin typeface="Arial" pitchFamily="34" charset="0"/>
                <a:cs typeface="Arial" panose="020B0604020202020204" pitchFamily="34" charset="0"/>
              </a:rPr>
              <a:t>(</a:t>
            </a:r>
            <a:r>
              <a:rPr kumimoji="1" lang="zh-TW" altLang="en-US" sz="1600">
                <a:latin typeface="Arial" pitchFamily="34" charset="0"/>
                <a:cs typeface="Arial" panose="020B0604020202020204" pitchFamily="34" charset="0"/>
              </a:rPr>
              <a:t>如 </a:t>
            </a:r>
            <a:r>
              <a:rPr kumimoji="1" lang="en" altLang="zh-TW" sz="1600">
                <a:latin typeface="Arial" pitchFamily="34" charset="0"/>
                <a:cs typeface="Arial" panose="020B0604020202020204" pitchFamily="34" charset="0"/>
              </a:rPr>
              <a:t>I</a:t>
            </a:r>
            <a:r>
              <a:rPr kumimoji="1" lang="en-US" altLang="zh-TW" sz="1600">
                <a:latin typeface="Arial" pitchFamily="34" charset="0"/>
                <a:cs typeface="Arial" panose="020B0604020202020204" pitchFamily="34" charset="0"/>
              </a:rPr>
              <a:t>o</a:t>
            </a:r>
            <a:r>
              <a:rPr kumimoji="1" lang="en" altLang="zh-TW" sz="1600">
                <a:latin typeface="Arial" pitchFamily="34" charset="0"/>
                <a:cs typeface="Arial" panose="020B0604020202020204" pitchFamily="34" charset="0"/>
              </a:rPr>
              <a:t>T </a:t>
            </a:r>
            <a:r>
              <a:rPr kumimoji="1" lang="zh-TW" altLang="en-US" sz="1600">
                <a:latin typeface="Arial" pitchFamily="34" charset="0"/>
                <a:cs typeface="Arial" panose="020B0604020202020204" pitchFamily="34" charset="0"/>
              </a:rPr>
              <a:t>監控伺服器</a:t>
            </a:r>
            <a:r>
              <a:rPr kumimoji="1" lang="en-US" altLang="zh-TW" sz="1600">
                <a:latin typeface="Arial" pitchFamily="34" charset="0"/>
                <a:cs typeface="Arial" panose="020B0604020202020204" pitchFamily="34" charset="0"/>
              </a:rPr>
              <a:t>)</a:t>
            </a:r>
            <a:br>
              <a:rPr kumimoji="1" lang="en-US" altLang="zh-TW" sz="1600">
                <a:latin typeface="Arial" pitchFamily="34" charset="0"/>
                <a:cs typeface="Arial" panose="020B0604020202020204" pitchFamily="34" charset="0"/>
              </a:rPr>
            </a:br>
            <a:r>
              <a:rPr kumimoji="1" lang="en-US" altLang="zh-TW" sz="1600">
                <a:latin typeface="Arial" pitchFamily="34" charset="0"/>
                <a:cs typeface="Arial" panose="020B0604020202020204" pitchFamily="34" charset="0"/>
              </a:rPr>
              <a:t>3.</a:t>
            </a:r>
            <a:r>
              <a:rPr kumimoji="1" lang="zh-TW" altLang="en-US" sz="1600">
                <a:latin typeface="Arial" pitchFamily="34" charset="0"/>
                <a:cs typeface="Arial" panose="020B0604020202020204" pitchFamily="34" charset="0"/>
              </a:rPr>
              <a:t> 寫入放大低，壽命高的 </a:t>
            </a:r>
            <a:r>
              <a:rPr kumimoji="1" lang="en-US" altLang="zh-TW" sz="1600">
                <a:latin typeface="Arial" pitchFamily="34" charset="0"/>
                <a:cs typeface="Arial" panose="020B0604020202020204" pitchFamily="34" charset="0"/>
              </a:rPr>
              <a:t>SSD</a:t>
            </a:r>
            <a:r>
              <a:rPr kumimoji="1" lang="zh-TW" altLang="en-US" sz="1600">
                <a:latin typeface="Arial" pitchFamily="34" charset="0"/>
                <a:cs typeface="Arial" panose="020B0604020202020204" pitchFamily="34" charset="0"/>
              </a:rPr>
              <a:t> 與其他 </a:t>
            </a:r>
            <a:r>
              <a:rPr kumimoji="1" lang="en-US" altLang="zh-TW" sz="1600">
                <a:latin typeface="Arial" pitchFamily="34" charset="0"/>
                <a:cs typeface="Arial" panose="020B0604020202020204" pitchFamily="34" charset="0"/>
              </a:rPr>
              <a:t>SSD</a:t>
            </a:r>
            <a:r>
              <a:rPr kumimoji="1" lang="zh-TW" altLang="en-US" sz="1600">
                <a:latin typeface="Arial" pitchFamily="34" charset="0"/>
                <a:cs typeface="Arial" panose="020B0604020202020204" pitchFamily="34" charset="0"/>
              </a:rPr>
              <a:t> 混用</a:t>
            </a:r>
            <a:br>
              <a:rPr kumimoji="1" lang="zh-TW" altLang="en-US" sz="1600">
                <a:latin typeface="Arial" pitchFamily="34" charset="0"/>
                <a:cs typeface="Arial" panose="020B0604020202020204" pitchFamily="34" charset="0"/>
              </a:rPr>
            </a:br>
            <a:r>
              <a:rPr kumimoji="1" lang="en-US" altLang="zh-TW" sz="1600">
                <a:latin typeface="Arial" pitchFamily="34" charset="0"/>
                <a:cs typeface="Arial" panose="020B0604020202020204" pitchFamily="34" charset="0"/>
              </a:rPr>
              <a:t>    </a:t>
            </a:r>
            <a:r>
              <a:rPr kumimoji="1" lang="zh-TW" altLang="en-US" sz="1600">
                <a:latin typeface="Arial" pitchFamily="34" charset="0"/>
                <a:cs typeface="Arial" panose="020B0604020202020204" pitchFamily="34" charset="0"/>
              </a:rPr>
              <a:t>如 </a:t>
            </a:r>
            <a:r>
              <a:rPr kumimoji="1" lang="en" altLang="zh-TW" sz="1600">
                <a:latin typeface="Arial" pitchFamily="34" charset="0"/>
                <a:cs typeface="Arial" panose="020B0604020202020204" pitchFamily="34" charset="0"/>
              </a:rPr>
              <a:t>Intel® Optane™</a:t>
            </a:r>
            <a:endParaRPr kumimoji="1" lang="zh-TW" altLang="en-US" sz="1600">
              <a:latin typeface="Arial" pitchFamily="34" charset="0"/>
              <a:cs typeface="Arial" panose="020B0604020202020204" pitchFamily="34" charset="0"/>
            </a:endParaRPr>
          </a:p>
        </p:txBody>
      </p:sp>
      <p:sp>
        <p:nvSpPr>
          <p:cNvPr id="266" name="Shape 266"/>
          <p:cNvSpPr txBox="1"/>
          <p:nvPr/>
        </p:nvSpPr>
        <p:spPr>
          <a:xfrm>
            <a:off x="190445" y="4375910"/>
            <a:ext cx="5396136" cy="215400"/>
          </a:xfrm>
          <a:prstGeom prst="rect">
            <a:avLst/>
          </a:prstGeom>
          <a:noFill/>
          <a:ln>
            <a:noFill/>
          </a:ln>
        </p:spPr>
        <p:txBody>
          <a:bodyPr spcFirstLastPara="1" wrap="square" lIns="91425" tIns="45700" rIns="91425" bIns="45700" anchor="t" anchorCtr="0">
            <a:noAutofit/>
          </a:bodyPr>
          <a:lstStyle/>
          <a:p>
            <a:pPr marL="444500" marR="0" lvl="0" indent="-342900" algn="l" rtl="0">
              <a:lnSpc>
                <a:spcPct val="100000"/>
              </a:lnSpc>
              <a:spcBef>
                <a:spcPts val="0"/>
              </a:spcBef>
              <a:spcAft>
                <a:spcPts val="0"/>
              </a:spcAft>
              <a:buNone/>
            </a:pPr>
            <a:r>
              <a:rPr lang="zh-TW" altLang="en-US" sz="800" b="1"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資料來源 </a:t>
            </a:r>
            <a:r>
              <a:rPr lang="zh-TW" sz="800" b="1"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 </a:t>
            </a:r>
            <a:endParaRPr lang="en-US" altLang="zh-TW" sz="800" b="1">
              <a:solidFill>
                <a:schemeClr val="tx1"/>
              </a:solidFill>
              <a:latin typeface="Arial" panose="020B0604020202020204" pitchFamily="34" charset="0"/>
              <a:ea typeface="微軟正黑體" pitchFamily="34" charset="-120"/>
              <a:cs typeface="Arial" panose="020B0604020202020204" pitchFamily="34" charset="0"/>
              <a:sym typeface="Arial"/>
            </a:endParaRPr>
          </a:p>
          <a:p>
            <a:pPr marL="444500" marR="0" lvl="0" indent="-342900" algn="l" rtl="0">
              <a:lnSpc>
                <a:spcPct val="100000"/>
              </a:lnSpc>
              <a:spcBef>
                <a:spcPts val="0"/>
              </a:spcBef>
              <a:spcAft>
                <a:spcPts val="0"/>
              </a:spcAft>
              <a:buNone/>
            </a:pPr>
            <a:r>
              <a:rPr lang="zh-TW" sz="800" b="0"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hlinkClick r:id="rId3"/>
              </a:rPr>
              <a:t>https://docs.microsoft.com/en-us/windows-server/storage/storage-spaces/understand-the-cache</a:t>
            </a:r>
            <a:endParaRPr lang="zh-TW" altLang="en-US">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34" name="圓角矩形 38">
            <a:extLst>
              <a:ext uri="{FF2B5EF4-FFF2-40B4-BE49-F238E27FC236}">
                <a16:creationId xmlns:a16="http://schemas.microsoft.com/office/drawing/2014/main" id="{3F661695-C66E-4F43-BFCC-9F1752ADEF4E}"/>
              </a:ext>
            </a:extLst>
          </p:cNvPr>
          <p:cNvSpPr/>
          <p:nvPr/>
        </p:nvSpPr>
        <p:spPr>
          <a:xfrm>
            <a:off x="5717107" y="1042600"/>
            <a:ext cx="3043477" cy="3605601"/>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zh-TW" altLang="en-US"/>
          </a:p>
        </p:txBody>
      </p:sp>
      <p:grpSp>
        <p:nvGrpSpPr>
          <p:cNvPr id="41" name="群組 40">
            <a:extLst>
              <a:ext uri="{FF2B5EF4-FFF2-40B4-BE49-F238E27FC236}">
                <a16:creationId xmlns:a16="http://schemas.microsoft.com/office/drawing/2014/main" id="{3A246B2D-6644-4A6D-87C6-A8FFEEC65C9A}"/>
              </a:ext>
            </a:extLst>
          </p:cNvPr>
          <p:cNvGrpSpPr/>
          <p:nvPr/>
        </p:nvGrpSpPr>
        <p:grpSpPr>
          <a:xfrm>
            <a:off x="5807133" y="1123886"/>
            <a:ext cx="3758168" cy="4198342"/>
            <a:chOff x="5896920" y="1311362"/>
            <a:chExt cx="3758168" cy="4198342"/>
          </a:xfrm>
        </p:grpSpPr>
        <p:sp>
          <p:nvSpPr>
            <p:cNvPr id="42" name="弧形 41">
              <a:extLst>
                <a:ext uri="{FF2B5EF4-FFF2-40B4-BE49-F238E27FC236}">
                  <a16:creationId xmlns:a16="http://schemas.microsoft.com/office/drawing/2014/main" id="{FFE4EFFA-792B-417D-93A5-9D947575D03E}"/>
                </a:ext>
              </a:extLst>
            </p:cNvPr>
            <p:cNvSpPr/>
            <p:nvPr/>
          </p:nvSpPr>
          <p:spPr>
            <a:xfrm rot="14580648">
              <a:off x="6569274" y="2423889"/>
              <a:ext cx="4110804" cy="2060825"/>
            </a:xfrm>
            <a:prstGeom prst="arc">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zh-TW" altLang="en-US"/>
            </a:p>
          </p:txBody>
        </p:sp>
        <p:sp>
          <p:nvSpPr>
            <p:cNvPr id="43" name="矩形 42">
              <a:extLst>
                <a:ext uri="{FF2B5EF4-FFF2-40B4-BE49-F238E27FC236}">
                  <a16:creationId xmlns:a16="http://schemas.microsoft.com/office/drawing/2014/main" id="{8AB9C61D-7074-41BA-8611-2AE8E031F2CB}"/>
                </a:ext>
              </a:extLst>
            </p:cNvPr>
            <p:cNvSpPr/>
            <p:nvPr/>
          </p:nvSpPr>
          <p:spPr>
            <a:xfrm>
              <a:off x="6074229"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44" name="矩形 43">
              <a:extLst>
                <a:ext uri="{FF2B5EF4-FFF2-40B4-BE49-F238E27FC236}">
                  <a16:creationId xmlns:a16="http://schemas.microsoft.com/office/drawing/2014/main" id="{E1B3B694-469D-42DC-A161-D2C647F7468A}"/>
                </a:ext>
              </a:extLst>
            </p:cNvPr>
            <p:cNvSpPr/>
            <p:nvPr/>
          </p:nvSpPr>
          <p:spPr>
            <a:xfrm>
              <a:off x="6741920"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45" name="接點: 肘形 44">
              <a:extLst>
                <a:ext uri="{FF2B5EF4-FFF2-40B4-BE49-F238E27FC236}">
                  <a16:creationId xmlns:a16="http://schemas.microsoft.com/office/drawing/2014/main" id="{22ACB3A2-9A1F-46C9-B8CF-E5DF4ADAEBA5}"/>
                </a:ext>
              </a:extLst>
            </p:cNvPr>
            <p:cNvCxnSpPr>
              <a:cxnSpLocks/>
              <a:endCxn id="44" idx="0"/>
            </p:cNvCxnSpPr>
            <p:nvPr/>
          </p:nvCxnSpPr>
          <p:spPr>
            <a:xfrm>
              <a:off x="6668989"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6" name="接點: 肘形 45">
              <a:extLst>
                <a:ext uri="{FF2B5EF4-FFF2-40B4-BE49-F238E27FC236}">
                  <a16:creationId xmlns:a16="http://schemas.microsoft.com/office/drawing/2014/main" id="{CAB6BF4F-B6E1-4CB0-B9B1-7DA347367090}"/>
                </a:ext>
              </a:extLst>
            </p:cNvPr>
            <p:cNvCxnSpPr>
              <a:cxnSpLocks/>
            </p:cNvCxnSpPr>
            <p:nvPr/>
          </p:nvCxnSpPr>
          <p:spPr>
            <a:xfrm rot="5400000">
              <a:off x="6272618" y="3496041"/>
              <a:ext cx="510811" cy="324780"/>
            </a:xfrm>
            <a:prstGeom prst="bentConnector3">
              <a:avLst>
                <a:gd name="adj1" fmla="val 50000"/>
              </a:avLst>
            </a:prstGeom>
            <a:ln w="34925" cmpd="sng">
              <a:solidFill>
                <a:srgbClr val="0071C2"/>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1EDCB3AC-2621-410E-82F0-ADBB0E217A71}"/>
                </a:ext>
              </a:extLst>
            </p:cNvPr>
            <p:cNvGrpSpPr/>
            <p:nvPr/>
          </p:nvGrpSpPr>
          <p:grpSpPr>
            <a:xfrm>
              <a:off x="6400398" y="2597499"/>
              <a:ext cx="577780" cy="805526"/>
              <a:chOff x="6404096" y="2612019"/>
              <a:chExt cx="577780" cy="805526"/>
            </a:xfrm>
          </p:grpSpPr>
          <p:sp>
            <p:nvSpPr>
              <p:cNvPr id="61" name="直角三角形 60">
                <a:extLst>
                  <a:ext uri="{FF2B5EF4-FFF2-40B4-BE49-F238E27FC236}">
                    <a16:creationId xmlns:a16="http://schemas.microsoft.com/office/drawing/2014/main" id="{04B1F122-2788-4B2B-96AB-848914CD07E3}"/>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62" name="直角三角形 61">
                <a:extLst>
                  <a:ext uri="{FF2B5EF4-FFF2-40B4-BE49-F238E27FC236}">
                    <a16:creationId xmlns:a16="http://schemas.microsoft.com/office/drawing/2014/main" id="{9F4B8198-7CEE-433E-8BBC-E275649EE4B3}"/>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grpSp>
        <p:sp>
          <p:nvSpPr>
            <p:cNvPr id="48" name="文字方塊 49">
              <a:extLst>
                <a:ext uri="{FF2B5EF4-FFF2-40B4-BE49-F238E27FC236}">
                  <a16:creationId xmlns:a16="http://schemas.microsoft.com/office/drawing/2014/main" id="{B55BD61E-3453-4EBD-BEC8-10101CC9B91F}"/>
                </a:ext>
              </a:extLst>
            </p:cNvPr>
            <p:cNvSpPr txBox="1"/>
            <p:nvPr/>
          </p:nvSpPr>
          <p:spPr>
            <a:xfrm>
              <a:off x="6400398" y="2891035"/>
              <a:ext cx="577781" cy="2616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cxnSp>
          <p:nvCxnSpPr>
            <p:cNvPr id="49" name="直線單箭頭接點 48">
              <a:extLst>
                <a:ext uri="{FF2B5EF4-FFF2-40B4-BE49-F238E27FC236}">
                  <a16:creationId xmlns:a16="http://schemas.microsoft.com/office/drawing/2014/main" id="{56592B91-1EFB-44F2-9664-9BBDA36E27C9}"/>
                </a:ext>
              </a:extLst>
            </p:cNvPr>
            <p:cNvCxnSpPr/>
            <p:nvPr/>
          </p:nvCxnSpPr>
          <p:spPr>
            <a:xfrm>
              <a:off x="6690414" y="1768510"/>
              <a:ext cx="0" cy="8289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0" name="矩形 49">
              <a:extLst>
                <a:ext uri="{FF2B5EF4-FFF2-40B4-BE49-F238E27FC236}">
                  <a16:creationId xmlns:a16="http://schemas.microsoft.com/office/drawing/2014/main" id="{7EC8F393-149D-4D97-8F80-20E803663298}"/>
                </a:ext>
              </a:extLst>
            </p:cNvPr>
            <p:cNvSpPr/>
            <p:nvPr/>
          </p:nvSpPr>
          <p:spPr>
            <a:xfrm>
              <a:off x="7425047"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51" name="矩形 50">
              <a:extLst>
                <a:ext uri="{FF2B5EF4-FFF2-40B4-BE49-F238E27FC236}">
                  <a16:creationId xmlns:a16="http://schemas.microsoft.com/office/drawing/2014/main" id="{59E2B390-6220-479F-957A-C7D1B524898E}"/>
                </a:ext>
              </a:extLst>
            </p:cNvPr>
            <p:cNvSpPr/>
            <p:nvPr/>
          </p:nvSpPr>
          <p:spPr>
            <a:xfrm>
              <a:off x="8092738"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52" name="接點: 肘形 51">
              <a:extLst>
                <a:ext uri="{FF2B5EF4-FFF2-40B4-BE49-F238E27FC236}">
                  <a16:creationId xmlns:a16="http://schemas.microsoft.com/office/drawing/2014/main" id="{A43C11EF-F499-4EFC-9E57-DED6C4BD0BFF}"/>
                </a:ext>
              </a:extLst>
            </p:cNvPr>
            <p:cNvCxnSpPr>
              <a:cxnSpLocks/>
              <a:endCxn id="51" idx="0"/>
            </p:cNvCxnSpPr>
            <p:nvPr/>
          </p:nvCxnSpPr>
          <p:spPr>
            <a:xfrm>
              <a:off x="8019807"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3" name="接點: 肘形 52">
              <a:extLst>
                <a:ext uri="{FF2B5EF4-FFF2-40B4-BE49-F238E27FC236}">
                  <a16:creationId xmlns:a16="http://schemas.microsoft.com/office/drawing/2014/main" id="{5E3AC861-A026-4D4F-BE27-78DA6CB7F7D5}"/>
                </a:ext>
              </a:extLst>
            </p:cNvPr>
            <p:cNvCxnSpPr>
              <a:cxnSpLocks/>
            </p:cNvCxnSpPr>
            <p:nvPr/>
          </p:nvCxnSpPr>
          <p:spPr>
            <a:xfrm rot="5400000">
              <a:off x="7623436" y="3496041"/>
              <a:ext cx="510811" cy="324780"/>
            </a:xfrm>
            <a:prstGeom prst="bentConnector3">
              <a:avLst>
                <a:gd name="adj1" fmla="val 50000"/>
              </a:avLst>
            </a:prstGeom>
            <a:ln w="34925" cmpd="sng">
              <a:solidFill>
                <a:schemeClr val="bg1">
                  <a:lumMod val="75000"/>
                </a:schemeClr>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54" name="群組 53">
              <a:extLst>
                <a:ext uri="{FF2B5EF4-FFF2-40B4-BE49-F238E27FC236}">
                  <a16:creationId xmlns:a16="http://schemas.microsoft.com/office/drawing/2014/main" id="{3F783D14-DA3A-461F-B834-BFE5DB03CD96}"/>
                </a:ext>
              </a:extLst>
            </p:cNvPr>
            <p:cNvGrpSpPr/>
            <p:nvPr/>
          </p:nvGrpSpPr>
          <p:grpSpPr>
            <a:xfrm>
              <a:off x="7751216" y="2597499"/>
              <a:ext cx="577780" cy="805526"/>
              <a:chOff x="6404096" y="2612019"/>
              <a:chExt cx="577780" cy="805526"/>
            </a:xfrm>
          </p:grpSpPr>
          <p:sp>
            <p:nvSpPr>
              <p:cNvPr id="59" name="直角三角形 58">
                <a:extLst>
                  <a:ext uri="{FF2B5EF4-FFF2-40B4-BE49-F238E27FC236}">
                    <a16:creationId xmlns:a16="http://schemas.microsoft.com/office/drawing/2014/main" id="{2D6B84B3-0662-4E85-ADBF-B094EA3685B2}"/>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60" name="直角三角形 59">
                <a:extLst>
                  <a:ext uri="{FF2B5EF4-FFF2-40B4-BE49-F238E27FC236}">
                    <a16:creationId xmlns:a16="http://schemas.microsoft.com/office/drawing/2014/main" id="{E16E68C9-08AD-4B88-B4D5-7EE985140440}"/>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grpSp>
        <p:sp>
          <p:nvSpPr>
            <p:cNvPr id="55" name="文字方塊 56">
              <a:extLst>
                <a:ext uri="{FF2B5EF4-FFF2-40B4-BE49-F238E27FC236}">
                  <a16:creationId xmlns:a16="http://schemas.microsoft.com/office/drawing/2014/main" id="{FA24434C-F168-4431-A30D-59C2FF1878D7}"/>
                </a:ext>
              </a:extLst>
            </p:cNvPr>
            <p:cNvSpPr txBox="1"/>
            <p:nvPr/>
          </p:nvSpPr>
          <p:spPr>
            <a:xfrm>
              <a:off x="7751216" y="2891035"/>
              <a:ext cx="577781" cy="2616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sp>
          <p:nvSpPr>
            <p:cNvPr id="56" name="文字方塊 57">
              <a:extLst>
                <a:ext uri="{FF2B5EF4-FFF2-40B4-BE49-F238E27FC236}">
                  <a16:creationId xmlns:a16="http://schemas.microsoft.com/office/drawing/2014/main" id="{A296E341-F7B2-469E-8C9B-CD3CF55BBED2}"/>
                </a:ext>
              </a:extLst>
            </p:cNvPr>
            <p:cNvSpPr txBox="1"/>
            <p:nvPr/>
          </p:nvSpPr>
          <p:spPr>
            <a:xfrm>
              <a:off x="6117793" y="1311362"/>
              <a:ext cx="1142990" cy="43088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a:solidFill>
                    <a:srgbClr val="0070C0"/>
                  </a:solidFill>
                </a:rPr>
                <a:t>Writes</a:t>
              </a:r>
              <a:br>
                <a:rPr lang="en-US" altLang="zh-TW" sz="1100" b="1"/>
              </a:br>
              <a:r>
                <a:rPr lang="en-US" altLang="zh-TW" sz="1100"/>
                <a:t>are cached</a:t>
              </a:r>
              <a:endParaRPr lang="zh-TW" altLang="en-US" sz="1100"/>
            </a:p>
          </p:txBody>
        </p:sp>
        <p:sp>
          <p:nvSpPr>
            <p:cNvPr id="57" name="文字方塊 58">
              <a:extLst>
                <a:ext uri="{FF2B5EF4-FFF2-40B4-BE49-F238E27FC236}">
                  <a16:creationId xmlns:a16="http://schemas.microsoft.com/office/drawing/2014/main" id="{A12D9DA8-A69C-42B7-B2B3-337C0CA12A46}"/>
                </a:ext>
              </a:extLst>
            </p:cNvPr>
            <p:cNvSpPr txBox="1"/>
            <p:nvPr/>
          </p:nvSpPr>
          <p:spPr>
            <a:xfrm>
              <a:off x="7484560" y="1311362"/>
              <a:ext cx="1142990" cy="43088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b="1">
                  <a:solidFill>
                    <a:srgbClr val="0070C0"/>
                  </a:solidFill>
                </a:rPr>
                <a:t>Reads</a:t>
              </a:r>
              <a:br>
                <a:rPr lang="en-US" altLang="zh-TW" sz="1100" b="1"/>
              </a:br>
              <a:r>
                <a:rPr lang="en-US" altLang="zh-TW" sz="1100"/>
                <a:t>are </a:t>
              </a:r>
              <a:r>
                <a:rPr lang="en-US" altLang="zh-TW" sz="1100" b="1">
                  <a:solidFill>
                    <a:srgbClr val="FF0000"/>
                  </a:solidFill>
                </a:rPr>
                <a:t>NOT</a:t>
              </a:r>
              <a:endParaRPr lang="zh-TW" altLang="en-US" sz="1100" b="1">
                <a:solidFill>
                  <a:srgbClr val="FF0000"/>
                </a:solidFill>
              </a:endParaRPr>
            </a:p>
          </p:txBody>
        </p:sp>
        <p:pic>
          <p:nvPicPr>
            <p:cNvPr id="58" name="圖形 256" descr="碼錶">
              <a:extLst>
                <a:ext uri="{FF2B5EF4-FFF2-40B4-BE49-F238E27FC236}">
                  <a16:creationId xmlns:a16="http://schemas.microsoft.com/office/drawing/2014/main" id="{C5219C89-BB3A-4E73-BEA2-036061B4BBC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96920" y="3385108"/>
              <a:ext cx="468711" cy="468711"/>
            </a:xfrm>
            <a:prstGeom prst="rect">
              <a:avLst/>
            </a:prstGeom>
          </p:spPr>
        </p:pic>
      </p:grpSp>
    </p:spTree>
    <p:extLst>
      <p:ext uri="{BB962C8B-B14F-4D97-AF65-F5344CB8AC3E}">
        <p14:creationId xmlns:p14="http://schemas.microsoft.com/office/powerpoint/2010/main" val="723430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985962" y="0"/>
            <a:ext cx="8158038" cy="734911"/>
          </a:xfrm>
          <a:prstGeom prst="rect">
            <a:avLst/>
          </a:prstGeom>
          <a:noFill/>
          <a:ln>
            <a:noFill/>
          </a:ln>
        </p:spPr>
        <p:txBody>
          <a:bodyPr spcFirstLastPara="1" wrap="square" lIns="91425" tIns="45700" rIns="91425" bIns="45700" anchor="ctr" anchorCtr="0">
            <a:noAutofit/>
          </a:bodyPr>
          <a:lstStyle/>
          <a:p>
            <a:pPr marL="0" marR="0" lvl="0" indent="0">
              <a:lnSpc>
                <a:spcPct val="100000"/>
              </a:lnSpc>
              <a:spcAft>
                <a:spcPts val="0"/>
              </a:spcAft>
              <a:buClr>
                <a:schemeClr val="lt1"/>
              </a:buClr>
              <a:buSzPts val="800"/>
            </a:pPr>
            <a:r>
              <a:rPr lang="zh-TW" altLang="en-US">
                <a:latin typeface="Arial" panose="020B0604020202020204" pitchFamily="34" charset="0"/>
                <a:ea typeface="Microsoft JhengHei"/>
                <a:cs typeface="Arial" panose="020B0604020202020204" pitchFamily="34" charset="0"/>
                <a:sym typeface="Microsoft JhengHei"/>
              </a:rPr>
              <a:t>自動分層 </a:t>
            </a:r>
            <a:r>
              <a:rPr lang="en-US" altLang="zh-TW">
                <a:latin typeface="Arial" panose="020B0604020202020204" pitchFamily="34" charset="0"/>
                <a:ea typeface="Microsoft JhengHei"/>
                <a:cs typeface="Arial" panose="020B0604020202020204" pitchFamily="34" charset="0"/>
                <a:sym typeface="Microsoft JhengHei"/>
              </a:rPr>
              <a:t>(Auto-Tiering)</a:t>
            </a:r>
            <a:r>
              <a:rPr lang="zh-TW" altLang="en-US">
                <a:latin typeface="Arial" panose="020B0604020202020204" pitchFamily="34" charset="0"/>
                <a:ea typeface="Microsoft JhengHei"/>
                <a:cs typeface="Arial" panose="020B0604020202020204" pitchFamily="34" charset="0"/>
                <a:sym typeface="Microsoft JhengHei"/>
              </a:rPr>
              <a:t> 兼顧容量與效能</a:t>
            </a:r>
            <a:endParaRPr>
              <a:latin typeface="Arial" panose="020B0604020202020204" pitchFamily="34" charset="0"/>
              <a:ea typeface="Microsoft JhengHei"/>
              <a:cs typeface="Arial" panose="020B0604020202020204" pitchFamily="34" charset="0"/>
              <a:sym typeface="Microsoft JhengHei"/>
            </a:endParaRPr>
          </a:p>
        </p:txBody>
      </p:sp>
      <p:sp>
        <p:nvSpPr>
          <p:cNvPr id="35" name="Shape 448"/>
          <p:cNvSpPr txBox="1"/>
          <p:nvPr/>
        </p:nvSpPr>
        <p:spPr>
          <a:xfrm>
            <a:off x="414908" y="1099053"/>
            <a:ext cx="2741760" cy="2921725"/>
          </a:xfrm>
          <a:prstGeom prst="rect">
            <a:avLst/>
          </a:prstGeom>
          <a:noFill/>
          <a:ln>
            <a:noFill/>
          </a:ln>
        </p:spPr>
        <p:txBody>
          <a:bodyPr wrap="square" lIns="68550" tIns="34250" rIns="68550" bIns="34250" anchor="t" anchorCtr="0">
            <a:noAutofit/>
          </a:bodyPr>
          <a:lstStyle/>
          <a:p>
            <a:pPr>
              <a:lnSpc>
                <a:spcPct val="120000"/>
              </a:lnSpc>
              <a:spcBef>
                <a:spcPct val="20000"/>
              </a:spcBef>
              <a:buClr>
                <a:srgbClr val="044981"/>
              </a:buClr>
              <a:buSzPct val="100000"/>
              <a:tabLst>
                <a:tab pos="87313" algn="l"/>
              </a:tabLst>
            </a:pP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除了 </a:t>
            </a:r>
            <a:r>
              <a:rPr kumimoji="1" lang="en-US" altLang="zh-TW" sz="1600" b="1" kern="1200">
                <a:solidFill>
                  <a:schemeClr val="tx1"/>
                </a:solidFill>
                <a:latin typeface="Arial" pitchFamily="34" charset="0"/>
                <a:ea typeface="微軟正黑體" pitchFamily="34" charset="-120"/>
                <a:cs typeface="Arial" panose="020B0604020202020204" pitchFamily="34" charset="0"/>
                <a:sym typeface="Microsoft JhengHei"/>
              </a:rPr>
              <a:t>SSD </a:t>
            </a: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快取，</a:t>
            </a:r>
            <a:r>
              <a:rPr kumimoji="1" lang="en-US" altLang="zh-TW" sz="1600" b="1" kern="1200" err="1">
                <a:solidFill>
                  <a:schemeClr val="tx1"/>
                </a:solidFill>
                <a:latin typeface="Arial" pitchFamily="34" charset="0"/>
                <a:ea typeface="微軟正黑體" pitchFamily="34" charset="-120"/>
                <a:cs typeface="Arial" panose="020B0604020202020204" pitchFamily="34" charset="0"/>
                <a:sym typeface="Microsoft JhengHei"/>
              </a:rPr>
              <a:t>Qtier</a:t>
            </a:r>
            <a:r>
              <a:rPr kumimoji="1" lang="en-US" altLang="zh-TW" sz="1600" b="1" kern="1200">
                <a:solidFill>
                  <a:schemeClr val="tx1"/>
                </a:solidFill>
                <a:latin typeface="Arial" pitchFamily="34" charset="0"/>
                <a:ea typeface="微軟正黑體" pitchFamily="34" charset="-120"/>
                <a:cs typeface="Arial" panose="020B0604020202020204" pitchFamily="34" charset="0"/>
                <a:sym typeface="Microsoft JhengHei"/>
              </a:rPr>
              <a:t>™</a:t>
            </a: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 設定可</a:t>
            </a:r>
            <a:r>
              <a:rPr kumimoji="1" lang="zh-TW" altLang="zh-TW" sz="1600" b="1" kern="1200">
                <a:solidFill>
                  <a:schemeClr val="tx1"/>
                </a:solidFill>
                <a:latin typeface="Arial" pitchFamily="34" charset="0"/>
                <a:ea typeface="微軟正黑體" pitchFamily="34" charset="-120"/>
                <a:cs typeface="Arial" panose="020B0604020202020204" pitchFamily="34" charset="0"/>
                <a:sym typeface="Microsoft JhengHei"/>
              </a:rPr>
              <a:t>自動將冷熱資料</a:t>
            </a: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在 </a:t>
            </a:r>
            <a:r>
              <a:rPr kumimoji="1" lang="zh-TW" altLang="zh-TW" sz="1600" b="1" kern="1200">
                <a:solidFill>
                  <a:schemeClr val="tx1"/>
                </a:solidFill>
                <a:latin typeface="Arial" pitchFamily="34" charset="0"/>
                <a:ea typeface="微軟正黑體" pitchFamily="34" charset="-120"/>
                <a:cs typeface="Arial" panose="020B0604020202020204" pitchFamily="34" charset="0"/>
                <a:sym typeface="Microsoft JhengHei"/>
              </a:rPr>
              <a:t>SSD與</a:t>
            </a: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 </a:t>
            </a:r>
            <a:r>
              <a:rPr kumimoji="1" lang="zh-TW" altLang="zh-TW" sz="1600" b="1" kern="1200">
                <a:solidFill>
                  <a:schemeClr val="tx1"/>
                </a:solidFill>
                <a:latin typeface="Arial" pitchFamily="34" charset="0"/>
                <a:ea typeface="微軟正黑體" pitchFamily="34" charset="-120"/>
                <a:cs typeface="Arial" panose="020B0604020202020204" pitchFamily="34" charset="0"/>
                <a:sym typeface="Microsoft JhengHei"/>
              </a:rPr>
              <a:t>HDD</a:t>
            </a: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 </a:t>
            </a:r>
            <a:r>
              <a:rPr kumimoji="1" lang="zh-TW" altLang="zh-TW" sz="1600" b="1" kern="1200">
                <a:solidFill>
                  <a:schemeClr val="tx1"/>
                </a:solidFill>
                <a:latin typeface="Arial" pitchFamily="34" charset="0"/>
                <a:ea typeface="微軟正黑體" pitchFamily="34" charset="-120"/>
                <a:cs typeface="Arial" panose="020B0604020202020204" pitchFamily="34" charset="0"/>
                <a:sym typeface="Microsoft JhengHei"/>
              </a:rPr>
              <a:t>層間移動</a:t>
            </a: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a:t>
            </a:r>
            <a:endParaRPr kumimoji="1" lang="en-US" altLang="zh-TW" sz="1600" b="1" kern="1200">
              <a:solidFill>
                <a:schemeClr val="tx1"/>
              </a:solidFill>
              <a:latin typeface="Arial" pitchFamily="34" charset="0"/>
              <a:ea typeface="微軟正黑體" pitchFamily="34" charset="-120"/>
              <a:cs typeface="Arial" panose="020B0604020202020204" pitchFamily="34" charset="0"/>
              <a:sym typeface="Microsoft JhengHei"/>
            </a:endParaRPr>
          </a:p>
          <a:p>
            <a:pPr marL="444500" lvl="0" indent="-342900">
              <a:lnSpc>
                <a:spcPct val="120000"/>
              </a:lnSpc>
              <a:spcBef>
                <a:spcPct val="20000"/>
              </a:spcBef>
              <a:buClr>
                <a:srgbClr val="044981"/>
              </a:buClr>
              <a:buSzPct val="100000"/>
            </a:pPr>
            <a:endParaRPr kumimoji="1" lang="zh-TW" altLang="zh-TW" sz="1600" b="1" kern="1200">
              <a:solidFill>
                <a:schemeClr val="tx1"/>
              </a:solidFill>
              <a:latin typeface="Arial" pitchFamily="34" charset="0"/>
              <a:ea typeface="微軟正黑體" pitchFamily="34" charset="-120"/>
              <a:cs typeface="Arial" panose="020B0604020202020204" pitchFamily="34" charset="0"/>
            </a:endParaRPr>
          </a:p>
          <a:p>
            <a:pPr lvl="0">
              <a:lnSpc>
                <a:spcPct val="120000"/>
              </a:lnSpc>
              <a:spcBef>
                <a:spcPct val="20000"/>
              </a:spcBef>
              <a:buClr>
                <a:srgbClr val="044981"/>
              </a:buClr>
              <a:buSzPct val="100000"/>
            </a:pPr>
            <a:r>
              <a:rPr kumimoji="1" lang="en-US" altLang="zh-TW" sz="1600" b="1" kern="1200">
                <a:solidFill>
                  <a:schemeClr val="tx1"/>
                </a:solidFill>
                <a:latin typeface="Arial" pitchFamily="34" charset="0"/>
                <a:ea typeface="微軟正黑體" pitchFamily="34" charset="-120"/>
                <a:cs typeface="Arial" panose="020B0604020202020204" pitchFamily="34" charset="0"/>
              </a:rPr>
              <a:t>SSD </a:t>
            </a:r>
            <a:r>
              <a:rPr kumimoji="1" lang="zh-TW" altLang="en-US" sz="1600" b="1" kern="1200">
                <a:solidFill>
                  <a:schemeClr val="tx1"/>
                </a:solidFill>
                <a:latin typeface="Arial" pitchFamily="34" charset="0"/>
                <a:ea typeface="微軟正黑體" pitchFamily="34" charset="-120"/>
                <a:cs typeface="Arial" panose="020B0604020202020204" pitchFamily="34" charset="0"/>
              </a:rPr>
              <a:t>的容量可以直接被用來存放檔案，且支援的容量也不再受記憶體大小限制。</a:t>
            </a:r>
            <a:br>
              <a:rPr lang="zh-TW" altLang="en-US" sz="2000" b="1">
                <a:solidFill>
                  <a:srgbClr val="000000"/>
                </a:solidFill>
                <a:latin typeface="Microsoft JhengHei"/>
                <a:ea typeface="Microsoft JhengHei"/>
                <a:cs typeface="Microsoft JhengHei"/>
              </a:rPr>
            </a:br>
            <a:endParaRPr lang="zh-TW" altLang="zh-TW" sz="2000" b="1">
              <a:solidFill>
                <a:schemeClr val="tx1">
                  <a:lumMod val="85000"/>
                  <a:lumOff val="15000"/>
                </a:schemeClr>
              </a:solidFill>
              <a:latin typeface="Microsoft JhengHei"/>
              <a:ea typeface="Microsoft JhengHei"/>
              <a:cs typeface="Microsoft JhengHei"/>
            </a:endParaRPr>
          </a:p>
        </p:txBody>
      </p:sp>
      <p:grpSp>
        <p:nvGrpSpPr>
          <p:cNvPr id="4" name="群組 3">
            <a:extLst>
              <a:ext uri="{FF2B5EF4-FFF2-40B4-BE49-F238E27FC236}">
                <a16:creationId xmlns:a16="http://schemas.microsoft.com/office/drawing/2014/main" id="{2BA94B42-F2A2-4475-90FB-8C422ED5181E}"/>
              </a:ext>
            </a:extLst>
          </p:cNvPr>
          <p:cNvGrpSpPr/>
          <p:nvPr/>
        </p:nvGrpSpPr>
        <p:grpSpPr>
          <a:xfrm>
            <a:off x="3053052" y="911155"/>
            <a:ext cx="5910300" cy="3805800"/>
            <a:chOff x="3053052" y="911155"/>
            <a:chExt cx="5910300" cy="3805800"/>
          </a:xfrm>
        </p:grpSpPr>
        <p:sp>
          <p:nvSpPr>
            <p:cNvPr id="2" name="橢圓 1">
              <a:extLst>
                <a:ext uri="{FF2B5EF4-FFF2-40B4-BE49-F238E27FC236}">
                  <a16:creationId xmlns:a16="http://schemas.microsoft.com/office/drawing/2014/main" id="{B6C0BE0C-B84B-40E0-865F-5C3688BD17F2}"/>
                </a:ext>
              </a:extLst>
            </p:cNvPr>
            <p:cNvSpPr/>
            <p:nvPr/>
          </p:nvSpPr>
          <p:spPr>
            <a:xfrm>
              <a:off x="5216004" y="2106033"/>
              <a:ext cx="1493181" cy="149318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0" name="Shape 147"/>
            <p:cNvGrpSpPr/>
            <p:nvPr/>
          </p:nvGrpSpPr>
          <p:grpSpPr>
            <a:xfrm>
              <a:off x="3053052" y="911155"/>
              <a:ext cx="5910300" cy="3805800"/>
              <a:chOff x="1545025" y="2929875"/>
              <a:chExt cx="5910300" cy="3805800"/>
            </a:xfrm>
          </p:grpSpPr>
          <p:sp>
            <p:nvSpPr>
              <p:cNvPr id="21" name="Shape 148"/>
              <p:cNvSpPr/>
              <p:nvPr/>
            </p:nvSpPr>
            <p:spPr>
              <a:xfrm>
                <a:off x="4483508" y="3275113"/>
                <a:ext cx="178200" cy="323100"/>
              </a:xfrm>
              <a:prstGeom prst="rect">
                <a:avLst/>
              </a:prstGeom>
              <a:noFill/>
              <a:ln>
                <a:noFill/>
              </a:ln>
            </p:spPr>
            <p:txBody>
              <a:bodyPr wrap="square" lIns="68550" tIns="34275" rIns="68550" bIns="34275" anchor="t" anchorCtr="0">
                <a:noAutofit/>
              </a:bodyPr>
              <a:lstStyle/>
              <a:p>
                <a:pPr marL="0" marR="0" lvl="0" indent="0" algn="l" rtl="0">
                  <a:spcBef>
                    <a:spcPts val="0"/>
                  </a:spcBef>
                  <a:buSzPct val="25000"/>
                  <a:buNone/>
                </a:pPr>
                <a:r>
                  <a:rPr lang="zh-TW" sz="1100">
                    <a:solidFill>
                      <a:srgbClr val="000000"/>
                    </a:solidFill>
                    <a:latin typeface="Arial"/>
                    <a:ea typeface="Arial"/>
                    <a:cs typeface="Arial"/>
                    <a:sym typeface="Arial"/>
                  </a:rPr>
                  <a:t> </a:t>
                </a:r>
              </a:p>
            </p:txBody>
          </p:sp>
          <p:pic>
            <p:nvPicPr>
              <p:cNvPr id="25" name="Shape 149" descr="1_Qtier-01-01.png"/>
              <p:cNvPicPr preferRelativeResize="0"/>
              <p:nvPr/>
            </p:nvPicPr>
            <p:blipFill rotWithShape="1">
              <a:blip r:embed="rId3" cstate="screen">
                <a:alphaModFix/>
                <a:extLst>
                  <a:ext uri="{BEBA8EAE-BF5A-486C-A8C5-ECC9F3942E4B}">
                    <a14:imgProps xmlns:a14="http://schemas.microsoft.com/office/drawing/2010/main">
                      <a14:imgLayer r:embed="rId4">
                        <a14:imgEffect>
                          <a14:saturation sat="183000"/>
                        </a14:imgEffect>
                        <a14:imgEffect>
                          <a14:brightnessContrast bright="3000" contrast="38000"/>
                        </a14:imgEffect>
                      </a14:imgLayer>
                    </a14:imgProps>
                  </a:ext>
                  <a:ext uri="{28A0092B-C50C-407E-A947-70E740481C1C}">
                    <a14:useLocalDpi xmlns:a14="http://schemas.microsoft.com/office/drawing/2010/main"/>
                  </a:ext>
                </a:extLst>
              </a:blip>
              <a:srcRect/>
              <a:stretch/>
            </p:blipFill>
            <p:spPr>
              <a:xfrm>
                <a:off x="1545025" y="2929875"/>
                <a:ext cx="5826300" cy="3805800"/>
              </a:xfrm>
              <a:prstGeom prst="rect">
                <a:avLst/>
              </a:prstGeom>
              <a:noFill/>
              <a:ln>
                <a:noFill/>
              </a:ln>
            </p:spPr>
          </p:pic>
          <p:sp>
            <p:nvSpPr>
              <p:cNvPr id="26" name="Shape 150"/>
              <p:cNvSpPr txBox="1"/>
              <p:nvPr/>
            </p:nvSpPr>
            <p:spPr>
              <a:xfrm>
                <a:off x="1826450" y="32094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熱資料</a:t>
                </a:r>
              </a:p>
            </p:txBody>
          </p:sp>
          <p:sp>
            <p:nvSpPr>
              <p:cNvPr id="28" name="Shape 151"/>
              <p:cNvSpPr txBox="1"/>
              <p:nvPr/>
            </p:nvSpPr>
            <p:spPr>
              <a:xfrm>
                <a:off x="1826450" y="34035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暖資料</a:t>
                </a:r>
              </a:p>
            </p:txBody>
          </p:sp>
          <p:sp>
            <p:nvSpPr>
              <p:cNvPr id="29" name="Shape 152"/>
              <p:cNvSpPr txBox="1"/>
              <p:nvPr/>
            </p:nvSpPr>
            <p:spPr>
              <a:xfrm>
                <a:off x="1826450" y="3605675"/>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冷資料</a:t>
                </a:r>
              </a:p>
            </p:txBody>
          </p:sp>
          <p:sp>
            <p:nvSpPr>
              <p:cNvPr id="30" name="Shape 153"/>
              <p:cNvSpPr txBox="1"/>
              <p:nvPr/>
            </p:nvSpPr>
            <p:spPr>
              <a:xfrm>
                <a:off x="2172950" y="4193975"/>
                <a:ext cx="1416600" cy="362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資料存取行為改變</a:t>
                </a:r>
              </a:p>
            </p:txBody>
          </p:sp>
          <p:sp>
            <p:nvSpPr>
              <p:cNvPr id="31" name="Shape 154"/>
              <p:cNvSpPr txBox="1"/>
              <p:nvPr/>
            </p:nvSpPr>
            <p:spPr>
              <a:xfrm>
                <a:off x="3914249" y="3117774"/>
                <a:ext cx="1939675" cy="31833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分層前</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頻繁存取資料效能未優化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2" name="Shape 155"/>
              <p:cNvSpPr txBox="1"/>
              <p:nvPr/>
            </p:nvSpPr>
            <p:spPr>
              <a:xfrm>
                <a:off x="5853925" y="4236600"/>
                <a:ext cx="1601400" cy="2679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開始分層</a:t>
                </a:r>
              </a:p>
            </p:txBody>
          </p:sp>
          <p:sp>
            <p:nvSpPr>
              <p:cNvPr id="33" name="Shape 156"/>
              <p:cNvSpPr txBox="1"/>
              <p:nvPr/>
            </p:nvSpPr>
            <p:spPr>
              <a:xfrm>
                <a:off x="3914249" y="5625885"/>
                <a:ext cx="1555652" cy="413613"/>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分層後</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頻繁存取資料效能已優化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grpSp>
        <p:sp>
          <p:nvSpPr>
            <p:cNvPr id="3" name="橢圓 2">
              <a:extLst>
                <a:ext uri="{FF2B5EF4-FFF2-40B4-BE49-F238E27FC236}">
                  <a16:creationId xmlns:a16="http://schemas.microsoft.com/office/drawing/2014/main" id="{E5238406-4F2D-4A24-AB6E-E6AB1A229A95}"/>
                </a:ext>
              </a:extLst>
            </p:cNvPr>
            <p:cNvSpPr/>
            <p:nvPr/>
          </p:nvSpPr>
          <p:spPr>
            <a:xfrm>
              <a:off x="5531177" y="2405724"/>
              <a:ext cx="877921" cy="877921"/>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Shape 157">
              <a:extLst>
                <a:ext uri="{FF2B5EF4-FFF2-40B4-BE49-F238E27FC236}">
                  <a16:creationId xmlns:a16="http://schemas.microsoft.com/office/drawing/2014/main" id="{C4074A38-32AE-4305-B565-1D4BFE4872CE}"/>
                </a:ext>
              </a:extLst>
            </p:cNvPr>
            <p:cNvSpPr txBox="1"/>
            <p:nvPr/>
          </p:nvSpPr>
          <p:spPr>
            <a:xfrm>
              <a:off x="5565338" y="2549776"/>
              <a:ext cx="801166" cy="619013"/>
            </a:xfrm>
            <a:prstGeom prst="rect">
              <a:avLst/>
            </a:prstGeom>
            <a:noFill/>
            <a:ln>
              <a:noFill/>
            </a:ln>
          </p:spPr>
          <p:txBody>
            <a:bodyPr wrap="square" lIns="91425" tIns="91425" rIns="91425" bIns="91425" anchor="ctr" anchorCtr="0">
              <a:noAutofit/>
            </a:bodyPr>
            <a:lstStyle/>
            <a:p>
              <a:pPr lvl="0" algn="ctr" rtl="0">
                <a:spcBef>
                  <a:spcPts val="0"/>
                </a:spcBef>
                <a:buNone/>
              </a:pPr>
              <a:r>
                <a:rPr lang="zh-TW" sz="2000" b="1">
                  <a:solidFill>
                    <a:schemeClr val="bg1"/>
                  </a:solidFill>
                  <a:effectLst>
                    <a:outerShdw blurRad="38100" dist="38100" dir="2700000" algn="tl">
                      <a:srgbClr val="000000">
                        <a:alpha val="43137"/>
                      </a:srgbClr>
                    </a:outerShdw>
                  </a:effectLst>
                </a:rPr>
                <a:t>Qtier</a:t>
              </a:r>
              <a:r>
                <a:rPr lang="zh-TW" sz="2000">
                  <a:solidFill>
                    <a:schemeClr val="bg1"/>
                  </a:solidFill>
                  <a:effectLst>
                    <a:outerShdw blurRad="38100" dist="38100" dir="2700000" algn="tl">
                      <a:srgbClr val="000000">
                        <a:alpha val="43137"/>
                      </a:srgbClr>
                    </a:outerShdw>
                  </a:effectLst>
                </a:rPr>
                <a:t> </a:t>
              </a:r>
              <a:endParaRPr lang="en-US" altLang="zh-TW" sz="2000">
                <a:solidFill>
                  <a:schemeClr val="bg1"/>
                </a:solidFill>
                <a:effectLst>
                  <a:outerShdw blurRad="38100" dist="38100" dir="2700000" algn="tl">
                    <a:srgbClr val="000000">
                      <a:alpha val="43137"/>
                    </a:srgbClr>
                  </a:outerShdw>
                </a:effectLst>
              </a:endParaRPr>
            </a:p>
            <a:p>
              <a:pPr lvl="0" algn="ctr" rtl="0">
                <a:spcBef>
                  <a:spcPts val="0"/>
                </a:spcBef>
                <a:buNone/>
              </a:pPr>
              <a:r>
                <a:rPr lang="zh-TW" sz="2000" b="1">
                  <a:solidFill>
                    <a:schemeClr val="bg1"/>
                  </a:solidFill>
                  <a:effectLst>
                    <a:outerShdw blurRad="38100" dist="38100" dir="2700000" algn="tl">
                      <a:srgbClr val="000000">
                        <a:alpha val="43137"/>
                      </a:srgbClr>
                    </a:outerShdw>
                  </a:effectLst>
                  <a:latin typeface="Microsoft JhengHei"/>
                  <a:ea typeface="Microsoft JhengHei"/>
                  <a:cs typeface="Microsoft JhengHei"/>
                  <a:sym typeface="Microsoft JhengHei"/>
                </a:rPr>
                <a:t>引擎</a:t>
              </a:r>
            </a:p>
          </p:txBody>
        </p:sp>
      </p:grpSp>
    </p:spTree>
    <p:extLst>
      <p:ext uri="{BB962C8B-B14F-4D97-AF65-F5344CB8AC3E}">
        <p14:creationId xmlns:p14="http://schemas.microsoft.com/office/powerpoint/2010/main" val="280687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286246" y="0"/>
            <a:ext cx="8857753" cy="738865"/>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zh-TW" sz="3600" b="1" i="0" u="none" strike="noStrike" cap="none">
                <a:solidFill>
                  <a:srgbClr val="FFFFFF"/>
                </a:solidFill>
                <a:latin typeface="Arial" panose="020B0604020202020204" pitchFamily="34" charset="0"/>
                <a:cs typeface="Arial" panose="020B0604020202020204" pitchFamily="34" charset="0"/>
                <a:sym typeface="Arial"/>
              </a:rPr>
              <a:t>尊爵效能，僅</a:t>
            </a:r>
            <a:r>
              <a:rPr lang="en-US" altLang="zh-TW" sz="3600" b="1" i="0" u="none" strike="noStrike" cap="none">
                <a:solidFill>
                  <a:srgbClr val="FFFFFF"/>
                </a:solidFill>
                <a:latin typeface="Arial" panose="020B0604020202020204" pitchFamily="34" charset="0"/>
                <a:cs typeface="Arial" panose="020B0604020202020204" pitchFamily="34" charset="0"/>
                <a:sym typeface="Arial"/>
              </a:rPr>
              <a:t> </a:t>
            </a:r>
            <a:r>
              <a:rPr lang="zh-TW" sz="3600" b="1" i="0" u="none" strike="noStrike" cap="none">
                <a:solidFill>
                  <a:srgbClr val="FFFFFF"/>
                </a:solidFill>
                <a:latin typeface="Arial" panose="020B0604020202020204" pitchFamily="34" charset="0"/>
                <a:cs typeface="Arial" panose="020B0604020202020204" pitchFamily="34" charset="0"/>
                <a:sym typeface="Arial"/>
              </a:rPr>
              <a:t>65W TDP</a:t>
            </a:r>
            <a:r>
              <a:rPr lang="en-US" altLang="zh-TW" sz="3600" b="1" i="0" u="none" strike="noStrike" cap="none">
                <a:solidFill>
                  <a:srgbClr val="FFFFFF"/>
                </a:solidFill>
                <a:latin typeface="Arial" panose="020B0604020202020204" pitchFamily="34" charset="0"/>
                <a:cs typeface="Arial" panose="020B0604020202020204" pitchFamily="34" charset="0"/>
                <a:sym typeface="Arial"/>
              </a:rPr>
              <a:t> </a:t>
            </a:r>
            <a:r>
              <a:rPr lang="zh-TW" sz="3600" b="1" i="0" u="none" strike="noStrike" cap="none">
                <a:solidFill>
                  <a:srgbClr val="FFFFFF"/>
                </a:solidFill>
                <a:latin typeface="Arial" panose="020B0604020202020204" pitchFamily="34" charset="0"/>
                <a:cs typeface="Arial" panose="020B0604020202020204" pitchFamily="34" charset="0"/>
                <a:sym typeface="Arial"/>
              </a:rPr>
              <a:t>耗電量</a:t>
            </a:r>
          </a:p>
        </p:txBody>
      </p:sp>
      <p:sp>
        <p:nvSpPr>
          <p:cNvPr id="57" name="Shape 57"/>
          <p:cNvSpPr txBox="1"/>
          <p:nvPr/>
        </p:nvSpPr>
        <p:spPr>
          <a:xfrm>
            <a:off x="2585933" y="2399918"/>
            <a:ext cx="6370654" cy="523219"/>
          </a:xfrm>
          <a:prstGeom prst="rect">
            <a:avLst/>
          </a:prstGeom>
          <a:noFill/>
          <a:ln>
            <a:noFill/>
          </a:ln>
        </p:spPr>
        <p:txBody>
          <a:bodyPr wrap="square" lIns="91425" tIns="45700" rIns="91425" bIns="45700" anchor="t" anchorCtr="0">
            <a:noAutofit/>
          </a:bodyPr>
          <a:lstStyle/>
          <a:p>
            <a:pPr>
              <a:buClr>
                <a:srgbClr val="FF6600"/>
              </a:buClr>
              <a:buSzPct val="25000"/>
            </a:pPr>
            <a:r>
              <a:rPr lang="en-US" altLang="zh-TW"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6 </a:t>
            </a:r>
            <a:r>
              <a:rPr lang="zh-TW" altLang="en-US"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核</a:t>
            </a:r>
            <a:r>
              <a:rPr lang="en-US" altLang="zh-TW"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 12 </a:t>
            </a:r>
            <a:r>
              <a:rPr lang="zh-TW" altLang="en-US"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執行緒 </a:t>
            </a:r>
            <a:r>
              <a:rPr lang="en-US" altLang="zh-TW"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  </a:t>
            </a:r>
            <a:r>
              <a:rPr lang="en-US" altLang="zh-TW" sz="2800" b="1">
                <a:solidFill>
                  <a:schemeClr val="tx1"/>
                </a:solidFill>
                <a:latin typeface="Arial" panose="020B0604020202020204" pitchFamily="34" charset="0"/>
                <a:ea typeface="微軟正黑體" pitchFamily="34" charset="-120"/>
                <a:cs typeface="Arial" panose="020B0604020202020204" pitchFamily="34" charset="0"/>
              </a:rPr>
              <a:t>3.2 GHz / 3.6 GHz </a:t>
            </a:r>
          </a:p>
        </p:txBody>
      </p:sp>
      <p:sp>
        <p:nvSpPr>
          <p:cNvPr id="58" name="Shape 58"/>
          <p:cNvSpPr txBox="1"/>
          <p:nvPr/>
        </p:nvSpPr>
        <p:spPr>
          <a:xfrm>
            <a:off x="2578351" y="1316866"/>
            <a:ext cx="6370654" cy="52321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FF6600"/>
              </a:buClr>
              <a:buSzPct val="25000"/>
              <a:buFont typeface="Arial"/>
              <a:buNone/>
            </a:pPr>
            <a:r>
              <a:rPr lang="zh-TW" sz="2800" b="1" i="0" u="none" strike="noStrike" cap="none">
                <a:solidFill>
                  <a:schemeClr val="accent6">
                    <a:lumMod val="75000"/>
                  </a:schemeClr>
                </a:solidFill>
                <a:latin typeface="Arial" panose="020B0604020202020204" pitchFamily="34" charset="0"/>
                <a:ea typeface="微軟正黑體" pitchFamily="34" charset="-120"/>
                <a:cs typeface="Arial" panose="020B0604020202020204" pitchFamily="34" charset="0"/>
                <a:sym typeface="Arial"/>
              </a:rPr>
              <a:t>8 核, 16 執行緒 |  </a:t>
            </a:r>
            <a:r>
              <a:rPr lang="zh-TW" sz="28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3.0 GHz / 3.7 GHz </a:t>
            </a:r>
          </a:p>
        </p:txBody>
      </p:sp>
      <p:sp>
        <p:nvSpPr>
          <p:cNvPr id="10" name="Shape 57">
            <a:extLst>
              <a:ext uri="{FF2B5EF4-FFF2-40B4-BE49-F238E27FC236}">
                <a16:creationId xmlns:a16="http://schemas.microsoft.com/office/drawing/2014/main" id="{A7BA830B-3A4E-6C48-A8E0-BCEB6D1CDFA1}"/>
              </a:ext>
            </a:extLst>
          </p:cNvPr>
          <p:cNvSpPr txBox="1"/>
          <p:nvPr/>
        </p:nvSpPr>
        <p:spPr>
          <a:xfrm>
            <a:off x="2623991" y="3489722"/>
            <a:ext cx="6370654" cy="523219"/>
          </a:xfrm>
          <a:prstGeom prst="rect">
            <a:avLst/>
          </a:prstGeom>
          <a:noFill/>
          <a:ln>
            <a:noFill/>
          </a:ln>
        </p:spPr>
        <p:txBody>
          <a:bodyPr wrap="square" lIns="91425" tIns="45700" rIns="91425" bIns="45700" anchor="t" anchorCtr="0">
            <a:noAutofit/>
          </a:bodyPr>
          <a:lstStyle/>
          <a:p>
            <a:pPr marL="0" lvl="0" indent="0">
              <a:buClr>
                <a:srgbClr val="FF6600"/>
              </a:buClr>
              <a:buSzPct val="25000"/>
              <a:buFont typeface="Arial"/>
              <a:buNone/>
            </a:pPr>
            <a:r>
              <a:rPr lang="en-US" altLang="zh-TW"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4</a:t>
            </a:r>
            <a:r>
              <a:rPr lang="zh-TW" altLang="en-US"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 核</a:t>
            </a:r>
            <a:r>
              <a:rPr lang="en-US" altLang="zh-TW"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  4</a:t>
            </a:r>
            <a:r>
              <a:rPr lang="zh-TW" altLang="en-US"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 </a:t>
            </a:r>
            <a:r>
              <a:rPr lang="en-US" altLang="zh-TW"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 </a:t>
            </a:r>
            <a:r>
              <a:rPr lang="zh-TW" altLang="en-US"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執行緒 </a:t>
            </a:r>
            <a:r>
              <a:rPr lang="en-US" altLang="zh-TW" sz="2800" b="1">
                <a:solidFill>
                  <a:schemeClr val="accent6">
                    <a:lumMod val="75000"/>
                  </a:schemeClr>
                </a:solidFill>
                <a:latin typeface="Arial" panose="020B0604020202020204" pitchFamily="34" charset="0"/>
                <a:ea typeface="微軟正黑體" pitchFamily="34" charset="-120"/>
                <a:cs typeface="Arial" panose="020B0604020202020204" pitchFamily="34" charset="0"/>
              </a:rPr>
              <a:t>|  </a:t>
            </a:r>
            <a:r>
              <a:rPr lang="en-US" altLang="zh-TW" sz="2800" b="1">
                <a:solidFill>
                  <a:schemeClr val="tx1"/>
                </a:solidFill>
                <a:latin typeface="Arial" panose="020B0604020202020204" pitchFamily="34" charset="0"/>
                <a:ea typeface="微軟正黑體" pitchFamily="34" charset="-120"/>
                <a:cs typeface="Arial" panose="020B0604020202020204" pitchFamily="34" charset="0"/>
              </a:rPr>
              <a:t>3.1</a:t>
            </a:r>
            <a:r>
              <a:rPr lang="zh-TW" altLang="en-US" sz="2800" b="1">
                <a:solidFill>
                  <a:schemeClr val="tx1"/>
                </a:solidFill>
                <a:latin typeface="Arial" panose="020B0604020202020204" pitchFamily="34" charset="0"/>
                <a:ea typeface="微軟正黑體" pitchFamily="34" charset="-120"/>
                <a:cs typeface="Arial" panose="020B0604020202020204" pitchFamily="34" charset="0"/>
              </a:rPr>
              <a:t> </a:t>
            </a:r>
            <a:r>
              <a:rPr lang="en-US" altLang="zh-TW" sz="2800" b="1">
                <a:solidFill>
                  <a:schemeClr val="tx1"/>
                </a:solidFill>
                <a:latin typeface="Arial" panose="020B0604020202020204" pitchFamily="34" charset="0"/>
                <a:ea typeface="微軟正黑體" pitchFamily="34" charset="-120"/>
                <a:cs typeface="Arial" panose="020B0604020202020204" pitchFamily="34" charset="0"/>
              </a:rPr>
              <a:t>GHz / 3.4</a:t>
            </a:r>
            <a:r>
              <a:rPr lang="zh-TW" altLang="en-US" sz="2800" b="1">
                <a:solidFill>
                  <a:schemeClr val="tx1"/>
                </a:solidFill>
                <a:latin typeface="Arial" panose="020B0604020202020204" pitchFamily="34" charset="0"/>
                <a:ea typeface="微軟正黑體" pitchFamily="34" charset="-120"/>
                <a:cs typeface="Arial" panose="020B0604020202020204" pitchFamily="34" charset="0"/>
              </a:rPr>
              <a:t> </a:t>
            </a:r>
            <a:r>
              <a:rPr lang="en-US" altLang="zh-TW" sz="2800" b="1">
                <a:solidFill>
                  <a:schemeClr val="tx1"/>
                </a:solidFill>
                <a:latin typeface="Arial" panose="020B0604020202020204" pitchFamily="34" charset="0"/>
                <a:ea typeface="微軟正黑體" pitchFamily="34" charset="-120"/>
                <a:cs typeface="Arial" panose="020B0604020202020204" pitchFamily="34" charset="0"/>
              </a:rPr>
              <a:t>GHz </a:t>
            </a:r>
          </a:p>
        </p:txBody>
      </p:sp>
      <p:pic>
        <p:nvPicPr>
          <p:cNvPr id="12" name="Picture 2" descr="\\MARKETING\Marketing\MarketingMaterials\素材\Logo\AMD\AMD_official Ryzen logos\1711465-A_RYZEN3_BADGE\1711465-A_RYZEN3_BADGE\1711465-A_RYZEN3_BADGE_E_RGB.png">
            <a:extLst>
              <a:ext uri="{FF2B5EF4-FFF2-40B4-BE49-F238E27FC236}">
                <a16:creationId xmlns:a16="http://schemas.microsoft.com/office/drawing/2014/main" id="{BC0A1288-2619-49A8-A4E1-29C13E473E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5880" y="3393435"/>
            <a:ext cx="785818" cy="696459"/>
          </a:xfrm>
          <a:prstGeom prst="rect">
            <a:avLst/>
          </a:prstGeom>
          <a:noFill/>
        </p:spPr>
      </p:pic>
      <p:pic>
        <p:nvPicPr>
          <p:cNvPr id="13" name="圖片 12" descr="1200.png">
            <a:extLst>
              <a:ext uri="{FF2B5EF4-FFF2-40B4-BE49-F238E27FC236}">
                <a16:creationId xmlns:a16="http://schemas.microsoft.com/office/drawing/2014/main" id="{00D872D1-1FBC-41D4-ACEA-284E64C0E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8182" y="3400715"/>
            <a:ext cx="928694" cy="681898"/>
          </a:xfrm>
          <a:prstGeom prst="rect">
            <a:avLst/>
          </a:prstGeom>
        </p:spPr>
      </p:pic>
      <p:pic>
        <p:nvPicPr>
          <p:cNvPr id="3" name="圖片 2">
            <a:extLst>
              <a:ext uri="{FF2B5EF4-FFF2-40B4-BE49-F238E27FC236}">
                <a16:creationId xmlns:a16="http://schemas.microsoft.com/office/drawing/2014/main" id="{C81041FB-638B-4CDE-AD29-F7C7ABA627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546" y="1183763"/>
            <a:ext cx="1965162" cy="789425"/>
          </a:xfrm>
          <a:prstGeom prst="rect">
            <a:avLst/>
          </a:prstGeom>
        </p:spPr>
      </p:pic>
      <p:pic>
        <p:nvPicPr>
          <p:cNvPr id="5" name="圖片 4">
            <a:extLst>
              <a:ext uri="{FF2B5EF4-FFF2-40B4-BE49-F238E27FC236}">
                <a16:creationId xmlns:a16="http://schemas.microsoft.com/office/drawing/2014/main" id="{BC4EAB4A-9B95-42E2-B134-D2948C93FE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657" y="2268357"/>
            <a:ext cx="1953050" cy="786293"/>
          </a:xfrm>
          <a:prstGeom prst="rect">
            <a:avLst/>
          </a:prstGeom>
        </p:spPr>
      </p:pic>
    </p:spTree>
    <p:extLst>
      <p:ext uri="{BB962C8B-B14F-4D97-AF65-F5344CB8AC3E}">
        <p14:creationId xmlns:p14="http://schemas.microsoft.com/office/powerpoint/2010/main" val="3299132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0" y="0"/>
            <a:ext cx="9128796" cy="742924"/>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zh-TW" sz="3600">
                <a:latin typeface="Arial" panose="020B0604020202020204" pitchFamily="34" charset="0"/>
                <a:ea typeface="Microsoft JhengHei"/>
                <a:cs typeface="Arial" panose="020B0604020202020204" pitchFamily="34" charset="0"/>
                <a:sym typeface="Microsoft JhengHei"/>
              </a:rPr>
              <a:t>Qtier 2.0 智</a:t>
            </a:r>
            <a:r>
              <a:rPr lang="zh-TW" altLang="en-US" sz="3600">
                <a:latin typeface="Arial" panose="020B0604020202020204" pitchFamily="34" charset="0"/>
                <a:ea typeface="Microsoft JhengHei"/>
                <a:cs typeface="Arial" panose="020B0604020202020204" pitchFamily="34" charset="0"/>
                <a:sym typeface="Microsoft JhengHei"/>
              </a:rPr>
              <a:t>慧判別</a:t>
            </a:r>
            <a:r>
              <a:rPr lang="zh-TW" altLang="zh-TW" sz="3600">
                <a:latin typeface="Arial" panose="020B0604020202020204" pitchFamily="34" charset="0"/>
                <a:ea typeface="Microsoft JhengHei"/>
                <a:cs typeface="Arial" panose="020B0604020202020204" pitchFamily="34" charset="0"/>
                <a:sym typeface="Microsoft JhengHei"/>
              </a:rPr>
              <a:t>，效能更強</a:t>
            </a:r>
            <a:endParaRPr sz="3600">
              <a:latin typeface="Arial" panose="020B0604020202020204" pitchFamily="34" charset="0"/>
              <a:ea typeface="Microsoft JhengHei"/>
              <a:cs typeface="Arial" panose="020B0604020202020204" pitchFamily="34" charset="0"/>
              <a:sym typeface="Microsoft JhengHei"/>
            </a:endParaRPr>
          </a:p>
        </p:txBody>
      </p:sp>
      <p:sp>
        <p:nvSpPr>
          <p:cNvPr id="35" name="Shape 448"/>
          <p:cNvSpPr txBox="1"/>
          <p:nvPr/>
        </p:nvSpPr>
        <p:spPr>
          <a:xfrm>
            <a:off x="156711" y="1013030"/>
            <a:ext cx="3237340" cy="3212671"/>
          </a:xfrm>
          <a:prstGeom prst="rect">
            <a:avLst/>
          </a:prstGeom>
          <a:noFill/>
          <a:ln>
            <a:noFill/>
          </a:ln>
        </p:spPr>
        <p:txBody>
          <a:bodyPr wrap="square" lIns="68550" tIns="34250" rIns="68550" bIns="34250" anchor="t" anchorCtr="0">
            <a:noAutofit/>
          </a:bodyPr>
          <a:lstStyle/>
          <a:p>
            <a:pPr marL="87313" lvl="0" indent="14288">
              <a:lnSpc>
                <a:spcPct val="120000"/>
              </a:lnSpc>
              <a:spcBef>
                <a:spcPct val="20000"/>
              </a:spcBef>
              <a:buClr>
                <a:srgbClr val="044981"/>
              </a:buClr>
              <a:buSzPct val="100000"/>
            </a:pP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除了排程分層資料，</a:t>
            </a:r>
            <a:r>
              <a:rPr kumimoji="1" lang="en-US" altLang="zh-TW" sz="1600" b="1" kern="1200" err="1">
                <a:solidFill>
                  <a:schemeClr val="tx1"/>
                </a:solidFill>
                <a:latin typeface="Arial" pitchFamily="34" charset="0"/>
                <a:ea typeface="微軟正黑體" pitchFamily="34" charset="-120"/>
                <a:cs typeface="Arial" panose="020B0604020202020204" pitchFamily="34" charset="0"/>
                <a:sym typeface="Microsoft JhengHei"/>
              </a:rPr>
              <a:t>Qtier</a:t>
            </a:r>
            <a:r>
              <a:rPr kumimoji="1" lang="en-US" altLang="zh-TW" sz="1600" b="1" kern="1200">
                <a:solidFill>
                  <a:schemeClr val="tx1"/>
                </a:solidFill>
                <a:latin typeface="Arial" pitchFamily="34" charset="0"/>
                <a:ea typeface="微軟正黑體" pitchFamily="34" charset="-120"/>
                <a:cs typeface="Arial" panose="020B0604020202020204" pitchFamily="34" charset="0"/>
                <a:sym typeface="Microsoft JhengHei"/>
              </a:rPr>
              <a:t>™</a:t>
            </a: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 更配置</a:t>
            </a:r>
            <a:r>
              <a:rPr kumimoji="1" lang="zh-TW" altLang="zh-TW" sz="1600" b="1" kern="1200">
                <a:solidFill>
                  <a:schemeClr val="tx1"/>
                </a:solidFill>
                <a:latin typeface="Arial" pitchFamily="34" charset="0"/>
                <a:ea typeface="微軟正黑體" pitchFamily="34" charset="-120"/>
                <a:cs typeface="Arial" panose="020B0604020202020204" pitchFamily="34" charset="0"/>
                <a:sym typeface="Microsoft JhengHei"/>
              </a:rPr>
              <a:t>模擬 SSD</a:t>
            </a: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 </a:t>
            </a:r>
            <a:r>
              <a:rPr kumimoji="1" lang="zh-TW" altLang="zh-TW" sz="1600" b="1" kern="1200">
                <a:solidFill>
                  <a:schemeClr val="tx1"/>
                </a:solidFill>
                <a:latin typeface="Arial" pitchFamily="34" charset="0"/>
                <a:ea typeface="微軟正黑體" pitchFamily="34" charset="-120"/>
                <a:cs typeface="Arial" panose="020B0604020202020204" pitchFamily="34" charset="0"/>
                <a:sym typeface="Microsoft JhengHei"/>
              </a:rPr>
              <a:t>快取的保留空間、</a:t>
            </a: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針對</a:t>
            </a:r>
            <a:r>
              <a:rPr kumimoji="1" lang="zh-TW" altLang="zh-TW" sz="1600" b="1" kern="1200">
                <a:solidFill>
                  <a:schemeClr val="tx1"/>
                </a:solidFill>
                <a:latin typeface="Arial" pitchFamily="34" charset="0"/>
                <a:ea typeface="微軟正黑體" pitchFamily="34" charset="-120"/>
                <a:cs typeface="Arial" panose="020B0604020202020204" pitchFamily="34" charset="0"/>
                <a:sym typeface="Microsoft JhengHei"/>
              </a:rPr>
              <a:t>隨機讀寫需求隨時調整</a:t>
            </a:r>
            <a:r>
              <a:rPr kumimoji="1" lang="zh-TW" altLang="en-US" sz="1600" b="1" kern="1200">
                <a:solidFill>
                  <a:schemeClr val="tx1"/>
                </a:solidFill>
                <a:latin typeface="Arial" pitchFamily="34" charset="0"/>
                <a:ea typeface="微軟正黑體" pitchFamily="34" charset="-120"/>
                <a:cs typeface="Arial" panose="020B0604020202020204" pitchFamily="34" charset="0"/>
                <a:sym typeface="Microsoft JhengHei"/>
              </a:rPr>
              <a:t>。</a:t>
            </a:r>
            <a:endParaRPr kumimoji="1" lang="en-US" altLang="zh-TW" sz="1600" b="1" kern="1200">
              <a:solidFill>
                <a:schemeClr val="tx1"/>
              </a:solidFill>
              <a:latin typeface="Arial" pitchFamily="34" charset="0"/>
              <a:ea typeface="微軟正黑體" pitchFamily="34" charset="-120"/>
              <a:cs typeface="Arial" panose="020B0604020202020204" pitchFamily="34" charset="0"/>
              <a:sym typeface="Microsoft JhengHei"/>
            </a:endParaRPr>
          </a:p>
          <a:p>
            <a:pPr marL="457200" lvl="0" indent="-355600">
              <a:lnSpc>
                <a:spcPct val="120000"/>
              </a:lnSpc>
              <a:spcBef>
                <a:spcPct val="20000"/>
              </a:spcBef>
              <a:buClr>
                <a:srgbClr val="044981"/>
              </a:buClr>
              <a:buSzPct val="100000"/>
              <a:buFont typeface="Arial"/>
              <a:buChar char="l"/>
            </a:pPr>
            <a:endParaRPr kumimoji="1" lang="zh-TW" altLang="zh-TW" sz="1600" b="1" kern="1200">
              <a:solidFill>
                <a:schemeClr val="tx1"/>
              </a:solidFill>
              <a:latin typeface="Arial" pitchFamily="34" charset="0"/>
              <a:ea typeface="微軟正黑體" pitchFamily="34" charset="-120"/>
              <a:cs typeface="Arial" panose="020B0604020202020204" pitchFamily="34" charset="0"/>
              <a:sym typeface="Microsoft JhengHei"/>
            </a:endParaRPr>
          </a:p>
          <a:p>
            <a:pPr marL="87313" lvl="0" indent="14288">
              <a:lnSpc>
                <a:spcPct val="120000"/>
              </a:lnSpc>
              <a:spcBef>
                <a:spcPct val="20000"/>
              </a:spcBef>
              <a:buClr>
                <a:srgbClr val="044981"/>
              </a:buClr>
              <a:buSzPct val="100000"/>
            </a:pPr>
            <a:r>
              <a:rPr kumimoji="1" lang="zh-TW" altLang="en-US" sz="1600" b="1" kern="1200">
                <a:solidFill>
                  <a:srgbClr val="0070C0"/>
                </a:solidFill>
                <a:latin typeface="Arial" pitchFamily="34" charset="0"/>
                <a:ea typeface="微軟正黑體" pitchFamily="34" charset="-120"/>
                <a:cs typeface="Arial" panose="020B0604020202020204" pitchFamily="34" charset="0"/>
                <a:sym typeface="Microsoft JhengHei"/>
              </a:rPr>
              <a:t>不僅利用快取空間，更保留快取即時加速特性</a:t>
            </a:r>
            <a:r>
              <a:rPr kumimoji="1" lang="zh-TW" altLang="zh-TW" sz="1600" b="1" kern="1200">
                <a:solidFill>
                  <a:srgbClr val="0070C0"/>
                </a:solidFill>
                <a:latin typeface="Arial" pitchFamily="34" charset="0"/>
                <a:ea typeface="微軟正黑體" pitchFamily="34" charset="-120"/>
                <a:cs typeface="Arial" panose="020B0604020202020204" pitchFamily="34" charset="0"/>
                <a:sym typeface="Microsoft JhengHei"/>
              </a:rPr>
              <a:t>，</a:t>
            </a:r>
            <a:r>
              <a:rPr kumimoji="1" lang="zh-TW" altLang="en-US" sz="1600" b="1" kern="1200">
                <a:solidFill>
                  <a:srgbClr val="0070C0"/>
                </a:solidFill>
                <a:latin typeface="Arial" pitchFamily="34" charset="0"/>
                <a:ea typeface="微軟正黑體" pitchFamily="34" charset="-120"/>
                <a:cs typeface="Arial" panose="020B0604020202020204" pitchFamily="34" charset="0"/>
                <a:sym typeface="Microsoft JhengHei"/>
              </a:rPr>
              <a:t>當佈署企業運用</a:t>
            </a:r>
            <a:r>
              <a:rPr kumimoji="1" lang="zh-TW" altLang="zh-TW" sz="1600" b="1" kern="1200">
                <a:solidFill>
                  <a:srgbClr val="0070C0"/>
                </a:solidFill>
                <a:latin typeface="Arial" pitchFamily="34" charset="0"/>
                <a:ea typeface="微軟正黑體" pitchFamily="34" charset="-120"/>
                <a:cs typeface="Arial" panose="020B0604020202020204" pitchFamily="34" charset="0"/>
                <a:sym typeface="Microsoft JhengHei"/>
              </a:rPr>
              <a:t>時，Qtier</a:t>
            </a:r>
            <a:r>
              <a:rPr kumimoji="1" lang="en-US" altLang="zh-TW" sz="1600" b="1" kern="1200">
                <a:solidFill>
                  <a:srgbClr val="0070C0"/>
                </a:solidFill>
                <a:latin typeface="Arial" pitchFamily="34" charset="0"/>
                <a:ea typeface="微軟正黑體" pitchFamily="34" charset="-120"/>
                <a:cs typeface="Arial" panose="020B0604020202020204" pitchFamily="34" charset="0"/>
                <a:sym typeface="Microsoft JhengHei"/>
              </a:rPr>
              <a:t>™ </a:t>
            </a:r>
            <a:r>
              <a:rPr kumimoji="1" lang="zh-TW" altLang="zh-TW" sz="1600" b="1" kern="1200">
                <a:solidFill>
                  <a:srgbClr val="0070C0"/>
                </a:solidFill>
                <a:latin typeface="Arial" pitchFamily="34" charset="0"/>
                <a:ea typeface="微軟正黑體" pitchFamily="34" charset="-120"/>
                <a:cs typeface="Arial" panose="020B0604020202020204" pitchFamily="34" charset="0"/>
                <a:sym typeface="Microsoft JhengHei"/>
              </a:rPr>
              <a:t>提速效果比更明顯</a:t>
            </a:r>
            <a:r>
              <a:rPr kumimoji="1" lang="zh-TW" altLang="en-US" sz="1600" b="1" kern="1200">
                <a:solidFill>
                  <a:srgbClr val="0070C0"/>
                </a:solidFill>
                <a:latin typeface="Arial" pitchFamily="34" charset="0"/>
                <a:ea typeface="微軟正黑體" pitchFamily="34" charset="-120"/>
                <a:cs typeface="Arial" panose="020B0604020202020204" pitchFamily="34" charset="0"/>
                <a:sym typeface="Microsoft JhengHei"/>
              </a:rPr>
              <a:t>。</a:t>
            </a:r>
            <a:endParaRPr kumimoji="1" lang="zh-TW" altLang="zh-TW" sz="1600" b="1" kern="1200">
              <a:solidFill>
                <a:srgbClr val="0070C0"/>
              </a:solidFill>
              <a:latin typeface="Arial" pitchFamily="34" charset="0"/>
              <a:ea typeface="微軟正黑體" pitchFamily="34" charset="-120"/>
              <a:cs typeface="Arial" panose="020B0604020202020204" pitchFamily="34" charset="0"/>
            </a:endParaRPr>
          </a:p>
          <a:p>
            <a:pPr marL="444500" lvl="0" indent="-342900">
              <a:spcBef>
                <a:spcPts val="450"/>
              </a:spcBef>
              <a:buClr>
                <a:srgbClr val="044981"/>
              </a:buClr>
              <a:buSzPct val="100000"/>
            </a:pPr>
            <a:br>
              <a:rPr lang="zh-TW" altLang="zh-TW" sz="2000" b="1">
                <a:latin typeface="微軟正黑體" pitchFamily="34" charset="-120"/>
                <a:ea typeface="微軟正黑體" pitchFamily="34" charset="-120"/>
                <a:cs typeface="Microsoft JhengHei"/>
              </a:rPr>
            </a:br>
            <a:endParaRPr lang="zh-TW" altLang="zh-TW" sz="2000" b="1">
              <a:solidFill>
                <a:schemeClr val="tx1">
                  <a:lumMod val="85000"/>
                  <a:lumOff val="15000"/>
                </a:schemeClr>
              </a:solidFill>
              <a:latin typeface="微軟正黑體" pitchFamily="34" charset="-120"/>
              <a:ea typeface="微軟正黑體" pitchFamily="34" charset="-120"/>
              <a:cs typeface="Microsoft JhengHei"/>
              <a:sym typeface="Microsoft JhengHei"/>
            </a:endParaRPr>
          </a:p>
        </p:txBody>
      </p:sp>
      <p:sp>
        <p:nvSpPr>
          <p:cNvPr id="16" name="Shape 208"/>
          <p:cNvSpPr/>
          <p:nvPr/>
        </p:nvSpPr>
        <p:spPr>
          <a:xfrm>
            <a:off x="3822257" y="163908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7" name="Shape 209"/>
          <p:cNvSpPr/>
          <p:nvPr/>
        </p:nvSpPr>
        <p:spPr>
          <a:xfrm>
            <a:off x="4312852" y="163908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8" name="Shape 210"/>
          <p:cNvSpPr/>
          <p:nvPr/>
        </p:nvSpPr>
        <p:spPr>
          <a:xfrm>
            <a:off x="4821878" y="1639084"/>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9" name="Shape 211"/>
          <p:cNvSpPr/>
          <p:nvPr/>
        </p:nvSpPr>
        <p:spPr>
          <a:xfrm>
            <a:off x="5315737" y="1639084"/>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20" name="Shape 212"/>
          <p:cNvCxnSpPr/>
          <p:nvPr/>
        </p:nvCxnSpPr>
        <p:spPr>
          <a:xfrm>
            <a:off x="3844295" y="1937676"/>
            <a:ext cx="19173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22" name="Shape 213"/>
          <p:cNvSpPr/>
          <p:nvPr/>
        </p:nvSpPr>
        <p:spPr>
          <a:xfrm>
            <a:off x="3822257" y="2412083"/>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4" name="Shape 214"/>
          <p:cNvSpPr/>
          <p:nvPr/>
        </p:nvSpPr>
        <p:spPr>
          <a:xfrm>
            <a:off x="4312852" y="2412083"/>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7" name="Shape 215"/>
          <p:cNvSpPr/>
          <p:nvPr/>
        </p:nvSpPr>
        <p:spPr>
          <a:xfrm>
            <a:off x="4821878" y="241208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36" name="Shape 216"/>
          <p:cNvSpPr/>
          <p:nvPr/>
        </p:nvSpPr>
        <p:spPr>
          <a:xfrm>
            <a:off x="5331503" y="241208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37" name="Shape 217"/>
          <p:cNvCxnSpPr/>
          <p:nvPr/>
        </p:nvCxnSpPr>
        <p:spPr>
          <a:xfrm>
            <a:off x="3844295" y="2710675"/>
            <a:ext cx="1917300" cy="66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cxnSp>
        <p:nvCxnSpPr>
          <p:cNvPr id="38" name="Shape 218"/>
          <p:cNvCxnSpPr/>
          <p:nvPr/>
        </p:nvCxnSpPr>
        <p:spPr>
          <a:xfrm rot="16200000" flipH="1">
            <a:off x="3477789" y="1549288"/>
            <a:ext cx="873107" cy="876722"/>
          </a:xfrm>
          <a:prstGeom prst="bentConnector3">
            <a:avLst>
              <a:gd name="adj1" fmla="val 68413"/>
            </a:avLst>
          </a:prstGeom>
          <a:noFill/>
          <a:ln w="28575" cap="flat" cmpd="sng">
            <a:solidFill>
              <a:srgbClr val="4A7DBA"/>
            </a:solidFill>
            <a:prstDash val="solid"/>
            <a:round/>
            <a:headEnd type="none" w="med" len="med"/>
            <a:tailEnd type="stealth" w="lg" len="lg"/>
          </a:ln>
        </p:spPr>
      </p:cxnSp>
      <p:grpSp>
        <p:nvGrpSpPr>
          <p:cNvPr id="39" name="Shape 219"/>
          <p:cNvGrpSpPr/>
          <p:nvPr/>
        </p:nvGrpSpPr>
        <p:grpSpPr>
          <a:xfrm>
            <a:off x="3476024" y="2104165"/>
            <a:ext cx="362333" cy="516748"/>
            <a:chOff x="642204" y="3502820"/>
            <a:chExt cx="500806" cy="999300"/>
          </a:xfrm>
        </p:grpSpPr>
        <p:cxnSp>
          <p:nvCxnSpPr>
            <p:cNvPr id="40" name="Shape 220"/>
            <p:cNvCxnSpPr/>
            <p:nvPr/>
          </p:nvCxnSpPr>
          <p:spPr>
            <a:xfrm>
              <a:off x="642910" y="4500570"/>
              <a:ext cx="500100" cy="1500"/>
            </a:xfrm>
            <a:prstGeom prst="straightConnector1">
              <a:avLst/>
            </a:prstGeom>
            <a:noFill/>
            <a:ln w="28575" cap="flat" cmpd="sng">
              <a:solidFill>
                <a:srgbClr val="4A7DBA"/>
              </a:solidFill>
              <a:prstDash val="solid"/>
              <a:round/>
              <a:headEnd type="none" w="med" len="med"/>
              <a:tailEnd type="stealth" w="lg" len="lg"/>
            </a:ln>
          </p:spPr>
        </p:cxnSp>
        <p:cxnSp>
          <p:nvCxnSpPr>
            <p:cNvPr id="41" name="Shape 221"/>
            <p:cNvCxnSpPr/>
            <p:nvPr/>
          </p:nvCxnSpPr>
          <p:spPr>
            <a:xfrm rot="5400000">
              <a:off x="143304" y="4001720"/>
              <a:ext cx="999300" cy="1500"/>
            </a:xfrm>
            <a:prstGeom prst="straightConnector1">
              <a:avLst/>
            </a:prstGeom>
            <a:noFill/>
            <a:ln w="28575" cap="flat" cmpd="sng">
              <a:solidFill>
                <a:srgbClr val="4A7DBA"/>
              </a:solidFill>
              <a:prstDash val="solid"/>
              <a:round/>
              <a:headEnd type="none" w="med" len="med"/>
              <a:tailEnd type="none" w="med" len="med"/>
            </a:ln>
          </p:spPr>
        </p:cxnSp>
      </p:grpSp>
      <p:sp>
        <p:nvSpPr>
          <p:cNvPr id="42" name="Shape 222"/>
          <p:cNvSpPr/>
          <p:nvPr/>
        </p:nvSpPr>
        <p:spPr>
          <a:xfrm>
            <a:off x="4527492" y="1942826"/>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sp>
        <p:nvSpPr>
          <p:cNvPr id="43" name="Shape 223"/>
          <p:cNvSpPr/>
          <p:nvPr/>
        </p:nvSpPr>
        <p:spPr>
          <a:xfrm>
            <a:off x="3783488" y="1323418"/>
            <a:ext cx="2216100" cy="300960"/>
          </a:xfrm>
          <a:prstGeom prst="rect">
            <a:avLst/>
          </a:prstGeom>
          <a:noFill/>
          <a:ln>
            <a:noFill/>
          </a:ln>
        </p:spPr>
        <p:txBody>
          <a:bodyPr wrap="square" lIns="19050" tIns="19050" rIns="19050" bIns="19050" anchor="ctr" anchorCtr="0">
            <a:noAutofit/>
          </a:bodyPr>
          <a:lstStyle/>
          <a:p>
            <a:pPr>
              <a:buClr>
                <a:srgbClr val="0070C0"/>
              </a:buClr>
            </a:pPr>
            <a:r>
              <a:rPr lang="zh-TW" sz="1200" b="1">
                <a:solidFill>
                  <a:srgbClr val="1C4587"/>
                </a:solidFill>
                <a:latin typeface="微軟正黑體" pitchFamily="34" charset="-120"/>
                <a:ea typeface="微軟正黑體" pitchFamily="34" charset="-120"/>
                <a:cs typeface="Microsoft JhengHei"/>
                <a:sym typeface="Microsoft JhengHei"/>
              </a:rPr>
              <a:t>C、D有瞬間</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HDD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隨機讀寫</a:t>
            </a:r>
          </a:p>
        </p:txBody>
      </p:sp>
      <p:sp>
        <p:nvSpPr>
          <p:cNvPr id="44" name="Shape 224"/>
          <p:cNvSpPr/>
          <p:nvPr/>
        </p:nvSpPr>
        <p:spPr>
          <a:xfrm>
            <a:off x="4527492" y="2714469"/>
            <a:ext cx="829200" cy="2646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45" name="Shape 225"/>
          <p:cNvSpPr/>
          <p:nvPr/>
        </p:nvSpPr>
        <p:spPr>
          <a:xfrm>
            <a:off x="3998566" y="1711505"/>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46" name="Shape 226"/>
          <p:cNvSpPr/>
          <p:nvPr/>
        </p:nvSpPr>
        <p:spPr>
          <a:xfrm>
            <a:off x="4497148" y="1711505"/>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47" name="Shape 227"/>
          <p:cNvSpPr/>
          <p:nvPr/>
        </p:nvSpPr>
        <p:spPr>
          <a:xfrm>
            <a:off x="3998566" y="248076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sp>
        <p:nvSpPr>
          <p:cNvPr id="48" name="Shape 228"/>
          <p:cNvSpPr/>
          <p:nvPr/>
        </p:nvSpPr>
        <p:spPr>
          <a:xfrm>
            <a:off x="4497148" y="248076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cxnSp>
        <p:nvCxnSpPr>
          <p:cNvPr id="49" name="Shape 229"/>
          <p:cNvCxnSpPr/>
          <p:nvPr/>
        </p:nvCxnSpPr>
        <p:spPr>
          <a:xfrm rot="10800000">
            <a:off x="3470555" y="1557942"/>
            <a:ext cx="86700" cy="660"/>
          </a:xfrm>
          <a:prstGeom prst="straightConnector1">
            <a:avLst/>
          </a:prstGeom>
          <a:noFill/>
          <a:ln w="28575" cap="flat" cmpd="sng">
            <a:solidFill>
              <a:srgbClr val="4A7DBA"/>
            </a:solidFill>
            <a:prstDash val="solid"/>
            <a:round/>
            <a:headEnd type="none" w="med" len="med"/>
            <a:tailEnd type="none" w="med" len="med"/>
          </a:ln>
        </p:spPr>
      </p:cxnSp>
      <p:graphicFrame>
        <p:nvGraphicFramePr>
          <p:cNvPr id="50" name="Shape 230"/>
          <p:cNvGraphicFramePr/>
          <p:nvPr>
            <p:extLst>
              <p:ext uri="{D42A27DB-BD31-4B8C-83A1-F6EECF244321}">
                <p14:modId xmlns:p14="http://schemas.microsoft.com/office/powerpoint/2010/main" val="1289553114"/>
              </p:ext>
            </p:extLst>
          </p:nvPr>
        </p:nvGraphicFramePr>
        <p:xfrm>
          <a:off x="3485080" y="3093385"/>
          <a:ext cx="2446300" cy="785475"/>
        </p:xfrm>
        <a:graphic>
          <a:graphicData uri="http://schemas.openxmlformats.org/drawingml/2006/table">
            <a:tbl>
              <a:tblPr firstRow="1" bandRow="1">
                <a:noFill/>
              </a:tblPr>
              <a:tblGrid>
                <a:gridCol w="1223150">
                  <a:extLst>
                    <a:ext uri="{9D8B030D-6E8A-4147-A177-3AD203B41FA5}">
                      <a16:colId xmlns:a16="http://schemas.microsoft.com/office/drawing/2014/main" val="20000"/>
                    </a:ext>
                  </a:extLst>
                </a:gridCol>
                <a:gridCol w="1223150">
                  <a:extLst>
                    <a:ext uri="{9D8B030D-6E8A-4147-A177-3AD203B41FA5}">
                      <a16:colId xmlns:a16="http://schemas.microsoft.com/office/drawing/2014/main" val="20001"/>
                    </a:ext>
                  </a:extLst>
                </a:gridCol>
              </a:tblGrid>
              <a:tr h="261825">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val="10000"/>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1"/>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51" name="Shape 231"/>
          <p:cNvSpPr/>
          <p:nvPr/>
        </p:nvSpPr>
        <p:spPr>
          <a:xfrm>
            <a:off x="6614574" y="1636830"/>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2" name="Shape 232"/>
          <p:cNvSpPr/>
          <p:nvPr/>
        </p:nvSpPr>
        <p:spPr>
          <a:xfrm>
            <a:off x="7136326" y="1636830"/>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3" name="Shape 233"/>
          <p:cNvSpPr/>
          <p:nvPr/>
        </p:nvSpPr>
        <p:spPr>
          <a:xfrm>
            <a:off x="8170624" y="1636829"/>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4" name="Shape 234"/>
          <p:cNvCxnSpPr/>
          <p:nvPr/>
        </p:nvCxnSpPr>
        <p:spPr>
          <a:xfrm rot="10800000" flipH="1">
            <a:off x="6604242" y="1937676"/>
            <a:ext cx="20664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55" name="Shape 235"/>
          <p:cNvSpPr/>
          <p:nvPr/>
        </p:nvSpPr>
        <p:spPr>
          <a:xfrm>
            <a:off x="6614574" y="2412662"/>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6" name="Shape 236"/>
          <p:cNvSpPr/>
          <p:nvPr/>
        </p:nvSpPr>
        <p:spPr>
          <a:xfrm>
            <a:off x="7660688" y="2412662"/>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7" name="Shape 237"/>
          <p:cNvSpPr/>
          <p:nvPr/>
        </p:nvSpPr>
        <p:spPr>
          <a:xfrm>
            <a:off x="8170624" y="2412661"/>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8" name="Shape 238"/>
          <p:cNvCxnSpPr/>
          <p:nvPr/>
        </p:nvCxnSpPr>
        <p:spPr>
          <a:xfrm>
            <a:off x="6604242" y="2718141"/>
            <a:ext cx="2066400" cy="297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sp>
        <p:nvSpPr>
          <p:cNvPr id="59" name="Shape 239"/>
          <p:cNvSpPr/>
          <p:nvPr/>
        </p:nvSpPr>
        <p:spPr>
          <a:xfrm>
            <a:off x="6480417" y="1323418"/>
            <a:ext cx="2337300" cy="300960"/>
          </a:xfrm>
          <a:prstGeom prst="rect">
            <a:avLst/>
          </a:prstGeom>
          <a:noFill/>
          <a:ln>
            <a:noFill/>
          </a:ln>
        </p:spPr>
        <p:txBody>
          <a:bodyPr wrap="square" lIns="19050" tIns="19050" rIns="19050" bIns="19050" anchor="ctr" anchorCtr="0">
            <a:noAutofit/>
          </a:bodyPr>
          <a:lstStyle/>
          <a:p>
            <a:pPr algn="ctr">
              <a:buClr>
                <a:srgbClr val="0C0C0C"/>
              </a:buClr>
            </a:pPr>
            <a:r>
              <a:rPr lang="zh-TW" sz="1200" b="1">
                <a:solidFill>
                  <a:srgbClr val="1C4587"/>
                </a:solidFill>
                <a:latin typeface="微軟正黑體" pitchFamily="34" charset="-120"/>
                <a:ea typeface="微軟正黑體" pitchFamily="34" charset="-120"/>
                <a:cs typeface="Microsoft JhengHei"/>
                <a:sym typeface="Microsoft JhengHei"/>
              </a:rPr>
              <a:t>D 區塊被移入</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SSD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保留空間</a:t>
            </a:r>
          </a:p>
        </p:txBody>
      </p:sp>
      <p:sp>
        <p:nvSpPr>
          <p:cNvPr id="60" name="Shape 240"/>
          <p:cNvSpPr/>
          <p:nvPr/>
        </p:nvSpPr>
        <p:spPr>
          <a:xfrm>
            <a:off x="7269772" y="2732245"/>
            <a:ext cx="949200" cy="22044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61" name="Shape 241"/>
          <p:cNvSpPr/>
          <p:nvPr/>
        </p:nvSpPr>
        <p:spPr>
          <a:xfrm>
            <a:off x="6790244" y="1712885"/>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62" name="Shape 242"/>
          <p:cNvSpPr/>
          <p:nvPr/>
        </p:nvSpPr>
        <p:spPr>
          <a:xfrm>
            <a:off x="7323423" y="1712885"/>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63" name="Shape 243"/>
          <p:cNvSpPr/>
          <p:nvPr/>
        </p:nvSpPr>
        <p:spPr>
          <a:xfrm>
            <a:off x="6790244" y="2483371"/>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grpSp>
        <p:nvGrpSpPr>
          <p:cNvPr id="65" name="Shape 246"/>
          <p:cNvGrpSpPr/>
          <p:nvPr/>
        </p:nvGrpSpPr>
        <p:grpSpPr>
          <a:xfrm>
            <a:off x="7071175" y="1054640"/>
            <a:ext cx="547049" cy="163866"/>
            <a:chOff x="712747" y="6215082"/>
            <a:chExt cx="1143737" cy="342600"/>
          </a:xfrm>
        </p:grpSpPr>
        <p:sp>
          <p:nvSpPr>
            <p:cNvPr id="66" name="Shape 247"/>
            <p:cNvSpPr/>
            <p:nvPr/>
          </p:nvSpPr>
          <p:spPr>
            <a:xfrm>
              <a:off x="712747" y="6286520"/>
              <a:ext cx="285900" cy="22110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67" name="Shape 248"/>
            <p:cNvSpPr/>
            <p:nvPr/>
          </p:nvSpPr>
          <p:spPr>
            <a:xfrm>
              <a:off x="785784" y="6215082"/>
              <a:ext cx="1070700"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資料</a:t>
              </a:r>
            </a:p>
          </p:txBody>
        </p:sp>
      </p:grpSp>
      <p:grpSp>
        <p:nvGrpSpPr>
          <p:cNvPr id="68" name="Shape 249"/>
          <p:cNvGrpSpPr/>
          <p:nvPr/>
        </p:nvGrpSpPr>
        <p:grpSpPr>
          <a:xfrm>
            <a:off x="7922836" y="1054640"/>
            <a:ext cx="714685" cy="163866"/>
            <a:chOff x="2000232" y="6215079"/>
            <a:chExt cx="1494218" cy="342600"/>
          </a:xfrm>
        </p:grpSpPr>
        <p:sp>
          <p:nvSpPr>
            <p:cNvPr id="69" name="Shape 250"/>
            <p:cNvSpPr/>
            <p:nvPr/>
          </p:nvSpPr>
          <p:spPr>
            <a:xfrm>
              <a:off x="2000232" y="6286520"/>
              <a:ext cx="285900" cy="221100"/>
            </a:xfrm>
            <a:prstGeom prst="roundRect">
              <a:avLst>
                <a:gd name="adj" fmla="val 16667"/>
              </a:avLst>
            </a:prstGeom>
            <a:solidFill>
              <a:srgbClr val="FFFFFF"/>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70" name="Shape 251"/>
            <p:cNvSpPr/>
            <p:nvPr/>
          </p:nvSpPr>
          <p:spPr>
            <a:xfrm>
              <a:off x="2228908" y="6215079"/>
              <a:ext cx="1265542"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空區塊</a:t>
              </a:r>
            </a:p>
          </p:txBody>
        </p:sp>
      </p:grpSp>
      <p:sp>
        <p:nvSpPr>
          <p:cNvPr id="71" name="Shape 252"/>
          <p:cNvSpPr/>
          <p:nvPr/>
        </p:nvSpPr>
        <p:spPr>
          <a:xfrm>
            <a:off x="7651620" y="1636830"/>
            <a:ext cx="462900" cy="266640"/>
          </a:xfrm>
          <a:prstGeom prst="roundRect">
            <a:avLst>
              <a:gd name="adj" fmla="val 16667"/>
            </a:avLst>
          </a:prstGeom>
          <a:solidFill>
            <a:srgbClr val="4A86E8"/>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2" name="Shape 253"/>
          <p:cNvSpPr/>
          <p:nvPr/>
        </p:nvSpPr>
        <p:spPr>
          <a:xfrm>
            <a:off x="7838717" y="1712885"/>
            <a:ext cx="107400" cy="138600"/>
          </a:xfrm>
          <a:prstGeom prst="rect">
            <a:avLst/>
          </a:prstGeom>
          <a:solidFill>
            <a:srgbClr val="4A86E8"/>
          </a:solid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sp>
        <p:nvSpPr>
          <p:cNvPr id="73" name="Shape 254"/>
          <p:cNvSpPr/>
          <p:nvPr/>
        </p:nvSpPr>
        <p:spPr>
          <a:xfrm>
            <a:off x="7135707" y="2412662"/>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4" name="Shape 255"/>
          <p:cNvSpPr/>
          <p:nvPr/>
        </p:nvSpPr>
        <p:spPr>
          <a:xfrm>
            <a:off x="5950372" y="2659518"/>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5" name="Shape 257"/>
          <p:cNvSpPr/>
          <p:nvPr/>
        </p:nvSpPr>
        <p:spPr>
          <a:xfrm>
            <a:off x="6083724" y="2659518"/>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6" name="Shape 258"/>
          <p:cNvSpPr/>
          <p:nvPr/>
        </p:nvSpPr>
        <p:spPr>
          <a:xfrm>
            <a:off x="6222609" y="2659518"/>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7" name="Shape 259"/>
          <p:cNvSpPr/>
          <p:nvPr/>
        </p:nvSpPr>
        <p:spPr>
          <a:xfrm>
            <a:off x="6353611" y="2659518"/>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79" name="Shape 261"/>
          <p:cNvCxnSpPr/>
          <p:nvPr/>
        </p:nvCxnSpPr>
        <p:spPr>
          <a:xfrm rot="-5400000">
            <a:off x="7364157" y="1862179"/>
            <a:ext cx="531300" cy="577830"/>
          </a:xfrm>
          <a:prstGeom prst="bentConnector3">
            <a:avLst>
              <a:gd name="adj1" fmla="val 50006"/>
            </a:avLst>
          </a:prstGeom>
          <a:noFill/>
          <a:ln w="28575" cap="flat" cmpd="sng">
            <a:solidFill>
              <a:srgbClr val="4A7DBA"/>
            </a:solidFill>
            <a:prstDash val="solid"/>
            <a:round/>
            <a:headEnd type="none" w="med" len="med"/>
            <a:tailEnd type="stealth" w="lg" len="lg"/>
          </a:ln>
        </p:spPr>
      </p:cxnSp>
      <p:sp>
        <p:nvSpPr>
          <p:cNvPr id="80" name="Shape 262"/>
          <p:cNvSpPr/>
          <p:nvPr/>
        </p:nvSpPr>
        <p:spPr>
          <a:xfrm>
            <a:off x="7780849" y="1947271"/>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graphicFrame>
        <p:nvGraphicFramePr>
          <p:cNvPr id="81" name="Shape 230">
            <a:extLst>
              <a:ext uri="{FF2B5EF4-FFF2-40B4-BE49-F238E27FC236}">
                <a16:creationId xmlns:a16="http://schemas.microsoft.com/office/drawing/2014/main" id="{3100AF5D-E566-41F9-8A96-D0CF009F7026}"/>
              </a:ext>
            </a:extLst>
          </p:cNvPr>
          <p:cNvGraphicFramePr/>
          <p:nvPr>
            <p:extLst>
              <p:ext uri="{D42A27DB-BD31-4B8C-83A1-F6EECF244321}">
                <p14:modId xmlns:p14="http://schemas.microsoft.com/office/powerpoint/2010/main" val="3040062882"/>
              </p:ext>
            </p:extLst>
          </p:nvPr>
        </p:nvGraphicFramePr>
        <p:xfrm>
          <a:off x="6364229" y="3121057"/>
          <a:ext cx="2446300" cy="767568"/>
        </p:xfrm>
        <a:graphic>
          <a:graphicData uri="http://schemas.openxmlformats.org/drawingml/2006/table">
            <a:tbl>
              <a:tblPr firstRow="1" bandRow="1">
                <a:noFill/>
              </a:tblPr>
              <a:tblGrid>
                <a:gridCol w="1223150">
                  <a:extLst>
                    <a:ext uri="{9D8B030D-6E8A-4147-A177-3AD203B41FA5}">
                      <a16:colId xmlns:a16="http://schemas.microsoft.com/office/drawing/2014/main" val="20000"/>
                    </a:ext>
                  </a:extLst>
                </a:gridCol>
                <a:gridCol w="1223150">
                  <a:extLst>
                    <a:ext uri="{9D8B030D-6E8A-4147-A177-3AD203B41FA5}">
                      <a16:colId xmlns:a16="http://schemas.microsoft.com/office/drawing/2014/main" val="20001"/>
                    </a:ext>
                  </a:extLst>
                </a:gridCol>
              </a:tblGrid>
              <a:tr h="258096">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val="10000"/>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1"/>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en-US" altLang="zh-TW" sz="1200" b="1">
                          <a:latin typeface="Microsoft JhengHei"/>
                          <a:ea typeface="Microsoft JhengHei"/>
                          <a:cs typeface="Microsoft JhengHei"/>
                          <a:sym typeface="Microsoft JhengHei"/>
                        </a:rPr>
                        <a:t>20</a:t>
                      </a:r>
                      <a:r>
                        <a:rPr lang="zh-TW" sz="1200" b="1">
                          <a:latin typeface="Microsoft JhengHei"/>
                          <a:ea typeface="Microsoft JhengHei"/>
                          <a:cs typeface="Microsoft JhengHei"/>
                          <a:sym typeface="Microsoft JhengHei"/>
                        </a:rPr>
                        <a:t>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cxnSp>
        <p:nvCxnSpPr>
          <p:cNvPr id="78" name="Shape 260"/>
          <p:cNvCxnSpPr/>
          <p:nvPr/>
        </p:nvCxnSpPr>
        <p:spPr>
          <a:xfrm rot="10800000" flipH="1">
            <a:off x="6551169" y="3503135"/>
            <a:ext cx="2150400" cy="13200"/>
          </a:xfrm>
          <a:prstGeom prst="straightConnector1">
            <a:avLst/>
          </a:prstGeom>
          <a:noFill/>
          <a:ln w="19050" cap="flat" cmpd="sng">
            <a:solidFill>
              <a:srgbClr val="BD4B48"/>
            </a:solidFill>
            <a:prstDash val="solid"/>
            <a:round/>
            <a:headEnd type="none" w="med" len="med"/>
            <a:tailEnd type="none" w="med" len="med"/>
          </a:ln>
        </p:spPr>
      </p:cxnSp>
    </p:spTree>
    <p:extLst>
      <p:ext uri="{BB962C8B-B14F-4D97-AF65-F5344CB8AC3E}">
        <p14:creationId xmlns:p14="http://schemas.microsoft.com/office/powerpoint/2010/main" val="4016269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16" name="語音泡泡: 圓角矩形 15">
            <a:extLst>
              <a:ext uri="{FF2B5EF4-FFF2-40B4-BE49-F238E27FC236}">
                <a16:creationId xmlns:a16="http://schemas.microsoft.com/office/drawing/2014/main" id="{286C5FBE-FDAE-422B-B8C2-A9C446169C2C}"/>
              </a:ext>
            </a:extLst>
          </p:cNvPr>
          <p:cNvSpPr/>
          <p:nvPr/>
        </p:nvSpPr>
        <p:spPr>
          <a:xfrm>
            <a:off x="7125076" y="1642069"/>
            <a:ext cx="1855705" cy="1029737"/>
          </a:xfrm>
          <a:prstGeom prst="wedgeRoundRectCallout">
            <a:avLst>
              <a:gd name="adj1" fmla="val 1948"/>
              <a:gd name="adj2" fmla="val 82179"/>
              <a:gd name="adj3" fmla="val 1666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sp>
        <p:nvSpPr>
          <p:cNvPr id="357" name="Shape 357"/>
          <p:cNvSpPr txBox="1">
            <a:spLocks noGrp="1"/>
          </p:cNvSpPr>
          <p:nvPr>
            <p:ph type="title"/>
          </p:nvPr>
        </p:nvSpPr>
        <p:spPr>
          <a:xfrm>
            <a:off x="1089328" y="0"/>
            <a:ext cx="8054671" cy="781930"/>
          </a:xfrm>
          <a:prstGeom prst="rect">
            <a:avLst/>
          </a:prstGeom>
          <a:noFill/>
          <a:ln>
            <a:noFill/>
          </a:ln>
        </p:spPr>
        <p:txBody>
          <a:bodyPr spcFirstLastPara="1" wrap="square" lIns="91425" tIns="45700" rIns="91425" bIns="45700" anchor="ctr" anchorCtr="0">
            <a:noAutofit/>
          </a:bodyPr>
          <a:lstStyle/>
          <a:p>
            <a:pPr marL="0" marR="0" lvl="0" indent="0">
              <a:lnSpc>
                <a:spcPct val="100000"/>
              </a:lnSpc>
              <a:spcAft>
                <a:spcPts val="0"/>
              </a:spcAft>
              <a:buClr>
                <a:schemeClr val="lt1"/>
              </a:buClr>
              <a:buSzPts val="800"/>
            </a:pPr>
            <a:r>
              <a:rPr lang="en-US" altLang="zh-TW" sz="3600">
                <a:latin typeface="Arial" panose="020B0604020202020204" pitchFamily="34" charset="0"/>
                <a:ea typeface="Microsoft JhengHei"/>
                <a:cs typeface="Arial" panose="020B0604020202020204" pitchFamily="34" charset="0"/>
                <a:sym typeface="Arial"/>
              </a:rPr>
              <a:t>TS-x77 NAS SSD </a:t>
            </a:r>
            <a:r>
              <a:rPr lang="zh-TW" altLang="en-US" sz="3600">
                <a:latin typeface="Arial" panose="020B0604020202020204" pitchFamily="34" charset="0"/>
                <a:ea typeface="Microsoft JhengHei"/>
                <a:cs typeface="Arial" panose="020B0604020202020204" pitchFamily="34" charset="0"/>
                <a:sym typeface="Arial"/>
              </a:rPr>
              <a:t>儲存配置變化百出</a:t>
            </a:r>
            <a:endParaRPr sz="3600">
              <a:latin typeface="Arial" panose="020B0604020202020204" pitchFamily="34" charset="0"/>
              <a:ea typeface="Microsoft JhengHei"/>
              <a:cs typeface="Arial" panose="020B0604020202020204" pitchFamily="34" charset="0"/>
              <a:sym typeface="Microsoft JhengHei"/>
            </a:endParaRPr>
          </a:p>
        </p:txBody>
      </p:sp>
      <p:sp>
        <p:nvSpPr>
          <p:cNvPr id="2" name="內容版面配置區 1">
            <a:extLst>
              <a:ext uri="{FF2B5EF4-FFF2-40B4-BE49-F238E27FC236}">
                <a16:creationId xmlns:a16="http://schemas.microsoft.com/office/drawing/2014/main" id="{FC47A316-4D74-B544-ABD6-C397ADE27D24}"/>
              </a:ext>
            </a:extLst>
          </p:cNvPr>
          <p:cNvSpPr>
            <a:spLocks noGrp="1"/>
          </p:cNvSpPr>
          <p:nvPr>
            <p:ph idx="1"/>
          </p:nvPr>
        </p:nvSpPr>
        <p:spPr>
          <a:xfrm>
            <a:off x="457200" y="964395"/>
            <a:ext cx="8229600" cy="3630227"/>
          </a:xfrm>
        </p:spPr>
        <p:txBody>
          <a:bodyPr vert="horz" lIns="91440" tIns="45720" rIns="91440" bIns="45720" rtlCol="0" anchor="t">
            <a:normAutofit/>
          </a:bodyPr>
          <a:lstStyle/>
          <a:p>
            <a:pPr marL="0" indent="0">
              <a:buClr>
                <a:srgbClr val="044981"/>
              </a:buClr>
              <a:buSzPct val="100000"/>
              <a:buFont typeface="Arial"/>
              <a:buNone/>
            </a:pPr>
            <a:r>
              <a:rPr kumimoji="1" lang="zh-TW" altLang="en-US" sz="1600">
                <a:latin typeface="Arial" pitchFamily="34" charset="0"/>
                <a:cs typeface="Arial" panose="020B0604020202020204" pitchFamily="34" charset="0"/>
                <a:sym typeface="Microsoft JhengHei"/>
              </a:rPr>
              <a:t>除了備份伺服器，以 </a:t>
            </a:r>
            <a:r>
              <a:rPr kumimoji="1" lang="en-US" altLang="zh-TW" sz="1600">
                <a:latin typeface="Arial" pitchFamily="34" charset="0"/>
                <a:cs typeface="Arial" panose="020B0604020202020204" pitchFamily="34" charset="0"/>
                <a:sym typeface="Microsoft JhengHei"/>
              </a:rPr>
              <a:t>SSD </a:t>
            </a:r>
            <a:r>
              <a:rPr kumimoji="1" lang="zh-TW" altLang="en-US" sz="1600">
                <a:latin typeface="Arial" pitchFamily="34" charset="0"/>
                <a:cs typeface="Arial" panose="020B0604020202020204" pitchFamily="34" charset="0"/>
                <a:sym typeface="Microsoft JhengHei"/>
              </a:rPr>
              <a:t>預留空間、全域快取與自動分層，</a:t>
            </a:r>
            <a:r>
              <a:rPr kumimoji="1" lang="en-US" altLang="zh-TW" sz="1600">
                <a:latin typeface="Arial" pitchFamily="34" charset="0"/>
                <a:cs typeface="Arial" panose="020B0604020202020204" pitchFamily="34" charset="0"/>
                <a:sym typeface="Microsoft JhengHei"/>
              </a:rPr>
              <a:t>TS-x77</a:t>
            </a:r>
            <a:r>
              <a:rPr kumimoji="1" lang="zh-TW" altLang="en-US" sz="1600">
                <a:latin typeface="Arial" pitchFamily="34" charset="0"/>
                <a:cs typeface="Arial" panose="020B0604020202020204" pitchFamily="34" charset="0"/>
                <a:sym typeface="Arial"/>
              </a:rPr>
              <a:t> </a:t>
            </a:r>
            <a:r>
              <a:rPr kumimoji="1" lang="zh-TW" altLang="en-US" sz="1600">
                <a:latin typeface="Arial" pitchFamily="34" charset="0"/>
                <a:cs typeface="Arial" panose="020B0604020202020204" pitchFamily="34" charset="0"/>
                <a:sym typeface="Microsoft JhengHei"/>
              </a:rPr>
              <a:t>搭配 </a:t>
            </a:r>
            <a:r>
              <a:rPr kumimoji="1" lang="en-US" altLang="zh-TW" sz="1600">
                <a:latin typeface="Arial" pitchFamily="34" charset="0"/>
                <a:cs typeface="Arial" panose="020B0604020202020204" pitchFamily="34" charset="0"/>
                <a:sym typeface="Microsoft JhengHei"/>
              </a:rPr>
              <a:t>SSD</a:t>
            </a:r>
            <a:r>
              <a:rPr kumimoji="1" lang="zh-TW" altLang="en-US" sz="1600">
                <a:latin typeface="Arial" pitchFamily="34" charset="0"/>
                <a:cs typeface="Arial" panose="020B0604020202020204" pitchFamily="34" charset="0"/>
                <a:sym typeface="Microsoft JhengHei"/>
              </a:rPr>
              <a:t> 更可具備站上一線儲存，成為企業儲存中堅：</a:t>
            </a:r>
          </a:p>
        </p:txBody>
      </p:sp>
      <p:graphicFrame>
        <p:nvGraphicFramePr>
          <p:cNvPr id="359" name="Shape 359"/>
          <p:cNvGraphicFramePr/>
          <p:nvPr>
            <p:extLst>
              <p:ext uri="{D42A27DB-BD31-4B8C-83A1-F6EECF244321}">
                <p14:modId xmlns:p14="http://schemas.microsoft.com/office/powerpoint/2010/main" val="2242681822"/>
              </p:ext>
            </p:extLst>
          </p:nvPr>
        </p:nvGraphicFramePr>
        <p:xfrm>
          <a:off x="163218" y="1658148"/>
          <a:ext cx="6880362" cy="2499400"/>
        </p:xfrm>
        <a:graphic>
          <a:graphicData uri="http://schemas.openxmlformats.org/drawingml/2006/table">
            <a:tbl>
              <a:tblPr firstRow="1" bandRow="1">
                <a:noFill/>
              </a:tblPr>
              <a:tblGrid>
                <a:gridCol w="1107281">
                  <a:extLst>
                    <a:ext uri="{9D8B030D-6E8A-4147-A177-3AD203B41FA5}">
                      <a16:colId xmlns:a16="http://schemas.microsoft.com/office/drawing/2014/main" val="20000"/>
                    </a:ext>
                  </a:extLst>
                </a:gridCol>
                <a:gridCol w="1154904">
                  <a:extLst>
                    <a:ext uri="{9D8B030D-6E8A-4147-A177-3AD203B41FA5}">
                      <a16:colId xmlns:a16="http://schemas.microsoft.com/office/drawing/2014/main" val="20001"/>
                    </a:ext>
                  </a:extLst>
                </a:gridCol>
                <a:gridCol w="1268402">
                  <a:extLst>
                    <a:ext uri="{9D8B030D-6E8A-4147-A177-3AD203B41FA5}">
                      <a16:colId xmlns:a16="http://schemas.microsoft.com/office/drawing/2014/main" val="20002"/>
                    </a:ext>
                  </a:extLst>
                </a:gridCol>
                <a:gridCol w="1119187">
                  <a:extLst>
                    <a:ext uri="{9D8B030D-6E8A-4147-A177-3AD203B41FA5}">
                      <a16:colId xmlns:a16="http://schemas.microsoft.com/office/drawing/2014/main" val="20003"/>
                    </a:ext>
                  </a:extLst>
                </a:gridCol>
                <a:gridCol w="1091622">
                  <a:extLst>
                    <a:ext uri="{9D8B030D-6E8A-4147-A177-3AD203B41FA5}">
                      <a16:colId xmlns:a16="http://schemas.microsoft.com/office/drawing/2014/main" val="20004"/>
                    </a:ext>
                  </a:extLst>
                </a:gridCol>
                <a:gridCol w="1138966">
                  <a:extLst>
                    <a:ext uri="{9D8B030D-6E8A-4147-A177-3AD203B41FA5}">
                      <a16:colId xmlns:a16="http://schemas.microsoft.com/office/drawing/2014/main" val="20005"/>
                    </a:ext>
                  </a:extLst>
                </a:gridCol>
              </a:tblGrid>
              <a:tr h="528123">
                <a:tc>
                  <a:txBody>
                    <a:bodyPr/>
                    <a:lstStyle/>
                    <a:p>
                      <a:pPr marL="0" marR="0" lvl="0" indent="0" algn="ctr" rtl="0">
                        <a:spcBef>
                          <a:spcPts val="0"/>
                        </a:spcBef>
                        <a:spcAft>
                          <a:spcPts val="0"/>
                        </a:spcAft>
                        <a:buNone/>
                      </a:pPr>
                      <a:r>
                        <a:rPr lang="zh-TW" sz="1400" b="1">
                          <a:solidFill>
                            <a:schemeClr val="bg1"/>
                          </a:solidFill>
                          <a:latin typeface="微軟正黑體" pitchFamily="34" charset="-120"/>
                          <a:ea typeface="微軟正黑體" panose="020B0604030504040204" pitchFamily="34" charset="-120"/>
                          <a:cs typeface="Arial" panose="020B0604020202020204" pitchFamily="34" charset="0"/>
                          <a:sym typeface="Microsoft JhengHei"/>
                        </a:rPr>
                        <a:t>使用情境</a:t>
                      </a:r>
                      <a:endParaRPr sz="1400" b="1">
                        <a:solidFill>
                          <a:schemeClr val="bg1"/>
                        </a:solidFill>
                        <a:latin typeface="微軟正黑體" pitchFamily="34" charset="-120"/>
                        <a:ea typeface="微軟正黑體" panose="020B0604030504040204" pitchFamily="34" charset="-120"/>
                        <a:cs typeface="Arial" panose="020B0604020202020204" pitchFamily="34" charset="0"/>
                        <a:sym typeface="Microsoft JhengHei"/>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solidFill>
                  </a:tcPr>
                </a:tc>
                <a:tc>
                  <a:txBody>
                    <a:bodyPr/>
                    <a:lstStyle/>
                    <a:p>
                      <a:pPr marL="0" marR="0" lvl="0" indent="0" algn="ctr" rtl="0">
                        <a:spcBef>
                          <a:spcPts val="0"/>
                        </a:spcBef>
                        <a:spcAft>
                          <a:spcPts val="0"/>
                        </a:spcAft>
                        <a:buNone/>
                      </a:pPr>
                      <a:r>
                        <a:rPr lang="zh-TW" altLang="en-US" sz="1400" b="1">
                          <a:solidFill>
                            <a:schemeClr val="bg1"/>
                          </a:solidFill>
                          <a:latin typeface="微軟正黑體"/>
                          <a:ea typeface="微軟正黑體"/>
                          <a:cs typeface="Arial" panose="020B0604020202020204" pitchFamily="34" charset="0"/>
                          <a:sym typeface="Microsoft JhengHei"/>
                        </a:rPr>
                        <a:t>檔案</a:t>
                      </a:r>
                      <a:br>
                        <a:rPr lang="zh-TW" altLang="en-US" sz="1400" b="1">
                          <a:solidFill>
                            <a:schemeClr val="bg1"/>
                          </a:solidFill>
                          <a:latin typeface="微軟正黑體"/>
                          <a:ea typeface="微軟正黑體"/>
                          <a:cs typeface="Arial" panose="020B0604020202020204" pitchFamily="34" charset="0"/>
                          <a:sym typeface="Microsoft JhengHei"/>
                        </a:rPr>
                      </a:br>
                      <a:r>
                        <a:rPr lang="zh-TW" altLang="en-US" sz="1400" b="1">
                          <a:solidFill>
                            <a:schemeClr val="bg1"/>
                          </a:solidFill>
                          <a:latin typeface="微軟正黑體"/>
                          <a:ea typeface="微軟正黑體"/>
                          <a:cs typeface="Arial" panose="020B0604020202020204" pitchFamily="34" charset="0"/>
                          <a:sym typeface="Microsoft JhengHei"/>
                        </a:rPr>
                        <a:t>伺服器</a:t>
                      </a:r>
                    </a:p>
                  </a:txBody>
                  <a:tcPr marL="91450" marR="91450" marT="45725" marB="457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solidFill>
                  </a:tcPr>
                </a:tc>
                <a:tc>
                  <a:txBody>
                    <a:bodyPr/>
                    <a:lstStyle/>
                    <a:p>
                      <a:pPr marL="0" marR="0" lvl="0" indent="0" algn="ctr" rtl="0">
                        <a:spcBef>
                          <a:spcPts val="0"/>
                        </a:spcBef>
                        <a:spcAft>
                          <a:spcPts val="0"/>
                        </a:spcAft>
                        <a:buNone/>
                      </a:pPr>
                      <a:r>
                        <a:rPr lang="zh-TW" sz="1400" b="1">
                          <a:solidFill>
                            <a:schemeClr val="bg1"/>
                          </a:solidFill>
                          <a:latin typeface="微軟正黑體"/>
                          <a:ea typeface="微軟正黑體"/>
                          <a:cs typeface="Arial" panose="020B0604020202020204" pitchFamily="34" charset="0"/>
                          <a:sym typeface="Microsoft JhengHei"/>
                        </a:rPr>
                        <a:t>網站</a:t>
                      </a:r>
                      <a:r>
                        <a:rPr lang="zh-TW" altLang="en-US" sz="1400" b="1">
                          <a:solidFill>
                            <a:schemeClr val="bg1"/>
                          </a:solidFill>
                          <a:latin typeface="微軟正黑體"/>
                          <a:ea typeface="微軟正黑體"/>
                          <a:cs typeface="Arial" panose="020B0604020202020204" pitchFamily="34" charset="0"/>
                          <a:sym typeface="Microsoft JhengHei"/>
                        </a:rPr>
                        <a:t>、應用、虛擬化儲存</a:t>
                      </a:r>
                      <a:br>
                        <a:rPr lang="zh-TW" altLang="en-US" sz="1400" b="1">
                          <a:solidFill>
                            <a:schemeClr val="bg1"/>
                          </a:solidFill>
                          <a:latin typeface="微軟正黑體"/>
                          <a:ea typeface="微軟正黑體"/>
                          <a:cs typeface="Arial" panose="020B0604020202020204" pitchFamily="34" charset="0"/>
                          <a:sym typeface="Microsoft JhengHei"/>
                        </a:rPr>
                      </a:br>
                      <a:r>
                        <a:rPr lang="zh-TW" sz="1400" b="1">
                          <a:solidFill>
                            <a:schemeClr val="bg1"/>
                          </a:solidFill>
                          <a:latin typeface="微軟正黑體"/>
                          <a:ea typeface="微軟正黑體"/>
                          <a:cs typeface="Arial" panose="020B0604020202020204" pitchFamily="34" charset="0"/>
                          <a:sym typeface="Microsoft JhengHei"/>
                        </a:rPr>
                        <a:t>伺服器</a:t>
                      </a:r>
                      <a:endParaRPr sz="1400" b="1">
                        <a:solidFill>
                          <a:schemeClr val="bg1"/>
                        </a:solidFill>
                        <a:latin typeface="微軟正黑體"/>
                        <a:ea typeface="微軟正黑體"/>
                        <a:cs typeface="Arial" panose="020B0604020202020204" pitchFamily="34" charset="0"/>
                        <a:sym typeface="Microsoft JhengHei"/>
                      </a:endParaRPr>
                    </a:p>
                  </a:txBody>
                  <a:tcPr marL="91450" marR="91450" marT="45725" marB="457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solidFill>
                  </a:tcPr>
                </a:tc>
                <a:tc>
                  <a:txBody>
                    <a:bodyPr/>
                    <a:lstStyle/>
                    <a:p>
                      <a:pPr marL="0" marR="0" lvl="0" indent="0" algn="ctr" rtl="0">
                        <a:spcBef>
                          <a:spcPts val="0"/>
                        </a:spcBef>
                        <a:spcAft>
                          <a:spcPts val="0"/>
                        </a:spcAft>
                        <a:buNone/>
                      </a:pPr>
                      <a:r>
                        <a:rPr lang="zh-TW" sz="1400" b="1">
                          <a:solidFill>
                            <a:schemeClr val="bg1"/>
                          </a:solidFill>
                          <a:latin typeface="微軟正黑體"/>
                          <a:ea typeface="微軟正黑體"/>
                          <a:cs typeface="Arial" panose="020B0604020202020204" pitchFamily="34" charset="0"/>
                          <a:sym typeface="Microsoft JhengHei"/>
                        </a:rPr>
                        <a:t>共同編輯</a:t>
                      </a:r>
                      <a:r>
                        <a:rPr lang="zh-TW" altLang="en-US" sz="1400" b="1">
                          <a:solidFill>
                            <a:schemeClr val="bg1"/>
                          </a:solidFill>
                          <a:latin typeface="微軟正黑體"/>
                          <a:ea typeface="微軟正黑體"/>
                          <a:cs typeface="Arial" panose="020B0604020202020204" pitchFamily="34" charset="0"/>
                          <a:sym typeface="Microsoft JhengHei"/>
                        </a:rPr>
                        <a:t>、</a:t>
                      </a:r>
                      <a:r>
                        <a:rPr lang="zh-TW" sz="1400" b="1">
                          <a:solidFill>
                            <a:schemeClr val="bg1"/>
                          </a:solidFill>
                          <a:latin typeface="微軟正黑體"/>
                          <a:ea typeface="微軟正黑體"/>
                          <a:cs typeface="Arial" panose="020B0604020202020204" pitchFamily="34" charset="0"/>
                          <a:sym typeface="Microsoft JhengHei"/>
                        </a:rPr>
                        <a:t>影像作業</a:t>
                      </a:r>
                      <a:endParaRPr lang="en-US" altLang="zh-TW" sz="1400" b="1">
                        <a:solidFill>
                          <a:schemeClr val="bg1"/>
                        </a:solidFill>
                        <a:latin typeface="微軟正黑體"/>
                        <a:ea typeface="微軟正黑體"/>
                        <a:cs typeface="Arial" panose="020B0604020202020204" pitchFamily="34" charset="0"/>
                        <a:sym typeface="Microsoft JhengHei"/>
                      </a:endParaRPr>
                    </a:p>
                    <a:p>
                      <a:pPr marL="0" marR="0" lvl="0" indent="0" algn="ctr" rtl="0">
                        <a:spcBef>
                          <a:spcPts val="0"/>
                        </a:spcBef>
                        <a:spcAft>
                          <a:spcPts val="0"/>
                        </a:spcAft>
                        <a:buNone/>
                      </a:pPr>
                      <a:r>
                        <a:rPr lang="zh-TW" sz="1400" b="1">
                          <a:solidFill>
                            <a:schemeClr val="bg1"/>
                          </a:solidFill>
                          <a:latin typeface="微軟正黑體" pitchFamily="34" charset="-120"/>
                          <a:ea typeface="微軟正黑體" panose="020B0604030504040204" pitchFamily="34" charset="-120"/>
                          <a:cs typeface="Arial" panose="020B0604020202020204" pitchFamily="34" charset="0"/>
                          <a:sym typeface="Microsoft JhengHei"/>
                        </a:rPr>
                        <a:t>工作站</a:t>
                      </a:r>
                      <a:endParaRPr sz="1400" b="1">
                        <a:solidFill>
                          <a:schemeClr val="bg1"/>
                        </a:solidFill>
                        <a:latin typeface="微軟正黑體" pitchFamily="34" charset="-120"/>
                        <a:ea typeface="微軟正黑體" panose="020B0604030504040204" pitchFamily="34" charset="-120"/>
                        <a:cs typeface="Arial" panose="020B0604020202020204" pitchFamily="34" charset="0"/>
                        <a:sym typeface="Microsoft JhengHei"/>
                      </a:endParaRPr>
                    </a:p>
                  </a:txBody>
                  <a:tcPr marL="91450" marR="91450" marT="45725" marB="457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solidFill>
                  </a:tcPr>
                </a:tc>
                <a:tc>
                  <a:txBody>
                    <a:bodyPr/>
                    <a:lstStyle/>
                    <a:p>
                      <a:pPr marL="0" marR="0" lvl="0" indent="0" algn="ctr" rtl="0">
                        <a:spcBef>
                          <a:spcPts val="0"/>
                        </a:spcBef>
                        <a:spcAft>
                          <a:spcPts val="0"/>
                        </a:spcAft>
                        <a:buNone/>
                      </a:pPr>
                      <a:r>
                        <a:rPr lang="en-US" altLang="zh-TW" sz="1400" b="1" err="1">
                          <a:solidFill>
                            <a:schemeClr val="bg1"/>
                          </a:solidFill>
                          <a:latin typeface="微軟正黑體"/>
                          <a:ea typeface="微軟正黑體"/>
                          <a:cs typeface="Arial" panose="020B0604020202020204" pitchFamily="34" charset="0"/>
                          <a:sym typeface="Microsoft JhengHei"/>
                        </a:rPr>
                        <a:t>監控、多端</a:t>
                      </a:r>
                      <a:r>
                        <a:rPr lang="en-US" altLang="zh-TW" sz="1400" b="1">
                          <a:solidFill>
                            <a:schemeClr val="bg1"/>
                          </a:solidFill>
                          <a:latin typeface="微軟正黑體"/>
                          <a:ea typeface="微軟正黑體"/>
                          <a:cs typeface="Arial" panose="020B0604020202020204" pitchFamily="34" charset="0"/>
                          <a:sym typeface="Microsoft JhengHei"/>
                        </a:rPr>
                        <a:t> </a:t>
                      </a:r>
                      <a:r>
                        <a:rPr lang="en-US" altLang="zh-TW" sz="1400" b="1" err="1">
                          <a:solidFill>
                            <a:schemeClr val="bg1"/>
                          </a:solidFill>
                          <a:latin typeface="微軟正黑體"/>
                          <a:ea typeface="微軟正黑體"/>
                          <a:cs typeface="Arial" panose="020B0604020202020204" pitchFamily="34" charset="0"/>
                          <a:sym typeface="Microsoft JhengHei"/>
                        </a:rPr>
                        <a:t>Log、備份</a:t>
                      </a:r>
                      <a:r>
                        <a:rPr lang="zh-TW" altLang="en-US" sz="1400" b="1">
                          <a:solidFill>
                            <a:schemeClr val="bg1"/>
                          </a:solidFill>
                          <a:latin typeface="微軟正黑體"/>
                          <a:ea typeface="微軟正黑體"/>
                          <a:cs typeface="Arial" panose="020B0604020202020204" pitchFamily="34" charset="0"/>
                          <a:sym typeface="Microsoft JhengHei"/>
                        </a:rPr>
                        <a:t>伺服器</a:t>
                      </a:r>
                      <a:endParaRPr lang="zh-TW">
                        <a:solidFill>
                          <a:schemeClr val="bg1"/>
                        </a:solidFill>
                        <a:sym typeface="Microsoft JhengHei"/>
                      </a:endParaRPr>
                    </a:p>
                  </a:txBody>
                  <a:tcPr marL="91450" marR="91450" marT="45725" marB="45725"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solidFill>
                  </a:tcPr>
                </a:tc>
                <a:tc>
                  <a:txBody>
                    <a:bodyPr/>
                    <a:lstStyle/>
                    <a:p>
                      <a:pPr marL="0" marR="0" lvl="0" indent="0" algn="ctr" rtl="0">
                        <a:spcBef>
                          <a:spcPts val="0"/>
                        </a:spcBef>
                        <a:spcAft>
                          <a:spcPts val="0"/>
                        </a:spcAft>
                        <a:buNone/>
                      </a:pPr>
                      <a:r>
                        <a:rPr lang="zh-TW" altLang="en-US" sz="1400" b="1">
                          <a:solidFill>
                            <a:schemeClr val="bg1"/>
                          </a:solidFill>
                          <a:latin typeface="微軟正黑體"/>
                          <a:ea typeface="微軟正黑體"/>
                          <a:cs typeface="Arial" panose="020B0604020202020204" pitchFamily="34" charset="0"/>
                          <a:sym typeface="Microsoft JhengHei"/>
                        </a:rPr>
                        <a:t>企業關鍵</a:t>
                      </a:r>
                      <a:br>
                        <a:rPr lang="zh-TW" altLang="en-US" sz="1400" b="1">
                          <a:solidFill>
                            <a:schemeClr val="bg1"/>
                          </a:solidFill>
                          <a:latin typeface="微軟正黑體"/>
                          <a:ea typeface="微軟正黑體"/>
                          <a:cs typeface="Arial" panose="020B0604020202020204" pitchFamily="34" charset="0"/>
                          <a:sym typeface="Microsoft JhengHei"/>
                        </a:rPr>
                      </a:br>
                      <a:r>
                        <a:rPr lang="zh-TW" altLang="en-US" sz="1400" b="1">
                          <a:solidFill>
                            <a:schemeClr val="bg1"/>
                          </a:solidFill>
                          <a:latin typeface="微軟正黑體"/>
                          <a:ea typeface="微軟正黑體"/>
                          <a:cs typeface="Arial" panose="020B0604020202020204" pitchFamily="34" charset="0"/>
                          <a:sym typeface="Microsoft JhengHei"/>
                        </a:rPr>
                        <a:t>資料庫應用</a:t>
                      </a:r>
                    </a:p>
                  </a:txBody>
                  <a:tcPr marL="91450" marR="91450" marT="45725" marB="45725" anchor="ctr">
                    <a:lnL w="9525" cap="flat" cmpd="sng" algn="ctr">
                      <a:solidFill>
                        <a:schemeClr val="bg1"/>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29667">
                <a:tc>
                  <a:txBody>
                    <a:bodyPr/>
                    <a:lstStyle/>
                    <a:p>
                      <a:pPr marL="0" marR="0" lvl="0" indent="0" algn="ctr" rtl="0">
                        <a:spcBef>
                          <a:spcPts val="0"/>
                        </a:spcBef>
                        <a:spcAft>
                          <a:spcPts val="0"/>
                        </a:spcAft>
                        <a:buNone/>
                      </a:pPr>
                      <a:r>
                        <a:rPr lang="en-US" altLang="zh-TW" sz="1400" b="1">
                          <a:solidFill>
                            <a:schemeClr val="tx1"/>
                          </a:solidFill>
                          <a:latin typeface="Arial" panose="020B0604020202020204" pitchFamily="34" charset="0"/>
                          <a:ea typeface="微軟正黑體"/>
                          <a:cs typeface="Arial" panose="020B0604020202020204" pitchFamily="34" charset="0"/>
                          <a:sym typeface="Microsoft JhengHei"/>
                        </a:rPr>
                        <a:t>SSD</a:t>
                      </a:r>
                      <a:r>
                        <a:rPr lang="zh-TW" altLang="en-US" sz="1400" b="1">
                          <a:solidFill>
                            <a:schemeClr val="tx1"/>
                          </a:solidFill>
                          <a:latin typeface="Arial" panose="020B0604020202020204" pitchFamily="34" charset="0"/>
                          <a:ea typeface="微軟正黑體"/>
                          <a:cs typeface="Arial" panose="020B0604020202020204" pitchFamily="34" charset="0"/>
                          <a:sym typeface="Microsoft JhengHei"/>
                        </a:rPr>
                        <a:t> 部署類型</a:t>
                      </a: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alpha val="45000"/>
                      </a:schemeClr>
                    </a:solidFill>
                  </a:tcPr>
                </a:tc>
                <a:tc>
                  <a:txBody>
                    <a:bodyPr/>
                    <a:lstStyle/>
                    <a:p>
                      <a:pPr algn="ctr"/>
                      <a:r>
                        <a:rPr lang="en-US" altLang="zh-TW" sz="1400" b="1" err="1">
                          <a:solidFill>
                            <a:srgbClr val="000000"/>
                          </a:solidFill>
                          <a:latin typeface="Arial" panose="020B0604020202020204" pitchFamily="34" charset="0"/>
                          <a:ea typeface="微軟正黑體"/>
                          <a:cs typeface="Arial" panose="020B0604020202020204" pitchFamily="34" charset="0"/>
                        </a:rPr>
                        <a:t>Qtier</a:t>
                      </a:r>
                      <a:r>
                        <a:rPr lang="en-US" altLang="zh-TW" sz="1400" b="1" baseline="0">
                          <a:solidFill>
                            <a:srgbClr val="000000"/>
                          </a:solidFill>
                          <a:latin typeface="Arial" panose="020B0604020202020204" pitchFamily="34" charset="0"/>
                          <a:ea typeface="微軟正黑體"/>
                          <a:cs typeface="Arial" panose="020B0604020202020204" pitchFamily="34" charset="0"/>
                        </a:rPr>
                        <a:t>™</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tc>
                  <a:txBody>
                    <a:bodyPr/>
                    <a:lstStyle/>
                    <a:p>
                      <a:pPr algn="ctr"/>
                      <a:r>
                        <a:rPr lang="en-US" altLang="zh-TW" sz="1400" b="1" err="1">
                          <a:solidFill>
                            <a:srgbClr val="000000"/>
                          </a:solidFill>
                          <a:latin typeface="Arial" panose="020B0604020202020204" pitchFamily="34" charset="0"/>
                          <a:ea typeface="微軟正黑體"/>
                          <a:cs typeface="Arial" panose="020B0604020202020204" pitchFamily="34" charset="0"/>
                        </a:rPr>
                        <a:t>Qtier</a:t>
                      </a:r>
                      <a:r>
                        <a:rPr lang="en-US" altLang="zh-TW" sz="1400" b="1" baseline="0">
                          <a:solidFill>
                            <a:srgbClr val="000000"/>
                          </a:solidFill>
                          <a:latin typeface="Arial" panose="020B0604020202020204" pitchFamily="34" charset="0"/>
                          <a:ea typeface="微軟正黑體"/>
                          <a:cs typeface="Arial" panose="020B0604020202020204" pitchFamily="34" charset="0"/>
                        </a:rPr>
                        <a:t>™</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alpha val="45000"/>
                      </a:schemeClr>
                    </a:solidFill>
                  </a:tcPr>
                </a:tc>
                <a:tc>
                  <a:txBody>
                    <a:bodyPr/>
                    <a:lstStyle/>
                    <a:p>
                      <a:pPr algn="ctr"/>
                      <a:r>
                        <a:rPr lang="en-US" altLang="zh-TW" sz="1400" b="1">
                          <a:solidFill>
                            <a:schemeClr val="tx1"/>
                          </a:solidFill>
                          <a:latin typeface="Arial" panose="020B0604020202020204" pitchFamily="34" charset="0"/>
                          <a:ea typeface="微軟正黑體"/>
                          <a:cs typeface="Arial" panose="020B0604020202020204" pitchFamily="34" charset="0"/>
                        </a:rPr>
                        <a:t>SSD</a:t>
                      </a:r>
                      <a:br>
                        <a:rPr lang="en-US" altLang="zh-TW" sz="1400" b="1">
                          <a:solidFill>
                            <a:schemeClr val="tx1"/>
                          </a:solidFill>
                          <a:latin typeface="Arial" panose="020B0604020202020204" pitchFamily="34" charset="0"/>
                          <a:ea typeface="微軟正黑體"/>
                          <a:cs typeface="Arial" panose="020B0604020202020204" pitchFamily="34" charset="0"/>
                        </a:rPr>
                      </a:br>
                      <a:r>
                        <a:rPr lang="zh-TW" altLang="en-US" sz="1400" b="1">
                          <a:solidFill>
                            <a:schemeClr val="tx1"/>
                          </a:solidFill>
                          <a:latin typeface="Arial" panose="020B0604020202020204" pitchFamily="34" charset="0"/>
                          <a:ea typeface="微軟正黑體"/>
                          <a:cs typeface="Arial" panose="020B0604020202020204" pitchFamily="34" charset="0"/>
                        </a:rPr>
                        <a:t>讀寫快取</a:t>
                      </a: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tc>
                  <a:txBody>
                    <a:bodyPr/>
                    <a:lstStyle/>
                    <a:p>
                      <a:pPr algn="ctr"/>
                      <a:r>
                        <a:rPr lang="en-US" altLang="zh-TW" sz="1400" b="1">
                          <a:solidFill>
                            <a:schemeClr val="tx1"/>
                          </a:solidFill>
                          <a:latin typeface="Arial" panose="020B0604020202020204" pitchFamily="34" charset="0"/>
                          <a:ea typeface="微軟正黑體"/>
                          <a:cs typeface="Arial" panose="020B0604020202020204" pitchFamily="34" charset="0"/>
                        </a:rPr>
                        <a:t>SSD</a:t>
                      </a:r>
                      <a:r>
                        <a:rPr lang="zh-TW" altLang="en-US" sz="1400" b="1">
                          <a:solidFill>
                            <a:schemeClr val="tx1"/>
                          </a:solidFill>
                          <a:latin typeface="Arial" panose="020B0604020202020204" pitchFamily="34" charset="0"/>
                          <a:ea typeface="微軟正黑體"/>
                          <a:cs typeface="Arial" panose="020B0604020202020204" pitchFamily="34" charset="0"/>
                        </a:rPr>
                        <a:t> </a:t>
                      </a:r>
                      <a:br>
                        <a:rPr lang="zh-TW" altLang="en-US" sz="1400" b="1">
                          <a:solidFill>
                            <a:schemeClr val="tx1"/>
                          </a:solidFill>
                          <a:latin typeface="Arial" panose="020B0604020202020204" pitchFamily="34" charset="0"/>
                          <a:ea typeface="微軟正黑體"/>
                          <a:cs typeface="Arial" panose="020B0604020202020204" pitchFamily="34" charset="0"/>
                        </a:rPr>
                      </a:br>
                      <a:r>
                        <a:rPr lang="zh-TW" altLang="en-US" sz="1400" b="1">
                          <a:solidFill>
                            <a:schemeClr val="tx1"/>
                          </a:solidFill>
                          <a:latin typeface="Arial" panose="020B0604020202020204" pitchFamily="34" charset="0"/>
                          <a:ea typeface="微軟正黑體"/>
                          <a:cs typeface="Arial" panose="020B0604020202020204" pitchFamily="34" charset="0"/>
                        </a:rPr>
                        <a:t>唯寫快取</a:t>
                      </a: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alpha val="45000"/>
                      </a:schemeClr>
                    </a:solid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SSD</a:t>
                      </a:r>
                      <a:r>
                        <a:rPr lang="zh-TW" altLang="en-US" sz="1400" b="1">
                          <a:solidFill>
                            <a:srgbClr val="000000"/>
                          </a:solidFill>
                          <a:latin typeface="Arial" panose="020B0604020202020204" pitchFamily="34" charset="0"/>
                          <a:ea typeface="微軟正黑體"/>
                          <a:cs typeface="Arial" panose="020B0604020202020204" pitchFamily="34" charset="0"/>
                        </a:rPr>
                        <a:t> </a:t>
                      </a:r>
                      <a:r>
                        <a:rPr lang="en-US" altLang="zh-TW" sz="1400" b="1">
                          <a:solidFill>
                            <a:srgbClr val="000000"/>
                          </a:solidFill>
                          <a:latin typeface="Arial" panose="020B0604020202020204" pitchFamily="34" charset="0"/>
                          <a:ea typeface="微軟正黑體"/>
                          <a:cs typeface="Arial" panose="020B0604020202020204" pitchFamily="34" charset="0"/>
                        </a:rPr>
                        <a:t>RAID</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marL="0" marR="0" lvl="0" indent="0" algn="ctr" rtl="0">
                        <a:spcBef>
                          <a:spcPts val="0"/>
                        </a:spcBef>
                        <a:spcAft>
                          <a:spcPts val="0"/>
                        </a:spcAft>
                        <a:buNone/>
                      </a:pPr>
                      <a:r>
                        <a:rPr lang="en-US" altLang="zh-TW" sz="1400" b="1">
                          <a:solidFill>
                            <a:schemeClr val="tx1"/>
                          </a:solidFill>
                          <a:latin typeface="Arial" panose="020B0604020202020204" pitchFamily="34" charset="0"/>
                          <a:ea typeface="微軟正黑體"/>
                          <a:cs typeface="Arial" panose="020B0604020202020204" pitchFamily="34" charset="0"/>
                          <a:sym typeface="Microsoft JhengHei"/>
                        </a:rPr>
                        <a:t>SSD</a:t>
                      </a:r>
                      <a:r>
                        <a:rPr lang="zh-TW" altLang="en-US" sz="1400" b="1">
                          <a:solidFill>
                            <a:schemeClr val="tx1"/>
                          </a:solidFill>
                          <a:latin typeface="Arial" panose="020B0604020202020204" pitchFamily="34" charset="0"/>
                          <a:ea typeface="微軟正黑體"/>
                          <a:cs typeface="Arial" panose="020B0604020202020204" pitchFamily="34" charset="0"/>
                          <a:sym typeface="Microsoft JhengHei"/>
                        </a:rPr>
                        <a:t> </a:t>
                      </a:r>
                      <a:r>
                        <a:rPr lang="en-US" altLang="zh-TW" sz="1400" b="1">
                          <a:solidFill>
                            <a:schemeClr val="tx1"/>
                          </a:solidFill>
                          <a:latin typeface="Arial" panose="020B0604020202020204" pitchFamily="34" charset="0"/>
                          <a:ea typeface="微軟正黑體"/>
                          <a:cs typeface="Arial" panose="020B0604020202020204" pitchFamily="34" charset="0"/>
                          <a:sym typeface="Microsoft JhengHei"/>
                        </a:rPr>
                        <a:t>RAID</a:t>
                      </a:r>
                      <a:r>
                        <a:rPr lang="zh-TW" altLang="en-US" sz="1400" b="1" baseline="0">
                          <a:solidFill>
                            <a:schemeClr val="tx1"/>
                          </a:solidFill>
                          <a:latin typeface="Arial" panose="020B0604020202020204" pitchFamily="34" charset="0"/>
                          <a:ea typeface="微軟正黑體"/>
                          <a:cs typeface="Arial" panose="020B0604020202020204" pitchFamily="34" charset="0"/>
                          <a:sym typeface="Microsoft JhengHei"/>
                        </a:rPr>
                        <a:t> </a:t>
                      </a:r>
                      <a:br>
                        <a:rPr lang="zh-TW" altLang="en-US" sz="1400" b="1" baseline="0">
                          <a:solidFill>
                            <a:schemeClr val="tx1"/>
                          </a:solidFill>
                          <a:latin typeface="Arial" panose="020B0604020202020204" pitchFamily="34" charset="0"/>
                          <a:ea typeface="微軟正黑體"/>
                          <a:cs typeface="Arial" panose="020B0604020202020204" pitchFamily="34" charset="0"/>
                          <a:sym typeface="Microsoft JhengHei"/>
                        </a:rPr>
                      </a:br>
                      <a:r>
                        <a:rPr lang="zh-TW" altLang="en-US" sz="1400" b="1" baseline="0">
                          <a:solidFill>
                            <a:schemeClr val="tx1"/>
                          </a:solidFill>
                          <a:latin typeface="Arial" panose="020B0604020202020204" pitchFamily="34" charset="0"/>
                          <a:ea typeface="微軟正黑體"/>
                          <a:cs typeface="Arial" panose="020B0604020202020204" pitchFamily="34" charset="0"/>
                          <a:sym typeface="Microsoft JhengHei"/>
                        </a:rPr>
                        <a:t>類型</a:t>
                      </a:r>
                      <a:endParaRPr lang="en-US" sz="1400" b="1">
                        <a:solidFill>
                          <a:schemeClr val="tx1"/>
                        </a:solidFill>
                        <a:latin typeface="Arial" panose="020B0604020202020204" pitchFamily="34" charset="0"/>
                        <a:ea typeface="微軟正黑體"/>
                        <a:cs typeface="Arial" panose="020B0604020202020204" pitchFamily="34" charset="0"/>
                        <a:sym typeface="Microsoft JhengHei"/>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alpha val="45000"/>
                      </a:schemeClr>
                    </a:solid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RAID</a:t>
                      </a:r>
                      <a:r>
                        <a:rPr lang="zh-TW" altLang="en-US" sz="1400" b="1">
                          <a:solidFill>
                            <a:srgbClr val="000000"/>
                          </a:solidFill>
                          <a:latin typeface="Arial" panose="020B0604020202020204" pitchFamily="34" charset="0"/>
                          <a:ea typeface="微軟正黑體"/>
                          <a:cs typeface="Arial" panose="020B0604020202020204" pitchFamily="34" charset="0"/>
                        </a:rPr>
                        <a:t> </a:t>
                      </a:r>
                      <a:r>
                        <a:rPr lang="en-US" altLang="zh-TW" sz="1400" b="1">
                          <a:solidFill>
                            <a:srgbClr val="000000"/>
                          </a:solidFill>
                          <a:latin typeface="Arial" panose="020B0604020202020204" pitchFamily="34" charset="0"/>
                          <a:ea typeface="微軟正黑體"/>
                          <a:cs typeface="Arial" panose="020B0604020202020204" pitchFamily="34" charset="0"/>
                        </a:rPr>
                        <a:t>6</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RAID</a:t>
                      </a:r>
                      <a:r>
                        <a:rPr lang="zh-TW" altLang="en-US" sz="1400" b="1">
                          <a:solidFill>
                            <a:srgbClr val="000000"/>
                          </a:solidFill>
                          <a:latin typeface="Arial" panose="020B0604020202020204" pitchFamily="34" charset="0"/>
                          <a:ea typeface="微軟正黑體"/>
                          <a:cs typeface="Arial" panose="020B0604020202020204" pitchFamily="34" charset="0"/>
                        </a:rPr>
                        <a:t> </a:t>
                      </a:r>
                      <a:r>
                        <a:rPr lang="en-US" altLang="zh-TW" sz="1400" b="1">
                          <a:solidFill>
                            <a:srgbClr val="000000"/>
                          </a:solidFill>
                          <a:latin typeface="Arial" panose="020B0604020202020204" pitchFamily="34" charset="0"/>
                          <a:ea typeface="微軟正黑體"/>
                          <a:cs typeface="Arial" panose="020B0604020202020204" pitchFamily="34" charset="0"/>
                        </a:rPr>
                        <a:t>10</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alpha val="45000"/>
                      </a:schemeClr>
                    </a:solid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RAID</a:t>
                      </a:r>
                      <a:r>
                        <a:rPr lang="zh-TW" altLang="en-US" sz="1400" b="1">
                          <a:solidFill>
                            <a:srgbClr val="000000"/>
                          </a:solidFill>
                          <a:latin typeface="Arial" panose="020B0604020202020204" pitchFamily="34" charset="0"/>
                          <a:ea typeface="微軟正黑體"/>
                          <a:cs typeface="Arial" panose="020B0604020202020204" pitchFamily="34" charset="0"/>
                        </a:rPr>
                        <a:t> </a:t>
                      </a:r>
                      <a:r>
                        <a:rPr lang="en-US" altLang="zh-TW" sz="1400" b="1">
                          <a:solidFill>
                            <a:srgbClr val="000000"/>
                          </a:solidFill>
                          <a:latin typeface="Arial" panose="020B0604020202020204" pitchFamily="34" charset="0"/>
                          <a:ea typeface="微軟正黑體"/>
                          <a:cs typeface="Arial" panose="020B0604020202020204" pitchFamily="34" charset="0"/>
                        </a:rPr>
                        <a:t>5</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RAID</a:t>
                      </a:r>
                      <a:r>
                        <a:rPr lang="zh-TW" altLang="en-US" sz="1400" b="1">
                          <a:solidFill>
                            <a:srgbClr val="000000"/>
                          </a:solidFill>
                          <a:latin typeface="Arial" panose="020B0604020202020204" pitchFamily="34" charset="0"/>
                          <a:ea typeface="微軟正黑體"/>
                          <a:cs typeface="Arial" panose="020B0604020202020204" pitchFamily="34" charset="0"/>
                        </a:rPr>
                        <a:t> </a:t>
                      </a:r>
                      <a:r>
                        <a:rPr lang="en-US" altLang="zh-TW" sz="1400" b="1">
                          <a:solidFill>
                            <a:srgbClr val="000000"/>
                          </a:solidFill>
                          <a:latin typeface="Arial" panose="020B0604020202020204" pitchFamily="34" charset="0"/>
                          <a:ea typeface="微軟正黑體"/>
                          <a:cs typeface="Arial" panose="020B0604020202020204" pitchFamily="34" charset="0"/>
                        </a:rPr>
                        <a:t>10</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alpha val="45000"/>
                      </a:schemeClr>
                    </a:solid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RAID</a:t>
                      </a:r>
                      <a:r>
                        <a:rPr lang="zh-TW" altLang="en-US" sz="1400" b="1">
                          <a:solidFill>
                            <a:srgbClr val="000000"/>
                          </a:solidFill>
                          <a:latin typeface="Arial" panose="020B0604020202020204" pitchFamily="34" charset="0"/>
                          <a:ea typeface="微軟正黑體"/>
                          <a:cs typeface="Arial" panose="020B0604020202020204" pitchFamily="34" charset="0"/>
                        </a:rPr>
                        <a:t> </a:t>
                      </a:r>
                      <a:r>
                        <a:rPr lang="en-US" altLang="zh-TW" sz="1400" b="1">
                          <a:solidFill>
                            <a:srgbClr val="000000"/>
                          </a:solidFill>
                          <a:latin typeface="Arial" panose="020B0604020202020204" pitchFamily="34" charset="0"/>
                          <a:ea typeface="微軟正黑體"/>
                          <a:cs typeface="Arial" panose="020B0604020202020204" pitchFamily="34" charset="0"/>
                        </a:rPr>
                        <a:t>10</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2"/>
                  </a:ext>
                </a:extLst>
              </a:tr>
              <a:tr h="278950">
                <a:tc>
                  <a:txBody>
                    <a:bodyPr/>
                    <a:lstStyle/>
                    <a:p>
                      <a:pPr marL="0" marR="0" lvl="0" indent="0" algn="ctr" rtl="0">
                        <a:spcBef>
                          <a:spcPts val="0"/>
                        </a:spcBef>
                        <a:spcAft>
                          <a:spcPts val="0"/>
                        </a:spcAft>
                        <a:buNone/>
                      </a:pPr>
                      <a:r>
                        <a:rPr lang="en-US" altLang="zh-TW" sz="1400" b="1">
                          <a:solidFill>
                            <a:schemeClr val="tx1"/>
                          </a:solidFill>
                          <a:latin typeface="Arial" panose="020B0604020202020204" pitchFamily="34" charset="0"/>
                          <a:ea typeface="微軟正黑體"/>
                          <a:cs typeface="Arial" panose="020B0604020202020204" pitchFamily="34" charset="0"/>
                          <a:sym typeface="Microsoft JhengHei"/>
                        </a:rPr>
                        <a:t>SSD </a:t>
                      </a:r>
                      <a:r>
                        <a:rPr lang="zh-TW" altLang="en-US" sz="1400" b="1">
                          <a:solidFill>
                            <a:schemeClr val="tx1"/>
                          </a:solidFill>
                          <a:latin typeface="Arial" panose="020B0604020202020204" pitchFamily="34" charset="0"/>
                          <a:ea typeface="微軟正黑體"/>
                          <a:cs typeface="Arial" panose="020B0604020202020204" pitchFamily="34" charset="0"/>
                          <a:sym typeface="Microsoft JhengHei"/>
                        </a:rPr>
                        <a:t>外掛</a:t>
                      </a:r>
                      <a:r>
                        <a:rPr lang="en-US" altLang="zh-TW" sz="1400" b="1" err="1">
                          <a:solidFill>
                            <a:schemeClr val="tx1"/>
                          </a:solidFill>
                          <a:latin typeface="Arial" panose="020B0604020202020204" pitchFamily="34" charset="0"/>
                          <a:ea typeface="微軟正黑體"/>
                          <a:cs typeface="Arial" panose="020B0604020202020204" pitchFamily="34" charset="0"/>
                          <a:sym typeface="Microsoft JhengHei"/>
                        </a:rPr>
                        <a:t>預留空間</a:t>
                      </a:r>
                      <a:br>
                        <a:rPr lang="en-US" altLang="zh-TW" sz="1400" b="1">
                          <a:solidFill>
                            <a:schemeClr val="tx1"/>
                          </a:solidFill>
                          <a:latin typeface="Arial" panose="020B0604020202020204" pitchFamily="34" charset="0"/>
                          <a:ea typeface="微軟正黑體"/>
                          <a:cs typeface="Arial" panose="020B0604020202020204" pitchFamily="34" charset="0"/>
                          <a:sym typeface="Microsoft JhengHei"/>
                        </a:rPr>
                      </a:br>
                      <a:r>
                        <a:rPr lang="en-US" altLang="zh-TW" sz="1400" b="1" err="1">
                          <a:solidFill>
                            <a:schemeClr val="tx1"/>
                          </a:solidFill>
                          <a:latin typeface="Arial" panose="020B0604020202020204" pitchFamily="34" charset="0"/>
                          <a:ea typeface="微軟正黑體"/>
                          <a:cs typeface="Arial" panose="020B0604020202020204" pitchFamily="34" charset="0"/>
                          <a:sym typeface="Microsoft JhengHei"/>
                        </a:rPr>
                        <a:t>配置</a:t>
                      </a:r>
                      <a:endParaRPr lang="zh-TW" altLang="en-US" sz="1400" b="1" err="1">
                        <a:solidFill>
                          <a:schemeClr val="tx1"/>
                        </a:solidFill>
                        <a:latin typeface="Arial" panose="020B0604020202020204" pitchFamily="34" charset="0"/>
                        <a:ea typeface="微軟正黑體"/>
                        <a:cs typeface="Arial" panose="020B0604020202020204" pitchFamily="34" charset="0"/>
                        <a:sym typeface="Microsoft JhengHei"/>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alpha val="45000"/>
                      </a:schemeClr>
                    </a:solid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10%</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20%</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alpha val="45000"/>
                      </a:schemeClr>
                    </a:solid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20%</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30%</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solidFill>
                      <a:schemeClr val="bg1">
                        <a:alpha val="45000"/>
                      </a:schemeClr>
                    </a:solidFill>
                  </a:tcPr>
                </a:tc>
                <a:tc>
                  <a:txBody>
                    <a:bodyPr/>
                    <a:lstStyle/>
                    <a:p>
                      <a:pPr algn="ctr"/>
                      <a:r>
                        <a:rPr lang="en-US" altLang="zh-TW" sz="1400" b="1">
                          <a:solidFill>
                            <a:srgbClr val="000000"/>
                          </a:solidFill>
                          <a:latin typeface="Arial" panose="020B0604020202020204" pitchFamily="34" charset="0"/>
                          <a:ea typeface="微軟正黑體"/>
                          <a:cs typeface="Arial" panose="020B0604020202020204" pitchFamily="34" charset="0"/>
                        </a:rPr>
                        <a:t>30%</a:t>
                      </a:r>
                      <a:endParaRPr lang="zh-TW" altLang="en-US" sz="1400" b="1">
                        <a:solidFill>
                          <a:srgbClr val="000000"/>
                        </a:solidFill>
                        <a:latin typeface="Arial" panose="020B0604020202020204" pitchFamily="34" charset="0"/>
                        <a:ea typeface="微軟正黑體"/>
                        <a:cs typeface="Arial" panose="020B0604020202020204" pitchFamily="34" charset="0"/>
                      </a:endParaRPr>
                    </a:p>
                  </a:txBody>
                  <a:tcPr marL="91450" marR="91450" marT="45725" marB="45725"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1" name="文字方塊 10">
            <a:extLst>
              <a:ext uri="{FF2B5EF4-FFF2-40B4-BE49-F238E27FC236}">
                <a16:creationId xmlns:a16="http://schemas.microsoft.com/office/drawing/2014/main" id="{3AB63CA4-1AAC-4171-817B-9D22B1F0BA8C}"/>
              </a:ext>
            </a:extLst>
          </p:cNvPr>
          <p:cNvSpPr txBox="1"/>
          <p:nvPr/>
        </p:nvSpPr>
        <p:spPr>
          <a:xfrm>
            <a:off x="7125077" y="1684720"/>
            <a:ext cx="1855705" cy="116955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err="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搭配</a:t>
            </a:r>
            <a:r>
              <a:rPr lang="en-US" altLang="zh-TW" sz="1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2.5”</a:t>
            </a:r>
            <a:endParaRPr lang="en-US" altLang="zh-TW" sz="140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1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SATA 6Gb/s SSD </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與</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QM2 M.2 SSD  </a:t>
            </a:r>
          </a:p>
          <a:p>
            <a:pPr algn="ctr"/>
            <a:r>
              <a:rPr lang="zh-CN"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擴充卡</a:t>
            </a:r>
            <a:br>
              <a:rPr lang="en-US" altLang="zh-TW" sz="1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br>
            <a:endParaRPr lang="zh-TW" sz="140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pic>
        <p:nvPicPr>
          <p:cNvPr id="13" name="Shape 298" descr="D:\工作進行中\20170911直播母版16比9\20171012直播ppt元素\QM2爆炸圖_coco.png">
            <a:extLst>
              <a:ext uri="{FF2B5EF4-FFF2-40B4-BE49-F238E27FC236}">
                <a16:creationId xmlns:a16="http://schemas.microsoft.com/office/drawing/2014/main" id="{3BD8522B-A841-C44A-A262-F1F981B34D4B}"/>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99607" y="2775763"/>
            <a:ext cx="1781175" cy="165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299">
            <a:extLst>
              <a:ext uri="{FF2B5EF4-FFF2-40B4-BE49-F238E27FC236}">
                <a16:creationId xmlns:a16="http://schemas.microsoft.com/office/drawing/2014/main" id="{34CE3668-C505-394C-A74A-C8AD8E330F68}"/>
              </a:ext>
            </a:extLst>
          </p:cNvPr>
          <p:cNvSpPr txBox="1">
            <a:spLocks noChangeArrowheads="1"/>
          </p:cNvSpPr>
          <p:nvPr/>
        </p:nvSpPr>
        <p:spPr bwMode="auto">
          <a:xfrm>
            <a:off x="7606248" y="3311494"/>
            <a:ext cx="1334691" cy="417030"/>
          </a:xfrm>
          <a:prstGeom prst="rect">
            <a:avLst/>
          </a:prstGeom>
          <a:noFill/>
          <a:ln w="9525">
            <a:noFill/>
            <a:miter lim="800000"/>
            <a:headEnd/>
            <a:tailEnd/>
          </a:ln>
        </p:spPr>
        <p:txBody>
          <a:bodyPr lIns="68569" tIns="68569" rIns="68569" bIns="68569"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FFFFFF"/>
              </a:buClr>
              <a:buSzPts val="1400"/>
            </a:pPr>
            <a:r>
              <a:rPr lang="zh-TW" altLang="zh-TW" sz="1600" b="1">
                <a:solidFill>
                  <a:srgbClr val="FFFFFF"/>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Arial" charset="0"/>
              </a:rPr>
              <a:t>QM2 SSD RAID</a:t>
            </a:r>
            <a:r>
              <a:rPr lang="en-US" altLang="zh-TW" sz="1600" b="1">
                <a:solidFill>
                  <a:srgbClr val="FFFFFF"/>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Arial" charset="0"/>
              </a:rPr>
              <a:t> tier</a:t>
            </a:r>
            <a:endParaRPr lang="zh-TW" altLang="zh-TW" sz="1600" b="1">
              <a:solidFill>
                <a:srgbClr val="FFFFFF"/>
              </a:solidFill>
              <a:effectLst>
                <a:outerShdw blurRad="38100" dist="38100" dir="2700000" algn="tl">
                  <a:srgbClr val="000000">
                    <a:alpha val="43137"/>
                  </a:srgbClr>
                </a:outerShdw>
              </a:effectLst>
              <a:latin typeface="Arial" pitchFamily="34" charset="0"/>
              <a:ea typeface="Microsoft JhengHei" panose="020B0604030504040204" pitchFamily="34" charset="-120"/>
              <a:cs typeface="Arial" pitchFamily="34" charset="0"/>
              <a:sym typeface="Arial" charset="0"/>
            </a:endParaRPr>
          </a:p>
        </p:txBody>
      </p:sp>
    </p:spTree>
    <p:extLst>
      <p:ext uri="{BB962C8B-B14F-4D97-AF65-F5344CB8AC3E}">
        <p14:creationId xmlns:p14="http://schemas.microsoft.com/office/powerpoint/2010/main" val="3256606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1193074" y="0"/>
            <a:ext cx="7129832" cy="731218"/>
          </a:xfrm>
          <a:prstGeom prst="rect">
            <a:avLst/>
          </a:prstGeom>
          <a:noFill/>
          <a:ln>
            <a:noFill/>
          </a:ln>
        </p:spPr>
        <p:txBody>
          <a:bodyPr wrap="square" lIns="91425" tIns="91425" rIns="91425" bIns="91425" anchor="t" anchorCtr="0">
            <a:noAutofit/>
          </a:bodyPr>
          <a:lstStyle/>
          <a:p>
            <a:pPr>
              <a:spcBef>
                <a:spcPts val="0"/>
              </a:spcBef>
              <a:buClr>
                <a:schemeClr val="dk1"/>
              </a:buClr>
              <a:buSzPct val="25000"/>
            </a:pPr>
            <a:r>
              <a:rPr lang="zh-TW" altLang="en-US" sz="3400">
                <a:solidFill>
                  <a:srgbClr val="FFFFFF"/>
                </a:solidFill>
                <a:latin typeface="Arial" panose="020B0604020202020204" pitchFamily="34" charset="0"/>
                <a:cs typeface="Arial" panose="020B0604020202020204" pitchFamily="34" charset="0"/>
                <a:sym typeface="Arial"/>
              </a:rPr>
              <a:t>相容 </a:t>
            </a:r>
            <a:r>
              <a:rPr lang="en-US" altLang="zh-TW" sz="3400">
                <a:solidFill>
                  <a:srgbClr val="FFFFFF"/>
                </a:solidFill>
                <a:latin typeface="Arial" panose="020B0604020202020204" pitchFamily="34" charset="0"/>
                <a:cs typeface="Arial" panose="020B0604020202020204" pitchFamily="34" charset="0"/>
                <a:sym typeface="Arial"/>
              </a:rPr>
              <a:t>10GBASE-T </a:t>
            </a:r>
            <a:r>
              <a:rPr lang="zh-TW" altLang="en-US" sz="3400">
                <a:solidFill>
                  <a:srgbClr val="FFFFFF"/>
                </a:solidFill>
                <a:latin typeface="Arial" panose="020B0604020202020204" pitchFamily="34" charset="0"/>
                <a:cs typeface="Arial" panose="020B0604020202020204" pitchFamily="34" charset="0"/>
                <a:sym typeface="Arial"/>
              </a:rPr>
              <a:t>與 </a:t>
            </a:r>
            <a:r>
              <a:rPr lang="en-US" altLang="zh-TW" sz="3400">
                <a:solidFill>
                  <a:srgbClr val="FFFFFF"/>
                </a:solidFill>
                <a:latin typeface="Arial" panose="020B0604020202020204" pitchFamily="34" charset="0"/>
                <a:cs typeface="Arial" panose="020B0604020202020204" pitchFamily="34" charset="0"/>
                <a:sym typeface="Arial"/>
              </a:rPr>
              <a:t>SFP+</a:t>
            </a:r>
            <a:r>
              <a:rPr lang="zh-TW" altLang="en-US" sz="3400">
                <a:solidFill>
                  <a:srgbClr val="FFFFFF"/>
                </a:solidFill>
                <a:latin typeface="Arial" panose="020B0604020202020204" pitchFamily="34" charset="0"/>
                <a:cs typeface="Arial" panose="020B0604020202020204" pitchFamily="34" charset="0"/>
                <a:sym typeface="Arial"/>
              </a:rPr>
              <a:t> 網卡</a:t>
            </a:r>
            <a:endParaRPr lang="en-US" sz="3400">
              <a:solidFill>
                <a:srgbClr val="FFFFFF"/>
              </a:solidFill>
              <a:latin typeface="Arial" panose="020B0604020202020204" pitchFamily="34" charset="0"/>
              <a:cs typeface="Arial" panose="020B0604020202020204" pitchFamily="34" charset="0"/>
            </a:endParaRPr>
          </a:p>
        </p:txBody>
      </p:sp>
      <p:sp>
        <p:nvSpPr>
          <p:cNvPr id="227" name="Shape 227"/>
          <p:cNvSpPr/>
          <p:nvPr/>
        </p:nvSpPr>
        <p:spPr>
          <a:xfrm>
            <a:off x="877270" y="4515561"/>
            <a:ext cx="4046400" cy="614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828282"/>
              </a:buClr>
              <a:buSzPct val="25000"/>
              <a:buFont typeface="Arial"/>
              <a:buNone/>
            </a:pPr>
            <a:r>
              <a:rPr lang="en-US" sz="800">
                <a:solidFill>
                  <a:srgbClr val="828282"/>
                </a:solidFill>
              </a:rPr>
              <a:t>Tested in QNAP Labs. Figures may vary by environments.</a:t>
            </a:r>
          </a:p>
          <a:p>
            <a:pPr marL="0" marR="0" lvl="0" indent="0" algn="l" rtl="0">
              <a:lnSpc>
                <a:spcPct val="100000"/>
              </a:lnSpc>
              <a:spcBef>
                <a:spcPts val="0"/>
              </a:spcBef>
              <a:spcAft>
                <a:spcPts val="0"/>
              </a:spcAft>
              <a:buClr>
                <a:srgbClr val="828282"/>
              </a:buClr>
              <a:buSzPct val="25000"/>
              <a:buFont typeface="Arial"/>
              <a:buNone/>
            </a:pPr>
            <a:r>
              <a:rPr lang="en-US" sz="800" b="1">
                <a:solidFill>
                  <a:srgbClr val="828282"/>
                </a:solidFill>
              </a:rPr>
              <a:t>Test environment</a:t>
            </a:r>
            <a:r>
              <a:rPr lang="en-US" sz="800" b="1" i="0" u="none" strike="noStrike" cap="none">
                <a:solidFill>
                  <a:srgbClr val="828282"/>
                </a:solidFill>
                <a:latin typeface="Arial"/>
                <a:ea typeface="Arial"/>
                <a:cs typeface="Arial"/>
                <a:sym typeface="Arial"/>
              </a:rPr>
              <a:t>:</a:t>
            </a:r>
            <a:br>
              <a:rPr lang="en-US" sz="800" b="1" i="0" u="none" strike="noStrike" cap="none">
                <a:solidFill>
                  <a:srgbClr val="000000"/>
                </a:solidFill>
                <a:latin typeface="Arial"/>
                <a:ea typeface="Arial"/>
                <a:cs typeface="Arial"/>
                <a:sym typeface="Arial"/>
              </a:rPr>
            </a:br>
            <a:r>
              <a:rPr lang="en-US" sz="800" b="0" i="0" u="none" strike="noStrike" cap="none">
                <a:solidFill>
                  <a:srgbClr val="828282"/>
                </a:solidFill>
                <a:latin typeface="Arial"/>
                <a:ea typeface="Arial"/>
                <a:cs typeface="Arial"/>
                <a:sym typeface="Arial"/>
              </a:rPr>
              <a:t>NAS: TS-1277-1700-16G with QTS 4.3.4</a:t>
            </a:r>
          </a:p>
          <a:p>
            <a:pPr marL="0" marR="0" lvl="0" indent="0" algn="l" rtl="0">
              <a:lnSpc>
                <a:spcPct val="100000"/>
              </a:lnSpc>
              <a:spcBef>
                <a:spcPts val="0"/>
              </a:spcBef>
              <a:spcAft>
                <a:spcPts val="0"/>
              </a:spcAft>
              <a:buClr>
                <a:srgbClr val="828282"/>
              </a:buClr>
              <a:buSzPct val="25000"/>
              <a:buFont typeface="Arial"/>
              <a:buNone/>
            </a:pPr>
            <a:r>
              <a:rPr lang="en-US" sz="800" b="0" i="0" u="none" strike="noStrike" cap="none">
                <a:solidFill>
                  <a:srgbClr val="828282"/>
                </a:solidFill>
                <a:latin typeface="Arial"/>
                <a:ea typeface="Arial"/>
                <a:cs typeface="Arial"/>
                <a:sym typeface="Arial"/>
              </a:rPr>
              <a:t>Volume type: RAID 5; 12 x Intel S3500 240GB SSDs (SSDSC2BB240G4) </a:t>
            </a:r>
          </a:p>
        </p:txBody>
      </p:sp>
      <p:sp>
        <p:nvSpPr>
          <p:cNvPr id="228" name="Shape 228"/>
          <p:cNvSpPr/>
          <p:nvPr/>
        </p:nvSpPr>
        <p:spPr>
          <a:xfrm>
            <a:off x="4757598" y="4515561"/>
            <a:ext cx="3646161" cy="461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828282"/>
              </a:buClr>
              <a:buSzPct val="25000"/>
              <a:buFont typeface="Arial"/>
              <a:buNone/>
            </a:pPr>
            <a:r>
              <a:rPr lang="en-US" sz="800" b="1" i="0" u="none" strike="noStrike" cap="none">
                <a:solidFill>
                  <a:srgbClr val="828282"/>
                </a:solidFill>
                <a:latin typeface="Arial"/>
                <a:ea typeface="Arial"/>
                <a:cs typeface="Arial"/>
                <a:sym typeface="Arial"/>
              </a:rPr>
              <a:t>Client PC:</a:t>
            </a:r>
            <a:br>
              <a:rPr lang="en-US" sz="800" b="1" i="0" u="none" strike="noStrike" cap="none">
                <a:solidFill>
                  <a:srgbClr val="000000"/>
                </a:solidFill>
                <a:latin typeface="Arial"/>
                <a:ea typeface="Arial"/>
                <a:cs typeface="Arial"/>
                <a:sym typeface="Arial"/>
              </a:rPr>
            </a:br>
            <a:r>
              <a:rPr lang="en-US" sz="800" b="0" i="0" u="none" strike="noStrike" cap="none">
                <a:solidFill>
                  <a:srgbClr val="828282"/>
                </a:solidFill>
                <a:latin typeface="Arial"/>
                <a:ea typeface="Arial"/>
                <a:cs typeface="Arial"/>
                <a:sym typeface="Arial"/>
              </a:rPr>
              <a:t>Intel</a:t>
            </a:r>
            <a:r>
              <a:rPr lang="en-US" sz="800" b="0" i="0" u="none" strike="noStrike" cap="none" baseline="30000">
                <a:solidFill>
                  <a:srgbClr val="828282"/>
                </a:solidFill>
                <a:latin typeface="Arial"/>
                <a:ea typeface="Arial"/>
                <a:cs typeface="Arial"/>
                <a:sym typeface="Arial"/>
              </a:rPr>
              <a:t>®</a:t>
            </a:r>
            <a:r>
              <a:rPr lang="en-US" sz="800" b="0" i="0" u="none" strike="noStrike" cap="none">
                <a:solidFill>
                  <a:srgbClr val="828282"/>
                </a:solidFill>
                <a:latin typeface="Arial"/>
                <a:ea typeface="Arial"/>
                <a:cs typeface="Arial"/>
                <a:sym typeface="Arial"/>
              </a:rPr>
              <a:t> Core™ i7-4770 3.40GHz CPU; 16GB RAM; </a:t>
            </a:r>
            <a:r>
              <a:rPr lang="en-US" sz="800">
                <a:solidFill>
                  <a:srgbClr val="828282"/>
                </a:solidFill>
              </a:rPr>
              <a:t>QNAP LAN-10G2SF-MLX </a:t>
            </a:r>
            <a:r>
              <a:rPr lang="en-US" sz="800" b="0" i="0" u="none" strike="noStrike" cap="none">
                <a:solidFill>
                  <a:srgbClr val="828282"/>
                </a:solidFill>
                <a:latin typeface="Arial"/>
                <a:ea typeface="Arial"/>
                <a:cs typeface="Arial"/>
                <a:sym typeface="Arial"/>
              </a:rPr>
              <a:t>10GbE NIC ; Windows</a:t>
            </a:r>
            <a:r>
              <a:rPr lang="en-US" sz="800" baseline="30000">
                <a:solidFill>
                  <a:srgbClr val="828282"/>
                </a:solidFill>
              </a:rPr>
              <a:t>® </a:t>
            </a:r>
            <a:r>
              <a:rPr lang="en-US" sz="800" b="0" i="0" u="none" strike="noStrike" cap="none">
                <a:solidFill>
                  <a:srgbClr val="828282"/>
                </a:solidFill>
                <a:latin typeface="Arial"/>
                <a:ea typeface="Arial"/>
                <a:cs typeface="Arial"/>
                <a:sym typeface="Arial"/>
              </a:rPr>
              <a:t>10 64-bit, </a:t>
            </a:r>
            <a:r>
              <a:rPr lang="en-US" sz="800" b="0" i="0" u="none" strike="noStrike" cap="none" err="1">
                <a:solidFill>
                  <a:srgbClr val="828282"/>
                </a:solidFill>
                <a:latin typeface="Arial"/>
                <a:ea typeface="Arial"/>
                <a:cs typeface="Arial"/>
                <a:sym typeface="Arial"/>
              </a:rPr>
              <a:t>IOMeter</a:t>
            </a:r>
            <a:r>
              <a:rPr lang="en-US" sz="800" b="0" i="0" u="none" strike="noStrike" cap="none">
                <a:solidFill>
                  <a:srgbClr val="828282"/>
                </a:solidFill>
                <a:latin typeface="Arial"/>
                <a:ea typeface="Arial"/>
                <a:cs typeface="Arial"/>
                <a:sym typeface="Arial"/>
              </a:rPr>
              <a:t> 64KB</a:t>
            </a:r>
          </a:p>
        </p:txBody>
      </p:sp>
      <p:pic>
        <p:nvPicPr>
          <p:cNvPr id="229" name="Shape 229" descr="LAN-10G2SF-MLX側面.png"/>
          <p:cNvPicPr preferRelativeResize="0"/>
          <p:nvPr/>
        </p:nvPicPr>
        <p:blipFill rotWithShape="1">
          <a:blip r:embed="rId3" cstate="screen">
            <a:alphaModFix/>
            <a:extLst>
              <a:ext uri="{28A0092B-C50C-407E-A947-70E740481C1C}">
                <a14:useLocalDpi xmlns:a14="http://schemas.microsoft.com/office/drawing/2010/main"/>
              </a:ext>
            </a:extLst>
          </a:blip>
          <a:srcRect t="-603"/>
          <a:stretch/>
        </p:blipFill>
        <p:spPr>
          <a:xfrm rot="729068">
            <a:off x="860298" y="864645"/>
            <a:ext cx="1442573" cy="1076085"/>
          </a:xfrm>
          <a:prstGeom prst="rect">
            <a:avLst/>
          </a:prstGeom>
          <a:noFill/>
          <a:ln>
            <a:noFill/>
          </a:ln>
        </p:spPr>
      </p:pic>
      <p:sp>
        <p:nvSpPr>
          <p:cNvPr id="48" name="圓角矩形 29">
            <a:extLst>
              <a:ext uri="{FF2B5EF4-FFF2-40B4-BE49-F238E27FC236}">
                <a16:creationId xmlns:a16="http://schemas.microsoft.com/office/drawing/2014/main" id="{4D903986-6A30-1D42-971B-277E8577A93A}"/>
              </a:ext>
            </a:extLst>
          </p:cNvPr>
          <p:cNvSpPr/>
          <p:nvPr/>
        </p:nvSpPr>
        <p:spPr>
          <a:xfrm>
            <a:off x="1732838" y="1887729"/>
            <a:ext cx="2109118" cy="2477364"/>
          </a:xfrm>
          <a:prstGeom prst="roundRect">
            <a:avLst>
              <a:gd name="adj" fmla="val 8630"/>
            </a:avLst>
          </a:prstGeom>
          <a:solidFill>
            <a:schemeClr val="accent5">
              <a:lumMod val="20000"/>
              <a:lumOff val="8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cxnSp>
        <p:nvCxnSpPr>
          <p:cNvPr id="49" name="Shape 90">
            <a:extLst>
              <a:ext uri="{FF2B5EF4-FFF2-40B4-BE49-F238E27FC236}">
                <a16:creationId xmlns:a16="http://schemas.microsoft.com/office/drawing/2014/main" id="{7702B8F8-64F5-664E-9AE9-AB8962E5FB31}"/>
              </a:ext>
            </a:extLst>
          </p:cNvPr>
          <p:cNvCxnSpPr/>
          <p:nvPr/>
        </p:nvCxnSpPr>
        <p:spPr>
          <a:xfrm>
            <a:off x="1586440" y="3374182"/>
            <a:ext cx="2255515" cy="2276"/>
          </a:xfrm>
          <a:prstGeom prst="straightConnector1">
            <a:avLst/>
          </a:prstGeom>
          <a:noFill/>
          <a:ln w="6350" cap="flat" cmpd="sng">
            <a:solidFill>
              <a:srgbClr val="06C0D4"/>
            </a:solidFill>
            <a:prstDash val="solid"/>
            <a:round/>
            <a:headEnd type="none" w="med" len="med"/>
            <a:tailEnd type="none" w="med" len="med"/>
          </a:ln>
        </p:spPr>
      </p:cxnSp>
      <p:sp>
        <p:nvSpPr>
          <p:cNvPr id="50" name="Shape 81">
            <a:extLst>
              <a:ext uri="{FF2B5EF4-FFF2-40B4-BE49-F238E27FC236}">
                <a16:creationId xmlns:a16="http://schemas.microsoft.com/office/drawing/2014/main" id="{E09A4053-76C5-5049-9D99-833C2D3B48AA}"/>
              </a:ext>
            </a:extLst>
          </p:cNvPr>
          <p:cNvSpPr txBox="1"/>
          <p:nvPr/>
        </p:nvSpPr>
        <p:spPr>
          <a:xfrm>
            <a:off x="1924079" y="3953007"/>
            <a:ext cx="839818" cy="373665"/>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000" b="1">
                <a:solidFill>
                  <a:schemeClr val="tx1"/>
                </a:solidFill>
                <a:latin typeface="微軟正黑體" pitchFamily="34" charset="-120"/>
                <a:ea typeface="微軟正黑體" pitchFamily="34" charset="-120"/>
              </a:rPr>
              <a:t>Download</a:t>
            </a:r>
            <a:endParaRPr lang="en-US" sz="1000" b="1">
              <a:solidFill>
                <a:schemeClr val="tx1"/>
              </a:solidFill>
              <a:latin typeface="微軟正黑體" pitchFamily="34" charset="-120"/>
              <a:ea typeface="微軟正黑體" pitchFamily="34" charset="-120"/>
            </a:endParaRPr>
          </a:p>
        </p:txBody>
      </p:sp>
      <p:sp>
        <p:nvSpPr>
          <p:cNvPr id="51" name="Shape 88">
            <a:extLst>
              <a:ext uri="{FF2B5EF4-FFF2-40B4-BE49-F238E27FC236}">
                <a16:creationId xmlns:a16="http://schemas.microsoft.com/office/drawing/2014/main" id="{5EBEE025-C116-C749-9B44-42E9F37B67EA}"/>
              </a:ext>
            </a:extLst>
          </p:cNvPr>
          <p:cNvSpPr txBox="1"/>
          <p:nvPr/>
        </p:nvSpPr>
        <p:spPr>
          <a:xfrm>
            <a:off x="1014144" y="3215450"/>
            <a:ext cx="645837" cy="395744"/>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b="1">
                <a:solidFill>
                  <a:schemeClr val="tx1"/>
                </a:solidFill>
              </a:rPr>
              <a:t>750</a:t>
            </a:r>
            <a:endParaRPr lang="zh-TW" b="1" i="0" u="none" strike="noStrike" cap="none">
              <a:solidFill>
                <a:schemeClr val="tx1"/>
              </a:solidFill>
              <a:cs typeface="Arial"/>
              <a:sym typeface="Arial"/>
            </a:endParaRPr>
          </a:p>
        </p:txBody>
      </p:sp>
      <p:sp>
        <p:nvSpPr>
          <p:cNvPr id="52" name="Shape 92">
            <a:extLst>
              <a:ext uri="{FF2B5EF4-FFF2-40B4-BE49-F238E27FC236}">
                <a16:creationId xmlns:a16="http://schemas.microsoft.com/office/drawing/2014/main" id="{4AD23106-A488-0F48-AC29-10A74B6DAF4C}"/>
              </a:ext>
            </a:extLst>
          </p:cNvPr>
          <p:cNvSpPr txBox="1"/>
          <p:nvPr/>
        </p:nvSpPr>
        <p:spPr>
          <a:xfrm>
            <a:off x="1014144" y="3737568"/>
            <a:ext cx="645837" cy="495906"/>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zh-TW" b="1" i="0" u="none" strike="noStrike" cap="none">
                <a:solidFill>
                  <a:schemeClr val="tx1"/>
                </a:solidFill>
                <a:cs typeface="Arial"/>
                <a:sym typeface="Arial"/>
              </a:rPr>
              <a:t>  0</a:t>
            </a:r>
          </a:p>
        </p:txBody>
      </p:sp>
      <p:cxnSp>
        <p:nvCxnSpPr>
          <p:cNvPr id="53" name="Shape 93">
            <a:extLst>
              <a:ext uri="{FF2B5EF4-FFF2-40B4-BE49-F238E27FC236}">
                <a16:creationId xmlns:a16="http://schemas.microsoft.com/office/drawing/2014/main" id="{F7DD3DD1-CC85-ED42-B5B5-5887FC4FA9A3}"/>
              </a:ext>
            </a:extLst>
          </p:cNvPr>
          <p:cNvCxnSpPr/>
          <p:nvPr/>
        </p:nvCxnSpPr>
        <p:spPr>
          <a:xfrm>
            <a:off x="1586442" y="3910440"/>
            <a:ext cx="2255513" cy="2276"/>
          </a:xfrm>
          <a:prstGeom prst="straightConnector1">
            <a:avLst/>
          </a:prstGeom>
          <a:noFill/>
          <a:ln w="6350" cap="flat" cmpd="sng">
            <a:solidFill>
              <a:srgbClr val="06C0D4"/>
            </a:solidFill>
            <a:prstDash val="solid"/>
            <a:round/>
            <a:headEnd type="none" w="med" len="med"/>
            <a:tailEnd type="none" w="med" len="med"/>
          </a:ln>
        </p:spPr>
      </p:cxnSp>
      <p:sp>
        <p:nvSpPr>
          <p:cNvPr id="54" name="Shape 89">
            <a:extLst>
              <a:ext uri="{FF2B5EF4-FFF2-40B4-BE49-F238E27FC236}">
                <a16:creationId xmlns:a16="http://schemas.microsoft.com/office/drawing/2014/main" id="{AB9FC90D-190F-FF45-B775-E8305F73FA7D}"/>
              </a:ext>
            </a:extLst>
          </p:cNvPr>
          <p:cNvSpPr txBox="1"/>
          <p:nvPr/>
        </p:nvSpPr>
        <p:spPr>
          <a:xfrm>
            <a:off x="941288" y="4067369"/>
            <a:ext cx="867041" cy="32514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Clr>
                <a:srgbClr val="9F5900"/>
              </a:buClr>
              <a:buSzPct val="25000"/>
            </a:pPr>
            <a:r>
              <a:rPr lang="en-US" b="1">
                <a:solidFill>
                  <a:schemeClr val="tx1"/>
                </a:solidFill>
              </a:rPr>
              <a:t>  </a:t>
            </a:r>
            <a:r>
              <a:rPr lang="en-US" altLang="zh-TW" b="1">
                <a:solidFill>
                  <a:schemeClr val="tx1"/>
                </a:solidFill>
              </a:rPr>
              <a:t>(</a:t>
            </a:r>
            <a:r>
              <a:rPr lang="en-US" b="1">
                <a:solidFill>
                  <a:schemeClr val="tx1"/>
                </a:solidFill>
              </a:rPr>
              <a:t>MB/s)</a:t>
            </a:r>
            <a:endParaRPr lang="en-US" b="1" i="0" u="none" strike="noStrike" cap="none">
              <a:solidFill>
                <a:schemeClr val="tx1"/>
              </a:solidFill>
              <a:cs typeface="Arial"/>
              <a:sym typeface="Arial"/>
            </a:endParaRPr>
          </a:p>
        </p:txBody>
      </p:sp>
      <p:sp>
        <p:nvSpPr>
          <p:cNvPr id="55" name="Shape 81">
            <a:extLst>
              <a:ext uri="{FF2B5EF4-FFF2-40B4-BE49-F238E27FC236}">
                <a16:creationId xmlns:a16="http://schemas.microsoft.com/office/drawing/2014/main" id="{E09A4053-76C5-5049-9D99-833C2D3B48AA}"/>
              </a:ext>
            </a:extLst>
          </p:cNvPr>
          <p:cNvSpPr txBox="1"/>
          <p:nvPr/>
        </p:nvSpPr>
        <p:spPr>
          <a:xfrm>
            <a:off x="2818861" y="3953007"/>
            <a:ext cx="839818" cy="373665"/>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000" b="1">
                <a:solidFill>
                  <a:schemeClr val="tx1"/>
                </a:solidFill>
                <a:latin typeface="微軟正黑體" pitchFamily="34" charset="-120"/>
                <a:ea typeface="微軟正黑體" pitchFamily="34" charset="-120"/>
              </a:rPr>
              <a:t>Upload</a:t>
            </a:r>
            <a:endParaRPr lang="en-US" altLang="en-US" sz="1000" b="1">
              <a:solidFill>
                <a:schemeClr val="tx1"/>
              </a:solidFill>
              <a:latin typeface="微軟正黑體" pitchFamily="34" charset="-120"/>
              <a:ea typeface="微軟正黑體" pitchFamily="34" charset="-120"/>
            </a:endParaRPr>
          </a:p>
        </p:txBody>
      </p:sp>
      <p:cxnSp>
        <p:nvCxnSpPr>
          <p:cNvPr id="56" name="Shape 90">
            <a:extLst>
              <a:ext uri="{FF2B5EF4-FFF2-40B4-BE49-F238E27FC236}">
                <a16:creationId xmlns:a16="http://schemas.microsoft.com/office/drawing/2014/main" id="{7702B8F8-64F5-664E-9AE9-AB8962E5FB31}"/>
              </a:ext>
            </a:extLst>
          </p:cNvPr>
          <p:cNvCxnSpPr/>
          <p:nvPr/>
        </p:nvCxnSpPr>
        <p:spPr>
          <a:xfrm>
            <a:off x="1586440" y="2841007"/>
            <a:ext cx="2255515" cy="2276"/>
          </a:xfrm>
          <a:prstGeom prst="straightConnector1">
            <a:avLst/>
          </a:prstGeom>
          <a:noFill/>
          <a:ln w="6350" cap="flat" cmpd="sng">
            <a:solidFill>
              <a:srgbClr val="06C0D4"/>
            </a:solidFill>
            <a:prstDash val="solid"/>
            <a:round/>
            <a:headEnd type="none" w="med" len="med"/>
            <a:tailEnd type="none" w="med" len="med"/>
          </a:ln>
        </p:spPr>
      </p:cxnSp>
      <p:sp>
        <p:nvSpPr>
          <p:cNvPr id="57" name="Shape 88">
            <a:extLst>
              <a:ext uri="{FF2B5EF4-FFF2-40B4-BE49-F238E27FC236}">
                <a16:creationId xmlns:a16="http://schemas.microsoft.com/office/drawing/2014/main" id="{5EBEE025-C116-C749-9B44-42E9F37B67EA}"/>
              </a:ext>
            </a:extLst>
          </p:cNvPr>
          <p:cNvSpPr txBox="1"/>
          <p:nvPr/>
        </p:nvSpPr>
        <p:spPr>
          <a:xfrm>
            <a:off x="1014144" y="2682275"/>
            <a:ext cx="645837" cy="395744"/>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b="1">
                <a:solidFill>
                  <a:schemeClr val="tx1"/>
                </a:solidFill>
              </a:rPr>
              <a:t>1500</a:t>
            </a:r>
            <a:endParaRPr lang="zh-TW" b="1" i="0" u="none" strike="noStrike" cap="none">
              <a:solidFill>
                <a:schemeClr val="tx1"/>
              </a:solidFill>
              <a:cs typeface="Arial"/>
              <a:sym typeface="Arial"/>
            </a:endParaRPr>
          </a:p>
        </p:txBody>
      </p:sp>
      <p:cxnSp>
        <p:nvCxnSpPr>
          <p:cNvPr id="58" name="Shape 90">
            <a:extLst>
              <a:ext uri="{FF2B5EF4-FFF2-40B4-BE49-F238E27FC236}">
                <a16:creationId xmlns:a16="http://schemas.microsoft.com/office/drawing/2014/main" id="{7702B8F8-64F5-664E-9AE9-AB8962E5FB31}"/>
              </a:ext>
            </a:extLst>
          </p:cNvPr>
          <p:cNvCxnSpPr/>
          <p:nvPr/>
        </p:nvCxnSpPr>
        <p:spPr>
          <a:xfrm>
            <a:off x="1586440" y="2310108"/>
            <a:ext cx="2255515" cy="2276"/>
          </a:xfrm>
          <a:prstGeom prst="straightConnector1">
            <a:avLst/>
          </a:prstGeom>
          <a:noFill/>
          <a:ln w="6350" cap="flat" cmpd="sng">
            <a:solidFill>
              <a:srgbClr val="06C0D4"/>
            </a:solidFill>
            <a:prstDash val="solid"/>
            <a:round/>
            <a:headEnd type="none" w="med" len="med"/>
            <a:tailEnd type="none" w="med" len="med"/>
          </a:ln>
        </p:spPr>
      </p:cxnSp>
      <p:sp>
        <p:nvSpPr>
          <p:cNvPr id="59" name="Shape 88">
            <a:extLst>
              <a:ext uri="{FF2B5EF4-FFF2-40B4-BE49-F238E27FC236}">
                <a16:creationId xmlns:a16="http://schemas.microsoft.com/office/drawing/2014/main" id="{5EBEE025-C116-C749-9B44-42E9F37B67EA}"/>
              </a:ext>
            </a:extLst>
          </p:cNvPr>
          <p:cNvSpPr txBox="1"/>
          <p:nvPr/>
        </p:nvSpPr>
        <p:spPr>
          <a:xfrm>
            <a:off x="1014144" y="2144061"/>
            <a:ext cx="645837" cy="395744"/>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b="1">
                <a:solidFill>
                  <a:schemeClr val="tx1"/>
                </a:solidFill>
              </a:rPr>
              <a:t>2250</a:t>
            </a:r>
            <a:endParaRPr lang="zh-TW" b="1" i="0" u="none" strike="noStrike" cap="none">
              <a:solidFill>
                <a:schemeClr val="tx1"/>
              </a:solidFill>
              <a:cs typeface="Arial"/>
              <a:sym typeface="Arial"/>
            </a:endParaRPr>
          </a:p>
        </p:txBody>
      </p:sp>
      <p:sp>
        <p:nvSpPr>
          <p:cNvPr id="62" name="Shape 80">
            <a:extLst>
              <a:ext uri="{FF2B5EF4-FFF2-40B4-BE49-F238E27FC236}">
                <a16:creationId xmlns:a16="http://schemas.microsoft.com/office/drawing/2014/main" id="{8233D98E-6F07-5645-9008-CE3410E81874}"/>
              </a:ext>
            </a:extLst>
          </p:cNvPr>
          <p:cNvSpPr/>
          <p:nvPr/>
        </p:nvSpPr>
        <p:spPr>
          <a:xfrm>
            <a:off x="2934579" y="2611630"/>
            <a:ext cx="599700" cy="1298618"/>
          </a:xfrm>
          <a:prstGeom prst="rect">
            <a:avLst/>
          </a:prstGeom>
          <a:solidFill>
            <a:schemeClr val="accent5">
              <a:lumMod val="50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b="0" i="0" u="none" strike="noStrike" cap="none">
              <a:solidFill>
                <a:schemeClr val="lt1"/>
              </a:solidFill>
              <a:cs typeface="Arial"/>
              <a:sym typeface="Arial"/>
            </a:endParaRPr>
          </a:p>
        </p:txBody>
      </p:sp>
      <p:sp>
        <p:nvSpPr>
          <p:cNvPr id="63" name="Shape 84">
            <a:extLst>
              <a:ext uri="{FF2B5EF4-FFF2-40B4-BE49-F238E27FC236}">
                <a16:creationId xmlns:a16="http://schemas.microsoft.com/office/drawing/2014/main" id="{51118694-B1F7-BE40-A635-BA4E8840785F}"/>
              </a:ext>
            </a:extLst>
          </p:cNvPr>
          <p:cNvSpPr txBox="1"/>
          <p:nvPr/>
        </p:nvSpPr>
        <p:spPr>
          <a:xfrm>
            <a:off x="2818208" y="2672106"/>
            <a:ext cx="801826" cy="355006"/>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ct val="25000"/>
              <a:buFont typeface="Arial"/>
              <a:buNone/>
            </a:pPr>
            <a:r>
              <a:rPr lang="en-US" altLang="zh-TW" b="1" i="0" u="none" strike="noStrike" cap="none">
                <a:solidFill>
                  <a:schemeClr val="lt1"/>
                </a:solidFill>
                <a:cs typeface="Arial"/>
                <a:sym typeface="Arial"/>
              </a:rPr>
              <a:t>1859</a:t>
            </a:r>
            <a:endParaRPr lang="zh-TW" b="1" i="0" u="none" strike="noStrike" cap="none">
              <a:solidFill>
                <a:schemeClr val="lt1"/>
              </a:solidFill>
              <a:cs typeface="Arial"/>
              <a:sym typeface="Arial"/>
            </a:endParaRPr>
          </a:p>
        </p:txBody>
      </p:sp>
      <p:sp>
        <p:nvSpPr>
          <p:cNvPr id="64" name="Shape 79">
            <a:extLst>
              <a:ext uri="{FF2B5EF4-FFF2-40B4-BE49-F238E27FC236}">
                <a16:creationId xmlns:a16="http://schemas.microsoft.com/office/drawing/2014/main" id="{DEC8591D-6C34-CC4E-9112-D70328CC1F0B}"/>
              </a:ext>
            </a:extLst>
          </p:cNvPr>
          <p:cNvSpPr/>
          <p:nvPr/>
        </p:nvSpPr>
        <p:spPr>
          <a:xfrm>
            <a:off x="2033849" y="2115389"/>
            <a:ext cx="599700" cy="1794860"/>
          </a:xfrm>
          <a:prstGeom prst="rect">
            <a:avLst/>
          </a:prstGeom>
          <a:solidFill>
            <a:srgbClr val="0070C0"/>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b="0" i="0" u="none" strike="noStrike" cap="none">
              <a:solidFill>
                <a:schemeClr val="lt1"/>
              </a:solidFill>
              <a:cs typeface="Arial"/>
              <a:sym typeface="Arial"/>
            </a:endParaRPr>
          </a:p>
        </p:txBody>
      </p:sp>
      <p:sp>
        <p:nvSpPr>
          <p:cNvPr id="65" name="Shape 83">
            <a:extLst>
              <a:ext uri="{FF2B5EF4-FFF2-40B4-BE49-F238E27FC236}">
                <a16:creationId xmlns:a16="http://schemas.microsoft.com/office/drawing/2014/main" id="{FB0C2187-5591-C448-8232-19B01CAD8099}"/>
              </a:ext>
            </a:extLst>
          </p:cNvPr>
          <p:cNvSpPr txBox="1"/>
          <p:nvPr/>
        </p:nvSpPr>
        <p:spPr>
          <a:xfrm>
            <a:off x="1969472" y="2150952"/>
            <a:ext cx="704228" cy="42008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ct val="25000"/>
              <a:buFont typeface="Arial"/>
              <a:buNone/>
            </a:pPr>
            <a:r>
              <a:rPr lang="en-US" altLang="zh-TW" b="1" i="0" u="none" strike="noStrike" cap="none">
                <a:solidFill>
                  <a:schemeClr val="lt1"/>
                </a:solidFill>
                <a:cs typeface="Arial"/>
                <a:sym typeface="Arial"/>
              </a:rPr>
              <a:t>2346</a:t>
            </a:r>
            <a:endParaRPr lang="zh-TW" b="1" i="0" u="none" strike="noStrike" cap="none">
              <a:solidFill>
                <a:schemeClr val="lt1"/>
              </a:solidFill>
              <a:cs typeface="Arial"/>
              <a:sym typeface="Arial"/>
            </a:endParaRPr>
          </a:p>
        </p:txBody>
      </p:sp>
      <p:sp>
        <p:nvSpPr>
          <p:cNvPr id="66" name="Shape 190">
            <a:extLst>
              <a:ext uri="{FF2B5EF4-FFF2-40B4-BE49-F238E27FC236}">
                <a16:creationId xmlns:a16="http://schemas.microsoft.com/office/drawing/2014/main" id="{018D6981-0E0B-484D-9DE6-C15AF484EBE5}"/>
              </a:ext>
            </a:extLst>
          </p:cNvPr>
          <p:cNvSpPr txBox="1"/>
          <p:nvPr/>
        </p:nvSpPr>
        <p:spPr>
          <a:xfrm>
            <a:off x="2184904" y="968032"/>
            <a:ext cx="2545200" cy="40020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9F5900"/>
              </a:buClr>
              <a:buSzPct val="25000"/>
              <a:buFont typeface="Arial"/>
              <a:buNone/>
            </a:pPr>
            <a:r>
              <a:rPr lang="en-US" sz="2000" b="1">
                <a:solidFill>
                  <a:srgbClr val="0070C0"/>
                </a:solidFill>
              </a:rPr>
              <a:t>10</a:t>
            </a:r>
            <a:r>
              <a:rPr lang="en-US" sz="2000" b="1" i="0" u="none" strike="noStrike" cap="none">
                <a:solidFill>
                  <a:srgbClr val="0070C0"/>
                </a:solidFill>
                <a:latin typeface="Arial"/>
                <a:ea typeface="Arial"/>
                <a:cs typeface="Arial"/>
                <a:sym typeface="Arial"/>
              </a:rPr>
              <a:t>GbE x </a:t>
            </a:r>
            <a:r>
              <a:rPr lang="en-US" sz="2000" b="1">
                <a:solidFill>
                  <a:srgbClr val="0070C0"/>
                </a:solidFill>
              </a:rPr>
              <a:t>2</a:t>
            </a:r>
            <a:r>
              <a:rPr lang="en-US" sz="2000" b="1" i="0" u="none" strike="noStrike" cap="none">
                <a:solidFill>
                  <a:srgbClr val="0070C0"/>
                </a:solidFill>
                <a:latin typeface="Arial"/>
                <a:ea typeface="Arial"/>
                <a:cs typeface="Arial"/>
                <a:sym typeface="Arial"/>
              </a:rPr>
              <a:t> </a:t>
            </a:r>
          </a:p>
          <a:p>
            <a:pPr marL="0" marR="0" lvl="0" indent="0" rtl="0">
              <a:lnSpc>
                <a:spcPct val="100000"/>
              </a:lnSpc>
              <a:spcBef>
                <a:spcPts val="0"/>
              </a:spcBef>
              <a:spcAft>
                <a:spcPts val="0"/>
              </a:spcAft>
              <a:buClr>
                <a:srgbClr val="9F5900"/>
              </a:buClr>
              <a:buFont typeface="Arial"/>
              <a:buNone/>
            </a:pPr>
            <a:r>
              <a:rPr lang="en-US" b="1" i="0" u="none" strike="noStrike" cap="none">
                <a:solidFill>
                  <a:srgbClr val="0070C0"/>
                </a:solidFill>
                <a:latin typeface="微軟正黑體" panose="020B0604030504040204" pitchFamily="34" charset="-120"/>
                <a:ea typeface="微軟正黑體" panose="020B0604030504040204" pitchFamily="34" charset="-120"/>
              </a:rPr>
              <a:t>(</a:t>
            </a:r>
            <a:r>
              <a:rPr lang="zh-TW" altLang="en-US" b="1">
                <a:solidFill>
                  <a:srgbClr val="0070C0"/>
                </a:solidFill>
                <a:latin typeface="微軟正黑體" panose="020B0604030504040204" pitchFamily="34" charset="-120"/>
                <a:ea typeface="微軟正黑體" panose="020B0604030504040204" pitchFamily="34" charset="-120"/>
              </a:rPr>
              <a:t>循序傳輸</a:t>
            </a:r>
            <a:r>
              <a:rPr lang="en-US" b="1" i="0" u="none" strike="noStrike" cap="none">
                <a:solidFill>
                  <a:srgbClr val="0070C0"/>
                </a:solidFill>
                <a:latin typeface="微軟正黑體" panose="020B0604030504040204" pitchFamily="34" charset="-120"/>
                <a:ea typeface="微軟正黑體" panose="020B0604030504040204" pitchFamily="34" charset="-120"/>
              </a:rPr>
              <a:t>)</a:t>
            </a:r>
          </a:p>
        </p:txBody>
      </p:sp>
      <p:pic>
        <p:nvPicPr>
          <p:cNvPr id="67" name="Shape 229" descr="LAN-10G2SF-MLX側面.png">
            <a:extLst>
              <a:ext uri="{FF2B5EF4-FFF2-40B4-BE49-F238E27FC236}">
                <a16:creationId xmlns:a16="http://schemas.microsoft.com/office/drawing/2014/main" id="{4BE73F0D-FF1D-485F-8C80-93A872B7B51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t="-603"/>
          <a:stretch/>
        </p:blipFill>
        <p:spPr>
          <a:xfrm rot="729068">
            <a:off x="4760680" y="864645"/>
            <a:ext cx="1442573" cy="1076085"/>
          </a:xfrm>
          <a:prstGeom prst="rect">
            <a:avLst/>
          </a:prstGeom>
          <a:noFill/>
          <a:ln>
            <a:noFill/>
          </a:ln>
        </p:spPr>
      </p:pic>
      <p:sp>
        <p:nvSpPr>
          <p:cNvPr id="68" name="圓角矩形 29">
            <a:extLst>
              <a:ext uri="{FF2B5EF4-FFF2-40B4-BE49-F238E27FC236}">
                <a16:creationId xmlns:a16="http://schemas.microsoft.com/office/drawing/2014/main" id="{9AC280FC-1F8B-47EF-951C-CC06A9781F7E}"/>
              </a:ext>
            </a:extLst>
          </p:cNvPr>
          <p:cNvSpPr/>
          <p:nvPr/>
        </p:nvSpPr>
        <p:spPr>
          <a:xfrm>
            <a:off x="5701703" y="1887729"/>
            <a:ext cx="2109118" cy="2477364"/>
          </a:xfrm>
          <a:prstGeom prst="roundRect">
            <a:avLst>
              <a:gd name="adj" fmla="val 8630"/>
            </a:avLst>
          </a:prstGeom>
          <a:solidFill>
            <a:schemeClr val="accent3">
              <a:lumMod val="20000"/>
              <a:lumOff val="8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cxnSp>
        <p:nvCxnSpPr>
          <p:cNvPr id="69" name="Shape 90">
            <a:extLst>
              <a:ext uri="{FF2B5EF4-FFF2-40B4-BE49-F238E27FC236}">
                <a16:creationId xmlns:a16="http://schemas.microsoft.com/office/drawing/2014/main" id="{4E0B6A6C-FE53-4256-BE32-51EF37B416D4}"/>
              </a:ext>
            </a:extLst>
          </p:cNvPr>
          <p:cNvCxnSpPr/>
          <p:nvPr/>
        </p:nvCxnSpPr>
        <p:spPr>
          <a:xfrm>
            <a:off x="5555305" y="3374182"/>
            <a:ext cx="2255515" cy="2276"/>
          </a:xfrm>
          <a:prstGeom prst="straightConnector1">
            <a:avLst/>
          </a:prstGeom>
          <a:noFill/>
          <a:ln w="6350" cap="flat" cmpd="sng">
            <a:solidFill>
              <a:srgbClr val="06C0D4"/>
            </a:solidFill>
            <a:prstDash val="solid"/>
            <a:round/>
            <a:headEnd type="none" w="med" len="med"/>
            <a:tailEnd type="none" w="med" len="med"/>
          </a:ln>
        </p:spPr>
      </p:cxnSp>
      <p:sp>
        <p:nvSpPr>
          <p:cNvPr id="70" name="Shape 81">
            <a:extLst>
              <a:ext uri="{FF2B5EF4-FFF2-40B4-BE49-F238E27FC236}">
                <a16:creationId xmlns:a16="http://schemas.microsoft.com/office/drawing/2014/main" id="{ABC83DEE-6FD3-4BEA-BA33-13AA4E17399D}"/>
              </a:ext>
            </a:extLst>
          </p:cNvPr>
          <p:cNvSpPr txBox="1"/>
          <p:nvPr/>
        </p:nvSpPr>
        <p:spPr>
          <a:xfrm>
            <a:off x="5892944" y="3953007"/>
            <a:ext cx="839818" cy="373665"/>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000" b="1">
                <a:solidFill>
                  <a:schemeClr val="tx1"/>
                </a:solidFill>
                <a:latin typeface="微軟正黑體" pitchFamily="34" charset="-120"/>
                <a:ea typeface="微軟正黑體" pitchFamily="34" charset="-120"/>
              </a:rPr>
              <a:t>Download</a:t>
            </a:r>
            <a:endParaRPr lang="en-US" sz="1000" b="1">
              <a:solidFill>
                <a:schemeClr val="tx1"/>
              </a:solidFill>
              <a:latin typeface="微軟正黑體" pitchFamily="34" charset="-120"/>
              <a:ea typeface="微軟正黑體" pitchFamily="34" charset="-120"/>
            </a:endParaRPr>
          </a:p>
        </p:txBody>
      </p:sp>
      <p:sp>
        <p:nvSpPr>
          <p:cNvPr id="71" name="Shape 88">
            <a:extLst>
              <a:ext uri="{FF2B5EF4-FFF2-40B4-BE49-F238E27FC236}">
                <a16:creationId xmlns:a16="http://schemas.microsoft.com/office/drawing/2014/main" id="{88C8543E-D91A-416A-9E41-09695252F81E}"/>
              </a:ext>
            </a:extLst>
          </p:cNvPr>
          <p:cNvSpPr txBox="1"/>
          <p:nvPr/>
        </p:nvSpPr>
        <p:spPr>
          <a:xfrm>
            <a:off x="4983009" y="3215450"/>
            <a:ext cx="645837" cy="395744"/>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b="1">
                <a:solidFill>
                  <a:schemeClr val="tx1"/>
                </a:solidFill>
              </a:rPr>
              <a:t>750</a:t>
            </a:r>
            <a:endParaRPr lang="zh-TW" b="1" i="0" u="none" strike="noStrike" cap="none">
              <a:solidFill>
                <a:schemeClr val="tx1"/>
              </a:solidFill>
              <a:cs typeface="Arial"/>
              <a:sym typeface="Arial"/>
            </a:endParaRPr>
          </a:p>
        </p:txBody>
      </p:sp>
      <p:sp>
        <p:nvSpPr>
          <p:cNvPr id="72" name="Shape 92">
            <a:extLst>
              <a:ext uri="{FF2B5EF4-FFF2-40B4-BE49-F238E27FC236}">
                <a16:creationId xmlns:a16="http://schemas.microsoft.com/office/drawing/2014/main" id="{71A0D16A-91A0-403B-AE6D-50E5EC8B2048}"/>
              </a:ext>
            </a:extLst>
          </p:cNvPr>
          <p:cNvSpPr txBox="1"/>
          <p:nvPr/>
        </p:nvSpPr>
        <p:spPr>
          <a:xfrm>
            <a:off x="4983009" y="3737568"/>
            <a:ext cx="645837" cy="495906"/>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zh-TW" b="1" i="0" u="none" strike="noStrike" cap="none">
                <a:solidFill>
                  <a:schemeClr val="tx1"/>
                </a:solidFill>
                <a:cs typeface="Arial"/>
                <a:sym typeface="Arial"/>
              </a:rPr>
              <a:t>  0</a:t>
            </a:r>
          </a:p>
        </p:txBody>
      </p:sp>
      <p:cxnSp>
        <p:nvCxnSpPr>
          <p:cNvPr id="73" name="Shape 93">
            <a:extLst>
              <a:ext uri="{FF2B5EF4-FFF2-40B4-BE49-F238E27FC236}">
                <a16:creationId xmlns:a16="http://schemas.microsoft.com/office/drawing/2014/main" id="{F2928C91-44D7-4F78-BB22-C88613C0EAE0}"/>
              </a:ext>
            </a:extLst>
          </p:cNvPr>
          <p:cNvCxnSpPr/>
          <p:nvPr/>
        </p:nvCxnSpPr>
        <p:spPr>
          <a:xfrm>
            <a:off x="5555307" y="3910440"/>
            <a:ext cx="2255513" cy="2276"/>
          </a:xfrm>
          <a:prstGeom prst="straightConnector1">
            <a:avLst/>
          </a:prstGeom>
          <a:noFill/>
          <a:ln w="6350" cap="flat" cmpd="sng">
            <a:solidFill>
              <a:srgbClr val="06C0D4"/>
            </a:solidFill>
            <a:prstDash val="solid"/>
            <a:round/>
            <a:headEnd type="none" w="med" len="med"/>
            <a:tailEnd type="none" w="med" len="med"/>
          </a:ln>
        </p:spPr>
      </p:cxnSp>
      <p:sp>
        <p:nvSpPr>
          <p:cNvPr id="74" name="Shape 89">
            <a:extLst>
              <a:ext uri="{FF2B5EF4-FFF2-40B4-BE49-F238E27FC236}">
                <a16:creationId xmlns:a16="http://schemas.microsoft.com/office/drawing/2014/main" id="{0D9F9967-E3E6-4BA0-ACA0-D17D79B55AB5}"/>
              </a:ext>
            </a:extLst>
          </p:cNvPr>
          <p:cNvSpPr txBox="1"/>
          <p:nvPr/>
        </p:nvSpPr>
        <p:spPr>
          <a:xfrm>
            <a:off x="4910153" y="4067369"/>
            <a:ext cx="867041" cy="325140"/>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Clr>
                <a:srgbClr val="9F5900"/>
              </a:buClr>
              <a:buSzPct val="25000"/>
            </a:pPr>
            <a:r>
              <a:rPr lang="en-US" b="1">
                <a:solidFill>
                  <a:schemeClr val="tx1"/>
                </a:solidFill>
              </a:rPr>
              <a:t>  </a:t>
            </a:r>
            <a:r>
              <a:rPr lang="en-US" altLang="zh-TW" b="1">
                <a:solidFill>
                  <a:schemeClr val="tx1"/>
                </a:solidFill>
              </a:rPr>
              <a:t>(</a:t>
            </a:r>
            <a:r>
              <a:rPr lang="en-US" b="1">
                <a:solidFill>
                  <a:schemeClr val="tx1"/>
                </a:solidFill>
              </a:rPr>
              <a:t>MB/s)</a:t>
            </a:r>
            <a:endParaRPr lang="en-US" b="1" i="0" u="none" strike="noStrike" cap="none">
              <a:solidFill>
                <a:schemeClr val="tx1"/>
              </a:solidFill>
              <a:cs typeface="Arial"/>
              <a:sym typeface="Arial"/>
            </a:endParaRPr>
          </a:p>
        </p:txBody>
      </p:sp>
      <p:sp>
        <p:nvSpPr>
          <p:cNvPr id="75" name="Shape 81">
            <a:extLst>
              <a:ext uri="{FF2B5EF4-FFF2-40B4-BE49-F238E27FC236}">
                <a16:creationId xmlns:a16="http://schemas.microsoft.com/office/drawing/2014/main" id="{461F889D-74DD-4592-A28F-F31C7E192A12}"/>
              </a:ext>
            </a:extLst>
          </p:cNvPr>
          <p:cNvSpPr txBox="1"/>
          <p:nvPr/>
        </p:nvSpPr>
        <p:spPr>
          <a:xfrm>
            <a:off x="6787726" y="3953007"/>
            <a:ext cx="839818" cy="373665"/>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000" b="1">
                <a:solidFill>
                  <a:schemeClr val="tx1"/>
                </a:solidFill>
                <a:latin typeface="微軟正黑體" pitchFamily="34" charset="-120"/>
                <a:ea typeface="微軟正黑體" pitchFamily="34" charset="-120"/>
              </a:rPr>
              <a:t>Upload</a:t>
            </a:r>
            <a:endParaRPr lang="en-US" altLang="en-US" sz="1000" b="1">
              <a:solidFill>
                <a:schemeClr val="tx1"/>
              </a:solidFill>
              <a:latin typeface="微軟正黑體" pitchFamily="34" charset="-120"/>
              <a:ea typeface="微軟正黑體" pitchFamily="34" charset="-120"/>
            </a:endParaRPr>
          </a:p>
        </p:txBody>
      </p:sp>
      <p:cxnSp>
        <p:nvCxnSpPr>
          <p:cNvPr id="76" name="Shape 90">
            <a:extLst>
              <a:ext uri="{FF2B5EF4-FFF2-40B4-BE49-F238E27FC236}">
                <a16:creationId xmlns:a16="http://schemas.microsoft.com/office/drawing/2014/main" id="{2533391B-89CC-4623-A5F1-CC96038BC6D9}"/>
              </a:ext>
            </a:extLst>
          </p:cNvPr>
          <p:cNvCxnSpPr/>
          <p:nvPr/>
        </p:nvCxnSpPr>
        <p:spPr>
          <a:xfrm>
            <a:off x="5555305" y="2841007"/>
            <a:ext cx="2255515" cy="2276"/>
          </a:xfrm>
          <a:prstGeom prst="straightConnector1">
            <a:avLst/>
          </a:prstGeom>
          <a:noFill/>
          <a:ln w="6350" cap="flat" cmpd="sng">
            <a:solidFill>
              <a:srgbClr val="06C0D4"/>
            </a:solidFill>
            <a:prstDash val="solid"/>
            <a:round/>
            <a:headEnd type="none" w="med" len="med"/>
            <a:tailEnd type="none" w="med" len="med"/>
          </a:ln>
        </p:spPr>
      </p:cxnSp>
      <p:sp>
        <p:nvSpPr>
          <p:cNvPr id="77" name="Shape 88">
            <a:extLst>
              <a:ext uri="{FF2B5EF4-FFF2-40B4-BE49-F238E27FC236}">
                <a16:creationId xmlns:a16="http://schemas.microsoft.com/office/drawing/2014/main" id="{C740E549-5C77-477B-9598-3707B068F353}"/>
              </a:ext>
            </a:extLst>
          </p:cNvPr>
          <p:cNvSpPr txBox="1"/>
          <p:nvPr/>
        </p:nvSpPr>
        <p:spPr>
          <a:xfrm>
            <a:off x="4983009" y="2682275"/>
            <a:ext cx="645837" cy="395744"/>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b="1">
                <a:solidFill>
                  <a:schemeClr val="tx1"/>
                </a:solidFill>
              </a:rPr>
              <a:t>1500</a:t>
            </a:r>
            <a:endParaRPr lang="zh-TW" b="1" i="0" u="none" strike="noStrike" cap="none">
              <a:solidFill>
                <a:schemeClr val="tx1"/>
              </a:solidFill>
              <a:cs typeface="Arial"/>
              <a:sym typeface="Arial"/>
            </a:endParaRPr>
          </a:p>
        </p:txBody>
      </p:sp>
      <p:cxnSp>
        <p:nvCxnSpPr>
          <p:cNvPr id="78" name="Shape 90">
            <a:extLst>
              <a:ext uri="{FF2B5EF4-FFF2-40B4-BE49-F238E27FC236}">
                <a16:creationId xmlns:a16="http://schemas.microsoft.com/office/drawing/2014/main" id="{22E90D36-2660-4F44-B0BF-5B462C5B7131}"/>
              </a:ext>
            </a:extLst>
          </p:cNvPr>
          <p:cNvCxnSpPr/>
          <p:nvPr/>
        </p:nvCxnSpPr>
        <p:spPr>
          <a:xfrm>
            <a:off x="5555305" y="2310108"/>
            <a:ext cx="2255515" cy="2276"/>
          </a:xfrm>
          <a:prstGeom prst="straightConnector1">
            <a:avLst/>
          </a:prstGeom>
          <a:noFill/>
          <a:ln w="6350" cap="flat" cmpd="sng">
            <a:solidFill>
              <a:srgbClr val="06C0D4"/>
            </a:solidFill>
            <a:prstDash val="solid"/>
            <a:round/>
            <a:headEnd type="none" w="med" len="med"/>
            <a:tailEnd type="none" w="med" len="med"/>
          </a:ln>
        </p:spPr>
      </p:cxnSp>
      <p:sp>
        <p:nvSpPr>
          <p:cNvPr id="79" name="Shape 88">
            <a:extLst>
              <a:ext uri="{FF2B5EF4-FFF2-40B4-BE49-F238E27FC236}">
                <a16:creationId xmlns:a16="http://schemas.microsoft.com/office/drawing/2014/main" id="{4547A216-9F65-4E5D-A192-5DA6EDA18473}"/>
              </a:ext>
            </a:extLst>
          </p:cNvPr>
          <p:cNvSpPr txBox="1"/>
          <p:nvPr/>
        </p:nvSpPr>
        <p:spPr>
          <a:xfrm>
            <a:off x="4983009" y="2144061"/>
            <a:ext cx="645837" cy="395744"/>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b="1">
                <a:solidFill>
                  <a:schemeClr val="tx1"/>
                </a:solidFill>
              </a:rPr>
              <a:t>2250</a:t>
            </a:r>
            <a:endParaRPr lang="zh-TW" b="1" i="0" u="none" strike="noStrike" cap="none">
              <a:solidFill>
                <a:schemeClr val="tx1"/>
              </a:solidFill>
              <a:cs typeface="Arial"/>
              <a:sym typeface="Arial"/>
            </a:endParaRPr>
          </a:p>
        </p:txBody>
      </p:sp>
      <p:sp>
        <p:nvSpPr>
          <p:cNvPr id="80" name="Shape 80">
            <a:extLst>
              <a:ext uri="{FF2B5EF4-FFF2-40B4-BE49-F238E27FC236}">
                <a16:creationId xmlns:a16="http://schemas.microsoft.com/office/drawing/2014/main" id="{8A77418B-851A-4879-A96D-E78EE71C4F1D}"/>
              </a:ext>
            </a:extLst>
          </p:cNvPr>
          <p:cNvSpPr/>
          <p:nvPr/>
        </p:nvSpPr>
        <p:spPr>
          <a:xfrm>
            <a:off x="6903444" y="2672106"/>
            <a:ext cx="599700" cy="1238142"/>
          </a:xfrm>
          <a:prstGeom prst="rect">
            <a:avLst/>
          </a:prstGeom>
          <a:solidFill>
            <a:schemeClr val="accent5">
              <a:lumMod val="50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b="0" i="0" u="none" strike="noStrike" cap="none">
              <a:solidFill>
                <a:schemeClr val="lt1"/>
              </a:solidFill>
              <a:cs typeface="Arial"/>
              <a:sym typeface="Arial"/>
            </a:endParaRPr>
          </a:p>
        </p:txBody>
      </p:sp>
      <p:sp>
        <p:nvSpPr>
          <p:cNvPr id="81" name="Shape 84">
            <a:extLst>
              <a:ext uri="{FF2B5EF4-FFF2-40B4-BE49-F238E27FC236}">
                <a16:creationId xmlns:a16="http://schemas.microsoft.com/office/drawing/2014/main" id="{19E0C5C6-E8BB-46D7-981E-13EAC541E680}"/>
              </a:ext>
            </a:extLst>
          </p:cNvPr>
          <p:cNvSpPr txBox="1"/>
          <p:nvPr/>
        </p:nvSpPr>
        <p:spPr>
          <a:xfrm>
            <a:off x="6787726" y="2671914"/>
            <a:ext cx="801826" cy="355006"/>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ct val="25000"/>
              <a:buFont typeface="Arial"/>
              <a:buNone/>
            </a:pPr>
            <a:r>
              <a:rPr lang="en-US" altLang="zh-TW" b="1" i="0" u="none" strike="noStrike" cap="none">
                <a:solidFill>
                  <a:schemeClr val="lt1"/>
                </a:solidFill>
                <a:cs typeface="Arial"/>
                <a:sym typeface="Arial"/>
              </a:rPr>
              <a:t>1725</a:t>
            </a:r>
            <a:endParaRPr lang="zh-TW" b="1" i="0" u="none" strike="noStrike" cap="none">
              <a:solidFill>
                <a:schemeClr val="lt1"/>
              </a:solidFill>
              <a:cs typeface="Arial"/>
              <a:sym typeface="Arial"/>
            </a:endParaRPr>
          </a:p>
        </p:txBody>
      </p:sp>
      <p:sp>
        <p:nvSpPr>
          <p:cNvPr id="82" name="Shape 79">
            <a:extLst>
              <a:ext uri="{FF2B5EF4-FFF2-40B4-BE49-F238E27FC236}">
                <a16:creationId xmlns:a16="http://schemas.microsoft.com/office/drawing/2014/main" id="{49B85522-AA23-47D1-A567-CDC6B8EEBB43}"/>
              </a:ext>
            </a:extLst>
          </p:cNvPr>
          <p:cNvSpPr/>
          <p:nvPr/>
        </p:nvSpPr>
        <p:spPr>
          <a:xfrm>
            <a:off x="6002714" y="2144061"/>
            <a:ext cx="599700" cy="1766188"/>
          </a:xfrm>
          <a:prstGeom prst="rect">
            <a:avLst/>
          </a:prstGeom>
          <a:solidFill>
            <a:schemeClr val="accent3">
              <a:lumMod val="50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b="0" i="0" u="none" strike="noStrike" cap="none">
              <a:solidFill>
                <a:schemeClr val="lt1"/>
              </a:solidFill>
              <a:cs typeface="Arial"/>
              <a:sym typeface="Arial"/>
            </a:endParaRPr>
          </a:p>
        </p:txBody>
      </p:sp>
      <p:sp>
        <p:nvSpPr>
          <p:cNvPr id="83" name="Shape 83">
            <a:extLst>
              <a:ext uri="{FF2B5EF4-FFF2-40B4-BE49-F238E27FC236}">
                <a16:creationId xmlns:a16="http://schemas.microsoft.com/office/drawing/2014/main" id="{284E1483-9107-4A8A-BB8C-F91B5F2DCAAF}"/>
              </a:ext>
            </a:extLst>
          </p:cNvPr>
          <p:cNvSpPr txBox="1"/>
          <p:nvPr/>
        </p:nvSpPr>
        <p:spPr>
          <a:xfrm>
            <a:off x="5938337" y="2150952"/>
            <a:ext cx="704228" cy="42008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chemeClr val="lt1"/>
              </a:buClr>
              <a:buSzPct val="25000"/>
              <a:buFont typeface="Arial"/>
              <a:buNone/>
            </a:pPr>
            <a:r>
              <a:rPr lang="en-US" altLang="zh-TW" b="1" i="0" u="none" strike="noStrike" cap="none">
                <a:solidFill>
                  <a:schemeClr val="lt1"/>
                </a:solidFill>
                <a:cs typeface="Arial"/>
                <a:sym typeface="Arial"/>
              </a:rPr>
              <a:t>2323</a:t>
            </a:r>
            <a:endParaRPr lang="zh-TW" b="1" i="0" u="none" strike="noStrike" cap="none">
              <a:solidFill>
                <a:schemeClr val="lt1"/>
              </a:solidFill>
              <a:cs typeface="Arial"/>
              <a:sym typeface="Arial"/>
            </a:endParaRPr>
          </a:p>
        </p:txBody>
      </p:sp>
      <p:sp>
        <p:nvSpPr>
          <p:cNvPr id="84" name="Shape 190">
            <a:extLst>
              <a:ext uri="{FF2B5EF4-FFF2-40B4-BE49-F238E27FC236}">
                <a16:creationId xmlns:a16="http://schemas.microsoft.com/office/drawing/2014/main" id="{5690783C-9CF3-4E4E-B55E-96C96C1DF59C}"/>
              </a:ext>
            </a:extLst>
          </p:cNvPr>
          <p:cNvSpPr txBox="1"/>
          <p:nvPr/>
        </p:nvSpPr>
        <p:spPr>
          <a:xfrm>
            <a:off x="6152050" y="968032"/>
            <a:ext cx="2545200" cy="40020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9F5900"/>
              </a:buClr>
              <a:buSzPct val="25000"/>
              <a:buFont typeface="Arial"/>
              <a:buNone/>
            </a:pPr>
            <a:r>
              <a:rPr lang="en-US" sz="2000" b="1">
                <a:solidFill>
                  <a:schemeClr val="accent3">
                    <a:lumMod val="50000"/>
                  </a:schemeClr>
                </a:solidFill>
              </a:rPr>
              <a:t>10</a:t>
            </a:r>
            <a:r>
              <a:rPr lang="en-US" sz="2000" b="1" i="0" u="none" strike="noStrike" cap="none">
                <a:solidFill>
                  <a:schemeClr val="accent3">
                    <a:lumMod val="50000"/>
                  </a:schemeClr>
                </a:solidFill>
                <a:latin typeface="Arial"/>
                <a:ea typeface="Arial"/>
                <a:cs typeface="Arial"/>
                <a:sym typeface="Arial"/>
              </a:rPr>
              <a:t>GbE x </a:t>
            </a:r>
            <a:r>
              <a:rPr lang="en-US" sz="2000" b="1">
                <a:solidFill>
                  <a:schemeClr val="accent3">
                    <a:lumMod val="50000"/>
                  </a:schemeClr>
                </a:solidFill>
              </a:rPr>
              <a:t>2</a:t>
            </a:r>
            <a:r>
              <a:rPr lang="en-US" sz="2000" b="1" i="0" u="none" strike="noStrike" cap="none">
                <a:solidFill>
                  <a:schemeClr val="accent3">
                    <a:lumMod val="50000"/>
                  </a:schemeClr>
                </a:solidFill>
                <a:latin typeface="Arial"/>
                <a:ea typeface="Arial"/>
                <a:cs typeface="Arial"/>
                <a:sym typeface="Arial"/>
              </a:rPr>
              <a:t> </a:t>
            </a:r>
          </a:p>
          <a:p>
            <a:pPr marL="0" marR="0" lvl="0" indent="0" rtl="0">
              <a:lnSpc>
                <a:spcPct val="100000"/>
              </a:lnSpc>
              <a:spcBef>
                <a:spcPts val="0"/>
              </a:spcBef>
              <a:spcAft>
                <a:spcPts val="0"/>
              </a:spcAft>
              <a:buClr>
                <a:srgbClr val="9F5900"/>
              </a:buClr>
              <a:buFont typeface="Arial"/>
              <a:buNone/>
            </a:pPr>
            <a:r>
              <a:rPr lang="en-US" b="1" i="0" u="none" strike="noStrike" cap="none">
                <a:solidFill>
                  <a:schemeClr val="accent3">
                    <a:lumMod val="50000"/>
                  </a:schemeClr>
                </a:solidFill>
                <a:latin typeface="微軟正黑體" panose="020B0604030504040204" pitchFamily="34" charset="-120"/>
                <a:ea typeface="微軟正黑體" panose="020B0604030504040204" pitchFamily="34" charset="-120"/>
              </a:rPr>
              <a:t>(</a:t>
            </a:r>
            <a:r>
              <a:rPr lang="zh-TW" altLang="en-US" b="1" i="0" u="none" strike="noStrike" cap="none">
                <a:solidFill>
                  <a:schemeClr val="accent3">
                    <a:lumMod val="50000"/>
                  </a:schemeClr>
                </a:solidFill>
                <a:latin typeface="微軟正黑體" panose="020B0604030504040204" pitchFamily="34" charset="-120"/>
                <a:ea typeface="微軟正黑體" panose="020B0604030504040204" pitchFamily="34" charset="-120"/>
              </a:rPr>
              <a:t>加密</a:t>
            </a:r>
            <a:r>
              <a:rPr lang="zh-TW" altLang="en-US" b="1">
                <a:solidFill>
                  <a:schemeClr val="accent3">
                    <a:lumMod val="50000"/>
                  </a:schemeClr>
                </a:solidFill>
                <a:latin typeface="微軟正黑體" panose="020B0604030504040204" pitchFamily="34" charset="-120"/>
                <a:ea typeface="微軟正黑體" panose="020B0604030504040204" pitchFamily="34" charset="-120"/>
              </a:rPr>
              <a:t>循序傳輸</a:t>
            </a:r>
            <a:r>
              <a:rPr lang="en-US" b="1" i="0" u="none" strike="noStrike" cap="none">
                <a:solidFill>
                  <a:schemeClr val="accent3">
                    <a:lumMod val="50000"/>
                  </a:schemeClr>
                </a:solidFill>
                <a:latin typeface="微軟正黑體" panose="020B0604030504040204" pitchFamily="34" charset="-120"/>
                <a:ea typeface="微軟正黑體" panose="020B0604030504040204" pitchFamily="34" charset="-120"/>
              </a:rPr>
              <a:t>)</a:t>
            </a:r>
          </a:p>
        </p:txBody>
      </p:sp>
      <p:cxnSp>
        <p:nvCxnSpPr>
          <p:cNvPr id="7" name="直線接點 6">
            <a:extLst>
              <a:ext uri="{FF2B5EF4-FFF2-40B4-BE49-F238E27FC236}">
                <a16:creationId xmlns:a16="http://schemas.microsoft.com/office/drawing/2014/main" id="{60C639C2-739E-4D5F-9D5A-EEB651CC4875}"/>
              </a:ext>
            </a:extLst>
          </p:cNvPr>
          <p:cNvCxnSpPr>
            <a:cxnSpLocks/>
          </p:cNvCxnSpPr>
          <p:nvPr/>
        </p:nvCxnSpPr>
        <p:spPr>
          <a:xfrm>
            <a:off x="4555180" y="968032"/>
            <a:ext cx="0" cy="4021979"/>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43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圓角矩形 9">
            <a:extLst>
              <a:ext uri="{FF2B5EF4-FFF2-40B4-BE49-F238E27FC236}">
                <a16:creationId xmlns:a16="http://schemas.microsoft.com/office/drawing/2014/main" id="{B65641B5-F1F4-4B05-8BC3-3E8E337C3F86}"/>
              </a:ext>
            </a:extLst>
          </p:cNvPr>
          <p:cNvSpPr/>
          <p:nvPr/>
        </p:nvSpPr>
        <p:spPr>
          <a:xfrm>
            <a:off x="432800" y="972223"/>
            <a:ext cx="8278399" cy="3071834"/>
          </a:xfrm>
          <a:prstGeom prst="roundRect">
            <a:avLst>
              <a:gd name="adj" fmla="val 9798"/>
            </a:avLst>
          </a:prstGeom>
          <a:gradFill>
            <a:gsLst>
              <a:gs pos="0">
                <a:srgbClr val="C00000"/>
              </a:gs>
              <a:gs pos="50000">
                <a:srgbClr val="C00000">
                  <a:alpha val="27000"/>
                </a:srgbClr>
              </a:gs>
              <a:gs pos="100000">
                <a:srgbClr val="C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9" name="圓角矩形 10">
            <a:extLst>
              <a:ext uri="{FF2B5EF4-FFF2-40B4-BE49-F238E27FC236}">
                <a16:creationId xmlns:a16="http://schemas.microsoft.com/office/drawing/2014/main" id="{FE473D64-8EE6-47AD-B1D7-F992FE0306BB}"/>
              </a:ext>
            </a:extLst>
          </p:cNvPr>
          <p:cNvSpPr/>
          <p:nvPr/>
        </p:nvSpPr>
        <p:spPr>
          <a:xfrm>
            <a:off x="647114" y="1186537"/>
            <a:ext cx="7838140" cy="1330628"/>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 name="標題 1">
            <a:extLst>
              <a:ext uri="{FF2B5EF4-FFF2-40B4-BE49-F238E27FC236}">
                <a16:creationId xmlns:a16="http://schemas.microsoft.com/office/drawing/2014/main" id="{1169003F-3FEB-4566-8A7C-543CD22A0D1F}"/>
              </a:ext>
            </a:extLst>
          </p:cNvPr>
          <p:cNvSpPr>
            <a:spLocks noGrp="1"/>
          </p:cNvSpPr>
          <p:nvPr>
            <p:ph type="title"/>
          </p:nvPr>
        </p:nvSpPr>
        <p:spPr>
          <a:xfrm>
            <a:off x="0" y="0"/>
            <a:ext cx="9144000" cy="768770"/>
          </a:xfrm>
        </p:spPr>
        <p:txBody>
          <a:bodyPr>
            <a:normAutofit/>
          </a:bodyPr>
          <a:lstStyle/>
          <a:p>
            <a:pPr>
              <a:spcBef>
                <a:spcPts val="0"/>
              </a:spcBef>
              <a:buClr>
                <a:schemeClr val="dk1"/>
              </a:buClr>
              <a:buSzPct val="25000"/>
            </a:pPr>
            <a:r>
              <a:rPr lang="zh-TW" altLang="en-US" sz="3600">
                <a:solidFill>
                  <a:srgbClr val="FFFFFF"/>
                </a:solidFill>
                <a:latin typeface="Arial" panose="020B0604020202020204" pitchFamily="34" charset="0"/>
                <a:cs typeface="Arial" panose="020B0604020202020204" pitchFamily="34" charset="0"/>
              </a:rPr>
              <a:t>具備卸載能力的</a:t>
            </a:r>
            <a:r>
              <a:rPr lang="en-US" altLang="zh-TW" sz="3600">
                <a:solidFill>
                  <a:srgbClr val="FFFFFF"/>
                </a:solidFill>
                <a:latin typeface="Arial" panose="020B0604020202020204" pitchFamily="34" charset="0"/>
                <a:cs typeface="Arial" panose="020B0604020202020204" pitchFamily="34" charset="0"/>
              </a:rPr>
              <a:t> 10GbE </a:t>
            </a:r>
            <a:r>
              <a:rPr lang="zh-TW" altLang="en-US" sz="3600">
                <a:solidFill>
                  <a:srgbClr val="FFFFFF"/>
                </a:solidFill>
                <a:latin typeface="Arial" panose="020B0604020202020204" pitchFamily="34" charset="0"/>
                <a:cs typeface="Arial" panose="020B0604020202020204" pitchFamily="34" charset="0"/>
              </a:rPr>
              <a:t>網路</a:t>
            </a:r>
          </a:p>
        </p:txBody>
      </p:sp>
      <p:grpSp>
        <p:nvGrpSpPr>
          <p:cNvPr id="18" name="群組 17">
            <a:extLst>
              <a:ext uri="{FF2B5EF4-FFF2-40B4-BE49-F238E27FC236}">
                <a16:creationId xmlns:a16="http://schemas.microsoft.com/office/drawing/2014/main" id="{46F65FB5-9903-4532-A9C0-E8D974512368}"/>
              </a:ext>
            </a:extLst>
          </p:cNvPr>
          <p:cNvGrpSpPr/>
          <p:nvPr/>
        </p:nvGrpSpPr>
        <p:grpSpPr>
          <a:xfrm>
            <a:off x="1099207" y="1459885"/>
            <a:ext cx="6933954" cy="783932"/>
            <a:chOff x="502270" y="1453687"/>
            <a:chExt cx="7040392" cy="795966"/>
          </a:xfrm>
        </p:grpSpPr>
        <p:pic>
          <p:nvPicPr>
            <p:cNvPr id="8" name="圖片 8">
              <a:extLst>
                <a:ext uri="{FF2B5EF4-FFF2-40B4-BE49-F238E27FC236}">
                  <a16:creationId xmlns:a16="http://schemas.microsoft.com/office/drawing/2014/main" id="{10A3751F-F87D-4299-A6ED-5390EAD46A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14720" y="1453687"/>
              <a:ext cx="2427942" cy="795966"/>
            </a:xfrm>
            <a:prstGeom prst="roundRect">
              <a:avLst>
                <a:gd name="adj" fmla="val 8594"/>
              </a:avLst>
            </a:prstGeom>
            <a:solidFill>
              <a:srgbClr val="FFFFFF">
                <a:shade val="85000"/>
              </a:srgbClr>
            </a:solidFill>
            <a:ln>
              <a:noFill/>
            </a:ln>
            <a:effectLst/>
          </p:spPr>
        </p:pic>
        <p:grpSp>
          <p:nvGrpSpPr>
            <p:cNvPr id="15" name="群組 14">
              <a:extLst>
                <a:ext uri="{FF2B5EF4-FFF2-40B4-BE49-F238E27FC236}">
                  <a16:creationId xmlns:a16="http://schemas.microsoft.com/office/drawing/2014/main" id="{3448DC4F-D38A-46B9-B29F-A3276CFA6C53}"/>
                </a:ext>
              </a:extLst>
            </p:cNvPr>
            <p:cNvGrpSpPr/>
            <p:nvPr/>
          </p:nvGrpSpPr>
          <p:grpSpPr>
            <a:xfrm>
              <a:off x="3995936" y="1476557"/>
              <a:ext cx="812316" cy="738468"/>
              <a:chOff x="3707904" y="1491630"/>
              <a:chExt cx="792089" cy="720080"/>
            </a:xfrm>
          </p:grpSpPr>
          <p:cxnSp>
            <p:nvCxnSpPr>
              <p:cNvPr id="4" name="直線接點 3">
                <a:extLst>
                  <a:ext uri="{FF2B5EF4-FFF2-40B4-BE49-F238E27FC236}">
                    <a16:creationId xmlns:a16="http://schemas.microsoft.com/office/drawing/2014/main" id="{6C8FA792-4C54-40F6-9A9F-E1B8BD7778F7}"/>
                  </a:ext>
                </a:extLst>
              </p:cNvPr>
              <p:cNvCxnSpPr>
                <a:cxnSpLocks/>
              </p:cNvCxnSpPr>
              <p:nvPr/>
            </p:nvCxnSpPr>
            <p:spPr>
              <a:xfrm>
                <a:off x="3707904" y="1491630"/>
                <a:ext cx="792088"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D512B100-3BAE-42FE-9090-636F37BE6862}"/>
                  </a:ext>
                </a:extLst>
              </p:cNvPr>
              <p:cNvCxnSpPr>
                <a:cxnSpLocks/>
              </p:cNvCxnSpPr>
              <p:nvPr/>
            </p:nvCxnSpPr>
            <p:spPr>
              <a:xfrm flipH="1">
                <a:off x="3707904" y="1491630"/>
                <a:ext cx="792089"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16">
              <a:extLst>
                <a:ext uri="{FF2B5EF4-FFF2-40B4-BE49-F238E27FC236}">
                  <a16:creationId xmlns:a16="http://schemas.microsoft.com/office/drawing/2014/main" id="{A99EE0C2-B13C-4045-A11E-3CECECF35E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270" y="1574142"/>
              <a:ext cx="3265026" cy="555056"/>
            </a:xfrm>
            <a:prstGeom prst="rect">
              <a:avLst/>
            </a:prstGeom>
          </p:spPr>
        </p:pic>
      </p:grpSp>
      <p:sp>
        <p:nvSpPr>
          <p:cNvPr id="27" name="文字方塊 26">
            <a:extLst>
              <a:ext uri="{FF2B5EF4-FFF2-40B4-BE49-F238E27FC236}">
                <a16:creationId xmlns:a16="http://schemas.microsoft.com/office/drawing/2014/main" id="{E2C0CC68-A5C8-4747-9BA3-03149490911E}"/>
              </a:ext>
            </a:extLst>
          </p:cNvPr>
          <p:cNvSpPr txBox="1"/>
          <p:nvPr/>
        </p:nvSpPr>
        <p:spPr>
          <a:xfrm>
            <a:off x="803962" y="2720618"/>
            <a:ext cx="4136110" cy="1296573"/>
          </a:xfrm>
          <a:prstGeom prst="rect">
            <a:avLst/>
          </a:prstGeom>
          <a:noFill/>
        </p:spPr>
        <p:txBody>
          <a:bodyPr wrap="square" rtlCol="0" anchor="t">
            <a:spAutoFit/>
          </a:bodyPr>
          <a:lstStyle/>
          <a:p>
            <a:pPr marL="182563" indent="-182563">
              <a:lnSpc>
                <a:spcPct val="120000"/>
              </a:lnSpc>
              <a:spcBef>
                <a:spcPct val="20000"/>
              </a:spcBef>
              <a:buSzPct val="60000"/>
              <a:buFont typeface="Wingdings" panose="05000000000000000000" pitchFamily="2" charset="2"/>
              <a:buChar char="l"/>
            </a:pPr>
            <a:r>
              <a:rPr kumimoji="1" lang="en-US" altLang="zh-TW" sz="1600" b="1" kern="1200">
                <a:solidFill>
                  <a:schemeClr val="tx1"/>
                </a:solidFill>
                <a:latin typeface="Arial" pitchFamily="34" charset="0"/>
                <a:ea typeface="微軟正黑體" pitchFamily="34" charset="-120"/>
                <a:cs typeface="Arial" panose="020B0604020202020204" pitchFamily="34" charset="0"/>
              </a:rPr>
              <a:t>QNAP LAN-10G2SF-MLX </a:t>
            </a:r>
            <a:r>
              <a:rPr kumimoji="1" lang="zh-CN" altLang="en-US" sz="1600" b="1" kern="1200">
                <a:solidFill>
                  <a:schemeClr val="tx1"/>
                </a:solidFill>
                <a:latin typeface="Arial" pitchFamily="34" charset="0"/>
                <a:ea typeface="微軟正黑體" pitchFamily="34" charset="-120"/>
                <a:cs typeface="Arial" panose="020B0604020202020204" pitchFamily="34" charset="0"/>
              </a:rPr>
              <a:t>網路卡基於</a:t>
            </a:r>
            <a:r>
              <a:rPr kumimoji="1" lang="zh-TW" altLang="en-US" sz="1600" b="1" kern="1200">
                <a:solidFill>
                  <a:schemeClr val="tx1"/>
                </a:solidFill>
                <a:latin typeface="Arial" pitchFamily="34" charset="0"/>
                <a:ea typeface="微軟正黑體" pitchFamily="34" charset="-120"/>
                <a:cs typeface="Arial" panose="020B0604020202020204" pitchFamily="34" charset="0"/>
              </a:rPr>
              <a:t> Mellanox ConnectX</a:t>
            </a:r>
            <a:r>
              <a:rPr kumimoji="1" lang="en-US" altLang="zh-TW" sz="1600" b="1" kern="1200">
                <a:solidFill>
                  <a:schemeClr val="tx1"/>
                </a:solidFill>
                <a:latin typeface="Arial" pitchFamily="34" charset="0"/>
                <a:ea typeface="微軟正黑體" pitchFamily="34" charset="-120"/>
                <a:cs typeface="Arial" panose="020B0604020202020204" pitchFamily="34" charset="0"/>
              </a:rPr>
              <a:t>-3 </a:t>
            </a:r>
            <a:r>
              <a:rPr kumimoji="1" lang="zh-TW" altLang="en-US" sz="1600" b="1" kern="1200">
                <a:solidFill>
                  <a:schemeClr val="tx1"/>
                </a:solidFill>
                <a:latin typeface="Arial" pitchFamily="34" charset="0"/>
                <a:ea typeface="微軟正黑體" pitchFamily="34" charset="-120"/>
                <a:cs typeface="Arial" panose="020B0604020202020204" pitchFamily="34" charset="0"/>
              </a:rPr>
              <a:t>10GbE </a:t>
            </a:r>
            <a:r>
              <a:rPr kumimoji="1" lang="en-US" altLang="zh-TW" sz="1600" b="1" kern="1200" err="1">
                <a:solidFill>
                  <a:schemeClr val="tx1"/>
                </a:solidFill>
                <a:latin typeface="Arial" pitchFamily="34" charset="0"/>
                <a:ea typeface="微軟正黑體" pitchFamily="34" charset="-120"/>
                <a:cs typeface="Arial" panose="020B0604020202020204" pitchFamily="34" charset="0"/>
              </a:rPr>
              <a:t>SmartNIC</a:t>
            </a:r>
            <a:r>
              <a:rPr kumimoji="1" lang="en-US" altLang="zh-TW" sz="1600" b="1" kern="1200">
                <a:solidFill>
                  <a:schemeClr val="tx1"/>
                </a:solidFill>
                <a:latin typeface="Arial" pitchFamily="34" charset="0"/>
                <a:ea typeface="微軟正黑體" pitchFamily="34" charset="-120"/>
                <a:cs typeface="Arial" panose="020B0604020202020204" pitchFamily="34" charset="0"/>
              </a:rPr>
              <a:t> </a:t>
            </a:r>
            <a:r>
              <a:rPr kumimoji="1" lang="zh-TW" altLang="en-US" sz="1600" b="1" kern="1200">
                <a:solidFill>
                  <a:schemeClr val="tx1"/>
                </a:solidFill>
                <a:latin typeface="Arial" pitchFamily="34" charset="0"/>
                <a:ea typeface="微軟正黑體" pitchFamily="34" charset="-120"/>
                <a:cs typeface="Arial" panose="020B0604020202020204" pitchFamily="34" charset="0"/>
              </a:rPr>
              <a:t>智慧型網路晶片</a:t>
            </a:r>
          </a:p>
          <a:p>
            <a:pPr marL="182563" indent="-182563">
              <a:lnSpc>
                <a:spcPct val="120000"/>
              </a:lnSpc>
              <a:spcBef>
                <a:spcPct val="20000"/>
              </a:spcBef>
              <a:buSzPct val="60000"/>
              <a:buFont typeface="Wingdings" panose="05000000000000000000" pitchFamily="2" charset="2"/>
              <a:buChar char="l"/>
            </a:pPr>
            <a:r>
              <a:rPr kumimoji="1" lang="zh-TW" altLang="en-US" sz="1600" b="1" kern="1200">
                <a:solidFill>
                  <a:schemeClr val="tx1"/>
                </a:solidFill>
                <a:latin typeface="Arial" pitchFamily="34" charset="0"/>
                <a:ea typeface="微軟正黑體" pitchFamily="34" charset="-120"/>
                <a:cs typeface="Arial" panose="020B0604020202020204" pitchFamily="34" charset="0"/>
              </a:rPr>
              <a:t>支援 iSER 卸載能力</a:t>
            </a:r>
          </a:p>
        </p:txBody>
      </p:sp>
      <p:pic>
        <p:nvPicPr>
          <p:cNvPr id="11" name="圖片 10">
            <a:extLst>
              <a:ext uri="{FF2B5EF4-FFF2-40B4-BE49-F238E27FC236}">
                <a16:creationId xmlns:a16="http://schemas.microsoft.com/office/drawing/2014/main" id="{FA8B016B-6CB8-4DD7-B8E4-3E4656F214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3196" y="2677704"/>
            <a:ext cx="2729018" cy="2122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4691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D5BBBD-ADC5-43E1-9250-2EB86E261C63}"/>
              </a:ext>
            </a:extLst>
          </p:cNvPr>
          <p:cNvSpPr>
            <a:spLocks noGrp="1"/>
          </p:cNvSpPr>
          <p:nvPr>
            <p:ph type="title"/>
          </p:nvPr>
        </p:nvSpPr>
        <p:spPr>
          <a:xfrm>
            <a:off x="0" y="0"/>
            <a:ext cx="9144000" cy="780043"/>
          </a:xfrm>
        </p:spPr>
        <p:txBody>
          <a:bodyPr/>
          <a:lstStyle/>
          <a:p>
            <a:pPr>
              <a:spcBef>
                <a:spcPts val="0"/>
              </a:spcBef>
              <a:buClr>
                <a:schemeClr val="dk1"/>
              </a:buClr>
              <a:buSzPct val="25000"/>
            </a:pPr>
            <a:r>
              <a:rPr lang="zh-TW" altLang="en-US" sz="3600">
                <a:solidFill>
                  <a:srgbClr val="FFFFFF"/>
                </a:solidFill>
                <a:latin typeface="Arial" panose="020B0604020202020204" pitchFamily="34" charset="0"/>
                <a:cs typeface="Arial" panose="020B0604020202020204" pitchFamily="34" charset="0"/>
              </a:rPr>
              <a:t>iSER 讓你的 NAS 更輕鬆</a:t>
            </a:r>
          </a:p>
        </p:txBody>
      </p:sp>
      <p:sp>
        <p:nvSpPr>
          <p:cNvPr id="3" name="內容版面配置區 2">
            <a:extLst>
              <a:ext uri="{FF2B5EF4-FFF2-40B4-BE49-F238E27FC236}">
                <a16:creationId xmlns:a16="http://schemas.microsoft.com/office/drawing/2014/main" id="{DBA389AC-0E76-4AD2-83CE-0D8D56F5553D}"/>
              </a:ext>
            </a:extLst>
          </p:cNvPr>
          <p:cNvSpPr>
            <a:spLocks noGrp="1"/>
          </p:cNvSpPr>
          <p:nvPr>
            <p:ph idx="1"/>
          </p:nvPr>
        </p:nvSpPr>
        <p:spPr>
          <a:xfrm>
            <a:off x="457200" y="813979"/>
            <a:ext cx="8229600" cy="3630227"/>
          </a:xfrm>
        </p:spPr>
        <p:txBody>
          <a:bodyPr vert="horz" lIns="91440" tIns="45720" rIns="91440" bIns="45720" rtlCol="0" anchor="t">
            <a:normAutofit/>
          </a:bodyPr>
          <a:lstStyle/>
          <a:p>
            <a:pPr marL="182563" indent="-182563">
              <a:lnSpc>
                <a:spcPct val="120000"/>
              </a:lnSpc>
              <a:buSzPct val="60000"/>
              <a:buFont typeface="Wingdings" panose="05000000000000000000" pitchFamily="2" charset="2"/>
              <a:buChar char="l"/>
            </a:pPr>
            <a:r>
              <a:rPr kumimoji="1" lang="en-US" altLang="zh-TW" sz="1600" err="1">
                <a:latin typeface="Arial" panose="020B0604020202020204" pitchFamily="34" charset="0"/>
                <a:cs typeface="Arial" panose="020B0604020202020204" pitchFamily="34" charset="0"/>
              </a:rPr>
              <a:t>iSER</a:t>
            </a:r>
            <a:r>
              <a:rPr kumimoji="1" lang="en-US" altLang="zh-TW" sz="1600">
                <a:latin typeface="Arial" panose="020B0604020202020204" pitchFamily="34" charset="0"/>
                <a:cs typeface="Arial" panose="020B0604020202020204" pitchFamily="34" charset="0"/>
              </a:rPr>
              <a:t> </a:t>
            </a:r>
            <a:r>
              <a:rPr kumimoji="1" lang="zh-CN" altLang="en-US" sz="1600">
                <a:latin typeface="Arial" panose="020B0604020202020204" pitchFamily="34" charset="0"/>
                <a:cs typeface="Arial" panose="020B0604020202020204" pitchFamily="34" charset="0"/>
              </a:rPr>
              <a:t>協定 </a:t>
            </a:r>
            <a:r>
              <a:rPr kumimoji="1" lang="en-US" altLang="zh-CN" sz="1600">
                <a:latin typeface="Arial" panose="020B0604020202020204" pitchFamily="34" charset="0"/>
                <a:cs typeface="Arial" panose="020B0604020202020204" pitchFamily="34" charset="0"/>
              </a:rPr>
              <a:t>(</a:t>
            </a:r>
            <a:r>
              <a:rPr kumimoji="1" lang="en-US" altLang="zh-TW" sz="1600">
                <a:latin typeface="Arial" panose="020B0604020202020204" pitchFamily="34" charset="0"/>
                <a:cs typeface="Arial" panose="020B0604020202020204" pitchFamily="34" charset="0"/>
              </a:rPr>
              <a:t>iSCSI Extensions For RDMA</a:t>
            </a:r>
            <a:r>
              <a:rPr kumimoji="1" lang="en-US" altLang="zh-CN" sz="1600">
                <a:latin typeface="Arial" panose="020B0604020202020204" pitchFamily="34" charset="0"/>
                <a:cs typeface="Arial" panose="020B0604020202020204" pitchFamily="34" charset="0"/>
              </a:rPr>
              <a:t>) </a:t>
            </a:r>
            <a:r>
              <a:rPr kumimoji="1" lang="zh-CN" altLang="en-US" sz="1600">
                <a:latin typeface="Arial" panose="020B0604020202020204" pitchFamily="34" charset="0"/>
                <a:cs typeface="Arial" panose="020B0604020202020204" pitchFamily="34" charset="0"/>
              </a:rPr>
              <a:t>與傳統的 </a:t>
            </a:r>
            <a:r>
              <a:rPr kumimoji="1" lang="en-US" altLang="zh-TW" sz="1600">
                <a:latin typeface="Arial" panose="020B0604020202020204" pitchFamily="34" charset="0"/>
                <a:cs typeface="Arial" panose="020B0604020202020204" pitchFamily="34" charset="0"/>
              </a:rPr>
              <a:t>iSCSI </a:t>
            </a:r>
            <a:r>
              <a:rPr kumimoji="1" lang="zh-CN" altLang="en-US" sz="1600">
                <a:latin typeface="Arial" panose="020B0604020202020204" pitchFamily="34" charset="0"/>
                <a:cs typeface="Arial" panose="020B0604020202020204" pitchFamily="34" charset="0"/>
              </a:rPr>
              <a:t>協定不同，允許傳輸的資料繞過網路驅動程式和傳輸層，直接進入伺服器或 </a:t>
            </a:r>
            <a:r>
              <a:rPr kumimoji="1" lang="en-US" altLang="zh-TW" sz="1600">
                <a:latin typeface="Arial" panose="020B0604020202020204" pitchFamily="34" charset="0"/>
                <a:cs typeface="Arial" panose="020B0604020202020204" pitchFamily="34" charset="0"/>
              </a:rPr>
              <a:t>NAS </a:t>
            </a:r>
            <a:r>
              <a:rPr kumimoji="1" lang="zh-CN" altLang="en-US" sz="1600">
                <a:latin typeface="Arial" panose="020B0604020202020204" pitchFamily="34" charset="0"/>
                <a:cs typeface="Arial" panose="020B0604020202020204" pitchFamily="34" charset="0"/>
              </a:rPr>
              <a:t>的記憶體緩衝區。</a:t>
            </a:r>
            <a:endParaRPr kumimoji="1" lang="en-US" altLang="zh-CN" sz="1600">
              <a:latin typeface="Arial" panose="020B0604020202020204" pitchFamily="34" charset="0"/>
              <a:cs typeface="Arial" panose="020B0604020202020204" pitchFamily="34" charset="0"/>
            </a:endParaRPr>
          </a:p>
          <a:p>
            <a:pPr marL="182563" indent="-182563">
              <a:lnSpc>
                <a:spcPct val="120000"/>
              </a:lnSpc>
              <a:buSzPct val="60000"/>
              <a:buFont typeface="Wingdings" panose="05000000000000000000" pitchFamily="2" charset="2"/>
              <a:buChar char="l"/>
            </a:pPr>
            <a:r>
              <a:rPr kumimoji="1" lang="zh-CN" altLang="en-US" sz="1600">
                <a:latin typeface="Arial" panose="020B0604020202020204" pitchFamily="34" charset="0"/>
                <a:cs typeface="Arial" panose="020B0604020202020204" pitchFamily="34" charset="0"/>
              </a:rPr>
              <a:t>增加傳輸效能，降低 </a:t>
            </a:r>
            <a:r>
              <a:rPr kumimoji="1" lang="en-US" altLang="zh-TW" sz="1600">
                <a:latin typeface="Arial" panose="020B0604020202020204" pitchFamily="34" charset="0"/>
                <a:cs typeface="Arial" panose="020B0604020202020204" pitchFamily="34" charset="0"/>
              </a:rPr>
              <a:t>NAS</a:t>
            </a:r>
            <a:r>
              <a:rPr kumimoji="1" lang="zh-CN" altLang="en-US" sz="1600">
                <a:latin typeface="Arial" panose="020B0604020202020204" pitchFamily="34" charset="0"/>
                <a:cs typeface="Arial" panose="020B0604020202020204" pitchFamily="34" charset="0"/>
              </a:rPr>
              <a:t>與伺服器的 </a:t>
            </a:r>
            <a:r>
              <a:rPr kumimoji="1" lang="en-US" altLang="zh-TW" sz="1600">
                <a:latin typeface="Arial" panose="020B0604020202020204" pitchFamily="34" charset="0"/>
                <a:cs typeface="Arial" panose="020B0604020202020204" pitchFamily="34" charset="0"/>
              </a:rPr>
              <a:t>CPU </a:t>
            </a:r>
            <a:r>
              <a:rPr kumimoji="1" lang="zh-CN" altLang="en-US" sz="1600">
                <a:latin typeface="Arial" panose="020B0604020202020204" pitchFamily="34" charset="0"/>
                <a:cs typeface="Arial" panose="020B0604020202020204" pitchFamily="34" charset="0"/>
              </a:rPr>
              <a:t>負載。</a:t>
            </a:r>
            <a:endParaRPr kumimoji="1" lang="zh-TW" altLang="en-US" sz="1600">
              <a:latin typeface="Arial" panose="020B0604020202020204" pitchFamily="34" charset="0"/>
              <a:cs typeface="Arial" panose="020B0604020202020204" pitchFamily="34" charset="0"/>
            </a:endParaRPr>
          </a:p>
        </p:txBody>
      </p:sp>
      <p:sp>
        <p:nvSpPr>
          <p:cNvPr id="27" name="TextBox 9">
            <a:extLst>
              <a:ext uri="{FF2B5EF4-FFF2-40B4-BE49-F238E27FC236}">
                <a16:creationId xmlns:a16="http://schemas.microsoft.com/office/drawing/2014/main" id="{DF8C7D65-3C6E-D84D-9761-4E33217EAB71}"/>
              </a:ext>
            </a:extLst>
          </p:cNvPr>
          <p:cNvSpPr txBox="1"/>
          <p:nvPr/>
        </p:nvSpPr>
        <p:spPr>
          <a:xfrm>
            <a:off x="6051868" y="1913577"/>
            <a:ext cx="2027583"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latin typeface="Arial" panose="020B0604020202020204" pitchFamily="34" charset="0"/>
                <a:cs typeface="Arial" panose="020B0604020202020204" pitchFamily="34" charset="0"/>
              </a:rPr>
              <a:t>With </a:t>
            </a:r>
            <a:r>
              <a:rPr lang="en-US" b="1" err="1">
                <a:latin typeface="Arial" panose="020B0604020202020204" pitchFamily="34" charset="0"/>
                <a:cs typeface="Arial" panose="020B0604020202020204" pitchFamily="34" charset="0"/>
              </a:rPr>
              <a:t>iSER</a:t>
            </a:r>
            <a:endParaRPr lang="en-US" b="1">
              <a:latin typeface="Arial" panose="020B0604020202020204" pitchFamily="34" charset="0"/>
              <a:cs typeface="Arial" panose="020B0604020202020204" pitchFamily="34" charset="0"/>
            </a:endParaRPr>
          </a:p>
        </p:txBody>
      </p:sp>
      <p:sp>
        <p:nvSpPr>
          <p:cNvPr id="28" name="TextBox 26">
            <a:extLst>
              <a:ext uri="{FF2B5EF4-FFF2-40B4-BE49-F238E27FC236}">
                <a16:creationId xmlns:a16="http://schemas.microsoft.com/office/drawing/2014/main" id="{301B9E09-64FE-9B45-BB28-AA72C89A2D3A}"/>
              </a:ext>
            </a:extLst>
          </p:cNvPr>
          <p:cNvSpPr txBox="1"/>
          <p:nvPr/>
        </p:nvSpPr>
        <p:spPr>
          <a:xfrm>
            <a:off x="2004653" y="1919215"/>
            <a:ext cx="2027584"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latin typeface="Arial" panose="020B0604020202020204" pitchFamily="34" charset="0"/>
                <a:cs typeface="Arial" panose="020B0604020202020204" pitchFamily="34" charset="0"/>
              </a:rPr>
              <a:t>Without </a:t>
            </a:r>
            <a:r>
              <a:rPr lang="en-US" b="1" err="1">
                <a:latin typeface="Arial" panose="020B0604020202020204" pitchFamily="34" charset="0"/>
                <a:cs typeface="Arial" panose="020B0604020202020204" pitchFamily="34" charset="0"/>
              </a:rPr>
              <a:t>iSER</a:t>
            </a:r>
            <a:endParaRPr lang="en-US" b="1">
              <a:latin typeface="Arial" panose="020B0604020202020204" pitchFamily="34" charset="0"/>
              <a:cs typeface="Arial" panose="020B0604020202020204" pitchFamily="34" charset="0"/>
            </a:endParaRPr>
          </a:p>
        </p:txBody>
      </p:sp>
      <p:grpSp>
        <p:nvGrpSpPr>
          <p:cNvPr id="5" name="群組 4">
            <a:extLst>
              <a:ext uri="{FF2B5EF4-FFF2-40B4-BE49-F238E27FC236}">
                <a16:creationId xmlns:a16="http://schemas.microsoft.com/office/drawing/2014/main" id="{E1A673D1-231D-4F71-AFE9-6C72932DDB7D}"/>
              </a:ext>
            </a:extLst>
          </p:cNvPr>
          <p:cNvGrpSpPr/>
          <p:nvPr/>
        </p:nvGrpSpPr>
        <p:grpSpPr>
          <a:xfrm>
            <a:off x="512441" y="1913183"/>
            <a:ext cx="8174359" cy="3127944"/>
            <a:chOff x="512441" y="1913183"/>
            <a:chExt cx="8174359" cy="3127944"/>
          </a:xfrm>
        </p:grpSpPr>
        <p:pic>
          <p:nvPicPr>
            <p:cNvPr id="29" name="Picture 10">
              <a:extLst>
                <a:ext uri="{FF2B5EF4-FFF2-40B4-BE49-F238E27FC236}">
                  <a16:creationId xmlns:a16="http://schemas.microsoft.com/office/drawing/2014/main" id="{A04281D9-A3E6-724C-9D96-A7B803A82ADF}"/>
                </a:ext>
              </a:extLst>
            </p:cNvPr>
            <p:cNvPicPr>
              <a:picLocks noChangeAspect="1"/>
            </p:cNvPicPr>
            <p:nvPr/>
          </p:nvPicPr>
          <p:blipFill>
            <a:blip r:embed="rId3"/>
            <a:stretch>
              <a:fillRect/>
            </a:stretch>
          </p:blipFill>
          <p:spPr>
            <a:xfrm>
              <a:off x="512441" y="1913183"/>
              <a:ext cx="8174359" cy="3127944"/>
            </a:xfrm>
            <a:prstGeom prst="rect">
              <a:avLst/>
            </a:prstGeom>
          </p:spPr>
        </p:pic>
        <p:pic>
          <p:nvPicPr>
            <p:cNvPr id="30" name="圖片 29" descr="TS-1677X_font.png">
              <a:extLst>
                <a:ext uri="{FF2B5EF4-FFF2-40B4-BE49-F238E27FC236}">
                  <a16:creationId xmlns:a16="http://schemas.microsoft.com/office/drawing/2014/main" id="{F153736F-BF9E-48E5-85DD-20B5B5468D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2672" y="2563799"/>
              <a:ext cx="1749001" cy="1093321"/>
            </a:xfrm>
            <a:prstGeom prst="rect">
              <a:avLst/>
            </a:prstGeom>
            <a:effectLst/>
          </p:spPr>
        </p:pic>
      </p:grpSp>
    </p:spTree>
    <p:extLst>
      <p:ext uri="{BB962C8B-B14F-4D97-AF65-F5344CB8AC3E}">
        <p14:creationId xmlns:p14="http://schemas.microsoft.com/office/powerpoint/2010/main" val="2133051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10">
            <a:extLst>
              <a:ext uri="{FF2B5EF4-FFF2-40B4-BE49-F238E27FC236}">
                <a16:creationId xmlns:a16="http://schemas.microsoft.com/office/drawing/2014/main" id="{68A713F0-91A8-42E8-80AD-D242AAC5611C}"/>
              </a:ext>
            </a:extLst>
          </p:cNvPr>
          <p:cNvSpPr/>
          <p:nvPr/>
        </p:nvSpPr>
        <p:spPr>
          <a:xfrm>
            <a:off x="1350390" y="2027904"/>
            <a:ext cx="6443220" cy="2860062"/>
          </a:xfrm>
          <a:prstGeom prst="roundRect">
            <a:avLst>
              <a:gd name="adj" fmla="val 3914"/>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E75B067C-9D8F-42A3-AD74-BF631BC3A3F1}"/>
              </a:ext>
            </a:extLst>
          </p:cNvPr>
          <p:cNvSpPr>
            <a:spLocks noGrp="1"/>
          </p:cNvSpPr>
          <p:nvPr>
            <p:ph type="title"/>
          </p:nvPr>
        </p:nvSpPr>
        <p:spPr>
          <a:xfrm>
            <a:off x="988142" y="0"/>
            <a:ext cx="8155858" cy="744794"/>
          </a:xfrm>
        </p:spPr>
        <p:txBody>
          <a:bodyPr/>
          <a:lstStyle/>
          <a:p>
            <a:pPr>
              <a:spcBef>
                <a:spcPts val="0"/>
              </a:spcBef>
              <a:buClr>
                <a:schemeClr val="dk1"/>
              </a:buClr>
              <a:buSzPct val="25000"/>
            </a:pPr>
            <a:r>
              <a:rPr lang="en-US" altLang="zh-TW" sz="3600" err="1">
                <a:solidFill>
                  <a:srgbClr val="FFFFFF"/>
                </a:solidFill>
                <a:latin typeface="Arial" panose="020B0604020202020204" pitchFamily="34" charset="0"/>
                <a:cs typeface="Arial" panose="020B0604020202020204" pitchFamily="34" charset="0"/>
              </a:rPr>
              <a:t>iSER</a:t>
            </a:r>
            <a:r>
              <a:rPr lang="en-US" altLang="zh-TW" sz="3600">
                <a:solidFill>
                  <a:srgbClr val="FFFFFF"/>
                </a:solidFill>
                <a:latin typeface="Arial" panose="020B0604020202020204" pitchFamily="34" charset="0"/>
                <a:cs typeface="Arial" panose="020B0604020202020204" pitchFamily="34" charset="0"/>
              </a:rPr>
              <a:t> </a:t>
            </a:r>
            <a:r>
              <a:rPr lang="zh-TW" altLang="en-US" sz="3600">
                <a:solidFill>
                  <a:srgbClr val="FFFFFF"/>
                </a:solidFill>
                <a:latin typeface="Arial" panose="020B0604020202020204" pitchFamily="34" charset="0"/>
                <a:cs typeface="Arial" panose="020B0604020202020204" pitchFamily="34" charset="0"/>
              </a:rPr>
              <a:t>強力加速</a:t>
            </a:r>
            <a:r>
              <a:rPr lang="zh-CN" altLang="en-US" sz="3600">
                <a:solidFill>
                  <a:srgbClr val="FFFFFF"/>
                </a:solidFill>
                <a:latin typeface="Arial" panose="020B0604020202020204" pitchFamily="34" charset="0"/>
                <a:cs typeface="Arial" panose="020B0604020202020204" pitchFamily="34" charset="0"/>
              </a:rPr>
              <a:t> </a:t>
            </a:r>
            <a:r>
              <a:rPr lang="en-US" altLang="zh-CN" sz="3600">
                <a:solidFill>
                  <a:srgbClr val="FFFFFF"/>
                </a:solidFill>
                <a:latin typeface="Arial" panose="020B0604020202020204" pitchFamily="34" charset="0"/>
                <a:cs typeface="Arial" panose="020B0604020202020204" pitchFamily="34" charset="0"/>
              </a:rPr>
              <a:t>V</a:t>
            </a:r>
            <a:r>
              <a:rPr lang="zh-CN" altLang="en-US" sz="3600">
                <a:solidFill>
                  <a:srgbClr val="FFFFFF"/>
                </a:solidFill>
                <a:latin typeface="Arial" panose="020B0604020202020204" pitchFamily="34" charset="0"/>
                <a:cs typeface="Arial" panose="020B0604020202020204" pitchFamily="34" charset="0"/>
              </a:rPr>
              <a:t>Ｍ</a:t>
            </a:r>
            <a:r>
              <a:rPr lang="en-US" altLang="zh-CN" sz="3600">
                <a:solidFill>
                  <a:srgbClr val="FFFFFF"/>
                </a:solidFill>
                <a:latin typeface="Arial" panose="020B0604020202020204" pitchFamily="34" charset="0"/>
                <a:cs typeface="Arial" panose="020B0604020202020204" pitchFamily="34" charset="0"/>
              </a:rPr>
              <a:t>ware Datastore </a:t>
            </a:r>
            <a:endParaRPr lang="zh-TW" altLang="en-US" sz="3600">
              <a:solidFill>
                <a:srgbClr val="FFFFFF"/>
              </a:solidFill>
              <a:latin typeface="Arial" panose="020B0604020202020204" pitchFamily="34" charset="0"/>
              <a:cs typeface="Arial" panose="020B0604020202020204" pitchFamily="34" charset="0"/>
            </a:endParaRPr>
          </a:p>
        </p:txBody>
      </p:sp>
      <p:sp>
        <p:nvSpPr>
          <p:cNvPr id="3" name="內容版面配置區 2">
            <a:extLst>
              <a:ext uri="{FF2B5EF4-FFF2-40B4-BE49-F238E27FC236}">
                <a16:creationId xmlns:a16="http://schemas.microsoft.com/office/drawing/2014/main" id="{CB65C0DD-E038-4110-82E4-13A7B6EFA99E}"/>
              </a:ext>
            </a:extLst>
          </p:cNvPr>
          <p:cNvSpPr>
            <a:spLocks noGrp="1"/>
          </p:cNvSpPr>
          <p:nvPr>
            <p:ph idx="1"/>
          </p:nvPr>
        </p:nvSpPr>
        <p:spPr/>
        <p:txBody>
          <a:bodyPr/>
          <a:lstStyle/>
          <a:p>
            <a:pPr marL="0" indent="0">
              <a:buClr>
                <a:schemeClr val="tx1"/>
              </a:buClr>
              <a:buSzPct val="60000"/>
              <a:buNone/>
            </a:pPr>
            <a:r>
              <a:rPr kumimoji="1" lang="zh-CN" altLang="en-US" sz="1600">
                <a:latin typeface="Arial" panose="020B0604020202020204" pitchFamily="34" charset="0"/>
                <a:cs typeface="Arial" panose="020B0604020202020204" pitchFamily="34" charset="0"/>
              </a:rPr>
              <a:t>當 </a:t>
            </a:r>
            <a:r>
              <a:rPr kumimoji="1" lang="en-US" altLang="zh-CN" sz="1600">
                <a:latin typeface="Arial" panose="020B0604020202020204" pitchFamily="34" charset="0"/>
                <a:cs typeface="Arial" panose="020B0604020202020204" pitchFamily="34" charset="0"/>
              </a:rPr>
              <a:t>V</a:t>
            </a:r>
            <a:r>
              <a:rPr kumimoji="1" lang="zh-CN" altLang="en-US" sz="1600">
                <a:latin typeface="Arial" panose="020B0604020202020204" pitchFamily="34" charset="0"/>
                <a:cs typeface="Arial" panose="020B0604020202020204" pitchFamily="34" charset="0"/>
              </a:rPr>
              <a:t>Ｍ</a:t>
            </a:r>
            <a:r>
              <a:rPr kumimoji="1" lang="en-US" altLang="zh-CN" sz="1600">
                <a:latin typeface="Arial" panose="020B0604020202020204" pitchFamily="34" charset="0"/>
                <a:cs typeface="Arial" panose="020B0604020202020204" pitchFamily="34" charset="0"/>
              </a:rPr>
              <a:t>ware </a:t>
            </a:r>
            <a:r>
              <a:rPr kumimoji="1" lang="zh-CN" altLang="en-US" sz="1600">
                <a:latin typeface="Arial" panose="020B0604020202020204" pitchFamily="34" charset="0"/>
                <a:cs typeface="Arial" panose="020B0604020202020204" pitchFamily="34" charset="0"/>
              </a:rPr>
              <a:t>伺服器與 </a:t>
            </a:r>
            <a:r>
              <a:rPr kumimoji="1" lang="en-US" altLang="zh-CN" sz="1600">
                <a:latin typeface="Arial" panose="020B0604020202020204" pitchFamily="34" charset="0"/>
                <a:cs typeface="Arial" panose="020B0604020202020204" pitchFamily="34" charset="0"/>
              </a:rPr>
              <a:t>NAS </a:t>
            </a:r>
            <a:r>
              <a:rPr kumimoji="1" lang="zh-CN" altLang="en-US" sz="1600">
                <a:latin typeface="Arial" panose="020B0604020202020204" pitchFamily="34" charset="0"/>
                <a:cs typeface="Arial" panose="020B0604020202020204" pitchFamily="34" charset="0"/>
              </a:rPr>
              <a:t>同時具備 </a:t>
            </a:r>
            <a:r>
              <a:rPr kumimoji="1" lang="en-US" altLang="zh-CN" sz="1600" err="1">
                <a:latin typeface="Arial" panose="020B0604020202020204" pitchFamily="34" charset="0"/>
                <a:cs typeface="Arial" panose="020B0604020202020204" pitchFamily="34" charset="0"/>
              </a:rPr>
              <a:t>iSER</a:t>
            </a:r>
            <a:r>
              <a:rPr kumimoji="1" lang="en-US" altLang="zh-CN" sz="1600">
                <a:latin typeface="Arial" panose="020B0604020202020204" pitchFamily="34" charset="0"/>
                <a:cs typeface="Arial" panose="020B0604020202020204" pitchFamily="34" charset="0"/>
              </a:rPr>
              <a:t> </a:t>
            </a:r>
            <a:r>
              <a:rPr kumimoji="1" lang="zh-CN" altLang="en-US" sz="1600">
                <a:latin typeface="Arial" panose="020B0604020202020204" pitchFamily="34" charset="0"/>
                <a:cs typeface="Arial" panose="020B0604020202020204" pitchFamily="34" charset="0"/>
              </a:rPr>
              <a:t>卸載時：</a:t>
            </a:r>
            <a:endParaRPr kumimoji="1" lang="en-US" altLang="zh-CN" sz="1600">
              <a:latin typeface="Arial" panose="020B0604020202020204" pitchFamily="34" charset="0"/>
              <a:cs typeface="Arial" panose="020B0604020202020204" pitchFamily="34" charset="0"/>
            </a:endParaRPr>
          </a:p>
          <a:p>
            <a:pPr marL="176213" lvl="1" indent="-176213">
              <a:buClr>
                <a:schemeClr val="tx1"/>
              </a:buClr>
              <a:buSzPct val="60000"/>
              <a:buFont typeface="Wingdings" panose="05000000000000000000" pitchFamily="2" charset="2"/>
              <a:buChar char="l"/>
              <a:tabLst>
                <a:tab pos="176213" algn="l"/>
              </a:tabLst>
            </a:pPr>
            <a:r>
              <a:rPr kumimoji="1" lang="zh-TW" altLang="en-US" sz="1600" b="1">
                <a:latin typeface="Arial" panose="020B0604020202020204" pitchFamily="34" charset="0"/>
                <a:cs typeface="Arial" panose="020B0604020202020204" pitchFamily="34" charset="0"/>
              </a:rPr>
              <a:t>隨機讀寫效能比 </a:t>
            </a:r>
            <a:r>
              <a:rPr kumimoji="1" lang="en-US" altLang="zh-TW" sz="1600" b="1">
                <a:latin typeface="Arial" panose="020B0604020202020204" pitchFamily="34" charset="0"/>
                <a:cs typeface="Arial" panose="020B0604020202020204" pitchFamily="34" charset="0"/>
              </a:rPr>
              <a:t>iSCSI </a:t>
            </a:r>
            <a:r>
              <a:rPr kumimoji="1" lang="zh-CN" altLang="en-US" sz="1600" b="1">
                <a:solidFill>
                  <a:srgbClr val="C00000"/>
                </a:solidFill>
                <a:latin typeface="Arial" panose="020B0604020202020204" pitchFamily="34" charset="0"/>
                <a:cs typeface="Arial" panose="020B0604020202020204" pitchFamily="34" charset="0"/>
              </a:rPr>
              <a:t>增加 </a:t>
            </a:r>
            <a:r>
              <a:rPr kumimoji="1" lang="en-US" altLang="zh-CN" sz="1600" b="1">
                <a:solidFill>
                  <a:srgbClr val="C00000"/>
                </a:solidFill>
                <a:latin typeface="Arial" panose="020B0604020202020204" pitchFamily="34" charset="0"/>
                <a:cs typeface="Arial" panose="020B0604020202020204" pitchFamily="34" charset="0"/>
              </a:rPr>
              <a:t>60%</a:t>
            </a:r>
          </a:p>
          <a:p>
            <a:pPr marL="176213" lvl="1" indent="-176213">
              <a:buClr>
                <a:schemeClr val="tx1"/>
              </a:buClr>
              <a:buSzPct val="60000"/>
              <a:buFont typeface="Wingdings" panose="05000000000000000000" pitchFamily="2" charset="2"/>
              <a:buChar char="l"/>
              <a:tabLst>
                <a:tab pos="176213" algn="l"/>
                <a:tab pos="900113" algn="l"/>
              </a:tabLst>
            </a:pPr>
            <a:r>
              <a:rPr kumimoji="1" lang="zh-CN" altLang="en-US" sz="1600" b="1">
                <a:latin typeface="Arial" panose="020B0604020202020204" pitchFamily="34" charset="0"/>
                <a:cs typeface="Arial" panose="020B0604020202020204" pitchFamily="34" charset="0"/>
              </a:rPr>
              <a:t>儲存延遲時間比 </a:t>
            </a:r>
            <a:r>
              <a:rPr kumimoji="1" lang="en-US" altLang="zh-CN" sz="1600" b="1">
                <a:latin typeface="Arial" panose="020B0604020202020204" pitchFamily="34" charset="0"/>
                <a:cs typeface="Arial" panose="020B0604020202020204" pitchFamily="34" charset="0"/>
              </a:rPr>
              <a:t>iSCSI </a:t>
            </a:r>
            <a:r>
              <a:rPr kumimoji="1" lang="zh-CN" altLang="en-US" sz="1600" b="1">
                <a:solidFill>
                  <a:srgbClr val="C00000"/>
                </a:solidFill>
                <a:latin typeface="Arial" panose="020B0604020202020204" pitchFamily="34" charset="0"/>
                <a:cs typeface="Arial" panose="020B0604020202020204" pitchFamily="34" charset="0"/>
              </a:rPr>
              <a:t>減少 </a:t>
            </a:r>
            <a:r>
              <a:rPr kumimoji="1" lang="en-US" altLang="zh-CN" sz="1600" b="1">
                <a:solidFill>
                  <a:srgbClr val="C00000"/>
                </a:solidFill>
                <a:latin typeface="Arial" panose="020B0604020202020204" pitchFamily="34" charset="0"/>
                <a:cs typeface="Arial" panose="020B0604020202020204" pitchFamily="34" charset="0"/>
              </a:rPr>
              <a:t>50%</a:t>
            </a:r>
          </a:p>
          <a:p>
            <a:pPr marL="0" lvl="1" indent="0">
              <a:buClr>
                <a:schemeClr val="tx1"/>
              </a:buClr>
              <a:buSzPct val="60000"/>
              <a:buNone/>
              <a:tabLst>
                <a:tab pos="176213" algn="l"/>
              </a:tabLst>
            </a:pPr>
            <a:r>
              <a:rPr lang="zh-TW" altLang="en-US">
                <a:solidFill>
                  <a:schemeClr val="bg1"/>
                </a:solidFill>
                <a:latin typeface="Microsoft JhengHei"/>
                <a:ea typeface="Microsoft JhengHei"/>
              </a:rPr>
              <a:t> </a:t>
            </a:r>
            <a:endParaRPr lang="zh-TW" altLang="en-US" sz="2400">
              <a:solidFill>
                <a:schemeClr val="bg1"/>
              </a:solidFill>
              <a:latin typeface="Microsoft JhengHei"/>
              <a:ea typeface="Microsoft JhengHei"/>
            </a:endParaRPr>
          </a:p>
          <a:p>
            <a:pPr marL="180975" indent="-180975">
              <a:buClr>
                <a:schemeClr val="tx1">
                  <a:lumMod val="75000"/>
                  <a:lumOff val="25000"/>
                </a:schemeClr>
              </a:buClr>
              <a:buFont typeface="Wingdings" panose="05000000000000000000" pitchFamily="2" charset="2"/>
              <a:buChar char="l"/>
            </a:pPr>
            <a:endParaRPr lang="zh-TW" altLang="en-US" sz="1800">
              <a:latin typeface="Microsoft JhengHei"/>
              <a:ea typeface="Microsoft JhengHei"/>
            </a:endParaRPr>
          </a:p>
          <a:p>
            <a:pPr>
              <a:buClr>
                <a:schemeClr val="tx1">
                  <a:lumMod val="75000"/>
                  <a:lumOff val="25000"/>
                </a:schemeClr>
              </a:buClr>
            </a:pPr>
            <a:endParaRPr lang="zh-TW" altLang="en-US" sz="1800">
              <a:latin typeface="微軟正黑體"/>
            </a:endParaRPr>
          </a:p>
        </p:txBody>
      </p:sp>
      <p:pic>
        <p:nvPicPr>
          <p:cNvPr id="4" name="Picture 2">
            <a:extLst>
              <a:ext uri="{FF2B5EF4-FFF2-40B4-BE49-F238E27FC236}">
                <a16:creationId xmlns:a16="http://schemas.microsoft.com/office/drawing/2014/main" id="{A33645FE-EDC3-2F43-9874-765B05056FC5}"/>
              </a:ext>
            </a:extLst>
          </p:cNvPr>
          <p:cNvPicPr>
            <a:picLocks noChangeAspect="1"/>
          </p:cNvPicPr>
          <p:nvPr/>
        </p:nvPicPr>
        <p:blipFill>
          <a:blip r:embed="rId2" cstate="print"/>
          <a:stretch>
            <a:fillRect/>
          </a:stretch>
        </p:blipFill>
        <p:spPr>
          <a:xfrm>
            <a:off x="2049307" y="2210362"/>
            <a:ext cx="5022209" cy="2502246"/>
          </a:xfrm>
          <a:prstGeom prst="rect">
            <a:avLst/>
          </a:prstGeom>
        </p:spPr>
      </p:pic>
      <p:sp>
        <p:nvSpPr>
          <p:cNvPr id="5" name="矩形 4">
            <a:extLst>
              <a:ext uri="{FF2B5EF4-FFF2-40B4-BE49-F238E27FC236}">
                <a16:creationId xmlns:a16="http://schemas.microsoft.com/office/drawing/2014/main" id="{5FEBB173-A532-41BA-A602-4992FB45639C}"/>
              </a:ext>
            </a:extLst>
          </p:cNvPr>
          <p:cNvSpPr/>
          <p:nvPr/>
        </p:nvSpPr>
        <p:spPr>
          <a:xfrm>
            <a:off x="1948314" y="2971854"/>
            <a:ext cx="899605" cy="276999"/>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越高越好</a:t>
            </a:r>
            <a:r>
              <a:rPr lang="en-US" altLang="zh-TW" sz="120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7E6F70C6-DC82-418B-B9C7-59D256A27AD3}"/>
              </a:ext>
            </a:extLst>
          </p:cNvPr>
          <p:cNvSpPr/>
          <p:nvPr/>
        </p:nvSpPr>
        <p:spPr>
          <a:xfrm>
            <a:off x="1937923" y="4017873"/>
            <a:ext cx="899605" cy="276999"/>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越低越好</a:t>
            </a:r>
            <a:r>
              <a:rPr lang="en-US" altLang="zh-TW" sz="120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64692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124">
            <a:extLst>
              <a:ext uri="{FF2B5EF4-FFF2-40B4-BE49-F238E27FC236}">
                <a16:creationId xmlns:a16="http://schemas.microsoft.com/office/drawing/2014/main" id="{F31864A7-1563-479D-8A80-190F8DD19859}"/>
              </a:ext>
            </a:extLst>
          </p:cNvPr>
          <p:cNvSpPr/>
          <p:nvPr/>
        </p:nvSpPr>
        <p:spPr>
          <a:xfrm>
            <a:off x="0" y="715617"/>
            <a:ext cx="4572000" cy="4427883"/>
          </a:xfrm>
          <a:prstGeom prst="roundRect">
            <a:avLst>
              <a:gd name="adj" fmla="val 0"/>
            </a:avLst>
          </a:prstGeom>
          <a:gradFill>
            <a:gsLst>
              <a:gs pos="0">
                <a:schemeClr val="accent1">
                  <a:lumMod val="60000"/>
                  <a:lumOff val="40000"/>
                </a:schemeClr>
              </a:gs>
              <a:gs pos="49000">
                <a:schemeClr val="bg1">
                  <a:alpha val="0"/>
                </a:schemeClr>
              </a:gs>
            </a:gsLst>
            <a:lin ang="1620000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21" name="Shape 124">
            <a:extLst>
              <a:ext uri="{FF2B5EF4-FFF2-40B4-BE49-F238E27FC236}">
                <a16:creationId xmlns:a16="http://schemas.microsoft.com/office/drawing/2014/main" id="{75CFAD0B-6492-4339-BDAC-3325284F96C8}"/>
              </a:ext>
            </a:extLst>
          </p:cNvPr>
          <p:cNvSpPr/>
          <p:nvPr/>
        </p:nvSpPr>
        <p:spPr>
          <a:xfrm>
            <a:off x="4572000" y="715617"/>
            <a:ext cx="4572000" cy="4427883"/>
          </a:xfrm>
          <a:prstGeom prst="roundRect">
            <a:avLst>
              <a:gd name="adj" fmla="val 0"/>
            </a:avLst>
          </a:prstGeom>
          <a:gradFill>
            <a:gsLst>
              <a:gs pos="0">
                <a:schemeClr val="accent3">
                  <a:lumMod val="60000"/>
                  <a:lumOff val="40000"/>
                </a:schemeClr>
              </a:gs>
              <a:gs pos="49000">
                <a:schemeClr val="bg1">
                  <a:alpha val="0"/>
                </a:schemeClr>
              </a:gs>
            </a:gsLst>
            <a:lin ang="1620000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28" name="標題 27"/>
          <p:cNvSpPr>
            <a:spLocks noGrp="1"/>
          </p:cNvSpPr>
          <p:nvPr>
            <p:ph type="title"/>
          </p:nvPr>
        </p:nvSpPr>
        <p:spPr>
          <a:xfrm>
            <a:off x="1015661" y="-1"/>
            <a:ext cx="8128339" cy="796575"/>
          </a:xfrm>
        </p:spPr>
        <p:txBody>
          <a:bodyPr>
            <a:normAutofit/>
          </a:bodyPr>
          <a:lstStyle/>
          <a:p>
            <a:pPr>
              <a:spcBef>
                <a:spcPts val="0"/>
              </a:spcBef>
              <a:buClr>
                <a:schemeClr val="dk1"/>
              </a:buClr>
              <a:buSzPct val="25000"/>
            </a:pPr>
            <a:r>
              <a:rPr lang="zh-TW" altLang="en-US" sz="3600">
                <a:solidFill>
                  <a:srgbClr val="FFFFFF"/>
                </a:solidFill>
                <a:latin typeface="Arial" panose="020B0604020202020204" pitchFamily="34" charset="0"/>
                <a:cs typeface="Arial" panose="020B0604020202020204" pitchFamily="34" charset="0"/>
              </a:rPr>
              <a:t>在高速的</a:t>
            </a:r>
            <a:r>
              <a:rPr lang="en-US" altLang="zh-TW" sz="3600">
                <a:solidFill>
                  <a:srgbClr val="FFFFFF"/>
                </a:solidFill>
                <a:latin typeface="Arial" panose="020B0604020202020204" pitchFamily="34" charset="0"/>
                <a:cs typeface="Arial" panose="020B0604020202020204" pitchFamily="34" charset="0"/>
              </a:rPr>
              <a:t> 10GbE </a:t>
            </a:r>
            <a:r>
              <a:rPr lang="zh-TW" altLang="en-US" sz="3600">
                <a:solidFill>
                  <a:srgbClr val="FFFFFF"/>
                </a:solidFill>
                <a:latin typeface="Arial" panose="020B0604020202020204" pitchFamily="34" charset="0"/>
                <a:cs typeface="Arial" panose="020B0604020202020204" pitchFamily="34" charset="0"/>
              </a:rPr>
              <a:t>時代加強工作效能</a:t>
            </a:r>
          </a:p>
        </p:txBody>
      </p:sp>
      <p:sp>
        <p:nvSpPr>
          <p:cNvPr id="27" name="內容版面配置區 26"/>
          <p:cNvSpPr>
            <a:spLocks noGrp="1"/>
          </p:cNvSpPr>
          <p:nvPr>
            <p:ph idx="1"/>
          </p:nvPr>
        </p:nvSpPr>
        <p:spPr>
          <a:xfrm>
            <a:off x="0" y="845418"/>
            <a:ext cx="9144000" cy="489651"/>
          </a:xfrm>
        </p:spPr>
        <p:txBody>
          <a:bodyPr>
            <a:normAutofit/>
          </a:bodyPr>
          <a:lstStyle/>
          <a:p>
            <a:pPr marL="0" lvl="0" indent="0" algn="ctr">
              <a:lnSpc>
                <a:spcPct val="120000"/>
              </a:lnSpc>
              <a:buClr>
                <a:srgbClr val="C00000"/>
              </a:buClr>
              <a:buSzPct val="60000"/>
              <a:buNone/>
            </a:pPr>
            <a:r>
              <a:rPr kumimoji="1" lang="zh-CN" altLang="en-US" sz="1600">
                <a:latin typeface="Arial" panose="020B0604020202020204" pitchFamily="34" charset="0"/>
                <a:cs typeface="Arial" panose="020B0604020202020204" pitchFamily="34" charset="0"/>
                <a:sym typeface="Microsoft JhengHei"/>
              </a:rPr>
              <a:t>眾多</a:t>
            </a:r>
            <a:r>
              <a:rPr kumimoji="1" lang="en-US" altLang="zh-CN" sz="1600">
                <a:latin typeface="Arial" panose="020B0604020202020204" pitchFamily="34" charset="0"/>
                <a:cs typeface="Arial" panose="020B0604020202020204" pitchFamily="34" charset="0"/>
                <a:sym typeface="Microsoft JhengHei"/>
              </a:rPr>
              <a:t> </a:t>
            </a:r>
            <a:r>
              <a:rPr kumimoji="1" lang="en-US" altLang="zh-TW" sz="1600">
                <a:latin typeface="Arial" panose="020B0604020202020204" pitchFamily="34" charset="0"/>
                <a:cs typeface="Arial" panose="020B0604020202020204" pitchFamily="34" charset="0"/>
                <a:sym typeface="Microsoft JhengHei"/>
              </a:rPr>
              <a:t>QNAP NAS </a:t>
            </a:r>
            <a:r>
              <a:rPr kumimoji="1" lang="zh-TW" altLang="en-US" sz="1600">
                <a:latin typeface="Arial" panose="020B0604020202020204" pitchFamily="34" charset="0"/>
                <a:cs typeface="Arial" panose="020B0604020202020204" pitchFamily="34" charset="0"/>
                <a:sym typeface="Microsoft JhengHei"/>
              </a:rPr>
              <a:t>全面支援 </a:t>
            </a:r>
            <a:r>
              <a:rPr kumimoji="1" lang="en-US" altLang="zh-TW" sz="1600">
                <a:latin typeface="Arial" panose="020B0604020202020204" pitchFamily="34" charset="0"/>
                <a:cs typeface="Arial" panose="020B0604020202020204" pitchFamily="34" charset="0"/>
                <a:sym typeface="Microsoft JhengHei"/>
              </a:rPr>
              <a:t>10GbE</a:t>
            </a:r>
            <a:r>
              <a:rPr kumimoji="1" lang="zh-TW" altLang="en-US" sz="1600">
                <a:latin typeface="Arial" panose="020B0604020202020204" pitchFamily="34" charset="0"/>
                <a:cs typeface="Arial" panose="020B0604020202020204" pitchFamily="34" charset="0"/>
                <a:sym typeface="Microsoft JhengHei"/>
              </a:rPr>
              <a:t>，您的配套是否完整？</a:t>
            </a:r>
            <a:endParaRPr kumimoji="1" lang="zh-TW" altLang="en-US" sz="1600">
              <a:latin typeface="Arial" panose="020B0604020202020204" pitchFamily="34" charset="0"/>
              <a:cs typeface="Arial" panose="020B0604020202020204" pitchFamily="34" charset="0"/>
            </a:endParaRPr>
          </a:p>
        </p:txBody>
      </p:sp>
      <p:sp>
        <p:nvSpPr>
          <p:cNvPr id="35" name="文字方塊 17">
            <a:extLst>
              <a:ext uri="{FF2B5EF4-FFF2-40B4-BE49-F238E27FC236}">
                <a16:creationId xmlns:a16="http://schemas.microsoft.com/office/drawing/2014/main" id="{FDC4512F-2571-4849-B382-F2640ED4E97F}"/>
              </a:ext>
            </a:extLst>
          </p:cNvPr>
          <p:cNvSpPr txBox="1"/>
          <p:nvPr/>
        </p:nvSpPr>
        <p:spPr>
          <a:xfrm>
            <a:off x="2241970" y="1627831"/>
            <a:ext cx="3469352" cy="707886"/>
          </a:xfrm>
          <a:prstGeom prst="rect">
            <a:avLst/>
          </a:prstGeom>
          <a:noFill/>
        </p:spPr>
        <p:txBody>
          <a:bodyPr wrap="square" rtlCol="0">
            <a:spAutoFit/>
          </a:bodyPr>
          <a:lstStyle/>
          <a:p>
            <a:pPr lvl="0"/>
            <a:r>
              <a:rPr lang="zh-TW" altLang="en-US" sz="2000" b="1">
                <a:solidFill>
                  <a:srgbClr val="0070C0"/>
                </a:solidFill>
                <a:latin typeface="+mn-lt"/>
                <a:ea typeface="微軟正黑體" pitchFamily="34" charset="-120"/>
              </a:rPr>
              <a:t>同時高達</a:t>
            </a:r>
            <a:r>
              <a:rPr lang="zh-TW" altLang="en-US" sz="2000" b="1">
                <a:solidFill>
                  <a:srgbClr val="0070C0"/>
                </a:solidFill>
                <a:latin typeface="Arial" panose="020B0604020202020204" pitchFamily="34" charset="0"/>
                <a:ea typeface="微軟正黑體" pitchFamily="34" charset="-120"/>
                <a:cs typeface="Arial" panose="020B0604020202020204" pitchFamily="34" charset="0"/>
              </a:rPr>
              <a:t> </a:t>
            </a:r>
            <a:r>
              <a:rPr lang="en-US" altLang="zh-TW" sz="2000" b="1">
                <a:solidFill>
                  <a:srgbClr val="0070C0"/>
                </a:solidFill>
                <a:latin typeface="Arial" panose="020B0604020202020204" pitchFamily="34" charset="0"/>
                <a:ea typeface="微軟正黑體" pitchFamily="34" charset="-120"/>
                <a:cs typeface="Arial" panose="020B0604020202020204" pitchFamily="34" charset="0"/>
              </a:rPr>
              <a:t>12 </a:t>
            </a:r>
            <a:r>
              <a:rPr lang="zh-TW" altLang="en-US" sz="2000" b="1">
                <a:solidFill>
                  <a:srgbClr val="0070C0"/>
                </a:solidFill>
                <a:latin typeface="+mn-lt"/>
                <a:ea typeface="微軟正黑體" pitchFamily="34" charset="-120"/>
              </a:rPr>
              <a:t>埠 </a:t>
            </a:r>
            <a:br>
              <a:rPr lang="en-US" altLang="zh-TW" sz="2000" b="1">
                <a:solidFill>
                  <a:srgbClr val="0070C0"/>
                </a:solidFill>
                <a:latin typeface="+mn-lt"/>
                <a:ea typeface="微軟正黑體" pitchFamily="34" charset="-120"/>
              </a:rPr>
            </a:br>
            <a:r>
              <a:rPr lang="en-US" altLang="zh-TW" sz="2000" b="1">
                <a:solidFill>
                  <a:srgbClr val="0070C0"/>
                </a:solidFill>
                <a:latin typeface="Arial" panose="020B0604020202020204" pitchFamily="34" charset="0"/>
                <a:ea typeface="微軟正黑體" pitchFamily="34" charset="-120"/>
                <a:cs typeface="Arial" panose="020B0604020202020204" pitchFamily="34" charset="0"/>
              </a:rPr>
              <a:t>10Gbps</a:t>
            </a:r>
            <a:r>
              <a:rPr lang="en-US" altLang="zh-TW" sz="2000" b="1">
                <a:solidFill>
                  <a:srgbClr val="0070C0"/>
                </a:solidFill>
                <a:latin typeface="+mn-lt"/>
                <a:ea typeface="微軟正黑體" pitchFamily="34" charset="-120"/>
              </a:rPr>
              <a:t> </a:t>
            </a:r>
            <a:r>
              <a:rPr lang="zh-TW" altLang="en-US" sz="2000" b="1">
                <a:solidFill>
                  <a:srgbClr val="0070C0"/>
                </a:solidFill>
                <a:latin typeface="+mn-lt"/>
                <a:ea typeface="微軟正黑體" pitchFamily="34" charset="-120"/>
              </a:rPr>
              <a:t>傳輸 </a:t>
            </a:r>
          </a:p>
        </p:txBody>
      </p:sp>
      <p:pic>
        <p:nvPicPr>
          <p:cNvPr id="36" name="Picture 35" descr="一張含有 天空, 電子用品 的圖片&#10;&#10;描述是以高可信度產生">
            <a:extLst>
              <a:ext uri="{FF2B5EF4-FFF2-40B4-BE49-F238E27FC236}">
                <a16:creationId xmlns:a16="http://schemas.microsoft.com/office/drawing/2014/main" id="{664B5AE6-77F4-CE4C-934B-6A9453A334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3982" y="2361302"/>
            <a:ext cx="3831913" cy="1007793"/>
          </a:xfrm>
          <a:prstGeom prst="rect">
            <a:avLst/>
          </a:prstGeom>
          <a:effectLst>
            <a:outerShdw blurRad="50800" dist="38100" dir="5400000" algn="t" rotWithShape="0">
              <a:prstClr val="black">
                <a:alpha val="40000"/>
              </a:prstClr>
            </a:outerShdw>
          </a:effectLst>
        </p:spPr>
      </p:pic>
      <p:sp>
        <p:nvSpPr>
          <p:cNvPr id="37" name="Rectangle 36">
            <a:extLst>
              <a:ext uri="{FF2B5EF4-FFF2-40B4-BE49-F238E27FC236}">
                <a16:creationId xmlns:a16="http://schemas.microsoft.com/office/drawing/2014/main" id="{5FB3A59A-8C06-D244-AA09-BC310D0FBBDC}"/>
              </a:ext>
            </a:extLst>
          </p:cNvPr>
          <p:cNvSpPr/>
          <p:nvPr/>
        </p:nvSpPr>
        <p:spPr>
          <a:xfrm>
            <a:off x="552821" y="3430566"/>
            <a:ext cx="1689150" cy="369332"/>
          </a:xfrm>
          <a:prstGeom prst="rect">
            <a:avLst/>
          </a:prstGeom>
          <a:solidFill>
            <a:srgbClr val="0070C0"/>
          </a:solidFill>
        </p:spPr>
        <p:txBody>
          <a:bodyPr wrap="square" anchor="t">
            <a:spAutoFit/>
          </a:bodyPr>
          <a:lstStyle/>
          <a:p>
            <a:r>
              <a:rPr lang="en-US" sz="1800" b="1">
                <a:solidFill>
                  <a:schemeClr val="bg1"/>
                </a:solidFill>
              </a:rPr>
              <a:t>QSW-1208-8C</a:t>
            </a:r>
          </a:p>
        </p:txBody>
      </p:sp>
      <p:sp>
        <p:nvSpPr>
          <p:cNvPr id="38" name="Rectangle 37">
            <a:extLst>
              <a:ext uri="{FF2B5EF4-FFF2-40B4-BE49-F238E27FC236}">
                <a16:creationId xmlns:a16="http://schemas.microsoft.com/office/drawing/2014/main" id="{560E23C8-6EC9-8C4E-9D2D-F4010453AD43}"/>
              </a:ext>
            </a:extLst>
          </p:cNvPr>
          <p:cNvSpPr/>
          <p:nvPr/>
        </p:nvSpPr>
        <p:spPr>
          <a:xfrm>
            <a:off x="4957258" y="3423542"/>
            <a:ext cx="1559070" cy="369332"/>
          </a:xfrm>
          <a:prstGeom prst="rect">
            <a:avLst/>
          </a:prstGeom>
          <a:solidFill>
            <a:schemeClr val="accent3">
              <a:lumMod val="50000"/>
            </a:schemeClr>
          </a:solidFill>
        </p:spPr>
        <p:txBody>
          <a:bodyPr wrap="square" anchor="t">
            <a:spAutoFit/>
          </a:bodyPr>
          <a:lstStyle/>
          <a:p>
            <a:r>
              <a:rPr lang="en-US" sz="1800" b="1">
                <a:solidFill>
                  <a:schemeClr val="bg1"/>
                </a:solidFill>
              </a:rPr>
              <a:t>QSW-804-4C</a:t>
            </a:r>
            <a:endParaRPr lang="en-US" altLang="zh-CN" sz="1200" b="1">
              <a:solidFill>
                <a:schemeClr val="bg1"/>
              </a:solidFill>
            </a:endParaRPr>
          </a:p>
        </p:txBody>
      </p:sp>
      <p:pic>
        <p:nvPicPr>
          <p:cNvPr id="39" name="圖片 9" descr="QSW-1208-8C_Front.png">
            <a:extLst>
              <a:ext uri="{FF2B5EF4-FFF2-40B4-BE49-F238E27FC236}">
                <a16:creationId xmlns:a16="http://schemas.microsoft.com/office/drawing/2014/main" id="{A613655C-0501-004E-A0B5-03EDA31A61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672" y="2464364"/>
            <a:ext cx="3857652" cy="971420"/>
          </a:xfrm>
          <a:prstGeom prst="rect">
            <a:avLst/>
          </a:prstGeom>
          <a:effectLst>
            <a:outerShdw blurRad="50800" dist="38100" dir="5400000" algn="t" rotWithShape="0">
              <a:prstClr val="black">
                <a:alpha val="40000"/>
              </a:prstClr>
            </a:outerShdw>
          </a:effectLst>
        </p:spPr>
      </p:pic>
      <p:sp>
        <p:nvSpPr>
          <p:cNvPr id="40" name="Rectangle 12">
            <a:extLst>
              <a:ext uri="{FF2B5EF4-FFF2-40B4-BE49-F238E27FC236}">
                <a16:creationId xmlns:a16="http://schemas.microsoft.com/office/drawing/2014/main" id="{76430499-AD5A-194E-9B41-18DCF6646F98}"/>
              </a:ext>
            </a:extLst>
          </p:cNvPr>
          <p:cNvSpPr/>
          <p:nvPr/>
        </p:nvSpPr>
        <p:spPr>
          <a:xfrm>
            <a:off x="552820" y="3791290"/>
            <a:ext cx="3015688" cy="738664"/>
          </a:xfrm>
          <a:prstGeom prst="rect">
            <a:avLst/>
          </a:prstGeom>
        </p:spPr>
        <p:txBody>
          <a:bodyPr wrap="square" anchor="t">
            <a:spAutoFit/>
          </a:bodyPr>
          <a:lstStyle/>
          <a:p>
            <a:pPr marL="182563" indent="-182563">
              <a:buFont typeface="Arial" panose="020B0604020202020204" pitchFamily="34" charset="0"/>
              <a:buChar char="•"/>
            </a:pPr>
            <a:r>
              <a:rPr lang="en-US" altLang="zh-CN" b="1">
                <a:solidFill>
                  <a:schemeClr val="tx1"/>
                </a:solidFill>
                <a:latin typeface="Arial" panose="020B0604020202020204" pitchFamily="34" charset="0"/>
                <a:ea typeface="微軟正黑體" panose="020B0604030504040204" pitchFamily="34" charset="-120"/>
                <a:cs typeface="Arial" panose="020B0604020202020204" pitchFamily="34" charset="0"/>
              </a:rPr>
              <a:t>12</a:t>
            </a:r>
            <a:r>
              <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zh-CN"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埠</a:t>
            </a:r>
            <a:r>
              <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CN" b="1">
                <a:solidFill>
                  <a:schemeClr val="tx1"/>
                </a:solidFill>
                <a:latin typeface="Arial" panose="020B0604020202020204" pitchFamily="34" charset="0"/>
                <a:ea typeface="微軟正黑體" panose="020B0604030504040204" pitchFamily="34" charset="-120"/>
                <a:cs typeface="Arial" panose="020B0604020202020204" pitchFamily="34" charset="0"/>
              </a:rPr>
              <a:t>10GbE </a:t>
            </a:r>
            <a:r>
              <a:rPr lang="zh-CN"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交換</a:t>
            </a:r>
            <a:r>
              <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器</a:t>
            </a:r>
            <a:endParaRPr lang="en-US" altLang="zh-CN"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marL="182563" indent="-182563">
              <a:buFont typeface="Arial" panose="020B0604020202020204" pitchFamily="34" charset="0"/>
              <a:buChar char="•"/>
            </a:pPr>
            <a:r>
              <a:rPr lang="en-US" b="1">
                <a:solidFill>
                  <a:schemeClr val="tx1"/>
                </a:solidFill>
                <a:latin typeface="Arial" panose="020B0604020202020204" pitchFamily="34" charset="0"/>
                <a:ea typeface="微軟正黑體" panose="020B0604030504040204" pitchFamily="34" charset="-120"/>
                <a:cs typeface="Arial" panose="020B0604020202020204" pitchFamily="34" charset="0"/>
              </a:rPr>
              <a:t>4 x SFP+ </a:t>
            </a:r>
            <a:r>
              <a:rPr lang="zh-CN"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埠</a:t>
            </a:r>
            <a:endParaRPr 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marL="182563" indent="-182563">
              <a:buFont typeface="Arial" panose="020B0604020202020204" pitchFamily="34" charset="0"/>
              <a:buChar char="•"/>
            </a:pPr>
            <a:r>
              <a:rPr lang="en-US" b="1">
                <a:solidFill>
                  <a:schemeClr val="tx1"/>
                </a:solidFill>
                <a:latin typeface="Arial" panose="020B0604020202020204" pitchFamily="34" charset="0"/>
                <a:ea typeface="微軟正黑體" panose="020B0604030504040204" pitchFamily="34" charset="-120"/>
                <a:cs typeface="Arial" panose="020B0604020202020204" pitchFamily="34" charset="0"/>
              </a:rPr>
              <a:t>8 x RJ45/ SFP+</a:t>
            </a:r>
            <a:r>
              <a:rPr lang="en-US" altLang="zh-CN"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zh-CN"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複合埠</a:t>
            </a:r>
            <a:endParaRPr 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Rectangle 13">
            <a:extLst>
              <a:ext uri="{FF2B5EF4-FFF2-40B4-BE49-F238E27FC236}">
                <a16:creationId xmlns:a16="http://schemas.microsoft.com/office/drawing/2014/main" id="{9E17D258-0A15-C847-B2CA-A115F67445A0}"/>
              </a:ext>
            </a:extLst>
          </p:cNvPr>
          <p:cNvSpPr/>
          <p:nvPr/>
        </p:nvSpPr>
        <p:spPr>
          <a:xfrm>
            <a:off x="4957257" y="3791290"/>
            <a:ext cx="2236831" cy="954107"/>
          </a:xfrm>
          <a:prstGeom prst="rect">
            <a:avLst/>
          </a:prstGeom>
        </p:spPr>
        <p:txBody>
          <a:bodyPr wrap="none" anchor="t">
            <a:spAutoFit/>
          </a:bodyPr>
          <a:lstStyle/>
          <a:p>
            <a:pPr marL="182563" indent="-182563">
              <a:buFont typeface="Arial" panose="020B0604020202020204" pitchFamily="34" charset="0"/>
              <a:buChar char="•"/>
            </a:pPr>
            <a:r>
              <a:rPr lang="en-US" b="1">
                <a:solidFill>
                  <a:schemeClr val="tx1"/>
                </a:solidFill>
                <a:latin typeface="Arial" panose="020B0604020202020204" pitchFamily="34" charset="0"/>
                <a:ea typeface="微軟正黑體" panose="020B0604030504040204" pitchFamily="34" charset="-120"/>
                <a:cs typeface="Arial" panose="020B0604020202020204" pitchFamily="34" charset="0"/>
              </a:rPr>
              <a:t>8</a:t>
            </a:r>
            <a:r>
              <a:rPr lang="zh-CN"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埠</a:t>
            </a:r>
            <a:r>
              <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CN" b="1">
                <a:solidFill>
                  <a:schemeClr val="tx1"/>
                </a:solidFill>
                <a:latin typeface="Arial" panose="020B0604020202020204" pitchFamily="34" charset="0"/>
                <a:ea typeface="微軟正黑體" panose="020B0604030504040204" pitchFamily="34" charset="-120"/>
                <a:cs typeface="Arial" panose="020B0604020202020204" pitchFamily="34" charset="0"/>
              </a:rPr>
              <a:t>10GbE </a:t>
            </a:r>
            <a:r>
              <a:rPr lang="zh-CN"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交換</a:t>
            </a:r>
            <a:r>
              <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器</a:t>
            </a:r>
            <a:endParaRPr lang="en-US" altLang="zh-CN"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marL="182563" indent="-182563">
              <a:buFont typeface="Arial" panose="020B0604020202020204" pitchFamily="34" charset="0"/>
              <a:buChar char="•"/>
            </a:pPr>
            <a:r>
              <a:rPr lang="en-US" b="1">
                <a:solidFill>
                  <a:schemeClr val="tx1"/>
                </a:solidFill>
                <a:latin typeface="Arial" panose="020B0604020202020204" pitchFamily="34" charset="0"/>
                <a:ea typeface="微軟正黑體" panose="020B0604030504040204" pitchFamily="34" charset="-120"/>
                <a:cs typeface="Arial" panose="020B0604020202020204" pitchFamily="34" charset="0"/>
              </a:rPr>
              <a:t>4 x SFP+ </a:t>
            </a:r>
            <a:r>
              <a:rPr lang="zh-CN"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埠</a:t>
            </a:r>
            <a:endParaRPr 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marL="182563" indent="-182563">
              <a:buFont typeface="Arial" panose="020B0604020202020204" pitchFamily="34" charset="0"/>
              <a:buChar char="•"/>
            </a:pPr>
            <a:r>
              <a:rPr lang="en-US" b="1">
                <a:solidFill>
                  <a:schemeClr val="tx1"/>
                </a:solidFill>
                <a:latin typeface="Arial" panose="020B0604020202020204" pitchFamily="34" charset="0"/>
                <a:ea typeface="微軟正黑體" panose="020B0604030504040204" pitchFamily="34" charset="-120"/>
                <a:cs typeface="Arial" panose="020B0604020202020204" pitchFamily="34" charset="0"/>
              </a:rPr>
              <a:t>4 x RJ45/ SFP+</a:t>
            </a:r>
            <a:r>
              <a:rPr lang="en-US" altLang="zh-CN"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zh-CN"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複合埠</a:t>
            </a:r>
            <a:endParaRPr 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endParaRPr 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2" name="群組 28">
            <a:extLst>
              <a:ext uri="{FF2B5EF4-FFF2-40B4-BE49-F238E27FC236}">
                <a16:creationId xmlns:a16="http://schemas.microsoft.com/office/drawing/2014/main" id="{0E988E17-2A81-4A4F-839E-DCF23988C686}"/>
              </a:ext>
            </a:extLst>
          </p:cNvPr>
          <p:cNvGrpSpPr/>
          <p:nvPr/>
        </p:nvGrpSpPr>
        <p:grpSpPr>
          <a:xfrm>
            <a:off x="862281" y="1366121"/>
            <a:ext cx="1515716" cy="1361050"/>
            <a:chOff x="4045305" y="4828326"/>
            <a:chExt cx="1515716" cy="1361050"/>
          </a:xfrm>
        </p:grpSpPr>
        <p:pic>
          <p:nvPicPr>
            <p:cNvPr id="43" name="圖片 23">
              <a:extLst>
                <a:ext uri="{FF2B5EF4-FFF2-40B4-BE49-F238E27FC236}">
                  <a16:creationId xmlns:a16="http://schemas.microsoft.com/office/drawing/2014/main" id="{F13C30EC-B38E-5442-92BF-48E2E744B59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45305" y="4828326"/>
              <a:ext cx="1515716" cy="1361050"/>
            </a:xfrm>
            <a:prstGeom prst="rect">
              <a:avLst/>
            </a:prstGeom>
          </p:spPr>
        </p:pic>
        <p:sp>
          <p:nvSpPr>
            <p:cNvPr id="44" name="文字方塊 19">
              <a:extLst>
                <a:ext uri="{FF2B5EF4-FFF2-40B4-BE49-F238E27FC236}">
                  <a16:creationId xmlns:a16="http://schemas.microsoft.com/office/drawing/2014/main" id="{0B470E1E-75FE-DE45-BA51-A87FD185E890}"/>
                </a:ext>
              </a:extLst>
            </p:cNvPr>
            <p:cNvSpPr txBox="1"/>
            <p:nvPr/>
          </p:nvSpPr>
          <p:spPr>
            <a:xfrm>
              <a:off x="4198685" y="4989469"/>
              <a:ext cx="1207724" cy="984885"/>
            </a:xfrm>
            <a:prstGeom prst="rect">
              <a:avLst/>
            </a:prstGeom>
            <a:noFill/>
          </p:spPr>
          <p:txBody>
            <a:bodyPr wrap="square" rtlCol="0">
              <a:spAutoFit/>
            </a:bodyPr>
            <a:lstStyle/>
            <a:p>
              <a:pPr lvl="0" algn="ctr"/>
              <a:r>
                <a:rPr lang="en-US" altLang="zh-TW" sz="4000" b="1">
                  <a:latin typeface="Arial" panose="020B0604020202020204" pitchFamily="34" charset="0"/>
                  <a:ea typeface="微軟正黑體" pitchFamily="34" charset="-120"/>
                  <a:cs typeface="Arial" panose="020B0604020202020204" pitchFamily="34" charset="0"/>
                </a:rPr>
                <a:t>12</a:t>
              </a:r>
              <a:br>
                <a:rPr lang="en-US" altLang="zh-TW" sz="4000" b="1">
                  <a:latin typeface="Arial" panose="020B0604020202020204" pitchFamily="34" charset="0"/>
                  <a:ea typeface="微軟正黑體" pitchFamily="34" charset="-120"/>
                  <a:cs typeface="Arial" panose="020B0604020202020204" pitchFamily="34" charset="0"/>
                </a:rPr>
              </a:br>
              <a:r>
                <a:rPr lang="en-US" altLang="zh-TW" b="1">
                  <a:latin typeface="Arial" panose="020B0604020202020204" pitchFamily="34" charset="0"/>
                  <a:ea typeface="微軟正黑體" pitchFamily="34" charset="-120"/>
                  <a:cs typeface="Arial" panose="020B0604020202020204" pitchFamily="34" charset="0"/>
                </a:rPr>
                <a:t>Ports</a:t>
              </a:r>
              <a:endParaRPr lang="zh-TW" altLang="en-US" b="1">
                <a:latin typeface="Arial" panose="020B0604020202020204" pitchFamily="34" charset="0"/>
                <a:ea typeface="微軟正黑體" pitchFamily="34" charset="-120"/>
                <a:cs typeface="Arial" panose="020B0604020202020204" pitchFamily="34" charset="0"/>
              </a:endParaRPr>
            </a:p>
          </p:txBody>
        </p:sp>
      </p:grpSp>
      <p:grpSp>
        <p:nvGrpSpPr>
          <p:cNvPr id="45" name="群組 29">
            <a:extLst>
              <a:ext uri="{FF2B5EF4-FFF2-40B4-BE49-F238E27FC236}">
                <a16:creationId xmlns:a16="http://schemas.microsoft.com/office/drawing/2014/main" id="{45A8D392-2744-CD49-8015-DB3869A12A2F}"/>
              </a:ext>
            </a:extLst>
          </p:cNvPr>
          <p:cNvGrpSpPr/>
          <p:nvPr/>
        </p:nvGrpSpPr>
        <p:grpSpPr>
          <a:xfrm>
            <a:off x="5201216" y="1374824"/>
            <a:ext cx="1515716" cy="1361050"/>
            <a:chOff x="4045305" y="4828326"/>
            <a:chExt cx="1515716" cy="1361050"/>
          </a:xfrm>
        </p:grpSpPr>
        <p:pic>
          <p:nvPicPr>
            <p:cNvPr id="46" name="圖片 30">
              <a:extLst>
                <a:ext uri="{FF2B5EF4-FFF2-40B4-BE49-F238E27FC236}">
                  <a16:creationId xmlns:a16="http://schemas.microsoft.com/office/drawing/2014/main" id="{67B02B50-369A-354D-9A19-A04DDFB30EA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45305" y="4828326"/>
              <a:ext cx="1515716" cy="1361050"/>
            </a:xfrm>
            <a:prstGeom prst="rect">
              <a:avLst/>
            </a:prstGeom>
          </p:spPr>
        </p:pic>
        <p:sp>
          <p:nvSpPr>
            <p:cNvPr id="47" name="文字方塊 19">
              <a:extLst>
                <a:ext uri="{FF2B5EF4-FFF2-40B4-BE49-F238E27FC236}">
                  <a16:creationId xmlns:a16="http://schemas.microsoft.com/office/drawing/2014/main" id="{554EAAAB-B168-1F4C-992A-192C119231E7}"/>
                </a:ext>
              </a:extLst>
            </p:cNvPr>
            <p:cNvSpPr txBox="1"/>
            <p:nvPr/>
          </p:nvSpPr>
          <p:spPr>
            <a:xfrm>
              <a:off x="4198685" y="4989469"/>
              <a:ext cx="1207724" cy="951543"/>
            </a:xfrm>
            <a:prstGeom prst="rect">
              <a:avLst/>
            </a:prstGeom>
            <a:noFill/>
          </p:spPr>
          <p:txBody>
            <a:bodyPr wrap="square" rtlCol="0">
              <a:spAutoFit/>
            </a:bodyPr>
            <a:lstStyle/>
            <a:p>
              <a:pPr lvl="0" algn="ctr"/>
              <a:r>
                <a:rPr lang="en-US" altLang="zh-TW" sz="4000" b="1">
                  <a:latin typeface="Arial" panose="020B0604020202020204" pitchFamily="34" charset="0"/>
                  <a:ea typeface="微軟正黑體" pitchFamily="34" charset="-120"/>
                  <a:cs typeface="Arial" panose="020B0604020202020204" pitchFamily="34" charset="0"/>
                </a:rPr>
                <a:t>8</a:t>
              </a:r>
            </a:p>
            <a:p>
              <a:pPr lvl="0" algn="ctr">
                <a:lnSpc>
                  <a:spcPts val="1900"/>
                </a:lnSpc>
              </a:pPr>
              <a:r>
                <a:rPr lang="en-US" altLang="zh-TW" b="1">
                  <a:latin typeface="Arial" panose="020B0604020202020204" pitchFamily="34" charset="0"/>
                  <a:ea typeface="微軟正黑體" pitchFamily="34" charset="-120"/>
                  <a:cs typeface="Arial" panose="020B0604020202020204" pitchFamily="34" charset="0"/>
                </a:rPr>
                <a:t>Ports</a:t>
              </a:r>
              <a:endParaRPr lang="zh-TW" altLang="en-US" b="1">
                <a:latin typeface="Arial" panose="020B0604020202020204" pitchFamily="34" charset="0"/>
                <a:ea typeface="微軟正黑體" pitchFamily="34" charset="-120"/>
                <a:cs typeface="Arial" panose="020B0604020202020204" pitchFamily="34" charset="0"/>
              </a:endParaRPr>
            </a:p>
          </p:txBody>
        </p:sp>
      </p:grpSp>
      <p:sp>
        <p:nvSpPr>
          <p:cNvPr id="48" name="文字方塊 25">
            <a:extLst>
              <a:ext uri="{FF2B5EF4-FFF2-40B4-BE49-F238E27FC236}">
                <a16:creationId xmlns:a16="http://schemas.microsoft.com/office/drawing/2014/main" id="{ED0C9010-D88D-9045-9705-B4B361198C7E}"/>
              </a:ext>
            </a:extLst>
          </p:cNvPr>
          <p:cNvSpPr txBox="1"/>
          <p:nvPr/>
        </p:nvSpPr>
        <p:spPr>
          <a:xfrm>
            <a:off x="6562320" y="1633816"/>
            <a:ext cx="1840573" cy="707886"/>
          </a:xfrm>
          <a:prstGeom prst="rect">
            <a:avLst/>
          </a:prstGeom>
          <a:noFill/>
        </p:spPr>
        <p:txBody>
          <a:bodyPr wrap="square" rtlCol="0">
            <a:spAutoFit/>
          </a:bodyPr>
          <a:lstStyle/>
          <a:p>
            <a:pPr lvl="0"/>
            <a:r>
              <a:rPr lang="zh-TW" altLang="en-US" sz="2000" b="1">
                <a:solidFill>
                  <a:schemeClr val="accent3">
                    <a:lumMod val="50000"/>
                  </a:schemeClr>
                </a:solidFill>
                <a:latin typeface="+mn-lt"/>
                <a:ea typeface="微軟正黑體" pitchFamily="34" charset="-120"/>
              </a:rPr>
              <a:t>同時高達 </a:t>
            </a:r>
            <a:r>
              <a:rPr lang="en-US" altLang="zh-TW" sz="2000" b="1">
                <a:solidFill>
                  <a:schemeClr val="accent3">
                    <a:lumMod val="50000"/>
                  </a:schemeClr>
                </a:solidFill>
                <a:latin typeface="Arial" panose="020B0604020202020204" pitchFamily="34" charset="0"/>
                <a:ea typeface="微軟正黑體" pitchFamily="34" charset="-120"/>
                <a:cs typeface="Arial" panose="020B0604020202020204" pitchFamily="34" charset="0"/>
              </a:rPr>
              <a:t>8</a:t>
            </a:r>
            <a:r>
              <a:rPr lang="zh-TW" altLang="en-US" sz="2000" b="1">
                <a:solidFill>
                  <a:schemeClr val="accent3">
                    <a:lumMod val="50000"/>
                  </a:schemeClr>
                </a:solidFill>
                <a:latin typeface="+mn-lt"/>
                <a:ea typeface="微軟正黑體" pitchFamily="34" charset="-120"/>
              </a:rPr>
              <a:t> 埠 </a:t>
            </a:r>
            <a:br>
              <a:rPr lang="en-US" altLang="zh-TW" sz="2000" b="1">
                <a:solidFill>
                  <a:schemeClr val="accent3">
                    <a:lumMod val="50000"/>
                  </a:schemeClr>
                </a:solidFill>
                <a:latin typeface="+mn-lt"/>
                <a:ea typeface="微軟正黑體" pitchFamily="34" charset="-120"/>
              </a:rPr>
            </a:br>
            <a:r>
              <a:rPr lang="en-US" altLang="zh-TW" sz="2000" b="1">
                <a:solidFill>
                  <a:schemeClr val="accent3">
                    <a:lumMod val="50000"/>
                  </a:schemeClr>
                </a:solidFill>
                <a:latin typeface="Arial" panose="020B0604020202020204" pitchFamily="34" charset="0"/>
                <a:ea typeface="微軟正黑體" pitchFamily="34" charset="-120"/>
                <a:cs typeface="Arial" panose="020B0604020202020204" pitchFamily="34" charset="0"/>
              </a:rPr>
              <a:t>10Gbps </a:t>
            </a:r>
            <a:r>
              <a:rPr lang="zh-TW" altLang="en-US" sz="2000" b="1">
                <a:solidFill>
                  <a:schemeClr val="accent3">
                    <a:lumMod val="50000"/>
                  </a:schemeClr>
                </a:solidFill>
                <a:latin typeface="+mn-lt"/>
                <a:ea typeface="微軟正黑體" pitchFamily="34" charset="-120"/>
              </a:rPr>
              <a:t>傳輸 </a:t>
            </a:r>
          </a:p>
        </p:txBody>
      </p:sp>
    </p:spTree>
    <p:extLst>
      <p:ext uri="{BB962C8B-B14F-4D97-AF65-F5344CB8AC3E}">
        <p14:creationId xmlns:p14="http://schemas.microsoft.com/office/powerpoint/2010/main" val="169663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Shape 299"/>
          <p:cNvSpPr txBox="1">
            <a:spLocks noGrp="1"/>
          </p:cNvSpPr>
          <p:nvPr>
            <p:ph type="body" idx="1"/>
          </p:nvPr>
        </p:nvSpPr>
        <p:spPr>
          <a:xfrm>
            <a:off x="618309" y="1396201"/>
            <a:ext cx="7501936" cy="1434085"/>
          </a:xfrm>
          <a:prstGeom prst="rect">
            <a:avLst/>
          </a:prstGeom>
          <a:noFill/>
          <a:ln>
            <a:noFill/>
          </a:ln>
        </p:spPr>
        <p:txBody>
          <a:bodyPr wrap="square" lIns="91425" tIns="91425" rIns="91425" bIns="91425" anchor="t" anchorCtr="0">
            <a:noAutofit/>
          </a:bodyPr>
          <a:lstStyle/>
          <a:p>
            <a:pPr marL="269875" marR="0" lvl="0" indent="-193675" algn="l" rtl="0">
              <a:lnSpc>
                <a:spcPct val="115000"/>
              </a:lnSpc>
              <a:spcBef>
                <a:spcPts val="0"/>
              </a:spcBef>
              <a:spcAft>
                <a:spcPts val="0"/>
              </a:spcAft>
              <a:buClr>
                <a:srgbClr val="C00000"/>
              </a:buClr>
              <a:buSzPct val="100000"/>
              <a:buFont typeface="Arial"/>
              <a:buChar char="•"/>
            </a:pPr>
            <a:r>
              <a:rPr lang="en-US" altLang="zh-TW" sz="2400" b="1" i="0" u="none" strike="noStrike" cap="none">
                <a:solidFill>
                  <a:schemeClr val="bg1"/>
                </a:solidFill>
                <a:latin typeface="Arial" panose="020B0604020202020204" pitchFamily="34" charset="0"/>
                <a:cs typeface="Arial" panose="020B0604020202020204" pitchFamily="34" charset="0"/>
                <a:sym typeface="Arial"/>
              </a:rPr>
              <a:t>2 x 10GbE</a:t>
            </a:r>
          </a:p>
          <a:p>
            <a:pPr marL="269875" marR="0" lvl="0" indent="-193675" algn="l" rtl="0">
              <a:lnSpc>
                <a:spcPct val="115000"/>
              </a:lnSpc>
              <a:spcBef>
                <a:spcPts val="0"/>
              </a:spcBef>
              <a:spcAft>
                <a:spcPts val="0"/>
              </a:spcAft>
              <a:buClr>
                <a:srgbClr val="C00000"/>
              </a:buClr>
              <a:buSzPct val="100000"/>
              <a:buFont typeface="Arial"/>
              <a:buChar char="•"/>
            </a:pPr>
            <a:r>
              <a:rPr lang="en-US" altLang="zh-TW" sz="2400" b="1">
                <a:latin typeface="Arial" panose="020B0604020202020204" pitchFamily="34" charset="0"/>
                <a:cs typeface="Arial" panose="020B0604020202020204" pitchFamily="34" charset="0"/>
                <a:sym typeface="Arial"/>
              </a:rPr>
              <a:t>QM2 </a:t>
            </a:r>
            <a:r>
              <a:rPr lang="zh-CN" altLang="en-US" sz="2400" b="1">
                <a:latin typeface="Arial" panose="020B0604020202020204" pitchFamily="34" charset="0"/>
                <a:cs typeface="Arial" panose="020B0604020202020204" pitchFamily="34" charset="0"/>
                <a:sym typeface="Arial"/>
              </a:rPr>
              <a:t>卡</a:t>
            </a:r>
            <a:endParaRPr lang="en-US" altLang="zh-TW" sz="2400" b="1">
              <a:latin typeface="Arial" panose="020B0604020202020204" pitchFamily="34" charset="0"/>
              <a:cs typeface="Arial" panose="020B0604020202020204" pitchFamily="34" charset="0"/>
              <a:sym typeface="Arial"/>
            </a:endParaRPr>
          </a:p>
          <a:p>
            <a:pPr marL="269875" marR="0" lvl="0" indent="-193675" algn="l" rtl="0">
              <a:lnSpc>
                <a:spcPct val="115000"/>
              </a:lnSpc>
              <a:spcBef>
                <a:spcPts val="0"/>
              </a:spcBef>
              <a:spcAft>
                <a:spcPts val="0"/>
              </a:spcAft>
              <a:buClr>
                <a:srgbClr val="C00000"/>
              </a:buClr>
              <a:buSzPct val="100000"/>
              <a:buFont typeface="Arial"/>
              <a:buChar char="•"/>
            </a:pPr>
            <a:r>
              <a:rPr lang="en-US" altLang="zh-TW" sz="2400" b="1" err="1">
                <a:latin typeface="Arial" panose="020B0604020202020204" pitchFamily="34" charset="0"/>
                <a:cs typeface="Arial" panose="020B0604020202020204" pitchFamily="34" charset="0"/>
                <a:sym typeface="Arial"/>
              </a:rPr>
              <a:t>Qtier</a:t>
            </a:r>
            <a:endParaRPr lang="zh-TW" sz="2400" b="1" i="0" u="none" strike="noStrike" cap="none">
              <a:solidFill>
                <a:schemeClr val="bg1"/>
              </a:solidFill>
              <a:latin typeface="Arial" panose="020B0604020202020204" pitchFamily="34" charset="0"/>
              <a:cs typeface="Arial" panose="020B0604020202020204" pitchFamily="34" charset="0"/>
              <a:sym typeface="Arial"/>
            </a:endParaRPr>
          </a:p>
        </p:txBody>
      </p:sp>
      <p:sp>
        <p:nvSpPr>
          <p:cNvPr id="4" name="矩形 3">
            <a:extLst>
              <a:ext uri="{FF2B5EF4-FFF2-40B4-BE49-F238E27FC236}">
                <a16:creationId xmlns:a16="http://schemas.microsoft.com/office/drawing/2014/main" id="{3C9ADACD-13AF-4483-AC74-B8869B15177F}"/>
              </a:ext>
            </a:extLst>
          </p:cNvPr>
          <p:cNvSpPr/>
          <p:nvPr/>
        </p:nvSpPr>
        <p:spPr>
          <a:xfrm>
            <a:off x="0" y="780649"/>
            <a:ext cx="9144000" cy="615553"/>
          </a:xfrm>
          <a:prstGeom prst="rect">
            <a:avLst/>
          </a:prstGeom>
          <a:gradFill flip="none" rotWithShape="1">
            <a:gsLst>
              <a:gs pos="0">
                <a:srgbClr val="C00000">
                  <a:alpha val="0"/>
                </a:srgbClr>
              </a:gs>
              <a:gs pos="30000">
                <a:srgbClr val="C00000"/>
              </a:gs>
              <a:gs pos="70000">
                <a:srgbClr val="C00000"/>
              </a:gs>
              <a:gs pos="100000">
                <a:srgbClr val="C00000">
                  <a:alpha val="0"/>
                </a:srgbClr>
              </a:gs>
            </a:gsLst>
            <a:lin ang="0" scaled="1"/>
            <a:tileRect/>
          </a:grad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3400" b="1">
                <a:solidFill>
                  <a:srgbClr val="FFFFFF"/>
                </a:solidFill>
                <a:latin typeface="Arial" panose="020B0604020202020204" pitchFamily="34" charset="0"/>
                <a:ea typeface="微軟正黑體" panose="020B0604030504040204" pitchFamily="34" charset="-120"/>
                <a:cs typeface="Arial" panose="020B0604020202020204" pitchFamily="34" charset="0"/>
              </a:rPr>
              <a:t>TS-x77</a:t>
            </a:r>
            <a:r>
              <a:rPr lang="zh-TW" altLang="en-US" sz="3400" b="1">
                <a:solidFill>
                  <a:srgbClr val="FFFFFF"/>
                </a:solidFill>
                <a:latin typeface="Arial" panose="020B0604020202020204" pitchFamily="34" charset="0"/>
                <a:ea typeface="微軟正黑體" panose="020B0604030504040204" pitchFamily="34" charset="-120"/>
                <a:cs typeface="Arial" panose="020B0604020202020204" pitchFamily="34" charset="0"/>
              </a:rPr>
              <a:t> </a:t>
            </a:r>
            <a:r>
              <a:rPr lang="en-US" altLang="zh-TW" sz="3400" b="1">
                <a:solidFill>
                  <a:srgbClr val="FFFFFF"/>
                </a:solidFill>
                <a:latin typeface="Arial" panose="020B0604020202020204" pitchFamily="34" charset="0"/>
                <a:ea typeface="微軟正黑體" panose="020B0604030504040204" pitchFamily="34" charset="-120"/>
                <a:cs typeface="Arial" panose="020B0604020202020204" pitchFamily="34" charset="0"/>
              </a:rPr>
              <a:t>10GbE </a:t>
            </a:r>
            <a:r>
              <a:rPr lang="zh-TW" altLang="en-US" sz="3400" b="1">
                <a:solidFill>
                  <a:srgbClr val="FFFFFF"/>
                </a:solidFill>
                <a:latin typeface="Arial" panose="020B0604020202020204" pitchFamily="34" charset="0"/>
                <a:ea typeface="微軟正黑體" panose="020B0604030504040204" pitchFamily="34" charset="-120"/>
                <a:cs typeface="Arial" panose="020B0604020202020204" pitchFamily="34" charset="0"/>
              </a:rPr>
              <a:t>效能展示</a:t>
            </a:r>
          </a:p>
        </p:txBody>
      </p:sp>
    </p:spTree>
    <p:extLst>
      <p:ext uri="{BB962C8B-B14F-4D97-AF65-F5344CB8AC3E}">
        <p14:creationId xmlns:p14="http://schemas.microsoft.com/office/powerpoint/2010/main" val="3705763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5" name="Shape 255"/>
          <p:cNvGrpSpPr/>
          <p:nvPr/>
        </p:nvGrpSpPr>
        <p:grpSpPr>
          <a:xfrm>
            <a:off x="40909" y="538934"/>
            <a:ext cx="4005689" cy="4386847"/>
            <a:chOff x="-171445" y="1104383"/>
            <a:chExt cx="3663328" cy="4011909"/>
          </a:xfrm>
        </p:grpSpPr>
        <p:grpSp>
          <p:nvGrpSpPr>
            <p:cNvPr id="256" name="Shape 256"/>
            <p:cNvGrpSpPr/>
            <p:nvPr/>
          </p:nvGrpSpPr>
          <p:grpSpPr>
            <a:xfrm>
              <a:off x="-171445" y="1104383"/>
              <a:ext cx="3663328" cy="4011909"/>
              <a:chOff x="-171445" y="1104383"/>
              <a:chExt cx="3663328" cy="4011909"/>
            </a:xfrm>
          </p:grpSpPr>
          <p:pic>
            <p:nvPicPr>
              <p:cNvPr id="257" name="Shape 2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1445" y="1104383"/>
                <a:ext cx="3663328" cy="4011909"/>
              </a:xfrm>
              <a:prstGeom prst="rect">
                <a:avLst/>
              </a:prstGeom>
              <a:noFill/>
              <a:ln>
                <a:noFill/>
              </a:ln>
            </p:spPr>
          </p:pic>
          <p:sp>
            <p:nvSpPr>
              <p:cNvPr id="258" name="Shape 258"/>
              <p:cNvSpPr txBox="1"/>
              <p:nvPr/>
            </p:nvSpPr>
            <p:spPr>
              <a:xfrm rot="-1489010">
                <a:off x="2200074" y="2509372"/>
                <a:ext cx="917239"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800" b="1" i="0" u="none" strike="noStrike" cap="none">
                    <a:solidFill>
                      <a:srgbClr val="595959"/>
                    </a:solidFill>
                    <a:latin typeface="Arial"/>
                    <a:ea typeface="Arial"/>
                    <a:cs typeface="Arial"/>
                    <a:sym typeface="Arial"/>
                  </a:rPr>
                  <a:t>117</a:t>
                </a:r>
                <a:r>
                  <a:rPr lang="zh-TW" sz="1400" b="0" i="0" u="none" strike="noStrike" cap="none">
                    <a:solidFill>
                      <a:srgbClr val="595959"/>
                    </a:solidFill>
                    <a:latin typeface="Arial"/>
                    <a:ea typeface="Arial"/>
                    <a:cs typeface="Arial"/>
                    <a:sym typeface="Arial"/>
                  </a:rPr>
                  <a:t> mm</a:t>
                </a:r>
              </a:p>
            </p:txBody>
          </p:sp>
          <p:sp>
            <p:nvSpPr>
              <p:cNvPr id="259" name="Shape 259"/>
              <p:cNvSpPr txBox="1"/>
              <p:nvPr/>
            </p:nvSpPr>
            <p:spPr>
              <a:xfrm rot="16200000">
                <a:off x="-122619" y="1557446"/>
                <a:ext cx="788996"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800" b="1" i="0" u="none" strike="noStrike" cap="none">
                    <a:solidFill>
                      <a:srgbClr val="595959"/>
                    </a:solidFill>
                    <a:latin typeface="Arial"/>
                    <a:ea typeface="Arial"/>
                    <a:cs typeface="Arial"/>
                    <a:sym typeface="Arial"/>
                  </a:rPr>
                  <a:t>40</a:t>
                </a:r>
                <a:r>
                  <a:rPr lang="zh-TW" sz="1400" b="0" i="0" u="none" strike="noStrike" cap="none">
                    <a:solidFill>
                      <a:srgbClr val="595959"/>
                    </a:solidFill>
                    <a:latin typeface="Arial"/>
                    <a:ea typeface="Arial"/>
                    <a:cs typeface="Arial"/>
                    <a:sym typeface="Arial"/>
                  </a:rPr>
                  <a:t> mm</a:t>
                </a:r>
              </a:p>
            </p:txBody>
          </p:sp>
          <p:sp>
            <p:nvSpPr>
              <p:cNvPr id="260" name="Shape 260"/>
              <p:cNvSpPr txBox="1"/>
              <p:nvPr/>
            </p:nvSpPr>
            <p:spPr>
              <a:xfrm rot="1897939">
                <a:off x="1789196" y="1504612"/>
                <a:ext cx="917238" cy="36932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800" b="1" i="0" u="none" strike="noStrike" cap="none">
                    <a:solidFill>
                      <a:srgbClr val="595959"/>
                    </a:solidFill>
                    <a:latin typeface="Arial"/>
                    <a:ea typeface="Arial"/>
                    <a:cs typeface="Arial"/>
                    <a:sym typeface="Arial"/>
                  </a:rPr>
                  <a:t>261</a:t>
                </a:r>
                <a:r>
                  <a:rPr lang="zh-TW" sz="1400" b="0" i="0" u="none" strike="noStrike" cap="none">
                    <a:solidFill>
                      <a:srgbClr val="595959"/>
                    </a:solidFill>
                    <a:latin typeface="Arial"/>
                    <a:ea typeface="Arial"/>
                    <a:cs typeface="Arial"/>
                    <a:sym typeface="Arial"/>
                  </a:rPr>
                  <a:t> mm</a:t>
                </a:r>
              </a:p>
            </p:txBody>
          </p:sp>
        </p:grpSp>
        <p:sp>
          <p:nvSpPr>
            <p:cNvPr id="261" name="Shape 261"/>
            <p:cNvSpPr txBox="1"/>
            <p:nvPr/>
          </p:nvSpPr>
          <p:spPr>
            <a:xfrm rot="1894174">
              <a:off x="1336059" y="1915452"/>
              <a:ext cx="771362"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0" i="0" u="none" strike="noStrike" cap="none">
                  <a:solidFill>
                    <a:srgbClr val="595959"/>
                  </a:solidFill>
                  <a:latin typeface="Arial"/>
                  <a:ea typeface="Arial"/>
                  <a:cs typeface="Arial"/>
                  <a:sym typeface="Arial"/>
                </a:rPr>
                <a:t>TS-677</a:t>
              </a:r>
            </a:p>
          </p:txBody>
        </p:sp>
      </p:grpSp>
      <p:grpSp>
        <p:nvGrpSpPr>
          <p:cNvPr id="262" name="Shape 262"/>
          <p:cNvGrpSpPr/>
          <p:nvPr/>
        </p:nvGrpSpPr>
        <p:grpSpPr>
          <a:xfrm>
            <a:off x="5251783" y="905028"/>
            <a:ext cx="3671402" cy="4020749"/>
            <a:chOff x="3518644" y="1439187"/>
            <a:chExt cx="3357612" cy="3677101"/>
          </a:xfrm>
        </p:grpSpPr>
        <p:pic>
          <p:nvPicPr>
            <p:cNvPr id="263" name="Shape 2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18644" y="1439187"/>
              <a:ext cx="3357612" cy="3677101"/>
            </a:xfrm>
            <a:prstGeom prst="rect">
              <a:avLst/>
            </a:prstGeom>
            <a:noFill/>
            <a:ln>
              <a:noFill/>
            </a:ln>
          </p:spPr>
        </p:pic>
        <p:sp>
          <p:nvSpPr>
            <p:cNvPr id="264" name="Shape 264"/>
            <p:cNvSpPr txBox="1"/>
            <p:nvPr/>
          </p:nvSpPr>
          <p:spPr>
            <a:xfrm rot="-1581078">
              <a:off x="5953820" y="2750638"/>
              <a:ext cx="917236"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800" b="1" i="0" u="none" strike="noStrike" cap="none">
                  <a:solidFill>
                    <a:srgbClr val="595959"/>
                  </a:solidFill>
                  <a:latin typeface="Arial"/>
                  <a:ea typeface="Arial"/>
                  <a:cs typeface="Arial"/>
                  <a:sym typeface="Arial"/>
                </a:rPr>
                <a:t>122</a:t>
              </a:r>
              <a:r>
                <a:rPr lang="zh-TW" sz="1400" b="0" i="0" u="none" strike="noStrike" cap="none">
                  <a:solidFill>
                    <a:srgbClr val="595959"/>
                  </a:solidFill>
                  <a:latin typeface="Arial"/>
                  <a:ea typeface="Arial"/>
                  <a:cs typeface="Arial"/>
                  <a:sym typeface="Arial"/>
                </a:rPr>
                <a:t> mm</a:t>
              </a:r>
            </a:p>
          </p:txBody>
        </p:sp>
        <p:sp>
          <p:nvSpPr>
            <p:cNvPr id="265" name="Shape 265"/>
            <p:cNvSpPr txBox="1"/>
            <p:nvPr/>
          </p:nvSpPr>
          <p:spPr>
            <a:xfrm rot="16200000">
              <a:off x="3570961" y="1839046"/>
              <a:ext cx="788996"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800" b="1" i="0" u="none" strike="noStrike" cap="none">
                  <a:solidFill>
                    <a:srgbClr val="595959"/>
                  </a:solidFill>
                  <a:latin typeface="Arial"/>
                  <a:ea typeface="Arial"/>
                  <a:cs typeface="Arial"/>
                  <a:sym typeface="Arial"/>
                </a:rPr>
                <a:t>45</a:t>
              </a:r>
              <a:r>
                <a:rPr lang="zh-TW" sz="1400" b="0" i="0" u="none" strike="noStrike" cap="none">
                  <a:solidFill>
                    <a:srgbClr val="595959"/>
                  </a:solidFill>
                  <a:latin typeface="Arial"/>
                  <a:ea typeface="Arial"/>
                  <a:cs typeface="Arial"/>
                  <a:sym typeface="Arial"/>
                </a:rPr>
                <a:t> mm</a:t>
              </a:r>
            </a:p>
          </p:txBody>
        </p:sp>
        <p:sp>
          <p:nvSpPr>
            <p:cNvPr id="266" name="Shape 266"/>
            <p:cNvSpPr txBox="1"/>
            <p:nvPr/>
          </p:nvSpPr>
          <p:spPr>
            <a:xfrm rot="1646632">
              <a:off x="5363157" y="1857981"/>
              <a:ext cx="917236" cy="36933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800" b="1" i="0" u="none" strike="noStrike" cap="none">
                  <a:solidFill>
                    <a:srgbClr val="595959"/>
                  </a:solidFill>
                  <a:latin typeface="Arial"/>
                  <a:ea typeface="Arial"/>
                  <a:cs typeface="Arial"/>
                  <a:sym typeface="Arial"/>
                </a:rPr>
                <a:t>266</a:t>
              </a:r>
              <a:r>
                <a:rPr lang="zh-TW" sz="1400" b="0" i="0" u="none" strike="noStrike" cap="none">
                  <a:solidFill>
                    <a:srgbClr val="595959"/>
                  </a:solidFill>
                  <a:latin typeface="Arial"/>
                  <a:ea typeface="Arial"/>
                  <a:cs typeface="Arial"/>
                  <a:sym typeface="Arial"/>
                </a:rPr>
                <a:t> mm</a:t>
              </a:r>
            </a:p>
          </p:txBody>
        </p:sp>
        <p:sp>
          <p:nvSpPr>
            <p:cNvPr id="267" name="Shape 267"/>
            <p:cNvSpPr txBox="1"/>
            <p:nvPr/>
          </p:nvSpPr>
          <p:spPr>
            <a:xfrm rot="1894174">
              <a:off x="4610381" y="2131972"/>
              <a:ext cx="1218603"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0" i="0" u="none" strike="noStrike" cap="none">
                  <a:solidFill>
                    <a:srgbClr val="595959"/>
                  </a:solidFill>
                  <a:latin typeface="Arial"/>
                  <a:ea typeface="Arial"/>
                  <a:cs typeface="Arial"/>
                  <a:sym typeface="Arial"/>
                </a:rPr>
                <a:t>TS-877/1277</a:t>
              </a:r>
            </a:p>
          </p:txBody>
        </p:sp>
      </p:grpSp>
      <p:sp>
        <p:nvSpPr>
          <p:cNvPr id="271" name="Shape 271"/>
          <p:cNvSpPr txBox="1">
            <a:spLocks noGrp="1"/>
          </p:cNvSpPr>
          <p:nvPr>
            <p:ph type="title"/>
          </p:nvPr>
        </p:nvSpPr>
        <p:spPr>
          <a:xfrm>
            <a:off x="496368" y="-10786"/>
            <a:ext cx="8647631" cy="742994"/>
          </a:xfrm>
          <a:prstGeom prst="rect">
            <a:avLst/>
          </a:prstGeom>
          <a:noFill/>
          <a:ln>
            <a:noFill/>
          </a:ln>
        </p:spPr>
        <p:txBody>
          <a:bodyPr wrap="square" lIns="91425" tIns="91425" rIns="91425" bIns="91425" anchor="ctr" anchorCtr="0">
            <a:noAutofit/>
          </a:bodyPr>
          <a:lstStyle/>
          <a:p>
            <a:pPr marL="0" marR="0" lvl="0" indent="0">
              <a:lnSpc>
                <a:spcPct val="100000"/>
              </a:lnSpc>
              <a:spcBef>
                <a:spcPts val="0"/>
              </a:spcBef>
              <a:spcAft>
                <a:spcPts val="0"/>
              </a:spcAft>
              <a:buClr>
                <a:schemeClr val="dk1"/>
              </a:buClr>
              <a:buSzPct val="25000"/>
            </a:pPr>
            <a:r>
              <a:rPr lang="zh-TW" altLang="en-US" sz="3600">
                <a:solidFill>
                  <a:srgbClr val="FFFFFF"/>
                </a:solidFill>
                <a:latin typeface="Arial" panose="020B0604020202020204" pitchFamily="34" charset="0"/>
                <a:cs typeface="Arial" panose="020B0604020202020204" pitchFamily="34" charset="0"/>
                <a:sym typeface="Arial"/>
              </a:rPr>
              <a:t>桌機級顯卡，打造多媒體性能怪獸</a:t>
            </a:r>
          </a:p>
        </p:txBody>
      </p:sp>
      <p:sp>
        <p:nvSpPr>
          <p:cNvPr id="37" name="Shape 268">
            <a:extLst>
              <a:ext uri="{FF2B5EF4-FFF2-40B4-BE49-F238E27FC236}">
                <a16:creationId xmlns:a16="http://schemas.microsoft.com/office/drawing/2014/main" id="{4F5BDC13-3C39-4422-92BD-66917F450795}"/>
              </a:ext>
            </a:extLst>
          </p:cNvPr>
          <p:cNvSpPr/>
          <p:nvPr/>
        </p:nvSpPr>
        <p:spPr>
          <a:xfrm>
            <a:off x="375994" y="3954507"/>
            <a:ext cx="1656183" cy="845854"/>
          </a:xfrm>
          <a:prstGeom prst="roundRect">
            <a:avLst>
              <a:gd name="adj" fmla="val 16667"/>
            </a:avLst>
          </a:prstGeom>
          <a:gradFill>
            <a:gsLst>
              <a:gs pos="0">
                <a:schemeClr val="accent6"/>
              </a:gs>
              <a:gs pos="35000">
                <a:srgbClr val="FFDCA3">
                  <a:alpha val="94901"/>
                </a:srgbClr>
              </a:gs>
              <a:gs pos="100000">
                <a:srgbClr val="FFF1D8">
                  <a:alpha val="94901"/>
                </a:srgbClr>
              </a:gs>
            </a:gsLst>
            <a:lin ang="16200000" scaled="0"/>
          </a:gradFill>
          <a:ln>
            <a:noFill/>
          </a:ln>
          <a:effectLst>
            <a:outerShdw blurRad="39999" dist="20000" dir="5400000" rotWithShape="0">
              <a:srgbClr val="000000">
                <a:alpha val="36862"/>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38" name="Shape 275">
            <a:extLst>
              <a:ext uri="{FF2B5EF4-FFF2-40B4-BE49-F238E27FC236}">
                <a16:creationId xmlns:a16="http://schemas.microsoft.com/office/drawing/2014/main" id="{CEC5193B-DB1D-4AB4-B6D0-2C30F592E30C}"/>
              </a:ext>
            </a:extLst>
          </p:cNvPr>
          <p:cNvSpPr/>
          <p:nvPr/>
        </p:nvSpPr>
        <p:spPr>
          <a:xfrm>
            <a:off x="367285" y="3974838"/>
            <a:ext cx="1656183" cy="80021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altLang="zh-TW" sz="2800" b="1" i="0" u="none" strike="noStrike" cap="none">
                <a:solidFill>
                  <a:srgbClr val="C00000"/>
                </a:solidFill>
                <a:latin typeface="Arial"/>
                <a:ea typeface="Arial"/>
                <a:cs typeface="Arial"/>
                <a:sym typeface="Arial"/>
              </a:rPr>
              <a:t>250</a:t>
            </a:r>
            <a:r>
              <a:rPr lang="zh-TW" sz="2800" b="1" i="0" u="none" strike="noStrike" cap="none">
                <a:solidFill>
                  <a:srgbClr val="C00000"/>
                </a:solidFill>
                <a:latin typeface="Arial"/>
                <a:ea typeface="Arial"/>
                <a:cs typeface="Arial"/>
                <a:sym typeface="Arial"/>
              </a:rPr>
              <a:t>W</a:t>
            </a:r>
            <a:r>
              <a:rPr lang="zh-TW" sz="1800" b="0" i="0" u="none" strike="noStrike" cap="none">
                <a:solidFill>
                  <a:srgbClr val="C00000"/>
                </a:solidFill>
                <a:latin typeface="Arial"/>
                <a:ea typeface="Arial"/>
                <a:cs typeface="Arial"/>
                <a:sym typeface="Arial"/>
              </a:rPr>
              <a:t> </a:t>
            </a:r>
            <a:r>
              <a:rPr lang="en-US" altLang="zh-TW" sz="1800" b="1">
                <a:solidFill>
                  <a:schemeClr val="tx1"/>
                </a:solidFill>
              </a:rPr>
              <a:t>PSU</a:t>
            </a:r>
          </a:p>
          <a:p>
            <a:pPr marL="0" marR="0" lvl="0" indent="0" algn="ctr" rtl="0">
              <a:lnSpc>
                <a:spcPct val="100000"/>
              </a:lnSpc>
              <a:spcBef>
                <a:spcPts val="0"/>
              </a:spcBef>
              <a:spcAft>
                <a:spcPts val="0"/>
              </a:spcAft>
              <a:buClr>
                <a:srgbClr val="000090"/>
              </a:buClr>
              <a:buSzPct val="25000"/>
              <a:buFont typeface="Arial"/>
              <a:buNone/>
            </a:pPr>
            <a:r>
              <a:rPr lang="zh-TW" sz="1800" b="1" i="0" u="none" strike="noStrike" cap="none">
                <a:solidFill>
                  <a:schemeClr val="tx1"/>
                </a:solidFill>
                <a:latin typeface="Arial"/>
                <a:ea typeface="Arial"/>
                <a:cs typeface="Arial"/>
                <a:sym typeface="Arial"/>
              </a:rPr>
              <a:t>TS-</a:t>
            </a:r>
            <a:r>
              <a:rPr lang="en-US" altLang="zh-TW" sz="1800" b="1" i="0" u="none" strike="noStrike" cap="none">
                <a:solidFill>
                  <a:schemeClr val="tx1"/>
                </a:solidFill>
                <a:latin typeface="Arial"/>
                <a:ea typeface="Arial"/>
                <a:cs typeface="Arial"/>
                <a:sym typeface="Arial"/>
              </a:rPr>
              <a:t>6</a:t>
            </a:r>
            <a:r>
              <a:rPr lang="zh-TW" sz="1800" b="1" i="0" u="none" strike="noStrike" cap="none">
                <a:solidFill>
                  <a:schemeClr val="tx1"/>
                </a:solidFill>
                <a:latin typeface="Arial"/>
                <a:ea typeface="Arial"/>
                <a:cs typeface="Arial"/>
                <a:sym typeface="Arial"/>
              </a:rPr>
              <a:t>77</a:t>
            </a:r>
          </a:p>
        </p:txBody>
      </p:sp>
      <p:sp>
        <p:nvSpPr>
          <p:cNvPr id="39" name="Shape 268">
            <a:extLst>
              <a:ext uri="{FF2B5EF4-FFF2-40B4-BE49-F238E27FC236}">
                <a16:creationId xmlns:a16="http://schemas.microsoft.com/office/drawing/2014/main" id="{70A8BDAF-6D3C-404D-BE4F-03551F1B87B4}"/>
              </a:ext>
            </a:extLst>
          </p:cNvPr>
          <p:cNvSpPr/>
          <p:nvPr/>
        </p:nvSpPr>
        <p:spPr>
          <a:xfrm>
            <a:off x="4205395" y="3954507"/>
            <a:ext cx="1656183" cy="845854"/>
          </a:xfrm>
          <a:prstGeom prst="roundRect">
            <a:avLst>
              <a:gd name="adj" fmla="val 16667"/>
            </a:avLst>
          </a:prstGeom>
          <a:gradFill>
            <a:gsLst>
              <a:gs pos="0">
                <a:schemeClr val="accent6"/>
              </a:gs>
              <a:gs pos="35000">
                <a:srgbClr val="FFDCA3">
                  <a:alpha val="94901"/>
                </a:srgbClr>
              </a:gs>
              <a:gs pos="100000">
                <a:srgbClr val="FFF1D8">
                  <a:alpha val="94901"/>
                </a:srgbClr>
              </a:gs>
            </a:gsLst>
            <a:lin ang="16200000" scaled="0"/>
          </a:gradFill>
          <a:ln>
            <a:noFill/>
          </a:ln>
          <a:effectLst>
            <a:outerShdw blurRad="39999" dist="20000" dir="5400000" rotWithShape="0">
              <a:srgbClr val="000000">
                <a:alpha val="36862"/>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40" name="Shape 275">
            <a:extLst>
              <a:ext uri="{FF2B5EF4-FFF2-40B4-BE49-F238E27FC236}">
                <a16:creationId xmlns:a16="http://schemas.microsoft.com/office/drawing/2014/main" id="{D5B6A964-9BB2-419E-A94A-FD7ECA90851A}"/>
              </a:ext>
            </a:extLst>
          </p:cNvPr>
          <p:cNvSpPr/>
          <p:nvPr/>
        </p:nvSpPr>
        <p:spPr>
          <a:xfrm>
            <a:off x="4196686" y="3974838"/>
            <a:ext cx="1656183" cy="80021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altLang="zh-TW" sz="2800" b="1" i="0" u="none" strike="noStrike" cap="none">
                <a:solidFill>
                  <a:srgbClr val="C00000"/>
                </a:solidFill>
                <a:latin typeface="Arial"/>
                <a:ea typeface="Arial"/>
                <a:cs typeface="Arial"/>
                <a:sym typeface="Arial"/>
              </a:rPr>
              <a:t>450</a:t>
            </a:r>
            <a:r>
              <a:rPr lang="zh-TW" sz="2800" b="1" i="0" u="none" strike="noStrike" cap="none">
                <a:solidFill>
                  <a:srgbClr val="C00000"/>
                </a:solidFill>
                <a:latin typeface="Arial"/>
                <a:ea typeface="Arial"/>
                <a:cs typeface="Arial"/>
                <a:sym typeface="Arial"/>
              </a:rPr>
              <a:t>W</a:t>
            </a:r>
            <a:r>
              <a:rPr lang="zh-TW" sz="1800" b="0" i="0" u="none" strike="noStrike" cap="none">
                <a:solidFill>
                  <a:srgbClr val="C00000"/>
                </a:solidFill>
                <a:latin typeface="Arial"/>
                <a:ea typeface="Arial"/>
                <a:cs typeface="Arial"/>
                <a:sym typeface="Arial"/>
              </a:rPr>
              <a:t> </a:t>
            </a:r>
            <a:r>
              <a:rPr lang="en-US" altLang="zh-TW" sz="1800" b="1">
                <a:solidFill>
                  <a:schemeClr val="tx1"/>
                </a:solidFill>
              </a:rPr>
              <a:t>PSU</a:t>
            </a:r>
          </a:p>
          <a:p>
            <a:pPr marL="0" marR="0" lvl="0" indent="0" algn="ctr" rtl="0">
              <a:lnSpc>
                <a:spcPct val="100000"/>
              </a:lnSpc>
              <a:spcBef>
                <a:spcPts val="0"/>
              </a:spcBef>
              <a:spcAft>
                <a:spcPts val="0"/>
              </a:spcAft>
              <a:buClr>
                <a:srgbClr val="000090"/>
              </a:buClr>
              <a:buSzPct val="25000"/>
              <a:buFont typeface="Arial"/>
              <a:buNone/>
            </a:pPr>
            <a:r>
              <a:rPr lang="zh-TW" sz="1800" b="1" i="0" u="none" strike="noStrike" cap="none">
                <a:solidFill>
                  <a:schemeClr val="tx1"/>
                </a:solidFill>
                <a:latin typeface="Arial"/>
                <a:ea typeface="Arial"/>
                <a:cs typeface="Arial"/>
                <a:sym typeface="Arial"/>
              </a:rPr>
              <a:t>TS-</a:t>
            </a:r>
            <a:r>
              <a:rPr lang="en-US" altLang="zh-TW" sz="1800" b="1" i="0" u="none" strike="noStrike" cap="none">
                <a:solidFill>
                  <a:schemeClr val="tx1"/>
                </a:solidFill>
                <a:latin typeface="Arial"/>
                <a:ea typeface="Arial"/>
                <a:cs typeface="Arial"/>
                <a:sym typeface="Arial"/>
              </a:rPr>
              <a:t>8</a:t>
            </a:r>
            <a:r>
              <a:rPr lang="zh-TW" sz="1800" b="1" i="0" u="none" strike="noStrike" cap="none">
                <a:solidFill>
                  <a:schemeClr val="tx1"/>
                </a:solidFill>
                <a:latin typeface="Arial"/>
                <a:ea typeface="Arial"/>
                <a:cs typeface="Arial"/>
                <a:sym typeface="Arial"/>
              </a:rPr>
              <a:t>77</a:t>
            </a:r>
          </a:p>
        </p:txBody>
      </p:sp>
      <p:sp>
        <p:nvSpPr>
          <p:cNvPr id="41" name="Shape 268">
            <a:extLst>
              <a:ext uri="{FF2B5EF4-FFF2-40B4-BE49-F238E27FC236}">
                <a16:creationId xmlns:a16="http://schemas.microsoft.com/office/drawing/2014/main" id="{B4F19EB1-2BDE-4381-AF6E-EC4D2E858B4C}"/>
              </a:ext>
            </a:extLst>
          </p:cNvPr>
          <p:cNvSpPr/>
          <p:nvPr/>
        </p:nvSpPr>
        <p:spPr>
          <a:xfrm>
            <a:off x="4205395" y="3006743"/>
            <a:ext cx="1656183" cy="845854"/>
          </a:xfrm>
          <a:prstGeom prst="roundRect">
            <a:avLst>
              <a:gd name="adj" fmla="val 16667"/>
            </a:avLst>
          </a:prstGeom>
          <a:gradFill>
            <a:gsLst>
              <a:gs pos="0">
                <a:schemeClr val="accent6"/>
              </a:gs>
              <a:gs pos="35000">
                <a:srgbClr val="FFDCA3">
                  <a:alpha val="94901"/>
                </a:srgbClr>
              </a:gs>
              <a:gs pos="100000">
                <a:srgbClr val="FFF1D8">
                  <a:alpha val="94901"/>
                </a:srgbClr>
              </a:gs>
            </a:gsLst>
            <a:lin ang="16200000" scaled="0"/>
          </a:gradFill>
          <a:ln>
            <a:noFill/>
          </a:ln>
          <a:effectLst>
            <a:outerShdw blurRad="39999" dist="20000" dir="5400000" rotWithShape="0">
              <a:srgbClr val="000000">
                <a:alpha val="36862"/>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42" name="Shape 275">
            <a:extLst>
              <a:ext uri="{FF2B5EF4-FFF2-40B4-BE49-F238E27FC236}">
                <a16:creationId xmlns:a16="http://schemas.microsoft.com/office/drawing/2014/main" id="{E00A40B1-EE30-49DA-97A1-1CC173A714B6}"/>
              </a:ext>
            </a:extLst>
          </p:cNvPr>
          <p:cNvSpPr/>
          <p:nvPr/>
        </p:nvSpPr>
        <p:spPr>
          <a:xfrm>
            <a:off x="4196686" y="3027074"/>
            <a:ext cx="1656183" cy="80021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altLang="zh-TW" sz="2800" b="1" i="0" u="none" strike="noStrike" cap="none">
                <a:solidFill>
                  <a:srgbClr val="C00000"/>
                </a:solidFill>
                <a:latin typeface="Arial"/>
                <a:ea typeface="Arial"/>
                <a:cs typeface="Arial"/>
                <a:sym typeface="Arial"/>
              </a:rPr>
              <a:t>550</a:t>
            </a:r>
            <a:r>
              <a:rPr lang="zh-TW" sz="2800" b="1" i="0" u="none" strike="noStrike" cap="none">
                <a:solidFill>
                  <a:srgbClr val="C00000"/>
                </a:solidFill>
                <a:latin typeface="Arial"/>
                <a:ea typeface="Arial"/>
                <a:cs typeface="Arial"/>
                <a:sym typeface="Arial"/>
              </a:rPr>
              <a:t>W</a:t>
            </a:r>
            <a:r>
              <a:rPr lang="zh-TW" sz="1800" b="0" i="0" u="none" strike="noStrike" cap="none">
                <a:solidFill>
                  <a:srgbClr val="C00000"/>
                </a:solidFill>
                <a:latin typeface="Arial"/>
                <a:ea typeface="Arial"/>
                <a:cs typeface="Arial"/>
                <a:sym typeface="Arial"/>
              </a:rPr>
              <a:t> </a:t>
            </a:r>
            <a:r>
              <a:rPr lang="en-US" altLang="zh-TW" sz="1800" b="1">
                <a:solidFill>
                  <a:schemeClr val="tx1"/>
                </a:solidFill>
              </a:rPr>
              <a:t>PSU</a:t>
            </a:r>
          </a:p>
          <a:p>
            <a:pPr marL="0" marR="0" lvl="0" indent="0" algn="ctr" rtl="0">
              <a:lnSpc>
                <a:spcPct val="100000"/>
              </a:lnSpc>
              <a:spcBef>
                <a:spcPts val="0"/>
              </a:spcBef>
              <a:spcAft>
                <a:spcPts val="0"/>
              </a:spcAft>
              <a:buClr>
                <a:srgbClr val="000090"/>
              </a:buClr>
              <a:buSzPct val="25000"/>
              <a:buFont typeface="Arial"/>
              <a:buNone/>
            </a:pPr>
            <a:r>
              <a:rPr lang="zh-TW" sz="1800" b="1" i="0" u="none" strike="noStrike" cap="none">
                <a:solidFill>
                  <a:schemeClr val="tx1"/>
                </a:solidFill>
                <a:latin typeface="Arial"/>
                <a:ea typeface="Arial"/>
                <a:cs typeface="Arial"/>
                <a:sym typeface="Arial"/>
              </a:rPr>
              <a:t>TS-</a:t>
            </a:r>
            <a:r>
              <a:rPr lang="en-US" altLang="zh-TW" sz="1800" b="1" i="0" u="none" strike="noStrike" cap="none">
                <a:solidFill>
                  <a:schemeClr val="tx1"/>
                </a:solidFill>
                <a:latin typeface="Arial"/>
                <a:ea typeface="Arial"/>
                <a:cs typeface="Arial"/>
                <a:sym typeface="Arial"/>
              </a:rPr>
              <a:t>12</a:t>
            </a:r>
            <a:r>
              <a:rPr lang="zh-TW" sz="1800" b="1" i="0" u="none" strike="noStrike" cap="none">
                <a:solidFill>
                  <a:schemeClr val="tx1"/>
                </a:solidFill>
                <a:latin typeface="Arial"/>
                <a:ea typeface="Arial"/>
                <a:cs typeface="Arial"/>
                <a:sym typeface="Arial"/>
              </a:rPr>
              <a:t>77</a:t>
            </a:r>
          </a:p>
        </p:txBody>
      </p:sp>
      <p:cxnSp>
        <p:nvCxnSpPr>
          <p:cNvPr id="43" name="直線接點 42">
            <a:extLst>
              <a:ext uri="{FF2B5EF4-FFF2-40B4-BE49-F238E27FC236}">
                <a16:creationId xmlns:a16="http://schemas.microsoft.com/office/drawing/2014/main" id="{D754166C-3A14-448F-B7E1-B33E43627EBE}"/>
              </a:ext>
            </a:extLst>
          </p:cNvPr>
          <p:cNvCxnSpPr>
            <a:cxnSpLocks/>
          </p:cNvCxnSpPr>
          <p:nvPr/>
        </p:nvCxnSpPr>
        <p:spPr>
          <a:xfrm>
            <a:off x="3945580" y="909826"/>
            <a:ext cx="0" cy="4021979"/>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3DA78F0-BA98-AF4B-84F7-2AEEAABE41E5}"/>
              </a:ext>
            </a:extLst>
          </p:cNvPr>
          <p:cNvSpPr txBox="1"/>
          <p:nvPr/>
        </p:nvSpPr>
        <p:spPr>
          <a:xfrm>
            <a:off x="4141243" y="2438194"/>
            <a:ext cx="1599112" cy="461665"/>
          </a:xfrm>
          <a:prstGeom prst="rect">
            <a:avLst/>
          </a:prstGeom>
          <a:noFill/>
        </p:spPr>
        <p:txBody>
          <a:bodyPr wrap="square" rtlCol="0">
            <a:spAutoFit/>
          </a:bodyPr>
          <a:lstStyle/>
          <a:p>
            <a:r>
              <a:rPr lang="zh-CN" altLang="en-US" sz="1200" b="1">
                <a:latin typeface="Arial" panose="020B0604020202020204" pitchFamily="34" charset="0"/>
                <a:ea typeface="Microsoft JhengHei" panose="020B0604030504040204" pitchFamily="34" charset="-120"/>
                <a:cs typeface="Arial" panose="020B0604020202020204" pitchFamily="34" charset="0"/>
              </a:rPr>
              <a:t>內含</a:t>
            </a:r>
            <a:r>
              <a:rPr lang="en-US" altLang="zh-CN" sz="1200" b="1">
                <a:latin typeface="Arial" panose="020B0604020202020204" pitchFamily="34" charset="0"/>
                <a:ea typeface="Microsoft JhengHei" panose="020B0604030504040204" pitchFamily="34" charset="-120"/>
                <a:cs typeface="Arial" panose="020B0604020202020204" pitchFamily="34" charset="0"/>
              </a:rPr>
              <a:t> 6-pin </a:t>
            </a:r>
            <a:r>
              <a:rPr lang="zh-CN" altLang="en-US" sz="1200" b="1">
                <a:latin typeface="Arial" panose="020B0604020202020204" pitchFamily="34" charset="0"/>
                <a:ea typeface="Microsoft JhengHei" panose="020B0604030504040204" pitchFamily="34" charset="-120"/>
                <a:cs typeface="Arial" panose="020B0604020202020204" pitchFamily="34" charset="0"/>
              </a:rPr>
              <a:t>與</a:t>
            </a:r>
            <a:r>
              <a:rPr lang="en-US" altLang="zh-CN" sz="1200" b="1">
                <a:latin typeface="Arial" panose="020B0604020202020204" pitchFamily="34" charset="0"/>
                <a:ea typeface="Microsoft JhengHei" panose="020B0604030504040204" pitchFamily="34" charset="-120"/>
                <a:cs typeface="Arial" panose="020B0604020202020204" pitchFamily="34" charset="0"/>
              </a:rPr>
              <a:t> </a:t>
            </a:r>
          </a:p>
          <a:p>
            <a:r>
              <a:rPr lang="en-US" altLang="zh-CN" sz="1200" b="1">
                <a:latin typeface="Arial" panose="020B0604020202020204" pitchFamily="34" charset="0"/>
                <a:ea typeface="Microsoft JhengHei" panose="020B0604030504040204" pitchFamily="34" charset="-120"/>
                <a:cs typeface="Arial" panose="020B0604020202020204" pitchFamily="34" charset="0"/>
              </a:rPr>
              <a:t>8-pin </a:t>
            </a:r>
            <a:r>
              <a:rPr lang="zh-CN" altLang="en-US" sz="1200" b="1">
                <a:latin typeface="Arial" panose="020B0604020202020204" pitchFamily="34" charset="0"/>
                <a:ea typeface="Microsoft JhengHei" panose="020B0604030504040204" pitchFamily="34" charset="-120"/>
                <a:cs typeface="Arial" panose="020B0604020202020204" pitchFamily="34" charset="0"/>
              </a:rPr>
              <a:t>顯卡電源線</a:t>
            </a:r>
            <a:endParaRPr lang="en-US" sz="1200" b="1">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1135660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24">
            <a:extLst>
              <a:ext uri="{FF2B5EF4-FFF2-40B4-BE49-F238E27FC236}">
                <a16:creationId xmlns:a16="http://schemas.microsoft.com/office/drawing/2014/main" id="{74AEC749-8C40-48A8-BB91-E063717AA297}"/>
              </a:ext>
            </a:extLst>
          </p:cNvPr>
          <p:cNvSpPr/>
          <p:nvPr/>
        </p:nvSpPr>
        <p:spPr>
          <a:xfrm>
            <a:off x="0" y="741628"/>
            <a:ext cx="9144000" cy="4401872"/>
          </a:xfrm>
          <a:prstGeom prst="roundRect">
            <a:avLst>
              <a:gd name="adj" fmla="val 0"/>
            </a:avLst>
          </a:prstGeom>
          <a:gradFill>
            <a:gsLst>
              <a:gs pos="0">
                <a:schemeClr val="bg1">
                  <a:lumMod val="75000"/>
                </a:schemeClr>
              </a:gs>
              <a:gs pos="49000">
                <a:schemeClr val="bg1">
                  <a:alpha val="0"/>
                </a:schemeClr>
              </a:gs>
            </a:gsLst>
            <a:lin ang="1080000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2" name="標題 1">
            <a:extLst>
              <a:ext uri="{FF2B5EF4-FFF2-40B4-BE49-F238E27FC236}">
                <a16:creationId xmlns:a16="http://schemas.microsoft.com/office/drawing/2014/main" id="{678A3BAB-F4B9-43E3-8030-4D7F42ACC5BA}"/>
              </a:ext>
            </a:extLst>
          </p:cNvPr>
          <p:cNvSpPr>
            <a:spLocks noGrp="1"/>
          </p:cNvSpPr>
          <p:nvPr>
            <p:ph type="title"/>
          </p:nvPr>
        </p:nvSpPr>
        <p:spPr>
          <a:xfrm>
            <a:off x="496388" y="0"/>
            <a:ext cx="8647611" cy="748937"/>
          </a:xfrm>
        </p:spPr>
        <p:txBody>
          <a:bodyPr/>
          <a:lstStyle/>
          <a:p>
            <a:pPr>
              <a:spcBef>
                <a:spcPts val="0"/>
              </a:spcBef>
              <a:buClr>
                <a:schemeClr val="dk1"/>
              </a:buClr>
              <a:buSzPct val="25000"/>
            </a:pPr>
            <a:r>
              <a:rPr lang="zh-TW" altLang="en-US" sz="3600">
                <a:solidFill>
                  <a:srgbClr val="FFFFFF"/>
                </a:solidFill>
                <a:latin typeface="Arial" panose="020B0604020202020204" pitchFamily="34" charset="0"/>
                <a:cs typeface="Arial" panose="020B0604020202020204" pitchFamily="34" charset="0"/>
                <a:sym typeface="Arial"/>
              </a:rPr>
              <a:t>桌機級顯卡，打造多媒體性能怪獸</a:t>
            </a:r>
            <a:endParaRPr lang="zh-TW" altLang="en-US" sz="3600">
              <a:solidFill>
                <a:srgbClr val="FFFFFF"/>
              </a:solidFill>
              <a:latin typeface="Arial" panose="020B0604020202020204" pitchFamily="34" charset="0"/>
              <a:cs typeface="Arial" panose="020B0604020202020204" pitchFamily="34" charset="0"/>
            </a:endParaRPr>
          </a:p>
        </p:txBody>
      </p:sp>
      <p:pic>
        <p:nvPicPr>
          <p:cNvPr id="4" name="圖片 13" descr="TS-1677X顯卡可用尺寸_20180302.png">
            <a:extLst>
              <a:ext uri="{FF2B5EF4-FFF2-40B4-BE49-F238E27FC236}">
                <a16:creationId xmlns:a16="http://schemas.microsoft.com/office/drawing/2014/main" id="{6A8762C7-62BC-4EC7-8FD5-152F5CA022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844" y="536386"/>
            <a:ext cx="4429156" cy="4797835"/>
          </a:xfrm>
          <a:prstGeom prst="rect">
            <a:avLst/>
          </a:prstGeom>
          <a:ln>
            <a:noFill/>
          </a:ln>
          <a:effectLst>
            <a:softEdge rad="112500"/>
          </a:effectLst>
        </p:spPr>
      </p:pic>
      <p:sp>
        <p:nvSpPr>
          <p:cNvPr id="5" name="Shape 268">
            <a:extLst>
              <a:ext uri="{FF2B5EF4-FFF2-40B4-BE49-F238E27FC236}">
                <a16:creationId xmlns:a16="http://schemas.microsoft.com/office/drawing/2014/main" id="{0CC56737-4F41-4D77-A9AE-C7670D8BDB22}"/>
              </a:ext>
            </a:extLst>
          </p:cNvPr>
          <p:cNvSpPr/>
          <p:nvPr/>
        </p:nvSpPr>
        <p:spPr>
          <a:xfrm>
            <a:off x="421554" y="3556018"/>
            <a:ext cx="1656183" cy="845854"/>
          </a:xfrm>
          <a:prstGeom prst="roundRect">
            <a:avLst>
              <a:gd name="adj" fmla="val 16667"/>
            </a:avLst>
          </a:prstGeom>
          <a:gradFill>
            <a:gsLst>
              <a:gs pos="0">
                <a:schemeClr val="accent6"/>
              </a:gs>
              <a:gs pos="35000">
                <a:srgbClr val="FFDCA3">
                  <a:alpha val="94901"/>
                </a:srgbClr>
              </a:gs>
              <a:gs pos="100000">
                <a:srgbClr val="FFF1D8">
                  <a:alpha val="94901"/>
                </a:srgbClr>
              </a:gs>
            </a:gsLst>
            <a:lin ang="16200000" scaled="0"/>
          </a:gradFill>
          <a:ln>
            <a:noFill/>
          </a:ln>
          <a:effectLst>
            <a:outerShdw blurRad="39999" dist="20000" dir="5400000" rotWithShape="0">
              <a:srgbClr val="000000">
                <a:alpha val="36862"/>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6" name="Shape 275">
            <a:extLst>
              <a:ext uri="{FF2B5EF4-FFF2-40B4-BE49-F238E27FC236}">
                <a16:creationId xmlns:a16="http://schemas.microsoft.com/office/drawing/2014/main" id="{BDD2EA36-7FA8-4162-AF94-D9C90C9BA8E0}"/>
              </a:ext>
            </a:extLst>
          </p:cNvPr>
          <p:cNvSpPr/>
          <p:nvPr/>
        </p:nvSpPr>
        <p:spPr>
          <a:xfrm>
            <a:off x="412845" y="3576349"/>
            <a:ext cx="1656183" cy="80021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zh-TW" sz="2800" b="1" i="0" u="none" strike="noStrike" cap="none">
                <a:solidFill>
                  <a:srgbClr val="C00000"/>
                </a:solidFill>
                <a:latin typeface="Arial"/>
                <a:ea typeface="Arial"/>
                <a:cs typeface="Arial"/>
                <a:sym typeface="Arial"/>
              </a:rPr>
              <a:t>550W</a:t>
            </a:r>
            <a:r>
              <a:rPr lang="zh-TW" sz="1800" b="0" i="0" u="none" strike="noStrike" cap="none">
                <a:solidFill>
                  <a:srgbClr val="C00000"/>
                </a:solidFill>
                <a:latin typeface="Arial"/>
                <a:ea typeface="Arial"/>
                <a:cs typeface="Arial"/>
                <a:sym typeface="Arial"/>
              </a:rPr>
              <a:t> </a:t>
            </a:r>
            <a:r>
              <a:rPr lang="en-US" altLang="zh-TW" sz="1800" b="1">
                <a:solidFill>
                  <a:schemeClr val="tx1"/>
                </a:solidFill>
              </a:rPr>
              <a:t>PSU</a:t>
            </a:r>
          </a:p>
          <a:p>
            <a:pPr marL="0" marR="0" lvl="0" indent="0" algn="ctr" rtl="0">
              <a:lnSpc>
                <a:spcPct val="100000"/>
              </a:lnSpc>
              <a:spcBef>
                <a:spcPts val="0"/>
              </a:spcBef>
              <a:spcAft>
                <a:spcPts val="0"/>
              </a:spcAft>
              <a:buClr>
                <a:srgbClr val="000090"/>
              </a:buClr>
              <a:buSzPct val="25000"/>
              <a:buFont typeface="Arial"/>
              <a:buNone/>
            </a:pPr>
            <a:r>
              <a:rPr lang="zh-TW" sz="1800" b="1" i="0" u="none" strike="noStrike" cap="none">
                <a:solidFill>
                  <a:schemeClr val="tx1"/>
                </a:solidFill>
                <a:latin typeface="Arial"/>
                <a:ea typeface="Arial"/>
                <a:cs typeface="Arial"/>
                <a:sym typeface="Arial"/>
              </a:rPr>
              <a:t>TS-1</a:t>
            </a:r>
            <a:r>
              <a:rPr lang="en-US" altLang="zh-TW" sz="1800" b="1" i="0" u="none" strike="noStrike" cap="none">
                <a:solidFill>
                  <a:schemeClr val="tx1"/>
                </a:solidFill>
                <a:latin typeface="Arial"/>
                <a:ea typeface="Arial"/>
                <a:cs typeface="Arial"/>
                <a:sym typeface="Arial"/>
              </a:rPr>
              <a:t>6</a:t>
            </a:r>
            <a:r>
              <a:rPr lang="zh-TW" sz="1800" b="1" i="0" u="none" strike="noStrike" cap="none">
                <a:solidFill>
                  <a:schemeClr val="tx1"/>
                </a:solidFill>
                <a:latin typeface="Arial"/>
                <a:ea typeface="Arial"/>
                <a:cs typeface="Arial"/>
                <a:sym typeface="Arial"/>
              </a:rPr>
              <a:t>77</a:t>
            </a:r>
            <a:r>
              <a:rPr lang="en-US" altLang="zh-TW" sz="1800" b="1" i="0" u="none" strike="noStrike" cap="none">
                <a:solidFill>
                  <a:schemeClr val="tx1"/>
                </a:solidFill>
                <a:latin typeface="Arial"/>
                <a:ea typeface="Arial"/>
                <a:cs typeface="Arial"/>
                <a:sym typeface="Arial"/>
              </a:rPr>
              <a:t>X</a:t>
            </a:r>
            <a:endParaRPr lang="zh-TW" sz="1800" b="1" i="0" u="none" strike="noStrike" cap="none">
              <a:solidFill>
                <a:schemeClr val="tx1"/>
              </a:solidFill>
              <a:latin typeface="Arial"/>
              <a:ea typeface="Arial"/>
              <a:cs typeface="Arial"/>
              <a:sym typeface="Arial"/>
            </a:endParaRPr>
          </a:p>
        </p:txBody>
      </p:sp>
      <p:pic>
        <p:nvPicPr>
          <p:cNvPr id="7" name="Picture 32">
            <a:extLst>
              <a:ext uri="{FF2B5EF4-FFF2-40B4-BE49-F238E27FC236}">
                <a16:creationId xmlns:a16="http://schemas.microsoft.com/office/drawing/2014/main" id="{CC9DC9D4-CB34-2A43-A824-56D21EFA98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2127182"/>
            <a:ext cx="3608107" cy="2886485"/>
          </a:xfrm>
          <a:prstGeom prst="rect">
            <a:avLst/>
          </a:prstGeom>
          <a:effectLst/>
        </p:spPr>
      </p:pic>
      <p:pic>
        <p:nvPicPr>
          <p:cNvPr id="8" name="Picture 3">
            <a:extLst>
              <a:ext uri="{FF2B5EF4-FFF2-40B4-BE49-F238E27FC236}">
                <a16:creationId xmlns:a16="http://schemas.microsoft.com/office/drawing/2014/main" id="{8A79E307-9942-354D-AF27-F13D2F4855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7297" y="935546"/>
            <a:ext cx="2134644" cy="1005027"/>
          </a:xfrm>
          <a:prstGeom prst="rect">
            <a:avLst/>
          </a:prstGeom>
        </p:spPr>
      </p:pic>
      <p:sp>
        <p:nvSpPr>
          <p:cNvPr id="9" name="Rectangle 29">
            <a:extLst>
              <a:ext uri="{FF2B5EF4-FFF2-40B4-BE49-F238E27FC236}">
                <a16:creationId xmlns:a16="http://schemas.microsoft.com/office/drawing/2014/main" id="{E6B24ABA-59F4-6F42-9EF7-B710378A3E88}"/>
              </a:ext>
            </a:extLst>
          </p:cNvPr>
          <p:cNvSpPr/>
          <p:nvPr/>
        </p:nvSpPr>
        <p:spPr>
          <a:xfrm>
            <a:off x="7054377" y="1627116"/>
            <a:ext cx="918841" cy="46166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err="1">
                <a:solidFill>
                  <a:srgbClr val="002060"/>
                </a:solidFill>
                <a:latin typeface="Arial" pitchFamily="34" charset="0"/>
                <a:cs typeface="Arial" pitchFamily="34" charset="0"/>
              </a:rPr>
              <a:t>QuAI</a:t>
            </a:r>
            <a:endParaRPr lang="en-US" sz="2400">
              <a:solidFill>
                <a:srgbClr val="002060"/>
              </a:solidFill>
              <a:latin typeface="Arial" pitchFamily="34" charset="0"/>
              <a:cs typeface="Arial" pitchFamily="34" charset="0"/>
            </a:endParaRPr>
          </a:p>
        </p:txBody>
      </p:sp>
      <p:pic>
        <p:nvPicPr>
          <p:cNvPr id="10" name="Picture 30">
            <a:extLst>
              <a:ext uri="{FF2B5EF4-FFF2-40B4-BE49-F238E27FC236}">
                <a16:creationId xmlns:a16="http://schemas.microsoft.com/office/drawing/2014/main" id="{53F25268-E067-E34D-A133-3C3EB0B96B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143891" y="912736"/>
            <a:ext cx="739814" cy="739813"/>
          </a:xfrm>
          <a:prstGeom prst="rect">
            <a:avLst/>
          </a:prstGeom>
          <a:noFill/>
        </p:spPr>
      </p:pic>
      <p:pic>
        <p:nvPicPr>
          <p:cNvPr id="11" name="Picture 3" descr="\\10.64.2.86\Marketing\MarketingMaterials\素材\網頁設計標準化使用\feat-icon\feat-25.png">
            <a:extLst>
              <a:ext uri="{FF2B5EF4-FFF2-40B4-BE49-F238E27FC236}">
                <a16:creationId xmlns:a16="http://schemas.microsoft.com/office/drawing/2014/main" id="{ACADC5CE-A3C5-1C40-B105-6756EDE89CE7}"/>
              </a:ext>
            </a:extLst>
          </p:cNvPr>
          <p:cNvPicPr>
            <a:picLocks noChangeAspect="1" noChangeArrowheads="1"/>
          </p:cNvPicPr>
          <p:nvPr/>
        </p:nvPicPr>
        <p:blipFill>
          <a:blip r:embed="rId6"/>
          <a:srcRect/>
          <a:stretch>
            <a:fillRect/>
          </a:stretch>
        </p:blipFill>
        <p:spPr bwMode="auto">
          <a:xfrm>
            <a:off x="4699309" y="2484372"/>
            <a:ext cx="636638" cy="636638"/>
          </a:xfrm>
          <a:prstGeom prst="rect">
            <a:avLst/>
          </a:prstGeom>
          <a:noFill/>
        </p:spPr>
      </p:pic>
      <p:pic>
        <p:nvPicPr>
          <p:cNvPr id="12" name="Picture 7">
            <a:extLst>
              <a:ext uri="{FF2B5EF4-FFF2-40B4-BE49-F238E27FC236}">
                <a16:creationId xmlns:a16="http://schemas.microsoft.com/office/drawing/2014/main" id="{5D4E6E0A-A505-8843-B989-C2DFE39426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99309" y="2127182"/>
            <a:ext cx="1148978" cy="178640"/>
          </a:xfrm>
          <a:prstGeom prst="rect">
            <a:avLst/>
          </a:prstGeom>
        </p:spPr>
      </p:pic>
      <p:pic>
        <p:nvPicPr>
          <p:cNvPr id="13" name="Shape 272" descr="\\Marketing\Marketing\To Cynthia\x77 PPT\顯卡\msi GTX 1050 Ti 半高顯卡.png">
            <a:extLst>
              <a:ext uri="{FF2B5EF4-FFF2-40B4-BE49-F238E27FC236}">
                <a16:creationId xmlns:a16="http://schemas.microsoft.com/office/drawing/2014/main" id="{AEB5E99F-6E63-4A7B-8141-67E150CEC1B4}"/>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917805" y="3796937"/>
            <a:ext cx="1944764" cy="1822870"/>
          </a:xfrm>
          <a:prstGeom prst="rect">
            <a:avLst/>
          </a:prstGeom>
          <a:noFill/>
          <a:ln>
            <a:noFill/>
          </a:ln>
        </p:spPr>
      </p:pic>
      <p:sp>
        <p:nvSpPr>
          <p:cNvPr id="15" name="TextBox 14">
            <a:extLst>
              <a:ext uri="{FF2B5EF4-FFF2-40B4-BE49-F238E27FC236}">
                <a16:creationId xmlns:a16="http://schemas.microsoft.com/office/drawing/2014/main" id="{F93FB1B2-6B33-FD44-96E8-0A3421C620BC}"/>
              </a:ext>
            </a:extLst>
          </p:cNvPr>
          <p:cNvSpPr txBox="1"/>
          <p:nvPr/>
        </p:nvSpPr>
        <p:spPr>
          <a:xfrm>
            <a:off x="164337" y="2305822"/>
            <a:ext cx="927044" cy="830997"/>
          </a:xfrm>
          <a:prstGeom prst="rect">
            <a:avLst/>
          </a:prstGeom>
          <a:noFill/>
        </p:spPr>
        <p:txBody>
          <a:bodyPr wrap="square" rtlCol="0">
            <a:spAutoFit/>
          </a:bodyPr>
          <a:lstStyle/>
          <a:p>
            <a:r>
              <a:rPr lang="zh-CN" altLang="en-US" sz="1200" b="1">
                <a:latin typeface="Arial" panose="020B0604020202020204" pitchFamily="34" charset="0"/>
                <a:ea typeface="Microsoft JhengHei" panose="020B0604030504040204" pitchFamily="34" charset="-120"/>
                <a:cs typeface="Arial" panose="020B0604020202020204" pitchFamily="34" charset="0"/>
              </a:rPr>
              <a:t>內含</a:t>
            </a:r>
            <a:r>
              <a:rPr lang="en-US" altLang="zh-CN" sz="1200" b="1">
                <a:latin typeface="Arial" panose="020B0604020202020204" pitchFamily="34" charset="0"/>
                <a:ea typeface="Microsoft JhengHei" panose="020B0604030504040204" pitchFamily="34" charset="-120"/>
                <a:cs typeface="Arial" panose="020B0604020202020204" pitchFamily="34" charset="0"/>
              </a:rPr>
              <a:t> 6-pin </a:t>
            </a:r>
            <a:r>
              <a:rPr lang="zh-CN" altLang="en-US" sz="1200" b="1">
                <a:latin typeface="Arial" panose="020B0604020202020204" pitchFamily="34" charset="0"/>
                <a:ea typeface="Microsoft JhengHei" panose="020B0604030504040204" pitchFamily="34" charset="-120"/>
                <a:cs typeface="Arial" panose="020B0604020202020204" pitchFamily="34" charset="0"/>
              </a:rPr>
              <a:t>與</a:t>
            </a:r>
            <a:r>
              <a:rPr lang="en-US" altLang="zh-CN" sz="1200" b="1">
                <a:latin typeface="Arial" panose="020B0604020202020204" pitchFamily="34" charset="0"/>
                <a:ea typeface="Microsoft JhengHei" panose="020B0604030504040204" pitchFamily="34" charset="-120"/>
                <a:cs typeface="Arial" panose="020B0604020202020204" pitchFamily="34" charset="0"/>
              </a:rPr>
              <a:t> 8-pin </a:t>
            </a:r>
            <a:r>
              <a:rPr lang="zh-CN" altLang="en-US" sz="1200" b="1">
                <a:latin typeface="Arial" panose="020B0604020202020204" pitchFamily="34" charset="0"/>
                <a:ea typeface="Microsoft JhengHei" panose="020B0604030504040204" pitchFamily="34" charset="-120"/>
                <a:cs typeface="Arial" panose="020B0604020202020204" pitchFamily="34" charset="0"/>
              </a:rPr>
              <a:t>顯卡電源線</a:t>
            </a:r>
            <a:endParaRPr lang="en-US" sz="1200" b="1">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311197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6" name="圖片 15">
            <a:extLst>
              <a:ext uri="{FF2B5EF4-FFF2-40B4-BE49-F238E27FC236}">
                <a16:creationId xmlns:a16="http://schemas.microsoft.com/office/drawing/2014/main" id="{AFE222A3-E8B7-49BE-8041-26C43C7D00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0" y="737852"/>
            <a:ext cx="9128320" cy="4405648"/>
          </a:xfrm>
          <a:prstGeom prst="rect">
            <a:avLst/>
          </a:prstGeom>
        </p:spPr>
      </p:pic>
      <p:sp>
        <p:nvSpPr>
          <p:cNvPr id="33" name="Shape 124">
            <a:extLst>
              <a:ext uri="{FF2B5EF4-FFF2-40B4-BE49-F238E27FC236}">
                <a16:creationId xmlns:a16="http://schemas.microsoft.com/office/drawing/2014/main" id="{FC5DFD2C-3937-49E3-80FF-EB87CE749956}"/>
              </a:ext>
            </a:extLst>
          </p:cNvPr>
          <p:cNvSpPr/>
          <p:nvPr/>
        </p:nvSpPr>
        <p:spPr>
          <a:xfrm>
            <a:off x="7542330" y="-6777"/>
            <a:ext cx="1474028" cy="1626499"/>
          </a:xfrm>
          <a:prstGeom prst="roundRect">
            <a:avLst>
              <a:gd name="adj" fmla="val 0"/>
            </a:avLst>
          </a:prstGeom>
          <a:gradFill>
            <a:gsLst>
              <a:gs pos="100000">
                <a:schemeClr val="bg1">
                  <a:alpha val="0"/>
                </a:schemeClr>
              </a:gs>
              <a:gs pos="65000">
                <a:srgbClr val="FFFFFF"/>
              </a:gs>
              <a:gs pos="45000">
                <a:schemeClr val="bg1"/>
              </a:gs>
              <a:gs pos="0">
                <a:schemeClr val="bg1">
                  <a:alpha val="0"/>
                </a:schemeClr>
              </a:gs>
            </a:gsLst>
            <a:lin ang="5400000" scaled="0"/>
          </a:gradFill>
          <a:ln>
            <a:noFill/>
          </a:ln>
          <a:effectLst>
            <a:outerShdw blurRad="50799" dist="38100" dir="10800000" rotWithShape="0">
              <a:srgbClr val="000000">
                <a:alpha val="40000"/>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4" name="Shape 124">
            <a:extLst>
              <a:ext uri="{FF2B5EF4-FFF2-40B4-BE49-F238E27FC236}">
                <a16:creationId xmlns:a16="http://schemas.microsoft.com/office/drawing/2014/main" id="{EEE68653-086F-4FCE-9609-B20E0C38F281}"/>
              </a:ext>
            </a:extLst>
          </p:cNvPr>
          <p:cNvSpPr/>
          <p:nvPr/>
        </p:nvSpPr>
        <p:spPr>
          <a:xfrm>
            <a:off x="656982" y="2841267"/>
            <a:ext cx="3900615" cy="1715234"/>
          </a:xfrm>
          <a:prstGeom prst="roundRect">
            <a:avLst>
              <a:gd name="adj" fmla="val 11152"/>
            </a:avLst>
          </a:prstGeom>
          <a:gradFill>
            <a:gsLst>
              <a:gs pos="15000">
                <a:schemeClr val="tx2"/>
              </a:gs>
              <a:gs pos="65000">
                <a:schemeClr val="tx2">
                  <a:lumMod val="60000"/>
                  <a:lumOff val="40000"/>
                </a:schemeClr>
              </a:gs>
              <a:gs pos="10000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124" name="Shape 124"/>
          <p:cNvSpPr/>
          <p:nvPr/>
        </p:nvSpPr>
        <p:spPr>
          <a:xfrm>
            <a:off x="656982" y="1240494"/>
            <a:ext cx="3900615" cy="1426198"/>
          </a:xfrm>
          <a:prstGeom prst="roundRect">
            <a:avLst>
              <a:gd name="adj" fmla="val 11152"/>
            </a:avLst>
          </a:prstGeom>
          <a:gradFill>
            <a:gsLst>
              <a:gs pos="15000">
                <a:schemeClr val="tx2"/>
              </a:gs>
              <a:gs pos="65000">
                <a:schemeClr val="tx2">
                  <a:lumMod val="60000"/>
                  <a:lumOff val="40000"/>
                </a:schemeClr>
              </a:gs>
              <a:gs pos="10000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125" name="Shape 125"/>
          <p:cNvSpPr txBox="1">
            <a:spLocks noGrp="1"/>
          </p:cNvSpPr>
          <p:nvPr>
            <p:ph type="title"/>
          </p:nvPr>
        </p:nvSpPr>
        <p:spPr>
          <a:xfrm>
            <a:off x="0" y="-2490"/>
            <a:ext cx="9016358" cy="769265"/>
          </a:xfrm>
          <a:prstGeom prst="rect">
            <a:avLst/>
          </a:prstGeom>
          <a:noFill/>
          <a:ln>
            <a:noFill/>
          </a:ln>
        </p:spPr>
        <p:txBody>
          <a:bodyPr wrap="square" lIns="91425" tIns="91425" rIns="91425" bIns="91425" anchor="ctr" anchorCtr="0">
            <a:noAutofit/>
          </a:bodyPr>
          <a:lstStyle/>
          <a:p>
            <a:pPr>
              <a:spcBef>
                <a:spcPts val="0"/>
              </a:spcBef>
              <a:buClr>
                <a:schemeClr val="dk1"/>
              </a:buClr>
              <a:buSzPct val="25000"/>
            </a:pPr>
            <a:r>
              <a:rPr lang="en-US" sz="3600">
                <a:solidFill>
                  <a:srgbClr val="FFFFFF"/>
                </a:solidFill>
                <a:latin typeface="Arial" panose="020B0604020202020204" pitchFamily="34" charset="0"/>
                <a:cs typeface="Arial" panose="020B0604020202020204" pitchFamily="34" charset="0"/>
                <a:sym typeface="Arial"/>
              </a:rPr>
              <a:t>TS-x77 6~12-bay </a:t>
            </a:r>
            <a:r>
              <a:rPr lang="zh-CN" altLang="en-US" sz="3600">
                <a:solidFill>
                  <a:srgbClr val="FFFFFF"/>
                </a:solidFill>
                <a:latin typeface="Arial" panose="020B0604020202020204" pitchFamily="34" charset="0"/>
                <a:cs typeface="Arial" panose="020B0604020202020204" pitchFamily="34" charset="0"/>
                <a:sym typeface="Arial"/>
              </a:rPr>
              <a:t>型號選項</a:t>
            </a:r>
            <a:endParaRPr lang="en-US" sz="3600">
              <a:solidFill>
                <a:srgbClr val="FFFFFF"/>
              </a:solidFill>
              <a:latin typeface="Arial" panose="020B0604020202020204" pitchFamily="34" charset="0"/>
              <a:cs typeface="Arial" panose="020B0604020202020204" pitchFamily="34" charset="0"/>
              <a:sym typeface="Arial"/>
            </a:endParaRPr>
          </a:p>
        </p:txBody>
      </p:sp>
      <p:pic>
        <p:nvPicPr>
          <p:cNvPr id="128" name="Shape 1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21632" y="1126445"/>
            <a:ext cx="2251770" cy="1407356"/>
          </a:xfrm>
          <a:prstGeom prst="rect">
            <a:avLst/>
          </a:prstGeom>
          <a:noFill/>
          <a:ln>
            <a:noFill/>
          </a:ln>
          <a:effectLst>
            <a:outerShdw blurRad="50800" dist="38100" dir="5400000" algn="t" rotWithShape="0">
              <a:schemeClr val="bg1">
                <a:alpha val="40000"/>
              </a:schemeClr>
            </a:outerShdw>
          </a:effectLst>
        </p:spPr>
      </p:pic>
      <p:pic>
        <p:nvPicPr>
          <p:cNvPr id="129" name="Shape 12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04877" y="3029066"/>
            <a:ext cx="2202532" cy="1376582"/>
          </a:xfrm>
          <a:prstGeom prst="rect">
            <a:avLst/>
          </a:prstGeom>
          <a:noFill/>
          <a:ln>
            <a:noFill/>
          </a:ln>
          <a:effectLst>
            <a:outerShdw blurRad="50800" dist="38100" dir="5400000" algn="t" rotWithShape="0">
              <a:schemeClr val="bg1">
                <a:alpha val="40000"/>
              </a:schemeClr>
            </a:outerShdw>
          </a:effectLst>
        </p:spPr>
      </p:pic>
      <p:sp>
        <p:nvSpPr>
          <p:cNvPr id="131" name="Shape 131"/>
          <p:cNvSpPr/>
          <p:nvPr/>
        </p:nvSpPr>
        <p:spPr>
          <a:xfrm>
            <a:off x="752211" y="1609755"/>
            <a:ext cx="2496196"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TS-677-</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1600</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8G</a:t>
            </a:r>
          </a:p>
          <a:p>
            <a:pPr marL="0" marR="0" lvl="0" indent="0" algn="ctr" rtl="0">
              <a:lnSpc>
                <a:spcPct val="100000"/>
              </a:lnSpc>
              <a:spcBef>
                <a:spcPts val="0"/>
              </a:spcBef>
              <a:spcAft>
                <a:spcPts val="0"/>
              </a:spcAft>
              <a:buClr>
                <a:srgbClr val="595959"/>
              </a:buClr>
              <a:buSzPct val="25000"/>
              <a:buFont typeface="Arial"/>
              <a:buNone/>
            </a:pP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Ryzen 5</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1600</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8 GB</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RAM</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p>
        </p:txBody>
      </p:sp>
      <p:sp>
        <p:nvSpPr>
          <p:cNvPr id="21" name="Shape 131">
            <a:extLst>
              <a:ext uri="{FF2B5EF4-FFF2-40B4-BE49-F238E27FC236}">
                <a16:creationId xmlns:a16="http://schemas.microsoft.com/office/drawing/2014/main" id="{0A70FFAC-CE8F-45D8-947A-EE18F9C67F5E}"/>
              </a:ext>
            </a:extLst>
          </p:cNvPr>
          <p:cNvSpPr/>
          <p:nvPr/>
        </p:nvSpPr>
        <p:spPr>
          <a:xfrm>
            <a:off x="752211" y="2981171"/>
            <a:ext cx="2496196"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TS-</a:t>
            </a:r>
            <a:r>
              <a:rPr lang="en-US" altLang="zh-TW"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8</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77-</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1600</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8G</a:t>
            </a:r>
          </a:p>
          <a:p>
            <a:pPr marL="0" marR="0" lvl="0" indent="0" algn="ctr" rtl="0">
              <a:lnSpc>
                <a:spcPct val="100000"/>
              </a:lnSpc>
              <a:spcBef>
                <a:spcPts val="0"/>
              </a:spcBef>
              <a:spcAft>
                <a:spcPts val="0"/>
              </a:spcAft>
              <a:buClr>
                <a:srgbClr val="595959"/>
              </a:buClr>
              <a:buSzPct val="25000"/>
              <a:buFont typeface="Arial"/>
              <a:buNone/>
            </a:pP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Ryzen 5</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1600</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8 GB</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RAM</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p>
        </p:txBody>
      </p:sp>
      <p:sp>
        <p:nvSpPr>
          <p:cNvPr id="23" name="Shape 131">
            <a:extLst>
              <a:ext uri="{FF2B5EF4-FFF2-40B4-BE49-F238E27FC236}">
                <a16:creationId xmlns:a16="http://schemas.microsoft.com/office/drawing/2014/main" id="{177165A8-2462-41D1-A182-7E8750828666}"/>
              </a:ext>
            </a:extLst>
          </p:cNvPr>
          <p:cNvSpPr/>
          <p:nvPr/>
        </p:nvSpPr>
        <p:spPr>
          <a:xfrm>
            <a:off x="752210" y="3698641"/>
            <a:ext cx="2707715"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TS-</a:t>
            </a:r>
            <a:r>
              <a:rPr lang="en-US" altLang="zh-TW"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8</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77-</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a:t>
            </a:r>
            <a:r>
              <a:rPr lang="en-US" altLang="zh-TW"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7</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00</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altLang="zh-TW"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16</a:t>
            </a:r>
            <a:r>
              <a:rPr lang="en-US"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G</a:t>
            </a:r>
          </a:p>
          <a:p>
            <a:pPr marL="0" marR="0" lvl="0" indent="0" algn="ctr" rtl="0">
              <a:lnSpc>
                <a:spcPct val="100000"/>
              </a:lnSpc>
              <a:spcBef>
                <a:spcPts val="0"/>
              </a:spcBef>
              <a:spcAft>
                <a:spcPts val="0"/>
              </a:spcAft>
              <a:buClr>
                <a:srgbClr val="595959"/>
              </a:buClr>
              <a:buSzPct val="25000"/>
              <a:buFont typeface="Arial"/>
              <a:buNone/>
            </a:pP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Ryzen 7</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1700</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16 GB</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RAM</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p>
        </p:txBody>
      </p:sp>
      <p:sp>
        <p:nvSpPr>
          <p:cNvPr id="25" name="Shape 124">
            <a:extLst>
              <a:ext uri="{FF2B5EF4-FFF2-40B4-BE49-F238E27FC236}">
                <a16:creationId xmlns:a16="http://schemas.microsoft.com/office/drawing/2014/main" id="{A1799A6D-BF25-4558-80BF-0CA194E08635}"/>
              </a:ext>
            </a:extLst>
          </p:cNvPr>
          <p:cNvSpPr/>
          <p:nvPr/>
        </p:nvSpPr>
        <p:spPr>
          <a:xfrm>
            <a:off x="5181596" y="1246447"/>
            <a:ext cx="3210193" cy="3901440"/>
          </a:xfrm>
          <a:prstGeom prst="roundRect">
            <a:avLst>
              <a:gd name="adj" fmla="val 5726"/>
            </a:avLst>
          </a:prstGeom>
          <a:gradFill>
            <a:gsLst>
              <a:gs pos="15000">
                <a:schemeClr val="tx2"/>
              </a:gs>
              <a:gs pos="55000">
                <a:schemeClr val="tx2">
                  <a:lumMod val="60000"/>
                  <a:lumOff val="40000"/>
                </a:schemeClr>
              </a:gs>
              <a:gs pos="79000">
                <a:schemeClr val="bg1">
                  <a:alpha val="0"/>
                </a:schemeClr>
              </a:gs>
            </a:gsLst>
            <a:lin ang="5400000" scaled="0"/>
          </a:gradFill>
          <a:ln>
            <a:noFill/>
          </a:ln>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6" name="Shape 131">
            <a:extLst>
              <a:ext uri="{FF2B5EF4-FFF2-40B4-BE49-F238E27FC236}">
                <a16:creationId xmlns:a16="http://schemas.microsoft.com/office/drawing/2014/main" id="{D9BED6FE-F122-49B6-877D-22A418E9C1A1}"/>
              </a:ext>
            </a:extLst>
          </p:cNvPr>
          <p:cNvSpPr/>
          <p:nvPr/>
        </p:nvSpPr>
        <p:spPr>
          <a:xfrm>
            <a:off x="5369126" y="1397931"/>
            <a:ext cx="2707714"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TS-</a:t>
            </a:r>
            <a:r>
              <a:rPr lang="en-US" altLang="zh-TW"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12</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77-</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1600</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8G</a:t>
            </a:r>
          </a:p>
          <a:p>
            <a:pPr marL="0" marR="0" lvl="0" indent="0" algn="ctr" rtl="0">
              <a:lnSpc>
                <a:spcPct val="100000"/>
              </a:lnSpc>
              <a:spcBef>
                <a:spcPts val="0"/>
              </a:spcBef>
              <a:spcAft>
                <a:spcPts val="0"/>
              </a:spcAft>
              <a:buClr>
                <a:srgbClr val="595959"/>
              </a:buClr>
              <a:buSzPct val="25000"/>
              <a:buFont typeface="Arial"/>
              <a:buNone/>
            </a:pP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Ryzen 5</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1600</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8 GB</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RAM</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p>
        </p:txBody>
      </p:sp>
      <p:sp>
        <p:nvSpPr>
          <p:cNvPr id="28" name="Shape 131">
            <a:extLst>
              <a:ext uri="{FF2B5EF4-FFF2-40B4-BE49-F238E27FC236}">
                <a16:creationId xmlns:a16="http://schemas.microsoft.com/office/drawing/2014/main" id="{622E38F9-A306-45A1-A45F-F6226F8D64E3}"/>
              </a:ext>
            </a:extLst>
          </p:cNvPr>
          <p:cNvSpPr/>
          <p:nvPr/>
        </p:nvSpPr>
        <p:spPr>
          <a:xfrm>
            <a:off x="5369125" y="2093441"/>
            <a:ext cx="2819083"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TS-</a:t>
            </a:r>
            <a:r>
              <a:rPr lang="en-US" altLang="zh-TW"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12</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77-</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1700</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16G</a:t>
            </a:r>
          </a:p>
          <a:p>
            <a:pPr marL="0" marR="0" lvl="0" indent="0" algn="ctr" rtl="0">
              <a:lnSpc>
                <a:spcPct val="100000"/>
              </a:lnSpc>
              <a:spcBef>
                <a:spcPts val="0"/>
              </a:spcBef>
              <a:spcAft>
                <a:spcPts val="0"/>
              </a:spcAft>
              <a:buClr>
                <a:srgbClr val="595959"/>
              </a:buClr>
              <a:buSzPct val="25000"/>
              <a:buFont typeface="Arial"/>
              <a:buNone/>
            </a:pP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Ryzen 7</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1700</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16 GB</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RAM</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p>
        </p:txBody>
      </p:sp>
      <p:sp>
        <p:nvSpPr>
          <p:cNvPr id="29" name="Shape 131">
            <a:extLst>
              <a:ext uri="{FF2B5EF4-FFF2-40B4-BE49-F238E27FC236}">
                <a16:creationId xmlns:a16="http://schemas.microsoft.com/office/drawing/2014/main" id="{3EB45AEA-AEF7-425A-8ACA-5DBAC1EBC385}"/>
              </a:ext>
            </a:extLst>
          </p:cNvPr>
          <p:cNvSpPr/>
          <p:nvPr/>
        </p:nvSpPr>
        <p:spPr>
          <a:xfrm>
            <a:off x="5369125" y="2781661"/>
            <a:ext cx="2819083"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TS-</a:t>
            </a:r>
            <a:r>
              <a:rPr lang="en-US" altLang="zh-TW"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12</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77-</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1700</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64G</a:t>
            </a:r>
          </a:p>
          <a:p>
            <a:pPr marL="0" marR="0" lvl="0" indent="0" algn="ctr" rtl="0">
              <a:lnSpc>
                <a:spcPct val="100000"/>
              </a:lnSpc>
              <a:spcBef>
                <a:spcPts val="0"/>
              </a:spcBef>
              <a:spcAft>
                <a:spcPts val="0"/>
              </a:spcAft>
              <a:buClr>
                <a:srgbClr val="595959"/>
              </a:buClr>
              <a:buSzPct val="25000"/>
              <a:buFont typeface="Arial"/>
              <a:buNone/>
            </a:pP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Ryzen 7</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1700</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64 GB</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RAM</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p>
        </p:txBody>
      </p:sp>
      <p:pic>
        <p:nvPicPr>
          <p:cNvPr id="130" name="Shape 13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692127" y="3465869"/>
            <a:ext cx="2202532" cy="1376584"/>
          </a:xfrm>
          <a:prstGeom prst="rect">
            <a:avLst/>
          </a:prstGeom>
          <a:noFill/>
          <a:ln>
            <a:noFill/>
          </a:ln>
          <a:effectLst>
            <a:outerShdw blurRad="50800" dist="38100" dir="5400000" algn="t" rotWithShape="0">
              <a:schemeClr val="bg1">
                <a:alpha val="40000"/>
              </a:schemeClr>
            </a:outerShdw>
          </a:effectLst>
        </p:spPr>
      </p:pic>
      <p:pic>
        <p:nvPicPr>
          <p:cNvPr id="7" name="圖片 6">
            <a:extLst>
              <a:ext uri="{FF2B5EF4-FFF2-40B4-BE49-F238E27FC236}">
                <a16:creationId xmlns:a16="http://schemas.microsoft.com/office/drawing/2014/main" id="{61A75A9C-D9BC-4056-9880-8AA5DB14D8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42331" y="337774"/>
            <a:ext cx="1474027" cy="819767"/>
          </a:xfrm>
          <a:prstGeom prst="rect">
            <a:avLst/>
          </a:prstGeom>
        </p:spPr>
      </p:pic>
    </p:spTree>
    <p:extLst>
      <p:ext uri="{BB962C8B-B14F-4D97-AF65-F5344CB8AC3E}">
        <p14:creationId xmlns:p14="http://schemas.microsoft.com/office/powerpoint/2010/main" val="2295235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82A7E6-1B30-4F7A-9929-B9422A97FF69}"/>
              </a:ext>
            </a:extLst>
          </p:cNvPr>
          <p:cNvSpPr>
            <a:spLocks noGrp="1"/>
          </p:cNvSpPr>
          <p:nvPr>
            <p:ph type="title"/>
          </p:nvPr>
        </p:nvSpPr>
        <p:spPr>
          <a:xfrm>
            <a:off x="0" y="0"/>
            <a:ext cx="9144000" cy="806768"/>
          </a:xfrm>
        </p:spPr>
        <p:txBody>
          <a:bodyPr/>
          <a:lstStyle/>
          <a:p>
            <a:pPr>
              <a:spcBef>
                <a:spcPts val="0"/>
              </a:spcBef>
              <a:buClr>
                <a:schemeClr val="dk1"/>
              </a:buClr>
              <a:buSzPct val="25000"/>
            </a:pPr>
            <a:r>
              <a:rPr lang="zh-TW" altLang="en-US" sz="3600">
                <a:solidFill>
                  <a:srgbClr val="FFFFFF"/>
                </a:solidFill>
                <a:latin typeface="Arial" panose="020B0604020202020204" pitchFamily="34" charset="0"/>
                <a:cs typeface="Arial" panose="020B0604020202020204" pitchFamily="34" charset="0"/>
              </a:rPr>
              <a:t>外接顯卡三大應用</a:t>
            </a:r>
          </a:p>
        </p:txBody>
      </p:sp>
      <p:pic>
        <p:nvPicPr>
          <p:cNvPr id="18" name="圖片 17">
            <a:extLst>
              <a:ext uri="{FF2B5EF4-FFF2-40B4-BE49-F238E27FC236}">
                <a16:creationId xmlns:a16="http://schemas.microsoft.com/office/drawing/2014/main" id="{C706E5DE-9547-4416-9920-8D2B2E7BAC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6367" y="1105054"/>
            <a:ext cx="8591266" cy="2933392"/>
          </a:xfrm>
          <a:prstGeom prst="rect">
            <a:avLst/>
          </a:prstGeom>
        </p:spPr>
      </p:pic>
      <p:pic>
        <p:nvPicPr>
          <p:cNvPr id="19" name="Picture 3" descr="\\MARKETING\Marketing\MarketingMaterials\素材\_icons\ICON_Sabrina\Virtualization Station.png">
            <a:extLst>
              <a:ext uri="{FF2B5EF4-FFF2-40B4-BE49-F238E27FC236}">
                <a16:creationId xmlns:a16="http://schemas.microsoft.com/office/drawing/2014/main" id="{50400A31-DC6C-40D2-A348-4C3A6709F0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13701" y="1458574"/>
            <a:ext cx="623526" cy="623526"/>
          </a:xfrm>
          <a:prstGeom prst="rect">
            <a:avLst/>
          </a:prstGeom>
          <a:noFill/>
          <a:effectLst>
            <a:outerShdw blurRad="50800" dist="38100" dir="5400000" algn="t" rotWithShape="0">
              <a:prstClr val="black">
                <a:alpha val="40000"/>
              </a:prstClr>
            </a:outerShdw>
          </a:effectLst>
        </p:spPr>
      </p:pic>
      <p:pic>
        <p:nvPicPr>
          <p:cNvPr id="20" name="Picture 2">
            <a:extLst>
              <a:ext uri="{FF2B5EF4-FFF2-40B4-BE49-F238E27FC236}">
                <a16:creationId xmlns:a16="http://schemas.microsoft.com/office/drawing/2014/main" id="{3647823A-D2EF-4B0D-A163-F4D3182A3F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279860" y="1458574"/>
            <a:ext cx="620590" cy="620589"/>
          </a:xfrm>
          <a:prstGeom prst="rect">
            <a:avLst/>
          </a:prstGeom>
          <a:noFill/>
          <a:effectLst>
            <a:outerShdw blurRad="50800" dist="38100" dir="5400000" algn="t" rotWithShape="0">
              <a:prstClr val="black">
                <a:alpha val="40000"/>
              </a:prstClr>
            </a:outerShdw>
          </a:effectLst>
        </p:spPr>
      </p:pic>
      <p:pic>
        <p:nvPicPr>
          <p:cNvPr id="21" name="Picture 4">
            <a:extLst>
              <a:ext uri="{FF2B5EF4-FFF2-40B4-BE49-F238E27FC236}">
                <a16:creationId xmlns:a16="http://schemas.microsoft.com/office/drawing/2014/main" id="{D6E1A6EA-EEF1-4FA2-8CFB-9785581D2C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69242" y="1372118"/>
            <a:ext cx="798521" cy="778284"/>
          </a:xfrm>
          <a:prstGeom prst="rect">
            <a:avLst/>
          </a:prstGeom>
          <a:effectLst>
            <a:outerShdw blurRad="50800" dist="38100" dir="5400000" algn="t" rotWithShape="0">
              <a:prstClr val="black">
                <a:alpha val="40000"/>
              </a:prstClr>
            </a:outerShdw>
          </a:effectLst>
        </p:spPr>
      </p:pic>
      <p:sp>
        <p:nvSpPr>
          <p:cNvPr id="22" name="TextBox 6">
            <a:extLst>
              <a:ext uri="{FF2B5EF4-FFF2-40B4-BE49-F238E27FC236}">
                <a16:creationId xmlns:a16="http://schemas.microsoft.com/office/drawing/2014/main" id="{235E01B5-0580-47CF-AE05-B389779323BC}"/>
              </a:ext>
            </a:extLst>
          </p:cNvPr>
          <p:cNvSpPr txBox="1"/>
          <p:nvPr/>
        </p:nvSpPr>
        <p:spPr>
          <a:xfrm>
            <a:off x="276366" y="2575923"/>
            <a:ext cx="2668139" cy="1046428"/>
          </a:xfrm>
          <a:prstGeom prst="rect">
            <a:avLst/>
          </a:prstGeom>
          <a:noFill/>
        </p:spPr>
        <p:txBody>
          <a:bodyPr wrap="square" lIns="121908" tIns="60954" rIns="121908" bIns="60954"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AI </a:t>
            </a:r>
            <a:endParaRPr lang="zh-TW"/>
          </a:p>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運算加速</a:t>
            </a:r>
            <a:endParaRPr lang="zh-TW"/>
          </a:p>
        </p:txBody>
      </p:sp>
      <p:sp>
        <p:nvSpPr>
          <p:cNvPr id="23" name="TextBox 6">
            <a:extLst>
              <a:ext uri="{FF2B5EF4-FFF2-40B4-BE49-F238E27FC236}">
                <a16:creationId xmlns:a16="http://schemas.microsoft.com/office/drawing/2014/main" id="{2BA27B0A-55D8-45A8-AA95-4AD1190EE48A}"/>
              </a:ext>
            </a:extLst>
          </p:cNvPr>
          <p:cNvSpPr txBox="1"/>
          <p:nvPr/>
        </p:nvSpPr>
        <p:spPr>
          <a:xfrm>
            <a:off x="3233694" y="2593022"/>
            <a:ext cx="2668139" cy="1046428"/>
          </a:xfrm>
          <a:prstGeom prst="rect">
            <a:avLst/>
          </a:prstGeom>
          <a:noFill/>
        </p:spPr>
        <p:txBody>
          <a:bodyPr wrap="square" lIns="121908" tIns="60954" rIns="121908" bIns="60954">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QTS/vQTS</a:t>
            </a:r>
          </a:p>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轉檔加速</a:t>
            </a:r>
          </a:p>
        </p:txBody>
      </p:sp>
      <p:sp>
        <p:nvSpPr>
          <p:cNvPr id="24" name="TextBox 6">
            <a:extLst>
              <a:ext uri="{FF2B5EF4-FFF2-40B4-BE49-F238E27FC236}">
                <a16:creationId xmlns:a16="http://schemas.microsoft.com/office/drawing/2014/main" id="{2DEFF6A6-9AC9-4D32-9749-282EFBE90157}"/>
              </a:ext>
            </a:extLst>
          </p:cNvPr>
          <p:cNvSpPr txBox="1"/>
          <p:nvPr/>
        </p:nvSpPr>
        <p:spPr>
          <a:xfrm>
            <a:off x="6199496" y="2647450"/>
            <a:ext cx="2668139" cy="892540"/>
          </a:xfrm>
          <a:prstGeom prst="rect">
            <a:avLst/>
          </a:prstGeom>
          <a:noFill/>
        </p:spPr>
        <p:txBody>
          <a:bodyPr wrap="square" lIns="121908" tIns="60954" rIns="121908" bIns="60954">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虛擬機</a:t>
            </a:r>
            <a:br>
              <a:rPr lang="en-US" altLang="zh-TW" sz="30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GPU Passthrough</a:t>
            </a:r>
            <a:endPar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065081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9F85-691B-E94D-8FB9-F15FA97B86E5}"/>
              </a:ext>
            </a:extLst>
          </p:cNvPr>
          <p:cNvSpPr>
            <a:spLocks noGrp="1"/>
          </p:cNvSpPr>
          <p:nvPr>
            <p:ph type="title"/>
          </p:nvPr>
        </p:nvSpPr>
        <p:spPr>
          <a:xfrm>
            <a:off x="739470" y="0"/>
            <a:ext cx="8404529" cy="737487"/>
          </a:xfrm>
        </p:spPr>
        <p:txBody>
          <a:bodyPr>
            <a:normAutofit/>
          </a:bodyPr>
          <a:lstStyle/>
          <a:p>
            <a:pPr>
              <a:spcBef>
                <a:spcPts val="0"/>
              </a:spcBef>
              <a:buClr>
                <a:schemeClr val="dk1"/>
              </a:buClr>
              <a:buSzPct val="25000"/>
            </a:pPr>
            <a:r>
              <a:rPr lang="zh-TW" altLang="en-US" sz="3600">
                <a:solidFill>
                  <a:srgbClr val="FFFFFF"/>
                </a:solidFill>
                <a:latin typeface="Arial" panose="020B0604020202020204" pitchFamily="34" charset="0"/>
                <a:cs typeface="Arial" panose="020B0604020202020204" pitchFamily="34" charset="0"/>
              </a:rPr>
              <a:t>善用</a:t>
            </a:r>
            <a:r>
              <a:rPr lang="en-US" altLang="zh-TW" sz="3600">
                <a:solidFill>
                  <a:srgbClr val="FFFFFF"/>
                </a:solidFill>
                <a:latin typeface="Arial" panose="020B0604020202020204" pitchFamily="34" charset="0"/>
                <a:cs typeface="Arial" panose="020B0604020202020204" pitchFamily="34" charset="0"/>
              </a:rPr>
              <a:t> QNAP </a:t>
            </a:r>
            <a:r>
              <a:rPr lang="en-US" altLang="zh-TW" sz="3600" err="1">
                <a:solidFill>
                  <a:srgbClr val="FFFFFF"/>
                </a:solidFill>
                <a:latin typeface="Arial" panose="020B0604020202020204" pitchFamily="34" charset="0"/>
                <a:cs typeface="Arial" panose="020B0604020202020204" pitchFamily="34" charset="0"/>
              </a:rPr>
              <a:t>QuAI</a:t>
            </a:r>
            <a:r>
              <a:rPr lang="en-US" altLang="zh-TW" sz="3600">
                <a:solidFill>
                  <a:srgbClr val="FFFFFF"/>
                </a:solidFill>
                <a:latin typeface="Arial" panose="020B0604020202020204" pitchFamily="34" charset="0"/>
                <a:cs typeface="Arial" panose="020B0604020202020204" pitchFamily="34" charset="0"/>
              </a:rPr>
              <a:t> </a:t>
            </a:r>
            <a:r>
              <a:rPr lang="zh-TW" altLang="en-US" sz="3600">
                <a:solidFill>
                  <a:srgbClr val="FFFFFF"/>
                </a:solidFill>
                <a:latin typeface="Arial" panose="020B0604020202020204" pitchFamily="34" charset="0"/>
                <a:cs typeface="Arial" panose="020B0604020202020204" pitchFamily="34" charset="0"/>
              </a:rPr>
              <a:t>讓您輕鬆駕馭</a:t>
            </a:r>
            <a:r>
              <a:rPr lang="en-US" altLang="zh-TW" sz="3600">
                <a:solidFill>
                  <a:srgbClr val="FFFFFF"/>
                </a:solidFill>
                <a:latin typeface="Arial" panose="020B0604020202020204" pitchFamily="34" charset="0"/>
                <a:cs typeface="Arial" panose="020B0604020202020204" pitchFamily="34" charset="0"/>
              </a:rPr>
              <a:t> AI</a:t>
            </a:r>
            <a:endParaRPr lang="en-US" sz="3600">
              <a:solidFill>
                <a:srgbClr val="FFFFFF"/>
              </a:solidFill>
              <a:latin typeface="Arial" panose="020B0604020202020204" pitchFamily="34" charset="0"/>
              <a:cs typeface="Arial" panose="020B0604020202020204" pitchFamily="34" charset="0"/>
            </a:endParaRPr>
          </a:p>
        </p:txBody>
      </p:sp>
      <p:pic>
        <p:nvPicPr>
          <p:cNvPr id="5" name="Picture 14" descr="C:\Users\Amol Narkhede\Downloads\Images\AI.png">
            <a:extLst>
              <a:ext uri="{FF2B5EF4-FFF2-40B4-BE49-F238E27FC236}">
                <a16:creationId xmlns:a16="http://schemas.microsoft.com/office/drawing/2014/main" id="{C5639F50-8D29-F547-B7D8-96F9A26D101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1146" y="3072050"/>
            <a:ext cx="1102118" cy="1008086"/>
          </a:xfrm>
          <a:prstGeom prst="rect">
            <a:avLst/>
          </a:prstGeom>
          <a:noFill/>
        </p:spPr>
      </p:pic>
      <p:sp>
        <p:nvSpPr>
          <p:cNvPr id="6" name="Rectangle 5">
            <a:extLst>
              <a:ext uri="{FF2B5EF4-FFF2-40B4-BE49-F238E27FC236}">
                <a16:creationId xmlns:a16="http://schemas.microsoft.com/office/drawing/2014/main" id="{F279EA11-EDF8-204D-8F66-3A56A54ABDA6}"/>
              </a:ext>
            </a:extLst>
          </p:cNvPr>
          <p:cNvSpPr/>
          <p:nvPr/>
        </p:nvSpPr>
        <p:spPr>
          <a:xfrm>
            <a:off x="1669144" y="3168880"/>
            <a:ext cx="465192" cy="769441"/>
          </a:xfrm>
          <a:prstGeom prst="rect">
            <a:avLst/>
          </a:prstGeom>
        </p:spPr>
        <p:txBody>
          <a:bodyPr wrap="none">
            <a:spAutoFit/>
          </a:bodyPr>
          <a:lstStyle/>
          <a:p>
            <a:r>
              <a:rPr lang="en-US" sz="4400"/>
              <a:t>+</a:t>
            </a:r>
          </a:p>
        </p:txBody>
      </p:sp>
      <p:sp>
        <p:nvSpPr>
          <p:cNvPr id="7" name="Rectangle 6">
            <a:extLst>
              <a:ext uri="{FF2B5EF4-FFF2-40B4-BE49-F238E27FC236}">
                <a16:creationId xmlns:a16="http://schemas.microsoft.com/office/drawing/2014/main" id="{9C7EE12D-493F-0A4A-BC88-77121832A6BB}"/>
              </a:ext>
            </a:extLst>
          </p:cNvPr>
          <p:cNvSpPr/>
          <p:nvPr/>
        </p:nvSpPr>
        <p:spPr>
          <a:xfrm>
            <a:off x="5566432" y="3168880"/>
            <a:ext cx="465192" cy="769441"/>
          </a:xfrm>
          <a:prstGeom prst="rect">
            <a:avLst/>
          </a:prstGeom>
        </p:spPr>
        <p:txBody>
          <a:bodyPr wrap="none">
            <a:spAutoFit/>
          </a:bodyPr>
          <a:lstStyle/>
          <a:p>
            <a:r>
              <a:rPr lang="en-US" sz="4400"/>
              <a:t>=</a:t>
            </a:r>
          </a:p>
        </p:txBody>
      </p:sp>
      <p:sp>
        <p:nvSpPr>
          <p:cNvPr id="8" name="Rectangle 7">
            <a:extLst>
              <a:ext uri="{FF2B5EF4-FFF2-40B4-BE49-F238E27FC236}">
                <a16:creationId xmlns:a16="http://schemas.microsoft.com/office/drawing/2014/main" id="{161977AA-1422-4B45-AEE0-761457A0357C}"/>
              </a:ext>
            </a:extLst>
          </p:cNvPr>
          <p:cNvSpPr/>
          <p:nvPr/>
        </p:nvSpPr>
        <p:spPr>
          <a:xfrm>
            <a:off x="6310365" y="4071948"/>
            <a:ext cx="918841" cy="461665"/>
          </a:xfrm>
          <a:prstGeom prst="rect">
            <a:avLst/>
          </a:prstGeom>
        </p:spPr>
        <p:txBody>
          <a:bodyPr wrap="none">
            <a:spAutoFit/>
          </a:bodyPr>
          <a:lstStyle/>
          <a:p>
            <a:r>
              <a:rPr lang="en-US" sz="2400" b="1" err="1">
                <a:solidFill>
                  <a:srgbClr val="002060"/>
                </a:solidFill>
                <a:latin typeface="Arial" pitchFamily="34" charset="0"/>
                <a:cs typeface="Arial" pitchFamily="34" charset="0"/>
              </a:rPr>
              <a:t>QuAI</a:t>
            </a:r>
            <a:endParaRPr lang="en-US" sz="2400">
              <a:solidFill>
                <a:srgbClr val="002060"/>
              </a:solidFill>
              <a:latin typeface="Arial" pitchFamily="34" charset="0"/>
              <a:cs typeface="Arial" pitchFamily="34" charset="0"/>
            </a:endParaRPr>
          </a:p>
        </p:txBody>
      </p:sp>
      <p:sp>
        <p:nvSpPr>
          <p:cNvPr id="9" name="TextBox 8">
            <a:extLst>
              <a:ext uri="{FF2B5EF4-FFF2-40B4-BE49-F238E27FC236}">
                <a16:creationId xmlns:a16="http://schemas.microsoft.com/office/drawing/2014/main" id="{D7DF3C71-11F6-2B40-9976-87C28CCCB479}"/>
              </a:ext>
            </a:extLst>
          </p:cNvPr>
          <p:cNvSpPr txBox="1"/>
          <p:nvPr/>
        </p:nvSpPr>
        <p:spPr>
          <a:xfrm>
            <a:off x="508510" y="4178130"/>
            <a:ext cx="697832" cy="369332"/>
          </a:xfrm>
          <a:prstGeom prst="rect">
            <a:avLst/>
          </a:prstGeom>
          <a:noFill/>
        </p:spPr>
        <p:txBody>
          <a:bodyPr wrap="square" rtlCol="0">
            <a:spAutoFit/>
          </a:bodyPr>
          <a:lstStyle/>
          <a:p>
            <a:pPr algn="ctr"/>
            <a:r>
              <a:rPr lang="en-US" sz="1800" b="1">
                <a:latin typeface="+mj-lt"/>
                <a:ea typeface="微軟正黑體" pitchFamily="34" charset="-120"/>
              </a:rPr>
              <a:t>AI</a:t>
            </a:r>
          </a:p>
        </p:txBody>
      </p:sp>
      <p:sp>
        <p:nvSpPr>
          <p:cNvPr id="10" name="TextBox 9">
            <a:extLst>
              <a:ext uri="{FF2B5EF4-FFF2-40B4-BE49-F238E27FC236}">
                <a16:creationId xmlns:a16="http://schemas.microsoft.com/office/drawing/2014/main" id="{84B4614B-CE57-7A49-B0A5-E7556E58FD4E}"/>
              </a:ext>
            </a:extLst>
          </p:cNvPr>
          <p:cNvSpPr txBox="1"/>
          <p:nvPr/>
        </p:nvSpPr>
        <p:spPr>
          <a:xfrm>
            <a:off x="2357422" y="4170075"/>
            <a:ext cx="1433299" cy="369332"/>
          </a:xfrm>
          <a:prstGeom prst="rect">
            <a:avLst/>
          </a:prstGeom>
          <a:noFill/>
        </p:spPr>
        <p:txBody>
          <a:bodyPr wrap="square" rtlCol="0">
            <a:spAutoFit/>
          </a:bodyPr>
          <a:lstStyle/>
          <a:p>
            <a:pPr algn="ctr"/>
            <a:r>
              <a:rPr lang="en-US" sz="1800" b="1">
                <a:latin typeface="+mj-lt"/>
                <a:ea typeface="微軟正黑體" pitchFamily="34" charset="-120"/>
              </a:rPr>
              <a:t>TS-1677X</a:t>
            </a:r>
          </a:p>
        </p:txBody>
      </p:sp>
      <p:pic>
        <p:nvPicPr>
          <p:cNvPr id="11" name="Picture 2">
            <a:extLst>
              <a:ext uri="{FF2B5EF4-FFF2-40B4-BE49-F238E27FC236}">
                <a16:creationId xmlns:a16="http://schemas.microsoft.com/office/drawing/2014/main" id="{DA3E84EC-6F81-D449-8C3B-185D1457E0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286512" y="2986718"/>
            <a:ext cx="991360" cy="991358"/>
          </a:xfrm>
          <a:prstGeom prst="rect">
            <a:avLst/>
          </a:prstGeom>
          <a:noFill/>
        </p:spPr>
      </p:pic>
      <p:sp>
        <p:nvSpPr>
          <p:cNvPr id="13" name="Shape 710">
            <a:extLst>
              <a:ext uri="{FF2B5EF4-FFF2-40B4-BE49-F238E27FC236}">
                <a16:creationId xmlns:a16="http://schemas.microsoft.com/office/drawing/2014/main" id="{12CE1F43-3F5E-8B4A-8DCE-3AF4BDD84ADA}"/>
              </a:ext>
            </a:extLst>
          </p:cNvPr>
          <p:cNvSpPr/>
          <p:nvPr/>
        </p:nvSpPr>
        <p:spPr>
          <a:xfrm flipV="1">
            <a:off x="0" y="1063364"/>
            <a:ext cx="5429256" cy="1001864"/>
          </a:xfrm>
          <a:prstGeom prst="rect">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4" name="矩形 3">
            <a:extLst>
              <a:ext uri="{FF2B5EF4-FFF2-40B4-BE49-F238E27FC236}">
                <a16:creationId xmlns:a16="http://schemas.microsoft.com/office/drawing/2014/main" id="{64D6FDE6-31C1-754D-88A3-8E7D2CC74B1C}"/>
              </a:ext>
            </a:extLst>
          </p:cNvPr>
          <p:cNvSpPr/>
          <p:nvPr/>
        </p:nvSpPr>
        <p:spPr>
          <a:xfrm>
            <a:off x="285720" y="1071552"/>
            <a:ext cx="5413634" cy="1495794"/>
          </a:xfrm>
          <a:prstGeom prst="rect">
            <a:avLst/>
          </a:prstGeom>
        </p:spPr>
        <p:txBody>
          <a:bodyPr wrap="square">
            <a:spAutoFit/>
          </a:bodyPr>
          <a:lstStyle/>
          <a:p>
            <a:pPr>
              <a:lnSpc>
                <a:spcPct val="120000"/>
              </a:lnSpc>
            </a:pPr>
            <a:r>
              <a:rPr lang="en-US" altLang="zh-TW" sz="2400" b="1">
                <a:solidFill>
                  <a:schemeClr val="bg1"/>
                </a:solidFill>
                <a:latin typeface="Arial" pitchFamily="34" charset="0"/>
                <a:ea typeface="微軟正黑體"/>
                <a:cs typeface="Arial" pitchFamily="34" charset="0"/>
              </a:rPr>
              <a:t>QNAP</a:t>
            </a:r>
            <a:r>
              <a:rPr lang="zh-TW" altLang="en-US" sz="2400" b="1">
                <a:solidFill>
                  <a:schemeClr val="bg1"/>
                </a:solidFill>
                <a:latin typeface="Arial" pitchFamily="34" charset="0"/>
                <a:ea typeface="微軟正黑體"/>
                <a:cs typeface="Arial" pitchFamily="34" charset="0"/>
              </a:rPr>
              <a:t> </a:t>
            </a:r>
            <a:r>
              <a:rPr lang="zh-TW" altLang="en-US" sz="2400" b="1">
                <a:solidFill>
                  <a:schemeClr val="bg1"/>
                </a:solidFill>
                <a:latin typeface="微軟正黑體"/>
                <a:ea typeface="微軟正黑體"/>
                <a:cs typeface="微軟正黑體"/>
              </a:rPr>
              <a:t>提供的人工智慧開發者工具包</a:t>
            </a:r>
            <a:endParaRPr lang="en-US" altLang="zh-TW" sz="2400" b="1">
              <a:solidFill>
                <a:schemeClr val="bg1"/>
              </a:solidFill>
              <a:latin typeface="微軟正黑體"/>
              <a:ea typeface="微軟正黑體"/>
              <a:cs typeface="微軟正黑體"/>
            </a:endParaRPr>
          </a:p>
          <a:p>
            <a:pPr>
              <a:lnSpc>
                <a:spcPct val="120000"/>
              </a:lnSpc>
            </a:pPr>
            <a:r>
              <a:rPr lang="en-US" altLang="zh-TW" sz="2400" b="1">
                <a:solidFill>
                  <a:schemeClr val="bg1"/>
                </a:solidFill>
                <a:latin typeface="微軟正黑體"/>
                <a:ea typeface="微軟正黑體"/>
                <a:cs typeface="微軟正黑體"/>
              </a:rPr>
              <a:t> &gt;&gt; </a:t>
            </a:r>
            <a:r>
              <a:rPr lang="en-US" altLang="zh-TW" sz="2400" b="1">
                <a:solidFill>
                  <a:schemeClr val="bg1"/>
                </a:solidFill>
                <a:latin typeface="Arial" pitchFamily="34" charset="0"/>
                <a:ea typeface="微軟正黑體"/>
                <a:cs typeface="Arial" pitchFamily="34" charset="0"/>
              </a:rPr>
              <a:t>AI Developer Package</a:t>
            </a:r>
          </a:p>
          <a:p>
            <a:pPr>
              <a:lnSpc>
                <a:spcPct val="120000"/>
              </a:lnSpc>
            </a:pPr>
            <a:endParaRPr lang="en-US" altLang="zh-TW" sz="2800">
              <a:solidFill>
                <a:schemeClr val="bg1"/>
              </a:solidFill>
              <a:latin typeface="微軟正黑體"/>
              <a:ea typeface="微軟正黑體"/>
              <a:cs typeface="微軟正黑體"/>
            </a:endParaRPr>
          </a:p>
        </p:txBody>
      </p:sp>
      <p:sp>
        <p:nvSpPr>
          <p:cNvPr id="15" name="矩形 6">
            <a:extLst>
              <a:ext uri="{FF2B5EF4-FFF2-40B4-BE49-F238E27FC236}">
                <a16:creationId xmlns:a16="http://schemas.microsoft.com/office/drawing/2014/main" id="{B6900277-5D83-5140-A2B5-332834B74BF8}"/>
              </a:ext>
            </a:extLst>
          </p:cNvPr>
          <p:cNvSpPr/>
          <p:nvPr/>
        </p:nvSpPr>
        <p:spPr>
          <a:xfrm>
            <a:off x="285720" y="2143122"/>
            <a:ext cx="5286412" cy="683264"/>
          </a:xfrm>
          <a:prstGeom prst="rect">
            <a:avLst/>
          </a:prstGeom>
        </p:spPr>
        <p:txBody>
          <a:bodyPr wrap="square">
            <a:spAutoFit/>
          </a:bodyPr>
          <a:lstStyle/>
          <a:p>
            <a:pPr>
              <a:lnSpc>
                <a:spcPct val="120000"/>
              </a:lnSpc>
            </a:pPr>
            <a:r>
              <a:rPr lang="zh-TW" altLang="en-US" sz="1600" b="1">
                <a:latin typeface="微軟正黑體"/>
                <a:ea typeface="微軟正黑體"/>
                <a:cs typeface="微軟正黑體"/>
              </a:rPr>
              <a:t>讓數據科學家和開發人員可以在</a:t>
            </a:r>
            <a:r>
              <a:rPr lang="en-US" altLang="zh-TW" sz="1600" b="1">
                <a:latin typeface="微軟正黑體"/>
                <a:ea typeface="微軟正黑體"/>
                <a:cs typeface="微軟正黑體"/>
              </a:rPr>
              <a:t> </a:t>
            </a:r>
            <a:r>
              <a:rPr lang="en-US" altLang="zh-TW" sz="1600" b="1">
                <a:latin typeface="Arial" pitchFamily="34" charset="0"/>
                <a:ea typeface="微軟正黑體"/>
                <a:cs typeface="Arial" pitchFamily="34" charset="0"/>
              </a:rPr>
              <a:t>QNAP NAS </a:t>
            </a:r>
            <a:r>
              <a:rPr lang="zh-TW" altLang="en-US" sz="1600" b="1">
                <a:latin typeface="微軟正黑體"/>
                <a:ea typeface="微軟正黑體"/>
                <a:cs typeface="微軟正黑體"/>
              </a:rPr>
              <a:t>上快速建構、訓練和最佳化</a:t>
            </a:r>
            <a:r>
              <a:rPr lang="zh-TW" altLang="en-US" sz="1600" b="1">
                <a:latin typeface="Arial" pitchFamily="34" charset="0"/>
                <a:ea typeface="微軟正黑體"/>
                <a:cs typeface="Arial" pitchFamily="34" charset="0"/>
              </a:rPr>
              <a:t> </a:t>
            </a:r>
            <a:r>
              <a:rPr lang="en-US" altLang="zh-TW" sz="1600" b="1">
                <a:latin typeface="Arial" pitchFamily="34" charset="0"/>
                <a:ea typeface="微軟正黑體"/>
                <a:cs typeface="Arial" pitchFamily="34" charset="0"/>
              </a:rPr>
              <a:t>AI </a:t>
            </a:r>
            <a:r>
              <a:rPr lang="zh-TW" altLang="en-US" sz="1600" b="1">
                <a:latin typeface="微軟正黑體"/>
                <a:ea typeface="微軟正黑體"/>
                <a:cs typeface="微軟正黑體"/>
              </a:rPr>
              <a:t>模型。</a:t>
            </a:r>
            <a:endParaRPr lang="en-US" altLang="zh-TW" sz="1600" b="1">
              <a:latin typeface="微軟正黑體"/>
              <a:ea typeface="微軟正黑體"/>
              <a:cs typeface="微軟正黑體"/>
            </a:endParaRPr>
          </a:p>
        </p:txBody>
      </p:sp>
      <p:pic>
        <p:nvPicPr>
          <p:cNvPr id="17" name="Picture 2" descr="QTS image processing">
            <a:extLst>
              <a:ext uri="{FF2B5EF4-FFF2-40B4-BE49-F238E27FC236}">
                <a16:creationId xmlns:a16="http://schemas.microsoft.com/office/drawing/2014/main" id="{0EDB0B46-AC1E-AA4F-B692-36B0CABA8D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6750" y="3016976"/>
            <a:ext cx="791068" cy="1059466"/>
          </a:xfrm>
          <a:prstGeom prst="rect">
            <a:avLst/>
          </a:prstGeom>
          <a:noFill/>
        </p:spPr>
      </p:pic>
      <p:sp>
        <p:nvSpPr>
          <p:cNvPr id="18" name="Rectangle 17">
            <a:extLst>
              <a:ext uri="{FF2B5EF4-FFF2-40B4-BE49-F238E27FC236}">
                <a16:creationId xmlns:a16="http://schemas.microsoft.com/office/drawing/2014/main" id="{BF0F5775-1BB4-5541-906B-AA0C51C0A2AB}"/>
              </a:ext>
            </a:extLst>
          </p:cNvPr>
          <p:cNvSpPr/>
          <p:nvPr/>
        </p:nvSpPr>
        <p:spPr>
          <a:xfrm>
            <a:off x="3955160" y="3136298"/>
            <a:ext cx="465192" cy="769441"/>
          </a:xfrm>
          <a:prstGeom prst="rect">
            <a:avLst/>
          </a:prstGeom>
        </p:spPr>
        <p:txBody>
          <a:bodyPr wrap="none">
            <a:spAutoFit/>
          </a:bodyPr>
          <a:lstStyle/>
          <a:p>
            <a:r>
              <a:rPr lang="en-US" sz="4400"/>
              <a:t>+</a:t>
            </a:r>
          </a:p>
        </p:txBody>
      </p:sp>
      <p:sp>
        <p:nvSpPr>
          <p:cNvPr id="19" name="TextBox 18">
            <a:extLst>
              <a:ext uri="{FF2B5EF4-FFF2-40B4-BE49-F238E27FC236}">
                <a16:creationId xmlns:a16="http://schemas.microsoft.com/office/drawing/2014/main" id="{2DDAA518-27EA-AF46-8938-958AC3332233}"/>
              </a:ext>
            </a:extLst>
          </p:cNvPr>
          <p:cNvSpPr txBox="1"/>
          <p:nvPr/>
        </p:nvSpPr>
        <p:spPr>
          <a:xfrm>
            <a:off x="4183561" y="4170075"/>
            <a:ext cx="1674323" cy="369332"/>
          </a:xfrm>
          <a:prstGeom prst="rect">
            <a:avLst/>
          </a:prstGeom>
          <a:noFill/>
        </p:spPr>
        <p:txBody>
          <a:bodyPr wrap="square" rtlCol="0">
            <a:spAutoFit/>
          </a:bodyPr>
          <a:lstStyle/>
          <a:p>
            <a:pPr algn="ctr"/>
            <a:r>
              <a:rPr lang="en-US" sz="1800" b="1">
                <a:latin typeface="+mj-lt"/>
                <a:ea typeface="微軟正黑體" pitchFamily="34" charset="-120"/>
              </a:rPr>
              <a:t>GPU </a:t>
            </a:r>
            <a:r>
              <a:rPr lang="zh-Hant" altLang="en-US" sz="1800" b="1">
                <a:latin typeface="+mj-lt"/>
                <a:ea typeface="微軟正黑體" pitchFamily="34" charset="-120"/>
              </a:rPr>
              <a:t>加速運算</a:t>
            </a:r>
            <a:endParaRPr lang="en-US" sz="1800" b="1">
              <a:latin typeface="+mj-lt"/>
              <a:ea typeface="微軟正黑體" pitchFamily="34" charset="-120"/>
            </a:endParaRPr>
          </a:p>
        </p:txBody>
      </p:sp>
      <p:pic>
        <p:nvPicPr>
          <p:cNvPr id="32" name="Picture 31" descr="C:\Users\Amol Narkhede\Downloads\Images\Mxnet_200px.57d037a9feb8b9ac92f960051d28eae7dd67361f.png">
            <a:extLst>
              <a:ext uri="{FF2B5EF4-FFF2-40B4-BE49-F238E27FC236}">
                <a16:creationId xmlns:a16="http://schemas.microsoft.com/office/drawing/2014/main" id="{53DAD40A-3597-5948-8CCB-06A8E8B26CE3}"/>
              </a:ext>
            </a:extLst>
          </p:cNvPr>
          <p:cNvPicPr>
            <a:picLocks noChangeAspect="1" noChangeArrowheads="1"/>
          </p:cNvPicPr>
          <p:nvPr/>
        </p:nvPicPr>
        <p:blipFill>
          <a:blip r:embed="rId5"/>
          <a:srcRect/>
          <a:stretch>
            <a:fillRect/>
          </a:stretch>
        </p:blipFill>
        <p:spPr bwMode="auto">
          <a:xfrm>
            <a:off x="5606261" y="1715081"/>
            <a:ext cx="1394631" cy="460228"/>
          </a:xfrm>
          <a:prstGeom prst="rect">
            <a:avLst/>
          </a:prstGeom>
          <a:noFill/>
        </p:spPr>
      </p:pic>
      <p:pic>
        <p:nvPicPr>
          <p:cNvPr id="33" name="Picture 32" descr="C:\Users\Amol Narkhede\Downloads\Images\tensorflow_logo_200px.34e3e453e8843db827289ddc20ab2d7def96d2e4.png">
            <a:extLst>
              <a:ext uri="{FF2B5EF4-FFF2-40B4-BE49-F238E27FC236}">
                <a16:creationId xmlns:a16="http://schemas.microsoft.com/office/drawing/2014/main" id="{32BE4E8A-46DA-6C42-9FE3-3F1B9F0B417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08304" y="1783499"/>
            <a:ext cx="1519852" cy="288772"/>
          </a:xfrm>
          <a:prstGeom prst="rect">
            <a:avLst/>
          </a:prstGeom>
          <a:noFill/>
        </p:spPr>
      </p:pic>
      <p:pic>
        <p:nvPicPr>
          <p:cNvPr id="34" name="Picture 33">
            <a:extLst>
              <a:ext uri="{FF2B5EF4-FFF2-40B4-BE49-F238E27FC236}">
                <a16:creationId xmlns:a16="http://schemas.microsoft.com/office/drawing/2014/main" id="{DFA5A768-E99C-C345-AF8C-6F74812DC6D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7929586" y="1143577"/>
            <a:ext cx="1063154" cy="425261"/>
          </a:xfrm>
          <a:prstGeom prst="rect">
            <a:avLst/>
          </a:prstGeom>
          <a:noFill/>
        </p:spPr>
      </p:pic>
      <p:pic>
        <p:nvPicPr>
          <p:cNvPr id="35" name="Picture 34" descr="C:\Users\Amol Narkhede\Downloads\Images\600x400_Caffe_Logo.787d682b6ce4b35d57c7595f846da03e0c1007e6.png">
            <a:extLst>
              <a:ext uri="{FF2B5EF4-FFF2-40B4-BE49-F238E27FC236}">
                <a16:creationId xmlns:a16="http://schemas.microsoft.com/office/drawing/2014/main" id="{33C51292-B825-9F4E-8AD8-2F159302531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29256" y="1053093"/>
            <a:ext cx="1475372" cy="519112"/>
          </a:xfrm>
          <a:prstGeom prst="rect">
            <a:avLst/>
          </a:prstGeom>
          <a:noFill/>
        </p:spPr>
      </p:pic>
      <p:pic>
        <p:nvPicPr>
          <p:cNvPr id="36" name="Picture 35" descr="C:\Users\Amol Narkhede\Downloads\Images\cntk_logo_200px.0ee83ba4a80c182ce8e3dfe52667a960ac21973b.png">
            <a:extLst>
              <a:ext uri="{FF2B5EF4-FFF2-40B4-BE49-F238E27FC236}">
                <a16:creationId xmlns:a16="http://schemas.microsoft.com/office/drawing/2014/main" id="{B1FC3364-3EEE-CC43-9AF7-36193ABC13E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61753" y="947673"/>
            <a:ext cx="922932" cy="649652"/>
          </a:xfrm>
          <a:prstGeom prst="rect">
            <a:avLst/>
          </a:prstGeom>
          <a:noFill/>
        </p:spPr>
      </p:pic>
      <p:pic>
        <p:nvPicPr>
          <p:cNvPr id="37" name="Picture 36" descr="C:\Users\Amol Narkhede\Downloads\Images\Nvidia_CUDA_Logo.jpg">
            <a:extLst>
              <a:ext uri="{FF2B5EF4-FFF2-40B4-BE49-F238E27FC236}">
                <a16:creationId xmlns:a16="http://schemas.microsoft.com/office/drawing/2014/main" id="{50E376BD-D63E-F548-8270-9DDF0CC4B76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000892" y="2286585"/>
            <a:ext cx="705563" cy="428041"/>
          </a:xfrm>
          <a:prstGeom prst="rect">
            <a:avLst/>
          </a:prstGeom>
          <a:noFill/>
        </p:spPr>
      </p:pic>
      <p:pic>
        <p:nvPicPr>
          <p:cNvPr id="23" name="圖片 25" descr="TS-1677X_font.png">
            <a:extLst>
              <a:ext uri="{FF2B5EF4-FFF2-40B4-BE49-F238E27FC236}">
                <a16:creationId xmlns:a16="http://schemas.microsoft.com/office/drawing/2014/main" id="{01C123C7-7BAF-7340-95B5-78A81F4C83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00232" y="2857502"/>
            <a:ext cx="2185689" cy="1366299"/>
          </a:xfrm>
          <a:prstGeom prst="rect">
            <a:avLst/>
          </a:prstGeom>
        </p:spPr>
      </p:pic>
    </p:spTree>
    <p:extLst>
      <p:ext uri="{BB962C8B-B14F-4D97-AF65-F5344CB8AC3E}">
        <p14:creationId xmlns:p14="http://schemas.microsoft.com/office/powerpoint/2010/main" val="1354619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90" name="Shape 290"/>
          <p:cNvSpPr/>
          <p:nvPr/>
        </p:nvSpPr>
        <p:spPr>
          <a:xfrm>
            <a:off x="548902" y="903910"/>
            <a:ext cx="7947268" cy="1408429"/>
          </a:xfrm>
          <a:prstGeom prst="rect">
            <a:avLst/>
          </a:prstGeom>
          <a:noFill/>
          <a:ln>
            <a:noFill/>
          </a:ln>
        </p:spPr>
        <p:txBody>
          <a:bodyPr wrap="square" lIns="91425" tIns="45700" rIns="91425" bIns="45700" anchor="t" anchorCtr="0">
            <a:noAutofit/>
          </a:bodyPr>
          <a:lstStyle/>
          <a:p>
            <a:pPr marL="182245" marR="0" indent="-182245">
              <a:lnSpc>
                <a:spcPct val="120000"/>
              </a:lnSpc>
              <a:spcBef>
                <a:spcPct val="20000"/>
              </a:spcBef>
              <a:spcAft>
                <a:spcPts val="0"/>
              </a:spcAft>
              <a:buSzPct val="60000"/>
              <a:buFont typeface="Wingdings" panose="05000000000000000000" pitchFamily="2" charset="2"/>
              <a:buChar char="l"/>
            </a:pPr>
            <a:r>
              <a:rPr kumimoji="1" lang="en-US" altLang="zh-TW" sz="1600" b="1" kern="1200" dirty="0">
                <a:solidFill>
                  <a:schemeClr val="tx1"/>
                </a:solidFill>
                <a:latin typeface="Arial" pitchFamily="34" charset="0"/>
                <a:ea typeface="微軟正黑體" pitchFamily="34" charset="-120"/>
                <a:cs typeface="Arial" panose="020B0604020202020204" pitchFamily="34" charset="0"/>
              </a:rPr>
              <a:t>Virtualization Station (</a:t>
            </a:r>
            <a:r>
              <a:rPr kumimoji="1" lang="zh-TW" altLang="en-US" sz="1600" b="1" kern="1200" dirty="0">
                <a:solidFill>
                  <a:schemeClr val="tx1"/>
                </a:solidFill>
                <a:latin typeface="Arial" pitchFamily="34" charset="0"/>
                <a:ea typeface="微軟正黑體" pitchFamily="34" charset="-120"/>
                <a:cs typeface="Arial" panose="020B0604020202020204" pitchFamily="34" charset="0"/>
              </a:rPr>
              <a:t>虛擬機工作站</a:t>
            </a:r>
            <a:r>
              <a:rPr kumimoji="1" lang="en-US" altLang="zh-TW" sz="1600" b="1" kern="1200" dirty="0">
                <a:solidFill>
                  <a:schemeClr val="tx1"/>
                </a:solidFill>
                <a:latin typeface="Arial" pitchFamily="34" charset="0"/>
                <a:ea typeface="微軟正黑體" pitchFamily="34" charset="-120"/>
                <a:cs typeface="Arial" panose="020B0604020202020204" pitchFamily="34" charset="0"/>
              </a:rPr>
              <a:t>)</a:t>
            </a:r>
            <a:endParaRPr lang="zh-TW" altLang="en-US" sz="1600" b="1" kern="1200" dirty="0">
              <a:solidFill>
                <a:schemeClr val="tx1"/>
              </a:solidFill>
              <a:latin typeface="微軟正黑體"/>
              <a:ea typeface="微軟正黑體" pitchFamily="34" charset="-120"/>
              <a:cs typeface="Arial" panose="020B0604020202020204" pitchFamily="34" charset="0"/>
            </a:endParaRPr>
          </a:p>
          <a:p>
            <a:pPr marL="182245" indent="-182245">
              <a:lnSpc>
                <a:spcPct val="120000"/>
              </a:lnSpc>
              <a:spcBef>
                <a:spcPct val="20000"/>
              </a:spcBef>
              <a:buSzPct val="60000"/>
              <a:buFont typeface="Wingdings" panose="05000000000000000000" pitchFamily="2" charset="2"/>
              <a:buChar char="l"/>
            </a:pPr>
            <a:r>
              <a:rPr kumimoji="1" lang="en-US" altLang="zh-TW" sz="1600" b="1" kern="1200" dirty="0" err="1">
                <a:solidFill>
                  <a:schemeClr val="tx1"/>
                </a:solidFill>
                <a:latin typeface="Arial" pitchFamily="34" charset="0"/>
                <a:ea typeface="微軟正黑體" pitchFamily="34" charset="-120"/>
                <a:cs typeface="Arial" panose="020B0604020202020204" pitchFamily="34" charset="0"/>
              </a:rPr>
              <a:t>HybridDesk</a:t>
            </a:r>
            <a:r>
              <a:rPr kumimoji="1" lang="en-US" altLang="zh-TW" sz="1600" b="1" kern="1200" dirty="0">
                <a:solidFill>
                  <a:schemeClr val="tx1"/>
                </a:solidFill>
                <a:latin typeface="Arial" pitchFamily="34" charset="0"/>
                <a:ea typeface="微軟正黑體" pitchFamily="34" charset="-120"/>
                <a:cs typeface="Arial" panose="020B0604020202020204" pitchFamily="34" charset="0"/>
              </a:rPr>
              <a:t> Station, Linux Station</a:t>
            </a:r>
            <a:r>
              <a:rPr kumimoji="1" lang="zh-TW" altLang="en-US" sz="1600" b="1" kern="1200" dirty="0">
                <a:solidFill>
                  <a:schemeClr val="tx1"/>
                </a:solidFill>
                <a:latin typeface="Arial" pitchFamily="34" charset="0"/>
                <a:ea typeface="微軟正黑體" pitchFamily="34" charset="-120"/>
                <a:cs typeface="Arial" panose="020B0604020202020204" pitchFamily="34" charset="0"/>
              </a:rPr>
              <a:t> </a:t>
            </a:r>
            <a:endParaRPr lang="zh-TW" altLang="en-US" sz="1600" b="1" kern="1200" dirty="0">
              <a:solidFill>
                <a:schemeClr val="tx1"/>
              </a:solidFill>
              <a:latin typeface="Arial" pitchFamily="34" charset="0"/>
              <a:ea typeface="微軟正黑體" pitchFamily="34" charset="-120"/>
              <a:cs typeface="Arial" panose="020B0604020202020204" pitchFamily="34" charset="0"/>
            </a:endParaRPr>
          </a:p>
          <a:p>
            <a:pPr marL="182245" indent="-182245">
              <a:lnSpc>
                <a:spcPct val="120000"/>
              </a:lnSpc>
              <a:spcBef>
                <a:spcPct val="20000"/>
              </a:spcBef>
              <a:buSzPct val="60000"/>
              <a:buFont typeface="Wingdings" panose="05000000000000000000" pitchFamily="2" charset="2"/>
              <a:buChar char="l"/>
            </a:pPr>
            <a:r>
              <a:rPr kumimoji="1" lang="zh-TW" altLang="en-US" sz="1600" b="1" kern="1200" dirty="0">
                <a:solidFill>
                  <a:schemeClr val="tx1"/>
                </a:solidFill>
                <a:latin typeface="Arial" pitchFamily="34" charset="0"/>
                <a:ea typeface="微軟正黑體" pitchFamily="34" charset="-120"/>
                <a:cs typeface="Arial" panose="020B0604020202020204" pitchFamily="34" charset="0"/>
              </a:rPr>
              <a:t>QVR Pro Client (HD Station)</a:t>
            </a:r>
            <a:endParaRPr lang="zh-TW" altLang="en-US" sz="1600" b="1" kern="1200" dirty="0">
              <a:solidFill>
                <a:schemeClr val="tx1"/>
              </a:solidFill>
              <a:latin typeface="Arial" pitchFamily="34" charset="0"/>
              <a:ea typeface="微軟正黑體" pitchFamily="34" charset="-120"/>
              <a:cs typeface="Arial" panose="020B0604020202020204" pitchFamily="34" charset="0"/>
            </a:endParaRPr>
          </a:p>
          <a:p>
            <a:pPr marL="182245" indent="-182245">
              <a:lnSpc>
                <a:spcPct val="120000"/>
              </a:lnSpc>
              <a:spcBef>
                <a:spcPct val="20000"/>
              </a:spcBef>
              <a:buSzPct val="60000"/>
              <a:buFont typeface="Wingdings" panose="05000000000000000000" pitchFamily="2" charset="2"/>
              <a:buChar char="l"/>
            </a:pPr>
            <a:r>
              <a:rPr kumimoji="1" lang="zh-TW" altLang="en-US" sz="1600" b="1" kern="1200" dirty="0">
                <a:solidFill>
                  <a:schemeClr val="tx1"/>
                </a:solidFill>
                <a:latin typeface="Arial" pitchFamily="34" charset="0"/>
                <a:ea typeface="微軟正黑體" pitchFamily="34" charset="-120"/>
                <a:cs typeface="Arial" panose="020B0604020202020204" pitchFamily="34" charset="0"/>
              </a:rPr>
              <a:t>Video Station</a:t>
            </a:r>
            <a:endParaRPr lang="zh-TW" altLang="en-US" sz="1600" b="1" kern="1200" dirty="0">
              <a:solidFill>
                <a:schemeClr val="tx1"/>
              </a:solidFill>
              <a:latin typeface="Arial" pitchFamily="34" charset="0"/>
              <a:ea typeface="微軟正黑體" pitchFamily="34" charset="-120"/>
              <a:cs typeface="Arial" panose="020B0604020202020204" pitchFamily="34" charset="0"/>
            </a:endParaRPr>
          </a:p>
        </p:txBody>
      </p:sp>
      <p:sp>
        <p:nvSpPr>
          <p:cNvPr id="3" name="矩形 2"/>
          <p:cNvSpPr/>
          <p:nvPr/>
        </p:nvSpPr>
        <p:spPr>
          <a:xfrm>
            <a:off x="739471" y="49739"/>
            <a:ext cx="8404529" cy="646331"/>
          </a:xfrm>
          <a:prstGeom prst="rect">
            <a:avLst/>
          </a:prstGeom>
        </p:spPr>
        <p:txBody>
          <a:bodyPr wrap="square" anchor="ctr">
            <a:spAutoFit/>
          </a:bodyPr>
          <a:lstStyle/>
          <a:p>
            <a:pPr algn="ctr">
              <a:buClr>
                <a:schemeClr val="dk1"/>
              </a:buClr>
              <a:buSzPct val="25000"/>
            </a:pPr>
            <a:r>
              <a:rPr lang="zh-TW" altLang="zh-TW" sz="3600" b="1" kern="1200">
                <a:solidFill>
                  <a:srgbClr val="FFFFFF"/>
                </a:solidFill>
                <a:latin typeface="Arial" panose="020B0604020202020204" pitchFamily="34" charset="0"/>
                <a:ea typeface="微軟正黑體" pitchFamily="34" charset="-120"/>
                <a:cs typeface="Arial" panose="020B0604020202020204" pitchFamily="34" charset="0"/>
              </a:rPr>
              <a:t>硬體加速讓</a:t>
            </a:r>
            <a:r>
              <a:rPr lang="en-US" altLang="zh-TW" sz="3600" b="1" kern="1200">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600" b="1" kern="1200">
                <a:solidFill>
                  <a:srgbClr val="FFFFFF"/>
                </a:solidFill>
                <a:latin typeface="Arial" panose="020B0604020202020204" pitchFamily="34" charset="0"/>
                <a:ea typeface="微軟正黑體" pitchFamily="34" charset="-120"/>
                <a:cs typeface="Arial" panose="020B0604020202020204" pitchFamily="34" charset="0"/>
              </a:rPr>
              <a:t>QTS</a:t>
            </a:r>
            <a:r>
              <a:rPr lang="en-US" altLang="zh-TW" sz="3600" b="1" kern="1200">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600" b="1" kern="1200">
                <a:solidFill>
                  <a:srgbClr val="FFFFFF"/>
                </a:solidFill>
                <a:latin typeface="Arial" panose="020B0604020202020204" pitchFamily="34" charset="0"/>
                <a:ea typeface="微軟正黑體" pitchFamily="34" charset="-120"/>
                <a:cs typeface="Arial" panose="020B0604020202020204" pitchFamily="34" charset="0"/>
              </a:rPr>
              <a:t>影音播放更流暢</a:t>
            </a:r>
          </a:p>
        </p:txBody>
      </p:sp>
      <p:sp>
        <p:nvSpPr>
          <p:cNvPr id="4" name="文字方塊 3"/>
          <p:cNvSpPr txBox="1"/>
          <p:nvPr/>
        </p:nvSpPr>
        <p:spPr>
          <a:xfrm>
            <a:off x="9525324" y="1207672"/>
            <a:ext cx="184666" cy="307777"/>
          </a:xfrm>
          <a:prstGeom prst="rect">
            <a:avLst/>
          </a:prstGeom>
          <a:noFill/>
        </p:spPr>
        <p:txBody>
          <a:bodyPr wrap="none" rtlCol="0">
            <a:spAutoFit/>
          </a:bodyPr>
          <a:lstStyle/>
          <a:p>
            <a:endParaRPr kumimoji="1" lang="zh-TW" altLang="en-US"/>
          </a:p>
        </p:txBody>
      </p:sp>
      <p:pic>
        <p:nvPicPr>
          <p:cNvPr id="8" name="圖片 8" descr="一張含有 建築物, 電子用品 的圖片&#10;&#10;描述是以非常高的可信度產生">
            <a:extLst>
              <a:ext uri="{FF2B5EF4-FFF2-40B4-BE49-F238E27FC236}">
                <a16:creationId xmlns:a16="http://schemas.microsoft.com/office/drawing/2014/main" id="{7DF70F66-5386-4AB0-8D9E-ED2E9A77B618}"/>
              </a:ext>
            </a:extLst>
          </p:cNvPr>
          <p:cNvPicPr>
            <a:picLocks noChangeAspect="1"/>
          </p:cNvPicPr>
          <p:nvPr/>
        </p:nvPicPr>
        <p:blipFill>
          <a:blip r:embed="rId3"/>
          <a:stretch>
            <a:fillRect/>
          </a:stretch>
        </p:blipFill>
        <p:spPr>
          <a:xfrm>
            <a:off x="-107121" y="2728452"/>
            <a:ext cx="4629657" cy="2415048"/>
          </a:xfrm>
          <a:prstGeom prst="rect">
            <a:avLst/>
          </a:prstGeom>
        </p:spPr>
      </p:pic>
      <p:pic>
        <p:nvPicPr>
          <p:cNvPr id="9" name="圖片 8">
            <a:extLst>
              <a:ext uri="{FF2B5EF4-FFF2-40B4-BE49-F238E27FC236}">
                <a16:creationId xmlns:a16="http://schemas.microsoft.com/office/drawing/2014/main" id="{BE166234-CAC5-4BF5-B4BF-E65B4B098F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22536" y="2728451"/>
            <a:ext cx="4621464" cy="2415047"/>
          </a:xfrm>
          <a:prstGeom prst="rect">
            <a:avLst/>
          </a:prstGeom>
        </p:spPr>
      </p:pic>
    </p:spTree>
    <p:extLst>
      <p:ext uri="{BB962C8B-B14F-4D97-AF65-F5344CB8AC3E}">
        <p14:creationId xmlns:p14="http://schemas.microsoft.com/office/powerpoint/2010/main" val="2663855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1" name="Shape 281"/>
          <p:cNvGrpSpPr/>
          <p:nvPr/>
        </p:nvGrpSpPr>
        <p:grpSpPr>
          <a:xfrm>
            <a:off x="0" y="1928808"/>
            <a:ext cx="8512232" cy="2753489"/>
            <a:chOff x="0" y="2283716"/>
            <a:chExt cx="8512232" cy="2753489"/>
          </a:xfrm>
        </p:grpSpPr>
        <p:pic>
          <p:nvPicPr>
            <p:cNvPr id="282" name="Shape 28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283716"/>
              <a:ext cx="8512232" cy="2685733"/>
            </a:xfrm>
            <a:prstGeom prst="rect">
              <a:avLst/>
            </a:prstGeom>
            <a:noFill/>
            <a:ln>
              <a:noFill/>
            </a:ln>
            <a:effectLst>
              <a:outerShdw blurRad="292100" dist="139700" dir="2700000" sx="98000" sy="98000" algn="tl" rotWithShape="0">
                <a:srgbClr val="333333">
                  <a:alpha val="63921"/>
                </a:srgbClr>
              </a:outerShdw>
            </a:effectLst>
          </p:spPr>
        </p:pic>
        <p:pic>
          <p:nvPicPr>
            <p:cNvPr id="283" name="Shape 283" descr="Linux Station.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23928" y="3752064"/>
              <a:ext cx="2124032" cy="1274417"/>
            </a:xfrm>
            <a:prstGeom prst="rect">
              <a:avLst/>
            </a:prstGeom>
            <a:noFill/>
            <a:ln>
              <a:noFill/>
            </a:ln>
          </p:spPr>
        </p:pic>
        <p:pic>
          <p:nvPicPr>
            <p:cNvPr id="284" name="Shape 284"/>
            <p:cNvPicPr preferRelativeResize="0"/>
            <p:nvPr/>
          </p:nvPicPr>
          <p:blipFill rotWithShape="1">
            <a:blip r:embed="rId5">
              <a:alphaModFix/>
            </a:blip>
            <a:srcRect/>
            <a:stretch/>
          </p:blipFill>
          <p:spPr>
            <a:xfrm>
              <a:off x="2534941" y="4095535"/>
              <a:ext cx="1602927" cy="501680"/>
            </a:xfrm>
            <a:prstGeom prst="rect">
              <a:avLst/>
            </a:prstGeom>
            <a:noFill/>
            <a:ln>
              <a:noFill/>
            </a:ln>
          </p:spPr>
        </p:pic>
        <p:pic>
          <p:nvPicPr>
            <p:cNvPr id="285" name="Shape 28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750964" y="4505692"/>
              <a:ext cx="543104" cy="458523"/>
            </a:xfrm>
            <a:prstGeom prst="rect">
              <a:avLst/>
            </a:prstGeom>
            <a:noFill/>
            <a:ln>
              <a:noFill/>
            </a:ln>
          </p:spPr>
        </p:pic>
        <p:pic>
          <p:nvPicPr>
            <p:cNvPr id="287" name="Shape 28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183999" y="4470241"/>
              <a:ext cx="566964" cy="566964"/>
            </a:xfrm>
            <a:prstGeom prst="rect">
              <a:avLst/>
            </a:prstGeom>
            <a:noFill/>
            <a:ln>
              <a:noFill/>
            </a:ln>
          </p:spPr>
        </p:pic>
        <p:pic>
          <p:nvPicPr>
            <p:cNvPr id="288" name="Shape 28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336405" y="4488671"/>
              <a:ext cx="1080375" cy="480778"/>
            </a:xfrm>
            <a:prstGeom prst="rect">
              <a:avLst/>
            </a:prstGeom>
            <a:noFill/>
            <a:ln>
              <a:noFill/>
            </a:ln>
          </p:spPr>
        </p:pic>
      </p:grpSp>
      <p:pic>
        <p:nvPicPr>
          <p:cNvPr id="17" name="圖片 16" descr="TS-1677X_font.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72066" y="3714758"/>
            <a:ext cx="1785950" cy="1116418"/>
          </a:xfrm>
          <a:prstGeom prst="rect">
            <a:avLst/>
          </a:prstGeom>
        </p:spPr>
      </p:pic>
      <p:sp>
        <p:nvSpPr>
          <p:cNvPr id="290" name="Shape 290"/>
          <p:cNvSpPr/>
          <p:nvPr/>
        </p:nvSpPr>
        <p:spPr>
          <a:xfrm>
            <a:off x="285720" y="822667"/>
            <a:ext cx="7947268" cy="1177579"/>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SzPct val="100000"/>
              <a:buFont typeface="Arial" pitchFamily="34" charset="0"/>
              <a:buChar char="•"/>
            </a:pPr>
            <a:r>
              <a:rPr lang="zh-TW" sz="1800" b="1" i="0" u="none" strike="noStrike" cap="none">
                <a:latin typeface="Arial" panose="020B0604020202020204" pitchFamily="34" charset="0"/>
                <a:ea typeface="微軟正黑體" pitchFamily="34" charset="-120"/>
                <a:cs typeface="Arial" panose="020B0604020202020204" pitchFamily="34" charset="0"/>
                <a:sym typeface="Arial"/>
              </a:rPr>
              <a:t>Virtualization Station (虛擬機工作站): 支援 AMD &amp; NVIDIA 顯卡</a:t>
            </a:r>
          </a:p>
          <a:p>
            <a:pPr marL="342900" marR="0" lvl="0" indent="-342900" algn="l" rtl="0">
              <a:spcBef>
                <a:spcPts val="0"/>
              </a:spcBef>
              <a:spcAft>
                <a:spcPts val="0"/>
              </a:spcAft>
              <a:buSzPct val="100000"/>
              <a:buFont typeface="Arial" pitchFamily="34" charset="0"/>
              <a:buChar char="•"/>
            </a:pPr>
            <a:r>
              <a:rPr lang="zh-TW" sz="1800" b="1" i="0" u="none" strike="noStrike" cap="none">
                <a:latin typeface="Arial" panose="020B0604020202020204" pitchFamily="34" charset="0"/>
                <a:ea typeface="微軟正黑體" pitchFamily="34" charset="-120"/>
                <a:cs typeface="Arial" panose="020B0604020202020204" pitchFamily="34" charset="0"/>
                <a:sym typeface="Arial"/>
              </a:rPr>
              <a:t>HybridDesk Station, Linux Station, 硬體加速轉檔</a:t>
            </a:r>
            <a:r>
              <a:rPr lang="zh-TW" altLang="en-US" sz="1800" b="1" i="0" u="none" strike="noStrike" cap="none">
                <a:latin typeface="Arial" panose="020B0604020202020204" pitchFamily="34" charset="0"/>
                <a:ea typeface="微軟正黑體" pitchFamily="34" charset="-120"/>
                <a:cs typeface="Arial" panose="020B0604020202020204" pitchFamily="34" charset="0"/>
                <a:sym typeface="Arial"/>
              </a:rPr>
              <a:t>：</a:t>
            </a:r>
            <a:r>
              <a:rPr lang="zh-TW" sz="1800" b="1" i="0" u="none" strike="noStrike" cap="none">
                <a:latin typeface="Arial" panose="020B0604020202020204" pitchFamily="34" charset="0"/>
                <a:ea typeface="微軟正黑體" pitchFamily="34" charset="-120"/>
                <a:cs typeface="Arial" panose="020B0604020202020204" pitchFamily="34" charset="0"/>
                <a:sym typeface="Arial"/>
              </a:rPr>
              <a:t> </a:t>
            </a:r>
          </a:p>
        </p:txBody>
      </p:sp>
      <p:sp>
        <p:nvSpPr>
          <p:cNvPr id="293" name="Shape 293"/>
          <p:cNvSpPr/>
          <p:nvPr/>
        </p:nvSpPr>
        <p:spPr>
          <a:xfrm>
            <a:off x="638680" y="1428742"/>
            <a:ext cx="5647832" cy="35719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rgbClr val="595959"/>
              </a:buClr>
              <a:buSzPct val="25000"/>
              <a:buFont typeface="Arial"/>
              <a:buNone/>
            </a:pPr>
            <a:r>
              <a:rPr lang="zh-TW" sz="1800" b="1">
                <a:solidFill>
                  <a:srgbClr val="C00000"/>
                </a:solidFill>
                <a:latin typeface="Arial" panose="020B0604020202020204" pitchFamily="34" charset="0"/>
                <a:ea typeface="微軟正黑體" pitchFamily="34" charset="-120"/>
                <a:cs typeface="Arial" panose="020B0604020202020204" pitchFamily="34" charset="0"/>
              </a:rPr>
              <a:t>支援 </a:t>
            </a:r>
            <a:r>
              <a:rPr lang="zh-TW" sz="1800" b="1" i="0" u="none" strike="noStrike" cap="none">
                <a:solidFill>
                  <a:srgbClr val="C00000"/>
                </a:solidFill>
                <a:latin typeface="Arial" panose="020B0604020202020204" pitchFamily="34" charset="0"/>
                <a:ea typeface="微軟正黑體" pitchFamily="34" charset="-120"/>
                <a:cs typeface="Arial" panose="020B0604020202020204" pitchFamily="34" charset="0"/>
                <a:sym typeface="Arial"/>
              </a:rPr>
              <a:t>NVIDIA GTX 1050/1060/1070</a:t>
            </a:r>
            <a:r>
              <a:rPr lang="zh-TW" altLang="en-US" sz="1800" b="1" i="0" u="none" strike="noStrike" cap="none">
                <a:solidFill>
                  <a:srgbClr val="C00000"/>
                </a:solidFill>
                <a:latin typeface="Arial" panose="020B0604020202020204" pitchFamily="34" charset="0"/>
                <a:ea typeface="微軟正黑體" pitchFamily="34" charset="-120"/>
                <a:cs typeface="Arial" panose="020B0604020202020204" pitchFamily="34" charset="0"/>
                <a:sym typeface="Arial"/>
              </a:rPr>
              <a:t> </a:t>
            </a:r>
            <a:r>
              <a:rPr lang="en-US" altLang="zh-TW" sz="1800" b="1" i="0" u="none" strike="noStrike" cap="none">
                <a:solidFill>
                  <a:srgbClr val="C00000"/>
                </a:solidFill>
                <a:latin typeface="Arial" panose="020B0604020202020204" pitchFamily="34" charset="0"/>
                <a:ea typeface="微軟正黑體" pitchFamily="34" charset="-120"/>
                <a:cs typeface="Arial" panose="020B0604020202020204" pitchFamily="34" charset="0"/>
                <a:sym typeface="Arial"/>
              </a:rPr>
              <a:t>&amp; </a:t>
            </a:r>
            <a:r>
              <a:rPr lang="zh-TW" sz="1800" b="1" i="0" u="none" strike="noStrike" cap="none">
                <a:solidFill>
                  <a:srgbClr val="C00000"/>
                </a:solidFill>
                <a:latin typeface="Arial" panose="020B0604020202020204" pitchFamily="34" charset="0"/>
                <a:ea typeface="微軟正黑體" pitchFamily="34" charset="-120"/>
                <a:cs typeface="Arial" panose="020B0604020202020204" pitchFamily="34" charset="0"/>
                <a:sym typeface="Arial"/>
              </a:rPr>
              <a:t>P2000 </a:t>
            </a:r>
            <a:r>
              <a:rPr lang="zh-Hant" altLang="en-US" sz="1800" b="1" i="0" u="none" strike="noStrike" cap="none">
                <a:solidFill>
                  <a:srgbClr val="C00000"/>
                </a:solidFill>
                <a:latin typeface="Arial" panose="020B0604020202020204" pitchFamily="34" charset="0"/>
                <a:ea typeface="微軟正黑體" pitchFamily="34" charset="-120"/>
                <a:cs typeface="Arial" panose="020B0604020202020204" pitchFamily="34" charset="0"/>
                <a:sym typeface="Arial"/>
              </a:rPr>
              <a:t>等</a:t>
            </a:r>
            <a:r>
              <a:rPr lang="zh-TW" sz="1800" b="1" i="0" u="none" strike="noStrike" cap="none">
                <a:solidFill>
                  <a:srgbClr val="C00000"/>
                </a:solidFill>
                <a:latin typeface="Arial" panose="020B0604020202020204" pitchFamily="34" charset="0"/>
                <a:ea typeface="微軟正黑體" pitchFamily="34" charset="-120"/>
                <a:cs typeface="Arial" panose="020B0604020202020204" pitchFamily="34" charset="0"/>
                <a:sym typeface="Arial"/>
              </a:rPr>
              <a:t>顯卡</a:t>
            </a:r>
          </a:p>
        </p:txBody>
      </p:sp>
      <p:sp>
        <p:nvSpPr>
          <p:cNvPr id="3" name="矩形 2"/>
          <p:cNvSpPr/>
          <p:nvPr/>
        </p:nvSpPr>
        <p:spPr>
          <a:xfrm>
            <a:off x="513806" y="102197"/>
            <a:ext cx="8630194" cy="615553"/>
          </a:xfrm>
          <a:prstGeom prst="rect">
            <a:avLst/>
          </a:prstGeom>
        </p:spPr>
        <p:txBody>
          <a:bodyPr wrap="square" anchor="ctr">
            <a:spAutoFit/>
          </a:bodyPr>
          <a:lstStyle/>
          <a:p>
            <a:pPr algn="ctr">
              <a:buClr>
                <a:schemeClr val="dk1"/>
              </a:buClr>
              <a:buSzPct val="25000"/>
            </a:pPr>
            <a:r>
              <a:rPr lang="zh-TW" altLang="zh-TW" sz="3400" b="1" kern="1200">
                <a:solidFill>
                  <a:srgbClr val="FFFFFF"/>
                </a:solidFill>
                <a:latin typeface="Arial" panose="020B0604020202020204" pitchFamily="34" charset="0"/>
                <a:ea typeface="微軟正黑體" pitchFamily="34" charset="-120"/>
                <a:cs typeface="Arial" panose="020B0604020202020204" pitchFamily="34" charset="0"/>
              </a:rPr>
              <a:t>GPU Passthrough &amp; QTS 活用術</a:t>
            </a:r>
            <a:endParaRPr lang="zh-TW" altLang="en-US" sz="3400" b="1" kern="1200">
              <a:solidFill>
                <a:srgbClr val="FFFFFF"/>
              </a:solidFill>
              <a:latin typeface="Arial" panose="020B0604020202020204" pitchFamily="34" charset="0"/>
              <a:ea typeface="微軟正黑體" pitchFamily="34" charset="-120"/>
              <a:cs typeface="Arial" panose="020B0604020202020204" pitchFamily="34" charset="0"/>
            </a:endParaRPr>
          </a:p>
        </p:txBody>
      </p:sp>
      <p:sp>
        <p:nvSpPr>
          <p:cNvPr id="4" name="文字方塊 3"/>
          <p:cNvSpPr txBox="1"/>
          <p:nvPr/>
        </p:nvSpPr>
        <p:spPr>
          <a:xfrm>
            <a:off x="9525324" y="1207672"/>
            <a:ext cx="184666" cy="307777"/>
          </a:xfrm>
          <a:prstGeom prst="rect">
            <a:avLst/>
          </a:prstGeom>
          <a:noFill/>
        </p:spPr>
        <p:txBody>
          <a:bodyPr wrap="none" rtlCol="0">
            <a:spAutoFit/>
          </a:bodyPr>
          <a:lstStyle/>
          <a:p>
            <a:endParaRPr kumimoji="1" lang="zh-TW" altLang="en-US"/>
          </a:p>
        </p:txBody>
      </p:sp>
      <p:pic>
        <p:nvPicPr>
          <p:cNvPr id="18" name="Picture 2" descr="C:\Users\Han Tsai\Desktop\TVS-x73e_直播\rm-ir004.png">
            <a:extLst>
              <a:ext uri="{FF2B5EF4-FFF2-40B4-BE49-F238E27FC236}">
                <a16:creationId xmlns:a16="http://schemas.microsoft.com/office/drawing/2014/main" id="{C0FD2452-7846-E745-AB71-F6B015D2D75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501090" y="928676"/>
            <a:ext cx="334075" cy="1254300"/>
          </a:xfrm>
          <a:prstGeom prst="rect">
            <a:avLst/>
          </a:prstGeom>
          <a:noFill/>
        </p:spPr>
      </p:pic>
      <p:pic>
        <p:nvPicPr>
          <p:cNvPr id="20" name="圖片 19" descr="話框.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0800000">
            <a:off x="6243994" y="1214428"/>
            <a:ext cx="2165166" cy="1357322"/>
          </a:xfrm>
          <a:prstGeom prst="rect">
            <a:avLst/>
          </a:prstGeom>
        </p:spPr>
      </p:pic>
      <p:sp>
        <p:nvSpPr>
          <p:cNvPr id="6" name="Rectangle 5">
            <a:extLst>
              <a:ext uri="{FF2B5EF4-FFF2-40B4-BE49-F238E27FC236}">
                <a16:creationId xmlns:a16="http://schemas.microsoft.com/office/drawing/2014/main" id="{8F9C65C5-E065-E348-8B51-8E77F4D67B51}"/>
              </a:ext>
            </a:extLst>
          </p:cNvPr>
          <p:cNvSpPr/>
          <p:nvPr/>
        </p:nvSpPr>
        <p:spPr>
          <a:xfrm>
            <a:off x="6357950" y="1428742"/>
            <a:ext cx="1928826" cy="1015663"/>
          </a:xfrm>
          <a:prstGeom prst="rect">
            <a:avLst/>
          </a:prstGeom>
        </p:spPr>
        <p:txBody>
          <a:bodyPr wrap="square">
            <a:spAutoFit/>
          </a:bodyPr>
          <a:lstStyle/>
          <a:p>
            <a:pPr algn="ctr">
              <a:defRPr/>
            </a:pPr>
            <a:r>
              <a:rPr lang="zh-TW" altLang="en-US" sz="1500" b="1">
                <a:solidFill>
                  <a:srgbClr val="0070C0"/>
                </a:solidFill>
                <a:latin typeface="Arial" panose="020B0604020202020204" pitchFamily="34" charset="0"/>
                <a:ea typeface="微軟正黑體" pitchFamily="34" charset="-120"/>
                <a:cs typeface="Arial" panose="020B0604020202020204" pitchFamily="34" charset="0"/>
              </a:rPr>
              <a:t>可搭配選購支援 </a:t>
            </a:r>
            <a:r>
              <a:rPr lang="en-US" altLang="zh-TW" sz="1500" b="1" err="1">
                <a:solidFill>
                  <a:srgbClr val="0070C0"/>
                </a:solidFill>
                <a:latin typeface="Arial" panose="020B0604020202020204" pitchFamily="34" charset="0"/>
                <a:ea typeface="微軟正黑體" pitchFamily="34" charset="-120"/>
                <a:cs typeface="Arial" panose="020B0604020202020204" pitchFamily="34" charset="0"/>
              </a:rPr>
              <a:t>QButton</a:t>
            </a:r>
            <a:r>
              <a:rPr lang="en-US" altLang="zh-TW" sz="1500" b="1">
                <a:solidFill>
                  <a:srgbClr val="0070C0"/>
                </a:solidFill>
                <a:latin typeface="Arial" panose="020B0604020202020204" pitchFamily="34" charset="0"/>
                <a:ea typeface="微軟正黑體" pitchFamily="34" charset="-120"/>
                <a:cs typeface="Arial" panose="020B0604020202020204" pitchFamily="34" charset="0"/>
              </a:rPr>
              <a:t> </a:t>
            </a:r>
            <a:r>
              <a:rPr lang="zh-TW" altLang="en-US" sz="1500" b="1">
                <a:solidFill>
                  <a:srgbClr val="0070C0"/>
                </a:solidFill>
                <a:latin typeface="Arial" panose="020B0604020202020204" pitchFamily="34" charset="0"/>
                <a:ea typeface="微軟正黑體" pitchFamily="34" charset="-120"/>
                <a:cs typeface="Arial" panose="020B0604020202020204" pitchFamily="34" charset="0"/>
              </a:rPr>
              <a:t>自訂按鈕功能的 </a:t>
            </a:r>
            <a:r>
              <a:rPr lang="en-US" altLang="zh-TW" sz="1500" b="1">
                <a:solidFill>
                  <a:srgbClr val="0070C0"/>
                </a:solidFill>
                <a:latin typeface="Arial" panose="020B0604020202020204" pitchFamily="34" charset="0"/>
                <a:ea typeface="微軟正黑體" pitchFamily="34" charset="-120"/>
                <a:cs typeface="Arial" panose="020B0604020202020204" pitchFamily="34" charset="0"/>
              </a:rPr>
              <a:t>RM-IR004 </a:t>
            </a:r>
            <a:r>
              <a:rPr lang="zh-TW" altLang="en-US" sz="1500" b="1">
                <a:solidFill>
                  <a:srgbClr val="0070C0"/>
                </a:solidFill>
                <a:latin typeface="Arial" panose="020B0604020202020204" pitchFamily="34" charset="0"/>
                <a:ea typeface="微軟正黑體" pitchFamily="34" charset="-120"/>
                <a:cs typeface="Arial" panose="020B0604020202020204" pitchFamily="34" charset="0"/>
              </a:rPr>
              <a:t>遙控器！</a:t>
            </a:r>
            <a:endParaRPr lang="en-US" altLang="zh-TW" sz="1500" b="1">
              <a:solidFill>
                <a:srgbClr val="0070C0"/>
              </a:solidFill>
              <a:latin typeface="Arial" panose="020B0604020202020204" pitchFamily="34" charset="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3075306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755374"/>
          </a:xfrm>
        </p:spPr>
        <p:txBody>
          <a:bodyPr>
            <a:normAutofit/>
          </a:bodyPr>
          <a:lstStyle/>
          <a:p>
            <a:pPr>
              <a:spcBef>
                <a:spcPts val="0"/>
              </a:spcBef>
              <a:buClr>
                <a:schemeClr val="dk1"/>
              </a:buClr>
              <a:buSzPct val="25000"/>
              <a:buFont typeface="Arial"/>
            </a:pPr>
            <a:r>
              <a:rPr lang="zh-TW" altLang="en-US" sz="3600">
                <a:solidFill>
                  <a:srgbClr val="FFFFFF"/>
                </a:solidFill>
                <a:latin typeface="Arial" panose="020B0604020202020204" pitchFamily="34" charset="0"/>
                <a:cs typeface="Arial" panose="020B0604020202020204" pitchFamily="34" charset="0"/>
                <a:sym typeface="Arial"/>
              </a:rPr>
              <a:t>提升虛擬機影像處理能力</a:t>
            </a:r>
          </a:p>
        </p:txBody>
      </p:sp>
      <p:sp>
        <p:nvSpPr>
          <p:cNvPr id="4" name="剪去對角線角落矩形 3"/>
          <p:cNvSpPr/>
          <p:nvPr/>
        </p:nvSpPr>
        <p:spPr>
          <a:xfrm>
            <a:off x="2699752" y="1133276"/>
            <a:ext cx="6203514" cy="3511402"/>
          </a:xfrm>
          <a:prstGeom prst="snip2DiagRect">
            <a:avLst>
              <a:gd name="adj1" fmla="val 0"/>
              <a:gd name="adj2" fmla="val 906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5"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4119" y="4085495"/>
            <a:ext cx="481298" cy="406306"/>
          </a:xfrm>
          <a:prstGeom prst="rect">
            <a:avLst/>
          </a:prstGeom>
        </p:spPr>
      </p:pic>
      <p:pic>
        <p:nvPicPr>
          <p:cNvPr id="6"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9640" y="4109996"/>
            <a:ext cx="468224" cy="363652"/>
          </a:xfrm>
          <a:prstGeom prst="rect">
            <a:avLst/>
          </a:prstGeom>
        </p:spPr>
      </p:pic>
      <p:sp>
        <p:nvSpPr>
          <p:cNvPr id="7" name="Rectangle 15"/>
          <p:cNvSpPr/>
          <p:nvPr/>
        </p:nvSpPr>
        <p:spPr>
          <a:xfrm>
            <a:off x="3088742" y="1170965"/>
            <a:ext cx="5779324" cy="338554"/>
          </a:xfrm>
          <a:prstGeom prst="rect">
            <a:avLst/>
          </a:prstGeom>
          <a:noFill/>
        </p:spPr>
        <p:txBody>
          <a:bodyPr wrap="square">
            <a:spAutoFit/>
          </a:bodyPr>
          <a:lstStyle/>
          <a:p>
            <a:r>
              <a:rPr lang="zh-TW" altLang="en-US" sz="1600" b="1">
                <a:solidFill>
                  <a:schemeClr val="tx1"/>
                </a:solidFill>
                <a:latin typeface="微軟正黑體" pitchFamily="34" charset="-120"/>
                <a:ea typeface="微軟正黑體" pitchFamily="34" charset="-120"/>
                <a:cs typeface="Verdana"/>
              </a:rPr>
              <a:t>透過外接顯示卡執行硬體加速，有效降低 </a:t>
            </a:r>
            <a:r>
              <a:rPr lang="en-US" altLang="zh-TW" sz="1600" b="1">
                <a:solidFill>
                  <a:schemeClr val="tx1"/>
                </a:solidFill>
                <a:latin typeface="微軟正黑體" pitchFamily="34" charset="-120"/>
                <a:ea typeface="微軟正黑體" pitchFamily="34" charset="-120"/>
                <a:cs typeface="Verdana"/>
              </a:rPr>
              <a:t>CPU</a:t>
            </a:r>
            <a:r>
              <a:rPr lang="zh-TW" altLang="en-US" sz="1600" b="1">
                <a:solidFill>
                  <a:schemeClr val="tx1"/>
                </a:solidFill>
                <a:latin typeface="微軟正黑體" pitchFamily="34" charset="-120"/>
                <a:ea typeface="微軟正黑體" pitchFamily="34" charset="-120"/>
                <a:cs typeface="Verdana"/>
              </a:rPr>
              <a:t> 使用率。</a:t>
            </a:r>
            <a:endParaRPr lang="en-US" sz="1600" b="1">
              <a:solidFill>
                <a:schemeClr val="tx1"/>
              </a:solidFill>
              <a:latin typeface="微軟正黑體" pitchFamily="34" charset="-120"/>
              <a:ea typeface="微軟正黑體" pitchFamily="34" charset="-120"/>
              <a:cs typeface="Verdana"/>
            </a:endParaRPr>
          </a:p>
        </p:txBody>
      </p:sp>
      <p:grpSp>
        <p:nvGrpSpPr>
          <p:cNvPr id="3" name="Group 20"/>
          <p:cNvGrpSpPr/>
          <p:nvPr/>
        </p:nvGrpSpPr>
        <p:grpSpPr>
          <a:xfrm>
            <a:off x="3151791" y="1584889"/>
            <a:ext cx="2540490" cy="2866727"/>
            <a:chOff x="2908688" y="2130380"/>
            <a:chExt cx="2546264" cy="2736565"/>
          </a:xfrm>
        </p:grpSpPr>
        <p:grpSp>
          <p:nvGrpSpPr>
            <p:cNvPr id="8" name="Group 18"/>
            <p:cNvGrpSpPr/>
            <p:nvPr/>
          </p:nvGrpSpPr>
          <p:grpSpPr>
            <a:xfrm>
              <a:off x="2908688" y="2130380"/>
              <a:ext cx="2546264" cy="2736565"/>
              <a:chOff x="3724119" y="2140287"/>
              <a:chExt cx="2546264" cy="2736565"/>
            </a:xfrm>
          </p:grpSpPr>
          <p:pic>
            <p:nvPicPr>
              <p:cNvPr id="11"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4119" y="2140287"/>
                <a:ext cx="2546264" cy="2315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3"/>
              <p:cNvSpPr/>
              <p:nvPr/>
            </p:nvSpPr>
            <p:spPr>
              <a:xfrm>
                <a:off x="4463532" y="4583049"/>
                <a:ext cx="1703640" cy="293803"/>
              </a:xfrm>
              <a:prstGeom prst="rect">
                <a:avLst/>
              </a:prstGeom>
              <a:noFill/>
            </p:spPr>
            <p:txBody>
              <a:bodyPr wrap="square">
                <a:spAutoFit/>
              </a:bodyPr>
              <a:lstStyle/>
              <a:p>
                <a:pPr algn="ctr"/>
                <a:r>
                  <a:rPr lang="zh-TW" altLang="en-US" b="1">
                    <a:solidFill>
                      <a:schemeClr val="tx1"/>
                    </a:solidFill>
                    <a:latin typeface="微軟正黑體" pitchFamily="34" charset="-120"/>
                    <a:ea typeface="微軟正黑體" pitchFamily="34" charset="-120"/>
                    <a:cs typeface="Verdana"/>
                  </a:rPr>
                  <a:t>有 </a:t>
                </a:r>
                <a:r>
                  <a:rPr lang="en-US" b="1">
                    <a:solidFill>
                      <a:schemeClr val="tx1"/>
                    </a:solidFill>
                    <a:latin typeface="微軟正黑體" pitchFamily="34" charset="-120"/>
                    <a:ea typeface="微軟正黑體" pitchFamily="34" charset="-120"/>
                    <a:cs typeface="Verdana"/>
                  </a:rPr>
                  <a:t>GPU</a:t>
                </a:r>
                <a:endParaRPr lang="en-US" altLang="zh-TW" b="1">
                  <a:solidFill>
                    <a:schemeClr val="tx1"/>
                  </a:solidFill>
                  <a:latin typeface="微軟正黑體" pitchFamily="34" charset="-120"/>
                  <a:ea typeface="微軟正黑體" pitchFamily="34" charset="-120"/>
                  <a:cs typeface="Verdana"/>
                </a:endParaRPr>
              </a:p>
            </p:txBody>
          </p:sp>
        </p:grpSp>
        <p:sp>
          <p:nvSpPr>
            <p:cNvPr id="10" name="Rectangle 16"/>
            <p:cNvSpPr/>
            <p:nvPr/>
          </p:nvSpPr>
          <p:spPr>
            <a:xfrm>
              <a:off x="3797366"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1"/>
          <p:cNvGrpSpPr/>
          <p:nvPr/>
        </p:nvGrpSpPr>
        <p:grpSpPr>
          <a:xfrm>
            <a:off x="5820297" y="1584890"/>
            <a:ext cx="2632668" cy="2866724"/>
            <a:chOff x="6321291" y="2144386"/>
            <a:chExt cx="2592288" cy="2743015"/>
          </a:xfrm>
        </p:grpSpPr>
        <p:grpSp>
          <p:nvGrpSpPr>
            <p:cNvPr id="13" name="Group 19"/>
            <p:cNvGrpSpPr/>
            <p:nvPr/>
          </p:nvGrpSpPr>
          <p:grpSpPr>
            <a:xfrm>
              <a:off x="6321291" y="2144386"/>
              <a:ext cx="2592288" cy="2743015"/>
              <a:chOff x="6321291" y="2144386"/>
              <a:chExt cx="2592288" cy="2743015"/>
            </a:xfrm>
          </p:grpSpPr>
          <p:pic>
            <p:nvPicPr>
              <p:cNvPr id="16"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1291" y="2144386"/>
                <a:ext cx="2592288" cy="2315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4"/>
              <p:cNvSpPr/>
              <p:nvPr/>
            </p:nvSpPr>
            <p:spPr>
              <a:xfrm>
                <a:off x="6990819" y="4592906"/>
                <a:ext cx="1703640" cy="294495"/>
              </a:xfrm>
              <a:prstGeom prst="rect">
                <a:avLst/>
              </a:prstGeom>
              <a:noFill/>
            </p:spPr>
            <p:txBody>
              <a:bodyPr wrap="square">
                <a:spAutoFit/>
              </a:bodyPr>
              <a:lstStyle/>
              <a:p>
                <a:pPr algn="ctr"/>
                <a:r>
                  <a:rPr lang="zh-TW" altLang="en-US" b="1">
                    <a:solidFill>
                      <a:schemeClr val="tx1"/>
                    </a:solidFill>
                    <a:latin typeface="微軟正黑體" pitchFamily="34" charset="-120"/>
                    <a:ea typeface="微軟正黑體" pitchFamily="34" charset="-120"/>
                    <a:cs typeface="Verdana"/>
                  </a:rPr>
                  <a:t>無 </a:t>
                </a:r>
                <a:r>
                  <a:rPr lang="en-US" b="1">
                    <a:solidFill>
                      <a:schemeClr val="tx1"/>
                    </a:solidFill>
                    <a:latin typeface="微軟正黑體" pitchFamily="34" charset="-120"/>
                    <a:ea typeface="微軟正黑體" pitchFamily="34" charset="-120"/>
                    <a:cs typeface="Verdana"/>
                  </a:rPr>
                  <a:t>GPU</a:t>
                </a:r>
                <a:endParaRPr lang="en-US" altLang="zh-TW" b="1">
                  <a:solidFill>
                    <a:schemeClr val="tx1"/>
                  </a:solidFill>
                  <a:latin typeface="微軟正黑體" pitchFamily="34" charset="-120"/>
                  <a:ea typeface="微軟正黑體" pitchFamily="34" charset="-120"/>
                  <a:cs typeface="Verdana"/>
                </a:endParaRPr>
              </a:p>
            </p:txBody>
          </p:sp>
        </p:grpSp>
        <p:sp>
          <p:nvSpPr>
            <p:cNvPr id="15" name="Rectangle 17"/>
            <p:cNvSpPr/>
            <p:nvPr/>
          </p:nvSpPr>
          <p:spPr>
            <a:xfrm>
              <a:off x="7193462"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23"/>
          <p:cNvSpPr/>
          <p:nvPr/>
        </p:nvSpPr>
        <p:spPr>
          <a:xfrm>
            <a:off x="126307" y="1140858"/>
            <a:ext cx="2445429" cy="338554"/>
          </a:xfrm>
          <a:prstGeom prst="rect">
            <a:avLst/>
          </a:prstGeom>
          <a:solidFill>
            <a:srgbClr val="FFC000"/>
          </a:solidFill>
        </p:spPr>
        <p:txBody>
          <a:bodyPr wrap="square" anchor="t">
            <a:spAutoFit/>
          </a:bodyPr>
          <a:lstStyle/>
          <a:p>
            <a:pPr algn="ctr"/>
            <a:r>
              <a:rPr lang="zh-TW" altLang="en-US" sz="1600" b="1">
                <a:solidFill>
                  <a:schemeClr val="tx1"/>
                </a:solidFill>
                <a:latin typeface="Arial" pitchFamily="34" charset="0"/>
                <a:ea typeface="微軟正黑體" pitchFamily="34" charset="-120"/>
                <a:cs typeface="Arial" pitchFamily="34" charset="0"/>
              </a:rPr>
              <a:t>支援 </a:t>
            </a:r>
            <a:r>
              <a:rPr lang="en-US" altLang="zh-TW" sz="1600" b="1">
                <a:solidFill>
                  <a:schemeClr val="tx1"/>
                </a:solidFill>
                <a:latin typeface="Arial" pitchFamily="34" charset="0"/>
                <a:ea typeface="微軟正黑體" pitchFamily="34" charset="-120"/>
                <a:cs typeface="Arial" pitchFamily="34" charset="0"/>
              </a:rPr>
              <a:t>OpenGL, DirectX</a:t>
            </a:r>
            <a:r>
              <a:rPr lang="zh-TW" altLang="en-US" sz="1600" b="1">
                <a:solidFill>
                  <a:schemeClr val="tx1"/>
                </a:solidFill>
                <a:latin typeface="Arial" pitchFamily="34" charset="0"/>
                <a:ea typeface="微軟正黑體" pitchFamily="34" charset="-120"/>
                <a:cs typeface="Arial" pitchFamily="34" charset="0"/>
              </a:rPr>
              <a:t> </a:t>
            </a:r>
            <a:endParaRPr lang="en-US" sz="1600" b="1">
              <a:solidFill>
                <a:schemeClr val="tx1"/>
              </a:solidFill>
              <a:latin typeface="Arial" pitchFamily="34" charset="0"/>
              <a:ea typeface="微軟正黑體" pitchFamily="34" charset="-120"/>
              <a:cs typeface="Arial" pitchFamily="34" charset="0"/>
            </a:endParaRPr>
          </a:p>
        </p:txBody>
      </p:sp>
      <p:sp>
        <p:nvSpPr>
          <p:cNvPr id="19" name="Rectangle 24"/>
          <p:cNvSpPr/>
          <p:nvPr/>
        </p:nvSpPr>
        <p:spPr>
          <a:xfrm>
            <a:off x="97867" y="4608288"/>
            <a:ext cx="2473869" cy="461665"/>
          </a:xfrm>
          <a:prstGeom prst="rect">
            <a:avLst/>
          </a:prstGeom>
        </p:spPr>
        <p:txBody>
          <a:bodyPr wrap="square">
            <a:spAutoFit/>
          </a:bodyPr>
          <a:lstStyle/>
          <a:p>
            <a:r>
              <a:rPr lang="en-US" sz="600" err="1">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測試於</a:t>
            </a:r>
            <a:r>
              <a:rPr 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 QNAP </a:t>
            </a:r>
            <a:r>
              <a:rPr lang="en-US" sz="600" err="1">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實驗室，數據會因實際環境而有所不同</a:t>
            </a:r>
            <a:r>
              <a:rPr 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a:t>
            </a:r>
            <a:br>
              <a:rPr 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br>
            <a:r>
              <a:rPr 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NAS：</a:t>
            </a:r>
            <a:r>
              <a:rPr lang="en-US" altLang="zh-TW"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TS-1677X</a:t>
            </a:r>
            <a:r>
              <a:rPr lang="zh-TW" alt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Ryzen</a:t>
            </a:r>
            <a:r>
              <a:rPr lang="zh-TW" alt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1700</a:t>
            </a:r>
          </a:p>
          <a:p>
            <a:r>
              <a:rPr 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QTS 4.3.</a:t>
            </a:r>
            <a:r>
              <a:rPr lang="en-US" altLang="zh-TW"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4</a:t>
            </a:r>
            <a:r>
              <a:rPr 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Seagate</a:t>
            </a:r>
            <a:r>
              <a:rPr lang="zh-TW" alt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 </a:t>
            </a:r>
            <a:r>
              <a:rPr lang="nl-NL"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ST4000VN0001</a:t>
            </a:r>
            <a:endParaRPr 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600" err="1">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nVIDIA</a:t>
            </a:r>
            <a:r>
              <a:rPr lang="zh-TW" alt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GeForce</a:t>
            </a:r>
            <a:r>
              <a:rPr lang="zh-TW" alt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GTX</a:t>
            </a:r>
            <a:r>
              <a:rPr lang="zh-TW" alt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1060</a:t>
            </a:r>
            <a:r>
              <a:rPr lang="zh-TW" altLang="en-US"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6GB</a:t>
            </a:r>
            <a:endParaRPr lang="nl-NL" sz="6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0" name="Picture 2" descr="C:\Users\user\Desktop\20170928_Virtualization Station 直播\無.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31885" y="4119802"/>
            <a:ext cx="391752" cy="390940"/>
          </a:xfrm>
          <a:prstGeom prst="rect">
            <a:avLst/>
          </a:prstGeom>
          <a:noFill/>
        </p:spPr>
      </p:pic>
      <p:pic>
        <p:nvPicPr>
          <p:cNvPr id="21" name="Picture 3" descr="C:\Users\user\Desktop\20170928_Virtualization Station 直播\有.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79509" y="4117570"/>
            <a:ext cx="417302" cy="395402"/>
          </a:xfrm>
          <a:prstGeom prst="rect">
            <a:avLst/>
          </a:prstGeom>
          <a:noFill/>
        </p:spPr>
      </p:pic>
      <p:pic>
        <p:nvPicPr>
          <p:cNvPr id="22"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232" y="1620400"/>
            <a:ext cx="2443504" cy="2348608"/>
          </a:xfrm>
          <a:prstGeom prst="rect">
            <a:avLst/>
          </a:prstGeom>
        </p:spPr>
      </p:pic>
    </p:spTree>
    <p:extLst>
      <p:ext uri="{BB962C8B-B14F-4D97-AF65-F5344CB8AC3E}">
        <p14:creationId xmlns:p14="http://schemas.microsoft.com/office/powerpoint/2010/main" val="904607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平行四邊形 15"/>
          <p:cNvSpPr/>
          <p:nvPr/>
        </p:nvSpPr>
        <p:spPr>
          <a:xfrm>
            <a:off x="4572000" y="3318921"/>
            <a:ext cx="6143668" cy="1030080"/>
          </a:xfrm>
          <a:prstGeom prst="parallelogram">
            <a:avLst>
              <a:gd name="adj" fmla="val 55727"/>
            </a:avLst>
          </a:prstGeom>
          <a:gradFill>
            <a:gsLst>
              <a:gs pos="1724">
                <a:schemeClr val="accent2">
                  <a:lumMod val="50000"/>
                </a:schemeClr>
              </a:gs>
              <a:gs pos="50000">
                <a:srgbClr val="C00000"/>
              </a:gs>
              <a:gs pos="100000">
                <a:schemeClr val="bg1">
                  <a:alpha val="0"/>
                </a:schemeClr>
              </a:gs>
            </a:gsLst>
            <a:lin ang="0" scaled="0"/>
          </a:gradFill>
          <a:ln w="1270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grpSp>
        <p:nvGrpSpPr>
          <p:cNvPr id="12" name="群組 11"/>
          <p:cNvGrpSpPr/>
          <p:nvPr/>
        </p:nvGrpSpPr>
        <p:grpSpPr>
          <a:xfrm>
            <a:off x="4572000" y="2062985"/>
            <a:ext cx="6143668" cy="1071570"/>
            <a:chOff x="4857752" y="1337487"/>
            <a:chExt cx="2329260" cy="511841"/>
          </a:xfrm>
        </p:grpSpPr>
        <p:sp>
          <p:nvSpPr>
            <p:cNvPr id="13" name="平行四邊形 12"/>
            <p:cNvSpPr/>
            <p:nvPr/>
          </p:nvSpPr>
          <p:spPr>
            <a:xfrm>
              <a:off x="4857752" y="1357305"/>
              <a:ext cx="2329260" cy="492023"/>
            </a:xfrm>
            <a:prstGeom prst="parallelogram">
              <a:avLst>
                <a:gd name="adj" fmla="val 55727"/>
              </a:avLst>
            </a:prstGeom>
            <a:gradFill>
              <a:gsLst>
                <a:gs pos="1724">
                  <a:schemeClr val="accent2">
                    <a:lumMod val="50000"/>
                  </a:schemeClr>
                </a:gs>
                <a:gs pos="50000">
                  <a:srgbClr val="C00000"/>
                </a:gs>
                <a:gs pos="100000">
                  <a:schemeClr val="bg1">
                    <a:alpha val="0"/>
                  </a:schemeClr>
                </a:gs>
              </a:gsLst>
              <a:lin ang="0" scaled="0"/>
            </a:gradFill>
            <a:ln w="12700">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4" name="矩形 13"/>
            <p:cNvSpPr/>
            <p:nvPr/>
          </p:nvSpPr>
          <p:spPr>
            <a:xfrm>
              <a:off x="5021429" y="1337487"/>
              <a:ext cx="2089628" cy="501147"/>
            </a:xfrm>
            <a:prstGeom prst="rect">
              <a:avLst/>
            </a:prstGeom>
            <a:ln>
              <a:noFill/>
            </a:ln>
          </p:spPr>
          <p:txBody>
            <a:bodyPr wrap="square">
              <a:spAutoFit/>
            </a:bodyPr>
            <a:lstStyle/>
            <a:p>
              <a:pPr algn="ctr"/>
              <a:endParaRPr lang="zh-TW" altLang="en-US" sz="2300" b="1">
                <a:solidFill>
                  <a:schemeClr val="bg1"/>
                </a:solidFill>
                <a:latin typeface="Calibri" pitchFamily="34" charset="0"/>
                <a:ea typeface="微軟正黑體" pitchFamily="34" charset="-120"/>
              </a:endParaRPr>
            </a:p>
          </p:txBody>
        </p:sp>
      </p:grpSp>
      <p:sp>
        <p:nvSpPr>
          <p:cNvPr id="2" name="Title 1"/>
          <p:cNvSpPr>
            <a:spLocks noGrp="1"/>
          </p:cNvSpPr>
          <p:nvPr>
            <p:ph type="title"/>
          </p:nvPr>
        </p:nvSpPr>
        <p:spPr>
          <a:xfrm>
            <a:off x="0" y="0"/>
            <a:ext cx="9144000" cy="742740"/>
          </a:xfrm>
        </p:spPr>
        <p:txBody>
          <a:bodyPr>
            <a:normAutofit/>
          </a:bodyPr>
          <a:lstStyle/>
          <a:p>
            <a:pPr>
              <a:spcBef>
                <a:spcPts val="0"/>
              </a:spcBef>
              <a:buClr>
                <a:schemeClr val="dk1"/>
              </a:buClr>
              <a:buSzPct val="25000"/>
            </a:pPr>
            <a:r>
              <a:rPr lang="en-US" sz="3600">
                <a:solidFill>
                  <a:srgbClr val="FFFFFF"/>
                </a:solidFill>
                <a:latin typeface="Arial" panose="020B0604020202020204" pitchFamily="34" charset="0"/>
                <a:cs typeface="Arial" panose="020B0604020202020204" pitchFamily="34" charset="0"/>
              </a:rPr>
              <a:t>QTS </a:t>
            </a:r>
            <a:r>
              <a:rPr lang="zh-TW" altLang="en-US" sz="3600">
                <a:solidFill>
                  <a:srgbClr val="FFFFFF"/>
                </a:solidFill>
                <a:latin typeface="Arial" panose="020B0604020202020204" pitchFamily="34" charset="0"/>
                <a:cs typeface="Arial" panose="020B0604020202020204" pitchFamily="34" charset="0"/>
              </a:rPr>
              <a:t>與虛擬化應用提升生產力</a:t>
            </a:r>
            <a:endParaRPr lang="en-US" sz="3600">
              <a:solidFill>
                <a:srgbClr val="FFFFFF"/>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3906" y="1991635"/>
            <a:ext cx="4246762" cy="2538620"/>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4468955" y="1091245"/>
            <a:ext cx="4357148" cy="723263"/>
          </a:xfrm>
          <a:prstGeom prst="rect">
            <a:avLst/>
          </a:prstGeom>
          <a:noFill/>
        </p:spPr>
        <p:txBody>
          <a:bodyPr wrap="square" lIns="121908" tIns="60954" rIns="121908" bIns="60954">
            <a:spAutoFit/>
          </a:bodyPr>
          <a:lstStyle/>
          <a:p>
            <a:pPr algn="ctr" eaLnBrk="1" hangingPunct="1">
              <a:defRPr/>
            </a:pPr>
            <a:r>
              <a:rPr lang="zh-TW" altLang="en-US" sz="2400" b="1">
                <a:solidFill>
                  <a:srgbClr val="C00000"/>
                </a:solidFill>
                <a:latin typeface="+mj-lt"/>
                <a:ea typeface="Microsoft JhengHei" charset="-120"/>
                <a:cs typeface="Microsoft JhengHei" charset="-120"/>
              </a:rPr>
              <a:t>一機多系統</a:t>
            </a:r>
            <a:endParaRPr lang="en-US" altLang="zh-TW" sz="2400" b="1">
              <a:solidFill>
                <a:srgbClr val="C00000"/>
              </a:solidFill>
              <a:latin typeface="+mj-lt"/>
              <a:ea typeface="Microsoft JhengHei" charset="-120"/>
              <a:cs typeface="Microsoft JhengHei" charset="-120"/>
            </a:endParaRPr>
          </a:p>
          <a:p>
            <a:pPr algn="ctr" eaLnBrk="1" hangingPunct="1">
              <a:defRPr/>
            </a:pPr>
            <a:r>
              <a:rPr lang="zh-TW" altLang="en-US" sz="1500" b="1">
                <a:latin typeface="Microsoft JhengHei" charset="-120"/>
                <a:ea typeface="Microsoft JhengHei" charset="-120"/>
                <a:cs typeface="Microsoft JhengHei" charset="-120"/>
              </a:rPr>
              <a:t>運行</a:t>
            </a:r>
            <a:r>
              <a:rPr lang="en-US" altLang="zh-TW" sz="1500" b="1">
                <a:latin typeface="Microsoft JhengHei" charset="-120"/>
                <a:ea typeface="Microsoft JhengHei" charset="-120"/>
                <a:cs typeface="Microsoft JhengHei" charset="-120"/>
              </a:rPr>
              <a:t> </a:t>
            </a:r>
            <a:r>
              <a:rPr lang="en-US" altLang="zh-TW" sz="1500" b="1">
                <a:latin typeface="Arial" pitchFamily="34" charset="0"/>
                <a:ea typeface="Microsoft JhengHei" charset="-120"/>
                <a:cs typeface="Arial" pitchFamily="34" charset="0"/>
              </a:rPr>
              <a:t>Windows/Linux </a:t>
            </a:r>
            <a:r>
              <a:rPr lang="zh-TW" altLang="en-US" sz="1500" b="1">
                <a:latin typeface="Microsoft JhengHei" charset="-120"/>
                <a:ea typeface="Microsoft JhengHei" charset="-120"/>
                <a:cs typeface="Microsoft JhengHei" charset="-120"/>
              </a:rPr>
              <a:t>虛擬機與各式軟體容器</a:t>
            </a:r>
            <a:endParaRPr lang="en-US" sz="1500" b="1">
              <a:latin typeface="Microsoft JhengHei" charset="-120"/>
              <a:ea typeface="Microsoft JhengHei" charset="-120"/>
              <a:cs typeface="Microsoft JhengHei" charset="-120"/>
            </a:endParaRPr>
          </a:p>
        </p:txBody>
      </p:sp>
      <p:sp>
        <p:nvSpPr>
          <p:cNvPr id="8" name="TextBox 7"/>
          <p:cNvSpPr txBox="1"/>
          <p:nvPr/>
        </p:nvSpPr>
        <p:spPr>
          <a:xfrm>
            <a:off x="222193" y="991217"/>
            <a:ext cx="4246762" cy="923318"/>
          </a:xfrm>
          <a:prstGeom prst="rect">
            <a:avLst/>
          </a:prstGeom>
          <a:solidFill>
            <a:schemeClr val="accent1">
              <a:lumMod val="20000"/>
              <a:lumOff val="80000"/>
            </a:schemeClr>
          </a:solidFill>
        </p:spPr>
        <p:txBody>
          <a:bodyPr wrap="square" lIns="121908" tIns="60954" rIns="121908" bIns="60954">
            <a:spAutoFit/>
          </a:bodyPr>
          <a:lstStyle/>
          <a:p>
            <a:pPr algn="ctr" eaLnBrk="1" hangingPunct="1">
              <a:defRPr/>
            </a:pPr>
            <a:r>
              <a:rPr lang="en-US" altLang="zh-TW" sz="3200" b="1">
                <a:solidFill>
                  <a:srgbClr val="0070C0"/>
                </a:solidFill>
                <a:latin typeface="Arial" pitchFamily="34" charset="0"/>
                <a:ea typeface="Microsoft JhengHei" charset="-120"/>
                <a:cs typeface="Arial" pitchFamily="34" charset="0"/>
              </a:rPr>
              <a:t>QTS 4.3.5 </a:t>
            </a:r>
          </a:p>
          <a:p>
            <a:pPr algn="ctr" eaLnBrk="1" hangingPunct="1">
              <a:defRPr/>
            </a:pPr>
            <a:r>
              <a:rPr lang="zh-TW" altLang="en-US" sz="2000" b="1">
                <a:solidFill>
                  <a:srgbClr val="0070C0"/>
                </a:solidFill>
                <a:latin typeface="Microsoft JhengHei" charset="-120"/>
                <a:ea typeface="Microsoft JhengHei" charset="-120"/>
                <a:cs typeface="Microsoft JhengHei" charset="-120"/>
              </a:rPr>
              <a:t>儲存管理介面、快照與多媒體中心</a:t>
            </a:r>
            <a:endParaRPr lang="en-US" altLang="zh-TW" sz="2000" b="1">
              <a:solidFill>
                <a:srgbClr val="0070C0"/>
              </a:solidFill>
              <a:latin typeface="Microsoft JhengHei" charset="-120"/>
              <a:ea typeface="Microsoft JhengHei" charset="-120"/>
              <a:cs typeface="Microsoft JhengHei" charset="-120"/>
            </a:endParaRPr>
          </a:p>
        </p:txBody>
      </p:sp>
      <p:sp>
        <p:nvSpPr>
          <p:cNvPr id="9" name="TextBox 8"/>
          <p:cNvSpPr txBox="1"/>
          <p:nvPr/>
        </p:nvSpPr>
        <p:spPr>
          <a:xfrm>
            <a:off x="5825739" y="2283805"/>
            <a:ext cx="2786050" cy="646319"/>
          </a:xfrm>
          <a:prstGeom prst="rect">
            <a:avLst/>
          </a:prstGeom>
          <a:noFill/>
        </p:spPr>
        <p:txBody>
          <a:bodyPr wrap="square" lIns="121908" tIns="60954" rIns="121908" bIns="60954">
            <a:spAutoFit/>
          </a:bodyPr>
          <a:lstStyle/>
          <a:p>
            <a:pPr algn="ctr" eaLnBrk="1" hangingPunct="1">
              <a:defRPr/>
            </a:pPr>
            <a:r>
              <a:rPr lang="zh-TW" altLang="en-US" sz="2000" b="1">
                <a:solidFill>
                  <a:srgbClr val="FFFF00"/>
                </a:solidFill>
                <a:effectLst>
                  <a:outerShdw blurRad="38100" dist="38100" dir="2700000" algn="tl">
                    <a:srgbClr val="000000">
                      <a:alpha val="43137"/>
                    </a:srgbClr>
                  </a:outerShdw>
                </a:effectLst>
                <a:latin typeface="Microsoft JhengHei" charset="-120"/>
                <a:ea typeface="Microsoft JhengHei" charset="-120"/>
                <a:cs typeface="Microsoft JhengHei" charset="-120"/>
              </a:rPr>
              <a:t>虛擬機工作站</a:t>
            </a:r>
            <a:endParaRPr lang="en-US" altLang="zh-TW" sz="2000" b="1">
              <a:solidFill>
                <a:srgbClr val="FFFF00"/>
              </a:solidFill>
              <a:effectLst>
                <a:outerShdw blurRad="38100" dist="38100" dir="2700000" algn="tl">
                  <a:srgbClr val="000000">
                    <a:alpha val="43137"/>
                  </a:srgbClr>
                </a:outerShdw>
              </a:effectLst>
              <a:latin typeface="Microsoft JhengHei" charset="-120"/>
              <a:ea typeface="Microsoft JhengHei" charset="-120"/>
              <a:cs typeface="Microsoft JhengHei" charset="-120"/>
            </a:endParaRPr>
          </a:p>
          <a:p>
            <a:pPr algn="ctr" eaLnBrk="1" hangingPunct="1">
              <a:defRPr/>
            </a:pPr>
            <a:r>
              <a:rPr lang="en-US" b="1">
                <a:solidFill>
                  <a:schemeClr val="bg1"/>
                </a:solidFill>
                <a:effectLst>
                  <a:outerShdw blurRad="38100" dist="38100" dir="2700000" algn="tl">
                    <a:srgbClr val="000000">
                      <a:alpha val="43137"/>
                    </a:srgbClr>
                  </a:outerShdw>
                </a:effectLst>
                <a:latin typeface="Microsoft JhengHei" charset="-120"/>
                <a:ea typeface="Microsoft JhengHei" charset="-120"/>
                <a:cs typeface="Microsoft JhengHei" charset="-120"/>
              </a:rPr>
              <a:t>(Virtualization Station)</a:t>
            </a:r>
          </a:p>
        </p:txBody>
      </p:sp>
      <p:sp>
        <p:nvSpPr>
          <p:cNvPr id="10" name="TextBox 9"/>
          <p:cNvSpPr txBox="1"/>
          <p:nvPr/>
        </p:nvSpPr>
        <p:spPr>
          <a:xfrm>
            <a:off x="5897177" y="3491745"/>
            <a:ext cx="2714612" cy="646319"/>
          </a:xfrm>
          <a:prstGeom prst="rect">
            <a:avLst/>
          </a:prstGeom>
          <a:noFill/>
        </p:spPr>
        <p:txBody>
          <a:bodyPr wrap="square" lIns="121908" tIns="60954" rIns="121908" bIns="60954">
            <a:spAutoFit/>
          </a:bodyPr>
          <a:lstStyle/>
          <a:p>
            <a:pPr algn="ctr">
              <a:defRPr/>
            </a:pPr>
            <a:r>
              <a:rPr lang="zh-TW" altLang="en-US" sz="2000" b="1">
                <a:solidFill>
                  <a:srgbClr val="FFFF00"/>
                </a:solidFill>
                <a:effectLst>
                  <a:outerShdw blurRad="38100" dist="38100" dir="2700000" algn="tl">
                    <a:srgbClr val="000000">
                      <a:alpha val="43137"/>
                    </a:srgbClr>
                  </a:outerShdw>
                </a:effectLst>
                <a:latin typeface="Microsoft JhengHei" charset="-120"/>
                <a:ea typeface="Microsoft JhengHei" charset="-120"/>
                <a:cs typeface="Microsoft JhengHei" charset="-120"/>
              </a:rPr>
              <a:t>軟體容器工作站</a:t>
            </a:r>
            <a:endParaRPr lang="en-US" altLang="zh-TW" sz="2000" b="1">
              <a:solidFill>
                <a:srgbClr val="FFFF00"/>
              </a:solidFill>
              <a:effectLst>
                <a:outerShdw blurRad="38100" dist="38100" dir="2700000" algn="tl">
                  <a:srgbClr val="000000">
                    <a:alpha val="43137"/>
                  </a:srgbClr>
                </a:outerShdw>
              </a:effectLst>
              <a:latin typeface="Microsoft JhengHei" charset="-120"/>
              <a:ea typeface="Microsoft JhengHei" charset="-120"/>
              <a:cs typeface="Microsoft JhengHei" charset="-120"/>
            </a:endParaRPr>
          </a:p>
          <a:p>
            <a:pPr algn="ctr" eaLnBrk="1" hangingPunct="1">
              <a:defRPr/>
            </a:pPr>
            <a:r>
              <a:rPr lang="en-US" b="1">
                <a:solidFill>
                  <a:schemeClr val="bg1"/>
                </a:solidFill>
                <a:effectLst>
                  <a:outerShdw blurRad="38100" dist="38100" dir="2700000" algn="tl">
                    <a:srgbClr val="000000">
                      <a:alpha val="43137"/>
                    </a:srgbClr>
                  </a:outerShdw>
                </a:effectLst>
                <a:latin typeface="Microsoft JhengHei" charset="-120"/>
                <a:ea typeface="Microsoft JhengHei" charset="-120"/>
                <a:cs typeface="Microsoft JhengHei" charset="-120"/>
              </a:rPr>
              <a:t>(Container Station)</a:t>
            </a:r>
          </a:p>
        </p:txBody>
      </p:sp>
      <p:pic>
        <p:nvPicPr>
          <p:cNvPr id="3075" name="Picture 3" descr="\\MARKETING\Marketing\MarketingMaterials\素材\_icons\ICON_Sabrina\Virtualization Station.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6380" y="2205861"/>
            <a:ext cx="785818" cy="785818"/>
          </a:xfrm>
          <a:prstGeom prst="rect">
            <a:avLst/>
          </a:prstGeom>
          <a:noFill/>
        </p:spPr>
      </p:pic>
      <p:pic>
        <p:nvPicPr>
          <p:cNvPr id="3076" name="Picture 4" descr="\\MARKETING\Marketing\MarketingMaterials\素材\_icons\00_4.2iconPNG\Container-Station-icon.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86380" y="3446739"/>
            <a:ext cx="785818" cy="785818"/>
          </a:xfrm>
          <a:prstGeom prst="rect">
            <a:avLst/>
          </a:prstGeom>
          <a:noFill/>
        </p:spPr>
      </p:pic>
    </p:spTree>
    <p:extLst>
      <p:ext uri="{BB962C8B-B14F-4D97-AF65-F5344CB8AC3E}">
        <p14:creationId xmlns:p14="http://schemas.microsoft.com/office/powerpoint/2010/main" val="493631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descr="TS-1677X_fon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71971" y="3032059"/>
            <a:ext cx="2585913" cy="1616484"/>
          </a:xfrm>
          <a:prstGeom prst="rect">
            <a:avLst/>
          </a:prstGeom>
        </p:spPr>
      </p:pic>
      <p:sp>
        <p:nvSpPr>
          <p:cNvPr id="2" name="標題 1"/>
          <p:cNvSpPr>
            <a:spLocks noGrp="1"/>
          </p:cNvSpPr>
          <p:nvPr>
            <p:ph type="title"/>
          </p:nvPr>
        </p:nvSpPr>
        <p:spPr>
          <a:xfrm>
            <a:off x="1105319" y="0"/>
            <a:ext cx="8038680" cy="738844"/>
          </a:xfrm>
        </p:spPr>
        <p:txBody>
          <a:bodyPr>
            <a:normAutofit/>
          </a:bodyPr>
          <a:lstStyle/>
          <a:p>
            <a:pPr>
              <a:spcBef>
                <a:spcPts val="0"/>
              </a:spcBef>
              <a:buClr>
                <a:schemeClr val="dk1"/>
              </a:buClr>
              <a:buSzPct val="25000"/>
            </a:pPr>
            <a:r>
              <a:rPr lang="zh-TW" altLang="en-US">
                <a:solidFill>
                  <a:srgbClr val="FFFFFF"/>
                </a:solidFill>
                <a:latin typeface="Arial" panose="020B0604020202020204" pitchFamily="34" charset="0"/>
                <a:cs typeface="Arial" panose="020B0604020202020204" pitchFamily="34" charset="0"/>
              </a:rPr>
              <a:t>利用虛擬機工作站運行的虛擬 </a:t>
            </a:r>
            <a:r>
              <a:rPr lang="en-US" altLang="zh-TW">
                <a:solidFill>
                  <a:srgbClr val="FFFFFF"/>
                </a:solidFill>
                <a:latin typeface="Arial" panose="020B0604020202020204" pitchFamily="34" charset="0"/>
                <a:cs typeface="Arial" panose="020B0604020202020204" pitchFamily="34" charset="0"/>
              </a:rPr>
              <a:t>QTS</a:t>
            </a:r>
            <a:r>
              <a:rPr lang="zh-TW" altLang="en-US">
                <a:solidFill>
                  <a:srgbClr val="FFFFFF"/>
                </a:solidFill>
                <a:latin typeface="Arial" panose="020B0604020202020204" pitchFamily="34" charset="0"/>
                <a:cs typeface="Arial" panose="020B0604020202020204" pitchFamily="34" charset="0"/>
              </a:rPr>
              <a:t> </a:t>
            </a:r>
            <a:r>
              <a:rPr lang="en-US" altLang="zh-TW">
                <a:solidFill>
                  <a:srgbClr val="FFFFFF"/>
                </a:solidFill>
                <a:latin typeface="Arial" panose="020B0604020202020204" pitchFamily="34" charset="0"/>
                <a:cs typeface="Arial" panose="020B0604020202020204" pitchFamily="34" charset="0"/>
              </a:rPr>
              <a:t>-</a:t>
            </a:r>
            <a:r>
              <a:rPr lang="zh-TW" altLang="en-US">
                <a:solidFill>
                  <a:srgbClr val="FFFFFF"/>
                </a:solidFill>
                <a:latin typeface="Arial" panose="020B0604020202020204" pitchFamily="34" charset="0"/>
                <a:cs typeface="Arial" panose="020B0604020202020204" pitchFamily="34" charset="0"/>
              </a:rPr>
              <a:t> </a:t>
            </a:r>
            <a:r>
              <a:rPr lang="en-US" altLang="zh-TW" err="1">
                <a:solidFill>
                  <a:srgbClr val="FFFFFF"/>
                </a:solidFill>
                <a:latin typeface="Arial" panose="020B0604020202020204" pitchFamily="34" charset="0"/>
                <a:cs typeface="Arial" panose="020B0604020202020204" pitchFamily="34" charset="0"/>
              </a:rPr>
              <a:t>vQTS</a:t>
            </a:r>
            <a:endParaRPr lang="zh-TW" altLang="en-US">
              <a:solidFill>
                <a:srgbClr val="FFFFFF"/>
              </a:solidFill>
              <a:latin typeface="Arial" panose="020B0604020202020204" pitchFamily="34" charset="0"/>
              <a:cs typeface="Arial" panose="020B0604020202020204" pitchFamily="34" charset="0"/>
            </a:endParaRPr>
          </a:p>
        </p:txBody>
      </p:sp>
      <p:sp>
        <p:nvSpPr>
          <p:cNvPr id="11" name="Rounded Rectangle"/>
          <p:cNvSpPr/>
          <p:nvPr/>
        </p:nvSpPr>
        <p:spPr>
          <a:xfrm>
            <a:off x="6357950" y="1031795"/>
            <a:ext cx="2214578" cy="3214710"/>
          </a:xfrm>
          <a:prstGeom prst="roundRect">
            <a:avLst>
              <a:gd name="adj" fmla="val 5624"/>
            </a:avLst>
          </a:prstGeom>
          <a:noFill/>
          <a:ln w="38100">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lIns="45719" rIns="45719" anchor="ctr"/>
          <a:lstStyle/>
          <a:p>
            <a:pPr>
              <a:defRPr>
                <a:latin typeface="Arial"/>
                <a:ea typeface="Arial"/>
                <a:cs typeface="Arial"/>
                <a:sym typeface="Arial"/>
              </a:defRPr>
            </a:pPr>
            <a:endParaRPr>
              <a:latin typeface="Arial"/>
              <a:ea typeface="Arial"/>
              <a:cs typeface="Arial"/>
              <a:sym typeface="Arial"/>
            </a:endParaRPr>
          </a:p>
        </p:txBody>
      </p:sp>
      <p:pic>
        <p:nvPicPr>
          <p:cNvPr id="12"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419" y="2943265"/>
            <a:ext cx="1714580" cy="1056796"/>
          </a:xfrm>
          <a:prstGeom prst="rect">
            <a:avLst/>
          </a:prstGeom>
        </p:spPr>
      </p:pic>
      <p:pic>
        <p:nvPicPr>
          <p:cNvPr id="13"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5319" y="1801728"/>
            <a:ext cx="1291388" cy="1031697"/>
          </a:xfrm>
          <a:prstGeom prst="rect">
            <a:avLst/>
          </a:prstGeom>
        </p:spPr>
      </p:pic>
      <p:sp>
        <p:nvSpPr>
          <p:cNvPr id="14" name="TextBox 22"/>
          <p:cNvSpPr txBox="1"/>
          <p:nvPr/>
        </p:nvSpPr>
        <p:spPr>
          <a:xfrm>
            <a:off x="642910" y="1174671"/>
            <a:ext cx="2214578" cy="584775"/>
          </a:xfrm>
          <a:prstGeom prst="rect">
            <a:avLst/>
          </a:prstGeom>
          <a:noFill/>
        </p:spPr>
        <p:txBody>
          <a:bodyPr wrap="square" rtlCol="0">
            <a:spAutoFit/>
          </a:bodyPr>
          <a:lstStyle/>
          <a:p>
            <a:pPr algn="ctr"/>
            <a:r>
              <a:rPr lang="zh-TW" altLang="en-US" sz="1600" b="1">
                <a:latin typeface="Arial" panose="020B0604020202020204" pitchFamily="34" charset="0"/>
                <a:ea typeface="微軟正黑體" pitchFamily="34" charset="-120"/>
                <a:cs typeface="Arial" panose="020B0604020202020204" pitchFamily="34" charset="0"/>
              </a:rPr>
              <a:t>一般虛擬機 </a:t>
            </a:r>
            <a:r>
              <a:rPr lang="en-US" sz="1600" b="1">
                <a:latin typeface="Arial" panose="020B0604020202020204" pitchFamily="34" charset="0"/>
                <a:ea typeface="微軟正黑體" pitchFamily="34" charset="-120"/>
                <a:cs typeface="Arial" panose="020B0604020202020204" pitchFamily="34" charset="0"/>
              </a:rPr>
              <a:t>Windows,</a:t>
            </a:r>
          </a:p>
          <a:p>
            <a:pPr algn="ctr"/>
            <a:r>
              <a:rPr lang="en-US" sz="1600" b="1">
                <a:latin typeface="Arial" panose="020B0604020202020204" pitchFamily="34" charset="0"/>
                <a:ea typeface="微軟正黑體" pitchFamily="34" charset="-120"/>
                <a:cs typeface="Arial" panose="020B0604020202020204" pitchFamily="34" charset="0"/>
              </a:rPr>
              <a:t> Linux, UNIX</a:t>
            </a:r>
          </a:p>
        </p:txBody>
      </p:sp>
      <p:pic>
        <p:nvPicPr>
          <p:cNvPr id="17"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44327" y="3975721"/>
            <a:ext cx="627974" cy="627974"/>
          </a:xfrm>
          <a:prstGeom prst="rect">
            <a:avLst/>
          </a:prstGeom>
          <a:effectLst>
            <a:outerShdw blurRad="50800" dist="38100" dir="2700000" algn="tl" rotWithShape="0">
              <a:prstClr val="black">
                <a:alpha val="40000"/>
              </a:prstClr>
            </a:outerShdw>
          </a:effectLst>
        </p:spPr>
      </p:pic>
      <p:grpSp>
        <p:nvGrpSpPr>
          <p:cNvPr id="3" name="群組 17"/>
          <p:cNvGrpSpPr/>
          <p:nvPr/>
        </p:nvGrpSpPr>
        <p:grpSpPr>
          <a:xfrm>
            <a:off x="3035773" y="1022887"/>
            <a:ext cx="3143892" cy="1435849"/>
            <a:chOff x="2571736" y="928676"/>
            <a:chExt cx="3456729" cy="1578725"/>
          </a:xfrm>
        </p:grpSpPr>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4942" y="928676"/>
              <a:ext cx="813523" cy="792907"/>
            </a:xfrm>
            <a:prstGeom prst="rect">
              <a:avLst/>
            </a:prstGeom>
          </p:spPr>
        </p:pic>
        <p:pic>
          <p:nvPicPr>
            <p:cNvPr id="20"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4942" y="1714494"/>
              <a:ext cx="813523" cy="792907"/>
            </a:xfrm>
            <a:prstGeom prst="rect">
              <a:avLst/>
            </a:prstGeom>
          </p:spPr>
        </p:pic>
        <p:pic>
          <p:nvPicPr>
            <p:cNvPr id="21"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0562" y="928676"/>
              <a:ext cx="813523" cy="792907"/>
            </a:xfrm>
            <a:prstGeom prst="rect">
              <a:avLst/>
            </a:prstGeom>
          </p:spPr>
        </p:pic>
        <p:pic>
          <p:nvPicPr>
            <p:cNvPr id="22"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0562" y="1714494"/>
              <a:ext cx="813523" cy="792907"/>
            </a:xfrm>
            <a:prstGeom prst="rect">
              <a:avLst/>
            </a:prstGeom>
          </p:spPr>
        </p:pic>
        <p:grpSp>
          <p:nvGrpSpPr>
            <p:cNvPr id="4" name="群組 32"/>
            <p:cNvGrpSpPr/>
            <p:nvPr/>
          </p:nvGrpSpPr>
          <p:grpSpPr>
            <a:xfrm>
              <a:off x="2571736" y="928677"/>
              <a:ext cx="773057" cy="1500198"/>
              <a:chOff x="2500298" y="1428742"/>
              <a:chExt cx="813522" cy="1578725"/>
            </a:xfrm>
          </p:grpSpPr>
          <p:pic>
            <p:nvPicPr>
              <p:cNvPr id="27"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00298" y="1428742"/>
                <a:ext cx="813522" cy="792907"/>
              </a:xfrm>
              <a:prstGeom prst="rect">
                <a:avLst/>
              </a:prstGeom>
            </p:spPr>
          </p:pic>
          <p:pic>
            <p:nvPicPr>
              <p:cNvPr id="28"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00298" y="2214560"/>
                <a:ext cx="813522" cy="792907"/>
              </a:xfrm>
              <a:prstGeom prst="rect">
                <a:avLst/>
              </a:prstGeom>
            </p:spPr>
          </p:pic>
        </p:grpSp>
        <p:grpSp>
          <p:nvGrpSpPr>
            <p:cNvPr id="5" name="群組 33"/>
            <p:cNvGrpSpPr/>
            <p:nvPr/>
          </p:nvGrpSpPr>
          <p:grpSpPr>
            <a:xfrm>
              <a:off x="3357554" y="928676"/>
              <a:ext cx="773057" cy="1500198"/>
              <a:chOff x="2500298" y="1428742"/>
              <a:chExt cx="813522" cy="1578725"/>
            </a:xfrm>
          </p:grpSpPr>
          <p:pic>
            <p:nvPicPr>
              <p:cNvPr id="25"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00298" y="1428742"/>
                <a:ext cx="813522" cy="792907"/>
              </a:xfrm>
              <a:prstGeom prst="rect">
                <a:avLst/>
              </a:prstGeom>
            </p:spPr>
          </p:pic>
          <p:pic>
            <p:nvPicPr>
              <p:cNvPr id="26"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00298" y="2214560"/>
                <a:ext cx="813522" cy="792907"/>
              </a:xfrm>
              <a:prstGeom prst="rect">
                <a:avLst/>
              </a:prstGeom>
            </p:spPr>
          </p:pic>
        </p:grpSp>
      </p:grpSp>
      <p:pic>
        <p:nvPicPr>
          <p:cNvPr id="29"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00826" y="1801728"/>
            <a:ext cx="1906790" cy="997381"/>
          </a:xfrm>
          <a:prstGeom prst="rect">
            <a:avLst/>
          </a:prstGeom>
        </p:spPr>
      </p:pic>
      <p:pic>
        <p:nvPicPr>
          <p:cNvPr id="30"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00826" y="2943265"/>
            <a:ext cx="1919706" cy="1009673"/>
          </a:xfrm>
          <a:prstGeom prst="rect">
            <a:avLst/>
          </a:prstGeom>
        </p:spPr>
      </p:pic>
      <p:sp>
        <p:nvSpPr>
          <p:cNvPr id="31" name="TextBox 12"/>
          <p:cNvSpPr txBox="1"/>
          <p:nvPr/>
        </p:nvSpPr>
        <p:spPr>
          <a:xfrm>
            <a:off x="6357950" y="1247485"/>
            <a:ext cx="2214578" cy="338554"/>
          </a:xfrm>
          <a:prstGeom prst="rect">
            <a:avLst/>
          </a:prstGeom>
          <a:noFill/>
        </p:spPr>
        <p:txBody>
          <a:bodyPr wrap="square" rtlCol="0">
            <a:spAutoFit/>
          </a:bodyPr>
          <a:lstStyle/>
          <a:p>
            <a:pPr algn="ctr"/>
            <a:r>
              <a:rPr lang="zh-TW" altLang="en-US" sz="1600" b="1">
                <a:latin typeface="Arial" panose="020B0604020202020204" pitchFamily="34" charset="0"/>
                <a:ea typeface="微軟正黑體" pitchFamily="34" charset="-120"/>
                <a:cs typeface="Arial" panose="020B0604020202020204" pitchFamily="34" charset="0"/>
              </a:rPr>
              <a:t>虛擬 </a:t>
            </a:r>
            <a:r>
              <a:rPr lang="en-US" altLang="zh-TW" sz="1600" b="1">
                <a:latin typeface="Arial" panose="020B0604020202020204" pitchFamily="34" charset="0"/>
                <a:ea typeface="微軟正黑體" pitchFamily="34" charset="-120"/>
                <a:cs typeface="Arial" panose="020B0604020202020204" pitchFamily="34" charset="0"/>
              </a:rPr>
              <a:t>QTS - </a:t>
            </a:r>
            <a:r>
              <a:rPr lang="en-US" altLang="zh-TW" sz="1600" b="1" err="1">
                <a:latin typeface="Arial" panose="020B0604020202020204" pitchFamily="34" charset="0"/>
                <a:ea typeface="微軟正黑體" pitchFamily="34" charset="-120"/>
                <a:cs typeface="Arial" panose="020B0604020202020204" pitchFamily="34" charset="0"/>
              </a:rPr>
              <a:t>vQTS</a:t>
            </a:r>
            <a:endParaRPr lang="en-US" altLang="zh-TW" sz="1600" b="1">
              <a:latin typeface="Arial" panose="020B0604020202020204" pitchFamily="34" charset="0"/>
              <a:ea typeface="微軟正黑體" pitchFamily="34" charset="-120"/>
              <a:cs typeface="Arial" panose="020B0604020202020204" pitchFamily="34" charset="0"/>
            </a:endParaRPr>
          </a:p>
        </p:txBody>
      </p:sp>
      <p:sp>
        <p:nvSpPr>
          <p:cNvPr id="32" name="Rounded Rectangle"/>
          <p:cNvSpPr/>
          <p:nvPr/>
        </p:nvSpPr>
        <p:spPr>
          <a:xfrm>
            <a:off x="642910" y="1031795"/>
            <a:ext cx="2214578" cy="3214710"/>
          </a:xfrm>
          <a:prstGeom prst="roundRect">
            <a:avLst>
              <a:gd name="adj" fmla="val 5265"/>
            </a:avLst>
          </a:prstGeom>
          <a:noFill/>
          <a:ln w="38100">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lIns="45719" rIns="45719" anchor="ctr"/>
          <a:lstStyle/>
          <a:p>
            <a:endParaRPr>
              <a:latin typeface="Arial"/>
              <a:cs typeface="Arial"/>
            </a:endParaRPr>
          </a:p>
        </p:txBody>
      </p:sp>
      <p:sp>
        <p:nvSpPr>
          <p:cNvPr id="33" name="矩形 32">
            <a:extLst>
              <a:ext uri="{FF2B5EF4-FFF2-40B4-BE49-F238E27FC236}">
                <a16:creationId xmlns:a16="http://schemas.microsoft.com/office/drawing/2014/main" id="{8F62D6C2-D4E5-4FFE-9066-BC96BA493813}"/>
              </a:ext>
            </a:extLst>
          </p:cNvPr>
          <p:cNvSpPr/>
          <p:nvPr/>
        </p:nvSpPr>
        <p:spPr>
          <a:xfrm>
            <a:off x="2888022" y="2605250"/>
            <a:ext cx="3439394" cy="400110"/>
          </a:xfrm>
          <a:prstGeom prst="rect">
            <a:avLst/>
          </a:prstGeom>
          <a:gradFill flip="none" rotWithShape="1">
            <a:gsLst>
              <a:gs pos="0">
                <a:srgbClr val="C00000">
                  <a:alpha val="0"/>
                </a:srgbClr>
              </a:gs>
              <a:gs pos="30000">
                <a:srgbClr val="C00000"/>
              </a:gs>
              <a:gs pos="70000">
                <a:srgbClr val="C00000"/>
              </a:gs>
              <a:gs pos="100000">
                <a:srgbClr val="C00000">
                  <a:alpha val="0"/>
                </a:srgbClr>
              </a:gs>
            </a:gsLst>
            <a:lin ang="0" scaled="1"/>
            <a:tileRect/>
          </a:grad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000" b="1">
                <a:solidFill>
                  <a:schemeClr val="bg1"/>
                </a:solidFill>
                <a:latin typeface="微軟正黑體" pitchFamily="34" charset="-120"/>
                <a:ea typeface="微軟正黑體" pitchFamily="34" charset="-120"/>
              </a:rPr>
              <a:t>虛擬機工作站</a:t>
            </a:r>
            <a:endParaRPr lang="en-US" altLang="zh-TW" sz="2000" b="1">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3520925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5602"/>
            <a:ext cx="9144000" cy="753647"/>
          </a:xfrm>
        </p:spPr>
        <p:txBody>
          <a:bodyPr>
            <a:normAutofit/>
          </a:bodyPr>
          <a:lstStyle/>
          <a:p>
            <a:pPr>
              <a:spcBef>
                <a:spcPts val="0"/>
              </a:spcBef>
              <a:buClr>
                <a:schemeClr val="dk1"/>
              </a:buClr>
              <a:buSzPct val="25000"/>
            </a:pPr>
            <a:r>
              <a:rPr lang="zh-TW" altLang="en-US" sz="3600">
                <a:solidFill>
                  <a:srgbClr val="FFFFFF"/>
                </a:solidFill>
                <a:latin typeface="Arial" panose="020B0604020202020204" pitchFamily="34" charset="0"/>
                <a:cs typeface="Arial" panose="020B0604020202020204" pitchFamily="34" charset="0"/>
              </a:rPr>
              <a:t>一台抵多台</a:t>
            </a:r>
          </a:p>
        </p:txBody>
      </p:sp>
      <p:sp>
        <p:nvSpPr>
          <p:cNvPr id="5" name="Rectangle 2"/>
          <p:cNvSpPr/>
          <p:nvPr/>
        </p:nvSpPr>
        <p:spPr>
          <a:xfrm>
            <a:off x="0" y="908331"/>
            <a:ext cx="9144000" cy="369332"/>
          </a:xfrm>
          <a:prstGeom prst="rect">
            <a:avLst/>
          </a:prstGeom>
        </p:spPr>
        <p:txBody>
          <a:bodyPr wrap="square">
            <a:spAutoFit/>
          </a:bodyPr>
          <a:lstStyle/>
          <a:p>
            <a:pPr algn="ctr">
              <a:buSzPct val="100000"/>
            </a:pPr>
            <a:r>
              <a:rPr lang="zh-TW" altLang="en-US" sz="1800" b="1">
                <a:latin typeface="Arial" panose="020B0604020202020204" pitchFamily="34" charset="0"/>
                <a:ea typeface="微軟正黑體" pitchFamily="34" charset="-120"/>
                <a:cs typeface="Arial" panose="020B0604020202020204" pitchFamily="34" charset="0"/>
              </a:rPr>
              <a:t>彈性分配給不同部門、不同群組各自獨立使用，區隔權限與應用環境。</a:t>
            </a:r>
            <a:endParaRPr lang="en-US" altLang="zh-TW" sz="1800" b="1">
              <a:latin typeface="Arial" panose="020B0604020202020204" pitchFamily="34" charset="0"/>
              <a:ea typeface="微軟正黑體" pitchFamily="34" charset="-120"/>
              <a:cs typeface="Arial" panose="020B0604020202020204" pitchFamily="34" charset="0"/>
            </a:endParaRPr>
          </a:p>
        </p:txBody>
      </p:sp>
      <p:grpSp>
        <p:nvGrpSpPr>
          <p:cNvPr id="3" name="群組 5"/>
          <p:cNvGrpSpPr/>
          <p:nvPr/>
        </p:nvGrpSpPr>
        <p:grpSpPr>
          <a:xfrm>
            <a:off x="879611" y="1506455"/>
            <a:ext cx="6869020" cy="2938338"/>
            <a:chOff x="547065" y="1500180"/>
            <a:chExt cx="7203024" cy="3081214"/>
          </a:xfrm>
        </p:grpSpPr>
        <p:sp>
          <p:nvSpPr>
            <p:cNvPr id="7" name="TextBox 37"/>
            <p:cNvSpPr txBox="1"/>
            <p:nvPr/>
          </p:nvSpPr>
          <p:spPr>
            <a:xfrm>
              <a:off x="547065" y="3929072"/>
              <a:ext cx="919815" cy="387291"/>
            </a:xfrm>
            <a:prstGeom prst="rect">
              <a:avLst/>
            </a:prstGeom>
            <a:noFill/>
          </p:spPr>
          <p:txBody>
            <a:bodyPr wrap="none" rtlCol="0">
              <a:spAutoFit/>
            </a:bodyPr>
            <a:lstStyle/>
            <a:p>
              <a:r>
                <a:rPr lang="zh-TW" altLang="en-US" sz="1800" b="1">
                  <a:solidFill>
                    <a:schemeClr val="tx1">
                      <a:lumMod val="95000"/>
                      <a:lumOff val="5000"/>
                    </a:schemeClr>
                  </a:solidFill>
                  <a:latin typeface="微軟正黑體" pitchFamily="34" charset="-120"/>
                  <a:ea typeface="微軟正黑體" pitchFamily="34" charset="-120"/>
                </a:rPr>
                <a:t>工程師</a:t>
              </a:r>
              <a:endParaRPr lang="en-US" sz="1800" b="1">
                <a:solidFill>
                  <a:schemeClr val="tx1">
                    <a:lumMod val="95000"/>
                    <a:lumOff val="5000"/>
                  </a:schemeClr>
                </a:solidFill>
                <a:latin typeface="微軟正黑體" pitchFamily="34" charset="-120"/>
                <a:ea typeface="微軟正黑體" pitchFamily="34" charset="-120"/>
              </a:endParaRPr>
            </a:p>
          </p:txBody>
        </p:sp>
        <p:grpSp>
          <p:nvGrpSpPr>
            <p:cNvPr id="4" name="群組 24"/>
            <p:cNvGrpSpPr/>
            <p:nvPr/>
          </p:nvGrpSpPr>
          <p:grpSpPr>
            <a:xfrm>
              <a:off x="1047131" y="1500180"/>
              <a:ext cx="6702958" cy="3081214"/>
              <a:chOff x="1047131" y="1500180"/>
              <a:chExt cx="6702958" cy="3081214"/>
            </a:xfrm>
          </p:grpSpPr>
          <p:grpSp>
            <p:nvGrpSpPr>
              <p:cNvPr id="6" name="群組 54"/>
              <p:cNvGrpSpPr/>
              <p:nvPr/>
            </p:nvGrpSpPr>
            <p:grpSpPr>
              <a:xfrm rot="10800000">
                <a:off x="3071802" y="2928940"/>
                <a:ext cx="2571769" cy="1285884"/>
                <a:chOff x="2928926" y="2071684"/>
                <a:chExt cx="2571769" cy="1285884"/>
              </a:xfrm>
            </p:grpSpPr>
            <p:cxnSp>
              <p:nvCxnSpPr>
                <p:cNvPr id="24" name="Shape 482"/>
                <p:cNvCxnSpPr/>
                <p:nvPr/>
              </p:nvCxnSpPr>
              <p:spPr>
                <a:xfrm>
                  <a:off x="2928926" y="2071684"/>
                  <a:ext cx="1785950" cy="1285884"/>
                </a:xfrm>
                <a:prstGeom prst="bentConnector3">
                  <a:avLst>
                    <a:gd name="adj1" fmla="val 50000"/>
                  </a:avLst>
                </a:prstGeom>
                <a:noFill/>
                <a:ln w="38100" cap="flat" cmpd="sng">
                  <a:solidFill>
                    <a:srgbClr val="00B0F0"/>
                  </a:solidFill>
                  <a:prstDash val="sysDash"/>
                  <a:round/>
                  <a:headEnd type="none" w="lg" len="lg"/>
                  <a:tailEnd type="none" w="lg" len="lg"/>
                </a:ln>
              </p:spPr>
            </p:cxnSp>
            <p:cxnSp>
              <p:nvCxnSpPr>
                <p:cNvPr id="25" name="Shape 482"/>
                <p:cNvCxnSpPr/>
                <p:nvPr/>
              </p:nvCxnSpPr>
              <p:spPr>
                <a:xfrm rot="10800000" flipV="1">
                  <a:off x="4000497" y="2071684"/>
                  <a:ext cx="1500198" cy="1214446"/>
                </a:xfrm>
                <a:prstGeom prst="bentConnector3">
                  <a:avLst>
                    <a:gd name="adj1" fmla="val 50000"/>
                  </a:avLst>
                </a:prstGeom>
                <a:noFill/>
                <a:ln w="38100" cap="flat" cmpd="sng">
                  <a:solidFill>
                    <a:srgbClr val="00B0F0"/>
                  </a:solidFill>
                  <a:prstDash val="sysDash"/>
                  <a:round/>
                  <a:headEnd type="none" w="lg" len="lg"/>
                  <a:tailEnd type="none" w="lg" len="lg"/>
                </a:ln>
              </p:spPr>
            </p:cxnSp>
          </p:grpSp>
          <p:cxnSp>
            <p:nvCxnSpPr>
              <p:cNvPr id="10" name="Shape 482"/>
              <p:cNvCxnSpPr/>
              <p:nvPr/>
            </p:nvCxnSpPr>
            <p:spPr>
              <a:xfrm>
                <a:off x="2928926" y="2071684"/>
                <a:ext cx="1785950" cy="1285884"/>
              </a:xfrm>
              <a:prstGeom prst="bentConnector3">
                <a:avLst>
                  <a:gd name="adj1" fmla="val 50000"/>
                </a:avLst>
              </a:prstGeom>
              <a:noFill/>
              <a:ln w="38100" cap="flat" cmpd="sng">
                <a:solidFill>
                  <a:srgbClr val="00B0F0"/>
                </a:solidFill>
                <a:prstDash val="sysDash"/>
                <a:round/>
                <a:headEnd type="none" w="lg" len="lg"/>
                <a:tailEnd type="none" w="lg" len="lg"/>
              </a:ln>
            </p:spPr>
          </p:cxnSp>
          <p:cxnSp>
            <p:nvCxnSpPr>
              <p:cNvPr id="11" name="Shape 482"/>
              <p:cNvCxnSpPr/>
              <p:nvPr/>
            </p:nvCxnSpPr>
            <p:spPr>
              <a:xfrm rot="10800000" flipV="1">
                <a:off x="4000497" y="2071684"/>
                <a:ext cx="1500198" cy="1214446"/>
              </a:xfrm>
              <a:prstGeom prst="bentConnector3">
                <a:avLst>
                  <a:gd name="adj1" fmla="val 50000"/>
                </a:avLst>
              </a:prstGeom>
              <a:noFill/>
              <a:ln w="38100" cap="flat" cmpd="sng">
                <a:solidFill>
                  <a:srgbClr val="00B0F0"/>
                </a:solidFill>
                <a:prstDash val="sysDash"/>
                <a:round/>
                <a:headEnd type="none" w="lg" len="lg"/>
                <a:tailEnd type="none" w="lg" len="lg"/>
              </a:ln>
            </p:spPr>
          </p:cxnSp>
          <p:pic>
            <p:nvPicPr>
              <p:cNvPr id="12"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8701" y="1500180"/>
                <a:ext cx="1095977" cy="1068203"/>
              </a:xfrm>
              <a:prstGeom prst="rect">
                <a:avLst/>
              </a:prstGeom>
            </p:spPr>
          </p:pic>
          <p:sp>
            <p:nvSpPr>
              <p:cNvPr id="13" name="TextBox 34"/>
              <p:cNvSpPr txBox="1"/>
              <p:nvPr/>
            </p:nvSpPr>
            <p:spPr>
              <a:xfrm>
                <a:off x="1047131" y="1928809"/>
                <a:ext cx="677759" cy="387291"/>
              </a:xfrm>
              <a:prstGeom prst="rect">
                <a:avLst/>
              </a:prstGeom>
              <a:noFill/>
            </p:spPr>
            <p:txBody>
              <a:bodyPr wrap="none" rtlCol="0">
                <a:spAutoFit/>
              </a:bodyPr>
              <a:lstStyle/>
              <a:p>
                <a:r>
                  <a:rPr lang="zh-TW" altLang="en-US" sz="1800" b="1">
                    <a:solidFill>
                      <a:schemeClr val="tx1">
                        <a:lumMod val="95000"/>
                        <a:lumOff val="5000"/>
                      </a:schemeClr>
                    </a:solidFill>
                    <a:latin typeface="微軟正黑體" pitchFamily="34" charset="-120"/>
                    <a:ea typeface="微軟正黑體" pitchFamily="34" charset="-120"/>
                  </a:rPr>
                  <a:t>老闆</a:t>
                </a:r>
                <a:endParaRPr lang="en-US" sz="1800" b="1">
                  <a:solidFill>
                    <a:schemeClr val="tx1">
                      <a:lumMod val="95000"/>
                      <a:lumOff val="5000"/>
                    </a:schemeClr>
                  </a:solidFill>
                  <a:latin typeface="微軟正黑體" pitchFamily="34" charset="-120"/>
                  <a:ea typeface="微軟正黑體" pitchFamily="34" charset="-120"/>
                </a:endParaRPr>
              </a:p>
            </p:txBody>
          </p:sp>
          <p:pic>
            <p:nvPicPr>
              <p:cNvPr id="14" name="圖片 13" descr="一台抵多台.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18635" y="1571618"/>
                <a:ext cx="923643" cy="1096826"/>
              </a:xfrm>
              <a:prstGeom prst="rect">
                <a:avLst/>
              </a:prstGeom>
            </p:spPr>
          </p:pic>
          <p:pic>
            <p:nvPicPr>
              <p:cNvPr id="15"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8701" y="3429006"/>
                <a:ext cx="1095977" cy="1068203"/>
              </a:xfrm>
              <a:prstGeom prst="rect">
                <a:avLst/>
              </a:prstGeom>
            </p:spPr>
          </p:pic>
          <p:pic>
            <p:nvPicPr>
              <p:cNvPr id="16" name="圖片 15" descr="一台抵多台.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62468" y="3357568"/>
                <a:ext cx="1327737" cy="1212281"/>
              </a:xfrm>
              <a:prstGeom prst="rect">
                <a:avLst/>
              </a:prstGeom>
            </p:spPr>
          </p:pic>
          <p:sp>
            <p:nvSpPr>
              <p:cNvPr id="17" name="TextBox 35"/>
              <p:cNvSpPr txBox="1"/>
              <p:nvPr/>
            </p:nvSpPr>
            <p:spPr>
              <a:xfrm>
                <a:off x="7072330" y="1928809"/>
                <a:ext cx="677759" cy="387291"/>
              </a:xfrm>
              <a:prstGeom prst="rect">
                <a:avLst/>
              </a:prstGeom>
              <a:noFill/>
            </p:spPr>
            <p:txBody>
              <a:bodyPr wrap="none" rtlCol="0">
                <a:spAutoFit/>
              </a:bodyPr>
              <a:lstStyle/>
              <a:p>
                <a:r>
                  <a:rPr lang="zh-TW" altLang="en-US" sz="1800" b="1">
                    <a:solidFill>
                      <a:schemeClr val="tx1">
                        <a:lumMod val="95000"/>
                        <a:lumOff val="5000"/>
                      </a:schemeClr>
                    </a:solidFill>
                    <a:latin typeface="微軟正黑體" pitchFamily="34" charset="-120"/>
                    <a:ea typeface="微軟正黑體" pitchFamily="34" charset="-120"/>
                  </a:rPr>
                  <a:t>會計</a:t>
                </a:r>
                <a:endParaRPr lang="en-US" sz="1800" b="1">
                  <a:solidFill>
                    <a:schemeClr val="tx1">
                      <a:lumMod val="95000"/>
                      <a:lumOff val="5000"/>
                    </a:schemeClr>
                  </a:solidFill>
                  <a:latin typeface="微軟正黑體" pitchFamily="34" charset="-120"/>
                  <a:ea typeface="微軟正黑體" pitchFamily="34" charset="-120"/>
                </a:endParaRPr>
              </a:p>
            </p:txBody>
          </p:sp>
          <p:pic>
            <p:nvPicPr>
              <p:cNvPr id="18"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0760" y="1500180"/>
                <a:ext cx="1095977" cy="1068203"/>
              </a:xfrm>
              <a:prstGeom prst="rect">
                <a:avLst/>
              </a:prstGeom>
            </p:spPr>
          </p:pic>
          <p:pic>
            <p:nvPicPr>
              <p:cNvPr id="19" name="圖片 18" descr="一台抵多台.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286380" y="1714494"/>
                <a:ext cx="1154554" cy="981370"/>
              </a:xfrm>
              <a:prstGeom prst="rect">
                <a:avLst/>
              </a:prstGeom>
            </p:spPr>
          </p:pic>
          <p:sp>
            <p:nvSpPr>
              <p:cNvPr id="20" name="TextBox 36"/>
              <p:cNvSpPr txBox="1"/>
              <p:nvPr/>
            </p:nvSpPr>
            <p:spPr>
              <a:xfrm>
                <a:off x="7072329" y="3926907"/>
                <a:ext cx="677759" cy="387291"/>
              </a:xfrm>
              <a:prstGeom prst="rect">
                <a:avLst/>
              </a:prstGeom>
              <a:noFill/>
            </p:spPr>
            <p:txBody>
              <a:bodyPr wrap="none" rtlCol="0">
                <a:spAutoFit/>
              </a:bodyPr>
              <a:lstStyle/>
              <a:p>
                <a:r>
                  <a:rPr lang="zh-TW" altLang="en-US" sz="1800" b="1">
                    <a:solidFill>
                      <a:schemeClr val="tx1">
                        <a:lumMod val="95000"/>
                        <a:lumOff val="5000"/>
                      </a:schemeClr>
                    </a:solidFill>
                    <a:latin typeface="微軟正黑體" pitchFamily="34" charset="-120"/>
                    <a:ea typeface="微軟正黑體" pitchFamily="34" charset="-120"/>
                  </a:rPr>
                  <a:t>客服</a:t>
                </a:r>
                <a:endParaRPr lang="en-US" sz="1800" b="1">
                  <a:solidFill>
                    <a:schemeClr val="tx1">
                      <a:lumMod val="95000"/>
                      <a:lumOff val="5000"/>
                    </a:schemeClr>
                  </a:solidFill>
                  <a:latin typeface="微軟正黑體" pitchFamily="34" charset="-120"/>
                  <a:ea typeface="微軟正黑體" pitchFamily="34" charset="-120"/>
                </a:endParaRPr>
              </a:p>
            </p:txBody>
          </p:sp>
          <p:pic>
            <p:nvPicPr>
              <p:cNvPr id="2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2198" y="3426841"/>
                <a:ext cx="1095977" cy="1068203"/>
              </a:xfrm>
              <a:prstGeom prst="rect">
                <a:avLst/>
              </a:prstGeom>
            </p:spPr>
          </p:pic>
          <p:pic>
            <p:nvPicPr>
              <p:cNvPr id="22" name="圖片 21" descr="一台抵多台.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572132" y="3426841"/>
                <a:ext cx="981345" cy="1154553"/>
              </a:xfrm>
              <a:prstGeom prst="rect">
                <a:avLst/>
              </a:prstGeom>
            </p:spPr>
          </p:pic>
        </p:grpSp>
      </p:grpSp>
      <p:pic>
        <p:nvPicPr>
          <p:cNvPr id="26" name="Shape 130">
            <a:extLst>
              <a:ext uri="{FF2B5EF4-FFF2-40B4-BE49-F238E27FC236}">
                <a16:creationId xmlns:a16="http://schemas.microsoft.com/office/drawing/2014/main" id="{D9055EF6-BF6D-49DC-8768-7E3D233A9C84}"/>
              </a:ext>
            </a:extLst>
          </p:cNvPr>
          <p:cNvPicPr preferRelativeResize="0"/>
          <p:nvPr/>
        </p:nvPicPr>
        <p:blipFill rotWithShape="1">
          <a:blip r:embed="rId7" cstate="screen">
            <a:extLst>
              <a:ext uri="{28A0092B-C50C-407E-A947-70E740481C1C}">
                <a14:useLocalDpi xmlns:a14="http://schemas.microsoft.com/office/drawing/2010/main"/>
              </a:ext>
            </a:extLst>
          </a:blip>
          <a:srcRect/>
          <a:stretch/>
        </p:blipFill>
        <p:spPr>
          <a:xfrm>
            <a:off x="3328066" y="2313095"/>
            <a:ext cx="2202532" cy="137658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88032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4000" cy="738100"/>
          </a:xfrm>
        </p:spPr>
        <p:txBody>
          <a:bodyPr>
            <a:normAutofit/>
          </a:bodyPr>
          <a:lstStyle/>
          <a:p>
            <a:r>
              <a:rPr lang="zh-TW" altLang="en-US" sz="3600"/>
              <a:t>資源區隔</a:t>
            </a:r>
          </a:p>
        </p:txBody>
      </p:sp>
      <p:sp>
        <p:nvSpPr>
          <p:cNvPr id="4" name="Rectangle 2"/>
          <p:cNvSpPr/>
          <p:nvPr/>
        </p:nvSpPr>
        <p:spPr>
          <a:xfrm>
            <a:off x="414387" y="966204"/>
            <a:ext cx="8485178" cy="369332"/>
          </a:xfrm>
          <a:prstGeom prst="rect">
            <a:avLst/>
          </a:prstGeom>
        </p:spPr>
        <p:txBody>
          <a:bodyPr wrap="square">
            <a:spAutoFit/>
          </a:bodyPr>
          <a:lstStyle/>
          <a:p>
            <a:pPr algn="ctr">
              <a:buSzPct val="100000"/>
            </a:pPr>
            <a:r>
              <a:rPr lang="zh-TW" altLang="en-US" sz="1800" b="1">
                <a:latin typeface="Arial" panose="020B0604020202020204" pitchFamily="34" charset="0"/>
                <a:ea typeface="微軟正黑體" pitchFamily="34" charset="-120"/>
                <a:cs typeface="Arial" panose="020B0604020202020204" pitchFamily="34" charset="0"/>
              </a:rPr>
              <a:t>配置專屬硬體資源，包含：處理器、記憶體、儲存空間、網路，確保應用效能品質。</a:t>
            </a:r>
            <a:endParaRPr lang="en-US" altLang="zh-TW" sz="1800" b="1">
              <a:latin typeface="Arial" panose="020B0604020202020204" pitchFamily="34" charset="0"/>
              <a:ea typeface="微軟正黑體" pitchFamily="34" charset="-120"/>
              <a:cs typeface="Arial" panose="020B0604020202020204" pitchFamily="34" charset="0"/>
            </a:endParaRPr>
          </a:p>
        </p:txBody>
      </p:sp>
      <p:grpSp>
        <p:nvGrpSpPr>
          <p:cNvPr id="3" name="群組 4"/>
          <p:cNvGrpSpPr/>
          <p:nvPr/>
        </p:nvGrpSpPr>
        <p:grpSpPr>
          <a:xfrm>
            <a:off x="3779020" y="2710012"/>
            <a:ext cx="4824536" cy="1467284"/>
            <a:chOff x="3635897" y="2859781"/>
            <a:chExt cx="4824536" cy="1467284"/>
          </a:xfrm>
        </p:grpSpPr>
        <p:sp>
          <p:nvSpPr>
            <p:cNvPr id="6" name="Rounded Rectangle 19"/>
            <p:cNvSpPr/>
            <p:nvPr/>
          </p:nvSpPr>
          <p:spPr>
            <a:xfrm>
              <a:off x="3635897" y="3780454"/>
              <a:ext cx="4824536" cy="546611"/>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Rounded Rectangle 18"/>
            <p:cNvSpPr/>
            <p:nvPr/>
          </p:nvSpPr>
          <p:spPr>
            <a:xfrm>
              <a:off x="3635897" y="2859781"/>
              <a:ext cx="4824536" cy="546611"/>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TextBox 10"/>
            <p:cNvSpPr txBox="1"/>
            <p:nvPr/>
          </p:nvSpPr>
          <p:spPr>
            <a:xfrm>
              <a:off x="3890419" y="2974600"/>
              <a:ext cx="766557" cy="338554"/>
            </a:xfrm>
            <a:prstGeom prst="rect">
              <a:avLst/>
            </a:prstGeom>
            <a:noFill/>
          </p:spPr>
          <p:txBody>
            <a:bodyPr wrap="none" rtlCol="0">
              <a:spAutoFit/>
            </a:bodyPr>
            <a:lstStyle/>
            <a:p>
              <a:r>
                <a:rPr lang="en-US" altLang="zh-TW" sz="1600" b="1">
                  <a:latin typeface="Arial" panose="020B0604020202020204" pitchFamily="34" charset="0"/>
                  <a:ea typeface="微軟正黑體" pitchFamily="34" charset="-120"/>
                  <a:cs typeface="Arial" panose="020B0604020202020204" pitchFamily="34" charset="0"/>
                </a:rPr>
                <a:t>4</a:t>
              </a:r>
              <a:r>
                <a:rPr lang="zh-TW" altLang="en-US" sz="1600" b="1">
                  <a:latin typeface="Arial" panose="020B0604020202020204" pitchFamily="34" charset="0"/>
                  <a:ea typeface="微軟正黑體" pitchFamily="34" charset="-120"/>
                  <a:cs typeface="Arial" panose="020B0604020202020204" pitchFamily="34" charset="0"/>
                </a:rPr>
                <a:t> 核心</a:t>
              </a:r>
              <a:endParaRPr lang="en-US" sz="1600" b="1">
                <a:latin typeface="Arial" panose="020B0604020202020204" pitchFamily="34" charset="0"/>
                <a:ea typeface="微軟正黑體" pitchFamily="34" charset="-120"/>
                <a:cs typeface="Arial" panose="020B0604020202020204" pitchFamily="34" charset="0"/>
              </a:endParaRPr>
            </a:p>
          </p:txBody>
        </p:sp>
        <p:sp>
          <p:nvSpPr>
            <p:cNvPr id="9" name="TextBox 11"/>
            <p:cNvSpPr txBox="1"/>
            <p:nvPr/>
          </p:nvSpPr>
          <p:spPr>
            <a:xfrm>
              <a:off x="3869616" y="3876270"/>
              <a:ext cx="766557" cy="338554"/>
            </a:xfrm>
            <a:prstGeom prst="rect">
              <a:avLst/>
            </a:prstGeom>
            <a:noFill/>
          </p:spPr>
          <p:txBody>
            <a:bodyPr wrap="none" rtlCol="0">
              <a:spAutoFit/>
            </a:bodyPr>
            <a:lstStyle/>
            <a:p>
              <a:r>
                <a:rPr lang="en-US" altLang="zh-TW" sz="1600" b="1">
                  <a:latin typeface="Arial" panose="020B0604020202020204" pitchFamily="34" charset="0"/>
                  <a:ea typeface="微軟正黑體" pitchFamily="34" charset="-120"/>
                  <a:cs typeface="Arial" panose="020B0604020202020204" pitchFamily="34" charset="0"/>
                </a:rPr>
                <a:t>8</a:t>
              </a:r>
              <a:r>
                <a:rPr lang="zh-TW" altLang="en-US" sz="1600" b="1">
                  <a:latin typeface="Arial" panose="020B0604020202020204" pitchFamily="34" charset="0"/>
                  <a:ea typeface="微軟正黑體" pitchFamily="34" charset="-120"/>
                  <a:cs typeface="Arial" panose="020B0604020202020204" pitchFamily="34" charset="0"/>
                </a:rPr>
                <a:t> 核心</a:t>
              </a:r>
              <a:endParaRPr lang="en-US" altLang="zh-TW" sz="1600" b="1">
                <a:latin typeface="Arial" panose="020B0604020202020204" pitchFamily="34" charset="0"/>
                <a:ea typeface="微軟正黑體" pitchFamily="34" charset="-120"/>
                <a:cs typeface="Arial" panose="020B0604020202020204" pitchFamily="34" charset="0"/>
              </a:endParaRPr>
            </a:p>
          </p:txBody>
        </p:sp>
        <p:sp>
          <p:nvSpPr>
            <p:cNvPr id="10" name="TextBox 12"/>
            <p:cNvSpPr txBox="1"/>
            <p:nvPr/>
          </p:nvSpPr>
          <p:spPr>
            <a:xfrm>
              <a:off x="5122482" y="2974600"/>
              <a:ext cx="663964" cy="338554"/>
            </a:xfrm>
            <a:prstGeom prst="rect">
              <a:avLst/>
            </a:prstGeom>
            <a:noFill/>
          </p:spPr>
          <p:txBody>
            <a:bodyPr wrap="none" rtlCol="0">
              <a:spAutoFit/>
            </a:bodyPr>
            <a:lstStyle/>
            <a:p>
              <a:r>
                <a:rPr lang="en-US" altLang="zh-TW" sz="1600" b="1">
                  <a:latin typeface="Arial" panose="020B0604020202020204" pitchFamily="34" charset="0"/>
                  <a:ea typeface="微軟正黑體" pitchFamily="34" charset="-120"/>
                  <a:cs typeface="Arial" panose="020B0604020202020204" pitchFamily="34" charset="0"/>
                </a:rPr>
                <a:t>4</a:t>
              </a:r>
              <a:r>
                <a:rPr lang="zh-TW" altLang="en-US" sz="1600" b="1">
                  <a:latin typeface="Arial" panose="020B0604020202020204" pitchFamily="34" charset="0"/>
                  <a:ea typeface="微軟正黑體" pitchFamily="34" charset="-120"/>
                  <a:cs typeface="Arial" panose="020B0604020202020204" pitchFamily="34" charset="0"/>
                </a:rPr>
                <a:t> </a:t>
              </a:r>
              <a:r>
                <a:rPr lang="en-US" altLang="zh-TW" sz="1600" b="1">
                  <a:latin typeface="Arial" panose="020B0604020202020204" pitchFamily="34" charset="0"/>
                  <a:ea typeface="微軟正黑體" pitchFamily="34" charset="-120"/>
                  <a:cs typeface="Arial" panose="020B0604020202020204" pitchFamily="34" charset="0"/>
                </a:rPr>
                <a:t>GB</a:t>
              </a:r>
              <a:endParaRPr lang="en-US" sz="1600" b="1">
                <a:latin typeface="Arial" panose="020B0604020202020204" pitchFamily="34" charset="0"/>
                <a:ea typeface="微軟正黑體" pitchFamily="34" charset="-120"/>
                <a:cs typeface="Arial" panose="020B0604020202020204" pitchFamily="34" charset="0"/>
              </a:endParaRPr>
            </a:p>
          </p:txBody>
        </p:sp>
        <p:sp>
          <p:nvSpPr>
            <p:cNvPr id="11" name="TextBox 13"/>
            <p:cNvSpPr txBox="1"/>
            <p:nvPr/>
          </p:nvSpPr>
          <p:spPr>
            <a:xfrm>
              <a:off x="5132100" y="3876270"/>
              <a:ext cx="663964" cy="338554"/>
            </a:xfrm>
            <a:prstGeom prst="rect">
              <a:avLst/>
            </a:prstGeom>
            <a:noFill/>
          </p:spPr>
          <p:txBody>
            <a:bodyPr wrap="none" rtlCol="0">
              <a:spAutoFit/>
            </a:bodyPr>
            <a:lstStyle/>
            <a:p>
              <a:r>
                <a:rPr lang="en-US" altLang="zh-TW" sz="1600" b="1">
                  <a:latin typeface="Arial" panose="020B0604020202020204" pitchFamily="34" charset="0"/>
                  <a:ea typeface="微軟正黑體" pitchFamily="34" charset="-120"/>
                  <a:cs typeface="Arial" panose="020B0604020202020204" pitchFamily="34" charset="0"/>
                </a:rPr>
                <a:t>8</a:t>
              </a:r>
              <a:r>
                <a:rPr lang="zh-TW" altLang="en-US" sz="1600" b="1">
                  <a:latin typeface="Arial" panose="020B0604020202020204" pitchFamily="34" charset="0"/>
                  <a:ea typeface="微軟正黑體" pitchFamily="34" charset="-120"/>
                  <a:cs typeface="Arial" panose="020B0604020202020204" pitchFamily="34" charset="0"/>
                </a:rPr>
                <a:t> </a:t>
              </a:r>
              <a:r>
                <a:rPr lang="en-US" altLang="zh-TW" sz="1600" b="1">
                  <a:latin typeface="Arial" panose="020B0604020202020204" pitchFamily="34" charset="0"/>
                  <a:ea typeface="微軟正黑體" pitchFamily="34" charset="-120"/>
                  <a:cs typeface="Arial" panose="020B0604020202020204" pitchFamily="34" charset="0"/>
                </a:rPr>
                <a:t>GB</a:t>
              </a:r>
            </a:p>
          </p:txBody>
        </p:sp>
        <p:sp>
          <p:nvSpPr>
            <p:cNvPr id="12" name="TextBox 14"/>
            <p:cNvSpPr txBox="1"/>
            <p:nvPr/>
          </p:nvSpPr>
          <p:spPr>
            <a:xfrm>
              <a:off x="6353434" y="2974600"/>
              <a:ext cx="891591" cy="338554"/>
            </a:xfrm>
            <a:prstGeom prst="rect">
              <a:avLst/>
            </a:prstGeom>
            <a:noFill/>
          </p:spPr>
          <p:txBody>
            <a:bodyPr wrap="none" rtlCol="0">
              <a:spAutoFit/>
            </a:bodyPr>
            <a:lstStyle/>
            <a:p>
              <a:r>
                <a:rPr lang="en-US" altLang="zh-TW" sz="1600" b="1">
                  <a:latin typeface="Arial" panose="020B0604020202020204" pitchFamily="34" charset="0"/>
                  <a:ea typeface="微軟正黑體" pitchFamily="34" charset="-120"/>
                  <a:cs typeface="Arial" panose="020B0604020202020204" pitchFamily="34" charset="0"/>
                </a:rPr>
                <a:t>250</a:t>
              </a:r>
              <a:r>
                <a:rPr lang="zh-TW" altLang="en-US" sz="1600" b="1">
                  <a:latin typeface="Arial" panose="020B0604020202020204" pitchFamily="34" charset="0"/>
                  <a:ea typeface="微軟正黑體" pitchFamily="34" charset="-120"/>
                  <a:cs typeface="Arial" panose="020B0604020202020204" pitchFamily="34" charset="0"/>
                </a:rPr>
                <a:t> </a:t>
              </a:r>
              <a:r>
                <a:rPr lang="en-US" altLang="zh-TW" sz="1600" b="1">
                  <a:latin typeface="Arial" panose="020B0604020202020204" pitchFamily="34" charset="0"/>
                  <a:ea typeface="微軟正黑體" pitchFamily="34" charset="-120"/>
                  <a:cs typeface="Arial" panose="020B0604020202020204" pitchFamily="34" charset="0"/>
                </a:rPr>
                <a:t>GB</a:t>
              </a:r>
              <a:endParaRPr lang="en-US" sz="1600" b="1">
                <a:latin typeface="Arial" panose="020B0604020202020204" pitchFamily="34" charset="0"/>
                <a:ea typeface="微軟正黑體" pitchFamily="34" charset="-120"/>
                <a:cs typeface="Arial" panose="020B0604020202020204" pitchFamily="34" charset="0"/>
              </a:endParaRPr>
            </a:p>
          </p:txBody>
        </p:sp>
        <p:sp>
          <p:nvSpPr>
            <p:cNvPr id="13" name="TextBox 15"/>
            <p:cNvSpPr txBox="1"/>
            <p:nvPr/>
          </p:nvSpPr>
          <p:spPr>
            <a:xfrm>
              <a:off x="6329587" y="3876270"/>
              <a:ext cx="888385" cy="338554"/>
            </a:xfrm>
            <a:prstGeom prst="rect">
              <a:avLst/>
            </a:prstGeom>
            <a:noFill/>
          </p:spPr>
          <p:txBody>
            <a:bodyPr wrap="none" rtlCol="0">
              <a:spAutoFit/>
            </a:bodyPr>
            <a:lstStyle/>
            <a:p>
              <a:r>
                <a:rPr lang="en-US" altLang="zh-TW" sz="1600" b="1">
                  <a:latin typeface="Arial" panose="020B0604020202020204" pitchFamily="34" charset="0"/>
                  <a:ea typeface="微軟正黑體" pitchFamily="34" charset="-120"/>
                  <a:cs typeface="Arial" panose="020B0604020202020204" pitchFamily="34" charset="0"/>
                </a:rPr>
                <a:t>500</a:t>
              </a:r>
              <a:r>
                <a:rPr lang="zh-TW" altLang="en-US" sz="1600" b="1">
                  <a:latin typeface="Arial" panose="020B0604020202020204" pitchFamily="34" charset="0"/>
                  <a:ea typeface="微軟正黑體" pitchFamily="34" charset="-120"/>
                  <a:cs typeface="Arial" panose="020B0604020202020204" pitchFamily="34" charset="0"/>
                </a:rPr>
                <a:t> </a:t>
              </a:r>
              <a:r>
                <a:rPr lang="en-US" altLang="zh-TW" sz="1600" b="1">
                  <a:latin typeface="Arial" panose="020B0604020202020204" pitchFamily="34" charset="0"/>
                  <a:ea typeface="微軟正黑體" pitchFamily="34" charset="-120"/>
                  <a:cs typeface="Arial" panose="020B0604020202020204" pitchFamily="34" charset="0"/>
                </a:rPr>
                <a:t>GB</a:t>
              </a:r>
            </a:p>
          </p:txBody>
        </p:sp>
        <p:sp>
          <p:nvSpPr>
            <p:cNvPr id="14" name="TextBox 16"/>
            <p:cNvSpPr txBox="1"/>
            <p:nvPr/>
          </p:nvSpPr>
          <p:spPr>
            <a:xfrm>
              <a:off x="7805498" y="2974600"/>
              <a:ext cx="306494" cy="338554"/>
            </a:xfrm>
            <a:prstGeom prst="rect">
              <a:avLst/>
            </a:prstGeom>
            <a:noFill/>
          </p:spPr>
          <p:txBody>
            <a:bodyPr wrap="none" rtlCol="0">
              <a:spAutoFit/>
            </a:bodyPr>
            <a:lstStyle/>
            <a:p>
              <a:r>
                <a:rPr lang="en-US" altLang="zh-TW" sz="1600" b="1">
                  <a:latin typeface="Arial" panose="020B0604020202020204" pitchFamily="34" charset="0"/>
                  <a:ea typeface="微軟正黑體" pitchFamily="34" charset="-120"/>
                  <a:cs typeface="Arial" panose="020B0604020202020204" pitchFamily="34" charset="0"/>
                </a:rPr>
                <a:t>1</a:t>
              </a:r>
              <a:endParaRPr lang="en-US" sz="1600" b="1">
                <a:latin typeface="Arial" panose="020B0604020202020204" pitchFamily="34" charset="0"/>
                <a:ea typeface="微軟正黑體" pitchFamily="34" charset="-120"/>
                <a:cs typeface="Arial" panose="020B0604020202020204" pitchFamily="34" charset="0"/>
              </a:endParaRPr>
            </a:p>
          </p:txBody>
        </p:sp>
        <p:sp>
          <p:nvSpPr>
            <p:cNvPr id="15" name="TextBox 17"/>
            <p:cNvSpPr txBox="1"/>
            <p:nvPr/>
          </p:nvSpPr>
          <p:spPr>
            <a:xfrm>
              <a:off x="7805498" y="3876270"/>
              <a:ext cx="306494" cy="338554"/>
            </a:xfrm>
            <a:prstGeom prst="rect">
              <a:avLst/>
            </a:prstGeom>
            <a:noFill/>
          </p:spPr>
          <p:txBody>
            <a:bodyPr wrap="none" rtlCol="0">
              <a:spAutoFit/>
            </a:bodyPr>
            <a:lstStyle/>
            <a:p>
              <a:r>
                <a:rPr lang="en-US" altLang="zh-TW" sz="1600" b="1">
                  <a:latin typeface="Arial" panose="020B0604020202020204" pitchFamily="34" charset="0"/>
                  <a:ea typeface="微軟正黑體" pitchFamily="34" charset="-120"/>
                  <a:cs typeface="Arial" panose="020B0604020202020204" pitchFamily="34" charset="0"/>
                </a:rPr>
                <a:t>2</a:t>
              </a:r>
            </a:p>
          </p:txBody>
        </p:sp>
        <p:cxnSp>
          <p:nvCxnSpPr>
            <p:cNvPr id="16" name="Straight Connector 21"/>
            <p:cNvCxnSpPr/>
            <p:nvPr/>
          </p:nvCxnSpPr>
          <p:spPr>
            <a:xfrm>
              <a:off x="4788024" y="2974600"/>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22"/>
            <p:cNvCxnSpPr/>
            <p:nvPr/>
          </p:nvCxnSpPr>
          <p:spPr>
            <a:xfrm>
              <a:off x="6084168" y="2974600"/>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23"/>
            <p:cNvCxnSpPr/>
            <p:nvPr/>
          </p:nvCxnSpPr>
          <p:spPr>
            <a:xfrm>
              <a:off x="7452320" y="2974600"/>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4"/>
            <p:cNvCxnSpPr/>
            <p:nvPr/>
          </p:nvCxnSpPr>
          <p:spPr>
            <a:xfrm>
              <a:off x="4806672" y="3889380"/>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25"/>
            <p:cNvCxnSpPr/>
            <p:nvPr/>
          </p:nvCxnSpPr>
          <p:spPr>
            <a:xfrm>
              <a:off x="6102816" y="3889380"/>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6"/>
            <p:cNvCxnSpPr/>
            <p:nvPr/>
          </p:nvCxnSpPr>
          <p:spPr>
            <a:xfrm>
              <a:off x="7470968" y="3889380"/>
              <a:ext cx="0" cy="33855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22" name="圖片 21" descr="資源區隔.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358197" y="1746172"/>
            <a:ext cx="2286016" cy="836681"/>
          </a:xfrm>
          <a:prstGeom prst="rect">
            <a:avLst/>
          </a:prstGeom>
        </p:spPr>
      </p:pic>
      <p:grpSp>
        <p:nvGrpSpPr>
          <p:cNvPr id="5" name="群組 24"/>
          <p:cNvGrpSpPr/>
          <p:nvPr/>
        </p:nvGrpSpPr>
        <p:grpSpPr>
          <a:xfrm>
            <a:off x="4000743" y="1749402"/>
            <a:ext cx="2071702" cy="866318"/>
            <a:chOff x="3857620" y="1899171"/>
            <a:chExt cx="2071702" cy="866318"/>
          </a:xfrm>
        </p:grpSpPr>
        <p:pic>
          <p:nvPicPr>
            <p:cNvPr id="26" name="圖片 25" descr="資源區隔.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29190" y="1899171"/>
              <a:ext cx="1000132" cy="836681"/>
            </a:xfrm>
            <a:prstGeom prst="rect">
              <a:avLst/>
            </a:prstGeom>
          </p:spPr>
        </p:pic>
        <p:pic>
          <p:nvPicPr>
            <p:cNvPr id="27" name="圖片 26" descr="資源區隔.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857620" y="1928808"/>
              <a:ext cx="714380" cy="836681"/>
            </a:xfrm>
            <a:prstGeom prst="rect">
              <a:avLst/>
            </a:prstGeom>
          </p:spPr>
        </p:pic>
      </p:grpSp>
      <p:pic>
        <p:nvPicPr>
          <p:cNvPr id="28" name="Shape 130">
            <a:extLst>
              <a:ext uri="{FF2B5EF4-FFF2-40B4-BE49-F238E27FC236}">
                <a16:creationId xmlns:a16="http://schemas.microsoft.com/office/drawing/2014/main" id="{98E24237-1903-4DA8-ADF3-4F47BD35ED69}"/>
              </a:ext>
            </a:extLst>
          </p:cNvPr>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333952" y="2176249"/>
            <a:ext cx="3085703" cy="1928566"/>
          </a:xfrm>
          <a:prstGeom prst="rect">
            <a:avLst/>
          </a:prstGeom>
          <a:effectLst>
            <a:outerShdw blurRad="50800" dist="38100" dir="5400000" algn="t" rotWithShape="0">
              <a:prstClr val="black">
                <a:alpha val="40000"/>
              </a:prstClr>
            </a:outerShdw>
          </a:effectLst>
        </p:spPr>
      </p:pic>
      <p:pic>
        <p:nvPicPr>
          <p:cNvPr id="24"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42292" y="3213038"/>
            <a:ext cx="1245020" cy="1213468"/>
          </a:xfrm>
          <a:prstGeom prst="rect">
            <a:avLst/>
          </a:prstGeom>
        </p:spPr>
      </p:pic>
    </p:spTree>
    <p:extLst>
      <p:ext uri="{BB962C8B-B14F-4D97-AF65-F5344CB8AC3E}">
        <p14:creationId xmlns:p14="http://schemas.microsoft.com/office/powerpoint/2010/main" val="1530384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B4FE7140-E5C0-4A02-BAAD-6733FC97E75C}"/>
              </a:ext>
            </a:extLst>
          </p:cNvPr>
          <p:cNvSpPr/>
          <p:nvPr/>
        </p:nvSpPr>
        <p:spPr>
          <a:xfrm>
            <a:off x="0" y="3479464"/>
            <a:ext cx="9143999" cy="166403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descr="TS-1677X_font.png"/>
          <p:cNvPicPr>
            <a:picLocks noChangeAspect="1"/>
          </p:cNvPicPr>
          <p:nvPr/>
        </p:nvPicPr>
        <p:blipFill>
          <a:blip r:embed="rId3" cstate="print"/>
          <a:stretch>
            <a:fillRect/>
          </a:stretch>
        </p:blipFill>
        <p:spPr>
          <a:xfrm>
            <a:off x="5534732" y="2807778"/>
            <a:ext cx="2814474" cy="1759360"/>
          </a:xfrm>
          <a:prstGeom prst="rect">
            <a:avLst/>
          </a:prstGeom>
          <a:effectLst>
            <a:outerShdw blurRad="50800" dist="38100" dir="5400000" algn="t" rotWithShape="0">
              <a:prstClr val="black">
                <a:alpha val="40000"/>
              </a:prstClr>
            </a:outerShdw>
          </a:effectLst>
        </p:spPr>
      </p:pic>
      <p:sp>
        <p:nvSpPr>
          <p:cNvPr id="2" name="標題 1"/>
          <p:cNvSpPr>
            <a:spLocks noGrp="1"/>
          </p:cNvSpPr>
          <p:nvPr>
            <p:ph type="title"/>
          </p:nvPr>
        </p:nvSpPr>
        <p:spPr>
          <a:xfrm>
            <a:off x="1199023" y="0"/>
            <a:ext cx="7944976" cy="748202"/>
          </a:xfrm>
        </p:spPr>
        <p:txBody>
          <a:bodyPr>
            <a:normAutofit/>
          </a:bodyPr>
          <a:lstStyle/>
          <a:p>
            <a:r>
              <a:rPr lang="zh-TW" altLang="en-US">
                <a:latin typeface="Arial" panose="020B0604020202020204" pitchFamily="34" charset="0"/>
                <a:cs typeface="Arial" panose="020B0604020202020204" pitchFamily="34" charset="0"/>
              </a:rPr>
              <a:t>適合運行虛擬機的高效平台</a:t>
            </a:r>
            <a:r>
              <a:rPr lang="en-US" altLang="zh-TW">
                <a:latin typeface="Arial" panose="020B0604020202020204" pitchFamily="34" charset="0"/>
                <a:cs typeface="Arial" panose="020B0604020202020204" pitchFamily="34" charset="0"/>
              </a:rPr>
              <a:t> TS-x77 </a:t>
            </a:r>
            <a:r>
              <a:rPr lang="zh-TW" altLang="en-US">
                <a:latin typeface="Arial" panose="020B0604020202020204" pitchFamily="34" charset="0"/>
                <a:cs typeface="Arial" panose="020B0604020202020204" pitchFamily="34" charset="0"/>
              </a:rPr>
              <a:t>系列</a:t>
            </a:r>
          </a:p>
        </p:txBody>
      </p:sp>
      <p:sp>
        <p:nvSpPr>
          <p:cNvPr id="4" name="矩形 3"/>
          <p:cNvSpPr/>
          <p:nvPr/>
        </p:nvSpPr>
        <p:spPr>
          <a:xfrm>
            <a:off x="1199023" y="1000114"/>
            <a:ext cx="6357982" cy="135732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Rectangle 2"/>
          <p:cNvSpPr/>
          <p:nvPr/>
        </p:nvSpPr>
        <p:spPr>
          <a:xfrm>
            <a:off x="596348" y="971609"/>
            <a:ext cx="7833304" cy="369332"/>
          </a:xfrm>
          <a:prstGeom prst="rect">
            <a:avLst/>
          </a:prstGeom>
        </p:spPr>
        <p:txBody>
          <a:bodyPr wrap="square" anchor="t">
            <a:spAutoFit/>
          </a:bodyPr>
          <a:lstStyle/>
          <a:p>
            <a:pPr marL="342900" marR="0" lvl="0" indent="-342900" defTabSz="914400" eaLnBrk="1" fontAlgn="auto" latinLnBrk="0" hangingPunct="1">
              <a:lnSpc>
                <a:spcPct val="100000"/>
              </a:lnSpc>
              <a:spcBef>
                <a:spcPts val="0"/>
              </a:spcBef>
              <a:spcAft>
                <a:spcPts val="400"/>
              </a:spcAft>
              <a:buClrTx/>
              <a:buSzTx/>
              <a:buFont typeface="Arial" charset="0"/>
              <a:buNone/>
              <a:tabLst/>
              <a:defRPr/>
            </a:pPr>
            <a:r>
              <a:rPr lang="zh-TW" altLang="en-US" sz="1800" b="1">
                <a:solidFill>
                  <a:srgbClr val="0070C0"/>
                </a:solidFill>
                <a:latin typeface="Arial" panose="020B0604020202020204" pitchFamily="34" charset="0"/>
                <a:ea typeface="微軟正黑體" pitchFamily="34" charset="-120"/>
                <a:cs typeface="Arial" panose="020B0604020202020204" pitchFamily="34" charset="0"/>
              </a:rPr>
              <a:t>支援 </a:t>
            </a:r>
            <a:r>
              <a:rPr lang="en-US" altLang="zh-TW" sz="1800" b="1" err="1">
                <a:solidFill>
                  <a:srgbClr val="0070C0"/>
                </a:solidFill>
                <a:latin typeface="Arial" panose="020B0604020202020204" pitchFamily="34" charset="0"/>
                <a:ea typeface="微軟正黑體" pitchFamily="34" charset="-120"/>
                <a:cs typeface="Arial" panose="020B0604020202020204" pitchFamily="34" charset="0"/>
              </a:rPr>
              <a:t>vQTS</a:t>
            </a:r>
            <a:r>
              <a:rPr lang="zh-TW" altLang="en-US" sz="1800" b="1">
                <a:solidFill>
                  <a:srgbClr val="0070C0"/>
                </a:solidFill>
                <a:latin typeface="Arial" panose="020B0604020202020204" pitchFamily="34" charset="0"/>
                <a:ea typeface="微軟正黑體" pitchFamily="34" charset="-120"/>
                <a:cs typeface="Arial" panose="020B0604020202020204" pitchFamily="34" charset="0"/>
              </a:rPr>
              <a:t> 的數量取決於 </a:t>
            </a:r>
            <a:r>
              <a:rPr lang="en-US" altLang="zh-TW" sz="1800" b="1">
                <a:solidFill>
                  <a:srgbClr val="0070C0"/>
                </a:solidFill>
                <a:latin typeface="Arial" panose="020B0604020202020204" pitchFamily="34" charset="0"/>
                <a:ea typeface="微軟正黑體" pitchFamily="34" charset="-120"/>
                <a:cs typeface="Arial" panose="020B0604020202020204" pitchFamily="34" charset="0"/>
              </a:rPr>
              <a:t>NAS</a:t>
            </a:r>
            <a:r>
              <a:rPr lang="zh-TW" altLang="en-US" sz="1800" b="1">
                <a:solidFill>
                  <a:srgbClr val="0070C0"/>
                </a:solidFill>
                <a:latin typeface="Arial" panose="020B0604020202020204" pitchFamily="34" charset="0"/>
                <a:ea typeface="微軟正黑體" pitchFamily="34" charset="-120"/>
                <a:cs typeface="Arial" panose="020B0604020202020204" pitchFamily="34" charset="0"/>
              </a:rPr>
              <a:t> </a:t>
            </a:r>
            <a:r>
              <a:rPr lang="en-US" altLang="zh-TW" sz="1800" b="1">
                <a:solidFill>
                  <a:srgbClr val="0070C0"/>
                </a:solidFill>
                <a:latin typeface="Arial" panose="020B0604020202020204" pitchFamily="34" charset="0"/>
                <a:ea typeface="微軟正黑體" pitchFamily="34" charset="-120"/>
                <a:cs typeface="Arial" panose="020B0604020202020204" pitchFamily="34" charset="0"/>
              </a:rPr>
              <a:t>CPU</a:t>
            </a:r>
            <a:r>
              <a:rPr lang="zh-TW" altLang="en-US" sz="1800" b="1">
                <a:solidFill>
                  <a:srgbClr val="0070C0"/>
                </a:solidFill>
                <a:latin typeface="Arial" panose="020B0604020202020204" pitchFamily="34" charset="0"/>
                <a:ea typeface="微軟正黑體" pitchFamily="34" charset="-120"/>
                <a:cs typeface="Arial" panose="020B0604020202020204" pitchFamily="34" charset="0"/>
              </a:rPr>
              <a:t> 實體核心數。</a:t>
            </a:r>
            <a:endParaRPr lang="en-US" altLang="zh-TW" sz="1800" b="1">
              <a:solidFill>
                <a:srgbClr val="0070C0"/>
              </a:solidFill>
              <a:latin typeface="Arial" panose="020B0604020202020204" pitchFamily="34" charset="0"/>
              <a:ea typeface="微軟正黑體" pitchFamily="34" charset="-120"/>
              <a:cs typeface="Arial" panose="020B0604020202020204" pitchFamily="34" charset="0"/>
            </a:endParaRPr>
          </a:p>
        </p:txBody>
      </p:sp>
      <p:sp>
        <p:nvSpPr>
          <p:cNvPr id="6" name="Rectangle 17"/>
          <p:cNvSpPr/>
          <p:nvPr/>
        </p:nvSpPr>
        <p:spPr>
          <a:xfrm>
            <a:off x="1370178" y="1629968"/>
            <a:ext cx="2837636" cy="307777"/>
          </a:xfrm>
          <a:prstGeom prst="rect">
            <a:avLst/>
          </a:prstGeom>
        </p:spPr>
        <p:txBody>
          <a:bodyPr wrap="none">
            <a:spAutoFit/>
          </a:bodyPr>
          <a:lstStyle/>
          <a:p>
            <a:pPr>
              <a:spcAft>
                <a:spcPts val="400"/>
              </a:spcAft>
            </a:pPr>
            <a:r>
              <a:rPr lang="hu-HU" b="1">
                <a:latin typeface="Arial" panose="020B0604020202020204" pitchFamily="34" charset="0"/>
                <a:ea typeface="微軟正黑體" pitchFamily="34" charset="-120"/>
                <a:cs typeface="Arial" panose="020B0604020202020204" pitchFamily="34" charset="0"/>
              </a:rPr>
              <a:t>AMD Ryzen™ 5 1600</a:t>
            </a:r>
            <a:r>
              <a:rPr lang="zh-TW" altLang="en-US" b="1">
                <a:latin typeface="Arial" panose="020B0604020202020204" pitchFamily="34" charset="0"/>
                <a:ea typeface="微軟正黑體" pitchFamily="34" charset="-120"/>
                <a:cs typeface="Arial" panose="020B0604020202020204" pitchFamily="34" charset="0"/>
              </a:rPr>
              <a:t>，</a:t>
            </a:r>
            <a:r>
              <a:rPr lang="en-US" altLang="zh-TW" b="1">
                <a:latin typeface="Arial" panose="020B0604020202020204" pitchFamily="34" charset="0"/>
                <a:ea typeface="微軟正黑體" pitchFamily="34" charset="-120"/>
                <a:cs typeface="Arial" panose="020B0604020202020204" pitchFamily="34" charset="0"/>
              </a:rPr>
              <a:t>6</a:t>
            </a:r>
            <a:r>
              <a:rPr lang="zh-TW" altLang="en-US" b="1">
                <a:latin typeface="Arial" panose="020B0604020202020204" pitchFamily="34" charset="0"/>
                <a:ea typeface="微軟正黑體" pitchFamily="34" charset="-120"/>
                <a:cs typeface="Arial" panose="020B0604020202020204" pitchFamily="34" charset="0"/>
              </a:rPr>
              <a:t> </a:t>
            </a:r>
            <a:r>
              <a:rPr lang="hu-HU" b="1">
                <a:latin typeface="Arial" panose="020B0604020202020204" pitchFamily="34" charset="0"/>
                <a:ea typeface="微軟正黑體" pitchFamily="34" charset="-120"/>
                <a:cs typeface="Arial" panose="020B0604020202020204" pitchFamily="34" charset="0"/>
              </a:rPr>
              <a:t>核心</a:t>
            </a:r>
            <a:r>
              <a:rPr lang="zh-TW" altLang="en-US" b="1">
                <a:latin typeface="Arial" panose="020B0604020202020204" pitchFamily="34" charset="0"/>
                <a:ea typeface="微軟正黑體" pitchFamily="34" charset="-120"/>
                <a:cs typeface="Arial" panose="020B0604020202020204" pitchFamily="34" charset="0"/>
              </a:rPr>
              <a:t> </a:t>
            </a:r>
            <a:r>
              <a:rPr lang="en-US" altLang="zh-TW" b="1">
                <a:latin typeface="Arial" panose="020B0604020202020204" pitchFamily="34" charset="0"/>
                <a:ea typeface="微軟正黑體" pitchFamily="34" charset="-120"/>
                <a:cs typeface="Arial" panose="020B0604020202020204" pitchFamily="34" charset="0"/>
              </a:rPr>
              <a:t>=</a:t>
            </a:r>
            <a:r>
              <a:rPr lang="zh-TW" altLang="en-US" b="1">
                <a:latin typeface="Arial" panose="020B0604020202020204" pitchFamily="34" charset="0"/>
                <a:ea typeface="微軟正黑體" pitchFamily="34" charset="-120"/>
                <a:cs typeface="Arial" panose="020B0604020202020204" pitchFamily="34" charset="0"/>
              </a:rPr>
              <a:t> </a:t>
            </a:r>
            <a:endParaRPr lang="hu-HU" b="1">
              <a:latin typeface="Arial" panose="020B0604020202020204" pitchFamily="34" charset="0"/>
              <a:ea typeface="微軟正黑體" pitchFamily="34" charset="-120"/>
              <a:cs typeface="Arial" panose="020B0604020202020204" pitchFamily="34" charset="0"/>
            </a:endParaRPr>
          </a:p>
        </p:txBody>
      </p:sp>
      <p:sp>
        <p:nvSpPr>
          <p:cNvPr id="7" name="Rectangle 18"/>
          <p:cNvSpPr/>
          <p:nvPr/>
        </p:nvSpPr>
        <p:spPr>
          <a:xfrm>
            <a:off x="1370178" y="2223436"/>
            <a:ext cx="3442390" cy="307777"/>
          </a:xfrm>
          <a:prstGeom prst="rect">
            <a:avLst/>
          </a:prstGeom>
        </p:spPr>
        <p:txBody>
          <a:bodyPr wrap="square">
            <a:spAutoFit/>
          </a:bodyPr>
          <a:lstStyle/>
          <a:p>
            <a:pPr>
              <a:spcAft>
                <a:spcPts val="400"/>
              </a:spcAft>
            </a:pPr>
            <a:r>
              <a:rPr lang="cs-CZ" b="1">
                <a:latin typeface="Arial" panose="020B0604020202020204" pitchFamily="34" charset="0"/>
                <a:ea typeface="微軟正黑體" pitchFamily="34" charset="-120"/>
                <a:cs typeface="Arial" panose="020B0604020202020204" pitchFamily="34" charset="0"/>
              </a:rPr>
              <a:t>AMD Ryzen™ 7 1700</a:t>
            </a:r>
            <a:r>
              <a:rPr lang="zh-TW" altLang="en-US" b="1">
                <a:latin typeface="Arial" panose="020B0604020202020204" pitchFamily="34" charset="0"/>
                <a:ea typeface="微軟正黑體" pitchFamily="34" charset="-120"/>
                <a:cs typeface="Arial" panose="020B0604020202020204" pitchFamily="34" charset="0"/>
              </a:rPr>
              <a:t>，</a:t>
            </a:r>
            <a:r>
              <a:rPr lang="en-US" altLang="zh-TW" b="1">
                <a:latin typeface="Arial" panose="020B0604020202020204" pitchFamily="34" charset="0"/>
                <a:ea typeface="微軟正黑體" pitchFamily="34" charset="-120"/>
                <a:cs typeface="Arial" panose="020B0604020202020204" pitchFamily="34" charset="0"/>
              </a:rPr>
              <a:t>8</a:t>
            </a:r>
            <a:r>
              <a:rPr lang="zh-TW" altLang="en-US" b="1">
                <a:latin typeface="Arial" panose="020B0604020202020204" pitchFamily="34" charset="0"/>
                <a:ea typeface="微軟正黑體" pitchFamily="34" charset="-120"/>
                <a:cs typeface="Arial" panose="020B0604020202020204" pitchFamily="34" charset="0"/>
              </a:rPr>
              <a:t> </a:t>
            </a:r>
            <a:r>
              <a:rPr lang="cs-CZ" b="1">
                <a:latin typeface="Arial" panose="020B0604020202020204" pitchFamily="34" charset="0"/>
                <a:ea typeface="微軟正黑體" pitchFamily="34" charset="-120"/>
                <a:cs typeface="Arial" panose="020B0604020202020204" pitchFamily="34" charset="0"/>
              </a:rPr>
              <a:t>核心</a:t>
            </a:r>
            <a:r>
              <a:rPr lang="zh-TW" altLang="en-US" b="1">
                <a:latin typeface="Arial" panose="020B0604020202020204" pitchFamily="34" charset="0"/>
                <a:ea typeface="微軟正黑體" pitchFamily="34" charset="-120"/>
                <a:cs typeface="Arial" panose="020B0604020202020204" pitchFamily="34" charset="0"/>
              </a:rPr>
              <a:t> </a:t>
            </a:r>
            <a:r>
              <a:rPr lang="en-US" altLang="zh-TW" b="1">
                <a:latin typeface="Arial" panose="020B0604020202020204" pitchFamily="34" charset="0"/>
                <a:ea typeface="微軟正黑體" pitchFamily="34" charset="-120"/>
                <a:cs typeface="Arial" panose="020B0604020202020204" pitchFamily="34" charset="0"/>
              </a:rPr>
              <a:t>=</a:t>
            </a:r>
          </a:p>
        </p:txBody>
      </p:sp>
      <p:sp>
        <p:nvSpPr>
          <p:cNvPr id="8" name="Rectangle 26"/>
          <p:cNvSpPr/>
          <p:nvPr/>
        </p:nvSpPr>
        <p:spPr>
          <a:xfrm>
            <a:off x="5194146" y="1514892"/>
            <a:ext cx="712116" cy="523220"/>
          </a:xfrm>
          <a:prstGeom prst="rect">
            <a:avLst/>
          </a:prstGeom>
        </p:spPr>
        <p:txBody>
          <a:bodyPr wrap="square">
            <a:spAutoFit/>
          </a:bodyPr>
          <a:lstStyle/>
          <a:p>
            <a:r>
              <a:rPr lang="en-US" altLang="zh-TW" sz="2800" b="1">
                <a:solidFill>
                  <a:srgbClr val="C00000"/>
                </a:solidFill>
                <a:latin typeface="Arial" panose="020B0604020202020204" pitchFamily="34" charset="0"/>
                <a:ea typeface="微軟正黑體" pitchFamily="34" charset="-120"/>
                <a:cs typeface="Arial" panose="020B0604020202020204" pitchFamily="34" charset="0"/>
              </a:rPr>
              <a:t>2</a:t>
            </a:r>
            <a:endParaRPr lang="en-US" sz="2800" b="1">
              <a:solidFill>
                <a:srgbClr val="C00000"/>
              </a:solidFill>
              <a:latin typeface="Arial" panose="020B0604020202020204" pitchFamily="34" charset="0"/>
              <a:ea typeface="微軟正黑體" pitchFamily="34" charset="-120"/>
              <a:cs typeface="Arial" panose="020B0604020202020204" pitchFamily="34" charset="0"/>
            </a:endParaRPr>
          </a:p>
        </p:txBody>
      </p:sp>
      <p:sp>
        <p:nvSpPr>
          <p:cNvPr id="9" name="Rectangle 29"/>
          <p:cNvSpPr/>
          <p:nvPr/>
        </p:nvSpPr>
        <p:spPr>
          <a:xfrm>
            <a:off x="6326445" y="2131072"/>
            <a:ext cx="385042" cy="523220"/>
          </a:xfrm>
          <a:prstGeom prst="rect">
            <a:avLst/>
          </a:prstGeom>
        </p:spPr>
        <p:txBody>
          <a:bodyPr wrap="none">
            <a:spAutoFit/>
          </a:bodyPr>
          <a:lstStyle/>
          <a:p>
            <a:r>
              <a:rPr lang="en-US" altLang="zh-TW" sz="2800" b="1">
                <a:solidFill>
                  <a:srgbClr val="C00000"/>
                </a:solidFill>
                <a:latin typeface="Arial" panose="020B0604020202020204" pitchFamily="34" charset="0"/>
                <a:ea typeface="微軟正黑體" pitchFamily="34" charset="-120"/>
                <a:cs typeface="Arial" panose="020B0604020202020204" pitchFamily="34" charset="0"/>
              </a:rPr>
              <a:t>4</a:t>
            </a:r>
            <a:endParaRPr lang="en-US" sz="2800" b="1">
              <a:solidFill>
                <a:srgbClr val="C00000"/>
              </a:solidFill>
              <a:latin typeface="Arial" panose="020B0604020202020204" pitchFamily="34" charset="0"/>
              <a:ea typeface="微軟正黑體" pitchFamily="34" charset="-120"/>
              <a:cs typeface="Arial" panose="020B0604020202020204" pitchFamily="34" charset="0"/>
            </a:endParaRPr>
          </a:p>
        </p:txBody>
      </p:sp>
      <p:grpSp>
        <p:nvGrpSpPr>
          <p:cNvPr id="3" name="群組 9"/>
          <p:cNvGrpSpPr/>
          <p:nvPr/>
        </p:nvGrpSpPr>
        <p:grpSpPr>
          <a:xfrm>
            <a:off x="4059759" y="1576854"/>
            <a:ext cx="1013275" cy="457486"/>
            <a:chOff x="3485423" y="1494604"/>
            <a:chExt cx="815833" cy="368342"/>
          </a:xfrm>
        </p:grpSpPr>
        <p:pic>
          <p:nvPicPr>
            <p:cNvPr id="11"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5423" y="1494604"/>
              <a:ext cx="372198" cy="362766"/>
            </a:xfrm>
            <a:prstGeom prst="rect">
              <a:avLst/>
            </a:prstGeom>
          </p:spPr>
        </p:pic>
        <p:pic>
          <p:nvPicPr>
            <p:cNvPr id="12"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9058" y="1500180"/>
              <a:ext cx="372198" cy="362766"/>
            </a:xfrm>
            <a:prstGeom prst="rect">
              <a:avLst/>
            </a:prstGeom>
          </p:spPr>
        </p:pic>
      </p:grpSp>
      <p:grpSp>
        <p:nvGrpSpPr>
          <p:cNvPr id="10" name="群組 12"/>
          <p:cNvGrpSpPr/>
          <p:nvPr/>
        </p:nvGrpSpPr>
        <p:grpSpPr>
          <a:xfrm>
            <a:off x="4059759" y="2178924"/>
            <a:ext cx="1013275" cy="457486"/>
            <a:chOff x="3485423" y="1494604"/>
            <a:chExt cx="815833" cy="368342"/>
          </a:xfrm>
        </p:grpSpPr>
        <p:pic>
          <p:nvPicPr>
            <p:cNvPr id="14"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5423" y="1494604"/>
              <a:ext cx="372198" cy="362766"/>
            </a:xfrm>
            <a:prstGeom prst="rect">
              <a:avLst/>
            </a:prstGeom>
          </p:spPr>
        </p:pic>
        <p:pic>
          <p:nvPicPr>
            <p:cNvPr id="15"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9058" y="1500180"/>
              <a:ext cx="372198" cy="362766"/>
            </a:xfrm>
            <a:prstGeom prst="rect">
              <a:avLst/>
            </a:prstGeom>
          </p:spPr>
        </p:pic>
      </p:grpSp>
      <p:grpSp>
        <p:nvGrpSpPr>
          <p:cNvPr id="13" name="群組 15"/>
          <p:cNvGrpSpPr/>
          <p:nvPr/>
        </p:nvGrpSpPr>
        <p:grpSpPr>
          <a:xfrm>
            <a:off x="5193102" y="2185849"/>
            <a:ext cx="1013275" cy="457486"/>
            <a:chOff x="3485423" y="1494604"/>
            <a:chExt cx="815833" cy="368342"/>
          </a:xfrm>
        </p:grpSpPr>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5423" y="1494604"/>
              <a:ext cx="372198" cy="362766"/>
            </a:xfrm>
            <a:prstGeom prst="rect">
              <a:avLst/>
            </a:prstGeom>
          </p:spPr>
        </p:pic>
        <p:pic>
          <p:nvPicPr>
            <p:cNvPr id="18"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9058" y="1500180"/>
              <a:ext cx="372198" cy="362766"/>
            </a:xfrm>
            <a:prstGeom prst="rect">
              <a:avLst/>
            </a:prstGeom>
          </p:spPr>
        </p:pic>
      </p:grpSp>
      <p:pic>
        <p:nvPicPr>
          <p:cNvPr id="24" name="Shape 45">
            <a:extLst>
              <a:ext uri="{FF2B5EF4-FFF2-40B4-BE49-F238E27FC236}">
                <a16:creationId xmlns:a16="http://schemas.microsoft.com/office/drawing/2014/main" id="{C5C3F7AE-35A0-714C-A39E-46DA8616A72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66868" y="1412123"/>
            <a:ext cx="720079" cy="651217"/>
          </a:xfrm>
          <a:prstGeom prst="rect">
            <a:avLst/>
          </a:prstGeom>
          <a:noFill/>
          <a:ln>
            <a:noFill/>
          </a:ln>
        </p:spPr>
      </p:pic>
      <p:pic>
        <p:nvPicPr>
          <p:cNvPr id="26" name="Shape 44">
            <a:extLst>
              <a:ext uri="{FF2B5EF4-FFF2-40B4-BE49-F238E27FC236}">
                <a16:creationId xmlns:a16="http://schemas.microsoft.com/office/drawing/2014/main" id="{3E59CAF7-783B-D145-BAFA-3B4A68D6E0A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6868" y="2082895"/>
            <a:ext cx="720079" cy="651217"/>
          </a:xfrm>
          <a:prstGeom prst="rect">
            <a:avLst/>
          </a:prstGeom>
          <a:noFill/>
          <a:ln>
            <a:noFill/>
          </a:ln>
        </p:spPr>
      </p:pic>
      <p:pic>
        <p:nvPicPr>
          <p:cNvPr id="28" name="Shape 129">
            <a:extLst>
              <a:ext uri="{FF2B5EF4-FFF2-40B4-BE49-F238E27FC236}">
                <a16:creationId xmlns:a16="http://schemas.microsoft.com/office/drawing/2014/main" id="{95199AEB-843A-4B97-87C0-C43265F1FDC1}"/>
              </a:ext>
            </a:extLst>
          </p:cNvPr>
          <p:cNvPicPr preferRelativeResize="0"/>
          <p:nvPr/>
        </p:nvPicPr>
        <p:blipFill rotWithShape="1">
          <a:blip r:embed="rId7" cstate="screen">
            <a:extLst>
              <a:ext uri="{28A0092B-C50C-407E-A947-70E740481C1C}">
                <a14:useLocalDpi xmlns:a14="http://schemas.microsoft.com/office/drawing/2010/main"/>
              </a:ext>
            </a:extLst>
          </a:blip>
          <a:srcRect/>
          <a:stretch/>
        </p:blipFill>
        <p:spPr>
          <a:xfrm>
            <a:off x="1727403" y="3215613"/>
            <a:ext cx="2103755" cy="1314846"/>
          </a:xfrm>
          <a:prstGeom prst="rect">
            <a:avLst/>
          </a:prstGeom>
          <a:effectLst>
            <a:outerShdw blurRad="50800" dist="38100" dir="5400000" algn="t" rotWithShape="0">
              <a:prstClr val="black">
                <a:alpha val="40000"/>
              </a:prstClr>
            </a:outerShdw>
          </a:effectLst>
        </p:spPr>
      </p:pic>
      <p:pic>
        <p:nvPicPr>
          <p:cNvPr id="29" name="Shape 130">
            <a:extLst>
              <a:ext uri="{FF2B5EF4-FFF2-40B4-BE49-F238E27FC236}">
                <a16:creationId xmlns:a16="http://schemas.microsoft.com/office/drawing/2014/main" id="{FBB58320-C30B-4229-83CC-40B6387A2BD6}"/>
              </a:ext>
            </a:extLst>
          </p:cNvPr>
          <p:cNvPicPr preferRelativeResize="0"/>
          <p:nvPr/>
        </p:nvPicPr>
        <p:blipFill rotWithShape="1">
          <a:blip r:embed="rId8" cstate="screen">
            <a:extLst>
              <a:ext uri="{28A0092B-C50C-407E-A947-70E740481C1C}">
                <a14:useLocalDpi xmlns:a14="http://schemas.microsoft.com/office/drawing/2010/main"/>
              </a:ext>
            </a:extLst>
          </a:blip>
          <a:srcRect/>
          <a:stretch/>
        </p:blipFill>
        <p:spPr>
          <a:xfrm>
            <a:off x="3659958" y="3159685"/>
            <a:ext cx="2202532" cy="1376584"/>
          </a:xfrm>
          <a:prstGeom prst="rect">
            <a:avLst/>
          </a:prstGeom>
          <a:effectLst>
            <a:outerShdw blurRad="50800" dist="38100" dir="5400000" algn="t" rotWithShape="0">
              <a:prstClr val="black">
                <a:alpha val="40000"/>
              </a:prstClr>
            </a:outerShdw>
          </a:effectLst>
        </p:spPr>
      </p:pic>
      <p:sp>
        <p:nvSpPr>
          <p:cNvPr id="21" name="文字方塊 20">
            <a:extLst>
              <a:ext uri="{FF2B5EF4-FFF2-40B4-BE49-F238E27FC236}">
                <a16:creationId xmlns:a16="http://schemas.microsoft.com/office/drawing/2014/main" id="{AE051326-4999-4C19-A076-3CC4A06F86A8}"/>
              </a:ext>
            </a:extLst>
          </p:cNvPr>
          <p:cNvSpPr txBox="1"/>
          <p:nvPr/>
        </p:nvSpPr>
        <p:spPr>
          <a:xfrm>
            <a:off x="6013469" y="4589175"/>
            <a:ext cx="1856999" cy="276999"/>
          </a:xfrm>
          <a:prstGeom prst="rect">
            <a:avLst/>
          </a:prstGeom>
          <a:noFill/>
        </p:spPr>
        <p:txBody>
          <a:bodyPr wrap="square" rtlCol="0">
            <a:spAutoFit/>
          </a:bodyPr>
          <a:lstStyle/>
          <a:p>
            <a:pPr algn="ctr"/>
            <a:r>
              <a:rPr lang="en-US" altLang="zh-TW" sz="1200" b="1"/>
              <a:t>TS-1677X</a:t>
            </a:r>
            <a:endParaRPr lang="zh-TW" altLang="en-US" sz="1200" b="1"/>
          </a:p>
        </p:txBody>
      </p:sp>
      <p:sp>
        <p:nvSpPr>
          <p:cNvPr id="30" name="文字方塊 29">
            <a:extLst>
              <a:ext uri="{FF2B5EF4-FFF2-40B4-BE49-F238E27FC236}">
                <a16:creationId xmlns:a16="http://schemas.microsoft.com/office/drawing/2014/main" id="{13BF52CF-5B16-4C26-9B77-1AB833625A0A}"/>
              </a:ext>
            </a:extLst>
          </p:cNvPr>
          <p:cNvSpPr txBox="1"/>
          <p:nvPr/>
        </p:nvSpPr>
        <p:spPr>
          <a:xfrm>
            <a:off x="3842892" y="4589175"/>
            <a:ext cx="1856999" cy="276999"/>
          </a:xfrm>
          <a:prstGeom prst="rect">
            <a:avLst/>
          </a:prstGeom>
          <a:noFill/>
        </p:spPr>
        <p:txBody>
          <a:bodyPr wrap="square" rtlCol="0">
            <a:spAutoFit/>
          </a:bodyPr>
          <a:lstStyle/>
          <a:p>
            <a:pPr algn="ctr"/>
            <a:r>
              <a:rPr lang="en-US" altLang="zh-TW" sz="1200" b="1"/>
              <a:t>TS-1277</a:t>
            </a:r>
            <a:endParaRPr lang="zh-TW" altLang="en-US" sz="1200" b="1"/>
          </a:p>
        </p:txBody>
      </p:sp>
      <p:sp>
        <p:nvSpPr>
          <p:cNvPr id="31" name="文字方塊 30">
            <a:extLst>
              <a:ext uri="{FF2B5EF4-FFF2-40B4-BE49-F238E27FC236}">
                <a16:creationId xmlns:a16="http://schemas.microsoft.com/office/drawing/2014/main" id="{F1958912-7572-4C7B-B895-E3EEEB66A3B0}"/>
              </a:ext>
            </a:extLst>
          </p:cNvPr>
          <p:cNvSpPr txBox="1"/>
          <p:nvPr/>
        </p:nvSpPr>
        <p:spPr>
          <a:xfrm>
            <a:off x="2040701" y="4589175"/>
            <a:ext cx="1467049" cy="276999"/>
          </a:xfrm>
          <a:prstGeom prst="rect">
            <a:avLst/>
          </a:prstGeom>
          <a:noFill/>
        </p:spPr>
        <p:txBody>
          <a:bodyPr wrap="square" rtlCol="0">
            <a:spAutoFit/>
          </a:bodyPr>
          <a:lstStyle/>
          <a:p>
            <a:pPr algn="ctr"/>
            <a:r>
              <a:rPr lang="en-US" altLang="zh-TW" sz="1200" b="1"/>
              <a:t>TS-877</a:t>
            </a:r>
            <a:endParaRPr lang="zh-TW" altLang="en-US" sz="1200" b="1"/>
          </a:p>
        </p:txBody>
      </p:sp>
      <p:pic>
        <p:nvPicPr>
          <p:cNvPr id="32" name="Shape 128">
            <a:extLst>
              <a:ext uri="{FF2B5EF4-FFF2-40B4-BE49-F238E27FC236}">
                <a16:creationId xmlns:a16="http://schemas.microsoft.com/office/drawing/2014/main" id="{83B6E1CC-E5CB-45C1-BA74-DF5E2984A5B3}"/>
              </a:ext>
            </a:extLst>
          </p:cNvPr>
          <p:cNvPicPr preferRelativeResize="0"/>
          <p:nvPr/>
        </p:nvPicPr>
        <p:blipFill rotWithShape="1">
          <a:blip r:embed="rId9" cstate="screen">
            <a:extLst>
              <a:ext uri="{28A0092B-C50C-407E-A947-70E740481C1C}">
                <a14:useLocalDpi xmlns:a14="http://schemas.microsoft.com/office/drawing/2010/main"/>
              </a:ext>
            </a:extLst>
          </a:blip>
          <a:srcRect/>
          <a:stretch/>
        </p:blipFill>
        <p:spPr>
          <a:xfrm>
            <a:off x="206554" y="3224612"/>
            <a:ext cx="2053326" cy="1283329"/>
          </a:xfrm>
          <a:prstGeom prst="rect">
            <a:avLst/>
          </a:prstGeom>
          <a:effectLst>
            <a:outerShdw blurRad="50800" dist="38100" dir="5400000" algn="t" rotWithShape="0">
              <a:prstClr val="black">
                <a:alpha val="40000"/>
              </a:prstClr>
            </a:outerShdw>
          </a:effectLst>
        </p:spPr>
      </p:pic>
      <p:sp>
        <p:nvSpPr>
          <p:cNvPr id="33" name="文字方塊 32">
            <a:extLst>
              <a:ext uri="{FF2B5EF4-FFF2-40B4-BE49-F238E27FC236}">
                <a16:creationId xmlns:a16="http://schemas.microsoft.com/office/drawing/2014/main" id="{0809EEE7-F0E8-45D0-8B3E-9DBCE1F0DF9E}"/>
              </a:ext>
            </a:extLst>
          </p:cNvPr>
          <p:cNvSpPr txBox="1"/>
          <p:nvPr/>
        </p:nvSpPr>
        <p:spPr>
          <a:xfrm>
            <a:off x="690638" y="4578933"/>
            <a:ext cx="1082816" cy="276999"/>
          </a:xfrm>
          <a:prstGeom prst="rect">
            <a:avLst/>
          </a:prstGeom>
          <a:noFill/>
        </p:spPr>
        <p:txBody>
          <a:bodyPr wrap="square" rtlCol="0">
            <a:spAutoFit/>
          </a:bodyPr>
          <a:lstStyle/>
          <a:p>
            <a:pPr algn="ctr"/>
            <a:r>
              <a:rPr lang="en-US" altLang="zh-TW" sz="1200" b="1">
                <a:latin typeface="Arial" panose="020B0604020202020204" pitchFamily="34" charset="0"/>
                <a:cs typeface="Arial" panose="020B0604020202020204" pitchFamily="34" charset="0"/>
              </a:rPr>
              <a:t>TS-677</a:t>
            </a:r>
            <a:endParaRPr lang="zh-TW"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60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6" name="圖片 35">
            <a:extLst>
              <a:ext uri="{FF2B5EF4-FFF2-40B4-BE49-F238E27FC236}">
                <a16:creationId xmlns:a16="http://schemas.microsoft.com/office/drawing/2014/main" id="{E840C3C7-5688-49B5-8C28-7E7A2371A2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0" y="737852"/>
            <a:ext cx="9128320" cy="4405648"/>
          </a:xfrm>
          <a:prstGeom prst="rect">
            <a:avLst/>
          </a:prstGeom>
        </p:spPr>
      </p:pic>
      <p:sp>
        <p:nvSpPr>
          <p:cNvPr id="33" name="Shape 124">
            <a:extLst>
              <a:ext uri="{FF2B5EF4-FFF2-40B4-BE49-F238E27FC236}">
                <a16:creationId xmlns:a16="http://schemas.microsoft.com/office/drawing/2014/main" id="{C4AB9378-D0F1-4C7D-B619-FEB0E9B3F584}"/>
              </a:ext>
            </a:extLst>
          </p:cNvPr>
          <p:cNvSpPr/>
          <p:nvPr/>
        </p:nvSpPr>
        <p:spPr>
          <a:xfrm>
            <a:off x="7542330" y="-6777"/>
            <a:ext cx="1474028" cy="1626499"/>
          </a:xfrm>
          <a:prstGeom prst="roundRect">
            <a:avLst>
              <a:gd name="adj" fmla="val 0"/>
            </a:avLst>
          </a:prstGeom>
          <a:gradFill>
            <a:gsLst>
              <a:gs pos="100000">
                <a:schemeClr val="bg1">
                  <a:alpha val="0"/>
                </a:schemeClr>
              </a:gs>
              <a:gs pos="65000">
                <a:srgbClr val="FFFFFF"/>
              </a:gs>
              <a:gs pos="45000">
                <a:schemeClr val="bg1"/>
              </a:gs>
              <a:gs pos="0">
                <a:schemeClr val="bg1">
                  <a:alpha val="0"/>
                </a:schemeClr>
              </a:gs>
            </a:gsLst>
            <a:lin ang="5400000" scaled="0"/>
          </a:gradFill>
          <a:ln>
            <a:noFill/>
          </a:ln>
          <a:effectLst>
            <a:outerShdw blurRad="50799" dist="38100" dir="10800000" rotWithShape="0">
              <a:srgbClr val="000000">
                <a:alpha val="40000"/>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34" name="圖片 33">
            <a:extLst>
              <a:ext uri="{FF2B5EF4-FFF2-40B4-BE49-F238E27FC236}">
                <a16:creationId xmlns:a16="http://schemas.microsoft.com/office/drawing/2014/main" id="{571842EA-088C-45BD-91B7-8F9842F83D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42331" y="337774"/>
            <a:ext cx="1474027" cy="819767"/>
          </a:xfrm>
          <a:prstGeom prst="rect">
            <a:avLst/>
          </a:prstGeom>
        </p:spPr>
      </p:pic>
      <p:sp>
        <p:nvSpPr>
          <p:cNvPr id="21" name="Shape 124">
            <a:extLst>
              <a:ext uri="{FF2B5EF4-FFF2-40B4-BE49-F238E27FC236}">
                <a16:creationId xmlns:a16="http://schemas.microsoft.com/office/drawing/2014/main" id="{A8204C1C-F49F-464F-885B-B0A6A8C2C298}"/>
              </a:ext>
            </a:extLst>
          </p:cNvPr>
          <p:cNvSpPr/>
          <p:nvPr/>
        </p:nvSpPr>
        <p:spPr>
          <a:xfrm>
            <a:off x="397300" y="1246202"/>
            <a:ext cx="3835065" cy="1426198"/>
          </a:xfrm>
          <a:prstGeom prst="roundRect">
            <a:avLst>
              <a:gd name="adj" fmla="val 11152"/>
            </a:avLst>
          </a:prstGeom>
          <a:gradFill>
            <a:gsLst>
              <a:gs pos="15000">
                <a:schemeClr val="tx2"/>
              </a:gs>
              <a:gs pos="65000">
                <a:schemeClr val="tx2">
                  <a:lumMod val="60000"/>
                  <a:lumOff val="40000"/>
                </a:schemeClr>
              </a:gs>
              <a:gs pos="10000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125" name="Shape 125"/>
          <p:cNvSpPr txBox="1">
            <a:spLocks noGrp="1"/>
          </p:cNvSpPr>
          <p:nvPr>
            <p:ph type="title"/>
          </p:nvPr>
        </p:nvSpPr>
        <p:spPr>
          <a:xfrm>
            <a:off x="0" y="0"/>
            <a:ext cx="9016358" cy="755349"/>
          </a:xfrm>
          <a:prstGeom prst="rect">
            <a:avLst/>
          </a:prstGeom>
          <a:noFill/>
          <a:ln>
            <a:noFill/>
          </a:ln>
        </p:spPr>
        <p:txBody>
          <a:bodyPr wrap="square" lIns="91425" tIns="91425" rIns="91425" bIns="91425" anchor="ctr" anchorCtr="0">
            <a:noAutofit/>
          </a:bodyPr>
          <a:lstStyle/>
          <a:p>
            <a:pPr lvl="0">
              <a:spcBef>
                <a:spcPts val="0"/>
              </a:spcBef>
              <a:buClr>
                <a:schemeClr val="dk1"/>
              </a:buClr>
              <a:buSzPct val="25000"/>
            </a:pPr>
            <a:r>
              <a:rPr lang="en-US" altLang="zh-Hant" sz="3600">
                <a:solidFill>
                  <a:srgbClr val="FFFFFF"/>
                </a:solidFill>
                <a:latin typeface="Arial" panose="020B0604020202020204" pitchFamily="34" charset="0"/>
                <a:cs typeface="Arial" panose="020B0604020202020204" pitchFamily="34" charset="0"/>
                <a:sym typeface="Arial"/>
              </a:rPr>
              <a:t>TS-1677X 16-bay </a:t>
            </a:r>
            <a:r>
              <a:rPr lang="zh-CN" altLang="en-US" sz="3600">
                <a:solidFill>
                  <a:srgbClr val="FFFFFF"/>
                </a:solidFill>
                <a:latin typeface="Arial" panose="020B0604020202020204" pitchFamily="34" charset="0"/>
                <a:cs typeface="Arial" panose="020B0604020202020204" pitchFamily="34" charset="0"/>
                <a:sym typeface="Arial"/>
              </a:rPr>
              <a:t>型號選項</a:t>
            </a:r>
            <a:endParaRPr lang="en-US" sz="3600">
              <a:solidFill>
                <a:srgbClr val="FFFFFF"/>
              </a:solidFill>
              <a:latin typeface="Arial" panose="020B0604020202020204" pitchFamily="34" charset="0"/>
              <a:cs typeface="Arial" panose="020B0604020202020204" pitchFamily="34" charset="0"/>
              <a:sym typeface="Arial"/>
            </a:endParaRPr>
          </a:p>
        </p:txBody>
      </p:sp>
      <p:sp>
        <p:nvSpPr>
          <p:cNvPr id="18" name="Shape 131">
            <a:extLst>
              <a:ext uri="{FF2B5EF4-FFF2-40B4-BE49-F238E27FC236}">
                <a16:creationId xmlns:a16="http://schemas.microsoft.com/office/drawing/2014/main" id="{155EEDE1-1F09-4BCA-8BD4-DB31687C00A2}"/>
              </a:ext>
            </a:extLst>
          </p:cNvPr>
          <p:cNvSpPr/>
          <p:nvPr/>
        </p:nvSpPr>
        <p:spPr>
          <a:xfrm>
            <a:off x="557987" y="1615463"/>
            <a:ext cx="2956544"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TS-1677X-</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1200</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4G</a:t>
            </a:r>
          </a:p>
          <a:p>
            <a:pPr lvl="0" algn="ctr">
              <a:buClr>
                <a:srgbClr val="595959"/>
              </a:buClr>
              <a:buSzPct val="25000"/>
            </a:pP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Ryzen 3</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1200</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a:solidFill>
                  <a:schemeClr val="accent6"/>
                </a:solidFill>
                <a:effectLst>
                  <a:outerShdw blurRad="38100" dist="38100" dir="2700000" algn="tl">
                    <a:srgbClr val="000000">
                      <a:alpha val="43137"/>
                    </a:srgbClr>
                  </a:outerShdw>
                </a:effectLst>
              </a:rPr>
              <a:t>4 </a:t>
            </a:r>
            <a:r>
              <a:rPr lang="en-US" sz="1400" b="0"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GB</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RAM </a:t>
            </a:r>
            <a:r>
              <a:rPr lang="en-US" altLang="zh-TW">
                <a:solidFill>
                  <a:schemeClr val="bg1"/>
                </a:solidFill>
                <a:effectLst>
                  <a:outerShdw blurRad="38100" dist="38100" dir="2700000" algn="tl">
                    <a:srgbClr val="000000">
                      <a:alpha val="43137"/>
                    </a:srgbClr>
                  </a:outerShdw>
                </a:effectLst>
              </a:rPr>
              <a:t>(1x 4GB)</a:t>
            </a:r>
            <a:r>
              <a:rPr lang="en-US">
                <a:solidFill>
                  <a:schemeClr val="bg1"/>
                </a:solidFill>
                <a:effectLst>
                  <a:outerShdw blurRad="38100" dist="38100" dir="2700000" algn="tl">
                    <a:srgbClr val="000000">
                      <a:alpha val="43137"/>
                    </a:srgbClr>
                  </a:outerShdw>
                </a:effectLst>
              </a:rPr>
              <a:t> </a:t>
            </a:r>
          </a:p>
        </p:txBody>
      </p:sp>
      <p:sp>
        <p:nvSpPr>
          <p:cNvPr id="22" name="Shape 124">
            <a:extLst>
              <a:ext uri="{FF2B5EF4-FFF2-40B4-BE49-F238E27FC236}">
                <a16:creationId xmlns:a16="http://schemas.microsoft.com/office/drawing/2014/main" id="{1AC870B7-5716-4755-A6D5-8D5416F97F20}"/>
              </a:ext>
            </a:extLst>
          </p:cNvPr>
          <p:cNvSpPr/>
          <p:nvPr/>
        </p:nvSpPr>
        <p:spPr>
          <a:xfrm>
            <a:off x="397300" y="2849228"/>
            <a:ext cx="3835065" cy="1426198"/>
          </a:xfrm>
          <a:prstGeom prst="roundRect">
            <a:avLst>
              <a:gd name="adj" fmla="val 11152"/>
            </a:avLst>
          </a:prstGeom>
          <a:gradFill>
            <a:gsLst>
              <a:gs pos="15000">
                <a:schemeClr val="tx2"/>
              </a:gs>
              <a:gs pos="65000">
                <a:schemeClr val="tx2">
                  <a:lumMod val="60000"/>
                  <a:lumOff val="40000"/>
                </a:schemeClr>
              </a:gs>
              <a:gs pos="10000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25" name="Shape 131">
            <a:extLst>
              <a:ext uri="{FF2B5EF4-FFF2-40B4-BE49-F238E27FC236}">
                <a16:creationId xmlns:a16="http://schemas.microsoft.com/office/drawing/2014/main" id="{3D5F3A48-3D94-483B-AD14-071DD3A9933C}"/>
              </a:ext>
            </a:extLst>
          </p:cNvPr>
          <p:cNvSpPr/>
          <p:nvPr/>
        </p:nvSpPr>
        <p:spPr>
          <a:xfrm>
            <a:off x="557987" y="3186772"/>
            <a:ext cx="2956544"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TS-1677X-</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1600</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8G</a:t>
            </a:r>
          </a:p>
          <a:p>
            <a:pPr lvl="0" algn="ctr">
              <a:buClr>
                <a:srgbClr val="595959"/>
              </a:buClr>
              <a:buSzPct val="25000"/>
            </a:pP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Ryzen 5</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1600</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a:solidFill>
                  <a:schemeClr val="accent6"/>
                </a:solidFill>
                <a:effectLst>
                  <a:outerShdw blurRad="38100" dist="38100" dir="2700000" algn="tl">
                    <a:srgbClr val="000000">
                      <a:alpha val="43137"/>
                    </a:srgbClr>
                  </a:outerShdw>
                </a:effectLst>
              </a:rPr>
              <a:t>8 </a:t>
            </a:r>
            <a:r>
              <a:rPr lang="en-US" sz="1400" b="0"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GB</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RAM </a:t>
            </a:r>
            <a:r>
              <a:rPr lang="en-US" altLang="zh-TW">
                <a:solidFill>
                  <a:schemeClr val="bg1"/>
                </a:solidFill>
                <a:effectLst>
                  <a:outerShdw blurRad="38100" dist="38100" dir="2700000" algn="tl">
                    <a:srgbClr val="000000">
                      <a:alpha val="43137"/>
                    </a:srgbClr>
                  </a:outerShdw>
                </a:effectLst>
              </a:rPr>
              <a:t>(2x 4GB)</a:t>
            </a:r>
            <a:r>
              <a:rPr lang="en-US">
                <a:solidFill>
                  <a:schemeClr val="bg1"/>
                </a:solidFill>
                <a:effectLst>
                  <a:outerShdw blurRad="38100" dist="38100" dir="2700000" algn="tl">
                    <a:srgbClr val="000000">
                      <a:alpha val="43137"/>
                    </a:srgbClr>
                  </a:outerShdw>
                </a:effectLst>
              </a:rPr>
              <a:t> </a:t>
            </a:r>
          </a:p>
        </p:txBody>
      </p:sp>
      <p:sp>
        <p:nvSpPr>
          <p:cNvPr id="27" name="Shape 124">
            <a:extLst>
              <a:ext uri="{FF2B5EF4-FFF2-40B4-BE49-F238E27FC236}">
                <a16:creationId xmlns:a16="http://schemas.microsoft.com/office/drawing/2014/main" id="{E25B7E87-54C2-430C-8EE5-86C9E047D86F}"/>
              </a:ext>
            </a:extLst>
          </p:cNvPr>
          <p:cNvSpPr/>
          <p:nvPr/>
        </p:nvSpPr>
        <p:spPr>
          <a:xfrm>
            <a:off x="3775835" y="1246202"/>
            <a:ext cx="3835065" cy="3029224"/>
          </a:xfrm>
          <a:prstGeom prst="roundRect">
            <a:avLst>
              <a:gd name="adj" fmla="val 5115"/>
            </a:avLst>
          </a:prstGeom>
          <a:gradFill>
            <a:gsLst>
              <a:gs pos="15000">
                <a:schemeClr val="tx2"/>
              </a:gs>
              <a:gs pos="65000">
                <a:schemeClr val="tx2">
                  <a:lumMod val="60000"/>
                  <a:lumOff val="40000"/>
                </a:schemeClr>
              </a:gs>
              <a:gs pos="10000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28" name="Shape 131">
            <a:extLst>
              <a:ext uri="{FF2B5EF4-FFF2-40B4-BE49-F238E27FC236}">
                <a16:creationId xmlns:a16="http://schemas.microsoft.com/office/drawing/2014/main" id="{F6D608B0-E64E-499B-B8CF-436FAD9C86BF}"/>
              </a:ext>
            </a:extLst>
          </p:cNvPr>
          <p:cNvSpPr/>
          <p:nvPr/>
        </p:nvSpPr>
        <p:spPr>
          <a:xfrm>
            <a:off x="3938965" y="1375083"/>
            <a:ext cx="3052773"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TS-1677X-</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1700</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16G</a:t>
            </a:r>
          </a:p>
          <a:p>
            <a:pPr lvl="0" algn="ctr">
              <a:buClr>
                <a:srgbClr val="595959"/>
              </a:buClr>
              <a:buSzPct val="25000"/>
            </a:pP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Ryzen 7</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1700</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a:solidFill>
                  <a:schemeClr val="accent6"/>
                </a:solidFill>
                <a:effectLst>
                  <a:outerShdw blurRad="38100" dist="38100" dir="2700000" algn="tl">
                    <a:srgbClr val="000000">
                      <a:alpha val="43137"/>
                    </a:srgbClr>
                  </a:outerShdw>
                </a:effectLst>
              </a:rPr>
              <a:t>16 </a:t>
            </a:r>
            <a:r>
              <a:rPr lang="en-US" sz="1400" b="0"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GB</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RAM </a:t>
            </a:r>
            <a:r>
              <a:rPr lang="en-US" altLang="zh-TW">
                <a:solidFill>
                  <a:schemeClr val="bg1"/>
                </a:solidFill>
                <a:effectLst>
                  <a:outerShdw blurRad="38100" dist="38100" dir="2700000" algn="tl">
                    <a:srgbClr val="000000">
                      <a:alpha val="43137"/>
                    </a:srgbClr>
                  </a:outerShdw>
                </a:effectLst>
              </a:rPr>
              <a:t>(2x 8GB)</a:t>
            </a:r>
            <a:r>
              <a:rPr lang="en-US">
                <a:solidFill>
                  <a:schemeClr val="bg1"/>
                </a:solidFill>
                <a:effectLst>
                  <a:outerShdw blurRad="38100" dist="38100" dir="2700000" algn="tl">
                    <a:srgbClr val="000000">
                      <a:alpha val="43137"/>
                    </a:srgbClr>
                  </a:outerShdw>
                </a:effectLst>
              </a:rPr>
              <a:t> </a:t>
            </a:r>
          </a:p>
        </p:txBody>
      </p:sp>
      <p:sp>
        <p:nvSpPr>
          <p:cNvPr id="29" name="Shape 131">
            <a:extLst>
              <a:ext uri="{FF2B5EF4-FFF2-40B4-BE49-F238E27FC236}">
                <a16:creationId xmlns:a16="http://schemas.microsoft.com/office/drawing/2014/main" id="{81F1F46A-EE19-4704-9BC4-6D89D8311481}"/>
              </a:ext>
            </a:extLst>
          </p:cNvPr>
          <p:cNvSpPr/>
          <p:nvPr/>
        </p:nvSpPr>
        <p:spPr>
          <a:xfrm>
            <a:off x="3886091" y="2086649"/>
            <a:ext cx="3158520" cy="67710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TS-1677X-</a:t>
            </a:r>
            <a:r>
              <a:rPr lang="en-US" sz="2400" b="1"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1700</a:t>
            </a:r>
            <a:r>
              <a:rPr lang="en-US" sz="2400" b="1"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2400" b="1"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64G</a:t>
            </a:r>
          </a:p>
          <a:p>
            <a:pPr lvl="0" algn="ctr">
              <a:buClr>
                <a:srgbClr val="595959"/>
              </a:buClr>
              <a:buSzPct val="25000"/>
            </a:pP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Ryzen 7</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rgbClr val="FFFF00"/>
                </a:solidFill>
                <a:effectLst>
                  <a:outerShdw blurRad="38100" dist="38100" dir="2700000" algn="tl">
                    <a:srgbClr val="000000">
                      <a:alpha val="43137"/>
                    </a:srgbClr>
                  </a:outerShdw>
                </a:effectLst>
                <a:latin typeface="Arial"/>
                <a:ea typeface="Arial"/>
                <a:cs typeface="Arial"/>
                <a:sym typeface="Arial"/>
              </a:rPr>
              <a:t>1700</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a:solidFill>
                  <a:schemeClr val="accent6"/>
                </a:solidFill>
                <a:effectLst>
                  <a:outerShdw blurRad="38100" dist="38100" dir="2700000" algn="tl">
                    <a:srgbClr val="000000">
                      <a:alpha val="43137"/>
                    </a:srgbClr>
                  </a:outerShdw>
                </a:effectLst>
              </a:rPr>
              <a:t>64 </a:t>
            </a:r>
            <a:r>
              <a:rPr lang="en-US" sz="1400" b="0" i="0" u="none" strike="noStrike" cap="none">
                <a:solidFill>
                  <a:schemeClr val="accent6"/>
                </a:solidFill>
                <a:effectLst>
                  <a:outerShdw blurRad="38100" dist="38100" dir="2700000" algn="tl">
                    <a:srgbClr val="000000">
                      <a:alpha val="43137"/>
                    </a:srgbClr>
                  </a:outerShdw>
                </a:effectLst>
                <a:latin typeface="Arial"/>
                <a:ea typeface="Arial"/>
                <a:cs typeface="Arial"/>
                <a:sym typeface="Arial"/>
              </a:rPr>
              <a:t>GB</a:t>
            </a:r>
            <a:r>
              <a:rPr lang="en-US" sz="1400" b="0" i="0" u="none" strike="noStrike" cap="none">
                <a:solidFill>
                  <a:srgbClr val="595959"/>
                </a:solidFill>
                <a:effectLst>
                  <a:outerShdw blurRad="38100" dist="38100" dir="2700000" algn="tl">
                    <a:srgbClr val="000000">
                      <a:alpha val="43137"/>
                    </a:srgbClr>
                  </a:outerShdw>
                </a:effectLst>
                <a:latin typeface="Arial"/>
                <a:ea typeface="Arial"/>
                <a:cs typeface="Arial"/>
                <a:sym typeface="Arial"/>
              </a:rPr>
              <a:t> </a:t>
            </a:r>
            <a:r>
              <a:rPr lang="en-US" sz="1400" b="0" i="0" u="none" strike="noStrike" cap="none">
                <a:solidFill>
                  <a:schemeClr val="bg1"/>
                </a:solidFill>
                <a:effectLst>
                  <a:outerShdw blurRad="38100" dist="38100" dir="2700000" algn="tl">
                    <a:srgbClr val="000000">
                      <a:alpha val="43137"/>
                    </a:srgbClr>
                  </a:outerShdw>
                </a:effectLst>
                <a:latin typeface="Arial"/>
                <a:ea typeface="Arial"/>
                <a:cs typeface="Arial"/>
                <a:sym typeface="Arial"/>
              </a:rPr>
              <a:t>RAM </a:t>
            </a:r>
            <a:r>
              <a:rPr lang="en-US" altLang="zh-TW">
                <a:solidFill>
                  <a:schemeClr val="bg1"/>
                </a:solidFill>
                <a:effectLst>
                  <a:outerShdw blurRad="38100" dist="38100" dir="2700000" algn="tl">
                    <a:srgbClr val="000000">
                      <a:alpha val="43137"/>
                    </a:srgbClr>
                  </a:outerShdw>
                </a:effectLst>
              </a:rPr>
              <a:t>(4x 16GB)</a:t>
            </a:r>
            <a:r>
              <a:rPr lang="en-US">
                <a:solidFill>
                  <a:schemeClr val="bg1"/>
                </a:solidFill>
                <a:effectLst>
                  <a:outerShdw blurRad="38100" dist="38100" dir="2700000" algn="tl">
                    <a:srgbClr val="000000">
                      <a:alpha val="43137"/>
                    </a:srgbClr>
                  </a:outerShdw>
                </a:effectLst>
              </a:rPr>
              <a:t> </a:t>
            </a:r>
          </a:p>
        </p:txBody>
      </p:sp>
      <p:pic>
        <p:nvPicPr>
          <p:cNvPr id="24" name="圖片 23" descr="TS-1677X_Right-angle-of-elevation.png"/>
          <p:cNvPicPr>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5342335" y="2805064"/>
            <a:ext cx="2971294" cy="1857388"/>
          </a:xfrm>
          <a:prstGeom prst="rect">
            <a:avLst/>
          </a:prstGeom>
          <a:noFill/>
          <a:ln>
            <a:noFill/>
          </a:ln>
          <a:effectLst>
            <a:outerShdw blurRad="50800" dist="38100" dir="5400000" algn="t" rotWithShape="0">
              <a:schemeClr val="bg1">
                <a:alpha val="40000"/>
              </a:schemeClr>
            </a:outerShdw>
          </a:effectLst>
        </p:spPr>
      </p:pic>
    </p:spTree>
    <p:extLst>
      <p:ext uri="{BB962C8B-B14F-4D97-AF65-F5344CB8AC3E}">
        <p14:creationId xmlns:p14="http://schemas.microsoft.com/office/powerpoint/2010/main" val="3147400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22" name="圓角矩形 38">
            <a:extLst>
              <a:ext uri="{FF2B5EF4-FFF2-40B4-BE49-F238E27FC236}">
                <a16:creationId xmlns:a16="http://schemas.microsoft.com/office/drawing/2014/main" id="{6E74AB3E-3F96-484B-9F28-222A69891BF5}"/>
              </a:ext>
            </a:extLst>
          </p:cNvPr>
          <p:cNvSpPr/>
          <p:nvPr/>
        </p:nvSpPr>
        <p:spPr>
          <a:xfrm>
            <a:off x="452208" y="3246195"/>
            <a:ext cx="5908881" cy="1480635"/>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kumimoji="1" lang="zh-TW" altLang="en-US"/>
          </a:p>
        </p:txBody>
      </p:sp>
      <p:sp>
        <p:nvSpPr>
          <p:cNvPr id="8" name="語音泡泡: 圓角矩形 7">
            <a:extLst>
              <a:ext uri="{FF2B5EF4-FFF2-40B4-BE49-F238E27FC236}">
                <a16:creationId xmlns:a16="http://schemas.microsoft.com/office/drawing/2014/main" id="{C2E03F22-EA69-4597-886D-A021145528E1}"/>
              </a:ext>
            </a:extLst>
          </p:cNvPr>
          <p:cNvSpPr/>
          <p:nvPr/>
        </p:nvSpPr>
        <p:spPr>
          <a:xfrm>
            <a:off x="3733555" y="2374396"/>
            <a:ext cx="3546047" cy="681291"/>
          </a:xfrm>
          <a:prstGeom prst="wedgeRoundRectCallout">
            <a:avLst>
              <a:gd name="adj1" fmla="val 40755"/>
              <a:gd name="adj2" fmla="val 76355"/>
              <a:gd name="adj3" fmla="val 1666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6" name="Shape 396"/>
          <p:cNvSpPr/>
          <p:nvPr/>
        </p:nvSpPr>
        <p:spPr>
          <a:xfrm>
            <a:off x="4483508" y="2456335"/>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397" name="Shape 397"/>
          <p:cNvSpPr txBox="1">
            <a:spLocks noGrp="1"/>
          </p:cNvSpPr>
          <p:nvPr>
            <p:ph type="title"/>
          </p:nvPr>
        </p:nvSpPr>
        <p:spPr>
          <a:xfrm>
            <a:off x="1113183" y="0"/>
            <a:ext cx="8027516" cy="738456"/>
          </a:xfrm>
          <a:prstGeom prst="rect">
            <a:avLst/>
          </a:prstGeom>
          <a:noFill/>
          <a:ln>
            <a:noFill/>
          </a:ln>
        </p:spPr>
        <p:txBody>
          <a:bodyPr spcFirstLastPara="1" wrap="square" lIns="91425" tIns="45700" rIns="91425" bIns="45700" anchor="ctr" anchorCtr="0">
            <a:noAutofit/>
          </a:bodyPr>
          <a:lstStyle/>
          <a:p>
            <a:pPr marL="0" marR="0" lvl="0" indent="0">
              <a:lnSpc>
                <a:spcPct val="100000"/>
              </a:lnSpc>
              <a:spcAft>
                <a:spcPts val="0"/>
              </a:spcAft>
              <a:buClr>
                <a:schemeClr val="lt1"/>
              </a:buClr>
              <a:buSzPts val="800"/>
            </a:pPr>
            <a:r>
              <a:rPr lang="zh-TW" altLang="en-US" sz="3600">
                <a:latin typeface="Arial" panose="020B0604020202020204" pitchFamily="34" charset="0"/>
                <a:cs typeface="Arial" panose="020B0604020202020204" pitchFamily="34" charset="0"/>
                <a:sym typeface="Microsoft JhengHei"/>
              </a:rPr>
              <a:t>企業需要更低的 </a:t>
            </a:r>
            <a:r>
              <a:rPr lang="en-US" altLang="zh-TW" sz="3600">
                <a:latin typeface="Arial" panose="020B0604020202020204" pitchFamily="34" charset="0"/>
                <a:cs typeface="Arial" panose="020B0604020202020204" pitchFamily="34" charset="0"/>
                <a:sym typeface="Microsoft JhengHei"/>
              </a:rPr>
              <a:t>RTO</a:t>
            </a:r>
            <a:r>
              <a:rPr lang="zh-TW" altLang="en-US" sz="3600">
                <a:latin typeface="Arial" panose="020B0604020202020204" pitchFamily="34" charset="0"/>
                <a:cs typeface="Arial" panose="020B0604020202020204" pitchFamily="34" charset="0"/>
                <a:sym typeface="Microsoft JhengHei"/>
              </a:rPr>
              <a:t> </a:t>
            </a:r>
            <a:r>
              <a:rPr lang="en-US" altLang="zh-TW" sz="3600">
                <a:latin typeface="Arial" panose="020B0604020202020204" pitchFamily="34" charset="0"/>
                <a:cs typeface="Arial" panose="020B0604020202020204" pitchFamily="34" charset="0"/>
                <a:sym typeface="Microsoft JhengHei"/>
              </a:rPr>
              <a:t>(</a:t>
            </a:r>
            <a:r>
              <a:rPr lang="zh-TW" altLang="en-US" sz="3600">
                <a:latin typeface="Arial" panose="020B0604020202020204" pitchFamily="34" charset="0"/>
                <a:cs typeface="Arial" panose="020B0604020202020204" pitchFamily="34" charset="0"/>
                <a:sym typeface="Microsoft JhengHei"/>
              </a:rPr>
              <a:t>還原時間目標</a:t>
            </a:r>
            <a:r>
              <a:rPr lang="en-US" altLang="zh-TW" sz="3600">
                <a:latin typeface="Arial" panose="020B0604020202020204" pitchFamily="34" charset="0"/>
                <a:cs typeface="Arial" panose="020B0604020202020204" pitchFamily="34" charset="0"/>
                <a:sym typeface="Microsoft JhengHei"/>
              </a:rPr>
              <a:t>)</a:t>
            </a:r>
            <a:r>
              <a:rPr lang="zh-TW" altLang="en-US" sz="3600">
                <a:latin typeface="Arial" panose="020B0604020202020204" pitchFamily="34" charset="0"/>
                <a:cs typeface="Arial" panose="020B0604020202020204" pitchFamily="34" charset="0"/>
                <a:sym typeface="Microsoft JhengHei"/>
              </a:rPr>
              <a:t> </a:t>
            </a:r>
            <a:endParaRPr sz="3600">
              <a:latin typeface="Arial" panose="020B0604020202020204" pitchFamily="34" charset="0"/>
              <a:cs typeface="Arial" panose="020B0604020202020204" pitchFamily="34" charset="0"/>
              <a:sym typeface="Microsoft JhengHei"/>
            </a:endParaRPr>
          </a:p>
        </p:txBody>
      </p:sp>
      <p:sp>
        <p:nvSpPr>
          <p:cNvPr id="402" name="Shape 402"/>
          <p:cNvSpPr txBox="1"/>
          <p:nvPr/>
        </p:nvSpPr>
        <p:spPr>
          <a:xfrm>
            <a:off x="522643" y="4421969"/>
            <a:ext cx="212910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a:solidFill>
                  <a:schemeClr val="tx1">
                    <a:lumMod val="50000"/>
                    <a:lumOff val="50000"/>
                  </a:schemeClr>
                </a:solidFill>
              </a:rPr>
              <a:t>資料來源：</a:t>
            </a:r>
            <a:r>
              <a:rPr lang="zh-TW" sz="800" b="0" i="0" u="none" strike="noStrike" cap="none">
                <a:solidFill>
                  <a:schemeClr val="tx1">
                    <a:lumMod val="50000"/>
                    <a:lumOff val="50000"/>
                  </a:schemeClr>
                </a:solidFill>
                <a:latin typeface="Arial"/>
                <a:ea typeface="Arial"/>
                <a:cs typeface="Arial"/>
                <a:sym typeface="Arial"/>
              </a:rPr>
              <a:t> Taiwan  IThome survey 2017</a:t>
            </a:r>
            <a:endParaRPr sz="800" b="0" i="0" u="none" strike="noStrike" cap="none">
              <a:solidFill>
                <a:schemeClr val="tx1">
                  <a:lumMod val="50000"/>
                  <a:lumOff val="50000"/>
                </a:schemeClr>
              </a:solidFill>
              <a:latin typeface="Arial"/>
              <a:ea typeface="Arial"/>
              <a:cs typeface="Arial"/>
              <a:sym typeface="Arial"/>
            </a:endParaRPr>
          </a:p>
        </p:txBody>
      </p:sp>
      <p:pic>
        <p:nvPicPr>
          <p:cNvPr id="4" name="圖片 3">
            <a:extLst>
              <a:ext uri="{FF2B5EF4-FFF2-40B4-BE49-F238E27FC236}">
                <a16:creationId xmlns:a16="http://schemas.microsoft.com/office/drawing/2014/main" id="{7E9E444B-36CC-48E4-AB23-25955EE895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303" y="3603383"/>
            <a:ext cx="4893897" cy="666413"/>
          </a:xfrm>
          <a:prstGeom prst="rect">
            <a:avLst/>
          </a:prstGeom>
        </p:spPr>
      </p:pic>
      <p:sp>
        <p:nvSpPr>
          <p:cNvPr id="5" name="文字方塊 4">
            <a:extLst>
              <a:ext uri="{FF2B5EF4-FFF2-40B4-BE49-F238E27FC236}">
                <a16:creationId xmlns:a16="http://schemas.microsoft.com/office/drawing/2014/main" id="{38C6A4A3-D08D-4A46-9E5F-E8C2B5F7F9CD}"/>
              </a:ext>
            </a:extLst>
          </p:cNvPr>
          <p:cNvSpPr txBox="1"/>
          <p:nvPr/>
        </p:nvSpPr>
        <p:spPr>
          <a:xfrm>
            <a:off x="240627" y="3361793"/>
            <a:ext cx="1650559"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資料備份時間</a:t>
            </a:r>
          </a:p>
        </p:txBody>
      </p:sp>
      <p:sp>
        <p:nvSpPr>
          <p:cNvPr id="12" name="文字方塊 11">
            <a:extLst>
              <a:ext uri="{FF2B5EF4-FFF2-40B4-BE49-F238E27FC236}">
                <a16:creationId xmlns:a16="http://schemas.microsoft.com/office/drawing/2014/main" id="{1BD39BCF-7AC6-41C1-91F5-12C84B37BDEF}"/>
              </a:ext>
            </a:extLst>
          </p:cNvPr>
          <p:cNvSpPr txBox="1"/>
          <p:nvPr/>
        </p:nvSpPr>
        <p:spPr>
          <a:xfrm>
            <a:off x="4348575" y="3343488"/>
            <a:ext cx="1762794"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系統重新上線</a:t>
            </a:r>
          </a:p>
        </p:txBody>
      </p:sp>
      <p:sp>
        <p:nvSpPr>
          <p:cNvPr id="13" name="文字方塊 12">
            <a:extLst>
              <a:ext uri="{FF2B5EF4-FFF2-40B4-BE49-F238E27FC236}">
                <a16:creationId xmlns:a16="http://schemas.microsoft.com/office/drawing/2014/main" id="{889B5A4A-37D3-4ECC-87AD-72F013B468A2}"/>
              </a:ext>
            </a:extLst>
          </p:cNvPr>
          <p:cNvSpPr txBox="1"/>
          <p:nvPr/>
        </p:nvSpPr>
        <p:spPr>
          <a:xfrm>
            <a:off x="2457935" y="3343488"/>
            <a:ext cx="1650559" cy="283218"/>
          </a:xfrm>
          <a:prstGeom prst="rect">
            <a:avLst/>
          </a:prstGeom>
          <a:noFill/>
        </p:spPr>
        <p:txBody>
          <a:bodyPr wrap="square" rtlCol="0">
            <a:spAutoFit/>
          </a:bodyPr>
          <a:lstStyle/>
          <a:p>
            <a:pPr algn="ctr"/>
            <a:r>
              <a:rPr lang="zh-TW" altLang="en-US" sz="1200" b="1">
                <a:solidFill>
                  <a:srgbClr val="DB0579"/>
                </a:solidFill>
                <a:latin typeface="微軟正黑體" pitchFamily="34" charset="-120"/>
                <a:ea typeface="微軟正黑體" pitchFamily="34" charset="-120"/>
              </a:rPr>
              <a:t>資料災難發生</a:t>
            </a:r>
          </a:p>
        </p:txBody>
      </p:sp>
      <p:sp>
        <p:nvSpPr>
          <p:cNvPr id="14" name="文字方塊 13">
            <a:extLst>
              <a:ext uri="{FF2B5EF4-FFF2-40B4-BE49-F238E27FC236}">
                <a16:creationId xmlns:a16="http://schemas.microsoft.com/office/drawing/2014/main" id="{BD45996F-4A7E-4421-966E-690311AEFDC9}"/>
              </a:ext>
            </a:extLst>
          </p:cNvPr>
          <p:cNvSpPr txBox="1"/>
          <p:nvPr/>
        </p:nvSpPr>
        <p:spPr>
          <a:xfrm>
            <a:off x="1278746" y="4078916"/>
            <a:ext cx="1705520" cy="276999"/>
          </a:xfrm>
          <a:prstGeom prst="rect">
            <a:avLst/>
          </a:prstGeom>
          <a:noFill/>
        </p:spPr>
        <p:txBody>
          <a:bodyPr wrap="square" rtlCol="0">
            <a:spAutoFit/>
          </a:bodyPr>
          <a:lstStyle/>
          <a:p>
            <a:r>
              <a:rPr lang="zh-TW" altLang="en-US" sz="1200" b="1">
                <a:solidFill>
                  <a:srgbClr val="740632"/>
                </a:solidFill>
                <a:latin typeface="微軟正黑體" pitchFamily="34" charset="-120"/>
                <a:ea typeface="微軟正黑體" pitchFamily="34" charset="-120"/>
              </a:rPr>
              <a:t>資料還原點目標 </a:t>
            </a:r>
            <a:r>
              <a:rPr lang="en-US" altLang="zh-TW" sz="1200" b="1">
                <a:solidFill>
                  <a:srgbClr val="740632"/>
                </a:solidFill>
                <a:latin typeface="微軟正黑體" pitchFamily="34" charset="-120"/>
                <a:ea typeface="微軟正黑體" pitchFamily="34" charset="-120"/>
              </a:rPr>
              <a:t>(RPO)</a:t>
            </a:r>
            <a:endParaRPr lang="zh-TW" altLang="en-US" sz="1200" b="1">
              <a:solidFill>
                <a:srgbClr val="740632"/>
              </a:solidFill>
              <a:latin typeface="微軟正黑體" pitchFamily="34" charset="-120"/>
              <a:ea typeface="微軟正黑體" pitchFamily="34" charset="-120"/>
            </a:endParaRPr>
          </a:p>
        </p:txBody>
      </p:sp>
      <p:sp>
        <p:nvSpPr>
          <p:cNvPr id="15" name="文字方塊 14">
            <a:extLst>
              <a:ext uri="{FF2B5EF4-FFF2-40B4-BE49-F238E27FC236}">
                <a16:creationId xmlns:a16="http://schemas.microsoft.com/office/drawing/2014/main" id="{8CE066B3-5971-4699-AC95-77A4551C008C}"/>
              </a:ext>
            </a:extLst>
          </p:cNvPr>
          <p:cNvSpPr txBox="1"/>
          <p:nvPr/>
        </p:nvSpPr>
        <p:spPr>
          <a:xfrm>
            <a:off x="3602155" y="4071296"/>
            <a:ext cx="1913425" cy="276999"/>
          </a:xfrm>
          <a:prstGeom prst="rect">
            <a:avLst/>
          </a:prstGeom>
          <a:noFill/>
        </p:spPr>
        <p:txBody>
          <a:bodyPr wrap="square" rtlCol="0">
            <a:spAutoFit/>
          </a:bodyPr>
          <a:lstStyle/>
          <a:p>
            <a:r>
              <a:rPr lang="zh-TW" altLang="en-US" sz="1200" b="1">
                <a:solidFill>
                  <a:srgbClr val="330A41"/>
                </a:solidFill>
                <a:latin typeface="微軟正黑體" pitchFamily="34" charset="-120"/>
                <a:ea typeface="微軟正黑體" pitchFamily="34" charset="-120"/>
              </a:rPr>
              <a:t>資料還原時間目標 </a:t>
            </a:r>
            <a:r>
              <a:rPr lang="en-US" altLang="zh-TW" sz="1200" b="1">
                <a:solidFill>
                  <a:srgbClr val="330A41"/>
                </a:solidFill>
                <a:latin typeface="微軟正黑體" pitchFamily="34" charset="-120"/>
                <a:ea typeface="微軟正黑體" pitchFamily="34" charset="-120"/>
              </a:rPr>
              <a:t>(RTO)</a:t>
            </a:r>
            <a:endParaRPr lang="zh-TW" altLang="en-US" sz="1200" b="1">
              <a:solidFill>
                <a:srgbClr val="330A41"/>
              </a:solidFill>
              <a:latin typeface="微軟正黑體" pitchFamily="34" charset="-120"/>
              <a:ea typeface="微軟正黑體" pitchFamily="34" charset="-120"/>
            </a:endParaRPr>
          </a:p>
        </p:txBody>
      </p:sp>
      <p:sp>
        <p:nvSpPr>
          <p:cNvPr id="18" name="文字方塊 17">
            <a:extLst>
              <a:ext uri="{FF2B5EF4-FFF2-40B4-BE49-F238E27FC236}">
                <a16:creationId xmlns:a16="http://schemas.microsoft.com/office/drawing/2014/main" id="{E6C0DC37-1EF4-4227-A208-573ABAF07298}"/>
              </a:ext>
            </a:extLst>
          </p:cNvPr>
          <p:cNvSpPr txBox="1"/>
          <p:nvPr/>
        </p:nvSpPr>
        <p:spPr>
          <a:xfrm>
            <a:off x="5722036" y="3712021"/>
            <a:ext cx="639053" cy="283218"/>
          </a:xfrm>
          <a:prstGeom prst="rect">
            <a:avLst/>
          </a:prstGeom>
          <a:noFill/>
        </p:spPr>
        <p:txBody>
          <a:bodyPr wrap="square" rtlCol="0">
            <a:spAutoFit/>
          </a:bodyPr>
          <a:lstStyle/>
          <a:p>
            <a:pPr algn="ctr"/>
            <a:r>
              <a:rPr lang="en-US" altLang="zh-TW" sz="1200" b="1">
                <a:solidFill>
                  <a:srgbClr val="CB8EEF"/>
                </a:solidFill>
              </a:rPr>
              <a:t>TIME</a:t>
            </a:r>
            <a:endParaRPr lang="zh-TW" altLang="en-US" sz="1200" b="1">
              <a:solidFill>
                <a:srgbClr val="CB8EEF"/>
              </a:solidFill>
            </a:endParaRPr>
          </a:p>
        </p:txBody>
      </p:sp>
      <p:pic>
        <p:nvPicPr>
          <p:cNvPr id="399" name="Shape 399" descr="一張含有 個人, 套裝, 男人, 服飾 的圖片&#10;&#10;描述是以非常高的可信度產生"/>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6402588" y="2115301"/>
            <a:ext cx="2789251" cy="3028199"/>
          </a:xfrm>
          <a:prstGeom prst="rect">
            <a:avLst/>
          </a:prstGeom>
          <a:noFill/>
          <a:ln>
            <a:noFill/>
          </a:ln>
        </p:spPr>
      </p:pic>
      <p:sp>
        <p:nvSpPr>
          <p:cNvPr id="10" name="Shape 179">
            <a:extLst>
              <a:ext uri="{FF2B5EF4-FFF2-40B4-BE49-F238E27FC236}">
                <a16:creationId xmlns:a16="http://schemas.microsoft.com/office/drawing/2014/main" id="{6EC4993C-0CB3-FD4D-A73B-7BE621FD9CDF}"/>
              </a:ext>
            </a:extLst>
          </p:cNvPr>
          <p:cNvSpPr/>
          <p:nvPr/>
        </p:nvSpPr>
        <p:spPr>
          <a:xfrm>
            <a:off x="3813480" y="2446404"/>
            <a:ext cx="3662210" cy="571924"/>
          </a:xfrm>
          <a:prstGeom prst="wedgeRectCallout">
            <a:avLst>
              <a:gd name="adj1" fmla="val 37853"/>
              <a:gd name="adj2" fmla="val 82972"/>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sz="1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icrosoft JhengHei"/>
              </a:rPr>
              <a:t>當我的企業資料需要還原，難道還是只能</a:t>
            </a:r>
            <a:br>
              <a:rPr lang="en-US" altLang="zh-TW" sz="1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icrosoft JhengHei"/>
              </a:rPr>
            </a:br>
            <a:r>
              <a:rPr lang="zh-TW" altLang="en-US" sz="1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icrosoft JhengHei"/>
              </a:rPr>
              <a:t>一份一份把還原資料複製回來源端</a:t>
            </a:r>
            <a:r>
              <a:rPr lang="en-US" altLang="zh-TW" sz="1400" b="1">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cs typeface="Microsoft JhengHei"/>
              </a:rPr>
              <a:t>?</a:t>
            </a:r>
          </a:p>
        </p:txBody>
      </p:sp>
      <p:sp>
        <p:nvSpPr>
          <p:cNvPr id="3" name="內容版面配置區 1">
            <a:extLst>
              <a:ext uri="{FF2B5EF4-FFF2-40B4-BE49-F238E27FC236}">
                <a16:creationId xmlns:a16="http://schemas.microsoft.com/office/drawing/2014/main" id="{0191EBA9-F799-4CF3-9700-023D620D681D}"/>
              </a:ext>
            </a:extLst>
          </p:cNvPr>
          <p:cNvSpPr txBox="1">
            <a:spLocks/>
          </p:cNvSpPr>
          <p:nvPr/>
        </p:nvSpPr>
        <p:spPr>
          <a:xfrm>
            <a:off x="452208" y="919341"/>
            <a:ext cx="8296315" cy="178435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563" indent="-182563">
              <a:buClrTx/>
              <a:buSzPct val="60000"/>
              <a:buFont typeface="Wingdings" panose="05000000000000000000" pitchFamily="2" charset="2"/>
              <a:buChar char="l"/>
            </a:pPr>
            <a:r>
              <a:rPr kumimoji="1" lang="zh-TW" sz="1800">
                <a:ea typeface="Microsoft JhengHei"/>
                <a:cs typeface="Arial" panose="020B0604020202020204" pitchFamily="34" charset="0"/>
              </a:rPr>
              <a:t>在 300 家台灣大型及中小企業備份調查顯示：</a:t>
            </a:r>
            <a:endParaRPr lang="en-US" altLang="zh-TW" sz="1800">
              <a:ea typeface="Microsoft JhengHei"/>
              <a:cs typeface="Arial" panose="020B0604020202020204" pitchFamily="34" charset="0"/>
            </a:endParaRPr>
          </a:p>
          <a:p>
            <a:pPr marL="182563" indent="-182563">
              <a:buClr>
                <a:schemeClr val="tx1"/>
              </a:buClr>
              <a:buSzPct val="60000"/>
              <a:buFont typeface="Wingdings" panose="05000000000000000000" pitchFamily="2" charset="2"/>
              <a:buChar char="l"/>
            </a:pPr>
            <a:r>
              <a:rPr kumimoji="1" lang="en-US" altLang="zh-TW" sz="1800">
                <a:solidFill>
                  <a:srgbClr val="C00000"/>
                </a:solidFill>
                <a:ea typeface="Microsoft JhengHei"/>
                <a:cs typeface="Arial" panose="020B0604020202020204" pitchFamily="34" charset="0"/>
              </a:rPr>
              <a:t>60%</a:t>
            </a:r>
            <a:r>
              <a:rPr kumimoji="1" lang="zh-TW" altLang="en-US" sz="1800">
                <a:solidFill>
                  <a:srgbClr val="C00000"/>
                </a:solidFill>
                <a:ea typeface="Microsoft JhengHei"/>
                <a:cs typeface="Arial" panose="020B0604020202020204" pitchFamily="34" charset="0"/>
              </a:rPr>
              <a:t> </a:t>
            </a:r>
            <a:r>
              <a:rPr kumimoji="1" lang="zh-TW" altLang="en-US" sz="1800">
                <a:ea typeface="Microsoft JhengHei"/>
                <a:cs typeface="Arial" panose="020B0604020202020204" pitchFamily="34" charset="0"/>
              </a:rPr>
              <a:t>的企業具備遠端網路備份做為資料災難救援方案 </a:t>
            </a:r>
            <a:endParaRPr lang="en-US" altLang="zh-TW" sz="1800">
              <a:ea typeface="Microsoft JhengHei"/>
              <a:cs typeface="Arial" panose="020B0604020202020204" pitchFamily="34" charset="0"/>
            </a:endParaRPr>
          </a:p>
          <a:p>
            <a:pPr marL="182563" indent="-182563">
              <a:buClrTx/>
              <a:buSzPct val="60000"/>
              <a:buFont typeface="Wingdings" panose="05000000000000000000" pitchFamily="2" charset="2"/>
              <a:buChar char="l"/>
              <a:tabLst>
                <a:tab pos="269875" algn="l"/>
              </a:tabLst>
            </a:pPr>
            <a:r>
              <a:rPr kumimoji="1" lang="en-US" altLang="zh-TW" sz="1800" err="1">
                <a:ea typeface="Microsoft JhengHei"/>
                <a:cs typeface="Arial" panose="020B0604020202020204" pitchFamily="34" charset="0"/>
              </a:rPr>
              <a:t>其中</a:t>
            </a:r>
            <a:r>
              <a:rPr kumimoji="1" lang="en-US" altLang="zh-TW" sz="1800">
                <a:solidFill>
                  <a:srgbClr val="FF0000"/>
                </a:solidFill>
                <a:ea typeface="Microsoft JhengHei"/>
                <a:cs typeface="Arial" panose="020B0604020202020204" pitchFamily="34" charset="0"/>
              </a:rPr>
              <a:t> </a:t>
            </a:r>
            <a:r>
              <a:rPr kumimoji="1" lang="en-US" altLang="zh-TW" sz="1800">
                <a:solidFill>
                  <a:srgbClr val="C00000"/>
                </a:solidFill>
                <a:ea typeface="Microsoft JhengHei"/>
                <a:cs typeface="Arial" panose="020B0604020202020204" pitchFamily="34" charset="0"/>
              </a:rPr>
              <a:t>50%</a:t>
            </a:r>
            <a:r>
              <a:rPr kumimoji="1" lang="zh-TW" altLang="en-US" sz="1800">
                <a:solidFill>
                  <a:srgbClr val="C00000"/>
                </a:solidFill>
                <a:ea typeface="Microsoft JhengHei"/>
                <a:cs typeface="Arial" panose="020B0604020202020204" pitchFamily="34" charset="0"/>
              </a:rPr>
              <a:t> </a:t>
            </a:r>
            <a:r>
              <a:rPr kumimoji="1" lang="zh-TW" altLang="en-US" sz="1800">
                <a:ea typeface="Microsoft JhengHei"/>
                <a:cs typeface="Arial" panose="020B0604020202020204" pitchFamily="34" charset="0"/>
              </a:rPr>
              <a:t>的企業期望當災難發生時，資料可在 </a:t>
            </a:r>
            <a:r>
              <a:rPr kumimoji="1" lang="en-US" altLang="zh-TW" sz="1800">
                <a:solidFill>
                  <a:srgbClr val="C00000"/>
                </a:solidFill>
                <a:ea typeface="Microsoft JhengHei"/>
                <a:cs typeface="Arial" panose="020B0604020202020204" pitchFamily="34" charset="0"/>
              </a:rPr>
              <a:t>1</a:t>
            </a:r>
            <a:r>
              <a:rPr kumimoji="1" lang="zh-TW" altLang="en-US" sz="1800">
                <a:solidFill>
                  <a:srgbClr val="C00000"/>
                </a:solidFill>
                <a:ea typeface="Microsoft JhengHei"/>
                <a:cs typeface="Arial" panose="020B0604020202020204" pitchFamily="34" charset="0"/>
              </a:rPr>
              <a:t> 小時內還原 </a:t>
            </a:r>
            <a:r>
              <a:rPr kumimoji="1" lang="en-US" altLang="zh-TW" sz="1800">
                <a:ea typeface="Microsoft JhengHei"/>
                <a:cs typeface="Arial" panose="020B0604020202020204" pitchFamily="34" charset="0"/>
              </a:rPr>
              <a:t>(RTO=1</a:t>
            </a:r>
            <a:r>
              <a:rPr kumimoji="1" lang="zh-TW" altLang="en-US" sz="1800">
                <a:ea typeface="Microsoft JhengHei"/>
                <a:cs typeface="Arial" panose="020B0604020202020204" pitchFamily="34" charset="0"/>
              </a:rPr>
              <a:t> </a:t>
            </a:r>
            <a:r>
              <a:rPr kumimoji="1" lang="en-US" altLang="zh-TW" sz="1800">
                <a:ea typeface="Microsoft JhengHei"/>
                <a:cs typeface="Arial" panose="020B0604020202020204" pitchFamily="34" charset="0"/>
              </a:rPr>
              <a:t>hour)</a:t>
            </a:r>
            <a:r>
              <a:rPr kumimoji="1" lang="zh-TW" altLang="en-US" sz="1800">
                <a:ea typeface="Microsoft JhengHei"/>
                <a:cs typeface="Arial" panose="020B0604020202020204" pitchFamily="34" charset="0"/>
              </a:rPr>
              <a:t> </a:t>
            </a:r>
            <a:endParaRPr kumimoji="1" lang="en-US" altLang="zh-TW" sz="1800">
              <a:ea typeface="Microsoft JhengHei"/>
              <a:cs typeface="Arial" panose="020B0604020202020204" pitchFamily="34" charset="0"/>
            </a:endParaRPr>
          </a:p>
          <a:p>
            <a:pPr marL="0" indent="0">
              <a:buClrTx/>
              <a:buSzPct val="60000"/>
              <a:buFont typeface="Wingdings" panose="05000000000000000000" pitchFamily="2" charset="2"/>
              <a:buChar char="l"/>
            </a:pPr>
            <a:r>
              <a:rPr kumimoji="1" lang="zh-TW" sz="1800">
                <a:ea typeface="Microsoft JhengHei"/>
                <a:cs typeface="Arial" panose="020B0604020202020204" pitchFamily="34" charset="0"/>
              </a:rPr>
              <a:t> 但同樣 </a:t>
            </a:r>
            <a:r>
              <a:rPr kumimoji="1" lang="zh-TW" sz="1800">
                <a:solidFill>
                  <a:srgbClr val="C00000"/>
                </a:solidFill>
                <a:ea typeface="Microsoft JhengHei"/>
                <a:cs typeface="Arial" panose="020B0604020202020204" pitchFamily="34" charset="0"/>
              </a:rPr>
              <a:t>50%</a:t>
            </a:r>
            <a:r>
              <a:rPr kumimoji="1" lang="zh-TW" sz="1800">
                <a:ea typeface="Microsoft JhengHei"/>
                <a:cs typeface="Arial" panose="020B0604020202020204" pitchFamily="34" charset="0"/>
              </a:rPr>
              <a:t> 的企業表示，實際遭遇資料還原時間</a:t>
            </a:r>
            <a:r>
              <a:rPr kumimoji="1" lang="zh-TW" sz="1800">
                <a:solidFill>
                  <a:srgbClr val="C00000"/>
                </a:solidFill>
                <a:ea typeface="Microsoft JhengHei"/>
                <a:cs typeface="Arial" panose="020B0604020202020204" pitchFamily="34" charset="0"/>
              </a:rPr>
              <a:t>超過 1 天 !</a:t>
            </a:r>
            <a:r>
              <a:rPr kumimoji="1" lang="zh-TW" altLang="en-US" sz="1800">
                <a:latin typeface="Microsoft JhengHei"/>
                <a:ea typeface="Microsoft JhengHei"/>
              </a:rPr>
              <a:t> </a:t>
            </a:r>
            <a:endParaRPr lang="en-US" sz="1800">
              <a:cs typeface="Arial"/>
            </a:endParaRPr>
          </a:p>
        </p:txBody>
      </p:sp>
    </p:spTree>
    <p:extLst>
      <p:ext uri="{BB962C8B-B14F-4D97-AF65-F5344CB8AC3E}">
        <p14:creationId xmlns:p14="http://schemas.microsoft.com/office/powerpoint/2010/main" val="1167531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12" name="Shape 429">
            <a:extLst>
              <a:ext uri="{FF2B5EF4-FFF2-40B4-BE49-F238E27FC236}">
                <a16:creationId xmlns:a16="http://schemas.microsoft.com/office/drawing/2014/main" id="{D974D968-FA4C-40B7-92B8-151353299902}"/>
              </a:ext>
            </a:extLst>
          </p:cNvPr>
          <p:cNvSpPr/>
          <p:nvPr/>
        </p:nvSpPr>
        <p:spPr>
          <a:xfrm rot="16200000" flipH="1">
            <a:off x="1971447" y="2620619"/>
            <a:ext cx="2814929" cy="1524816"/>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 name="圖片 10" descr="一張含有 螢幕擷取畫面 的圖片&#10;&#10;描述是以非常高的可信度產生">
            <a:extLst>
              <a:ext uri="{FF2B5EF4-FFF2-40B4-BE49-F238E27FC236}">
                <a16:creationId xmlns:a16="http://schemas.microsoft.com/office/drawing/2014/main" id="{3281B86C-0D9E-40FF-AE2B-AEA3E66345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7206" y="1942948"/>
            <a:ext cx="4709501" cy="2824904"/>
          </a:xfrm>
          <a:prstGeom prst="rect">
            <a:avLst/>
          </a:prstGeom>
          <a:ln w="19050">
            <a:solidFill>
              <a:srgbClr val="00B0F0"/>
            </a:solidFill>
          </a:ln>
          <a:effectLst>
            <a:reflection blurRad="6350" stA="18000" endPos="10000" dir="5400000" sy="-100000" algn="bl" rotWithShape="0"/>
          </a:effectLst>
        </p:spPr>
      </p:pic>
      <p:sp>
        <p:nvSpPr>
          <p:cNvPr id="425" name="Shape 425"/>
          <p:cNvSpPr/>
          <p:nvPr/>
        </p:nvSpPr>
        <p:spPr>
          <a:xfrm>
            <a:off x="4569772" y="244555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26" name="Shape 426"/>
          <p:cNvSpPr txBox="1">
            <a:spLocks noGrp="1"/>
          </p:cNvSpPr>
          <p:nvPr>
            <p:ph type="title"/>
          </p:nvPr>
        </p:nvSpPr>
        <p:spPr>
          <a:xfrm>
            <a:off x="985962" y="0"/>
            <a:ext cx="8158038" cy="750007"/>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600">
                <a:latin typeface="Arial" panose="020B0604020202020204" pitchFamily="34" charset="0"/>
                <a:cs typeface="Arial" panose="020B0604020202020204" pitchFamily="34" charset="0"/>
                <a:sym typeface="Microsoft JhengHei"/>
              </a:rPr>
              <a:t>快照管理員支援遠端查看</a:t>
            </a:r>
            <a:r>
              <a:rPr lang="zh-TW" altLang="en-US" sz="3600">
                <a:latin typeface="Arial" panose="020B0604020202020204" pitchFamily="34" charset="0"/>
                <a:cs typeface="Arial" panose="020B0604020202020204" pitchFamily="34" charset="0"/>
              </a:rPr>
              <a:t>、還原檔案</a:t>
            </a:r>
          </a:p>
        </p:txBody>
      </p:sp>
      <p:sp>
        <p:nvSpPr>
          <p:cNvPr id="2" name="內容版面配置區 1">
            <a:extLst>
              <a:ext uri="{FF2B5EF4-FFF2-40B4-BE49-F238E27FC236}">
                <a16:creationId xmlns:a16="http://schemas.microsoft.com/office/drawing/2014/main" id="{EE8A9D23-F3AF-6948-AA56-1DABCA030A35}"/>
              </a:ext>
            </a:extLst>
          </p:cNvPr>
          <p:cNvSpPr>
            <a:spLocks noGrp="1"/>
          </p:cNvSpPr>
          <p:nvPr>
            <p:ph idx="1"/>
          </p:nvPr>
        </p:nvSpPr>
        <p:spPr>
          <a:xfrm>
            <a:off x="457200" y="872838"/>
            <a:ext cx="8229600" cy="3630227"/>
          </a:xfrm>
        </p:spPr>
        <p:txBody>
          <a:bodyPr vert="horz" lIns="91440" tIns="45720" rIns="91440" bIns="45720" rtlCol="0" anchor="t">
            <a:noAutofit/>
          </a:bodyPr>
          <a:lstStyle/>
          <a:p>
            <a:pPr marL="180975" indent="-180975">
              <a:buSzPct val="60000"/>
              <a:buFont typeface="Wingdings" panose="05000000000000000000" pitchFamily="2" charset="2"/>
              <a:buChar char="l"/>
            </a:pPr>
            <a:r>
              <a:rPr kumimoji="1" lang="en" altLang="zh-TW" sz="1800">
                <a:latin typeface="Arial" pitchFamily="34" charset="0"/>
                <a:ea typeface="Microsoft JhengHei"/>
                <a:cs typeface="Arial" panose="020B0604020202020204" pitchFamily="34" charset="0"/>
                <a:sym typeface="Microsoft JhengHei"/>
              </a:rPr>
              <a:t>QTS 4.3.5 </a:t>
            </a:r>
            <a:r>
              <a:rPr kumimoji="1" lang="zh-TW" altLang="en-US" sz="1800">
                <a:latin typeface="Arial" pitchFamily="34" charset="0"/>
                <a:ea typeface="Microsoft JhengHei"/>
                <a:cs typeface="Arial" panose="020B0604020202020204" pitchFamily="34" charset="0"/>
                <a:sym typeface="Microsoft JhengHei"/>
              </a:rPr>
              <a:t>的快照管理員首度支援查看、還原「遠端」快照備份功能</a:t>
            </a:r>
            <a:endParaRPr kumimoji="1" lang="zh-TW" altLang="en-US" sz="1800">
              <a:latin typeface="Arial" pitchFamily="34" charset="0"/>
              <a:ea typeface="Microsoft JhengHei"/>
              <a:cs typeface="Arial" panose="020B0604020202020204" pitchFamily="34" charset="0"/>
              <a:sym typeface="Arial"/>
            </a:endParaRPr>
          </a:p>
          <a:p>
            <a:pPr marL="180975" indent="-180975">
              <a:buSzPct val="60000"/>
              <a:buFont typeface="Wingdings" panose="05000000000000000000" pitchFamily="2" charset="2"/>
              <a:buChar char="l"/>
            </a:pPr>
            <a:r>
              <a:rPr kumimoji="1" lang="zh-TW" altLang="en-US" sz="1800">
                <a:latin typeface="Arial" pitchFamily="34" charset="0"/>
                <a:ea typeface="Microsoft JhengHei"/>
                <a:cs typeface="Arial" panose="020B0604020202020204" pitchFamily="34" charset="0"/>
                <a:sym typeface="Arial"/>
              </a:rPr>
              <a:t>可以在本機查看備份到遠端快照保險庫的檔案內容，並透過網路還原</a:t>
            </a:r>
            <a:br>
              <a:rPr kumimoji="1" lang="zh-TW" altLang="en-US" sz="1800">
                <a:latin typeface="Arial" pitchFamily="34" charset="0"/>
                <a:ea typeface="Microsoft JhengHei"/>
                <a:cs typeface="Arial" panose="020B0604020202020204" pitchFamily="34" charset="0"/>
                <a:sym typeface="Arial"/>
              </a:rPr>
            </a:br>
            <a:r>
              <a:rPr kumimoji="1" lang="zh-TW" altLang="en-US" sz="1800">
                <a:latin typeface="Arial" pitchFamily="34" charset="0"/>
                <a:ea typeface="Microsoft JhengHei"/>
                <a:cs typeface="Arial" panose="020B0604020202020204" pitchFamily="34" charset="0"/>
                <a:sym typeface="Arial"/>
              </a:rPr>
              <a:t>選定的檔案、整個磁碟區或 </a:t>
            </a:r>
            <a:r>
              <a:rPr kumimoji="1" lang="en-US" altLang="zh-TW" sz="1800">
                <a:latin typeface="Arial" pitchFamily="34" charset="0"/>
                <a:ea typeface="Microsoft JhengHei"/>
                <a:cs typeface="Arial" panose="020B0604020202020204" pitchFamily="34" charset="0"/>
                <a:sym typeface="Arial"/>
              </a:rPr>
              <a:t>iSCSI</a:t>
            </a:r>
            <a:r>
              <a:rPr kumimoji="1" lang="zh-TW" altLang="en-US" sz="1800">
                <a:latin typeface="Arial" pitchFamily="34" charset="0"/>
                <a:ea typeface="Microsoft JhengHei"/>
                <a:cs typeface="Arial" panose="020B0604020202020204" pitchFamily="34" charset="0"/>
                <a:sym typeface="Arial"/>
              </a:rPr>
              <a:t> </a:t>
            </a:r>
            <a:r>
              <a:rPr kumimoji="1" lang="en-US" altLang="zh-TW" sz="1800">
                <a:latin typeface="Arial" pitchFamily="34" charset="0"/>
                <a:ea typeface="Microsoft JhengHei"/>
                <a:cs typeface="Arial" panose="020B0604020202020204" pitchFamily="34" charset="0"/>
                <a:sym typeface="Arial"/>
              </a:rPr>
              <a:t>LUN</a:t>
            </a:r>
            <a:endParaRPr kumimoji="1" lang="zh-TW" altLang="en-US" sz="1800">
              <a:latin typeface="Arial" pitchFamily="34" charset="0"/>
              <a:ea typeface="Microsoft JhengHei"/>
              <a:cs typeface="Arial" panose="020B0604020202020204" pitchFamily="34" charset="0"/>
              <a:sym typeface="Arial"/>
            </a:endParaRPr>
          </a:p>
        </p:txBody>
      </p:sp>
      <p:sp>
        <p:nvSpPr>
          <p:cNvPr id="433" name="Shape 433"/>
          <p:cNvSpPr txBox="1"/>
          <p:nvPr/>
        </p:nvSpPr>
        <p:spPr>
          <a:xfrm>
            <a:off x="628153" y="4522723"/>
            <a:ext cx="2938785" cy="482157"/>
          </a:xfrm>
          <a:prstGeom prst="rect">
            <a:avLst/>
          </a:prstGeom>
          <a:noFill/>
          <a:ln>
            <a:noFill/>
          </a:ln>
        </p:spPr>
        <p:txBody>
          <a:bodyPr spcFirstLastPara="1" wrap="square" lIns="91425" tIns="45700" rIns="91425" bIns="45700" anchor="t" anchorCtr="0">
            <a:noAutofit/>
          </a:bodyPr>
          <a:lstStyle/>
          <a:p>
            <a:r>
              <a:rPr lang="zh-TW" sz="1000" b="1">
                <a:solidFill>
                  <a:schemeClr val="tx1">
                    <a:lumMod val="85000"/>
                    <a:lumOff val="15000"/>
                  </a:schemeClr>
                </a:solidFill>
                <a:latin typeface="Microsoft JhengHei"/>
                <a:ea typeface="Microsoft JhengHei"/>
                <a:cs typeface="Microsoft JhengHei"/>
                <a:sym typeface="Microsoft JhengHei"/>
              </a:rPr>
              <a:t>來源與目的端的NAS皆</a:t>
            </a:r>
            <a:r>
              <a:rPr lang="zh-TW" altLang="en-US" sz="1000" b="1">
                <a:solidFill>
                  <a:schemeClr val="tx1">
                    <a:lumMod val="85000"/>
                    <a:lumOff val="15000"/>
                  </a:schemeClr>
                </a:solidFill>
                <a:latin typeface="Microsoft JhengHei"/>
                <a:ea typeface="Microsoft JhengHei"/>
                <a:cs typeface="Microsoft JhengHei"/>
                <a:sym typeface="Microsoft JhengHei"/>
              </a:rPr>
              <a:t>須</a:t>
            </a:r>
            <a:r>
              <a:rPr lang="zh-TW" sz="1000" b="1">
                <a:solidFill>
                  <a:schemeClr val="tx1">
                    <a:lumMod val="85000"/>
                    <a:lumOff val="15000"/>
                  </a:schemeClr>
                </a:solidFill>
                <a:latin typeface="Microsoft JhengHei"/>
                <a:ea typeface="Microsoft JhengHei"/>
                <a:cs typeface="Microsoft JhengHei"/>
                <a:sym typeface="Microsoft JhengHei"/>
              </a:rPr>
              <a:t>升級至 </a:t>
            </a:r>
            <a:r>
              <a:rPr lang="en-US" altLang="zh-TW" sz="1000" b="1">
                <a:solidFill>
                  <a:schemeClr val="tx1">
                    <a:lumMod val="85000"/>
                    <a:lumOff val="15000"/>
                  </a:schemeClr>
                </a:solidFill>
                <a:latin typeface="Microsoft JhengHei"/>
                <a:ea typeface="Microsoft JhengHei"/>
                <a:cs typeface="Microsoft JhengHei"/>
                <a:sym typeface="Microsoft JhengHei"/>
              </a:rPr>
              <a:t>QTS</a:t>
            </a:r>
            <a:r>
              <a:rPr lang="zh-TW" altLang="en-US" sz="1000" b="1">
                <a:solidFill>
                  <a:schemeClr val="tx1">
                    <a:lumMod val="85000"/>
                    <a:lumOff val="15000"/>
                  </a:schemeClr>
                </a:solidFill>
                <a:latin typeface="Microsoft JhengHei"/>
                <a:ea typeface="Microsoft JhengHei"/>
                <a:cs typeface="Microsoft JhengHei"/>
                <a:sym typeface="Microsoft JhengHei"/>
              </a:rPr>
              <a:t> </a:t>
            </a:r>
            <a:r>
              <a:rPr lang="zh-TW" sz="1000" b="1">
                <a:solidFill>
                  <a:schemeClr val="tx1">
                    <a:lumMod val="85000"/>
                    <a:lumOff val="15000"/>
                  </a:schemeClr>
                </a:solidFill>
                <a:latin typeface="Microsoft JhengHei"/>
                <a:ea typeface="Microsoft JhengHei"/>
                <a:cs typeface="Microsoft JhengHei"/>
                <a:sym typeface="Microsoft JhengHei"/>
              </a:rPr>
              <a:t>4.3.5</a:t>
            </a:r>
            <a:endParaRPr lang="en-US" altLang="zh-TW" sz="1000" b="1">
              <a:solidFill>
                <a:schemeClr val="tx1">
                  <a:lumMod val="85000"/>
                  <a:lumOff val="15000"/>
                </a:schemeClr>
              </a:solidFill>
              <a:latin typeface="Microsoft JhengHei"/>
              <a:ea typeface="Microsoft JhengHei"/>
              <a:cs typeface="Microsoft JhengHei"/>
              <a:sym typeface="Microsoft JhengHei"/>
            </a:endParaRPr>
          </a:p>
          <a:p>
            <a:r>
              <a:rPr lang="zh-TW" sz="1000" b="1">
                <a:solidFill>
                  <a:schemeClr val="tx1">
                    <a:lumMod val="85000"/>
                    <a:lumOff val="15000"/>
                  </a:schemeClr>
                </a:solidFill>
                <a:latin typeface="Microsoft JhengHei"/>
                <a:ea typeface="Microsoft JhengHei"/>
                <a:cs typeface="Microsoft JhengHei"/>
                <a:sym typeface="Microsoft JhengHei"/>
              </a:rPr>
              <a:t>並且可以彼此連接以使用此功能</a:t>
            </a:r>
            <a:endParaRPr sz="1000" b="1" i="0" u="none" strike="noStrike" cap="none">
              <a:solidFill>
                <a:schemeClr val="tx1">
                  <a:lumMod val="85000"/>
                  <a:lumOff val="15000"/>
                </a:schemeClr>
              </a:solidFill>
              <a:latin typeface="Microsoft JhengHei"/>
              <a:ea typeface="Microsoft JhengHei"/>
              <a:cs typeface="Microsoft JhengHei"/>
              <a:sym typeface="Microsoft JhengHei"/>
            </a:endParaRPr>
          </a:p>
        </p:txBody>
      </p:sp>
      <p:pic>
        <p:nvPicPr>
          <p:cNvPr id="11" name="圖片 10" descr="一張含有 螢幕擷取畫面 的圖片&#10;&#10;描述是以非常高的可信度產生">
            <a:extLst>
              <a:ext uri="{FF2B5EF4-FFF2-40B4-BE49-F238E27FC236}">
                <a16:creationId xmlns:a16="http://schemas.microsoft.com/office/drawing/2014/main" id="{8CF6DC2C-EA2B-4C12-9F06-05ACBE6074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66938" y="1942948"/>
            <a:ext cx="2928098" cy="1729584"/>
          </a:xfrm>
          <a:prstGeom prst="rect">
            <a:avLst/>
          </a:prstGeom>
          <a:ln w="19050">
            <a:solidFill>
              <a:srgbClr val="FFC000"/>
            </a:solidFill>
          </a:ln>
          <a:effectLst>
            <a:outerShdw blurRad="50800" dist="38100" dir="2700000" algn="tl" rotWithShape="0">
              <a:prstClr val="black">
                <a:alpha val="40000"/>
              </a:prstClr>
            </a:outerShdw>
          </a:effectLst>
        </p:spPr>
      </p:pic>
      <p:pic>
        <p:nvPicPr>
          <p:cNvPr id="13" name="Shape 130">
            <a:extLst>
              <a:ext uri="{FF2B5EF4-FFF2-40B4-BE49-F238E27FC236}">
                <a16:creationId xmlns:a16="http://schemas.microsoft.com/office/drawing/2014/main" id="{D4E33EBA-C9AE-4937-8291-39CCB7F6F418}"/>
              </a:ext>
            </a:extLst>
          </p:cNvPr>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612267" y="2936717"/>
            <a:ext cx="2611506" cy="1632193"/>
          </a:xfrm>
          <a:prstGeom prst="rect">
            <a:avLst/>
          </a:prstGeom>
          <a:effectLst>
            <a:outerShdw blurRad="50800" dist="38100" dir="5400000" algn="t" rotWithShape="0">
              <a:prstClr val="black">
                <a:alpha val="40000"/>
              </a:prstClr>
            </a:outerShdw>
          </a:effectLst>
        </p:spPr>
      </p:pic>
      <p:pic>
        <p:nvPicPr>
          <p:cNvPr id="6" name="圖形 5">
            <a:extLst>
              <a:ext uri="{FF2B5EF4-FFF2-40B4-BE49-F238E27FC236}">
                <a16:creationId xmlns:a16="http://schemas.microsoft.com/office/drawing/2014/main" id="{1C6565E3-AB72-4038-B82E-EAEFD725564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33518" y="2160555"/>
            <a:ext cx="769003" cy="8998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29079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2" name="圖片 31">
            <a:extLst>
              <a:ext uri="{FF2B5EF4-FFF2-40B4-BE49-F238E27FC236}">
                <a16:creationId xmlns:a16="http://schemas.microsoft.com/office/drawing/2014/main" id="{976E8C81-9A17-4CEE-A7DC-651F55EC2F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7301" y="2943592"/>
            <a:ext cx="3151964" cy="1240100"/>
          </a:xfrm>
          <a:prstGeom prst="rect">
            <a:avLst/>
          </a:prstGeom>
        </p:spPr>
      </p:pic>
      <p:sp>
        <p:nvSpPr>
          <p:cNvPr id="20" name="語音泡泡: 圓角矩形 19">
            <a:extLst>
              <a:ext uri="{FF2B5EF4-FFF2-40B4-BE49-F238E27FC236}">
                <a16:creationId xmlns:a16="http://schemas.microsoft.com/office/drawing/2014/main" id="{86801B53-73E7-4EF8-B371-131891384E1E}"/>
              </a:ext>
            </a:extLst>
          </p:cNvPr>
          <p:cNvSpPr/>
          <p:nvPr/>
        </p:nvSpPr>
        <p:spPr>
          <a:xfrm>
            <a:off x="5557979" y="2353926"/>
            <a:ext cx="2070315" cy="1261449"/>
          </a:xfrm>
          <a:prstGeom prst="wedgeRoundRectCallout">
            <a:avLst>
              <a:gd name="adj1" fmla="val -63710"/>
              <a:gd name="adj2" fmla="val -8109"/>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群組 13">
            <a:extLst>
              <a:ext uri="{FF2B5EF4-FFF2-40B4-BE49-F238E27FC236}">
                <a16:creationId xmlns:a16="http://schemas.microsoft.com/office/drawing/2014/main" id="{CC862B3B-6F14-4749-BD59-78F339E9AE6C}"/>
              </a:ext>
            </a:extLst>
          </p:cNvPr>
          <p:cNvGrpSpPr/>
          <p:nvPr/>
        </p:nvGrpSpPr>
        <p:grpSpPr>
          <a:xfrm>
            <a:off x="137282" y="3527388"/>
            <a:ext cx="5644426" cy="1241931"/>
            <a:chOff x="1541595" y="3597585"/>
            <a:chExt cx="5767917" cy="1269103"/>
          </a:xfrm>
        </p:grpSpPr>
        <p:pic>
          <p:nvPicPr>
            <p:cNvPr id="35" name="圖片 34">
              <a:extLst>
                <a:ext uri="{FF2B5EF4-FFF2-40B4-BE49-F238E27FC236}">
                  <a16:creationId xmlns:a16="http://schemas.microsoft.com/office/drawing/2014/main" id="{BCBE5F90-78EA-4F29-BED2-5A06925BD8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41595" y="3597585"/>
              <a:ext cx="5767917" cy="1269103"/>
            </a:xfrm>
            <a:prstGeom prst="rect">
              <a:avLst/>
            </a:prstGeom>
            <a:effectLst>
              <a:reflection blurRad="63500" stA="65000" endPos="22000" dir="5400000" sy="-100000" algn="bl" rotWithShape="0"/>
            </a:effectLst>
          </p:spPr>
        </p:pic>
        <p:grpSp>
          <p:nvGrpSpPr>
            <p:cNvPr id="13" name="群組 12">
              <a:extLst>
                <a:ext uri="{FF2B5EF4-FFF2-40B4-BE49-F238E27FC236}">
                  <a16:creationId xmlns:a16="http://schemas.microsoft.com/office/drawing/2014/main" id="{DB3B573E-1E8E-4BDC-AAE8-C8002E15D607}"/>
                </a:ext>
              </a:extLst>
            </p:cNvPr>
            <p:cNvGrpSpPr/>
            <p:nvPr/>
          </p:nvGrpSpPr>
          <p:grpSpPr>
            <a:xfrm>
              <a:off x="1651629" y="3673754"/>
              <a:ext cx="5618103" cy="319786"/>
              <a:chOff x="1652372" y="3673754"/>
              <a:chExt cx="5113139" cy="319786"/>
            </a:xfrm>
          </p:grpSpPr>
          <p:pic>
            <p:nvPicPr>
              <p:cNvPr id="12" name="圖片 11">
                <a:extLst>
                  <a:ext uri="{FF2B5EF4-FFF2-40B4-BE49-F238E27FC236}">
                    <a16:creationId xmlns:a16="http://schemas.microsoft.com/office/drawing/2014/main" id="{7F1B4CD9-2E33-4521-B1E9-630115F46CD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52372" y="3673754"/>
                <a:ext cx="3446550" cy="306043"/>
              </a:xfrm>
              <a:prstGeom prst="rect">
                <a:avLst/>
              </a:prstGeom>
            </p:spPr>
          </p:pic>
          <p:pic>
            <p:nvPicPr>
              <p:cNvPr id="39" name="圖片 38">
                <a:extLst>
                  <a:ext uri="{FF2B5EF4-FFF2-40B4-BE49-F238E27FC236}">
                    <a16:creationId xmlns:a16="http://schemas.microsoft.com/office/drawing/2014/main" id="{691BA359-24C5-428B-A818-338416ECE66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18961" y="3687497"/>
                <a:ext cx="3446550" cy="306043"/>
              </a:xfrm>
              <a:prstGeom prst="rect">
                <a:avLst/>
              </a:prstGeom>
            </p:spPr>
          </p:pic>
        </p:grpSp>
      </p:grpSp>
      <p:pic>
        <p:nvPicPr>
          <p:cNvPr id="46" name="圖形 45">
            <a:extLst>
              <a:ext uri="{FF2B5EF4-FFF2-40B4-BE49-F238E27FC236}">
                <a16:creationId xmlns:a16="http://schemas.microsoft.com/office/drawing/2014/main" id="{6ED0ED2D-58E4-4960-AE10-13C630153C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915" y="2571750"/>
            <a:ext cx="4626785" cy="1194009"/>
          </a:xfrm>
          <a:prstGeom prst="rect">
            <a:avLst/>
          </a:prstGeom>
        </p:spPr>
      </p:pic>
      <p:pic>
        <p:nvPicPr>
          <p:cNvPr id="45" name="圖片 44">
            <a:extLst>
              <a:ext uri="{FF2B5EF4-FFF2-40B4-BE49-F238E27FC236}">
                <a16:creationId xmlns:a16="http://schemas.microsoft.com/office/drawing/2014/main" id="{2AB549C4-E410-4466-8BE3-1F4B09C073D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40317" y="4171263"/>
            <a:ext cx="3452502" cy="461856"/>
          </a:xfrm>
          <a:prstGeom prst="rect">
            <a:avLst/>
          </a:prstGeom>
        </p:spPr>
      </p:pic>
      <p:sp>
        <p:nvSpPr>
          <p:cNvPr id="486" name="Shape 486"/>
          <p:cNvSpPr/>
          <p:nvPr/>
        </p:nvSpPr>
        <p:spPr>
          <a:xfrm>
            <a:off x="5306468" y="231989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87" name="Shape 487"/>
          <p:cNvSpPr txBox="1">
            <a:spLocks noGrp="1"/>
          </p:cNvSpPr>
          <p:nvPr>
            <p:ph type="title"/>
          </p:nvPr>
        </p:nvSpPr>
        <p:spPr>
          <a:xfrm>
            <a:off x="731520" y="0"/>
            <a:ext cx="8412480" cy="76442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sz="3600">
                <a:latin typeface="Arial" panose="020B0604020202020204" pitchFamily="34" charset="0"/>
                <a:ea typeface="Microsoft JhengHei"/>
                <a:cs typeface="Arial" panose="020B0604020202020204" pitchFamily="34" charset="0"/>
                <a:sym typeface="Microsoft JhengHei"/>
              </a:rPr>
              <a:t>以 10GbE 網路大幅降低還原時間</a:t>
            </a:r>
            <a:endParaRPr sz="3600" i="0" u="none" strike="noStrike" cap="none">
              <a:solidFill>
                <a:schemeClr val="lt1"/>
              </a:solidFill>
              <a:latin typeface="Arial" panose="020B0604020202020204" pitchFamily="34" charset="0"/>
              <a:ea typeface="Microsoft JhengHei"/>
              <a:cs typeface="Arial" panose="020B0604020202020204" pitchFamily="34" charset="0"/>
              <a:sym typeface="Microsoft JhengHei"/>
            </a:endParaRPr>
          </a:p>
        </p:txBody>
      </p:sp>
      <p:sp>
        <p:nvSpPr>
          <p:cNvPr id="2" name="內容版面配置區 1">
            <a:extLst>
              <a:ext uri="{FF2B5EF4-FFF2-40B4-BE49-F238E27FC236}">
                <a16:creationId xmlns:a16="http://schemas.microsoft.com/office/drawing/2014/main" id="{B7850EFB-6F7A-DB4F-B708-BAEA277C76A6}"/>
              </a:ext>
            </a:extLst>
          </p:cNvPr>
          <p:cNvSpPr>
            <a:spLocks noGrp="1"/>
          </p:cNvSpPr>
          <p:nvPr>
            <p:ph idx="1"/>
          </p:nvPr>
        </p:nvSpPr>
        <p:spPr/>
        <p:txBody>
          <a:bodyPr vert="horz" lIns="91440" tIns="45720" rIns="91440" bIns="45720" rtlCol="0" anchor="t">
            <a:noAutofit/>
          </a:bodyPr>
          <a:lstStyle/>
          <a:p>
            <a:pPr marL="180975" indent="-180975">
              <a:buSzPct val="60000"/>
              <a:buFont typeface="Wingdings" panose="05000000000000000000" pitchFamily="2" charset="2"/>
              <a:buChar char="l"/>
            </a:pPr>
            <a:r>
              <a:rPr kumimoji="1" lang="zh-TW" altLang="en-US" sz="1800">
                <a:latin typeface="Arial" panose="020B0604020202020204" pitchFamily="34" charset="0"/>
                <a:cs typeface="Arial" panose="020B0604020202020204" pitchFamily="34" charset="0"/>
              </a:rPr>
              <a:t>「快照備份保險庫來源端還原」是基於網路的應用技術</a:t>
            </a:r>
            <a:endParaRPr lang="zh-TW" altLang="en-US" sz="1800">
              <a:latin typeface="Arial" panose="020B0604020202020204" pitchFamily="34" charset="0"/>
              <a:cs typeface="Arial" panose="020B0604020202020204" pitchFamily="34" charset="0"/>
            </a:endParaRPr>
          </a:p>
          <a:p>
            <a:pPr marL="180975" indent="-180975">
              <a:buSzPct val="60000"/>
              <a:buFont typeface="Wingdings" panose="05000000000000000000" pitchFamily="2" charset="2"/>
              <a:buChar char="l"/>
            </a:pPr>
            <a:r>
              <a:rPr kumimoji="1" lang="zh-TW" altLang="en-US" sz="1800">
                <a:latin typeface="Arial" panose="020B0604020202020204" pitchFamily="34" charset="0"/>
                <a:cs typeface="Arial" panose="020B0604020202020204" pitchFamily="34" charset="0"/>
              </a:rPr>
              <a:t>當使用 </a:t>
            </a:r>
            <a:r>
              <a:rPr kumimoji="1" lang="en-US" altLang="zh-TW" sz="1800">
                <a:latin typeface="Arial" panose="020B0604020202020204" pitchFamily="34" charset="0"/>
                <a:cs typeface="Arial" panose="020B0604020202020204" pitchFamily="34" charset="0"/>
              </a:rPr>
              <a:t>1</a:t>
            </a:r>
            <a:r>
              <a:rPr kumimoji="1" lang="en" altLang="zh-TW" sz="1800">
                <a:latin typeface="Arial" panose="020B0604020202020204" pitchFamily="34" charset="0"/>
                <a:cs typeface="Arial" panose="020B0604020202020204" pitchFamily="34" charset="0"/>
              </a:rPr>
              <a:t>GbE </a:t>
            </a:r>
            <a:r>
              <a:rPr kumimoji="1" lang="zh-TW" altLang="en-US" sz="1800">
                <a:latin typeface="Arial" panose="020B0604020202020204" pitchFamily="34" charset="0"/>
                <a:cs typeface="Arial" panose="020B0604020202020204" pitchFamily="34" charset="0"/>
              </a:rPr>
              <a:t>網路時，還原大型檔案將可能花費數小時之久</a:t>
            </a:r>
            <a:endParaRPr lang="zh-TW" altLang="en-US" sz="1800">
              <a:latin typeface="Arial" panose="020B0604020202020204" pitchFamily="34" charset="0"/>
              <a:cs typeface="Arial" panose="020B0604020202020204" pitchFamily="34" charset="0"/>
            </a:endParaRPr>
          </a:p>
          <a:p>
            <a:pPr marL="180975" indent="-180975">
              <a:lnSpc>
                <a:spcPct val="120000"/>
              </a:lnSpc>
              <a:buSzPct val="60000"/>
              <a:buFont typeface="Wingdings" panose="05000000000000000000" pitchFamily="2" charset="2"/>
              <a:buChar char="l"/>
            </a:pPr>
            <a:r>
              <a:rPr kumimoji="1" lang="zh-TW" altLang="en-US" sz="1800">
                <a:latin typeface="Arial" panose="020B0604020202020204" pitchFamily="34" charset="0"/>
                <a:cs typeface="Arial" panose="020B0604020202020204" pitchFamily="34" charset="0"/>
              </a:rPr>
              <a:t>選用 </a:t>
            </a:r>
            <a:r>
              <a:rPr kumimoji="1" lang="en-US" altLang="zh-TW" sz="1800">
                <a:latin typeface="Arial" panose="020B0604020202020204" pitchFamily="34" charset="0"/>
                <a:cs typeface="Arial" panose="020B0604020202020204" pitchFamily="34" charset="0"/>
              </a:rPr>
              <a:t>10</a:t>
            </a:r>
            <a:r>
              <a:rPr kumimoji="1" lang="en" altLang="zh-TW" sz="1800">
                <a:latin typeface="Arial" panose="020B0604020202020204" pitchFamily="34" charset="0"/>
                <a:cs typeface="Arial" panose="020B0604020202020204" pitchFamily="34" charset="0"/>
              </a:rPr>
              <a:t>GbE </a:t>
            </a:r>
            <a:r>
              <a:rPr kumimoji="1" lang="zh-TW" altLang="en-US" sz="1800">
                <a:latin typeface="Arial" panose="020B0604020202020204" pitchFamily="34" charset="0"/>
                <a:cs typeface="Arial" panose="020B0604020202020204" pitchFamily="34" charset="0"/>
              </a:rPr>
              <a:t>網路搭配快照備份任務，不僅提升備份速度，</a:t>
            </a:r>
            <a:br>
              <a:rPr lang="zh-TW" altLang="en-US" sz="1800">
                <a:latin typeface="Arial" panose="020B0604020202020204" pitchFamily="34" charset="0"/>
                <a:cs typeface="Arial" panose="020B0604020202020204" pitchFamily="34" charset="0"/>
              </a:rPr>
            </a:br>
            <a:r>
              <a:rPr kumimoji="1" lang="zh-TW" altLang="en-US" sz="1800">
                <a:solidFill>
                  <a:srgbClr val="FF0000"/>
                </a:solidFill>
                <a:latin typeface="Arial" panose="020B0604020202020204" pitchFamily="34" charset="0"/>
                <a:cs typeface="Arial" panose="020B0604020202020204" pitchFamily="34" charset="0"/>
              </a:rPr>
              <a:t>在 </a:t>
            </a:r>
            <a:r>
              <a:rPr kumimoji="1" lang="en" altLang="zh-TW" sz="1800">
                <a:solidFill>
                  <a:srgbClr val="FF0000"/>
                </a:solidFill>
                <a:latin typeface="Arial" panose="020B0604020202020204" pitchFamily="34" charset="0"/>
                <a:cs typeface="Arial" panose="020B0604020202020204" pitchFamily="34" charset="0"/>
              </a:rPr>
              <a:t>QTS 4.3.5 </a:t>
            </a:r>
            <a:r>
              <a:rPr kumimoji="1" lang="zh-TW" altLang="en-US" sz="1800">
                <a:solidFill>
                  <a:srgbClr val="FF0000"/>
                </a:solidFill>
                <a:latin typeface="Arial" panose="020B0604020202020204" pitchFamily="34" charset="0"/>
                <a:cs typeface="Arial" panose="020B0604020202020204" pitchFamily="34" charset="0"/>
              </a:rPr>
              <a:t>更等於直接提升還原速度</a:t>
            </a:r>
            <a:r>
              <a:rPr kumimoji="1" lang="en-US" altLang="zh-TW" sz="1800">
                <a:solidFill>
                  <a:srgbClr val="FF0000"/>
                </a:solidFill>
                <a:latin typeface="Arial" panose="020B0604020202020204" pitchFamily="34" charset="0"/>
                <a:cs typeface="Arial" panose="020B0604020202020204" pitchFamily="34" charset="0"/>
              </a:rPr>
              <a:t>! </a:t>
            </a:r>
            <a:endParaRPr lang="en-US" altLang="zh-TW" sz="1800">
              <a:solidFill>
                <a:srgbClr val="FF0000"/>
              </a:solidFill>
              <a:latin typeface="Arial" panose="020B0604020202020204" pitchFamily="34" charset="0"/>
              <a:cs typeface="Arial" panose="020B0604020202020204" pitchFamily="34" charset="0"/>
            </a:endParaRPr>
          </a:p>
        </p:txBody>
      </p:sp>
      <p:pic>
        <p:nvPicPr>
          <p:cNvPr id="52" name="圖形 51">
            <a:extLst>
              <a:ext uri="{FF2B5EF4-FFF2-40B4-BE49-F238E27FC236}">
                <a16:creationId xmlns:a16="http://schemas.microsoft.com/office/drawing/2014/main" id="{A0E81077-E0D6-471F-B9B0-A992BE3CBE7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05682" y="3888772"/>
            <a:ext cx="1565488" cy="905816"/>
          </a:xfrm>
          <a:prstGeom prst="rect">
            <a:avLst/>
          </a:prstGeom>
        </p:spPr>
      </p:pic>
      <p:pic>
        <p:nvPicPr>
          <p:cNvPr id="71" name="圖片 70">
            <a:extLst>
              <a:ext uri="{FF2B5EF4-FFF2-40B4-BE49-F238E27FC236}">
                <a16:creationId xmlns:a16="http://schemas.microsoft.com/office/drawing/2014/main" id="{66746594-21FC-4137-A14E-4309FC2D762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586068" y="4620000"/>
            <a:ext cx="2202768" cy="341658"/>
          </a:xfrm>
          <a:prstGeom prst="rect">
            <a:avLst/>
          </a:prstGeom>
        </p:spPr>
      </p:pic>
      <p:sp>
        <p:nvSpPr>
          <p:cNvPr id="19" name="矩形 18">
            <a:extLst>
              <a:ext uri="{FF2B5EF4-FFF2-40B4-BE49-F238E27FC236}">
                <a16:creationId xmlns:a16="http://schemas.microsoft.com/office/drawing/2014/main" id="{2E7B4CBE-E622-4ED6-857B-502B35A3FD88}"/>
              </a:ext>
            </a:extLst>
          </p:cNvPr>
          <p:cNvSpPr/>
          <p:nvPr/>
        </p:nvSpPr>
        <p:spPr>
          <a:xfrm>
            <a:off x="5557978" y="2470950"/>
            <a:ext cx="2070315" cy="1046440"/>
          </a:xfrm>
          <a:prstGeom prst="rect">
            <a:avLst/>
          </a:prstGeom>
        </p:spPr>
        <p:txBody>
          <a:bodyPr wrap="square">
            <a:spAutoFit/>
          </a:bodyPr>
          <a:lstStyle/>
          <a:p>
            <a:pPr algn="ct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使用 </a:t>
            </a:r>
            <a:r>
              <a:rPr lang="en"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QNAP 10GbE </a:t>
            </a:r>
            <a:br>
              <a:rPr lang="en"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b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非網管型交換器取代</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b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b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1</a:t>
            </a:r>
            <a:r>
              <a:rPr lang="en"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GbE </a:t>
            </a:r>
            <a:r>
              <a:rPr lang="zh-TW" altLang="en-US"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傳統交換器來</a:t>
            </a:r>
            <a:r>
              <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br>
              <a:rPr lang="en-US" altLang="zh-TW" sz="1300" b="1">
                <a:solidFill>
                  <a:srgbClr val="FFFF00"/>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br>
            <a:r>
              <a:rPr lang="zh-TW" altLang="en-US" sz="2000" b="1">
                <a:solidFill>
                  <a:srgbClr val="FFFF00"/>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大幅降低 </a:t>
            </a:r>
            <a:r>
              <a:rPr lang="en" altLang="zh-TW" sz="2000" b="1">
                <a:solidFill>
                  <a:srgbClr val="FFFF00"/>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RTO</a:t>
            </a:r>
          </a:p>
        </p:txBody>
      </p:sp>
    </p:spTree>
    <p:extLst>
      <p:ext uri="{BB962C8B-B14F-4D97-AF65-F5344CB8AC3E}">
        <p14:creationId xmlns:p14="http://schemas.microsoft.com/office/powerpoint/2010/main" val="2476694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124">
            <a:extLst>
              <a:ext uri="{FF2B5EF4-FFF2-40B4-BE49-F238E27FC236}">
                <a16:creationId xmlns:a16="http://schemas.microsoft.com/office/drawing/2014/main" id="{D0BBC793-AC9A-40F5-8E04-583494B73CC0}"/>
              </a:ext>
            </a:extLst>
          </p:cNvPr>
          <p:cNvSpPr/>
          <p:nvPr/>
        </p:nvSpPr>
        <p:spPr>
          <a:xfrm>
            <a:off x="0" y="2531594"/>
            <a:ext cx="9144000" cy="2617969"/>
          </a:xfrm>
          <a:prstGeom prst="roundRect">
            <a:avLst>
              <a:gd name="adj" fmla="val 0"/>
            </a:avLst>
          </a:prstGeom>
          <a:gradFill>
            <a:gsLst>
              <a:gs pos="100000">
                <a:schemeClr val="accent1">
                  <a:lumMod val="60000"/>
                  <a:lumOff val="40000"/>
                </a:schemeClr>
              </a:gs>
              <a:gs pos="0">
                <a:schemeClr val="bg1">
                  <a:alpha val="0"/>
                </a:schemeClr>
              </a:gs>
            </a:gsLst>
            <a:lin ang="0" scaled="0"/>
          </a:gradFill>
          <a:ln>
            <a:noFill/>
          </a:ln>
          <a:effectLst/>
        </p:spPr>
        <p:txBody>
          <a:bodyPr wrap="square" lIns="91425" tIns="45700" rIns="91425" bIns="45700" anchor="ctr" anchorCtr="0">
            <a:noAutofit/>
          </a:bodyPr>
          <a:lstStyle/>
          <a:p>
            <a:pPr algn="ctr"/>
            <a:endParaRPr>
              <a:solidFill>
                <a:schemeClr val="lt1"/>
              </a:solidFill>
            </a:endParaRPr>
          </a:p>
        </p:txBody>
      </p:sp>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0" y="0"/>
            <a:ext cx="9144000" cy="759427"/>
          </a:xfrm>
        </p:spPr>
        <p:txBody>
          <a:bodyPr>
            <a:normAutofit/>
          </a:bodyPr>
          <a:lstStyle/>
          <a:p>
            <a:pPr>
              <a:spcBef>
                <a:spcPts val="0"/>
              </a:spcBef>
              <a:buClr>
                <a:schemeClr val="lt1"/>
              </a:buClr>
              <a:buSzPts val="800"/>
            </a:pPr>
            <a:r>
              <a:rPr lang="zh-TW" altLang="en-US" sz="3600">
                <a:latin typeface="Arial" panose="020B0604020202020204" pitchFamily="34" charset="0"/>
                <a:ea typeface="Microsoft JhengHei"/>
                <a:cs typeface="Arial" panose="020B0604020202020204" pitchFamily="34" charset="0"/>
              </a:rPr>
              <a:t>還原方式：快照匯出</a:t>
            </a:r>
            <a:r>
              <a:rPr lang="en-US" altLang="zh-TW" sz="3600">
                <a:latin typeface="Arial" panose="020B0604020202020204" pitchFamily="34" charset="0"/>
                <a:ea typeface="Microsoft JhengHei"/>
                <a:cs typeface="Arial" panose="020B0604020202020204" pitchFamily="34" charset="0"/>
              </a:rPr>
              <a:t>/</a:t>
            </a:r>
            <a:r>
              <a:rPr lang="zh-TW" altLang="en-US" sz="3600">
                <a:latin typeface="Arial" panose="020B0604020202020204" pitchFamily="34" charset="0"/>
                <a:ea typeface="Microsoft JhengHei"/>
                <a:cs typeface="Arial" panose="020B0604020202020204" pitchFamily="34" charset="0"/>
              </a:rPr>
              <a:t>匯入</a:t>
            </a:r>
          </a:p>
        </p:txBody>
      </p:sp>
      <p:sp>
        <p:nvSpPr>
          <p:cNvPr id="2" name="內容版面配置區 1">
            <a:extLst>
              <a:ext uri="{FF2B5EF4-FFF2-40B4-BE49-F238E27FC236}">
                <a16:creationId xmlns:a16="http://schemas.microsoft.com/office/drawing/2014/main" id="{BD8AE40A-1765-B24D-A518-EB1D39FF6BBE}"/>
              </a:ext>
            </a:extLst>
          </p:cNvPr>
          <p:cNvSpPr>
            <a:spLocks noGrp="1"/>
          </p:cNvSpPr>
          <p:nvPr>
            <p:ph idx="1"/>
          </p:nvPr>
        </p:nvSpPr>
        <p:spPr/>
        <p:txBody>
          <a:bodyPr vert="horz" lIns="91440" tIns="45720" rIns="91440" bIns="45720" rtlCol="0" anchor="t">
            <a:normAutofit/>
          </a:bodyPr>
          <a:lstStyle/>
          <a:p>
            <a:pPr marL="180975" indent="-180975">
              <a:buSzPct val="60000"/>
              <a:buFont typeface="Wingdings" panose="05000000000000000000" pitchFamily="2" charset="2"/>
              <a:buChar char="l"/>
            </a:pPr>
            <a:r>
              <a:rPr lang="zh-TW" altLang="en-US" sz="1800">
                <a:latin typeface="Arial" panose="020B0604020202020204" pitchFamily="34" charset="0"/>
                <a:cs typeface="Arial" panose="020B0604020202020204" pitchFamily="34" charset="0"/>
              </a:rPr>
              <a:t>從快照管理員、快照備份保險庫可以將指定的快照匯出為映像檔。</a:t>
            </a:r>
            <a:endParaRPr lang="en-US" altLang="zh-TW" sz="1800">
              <a:latin typeface="Arial" panose="020B0604020202020204" pitchFamily="34" charset="0"/>
              <a:cs typeface="Arial" panose="020B0604020202020204" pitchFamily="34" charset="0"/>
            </a:endParaRPr>
          </a:p>
          <a:p>
            <a:pPr marL="180975" indent="-180975">
              <a:buSzPct val="60000"/>
              <a:buFont typeface="Wingdings" panose="05000000000000000000" pitchFamily="2" charset="2"/>
              <a:buChar char="l"/>
            </a:pPr>
            <a:r>
              <a:rPr lang="zh-TW" altLang="en-US" sz="1800">
                <a:latin typeface="Arial" panose="020B0604020202020204" pitchFamily="34" charset="0"/>
                <a:cs typeface="Arial" panose="020B0604020202020204" pitchFamily="34" charset="0"/>
              </a:rPr>
              <a:t>透過外接裝置傳送映像檔接入任一台 </a:t>
            </a:r>
            <a:r>
              <a:rPr lang="en-US" altLang="zh-TW" sz="1800">
                <a:latin typeface="Arial" panose="020B0604020202020204" pitchFamily="34" charset="0"/>
                <a:cs typeface="Arial" panose="020B0604020202020204" pitchFamily="34" charset="0"/>
              </a:rPr>
              <a:t>NAS</a:t>
            </a:r>
            <a:r>
              <a:rPr lang="zh-TW" altLang="en-US" sz="1800">
                <a:latin typeface="Arial" panose="020B0604020202020204" pitchFamily="34" charset="0"/>
                <a:cs typeface="Arial" panose="020B0604020202020204" pitchFamily="34" charset="0"/>
              </a:rPr>
              <a:t>，並選擇匯入快照，可建立包含原始磁碟區、</a:t>
            </a:r>
            <a:r>
              <a:rPr lang="en-US" altLang="zh-TW" sz="1800">
                <a:latin typeface="Arial" panose="020B0604020202020204" pitchFamily="34" charset="0"/>
                <a:cs typeface="Arial" panose="020B0604020202020204" pitchFamily="34" charset="0"/>
              </a:rPr>
              <a:t>LUN</a:t>
            </a:r>
            <a:r>
              <a:rPr lang="zh-TW" altLang="en-US" sz="1800">
                <a:latin typeface="Arial" panose="020B0604020202020204" pitchFamily="34" charset="0"/>
                <a:cs typeface="Arial" panose="020B0604020202020204" pitchFamily="34" charset="0"/>
              </a:rPr>
              <a:t> 具備資料的新儲存空間。</a:t>
            </a:r>
            <a:endParaRPr lang="en-US" altLang="zh-TW" sz="1800">
              <a:latin typeface="Arial" panose="020B0604020202020204" pitchFamily="34" charset="0"/>
              <a:cs typeface="Arial" panose="020B0604020202020204" pitchFamily="34" charset="0"/>
            </a:endParaRPr>
          </a:p>
          <a:p>
            <a:pPr marL="180975" indent="-180975">
              <a:buSzPct val="60000"/>
              <a:buFont typeface="Wingdings" panose="05000000000000000000" pitchFamily="2" charset="2"/>
              <a:buChar char="l"/>
            </a:pPr>
            <a:r>
              <a:rPr lang="zh-TW" altLang="en-US" sz="1800">
                <a:latin typeface="Arial" panose="020B0604020202020204" pitchFamily="34" charset="0"/>
                <a:cs typeface="Arial" panose="020B0604020202020204" pitchFamily="34" charset="0"/>
              </a:rPr>
              <a:t>同樣的映像檔也可以直接用來還原快照備份保險庫來源端的儲存空間。</a:t>
            </a:r>
            <a:endParaRPr lang="en-US" altLang="zh-TW" sz="1800">
              <a:latin typeface="Arial" panose="020B0604020202020204" pitchFamily="34" charset="0"/>
              <a:cs typeface="Arial" panose="020B0604020202020204" pitchFamily="34" charset="0"/>
            </a:endParaRPr>
          </a:p>
        </p:txBody>
      </p:sp>
      <p:grpSp>
        <p:nvGrpSpPr>
          <p:cNvPr id="31" name="群組 30">
            <a:extLst>
              <a:ext uri="{FF2B5EF4-FFF2-40B4-BE49-F238E27FC236}">
                <a16:creationId xmlns:a16="http://schemas.microsoft.com/office/drawing/2014/main" id="{DBA57EC6-376D-4C5A-933B-5D812FAD3398}"/>
              </a:ext>
            </a:extLst>
          </p:cNvPr>
          <p:cNvGrpSpPr/>
          <p:nvPr/>
        </p:nvGrpSpPr>
        <p:grpSpPr>
          <a:xfrm>
            <a:off x="6156412" y="3265506"/>
            <a:ext cx="2367703" cy="1224002"/>
            <a:chOff x="4519362" y="3086654"/>
            <a:chExt cx="2367703" cy="1224002"/>
          </a:xfrm>
          <a:effectLst>
            <a:outerShdw blurRad="50800" dist="38100" dir="2700000" algn="tl" rotWithShape="0">
              <a:prstClr val="black">
                <a:alpha val="40000"/>
              </a:prstClr>
            </a:outerShdw>
          </a:effectLst>
        </p:grpSpPr>
        <p:pic>
          <p:nvPicPr>
            <p:cNvPr id="32" name="圖片 31">
              <a:extLst>
                <a:ext uri="{FF2B5EF4-FFF2-40B4-BE49-F238E27FC236}">
                  <a16:creationId xmlns:a16="http://schemas.microsoft.com/office/drawing/2014/main" id="{42DD8573-1825-41B9-8049-854D9B5CFC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4519362" y="3449620"/>
              <a:ext cx="1969620" cy="861036"/>
            </a:xfrm>
            <a:prstGeom prst="rect">
              <a:avLst/>
            </a:prstGeom>
          </p:spPr>
        </p:pic>
        <p:pic>
          <p:nvPicPr>
            <p:cNvPr id="33" name="圖片 32">
              <a:extLst>
                <a:ext uri="{FF2B5EF4-FFF2-40B4-BE49-F238E27FC236}">
                  <a16:creationId xmlns:a16="http://schemas.microsoft.com/office/drawing/2014/main" id="{2DA59E0E-C63C-4583-B7DE-CF9E09BFDE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821692" y="3086654"/>
              <a:ext cx="1065373" cy="1065373"/>
            </a:xfrm>
            <a:prstGeom prst="rect">
              <a:avLst/>
            </a:prstGeom>
          </p:spPr>
        </p:pic>
      </p:grpSp>
      <p:pic>
        <p:nvPicPr>
          <p:cNvPr id="20" name="Shape 130">
            <a:extLst>
              <a:ext uri="{FF2B5EF4-FFF2-40B4-BE49-F238E27FC236}">
                <a16:creationId xmlns:a16="http://schemas.microsoft.com/office/drawing/2014/main" id="{EE7B155E-971D-4FE0-848A-C19A8742211C}"/>
              </a:ext>
            </a:extLst>
          </p:cNvPr>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629435" y="2514400"/>
            <a:ext cx="3656300" cy="2285190"/>
          </a:xfrm>
          <a:prstGeom prst="rect">
            <a:avLst/>
          </a:prstGeom>
          <a:effectLst>
            <a:outerShdw blurRad="50800" dist="38100" dir="5400000" algn="t" rotWithShape="0">
              <a:prstClr val="black">
                <a:alpha val="40000"/>
              </a:prstClr>
            </a:outerShdw>
          </a:effectLst>
        </p:spPr>
      </p:pic>
      <p:grpSp>
        <p:nvGrpSpPr>
          <p:cNvPr id="2050" name="群組 2049">
            <a:extLst>
              <a:ext uri="{FF2B5EF4-FFF2-40B4-BE49-F238E27FC236}">
                <a16:creationId xmlns:a16="http://schemas.microsoft.com/office/drawing/2014/main" id="{446CA612-D002-40E8-958B-629F3DEFEA5A}"/>
              </a:ext>
            </a:extLst>
          </p:cNvPr>
          <p:cNvGrpSpPr/>
          <p:nvPr/>
        </p:nvGrpSpPr>
        <p:grpSpPr>
          <a:xfrm>
            <a:off x="3560725" y="3201272"/>
            <a:ext cx="1528276" cy="1506365"/>
            <a:chOff x="4881279" y="3143370"/>
            <a:chExt cx="1528276" cy="1506365"/>
          </a:xfrm>
        </p:grpSpPr>
        <p:pic>
          <p:nvPicPr>
            <p:cNvPr id="2049" name="圖形 2048">
              <a:extLst>
                <a:ext uri="{FF2B5EF4-FFF2-40B4-BE49-F238E27FC236}">
                  <a16:creationId xmlns:a16="http://schemas.microsoft.com/office/drawing/2014/main" id="{DEF49EDF-65AF-48C9-B8A9-E9A3CF6C27F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81279" y="3143370"/>
              <a:ext cx="1528276" cy="1506365"/>
            </a:xfrm>
            <a:prstGeom prst="rect">
              <a:avLst/>
            </a:prstGeom>
          </p:spPr>
        </p:pic>
        <p:sp>
          <p:nvSpPr>
            <p:cNvPr id="38" name="矩形 37">
              <a:extLst>
                <a:ext uri="{FF2B5EF4-FFF2-40B4-BE49-F238E27FC236}">
                  <a16:creationId xmlns:a16="http://schemas.microsoft.com/office/drawing/2014/main" id="{12DD3567-D7C8-487C-B2CC-3DFC8CF45E5E}"/>
                </a:ext>
              </a:extLst>
            </p:cNvPr>
            <p:cNvSpPr/>
            <p:nvPr/>
          </p:nvSpPr>
          <p:spPr>
            <a:xfrm>
              <a:off x="5237048" y="4224041"/>
              <a:ext cx="1107996" cy="369332"/>
            </a:xfrm>
            <a:prstGeom prst="rect">
              <a:avLst/>
            </a:prstGeom>
            <a:effectLst>
              <a:outerShdw blurRad="50800" dir="18900000" algn="bl" rotWithShape="0">
                <a:prstClr val="black">
                  <a:alpha val="40000"/>
                </a:prstClr>
              </a:outerShdw>
            </a:effectLst>
          </p:spPr>
          <p:txBody>
            <a:bodyPr wrap="none">
              <a:spAutoFit/>
            </a:bodyPr>
            <a:lstStyle/>
            <a:p>
              <a:r>
                <a:rPr lang="zh-TW" altLang="en-US" sz="1800" b="1">
                  <a:solidFill>
                    <a:srgbClr val="D0F800"/>
                  </a:solidFill>
                  <a:latin typeface="微軟正黑體" panose="020B0604030504040204" pitchFamily="34" charset="-120"/>
                  <a:ea typeface="微軟正黑體" panose="020B0604030504040204" pitchFamily="34" charset="-120"/>
                </a:rPr>
                <a:t>還原快照</a:t>
              </a:r>
            </a:p>
          </p:txBody>
        </p:sp>
      </p:grpSp>
      <p:sp>
        <p:nvSpPr>
          <p:cNvPr id="24" name="矩形 23">
            <a:extLst>
              <a:ext uri="{FF2B5EF4-FFF2-40B4-BE49-F238E27FC236}">
                <a16:creationId xmlns:a16="http://schemas.microsoft.com/office/drawing/2014/main" id="{A1BB9001-1B85-4F0F-81F9-F81D9A1EF94B}"/>
              </a:ext>
            </a:extLst>
          </p:cNvPr>
          <p:cNvSpPr/>
          <p:nvPr/>
        </p:nvSpPr>
        <p:spPr>
          <a:xfrm>
            <a:off x="4926316" y="2720974"/>
            <a:ext cx="2369741" cy="1077218"/>
          </a:xfrm>
          <a:prstGeom prst="rect">
            <a:avLst/>
          </a:prstGeom>
        </p:spPr>
        <p:txBody>
          <a:bodyPr wrap="square">
            <a:spAutoFit/>
          </a:bodyPr>
          <a:lstStyle/>
          <a:p>
            <a:pPr algn="ctr"/>
            <a:r>
              <a:rPr lang="zh-TW" altLang="en-US" sz="1600" b="1">
                <a:solidFill>
                  <a:srgbClr val="0070C0"/>
                </a:solidFill>
                <a:latin typeface="Arial" panose="020B0604020202020204" pitchFamily="34" charset="0"/>
                <a:ea typeface="Microsoft JhengHei" panose="020B0604030504040204" pitchFamily="34" charset="-120"/>
                <a:cs typeface="Arial" panose="020B0604020202020204" pitchFamily="34" charset="0"/>
              </a:rPr>
              <a:t>當網路速度不夠或無法順利連線時，依然可使用最可靠的外接儲存裝置來還原來源端</a:t>
            </a:r>
          </a:p>
        </p:txBody>
      </p:sp>
    </p:spTree>
    <p:extLst>
      <p:ext uri="{BB962C8B-B14F-4D97-AF65-F5344CB8AC3E}">
        <p14:creationId xmlns:p14="http://schemas.microsoft.com/office/powerpoint/2010/main" val="3864366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1720"/>
          </a:xfrm>
        </p:spPr>
        <p:txBody>
          <a:bodyPr>
            <a:noAutofit/>
          </a:bodyPr>
          <a:lstStyle/>
          <a:p>
            <a:pPr fontAlgn="base"/>
            <a:r>
              <a:rPr lang="zh-Hant" altLang="en-US" sz="3600"/>
              <a:t>超大肚量的專業</a:t>
            </a:r>
            <a:r>
              <a:rPr lang="zh-TW" altLang="en-US" sz="3600"/>
              <a:t>級</a:t>
            </a:r>
            <a:r>
              <a:rPr lang="zh-Hant" altLang="en-US" sz="3600"/>
              <a:t>智慧監控</a:t>
            </a:r>
            <a:endParaRPr lang="zh-TW" altLang="en-US" sz="360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6006" y="3382566"/>
            <a:ext cx="1215352" cy="1254707"/>
          </a:xfrm>
          <a:prstGeom prst="rect">
            <a:avLst/>
          </a:prstGeom>
        </p:spPr>
      </p:pic>
      <p:sp>
        <p:nvSpPr>
          <p:cNvPr id="12" name="Rectangle 11"/>
          <p:cNvSpPr/>
          <p:nvPr/>
        </p:nvSpPr>
        <p:spPr>
          <a:xfrm>
            <a:off x="285720" y="4681870"/>
            <a:ext cx="6697136" cy="253908"/>
          </a:xfrm>
          <a:prstGeom prst="rect">
            <a:avLst/>
          </a:prstGeom>
        </p:spPr>
        <p:txBody>
          <a:bodyPr wrap="square" lIns="91431" tIns="45716" rIns="91431" bIns="45716" anchor="ctr">
            <a:spAutoFit/>
          </a:bodyPr>
          <a:lstStyle/>
          <a:p>
            <a:r>
              <a:rPr lang="en-US" sz="900" b="1">
                <a:solidFill>
                  <a:schemeClr val="bg1"/>
                </a:solidFill>
                <a:latin typeface="微軟正黑體"/>
                <a:ea typeface="微軟正黑體"/>
                <a:cs typeface="微軟正黑體"/>
              </a:rPr>
              <a:t>* </a:t>
            </a:r>
            <a:r>
              <a:rPr lang="zh-TW" altLang="en-US" sz="900" b="1">
                <a:solidFill>
                  <a:schemeClr val="bg1"/>
                </a:solidFill>
                <a:latin typeface="微軟正黑體"/>
                <a:ea typeface="微軟正黑體"/>
                <a:cs typeface="微軟正黑體"/>
              </a:rPr>
              <a:t>在</a:t>
            </a:r>
            <a:r>
              <a:rPr lang="en-US" altLang="zh-TW" sz="900" b="1">
                <a:solidFill>
                  <a:schemeClr val="bg1"/>
                </a:solidFill>
                <a:latin typeface="微軟正黑體"/>
                <a:ea typeface="微軟正黑體"/>
                <a:cs typeface="微軟正黑體"/>
              </a:rPr>
              <a:t> QVR Pro </a:t>
            </a:r>
            <a:r>
              <a:rPr lang="zh-TW" altLang="en-US" sz="900" b="1">
                <a:solidFill>
                  <a:schemeClr val="bg1"/>
                </a:solidFill>
                <a:latin typeface="微軟正黑體"/>
                <a:ea typeface="微軟正黑體"/>
                <a:cs typeface="微軟正黑體"/>
              </a:rPr>
              <a:t>正式發行時，正式頻道授權數請參閱</a:t>
            </a:r>
            <a:r>
              <a:rPr lang="en-US" altLang="zh-TW" sz="900" b="1">
                <a:solidFill>
                  <a:schemeClr val="bg1"/>
                </a:solidFill>
                <a:latin typeface="微軟正黑體"/>
                <a:ea typeface="微軟正黑體"/>
                <a:cs typeface="微軟正黑體"/>
              </a:rPr>
              <a:t> QNAP </a:t>
            </a:r>
            <a:r>
              <a:rPr lang="zh-TW" altLang="en-US" sz="900" b="1">
                <a:solidFill>
                  <a:schemeClr val="bg1"/>
                </a:solidFill>
                <a:latin typeface="微軟正黑體"/>
                <a:ea typeface="微軟正黑體"/>
                <a:cs typeface="微軟正黑體"/>
              </a:rPr>
              <a:t>官網</a:t>
            </a:r>
            <a:r>
              <a:rPr lang="zh-TW" altLang="en-US" sz="1050">
                <a:solidFill>
                  <a:schemeClr val="bg1"/>
                </a:solidFill>
                <a:latin typeface="微軟正黑體"/>
                <a:ea typeface="微軟正黑體"/>
                <a:cs typeface="微軟正黑體"/>
              </a:rPr>
              <a:t>．</a:t>
            </a:r>
            <a:endParaRPr lang="en-US" sz="1050">
              <a:solidFill>
                <a:schemeClr val="bg1"/>
              </a:solidFill>
              <a:latin typeface="微軟正黑體"/>
              <a:ea typeface="微軟正黑體"/>
              <a:cs typeface="微軟正黑體"/>
            </a:endParaRPr>
          </a:p>
        </p:txBody>
      </p:sp>
      <p:sp>
        <p:nvSpPr>
          <p:cNvPr id="20" name="圓角矩形 19"/>
          <p:cNvSpPr/>
          <p:nvPr/>
        </p:nvSpPr>
        <p:spPr>
          <a:xfrm>
            <a:off x="285720" y="1000114"/>
            <a:ext cx="8501122" cy="2786082"/>
          </a:xfrm>
          <a:prstGeom prst="roundRect">
            <a:avLst>
              <a:gd name="adj" fmla="val 7641"/>
            </a:avLst>
          </a:prstGeom>
          <a:solidFill>
            <a:srgbClr val="AED1EF"/>
          </a:solidFill>
          <a:ln w="88900" cap="flat" cmpd="sng">
            <a:solidFill>
              <a:srgbClr val="498DC8"/>
            </a:solid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21" name="圓角矩形 20"/>
          <p:cNvSpPr/>
          <p:nvPr/>
        </p:nvSpPr>
        <p:spPr>
          <a:xfrm>
            <a:off x="500036" y="1219799"/>
            <a:ext cx="2571766" cy="1269621"/>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pic>
        <p:nvPicPr>
          <p:cNvPr id="11" name="Picture 10"/>
          <p:cNvPicPr>
            <a:picLocks noChangeAspect="1"/>
          </p:cNvPicPr>
          <p:nvPr/>
        </p:nvPicPr>
        <p:blipFill>
          <a:blip r:embed="rId4"/>
          <a:stretch>
            <a:fillRect/>
          </a:stretch>
        </p:blipFill>
        <p:spPr>
          <a:xfrm>
            <a:off x="1428728" y="993668"/>
            <a:ext cx="642942" cy="643026"/>
          </a:xfrm>
          <a:prstGeom prst="rect">
            <a:avLst/>
          </a:prstGeom>
        </p:spPr>
      </p:pic>
      <p:sp>
        <p:nvSpPr>
          <p:cNvPr id="3" name="Rectangle 2"/>
          <p:cNvSpPr/>
          <p:nvPr/>
        </p:nvSpPr>
        <p:spPr>
          <a:xfrm>
            <a:off x="642910" y="1648428"/>
            <a:ext cx="2357454" cy="738656"/>
          </a:xfrm>
          <a:prstGeom prst="rect">
            <a:avLst/>
          </a:prstGeom>
        </p:spPr>
        <p:txBody>
          <a:bodyPr wrap="square" lIns="91431" tIns="45716" rIns="91431" bIns="45716">
            <a:spAutoFit/>
          </a:bodyPr>
          <a:lstStyle/>
          <a:p>
            <a:r>
              <a:rPr lang="en-US" sz="1500" b="1">
                <a:solidFill>
                  <a:srgbClr val="0070C0"/>
                </a:solidFill>
                <a:latin typeface="Microsoft JhengHei" charset="-120"/>
                <a:ea typeface="Microsoft JhengHei" charset="-120"/>
                <a:cs typeface="Microsoft JhengHei" charset="-120"/>
              </a:rPr>
              <a:t>Surveillance Station 5.1</a:t>
            </a:r>
          </a:p>
          <a:p>
            <a:r>
              <a:rPr lang="zh-TW" altLang="en-US" sz="1200" b="1">
                <a:solidFill>
                  <a:schemeClr val="tx1">
                    <a:lumMod val="85000"/>
                    <a:lumOff val="15000"/>
                  </a:schemeClr>
                </a:solidFill>
                <a:latin typeface="Microsoft JhengHei" charset="-120"/>
                <a:ea typeface="Microsoft JhengHei" charset="-120"/>
                <a:cs typeface="Microsoft JhengHei" charset="-120"/>
              </a:rPr>
              <a:t>預設</a:t>
            </a:r>
            <a:r>
              <a:rPr lang="en-US" altLang="en-US" sz="1200" b="1">
                <a:solidFill>
                  <a:schemeClr val="tx1">
                    <a:lumMod val="85000"/>
                    <a:lumOff val="15000"/>
                  </a:schemeClr>
                </a:solidFill>
                <a:latin typeface="Microsoft JhengHei" charset="-120"/>
                <a:ea typeface="Microsoft JhengHei" charset="-120"/>
                <a:cs typeface="Microsoft JhengHei" charset="-120"/>
              </a:rPr>
              <a:t>: </a:t>
            </a:r>
            <a:r>
              <a:rPr lang="en-US" altLang="en-US" sz="1500" b="1">
                <a:solidFill>
                  <a:srgbClr val="C00000"/>
                </a:solidFill>
                <a:latin typeface="Microsoft JhengHei" charset="-120"/>
                <a:ea typeface="Microsoft JhengHei" charset="-120"/>
                <a:cs typeface="Microsoft JhengHei" charset="-120"/>
              </a:rPr>
              <a:t>8</a:t>
            </a:r>
            <a:r>
              <a:rPr lang="en-US" sz="1500" b="1">
                <a:solidFill>
                  <a:srgbClr val="C00000"/>
                </a:solidFill>
                <a:latin typeface="Microsoft JhengHei" charset="-120"/>
                <a:ea typeface="Microsoft JhengHei" charset="-120"/>
                <a:cs typeface="Microsoft JhengHei" charset="-120"/>
              </a:rPr>
              <a:t> </a:t>
            </a:r>
            <a:r>
              <a:rPr lang="zh-TW" altLang="en-US" sz="1500" b="1">
                <a:solidFill>
                  <a:srgbClr val="C00000"/>
                </a:solidFill>
                <a:latin typeface="Microsoft JhengHei" charset="-120"/>
                <a:ea typeface="Microsoft JhengHei" charset="-120"/>
                <a:cs typeface="Microsoft JhengHei" charset="-120"/>
              </a:rPr>
              <a:t>路免費頻道授權</a:t>
            </a:r>
            <a:endParaRPr lang="en-US" sz="1500" b="1">
              <a:solidFill>
                <a:srgbClr val="C00000"/>
              </a:solidFill>
              <a:latin typeface="Microsoft JhengHei" charset="-120"/>
              <a:ea typeface="Microsoft JhengHei" charset="-120"/>
              <a:cs typeface="Microsoft JhengHei" charset="-120"/>
            </a:endParaRPr>
          </a:p>
          <a:p>
            <a:r>
              <a:rPr lang="zh-TW" altLang="en-US" sz="1200" b="1">
                <a:solidFill>
                  <a:schemeClr val="tx1">
                    <a:lumMod val="85000"/>
                    <a:lumOff val="15000"/>
                  </a:schemeClr>
                </a:solidFill>
                <a:latin typeface="Microsoft JhengHei" charset="-120"/>
                <a:ea typeface="Microsoft JhengHei" charset="-120"/>
                <a:cs typeface="Microsoft JhengHei" charset="-120"/>
              </a:rPr>
              <a:t>最高</a:t>
            </a:r>
            <a:r>
              <a:rPr lang="en-US" sz="1200" b="1">
                <a:solidFill>
                  <a:schemeClr val="tx1">
                    <a:lumMod val="85000"/>
                    <a:lumOff val="15000"/>
                  </a:schemeClr>
                </a:solidFill>
                <a:latin typeface="Microsoft JhengHei" charset="-120"/>
                <a:ea typeface="Microsoft JhengHei" charset="-120"/>
                <a:cs typeface="Microsoft JhengHei" charset="-120"/>
              </a:rPr>
              <a:t>: 80</a:t>
            </a:r>
            <a:r>
              <a:rPr lang="en-US" sz="1200" b="1">
                <a:latin typeface="Microsoft JhengHei" charset="-120"/>
                <a:ea typeface="Microsoft JhengHei" charset="-120"/>
                <a:cs typeface="Microsoft JhengHei" charset="-120"/>
              </a:rPr>
              <a:t> </a:t>
            </a:r>
            <a:r>
              <a:rPr lang="zh-TW" altLang="en-US" sz="1200" b="1">
                <a:latin typeface="Microsoft JhengHei" charset="-120"/>
                <a:ea typeface="Microsoft JhengHei" charset="-120"/>
                <a:cs typeface="Microsoft JhengHei" charset="-120"/>
              </a:rPr>
              <a:t>路</a:t>
            </a:r>
            <a:r>
              <a:rPr lang="en-US" altLang="zh-TW" sz="1200" b="1">
                <a:latin typeface="Microsoft JhengHei" charset="-120"/>
                <a:ea typeface="Microsoft JhengHei" charset="-120"/>
                <a:cs typeface="Microsoft JhengHei" charset="-120"/>
              </a:rPr>
              <a:t> (</a:t>
            </a:r>
            <a:r>
              <a:rPr lang="zh-TW" altLang="en-US" sz="1200" b="1">
                <a:solidFill>
                  <a:schemeClr val="tx1">
                    <a:lumMod val="85000"/>
                    <a:lumOff val="15000"/>
                  </a:schemeClr>
                </a:solidFill>
                <a:latin typeface="Microsoft JhengHei" charset="-120"/>
                <a:ea typeface="Microsoft JhengHei" charset="-120"/>
                <a:cs typeface="Microsoft JhengHei" charset="-120"/>
              </a:rPr>
              <a:t>額外購買授權</a:t>
            </a:r>
            <a:r>
              <a:rPr lang="en-US" altLang="zh-TW" sz="1200" b="1">
                <a:solidFill>
                  <a:schemeClr val="tx1">
                    <a:lumMod val="85000"/>
                    <a:lumOff val="15000"/>
                  </a:schemeClr>
                </a:solidFill>
                <a:latin typeface="Microsoft JhengHei" charset="-120"/>
                <a:ea typeface="Microsoft JhengHei" charset="-120"/>
                <a:cs typeface="Microsoft JhengHei" charset="-120"/>
              </a:rPr>
              <a:t>)</a:t>
            </a:r>
            <a:endParaRPr lang="en-US" sz="1200" b="1">
              <a:solidFill>
                <a:schemeClr val="tx1">
                  <a:lumMod val="85000"/>
                  <a:lumOff val="15000"/>
                </a:schemeClr>
              </a:solidFill>
              <a:latin typeface="Microsoft JhengHei" charset="-120"/>
              <a:ea typeface="Microsoft JhengHei" charset="-120"/>
              <a:cs typeface="Microsoft JhengHei" charset="-120"/>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564" y="2678117"/>
            <a:ext cx="3159866" cy="2064953"/>
          </a:xfrm>
          <a:prstGeom prst="rect">
            <a:avLst/>
          </a:prstGeom>
        </p:spPr>
      </p:pic>
      <p:sp>
        <p:nvSpPr>
          <p:cNvPr id="25" name="圓角矩形 24"/>
          <p:cNvSpPr/>
          <p:nvPr/>
        </p:nvSpPr>
        <p:spPr>
          <a:xfrm>
            <a:off x="3214678" y="1219800"/>
            <a:ext cx="2571768" cy="1285883"/>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9" name="Rectangle 8"/>
          <p:cNvSpPr/>
          <p:nvPr/>
        </p:nvSpPr>
        <p:spPr>
          <a:xfrm>
            <a:off x="3286116" y="1648428"/>
            <a:ext cx="2214578" cy="923322"/>
          </a:xfrm>
          <a:prstGeom prst="rect">
            <a:avLst/>
          </a:prstGeom>
        </p:spPr>
        <p:txBody>
          <a:bodyPr wrap="square" lIns="91431" tIns="45716" rIns="91431" bIns="45716">
            <a:spAutoFit/>
          </a:bodyPr>
          <a:lstStyle/>
          <a:p>
            <a:r>
              <a:rPr lang="en-US" sz="1500" b="1">
                <a:solidFill>
                  <a:srgbClr val="0070C0"/>
                </a:solidFill>
                <a:latin typeface="Microsoft JhengHei" charset="-120"/>
                <a:ea typeface="Microsoft JhengHei" charset="-120"/>
                <a:cs typeface="Microsoft JhengHei" charset="-120"/>
              </a:rPr>
              <a:t>QVR Pro</a:t>
            </a:r>
          </a:p>
          <a:p>
            <a:r>
              <a:rPr lang="zh-TW" altLang="en-US" sz="1200" b="1">
                <a:solidFill>
                  <a:schemeClr val="tx1">
                    <a:lumMod val="85000"/>
                    <a:lumOff val="15000"/>
                  </a:schemeClr>
                </a:solidFill>
                <a:latin typeface="Microsoft JhengHei" charset="-120"/>
                <a:ea typeface="Microsoft JhengHei" charset="-120"/>
                <a:cs typeface="Microsoft JhengHei" charset="-120"/>
              </a:rPr>
              <a:t>預設</a:t>
            </a:r>
            <a:r>
              <a:rPr lang="en-US" altLang="en-US" sz="1200" b="1">
                <a:solidFill>
                  <a:schemeClr val="tx1">
                    <a:lumMod val="85000"/>
                    <a:lumOff val="15000"/>
                  </a:schemeClr>
                </a:solidFill>
                <a:latin typeface="Microsoft JhengHei" charset="-120"/>
                <a:ea typeface="Microsoft JhengHei" charset="-120"/>
                <a:cs typeface="Microsoft JhengHei" charset="-120"/>
              </a:rPr>
              <a:t>:</a:t>
            </a:r>
            <a:r>
              <a:rPr lang="en-US" sz="1200" b="1">
                <a:solidFill>
                  <a:schemeClr val="bg2">
                    <a:lumMod val="50000"/>
                  </a:schemeClr>
                </a:solidFill>
                <a:latin typeface="Microsoft JhengHei" charset="-120"/>
                <a:ea typeface="Microsoft JhengHei" charset="-120"/>
                <a:cs typeface="Microsoft JhengHei" charset="-120"/>
              </a:rPr>
              <a:t> </a:t>
            </a:r>
            <a:r>
              <a:rPr lang="en-US" sz="1500" b="1">
                <a:solidFill>
                  <a:srgbClr val="C00000"/>
                </a:solidFill>
                <a:latin typeface="Microsoft JhengHei" charset="-120"/>
                <a:ea typeface="Microsoft JhengHei" charset="-120"/>
                <a:cs typeface="Microsoft JhengHei" charset="-120"/>
              </a:rPr>
              <a:t>8 </a:t>
            </a:r>
            <a:r>
              <a:rPr lang="zh-TW" altLang="en-US" sz="1500" b="1">
                <a:solidFill>
                  <a:srgbClr val="C00000"/>
                </a:solidFill>
                <a:latin typeface="Microsoft JhengHei" charset="-120"/>
                <a:ea typeface="Microsoft JhengHei" charset="-120"/>
                <a:cs typeface="Microsoft JhengHei" charset="-120"/>
              </a:rPr>
              <a:t>路免費頻道授權</a:t>
            </a:r>
            <a:endParaRPr lang="en-US" sz="1500" b="1">
              <a:solidFill>
                <a:srgbClr val="C00000"/>
              </a:solidFill>
              <a:latin typeface="Microsoft JhengHei" charset="-120"/>
              <a:ea typeface="Microsoft JhengHei" charset="-120"/>
              <a:cs typeface="Microsoft JhengHei" charset="-120"/>
            </a:endParaRPr>
          </a:p>
          <a:p>
            <a:r>
              <a:rPr lang="zh-TW" altLang="en-US" sz="1200" b="1">
                <a:solidFill>
                  <a:schemeClr val="tx1">
                    <a:lumMod val="85000"/>
                    <a:lumOff val="15000"/>
                  </a:schemeClr>
                </a:solidFill>
                <a:latin typeface="Microsoft JhengHei" charset="-120"/>
                <a:ea typeface="Microsoft JhengHei" charset="-120"/>
                <a:cs typeface="Microsoft JhengHei" charset="-120"/>
              </a:rPr>
              <a:t>最高</a:t>
            </a:r>
            <a:r>
              <a:rPr lang="en-US" altLang="en-US" sz="1200" b="1">
                <a:solidFill>
                  <a:schemeClr val="tx1">
                    <a:lumMod val="85000"/>
                    <a:lumOff val="15000"/>
                  </a:schemeClr>
                </a:solidFill>
                <a:latin typeface="Microsoft JhengHei" charset="-120"/>
                <a:ea typeface="Microsoft JhengHei" charset="-120"/>
                <a:cs typeface="Microsoft JhengHei" charset="-120"/>
              </a:rPr>
              <a:t>: 128 </a:t>
            </a:r>
            <a:r>
              <a:rPr lang="zh-TW" altLang="en-US" sz="1200" b="1">
                <a:solidFill>
                  <a:schemeClr val="tx1">
                    <a:lumMod val="85000"/>
                    <a:lumOff val="15000"/>
                  </a:schemeClr>
                </a:solidFill>
                <a:latin typeface="Microsoft JhengHei" charset="-120"/>
                <a:ea typeface="Microsoft JhengHei" charset="-120"/>
                <a:cs typeface="Microsoft JhengHei" charset="-120"/>
              </a:rPr>
              <a:t>路</a:t>
            </a:r>
            <a:r>
              <a:rPr lang="en-US" altLang="zh-TW" sz="1200" b="1">
                <a:solidFill>
                  <a:schemeClr val="tx1">
                    <a:lumMod val="85000"/>
                    <a:lumOff val="15000"/>
                  </a:schemeClr>
                </a:solidFill>
                <a:latin typeface="Microsoft JhengHei" charset="-120"/>
                <a:ea typeface="Microsoft JhengHei" charset="-120"/>
                <a:cs typeface="Microsoft JhengHei" charset="-120"/>
              </a:rPr>
              <a:t> (</a:t>
            </a:r>
            <a:r>
              <a:rPr lang="zh-TW" altLang="en-US" sz="1200" b="1">
                <a:solidFill>
                  <a:schemeClr val="tx1">
                    <a:lumMod val="85000"/>
                    <a:lumOff val="15000"/>
                  </a:schemeClr>
                </a:solidFill>
                <a:latin typeface="Microsoft JhengHei" charset="-120"/>
                <a:ea typeface="Microsoft JhengHei" charset="-120"/>
                <a:cs typeface="Microsoft JhengHei" charset="-120"/>
              </a:rPr>
              <a:t>額外購買授權</a:t>
            </a:r>
            <a:r>
              <a:rPr lang="en-US" altLang="zh-TW" sz="1200" b="1">
                <a:solidFill>
                  <a:schemeClr val="tx1">
                    <a:lumMod val="85000"/>
                    <a:lumOff val="15000"/>
                  </a:schemeClr>
                </a:solidFill>
                <a:latin typeface="Microsoft JhengHei" charset="-120"/>
                <a:ea typeface="Microsoft JhengHei" charset="-120"/>
                <a:cs typeface="Microsoft JhengHei" charset="-120"/>
              </a:rPr>
              <a:t>)</a:t>
            </a:r>
            <a:endParaRPr lang="en-US" altLang="en-US" sz="1200" b="1">
              <a:solidFill>
                <a:schemeClr val="tx1">
                  <a:lumMod val="85000"/>
                  <a:lumOff val="15000"/>
                </a:schemeClr>
              </a:solidFill>
              <a:latin typeface="Microsoft JhengHei" charset="-120"/>
              <a:ea typeface="Microsoft JhengHei" charset="-120"/>
              <a:cs typeface="Microsoft JhengHei" charset="-120"/>
            </a:endParaRPr>
          </a:p>
          <a:p>
            <a:endParaRPr lang="en-US" altLang="en-US" sz="1200" b="1">
              <a:solidFill>
                <a:schemeClr val="tx1">
                  <a:lumMod val="85000"/>
                  <a:lumOff val="15000"/>
                </a:schemeClr>
              </a:solidFill>
              <a:latin typeface="Microsoft JhengHei" charset="-120"/>
              <a:ea typeface="Microsoft JhengHei" charset="-120"/>
              <a:cs typeface="Microsoft JhengHei" charset="-120"/>
            </a:endParaRPr>
          </a:p>
        </p:txBody>
      </p:sp>
      <p:pic>
        <p:nvPicPr>
          <p:cNvPr id="13" name="圖片 5" descr="new-25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2066" y="1291220"/>
            <a:ext cx="642934" cy="64301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86522" y="2493738"/>
            <a:ext cx="4188872" cy="2364028"/>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15785" y="3644335"/>
            <a:ext cx="1213273" cy="1213431"/>
          </a:xfrm>
          <a:prstGeom prst="rect">
            <a:avLst/>
          </a:prstGeom>
        </p:spPr>
      </p:pic>
      <p:sp>
        <p:nvSpPr>
          <p:cNvPr id="27" name="圓角矩形 26"/>
          <p:cNvSpPr/>
          <p:nvPr/>
        </p:nvSpPr>
        <p:spPr>
          <a:xfrm>
            <a:off x="5929322" y="1219800"/>
            <a:ext cx="2643206" cy="1285884"/>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29454" y="993668"/>
            <a:ext cx="642942" cy="642942"/>
          </a:xfrm>
          <a:prstGeom prst="rect">
            <a:avLst/>
          </a:prstGeom>
        </p:spPr>
      </p:pic>
      <p:sp>
        <p:nvSpPr>
          <p:cNvPr id="16" name="Rectangle 15"/>
          <p:cNvSpPr/>
          <p:nvPr/>
        </p:nvSpPr>
        <p:spPr>
          <a:xfrm>
            <a:off x="6000760" y="1648428"/>
            <a:ext cx="2571768" cy="507823"/>
          </a:xfrm>
          <a:prstGeom prst="rect">
            <a:avLst/>
          </a:prstGeom>
        </p:spPr>
        <p:txBody>
          <a:bodyPr wrap="square" lIns="91431" tIns="45716" rIns="91431" bIns="45716">
            <a:spAutoFit/>
          </a:bodyPr>
          <a:lstStyle/>
          <a:p>
            <a:r>
              <a:rPr lang="en-US" sz="1500" b="1">
                <a:solidFill>
                  <a:srgbClr val="0070C0"/>
                </a:solidFill>
                <a:latin typeface="Microsoft JhengHei" charset="-120"/>
                <a:ea typeface="Microsoft JhengHei" charset="-120"/>
                <a:cs typeface="Microsoft JhengHei" charset="-120"/>
              </a:rPr>
              <a:t>QUSBCam2</a:t>
            </a:r>
          </a:p>
          <a:p>
            <a:r>
              <a:rPr lang="zh-TW" altLang="en-US" sz="1200" b="1">
                <a:solidFill>
                  <a:schemeClr val="tx1">
                    <a:lumMod val="85000"/>
                    <a:lumOff val="15000"/>
                  </a:schemeClr>
                </a:solidFill>
                <a:latin typeface="Microsoft JhengHei" charset="-120"/>
                <a:ea typeface="Microsoft JhengHei" charset="-120"/>
                <a:cs typeface="Microsoft JhengHei" charset="-120"/>
              </a:rPr>
              <a:t>高達</a:t>
            </a:r>
            <a:r>
              <a:rPr lang="en-US" altLang="zh-TW" sz="1200" b="1">
                <a:solidFill>
                  <a:schemeClr val="tx1">
                    <a:lumMod val="85000"/>
                    <a:lumOff val="15000"/>
                  </a:schemeClr>
                </a:solidFill>
                <a:latin typeface="Microsoft JhengHei" charset="-120"/>
                <a:ea typeface="Microsoft JhengHei" charset="-120"/>
                <a:cs typeface="Microsoft JhengHei" charset="-120"/>
              </a:rPr>
              <a:t> 1080p </a:t>
            </a:r>
            <a:r>
              <a:rPr lang="zh-TW" altLang="en-US" sz="1200" b="1">
                <a:solidFill>
                  <a:schemeClr val="tx1">
                    <a:lumMod val="85000"/>
                    <a:lumOff val="15000"/>
                  </a:schemeClr>
                </a:solidFill>
                <a:latin typeface="Microsoft JhengHei" charset="-120"/>
                <a:ea typeface="Microsoft JhengHei" charset="-120"/>
                <a:cs typeface="Microsoft JhengHei" charset="-120"/>
              </a:rPr>
              <a:t>的</a:t>
            </a:r>
            <a:r>
              <a:rPr lang="en-US" altLang="zh-TW" sz="1200" b="1">
                <a:solidFill>
                  <a:schemeClr val="tx1">
                    <a:lumMod val="85000"/>
                    <a:lumOff val="15000"/>
                  </a:schemeClr>
                </a:solidFill>
                <a:latin typeface="Microsoft JhengHei" charset="-120"/>
                <a:ea typeface="Microsoft JhengHei" charset="-120"/>
                <a:cs typeface="Microsoft JhengHei" charset="-120"/>
              </a:rPr>
              <a:t> USB Webcam</a:t>
            </a:r>
            <a:r>
              <a:rPr lang="zh-TW" altLang="en-US" sz="1200" b="1">
                <a:solidFill>
                  <a:schemeClr val="tx1">
                    <a:lumMod val="85000"/>
                    <a:lumOff val="15000"/>
                  </a:schemeClr>
                </a:solidFill>
                <a:latin typeface="Microsoft JhengHei" charset="-120"/>
                <a:ea typeface="Microsoft JhengHei" charset="-120"/>
                <a:cs typeface="Microsoft JhengHei" charset="-120"/>
              </a:rPr>
              <a:t> 錄影</a:t>
            </a:r>
            <a:endParaRPr lang="en-US" sz="1200" b="1">
              <a:solidFill>
                <a:schemeClr val="tx1">
                  <a:lumMod val="85000"/>
                  <a:lumOff val="15000"/>
                </a:schemeClr>
              </a:solidFill>
              <a:latin typeface="Microsoft JhengHei" charset="-120"/>
              <a:ea typeface="Microsoft JhengHei" charset="-120"/>
              <a:cs typeface="Microsoft JhengHei" charset="-120"/>
            </a:endParaRPr>
          </a:p>
        </p:txBody>
      </p:sp>
      <p:pic>
        <p:nvPicPr>
          <p:cNvPr id="18" name="Picture 17">
            <a:extLst>
              <a:ext uri="{FF2B5EF4-FFF2-40B4-BE49-F238E27FC236}">
                <a16:creationId xmlns:a16="http://schemas.microsoft.com/office/drawing/2014/main" id="{0B2017FC-970C-CA49-B08A-10CA3EA60F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43372" y="1005486"/>
            <a:ext cx="642942" cy="642942"/>
          </a:xfrm>
          <a:prstGeom prst="rect">
            <a:avLst/>
          </a:prstGeom>
        </p:spPr>
      </p:pic>
      <p:pic>
        <p:nvPicPr>
          <p:cNvPr id="22" name="圖片 21" descr="TS-1677X_font.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57918" y="3571882"/>
            <a:ext cx="1900230" cy="1187856"/>
          </a:xfrm>
          <a:prstGeom prst="rect">
            <a:avLst/>
          </a:prstGeom>
        </p:spPr>
      </p:pic>
    </p:spTree>
    <p:extLst>
      <p:ext uri="{BB962C8B-B14F-4D97-AF65-F5344CB8AC3E}">
        <p14:creationId xmlns:p14="http://schemas.microsoft.com/office/powerpoint/2010/main" val="517633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16">
            <a:extLst>
              <a:ext uri="{FF2B5EF4-FFF2-40B4-BE49-F238E27FC236}">
                <a16:creationId xmlns:a16="http://schemas.microsoft.com/office/drawing/2014/main" id="{0088C354-D144-4F87-ADA2-15EF3C575EA0}"/>
              </a:ext>
            </a:extLst>
          </p:cNvPr>
          <p:cNvSpPr txBox="1">
            <a:spLocks/>
          </p:cNvSpPr>
          <p:nvPr/>
        </p:nvSpPr>
        <p:spPr>
          <a:xfrm>
            <a:off x="-26128" y="4917171"/>
            <a:ext cx="6269481" cy="151391"/>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nSpc>
                <a:spcPct val="100000"/>
              </a:lnSpc>
              <a:buNone/>
            </a:pPr>
            <a:r>
              <a:rPr lang="en-US" altLang="zh-TW" sz="550">
                <a:solidFill>
                  <a:schemeClr val="bg1"/>
                </a:solidFill>
                <a:latin typeface="微軟正黑體" pitchFamily="34" charset="-120"/>
                <a:ea typeface="微軟正黑體" pitchFamily="34" charset="-120"/>
              </a:rPr>
              <a:t>©2018</a:t>
            </a:r>
            <a:r>
              <a:rPr lang="zh-TW" altLang="en-US" sz="550">
                <a:solidFill>
                  <a:schemeClr val="bg1"/>
                </a:solidFill>
                <a:latin typeface="微軟正黑體" pitchFamily="34" charset="-120"/>
                <a:ea typeface="微軟正黑體" pitchFamily="34" charset="-120"/>
              </a:rPr>
              <a:t>著作權為威聯通科技股份有限公司所有。威聯通科技並保留所有權利。威聯通科技股份有限公司所使用或註冊之商標或標章。檔案中所提及之產品及公司名稱可能為其他公司所有之商標。</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0" y="1"/>
            <a:ext cx="9144000" cy="752172"/>
          </a:xfrm>
          <a:prstGeom prst="rect">
            <a:avLst/>
          </a:prstGeom>
          <a:noFill/>
          <a:ln>
            <a:noFill/>
          </a:ln>
        </p:spPr>
        <p:txBody>
          <a:bodyPr wrap="square" lIns="91425" tIns="91425" rIns="91425" bIns="91425" anchor="ctr" anchorCtr="0">
            <a:noAutofit/>
          </a:bodyPr>
          <a:lstStyle/>
          <a:p>
            <a:pPr marL="0" marR="0" indent="0">
              <a:lnSpc>
                <a:spcPct val="100000"/>
              </a:lnSpc>
              <a:spcBef>
                <a:spcPts val="0"/>
              </a:spcBef>
              <a:spcAft>
                <a:spcPts val="0"/>
              </a:spcAft>
              <a:buClr>
                <a:schemeClr val="dk1"/>
              </a:buClr>
              <a:buSzPct val="25000"/>
            </a:pPr>
            <a:r>
              <a:rPr lang="en-US" altLang="zh-TW" sz="3600">
                <a:solidFill>
                  <a:srgbClr val="FFFFFF"/>
                </a:solidFill>
                <a:latin typeface="Arial" panose="020B0604020202020204" pitchFamily="34" charset="0"/>
                <a:cs typeface="Arial" panose="020B0604020202020204" pitchFamily="34" charset="0"/>
                <a:sym typeface="Arial"/>
              </a:rPr>
              <a:t>TS-677/877/1277 </a:t>
            </a:r>
            <a:r>
              <a:rPr lang="zh-CN" altLang="en-US" sz="3600">
                <a:solidFill>
                  <a:srgbClr val="FFFFFF"/>
                </a:solidFill>
                <a:latin typeface="Arial" panose="020B0604020202020204" pitchFamily="34" charset="0"/>
                <a:cs typeface="Arial" panose="020B0604020202020204" pitchFamily="34" charset="0"/>
                <a:sym typeface="Arial"/>
              </a:rPr>
              <a:t>正面配置</a:t>
            </a:r>
            <a:endParaRPr lang="zh-TW" altLang="en-US" sz="3600">
              <a:solidFill>
                <a:srgbClr val="FFFFFF"/>
              </a:solidFill>
              <a:latin typeface="Arial" panose="020B0604020202020204" pitchFamily="34" charset="0"/>
              <a:cs typeface="Arial" panose="020B0604020202020204" pitchFamily="34" charset="0"/>
              <a:sym typeface="Arial"/>
            </a:endParaRPr>
          </a:p>
        </p:txBody>
      </p:sp>
      <p:pic>
        <p:nvPicPr>
          <p:cNvPr id="176" name="Shape 1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098" y="3715907"/>
            <a:ext cx="1656183" cy="1035113"/>
          </a:xfrm>
          <a:prstGeom prst="rect">
            <a:avLst/>
          </a:prstGeom>
          <a:noFill/>
          <a:ln>
            <a:noFill/>
          </a:ln>
          <a:effectLst>
            <a:outerShdw blurRad="50800" dist="38100" dir="5400000" algn="t" rotWithShape="0">
              <a:prstClr val="black">
                <a:alpha val="40000"/>
              </a:prstClr>
            </a:outerShdw>
          </a:effectLst>
        </p:spPr>
      </p:pic>
      <p:pic>
        <p:nvPicPr>
          <p:cNvPr id="177" name="Shape 17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09661" y="3715907"/>
            <a:ext cx="1666526" cy="1041579"/>
          </a:xfrm>
          <a:prstGeom prst="rect">
            <a:avLst/>
          </a:prstGeom>
          <a:noFill/>
          <a:ln>
            <a:noFill/>
          </a:ln>
          <a:effectLst>
            <a:outerShdw blurRad="50800" dist="38100" dir="5400000" algn="t" rotWithShape="0">
              <a:prstClr val="black">
                <a:alpha val="40000"/>
              </a:prstClr>
            </a:outerShdw>
          </a:effectLst>
        </p:spPr>
      </p:pic>
      <p:pic>
        <p:nvPicPr>
          <p:cNvPr id="178" name="Shape 17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19616" y="1504418"/>
            <a:ext cx="5400598" cy="3375375"/>
          </a:xfrm>
          <a:prstGeom prst="rect">
            <a:avLst/>
          </a:prstGeom>
          <a:noFill/>
          <a:ln>
            <a:noFill/>
          </a:ln>
          <a:effectLst>
            <a:outerShdw blurRad="50800" dist="38100" dir="5400000" algn="t" rotWithShape="0">
              <a:prstClr val="black">
                <a:alpha val="40000"/>
              </a:prstClr>
            </a:outerShdw>
          </a:effectLst>
        </p:spPr>
      </p:pic>
      <p:grpSp>
        <p:nvGrpSpPr>
          <p:cNvPr id="179" name="Shape 179"/>
          <p:cNvGrpSpPr/>
          <p:nvPr/>
        </p:nvGrpSpPr>
        <p:grpSpPr>
          <a:xfrm>
            <a:off x="335902" y="1047645"/>
            <a:ext cx="3354366" cy="880002"/>
            <a:chOff x="331786" y="1282775"/>
            <a:chExt cx="3358483" cy="880002"/>
          </a:xfrm>
        </p:grpSpPr>
        <p:sp>
          <p:nvSpPr>
            <p:cNvPr id="180" name="Shape 180"/>
            <p:cNvSpPr txBox="1"/>
            <p:nvPr/>
          </p:nvSpPr>
          <p:spPr>
            <a:xfrm>
              <a:off x="331786" y="1282775"/>
              <a:ext cx="2264929" cy="738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可調整亮度的 LED </a:t>
              </a:r>
              <a:r>
                <a:rPr lang="zh-TW" altLang="en-US" b="1">
                  <a:solidFill>
                    <a:schemeClr val="tx1"/>
                  </a:solidFill>
                  <a:latin typeface="Arial" panose="020B0604020202020204" pitchFamily="34" charset="0"/>
                  <a:ea typeface="微軟正黑體" pitchFamily="34" charset="-120"/>
                  <a:cs typeface="Arial" panose="020B0604020202020204" pitchFamily="34" charset="0"/>
                </a:rPr>
                <a:t>指示燈：</a:t>
              </a:r>
              <a:endPar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HDD, SSD, M.2 SSD </a:t>
              </a:r>
            </a:p>
          </p:txBody>
        </p:sp>
        <p:cxnSp>
          <p:nvCxnSpPr>
            <p:cNvPr id="181" name="Shape 181"/>
            <p:cNvCxnSpPr>
              <a:cxnSpLocks/>
            </p:cNvCxnSpPr>
            <p:nvPr/>
          </p:nvCxnSpPr>
          <p:spPr>
            <a:xfrm>
              <a:off x="2742397" y="1553742"/>
              <a:ext cx="947872" cy="609035"/>
            </a:xfrm>
            <a:prstGeom prst="bentConnector3">
              <a:avLst>
                <a:gd name="adj1" fmla="val 99936"/>
              </a:avLst>
            </a:prstGeom>
            <a:noFill/>
            <a:ln w="19050" cap="flat" cmpd="sng">
              <a:solidFill>
                <a:srgbClr val="EF8600"/>
              </a:solidFill>
              <a:prstDash val="solid"/>
              <a:round/>
              <a:headEnd type="none" w="med" len="med"/>
              <a:tailEnd type="oval" w="lg" len="lg"/>
            </a:ln>
          </p:spPr>
        </p:cxnSp>
      </p:grpSp>
      <p:grpSp>
        <p:nvGrpSpPr>
          <p:cNvPr id="182" name="Shape 182"/>
          <p:cNvGrpSpPr/>
          <p:nvPr/>
        </p:nvGrpSpPr>
        <p:grpSpPr>
          <a:xfrm>
            <a:off x="279062" y="2078675"/>
            <a:ext cx="2651857" cy="738664"/>
            <a:chOff x="279062" y="2313805"/>
            <a:chExt cx="2651857" cy="738664"/>
          </a:xfrm>
        </p:grpSpPr>
        <p:sp>
          <p:nvSpPr>
            <p:cNvPr id="183" name="Shape 183"/>
            <p:cNvSpPr txBox="1"/>
            <p:nvPr/>
          </p:nvSpPr>
          <p:spPr>
            <a:xfrm>
              <a:off x="279062" y="2313805"/>
              <a:ext cx="2215807" cy="73866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2 或 4 個 2.5 吋 SSD 插槽，支援 Qtier </a:t>
              </a:r>
              <a:r>
                <a:rPr lang="zh-TW" altLang="en-US" b="1">
                  <a:solidFill>
                    <a:schemeClr val="tx1"/>
                  </a:solidFill>
                  <a:latin typeface="Arial" panose="020B0604020202020204" pitchFamily="34" charset="0"/>
                  <a:ea typeface="微軟正黑體" pitchFamily="34" charset="-120"/>
                  <a:cs typeface="Arial" panose="020B0604020202020204" pitchFamily="34" charset="0"/>
                </a:rPr>
                <a:t>分層儲存</a:t>
              </a: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與 SSD 快取</a:t>
              </a:r>
            </a:p>
          </p:txBody>
        </p:sp>
        <p:cxnSp>
          <p:nvCxnSpPr>
            <p:cNvPr id="184" name="Shape 184"/>
            <p:cNvCxnSpPr/>
            <p:nvPr/>
          </p:nvCxnSpPr>
          <p:spPr>
            <a:xfrm>
              <a:off x="2419616" y="2572900"/>
              <a:ext cx="511304" cy="0"/>
            </a:xfrm>
            <a:prstGeom prst="straightConnector1">
              <a:avLst/>
            </a:prstGeom>
            <a:noFill/>
            <a:ln w="19050" cap="flat" cmpd="sng">
              <a:solidFill>
                <a:srgbClr val="EF8600"/>
              </a:solidFill>
              <a:prstDash val="solid"/>
              <a:round/>
              <a:headEnd type="none" w="med" len="med"/>
              <a:tailEnd type="oval" w="lg" len="lg"/>
            </a:ln>
          </p:spPr>
        </p:cxnSp>
      </p:grpSp>
      <p:grpSp>
        <p:nvGrpSpPr>
          <p:cNvPr id="185" name="Shape 185"/>
          <p:cNvGrpSpPr/>
          <p:nvPr/>
        </p:nvGrpSpPr>
        <p:grpSpPr>
          <a:xfrm>
            <a:off x="279061" y="3027027"/>
            <a:ext cx="2803945" cy="523200"/>
            <a:chOff x="279061" y="3262157"/>
            <a:chExt cx="2803945" cy="523200"/>
          </a:xfrm>
        </p:grpSpPr>
        <p:sp>
          <p:nvSpPr>
            <p:cNvPr id="186" name="Shape 186"/>
            <p:cNvSpPr txBox="1"/>
            <p:nvPr/>
          </p:nvSpPr>
          <p:spPr>
            <a:xfrm>
              <a:off x="279061" y="3262157"/>
              <a:ext cx="2335073" cy="523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4, 6 或 8 個 3.5 吋 HDD 插槽並支援 2.5 吋 HDD/SSD</a:t>
              </a:r>
            </a:p>
          </p:txBody>
        </p:sp>
        <p:cxnSp>
          <p:nvCxnSpPr>
            <p:cNvPr id="187" name="Shape 187"/>
            <p:cNvCxnSpPr/>
            <p:nvPr/>
          </p:nvCxnSpPr>
          <p:spPr>
            <a:xfrm>
              <a:off x="2494869" y="3519261"/>
              <a:ext cx="588137" cy="0"/>
            </a:xfrm>
            <a:prstGeom prst="straightConnector1">
              <a:avLst/>
            </a:prstGeom>
            <a:noFill/>
            <a:ln w="19050" cap="flat" cmpd="sng">
              <a:solidFill>
                <a:srgbClr val="EF8600"/>
              </a:solidFill>
              <a:prstDash val="solid"/>
              <a:round/>
              <a:headEnd type="none" w="med" len="med"/>
              <a:tailEnd type="oval" w="lg" len="lg"/>
            </a:ln>
          </p:spPr>
        </p:cxnSp>
      </p:grpSp>
      <p:grpSp>
        <p:nvGrpSpPr>
          <p:cNvPr id="188" name="Shape 188"/>
          <p:cNvGrpSpPr/>
          <p:nvPr/>
        </p:nvGrpSpPr>
        <p:grpSpPr>
          <a:xfrm>
            <a:off x="3851921" y="842085"/>
            <a:ext cx="1695538" cy="1327125"/>
            <a:chOff x="4357686" y="1065770"/>
            <a:chExt cx="1695538" cy="1327125"/>
          </a:xfrm>
        </p:grpSpPr>
        <p:sp>
          <p:nvSpPr>
            <p:cNvPr id="189" name="Shape 189"/>
            <p:cNvSpPr txBox="1"/>
            <p:nvPr/>
          </p:nvSpPr>
          <p:spPr>
            <a:xfrm>
              <a:off x="4357686" y="1065770"/>
              <a:ext cx="1695538" cy="5232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LCD 螢幕與 Enter &amp; Select </a:t>
              </a:r>
              <a:r>
                <a:rPr lang="zh-TW" altLang="en-US"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按鈕</a:t>
              </a:r>
              <a:endPar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cxnSp>
          <p:nvCxnSpPr>
            <p:cNvPr id="190" name="Shape 190"/>
            <p:cNvCxnSpPr>
              <a:cxnSpLocks/>
            </p:cNvCxnSpPr>
            <p:nvPr/>
          </p:nvCxnSpPr>
          <p:spPr>
            <a:xfrm>
              <a:off x="5543073" y="1542297"/>
              <a:ext cx="0" cy="850598"/>
            </a:xfrm>
            <a:prstGeom prst="straightConnector1">
              <a:avLst/>
            </a:prstGeom>
            <a:noFill/>
            <a:ln w="19050" cap="flat" cmpd="sng">
              <a:solidFill>
                <a:srgbClr val="EF8600"/>
              </a:solidFill>
              <a:prstDash val="solid"/>
              <a:round/>
              <a:headEnd type="none" w="med" len="med"/>
              <a:tailEnd type="oval" w="lg" len="lg"/>
            </a:ln>
          </p:spPr>
        </p:cxnSp>
      </p:grpSp>
      <p:grpSp>
        <p:nvGrpSpPr>
          <p:cNvPr id="191" name="Shape 191"/>
          <p:cNvGrpSpPr/>
          <p:nvPr/>
        </p:nvGrpSpPr>
        <p:grpSpPr>
          <a:xfrm>
            <a:off x="6220596" y="984865"/>
            <a:ext cx="1235962" cy="2438602"/>
            <a:chOff x="6220596" y="1219995"/>
            <a:chExt cx="1235962" cy="2438602"/>
          </a:xfrm>
        </p:grpSpPr>
        <p:sp>
          <p:nvSpPr>
            <p:cNvPr id="192" name="Shape 192"/>
            <p:cNvSpPr txBox="1"/>
            <p:nvPr/>
          </p:nvSpPr>
          <p:spPr>
            <a:xfrm>
              <a:off x="6220596" y="1219995"/>
              <a:ext cx="1235962"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電源</a:t>
              </a:r>
              <a:r>
                <a:rPr lang="zh-TW" altLang="en-US"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按鈕</a:t>
              </a:r>
              <a:endPar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cxnSp>
          <p:nvCxnSpPr>
            <p:cNvPr id="193" name="Shape 193"/>
            <p:cNvCxnSpPr/>
            <p:nvPr/>
          </p:nvCxnSpPr>
          <p:spPr>
            <a:xfrm>
              <a:off x="6529851" y="1527773"/>
              <a:ext cx="0" cy="2130824"/>
            </a:xfrm>
            <a:prstGeom prst="straightConnector1">
              <a:avLst/>
            </a:prstGeom>
            <a:noFill/>
            <a:ln w="19050" cap="flat" cmpd="sng">
              <a:solidFill>
                <a:srgbClr val="EF8600"/>
              </a:solidFill>
              <a:prstDash val="solid"/>
              <a:round/>
              <a:headEnd type="none" w="med" len="med"/>
              <a:tailEnd type="oval" w="lg" len="lg"/>
            </a:ln>
          </p:spPr>
        </p:cxnSp>
      </p:grpSp>
      <p:grpSp>
        <p:nvGrpSpPr>
          <p:cNvPr id="194" name="Shape 194"/>
          <p:cNvGrpSpPr/>
          <p:nvPr/>
        </p:nvGrpSpPr>
        <p:grpSpPr>
          <a:xfrm>
            <a:off x="6671937" y="984865"/>
            <a:ext cx="2224780" cy="3074237"/>
            <a:chOff x="6671937" y="1219995"/>
            <a:chExt cx="2224780" cy="3074237"/>
          </a:xfrm>
        </p:grpSpPr>
        <p:sp>
          <p:nvSpPr>
            <p:cNvPr id="195" name="Shape 195"/>
            <p:cNvSpPr txBox="1"/>
            <p:nvPr/>
          </p:nvSpPr>
          <p:spPr>
            <a:xfrm>
              <a:off x="7638214" y="1219995"/>
              <a:ext cx="1258504" cy="52321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USB 3.0 &amp;</a:t>
              </a:r>
            </a:p>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備份</a:t>
              </a:r>
              <a:r>
                <a:rPr lang="zh-TW" altLang="en-US"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按鈕</a:t>
              </a:r>
              <a:endPar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cxnSp>
          <p:nvCxnSpPr>
            <p:cNvPr id="196" name="Shape 196"/>
            <p:cNvCxnSpPr/>
            <p:nvPr/>
          </p:nvCxnSpPr>
          <p:spPr>
            <a:xfrm rot="5400000">
              <a:off x="6038725" y="2446268"/>
              <a:ext cx="2481176" cy="1214751"/>
            </a:xfrm>
            <a:prstGeom prst="bentConnector3">
              <a:avLst>
                <a:gd name="adj1" fmla="val 100446"/>
              </a:avLst>
            </a:prstGeom>
            <a:noFill/>
            <a:ln w="19050" cap="flat" cmpd="sng">
              <a:solidFill>
                <a:srgbClr val="EF8600"/>
              </a:solidFill>
              <a:prstDash val="solid"/>
              <a:round/>
              <a:headEnd type="none" w="med" len="med"/>
              <a:tailEnd type="oval" w="lg" len="lg"/>
            </a:ln>
          </p:spPr>
        </p:cxnSp>
      </p:grpSp>
      <p:cxnSp>
        <p:nvCxnSpPr>
          <p:cNvPr id="24" name="Shape 190"/>
          <p:cNvCxnSpPr>
            <a:cxnSpLocks/>
          </p:cNvCxnSpPr>
          <p:nvPr/>
        </p:nvCxnSpPr>
        <p:spPr>
          <a:xfrm>
            <a:off x="5868144" y="1577925"/>
            <a:ext cx="0" cy="903926"/>
          </a:xfrm>
          <a:prstGeom prst="straightConnector1">
            <a:avLst/>
          </a:prstGeom>
          <a:noFill/>
          <a:ln w="19050" cap="flat" cmpd="sng">
            <a:solidFill>
              <a:srgbClr val="EF8600"/>
            </a:solidFill>
            <a:prstDash val="solid"/>
            <a:round/>
            <a:headEnd type="none" w="med" len="med"/>
            <a:tailEnd type="oval" w="lg" len="lg"/>
          </a:ln>
        </p:spPr>
      </p:cxnSp>
      <p:sp>
        <p:nvSpPr>
          <p:cNvPr id="26" name="Shape 192"/>
          <p:cNvSpPr txBox="1"/>
          <p:nvPr/>
        </p:nvSpPr>
        <p:spPr>
          <a:xfrm>
            <a:off x="5094516" y="1257627"/>
            <a:ext cx="1352392"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altLang="en-US" b="1">
                <a:solidFill>
                  <a:schemeClr val="tx1"/>
                </a:solidFill>
                <a:latin typeface="Arial" panose="020B0604020202020204" pitchFamily="34" charset="0"/>
                <a:ea typeface="微軟正黑體" pitchFamily="34" charset="-120"/>
                <a:cs typeface="Arial" panose="020B0604020202020204" pitchFamily="34" charset="0"/>
              </a:rPr>
              <a:t>紅外線</a:t>
            </a:r>
            <a:r>
              <a:rPr lang="zh-TW" altLang="en-US"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接收器</a:t>
            </a:r>
            <a:r>
              <a:rPr lang="zh-TW" altLang="en-US" sz="1400" b="1" i="0" u="none" strike="noStrike" cap="none">
                <a:solidFill>
                  <a:srgbClr val="C00000"/>
                </a:solidFill>
                <a:latin typeface="Arial" panose="020B0604020202020204" pitchFamily="34" charset="0"/>
                <a:ea typeface="微軟正黑體" pitchFamily="34" charset="-120"/>
                <a:cs typeface="Arial" panose="020B0604020202020204" pitchFamily="34" charset="0"/>
                <a:sym typeface="Arial"/>
              </a:rPr>
              <a:t>*</a:t>
            </a:r>
            <a:endParaRPr lang="zh-TW" sz="1400" b="1" i="0" u="none" strike="noStrike" cap="none">
              <a:solidFill>
                <a:srgbClr val="C00000"/>
              </a:solidFill>
              <a:latin typeface="Arial" panose="020B0604020202020204" pitchFamily="34" charset="0"/>
              <a:ea typeface="微軟正黑體" pitchFamily="34" charset="-120"/>
              <a:cs typeface="Arial" panose="020B0604020202020204" pitchFamily="34" charset="0"/>
              <a:sym typeface="Arial"/>
            </a:endParaRPr>
          </a:p>
        </p:txBody>
      </p:sp>
      <p:sp>
        <p:nvSpPr>
          <p:cNvPr id="7" name="文字方塊 6">
            <a:extLst>
              <a:ext uri="{FF2B5EF4-FFF2-40B4-BE49-F238E27FC236}">
                <a16:creationId xmlns:a16="http://schemas.microsoft.com/office/drawing/2014/main" id="{32EAFCD0-F23C-41BC-BA85-C3A2ACF0CE02}"/>
              </a:ext>
            </a:extLst>
          </p:cNvPr>
          <p:cNvSpPr txBox="1"/>
          <p:nvPr/>
        </p:nvSpPr>
        <p:spPr>
          <a:xfrm>
            <a:off x="271206" y="4808978"/>
            <a:ext cx="2012089" cy="215444"/>
          </a:xfrm>
          <a:prstGeom prst="rect">
            <a:avLst/>
          </a:prstGeom>
          <a:noFill/>
        </p:spPr>
        <p:txBody>
          <a:bodyPr wrap="none" rtlCol="0">
            <a:spAutoFit/>
          </a:bodyPr>
          <a:lstStyle/>
          <a:p>
            <a:r>
              <a:rPr lang="zh-TW" altLang="en-US" sz="800">
                <a:solidFill>
                  <a:srgbClr val="C00000"/>
                </a:solidFill>
                <a:latin typeface="Arial" panose="020B0604020202020204" pitchFamily="34" charset="0"/>
                <a:ea typeface="微軟正黑體" pitchFamily="34" charset="-120"/>
                <a:cs typeface="Arial" panose="020B0604020202020204" pitchFamily="34" charset="0"/>
              </a:rPr>
              <a:t>*須搭配顯卡與</a:t>
            </a:r>
            <a:r>
              <a:rPr lang="en-US" altLang="zh-TW" sz="800">
                <a:solidFill>
                  <a:srgbClr val="C00000"/>
                </a:solidFill>
                <a:latin typeface="Arial" panose="020B0604020202020204" pitchFamily="34" charset="0"/>
                <a:ea typeface="微軟正黑體" pitchFamily="34" charset="-120"/>
                <a:cs typeface="Arial" panose="020B0604020202020204" pitchFamily="34" charset="0"/>
              </a:rPr>
              <a:t> QNAP RM-IR004 </a:t>
            </a:r>
            <a:r>
              <a:rPr lang="zh-CN" altLang="en-US" sz="800">
                <a:solidFill>
                  <a:srgbClr val="C00000"/>
                </a:solidFill>
                <a:latin typeface="Arial" panose="020B0604020202020204" pitchFamily="34" charset="0"/>
                <a:ea typeface="微軟正黑體" pitchFamily="34" charset="-120"/>
                <a:cs typeface="Arial" panose="020B0604020202020204" pitchFamily="34" charset="0"/>
              </a:rPr>
              <a:t>遙控器</a:t>
            </a:r>
            <a:endParaRPr lang="en-US" sz="800">
              <a:solidFill>
                <a:srgbClr val="C00000"/>
              </a:solidFill>
              <a:latin typeface="Arial" panose="020B0604020202020204" pitchFamily="34" charset="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403768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0" y="0"/>
            <a:ext cx="9144000" cy="742274"/>
          </a:xfrm>
          <a:prstGeom prst="rect">
            <a:avLst/>
          </a:prstGeom>
          <a:noFill/>
          <a:ln>
            <a:noFill/>
          </a:ln>
        </p:spPr>
        <p:txBody>
          <a:bodyPr wrap="square" lIns="91425" tIns="91425" rIns="91425" bIns="91425" anchor="ctr" anchorCtr="0">
            <a:noAutofit/>
          </a:bodyPr>
          <a:lstStyle/>
          <a:p>
            <a:pPr lvl="0">
              <a:spcBef>
                <a:spcPts val="0"/>
              </a:spcBef>
              <a:buClr>
                <a:schemeClr val="dk1"/>
              </a:buClr>
              <a:buSzPct val="25000"/>
            </a:pPr>
            <a:r>
              <a:rPr lang="en-US" altLang="zh-TW" sz="3600">
                <a:solidFill>
                  <a:srgbClr val="FFFFFF"/>
                </a:solidFill>
                <a:latin typeface="Arial" panose="020B0604020202020204" pitchFamily="34" charset="0"/>
                <a:cs typeface="Arial" panose="020B0604020202020204" pitchFamily="34" charset="0"/>
                <a:sym typeface="Arial"/>
              </a:rPr>
              <a:t>TS-677/877/1277 </a:t>
            </a:r>
            <a:r>
              <a:rPr lang="zh-TW" altLang="en-US" sz="3600">
                <a:solidFill>
                  <a:srgbClr val="FFFFFF"/>
                </a:solidFill>
                <a:latin typeface="Arial" panose="020B0604020202020204" pitchFamily="34" charset="0"/>
                <a:cs typeface="Arial" panose="020B0604020202020204" pitchFamily="34" charset="0"/>
                <a:sym typeface="Arial"/>
              </a:rPr>
              <a:t>背面配置</a:t>
            </a:r>
          </a:p>
        </p:txBody>
      </p:sp>
      <p:sp>
        <p:nvSpPr>
          <p:cNvPr id="202" name="Shape 202"/>
          <p:cNvSpPr txBox="1"/>
          <p:nvPr/>
        </p:nvSpPr>
        <p:spPr>
          <a:xfrm>
            <a:off x="188221" y="3313166"/>
            <a:ext cx="1261064" cy="41914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5 x USB 3.0 </a:t>
            </a:r>
            <a:r>
              <a:rPr lang="zh-TW" b="1">
                <a:solidFill>
                  <a:schemeClr val="tx1"/>
                </a:solidFill>
                <a:latin typeface="Arial" panose="020B0604020202020204" pitchFamily="34" charset="0"/>
                <a:ea typeface="微軟正黑體" pitchFamily="34" charset="-120"/>
                <a:cs typeface="Arial" panose="020B0604020202020204" pitchFamily="34" charset="0"/>
              </a:rPr>
              <a:t>5G </a:t>
            </a: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Type-A</a:t>
            </a:r>
          </a:p>
        </p:txBody>
      </p:sp>
      <p:sp>
        <p:nvSpPr>
          <p:cNvPr id="203" name="Shape 203"/>
          <p:cNvSpPr txBox="1"/>
          <p:nvPr/>
        </p:nvSpPr>
        <p:spPr>
          <a:xfrm>
            <a:off x="188221" y="3012762"/>
            <a:ext cx="1320475"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4 x GbE LAN</a:t>
            </a:r>
          </a:p>
        </p:txBody>
      </p:sp>
      <p:sp>
        <p:nvSpPr>
          <p:cNvPr id="204" name="Shape 204"/>
          <p:cNvSpPr txBox="1"/>
          <p:nvPr/>
        </p:nvSpPr>
        <p:spPr>
          <a:xfrm>
            <a:off x="188221" y="1356897"/>
            <a:ext cx="1743384" cy="52321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1 x USB 3.1 Gen2 </a:t>
            </a:r>
          </a:p>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10G Type-A</a:t>
            </a:r>
          </a:p>
        </p:txBody>
      </p:sp>
      <p:sp>
        <p:nvSpPr>
          <p:cNvPr id="205" name="Shape 205"/>
          <p:cNvSpPr txBox="1"/>
          <p:nvPr/>
        </p:nvSpPr>
        <p:spPr>
          <a:xfrm>
            <a:off x="188221" y="1903047"/>
            <a:ext cx="1800198" cy="52321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1 x USB 3.1 Gen2 </a:t>
            </a:r>
          </a:p>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10G Type-C</a:t>
            </a:r>
          </a:p>
        </p:txBody>
      </p:sp>
      <p:sp>
        <p:nvSpPr>
          <p:cNvPr id="206" name="Shape 206"/>
          <p:cNvSpPr txBox="1"/>
          <p:nvPr/>
        </p:nvSpPr>
        <p:spPr>
          <a:xfrm>
            <a:off x="188221" y="2478050"/>
            <a:ext cx="1800198" cy="52321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2 x 動圈式 MIC in</a:t>
            </a:r>
          </a:p>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1 x Line out</a:t>
            </a:r>
          </a:p>
        </p:txBody>
      </p:sp>
      <p:sp>
        <p:nvSpPr>
          <p:cNvPr id="207" name="Shape 207"/>
          <p:cNvSpPr txBox="1"/>
          <p:nvPr/>
        </p:nvSpPr>
        <p:spPr>
          <a:xfrm>
            <a:off x="7707812" y="1320229"/>
            <a:ext cx="1584175"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1 x PCIe 3.0 x</a:t>
            </a:r>
            <a:r>
              <a:rPr lang="en-US" alt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8</a:t>
            </a:r>
            <a:endPar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endParaRPr>
          </a:p>
        </p:txBody>
      </p:sp>
      <p:sp>
        <p:nvSpPr>
          <p:cNvPr id="208" name="Shape 208"/>
          <p:cNvSpPr txBox="1"/>
          <p:nvPr/>
        </p:nvSpPr>
        <p:spPr>
          <a:xfrm>
            <a:off x="7707812" y="1859072"/>
            <a:ext cx="1440160" cy="52321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1 x PCIe 3.0 x4</a:t>
            </a:r>
          </a:p>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1 x PCIe 2.0 x4</a:t>
            </a:r>
          </a:p>
        </p:txBody>
      </p:sp>
      <p:sp>
        <p:nvSpPr>
          <p:cNvPr id="209" name="Shape 209"/>
          <p:cNvSpPr txBox="1"/>
          <p:nvPr/>
        </p:nvSpPr>
        <p:spPr>
          <a:xfrm>
            <a:off x="7707812" y="2447399"/>
            <a:ext cx="1301326"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2 x 揚聲器</a:t>
            </a:r>
          </a:p>
        </p:txBody>
      </p:sp>
      <p:pic>
        <p:nvPicPr>
          <p:cNvPr id="210" name="Shape 210"/>
          <p:cNvPicPr preferRelativeResize="0"/>
          <p:nvPr/>
        </p:nvPicPr>
        <p:blipFill rotWithShape="1">
          <a:blip r:embed="rId3" cstate="screen">
            <a:alphaModFix/>
            <a:extLst>
              <a:ext uri="{28A0092B-C50C-407E-A947-70E740481C1C}">
                <a14:useLocalDpi xmlns:a14="http://schemas.microsoft.com/office/drawing/2010/main"/>
              </a:ext>
            </a:extLst>
          </a:blip>
          <a:srcRect t="6920"/>
          <a:stretch/>
        </p:blipFill>
        <p:spPr>
          <a:xfrm>
            <a:off x="1643829" y="1024386"/>
            <a:ext cx="6536719" cy="3802735"/>
          </a:xfrm>
          <a:prstGeom prst="rect">
            <a:avLst/>
          </a:prstGeom>
          <a:noFill/>
          <a:ln>
            <a:noFill/>
          </a:ln>
          <a:effectLst>
            <a:outerShdw blurRad="50800" dist="38100" dir="5400000" algn="t" rotWithShape="0">
              <a:prstClr val="black">
                <a:alpha val="40000"/>
              </a:prstClr>
            </a:outerShdw>
          </a:effectLst>
        </p:spPr>
      </p:pic>
      <p:sp>
        <p:nvSpPr>
          <p:cNvPr id="211" name="Shape 211"/>
          <p:cNvSpPr/>
          <p:nvPr/>
        </p:nvSpPr>
        <p:spPr>
          <a:xfrm>
            <a:off x="2263017" y="1357799"/>
            <a:ext cx="969711" cy="552660"/>
          </a:xfrm>
          <a:prstGeom prst="rect">
            <a:avLst/>
          </a:prstGeom>
          <a:noFill/>
          <a:ln w="19050" cap="flat" cmpd="sng">
            <a:solidFill>
              <a:srgbClr val="E6001D"/>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2" name="Shape 212"/>
          <p:cNvSpPr/>
          <p:nvPr/>
        </p:nvSpPr>
        <p:spPr>
          <a:xfrm>
            <a:off x="3370898" y="1357799"/>
            <a:ext cx="1456847" cy="295272"/>
          </a:xfrm>
          <a:prstGeom prst="rect">
            <a:avLst/>
          </a:prstGeom>
          <a:noFill/>
          <a:ln w="19050" cap="flat" cmpd="sng">
            <a:solidFill>
              <a:srgbClr val="66006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3" name="Shape 213"/>
          <p:cNvSpPr/>
          <p:nvPr/>
        </p:nvSpPr>
        <p:spPr>
          <a:xfrm>
            <a:off x="2818234" y="2324957"/>
            <a:ext cx="264592" cy="759907"/>
          </a:xfrm>
          <a:prstGeom prst="rect">
            <a:avLst/>
          </a:prstGeom>
          <a:noFill/>
          <a:ln w="19050" cap="flat" cmpd="sng">
            <a:solidFill>
              <a:srgbClr val="9F5900"/>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9F5900"/>
              </a:solidFill>
              <a:latin typeface="Arial"/>
              <a:ea typeface="Arial"/>
              <a:cs typeface="Arial"/>
              <a:sym typeface="Arial"/>
            </a:endParaRPr>
          </a:p>
        </p:txBody>
      </p:sp>
      <p:sp>
        <p:nvSpPr>
          <p:cNvPr id="214" name="Shape 214"/>
          <p:cNvSpPr/>
          <p:nvPr/>
        </p:nvSpPr>
        <p:spPr>
          <a:xfrm>
            <a:off x="3232733" y="3499362"/>
            <a:ext cx="207248" cy="898075"/>
          </a:xfrm>
          <a:prstGeom prst="rect">
            <a:avLst/>
          </a:prstGeom>
          <a:noFill/>
          <a:ln w="19050" cap="flat" cmpd="sng">
            <a:solidFill>
              <a:schemeClr val="accent5"/>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15" name="Shape 215"/>
          <p:cNvSpPr/>
          <p:nvPr/>
        </p:nvSpPr>
        <p:spPr>
          <a:xfrm>
            <a:off x="3232733" y="2877616"/>
            <a:ext cx="483578" cy="621744"/>
          </a:xfrm>
          <a:prstGeom prst="rect">
            <a:avLst/>
          </a:prstGeom>
          <a:noFill/>
          <a:ln w="19050" cap="flat" cmpd="sng">
            <a:solidFill>
              <a:srgbClr val="E500EA"/>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E500EA"/>
              </a:solidFill>
              <a:latin typeface="Arial"/>
              <a:ea typeface="Arial"/>
              <a:cs typeface="Arial"/>
              <a:sym typeface="Arial"/>
            </a:endParaRPr>
          </a:p>
        </p:txBody>
      </p:sp>
      <p:sp>
        <p:nvSpPr>
          <p:cNvPr id="216" name="Shape 216"/>
          <p:cNvSpPr/>
          <p:nvPr/>
        </p:nvSpPr>
        <p:spPr>
          <a:xfrm>
            <a:off x="4280162" y="3689928"/>
            <a:ext cx="547582" cy="534923"/>
          </a:xfrm>
          <a:prstGeom prst="ellipse">
            <a:avLst/>
          </a:prstGeom>
          <a:noFill/>
          <a:ln w="19050" cap="flat" cmpd="sng">
            <a:solidFill>
              <a:srgbClr val="8D008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zh-TW" sz="1400" b="0" i="0" u="none" strike="noStrike" cap="none">
                <a:solidFill>
                  <a:schemeClr val="lt1"/>
                </a:solidFill>
                <a:latin typeface="Arial"/>
                <a:ea typeface="Arial"/>
                <a:cs typeface="Arial"/>
                <a:sym typeface="Arial"/>
              </a:rPr>
              <a:t> </a:t>
            </a:r>
          </a:p>
        </p:txBody>
      </p:sp>
      <p:cxnSp>
        <p:nvCxnSpPr>
          <p:cNvPr id="217" name="Shape 217"/>
          <p:cNvCxnSpPr>
            <a:cxnSpLocks/>
          </p:cNvCxnSpPr>
          <p:nvPr/>
        </p:nvCxnSpPr>
        <p:spPr>
          <a:xfrm>
            <a:off x="1314994" y="3596640"/>
            <a:ext cx="1885467" cy="401907"/>
          </a:xfrm>
          <a:prstGeom prst="bentConnector3">
            <a:avLst>
              <a:gd name="adj1" fmla="val 46767"/>
            </a:avLst>
          </a:prstGeom>
          <a:noFill/>
          <a:ln w="19050" cap="flat" cmpd="sng">
            <a:solidFill>
              <a:srgbClr val="0097A7"/>
            </a:solidFill>
            <a:prstDash val="solid"/>
            <a:round/>
            <a:headEnd type="none" w="med" len="med"/>
            <a:tailEnd type="oval" w="lg" len="lg"/>
          </a:ln>
        </p:spPr>
      </p:cxnSp>
      <p:cxnSp>
        <p:nvCxnSpPr>
          <p:cNvPr id="218" name="Shape 218"/>
          <p:cNvCxnSpPr>
            <a:cxnSpLocks/>
            <a:stCxn id="203" idx="3"/>
          </p:cNvCxnSpPr>
          <p:nvPr/>
        </p:nvCxnSpPr>
        <p:spPr>
          <a:xfrm>
            <a:off x="1508696" y="3166651"/>
            <a:ext cx="1704570" cy="113292"/>
          </a:xfrm>
          <a:prstGeom prst="bentConnector3">
            <a:avLst>
              <a:gd name="adj1" fmla="val 40804"/>
            </a:avLst>
          </a:prstGeom>
          <a:noFill/>
          <a:ln w="19050" cap="flat" cmpd="sng">
            <a:solidFill>
              <a:srgbClr val="E500EA"/>
            </a:solidFill>
            <a:prstDash val="solid"/>
            <a:round/>
            <a:headEnd type="none" w="med" len="med"/>
            <a:tailEnd type="oval" w="lg" len="lg"/>
          </a:ln>
        </p:spPr>
      </p:cxnSp>
      <p:cxnSp>
        <p:nvCxnSpPr>
          <p:cNvPr id="219" name="Shape 219"/>
          <p:cNvCxnSpPr/>
          <p:nvPr/>
        </p:nvCxnSpPr>
        <p:spPr>
          <a:xfrm>
            <a:off x="1909783" y="1653073"/>
            <a:ext cx="1684500" cy="1086300"/>
          </a:xfrm>
          <a:prstGeom prst="bentConnector3">
            <a:avLst>
              <a:gd name="adj1" fmla="val 107151"/>
            </a:avLst>
          </a:prstGeom>
          <a:noFill/>
          <a:ln w="19050" cap="flat" cmpd="sng">
            <a:solidFill>
              <a:srgbClr val="3000A6"/>
            </a:solidFill>
            <a:prstDash val="solid"/>
            <a:round/>
            <a:headEnd type="none" w="med" len="med"/>
            <a:tailEnd type="oval" w="lg" len="lg"/>
          </a:ln>
        </p:spPr>
      </p:cxnSp>
      <p:cxnSp>
        <p:nvCxnSpPr>
          <p:cNvPr id="220" name="Shape 220"/>
          <p:cNvCxnSpPr>
            <a:cxnSpLocks/>
          </p:cNvCxnSpPr>
          <p:nvPr/>
        </p:nvCxnSpPr>
        <p:spPr>
          <a:xfrm>
            <a:off x="1767840" y="2701636"/>
            <a:ext cx="1050274" cy="12700"/>
          </a:xfrm>
          <a:prstGeom prst="bentConnector3">
            <a:avLst>
              <a:gd name="adj1" fmla="val 50000"/>
            </a:avLst>
          </a:prstGeom>
          <a:noFill/>
          <a:ln w="19050" cap="flat" cmpd="sng">
            <a:solidFill>
              <a:srgbClr val="9F5900"/>
            </a:solidFill>
            <a:prstDash val="solid"/>
            <a:round/>
            <a:headEnd type="none" w="med" len="med"/>
            <a:tailEnd type="oval" w="lg" len="lg"/>
          </a:ln>
        </p:spPr>
      </p:cxnSp>
      <p:sp>
        <p:nvSpPr>
          <p:cNvPr id="221" name="Shape 221"/>
          <p:cNvSpPr/>
          <p:nvPr/>
        </p:nvSpPr>
        <p:spPr>
          <a:xfrm>
            <a:off x="3226914" y="2600882"/>
            <a:ext cx="143985" cy="276734"/>
          </a:xfrm>
          <a:prstGeom prst="rect">
            <a:avLst/>
          </a:prstGeom>
          <a:noFill/>
          <a:ln w="19050" cap="flat" cmpd="sng">
            <a:solidFill>
              <a:srgbClr val="F8D60D"/>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22" name="Shape 222"/>
          <p:cNvSpPr/>
          <p:nvPr/>
        </p:nvSpPr>
        <p:spPr>
          <a:xfrm>
            <a:off x="3370898" y="2601287"/>
            <a:ext cx="223370" cy="276734"/>
          </a:xfrm>
          <a:prstGeom prst="rect">
            <a:avLst/>
          </a:prstGeom>
          <a:noFill/>
          <a:ln w="19050" cap="flat" cmpd="sng">
            <a:solidFill>
              <a:srgbClr val="3000A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9F5900"/>
              </a:solidFill>
              <a:latin typeface="Arial"/>
              <a:ea typeface="Arial"/>
              <a:cs typeface="Arial"/>
              <a:sym typeface="Arial"/>
            </a:endParaRPr>
          </a:p>
        </p:txBody>
      </p:sp>
      <p:sp>
        <p:nvSpPr>
          <p:cNvPr id="223" name="Shape 223"/>
          <p:cNvSpPr/>
          <p:nvPr/>
        </p:nvSpPr>
        <p:spPr>
          <a:xfrm>
            <a:off x="6833151" y="3689928"/>
            <a:ext cx="547582" cy="534923"/>
          </a:xfrm>
          <a:prstGeom prst="ellipse">
            <a:avLst/>
          </a:prstGeom>
          <a:noFill/>
          <a:ln w="19050" cap="flat" cmpd="sng">
            <a:solidFill>
              <a:srgbClr val="8D0086"/>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zh-TW" sz="1400" b="0" i="0" u="none" strike="noStrike" cap="none">
                <a:solidFill>
                  <a:schemeClr val="lt1"/>
                </a:solidFill>
                <a:latin typeface="Arial"/>
                <a:ea typeface="Arial"/>
                <a:cs typeface="Arial"/>
                <a:sym typeface="Arial"/>
              </a:rPr>
              <a:t> </a:t>
            </a:r>
          </a:p>
        </p:txBody>
      </p:sp>
      <p:cxnSp>
        <p:nvCxnSpPr>
          <p:cNvPr id="224" name="Shape 224"/>
          <p:cNvCxnSpPr>
            <a:cxnSpLocks/>
          </p:cNvCxnSpPr>
          <p:nvPr/>
        </p:nvCxnSpPr>
        <p:spPr>
          <a:xfrm>
            <a:off x="1909783" y="2238432"/>
            <a:ext cx="1303500" cy="500699"/>
          </a:xfrm>
          <a:prstGeom prst="bentConnector3">
            <a:avLst>
              <a:gd name="adj1" fmla="val 95000"/>
            </a:avLst>
          </a:prstGeom>
          <a:noFill/>
          <a:ln w="19050" cap="flat" cmpd="sng">
            <a:solidFill>
              <a:srgbClr val="F8D60D"/>
            </a:solidFill>
            <a:prstDash val="solid"/>
            <a:round/>
            <a:headEnd type="none" w="med" len="med"/>
            <a:tailEnd type="oval" w="lg" len="lg"/>
          </a:ln>
        </p:spPr>
      </p:cxnSp>
      <p:sp>
        <p:nvSpPr>
          <p:cNvPr id="225" name="Shape 225"/>
          <p:cNvSpPr/>
          <p:nvPr/>
        </p:nvSpPr>
        <p:spPr>
          <a:xfrm>
            <a:off x="3232733" y="2324957"/>
            <a:ext cx="361537" cy="276331"/>
          </a:xfrm>
          <a:prstGeom prst="rect">
            <a:avLst/>
          </a:prstGeom>
          <a:noFill/>
          <a:ln w="19050" cap="flat" cmpd="sng">
            <a:solidFill>
              <a:schemeClr val="accent5"/>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226" name="Shape 226"/>
          <p:cNvCxnSpPr/>
          <p:nvPr/>
        </p:nvCxnSpPr>
        <p:spPr>
          <a:xfrm rot="10800000">
            <a:off x="2714688" y="1910381"/>
            <a:ext cx="4984499" cy="210300"/>
          </a:xfrm>
          <a:prstGeom prst="bentConnector3">
            <a:avLst>
              <a:gd name="adj1" fmla="val 100097"/>
            </a:avLst>
          </a:prstGeom>
          <a:noFill/>
          <a:ln w="19050" cap="flat" cmpd="sng">
            <a:solidFill>
              <a:srgbClr val="E6001D"/>
            </a:solidFill>
            <a:prstDash val="solid"/>
            <a:round/>
            <a:headEnd type="none" w="med" len="med"/>
            <a:tailEnd type="oval" w="lg" len="lg"/>
          </a:ln>
        </p:spPr>
      </p:cxnSp>
      <p:cxnSp>
        <p:nvCxnSpPr>
          <p:cNvPr id="227" name="Shape 227"/>
          <p:cNvCxnSpPr/>
          <p:nvPr/>
        </p:nvCxnSpPr>
        <p:spPr>
          <a:xfrm flipH="1">
            <a:off x="4579580" y="2600066"/>
            <a:ext cx="3125100" cy="1081799"/>
          </a:xfrm>
          <a:prstGeom prst="bentConnector3">
            <a:avLst>
              <a:gd name="adj1" fmla="val 19646"/>
            </a:avLst>
          </a:prstGeom>
          <a:noFill/>
          <a:ln w="19050" cap="flat" cmpd="sng">
            <a:solidFill>
              <a:srgbClr val="8D0086"/>
            </a:solidFill>
            <a:prstDash val="solid"/>
            <a:round/>
            <a:headEnd type="none" w="med" len="med"/>
            <a:tailEnd type="oval" w="lg" len="lg"/>
          </a:ln>
        </p:spPr>
      </p:cxnSp>
      <p:cxnSp>
        <p:nvCxnSpPr>
          <p:cNvPr id="228" name="Shape 228"/>
          <p:cNvCxnSpPr/>
          <p:nvPr/>
        </p:nvCxnSpPr>
        <p:spPr>
          <a:xfrm flipH="1">
            <a:off x="4827747" y="1479062"/>
            <a:ext cx="2876932" cy="22330"/>
          </a:xfrm>
          <a:prstGeom prst="straightConnector1">
            <a:avLst/>
          </a:prstGeom>
          <a:noFill/>
          <a:ln w="19050" cap="flat" cmpd="sng">
            <a:solidFill>
              <a:srgbClr val="660066"/>
            </a:solidFill>
            <a:prstDash val="solid"/>
            <a:round/>
            <a:headEnd type="none" w="med" len="med"/>
            <a:tailEnd type="oval" w="lg" len="lg"/>
          </a:ln>
        </p:spPr>
      </p:cxnSp>
      <p:pic>
        <p:nvPicPr>
          <p:cNvPr id="229" name="Shape 2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1404" y="3784023"/>
            <a:ext cx="1423662" cy="889786"/>
          </a:xfrm>
          <a:prstGeom prst="rect">
            <a:avLst/>
          </a:prstGeom>
          <a:noFill/>
          <a:ln>
            <a:noFill/>
          </a:ln>
          <a:effectLst>
            <a:outerShdw blurRad="50800" dist="38100" dir="5400000" algn="t" rotWithShape="0">
              <a:prstClr val="black">
                <a:alpha val="40000"/>
              </a:prstClr>
            </a:outerShdw>
          </a:effectLst>
        </p:spPr>
      </p:pic>
      <p:pic>
        <p:nvPicPr>
          <p:cNvPr id="230" name="Shape 2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2087" y="3784023"/>
            <a:ext cx="1423662" cy="889786"/>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079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500"/>
                                        <p:tgtEl>
                                          <p:spTgt spid="222"/>
                                        </p:tgtEl>
                                      </p:cBhvr>
                                    </p:animEffect>
                                  </p:childTnLst>
                                </p:cTn>
                              </p:par>
                              <p:par>
                                <p:cTn id="8" presetID="1" presetClass="entr" presetSubtype="0" fill="hold" nodeType="withEffect">
                                  <p:stCondLst>
                                    <p:cond delay="0"/>
                                  </p:stCondLst>
                                  <p:childTnLst>
                                    <p:set>
                                      <p:cBhvr>
                                        <p:cTn id="9" dur="1" fill="hold">
                                          <p:stCondLst>
                                            <p:cond delay="0"/>
                                          </p:stCondLst>
                                        </p:cTn>
                                        <p:tgtEl>
                                          <p:spTgt spid="21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0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2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1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1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0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2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1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0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2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1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23"/>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16"/>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2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9F85-691B-E94D-8FB9-F15FA97B86E5}"/>
              </a:ext>
            </a:extLst>
          </p:cNvPr>
          <p:cNvSpPr>
            <a:spLocks noGrp="1"/>
          </p:cNvSpPr>
          <p:nvPr>
            <p:ph type="title"/>
          </p:nvPr>
        </p:nvSpPr>
        <p:spPr>
          <a:xfrm>
            <a:off x="1192696" y="-10062"/>
            <a:ext cx="7951304" cy="772118"/>
          </a:xfrm>
        </p:spPr>
        <p:txBody>
          <a:bodyPr>
            <a:normAutofit/>
          </a:bodyPr>
          <a:lstStyle/>
          <a:p>
            <a:pPr>
              <a:spcBef>
                <a:spcPts val="0"/>
              </a:spcBef>
              <a:buClr>
                <a:schemeClr val="dk1"/>
              </a:buClr>
              <a:buSzPct val="25000"/>
            </a:pPr>
            <a:r>
              <a:rPr lang="en-US" altLang="zh-TW" sz="3500">
                <a:solidFill>
                  <a:srgbClr val="FFFFFF"/>
                </a:solidFill>
                <a:latin typeface="Arial" panose="020B0604020202020204" pitchFamily="34" charset="0"/>
                <a:cs typeface="Arial" panose="020B0604020202020204" pitchFamily="34" charset="0"/>
              </a:rPr>
              <a:t>USB 3.1 Gen 2 (10G)</a:t>
            </a:r>
            <a:r>
              <a:rPr lang="zh-Hant" altLang="en-US" sz="3500">
                <a:solidFill>
                  <a:srgbClr val="FFFFFF"/>
                </a:solidFill>
                <a:latin typeface="Arial" panose="020B0604020202020204" pitchFamily="34" charset="0"/>
                <a:cs typeface="Arial" panose="020B0604020202020204" pitchFamily="34" charset="0"/>
              </a:rPr>
              <a:t> 讓備份更有效率</a:t>
            </a:r>
            <a:endParaRPr lang="en-US" sz="3500">
              <a:solidFill>
                <a:srgbClr val="FFFFFF"/>
              </a:solidFill>
              <a:latin typeface="Arial" panose="020B0604020202020204" pitchFamily="34" charset="0"/>
              <a:cs typeface="Arial" panose="020B0604020202020204" pitchFamily="34" charset="0"/>
            </a:endParaRPr>
          </a:p>
        </p:txBody>
      </p:sp>
      <p:grpSp>
        <p:nvGrpSpPr>
          <p:cNvPr id="12" name="群組 11">
            <a:extLst>
              <a:ext uri="{FF2B5EF4-FFF2-40B4-BE49-F238E27FC236}">
                <a16:creationId xmlns:a16="http://schemas.microsoft.com/office/drawing/2014/main" id="{8131D48A-6951-4EC5-A6F8-1F49E13ABA17}"/>
              </a:ext>
            </a:extLst>
          </p:cNvPr>
          <p:cNvGrpSpPr/>
          <p:nvPr/>
        </p:nvGrpSpPr>
        <p:grpSpPr>
          <a:xfrm>
            <a:off x="4685180" y="861713"/>
            <a:ext cx="4147281" cy="3612506"/>
            <a:chOff x="4685180" y="861713"/>
            <a:chExt cx="4147281" cy="3612506"/>
          </a:xfrm>
        </p:grpSpPr>
        <p:pic>
          <p:nvPicPr>
            <p:cNvPr id="8" name="圖片 7">
              <a:extLst>
                <a:ext uri="{FF2B5EF4-FFF2-40B4-BE49-F238E27FC236}">
                  <a16:creationId xmlns:a16="http://schemas.microsoft.com/office/drawing/2014/main" id="{00BB2900-112F-4D4E-9861-CFBA79AA80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39928" y="861713"/>
              <a:ext cx="292533" cy="3612506"/>
            </a:xfrm>
            <a:prstGeom prst="rect">
              <a:avLst/>
            </a:prstGeom>
          </p:spPr>
        </p:pic>
        <p:sp>
          <p:nvSpPr>
            <p:cNvPr id="10" name="圓角矩形 9"/>
            <p:cNvSpPr/>
            <p:nvPr/>
          </p:nvSpPr>
          <p:spPr>
            <a:xfrm>
              <a:off x="4685180" y="1071552"/>
              <a:ext cx="4033423" cy="3402666"/>
            </a:xfrm>
            <a:prstGeom prst="roundRect">
              <a:avLst>
                <a:gd name="adj" fmla="val 2337"/>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圓角矩形 10"/>
          <p:cNvSpPr/>
          <p:nvPr/>
        </p:nvSpPr>
        <p:spPr>
          <a:xfrm>
            <a:off x="4857752" y="1285866"/>
            <a:ext cx="3675070" cy="1330628"/>
          </a:xfrm>
          <a:prstGeom prst="roundRect">
            <a:avLst>
              <a:gd name="adj" fmla="val 5463"/>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3">
            <a:extLst>
              <a:ext uri="{FF2B5EF4-FFF2-40B4-BE49-F238E27FC236}">
                <a16:creationId xmlns:a16="http://schemas.microsoft.com/office/drawing/2014/main" id="{47DB4577-7901-3348-84C5-76A779029E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7152" y="2285998"/>
            <a:ext cx="3647920" cy="2188220"/>
          </a:xfrm>
          <a:prstGeom prst="rect">
            <a:avLst/>
          </a:prstGeom>
        </p:spPr>
      </p:pic>
      <p:pic>
        <p:nvPicPr>
          <p:cNvPr id="14" name="Picture 11">
            <a:extLst>
              <a:ext uri="{FF2B5EF4-FFF2-40B4-BE49-F238E27FC236}">
                <a16:creationId xmlns:a16="http://schemas.microsoft.com/office/drawing/2014/main" id="{B443A98C-575B-4849-BB8F-0D413E3323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99953" y="1500601"/>
            <a:ext cx="1206477" cy="699240"/>
          </a:xfrm>
          <a:prstGeom prst="rect">
            <a:avLst/>
          </a:prstGeom>
        </p:spPr>
      </p:pic>
      <p:pic>
        <p:nvPicPr>
          <p:cNvPr id="15" name="Picture 15">
            <a:extLst>
              <a:ext uri="{FF2B5EF4-FFF2-40B4-BE49-F238E27FC236}">
                <a16:creationId xmlns:a16="http://schemas.microsoft.com/office/drawing/2014/main" id="{FDB7E3EE-B60B-B248-A01C-FAD39DD13D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0909" y="1295097"/>
            <a:ext cx="1040963" cy="1040963"/>
          </a:xfrm>
          <a:prstGeom prst="rect">
            <a:avLst/>
          </a:prstGeom>
        </p:spPr>
      </p:pic>
      <p:pic>
        <p:nvPicPr>
          <p:cNvPr id="17" name="Picture 19">
            <a:extLst>
              <a:ext uri="{FF2B5EF4-FFF2-40B4-BE49-F238E27FC236}">
                <a16:creationId xmlns:a16="http://schemas.microsoft.com/office/drawing/2014/main" id="{4E010D8D-59C5-9049-B0CA-2209E305DB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5699" y="1365312"/>
            <a:ext cx="900536" cy="900534"/>
          </a:xfrm>
          <a:prstGeom prst="rect">
            <a:avLst/>
          </a:prstGeom>
        </p:spPr>
      </p:pic>
      <p:grpSp>
        <p:nvGrpSpPr>
          <p:cNvPr id="6" name="群組 5">
            <a:extLst>
              <a:ext uri="{FF2B5EF4-FFF2-40B4-BE49-F238E27FC236}">
                <a16:creationId xmlns:a16="http://schemas.microsoft.com/office/drawing/2014/main" id="{EB094182-ABE4-4336-954D-513128BDB4D5}"/>
              </a:ext>
            </a:extLst>
          </p:cNvPr>
          <p:cNvGrpSpPr/>
          <p:nvPr/>
        </p:nvGrpSpPr>
        <p:grpSpPr>
          <a:xfrm>
            <a:off x="366312" y="2643189"/>
            <a:ext cx="2428892" cy="1792260"/>
            <a:chOff x="285720" y="2643189"/>
            <a:chExt cx="2428892" cy="1792260"/>
          </a:xfrm>
        </p:grpSpPr>
        <p:cxnSp>
          <p:nvCxnSpPr>
            <p:cNvPr id="19" name="Shape 193"/>
            <p:cNvCxnSpPr/>
            <p:nvPr/>
          </p:nvCxnSpPr>
          <p:spPr>
            <a:xfrm>
              <a:off x="285720" y="2671092"/>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1" name="Shape 196"/>
            <p:cNvCxnSpPr/>
            <p:nvPr/>
          </p:nvCxnSpPr>
          <p:spPr>
            <a:xfrm>
              <a:off x="285720" y="3153298"/>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2" name="Shape 197"/>
            <p:cNvCxnSpPr/>
            <p:nvPr/>
          </p:nvCxnSpPr>
          <p:spPr>
            <a:xfrm>
              <a:off x="285720" y="3635506"/>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3" name="Shape 200"/>
            <p:cNvCxnSpPr/>
            <p:nvPr/>
          </p:nvCxnSpPr>
          <p:spPr>
            <a:xfrm>
              <a:off x="285720" y="4143386"/>
              <a:ext cx="2428892" cy="1500"/>
            </a:xfrm>
            <a:prstGeom prst="straightConnector1">
              <a:avLst/>
            </a:prstGeom>
            <a:noFill/>
            <a:ln w="12700" cap="flat" cmpd="sng">
              <a:solidFill>
                <a:schemeClr val="bg1"/>
              </a:solidFill>
              <a:prstDash val="solid"/>
              <a:round/>
              <a:headEnd type="none" w="med" len="med"/>
              <a:tailEnd type="none" w="med" len="med"/>
            </a:ln>
          </p:spPr>
        </p:cxnSp>
        <p:sp>
          <p:nvSpPr>
            <p:cNvPr id="24" name="Shape 201"/>
            <p:cNvSpPr/>
            <p:nvPr/>
          </p:nvSpPr>
          <p:spPr>
            <a:xfrm>
              <a:off x="785780" y="3357568"/>
              <a:ext cx="571509" cy="785818"/>
            </a:xfrm>
            <a:prstGeom prst="rect">
              <a:avLst/>
            </a:prstGeom>
            <a:solidFill>
              <a:schemeClr val="tx1">
                <a:lumMod val="85000"/>
                <a:lumOff val="15000"/>
              </a:schemeClr>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 name="Shape 203"/>
            <p:cNvSpPr txBox="1"/>
            <p:nvPr/>
          </p:nvSpPr>
          <p:spPr>
            <a:xfrm>
              <a:off x="487588" y="4189149"/>
              <a:ext cx="1142999"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chemeClr val="tx1">
                      <a:lumMod val="75000"/>
                      <a:lumOff val="25000"/>
                    </a:schemeClr>
                  </a:solidFill>
                </a:rPr>
                <a:t>USB 3.0</a:t>
              </a:r>
            </a:p>
          </p:txBody>
        </p:sp>
        <p:sp>
          <p:nvSpPr>
            <p:cNvPr id="26" name="Shape 204"/>
            <p:cNvSpPr txBox="1"/>
            <p:nvPr/>
          </p:nvSpPr>
          <p:spPr>
            <a:xfrm>
              <a:off x="1357289" y="4189149"/>
              <a:ext cx="1143000"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rgbClr val="C00000"/>
                  </a:solidFill>
                </a:rPr>
                <a:t>USB 3.1</a:t>
              </a:r>
            </a:p>
          </p:txBody>
        </p:sp>
        <p:sp>
          <p:nvSpPr>
            <p:cNvPr id="27" name="Shape 205"/>
            <p:cNvSpPr txBox="1"/>
            <p:nvPr/>
          </p:nvSpPr>
          <p:spPr>
            <a:xfrm>
              <a:off x="500034" y="3366420"/>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5</a:t>
              </a:r>
              <a:r>
                <a:rPr lang="en-US" sz="1200" b="1">
                  <a:solidFill>
                    <a:schemeClr val="lt1"/>
                  </a:solidFill>
                </a:rPr>
                <a:t>Gb/s</a:t>
              </a:r>
            </a:p>
          </p:txBody>
        </p:sp>
        <p:sp>
          <p:nvSpPr>
            <p:cNvPr id="28" name="Shape 202"/>
            <p:cNvSpPr/>
            <p:nvPr/>
          </p:nvSpPr>
          <p:spPr>
            <a:xfrm>
              <a:off x="1643053" y="2643189"/>
              <a:ext cx="571509" cy="1500197"/>
            </a:xfrm>
            <a:prstGeom prst="rect">
              <a:avLst/>
            </a:prstGeom>
            <a:solidFill>
              <a:srgbClr val="C0000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00"/>
                </a:solidFill>
                <a:latin typeface="Arial"/>
                <a:ea typeface="Arial"/>
                <a:cs typeface="Arial"/>
                <a:sym typeface="Arial"/>
              </a:endParaRPr>
            </a:p>
          </p:txBody>
        </p:sp>
        <p:sp>
          <p:nvSpPr>
            <p:cNvPr id="29" name="Shape 206"/>
            <p:cNvSpPr txBox="1"/>
            <p:nvPr/>
          </p:nvSpPr>
          <p:spPr>
            <a:xfrm>
              <a:off x="1353970" y="2714626"/>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10</a:t>
              </a:r>
              <a:r>
                <a:rPr lang="en-US" sz="1200" b="1">
                  <a:solidFill>
                    <a:schemeClr val="lt1"/>
                  </a:solidFill>
                </a:rPr>
                <a:t>Gb/s</a:t>
              </a:r>
            </a:p>
          </p:txBody>
        </p:sp>
      </p:grpSp>
      <p:grpSp>
        <p:nvGrpSpPr>
          <p:cNvPr id="4" name="群組 29"/>
          <p:cNvGrpSpPr/>
          <p:nvPr/>
        </p:nvGrpSpPr>
        <p:grpSpPr>
          <a:xfrm>
            <a:off x="822236" y="1285866"/>
            <a:ext cx="2286016" cy="1214446"/>
            <a:chOff x="785786" y="1285866"/>
            <a:chExt cx="2286016" cy="1214446"/>
          </a:xfrm>
        </p:grpSpPr>
        <p:sp>
          <p:nvSpPr>
            <p:cNvPr id="31" name="向右箭號圖說文字 30"/>
            <p:cNvSpPr/>
            <p:nvPr/>
          </p:nvSpPr>
          <p:spPr>
            <a:xfrm rot="5400000">
              <a:off x="1393006" y="1178709"/>
              <a:ext cx="1143008" cy="1500197"/>
            </a:xfrm>
            <a:prstGeom prst="rightArrowCallout">
              <a:avLst>
                <a:gd name="adj1" fmla="val 25000"/>
                <a:gd name="adj2" fmla="val 25000"/>
                <a:gd name="adj3" fmla="val 25000"/>
                <a:gd name="adj4" fmla="val 51023"/>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2" name="圓角矩形 31"/>
            <p:cNvSpPr/>
            <p:nvPr/>
          </p:nvSpPr>
          <p:spPr>
            <a:xfrm>
              <a:off x="785786" y="1285866"/>
              <a:ext cx="2286016" cy="785818"/>
            </a:xfrm>
            <a:prstGeom prst="roundRect">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3" name="Shape 190"/>
            <p:cNvSpPr txBox="1"/>
            <p:nvPr/>
          </p:nvSpPr>
          <p:spPr>
            <a:xfrm>
              <a:off x="857224" y="1285866"/>
              <a:ext cx="966153" cy="42862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4400" b="1">
                  <a:solidFill>
                    <a:schemeClr val="bg1"/>
                  </a:solidFill>
                  <a:latin typeface="Arial" pitchFamily="34" charset="0"/>
                  <a:ea typeface="Arial Unicode MS" pitchFamily="34" charset="-120"/>
                  <a:cs typeface="Arial" pitchFamily="34" charset="0"/>
                </a:rPr>
                <a:t>2X</a:t>
              </a:r>
              <a:endParaRPr lang="en-US" sz="4400" b="1" i="0" u="none" strike="noStrike" cap="none">
                <a:solidFill>
                  <a:schemeClr val="bg1"/>
                </a:solidFill>
                <a:latin typeface="Arial" pitchFamily="34" charset="0"/>
                <a:ea typeface="Arial Unicode MS" pitchFamily="34" charset="-120"/>
                <a:cs typeface="Arial" pitchFamily="34" charset="0"/>
                <a:sym typeface="Arial"/>
              </a:endParaRPr>
            </a:p>
          </p:txBody>
        </p:sp>
        <p:sp>
          <p:nvSpPr>
            <p:cNvPr id="34" name="矩形 33"/>
            <p:cNvSpPr/>
            <p:nvPr/>
          </p:nvSpPr>
          <p:spPr>
            <a:xfrm>
              <a:off x="1643042" y="1630914"/>
              <a:ext cx="1351652"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SPEED UP</a:t>
              </a:r>
            </a:p>
          </p:txBody>
        </p:sp>
        <p:sp>
          <p:nvSpPr>
            <p:cNvPr id="35" name="矩形 34"/>
            <p:cNvSpPr/>
            <p:nvPr/>
          </p:nvSpPr>
          <p:spPr>
            <a:xfrm>
              <a:off x="1643042" y="1345162"/>
              <a:ext cx="1056701"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USB 3.1</a:t>
              </a:r>
            </a:p>
          </p:txBody>
        </p:sp>
      </p:grpSp>
      <p:grpSp>
        <p:nvGrpSpPr>
          <p:cNvPr id="5" name="群組 37"/>
          <p:cNvGrpSpPr/>
          <p:nvPr/>
        </p:nvGrpSpPr>
        <p:grpSpPr>
          <a:xfrm>
            <a:off x="3081757" y="3081175"/>
            <a:ext cx="1479610" cy="1538656"/>
            <a:chOff x="3081757" y="3308758"/>
            <a:chExt cx="1479610" cy="1538656"/>
          </a:xfrm>
        </p:grpSpPr>
        <p:pic>
          <p:nvPicPr>
            <p:cNvPr id="39" name="Picture 2" descr="\\Marketing\Marketing\TO 明俐\20180504_PPT資料\TVS-882ST3 _usb3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81757" y="3308758"/>
              <a:ext cx="1479610" cy="1538656"/>
            </a:xfrm>
            <a:prstGeom prst="rect">
              <a:avLst/>
            </a:prstGeom>
            <a:noFill/>
          </p:spPr>
        </p:pic>
        <p:sp>
          <p:nvSpPr>
            <p:cNvPr id="40" name="橢圓 39"/>
            <p:cNvSpPr/>
            <p:nvPr/>
          </p:nvSpPr>
          <p:spPr>
            <a:xfrm>
              <a:off x="3197854" y="3445283"/>
              <a:ext cx="1256518" cy="12565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a:extLst>
              <a:ext uri="{FF2B5EF4-FFF2-40B4-BE49-F238E27FC236}">
                <a16:creationId xmlns:a16="http://schemas.microsoft.com/office/drawing/2014/main" id="{4696BEE6-0DB7-4FD9-9EA2-2167200F2729}"/>
              </a:ext>
            </a:extLst>
          </p:cNvPr>
          <p:cNvGrpSpPr/>
          <p:nvPr/>
        </p:nvGrpSpPr>
        <p:grpSpPr>
          <a:xfrm>
            <a:off x="3071802" y="1300730"/>
            <a:ext cx="1499520" cy="1559360"/>
            <a:chOff x="3071802" y="1142990"/>
            <a:chExt cx="1499520" cy="1559360"/>
          </a:xfrm>
        </p:grpSpPr>
        <p:pic>
          <p:nvPicPr>
            <p:cNvPr id="36" name="Picture 3" descr="\\Marketing\Marketing\TO 明俐\20180504_PPT資料\TVS-882ST3_copy.png"/>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071802" y="1142990"/>
              <a:ext cx="1499520" cy="1559360"/>
            </a:xfrm>
            <a:prstGeom prst="rect">
              <a:avLst/>
            </a:prstGeom>
            <a:noFill/>
          </p:spPr>
        </p:pic>
        <p:sp>
          <p:nvSpPr>
            <p:cNvPr id="37" name="橢圓 36"/>
            <p:cNvSpPr/>
            <p:nvPr/>
          </p:nvSpPr>
          <p:spPr>
            <a:xfrm>
              <a:off x="3185794" y="1338010"/>
              <a:ext cx="1278484" cy="12784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363165" y="1142990"/>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pitchFamily="34" charset="0"/>
                  <a:ea typeface="微軟正黑體" pitchFamily="34" charset="-120"/>
                  <a:cs typeface="Arial" pitchFamily="34" charset="0"/>
                </a:rPr>
                <a:t>TYPE-C</a:t>
              </a:r>
            </a:p>
          </p:txBody>
        </p:sp>
      </p:grpSp>
      <p:sp>
        <p:nvSpPr>
          <p:cNvPr id="42" name="矩形 41"/>
          <p:cNvSpPr/>
          <p:nvPr/>
        </p:nvSpPr>
        <p:spPr>
          <a:xfrm>
            <a:off x="3363157" y="3020850"/>
            <a:ext cx="993187" cy="338554"/>
          </a:xfrm>
          <a:prstGeom prst="rect">
            <a:avLst/>
          </a:prstGeom>
          <a:solidFill>
            <a:srgbClr val="C00000"/>
          </a:solidFill>
        </p:spPr>
        <p:txBody>
          <a:bodyPr wrap="square" anchor="t">
            <a:spAutoFit/>
          </a:bodyPr>
          <a:lstStyle/>
          <a:p>
            <a:pPr lvl="0" algn="ctr">
              <a:buClr>
                <a:srgbClr val="9F5900"/>
              </a:buClr>
            </a:pPr>
            <a:r>
              <a:rPr lang="en-US" sz="1600" b="1">
                <a:solidFill>
                  <a:schemeClr val="bg1"/>
                </a:solidFill>
                <a:latin typeface="Arial"/>
                <a:ea typeface="微軟正黑體" pitchFamily="34" charset="-120"/>
                <a:cs typeface="Arial"/>
              </a:rPr>
              <a:t>TYPE-A</a:t>
            </a:r>
          </a:p>
        </p:txBody>
      </p:sp>
    </p:spTree>
    <p:extLst>
      <p:ext uri="{BB962C8B-B14F-4D97-AF65-F5344CB8AC3E}">
        <p14:creationId xmlns:p14="http://schemas.microsoft.com/office/powerpoint/2010/main" val="2165304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235" name="Shape 235"/>
          <p:cNvGrpSpPr/>
          <p:nvPr/>
        </p:nvGrpSpPr>
        <p:grpSpPr>
          <a:xfrm>
            <a:off x="0" y="1028005"/>
            <a:ext cx="3715196" cy="3906344"/>
            <a:chOff x="0" y="1071550"/>
            <a:chExt cx="3715196" cy="3906344"/>
          </a:xfrm>
        </p:grpSpPr>
        <p:pic>
          <p:nvPicPr>
            <p:cNvPr id="236" name="Shape 2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071550"/>
              <a:ext cx="3715196" cy="3906344"/>
            </a:xfrm>
            <a:prstGeom prst="rect">
              <a:avLst/>
            </a:prstGeom>
            <a:noFill/>
            <a:ln>
              <a:noFill/>
            </a:ln>
          </p:spPr>
        </p:pic>
        <p:sp>
          <p:nvSpPr>
            <p:cNvPr id="237" name="Shape 237"/>
            <p:cNvSpPr/>
            <p:nvPr/>
          </p:nvSpPr>
          <p:spPr>
            <a:xfrm>
              <a:off x="569850" y="1693267"/>
              <a:ext cx="1265846" cy="2971921"/>
            </a:xfrm>
            <a:custGeom>
              <a:avLst/>
              <a:gdLst/>
              <a:ahLst/>
              <a:cxnLst/>
              <a:rect l="0" t="0" r="0" b="0"/>
              <a:pathLst>
                <a:path w="120000" h="120000" extrusionOk="0">
                  <a:moveTo>
                    <a:pt x="21928" y="10275"/>
                  </a:moveTo>
                  <a:cubicBezTo>
                    <a:pt x="36544" y="7110"/>
                    <a:pt x="69724" y="1793"/>
                    <a:pt x="87927" y="0"/>
                  </a:cubicBezTo>
                  <a:cubicBezTo>
                    <a:pt x="103158" y="3587"/>
                    <a:pt x="105612" y="2381"/>
                    <a:pt x="120000" y="6160"/>
                  </a:cubicBezTo>
                  <a:cubicBezTo>
                    <a:pt x="119752" y="36248"/>
                    <a:pt x="119504" y="68552"/>
                    <a:pt x="119256" y="98640"/>
                  </a:cubicBezTo>
                  <a:cubicBezTo>
                    <a:pt x="94693" y="115877"/>
                    <a:pt x="82020" y="117921"/>
                    <a:pt x="64889" y="119965"/>
                  </a:cubicBezTo>
                  <a:cubicBezTo>
                    <a:pt x="47843" y="120242"/>
                    <a:pt x="44918" y="118937"/>
                    <a:pt x="10780" y="113517"/>
                  </a:cubicBezTo>
                  <a:cubicBezTo>
                    <a:pt x="10484" y="100156"/>
                    <a:pt x="10040" y="87659"/>
                    <a:pt x="9893" y="73435"/>
                  </a:cubicBezTo>
                  <a:cubicBezTo>
                    <a:pt x="9745" y="59210"/>
                    <a:pt x="11107" y="37273"/>
                    <a:pt x="9893" y="28171"/>
                  </a:cubicBezTo>
                  <a:cubicBezTo>
                    <a:pt x="9893" y="19097"/>
                    <a:pt x="-1774" y="21341"/>
                    <a:pt x="231" y="18991"/>
                  </a:cubicBezTo>
                  <a:cubicBezTo>
                    <a:pt x="8926" y="18858"/>
                    <a:pt x="7312" y="13441"/>
                    <a:pt x="21928" y="10275"/>
                  </a:cubicBezTo>
                  <a:close/>
                </a:path>
              </a:pathLst>
            </a:custGeom>
            <a:solidFill>
              <a:srgbClr val="31EAFE">
                <a:alpha val="38039"/>
              </a:srgbClr>
            </a:solidFill>
            <a:ln>
              <a:noFill/>
            </a:ln>
            <a:effectLst>
              <a:outerShdw blurRad="39999" dist="23000" dir="5400000" rotWithShape="0">
                <a:srgbClr val="000000">
                  <a:alpha val="34117"/>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sp>
        <p:nvSpPr>
          <p:cNvPr id="238" name="Shape 238"/>
          <p:cNvSpPr txBox="1">
            <a:spLocks noGrp="1"/>
          </p:cNvSpPr>
          <p:nvPr>
            <p:ph type="title"/>
          </p:nvPr>
        </p:nvSpPr>
        <p:spPr>
          <a:xfrm>
            <a:off x="0" y="0"/>
            <a:ext cx="9144000" cy="738806"/>
          </a:xfrm>
          <a:prstGeom prst="rect">
            <a:avLst/>
          </a:prstGeom>
          <a:noFill/>
          <a:ln>
            <a:noFill/>
          </a:ln>
        </p:spPr>
        <p:txBody>
          <a:bodyPr wrap="square" lIns="91425" tIns="91425" rIns="91425" bIns="91425" anchor="ctr" anchorCtr="0">
            <a:noAutofit/>
          </a:bodyPr>
          <a:lstStyle/>
          <a:p>
            <a:pPr>
              <a:spcBef>
                <a:spcPts val="0"/>
              </a:spcBef>
              <a:buClr>
                <a:schemeClr val="dk1"/>
              </a:buClr>
              <a:buSzPct val="25000"/>
            </a:pPr>
            <a:r>
              <a:rPr lang="en-US" altLang="zh-TW" sz="3600">
                <a:solidFill>
                  <a:srgbClr val="FFFFFF"/>
                </a:solidFill>
                <a:latin typeface="Arial" panose="020B0604020202020204" pitchFamily="34" charset="0"/>
                <a:cs typeface="Arial" panose="020B0604020202020204" pitchFamily="34" charset="0"/>
                <a:sym typeface="Arial"/>
              </a:rPr>
              <a:t>TS-677/877/1277 </a:t>
            </a:r>
            <a:r>
              <a:rPr lang="zh-TW" altLang="en-US" sz="3600">
                <a:solidFill>
                  <a:srgbClr val="FFFFFF"/>
                </a:solidFill>
                <a:latin typeface="Arial" panose="020B0604020202020204" pitchFamily="34" charset="0"/>
                <a:cs typeface="Arial" panose="020B0604020202020204" pitchFamily="34" charset="0"/>
                <a:sym typeface="Arial"/>
              </a:rPr>
              <a:t>內部配置</a:t>
            </a:r>
          </a:p>
        </p:txBody>
      </p:sp>
      <p:sp>
        <p:nvSpPr>
          <p:cNvPr id="239" name="Shape 239"/>
          <p:cNvSpPr txBox="1"/>
          <p:nvPr/>
        </p:nvSpPr>
        <p:spPr>
          <a:xfrm>
            <a:off x="3920205" y="4041960"/>
            <a:ext cx="2309050" cy="36933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800" b="1" i="0" u="none" strike="noStrike" cap="none">
                <a:solidFill>
                  <a:srgbClr val="0070C0"/>
                </a:solidFill>
                <a:latin typeface="微軟正黑體" pitchFamily="34" charset="-120"/>
                <a:ea typeface="微軟正黑體" pitchFamily="34" charset="-120"/>
                <a:sym typeface="Arial"/>
              </a:rPr>
              <a:t>雙風扇</a:t>
            </a:r>
            <a:r>
              <a:rPr lang="zh-TW" sz="1400" b="1" i="0" u="none" strike="noStrike" cap="none">
                <a:solidFill>
                  <a:srgbClr val="0070C0"/>
                </a:solidFill>
                <a:latin typeface="微軟正黑體" pitchFamily="34" charset="-120"/>
                <a:ea typeface="微軟正黑體" pitchFamily="34" charset="-120"/>
                <a:sym typeface="Arial"/>
              </a:rPr>
              <a:t> </a:t>
            </a:r>
            <a:r>
              <a:rPr lang="zh-TW" sz="1400" b="1" i="0" u="none" strike="noStrike" cap="none">
                <a:solidFill>
                  <a:schemeClr val="tx1"/>
                </a:solidFill>
                <a:latin typeface="微軟正黑體" pitchFamily="34" charset="-120"/>
                <a:ea typeface="微軟正黑體" pitchFamily="34" charset="-120"/>
                <a:sym typeface="Arial"/>
              </a:rPr>
              <a:t>散熱模組 </a:t>
            </a:r>
          </a:p>
        </p:txBody>
      </p:sp>
      <p:sp>
        <p:nvSpPr>
          <p:cNvPr id="240" name="Shape 240"/>
          <p:cNvSpPr txBox="1"/>
          <p:nvPr/>
        </p:nvSpPr>
        <p:spPr>
          <a:xfrm>
            <a:off x="3745712" y="2750036"/>
            <a:ext cx="2000262" cy="101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2 x </a:t>
            </a:r>
            <a:r>
              <a:rPr lang="zh-TW" sz="1800" b="1" i="0" u="none" strike="noStrike" cap="none">
                <a:solidFill>
                  <a:srgbClr val="7030A0"/>
                </a:solidFill>
                <a:latin typeface="Arial" panose="020B0604020202020204" pitchFamily="34" charset="0"/>
                <a:ea typeface="微軟正黑體" pitchFamily="34" charset="-120"/>
                <a:cs typeface="Arial" panose="020B0604020202020204" pitchFamily="34" charset="0"/>
                <a:sym typeface="Arial"/>
              </a:rPr>
              <a:t>M.2</a:t>
            </a:r>
            <a:r>
              <a:rPr lang="zh-TW" sz="18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 </a:t>
            </a: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22110/2280/2260/</a:t>
            </a:r>
          </a:p>
          <a:p>
            <a:pPr marL="0" marR="0" lvl="0" indent="0" algn="l"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2242 SATA SSD </a:t>
            </a:r>
            <a:r>
              <a:rPr lang="zh-TW" sz="1400" b="1" i="0" u="none" strike="noStrike" cap="none">
                <a:solidFill>
                  <a:schemeClr val="tx1"/>
                </a:solidFill>
                <a:latin typeface="Agency FB"/>
                <a:ea typeface="微軟正黑體" pitchFamily="34" charset="-120"/>
                <a:cs typeface="Arial" panose="020B0604020202020204" pitchFamily="34" charset="0"/>
                <a:sym typeface="Arial"/>
              </a:rPr>
              <a:t>插槽</a:t>
            </a:r>
            <a:endParaRPr lang="zh-TW" sz="1400" b="1" i="0" u="none" strike="noStrike" cap="none">
              <a:solidFill>
                <a:schemeClr val="tx1"/>
              </a:solidFill>
              <a:latin typeface="Agency FB"/>
              <a:ea typeface="微軟正黑體" pitchFamily="34" charset="-120"/>
              <a:cs typeface="Arial" panose="020B0604020202020204" pitchFamily="34" charset="0"/>
            </a:endParaRPr>
          </a:p>
        </p:txBody>
      </p:sp>
      <p:sp>
        <p:nvSpPr>
          <p:cNvPr id="241" name="Shape 241"/>
          <p:cNvSpPr txBox="1"/>
          <p:nvPr/>
        </p:nvSpPr>
        <p:spPr>
          <a:xfrm>
            <a:off x="3795240" y="1526841"/>
            <a:ext cx="1806015" cy="83099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4</a:t>
            </a:r>
            <a:r>
              <a:rPr lang="zh-TW" altLang="en-US" b="1">
                <a:solidFill>
                  <a:schemeClr val="tx1"/>
                </a:solidFill>
                <a:latin typeface="Arial" panose="020B0604020202020204" pitchFamily="34" charset="0"/>
                <a:ea typeface="微軟正黑體" pitchFamily="34" charset="-120"/>
                <a:cs typeface="Arial" panose="020B0604020202020204" pitchFamily="34" charset="0"/>
              </a:rPr>
              <a:t> </a:t>
            </a: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x DDR4 UDIMM RAM </a:t>
            </a:r>
            <a:r>
              <a:rPr lang="zh-TW" sz="1400" b="1" i="0" u="none" strike="noStrike" cap="none">
                <a:solidFill>
                  <a:schemeClr val="tx1"/>
                </a:solidFill>
                <a:latin typeface="Microsoft JhengHei"/>
                <a:ea typeface="Microsoft JhengHei"/>
                <a:cs typeface="Arial" panose="020B0604020202020204" pitchFamily="34" charset="0"/>
                <a:sym typeface="Arial"/>
              </a:rPr>
              <a:t>插槽, 最高達</a:t>
            </a:r>
            <a:r>
              <a:rPr lang="zh-TW" sz="14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 </a:t>
            </a:r>
            <a:r>
              <a:rPr lang="zh-TW" sz="2000" b="1" i="0" u="none" strike="noStrike" cap="none">
                <a:solidFill>
                  <a:schemeClr val="accent6">
                    <a:lumMod val="75000"/>
                  </a:schemeClr>
                </a:solidFill>
                <a:latin typeface="Arial" panose="020B0604020202020204" pitchFamily="34" charset="0"/>
                <a:ea typeface="微軟正黑體" pitchFamily="34" charset="-120"/>
                <a:cs typeface="Arial" panose="020B0604020202020204" pitchFamily="34" charset="0"/>
                <a:sym typeface="Arial"/>
              </a:rPr>
              <a:t>64</a:t>
            </a:r>
            <a:r>
              <a:rPr lang="zh-TW" altLang="en-US" sz="2000" b="1" i="0" u="none" strike="noStrike" cap="none">
                <a:solidFill>
                  <a:schemeClr val="accent6">
                    <a:lumMod val="75000"/>
                  </a:schemeClr>
                </a:solidFill>
                <a:latin typeface="Arial" panose="020B0604020202020204" pitchFamily="34" charset="0"/>
                <a:ea typeface="微軟正黑體" pitchFamily="34" charset="-120"/>
                <a:cs typeface="Arial" panose="020B0604020202020204" pitchFamily="34" charset="0"/>
                <a:sym typeface="Arial"/>
              </a:rPr>
              <a:t> </a:t>
            </a:r>
            <a:r>
              <a:rPr lang="zh-TW" sz="2000" b="1" i="0" u="none" strike="noStrike" cap="none">
                <a:solidFill>
                  <a:schemeClr val="accent6">
                    <a:lumMod val="75000"/>
                  </a:schemeClr>
                </a:solidFill>
                <a:latin typeface="Arial" panose="020B0604020202020204" pitchFamily="34" charset="0"/>
                <a:ea typeface="微軟正黑體" pitchFamily="34" charset="-120"/>
                <a:cs typeface="Arial" panose="020B0604020202020204" pitchFamily="34" charset="0"/>
                <a:sym typeface="Arial"/>
              </a:rPr>
              <a:t>GB</a:t>
            </a:r>
          </a:p>
        </p:txBody>
      </p:sp>
      <p:cxnSp>
        <p:nvCxnSpPr>
          <p:cNvPr id="242" name="Shape 242"/>
          <p:cNvCxnSpPr>
            <a:cxnSpLocks/>
          </p:cNvCxnSpPr>
          <p:nvPr/>
        </p:nvCxnSpPr>
        <p:spPr>
          <a:xfrm flipH="1">
            <a:off x="1715589" y="4226626"/>
            <a:ext cx="2134284" cy="0"/>
          </a:xfrm>
          <a:prstGeom prst="straightConnector1">
            <a:avLst/>
          </a:prstGeom>
          <a:noFill/>
          <a:ln w="38100" cap="flat" cmpd="sng">
            <a:solidFill>
              <a:srgbClr val="0070C0"/>
            </a:solidFill>
            <a:prstDash val="solid"/>
            <a:round/>
            <a:headEnd type="none" w="med" len="med"/>
            <a:tailEnd type="none" w="med" len="med"/>
          </a:ln>
        </p:spPr>
      </p:cxnSp>
      <p:sp>
        <p:nvSpPr>
          <p:cNvPr id="243" name="Shape 243"/>
          <p:cNvSpPr txBox="1"/>
          <p:nvPr/>
        </p:nvSpPr>
        <p:spPr>
          <a:xfrm>
            <a:off x="9841996" y="196118"/>
            <a:ext cx="184666"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244" name="Shape 244"/>
          <p:cNvGrpSpPr/>
          <p:nvPr/>
        </p:nvGrpSpPr>
        <p:grpSpPr>
          <a:xfrm>
            <a:off x="5594244" y="1030450"/>
            <a:ext cx="3552814" cy="3242827"/>
            <a:chOff x="5594244" y="1073995"/>
            <a:chExt cx="3552814" cy="3242827"/>
          </a:xfrm>
        </p:grpSpPr>
        <p:cxnSp>
          <p:nvCxnSpPr>
            <p:cNvPr id="245" name="Shape 245"/>
            <p:cNvCxnSpPr>
              <a:cxnSpLocks/>
            </p:cNvCxnSpPr>
            <p:nvPr/>
          </p:nvCxnSpPr>
          <p:spPr>
            <a:xfrm flipH="1">
              <a:off x="5649495" y="3174589"/>
              <a:ext cx="722704" cy="0"/>
            </a:xfrm>
            <a:prstGeom prst="straightConnector1">
              <a:avLst/>
            </a:prstGeom>
            <a:noFill/>
            <a:ln w="38100" cap="flat" cmpd="sng">
              <a:solidFill>
                <a:schemeClr val="accent4"/>
              </a:solidFill>
              <a:prstDash val="solid"/>
              <a:round/>
              <a:headEnd type="none" w="med" len="med"/>
              <a:tailEnd type="none" w="med" len="med"/>
            </a:ln>
          </p:spPr>
        </p:cxnSp>
        <p:cxnSp>
          <p:nvCxnSpPr>
            <p:cNvPr id="246" name="Shape 246"/>
            <p:cNvCxnSpPr>
              <a:cxnSpLocks/>
            </p:cNvCxnSpPr>
            <p:nvPr/>
          </p:nvCxnSpPr>
          <p:spPr>
            <a:xfrm flipH="1">
              <a:off x="5594244" y="2026486"/>
              <a:ext cx="1858074" cy="0"/>
            </a:xfrm>
            <a:prstGeom prst="straightConnector1">
              <a:avLst/>
            </a:prstGeom>
            <a:noFill/>
            <a:ln w="38100" cap="flat" cmpd="sng">
              <a:solidFill>
                <a:schemeClr val="accent6">
                  <a:lumMod val="75000"/>
                </a:schemeClr>
              </a:solidFill>
              <a:prstDash val="solid"/>
              <a:round/>
              <a:headEnd type="none" w="med" len="med"/>
              <a:tailEnd type="none" w="med" len="med"/>
            </a:ln>
          </p:spPr>
        </p:cxnSp>
        <p:grpSp>
          <p:nvGrpSpPr>
            <p:cNvPr id="247" name="Shape 247"/>
            <p:cNvGrpSpPr/>
            <p:nvPr/>
          </p:nvGrpSpPr>
          <p:grpSpPr>
            <a:xfrm>
              <a:off x="5735932" y="1073995"/>
              <a:ext cx="3411126" cy="3242827"/>
              <a:chOff x="5735932" y="1073995"/>
              <a:chExt cx="3411126" cy="3242827"/>
            </a:xfrm>
          </p:grpSpPr>
          <p:pic>
            <p:nvPicPr>
              <p:cNvPr id="248" name="Shape 2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35932" y="1073995"/>
                <a:ext cx="3411126" cy="3242827"/>
              </a:xfrm>
              <a:prstGeom prst="rect">
                <a:avLst/>
              </a:prstGeom>
              <a:noFill/>
              <a:ln>
                <a:noFill/>
              </a:ln>
            </p:spPr>
          </p:pic>
          <p:sp>
            <p:nvSpPr>
              <p:cNvPr id="249" name="Shape 249"/>
              <p:cNvSpPr/>
              <p:nvPr/>
            </p:nvSpPr>
            <p:spPr>
              <a:xfrm>
                <a:off x="7380310" y="1923675"/>
                <a:ext cx="504056" cy="2016224"/>
              </a:xfrm>
              <a:prstGeom prst="rect">
                <a:avLst/>
              </a:prstGeom>
              <a:gradFill>
                <a:gsLst>
                  <a:gs pos="0">
                    <a:srgbClr val="FFAE23">
                      <a:alpha val="36862"/>
                    </a:srgbClr>
                  </a:gs>
                  <a:gs pos="100000">
                    <a:srgbClr val="FFCE6C">
                      <a:alpha val="36862"/>
                    </a:srgbClr>
                  </a:gs>
                </a:gsLst>
                <a:lin ang="16200000" scaled="0"/>
              </a:gradFill>
              <a:ln>
                <a:noFill/>
              </a:ln>
              <a:effectLst>
                <a:outerShdw blurRad="39999" dist="23000" dir="5400000" rotWithShape="0">
                  <a:srgbClr val="000000">
                    <a:alpha val="34117"/>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0" name="Shape 250"/>
              <p:cNvSpPr/>
              <p:nvPr/>
            </p:nvSpPr>
            <p:spPr>
              <a:xfrm>
                <a:off x="6372198" y="2355725"/>
                <a:ext cx="722704" cy="1642270"/>
              </a:xfrm>
              <a:prstGeom prst="rect">
                <a:avLst/>
              </a:prstGeom>
              <a:solidFill>
                <a:srgbClr val="E500EA">
                  <a:alpha val="32941"/>
                </a:srgbClr>
              </a:solidFill>
              <a:ln>
                <a:noFill/>
              </a:ln>
              <a:effectLst>
                <a:outerShdw blurRad="39999" dist="23000" dir="5400000" rotWithShape="0">
                  <a:srgbClr val="000000">
                    <a:alpha val="34117"/>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grpSp>
      <p:sp>
        <p:nvSpPr>
          <p:cNvPr id="4" name="矩形: 圓角 3">
            <a:extLst>
              <a:ext uri="{FF2B5EF4-FFF2-40B4-BE49-F238E27FC236}">
                <a16:creationId xmlns:a16="http://schemas.microsoft.com/office/drawing/2014/main" id="{8B0A1A9F-BA3D-41C9-A4F5-55A795DFE335}"/>
              </a:ext>
            </a:extLst>
          </p:cNvPr>
          <p:cNvSpPr/>
          <p:nvPr/>
        </p:nvSpPr>
        <p:spPr>
          <a:xfrm>
            <a:off x="3849873" y="1448084"/>
            <a:ext cx="1744371" cy="938434"/>
          </a:xfrm>
          <a:prstGeom prst="roundRect">
            <a:avLst>
              <a:gd name="adj" fmla="val 10171"/>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F17CCEE8-E44F-429F-81C7-D2ED4BFA8493}"/>
              </a:ext>
            </a:extLst>
          </p:cNvPr>
          <p:cNvSpPr/>
          <p:nvPr/>
        </p:nvSpPr>
        <p:spPr>
          <a:xfrm>
            <a:off x="3757001" y="2676968"/>
            <a:ext cx="1892494" cy="938434"/>
          </a:xfrm>
          <a:prstGeom prst="roundRect">
            <a:avLst>
              <a:gd name="adj" fmla="val 10171"/>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圓角 27">
            <a:extLst>
              <a:ext uri="{FF2B5EF4-FFF2-40B4-BE49-F238E27FC236}">
                <a16:creationId xmlns:a16="http://schemas.microsoft.com/office/drawing/2014/main" id="{D1DF154C-C443-4AAC-86A5-9DBB46F44D8D}"/>
              </a:ext>
            </a:extLst>
          </p:cNvPr>
          <p:cNvSpPr/>
          <p:nvPr/>
        </p:nvSpPr>
        <p:spPr>
          <a:xfrm>
            <a:off x="3849873" y="3905734"/>
            <a:ext cx="1744371" cy="596595"/>
          </a:xfrm>
          <a:prstGeom prst="roundRect">
            <a:avLst>
              <a:gd name="adj" fmla="val 10171"/>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58907367"/>
      </p:ext>
    </p:extLst>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3264</Words>
  <Application>Microsoft Office PowerPoint</Application>
  <PresentationFormat>如螢幕大小 (16:9)</PresentationFormat>
  <Paragraphs>646</Paragraphs>
  <Slides>55</Slides>
  <Notes>40</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55</vt:i4>
      </vt:variant>
    </vt:vector>
  </HeadingPairs>
  <TitlesOfParts>
    <vt:vector size="66" baseType="lpstr">
      <vt:lpstr>Arial Unicode MS</vt:lpstr>
      <vt:lpstr>Microsoft JhengHei</vt:lpstr>
      <vt:lpstr>Microsoft JhengHei</vt:lpstr>
      <vt:lpstr>新細明體</vt:lpstr>
      <vt:lpstr>Agency FB</vt:lpstr>
      <vt:lpstr>Arial</vt:lpstr>
      <vt:lpstr>Calibri</vt:lpstr>
      <vt:lpstr>Corbel</vt:lpstr>
      <vt:lpstr>Verdana</vt:lpstr>
      <vt:lpstr>Wingdings</vt:lpstr>
      <vt:lpstr>自訂設計</vt:lpstr>
      <vt:lpstr>PowerPoint 簡報</vt:lpstr>
      <vt:lpstr>最新 QTS 4.3.5 作業系統 提升儲存及運算競爭力</vt:lpstr>
      <vt:lpstr>尊爵效能，僅 65W TDP 耗電量</vt:lpstr>
      <vt:lpstr>TS-x77 6~12-bay 型號選項</vt:lpstr>
      <vt:lpstr>TS-1677X 16-bay 型號選項</vt:lpstr>
      <vt:lpstr>TS-677/877/1277 正面配置</vt:lpstr>
      <vt:lpstr>TS-677/877/1277 背面配置</vt:lpstr>
      <vt:lpstr>USB 3.1 Gen 2 (10G) 讓備份更有效率</vt:lpstr>
      <vt:lpstr>TS-677/877/1277 內部配置</vt:lpstr>
      <vt:lpstr>TS-1677X 正面配置</vt:lpstr>
      <vt:lpstr>TS-1677X 背面硬體配置</vt:lpstr>
      <vt:lpstr>TS-1677X 內部配置</vt:lpstr>
      <vt:lpstr>TS-1677X 內建雙 10GBASE-T 埠</vt:lpstr>
      <vt:lpstr>與生俱來的高速 10GBASE-T</vt:lpstr>
      <vt:lpstr>領先業界的 3 個 PCIe 擴充插槽</vt:lpstr>
      <vt:lpstr>PowerPoint 簡報</vt:lpstr>
      <vt:lpstr>用 QM2 卡為 TS-x77 擴充 M.2 SSD 插槽</vt:lpstr>
      <vt:lpstr>新增雙 M.2 NVMe 插槽與 10GBASE-T 埠</vt:lpstr>
      <vt:lpstr>單卡立即新增 4 個 M.2 SSD 埠</vt:lpstr>
      <vt:lpstr>量身訂做超高速 PCIe 3.0 版本 QM2卡</vt:lpstr>
      <vt:lpstr>固態硬碟在高速網路時代的重要性</vt:lpstr>
      <vt:lpstr>QTS 支援 SSD 全域快取與自動分層</vt:lpstr>
      <vt:lpstr> 不同的 SSD 持續效能大不同</vt:lpstr>
      <vt:lpstr> 什麼是 SSD 預留空間 (Over-provisioning)</vt:lpstr>
      <vt:lpstr>以 QNAP SSD 外掛預留空間 全面提升儲存性價比</vt:lpstr>
      <vt:lpstr>選對 SSD 很困難，選 QNAP 很簡單</vt:lpstr>
      <vt:lpstr>QTS SSD 支援三種全域快取</vt:lpstr>
      <vt:lpstr>唯寫快取最大化寫入專用伺服器效率</vt:lpstr>
      <vt:lpstr>自動分層 (Auto-Tiering) 兼顧容量與效能</vt:lpstr>
      <vt:lpstr>Qtier 2.0 智慧判別，效能更強</vt:lpstr>
      <vt:lpstr>TS-x77 NAS SSD 儲存配置變化百出</vt:lpstr>
      <vt:lpstr>相容 10GBASE-T 與 SFP+ 網卡</vt:lpstr>
      <vt:lpstr>具備卸載能力的 10GbE 網路</vt:lpstr>
      <vt:lpstr>iSER 讓你的 NAS 更輕鬆</vt:lpstr>
      <vt:lpstr>iSER 強力加速 VＭware Datastore </vt:lpstr>
      <vt:lpstr>在高速的 10GbE 時代加強工作效能</vt:lpstr>
      <vt:lpstr>PowerPoint 簡報</vt:lpstr>
      <vt:lpstr>桌機級顯卡，打造多媒體性能怪獸</vt:lpstr>
      <vt:lpstr>桌機級顯卡，打造多媒體性能怪獸</vt:lpstr>
      <vt:lpstr>外接顯卡三大應用</vt:lpstr>
      <vt:lpstr>善用 QNAP QuAI 讓您輕鬆駕馭 AI</vt:lpstr>
      <vt:lpstr>PowerPoint 簡報</vt:lpstr>
      <vt:lpstr>PowerPoint 簡報</vt:lpstr>
      <vt:lpstr>提升虛擬機影像處理能力</vt:lpstr>
      <vt:lpstr>QTS 與虛擬化應用提升生產力</vt:lpstr>
      <vt:lpstr>利用虛擬機工作站運行的虛擬 QTS - vQTS</vt:lpstr>
      <vt:lpstr>一台抵多台</vt:lpstr>
      <vt:lpstr>資源區隔</vt:lpstr>
      <vt:lpstr>適合運行虛擬機的高效平台 TS-x77 系列</vt:lpstr>
      <vt:lpstr>企業需要更低的 RTO (還原時間目標) </vt:lpstr>
      <vt:lpstr>快照管理員支援遠端查看、還原檔案</vt:lpstr>
      <vt:lpstr>以 10GbE 網路大幅降低還原時間</vt:lpstr>
      <vt:lpstr>還原方式：快照匯出/匯入</vt:lpstr>
      <vt:lpstr>超大肚量的專業級智慧監控</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Coco Chiang</dc:creator>
  <cp:lastModifiedBy>QNAP_Mili Wang</cp:lastModifiedBy>
  <cp:revision>2</cp:revision>
  <dcterms:modified xsi:type="dcterms:W3CDTF">2018-10-15T08:31:10Z</dcterms:modified>
</cp:coreProperties>
</file>