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4" r:id="rId3"/>
    <p:sldId id="272" r:id="rId4"/>
    <p:sldId id="258" r:id="rId5"/>
    <p:sldId id="273" r:id="rId6"/>
    <p:sldId id="259" r:id="rId7"/>
    <p:sldId id="260" r:id="rId8"/>
    <p:sldId id="275" r:id="rId9"/>
    <p:sldId id="261" r:id="rId10"/>
    <p:sldId id="270" r:id="rId11"/>
    <p:sldId id="263" r:id="rId12"/>
    <p:sldId id="262" r:id="rId13"/>
    <p:sldId id="265" r:id="rId14"/>
    <p:sldId id="271" r:id="rId15"/>
    <p:sldId id="266" r:id="rId16"/>
    <p:sldId id="276" r:id="rId17"/>
    <p:sldId id="268" r:id="rId18"/>
    <p:sldId id="269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BCB7B1-B473-47F1-A4CD-C5A068E9FBA8}" v="656" dt="2018-10-11T03:11:58.051"/>
    <p1510:client id="{B12D6F20-E6B6-8E41-87C5-281802A51483}" v="395" dt="2018-10-11T05:50:32.036"/>
    <p1510:client id="{343AF57C-D86F-42EF-9E5C-60B53BFBB878}" v="31" dt="2018-10-11T06:16:15.204"/>
    <p1510:client id="{692D5B2A-AB28-69B3-2C59-5AEC637BF267}" v="18" dt="2018-10-11T05:49:37.4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72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CA9DD-9E45-5B49-84FF-3C9A9339B032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443F8-AFCF-9242-9784-03C510742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81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www.apple.com</a:t>
            </a:r>
            <a:r>
              <a:rPr lang="en-US"/>
              <a:t>/</a:t>
            </a:r>
            <a:r>
              <a:rPr lang="en-US" err="1"/>
              <a:t>tw</a:t>
            </a:r>
            <a:r>
              <a:rPr lang="en-US"/>
              <a:t>/</a:t>
            </a:r>
            <a:r>
              <a:rPr lang="en-US" err="1"/>
              <a:t>macbook</a:t>
            </a:r>
            <a:r>
              <a:rPr lang="en-US"/>
              <a:t>-pro/</a:t>
            </a:r>
          </a:p>
          <a:p>
            <a:r>
              <a:rPr lang="en-US"/>
              <a:t>https://</a:t>
            </a:r>
            <a:r>
              <a:rPr lang="en-US" err="1"/>
              <a:t>www.apple.com</a:t>
            </a:r>
            <a:r>
              <a:rPr lang="en-US"/>
              <a:t>/</a:t>
            </a:r>
            <a:r>
              <a:rPr lang="en-US" err="1"/>
              <a:t>tw</a:t>
            </a:r>
            <a:r>
              <a:rPr lang="en-US"/>
              <a:t>/</a:t>
            </a:r>
            <a:r>
              <a:rPr lang="en-US" err="1"/>
              <a:t>imac</a:t>
            </a:r>
            <a:r>
              <a:rPr lang="en-US"/>
              <a:t>/specs/</a:t>
            </a:r>
          </a:p>
          <a:p>
            <a:r>
              <a:rPr lang="en-US"/>
              <a:t>https://</a:t>
            </a:r>
            <a:r>
              <a:rPr lang="en-US" err="1"/>
              <a:t>www.dell.com</a:t>
            </a:r>
            <a:r>
              <a:rPr lang="en-US"/>
              <a:t>/</a:t>
            </a:r>
            <a:r>
              <a:rPr lang="en-US" err="1"/>
              <a:t>tw</a:t>
            </a:r>
            <a:r>
              <a:rPr lang="en-US"/>
              <a:t>/p/xps-13-9370-laptop/</a:t>
            </a:r>
            <a:r>
              <a:rPr lang="en-US" err="1"/>
              <a:t>pd</a:t>
            </a:r>
            <a:endParaRPr lang="en-US"/>
          </a:p>
          <a:p>
            <a:r>
              <a:rPr lang="en-US"/>
              <a:t>https://</a:t>
            </a:r>
            <a:r>
              <a:rPr lang="en-US" err="1"/>
              <a:t>www.msi.com</a:t>
            </a:r>
            <a:r>
              <a:rPr lang="en-US"/>
              <a:t>/Laptop/GT83VR-6RF-Titan-SLI.html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03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14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www.sonnettech.com</a:t>
            </a:r>
            <a:r>
              <a:rPr lang="en-US"/>
              <a:t>/product/solo-10g-tb3.html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49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80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99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https://www.apple.com/tw/macbook-pro/</a:t>
            </a:r>
          </a:p>
          <a:p>
            <a:r>
              <a:rPr lang="en-US"/>
              <a:t>https://www.apple.com/tw/imac/specs/</a:t>
            </a:r>
          </a:p>
          <a:p>
            <a:r>
              <a:rPr lang="en-US"/>
              <a:t>https://www.dell.com/tw/p/xps-13-9370-laptop/pd</a:t>
            </a:r>
          </a:p>
          <a:p>
            <a:r>
              <a:rPr lang="en-US"/>
              <a:t>https://www.msi.com/Laptop/GT83VR-6RF-Titan-SLI.html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71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www.apple.com</a:t>
            </a:r>
            <a:r>
              <a:rPr lang="en-US"/>
              <a:t>/</a:t>
            </a:r>
            <a:r>
              <a:rPr lang="en-US" err="1"/>
              <a:t>tw</a:t>
            </a:r>
            <a:r>
              <a:rPr lang="en-US"/>
              <a:t>/</a:t>
            </a:r>
            <a:r>
              <a:rPr lang="en-US" err="1"/>
              <a:t>imac</a:t>
            </a:r>
            <a:r>
              <a:rPr lang="en-US"/>
              <a:t>-pro/specs/</a:t>
            </a:r>
          </a:p>
          <a:p>
            <a:endParaRPr lang="en-US"/>
          </a:p>
          <a:p>
            <a:r>
              <a:rPr lang="en-US"/>
              <a:t>http://</a:t>
            </a:r>
            <a:r>
              <a:rPr lang="en-US" err="1"/>
              <a:t>www.akitio.com.tw</a:t>
            </a:r>
            <a:r>
              <a:rPr lang="en-US"/>
              <a:t>/thunderbolt3-series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08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圖要重</a:t>
            </a:r>
            <a:r>
              <a:rPr lang="en-US" altLang="zh-CN" err="1"/>
              <a:t>ren</a:t>
            </a:r>
            <a:endParaRPr lang="en-US" altLang="zh-CN"/>
          </a:p>
          <a:p>
            <a:pPr marL="228600" indent="-228600">
              <a:buAutoNum type="arabicPeriod"/>
            </a:pPr>
            <a:r>
              <a:rPr lang="zh-CN" altLang="en-US"/>
              <a:t>加上連接線</a:t>
            </a:r>
            <a:r>
              <a:rPr lang="zh-TW" altLang="en-US"/>
              <a:t> </a:t>
            </a:r>
            <a:r>
              <a:rPr lang="en-US" altLang="zh-TW"/>
              <a:t>Thunderbolt3 and 10GbE  </a:t>
            </a:r>
            <a:r>
              <a:rPr lang="zh-CN" altLang="en-US"/>
              <a:t>網路線</a:t>
            </a:r>
            <a:endParaRPr lang="en-US" altLang="zh-CN"/>
          </a:p>
          <a:p>
            <a:pPr marL="228600" indent="-228600">
              <a:buAutoNum type="arabicPeriod"/>
            </a:pPr>
            <a:r>
              <a:rPr lang="en-US" altLang="zh-CN"/>
              <a:t>QNA</a:t>
            </a:r>
            <a:r>
              <a:rPr lang="zh-CN" altLang="en-US"/>
              <a:t>需要換方向讓</a:t>
            </a:r>
            <a:r>
              <a:rPr lang="en-US" altLang="zh-CN"/>
              <a:t>Thunderbolt3 </a:t>
            </a:r>
            <a:r>
              <a:rPr lang="zh-CN" altLang="en-US"/>
              <a:t>接頭朝前面</a:t>
            </a: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91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圖要重</a:t>
            </a:r>
            <a:r>
              <a:rPr lang="en-US" altLang="zh-CN" err="1"/>
              <a:t>ren</a:t>
            </a:r>
            <a:endParaRPr lang="en-US" altLang="zh-CN"/>
          </a:p>
          <a:p>
            <a:pPr marL="228600" indent="-228600">
              <a:buAutoNum type="arabicPeriod"/>
            </a:pPr>
            <a:r>
              <a:rPr lang="zh-CN" altLang="en-US"/>
              <a:t>加上連接線</a:t>
            </a:r>
            <a:r>
              <a:rPr lang="zh-TW" altLang="en-US"/>
              <a:t> </a:t>
            </a:r>
            <a:r>
              <a:rPr lang="en-US" altLang="zh-TW"/>
              <a:t>Thunderbolt3 and 10GbE  </a:t>
            </a:r>
            <a:r>
              <a:rPr lang="zh-CN" altLang="en-US"/>
              <a:t>網路線</a:t>
            </a:r>
            <a:endParaRPr lang="en-US" altLang="zh-CN"/>
          </a:p>
          <a:p>
            <a:pPr marL="228600" indent="-228600">
              <a:buAutoNum type="arabicPeriod"/>
            </a:pPr>
            <a:r>
              <a:rPr lang="en-US" altLang="zh-CN"/>
              <a:t>QNA</a:t>
            </a:r>
            <a:r>
              <a:rPr lang="zh-CN" altLang="en-US"/>
              <a:t>需要換方向讓</a:t>
            </a:r>
            <a:r>
              <a:rPr lang="en-US" altLang="zh-CN"/>
              <a:t>Thunderbolt3 </a:t>
            </a:r>
            <a:r>
              <a:rPr lang="zh-CN" altLang="en-US"/>
              <a:t>接頭朝前面</a:t>
            </a: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76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網路接口放大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06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63XU</a:t>
            </a:r>
            <a:r>
              <a:rPr lang="zh-CN" altLang="en-US"/>
              <a:t>簡報</a:t>
            </a:r>
            <a:r>
              <a:rPr lang="en-US" altLang="zh-CN"/>
              <a:t>P.5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0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www.sonnettech.com</a:t>
            </a:r>
            <a:r>
              <a:rPr lang="en-US"/>
              <a:t>/product/solo-10g-tb3.html</a:t>
            </a:r>
          </a:p>
          <a:p>
            <a:endParaRPr lang="en-US"/>
          </a:p>
          <a:p>
            <a:r>
              <a:rPr lang="zh-CN" altLang="en-US"/>
              <a:t>圖要改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09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要不要用實際照片？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55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BA708-0271-FB44-B964-C078B72F7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1D741-6D10-6C42-A10B-D3C4540BE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5A71D2D-565B-454E-90C3-BFBE953CD8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60" y="0"/>
            <a:ext cx="12184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96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8EB8A76-2306-4B9B-AD57-9727AF918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19" y="0"/>
            <a:ext cx="1218236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7F10F8-1BBA-2F48-8073-249233CD9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579"/>
            <a:ext cx="105156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1F977-29FE-FD4C-86CB-AC5C865FC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6635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8EB8A76-2306-4B9B-AD57-9727AF918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19" y="1"/>
            <a:ext cx="12182361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7F10F8-1BBA-2F48-8073-249233CD9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579"/>
            <a:ext cx="105156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1F977-29FE-FD4C-86CB-AC5C865FC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420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8EB8A76-2306-4B9B-AD57-9727AF918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18" y="0"/>
            <a:ext cx="1218236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7F10F8-1BBA-2F48-8073-249233CD9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411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1F977-29FE-FD4C-86CB-AC5C865FC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563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8EB8A76-2306-4B9B-AD57-9727AF918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19" y="4158"/>
            <a:ext cx="12182361" cy="6856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7F10F8-1BBA-2F48-8073-249233CD9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1F977-29FE-FD4C-86CB-AC5C865FC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8681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F10F8-1BBA-2F48-8073-249233CD9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1F977-29FE-FD4C-86CB-AC5C865FC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032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6FFA2-E5FD-F84F-8517-875BB3324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E3CC80-4859-C74D-AC95-1B071A2C8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1658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6F771-9234-1145-BD26-7C92CBAFA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7983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46570C-2705-2A40-9534-E88817D3D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97EB9-033E-C349-A216-31FF59C25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154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7" r:id="rId4"/>
    <p:sldLayoutId id="2147483656" r:id="rId5"/>
    <p:sldLayoutId id="2147483655" r:id="rId6"/>
    <p:sldLayoutId id="2147483651" r:id="rId7"/>
    <p:sldLayoutId id="214748365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3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3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3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3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4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tiff"/><Relationship Id="rId5" Type="http://schemas.openxmlformats.org/officeDocument/2006/relationships/image" Target="../media/image31.jp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184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電路, 玩具 的圖片&#10;&#10;描述是以高可信度產生">
            <a:extLst>
              <a:ext uri="{FF2B5EF4-FFF2-40B4-BE49-F238E27FC236}">
                <a16:creationId xmlns:a16="http://schemas.microsoft.com/office/drawing/2014/main" id="{AD33FAA0-B9FD-420B-836F-A0EE0B53B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64266"/>
            <a:ext cx="10706956" cy="4266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F86734-2917-4542-87B5-F9EE35CE3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distance transmission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F005BB1-F417-43AA-B6A1-BAB743B46D3D}"/>
              </a:ext>
            </a:extLst>
          </p:cNvPr>
          <p:cNvSpPr txBox="1"/>
          <p:nvPr/>
        </p:nvSpPr>
        <p:spPr>
          <a:xfrm>
            <a:off x="2090242" y="2388957"/>
            <a:ext cx="6863258" cy="773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</a:pPr>
            <a:r>
              <a:rPr lang="en-US" altLang="zh-CN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Supports max. 50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</a:t>
            </a:r>
            <a:r>
              <a:rPr lang="en-US" altLang="zh-CN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CAT 6a transmission under </a:t>
            </a:r>
            <a:r>
              <a:rPr 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40°</a:t>
            </a:r>
            <a:r>
              <a:rPr lang="en-US" altLang="zh-CN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>
              <a:lnSpc>
                <a:spcPts val="2800"/>
              </a:lnSpc>
            </a:pPr>
            <a:r>
              <a:rPr lang="en-US" altLang="zh-CN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Supports max. 100 m CAT 6a transmission under 35</a:t>
            </a:r>
            <a:r>
              <a:rPr lang="en-US" dirty="0"/>
              <a:t>°</a:t>
            </a:r>
            <a:r>
              <a:rPr lang="en-US" altLang="zh-CN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6F725B-EE7C-1C4D-89B5-5B1A9234DCFF}"/>
              </a:ext>
            </a:extLst>
          </p:cNvPr>
          <p:cNvSpPr txBox="1"/>
          <p:nvPr/>
        </p:nvSpPr>
        <p:spPr>
          <a:xfrm>
            <a:off x="403827" y="6173472"/>
            <a:ext cx="4894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actual transmission distance  may be influenced by the spec of switch </a:t>
            </a:r>
          </a:p>
        </p:txBody>
      </p:sp>
    </p:spTree>
    <p:extLst>
      <p:ext uri="{BB962C8B-B14F-4D97-AF65-F5344CB8AC3E}">
        <p14:creationId xmlns:p14="http://schemas.microsoft.com/office/powerpoint/2010/main" val="3137186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A52F4D86-FF47-4DAC-99C4-D38B910EF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339" y="2833884"/>
            <a:ext cx="2260396" cy="22567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8C0BDF6E-802F-4874-81F5-7284E1FD1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244" y="2833884"/>
            <a:ext cx="2260396" cy="22567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C627E703-E9EC-47E7-B2D3-AD04495CB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290" y="2833884"/>
            <a:ext cx="2260396" cy="22567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0B9DCD2-0E47-4B01-AEA7-B8A667AEB1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56" t="-10772" r="20406" b="-1"/>
          <a:stretch/>
        </p:blipFill>
        <p:spPr>
          <a:xfrm>
            <a:off x="251259" y="2057662"/>
            <a:ext cx="3414031" cy="36881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EDAF1A-0F9B-D045-884D-07A40079D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No additional power required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CA0FA-3B4E-3141-9A44-E0602DE92CDB}"/>
              </a:ext>
            </a:extLst>
          </p:cNvPr>
          <p:cNvSpPr txBox="1"/>
          <p:nvPr/>
        </p:nvSpPr>
        <p:spPr>
          <a:xfrm>
            <a:off x="3697241" y="5285921"/>
            <a:ext cx="2398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QNA-T310G1T /</a:t>
            </a:r>
          </a:p>
          <a:p>
            <a:r>
              <a:rPr lang="en-US"/>
              <a:t>QNA-T310G1S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C1DAC0-ECEE-3542-8B89-00D8A78FF9F6}"/>
              </a:ext>
            </a:extLst>
          </p:cNvPr>
          <p:cNvSpPr txBox="1"/>
          <p:nvPr/>
        </p:nvSpPr>
        <p:spPr>
          <a:xfrm>
            <a:off x="6449866" y="5285921"/>
            <a:ext cx="304186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/>
              <a:t>Cable (included) </a:t>
            </a:r>
          </a:p>
          <a:p>
            <a:r>
              <a:rPr lang="en-US" dirty="0"/>
              <a:t>1 x 0.5M </a:t>
            </a:r>
            <a:r>
              <a:rPr lang="en-US" altLang="zh-CN" dirty="0"/>
              <a:t>Thunderbolt3 40Gb/s </a:t>
            </a:r>
            <a:endParaRPr lang="en-US" altLang="zh-CN" dirty="0">
              <a:latin typeface="Calibri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8C2094-B74C-FC4E-B847-2EDC56C68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5591">
            <a:off x="9947838" y="3019795"/>
            <a:ext cx="1085653" cy="19095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5B7468-5098-DC4D-98FA-2490087310ED}"/>
              </a:ext>
            </a:extLst>
          </p:cNvPr>
          <p:cNvSpPr txBox="1"/>
          <p:nvPr/>
        </p:nvSpPr>
        <p:spPr>
          <a:xfrm>
            <a:off x="9691044" y="5285921"/>
            <a:ext cx="2043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Quick Installation Guide</a:t>
            </a:r>
            <a:endParaRPr lang="en-US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9D29C0AA-687D-43E5-8F63-6B01947561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0916" y="3122875"/>
            <a:ext cx="2865400" cy="1790874"/>
          </a:xfrm>
          <a:prstGeom prst="rect">
            <a:avLst/>
          </a:prstGeom>
        </p:spPr>
      </p:pic>
      <p:pic>
        <p:nvPicPr>
          <p:cNvPr id="22" name="圖片 21" descr="一張含有 室內, 桌, 黑色, 坐 的圖片&#10;&#10;描述是以高可信度產生">
            <a:extLst>
              <a:ext uri="{FF2B5EF4-FFF2-40B4-BE49-F238E27FC236}">
                <a16:creationId xmlns:a16="http://schemas.microsoft.com/office/drawing/2014/main" id="{A9E69777-ECD2-4852-A3D2-8CF6CEA0B1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7596" y="3429000"/>
            <a:ext cx="2161044" cy="1389442"/>
          </a:xfrm>
          <a:prstGeom prst="rect">
            <a:avLst/>
          </a:prstGeom>
        </p:spPr>
      </p:pic>
      <p:sp>
        <p:nvSpPr>
          <p:cNvPr id="23" name="箭號: 向右 22">
            <a:extLst>
              <a:ext uri="{FF2B5EF4-FFF2-40B4-BE49-F238E27FC236}">
                <a16:creationId xmlns:a16="http://schemas.microsoft.com/office/drawing/2014/main" id="{9A0EA3DD-9BE0-41B5-A2D9-8ACF54153AB7}"/>
              </a:ext>
            </a:extLst>
          </p:cNvPr>
          <p:cNvSpPr/>
          <p:nvPr/>
        </p:nvSpPr>
        <p:spPr>
          <a:xfrm>
            <a:off x="240760" y="1937465"/>
            <a:ext cx="5232761" cy="459851"/>
          </a:xfrm>
          <a:prstGeom prst="rightArrow">
            <a:avLst>
              <a:gd name="adj1" fmla="val 100000"/>
              <a:gd name="adj2" fmla="val 5000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400" b="1" dirty="0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Travel light; easy to carry around</a:t>
            </a:r>
            <a:endParaRPr lang="zh-TW" altLang="en-US" sz="2400" b="1" dirty="0">
              <a:solidFill>
                <a:schemeClr val="bg1"/>
              </a:solidFill>
              <a:latin typeface="Microsoft JhengHei"/>
              <a:ea typeface="Microsoft JhengHe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1184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電腦, 膝上型電腦, 室內, 電子用品 的圖片&#10;&#10;描述是以非常高的可信度產生">
            <a:extLst>
              <a:ext uri="{FF2B5EF4-FFF2-40B4-BE49-F238E27FC236}">
                <a16:creationId xmlns:a16="http://schemas.microsoft.com/office/drawing/2014/main" id="{458BE169-9AFB-491D-A2BD-6EE1E772E8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499" b="4491"/>
          <a:stretch/>
        </p:blipFill>
        <p:spPr>
          <a:xfrm>
            <a:off x="6584696" y="-11210"/>
            <a:ext cx="5624479" cy="6400457"/>
          </a:xfrm>
          <a:prstGeom prst="rect">
            <a:avLst/>
          </a:prstGeom>
        </p:spPr>
      </p:pic>
      <p:pic>
        <p:nvPicPr>
          <p:cNvPr id="5" name="圖片 4" descr="一張含有 電子用品, 坐 的圖片&#10;&#10;描述是以高可信度產生">
            <a:extLst>
              <a:ext uri="{FF2B5EF4-FFF2-40B4-BE49-F238E27FC236}">
                <a16:creationId xmlns:a16="http://schemas.microsoft.com/office/drawing/2014/main" id="{DDAE88C2-795A-498A-B79F-88E3084E0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1" y="1163380"/>
            <a:ext cx="4360202" cy="52258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9FAD41-67A0-FE42-AD13-BC58CDF1C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29" y="156579"/>
            <a:ext cx="11333408" cy="1325563"/>
          </a:xfrm>
        </p:spPr>
        <p:txBody>
          <a:bodyPr>
            <a:noAutofit/>
          </a:bodyPr>
          <a:lstStyle/>
          <a:p>
            <a:r>
              <a:rPr lang="en-US" altLang="zh-TW" sz="4800" dirty="0"/>
              <a:t>Driver built-in for macOS -</a:t>
            </a:r>
            <a:r>
              <a:rPr lang="en-US" sz="4800" dirty="0"/>
              <a:t> plug &amp; play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E08398BD-9791-4256-8C47-684DA3F56FAB}"/>
              </a:ext>
            </a:extLst>
          </p:cNvPr>
          <p:cNvSpPr txBox="1"/>
          <p:nvPr/>
        </p:nvSpPr>
        <p:spPr>
          <a:xfrm>
            <a:off x="5322677" y="2438132"/>
            <a:ext cx="304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macOS 10.13.3 (or later)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Built-in driver for plug &amp; play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8E197276-BCE6-4AF2-B892-EF096234CDF0}"/>
              </a:ext>
            </a:extLst>
          </p:cNvPr>
          <p:cNvSpPr txBox="1"/>
          <p:nvPr/>
        </p:nvSpPr>
        <p:spPr>
          <a:xfrm>
            <a:off x="3504391" y="5041433"/>
            <a:ext cx="1702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F84A89F0-EF7D-4DFD-B5D8-059427802A50}"/>
              </a:ext>
            </a:extLst>
          </p:cNvPr>
          <p:cNvSpPr txBox="1"/>
          <p:nvPr/>
        </p:nvSpPr>
        <p:spPr>
          <a:xfrm>
            <a:off x="3504391" y="2884462"/>
            <a:ext cx="1702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MacBook Pro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85EE7445-47EE-4DB3-8B38-1C6115BF0F06}"/>
              </a:ext>
            </a:extLst>
          </p:cNvPr>
          <p:cNvSpPr txBox="1"/>
          <p:nvPr/>
        </p:nvSpPr>
        <p:spPr>
          <a:xfrm>
            <a:off x="3254031" y="6021057"/>
            <a:ext cx="5117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*QNAP NAS support to be added by </a:t>
            </a:r>
            <a:r>
              <a:rPr lang="en-US" altLang="zh-CN" sz="1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end of 2018 (est.)</a:t>
            </a:r>
            <a:endParaRPr lang="en-US" sz="1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BA40B2A4-89C2-4C46-BCAB-35F1E942C318}"/>
              </a:ext>
            </a:extLst>
          </p:cNvPr>
          <p:cNvGrpSpPr/>
          <p:nvPr/>
        </p:nvGrpSpPr>
        <p:grpSpPr>
          <a:xfrm>
            <a:off x="4099404" y="2360825"/>
            <a:ext cx="512618" cy="512618"/>
            <a:chOff x="10048898" y="4187420"/>
            <a:chExt cx="512618" cy="512618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E917BFB4-4913-4974-8421-A0AF88E67BE8}"/>
                </a:ext>
              </a:extLst>
            </p:cNvPr>
            <p:cNvSpPr/>
            <p:nvPr/>
          </p:nvSpPr>
          <p:spPr>
            <a:xfrm>
              <a:off x="10048898" y="4187420"/>
              <a:ext cx="512618" cy="5126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000C62C5-00C3-42E4-A03F-ACD97C50B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73852" y="4212636"/>
              <a:ext cx="462711" cy="462711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6F3007C0-681A-4279-9153-EB0C5C1EBD75}"/>
              </a:ext>
            </a:extLst>
          </p:cNvPr>
          <p:cNvGrpSpPr/>
          <p:nvPr/>
        </p:nvGrpSpPr>
        <p:grpSpPr>
          <a:xfrm>
            <a:off x="4099404" y="4528815"/>
            <a:ext cx="512618" cy="512618"/>
            <a:chOff x="10048898" y="4766842"/>
            <a:chExt cx="512618" cy="512618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4FEDCF58-B976-4D9E-AC88-DF47F8D10456}"/>
                </a:ext>
              </a:extLst>
            </p:cNvPr>
            <p:cNvSpPr/>
            <p:nvPr/>
          </p:nvSpPr>
          <p:spPr>
            <a:xfrm>
              <a:off x="10048898" y="4766842"/>
              <a:ext cx="512618" cy="5126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5496FC4F-0C22-46A7-8BB0-5B3EC952E7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007" t="37094" r="67724" b="30434"/>
            <a:stretch/>
          </p:blipFill>
          <p:spPr>
            <a:xfrm>
              <a:off x="10093012" y="4837653"/>
              <a:ext cx="431639" cy="430624"/>
            </a:xfrm>
            <a:prstGeom prst="rect">
              <a:avLst/>
            </a:prstGeom>
          </p:spPr>
        </p:pic>
      </p:grpSp>
      <p:sp>
        <p:nvSpPr>
          <p:cNvPr id="26" name="TextBox 4">
            <a:extLst>
              <a:ext uri="{FF2B5EF4-FFF2-40B4-BE49-F238E27FC236}">
                <a16:creationId xmlns:a16="http://schemas.microsoft.com/office/drawing/2014/main" id="{FD895E3E-9A2B-4AFD-9201-34F67401CF6E}"/>
              </a:ext>
            </a:extLst>
          </p:cNvPr>
          <p:cNvSpPr txBox="1"/>
          <p:nvPr/>
        </p:nvSpPr>
        <p:spPr>
          <a:xfrm>
            <a:off x="5322677" y="4512982"/>
            <a:ext cx="3976072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Driver installation required</a:t>
            </a:r>
            <a:endParaRPr lang="zh-TW" altLang="en-US" dirty="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QNA-T310G1T: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 AQC107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QNA-T310G1S: AQC100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4747BD6B-237A-46EB-8E58-50EC2607FA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8136" y="3381915"/>
            <a:ext cx="5435600" cy="462710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31E255AE-D822-442D-B17F-FEAD8ADFAE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3268133" y="1632134"/>
            <a:ext cx="5435600" cy="46271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11A08637-50E6-4EAF-9A7D-95F5B73426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8136" y="5617116"/>
            <a:ext cx="5435600" cy="462710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80D881B7-2E04-4163-905C-07F56E30F2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3268133" y="3867335"/>
            <a:ext cx="5435600" cy="46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38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660AA-8829-9544-A13F-1C7A74B46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579"/>
            <a:ext cx="11264900" cy="1325563"/>
          </a:xfrm>
        </p:spPr>
        <p:txBody>
          <a:bodyPr>
            <a:normAutofit/>
          </a:bodyPr>
          <a:lstStyle/>
          <a:p>
            <a:r>
              <a:rPr lang="en-US" altLang="zh-CN" sz="4800" dirty="0"/>
              <a:t>Portable, </a:t>
            </a:r>
            <a:r>
              <a:rPr lang="en-US" sz="4800" dirty="0"/>
              <a:t>effective heat dissipation</a:t>
            </a:r>
          </a:p>
        </p:txBody>
      </p:sp>
      <p:pic>
        <p:nvPicPr>
          <p:cNvPr id="9" name="圖片 8" descr="一張含有 名片, 文字 的圖片&#10;&#10;描述是以高可信度產生">
            <a:extLst>
              <a:ext uri="{FF2B5EF4-FFF2-40B4-BE49-F238E27FC236}">
                <a16:creationId xmlns:a16="http://schemas.microsoft.com/office/drawing/2014/main" id="{7DCB5BF0-F893-42D7-84DE-1A3A2D5720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91" b="13398"/>
          <a:stretch/>
        </p:blipFill>
        <p:spPr>
          <a:xfrm>
            <a:off x="0" y="1735659"/>
            <a:ext cx="4763068" cy="4683115"/>
          </a:xfrm>
          <a:prstGeom prst="rect">
            <a:avLst/>
          </a:prstGeom>
        </p:spPr>
      </p:pic>
      <p:pic>
        <p:nvPicPr>
          <p:cNvPr id="12" name="圖片 11" descr="一張含有 個人, 服飾 的圖片&#10;&#10;描述是以非常高的可信度產生">
            <a:extLst>
              <a:ext uri="{FF2B5EF4-FFF2-40B4-BE49-F238E27FC236}">
                <a16:creationId xmlns:a16="http://schemas.microsoft.com/office/drawing/2014/main" id="{D609D1FD-7F0F-419E-BBFC-FF7CF1754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105" y="1371600"/>
            <a:ext cx="9620895" cy="504717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DF97F3FF-5ED1-48CA-8FC8-A350DBFEF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463" y="5132457"/>
            <a:ext cx="6101336" cy="814931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356F1DD5-0F6B-43C2-83D1-C91D0999BD4C}"/>
              </a:ext>
            </a:extLst>
          </p:cNvPr>
          <p:cNvSpPr txBox="1"/>
          <p:nvPr/>
        </p:nvSpPr>
        <p:spPr>
          <a:xfrm>
            <a:off x="839315" y="3391237"/>
            <a:ext cx="1246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112 mm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4A1E8BC8-475A-4874-82B6-42CE46DBAA22}"/>
              </a:ext>
            </a:extLst>
          </p:cNvPr>
          <p:cNvSpPr txBox="1"/>
          <p:nvPr/>
        </p:nvSpPr>
        <p:spPr>
          <a:xfrm>
            <a:off x="2543809" y="1597247"/>
            <a:ext cx="1246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/>
              <a:t>56</a:t>
            </a:r>
            <a:r>
              <a:rPr lang="en-US" altLang="zh-TW" sz="2000" dirty="0"/>
              <a:t> mm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3065136B-BB4F-4593-B49B-0BE74D20F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8595" y="1762954"/>
            <a:ext cx="1378424" cy="4699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CE3D75B-2799-4ED3-BE11-E58E200B63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99676" y="3342877"/>
            <a:ext cx="2834508" cy="46990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95FDDAC7-D417-4066-9CE9-0836866E7008}"/>
              </a:ext>
            </a:extLst>
          </p:cNvPr>
          <p:cNvSpPr txBox="1"/>
          <p:nvPr/>
        </p:nvSpPr>
        <p:spPr>
          <a:xfrm>
            <a:off x="3884235" y="4928815"/>
            <a:ext cx="3879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QNA series adopts aluminum alloy for the case for providing effective heat dissipation.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96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64CA7-CFDB-004D-B3C9-C8FF2F56C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and speed indicators</a:t>
            </a:r>
          </a:p>
        </p:txBody>
      </p:sp>
      <p:pic>
        <p:nvPicPr>
          <p:cNvPr id="7" name="圖片 6" descr="一張含有 螢幕擷取畫面, 天空 的圖片&#10;&#10;描述是以高可信度產生">
            <a:extLst>
              <a:ext uri="{FF2B5EF4-FFF2-40B4-BE49-F238E27FC236}">
                <a16:creationId xmlns:a16="http://schemas.microsoft.com/office/drawing/2014/main" id="{CE8E2941-DE48-444D-91E8-4E7F8E793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88" y="1990165"/>
            <a:ext cx="6547254" cy="408954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D85B074-524D-4945-B179-BFC59955F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392" y="2380129"/>
            <a:ext cx="5402292" cy="308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64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>
            <a:extLst>
              <a:ext uri="{FF2B5EF4-FFF2-40B4-BE49-F238E27FC236}">
                <a16:creationId xmlns:a16="http://schemas.microsoft.com/office/drawing/2014/main" id="{0290A54F-7987-4C2C-A6B0-FD37528B427B}"/>
              </a:ext>
            </a:extLst>
          </p:cNvPr>
          <p:cNvSpPr/>
          <p:nvPr/>
        </p:nvSpPr>
        <p:spPr>
          <a:xfrm>
            <a:off x="7590284" y="2410937"/>
            <a:ext cx="2138143" cy="369332"/>
          </a:xfrm>
          <a:prstGeom prst="rect">
            <a:avLst/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A6C6B56C-CD67-42F2-8C87-428C77F5D2F0}"/>
              </a:ext>
            </a:extLst>
          </p:cNvPr>
          <p:cNvSpPr/>
          <p:nvPr/>
        </p:nvSpPr>
        <p:spPr>
          <a:xfrm>
            <a:off x="7667662" y="4646137"/>
            <a:ext cx="1167474" cy="386266"/>
          </a:xfrm>
          <a:prstGeom prst="rect">
            <a:avLst/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249F0A45-A853-4952-AD9D-9F6F0E28EF85}"/>
              </a:ext>
            </a:extLst>
          </p:cNvPr>
          <p:cNvSpPr/>
          <p:nvPr/>
        </p:nvSpPr>
        <p:spPr>
          <a:xfrm>
            <a:off x="5800678" y="5017283"/>
            <a:ext cx="1167474" cy="38626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6A8F844-3D53-4DB9-A74D-DC10B1256471}"/>
              </a:ext>
            </a:extLst>
          </p:cNvPr>
          <p:cNvSpPr/>
          <p:nvPr/>
        </p:nvSpPr>
        <p:spPr>
          <a:xfrm>
            <a:off x="2718810" y="5017284"/>
            <a:ext cx="2019091" cy="363260"/>
          </a:xfrm>
          <a:prstGeom prst="rect">
            <a:avLst/>
          </a:prstGeom>
          <a:solidFill>
            <a:srgbClr val="7030A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A1BEF23D-6113-416E-9BE0-194613899B20}"/>
              </a:ext>
            </a:extLst>
          </p:cNvPr>
          <p:cNvCxnSpPr>
            <a:cxnSpLocks/>
          </p:cNvCxnSpPr>
          <p:nvPr/>
        </p:nvCxnSpPr>
        <p:spPr>
          <a:xfrm>
            <a:off x="4953000" y="3740696"/>
            <a:ext cx="2082800" cy="303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1333C3C7-3F5A-449E-8B4C-6539EEE3A537}"/>
              </a:ext>
            </a:extLst>
          </p:cNvPr>
          <p:cNvCxnSpPr>
            <a:cxnSpLocks/>
          </p:cNvCxnSpPr>
          <p:nvPr/>
        </p:nvCxnSpPr>
        <p:spPr>
          <a:xfrm>
            <a:off x="2413000" y="3740696"/>
            <a:ext cx="2082800" cy="303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接點: 肘形 27">
            <a:extLst>
              <a:ext uri="{FF2B5EF4-FFF2-40B4-BE49-F238E27FC236}">
                <a16:creationId xmlns:a16="http://schemas.microsoft.com/office/drawing/2014/main" id="{B2ACC4DF-809F-46A2-B0A7-95403B884686}"/>
              </a:ext>
            </a:extLst>
          </p:cNvPr>
          <p:cNvCxnSpPr>
            <a:cxnSpLocks/>
          </p:cNvCxnSpPr>
          <p:nvPr/>
        </p:nvCxnSpPr>
        <p:spPr>
          <a:xfrm>
            <a:off x="7454099" y="3901853"/>
            <a:ext cx="3234930" cy="615242"/>
          </a:xfrm>
          <a:prstGeom prst="bentConnector3">
            <a:avLst>
              <a:gd name="adj1" fmla="val 9694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D311BDD3-08F0-4BB6-9F91-8F4D380D0FC2}"/>
              </a:ext>
            </a:extLst>
          </p:cNvPr>
          <p:cNvCxnSpPr>
            <a:cxnSpLocks/>
          </p:cNvCxnSpPr>
          <p:nvPr/>
        </p:nvCxnSpPr>
        <p:spPr>
          <a:xfrm flipV="1">
            <a:off x="7454099" y="2912491"/>
            <a:ext cx="3234930" cy="817668"/>
          </a:xfrm>
          <a:prstGeom prst="bentConnector3">
            <a:avLst>
              <a:gd name="adj1" fmla="val 9171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4BCA312-48F3-BF43-B387-C43386AC6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579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ts val="4500"/>
              </a:lnSpc>
            </a:pPr>
            <a:r>
              <a:rPr lang="en-US" altLang="zh-CN" dirty="0"/>
              <a:t>Thunderbolt 3 + 10GbE environment</a:t>
            </a:r>
            <a:br>
              <a:rPr lang="en-US" altLang="zh-CN" dirty="0"/>
            </a:br>
            <a:r>
              <a:rPr lang="en-US" altLang="zh-CN" dirty="0"/>
              <a:t>for data backup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B700DF-E655-7142-BC5A-0024063BE430}"/>
              </a:ext>
            </a:extLst>
          </p:cNvPr>
          <p:cNvSpPr txBox="1"/>
          <p:nvPr/>
        </p:nvSpPr>
        <p:spPr>
          <a:xfrm>
            <a:off x="254190" y="5853962"/>
            <a:ext cx="5710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Find more QNAP 10GbE NAS</a:t>
            </a:r>
          </a:p>
          <a:p>
            <a:r>
              <a:rPr lang="en-US" sz="1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https://www.qnap.com/en/product/?conditions=2-4,2-5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2A9F35-2566-F24C-8F9D-55BA0E28A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42" y="2331340"/>
            <a:ext cx="2946757" cy="23947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D94F39-FEB5-F547-8EB3-0C57CD4A010B}"/>
              </a:ext>
            </a:extLst>
          </p:cNvPr>
          <p:cNvSpPr txBox="1"/>
          <p:nvPr/>
        </p:nvSpPr>
        <p:spPr>
          <a:xfrm>
            <a:off x="2870198" y="5034217"/>
            <a:ext cx="1867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Thunderbolt3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9F2578-F9C8-924C-BE64-80AE178A1050}"/>
              </a:ext>
            </a:extLst>
          </p:cNvPr>
          <p:cNvSpPr txBox="1"/>
          <p:nvPr/>
        </p:nvSpPr>
        <p:spPr>
          <a:xfrm>
            <a:off x="5902915" y="5034217"/>
            <a:ext cx="1167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50B05B12-B7D6-4292-91F4-FCA514B63FC4}"/>
              </a:ext>
            </a:extLst>
          </p:cNvPr>
          <p:cNvSpPr txBox="1"/>
          <p:nvPr/>
        </p:nvSpPr>
        <p:spPr>
          <a:xfrm>
            <a:off x="7547338" y="2404523"/>
            <a:ext cx="2291422" cy="369332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10GbE NAS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37DD9BCF-2671-2E47-AD5B-E4F8B9EBA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412" y="3276600"/>
            <a:ext cx="3102424" cy="8159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8EC83B1-1EA6-A94B-886B-88499B76953E}"/>
              </a:ext>
            </a:extLst>
          </p:cNvPr>
          <p:cNvSpPr txBox="1"/>
          <p:nvPr/>
        </p:nvSpPr>
        <p:spPr>
          <a:xfrm>
            <a:off x="7775933" y="4659942"/>
            <a:ext cx="111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</a:p>
        </p:txBody>
      </p:sp>
      <p:pic>
        <p:nvPicPr>
          <p:cNvPr id="7" name="圖片 6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id="{C10CB99C-BDD9-4679-B6DB-03C7044E2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031" y="2810321"/>
            <a:ext cx="2935656" cy="1834785"/>
          </a:xfrm>
          <a:prstGeom prst="rect">
            <a:avLst/>
          </a:prstGeom>
        </p:spPr>
      </p:pic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07C8CD24-F176-41DB-9DE5-7459AB4D8F8E}"/>
              </a:ext>
            </a:extLst>
          </p:cNvPr>
          <p:cNvCxnSpPr/>
          <p:nvPr/>
        </p:nvCxnSpPr>
        <p:spPr>
          <a:xfrm>
            <a:off x="3728681" y="3740696"/>
            <a:ext cx="0" cy="1276587"/>
          </a:xfrm>
          <a:prstGeom prst="line">
            <a:avLst/>
          </a:prstGeom>
          <a:ln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91D173CA-36A0-481E-8786-7F4E4A9EEDE3}"/>
              </a:ext>
            </a:extLst>
          </p:cNvPr>
          <p:cNvCxnSpPr/>
          <p:nvPr/>
        </p:nvCxnSpPr>
        <p:spPr>
          <a:xfrm>
            <a:off x="6353348" y="3740696"/>
            <a:ext cx="0" cy="127658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箭號: 向右 46">
            <a:extLst>
              <a:ext uri="{FF2B5EF4-FFF2-40B4-BE49-F238E27FC236}">
                <a16:creationId xmlns:a16="http://schemas.microsoft.com/office/drawing/2014/main" id="{D2C094C3-0CAB-4B82-BDC2-79B19A98BFD9}"/>
              </a:ext>
            </a:extLst>
          </p:cNvPr>
          <p:cNvSpPr/>
          <p:nvPr/>
        </p:nvSpPr>
        <p:spPr>
          <a:xfrm>
            <a:off x="50810" y="1758498"/>
            <a:ext cx="3497639" cy="350049"/>
          </a:xfrm>
          <a:prstGeom prst="rightArrow">
            <a:avLst>
              <a:gd name="adj1" fmla="val 100000"/>
              <a:gd name="adj2" fmla="val 50000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100"/>
              </a:lnSpc>
            </a:pPr>
            <a:r>
              <a:rPr lang="en-US" altLang="zh-CN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Video Editing workstation</a:t>
            </a:r>
            <a:endParaRPr lang="en-US" altLang="zh-TW" sz="20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8" name="箭號: 向右 47">
            <a:extLst>
              <a:ext uri="{FF2B5EF4-FFF2-40B4-BE49-F238E27FC236}">
                <a16:creationId xmlns:a16="http://schemas.microsoft.com/office/drawing/2014/main" id="{7E0970C7-8F0F-46E3-9414-1591379AA73F}"/>
              </a:ext>
            </a:extLst>
          </p:cNvPr>
          <p:cNvSpPr/>
          <p:nvPr/>
        </p:nvSpPr>
        <p:spPr>
          <a:xfrm>
            <a:off x="3315009" y="2406526"/>
            <a:ext cx="3600052" cy="373743"/>
          </a:xfrm>
          <a:prstGeom prst="rightArrow">
            <a:avLst>
              <a:gd name="adj1" fmla="val 100000"/>
              <a:gd name="adj2" fmla="val 50000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100"/>
              </a:lnSpc>
            </a:pPr>
            <a:r>
              <a:rPr lang="en-US" altLang="zh-CN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Back-up your masterpiece</a:t>
            </a:r>
            <a:endParaRPr lang="en-US" altLang="zh-TW" sz="20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36375CBD-ED63-4853-9F06-B1FCEA93347B}"/>
              </a:ext>
            </a:extLst>
          </p:cNvPr>
          <p:cNvSpPr/>
          <p:nvPr/>
        </p:nvSpPr>
        <p:spPr>
          <a:xfrm>
            <a:off x="9925202" y="1481167"/>
            <a:ext cx="2170966" cy="4445119"/>
          </a:xfrm>
          <a:prstGeom prst="roundRect">
            <a:avLst>
              <a:gd name="adj" fmla="val 737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93B80419-E301-4EA3-BF39-259196FFC200}"/>
              </a:ext>
            </a:extLst>
          </p:cNvPr>
          <p:cNvSpPr/>
          <p:nvPr/>
        </p:nvSpPr>
        <p:spPr>
          <a:xfrm>
            <a:off x="9944162" y="1481167"/>
            <a:ext cx="2152006" cy="64633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Picture 7">
            <a:extLst>
              <a:ext uri="{FF2B5EF4-FFF2-40B4-BE49-F238E27FC236}">
                <a16:creationId xmlns:a16="http://schemas.microsoft.com/office/drawing/2014/main" id="{C2AF4E39-5C6A-49A8-9596-1B67B784E3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43" r="9440"/>
          <a:stretch/>
        </p:blipFill>
        <p:spPr>
          <a:xfrm>
            <a:off x="9795489" y="2138081"/>
            <a:ext cx="2211440" cy="1660902"/>
          </a:xfrm>
          <a:prstGeom prst="rect">
            <a:avLst/>
          </a:prstGeom>
        </p:spPr>
      </p:pic>
      <p:sp>
        <p:nvSpPr>
          <p:cNvPr id="31" name="TextBox 8">
            <a:extLst>
              <a:ext uri="{FF2B5EF4-FFF2-40B4-BE49-F238E27FC236}">
                <a16:creationId xmlns:a16="http://schemas.microsoft.com/office/drawing/2014/main" id="{2B261BEE-69AE-4793-A12B-2B58266C51B7}"/>
              </a:ext>
            </a:extLst>
          </p:cNvPr>
          <p:cNvSpPr txBox="1"/>
          <p:nvPr/>
        </p:nvSpPr>
        <p:spPr>
          <a:xfrm>
            <a:off x="10350878" y="3762567"/>
            <a:ext cx="1202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TS-963X</a:t>
            </a:r>
          </a:p>
        </p:txBody>
      </p:sp>
      <p:pic>
        <p:nvPicPr>
          <p:cNvPr id="32" name="Picture 9">
            <a:extLst>
              <a:ext uri="{FF2B5EF4-FFF2-40B4-BE49-F238E27FC236}">
                <a16:creationId xmlns:a16="http://schemas.microsoft.com/office/drawing/2014/main" id="{432380B2-4394-4041-8152-66927BBD79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309" r="23056"/>
          <a:stretch/>
        </p:blipFill>
        <p:spPr>
          <a:xfrm>
            <a:off x="10179949" y="4074459"/>
            <a:ext cx="1442520" cy="1537594"/>
          </a:xfrm>
          <a:prstGeom prst="rect">
            <a:avLst/>
          </a:prstGeom>
        </p:spPr>
      </p:pic>
      <p:sp>
        <p:nvSpPr>
          <p:cNvPr id="33" name="TextBox 10">
            <a:extLst>
              <a:ext uri="{FF2B5EF4-FFF2-40B4-BE49-F238E27FC236}">
                <a16:creationId xmlns:a16="http://schemas.microsoft.com/office/drawing/2014/main" id="{10EACE6A-324A-4518-AFF6-A7D3EA3BCDF8}"/>
              </a:ext>
            </a:extLst>
          </p:cNvPr>
          <p:cNvSpPr txBox="1"/>
          <p:nvPr/>
        </p:nvSpPr>
        <p:spPr>
          <a:xfrm>
            <a:off x="10350878" y="5588124"/>
            <a:ext cx="1202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TS-332X</a:t>
            </a:r>
          </a:p>
        </p:txBody>
      </p:sp>
      <p:sp>
        <p:nvSpPr>
          <p:cNvPr id="35" name="TextBox 29">
            <a:extLst>
              <a:ext uri="{FF2B5EF4-FFF2-40B4-BE49-F238E27FC236}">
                <a16:creationId xmlns:a16="http://schemas.microsoft.com/office/drawing/2014/main" id="{45D4AAD4-01E6-42FB-AC27-9806F19E858B}"/>
              </a:ext>
            </a:extLst>
          </p:cNvPr>
          <p:cNvSpPr txBox="1"/>
          <p:nvPr/>
        </p:nvSpPr>
        <p:spPr>
          <a:xfrm>
            <a:off x="9756336" y="1468288"/>
            <a:ext cx="2485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10GbE NAS</a:t>
            </a:r>
          </a:p>
        </p:txBody>
      </p:sp>
    </p:spTree>
    <p:extLst>
      <p:ext uri="{BB962C8B-B14F-4D97-AF65-F5344CB8AC3E}">
        <p14:creationId xmlns:p14="http://schemas.microsoft.com/office/powerpoint/2010/main" val="1678412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2250BC76-E493-4E50-975B-7A63D4012A53}"/>
              </a:ext>
            </a:extLst>
          </p:cNvPr>
          <p:cNvSpPr/>
          <p:nvPr/>
        </p:nvSpPr>
        <p:spPr>
          <a:xfrm>
            <a:off x="9622365" y="2280660"/>
            <a:ext cx="2053168" cy="45720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PCIe expansion supported </a:t>
            </a:r>
            <a:r>
              <a:rPr lang="en-US" altLang="zh-CN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一張含有 室內, 牆, 窗戶, 電子用品 的圖片&#10;&#10;描述是以非常高的可信度產生">
            <a:extLst>
              <a:ext uri="{FF2B5EF4-FFF2-40B4-BE49-F238E27FC236}">
                <a16:creationId xmlns:a16="http://schemas.microsoft.com/office/drawing/2014/main" id="{5F3D159A-1F53-4A1E-98D2-83F5F5FBC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28" t="307" r="6890"/>
          <a:stretch/>
        </p:blipFill>
        <p:spPr>
          <a:xfrm>
            <a:off x="0" y="0"/>
            <a:ext cx="562081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36D351-AA0B-C249-AF40-25C8EB85B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98" y="280460"/>
            <a:ext cx="5732988" cy="219757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4800" dirty="0"/>
              <a:t>Easily upgrade to </a:t>
            </a:r>
            <a:br>
              <a:rPr lang="en-US" altLang="zh-CN" sz="4800" dirty="0"/>
            </a:br>
            <a:r>
              <a:rPr lang="en-US" altLang="zh-CN" sz="4800" dirty="0"/>
              <a:t>10GbE PC/NAS</a:t>
            </a:r>
            <a:r>
              <a:rPr lang="en-US" sz="48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76873D-7392-E843-8E52-00A7A90D6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210" y="324443"/>
            <a:ext cx="4101050" cy="25631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17235F-CFC1-AA46-A86B-5F22D2E07576}"/>
              </a:ext>
            </a:extLst>
          </p:cNvPr>
          <p:cNvSpPr txBox="1"/>
          <p:nvPr/>
        </p:nvSpPr>
        <p:spPr>
          <a:xfrm>
            <a:off x="1585894" y="5458089"/>
            <a:ext cx="70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6CC08C-ED2D-FA40-8E97-2BB66B35EDB1}"/>
              </a:ext>
            </a:extLst>
          </p:cNvPr>
          <p:cNvSpPr txBox="1"/>
          <p:nvPr/>
        </p:nvSpPr>
        <p:spPr>
          <a:xfrm>
            <a:off x="2936038" y="5441156"/>
            <a:ext cx="109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TS-1277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D58F71-0BA0-474A-B054-4BBE6AA4E13D}"/>
              </a:ext>
            </a:extLst>
          </p:cNvPr>
          <p:cNvSpPr/>
          <p:nvPr/>
        </p:nvSpPr>
        <p:spPr>
          <a:xfrm>
            <a:off x="6232615" y="699092"/>
            <a:ext cx="1921456" cy="389466"/>
          </a:xfrm>
          <a:prstGeom prst="rect">
            <a:avLst/>
          </a:prstGeom>
          <a:solidFill>
            <a:srgbClr val="0070C0">
              <a:alpha val="42000"/>
            </a:srgbClr>
          </a:solidFill>
          <a:ln>
            <a:solidFill>
              <a:schemeClr val="accent2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917CAC-ADF5-B241-8E0E-421B478A079F}"/>
              </a:ext>
            </a:extLst>
          </p:cNvPr>
          <p:cNvSpPr txBox="1"/>
          <p:nvPr/>
        </p:nvSpPr>
        <p:spPr>
          <a:xfrm>
            <a:off x="10146405" y="709159"/>
            <a:ext cx="22013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</a:t>
            </a:r>
            <a:r>
              <a:rPr lang="en-US" altLang="zh-CN" sz="15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expansion slots</a:t>
            </a:r>
            <a:endParaRPr lang="en-US" sz="15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0F6586-F7DC-984F-9C12-DE691E354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228" y="3286171"/>
            <a:ext cx="2106507" cy="13165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67C6B5-2774-B147-A2B2-F19124CE7A46}"/>
              </a:ext>
            </a:extLst>
          </p:cNvPr>
          <p:cNvSpPr txBox="1"/>
          <p:nvPr/>
        </p:nvSpPr>
        <p:spPr>
          <a:xfrm>
            <a:off x="7784154" y="3449969"/>
            <a:ext cx="4087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QM2-2S10G1T</a:t>
            </a:r>
          </a:p>
          <a:p>
            <a:r>
              <a:rPr lang="en-US" sz="15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QM2-2P10G1T</a:t>
            </a:r>
          </a:p>
          <a:p>
            <a:r>
              <a:rPr lang="en-US" altLang="zh-TW" sz="15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Dual </a:t>
            </a:r>
            <a:r>
              <a:rPr lang="en-US" sz="15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M.2 2280 SATA/PCIe </a:t>
            </a:r>
            <a:r>
              <a:rPr lang="en-US" sz="15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MVMe</a:t>
            </a:r>
            <a:r>
              <a:rPr lang="en-US" sz="15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SSDslots</a:t>
            </a:r>
            <a:r>
              <a:rPr lang="en-US" sz="15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+</a:t>
            </a:r>
            <a:r>
              <a:rPr lang="en-US" altLang="zh-TW" sz="15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single port 10</a:t>
            </a:r>
            <a:r>
              <a:rPr lang="en-US" sz="15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GbE expansion card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30C4AD-61DC-914E-A345-814B053B7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536" y="4715257"/>
            <a:ext cx="1981200" cy="12382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4EE3788-B5B8-EA4D-BC2C-F8E36D5F7AA5}"/>
              </a:ext>
            </a:extLst>
          </p:cNvPr>
          <p:cNvSpPr txBox="1"/>
          <p:nvPr/>
        </p:nvSpPr>
        <p:spPr>
          <a:xfrm>
            <a:off x="7784154" y="4928692"/>
            <a:ext cx="345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QXG-10G1T</a:t>
            </a:r>
          </a:p>
          <a:p>
            <a:r>
              <a:rPr lang="en-US" altLang="zh-TW" sz="15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Single port five speed </a:t>
            </a:r>
            <a:r>
              <a:rPr lang="zh-TW" altLang="en-US" sz="15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5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</a:t>
            </a:r>
            <a:r>
              <a:rPr lang="en-US" sz="15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GbE </a:t>
            </a:r>
            <a:r>
              <a:rPr lang="en-US" altLang="zh-TW" sz="15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network expansion card</a:t>
            </a:r>
            <a:endParaRPr lang="en-US" sz="15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en-US" sz="15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2EEEC5-926C-6141-8F9E-B07C98D42A96}"/>
              </a:ext>
            </a:extLst>
          </p:cNvPr>
          <p:cNvSpPr txBox="1"/>
          <p:nvPr/>
        </p:nvSpPr>
        <p:spPr>
          <a:xfrm>
            <a:off x="6329965" y="5952638"/>
            <a:ext cx="529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More NAS with PCIe expansion slots : </a:t>
            </a:r>
            <a:r>
              <a:rPr 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https://www.qnap.com/zh-tw/product/?conditions=2-5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DCDB65CB-988F-49ED-B9AB-317E55A573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3334"/>
          <a:stretch/>
        </p:blipFill>
        <p:spPr>
          <a:xfrm>
            <a:off x="4818" y="6400800"/>
            <a:ext cx="12182364" cy="457200"/>
          </a:xfrm>
          <a:prstGeom prst="rect">
            <a:avLst/>
          </a:prstGeom>
        </p:spPr>
      </p:pic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451D3FC8-2B33-49FF-A8C2-D7982A8F2841}"/>
              </a:ext>
            </a:extLst>
          </p:cNvPr>
          <p:cNvCxnSpPr>
            <a:cxnSpLocks/>
          </p:cNvCxnSpPr>
          <p:nvPr/>
        </p:nvCxnSpPr>
        <p:spPr>
          <a:xfrm>
            <a:off x="8154071" y="893825"/>
            <a:ext cx="1979455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BF6281BD-1EF1-4054-AE62-A93FAC3B36A4}"/>
              </a:ext>
            </a:extLst>
          </p:cNvPr>
          <p:cNvCxnSpPr/>
          <p:nvPr/>
        </p:nvCxnSpPr>
        <p:spPr>
          <a:xfrm>
            <a:off x="5930536" y="3081867"/>
            <a:ext cx="594085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492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E061BE02-25BE-4029-B6CB-BA098902E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" y="0"/>
            <a:ext cx="1218776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8A468E-14E7-7B47-A9CD-56065E853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010" y="56032"/>
            <a:ext cx="11581015" cy="1325563"/>
          </a:xfrm>
        </p:spPr>
        <p:txBody>
          <a:bodyPr>
            <a:normAutofit fontScale="90000"/>
          </a:bodyPr>
          <a:lstStyle/>
          <a:p>
            <a:pPr fontAlgn="base"/>
            <a:r>
              <a:rPr lang="en-US" dirty="0">
                <a:solidFill>
                  <a:schemeClr val="bg1"/>
                </a:solidFill>
              </a:rPr>
              <a:t>Enable blazing-fast 10GbE connectivity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D21383-9C49-4C42-ADFD-796213F9BAE4}"/>
              </a:ext>
            </a:extLst>
          </p:cNvPr>
          <p:cNvSpPr txBox="1"/>
          <p:nvPr/>
        </p:nvSpPr>
        <p:spPr>
          <a:xfrm>
            <a:off x="838666" y="5408507"/>
            <a:ext cx="6566690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Microsoft JhengHei"/>
                <a:ea typeface="Microsoft JhengHei"/>
              </a:rPr>
              <a:t>10GbE Transfer</a:t>
            </a:r>
            <a:br>
              <a:rPr lang="en-US" altLang="zh-TW" sz="1000" dirty="0">
                <a:solidFill>
                  <a:schemeClr val="bg1"/>
                </a:solidFill>
                <a:latin typeface="Microsoft JhengHei"/>
                <a:ea typeface="Microsoft JhengHei"/>
              </a:rPr>
            </a:br>
            <a:r>
              <a:rPr lang="en-US" altLang="zh-TW" sz="1000" dirty="0">
                <a:solidFill>
                  <a:schemeClr val="bg1"/>
                </a:solidFill>
                <a:latin typeface="Microsoft JhengHei"/>
                <a:ea typeface="Microsoft JhengHei"/>
              </a:rPr>
              <a:t>Test environment</a:t>
            </a:r>
            <a:r>
              <a:rPr lang="zh-TW" altLang="en-US" sz="1000" dirty="0">
                <a:solidFill>
                  <a:schemeClr val="bg1"/>
                </a:solidFill>
                <a:latin typeface="Microsoft JhengHei"/>
                <a:ea typeface="Microsoft JhengHei"/>
              </a:rPr>
              <a:t>：</a:t>
            </a:r>
            <a:br>
              <a:rPr lang="zh-TW" altLang="en-US" sz="1000" dirty="0">
                <a:solidFill>
                  <a:schemeClr val="bg1"/>
                </a:solidFill>
                <a:latin typeface="Microsoft JhengHei"/>
                <a:ea typeface="Microsoft JhengHei"/>
              </a:rPr>
            </a:br>
            <a:r>
              <a:rPr lang="en-US" altLang="zh-TW" sz="1000" dirty="0">
                <a:solidFill>
                  <a:schemeClr val="bg1"/>
                </a:solidFill>
                <a:latin typeface="Microsoft JhengHei"/>
                <a:ea typeface="Microsoft JhengHei"/>
              </a:rPr>
              <a:t>Server</a:t>
            </a:r>
            <a:r>
              <a:rPr lang="zh-TW" altLang="en-US" sz="1000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1000" dirty="0">
                <a:solidFill>
                  <a:schemeClr val="bg1"/>
                </a:solidFill>
                <a:latin typeface="Microsoft JhengHei"/>
                <a:ea typeface="Microsoft JhengHei"/>
              </a:rPr>
              <a:t>NAS</a:t>
            </a:r>
            <a:r>
              <a:rPr lang="en-US" sz="1000" dirty="0">
                <a:solidFill>
                  <a:schemeClr val="bg1"/>
                </a:solidFill>
                <a:latin typeface="Microsoft JhengHei"/>
                <a:ea typeface="Microsoft JhengHei"/>
              </a:rPr>
              <a:t>：TS-677, QTS 4.3.4, , AMD Ryzen 5 2600, 3.40 GHz, 8GB RAM, RAID5, Samsung SSD 850 PRO 512GB *6, QXG-10G1T &amp; LAN-10G2SF-MLX, </a:t>
            </a:r>
          </a:p>
          <a:p>
            <a:r>
              <a:rPr lang="zh-TW" altLang="en-US" sz="1000" dirty="0">
                <a:solidFill>
                  <a:schemeClr val="bg1"/>
                </a:solidFill>
                <a:latin typeface="Microsoft JhengHei"/>
                <a:ea typeface="Microsoft JhengHei"/>
              </a:rPr>
              <a:t>Ｃ</a:t>
            </a:r>
            <a:r>
              <a:rPr lang="en-US" altLang="zh-TW" sz="1000" dirty="0">
                <a:solidFill>
                  <a:schemeClr val="bg1"/>
                </a:solidFill>
                <a:latin typeface="Microsoft JhengHei"/>
                <a:ea typeface="Microsoft JhengHei"/>
              </a:rPr>
              <a:t>l</a:t>
            </a:r>
            <a:r>
              <a:rPr lang="zh-TW" altLang="en-US" sz="1000" dirty="0">
                <a:solidFill>
                  <a:schemeClr val="bg1"/>
                </a:solidFill>
                <a:latin typeface="Microsoft JhengHei"/>
                <a:ea typeface="Microsoft JhengHei"/>
              </a:rPr>
              <a:t>ient </a:t>
            </a:r>
            <a:r>
              <a:rPr lang="en-US" sz="1000" dirty="0" err="1">
                <a:solidFill>
                  <a:schemeClr val="bg1"/>
                </a:solidFill>
                <a:latin typeface="Microsoft JhengHei"/>
                <a:ea typeface="Microsoft JhengHei"/>
              </a:rPr>
              <a:t>PC：Windows</a:t>
            </a:r>
            <a:r>
              <a:rPr lang="en-US" sz="1000" dirty="0">
                <a:solidFill>
                  <a:schemeClr val="bg1"/>
                </a:solidFill>
                <a:latin typeface="Microsoft JhengHei"/>
                <a:ea typeface="Microsoft JhengHei"/>
              </a:rPr>
              <a:t> 10, Intel Core i7-4770 3.40GHz, 32GB RAM, LAN: Thunderbolt 3, MTU9000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CD1D0D-E186-F44E-B50B-16976856467F}"/>
              </a:ext>
            </a:extLst>
          </p:cNvPr>
          <p:cNvSpPr txBox="1"/>
          <p:nvPr/>
        </p:nvSpPr>
        <p:spPr>
          <a:xfrm>
            <a:off x="858871" y="4705154"/>
            <a:ext cx="5913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Microsoft JhengHei"/>
                <a:ea typeface="Microsoft JhengHei"/>
              </a:rPr>
              <a:t>*</a:t>
            </a:r>
            <a:r>
              <a:rPr lang="en-US" sz="1400" dirty="0"/>
              <a:t>Please set Jumbo Frame to MTU 9000 for optimal performance</a:t>
            </a:r>
            <a:endParaRPr lang="en-US" altLang="zh-TW" sz="1400" dirty="0">
              <a:latin typeface="Microsoft JhengHei"/>
              <a:ea typeface="Microsoft JhengHei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80546D3D-2C22-4658-909E-2F86BF5642F9}"/>
              </a:ext>
            </a:extLst>
          </p:cNvPr>
          <p:cNvSpPr txBox="1"/>
          <p:nvPr/>
        </p:nvSpPr>
        <p:spPr>
          <a:xfrm>
            <a:off x="967357" y="2507607"/>
            <a:ext cx="2550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 Download</a:t>
            </a:r>
            <a:endParaRPr lang="en-US" altLang="zh-TW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EA89F8C4-5461-4BAD-95C8-5841E47B2024}"/>
              </a:ext>
            </a:extLst>
          </p:cNvPr>
          <p:cNvSpPr txBox="1"/>
          <p:nvPr/>
        </p:nvSpPr>
        <p:spPr>
          <a:xfrm>
            <a:off x="967357" y="3375512"/>
            <a:ext cx="2550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 Upload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5E4FF0EB-2A0B-4A7F-8E78-1A990D8A12D4}"/>
              </a:ext>
            </a:extLst>
          </p:cNvPr>
          <p:cNvSpPr txBox="1"/>
          <p:nvPr/>
        </p:nvSpPr>
        <p:spPr>
          <a:xfrm>
            <a:off x="967356" y="1890078"/>
            <a:ext cx="35138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File Transfer (1 x 10GbE)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3B7FC680-132D-477B-BCFA-E7172369875B}"/>
              </a:ext>
            </a:extLst>
          </p:cNvPr>
          <p:cNvSpPr txBox="1"/>
          <p:nvPr/>
        </p:nvSpPr>
        <p:spPr>
          <a:xfrm>
            <a:off x="4423479" y="2507607"/>
            <a:ext cx="2550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dirty="0"/>
              <a:t>1068 MB/s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1C261B13-2754-44D6-83B7-42B183B26772}"/>
              </a:ext>
            </a:extLst>
          </p:cNvPr>
          <p:cNvSpPr txBox="1"/>
          <p:nvPr/>
        </p:nvSpPr>
        <p:spPr>
          <a:xfrm>
            <a:off x="4423479" y="3375512"/>
            <a:ext cx="2550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/>
              <a:t>1069 MB/s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2E6F0979-9E74-44A5-8FAC-5D51085A96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334"/>
          <a:stretch/>
        </p:blipFill>
        <p:spPr>
          <a:xfrm>
            <a:off x="4818" y="6400800"/>
            <a:ext cx="1218236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79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 descr="一張含有 室內, 個人, 電腦, 膝上型電腦 的圖片&#10;&#10;描述是以非常高的可信度產生">
            <a:extLst>
              <a:ext uri="{FF2B5EF4-FFF2-40B4-BE49-F238E27FC236}">
                <a16:creationId xmlns:a16="http://schemas.microsoft.com/office/drawing/2014/main" id="{4D165077-8AD2-42B9-9346-094F82CEC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1" y="-3437"/>
            <a:ext cx="12203501" cy="686487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430A729-15D6-4414-B845-1831CBE12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334"/>
          <a:stretch/>
        </p:blipFill>
        <p:spPr>
          <a:xfrm>
            <a:off x="4818" y="6400800"/>
            <a:ext cx="12182364" cy="4572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34C879-7B91-49E7-991E-6842039449F2}"/>
              </a:ext>
            </a:extLst>
          </p:cNvPr>
          <p:cNvSpPr txBox="1">
            <a:spLocks/>
          </p:cNvSpPr>
          <p:nvPr/>
        </p:nvSpPr>
        <p:spPr>
          <a:xfrm>
            <a:off x="763616" y="22049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sz="8000"/>
              <a:t>Demo</a:t>
            </a:r>
            <a:endParaRPr lang="en-US" sz="8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769506-1028-49C8-AC7F-E70EAA058703}"/>
              </a:ext>
            </a:extLst>
          </p:cNvPr>
          <p:cNvSpPr txBox="1">
            <a:spLocks/>
          </p:cNvSpPr>
          <p:nvPr/>
        </p:nvSpPr>
        <p:spPr>
          <a:xfrm>
            <a:off x="802253" y="3491913"/>
            <a:ext cx="2958378" cy="935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dist">
              <a:buNone/>
            </a:pPr>
            <a:r>
              <a:rPr lang="en-US" altLang="zh-CN" sz="3500" dirty="0"/>
              <a:t>Unboxing and data transfers</a:t>
            </a:r>
          </a:p>
        </p:txBody>
      </p:sp>
    </p:spTree>
    <p:extLst>
      <p:ext uri="{BB962C8B-B14F-4D97-AF65-F5344CB8AC3E}">
        <p14:creationId xmlns:p14="http://schemas.microsoft.com/office/powerpoint/2010/main" val="2711957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桌, 室內 的圖片&#10;&#10;描述是以高可信度產生">
            <a:extLst>
              <a:ext uri="{FF2B5EF4-FFF2-40B4-BE49-F238E27FC236}">
                <a16:creationId xmlns:a16="http://schemas.microsoft.com/office/drawing/2014/main" id="{E5621489-4B35-42C8-9A31-04191688B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" y="0"/>
            <a:ext cx="12180248" cy="6858000"/>
          </a:xfrm>
          <a:prstGeom prst="rect">
            <a:avLst/>
          </a:prstGeom>
        </p:spPr>
      </p:pic>
      <p:sp>
        <p:nvSpPr>
          <p:cNvPr id="5" name="標題 5">
            <a:extLst>
              <a:ext uri="{FF2B5EF4-FFF2-40B4-BE49-F238E27FC236}">
                <a16:creationId xmlns:a16="http://schemas.microsoft.com/office/drawing/2014/main" id="{7B2A7F30-C73E-469F-BE3A-6B34399C9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04" y="2090891"/>
            <a:ext cx="5923208" cy="2777321"/>
          </a:xfrm>
        </p:spPr>
        <p:txBody>
          <a:bodyPr>
            <a:normAutofit/>
          </a:bodyPr>
          <a:lstStyle/>
          <a:p>
            <a:r>
              <a:rPr lang="en-US" altLang="zh-TW" sz="5200" dirty="0"/>
              <a:t>QNA </a:t>
            </a:r>
            <a:r>
              <a:rPr lang="en-US" altLang="zh-TW" dirty="0"/>
              <a:t>Series</a:t>
            </a:r>
            <a:br>
              <a:rPr lang="zh-TW" altLang="en-US" b="0" dirty="0"/>
            </a:br>
            <a:r>
              <a:rPr lang="en-US" altLang="zh-TW" dirty="0"/>
              <a:t>Your Best Choice! </a:t>
            </a:r>
            <a:endParaRPr lang="zh-TW" altLang="en-US" sz="5200" dirty="0"/>
          </a:p>
        </p:txBody>
      </p:sp>
      <p:sp>
        <p:nvSpPr>
          <p:cNvPr id="6" name="文字方塊 20">
            <a:extLst>
              <a:ext uri="{FF2B5EF4-FFF2-40B4-BE49-F238E27FC236}">
                <a16:creationId xmlns:a16="http://schemas.microsoft.com/office/drawing/2014/main" id="{B3D6414A-7856-479F-B019-41E420A0B7BC}"/>
              </a:ext>
            </a:extLst>
          </p:cNvPr>
          <p:cNvSpPr txBox="1"/>
          <p:nvPr/>
        </p:nvSpPr>
        <p:spPr>
          <a:xfrm>
            <a:off x="535452" y="6338946"/>
            <a:ext cx="5560547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900" dirty="0">
                <a:latin typeface="微軟正黑體" pitchFamily="34" charset="-120"/>
                <a:ea typeface="微軟正黑體" pitchFamily="34" charset="-120"/>
              </a:rPr>
              <a:t>©2018</a:t>
            </a:r>
            <a:r>
              <a:rPr lang="zh-TW" altLang="en-US" sz="900" dirty="0">
                <a:latin typeface="微軟正黑體" pitchFamily="34" charset="-120"/>
                <a:ea typeface="微軟正黑體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 </a:t>
            </a:r>
            <a:endParaRPr lang="en-US" altLang="zh-TW" sz="900" b="1" kern="0" dirty="0"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6287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AAA34D4-D847-4089-98CE-23C9D5305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" y="0"/>
            <a:ext cx="1218236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6515D6-60BB-374C-BC77-B324220CE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240"/>
            <a:ext cx="10515600" cy="1325563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Thunderbolt 3 super fast transfer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A8E5F909-7CC4-42AC-B41E-EB80BE3CB80C}"/>
              </a:ext>
            </a:extLst>
          </p:cNvPr>
          <p:cNvSpPr txBox="1"/>
          <p:nvPr/>
        </p:nvSpPr>
        <p:spPr>
          <a:xfrm>
            <a:off x="116379" y="1675997"/>
            <a:ext cx="259941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MacBook Pro </a:t>
            </a:r>
          </a:p>
          <a:p>
            <a:pPr>
              <a:lnSpc>
                <a:spcPts val="1700"/>
              </a:lnSpc>
            </a:pPr>
            <a:r>
              <a:rPr lang="en-US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 Thunderbolt 3 </a:t>
            </a:r>
            <a:r>
              <a:rPr lang="en-US" altLang="zh-CN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ports</a:t>
            </a:r>
            <a:endParaRPr lang="en-US" sz="16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41A4A23C-9A9E-470B-AD71-E073AA8C9F39}"/>
              </a:ext>
            </a:extLst>
          </p:cNvPr>
          <p:cNvSpPr txBox="1"/>
          <p:nvPr/>
        </p:nvSpPr>
        <p:spPr>
          <a:xfrm>
            <a:off x="259675" y="3696939"/>
            <a:ext cx="2845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iMac </a:t>
            </a:r>
          </a:p>
          <a:p>
            <a:r>
              <a:rPr lang="en-US" altLang="zh-TW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Thunderbolt 3 </a:t>
            </a:r>
            <a:r>
              <a:rPr lang="en-US" altLang="zh-CN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ports</a:t>
            </a:r>
            <a:endParaRPr lang="en-US" altLang="zh-TW" sz="16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11E04D2-4C7F-4BB9-8F8D-A52A954A0A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334"/>
          <a:stretch/>
        </p:blipFill>
        <p:spPr>
          <a:xfrm>
            <a:off x="4818" y="6400800"/>
            <a:ext cx="12182364" cy="457200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23859777-E5B7-4DD4-BEBC-6A82799B2587}"/>
              </a:ext>
            </a:extLst>
          </p:cNvPr>
          <p:cNvSpPr txBox="1"/>
          <p:nvPr/>
        </p:nvSpPr>
        <p:spPr>
          <a:xfrm>
            <a:off x="3689409" y="1750197"/>
            <a:ext cx="2716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en-US" altLang="zh-CN" sz="1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Video Editing</a:t>
            </a:r>
            <a:endParaRPr lang="en-US" altLang="zh-TW" sz="16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458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8A23BD18-0146-4891-A4C9-321C5EAF8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" y="0"/>
            <a:ext cx="1218236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6515D6-60BB-374C-BC77-B324220CE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645"/>
            <a:ext cx="10515600" cy="1325563"/>
          </a:xfrm>
        </p:spPr>
        <p:txBody>
          <a:bodyPr/>
          <a:lstStyle/>
          <a:p>
            <a:r>
              <a:rPr lang="en-US" altLang="zh-CN" dirty="0"/>
              <a:t>Thunderbolt 3 super fast transfer</a:t>
            </a:r>
            <a:endParaRPr lang="en-US" dirty="0"/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C409F289-2CBD-435F-8614-406F4BCC7436}"/>
              </a:ext>
            </a:extLst>
          </p:cNvPr>
          <p:cNvSpPr txBox="1"/>
          <p:nvPr/>
        </p:nvSpPr>
        <p:spPr>
          <a:xfrm>
            <a:off x="212695" y="1828265"/>
            <a:ext cx="1652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Gaming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82569E5C-B571-45DF-8B6D-B81AE77CDB38}"/>
              </a:ext>
            </a:extLst>
          </p:cNvPr>
          <p:cNvSpPr txBox="1"/>
          <p:nvPr/>
        </p:nvSpPr>
        <p:spPr>
          <a:xfrm>
            <a:off x="212695" y="4035796"/>
            <a:ext cx="2528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Workstation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D3F57AC-CF91-4E08-88AF-EA42FB28E9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334"/>
          <a:stretch/>
        </p:blipFill>
        <p:spPr>
          <a:xfrm>
            <a:off x="4818" y="6400800"/>
            <a:ext cx="1218236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97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9AEAE78C-E2E4-46AD-B067-DA9102089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270" y="1339292"/>
            <a:ext cx="7476730" cy="5107535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23C25178-B998-4717-BA39-B26E9C289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0" y="1339292"/>
            <a:ext cx="5107535" cy="5107535"/>
          </a:xfrm>
          <a:prstGeom prst="rect">
            <a:avLst/>
          </a:prstGeom>
        </p:spPr>
      </p:pic>
      <p:pic>
        <p:nvPicPr>
          <p:cNvPr id="12" name="圖片 11" descr="一張含有 監視器, 鏡, 汽車, 車鏡 的圖片&#10;&#10;描述是以高可信度產生">
            <a:extLst>
              <a:ext uri="{FF2B5EF4-FFF2-40B4-BE49-F238E27FC236}">
                <a16:creationId xmlns:a16="http://schemas.microsoft.com/office/drawing/2014/main" id="{73392AE3-7A81-4A75-B6F6-F9F02871EA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543"/>
          <a:stretch/>
        </p:blipFill>
        <p:spPr>
          <a:xfrm>
            <a:off x="86121" y="192661"/>
            <a:ext cx="1597863" cy="1033905"/>
          </a:xfrm>
          <a:prstGeom prst="rect">
            <a:avLst/>
          </a:prstGeom>
        </p:spPr>
      </p:pic>
      <p:pic>
        <p:nvPicPr>
          <p:cNvPr id="8" name="圖片 7" descr="一張含有 衛星 的圖片&#10;&#10;描述是以高可信度產生">
            <a:extLst>
              <a:ext uri="{FF2B5EF4-FFF2-40B4-BE49-F238E27FC236}">
                <a16:creationId xmlns:a16="http://schemas.microsoft.com/office/drawing/2014/main" id="{D515DAAE-2E66-4CE8-9318-1089BC791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219" y="2308457"/>
            <a:ext cx="6141090" cy="22388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E73651-98B1-BE41-AA0C-3B906D9C4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597" y="411166"/>
            <a:ext cx="10140996" cy="1033905"/>
          </a:xfrm>
        </p:spPr>
        <p:txBody>
          <a:bodyPr>
            <a:normAutofit fontScale="90000"/>
          </a:bodyPr>
          <a:lstStyle/>
          <a:p>
            <a:r>
              <a:rPr lang="en-US"/>
              <a:t>Thunderbolt 3</a:t>
            </a:r>
            <a:r>
              <a:rPr lang="en-US" altLang="zh-CN"/>
              <a:t> with 10GbE transfer </a:t>
            </a:r>
            <a:endParaRPr lang="en-US"/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8A835FE0-A15C-4C86-AECF-E2F4A55B6AAC}"/>
              </a:ext>
            </a:extLst>
          </p:cNvPr>
          <p:cNvSpPr txBox="1"/>
          <p:nvPr/>
        </p:nvSpPr>
        <p:spPr>
          <a:xfrm>
            <a:off x="5336084" y="4528928"/>
            <a:ext cx="1988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Thunderbolt 3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PC/laptop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id="{E28D602E-191B-4C6C-A871-5ED3165B3277}"/>
              </a:ext>
            </a:extLst>
          </p:cNvPr>
          <p:cNvSpPr txBox="1"/>
          <p:nvPr/>
        </p:nvSpPr>
        <p:spPr>
          <a:xfrm>
            <a:off x="7322846" y="4523610"/>
            <a:ext cx="2779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Thunderbolt 3 PCIe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expansion enclosure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25">
            <a:extLst>
              <a:ext uri="{FF2B5EF4-FFF2-40B4-BE49-F238E27FC236}">
                <a16:creationId xmlns:a16="http://schemas.microsoft.com/office/drawing/2014/main" id="{724F424F-A3D1-4DE2-806D-F57E306FB3D3}"/>
              </a:ext>
            </a:extLst>
          </p:cNvPr>
          <p:cNvSpPr txBox="1"/>
          <p:nvPr/>
        </p:nvSpPr>
        <p:spPr>
          <a:xfrm>
            <a:off x="10078411" y="3584027"/>
            <a:ext cx="187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10GbE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26">
            <a:extLst>
              <a:ext uri="{FF2B5EF4-FFF2-40B4-BE49-F238E27FC236}">
                <a16:creationId xmlns:a16="http://schemas.microsoft.com/office/drawing/2014/main" id="{00604AB9-5D28-48C5-AC57-2C179D6A0519}"/>
              </a:ext>
            </a:extLst>
          </p:cNvPr>
          <p:cNvSpPr txBox="1"/>
          <p:nvPr/>
        </p:nvSpPr>
        <p:spPr>
          <a:xfrm>
            <a:off x="5427257" y="1819698"/>
            <a:ext cx="4935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Thunderbolt 3 to PCIe expansion enclosure </a:t>
            </a:r>
            <a:endParaRPr lang="en-US" altLang="zh-CN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</a:t>
            </a:r>
            <a:r>
              <a:rPr lang="en-US" altLang="zh-CN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NIC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A89CF07A-51E9-486B-977B-D1B4D82F637A}"/>
              </a:ext>
            </a:extLst>
          </p:cNvPr>
          <p:cNvSpPr/>
          <p:nvPr/>
        </p:nvSpPr>
        <p:spPr>
          <a:xfrm>
            <a:off x="6116393" y="5388513"/>
            <a:ext cx="455849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Costly and not portable</a:t>
            </a:r>
            <a:endParaRPr lang="zh-TW" altLang="en-US" sz="30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E80ABD1-2F46-4454-80C1-094BC1B7BFC6}"/>
              </a:ext>
            </a:extLst>
          </p:cNvPr>
          <p:cNvSpPr/>
          <p:nvPr/>
        </p:nvSpPr>
        <p:spPr>
          <a:xfrm>
            <a:off x="1616864" y="5388513"/>
            <a:ext cx="20858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Expensive</a:t>
            </a:r>
            <a:endParaRPr lang="zh-TW" altLang="en-US" sz="30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1" name="TextBox 23">
            <a:extLst>
              <a:ext uri="{FF2B5EF4-FFF2-40B4-BE49-F238E27FC236}">
                <a16:creationId xmlns:a16="http://schemas.microsoft.com/office/drawing/2014/main" id="{9E5C3186-888D-49A2-AAA9-E7A051DF0C31}"/>
              </a:ext>
            </a:extLst>
          </p:cNvPr>
          <p:cNvSpPr txBox="1"/>
          <p:nvPr/>
        </p:nvSpPr>
        <p:spPr>
          <a:xfrm>
            <a:off x="10131175" y="2761576"/>
            <a:ext cx="157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10GbE </a:t>
            </a:r>
            <a:r>
              <a:rPr lang="en-US" altLang="zh-CN"/>
              <a:t>NIC</a:t>
            </a:r>
            <a:endParaRPr 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445406E3-2016-47DA-8F58-0F4E27638E96}"/>
              </a:ext>
            </a:extLst>
          </p:cNvPr>
          <p:cNvSpPr/>
          <p:nvPr/>
        </p:nvSpPr>
        <p:spPr>
          <a:xfrm>
            <a:off x="249084" y="421631"/>
            <a:ext cx="1329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Before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電子用品, 監視器, 電視, 室內 的圖片&#10;&#10;描述是以非常高的可信度產生">
            <a:extLst>
              <a:ext uri="{FF2B5EF4-FFF2-40B4-BE49-F238E27FC236}">
                <a16:creationId xmlns:a16="http://schemas.microsoft.com/office/drawing/2014/main" id="{238F136B-C6F7-40CE-AD7B-A7D1C9CA6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516" y="2191496"/>
            <a:ext cx="3783439" cy="3485466"/>
          </a:xfrm>
          <a:prstGeom prst="rect">
            <a:avLst/>
          </a:prstGeom>
        </p:spPr>
      </p:pic>
      <p:sp>
        <p:nvSpPr>
          <p:cNvPr id="57" name="TextBox 26">
            <a:extLst>
              <a:ext uri="{FF2B5EF4-FFF2-40B4-BE49-F238E27FC236}">
                <a16:creationId xmlns:a16="http://schemas.microsoft.com/office/drawing/2014/main" id="{9739FE60-ADC0-4DB9-A947-424ECC452937}"/>
              </a:ext>
            </a:extLst>
          </p:cNvPr>
          <p:cNvSpPr txBox="1"/>
          <p:nvPr/>
        </p:nvSpPr>
        <p:spPr>
          <a:xfrm>
            <a:off x="900744" y="1843259"/>
            <a:ext cx="2554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iMac Pro</a:t>
            </a:r>
            <a:endParaRPr lang="en-US" altLang="zh-CN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0DB3C3ED-21CA-4C0C-8C18-2C63059F4FE9}"/>
              </a:ext>
            </a:extLst>
          </p:cNvPr>
          <p:cNvCxnSpPr/>
          <p:nvPr/>
        </p:nvCxnSpPr>
        <p:spPr>
          <a:xfrm>
            <a:off x="742516" y="5295854"/>
            <a:ext cx="378343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77BC4311-4C02-4296-8374-4E5C5A68DAD6}"/>
              </a:ext>
            </a:extLst>
          </p:cNvPr>
          <p:cNvCxnSpPr>
            <a:cxnSpLocks/>
          </p:cNvCxnSpPr>
          <p:nvPr/>
        </p:nvCxnSpPr>
        <p:spPr>
          <a:xfrm>
            <a:off x="5543116" y="5295854"/>
            <a:ext cx="5819649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935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3CF40E5B-07F2-4054-92A8-858045DF8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1" y="1342011"/>
            <a:ext cx="12019300" cy="51075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70E58-2DD5-FE49-936A-EBEF3945B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95" y="462578"/>
            <a:ext cx="10428518" cy="1019563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Combine </a:t>
            </a:r>
            <a:r>
              <a:rPr lang="en-US" dirty="0"/>
              <a:t>Thunderbolt 3 and 10GbE 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DDADF44-0B76-4AE5-A233-97301D5B289B}"/>
              </a:ext>
            </a:extLst>
          </p:cNvPr>
          <p:cNvSpPr/>
          <p:nvPr/>
        </p:nvSpPr>
        <p:spPr>
          <a:xfrm>
            <a:off x="1260059" y="2301863"/>
            <a:ext cx="35877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QNA-series</a:t>
            </a:r>
            <a:endParaRPr lang="en-US" altLang="zh-TW" sz="4400" b="1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E0C15C9-9E4D-4CB3-ABAF-83A64014CAF1}"/>
              </a:ext>
            </a:extLst>
          </p:cNvPr>
          <p:cNvSpPr txBox="1"/>
          <p:nvPr/>
        </p:nvSpPr>
        <p:spPr>
          <a:xfrm>
            <a:off x="1495009" y="3770638"/>
            <a:ext cx="37925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Reduce the cost for building 10GbE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Portable design meets the flexible working conditions</a:t>
            </a:r>
            <a:endParaRPr lang="en-US" altLang="zh-TW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Sleek design 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0C6E27B-59A7-4C9D-AC79-B9349322258D}"/>
              </a:ext>
            </a:extLst>
          </p:cNvPr>
          <p:cNvSpPr/>
          <p:nvPr/>
        </p:nvSpPr>
        <p:spPr>
          <a:xfrm>
            <a:off x="1485237" y="3290477"/>
            <a:ext cx="356918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3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Portable and integrated</a:t>
            </a:r>
          </a:p>
        </p:txBody>
      </p:sp>
      <p:pic>
        <p:nvPicPr>
          <p:cNvPr id="13" name="圖片 12" descr="一張含有 監視器, 鏡, 汽車, 車鏡 的圖片&#10;&#10;描述是以高可信度產生">
            <a:extLst>
              <a:ext uri="{FF2B5EF4-FFF2-40B4-BE49-F238E27FC236}">
                <a16:creationId xmlns:a16="http://schemas.microsoft.com/office/drawing/2014/main" id="{022CD4A6-94E4-41A8-BF19-D9AA072551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543"/>
          <a:stretch/>
        </p:blipFill>
        <p:spPr>
          <a:xfrm>
            <a:off x="86121" y="192661"/>
            <a:ext cx="1597863" cy="103390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2FB75ACC-4D68-4AEA-8438-8C87ED0881FF}"/>
              </a:ext>
            </a:extLst>
          </p:cNvPr>
          <p:cNvSpPr/>
          <p:nvPr/>
        </p:nvSpPr>
        <p:spPr>
          <a:xfrm>
            <a:off x="179946" y="253740"/>
            <a:ext cx="137114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We </a:t>
            </a:r>
          </a:p>
          <a:p>
            <a:pPr algn="ctr"/>
            <a:r>
              <a:rPr lang="en-US" altLang="zh-TW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provide</a:t>
            </a:r>
            <a:endParaRPr lang="zh-TW" altLang="en-US" sz="2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片 20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7003B41C-6384-462E-8C05-C67EDD026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793" y="2125680"/>
            <a:ext cx="5178563" cy="34351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1CC856-953C-824D-BEB7-0CE913EBD5C9}"/>
              </a:ext>
            </a:extLst>
          </p:cNvPr>
          <p:cNvSpPr/>
          <p:nvPr/>
        </p:nvSpPr>
        <p:spPr>
          <a:xfrm>
            <a:off x="1496533" y="5703745"/>
            <a:ext cx="96942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*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QNA adapters will not work when connected to PC via Thunderbolt 2 to Thunderbolt 3 adapters.</a:t>
            </a:r>
            <a:endParaRPr lang="en-US" sz="1400" dirty="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09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室內, 電腦, 鍵盤, 桌 的圖片&#10;&#10;描述是以非常高的可信度產生">
            <a:extLst>
              <a:ext uri="{FF2B5EF4-FFF2-40B4-BE49-F238E27FC236}">
                <a16:creationId xmlns:a16="http://schemas.microsoft.com/office/drawing/2014/main" id="{989BF6E3-883F-4625-AB54-76E66DE28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090"/>
          <a:stretch/>
        </p:blipFill>
        <p:spPr>
          <a:xfrm>
            <a:off x="5802253" y="0"/>
            <a:ext cx="6384930" cy="640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70E58-2DD5-FE49-936A-EBEF3945B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1" y="365125"/>
            <a:ext cx="6384930" cy="2143297"/>
          </a:xfrm>
        </p:spPr>
        <p:txBody>
          <a:bodyPr>
            <a:normAutofit/>
          </a:bodyPr>
          <a:lstStyle/>
          <a:p>
            <a:r>
              <a:rPr lang="en-US" dirty="0"/>
              <a:t>Thunderbolt 3 + </a:t>
            </a:r>
            <a:r>
              <a:rPr lang="en-US" altLang="zh-CN" dirty="0"/>
              <a:t>10GbE integration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AB639E-567C-44E8-B7A0-CCB009559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019" y="2455632"/>
            <a:ext cx="5773449" cy="32035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zh-CN" sz="3600" dirty="0"/>
              <a:t>QNAP QNA</a:t>
            </a:r>
            <a:r>
              <a:rPr lang="zh-CN" sz="3600" dirty="0">
                <a:ea typeface="Microsoft JhengHei"/>
              </a:rPr>
              <a:t> </a:t>
            </a:r>
            <a:r>
              <a:rPr lang="en-US" altLang="zh-CN" sz="3600" dirty="0">
                <a:ea typeface="Microsoft JhengHei"/>
              </a:rPr>
              <a:t>adapter</a:t>
            </a:r>
            <a:endParaRPr lang="zh-CN" altLang="en-US" sz="3600" dirty="0">
              <a:ea typeface="Microsoft JhengHei"/>
            </a:endParaRPr>
          </a:p>
          <a:p>
            <a:pPr marL="0" indent="0">
              <a:buNone/>
            </a:pPr>
            <a:r>
              <a:rPr lang="en-US" sz="2000" dirty="0"/>
              <a:t>Cost-effective Thunderbolt 3 to 10GbE adapter that empowers your Mac® or Windows® computers with blazing-fast 10GbE network connectivity using a Thunderbolt 3 Type-C port</a:t>
            </a:r>
            <a:endParaRPr lang="zh-TW" altLang="en-US" sz="20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43898A0-CE0C-4D0B-8BE2-05638644F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009" y="4610724"/>
            <a:ext cx="2506710" cy="142139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D98E476-B795-48A5-BF89-78DCE6A27F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334"/>
          <a:stretch/>
        </p:blipFill>
        <p:spPr>
          <a:xfrm>
            <a:off x="4818" y="6400800"/>
            <a:ext cx="1218236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73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平行四邊形 17">
            <a:extLst>
              <a:ext uri="{FF2B5EF4-FFF2-40B4-BE49-F238E27FC236}">
                <a16:creationId xmlns:a16="http://schemas.microsoft.com/office/drawing/2014/main" id="{5F8063D5-F995-4820-BCF7-EE389FD69E82}"/>
              </a:ext>
            </a:extLst>
          </p:cNvPr>
          <p:cNvSpPr/>
          <p:nvPr/>
        </p:nvSpPr>
        <p:spPr>
          <a:xfrm>
            <a:off x="6447431" y="2069181"/>
            <a:ext cx="4491839" cy="526235"/>
          </a:xfrm>
          <a:prstGeom prst="parallelogram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平行四邊形 15">
            <a:extLst>
              <a:ext uri="{FF2B5EF4-FFF2-40B4-BE49-F238E27FC236}">
                <a16:creationId xmlns:a16="http://schemas.microsoft.com/office/drawing/2014/main" id="{895F4887-25D7-430A-B538-0D72A5BE3068}"/>
              </a:ext>
            </a:extLst>
          </p:cNvPr>
          <p:cNvSpPr/>
          <p:nvPr/>
        </p:nvSpPr>
        <p:spPr>
          <a:xfrm>
            <a:off x="1124804" y="2069181"/>
            <a:ext cx="4491839" cy="526235"/>
          </a:xfrm>
          <a:prstGeom prst="parallelogram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BB3CA9-D756-5648-AE6D-E06C2E874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QNA series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4AAC88-F41E-114E-A0BB-9EAA9E4D15F2}"/>
              </a:ext>
            </a:extLst>
          </p:cNvPr>
          <p:cNvSpPr txBox="1"/>
          <p:nvPr/>
        </p:nvSpPr>
        <p:spPr>
          <a:xfrm>
            <a:off x="1410779" y="5352331"/>
            <a:ext cx="490926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NBASE-T </a:t>
            </a:r>
            <a:r>
              <a:rPr lang="en-US" altLang="zh-CN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port</a:t>
            </a:r>
          </a:p>
          <a:p>
            <a:r>
              <a:rPr lang="en-US" altLang="zh-CN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Supported speeds:</a:t>
            </a:r>
            <a:br>
              <a:rPr lang="en-US" altLang="zh-CN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CN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10Gbps/5Gbps/2.5Gbps/1Gbps/100Mbps</a:t>
            </a:r>
            <a:endParaRPr lang="en-US" sz="17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585FCA-D65D-DD49-9C0C-0E9266FD45CC}"/>
              </a:ext>
            </a:extLst>
          </p:cNvPr>
          <p:cNvSpPr txBox="1"/>
          <p:nvPr/>
        </p:nvSpPr>
        <p:spPr>
          <a:xfrm>
            <a:off x="6865752" y="5325035"/>
            <a:ext cx="440353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SFP+ </a:t>
            </a:r>
            <a:r>
              <a:rPr lang="en-US" altLang="zh-CN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Port</a:t>
            </a:r>
          </a:p>
          <a:p>
            <a:r>
              <a:rPr lang="en-US" altLang="zh-CN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Supported speed: </a:t>
            </a:r>
            <a:br>
              <a:rPr lang="en-US" altLang="zh-CN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CN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10Gbps</a:t>
            </a:r>
            <a:endParaRPr lang="en-US" sz="17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圖片 14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id="{937AF450-51D9-44EF-A7F9-FB1741D49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480" y="2853815"/>
            <a:ext cx="3556426" cy="2222766"/>
          </a:xfrm>
          <a:prstGeom prst="rect">
            <a:avLst/>
          </a:prstGeom>
        </p:spPr>
      </p:pic>
      <p:pic>
        <p:nvPicPr>
          <p:cNvPr id="17" name="圖片 16" descr="一張含有 坐, 電子用品, 室內 的圖片&#10;&#10;描述是以非常高的可信度產生">
            <a:extLst>
              <a:ext uri="{FF2B5EF4-FFF2-40B4-BE49-F238E27FC236}">
                <a16:creationId xmlns:a16="http://schemas.microsoft.com/office/drawing/2014/main" id="{07947A4E-E0AE-4F02-8B70-AD444C08E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752" y="2813093"/>
            <a:ext cx="3556426" cy="222276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0D5A52E-E0B5-4023-B38A-FE5B69ACE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81" y="6070212"/>
            <a:ext cx="5143161" cy="34483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69F84F9-203C-49F6-8771-E84DD7295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31681" y="5103523"/>
            <a:ext cx="5143161" cy="34483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3460003-6085-4BE4-84CF-3A482E985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639" y="6070212"/>
            <a:ext cx="5143161" cy="34483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9DEDA8A-F59B-4A39-A70B-F996FF173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194292" y="5103523"/>
            <a:ext cx="5143161" cy="34483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4009C83-1AC4-4481-84FB-5BB2C283F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2225" y="1794450"/>
            <a:ext cx="4259826" cy="86500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AE653080-F3DE-4DBC-B847-039849FE20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4750" y="1781572"/>
            <a:ext cx="4357472" cy="88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26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4D80D5B-BF12-41D4-A1C2-FE69BA455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" y="0"/>
            <a:ext cx="12185241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A59AE8-9EBD-F649-AE90-03FF949A2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88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err="1">
                <a:solidFill>
                  <a:schemeClr val="bg1"/>
                </a:solidFill>
              </a:rPr>
              <a:t>Aquantia</a:t>
            </a:r>
            <a:r>
              <a:rPr lang="en-US" dirty="0">
                <a:solidFill>
                  <a:schemeClr val="bg1"/>
                </a:solidFill>
              </a:rPr>
              <a:t> 10 </a:t>
            </a:r>
            <a:r>
              <a:rPr lang="en-US" dirty="0" err="1">
                <a:solidFill>
                  <a:schemeClr val="bg1"/>
                </a:solidFill>
              </a:rPr>
              <a:t>GbE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technology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A17BAFAA-04AC-431C-ABCD-AECBC7FA7757}"/>
              </a:ext>
            </a:extLst>
          </p:cNvPr>
          <p:cNvSpPr txBox="1"/>
          <p:nvPr/>
        </p:nvSpPr>
        <p:spPr>
          <a:xfrm>
            <a:off x="4569591" y="3807451"/>
            <a:ext cx="1722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Thunderbolt3</a:t>
            </a:r>
          </a:p>
          <a:p>
            <a:r>
              <a:rPr lang="en-US" dirty="0"/>
              <a:t> + </a:t>
            </a:r>
            <a:r>
              <a:rPr lang="en-US" b="1" dirty="0">
                <a:solidFill>
                  <a:srgbClr val="FF0000"/>
                </a:solidFill>
              </a:rPr>
              <a:t>AQC-107S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A1713495-C85E-46D1-A9DA-E3F37F2D0C9B}"/>
              </a:ext>
            </a:extLst>
          </p:cNvPr>
          <p:cNvSpPr txBox="1"/>
          <p:nvPr/>
        </p:nvSpPr>
        <p:spPr>
          <a:xfrm>
            <a:off x="4569591" y="4901101"/>
            <a:ext cx="1722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Thunderbolt3 </a:t>
            </a:r>
          </a:p>
          <a:p>
            <a:r>
              <a:rPr lang="en-US"/>
              <a:t>+ </a:t>
            </a:r>
            <a:r>
              <a:rPr lang="en-US" b="1">
                <a:solidFill>
                  <a:srgbClr val="FF0000"/>
                </a:solidFill>
              </a:rPr>
              <a:t>AQC-100S</a:t>
            </a: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D0A2F02A-8EAD-426D-B489-C6E683D1A07C}"/>
              </a:ext>
            </a:extLst>
          </p:cNvPr>
          <p:cNvSpPr txBox="1"/>
          <p:nvPr/>
        </p:nvSpPr>
        <p:spPr>
          <a:xfrm>
            <a:off x="7810974" y="1966416"/>
            <a:ext cx="434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The latest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AQC-107S/ AQC-100S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Compatible with Windows &amp; macOS</a:t>
            </a:r>
            <a:endParaRPr lang="en-US" altLang="zh-TW" b="1" dirty="0">
              <a:solidFill>
                <a:srgbClr val="FF0000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A2B5BD5-B990-420C-A1DD-7686E92F9D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334"/>
          <a:stretch/>
        </p:blipFill>
        <p:spPr>
          <a:xfrm>
            <a:off x="4818" y="6400800"/>
            <a:ext cx="1218236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21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CEDA-8B0D-C24D-BC93-00EBD2E90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QNA-T310G1T supports five speeds</a:t>
            </a:r>
            <a:endParaRPr lang="en-US" dirty="0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3BB50F58-3D76-4CCB-9199-63B458265B88}"/>
              </a:ext>
            </a:extLst>
          </p:cNvPr>
          <p:cNvSpPr/>
          <p:nvPr/>
        </p:nvSpPr>
        <p:spPr>
          <a:xfrm>
            <a:off x="559499" y="1621105"/>
            <a:ext cx="47888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Supports Multi-Gigabit NBASE-T </a:t>
            </a:r>
          </a:p>
          <a:p>
            <a:r>
              <a:rPr lang="en-US" dirty="0"/>
              <a:t>With QNAP 10G switch, existing RJ45 cables can be used for faster speeds! </a:t>
            </a:r>
          </a:p>
          <a:p>
            <a:r>
              <a:rPr lang="en-US" dirty="0"/>
              <a:t> </a:t>
            </a:r>
          </a:p>
          <a:p>
            <a:endParaRPr lang="en-US" dirty="0">
              <a:effectLst/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id="{CA8786E6-3397-4563-941B-DF2395AC9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807" y="2483768"/>
            <a:ext cx="3093368" cy="813614"/>
          </a:xfrm>
          <a:prstGeom prst="rect">
            <a:avLst/>
          </a:prstGeom>
        </p:spPr>
      </p:pic>
      <p:cxnSp>
        <p:nvCxnSpPr>
          <p:cNvPr id="19" name="Elbow Connector 10">
            <a:extLst>
              <a:ext uri="{FF2B5EF4-FFF2-40B4-BE49-F238E27FC236}">
                <a16:creationId xmlns:a16="http://schemas.microsoft.com/office/drawing/2014/main" id="{AEFC2608-6F33-4A1C-8FC4-EC806CA87B61}"/>
              </a:ext>
            </a:extLst>
          </p:cNvPr>
          <p:cNvCxnSpPr>
            <a:cxnSpLocks/>
          </p:cNvCxnSpPr>
          <p:nvPr/>
        </p:nvCxnSpPr>
        <p:spPr>
          <a:xfrm flipV="1">
            <a:off x="2431101" y="3000183"/>
            <a:ext cx="2003331" cy="560436"/>
          </a:xfrm>
          <a:prstGeom prst="bentConnector3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2">
            <a:extLst>
              <a:ext uri="{FF2B5EF4-FFF2-40B4-BE49-F238E27FC236}">
                <a16:creationId xmlns:a16="http://schemas.microsoft.com/office/drawing/2014/main" id="{3825CE7F-42B0-444A-84A5-7F766FD76923}"/>
              </a:ext>
            </a:extLst>
          </p:cNvPr>
          <p:cNvCxnSpPr>
            <a:cxnSpLocks/>
          </p:cNvCxnSpPr>
          <p:nvPr/>
        </p:nvCxnSpPr>
        <p:spPr>
          <a:xfrm>
            <a:off x="2448034" y="3830154"/>
            <a:ext cx="1986398" cy="647575"/>
          </a:xfrm>
          <a:prstGeom prst="bentConnector3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5">
            <a:extLst>
              <a:ext uri="{FF2B5EF4-FFF2-40B4-BE49-F238E27FC236}">
                <a16:creationId xmlns:a16="http://schemas.microsoft.com/office/drawing/2014/main" id="{D665CCE4-F5D1-41E6-873A-83885A171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681" y="3906558"/>
            <a:ext cx="3222944" cy="847633"/>
          </a:xfrm>
          <a:prstGeom prst="rect">
            <a:avLst/>
          </a:prstGeom>
        </p:spPr>
      </p:pic>
      <p:sp>
        <p:nvSpPr>
          <p:cNvPr id="23" name="TextBox 6">
            <a:extLst>
              <a:ext uri="{FF2B5EF4-FFF2-40B4-BE49-F238E27FC236}">
                <a16:creationId xmlns:a16="http://schemas.microsoft.com/office/drawing/2014/main" id="{1DDF2AE1-678E-482B-9D32-04576C4F5ABB}"/>
              </a:ext>
            </a:extLst>
          </p:cNvPr>
          <p:cNvSpPr txBox="1"/>
          <p:nvPr/>
        </p:nvSpPr>
        <p:spPr>
          <a:xfrm>
            <a:off x="5919364" y="3707369"/>
            <a:ext cx="1560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QSW-804-4C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9E05BFA8-4041-479E-8368-3F8FDFD175B1}"/>
              </a:ext>
            </a:extLst>
          </p:cNvPr>
          <p:cNvSpPr txBox="1"/>
          <p:nvPr/>
        </p:nvSpPr>
        <p:spPr>
          <a:xfrm>
            <a:off x="5919364" y="2240009"/>
            <a:ext cx="1560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QSW-1208-8C</a:t>
            </a:r>
          </a:p>
        </p:txBody>
      </p:sp>
      <p:sp>
        <p:nvSpPr>
          <p:cNvPr id="25" name="文字方塊 17">
            <a:extLst>
              <a:ext uri="{FF2B5EF4-FFF2-40B4-BE49-F238E27FC236}">
                <a16:creationId xmlns:a16="http://schemas.microsoft.com/office/drawing/2014/main" id="{7CFE57FF-8BB5-4709-BCCF-FC10021CB963}"/>
              </a:ext>
            </a:extLst>
          </p:cNvPr>
          <p:cNvSpPr txBox="1"/>
          <p:nvPr/>
        </p:nvSpPr>
        <p:spPr>
          <a:xfrm>
            <a:off x="4393883" y="3255513"/>
            <a:ext cx="4038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rgbClr val="B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Provides 12 ports of</a:t>
            </a:r>
            <a:r>
              <a:rPr lang="zh-TW" altLang="en-US">
                <a:solidFill>
                  <a:srgbClr val="B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solidFill>
                  <a:srgbClr val="B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10Gbps transfer</a:t>
            </a:r>
            <a:endParaRPr lang="zh-TW" altLang="en-US">
              <a:solidFill>
                <a:srgbClr val="B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2FC824C-2359-4209-8E30-A18E2F08A040}"/>
              </a:ext>
            </a:extLst>
          </p:cNvPr>
          <p:cNvSpPr txBox="1"/>
          <p:nvPr/>
        </p:nvSpPr>
        <p:spPr>
          <a:xfrm>
            <a:off x="4393883" y="4753570"/>
            <a:ext cx="3837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>
                <a:solidFill>
                  <a:srgbClr val="B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Provides 8</a:t>
            </a:r>
            <a:r>
              <a:rPr lang="zh-TW" altLang="en-US">
                <a:solidFill>
                  <a:srgbClr val="B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solidFill>
                  <a:srgbClr val="B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ports of</a:t>
            </a:r>
            <a:r>
              <a:rPr lang="zh-TW" altLang="en-US">
                <a:solidFill>
                  <a:srgbClr val="B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>
                <a:solidFill>
                  <a:srgbClr val="B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10Gbps transfer</a:t>
            </a:r>
            <a:r>
              <a:rPr lang="zh-TW" altLang="en-US">
                <a:solidFill>
                  <a:srgbClr val="B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pic>
        <p:nvPicPr>
          <p:cNvPr id="5" name="圖片 4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id="{F6445D8F-C458-4001-9ED2-2C5BAE4E7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9968" y="2552241"/>
            <a:ext cx="3756354" cy="234772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A7425C3-AF86-4EAD-8A2A-6A31C07CC7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356"/>
          <a:stretch/>
        </p:blipFill>
        <p:spPr>
          <a:xfrm>
            <a:off x="1477860" y="3323100"/>
            <a:ext cx="3222944" cy="3082546"/>
          </a:xfrm>
          <a:prstGeom prst="rect">
            <a:avLst/>
          </a:prstGeom>
        </p:spPr>
      </p:pic>
      <p:pic>
        <p:nvPicPr>
          <p:cNvPr id="18" name="圖片 17" descr="一張含有 紅色 的圖片&#10;&#10;描述是以高可信度產生">
            <a:extLst>
              <a:ext uri="{FF2B5EF4-FFF2-40B4-BE49-F238E27FC236}">
                <a16:creationId xmlns:a16="http://schemas.microsoft.com/office/drawing/2014/main" id="{2FCF3C3C-910A-422F-81E6-BA9EACDDBF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7559" y="2076592"/>
            <a:ext cx="4236199" cy="2968053"/>
          </a:xfrm>
          <a:prstGeom prst="rect">
            <a:avLst/>
          </a:prstGeom>
        </p:spPr>
      </p:pic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401DA63D-ECA4-40EA-A03F-4745030EF5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362255"/>
              </p:ext>
            </p:extLst>
          </p:nvPr>
        </p:nvGraphicFramePr>
        <p:xfrm>
          <a:off x="7737642" y="2009298"/>
          <a:ext cx="4232468" cy="29623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27310">
                  <a:extLst>
                    <a:ext uri="{9D8B030D-6E8A-4147-A177-3AD203B41FA5}">
                      <a16:colId xmlns:a16="http://schemas.microsoft.com/office/drawing/2014/main" val="358792494"/>
                    </a:ext>
                  </a:extLst>
                </a:gridCol>
                <a:gridCol w="901020">
                  <a:extLst>
                    <a:ext uri="{9D8B030D-6E8A-4147-A177-3AD203B41FA5}">
                      <a16:colId xmlns:a16="http://schemas.microsoft.com/office/drawing/2014/main" val="4176194677"/>
                    </a:ext>
                  </a:extLst>
                </a:gridCol>
                <a:gridCol w="1262129">
                  <a:extLst>
                    <a:ext uri="{9D8B030D-6E8A-4147-A177-3AD203B41FA5}">
                      <a16:colId xmlns:a16="http://schemas.microsoft.com/office/drawing/2014/main" val="3374961142"/>
                    </a:ext>
                  </a:extLst>
                </a:gridCol>
                <a:gridCol w="1242009">
                  <a:extLst>
                    <a:ext uri="{9D8B030D-6E8A-4147-A177-3AD203B41FA5}">
                      <a16:colId xmlns:a16="http://schemas.microsoft.com/office/drawing/2014/main" val="49487359"/>
                    </a:ext>
                  </a:extLst>
                </a:gridCol>
              </a:tblGrid>
              <a:tr h="309108">
                <a:tc>
                  <a:txBody>
                    <a:bodyPr/>
                    <a:lstStyle/>
                    <a:p>
                      <a:pPr algn="ctr"/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bg1"/>
                          </a:solidFill>
                        </a:rPr>
                        <a:t>CAT 5e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>
                          <a:solidFill>
                            <a:schemeClr val="bg1"/>
                          </a:solidFill>
                        </a:rPr>
                        <a:t>CAT 6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>
                          <a:solidFill>
                            <a:schemeClr val="bg1"/>
                          </a:solidFill>
                        </a:rPr>
                        <a:t>CAT 6a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altLang="zh-TW" b="1" dirty="0">
                          <a:solidFill>
                            <a:schemeClr val="bg1"/>
                          </a:solidFill>
                        </a:rPr>
                        <a:t>&amp;</a:t>
                      </a:r>
                      <a:r>
                        <a:rPr lang="zh-TW" altLang="en-US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zh-TW" b="1" dirty="0">
                          <a:solidFill>
                            <a:schemeClr val="bg1"/>
                          </a:solidFill>
                        </a:rPr>
                        <a:t>CAT 7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689310"/>
                  </a:ext>
                </a:extLst>
              </a:tr>
              <a:tr h="42813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bg1"/>
                          </a:solidFill>
                        </a:rPr>
                        <a:t>100 M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3090710"/>
                  </a:ext>
                </a:extLst>
              </a:tr>
              <a:tr h="472921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bg1"/>
                          </a:solidFill>
                        </a:rPr>
                        <a:t>1G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077784"/>
                  </a:ext>
                </a:extLst>
              </a:tr>
              <a:tr h="530245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bg1"/>
                          </a:solidFill>
                        </a:rPr>
                        <a:t>2.5G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5063571"/>
                  </a:ext>
                </a:extLst>
              </a:tr>
              <a:tr h="501583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bg1"/>
                          </a:solidFill>
                        </a:rPr>
                        <a:t>5G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7656267"/>
                  </a:ext>
                </a:extLst>
              </a:tr>
              <a:tr h="389403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solidFill>
                            <a:schemeClr val="bg1"/>
                          </a:solidFill>
                        </a:rPr>
                        <a:t>10G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>
                          <a:solidFill>
                            <a:schemeClr val="bg1"/>
                          </a:solidFill>
                        </a:rPr>
                        <a:t>   </a:t>
                      </a:r>
                      <a:r>
                        <a:rPr lang="zh-TW" alt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 </a:t>
                      </a:r>
                      <a:r>
                        <a:rPr lang="en-US" altLang="zh-TW" b="1" dirty="0">
                          <a:solidFill>
                            <a:schemeClr val="bg1"/>
                          </a:solidFill>
                        </a:rPr>
                        <a:t>(55 m)</a:t>
                      </a:r>
                      <a:endParaRPr lang="zh-TW" alt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lang="zh-TW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78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756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780</Words>
  <Application>Microsoft Office PowerPoint</Application>
  <PresentationFormat>寬螢幕</PresentationFormat>
  <Paragraphs>177</Paragraphs>
  <Slides>19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6" baseType="lpstr">
      <vt:lpstr>等线</vt:lpstr>
      <vt:lpstr>Microsoft JhengHei</vt:lpstr>
      <vt:lpstr>Microsoft JhengHei</vt:lpstr>
      <vt:lpstr>新細明體</vt:lpstr>
      <vt:lpstr>Arial</vt:lpstr>
      <vt:lpstr>Calibri</vt:lpstr>
      <vt:lpstr>Office Theme</vt:lpstr>
      <vt:lpstr>PowerPoint 簡報</vt:lpstr>
      <vt:lpstr>Thunderbolt 3 super fast transfer</vt:lpstr>
      <vt:lpstr>Thunderbolt 3 super fast transfer</vt:lpstr>
      <vt:lpstr>Thunderbolt 3 with 10GbE transfer </vt:lpstr>
      <vt:lpstr>Combine Thunderbolt 3 and 10GbE </vt:lpstr>
      <vt:lpstr>Thunderbolt 3 + 10GbE integration</vt:lpstr>
      <vt:lpstr>QNA series </vt:lpstr>
      <vt:lpstr>The Aquantia 10 GbE technology</vt:lpstr>
      <vt:lpstr>QNA-T310G1T supports five speeds</vt:lpstr>
      <vt:lpstr>Long distance transmission</vt:lpstr>
      <vt:lpstr>No additional power required</vt:lpstr>
      <vt:lpstr>Driver built-in for macOS - plug &amp; play</vt:lpstr>
      <vt:lpstr>Portable, effective heat dissipation</vt:lpstr>
      <vt:lpstr>Power and speed indicators</vt:lpstr>
      <vt:lpstr>Thunderbolt 3 + 10GbE environment for data backup</vt:lpstr>
      <vt:lpstr>Easily upgrade to  10GbE PC/NAS </vt:lpstr>
      <vt:lpstr>Enable blazing-fast 10GbE connectivity</vt:lpstr>
      <vt:lpstr>PowerPoint 簡報</vt:lpstr>
      <vt:lpstr>QNA Series Your Best Choice!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Danlin</dc:creator>
  <cp:lastModifiedBy>QNAP_Hsuan Chang</cp:lastModifiedBy>
  <cp:revision>3</cp:revision>
  <dcterms:created xsi:type="dcterms:W3CDTF">2018-10-04T08:32:43Z</dcterms:created>
  <dcterms:modified xsi:type="dcterms:W3CDTF">2018-10-11T06:54:56Z</dcterms:modified>
</cp:coreProperties>
</file>