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4" r:id="rId3"/>
    <p:sldId id="272" r:id="rId4"/>
    <p:sldId id="258" r:id="rId5"/>
    <p:sldId id="273" r:id="rId6"/>
    <p:sldId id="259" r:id="rId7"/>
    <p:sldId id="260" r:id="rId8"/>
    <p:sldId id="275" r:id="rId9"/>
    <p:sldId id="261" r:id="rId10"/>
    <p:sldId id="270" r:id="rId11"/>
    <p:sldId id="263" r:id="rId12"/>
    <p:sldId id="262" r:id="rId13"/>
    <p:sldId id="265" r:id="rId14"/>
    <p:sldId id="271" r:id="rId15"/>
    <p:sldId id="266" r:id="rId16"/>
    <p:sldId id="276" r:id="rId17"/>
    <p:sldId id="268" r:id="rId18"/>
    <p:sldId id="269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ACF685-5BD8-4C84-8AB3-5B7DEB6EDF1F}" v="287" dt="2018-10-11T03:16:09.187"/>
    <p1510:client id="{4F9646AE-5D73-44C7-B65E-015A1292C405}" v="143" dt="2018-10-11T06:14:19.282"/>
    <p1510:client id="{03DE380C-40E7-3342-A948-65CB8E252819}" v="231" dt="2018-10-11T04:07:57.7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-28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CA9DD-9E45-5B49-84FF-3C9A9339B032}" type="datetimeFigureOut">
              <a:rPr lang="en-US" smtClean="0"/>
              <a:pPr/>
              <a:t>10/11/2018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443F8-AFCF-9242-9784-03C5107427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8181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6303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4255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8614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https://www.sonnettech.com/product/solo-10g-tb3.html</a:t>
            </a:r>
          </a:p>
          <a:p>
            <a:endParaRPr lang="en-US"/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27.6 x 56 x 112 mm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2949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0280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0099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5671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6808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6391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4776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網路接口放大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4706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9074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63XU</a:t>
            </a:r>
            <a:r>
              <a:rPr lang="zh-CN" altLang="en-US"/>
              <a:t>簡報</a:t>
            </a:r>
            <a:r>
              <a:rPr lang="en-US" altLang="zh-CN"/>
              <a:t>P.5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470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7809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BBA708-0271-FB44-B964-C078B72F7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3D1D741-6D10-6C42-A10B-D3C4540BE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圖片 4" descr="一張含有 文字 的圖片&#10;&#10;描述是以高可信度產生">
            <a:extLst>
              <a:ext uri="{FF2B5EF4-FFF2-40B4-BE49-F238E27FC236}">
                <a16:creationId xmlns:a16="http://schemas.microsoft.com/office/drawing/2014/main" xmlns="" id="{A652BC4F-F823-497C-91A5-B360B8918F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9896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08EB8A76-2306-4B9B-AD57-9727AF918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9" y="0"/>
            <a:ext cx="1218236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7F10F8-1BBA-2F48-8073-249233CD9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579"/>
            <a:ext cx="105156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D1F977-29FE-FD4C-86CB-AC5C865FC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906635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08EB8A76-2306-4B9B-AD57-9727AF918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9" y="1"/>
            <a:ext cx="12182361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7F10F8-1BBA-2F48-8073-249233CD9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579"/>
            <a:ext cx="105156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D1F977-29FE-FD4C-86CB-AC5C865FC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60420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08EB8A76-2306-4B9B-AD57-9727AF918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8" y="0"/>
            <a:ext cx="1218236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7F10F8-1BBA-2F48-8073-249233CD9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411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D1F977-29FE-FD4C-86CB-AC5C865FC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712563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08EB8A76-2306-4B9B-AD57-9727AF918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9" y="4158"/>
            <a:ext cx="12182361" cy="6856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7F10F8-1BBA-2F48-8073-249233CD9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D1F977-29FE-FD4C-86CB-AC5C865FC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818681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7F10F8-1BBA-2F48-8073-249233CD9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D1F977-29FE-FD4C-86CB-AC5C865FC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474032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46FFA2-E5FD-F84F-8517-875BB3324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E3CC80-4859-C74D-AC95-1B071A2C8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11658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6F771-9234-1145-BD26-7C92CBAFA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577983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646570C-2705-2A40-9534-E88817D3D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297EB9-033E-C349-A216-31FF59C25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33154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0" r:id="rId2"/>
    <p:sldLayoutId id="2147483658" r:id="rId3"/>
    <p:sldLayoutId id="2147483657" r:id="rId4"/>
    <p:sldLayoutId id="2147483656" r:id="rId5"/>
    <p:sldLayoutId id="2147483655" r:id="rId6"/>
    <p:sldLayoutId id="2147483651" r:id="rId7"/>
    <p:sldLayoutId id="214748365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3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3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3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3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7" Type="http://schemas.openxmlformats.org/officeDocument/2006/relationships/image" Target="../media/image3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21.png"/><Relationship Id="rId4" Type="http://schemas.openxmlformats.org/officeDocument/2006/relationships/image" Target="../media/image4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tiff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59184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F86734-2917-4542-87B5-F9EE35CE3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遠距離傳輸也不怕</a:t>
            </a:r>
            <a:endParaRPr lang="en-US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BF005BB1-F417-43AA-B6A1-BAB743B46D3D}"/>
              </a:ext>
            </a:extLst>
          </p:cNvPr>
          <p:cNvSpPr txBox="1"/>
          <p:nvPr/>
        </p:nvSpPr>
        <p:spPr>
          <a:xfrm>
            <a:off x="2395042" y="2655327"/>
            <a:ext cx="5257800" cy="7736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</a:pP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環溫 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40 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度時可支援最長 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50M CAT 6A  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endParaRPr lang="en-US" altLang="zh-CN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800"/>
              </a:lnSpc>
            </a:pP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環溫 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35 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度時可支援最長 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100M CAT 6A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 descr="一張含有 電路, 玩具 的圖片&#10;&#10;描述是以高可信度產生">
            <a:extLst>
              <a:ext uri="{FF2B5EF4-FFF2-40B4-BE49-F238E27FC236}">
                <a16:creationId xmlns:a16="http://schemas.microsoft.com/office/drawing/2014/main" xmlns="" id="{0BFB0179-5ACA-4619-A2AA-CD7DC0BA2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76" y="2251813"/>
            <a:ext cx="10706956" cy="42662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5C49C1-D5D6-E449-AA48-4A4A831B3B15}"/>
              </a:ext>
            </a:extLst>
          </p:cNvPr>
          <p:cNvSpPr txBox="1"/>
          <p:nvPr/>
        </p:nvSpPr>
        <p:spPr>
          <a:xfrm>
            <a:off x="254000" y="6241071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實際傳輸距離可能與</a:t>
            </a:r>
            <a:r>
              <a:rPr lang="en-US" altLang="zh-CN" sz="1200" dirty="0"/>
              <a:t>Switch </a:t>
            </a:r>
            <a:r>
              <a:rPr lang="zh-CN" altLang="en-US" sz="1200" dirty="0"/>
              <a:t>本身效能有差異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137186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xmlns="" id="{A52F4D86-FF47-4DAC-99C4-D38B910EF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339" y="2833884"/>
            <a:ext cx="2260396" cy="22567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xmlns="" id="{8C0BDF6E-802F-4874-81F5-7284E1FD1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639" y="2833884"/>
            <a:ext cx="2260396" cy="22567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xmlns="" id="{C627E703-E9EC-47E7-B2D3-AD04495CB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290" y="2833884"/>
            <a:ext cx="2260396" cy="22567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70B9DCD2-0E47-4B01-AEA7-B8A667AEB1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56" t="-10772" r="20406" b="-1"/>
          <a:stretch/>
        </p:blipFill>
        <p:spPr>
          <a:xfrm>
            <a:off x="251259" y="2057662"/>
            <a:ext cx="3414031" cy="36881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EDAF1A-0F9B-D045-884D-07A40079D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不需額外接電，</a:t>
            </a:r>
            <a:r>
              <a:rPr lang="zh-TW" altLang="en-US"/>
              <a:t>安裝簡單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ECA0FA-3B4E-3141-9A44-E0602DE92CDB}"/>
              </a:ext>
            </a:extLst>
          </p:cNvPr>
          <p:cNvSpPr txBox="1"/>
          <p:nvPr/>
        </p:nvSpPr>
        <p:spPr>
          <a:xfrm>
            <a:off x="3697241" y="5285921"/>
            <a:ext cx="239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QNA-T310G1T /</a:t>
            </a:r>
          </a:p>
          <a:p>
            <a:r>
              <a:rPr lang="en-US"/>
              <a:t>QNA-T310G1S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5C1DAC0-ECEE-3542-8B89-00D8A78FF9F6}"/>
              </a:ext>
            </a:extLst>
          </p:cNvPr>
          <p:cNvSpPr txBox="1"/>
          <p:nvPr/>
        </p:nvSpPr>
        <p:spPr>
          <a:xfrm>
            <a:off x="6527140" y="5285921"/>
            <a:ext cx="2709847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隨貨附贈</a:t>
            </a:r>
            <a:endParaRPr lang="en-US" altLang="zh-CN"/>
          </a:p>
          <a:p>
            <a:r>
              <a:rPr lang="en-US"/>
              <a:t>0.5</a:t>
            </a:r>
            <a:r>
              <a:rPr lang="en-US" altLang="zh-CN">
                <a:latin typeface="Calibri"/>
                <a:cs typeface="Calibri"/>
              </a:rPr>
              <a:t> </a:t>
            </a:r>
            <a:r>
              <a:rPr lang="zh-CN" altLang="en-US"/>
              <a:t>米</a:t>
            </a:r>
            <a:r>
              <a:rPr lang="zh-CN" altLang="en-US">
                <a:latin typeface="等线"/>
                <a:ea typeface="等线"/>
              </a:rPr>
              <a:t> </a:t>
            </a:r>
            <a:r>
              <a:rPr lang="en-US" altLang="zh-CN"/>
              <a:t>Thunderbolt 3 40Gb/s </a:t>
            </a:r>
            <a:endParaRPr lang="en-US" altLang="zh-CN">
              <a:latin typeface="Calibri"/>
              <a:cs typeface="Calibri"/>
            </a:endParaRPr>
          </a:p>
          <a:p>
            <a:r>
              <a:rPr lang="zh-CN" altLang="en-US"/>
              <a:t>傳輸線一條</a:t>
            </a:r>
            <a:r>
              <a:rPr lang="en-US" altLang="zh-CN"/>
              <a:t> </a:t>
            </a:r>
            <a:endParaRPr lang="en-US"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18C2094-B74C-FC4E-B847-2EDC56C68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5591">
            <a:off x="9947838" y="3019795"/>
            <a:ext cx="1085653" cy="19095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E5B7468-5098-DC4D-98FA-2490087310ED}"/>
              </a:ext>
            </a:extLst>
          </p:cNvPr>
          <p:cNvSpPr txBox="1"/>
          <p:nvPr/>
        </p:nvSpPr>
        <p:spPr>
          <a:xfrm>
            <a:off x="9407472" y="5285921"/>
            <a:ext cx="1692247" cy="381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安裝手冊</a:t>
            </a:r>
            <a:endParaRPr 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9D29C0AA-687D-43E5-8F63-6B01947561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0916" y="3122875"/>
            <a:ext cx="2865400" cy="1790874"/>
          </a:xfrm>
          <a:prstGeom prst="rect">
            <a:avLst/>
          </a:prstGeom>
        </p:spPr>
      </p:pic>
      <p:pic>
        <p:nvPicPr>
          <p:cNvPr id="22" name="圖片 21" descr="一張含有 室內, 桌, 黑色, 坐 的圖片&#10;&#10;描述是以高可信度產生">
            <a:extLst>
              <a:ext uri="{FF2B5EF4-FFF2-40B4-BE49-F238E27FC236}">
                <a16:creationId xmlns:a16="http://schemas.microsoft.com/office/drawing/2014/main" xmlns="" id="{A9E69777-ECD2-4852-A3D2-8CF6CEA0B1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1991" y="3429000"/>
            <a:ext cx="2161044" cy="1389442"/>
          </a:xfrm>
          <a:prstGeom prst="rect">
            <a:avLst/>
          </a:prstGeom>
        </p:spPr>
      </p:pic>
      <p:sp>
        <p:nvSpPr>
          <p:cNvPr id="23" name="箭號: 向右 22">
            <a:extLst>
              <a:ext uri="{FF2B5EF4-FFF2-40B4-BE49-F238E27FC236}">
                <a16:creationId xmlns:a16="http://schemas.microsoft.com/office/drawing/2014/main" xmlns="" id="{9A0EA3DD-9BE0-41B5-A2D9-8ACF54153AB7}"/>
              </a:ext>
            </a:extLst>
          </p:cNvPr>
          <p:cNvSpPr/>
          <p:nvPr/>
        </p:nvSpPr>
        <p:spPr>
          <a:xfrm>
            <a:off x="255137" y="2001861"/>
            <a:ext cx="5115353" cy="417250"/>
          </a:xfrm>
          <a:prstGeom prst="rightArrow">
            <a:avLst>
              <a:gd name="adj1" fmla="val 100000"/>
              <a:gd name="adj2" fmla="val 5000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匯流排供電，不需額外接電</a:t>
            </a:r>
          </a:p>
        </p:txBody>
      </p:sp>
    </p:spTree>
    <p:extLst>
      <p:ext uri="{BB962C8B-B14F-4D97-AF65-F5344CB8AC3E}">
        <p14:creationId xmlns:p14="http://schemas.microsoft.com/office/powerpoint/2010/main" xmlns="" val="2871184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電腦, 膝上型電腦, 室內, 電子用品 的圖片&#10;&#10;描述是以非常高的可信度產生">
            <a:extLst>
              <a:ext uri="{FF2B5EF4-FFF2-40B4-BE49-F238E27FC236}">
                <a16:creationId xmlns:a16="http://schemas.microsoft.com/office/drawing/2014/main" xmlns="" id="{458BE169-9AFB-491D-A2BD-6EE1E772E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499" b="4491"/>
          <a:stretch/>
        </p:blipFill>
        <p:spPr>
          <a:xfrm>
            <a:off x="6584696" y="2438"/>
            <a:ext cx="5624479" cy="6400457"/>
          </a:xfrm>
          <a:prstGeom prst="rect">
            <a:avLst/>
          </a:prstGeom>
        </p:spPr>
      </p:pic>
      <p:pic>
        <p:nvPicPr>
          <p:cNvPr id="5" name="圖片 4" descr="一張含有 電子用品, 坐 的圖片&#10;&#10;描述是以高可信度產生">
            <a:extLst>
              <a:ext uri="{FF2B5EF4-FFF2-40B4-BE49-F238E27FC236}">
                <a16:creationId xmlns:a16="http://schemas.microsoft.com/office/drawing/2014/main" xmlns="" id="{DDAE88C2-795A-498A-B79F-88E3084E0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1" y="1177028"/>
            <a:ext cx="4360202" cy="52258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9FAD41-67A0-FE42-AD13-BC58CDF1C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Mac O.S.  </a:t>
            </a:r>
            <a:r>
              <a:rPr lang="zh-CN" altLang="en-US"/>
              <a:t>內建驅動程式，</a:t>
            </a:r>
            <a:r>
              <a:rPr lang="zh-TW" altLang="en-US"/>
              <a:t>隨插即用</a:t>
            </a:r>
            <a:endParaRPr lang="en-US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E08398BD-9791-4256-8C47-684DA3F56FAB}"/>
              </a:ext>
            </a:extLst>
          </p:cNvPr>
          <p:cNvSpPr txBox="1"/>
          <p:nvPr/>
        </p:nvSpPr>
        <p:spPr>
          <a:xfrm>
            <a:off x="5271161" y="2438132"/>
            <a:ext cx="304934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O.S. 10.13.3 </a:t>
            </a:r>
            <a:r>
              <a:rPr lang="zh-CN" altLang="en-US"/>
              <a:t>以上</a:t>
            </a:r>
            <a:endParaRPr lang="en-US" altLang="zh-CN"/>
          </a:p>
          <a:p>
            <a:r>
              <a:rPr lang="zh-CN" altLang="en-US"/>
              <a:t>內建驅動程式，可直接使用</a:t>
            </a:r>
            <a:endParaRPr lang="en-US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xmlns="" id="{8E197276-BCE6-4AF2-B892-EF096234CDF0}"/>
              </a:ext>
            </a:extLst>
          </p:cNvPr>
          <p:cNvSpPr txBox="1"/>
          <p:nvPr/>
        </p:nvSpPr>
        <p:spPr>
          <a:xfrm>
            <a:off x="3452875" y="5041433"/>
            <a:ext cx="1702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Windows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xmlns="" id="{F84A89F0-EF7D-4DFD-B5D8-059427802A50}"/>
              </a:ext>
            </a:extLst>
          </p:cNvPr>
          <p:cNvSpPr txBox="1"/>
          <p:nvPr/>
        </p:nvSpPr>
        <p:spPr>
          <a:xfrm>
            <a:off x="3452875" y="2884462"/>
            <a:ext cx="1702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MacBook Pro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xmlns="" id="{85EE7445-47EE-4DB3-8B38-1C6115BF0F06}"/>
              </a:ext>
            </a:extLst>
          </p:cNvPr>
          <p:cNvSpPr txBox="1"/>
          <p:nvPr/>
        </p:nvSpPr>
        <p:spPr>
          <a:xfrm>
            <a:off x="3254031" y="6021057"/>
            <a:ext cx="3369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*QNAP NAS </a:t>
            </a:r>
            <a:r>
              <a:rPr lang="zh-CN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預計</a:t>
            </a:r>
            <a:r>
              <a:rPr lang="en-US" altLang="zh-CN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2018 </a:t>
            </a:r>
            <a:r>
              <a:rPr lang="zh-CN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年底支援</a:t>
            </a:r>
            <a:endParaRPr lang="en-US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xmlns="" id="{BA40B2A4-89C2-4C46-BCAB-35F1E942C318}"/>
              </a:ext>
            </a:extLst>
          </p:cNvPr>
          <p:cNvGrpSpPr/>
          <p:nvPr/>
        </p:nvGrpSpPr>
        <p:grpSpPr>
          <a:xfrm>
            <a:off x="4047888" y="2360825"/>
            <a:ext cx="512618" cy="512618"/>
            <a:chOff x="10048898" y="4187420"/>
            <a:chExt cx="512618" cy="512618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xmlns="" id="{E917BFB4-4913-4974-8421-A0AF88E67BE8}"/>
                </a:ext>
              </a:extLst>
            </p:cNvPr>
            <p:cNvSpPr/>
            <p:nvPr/>
          </p:nvSpPr>
          <p:spPr>
            <a:xfrm>
              <a:off x="10048898" y="4187420"/>
              <a:ext cx="512618" cy="5126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xmlns="" id="{000C62C5-00C3-42E4-A03F-ACD97C50B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73852" y="4212636"/>
              <a:ext cx="462711" cy="462711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xmlns="" id="{6F3007C0-681A-4279-9153-EB0C5C1EBD75}"/>
              </a:ext>
            </a:extLst>
          </p:cNvPr>
          <p:cNvGrpSpPr/>
          <p:nvPr/>
        </p:nvGrpSpPr>
        <p:grpSpPr>
          <a:xfrm>
            <a:off x="4047888" y="4528815"/>
            <a:ext cx="512618" cy="512618"/>
            <a:chOff x="10048898" y="4766842"/>
            <a:chExt cx="512618" cy="512618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xmlns="" id="{4FEDCF58-B976-4D9E-AC88-DF47F8D10456}"/>
                </a:ext>
              </a:extLst>
            </p:cNvPr>
            <p:cNvSpPr/>
            <p:nvPr/>
          </p:nvSpPr>
          <p:spPr>
            <a:xfrm>
              <a:off x="10048898" y="4766842"/>
              <a:ext cx="512618" cy="5126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xmlns="" id="{5496FC4F-0C22-46A7-8BB0-5B3EC952E7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007" t="37094" r="67724" b="30434"/>
            <a:stretch/>
          </p:blipFill>
          <p:spPr>
            <a:xfrm>
              <a:off x="10093012" y="4837653"/>
              <a:ext cx="431639" cy="430624"/>
            </a:xfrm>
            <a:prstGeom prst="rect">
              <a:avLst/>
            </a:prstGeom>
          </p:spPr>
        </p:pic>
      </p:grpSp>
      <p:sp>
        <p:nvSpPr>
          <p:cNvPr id="26" name="TextBox 4">
            <a:extLst>
              <a:ext uri="{FF2B5EF4-FFF2-40B4-BE49-F238E27FC236}">
                <a16:creationId xmlns:a16="http://schemas.microsoft.com/office/drawing/2014/main" xmlns="" id="{FD895E3E-9A2B-4AFD-9201-34F67401CF6E}"/>
              </a:ext>
            </a:extLst>
          </p:cNvPr>
          <p:cNvSpPr txBox="1"/>
          <p:nvPr/>
        </p:nvSpPr>
        <p:spPr>
          <a:xfrm>
            <a:off x="5271161" y="4512982"/>
            <a:ext cx="3049341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dirty="0">
                <a:latin typeface="Microsoft JhengHei"/>
                <a:ea typeface="Microsoft JhengHei"/>
                <a:cs typeface="Calibri"/>
              </a:rPr>
              <a:t>須至產品頁下</a:t>
            </a:r>
            <a:r>
              <a:rPr lang="zh-TW" altLang="en-US" dirty="0">
                <a:latin typeface="Microsoft JhengHei"/>
                <a:ea typeface="Microsoft JhengHei"/>
              </a:rPr>
              <a:t>載驅動程式</a:t>
            </a:r>
          </a:p>
          <a:p>
            <a:r>
              <a:rPr lang="en-US" dirty="0"/>
              <a:t>QNA-T310G1T</a:t>
            </a:r>
            <a:r>
              <a:rPr lang="en-US" dirty="0">
                <a:cs typeface="Calibri"/>
              </a:rPr>
              <a:t>:</a:t>
            </a:r>
            <a:r>
              <a:rPr lang="en-US" altLang="zh-TW" dirty="0">
                <a:cs typeface="Calibri"/>
              </a:rPr>
              <a:t> AQC107</a:t>
            </a:r>
            <a:endParaRPr lang="en-US" dirty="0"/>
          </a:p>
          <a:p>
            <a:r>
              <a:rPr lang="en-US" altLang="zh-TW" dirty="0">
                <a:cs typeface="Calibri"/>
              </a:rPr>
              <a:t>QNA-T310G1S: AQC100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xmlns="" id="{4747BD6B-237A-46EB-8E58-50EC2607F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8136" y="3381915"/>
            <a:ext cx="5435600" cy="462710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xmlns="" id="{31E255AE-D822-442D-B17F-FEAD8ADFAE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3268133" y="1632134"/>
            <a:ext cx="5435600" cy="46271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xmlns="" id="{11A08637-50E6-4EAF-9A7D-95F5B7342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8136" y="5617116"/>
            <a:ext cx="5435600" cy="462710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xmlns="" id="{80D881B7-2E04-4163-905C-07F56E30F2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3268133" y="3867335"/>
            <a:ext cx="5435600" cy="46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1538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一張含有 名片, 文字 的圖片&#10;&#10;描述是以高可信度產生">
            <a:extLst>
              <a:ext uri="{FF2B5EF4-FFF2-40B4-BE49-F238E27FC236}">
                <a16:creationId xmlns:a16="http://schemas.microsoft.com/office/drawing/2014/main" xmlns="" id="{71D8B261-E97E-45AF-9725-FA5BDF12D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91" b="13398"/>
          <a:stretch/>
        </p:blipFill>
        <p:spPr>
          <a:xfrm>
            <a:off x="0" y="1735659"/>
            <a:ext cx="4763068" cy="4683115"/>
          </a:xfrm>
          <a:prstGeom prst="rect">
            <a:avLst/>
          </a:prstGeom>
        </p:spPr>
      </p:pic>
      <p:pic>
        <p:nvPicPr>
          <p:cNvPr id="7" name="圖片 6" descr="一張含有 個人, 服飾 的圖片&#10;&#10;描述是以非常高的可信度產生">
            <a:extLst>
              <a:ext uri="{FF2B5EF4-FFF2-40B4-BE49-F238E27FC236}">
                <a16:creationId xmlns:a16="http://schemas.microsoft.com/office/drawing/2014/main" xmlns="" id="{C3F16EFD-8162-447D-92B1-DC4C5275D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105" y="1371600"/>
            <a:ext cx="9620895" cy="504717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19FCBBCB-6CCC-448F-B080-E6D70C00B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463" y="5132457"/>
            <a:ext cx="6101336" cy="814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4660AA-8829-9544-A13F-1C7A74B46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單手可握，高效散熱</a:t>
            </a:r>
            <a:endParaRPr lang="en-US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xmlns="" id="{95FDDAC7-D417-4066-9CE9-0836866E7008}"/>
              </a:ext>
            </a:extLst>
          </p:cNvPr>
          <p:cNvSpPr txBox="1"/>
          <p:nvPr/>
        </p:nvSpPr>
        <p:spPr>
          <a:xfrm>
            <a:off x="4184929" y="5132457"/>
            <a:ext cx="3517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鋁合金外殼提高散熱率，</a:t>
            </a:r>
            <a:endPara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在高速傳輸狀態下亦不燙手。</a:t>
            </a:r>
            <a:endParaRPr lang="en-US" sz="20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xmlns="" id="{066C4072-7BBC-4A25-BB57-8FE643D10F03}"/>
              </a:ext>
            </a:extLst>
          </p:cNvPr>
          <p:cNvSpPr txBox="1"/>
          <p:nvPr/>
        </p:nvSpPr>
        <p:spPr>
          <a:xfrm>
            <a:off x="839315" y="3391237"/>
            <a:ext cx="1246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/>
              <a:t>112 mm</a:t>
            </a:r>
            <a:endParaRPr lang="en-US" sz="20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xmlns="" id="{3BDA42E2-430C-4EE2-9353-D184AFC0AC69}"/>
              </a:ext>
            </a:extLst>
          </p:cNvPr>
          <p:cNvSpPr txBox="1"/>
          <p:nvPr/>
        </p:nvSpPr>
        <p:spPr>
          <a:xfrm>
            <a:off x="2543809" y="1597247"/>
            <a:ext cx="1246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/>
              <a:t>56 mm</a:t>
            </a:r>
            <a:endParaRPr lang="en-US" sz="20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xmlns="" id="{6F034614-9943-4AA2-B8BC-07B590F69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8595" y="1762954"/>
            <a:ext cx="1378424" cy="4699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xmlns="" id="{E1CEF875-D2EB-448C-B94F-DFC55A68A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99676" y="3342877"/>
            <a:ext cx="2834508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496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F64CA7-CFDB-004D-B3C9-C8FF2F56C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清楚的外觀指示</a:t>
            </a:r>
            <a:endParaRPr lang="en-US"/>
          </a:p>
        </p:txBody>
      </p:sp>
      <p:pic>
        <p:nvPicPr>
          <p:cNvPr id="13" name="圖片 12" descr="一張含有 螢幕擷取畫面, 天空 的圖片&#10;&#10;描述是以高可信度產生">
            <a:extLst>
              <a:ext uri="{FF2B5EF4-FFF2-40B4-BE49-F238E27FC236}">
                <a16:creationId xmlns:a16="http://schemas.microsoft.com/office/drawing/2014/main" xmlns="" id="{7B13F0EF-0353-4B7D-9C96-FE77285FE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88" y="1990165"/>
            <a:ext cx="6547254" cy="4089542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74D875A0-4E09-4997-9017-08EAD2DB0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392" y="2380129"/>
            <a:ext cx="5402292" cy="308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8064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xmlns="" id="{3EDE5FA0-B436-468A-AA54-45B3B049F101}"/>
              </a:ext>
            </a:extLst>
          </p:cNvPr>
          <p:cNvSpPr/>
          <p:nvPr/>
        </p:nvSpPr>
        <p:spPr>
          <a:xfrm>
            <a:off x="9869222" y="1481167"/>
            <a:ext cx="2170966" cy="4445119"/>
          </a:xfrm>
          <a:prstGeom prst="roundRect">
            <a:avLst>
              <a:gd name="adj" fmla="val 737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xmlns="" id="{16906B4D-AF33-46E4-B58C-3B7416E5D80D}"/>
              </a:ext>
            </a:extLst>
          </p:cNvPr>
          <p:cNvSpPr/>
          <p:nvPr/>
        </p:nvSpPr>
        <p:spPr>
          <a:xfrm>
            <a:off x="9888182" y="1481167"/>
            <a:ext cx="2152006" cy="6463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xmlns="" id="{0290A54F-7987-4C2C-A6B0-FD37528B427B}"/>
              </a:ext>
            </a:extLst>
          </p:cNvPr>
          <p:cNvSpPr/>
          <p:nvPr/>
        </p:nvSpPr>
        <p:spPr>
          <a:xfrm>
            <a:off x="7630626" y="2410937"/>
            <a:ext cx="2138143" cy="369332"/>
          </a:xfrm>
          <a:prstGeom prst="rect">
            <a:avLst/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xmlns="" id="{A6C6B56C-CD67-42F2-8C87-428C77F5D2F0}"/>
              </a:ext>
            </a:extLst>
          </p:cNvPr>
          <p:cNvSpPr/>
          <p:nvPr/>
        </p:nvSpPr>
        <p:spPr>
          <a:xfrm>
            <a:off x="7708004" y="4646137"/>
            <a:ext cx="1167474" cy="386266"/>
          </a:xfrm>
          <a:prstGeom prst="rect">
            <a:avLst/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249F0A45-A853-4952-AD9D-9F6F0E28EF85}"/>
              </a:ext>
            </a:extLst>
          </p:cNvPr>
          <p:cNvSpPr/>
          <p:nvPr/>
        </p:nvSpPr>
        <p:spPr>
          <a:xfrm>
            <a:off x="5935149" y="5017283"/>
            <a:ext cx="1167474" cy="38626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xmlns="" id="{26A8F844-3D53-4DB9-A74D-DC10B1256471}"/>
              </a:ext>
            </a:extLst>
          </p:cNvPr>
          <p:cNvSpPr/>
          <p:nvPr/>
        </p:nvSpPr>
        <p:spPr>
          <a:xfrm>
            <a:off x="2853281" y="5017284"/>
            <a:ext cx="2019091" cy="363260"/>
          </a:xfrm>
          <a:prstGeom prst="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xmlns="" id="{A1BEF23D-6113-416E-9BE0-194613899B20}"/>
              </a:ext>
            </a:extLst>
          </p:cNvPr>
          <p:cNvCxnSpPr>
            <a:cxnSpLocks/>
          </p:cNvCxnSpPr>
          <p:nvPr/>
        </p:nvCxnSpPr>
        <p:spPr>
          <a:xfrm>
            <a:off x="5087471" y="3740696"/>
            <a:ext cx="2082800" cy="303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xmlns="" id="{1333C3C7-3F5A-449E-8B4C-6539EEE3A537}"/>
              </a:ext>
            </a:extLst>
          </p:cNvPr>
          <p:cNvCxnSpPr>
            <a:cxnSpLocks/>
          </p:cNvCxnSpPr>
          <p:nvPr/>
        </p:nvCxnSpPr>
        <p:spPr>
          <a:xfrm>
            <a:off x="2547471" y="3740696"/>
            <a:ext cx="2082800" cy="303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接點: 肘形 27">
            <a:extLst>
              <a:ext uri="{FF2B5EF4-FFF2-40B4-BE49-F238E27FC236}">
                <a16:creationId xmlns:a16="http://schemas.microsoft.com/office/drawing/2014/main" xmlns="" id="{B2ACC4DF-809F-46A2-B0A7-95403B884686}"/>
              </a:ext>
            </a:extLst>
          </p:cNvPr>
          <p:cNvCxnSpPr>
            <a:cxnSpLocks/>
          </p:cNvCxnSpPr>
          <p:nvPr/>
        </p:nvCxnSpPr>
        <p:spPr>
          <a:xfrm>
            <a:off x="7494441" y="3901853"/>
            <a:ext cx="3234930" cy="615242"/>
          </a:xfrm>
          <a:prstGeom prst="bentConnector3">
            <a:avLst>
              <a:gd name="adj1" fmla="val 9694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接點: 肘形 8">
            <a:extLst>
              <a:ext uri="{FF2B5EF4-FFF2-40B4-BE49-F238E27FC236}">
                <a16:creationId xmlns:a16="http://schemas.microsoft.com/office/drawing/2014/main" xmlns="" id="{D311BDD3-08F0-4BB6-9F91-8F4D380D0FC2}"/>
              </a:ext>
            </a:extLst>
          </p:cNvPr>
          <p:cNvCxnSpPr>
            <a:cxnSpLocks/>
          </p:cNvCxnSpPr>
          <p:nvPr/>
        </p:nvCxnSpPr>
        <p:spPr>
          <a:xfrm flipV="1">
            <a:off x="7494441" y="2912491"/>
            <a:ext cx="3234930" cy="817668"/>
          </a:xfrm>
          <a:prstGeom prst="bentConnector3">
            <a:avLst>
              <a:gd name="adj1" fmla="val 9171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CA312-48F3-BF43-B387-C43386AC6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打造 </a:t>
            </a:r>
            <a:r>
              <a:rPr lang="en-US" altLang="zh-CN" err="1"/>
              <a:t>Thundebolt</a:t>
            </a:r>
            <a:r>
              <a:rPr lang="en-US" altLang="zh-CN"/>
              <a:t> 3 </a:t>
            </a:r>
            <a:r>
              <a:rPr lang="zh-CN" altLang="en-US"/>
              <a:t>轉</a:t>
            </a:r>
            <a:r>
              <a:rPr lang="en-US" altLang="zh-CN"/>
              <a:t>10GbE </a:t>
            </a:r>
            <a:r>
              <a:rPr lang="zh-CN" altLang="en-US"/>
              <a:t>備份網路</a:t>
            </a:r>
            <a:r>
              <a:rPr lang="en-US" altLang="zh-CN"/>
              <a:t> 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7B700DF-E655-7142-BC5A-0024063BE430}"/>
              </a:ext>
            </a:extLst>
          </p:cNvPr>
          <p:cNvSpPr txBox="1"/>
          <p:nvPr/>
        </p:nvSpPr>
        <p:spPr>
          <a:xfrm>
            <a:off x="274361" y="5853962"/>
            <a:ext cx="5710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尋找更多</a:t>
            </a:r>
            <a:r>
              <a:rPr lang="en-US" altLang="zh-CN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QNAP 10GbE NAS</a:t>
            </a:r>
          </a:p>
          <a:p>
            <a: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https://www.qnap.com/zh-tw/product/?conditions=2-4,2-5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02A9F35-2566-F24C-8F9D-55BA0E28A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63" y="2331340"/>
            <a:ext cx="2946757" cy="23947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1D94F39-FEB5-F547-8EB3-0C57CD4A010B}"/>
              </a:ext>
            </a:extLst>
          </p:cNvPr>
          <p:cNvSpPr txBox="1"/>
          <p:nvPr/>
        </p:nvSpPr>
        <p:spPr>
          <a:xfrm>
            <a:off x="3004669" y="5034217"/>
            <a:ext cx="186770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Thunderbolt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D9F2578-F9C8-924C-BE64-80AE178A1050}"/>
              </a:ext>
            </a:extLst>
          </p:cNvPr>
          <p:cNvSpPr txBox="1"/>
          <p:nvPr/>
        </p:nvSpPr>
        <p:spPr>
          <a:xfrm>
            <a:off x="6037386" y="5034217"/>
            <a:ext cx="1167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xmlns="" id="{50B05B12-B7D6-4292-91F4-FCA514B63FC4}"/>
              </a:ext>
            </a:extLst>
          </p:cNvPr>
          <p:cNvSpPr txBox="1"/>
          <p:nvPr/>
        </p:nvSpPr>
        <p:spPr>
          <a:xfrm>
            <a:off x="7596760" y="2429932"/>
            <a:ext cx="2291422" cy="369332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10GbE NAS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xmlns="" id="{DBCF97C2-56DB-4306-AD1C-B68CA0A70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3" r="9440"/>
          <a:stretch/>
        </p:blipFill>
        <p:spPr>
          <a:xfrm>
            <a:off x="9739509" y="2138081"/>
            <a:ext cx="2211440" cy="1660902"/>
          </a:xfrm>
          <a:prstGeom prst="rect">
            <a:avLst/>
          </a:prstGeom>
        </p:spPr>
      </p:pic>
      <p:sp>
        <p:nvSpPr>
          <p:cNvPr id="20" name="TextBox 8">
            <a:extLst>
              <a:ext uri="{FF2B5EF4-FFF2-40B4-BE49-F238E27FC236}">
                <a16:creationId xmlns:a16="http://schemas.microsoft.com/office/drawing/2014/main" xmlns="" id="{08FA4056-9AA5-4E95-8E2B-2934EE256D7F}"/>
              </a:ext>
            </a:extLst>
          </p:cNvPr>
          <p:cNvSpPr txBox="1"/>
          <p:nvPr/>
        </p:nvSpPr>
        <p:spPr>
          <a:xfrm>
            <a:off x="10294898" y="3762567"/>
            <a:ext cx="1202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TS-963X</a:t>
            </a: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xmlns="" id="{ACDC5F3D-AFC1-4D70-B33A-90015C04D9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09" r="23056"/>
          <a:stretch/>
        </p:blipFill>
        <p:spPr>
          <a:xfrm>
            <a:off x="10123969" y="4074459"/>
            <a:ext cx="1442520" cy="1537594"/>
          </a:xfrm>
          <a:prstGeom prst="rect">
            <a:avLst/>
          </a:prstGeom>
        </p:spPr>
      </p:pic>
      <p:sp>
        <p:nvSpPr>
          <p:cNvPr id="22" name="TextBox 10">
            <a:extLst>
              <a:ext uri="{FF2B5EF4-FFF2-40B4-BE49-F238E27FC236}">
                <a16:creationId xmlns:a16="http://schemas.microsoft.com/office/drawing/2014/main" xmlns="" id="{9A639CDE-149D-4AB1-BA6A-D267CD758668}"/>
              </a:ext>
            </a:extLst>
          </p:cNvPr>
          <p:cNvSpPr txBox="1"/>
          <p:nvPr/>
        </p:nvSpPr>
        <p:spPr>
          <a:xfrm>
            <a:off x="10294898" y="5588124"/>
            <a:ext cx="1202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TS-332X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xmlns="" id="{37DD9BCF-2671-2E47-AD5B-E4F8B9EBA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854" y="3278982"/>
            <a:ext cx="3093368" cy="81361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8EC83B1-1EA6-A94B-886B-88499B76953E}"/>
              </a:ext>
            </a:extLst>
          </p:cNvPr>
          <p:cNvSpPr txBox="1"/>
          <p:nvPr/>
        </p:nvSpPr>
        <p:spPr>
          <a:xfrm>
            <a:off x="7816275" y="4659942"/>
            <a:ext cx="111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</a:t>
            </a:r>
          </a:p>
        </p:txBody>
      </p:sp>
      <p:pic>
        <p:nvPicPr>
          <p:cNvPr id="7" name="圖片 6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xmlns="" id="{C10CB99C-BDD9-4679-B6DB-03C7044E2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3194" y="2602474"/>
            <a:ext cx="2935656" cy="1834785"/>
          </a:xfrm>
          <a:prstGeom prst="rect">
            <a:avLst/>
          </a:prstGeom>
        </p:spPr>
      </p:pic>
      <p:cxnSp>
        <p:nvCxnSpPr>
          <p:cNvPr id="42" name="直線接點 41">
            <a:extLst>
              <a:ext uri="{FF2B5EF4-FFF2-40B4-BE49-F238E27FC236}">
                <a16:creationId xmlns:a16="http://schemas.microsoft.com/office/drawing/2014/main" xmlns="" id="{07C8CD24-F176-41DB-9DE5-7459AB4D8F8E}"/>
              </a:ext>
            </a:extLst>
          </p:cNvPr>
          <p:cNvCxnSpPr/>
          <p:nvPr/>
        </p:nvCxnSpPr>
        <p:spPr>
          <a:xfrm>
            <a:off x="3863152" y="3740696"/>
            <a:ext cx="0" cy="1276587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xmlns="" id="{91D173CA-36A0-481E-8786-7F4E4A9EEDE3}"/>
              </a:ext>
            </a:extLst>
          </p:cNvPr>
          <p:cNvCxnSpPr/>
          <p:nvPr/>
        </p:nvCxnSpPr>
        <p:spPr>
          <a:xfrm>
            <a:off x="6487819" y="3740696"/>
            <a:ext cx="0" cy="127658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箭號: 向右 46">
            <a:extLst>
              <a:ext uri="{FF2B5EF4-FFF2-40B4-BE49-F238E27FC236}">
                <a16:creationId xmlns:a16="http://schemas.microsoft.com/office/drawing/2014/main" xmlns="" id="{D2C094C3-0CAB-4B82-BDC2-79B19A98BFD9}"/>
              </a:ext>
            </a:extLst>
          </p:cNvPr>
          <p:cNvSpPr/>
          <p:nvPr/>
        </p:nvSpPr>
        <p:spPr>
          <a:xfrm>
            <a:off x="194063" y="1869777"/>
            <a:ext cx="2518312" cy="345061"/>
          </a:xfrm>
          <a:prstGeom prst="rightArrow">
            <a:avLst>
              <a:gd name="adj1" fmla="val 100000"/>
              <a:gd name="adj2" fmla="val 50000"/>
            </a:avLst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影像編輯工作站</a:t>
            </a:r>
            <a:endPara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箭號: 向右 47">
            <a:extLst>
              <a:ext uri="{FF2B5EF4-FFF2-40B4-BE49-F238E27FC236}">
                <a16:creationId xmlns:a16="http://schemas.microsoft.com/office/drawing/2014/main" xmlns="" id="{7E0970C7-8F0F-46E3-9414-1591379AA73F}"/>
              </a:ext>
            </a:extLst>
          </p:cNvPr>
          <p:cNvSpPr/>
          <p:nvPr/>
        </p:nvSpPr>
        <p:spPr>
          <a:xfrm>
            <a:off x="3588050" y="1869777"/>
            <a:ext cx="2946757" cy="338989"/>
          </a:xfrm>
          <a:prstGeom prst="rightArrow">
            <a:avLst>
              <a:gd name="adj1" fmla="val 100000"/>
              <a:gd name="adj2" fmla="val 50000"/>
            </a:avLst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快速備份影音編輯檔案</a:t>
            </a:r>
            <a:endPara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2E48622-D59F-0F4F-8E2A-4CAFF5ADDCB3}"/>
              </a:ext>
            </a:extLst>
          </p:cNvPr>
          <p:cNvSpPr txBox="1"/>
          <p:nvPr/>
        </p:nvSpPr>
        <p:spPr>
          <a:xfrm>
            <a:off x="9908817" y="1481167"/>
            <a:ext cx="2032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</a:rPr>
              <a:t>備份至</a:t>
            </a:r>
            <a:endParaRPr lang="en-US" altLang="zh-CN" b="1">
              <a:solidFill>
                <a:schemeClr val="bg1"/>
              </a:solidFill>
            </a:endParaRPr>
          </a:p>
          <a:p>
            <a:pPr algn="ctr"/>
            <a:r>
              <a:rPr lang="en-US" b="1">
                <a:solidFill>
                  <a:schemeClr val="bg1"/>
                </a:solidFill>
              </a:rPr>
              <a:t>QNAP 10GbE NAS</a:t>
            </a:r>
          </a:p>
        </p:txBody>
      </p:sp>
    </p:spTree>
    <p:extLst>
      <p:ext uri="{BB962C8B-B14F-4D97-AF65-F5344CB8AC3E}">
        <p14:creationId xmlns:p14="http://schemas.microsoft.com/office/powerpoint/2010/main" xmlns="" val="1678412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箭號: 向右 24">
            <a:extLst>
              <a:ext uri="{FF2B5EF4-FFF2-40B4-BE49-F238E27FC236}">
                <a16:creationId xmlns:a16="http://schemas.microsoft.com/office/drawing/2014/main" xmlns="" id="{2250BC76-E493-4E50-975B-7A63D4012A53}"/>
              </a:ext>
            </a:extLst>
          </p:cNvPr>
          <p:cNvSpPr/>
          <p:nvPr/>
        </p:nvSpPr>
        <p:spPr>
          <a:xfrm>
            <a:off x="9489365" y="2280660"/>
            <a:ext cx="2466692" cy="457200"/>
          </a:xfrm>
          <a:prstGeom prst="rightArrow">
            <a:avLst>
              <a:gd name="adj1" fmla="val 100000"/>
              <a:gd name="adj2" fmla="val 50000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   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 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擴充 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endParaRPr lang="en-US" altLang="zh-TW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一張含有 室內, 牆, 窗戶, 電子用品 的圖片&#10;&#10;描述是以非常高的可信度產生">
            <a:extLst>
              <a:ext uri="{FF2B5EF4-FFF2-40B4-BE49-F238E27FC236}">
                <a16:creationId xmlns:a16="http://schemas.microsoft.com/office/drawing/2014/main" xmlns="" id="{5F3D159A-1F53-4A1E-98D2-83F5F5FBC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28" t="307" r="6890"/>
          <a:stretch/>
        </p:blipFill>
        <p:spPr>
          <a:xfrm>
            <a:off x="0" y="0"/>
            <a:ext cx="562081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6D351-AA0B-C249-AF40-25C8EB85B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67" y="280460"/>
            <a:ext cx="5732988" cy="219757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/>
              <a:t>輕易升級</a:t>
            </a:r>
            <a:r>
              <a:rPr lang="en-US" altLang="zh-CN"/>
              <a:t/>
            </a:r>
            <a:br>
              <a:rPr lang="en-US" altLang="zh-CN"/>
            </a:br>
            <a:r>
              <a:rPr lang="en-US" altLang="zh-CN"/>
              <a:t>10GbE PC/NAS</a:t>
            </a:r>
            <a:r>
              <a:rPr lang="en-US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76873D-7392-E843-8E52-00A7A90D6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210" y="324443"/>
            <a:ext cx="4101050" cy="25631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17235F-CFC1-AA46-A86B-5F22D2E07576}"/>
              </a:ext>
            </a:extLst>
          </p:cNvPr>
          <p:cNvSpPr txBox="1"/>
          <p:nvPr/>
        </p:nvSpPr>
        <p:spPr>
          <a:xfrm>
            <a:off x="1585894" y="5458089"/>
            <a:ext cx="70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6CC08C-ED2D-FA40-8E97-2BB66B35EDB1}"/>
              </a:ext>
            </a:extLst>
          </p:cNvPr>
          <p:cNvSpPr txBox="1"/>
          <p:nvPr/>
        </p:nvSpPr>
        <p:spPr>
          <a:xfrm>
            <a:off x="2936038" y="5441156"/>
            <a:ext cx="109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TS-1277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CD58F71-0BA0-474A-B054-4BBE6AA4E13D}"/>
              </a:ext>
            </a:extLst>
          </p:cNvPr>
          <p:cNvSpPr/>
          <p:nvPr/>
        </p:nvSpPr>
        <p:spPr>
          <a:xfrm>
            <a:off x="6232615" y="699092"/>
            <a:ext cx="1998730" cy="389466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solidFill>
              <a:schemeClr val="accent2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6917CAC-ADF5-B241-8E0E-421B478A079F}"/>
              </a:ext>
            </a:extLst>
          </p:cNvPr>
          <p:cNvSpPr txBox="1"/>
          <p:nvPr/>
        </p:nvSpPr>
        <p:spPr>
          <a:xfrm>
            <a:off x="10210800" y="709159"/>
            <a:ext cx="2201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擴充槽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C0F6586-F7DC-984F-9C12-DE691E354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228" y="3286171"/>
            <a:ext cx="2106507" cy="13165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267C6B5-2774-B147-A2B2-F19124CE7A46}"/>
              </a:ext>
            </a:extLst>
          </p:cNvPr>
          <p:cNvSpPr txBox="1"/>
          <p:nvPr/>
        </p:nvSpPr>
        <p:spPr>
          <a:xfrm>
            <a:off x="7784154" y="3449969"/>
            <a:ext cx="4087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QM2-2S10G1T</a:t>
            </a:r>
          </a:p>
          <a:p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QM2-2P10G1T</a:t>
            </a:r>
          </a:p>
          <a:p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雙埠 </a:t>
            </a: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M.2 2280 SATA/</a:t>
            </a:r>
            <a:r>
              <a:rPr lang="en-US" sz="16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MVMe</a:t>
            </a: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SSD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含單埠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GbE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擴充卡</a:t>
            </a: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C30C4AD-61DC-914E-A345-814B053B7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0536" y="4715257"/>
            <a:ext cx="1981200" cy="12382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4EE3788-B5B8-EA4D-BC2C-F8E36D5F7AA5}"/>
              </a:ext>
            </a:extLst>
          </p:cNvPr>
          <p:cNvSpPr txBox="1"/>
          <p:nvPr/>
        </p:nvSpPr>
        <p:spPr>
          <a:xfrm>
            <a:off x="7784154" y="4928692"/>
            <a:ext cx="345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QXG-10G1T</a:t>
            </a:r>
          </a:p>
          <a:p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單埠五速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10 </a:t>
            </a:r>
            <a:r>
              <a:rPr lang="en-US" sz="16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GbE</a:t>
            </a: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網路擴充卡</a:t>
            </a: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E2EEEC5-926C-6141-8F9E-B07C98D42A96}"/>
              </a:ext>
            </a:extLst>
          </p:cNvPr>
          <p:cNvSpPr txBox="1"/>
          <p:nvPr/>
        </p:nvSpPr>
        <p:spPr>
          <a:xfrm>
            <a:off x="5943599" y="6019138"/>
            <a:ext cx="6282265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更多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 </a:t>
            </a:r>
            <a:r>
              <a:rPr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擴充功能 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NAS: </a:t>
            </a: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https://www.qnap.com/zh-tw/product/?conditions=2-5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xmlns="" id="{DCDB65CB-988F-49ED-B9AB-317E55A573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3334"/>
          <a:stretch/>
        </p:blipFill>
        <p:spPr>
          <a:xfrm>
            <a:off x="4818" y="6400800"/>
            <a:ext cx="12182364" cy="457200"/>
          </a:xfrm>
          <a:prstGeom prst="rect">
            <a:avLst/>
          </a:prstGeom>
        </p:spPr>
      </p:pic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xmlns="" id="{451D3FC8-2B33-49FF-A8C2-D7982A8F2841}"/>
              </a:ext>
            </a:extLst>
          </p:cNvPr>
          <p:cNvCxnSpPr>
            <a:stCxn id="10" idx="3"/>
          </p:cNvCxnSpPr>
          <p:nvPr/>
        </p:nvCxnSpPr>
        <p:spPr>
          <a:xfrm>
            <a:off x="8231345" y="893825"/>
            <a:ext cx="1979455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xmlns="" id="{BF6281BD-1EF1-4054-AE62-A93FAC3B36A4}"/>
              </a:ext>
            </a:extLst>
          </p:cNvPr>
          <p:cNvCxnSpPr/>
          <p:nvPr/>
        </p:nvCxnSpPr>
        <p:spPr>
          <a:xfrm>
            <a:off x="5930536" y="3081867"/>
            <a:ext cx="594085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47492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E061BE02-25BE-4029-B6CB-BA098902E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" y="0"/>
            <a:ext cx="1218776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8A468E-14E7-7B47-A9CD-56065E853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olidFill>
                  <a:schemeClr val="bg1"/>
                </a:solidFill>
              </a:rPr>
              <a:t>極致效能，</a:t>
            </a:r>
            <a:r>
              <a:rPr lang="zh-TW" altLang="en-US">
                <a:solidFill>
                  <a:schemeClr val="bg1"/>
                </a:solidFill>
              </a:rPr>
              <a:t>高速傳輸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FD21383-9C49-4C42-ADFD-796213F9BAE4}"/>
              </a:ext>
            </a:extLst>
          </p:cNvPr>
          <p:cNvSpPr txBox="1"/>
          <p:nvPr/>
        </p:nvSpPr>
        <p:spPr>
          <a:xfrm>
            <a:off x="858871" y="5460518"/>
            <a:ext cx="6382097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Microsoft JhengHei"/>
                <a:ea typeface="Microsoft JhengHei"/>
              </a:rPr>
              <a:t>10GbE </a:t>
            </a:r>
            <a:r>
              <a:rPr lang="zh-TW" altLang="en-US" sz="1000" dirty="0">
                <a:solidFill>
                  <a:schemeClr val="bg1"/>
                </a:solidFill>
                <a:latin typeface="Microsoft JhengHei"/>
                <a:ea typeface="Microsoft JhengHei"/>
              </a:rPr>
              <a:t>傳輸</a:t>
            </a:r>
            <a:br>
              <a:rPr lang="zh-TW" altLang="en-US" sz="1000" dirty="0">
                <a:solidFill>
                  <a:schemeClr val="bg1"/>
                </a:solidFill>
                <a:latin typeface="Microsoft JhengHei"/>
                <a:ea typeface="Microsoft JhengHei"/>
              </a:rPr>
            </a:br>
            <a:r>
              <a:rPr lang="zh-TW" altLang="en-US" sz="1000" dirty="0">
                <a:solidFill>
                  <a:schemeClr val="bg1"/>
                </a:solidFill>
                <a:latin typeface="Microsoft JhengHei"/>
                <a:ea typeface="Microsoft JhengHei"/>
              </a:rPr>
              <a:t>測試環境：</a:t>
            </a:r>
            <a:br>
              <a:rPr lang="zh-TW" altLang="en-US" sz="1000" dirty="0">
                <a:solidFill>
                  <a:schemeClr val="bg1"/>
                </a:solidFill>
                <a:latin typeface="Microsoft JhengHei"/>
                <a:ea typeface="Microsoft JhengHei"/>
              </a:rPr>
            </a:br>
            <a:r>
              <a:rPr lang="zh-TW" altLang="en-US" sz="1000" dirty="0">
                <a:solidFill>
                  <a:schemeClr val="bg1"/>
                </a:solidFill>
                <a:latin typeface="Microsoft JhengHei"/>
                <a:ea typeface="Microsoft JhengHei"/>
              </a:rPr>
              <a:t>伺服器 </a:t>
            </a:r>
            <a:r>
              <a:rPr lang="en-US" altLang="zh-TW" sz="1000" dirty="0">
                <a:solidFill>
                  <a:schemeClr val="bg1"/>
                </a:solidFill>
                <a:latin typeface="Microsoft JhengHei"/>
                <a:ea typeface="Microsoft JhengHei"/>
              </a:rPr>
              <a:t>NAS</a:t>
            </a:r>
            <a:r>
              <a:rPr lang="en-US" sz="1000" dirty="0">
                <a:solidFill>
                  <a:schemeClr val="bg1"/>
                </a:solidFill>
                <a:latin typeface="Microsoft JhengHei"/>
                <a:ea typeface="Microsoft JhengHei"/>
              </a:rPr>
              <a:t>：TS-677, QTS 4.3.4, , AMD Ryzen 5 2600, 3.40 GHz, 8GB RAM, RAID5, Samsung SSD 850 PRO 512GB *6, QXG-10G1T &amp; LAN-10G2SF-MLX, </a:t>
            </a:r>
            <a:r>
              <a:rPr lang="en-US" altLang="zh-TW" sz="1000" dirty="0">
                <a:solidFill>
                  <a:schemeClr val="bg1"/>
                </a:solidFill>
                <a:latin typeface="Microsoft JhengHei"/>
                <a:ea typeface="Microsoft JhengHei"/>
              </a:rPr>
              <a:t/>
            </a:r>
            <a:br>
              <a:rPr lang="en-US" altLang="zh-TW" sz="1000" dirty="0">
                <a:solidFill>
                  <a:schemeClr val="bg1"/>
                </a:solidFill>
                <a:latin typeface="Microsoft JhengHei"/>
                <a:ea typeface="Microsoft JhengHei"/>
              </a:rPr>
            </a:br>
            <a:r>
              <a:rPr lang="zh-TW" altLang="en-US" sz="1000" dirty="0">
                <a:solidFill>
                  <a:schemeClr val="bg1"/>
                </a:solidFill>
                <a:latin typeface="Microsoft JhengHei"/>
                <a:ea typeface="Microsoft JhengHei"/>
              </a:rPr>
              <a:t>客戶端 </a:t>
            </a:r>
            <a:r>
              <a:rPr lang="en-US" sz="1000" dirty="0" err="1">
                <a:solidFill>
                  <a:schemeClr val="bg1"/>
                </a:solidFill>
                <a:latin typeface="Microsoft JhengHei"/>
                <a:ea typeface="Microsoft JhengHei"/>
              </a:rPr>
              <a:t>PC：Windows</a:t>
            </a:r>
            <a:r>
              <a:rPr lang="en-US" sz="1000" dirty="0">
                <a:solidFill>
                  <a:schemeClr val="bg1"/>
                </a:solidFill>
                <a:latin typeface="Microsoft JhengHei"/>
                <a:ea typeface="Microsoft JhengHei"/>
              </a:rPr>
              <a:t> 10, Intel Core i7-4770 3.40GHz, 32GB RAM, LAN: Thunderbolt , MTU 9000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CD1D0D-E186-F44E-B50B-16976856467F}"/>
              </a:ext>
            </a:extLst>
          </p:cNvPr>
          <p:cNvSpPr txBox="1"/>
          <p:nvPr/>
        </p:nvSpPr>
        <p:spPr>
          <a:xfrm>
            <a:off x="858871" y="4705154"/>
            <a:ext cx="5913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latin typeface="Microsoft JhengHei"/>
                <a:ea typeface="Microsoft JhengHei"/>
              </a:rPr>
              <a:t>*</a:t>
            </a:r>
            <a:r>
              <a:rPr lang="zh-TW" altLang="en-US" sz="1600">
                <a:latin typeface="Microsoft JhengHei"/>
                <a:ea typeface="Microsoft JhengHei"/>
              </a:rPr>
              <a:t>建議將 </a:t>
            </a:r>
            <a:r>
              <a:rPr lang="en-US" sz="1600">
                <a:latin typeface="Microsoft JhengHei"/>
                <a:ea typeface="Microsoft JhengHei"/>
              </a:rPr>
              <a:t>Jumbo Frame </a:t>
            </a:r>
            <a:r>
              <a:rPr lang="zh-TW" altLang="en-US" sz="1600">
                <a:latin typeface="Microsoft JhengHei"/>
                <a:ea typeface="Microsoft JhengHei"/>
              </a:rPr>
              <a:t>設定至 </a:t>
            </a:r>
            <a:r>
              <a:rPr lang="en-US" sz="1600">
                <a:latin typeface="Microsoft JhengHei"/>
                <a:ea typeface="Microsoft JhengHei"/>
              </a:rPr>
              <a:t>MTU 9000 </a:t>
            </a:r>
            <a:r>
              <a:rPr lang="zh-TW" altLang="en-US" sz="1600">
                <a:latin typeface="Microsoft JhengHei"/>
                <a:ea typeface="Microsoft JhengHei"/>
              </a:rPr>
              <a:t>以達最佳效能</a:t>
            </a:r>
            <a:endParaRPr lang="en-US" altLang="zh-TW" sz="1600">
              <a:latin typeface="Microsoft JhengHei"/>
              <a:ea typeface="Microsoft JhengHei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xmlns="" id="{80546D3D-2C22-4658-909E-2F86BF5642F9}"/>
              </a:ext>
            </a:extLst>
          </p:cNvPr>
          <p:cNvSpPr txBox="1"/>
          <p:nvPr/>
        </p:nvSpPr>
        <p:spPr>
          <a:xfrm>
            <a:off x="967357" y="2507607"/>
            <a:ext cx="2550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 Download</a:t>
            </a:r>
            <a:endParaRPr lang="en-US" altLang="zh-TW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xmlns="" id="{EA89F8C4-5461-4BAD-95C8-5841E47B2024}"/>
              </a:ext>
            </a:extLst>
          </p:cNvPr>
          <p:cNvSpPr txBox="1"/>
          <p:nvPr/>
        </p:nvSpPr>
        <p:spPr>
          <a:xfrm>
            <a:off x="967357" y="3375512"/>
            <a:ext cx="2550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 Upload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xmlns="" id="{5E4FF0EB-2A0B-4A7F-8E78-1A990D8A12D4}"/>
              </a:ext>
            </a:extLst>
          </p:cNvPr>
          <p:cNvSpPr txBox="1"/>
          <p:nvPr/>
        </p:nvSpPr>
        <p:spPr>
          <a:xfrm>
            <a:off x="967356" y="1825683"/>
            <a:ext cx="35138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File Transfer (1 x 10GbE)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xmlns="" id="{3B7FC680-132D-477B-BCFA-E7172369875B}"/>
              </a:ext>
            </a:extLst>
          </p:cNvPr>
          <p:cNvSpPr txBox="1"/>
          <p:nvPr/>
        </p:nvSpPr>
        <p:spPr>
          <a:xfrm>
            <a:off x="4423479" y="2507607"/>
            <a:ext cx="2550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/>
              <a:t>1068 MB/s</a:t>
            </a:r>
            <a:endParaRPr lang="en-US" altLang="zh-TW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xmlns="" id="{1C261B13-2754-44D6-83B7-42B183B26772}"/>
              </a:ext>
            </a:extLst>
          </p:cNvPr>
          <p:cNvSpPr txBox="1"/>
          <p:nvPr/>
        </p:nvSpPr>
        <p:spPr>
          <a:xfrm>
            <a:off x="4423479" y="3375512"/>
            <a:ext cx="2550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/>
              <a:t>1069 MB/s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2E6F0979-9E74-44A5-8FAC-5D51085A96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334"/>
          <a:stretch/>
        </p:blipFill>
        <p:spPr>
          <a:xfrm>
            <a:off x="4818" y="6400800"/>
            <a:ext cx="1218236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9879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 descr="一張含有 室內, 個人, 電腦, 膝上型電腦 的圖片&#10;&#10;描述是以非常高的可信度產生">
            <a:extLst>
              <a:ext uri="{FF2B5EF4-FFF2-40B4-BE49-F238E27FC236}">
                <a16:creationId xmlns:a16="http://schemas.microsoft.com/office/drawing/2014/main" xmlns="" id="{4D165077-8AD2-42B9-9346-094F82CEC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1" y="-3437"/>
            <a:ext cx="12203501" cy="6864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F28C79-9A24-2242-9D0D-5673D2100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16" y="2204987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dirty="0"/>
              <a:t>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D70B46-3B3D-C04D-A66E-690F8491A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011" y="3636546"/>
            <a:ext cx="5482389" cy="9354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4400" dirty="0"/>
              <a:t>開箱及傳輸</a:t>
            </a:r>
            <a:endParaRPr lang="en-US" altLang="zh-CN" sz="44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F430A729-15D6-4414-B845-1831CBE12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334"/>
          <a:stretch/>
        </p:blipFill>
        <p:spPr>
          <a:xfrm>
            <a:off x="4818" y="6400800"/>
            <a:ext cx="1218236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1957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 descr="一張含有 桌, 室內 的圖片&#10;&#10;描述是以高可信度產生">
            <a:extLst>
              <a:ext uri="{FF2B5EF4-FFF2-40B4-BE49-F238E27FC236}">
                <a16:creationId xmlns:a16="http://schemas.microsoft.com/office/drawing/2014/main" xmlns="" id="{308C8EE6-5511-430D-B74E-BD36C0E3D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" y="0"/>
            <a:ext cx="12180248" cy="6858000"/>
          </a:xfrm>
          <a:prstGeom prst="rect">
            <a:avLst/>
          </a:prstGeom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xmlns="" id="{78FADB78-2518-4952-8009-9C4158754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6802"/>
            <a:ext cx="5923208" cy="2777321"/>
          </a:xfrm>
        </p:spPr>
        <p:txBody>
          <a:bodyPr>
            <a:normAutofit/>
          </a:bodyPr>
          <a:lstStyle/>
          <a:p>
            <a:pPr>
              <a:lnSpc>
                <a:spcPts val="5700"/>
              </a:lnSpc>
            </a:pPr>
            <a:r>
              <a:rPr lang="en-US" altLang="zh-TW" sz="5200" dirty="0"/>
              <a:t>QNA </a:t>
            </a:r>
            <a:r>
              <a:rPr lang="zh-TW" altLang="en-US" sz="5200" dirty="0"/>
              <a:t>系列</a:t>
            </a:r>
            <a:r>
              <a:rPr lang="zh-TW" altLang="en-US" sz="5200" b="0" dirty="0"/>
              <a:t/>
            </a:r>
            <a:br>
              <a:rPr lang="zh-TW" altLang="en-US" sz="5200" b="0" dirty="0"/>
            </a:br>
            <a:r>
              <a:rPr lang="zh-TW" altLang="en-US" sz="5200" dirty="0"/>
              <a:t>是您最好的選擇！ </a:t>
            </a:r>
          </a:p>
        </p:txBody>
      </p:sp>
      <p:sp>
        <p:nvSpPr>
          <p:cNvPr id="23" name="文字方塊 20">
            <a:extLst>
              <a:ext uri="{FF2B5EF4-FFF2-40B4-BE49-F238E27FC236}">
                <a16:creationId xmlns:a16="http://schemas.microsoft.com/office/drawing/2014/main" xmlns="" id="{ED67E5BC-B9B1-7D4E-983B-C039E6CE6BEB}"/>
              </a:ext>
            </a:extLst>
          </p:cNvPr>
          <p:cNvSpPr txBox="1"/>
          <p:nvPr/>
        </p:nvSpPr>
        <p:spPr>
          <a:xfrm>
            <a:off x="535452" y="6338946"/>
            <a:ext cx="5560547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900" dirty="0"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900" dirty="0"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 </a:t>
            </a:r>
            <a:endParaRPr lang="en-US" altLang="zh-TW" sz="900" b="1" kern="0" dirty="0"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9929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2C6DAA9C-494D-4149-A1DA-269909B57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" y="0"/>
            <a:ext cx="1218236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6515D6-60BB-374C-BC77-B324220CE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240"/>
            <a:ext cx="10515600" cy="1325563"/>
          </a:xfrm>
        </p:spPr>
        <p:txBody>
          <a:bodyPr/>
          <a:lstStyle/>
          <a:p>
            <a:r>
              <a:rPr lang="en-US" altLang="zh-CN">
                <a:solidFill>
                  <a:schemeClr val="bg1"/>
                </a:solidFill>
              </a:rPr>
              <a:t>Thunderbolt 3 </a:t>
            </a:r>
            <a:r>
              <a:rPr lang="zh-CN" altLang="en-US">
                <a:solidFill>
                  <a:schemeClr val="bg1"/>
                </a:solidFill>
              </a:rPr>
              <a:t>新一代高速傳輸標準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xmlns="" id="{A8E5F909-7CC4-42AC-B41E-EB80BE3CB80C}"/>
              </a:ext>
            </a:extLst>
          </p:cNvPr>
          <p:cNvSpPr txBox="1"/>
          <p:nvPr/>
        </p:nvSpPr>
        <p:spPr>
          <a:xfrm>
            <a:off x="577818" y="1675997"/>
            <a:ext cx="2456121" cy="5353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MacBook Pro </a:t>
            </a:r>
          </a:p>
          <a:p>
            <a:pPr>
              <a:lnSpc>
                <a:spcPts val="1700"/>
              </a:lnSpc>
            </a:pPr>
            <a:r>
              <a:rPr 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 x Thunderbolt 3 </a:t>
            </a:r>
            <a:r>
              <a:rPr lang="zh-CN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endParaRPr 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xmlns="" id="{41A4A23C-9A9E-470B-AD71-E073AA8C9F39}"/>
              </a:ext>
            </a:extLst>
          </p:cNvPr>
          <p:cNvSpPr txBox="1"/>
          <p:nvPr/>
        </p:nvSpPr>
        <p:spPr>
          <a:xfrm>
            <a:off x="577818" y="3686670"/>
            <a:ext cx="284527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iMac </a:t>
            </a:r>
          </a:p>
          <a:p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 x Thunderbolt 3 </a:t>
            </a: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endParaRPr lang="en-US" altLang="zh-TW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211E04D2-4C7F-4BB9-8F8D-A52A954A0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334"/>
          <a:stretch/>
        </p:blipFill>
        <p:spPr>
          <a:xfrm>
            <a:off x="4818" y="6400800"/>
            <a:ext cx="12182364" cy="457200"/>
          </a:xfrm>
          <a:prstGeom prst="rect">
            <a:avLst/>
          </a:prstGeom>
        </p:spPr>
      </p:pic>
      <p:sp>
        <p:nvSpPr>
          <p:cNvPr id="8" name="TextBox 16">
            <a:extLst>
              <a:ext uri="{FF2B5EF4-FFF2-40B4-BE49-F238E27FC236}">
                <a16:creationId xmlns:a16="http://schemas.microsoft.com/office/drawing/2014/main" xmlns="" id="{37C984A6-C8AF-4CD0-8485-6EE9BB802194}"/>
              </a:ext>
            </a:extLst>
          </p:cNvPr>
          <p:cNvSpPr txBox="1"/>
          <p:nvPr/>
        </p:nvSpPr>
        <p:spPr>
          <a:xfrm>
            <a:off x="3734593" y="1679200"/>
            <a:ext cx="1757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zh-CN" altLang="en-US" dirty="0"/>
              <a:t>影像編輯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1596458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BFEAD518-A52B-4DEC-81B8-B94726163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" y="0"/>
            <a:ext cx="1218236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6515D6-60BB-374C-BC77-B324220CE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45"/>
            <a:ext cx="10515600" cy="1325563"/>
          </a:xfrm>
        </p:spPr>
        <p:txBody>
          <a:bodyPr/>
          <a:lstStyle/>
          <a:p>
            <a:r>
              <a:rPr lang="en-US" altLang="zh-CN"/>
              <a:t>Thunderbolt 3 </a:t>
            </a:r>
            <a:r>
              <a:rPr lang="zh-CN" altLang="en-US"/>
              <a:t>新一代高速傳輸標準</a:t>
            </a:r>
            <a:endParaRPr lang="en-US"/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xmlns="" id="{C409F289-2CBD-435F-8614-406F4BCC7436}"/>
              </a:ext>
            </a:extLst>
          </p:cNvPr>
          <p:cNvSpPr txBox="1"/>
          <p:nvPr/>
        </p:nvSpPr>
        <p:spPr>
          <a:xfrm>
            <a:off x="303776" y="1815386"/>
            <a:ext cx="1269322" cy="519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zh-CN" altLang="en-US"/>
              <a:t>電競</a:t>
            </a:r>
            <a:endParaRPr lang="en-US"/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xmlns="" id="{82569E5C-B571-45DF-8B6D-B81AE77CDB38}"/>
              </a:ext>
            </a:extLst>
          </p:cNvPr>
          <p:cNvSpPr txBox="1"/>
          <p:nvPr/>
        </p:nvSpPr>
        <p:spPr>
          <a:xfrm>
            <a:off x="303776" y="4040703"/>
            <a:ext cx="1269322" cy="519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zh-CN" altLang="en-US" dirty="0"/>
              <a:t>工作站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4D3F57AC-CF91-4E08-88AF-EA42FB28E9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334"/>
          <a:stretch/>
        </p:blipFill>
        <p:spPr>
          <a:xfrm>
            <a:off x="4818" y="6400800"/>
            <a:ext cx="1218236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3097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xmlns="" id="{3C2A6EA6-186F-4993-B101-3CB17A229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270" y="1339292"/>
            <a:ext cx="7476730" cy="510753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751C848B-F6EE-4203-B9C8-31242D1CC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0" y="1339292"/>
            <a:ext cx="5107535" cy="5107535"/>
          </a:xfrm>
          <a:prstGeom prst="rect">
            <a:avLst/>
          </a:prstGeom>
        </p:spPr>
      </p:pic>
      <p:pic>
        <p:nvPicPr>
          <p:cNvPr id="12" name="圖片 11" descr="一張含有 監視器, 鏡, 汽車, 車鏡 的圖片&#10;&#10;描述是以高可信度產生">
            <a:extLst>
              <a:ext uri="{FF2B5EF4-FFF2-40B4-BE49-F238E27FC236}">
                <a16:creationId xmlns:a16="http://schemas.microsoft.com/office/drawing/2014/main" xmlns="" id="{73392AE3-7A81-4A75-B6F6-F9F02871EA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543"/>
          <a:stretch/>
        </p:blipFill>
        <p:spPr>
          <a:xfrm>
            <a:off x="86121" y="192661"/>
            <a:ext cx="1597863" cy="1033905"/>
          </a:xfrm>
          <a:prstGeom prst="rect">
            <a:avLst/>
          </a:prstGeom>
        </p:spPr>
      </p:pic>
      <p:pic>
        <p:nvPicPr>
          <p:cNvPr id="8" name="圖片 7" descr="一張含有 衛星 的圖片&#10;&#10;描述是以高可信度產生">
            <a:extLst>
              <a:ext uri="{FF2B5EF4-FFF2-40B4-BE49-F238E27FC236}">
                <a16:creationId xmlns:a16="http://schemas.microsoft.com/office/drawing/2014/main" xmlns="" id="{D515DAAE-2E66-4CE8-9318-1089BC791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219" y="2308457"/>
            <a:ext cx="6141090" cy="2238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E73651-98B1-BE41-AA0C-3B906D9C4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597" y="411166"/>
            <a:ext cx="10140996" cy="1033905"/>
          </a:xfrm>
        </p:spPr>
        <p:txBody>
          <a:bodyPr>
            <a:normAutofit/>
          </a:bodyPr>
          <a:lstStyle/>
          <a:p>
            <a:r>
              <a:rPr lang="en-US"/>
              <a:t>Thunderbolt 3</a:t>
            </a:r>
            <a:r>
              <a:rPr lang="en-US" altLang="zh-CN"/>
              <a:t> </a:t>
            </a:r>
            <a:r>
              <a:rPr lang="zh-CN" altLang="en-US"/>
              <a:t>裝置搭配高速網路</a:t>
            </a:r>
            <a:r>
              <a:rPr lang="en-US" altLang="zh-CN"/>
              <a:t> </a:t>
            </a:r>
            <a:endParaRPr lang="en-US"/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xmlns="" id="{8A835FE0-A15C-4C86-AECF-E2F4A55B6AAC}"/>
              </a:ext>
            </a:extLst>
          </p:cNvPr>
          <p:cNvSpPr txBox="1"/>
          <p:nvPr/>
        </p:nvSpPr>
        <p:spPr>
          <a:xfrm>
            <a:off x="5336084" y="4528928"/>
            <a:ext cx="198850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/>
              <a:t>Thunderbolt 3</a:t>
            </a:r>
          </a:p>
          <a:p>
            <a:pPr algn="ctr"/>
            <a:r>
              <a:rPr lang="zh-CN" altLang="en-US"/>
              <a:t>主機</a:t>
            </a:r>
            <a:endParaRPr lang="en-US"/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xmlns="" id="{E28D602E-191B-4C6C-A871-5ED3165B3277}"/>
              </a:ext>
            </a:extLst>
          </p:cNvPr>
          <p:cNvSpPr txBox="1"/>
          <p:nvPr/>
        </p:nvSpPr>
        <p:spPr>
          <a:xfrm>
            <a:off x="7322846" y="4523610"/>
            <a:ext cx="277982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/>
              <a:t>Thunderbolt 3 PCIe</a:t>
            </a:r>
          </a:p>
          <a:p>
            <a:pPr algn="ctr"/>
            <a:r>
              <a:rPr lang="zh-CN" altLang="en-US"/>
              <a:t>擴充盒</a:t>
            </a:r>
            <a:endParaRPr lang="en-US"/>
          </a:p>
        </p:txBody>
      </p:sp>
      <p:sp>
        <p:nvSpPr>
          <p:cNvPr id="37" name="TextBox 25">
            <a:extLst>
              <a:ext uri="{FF2B5EF4-FFF2-40B4-BE49-F238E27FC236}">
                <a16:creationId xmlns:a16="http://schemas.microsoft.com/office/drawing/2014/main" xmlns="" id="{724F424F-A3D1-4DE2-806D-F57E306FB3D3}"/>
              </a:ext>
            </a:extLst>
          </p:cNvPr>
          <p:cNvSpPr txBox="1"/>
          <p:nvPr/>
        </p:nvSpPr>
        <p:spPr>
          <a:xfrm>
            <a:off x="10194322" y="3584027"/>
            <a:ext cx="1382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10GbE </a:t>
            </a:r>
            <a:r>
              <a:rPr lang="zh-CN" altLang="en-US"/>
              <a:t>網路</a:t>
            </a:r>
            <a:endParaRPr lang="en-US"/>
          </a:p>
        </p:txBody>
      </p:sp>
      <p:sp>
        <p:nvSpPr>
          <p:cNvPr id="38" name="TextBox 26">
            <a:extLst>
              <a:ext uri="{FF2B5EF4-FFF2-40B4-BE49-F238E27FC236}">
                <a16:creationId xmlns:a16="http://schemas.microsoft.com/office/drawing/2014/main" xmlns="" id="{00604AB9-5D28-48C5-AC57-2C179D6A0519}"/>
              </a:ext>
            </a:extLst>
          </p:cNvPr>
          <p:cNvSpPr txBox="1"/>
          <p:nvPr/>
        </p:nvSpPr>
        <p:spPr>
          <a:xfrm>
            <a:off x="5427257" y="1819698"/>
            <a:ext cx="288040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Thunderbolt 3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擴充盒</a:t>
            </a:r>
            <a:endParaRPr lang="en-US" altLang="zh-CN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10GbE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網路擴充卡</a:t>
            </a:r>
            <a:endParaRPr lang="en-US" altLang="zh-CN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xmlns="" id="{A89CF07A-51E9-486B-977B-D1B4D82F637A}"/>
              </a:ext>
            </a:extLst>
          </p:cNvPr>
          <p:cNvSpPr/>
          <p:nvPr/>
        </p:nvSpPr>
        <p:spPr>
          <a:xfrm>
            <a:off x="7433758" y="5349642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難以攜帶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xmlns="" id="{2E80ABD1-2F46-4454-80C1-094BC1B7BFC6}"/>
              </a:ext>
            </a:extLst>
          </p:cNvPr>
          <p:cNvSpPr/>
          <p:nvPr/>
        </p:nvSpPr>
        <p:spPr>
          <a:xfrm>
            <a:off x="1612721" y="5349642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成本高昂</a:t>
            </a:r>
          </a:p>
        </p:txBody>
      </p:sp>
      <p:sp>
        <p:nvSpPr>
          <p:cNvPr id="51" name="TextBox 23">
            <a:extLst>
              <a:ext uri="{FF2B5EF4-FFF2-40B4-BE49-F238E27FC236}">
                <a16:creationId xmlns:a16="http://schemas.microsoft.com/office/drawing/2014/main" xmlns="" id="{9E5C3186-888D-49A2-AAA9-E7A051DF0C31}"/>
              </a:ext>
            </a:extLst>
          </p:cNvPr>
          <p:cNvSpPr txBox="1"/>
          <p:nvPr/>
        </p:nvSpPr>
        <p:spPr>
          <a:xfrm>
            <a:off x="10131175" y="2761576"/>
            <a:ext cx="157156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10GbE</a:t>
            </a:r>
            <a:r>
              <a:rPr lang="en-US" altLang="zh-CN">
                <a:latin typeface="Calibri"/>
                <a:cs typeface="Calibri"/>
              </a:rPr>
              <a:t> </a:t>
            </a:r>
            <a:r>
              <a:rPr lang="zh-CN" altLang="en-US"/>
              <a:t>擴充卡</a:t>
            </a:r>
            <a:endParaRPr 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xmlns="" id="{445406E3-2016-47DA-8F58-0F4E27638E96}"/>
              </a:ext>
            </a:extLst>
          </p:cNvPr>
          <p:cNvSpPr/>
          <p:nvPr/>
        </p:nvSpPr>
        <p:spPr>
          <a:xfrm>
            <a:off x="297318" y="370115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</a:t>
            </a:r>
          </a:p>
        </p:txBody>
      </p:sp>
      <p:pic>
        <p:nvPicPr>
          <p:cNvPr id="4" name="圖片 3" descr="一張含有 電子用品, 監視器, 電視, 室內 的圖片&#10;&#10;描述是以非常高的可信度產生">
            <a:extLst>
              <a:ext uri="{FF2B5EF4-FFF2-40B4-BE49-F238E27FC236}">
                <a16:creationId xmlns:a16="http://schemas.microsoft.com/office/drawing/2014/main" xmlns="" id="{238F136B-C6F7-40CE-AD7B-A7D1C9CA6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516" y="2191496"/>
            <a:ext cx="3783439" cy="3485466"/>
          </a:xfrm>
          <a:prstGeom prst="rect">
            <a:avLst/>
          </a:prstGeom>
        </p:spPr>
      </p:pic>
      <p:sp>
        <p:nvSpPr>
          <p:cNvPr id="57" name="TextBox 26">
            <a:extLst>
              <a:ext uri="{FF2B5EF4-FFF2-40B4-BE49-F238E27FC236}">
                <a16:creationId xmlns:a16="http://schemas.microsoft.com/office/drawing/2014/main" xmlns="" id="{9739FE60-ADC0-4DB9-A947-424ECC452937}"/>
              </a:ext>
            </a:extLst>
          </p:cNvPr>
          <p:cNvSpPr txBox="1"/>
          <p:nvPr/>
        </p:nvSpPr>
        <p:spPr>
          <a:xfrm>
            <a:off x="900744" y="1843259"/>
            <a:ext cx="255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iMac Pro</a:t>
            </a:r>
            <a:endParaRPr lang="en-US" altLang="zh-CN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xmlns="" id="{1487EB18-92A1-4D82-92B5-68E837405535}"/>
              </a:ext>
            </a:extLst>
          </p:cNvPr>
          <p:cNvCxnSpPr/>
          <p:nvPr/>
        </p:nvCxnSpPr>
        <p:spPr>
          <a:xfrm>
            <a:off x="742516" y="5295854"/>
            <a:ext cx="378343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xmlns="" id="{55BE2B09-3694-4DA0-8A88-A2E519EE7FFC}"/>
              </a:ext>
            </a:extLst>
          </p:cNvPr>
          <p:cNvCxnSpPr>
            <a:cxnSpLocks/>
          </p:cNvCxnSpPr>
          <p:nvPr/>
        </p:nvCxnSpPr>
        <p:spPr>
          <a:xfrm>
            <a:off x="5543116" y="5295854"/>
            <a:ext cx="581964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66935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C023DB56-AC8F-4182-81AD-14D94CC8F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9" y="1520779"/>
            <a:ext cx="12019300" cy="4815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670E58-2DD5-FE49-936A-EBEF3945B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776" y="462578"/>
            <a:ext cx="10428518" cy="1019563"/>
          </a:xfrm>
        </p:spPr>
        <p:txBody>
          <a:bodyPr>
            <a:normAutofit/>
          </a:bodyPr>
          <a:lstStyle/>
          <a:p>
            <a:r>
              <a:rPr lang="zh-TW" altLang="en-US"/>
              <a:t>透過</a:t>
            </a:r>
            <a:r>
              <a:rPr lang="en-US"/>
              <a:t>Thunderbolt 3</a:t>
            </a:r>
            <a:r>
              <a:rPr lang="en-US" altLang="zh-TW"/>
              <a:t> </a:t>
            </a:r>
            <a:r>
              <a:rPr lang="zh-TW" altLang="en-US"/>
              <a:t>連結高速網路</a:t>
            </a:r>
            <a:r>
              <a:rPr lang="en-US"/>
              <a:t> </a:t>
            </a:r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4DDADF44-0B76-4AE5-A233-97301D5B289B}"/>
              </a:ext>
            </a:extLst>
          </p:cNvPr>
          <p:cNvSpPr/>
          <p:nvPr/>
        </p:nvSpPr>
        <p:spPr>
          <a:xfrm>
            <a:off x="1258985" y="2371892"/>
            <a:ext cx="35877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QNA-series</a:t>
            </a:r>
            <a:endParaRPr lang="en-US" altLang="zh-TW" sz="44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xmlns="" id="{1E0C15C9-9E4D-4CB3-ABAF-83A64014CAF1}"/>
              </a:ext>
            </a:extLst>
          </p:cNvPr>
          <p:cNvSpPr txBox="1"/>
          <p:nvPr/>
        </p:nvSpPr>
        <p:spPr>
          <a:xfrm>
            <a:off x="1323022" y="3967846"/>
            <a:ext cx="4008831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節省建構 </a:t>
            </a:r>
            <a:r>
              <a:rPr lang="en-US" altLang="zh-CN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10GbE  </a:t>
            </a:r>
            <a:r>
              <a:rPr lang="en-US" altLang="zh-CN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r>
              <a: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環境成本</a:t>
            </a:r>
            <a:endParaRPr lang="en-US" altLang="zh-CN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可攜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式大小，輕鬆打造行動辦公室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簡潔外型，輕易搭配工作環境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40C6E27B-59A7-4C9D-AC79-B9349322258D}"/>
              </a:ext>
            </a:extLst>
          </p:cNvPr>
          <p:cNvSpPr/>
          <p:nvPr/>
        </p:nvSpPr>
        <p:spPr>
          <a:xfrm>
            <a:off x="2569202" y="3217793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輕巧組合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 descr="一張含有 監視器, 鏡, 汽車, 車鏡 的圖片&#10;&#10;描述是以高可信度產生">
            <a:extLst>
              <a:ext uri="{FF2B5EF4-FFF2-40B4-BE49-F238E27FC236}">
                <a16:creationId xmlns:a16="http://schemas.microsoft.com/office/drawing/2014/main" xmlns="" id="{022CD4A6-94E4-41A8-BF19-D9AA072551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543"/>
          <a:stretch/>
        </p:blipFill>
        <p:spPr>
          <a:xfrm>
            <a:off x="86121" y="192661"/>
            <a:ext cx="1597863" cy="103390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2FB75ACC-4D68-4AEA-8438-8C87ED0881FF}"/>
              </a:ext>
            </a:extLst>
          </p:cNvPr>
          <p:cNvSpPr/>
          <p:nvPr/>
        </p:nvSpPr>
        <p:spPr>
          <a:xfrm>
            <a:off x="297318" y="370115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</a:t>
            </a:r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xmlns="" id="{C41A1EBC-0B7C-455B-95E3-2C88D2ABA6A5}"/>
              </a:ext>
            </a:extLst>
          </p:cNvPr>
          <p:cNvSpPr/>
          <p:nvPr/>
        </p:nvSpPr>
        <p:spPr>
          <a:xfrm>
            <a:off x="1325083" y="3263842"/>
            <a:ext cx="1257803" cy="509653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優點</a:t>
            </a:r>
          </a:p>
        </p:txBody>
      </p:sp>
      <p:pic>
        <p:nvPicPr>
          <p:cNvPr id="21" name="圖片 20" descr="一張含有 電子用品 的圖片&#10;&#10;描述是以高可信度產生">
            <a:extLst>
              <a:ext uri="{FF2B5EF4-FFF2-40B4-BE49-F238E27FC236}">
                <a16:creationId xmlns:a16="http://schemas.microsoft.com/office/drawing/2014/main" xmlns="" id="{7003B41C-6384-462E-8C05-C67EDD026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443" y="2151438"/>
            <a:ext cx="5178563" cy="34351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61CC856-953C-824D-BEB7-0CE913EBD5C9}"/>
              </a:ext>
            </a:extLst>
          </p:cNvPr>
          <p:cNvSpPr/>
          <p:nvPr/>
        </p:nvSpPr>
        <p:spPr>
          <a:xfrm>
            <a:off x="1325083" y="5532295"/>
            <a:ext cx="96942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Microsoft JhengHei"/>
                <a:ea typeface="Microsoft JhengHei"/>
              </a:rPr>
              <a:t>*</a:t>
            </a:r>
            <a:r>
              <a:rPr lang="zh-TW" altLang="en-US" sz="1200">
                <a:latin typeface="Microsoft JhengHei"/>
                <a:ea typeface="Microsoft JhengHei"/>
              </a:rPr>
              <a:t>如您的電腦使用 </a:t>
            </a:r>
            <a:r>
              <a:rPr lang="en-US" sz="1200">
                <a:latin typeface="Microsoft JhengHei"/>
                <a:ea typeface="Microsoft JhengHei"/>
              </a:rPr>
              <a:t>Thunderbolt 2 </a:t>
            </a:r>
            <a:r>
              <a:rPr lang="zh-TW" altLang="en-US" sz="1200">
                <a:latin typeface="Microsoft JhengHei"/>
                <a:ea typeface="Microsoft JhengHei"/>
              </a:rPr>
              <a:t>轉接頭轉為 </a:t>
            </a:r>
            <a:r>
              <a:rPr lang="en-US" sz="1200">
                <a:latin typeface="Microsoft JhengHei"/>
                <a:ea typeface="Microsoft JhengHei"/>
              </a:rPr>
              <a:t>Thunderbolt 3 </a:t>
            </a:r>
            <a:r>
              <a:rPr lang="zh-TW" altLang="en-US" sz="1200">
                <a:latin typeface="Microsoft JhengHei"/>
                <a:ea typeface="Microsoft JhengHei"/>
              </a:rPr>
              <a:t>埠，將無法使用 </a:t>
            </a:r>
            <a:r>
              <a:rPr lang="en-US" sz="1200">
                <a:latin typeface="Microsoft JhengHei"/>
                <a:ea typeface="Microsoft JhengHei"/>
              </a:rPr>
              <a:t>QNA </a:t>
            </a:r>
            <a:r>
              <a:rPr lang="zh-TW" altLang="en-US" sz="1200">
                <a:latin typeface="Microsoft JhengHei"/>
                <a:ea typeface="Microsoft JhengHei"/>
              </a:rPr>
              <a:t>系列產品</a:t>
            </a:r>
            <a:endParaRPr lang="en-US" sz="1200"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309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室內, 電腦, 鍵盤, 桌 的圖片&#10;&#10;描述是以非常高的可信度產生">
            <a:extLst>
              <a:ext uri="{FF2B5EF4-FFF2-40B4-BE49-F238E27FC236}">
                <a16:creationId xmlns:a16="http://schemas.microsoft.com/office/drawing/2014/main" xmlns="" id="{BB0AF963-B17F-48DE-B51C-C42974403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090"/>
          <a:stretch/>
        </p:blipFill>
        <p:spPr>
          <a:xfrm>
            <a:off x="5802253" y="0"/>
            <a:ext cx="6384930" cy="640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670E58-2DD5-FE49-936A-EBEF3945B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1" y="365125"/>
            <a:ext cx="10515600" cy="2143297"/>
          </a:xfrm>
        </p:spPr>
        <p:txBody>
          <a:bodyPr>
            <a:normAutofit/>
          </a:bodyPr>
          <a:lstStyle/>
          <a:p>
            <a:r>
              <a:rPr lang="en-US"/>
              <a:t>Thunderbolt 3 </a:t>
            </a:r>
            <a:r>
              <a:rPr lang="zh-CN" altLang="en-US"/>
              <a:t>整合</a:t>
            </a:r>
            <a:br>
              <a:rPr lang="zh-CN" altLang="en-US"/>
            </a:br>
            <a:r>
              <a:rPr lang="en-US" altLang="zh-CN"/>
              <a:t>10GbE，</a:t>
            </a:r>
            <a:r>
              <a:rPr lang="zh-CN" altLang="en-US"/>
              <a:t>快上加快</a:t>
            </a:r>
            <a:endParaRPr lang="en-US" altLang="zh-CN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6FAB639E-567C-44E8-B7A0-CCB009559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019" y="2455632"/>
            <a:ext cx="8868968" cy="23095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zh-CN" sz="3600" dirty="0">
                <a:latin typeface="Arial"/>
                <a:cs typeface="Arial"/>
              </a:rPr>
              <a:t>QNAP QNA</a:t>
            </a:r>
            <a:r>
              <a:rPr lang="zh-CN" sz="3600" dirty="0">
                <a:latin typeface="Microsoft JhengHei"/>
                <a:ea typeface="Microsoft JhengHei"/>
                <a:cs typeface="Arial"/>
              </a:rPr>
              <a:t> </a:t>
            </a:r>
            <a:r>
              <a:rPr lang="zh-CN" altLang="en-US" sz="3600" dirty="0">
                <a:latin typeface="Microsoft JhengHei"/>
                <a:ea typeface="Microsoft JhengHei"/>
                <a:cs typeface="Arial"/>
              </a:rPr>
              <a:t>轉接器</a:t>
            </a:r>
          </a:p>
          <a:p>
            <a:pPr marL="0" indent="0">
              <a:buNone/>
            </a:pPr>
            <a:r>
              <a:rPr lang="zh-CN" sz="2000" dirty="0"/>
              <a:t>讓您</a:t>
            </a:r>
            <a:r>
              <a:rPr lang="zh-CN" altLang="en-US" sz="2000" dirty="0"/>
              <a:t>的 </a:t>
            </a:r>
            <a:r>
              <a:rPr lang="zh-CN" sz="2000" dirty="0"/>
              <a:t>Mac/Windows 電腦及工作站透過</a:t>
            </a:r>
            <a:endParaRPr lang="zh-TW" altLang="en-US" sz="2000" dirty="0"/>
          </a:p>
          <a:p>
            <a:pPr marL="0" indent="0">
              <a:buNone/>
            </a:pPr>
            <a:r>
              <a:rPr lang="zh-CN" sz="2000" dirty="0"/>
              <a:t>Thunderbolt 3 埠轉換 10GbE 乙太網</a:t>
            </a:r>
          </a:p>
          <a:p>
            <a:pPr marL="0" indent="0">
              <a:buNone/>
            </a:pPr>
            <a:r>
              <a:rPr lang="zh-CN" sz="2000" dirty="0"/>
              <a:t>路，享有高速網路傳輸效能</a:t>
            </a:r>
            <a:endParaRPr lang="en-US" sz="2000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343898A0-CE0C-4D0B-8BE2-05638644F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009" y="4610724"/>
            <a:ext cx="2506710" cy="142139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2D98E476-B795-48A5-BF89-78DCE6A27F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334"/>
          <a:stretch/>
        </p:blipFill>
        <p:spPr>
          <a:xfrm>
            <a:off x="4818" y="6400800"/>
            <a:ext cx="1218236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7773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平行四邊形 17">
            <a:extLst>
              <a:ext uri="{FF2B5EF4-FFF2-40B4-BE49-F238E27FC236}">
                <a16:creationId xmlns:a16="http://schemas.microsoft.com/office/drawing/2014/main" xmlns="" id="{5F8063D5-F995-4820-BCF7-EE389FD69E82}"/>
              </a:ext>
            </a:extLst>
          </p:cNvPr>
          <p:cNvSpPr/>
          <p:nvPr/>
        </p:nvSpPr>
        <p:spPr>
          <a:xfrm>
            <a:off x="6447431" y="2069181"/>
            <a:ext cx="4491839" cy="526235"/>
          </a:xfrm>
          <a:prstGeom prst="parallelogram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平行四邊形 15">
            <a:extLst>
              <a:ext uri="{FF2B5EF4-FFF2-40B4-BE49-F238E27FC236}">
                <a16:creationId xmlns:a16="http://schemas.microsoft.com/office/drawing/2014/main" xmlns="" id="{895F4887-25D7-430A-B538-0D72A5BE3068}"/>
              </a:ext>
            </a:extLst>
          </p:cNvPr>
          <p:cNvSpPr/>
          <p:nvPr/>
        </p:nvSpPr>
        <p:spPr>
          <a:xfrm>
            <a:off x="1124804" y="2069181"/>
            <a:ext cx="4491839" cy="526235"/>
          </a:xfrm>
          <a:prstGeom prst="parallelogram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B3CA9-D756-5648-AE6D-E06C2E874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QNA</a:t>
            </a:r>
            <a:r>
              <a:rPr lang="zh-TW" altLang="en-US"/>
              <a:t> 滿足不同 </a:t>
            </a:r>
            <a:r>
              <a:rPr lang="en-US" altLang="zh-TW"/>
              <a:t>10GbE </a:t>
            </a:r>
            <a:r>
              <a:rPr lang="zh-CN" altLang="en-US"/>
              <a:t>傳輸接口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E4AAC88-F41E-114E-A0BB-9EAA9E4D15F2}"/>
              </a:ext>
            </a:extLst>
          </p:cNvPr>
          <p:cNvSpPr txBox="1"/>
          <p:nvPr/>
        </p:nvSpPr>
        <p:spPr>
          <a:xfrm>
            <a:off x="663589" y="5323577"/>
            <a:ext cx="5651204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10GbE NBASE-T </a:t>
            </a:r>
            <a:r>
              <a:rPr lang="zh-CN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傳輸接口</a:t>
            </a:r>
            <a:endParaRPr lang="en-US" altLang="zh-CN" sz="1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支援：</a:t>
            </a:r>
            <a:r>
              <a:rPr lang="en-US" altLang="zh-CN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10Gbps/5Gbps/2.5Gbps/1Gbps/100Mbps </a:t>
            </a:r>
            <a:r>
              <a:rPr lang="en-US" altLang="zh-CN" sz="17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endParaRPr lang="en-US" altLang="zh-CN" sz="1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585FCA-D65D-DD49-9C0C-0E9266FD45CC}"/>
              </a:ext>
            </a:extLst>
          </p:cNvPr>
          <p:cNvSpPr txBox="1"/>
          <p:nvPr/>
        </p:nvSpPr>
        <p:spPr>
          <a:xfrm>
            <a:off x="7602616" y="5325035"/>
            <a:ext cx="36666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10GbE SFP+ </a:t>
            </a:r>
            <a:r>
              <a:rPr lang="zh-CN" alt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傳輸接口</a:t>
            </a:r>
            <a:endParaRPr lang="en-US" altLang="zh-CN" sz="17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支援：</a:t>
            </a:r>
            <a:r>
              <a:rPr lang="en-US" altLang="zh-CN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10Gbps </a:t>
            </a:r>
            <a:r>
              <a:rPr lang="zh-CN" alt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endParaRPr lang="en-US" sz="17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xmlns="" id="{937AF450-51D9-44EF-A7F9-FB1741D49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480" y="2853815"/>
            <a:ext cx="3556426" cy="2222766"/>
          </a:xfrm>
          <a:prstGeom prst="rect">
            <a:avLst/>
          </a:prstGeom>
        </p:spPr>
      </p:pic>
      <p:pic>
        <p:nvPicPr>
          <p:cNvPr id="17" name="圖片 16" descr="一張含有 坐, 電子用品, 室內 的圖片&#10;&#10;描述是以非常高的可信度產生">
            <a:extLst>
              <a:ext uri="{FF2B5EF4-FFF2-40B4-BE49-F238E27FC236}">
                <a16:creationId xmlns:a16="http://schemas.microsoft.com/office/drawing/2014/main" xmlns="" id="{07947A4E-E0AE-4F02-8B70-AD444C08E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752" y="2813093"/>
            <a:ext cx="3556426" cy="222276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0D5A52E-E0B5-4023-B38A-FE5B69ACE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32" y="5832584"/>
            <a:ext cx="5143161" cy="34483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C69F84F9-203C-49F6-8771-E84DD7295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44560" y="5103523"/>
            <a:ext cx="5143161" cy="34483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E3460003-6085-4BE4-84CF-3A482E985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292" y="5832584"/>
            <a:ext cx="5143161" cy="34483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69DEDA8A-F59B-4A39-A70B-F996FF173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194292" y="5103523"/>
            <a:ext cx="5143161" cy="34483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34009C83-1AC4-4481-84FB-5BB2C283F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225" y="1794450"/>
            <a:ext cx="4259826" cy="86500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AE653080-F3DE-4DBC-B847-039849FE20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4750" y="1781572"/>
            <a:ext cx="4357472" cy="88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0526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84D80D5B-BF12-41D4-A1C2-FE69BA455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" y="0"/>
            <a:ext cx="12185241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A59AE8-9EBD-F649-AE90-03FF949A2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885"/>
            <a:ext cx="10515600" cy="1325563"/>
          </a:xfrm>
        </p:spPr>
        <p:txBody>
          <a:bodyPr/>
          <a:lstStyle/>
          <a:p>
            <a:r>
              <a:rPr lang="en-US" err="1">
                <a:solidFill>
                  <a:schemeClr val="bg1"/>
                </a:solidFill>
              </a:rPr>
              <a:t>Aquantia</a:t>
            </a:r>
            <a:r>
              <a:rPr lang="en-US">
                <a:solidFill>
                  <a:schemeClr val="bg1"/>
                </a:solidFill>
              </a:rPr>
              <a:t> 10 </a:t>
            </a:r>
            <a:r>
              <a:rPr lang="en-US" err="1">
                <a:solidFill>
                  <a:schemeClr val="bg1"/>
                </a:solidFill>
              </a:rPr>
              <a:t>GbE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zh-CN" altLang="en-US">
                <a:solidFill>
                  <a:schemeClr val="bg1"/>
                </a:solidFill>
              </a:rPr>
              <a:t>技術全力支援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xmlns="" id="{A17BAFAA-04AC-431C-ABCD-AECBC7FA7757}"/>
              </a:ext>
            </a:extLst>
          </p:cNvPr>
          <p:cNvSpPr txBox="1"/>
          <p:nvPr/>
        </p:nvSpPr>
        <p:spPr>
          <a:xfrm>
            <a:off x="4614389" y="3820101"/>
            <a:ext cx="172202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Thunderbolt 3</a:t>
            </a:r>
          </a:p>
          <a:p>
            <a:r>
              <a:rPr lang="en-US"/>
              <a:t> + </a:t>
            </a:r>
            <a:r>
              <a:rPr lang="en-US" b="1">
                <a:solidFill>
                  <a:srgbClr val="FF0000"/>
                </a:solidFill>
              </a:rPr>
              <a:t>AQC-107S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xmlns="" id="{A1713495-C85E-46D1-A9DA-E3F37F2D0C9B}"/>
              </a:ext>
            </a:extLst>
          </p:cNvPr>
          <p:cNvSpPr txBox="1"/>
          <p:nvPr/>
        </p:nvSpPr>
        <p:spPr>
          <a:xfrm>
            <a:off x="4627836" y="4907128"/>
            <a:ext cx="172202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Thunderbolt 3 </a:t>
            </a:r>
          </a:p>
          <a:p>
            <a:r>
              <a:rPr lang="en-US"/>
              <a:t>+ </a:t>
            </a:r>
            <a:r>
              <a:rPr lang="en-US" b="1">
                <a:solidFill>
                  <a:srgbClr val="FF0000"/>
                </a:solidFill>
              </a:rPr>
              <a:t>AQC-100S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xmlns="" id="{D0A2F02A-8EAD-426D-B489-C6E683D1A07C}"/>
              </a:ext>
            </a:extLst>
          </p:cNvPr>
          <p:cNvSpPr txBox="1"/>
          <p:nvPr/>
        </p:nvSpPr>
        <p:spPr>
          <a:xfrm>
            <a:off x="7810974" y="1966416"/>
            <a:ext cx="434239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最新 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AQC-107S/ AQC-100S</a:t>
            </a:r>
          </a:p>
          <a:p>
            <a:r>
              <a:rPr lang="en-US" altLang="zh-CN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Mac O.S. </a:t>
            </a:r>
            <a:r>
              <a:rPr lang="zh-CN" altLang="en-US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＆</a:t>
            </a:r>
            <a:r>
              <a:rPr lang="zh-TW" altLang="en-US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 </a:t>
            </a:r>
            <a:r>
              <a:rPr lang="zh-CN" altLang="en-US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雙系統全力支援</a:t>
            </a:r>
            <a:endParaRPr lang="en-US" altLang="zh-TW" b="1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0A2B5BD5-B990-420C-A1DD-7686E92F9D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334"/>
          <a:stretch/>
        </p:blipFill>
        <p:spPr>
          <a:xfrm>
            <a:off x="4818" y="6400800"/>
            <a:ext cx="1218236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0021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C8CEDA-8B0D-C24D-BC93-00EBD2E90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QNA-T310G1T </a:t>
            </a:r>
            <a:r>
              <a:rPr lang="zh-TW" altLang="en-US"/>
              <a:t>五速支援</a:t>
            </a:r>
            <a:endParaRPr lang="en-US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xmlns="" id="{3BB50F58-3D76-4CCB-9199-63B458265B88}"/>
              </a:ext>
            </a:extLst>
          </p:cNvPr>
          <p:cNvSpPr/>
          <p:nvPr/>
        </p:nvSpPr>
        <p:spPr>
          <a:xfrm>
            <a:off x="243481" y="5540755"/>
            <a:ext cx="3328426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Multi-Gigabit </a:t>
            </a:r>
            <a:r>
              <a:rPr lang="en-US">
                <a:solidFill>
                  <a:srgbClr val="B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NBASE-T </a:t>
            </a:r>
            <a:r>
              <a:rPr lang="zh-TW" altLang="en-US">
                <a:solidFill>
                  <a:srgbClr val="B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業界標準，支援多種連線速度</a:t>
            </a:r>
            <a:r>
              <a:rPr lang="zh-TW" altLang="en-US" dirty="0">
                <a:solidFill>
                  <a:srgbClr val="B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xmlns="" id="{CA8786E6-3397-4563-941B-DF2395AC9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221" y="2483768"/>
            <a:ext cx="3093368" cy="813614"/>
          </a:xfrm>
          <a:prstGeom prst="rect">
            <a:avLst/>
          </a:prstGeom>
        </p:spPr>
      </p:pic>
      <p:cxnSp>
        <p:nvCxnSpPr>
          <p:cNvPr id="19" name="Elbow Connector 10">
            <a:extLst>
              <a:ext uri="{FF2B5EF4-FFF2-40B4-BE49-F238E27FC236}">
                <a16:creationId xmlns:a16="http://schemas.microsoft.com/office/drawing/2014/main" xmlns="" id="{AEFC2608-6F33-4A1C-8FC4-EC806CA87B61}"/>
              </a:ext>
            </a:extLst>
          </p:cNvPr>
          <p:cNvCxnSpPr>
            <a:cxnSpLocks/>
          </p:cNvCxnSpPr>
          <p:nvPr/>
        </p:nvCxnSpPr>
        <p:spPr>
          <a:xfrm flipV="1">
            <a:off x="2222515" y="3000183"/>
            <a:ext cx="2003331" cy="560436"/>
          </a:xfrm>
          <a:prstGeom prst="bentConnector3">
            <a:avLst>
              <a:gd name="adj1" fmla="val 64988"/>
            </a:avLst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2">
            <a:extLst>
              <a:ext uri="{FF2B5EF4-FFF2-40B4-BE49-F238E27FC236}">
                <a16:creationId xmlns:a16="http://schemas.microsoft.com/office/drawing/2014/main" xmlns="" id="{3825CE7F-42B0-444A-84A5-7F766FD76923}"/>
              </a:ext>
            </a:extLst>
          </p:cNvPr>
          <p:cNvCxnSpPr>
            <a:cxnSpLocks/>
          </p:cNvCxnSpPr>
          <p:nvPr/>
        </p:nvCxnSpPr>
        <p:spPr>
          <a:xfrm>
            <a:off x="2239448" y="3830154"/>
            <a:ext cx="1986398" cy="647575"/>
          </a:xfrm>
          <a:prstGeom prst="bentConnector3">
            <a:avLst>
              <a:gd name="adj1" fmla="val 65115"/>
            </a:avLst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5">
            <a:extLst>
              <a:ext uri="{FF2B5EF4-FFF2-40B4-BE49-F238E27FC236}">
                <a16:creationId xmlns:a16="http://schemas.microsoft.com/office/drawing/2014/main" xmlns="" id="{D665CCE4-F5D1-41E6-873A-83885A171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095" y="3906558"/>
            <a:ext cx="3222944" cy="847633"/>
          </a:xfrm>
          <a:prstGeom prst="rect">
            <a:avLst/>
          </a:prstGeom>
        </p:spPr>
      </p:pic>
      <p:sp>
        <p:nvSpPr>
          <p:cNvPr id="23" name="TextBox 6">
            <a:extLst>
              <a:ext uri="{FF2B5EF4-FFF2-40B4-BE49-F238E27FC236}">
                <a16:creationId xmlns:a16="http://schemas.microsoft.com/office/drawing/2014/main" xmlns="" id="{1DDF2AE1-678E-482B-9D32-04576C4F5ABB}"/>
              </a:ext>
            </a:extLst>
          </p:cNvPr>
          <p:cNvSpPr txBox="1"/>
          <p:nvPr/>
        </p:nvSpPr>
        <p:spPr>
          <a:xfrm>
            <a:off x="5710778" y="3707369"/>
            <a:ext cx="1560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QSW-804-4C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xmlns="" id="{9E05BFA8-4041-479E-8368-3F8FDFD175B1}"/>
              </a:ext>
            </a:extLst>
          </p:cNvPr>
          <p:cNvSpPr txBox="1"/>
          <p:nvPr/>
        </p:nvSpPr>
        <p:spPr>
          <a:xfrm>
            <a:off x="5710778" y="2240009"/>
            <a:ext cx="1560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QSW-1208-8C</a:t>
            </a:r>
          </a:p>
        </p:txBody>
      </p:sp>
      <p:sp>
        <p:nvSpPr>
          <p:cNvPr id="25" name="文字方塊 17">
            <a:extLst>
              <a:ext uri="{FF2B5EF4-FFF2-40B4-BE49-F238E27FC236}">
                <a16:creationId xmlns:a16="http://schemas.microsoft.com/office/drawing/2014/main" xmlns="" id="{7CFE57FF-8BB5-4709-BCCF-FC10021CB963}"/>
              </a:ext>
            </a:extLst>
          </p:cNvPr>
          <p:cNvSpPr txBox="1"/>
          <p:nvPr/>
        </p:nvSpPr>
        <p:spPr>
          <a:xfrm>
            <a:off x="4185297" y="3255513"/>
            <a:ext cx="323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solidFill>
                  <a:srgbClr val="B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同時高達 </a:t>
            </a:r>
            <a:r>
              <a:rPr lang="en-US" altLang="zh-TW">
                <a:solidFill>
                  <a:srgbClr val="B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 </a:t>
            </a:r>
            <a:r>
              <a:rPr lang="zh-TW" altLang="en-US">
                <a:solidFill>
                  <a:srgbClr val="B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  </a:t>
            </a:r>
            <a:r>
              <a:rPr lang="en-US" altLang="zh-TW">
                <a:solidFill>
                  <a:srgbClr val="B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10Gbps </a:t>
            </a:r>
            <a:r>
              <a:rPr lang="zh-TW" altLang="en-US">
                <a:solidFill>
                  <a:srgbClr val="B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 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xmlns="" id="{C2FC824C-2359-4209-8E30-A18E2F08A040}"/>
              </a:ext>
            </a:extLst>
          </p:cNvPr>
          <p:cNvSpPr txBox="1"/>
          <p:nvPr/>
        </p:nvSpPr>
        <p:spPr>
          <a:xfrm>
            <a:off x="4185297" y="4753570"/>
            <a:ext cx="346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>
                <a:solidFill>
                  <a:srgbClr val="B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同時高達 </a:t>
            </a:r>
            <a:r>
              <a:rPr lang="en-US" altLang="zh-TW">
                <a:solidFill>
                  <a:srgbClr val="B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>
                <a:solidFill>
                  <a:srgbClr val="B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埠  </a:t>
            </a:r>
            <a:r>
              <a:rPr lang="en-US" altLang="zh-TW">
                <a:solidFill>
                  <a:srgbClr val="B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10Gbps </a:t>
            </a:r>
            <a:r>
              <a:rPr lang="zh-TW" altLang="en-US">
                <a:solidFill>
                  <a:srgbClr val="B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 </a:t>
            </a:r>
          </a:p>
        </p:txBody>
      </p:sp>
      <p:pic>
        <p:nvPicPr>
          <p:cNvPr id="5" name="圖片 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xmlns="" id="{F6445D8F-C458-4001-9ED2-2C5BAE4E77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40"/>
          <a:stretch/>
        </p:blipFill>
        <p:spPr>
          <a:xfrm>
            <a:off x="-161577" y="2552241"/>
            <a:ext cx="3469352" cy="234772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AA7425C3-AF86-4EAD-8A2A-6A31C07CC7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147" b="4356"/>
          <a:stretch/>
        </p:blipFill>
        <p:spPr>
          <a:xfrm>
            <a:off x="1516251" y="4069126"/>
            <a:ext cx="3222944" cy="2336519"/>
          </a:xfrm>
          <a:prstGeom prst="rect">
            <a:avLst/>
          </a:prstGeom>
        </p:spPr>
      </p:pic>
      <p:pic>
        <p:nvPicPr>
          <p:cNvPr id="14" name="圖片 13" descr="一張含有 紅色 的圖片&#10;&#10;描述是以高可信度產生">
            <a:extLst>
              <a:ext uri="{FF2B5EF4-FFF2-40B4-BE49-F238E27FC236}">
                <a16:creationId xmlns:a16="http://schemas.microsoft.com/office/drawing/2014/main" xmlns="" id="{8BFC3046-A9C5-4218-AFB4-39B0E99AA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7559" y="2076592"/>
            <a:ext cx="4236199" cy="2968053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xmlns="" id="{D729A42F-289F-433A-8EBD-19F71C82F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54692903"/>
              </p:ext>
            </p:extLst>
          </p:nvPr>
        </p:nvGraphicFramePr>
        <p:xfrm>
          <a:off x="7737642" y="2009298"/>
          <a:ext cx="4232468" cy="29623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27310">
                  <a:extLst>
                    <a:ext uri="{9D8B030D-6E8A-4147-A177-3AD203B41FA5}">
                      <a16:colId xmlns:a16="http://schemas.microsoft.com/office/drawing/2014/main" xmlns="" val="358792494"/>
                    </a:ext>
                  </a:extLst>
                </a:gridCol>
                <a:gridCol w="1043072">
                  <a:extLst>
                    <a:ext uri="{9D8B030D-6E8A-4147-A177-3AD203B41FA5}">
                      <a16:colId xmlns:a16="http://schemas.microsoft.com/office/drawing/2014/main" xmlns="" val="4176194677"/>
                    </a:ext>
                  </a:extLst>
                </a:gridCol>
                <a:gridCol w="1105468">
                  <a:extLst>
                    <a:ext uri="{9D8B030D-6E8A-4147-A177-3AD203B41FA5}">
                      <a16:colId xmlns:a16="http://schemas.microsoft.com/office/drawing/2014/main" xmlns="" val="3374961142"/>
                    </a:ext>
                  </a:extLst>
                </a:gridCol>
                <a:gridCol w="1256618">
                  <a:extLst>
                    <a:ext uri="{9D8B030D-6E8A-4147-A177-3AD203B41FA5}">
                      <a16:colId xmlns:a16="http://schemas.microsoft.com/office/drawing/2014/main" xmlns="" val="49487359"/>
                    </a:ext>
                  </a:extLst>
                </a:gridCol>
              </a:tblGrid>
              <a:tr h="309108">
                <a:tc>
                  <a:txBody>
                    <a:bodyPr/>
                    <a:lstStyle/>
                    <a:p>
                      <a:pPr algn="ctr"/>
                      <a:endParaRPr lang="zh-TW" altLang="en-US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solidFill>
                            <a:schemeClr val="bg1"/>
                          </a:solidFill>
                        </a:rPr>
                        <a:t>CAT 5e</a:t>
                      </a:r>
                      <a:endParaRPr lang="zh-TW" altLang="en-US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>
                          <a:solidFill>
                            <a:schemeClr val="bg1"/>
                          </a:solidFill>
                        </a:rPr>
                        <a:t>CAT 6</a:t>
                      </a:r>
                      <a:endParaRPr lang="zh-TW" altLang="en-US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>
                          <a:solidFill>
                            <a:schemeClr val="bg1"/>
                          </a:solidFill>
                        </a:rPr>
                        <a:t>CAT 6A</a:t>
                      </a:r>
                      <a:endParaRPr lang="zh-TW" altLang="en-US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altLang="zh-TW" b="1">
                          <a:solidFill>
                            <a:schemeClr val="bg1"/>
                          </a:solidFill>
                        </a:rPr>
                        <a:t>&amp;CAT 7</a:t>
                      </a:r>
                      <a:endParaRPr lang="zh-TW" altLang="en-US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45689310"/>
                  </a:ext>
                </a:extLst>
              </a:tr>
              <a:tr h="42813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solidFill>
                            <a:schemeClr val="bg1"/>
                          </a:solidFill>
                        </a:rPr>
                        <a:t>100 M</a:t>
                      </a:r>
                      <a:endParaRPr lang="zh-TW" altLang="en-US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22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53090710"/>
                  </a:ext>
                </a:extLst>
              </a:tr>
              <a:tr h="472921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solidFill>
                            <a:schemeClr val="bg1"/>
                          </a:solidFill>
                        </a:rPr>
                        <a:t>1G</a:t>
                      </a:r>
                      <a:endParaRPr lang="zh-TW" altLang="en-US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59077784"/>
                  </a:ext>
                </a:extLst>
              </a:tr>
              <a:tr h="530245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solidFill>
                            <a:schemeClr val="bg1"/>
                          </a:solidFill>
                        </a:rPr>
                        <a:t>2.5G</a:t>
                      </a:r>
                      <a:endParaRPr lang="zh-TW" altLang="en-US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15063571"/>
                  </a:ext>
                </a:extLst>
              </a:tr>
              <a:tr h="501583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solidFill>
                            <a:schemeClr val="bg1"/>
                          </a:solidFill>
                        </a:rPr>
                        <a:t>5G</a:t>
                      </a:r>
                      <a:endParaRPr lang="zh-TW" altLang="en-US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47656267"/>
                  </a:ext>
                </a:extLst>
              </a:tr>
              <a:tr h="389403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solidFill>
                            <a:schemeClr val="bg1"/>
                          </a:solidFill>
                        </a:rPr>
                        <a:t>10G</a:t>
                      </a:r>
                      <a:endParaRPr lang="zh-TW" altLang="en-US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endParaRPr lang="zh-TW" altLang="en-US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>
                          <a:solidFill>
                            <a:schemeClr val="bg1"/>
                          </a:solidFill>
                        </a:rPr>
                        <a:t>   </a:t>
                      </a: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r>
                        <a:rPr lang="en-US" altLang="zh-TW" b="1">
                          <a:solidFill>
                            <a:schemeClr val="bg1"/>
                          </a:solidFill>
                        </a:rPr>
                        <a:t>(55M)</a:t>
                      </a:r>
                      <a:endParaRPr lang="zh-TW" altLang="en-US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6678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7756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489</Words>
  <Application>Microsoft Office PowerPoint</Application>
  <PresentationFormat>自訂</PresentationFormat>
  <Paragraphs>160</Paragraphs>
  <Slides>19</Slides>
  <Notes>14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0" baseType="lpstr">
      <vt:lpstr>Office Theme</vt:lpstr>
      <vt:lpstr>投影片 1</vt:lpstr>
      <vt:lpstr>Thunderbolt 3 新一代高速傳輸標準</vt:lpstr>
      <vt:lpstr>Thunderbolt 3 新一代高速傳輸標準</vt:lpstr>
      <vt:lpstr>Thunderbolt 3 裝置搭配高速網路 </vt:lpstr>
      <vt:lpstr>透過Thunderbolt 3 連結高速網路 </vt:lpstr>
      <vt:lpstr>Thunderbolt 3 整合 10GbE，快上加快</vt:lpstr>
      <vt:lpstr>QNA 滿足不同 10GbE 傳輸接口</vt:lpstr>
      <vt:lpstr>Aquantia 10 GbE 技術全力支援</vt:lpstr>
      <vt:lpstr>QNA-T310G1T 五速支援</vt:lpstr>
      <vt:lpstr>遠距離傳輸也不怕</vt:lpstr>
      <vt:lpstr>不需額外接電，安裝簡單</vt:lpstr>
      <vt:lpstr>Mac O.S.  內建驅動程式，隨插即用</vt:lpstr>
      <vt:lpstr>單手可握，高效散熱</vt:lpstr>
      <vt:lpstr>清楚的外觀指示</vt:lpstr>
      <vt:lpstr>打造 Thundebolt 3 轉10GbE 備份網路 </vt:lpstr>
      <vt:lpstr>輕易升級 10GbE PC/NAS </vt:lpstr>
      <vt:lpstr>極致效能，高速傳輸</vt:lpstr>
      <vt:lpstr>Demo</vt:lpstr>
      <vt:lpstr>QNA 系列 是您最好的選擇！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Danlin</dc:creator>
  <cp:lastModifiedBy>user</cp:lastModifiedBy>
  <cp:revision>2</cp:revision>
  <dcterms:created xsi:type="dcterms:W3CDTF">2018-10-04T08:32:43Z</dcterms:created>
  <dcterms:modified xsi:type="dcterms:W3CDTF">2018-10-11T06:31:42Z</dcterms:modified>
</cp:coreProperties>
</file>